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938"/>
    <p:restoredTop sz="95884"/>
  </p:normalViewPr>
  <p:slideViewPr>
    <p:cSldViewPr snapToGrid="0" snapToObjects="1">
      <p:cViewPr varScale="1">
        <p:scale>
          <a:sx n="51" d="100"/>
          <a:sy n="51" d="100"/>
        </p:scale>
        <p:origin x="21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Verjans" userId="18479899481d81c8" providerId="LiveId" clId="{B0F6704B-1F42-41B4-A853-923705315196}"/>
    <pc:docChg chg="modSld">
      <pc:chgData name="Pierre Verjans" userId="18479899481d81c8" providerId="LiveId" clId="{B0F6704B-1F42-41B4-A853-923705315196}" dt="2023-02-08T14:04:28.353" v="7" actId="20577"/>
      <pc:docMkLst>
        <pc:docMk/>
      </pc:docMkLst>
      <pc:sldChg chg="modSp mod">
        <pc:chgData name="Pierre Verjans" userId="18479899481d81c8" providerId="LiveId" clId="{B0F6704B-1F42-41B4-A853-923705315196}" dt="2023-02-08T14:04:28.353" v="7" actId="20577"/>
        <pc:sldMkLst>
          <pc:docMk/>
          <pc:sldMk cId="1305739733" sldId="256"/>
        </pc:sldMkLst>
        <pc:spChg chg="mod">
          <ac:chgData name="Pierre Verjans" userId="18479899481d81c8" providerId="LiveId" clId="{B0F6704B-1F42-41B4-A853-923705315196}" dt="2023-02-08T14:04:28.353" v="7" actId="20577"/>
          <ac:spMkLst>
            <pc:docMk/>
            <pc:sldMk cId="1305739733" sldId="256"/>
            <ac:spMk id="3" creationId="{9273FF0E-5038-164A-E399-1A3B5538A469}"/>
          </ac:spMkLst>
        </pc:spChg>
      </pc:sldChg>
      <pc:sldChg chg="modSp mod">
        <pc:chgData name="Pierre Verjans" userId="18479899481d81c8" providerId="LiveId" clId="{B0F6704B-1F42-41B4-A853-923705315196}" dt="2023-02-08T13:50:37.357" v="2" actId="20577"/>
        <pc:sldMkLst>
          <pc:docMk/>
          <pc:sldMk cId="3589018382" sldId="262"/>
        </pc:sldMkLst>
        <pc:spChg chg="mod">
          <ac:chgData name="Pierre Verjans" userId="18479899481d81c8" providerId="LiveId" clId="{B0F6704B-1F42-41B4-A853-923705315196}" dt="2023-02-08T13:50:37.357" v="2" actId="20577"/>
          <ac:spMkLst>
            <pc:docMk/>
            <pc:sldMk cId="3589018382" sldId="262"/>
            <ac:spMk id="3" creationId="{40C82514-0FB7-C3BA-7632-3AC9DC0E3EB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8ABC9-297F-1E49-B541-FD3EBFDA30D4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FF1AD-0A42-5441-8CB4-852935FF3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41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40DE736-CCC8-48E2-BB44-4C8B204AB3FA}" type="datetime1">
              <a:rPr lang="fr-BE" smtClean="0"/>
              <a:t>08-02-23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fr-FR"/>
              <a:t>BCEEOAL13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23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DDF-58DB-4792-980D-FA7C501455B9}" type="datetime1">
              <a:rPr lang="fr-BE" smtClean="0"/>
              <a:t>08-02-23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21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9823-CC6E-4000-9727-C153E6E19668}" type="datetime1">
              <a:rPr lang="fr-BE" smtClean="0"/>
              <a:t>08-02-23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11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7623-3D7F-4F63-8985-30A91566E1B7}" type="datetime1">
              <a:rPr lang="fr-BE" smtClean="0"/>
              <a:t>08-02-23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545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14E4-FB50-4D84-A9BE-96D01ADDE19D}" type="datetime1">
              <a:rPr lang="fr-BE" smtClean="0"/>
              <a:t>08-02-23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142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61AB-837E-437E-94BB-E507F02E7C56}" type="datetime1">
              <a:rPr lang="fr-BE" smtClean="0"/>
              <a:t>08-02-23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386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82ED-CF6F-468B-B11C-D010DABAC4E4}" type="datetime1">
              <a:rPr lang="fr-BE" smtClean="0"/>
              <a:t>08-02-23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257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F6BB-9CFE-40A3-BD73-D7430B9DDA88}" type="datetime1">
              <a:rPr lang="fr-BE" smtClean="0"/>
              <a:t>08-02-23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476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95E6-DDF8-4E0E-BD14-7F9C0B3E7192}" type="datetime1">
              <a:rPr lang="fr-BE" smtClean="0"/>
              <a:t>08-02-23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02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9D93-F56A-4136-9F6B-CC496932977C}" type="datetime1">
              <a:rPr lang="fr-BE" smtClean="0"/>
              <a:t>08-02-23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95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1563-8A80-4323-9E48-E1E37714361A}" type="datetime1">
              <a:rPr lang="fr-BE" smtClean="0"/>
              <a:t>08-02-23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61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CDB4-21FF-471A-897A-2B2B681009B8}" type="datetime1">
              <a:rPr lang="fr-BE" smtClean="0"/>
              <a:t>08-02-23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648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C5F-B37D-4956-9445-EF5D5178444C}" type="datetime1">
              <a:rPr lang="fr-BE" smtClean="0"/>
              <a:t>08-02-23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40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9839-3796-46C6-BAF4-B7419A9AEC45}" type="datetime1">
              <a:rPr lang="fr-BE" smtClean="0"/>
              <a:t>08-02-23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56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ACA90-4ACE-4DFD-A7C3-8265E6B5AEB9}" type="datetime1">
              <a:rPr lang="fr-BE" smtClean="0"/>
              <a:t>08-02-23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87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9AF2-7E8C-4CD5-9D4A-DD683E612AAF}" type="datetime1">
              <a:rPr lang="fr-BE" smtClean="0"/>
              <a:t>08-02-23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4061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0475-568F-4038-A908-9EF877FAD92E}" type="datetime1">
              <a:rPr lang="fr-BE" smtClean="0"/>
              <a:t>08-02-23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D2C920-24DA-41AA-99DF-7C79761A4499}" type="datetime1">
              <a:rPr lang="fr-BE" smtClean="0"/>
              <a:t>08-02-23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fr-FR"/>
              <a:t>BCEEOAL13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C74C52-5D4B-884A-A425-EE4D38CE0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38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338093-EEB1-0DFC-C54D-1CE84E665C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Belgique? Comment en est-on arrivé là?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273FF0E-5038-164A-E399-1A3B5538A4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UCTL 2023</a:t>
            </a:r>
          </a:p>
          <a:p>
            <a:r>
              <a:rPr lang="fr-FR" dirty="0"/>
              <a:t>MOOC </a:t>
            </a:r>
            <a:r>
              <a:rPr lang="fr-FR" i="1" dirty="0"/>
              <a:t>Histoire(s) de Belgique</a:t>
            </a:r>
            <a:r>
              <a:rPr lang="fr-FR" dirty="0"/>
              <a:t>, Module 4, séquences 1</a:t>
            </a:r>
            <a:r>
              <a:rPr lang="fr-FR"/>
              <a:t>, 2, 3,4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3B3F8EC-CE46-2A4A-441C-4AF196FD9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1305739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72F079-89FB-5072-D271-A49C6F541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 de l’usine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6DE636-FB22-FA91-7CCA-8D6D8A7E3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1880: banques belges (après 1870)</a:t>
            </a:r>
          </a:p>
          <a:p>
            <a:r>
              <a:rPr lang="fr-FR" dirty="0"/>
              <a:t>Chimie et électricité : 2</a:t>
            </a:r>
            <a:r>
              <a:rPr lang="fr-FR" baseline="30000" dirty="0"/>
              <a:t>e</a:t>
            </a:r>
            <a:r>
              <a:rPr lang="fr-FR" dirty="0"/>
              <a:t> révolution industrielle</a:t>
            </a:r>
          </a:p>
          <a:p>
            <a:r>
              <a:rPr lang="fr-FR" dirty="0"/>
              <a:t>investissements recherche ingénieurs</a:t>
            </a:r>
          </a:p>
          <a:p>
            <a:r>
              <a:rPr lang="fr-FR" dirty="0"/>
              <a:t>Extension industrie belge à l’étranger: exportations et investissements</a:t>
            </a:r>
          </a:p>
          <a:p>
            <a:r>
              <a:rPr lang="fr-FR" dirty="0"/>
              <a:t>Amérique du Sud, Europe centrale, Russie, Chine … Congo</a:t>
            </a:r>
          </a:p>
          <a:p>
            <a:r>
              <a:rPr lang="fr-FR" dirty="0"/>
              <a:t>Impérialisme économique</a:t>
            </a:r>
          </a:p>
          <a:p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92958EE-92CC-285A-9F68-C5563EC57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220063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E4591C-B2BF-AC21-9390-32B7E734F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Après 1</a:t>
            </a:r>
            <a:r>
              <a:rPr lang="fr-FR" baseline="30000" dirty="0"/>
              <a:t>e</a:t>
            </a:r>
            <a:r>
              <a:rPr lang="fr-FR" dirty="0"/>
              <a:t> guerre mondiale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B07D39-24D9-2FD3-8599-586505D13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Destruction, démontages d’usine: repli entreprises belges</a:t>
            </a:r>
          </a:p>
          <a:p>
            <a:r>
              <a:rPr lang="fr-FR" dirty="0"/>
              <a:t>Nouvelles conditions </a:t>
            </a:r>
            <a:r>
              <a:rPr lang="fr-FR" dirty="0" err="1"/>
              <a:t>économico-politiques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Retour du protectionnisme et politiques de puissances</a:t>
            </a:r>
          </a:p>
          <a:p>
            <a:pPr lvl="1"/>
            <a:r>
              <a:rPr lang="fr-FR" dirty="0"/>
              <a:t>Peur du communisme</a:t>
            </a:r>
          </a:p>
          <a:p>
            <a:pPr lvl="1"/>
            <a:r>
              <a:rPr lang="fr-FR" dirty="0"/>
              <a:t>Evolution rapide des technologies</a:t>
            </a:r>
          </a:p>
          <a:p>
            <a:r>
              <a:rPr lang="fr-FR" dirty="0"/>
              <a:t>Après 1929: scission des banques mixtes pour protéger l’épargnant</a:t>
            </a:r>
          </a:p>
          <a:p>
            <a:r>
              <a:rPr lang="fr-FR" dirty="0"/>
              <a:t>Colonie stabilise économie</a:t>
            </a:r>
          </a:p>
          <a:p>
            <a:r>
              <a:rPr lang="fr-FR" dirty="0"/>
              <a:t>Capitalisme flamand: Kredietbank &amp; </a:t>
            </a:r>
            <a:r>
              <a:rPr lang="fr-FR" dirty="0" err="1"/>
              <a:t>Boerenbond</a:t>
            </a:r>
            <a:r>
              <a:rPr lang="fr-FR" dirty="0"/>
              <a:t> (</a:t>
            </a:r>
            <a:r>
              <a:rPr lang="fr-FR" dirty="0" err="1"/>
              <a:t>Raiffeisenkassen</a:t>
            </a:r>
            <a:r>
              <a:rPr lang="fr-FR" dirty="0"/>
              <a:t>)</a:t>
            </a:r>
          </a:p>
          <a:p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8BD9CB-4690-3BF3-5030-D254FEFF6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277355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E1F87F-7B22-B0FB-FA1D-63563FE7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Après 2</a:t>
            </a:r>
            <a:r>
              <a:rPr lang="fr-FR" baseline="30000" dirty="0"/>
              <a:t>e</a:t>
            </a:r>
            <a:r>
              <a:rPr lang="fr-FR" dirty="0"/>
              <a:t> guerre mondiale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1D84ED-B14C-77CA-1F68-B91C73EC3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Vieillissement et déclin wallon: fermeture charbonnages, fusions sidérurgie</a:t>
            </a:r>
          </a:p>
          <a:p>
            <a:r>
              <a:rPr lang="fr-BE" dirty="0"/>
              <a:t>Flandre: maritimisation mondiale et voie vers </a:t>
            </a:r>
            <a:r>
              <a:rPr lang="fr-BE" dirty="0" err="1"/>
              <a:t>Rhur</a:t>
            </a:r>
            <a:endParaRPr lang="fr-BE" dirty="0"/>
          </a:p>
          <a:p>
            <a:r>
              <a:rPr lang="fr-BE" dirty="0"/>
              <a:t>Développement du port d’Anvers par Etat et capitaux étrangers</a:t>
            </a:r>
          </a:p>
          <a:p>
            <a:r>
              <a:rPr lang="fr-BE" dirty="0"/>
              <a:t>Production énergie nucléaire par technologies et capitaux français</a:t>
            </a:r>
          </a:p>
          <a:p>
            <a:r>
              <a:rPr lang="fr-BE" dirty="0"/>
              <a:t>Investissements multinationales (automobiles) en Flandre</a:t>
            </a:r>
          </a:p>
          <a:p>
            <a:r>
              <a:rPr lang="fr-BE" dirty="0"/>
              <a:t>1989: reprise-démantèlement de la Société générale: familles marquantes vendent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568D03-FDC1-3D35-723C-BF31C47E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3670723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C96874-9E09-7D68-F227-F1DAB4984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 de la finance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898DC9-4E9F-DF46-9FB0-270253DAF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Fonds d’investissement et grands groupes bancaires multinationaux</a:t>
            </a:r>
          </a:p>
          <a:p>
            <a:r>
              <a:rPr lang="fr-FR" dirty="0"/>
              <a:t>Contrôle des fleurons belges par sociétés étrangères</a:t>
            </a:r>
          </a:p>
          <a:p>
            <a:r>
              <a:rPr lang="fr-FR" dirty="0"/>
              <a:t>Délocalisation et désindustrialisation</a:t>
            </a:r>
          </a:p>
          <a:p>
            <a:r>
              <a:rPr lang="fr-FR" dirty="0"/>
              <a:t>Insertion dans des réseaux internationaux de production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C3034E-E258-833A-BCAC-50469146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839568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27D514-42E2-39BB-58AE-396617D0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Politique économique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796744-D8F7-8A6B-AF18-E73F2BB82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Guy </a:t>
            </a:r>
            <a:r>
              <a:rPr lang="fr-FR" dirty="0" err="1"/>
              <a:t>Vanthemsche</a:t>
            </a:r>
            <a:endParaRPr lang="fr-FR" dirty="0"/>
          </a:p>
          <a:p>
            <a:r>
              <a:rPr lang="fr-FR" dirty="0"/>
              <a:t>Professeur émérite de la VUB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E73589-6073-31BB-FB3F-E552F4ED4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1520384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AB9F47-BE72-0753-9BFC-183E2A046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et marché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B9245B-CA31-5D2D-B990-82887C05F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Pas d’opposition entre les deux</a:t>
            </a:r>
          </a:p>
          <a:p>
            <a:r>
              <a:rPr lang="fr-FR" dirty="0"/>
              <a:t>Trois périodes dans les relations entre Etat et économie capitaliste</a:t>
            </a:r>
          </a:p>
          <a:p>
            <a:pPr lvl="1"/>
            <a:r>
              <a:rPr lang="fr-FR" dirty="0"/>
              <a:t>Construction système capitaliste: 1800 – 1900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9D6DF4A-CEF4-856D-968A-1E4C1774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3525264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7D9BB2-A4E8-4AFF-CE22-90177D833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Construction système capitaliste: 1800 – 1900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701E72-2156-35E2-72F3-99CA60DCE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Rôle Etat</a:t>
            </a:r>
          </a:p>
          <a:p>
            <a:pPr lvl="1"/>
            <a:r>
              <a:rPr lang="fr-FR" dirty="0"/>
              <a:t>Etat protège propriété privée, fiabilité des contrats</a:t>
            </a:r>
          </a:p>
          <a:p>
            <a:pPr lvl="1"/>
            <a:r>
              <a:rPr lang="fr-FR" dirty="0"/>
              <a:t>Système monétaire stable fluidifie échanges économiques</a:t>
            </a:r>
          </a:p>
          <a:p>
            <a:r>
              <a:rPr lang="fr-BE" dirty="0"/>
              <a:t>Elites sociales et politiques; refus entendre masse populaire</a:t>
            </a:r>
          </a:p>
          <a:p>
            <a:pPr lvl="1"/>
            <a:r>
              <a:rPr lang="fr-BE" dirty="0"/>
              <a:t>Accumulation du capital, protection propriété privée, empêche coalition travailleurs, refuse normes limitant le profit</a:t>
            </a:r>
          </a:p>
          <a:p>
            <a:r>
              <a:rPr lang="fr-BE" dirty="0"/>
              <a:t>Politique fiscale: impôts indirects, pas impôts sur revenu ni sur sociétés</a:t>
            </a:r>
          </a:p>
          <a:p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22C358-0153-FCCE-6CE4-B6D9F486F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2468807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2FC70-8EF1-B7FA-3A56-19E903EA5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Premières grandes institutions parastatales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5ED255-3CCE-CB00-F641-07A418141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Initiatives libérales</a:t>
            </a:r>
          </a:p>
          <a:p>
            <a:r>
              <a:rPr lang="fr-FR" dirty="0"/>
              <a:t>Construction et exploitation de chemins de fer, routes et ports</a:t>
            </a:r>
          </a:p>
          <a:p>
            <a:r>
              <a:rPr lang="fr-FR" dirty="0"/>
              <a:t>Organismes publics: </a:t>
            </a:r>
          </a:p>
          <a:p>
            <a:pPr lvl="1"/>
            <a:r>
              <a:rPr lang="fr-BE" dirty="0"/>
              <a:t>Banque Nationale de Belgique</a:t>
            </a:r>
          </a:p>
          <a:p>
            <a:pPr lvl="1"/>
            <a:r>
              <a:rPr lang="fr-BE" dirty="0"/>
              <a:t>Caisse Générale d’Epargne et de Retraite</a:t>
            </a:r>
          </a:p>
          <a:p>
            <a:pPr lvl="1"/>
            <a:r>
              <a:rPr lang="fr-BE" dirty="0"/>
              <a:t>Crédit communal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A1B468-41A7-3577-D968-6C8092E00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4034474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C15CAE-6022-11DF-09C4-A18754F6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Deuxième période: XX</a:t>
            </a:r>
            <a:r>
              <a:rPr lang="fr-FR" sz="4000" dirty="0"/>
              <a:t>e</a:t>
            </a:r>
            <a:r>
              <a:rPr lang="fr-FR" dirty="0"/>
              <a:t> siècle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BAA339-F032-79A3-63F0-1FFEC1689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1929: risque d’effondrement du système capitaliste</a:t>
            </a:r>
          </a:p>
          <a:p>
            <a:pPr lvl="1"/>
            <a:r>
              <a:rPr lang="fr-FR" dirty="0"/>
              <a:t>Aide financière Etat pour création ou survie d’entreprises</a:t>
            </a:r>
          </a:p>
          <a:p>
            <a:pPr lvl="1"/>
            <a:r>
              <a:rPr lang="fr-FR" dirty="0"/>
              <a:t>Règlementation et surveillance vie économique </a:t>
            </a:r>
          </a:p>
          <a:p>
            <a:pPr lvl="2"/>
            <a:r>
              <a:rPr lang="fr-FR" dirty="0"/>
              <a:t>p.ex.: contrôle banques et marchés financiers</a:t>
            </a:r>
          </a:p>
          <a:p>
            <a:pPr lvl="1"/>
            <a:r>
              <a:rPr lang="fr-FR" dirty="0"/>
              <a:t>Contrôle fluctuations de l’économie: </a:t>
            </a:r>
          </a:p>
          <a:p>
            <a:pPr lvl="2"/>
            <a:r>
              <a:rPr lang="fr-FR" dirty="0"/>
              <a:t>atténuation des cycles économiques: planification, direction des flux d’investissements</a:t>
            </a:r>
          </a:p>
          <a:p>
            <a:pPr lvl="2"/>
            <a:r>
              <a:rPr lang="fr-FR" dirty="0"/>
              <a:t>Protection pouvoir d’achat 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3D155ED-7DF1-25CC-EC28-2C9BDCA6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146404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9862D0-A0CF-4296-C23C-69692DFFF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Politique keynésienne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BF6CD3-E616-C6AF-1B12-A1EC18632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John Maynard Keynes, libéral britannique</a:t>
            </a:r>
          </a:p>
          <a:p>
            <a:r>
              <a:rPr lang="fr-FR" dirty="0"/>
              <a:t>Politique contracyclique: Etat investit et emprunte; grands travaux et dette</a:t>
            </a:r>
          </a:p>
          <a:p>
            <a:r>
              <a:rPr lang="fr-FR" dirty="0"/>
              <a:t>(&gt;&lt; politique déflation : diminution coûts et dépenses)</a:t>
            </a:r>
          </a:p>
          <a:p>
            <a:r>
              <a:rPr lang="fr-FR" dirty="0"/>
              <a:t>B: surtout après 1945</a:t>
            </a:r>
          </a:p>
          <a:p>
            <a:r>
              <a:rPr lang="fr-FR" dirty="0"/>
              <a:t>Place des organisations ouvrières: prise en compte de la protection des intérêts des travailleurs: maintien du pouvoir d’achat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F2C9E4-E811-9DAC-DE4C-D4D3E9BA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2963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0ACA5-5671-9958-1EAE-77D6B0D1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 contrôle l’économie?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682380-5317-F694-9BD6-1E73D1126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Marcus </a:t>
            </a:r>
            <a:r>
              <a:rPr lang="fr-FR" dirty="0" err="1"/>
              <a:t>Wunderle</a:t>
            </a:r>
            <a:endParaRPr lang="fr-FR" dirty="0"/>
          </a:p>
          <a:p>
            <a:r>
              <a:rPr lang="fr-FR" dirty="0"/>
              <a:t>Chercheur au Centre de Recherche et d’Information Socio-Politiques</a:t>
            </a:r>
          </a:p>
          <a:p>
            <a:endParaRPr lang="fr-FR" dirty="0"/>
          </a:p>
          <a:p>
            <a:r>
              <a:rPr lang="fr-FR" dirty="0"/>
              <a:t>Dans les locaux de la Banque Nationale de Belgique.</a:t>
            </a:r>
          </a:p>
          <a:p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80A5D1-C086-8BB6-8F91-61397B02A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1694753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AE31B-380C-0741-4139-1475C818A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Politique économico-sociale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D2A18B-5908-C437-D64F-38AB6C93A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1919: impôt progressif</a:t>
            </a:r>
          </a:p>
          <a:p>
            <a:pPr lvl="1"/>
            <a:r>
              <a:rPr lang="fr-FR" dirty="0"/>
              <a:t>Revenus indispensables		imposition faible</a:t>
            </a:r>
          </a:p>
          <a:p>
            <a:pPr lvl="1"/>
            <a:r>
              <a:rPr lang="fr-FR" dirty="0"/>
              <a:t>Revenus utiles				imposition élevée</a:t>
            </a:r>
          </a:p>
          <a:p>
            <a:pPr lvl="1"/>
            <a:r>
              <a:rPr lang="fr-FR" dirty="0"/>
              <a:t>Revenus de luxe			imposition élevée</a:t>
            </a:r>
          </a:p>
          <a:p>
            <a:r>
              <a:rPr lang="fr-FR" dirty="0"/>
              <a:t>Protection sociale: </a:t>
            </a:r>
          </a:p>
          <a:p>
            <a:pPr lvl="1"/>
            <a:r>
              <a:rPr lang="fr-FR" dirty="0"/>
              <a:t>1923: assurance vieillesse obligatoire pour ouvriers</a:t>
            </a:r>
          </a:p>
          <a:p>
            <a:pPr lvl="1"/>
            <a:r>
              <a:rPr lang="fr-FR" dirty="0"/>
              <a:t>1944: sécurité sociale : cotisations travailleurs + cotisations patronales; 			vieillesse, maladie, chômage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D7212D-7864-7801-0D42-B0047732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3993769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8A21F0-A400-C30E-6CBF-8537C40AB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Entreprises publiques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5D245C-1F81-F9EC-F9F1-B16139B1A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Secteurs non rentables ou risques de monopoles</a:t>
            </a:r>
          </a:p>
          <a:p>
            <a:r>
              <a:rPr lang="fr-FR" dirty="0"/>
              <a:t>Intercommunales: gaz, électricité, eau, …</a:t>
            </a:r>
          </a:p>
          <a:p>
            <a:r>
              <a:rPr lang="fr-FR" dirty="0"/>
              <a:t>Transport, énergie, finances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E93C2F-2426-C2DF-E555-73CF45107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4258164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A15D55-510E-D2F1-AA08-DCC83DF4D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Depuis 1980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D4BFC-CA7E-FDAB-946B-BC2F890BA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Crise 1970: </a:t>
            </a:r>
            <a:r>
              <a:rPr lang="fr-FR" b="1" i="1" dirty="0"/>
              <a:t>chômage et inflation</a:t>
            </a:r>
            <a:r>
              <a:rPr lang="fr-FR" dirty="0"/>
              <a:t>; politiques keynésiennes impuissantes</a:t>
            </a:r>
          </a:p>
          <a:p>
            <a:r>
              <a:rPr lang="fr-FR" dirty="0"/>
              <a:t>Courant néolibéral: </a:t>
            </a:r>
          </a:p>
          <a:p>
            <a:pPr lvl="1"/>
            <a:r>
              <a:rPr lang="fr-FR" dirty="0"/>
              <a:t>monétarisme: lutte privilégiée contre l’inflation</a:t>
            </a:r>
          </a:p>
          <a:p>
            <a:pPr lvl="1"/>
            <a:r>
              <a:rPr lang="fr-FR" dirty="0"/>
              <a:t>Dérégulations, lutte pour compétitivité des entreprises</a:t>
            </a:r>
          </a:p>
          <a:p>
            <a:pPr lvl="1"/>
            <a:r>
              <a:rPr lang="fr-FR" dirty="0"/>
              <a:t>Privatisations: Sabena, RTT, crédits</a:t>
            </a:r>
          </a:p>
          <a:p>
            <a:r>
              <a:rPr lang="fr-FR" dirty="0"/>
              <a:t>Mais intervention Etat en cas de crises: 2008, Covid, Ukraine</a:t>
            </a:r>
          </a:p>
          <a:p>
            <a:r>
              <a:rPr lang="fr-FR" dirty="0"/>
              <a:t>UE: monnaie, politique commerciale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6208D9-C528-8E54-6547-4C3E71A2B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3569491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B50E82-A2E4-C012-123E-ECC1681C1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Eric</a:t>
            </a:r>
            <a:r>
              <a:rPr lang="fr-FR" dirty="0"/>
              <a:t> </a:t>
            </a:r>
            <a:r>
              <a:rPr lang="fr-FR" dirty="0" err="1"/>
              <a:t>Geerkens</a:t>
            </a:r>
            <a:r>
              <a:rPr lang="fr-FR" dirty="0"/>
              <a:t>: concertation sociale avant 1940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B6184C-FEF1-8548-4493-15F5B7B02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Révolution française: suppression des corporations, liberté commerce</a:t>
            </a:r>
          </a:p>
          <a:p>
            <a:r>
              <a:rPr lang="fr-FR" dirty="0"/>
              <a:t>Contrat entre catégories « libres et égales »: travailleurs et propriétaires moyens de production</a:t>
            </a:r>
          </a:p>
          <a:p>
            <a:r>
              <a:rPr lang="fr-FR" dirty="0"/>
              <a:t>Etat ne protège pas les travailleurs jusqu’en 1880 (sauf &lt;10 ans souterrains)</a:t>
            </a:r>
          </a:p>
          <a:p>
            <a:r>
              <a:rPr lang="fr-FR" dirty="0"/>
              <a:t>Concurrence internationale sur salaires: paradis des capitalistes: Trav&lt;Prison.</a:t>
            </a:r>
          </a:p>
          <a:p>
            <a:r>
              <a:rPr lang="fr-FR" dirty="0"/>
              <a:t>Dépression 1870 – 1890: mouvement 1886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D166D4-1EF3-C7AE-6059-2AD964D1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3641320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883077-A7F4-E06C-B5AB-D16EE19DE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Mouvement ouvrier belge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78E58B-4DA5-E814-A91B-144C0F17A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Mouvement coopératif: boulangeries: petites cotisations</a:t>
            </a:r>
          </a:p>
          <a:p>
            <a:r>
              <a:rPr lang="fr-FR" dirty="0"/>
              <a:t>Mouvement mutuelliste: pharmacies coopératives, soutien malades ou blessés</a:t>
            </a:r>
          </a:p>
          <a:p>
            <a:r>
              <a:rPr lang="fr-FR" dirty="0"/>
              <a:t>Syndicats: caisses de grève, assurance contre chômage puis maladie, funérailles</a:t>
            </a:r>
          </a:p>
          <a:p>
            <a:r>
              <a:rPr lang="fr-FR" dirty="0"/>
              <a:t>Loi soutien assurances maladies et chômage: prévoyance</a:t>
            </a:r>
          </a:p>
          <a:p>
            <a:r>
              <a:rPr lang="fr-FR" dirty="0"/>
              <a:t> mutuelles et syndicats dans des cadres philosophiques et politiques concurrents : pilarisation société belge</a:t>
            </a:r>
          </a:p>
          <a:p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B1F2BB-EA2B-CA46-7987-D27997ABB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4180597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6815F6-00CB-8E32-6366-6F58C67D6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Côté patronal avant 1914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3D8F02-2B85-4BA9-1950-A74CA4717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Défense intérêts locaux, syndicats de vente (cartels)</a:t>
            </a:r>
          </a:p>
          <a:p>
            <a:r>
              <a:rPr lang="fr-FR" dirty="0"/>
              <a:t>Réactions:</a:t>
            </a:r>
          </a:p>
          <a:p>
            <a:pPr lvl="1"/>
            <a:r>
              <a:rPr lang="fr-FR" dirty="0"/>
              <a:t>Création du Ministère Industrie et Travail suivie du Comité Central du Travail Industriel</a:t>
            </a:r>
          </a:p>
          <a:p>
            <a:pPr lvl="1"/>
            <a:r>
              <a:rPr lang="fr-FR" dirty="0"/>
              <a:t>Discussion sur la réduction collective du temps de travail dans le secteur charbonnier suivie de création Fédération charbonnière nationale</a:t>
            </a:r>
          </a:p>
          <a:p>
            <a:r>
              <a:rPr lang="fr-FR" dirty="0"/>
              <a:t>Discussion collective textile Verviers entre patrons et organisations syndicales: exception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9DCB60-B6C8-06A8-3945-57D0ED9BA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2610573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65510E-AD52-2039-EABD-A3EE51EE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Négociations après 1918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E1BFEC-31FC-FFCE-150A-6D90FB1E3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Conflictualité: privations de guerre et inflation</a:t>
            </a:r>
          </a:p>
          <a:p>
            <a:r>
              <a:rPr lang="fr-FR" dirty="0"/>
              <a:t>Patrons-syndicats réunis par pouvoirs publics</a:t>
            </a:r>
          </a:p>
          <a:p>
            <a:r>
              <a:rPr lang="fr-FR" dirty="0"/>
              <a:t>Application de Réduction du temps de travail: sidérurgie, charbon, industrie mécanique</a:t>
            </a:r>
          </a:p>
          <a:p>
            <a:r>
              <a:rPr lang="fr-FR" dirty="0"/>
              <a:t>Convention de Washington &lt;- OIT</a:t>
            </a:r>
          </a:p>
          <a:p>
            <a:r>
              <a:rPr lang="fr-FR" dirty="0"/>
              <a:t>Naissance des commissions paritaires: encadrement par administration</a:t>
            </a:r>
          </a:p>
          <a:p>
            <a:r>
              <a:rPr lang="fr-BE" dirty="0"/>
              <a:t>Formation des salaires et lien avec coût de la vie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C0A4EC9-2899-103F-5528-F1CD4454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3899616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439F39-EDD7-03E3-7065-06AB5D51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Deux côtés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05212A-2242-B87B-870B-A8C9C6F16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Patrons</a:t>
            </a:r>
          </a:p>
          <a:p>
            <a:pPr lvl="1"/>
            <a:r>
              <a:rPr lang="fr-FR" dirty="0"/>
              <a:t>Participation à négociation</a:t>
            </a:r>
          </a:p>
          <a:p>
            <a:pPr lvl="1"/>
            <a:r>
              <a:rPr lang="fr-FR" dirty="0"/>
              <a:t>Résistance à « intrusion » des syndicats et atteintes aux prérogatives patronales</a:t>
            </a:r>
          </a:p>
          <a:p>
            <a:r>
              <a:rPr lang="fr-FR" dirty="0"/>
              <a:t>Syndicats:</a:t>
            </a:r>
          </a:p>
          <a:p>
            <a:pPr lvl="1"/>
            <a:r>
              <a:rPr lang="fr-FR" dirty="0"/>
              <a:t>Participation à négociation</a:t>
            </a:r>
          </a:p>
          <a:p>
            <a:pPr lvl="1"/>
            <a:r>
              <a:rPr lang="fr-FR" dirty="0"/>
              <a:t>Mais renoncement à des ambitions plus radicales: réserves </a:t>
            </a:r>
          </a:p>
          <a:p>
            <a:pPr lvl="2"/>
            <a:r>
              <a:rPr lang="fr-FR" dirty="0"/>
              <a:t>(syndicats de négociation &gt;&lt;syndicats anticapitalistes)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4811A9-1162-9CD6-A32E-36D43F0C2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3167206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997B00-6E7F-2D5B-D66C-5DB8EF6E1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Grèves de juin 1936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5454DC-59C9-872E-85C5-159854CCB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Naissance de la Conférence nationale du Travail</a:t>
            </a:r>
          </a:p>
          <a:p>
            <a:endParaRPr lang="fr-FR" dirty="0"/>
          </a:p>
          <a:p>
            <a:r>
              <a:rPr lang="fr-FR" dirty="0"/>
              <a:t>Négociation paritaire nationale</a:t>
            </a:r>
          </a:p>
          <a:p>
            <a:endParaRPr lang="fr-FR" dirty="0"/>
          </a:p>
          <a:p>
            <a:r>
              <a:rPr lang="fr-FR" dirty="0"/>
              <a:t>Pendant guerre: « pacte social »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9D0F2D0-B735-4A70-3EE9-F40C100D7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3775771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AF267D-6B17-67FF-6691-4076D71DA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Jean </a:t>
            </a:r>
            <a:r>
              <a:rPr lang="fr-FR" dirty="0" err="1"/>
              <a:t>Faniel</a:t>
            </a:r>
            <a:r>
              <a:rPr lang="fr-FR" dirty="0"/>
              <a:t>: concertation sociale depuis 44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9FC07B-5A5F-0F51-D259-E00E7D3E0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Rencontres clandestines pendant guerre entre représentants patronaux et syndicaux: accord de solidarité sociale 1944</a:t>
            </a:r>
          </a:p>
          <a:p>
            <a:endParaRPr lang="fr-FR" dirty="0"/>
          </a:p>
          <a:p>
            <a:r>
              <a:rPr lang="fr-FR" dirty="0"/>
              <a:t>Pas de ratification par organisations mais modèle social après guerre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786A9A-6F4D-B725-96BC-9882C5159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4184121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8A8FE-16A1-B094-CF46-83419514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Grandes périodes</a:t>
            </a:r>
            <a:br>
              <a:rPr lang="fr-FR" dirty="0"/>
            </a:br>
            <a:r>
              <a:rPr lang="fr-FR" i="1" dirty="0"/>
              <a:t>Sociologie historique du capitalisme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AA7421-CE14-29A3-2B64-35B17FFCE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Pierre François et Claire Lemercier, Paris, 2021, La découverte</a:t>
            </a:r>
          </a:p>
          <a:p>
            <a:r>
              <a:rPr lang="fr-FR" dirty="0"/>
              <a:t>Capitalisme commercial: 1680 – 1880</a:t>
            </a:r>
          </a:p>
          <a:p>
            <a:pPr lvl="1"/>
            <a:endParaRPr lang="fr-FR" dirty="0"/>
          </a:p>
          <a:p>
            <a:r>
              <a:rPr lang="fr-FR" dirty="0"/>
              <a:t>Capitalisme industriel: 1880 – 1980</a:t>
            </a:r>
          </a:p>
          <a:p>
            <a:pPr lvl="1"/>
            <a:endParaRPr lang="fr-FR" dirty="0"/>
          </a:p>
          <a:p>
            <a:r>
              <a:rPr lang="fr-FR" dirty="0"/>
              <a:t>Capitalisme financier: 1980 - …</a:t>
            </a:r>
          </a:p>
          <a:p>
            <a:pPr lvl="1"/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6926DC-FFE9-153E-1F1C-F5F2B3B14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1210081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FB8E34-8C21-0FBF-7BBB-9415FA84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 éléments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43967D-4D83-EF30-6277-7FBE38938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Salaires négociés</a:t>
            </a:r>
          </a:p>
          <a:p>
            <a:pPr lvl="1"/>
            <a:r>
              <a:rPr lang="fr-FR" dirty="0"/>
              <a:t>Partage des richesses</a:t>
            </a:r>
          </a:p>
          <a:p>
            <a:pPr lvl="1"/>
            <a:r>
              <a:rPr lang="fr-FR" dirty="0"/>
              <a:t>Productivité du travail</a:t>
            </a:r>
          </a:p>
          <a:p>
            <a:pPr lvl="1"/>
            <a:r>
              <a:rPr lang="fr-FR" dirty="0"/>
              <a:t>Paix sociale</a:t>
            </a:r>
          </a:p>
          <a:p>
            <a:r>
              <a:rPr lang="fr-FR" dirty="0"/>
              <a:t>Système intégré et obligatoire de sécurité sociale</a:t>
            </a:r>
          </a:p>
          <a:p>
            <a:r>
              <a:rPr lang="fr-FR" dirty="0"/>
              <a:t>Système de relations collectives à plusieurs niveaux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BAEAC7-2587-F329-4FC1-27A8EFD8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660940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F8B631-4922-C29B-7A43-3424F421E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Système intégré et obligatoire de sécurité sociale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839113-3205-1F60-CEBB-41F362163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Arrêté-loi du 28 décembre 1944</a:t>
            </a:r>
          </a:p>
          <a:p>
            <a:r>
              <a:rPr lang="fr-FR" dirty="0"/>
              <a:t>Système « bismarckien » d’assurances contre un risque</a:t>
            </a:r>
          </a:p>
          <a:p>
            <a:r>
              <a:rPr lang="fr-FR" dirty="0"/>
              <a:t>Cotisations obligatoires: </a:t>
            </a:r>
          </a:p>
          <a:p>
            <a:pPr lvl="1"/>
            <a:r>
              <a:rPr lang="fr-FR" dirty="0"/>
              <a:t>salaire socialisé: mis en commun pour protection de chacun</a:t>
            </a:r>
          </a:p>
          <a:p>
            <a:r>
              <a:rPr lang="fr-FR" dirty="0"/>
              <a:t>Interlocuteurs sociaux cogestionnaires des organismes de sécurité sociale</a:t>
            </a:r>
          </a:p>
          <a:p>
            <a:r>
              <a:rPr lang="fr-FR" dirty="0"/>
              <a:t>ONSS collecte cotisations et répartit </a:t>
            </a:r>
          </a:p>
          <a:p>
            <a:pPr lvl="1"/>
            <a:r>
              <a:rPr lang="fr-FR" dirty="0"/>
              <a:t>Caisses chômage, accidents travail, maladies, vieillesse, …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146942-E0D3-0D92-DAE9-FF895528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455730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E0F58F-5D58-A3B7-C4D8-6B6376DC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Système de relations collectives à plusieurs niveaux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A94733-7925-31F5-EFAA-D8636337F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Patrons admettent que travailleurs sont représentés par leurs syndicats</a:t>
            </a:r>
          </a:p>
          <a:p>
            <a:r>
              <a:rPr lang="fr-FR" dirty="0"/>
              <a:t>Syndicats reconnaissent autorité du propriétaire et cadre capitaliste</a:t>
            </a:r>
          </a:p>
          <a:p>
            <a:r>
              <a:rPr lang="fr-FR" dirty="0"/>
              <a:t>Entreprises:  Elections sociales (4 ans)</a:t>
            </a:r>
          </a:p>
          <a:p>
            <a:pPr lvl="1"/>
            <a:r>
              <a:rPr lang="fr-FR" dirty="0"/>
              <a:t>Comité sécurité et hygiène</a:t>
            </a:r>
          </a:p>
          <a:p>
            <a:pPr lvl="1"/>
            <a:r>
              <a:rPr lang="fr-FR" dirty="0"/>
              <a:t>Conseil d’entreprise</a:t>
            </a:r>
          </a:p>
          <a:p>
            <a:r>
              <a:rPr lang="fr-FR" dirty="0"/>
              <a:t>Secteurs: commissions paritaires: prévention et résolution des conflits</a:t>
            </a:r>
          </a:p>
          <a:p>
            <a:pPr lvl="1"/>
            <a:r>
              <a:rPr lang="fr-FR" dirty="0"/>
              <a:t>Conventions collectives de travail rendues obligatoires par Ministre Emploi et Travail 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DCD983-FCC1-1A55-B3D7-7F2B1AFE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978292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B6D0E9-FA79-ACAE-398F-B619806D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Interprofessionnel 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EAAEFE-AB97-3818-5977-BA8C415A6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Conseil central de l’économie, 1948: concertation à caractère économique</a:t>
            </a:r>
          </a:p>
          <a:p>
            <a:r>
              <a:rPr lang="fr-FR" dirty="0"/>
              <a:t>Conseil central du Travail, 1952: questions sociales</a:t>
            </a:r>
          </a:p>
          <a:p>
            <a:r>
              <a:rPr lang="fr-FR" dirty="0"/>
              <a:t>De 1960 à 1975: négociations AIP 2-3 ans</a:t>
            </a:r>
          </a:p>
          <a:p>
            <a:pPr lvl="1"/>
            <a:r>
              <a:rPr lang="fr-FR" dirty="0"/>
              <a:t>4 semaines de congés payés par an</a:t>
            </a:r>
          </a:p>
          <a:p>
            <a:pPr lvl="1"/>
            <a:r>
              <a:rPr lang="fr-FR" dirty="0"/>
              <a:t>Hausse du salaire minimum</a:t>
            </a:r>
          </a:p>
          <a:p>
            <a:pPr lvl="1"/>
            <a:r>
              <a:rPr lang="fr-FR" dirty="0"/>
              <a:t>Réduction durée du travail: 48 à 40 heures</a:t>
            </a:r>
          </a:p>
          <a:p>
            <a:pPr lvl="1"/>
            <a:r>
              <a:rPr lang="fr-FR" dirty="0"/>
              <a:t>Doublement du salaire en termes réels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430CAB-A27C-7AEB-E3C0-A75EB304A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2299623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EE64F6-6780-9108-A517-BBB58A604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Crise des économies occidentales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38D25D-845D-00D0-A431-AB15F5676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 1975 à 1984, nombre de chômeurs passe de 100.000 à 500.000</a:t>
            </a:r>
          </a:p>
          <a:p>
            <a:r>
              <a:rPr lang="fr-FR" dirty="0"/>
              <a:t>Stratégie des pouvoirs publics et patronat: raboter la protection en dépenses et en recettes: </a:t>
            </a:r>
          </a:p>
          <a:p>
            <a:pPr lvl="1"/>
            <a:r>
              <a:rPr lang="fr-FR" dirty="0"/>
              <a:t>réduction de cotisations sociales aux entreprises sans obligation d’embauche</a:t>
            </a:r>
          </a:p>
          <a:p>
            <a:pPr lvl="1"/>
            <a:r>
              <a:rPr lang="fr-FR" dirty="0"/>
              <a:t>Réduction des indemnités accordées</a:t>
            </a:r>
          </a:p>
          <a:p>
            <a:pPr lvl="1"/>
            <a:r>
              <a:rPr lang="fr-FR" dirty="0"/>
              <a:t>Hausse pression sur allocataires sociaux pour qu’ils acceptent un travail même précaire</a:t>
            </a:r>
          </a:p>
          <a:p>
            <a:r>
              <a:rPr lang="fr-FR" dirty="0"/>
              <a:t>De 76  86: blocage de la concertation interprofessionnelle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84C88D5-462F-1335-9E58-D7D7D86EF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79904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8A8EE5-F387-F081-3011-5D8E1E437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Changement de philosophie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0BD19E-B2B5-5666-1DAD-03BB7F96C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Compétitivité des entreprises &gt; répartition des richesses</a:t>
            </a:r>
          </a:p>
          <a:p>
            <a:r>
              <a:rPr lang="fr-FR" dirty="0"/>
              <a:t>AIP deviennent instrument encadrement des salaires, </a:t>
            </a:r>
          </a:p>
          <a:p>
            <a:r>
              <a:rPr lang="fr-FR" dirty="0"/>
              <a:t>Politique européenne de modération/blocage des salaires</a:t>
            </a:r>
          </a:p>
          <a:p>
            <a:r>
              <a:rPr lang="fr-FR" dirty="0"/>
              <a:t>Négociation devient tripartite et non plus bipartite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34164B-BC5A-6969-61A6-EFFCE8E7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4096962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E9C557-0CCA-91BB-7C10-FB546FA7B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Précarisation du salariat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AA13A6-B4C7-6AAC-EC57-CC983974F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On ne discute plus de réduction du temps de travail</a:t>
            </a:r>
          </a:p>
          <a:p>
            <a:r>
              <a:rPr lang="fr-FR" dirty="0"/>
              <a:t>Travail à temps partiel augmente: 40% chez les femmes</a:t>
            </a:r>
          </a:p>
          <a:p>
            <a:r>
              <a:rPr lang="fr-FR" dirty="0"/>
              <a:t>Travail </a:t>
            </a:r>
            <a:r>
              <a:rPr lang="fr-FR" dirty="0" err="1"/>
              <a:t>interimaire</a:t>
            </a:r>
            <a:r>
              <a:rPr lang="fr-FR" dirty="0"/>
              <a:t>, CDD, flexibilité et fragilisation de la protection sociale</a:t>
            </a:r>
          </a:p>
          <a:p>
            <a:endParaRPr lang="fr-FR" dirty="0"/>
          </a:p>
          <a:p>
            <a:r>
              <a:rPr lang="fr-FR" dirty="0"/>
              <a:t>Résistance du système social belge mais 15% de population sous seuil de pauvreté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1ABFE01-88C3-8C97-7FC6-71975890F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269197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2F022F-E48A-D728-0066-AB2EE9829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Capitalisme?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282515-F2CF-2FB3-355D-9235962D9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Niveau microsocial: recherche du profit pour lui-même par des moyens rationnels (toujours existé de manière marginale)</a:t>
            </a:r>
          </a:p>
          <a:p>
            <a:r>
              <a:rPr lang="fr-FR" dirty="0"/>
              <a:t>Niveau macrosocial: organisation particulière de l’économie et de la société quand la grande majorité des individus</a:t>
            </a:r>
          </a:p>
          <a:p>
            <a:pPr lvl="1"/>
            <a:r>
              <a:rPr lang="fr-FR" dirty="0"/>
              <a:t>Soit adoptent un comportement capitaliste</a:t>
            </a:r>
          </a:p>
          <a:p>
            <a:pPr lvl="1"/>
            <a:r>
              <a:rPr lang="fr-FR" dirty="0"/>
              <a:t>Soit sont directement affectés par ceux qui l’ont adopté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8CCAE7-EA46-3F9B-A8AC-6676D8C8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338496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8517F4-8E4F-CA0E-F8CA-C97B4E50B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 du commerce 1680-1880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76617E-AA1F-9172-6008-B4DD83960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Consommation et production affectée par extension du capitalisme: histoire mondiale</a:t>
            </a:r>
          </a:p>
          <a:p>
            <a:pPr lvl="1"/>
            <a:r>
              <a:rPr lang="fr-FR" dirty="0"/>
              <a:t>Modification des habitudes de consommation par importations longues distances</a:t>
            </a:r>
          </a:p>
          <a:p>
            <a:pPr lvl="1"/>
            <a:r>
              <a:rPr lang="fr-FR" dirty="0"/>
              <a:t>Négociants font circuler marchandises et esclaves</a:t>
            </a:r>
          </a:p>
          <a:p>
            <a:pPr lvl="1"/>
            <a:r>
              <a:rPr lang="fr-FR" dirty="0"/>
              <a:t>Extension travail « non libre »</a:t>
            </a:r>
          </a:p>
          <a:p>
            <a:pPr lvl="1"/>
            <a:r>
              <a:rPr lang="fr-FR" dirty="0"/>
              <a:t>Entreprises petite taille, réseaux interdépendance, crédit commercial (pas banque ni Bourse)</a:t>
            </a:r>
          </a:p>
          <a:p>
            <a:pPr lvl="1"/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0DEE1C-C2CF-7365-C4DE-B55D34319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3315721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508E88-489C-568F-BB95-D8CB20676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 de l’usine 1880-1980 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C82514-0FB7-C3BA-7632-3AC9DC0E3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Colonisation de sous-continents par puissances européennes</a:t>
            </a:r>
          </a:p>
          <a:p>
            <a:r>
              <a:rPr lang="fr-FR" dirty="0"/>
              <a:t>Consommation produits standardisés, plus grands magasins, publicité</a:t>
            </a:r>
          </a:p>
          <a:p>
            <a:r>
              <a:rPr lang="fr-FR" dirty="0"/>
              <a:t>Rationalisation demande et production: </a:t>
            </a:r>
          </a:p>
          <a:p>
            <a:pPr lvl="1"/>
            <a:r>
              <a:rPr lang="fr-FR" dirty="0"/>
              <a:t>entreprises plus grandes</a:t>
            </a:r>
            <a:r>
              <a:rPr lang="fr-FR"/>
              <a:t>, main d’œuvre </a:t>
            </a:r>
            <a:r>
              <a:rPr lang="fr-FR" dirty="0"/>
              <a:t>stabilisée: salariat</a:t>
            </a:r>
          </a:p>
          <a:p>
            <a:pPr lvl="1"/>
            <a:r>
              <a:rPr lang="fr-FR" dirty="0"/>
              <a:t>Financement par banques et Bourses</a:t>
            </a:r>
          </a:p>
          <a:p>
            <a:pPr lvl="1"/>
            <a:r>
              <a:rPr lang="fr-FR" dirty="0"/>
              <a:t>Conflits entre salariés et capitalistes et entre </a:t>
            </a:r>
            <a:r>
              <a:rPr lang="fr-FR" i="1" dirty="0"/>
              <a:t>managers</a:t>
            </a:r>
            <a:r>
              <a:rPr lang="fr-FR" dirty="0"/>
              <a:t> et actionnaires</a:t>
            </a:r>
          </a:p>
          <a:p>
            <a:pPr lvl="1"/>
            <a:r>
              <a:rPr lang="fr-FR" dirty="0"/>
              <a:t>Intervention de l’Etat: redistribution</a:t>
            </a:r>
          </a:p>
          <a:p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0237D9-93BD-53EC-963E-91DD5239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358901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E502E7-065A-6C55-A24F-4206DB44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 de la finance: 1980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86DBB4-A9CA-4AAC-A033-6B5EDD615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Entreprises plus grandes, salariat plus étendu mais extension précarité</a:t>
            </a:r>
          </a:p>
          <a:p>
            <a:r>
              <a:rPr lang="fr-FR" dirty="0"/>
              <a:t>Logique financière: actionnaire central: modalités d’intégration modifiées</a:t>
            </a:r>
          </a:p>
          <a:p>
            <a:r>
              <a:rPr lang="fr-FR" dirty="0"/>
              <a:t>Chaînes de production mondiales, firmes modulaires</a:t>
            </a:r>
          </a:p>
          <a:p>
            <a:r>
              <a:rPr lang="fr-FR" dirty="0"/>
              <a:t>Politiques publiques pour construire capitalisme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C91B29-5935-6814-DF1B-6295B193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627110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C35C3E-3CEE-9ADD-CCAB-4F94BEE75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1830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29F83E-C9D1-EAD7-5C98-A31DC07DC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Début de la Belgique: économie agricole</a:t>
            </a:r>
          </a:p>
          <a:p>
            <a:pPr lvl="1"/>
            <a:r>
              <a:rPr lang="fr-FR" dirty="0"/>
              <a:t>Nobles propriétaires, grands domaines</a:t>
            </a:r>
          </a:p>
          <a:p>
            <a:pPr lvl="1"/>
            <a:r>
              <a:rPr lang="fr-FR" dirty="0"/>
              <a:t>Industrie (1</a:t>
            </a:r>
            <a:r>
              <a:rPr lang="fr-FR" baseline="30000" dirty="0"/>
              <a:t>er</a:t>
            </a:r>
            <a:r>
              <a:rPr lang="fr-FR" dirty="0"/>
              <a:t> pays d’Europe): charbon</a:t>
            </a:r>
          </a:p>
          <a:p>
            <a:pPr lvl="1"/>
            <a:r>
              <a:rPr lang="fr-FR" dirty="0"/>
              <a:t>Tradition sidérurgique en Wallonie, pôle textile à Gand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Soutien hollandais à industrie</a:t>
            </a:r>
          </a:p>
          <a:p>
            <a:pPr lvl="1"/>
            <a:r>
              <a:rPr lang="fr-FR" dirty="0"/>
              <a:t>Soutien belge à industrie: autorisation accrue sociétés anonymes</a:t>
            </a:r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73EDE7-0B14-3228-43A4-05E1DC6C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3310191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7B4891-98AF-B50A-9670-AFDD9FF1B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Soutien Etat à l’âge du commerce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C33560-D2ED-7FB7-53BE-9E16BCB6E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Financement transports et communications:</a:t>
            </a:r>
          </a:p>
          <a:p>
            <a:pPr lvl="1"/>
            <a:r>
              <a:rPr lang="fr-FR" dirty="0"/>
              <a:t>Canaux, chemins de fer (1834)</a:t>
            </a:r>
          </a:p>
          <a:p>
            <a:r>
              <a:rPr lang="fr-FR" dirty="0"/>
              <a:t>Banques mixtes pour financer entreprises (Société générale)</a:t>
            </a:r>
          </a:p>
          <a:p>
            <a:r>
              <a:rPr lang="fr-FR" dirty="0"/>
              <a:t>Anciennes élites rejointes par professionnels: ingénieurs diplômés</a:t>
            </a:r>
          </a:p>
          <a:p>
            <a:r>
              <a:rPr lang="fr-FR" dirty="0"/>
              <a:t>Presse et capitaines d’industrie</a:t>
            </a:r>
          </a:p>
          <a:p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FB1FBD-C459-B17C-5916-A52D4ECD0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BCEEOAL13</a:t>
            </a:r>
          </a:p>
        </p:txBody>
      </p:sp>
    </p:spTree>
    <p:extLst>
      <p:ext uri="{BB962C8B-B14F-4D97-AF65-F5344CB8AC3E}">
        <p14:creationId xmlns:p14="http://schemas.microsoft.com/office/powerpoint/2010/main" val="1502093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{271EE686-3742-D24B-8439-B08F951BDAE6}tf10001064</Template>
  <TotalTime>7006</TotalTime>
  <Words>1622</Words>
  <Application>Microsoft Office PowerPoint</Application>
  <PresentationFormat>Grand écran</PresentationFormat>
  <Paragraphs>264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0" baseType="lpstr">
      <vt:lpstr>Arial</vt:lpstr>
      <vt:lpstr>Calibri</vt:lpstr>
      <vt:lpstr>Garamond</vt:lpstr>
      <vt:lpstr>Organique</vt:lpstr>
      <vt:lpstr>Belgique? Comment en est-on arrivé là?</vt:lpstr>
      <vt:lpstr>Qui contrôle l’économie?</vt:lpstr>
      <vt:lpstr>Grandes périodes Sociologie historique du capitalisme</vt:lpstr>
      <vt:lpstr>Capitalisme?</vt:lpstr>
      <vt:lpstr>Age du commerce 1680-1880</vt:lpstr>
      <vt:lpstr>Age de l’usine 1880-1980 </vt:lpstr>
      <vt:lpstr>Age de la finance: 1980</vt:lpstr>
      <vt:lpstr>Situation 1830</vt:lpstr>
      <vt:lpstr>Soutien Etat à l’âge du commerce</vt:lpstr>
      <vt:lpstr>Age de l’usine</vt:lpstr>
      <vt:lpstr>Après 1e guerre mondiale</vt:lpstr>
      <vt:lpstr>Après 2e guerre mondiale</vt:lpstr>
      <vt:lpstr>Age de la finance</vt:lpstr>
      <vt:lpstr>Politique économique</vt:lpstr>
      <vt:lpstr>Etat et marché</vt:lpstr>
      <vt:lpstr>Construction système capitaliste: 1800 – 1900</vt:lpstr>
      <vt:lpstr>Premières grandes institutions parastatales</vt:lpstr>
      <vt:lpstr>Deuxième période: XXe siècle</vt:lpstr>
      <vt:lpstr>Politique keynésienne</vt:lpstr>
      <vt:lpstr>Politique économico-sociale</vt:lpstr>
      <vt:lpstr>Entreprises publiques</vt:lpstr>
      <vt:lpstr>Depuis 1980</vt:lpstr>
      <vt:lpstr>Eric Geerkens: concertation sociale avant 1940</vt:lpstr>
      <vt:lpstr>Mouvement ouvrier belge</vt:lpstr>
      <vt:lpstr>Côté patronal avant 1914</vt:lpstr>
      <vt:lpstr>Négociations après 1918</vt:lpstr>
      <vt:lpstr>Deux côtés</vt:lpstr>
      <vt:lpstr>Grèves de juin 1936</vt:lpstr>
      <vt:lpstr>Jean Faniel: concertation sociale depuis 44</vt:lpstr>
      <vt:lpstr>3 éléments</vt:lpstr>
      <vt:lpstr>Système intégré et obligatoire de sécurité sociale</vt:lpstr>
      <vt:lpstr>Système de relations collectives à plusieurs niveaux</vt:lpstr>
      <vt:lpstr>Interprofessionnel </vt:lpstr>
      <vt:lpstr>Crise des économies occidentales</vt:lpstr>
      <vt:lpstr>Changement de philosophie</vt:lpstr>
      <vt:lpstr>Précarisation du salariat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Pierre Verjans</cp:lastModifiedBy>
  <cp:revision>39</cp:revision>
  <dcterms:created xsi:type="dcterms:W3CDTF">2021-02-09T13:05:54Z</dcterms:created>
  <dcterms:modified xsi:type="dcterms:W3CDTF">2023-02-08T14:04:42Z</dcterms:modified>
</cp:coreProperties>
</file>