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1" r:id="rId9"/>
    <p:sldId id="292" r:id="rId10"/>
    <p:sldId id="263" r:id="rId11"/>
    <p:sldId id="264" r:id="rId12"/>
    <p:sldId id="265" r:id="rId13"/>
    <p:sldId id="266" r:id="rId14"/>
    <p:sldId id="293" r:id="rId15"/>
    <p:sldId id="267" r:id="rId16"/>
    <p:sldId id="295" r:id="rId17"/>
    <p:sldId id="296" r:id="rId18"/>
    <p:sldId id="268" r:id="rId19"/>
    <p:sldId id="297" r:id="rId20"/>
    <p:sldId id="298" r:id="rId21"/>
    <p:sldId id="269" r:id="rId22"/>
    <p:sldId id="270" r:id="rId23"/>
    <p:sldId id="280" r:id="rId24"/>
    <p:sldId id="284" r:id="rId25"/>
    <p:sldId id="271" r:id="rId26"/>
    <p:sldId id="272" r:id="rId27"/>
    <p:sldId id="275" r:id="rId28"/>
    <p:sldId id="285" r:id="rId29"/>
    <p:sldId id="282" r:id="rId30"/>
    <p:sldId id="283" r:id="rId31"/>
    <p:sldId id="274" r:id="rId32"/>
    <p:sldId id="273" r:id="rId33"/>
    <p:sldId id="286" r:id="rId34"/>
    <p:sldId id="287" r:id="rId35"/>
    <p:sldId id="289" r:id="rId36"/>
    <p:sldId id="276" r:id="rId37"/>
    <p:sldId id="277" r:id="rId38"/>
    <p:sldId id="278" r:id="rId39"/>
    <p:sldId id="279" r:id="rId40"/>
    <p:sldId id="302" r:id="rId41"/>
    <p:sldId id="303" r:id="rId42"/>
    <p:sldId id="300" r:id="rId43"/>
    <p:sldId id="281" r:id="rId44"/>
    <p:sldId id="304" r:id="rId45"/>
    <p:sldId id="301" r:id="rId46"/>
  </p:sldIdLst>
  <p:sldSz cx="9144000" cy="6858000" type="screen4x3"/>
  <p:notesSz cx="6858000" cy="9144000"/>
  <p:defaultTextStyle>
    <a:defPPr>
      <a:defRPr lang="fr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13CE7-0F03-4599-926A-56A628753FB4}" type="datetimeFigureOut">
              <a:rPr lang="fr-BE" smtClean="0"/>
              <a:pPr/>
              <a:t>23-10-14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81A4B-7E48-4C8A-B453-E178B128597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1A4B-7E48-4C8A-B453-E178B128597C}" type="slidenum">
              <a:rPr lang="fr-BE" smtClean="0"/>
              <a:pPr/>
              <a:t>23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2400">
                <a:latin typeface="Times New Roman" pitchFamily="18" charset="0"/>
              </a:endParaRPr>
            </a:p>
          </p:txBody>
        </p:sp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12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512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513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513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513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513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BE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fr-BE"/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B7322CBD-A6FF-4CD3-9E32-C232F862D1A5}" type="slidenum">
              <a:rPr lang="fr-BE"/>
              <a:pPr/>
              <a:t>‹N°›</a:t>
            </a:fld>
            <a:endParaRPr lang="fr-BE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/>
            </a:lvl1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 flipH="1">
            <a:off x="17463" y="0"/>
            <a:ext cx="9126537" cy="6334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9C5B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sz="2400">
              <a:latin typeface="Times New Roman" pitchFamily="18" charset="0"/>
            </a:endParaRPr>
          </a:p>
        </p:txBody>
      </p:sp>
      <p:pic>
        <p:nvPicPr>
          <p:cNvPr id="5142" name="Picture 22" descr="CHU20ANS_2coul_96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88900"/>
            <a:ext cx="1150937" cy="5254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7292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7292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440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440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E7"/>
            </a:gs>
            <a:gs pos="100000">
              <a:srgbClr val="DDEBE7">
                <a:gamma/>
                <a:tint val="0"/>
                <a:invGamma/>
              </a:srgb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 flipH="1">
            <a:off x="17463" y="134938"/>
            <a:ext cx="8731250" cy="4143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9C5B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sz="2400">
              <a:latin typeface="Times New Roman" pitchFamily="18" charset="0"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8456613" y="0"/>
            <a:ext cx="687387" cy="546100"/>
            <a:chOff x="5327" y="0"/>
            <a:chExt cx="433" cy="344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 flipH="1">
              <a:off x="558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 flipH="1">
              <a:off x="5415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 flipH="1">
              <a:off x="5327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 flipH="1">
              <a:off x="5327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 flipH="1">
              <a:off x="5501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 flipH="1">
              <a:off x="5588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 flipH="1">
              <a:off x="5415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 flipH="1">
              <a:off x="5501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Cliquez pour modifier le style du titre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Cliquez pour modifier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  <a:p>
            <a:pPr lvl="4"/>
            <a:r>
              <a:rPr lang="fr-BE" smtClean="0"/>
              <a:t>Cinquième niveau</a:t>
            </a:r>
          </a:p>
        </p:txBody>
      </p:sp>
      <p:pic>
        <p:nvPicPr>
          <p:cNvPr id="4110" name="Picture 14" descr="CHU20ANS_2coul_96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2413" y="88900"/>
            <a:ext cx="1150937" cy="5254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94B8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94B8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94B8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94B8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94B8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94B8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94B8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94B8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94B8D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172200" cy="2209800"/>
          </a:xfrm>
        </p:spPr>
        <p:txBody>
          <a:bodyPr/>
          <a:lstStyle/>
          <a:p>
            <a:r>
              <a:rPr lang="fr-FR" dirty="0" smtClean="0"/>
              <a:t>Arthroscopie de hanche :</a:t>
            </a:r>
            <a:br>
              <a:rPr lang="fr-FR" dirty="0" smtClean="0"/>
            </a:br>
            <a:r>
              <a:rPr lang="fr-FR" dirty="0" smtClean="0"/>
              <a:t>mise au point	</a:t>
            </a:r>
            <a:endParaRPr lang="fr-F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Dr </a:t>
            </a:r>
            <a:r>
              <a:rPr lang="fr-FR" dirty="0" err="1" smtClean="0"/>
              <a:t>Thirion</a:t>
            </a:r>
            <a:r>
              <a:rPr lang="fr-FR" dirty="0" smtClean="0"/>
              <a:t> Thierry</a:t>
            </a:r>
          </a:p>
          <a:p>
            <a:r>
              <a:rPr lang="fr-FR" dirty="0" smtClean="0"/>
              <a:t>GLEM</a:t>
            </a:r>
          </a:p>
          <a:p>
            <a:r>
              <a:rPr lang="fr-FR" dirty="0" smtClean="0"/>
              <a:t>Le 23/10/2014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Indications chirurgicales et traitement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Lésions du </a:t>
            </a:r>
            <a:r>
              <a:rPr lang="fr-BE" dirty="0" err="1" smtClean="0"/>
              <a:t>labrum</a:t>
            </a:r>
            <a:r>
              <a:rPr lang="fr-BE" dirty="0" smtClean="0"/>
              <a:t> acétabulaire</a:t>
            </a:r>
          </a:p>
          <a:p>
            <a:pPr lvl="1"/>
            <a:r>
              <a:rPr lang="fr-BE" dirty="0" smtClean="0"/>
              <a:t>Compromettent la stabilité de la hanche</a:t>
            </a:r>
          </a:p>
          <a:p>
            <a:pPr lvl="1"/>
            <a:r>
              <a:rPr lang="fr-BE" dirty="0" smtClean="0"/>
              <a:t>Augmentent les contraintes sur le cartilage</a:t>
            </a:r>
          </a:p>
          <a:p>
            <a:pPr lvl="1"/>
            <a:r>
              <a:rPr lang="fr-BE" dirty="0" smtClean="0"/>
              <a:t>Favorisent le développement de l’arthrose</a:t>
            </a:r>
          </a:p>
          <a:p>
            <a:r>
              <a:rPr lang="fr-BE" dirty="0" smtClean="0"/>
              <a:t>Les lésions du </a:t>
            </a:r>
            <a:r>
              <a:rPr lang="fr-BE" dirty="0" err="1" smtClean="0"/>
              <a:t>labrum</a:t>
            </a:r>
            <a:r>
              <a:rPr lang="fr-BE" dirty="0" smtClean="0"/>
              <a:t> acétabulaire sont le plus souvent localisées au niveau du cadran </a:t>
            </a:r>
            <a:r>
              <a:rPr lang="fr-BE" dirty="0" err="1" smtClean="0"/>
              <a:t>antéro</a:t>
            </a:r>
            <a:r>
              <a:rPr lang="fr-BE" dirty="0" smtClean="0"/>
              <a:t>-supérieur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Indications chirurgicales et traitement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48622"/>
          </a:xfrm>
        </p:spPr>
        <p:txBody>
          <a:bodyPr/>
          <a:lstStyle/>
          <a:p>
            <a:r>
              <a:rPr lang="fr-BE" sz="2800" dirty="0" smtClean="0"/>
              <a:t>Traitement des lésions </a:t>
            </a:r>
            <a:r>
              <a:rPr lang="fr-BE" sz="2800" dirty="0" err="1" smtClean="0"/>
              <a:t>labrales</a:t>
            </a:r>
            <a:endParaRPr lang="fr-BE" sz="2800" dirty="0" smtClean="0"/>
          </a:p>
          <a:p>
            <a:pPr lvl="1"/>
            <a:r>
              <a:rPr lang="fr-BE" sz="2400" dirty="0" smtClean="0"/>
              <a:t>Buts </a:t>
            </a:r>
            <a:r>
              <a:rPr lang="fr-BE" sz="2400" dirty="0" smtClean="0"/>
              <a:t>: Diminuer </a:t>
            </a:r>
            <a:r>
              <a:rPr lang="fr-BE" sz="2400" dirty="0" smtClean="0"/>
              <a:t>ou supprimer les douleurs</a:t>
            </a:r>
          </a:p>
          <a:p>
            <a:pPr lvl="1"/>
            <a:r>
              <a:rPr lang="fr-BE" sz="2400" dirty="0" smtClean="0"/>
              <a:t>Différentes techniques</a:t>
            </a:r>
          </a:p>
          <a:p>
            <a:pPr lvl="3"/>
            <a:r>
              <a:rPr lang="fr-BE" sz="1800" dirty="0" smtClean="0"/>
              <a:t>Débridement </a:t>
            </a:r>
          </a:p>
          <a:p>
            <a:pPr lvl="3"/>
            <a:r>
              <a:rPr lang="fr-BE" sz="1800" dirty="0" smtClean="0"/>
              <a:t>Réparation </a:t>
            </a:r>
          </a:p>
          <a:p>
            <a:pPr lvl="3"/>
            <a:r>
              <a:rPr lang="fr-BE" sz="1800" dirty="0" smtClean="0"/>
              <a:t>Reconstruction</a:t>
            </a:r>
          </a:p>
          <a:p>
            <a:pPr lvl="1"/>
            <a:r>
              <a:rPr lang="fr-BE" sz="2400" dirty="0" smtClean="0"/>
              <a:t>Préserver </a:t>
            </a:r>
            <a:r>
              <a:rPr lang="fr-BE" sz="2400" dirty="0" smtClean="0"/>
              <a:t>le </a:t>
            </a:r>
            <a:r>
              <a:rPr lang="fr-BE" sz="2400" dirty="0" err="1" smtClean="0"/>
              <a:t>labrum</a:t>
            </a:r>
            <a:endParaRPr lang="fr-BE" sz="2400" dirty="0" smtClean="0"/>
          </a:p>
          <a:p>
            <a:pPr lvl="3"/>
            <a:r>
              <a:rPr lang="fr-BE" sz="1800" dirty="0" smtClean="0"/>
              <a:t>Etendue de la lésion</a:t>
            </a:r>
          </a:p>
          <a:p>
            <a:pPr lvl="3"/>
            <a:r>
              <a:rPr lang="fr-BE" sz="1800" dirty="0" smtClean="0"/>
              <a:t>Capacité de cicatrisation reste le plus grand défit quelque soit la </a:t>
            </a:r>
            <a:r>
              <a:rPr lang="fr-BE" sz="1800" dirty="0" smtClean="0"/>
              <a:t>technique</a:t>
            </a:r>
          </a:p>
          <a:p>
            <a:pPr lvl="1"/>
            <a:r>
              <a:rPr lang="fr-BE" sz="2400" dirty="0" smtClean="0"/>
              <a:t>Traitement </a:t>
            </a:r>
            <a:r>
              <a:rPr lang="fr-BE" sz="2400" dirty="0" smtClean="0"/>
              <a:t>des lésions associées</a:t>
            </a:r>
          </a:p>
          <a:p>
            <a:pPr lvl="3"/>
            <a:r>
              <a:rPr lang="fr-BE" sz="1800" dirty="0" smtClean="0"/>
              <a:t>FAI</a:t>
            </a:r>
          </a:p>
          <a:p>
            <a:pPr lvl="3"/>
            <a:r>
              <a:rPr lang="fr-BE" sz="1800" dirty="0" smtClean="0"/>
              <a:t>Lésions cartilagineuses</a:t>
            </a:r>
            <a:endParaRPr lang="fr-B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Indications chirurgicales et traitement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3200" dirty="0" smtClean="0"/>
              <a:t>Les lésions cartilagineuses</a:t>
            </a:r>
          </a:p>
          <a:p>
            <a:pPr lvl="1"/>
            <a:r>
              <a:rPr lang="fr-BE" dirty="0" smtClean="0"/>
              <a:t>Souvent, on retrouve un FF</a:t>
            </a:r>
          </a:p>
          <a:p>
            <a:pPr lvl="2"/>
            <a:r>
              <a:rPr lang="fr-BE" dirty="0" smtClean="0"/>
              <a:t>Traumatique (luxation,</a:t>
            </a:r>
            <a:r>
              <a:rPr lang="fr-BE" i="1" dirty="0" smtClean="0"/>
              <a:t> </a:t>
            </a:r>
            <a:r>
              <a:rPr lang="fr-BE" i="1" dirty="0" err="1" smtClean="0"/>
              <a:t>lateral</a:t>
            </a:r>
            <a:r>
              <a:rPr lang="fr-BE" i="1" dirty="0" smtClean="0"/>
              <a:t> impact syndrome</a:t>
            </a:r>
            <a:r>
              <a:rPr lang="fr-BE" dirty="0" smtClean="0"/>
              <a:t>)</a:t>
            </a:r>
          </a:p>
          <a:p>
            <a:pPr lvl="2"/>
            <a:r>
              <a:rPr lang="fr-BE" dirty="0" smtClean="0"/>
              <a:t>Anomalie de développement (FAI, dysplasie, </a:t>
            </a:r>
            <a:r>
              <a:rPr lang="fr-BE" dirty="0" err="1" smtClean="0"/>
              <a:t>Legg</a:t>
            </a:r>
            <a:r>
              <a:rPr lang="fr-BE" dirty="0" smtClean="0"/>
              <a:t>-Calvé-Perthes, </a:t>
            </a:r>
            <a:r>
              <a:rPr lang="fr-BE" dirty="0" err="1" smtClean="0"/>
              <a:t>épiphysiolise</a:t>
            </a:r>
            <a:r>
              <a:rPr lang="fr-BE" dirty="0" smtClean="0"/>
              <a:t>)</a:t>
            </a:r>
          </a:p>
          <a:p>
            <a:pPr lvl="2"/>
            <a:r>
              <a:rPr lang="fr-BE" dirty="0" smtClean="0"/>
              <a:t>ONA</a:t>
            </a:r>
          </a:p>
          <a:p>
            <a:pPr lvl="1"/>
            <a:r>
              <a:rPr lang="fr-BE" dirty="0" smtClean="0"/>
              <a:t>Sur la tête fémorale et sur l’</a:t>
            </a:r>
            <a:r>
              <a:rPr lang="fr-BE" dirty="0" err="1" smtClean="0"/>
              <a:t>acetabulum</a:t>
            </a:r>
            <a:endParaRPr lang="fr-BE" dirty="0" smtClean="0"/>
          </a:p>
          <a:p>
            <a:pPr lvl="1"/>
            <a:r>
              <a:rPr lang="fr-BE" dirty="0" smtClean="0"/>
              <a:t>Le plus souvent, il existe une cause primitive</a:t>
            </a:r>
          </a:p>
          <a:p>
            <a:pPr lvl="2"/>
            <a:r>
              <a:rPr lang="fr-BE" dirty="0" smtClean="0"/>
              <a:t>Lésions </a:t>
            </a:r>
            <a:r>
              <a:rPr lang="fr-BE" dirty="0" err="1" smtClean="0"/>
              <a:t>labrales</a:t>
            </a:r>
            <a:endParaRPr lang="fr-BE" dirty="0" smtClean="0"/>
          </a:p>
          <a:p>
            <a:pPr lvl="2"/>
            <a:r>
              <a:rPr lang="fr-BE" dirty="0" smtClean="0"/>
              <a:t>Conflit </a:t>
            </a:r>
            <a:r>
              <a:rPr lang="fr-BE" dirty="0" err="1" smtClean="0"/>
              <a:t>fémoro</a:t>
            </a:r>
            <a:r>
              <a:rPr lang="fr-BE" dirty="0" smtClean="0"/>
              <a:t>-acétabulaire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Indications chirurgicales et traitement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Les lésions cartilagineuses</a:t>
            </a:r>
          </a:p>
          <a:p>
            <a:pPr lvl="1"/>
            <a:r>
              <a:rPr lang="fr-BE" dirty="0" smtClean="0"/>
              <a:t>Traitement</a:t>
            </a:r>
          </a:p>
          <a:p>
            <a:pPr lvl="2"/>
            <a:r>
              <a:rPr lang="fr-BE" dirty="0" smtClean="0"/>
              <a:t>Débridement</a:t>
            </a:r>
          </a:p>
          <a:p>
            <a:pPr lvl="2"/>
            <a:r>
              <a:rPr lang="fr-BE" dirty="0" smtClean="0"/>
              <a:t>Micro fractures</a:t>
            </a:r>
            <a:endParaRPr lang="fr-BE" dirty="0" smtClean="0"/>
          </a:p>
          <a:p>
            <a:pPr lvl="2"/>
            <a:r>
              <a:rPr lang="fr-BE" dirty="0" smtClean="0"/>
              <a:t>Greffes cartilagineuses</a:t>
            </a:r>
          </a:p>
          <a:p>
            <a:pPr lvl="1"/>
            <a:r>
              <a:rPr lang="fr-BE" dirty="0" smtClean="0"/>
              <a:t>Contre indications</a:t>
            </a:r>
          </a:p>
          <a:p>
            <a:pPr lvl="2"/>
            <a:r>
              <a:rPr lang="fr-BE" dirty="0" smtClean="0"/>
              <a:t>Lésions cartilagineuses avancées</a:t>
            </a:r>
          </a:p>
          <a:p>
            <a:pPr lvl="3"/>
            <a:r>
              <a:rPr lang="fr-BE" dirty="0" smtClean="0"/>
              <a:t>Lésion de grade 3 et 4</a:t>
            </a:r>
          </a:p>
          <a:p>
            <a:pPr lvl="3"/>
            <a:r>
              <a:rPr lang="fr-BE" dirty="0" smtClean="0"/>
              <a:t>Pincement de l’interligne supérieur à </a:t>
            </a:r>
            <a:r>
              <a:rPr lang="fr-BE" dirty="0" smtClean="0"/>
              <a:t>50 %</a:t>
            </a:r>
            <a:endParaRPr lang="fr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Indications chirurgicales et traitement</a:t>
            </a:r>
            <a:endParaRPr lang="fr-BE" dirty="0"/>
          </a:p>
        </p:txBody>
      </p:sp>
      <p:pic>
        <p:nvPicPr>
          <p:cNvPr id="4" name="Espace réservé du contenu 3" descr="Fig 14.9.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916832"/>
            <a:ext cx="3240546" cy="4440238"/>
          </a:xfrm>
        </p:spPr>
      </p:pic>
      <p:pic>
        <p:nvPicPr>
          <p:cNvPr id="6" name="Espace réservé du contenu 5" descr="Fig 14.9.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3568" y="2924944"/>
            <a:ext cx="4038600" cy="24784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Indications chirurgicales et traitement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Conflit </a:t>
            </a:r>
            <a:r>
              <a:rPr lang="fr-BE" dirty="0" err="1" smtClean="0"/>
              <a:t>fémoro</a:t>
            </a:r>
            <a:r>
              <a:rPr lang="fr-BE" dirty="0" smtClean="0"/>
              <a:t>-acétabulaire (FAI)</a:t>
            </a:r>
          </a:p>
          <a:p>
            <a:pPr lvl="1"/>
            <a:r>
              <a:rPr lang="fr-BE" dirty="0" smtClean="0"/>
              <a:t>Concept introduit par </a:t>
            </a:r>
            <a:r>
              <a:rPr lang="fr-BE" dirty="0" err="1" smtClean="0"/>
              <a:t>Ganz</a:t>
            </a:r>
            <a:r>
              <a:rPr lang="fr-BE" dirty="0" smtClean="0"/>
              <a:t> (2003)</a:t>
            </a:r>
          </a:p>
          <a:p>
            <a:pPr lvl="1"/>
            <a:r>
              <a:rPr lang="fr-BE" dirty="0" smtClean="0"/>
              <a:t>Source d’une arthrose prématurée</a:t>
            </a:r>
          </a:p>
          <a:p>
            <a:pPr lvl="1"/>
            <a:r>
              <a:rPr lang="fr-BE" dirty="0" smtClean="0"/>
              <a:t>Il s’agit d’un conflit mécanique</a:t>
            </a:r>
          </a:p>
          <a:p>
            <a:r>
              <a:rPr lang="fr-BE" dirty="0" smtClean="0"/>
              <a:t>Deux types de FAI</a:t>
            </a:r>
          </a:p>
          <a:p>
            <a:pPr lvl="1"/>
            <a:r>
              <a:rPr lang="fr-BE" dirty="0" smtClean="0"/>
              <a:t>« Cam </a:t>
            </a:r>
            <a:r>
              <a:rPr lang="fr-BE" dirty="0" err="1" smtClean="0"/>
              <a:t>impingement</a:t>
            </a:r>
            <a:r>
              <a:rPr lang="fr-BE" dirty="0" smtClean="0"/>
              <a:t> »</a:t>
            </a:r>
          </a:p>
          <a:p>
            <a:pPr lvl="1"/>
            <a:r>
              <a:rPr lang="fr-BE" dirty="0" smtClean="0"/>
              <a:t>« Pincer </a:t>
            </a:r>
            <a:r>
              <a:rPr lang="fr-BE" dirty="0" err="1" smtClean="0"/>
              <a:t>impingement</a:t>
            </a:r>
            <a:r>
              <a:rPr lang="fr-BE" dirty="0" smtClean="0"/>
              <a:t> »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Indications chirurgicale et traitement</a:t>
            </a:r>
            <a:endParaRPr lang="fr-BE" dirty="0"/>
          </a:p>
        </p:txBody>
      </p:sp>
      <p:pic>
        <p:nvPicPr>
          <p:cNvPr id="4" name="Espace réservé du contenu 3" descr="Fig 17.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9514" y="2607977"/>
            <a:ext cx="3204972" cy="3186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Indications chirurgicales et traitement</a:t>
            </a:r>
            <a:endParaRPr lang="fr-BE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1368152"/>
          </a:xfrm>
        </p:spPr>
        <p:txBody>
          <a:bodyPr/>
          <a:lstStyle/>
          <a:p>
            <a:r>
              <a:rPr lang="fr-BE" dirty="0" smtClean="0"/>
              <a:t>Pincer </a:t>
            </a:r>
            <a:r>
              <a:rPr lang="fr-BE" dirty="0" err="1" smtClean="0"/>
              <a:t>impingement</a:t>
            </a:r>
            <a:r>
              <a:rPr lang="fr-BE" dirty="0" smtClean="0"/>
              <a:t> :</a:t>
            </a:r>
          </a:p>
          <a:p>
            <a:r>
              <a:rPr lang="fr-BE" sz="2000" b="0" dirty="0" smtClean="0"/>
              <a:t>Proéminence osseuse sur le </a:t>
            </a:r>
            <a:r>
              <a:rPr lang="fr-BE" sz="2000" b="0" dirty="0" err="1" smtClean="0"/>
              <a:t>labrum</a:t>
            </a:r>
            <a:r>
              <a:rPr lang="fr-BE" sz="2000" b="0" dirty="0" smtClean="0"/>
              <a:t> antérieur </a:t>
            </a:r>
          </a:p>
        </p:txBody>
      </p:sp>
      <p:pic>
        <p:nvPicPr>
          <p:cNvPr id="5" name="Espace réservé du contenu 4" descr="Fig 17.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564904"/>
            <a:ext cx="2666931" cy="3951288"/>
          </a:xfrm>
        </p:spPr>
      </p:pic>
      <p:pic>
        <p:nvPicPr>
          <p:cNvPr id="6" name="Espace réservé du contenu 5" descr="Fig 17.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636912"/>
            <a:ext cx="2909100" cy="3951288"/>
          </a:xfrm>
        </p:spPr>
      </p:pic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>
          <a:xfrm>
            <a:off x="4716016" y="2060848"/>
            <a:ext cx="4427984" cy="864096"/>
          </a:xfrm>
        </p:spPr>
        <p:txBody>
          <a:bodyPr/>
          <a:lstStyle/>
          <a:p>
            <a:r>
              <a:rPr lang="fr-BE" dirty="0" smtClean="0"/>
              <a:t>CAM </a:t>
            </a:r>
            <a:r>
              <a:rPr lang="fr-BE" dirty="0" err="1" smtClean="0"/>
              <a:t>impingement</a:t>
            </a:r>
            <a:r>
              <a:rPr lang="fr-BE" dirty="0" smtClean="0"/>
              <a:t> :</a:t>
            </a:r>
            <a:endParaRPr lang="fr-BE" dirty="0" smtClean="0"/>
          </a:p>
          <a:p>
            <a:r>
              <a:rPr lang="fr-BE" sz="2000" b="0" dirty="0" smtClean="0"/>
              <a:t>Proéminence osseuse antérolatérale à la jonction tête/col </a:t>
            </a:r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Indications chirurgicales et traitement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FAI</a:t>
            </a:r>
          </a:p>
          <a:p>
            <a:pPr lvl="1"/>
            <a:r>
              <a:rPr lang="fr-BE" dirty="0" smtClean="0"/>
              <a:t>Favorise les lésions </a:t>
            </a:r>
            <a:r>
              <a:rPr lang="fr-BE" dirty="0" err="1" smtClean="0"/>
              <a:t>labrales</a:t>
            </a:r>
            <a:r>
              <a:rPr lang="fr-BE" dirty="0" smtClean="0"/>
              <a:t> et </a:t>
            </a:r>
            <a:r>
              <a:rPr lang="fr-BE" dirty="0" smtClean="0"/>
              <a:t>cartilagineuses</a:t>
            </a:r>
          </a:p>
          <a:p>
            <a:pPr lvl="1">
              <a:buNone/>
            </a:pPr>
            <a:endParaRPr lang="fr-BE" dirty="0" smtClean="0"/>
          </a:p>
          <a:p>
            <a:r>
              <a:rPr lang="fr-BE" dirty="0" smtClean="0"/>
              <a:t>But du traitement</a:t>
            </a:r>
          </a:p>
          <a:p>
            <a:pPr lvl="1"/>
            <a:r>
              <a:rPr lang="fr-BE" dirty="0" smtClean="0"/>
              <a:t>Supprimer le conflit entre le col fémoral et l’</a:t>
            </a:r>
            <a:r>
              <a:rPr lang="fr-BE" dirty="0" err="1" smtClean="0"/>
              <a:t>acetabulum</a:t>
            </a:r>
            <a:r>
              <a:rPr lang="fr-BE" dirty="0" smtClean="0"/>
              <a:t> en réalisant une </a:t>
            </a:r>
            <a:r>
              <a:rPr lang="fr-BE" dirty="0" err="1" smtClean="0"/>
              <a:t>ostéochondroplastie</a:t>
            </a:r>
            <a:r>
              <a:rPr lang="fr-BE" dirty="0" smtClean="0"/>
              <a:t> sur la tête fémorale et/ou en réséquant l’excès osseux acétabulaire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Indications chirurgicales et </a:t>
            </a:r>
            <a:r>
              <a:rPr lang="fr-BE" dirty="0" smtClean="0"/>
              <a:t>traitement</a:t>
            </a:r>
            <a:endParaRPr lang="fr-BE" dirty="0"/>
          </a:p>
        </p:txBody>
      </p:sp>
      <p:pic>
        <p:nvPicPr>
          <p:cNvPr id="6" name="Espace réservé du contenu 5" descr="Fig 17.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23422" y="1981200"/>
            <a:ext cx="2706156" cy="4440238"/>
          </a:xfrm>
        </p:spPr>
      </p:pic>
      <p:pic>
        <p:nvPicPr>
          <p:cNvPr id="9" name="Espace réservé du contenu 8" descr="Fig 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00293"/>
            <a:ext cx="4038600" cy="40020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Table des matières :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Introduction</a:t>
            </a:r>
          </a:p>
          <a:p>
            <a:r>
              <a:rPr lang="fr-BE" dirty="0" smtClean="0"/>
              <a:t>Un peu d’histoire…</a:t>
            </a:r>
          </a:p>
          <a:p>
            <a:r>
              <a:rPr lang="fr-BE" dirty="0" smtClean="0"/>
              <a:t>Indications chirurgicales</a:t>
            </a:r>
          </a:p>
          <a:p>
            <a:r>
              <a:rPr lang="fr-BE" dirty="0" smtClean="0"/>
              <a:t>Technique chirurgicale</a:t>
            </a:r>
          </a:p>
          <a:p>
            <a:r>
              <a:rPr lang="fr-BE" dirty="0" smtClean="0"/>
              <a:t>Complications</a:t>
            </a:r>
          </a:p>
          <a:p>
            <a:r>
              <a:rPr lang="fr-BE" dirty="0" smtClean="0"/>
              <a:t>Reprise des activités</a:t>
            </a:r>
          </a:p>
          <a:p>
            <a:r>
              <a:rPr lang="fr-BE" dirty="0" smtClean="0"/>
              <a:t>Conclusions 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Indications chirurgicales et traitement</a:t>
            </a:r>
            <a:endParaRPr lang="fr-BE" dirty="0"/>
          </a:p>
        </p:txBody>
      </p:sp>
      <p:pic>
        <p:nvPicPr>
          <p:cNvPr id="7" name="Espace réservé du contenu 6" descr="Fig 17.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204864"/>
            <a:ext cx="4555956" cy="37195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Indications chirurgicales et traitement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Arthrose</a:t>
            </a:r>
          </a:p>
          <a:p>
            <a:pPr lvl="1"/>
            <a:r>
              <a:rPr lang="fr-BE" dirty="0" smtClean="0"/>
              <a:t>Dégénérescence cartilagineuse et déformation osseuse</a:t>
            </a:r>
          </a:p>
          <a:p>
            <a:pPr lvl="1"/>
            <a:r>
              <a:rPr lang="fr-BE" dirty="0" smtClean="0"/>
              <a:t>Pathologie de la hanche la plus fréquente chez l’adulte</a:t>
            </a:r>
          </a:p>
          <a:p>
            <a:r>
              <a:rPr lang="fr-BE" dirty="0" smtClean="0"/>
              <a:t>Le rôle de l’arthroscopie dans le traitement de </a:t>
            </a:r>
            <a:r>
              <a:rPr lang="fr-BE" dirty="0" smtClean="0"/>
              <a:t>l’arthrose </a:t>
            </a:r>
            <a:r>
              <a:rPr lang="fr-BE" dirty="0" smtClean="0"/>
              <a:t>de la hanche est très controversé et gagnerait à être « mieux défini »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Indications chirurgicales et traitement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800" dirty="0" smtClean="0"/>
              <a:t>Arthrose</a:t>
            </a:r>
          </a:p>
          <a:p>
            <a:pPr lvl="1"/>
            <a:r>
              <a:rPr lang="fr-BE" sz="2400" dirty="0" smtClean="0"/>
              <a:t>McCarthy (2004)</a:t>
            </a:r>
          </a:p>
          <a:p>
            <a:pPr lvl="2"/>
            <a:r>
              <a:rPr lang="fr-BE" sz="2000" dirty="0" smtClean="0"/>
              <a:t>Résection d’ostéophytes et débridement d’un </a:t>
            </a:r>
            <a:r>
              <a:rPr lang="fr-BE" sz="2000" dirty="0" err="1" smtClean="0"/>
              <a:t>labrum</a:t>
            </a:r>
            <a:r>
              <a:rPr lang="fr-BE" sz="2000" dirty="0" smtClean="0"/>
              <a:t> dégénératif peut diminuer les douleurs chez les patients présentant une </a:t>
            </a:r>
            <a:r>
              <a:rPr lang="fr-BE" sz="2000" dirty="0" smtClean="0"/>
              <a:t>arthrose</a:t>
            </a:r>
            <a:r>
              <a:rPr lang="fr-BE" sz="2000" dirty="0" smtClean="0"/>
              <a:t> </a:t>
            </a:r>
            <a:r>
              <a:rPr lang="fr-BE" sz="2000" dirty="0" smtClean="0"/>
              <a:t>précoce</a:t>
            </a:r>
          </a:p>
          <a:p>
            <a:pPr lvl="1"/>
            <a:r>
              <a:rPr lang="fr-BE" sz="2400" dirty="0" smtClean="0"/>
              <a:t>Walton (2004)</a:t>
            </a:r>
          </a:p>
          <a:p>
            <a:pPr lvl="2"/>
            <a:r>
              <a:rPr lang="fr-BE" sz="2000" dirty="0" smtClean="0"/>
              <a:t>Les patients souffrant d’une </a:t>
            </a:r>
            <a:r>
              <a:rPr lang="fr-BE" sz="2000" dirty="0" smtClean="0"/>
              <a:t>arthrose</a:t>
            </a:r>
            <a:r>
              <a:rPr lang="fr-BE" sz="2000" dirty="0" smtClean="0"/>
              <a:t> </a:t>
            </a:r>
            <a:r>
              <a:rPr lang="fr-BE" sz="2000" dirty="0" smtClean="0"/>
              <a:t>ont en général une évolution péjorative</a:t>
            </a:r>
          </a:p>
          <a:p>
            <a:r>
              <a:rPr lang="fr-BE" sz="2800" dirty="0" smtClean="0"/>
              <a:t>Un pincement articulaire </a:t>
            </a:r>
            <a:r>
              <a:rPr lang="fr-BE" sz="2800" dirty="0" smtClean="0"/>
              <a:t>objectivé lors du bilan préopératoire</a:t>
            </a:r>
            <a:r>
              <a:rPr lang="fr-BE" sz="2800" dirty="0" smtClean="0"/>
              <a:t> </a:t>
            </a:r>
            <a:r>
              <a:rPr lang="fr-BE" sz="2800" dirty="0" smtClean="0"/>
              <a:t>devrait être pris en </a:t>
            </a:r>
            <a:r>
              <a:rPr lang="fr-BE" sz="2800" dirty="0" smtClean="0"/>
              <a:t>considération, </a:t>
            </a:r>
            <a:r>
              <a:rPr lang="fr-BE" sz="2800" dirty="0" smtClean="0"/>
              <a:t>s’agissant d’un facteur </a:t>
            </a:r>
            <a:r>
              <a:rPr lang="fr-BE" sz="2800" dirty="0" smtClean="0"/>
              <a:t>aggravant</a:t>
            </a:r>
            <a:endParaRPr lang="fr-BE" sz="2800" dirty="0" smtClean="0"/>
          </a:p>
          <a:p>
            <a:pPr>
              <a:buNone/>
            </a:pPr>
            <a:endParaRPr lang="fr-B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Indications chirurgicales et traitement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La chirurgie arthroscopique reste un traitement palliatif chez les patients présentant une arthrose évoluée dont le traitement ultime reste la </a:t>
            </a:r>
            <a:r>
              <a:rPr lang="fr-BE" dirty="0" smtClean="0"/>
              <a:t>PTH</a:t>
            </a:r>
          </a:p>
          <a:p>
            <a:pPr>
              <a:buNone/>
            </a:pPr>
            <a:endParaRPr lang="fr-BE" dirty="0" smtClean="0"/>
          </a:p>
          <a:p>
            <a:r>
              <a:rPr lang="fr-BE" dirty="0" smtClean="0"/>
              <a:t>Les patients </a:t>
            </a:r>
            <a:r>
              <a:rPr lang="fr-BE" dirty="0" smtClean="0"/>
              <a:t>ayant</a:t>
            </a:r>
            <a:r>
              <a:rPr lang="fr-BE" dirty="0" smtClean="0"/>
              <a:t> </a:t>
            </a:r>
            <a:r>
              <a:rPr lang="fr-BE" dirty="0" smtClean="0"/>
              <a:t>au moment de la chirurgie (FAI, </a:t>
            </a:r>
            <a:r>
              <a:rPr lang="fr-BE" dirty="0" err="1" smtClean="0"/>
              <a:t>labrum</a:t>
            </a:r>
            <a:r>
              <a:rPr lang="fr-BE" dirty="0" smtClean="0"/>
              <a:t>) des lésions cartilagineuses ont une évolution souvent péjorative (</a:t>
            </a:r>
            <a:r>
              <a:rPr lang="fr-BE" dirty="0" err="1" smtClean="0"/>
              <a:t>Bedi</a:t>
            </a:r>
            <a:r>
              <a:rPr lang="fr-BE" dirty="0" smtClean="0"/>
              <a:t> A </a:t>
            </a:r>
            <a:r>
              <a:rPr lang="fr-BE" i="1" dirty="0" smtClean="0"/>
              <a:t>et </a:t>
            </a:r>
            <a:r>
              <a:rPr lang="fr-BE" i="1" dirty="0" err="1" smtClean="0"/>
              <a:t>coll</a:t>
            </a:r>
            <a:r>
              <a:rPr lang="fr-BE" dirty="0" smtClean="0"/>
              <a:t>, Kemp </a:t>
            </a:r>
            <a:r>
              <a:rPr lang="fr-BE" dirty="0" err="1" smtClean="0"/>
              <a:t>Jl</a:t>
            </a:r>
            <a:r>
              <a:rPr lang="fr-BE" dirty="0" smtClean="0"/>
              <a:t> </a:t>
            </a:r>
            <a:r>
              <a:rPr lang="fr-BE" i="1" dirty="0" smtClean="0"/>
              <a:t>et </a:t>
            </a:r>
            <a:r>
              <a:rPr lang="fr-BE" i="1" dirty="0" err="1" smtClean="0"/>
              <a:t>coll</a:t>
            </a:r>
            <a:r>
              <a:rPr lang="fr-BE" dirty="0" smtClean="0"/>
              <a:t>)</a:t>
            </a:r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Indications chirurgicales et traitement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Ostéochondromatose</a:t>
            </a:r>
            <a:endParaRPr lang="fr-BE" dirty="0" smtClean="0"/>
          </a:p>
          <a:p>
            <a:pPr lvl="1"/>
            <a:r>
              <a:rPr lang="fr-BE" dirty="0" smtClean="0"/>
              <a:t>Le diagnostic reste souvent difficile</a:t>
            </a:r>
          </a:p>
          <a:p>
            <a:pPr lvl="1"/>
            <a:r>
              <a:rPr lang="fr-BE" dirty="0" smtClean="0"/>
              <a:t>Il en va de même pour le traitement </a:t>
            </a:r>
          </a:p>
          <a:p>
            <a:pPr lvl="1"/>
            <a:r>
              <a:rPr lang="fr-BE" dirty="0" smtClean="0"/>
              <a:t>Boyer et </a:t>
            </a:r>
            <a:r>
              <a:rPr lang="fr-BE" dirty="0" err="1" smtClean="0"/>
              <a:t>Dorfmann</a:t>
            </a:r>
            <a:r>
              <a:rPr lang="fr-BE" dirty="0" smtClean="0"/>
              <a:t> (120 cas)</a:t>
            </a:r>
          </a:p>
          <a:p>
            <a:pPr lvl="2"/>
            <a:r>
              <a:rPr lang="fr-BE" dirty="0" smtClean="0"/>
              <a:t>23 arthroscopies répétées</a:t>
            </a:r>
          </a:p>
          <a:p>
            <a:pPr lvl="2"/>
            <a:r>
              <a:rPr lang="fr-BE" dirty="0" smtClean="0"/>
              <a:t>42 passages en </a:t>
            </a:r>
            <a:r>
              <a:rPr lang="fr-BE" dirty="0" err="1" smtClean="0"/>
              <a:t>tomie</a:t>
            </a:r>
            <a:endParaRPr lang="fr-BE" dirty="0" smtClean="0"/>
          </a:p>
          <a:p>
            <a:pPr lvl="2"/>
            <a:r>
              <a:rPr lang="fr-BE" dirty="0" smtClean="0"/>
              <a:t>22 </a:t>
            </a:r>
            <a:r>
              <a:rPr lang="fr-BE" dirty="0" err="1" smtClean="0"/>
              <a:t>PTHs</a:t>
            </a:r>
            <a:endParaRPr lang="fr-BE" dirty="0" smtClean="0"/>
          </a:p>
          <a:p>
            <a:pPr lvl="2"/>
            <a:r>
              <a:rPr lang="fr-BE" dirty="0" smtClean="0"/>
              <a:t>Soit 72,5 % d’échecs…</a:t>
            </a:r>
            <a:endParaRPr lang="fr-BE" dirty="0" smtClean="0"/>
          </a:p>
          <a:p>
            <a:pPr lvl="1"/>
            <a:r>
              <a:rPr lang="fr-BE" dirty="0" smtClean="0"/>
              <a:t>Dans 1/3 des cas, il existe un FAI associé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Indications chirurgicales et traitement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 err="1" smtClean="0"/>
              <a:t>Ostéochondromatose</a:t>
            </a:r>
            <a:endParaRPr lang="fr-BE" dirty="0" smtClean="0"/>
          </a:p>
          <a:p>
            <a:r>
              <a:rPr lang="fr-BE" dirty="0" err="1" smtClean="0"/>
              <a:t>Sepsis</a:t>
            </a:r>
            <a:r>
              <a:rPr lang="fr-BE" dirty="0" smtClean="0"/>
              <a:t> articulaire</a:t>
            </a:r>
          </a:p>
          <a:p>
            <a:r>
              <a:rPr lang="fr-BE" dirty="0" smtClean="0"/>
              <a:t>Biopsies</a:t>
            </a:r>
          </a:p>
          <a:p>
            <a:r>
              <a:rPr lang="fr-BE" dirty="0" smtClean="0"/>
              <a:t>Lésions du ligament rond</a:t>
            </a:r>
          </a:p>
          <a:p>
            <a:endParaRPr lang="fr-BE" dirty="0"/>
          </a:p>
        </p:txBody>
      </p:sp>
      <p:pic>
        <p:nvPicPr>
          <p:cNvPr id="5" name="Espace réservé du contenu 4" descr="Fig 12.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916832"/>
            <a:ext cx="3855718" cy="39811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Technique opératoire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Anesthésie générale</a:t>
            </a:r>
          </a:p>
          <a:p>
            <a:r>
              <a:rPr lang="fr-BE" dirty="0" smtClean="0"/>
              <a:t>En décubitus </a:t>
            </a:r>
          </a:p>
          <a:p>
            <a:pPr lvl="1"/>
            <a:r>
              <a:rPr lang="fr-BE" dirty="0" smtClean="0"/>
              <a:t>Dorsal</a:t>
            </a:r>
          </a:p>
          <a:p>
            <a:pPr lvl="1"/>
            <a:r>
              <a:rPr lang="fr-BE" dirty="0" smtClean="0"/>
              <a:t>Latéral</a:t>
            </a:r>
          </a:p>
          <a:p>
            <a:r>
              <a:rPr lang="fr-BE" dirty="0" smtClean="0"/>
              <a:t>Table de traction, appui latéralisé de LARGE diamètre, abduction légère, rotation neutre</a:t>
            </a:r>
          </a:p>
          <a:p>
            <a:r>
              <a:rPr lang="fr-BE" dirty="0" smtClean="0"/>
              <a:t>Scopie, colonne d’arthroscopie, pompe</a:t>
            </a:r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Technique opératoire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800" dirty="0" smtClean="0"/>
              <a:t>Technique arthroscopique difficile</a:t>
            </a:r>
          </a:p>
          <a:p>
            <a:pPr lvl="1"/>
            <a:r>
              <a:rPr lang="fr-BE" sz="2400" dirty="0" smtClean="0"/>
              <a:t>Articulation petite</a:t>
            </a:r>
          </a:p>
          <a:p>
            <a:pPr lvl="1"/>
            <a:r>
              <a:rPr lang="fr-BE" sz="2400" dirty="0" smtClean="0"/>
              <a:t>Articulation profonde</a:t>
            </a:r>
          </a:p>
          <a:p>
            <a:pPr lvl="1"/>
            <a:r>
              <a:rPr lang="fr-BE" sz="2400" dirty="0" smtClean="0"/>
              <a:t>Réseau </a:t>
            </a:r>
            <a:r>
              <a:rPr lang="fr-BE" sz="2400" dirty="0" err="1" smtClean="0"/>
              <a:t>vasculo</a:t>
            </a:r>
            <a:r>
              <a:rPr lang="fr-BE" sz="2400" dirty="0" smtClean="0"/>
              <a:t> nerveux important</a:t>
            </a:r>
          </a:p>
          <a:p>
            <a:pPr lvl="1"/>
            <a:r>
              <a:rPr lang="fr-BE" sz="2400" dirty="0" smtClean="0"/>
              <a:t>Articulation </a:t>
            </a:r>
            <a:r>
              <a:rPr lang="fr-BE" sz="2400" dirty="0" err="1" smtClean="0"/>
              <a:t>coaptée</a:t>
            </a:r>
            <a:endParaRPr lang="fr-BE" sz="2400" dirty="0" smtClean="0"/>
          </a:p>
          <a:p>
            <a:pPr lvl="1">
              <a:buBlip>
                <a:blip r:embed="rId2"/>
              </a:buBlip>
            </a:pPr>
            <a:r>
              <a:rPr lang="fr-BE" sz="2400" dirty="0" smtClean="0"/>
              <a:t>Voies d’abord spécifiques</a:t>
            </a:r>
          </a:p>
          <a:p>
            <a:pPr lvl="1">
              <a:buBlip>
                <a:blip r:embed="rId2"/>
              </a:buBlip>
            </a:pPr>
            <a:r>
              <a:rPr lang="fr-BE" sz="2400" dirty="0" smtClean="0"/>
              <a:t>Ampli</a:t>
            </a:r>
          </a:p>
          <a:p>
            <a:pPr lvl="1">
              <a:buBlip>
                <a:blip r:embed="rId2"/>
              </a:buBlip>
            </a:pPr>
            <a:r>
              <a:rPr lang="fr-BE" sz="2400" dirty="0" smtClean="0"/>
              <a:t>Distraction</a:t>
            </a:r>
          </a:p>
          <a:p>
            <a:pPr lvl="1">
              <a:buBlip>
                <a:blip r:embed="rId2"/>
              </a:buBlip>
            </a:pPr>
            <a:r>
              <a:rPr lang="fr-BE" sz="2400" dirty="0" smtClean="0"/>
              <a:t>Ancillaire adapté</a:t>
            </a:r>
          </a:p>
          <a:p>
            <a:pPr lvl="1">
              <a:buBlip>
                <a:blip r:embed="rId2"/>
              </a:buBlip>
            </a:pPr>
            <a:r>
              <a:rPr lang="fr-BE" sz="2400" dirty="0" smtClean="0"/>
              <a:t>Geste long</a:t>
            </a:r>
          </a:p>
          <a:p>
            <a:pPr lvl="1"/>
            <a:endParaRPr lang="fr-B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Technique opératoire</a:t>
            </a:r>
            <a:endParaRPr lang="fr-BE" dirty="0"/>
          </a:p>
        </p:txBody>
      </p:sp>
      <p:pic>
        <p:nvPicPr>
          <p:cNvPr id="7" name="Espace réservé du contenu 6" descr="Fig 10.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628800"/>
            <a:ext cx="5122912" cy="4817802"/>
          </a:xfrm>
        </p:spPr>
      </p:pic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038600" cy="727720"/>
          </a:xfrm>
        </p:spPr>
        <p:txBody>
          <a:bodyPr/>
          <a:lstStyle/>
          <a:p>
            <a:r>
              <a:rPr lang="fr-BE" dirty="0" smtClean="0"/>
              <a:t>Installation du patient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Technique opératoire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 smtClean="0"/>
              <a:t>Installation du patient capitale</a:t>
            </a:r>
            <a:endParaRPr lang="fr-BE" dirty="0"/>
          </a:p>
        </p:txBody>
      </p:sp>
      <p:pic>
        <p:nvPicPr>
          <p:cNvPr id="6" name="Espace réservé du contenu 5" descr="DSC_00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924944"/>
            <a:ext cx="4815997" cy="32239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Introduction :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Le diagnostic et le traitement de certaines lésions de la hanche est l’une des dernières frontières en arthroscopie</a:t>
            </a:r>
          </a:p>
          <a:p>
            <a:r>
              <a:rPr lang="fr-BE" dirty="0" smtClean="0"/>
              <a:t>Anatomie unique : </a:t>
            </a:r>
          </a:p>
          <a:p>
            <a:pPr lvl="1"/>
            <a:r>
              <a:rPr lang="fr-BE" dirty="0" smtClean="0"/>
              <a:t>Capsule épaisse</a:t>
            </a:r>
          </a:p>
          <a:p>
            <a:pPr lvl="1"/>
            <a:r>
              <a:rPr lang="fr-BE" dirty="0" smtClean="0"/>
              <a:t>Architecture très contrainte</a:t>
            </a:r>
          </a:p>
          <a:p>
            <a:pPr lvl="1"/>
            <a:r>
              <a:rPr lang="fr-BE" dirty="0" smtClean="0"/>
              <a:t>Densité de tissus autour de l’articulation</a:t>
            </a:r>
          </a:p>
          <a:p>
            <a:r>
              <a:rPr lang="fr-BE" dirty="0" smtClean="0"/>
              <a:t>L’arthroscopie de hanche est possible grâce aux avancées technologiques et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Technique opératoire </a:t>
            </a:r>
            <a:endParaRPr lang="fr-BE" dirty="0"/>
          </a:p>
        </p:txBody>
      </p:sp>
      <p:pic>
        <p:nvPicPr>
          <p:cNvPr id="5" name="Espace réservé du contenu 4" descr="DSC_0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4625402" cy="3096344"/>
          </a:xfrm>
        </p:spPr>
      </p:pic>
      <p:pic>
        <p:nvPicPr>
          <p:cNvPr id="8" name="Espace réservé du contenu 7" descr="DSC_00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3573016"/>
            <a:ext cx="4302700" cy="288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Technique opératoire</a:t>
            </a:r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1115616" y="1268760"/>
            <a:ext cx="4040188" cy="639762"/>
          </a:xfrm>
        </p:spPr>
        <p:txBody>
          <a:bodyPr/>
          <a:lstStyle/>
          <a:p>
            <a:r>
              <a:rPr lang="fr-BE" dirty="0" smtClean="0"/>
              <a:t>Voies d’abord</a:t>
            </a:r>
            <a:endParaRPr lang="fr-BE" dirty="0"/>
          </a:p>
        </p:txBody>
      </p:sp>
      <p:pic>
        <p:nvPicPr>
          <p:cNvPr id="8" name="Espace réservé du contenu 7" descr="Fig 8.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2132856"/>
            <a:ext cx="2352226" cy="4427523"/>
          </a:xfrm>
        </p:spPr>
      </p:pic>
      <p:pic>
        <p:nvPicPr>
          <p:cNvPr id="5" name="Espace réservé du contenu 4" descr="DSC_001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779912" y="2420888"/>
            <a:ext cx="4929495" cy="32964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Technique opératoire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528" y="1981200"/>
            <a:ext cx="4176464" cy="4440238"/>
          </a:xfrm>
        </p:spPr>
        <p:txBody>
          <a:bodyPr/>
          <a:lstStyle/>
          <a:p>
            <a:r>
              <a:rPr lang="fr-BE" dirty="0" smtClean="0"/>
              <a:t>Compartiment </a:t>
            </a:r>
            <a:r>
              <a:rPr lang="fr-BE" dirty="0" smtClean="0"/>
              <a:t>central :</a:t>
            </a:r>
            <a:endParaRPr lang="fr-BE" dirty="0" smtClean="0"/>
          </a:p>
          <a:p>
            <a:pPr lvl="1"/>
            <a:r>
              <a:rPr lang="fr-BE" dirty="0" smtClean="0"/>
              <a:t>Distraction de la hanche	</a:t>
            </a:r>
          </a:p>
          <a:p>
            <a:pPr lvl="2"/>
            <a:r>
              <a:rPr lang="fr-BE" dirty="0" smtClean="0"/>
              <a:t>Obtenir un espace </a:t>
            </a:r>
            <a:r>
              <a:rPr lang="fr-BE" dirty="0" smtClean="0"/>
              <a:t>de</a:t>
            </a:r>
            <a:br>
              <a:rPr lang="fr-BE" dirty="0" smtClean="0"/>
            </a:br>
            <a:r>
              <a:rPr lang="fr-BE" dirty="0" smtClean="0"/>
              <a:t>10 </a:t>
            </a:r>
            <a:r>
              <a:rPr lang="fr-BE" dirty="0" smtClean="0"/>
              <a:t>mm</a:t>
            </a:r>
          </a:p>
          <a:p>
            <a:pPr lvl="2"/>
            <a:r>
              <a:rPr lang="fr-BE" dirty="0" smtClean="0"/>
              <a:t>Eviter au-delà </a:t>
            </a:r>
            <a:r>
              <a:rPr lang="fr-BE" dirty="0" smtClean="0"/>
              <a:t>de</a:t>
            </a:r>
            <a:br>
              <a:rPr lang="fr-BE" dirty="0" smtClean="0"/>
            </a:br>
            <a:r>
              <a:rPr lang="fr-BE" dirty="0" smtClean="0"/>
              <a:t>15 </a:t>
            </a:r>
            <a:r>
              <a:rPr lang="fr-BE" dirty="0" smtClean="0"/>
              <a:t>à 20 mm</a:t>
            </a:r>
          </a:p>
          <a:p>
            <a:pPr lvl="1"/>
            <a:r>
              <a:rPr lang="fr-BE" dirty="0" smtClean="0"/>
              <a:t>Attention aux </a:t>
            </a:r>
            <a:r>
              <a:rPr lang="fr-BE" dirty="0" err="1" smtClean="0"/>
              <a:t>neurapraxies</a:t>
            </a:r>
            <a:endParaRPr lang="fr-BE" dirty="0"/>
          </a:p>
        </p:txBody>
      </p:sp>
      <p:pic>
        <p:nvPicPr>
          <p:cNvPr id="5" name="Espace réservé du contenu 4" descr="Fig 11.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708920"/>
            <a:ext cx="4468553" cy="2400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Technique opératoire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038600" cy="2016224"/>
          </a:xfrm>
        </p:spPr>
        <p:txBody>
          <a:bodyPr/>
          <a:lstStyle/>
          <a:p>
            <a:r>
              <a:rPr lang="fr-BE" dirty="0" smtClean="0"/>
              <a:t>Matériel spécifique</a:t>
            </a:r>
          </a:p>
          <a:p>
            <a:pPr lvl="1"/>
            <a:r>
              <a:rPr lang="fr-BE" dirty="0" smtClean="0"/>
              <a:t>Comparaison </a:t>
            </a:r>
            <a:r>
              <a:rPr lang="fr-BE" dirty="0" smtClean="0"/>
              <a:t>entre  </a:t>
            </a:r>
            <a:r>
              <a:rPr lang="fr-BE" dirty="0" smtClean="0"/>
              <a:t>matériel classique </a:t>
            </a:r>
            <a:r>
              <a:rPr lang="fr-BE" dirty="0" smtClean="0"/>
              <a:t>et</a:t>
            </a:r>
            <a:r>
              <a:rPr lang="fr-BE" dirty="0" smtClean="0"/>
              <a:t> </a:t>
            </a:r>
            <a:r>
              <a:rPr lang="fr-BE" dirty="0" smtClean="0"/>
              <a:t>matériel extra long</a:t>
            </a:r>
          </a:p>
          <a:p>
            <a:endParaRPr lang="fr-BE" dirty="0"/>
          </a:p>
        </p:txBody>
      </p:sp>
      <p:pic>
        <p:nvPicPr>
          <p:cNvPr id="5" name="Espace réservé du contenu 4" descr="Fig 11.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3573016"/>
            <a:ext cx="3241548" cy="2734056"/>
          </a:xfrm>
        </p:spPr>
      </p:pic>
      <p:pic>
        <p:nvPicPr>
          <p:cNvPr id="6" name="Image 5" descr="Fig 11.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836712"/>
            <a:ext cx="3214116" cy="2345436"/>
          </a:xfrm>
          <a:prstGeom prst="rect">
            <a:avLst/>
          </a:prstGeom>
        </p:spPr>
      </p:pic>
      <p:pic>
        <p:nvPicPr>
          <p:cNvPr id="7" name="Image 6" descr="Fig 11.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284984"/>
            <a:ext cx="3241548" cy="3282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Technique opératoire	</a:t>
            </a:r>
            <a:endParaRPr lang="fr-BE" dirty="0"/>
          </a:p>
        </p:txBody>
      </p:sp>
      <p:pic>
        <p:nvPicPr>
          <p:cNvPr id="5" name="Espace réservé du contenu 4" descr="Fig 11.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717032"/>
            <a:ext cx="4038600" cy="2413876"/>
          </a:xfrm>
        </p:spPr>
      </p:pic>
      <p:pic>
        <p:nvPicPr>
          <p:cNvPr id="6" name="Espace réservé du contenu 5" descr="Fig 11.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628800"/>
            <a:ext cx="4038600" cy="3002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Technique opératoire</a:t>
            </a:r>
            <a:endParaRPr lang="fr-BE" dirty="0"/>
          </a:p>
        </p:txBody>
      </p:sp>
      <p:pic>
        <p:nvPicPr>
          <p:cNvPr id="7" name="Espace réservé du contenu 6" descr="Fig 11.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4026" y="1981200"/>
            <a:ext cx="3795947" cy="4440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Complications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258816" cy="4440238"/>
          </a:xfrm>
        </p:spPr>
        <p:txBody>
          <a:bodyPr/>
          <a:lstStyle/>
          <a:p>
            <a:r>
              <a:rPr lang="fr-BE" sz="2400" dirty="0" smtClean="0"/>
              <a:t>Taux de complications de l’ordre de </a:t>
            </a:r>
            <a:r>
              <a:rPr lang="fr-BE" sz="2400" dirty="0" smtClean="0"/>
              <a:t>1,5 %</a:t>
            </a:r>
            <a:br>
              <a:rPr lang="fr-BE" sz="2400" dirty="0" smtClean="0"/>
            </a:br>
            <a:r>
              <a:rPr lang="fr-BE" sz="2400" dirty="0" smtClean="0"/>
              <a:t>(0,6 </a:t>
            </a:r>
            <a:r>
              <a:rPr lang="fr-BE" sz="2400" dirty="0" smtClean="0"/>
              <a:t>à </a:t>
            </a:r>
            <a:r>
              <a:rPr lang="fr-BE" sz="2400" dirty="0" smtClean="0"/>
              <a:t>6,5 %)</a:t>
            </a:r>
          </a:p>
          <a:p>
            <a:endParaRPr lang="fr-BE" sz="2400" dirty="0" smtClean="0"/>
          </a:p>
          <a:p>
            <a:r>
              <a:rPr lang="fr-BE" sz="2400" dirty="0" smtClean="0"/>
              <a:t>Complications générales</a:t>
            </a:r>
          </a:p>
          <a:p>
            <a:pPr lvl="1"/>
            <a:r>
              <a:rPr lang="fr-BE" sz="2000" dirty="0" smtClean="0"/>
              <a:t>Saignement, TVP, infections, lésions </a:t>
            </a:r>
            <a:r>
              <a:rPr lang="fr-BE" sz="2000" dirty="0" smtClean="0"/>
              <a:t>NV</a:t>
            </a:r>
          </a:p>
          <a:p>
            <a:pPr lvl="1"/>
            <a:endParaRPr lang="fr-BE" sz="2000" dirty="0" smtClean="0"/>
          </a:p>
          <a:p>
            <a:r>
              <a:rPr lang="fr-BE" sz="2400" dirty="0" smtClean="0"/>
              <a:t>Complications spécifiques liées à la traction et </a:t>
            </a:r>
            <a:r>
              <a:rPr lang="fr-BE" sz="2400" dirty="0" smtClean="0"/>
              <a:t>à la régulation</a:t>
            </a:r>
            <a:r>
              <a:rPr lang="fr-BE" sz="2400" dirty="0" smtClean="0"/>
              <a:t> </a:t>
            </a:r>
            <a:r>
              <a:rPr lang="fr-BE" sz="2400" dirty="0" smtClean="0"/>
              <a:t>des fluides</a:t>
            </a:r>
          </a:p>
          <a:p>
            <a:pPr lvl="1"/>
            <a:endParaRPr lang="fr-BE" sz="2000" dirty="0"/>
          </a:p>
        </p:txBody>
      </p:sp>
      <p:pic>
        <p:nvPicPr>
          <p:cNvPr id="5" name="Espace réservé du contenu 4" descr="Table 32.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700808"/>
            <a:ext cx="4128817" cy="45739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Complications 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Liées à la traction (force et temps) :</a:t>
            </a:r>
          </a:p>
          <a:p>
            <a:pPr lvl="1"/>
            <a:r>
              <a:rPr lang="fr-BE" dirty="0" smtClean="0"/>
              <a:t>La plus fréquente</a:t>
            </a:r>
          </a:p>
          <a:p>
            <a:pPr lvl="1"/>
            <a:r>
              <a:rPr lang="fr-BE" dirty="0" err="1" smtClean="0"/>
              <a:t>Neurapraxie</a:t>
            </a:r>
            <a:r>
              <a:rPr lang="fr-BE" dirty="0" smtClean="0"/>
              <a:t> </a:t>
            </a:r>
          </a:p>
          <a:p>
            <a:pPr lvl="1"/>
            <a:r>
              <a:rPr lang="fr-BE" dirty="0" smtClean="0"/>
              <a:t>Nécrose du scrotum, de la vulve</a:t>
            </a:r>
          </a:p>
          <a:p>
            <a:pPr lvl="1"/>
            <a:r>
              <a:rPr lang="fr-BE" dirty="0" smtClean="0"/>
              <a:t>Dysfonction érectile</a:t>
            </a:r>
          </a:p>
          <a:p>
            <a:r>
              <a:rPr lang="fr-BE" dirty="0" smtClean="0"/>
              <a:t>Temps de traction continue de </a:t>
            </a:r>
            <a:r>
              <a:rPr lang="fr-BE" dirty="0" smtClean="0"/>
              <a:t>maximum</a:t>
            </a:r>
            <a:br>
              <a:rPr lang="fr-BE" dirty="0" smtClean="0"/>
            </a:br>
            <a:r>
              <a:rPr lang="fr-BE" dirty="0" smtClean="0"/>
              <a:t>2 </a:t>
            </a:r>
            <a:r>
              <a:rPr lang="fr-BE" dirty="0" smtClean="0"/>
              <a:t>heures, obtenir une </a:t>
            </a:r>
            <a:r>
              <a:rPr lang="fr-BE" dirty="0" err="1" smtClean="0"/>
              <a:t>décoaptation</a:t>
            </a:r>
            <a:r>
              <a:rPr lang="fr-BE" dirty="0" smtClean="0"/>
              <a:t> de </a:t>
            </a:r>
            <a:r>
              <a:rPr lang="fr-BE" dirty="0" smtClean="0"/>
              <a:t>10 mm </a:t>
            </a:r>
            <a:r>
              <a:rPr lang="fr-BE" dirty="0" smtClean="0"/>
              <a:t>à la scopie </a:t>
            </a:r>
            <a:r>
              <a:rPr lang="fr-BE" b="1" dirty="0" smtClean="0"/>
              <a:t>et pas plus</a:t>
            </a:r>
            <a:r>
              <a:rPr lang="fr-BE" dirty="0" smtClean="0"/>
              <a:t>…</a:t>
            </a:r>
          </a:p>
          <a:p>
            <a:pPr lvl="1"/>
            <a:endParaRPr lang="fr-BE" dirty="0" smtClean="0"/>
          </a:p>
          <a:p>
            <a:pPr lvl="1"/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Complications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Liées </a:t>
            </a:r>
            <a:r>
              <a:rPr lang="fr-BE" dirty="0" smtClean="0"/>
              <a:t>à la régulation</a:t>
            </a:r>
            <a:r>
              <a:rPr lang="fr-BE" dirty="0" smtClean="0"/>
              <a:t> </a:t>
            </a:r>
            <a:r>
              <a:rPr lang="fr-BE" dirty="0" smtClean="0"/>
              <a:t>des fluides :</a:t>
            </a:r>
          </a:p>
          <a:p>
            <a:pPr lvl="1"/>
            <a:r>
              <a:rPr lang="fr-BE" dirty="0" smtClean="0"/>
              <a:t>Extravasation de liquide</a:t>
            </a:r>
          </a:p>
          <a:p>
            <a:pPr lvl="2"/>
            <a:r>
              <a:rPr lang="fr-BE" dirty="0" smtClean="0"/>
              <a:t>Autour de la hanche</a:t>
            </a:r>
          </a:p>
          <a:p>
            <a:pPr lvl="2"/>
            <a:r>
              <a:rPr lang="fr-BE" dirty="0" smtClean="0"/>
              <a:t>Intra abdominal</a:t>
            </a:r>
          </a:p>
          <a:p>
            <a:pPr lvl="2"/>
            <a:r>
              <a:rPr lang="fr-BE" dirty="0" smtClean="0"/>
              <a:t>Rétro péritonéal</a:t>
            </a:r>
          </a:p>
          <a:p>
            <a:pPr lvl="1"/>
            <a:r>
              <a:rPr lang="fr-BE" dirty="0" smtClean="0"/>
              <a:t>Rechercher une distension abdominale, chute de la température corporelle</a:t>
            </a:r>
          </a:p>
          <a:p>
            <a:pPr lvl="1"/>
            <a:r>
              <a:rPr lang="fr-BE" dirty="0" smtClean="0"/>
              <a:t>Echographie en urgences</a:t>
            </a:r>
          </a:p>
          <a:p>
            <a:pPr lvl="1"/>
            <a:r>
              <a:rPr lang="fr-BE" dirty="0" smtClean="0"/>
              <a:t>FDR : </a:t>
            </a:r>
            <a:r>
              <a:rPr lang="fr-BE" dirty="0" err="1" smtClean="0"/>
              <a:t>capsulotomie</a:t>
            </a:r>
            <a:r>
              <a:rPr lang="fr-BE" dirty="0" smtClean="0"/>
              <a:t>, ténotomie du psoas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Complications	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Nécrose </a:t>
            </a:r>
            <a:r>
              <a:rPr lang="fr-BE" dirty="0" err="1" smtClean="0"/>
              <a:t>avasculaire</a:t>
            </a:r>
            <a:r>
              <a:rPr lang="fr-BE" dirty="0" smtClean="0"/>
              <a:t> : </a:t>
            </a:r>
          </a:p>
          <a:p>
            <a:pPr lvl="1"/>
            <a:r>
              <a:rPr lang="fr-BE" dirty="0" smtClean="0"/>
              <a:t>Rare mais dramatique</a:t>
            </a:r>
          </a:p>
          <a:p>
            <a:pPr lvl="2"/>
            <a:r>
              <a:rPr lang="fr-BE" dirty="0" smtClean="0"/>
              <a:t>Lésion de la branche profonde de l’a. circonflexe médiale</a:t>
            </a:r>
          </a:p>
          <a:p>
            <a:pPr lvl="2"/>
            <a:r>
              <a:rPr lang="fr-BE" dirty="0" err="1" smtClean="0"/>
              <a:t>Capsulotomie</a:t>
            </a:r>
            <a:r>
              <a:rPr lang="fr-BE" dirty="0" smtClean="0"/>
              <a:t> extensive</a:t>
            </a:r>
          </a:p>
          <a:p>
            <a:pPr lvl="2"/>
            <a:r>
              <a:rPr lang="fr-BE" dirty="0" smtClean="0"/>
              <a:t>Traitement de CAM</a:t>
            </a:r>
          </a:p>
          <a:p>
            <a:r>
              <a:rPr lang="fr-BE" dirty="0" smtClean="0"/>
              <a:t>Lésions cartilagineuses iatrogènes</a:t>
            </a:r>
          </a:p>
          <a:p>
            <a:pPr lvl="1"/>
            <a:r>
              <a:rPr lang="fr-BE" dirty="0" smtClean="0"/>
              <a:t>Probablement sous estimées</a:t>
            </a:r>
          </a:p>
          <a:p>
            <a:pPr lvl="2"/>
            <a:r>
              <a:rPr lang="fr-BE" dirty="0" smtClean="0"/>
              <a:t>Traction adéquate, contrôle </a:t>
            </a:r>
            <a:r>
              <a:rPr lang="fr-BE" dirty="0" err="1" smtClean="0"/>
              <a:t>scopique</a:t>
            </a:r>
            <a:r>
              <a:rPr lang="fr-BE" dirty="0" smtClean="0"/>
              <a:t>, insufflation de l’articulation, utilisation de canules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Introduction :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800" dirty="0" smtClean="0"/>
              <a:t>Découverte et </a:t>
            </a:r>
            <a:r>
              <a:rPr lang="fr-BE" sz="2800" dirty="0" smtClean="0"/>
              <a:t>analyse </a:t>
            </a:r>
            <a:r>
              <a:rPr lang="fr-BE" sz="2800" dirty="0" smtClean="0"/>
              <a:t>de pathologies moins biens connues (lésions </a:t>
            </a:r>
            <a:r>
              <a:rPr lang="fr-BE" sz="2800" dirty="0" err="1" smtClean="0"/>
              <a:t>labrales</a:t>
            </a:r>
            <a:r>
              <a:rPr lang="fr-BE" sz="2800" dirty="0" smtClean="0"/>
              <a:t> notamment)</a:t>
            </a:r>
          </a:p>
          <a:p>
            <a:r>
              <a:rPr lang="fr-BE" sz="2800" dirty="0" smtClean="0"/>
              <a:t>Beaucoup d’indications…</a:t>
            </a:r>
          </a:p>
          <a:p>
            <a:pPr lvl="1"/>
            <a:r>
              <a:rPr lang="fr-BE" sz="2400" dirty="0" smtClean="0"/>
              <a:t>Ce qui compte c’est la bonne sélection des patients</a:t>
            </a:r>
          </a:p>
          <a:p>
            <a:r>
              <a:rPr lang="fr-BE" sz="2800" dirty="0" smtClean="0"/>
              <a:t>Traitement de lésions intra et extra articulaires</a:t>
            </a:r>
          </a:p>
          <a:p>
            <a:r>
              <a:rPr lang="fr-BE" sz="2800" dirty="0" smtClean="0"/>
              <a:t>Il faut toutefois garder à l’esprit que l’arthroscopie de hanche n’est pas la solution à tous les problèmes</a:t>
            </a:r>
          </a:p>
          <a:p>
            <a:endParaRPr lang="fr-B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Reprise des activités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44824"/>
            <a:ext cx="8964488" cy="4440238"/>
          </a:xfrm>
        </p:spPr>
        <p:txBody>
          <a:bodyPr/>
          <a:lstStyle/>
          <a:p>
            <a:r>
              <a:rPr lang="fr-BE" dirty="0" smtClean="0"/>
              <a:t>Pas très clair… </a:t>
            </a:r>
          </a:p>
          <a:p>
            <a:r>
              <a:rPr lang="fr-BE" dirty="0" smtClean="0"/>
              <a:t>Benjamin G. </a:t>
            </a:r>
            <a:r>
              <a:rPr lang="fr-BE" i="1" dirty="0" smtClean="0"/>
              <a:t>et </a:t>
            </a:r>
            <a:r>
              <a:rPr lang="fr-BE" i="1" dirty="0" err="1" smtClean="0"/>
              <a:t>coll</a:t>
            </a:r>
            <a:r>
              <a:rPr lang="fr-BE" i="1" dirty="0" smtClean="0"/>
              <a:t> </a:t>
            </a:r>
            <a:r>
              <a:rPr lang="fr-BE" dirty="0" smtClean="0"/>
              <a:t>(2013)</a:t>
            </a:r>
          </a:p>
          <a:p>
            <a:pPr lvl="1"/>
            <a:r>
              <a:rPr lang="fr-BE" dirty="0" smtClean="0"/>
              <a:t>Emettre des recommandations quant à la reprise d’activités sportives après une arthroscopie de hanche</a:t>
            </a:r>
          </a:p>
          <a:p>
            <a:pPr lvl="1"/>
            <a:r>
              <a:rPr lang="fr-BE" dirty="0" smtClean="0"/>
              <a:t>Les chirurgiens devaient établir 3 classes de sports à risques</a:t>
            </a:r>
          </a:p>
          <a:p>
            <a:pPr lvl="2"/>
            <a:r>
              <a:rPr lang="fr-BE" sz="2000" dirty="0" smtClean="0"/>
              <a:t>Haut (</a:t>
            </a:r>
            <a:r>
              <a:rPr lang="fr-BE" sz="2000" dirty="0" err="1" smtClean="0"/>
              <a:t>Kickboxing</a:t>
            </a:r>
            <a:r>
              <a:rPr lang="fr-BE" sz="2000" dirty="0" smtClean="0"/>
              <a:t>, Football</a:t>
            </a:r>
            <a:r>
              <a:rPr lang="fr-BE" sz="2000" dirty="0" smtClean="0"/>
              <a:t>, Basketball…)</a:t>
            </a:r>
            <a:endParaRPr lang="fr-BE" sz="2000" dirty="0" smtClean="0"/>
          </a:p>
          <a:p>
            <a:pPr lvl="2"/>
            <a:r>
              <a:rPr lang="fr-BE" sz="2000" dirty="0" smtClean="0"/>
              <a:t>Moyen (Surf</a:t>
            </a:r>
            <a:r>
              <a:rPr lang="fr-BE" sz="2000" dirty="0" smtClean="0"/>
              <a:t>, Volleyball, Course </a:t>
            </a:r>
            <a:r>
              <a:rPr lang="fr-BE" sz="2000" dirty="0" smtClean="0"/>
              <a:t>à pied, Baseball, </a:t>
            </a:r>
            <a:r>
              <a:rPr lang="fr-BE" sz="2000" dirty="0" smtClean="0"/>
              <a:t>Tennis…)</a:t>
            </a:r>
            <a:endParaRPr lang="fr-BE" sz="2000" dirty="0" smtClean="0"/>
          </a:p>
          <a:p>
            <a:pPr lvl="2"/>
            <a:r>
              <a:rPr lang="fr-BE" sz="2000" dirty="0" smtClean="0"/>
              <a:t>Faible (</a:t>
            </a:r>
            <a:r>
              <a:rPr lang="fr-BE" sz="2000" dirty="0" smtClean="0"/>
              <a:t>Golf…)</a:t>
            </a:r>
            <a:endParaRPr lang="fr-B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Reprise des activités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BE" dirty="0" smtClean="0"/>
              <a:t>70 % des chirurgiens recommandent 12 à 20 semaines (6 à 24 semaines</a:t>
            </a:r>
            <a:r>
              <a:rPr lang="fr-BE" dirty="0" smtClean="0"/>
              <a:t>) avant la reprise sportive</a:t>
            </a:r>
          </a:p>
          <a:p>
            <a:pPr lvl="1">
              <a:buNone/>
            </a:pPr>
            <a:endParaRPr lang="fr-BE" dirty="0" smtClean="0"/>
          </a:p>
          <a:p>
            <a:pPr lvl="1"/>
            <a:r>
              <a:rPr lang="fr-BE" dirty="0" smtClean="0"/>
              <a:t>85 % </a:t>
            </a:r>
            <a:r>
              <a:rPr lang="fr-BE" dirty="0" smtClean="0"/>
              <a:t>autorisent </a:t>
            </a:r>
            <a:r>
              <a:rPr lang="fr-BE" dirty="0" smtClean="0"/>
              <a:t>la reprise complète des activités quand ils sont capables de reproduire tous les gestes de leur activité sportive sans </a:t>
            </a:r>
            <a:r>
              <a:rPr lang="fr-BE" dirty="0" smtClean="0"/>
              <a:t>douleur.</a:t>
            </a:r>
            <a:endParaRPr lang="fr-BE" dirty="0" smtClean="0"/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Conclusions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Engouement énorme ces dernières </a:t>
            </a:r>
            <a:r>
              <a:rPr lang="fr-BE" dirty="0" smtClean="0"/>
              <a:t>années</a:t>
            </a:r>
          </a:p>
          <a:p>
            <a:pPr>
              <a:buNone/>
            </a:pPr>
            <a:endParaRPr lang="fr-BE" dirty="0" smtClean="0"/>
          </a:p>
          <a:p>
            <a:r>
              <a:rPr lang="fr-BE" dirty="0" smtClean="0"/>
              <a:t>Avec l’évolution des techniques, cette chirurgie est devenue accessible et </a:t>
            </a:r>
            <a:r>
              <a:rPr lang="fr-BE" dirty="0" smtClean="0"/>
              <a:t>reproductible</a:t>
            </a:r>
          </a:p>
          <a:p>
            <a:pPr>
              <a:buNone/>
            </a:pPr>
            <a:endParaRPr lang="fr-BE" dirty="0" smtClean="0"/>
          </a:p>
          <a:p>
            <a:r>
              <a:rPr lang="fr-BE" dirty="0" smtClean="0"/>
              <a:t>Chez les patients ayants des lésions arthrosiques au moment de la chirurgie, le bénéfice (douleur et fonction) est moindre.</a:t>
            </a:r>
          </a:p>
          <a:p>
            <a:pPr>
              <a:buNone/>
            </a:pP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Conclusions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Le temps avant mise en place d’une PTH post </a:t>
            </a:r>
            <a:r>
              <a:rPr lang="fr-BE" dirty="0" smtClean="0"/>
              <a:t>arthroscopie </a:t>
            </a:r>
            <a:r>
              <a:rPr lang="fr-BE" dirty="0" smtClean="0"/>
              <a:t>est en moyenne de 2 ans (7 mois à 5 ans)</a:t>
            </a:r>
          </a:p>
          <a:p>
            <a:pPr lvl="1"/>
            <a:r>
              <a:rPr lang="fr-BE" dirty="0" smtClean="0"/>
              <a:t>FF (âge du patient et importance des lésions cartilagineuses</a:t>
            </a:r>
            <a:r>
              <a:rPr lang="fr-BE" dirty="0" smtClean="0"/>
              <a:t>)</a:t>
            </a:r>
          </a:p>
          <a:p>
            <a:pPr lvl="1"/>
            <a:endParaRPr lang="fr-BE" dirty="0" smtClean="0"/>
          </a:p>
          <a:p>
            <a:r>
              <a:rPr lang="fr-BE" dirty="0" smtClean="0"/>
              <a:t>Le nombre de patients ne cesse </a:t>
            </a:r>
            <a:r>
              <a:rPr lang="fr-BE" dirty="0" smtClean="0"/>
              <a:t>d’augmenter</a:t>
            </a:r>
          </a:p>
          <a:p>
            <a:endParaRPr lang="fr-BE" dirty="0" smtClean="0"/>
          </a:p>
          <a:p>
            <a:r>
              <a:rPr lang="fr-BE" dirty="0" smtClean="0"/>
              <a:t>Attention aux indications…</a:t>
            </a:r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??? La courbe d’apprentissage ???</a:t>
            </a:r>
          </a:p>
          <a:p>
            <a:endParaRPr lang="fr-BE" dirty="0" smtClean="0"/>
          </a:p>
          <a:p>
            <a:pPr>
              <a:buNone/>
            </a:pPr>
            <a:endParaRPr lang="fr-BE" dirty="0" smtClean="0"/>
          </a:p>
          <a:p>
            <a:pPr algn="ctr">
              <a:buNone/>
            </a:pPr>
            <a:r>
              <a:rPr lang="fr-BE" dirty="0" smtClean="0"/>
              <a:t>	</a:t>
            </a:r>
            <a:r>
              <a:rPr lang="fr-BE" sz="3600" b="1" i="1" dirty="0" smtClean="0"/>
              <a:t>Malheureusement, on ne fait bien que ce que l’on fait souvent</a:t>
            </a:r>
            <a:endParaRPr lang="fr-BE" sz="3600" b="1" i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5400" dirty="0" smtClean="0"/>
              <a:t>Merci</a:t>
            </a:r>
            <a:endParaRPr lang="fr-BE" sz="5400" dirty="0"/>
          </a:p>
        </p:txBody>
      </p:sp>
      <p:pic>
        <p:nvPicPr>
          <p:cNvPr id="5" name="Picture 7" descr="Photo CHU 1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 l="3896" t="16107" b="13622"/>
          <a:stretch>
            <a:fillRect/>
          </a:stretch>
        </p:blipFill>
        <p:spPr bwMode="auto">
          <a:xfrm>
            <a:off x="827584" y="2348880"/>
            <a:ext cx="7666037" cy="373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Un peu d’histoire…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Burman</a:t>
            </a:r>
            <a:r>
              <a:rPr lang="fr-BE" dirty="0" smtClean="0"/>
              <a:t> (1931)</a:t>
            </a:r>
          </a:p>
          <a:p>
            <a:pPr lvl="1"/>
            <a:r>
              <a:rPr lang="fr-BE" dirty="0" smtClean="0"/>
              <a:t>Étude cadavérique</a:t>
            </a:r>
          </a:p>
          <a:p>
            <a:pPr lvl="1"/>
            <a:r>
              <a:rPr lang="fr-BE" dirty="0" smtClean="0"/>
              <a:t>Sans traction, vue très limitée (compartiment périphérique)</a:t>
            </a:r>
          </a:p>
          <a:p>
            <a:r>
              <a:rPr lang="fr-BE" dirty="0" smtClean="0"/>
              <a:t>Période obscure d’une cinquantaine d’années</a:t>
            </a:r>
          </a:p>
          <a:p>
            <a:r>
              <a:rPr lang="fr-BE" dirty="0" smtClean="0"/>
              <a:t>Eriksson (début des années 80)</a:t>
            </a:r>
          </a:p>
          <a:p>
            <a:pPr lvl="1"/>
            <a:r>
              <a:rPr lang="fr-BE" dirty="0" smtClean="0"/>
              <a:t>Étudie et évalue la distension capsulaire nécessaire pour visualiser l’articulation</a:t>
            </a: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20482" name="AutoShape 2" descr="data:image/jpeg;base64,/9j/4AAQSkZJRgABAQAAAQABAAD/2wCEAAkGBxQTEhUUExQVFhQXFxgXGBcVFxoaGBgaGBgaGB0YFxwYHCggGBwlHBcUITEhJSkrLi4uFx8zODMsNygtLisBCgoKDA0OFA8PFCscFBwsLCwsLCwsLCwsLCw3LCwsLCwsNywsNzcrNywsLDcsLCs3KysrKysrKysrKysrKysrK//AABEIAPAApwMBIgACEQEDEQH/xAAcAAAABwEBAAAAAAAAAAAAAAAAAQIDBAUGBwj/xABIEAABAgMEBgQIDQMDBQEAAAABAAIDBBEFITFBBhJRYXGBEyKR8DJSobGywdHhBxQjJEJTcnSSk7PS8TNUYjSDlENEZILCFf/EABcBAQEBAQAAAAAAAAAAAAAAAAABAgP/xAAaEQEBAQADAQAAAAAAAAAAAAAAARECQVEh/9oADAMBAAIRAxEAPwDpZjO8Z3aURju8Z3aUhIK4Oh4R3eM7tPtSTHd4zvxFNpFVQ6YzvGd+IpAiu8Zx5lIce1G1A4XnxndpSDEPjO7SjKZcUC+kPjO/EUeu67rO7SmmlJfFAxNMlRIEU7T2+9Ka/ee1RGxAcDXgn2GiJiRrHae1GXnafKkNcjQE4naUNY7T2lE9AID196Bdfie1JqiJvUU4HHae0980YiHafKkAoIJkm/rtv2+Yo01JHrt5+YoleLNRAUC5NkoEqNFEpNUguSaoHNdKa5MVS4ZQPONyq7VtZkAVeb8htVTpbpUIAMOEQYtLz4nvWJk+kjPL3EudXHHHYrg14t6NENWBrB/lipTILnDrRBXjSvBVkjYhOJPCq09nWG0YhECWkTUEP3FS2NiN8IBzdouI47VYy0nqqUISmiuY7altKdnJM0q3HvhvVfLxwTSt+2lx96omOomg5KiPUZ0Qkop9FVNtiZGiPWqoHBtTcSImnOvQaaoJtnP67efolBCzR128/RKJajNRS5ID79yTEdekrLRbnIApLUK3XoAcVCtu0uggviZgXDebgpbne9ZfT9x+LbtceSpVgwUKsR99SSb861vK39myYY1rWjYsbo7D1ooByPbuXQYIvCtRb2fCpjxVzBCrJHDFWsFZU+E80ptqcaiDIVHbkiTRzRiaGmNcnBXxFyYmIWs0t2juVRmbMnC9hDqB7HFjxvGfO480suVbeyditdd0jGvp/k24+pWYFyKUDVLCQ0BOEqBDgjbciqlNKCZZ/wDUbz8xQSJB/wAo3n5ijWolV7ikVQcUlhCilhGTgkmiBcgN16x/wjRaQYbdr/MCtaXZ+dZD4RWEwYZ8V9/MUSDL6PPpFHP+Fv4ESrhwpVc1s19IgON+S3lnRsDWuy+t6tRqpZytZYKhgTrW01yFbSc9DdcHCoyqsqsmlOtKaJRiIBiVESapt5RNig4EFIc9aGT0hunoFBix1T34KUK07lVNqRte0WjJkM8j3IVpDGCKfDbkC1BqJxUBgos02SiY5FT5EfKN5+iUEmzz8o3n6JRLUZqBESWonlJL96inSUE01yUDX3oCixaAnYFlbVn9eG4RpcuhA0c7WNRfc4CmC1UUVBCg2jCMSBEaLnFoGGy5BzuBKgRureyvVzu3rTyrdVtdmKz8ezXQHDrB1SRVu7K9bSyZXXh0IxCtRVu0hgQgekaYj/FbQU3km4KM62HVa/oeia4VYa6wNOQotPL2KGHqgat2Iz20ViZO69ooNyilaK2qY8OrriLiFD0ot8wXFgaSKAmmN+QyTujpDYzwM/Ur2ckWxAbhUbqp2jI6M6Vyxfqu14b3G4vILa4YjDmtvrX+tVsKwoRDg6CzrYnVF6sZeXENgaK0aKCuNEFHFlIcOJEjxYjWBxpU7AnXAXFrg5pFWuGBBTUWzxMdIYjcy1tdiErKthNbDbg0URS6onOSnBIJQIJ2oa16NJIzUEyQd128/RKNJkf6jefolBaiVXxq1O0XX7alNG7JKmndZ+5zvSKjayin2FOhMwk6gMgpGri2l5Bpv2+pOAeZNR2VFRcRnvQY62pZrYrfLUkjFayxHjUHALH2+IgiN6QC5poWmtaHHBW9kzJAFLlUbqXIUe15oMhkqtlZ+oCh2/rmGSy9wNQNtDgoqRou/WeSReLlrgVzLRzSXViERGhjrrtvC5bWBajorwGMqwi95NANwFLylF80puYN3JMiLTHBIjTAoUQI/VYaZ+tVAKkzc1rm7AKK4Io3G5IJ2oPOCBKAkHFEXIjgglST+u3DE+iUEzLeG2/b5igkqVXzZGu/7bvSKaBTswflH18d+P2ikDsRS2p4BNt3J4hAqqbiuTjG3JLmkIMdpa35RhGbfMf5SJJ1YYNaHNFpdM/OGQ8NUX8XUpx96blaioHJVF2JnohrGurtxpvRnSGDf1x5r+eCRKTFW0Kgzsk2usG37qeRQPQmwIr3OoxxAqDVa+xLXg6mrrNBGVVl5WHLOp0kFutXENI7aBX9nSUIkFkNrWjY2nbmguvjsOIKMcHcMlHmolAkOoHdW7amIzySgNhSyE2wXpbvKikvCRRG89qQXepACUVd6SXJvWvxQSoDuuBhj5iiTcB3XF/ehQViIsx4b/tv9IohjuSZgfKRPtv9IpbQop+GnQKJqGndcAVJpvrcEC6Kin9IAJiHLw6Oc5wD3YhorhdiaV2UUDSPTFkMGHBOvEw1/otyu2lZ7Qga05DJNTe6/M0VG80t0ZEwwRIYHStG7rgYCu32rKSTzcHAhwJBqDiMqLqsNtyp7Y0eZGd0g6sSlK5O+0poyI6rtxU+HBBAKONZz2dV4oQbjl2pUKC4ZA9qIuJBrKXi+7PzKcQG4YLLgPBuAHEq3lamlTU5BA7EeSCcABU7kj17FNtGRPxWO36Tobq/hqud6M6QFhEOIepQUObfaEG7YlkJmH3KkNwRUd4ySCnIg5plzjuQE4ogb70kbO4R05IFy3hive4oIQRV7efmKCIZjj5SJ9t/pFK1BzVFbmlsCFEihtYjhEiCjTQAh5F54+ZY219KI8ara9GzDVYadpzVxW8tTSaXgAhz9Z3isvPPILB29pHEmTf1GZMBu4k5qgGKXxVQsFTbMnXQojYjD1mkEezmoAwTjHIPQtlzzI8JkVhucNvaOSlFc0+DG2NR7pcnqvNW1yds5hdKJWL8Ul7ARQgU3qltPR5kQVYdR3k9yuihVBz90oIMTVjvvpWgJIvzW2sSWYGazC11cwa03LmumU27448OGYpwornQae1YobXqvFN1clUdBe2vNch0vsYy8U0/pvqW7K5hdfWf0zs/pZd1Be0VHrSDnll6QRIQAB1mbHZcFo5LSyEaawLSdl4WDYbiCEyTSuS0OqstGFE8B7Sdlb04fIuTCId43qfJW5GhYPJHiuvCmDpACKJtWZs7S1rrojdU+MMOBWgl5hrxVrg4bjX+FFPSrjrjbf5ighAucOdDyKNBx212/OJk/wDkR/1XqE5WFsn5zM/eY/6z1XxCtoaLqFSGkHDmmqJIBqoJdOSJxRI0E6zZkse1wqCDWoyou5WLaIjwmxBiR1hsOa4FDdQ5rc6BaQCFEDHGjH3GuWwrNg6gSkvhg4hGhVZVltItEWRjrsOq/POu9YqQ14EV0MkAtdltXXHLj+kcWk5EIuo9ag7BZk4IsNrxmL9xGKcmG6wI2iiyeg1oYwifC6zeIx8i170RxG2IBhR3t2OOKhxBXHPtWm+EmR1ZgRBcHjlUFZdxuHlqtQMltDuROdglg1rUdpTcQ7tyAq/ynJaacw1Y4tIvqCo7npBxQdB0Ttsxnajz1xU1yIp6vWgsho7M6kwx29wu+wUaYK+3KfGZn7zMX/7z/Yq99VPt5lJuaGNJmYFeEZ6g5KkGXUS4cKtHVz59iZi5bqp2Act6gdcktcapZBpVJcUAcVJkY5aQQozkppQdv0TtTpoIB8JlAeGRV2uTaE2yYMUaxq03O4e5dYBWKoLimkVfjEU/5u867S4LkOlUGk1FH+R8qsEmyJot1XNNC0gjvyXVbNnhGhiI3PEbDsXFZGLy9a1Oi9s9DFANdR1A4bK/SVxFx8JcqXQA4DwXX8CuZNdULtmkUl0svEZjVhpngKhcSZs86QNxMuxAG7kjc1G3YqIjjRIcap2I1MgKiXZZ+UbxPolEkSj9Ug0BpyyIRoD0i/1s596mf1nqvZtr3wxUzSU/PZz71MfrPUEEIQ4TuCZqnSkXFQSoUeo3pDz34qM004p9j86IDqlB1LknDglCiCZKxqHzLsGhlqdNB1T4TKDi3JcWhuotTojaxgxWnL6W8ZqWK684rm2nssGzBdTwmA+o+pdKYQQCMCKhY/4Q5b5OHEpgdU8D7/OpBz6CaVuUxkegv78FCdU8E9TsC0jqOiFpdPL6p8JnVO9pFx845LlNpwdSPFYfovcPKVeaL2yJeM1zj1PBdwOfLFQtOoerOxKfSDXim8IKWIiYUkGtyDQgTETbgtp8H9hQpl8UxRrNY0ADe4kVu2UKj6WaGxJar2deDtpezc4etNGSg4oK70c0ciTbyGdVrRVziKi+oAGFTzQQUekx+ezn3qY/Weq9p30U7Sj/AF0597mP1nquCpDta49/ZklNFe+1MJxrkDhYiBobsNmKNrkbwoHAQU5Du4qPDdS4p8jyfygcZwUmWjUoohcjhv2IOwaCWp0kIwies29t+Ry5etW2kMn0sB7c9U04jBcr0ZtUwYrXjIiu8Zjs8y7HrBwBF4IqOBWarigYcx3FxTYflS9Wmkcp0UzEabhXXHA12qoe8LSBFfj5ExPTxilmt4TWBhO3VrQnkQOSXFNyr7kD5wRlyRrc0mqDbfBnazYcwYbzRsXqgnJwN3bgutdHkfL715wZFoajbXv5F3fQ22vjUqyI65w6j/tNxPMUKzy9VeMhAZAcEFV23pFLyzNaJEbWtA1pBcdtwQWco896Uj57Ofe5j9Z6rFaaTj57O/epj9Z6rKd+/FdEG0JQCIJQCBQ2JQSE40IAWJ2C7LckayU4ZhA9TvRIB9qDH1RoH5aLQrrugNqdLAMM+FDN32Th2G5cdWo0HtboZlhJ6ruo7g6l/I0Uo0fwkyIrDi0uvYbuYrzqsEXLr2m0n0kpE2tGuOLb1yFx9ysBR/BUDNTXm48FCJQKBQKMYIA0oRxwzQNFKp378kThS5EMUD8AAHCnJBFCQVCdKD89nPvcx+s9VhV9pRZsYzk2ehi0MzMEEQnkEGK4ihDaG6h5qt//AD4uPRROcN/7cEDDWoyMVKbIRcOjiZ4w3exGJKJ4j/wO9iCKjapjJKLcejiZHwHbccEBIRPq4h/9HexQRmhLapjbOifVRPy3+xASEQ/9OJ+B3sQQdWhTzfIpYs+J9VE/Ld7ElkjEvHRxPwO9iCMKJ6Aabk98RiG4Qoh3CG/1BKbZ8b6iN+TE/ag65o3aPxuTvPXDTDfxAuPMLkb2apLc2uLew0Wu+D6YiQZjVfCitZFAaSYbwA76J8GgxpzVLpFZ0Rs3HDYUYt1yQRCeRffcQEgp3YHhmo2qrF9nRvqYw/2oh/8AlNGzo31Eb8mJ+1URWNRPU9tkTFLpeY/IiftRGyJj+1mf+PF7fAUFaUKBTzY8z/bTP5EX9iIWRM/20z/x4v7EEaEEFPg2RMD/ALaZ/Ii/tQ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Un peu d’histoire…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Le développement d’un équipement spécifique, l’évolution des techniques chirurgicales et une meilleure connaissance de la pathologie sont à l’origine du développement de l’arthroscopie de hanche</a:t>
            </a:r>
          </a:p>
          <a:p>
            <a:r>
              <a:rPr lang="fr-BE" dirty="0" err="1" smtClean="0"/>
              <a:t>Glick</a:t>
            </a:r>
            <a:r>
              <a:rPr lang="fr-BE" dirty="0" smtClean="0"/>
              <a:t> : technique en décubitus latéral</a:t>
            </a:r>
          </a:p>
          <a:p>
            <a:r>
              <a:rPr lang="fr-BE" dirty="0" smtClean="0"/>
              <a:t>Byrd : technique en décubitus dorsal</a:t>
            </a:r>
          </a:p>
          <a:p>
            <a:r>
              <a:rPr lang="fr-BE" dirty="0" smtClean="0"/>
              <a:t>Développement d’optique à 70° et instruments flexibles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Indications chirurgicales et traitement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Lésions du </a:t>
            </a:r>
            <a:r>
              <a:rPr lang="fr-BE" dirty="0" err="1" smtClean="0"/>
              <a:t>labrum</a:t>
            </a:r>
            <a:r>
              <a:rPr lang="fr-BE" dirty="0" smtClean="0"/>
              <a:t> acétabulaire</a:t>
            </a:r>
          </a:p>
          <a:p>
            <a:pPr lvl="1"/>
            <a:r>
              <a:rPr lang="fr-BE" dirty="0" smtClean="0"/>
              <a:t>Le </a:t>
            </a:r>
            <a:r>
              <a:rPr lang="fr-BE" dirty="0" err="1" smtClean="0"/>
              <a:t>labrum</a:t>
            </a:r>
            <a:r>
              <a:rPr lang="fr-BE" dirty="0" smtClean="0"/>
              <a:t> est un </a:t>
            </a:r>
            <a:r>
              <a:rPr lang="fr-BE" dirty="0" err="1" smtClean="0"/>
              <a:t>fibro-cartilage</a:t>
            </a:r>
            <a:endParaRPr lang="fr-BE" dirty="0" smtClean="0"/>
          </a:p>
          <a:p>
            <a:pPr lvl="2"/>
            <a:r>
              <a:rPr lang="fr-BE" dirty="0" smtClean="0"/>
              <a:t>Maintien de la stabilité</a:t>
            </a:r>
          </a:p>
          <a:p>
            <a:pPr lvl="2"/>
            <a:r>
              <a:rPr lang="fr-BE" dirty="0" smtClean="0"/>
              <a:t>Maintien de la pression négative</a:t>
            </a:r>
          </a:p>
          <a:p>
            <a:pPr lvl="2"/>
            <a:r>
              <a:rPr lang="fr-BE" dirty="0" smtClean="0"/>
              <a:t>Régulation de la circulation du fluide synovial</a:t>
            </a:r>
          </a:p>
          <a:p>
            <a:pPr lvl="2"/>
            <a:r>
              <a:rPr lang="fr-BE" dirty="0" smtClean="0"/>
              <a:t>Distribution des contraintes de charges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Indications chirurgicales et traitement</a:t>
            </a:r>
            <a:endParaRPr lang="fr-BE" dirty="0"/>
          </a:p>
        </p:txBody>
      </p:sp>
      <p:pic>
        <p:nvPicPr>
          <p:cNvPr id="7" name="Espace réservé du contenu 6" descr="Fig 13.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00259"/>
            <a:ext cx="4038600" cy="2802119"/>
          </a:xfrm>
        </p:spPr>
      </p:pic>
      <p:pic>
        <p:nvPicPr>
          <p:cNvPr id="8" name="Espace réservé du contenu 7" descr="Fig 13.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059726"/>
            <a:ext cx="4038600" cy="22831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Indications chirurgicales et traitement</a:t>
            </a:r>
            <a:endParaRPr lang="fr-BE" dirty="0"/>
          </a:p>
        </p:txBody>
      </p:sp>
      <p:pic>
        <p:nvPicPr>
          <p:cNvPr id="4" name="Espace réservé du contenu 3" descr="Fig 13.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0370" y="2116487"/>
            <a:ext cx="3223260" cy="4169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 1">
  <a:themeElements>
    <a:clrScheme name="Gillet MCL 2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Gillet MCL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illet MCL 2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llet MCL 2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llet MCL 2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llet MCL 2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llet MCL 2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llet MCL 2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llet MCL 2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llet MCL 2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llet MCL 2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llet MCL 2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llet MCL 2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llet MCL 2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CHU 1</Template>
  <TotalTime>894</TotalTime>
  <Words>1136</Words>
  <Application>Microsoft Office PowerPoint</Application>
  <PresentationFormat>Affichage à l'écran (4:3)</PresentationFormat>
  <Paragraphs>239</Paragraphs>
  <Slides>45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CHU 1</vt:lpstr>
      <vt:lpstr>Arthroscopie de hanche : mise au point </vt:lpstr>
      <vt:lpstr>Table des matières :</vt:lpstr>
      <vt:lpstr>Introduction :</vt:lpstr>
      <vt:lpstr>Introduction :</vt:lpstr>
      <vt:lpstr>Un peu d’histoire…</vt:lpstr>
      <vt:lpstr>Un peu d’histoire…</vt:lpstr>
      <vt:lpstr>Indications chirurgicales et traitement</vt:lpstr>
      <vt:lpstr>Indications chirurgicales et traitement</vt:lpstr>
      <vt:lpstr>Indications chirurgicales et traitement</vt:lpstr>
      <vt:lpstr>Indications chirurgicales et traitement</vt:lpstr>
      <vt:lpstr>Indications chirurgicales et traitement</vt:lpstr>
      <vt:lpstr>Indications chirurgicales et traitement</vt:lpstr>
      <vt:lpstr>Indications chirurgicales et traitement</vt:lpstr>
      <vt:lpstr>Indications chirurgicales et traitement</vt:lpstr>
      <vt:lpstr>Indications chirurgicales et traitement</vt:lpstr>
      <vt:lpstr>Indications chirurgicale et traitement</vt:lpstr>
      <vt:lpstr>Indications chirurgicales et traitement</vt:lpstr>
      <vt:lpstr>Indications chirurgicales et traitement</vt:lpstr>
      <vt:lpstr>Indications chirurgicales et traitement</vt:lpstr>
      <vt:lpstr>Indications chirurgicales et traitement</vt:lpstr>
      <vt:lpstr>Indications chirurgicales et traitement</vt:lpstr>
      <vt:lpstr>Indications chirurgicales et traitement</vt:lpstr>
      <vt:lpstr>Indications chirurgicales et traitement</vt:lpstr>
      <vt:lpstr>Indications chirurgicales et traitement</vt:lpstr>
      <vt:lpstr>Indications chirurgicales et traitement</vt:lpstr>
      <vt:lpstr>Technique opératoire </vt:lpstr>
      <vt:lpstr>Technique opératoire</vt:lpstr>
      <vt:lpstr>Technique opératoire</vt:lpstr>
      <vt:lpstr>Technique opératoire</vt:lpstr>
      <vt:lpstr>Technique opératoire </vt:lpstr>
      <vt:lpstr>Technique opératoire</vt:lpstr>
      <vt:lpstr>Technique opératoire</vt:lpstr>
      <vt:lpstr>Technique opératoire</vt:lpstr>
      <vt:lpstr>Technique opératoire </vt:lpstr>
      <vt:lpstr>Technique opératoire</vt:lpstr>
      <vt:lpstr>Complications </vt:lpstr>
      <vt:lpstr>Complications </vt:lpstr>
      <vt:lpstr>Complications </vt:lpstr>
      <vt:lpstr>Complications </vt:lpstr>
      <vt:lpstr>Reprise des activités</vt:lpstr>
      <vt:lpstr>Reprise des activités</vt:lpstr>
      <vt:lpstr>Conclusions </vt:lpstr>
      <vt:lpstr>Conclusions </vt:lpstr>
      <vt:lpstr>Conclusions</vt:lpstr>
      <vt:lpstr>Merci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Arthroscopie de hanche: mise au point </dc:title>
  <dc:creator>Utilisateur</dc:creator>
  <cp:lastModifiedBy>Utilisateur</cp:lastModifiedBy>
  <cp:revision>71</cp:revision>
  <dcterms:created xsi:type="dcterms:W3CDTF">2014-10-17T10:13:36Z</dcterms:created>
  <dcterms:modified xsi:type="dcterms:W3CDTF">2014-10-23T16:03:30Z</dcterms:modified>
</cp:coreProperties>
</file>