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3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0622-CB38-4A81-BEE2-044FA635F7BA}" type="datetimeFigureOut">
              <a:rPr lang="fr-BE" smtClean="0"/>
              <a:t>04-12-22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CF4C-128B-4E50-A16F-865A7C95786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55547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0622-CB38-4A81-BEE2-044FA635F7BA}" type="datetimeFigureOut">
              <a:rPr lang="fr-BE" smtClean="0"/>
              <a:t>04-12-22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CF4C-128B-4E50-A16F-865A7C95786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5308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0622-CB38-4A81-BEE2-044FA635F7BA}" type="datetimeFigureOut">
              <a:rPr lang="fr-BE" smtClean="0"/>
              <a:t>04-12-22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CF4C-128B-4E50-A16F-865A7C95786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47013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0622-CB38-4A81-BEE2-044FA635F7BA}" type="datetimeFigureOut">
              <a:rPr lang="fr-BE" smtClean="0"/>
              <a:t>04-12-22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CF4C-128B-4E50-A16F-865A7C95786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2545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0622-CB38-4A81-BEE2-044FA635F7BA}" type="datetimeFigureOut">
              <a:rPr lang="fr-BE" smtClean="0"/>
              <a:t>04-12-22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CF4C-128B-4E50-A16F-865A7C95786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27955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0622-CB38-4A81-BEE2-044FA635F7BA}" type="datetimeFigureOut">
              <a:rPr lang="fr-BE" smtClean="0"/>
              <a:t>04-12-22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CF4C-128B-4E50-A16F-865A7C95786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64076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0622-CB38-4A81-BEE2-044FA635F7BA}" type="datetimeFigureOut">
              <a:rPr lang="fr-BE" smtClean="0"/>
              <a:t>04-12-22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CF4C-128B-4E50-A16F-865A7C95786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7296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0622-CB38-4A81-BEE2-044FA635F7BA}" type="datetimeFigureOut">
              <a:rPr lang="fr-BE" smtClean="0"/>
              <a:t>04-12-22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CF4C-128B-4E50-A16F-865A7C95786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63587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0622-CB38-4A81-BEE2-044FA635F7BA}" type="datetimeFigureOut">
              <a:rPr lang="fr-BE" smtClean="0"/>
              <a:t>04-12-22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CF4C-128B-4E50-A16F-865A7C95786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14995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0622-CB38-4A81-BEE2-044FA635F7BA}" type="datetimeFigureOut">
              <a:rPr lang="fr-BE" smtClean="0"/>
              <a:t>04-12-22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CF4C-128B-4E50-A16F-865A7C95786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73070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0622-CB38-4A81-BEE2-044FA635F7BA}" type="datetimeFigureOut">
              <a:rPr lang="fr-BE" smtClean="0"/>
              <a:t>04-12-22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CF4C-128B-4E50-A16F-865A7C95786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6659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60622-CB38-4A81-BEE2-044FA635F7BA}" type="datetimeFigureOut">
              <a:rPr lang="fr-BE" smtClean="0"/>
              <a:t>04-12-22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8CF4C-128B-4E50-A16F-865A7C95786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2479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32709" y="1131072"/>
            <a:ext cx="9144000" cy="23876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BE" sz="32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BE" sz="32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BE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BE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BE" sz="32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BE" sz="32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BE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BE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BE" sz="32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BE" sz="32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BE" sz="3200" i="1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fr-BE" sz="3200" i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récit des Thermopyles dans l’</a:t>
            </a:r>
            <a:r>
              <a:rPr lang="fr-BE" sz="3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Enquête</a:t>
            </a:r>
            <a:r>
              <a:rPr lang="fr-BE" sz="3200" i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d’Hérodote : </a:t>
            </a:r>
            <a:r>
              <a:rPr lang="fr-BE" sz="24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BE" sz="24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BE" sz="3200" i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Un exemple des relations intertextuelles complexes avec le modèle épique</a:t>
            </a:r>
            <a:r>
              <a:rPr lang="fr-BE" sz="24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BE" sz="24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BE" sz="3200" dirty="0">
              <a:latin typeface="+mn-l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fr-FR" dirty="0" smtClean="0"/>
              <a:t>Arnaud </a:t>
            </a:r>
            <a:r>
              <a:rPr lang="fr-FR" dirty="0" err="1" smtClean="0"/>
              <a:t>Amilien</a:t>
            </a:r>
            <a:r>
              <a:rPr lang="fr-FR" dirty="0" smtClean="0"/>
              <a:t> </a:t>
            </a:r>
          </a:p>
          <a:p>
            <a:pPr algn="r"/>
            <a:r>
              <a:rPr lang="fr-FR" dirty="0" err="1" smtClean="0"/>
              <a:t>ULiège</a:t>
            </a:r>
            <a:endParaRPr lang="fr-FR" dirty="0" smtClean="0"/>
          </a:p>
          <a:p>
            <a:pPr algn="l"/>
            <a:endParaRPr lang="fr-FR" dirty="0" smtClean="0"/>
          </a:p>
          <a:p>
            <a:pPr algn="l"/>
            <a:r>
              <a:rPr lang="fr-FR" dirty="0" smtClean="0"/>
              <a:t>Séminaire </a:t>
            </a:r>
            <a:r>
              <a:rPr lang="fr-FR" dirty="0" err="1" smtClean="0"/>
              <a:t>Synoikismos</a:t>
            </a:r>
            <a:r>
              <a:rPr lang="fr-FR" dirty="0" smtClean="0"/>
              <a:t> du 6 décembre 2022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8432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73629" y="2359388"/>
            <a:ext cx="10515600" cy="1325563"/>
          </a:xfrm>
        </p:spPr>
        <p:txBody>
          <a:bodyPr>
            <a:normAutofit/>
          </a:bodyPr>
          <a:lstStyle/>
          <a:p>
            <a:r>
              <a:rPr lang="fr-BE" sz="5400" b="1" dirty="0" smtClean="0"/>
              <a:t>Au plaisir d’échanger avec vous…</a:t>
            </a:r>
            <a:endParaRPr lang="fr-BE" sz="5400" b="1" dirty="0"/>
          </a:p>
        </p:txBody>
      </p:sp>
    </p:spTree>
    <p:extLst>
      <p:ext uri="{BB962C8B-B14F-4D97-AF65-F5344CB8AC3E}">
        <p14:creationId xmlns:p14="http://schemas.microsoft.com/office/powerpoint/2010/main" val="1863328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Intertextualité?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0290" y="1690688"/>
            <a:ext cx="10515600" cy="4351338"/>
          </a:xfrm>
        </p:spPr>
        <p:txBody>
          <a:bodyPr/>
          <a:lstStyle/>
          <a:p>
            <a:r>
              <a:rPr lang="fr-FR" dirty="0" smtClean="0"/>
              <a:t>Motifs (ex. concours de tir à l’arc) et scénarios</a:t>
            </a:r>
          </a:p>
          <a:p>
            <a:r>
              <a:rPr lang="fr-FR" dirty="0" smtClean="0"/>
              <a:t>Procédés narratifs (narrateur omniscient, flashbacks, etc.)</a:t>
            </a:r>
          </a:p>
          <a:p>
            <a:r>
              <a:rPr lang="fr-FR" dirty="0" smtClean="0"/>
              <a:t>Procédés de dramatisation : discours direct, passage répété,…</a:t>
            </a:r>
          </a:p>
          <a:p>
            <a:r>
              <a:rPr lang="fr-FR" dirty="0" smtClean="0"/>
              <a:t>Lexique et </a:t>
            </a:r>
            <a:r>
              <a:rPr lang="fr-FR" dirty="0" smtClean="0"/>
              <a:t>expressions (ex. </a:t>
            </a:r>
            <a:r>
              <a:rPr lang="el-GR" dirty="0"/>
              <a:t>ἐπὶ ξυροῦ ἀκμῆ</a:t>
            </a:r>
            <a:r>
              <a:rPr lang="el-GR" dirty="0" smtClean="0"/>
              <a:t>ς</a:t>
            </a:r>
            <a:r>
              <a:rPr lang="fr-BE" smtClean="0"/>
              <a:t>)</a:t>
            </a:r>
            <a:endParaRPr lang="el-GR" dirty="0" smtClean="0"/>
          </a:p>
          <a:p>
            <a:r>
              <a:rPr lang="fr-BE" dirty="0" smtClean="0"/>
              <a:t>Rythmes poétiques (vers ou parties de vers dans la prose)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dirty="0" smtClean="0"/>
              <a:t>              Interaction constante entre ces dimensions, renforcement</a:t>
            </a:r>
            <a:endParaRPr lang="fr-BE" dirty="0"/>
          </a:p>
        </p:txBody>
      </p:sp>
      <p:sp>
        <p:nvSpPr>
          <p:cNvPr id="4" name="Flèche droite 3"/>
          <p:cNvSpPr/>
          <p:nvPr/>
        </p:nvSpPr>
        <p:spPr>
          <a:xfrm>
            <a:off x="914402" y="474617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90996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b="1" dirty="0" smtClean="0"/>
              <a:t>Réorientation du modèle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Changer le scénario : étapes inversées, fin différente </a:t>
            </a:r>
          </a:p>
          <a:p>
            <a:r>
              <a:rPr lang="fr-BE" dirty="0" smtClean="0"/>
              <a:t>Mélanger les scènes (« mosaïque »)</a:t>
            </a:r>
          </a:p>
          <a:p>
            <a:r>
              <a:rPr lang="fr-BE" dirty="0" smtClean="0"/>
              <a:t>Valeurs et préoccupations contemporaines de l’auteur pour réorienter</a:t>
            </a:r>
            <a:endParaRPr lang="fr-BE" dirty="0"/>
          </a:p>
          <a:p>
            <a:r>
              <a:rPr lang="fr-BE" dirty="0" smtClean="0"/>
              <a:t>Parodie</a:t>
            </a:r>
          </a:p>
        </p:txBody>
      </p:sp>
    </p:spTree>
    <p:extLst>
      <p:ext uri="{BB962C8B-B14F-4D97-AF65-F5344CB8AC3E}">
        <p14:creationId xmlns:p14="http://schemas.microsoft.com/office/powerpoint/2010/main" val="2681634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b="1" dirty="0"/>
              <a:t>L’intérêt de la comparaison de versions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33697" y="1687889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BE" dirty="0" smtClean="0"/>
              <a:t>Plusieurs auteurs ont parfois le même modèle (ex. Homère pour tous)</a:t>
            </a:r>
          </a:p>
          <a:p>
            <a:pPr marL="0" indent="0">
              <a:buNone/>
            </a:pPr>
            <a:r>
              <a:rPr lang="fr-BE" dirty="0" smtClean="0"/>
              <a:t>MAIS chacun se l’approprie à sa manière</a:t>
            </a:r>
          </a:p>
          <a:p>
            <a:pPr marL="0" indent="0">
              <a:buNone/>
            </a:pPr>
            <a:r>
              <a:rPr lang="fr-BE" dirty="0" smtClean="0"/>
              <a:t>                  </a:t>
            </a:r>
          </a:p>
          <a:p>
            <a:pPr marL="0" indent="0">
              <a:buNone/>
            </a:pPr>
            <a:r>
              <a:rPr lang="fr-BE" dirty="0"/>
              <a:t> </a:t>
            </a:r>
            <a:r>
              <a:rPr lang="fr-BE" dirty="0" smtClean="0"/>
              <a:t>                Comparer les versions pour voir les spécificités de chacun</a:t>
            </a:r>
            <a:endParaRPr lang="fr-BE" dirty="0"/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dirty="0" smtClean="0"/>
              <a:t>Ex. : Léonidas aux Thermopyles traité par Hérodote et </a:t>
            </a:r>
            <a:r>
              <a:rPr lang="fr-BE" dirty="0" err="1" smtClean="0"/>
              <a:t>Diodore</a:t>
            </a:r>
            <a:r>
              <a:rPr lang="fr-BE" dirty="0" smtClean="0"/>
              <a:t>. Suivent Homère mais différemment 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dirty="0" smtClean="0"/>
              <a:t>            Quelle autre façon de faire? Quelle mise en scène? </a:t>
            </a:r>
          </a:p>
          <a:p>
            <a:pPr marL="0" indent="0">
              <a:buNone/>
            </a:pPr>
            <a:r>
              <a:rPr lang="fr-BE" dirty="0"/>
              <a:t> </a:t>
            </a:r>
            <a:r>
              <a:rPr lang="fr-BE" dirty="0" smtClean="0"/>
              <a:t>                     </a:t>
            </a:r>
          </a:p>
          <a:p>
            <a:pPr marL="0" indent="0">
              <a:buNone/>
            </a:pPr>
            <a:r>
              <a:rPr lang="fr-BE" dirty="0" smtClean="0"/>
              <a:t>                        Quelle spécificité d’Hérodote dans sa façon d’utiliser Homère dans les 	           Thermopyles?</a:t>
            </a:r>
            <a:endParaRPr lang="fr-BE" dirty="0"/>
          </a:p>
        </p:txBody>
      </p:sp>
      <p:sp>
        <p:nvSpPr>
          <p:cNvPr id="5" name="Flèche droite 4"/>
          <p:cNvSpPr/>
          <p:nvPr/>
        </p:nvSpPr>
        <p:spPr>
          <a:xfrm>
            <a:off x="899160" y="271017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" name="Flèche courbée vers la droite 9"/>
          <p:cNvSpPr/>
          <p:nvPr/>
        </p:nvSpPr>
        <p:spPr>
          <a:xfrm>
            <a:off x="1954421" y="5014906"/>
            <a:ext cx="444137" cy="7060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11" name="Flèche courbée vers la droite 10"/>
          <p:cNvSpPr/>
          <p:nvPr/>
        </p:nvSpPr>
        <p:spPr>
          <a:xfrm>
            <a:off x="1057439" y="4164547"/>
            <a:ext cx="444137" cy="7060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959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b="1" dirty="0" smtClean="0"/>
              <a:t>Contexte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0486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fr-BE" dirty="0" smtClean="0"/>
              <a:t>Mort de Darius                   conflit de succession              Xerxès l’emporte grâce à </a:t>
            </a:r>
            <a:r>
              <a:rPr lang="fr-BE" dirty="0" err="1" smtClean="0"/>
              <a:t>Démarate</a:t>
            </a:r>
            <a:r>
              <a:rPr lang="fr-BE" dirty="0" smtClean="0"/>
              <a:t> (un Spartiate!)  </a:t>
            </a:r>
          </a:p>
          <a:p>
            <a:r>
              <a:rPr lang="fr-BE" dirty="0" smtClean="0"/>
              <a:t>Discours d’exhortation de Xerxès         Mardonios « Grecs divisés »</a:t>
            </a:r>
          </a:p>
          <a:p>
            <a:pPr marL="0" indent="0">
              <a:buNone/>
            </a:pPr>
            <a:r>
              <a:rPr lang="fr-BE" dirty="0"/>
              <a:t>	</a:t>
            </a:r>
            <a:r>
              <a:rPr lang="fr-BE" dirty="0" smtClean="0"/>
              <a:t>					(Mise en évidence du problème)</a:t>
            </a:r>
          </a:p>
          <a:p>
            <a:r>
              <a:rPr lang="fr-BE" dirty="0" smtClean="0"/>
              <a:t>Rêve et catalogue des vaisseaux // </a:t>
            </a:r>
            <a:r>
              <a:rPr lang="fr-BE" i="1" dirty="0" smtClean="0"/>
              <a:t>Iliade</a:t>
            </a:r>
          </a:p>
          <a:p>
            <a:r>
              <a:rPr lang="fr-BE" dirty="0" smtClean="0"/>
              <a:t>Xerxès et </a:t>
            </a:r>
            <a:r>
              <a:rPr lang="fr-BE" dirty="0" err="1" smtClean="0"/>
              <a:t>Démarate</a:t>
            </a:r>
            <a:r>
              <a:rPr lang="fr-BE" dirty="0" smtClean="0"/>
              <a:t> : Grecs combattant jusqu’à la mort, ne craint pas un ennemi plus nombreux, ont leurs seuls usages / seules lois (</a:t>
            </a:r>
            <a:r>
              <a:rPr lang="el-GR" dirty="0" smtClean="0"/>
              <a:t>νόμοι)</a:t>
            </a:r>
            <a:r>
              <a:rPr lang="fr-BE" dirty="0" smtClean="0"/>
              <a:t> pour maîtres</a:t>
            </a:r>
          </a:p>
          <a:p>
            <a:pPr lvl="1"/>
            <a:r>
              <a:rPr lang="fr-BE" dirty="0" smtClean="0"/>
              <a:t>Combinaison de l’héroïsme épique et des préoccupations contemporaines</a:t>
            </a:r>
          </a:p>
          <a:p>
            <a:pPr lvl="1"/>
            <a:r>
              <a:rPr lang="fr-BE" dirty="0" smtClean="0"/>
              <a:t>Annonce de la suite (Thermopyles = illustration)</a:t>
            </a:r>
            <a:endParaRPr lang="fr-BE" dirty="0"/>
          </a:p>
        </p:txBody>
      </p:sp>
      <p:sp>
        <p:nvSpPr>
          <p:cNvPr id="4" name="Flèche droite 3"/>
          <p:cNvSpPr/>
          <p:nvPr/>
        </p:nvSpPr>
        <p:spPr>
          <a:xfrm>
            <a:off x="3291840" y="1690688"/>
            <a:ext cx="1063535" cy="3794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" name="Flèche droite 5"/>
          <p:cNvSpPr/>
          <p:nvPr/>
        </p:nvSpPr>
        <p:spPr>
          <a:xfrm>
            <a:off x="7872549" y="1690688"/>
            <a:ext cx="757645" cy="3794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1" name="Flèche droite 10"/>
          <p:cNvSpPr/>
          <p:nvPr/>
        </p:nvSpPr>
        <p:spPr>
          <a:xfrm>
            <a:off x="5721531" y="2542902"/>
            <a:ext cx="570412" cy="3327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83690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b="1" dirty="0" smtClean="0"/>
              <a:t>Echos à l’épopée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Pensent à leur gloire</a:t>
            </a:r>
            <a:r>
              <a:rPr lang="el-GR" dirty="0" smtClean="0"/>
              <a:t> (κλέος)</a:t>
            </a:r>
            <a:r>
              <a:rPr lang="fr-BE" dirty="0" smtClean="0"/>
              <a:t> et aux enfants qui leur survivent </a:t>
            </a:r>
          </a:p>
          <a:p>
            <a:pPr marL="0" indent="0">
              <a:buNone/>
            </a:pPr>
            <a:r>
              <a:rPr lang="el-GR" dirty="0" smtClean="0"/>
              <a:t>  </a:t>
            </a:r>
            <a:r>
              <a:rPr lang="fr-BE" dirty="0" smtClean="0"/>
              <a:t>Mis en évidence par le syntagme </a:t>
            </a:r>
            <a:r>
              <a:rPr lang="el-GR" dirty="0" smtClean="0"/>
              <a:t>ἀπολεόμενοί τε καὶ ἀπολέοντες</a:t>
            </a:r>
          </a:p>
          <a:p>
            <a:r>
              <a:rPr lang="el-GR" dirty="0" smtClean="0"/>
              <a:t> </a:t>
            </a:r>
            <a:r>
              <a:rPr lang="fr-BE" dirty="0" smtClean="0"/>
              <a:t>Acceptation du risque de mort, lucidité vs Xerxès</a:t>
            </a:r>
          </a:p>
          <a:p>
            <a:r>
              <a:rPr lang="fr-BE" dirty="0" smtClean="0"/>
              <a:t>Devant le mur // Achéens devant Hector</a:t>
            </a:r>
          </a:p>
          <a:p>
            <a:r>
              <a:rPr lang="fr-BE" dirty="0" smtClean="0"/>
              <a:t>Combat au-dessus du cadavre de Léonidas (// Patrocle)</a:t>
            </a:r>
          </a:p>
          <a:p>
            <a:r>
              <a:rPr lang="fr-BE" dirty="0" smtClean="0"/>
              <a:t>Flashbacks sur les fils du Roi Darius tombés au combat (// Homère)</a:t>
            </a:r>
          </a:p>
          <a:p>
            <a:r>
              <a:rPr lang="fr-BE" dirty="0" smtClean="0"/>
              <a:t>Obtention du </a:t>
            </a:r>
            <a:r>
              <a:rPr lang="el-GR" dirty="0" smtClean="0"/>
              <a:t>κλέος </a:t>
            </a:r>
            <a:r>
              <a:rPr lang="fr-BE" dirty="0" smtClean="0"/>
              <a:t>: stèle, Hérodote les connaît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79796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b="1" dirty="0" smtClean="0"/>
              <a:t>Une fin lourde en implications…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69167"/>
            <a:ext cx="10515600" cy="4351338"/>
          </a:xfrm>
        </p:spPr>
        <p:txBody>
          <a:bodyPr/>
          <a:lstStyle/>
          <a:p>
            <a:r>
              <a:rPr lang="fr-BE" dirty="0" smtClean="0"/>
              <a:t>Contraste entre les deux camps (paradoxal!)</a:t>
            </a:r>
          </a:p>
          <a:p>
            <a:pPr lvl="1"/>
            <a:r>
              <a:rPr lang="fr-BE" dirty="0" smtClean="0"/>
              <a:t>Xerxès parodie Achille : mutilation (colère, pas culture barbare)</a:t>
            </a:r>
          </a:p>
          <a:p>
            <a:pPr lvl="1"/>
            <a:r>
              <a:rPr lang="fr-BE" dirty="0" smtClean="0"/>
              <a:t>Contexte : si Léonidas est Patrocle, Xerxès est Hector</a:t>
            </a:r>
          </a:p>
          <a:p>
            <a:pPr lvl="1"/>
            <a:endParaRPr lang="fr-BE" dirty="0"/>
          </a:p>
          <a:p>
            <a:pPr marL="0" indent="0">
              <a:buNone/>
            </a:pPr>
            <a:r>
              <a:rPr lang="fr-BE" sz="2400" dirty="0" smtClean="0"/>
              <a:t> 	</a:t>
            </a:r>
            <a:r>
              <a:rPr lang="fr-BE" sz="2400" b="1" dirty="0" smtClean="0"/>
              <a:t>Distorsion</a:t>
            </a:r>
            <a:r>
              <a:rPr lang="fr-BE" sz="2400" dirty="0" smtClean="0"/>
              <a:t> </a:t>
            </a:r>
            <a:r>
              <a:rPr lang="fr-BE" sz="2400" dirty="0"/>
              <a:t>entre les aspirations du personnage et la réalité décrite par le </a:t>
            </a:r>
            <a:r>
              <a:rPr lang="fr-BE" sz="2400" dirty="0" smtClean="0"/>
              <a:t>	narrateur </a:t>
            </a:r>
            <a:r>
              <a:rPr lang="fr-BE" sz="2400" dirty="0"/>
              <a:t>(-&gt; pathétique / ridicule créé par ce décalage)</a:t>
            </a:r>
          </a:p>
          <a:p>
            <a:pPr marL="0" indent="0">
              <a:buNone/>
            </a:pPr>
            <a:r>
              <a:rPr lang="fr-BE" sz="2400" dirty="0" smtClean="0"/>
              <a:t>	</a:t>
            </a:r>
            <a:r>
              <a:rPr lang="fr-BE" sz="2400" b="1" dirty="0" smtClean="0"/>
              <a:t>Annonce</a:t>
            </a:r>
            <a:r>
              <a:rPr lang="fr-BE" sz="2400" dirty="0" smtClean="0"/>
              <a:t> </a:t>
            </a:r>
            <a:r>
              <a:rPr lang="fr-BE" sz="2400" dirty="0"/>
              <a:t>: bientôt, Xerxès (= Hector) sera renversé par la principale force de </a:t>
            </a:r>
            <a:r>
              <a:rPr lang="fr-BE" sz="2400" dirty="0" smtClean="0"/>
              <a:t>	frappe</a:t>
            </a:r>
            <a:r>
              <a:rPr lang="fr-BE" sz="2400" dirty="0"/>
              <a:t>, la coalition (= Achille</a:t>
            </a:r>
            <a:r>
              <a:rPr lang="fr-BE" sz="2400" dirty="0" smtClean="0"/>
              <a:t>)</a:t>
            </a:r>
          </a:p>
          <a:p>
            <a:pPr marL="0" indent="0">
              <a:buNone/>
            </a:pPr>
            <a:endParaRPr lang="fr-BE" sz="2400" dirty="0"/>
          </a:p>
          <a:p>
            <a:r>
              <a:rPr lang="fr-BE" dirty="0" smtClean="0"/>
              <a:t>Oracle à la fin, rend la future défaite explicite</a:t>
            </a:r>
            <a:endParaRPr lang="fr-BE" dirty="0"/>
          </a:p>
        </p:txBody>
      </p:sp>
      <p:sp>
        <p:nvSpPr>
          <p:cNvPr id="4" name="Flèche vers le bas 3"/>
          <p:cNvSpPr/>
          <p:nvPr/>
        </p:nvSpPr>
        <p:spPr>
          <a:xfrm>
            <a:off x="4537166" y="3126377"/>
            <a:ext cx="426719" cy="5081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79935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b="1" dirty="0" smtClean="0"/>
              <a:t>Un éclairage supplémentaire : </a:t>
            </a:r>
            <a:br>
              <a:rPr lang="fr-BE" b="1" dirty="0" smtClean="0"/>
            </a:br>
            <a:r>
              <a:rPr lang="fr-BE" b="1" dirty="0" smtClean="0"/>
              <a:t>La version de </a:t>
            </a:r>
            <a:r>
              <a:rPr lang="fr-BE" b="1" dirty="0" err="1" smtClean="0"/>
              <a:t>Diodore</a:t>
            </a:r>
            <a:r>
              <a:rPr lang="fr-BE" b="1" dirty="0" smtClean="0"/>
              <a:t>…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Autre version : escadron-suicide (plus crédible historiquement) </a:t>
            </a:r>
          </a:p>
          <a:p>
            <a:r>
              <a:rPr lang="fr-BE" dirty="0" smtClean="0"/>
              <a:t>Aussi inspiré d’Homère MAIS </a:t>
            </a:r>
            <a:r>
              <a:rPr lang="fr-BE" dirty="0" err="1" smtClean="0"/>
              <a:t>Dolonie</a:t>
            </a:r>
            <a:r>
              <a:rPr lang="fr-BE" dirty="0" smtClean="0"/>
              <a:t> (chant X) vs Hérodote </a:t>
            </a:r>
          </a:p>
          <a:p>
            <a:r>
              <a:rPr lang="fr-BE" dirty="0" smtClean="0"/>
              <a:t>Pourquoi Hérodote n’</a:t>
            </a:r>
            <a:r>
              <a:rPr lang="fr-BE" dirty="0" err="1" smtClean="0"/>
              <a:t>a-t-il</a:t>
            </a:r>
            <a:r>
              <a:rPr lang="fr-BE" dirty="0" smtClean="0"/>
              <a:t> pas choisi cette version? </a:t>
            </a:r>
          </a:p>
          <a:p>
            <a:r>
              <a:rPr lang="fr-BE" dirty="0" smtClean="0"/>
              <a:t>Deux raisons</a:t>
            </a:r>
          </a:p>
          <a:p>
            <a:r>
              <a:rPr lang="fr-BE" dirty="0" smtClean="0"/>
              <a:t>Posture offensive vs défensive, prônée partout dans l’</a:t>
            </a:r>
            <a:r>
              <a:rPr lang="fr-BE" i="1" dirty="0" smtClean="0"/>
              <a:t>Enquête</a:t>
            </a:r>
          </a:p>
          <a:p>
            <a:r>
              <a:rPr lang="fr-BE" dirty="0" smtClean="0"/>
              <a:t>Collaboration idéalisée des Grecs vs montrer les différends surmontés</a:t>
            </a:r>
          </a:p>
          <a:p>
            <a:endParaRPr lang="fr-BE" dirty="0" smtClean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45861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b="1" dirty="0" smtClean="0"/>
              <a:t>Conclusion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Emprunts à Homère s’insèrent dans la mise en scène, dramatise le récit</a:t>
            </a:r>
          </a:p>
          <a:p>
            <a:r>
              <a:rPr lang="fr-BE" dirty="0" smtClean="0"/>
              <a:t>Permet de caractériser l’action et les personnages (héros vs parodie / vaincu)</a:t>
            </a:r>
          </a:p>
          <a:p>
            <a:r>
              <a:rPr lang="fr-BE" dirty="0" smtClean="0"/>
              <a:t>Ce récit peut faire passer des messages au public, inviter à agir : </a:t>
            </a:r>
          </a:p>
          <a:p>
            <a:pPr marL="0" indent="0">
              <a:buNone/>
            </a:pPr>
            <a:endParaRPr lang="fr-BE" dirty="0" smtClean="0"/>
          </a:p>
          <a:p>
            <a:pPr lvl="1"/>
            <a:r>
              <a:rPr lang="fr-BE" dirty="0" smtClean="0"/>
              <a:t>Héros = défendre sa patrie (vs attaquer comme le fait Athènes)</a:t>
            </a:r>
          </a:p>
          <a:p>
            <a:pPr lvl="1"/>
            <a:r>
              <a:rPr lang="fr-BE" dirty="0" smtClean="0"/>
              <a:t>Particularisme MAIS pas insurmontable. Léonidas, le héros, l’a fait…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3488851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617</Words>
  <Application>Microsoft Office PowerPoint</Application>
  <PresentationFormat>Grand écran</PresentationFormat>
  <Paragraphs>69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Thème Office</vt:lpstr>
      <vt:lpstr>     Le récit des Thermopyles dans l’Enquête d’Hérodote :  Un exemple des relations intertextuelles complexes avec le modèle épique </vt:lpstr>
      <vt:lpstr>Intertextualité?</vt:lpstr>
      <vt:lpstr>Réorientation du modèle</vt:lpstr>
      <vt:lpstr>L’intérêt de la comparaison de versions</vt:lpstr>
      <vt:lpstr>Contexte</vt:lpstr>
      <vt:lpstr>Echos à l’épopée</vt:lpstr>
      <vt:lpstr>Une fin lourde en implications…</vt:lpstr>
      <vt:lpstr>Un éclairage supplémentaire :  La version de Diodore…</vt:lpstr>
      <vt:lpstr>Conclusion</vt:lpstr>
      <vt:lpstr>Au plaisir d’échanger avec vous…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récit des Thermopyles dans l’Enquête d’Hérodote :  Un exemple des relations intertextuelles complexes avec le modèle épique</dc:title>
  <dc:creator>A.Amilien</dc:creator>
  <cp:lastModifiedBy>A.Amilien</cp:lastModifiedBy>
  <cp:revision>11</cp:revision>
  <dcterms:created xsi:type="dcterms:W3CDTF">2022-11-30T17:35:53Z</dcterms:created>
  <dcterms:modified xsi:type="dcterms:W3CDTF">2022-12-04T12:16:42Z</dcterms:modified>
</cp:coreProperties>
</file>