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4" r:id="rId3"/>
    <p:sldId id="276" r:id="rId4"/>
    <p:sldId id="305" r:id="rId5"/>
    <p:sldId id="321" r:id="rId6"/>
    <p:sldId id="275" r:id="rId7"/>
    <p:sldId id="303" r:id="rId8"/>
    <p:sldId id="300" r:id="rId9"/>
    <p:sldId id="316" r:id="rId10"/>
    <p:sldId id="306" r:id="rId11"/>
    <p:sldId id="309" r:id="rId12"/>
    <p:sldId id="278" r:id="rId13"/>
    <p:sldId id="307" r:id="rId14"/>
    <p:sldId id="310" r:id="rId15"/>
    <p:sldId id="277" r:id="rId16"/>
    <p:sldId id="318" r:id="rId17"/>
    <p:sldId id="317" r:id="rId18"/>
    <p:sldId id="311" r:id="rId19"/>
    <p:sldId id="312" r:id="rId20"/>
    <p:sldId id="299" r:id="rId21"/>
    <p:sldId id="322" r:id="rId22"/>
    <p:sldId id="323" r:id="rId23"/>
    <p:sldId id="313" r:id="rId24"/>
    <p:sldId id="314" r:id="rId25"/>
    <p:sldId id="315" r:id="rId26"/>
  </p:sldIdLst>
  <p:sldSz cx="9144000" cy="5143500" type="screen16x9"/>
  <p:notesSz cx="6858000" cy="9144000"/>
  <p:defaultTextStyle>
    <a:defPPr marL="0" marR="0" indent="0" algn="l" defTabSz="573969" rtl="0" fontAlgn="auto" latinLnBrk="1" hangingPunct="0">
      <a:lnSpc>
        <a:spcPct val="100000"/>
      </a:lnSpc>
      <a:spcBef>
        <a:spcPts val="0"/>
      </a:spcBef>
      <a:spcAft>
        <a:spcPts val="0"/>
      </a:spcAft>
      <a:buClrTx/>
      <a:buSzTx/>
      <a:buFontTx/>
      <a:buNone/>
      <a:tabLst/>
      <a:defRPr kumimoji="0" sz="1130" b="0" i="0" u="none" strike="noStrike" cap="none" spc="0" normalizeH="0" baseline="0">
        <a:ln>
          <a:noFill/>
        </a:ln>
        <a:solidFill>
          <a:srgbClr val="000000"/>
        </a:solidFill>
        <a:effectLst/>
        <a:uFillTx/>
      </a:defRPr>
    </a:defPPr>
    <a:lvl1pPr marL="0" marR="0" indent="0"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43492"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86984"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430477"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573969"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717461"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860953"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004446"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147938" algn="ctr" defTabSz="366702" rtl="0" fontAlgn="auto" latinLnBrk="0" hangingPunct="0">
      <a:lnSpc>
        <a:spcPct val="100000"/>
      </a:lnSpc>
      <a:spcBef>
        <a:spcPts val="0"/>
      </a:spcBef>
      <a:spcAft>
        <a:spcPts val="0"/>
      </a:spcAft>
      <a:buClrTx/>
      <a:buSzTx/>
      <a:buFontTx/>
      <a:buNone/>
      <a:tabLst/>
      <a:defRPr kumimoji="0" sz="1506"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ias Berger" initials="MB" lastIdx="1" clrIdx="0"/>
  <p:cmAuthor id="2" name="Mathias Berger" initials="MB [2]" lastIdx="1" clrIdx="1"/>
  <p:cmAuthor id="3" name="Mathias Berger" initials="MB [3]" lastIdx="1" clrIdx="2"/>
  <p:cmAuthor id="4" name="Mathias Berger" initials="MB [4]"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F"/>
    <a:srgbClr val="85BAC3"/>
    <a:srgbClr val="6699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674"/>
  </p:normalViewPr>
  <p:slideViewPr>
    <p:cSldViewPr snapToGrid="0" snapToObjects="1">
      <p:cViewPr varScale="1">
        <p:scale>
          <a:sx n="85" d="100"/>
          <a:sy n="85" d="100"/>
        </p:scale>
        <p:origin x="8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86984" latinLnBrk="0">
      <a:lnSpc>
        <a:spcPct val="117999"/>
      </a:lnSpc>
      <a:defRPr sz="1381">
        <a:latin typeface="Helvetica Neue"/>
        <a:ea typeface="Helvetica Neue"/>
        <a:cs typeface="Helvetica Neue"/>
        <a:sym typeface="Helvetica Neue"/>
      </a:defRPr>
    </a:lvl1pPr>
    <a:lvl2pPr indent="143492" defTabSz="286984" latinLnBrk="0">
      <a:lnSpc>
        <a:spcPct val="117999"/>
      </a:lnSpc>
      <a:defRPr sz="1381">
        <a:latin typeface="Helvetica Neue"/>
        <a:ea typeface="Helvetica Neue"/>
        <a:cs typeface="Helvetica Neue"/>
        <a:sym typeface="Helvetica Neue"/>
      </a:defRPr>
    </a:lvl2pPr>
    <a:lvl3pPr indent="286984" defTabSz="286984" latinLnBrk="0">
      <a:lnSpc>
        <a:spcPct val="117999"/>
      </a:lnSpc>
      <a:defRPr sz="1381">
        <a:latin typeface="Helvetica Neue"/>
        <a:ea typeface="Helvetica Neue"/>
        <a:cs typeface="Helvetica Neue"/>
        <a:sym typeface="Helvetica Neue"/>
      </a:defRPr>
    </a:lvl3pPr>
    <a:lvl4pPr indent="430477" defTabSz="286984" latinLnBrk="0">
      <a:lnSpc>
        <a:spcPct val="117999"/>
      </a:lnSpc>
      <a:defRPr sz="1381">
        <a:latin typeface="Helvetica Neue"/>
        <a:ea typeface="Helvetica Neue"/>
        <a:cs typeface="Helvetica Neue"/>
        <a:sym typeface="Helvetica Neue"/>
      </a:defRPr>
    </a:lvl4pPr>
    <a:lvl5pPr indent="573969" defTabSz="286984" latinLnBrk="0">
      <a:lnSpc>
        <a:spcPct val="117999"/>
      </a:lnSpc>
      <a:defRPr sz="1381">
        <a:latin typeface="Helvetica Neue"/>
        <a:ea typeface="Helvetica Neue"/>
        <a:cs typeface="Helvetica Neue"/>
        <a:sym typeface="Helvetica Neue"/>
      </a:defRPr>
    </a:lvl5pPr>
    <a:lvl6pPr indent="717461" defTabSz="286984" latinLnBrk="0">
      <a:lnSpc>
        <a:spcPct val="117999"/>
      </a:lnSpc>
      <a:defRPr sz="1381">
        <a:latin typeface="Helvetica Neue"/>
        <a:ea typeface="Helvetica Neue"/>
        <a:cs typeface="Helvetica Neue"/>
        <a:sym typeface="Helvetica Neue"/>
      </a:defRPr>
    </a:lvl6pPr>
    <a:lvl7pPr indent="860953" defTabSz="286984" latinLnBrk="0">
      <a:lnSpc>
        <a:spcPct val="117999"/>
      </a:lnSpc>
      <a:defRPr sz="1381">
        <a:latin typeface="Helvetica Neue"/>
        <a:ea typeface="Helvetica Neue"/>
        <a:cs typeface="Helvetica Neue"/>
        <a:sym typeface="Helvetica Neue"/>
      </a:defRPr>
    </a:lvl7pPr>
    <a:lvl8pPr indent="1004446" defTabSz="286984" latinLnBrk="0">
      <a:lnSpc>
        <a:spcPct val="117999"/>
      </a:lnSpc>
      <a:defRPr sz="1381">
        <a:latin typeface="Helvetica Neue"/>
        <a:ea typeface="Helvetica Neue"/>
        <a:cs typeface="Helvetica Neue"/>
        <a:sym typeface="Helvetica Neue"/>
      </a:defRPr>
    </a:lvl8pPr>
    <a:lvl9pPr indent="1147938" defTabSz="286984" latinLnBrk="0">
      <a:lnSpc>
        <a:spcPct val="117999"/>
      </a:lnSpc>
      <a:defRPr sz="1381">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109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892969" y="863947"/>
            <a:ext cx="7358063" cy="1741289"/>
          </a:xfrm>
          <a:prstGeom prst="rect">
            <a:avLst/>
          </a:prstGeom>
        </p:spPr>
        <p:txBody>
          <a:bodyPr anchor="b"/>
          <a:lstStyle/>
          <a:p>
            <a:r>
              <a:t>Texte du titre</a:t>
            </a:r>
          </a:p>
        </p:txBody>
      </p:sp>
      <p:sp>
        <p:nvSpPr>
          <p:cNvPr id="12" name="Texte niveau 1…"/>
          <p:cNvSpPr txBox="1">
            <a:spLocks noGrp="1"/>
          </p:cNvSpPr>
          <p:nvPr>
            <p:ph type="body" sz="quarter" idx="1"/>
          </p:nvPr>
        </p:nvSpPr>
        <p:spPr>
          <a:xfrm>
            <a:off x="892969" y="2658814"/>
            <a:ext cx="7358063" cy="596057"/>
          </a:xfrm>
          <a:prstGeom prst="rect">
            <a:avLst/>
          </a:prstGeom>
        </p:spPr>
        <p:txBody>
          <a:bodyPr anchor="t"/>
          <a:lstStyle>
            <a:lvl1pPr marL="0" indent="0" algn="ctr">
              <a:spcBef>
                <a:spcPts val="0"/>
              </a:spcBef>
              <a:buSzTx/>
              <a:buNone/>
              <a:defRPr sz="1951"/>
            </a:lvl1pPr>
            <a:lvl2pPr marL="0" indent="0" algn="ctr">
              <a:spcBef>
                <a:spcPts val="0"/>
              </a:spcBef>
              <a:buSzTx/>
              <a:buNone/>
              <a:defRPr sz="1951"/>
            </a:lvl2pPr>
            <a:lvl3pPr marL="0" indent="0" algn="ctr">
              <a:spcBef>
                <a:spcPts val="0"/>
              </a:spcBef>
              <a:buSzTx/>
              <a:buNone/>
              <a:defRPr sz="1951"/>
            </a:lvl3pPr>
            <a:lvl4pPr marL="0" indent="0" algn="ctr">
              <a:spcBef>
                <a:spcPts val="0"/>
              </a:spcBef>
              <a:buSzTx/>
              <a:buNone/>
              <a:defRPr sz="1951"/>
            </a:lvl4pPr>
            <a:lvl5pPr marL="0" indent="0" algn="ctr">
              <a:spcBef>
                <a:spcPts val="0"/>
              </a:spcBef>
              <a:buSzTx/>
              <a:buNone/>
              <a:defRPr sz="1951"/>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08" name="PlaceHolder 1"/>
          <p:cNvSpPr>
            <a:spLocks noGrp="1"/>
          </p:cNvSpPr>
          <p:nvPr>
            <p:ph type="title"/>
          </p:nvPr>
        </p:nvSpPr>
        <p:spPr>
          <a:xfrm>
            <a:off x="893025" y="2474320"/>
            <a:ext cx="7357838" cy="194797"/>
          </a:xfrm>
          <a:prstGeom prst="rect">
            <a:avLst/>
          </a:prstGeom>
        </p:spPr>
        <p:txBody>
          <a:bodyPr lIns="0" tIns="0" rIns="0" bIns="0" anchor="ctr">
            <a:spAutoFit/>
          </a:bodyPr>
          <a:lstStyle/>
          <a:p>
            <a:pPr algn="ctr"/>
            <a:endParaRPr lang="en-GB" sz="1266" b="0" strike="noStrike" spc="-1">
              <a:solidFill>
                <a:srgbClr val="000000"/>
              </a:solidFill>
              <a:latin typeface="Helvetica Neue"/>
            </a:endParaRPr>
          </a:p>
        </p:txBody>
      </p:sp>
    </p:spTree>
    <p:extLst>
      <p:ext uri="{BB962C8B-B14F-4D97-AF65-F5344CB8AC3E}">
        <p14:creationId xmlns:p14="http://schemas.microsoft.com/office/powerpoint/2010/main" val="288914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892969" y="1701106"/>
            <a:ext cx="7358063" cy="1741289"/>
          </a:xfrm>
          <a:prstGeom prst="rect">
            <a:avLst/>
          </a:prstGeom>
        </p:spPr>
        <p:txBody>
          <a:bodyP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sz="half" idx="13"/>
          </p:nvPr>
        </p:nvSpPr>
        <p:spPr>
          <a:xfrm>
            <a:off x="4723805" y="334863"/>
            <a:ext cx="3750469" cy="4333131"/>
          </a:xfrm>
          <a:prstGeom prst="rect">
            <a:avLst/>
          </a:prstGeom>
        </p:spPr>
        <p:txBody>
          <a:bodyPr lIns="91439" tIns="45719" rIns="91439" bIns="45719" anchor="t">
            <a:noAutofit/>
          </a:bodyPr>
          <a:lstStyle/>
          <a:p>
            <a:endParaRPr/>
          </a:p>
        </p:txBody>
      </p:sp>
      <p:sp>
        <p:nvSpPr>
          <p:cNvPr id="39" name="Texte du titre"/>
          <p:cNvSpPr txBox="1">
            <a:spLocks noGrp="1"/>
          </p:cNvSpPr>
          <p:nvPr>
            <p:ph type="title"/>
          </p:nvPr>
        </p:nvSpPr>
        <p:spPr>
          <a:xfrm>
            <a:off x="669726" y="334863"/>
            <a:ext cx="3750469" cy="2102941"/>
          </a:xfrm>
          <a:prstGeom prst="rect">
            <a:avLst/>
          </a:prstGeom>
        </p:spPr>
        <p:txBody>
          <a:bodyPr anchor="b"/>
          <a:lstStyle>
            <a:lvl1pPr>
              <a:defRPr sz="3164"/>
            </a:lvl1pPr>
          </a:lstStyle>
          <a:p>
            <a:r>
              <a:t>Texte du titre</a:t>
            </a:r>
          </a:p>
        </p:txBody>
      </p:sp>
      <p:sp>
        <p:nvSpPr>
          <p:cNvPr id="40" name="Texte niveau 1…"/>
          <p:cNvSpPr txBox="1">
            <a:spLocks noGrp="1"/>
          </p:cNvSpPr>
          <p:nvPr>
            <p:ph type="body" sz="quarter" idx="1"/>
          </p:nvPr>
        </p:nvSpPr>
        <p:spPr>
          <a:xfrm>
            <a:off x="669726" y="2491383"/>
            <a:ext cx="3750469" cy="2169914"/>
          </a:xfrm>
          <a:prstGeom prst="rect">
            <a:avLst/>
          </a:prstGeom>
        </p:spPr>
        <p:txBody>
          <a:bodyPr anchor="t"/>
          <a:lstStyle>
            <a:lvl1pPr marL="0" indent="0" algn="ctr">
              <a:spcBef>
                <a:spcPts val="0"/>
              </a:spcBef>
              <a:buSzTx/>
              <a:buNone/>
              <a:defRPr sz="1951"/>
            </a:lvl1pPr>
            <a:lvl2pPr marL="0" indent="0" algn="ctr">
              <a:spcBef>
                <a:spcPts val="0"/>
              </a:spcBef>
              <a:buSzTx/>
              <a:buNone/>
              <a:defRPr sz="1951"/>
            </a:lvl2pPr>
            <a:lvl3pPr marL="0" indent="0" algn="ctr">
              <a:spcBef>
                <a:spcPts val="0"/>
              </a:spcBef>
              <a:buSzTx/>
              <a:buNone/>
              <a:defRPr sz="1951"/>
            </a:lvl3pPr>
            <a:lvl4pPr marL="0" indent="0" algn="ctr">
              <a:spcBef>
                <a:spcPts val="0"/>
              </a:spcBef>
              <a:buSzTx/>
              <a:buNone/>
              <a:defRPr sz="1951"/>
            </a:lvl4pPr>
            <a:lvl5pPr marL="0" indent="0" algn="ctr">
              <a:spcBef>
                <a:spcPts val="0"/>
              </a:spcBef>
              <a:buSzTx/>
              <a:buNone/>
              <a:defRPr sz="1951"/>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4723805" y="1366242"/>
            <a:ext cx="3750469" cy="3315146"/>
          </a:xfrm>
          <a:prstGeom prst="rect">
            <a:avLst/>
          </a:prstGeom>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p>
            <a:r>
              <a:t>Texte du titre</a:t>
            </a:r>
          </a:p>
        </p:txBody>
      </p:sp>
      <p:sp>
        <p:nvSpPr>
          <p:cNvPr id="67" name="Texte niveau 1…"/>
          <p:cNvSpPr txBox="1">
            <a:spLocks noGrp="1"/>
          </p:cNvSpPr>
          <p:nvPr>
            <p:ph type="body" sz="half" idx="1"/>
          </p:nvPr>
        </p:nvSpPr>
        <p:spPr>
          <a:xfrm>
            <a:off x="669726" y="1366242"/>
            <a:ext cx="3750469" cy="3315146"/>
          </a:xfrm>
          <a:prstGeom prst="rect">
            <a:avLst/>
          </a:prstGeom>
        </p:spPr>
        <p:txBody>
          <a:bodyPr/>
          <a:lstStyle>
            <a:lvl1pPr marL="180811" indent="-180811">
              <a:spcBef>
                <a:spcPts val="1687"/>
              </a:spcBef>
              <a:defRPr sz="1476"/>
            </a:lvl1pPr>
            <a:lvl2pPr marL="361622" indent="-180811">
              <a:spcBef>
                <a:spcPts val="1687"/>
              </a:spcBef>
              <a:defRPr sz="1476"/>
            </a:lvl2pPr>
            <a:lvl3pPr marL="542434" indent="-180811">
              <a:spcBef>
                <a:spcPts val="1687"/>
              </a:spcBef>
              <a:defRPr sz="1476"/>
            </a:lvl3pPr>
            <a:lvl4pPr marL="723245" indent="-180811">
              <a:spcBef>
                <a:spcPts val="1687"/>
              </a:spcBef>
              <a:defRPr sz="1476"/>
            </a:lvl4pPr>
            <a:lvl5pPr marL="904056" indent="-180811">
              <a:spcBef>
                <a:spcPts val="1687"/>
              </a:spcBef>
              <a:defRPr sz="1476"/>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xfrm>
            <a:off x="4415731" y="4902399"/>
            <a:ext cx="307778" cy="2325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4723805" y="2685603"/>
            <a:ext cx="3750469" cy="1989088"/>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4723805" y="468809"/>
            <a:ext cx="3750469" cy="1989088"/>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669726" y="468809"/>
            <a:ext cx="3750469" cy="4205883"/>
          </a:xfrm>
          <a:prstGeom prst="rect">
            <a:avLst/>
          </a:prstGeom>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Gilles Allain"/>
          <p:cNvSpPr txBox="1">
            <a:spLocks noGrp="1"/>
          </p:cNvSpPr>
          <p:nvPr>
            <p:ph type="body" sz="quarter" idx="13"/>
          </p:nvPr>
        </p:nvSpPr>
        <p:spPr>
          <a:xfrm>
            <a:off x="892969" y="3355330"/>
            <a:ext cx="7358063" cy="297389"/>
          </a:xfrm>
          <a:prstGeom prst="rect">
            <a:avLst/>
          </a:prstGeom>
        </p:spPr>
        <p:txBody>
          <a:bodyPr anchor="t">
            <a:spAutoFit/>
          </a:bodyPr>
          <a:lstStyle>
            <a:lvl1pPr marL="0" indent="0" algn="ctr">
              <a:spcBef>
                <a:spcPts val="0"/>
              </a:spcBef>
              <a:buSzTx/>
              <a:buNone/>
              <a:defRPr sz="1266" i="1"/>
            </a:lvl1pPr>
          </a:lstStyle>
          <a:p>
            <a:r>
              <a:t>-Gilles Allain</a:t>
            </a:r>
          </a:p>
        </p:txBody>
      </p:sp>
      <p:sp>
        <p:nvSpPr>
          <p:cNvPr id="94" name="« Saisissez une citation ici. »"/>
          <p:cNvSpPr txBox="1">
            <a:spLocks noGrp="1"/>
          </p:cNvSpPr>
          <p:nvPr>
            <p:ph type="body" sz="quarter" idx="14"/>
          </p:nvPr>
        </p:nvSpPr>
        <p:spPr>
          <a:xfrm>
            <a:off x="892969" y="2221765"/>
            <a:ext cx="7358063" cy="378502"/>
          </a:xfrm>
          <a:prstGeom prst="rect">
            <a:avLst/>
          </a:prstGeom>
        </p:spPr>
        <p:txBody>
          <a:bodyPr>
            <a:spAutoFit/>
          </a:bodyPr>
          <a:lstStyle>
            <a:lvl1pPr marL="0" indent="0" algn="ctr">
              <a:spcBef>
                <a:spcPts val="0"/>
              </a:spcBef>
              <a:buSzTx/>
              <a:buNone/>
              <a:defRPr sz="1793">
                <a:latin typeface="+mn-lt"/>
                <a:ea typeface="+mn-ea"/>
                <a:cs typeface="+mn-cs"/>
                <a:sym typeface="Helvetica Neue Medium"/>
              </a:defRPr>
            </a:lvl1pPr>
          </a:lstStyle>
          <a:p>
            <a:r>
              <a:t>« Saisissez une citation ici. » </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81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xfrm>
            <a:off x="669727" y="669727"/>
            <a:ext cx="7804547" cy="3804047"/>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04699354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669727" y="133945"/>
            <a:ext cx="7804547" cy="11385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Texte du titre</a:t>
            </a:r>
          </a:p>
        </p:txBody>
      </p:sp>
      <p:sp>
        <p:nvSpPr>
          <p:cNvPr id="3" name="Texte niveau 1…"/>
          <p:cNvSpPr txBox="1">
            <a:spLocks noGrp="1"/>
          </p:cNvSpPr>
          <p:nvPr>
            <p:ph type="body" idx="1"/>
          </p:nvPr>
        </p:nvSpPr>
        <p:spPr>
          <a:xfrm>
            <a:off x="669727" y="1366242"/>
            <a:ext cx="7804547" cy="331514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4430960" y="4902398"/>
            <a:ext cx="277320" cy="232500"/>
          </a:xfrm>
          <a:prstGeom prst="rect">
            <a:avLst/>
          </a:prstGeom>
          <a:ln w="12700">
            <a:miter lim="400000"/>
          </a:ln>
        </p:spPr>
        <p:txBody>
          <a:bodyPr wrap="none" lIns="50800" tIns="50800" rIns="50800" bIns="50800">
            <a:spAutoFit/>
          </a:bodyPr>
          <a:lstStyle>
            <a:lvl1pPr>
              <a:defRPr sz="844" b="0">
                <a:latin typeface="Helvetica Neue Light"/>
                <a:ea typeface="Helvetica Neue Light"/>
                <a:cs typeface="Helvetica Neue Light"/>
                <a:sym typeface="Helvetica Neue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7" r:id="rId6"/>
    <p:sldLayoutId id="2147483658" r:id="rId7"/>
    <p:sldLayoutId id="2147483659" r:id="rId8"/>
    <p:sldLayoutId id="2147483660" r:id="rId9"/>
    <p:sldLayoutId id="2147483661" r:id="rId10"/>
  </p:sldLayoutIdLst>
  <p:transition spd="med"/>
  <p:hf hdr="0" ftr="0" dt="0"/>
  <p:txStyles>
    <p:titleStyle>
      <a:lvl1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p:titleStyle>
    <p:bodyStyle>
      <a:lvl1pPr marL="23438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1pPr>
      <a:lvl2pPr marL="468770"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2pPr>
      <a:lvl3pPr marL="70315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3pPr>
      <a:lvl4pPr marL="93753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4pPr>
      <a:lvl5pPr marL="117192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5pPr>
      <a:lvl6pPr marL="140630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6pPr>
      <a:lvl7pPr marL="164069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7pPr>
      <a:lvl8pPr marL="187507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8pPr>
      <a:lvl9pPr marL="210946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1pPr>
      <a:lvl2pPr marL="0" marR="0" indent="120541"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2pPr>
      <a:lvl3pPr marL="0" marR="0" indent="241082"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3pPr>
      <a:lvl4pPr marL="0" marR="0" indent="361622"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4pPr>
      <a:lvl5pPr marL="0" marR="0" indent="482163"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5pPr>
      <a:lvl6pPr marL="0" marR="0" indent="602704"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6pPr>
      <a:lvl7pPr marL="0" marR="0" indent="723245"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7pPr>
      <a:lvl8pPr marL="0" marR="0" indent="843785"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8pPr>
      <a:lvl9pPr marL="0" marR="0" indent="964326" algn="ctr" defTabSz="308049" latinLnBrk="0">
        <a:lnSpc>
          <a:spcPct val="100000"/>
        </a:lnSpc>
        <a:spcBef>
          <a:spcPts val="0"/>
        </a:spcBef>
        <a:spcAft>
          <a:spcPts val="0"/>
        </a:spcAft>
        <a:buClrTx/>
        <a:buSzTx/>
        <a:buFontTx/>
        <a:buNone/>
        <a:tabLst/>
        <a:defRPr sz="844"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54" y="131233"/>
            <a:ext cx="8393812" cy="707886"/>
          </a:xfrm>
          <a:prstGeom prst="rect">
            <a:avLst/>
          </a:prstGeom>
        </p:spPr>
        <p:txBody>
          <a:bodyPr wrap="square">
            <a:spAutoFit/>
          </a:bodyPr>
          <a:lstStyle/>
          <a:p>
            <a:r>
              <a:rPr lang="en-US" sz="4000" dirty="0" err="1" smtClean="0">
                <a:solidFill>
                  <a:schemeClr val="tx2"/>
                </a:solidFill>
                <a:latin typeface="Source Sans Pro" panose="020B0503030403020204" pitchFamily="34" charset="0"/>
              </a:rPr>
              <a:t>Crise</a:t>
            </a:r>
            <a:r>
              <a:rPr lang="en-US" sz="4000" dirty="0" smtClean="0">
                <a:solidFill>
                  <a:schemeClr val="tx2"/>
                </a:solidFill>
                <a:latin typeface="Source Sans Pro" panose="020B0503030403020204" pitchFamily="34" charset="0"/>
              </a:rPr>
              <a:t> </a:t>
            </a:r>
            <a:r>
              <a:rPr lang="en-US" sz="4000" dirty="0" err="1" smtClean="0">
                <a:solidFill>
                  <a:schemeClr val="tx2"/>
                </a:solidFill>
                <a:latin typeface="Source Sans Pro" panose="020B0503030403020204" pitchFamily="34" charset="0"/>
              </a:rPr>
              <a:t>énergétique</a:t>
            </a:r>
            <a:r>
              <a:rPr lang="en-US" sz="4000" dirty="0" smtClean="0">
                <a:solidFill>
                  <a:schemeClr val="tx2"/>
                </a:solidFill>
                <a:latin typeface="Source Sans Pro" panose="020B0503030403020204" pitchFamily="34" charset="0"/>
              </a:rPr>
              <a:t> : et </a:t>
            </a:r>
            <a:r>
              <a:rPr lang="en-US" sz="4000" dirty="0" err="1" smtClean="0">
                <a:solidFill>
                  <a:schemeClr val="tx2"/>
                </a:solidFill>
                <a:latin typeface="Source Sans Pro" panose="020B0503030403020204" pitchFamily="34" charset="0"/>
              </a:rPr>
              <a:t>l’après</a:t>
            </a:r>
            <a:r>
              <a:rPr lang="en-US" sz="4000" dirty="0" smtClean="0">
                <a:solidFill>
                  <a:schemeClr val="tx2"/>
                </a:solidFill>
                <a:latin typeface="Source Sans Pro" panose="020B0503030403020204" pitchFamily="34" charset="0"/>
              </a:rPr>
              <a:t> (v2)</a:t>
            </a:r>
            <a:endParaRPr lang="en-US" sz="4000" i="1" dirty="0">
              <a:solidFill>
                <a:schemeClr val="tx2"/>
              </a:solidFill>
              <a:latin typeface="Source Sans Pro" panose="020B0503030403020204" pitchFamily="34" charset="0"/>
            </a:endParaRPr>
          </a:p>
        </p:txBody>
      </p:sp>
      <p:sp>
        <p:nvSpPr>
          <p:cNvPr id="6" name="Espace réservé du numéro de diapositive 5">
            <a:extLst>
              <a:ext uri="{FF2B5EF4-FFF2-40B4-BE49-F238E27FC236}">
                <a16:creationId xmlns:a16="http://schemas.microsoft.com/office/drawing/2014/main" id="{C14BB33D-3425-D394-4ED5-03DC92ECE6AA}"/>
              </a:ext>
            </a:extLst>
          </p:cNvPr>
          <p:cNvSpPr>
            <a:spLocks noGrp="1"/>
          </p:cNvSpPr>
          <p:nvPr>
            <p:ph type="sldNum" sz="quarter" idx="2"/>
          </p:nvPr>
        </p:nvSpPr>
        <p:spPr/>
        <p:txBody>
          <a:bodyPr/>
          <a:lstStyle/>
          <a:p>
            <a:fld id="{86CB4B4D-7CA3-9044-876B-883B54F8677D}" type="slidenum">
              <a:rPr lang="fr-BE" smtClean="0"/>
              <a:t>1</a:t>
            </a:fld>
            <a:endParaRPr lang="fr-BE"/>
          </a:p>
        </p:txBody>
      </p:sp>
      <p:sp>
        <p:nvSpPr>
          <p:cNvPr id="7" name="Sous-titre 2"/>
          <p:cNvSpPr txBox="1">
            <a:spLocks/>
          </p:cNvSpPr>
          <p:nvPr/>
        </p:nvSpPr>
        <p:spPr>
          <a:xfrm>
            <a:off x="1592604" y="4498521"/>
            <a:ext cx="5954031" cy="113205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ctr" defTabSz="308049" rtl="0" latinLnBrk="0">
              <a:lnSpc>
                <a:spcPct val="100000"/>
              </a:lnSpc>
              <a:spcBef>
                <a:spcPts val="0"/>
              </a:spcBef>
              <a:spcAft>
                <a:spcPts val="0"/>
              </a:spcAft>
              <a:buClrTx/>
              <a:buSzTx/>
              <a:buFontTx/>
              <a:buNone/>
              <a:tabLst/>
              <a:defRPr sz="1951"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308049" rtl="0" latinLnBrk="0">
              <a:lnSpc>
                <a:spcPct val="100000"/>
              </a:lnSpc>
              <a:spcBef>
                <a:spcPts val="0"/>
              </a:spcBef>
              <a:spcAft>
                <a:spcPts val="0"/>
              </a:spcAft>
              <a:buClrTx/>
              <a:buSzTx/>
              <a:buFontTx/>
              <a:buNone/>
              <a:tabLst/>
              <a:defRPr sz="1951"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308049" rtl="0" latinLnBrk="0">
              <a:lnSpc>
                <a:spcPct val="100000"/>
              </a:lnSpc>
              <a:spcBef>
                <a:spcPts val="0"/>
              </a:spcBef>
              <a:spcAft>
                <a:spcPts val="0"/>
              </a:spcAft>
              <a:buClrTx/>
              <a:buSzTx/>
              <a:buFontTx/>
              <a:buNone/>
              <a:tabLst/>
              <a:defRPr sz="1951"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308049" rtl="0" latinLnBrk="0">
              <a:lnSpc>
                <a:spcPct val="100000"/>
              </a:lnSpc>
              <a:spcBef>
                <a:spcPts val="0"/>
              </a:spcBef>
              <a:spcAft>
                <a:spcPts val="0"/>
              </a:spcAft>
              <a:buClrTx/>
              <a:buSzTx/>
              <a:buFontTx/>
              <a:buNone/>
              <a:tabLst/>
              <a:defRPr sz="1951"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308049" rtl="0" latinLnBrk="0">
              <a:lnSpc>
                <a:spcPct val="100000"/>
              </a:lnSpc>
              <a:spcBef>
                <a:spcPts val="0"/>
              </a:spcBef>
              <a:spcAft>
                <a:spcPts val="0"/>
              </a:spcAft>
              <a:buClrTx/>
              <a:buSzTx/>
              <a:buFontTx/>
              <a:buNone/>
              <a:tabLst/>
              <a:defRPr sz="1951" b="0" i="0" u="none" strike="noStrike" cap="none" spc="0" baseline="0">
                <a:ln>
                  <a:noFill/>
                </a:ln>
                <a:solidFill>
                  <a:srgbClr val="000000"/>
                </a:solidFill>
                <a:uFillTx/>
                <a:latin typeface="Helvetica Neue"/>
                <a:ea typeface="Helvetica Neue"/>
                <a:cs typeface="Helvetica Neue"/>
                <a:sym typeface="Helvetica Neue"/>
              </a:defRPr>
            </a:lvl5pPr>
            <a:lvl6pPr marL="140630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6pPr>
            <a:lvl7pPr marL="164069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7pPr>
            <a:lvl8pPr marL="187507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8pPr>
            <a:lvl9pPr marL="210946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n-GB" sz="2400" b="1" dirty="0" err="1" smtClean="0">
                <a:solidFill>
                  <a:schemeClr val="tx2"/>
                </a:solidFill>
                <a:latin typeface="Source Sans Pro" panose="020B0503030403020204"/>
              </a:rPr>
              <a:t>Prof.</a:t>
            </a:r>
            <a:r>
              <a:rPr lang="en-GB" sz="2400" b="1" dirty="0" smtClean="0">
                <a:solidFill>
                  <a:schemeClr val="tx2"/>
                </a:solidFill>
                <a:latin typeface="Source Sans Pro" panose="020B0503030403020204"/>
              </a:rPr>
              <a:t> Damien ERNST</a:t>
            </a:r>
          </a:p>
          <a:p>
            <a:pPr hangingPunct="1"/>
            <a:endParaRPr lang="en-GB" sz="4400" dirty="0" smtClean="0"/>
          </a:p>
          <a:p>
            <a:pPr hangingPunct="1"/>
            <a:endParaRPr lang="en-GB" sz="4400" dirty="0" smtClean="0"/>
          </a:p>
        </p:txBody>
      </p:sp>
      <p:pic>
        <p:nvPicPr>
          <p:cNvPr id="8" name="Picture 2" descr="Résultat de recherche d'images pour &quot;logo universite de Lièg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938" y="4092620"/>
            <a:ext cx="1014980" cy="4929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erman FSRUs for LNG impor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257" y="791829"/>
            <a:ext cx="5740014" cy="32226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6F832AD-BD6E-240E-9940-79D5057F58E8}"/>
              </a:ext>
            </a:extLst>
          </p:cNvPr>
          <p:cNvSpPr>
            <a:spLocks noGrp="1"/>
          </p:cNvSpPr>
          <p:nvPr>
            <p:ph type="body" idx="1"/>
          </p:nvPr>
        </p:nvSpPr>
        <p:spPr>
          <a:xfrm>
            <a:off x="637713" y="830385"/>
            <a:ext cx="8047054" cy="3624581"/>
          </a:xfrm>
        </p:spPr>
        <p:txBody>
          <a:bodyPr/>
          <a:lstStyle/>
          <a:p>
            <a:pPr marL="0" indent="0">
              <a:buNone/>
            </a:pPr>
            <a:endParaRPr lang="fr-BE" dirty="0" smtClean="0"/>
          </a:p>
          <a:p>
            <a:r>
              <a:rPr lang="fr-BE" dirty="0" smtClean="0"/>
              <a:t>Volonté de l’OPEC+ de maintenir un baril au-delà de 90$.</a:t>
            </a:r>
          </a:p>
          <a:p>
            <a:r>
              <a:rPr lang="fr-BE" dirty="0" smtClean="0"/>
              <a:t>Peur d’une récession qui maintient le baril à un niveau ‘fort bas’ mais qui risque de s’estomper.</a:t>
            </a:r>
          </a:p>
          <a:p>
            <a:r>
              <a:rPr lang="fr-BE" b="1" dirty="0"/>
              <a:t>Investissements dans le développement de nouveaux champs pétroliers insuffisante. </a:t>
            </a:r>
          </a:p>
          <a:p>
            <a:endParaRPr lang="fr-BE" dirty="0"/>
          </a:p>
        </p:txBody>
      </p:sp>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10</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566057" y="16746"/>
            <a:ext cx="7434943" cy="1138535"/>
          </a:xfrm>
          <a:prstGeom prst="rect">
            <a:avLst/>
          </a:prstGeom>
        </p:spPr>
        <p:txBody>
          <a:bodyPr>
            <a:normAutofit/>
          </a:bodyPr>
          <a:lstStyle>
            <a:lvl1pPr>
              <a:defRPr sz="5000"/>
            </a:lvl1pPr>
          </a:lstStyle>
          <a:p>
            <a:r>
              <a:rPr lang="fr-BE" sz="3000" b="1" dirty="0" smtClean="0">
                <a:solidFill>
                  <a:schemeClr val="tx2"/>
                </a:solidFill>
                <a:latin typeface="Source Sans Pro" panose="020B0503030403020204" pitchFamily="34" charset="0"/>
              </a:rPr>
              <a:t>Un pétrole qui risque de repartir à la hausse</a:t>
            </a:r>
            <a:endParaRPr sz="3000" b="1" dirty="0">
              <a:solidFill>
                <a:schemeClr val="tx2"/>
              </a:solidFill>
              <a:latin typeface="Source Sans Pro" panose="020B0503030403020204" pitchFamily="34" charset="0"/>
            </a:endParaRPr>
          </a:p>
        </p:txBody>
      </p:sp>
      <p:pic>
        <p:nvPicPr>
          <p:cNvPr id="8" name="Picture 2" descr="Résultat de recherche d'images pour &quot;logo universite de Liège&quot;">
            <a:extLst>
              <a:ext uri="{FF2B5EF4-FFF2-40B4-BE49-F238E27FC236}">
                <a16:creationId xmlns:a16="http://schemas.microsoft.com/office/drawing/2014/main" id="{4055D8BC-37B8-72BF-42C1-E56C137366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34929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11</a:t>
            </a:fld>
            <a:endParaRPr lang="fr-BE"/>
          </a:p>
        </p:txBody>
      </p:sp>
      <p:pic>
        <p:nvPicPr>
          <p:cNvPr id="8" name="Picture 2" descr="Résultat de recherche d'images pour &quot;logo universite de Liège&quot;">
            <a:extLst>
              <a:ext uri="{FF2B5EF4-FFF2-40B4-BE49-F238E27FC236}">
                <a16:creationId xmlns:a16="http://schemas.microsoft.com/office/drawing/2014/main" id="{4055D8BC-37B8-72BF-42C1-E56C137366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ay be an image of text that says 'Solar is set to attract more capital than oil production for the first time ever in 2023 Investment in global oil production and solar PV, 2013 vs 2023 700 Usn 600 500 400 Oil 300 200 100 Oil Solar PV 0 Solar PV 2013 2023 values are estimated 2023 International Energy Ag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953" y="231786"/>
            <a:ext cx="4623333" cy="454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32222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12</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1321480" y="16746"/>
            <a:ext cx="6679520" cy="113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Le prix du CO2 au centre des solutions de l’UE</a:t>
            </a:r>
            <a:endParaRPr lang="fr-BE" sz="3000" b="1" dirty="0">
              <a:solidFill>
                <a:schemeClr val="tx2"/>
              </a:solidFill>
              <a:latin typeface="Source Sans Pro" panose="020B0503030403020204" pitchFamily="34" charset="0"/>
            </a:endParaRPr>
          </a:p>
        </p:txBody>
      </p:sp>
      <p:pic>
        <p:nvPicPr>
          <p:cNvPr id="10" name="Image 9">
            <a:extLst>
              <a:ext uri="{FF2B5EF4-FFF2-40B4-BE49-F238E27FC236}">
                <a16:creationId xmlns:a16="http://schemas.microsoft.com/office/drawing/2014/main" id="{2B231F31-6A78-6BA4-6034-706AEABF400F}"/>
              </a:ext>
            </a:extLst>
          </p:cNvPr>
          <p:cNvPicPr>
            <a:picLocks noChangeAspect="1"/>
          </p:cNvPicPr>
          <p:nvPr/>
        </p:nvPicPr>
        <p:blipFill>
          <a:blip r:embed="rId2"/>
          <a:stretch>
            <a:fillRect/>
          </a:stretch>
        </p:blipFill>
        <p:spPr>
          <a:xfrm>
            <a:off x="882173" y="1054776"/>
            <a:ext cx="7379654" cy="3628804"/>
          </a:xfrm>
          <a:prstGeom prst="rect">
            <a:avLst/>
          </a:prstGeom>
        </p:spPr>
      </p:pic>
      <p:sp>
        <p:nvSpPr>
          <p:cNvPr id="11" name="ZoneTexte 10">
            <a:extLst>
              <a:ext uri="{FF2B5EF4-FFF2-40B4-BE49-F238E27FC236}">
                <a16:creationId xmlns:a16="http://schemas.microsoft.com/office/drawing/2014/main" id="{00D3441C-0438-E0EA-6B87-8199DC14DBBB}"/>
              </a:ext>
            </a:extLst>
          </p:cNvPr>
          <p:cNvSpPr txBox="1"/>
          <p:nvPr/>
        </p:nvSpPr>
        <p:spPr>
          <a:xfrm rot="16200000">
            <a:off x="701249" y="2802434"/>
            <a:ext cx="243656"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chemeClr val="tx1"/>
                </a:solidFill>
                <a:effectLst/>
                <a:uFillTx/>
                <a:latin typeface="Helvetica Neue"/>
                <a:ea typeface="Helvetica Neue"/>
                <a:cs typeface="Helvetica Neue"/>
                <a:sym typeface="Helvetica Neue"/>
              </a:rPr>
              <a:t>€/t</a:t>
            </a:r>
          </a:p>
        </p:txBody>
      </p:sp>
      <p:cxnSp>
        <p:nvCxnSpPr>
          <p:cNvPr id="12" name="Connecteur droit 11">
            <a:extLst>
              <a:ext uri="{FF2B5EF4-FFF2-40B4-BE49-F238E27FC236}">
                <a16:creationId xmlns:a16="http://schemas.microsoft.com/office/drawing/2014/main" id="{E8D145CA-C2FE-5343-5871-89326408EEFF}"/>
              </a:ext>
            </a:extLst>
          </p:cNvPr>
          <p:cNvCxnSpPr>
            <a:cxnSpLocks/>
          </p:cNvCxnSpPr>
          <p:nvPr/>
        </p:nvCxnSpPr>
        <p:spPr>
          <a:xfrm flipV="1">
            <a:off x="7708992" y="1448991"/>
            <a:ext cx="0" cy="3207021"/>
          </a:xfrm>
          <a:prstGeom prst="line">
            <a:avLst/>
          </a:prstGeom>
          <a:noFill/>
          <a:ln w="12700" cap="flat">
            <a:solidFill>
              <a:schemeClr val="tx1"/>
            </a:solidFill>
            <a:prstDash val="dash"/>
            <a:miter lim="400000"/>
          </a:ln>
          <a:effectLst/>
          <a:sp3d/>
        </p:spPr>
        <p:style>
          <a:lnRef idx="0">
            <a:scrgbClr r="0" g="0" b="0"/>
          </a:lnRef>
          <a:fillRef idx="0">
            <a:scrgbClr r="0" g="0" b="0"/>
          </a:fillRef>
          <a:effectRef idx="0">
            <a:scrgbClr r="0" g="0" b="0"/>
          </a:effectRef>
          <a:fontRef idx="none"/>
        </p:style>
      </p:cxnSp>
      <p:sp>
        <p:nvSpPr>
          <p:cNvPr id="13" name="ZoneTexte 12">
            <a:extLst>
              <a:ext uri="{FF2B5EF4-FFF2-40B4-BE49-F238E27FC236}">
                <a16:creationId xmlns:a16="http://schemas.microsoft.com/office/drawing/2014/main" id="{803F690A-EA1C-4328-0532-1239CF47C7E0}"/>
              </a:ext>
            </a:extLst>
          </p:cNvPr>
          <p:cNvSpPr txBox="1"/>
          <p:nvPr/>
        </p:nvSpPr>
        <p:spPr>
          <a:xfrm>
            <a:off x="7232899" y="1276302"/>
            <a:ext cx="95218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rPr>
              <a:t>24 février 2022</a:t>
            </a:r>
          </a:p>
        </p:txBody>
      </p:sp>
      <p:sp>
        <p:nvSpPr>
          <p:cNvPr id="14" name="ZoneTexte 13">
            <a:extLst>
              <a:ext uri="{FF2B5EF4-FFF2-40B4-BE49-F238E27FC236}">
                <a16:creationId xmlns:a16="http://schemas.microsoft.com/office/drawing/2014/main" id="{B0D8F4EF-D922-272F-9C26-D45C998D8B5C}"/>
              </a:ext>
            </a:extLst>
          </p:cNvPr>
          <p:cNvSpPr txBox="1"/>
          <p:nvPr/>
        </p:nvSpPr>
        <p:spPr>
          <a:xfrm>
            <a:off x="3042031" y="1048736"/>
            <a:ext cx="904094"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rPr>
              <a:t>EUA Futures, </a:t>
            </a:r>
          </a:p>
        </p:txBody>
      </p:sp>
      <p:pic>
        <p:nvPicPr>
          <p:cNvPr id="15" name="Picture 2" descr="Résultat de recherche d'images pour &quot;logo universite de Liège&quot;">
            <a:extLst>
              <a:ext uri="{FF2B5EF4-FFF2-40B4-BE49-F238E27FC236}">
                <a16:creationId xmlns:a16="http://schemas.microsoft.com/office/drawing/2014/main" id="{3BF47451-8D0C-915F-3D80-7B4D141266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4888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00802" y="959764"/>
            <a:ext cx="7634209" cy="3756516"/>
          </a:xfrm>
          <a:prstGeom prst="rect">
            <a:avLst/>
          </a:prstGeom>
        </p:spPr>
      </p:pic>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13</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674558" y="0"/>
            <a:ext cx="7401393" cy="11385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Attention à ces nouvelles taxes CO2 sur le chauffage</a:t>
            </a:r>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texte 2">
            <a:extLst>
              <a:ext uri="{FF2B5EF4-FFF2-40B4-BE49-F238E27FC236}">
                <a16:creationId xmlns:a16="http://schemas.microsoft.com/office/drawing/2014/main" id="{EC014835-C8DD-65A8-77FC-BC5B59CB44E3}"/>
              </a:ext>
            </a:extLst>
          </p:cNvPr>
          <p:cNvSpPr>
            <a:spLocks noGrp="1"/>
          </p:cNvSpPr>
          <p:nvPr>
            <p:ph type="body" idx="1"/>
          </p:nvPr>
        </p:nvSpPr>
        <p:spPr>
          <a:xfrm>
            <a:off x="497340" y="4557776"/>
            <a:ext cx="7814705" cy="577122"/>
          </a:xfrm>
        </p:spPr>
        <p:txBody>
          <a:bodyPr>
            <a:normAutofit/>
          </a:bodyPr>
          <a:lstStyle/>
          <a:p>
            <a:pPr marL="0" indent="0">
              <a:buNone/>
            </a:pPr>
            <a:r>
              <a:rPr lang="fr-BE" dirty="0" smtClean="0"/>
              <a:t>18/12/2022: L’Europe décide détendre le périmètre du son mécanisme ETS. </a:t>
            </a:r>
            <a:endParaRPr lang="fr-BE" dirty="0"/>
          </a:p>
        </p:txBody>
      </p:sp>
    </p:spTree>
    <p:extLst>
      <p:ext uri="{BB962C8B-B14F-4D97-AF65-F5344CB8AC3E}">
        <p14:creationId xmlns:p14="http://schemas.microsoft.com/office/powerpoint/2010/main" val="15415565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C014835-C8DD-65A8-77FC-BC5B59CB44E3}"/>
              </a:ext>
            </a:extLst>
          </p:cNvPr>
          <p:cNvSpPr>
            <a:spLocks noGrp="1"/>
          </p:cNvSpPr>
          <p:nvPr>
            <p:ph type="body" idx="1"/>
          </p:nvPr>
        </p:nvSpPr>
        <p:spPr>
          <a:xfrm>
            <a:off x="1066968" y="1366242"/>
            <a:ext cx="6862830" cy="2980906"/>
          </a:xfrm>
        </p:spPr>
        <p:txBody>
          <a:bodyPr/>
          <a:lstStyle/>
          <a:p>
            <a:r>
              <a:rPr lang="fr-BE" dirty="0" smtClean="0"/>
              <a:t>Efficacité énergétique (éclairage intelligent, isolation profonde, </a:t>
            </a:r>
            <a:r>
              <a:rPr lang="fr-BE" dirty="0" err="1" smtClean="0"/>
              <a:t>etc</a:t>
            </a:r>
            <a:r>
              <a:rPr lang="fr-BE" dirty="0" smtClean="0"/>
              <a:t>).. </a:t>
            </a:r>
          </a:p>
          <a:p>
            <a:r>
              <a:rPr lang="fr-BE" dirty="0" smtClean="0"/>
              <a:t>Pompes à chaleur si votre PEB n’est pas mauvais. </a:t>
            </a:r>
          </a:p>
          <a:p>
            <a:r>
              <a:rPr lang="fr-BE" dirty="0" smtClean="0"/>
              <a:t>Photovoltaïque. Business case </a:t>
            </a:r>
            <a:r>
              <a:rPr lang="fr-BE" dirty="0" smtClean="0"/>
              <a:t>excellent surtout si </a:t>
            </a:r>
            <a:r>
              <a:rPr lang="fr-BE" dirty="0" smtClean="0"/>
              <a:t>avec un h</a:t>
            </a:r>
            <a:r>
              <a:rPr lang="fr-BE" dirty="0" smtClean="0"/>
              <a:t>aut </a:t>
            </a:r>
            <a:r>
              <a:rPr lang="fr-BE" dirty="0" smtClean="0"/>
              <a:t>taux </a:t>
            </a:r>
            <a:r>
              <a:rPr lang="fr-BE" dirty="0" smtClean="0"/>
              <a:t>d’autoconsommation.</a:t>
            </a:r>
            <a:endParaRPr lang="fr-BE" dirty="0" smtClean="0"/>
          </a:p>
          <a:p>
            <a:r>
              <a:rPr lang="fr-BE" b="1" dirty="0" smtClean="0"/>
              <a:t>Les communautés d’énergie renouvelable </a:t>
            </a:r>
            <a:r>
              <a:rPr lang="fr-BE" dirty="0" smtClean="0"/>
              <a:t>(surtout dans les immeubles d’habitation).</a:t>
            </a:r>
            <a:endParaRPr lang="fr-BE" dirty="0"/>
          </a:p>
        </p:txBody>
      </p:sp>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14</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1321480" y="16746"/>
            <a:ext cx="6679520" cy="11385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Vos solutions face à l’énergie chère</a:t>
            </a:r>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2533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15</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1321480" y="16746"/>
            <a:ext cx="6679520" cy="11385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Attention à la déconnection des onduleurs</a:t>
            </a:r>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7" name="Espace réservé du contenu 4"/>
          <p:cNvPicPr>
            <a:picLocks noChangeAspect="1"/>
          </p:cNvPicPr>
          <p:nvPr/>
        </p:nvPicPr>
        <p:blipFill>
          <a:blip r:embed="rId3"/>
          <a:stretch>
            <a:fillRect/>
          </a:stretch>
        </p:blipFill>
        <p:spPr>
          <a:xfrm>
            <a:off x="765696" y="1220144"/>
            <a:ext cx="3803924" cy="1828364"/>
          </a:xfrm>
          <a:prstGeom prst="rect">
            <a:avLst/>
          </a:prstGeom>
          <a:ln w="12700">
            <a:miter lim="400000"/>
          </a:ln>
          <a:extLst>
            <a:ext uri="{C572A759-6A51-4108-AA02-DFA0A04FC94B}">
              <ma14:wrappingTextBoxFlag xmlns="" xmlns:ma14="http://schemas.microsoft.com/office/mac/drawingml/2011/main" val="1"/>
            </a:ext>
          </a:extLst>
        </p:spPr>
      </p:pic>
      <p:pic>
        <p:nvPicPr>
          <p:cNvPr id="8" name="Image 7"/>
          <p:cNvPicPr>
            <a:picLocks noChangeAspect="1"/>
          </p:cNvPicPr>
          <p:nvPr/>
        </p:nvPicPr>
        <p:blipFill>
          <a:blip r:embed="rId4"/>
          <a:stretch>
            <a:fillRect/>
          </a:stretch>
        </p:blipFill>
        <p:spPr>
          <a:xfrm>
            <a:off x="4956055" y="1407451"/>
            <a:ext cx="3969797" cy="1269033"/>
          </a:xfrm>
          <a:prstGeom prst="rect">
            <a:avLst/>
          </a:prstGeom>
        </p:spPr>
      </p:pic>
      <p:pic>
        <p:nvPicPr>
          <p:cNvPr id="9" name="Image 8"/>
          <p:cNvPicPr>
            <a:picLocks noChangeAspect="1"/>
          </p:cNvPicPr>
          <p:nvPr/>
        </p:nvPicPr>
        <p:blipFill>
          <a:blip r:embed="rId5"/>
          <a:stretch>
            <a:fillRect/>
          </a:stretch>
        </p:blipFill>
        <p:spPr>
          <a:xfrm>
            <a:off x="2031460" y="3009171"/>
            <a:ext cx="5353639" cy="2086390"/>
          </a:xfrm>
          <a:prstGeom prst="rect">
            <a:avLst/>
          </a:prstGeom>
        </p:spPr>
      </p:pic>
    </p:spTree>
    <p:extLst>
      <p:ext uri="{BB962C8B-B14F-4D97-AF65-F5344CB8AC3E}">
        <p14:creationId xmlns:p14="http://schemas.microsoft.com/office/powerpoint/2010/main" val="222485622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16</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175360" y="126729"/>
            <a:ext cx="8481103" cy="11385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Un peu d’optimisme : un premier ‘</a:t>
            </a:r>
            <a:r>
              <a:rPr lang="fr-BE" sz="3000" b="1" dirty="0" err="1" smtClean="0">
                <a:solidFill>
                  <a:schemeClr val="tx2"/>
                </a:solidFill>
                <a:latin typeface="Source Sans Pro" panose="020B0503030403020204" pitchFamily="34" charset="0"/>
              </a:rPr>
              <a:t>small</a:t>
            </a:r>
            <a:r>
              <a:rPr lang="fr-BE" sz="3000" b="1" dirty="0" smtClean="0">
                <a:solidFill>
                  <a:schemeClr val="tx2"/>
                </a:solidFill>
                <a:latin typeface="Source Sans Pro" panose="020B0503030403020204" pitchFamily="34" charset="0"/>
              </a:rPr>
              <a:t> </a:t>
            </a:r>
            <a:r>
              <a:rPr lang="fr-BE" sz="3000" b="1" dirty="0" err="1" smtClean="0">
                <a:solidFill>
                  <a:schemeClr val="tx2"/>
                </a:solidFill>
                <a:latin typeface="Source Sans Pro" panose="020B0503030403020204" pitchFamily="34" charset="0"/>
              </a:rPr>
              <a:t>modular</a:t>
            </a:r>
            <a:r>
              <a:rPr lang="fr-BE" sz="3000" b="1" dirty="0" smtClean="0">
                <a:solidFill>
                  <a:schemeClr val="tx2"/>
                </a:solidFill>
                <a:latin typeface="Source Sans Pro" panose="020B0503030403020204" pitchFamily="34" charset="0"/>
              </a:rPr>
              <a:t> </a:t>
            </a:r>
            <a:r>
              <a:rPr lang="fr-BE" sz="3000" b="1" dirty="0" err="1" smtClean="0">
                <a:solidFill>
                  <a:schemeClr val="tx2"/>
                </a:solidFill>
                <a:latin typeface="Source Sans Pro" panose="020B0503030403020204" pitchFamily="34" charset="0"/>
              </a:rPr>
              <a:t>reactor</a:t>
            </a:r>
            <a:r>
              <a:rPr lang="fr-BE" sz="3000" b="1" dirty="0" smtClean="0">
                <a:solidFill>
                  <a:schemeClr val="tx2"/>
                </a:solidFill>
                <a:latin typeface="Source Sans Pro" panose="020B0503030403020204" pitchFamily="34" charset="0"/>
              </a:rPr>
              <a:t>’ vendu</a:t>
            </a:r>
            <a:endParaRPr lang="fr-BE" sz="3000" b="1" dirty="0">
              <a:solidFill>
                <a:schemeClr val="tx2"/>
              </a:solidFill>
              <a:latin typeface="Source Sans Pro" panose="020B0503030403020204" pitchFamily="34" charset="0"/>
            </a:endParaRPr>
          </a:p>
        </p:txBody>
      </p:sp>
      <p:pic>
        <p:nvPicPr>
          <p:cNvPr id="2" name="Image 1"/>
          <p:cNvPicPr>
            <a:picLocks noChangeAspect="1"/>
          </p:cNvPicPr>
          <p:nvPr/>
        </p:nvPicPr>
        <p:blipFill>
          <a:blip r:embed="rId3"/>
          <a:stretch>
            <a:fillRect/>
          </a:stretch>
        </p:blipFill>
        <p:spPr>
          <a:xfrm>
            <a:off x="742013" y="1140824"/>
            <a:ext cx="7548015" cy="3579106"/>
          </a:xfrm>
          <a:prstGeom prst="rect">
            <a:avLst/>
          </a:prstGeom>
        </p:spPr>
      </p:pic>
    </p:spTree>
    <p:extLst>
      <p:ext uri="{BB962C8B-B14F-4D97-AF65-F5344CB8AC3E}">
        <p14:creationId xmlns:p14="http://schemas.microsoft.com/office/powerpoint/2010/main" val="332828431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17</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72165" y="36468"/>
            <a:ext cx="8192125" cy="11385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Un peu d’optimisme : le projet grille électrique internationale</a:t>
            </a:r>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4"/>
          <p:cNvPicPr/>
          <p:nvPr/>
        </p:nvPicPr>
        <p:blipFill>
          <a:blip r:embed="rId3"/>
          <a:stretch/>
        </p:blipFill>
        <p:spPr>
          <a:xfrm>
            <a:off x="633123" y="1164332"/>
            <a:ext cx="7872994" cy="3490767"/>
          </a:xfrm>
          <a:prstGeom prst="rect">
            <a:avLst/>
          </a:prstGeom>
          <a:ln>
            <a:noFill/>
          </a:ln>
        </p:spPr>
      </p:pic>
    </p:spTree>
    <p:extLst>
      <p:ext uri="{BB962C8B-B14F-4D97-AF65-F5344CB8AC3E}">
        <p14:creationId xmlns:p14="http://schemas.microsoft.com/office/powerpoint/2010/main" val="304149424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723237" y="156511"/>
            <a:ext cx="7204608" cy="716281"/>
          </a:xfrm>
          <a:prstGeom prst="rect">
            <a:avLst/>
          </a:prstGeom>
          <a:noFill/>
          <a:ln w="12600">
            <a:noFill/>
          </a:ln>
        </p:spPr>
        <p:style>
          <a:lnRef idx="0">
            <a:scrgbClr r="0" g="0" b="0"/>
          </a:lnRef>
          <a:fillRef idx="0">
            <a:scrgbClr r="0" g="0" b="0"/>
          </a:fillRef>
          <a:effectRef idx="0">
            <a:scrgbClr r="0" g="0" b="0"/>
          </a:effectRef>
          <a:fontRef idx="minor"/>
        </p:style>
        <p:txBody>
          <a:bodyPr lIns="26768" tIns="26768" rIns="26768" bIns="26768" anchor="ctr">
            <a:normAutofit fontScale="85000" lnSpcReduction="20000"/>
          </a:bodyPr>
          <a:lstStyle/>
          <a:p>
            <a:pPr>
              <a:tabLst>
                <a:tab pos="0" algn="l"/>
              </a:tabLst>
            </a:pPr>
            <a:r>
              <a:rPr lang="fr-BE" sz="3000" dirty="0">
                <a:solidFill>
                  <a:schemeClr val="tx2"/>
                </a:solidFill>
                <a:latin typeface="Source Sans Pro" panose="020B0503030403020204" pitchFamily="34" charset="0"/>
              </a:rPr>
              <a:t>Exploiter le champs éoliens du Groenland grâce à cette grille</a:t>
            </a:r>
          </a:p>
          <a:p>
            <a:pPr>
              <a:tabLst>
                <a:tab pos="0" algn="l"/>
              </a:tabLst>
            </a:pPr>
            <a:endParaRPr lang="en-US" sz="3000" spc="-1" dirty="0">
              <a:solidFill>
                <a:schemeClr val="tx2"/>
              </a:solidFill>
              <a:latin typeface="Source Sans Pro" panose="020B0503030403020204" pitchFamily="34" charset="0"/>
            </a:endParaRPr>
          </a:p>
        </p:txBody>
      </p:sp>
      <p:sp>
        <p:nvSpPr>
          <p:cNvPr id="165" name="CustomShape 2"/>
          <p:cNvSpPr/>
          <p:nvPr/>
        </p:nvSpPr>
        <p:spPr>
          <a:xfrm>
            <a:off x="1387519" y="1272523"/>
            <a:ext cx="5853073" cy="3314862"/>
          </a:xfrm>
          <a:prstGeom prst="rect">
            <a:avLst/>
          </a:prstGeom>
          <a:noFill/>
          <a:ln w="12600">
            <a:noFill/>
          </a:ln>
        </p:spPr>
        <p:style>
          <a:lnRef idx="0">
            <a:scrgbClr r="0" g="0" b="0"/>
          </a:lnRef>
          <a:fillRef idx="0">
            <a:scrgbClr r="0" g="0" b="0"/>
          </a:fillRef>
          <a:effectRef idx="0">
            <a:scrgbClr r="0" g="0" b="0"/>
          </a:effectRef>
          <a:fontRef idx="minor"/>
        </p:style>
        <p:txBody>
          <a:bodyPr lIns="26768" tIns="26768" rIns="26768" bIns="26768" anchor="ctr">
            <a:noAutofit/>
          </a:bodyPr>
          <a:lstStyle/>
          <a:p>
            <a:pPr>
              <a:spcBef>
                <a:spcPts val="2056"/>
              </a:spcBef>
              <a:tabLst>
                <a:tab pos="0" algn="l"/>
              </a:tabLst>
            </a:pPr>
            <a:endParaRPr lang="en-US" sz="949" b="0" spc="-1">
              <a:latin typeface="Arial"/>
            </a:endParaRPr>
          </a:p>
          <a:p>
            <a:pPr>
              <a:spcBef>
                <a:spcPts val="2056"/>
              </a:spcBef>
              <a:tabLst>
                <a:tab pos="0" algn="l"/>
              </a:tabLst>
            </a:pPr>
            <a:endParaRPr lang="en-US" sz="949" b="0" spc="-1">
              <a:latin typeface="Arial"/>
            </a:endParaRPr>
          </a:p>
          <a:p>
            <a:pPr>
              <a:spcBef>
                <a:spcPts val="2056"/>
              </a:spcBef>
              <a:tabLst>
                <a:tab pos="0" algn="l"/>
              </a:tabLst>
            </a:pPr>
            <a:endParaRPr lang="en-US" sz="949" b="0" spc="-1">
              <a:latin typeface="Arial"/>
            </a:endParaRPr>
          </a:p>
          <a:p>
            <a:pPr>
              <a:spcBef>
                <a:spcPts val="2056"/>
              </a:spcBef>
              <a:tabLst>
                <a:tab pos="0" algn="l"/>
              </a:tabLst>
            </a:pPr>
            <a:endParaRPr lang="en-US" sz="949" b="0" spc="-1">
              <a:latin typeface="Arial"/>
            </a:endParaRPr>
          </a:p>
          <a:p>
            <a:pPr>
              <a:spcBef>
                <a:spcPts val="2056"/>
              </a:spcBef>
              <a:tabLst>
                <a:tab pos="0" algn="l"/>
              </a:tabLst>
            </a:pPr>
            <a:endParaRPr lang="en-US" sz="949" b="0" spc="-1">
              <a:latin typeface="Arial"/>
            </a:endParaRPr>
          </a:p>
          <a:p>
            <a:pPr>
              <a:spcBef>
                <a:spcPts val="2056"/>
              </a:spcBef>
              <a:tabLst>
                <a:tab pos="0" algn="l"/>
              </a:tabLst>
            </a:pPr>
            <a:endParaRPr lang="en-US" sz="949" b="0" spc="-1">
              <a:latin typeface="Arial"/>
            </a:endParaRPr>
          </a:p>
        </p:txBody>
      </p:sp>
      <p:sp>
        <p:nvSpPr>
          <p:cNvPr id="166" name="CustomShape 3"/>
          <p:cNvSpPr/>
          <p:nvPr/>
        </p:nvSpPr>
        <p:spPr>
          <a:xfrm>
            <a:off x="3425886" y="-7609728"/>
            <a:ext cx="74770" cy="217245"/>
          </a:xfrm>
          <a:prstGeom prst="rect">
            <a:avLst/>
          </a:prstGeom>
          <a:noFill/>
          <a:ln w="12600">
            <a:noFill/>
          </a:ln>
        </p:spPr>
        <p:style>
          <a:lnRef idx="0">
            <a:scrgbClr r="0" g="0" b="0"/>
          </a:lnRef>
          <a:fillRef idx="0">
            <a:scrgbClr r="0" g="0" b="0"/>
          </a:fillRef>
          <a:effectRef idx="0">
            <a:scrgbClr r="0" g="0" b="0"/>
          </a:effectRef>
          <a:fontRef idx="minor"/>
        </p:style>
        <p:txBody>
          <a:bodyPr wrap="none" lIns="26768" tIns="26768" rIns="26768" bIns="26768" anchor="ctr">
            <a:spAutoFit/>
          </a:bodyPr>
          <a:lstStyle/>
          <a:p>
            <a:pPr>
              <a:lnSpc>
                <a:spcPts val="1477"/>
              </a:lnSpc>
              <a:tabLst>
                <a:tab pos="0" algn="l"/>
              </a:tabLst>
            </a:pPr>
            <a:r>
              <a:rPr lang="en-US" sz="633" b="0" spc="-1">
                <a:latin typeface="Times New Roman"/>
                <a:ea typeface="Times New Roman"/>
              </a:rPr>
              <a:t> </a:t>
            </a:r>
            <a:endParaRPr lang="en-US" sz="633" b="0" spc="-1">
              <a:latin typeface="Arial"/>
            </a:endParaRPr>
          </a:p>
        </p:txBody>
      </p:sp>
      <p:sp>
        <p:nvSpPr>
          <p:cNvPr id="167" name="CustomShape 4"/>
          <p:cNvSpPr/>
          <p:nvPr/>
        </p:nvSpPr>
        <p:spPr>
          <a:xfrm>
            <a:off x="1349755" y="-3959792"/>
            <a:ext cx="74770" cy="217245"/>
          </a:xfrm>
          <a:prstGeom prst="rect">
            <a:avLst/>
          </a:prstGeom>
          <a:noFill/>
          <a:ln w="12600">
            <a:noFill/>
          </a:ln>
        </p:spPr>
        <p:style>
          <a:lnRef idx="0">
            <a:scrgbClr r="0" g="0" b="0"/>
          </a:lnRef>
          <a:fillRef idx="0">
            <a:scrgbClr r="0" g="0" b="0"/>
          </a:fillRef>
          <a:effectRef idx="0">
            <a:scrgbClr r="0" g="0" b="0"/>
          </a:effectRef>
          <a:fontRef idx="minor"/>
        </p:style>
        <p:txBody>
          <a:bodyPr wrap="none" lIns="26768" tIns="26768" rIns="26768" bIns="26768" anchor="ctr">
            <a:spAutoFit/>
          </a:bodyPr>
          <a:lstStyle/>
          <a:p>
            <a:pPr>
              <a:lnSpc>
                <a:spcPts val="1477"/>
              </a:lnSpc>
              <a:tabLst>
                <a:tab pos="0" algn="l"/>
              </a:tabLst>
            </a:pPr>
            <a:r>
              <a:rPr lang="en-US" sz="633" b="0" spc="-1">
                <a:latin typeface="Times New Roman"/>
                <a:ea typeface="Times New Roman"/>
              </a:rPr>
              <a:t> </a:t>
            </a:r>
            <a:endParaRPr lang="en-US" sz="633" b="0" spc="-1">
              <a:latin typeface="Arial"/>
            </a:endParaRPr>
          </a:p>
        </p:txBody>
      </p:sp>
      <p:pic>
        <p:nvPicPr>
          <p:cNvPr id="168" name="Image 167"/>
          <p:cNvPicPr/>
          <p:nvPr/>
        </p:nvPicPr>
        <p:blipFill>
          <a:blip r:embed="rId2"/>
          <a:stretch/>
        </p:blipFill>
        <p:spPr>
          <a:xfrm>
            <a:off x="3021314" y="983960"/>
            <a:ext cx="3101477" cy="3892177"/>
          </a:xfrm>
          <a:prstGeom prst="rect">
            <a:avLst/>
          </a:prstGeom>
          <a:ln>
            <a:noFill/>
          </a:ln>
        </p:spPr>
      </p:pic>
      <p:sp>
        <p:nvSpPr>
          <p:cNvPr id="169" name="Line 5"/>
          <p:cNvSpPr/>
          <p:nvPr/>
        </p:nvSpPr>
        <p:spPr>
          <a:xfrm flipH="1">
            <a:off x="3451500" y="3257150"/>
            <a:ext cx="444234" cy="0"/>
          </a:xfrm>
          <a:prstGeom prst="line">
            <a:avLst/>
          </a:prstGeom>
          <a:ln w="19080">
            <a:solidFill>
              <a:srgbClr val="FF0000"/>
            </a:solidFill>
            <a:prstDash val="sysDot"/>
            <a:round/>
            <a:tailEnd type="triangle" w="med" len="med"/>
          </a:ln>
        </p:spPr>
        <p:style>
          <a:lnRef idx="0">
            <a:scrgbClr r="0" g="0" b="0"/>
          </a:lnRef>
          <a:fillRef idx="0">
            <a:scrgbClr r="0" g="0" b="0"/>
          </a:fillRef>
          <a:effectRef idx="0">
            <a:scrgbClr r="0" g="0" b="0"/>
          </a:effectRef>
          <a:fontRef idx="minor"/>
        </p:style>
      </p:sp>
      <p:sp>
        <p:nvSpPr>
          <p:cNvPr id="170" name="TextShape 6"/>
          <p:cNvSpPr txBox="1"/>
          <p:nvPr/>
        </p:nvSpPr>
        <p:spPr>
          <a:xfrm>
            <a:off x="1645326" y="3150204"/>
            <a:ext cx="1231516" cy="210030"/>
          </a:xfrm>
          <a:prstGeom prst="rect">
            <a:avLst/>
          </a:prstGeom>
          <a:noFill/>
          <a:ln>
            <a:noFill/>
          </a:ln>
        </p:spPr>
        <p:txBody>
          <a:bodyPr lIns="47461" tIns="23730" rIns="47461" bIns="23730">
            <a:noAutofit/>
          </a:bodyPr>
          <a:lstStyle/>
          <a:p>
            <a:r>
              <a:rPr lang="en-US" sz="1000" b="0" spc="-1" dirty="0" smtClean="0">
                <a:solidFill>
                  <a:schemeClr val="tx2"/>
                </a:solidFill>
                <a:latin typeface="Source Sans Pro" panose="020B0503030403020204" pitchFamily="34" charset="0"/>
              </a:rPr>
              <a:t>Pure vent </a:t>
            </a:r>
            <a:r>
              <a:rPr lang="en-US" sz="1000" b="0" spc="-1" dirty="0" err="1" smtClean="0">
                <a:solidFill>
                  <a:schemeClr val="tx2"/>
                </a:solidFill>
                <a:latin typeface="Source Sans Pro" panose="020B0503030403020204" pitchFamily="34" charset="0"/>
              </a:rPr>
              <a:t>catabatique</a:t>
            </a:r>
            <a:endParaRPr lang="en-US" sz="1000" b="0" spc="-1" dirty="0">
              <a:solidFill>
                <a:schemeClr val="tx2"/>
              </a:solidFill>
              <a:latin typeface="Source Sans Pro" panose="020B0503030403020204" pitchFamily="34" charset="0"/>
            </a:endParaRPr>
          </a:p>
        </p:txBody>
      </p:sp>
      <p:sp>
        <p:nvSpPr>
          <p:cNvPr id="171" name="Line 7"/>
          <p:cNvSpPr/>
          <p:nvPr/>
        </p:nvSpPr>
        <p:spPr>
          <a:xfrm flipH="1" flipV="1">
            <a:off x="3650456" y="2899104"/>
            <a:ext cx="245278" cy="358045"/>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sp>
        <p:nvSpPr>
          <p:cNvPr id="172" name="TextShape 8"/>
          <p:cNvSpPr txBox="1"/>
          <p:nvPr/>
        </p:nvSpPr>
        <p:spPr>
          <a:xfrm>
            <a:off x="1178247" y="1995448"/>
            <a:ext cx="1770831" cy="550737"/>
          </a:xfrm>
          <a:prstGeom prst="rect">
            <a:avLst/>
          </a:prstGeom>
          <a:noFill/>
          <a:ln>
            <a:noFill/>
          </a:ln>
        </p:spPr>
        <p:txBody>
          <a:bodyPr lIns="47461" tIns="23730" rIns="47461" bIns="23730">
            <a:noAutofit/>
          </a:bodyPr>
          <a:lstStyle/>
          <a:p>
            <a:r>
              <a:rPr lang="fr-FR" sz="1000" b="0" spc="-1" dirty="0" smtClean="0">
                <a:solidFill>
                  <a:schemeClr val="tx2"/>
                </a:solidFill>
                <a:latin typeface="Source Sans Pro" panose="020B0503030403020204" pitchFamily="34" charset="0"/>
              </a:rPr>
              <a:t>Pure </a:t>
            </a:r>
            <a:r>
              <a:rPr lang="fr-FR" sz="1000" b="0" spc="-1" dirty="0">
                <a:solidFill>
                  <a:schemeClr val="tx2"/>
                </a:solidFill>
                <a:latin typeface="Source Sans Pro" panose="020B0503030403020204" pitchFamily="34" charset="0"/>
              </a:rPr>
              <a:t>vent catabatique</a:t>
            </a:r>
          </a:p>
          <a:p>
            <a:r>
              <a:rPr lang="fr-FR" sz="1000" b="0" spc="-1" dirty="0">
                <a:solidFill>
                  <a:schemeClr val="tx2"/>
                </a:solidFill>
                <a:latin typeface="Source Sans Pro" panose="020B0503030403020204" pitchFamily="34" charset="0"/>
              </a:rPr>
              <a:t>(dévié sur sa droite en raison de la force de Coriolis)</a:t>
            </a:r>
            <a:endParaRPr lang="en-US" sz="1000" b="0" spc="-1" dirty="0">
              <a:solidFill>
                <a:schemeClr val="tx2"/>
              </a:solidFill>
              <a:latin typeface="Source Sans Pro" panose="020B0503030403020204" pitchFamily="34" charset="0"/>
            </a:endParaRPr>
          </a:p>
        </p:txBody>
      </p:sp>
      <p:sp>
        <p:nvSpPr>
          <p:cNvPr id="173" name="Line 9"/>
          <p:cNvSpPr/>
          <p:nvPr/>
        </p:nvSpPr>
        <p:spPr>
          <a:xfrm>
            <a:off x="2695352" y="2482334"/>
            <a:ext cx="858663" cy="464991"/>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74" name="Line 10"/>
          <p:cNvSpPr/>
          <p:nvPr/>
        </p:nvSpPr>
        <p:spPr>
          <a:xfrm>
            <a:off x="2908167" y="3262465"/>
            <a:ext cx="452967" cy="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75" name="Line 11"/>
          <p:cNvSpPr/>
          <p:nvPr/>
        </p:nvSpPr>
        <p:spPr>
          <a:xfrm flipV="1">
            <a:off x="3702853" y="1356054"/>
            <a:ext cx="188705" cy="406266"/>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sp>
        <p:nvSpPr>
          <p:cNvPr id="176" name="Line 12"/>
          <p:cNvSpPr/>
          <p:nvPr/>
        </p:nvSpPr>
        <p:spPr>
          <a:xfrm flipV="1">
            <a:off x="3700385" y="1358712"/>
            <a:ext cx="188705" cy="406266"/>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sp>
        <p:nvSpPr>
          <p:cNvPr id="177" name="Line 13"/>
          <p:cNvSpPr/>
          <p:nvPr/>
        </p:nvSpPr>
        <p:spPr>
          <a:xfrm>
            <a:off x="4759524" y="1810540"/>
            <a:ext cx="337542" cy="75938"/>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sp>
        <p:nvSpPr>
          <p:cNvPr id="178" name="Line 14"/>
          <p:cNvSpPr/>
          <p:nvPr/>
        </p:nvSpPr>
        <p:spPr>
          <a:xfrm>
            <a:off x="4229100" y="3691132"/>
            <a:ext cx="96441" cy="268819"/>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sp>
        <p:nvSpPr>
          <p:cNvPr id="179" name="Line 15"/>
          <p:cNvSpPr/>
          <p:nvPr/>
        </p:nvSpPr>
        <p:spPr>
          <a:xfrm>
            <a:off x="4046470" y="4046140"/>
            <a:ext cx="0" cy="268819"/>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pic>
        <p:nvPicPr>
          <p:cNvPr id="180" name="Image 179"/>
          <p:cNvPicPr/>
          <p:nvPr/>
        </p:nvPicPr>
        <p:blipFill>
          <a:blip r:embed="rId3"/>
          <a:stretch/>
        </p:blipFill>
        <p:spPr>
          <a:xfrm>
            <a:off x="6206133" y="3518691"/>
            <a:ext cx="1639491" cy="1420980"/>
          </a:xfrm>
          <a:prstGeom prst="rect">
            <a:avLst/>
          </a:prstGeom>
          <a:ln>
            <a:noFill/>
          </a:ln>
        </p:spPr>
      </p:pic>
      <p:sp>
        <p:nvSpPr>
          <p:cNvPr id="182" name="Line 17"/>
          <p:cNvSpPr/>
          <p:nvPr/>
        </p:nvSpPr>
        <p:spPr>
          <a:xfrm>
            <a:off x="6631383" y="4522458"/>
            <a:ext cx="289322" cy="192881"/>
          </a:xfrm>
          <a:prstGeom prst="line">
            <a:avLst/>
          </a:prstGeom>
          <a:ln w="19080">
            <a:solidFill>
              <a:srgbClr val="0000FF"/>
            </a:solidFill>
            <a:round/>
            <a:tailEnd type="triangle" w="med" len="med"/>
          </a:ln>
        </p:spPr>
        <p:style>
          <a:lnRef idx="0">
            <a:scrgbClr r="0" g="0" b="0"/>
          </a:lnRef>
          <a:fillRef idx="0">
            <a:scrgbClr r="0" g="0" b="0"/>
          </a:fillRef>
          <a:effectRef idx="0">
            <a:scrgbClr r="0" g="0" b="0"/>
          </a:effectRef>
          <a:fontRef idx="minor"/>
        </p:style>
      </p:sp>
      <p:sp>
        <p:nvSpPr>
          <p:cNvPr id="183" name="Line 18"/>
          <p:cNvSpPr/>
          <p:nvPr/>
        </p:nvSpPr>
        <p:spPr>
          <a:xfrm flipH="1">
            <a:off x="6495454" y="4056392"/>
            <a:ext cx="241102" cy="337542"/>
          </a:xfrm>
          <a:prstGeom prst="line">
            <a:avLst/>
          </a:prstGeom>
          <a:ln w="19080">
            <a:solidFill>
              <a:srgbClr val="0000FF"/>
            </a:solidFill>
            <a:round/>
            <a:tailEnd type="triangle" w="med" len="med"/>
          </a:ln>
        </p:spPr>
        <p:style>
          <a:lnRef idx="0">
            <a:scrgbClr r="0" g="0" b="0"/>
          </a:lnRef>
          <a:fillRef idx="0">
            <a:scrgbClr r="0" g="0" b="0"/>
          </a:fillRef>
          <a:effectRef idx="0">
            <a:scrgbClr r="0" g="0" b="0"/>
          </a:effectRef>
          <a:fontRef idx="minor"/>
        </p:style>
      </p:sp>
      <p:sp>
        <p:nvSpPr>
          <p:cNvPr id="184" name="Line 19"/>
          <p:cNvSpPr/>
          <p:nvPr/>
        </p:nvSpPr>
        <p:spPr>
          <a:xfrm flipH="1">
            <a:off x="5145286" y="3284867"/>
            <a:ext cx="337542" cy="289322"/>
          </a:xfrm>
          <a:prstGeom prst="line">
            <a:avLst/>
          </a:prstGeom>
          <a:ln w="19080">
            <a:solidFill>
              <a:srgbClr val="0000FF"/>
            </a:solidFill>
            <a:round/>
            <a:tailEnd type="triangle" w="med" len="med"/>
          </a:ln>
        </p:spPr>
        <p:style>
          <a:lnRef idx="0">
            <a:scrgbClr r="0" g="0" b="0"/>
          </a:lnRef>
          <a:fillRef idx="0">
            <a:scrgbClr r="0" g="0" b="0"/>
          </a:fillRef>
          <a:effectRef idx="0">
            <a:scrgbClr r="0" g="0" b="0"/>
          </a:effectRef>
          <a:fontRef idx="minor"/>
        </p:style>
      </p:sp>
      <p:sp>
        <p:nvSpPr>
          <p:cNvPr id="185" name="Line 20"/>
          <p:cNvSpPr/>
          <p:nvPr/>
        </p:nvSpPr>
        <p:spPr>
          <a:xfrm flipH="1">
            <a:off x="4421981" y="4104612"/>
            <a:ext cx="48220" cy="337542"/>
          </a:xfrm>
          <a:prstGeom prst="line">
            <a:avLst/>
          </a:prstGeom>
          <a:ln w="19080">
            <a:solidFill>
              <a:srgbClr val="0000FF"/>
            </a:solidFill>
            <a:round/>
            <a:tailEnd type="triangle" w="med" len="med"/>
          </a:ln>
        </p:spPr>
        <p:style>
          <a:lnRef idx="0">
            <a:scrgbClr r="0" g="0" b="0"/>
          </a:lnRef>
          <a:fillRef idx="0">
            <a:scrgbClr r="0" g="0" b="0"/>
          </a:fillRef>
          <a:effectRef idx="0">
            <a:scrgbClr r="0" g="0" b="0"/>
          </a:effectRef>
          <a:fontRef idx="minor"/>
        </p:style>
      </p:sp>
      <p:sp>
        <p:nvSpPr>
          <p:cNvPr id="186" name="Line 21"/>
          <p:cNvSpPr/>
          <p:nvPr/>
        </p:nvSpPr>
        <p:spPr>
          <a:xfrm flipH="1">
            <a:off x="4663083" y="3670629"/>
            <a:ext cx="337542" cy="289322"/>
          </a:xfrm>
          <a:prstGeom prst="line">
            <a:avLst/>
          </a:prstGeom>
          <a:ln w="19080">
            <a:solidFill>
              <a:srgbClr val="0000FF"/>
            </a:solidFill>
            <a:round/>
            <a:tailEnd type="triangle" w="med" len="med"/>
          </a:ln>
        </p:spPr>
        <p:style>
          <a:lnRef idx="0">
            <a:scrgbClr r="0" g="0" b="0"/>
          </a:lnRef>
          <a:fillRef idx="0">
            <a:scrgbClr r="0" g="0" b="0"/>
          </a:fillRef>
          <a:effectRef idx="0">
            <a:scrgbClr r="0" g="0" b="0"/>
          </a:effectRef>
          <a:fontRef idx="minor"/>
        </p:style>
      </p:sp>
      <p:sp>
        <p:nvSpPr>
          <p:cNvPr id="187" name="TextShape 22"/>
          <p:cNvSpPr txBox="1"/>
          <p:nvPr/>
        </p:nvSpPr>
        <p:spPr>
          <a:xfrm>
            <a:off x="6393319" y="3058888"/>
            <a:ext cx="1949885" cy="301345"/>
          </a:xfrm>
          <a:prstGeom prst="rect">
            <a:avLst/>
          </a:prstGeom>
          <a:noFill/>
          <a:ln>
            <a:noFill/>
          </a:ln>
        </p:spPr>
        <p:txBody>
          <a:bodyPr lIns="47461" tIns="23730" rIns="47461" bIns="23730">
            <a:noAutofit/>
          </a:bodyPr>
          <a:lstStyle/>
          <a:p>
            <a:pPr algn="l"/>
            <a:r>
              <a:rPr lang="fr-FR" sz="1000" b="0" spc="-1" dirty="0">
                <a:solidFill>
                  <a:schemeClr val="tx2"/>
                </a:solidFill>
                <a:latin typeface="Source Sans Pro" panose="020B0503030403020204" pitchFamily="34" charset="0"/>
              </a:rPr>
              <a:t>Vent synoptique dû à la basse pression intérieure</a:t>
            </a:r>
            <a:r>
              <a:rPr lang="en-US" sz="1000" b="0" spc="-1" dirty="0" smtClean="0">
                <a:solidFill>
                  <a:schemeClr val="tx2"/>
                </a:solidFill>
                <a:latin typeface="Source Sans Pro" panose="020B0503030403020204" pitchFamily="34" charset="0"/>
              </a:rPr>
              <a:t>.</a:t>
            </a:r>
            <a:endParaRPr lang="en-US" sz="1000" b="0" spc="-1" dirty="0">
              <a:solidFill>
                <a:schemeClr val="tx2"/>
              </a:solidFill>
              <a:latin typeface="Source Sans Pro" panose="020B0503030403020204" pitchFamily="34" charset="0"/>
            </a:endParaRPr>
          </a:p>
        </p:txBody>
      </p:sp>
      <p:sp>
        <p:nvSpPr>
          <p:cNvPr id="188" name="Line 23"/>
          <p:cNvSpPr/>
          <p:nvPr/>
        </p:nvSpPr>
        <p:spPr>
          <a:xfrm flipH="1">
            <a:off x="5241727" y="3262465"/>
            <a:ext cx="1060847" cy="311723"/>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89" name="TextShape 24"/>
          <p:cNvSpPr txBox="1"/>
          <p:nvPr/>
        </p:nvSpPr>
        <p:spPr>
          <a:xfrm>
            <a:off x="1359353" y="4319611"/>
            <a:ext cx="1398389" cy="587566"/>
          </a:xfrm>
          <a:prstGeom prst="rect">
            <a:avLst/>
          </a:prstGeom>
          <a:noFill/>
          <a:ln>
            <a:noFill/>
          </a:ln>
        </p:spPr>
        <p:txBody>
          <a:bodyPr lIns="47461" tIns="23730" rIns="47461" bIns="23730">
            <a:noAutofit/>
          </a:bodyPr>
          <a:lstStyle/>
          <a:p>
            <a:r>
              <a:rPr lang="fr-FR" sz="1000" b="0" spc="-1" dirty="0">
                <a:solidFill>
                  <a:schemeClr val="tx2"/>
                </a:solidFill>
                <a:latin typeface="Source Sans Pro" panose="020B0503030403020204" pitchFamily="34" charset="0"/>
              </a:rPr>
              <a:t>Dans cette zone, combinaison de vents catabatiques et synoptiques</a:t>
            </a:r>
            <a:endParaRPr lang="en-US" sz="1000" b="0" spc="-1" dirty="0">
              <a:solidFill>
                <a:schemeClr val="tx2"/>
              </a:solidFill>
              <a:latin typeface="Source Sans Pro" panose="020B0503030403020204" pitchFamily="34" charset="0"/>
            </a:endParaRPr>
          </a:p>
        </p:txBody>
      </p:sp>
      <p:sp>
        <p:nvSpPr>
          <p:cNvPr id="190" name="Line 25"/>
          <p:cNvSpPr/>
          <p:nvPr/>
        </p:nvSpPr>
        <p:spPr>
          <a:xfrm flipV="1">
            <a:off x="2782491" y="4442154"/>
            <a:ext cx="1109067" cy="241102"/>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91" name="CustomShape 26"/>
          <p:cNvSpPr/>
          <p:nvPr/>
        </p:nvSpPr>
        <p:spPr>
          <a:xfrm>
            <a:off x="3776133" y="4152832"/>
            <a:ext cx="539156" cy="433983"/>
          </a:xfrm>
          <a:prstGeom prst="rect">
            <a:avLst/>
          </a:prstGeom>
          <a:noFill/>
          <a:ln>
            <a:solidFill>
              <a:srgbClr val="000000"/>
            </a:solidFill>
          </a:ln>
        </p:spPr>
        <p:style>
          <a:lnRef idx="0">
            <a:scrgbClr r="0" g="0" b="0"/>
          </a:lnRef>
          <a:fillRef idx="0">
            <a:scrgbClr r="0" g="0" b="0"/>
          </a:fillRef>
          <a:effectRef idx="0">
            <a:scrgbClr r="0" g="0" b="0"/>
          </a:effectRef>
          <a:fontRef idx="minor"/>
        </p:style>
      </p:sp>
      <p:pic>
        <p:nvPicPr>
          <p:cNvPr id="29" name="Picture 2" descr="Résultat de recherche d'images pour &quot;logo universite de Liège&quot;">
            <a:extLst>
              <a:ext uri="{FF2B5EF4-FFF2-40B4-BE49-F238E27FC236}">
                <a16:creationId xmlns:a16="http://schemas.microsoft.com/office/drawing/2014/main" id="{3C9F008E-E707-204C-BA4A-18161FC1B5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397" y="135324"/>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59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395751" y="155874"/>
            <a:ext cx="6204819" cy="699027"/>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3000" b="1" dirty="0" smtClean="0">
                <a:solidFill>
                  <a:schemeClr val="tx2"/>
                </a:solidFill>
                <a:latin typeface="Source Sans Pro" panose="020B0503030403020204" pitchFamily="34" charset="0"/>
              </a:rPr>
              <a:t>Le </a:t>
            </a:r>
            <a:r>
              <a:rPr lang="en-US" sz="3000" b="1" dirty="0" err="1" smtClean="0">
                <a:solidFill>
                  <a:schemeClr val="tx2"/>
                </a:solidFill>
                <a:latin typeface="Source Sans Pro" panose="020B0503030403020204" pitchFamily="34" charset="0"/>
              </a:rPr>
              <a:t>projet</a:t>
            </a:r>
            <a:r>
              <a:rPr lang="en-US" sz="3000" b="1" dirty="0" smtClean="0">
                <a:solidFill>
                  <a:schemeClr val="tx2"/>
                </a:solidFill>
                <a:latin typeface="Source Sans Pro" panose="020B0503030403020204" pitchFamily="34" charset="0"/>
              </a:rPr>
              <a:t> </a:t>
            </a:r>
            <a:r>
              <a:rPr lang="en-US" sz="3000" b="1" dirty="0" err="1" smtClean="0">
                <a:solidFill>
                  <a:schemeClr val="tx2"/>
                </a:solidFill>
                <a:latin typeface="Source Sans Pro" panose="020B0503030403020204" pitchFamily="34" charset="0"/>
              </a:rPr>
              <a:t>Katabata</a:t>
            </a:r>
            <a:endParaRPr lang="en-US" sz="3000" b="1" dirty="0">
              <a:solidFill>
                <a:schemeClr val="tx2"/>
              </a:solidFill>
              <a:latin typeface="Source Sans Pro" panose="020B0503030403020204" pitchFamily="34" charset="0"/>
            </a:endParaRPr>
          </a:p>
        </p:txBody>
      </p:sp>
      <p:pic>
        <p:nvPicPr>
          <p:cNvPr id="4" name="Image 3"/>
          <p:cNvPicPr>
            <a:picLocks noChangeAspect="1"/>
          </p:cNvPicPr>
          <p:nvPr/>
        </p:nvPicPr>
        <p:blipFill>
          <a:blip r:embed="rId2"/>
          <a:stretch>
            <a:fillRect/>
          </a:stretch>
        </p:blipFill>
        <p:spPr>
          <a:xfrm>
            <a:off x="882923" y="713011"/>
            <a:ext cx="3615237" cy="2290355"/>
          </a:xfrm>
          <a:prstGeom prst="rect">
            <a:avLst/>
          </a:prstGeom>
        </p:spPr>
      </p:pic>
      <p:sp>
        <p:nvSpPr>
          <p:cNvPr id="5" name="Rectangle 4"/>
          <p:cNvSpPr/>
          <p:nvPr/>
        </p:nvSpPr>
        <p:spPr>
          <a:xfrm>
            <a:off x="5173274" y="1119524"/>
            <a:ext cx="3713223" cy="1569660"/>
          </a:xfrm>
          <a:prstGeom prst="rect">
            <a:avLst/>
          </a:prstGeom>
        </p:spPr>
        <p:txBody>
          <a:bodyPr wrap="square">
            <a:spAutoFit/>
          </a:bodyPr>
          <a:lstStyle/>
          <a:p>
            <a:pPr algn="l" hangingPunct="1"/>
            <a:endParaRPr lang="fr-FR" sz="1600" b="0" dirty="0">
              <a:solidFill>
                <a:schemeClr val="tx2"/>
              </a:solidFill>
              <a:latin typeface="+mj-lt"/>
            </a:endParaRPr>
          </a:p>
          <a:p>
            <a:pPr algn="l" hangingPunct="1"/>
            <a:r>
              <a:rPr lang="fr-FR" sz="1600" b="0" dirty="0">
                <a:solidFill>
                  <a:schemeClr val="tx2"/>
                </a:solidFill>
                <a:latin typeface="+mj-lt"/>
              </a:rPr>
              <a:t>Objectif du projet : installer trois stations météo dans le sud-est du Groenland.</a:t>
            </a:r>
          </a:p>
          <a:p>
            <a:pPr algn="l" hangingPunct="1"/>
            <a:r>
              <a:rPr lang="fr-FR" sz="1600" b="0" dirty="0">
                <a:solidFill>
                  <a:schemeClr val="tx2"/>
                </a:solidFill>
                <a:latin typeface="+mj-lt"/>
              </a:rPr>
              <a:t>Le vent dans cette zone n'a jamais été correctement mesuré auparavant !</a:t>
            </a:r>
            <a:endParaRPr lang="en-US" sz="1600" b="0" dirty="0">
              <a:solidFill>
                <a:schemeClr val="tx2"/>
              </a:solidFill>
              <a:latin typeface="+mj-lt"/>
            </a:endParaRPr>
          </a:p>
        </p:txBody>
      </p:sp>
      <p:pic>
        <p:nvPicPr>
          <p:cNvPr id="6" name="Picture 2" descr="KATABATA Team"/>
          <p:cNvPicPr>
            <a:picLocks noChangeAspect="1" noChangeArrowheads="1"/>
          </p:cNvPicPr>
          <p:nvPr/>
        </p:nvPicPr>
        <p:blipFill rotWithShape="1">
          <a:blip r:embed="rId3">
            <a:extLst>
              <a:ext uri="{28A0092B-C50C-407E-A947-70E740481C1C}">
                <a14:useLocalDpi xmlns:a14="http://schemas.microsoft.com/office/drawing/2010/main" val="0"/>
              </a:ext>
            </a:extLst>
          </a:blip>
          <a:srcRect l="10008" t="2000" r="9833" b="-2000"/>
          <a:stretch/>
        </p:blipFill>
        <p:spPr bwMode="auto">
          <a:xfrm>
            <a:off x="882923" y="3029668"/>
            <a:ext cx="4026396" cy="20091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173274" y="3507271"/>
            <a:ext cx="3752578" cy="830997"/>
          </a:xfrm>
          <a:prstGeom prst="rect">
            <a:avLst/>
          </a:prstGeom>
        </p:spPr>
        <p:txBody>
          <a:bodyPr wrap="square">
            <a:spAutoFit/>
          </a:bodyPr>
          <a:lstStyle/>
          <a:p>
            <a:pPr algn="l"/>
            <a:r>
              <a:rPr lang="de-DE" sz="1600" b="0" dirty="0">
                <a:solidFill>
                  <a:schemeClr val="tx2"/>
                </a:solidFill>
                <a:latin typeface="+mj-lt"/>
              </a:rPr>
              <a:t>The </a:t>
            </a:r>
            <a:r>
              <a:rPr lang="de-DE" sz="1600" b="0" dirty="0" err="1" smtClean="0">
                <a:solidFill>
                  <a:schemeClr val="tx2"/>
                </a:solidFill>
                <a:latin typeface="+mj-lt"/>
              </a:rPr>
              <a:t>team</a:t>
            </a:r>
            <a:r>
              <a:rPr lang="de-DE" sz="1600" b="0" dirty="0" smtClean="0">
                <a:solidFill>
                  <a:schemeClr val="tx2"/>
                </a:solidFill>
                <a:latin typeface="+mj-lt"/>
              </a:rPr>
              <a:t>: </a:t>
            </a:r>
            <a:endParaRPr lang="de-DE" sz="1600" b="0" dirty="0">
              <a:solidFill>
                <a:schemeClr val="tx2"/>
              </a:solidFill>
              <a:latin typeface="+mj-lt"/>
            </a:endParaRPr>
          </a:p>
          <a:p>
            <a:pPr algn="l"/>
            <a:r>
              <a:rPr lang="de-DE" sz="1600" b="0" dirty="0" smtClean="0">
                <a:solidFill>
                  <a:schemeClr val="tx2"/>
                </a:solidFill>
                <a:latin typeface="+mj-lt"/>
              </a:rPr>
              <a:t>Prof. </a:t>
            </a:r>
            <a:r>
              <a:rPr lang="de-DE" sz="1600" b="0" dirty="0">
                <a:solidFill>
                  <a:schemeClr val="tx2"/>
                </a:solidFill>
                <a:latin typeface="+mj-lt"/>
              </a:rPr>
              <a:t>Xavier </a:t>
            </a:r>
            <a:r>
              <a:rPr lang="de-DE" sz="1600" b="0" dirty="0" err="1">
                <a:solidFill>
                  <a:schemeClr val="tx2"/>
                </a:solidFill>
                <a:latin typeface="+mj-lt"/>
              </a:rPr>
              <a:t>Fettweis</a:t>
            </a:r>
            <a:r>
              <a:rPr lang="de-DE" sz="1600" b="0" dirty="0">
                <a:solidFill>
                  <a:schemeClr val="tx2"/>
                </a:solidFill>
                <a:latin typeface="+mj-lt"/>
              </a:rPr>
              <a:t>, Michaël </a:t>
            </a:r>
            <a:r>
              <a:rPr lang="de-DE" sz="1600" b="0" dirty="0" err="1">
                <a:solidFill>
                  <a:schemeClr val="tx2"/>
                </a:solidFill>
                <a:latin typeface="+mj-lt"/>
              </a:rPr>
              <a:t>Fonder</a:t>
            </a:r>
            <a:endParaRPr lang="de-DE" sz="1600" b="0" dirty="0">
              <a:solidFill>
                <a:schemeClr val="tx2"/>
              </a:solidFill>
              <a:latin typeface="+mj-lt"/>
            </a:endParaRPr>
          </a:p>
          <a:p>
            <a:pPr algn="l"/>
            <a:r>
              <a:rPr lang="de-DE" sz="1600" b="0" dirty="0" err="1">
                <a:solidFill>
                  <a:schemeClr val="tx2"/>
                </a:solidFill>
                <a:latin typeface="+mj-lt"/>
              </a:rPr>
              <a:t>and</a:t>
            </a:r>
            <a:r>
              <a:rPr lang="de-DE" sz="1600" b="0" dirty="0">
                <a:solidFill>
                  <a:schemeClr val="tx2"/>
                </a:solidFill>
                <a:latin typeface="+mj-lt"/>
              </a:rPr>
              <a:t> Prof. Damien Ernst</a:t>
            </a:r>
            <a:endParaRPr lang="en-US" sz="1600" b="0" dirty="0">
              <a:solidFill>
                <a:schemeClr val="tx2"/>
              </a:solidFill>
              <a:latin typeface="+mj-lt"/>
            </a:endParaRPr>
          </a:p>
        </p:txBody>
      </p:sp>
      <p:pic>
        <p:nvPicPr>
          <p:cNvPr id="7" name="Picture 2" descr="Résultat de recherche d'images pour &quot;logo universite de Liège&quot;">
            <a:extLst>
              <a:ext uri="{FF2B5EF4-FFF2-40B4-BE49-F238E27FC236}">
                <a16:creationId xmlns:a16="http://schemas.microsoft.com/office/drawing/2014/main" id="{50D293E0-BD44-3843-9D1F-5828E7D631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397" y="135324"/>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4189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215" y="1162776"/>
            <a:ext cx="6720352" cy="3543912"/>
          </a:xfrm>
          <a:prstGeom prst="rect">
            <a:avLst/>
          </a:prstGeom>
          <a:noFill/>
          <a:extLst>
            <a:ext uri="{909E8E84-426E-40DD-AFC4-6F175D3DCCD1}">
              <a14:hiddenFill xmlns:a14="http://schemas.microsoft.com/office/drawing/2010/main">
                <a:solidFill>
                  <a:srgbClr val="FFFFFF"/>
                </a:solidFill>
              </a14:hiddenFill>
            </a:ext>
          </a:extLst>
        </p:spPr>
      </p:pic>
      <p:sp>
        <p:nvSpPr>
          <p:cNvPr id="125" name="Global picture of the Global Grid"/>
          <p:cNvSpPr txBox="1">
            <a:spLocks noGrp="1"/>
          </p:cNvSpPr>
          <p:nvPr>
            <p:ph type="title"/>
          </p:nvPr>
        </p:nvSpPr>
        <p:spPr>
          <a:xfrm>
            <a:off x="1321480" y="16746"/>
            <a:ext cx="6679520" cy="1138535"/>
          </a:xfrm>
          <a:prstGeom prst="rect">
            <a:avLst/>
          </a:prstGeom>
        </p:spPr>
        <p:txBody>
          <a:bodyPr>
            <a:normAutofit/>
          </a:bodyPr>
          <a:lstStyle>
            <a:lvl1pPr>
              <a:defRPr sz="5000"/>
            </a:lvl1pPr>
          </a:lstStyle>
          <a:p>
            <a:r>
              <a:rPr lang="fr-BE" sz="3000" b="1" dirty="0">
                <a:solidFill>
                  <a:schemeClr val="tx2"/>
                </a:solidFill>
                <a:latin typeface="Source Sans Pro" panose="020B0503030403020204" pitchFamily="34" charset="0"/>
              </a:rPr>
              <a:t>Crise énergétique: gaz naturel</a:t>
            </a:r>
            <a:endParaRPr sz="3000" b="1" dirty="0">
              <a:solidFill>
                <a:schemeClr val="tx2"/>
              </a:solidFill>
              <a:latin typeface="Source Sans Pro" panose="020B0503030403020204" pitchFamily="34" charset="0"/>
            </a:endParaRPr>
          </a:p>
        </p:txBody>
      </p:sp>
      <p:pic>
        <p:nvPicPr>
          <p:cNvPr id="5" name="Picture 2" descr="Résultat de recherche d'images pour &quot;logo universite de Liège&quot;">
            <a:extLst>
              <a:ext uri="{FF2B5EF4-FFF2-40B4-BE49-F238E27FC236}">
                <a16:creationId xmlns:a16="http://schemas.microsoft.com/office/drawing/2014/main" id="{90E7F363-31A7-A243-A815-1DD9615499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7">
            <a:extLst>
              <a:ext uri="{FF2B5EF4-FFF2-40B4-BE49-F238E27FC236}">
                <a16:creationId xmlns:a16="http://schemas.microsoft.com/office/drawing/2014/main" id="{73684E9F-3461-8C05-F1AD-09FD78EB5643}"/>
              </a:ext>
            </a:extLst>
          </p:cNvPr>
          <p:cNvSpPr>
            <a:spLocks noGrp="1"/>
          </p:cNvSpPr>
          <p:nvPr>
            <p:ph type="sldNum" sz="quarter" idx="2"/>
          </p:nvPr>
        </p:nvSpPr>
        <p:spPr/>
        <p:txBody>
          <a:bodyPr/>
          <a:lstStyle/>
          <a:p>
            <a:fld id="{86CB4B4D-7CA3-9044-876B-883B54F8677D}" type="slidenum">
              <a:rPr lang="fr-BE" smtClean="0"/>
              <a:t>2</a:t>
            </a:fld>
            <a:endParaRPr lang="fr-BE"/>
          </a:p>
        </p:txBody>
      </p:sp>
      <p:sp>
        <p:nvSpPr>
          <p:cNvPr id="11" name="Rectangle 10">
            <a:extLst>
              <a:ext uri="{FF2B5EF4-FFF2-40B4-BE49-F238E27FC236}">
                <a16:creationId xmlns:a16="http://schemas.microsoft.com/office/drawing/2014/main" id="{F0B83100-3021-2A12-4035-80D1E3163134}"/>
              </a:ext>
            </a:extLst>
          </p:cNvPr>
          <p:cNvSpPr/>
          <p:nvPr/>
        </p:nvSpPr>
        <p:spPr>
          <a:xfrm>
            <a:off x="7502246" y="1119877"/>
            <a:ext cx="607375" cy="1929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BE" sz="2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20" name="Connecteur droit 19">
            <a:extLst>
              <a:ext uri="{FF2B5EF4-FFF2-40B4-BE49-F238E27FC236}">
                <a16:creationId xmlns:a16="http://schemas.microsoft.com/office/drawing/2014/main" id="{A4E2062E-B65E-A670-81F3-F0E1A40FF6DB}"/>
              </a:ext>
            </a:extLst>
          </p:cNvPr>
          <p:cNvCxnSpPr>
            <a:cxnSpLocks/>
          </p:cNvCxnSpPr>
          <p:nvPr/>
        </p:nvCxnSpPr>
        <p:spPr>
          <a:xfrm flipV="1">
            <a:off x="6968128" y="1506063"/>
            <a:ext cx="0" cy="3207021"/>
          </a:xfrm>
          <a:prstGeom prst="line">
            <a:avLst/>
          </a:prstGeom>
          <a:noFill/>
          <a:ln w="12700" cap="flat">
            <a:solidFill>
              <a:schemeClr val="tx1"/>
            </a:solidFill>
            <a:prstDash val="dash"/>
            <a:miter lim="400000"/>
          </a:ln>
          <a:effectLst/>
          <a:sp3d/>
        </p:spPr>
        <p:style>
          <a:lnRef idx="0">
            <a:scrgbClr r="0" g="0" b="0"/>
          </a:lnRef>
          <a:fillRef idx="0">
            <a:scrgbClr r="0" g="0" b="0"/>
          </a:fillRef>
          <a:effectRef idx="0">
            <a:scrgbClr r="0" g="0" b="0"/>
          </a:effectRef>
          <a:fontRef idx="none"/>
        </p:style>
      </p:cxnSp>
      <p:sp>
        <p:nvSpPr>
          <p:cNvPr id="23" name="ZoneTexte 22">
            <a:extLst>
              <a:ext uri="{FF2B5EF4-FFF2-40B4-BE49-F238E27FC236}">
                <a16:creationId xmlns:a16="http://schemas.microsoft.com/office/drawing/2014/main" id="{C3AC3C9F-B7EE-ACEA-1E19-7B1925E95B59}"/>
              </a:ext>
            </a:extLst>
          </p:cNvPr>
          <p:cNvSpPr txBox="1"/>
          <p:nvPr/>
        </p:nvSpPr>
        <p:spPr>
          <a:xfrm>
            <a:off x="6492035" y="1333374"/>
            <a:ext cx="95218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rPr>
              <a:t>24 février 2022</a:t>
            </a:r>
          </a:p>
        </p:txBody>
      </p:sp>
      <p:sp>
        <p:nvSpPr>
          <p:cNvPr id="30" name="ZoneTexte 29">
            <a:extLst>
              <a:ext uri="{FF2B5EF4-FFF2-40B4-BE49-F238E27FC236}">
                <a16:creationId xmlns:a16="http://schemas.microsoft.com/office/drawing/2014/main" id="{39829A4B-8518-11A1-D27B-BF8391CFAD6B}"/>
              </a:ext>
            </a:extLst>
          </p:cNvPr>
          <p:cNvSpPr txBox="1"/>
          <p:nvPr/>
        </p:nvSpPr>
        <p:spPr>
          <a:xfrm>
            <a:off x="7378755" y="1864262"/>
            <a:ext cx="75501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chemeClr val="tx1"/>
                </a:solidFill>
                <a:effectLst/>
                <a:uFillTx/>
                <a:latin typeface="Helvetica Neue"/>
                <a:ea typeface="Helvetica Neue"/>
                <a:cs typeface="Helvetica Neue"/>
                <a:sym typeface="Helvetica Neue"/>
              </a:rPr>
              <a:t>211 €/MWh</a:t>
            </a:r>
          </a:p>
        </p:txBody>
      </p:sp>
      <p:sp>
        <p:nvSpPr>
          <p:cNvPr id="2" name="Rectangle 1"/>
          <p:cNvSpPr/>
          <p:nvPr/>
        </p:nvSpPr>
        <p:spPr>
          <a:xfrm>
            <a:off x="2196102" y="1454355"/>
            <a:ext cx="4292384" cy="17988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Rectangle 15"/>
          <p:cNvSpPr/>
          <p:nvPr/>
        </p:nvSpPr>
        <p:spPr>
          <a:xfrm>
            <a:off x="7557072" y="3926100"/>
            <a:ext cx="718404" cy="13483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ZoneTexte 16">
            <a:extLst>
              <a:ext uri="{FF2B5EF4-FFF2-40B4-BE49-F238E27FC236}">
                <a16:creationId xmlns:a16="http://schemas.microsoft.com/office/drawing/2014/main" id="{C3AC3C9F-B7EE-ACEA-1E19-7B1925E95B59}"/>
              </a:ext>
            </a:extLst>
          </p:cNvPr>
          <p:cNvSpPr txBox="1"/>
          <p:nvPr/>
        </p:nvSpPr>
        <p:spPr>
          <a:xfrm>
            <a:off x="5830987" y="3486961"/>
            <a:ext cx="931344"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fr-BE" sz="1000" b="0" dirty="0" smtClean="0"/>
              <a:t>Livraison 2022</a:t>
            </a:r>
            <a:endPar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9" name="ZoneTexte 18">
            <a:extLst>
              <a:ext uri="{FF2B5EF4-FFF2-40B4-BE49-F238E27FC236}">
                <a16:creationId xmlns:a16="http://schemas.microsoft.com/office/drawing/2014/main" id="{C3AC3C9F-B7EE-ACEA-1E19-7B1925E95B59}"/>
              </a:ext>
            </a:extLst>
          </p:cNvPr>
          <p:cNvSpPr txBox="1"/>
          <p:nvPr/>
        </p:nvSpPr>
        <p:spPr>
          <a:xfrm>
            <a:off x="7490357" y="2467333"/>
            <a:ext cx="93134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fr-BE" sz="1000" b="0" dirty="0" smtClean="0"/>
              <a:t>Livraison 2023</a:t>
            </a:r>
            <a:endPar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2" name="ZoneTexte 21">
            <a:extLst>
              <a:ext uri="{FF2B5EF4-FFF2-40B4-BE49-F238E27FC236}">
                <a16:creationId xmlns:a16="http://schemas.microsoft.com/office/drawing/2014/main" id="{C3AC3C9F-B7EE-ACEA-1E19-7B1925E95B59}"/>
              </a:ext>
            </a:extLst>
          </p:cNvPr>
          <p:cNvSpPr txBox="1"/>
          <p:nvPr/>
        </p:nvSpPr>
        <p:spPr>
          <a:xfrm>
            <a:off x="7668252" y="3275451"/>
            <a:ext cx="93134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fr-BE" sz="1000" b="0" dirty="0" smtClean="0"/>
              <a:t>Livraison 2024</a:t>
            </a:r>
            <a:endPar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4" name="ZoneTexte 23">
            <a:extLst>
              <a:ext uri="{FF2B5EF4-FFF2-40B4-BE49-F238E27FC236}">
                <a16:creationId xmlns:a16="http://schemas.microsoft.com/office/drawing/2014/main" id="{C3AC3C9F-B7EE-ACEA-1E19-7B1925E95B59}"/>
              </a:ext>
            </a:extLst>
          </p:cNvPr>
          <p:cNvSpPr txBox="1"/>
          <p:nvPr/>
        </p:nvSpPr>
        <p:spPr>
          <a:xfrm>
            <a:off x="7950423" y="3806211"/>
            <a:ext cx="93134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fr-BE" sz="1000" b="0" dirty="0" smtClean="0"/>
              <a:t>Livraison 2025</a:t>
            </a:r>
            <a:endPar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86030359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20</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1229860" y="-69881"/>
            <a:ext cx="6679520" cy="113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Départ de Saint-Malo</a:t>
            </a:r>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AAECB006-C7A7-48C0-A21F-ED890A7ADB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331" r="5138" b="15584"/>
          <a:stretch/>
        </p:blipFill>
        <p:spPr>
          <a:xfrm>
            <a:off x="1420765" y="998479"/>
            <a:ext cx="6442450" cy="3875420"/>
          </a:xfrm>
          <a:prstGeom prst="rect">
            <a:avLst/>
          </a:prstGeom>
        </p:spPr>
      </p:pic>
    </p:spTree>
    <p:extLst>
      <p:ext uri="{BB962C8B-B14F-4D97-AF65-F5344CB8AC3E}">
        <p14:creationId xmlns:p14="http://schemas.microsoft.com/office/powerpoint/2010/main" val="225622744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 name="Image 4"/>
          <p:cNvPicPr/>
          <p:nvPr/>
        </p:nvPicPr>
        <p:blipFill>
          <a:blip r:embed="rId2"/>
          <a:srcRect t="4372" b="6047"/>
          <a:stretch/>
        </p:blipFill>
        <p:spPr>
          <a:xfrm>
            <a:off x="333100" y="867384"/>
            <a:ext cx="8506098" cy="3870079"/>
          </a:xfrm>
          <a:prstGeom prst="rect">
            <a:avLst/>
          </a:prstGeom>
          <a:ln>
            <a:noFill/>
          </a:ln>
        </p:spPr>
      </p:pic>
      <p:sp>
        <p:nvSpPr>
          <p:cNvPr id="585" name="CustomShape 1"/>
          <p:cNvSpPr/>
          <p:nvPr/>
        </p:nvSpPr>
        <p:spPr>
          <a:xfrm>
            <a:off x="1257931" y="-17417"/>
            <a:ext cx="6436083" cy="1067681"/>
          </a:xfrm>
          <a:prstGeom prst="rect">
            <a:avLst/>
          </a:prstGeom>
          <a:noFill/>
          <a:ln w="12600">
            <a:noFill/>
          </a:ln>
        </p:spPr>
        <p:style>
          <a:lnRef idx="0">
            <a:scrgbClr r="0" g="0" b="0"/>
          </a:lnRef>
          <a:fillRef idx="0">
            <a:scrgbClr r="0" g="0" b="0"/>
          </a:fillRef>
          <a:effectRef idx="0">
            <a:scrgbClr r="0" g="0" b="0"/>
          </a:effectRef>
          <a:fontRef idx="minor"/>
        </p:style>
        <p:txBody>
          <a:bodyPr lIns="26768" tIns="26768" rIns="26768" bIns="26768" anchor="ctr">
            <a:normAutofit/>
          </a:bodyPr>
          <a:lstStyle/>
          <a:p>
            <a:r>
              <a:rPr lang="fr-BE" sz="2800" dirty="0" smtClean="0">
                <a:solidFill>
                  <a:schemeClr val="tx2"/>
                </a:solidFill>
                <a:latin typeface="Source Sans Pro" panose="020B0503030403020204" pitchFamily="34" charset="0"/>
              </a:rPr>
              <a:t>Photo d’une des stations</a:t>
            </a:r>
            <a:endParaRPr lang="en-GB" sz="2800" b="0" spc="-1" dirty="0">
              <a:latin typeface="Arial"/>
            </a:endParaRPr>
          </a:p>
        </p:txBody>
      </p:sp>
    </p:spTree>
    <p:extLst>
      <p:ext uri="{BB962C8B-B14F-4D97-AF65-F5344CB8AC3E}">
        <p14:creationId xmlns:p14="http://schemas.microsoft.com/office/powerpoint/2010/main" val="8421049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CustomShape 1"/>
          <p:cNvSpPr/>
          <p:nvPr/>
        </p:nvSpPr>
        <p:spPr>
          <a:xfrm>
            <a:off x="1645326" y="888279"/>
            <a:ext cx="5852883" cy="3877179"/>
          </a:xfrm>
          <a:prstGeom prst="rect">
            <a:avLst/>
          </a:prstGeom>
          <a:noFill/>
          <a:ln w="12600">
            <a:noFill/>
          </a:ln>
        </p:spPr>
        <p:style>
          <a:lnRef idx="0">
            <a:scrgbClr r="0" g="0" b="0"/>
          </a:lnRef>
          <a:fillRef idx="0">
            <a:scrgbClr r="0" g="0" b="0"/>
          </a:fillRef>
          <a:effectRef idx="0">
            <a:scrgbClr r="0" g="0" b="0"/>
          </a:effectRef>
          <a:fontRef idx="minor"/>
        </p:style>
      </p:sp>
      <p:sp>
        <p:nvSpPr>
          <p:cNvPr id="587" name="CustomShape 2"/>
          <p:cNvSpPr/>
          <p:nvPr/>
        </p:nvSpPr>
        <p:spPr>
          <a:xfrm>
            <a:off x="1808876" y="-168771"/>
            <a:ext cx="5852883" cy="1137923"/>
          </a:xfrm>
          <a:prstGeom prst="rect">
            <a:avLst/>
          </a:prstGeom>
          <a:noFill/>
          <a:ln w="12600">
            <a:noFill/>
          </a:ln>
        </p:spPr>
        <p:style>
          <a:lnRef idx="0">
            <a:scrgbClr r="0" g="0" b="0"/>
          </a:lnRef>
          <a:fillRef idx="0">
            <a:scrgbClr r="0" g="0" b="0"/>
          </a:fillRef>
          <a:effectRef idx="0">
            <a:scrgbClr r="0" g="0" b="0"/>
          </a:effectRef>
          <a:fontRef idx="minor"/>
        </p:style>
        <p:txBody>
          <a:bodyPr lIns="26768" tIns="26768" rIns="26768" bIns="26768" anchor="ctr">
            <a:normAutofit/>
          </a:bodyPr>
          <a:lstStyle/>
          <a:p>
            <a:r>
              <a:rPr lang="fr-BE" sz="2400" dirty="0" smtClean="0">
                <a:solidFill>
                  <a:schemeClr val="tx2"/>
                </a:solidFill>
                <a:latin typeface="Source Sans Pro" panose="020B0503030403020204" pitchFamily="34" charset="0"/>
              </a:rPr>
              <a:t>Modèle MAR versus observations</a:t>
            </a:r>
            <a:endParaRPr lang="fr-BE" sz="2400" dirty="0">
              <a:solidFill>
                <a:schemeClr val="tx2"/>
              </a:solidFill>
              <a:latin typeface="Source Sans Pro" panose="020B0503030403020204" pitchFamily="34" charset="0"/>
            </a:endParaRPr>
          </a:p>
          <a:p>
            <a:pPr algn="ctr">
              <a:lnSpc>
                <a:spcPct val="100000"/>
              </a:lnSpc>
            </a:pPr>
            <a:endParaRPr lang="en-GB" sz="2373" b="0" spc="-1" dirty="0">
              <a:latin typeface="Arial"/>
            </a:endParaRPr>
          </a:p>
        </p:txBody>
      </p:sp>
      <p:pic>
        <p:nvPicPr>
          <p:cNvPr id="588" name="Image 230"/>
          <p:cNvPicPr/>
          <p:nvPr/>
        </p:nvPicPr>
        <p:blipFill>
          <a:blip r:embed="rId2"/>
          <a:srcRect b="3739"/>
          <a:stretch/>
        </p:blipFill>
        <p:spPr>
          <a:xfrm>
            <a:off x="2692695" y="690651"/>
            <a:ext cx="4470820" cy="4255158"/>
          </a:xfrm>
          <a:prstGeom prst="rect">
            <a:avLst/>
          </a:prstGeom>
          <a:ln>
            <a:noFill/>
          </a:ln>
        </p:spPr>
      </p:pic>
      <p:sp>
        <p:nvSpPr>
          <p:cNvPr id="589" name="CustomShape 3"/>
          <p:cNvSpPr/>
          <p:nvPr/>
        </p:nvSpPr>
        <p:spPr>
          <a:xfrm>
            <a:off x="837541" y="4906891"/>
            <a:ext cx="6333188" cy="221738"/>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gn="ctr">
              <a:lnSpc>
                <a:spcPct val="100000"/>
              </a:lnSpc>
            </a:pPr>
            <a:r>
              <a:rPr lang="en-GB" sz="949" b="0" spc="-1">
                <a:latin typeface="Arial"/>
                <a:ea typeface="Helvetica Neue"/>
              </a:rPr>
              <a:t>MAR is able to simulate both spatial and temporal variability observed until now at the 3 stations</a:t>
            </a:r>
            <a:endParaRPr lang="en-GB" sz="949" b="0" spc="-1">
              <a:latin typeface="Arial"/>
            </a:endParaRPr>
          </a:p>
        </p:txBody>
      </p:sp>
      <p:sp>
        <p:nvSpPr>
          <p:cNvPr id="590" name="CustomShape 4"/>
          <p:cNvSpPr/>
          <p:nvPr/>
        </p:nvSpPr>
        <p:spPr>
          <a:xfrm>
            <a:off x="2172902" y="574847"/>
            <a:ext cx="578454" cy="182440"/>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gn="ctr">
              <a:lnSpc>
                <a:spcPct val="100000"/>
              </a:lnSpc>
            </a:pPr>
            <a:r>
              <a:rPr lang="en-GB" sz="949" spc="-1">
                <a:solidFill>
                  <a:srgbClr val="0000FF"/>
                </a:solidFill>
                <a:latin typeface="Arial"/>
                <a:ea typeface="Helvetica Neue"/>
              </a:rPr>
              <a:t>AWS1</a:t>
            </a:r>
            <a:endParaRPr lang="en-GB" sz="949" b="0" spc="-1">
              <a:latin typeface="Arial"/>
            </a:endParaRPr>
          </a:p>
        </p:txBody>
      </p:sp>
      <p:sp>
        <p:nvSpPr>
          <p:cNvPr id="591" name="CustomShape 5"/>
          <p:cNvSpPr/>
          <p:nvPr/>
        </p:nvSpPr>
        <p:spPr>
          <a:xfrm>
            <a:off x="2172902" y="2070056"/>
            <a:ext cx="578454" cy="182440"/>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gn="ctr">
              <a:lnSpc>
                <a:spcPct val="100000"/>
              </a:lnSpc>
            </a:pPr>
            <a:r>
              <a:rPr lang="en-GB" sz="949" spc="-1">
                <a:solidFill>
                  <a:srgbClr val="0000FF"/>
                </a:solidFill>
                <a:latin typeface="Arial"/>
                <a:ea typeface="Helvetica Neue"/>
              </a:rPr>
              <a:t>AWS2</a:t>
            </a:r>
            <a:endParaRPr lang="en-GB" sz="949" b="0" spc="-1">
              <a:latin typeface="Arial"/>
            </a:endParaRPr>
          </a:p>
        </p:txBody>
      </p:sp>
      <p:sp>
        <p:nvSpPr>
          <p:cNvPr id="592" name="CustomShape 6"/>
          <p:cNvSpPr/>
          <p:nvPr/>
        </p:nvSpPr>
        <p:spPr>
          <a:xfrm>
            <a:off x="2155627" y="3537928"/>
            <a:ext cx="578454" cy="182440"/>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gn="ctr">
              <a:lnSpc>
                <a:spcPct val="100000"/>
              </a:lnSpc>
            </a:pPr>
            <a:r>
              <a:rPr lang="en-GB" sz="949" spc="-1">
                <a:solidFill>
                  <a:srgbClr val="0000FF"/>
                </a:solidFill>
                <a:latin typeface="Arial"/>
                <a:ea typeface="Helvetica Neue"/>
              </a:rPr>
              <a:t>AWS3</a:t>
            </a:r>
            <a:endParaRPr lang="en-GB" sz="949" b="0" spc="-1">
              <a:latin typeface="Arial"/>
            </a:endParaRPr>
          </a:p>
        </p:txBody>
      </p:sp>
      <p:sp>
        <p:nvSpPr>
          <p:cNvPr id="593" name="CustomShape 7"/>
          <p:cNvSpPr/>
          <p:nvPr/>
        </p:nvSpPr>
        <p:spPr>
          <a:xfrm>
            <a:off x="4277320" y="3423642"/>
            <a:ext cx="915996" cy="240912"/>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594" name="CustomShape 8"/>
          <p:cNvSpPr/>
          <p:nvPr/>
        </p:nvSpPr>
        <p:spPr>
          <a:xfrm>
            <a:off x="4325541" y="1958048"/>
            <a:ext cx="915996" cy="240912"/>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595" name="CustomShape 9"/>
          <p:cNvSpPr/>
          <p:nvPr/>
        </p:nvSpPr>
        <p:spPr>
          <a:xfrm>
            <a:off x="7170919" y="888279"/>
            <a:ext cx="1203799" cy="722355"/>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nSpc>
                <a:spcPct val="100000"/>
              </a:lnSpc>
            </a:pPr>
            <a:r>
              <a:rPr lang="en-GB" sz="633" b="0" spc="-1">
                <a:latin typeface="Helvetica Neue Medium"/>
                <a:ea typeface="Helvetica Neue"/>
              </a:rPr>
              <a:t>Correlation: 0.87</a:t>
            </a:r>
            <a:endParaRPr lang="en-GB" sz="633" b="0" spc="-1">
              <a:latin typeface="Arial"/>
            </a:endParaRPr>
          </a:p>
          <a:p>
            <a:pPr>
              <a:lnSpc>
                <a:spcPct val="100000"/>
              </a:lnSpc>
            </a:pPr>
            <a:r>
              <a:rPr lang="en-GB" sz="633" b="0" spc="-1">
                <a:latin typeface="Helvetica Neue Medium"/>
                <a:ea typeface="Helvetica Neue"/>
              </a:rPr>
              <a:t>Bias=+2.4km/h</a:t>
            </a:r>
            <a:r>
              <a:rPr sz="794"/>
              <a:t/>
            </a:r>
            <a:br>
              <a:rPr sz="794"/>
            </a:br>
            <a:r>
              <a:rPr lang="en-GB" sz="633" b="0" spc="-1">
                <a:latin typeface="Helvetica Neue Medium"/>
                <a:ea typeface="Helvetica Neue"/>
              </a:rPr>
              <a:t>RMSE=11km/h</a:t>
            </a:r>
            <a:endParaRPr lang="en-GB" sz="633" b="0" spc="-1">
              <a:latin typeface="Arial"/>
            </a:endParaRPr>
          </a:p>
          <a:p>
            <a:pPr>
              <a:lnSpc>
                <a:spcPct val="100000"/>
              </a:lnSpc>
            </a:pPr>
            <a:endParaRPr lang="en-GB" sz="633" b="0" spc="-1">
              <a:latin typeface="Arial"/>
            </a:endParaRPr>
          </a:p>
          <a:p>
            <a:pPr>
              <a:lnSpc>
                <a:spcPct val="100000"/>
              </a:lnSpc>
            </a:pPr>
            <a:r>
              <a:rPr lang="en-GB" sz="633" b="0" spc="-1">
                <a:latin typeface="Helvetica Neue Medium"/>
                <a:ea typeface="Helvetica Neue"/>
              </a:rPr>
              <a:t>Mean: 34</a:t>
            </a:r>
            <a:r>
              <a:rPr lang="en-GB" sz="633" b="0" spc="-1">
                <a:latin typeface="Helvetica Neue Medium"/>
                <a:ea typeface="Arial"/>
              </a:rPr>
              <a:t>±20</a:t>
            </a:r>
            <a:r>
              <a:rPr lang="en-GB" sz="633" b="0" spc="-1">
                <a:latin typeface="Helvetica Neue Medium"/>
                <a:ea typeface="Helvetica Neue"/>
              </a:rPr>
              <a:t>km/h</a:t>
            </a:r>
            <a:endParaRPr lang="en-GB" sz="633" b="0" spc="-1">
              <a:latin typeface="Arial"/>
            </a:endParaRPr>
          </a:p>
        </p:txBody>
      </p:sp>
      <p:sp>
        <p:nvSpPr>
          <p:cNvPr id="596" name="CustomShape 10"/>
          <p:cNvSpPr/>
          <p:nvPr/>
        </p:nvSpPr>
        <p:spPr>
          <a:xfrm>
            <a:off x="7206989" y="2414433"/>
            <a:ext cx="1099385" cy="857334"/>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nSpc>
                <a:spcPct val="100000"/>
              </a:lnSpc>
            </a:pPr>
            <a:r>
              <a:rPr lang="en-GB" sz="633" b="0" spc="-1">
                <a:latin typeface="Helvetica Neue Medium"/>
                <a:ea typeface="Helvetica Neue"/>
              </a:rPr>
              <a:t>Correlation: 0.9</a:t>
            </a:r>
            <a:endParaRPr lang="en-GB" sz="633" b="0" spc="-1">
              <a:latin typeface="Arial"/>
            </a:endParaRPr>
          </a:p>
          <a:p>
            <a:pPr>
              <a:lnSpc>
                <a:spcPct val="100000"/>
              </a:lnSpc>
            </a:pPr>
            <a:r>
              <a:rPr lang="en-GB" sz="633" b="0" spc="-1">
                <a:latin typeface="Helvetica Neue Medium"/>
                <a:ea typeface="Helvetica Neue"/>
              </a:rPr>
              <a:t>bias=-2km/h</a:t>
            </a:r>
            <a:endParaRPr lang="en-GB" sz="633" b="0" spc="-1">
              <a:latin typeface="Arial"/>
            </a:endParaRPr>
          </a:p>
          <a:p>
            <a:pPr>
              <a:lnSpc>
                <a:spcPct val="100000"/>
              </a:lnSpc>
            </a:pPr>
            <a:r>
              <a:rPr lang="en-GB" sz="633" b="0" spc="-1">
                <a:latin typeface="Helvetica Neue Medium"/>
                <a:ea typeface="Helvetica Neue"/>
              </a:rPr>
              <a:t>RMSE=10km/h</a:t>
            </a:r>
            <a:endParaRPr lang="en-GB" sz="633" b="0" spc="-1">
              <a:latin typeface="Arial"/>
            </a:endParaRPr>
          </a:p>
          <a:p>
            <a:pPr>
              <a:lnSpc>
                <a:spcPct val="100000"/>
              </a:lnSpc>
            </a:pPr>
            <a:endParaRPr lang="en-GB" sz="633" b="0" spc="-1">
              <a:latin typeface="Arial"/>
            </a:endParaRPr>
          </a:p>
          <a:p>
            <a:pPr>
              <a:lnSpc>
                <a:spcPct val="100000"/>
              </a:lnSpc>
            </a:pPr>
            <a:r>
              <a:rPr lang="en-GB" sz="633" b="0" spc="-1">
                <a:latin typeface="Helvetica Neue Medium"/>
                <a:ea typeface="Helvetica Neue"/>
              </a:rPr>
              <a:t>Mean: 29</a:t>
            </a:r>
            <a:r>
              <a:rPr lang="en-GB" sz="633" b="0" spc="-1">
                <a:latin typeface="Helvetica Neue Medium"/>
                <a:ea typeface="Arial"/>
              </a:rPr>
              <a:t>±23</a:t>
            </a:r>
            <a:r>
              <a:rPr lang="en-GB" sz="633" b="0" spc="-1">
                <a:latin typeface="Helvetica Neue Medium"/>
                <a:ea typeface="Helvetica Neue"/>
              </a:rPr>
              <a:t>km/h</a:t>
            </a:r>
            <a:endParaRPr lang="en-GB" sz="633" b="0" spc="-1">
              <a:latin typeface="Arial"/>
            </a:endParaRPr>
          </a:p>
        </p:txBody>
      </p:sp>
      <p:sp>
        <p:nvSpPr>
          <p:cNvPr id="597" name="CustomShape 11"/>
          <p:cNvSpPr/>
          <p:nvPr/>
        </p:nvSpPr>
        <p:spPr>
          <a:xfrm>
            <a:off x="1132179" y="1212152"/>
            <a:ext cx="1601902" cy="1072048"/>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nSpc>
                <a:spcPct val="100000"/>
              </a:lnSpc>
            </a:pPr>
            <a:r>
              <a:rPr lang="en-GB" sz="1266" b="0" spc="-1">
                <a:latin typeface="Arial"/>
                <a:ea typeface="Helvetica Neue"/>
              </a:rPr>
              <a:t>1 observation every 20m from 6 SEP 2020 to 15 OCT 2020.</a:t>
            </a:r>
            <a:endParaRPr lang="en-GB" sz="1266" b="0" spc="-1">
              <a:latin typeface="Arial"/>
            </a:endParaRPr>
          </a:p>
          <a:p>
            <a:pPr>
              <a:lnSpc>
                <a:spcPct val="100000"/>
              </a:lnSpc>
            </a:pPr>
            <a:endParaRPr lang="en-GB" sz="1266" b="0" spc="-1">
              <a:latin typeface="Arial"/>
            </a:endParaRPr>
          </a:p>
          <a:p>
            <a:pPr>
              <a:lnSpc>
                <a:spcPct val="100000"/>
              </a:lnSpc>
            </a:pPr>
            <a:endParaRPr lang="en-GB" sz="1266" b="0" spc="-1">
              <a:latin typeface="Arial"/>
            </a:endParaRPr>
          </a:p>
          <a:p>
            <a:pPr>
              <a:lnSpc>
                <a:spcPct val="100000"/>
              </a:lnSpc>
            </a:pPr>
            <a:endParaRPr lang="en-GB" sz="1266" b="0" spc="-1">
              <a:latin typeface="Arial"/>
            </a:endParaRPr>
          </a:p>
          <a:p>
            <a:pPr>
              <a:lnSpc>
                <a:spcPct val="100000"/>
              </a:lnSpc>
            </a:pPr>
            <a:endParaRPr lang="en-GB" sz="1266" b="0" spc="-1">
              <a:latin typeface="Arial"/>
            </a:endParaRPr>
          </a:p>
          <a:p>
            <a:pPr>
              <a:lnSpc>
                <a:spcPct val="100000"/>
              </a:lnSpc>
            </a:pPr>
            <a:r>
              <a:rPr lang="en-GB" sz="1266" b="0" spc="-1">
                <a:latin typeface="Arial"/>
                <a:ea typeface="Helvetica Neue"/>
              </a:rPr>
              <a:t>Wind measured at 10m</a:t>
            </a:r>
            <a:endParaRPr lang="en-GB" sz="1266" b="0" spc="-1">
              <a:latin typeface="Arial"/>
            </a:endParaRPr>
          </a:p>
          <a:p>
            <a:pPr>
              <a:lnSpc>
                <a:spcPct val="100000"/>
              </a:lnSpc>
            </a:pPr>
            <a:endParaRPr lang="en-GB" sz="1266" b="0" spc="-1">
              <a:latin typeface="Arial"/>
            </a:endParaRPr>
          </a:p>
        </p:txBody>
      </p:sp>
      <p:sp>
        <p:nvSpPr>
          <p:cNvPr id="598" name="CustomShape 12"/>
          <p:cNvSpPr/>
          <p:nvPr/>
        </p:nvSpPr>
        <p:spPr>
          <a:xfrm>
            <a:off x="7206989" y="3954066"/>
            <a:ext cx="1099385" cy="857334"/>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nSpc>
                <a:spcPct val="100000"/>
              </a:lnSpc>
            </a:pPr>
            <a:r>
              <a:rPr lang="en-GB" sz="633" b="0" spc="-1">
                <a:latin typeface="Helvetica Neue Medium"/>
                <a:ea typeface="Helvetica Neue"/>
              </a:rPr>
              <a:t>Correlation: 0.86</a:t>
            </a:r>
            <a:endParaRPr lang="en-GB" sz="633" b="0" spc="-1">
              <a:latin typeface="Arial"/>
            </a:endParaRPr>
          </a:p>
          <a:p>
            <a:pPr>
              <a:lnSpc>
                <a:spcPct val="100000"/>
              </a:lnSpc>
            </a:pPr>
            <a:r>
              <a:rPr lang="en-GB" sz="633" b="0" spc="-1">
                <a:latin typeface="Helvetica Neue Medium"/>
                <a:ea typeface="Helvetica Neue"/>
              </a:rPr>
              <a:t>bias=+4km/h</a:t>
            </a:r>
            <a:endParaRPr lang="en-GB" sz="633" b="0" spc="-1">
              <a:latin typeface="Arial"/>
            </a:endParaRPr>
          </a:p>
          <a:p>
            <a:pPr>
              <a:lnSpc>
                <a:spcPct val="100000"/>
              </a:lnSpc>
            </a:pPr>
            <a:r>
              <a:rPr lang="en-GB" sz="633" b="0" spc="-1">
                <a:latin typeface="Helvetica Neue Medium"/>
                <a:ea typeface="Helvetica Neue"/>
              </a:rPr>
              <a:t>RMSE=11km/h</a:t>
            </a:r>
            <a:endParaRPr lang="en-GB" sz="633" b="0" spc="-1">
              <a:latin typeface="Arial"/>
            </a:endParaRPr>
          </a:p>
          <a:p>
            <a:pPr>
              <a:lnSpc>
                <a:spcPct val="100000"/>
              </a:lnSpc>
            </a:pPr>
            <a:endParaRPr lang="en-GB" sz="633" b="0" spc="-1">
              <a:latin typeface="Arial"/>
            </a:endParaRPr>
          </a:p>
          <a:p>
            <a:pPr>
              <a:lnSpc>
                <a:spcPct val="100000"/>
              </a:lnSpc>
            </a:pPr>
            <a:r>
              <a:rPr lang="en-GB" sz="633" b="0" spc="-1">
                <a:latin typeface="Helvetica Neue Medium"/>
                <a:ea typeface="Helvetica Neue"/>
              </a:rPr>
              <a:t>Mean: 17</a:t>
            </a:r>
            <a:r>
              <a:rPr lang="en-GB" sz="633" b="0" spc="-1">
                <a:latin typeface="Helvetica Neue Medium"/>
                <a:ea typeface="Arial"/>
              </a:rPr>
              <a:t>±17</a:t>
            </a:r>
            <a:r>
              <a:rPr lang="en-GB" sz="633" b="0" spc="-1">
                <a:latin typeface="Helvetica Neue Medium"/>
                <a:ea typeface="Helvetica Neue"/>
              </a:rPr>
              <a:t>km/h</a:t>
            </a:r>
            <a:endParaRPr lang="en-GB" sz="633" b="0" spc="-1">
              <a:latin typeface="Arial"/>
            </a:endParaRPr>
          </a:p>
        </p:txBody>
      </p:sp>
      <p:sp>
        <p:nvSpPr>
          <p:cNvPr id="599" name="CustomShape 13"/>
          <p:cNvSpPr/>
          <p:nvPr/>
        </p:nvSpPr>
        <p:spPr>
          <a:xfrm>
            <a:off x="5576611" y="3549698"/>
            <a:ext cx="1349979" cy="452398"/>
          </a:xfrm>
          <a:prstGeom prst="rect">
            <a:avLst/>
          </a:prstGeom>
          <a:noFill/>
          <a:ln>
            <a:noFill/>
          </a:ln>
        </p:spPr>
        <p:style>
          <a:lnRef idx="0">
            <a:scrgbClr r="0" g="0" b="0"/>
          </a:lnRef>
          <a:fillRef idx="0">
            <a:scrgbClr r="0" g="0" b="0"/>
          </a:fillRef>
          <a:effectRef idx="0">
            <a:scrgbClr r="0" g="0" b="0"/>
          </a:effectRef>
          <a:fontRef idx="minor"/>
        </p:style>
        <p:txBody>
          <a:bodyPr lIns="47461" tIns="23730" rIns="47461" bIns="23730">
            <a:noAutofit/>
          </a:bodyPr>
          <a:lstStyle/>
          <a:p>
            <a:pPr algn="ctr">
              <a:lnSpc>
                <a:spcPct val="100000"/>
              </a:lnSpc>
            </a:pPr>
            <a:r>
              <a:rPr lang="en-GB" sz="949" b="0" i="1" spc="-1">
                <a:latin typeface="Arial"/>
                <a:ea typeface="Helvetica Neue"/>
              </a:rPr>
              <a:t>Problem with the censor when high wind speeds</a:t>
            </a:r>
            <a:endParaRPr lang="en-GB" sz="949" b="0" spc="-1">
              <a:latin typeface="Arial"/>
            </a:endParaRPr>
          </a:p>
        </p:txBody>
      </p:sp>
      <p:sp>
        <p:nvSpPr>
          <p:cNvPr id="600" name="Line 14"/>
          <p:cNvSpPr/>
          <p:nvPr/>
        </p:nvSpPr>
        <p:spPr>
          <a:xfrm flipH="1">
            <a:off x="5075424" y="3829338"/>
            <a:ext cx="509920" cy="433983"/>
          </a:xfrm>
          <a:prstGeom prst="line">
            <a:avLst/>
          </a:prstGeom>
          <a:ln>
            <a:tailEnd type="triangle" w="med" len="me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09538174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23</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307297" y="141300"/>
            <a:ext cx="8192125" cy="11385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5">
            <a:extLst>
              <a:ext uri="{FF2B5EF4-FFF2-40B4-BE49-F238E27FC236}">
                <a16:creationId xmlns:a16="http://schemas.microsoft.com/office/drawing/2014/main" id="{10B0FF3B-1ACD-2648-BAF7-731090D9F744}"/>
              </a:ext>
            </a:extLst>
          </p:cNvPr>
          <p:cNvPicPr>
            <a:picLocks noChangeAspect="1"/>
          </p:cNvPicPr>
          <p:nvPr/>
        </p:nvPicPr>
        <p:blipFill>
          <a:blip r:embed="rId3"/>
          <a:stretch>
            <a:fillRect/>
          </a:stretch>
        </p:blipFill>
        <p:spPr>
          <a:xfrm>
            <a:off x="1761647" y="1058783"/>
            <a:ext cx="5609810" cy="3959865"/>
          </a:xfrm>
          <a:prstGeom prst="rect">
            <a:avLst/>
          </a:prstGeom>
        </p:spPr>
      </p:pic>
      <p:sp>
        <p:nvSpPr>
          <p:cNvPr id="9" name="Global picture of the Global Grid">
            <a:extLst>
              <a:ext uri="{FF2B5EF4-FFF2-40B4-BE49-F238E27FC236}">
                <a16:creationId xmlns:a16="http://schemas.microsoft.com/office/drawing/2014/main" id="{78E003A1-81EB-8610-874B-DDCCD12F5793}"/>
              </a:ext>
            </a:extLst>
          </p:cNvPr>
          <p:cNvSpPr txBox="1">
            <a:spLocks/>
          </p:cNvSpPr>
          <p:nvPr/>
        </p:nvSpPr>
        <p:spPr>
          <a:xfrm>
            <a:off x="1321480" y="16746"/>
            <a:ext cx="6679520" cy="11385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92500" lnSpcReduction="20000"/>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La fabrication de molécule riche en énergie dans des pôles d’énergie renouvelable éloignés</a:t>
            </a:r>
            <a:endParaRPr lang="fr-BE" sz="3000" b="1" dirty="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67578678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6998" y="4607858"/>
            <a:ext cx="6078247" cy="400110"/>
          </a:xfrm>
          <a:prstGeom prst="rect">
            <a:avLst/>
          </a:prstGeom>
        </p:spPr>
        <p:txBody>
          <a:bodyPr wrap="square">
            <a:spAutoFit/>
          </a:bodyPr>
          <a:lstStyle/>
          <a:p>
            <a:r>
              <a:rPr lang="fr-FR" sz="1000" b="0" i="1" dirty="0">
                <a:solidFill>
                  <a:schemeClr val="tx2"/>
                </a:solidFill>
                <a:latin typeface="Source Sans Pro Light" panose="020B0403030403020204" pitchFamily="34" charset="0"/>
              </a:rPr>
              <a:t>Représentation artistique d'une infrastructure où l'énergie solaire et le captage direct du CO2 dans l'air sont utilisés pour produire du CH4 vert. Le gaz vert est ensuite liquéfié et acheminé vers les centres de consommation.</a:t>
            </a:r>
            <a:endParaRPr lang="en-US" sz="1000" b="0" i="1" dirty="0">
              <a:solidFill>
                <a:schemeClr val="tx2"/>
              </a:solidFill>
              <a:latin typeface="Source Sans Pro Light" panose="020B0403030403020204" pitchFamily="34"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362" y="590049"/>
            <a:ext cx="7940001" cy="3970000"/>
          </a:xfrm>
          <a:prstGeom prst="rect">
            <a:avLst/>
          </a:prstGeom>
        </p:spPr>
      </p:pic>
      <p:pic>
        <p:nvPicPr>
          <p:cNvPr id="4" name="Picture 2" descr="Résultat de recherche d'images pour &quot;logo universite de Liège&quot;">
            <a:extLst>
              <a:ext uri="{FF2B5EF4-FFF2-40B4-BE49-F238E27FC236}">
                <a16:creationId xmlns:a16="http://schemas.microsoft.com/office/drawing/2014/main" id="{FAE9FCDA-1B91-0F4A-B9CF-9F8C6DF554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397" y="135324"/>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40794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755" y="585316"/>
            <a:ext cx="7171313" cy="4192828"/>
          </a:xfrm>
          <a:prstGeom prst="rect">
            <a:avLst/>
          </a:prstGeom>
        </p:spPr>
      </p:pic>
      <p:sp>
        <p:nvSpPr>
          <p:cNvPr id="5" name="Rectangle 4"/>
          <p:cNvSpPr/>
          <p:nvPr/>
        </p:nvSpPr>
        <p:spPr>
          <a:xfrm>
            <a:off x="2030138" y="4804992"/>
            <a:ext cx="4934545" cy="246221"/>
          </a:xfrm>
          <a:prstGeom prst="rect">
            <a:avLst/>
          </a:prstGeom>
        </p:spPr>
        <p:txBody>
          <a:bodyPr wrap="square">
            <a:spAutoFit/>
          </a:bodyPr>
          <a:lstStyle/>
          <a:p>
            <a:r>
              <a:rPr lang="fr-FR" sz="1000" b="0" i="1" dirty="0">
                <a:solidFill>
                  <a:schemeClr val="tx2"/>
                </a:solidFill>
                <a:latin typeface="Source Sans Pro Light" panose="020B0403030403020204" pitchFamily="34" charset="0"/>
              </a:rPr>
              <a:t>Représentation artistique d'un pôle énergétique éloigné situé au Groenland.</a:t>
            </a:r>
            <a:endParaRPr lang="en-US" sz="1000" b="0" i="1" dirty="0">
              <a:solidFill>
                <a:schemeClr val="tx2"/>
              </a:solidFill>
              <a:latin typeface="Source Sans Pro Light" panose="020B04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88AD92EF-FE44-EE4D-A08D-93433CC31B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9397" y="135324"/>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1327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347" y="1192818"/>
            <a:ext cx="6693538" cy="382583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3</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1321480" y="16746"/>
            <a:ext cx="6679520" cy="1138535"/>
          </a:xfrm>
          <a:prstGeom prst="rect">
            <a:avLst/>
          </a:prstGeom>
        </p:spPr>
        <p:txBody>
          <a:bodyPr>
            <a:normAutofit/>
          </a:bodyPr>
          <a:lstStyle>
            <a:lvl1pPr>
              <a:defRPr sz="5000"/>
            </a:lvl1pPr>
          </a:lstStyle>
          <a:p>
            <a:r>
              <a:rPr lang="fr-BE" sz="3000" b="1" dirty="0" smtClean="0">
                <a:solidFill>
                  <a:schemeClr val="tx2"/>
                </a:solidFill>
                <a:latin typeface="Source Sans Pro" panose="020B0503030403020204" pitchFamily="34" charset="0"/>
              </a:rPr>
              <a:t>Une évolution similaire pour le prix de l’électricité</a:t>
            </a:r>
            <a:endParaRPr sz="3000" b="1" dirty="0">
              <a:solidFill>
                <a:schemeClr val="tx2"/>
              </a:solidFill>
              <a:latin typeface="Source Sans Pro" panose="020B0503030403020204" pitchFamily="34" charset="0"/>
            </a:endParaRPr>
          </a:p>
        </p:txBody>
      </p:sp>
      <p:cxnSp>
        <p:nvCxnSpPr>
          <p:cNvPr id="9" name="Connecteur droit 8">
            <a:extLst>
              <a:ext uri="{FF2B5EF4-FFF2-40B4-BE49-F238E27FC236}">
                <a16:creationId xmlns:a16="http://schemas.microsoft.com/office/drawing/2014/main" id="{58773CCD-4872-46CC-08C2-767DA515E235}"/>
              </a:ext>
            </a:extLst>
          </p:cNvPr>
          <p:cNvCxnSpPr>
            <a:cxnSpLocks/>
          </p:cNvCxnSpPr>
          <p:nvPr/>
        </p:nvCxnSpPr>
        <p:spPr>
          <a:xfrm flipV="1">
            <a:off x="6630739" y="1386606"/>
            <a:ext cx="0" cy="3207021"/>
          </a:xfrm>
          <a:prstGeom prst="line">
            <a:avLst/>
          </a:prstGeom>
          <a:noFill/>
          <a:ln w="12700" cap="flat">
            <a:solidFill>
              <a:schemeClr val="tx1"/>
            </a:solidFill>
            <a:prstDash val="dash"/>
            <a:miter lim="400000"/>
          </a:ln>
          <a:effectLst/>
          <a:sp3d/>
        </p:spPr>
        <p:style>
          <a:lnRef idx="0">
            <a:scrgbClr r="0" g="0" b="0"/>
          </a:lnRef>
          <a:fillRef idx="0">
            <a:scrgbClr r="0" g="0" b="0"/>
          </a:fillRef>
          <a:effectRef idx="0">
            <a:scrgbClr r="0" g="0" b="0"/>
          </a:effectRef>
          <a:fontRef idx="none"/>
        </p:style>
      </p:cxnSp>
      <p:sp>
        <p:nvSpPr>
          <p:cNvPr id="10" name="ZoneTexte 9">
            <a:extLst>
              <a:ext uri="{FF2B5EF4-FFF2-40B4-BE49-F238E27FC236}">
                <a16:creationId xmlns:a16="http://schemas.microsoft.com/office/drawing/2014/main" id="{19E1B3F4-6DA7-F324-FCD3-100AD5A6872B}"/>
              </a:ext>
            </a:extLst>
          </p:cNvPr>
          <p:cNvSpPr txBox="1"/>
          <p:nvPr/>
        </p:nvSpPr>
        <p:spPr>
          <a:xfrm>
            <a:off x="6372005" y="1088781"/>
            <a:ext cx="95218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rPr>
              <a:t>24 février 2022</a:t>
            </a:r>
          </a:p>
        </p:txBody>
      </p:sp>
      <p:sp>
        <p:nvSpPr>
          <p:cNvPr id="11" name="ZoneTexte 10">
            <a:extLst>
              <a:ext uri="{FF2B5EF4-FFF2-40B4-BE49-F238E27FC236}">
                <a16:creationId xmlns:a16="http://schemas.microsoft.com/office/drawing/2014/main" id="{138F0912-1270-77BF-4619-A5DE45778B86}"/>
              </a:ext>
            </a:extLst>
          </p:cNvPr>
          <p:cNvSpPr txBox="1"/>
          <p:nvPr/>
        </p:nvSpPr>
        <p:spPr>
          <a:xfrm>
            <a:off x="2862368" y="1257845"/>
            <a:ext cx="1330492"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rgbClr val="000000"/>
                </a:solidFill>
                <a:effectLst/>
                <a:uFillTx/>
                <a:latin typeface="Helvetica Neue"/>
                <a:ea typeface="Helvetica Neue"/>
                <a:cs typeface="Helvetica Neue"/>
                <a:sym typeface="Helvetica Neue"/>
              </a:rPr>
              <a:t>(moyenne mensuelle)</a:t>
            </a:r>
          </a:p>
        </p:txBody>
      </p:sp>
      <p:sp>
        <p:nvSpPr>
          <p:cNvPr id="12" name="ZoneTexte 11">
            <a:extLst>
              <a:ext uri="{FF2B5EF4-FFF2-40B4-BE49-F238E27FC236}">
                <a16:creationId xmlns:a16="http://schemas.microsoft.com/office/drawing/2014/main" id="{53D8BB1F-830B-B383-ABAC-E5B0898A9887}"/>
              </a:ext>
            </a:extLst>
          </p:cNvPr>
          <p:cNvSpPr txBox="1"/>
          <p:nvPr/>
        </p:nvSpPr>
        <p:spPr>
          <a:xfrm>
            <a:off x="7039870" y="1779422"/>
            <a:ext cx="755015"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BE" sz="1000" b="0" i="0" u="none" strike="noStrike" cap="none" spc="0" normalizeH="0" baseline="0" dirty="0">
                <a:ln>
                  <a:noFill/>
                </a:ln>
                <a:solidFill>
                  <a:schemeClr val="tx1"/>
                </a:solidFill>
                <a:effectLst/>
                <a:uFillTx/>
                <a:latin typeface="Helvetica Neue"/>
                <a:ea typeface="Helvetica Neue"/>
                <a:cs typeface="Helvetica Neue"/>
                <a:sym typeface="Helvetica Neue"/>
              </a:rPr>
              <a:t>448 €/MWh</a:t>
            </a:r>
          </a:p>
        </p:txBody>
      </p:sp>
      <p:pic>
        <p:nvPicPr>
          <p:cNvPr id="14" name="Picture 2" descr="Résultat de recherche d'images pour &quot;logo universite de Liège&quot;">
            <a:extLst>
              <a:ext uri="{FF2B5EF4-FFF2-40B4-BE49-F238E27FC236}">
                <a16:creationId xmlns:a16="http://schemas.microsoft.com/office/drawing/2014/main" id="{D97EB187-A269-9606-65FE-7B1E7D28C3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9788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Résultat de recherche d'images pour &quot;logo universite de Liège&quot;">
            <a:extLst>
              <a:ext uri="{FF2B5EF4-FFF2-40B4-BE49-F238E27FC236}">
                <a16:creationId xmlns:a16="http://schemas.microsoft.com/office/drawing/2014/main" id="{D97EB187-A269-9606-65FE-7B1E7D28C3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4</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252549" y="-202972"/>
            <a:ext cx="8701549" cy="1138535"/>
          </a:xfrm>
          <a:prstGeom prst="rect">
            <a:avLst/>
          </a:prstGeom>
        </p:spPr>
        <p:txBody>
          <a:bodyPr>
            <a:normAutofit/>
          </a:bodyPr>
          <a:lstStyle>
            <a:lvl1pPr>
              <a:defRPr sz="5000"/>
            </a:lvl1pPr>
          </a:lstStyle>
          <a:p>
            <a:r>
              <a:rPr lang="fr-BE" sz="3000" b="1" dirty="0" smtClean="0">
                <a:solidFill>
                  <a:schemeClr val="tx2"/>
                </a:solidFill>
                <a:latin typeface="Source Sans Pro" panose="020B0503030403020204" pitchFamily="34" charset="0"/>
              </a:rPr>
              <a:t>Une crise ‘gérée’ grâce aux prix élevés et au GNL</a:t>
            </a:r>
            <a:endParaRPr sz="3000" b="1" dirty="0">
              <a:solidFill>
                <a:schemeClr val="tx2"/>
              </a:solidFill>
              <a:latin typeface="Source Sans Pro" panose="020B0503030403020204" pitchFamily="34" charset="0"/>
            </a:endParaRPr>
          </a:p>
        </p:txBody>
      </p:sp>
      <p:pic>
        <p:nvPicPr>
          <p:cNvPr id="10"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042" y="872436"/>
            <a:ext cx="4265836" cy="4056322"/>
          </a:xfrm>
          <a:prstGeom prst="rect">
            <a:avLst/>
          </a:prstGeom>
        </p:spPr>
      </p:pic>
    </p:spTree>
    <p:extLst>
      <p:ext uri="{BB962C8B-B14F-4D97-AF65-F5344CB8AC3E}">
        <p14:creationId xmlns:p14="http://schemas.microsoft.com/office/powerpoint/2010/main" val="173435256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5</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626840" y="0"/>
            <a:ext cx="7789459" cy="1138535"/>
          </a:xfrm>
          <a:prstGeom prst="rect">
            <a:avLst/>
          </a:prstGeom>
        </p:spPr>
        <p:txBody>
          <a:bodyPr>
            <a:normAutofit/>
          </a:bodyPr>
          <a:lstStyle>
            <a:lvl1pPr>
              <a:defRPr sz="5000"/>
            </a:lvl1pPr>
          </a:lstStyle>
          <a:p>
            <a:r>
              <a:rPr lang="fr-BE" sz="3000" b="1" dirty="0" smtClean="0">
                <a:solidFill>
                  <a:schemeClr val="tx2"/>
                </a:solidFill>
                <a:latin typeface="Source Sans Pro" panose="020B0503030403020204" pitchFamily="34" charset="0"/>
              </a:rPr>
              <a:t>Des niveaux de stockage maintenant </a:t>
            </a:r>
            <a:r>
              <a:rPr lang="fr-BE" sz="3000" b="1" dirty="0" smtClean="0">
                <a:solidFill>
                  <a:schemeClr val="tx2"/>
                </a:solidFill>
                <a:latin typeface="Source Sans Pro" panose="020B0503030403020204" pitchFamily="34" charset="0"/>
              </a:rPr>
              <a:t>relativement </a:t>
            </a:r>
            <a:r>
              <a:rPr lang="fr-BE" sz="3000" b="1" dirty="0" smtClean="0">
                <a:solidFill>
                  <a:schemeClr val="tx2"/>
                </a:solidFill>
                <a:latin typeface="Source Sans Pro" panose="020B0503030403020204" pitchFamily="34" charset="0"/>
              </a:rPr>
              <a:t>élevés</a:t>
            </a:r>
            <a:endParaRPr sz="3000" b="1" dirty="0">
              <a:solidFill>
                <a:schemeClr val="tx2"/>
              </a:solidFill>
              <a:latin typeface="Source Sans Pro" panose="020B0503030403020204" pitchFamily="34" charset="0"/>
            </a:endParaRPr>
          </a:p>
        </p:txBody>
      </p:sp>
      <p:pic>
        <p:nvPicPr>
          <p:cNvPr id="14" name="Picture 2" descr="Résultat de recherche d'images pour &quot;logo universite de Liège&quot;">
            <a:extLst>
              <a:ext uri="{FF2B5EF4-FFF2-40B4-BE49-F238E27FC236}">
                <a16:creationId xmlns:a16="http://schemas.microsoft.com/office/drawing/2014/main" id="{D97EB187-A269-9606-65FE-7B1E7D28C3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3"/>
          <a:srcRect l="150" t="-9421" r="-150" b="13054"/>
          <a:stretch/>
        </p:blipFill>
        <p:spPr>
          <a:xfrm>
            <a:off x="1666436" y="537500"/>
            <a:ext cx="5806368" cy="4364898"/>
          </a:xfrm>
          <a:prstGeom prst="rect">
            <a:avLst/>
          </a:prstGeom>
        </p:spPr>
      </p:pic>
    </p:spTree>
    <p:extLst>
      <p:ext uri="{BB962C8B-B14F-4D97-AF65-F5344CB8AC3E}">
        <p14:creationId xmlns:p14="http://schemas.microsoft.com/office/powerpoint/2010/main" val="198763817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6F832AD-BD6E-240E-9940-79D5057F58E8}"/>
              </a:ext>
            </a:extLst>
          </p:cNvPr>
          <p:cNvSpPr>
            <a:spLocks noGrp="1"/>
          </p:cNvSpPr>
          <p:nvPr>
            <p:ph type="body" idx="1"/>
          </p:nvPr>
        </p:nvSpPr>
        <p:spPr>
          <a:xfrm>
            <a:off x="427221" y="1056807"/>
            <a:ext cx="8047054" cy="3624581"/>
          </a:xfrm>
        </p:spPr>
        <p:txBody>
          <a:bodyPr/>
          <a:lstStyle/>
          <a:p>
            <a:r>
              <a:rPr lang="fr-BE" dirty="0"/>
              <a:t>La crise du gaz n’est pas seulement due à la guerre en Ukraine. Elle commence 6 mois avant.</a:t>
            </a:r>
          </a:p>
          <a:p>
            <a:r>
              <a:rPr lang="fr-BE" dirty="0"/>
              <a:t>Prix du gaz ‘normal’ : entre </a:t>
            </a:r>
            <a:r>
              <a:rPr lang="fr-BE" dirty="0" smtClean="0"/>
              <a:t>15</a:t>
            </a:r>
            <a:r>
              <a:rPr lang="fr-BE" dirty="0" smtClean="0"/>
              <a:t> </a:t>
            </a:r>
            <a:r>
              <a:rPr lang="fr-BE" dirty="0"/>
              <a:t>et 25 €/MWh.</a:t>
            </a:r>
          </a:p>
          <a:p>
            <a:r>
              <a:rPr lang="fr-BE" dirty="0"/>
              <a:t>Le pire semble derrière nous.</a:t>
            </a:r>
          </a:p>
          <a:p>
            <a:r>
              <a:rPr lang="fr-BE" dirty="0"/>
              <a:t>Hautement improbable que le prix revienne à </a:t>
            </a:r>
            <a:r>
              <a:rPr lang="fr-BE" dirty="0" smtClean="0"/>
              <a:t>20 </a:t>
            </a:r>
            <a:r>
              <a:rPr lang="fr-BE" dirty="0"/>
              <a:t>€/MWh. Il restera probablement dans la zone des 40 €/</a:t>
            </a:r>
            <a:r>
              <a:rPr lang="fr-BE" dirty="0" err="1" smtClean="0"/>
              <a:t>MWh</a:t>
            </a:r>
            <a:r>
              <a:rPr lang="fr-BE" dirty="0" smtClean="0"/>
              <a:t>, même si au </a:t>
            </a:r>
            <a:r>
              <a:rPr lang="fr-BE" dirty="0" smtClean="0"/>
              <a:t>niveau </a:t>
            </a:r>
            <a:r>
              <a:rPr lang="fr-BE" dirty="0" smtClean="0"/>
              <a:t>du spot il pourrait être significativement plus bas (26 </a:t>
            </a:r>
            <a:r>
              <a:rPr lang="fr-BE" dirty="0"/>
              <a:t>€/</a:t>
            </a:r>
            <a:r>
              <a:rPr lang="fr-BE" dirty="0" err="1" smtClean="0"/>
              <a:t>MWh</a:t>
            </a:r>
            <a:r>
              <a:rPr lang="fr-BE" dirty="0" smtClean="0"/>
              <a:t> pour juin 2023; 46 pour CAL 2024).</a:t>
            </a:r>
          </a:p>
          <a:p>
            <a:r>
              <a:rPr lang="fr-BE" dirty="0" smtClean="0"/>
              <a:t>Les entreprises </a:t>
            </a:r>
            <a:r>
              <a:rPr lang="fr-BE" dirty="0"/>
              <a:t>é</a:t>
            </a:r>
            <a:r>
              <a:rPr lang="fr-BE" dirty="0" smtClean="0"/>
              <a:t>nergivores soumises à une compétition internationale souffrent. Le gaz est à 12 </a:t>
            </a:r>
            <a:r>
              <a:rPr lang="fr-BE" dirty="0"/>
              <a:t>€/</a:t>
            </a:r>
            <a:r>
              <a:rPr lang="fr-BE" dirty="0" err="1" smtClean="0"/>
              <a:t>MWh</a:t>
            </a:r>
            <a:r>
              <a:rPr lang="fr-BE" dirty="0" smtClean="0"/>
              <a:t> sur le Henri Hub.</a:t>
            </a:r>
            <a:endParaRPr lang="fr-BE" dirty="0"/>
          </a:p>
        </p:txBody>
      </p:sp>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6</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1321480" y="16746"/>
            <a:ext cx="6679520" cy="1138535"/>
          </a:xfrm>
          <a:prstGeom prst="rect">
            <a:avLst/>
          </a:prstGeom>
        </p:spPr>
        <p:txBody>
          <a:bodyPr>
            <a:normAutofit/>
          </a:bodyPr>
          <a:lstStyle>
            <a:lvl1pPr>
              <a:defRPr sz="5000"/>
            </a:lvl1pPr>
          </a:lstStyle>
          <a:p>
            <a:r>
              <a:rPr lang="fr-BE" sz="3000" b="1" dirty="0">
                <a:solidFill>
                  <a:schemeClr val="tx2"/>
                </a:solidFill>
                <a:latin typeface="Source Sans Pro" panose="020B0503030403020204" pitchFamily="34" charset="0"/>
              </a:rPr>
              <a:t>G</a:t>
            </a:r>
            <a:r>
              <a:rPr lang="fr-BE" sz="3000" b="1" dirty="0" smtClean="0">
                <a:solidFill>
                  <a:schemeClr val="tx2"/>
                </a:solidFill>
                <a:latin typeface="Source Sans Pro" panose="020B0503030403020204" pitchFamily="34" charset="0"/>
              </a:rPr>
              <a:t>az naturel : </a:t>
            </a:r>
            <a:r>
              <a:rPr lang="fr-BE" sz="3000" b="1" dirty="0">
                <a:solidFill>
                  <a:schemeClr val="tx2"/>
                </a:solidFill>
                <a:latin typeface="Source Sans Pro" panose="020B0503030403020204" pitchFamily="34" charset="0"/>
              </a:rPr>
              <a:t>é</a:t>
            </a:r>
            <a:r>
              <a:rPr lang="fr-BE" sz="3000" b="1" dirty="0" smtClean="0">
                <a:solidFill>
                  <a:schemeClr val="tx2"/>
                </a:solidFill>
                <a:latin typeface="Source Sans Pro" panose="020B0503030403020204" pitchFamily="34" charset="0"/>
              </a:rPr>
              <a:t>volution du marché</a:t>
            </a:r>
            <a:endParaRPr sz="3000" b="1" dirty="0">
              <a:solidFill>
                <a:schemeClr val="tx2"/>
              </a:solidFill>
              <a:latin typeface="Source Sans Pro" panose="020B0503030403020204" pitchFamily="34" charset="0"/>
            </a:endParaRPr>
          </a:p>
        </p:txBody>
      </p:sp>
      <p:pic>
        <p:nvPicPr>
          <p:cNvPr id="8" name="Picture 2" descr="Résultat de recherche d'images pour &quot;logo universite de Liège&quot;">
            <a:extLst>
              <a:ext uri="{FF2B5EF4-FFF2-40B4-BE49-F238E27FC236}">
                <a16:creationId xmlns:a16="http://schemas.microsoft.com/office/drawing/2014/main" id="{4055D8BC-37B8-72BF-42C1-E56C137366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98106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7</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487156" y="50826"/>
            <a:ext cx="7789459" cy="1138535"/>
          </a:xfrm>
          <a:prstGeom prst="rect">
            <a:avLst/>
          </a:prstGeom>
        </p:spPr>
        <p:txBody>
          <a:bodyPr>
            <a:normAutofit/>
          </a:bodyPr>
          <a:lstStyle>
            <a:lvl1pPr>
              <a:defRPr sz="5000"/>
            </a:lvl1pPr>
          </a:lstStyle>
          <a:p>
            <a:r>
              <a:rPr lang="fr-BE" sz="3000" b="1" dirty="0" smtClean="0">
                <a:solidFill>
                  <a:schemeClr val="tx2"/>
                </a:solidFill>
                <a:latin typeface="Source Sans Pro" panose="020B0503030403020204" pitchFamily="34" charset="0"/>
              </a:rPr>
              <a:t>Attention aux frappes sur les infrastructures énergétiques</a:t>
            </a:r>
            <a:endParaRPr sz="3000" b="1" dirty="0">
              <a:solidFill>
                <a:schemeClr val="tx2"/>
              </a:solidFill>
              <a:latin typeface="Source Sans Pro" panose="020B0503030403020204" pitchFamily="34" charset="0"/>
            </a:endParaRPr>
          </a:p>
        </p:txBody>
      </p:sp>
      <p:pic>
        <p:nvPicPr>
          <p:cNvPr id="14" name="Picture 2" descr="Résultat de recherche d'images pour &quot;logo universite de Liège&quot;">
            <a:extLst>
              <a:ext uri="{FF2B5EF4-FFF2-40B4-BE49-F238E27FC236}">
                <a16:creationId xmlns:a16="http://schemas.microsoft.com/office/drawing/2014/main" id="{D97EB187-A269-9606-65FE-7B1E7D28C3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xplosions visant les gazoducs Nord Stream 1 et 2 : la piste du sabotage  privilég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20" y="1656413"/>
            <a:ext cx="3894240" cy="2357658"/>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texte 2">
            <a:extLst>
              <a:ext uri="{FF2B5EF4-FFF2-40B4-BE49-F238E27FC236}">
                <a16:creationId xmlns:a16="http://schemas.microsoft.com/office/drawing/2014/main" id="{EC014835-C8DD-65A8-77FC-BC5B59CB44E3}"/>
              </a:ext>
            </a:extLst>
          </p:cNvPr>
          <p:cNvSpPr>
            <a:spLocks noGrp="1"/>
          </p:cNvSpPr>
          <p:nvPr>
            <p:ph type="body" idx="1"/>
          </p:nvPr>
        </p:nvSpPr>
        <p:spPr>
          <a:xfrm>
            <a:off x="752174" y="4192562"/>
            <a:ext cx="3609964" cy="577122"/>
          </a:xfrm>
        </p:spPr>
        <p:txBody>
          <a:bodyPr>
            <a:normAutofit/>
          </a:bodyPr>
          <a:lstStyle/>
          <a:p>
            <a:pPr marL="0" indent="0">
              <a:buNone/>
            </a:pPr>
            <a:r>
              <a:rPr lang="fr-BE" dirty="0" smtClean="0"/>
              <a:t>28/09/2022: Sabotage NS1 et NS2</a:t>
            </a:r>
            <a:endParaRPr lang="fr-BE" dirty="0"/>
          </a:p>
        </p:txBody>
      </p:sp>
      <p:sp>
        <p:nvSpPr>
          <p:cNvPr id="16" name="Espace réservé du texte 2">
            <a:extLst>
              <a:ext uri="{FF2B5EF4-FFF2-40B4-BE49-F238E27FC236}">
                <a16:creationId xmlns:a16="http://schemas.microsoft.com/office/drawing/2014/main" id="{EC014835-C8DD-65A8-77FC-BC5B59CB44E3}"/>
              </a:ext>
            </a:extLst>
          </p:cNvPr>
          <p:cNvSpPr txBox="1">
            <a:spLocks/>
          </p:cNvSpPr>
          <p:nvPr/>
        </p:nvSpPr>
        <p:spPr>
          <a:xfrm>
            <a:off x="5081020" y="4192562"/>
            <a:ext cx="3609964" cy="5771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lnSpcReduction="10000"/>
          </a:bodyPr>
          <a:lstStyle>
            <a:lvl1pPr marL="23438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1pPr>
            <a:lvl2pPr marL="468770"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2pPr>
            <a:lvl3pPr marL="703155"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3pPr>
            <a:lvl4pPr marL="93753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4pPr>
            <a:lvl5pPr marL="117192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5pPr>
            <a:lvl6pPr marL="140630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6pPr>
            <a:lvl7pPr marL="164069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7pPr>
            <a:lvl8pPr marL="1875079"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8pPr>
            <a:lvl9pPr marL="2109464" marR="0" indent="-234385" algn="l" defTabSz="308049" rtl="0" latinLnBrk="0">
              <a:lnSpc>
                <a:spcPct val="100000"/>
              </a:lnSpc>
              <a:spcBef>
                <a:spcPts val="2215"/>
              </a:spcBef>
              <a:spcAft>
                <a:spcPts val="0"/>
              </a:spcAft>
              <a:buClrTx/>
              <a:buSzPct val="145000"/>
              <a:buFontTx/>
              <a:buChar char="•"/>
              <a:tabLst/>
              <a:defRPr sz="1687"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buFontTx/>
              <a:buNone/>
            </a:pPr>
            <a:r>
              <a:rPr lang="fr-BE" dirty="0" smtClean="0"/>
              <a:t>04</a:t>
            </a:r>
            <a:r>
              <a:rPr lang="fr-BE" dirty="0" smtClean="0"/>
              <a:t>/05/2023</a:t>
            </a:r>
            <a:r>
              <a:rPr lang="fr-BE" dirty="0" smtClean="0"/>
              <a:t>: Attaque de la raffinerie de Krasnodar.</a:t>
            </a:r>
            <a:endParaRPr lang="fr-BE" dirty="0"/>
          </a:p>
        </p:txBody>
      </p:sp>
      <p:pic>
        <p:nvPicPr>
          <p:cNvPr id="2" name="Image 1"/>
          <p:cNvPicPr>
            <a:picLocks noChangeAspect="1"/>
          </p:cNvPicPr>
          <p:nvPr/>
        </p:nvPicPr>
        <p:blipFill>
          <a:blip r:embed="rId4"/>
          <a:stretch>
            <a:fillRect/>
          </a:stretch>
        </p:blipFill>
        <p:spPr>
          <a:xfrm>
            <a:off x="4646527" y="1656413"/>
            <a:ext cx="4058094" cy="2459555"/>
          </a:xfrm>
          <a:prstGeom prst="rect">
            <a:avLst/>
          </a:prstGeom>
        </p:spPr>
      </p:pic>
    </p:spTree>
    <p:extLst>
      <p:ext uri="{BB962C8B-B14F-4D97-AF65-F5344CB8AC3E}">
        <p14:creationId xmlns:p14="http://schemas.microsoft.com/office/powerpoint/2010/main" val="267370874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36CCFBF-20D4-F6FA-E3F4-C5CFBB30768E}"/>
              </a:ext>
            </a:extLst>
          </p:cNvPr>
          <p:cNvSpPr>
            <a:spLocks noGrp="1"/>
          </p:cNvSpPr>
          <p:nvPr>
            <p:ph type="sldNum" sz="quarter" idx="2"/>
          </p:nvPr>
        </p:nvSpPr>
        <p:spPr/>
        <p:txBody>
          <a:bodyPr/>
          <a:lstStyle/>
          <a:p>
            <a:fld id="{86CB4B4D-7CA3-9044-876B-883B54F8677D}" type="slidenum">
              <a:rPr lang="fr-BE" smtClean="0"/>
              <a:t>8</a:t>
            </a:fld>
            <a:endParaRPr lang="fr-BE"/>
          </a:p>
        </p:txBody>
      </p:sp>
      <p:sp>
        <p:nvSpPr>
          <p:cNvPr id="5" name="Global picture of the Global Grid">
            <a:extLst>
              <a:ext uri="{FF2B5EF4-FFF2-40B4-BE49-F238E27FC236}">
                <a16:creationId xmlns:a16="http://schemas.microsoft.com/office/drawing/2014/main" id="{78E003A1-81EB-8610-874B-DDCCD12F5793}"/>
              </a:ext>
            </a:extLst>
          </p:cNvPr>
          <p:cNvSpPr txBox="1">
            <a:spLocks/>
          </p:cNvSpPr>
          <p:nvPr/>
        </p:nvSpPr>
        <p:spPr>
          <a:xfrm>
            <a:off x="1229860" y="-202972"/>
            <a:ext cx="6679520" cy="113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308049"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Neue Medium"/>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Neue Medium"/>
              </a:defRPr>
            </a:lvl9pPr>
          </a:lstStyle>
          <a:p>
            <a:pPr hangingPunct="1"/>
            <a:r>
              <a:rPr lang="fr-BE" sz="3000" b="1" dirty="0" smtClean="0">
                <a:solidFill>
                  <a:schemeClr val="tx2"/>
                </a:solidFill>
                <a:latin typeface="Source Sans Pro" panose="020B0503030403020204" pitchFamily="34" charset="0"/>
              </a:rPr>
              <a:t>Et le pétrole ?</a:t>
            </a:r>
            <a:endParaRPr lang="fr-BE" sz="3000" b="1" dirty="0">
              <a:solidFill>
                <a:schemeClr val="tx2"/>
              </a:solidFill>
              <a:latin typeface="Source Sans Pro" panose="020B0503030403020204" pitchFamily="34" charset="0"/>
            </a:endParaRPr>
          </a:p>
        </p:txBody>
      </p:sp>
      <p:pic>
        <p:nvPicPr>
          <p:cNvPr id="6" name="Picture 2" descr="Résultat de recherche d'images pour &quot;logo universite de Liège&quot;">
            <a:extLst>
              <a:ext uri="{FF2B5EF4-FFF2-40B4-BE49-F238E27FC236}">
                <a16:creationId xmlns:a16="http://schemas.microsoft.com/office/drawing/2014/main" id="{E3193090-5D6D-9C75-00CE-E612C64DBA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0" y="1387374"/>
            <a:ext cx="8727780" cy="271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8168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74F9D2C-D420-08BE-7D17-89A834269EB9}"/>
              </a:ext>
            </a:extLst>
          </p:cNvPr>
          <p:cNvSpPr>
            <a:spLocks noGrp="1"/>
          </p:cNvSpPr>
          <p:nvPr>
            <p:ph type="sldNum" sz="quarter" idx="2"/>
          </p:nvPr>
        </p:nvSpPr>
        <p:spPr/>
        <p:txBody>
          <a:bodyPr/>
          <a:lstStyle/>
          <a:p>
            <a:fld id="{86CB4B4D-7CA3-9044-876B-883B54F8677D}" type="slidenum">
              <a:rPr lang="fr-BE" smtClean="0"/>
              <a:t>9</a:t>
            </a:fld>
            <a:endParaRPr lang="fr-BE"/>
          </a:p>
        </p:txBody>
      </p:sp>
      <p:sp>
        <p:nvSpPr>
          <p:cNvPr id="7" name="Global picture of the Global Grid">
            <a:extLst>
              <a:ext uri="{FF2B5EF4-FFF2-40B4-BE49-F238E27FC236}">
                <a16:creationId xmlns:a16="http://schemas.microsoft.com/office/drawing/2014/main" id="{27D8218E-41A6-2EBA-5840-D87D41F12026}"/>
              </a:ext>
            </a:extLst>
          </p:cNvPr>
          <p:cNvSpPr txBox="1">
            <a:spLocks noGrp="1"/>
          </p:cNvSpPr>
          <p:nvPr>
            <p:ph type="title"/>
          </p:nvPr>
        </p:nvSpPr>
        <p:spPr>
          <a:xfrm>
            <a:off x="200294" y="22024"/>
            <a:ext cx="7837715" cy="1138535"/>
          </a:xfrm>
          <a:prstGeom prst="rect">
            <a:avLst/>
          </a:prstGeom>
        </p:spPr>
        <p:txBody>
          <a:bodyPr>
            <a:normAutofit fontScale="90000"/>
          </a:bodyPr>
          <a:lstStyle>
            <a:lvl1pPr>
              <a:defRPr sz="5000"/>
            </a:lvl1pPr>
          </a:lstStyle>
          <a:p>
            <a:r>
              <a:rPr lang="fr-BE" sz="3000" b="1" dirty="0" smtClean="0">
                <a:solidFill>
                  <a:schemeClr val="tx2"/>
                </a:solidFill>
                <a:latin typeface="Source Sans Pro" panose="020B0503030403020204" pitchFamily="34" charset="0"/>
              </a:rPr>
              <a:t>Une reconfiguration des exports russes qui a permis de garder un baril assez bas malgré les sanctions</a:t>
            </a:r>
            <a:endParaRPr sz="3000" b="1" dirty="0">
              <a:solidFill>
                <a:schemeClr val="tx2"/>
              </a:solidFill>
              <a:latin typeface="Source Sans Pro" panose="020B0503030403020204" pitchFamily="34" charset="0"/>
            </a:endParaRPr>
          </a:p>
        </p:txBody>
      </p:sp>
      <p:pic>
        <p:nvPicPr>
          <p:cNvPr id="8" name="Picture 2" descr="Résultat de recherche d'images pour &quot;logo universite de Liège&quot;">
            <a:extLst>
              <a:ext uri="{FF2B5EF4-FFF2-40B4-BE49-F238E27FC236}">
                <a16:creationId xmlns:a16="http://schemas.microsoft.com/office/drawing/2014/main" id="{4055D8BC-37B8-72BF-42C1-E56C137366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9397" y="141300"/>
            <a:ext cx="926455" cy="449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t="6297" b="3071"/>
          <a:stretch/>
        </p:blipFill>
        <p:spPr bwMode="auto">
          <a:xfrm>
            <a:off x="1484866" y="1203651"/>
            <a:ext cx="6352748" cy="3814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81525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26517</TotalTime>
  <Words>657</Words>
  <Application>Microsoft Office PowerPoint</Application>
  <PresentationFormat>Affichage à l'écran (16:9)</PresentationFormat>
  <Paragraphs>114</Paragraphs>
  <Slides>25</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Arial</vt:lpstr>
      <vt:lpstr>Helvetica Light</vt:lpstr>
      <vt:lpstr>Helvetica Neue</vt:lpstr>
      <vt:lpstr>Helvetica Neue Light</vt:lpstr>
      <vt:lpstr>Helvetica Neue Medium</vt:lpstr>
      <vt:lpstr>Helvetica Neue Thin</vt:lpstr>
      <vt:lpstr>Source Sans Pro</vt:lpstr>
      <vt:lpstr>Source Sans Pro Light</vt:lpstr>
      <vt:lpstr>Times New Roman</vt:lpstr>
      <vt:lpstr>White</vt:lpstr>
      <vt:lpstr>Présentation PowerPoint</vt:lpstr>
      <vt:lpstr>Crise énergétique: gaz naturel</vt:lpstr>
      <vt:lpstr>Une évolution similaire pour le prix de l’électricité</vt:lpstr>
      <vt:lpstr>Une crise ‘gérée’ grâce aux prix élevés et au GNL</vt:lpstr>
      <vt:lpstr>Des niveaux de stockage maintenant relativement élevés</vt:lpstr>
      <vt:lpstr>Gaz naturel : évolution du marché</vt:lpstr>
      <vt:lpstr>Attention aux frappes sur les infrastructures énergétiques</vt:lpstr>
      <vt:lpstr>Présentation PowerPoint</vt:lpstr>
      <vt:lpstr>Une reconfiguration des exports russes qui a permis de garder un baril assez bas malgré les sanctions</vt:lpstr>
      <vt:lpstr>Un pétrole qui risque de repartir à la hausse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Grid</dc:title>
  <dc:creator>Damien</dc:creator>
  <cp:lastModifiedBy>Damien Ernst</cp:lastModifiedBy>
  <cp:revision>171</cp:revision>
  <cp:lastPrinted>2023-02-21T13:03:15Z</cp:lastPrinted>
  <dcterms:modified xsi:type="dcterms:W3CDTF">2023-06-01T20:35:23Z</dcterms:modified>
</cp:coreProperties>
</file>