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4" r:id="rId3"/>
    <p:sldId id="276" r:id="rId4"/>
    <p:sldId id="305" r:id="rId5"/>
    <p:sldId id="321" r:id="rId6"/>
    <p:sldId id="275" r:id="rId7"/>
    <p:sldId id="303" r:id="rId8"/>
    <p:sldId id="300" r:id="rId9"/>
    <p:sldId id="306" r:id="rId10"/>
    <p:sldId id="316" r:id="rId11"/>
    <p:sldId id="309" r:id="rId12"/>
    <p:sldId id="278" r:id="rId13"/>
    <p:sldId id="307" r:id="rId14"/>
    <p:sldId id="310" r:id="rId15"/>
    <p:sldId id="277" r:id="rId16"/>
    <p:sldId id="318" r:id="rId17"/>
    <p:sldId id="317" r:id="rId18"/>
    <p:sldId id="311" r:id="rId19"/>
    <p:sldId id="312" r:id="rId20"/>
    <p:sldId id="299" r:id="rId21"/>
    <p:sldId id="322" r:id="rId22"/>
    <p:sldId id="323" r:id="rId23"/>
    <p:sldId id="313" r:id="rId24"/>
    <p:sldId id="314" r:id="rId25"/>
    <p:sldId id="315" r:id="rId26"/>
  </p:sldIdLst>
  <p:sldSz cx="9144000" cy="5143500" type="screen16x9"/>
  <p:notesSz cx="6858000" cy="9144000"/>
  <p:defaultTextStyle>
    <a:defPPr marL="0" marR="0" indent="0" algn="l" defTabSz="573969" rtl="0" fontAlgn="auto" latinLnBrk="1" hangingPunct="0">
      <a:lnSpc>
        <a:spcPct val="100000"/>
      </a:lnSpc>
      <a:spcBef>
        <a:spcPts val="0"/>
      </a:spcBef>
      <a:spcAft>
        <a:spcPts val="0"/>
      </a:spcAft>
      <a:buClrTx/>
      <a:buSzTx/>
      <a:buFontTx/>
      <a:buNone/>
      <a:tabLst/>
      <a:defRPr kumimoji="0" sz="1130" b="0" i="0" u="none" strike="noStrike" cap="none" spc="0" normalizeH="0" baseline="0">
        <a:ln>
          <a:noFill/>
        </a:ln>
        <a:solidFill>
          <a:srgbClr val="000000"/>
        </a:solidFill>
        <a:effectLst/>
        <a:uFillTx/>
      </a:defRPr>
    </a:defPPr>
    <a:lvl1pPr marL="0" marR="0" indent="0"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3492"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86984"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430477"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573969"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717461"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860953"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004446"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147938"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as Berger" initials="MB" lastIdx="1" clrIdx="0"/>
  <p:cmAuthor id="2" name="Mathias Berger" initials="MB [2]" lastIdx="1" clrIdx="1"/>
  <p:cmAuthor id="3" name="Mathias Berger" initials="MB [3]" lastIdx="1" clrIdx="2"/>
  <p:cmAuthor id="4" name="Mathias Berger" initials="MB [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85BAC3"/>
    <a:srgbClr val="66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74"/>
  </p:normalViewPr>
  <p:slideViewPr>
    <p:cSldViewPr snapToGrid="0" snapToObjects="1">
      <p:cViewPr varScale="1">
        <p:scale>
          <a:sx n="73" d="100"/>
          <a:sy n="73" d="100"/>
        </p:scale>
        <p:origin x="12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86984" latinLnBrk="0">
      <a:lnSpc>
        <a:spcPct val="117999"/>
      </a:lnSpc>
      <a:defRPr sz="1381">
        <a:latin typeface="Helvetica Neue"/>
        <a:ea typeface="Helvetica Neue"/>
        <a:cs typeface="Helvetica Neue"/>
        <a:sym typeface="Helvetica Neue"/>
      </a:defRPr>
    </a:lvl1pPr>
    <a:lvl2pPr indent="143492" defTabSz="286984" latinLnBrk="0">
      <a:lnSpc>
        <a:spcPct val="117999"/>
      </a:lnSpc>
      <a:defRPr sz="1381">
        <a:latin typeface="Helvetica Neue"/>
        <a:ea typeface="Helvetica Neue"/>
        <a:cs typeface="Helvetica Neue"/>
        <a:sym typeface="Helvetica Neue"/>
      </a:defRPr>
    </a:lvl2pPr>
    <a:lvl3pPr indent="286984" defTabSz="286984" latinLnBrk="0">
      <a:lnSpc>
        <a:spcPct val="117999"/>
      </a:lnSpc>
      <a:defRPr sz="1381">
        <a:latin typeface="Helvetica Neue"/>
        <a:ea typeface="Helvetica Neue"/>
        <a:cs typeface="Helvetica Neue"/>
        <a:sym typeface="Helvetica Neue"/>
      </a:defRPr>
    </a:lvl3pPr>
    <a:lvl4pPr indent="430477" defTabSz="286984" latinLnBrk="0">
      <a:lnSpc>
        <a:spcPct val="117999"/>
      </a:lnSpc>
      <a:defRPr sz="1381">
        <a:latin typeface="Helvetica Neue"/>
        <a:ea typeface="Helvetica Neue"/>
        <a:cs typeface="Helvetica Neue"/>
        <a:sym typeface="Helvetica Neue"/>
      </a:defRPr>
    </a:lvl4pPr>
    <a:lvl5pPr indent="573969" defTabSz="286984" latinLnBrk="0">
      <a:lnSpc>
        <a:spcPct val="117999"/>
      </a:lnSpc>
      <a:defRPr sz="1381">
        <a:latin typeface="Helvetica Neue"/>
        <a:ea typeface="Helvetica Neue"/>
        <a:cs typeface="Helvetica Neue"/>
        <a:sym typeface="Helvetica Neue"/>
      </a:defRPr>
    </a:lvl5pPr>
    <a:lvl6pPr indent="717461" defTabSz="286984" latinLnBrk="0">
      <a:lnSpc>
        <a:spcPct val="117999"/>
      </a:lnSpc>
      <a:defRPr sz="1381">
        <a:latin typeface="Helvetica Neue"/>
        <a:ea typeface="Helvetica Neue"/>
        <a:cs typeface="Helvetica Neue"/>
        <a:sym typeface="Helvetica Neue"/>
      </a:defRPr>
    </a:lvl6pPr>
    <a:lvl7pPr indent="860953" defTabSz="286984" latinLnBrk="0">
      <a:lnSpc>
        <a:spcPct val="117999"/>
      </a:lnSpc>
      <a:defRPr sz="1381">
        <a:latin typeface="Helvetica Neue"/>
        <a:ea typeface="Helvetica Neue"/>
        <a:cs typeface="Helvetica Neue"/>
        <a:sym typeface="Helvetica Neue"/>
      </a:defRPr>
    </a:lvl7pPr>
    <a:lvl8pPr indent="1004446" defTabSz="286984" latinLnBrk="0">
      <a:lnSpc>
        <a:spcPct val="117999"/>
      </a:lnSpc>
      <a:defRPr sz="1381">
        <a:latin typeface="Helvetica Neue"/>
        <a:ea typeface="Helvetica Neue"/>
        <a:cs typeface="Helvetica Neue"/>
        <a:sym typeface="Helvetica Neue"/>
      </a:defRPr>
    </a:lvl8pPr>
    <a:lvl9pPr indent="1147938" defTabSz="286984" latinLnBrk="0">
      <a:lnSpc>
        <a:spcPct val="117999"/>
      </a:lnSpc>
      <a:defRPr sz="1381">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109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892969" y="863947"/>
            <a:ext cx="7358063" cy="1741289"/>
          </a:xfrm>
          <a:prstGeom prst="rect">
            <a:avLst/>
          </a:prstGeom>
        </p:spPr>
        <p:txBody>
          <a:bodyPr anchor="b"/>
          <a:lstStyle/>
          <a:p>
            <a:r>
              <a:t>Texte du titre</a:t>
            </a:r>
          </a:p>
        </p:txBody>
      </p:sp>
      <p:sp>
        <p:nvSpPr>
          <p:cNvPr id="12" name="Texte niveau 1…"/>
          <p:cNvSpPr txBox="1">
            <a:spLocks noGrp="1"/>
          </p:cNvSpPr>
          <p:nvPr>
            <p:ph type="body" sz="quarter" idx="1"/>
          </p:nvPr>
        </p:nvSpPr>
        <p:spPr>
          <a:xfrm>
            <a:off x="892969" y="2658814"/>
            <a:ext cx="7358063" cy="596057"/>
          </a:xfrm>
          <a:prstGeom prst="rect">
            <a:avLst/>
          </a:prstGeom>
        </p:spPr>
        <p:txBody>
          <a:bodyPr anchor="t"/>
          <a:lstStyle>
            <a:lvl1pPr marL="0" indent="0" algn="ctr">
              <a:spcBef>
                <a:spcPts val="0"/>
              </a:spcBef>
              <a:buSzTx/>
              <a:buNone/>
              <a:defRPr sz="1951"/>
            </a:lvl1pPr>
            <a:lvl2pPr marL="0" indent="0" algn="ctr">
              <a:spcBef>
                <a:spcPts val="0"/>
              </a:spcBef>
              <a:buSzTx/>
              <a:buNone/>
              <a:defRPr sz="1951"/>
            </a:lvl2pPr>
            <a:lvl3pPr marL="0" indent="0" algn="ctr">
              <a:spcBef>
                <a:spcPts val="0"/>
              </a:spcBef>
              <a:buSzTx/>
              <a:buNone/>
              <a:defRPr sz="1951"/>
            </a:lvl3pPr>
            <a:lvl4pPr marL="0" indent="0" algn="ctr">
              <a:spcBef>
                <a:spcPts val="0"/>
              </a:spcBef>
              <a:buSzTx/>
              <a:buNone/>
              <a:defRPr sz="1951"/>
            </a:lvl4pPr>
            <a:lvl5pPr marL="0" indent="0" algn="ctr">
              <a:spcBef>
                <a:spcPts val="0"/>
              </a:spcBef>
              <a:buSzTx/>
              <a:buNone/>
              <a:defRPr sz="1951"/>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893025" y="2474320"/>
            <a:ext cx="7357838" cy="194797"/>
          </a:xfrm>
          <a:prstGeom prst="rect">
            <a:avLst/>
          </a:prstGeom>
        </p:spPr>
        <p:txBody>
          <a:bodyPr lIns="0" tIns="0" rIns="0" bIns="0" anchor="ctr">
            <a:spAutoFit/>
          </a:bodyPr>
          <a:lstStyle/>
          <a:p>
            <a:pPr algn="ctr"/>
            <a:endParaRPr lang="en-GB" sz="1266" b="0" strike="noStrike" spc="-1">
              <a:solidFill>
                <a:srgbClr val="000000"/>
              </a:solidFill>
              <a:latin typeface="Helvetica Neue"/>
            </a:endParaRPr>
          </a:p>
        </p:txBody>
      </p:sp>
    </p:spTree>
    <p:extLst>
      <p:ext uri="{BB962C8B-B14F-4D97-AF65-F5344CB8AC3E}">
        <p14:creationId xmlns:p14="http://schemas.microsoft.com/office/powerpoint/2010/main" val="288914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892969" y="1701106"/>
            <a:ext cx="7358063" cy="1741289"/>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4723805" y="334863"/>
            <a:ext cx="3750469" cy="4333131"/>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669726" y="334863"/>
            <a:ext cx="3750469" cy="2102941"/>
          </a:xfrm>
          <a:prstGeom prst="rect">
            <a:avLst/>
          </a:prstGeom>
        </p:spPr>
        <p:txBody>
          <a:bodyPr anchor="b"/>
          <a:lstStyle>
            <a:lvl1pPr>
              <a:defRPr sz="3164"/>
            </a:lvl1pPr>
          </a:lstStyle>
          <a:p>
            <a:r>
              <a:t>Texte du titre</a:t>
            </a:r>
          </a:p>
        </p:txBody>
      </p:sp>
      <p:sp>
        <p:nvSpPr>
          <p:cNvPr id="40" name="Texte niveau 1…"/>
          <p:cNvSpPr txBox="1">
            <a:spLocks noGrp="1"/>
          </p:cNvSpPr>
          <p:nvPr>
            <p:ph type="body" sz="quarter" idx="1"/>
          </p:nvPr>
        </p:nvSpPr>
        <p:spPr>
          <a:xfrm>
            <a:off x="669726" y="2491383"/>
            <a:ext cx="3750469" cy="2169914"/>
          </a:xfrm>
          <a:prstGeom prst="rect">
            <a:avLst/>
          </a:prstGeom>
        </p:spPr>
        <p:txBody>
          <a:bodyPr anchor="t"/>
          <a:lstStyle>
            <a:lvl1pPr marL="0" indent="0" algn="ctr">
              <a:spcBef>
                <a:spcPts val="0"/>
              </a:spcBef>
              <a:buSzTx/>
              <a:buNone/>
              <a:defRPr sz="1951"/>
            </a:lvl1pPr>
            <a:lvl2pPr marL="0" indent="0" algn="ctr">
              <a:spcBef>
                <a:spcPts val="0"/>
              </a:spcBef>
              <a:buSzTx/>
              <a:buNone/>
              <a:defRPr sz="1951"/>
            </a:lvl2pPr>
            <a:lvl3pPr marL="0" indent="0" algn="ctr">
              <a:spcBef>
                <a:spcPts val="0"/>
              </a:spcBef>
              <a:buSzTx/>
              <a:buNone/>
              <a:defRPr sz="1951"/>
            </a:lvl3pPr>
            <a:lvl4pPr marL="0" indent="0" algn="ctr">
              <a:spcBef>
                <a:spcPts val="0"/>
              </a:spcBef>
              <a:buSzTx/>
              <a:buNone/>
              <a:defRPr sz="1951"/>
            </a:lvl4pPr>
            <a:lvl5pPr marL="0" indent="0" algn="ctr">
              <a:spcBef>
                <a:spcPts val="0"/>
              </a:spcBef>
              <a:buSzTx/>
              <a:buNone/>
              <a:defRPr sz="1951"/>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23805" y="1366242"/>
            <a:ext cx="3750469" cy="3315146"/>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669726" y="1366242"/>
            <a:ext cx="3750469" cy="3315146"/>
          </a:xfrm>
          <a:prstGeom prst="rect">
            <a:avLst/>
          </a:prstGeom>
        </p:spPr>
        <p:txBody>
          <a:bodyPr/>
          <a:lstStyle>
            <a:lvl1pPr marL="180811" indent="-180811">
              <a:spcBef>
                <a:spcPts val="1687"/>
              </a:spcBef>
              <a:defRPr sz="1476"/>
            </a:lvl1pPr>
            <a:lvl2pPr marL="361622" indent="-180811">
              <a:spcBef>
                <a:spcPts val="1687"/>
              </a:spcBef>
              <a:defRPr sz="1476"/>
            </a:lvl2pPr>
            <a:lvl3pPr marL="542434" indent="-180811">
              <a:spcBef>
                <a:spcPts val="1687"/>
              </a:spcBef>
              <a:defRPr sz="1476"/>
            </a:lvl3pPr>
            <a:lvl4pPr marL="723245" indent="-180811">
              <a:spcBef>
                <a:spcPts val="1687"/>
              </a:spcBef>
              <a:defRPr sz="1476"/>
            </a:lvl4pPr>
            <a:lvl5pPr marL="904056" indent="-180811">
              <a:spcBef>
                <a:spcPts val="1687"/>
              </a:spcBef>
              <a:defRPr sz="1476"/>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xfrm>
            <a:off x="4415731" y="4902399"/>
            <a:ext cx="307778" cy="2325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723805" y="2685603"/>
            <a:ext cx="3750469" cy="1989088"/>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4723805" y="468809"/>
            <a:ext cx="3750469" cy="1989088"/>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669726" y="468809"/>
            <a:ext cx="3750469" cy="4205883"/>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13"/>
          </p:nvPr>
        </p:nvSpPr>
        <p:spPr>
          <a:xfrm>
            <a:off x="892969" y="3355330"/>
            <a:ext cx="7358063" cy="297389"/>
          </a:xfrm>
          <a:prstGeom prst="rect">
            <a:avLst/>
          </a:prstGeom>
        </p:spPr>
        <p:txBody>
          <a:bodyPr anchor="t">
            <a:spAutoFit/>
          </a:bodyPr>
          <a:lstStyle>
            <a:lvl1pPr marL="0" indent="0" algn="ctr">
              <a:spcBef>
                <a:spcPts val="0"/>
              </a:spcBef>
              <a:buSzTx/>
              <a:buNone/>
              <a:defRPr sz="1266" i="1"/>
            </a:lvl1pPr>
          </a:lstStyle>
          <a:p>
            <a:r>
              <a:t>-Gilles Allain</a:t>
            </a:r>
          </a:p>
        </p:txBody>
      </p:sp>
      <p:sp>
        <p:nvSpPr>
          <p:cNvPr id="94" name="« Saisissez une citation ici. »"/>
          <p:cNvSpPr txBox="1">
            <a:spLocks noGrp="1"/>
          </p:cNvSpPr>
          <p:nvPr>
            <p:ph type="body" sz="quarter" idx="14"/>
          </p:nvPr>
        </p:nvSpPr>
        <p:spPr>
          <a:xfrm>
            <a:off x="892969" y="2221765"/>
            <a:ext cx="7358063" cy="378502"/>
          </a:xfrm>
          <a:prstGeom prst="rect">
            <a:avLst/>
          </a:prstGeom>
        </p:spPr>
        <p:txBody>
          <a:bodyPr>
            <a:spAutoFit/>
          </a:bodyPr>
          <a:lstStyle>
            <a:lvl1pPr marL="0" indent="0" algn="ctr">
              <a:spcBef>
                <a:spcPts val="0"/>
              </a:spcBef>
              <a:buSzTx/>
              <a:buNone/>
              <a:defRPr sz="1793">
                <a:latin typeface="+mn-lt"/>
                <a:ea typeface="+mn-ea"/>
                <a:cs typeface="+mn-cs"/>
                <a:sym typeface="Helvetica Neue Medium"/>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81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669727" y="669727"/>
            <a:ext cx="7804547" cy="3804047"/>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04699354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669727" y="133945"/>
            <a:ext cx="7804547"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669727" y="1366242"/>
            <a:ext cx="7804547" cy="33151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4430960" y="4902398"/>
            <a:ext cx="277320" cy="232500"/>
          </a:xfrm>
          <a:prstGeom prst="rect">
            <a:avLst/>
          </a:prstGeom>
          <a:ln w="12700">
            <a:miter lim="400000"/>
          </a:ln>
        </p:spPr>
        <p:txBody>
          <a:bodyPr wrap="none" lIns="50800" tIns="50800" rIns="50800" bIns="50800">
            <a:spAutoFit/>
          </a:bodyPr>
          <a:lstStyle>
            <a:lvl1pPr>
              <a:defRPr sz="844" b="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Lst>
  <p:transition spd="med"/>
  <p:hf hdr="0" ftr="0" dt="0"/>
  <p:txStyles>
    <p:title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p:titleStyle>
    <p:bodyStyle>
      <a:lvl1pPr marL="23438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1pPr>
      <a:lvl2pPr marL="468770"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2pPr>
      <a:lvl3pPr marL="70315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3pPr>
      <a:lvl4pPr marL="93753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4pPr>
      <a:lvl5pPr marL="117192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1pPr>
      <a:lvl2pPr marL="0" marR="0" indent="120541"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2pPr>
      <a:lvl3pPr marL="0" marR="0" indent="241082"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3pPr>
      <a:lvl4pPr marL="0" marR="0" indent="361622"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4pPr>
      <a:lvl5pPr marL="0" marR="0" indent="482163"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5pPr>
      <a:lvl6pPr marL="0" marR="0" indent="602704"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6pPr>
      <a:lvl7pPr marL="0" marR="0" indent="723245"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7pPr>
      <a:lvl8pPr marL="0" marR="0" indent="843785"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8pPr>
      <a:lvl9pPr marL="0" marR="0" indent="964326"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54" y="131233"/>
            <a:ext cx="8393812" cy="707886"/>
          </a:xfrm>
          <a:prstGeom prst="rect">
            <a:avLst/>
          </a:prstGeom>
        </p:spPr>
        <p:txBody>
          <a:bodyPr wrap="square">
            <a:spAutoFit/>
          </a:bodyPr>
          <a:lstStyle/>
          <a:p>
            <a:r>
              <a:rPr lang="en-US" sz="4000" dirty="0" err="1" smtClean="0">
                <a:solidFill>
                  <a:schemeClr val="tx2"/>
                </a:solidFill>
                <a:latin typeface="Source Sans Pro" panose="020B0503030403020204" pitchFamily="34" charset="0"/>
              </a:rPr>
              <a:t>Crise</a:t>
            </a:r>
            <a:r>
              <a:rPr lang="en-US" sz="4000" dirty="0" smtClean="0">
                <a:solidFill>
                  <a:schemeClr val="tx2"/>
                </a:solidFill>
                <a:latin typeface="Source Sans Pro" panose="020B0503030403020204" pitchFamily="34" charset="0"/>
              </a:rPr>
              <a:t> </a:t>
            </a:r>
            <a:r>
              <a:rPr lang="en-US" sz="4000" dirty="0" err="1" smtClean="0">
                <a:solidFill>
                  <a:schemeClr val="tx2"/>
                </a:solidFill>
                <a:latin typeface="Source Sans Pro" panose="020B0503030403020204" pitchFamily="34" charset="0"/>
              </a:rPr>
              <a:t>énergétique</a:t>
            </a:r>
            <a:r>
              <a:rPr lang="en-US" sz="4000" dirty="0" smtClean="0">
                <a:solidFill>
                  <a:schemeClr val="tx2"/>
                </a:solidFill>
                <a:latin typeface="Source Sans Pro" panose="020B0503030403020204" pitchFamily="34" charset="0"/>
              </a:rPr>
              <a:t> : et </a:t>
            </a:r>
            <a:r>
              <a:rPr lang="en-US" sz="4000" dirty="0" err="1" smtClean="0">
                <a:solidFill>
                  <a:schemeClr val="tx2"/>
                </a:solidFill>
                <a:latin typeface="Source Sans Pro" panose="020B0503030403020204" pitchFamily="34" charset="0"/>
              </a:rPr>
              <a:t>l’après</a:t>
            </a:r>
            <a:endParaRPr lang="en-US" sz="4000" i="1" dirty="0">
              <a:solidFill>
                <a:schemeClr val="tx2"/>
              </a:solidFill>
              <a:latin typeface="Source Sans Pro" panose="020B0503030403020204" pitchFamily="34" charset="0"/>
            </a:endParaRPr>
          </a:p>
        </p:txBody>
      </p:sp>
      <p:sp>
        <p:nvSpPr>
          <p:cNvPr id="6" name="Espace réservé du numéro de diapositive 5">
            <a:extLst>
              <a:ext uri="{FF2B5EF4-FFF2-40B4-BE49-F238E27FC236}">
                <a16:creationId xmlns:a16="http://schemas.microsoft.com/office/drawing/2014/main" id="{C14BB33D-3425-D394-4ED5-03DC92ECE6AA}"/>
              </a:ext>
            </a:extLst>
          </p:cNvPr>
          <p:cNvSpPr>
            <a:spLocks noGrp="1"/>
          </p:cNvSpPr>
          <p:nvPr>
            <p:ph type="sldNum" sz="quarter" idx="2"/>
          </p:nvPr>
        </p:nvSpPr>
        <p:spPr/>
        <p:txBody>
          <a:bodyPr/>
          <a:lstStyle/>
          <a:p>
            <a:fld id="{86CB4B4D-7CA3-9044-876B-883B54F8677D}" type="slidenum">
              <a:rPr lang="fr-BE" smtClean="0"/>
              <a:t>1</a:t>
            </a:fld>
            <a:endParaRPr lang="fr-BE"/>
          </a:p>
        </p:txBody>
      </p:sp>
      <p:sp>
        <p:nvSpPr>
          <p:cNvPr id="7" name="Sous-titre 2"/>
          <p:cNvSpPr txBox="1">
            <a:spLocks/>
          </p:cNvSpPr>
          <p:nvPr/>
        </p:nvSpPr>
        <p:spPr>
          <a:xfrm>
            <a:off x="1592604" y="4498521"/>
            <a:ext cx="5954031" cy="11320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GB" sz="2400" b="1" dirty="0" err="1" smtClean="0">
                <a:solidFill>
                  <a:schemeClr val="tx2"/>
                </a:solidFill>
                <a:latin typeface="Source Sans Pro" panose="020B0503030403020204"/>
              </a:rPr>
              <a:t>Prof.</a:t>
            </a:r>
            <a:r>
              <a:rPr lang="en-GB" sz="2400" b="1" dirty="0" smtClean="0">
                <a:solidFill>
                  <a:schemeClr val="tx2"/>
                </a:solidFill>
                <a:latin typeface="Source Sans Pro" panose="020B0503030403020204"/>
              </a:rPr>
              <a:t> Damien ERNST</a:t>
            </a:r>
          </a:p>
          <a:p>
            <a:pPr hangingPunct="1"/>
            <a:endParaRPr lang="en-GB" sz="4400" dirty="0" smtClean="0"/>
          </a:p>
          <a:p>
            <a:pPr hangingPunct="1"/>
            <a:endParaRPr lang="en-GB" sz="4400" dirty="0" smtClean="0"/>
          </a:p>
        </p:txBody>
      </p:sp>
      <p:pic>
        <p:nvPicPr>
          <p:cNvPr id="8" name="Picture 2" descr="Résultat de recherche d'images pour &quot;logo universite de Liè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938" y="4092620"/>
            <a:ext cx="1014980" cy="4929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rman FSRUs for LNG impor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257" y="791829"/>
            <a:ext cx="5740014" cy="3222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10</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1158094" y="22024"/>
            <a:ext cx="6679520"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Reconfiguration du marché du pétrole</a:t>
            </a:r>
            <a:endParaRPr sz="3000" b="1" dirty="0">
              <a:solidFill>
                <a:schemeClr val="tx2"/>
              </a:solidFill>
              <a:latin typeface="Source Sans Pro" panose="020B0503030403020204" pitchFamily="34" charset="0"/>
            </a:endParaRPr>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6297" b="3071"/>
          <a:stretch/>
        </p:blipFill>
        <p:spPr bwMode="auto">
          <a:xfrm>
            <a:off x="1484866" y="1203651"/>
            <a:ext cx="6352748" cy="381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152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11</a:t>
            </a:fld>
            <a:endParaRPr lang="fr-BE"/>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3"/>
          <a:srcRect r="2970"/>
          <a:stretch/>
        </p:blipFill>
        <p:spPr>
          <a:xfrm>
            <a:off x="1686393" y="305198"/>
            <a:ext cx="5167253" cy="4715024"/>
          </a:xfrm>
          <a:prstGeom prst="rect">
            <a:avLst/>
          </a:prstGeom>
        </p:spPr>
      </p:pic>
    </p:spTree>
    <p:extLst>
      <p:ext uri="{BB962C8B-B14F-4D97-AF65-F5344CB8AC3E}">
        <p14:creationId xmlns:p14="http://schemas.microsoft.com/office/powerpoint/2010/main" val="259532222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12</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Le prix du CO2 au centre des solutions de l’UE</a:t>
            </a:r>
            <a:endParaRPr lang="fr-BE" sz="3000" b="1" dirty="0">
              <a:solidFill>
                <a:schemeClr val="tx2"/>
              </a:solidFill>
              <a:latin typeface="Source Sans Pro" panose="020B0503030403020204" pitchFamily="34" charset="0"/>
            </a:endParaRPr>
          </a:p>
        </p:txBody>
      </p:sp>
      <p:pic>
        <p:nvPicPr>
          <p:cNvPr id="10" name="Image 9">
            <a:extLst>
              <a:ext uri="{FF2B5EF4-FFF2-40B4-BE49-F238E27FC236}">
                <a16:creationId xmlns:a16="http://schemas.microsoft.com/office/drawing/2014/main" id="{2B231F31-6A78-6BA4-6034-706AEABF400F}"/>
              </a:ext>
            </a:extLst>
          </p:cNvPr>
          <p:cNvPicPr>
            <a:picLocks noChangeAspect="1"/>
          </p:cNvPicPr>
          <p:nvPr/>
        </p:nvPicPr>
        <p:blipFill>
          <a:blip r:embed="rId2"/>
          <a:stretch>
            <a:fillRect/>
          </a:stretch>
        </p:blipFill>
        <p:spPr>
          <a:xfrm>
            <a:off x="882173" y="1054776"/>
            <a:ext cx="7379654" cy="3628804"/>
          </a:xfrm>
          <a:prstGeom prst="rect">
            <a:avLst/>
          </a:prstGeom>
        </p:spPr>
      </p:pic>
      <p:sp>
        <p:nvSpPr>
          <p:cNvPr id="11" name="ZoneTexte 10">
            <a:extLst>
              <a:ext uri="{FF2B5EF4-FFF2-40B4-BE49-F238E27FC236}">
                <a16:creationId xmlns:a16="http://schemas.microsoft.com/office/drawing/2014/main" id="{00D3441C-0438-E0EA-6B87-8199DC14DBBB}"/>
              </a:ext>
            </a:extLst>
          </p:cNvPr>
          <p:cNvSpPr txBox="1"/>
          <p:nvPr/>
        </p:nvSpPr>
        <p:spPr>
          <a:xfrm rot="16200000">
            <a:off x="701249" y="2802434"/>
            <a:ext cx="243656"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€/t</a:t>
            </a:r>
          </a:p>
        </p:txBody>
      </p:sp>
      <p:cxnSp>
        <p:nvCxnSpPr>
          <p:cNvPr id="12" name="Connecteur droit 11">
            <a:extLst>
              <a:ext uri="{FF2B5EF4-FFF2-40B4-BE49-F238E27FC236}">
                <a16:creationId xmlns:a16="http://schemas.microsoft.com/office/drawing/2014/main" id="{E8D145CA-C2FE-5343-5871-89326408EEFF}"/>
              </a:ext>
            </a:extLst>
          </p:cNvPr>
          <p:cNvCxnSpPr>
            <a:cxnSpLocks/>
          </p:cNvCxnSpPr>
          <p:nvPr/>
        </p:nvCxnSpPr>
        <p:spPr>
          <a:xfrm flipV="1">
            <a:off x="7708992" y="1448991"/>
            <a:ext cx="0" cy="3207021"/>
          </a:xfrm>
          <a:prstGeom prst="line">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cxnSp>
      <p:sp>
        <p:nvSpPr>
          <p:cNvPr id="13" name="ZoneTexte 12">
            <a:extLst>
              <a:ext uri="{FF2B5EF4-FFF2-40B4-BE49-F238E27FC236}">
                <a16:creationId xmlns:a16="http://schemas.microsoft.com/office/drawing/2014/main" id="{803F690A-EA1C-4328-0532-1239CF47C7E0}"/>
              </a:ext>
            </a:extLst>
          </p:cNvPr>
          <p:cNvSpPr txBox="1"/>
          <p:nvPr/>
        </p:nvSpPr>
        <p:spPr>
          <a:xfrm>
            <a:off x="7232899" y="1276302"/>
            <a:ext cx="95218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24 février 2022</a:t>
            </a:r>
          </a:p>
        </p:txBody>
      </p:sp>
      <p:sp>
        <p:nvSpPr>
          <p:cNvPr id="14" name="ZoneTexte 13">
            <a:extLst>
              <a:ext uri="{FF2B5EF4-FFF2-40B4-BE49-F238E27FC236}">
                <a16:creationId xmlns:a16="http://schemas.microsoft.com/office/drawing/2014/main" id="{B0D8F4EF-D922-272F-9C26-D45C998D8B5C}"/>
              </a:ext>
            </a:extLst>
          </p:cNvPr>
          <p:cNvSpPr txBox="1"/>
          <p:nvPr/>
        </p:nvSpPr>
        <p:spPr>
          <a:xfrm>
            <a:off x="3042031" y="1048736"/>
            <a:ext cx="904094"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EUA Futures, </a:t>
            </a:r>
          </a:p>
        </p:txBody>
      </p:sp>
      <p:pic>
        <p:nvPicPr>
          <p:cNvPr id="15" name="Picture 2" descr="Résultat de recherche d'images pour &quot;logo universite de Liège&quot;">
            <a:extLst>
              <a:ext uri="{FF2B5EF4-FFF2-40B4-BE49-F238E27FC236}">
                <a16:creationId xmlns:a16="http://schemas.microsoft.com/office/drawing/2014/main" id="{3BF47451-8D0C-915F-3D80-7B4D141266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4888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13</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674558" y="0"/>
            <a:ext cx="7401393"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Attention à ces nouvelles taxes CO2 sur le chauffage</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stretch>
            <a:fillRect/>
          </a:stretch>
        </p:blipFill>
        <p:spPr>
          <a:xfrm>
            <a:off x="1000802" y="959764"/>
            <a:ext cx="7634209" cy="3756516"/>
          </a:xfrm>
          <a:prstGeom prst="rect">
            <a:avLst/>
          </a:prstGeom>
        </p:spPr>
      </p:pic>
      <p:sp>
        <p:nvSpPr>
          <p:cNvPr id="7" name="Espace réservé du texte 2">
            <a:extLst>
              <a:ext uri="{FF2B5EF4-FFF2-40B4-BE49-F238E27FC236}">
                <a16:creationId xmlns:a16="http://schemas.microsoft.com/office/drawing/2014/main" id="{EC014835-C8DD-65A8-77FC-BC5B59CB44E3}"/>
              </a:ext>
            </a:extLst>
          </p:cNvPr>
          <p:cNvSpPr>
            <a:spLocks noGrp="1"/>
          </p:cNvSpPr>
          <p:nvPr>
            <p:ph type="body" idx="1"/>
          </p:nvPr>
        </p:nvSpPr>
        <p:spPr>
          <a:xfrm>
            <a:off x="497340" y="4557776"/>
            <a:ext cx="7814705" cy="577122"/>
          </a:xfrm>
        </p:spPr>
        <p:txBody>
          <a:bodyPr>
            <a:normAutofit/>
          </a:bodyPr>
          <a:lstStyle/>
          <a:p>
            <a:pPr marL="0" indent="0">
              <a:buNone/>
            </a:pPr>
            <a:r>
              <a:rPr lang="fr-BE" dirty="0" smtClean="0"/>
              <a:t>18/12/2022: L’Europe décide détendre le périmètre du son mécanisme ETS. </a:t>
            </a:r>
            <a:endParaRPr lang="fr-BE" dirty="0"/>
          </a:p>
        </p:txBody>
      </p:sp>
    </p:spTree>
    <p:extLst>
      <p:ext uri="{BB962C8B-B14F-4D97-AF65-F5344CB8AC3E}">
        <p14:creationId xmlns:p14="http://schemas.microsoft.com/office/powerpoint/2010/main" val="15415565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C014835-C8DD-65A8-77FC-BC5B59CB44E3}"/>
              </a:ext>
            </a:extLst>
          </p:cNvPr>
          <p:cNvSpPr>
            <a:spLocks noGrp="1"/>
          </p:cNvSpPr>
          <p:nvPr>
            <p:ph type="body" idx="1"/>
          </p:nvPr>
        </p:nvSpPr>
        <p:spPr>
          <a:xfrm>
            <a:off x="1066968" y="1366242"/>
            <a:ext cx="6862830" cy="2980906"/>
          </a:xfrm>
        </p:spPr>
        <p:txBody>
          <a:bodyPr/>
          <a:lstStyle/>
          <a:p>
            <a:r>
              <a:rPr lang="fr-BE" dirty="0" smtClean="0"/>
              <a:t>Efficacité énergétique (éclairage intelligent, isolation profonde, </a:t>
            </a:r>
            <a:r>
              <a:rPr lang="fr-BE" dirty="0" err="1" smtClean="0"/>
              <a:t>etc</a:t>
            </a:r>
            <a:r>
              <a:rPr lang="fr-BE" dirty="0" smtClean="0"/>
              <a:t>).. </a:t>
            </a:r>
          </a:p>
          <a:p>
            <a:r>
              <a:rPr lang="fr-BE" dirty="0" smtClean="0"/>
              <a:t>Pompes à chaleur si votre PEB n’est pas mauvais. </a:t>
            </a:r>
          </a:p>
          <a:p>
            <a:r>
              <a:rPr lang="fr-BE" dirty="0" smtClean="0"/>
              <a:t>Photovoltaïque. Business case excellent. Haut taux d’autoconsommation attendu.</a:t>
            </a:r>
            <a:endParaRPr lang="fr-BE" dirty="0"/>
          </a:p>
        </p:txBody>
      </p:sp>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14</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Vos solutions face à l’énergie chère</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253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15</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Attention à la déconnection des onduleurs</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7" name="Espace réservé du contenu 4"/>
          <p:cNvPicPr>
            <a:picLocks noChangeAspect="1"/>
          </p:cNvPicPr>
          <p:nvPr/>
        </p:nvPicPr>
        <p:blipFill>
          <a:blip r:embed="rId3"/>
          <a:stretch>
            <a:fillRect/>
          </a:stretch>
        </p:blipFill>
        <p:spPr>
          <a:xfrm>
            <a:off x="765696" y="1220144"/>
            <a:ext cx="3803924" cy="1828364"/>
          </a:xfrm>
          <a:prstGeom prst="rect">
            <a:avLst/>
          </a:prstGeom>
          <a:ln w="12700">
            <a:miter lim="400000"/>
          </a:ln>
          <a:extLst>
            <a:ext uri="{C572A759-6A51-4108-AA02-DFA0A04FC94B}">
              <ma14:wrappingTextBoxFlag xmlns:ma14="http://schemas.microsoft.com/office/mac/drawingml/2011/main" xmlns="" val="1"/>
            </a:ext>
          </a:extLst>
        </p:spPr>
      </p:pic>
      <p:pic>
        <p:nvPicPr>
          <p:cNvPr id="8" name="Image 7"/>
          <p:cNvPicPr>
            <a:picLocks noChangeAspect="1"/>
          </p:cNvPicPr>
          <p:nvPr/>
        </p:nvPicPr>
        <p:blipFill>
          <a:blip r:embed="rId4"/>
          <a:stretch>
            <a:fillRect/>
          </a:stretch>
        </p:blipFill>
        <p:spPr>
          <a:xfrm>
            <a:off x="4956055" y="1407451"/>
            <a:ext cx="3969797" cy="1269033"/>
          </a:xfrm>
          <a:prstGeom prst="rect">
            <a:avLst/>
          </a:prstGeom>
        </p:spPr>
      </p:pic>
      <p:pic>
        <p:nvPicPr>
          <p:cNvPr id="9" name="Image 8"/>
          <p:cNvPicPr>
            <a:picLocks noChangeAspect="1"/>
          </p:cNvPicPr>
          <p:nvPr/>
        </p:nvPicPr>
        <p:blipFill>
          <a:blip r:embed="rId5"/>
          <a:stretch>
            <a:fillRect/>
          </a:stretch>
        </p:blipFill>
        <p:spPr>
          <a:xfrm>
            <a:off x="2031460" y="3009171"/>
            <a:ext cx="5353639" cy="2086390"/>
          </a:xfrm>
          <a:prstGeom prst="rect">
            <a:avLst/>
          </a:prstGeom>
        </p:spPr>
      </p:pic>
    </p:spTree>
    <p:extLst>
      <p:ext uri="{BB962C8B-B14F-4D97-AF65-F5344CB8AC3E}">
        <p14:creationId xmlns:p14="http://schemas.microsoft.com/office/powerpoint/2010/main" val="222485622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16</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75360" y="126729"/>
            <a:ext cx="8481103"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Un peu d’optimisme : un premier ‘</a:t>
            </a:r>
            <a:r>
              <a:rPr lang="fr-BE" sz="3000" b="1" dirty="0" err="1" smtClean="0">
                <a:solidFill>
                  <a:schemeClr val="tx2"/>
                </a:solidFill>
                <a:latin typeface="Source Sans Pro" panose="020B0503030403020204" pitchFamily="34" charset="0"/>
              </a:rPr>
              <a:t>small</a:t>
            </a:r>
            <a:r>
              <a:rPr lang="fr-BE" sz="3000" b="1" dirty="0" smtClean="0">
                <a:solidFill>
                  <a:schemeClr val="tx2"/>
                </a:solidFill>
                <a:latin typeface="Source Sans Pro" panose="020B0503030403020204" pitchFamily="34" charset="0"/>
              </a:rPr>
              <a:t> </a:t>
            </a:r>
            <a:r>
              <a:rPr lang="fr-BE" sz="3000" b="1" dirty="0" err="1" smtClean="0">
                <a:solidFill>
                  <a:schemeClr val="tx2"/>
                </a:solidFill>
                <a:latin typeface="Source Sans Pro" panose="020B0503030403020204" pitchFamily="34" charset="0"/>
              </a:rPr>
              <a:t>modular</a:t>
            </a:r>
            <a:r>
              <a:rPr lang="fr-BE" sz="3000" b="1" dirty="0" smtClean="0">
                <a:solidFill>
                  <a:schemeClr val="tx2"/>
                </a:solidFill>
                <a:latin typeface="Source Sans Pro" panose="020B0503030403020204" pitchFamily="34" charset="0"/>
              </a:rPr>
              <a:t> </a:t>
            </a:r>
            <a:r>
              <a:rPr lang="fr-BE" sz="3000" b="1" dirty="0" err="1" smtClean="0">
                <a:solidFill>
                  <a:schemeClr val="tx2"/>
                </a:solidFill>
                <a:latin typeface="Source Sans Pro" panose="020B0503030403020204" pitchFamily="34" charset="0"/>
              </a:rPr>
              <a:t>reactor</a:t>
            </a:r>
            <a:r>
              <a:rPr lang="fr-BE" sz="3000" b="1" dirty="0" smtClean="0">
                <a:solidFill>
                  <a:schemeClr val="tx2"/>
                </a:solidFill>
                <a:latin typeface="Source Sans Pro" panose="020B0503030403020204" pitchFamily="34" charset="0"/>
              </a:rPr>
              <a:t>’ vendu</a:t>
            </a:r>
            <a:endParaRPr lang="fr-BE" sz="3000" b="1" dirty="0">
              <a:solidFill>
                <a:schemeClr val="tx2"/>
              </a:solidFill>
              <a:latin typeface="Source Sans Pro" panose="020B0503030403020204" pitchFamily="34" charset="0"/>
            </a:endParaRPr>
          </a:p>
        </p:txBody>
      </p:sp>
      <p:pic>
        <p:nvPicPr>
          <p:cNvPr id="2" name="Image 1"/>
          <p:cNvPicPr>
            <a:picLocks noChangeAspect="1"/>
          </p:cNvPicPr>
          <p:nvPr/>
        </p:nvPicPr>
        <p:blipFill>
          <a:blip r:embed="rId3"/>
          <a:stretch>
            <a:fillRect/>
          </a:stretch>
        </p:blipFill>
        <p:spPr>
          <a:xfrm>
            <a:off x="742013" y="1140824"/>
            <a:ext cx="7548015" cy="3579106"/>
          </a:xfrm>
          <a:prstGeom prst="rect">
            <a:avLst/>
          </a:prstGeom>
        </p:spPr>
      </p:pic>
    </p:spTree>
    <p:extLst>
      <p:ext uri="{BB962C8B-B14F-4D97-AF65-F5344CB8AC3E}">
        <p14:creationId xmlns:p14="http://schemas.microsoft.com/office/powerpoint/2010/main" val="332828431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17</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72165" y="36468"/>
            <a:ext cx="8192125"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Un peu d’optimisme : le projet grille électrique internationale</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4"/>
          <p:cNvPicPr/>
          <p:nvPr/>
        </p:nvPicPr>
        <p:blipFill>
          <a:blip r:embed="rId3"/>
          <a:stretch/>
        </p:blipFill>
        <p:spPr>
          <a:xfrm>
            <a:off x="633123" y="1164332"/>
            <a:ext cx="7872994" cy="3490767"/>
          </a:xfrm>
          <a:prstGeom prst="rect">
            <a:avLst/>
          </a:prstGeom>
          <a:ln>
            <a:noFill/>
          </a:ln>
        </p:spPr>
      </p:pic>
    </p:spTree>
    <p:extLst>
      <p:ext uri="{BB962C8B-B14F-4D97-AF65-F5344CB8AC3E}">
        <p14:creationId xmlns:p14="http://schemas.microsoft.com/office/powerpoint/2010/main" val="30414942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723237" y="156511"/>
            <a:ext cx="7204608" cy="716281"/>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rmAutofit fontScale="85000" lnSpcReduction="20000"/>
          </a:bodyPr>
          <a:lstStyle/>
          <a:p>
            <a:pPr>
              <a:tabLst>
                <a:tab pos="0" algn="l"/>
              </a:tabLst>
            </a:pPr>
            <a:r>
              <a:rPr lang="fr-BE" sz="3000" dirty="0">
                <a:solidFill>
                  <a:schemeClr val="tx2"/>
                </a:solidFill>
                <a:latin typeface="Source Sans Pro" panose="020B0503030403020204" pitchFamily="34" charset="0"/>
              </a:rPr>
              <a:t>Exploiter le champs éoliens du Groenland grâce à cette grille</a:t>
            </a:r>
          </a:p>
          <a:p>
            <a:pPr>
              <a:tabLst>
                <a:tab pos="0" algn="l"/>
              </a:tabLst>
            </a:pPr>
            <a:endParaRPr lang="en-US" sz="3000" spc="-1" dirty="0">
              <a:solidFill>
                <a:schemeClr val="tx2"/>
              </a:solidFill>
              <a:latin typeface="Source Sans Pro" panose="020B0503030403020204" pitchFamily="34" charset="0"/>
            </a:endParaRPr>
          </a:p>
        </p:txBody>
      </p:sp>
      <p:sp>
        <p:nvSpPr>
          <p:cNvPr id="165" name="CustomShape 2"/>
          <p:cNvSpPr/>
          <p:nvPr/>
        </p:nvSpPr>
        <p:spPr>
          <a:xfrm>
            <a:off x="1387519" y="1272523"/>
            <a:ext cx="5853073" cy="3314862"/>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Autofit/>
          </a:bodyPr>
          <a:lstStyle/>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p:txBody>
      </p:sp>
      <p:sp>
        <p:nvSpPr>
          <p:cNvPr id="166" name="CustomShape 3"/>
          <p:cNvSpPr/>
          <p:nvPr/>
        </p:nvSpPr>
        <p:spPr>
          <a:xfrm>
            <a:off x="3425886" y="-7609728"/>
            <a:ext cx="74770" cy="217245"/>
          </a:xfrm>
          <a:prstGeom prst="rect">
            <a:avLst/>
          </a:prstGeom>
          <a:noFill/>
          <a:ln w="12600">
            <a:noFill/>
          </a:ln>
        </p:spPr>
        <p:style>
          <a:lnRef idx="0">
            <a:scrgbClr r="0" g="0" b="0"/>
          </a:lnRef>
          <a:fillRef idx="0">
            <a:scrgbClr r="0" g="0" b="0"/>
          </a:fillRef>
          <a:effectRef idx="0">
            <a:scrgbClr r="0" g="0" b="0"/>
          </a:effectRef>
          <a:fontRef idx="minor"/>
        </p:style>
        <p:txBody>
          <a:bodyPr wrap="none" lIns="26768" tIns="26768" rIns="26768" bIns="26768" anchor="ctr">
            <a:spAutoFit/>
          </a:bodyPr>
          <a:lstStyle/>
          <a:p>
            <a:pPr>
              <a:lnSpc>
                <a:spcPts val="1477"/>
              </a:lnSpc>
              <a:tabLst>
                <a:tab pos="0" algn="l"/>
              </a:tabLst>
            </a:pPr>
            <a:r>
              <a:rPr lang="en-US" sz="633" b="0" spc="-1">
                <a:latin typeface="Times New Roman"/>
                <a:ea typeface="Times New Roman"/>
              </a:rPr>
              <a:t> </a:t>
            </a:r>
            <a:endParaRPr lang="en-US" sz="633" b="0" spc="-1">
              <a:latin typeface="Arial"/>
            </a:endParaRPr>
          </a:p>
        </p:txBody>
      </p:sp>
      <p:sp>
        <p:nvSpPr>
          <p:cNvPr id="167" name="CustomShape 4"/>
          <p:cNvSpPr/>
          <p:nvPr/>
        </p:nvSpPr>
        <p:spPr>
          <a:xfrm>
            <a:off x="1349755" y="-3959792"/>
            <a:ext cx="74770" cy="217245"/>
          </a:xfrm>
          <a:prstGeom prst="rect">
            <a:avLst/>
          </a:prstGeom>
          <a:noFill/>
          <a:ln w="12600">
            <a:noFill/>
          </a:ln>
        </p:spPr>
        <p:style>
          <a:lnRef idx="0">
            <a:scrgbClr r="0" g="0" b="0"/>
          </a:lnRef>
          <a:fillRef idx="0">
            <a:scrgbClr r="0" g="0" b="0"/>
          </a:fillRef>
          <a:effectRef idx="0">
            <a:scrgbClr r="0" g="0" b="0"/>
          </a:effectRef>
          <a:fontRef idx="minor"/>
        </p:style>
        <p:txBody>
          <a:bodyPr wrap="none" lIns="26768" tIns="26768" rIns="26768" bIns="26768" anchor="ctr">
            <a:spAutoFit/>
          </a:bodyPr>
          <a:lstStyle/>
          <a:p>
            <a:pPr>
              <a:lnSpc>
                <a:spcPts val="1477"/>
              </a:lnSpc>
              <a:tabLst>
                <a:tab pos="0" algn="l"/>
              </a:tabLst>
            </a:pPr>
            <a:r>
              <a:rPr lang="en-US" sz="633" b="0" spc="-1">
                <a:latin typeface="Times New Roman"/>
                <a:ea typeface="Times New Roman"/>
              </a:rPr>
              <a:t> </a:t>
            </a:r>
            <a:endParaRPr lang="en-US" sz="633" b="0" spc="-1">
              <a:latin typeface="Arial"/>
            </a:endParaRPr>
          </a:p>
        </p:txBody>
      </p:sp>
      <p:pic>
        <p:nvPicPr>
          <p:cNvPr id="168" name="Image 167"/>
          <p:cNvPicPr/>
          <p:nvPr/>
        </p:nvPicPr>
        <p:blipFill>
          <a:blip r:embed="rId2"/>
          <a:stretch/>
        </p:blipFill>
        <p:spPr>
          <a:xfrm>
            <a:off x="3021314" y="983960"/>
            <a:ext cx="3101477" cy="3892177"/>
          </a:xfrm>
          <a:prstGeom prst="rect">
            <a:avLst/>
          </a:prstGeom>
          <a:ln>
            <a:noFill/>
          </a:ln>
        </p:spPr>
      </p:pic>
      <p:sp>
        <p:nvSpPr>
          <p:cNvPr id="169" name="Line 5"/>
          <p:cNvSpPr/>
          <p:nvPr/>
        </p:nvSpPr>
        <p:spPr>
          <a:xfrm flipH="1">
            <a:off x="3451500" y="3257150"/>
            <a:ext cx="444234" cy="0"/>
          </a:xfrm>
          <a:prstGeom prst="line">
            <a:avLst/>
          </a:prstGeom>
          <a:ln w="19080">
            <a:solidFill>
              <a:srgbClr val="FF0000"/>
            </a:solidFill>
            <a:prstDash val="sysDot"/>
            <a:round/>
            <a:tailEnd type="triangle" w="med" len="med"/>
          </a:ln>
        </p:spPr>
        <p:style>
          <a:lnRef idx="0">
            <a:scrgbClr r="0" g="0" b="0"/>
          </a:lnRef>
          <a:fillRef idx="0">
            <a:scrgbClr r="0" g="0" b="0"/>
          </a:fillRef>
          <a:effectRef idx="0">
            <a:scrgbClr r="0" g="0" b="0"/>
          </a:effectRef>
          <a:fontRef idx="minor"/>
        </p:style>
      </p:sp>
      <p:sp>
        <p:nvSpPr>
          <p:cNvPr id="170" name="TextShape 6"/>
          <p:cNvSpPr txBox="1"/>
          <p:nvPr/>
        </p:nvSpPr>
        <p:spPr>
          <a:xfrm>
            <a:off x="1645326" y="3150204"/>
            <a:ext cx="1231516" cy="210030"/>
          </a:xfrm>
          <a:prstGeom prst="rect">
            <a:avLst/>
          </a:prstGeom>
          <a:noFill/>
          <a:ln>
            <a:noFill/>
          </a:ln>
        </p:spPr>
        <p:txBody>
          <a:bodyPr lIns="47461" tIns="23730" rIns="47461" bIns="23730">
            <a:noAutofit/>
          </a:bodyPr>
          <a:lstStyle/>
          <a:p>
            <a:r>
              <a:rPr lang="en-US" sz="1000" b="0" spc="-1" dirty="0" smtClean="0">
                <a:solidFill>
                  <a:schemeClr val="tx2"/>
                </a:solidFill>
                <a:latin typeface="Source Sans Pro" panose="020B0503030403020204" pitchFamily="34" charset="0"/>
              </a:rPr>
              <a:t>Pure vent </a:t>
            </a:r>
            <a:r>
              <a:rPr lang="en-US" sz="1000" b="0" spc="-1" dirty="0" err="1" smtClean="0">
                <a:solidFill>
                  <a:schemeClr val="tx2"/>
                </a:solidFill>
                <a:latin typeface="Source Sans Pro" panose="020B0503030403020204" pitchFamily="34" charset="0"/>
              </a:rPr>
              <a:t>catabatique</a:t>
            </a:r>
            <a:endParaRPr lang="en-US" sz="1000" b="0" spc="-1" dirty="0">
              <a:solidFill>
                <a:schemeClr val="tx2"/>
              </a:solidFill>
              <a:latin typeface="Source Sans Pro" panose="020B0503030403020204" pitchFamily="34" charset="0"/>
            </a:endParaRPr>
          </a:p>
        </p:txBody>
      </p:sp>
      <p:sp>
        <p:nvSpPr>
          <p:cNvPr id="171" name="Line 7"/>
          <p:cNvSpPr/>
          <p:nvPr/>
        </p:nvSpPr>
        <p:spPr>
          <a:xfrm flipH="1" flipV="1">
            <a:off x="3650456" y="2899104"/>
            <a:ext cx="245278" cy="358045"/>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2" name="TextShape 8"/>
          <p:cNvSpPr txBox="1"/>
          <p:nvPr/>
        </p:nvSpPr>
        <p:spPr>
          <a:xfrm>
            <a:off x="1178247" y="1995448"/>
            <a:ext cx="1770831" cy="550737"/>
          </a:xfrm>
          <a:prstGeom prst="rect">
            <a:avLst/>
          </a:prstGeom>
          <a:noFill/>
          <a:ln>
            <a:noFill/>
          </a:ln>
        </p:spPr>
        <p:txBody>
          <a:bodyPr lIns="47461" tIns="23730" rIns="47461" bIns="23730">
            <a:noAutofit/>
          </a:bodyPr>
          <a:lstStyle/>
          <a:p>
            <a:r>
              <a:rPr lang="fr-FR" sz="1000" b="0" spc="-1" dirty="0" smtClean="0">
                <a:solidFill>
                  <a:schemeClr val="tx2"/>
                </a:solidFill>
                <a:latin typeface="Source Sans Pro" panose="020B0503030403020204" pitchFamily="34" charset="0"/>
              </a:rPr>
              <a:t>Pure </a:t>
            </a:r>
            <a:r>
              <a:rPr lang="fr-FR" sz="1000" b="0" spc="-1" dirty="0">
                <a:solidFill>
                  <a:schemeClr val="tx2"/>
                </a:solidFill>
                <a:latin typeface="Source Sans Pro" panose="020B0503030403020204" pitchFamily="34" charset="0"/>
              </a:rPr>
              <a:t>vent catabatique</a:t>
            </a:r>
          </a:p>
          <a:p>
            <a:r>
              <a:rPr lang="fr-FR" sz="1000" b="0" spc="-1" dirty="0">
                <a:solidFill>
                  <a:schemeClr val="tx2"/>
                </a:solidFill>
                <a:latin typeface="Source Sans Pro" panose="020B0503030403020204" pitchFamily="34" charset="0"/>
              </a:rPr>
              <a:t>(dévié sur sa droite en raison de la force de Coriolis)</a:t>
            </a:r>
            <a:endParaRPr lang="en-US" sz="1000" b="0" spc="-1" dirty="0">
              <a:solidFill>
                <a:schemeClr val="tx2"/>
              </a:solidFill>
              <a:latin typeface="Source Sans Pro" panose="020B0503030403020204" pitchFamily="34" charset="0"/>
            </a:endParaRPr>
          </a:p>
        </p:txBody>
      </p:sp>
      <p:sp>
        <p:nvSpPr>
          <p:cNvPr id="173" name="Line 9"/>
          <p:cNvSpPr/>
          <p:nvPr/>
        </p:nvSpPr>
        <p:spPr>
          <a:xfrm>
            <a:off x="2695352" y="2482334"/>
            <a:ext cx="858663" cy="464991"/>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74" name="Line 10"/>
          <p:cNvSpPr/>
          <p:nvPr/>
        </p:nvSpPr>
        <p:spPr>
          <a:xfrm>
            <a:off x="2908167" y="3262465"/>
            <a:ext cx="452967"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75" name="Line 11"/>
          <p:cNvSpPr/>
          <p:nvPr/>
        </p:nvSpPr>
        <p:spPr>
          <a:xfrm flipV="1">
            <a:off x="3702853" y="1356054"/>
            <a:ext cx="188705" cy="406266"/>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6" name="Line 12"/>
          <p:cNvSpPr/>
          <p:nvPr/>
        </p:nvSpPr>
        <p:spPr>
          <a:xfrm flipV="1">
            <a:off x="3700385" y="1358712"/>
            <a:ext cx="188705" cy="406266"/>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7" name="Line 13"/>
          <p:cNvSpPr/>
          <p:nvPr/>
        </p:nvSpPr>
        <p:spPr>
          <a:xfrm>
            <a:off x="4759524" y="1810540"/>
            <a:ext cx="337542" cy="75938"/>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8" name="Line 14"/>
          <p:cNvSpPr/>
          <p:nvPr/>
        </p:nvSpPr>
        <p:spPr>
          <a:xfrm>
            <a:off x="4229100" y="3691132"/>
            <a:ext cx="96441" cy="268819"/>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9" name="Line 15"/>
          <p:cNvSpPr/>
          <p:nvPr/>
        </p:nvSpPr>
        <p:spPr>
          <a:xfrm>
            <a:off x="4046470" y="4046140"/>
            <a:ext cx="0" cy="268819"/>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pic>
        <p:nvPicPr>
          <p:cNvPr id="180" name="Image 179"/>
          <p:cNvPicPr/>
          <p:nvPr/>
        </p:nvPicPr>
        <p:blipFill>
          <a:blip r:embed="rId3"/>
          <a:stretch/>
        </p:blipFill>
        <p:spPr>
          <a:xfrm>
            <a:off x="6206133" y="3518691"/>
            <a:ext cx="1639491" cy="1420980"/>
          </a:xfrm>
          <a:prstGeom prst="rect">
            <a:avLst/>
          </a:prstGeom>
          <a:ln>
            <a:noFill/>
          </a:ln>
        </p:spPr>
      </p:pic>
      <p:sp>
        <p:nvSpPr>
          <p:cNvPr id="182" name="Line 17"/>
          <p:cNvSpPr/>
          <p:nvPr/>
        </p:nvSpPr>
        <p:spPr>
          <a:xfrm>
            <a:off x="6631383" y="4522458"/>
            <a:ext cx="289322" cy="192881"/>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3" name="Line 18"/>
          <p:cNvSpPr/>
          <p:nvPr/>
        </p:nvSpPr>
        <p:spPr>
          <a:xfrm flipH="1">
            <a:off x="6495454" y="4056392"/>
            <a:ext cx="241102" cy="33754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4" name="Line 19"/>
          <p:cNvSpPr/>
          <p:nvPr/>
        </p:nvSpPr>
        <p:spPr>
          <a:xfrm flipH="1">
            <a:off x="5145286" y="3284867"/>
            <a:ext cx="337542" cy="28932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5" name="Line 20"/>
          <p:cNvSpPr/>
          <p:nvPr/>
        </p:nvSpPr>
        <p:spPr>
          <a:xfrm flipH="1">
            <a:off x="4421981" y="4104612"/>
            <a:ext cx="48220" cy="33754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6" name="Line 21"/>
          <p:cNvSpPr/>
          <p:nvPr/>
        </p:nvSpPr>
        <p:spPr>
          <a:xfrm flipH="1">
            <a:off x="4663083" y="3670629"/>
            <a:ext cx="337542" cy="28932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7" name="TextShape 22"/>
          <p:cNvSpPr txBox="1"/>
          <p:nvPr/>
        </p:nvSpPr>
        <p:spPr>
          <a:xfrm>
            <a:off x="6393319" y="3058888"/>
            <a:ext cx="1949885" cy="301345"/>
          </a:xfrm>
          <a:prstGeom prst="rect">
            <a:avLst/>
          </a:prstGeom>
          <a:noFill/>
          <a:ln>
            <a:noFill/>
          </a:ln>
        </p:spPr>
        <p:txBody>
          <a:bodyPr lIns="47461" tIns="23730" rIns="47461" bIns="23730">
            <a:noAutofit/>
          </a:bodyPr>
          <a:lstStyle/>
          <a:p>
            <a:pPr algn="l"/>
            <a:r>
              <a:rPr lang="fr-FR" sz="1000" b="0" spc="-1" dirty="0">
                <a:solidFill>
                  <a:schemeClr val="tx2"/>
                </a:solidFill>
                <a:latin typeface="Source Sans Pro" panose="020B0503030403020204" pitchFamily="34" charset="0"/>
              </a:rPr>
              <a:t>Vent synoptique dû à la basse pression intérieure</a:t>
            </a:r>
            <a:r>
              <a:rPr lang="en-US" sz="1000" b="0" spc="-1" dirty="0" smtClean="0">
                <a:solidFill>
                  <a:schemeClr val="tx2"/>
                </a:solidFill>
                <a:latin typeface="Source Sans Pro" panose="020B0503030403020204" pitchFamily="34" charset="0"/>
              </a:rPr>
              <a:t>.</a:t>
            </a:r>
            <a:endParaRPr lang="en-US" sz="1000" b="0" spc="-1" dirty="0">
              <a:solidFill>
                <a:schemeClr val="tx2"/>
              </a:solidFill>
              <a:latin typeface="Source Sans Pro" panose="020B0503030403020204" pitchFamily="34" charset="0"/>
            </a:endParaRPr>
          </a:p>
        </p:txBody>
      </p:sp>
      <p:sp>
        <p:nvSpPr>
          <p:cNvPr id="188" name="Line 23"/>
          <p:cNvSpPr/>
          <p:nvPr/>
        </p:nvSpPr>
        <p:spPr>
          <a:xfrm flipH="1">
            <a:off x="5241727" y="3262465"/>
            <a:ext cx="1060847" cy="311723"/>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89" name="TextShape 24"/>
          <p:cNvSpPr txBox="1"/>
          <p:nvPr/>
        </p:nvSpPr>
        <p:spPr>
          <a:xfrm>
            <a:off x="1359353" y="4319611"/>
            <a:ext cx="1398389" cy="587566"/>
          </a:xfrm>
          <a:prstGeom prst="rect">
            <a:avLst/>
          </a:prstGeom>
          <a:noFill/>
          <a:ln>
            <a:noFill/>
          </a:ln>
        </p:spPr>
        <p:txBody>
          <a:bodyPr lIns="47461" tIns="23730" rIns="47461" bIns="23730">
            <a:noAutofit/>
          </a:bodyPr>
          <a:lstStyle/>
          <a:p>
            <a:r>
              <a:rPr lang="fr-FR" sz="1000" b="0" spc="-1" dirty="0">
                <a:solidFill>
                  <a:schemeClr val="tx2"/>
                </a:solidFill>
                <a:latin typeface="Source Sans Pro" panose="020B0503030403020204" pitchFamily="34" charset="0"/>
              </a:rPr>
              <a:t>Dans cette zone, combinaison de vents catabatiques et synoptiques</a:t>
            </a:r>
            <a:endParaRPr lang="en-US" sz="1000" b="0" spc="-1" dirty="0">
              <a:solidFill>
                <a:schemeClr val="tx2"/>
              </a:solidFill>
              <a:latin typeface="Source Sans Pro" panose="020B0503030403020204" pitchFamily="34" charset="0"/>
            </a:endParaRPr>
          </a:p>
        </p:txBody>
      </p:sp>
      <p:sp>
        <p:nvSpPr>
          <p:cNvPr id="190" name="Line 25"/>
          <p:cNvSpPr/>
          <p:nvPr/>
        </p:nvSpPr>
        <p:spPr>
          <a:xfrm flipV="1">
            <a:off x="2782491" y="4442154"/>
            <a:ext cx="1109067" cy="241102"/>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91" name="CustomShape 26"/>
          <p:cNvSpPr/>
          <p:nvPr/>
        </p:nvSpPr>
        <p:spPr>
          <a:xfrm>
            <a:off x="3776133" y="4152832"/>
            <a:ext cx="539156" cy="433983"/>
          </a:xfrm>
          <a:prstGeom prst="rect">
            <a:avLst/>
          </a:prstGeom>
          <a:noFill/>
          <a:ln>
            <a:solidFill>
              <a:srgbClr val="000000"/>
            </a:solidFill>
          </a:ln>
        </p:spPr>
        <p:style>
          <a:lnRef idx="0">
            <a:scrgbClr r="0" g="0" b="0"/>
          </a:lnRef>
          <a:fillRef idx="0">
            <a:scrgbClr r="0" g="0" b="0"/>
          </a:fillRef>
          <a:effectRef idx="0">
            <a:scrgbClr r="0" g="0" b="0"/>
          </a:effectRef>
          <a:fontRef idx="minor"/>
        </p:style>
      </p:sp>
      <p:pic>
        <p:nvPicPr>
          <p:cNvPr id="29" name="Picture 2" descr="Résultat de recherche d'images pour &quot;logo universite de Liège&quot;">
            <a:extLst>
              <a:ext uri="{FF2B5EF4-FFF2-40B4-BE49-F238E27FC236}">
                <a16:creationId xmlns:a16="http://schemas.microsoft.com/office/drawing/2014/main" id="{3C9F008E-E707-204C-BA4A-18161FC1B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395751" y="155874"/>
            <a:ext cx="6204819" cy="699027"/>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3000" b="1" dirty="0" smtClean="0">
                <a:solidFill>
                  <a:schemeClr val="tx2"/>
                </a:solidFill>
                <a:latin typeface="Source Sans Pro" panose="020B0503030403020204" pitchFamily="34" charset="0"/>
              </a:rPr>
              <a:t>Le </a:t>
            </a:r>
            <a:r>
              <a:rPr lang="en-US" sz="3000" b="1" dirty="0" err="1" smtClean="0">
                <a:solidFill>
                  <a:schemeClr val="tx2"/>
                </a:solidFill>
                <a:latin typeface="Source Sans Pro" panose="020B0503030403020204" pitchFamily="34" charset="0"/>
              </a:rPr>
              <a:t>projet</a:t>
            </a:r>
            <a:r>
              <a:rPr lang="en-US" sz="3000" b="1" dirty="0" smtClean="0">
                <a:solidFill>
                  <a:schemeClr val="tx2"/>
                </a:solidFill>
                <a:latin typeface="Source Sans Pro" panose="020B0503030403020204" pitchFamily="34" charset="0"/>
              </a:rPr>
              <a:t> </a:t>
            </a:r>
            <a:r>
              <a:rPr lang="en-US" sz="3000" b="1" dirty="0" err="1" smtClean="0">
                <a:solidFill>
                  <a:schemeClr val="tx2"/>
                </a:solidFill>
                <a:latin typeface="Source Sans Pro" panose="020B0503030403020204" pitchFamily="34" charset="0"/>
              </a:rPr>
              <a:t>Katabata</a:t>
            </a:r>
            <a:endParaRPr lang="en-US" sz="3000" b="1" dirty="0">
              <a:solidFill>
                <a:schemeClr val="tx2"/>
              </a:solidFill>
              <a:latin typeface="Source Sans Pro" panose="020B0503030403020204" pitchFamily="34" charset="0"/>
            </a:endParaRPr>
          </a:p>
        </p:txBody>
      </p:sp>
      <p:pic>
        <p:nvPicPr>
          <p:cNvPr id="4" name="Image 3"/>
          <p:cNvPicPr>
            <a:picLocks noChangeAspect="1"/>
          </p:cNvPicPr>
          <p:nvPr/>
        </p:nvPicPr>
        <p:blipFill>
          <a:blip r:embed="rId2"/>
          <a:stretch>
            <a:fillRect/>
          </a:stretch>
        </p:blipFill>
        <p:spPr>
          <a:xfrm>
            <a:off x="882923" y="713011"/>
            <a:ext cx="3615237" cy="2290355"/>
          </a:xfrm>
          <a:prstGeom prst="rect">
            <a:avLst/>
          </a:prstGeom>
        </p:spPr>
      </p:pic>
      <p:sp>
        <p:nvSpPr>
          <p:cNvPr id="5" name="Rectangle 4"/>
          <p:cNvSpPr/>
          <p:nvPr/>
        </p:nvSpPr>
        <p:spPr>
          <a:xfrm>
            <a:off x="5173274" y="1119524"/>
            <a:ext cx="3713223" cy="1569660"/>
          </a:xfrm>
          <a:prstGeom prst="rect">
            <a:avLst/>
          </a:prstGeom>
        </p:spPr>
        <p:txBody>
          <a:bodyPr wrap="square">
            <a:spAutoFit/>
          </a:bodyPr>
          <a:lstStyle/>
          <a:p>
            <a:pPr algn="l" hangingPunct="1"/>
            <a:endParaRPr lang="fr-FR" sz="1600" b="0" dirty="0">
              <a:solidFill>
                <a:schemeClr val="tx2"/>
              </a:solidFill>
              <a:latin typeface="+mj-lt"/>
            </a:endParaRPr>
          </a:p>
          <a:p>
            <a:pPr algn="l" hangingPunct="1"/>
            <a:r>
              <a:rPr lang="fr-FR" sz="1600" b="0" dirty="0">
                <a:solidFill>
                  <a:schemeClr val="tx2"/>
                </a:solidFill>
                <a:latin typeface="+mj-lt"/>
              </a:rPr>
              <a:t>Objectif du projet : installer trois stations météo dans le sud-est du Groenland.</a:t>
            </a:r>
          </a:p>
          <a:p>
            <a:pPr algn="l" hangingPunct="1"/>
            <a:r>
              <a:rPr lang="fr-FR" sz="1600" b="0" dirty="0">
                <a:solidFill>
                  <a:schemeClr val="tx2"/>
                </a:solidFill>
                <a:latin typeface="+mj-lt"/>
              </a:rPr>
              <a:t>Le vent dans cette zone n'a jamais été correctement mesuré auparavant !</a:t>
            </a:r>
            <a:endParaRPr lang="en-US" sz="1600" b="0" dirty="0">
              <a:solidFill>
                <a:schemeClr val="tx2"/>
              </a:solidFill>
              <a:latin typeface="+mj-lt"/>
            </a:endParaRPr>
          </a:p>
        </p:txBody>
      </p:sp>
      <p:pic>
        <p:nvPicPr>
          <p:cNvPr id="6" name="Picture 2" descr="KATABATA Team"/>
          <p:cNvPicPr>
            <a:picLocks noChangeAspect="1" noChangeArrowheads="1"/>
          </p:cNvPicPr>
          <p:nvPr/>
        </p:nvPicPr>
        <p:blipFill rotWithShape="1">
          <a:blip r:embed="rId3">
            <a:extLst>
              <a:ext uri="{28A0092B-C50C-407E-A947-70E740481C1C}">
                <a14:useLocalDpi xmlns:a14="http://schemas.microsoft.com/office/drawing/2010/main" val="0"/>
              </a:ext>
            </a:extLst>
          </a:blip>
          <a:srcRect l="10008" t="2000" r="9833" b="-2000"/>
          <a:stretch/>
        </p:blipFill>
        <p:spPr bwMode="auto">
          <a:xfrm>
            <a:off x="882923" y="3029668"/>
            <a:ext cx="4026396" cy="20091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73274" y="3507271"/>
            <a:ext cx="3752578" cy="830997"/>
          </a:xfrm>
          <a:prstGeom prst="rect">
            <a:avLst/>
          </a:prstGeom>
        </p:spPr>
        <p:txBody>
          <a:bodyPr wrap="square">
            <a:spAutoFit/>
          </a:bodyPr>
          <a:lstStyle/>
          <a:p>
            <a:pPr algn="l"/>
            <a:r>
              <a:rPr lang="de-DE" sz="1600" b="0" dirty="0">
                <a:solidFill>
                  <a:schemeClr val="tx2"/>
                </a:solidFill>
                <a:latin typeface="+mj-lt"/>
              </a:rPr>
              <a:t>The </a:t>
            </a:r>
            <a:r>
              <a:rPr lang="de-DE" sz="1600" b="0" dirty="0" err="1" smtClean="0">
                <a:solidFill>
                  <a:schemeClr val="tx2"/>
                </a:solidFill>
                <a:latin typeface="+mj-lt"/>
              </a:rPr>
              <a:t>team</a:t>
            </a:r>
            <a:r>
              <a:rPr lang="de-DE" sz="1600" b="0" dirty="0" smtClean="0">
                <a:solidFill>
                  <a:schemeClr val="tx2"/>
                </a:solidFill>
                <a:latin typeface="+mj-lt"/>
              </a:rPr>
              <a:t>: </a:t>
            </a:r>
            <a:endParaRPr lang="de-DE" sz="1600" b="0" dirty="0">
              <a:solidFill>
                <a:schemeClr val="tx2"/>
              </a:solidFill>
              <a:latin typeface="+mj-lt"/>
            </a:endParaRPr>
          </a:p>
          <a:p>
            <a:pPr algn="l"/>
            <a:r>
              <a:rPr lang="de-DE" sz="1600" b="0" dirty="0" smtClean="0">
                <a:solidFill>
                  <a:schemeClr val="tx2"/>
                </a:solidFill>
                <a:latin typeface="+mj-lt"/>
              </a:rPr>
              <a:t>Prof. </a:t>
            </a:r>
            <a:r>
              <a:rPr lang="de-DE" sz="1600" b="0" dirty="0">
                <a:solidFill>
                  <a:schemeClr val="tx2"/>
                </a:solidFill>
                <a:latin typeface="+mj-lt"/>
              </a:rPr>
              <a:t>Xavier </a:t>
            </a:r>
            <a:r>
              <a:rPr lang="de-DE" sz="1600" b="0" dirty="0" err="1">
                <a:solidFill>
                  <a:schemeClr val="tx2"/>
                </a:solidFill>
                <a:latin typeface="+mj-lt"/>
              </a:rPr>
              <a:t>Fettweis</a:t>
            </a:r>
            <a:r>
              <a:rPr lang="de-DE" sz="1600" b="0" dirty="0">
                <a:solidFill>
                  <a:schemeClr val="tx2"/>
                </a:solidFill>
                <a:latin typeface="+mj-lt"/>
              </a:rPr>
              <a:t>, Michaël </a:t>
            </a:r>
            <a:r>
              <a:rPr lang="de-DE" sz="1600" b="0" dirty="0" err="1">
                <a:solidFill>
                  <a:schemeClr val="tx2"/>
                </a:solidFill>
                <a:latin typeface="+mj-lt"/>
              </a:rPr>
              <a:t>Fonder</a:t>
            </a:r>
            <a:endParaRPr lang="de-DE" sz="1600" b="0" dirty="0">
              <a:solidFill>
                <a:schemeClr val="tx2"/>
              </a:solidFill>
              <a:latin typeface="+mj-lt"/>
            </a:endParaRPr>
          </a:p>
          <a:p>
            <a:pPr algn="l"/>
            <a:r>
              <a:rPr lang="de-DE" sz="1600" b="0" dirty="0" err="1">
                <a:solidFill>
                  <a:schemeClr val="tx2"/>
                </a:solidFill>
                <a:latin typeface="+mj-lt"/>
              </a:rPr>
              <a:t>and</a:t>
            </a:r>
            <a:r>
              <a:rPr lang="de-DE" sz="1600" b="0" dirty="0">
                <a:solidFill>
                  <a:schemeClr val="tx2"/>
                </a:solidFill>
                <a:latin typeface="+mj-lt"/>
              </a:rPr>
              <a:t> Prof. Damien Ernst</a:t>
            </a:r>
            <a:endParaRPr lang="en-US" sz="1600" b="0" dirty="0">
              <a:solidFill>
                <a:schemeClr val="tx2"/>
              </a:solidFill>
              <a:latin typeface="+mj-lt"/>
            </a:endParaRPr>
          </a:p>
        </p:txBody>
      </p:sp>
      <p:pic>
        <p:nvPicPr>
          <p:cNvPr id="7" name="Picture 2" descr="Résultat de recherche d'images pour &quot;logo universite de Liège&quot;">
            <a:extLst>
              <a:ext uri="{FF2B5EF4-FFF2-40B4-BE49-F238E27FC236}">
                <a16:creationId xmlns:a16="http://schemas.microsoft.com/office/drawing/2014/main" id="{50D293E0-BD44-3843-9D1F-5828E7D631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189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lobal picture of the Global Grid"/>
          <p:cNvSpPr txBox="1">
            <a:spLocks noGrp="1"/>
          </p:cNvSpPr>
          <p:nvPr>
            <p:ph type="title"/>
          </p:nvPr>
        </p:nvSpPr>
        <p:spPr>
          <a:xfrm>
            <a:off x="1321480" y="16746"/>
            <a:ext cx="6679520" cy="1138535"/>
          </a:xfrm>
          <a:prstGeom prst="rect">
            <a:avLst/>
          </a:prstGeom>
        </p:spPr>
        <p:txBody>
          <a:bodyPr>
            <a:normAutofit/>
          </a:bodyPr>
          <a:lstStyle>
            <a:lvl1pPr>
              <a:defRPr sz="5000"/>
            </a:lvl1pPr>
          </a:lstStyle>
          <a:p>
            <a:r>
              <a:rPr lang="fr-BE" sz="3000" b="1" dirty="0">
                <a:solidFill>
                  <a:schemeClr val="tx2"/>
                </a:solidFill>
                <a:latin typeface="Source Sans Pro" panose="020B0503030403020204" pitchFamily="34" charset="0"/>
              </a:rPr>
              <a:t>Crise énergétique: gaz naturel</a:t>
            </a:r>
            <a:endParaRPr sz="3000" b="1" dirty="0">
              <a:solidFill>
                <a:schemeClr val="tx2"/>
              </a:solidFill>
              <a:latin typeface="Source Sans Pro" panose="020B0503030403020204" pitchFamily="34" charset="0"/>
            </a:endParaRPr>
          </a:p>
        </p:txBody>
      </p:sp>
      <p:pic>
        <p:nvPicPr>
          <p:cNvPr id="5" name="Picture 2" descr="Résultat de recherche d'images pour &quot;logo universite de Liège&quot;">
            <a:extLst>
              <a:ext uri="{FF2B5EF4-FFF2-40B4-BE49-F238E27FC236}">
                <a16:creationId xmlns:a16="http://schemas.microsoft.com/office/drawing/2014/main" id="{90E7F363-31A7-A243-A815-1DD9615499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7">
            <a:extLst>
              <a:ext uri="{FF2B5EF4-FFF2-40B4-BE49-F238E27FC236}">
                <a16:creationId xmlns:a16="http://schemas.microsoft.com/office/drawing/2014/main" id="{73684E9F-3461-8C05-F1AD-09FD78EB5643}"/>
              </a:ext>
            </a:extLst>
          </p:cNvPr>
          <p:cNvSpPr>
            <a:spLocks noGrp="1"/>
          </p:cNvSpPr>
          <p:nvPr>
            <p:ph type="sldNum" sz="quarter" idx="2"/>
          </p:nvPr>
        </p:nvSpPr>
        <p:spPr/>
        <p:txBody>
          <a:bodyPr/>
          <a:lstStyle/>
          <a:p>
            <a:fld id="{86CB4B4D-7CA3-9044-876B-883B54F8677D}" type="slidenum">
              <a:rPr lang="fr-BE" smtClean="0"/>
              <a:t>2</a:t>
            </a:fld>
            <a:endParaRPr lang="fr-BE"/>
          </a:p>
        </p:txBody>
      </p:sp>
      <p:pic>
        <p:nvPicPr>
          <p:cNvPr id="3" name="Image 2">
            <a:extLst>
              <a:ext uri="{FF2B5EF4-FFF2-40B4-BE49-F238E27FC236}">
                <a16:creationId xmlns:a16="http://schemas.microsoft.com/office/drawing/2014/main" id="{C4CF9FA6-E512-F3C6-B4DE-025261547BB8}"/>
              </a:ext>
            </a:extLst>
          </p:cNvPr>
          <p:cNvPicPr>
            <a:picLocks noChangeAspect="1"/>
          </p:cNvPicPr>
          <p:nvPr/>
        </p:nvPicPr>
        <p:blipFill>
          <a:blip r:embed="rId3"/>
          <a:stretch>
            <a:fillRect/>
          </a:stretch>
        </p:blipFill>
        <p:spPr>
          <a:xfrm>
            <a:off x="994170" y="860769"/>
            <a:ext cx="7155660" cy="3919480"/>
          </a:xfrm>
          <a:prstGeom prst="rect">
            <a:avLst/>
          </a:prstGeom>
        </p:spPr>
      </p:pic>
      <p:sp>
        <p:nvSpPr>
          <p:cNvPr id="11" name="Rectangle 10">
            <a:extLst>
              <a:ext uri="{FF2B5EF4-FFF2-40B4-BE49-F238E27FC236}">
                <a16:creationId xmlns:a16="http://schemas.microsoft.com/office/drawing/2014/main" id="{F0B83100-3021-2A12-4035-80D1E3163134}"/>
              </a:ext>
            </a:extLst>
          </p:cNvPr>
          <p:cNvSpPr/>
          <p:nvPr/>
        </p:nvSpPr>
        <p:spPr>
          <a:xfrm>
            <a:off x="7502246" y="1119877"/>
            <a:ext cx="607375" cy="1929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BE" sz="2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5" name="Connecteur droit avec flèche 14">
            <a:extLst>
              <a:ext uri="{FF2B5EF4-FFF2-40B4-BE49-F238E27FC236}">
                <a16:creationId xmlns:a16="http://schemas.microsoft.com/office/drawing/2014/main" id="{5F354C2B-9C27-A1AE-1639-FC7903EE9F96}"/>
              </a:ext>
            </a:extLst>
          </p:cNvPr>
          <p:cNvCxnSpPr>
            <a:cxnSpLocks/>
          </p:cNvCxnSpPr>
          <p:nvPr/>
        </p:nvCxnSpPr>
        <p:spPr>
          <a:xfrm>
            <a:off x="4805606" y="4780249"/>
            <a:ext cx="2249290" cy="0"/>
          </a:xfrm>
          <a:prstGeom prst="straightConnector1">
            <a:avLst/>
          </a:prstGeom>
          <a:noFill/>
          <a:ln w="25400" cap="flat">
            <a:solidFill>
              <a:srgbClr val="000000"/>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sp>
        <p:nvSpPr>
          <p:cNvPr id="18" name="ZoneTexte 17">
            <a:extLst>
              <a:ext uri="{FF2B5EF4-FFF2-40B4-BE49-F238E27FC236}">
                <a16:creationId xmlns:a16="http://schemas.microsoft.com/office/drawing/2014/main" id="{1D772C24-2AFF-17A0-096D-99D7FBEB62CE}"/>
              </a:ext>
            </a:extLst>
          </p:cNvPr>
          <p:cNvSpPr txBox="1"/>
          <p:nvPr/>
        </p:nvSpPr>
        <p:spPr>
          <a:xfrm>
            <a:off x="5594013" y="4762168"/>
            <a:ext cx="692497"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COVID-19</a:t>
            </a:r>
          </a:p>
        </p:txBody>
      </p:sp>
      <p:cxnSp>
        <p:nvCxnSpPr>
          <p:cNvPr id="20" name="Connecteur droit 19">
            <a:extLst>
              <a:ext uri="{FF2B5EF4-FFF2-40B4-BE49-F238E27FC236}">
                <a16:creationId xmlns:a16="http://schemas.microsoft.com/office/drawing/2014/main" id="{A4E2062E-B65E-A670-81F3-F0E1A40FF6DB}"/>
              </a:ext>
            </a:extLst>
          </p:cNvPr>
          <p:cNvCxnSpPr>
            <a:cxnSpLocks/>
          </p:cNvCxnSpPr>
          <p:nvPr/>
        </p:nvCxnSpPr>
        <p:spPr>
          <a:xfrm flipV="1">
            <a:off x="6968128" y="1506063"/>
            <a:ext cx="0" cy="3207021"/>
          </a:xfrm>
          <a:prstGeom prst="line">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cxnSp>
      <p:sp>
        <p:nvSpPr>
          <p:cNvPr id="23" name="ZoneTexte 22">
            <a:extLst>
              <a:ext uri="{FF2B5EF4-FFF2-40B4-BE49-F238E27FC236}">
                <a16:creationId xmlns:a16="http://schemas.microsoft.com/office/drawing/2014/main" id="{C3AC3C9F-B7EE-ACEA-1E19-7B1925E95B59}"/>
              </a:ext>
            </a:extLst>
          </p:cNvPr>
          <p:cNvSpPr txBox="1"/>
          <p:nvPr/>
        </p:nvSpPr>
        <p:spPr>
          <a:xfrm>
            <a:off x="6492035" y="1333374"/>
            <a:ext cx="95218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24 février 2022</a:t>
            </a:r>
          </a:p>
        </p:txBody>
      </p:sp>
      <p:sp>
        <p:nvSpPr>
          <p:cNvPr id="25" name="ZoneTexte 24">
            <a:extLst>
              <a:ext uri="{FF2B5EF4-FFF2-40B4-BE49-F238E27FC236}">
                <a16:creationId xmlns:a16="http://schemas.microsoft.com/office/drawing/2014/main" id="{F32974D8-4EFB-796D-3702-BB0A4C784B02}"/>
              </a:ext>
            </a:extLst>
          </p:cNvPr>
          <p:cNvSpPr txBox="1"/>
          <p:nvPr/>
        </p:nvSpPr>
        <p:spPr>
          <a:xfrm>
            <a:off x="7870909" y="2790203"/>
            <a:ext cx="755014"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119 €/MWh</a:t>
            </a:r>
          </a:p>
        </p:txBody>
      </p:sp>
      <p:sp>
        <p:nvSpPr>
          <p:cNvPr id="30" name="ZoneTexte 29">
            <a:extLst>
              <a:ext uri="{FF2B5EF4-FFF2-40B4-BE49-F238E27FC236}">
                <a16:creationId xmlns:a16="http://schemas.microsoft.com/office/drawing/2014/main" id="{39829A4B-8518-11A1-D27B-BF8391CFAD6B}"/>
              </a:ext>
            </a:extLst>
          </p:cNvPr>
          <p:cNvSpPr txBox="1"/>
          <p:nvPr/>
        </p:nvSpPr>
        <p:spPr>
          <a:xfrm>
            <a:off x="7370113" y="1637344"/>
            <a:ext cx="75501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211 €/MWh</a:t>
            </a:r>
          </a:p>
        </p:txBody>
      </p:sp>
    </p:spTree>
    <p:extLst>
      <p:ext uri="{BB962C8B-B14F-4D97-AF65-F5344CB8AC3E}">
        <p14:creationId xmlns:p14="http://schemas.microsoft.com/office/powerpoint/2010/main" val="286030359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20</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229860" y="-69881"/>
            <a:ext cx="6679520"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Départ de Saint-Malo</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AAECB006-C7A7-48C0-A21F-ED890A7ADB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331" r="5138" b="15584"/>
          <a:stretch/>
        </p:blipFill>
        <p:spPr>
          <a:xfrm>
            <a:off x="1420765" y="998479"/>
            <a:ext cx="6442450" cy="3875420"/>
          </a:xfrm>
          <a:prstGeom prst="rect">
            <a:avLst/>
          </a:prstGeom>
        </p:spPr>
      </p:pic>
    </p:spTree>
    <p:extLst>
      <p:ext uri="{BB962C8B-B14F-4D97-AF65-F5344CB8AC3E}">
        <p14:creationId xmlns:p14="http://schemas.microsoft.com/office/powerpoint/2010/main" val="22562274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 name="Image 4"/>
          <p:cNvPicPr/>
          <p:nvPr/>
        </p:nvPicPr>
        <p:blipFill>
          <a:blip r:embed="rId2"/>
          <a:srcRect t="4372" b="6047"/>
          <a:stretch/>
        </p:blipFill>
        <p:spPr>
          <a:xfrm>
            <a:off x="333100" y="867384"/>
            <a:ext cx="8506098" cy="3870079"/>
          </a:xfrm>
          <a:prstGeom prst="rect">
            <a:avLst/>
          </a:prstGeom>
          <a:ln>
            <a:noFill/>
          </a:ln>
        </p:spPr>
      </p:pic>
      <p:sp>
        <p:nvSpPr>
          <p:cNvPr id="585" name="CustomShape 1"/>
          <p:cNvSpPr/>
          <p:nvPr/>
        </p:nvSpPr>
        <p:spPr>
          <a:xfrm>
            <a:off x="1257931" y="-17417"/>
            <a:ext cx="6436083" cy="1067681"/>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rmAutofit/>
          </a:bodyPr>
          <a:lstStyle/>
          <a:p>
            <a:r>
              <a:rPr lang="fr-BE" sz="2800" dirty="0" smtClean="0">
                <a:solidFill>
                  <a:schemeClr val="tx2"/>
                </a:solidFill>
                <a:latin typeface="Source Sans Pro" panose="020B0503030403020204" pitchFamily="34" charset="0"/>
              </a:rPr>
              <a:t>Photo d’une des stations</a:t>
            </a:r>
            <a:endParaRPr lang="en-GB" sz="2800" b="0" spc="-1" dirty="0">
              <a:latin typeface="Arial"/>
            </a:endParaRPr>
          </a:p>
        </p:txBody>
      </p:sp>
    </p:spTree>
    <p:extLst>
      <p:ext uri="{BB962C8B-B14F-4D97-AF65-F5344CB8AC3E}">
        <p14:creationId xmlns:p14="http://schemas.microsoft.com/office/powerpoint/2010/main" val="8421049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CustomShape 1"/>
          <p:cNvSpPr/>
          <p:nvPr/>
        </p:nvSpPr>
        <p:spPr>
          <a:xfrm>
            <a:off x="1645326" y="888279"/>
            <a:ext cx="5852883" cy="3877179"/>
          </a:xfrm>
          <a:prstGeom prst="rect">
            <a:avLst/>
          </a:prstGeom>
          <a:noFill/>
          <a:ln w="12600">
            <a:noFill/>
          </a:ln>
        </p:spPr>
        <p:style>
          <a:lnRef idx="0">
            <a:scrgbClr r="0" g="0" b="0"/>
          </a:lnRef>
          <a:fillRef idx="0">
            <a:scrgbClr r="0" g="0" b="0"/>
          </a:fillRef>
          <a:effectRef idx="0">
            <a:scrgbClr r="0" g="0" b="0"/>
          </a:effectRef>
          <a:fontRef idx="minor"/>
        </p:style>
      </p:sp>
      <p:sp>
        <p:nvSpPr>
          <p:cNvPr id="587" name="CustomShape 2"/>
          <p:cNvSpPr/>
          <p:nvPr/>
        </p:nvSpPr>
        <p:spPr>
          <a:xfrm>
            <a:off x="1808876" y="-168771"/>
            <a:ext cx="5852883" cy="1137923"/>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rmAutofit/>
          </a:bodyPr>
          <a:lstStyle/>
          <a:p>
            <a:r>
              <a:rPr lang="fr-BE" sz="2400" dirty="0" smtClean="0">
                <a:solidFill>
                  <a:schemeClr val="tx2"/>
                </a:solidFill>
                <a:latin typeface="Source Sans Pro" panose="020B0503030403020204" pitchFamily="34" charset="0"/>
              </a:rPr>
              <a:t>Modèle MAR versus observations</a:t>
            </a:r>
            <a:endParaRPr lang="fr-BE" sz="2400" dirty="0">
              <a:solidFill>
                <a:schemeClr val="tx2"/>
              </a:solidFill>
              <a:latin typeface="Source Sans Pro" panose="020B0503030403020204" pitchFamily="34" charset="0"/>
            </a:endParaRPr>
          </a:p>
          <a:p>
            <a:pPr algn="ctr">
              <a:lnSpc>
                <a:spcPct val="100000"/>
              </a:lnSpc>
            </a:pPr>
            <a:endParaRPr lang="en-GB" sz="2373" b="0" spc="-1" dirty="0">
              <a:latin typeface="Arial"/>
            </a:endParaRPr>
          </a:p>
        </p:txBody>
      </p:sp>
      <p:pic>
        <p:nvPicPr>
          <p:cNvPr id="588" name="Image 230"/>
          <p:cNvPicPr/>
          <p:nvPr/>
        </p:nvPicPr>
        <p:blipFill>
          <a:blip r:embed="rId2"/>
          <a:srcRect b="3739"/>
          <a:stretch/>
        </p:blipFill>
        <p:spPr>
          <a:xfrm>
            <a:off x="2692695" y="690651"/>
            <a:ext cx="4470820" cy="4255158"/>
          </a:xfrm>
          <a:prstGeom prst="rect">
            <a:avLst/>
          </a:prstGeom>
          <a:ln>
            <a:noFill/>
          </a:ln>
        </p:spPr>
      </p:pic>
      <p:sp>
        <p:nvSpPr>
          <p:cNvPr id="589" name="CustomShape 3"/>
          <p:cNvSpPr/>
          <p:nvPr/>
        </p:nvSpPr>
        <p:spPr>
          <a:xfrm>
            <a:off x="837541" y="4906891"/>
            <a:ext cx="6333188" cy="221738"/>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b="0" spc="-1">
                <a:latin typeface="Arial"/>
                <a:ea typeface="Helvetica Neue"/>
              </a:rPr>
              <a:t>MAR is able to simulate both spatial and temporal variability observed until now at the 3 stations</a:t>
            </a:r>
            <a:endParaRPr lang="en-GB" sz="949" b="0" spc="-1">
              <a:latin typeface="Arial"/>
            </a:endParaRPr>
          </a:p>
        </p:txBody>
      </p:sp>
      <p:sp>
        <p:nvSpPr>
          <p:cNvPr id="590" name="CustomShape 4"/>
          <p:cNvSpPr/>
          <p:nvPr/>
        </p:nvSpPr>
        <p:spPr>
          <a:xfrm>
            <a:off x="2172902" y="574847"/>
            <a:ext cx="578454" cy="182440"/>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spc="-1">
                <a:solidFill>
                  <a:srgbClr val="0000FF"/>
                </a:solidFill>
                <a:latin typeface="Arial"/>
                <a:ea typeface="Helvetica Neue"/>
              </a:rPr>
              <a:t>AWS1</a:t>
            </a:r>
            <a:endParaRPr lang="en-GB" sz="949" b="0" spc="-1">
              <a:latin typeface="Arial"/>
            </a:endParaRPr>
          </a:p>
        </p:txBody>
      </p:sp>
      <p:sp>
        <p:nvSpPr>
          <p:cNvPr id="591" name="CustomShape 5"/>
          <p:cNvSpPr/>
          <p:nvPr/>
        </p:nvSpPr>
        <p:spPr>
          <a:xfrm>
            <a:off x="2172902" y="2070056"/>
            <a:ext cx="578454" cy="182440"/>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spc="-1">
                <a:solidFill>
                  <a:srgbClr val="0000FF"/>
                </a:solidFill>
                <a:latin typeface="Arial"/>
                <a:ea typeface="Helvetica Neue"/>
              </a:rPr>
              <a:t>AWS2</a:t>
            </a:r>
            <a:endParaRPr lang="en-GB" sz="949" b="0" spc="-1">
              <a:latin typeface="Arial"/>
            </a:endParaRPr>
          </a:p>
        </p:txBody>
      </p:sp>
      <p:sp>
        <p:nvSpPr>
          <p:cNvPr id="592" name="CustomShape 6"/>
          <p:cNvSpPr/>
          <p:nvPr/>
        </p:nvSpPr>
        <p:spPr>
          <a:xfrm>
            <a:off x="2155627" y="3537928"/>
            <a:ext cx="578454" cy="182440"/>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spc="-1">
                <a:solidFill>
                  <a:srgbClr val="0000FF"/>
                </a:solidFill>
                <a:latin typeface="Arial"/>
                <a:ea typeface="Helvetica Neue"/>
              </a:rPr>
              <a:t>AWS3</a:t>
            </a:r>
            <a:endParaRPr lang="en-GB" sz="949" b="0" spc="-1">
              <a:latin typeface="Arial"/>
            </a:endParaRPr>
          </a:p>
        </p:txBody>
      </p:sp>
      <p:sp>
        <p:nvSpPr>
          <p:cNvPr id="593" name="CustomShape 7"/>
          <p:cNvSpPr/>
          <p:nvPr/>
        </p:nvSpPr>
        <p:spPr>
          <a:xfrm>
            <a:off x="4277320" y="3423642"/>
            <a:ext cx="915996" cy="240912"/>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94" name="CustomShape 8"/>
          <p:cNvSpPr/>
          <p:nvPr/>
        </p:nvSpPr>
        <p:spPr>
          <a:xfrm>
            <a:off x="4325541" y="1958048"/>
            <a:ext cx="915996" cy="240912"/>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95" name="CustomShape 9"/>
          <p:cNvSpPr/>
          <p:nvPr/>
        </p:nvSpPr>
        <p:spPr>
          <a:xfrm>
            <a:off x="7170919" y="888279"/>
            <a:ext cx="1203799" cy="722355"/>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633" b="0" spc="-1">
                <a:latin typeface="Helvetica Neue Medium"/>
                <a:ea typeface="Helvetica Neue"/>
              </a:rPr>
              <a:t>Correlation: 0.87</a:t>
            </a:r>
            <a:endParaRPr lang="en-GB" sz="633" b="0" spc="-1">
              <a:latin typeface="Arial"/>
            </a:endParaRPr>
          </a:p>
          <a:p>
            <a:pPr>
              <a:lnSpc>
                <a:spcPct val="100000"/>
              </a:lnSpc>
            </a:pPr>
            <a:r>
              <a:rPr lang="en-GB" sz="633" b="0" spc="-1">
                <a:latin typeface="Helvetica Neue Medium"/>
                <a:ea typeface="Helvetica Neue"/>
              </a:rPr>
              <a:t>Bias=+2.4km/h</a:t>
            </a:r>
            <a:r>
              <a:rPr sz="794"/>
              <a:t/>
            </a:r>
            <a:br>
              <a:rPr sz="794"/>
            </a:br>
            <a:r>
              <a:rPr lang="en-GB" sz="633" b="0" spc="-1">
                <a:latin typeface="Helvetica Neue Medium"/>
                <a:ea typeface="Helvetica Neue"/>
              </a:rPr>
              <a:t>RMSE=11km/h</a:t>
            </a:r>
            <a:endParaRPr lang="en-GB" sz="633" b="0" spc="-1">
              <a:latin typeface="Arial"/>
            </a:endParaRPr>
          </a:p>
          <a:p>
            <a:pPr>
              <a:lnSpc>
                <a:spcPct val="100000"/>
              </a:lnSpc>
            </a:pPr>
            <a:endParaRPr lang="en-GB" sz="633" b="0" spc="-1">
              <a:latin typeface="Arial"/>
            </a:endParaRPr>
          </a:p>
          <a:p>
            <a:pPr>
              <a:lnSpc>
                <a:spcPct val="100000"/>
              </a:lnSpc>
            </a:pPr>
            <a:r>
              <a:rPr lang="en-GB" sz="633" b="0" spc="-1">
                <a:latin typeface="Helvetica Neue Medium"/>
                <a:ea typeface="Helvetica Neue"/>
              </a:rPr>
              <a:t>Mean: 34</a:t>
            </a:r>
            <a:r>
              <a:rPr lang="en-GB" sz="633" b="0" spc="-1">
                <a:latin typeface="Helvetica Neue Medium"/>
                <a:ea typeface="Arial"/>
              </a:rPr>
              <a:t>±20</a:t>
            </a:r>
            <a:r>
              <a:rPr lang="en-GB" sz="633" b="0" spc="-1">
                <a:latin typeface="Helvetica Neue Medium"/>
                <a:ea typeface="Helvetica Neue"/>
              </a:rPr>
              <a:t>km/h</a:t>
            </a:r>
            <a:endParaRPr lang="en-GB" sz="633" b="0" spc="-1">
              <a:latin typeface="Arial"/>
            </a:endParaRPr>
          </a:p>
        </p:txBody>
      </p:sp>
      <p:sp>
        <p:nvSpPr>
          <p:cNvPr id="596" name="CustomShape 10"/>
          <p:cNvSpPr/>
          <p:nvPr/>
        </p:nvSpPr>
        <p:spPr>
          <a:xfrm>
            <a:off x="7206989" y="2414433"/>
            <a:ext cx="1099385" cy="857334"/>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633" b="0" spc="-1">
                <a:latin typeface="Helvetica Neue Medium"/>
                <a:ea typeface="Helvetica Neue"/>
              </a:rPr>
              <a:t>Correlation: 0.9</a:t>
            </a:r>
            <a:endParaRPr lang="en-GB" sz="633" b="0" spc="-1">
              <a:latin typeface="Arial"/>
            </a:endParaRPr>
          </a:p>
          <a:p>
            <a:pPr>
              <a:lnSpc>
                <a:spcPct val="100000"/>
              </a:lnSpc>
            </a:pPr>
            <a:r>
              <a:rPr lang="en-GB" sz="633" b="0" spc="-1">
                <a:latin typeface="Helvetica Neue Medium"/>
                <a:ea typeface="Helvetica Neue"/>
              </a:rPr>
              <a:t>bias=-2km/h</a:t>
            </a:r>
            <a:endParaRPr lang="en-GB" sz="633" b="0" spc="-1">
              <a:latin typeface="Arial"/>
            </a:endParaRPr>
          </a:p>
          <a:p>
            <a:pPr>
              <a:lnSpc>
                <a:spcPct val="100000"/>
              </a:lnSpc>
            </a:pPr>
            <a:r>
              <a:rPr lang="en-GB" sz="633" b="0" spc="-1">
                <a:latin typeface="Helvetica Neue Medium"/>
                <a:ea typeface="Helvetica Neue"/>
              </a:rPr>
              <a:t>RMSE=10km/h</a:t>
            </a:r>
            <a:endParaRPr lang="en-GB" sz="633" b="0" spc="-1">
              <a:latin typeface="Arial"/>
            </a:endParaRPr>
          </a:p>
          <a:p>
            <a:pPr>
              <a:lnSpc>
                <a:spcPct val="100000"/>
              </a:lnSpc>
            </a:pPr>
            <a:endParaRPr lang="en-GB" sz="633" b="0" spc="-1">
              <a:latin typeface="Arial"/>
            </a:endParaRPr>
          </a:p>
          <a:p>
            <a:pPr>
              <a:lnSpc>
                <a:spcPct val="100000"/>
              </a:lnSpc>
            </a:pPr>
            <a:r>
              <a:rPr lang="en-GB" sz="633" b="0" spc="-1">
                <a:latin typeface="Helvetica Neue Medium"/>
                <a:ea typeface="Helvetica Neue"/>
              </a:rPr>
              <a:t>Mean: 29</a:t>
            </a:r>
            <a:r>
              <a:rPr lang="en-GB" sz="633" b="0" spc="-1">
                <a:latin typeface="Helvetica Neue Medium"/>
                <a:ea typeface="Arial"/>
              </a:rPr>
              <a:t>±23</a:t>
            </a:r>
            <a:r>
              <a:rPr lang="en-GB" sz="633" b="0" spc="-1">
                <a:latin typeface="Helvetica Neue Medium"/>
                <a:ea typeface="Helvetica Neue"/>
              </a:rPr>
              <a:t>km/h</a:t>
            </a:r>
            <a:endParaRPr lang="en-GB" sz="633" b="0" spc="-1">
              <a:latin typeface="Arial"/>
            </a:endParaRPr>
          </a:p>
        </p:txBody>
      </p:sp>
      <p:sp>
        <p:nvSpPr>
          <p:cNvPr id="597" name="CustomShape 11"/>
          <p:cNvSpPr/>
          <p:nvPr/>
        </p:nvSpPr>
        <p:spPr>
          <a:xfrm>
            <a:off x="1132179" y="1212152"/>
            <a:ext cx="1601902" cy="1072048"/>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1266" b="0" spc="-1">
                <a:latin typeface="Arial"/>
                <a:ea typeface="Helvetica Neue"/>
              </a:rPr>
              <a:t>1 observation every 20m from 6 SEP 2020 to 15 OCT 2020.</a:t>
            </a:r>
            <a:endParaRPr lang="en-GB" sz="1266" b="0" spc="-1">
              <a:latin typeface="Arial"/>
            </a:endParaRPr>
          </a:p>
          <a:p>
            <a:pPr>
              <a:lnSpc>
                <a:spcPct val="100000"/>
              </a:lnSpc>
            </a:pPr>
            <a:endParaRPr lang="en-GB" sz="1266" b="0" spc="-1">
              <a:latin typeface="Arial"/>
            </a:endParaRPr>
          </a:p>
          <a:p>
            <a:pPr>
              <a:lnSpc>
                <a:spcPct val="100000"/>
              </a:lnSpc>
            </a:pPr>
            <a:endParaRPr lang="en-GB" sz="1266" b="0" spc="-1">
              <a:latin typeface="Arial"/>
            </a:endParaRPr>
          </a:p>
          <a:p>
            <a:pPr>
              <a:lnSpc>
                <a:spcPct val="100000"/>
              </a:lnSpc>
            </a:pPr>
            <a:endParaRPr lang="en-GB" sz="1266" b="0" spc="-1">
              <a:latin typeface="Arial"/>
            </a:endParaRPr>
          </a:p>
          <a:p>
            <a:pPr>
              <a:lnSpc>
                <a:spcPct val="100000"/>
              </a:lnSpc>
            </a:pPr>
            <a:endParaRPr lang="en-GB" sz="1266" b="0" spc="-1">
              <a:latin typeface="Arial"/>
            </a:endParaRPr>
          </a:p>
          <a:p>
            <a:pPr>
              <a:lnSpc>
                <a:spcPct val="100000"/>
              </a:lnSpc>
            </a:pPr>
            <a:r>
              <a:rPr lang="en-GB" sz="1266" b="0" spc="-1">
                <a:latin typeface="Arial"/>
                <a:ea typeface="Helvetica Neue"/>
              </a:rPr>
              <a:t>Wind measured at 10m</a:t>
            </a:r>
            <a:endParaRPr lang="en-GB" sz="1266" b="0" spc="-1">
              <a:latin typeface="Arial"/>
            </a:endParaRPr>
          </a:p>
          <a:p>
            <a:pPr>
              <a:lnSpc>
                <a:spcPct val="100000"/>
              </a:lnSpc>
            </a:pPr>
            <a:endParaRPr lang="en-GB" sz="1266" b="0" spc="-1">
              <a:latin typeface="Arial"/>
            </a:endParaRPr>
          </a:p>
        </p:txBody>
      </p:sp>
      <p:sp>
        <p:nvSpPr>
          <p:cNvPr id="598" name="CustomShape 12"/>
          <p:cNvSpPr/>
          <p:nvPr/>
        </p:nvSpPr>
        <p:spPr>
          <a:xfrm>
            <a:off x="7206989" y="3954066"/>
            <a:ext cx="1099385" cy="857334"/>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633" b="0" spc="-1">
                <a:latin typeface="Helvetica Neue Medium"/>
                <a:ea typeface="Helvetica Neue"/>
              </a:rPr>
              <a:t>Correlation: 0.86</a:t>
            </a:r>
            <a:endParaRPr lang="en-GB" sz="633" b="0" spc="-1">
              <a:latin typeface="Arial"/>
            </a:endParaRPr>
          </a:p>
          <a:p>
            <a:pPr>
              <a:lnSpc>
                <a:spcPct val="100000"/>
              </a:lnSpc>
            </a:pPr>
            <a:r>
              <a:rPr lang="en-GB" sz="633" b="0" spc="-1">
                <a:latin typeface="Helvetica Neue Medium"/>
                <a:ea typeface="Helvetica Neue"/>
              </a:rPr>
              <a:t>bias=+4km/h</a:t>
            </a:r>
            <a:endParaRPr lang="en-GB" sz="633" b="0" spc="-1">
              <a:latin typeface="Arial"/>
            </a:endParaRPr>
          </a:p>
          <a:p>
            <a:pPr>
              <a:lnSpc>
                <a:spcPct val="100000"/>
              </a:lnSpc>
            </a:pPr>
            <a:r>
              <a:rPr lang="en-GB" sz="633" b="0" spc="-1">
                <a:latin typeface="Helvetica Neue Medium"/>
                <a:ea typeface="Helvetica Neue"/>
              </a:rPr>
              <a:t>RMSE=11km/h</a:t>
            </a:r>
            <a:endParaRPr lang="en-GB" sz="633" b="0" spc="-1">
              <a:latin typeface="Arial"/>
            </a:endParaRPr>
          </a:p>
          <a:p>
            <a:pPr>
              <a:lnSpc>
                <a:spcPct val="100000"/>
              </a:lnSpc>
            </a:pPr>
            <a:endParaRPr lang="en-GB" sz="633" b="0" spc="-1">
              <a:latin typeface="Arial"/>
            </a:endParaRPr>
          </a:p>
          <a:p>
            <a:pPr>
              <a:lnSpc>
                <a:spcPct val="100000"/>
              </a:lnSpc>
            </a:pPr>
            <a:r>
              <a:rPr lang="en-GB" sz="633" b="0" spc="-1">
                <a:latin typeface="Helvetica Neue Medium"/>
                <a:ea typeface="Helvetica Neue"/>
              </a:rPr>
              <a:t>Mean: 17</a:t>
            </a:r>
            <a:r>
              <a:rPr lang="en-GB" sz="633" b="0" spc="-1">
                <a:latin typeface="Helvetica Neue Medium"/>
                <a:ea typeface="Arial"/>
              </a:rPr>
              <a:t>±17</a:t>
            </a:r>
            <a:r>
              <a:rPr lang="en-GB" sz="633" b="0" spc="-1">
                <a:latin typeface="Helvetica Neue Medium"/>
                <a:ea typeface="Helvetica Neue"/>
              </a:rPr>
              <a:t>km/h</a:t>
            </a:r>
            <a:endParaRPr lang="en-GB" sz="633" b="0" spc="-1">
              <a:latin typeface="Arial"/>
            </a:endParaRPr>
          </a:p>
        </p:txBody>
      </p:sp>
      <p:sp>
        <p:nvSpPr>
          <p:cNvPr id="599" name="CustomShape 13"/>
          <p:cNvSpPr/>
          <p:nvPr/>
        </p:nvSpPr>
        <p:spPr>
          <a:xfrm>
            <a:off x="5576611" y="3549698"/>
            <a:ext cx="1349979" cy="452398"/>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b="0" i="1" spc="-1">
                <a:latin typeface="Arial"/>
                <a:ea typeface="Helvetica Neue"/>
              </a:rPr>
              <a:t>Problem with the censor when high wind speeds</a:t>
            </a:r>
            <a:endParaRPr lang="en-GB" sz="949" b="0" spc="-1">
              <a:latin typeface="Arial"/>
            </a:endParaRPr>
          </a:p>
        </p:txBody>
      </p:sp>
      <p:sp>
        <p:nvSpPr>
          <p:cNvPr id="600" name="Line 14"/>
          <p:cNvSpPr/>
          <p:nvPr/>
        </p:nvSpPr>
        <p:spPr>
          <a:xfrm flipH="1">
            <a:off x="5075424" y="3829338"/>
            <a:ext cx="509920" cy="433983"/>
          </a:xfrm>
          <a:prstGeom prst="line">
            <a:avLst/>
          </a:prstGeom>
          <a:ln>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9538174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23</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307297" y="141300"/>
            <a:ext cx="8192125"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5">
            <a:extLst>
              <a:ext uri="{FF2B5EF4-FFF2-40B4-BE49-F238E27FC236}">
                <a16:creationId xmlns:a16="http://schemas.microsoft.com/office/drawing/2014/main" id="{10B0FF3B-1ACD-2648-BAF7-731090D9F744}"/>
              </a:ext>
            </a:extLst>
          </p:cNvPr>
          <p:cNvPicPr>
            <a:picLocks noChangeAspect="1"/>
          </p:cNvPicPr>
          <p:nvPr/>
        </p:nvPicPr>
        <p:blipFill>
          <a:blip r:embed="rId3"/>
          <a:stretch>
            <a:fillRect/>
          </a:stretch>
        </p:blipFill>
        <p:spPr>
          <a:xfrm>
            <a:off x="1761647" y="1058783"/>
            <a:ext cx="5609810" cy="3959865"/>
          </a:xfrm>
          <a:prstGeom prst="rect">
            <a:avLst/>
          </a:prstGeom>
        </p:spPr>
      </p:pic>
      <p:sp>
        <p:nvSpPr>
          <p:cNvPr id="9"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20000"/>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La fabrication de molécule riche en énergie dans des pôles d’énergie renouvelable éloignés</a:t>
            </a:r>
            <a:endParaRPr lang="fr-BE" sz="3000" b="1"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6757867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6998" y="4607858"/>
            <a:ext cx="6078247" cy="400110"/>
          </a:xfrm>
          <a:prstGeom prst="rect">
            <a:avLst/>
          </a:prstGeom>
        </p:spPr>
        <p:txBody>
          <a:bodyPr wrap="square">
            <a:spAutoFit/>
          </a:bodyPr>
          <a:lstStyle/>
          <a:p>
            <a:r>
              <a:rPr lang="fr-FR" sz="1000" b="0" i="1" dirty="0">
                <a:solidFill>
                  <a:schemeClr val="tx2"/>
                </a:solidFill>
                <a:latin typeface="Source Sans Pro Light" panose="020B0403030403020204" pitchFamily="34" charset="0"/>
              </a:rPr>
              <a:t>Représentation artistique d'une infrastructure où l'énergie solaire et le captage direct du CO2 dans l'air sont utilisés pour produire du CH4 vert. Le gaz vert est ensuite liquéfié et acheminé vers les centres de consommation.</a:t>
            </a:r>
            <a:endParaRPr lang="en-US" sz="1000" b="0" i="1" dirty="0">
              <a:solidFill>
                <a:schemeClr val="tx2"/>
              </a:solidFill>
              <a:latin typeface="Source Sans Pro Light" panose="020B040303040302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362" y="590049"/>
            <a:ext cx="7940001" cy="3970000"/>
          </a:xfrm>
          <a:prstGeom prst="rect">
            <a:avLst/>
          </a:prstGeom>
        </p:spPr>
      </p:pic>
      <p:pic>
        <p:nvPicPr>
          <p:cNvPr id="4" name="Picture 2" descr="Résultat de recherche d'images pour &quot;logo universite de Liège&quot;">
            <a:extLst>
              <a:ext uri="{FF2B5EF4-FFF2-40B4-BE49-F238E27FC236}">
                <a16:creationId xmlns:a16="http://schemas.microsoft.com/office/drawing/2014/main" id="{FAE9FCDA-1B91-0F4A-B9CF-9F8C6DF554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40794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755" y="585316"/>
            <a:ext cx="7171313" cy="4192828"/>
          </a:xfrm>
          <a:prstGeom prst="rect">
            <a:avLst/>
          </a:prstGeom>
        </p:spPr>
      </p:pic>
      <p:sp>
        <p:nvSpPr>
          <p:cNvPr id="5" name="Rectangle 4"/>
          <p:cNvSpPr/>
          <p:nvPr/>
        </p:nvSpPr>
        <p:spPr>
          <a:xfrm>
            <a:off x="2030138" y="4804992"/>
            <a:ext cx="4934545" cy="246221"/>
          </a:xfrm>
          <a:prstGeom prst="rect">
            <a:avLst/>
          </a:prstGeom>
        </p:spPr>
        <p:txBody>
          <a:bodyPr wrap="square">
            <a:spAutoFit/>
          </a:bodyPr>
          <a:lstStyle/>
          <a:p>
            <a:r>
              <a:rPr lang="fr-FR" sz="1000" b="0" i="1" dirty="0">
                <a:solidFill>
                  <a:schemeClr val="tx2"/>
                </a:solidFill>
                <a:latin typeface="Source Sans Pro Light" panose="020B0403030403020204" pitchFamily="34" charset="0"/>
              </a:rPr>
              <a:t>Représentation artistique d'un pôle énergétique éloigné situé au Groenland.</a:t>
            </a:r>
            <a:endParaRPr lang="en-US" sz="1000" b="0" i="1" dirty="0">
              <a:solidFill>
                <a:schemeClr val="tx2"/>
              </a:solidFill>
              <a:latin typeface="Source Sans Pro Light" panose="020B04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88AD92EF-FE44-EE4D-A08D-93433CC31B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132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B3F87C-1D1B-E8B8-E55B-4F03365B133D}"/>
              </a:ext>
            </a:extLst>
          </p:cNvPr>
          <p:cNvPicPr>
            <a:picLocks noChangeAspect="1"/>
          </p:cNvPicPr>
          <p:nvPr/>
        </p:nvPicPr>
        <p:blipFill>
          <a:blip r:embed="rId2"/>
          <a:stretch>
            <a:fillRect/>
          </a:stretch>
        </p:blipFill>
        <p:spPr>
          <a:xfrm>
            <a:off x="962025" y="845117"/>
            <a:ext cx="7219950" cy="3933825"/>
          </a:xfrm>
          <a:prstGeom prst="rect">
            <a:avLst/>
          </a:prstGeom>
        </p:spPr>
      </p:pic>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3</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1321480" y="16746"/>
            <a:ext cx="6679520"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Une évolution similaire pour le prix de l’électricité</a:t>
            </a:r>
            <a:endParaRPr sz="3000" b="1" dirty="0">
              <a:solidFill>
                <a:schemeClr val="tx2"/>
              </a:solidFill>
              <a:latin typeface="Source Sans Pro" panose="020B0503030403020204" pitchFamily="34" charset="0"/>
            </a:endParaRPr>
          </a:p>
        </p:txBody>
      </p:sp>
      <p:cxnSp>
        <p:nvCxnSpPr>
          <p:cNvPr id="9" name="Connecteur droit 8">
            <a:extLst>
              <a:ext uri="{FF2B5EF4-FFF2-40B4-BE49-F238E27FC236}">
                <a16:creationId xmlns:a16="http://schemas.microsoft.com/office/drawing/2014/main" id="{58773CCD-4872-46CC-08C2-767DA515E235}"/>
              </a:ext>
            </a:extLst>
          </p:cNvPr>
          <p:cNvCxnSpPr>
            <a:cxnSpLocks/>
          </p:cNvCxnSpPr>
          <p:nvPr/>
        </p:nvCxnSpPr>
        <p:spPr>
          <a:xfrm flipV="1">
            <a:off x="6908058" y="1235360"/>
            <a:ext cx="0" cy="3207021"/>
          </a:xfrm>
          <a:prstGeom prst="line">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cxnSp>
      <p:sp>
        <p:nvSpPr>
          <p:cNvPr id="10" name="ZoneTexte 9">
            <a:extLst>
              <a:ext uri="{FF2B5EF4-FFF2-40B4-BE49-F238E27FC236}">
                <a16:creationId xmlns:a16="http://schemas.microsoft.com/office/drawing/2014/main" id="{19E1B3F4-6DA7-F324-FCD3-100AD5A6872B}"/>
              </a:ext>
            </a:extLst>
          </p:cNvPr>
          <p:cNvSpPr txBox="1"/>
          <p:nvPr/>
        </p:nvSpPr>
        <p:spPr>
          <a:xfrm>
            <a:off x="6431965" y="1062671"/>
            <a:ext cx="95218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24 février 2022</a:t>
            </a:r>
          </a:p>
        </p:txBody>
      </p:sp>
      <p:sp>
        <p:nvSpPr>
          <p:cNvPr id="11" name="ZoneTexte 10">
            <a:extLst>
              <a:ext uri="{FF2B5EF4-FFF2-40B4-BE49-F238E27FC236}">
                <a16:creationId xmlns:a16="http://schemas.microsoft.com/office/drawing/2014/main" id="{138F0912-1270-77BF-4619-A5DE45778B86}"/>
              </a:ext>
            </a:extLst>
          </p:cNvPr>
          <p:cNvSpPr txBox="1"/>
          <p:nvPr/>
        </p:nvSpPr>
        <p:spPr>
          <a:xfrm>
            <a:off x="2952308" y="872103"/>
            <a:ext cx="1330492"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(moyenne mensuelle)</a:t>
            </a:r>
          </a:p>
        </p:txBody>
      </p:sp>
      <p:sp>
        <p:nvSpPr>
          <p:cNvPr id="12" name="ZoneTexte 11">
            <a:extLst>
              <a:ext uri="{FF2B5EF4-FFF2-40B4-BE49-F238E27FC236}">
                <a16:creationId xmlns:a16="http://schemas.microsoft.com/office/drawing/2014/main" id="{53D8BB1F-830B-B383-ABAC-E5B0898A9887}"/>
              </a:ext>
            </a:extLst>
          </p:cNvPr>
          <p:cNvSpPr txBox="1"/>
          <p:nvPr/>
        </p:nvSpPr>
        <p:spPr>
          <a:xfrm>
            <a:off x="7384150" y="1457134"/>
            <a:ext cx="75501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448 €/MWh</a:t>
            </a:r>
          </a:p>
        </p:txBody>
      </p:sp>
      <p:sp>
        <p:nvSpPr>
          <p:cNvPr id="13" name="ZoneTexte 12">
            <a:extLst>
              <a:ext uri="{FF2B5EF4-FFF2-40B4-BE49-F238E27FC236}">
                <a16:creationId xmlns:a16="http://schemas.microsoft.com/office/drawing/2014/main" id="{44BB4932-242C-42F7-D5DD-60CD9ADA40BD}"/>
              </a:ext>
            </a:extLst>
          </p:cNvPr>
          <p:cNvSpPr txBox="1"/>
          <p:nvPr/>
        </p:nvSpPr>
        <p:spPr>
          <a:xfrm>
            <a:off x="8036266" y="3605196"/>
            <a:ext cx="684483"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98 €/MWh</a:t>
            </a:r>
          </a:p>
        </p:txBody>
      </p:sp>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78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4</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252549" y="-202972"/>
            <a:ext cx="8701549"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Une crise ‘gérée’ grâce aux prix </a:t>
            </a:r>
            <a:r>
              <a:rPr lang="fr-BE" sz="3000" b="1" dirty="0" smtClean="0">
                <a:solidFill>
                  <a:schemeClr val="tx2"/>
                </a:solidFill>
                <a:latin typeface="Source Sans Pro" panose="020B0503030403020204" pitchFamily="34" charset="0"/>
              </a:rPr>
              <a:t>élevés </a:t>
            </a:r>
            <a:r>
              <a:rPr lang="fr-BE" sz="3000" b="1" dirty="0" smtClean="0">
                <a:solidFill>
                  <a:schemeClr val="tx2"/>
                </a:solidFill>
                <a:latin typeface="Source Sans Pro" panose="020B0503030403020204" pitchFamily="34" charset="0"/>
              </a:rPr>
              <a:t>et au GNL</a:t>
            </a:r>
            <a:endParaRPr sz="3000" b="1" dirty="0">
              <a:solidFill>
                <a:schemeClr val="tx2"/>
              </a:solidFill>
              <a:latin typeface="Source Sans Pro" panose="020B0503030403020204" pitchFamily="34" charset="0"/>
            </a:endParaRPr>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042" y="872436"/>
            <a:ext cx="4265836" cy="4056322"/>
          </a:xfrm>
          <a:prstGeom prst="rect">
            <a:avLst/>
          </a:prstGeom>
        </p:spPr>
      </p:pic>
    </p:spTree>
    <p:extLst>
      <p:ext uri="{BB962C8B-B14F-4D97-AF65-F5344CB8AC3E}">
        <p14:creationId xmlns:p14="http://schemas.microsoft.com/office/powerpoint/2010/main" val="173435256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5</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626840" y="0"/>
            <a:ext cx="7789459"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Des niveaux de stockage maintenant fort élevés</a:t>
            </a:r>
            <a:endParaRPr sz="3000" b="1" dirty="0">
              <a:solidFill>
                <a:schemeClr val="tx2"/>
              </a:solidFill>
              <a:latin typeface="Source Sans Pro" panose="020B0503030403020204" pitchFamily="34" charset="0"/>
            </a:endParaRPr>
          </a:p>
        </p:txBody>
      </p:sp>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809" y="1019672"/>
            <a:ext cx="6111621" cy="363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381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6F832AD-BD6E-240E-9940-79D5057F58E8}"/>
              </a:ext>
            </a:extLst>
          </p:cNvPr>
          <p:cNvSpPr>
            <a:spLocks noGrp="1"/>
          </p:cNvSpPr>
          <p:nvPr>
            <p:ph type="body" idx="1"/>
          </p:nvPr>
        </p:nvSpPr>
        <p:spPr>
          <a:xfrm>
            <a:off x="427221" y="1056807"/>
            <a:ext cx="8047054" cy="3624581"/>
          </a:xfrm>
        </p:spPr>
        <p:txBody>
          <a:bodyPr/>
          <a:lstStyle/>
          <a:p>
            <a:r>
              <a:rPr lang="fr-BE" dirty="0"/>
              <a:t>La crise du gaz n’est pas seulement due à la guerre en Ukraine. Elle commence 6 mois avant.</a:t>
            </a:r>
          </a:p>
          <a:p>
            <a:r>
              <a:rPr lang="fr-BE" dirty="0"/>
              <a:t>Prix du gaz ‘normal’ : entre 20 et 25 €/MWh.</a:t>
            </a:r>
          </a:p>
          <a:p>
            <a:r>
              <a:rPr lang="fr-BE" dirty="0"/>
              <a:t>Le pire semble derrière nous.</a:t>
            </a:r>
          </a:p>
          <a:p>
            <a:r>
              <a:rPr lang="fr-BE" dirty="0"/>
              <a:t>Hautement improbable que le prix revienne à 25 €/MWh. Il restera probablement dans la zone des 40 €/</a:t>
            </a:r>
            <a:r>
              <a:rPr lang="fr-BE" dirty="0" err="1"/>
              <a:t>MWh</a:t>
            </a:r>
            <a:r>
              <a:rPr lang="fr-BE" dirty="0" smtClean="0"/>
              <a:t>.</a:t>
            </a:r>
          </a:p>
          <a:p>
            <a:r>
              <a:rPr lang="fr-BE" dirty="0" smtClean="0"/>
              <a:t>Les entreprises </a:t>
            </a:r>
            <a:r>
              <a:rPr lang="fr-BE" dirty="0"/>
              <a:t>é</a:t>
            </a:r>
            <a:r>
              <a:rPr lang="fr-BE" dirty="0" smtClean="0"/>
              <a:t>nergivores soumises à une compétition internationale souffre. Le gaz est à 12 </a:t>
            </a:r>
            <a:r>
              <a:rPr lang="fr-BE" dirty="0"/>
              <a:t>€/</a:t>
            </a:r>
            <a:r>
              <a:rPr lang="fr-BE" dirty="0" err="1" smtClean="0"/>
              <a:t>MWh</a:t>
            </a:r>
            <a:r>
              <a:rPr lang="fr-BE" dirty="0" smtClean="0"/>
              <a:t> sur le Henri Hub.</a:t>
            </a:r>
            <a:endParaRPr lang="fr-BE" dirty="0"/>
          </a:p>
        </p:txBody>
      </p:sp>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6</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1321480" y="16746"/>
            <a:ext cx="6679520" cy="1138535"/>
          </a:xfrm>
          <a:prstGeom prst="rect">
            <a:avLst/>
          </a:prstGeom>
        </p:spPr>
        <p:txBody>
          <a:bodyPr>
            <a:normAutofit/>
          </a:bodyPr>
          <a:lstStyle>
            <a:lvl1pPr>
              <a:defRPr sz="5000"/>
            </a:lvl1pPr>
          </a:lstStyle>
          <a:p>
            <a:r>
              <a:rPr lang="fr-BE" sz="3000" b="1" dirty="0">
                <a:solidFill>
                  <a:schemeClr val="tx2"/>
                </a:solidFill>
                <a:latin typeface="Source Sans Pro" panose="020B0503030403020204" pitchFamily="34" charset="0"/>
              </a:rPr>
              <a:t>G</a:t>
            </a:r>
            <a:r>
              <a:rPr lang="fr-BE" sz="3000" b="1" dirty="0" smtClean="0">
                <a:solidFill>
                  <a:schemeClr val="tx2"/>
                </a:solidFill>
                <a:latin typeface="Source Sans Pro" panose="020B0503030403020204" pitchFamily="34" charset="0"/>
              </a:rPr>
              <a:t>az naturel : </a:t>
            </a:r>
            <a:r>
              <a:rPr lang="fr-BE" sz="3000" b="1" dirty="0">
                <a:solidFill>
                  <a:schemeClr val="tx2"/>
                </a:solidFill>
                <a:latin typeface="Source Sans Pro" panose="020B0503030403020204" pitchFamily="34" charset="0"/>
              </a:rPr>
              <a:t>é</a:t>
            </a:r>
            <a:r>
              <a:rPr lang="fr-BE" sz="3000" b="1" dirty="0" smtClean="0">
                <a:solidFill>
                  <a:schemeClr val="tx2"/>
                </a:solidFill>
                <a:latin typeface="Source Sans Pro" panose="020B0503030403020204" pitchFamily="34" charset="0"/>
              </a:rPr>
              <a:t>volution du marché</a:t>
            </a:r>
            <a:endParaRPr sz="3000" b="1" dirty="0">
              <a:solidFill>
                <a:schemeClr val="tx2"/>
              </a:solidFill>
              <a:latin typeface="Source Sans Pro" panose="020B0503030403020204" pitchFamily="34" charset="0"/>
            </a:endParaRPr>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810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7</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659541" y="50826"/>
            <a:ext cx="7789459"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Attention aux frappes sur les infrastructures énergétiques</a:t>
            </a:r>
            <a:endParaRPr sz="3000" b="1" dirty="0">
              <a:solidFill>
                <a:schemeClr val="tx2"/>
              </a:solidFill>
              <a:latin typeface="Source Sans Pro" panose="020B0503030403020204" pitchFamily="34" charset="0"/>
            </a:endParaRPr>
          </a:p>
        </p:txBody>
      </p:sp>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plosions visant les gazoducs Nord Stream 1 et 2 : la piste du sabotage  privilég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20" y="1656413"/>
            <a:ext cx="3894240" cy="2357658"/>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texte 2">
            <a:extLst>
              <a:ext uri="{FF2B5EF4-FFF2-40B4-BE49-F238E27FC236}">
                <a16:creationId xmlns:a16="http://schemas.microsoft.com/office/drawing/2014/main" id="{EC014835-C8DD-65A8-77FC-BC5B59CB44E3}"/>
              </a:ext>
            </a:extLst>
          </p:cNvPr>
          <p:cNvSpPr>
            <a:spLocks noGrp="1"/>
          </p:cNvSpPr>
          <p:nvPr>
            <p:ph type="body" idx="1"/>
          </p:nvPr>
        </p:nvSpPr>
        <p:spPr>
          <a:xfrm>
            <a:off x="752174" y="4192562"/>
            <a:ext cx="3609964" cy="577122"/>
          </a:xfrm>
        </p:spPr>
        <p:txBody>
          <a:bodyPr>
            <a:normAutofit/>
          </a:bodyPr>
          <a:lstStyle/>
          <a:p>
            <a:pPr marL="0" indent="0">
              <a:buNone/>
            </a:pPr>
            <a:r>
              <a:rPr lang="fr-BE" dirty="0" smtClean="0"/>
              <a:t>28/09/2022: Sabotage NS1 et NS2</a:t>
            </a:r>
            <a:endParaRPr lang="fr-BE" dirty="0"/>
          </a:p>
        </p:txBody>
      </p:sp>
      <p:pic>
        <p:nvPicPr>
          <p:cNvPr id="5" name="Image 4"/>
          <p:cNvPicPr>
            <a:picLocks noChangeAspect="1"/>
          </p:cNvPicPr>
          <p:nvPr/>
        </p:nvPicPr>
        <p:blipFill>
          <a:blip r:embed="rId4"/>
          <a:stretch>
            <a:fillRect/>
          </a:stretch>
        </p:blipFill>
        <p:spPr>
          <a:xfrm>
            <a:off x="4789356" y="1656414"/>
            <a:ext cx="4193293" cy="2357658"/>
          </a:xfrm>
          <a:prstGeom prst="rect">
            <a:avLst/>
          </a:prstGeom>
        </p:spPr>
      </p:pic>
      <p:sp>
        <p:nvSpPr>
          <p:cNvPr id="16" name="Espace réservé du texte 2">
            <a:extLst>
              <a:ext uri="{FF2B5EF4-FFF2-40B4-BE49-F238E27FC236}">
                <a16:creationId xmlns:a16="http://schemas.microsoft.com/office/drawing/2014/main" id="{EC014835-C8DD-65A8-77FC-BC5B59CB44E3}"/>
              </a:ext>
            </a:extLst>
          </p:cNvPr>
          <p:cNvSpPr txBox="1">
            <a:spLocks/>
          </p:cNvSpPr>
          <p:nvPr/>
        </p:nvSpPr>
        <p:spPr>
          <a:xfrm>
            <a:off x="5081020" y="4192562"/>
            <a:ext cx="3609964" cy="5771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lnSpcReduction="10000"/>
          </a:bodyPr>
          <a:lstStyle>
            <a:lvl1pPr marL="23438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1pPr>
            <a:lvl2pPr marL="468770"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2pPr>
            <a:lvl3pPr marL="70315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3pPr>
            <a:lvl4pPr marL="93753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4pPr>
            <a:lvl5pPr marL="117192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FontTx/>
              <a:buNone/>
            </a:pPr>
            <a:r>
              <a:rPr lang="fr-BE" dirty="0" smtClean="0"/>
              <a:t>13/01/2023: Explosion du gazoduc Amber </a:t>
            </a:r>
            <a:r>
              <a:rPr lang="fr-BE" dirty="0" err="1" smtClean="0"/>
              <a:t>Grid</a:t>
            </a:r>
            <a:endParaRPr lang="fr-BE" dirty="0"/>
          </a:p>
        </p:txBody>
      </p:sp>
    </p:spTree>
    <p:extLst>
      <p:ext uri="{BB962C8B-B14F-4D97-AF65-F5344CB8AC3E}">
        <p14:creationId xmlns:p14="http://schemas.microsoft.com/office/powerpoint/2010/main" val="26737087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8</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Et le pétrole ?</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C6602949-D758-4D65-104F-66EB7DED286F}"/>
              </a:ext>
            </a:extLst>
          </p:cNvPr>
          <p:cNvPicPr>
            <a:picLocks noChangeAspect="1"/>
          </p:cNvPicPr>
          <p:nvPr/>
        </p:nvPicPr>
        <p:blipFill>
          <a:blip r:embed="rId3"/>
          <a:stretch>
            <a:fillRect/>
          </a:stretch>
        </p:blipFill>
        <p:spPr>
          <a:xfrm>
            <a:off x="442332" y="1038051"/>
            <a:ext cx="8483520" cy="3403273"/>
          </a:xfrm>
          <a:prstGeom prst="rect">
            <a:avLst/>
          </a:prstGeom>
        </p:spPr>
      </p:pic>
      <p:sp>
        <p:nvSpPr>
          <p:cNvPr id="10" name="ZoneTexte 9">
            <a:extLst>
              <a:ext uri="{FF2B5EF4-FFF2-40B4-BE49-F238E27FC236}">
                <a16:creationId xmlns:a16="http://schemas.microsoft.com/office/drawing/2014/main" id="{A7739F7C-63DE-5965-1BB4-9738945BDBF0}"/>
              </a:ext>
            </a:extLst>
          </p:cNvPr>
          <p:cNvSpPr txBox="1"/>
          <p:nvPr/>
        </p:nvSpPr>
        <p:spPr>
          <a:xfrm>
            <a:off x="8727780" y="781571"/>
            <a:ext cx="35105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a:t>
            </a:r>
            <a:r>
              <a:rPr kumimoji="0" lang="fr-BE" sz="1000" b="0" i="0" u="none" strike="noStrike" cap="none" spc="0" normalizeH="0" baseline="0" dirty="0" err="1">
                <a:ln>
                  <a:noFill/>
                </a:ln>
                <a:solidFill>
                  <a:srgbClr val="000000"/>
                </a:solidFill>
                <a:effectLst/>
                <a:uFillTx/>
                <a:latin typeface="Helvetica Neue"/>
                <a:ea typeface="Helvetica Neue"/>
                <a:cs typeface="Helvetica Neue"/>
                <a:sym typeface="Helvetica Neue"/>
              </a:rPr>
              <a:t>brl</a:t>
            </a:r>
            <a:endPar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9262816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6F832AD-BD6E-240E-9940-79D5057F58E8}"/>
              </a:ext>
            </a:extLst>
          </p:cNvPr>
          <p:cNvSpPr>
            <a:spLocks noGrp="1"/>
          </p:cNvSpPr>
          <p:nvPr>
            <p:ph type="body" idx="1"/>
          </p:nvPr>
        </p:nvSpPr>
        <p:spPr>
          <a:xfrm>
            <a:off x="427221" y="1056807"/>
            <a:ext cx="8047054" cy="3624581"/>
          </a:xfrm>
        </p:spPr>
        <p:txBody>
          <a:bodyPr/>
          <a:lstStyle/>
          <a:p>
            <a:r>
              <a:rPr lang="fr-BE" dirty="0" smtClean="0"/>
              <a:t>Réouverture de la Chine depuis début décembre. Peut provoquer une augmentation de le consommation de plus de 2 millions de barils par jour.</a:t>
            </a:r>
          </a:p>
          <a:p>
            <a:r>
              <a:rPr lang="fr-BE" dirty="0" smtClean="0"/>
              <a:t>Embargo sur le pétrole russe depuis le 5 décembre et sur les produits raffinés depuis le 5 février. Risque de chute des exports russes. </a:t>
            </a:r>
          </a:p>
          <a:p>
            <a:r>
              <a:rPr lang="fr-BE" dirty="0"/>
              <a:t>I</a:t>
            </a:r>
            <a:r>
              <a:rPr lang="fr-BE" dirty="0" smtClean="0"/>
              <a:t>nvestissements dans le développement de nouveaux champs pétroliers insuffisante. </a:t>
            </a:r>
            <a:endParaRPr lang="fr-BE" dirty="0"/>
          </a:p>
        </p:txBody>
      </p:sp>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9</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1321480" y="16746"/>
            <a:ext cx="6679520"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Un pétrole qui risque de repartir à la hausse</a:t>
            </a:r>
            <a:endParaRPr sz="3000" b="1" dirty="0">
              <a:solidFill>
                <a:schemeClr val="tx2"/>
              </a:solidFill>
              <a:latin typeface="Source Sans Pro" panose="020B0503030403020204" pitchFamily="34" charset="0"/>
            </a:endParaRPr>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4929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26233</TotalTime>
  <Words>623</Words>
  <Application>Microsoft Office PowerPoint</Application>
  <PresentationFormat>Affichage à l'écran (16:9)</PresentationFormat>
  <Paragraphs>112</Paragraphs>
  <Slides>25</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Helvetica Light</vt:lpstr>
      <vt:lpstr>Helvetica Neue</vt:lpstr>
      <vt:lpstr>Helvetica Neue Light</vt:lpstr>
      <vt:lpstr>Helvetica Neue Medium</vt:lpstr>
      <vt:lpstr>Helvetica Neue Thin</vt:lpstr>
      <vt:lpstr>Source Sans Pro</vt:lpstr>
      <vt:lpstr>Source Sans Pro Light</vt:lpstr>
      <vt:lpstr>Times New Roman</vt:lpstr>
      <vt:lpstr>White</vt:lpstr>
      <vt:lpstr>Présentation PowerPoint</vt:lpstr>
      <vt:lpstr>Crise énergétique: gaz naturel</vt:lpstr>
      <vt:lpstr>Une évolution similaire pour le prix de l’électricité</vt:lpstr>
      <vt:lpstr>Une crise ‘gérée’ grâce aux prix élevés et au GNL</vt:lpstr>
      <vt:lpstr>Des niveaux de stockage maintenant fort élevés</vt:lpstr>
      <vt:lpstr>Gaz naturel : évolution du marché</vt:lpstr>
      <vt:lpstr>Attention aux frappes sur les infrastructures énergétiques</vt:lpstr>
      <vt:lpstr>Présentation PowerPoint</vt:lpstr>
      <vt:lpstr>Un pétrole qui risque de repartir à la hausse</vt:lpstr>
      <vt:lpstr>Reconfiguration du marché du pétrole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Grid</dc:title>
  <dc:creator>Damien</dc:creator>
  <cp:lastModifiedBy>Damien Ernst</cp:lastModifiedBy>
  <cp:revision>164</cp:revision>
  <cp:lastPrinted>2023-02-21T13:03:15Z</cp:lastPrinted>
  <dcterms:modified xsi:type="dcterms:W3CDTF">2023-02-21T13:04:39Z</dcterms:modified>
</cp:coreProperties>
</file>