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7"/>
  </p:notesMasterIdLst>
  <p:sldIdLst>
    <p:sldId id="256" r:id="rId2"/>
    <p:sldId id="268" r:id="rId3"/>
    <p:sldId id="281" r:id="rId4"/>
    <p:sldId id="596" r:id="rId5"/>
    <p:sldId id="590" r:id="rId6"/>
    <p:sldId id="283" r:id="rId7"/>
    <p:sldId id="597" r:id="rId8"/>
    <p:sldId id="591" r:id="rId9"/>
    <p:sldId id="585" r:id="rId10"/>
    <p:sldId id="599" r:id="rId11"/>
    <p:sldId id="598" r:id="rId12"/>
    <p:sldId id="600" r:id="rId13"/>
    <p:sldId id="592" r:id="rId14"/>
    <p:sldId id="602" r:id="rId15"/>
    <p:sldId id="603" r:id="rId16"/>
    <p:sldId id="327" r:id="rId17"/>
    <p:sldId id="612" r:id="rId18"/>
    <p:sldId id="613" r:id="rId19"/>
    <p:sldId id="614" r:id="rId20"/>
    <p:sldId id="615" r:id="rId21"/>
    <p:sldId id="616" r:id="rId22"/>
    <p:sldId id="457" r:id="rId23"/>
    <p:sldId id="458" r:id="rId24"/>
    <p:sldId id="459" r:id="rId25"/>
    <p:sldId id="460" r:id="rId26"/>
    <p:sldId id="461" r:id="rId27"/>
    <p:sldId id="462" r:id="rId28"/>
    <p:sldId id="593" r:id="rId29"/>
    <p:sldId id="617" r:id="rId30"/>
    <p:sldId id="476" r:id="rId31"/>
    <p:sldId id="618" r:id="rId32"/>
    <p:sldId id="619" r:id="rId33"/>
    <p:sldId id="620" r:id="rId34"/>
    <p:sldId id="621" r:id="rId35"/>
    <p:sldId id="623" r:id="rId36"/>
    <p:sldId id="435" r:id="rId37"/>
    <p:sldId id="436" r:id="rId38"/>
    <p:sldId id="437" r:id="rId39"/>
    <p:sldId id="626" r:id="rId40"/>
    <p:sldId id="627" r:id="rId41"/>
    <p:sldId id="628" r:id="rId42"/>
    <p:sldId id="439" r:id="rId43"/>
    <p:sldId id="622" r:id="rId44"/>
    <p:sldId id="625" r:id="rId45"/>
    <p:sldId id="604" r:id="rId46"/>
    <p:sldId id="605" r:id="rId47"/>
    <p:sldId id="606" r:id="rId48"/>
    <p:sldId id="607" r:id="rId49"/>
    <p:sldId id="608" r:id="rId50"/>
    <p:sldId id="609" r:id="rId51"/>
    <p:sldId id="610" r:id="rId52"/>
    <p:sldId id="611" r:id="rId53"/>
    <p:sldId id="326" r:id="rId54"/>
    <p:sldId id="595" r:id="rId55"/>
    <p:sldId id="334"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42CD6-E7E4-42A5-AF6A-701A09EBF04D}" v="8" dt="2023-01-24T19:46:50.060"/>
    <p1510:client id="{912ABF24-1E2D-4DA4-ADD9-6A8797AE64CB}" v="1" dt="2023-01-25T11:49:16.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938"/>
    <p:restoredTop sz="95884"/>
  </p:normalViewPr>
  <p:slideViewPr>
    <p:cSldViewPr snapToGrid="0" snapToObjects="1">
      <p:cViewPr varScale="1">
        <p:scale>
          <a:sx n="51" d="100"/>
          <a:sy n="51" d="100"/>
        </p:scale>
        <p:origin x="21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re Verjans" userId="18479899481d81c8" providerId="LiveId" clId="{912ABF24-1E2D-4DA4-ADD9-6A8797AE64CB}"/>
    <pc:docChg chg="custSel addSld modSld">
      <pc:chgData name="Pierre Verjans" userId="18479899481d81c8" providerId="LiveId" clId="{912ABF24-1E2D-4DA4-ADD9-6A8797AE64CB}" dt="2023-01-25T11:42:28.821" v="211" actId="20577"/>
      <pc:docMkLst>
        <pc:docMk/>
      </pc:docMkLst>
      <pc:sldChg chg="modSp mod">
        <pc:chgData name="Pierre Verjans" userId="18479899481d81c8" providerId="LiveId" clId="{912ABF24-1E2D-4DA4-ADD9-6A8797AE64CB}" dt="2023-01-25T11:42:28.821" v="211" actId="20577"/>
        <pc:sldMkLst>
          <pc:docMk/>
          <pc:sldMk cId="956140516" sldId="268"/>
        </pc:sldMkLst>
        <pc:spChg chg="mod">
          <ac:chgData name="Pierre Verjans" userId="18479899481d81c8" providerId="LiveId" clId="{912ABF24-1E2D-4DA4-ADD9-6A8797AE64CB}" dt="2023-01-25T11:42:28.821" v="211" actId="20577"/>
          <ac:spMkLst>
            <pc:docMk/>
            <pc:sldMk cId="956140516" sldId="268"/>
            <ac:spMk id="4" creationId="{E8358284-0A8A-3940-1905-E78D630A773C}"/>
          </ac:spMkLst>
        </pc:spChg>
      </pc:sldChg>
      <pc:sldChg chg="modSp mod">
        <pc:chgData name="Pierre Verjans" userId="18479899481d81c8" providerId="LiveId" clId="{912ABF24-1E2D-4DA4-ADD9-6A8797AE64CB}" dt="2023-01-25T07:20:08.991" v="25" actId="313"/>
        <pc:sldMkLst>
          <pc:docMk/>
          <pc:sldMk cId="0" sldId="435"/>
        </pc:sldMkLst>
        <pc:spChg chg="mod">
          <ac:chgData name="Pierre Verjans" userId="18479899481d81c8" providerId="LiveId" clId="{912ABF24-1E2D-4DA4-ADD9-6A8797AE64CB}" dt="2023-01-25T07:20:08.991" v="25" actId="313"/>
          <ac:spMkLst>
            <pc:docMk/>
            <pc:sldMk cId="0" sldId="435"/>
            <ac:spMk id="59394" creationId="{4343F3D5-36A0-04F6-04A3-1A25AD2A6295}"/>
          </ac:spMkLst>
        </pc:spChg>
      </pc:sldChg>
      <pc:sldChg chg="modSp mod">
        <pc:chgData name="Pierre Verjans" userId="18479899481d81c8" providerId="LiveId" clId="{912ABF24-1E2D-4DA4-ADD9-6A8797AE64CB}" dt="2023-01-25T07:15:56.677" v="1" actId="27636"/>
        <pc:sldMkLst>
          <pc:docMk/>
          <pc:sldMk cId="3614309402" sldId="613"/>
        </pc:sldMkLst>
        <pc:spChg chg="mod">
          <ac:chgData name="Pierre Verjans" userId="18479899481d81c8" providerId="LiveId" clId="{912ABF24-1E2D-4DA4-ADD9-6A8797AE64CB}" dt="2023-01-25T07:15:56.677" v="1" actId="27636"/>
          <ac:spMkLst>
            <pc:docMk/>
            <pc:sldMk cId="3614309402" sldId="613"/>
            <ac:spMk id="3" creationId="{2F303811-F721-1F4B-6048-4C97C092D900}"/>
          </ac:spMkLst>
        </pc:spChg>
      </pc:sldChg>
      <pc:sldChg chg="modSp new mod">
        <pc:chgData name="Pierre Verjans" userId="18479899481d81c8" providerId="LiveId" clId="{912ABF24-1E2D-4DA4-ADD9-6A8797AE64CB}" dt="2023-01-25T07:27:50.351" v="207" actId="20577"/>
        <pc:sldMkLst>
          <pc:docMk/>
          <pc:sldMk cId="1534053511" sldId="626"/>
        </pc:sldMkLst>
        <pc:spChg chg="mod">
          <ac:chgData name="Pierre Verjans" userId="18479899481d81c8" providerId="LiveId" clId="{912ABF24-1E2D-4DA4-ADD9-6A8797AE64CB}" dt="2023-01-25T07:27:50.351" v="207" actId="20577"/>
          <ac:spMkLst>
            <pc:docMk/>
            <pc:sldMk cId="1534053511" sldId="626"/>
            <ac:spMk id="2" creationId="{80814050-2296-0772-7891-2E8A6873ECD6}"/>
          </ac:spMkLst>
        </pc:spChg>
        <pc:spChg chg="mod">
          <ac:chgData name="Pierre Verjans" userId="18479899481d81c8" providerId="LiveId" clId="{912ABF24-1E2D-4DA4-ADD9-6A8797AE64CB}" dt="2023-01-25T07:25:13.985" v="159" actId="255"/>
          <ac:spMkLst>
            <pc:docMk/>
            <pc:sldMk cId="1534053511" sldId="626"/>
            <ac:spMk id="3" creationId="{EBAAEB5A-7287-B8E4-79F2-F9A4ED7EB014}"/>
          </ac:spMkLst>
        </pc:spChg>
      </pc:sldChg>
      <pc:sldChg chg="modSp new mod">
        <pc:chgData name="Pierre Verjans" userId="18479899481d81c8" providerId="LiveId" clId="{912ABF24-1E2D-4DA4-ADD9-6A8797AE64CB}" dt="2023-01-25T07:26:26.087" v="184" actId="27636"/>
        <pc:sldMkLst>
          <pc:docMk/>
          <pc:sldMk cId="2601669944" sldId="627"/>
        </pc:sldMkLst>
        <pc:spChg chg="mod">
          <ac:chgData name="Pierre Verjans" userId="18479899481d81c8" providerId="LiveId" clId="{912ABF24-1E2D-4DA4-ADD9-6A8797AE64CB}" dt="2023-01-25T07:22:17.612" v="92" actId="20577"/>
          <ac:spMkLst>
            <pc:docMk/>
            <pc:sldMk cId="2601669944" sldId="627"/>
            <ac:spMk id="2" creationId="{D5514B26-2EC5-D97E-C9CE-D12E797169F9}"/>
          </ac:spMkLst>
        </pc:spChg>
        <pc:spChg chg="mod">
          <ac:chgData name="Pierre Verjans" userId="18479899481d81c8" providerId="LiveId" clId="{912ABF24-1E2D-4DA4-ADD9-6A8797AE64CB}" dt="2023-01-25T07:26:26.087" v="184" actId="27636"/>
          <ac:spMkLst>
            <pc:docMk/>
            <pc:sldMk cId="2601669944" sldId="627"/>
            <ac:spMk id="3" creationId="{ADE3CD0A-A6AA-4006-25A3-AF1424DCA392}"/>
          </ac:spMkLst>
        </pc:spChg>
      </pc:sldChg>
      <pc:sldChg chg="modSp new mod">
        <pc:chgData name="Pierre Verjans" userId="18479899481d81c8" providerId="LiveId" clId="{912ABF24-1E2D-4DA4-ADD9-6A8797AE64CB}" dt="2023-01-25T07:27:13.028" v="191" actId="20577"/>
        <pc:sldMkLst>
          <pc:docMk/>
          <pc:sldMk cId="2548399428" sldId="628"/>
        </pc:sldMkLst>
        <pc:spChg chg="mod">
          <ac:chgData name="Pierre Verjans" userId="18479899481d81c8" providerId="LiveId" clId="{912ABF24-1E2D-4DA4-ADD9-6A8797AE64CB}" dt="2023-01-25T07:23:42.892" v="148" actId="20577"/>
          <ac:spMkLst>
            <pc:docMk/>
            <pc:sldMk cId="2548399428" sldId="628"/>
            <ac:spMk id="2" creationId="{D01EAABD-E635-C119-6BF3-46470007FF74}"/>
          </ac:spMkLst>
        </pc:spChg>
        <pc:spChg chg="mod">
          <ac:chgData name="Pierre Verjans" userId="18479899481d81c8" providerId="LiveId" clId="{912ABF24-1E2D-4DA4-ADD9-6A8797AE64CB}" dt="2023-01-25T07:27:13.028" v="191" actId="20577"/>
          <ac:spMkLst>
            <pc:docMk/>
            <pc:sldMk cId="2548399428" sldId="628"/>
            <ac:spMk id="3" creationId="{AB544C7C-5F8C-8A10-3965-CA5973BFA3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8ABC9-297F-1E49-B541-FD3EBFDA30D4}" type="datetimeFigureOut">
              <a:rPr lang="fr-FR" smtClean="0"/>
              <a:t>25/01/2023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FF1AD-0A42-5441-8CB4-852935FF3129}" type="slidenum">
              <a:rPr lang="fr-FR" smtClean="0"/>
              <a:t>‹N°›</a:t>
            </a:fld>
            <a:endParaRPr lang="fr-FR"/>
          </a:p>
        </p:txBody>
      </p:sp>
    </p:spTree>
    <p:extLst>
      <p:ext uri="{BB962C8B-B14F-4D97-AF65-F5344CB8AC3E}">
        <p14:creationId xmlns:p14="http://schemas.microsoft.com/office/powerpoint/2010/main" val="375241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0DE736-CCC8-48E2-BB44-4C8B204AB3FA}" type="datetime1">
              <a:rPr lang="fr-BE" smtClean="0"/>
              <a:t>25-01-23</a:t>
            </a:fld>
            <a:endParaRPr lang="fr-FR"/>
          </a:p>
        </p:txBody>
      </p:sp>
      <p:sp>
        <p:nvSpPr>
          <p:cNvPr id="5" name="Footer Placeholder 4"/>
          <p:cNvSpPr>
            <a:spLocks noGrp="1"/>
          </p:cNvSpPr>
          <p:nvPr>
            <p:ph type="ftr" sz="quarter" idx="11"/>
          </p:nvPr>
        </p:nvSpPr>
        <p:spPr>
          <a:xfrm>
            <a:off x="2692397" y="5037663"/>
            <a:ext cx="5214635" cy="279400"/>
          </a:xfrm>
        </p:spPr>
        <p:txBody>
          <a:bodyPr/>
          <a:lstStyle/>
          <a:p>
            <a:r>
              <a:rPr lang="fr-FR"/>
              <a:t>BCEEOAL13</a:t>
            </a:r>
          </a:p>
        </p:txBody>
      </p:sp>
      <p:sp>
        <p:nvSpPr>
          <p:cNvPr id="6" name="Slide Number Placeholder 5"/>
          <p:cNvSpPr>
            <a:spLocks noGrp="1"/>
          </p:cNvSpPr>
          <p:nvPr>
            <p:ph type="sldNum" sz="quarter" idx="12"/>
          </p:nvPr>
        </p:nvSpPr>
        <p:spPr>
          <a:xfrm>
            <a:off x="8956900" y="5037663"/>
            <a:ext cx="551167" cy="279400"/>
          </a:xfrm>
        </p:spPr>
        <p:txBody>
          <a:bodyPr/>
          <a:lstStyle/>
          <a:p>
            <a:fld id="{AAC74C52-5D4B-884A-A425-EE4D38CE065D}"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523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66D8DDF-58DB-4792-980D-FA7C501455B9}" type="datetime1">
              <a:rPr lang="fr-BE" smtClean="0"/>
              <a:t>25-01-23</a:t>
            </a:fld>
            <a:endParaRPr lang="fr-FR"/>
          </a:p>
        </p:txBody>
      </p:sp>
      <p:sp>
        <p:nvSpPr>
          <p:cNvPr id="6" name="Footer Placeholder 5"/>
          <p:cNvSpPr>
            <a:spLocks noGrp="1"/>
          </p:cNvSpPr>
          <p:nvPr>
            <p:ph type="ftr" sz="quarter" idx="11"/>
          </p:nvPr>
        </p:nvSpPr>
        <p:spPr/>
        <p:txBody>
          <a:bodyPr/>
          <a:lstStyle/>
          <a:p>
            <a:r>
              <a:rPr lang="fr-FR"/>
              <a:t>BCEEOAL13</a:t>
            </a:r>
          </a:p>
        </p:txBody>
      </p:sp>
      <p:sp>
        <p:nvSpPr>
          <p:cNvPr id="7" name="Slide Number Placeholder 6"/>
          <p:cNvSpPr>
            <a:spLocks noGrp="1"/>
          </p:cNvSpPr>
          <p:nvPr>
            <p:ph type="sldNum" sz="quarter" idx="12"/>
          </p:nvPr>
        </p:nvSpPr>
        <p:spPr/>
        <p:txBody>
          <a:bodyPr/>
          <a:lstStyle/>
          <a:p>
            <a:fld id="{AAC74C52-5D4B-884A-A425-EE4D38CE065D}" type="slidenum">
              <a:rPr lang="fr-FR" smtClean="0"/>
              <a:t>‹N°›</a:t>
            </a:fld>
            <a:endParaRPr lang="fr-FR"/>
          </a:p>
        </p:txBody>
      </p:sp>
    </p:spTree>
    <p:extLst>
      <p:ext uri="{BB962C8B-B14F-4D97-AF65-F5344CB8AC3E}">
        <p14:creationId xmlns:p14="http://schemas.microsoft.com/office/powerpoint/2010/main" val="170921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EC39823-CC6E-4000-9727-C153E6E19668}" type="datetime1">
              <a:rPr lang="fr-BE" smtClean="0"/>
              <a:t>25-01-23</a:t>
            </a:fld>
            <a:endParaRPr lang="fr-FR"/>
          </a:p>
        </p:txBody>
      </p:sp>
      <p:sp>
        <p:nvSpPr>
          <p:cNvPr id="5" name="Footer Placeholder 4"/>
          <p:cNvSpPr>
            <a:spLocks noGrp="1"/>
          </p:cNvSpPr>
          <p:nvPr>
            <p:ph type="ftr" sz="quarter" idx="11"/>
          </p:nvPr>
        </p:nvSpPr>
        <p:spPr/>
        <p:txBody>
          <a:bodyPr/>
          <a:lstStyle/>
          <a:p>
            <a:r>
              <a:rPr lang="fr-FR"/>
              <a:t>BCEEOAL13</a:t>
            </a:r>
          </a:p>
        </p:txBody>
      </p:sp>
      <p:sp>
        <p:nvSpPr>
          <p:cNvPr id="6" name="Slide Number Placeholder 5"/>
          <p:cNvSpPr>
            <a:spLocks noGrp="1"/>
          </p:cNvSpPr>
          <p:nvPr>
            <p:ph type="sldNum" sz="quarter" idx="12"/>
          </p:nvPr>
        </p:nvSpPr>
        <p:spPr/>
        <p:txBody>
          <a:bodyPr/>
          <a:lstStyle/>
          <a:p>
            <a:fld id="{AAC74C52-5D4B-884A-A425-EE4D38CE065D}"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119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4167623-3D7F-4F63-8985-30A91566E1B7}" type="datetime1">
              <a:rPr lang="fr-BE" smtClean="0"/>
              <a:t>25-01-23</a:t>
            </a:fld>
            <a:endParaRPr lang="fr-FR"/>
          </a:p>
        </p:txBody>
      </p:sp>
      <p:sp>
        <p:nvSpPr>
          <p:cNvPr id="5" name="Footer Placeholder 4"/>
          <p:cNvSpPr>
            <a:spLocks noGrp="1"/>
          </p:cNvSpPr>
          <p:nvPr>
            <p:ph type="ftr" sz="quarter" idx="11"/>
          </p:nvPr>
        </p:nvSpPr>
        <p:spPr/>
        <p:txBody>
          <a:bodyPr/>
          <a:lstStyle/>
          <a:p>
            <a:r>
              <a:rPr lang="fr-FR"/>
              <a:t>BCEEOAL13</a:t>
            </a:r>
          </a:p>
        </p:txBody>
      </p:sp>
      <p:sp>
        <p:nvSpPr>
          <p:cNvPr id="6" name="Slide Number Placeholder 5"/>
          <p:cNvSpPr>
            <a:spLocks noGrp="1"/>
          </p:cNvSpPr>
          <p:nvPr>
            <p:ph type="sldNum" sz="quarter" idx="12"/>
          </p:nvPr>
        </p:nvSpPr>
        <p:spPr/>
        <p:txBody>
          <a:bodyPr/>
          <a:lstStyle/>
          <a:p>
            <a:fld id="{AAC74C52-5D4B-884A-A425-EE4D38CE065D}"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5545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3F214E4-FB50-4D84-A9BE-96D01ADDE19D}" type="datetime1">
              <a:rPr lang="fr-BE" smtClean="0"/>
              <a:t>25-01-23</a:t>
            </a:fld>
            <a:endParaRPr lang="fr-FR"/>
          </a:p>
        </p:txBody>
      </p:sp>
      <p:sp>
        <p:nvSpPr>
          <p:cNvPr id="5" name="Footer Placeholder 4"/>
          <p:cNvSpPr>
            <a:spLocks noGrp="1"/>
          </p:cNvSpPr>
          <p:nvPr>
            <p:ph type="ftr" sz="quarter" idx="11"/>
          </p:nvPr>
        </p:nvSpPr>
        <p:spPr/>
        <p:txBody>
          <a:bodyPr/>
          <a:lstStyle/>
          <a:p>
            <a:r>
              <a:rPr lang="fr-FR"/>
              <a:t>BCEEOAL13</a:t>
            </a:r>
          </a:p>
        </p:txBody>
      </p:sp>
      <p:sp>
        <p:nvSpPr>
          <p:cNvPr id="6" name="Slide Number Placeholder 5"/>
          <p:cNvSpPr>
            <a:spLocks noGrp="1"/>
          </p:cNvSpPr>
          <p:nvPr>
            <p:ph type="sldNum" sz="quarter" idx="12"/>
          </p:nvPr>
        </p:nvSpPr>
        <p:spPr/>
        <p:txBody>
          <a:bodyPr/>
          <a:lstStyle/>
          <a:p>
            <a:fld id="{AAC74C52-5D4B-884A-A425-EE4D38CE065D}" type="slidenum">
              <a:rPr lang="fr-FR" smtClean="0"/>
              <a:t>‹N°›</a:t>
            </a:fld>
            <a:endParaRPr lang="fr-FR"/>
          </a:p>
        </p:txBody>
      </p:sp>
    </p:spTree>
    <p:extLst>
      <p:ext uri="{BB962C8B-B14F-4D97-AF65-F5344CB8AC3E}">
        <p14:creationId xmlns:p14="http://schemas.microsoft.com/office/powerpoint/2010/main" val="1881142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FFB61AB-837E-437E-94BB-E507F02E7C56}" type="datetime1">
              <a:rPr lang="fr-BE" smtClean="0"/>
              <a:t>25-01-23</a:t>
            </a:fld>
            <a:endParaRPr lang="fr-FR"/>
          </a:p>
        </p:txBody>
      </p:sp>
      <p:sp>
        <p:nvSpPr>
          <p:cNvPr id="5" name="Footer Placeholder 4"/>
          <p:cNvSpPr>
            <a:spLocks noGrp="1"/>
          </p:cNvSpPr>
          <p:nvPr>
            <p:ph type="ftr" sz="quarter" idx="11"/>
          </p:nvPr>
        </p:nvSpPr>
        <p:spPr/>
        <p:txBody>
          <a:bodyPr/>
          <a:lstStyle/>
          <a:p>
            <a:r>
              <a:rPr lang="fr-FR"/>
              <a:t>BCEEOAL13</a:t>
            </a:r>
          </a:p>
        </p:txBody>
      </p:sp>
      <p:sp>
        <p:nvSpPr>
          <p:cNvPr id="6" name="Slide Number Placeholder 5"/>
          <p:cNvSpPr>
            <a:spLocks noGrp="1"/>
          </p:cNvSpPr>
          <p:nvPr>
            <p:ph type="sldNum" sz="quarter" idx="12"/>
          </p:nvPr>
        </p:nvSpPr>
        <p:spPr/>
        <p:txBody>
          <a:bodyPr/>
          <a:lstStyle/>
          <a:p>
            <a:fld id="{AAC74C52-5D4B-884A-A425-EE4D38CE065D}"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4386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3A282ED-CF6F-468B-B11C-D010DABAC4E4}" type="datetime1">
              <a:rPr lang="fr-BE" smtClean="0"/>
              <a:t>25-01-23</a:t>
            </a:fld>
            <a:endParaRPr lang="fr-FR"/>
          </a:p>
        </p:txBody>
      </p:sp>
      <p:sp>
        <p:nvSpPr>
          <p:cNvPr id="5" name="Footer Placeholder 4"/>
          <p:cNvSpPr>
            <a:spLocks noGrp="1"/>
          </p:cNvSpPr>
          <p:nvPr>
            <p:ph type="ftr" sz="quarter" idx="11"/>
          </p:nvPr>
        </p:nvSpPr>
        <p:spPr/>
        <p:txBody>
          <a:bodyPr/>
          <a:lstStyle/>
          <a:p>
            <a:r>
              <a:rPr lang="fr-FR"/>
              <a:t>BCEEOAL13</a:t>
            </a:r>
          </a:p>
        </p:txBody>
      </p:sp>
      <p:sp>
        <p:nvSpPr>
          <p:cNvPr id="6" name="Slide Number Placeholder 5"/>
          <p:cNvSpPr>
            <a:spLocks noGrp="1"/>
          </p:cNvSpPr>
          <p:nvPr>
            <p:ph type="sldNum" sz="quarter" idx="12"/>
          </p:nvPr>
        </p:nvSpPr>
        <p:spPr/>
        <p:txBody>
          <a:bodyPr/>
          <a:lstStyle/>
          <a:p>
            <a:fld id="{AAC74C52-5D4B-884A-A425-EE4D38CE065D}"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4257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104F6BB-9CFE-40A3-BD73-D7430B9DDA88}" type="datetime1">
              <a:rPr lang="fr-BE" smtClean="0"/>
              <a:t>25-01-23</a:t>
            </a:fld>
            <a:endParaRPr lang="fr-FR"/>
          </a:p>
        </p:txBody>
      </p:sp>
      <p:sp>
        <p:nvSpPr>
          <p:cNvPr id="5" name="Footer Placeholder 4"/>
          <p:cNvSpPr>
            <a:spLocks noGrp="1"/>
          </p:cNvSpPr>
          <p:nvPr>
            <p:ph type="ftr" sz="quarter" idx="11"/>
          </p:nvPr>
        </p:nvSpPr>
        <p:spPr/>
        <p:txBody>
          <a:bodyPr/>
          <a:lstStyle/>
          <a:p>
            <a:r>
              <a:rPr lang="fr-FR"/>
              <a:t>BCEEOAL13</a:t>
            </a:r>
          </a:p>
        </p:txBody>
      </p:sp>
      <p:sp>
        <p:nvSpPr>
          <p:cNvPr id="6" name="Slide Number Placeholder 5"/>
          <p:cNvSpPr>
            <a:spLocks noGrp="1"/>
          </p:cNvSpPr>
          <p:nvPr>
            <p:ph type="sldNum" sz="quarter" idx="12"/>
          </p:nvPr>
        </p:nvSpPr>
        <p:spPr/>
        <p:txBody>
          <a:bodyPr/>
          <a:lstStyle/>
          <a:p>
            <a:fld id="{AAC74C52-5D4B-884A-A425-EE4D38CE065D}"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6476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195E6-DDF8-4E0E-BD14-7F9C0B3E7192}" type="datetime1">
              <a:rPr lang="fr-BE" smtClean="0"/>
              <a:t>25-01-23</a:t>
            </a:fld>
            <a:endParaRPr lang="fr-FR"/>
          </a:p>
        </p:txBody>
      </p:sp>
      <p:sp>
        <p:nvSpPr>
          <p:cNvPr id="5" name="Footer Placeholder 4"/>
          <p:cNvSpPr>
            <a:spLocks noGrp="1"/>
          </p:cNvSpPr>
          <p:nvPr>
            <p:ph type="ftr" sz="quarter" idx="11"/>
          </p:nvPr>
        </p:nvSpPr>
        <p:spPr/>
        <p:txBody>
          <a:bodyPr/>
          <a:lstStyle/>
          <a:p>
            <a:r>
              <a:rPr lang="fr-FR"/>
              <a:t>BCEEOAL13</a:t>
            </a:r>
          </a:p>
        </p:txBody>
      </p:sp>
      <p:sp>
        <p:nvSpPr>
          <p:cNvPr id="6" name="Slide Number Placeholder 5"/>
          <p:cNvSpPr>
            <a:spLocks noGrp="1"/>
          </p:cNvSpPr>
          <p:nvPr>
            <p:ph type="sldNum" sz="quarter" idx="12"/>
          </p:nvPr>
        </p:nvSpPr>
        <p:spPr/>
        <p:txBody>
          <a:bodyPr/>
          <a:lstStyle/>
          <a:p>
            <a:fld id="{AAC74C52-5D4B-884A-A425-EE4D38CE065D}"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602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639D93-F56A-4136-9F6B-CC496932977C}" type="datetime1">
              <a:rPr lang="fr-BE" smtClean="0"/>
              <a:t>25-01-23</a:t>
            </a:fld>
            <a:endParaRPr lang="fr-FR"/>
          </a:p>
        </p:txBody>
      </p:sp>
      <p:sp>
        <p:nvSpPr>
          <p:cNvPr id="5" name="Footer Placeholder 4"/>
          <p:cNvSpPr>
            <a:spLocks noGrp="1"/>
          </p:cNvSpPr>
          <p:nvPr>
            <p:ph type="ftr" sz="quarter" idx="11"/>
          </p:nvPr>
        </p:nvSpPr>
        <p:spPr/>
        <p:txBody>
          <a:bodyPr/>
          <a:lstStyle/>
          <a:p>
            <a:r>
              <a:rPr lang="fr-FR"/>
              <a:t>BCEEOAL13</a:t>
            </a:r>
          </a:p>
        </p:txBody>
      </p:sp>
      <p:sp>
        <p:nvSpPr>
          <p:cNvPr id="6" name="Slide Number Placeholder 5"/>
          <p:cNvSpPr>
            <a:spLocks noGrp="1"/>
          </p:cNvSpPr>
          <p:nvPr>
            <p:ph type="sldNum" sz="quarter" idx="12"/>
          </p:nvPr>
        </p:nvSpPr>
        <p:spPr/>
        <p:txBody>
          <a:bodyPr/>
          <a:lstStyle/>
          <a:p>
            <a:fld id="{AAC74C52-5D4B-884A-A425-EE4D38CE065D}" type="slidenum">
              <a:rPr lang="fr-FR" smtClean="0"/>
              <a:t>‹N°›</a:t>
            </a:fld>
            <a:endParaRPr lang="fr-FR"/>
          </a:p>
        </p:txBody>
      </p:sp>
    </p:spTree>
    <p:extLst>
      <p:ext uri="{BB962C8B-B14F-4D97-AF65-F5344CB8AC3E}">
        <p14:creationId xmlns:p14="http://schemas.microsoft.com/office/powerpoint/2010/main" val="60995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7B1563-8A80-4323-9E48-E1E37714361A}" type="datetime1">
              <a:rPr lang="fr-BE" smtClean="0"/>
              <a:t>25-01-23</a:t>
            </a:fld>
            <a:endParaRPr lang="fr-FR"/>
          </a:p>
        </p:txBody>
      </p:sp>
      <p:sp>
        <p:nvSpPr>
          <p:cNvPr id="5" name="Footer Placeholder 4"/>
          <p:cNvSpPr>
            <a:spLocks noGrp="1"/>
          </p:cNvSpPr>
          <p:nvPr>
            <p:ph type="ftr" sz="quarter" idx="11"/>
          </p:nvPr>
        </p:nvSpPr>
        <p:spPr/>
        <p:txBody>
          <a:bodyPr/>
          <a:lstStyle/>
          <a:p>
            <a:r>
              <a:rPr lang="fr-FR"/>
              <a:t>BCEEOAL13</a:t>
            </a:r>
          </a:p>
        </p:txBody>
      </p:sp>
      <p:sp>
        <p:nvSpPr>
          <p:cNvPr id="6" name="Slide Number Placeholder 5"/>
          <p:cNvSpPr>
            <a:spLocks noGrp="1"/>
          </p:cNvSpPr>
          <p:nvPr>
            <p:ph type="sldNum" sz="quarter" idx="12"/>
          </p:nvPr>
        </p:nvSpPr>
        <p:spPr/>
        <p:txBody>
          <a:bodyPr/>
          <a:lstStyle/>
          <a:p>
            <a:fld id="{AAC74C52-5D4B-884A-A425-EE4D38CE065D}"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61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112CDB4-21FF-471A-897A-2B2B681009B8}" type="datetime1">
              <a:rPr lang="fr-BE" smtClean="0"/>
              <a:t>25-01-23</a:t>
            </a:fld>
            <a:endParaRPr lang="fr-FR"/>
          </a:p>
        </p:txBody>
      </p:sp>
      <p:sp>
        <p:nvSpPr>
          <p:cNvPr id="6" name="Footer Placeholder 5"/>
          <p:cNvSpPr>
            <a:spLocks noGrp="1"/>
          </p:cNvSpPr>
          <p:nvPr>
            <p:ph type="ftr" sz="quarter" idx="11"/>
          </p:nvPr>
        </p:nvSpPr>
        <p:spPr/>
        <p:txBody>
          <a:bodyPr/>
          <a:lstStyle/>
          <a:p>
            <a:r>
              <a:rPr lang="fr-FR"/>
              <a:t>BCEEOAL13</a:t>
            </a:r>
          </a:p>
        </p:txBody>
      </p:sp>
      <p:sp>
        <p:nvSpPr>
          <p:cNvPr id="7" name="Slide Number Placeholder 6"/>
          <p:cNvSpPr>
            <a:spLocks noGrp="1"/>
          </p:cNvSpPr>
          <p:nvPr>
            <p:ph type="sldNum" sz="quarter" idx="12"/>
          </p:nvPr>
        </p:nvSpPr>
        <p:spPr/>
        <p:txBody>
          <a:bodyPr/>
          <a:lstStyle/>
          <a:p>
            <a:fld id="{AAC74C52-5D4B-884A-A425-EE4D38CE065D}" type="slidenum">
              <a:rPr lang="fr-FR" smtClean="0"/>
              <a:t>‹N°›</a:t>
            </a:fld>
            <a:endParaRPr lang="fr-FR"/>
          </a:p>
        </p:txBody>
      </p:sp>
    </p:spTree>
    <p:extLst>
      <p:ext uri="{BB962C8B-B14F-4D97-AF65-F5344CB8AC3E}">
        <p14:creationId xmlns:p14="http://schemas.microsoft.com/office/powerpoint/2010/main" val="175564804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387DC5F-B37D-4956-9445-EF5D5178444C}" type="datetime1">
              <a:rPr lang="fr-BE" smtClean="0"/>
              <a:t>25-01-23</a:t>
            </a:fld>
            <a:endParaRPr lang="fr-FR"/>
          </a:p>
        </p:txBody>
      </p:sp>
      <p:sp>
        <p:nvSpPr>
          <p:cNvPr id="8" name="Footer Placeholder 7"/>
          <p:cNvSpPr>
            <a:spLocks noGrp="1"/>
          </p:cNvSpPr>
          <p:nvPr>
            <p:ph type="ftr" sz="quarter" idx="11"/>
          </p:nvPr>
        </p:nvSpPr>
        <p:spPr/>
        <p:txBody>
          <a:bodyPr/>
          <a:lstStyle/>
          <a:p>
            <a:r>
              <a:rPr lang="fr-FR"/>
              <a:t>BCEEOAL13</a:t>
            </a:r>
          </a:p>
        </p:txBody>
      </p:sp>
      <p:sp>
        <p:nvSpPr>
          <p:cNvPr id="9" name="Slide Number Placeholder 8"/>
          <p:cNvSpPr>
            <a:spLocks noGrp="1"/>
          </p:cNvSpPr>
          <p:nvPr>
            <p:ph type="sldNum" sz="quarter" idx="12"/>
          </p:nvPr>
        </p:nvSpPr>
        <p:spPr/>
        <p:txBody>
          <a:bodyPr/>
          <a:lstStyle/>
          <a:p>
            <a:fld id="{AAC74C52-5D4B-884A-A425-EE4D38CE065D}"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4098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7459839-3796-46C6-BAF4-B7419A9AEC45}" type="datetime1">
              <a:rPr lang="fr-BE" smtClean="0"/>
              <a:t>25-01-23</a:t>
            </a:fld>
            <a:endParaRPr lang="fr-FR"/>
          </a:p>
        </p:txBody>
      </p:sp>
      <p:sp>
        <p:nvSpPr>
          <p:cNvPr id="4" name="Footer Placeholder 3"/>
          <p:cNvSpPr>
            <a:spLocks noGrp="1"/>
          </p:cNvSpPr>
          <p:nvPr>
            <p:ph type="ftr" sz="quarter" idx="11"/>
          </p:nvPr>
        </p:nvSpPr>
        <p:spPr/>
        <p:txBody>
          <a:bodyPr/>
          <a:lstStyle/>
          <a:p>
            <a:r>
              <a:rPr lang="fr-FR"/>
              <a:t>BCEEOAL13</a:t>
            </a:r>
          </a:p>
        </p:txBody>
      </p:sp>
      <p:sp>
        <p:nvSpPr>
          <p:cNvPr id="5" name="Slide Number Placeholder 4"/>
          <p:cNvSpPr>
            <a:spLocks noGrp="1"/>
          </p:cNvSpPr>
          <p:nvPr>
            <p:ph type="sldNum" sz="quarter" idx="12"/>
          </p:nvPr>
        </p:nvSpPr>
        <p:spPr/>
        <p:txBody>
          <a:bodyPr/>
          <a:lstStyle/>
          <a:p>
            <a:fld id="{AAC74C52-5D4B-884A-A425-EE4D38CE065D}"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156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ACA90-4ACE-4DFD-A7C3-8265E6B5AEB9}" type="datetime1">
              <a:rPr lang="fr-BE" smtClean="0"/>
              <a:t>25-01-23</a:t>
            </a:fld>
            <a:endParaRPr lang="fr-FR"/>
          </a:p>
        </p:txBody>
      </p:sp>
      <p:sp>
        <p:nvSpPr>
          <p:cNvPr id="3" name="Footer Placeholder 2"/>
          <p:cNvSpPr>
            <a:spLocks noGrp="1"/>
          </p:cNvSpPr>
          <p:nvPr>
            <p:ph type="ftr" sz="quarter" idx="11"/>
          </p:nvPr>
        </p:nvSpPr>
        <p:spPr/>
        <p:txBody>
          <a:bodyPr/>
          <a:lstStyle/>
          <a:p>
            <a:r>
              <a:rPr lang="fr-FR"/>
              <a:t>BCEEOAL13</a:t>
            </a:r>
          </a:p>
        </p:txBody>
      </p:sp>
      <p:sp>
        <p:nvSpPr>
          <p:cNvPr id="4" name="Slide Number Placeholder 3"/>
          <p:cNvSpPr>
            <a:spLocks noGrp="1"/>
          </p:cNvSpPr>
          <p:nvPr>
            <p:ph type="sldNum" sz="quarter" idx="12"/>
          </p:nvPr>
        </p:nvSpPr>
        <p:spPr/>
        <p:txBody>
          <a:bodyPr/>
          <a:lstStyle/>
          <a:p>
            <a:fld id="{AAC74C52-5D4B-884A-A425-EE4D38CE065D}" type="slidenum">
              <a:rPr lang="fr-FR" smtClean="0"/>
              <a:t>‹N°›</a:t>
            </a:fld>
            <a:endParaRPr lang="fr-FR"/>
          </a:p>
        </p:txBody>
      </p:sp>
    </p:spTree>
    <p:extLst>
      <p:ext uri="{BB962C8B-B14F-4D97-AF65-F5344CB8AC3E}">
        <p14:creationId xmlns:p14="http://schemas.microsoft.com/office/powerpoint/2010/main" val="1377872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E5E9AF2-7E8C-4CD5-9D4A-DD683E612AAF}" type="datetime1">
              <a:rPr lang="fr-BE" smtClean="0"/>
              <a:t>25-01-23</a:t>
            </a:fld>
            <a:endParaRPr lang="fr-FR"/>
          </a:p>
        </p:txBody>
      </p:sp>
      <p:sp>
        <p:nvSpPr>
          <p:cNvPr id="6" name="Footer Placeholder 5"/>
          <p:cNvSpPr>
            <a:spLocks noGrp="1"/>
          </p:cNvSpPr>
          <p:nvPr>
            <p:ph type="ftr" sz="quarter" idx="11"/>
          </p:nvPr>
        </p:nvSpPr>
        <p:spPr/>
        <p:txBody>
          <a:bodyPr/>
          <a:lstStyle/>
          <a:p>
            <a:r>
              <a:rPr lang="fr-FR"/>
              <a:t>BCEEOAL13</a:t>
            </a:r>
          </a:p>
        </p:txBody>
      </p:sp>
      <p:sp>
        <p:nvSpPr>
          <p:cNvPr id="7" name="Slide Number Placeholder 6"/>
          <p:cNvSpPr>
            <a:spLocks noGrp="1"/>
          </p:cNvSpPr>
          <p:nvPr>
            <p:ph type="sldNum" sz="quarter" idx="12"/>
          </p:nvPr>
        </p:nvSpPr>
        <p:spPr/>
        <p:txBody>
          <a:bodyPr/>
          <a:lstStyle/>
          <a:p>
            <a:fld id="{AAC74C52-5D4B-884A-A425-EE4D38CE065D}"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4061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6510475-568F-4038-A908-9EF877FAD92E}" type="datetime1">
              <a:rPr lang="fr-BE" smtClean="0"/>
              <a:t>25-01-23</a:t>
            </a:fld>
            <a:endParaRPr lang="fr-FR"/>
          </a:p>
        </p:txBody>
      </p:sp>
      <p:sp>
        <p:nvSpPr>
          <p:cNvPr id="6" name="Footer Placeholder 5"/>
          <p:cNvSpPr>
            <a:spLocks noGrp="1"/>
          </p:cNvSpPr>
          <p:nvPr>
            <p:ph type="ftr" sz="quarter" idx="11"/>
          </p:nvPr>
        </p:nvSpPr>
        <p:spPr/>
        <p:txBody>
          <a:bodyPr/>
          <a:lstStyle/>
          <a:p>
            <a:r>
              <a:rPr lang="fr-FR"/>
              <a:t>BCEEOAL13</a:t>
            </a:r>
          </a:p>
        </p:txBody>
      </p:sp>
      <p:sp>
        <p:nvSpPr>
          <p:cNvPr id="7" name="Slide Number Placeholder 6"/>
          <p:cNvSpPr>
            <a:spLocks noGrp="1"/>
          </p:cNvSpPr>
          <p:nvPr>
            <p:ph type="sldNum" sz="quarter" idx="12"/>
          </p:nvPr>
        </p:nvSpPr>
        <p:spPr/>
        <p:txBody>
          <a:bodyPr/>
          <a:lstStyle/>
          <a:p>
            <a:fld id="{AAC74C52-5D4B-884A-A425-EE4D38CE065D}" type="slidenum">
              <a:rPr lang="fr-FR" smtClean="0"/>
              <a:t>‹N°›</a:t>
            </a:fld>
            <a:endParaRPr lang="fr-FR"/>
          </a:p>
        </p:txBody>
      </p:sp>
    </p:spTree>
    <p:extLst>
      <p:ext uri="{BB962C8B-B14F-4D97-AF65-F5344CB8AC3E}">
        <p14:creationId xmlns:p14="http://schemas.microsoft.com/office/powerpoint/2010/main" val="3962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D2C920-24DA-41AA-99DF-7C79761A4499}" type="datetime1">
              <a:rPr lang="fr-BE" smtClean="0"/>
              <a:t>25-01-23</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fr-FR"/>
              <a:t>BCEEOAL13</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C74C52-5D4B-884A-A425-EE4D38CE065D}" type="slidenum">
              <a:rPr lang="fr-FR" smtClean="0"/>
              <a:t>‹N°›</a:t>
            </a:fld>
            <a:endParaRPr lang="fr-FR"/>
          </a:p>
        </p:txBody>
      </p:sp>
    </p:spTree>
    <p:extLst>
      <p:ext uri="{BB962C8B-B14F-4D97-AF65-F5344CB8AC3E}">
        <p14:creationId xmlns:p14="http://schemas.microsoft.com/office/powerpoint/2010/main" val="1150380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degreoudeforce.b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338093-EEB1-0DFC-C54D-1CE84E665C50}"/>
              </a:ext>
            </a:extLst>
          </p:cNvPr>
          <p:cNvSpPr>
            <a:spLocks noGrp="1"/>
          </p:cNvSpPr>
          <p:nvPr>
            <p:ph type="ctrTitle"/>
          </p:nvPr>
        </p:nvSpPr>
        <p:spPr/>
        <p:txBody>
          <a:bodyPr/>
          <a:lstStyle/>
          <a:p>
            <a:r>
              <a:rPr lang="fr-FR" dirty="0"/>
              <a:t>Belgique? Comment en est-on arrivé là?</a:t>
            </a:r>
          </a:p>
        </p:txBody>
      </p:sp>
      <p:sp>
        <p:nvSpPr>
          <p:cNvPr id="3" name="Sous-titre 2">
            <a:extLst>
              <a:ext uri="{FF2B5EF4-FFF2-40B4-BE49-F238E27FC236}">
                <a16:creationId xmlns:a16="http://schemas.microsoft.com/office/drawing/2014/main" id="{9273FF0E-5038-164A-E399-1A3B5538A469}"/>
              </a:ext>
            </a:extLst>
          </p:cNvPr>
          <p:cNvSpPr>
            <a:spLocks noGrp="1"/>
          </p:cNvSpPr>
          <p:nvPr>
            <p:ph type="subTitle" idx="1"/>
          </p:nvPr>
        </p:nvSpPr>
        <p:spPr/>
        <p:txBody>
          <a:bodyPr/>
          <a:lstStyle/>
          <a:p>
            <a:r>
              <a:rPr lang="fr-FR" dirty="0"/>
              <a:t>UCTL 2023</a:t>
            </a:r>
          </a:p>
          <a:p>
            <a:r>
              <a:rPr lang="fr-FR" dirty="0"/>
              <a:t>MOOC </a:t>
            </a:r>
            <a:r>
              <a:rPr lang="fr-FR" i="1" dirty="0"/>
              <a:t>Histoire(s) de Belgique</a:t>
            </a:r>
            <a:r>
              <a:rPr lang="fr-FR" dirty="0"/>
              <a:t>, Module 3</a:t>
            </a:r>
            <a:r>
              <a:rPr lang="fr-FR"/>
              <a:t>, séquences 3,4,</a:t>
            </a:r>
            <a:r>
              <a:rPr lang="fr-FR" dirty="0"/>
              <a:t>5</a:t>
            </a:r>
          </a:p>
        </p:txBody>
      </p:sp>
      <p:sp>
        <p:nvSpPr>
          <p:cNvPr id="4" name="Espace réservé du pied de page 3">
            <a:extLst>
              <a:ext uri="{FF2B5EF4-FFF2-40B4-BE49-F238E27FC236}">
                <a16:creationId xmlns:a16="http://schemas.microsoft.com/office/drawing/2014/main" id="{63B3F8EC-CE46-2A4A-441C-4AF196FD9D52}"/>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1305739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8CDE6-32ED-893E-3A0D-4A284B902953}"/>
              </a:ext>
            </a:extLst>
          </p:cNvPr>
          <p:cNvSpPr>
            <a:spLocks noGrp="1"/>
          </p:cNvSpPr>
          <p:nvPr>
            <p:ph type="title"/>
          </p:nvPr>
        </p:nvSpPr>
        <p:spPr/>
        <p:txBody>
          <a:bodyPr/>
          <a:lstStyle/>
          <a:p>
            <a:r>
              <a:rPr lang="fr-FR" dirty="0"/>
              <a:t>Elargissement des matières fédérées</a:t>
            </a:r>
          </a:p>
        </p:txBody>
      </p:sp>
      <p:sp>
        <p:nvSpPr>
          <p:cNvPr id="3" name="Espace réservé du contenu 2">
            <a:extLst>
              <a:ext uri="{FF2B5EF4-FFF2-40B4-BE49-F238E27FC236}">
                <a16:creationId xmlns:a16="http://schemas.microsoft.com/office/drawing/2014/main" id="{745DFED2-0EAB-A134-1946-4E8B51B8E307}"/>
              </a:ext>
            </a:extLst>
          </p:cNvPr>
          <p:cNvSpPr>
            <a:spLocks noGrp="1"/>
          </p:cNvSpPr>
          <p:nvPr>
            <p:ph idx="1"/>
          </p:nvPr>
        </p:nvSpPr>
        <p:spPr/>
        <p:txBody>
          <a:bodyPr/>
          <a:lstStyle/>
          <a:p>
            <a:r>
              <a:rPr lang="fr-FR" dirty="0"/>
              <a:t>Communautarisation enseignement quasi achevée; traités internationaux dans leurs matières</a:t>
            </a:r>
          </a:p>
          <a:p>
            <a:r>
              <a:rPr lang="fr-FR" dirty="0"/>
              <a:t>Régionalisation des travaux publics et des transports</a:t>
            </a:r>
          </a:p>
          <a:p>
            <a:r>
              <a:rPr lang="fr-FR" dirty="0"/>
              <a:t>Nouvelle loi financement des Communautés:</a:t>
            </a:r>
          </a:p>
          <a:p>
            <a:pPr lvl="1"/>
            <a:r>
              <a:rPr lang="fr-FR" dirty="0"/>
              <a:t>Dotations de l’Etat, recettes fiscales et non fiscales (sous financement CF j-2001)</a:t>
            </a:r>
          </a:p>
          <a:p>
            <a:pPr lvl="1"/>
            <a:r>
              <a:rPr lang="fr-FR" dirty="0"/>
              <a:t>« Toshiba boys » de Dehaene</a:t>
            </a:r>
          </a:p>
        </p:txBody>
      </p:sp>
      <p:sp>
        <p:nvSpPr>
          <p:cNvPr id="4" name="Espace réservé du pied de page 3">
            <a:extLst>
              <a:ext uri="{FF2B5EF4-FFF2-40B4-BE49-F238E27FC236}">
                <a16:creationId xmlns:a16="http://schemas.microsoft.com/office/drawing/2014/main" id="{EBCB92FA-5FAC-54CD-6B57-9FD60402F397}"/>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4161550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A719F-30F5-1B9D-CC2C-FDF7044CFFAC}"/>
              </a:ext>
            </a:extLst>
          </p:cNvPr>
          <p:cNvSpPr>
            <a:spLocks noGrp="1"/>
          </p:cNvSpPr>
          <p:nvPr>
            <p:ph type="title"/>
          </p:nvPr>
        </p:nvSpPr>
        <p:spPr/>
        <p:txBody>
          <a:bodyPr/>
          <a:lstStyle/>
          <a:p>
            <a:r>
              <a:rPr lang="fr-FR" dirty="0"/>
              <a:t>Le prix du départ de José </a:t>
            </a:r>
            <a:r>
              <a:rPr lang="fr-FR" dirty="0" err="1"/>
              <a:t>Happart</a:t>
            </a:r>
            <a:endParaRPr lang="fr-FR" dirty="0"/>
          </a:p>
        </p:txBody>
      </p:sp>
      <p:sp>
        <p:nvSpPr>
          <p:cNvPr id="3" name="Espace réservé du contenu 2">
            <a:extLst>
              <a:ext uri="{FF2B5EF4-FFF2-40B4-BE49-F238E27FC236}">
                <a16:creationId xmlns:a16="http://schemas.microsoft.com/office/drawing/2014/main" id="{37DCDCC9-8942-A721-A81F-8FE39DEDF016}"/>
              </a:ext>
            </a:extLst>
          </p:cNvPr>
          <p:cNvSpPr>
            <a:spLocks noGrp="1"/>
          </p:cNvSpPr>
          <p:nvPr>
            <p:ph idx="1"/>
          </p:nvPr>
        </p:nvSpPr>
        <p:spPr/>
        <p:txBody>
          <a:bodyPr/>
          <a:lstStyle/>
          <a:p>
            <a:r>
              <a:rPr lang="fr-FR" dirty="0"/>
              <a:t>Fourons: </a:t>
            </a:r>
          </a:p>
          <a:p>
            <a:pPr lvl="1"/>
            <a:r>
              <a:rPr lang="fr-FR" dirty="0"/>
              <a:t>Commissaire d’arrondissement adjoint</a:t>
            </a:r>
          </a:p>
          <a:p>
            <a:pPr lvl="1"/>
            <a:r>
              <a:rPr lang="fr-FR" dirty="0"/>
              <a:t>Élection directe des conseillers de CPAS</a:t>
            </a:r>
          </a:p>
          <a:p>
            <a:pPr lvl="1"/>
            <a:r>
              <a:rPr lang="fr-FR" dirty="0"/>
              <a:t>Election directe des échevins</a:t>
            </a:r>
          </a:p>
          <a:p>
            <a:endParaRPr lang="fr-FR" dirty="0"/>
          </a:p>
        </p:txBody>
      </p:sp>
      <p:sp>
        <p:nvSpPr>
          <p:cNvPr id="4" name="Espace réservé du pied de page 3">
            <a:extLst>
              <a:ext uri="{FF2B5EF4-FFF2-40B4-BE49-F238E27FC236}">
                <a16:creationId xmlns:a16="http://schemas.microsoft.com/office/drawing/2014/main" id="{F3788E98-E8C3-2B25-4A8E-2A510134DDD1}"/>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1290983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1E8FB6-30CB-7B3C-859A-47D39EC1420C}"/>
              </a:ext>
            </a:extLst>
          </p:cNvPr>
          <p:cNvSpPr>
            <a:spLocks noGrp="1"/>
          </p:cNvSpPr>
          <p:nvPr>
            <p:ph type="title"/>
          </p:nvPr>
        </p:nvSpPr>
        <p:spPr/>
        <p:txBody>
          <a:bodyPr/>
          <a:lstStyle/>
          <a:p>
            <a:r>
              <a:rPr lang="fr-FR" dirty="0"/>
              <a:t>4</a:t>
            </a:r>
            <a:r>
              <a:rPr lang="fr-FR" baseline="30000" dirty="0"/>
              <a:t>e</a:t>
            </a:r>
            <a:r>
              <a:rPr lang="fr-FR" dirty="0"/>
              <a:t> réforme de l’Etat</a:t>
            </a:r>
          </a:p>
        </p:txBody>
      </p:sp>
      <p:sp>
        <p:nvSpPr>
          <p:cNvPr id="3" name="Espace réservé du contenu 2">
            <a:extLst>
              <a:ext uri="{FF2B5EF4-FFF2-40B4-BE49-F238E27FC236}">
                <a16:creationId xmlns:a16="http://schemas.microsoft.com/office/drawing/2014/main" id="{A92211E0-309E-6EC6-5C30-179095F466F7}"/>
              </a:ext>
            </a:extLst>
          </p:cNvPr>
          <p:cNvSpPr>
            <a:spLocks noGrp="1"/>
          </p:cNvSpPr>
          <p:nvPr>
            <p:ph idx="1"/>
          </p:nvPr>
        </p:nvSpPr>
        <p:spPr/>
        <p:txBody>
          <a:bodyPr/>
          <a:lstStyle/>
          <a:p>
            <a:r>
              <a:rPr lang="fr-FR" dirty="0"/>
              <a:t>Etat « fédéral composé de communautés et de régions »</a:t>
            </a:r>
          </a:p>
          <a:p>
            <a:r>
              <a:rPr lang="fr-FR" dirty="0"/>
              <a:t>« fédéral » « entités fédérées »</a:t>
            </a:r>
          </a:p>
          <a:p>
            <a:r>
              <a:rPr lang="fr-FR" dirty="0"/>
              <a:t>Chambre: 212 -&gt; 150 membres</a:t>
            </a:r>
          </a:p>
          <a:p>
            <a:r>
              <a:rPr lang="fr-FR" dirty="0"/>
              <a:t>Sénat: 	184 -&gt; 71 membres, certains élus, d’autres désignés ou cooptés</a:t>
            </a:r>
          </a:p>
          <a:p>
            <a:endParaRPr lang="fr-FR" dirty="0"/>
          </a:p>
        </p:txBody>
      </p:sp>
      <p:sp>
        <p:nvSpPr>
          <p:cNvPr id="4" name="Espace réservé du pied de page 3">
            <a:extLst>
              <a:ext uri="{FF2B5EF4-FFF2-40B4-BE49-F238E27FC236}">
                <a16:creationId xmlns:a16="http://schemas.microsoft.com/office/drawing/2014/main" id="{D30DFFD1-8EAA-1D4D-DDFA-F9EB74EC621D}"/>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2069749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15E48B-4A49-7BF1-BCFC-476888ADA6F2}"/>
              </a:ext>
            </a:extLst>
          </p:cNvPr>
          <p:cNvSpPr>
            <a:spLocks noGrp="1"/>
          </p:cNvSpPr>
          <p:nvPr>
            <p:ph type="title"/>
          </p:nvPr>
        </p:nvSpPr>
        <p:spPr/>
        <p:txBody>
          <a:bodyPr/>
          <a:lstStyle/>
          <a:p>
            <a:r>
              <a:rPr lang="fr-FR" dirty="0"/>
              <a:t>1993: Elections directes entités fédérées</a:t>
            </a:r>
          </a:p>
        </p:txBody>
      </p:sp>
      <p:sp>
        <p:nvSpPr>
          <p:cNvPr id="3" name="Espace réservé du contenu 2">
            <a:extLst>
              <a:ext uri="{FF2B5EF4-FFF2-40B4-BE49-F238E27FC236}">
                <a16:creationId xmlns:a16="http://schemas.microsoft.com/office/drawing/2014/main" id="{663847CC-C31E-AF85-0DDC-9C788C6BC5AD}"/>
              </a:ext>
            </a:extLst>
          </p:cNvPr>
          <p:cNvSpPr>
            <a:spLocks noGrp="1"/>
          </p:cNvSpPr>
          <p:nvPr>
            <p:ph idx="1"/>
          </p:nvPr>
        </p:nvSpPr>
        <p:spPr/>
        <p:txBody>
          <a:bodyPr>
            <a:normAutofit fontScale="92500" lnSpcReduction="20000"/>
          </a:bodyPr>
          <a:lstStyle/>
          <a:p>
            <a:r>
              <a:rPr lang="fr-FR" dirty="0"/>
              <a:t>Conseil flamand					118 + 6 (Br)</a:t>
            </a:r>
          </a:p>
          <a:p>
            <a:r>
              <a:rPr lang="fr-FR" dirty="0"/>
              <a:t>Conseil wallon					75</a:t>
            </a:r>
          </a:p>
          <a:p>
            <a:r>
              <a:rPr lang="fr-FR" dirty="0"/>
              <a:t>Conseil Communauté française: 	75 + 19 (</a:t>
            </a:r>
            <a:r>
              <a:rPr lang="fr-FR" dirty="0" err="1"/>
              <a:t>Brx</a:t>
            </a:r>
            <a:r>
              <a:rPr lang="fr-FR" dirty="0"/>
              <a:t>)</a:t>
            </a:r>
          </a:p>
          <a:p>
            <a:r>
              <a:rPr lang="fr-FR" dirty="0"/>
              <a:t>Conseil germanophone			25</a:t>
            </a:r>
          </a:p>
          <a:p>
            <a:r>
              <a:rPr lang="fr-FR" dirty="0"/>
              <a:t>Conseil bruxellois</a:t>
            </a:r>
          </a:p>
          <a:p>
            <a:pPr lvl="1"/>
            <a:r>
              <a:rPr lang="fr-FR" dirty="0" err="1"/>
              <a:t>CoCoF</a:t>
            </a:r>
            <a:endParaRPr lang="fr-FR" dirty="0"/>
          </a:p>
          <a:p>
            <a:pPr lvl="1"/>
            <a:r>
              <a:rPr lang="fr-FR" dirty="0" err="1"/>
              <a:t>CoCoN</a:t>
            </a:r>
            <a:endParaRPr lang="fr-FR" dirty="0"/>
          </a:p>
          <a:p>
            <a:pPr lvl="1"/>
            <a:r>
              <a:rPr lang="fr-FR" dirty="0" err="1"/>
              <a:t>CoCom</a:t>
            </a:r>
            <a:endParaRPr lang="fr-FR" dirty="0"/>
          </a:p>
        </p:txBody>
      </p:sp>
      <p:sp>
        <p:nvSpPr>
          <p:cNvPr id="4" name="Espace réservé du pied de page 3">
            <a:extLst>
              <a:ext uri="{FF2B5EF4-FFF2-40B4-BE49-F238E27FC236}">
                <a16:creationId xmlns:a16="http://schemas.microsoft.com/office/drawing/2014/main" id="{E8CED9FD-5165-D8A3-CCC0-9E573B3D20C6}"/>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904653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pied de page 2">
            <a:extLst>
              <a:ext uri="{FF2B5EF4-FFF2-40B4-BE49-F238E27FC236}">
                <a16:creationId xmlns:a16="http://schemas.microsoft.com/office/drawing/2014/main" id="{53BD5C00-F157-3D8E-2DAF-E51AC589C38B}"/>
              </a:ext>
            </a:extLst>
          </p:cNvPr>
          <p:cNvSpPr>
            <a:spLocks noGrp="1"/>
          </p:cNvSpPr>
          <p:nvPr>
            <p:ph type="ftr" sz="quarter" idx="11"/>
          </p:nvPr>
        </p:nvSpPr>
        <p:spPr bwMode="auto">
          <a:ln>
            <a:miter lim="800000"/>
            <a:headEnd/>
            <a:tailEnd/>
          </a:ln>
        </p:spPr>
        <p:txBody>
          <a:bodyPr/>
          <a:lstStyle/>
          <a:p>
            <a:pPr>
              <a:defRPr/>
            </a:pPr>
            <a:r>
              <a:rPr lang="fr-FR">
                <a:latin typeface="Gill Sans MT" pitchFamily="-109" charset="-18"/>
                <a:ea typeface="ＭＳ Ｐゴシック" pitchFamily="-109" charset="-128"/>
                <a:cs typeface="ＭＳ Ｐゴシック" pitchFamily="-109" charset="-128"/>
              </a:rPr>
              <a:t>BCEEOAL13</a:t>
            </a:r>
          </a:p>
        </p:txBody>
      </p:sp>
      <p:sp>
        <p:nvSpPr>
          <p:cNvPr id="18434" name="Rectangle 2">
            <a:extLst>
              <a:ext uri="{FF2B5EF4-FFF2-40B4-BE49-F238E27FC236}">
                <a16:creationId xmlns:a16="http://schemas.microsoft.com/office/drawing/2014/main" id="{532C2CBA-A8D1-EBB7-27DD-AF8B8D541E86}"/>
              </a:ext>
            </a:extLst>
          </p:cNvPr>
          <p:cNvSpPr>
            <a:spLocks noChangeArrowheads="1"/>
          </p:cNvSpPr>
          <p:nvPr/>
        </p:nvSpPr>
        <p:spPr bwMode="auto">
          <a:xfrm>
            <a:off x="1524000" y="1676400"/>
            <a:ext cx="8153400" cy="762000"/>
          </a:xfrm>
          <a:prstGeom prst="rect">
            <a:avLst/>
          </a:prstGeom>
          <a:solidFill>
            <a:schemeClr val="folHlink"/>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2800" b="1">
                <a:solidFill>
                  <a:schemeClr val="bg2"/>
                </a:solidFill>
              </a:rPr>
              <a:t>10 sénateurs cooptés (6 N + 4 F)</a:t>
            </a:r>
          </a:p>
        </p:txBody>
      </p:sp>
      <p:sp>
        <p:nvSpPr>
          <p:cNvPr id="18435" name="Rectangle 3">
            <a:extLst>
              <a:ext uri="{FF2B5EF4-FFF2-40B4-BE49-F238E27FC236}">
                <a16:creationId xmlns:a16="http://schemas.microsoft.com/office/drawing/2014/main" id="{1442F29B-48C1-C009-1216-75D14DDBB8A2}"/>
              </a:ext>
            </a:extLst>
          </p:cNvPr>
          <p:cNvSpPr>
            <a:spLocks noChangeArrowheads="1"/>
          </p:cNvSpPr>
          <p:nvPr/>
        </p:nvSpPr>
        <p:spPr bwMode="auto">
          <a:xfrm>
            <a:off x="1524000" y="6096000"/>
            <a:ext cx="9144000" cy="762000"/>
          </a:xfrm>
          <a:prstGeom prst="rect">
            <a:avLst/>
          </a:prstGeom>
          <a:solidFill>
            <a:schemeClr val="accent2"/>
          </a:solidFill>
          <a:ln w="9525">
            <a:solidFill>
              <a:schemeClr val="accent2"/>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3200" b="1">
                <a:solidFill>
                  <a:schemeClr val="bg2"/>
                </a:solidFill>
              </a:rPr>
              <a:t>Corps électoral</a:t>
            </a:r>
          </a:p>
        </p:txBody>
      </p:sp>
      <p:sp>
        <p:nvSpPr>
          <p:cNvPr id="18436" name="Rectangle 4">
            <a:extLst>
              <a:ext uri="{FF2B5EF4-FFF2-40B4-BE49-F238E27FC236}">
                <a16:creationId xmlns:a16="http://schemas.microsoft.com/office/drawing/2014/main" id="{B646D6A2-4EAD-75ED-4B81-B2120358FABE}"/>
              </a:ext>
            </a:extLst>
          </p:cNvPr>
          <p:cNvSpPr>
            <a:spLocks noChangeArrowheads="1"/>
          </p:cNvSpPr>
          <p:nvPr/>
        </p:nvSpPr>
        <p:spPr bwMode="auto">
          <a:xfrm>
            <a:off x="1524000" y="3048000"/>
            <a:ext cx="1295400" cy="2743200"/>
          </a:xfrm>
          <a:prstGeom prst="rect">
            <a:avLst/>
          </a:prstGeom>
          <a:solidFill>
            <a:schemeClr val="tx2"/>
          </a:solidFill>
          <a:ln w="9525">
            <a:solidFill>
              <a:schemeClr val="tx2"/>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b="1">
                <a:solidFill>
                  <a:schemeClr val="bg2"/>
                </a:solidFill>
              </a:rPr>
              <a:t>Parlement</a:t>
            </a:r>
          </a:p>
          <a:p>
            <a:pPr algn="ctr" eaLnBrk="1" hangingPunct="1"/>
            <a:r>
              <a:rPr lang="fr-FR" altLang="fr-FR" sz="1800" b="1">
                <a:solidFill>
                  <a:schemeClr val="bg2"/>
                </a:solidFill>
              </a:rPr>
              <a:t>flamand</a:t>
            </a:r>
          </a:p>
        </p:txBody>
      </p:sp>
      <p:sp>
        <p:nvSpPr>
          <p:cNvPr id="18437" name="Rectangle 5">
            <a:extLst>
              <a:ext uri="{FF2B5EF4-FFF2-40B4-BE49-F238E27FC236}">
                <a16:creationId xmlns:a16="http://schemas.microsoft.com/office/drawing/2014/main" id="{A1BFEE42-1826-3F6C-4980-EAE8BFE48839}"/>
              </a:ext>
            </a:extLst>
          </p:cNvPr>
          <p:cNvSpPr>
            <a:spLocks noChangeArrowheads="1"/>
          </p:cNvSpPr>
          <p:nvPr/>
        </p:nvSpPr>
        <p:spPr bwMode="auto">
          <a:xfrm>
            <a:off x="4419600" y="3124200"/>
            <a:ext cx="1524000" cy="2743200"/>
          </a:xfrm>
          <a:prstGeom prst="rect">
            <a:avLst/>
          </a:prstGeom>
          <a:solidFill>
            <a:srgbClr val="FFFFFF"/>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b="1">
                <a:solidFill>
                  <a:schemeClr val="bg2"/>
                </a:solidFill>
              </a:rPr>
              <a:t>Parlement</a:t>
            </a:r>
          </a:p>
          <a:p>
            <a:pPr algn="ctr" eaLnBrk="1" hangingPunct="1"/>
            <a:r>
              <a:rPr lang="fr-FR" altLang="fr-FR" sz="1800" b="1">
                <a:solidFill>
                  <a:schemeClr val="bg2"/>
                </a:solidFill>
              </a:rPr>
              <a:t>de la </a:t>
            </a:r>
          </a:p>
          <a:p>
            <a:pPr algn="ctr" eaLnBrk="1" hangingPunct="1"/>
            <a:r>
              <a:rPr lang="fr-FR" altLang="fr-FR" sz="1800" b="1">
                <a:solidFill>
                  <a:schemeClr val="bg2"/>
                </a:solidFill>
              </a:rPr>
              <a:t>Commun.</a:t>
            </a:r>
          </a:p>
          <a:p>
            <a:pPr algn="ctr" eaLnBrk="1" hangingPunct="1"/>
            <a:r>
              <a:rPr lang="fr-FR" altLang="fr-FR" sz="1800" b="1">
                <a:solidFill>
                  <a:schemeClr val="bg2"/>
                </a:solidFill>
              </a:rPr>
              <a:t>FR</a:t>
            </a:r>
          </a:p>
        </p:txBody>
      </p:sp>
      <p:sp>
        <p:nvSpPr>
          <p:cNvPr id="18438" name="Rectangle 6">
            <a:extLst>
              <a:ext uri="{FF2B5EF4-FFF2-40B4-BE49-F238E27FC236}">
                <a16:creationId xmlns:a16="http://schemas.microsoft.com/office/drawing/2014/main" id="{BC3B9851-4785-D304-A22A-BB3A196C95AE}"/>
              </a:ext>
            </a:extLst>
          </p:cNvPr>
          <p:cNvSpPr>
            <a:spLocks noChangeArrowheads="1"/>
          </p:cNvSpPr>
          <p:nvPr/>
        </p:nvSpPr>
        <p:spPr bwMode="auto">
          <a:xfrm>
            <a:off x="6096000" y="3124200"/>
            <a:ext cx="1371600" cy="2743200"/>
          </a:xfrm>
          <a:prstGeom prst="rect">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b="1"/>
              <a:t>Parlement</a:t>
            </a:r>
          </a:p>
          <a:p>
            <a:pPr algn="ctr" eaLnBrk="1" hangingPunct="1"/>
            <a:r>
              <a:rPr lang="fr-FR" altLang="fr-FR" sz="1800" b="1"/>
              <a:t>wallon</a:t>
            </a:r>
            <a:r>
              <a:rPr lang="fr-FR" altLang="fr-FR" sz="1800" b="1">
                <a:solidFill>
                  <a:schemeClr val="bg2"/>
                </a:solidFill>
              </a:rPr>
              <a:t> </a:t>
            </a:r>
          </a:p>
        </p:txBody>
      </p:sp>
      <p:sp>
        <p:nvSpPr>
          <p:cNvPr id="18439" name="Rectangle 7">
            <a:extLst>
              <a:ext uri="{FF2B5EF4-FFF2-40B4-BE49-F238E27FC236}">
                <a16:creationId xmlns:a16="http://schemas.microsoft.com/office/drawing/2014/main" id="{3827D9B3-375C-B854-A7E7-11A0E4846897}"/>
              </a:ext>
            </a:extLst>
          </p:cNvPr>
          <p:cNvSpPr>
            <a:spLocks noChangeArrowheads="1"/>
          </p:cNvSpPr>
          <p:nvPr/>
        </p:nvSpPr>
        <p:spPr bwMode="auto">
          <a:xfrm>
            <a:off x="7620000" y="3124200"/>
            <a:ext cx="1295400" cy="2743200"/>
          </a:xfrm>
          <a:prstGeom prst="rect">
            <a:avLst/>
          </a:prstGeom>
          <a:solidFill>
            <a:srgbClr val="006600"/>
          </a:solidFill>
          <a:ln w="9525">
            <a:solidFill>
              <a:srgbClr val="006600"/>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b="1"/>
              <a:t>Conseil </a:t>
            </a:r>
          </a:p>
          <a:p>
            <a:pPr algn="ctr" eaLnBrk="1" hangingPunct="1"/>
            <a:r>
              <a:rPr lang="fr-FR" altLang="fr-FR" sz="1800" b="1"/>
              <a:t>de la </a:t>
            </a:r>
          </a:p>
          <a:p>
            <a:pPr algn="ctr" eaLnBrk="1" hangingPunct="1"/>
            <a:r>
              <a:rPr lang="fr-FR" altLang="fr-FR" sz="1800" b="1"/>
              <a:t>Commun.</a:t>
            </a:r>
          </a:p>
          <a:p>
            <a:pPr algn="ctr" eaLnBrk="1" hangingPunct="1"/>
            <a:r>
              <a:rPr lang="fr-FR" altLang="fr-FR" sz="1800" b="1"/>
              <a:t>german.</a:t>
            </a:r>
          </a:p>
        </p:txBody>
      </p:sp>
      <p:sp>
        <p:nvSpPr>
          <p:cNvPr id="18440" name="Rectangle 8">
            <a:extLst>
              <a:ext uri="{FF2B5EF4-FFF2-40B4-BE49-F238E27FC236}">
                <a16:creationId xmlns:a16="http://schemas.microsoft.com/office/drawing/2014/main" id="{86F66097-0E69-AAD4-BBA9-2271D290F255}"/>
              </a:ext>
            </a:extLst>
          </p:cNvPr>
          <p:cNvSpPr>
            <a:spLocks noChangeArrowheads="1"/>
          </p:cNvSpPr>
          <p:nvPr/>
        </p:nvSpPr>
        <p:spPr bwMode="auto">
          <a:xfrm>
            <a:off x="2895600" y="3048000"/>
            <a:ext cx="1371600" cy="2819400"/>
          </a:xfrm>
          <a:prstGeom prst="rect">
            <a:avLst/>
          </a:prstGeom>
          <a:solidFill>
            <a:srgbClr val="FF66FF"/>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b="1">
                <a:solidFill>
                  <a:schemeClr val="bg2"/>
                </a:solidFill>
              </a:rPr>
              <a:t>Parlement</a:t>
            </a:r>
          </a:p>
          <a:p>
            <a:pPr algn="ctr" eaLnBrk="1" hangingPunct="1"/>
            <a:r>
              <a:rPr lang="fr-FR" altLang="fr-FR" sz="1800" b="1">
                <a:solidFill>
                  <a:schemeClr val="bg2"/>
                </a:solidFill>
              </a:rPr>
              <a:t>de la </a:t>
            </a:r>
          </a:p>
          <a:p>
            <a:pPr algn="ctr" eaLnBrk="1" hangingPunct="1"/>
            <a:r>
              <a:rPr lang="fr-FR" altLang="fr-FR" sz="1800" b="1">
                <a:solidFill>
                  <a:schemeClr val="bg2"/>
                </a:solidFill>
              </a:rPr>
              <a:t>Région de</a:t>
            </a:r>
          </a:p>
          <a:p>
            <a:pPr algn="ctr" eaLnBrk="1" hangingPunct="1"/>
            <a:r>
              <a:rPr lang="fr-FR" altLang="fr-FR" sz="1800" b="1">
                <a:solidFill>
                  <a:schemeClr val="bg2"/>
                </a:solidFill>
              </a:rPr>
              <a:t>BX-Cap</a:t>
            </a:r>
          </a:p>
          <a:p>
            <a:pPr algn="ctr" eaLnBrk="1" hangingPunct="1"/>
            <a:r>
              <a:rPr lang="fr-FR" altLang="fr-FR" sz="1800" b="1">
                <a:solidFill>
                  <a:schemeClr val="bg2"/>
                </a:solidFill>
              </a:rPr>
              <a:t>(72-17)</a:t>
            </a:r>
          </a:p>
        </p:txBody>
      </p:sp>
      <p:sp>
        <p:nvSpPr>
          <p:cNvPr id="18441" name="Rectangle 9">
            <a:extLst>
              <a:ext uri="{FF2B5EF4-FFF2-40B4-BE49-F238E27FC236}">
                <a16:creationId xmlns:a16="http://schemas.microsoft.com/office/drawing/2014/main" id="{A123FA58-C86E-3090-6806-AC4233BD9486}"/>
              </a:ext>
            </a:extLst>
          </p:cNvPr>
          <p:cNvSpPr>
            <a:spLocks noChangeArrowheads="1"/>
          </p:cNvSpPr>
          <p:nvPr/>
        </p:nvSpPr>
        <p:spPr bwMode="auto">
          <a:xfrm>
            <a:off x="1524000" y="0"/>
            <a:ext cx="9144000" cy="762000"/>
          </a:xfrm>
          <a:prstGeom prst="rect">
            <a:avLst/>
          </a:prstGeom>
          <a:solidFill>
            <a:srgbClr val="6699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3600" b="1">
                <a:solidFill>
                  <a:schemeClr val="bg2"/>
                </a:solidFill>
              </a:rPr>
              <a:t>Chambre</a:t>
            </a:r>
          </a:p>
        </p:txBody>
      </p:sp>
      <p:sp>
        <p:nvSpPr>
          <p:cNvPr id="18442" name="Rectangle 10">
            <a:extLst>
              <a:ext uri="{FF2B5EF4-FFF2-40B4-BE49-F238E27FC236}">
                <a16:creationId xmlns:a16="http://schemas.microsoft.com/office/drawing/2014/main" id="{81335409-EF78-BE27-F7EF-42F49F0D5281}"/>
              </a:ext>
            </a:extLst>
          </p:cNvPr>
          <p:cNvSpPr>
            <a:spLocks noChangeArrowheads="1"/>
          </p:cNvSpPr>
          <p:nvPr/>
        </p:nvSpPr>
        <p:spPr bwMode="auto">
          <a:xfrm>
            <a:off x="1524000" y="914400"/>
            <a:ext cx="8153400" cy="838200"/>
          </a:xfrm>
          <a:prstGeom prst="rect">
            <a:avLst/>
          </a:prstGeom>
          <a:solidFill>
            <a:schemeClr val="folHlink"/>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3200" b="1">
                <a:solidFill>
                  <a:schemeClr val="bg2"/>
                </a:solidFill>
              </a:rPr>
              <a:t>Sénat  : 71 (41 N + 29 F + 1 D)</a:t>
            </a:r>
          </a:p>
          <a:p>
            <a:pPr algn="ctr" eaLnBrk="1" hangingPunct="1"/>
            <a:endParaRPr lang="fr-FR" altLang="fr-FR" sz="3200" b="1">
              <a:solidFill>
                <a:schemeClr val="bg2"/>
              </a:solidFill>
            </a:endParaRPr>
          </a:p>
        </p:txBody>
      </p:sp>
      <p:sp>
        <p:nvSpPr>
          <p:cNvPr id="18443" name="AutoShape 11">
            <a:extLst>
              <a:ext uri="{FF2B5EF4-FFF2-40B4-BE49-F238E27FC236}">
                <a16:creationId xmlns:a16="http://schemas.microsoft.com/office/drawing/2014/main" id="{E3AF2695-A090-7662-88CA-D23BB329ECFC}"/>
              </a:ext>
            </a:extLst>
          </p:cNvPr>
          <p:cNvSpPr>
            <a:spLocks noChangeArrowheads="1"/>
          </p:cNvSpPr>
          <p:nvPr/>
        </p:nvSpPr>
        <p:spPr bwMode="auto">
          <a:xfrm>
            <a:off x="6324600" y="5410200"/>
            <a:ext cx="1143000" cy="990600"/>
          </a:xfrm>
          <a:prstGeom prst="upArrow">
            <a:avLst>
              <a:gd name="adj1" fmla="val 50000"/>
              <a:gd name="adj2" fmla="val 25000"/>
            </a:avLst>
          </a:prstGeom>
          <a:solidFill>
            <a:schemeClr val="accent2"/>
          </a:solidFill>
          <a:ln w="9525">
            <a:solidFill>
              <a:schemeClr val="accent2"/>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b="1">
                <a:solidFill>
                  <a:schemeClr val="bg2"/>
                </a:solidFill>
              </a:rPr>
              <a:t>75</a:t>
            </a:r>
          </a:p>
        </p:txBody>
      </p:sp>
      <p:sp>
        <p:nvSpPr>
          <p:cNvPr id="18444" name="AutoShape 12">
            <a:extLst>
              <a:ext uri="{FF2B5EF4-FFF2-40B4-BE49-F238E27FC236}">
                <a16:creationId xmlns:a16="http://schemas.microsoft.com/office/drawing/2014/main" id="{6D1980C2-FBA0-5061-B6E3-C882153B14CB}"/>
              </a:ext>
            </a:extLst>
          </p:cNvPr>
          <p:cNvSpPr>
            <a:spLocks noChangeArrowheads="1"/>
          </p:cNvSpPr>
          <p:nvPr/>
        </p:nvSpPr>
        <p:spPr bwMode="auto">
          <a:xfrm>
            <a:off x="7696200" y="5334000"/>
            <a:ext cx="1219200" cy="990600"/>
          </a:xfrm>
          <a:prstGeom prst="upArrow">
            <a:avLst>
              <a:gd name="adj1" fmla="val 50000"/>
              <a:gd name="adj2" fmla="val 25000"/>
            </a:avLst>
          </a:prstGeom>
          <a:solidFill>
            <a:schemeClr val="accent2"/>
          </a:solidFill>
          <a:ln w="9525">
            <a:solidFill>
              <a:schemeClr val="accent2"/>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b="1">
                <a:solidFill>
                  <a:schemeClr val="bg2"/>
                </a:solidFill>
              </a:rPr>
              <a:t>25</a:t>
            </a:r>
          </a:p>
        </p:txBody>
      </p:sp>
      <p:sp>
        <p:nvSpPr>
          <p:cNvPr id="18445" name="AutoShape 13">
            <a:extLst>
              <a:ext uri="{FF2B5EF4-FFF2-40B4-BE49-F238E27FC236}">
                <a16:creationId xmlns:a16="http://schemas.microsoft.com/office/drawing/2014/main" id="{F2BC31FB-FBE2-5867-E159-4246AF838932}"/>
              </a:ext>
            </a:extLst>
          </p:cNvPr>
          <p:cNvSpPr>
            <a:spLocks noChangeArrowheads="1"/>
          </p:cNvSpPr>
          <p:nvPr/>
        </p:nvSpPr>
        <p:spPr bwMode="auto">
          <a:xfrm>
            <a:off x="1524000" y="5410200"/>
            <a:ext cx="1066800" cy="990600"/>
          </a:xfrm>
          <a:prstGeom prst="upArrow">
            <a:avLst>
              <a:gd name="adj1" fmla="val 50000"/>
              <a:gd name="adj2" fmla="val 25000"/>
            </a:avLst>
          </a:prstGeom>
          <a:solidFill>
            <a:schemeClr val="accent2"/>
          </a:solidFill>
          <a:ln w="9525">
            <a:solidFill>
              <a:schemeClr val="accent2"/>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b="1">
                <a:solidFill>
                  <a:schemeClr val="bg2"/>
                </a:solidFill>
              </a:rPr>
              <a:t>118</a:t>
            </a:r>
          </a:p>
        </p:txBody>
      </p:sp>
      <p:sp>
        <p:nvSpPr>
          <p:cNvPr id="18446" name="AutoShape 14">
            <a:extLst>
              <a:ext uri="{FF2B5EF4-FFF2-40B4-BE49-F238E27FC236}">
                <a16:creationId xmlns:a16="http://schemas.microsoft.com/office/drawing/2014/main" id="{2A6BA2F4-326A-8FDF-98F7-45EFE1663DA5}"/>
              </a:ext>
            </a:extLst>
          </p:cNvPr>
          <p:cNvSpPr>
            <a:spLocks noChangeArrowheads="1"/>
          </p:cNvSpPr>
          <p:nvPr/>
        </p:nvSpPr>
        <p:spPr bwMode="auto">
          <a:xfrm>
            <a:off x="3124200" y="5410200"/>
            <a:ext cx="1066800" cy="990600"/>
          </a:xfrm>
          <a:prstGeom prst="upArrow">
            <a:avLst>
              <a:gd name="adj1" fmla="val 50000"/>
              <a:gd name="adj2" fmla="val 25000"/>
            </a:avLst>
          </a:prstGeom>
          <a:solidFill>
            <a:schemeClr val="accent2"/>
          </a:solidFill>
          <a:ln w="9525">
            <a:solidFill>
              <a:schemeClr val="accent2"/>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b="1">
                <a:solidFill>
                  <a:schemeClr val="bg2"/>
                </a:solidFill>
              </a:rPr>
              <a:t>89</a:t>
            </a:r>
          </a:p>
        </p:txBody>
      </p:sp>
      <p:sp>
        <p:nvSpPr>
          <p:cNvPr id="18447" name="AutoShape 15">
            <a:extLst>
              <a:ext uri="{FF2B5EF4-FFF2-40B4-BE49-F238E27FC236}">
                <a16:creationId xmlns:a16="http://schemas.microsoft.com/office/drawing/2014/main" id="{76085E34-C38C-D6BC-10C6-353A3898587F}"/>
              </a:ext>
            </a:extLst>
          </p:cNvPr>
          <p:cNvSpPr>
            <a:spLocks noChangeArrowheads="1"/>
          </p:cNvSpPr>
          <p:nvPr/>
        </p:nvSpPr>
        <p:spPr bwMode="auto">
          <a:xfrm>
            <a:off x="8839200" y="1981200"/>
            <a:ext cx="1066800" cy="4191000"/>
          </a:xfrm>
          <a:prstGeom prst="upArrow">
            <a:avLst>
              <a:gd name="adj1" fmla="val 50000"/>
              <a:gd name="adj2" fmla="val 98214"/>
            </a:avLst>
          </a:prstGeom>
          <a:solidFill>
            <a:schemeClr val="accent2"/>
          </a:solidFill>
          <a:ln w="9525">
            <a:solidFill>
              <a:schemeClr val="accent2"/>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BE" altLang="fr-FR" sz="1800"/>
          </a:p>
        </p:txBody>
      </p:sp>
      <p:sp>
        <p:nvSpPr>
          <p:cNvPr id="18448" name="AutoShape 16">
            <a:extLst>
              <a:ext uri="{FF2B5EF4-FFF2-40B4-BE49-F238E27FC236}">
                <a16:creationId xmlns:a16="http://schemas.microsoft.com/office/drawing/2014/main" id="{41D8A953-2946-BFD6-280F-C571491A02E8}"/>
              </a:ext>
            </a:extLst>
          </p:cNvPr>
          <p:cNvSpPr>
            <a:spLocks noChangeArrowheads="1"/>
          </p:cNvSpPr>
          <p:nvPr/>
        </p:nvSpPr>
        <p:spPr bwMode="auto">
          <a:xfrm>
            <a:off x="9829800" y="685800"/>
            <a:ext cx="838200" cy="5486400"/>
          </a:xfrm>
          <a:prstGeom prst="upArrow">
            <a:avLst>
              <a:gd name="adj1" fmla="val 50000"/>
              <a:gd name="adj2" fmla="val 163636"/>
            </a:avLst>
          </a:prstGeom>
          <a:solidFill>
            <a:schemeClr val="accent2"/>
          </a:solidFill>
          <a:ln w="9525">
            <a:solidFill>
              <a:schemeClr val="accent2"/>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BE" altLang="fr-FR" sz="1800"/>
          </a:p>
        </p:txBody>
      </p:sp>
      <p:sp>
        <p:nvSpPr>
          <p:cNvPr id="18449" name="AutoShape 17">
            <a:extLst>
              <a:ext uri="{FF2B5EF4-FFF2-40B4-BE49-F238E27FC236}">
                <a16:creationId xmlns:a16="http://schemas.microsoft.com/office/drawing/2014/main" id="{E8E82CC5-834C-CA16-1B88-53251ADEA490}"/>
              </a:ext>
            </a:extLst>
          </p:cNvPr>
          <p:cNvSpPr>
            <a:spLocks noChangeArrowheads="1"/>
          </p:cNvSpPr>
          <p:nvPr/>
        </p:nvSpPr>
        <p:spPr bwMode="auto">
          <a:xfrm>
            <a:off x="5638800" y="2971800"/>
            <a:ext cx="990600" cy="990600"/>
          </a:xfrm>
          <a:prstGeom prst="leftArrow">
            <a:avLst>
              <a:gd name="adj1" fmla="val 50000"/>
              <a:gd name="adj2" fmla="val 25000"/>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b="1">
                <a:solidFill>
                  <a:schemeClr val="bg2"/>
                </a:solidFill>
              </a:rPr>
              <a:t>75</a:t>
            </a:r>
          </a:p>
        </p:txBody>
      </p:sp>
      <p:sp>
        <p:nvSpPr>
          <p:cNvPr id="18450" name="AutoShape 18">
            <a:extLst>
              <a:ext uri="{FF2B5EF4-FFF2-40B4-BE49-F238E27FC236}">
                <a16:creationId xmlns:a16="http://schemas.microsoft.com/office/drawing/2014/main" id="{0FFAB38F-D7DE-1731-2E22-AAEE7ED1942B}"/>
              </a:ext>
            </a:extLst>
          </p:cNvPr>
          <p:cNvSpPr>
            <a:spLocks noChangeArrowheads="1"/>
          </p:cNvSpPr>
          <p:nvPr/>
        </p:nvSpPr>
        <p:spPr bwMode="auto">
          <a:xfrm>
            <a:off x="3810000" y="2895600"/>
            <a:ext cx="1066800" cy="990600"/>
          </a:xfrm>
          <a:prstGeom prst="rightArrow">
            <a:avLst>
              <a:gd name="adj1" fmla="val 50000"/>
              <a:gd name="adj2" fmla="val 26923"/>
            </a:avLst>
          </a:prstGeom>
          <a:solidFill>
            <a:srgbClr val="FF66FF"/>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b="1">
                <a:solidFill>
                  <a:schemeClr val="bg2"/>
                </a:solidFill>
              </a:rPr>
              <a:t>19 F</a:t>
            </a:r>
          </a:p>
        </p:txBody>
      </p:sp>
      <p:sp>
        <p:nvSpPr>
          <p:cNvPr id="18451" name="AutoShape 19">
            <a:extLst>
              <a:ext uri="{FF2B5EF4-FFF2-40B4-BE49-F238E27FC236}">
                <a16:creationId xmlns:a16="http://schemas.microsoft.com/office/drawing/2014/main" id="{0A965A8E-D494-8EE4-7B3E-56D21EC4F015}"/>
              </a:ext>
            </a:extLst>
          </p:cNvPr>
          <p:cNvSpPr>
            <a:spLocks noChangeArrowheads="1"/>
          </p:cNvSpPr>
          <p:nvPr/>
        </p:nvSpPr>
        <p:spPr bwMode="auto">
          <a:xfrm>
            <a:off x="2590800" y="2895600"/>
            <a:ext cx="990600" cy="1066800"/>
          </a:xfrm>
          <a:prstGeom prst="leftArrow">
            <a:avLst>
              <a:gd name="adj1" fmla="val 50000"/>
              <a:gd name="adj2" fmla="val 25000"/>
            </a:avLst>
          </a:prstGeom>
          <a:solidFill>
            <a:srgbClr val="FF66FF"/>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b="1">
                <a:solidFill>
                  <a:schemeClr val="bg2"/>
                </a:solidFill>
              </a:rPr>
              <a:t>6 N</a:t>
            </a:r>
          </a:p>
        </p:txBody>
      </p:sp>
      <p:sp>
        <p:nvSpPr>
          <p:cNvPr id="18452" name="Text Box 20">
            <a:extLst>
              <a:ext uri="{FF2B5EF4-FFF2-40B4-BE49-F238E27FC236}">
                <a16:creationId xmlns:a16="http://schemas.microsoft.com/office/drawing/2014/main" id="{9E765F68-786C-DB38-772F-2891BC05C427}"/>
              </a:ext>
            </a:extLst>
          </p:cNvPr>
          <p:cNvSpPr txBox="1">
            <a:spLocks noChangeArrowheads="1"/>
          </p:cNvSpPr>
          <p:nvPr/>
        </p:nvSpPr>
        <p:spPr bwMode="auto">
          <a:xfrm>
            <a:off x="9982200" y="15240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b="1">
                <a:solidFill>
                  <a:schemeClr val="bg2"/>
                </a:solidFill>
              </a:rPr>
              <a:t>150</a:t>
            </a:r>
          </a:p>
        </p:txBody>
      </p:sp>
      <p:sp>
        <p:nvSpPr>
          <p:cNvPr id="18453" name="Text Box 21">
            <a:extLst>
              <a:ext uri="{FF2B5EF4-FFF2-40B4-BE49-F238E27FC236}">
                <a16:creationId xmlns:a16="http://schemas.microsoft.com/office/drawing/2014/main" id="{72100758-9B55-B56A-84CD-CF4C91E6218A}"/>
              </a:ext>
            </a:extLst>
          </p:cNvPr>
          <p:cNvSpPr txBox="1">
            <a:spLocks noChangeArrowheads="1"/>
          </p:cNvSpPr>
          <p:nvPr/>
        </p:nvSpPr>
        <p:spPr bwMode="auto">
          <a:xfrm>
            <a:off x="8991600" y="2667000"/>
            <a:ext cx="838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fr-FR" altLang="fr-FR" sz="1800" b="1">
                <a:solidFill>
                  <a:schemeClr val="bg2"/>
                </a:solidFill>
              </a:rPr>
              <a:t>40</a:t>
            </a:r>
          </a:p>
          <a:p>
            <a:pPr algn="ctr" eaLnBrk="1" hangingPunct="1">
              <a:spcBef>
                <a:spcPct val="50000"/>
              </a:spcBef>
            </a:pPr>
            <a:r>
              <a:rPr lang="fr-FR" altLang="fr-FR" sz="2000" b="1">
                <a:solidFill>
                  <a:schemeClr val="bg2"/>
                </a:solidFill>
              </a:rPr>
              <a:t>(25N</a:t>
            </a:r>
          </a:p>
          <a:p>
            <a:pPr algn="ctr" eaLnBrk="1" hangingPunct="1">
              <a:spcBef>
                <a:spcPct val="50000"/>
              </a:spcBef>
            </a:pPr>
            <a:r>
              <a:rPr lang="fr-FR" altLang="fr-FR" sz="2000" b="1">
                <a:solidFill>
                  <a:schemeClr val="bg2"/>
                </a:solidFill>
              </a:rPr>
              <a:t>15F)</a:t>
            </a:r>
          </a:p>
        </p:txBody>
      </p:sp>
      <p:sp>
        <p:nvSpPr>
          <p:cNvPr id="18454" name="AutoShape 22">
            <a:extLst>
              <a:ext uri="{FF2B5EF4-FFF2-40B4-BE49-F238E27FC236}">
                <a16:creationId xmlns:a16="http://schemas.microsoft.com/office/drawing/2014/main" id="{96C236BA-F2CC-01BF-2A2F-1E5CE69B50C5}"/>
              </a:ext>
            </a:extLst>
          </p:cNvPr>
          <p:cNvSpPr>
            <a:spLocks noChangeArrowheads="1"/>
          </p:cNvSpPr>
          <p:nvPr/>
        </p:nvSpPr>
        <p:spPr bwMode="auto">
          <a:xfrm>
            <a:off x="4648200" y="2362200"/>
            <a:ext cx="1143000" cy="990600"/>
          </a:xfrm>
          <a:prstGeom prst="upArrow">
            <a:avLst>
              <a:gd name="adj1" fmla="val 50000"/>
              <a:gd name="adj2" fmla="val 25000"/>
            </a:avLst>
          </a:prstGeom>
          <a:solidFill>
            <a:srgbClr val="FFFFFF"/>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b="1">
                <a:solidFill>
                  <a:schemeClr val="bg2"/>
                </a:solidFill>
              </a:rPr>
              <a:t>10 F</a:t>
            </a:r>
          </a:p>
        </p:txBody>
      </p:sp>
      <p:sp>
        <p:nvSpPr>
          <p:cNvPr id="18455" name="AutoShape 23">
            <a:extLst>
              <a:ext uri="{FF2B5EF4-FFF2-40B4-BE49-F238E27FC236}">
                <a16:creationId xmlns:a16="http://schemas.microsoft.com/office/drawing/2014/main" id="{8E881BEF-F94D-BFBD-56C6-C4D76E53CF47}"/>
              </a:ext>
            </a:extLst>
          </p:cNvPr>
          <p:cNvSpPr>
            <a:spLocks noChangeArrowheads="1"/>
          </p:cNvSpPr>
          <p:nvPr/>
        </p:nvSpPr>
        <p:spPr bwMode="auto">
          <a:xfrm>
            <a:off x="1524000" y="2286000"/>
            <a:ext cx="1143000" cy="990600"/>
          </a:xfrm>
          <a:prstGeom prst="upArrow">
            <a:avLst>
              <a:gd name="adj1" fmla="val 50000"/>
              <a:gd name="adj2" fmla="val 25000"/>
            </a:avLst>
          </a:prstGeom>
          <a:solidFill>
            <a:schemeClr val="tx2"/>
          </a:solidFill>
          <a:ln w="9525">
            <a:solidFill>
              <a:srgbClr val="FFCCFF"/>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b="1">
                <a:solidFill>
                  <a:schemeClr val="bg2"/>
                </a:solidFill>
              </a:rPr>
              <a:t>10 N</a:t>
            </a:r>
          </a:p>
        </p:txBody>
      </p:sp>
      <p:sp>
        <p:nvSpPr>
          <p:cNvPr id="18456" name="AutoShape 24">
            <a:extLst>
              <a:ext uri="{FF2B5EF4-FFF2-40B4-BE49-F238E27FC236}">
                <a16:creationId xmlns:a16="http://schemas.microsoft.com/office/drawing/2014/main" id="{94E0D856-EBD9-C7FB-33EC-C7BE75F2E08F}"/>
              </a:ext>
            </a:extLst>
          </p:cNvPr>
          <p:cNvSpPr>
            <a:spLocks noChangeArrowheads="1"/>
          </p:cNvSpPr>
          <p:nvPr/>
        </p:nvSpPr>
        <p:spPr bwMode="auto">
          <a:xfrm>
            <a:off x="7620000" y="2362200"/>
            <a:ext cx="1219200" cy="990600"/>
          </a:xfrm>
          <a:prstGeom prst="upArrow">
            <a:avLst>
              <a:gd name="adj1" fmla="val 50000"/>
              <a:gd name="adj2" fmla="val 25000"/>
            </a:avLst>
          </a:prstGeom>
          <a:solidFill>
            <a:srgbClr val="006600"/>
          </a:solidFill>
          <a:ln w="9525">
            <a:solidFill>
              <a:srgbClr val="FFCCFF"/>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2800" b="1"/>
              <a:t>1 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DCAF903-DA25-0337-CE7B-2163186C70F6}"/>
              </a:ext>
            </a:extLst>
          </p:cNvPr>
          <p:cNvSpPr>
            <a:spLocks noGrp="1"/>
          </p:cNvSpPr>
          <p:nvPr>
            <p:ph type="title"/>
          </p:nvPr>
        </p:nvSpPr>
        <p:spPr/>
        <p:txBody>
          <a:bodyPr/>
          <a:lstStyle/>
          <a:p>
            <a:r>
              <a:rPr lang="fr-FR" dirty="0"/>
              <a:t>1993 – 1994 (renumérotation)</a:t>
            </a:r>
          </a:p>
        </p:txBody>
      </p:sp>
      <p:sp>
        <p:nvSpPr>
          <p:cNvPr id="4" name="Espace réservé du contenu 3">
            <a:extLst>
              <a:ext uri="{FF2B5EF4-FFF2-40B4-BE49-F238E27FC236}">
                <a16:creationId xmlns:a16="http://schemas.microsoft.com/office/drawing/2014/main" id="{0B979B6B-7EE1-1300-E507-8EABE2167B01}"/>
              </a:ext>
            </a:extLst>
          </p:cNvPr>
          <p:cNvSpPr>
            <a:spLocks noGrp="1"/>
          </p:cNvSpPr>
          <p:nvPr>
            <p:ph idx="1"/>
          </p:nvPr>
        </p:nvSpPr>
        <p:spPr/>
        <p:txBody>
          <a:bodyPr/>
          <a:lstStyle/>
          <a:p>
            <a:r>
              <a:rPr lang="fr-FR" dirty="0"/>
              <a:t>Elargissement des compétences des régions et communautés</a:t>
            </a:r>
          </a:p>
          <a:p>
            <a:r>
              <a:rPr lang="fr-FR" dirty="0"/>
              <a:t>Possibilité de transfert des compétences entre entités fédérées</a:t>
            </a:r>
          </a:p>
          <a:p>
            <a:r>
              <a:rPr lang="fr-FR" dirty="0"/>
              <a:t>Autonomie constitutive Flandre et Wallonie (pas Bruxelles ni Communauté germanophone): décrets spéciaux majorité 2/3</a:t>
            </a:r>
          </a:p>
          <a:p>
            <a:endParaRPr lang="fr-FR" dirty="0"/>
          </a:p>
        </p:txBody>
      </p:sp>
      <p:sp>
        <p:nvSpPr>
          <p:cNvPr id="2" name="Espace réservé du pied de page 1">
            <a:extLst>
              <a:ext uri="{FF2B5EF4-FFF2-40B4-BE49-F238E27FC236}">
                <a16:creationId xmlns:a16="http://schemas.microsoft.com/office/drawing/2014/main" id="{4210C643-336D-E18D-FBB6-EB06ADF7B59B}"/>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2398641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Etapes des réformes de l’Etat</a:t>
            </a:r>
          </a:p>
        </p:txBody>
      </p:sp>
      <p:sp>
        <p:nvSpPr>
          <p:cNvPr id="3" name="Espace réservé du contenu 2"/>
          <p:cNvSpPr>
            <a:spLocks noGrp="1"/>
          </p:cNvSpPr>
          <p:nvPr>
            <p:ph idx="1"/>
          </p:nvPr>
        </p:nvSpPr>
        <p:spPr/>
        <p:txBody>
          <a:bodyPr>
            <a:normAutofit lnSpcReduction="10000"/>
          </a:bodyPr>
          <a:lstStyle/>
          <a:p>
            <a:pPr marL="0" indent="0">
              <a:buNone/>
            </a:pPr>
            <a:r>
              <a:rPr lang="fr-FR" dirty="0"/>
              <a:t>1970: 	3 communautés, principe des régions</a:t>
            </a:r>
          </a:p>
          <a:p>
            <a:pPr marL="0" indent="0">
              <a:buNone/>
            </a:pPr>
            <a:r>
              <a:rPr lang="fr-FR" dirty="0"/>
              <a:t>1974: 	« régionalisation préparatoire »</a:t>
            </a:r>
          </a:p>
          <a:p>
            <a:pPr marL="0" indent="0">
              <a:buNone/>
            </a:pPr>
            <a:r>
              <a:rPr lang="fr-FR" dirty="0"/>
              <a:t>1980: 	2 régions, fusion région-communauté flamande</a:t>
            </a:r>
          </a:p>
          <a:p>
            <a:pPr marL="0" indent="0">
              <a:buNone/>
            </a:pPr>
            <a:r>
              <a:rPr lang="fr-FR" dirty="0"/>
              <a:t>1988: 	Région de Bruxelles-capitale</a:t>
            </a:r>
          </a:p>
          <a:p>
            <a:pPr marL="0" indent="0">
              <a:buNone/>
            </a:pPr>
            <a:r>
              <a:rPr lang="fr-FR" dirty="0"/>
              <a:t>1992: 	« Etat fédéral », élection directe des assemblées régionales/communautaires</a:t>
            </a:r>
          </a:p>
          <a:p>
            <a:pPr marL="0" indent="0">
              <a:buNone/>
            </a:pPr>
            <a:r>
              <a:rPr lang="fr-FR" dirty="0"/>
              <a:t>2011-2014: 6</a:t>
            </a:r>
            <a:r>
              <a:rPr lang="fr-FR" baseline="30000" dirty="0"/>
              <a:t>e</a:t>
            </a:r>
            <a:r>
              <a:rPr lang="fr-FR" dirty="0"/>
              <a:t> réforme de l’Etat: allocations familiales</a:t>
            </a:r>
          </a:p>
          <a:p>
            <a:endParaRPr lang="fr-FR" dirty="0"/>
          </a:p>
        </p:txBody>
      </p:sp>
      <p:sp>
        <p:nvSpPr>
          <p:cNvPr id="4" name="Espace réservé du pied de page 3"/>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387663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C039A6-7DC8-5C5D-5F94-8873AD121442}"/>
              </a:ext>
            </a:extLst>
          </p:cNvPr>
          <p:cNvSpPr>
            <a:spLocks noGrp="1"/>
          </p:cNvSpPr>
          <p:nvPr>
            <p:ph type="title"/>
          </p:nvPr>
        </p:nvSpPr>
        <p:spPr/>
        <p:txBody>
          <a:bodyPr/>
          <a:lstStyle/>
          <a:p>
            <a:r>
              <a:rPr lang="fr-FR" dirty="0"/>
              <a:t>Réformes de l’Etat depuis 1994</a:t>
            </a:r>
          </a:p>
        </p:txBody>
      </p:sp>
      <p:sp>
        <p:nvSpPr>
          <p:cNvPr id="3" name="Espace réservé du contenu 2">
            <a:extLst>
              <a:ext uri="{FF2B5EF4-FFF2-40B4-BE49-F238E27FC236}">
                <a16:creationId xmlns:a16="http://schemas.microsoft.com/office/drawing/2014/main" id="{52711903-8715-F118-230A-5ED1B81F6036}"/>
              </a:ext>
            </a:extLst>
          </p:cNvPr>
          <p:cNvSpPr>
            <a:spLocks noGrp="1"/>
          </p:cNvSpPr>
          <p:nvPr>
            <p:ph idx="1"/>
          </p:nvPr>
        </p:nvSpPr>
        <p:spPr/>
        <p:txBody>
          <a:bodyPr/>
          <a:lstStyle/>
          <a:p>
            <a:r>
              <a:rPr lang="fr-FR" dirty="0"/>
              <a:t>Geoffrey Grandjean, professeur </a:t>
            </a:r>
            <a:r>
              <a:rPr lang="fr-FR" dirty="0" err="1"/>
              <a:t>ULiège</a:t>
            </a:r>
            <a:r>
              <a:rPr lang="fr-FR" dirty="0"/>
              <a:t>, président de l’ABSP, président du département de science politique </a:t>
            </a:r>
          </a:p>
          <a:p>
            <a:endParaRPr lang="fr-FR" dirty="0"/>
          </a:p>
          <a:p>
            <a:r>
              <a:rPr lang="fr-FR" dirty="0"/>
              <a:t>Locaux du parlement wallon</a:t>
            </a:r>
          </a:p>
        </p:txBody>
      </p:sp>
      <p:sp>
        <p:nvSpPr>
          <p:cNvPr id="4" name="Espace réservé du pied de page 3">
            <a:extLst>
              <a:ext uri="{FF2B5EF4-FFF2-40B4-BE49-F238E27FC236}">
                <a16:creationId xmlns:a16="http://schemas.microsoft.com/office/drawing/2014/main" id="{702E86FA-828E-993A-C450-3BB0538D5641}"/>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263980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74BF50-5D43-30BE-8081-4238B390C1A7}"/>
              </a:ext>
            </a:extLst>
          </p:cNvPr>
          <p:cNvSpPr>
            <a:spLocks noGrp="1"/>
          </p:cNvSpPr>
          <p:nvPr>
            <p:ph type="title"/>
          </p:nvPr>
        </p:nvSpPr>
        <p:spPr/>
        <p:txBody>
          <a:bodyPr/>
          <a:lstStyle/>
          <a:p>
            <a:r>
              <a:rPr lang="fr-FR" dirty="0"/>
              <a:t>1993 - 2007</a:t>
            </a:r>
          </a:p>
        </p:txBody>
      </p:sp>
      <p:sp>
        <p:nvSpPr>
          <p:cNvPr id="3" name="Espace réservé du contenu 2">
            <a:extLst>
              <a:ext uri="{FF2B5EF4-FFF2-40B4-BE49-F238E27FC236}">
                <a16:creationId xmlns:a16="http://schemas.microsoft.com/office/drawing/2014/main" id="{2F303811-F721-1F4B-6048-4C97C092D900}"/>
              </a:ext>
            </a:extLst>
          </p:cNvPr>
          <p:cNvSpPr>
            <a:spLocks noGrp="1"/>
          </p:cNvSpPr>
          <p:nvPr>
            <p:ph idx="1"/>
          </p:nvPr>
        </p:nvSpPr>
        <p:spPr/>
        <p:txBody>
          <a:bodyPr>
            <a:normAutofit fontScale="85000" lnSpcReduction="20000"/>
          </a:bodyPr>
          <a:lstStyle/>
          <a:p>
            <a:r>
              <a:rPr lang="fr-FR" dirty="0"/>
              <a:t>Calme communautaire apparent (préparation 2002, menaces Eerdekens, flamandisation Verhofstadt, …)</a:t>
            </a:r>
          </a:p>
          <a:p>
            <a:r>
              <a:rPr lang="fr-FR" b="1" dirty="0"/>
              <a:t>Mars 1999: adoption par Parlement flamand de 5 résolutions pour future réforme Etat</a:t>
            </a:r>
          </a:p>
          <a:p>
            <a:pPr>
              <a:buFont typeface="Wingdings" pitchFamily="2" charset="2"/>
              <a:buChar char="ü"/>
            </a:pPr>
            <a:r>
              <a:rPr lang="fr-FR" b="1" dirty="0">
                <a:latin typeface="Garamond" panose="02020404030301010803" pitchFamily="18" charset="0"/>
                <a:ea typeface="ＭＳ Ｐゴシック" charset="0"/>
                <a:cs typeface="ＭＳ Ｐゴシック" charset="0"/>
              </a:rPr>
              <a:t>		</a:t>
            </a:r>
            <a:r>
              <a:rPr lang="fr-FR" b="1" dirty="0" err="1">
                <a:latin typeface="Garamond" panose="02020404030301010803" pitchFamily="18" charset="0"/>
                <a:ea typeface="ＭＳ Ｐゴシック" charset="0"/>
                <a:cs typeface="ＭＳ Ｐゴシック" charset="0"/>
              </a:rPr>
              <a:t>Co-gestion</a:t>
            </a:r>
            <a:r>
              <a:rPr lang="fr-FR" b="1" dirty="0">
                <a:latin typeface="Garamond" panose="02020404030301010803" pitchFamily="18" charset="0"/>
                <a:ea typeface="ＭＳ Ｐゴシック" charset="0"/>
                <a:cs typeface="ＭＳ Ｐゴシック" charset="0"/>
              </a:rPr>
              <a:t> de Bruxelles par les Communautés</a:t>
            </a:r>
          </a:p>
          <a:p>
            <a:pPr>
              <a:buFont typeface="Wingdings" pitchFamily="2" charset="2"/>
              <a:buChar char="ü"/>
            </a:pPr>
            <a:r>
              <a:rPr lang="fr-FR" b="1" dirty="0">
                <a:latin typeface="Garamond" panose="02020404030301010803" pitchFamily="18" charset="0"/>
                <a:ea typeface="ＭＳ Ｐゴシック" charset="0"/>
                <a:cs typeface="ＭＳ Ｐゴシック" charset="0"/>
              </a:rPr>
              <a:t>		Communautarisation des soins de santé</a:t>
            </a:r>
          </a:p>
          <a:p>
            <a:pPr>
              <a:buFont typeface="Wingdings" pitchFamily="2" charset="2"/>
              <a:buChar char="ü"/>
            </a:pPr>
            <a:r>
              <a:rPr lang="fr-FR" b="1" dirty="0">
                <a:latin typeface="Garamond" panose="02020404030301010803" pitchFamily="18" charset="0"/>
                <a:ea typeface="ＭＳ Ｐゴシック" charset="0"/>
                <a:cs typeface="ＭＳ Ｐゴシック" charset="0"/>
              </a:rPr>
              <a:t>		Communautarisation emploi</a:t>
            </a:r>
          </a:p>
          <a:p>
            <a:pPr>
              <a:buFont typeface="Wingdings" pitchFamily="2" charset="2"/>
              <a:buChar char="ü"/>
            </a:pPr>
            <a:r>
              <a:rPr lang="fr-FR" b="1" dirty="0">
                <a:latin typeface="Garamond" panose="02020404030301010803" pitchFamily="18" charset="0"/>
                <a:ea typeface="ＭＳ Ｐゴシック" charset="0"/>
                <a:cs typeface="ＭＳ Ｐゴシック" charset="0"/>
              </a:rPr>
              <a:t>		Autonomie fiscale</a:t>
            </a:r>
          </a:p>
          <a:p>
            <a:pPr>
              <a:buFont typeface="Wingdings" pitchFamily="2" charset="2"/>
              <a:buChar char="ü"/>
            </a:pPr>
            <a:r>
              <a:rPr lang="fr-FR" b="1" dirty="0">
                <a:latin typeface="Garamond" panose="02020404030301010803" pitchFamily="18" charset="0"/>
                <a:ea typeface="ＭＳ Ｐゴシック" charset="0"/>
                <a:cs typeface="ＭＳ Ｐゴシック" charset="0"/>
              </a:rPr>
              <a:t>		« Confédéralisme »</a:t>
            </a:r>
            <a:endParaRPr lang="fr-FR" b="1" dirty="0"/>
          </a:p>
          <a:p>
            <a:endParaRPr lang="fr-FR" dirty="0"/>
          </a:p>
        </p:txBody>
      </p:sp>
      <p:sp>
        <p:nvSpPr>
          <p:cNvPr id="4" name="Espace réservé du pied de page 3">
            <a:extLst>
              <a:ext uri="{FF2B5EF4-FFF2-40B4-BE49-F238E27FC236}">
                <a16:creationId xmlns:a16="http://schemas.microsoft.com/office/drawing/2014/main" id="{7CF595C1-0497-ACAA-08B7-7C3DF8E3F4A9}"/>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3614309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DC02D5-7088-7369-58EC-D1A8A463BF2D}"/>
              </a:ext>
            </a:extLst>
          </p:cNvPr>
          <p:cNvSpPr>
            <a:spLocks noGrp="1"/>
          </p:cNvSpPr>
          <p:nvPr>
            <p:ph type="title"/>
          </p:nvPr>
        </p:nvSpPr>
        <p:spPr/>
        <p:txBody>
          <a:bodyPr/>
          <a:lstStyle/>
          <a:p>
            <a:r>
              <a:rPr lang="fr-FR" dirty="0"/>
              <a:t>Arc-en-ciel et négociations</a:t>
            </a:r>
          </a:p>
        </p:txBody>
      </p:sp>
      <p:sp>
        <p:nvSpPr>
          <p:cNvPr id="3" name="Espace réservé du contenu 2">
            <a:extLst>
              <a:ext uri="{FF2B5EF4-FFF2-40B4-BE49-F238E27FC236}">
                <a16:creationId xmlns:a16="http://schemas.microsoft.com/office/drawing/2014/main" id="{35CD1196-A1A2-6D8D-F60F-7CF61E2440EE}"/>
              </a:ext>
            </a:extLst>
          </p:cNvPr>
          <p:cNvSpPr>
            <a:spLocks noGrp="1"/>
          </p:cNvSpPr>
          <p:nvPr>
            <p:ph idx="1"/>
          </p:nvPr>
        </p:nvSpPr>
        <p:spPr/>
        <p:txBody>
          <a:bodyPr/>
          <a:lstStyle/>
          <a:p>
            <a:r>
              <a:rPr lang="fr-FR" dirty="0"/>
              <a:t>Absence du CVP et de la VU</a:t>
            </a:r>
          </a:p>
          <a:p>
            <a:endParaRPr lang="fr-FR" dirty="0"/>
          </a:p>
          <a:p>
            <a:r>
              <a:rPr lang="fr-FR" dirty="0"/>
              <a:t>Lois spéciales 13 juillet 2001</a:t>
            </a:r>
          </a:p>
          <a:p>
            <a:pPr lvl="1"/>
            <a:r>
              <a:rPr lang="fr-FR" dirty="0"/>
              <a:t>3 volets: </a:t>
            </a:r>
          </a:p>
          <a:p>
            <a:pPr lvl="2"/>
            <a:r>
              <a:rPr lang="fr-FR" dirty="0"/>
              <a:t>Saint-Polycarpe et Lambermont</a:t>
            </a:r>
          </a:p>
          <a:p>
            <a:pPr lvl="2"/>
            <a:r>
              <a:rPr lang="fr-FR" dirty="0"/>
              <a:t>Lombard</a:t>
            </a:r>
          </a:p>
          <a:p>
            <a:pPr lvl="2"/>
            <a:r>
              <a:rPr lang="fr-FR" dirty="0"/>
              <a:t>Saint-Boniface</a:t>
            </a:r>
          </a:p>
          <a:p>
            <a:pPr lvl="2"/>
            <a:endParaRPr lang="fr-FR" dirty="0"/>
          </a:p>
        </p:txBody>
      </p:sp>
      <p:sp>
        <p:nvSpPr>
          <p:cNvPr id="4" name="Espace réservé du pied de page 3">
            <a:extLst>
              <a:ext uri="{FF2B5EF4-FFF2-40B4-BE49-F238E27FC236}">
                <a16:creationId xmlns:a16="http://schemas.microsoft.com/office/drawing/2014/main" id="{F9EB5B15-E3E4-8177-AE6F-F5E6E7DEACBD}"/>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41656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7D05B3-60C7-A71D-2F40-9ED5665DDE60}"/>
              </a:ext>
            </a:extLst>
          </p:cNvPr>
          <p:cNvSpPr>
            <a:spLocks noGrp="1"/>
          </p:cNvSpPr>
          <p:nvPr>
            <p:ph type="title"/>
          </p:nvPr>
        </p:nvSpPr>
        <p:spPr/>
        <p:txBody>
          <a:bodyPr/>
          <a:lstStyle/>
          <a:p>
            <a:r>
              <a:rPr lang="fr-FR" dirty="0"/>
              <a:t>Réformes de l’Etat: 1970 - 1994</a:t>
            </a:r>
          </a:p>
        </p:txBody>
      </p:sp>
      <p:sp>
        <p:nvSpPr>
          <p:cNvPr id="3" name="Espace réservé du contenu 2">
            <a:extLst>
              <a:ext uri="{FF2B5EF4-FFF2-40B4-BE49-F238E27FC236}">
                <a16:creationId xmlns:a16="http://schemas.microsoft.com/office/drawing/2014/main" id="{34E91E19-6B53-250A-0ED3-EC5630D7B781}"/>
              </a:ext>
            </a:extLst>
          </p:cNvPr>
          <p:cNvSpPr>
            <a:spLocks noGrp="1"/>
          </p:cNvSpPr>
          <p:nvPr>
            <p:ph idx="1"/>
          </p:nvPr>
        </p:nvSpPr>
        <p:spPr/>
        <p:txBody>
          <a:bodyPr/>
          <a:lstStyle/>
          <a:p>
            <a:r>
              <a:rPr lang="fr-FR" dirty="0"/>
              <a:t>Pierre </a:t>
            </a:r>
            <a:r>
              <a:rPr lang="fr-FR" dirty="0" err="1"/>
              <a:t>Verjans</a:t>
            </a:r>
            <a:endParaRPr lang="fr-FR" dirty="0"/>
          </a:p>
          <a:p>
            <a:r>
              <a:rPr lang="fr-FR" dirty="0"/>
              <a:t>Autonomie culturelle pour la Flandre</a:t>
            </a:r>
          </a:p>
          <a:p>
            <a:r>
              <a:rPr lang="fr-FR" dirty="0"/>
              <a:t>Wallonie: instruments économiques</a:t>
            </a:r>
          </a:p>
          <a:p>
            <a:r>
              <a:rPr lang="fr-FR" dirty="0"/>
              <a:t>Bruxelles : ni l’une ni l’autre</a:t>
            </a:r>
          </a:p>
        </p:txBody>
      </p:sp>
      <p:sp>
        <p:nvSpPr>
          <p:cNvPr id="4" name="Espace réservé du pied de page 3">
            <a:extLst>
              <a:ext uri="{FF2B5EF4-FFF2-40B4-BE49-F238E27FC236}">
                <a16:creationId xmlns:a16="http://schemas.microsoft.com/office/drawing/2014/main" id="{E8358284-0A8A-3940-1905-E78D630A773C}"/>
              </a:ext>
            </a:extLst>
          </p:cNvPr>
          <p:cNvSpPr>
            <a:spLocks noGrp="1"/>
          </p:cNvSpPr>
          <p:nvPr>
            <p:ph type="ftr" sz="quarter" idx="11"/>
          </p:nvPr>
        </p:nvSpPr>
        <p:spPr/>
        <p:txBody>
          <a:bodyPr/>
          <a:lstStyle/>
          <a:p>
            <a:r>
              <a:rPr lang="fr-FR" dirty="0"/>
              <a:t>BCEEOAL13</a:t>
            </a:r>
          </a:p>
        </p:txBody>
      </p:sp>
    </p:spTree>
    <p:extLst>
      <p:ext uri="{BB962C8B-B14F-4D97-AF65-F5344CB8AC3E}">
        <p14:creationId xmlns:p14="http://schemas.microsoft.com/office/powerpoint/2010/main" val="956140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C19BEE-0523-2C9C-0BB1-BCA3487F8407}"/>
              </a:ext>
            </a:extLst>
          </p:cNvPr>
          <p:cNvSpPr>
            <a:spLocks noGrp="1"/>
          </p:cNvSpPr>
          <p:nvPr>
            <p:ph type="title"/>
          </p:nvPr>
        </p:nvSpPr>
        <p:spPr/>
        <p:txBody>
          <a:bodyPr>
            <a:normAutofit/>
          </a:bodyPr>
          <a:lstStyle/>
          <a:p>
            <a:r>
              <a:rPr lang="fr-FR" dirty="0"/>
              <a:t>Accords</a:t>
            </a:r>
          </a:p>
        </p:txBody>
      </p:sp>
      <p:sp>
        <p:nvSpPr>
          <p:cNvPr id="3" name="Espace réservé du contenu 2">
            <a:extLst>
              <a:ext uri="{FF2B5EF4-FFF2-40B4-BE49-F238E27FC236}">
                <a16:creationId xmlns:a16="http://schemas.microsoft.com/office/drawing/2014/main" id="{DAE2709A-8949-87CA-C388-E6BB51D1081D}"/>
              </a:ext>
            </a:extLst>
          </p:cNvPr>
          <p:cNvSpPr>
            <a:spLocks noGrp="1"/>
          </p:cNvSpPr>
          <p:nvPr>
            <p:ph idx="1"/>
          </p:nvPr>
        </p:nvSpPr>
        <p:spPr/>
        <p:txBody>
          <a:bodyPr>
            <a:normAutofit fontScale="77500" lnSpcReduction="20000"/>
          </a:bodyPr>
          <a:lstStyle/>
          <a:p>
            <a:r>
              <a:rPr lang="fr-FR" dirty="0"/>
              <a:t>Saint-Polycarpe et Lambermont:</a:t>
            </a:r>
          </a:p>
          <a:p>
            <a:pPr lvl="1"/>
            <a:r>
              <a:rPr lang="fr-FR" dirty="0"/>
              <a:t>Refinancement des communautés</a:t>
            </a:r>
          </a:p>
          <a:p>
            <a:pPr lvl="1"/>
            <a:r>
              <a:rPr lang="fr-FR" dirty="0"/>
              <a:t>Elargissement autonomie fiscale des régions</a:t>
            </a:r>
          </a:p>
          <a:p>
            <a:pPr lvl="1"/>
            <a:r>
              <a:rPr lang="fr-FR" dirty="0"/>
              <a:t>Régionalisation: </a:t>
            </a:r>
          </a:p>
          <a:p>
            <a:pPr lvl="2"/>
            <a:r>
              <a:rPr lang="fr-FR" dirty="0"/>
              <a:t>Loi provinciale et communale		Fourons et communes à facilité périphérie bruxelloise</a:t>
            </a:r>
          </a:p>
          <a:p>
            <a:pPr lvl="2"/>
            <a:r>
              <a:rPr lang="fr-FR" dirty="0"/>
              <a:t>Commerce extérieur et coopération au développement</a:t>
            </a:r>
          </a:p>
          <a:p>
            <a:r>
              <a:rPr lang="fr-FR" dirty="0"/>
              <a:t>Lombard:</a:t>
            </a:r>
          </a:p>
          <a:p>
            <a:pPr lvl="1"/>
            <a:r>
              <a:rPr lang="fr-FR" dirty="0"/>
              <a:t>Augmentation représentation flamande à Br; refinancement </a:t>
            </a:r>
            <a:r>
              <a:rPr lang="fr-FR" dirty="0" err="1"/>
              <a:t>CoCoF</a:t>
            </a:r>
            <a:r>
              <a:rPr lang="fr-FR" dirty="0"/>
              <a:t> et </a:t>
            </a:r>
            <a:r>
              <a:rPr lang="fr-FR" dirty="0" err="1"/>
              <a:t>CoCoN</a:t>
            </a:r>
            <a:endParaRPr lang="fr-FR" dirty="0"/>
          </a:p>
          <a:p>
            <a:r>
              <a:rPr lang="fr-FR" dirty="0"/>
              <a:t>Saint-Boniface:</a:t>
            </a:r>
          </a:p>
          <a:p>
            <a:pPr lvl="1"/>
            <a:r>
              <a:rPr lang="fr-FR" dirty="0"/>
              <a:t>Refinancement Communauté française</a:t>
            </a:r>
          </a:p>
        </p:txBody>
      </p:sp>
      <p:sp>
        <p:nvSpPr>
          <p:cNvPr id="4" name="Espace réservé du pied de page 3">
            <a:extLst>
              <a:ext uri="{FF2B5EF4-FFF2-40B4-BE49-F238E27FC236}">
                <a16:creationId xmlns:a16="http://schemas.microsoft.com/office/drawing/2014/main" id="{5CB1543B-50F3-FA9B-326E-2BA56553EEB3}"/>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3625330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30E7E-F9D0-32BB-1BEC-7B5D51E690EB}"/>
              </a:ext>
            </a:extLst>
          </p:cNvPr>
          <p:cNvSpPr>
            <a:spLocks noGrp="1"/>
          </p:cNvSpPr>
          <p:nvPr>
            <p:ph type="title"/>
          </p:nvPr>
        </p:nvSpPr>
        <p:spPr/>
        <p:txBody>
          <a:bodyPr/>
          <a:lstStyle/>
          <a:p>
            <a:r>
              <a:rPr lang="fr-FR" dirty="0"/>
              <a:t>6</a:t>
            </a:r>
            <a:r>
              <a:rPr lang="fr-FR" baseline="30000" dirty="0"/>
              <a:t>e</a:t>
            </a:r>
            <a:r>
              <a:rPr lang="fr-FR" dirty="0"/>
              <a:t> réforme de l’Etat</a:t>
            </a:r>
          </a:p>
        </p:txBody>
      </p:sp>
      <p:sp>
        <p:nvSpPr>
          <p:cNvPr id="3" name="Espace réservé du contenu 2">
            <a:extLst>
              <a:ext uri="{FF2B5EF4-FFF2-40B4-BE49-F238E27FC236}">
                <a16:creationId xmlns:a16="http://schemas.microsoft.com/office/drawing/2014/main" id="{14F04610-5234-A45C-47DD-4F931E3414B9}"/>
              </a:ext>
            </a:extLst>
          </p:cNvPr>
          <p:cNvSpPr>
            <a:spLocks noGrp="1"/>
          </p:cNvSpPr>
          <p:nvPr>
            <p:ph idx="1"/>
          </p:nvPr>
        </p:nvSpPr>
        <p:spPr/>
        <p:txBody>
          <a:bodyPr>
            <a:normAutofit lnSpcReduction="10000"/>
          </a:bodyPr>
          <a:lstStyle/>
          <a:p>
            <a:r>
              <a:rPr lang="fr-FR" dirty="0"/>
              <a:t>Campagne électorale en « double sourd »: pas de débat collectif</a:t>
            </a:r>
          </a:p>
          <a:p>
            <a:r>
              <a:rPr lang="fr-FR" dirty="0"/>
              <a:t>Exigence CD&amp;V réforme Etat et scission BHV</a:t>
            </a:r>
          </a:p>
          <a:p>
            <a:r>
              <a:rPr lang="fr-FR" dirty="0"/>
              <a:t>Août 2006: Yves </a:t>
            </a:r>
            <a:r>
              <a:rPr lang="fr-FR" dirty="0" err="1"/>
              <a:t>Leterme</a:t>
            </a:r>
            <a:r>
              <a:rPr lang="fr-FR" dirty="0"/>
              <a:t>: « plus-value institutionnelle de la Belgique? », « cinq minutes de courage politique »</a:t>
            </a:r>
          </a:p>
          <a:p>
            <a:r>
              <a:rPr lang="fr-FR" dirty="0"/>
              <a:t>Décembre 2006: « demandeurs de rien »</a:t>
            </a:r>
          </a:p>
          <a:p>
            <a:r>
              <a:rPr lang="fr-FR" dirty="0"/>
              <a:t>Elections: cartel CD&amp;V – N-VA: 30 sièges/150: Orange bleue</a:t>
            </a:r>
          </a:p>
          <a:p>
            <a:r>
              <a:rPr lang="fr-FR" dirty="0"/>
              <a:t>281 jours de crise, </a:t>
            </a:r>
            <a:r>
              <a:rPr lang="fr-FR" dirty="0" err="1"/>
              <a:t>Leterme</a:t>
            </a:r>
            <a:r>
              <a:rPr lang="fr-FR" dirty="0"/>
              <a:t> I, II, Van </a:t>
            </a:r>
            <a:r>
              <a:rPr lang="fr-FR" dirty="0" err="1"/>
              <a:t>Rompuy</a:t>
            </a:r>
            <a:r>
              <a:rPr lang="fr-FR" dirty="0"/>
              <a:t>, </a:t>
            </a:r>
            <a:r>
              <a:rPr lang="fr-FR" dirty="0" err="1"/>
              <a:t>Leterme</a:t>
            </a:r>
            <a:r>
              <a:rPr lang="fr-FR" dirty="0"/>
              <a:t> III</a:t>
            </a:r>
          </a:p>
        </p:txBody>
      </p:sp>
      <p:sp>
        <p:nvSpPr>
          <p:cNvPr id="4" name="Espace réservé du pied de page 3">
            <a:extLst>
              <a:ext uri="{FF2B5EF4-FFF2-40B4-BE49-F238E27FC236}">
                <a16:creationId xmlns:a16="http://schemas.microsoft.com/office/drawing/2014/main" id="{13D42482-14B5-6645-4ED5-B46E5FA06906}"/>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2499685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054281-0EE4-43FC-AE53-F896CFCB8CE9}"/>
              </a:ext>
            </a:extLst>
          </p:cNvPr>
          <p:cNvSpPr>
            <a:spLocks noGrp="1"/>
          </p:cNvSpPr>
          <p:nvPr>
            <p:ph type="title"/>
          </p:nvPr>
        </p:nvSpPr>
        <p:spPr/>
        <p:txBody>
          <a:bodyPr/>
          <a:lstStyle/>
          <a:p>
            <a:r>
              <a:rPr lang="fr-FR" altLang="fr-FR">
                <a:effectLst>
                  <a:outerShdw blurRad="38100" dist="38100" dir="2700000" algn="tl">
                    <a:srgbClr val="C0C0C0"/>
                  </a:outerShdw>
                </a:effectLst>
                <a:ea typeface="ＭＳ Ｐゴシック" panose="020B0600070205080204" pitchFamily="34" charset="-128"/>
              </a:rPr>
              <a:t>Formation du gouvernement</a:t>
            </a:r>
          </a:p>
        </p:txBody>
      </p:sp>
      <p:sp>
        <p:nvSpPr>
          <p:cNvPr id="49154" name="Espace réservé du contenu 2">
            <a:extLst>
              <a:ext uri="{FF2B5EF4-FFF2-40B4-BE49-F238E27FC236}">
                <a16:creationId xmlns:a16="http://schemas.microsoft.com/office/drawing/2014/main" id="{802CF549-E88B-A872-31B0-56B684E05A8D}"/>
              </a:ext>
            </a:extLst>
          </p:cNvPr>
          <p:cNvSpPr>
            <a:spLocks noGrp="1"/>
          </p:cNvSpPr>
          <p:nvPr>
            <p:ph idx="1"/>
          </p:nvPr>
        </p:nvSpPr>
        <p:spPr/>
        <p:txBody>
          <a:bodyPr/>
          <a:lstStyle/>
          <a:p>
            <a:r>
              <a:rPr lang="fr-FR" altLang="fr-FR">
                <a:ea typeface="ＭＳ Ｐゴシック" panose="020B0600070205080204" pitchFamily="34" charset="-128"/>
              </a:rPr>
              <a:t>10 juin 2007: élections</a:t>
            </a:r>
          </a:p>
          <a:p>
            <a:r>
              <a:rPr lang="fr-FR" altLang="fr-FR">
                <a:ea typeface="ＭＳ Ｐゴシック" panose="020B0600070205080204" pitchFamily="34" charset="-128"/>
              </a:rPr>
              <a:t>12 juin: Didier Reynders informateur</a:t>
            </a:r>
          </a:p>
          <a:p>
            <a:r>
              <a:rPr lang="fr-FR" altLang="fr-FR">
                <a:ea typeface="ＭＳ Ｐゴシック" panose="020B0600070205080204" pitchFamily="34" charset="-128"/>
              </a:rPr>
              <a:t>5 juillet: Jean-Luc Dehaene « médiateur – négociateur »</a:t>
            </a:r>
          </a:p>
          <a:p>
            <a:r>
              <a:rPr lang="fr-FR" altLang="fr-FR">
                <a:ea typeface="ＭＳ Ｐゴシック" panose="020B0600070205080204" pitchFamily="34" charset="-128"/>
              </a:rPr>
              <a:t>15 juillet: Yves Leterme « formateur »</a:t>
            </a:r>
          </a:p>
          <a:p>
            <a:r>
              <a:rPr lang="fr-FR" altLang="fr-FR">
                <a:ea typeface="ＭＳ Ｐゴシック" panose="020B0600070205080204" pitchFamily="34" charset="-128"/>
              </a:rPr>
              <a:t>23 août: démission d</a:t>
            </a:r>
            <a:r>
              <a:rPr lang="ja-JP" altLang="fr-FR">
                <a:ea typeface="ＭＳ Ｐゴシック" panose="020B0600070205080204" pitchFamily="34" charset="-128"/>
              </a:rPr>
              <a:t>’</a:t>
            </a:r>
            <a:r>
              <a:rPr lang="fr-FR" altLang="ja-JP">
                <a:ea typeface="ＭＳ Ｐゴシック" panose="020B0600070205080204" pitchFamily="34" charset="-128"/>
              </a:rPr>
              <a:t>Yves Leterme</a:t>
            </a:r>
          </a:p>
          <a:p>
            <a:r>
              <a:rPr lang="fr-FR" altLang="fr-FR">
                <a:ea typeface="ＭＳ Ｐゴシック" panose="020B0600070205080204" pitchFamily="34" charset="-128"/>
              </a:rPr>
              <a:t>29 août: après consultation de sages, Herman Van Rompuy « explorateur »</a:t>
            </a:r>
          </a:p>
        </p:txBody>
      </p:sp>
      <p:sp>
        <p:nvSpPr>
          <p:cNvPr id="49155" name="Espace réservé du pied de page 3">
            <a:extLst>
              <a:ext uri="{FF2B5EF4-FFF2-40B4-BE49-F238E27FC236}">
                <a16:creationId xmlns:a16="http://schemas.microsoft.com/office/drawing/2014/main" id="{FDAF3300-AFFA-AF1A-9D60-D5F4D667C06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ro-RO" altLang="fr-FR" sz="1200">
                <a:solidFill>
                  <a:srgbClr val="B5A788"/>
                </a:solidFill>
                <a:latin typeface="Gill Sans MT" panose="020B0502020104020203" pitchFamily="34" charset="77"/>
              </a:rPr>
              <a:t>BCEEOAL13</a:t>
            </a:r>
            <a:endParaRPr lang="fr-FR" altLang="fr-FR" sz="1200">
              <a:solidFill>
                <a:srgbClr val="B5A788"/>
              </a:solidFill>
              <a:latin typeface="Gill Sans MT" panose="020B05020201040202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15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91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FB9D41-FECD-EFBE-6524-B901D5BB775A}"/>
              </a:ext>
            </a:extLst>
          </p:cNvPr>
          <p:cNvSpPr>
            <a:spLocks noGrp="1"/>
          </p:cNvSpPr>
          <p:nvPr>
            <p:ph type="title"/>
          </p:nvPr>
        </p:nvSpPr>
        <p:spPr/>
        <p:txBody>
          <a:bodyPr/>
          <a:lstStyle/>
          <a:p>
            <a:r>
              <a:rPr lang="fr-FR" altLang="fr-FR">
                <a:effectLst>
                  <a:outerShdw blurRad="38100" dist="38100" dir="2700000" algn="tl">
                    <a:srgbClr val="C0C0C0"/>
                  </a:outerShdw>
                </a:effectLst>
                <a:ea typeface="ＭＳ Ｐゴシック" panose="020B0600070205080204" pitchFamily="34" charset="-128"/>
              </a:rPr>
              <a:t>Formation du gouvernement</a:t>
            </a:r>
          </a:p>
        </p:txBody>
      </p:sp>
      <p:sp>
        <p:nvSpPr>
          <p:cNvPr id="50178" name="Espace réservé du contenu 2">
            <a:extLst>
              <a:ext uri="{FF2B5EF4-FFF2-40B4-BE49-F238E27FC236}">
                <a16:creationId xmlns:a16="http://schemas.microsoft.com/office/drawing/2014/main" id="{CA29B14A-ABD9-5653-ED0B-5E5B9BFD2804}"/>
              </a:ext>
            </a:extLst>
          </p:cNvPr>
          <p:cNvSpPr>
            <a:spLocks noGrp="1"/>
          </p:cNvSpPr>
          <p:nvPr>
            <p:ph idx="1"/>
          </p:nvPr>
        </p:nvSpPr>
        <p:spPr/>
        <p:txBody>
          <a:bodyPr/>
          <a:lstStyle/>
          <a:p>
            <a:r>
              <a:rPr lang="fr-FR" altLang="fr-FR" dirty="0">
                <a:ea typeface="ＭＳ Ｐゴシック" panose="020B0600070205080204" pitchFamily="34" charset="-128"/>
              </a:rPr>
              <a:t>9 septembre 2007: rejet par le Parlement flamand d</a:t>
            </a:r>
            <a:r>
              <a:rPr lang="nl-BE" altLang="fr-FR" dirty="0">
                <a:ea typeface="ＭＳ Ｐゴシック" panose="020B0600070205080204" pitchFamily="34" charset="-128"/>
              </a:rPr>
              <a:t>’</a:t>
            </a:r>
            <a:r>
              <a:rPr lang="fr-FR" altLang="ja-JP" dirty="0">
                <a:ea typeface="ＭＳ Ｐゴシック" panose="020B0600070205080204" pitchFamily="34" charset="-128"/>
              </a:rPr>
              <a:t>une résolution du Vlaams </a:t>
            </a:r>
            <a:r>
              <a:rPr lang="fr-FR" altLang="ja-JP" dirty="0" err="1">
                <a:ea typeface="ＭＳ Ｐゴシック" panose="020B0600070205080204" pitchFamily="34" charset="-128"/>
              </a:rPr>
              <a:t>Belang</a:t>
            </a:r>
            <a:r>
              <a:rPr lang="fr-FR" altLang="ja-JP" dirty="0">
                <a:ea typeface="ＭＳ Ｐゴシック" panose="020B0600070205080204" pitchFamily="34" charset="-128"/>
              </a:rPr>
              <a:t> appelant au séparatisme</a:t>
            </a:r>
          </a:p>
          <a:p>
            <a:r>
              <a:rPr lang="fr-FR" altLang="fr-FR" dirty="0">
                <a:ea typeface="ＭＳ Ｐゴシック" panose="020B0600070205080204" pitchFamily="34" charset="-128"/>
              </a:rPr>
              <a:t>29 septembre: Yves </a:t>
            </a:r>
            <a:r>
              <a:rPr lang="fr-FR" altLang="fr-FR" dirty="0" err="1">
                <a:ea typeface="ＭＳ Ｐゴシック" panose="020B0600070205080204" pitchFamily="34" charset="-128"/>
              </a:rPr>
              <a:t>Leterme</a:t>
            </a:r>
            <a:r>
              <a:rPr lang="fr-FR" altLang="fr-FR" dirty="0">
                <a:ea typeface="ＭＳ Ｐゴシック" panose="020B0600070205080204" pitchFamily="34" charset="-128"/>
              </a:rPr>
              <a:t> formateur</a:t>
            </a:r>
          </a:p>
          <a:p>
            <a:r>
              <a:rPr lang="fr-FR" altLang="fr-FR" dirty="0">
                <a:ea typeface="ＭＳ Ｐゴシック" panose="020B0600070205080204" pitchFamily="34" charset="-128"/>
              </a:rPr>
              <a:t>7 novembre: vote en Com° intérieur: BHV</a:t>
            </a:r>
          </a:p>
          <a:p>
            <a:r>
              <a:rPr lang="fr-FR" altLang="fr-FR" dirty="0">
                <a:ea typeface="ＭＳ Ｐゴシック" panose="020B0600070205080204" pitchFamily="34" charset="-128"/>
              </a:rPr>
              <a:t>1 décembre: démission d</a:t>
            </a:r>
            <a:r>
              <a:rPr lang="ja-JP" altLang="fr-FR">
                <a:ea typeface="ＭＳ Ｐゴシック" panose="020B0600070205080204" pitchFamily="34" charset="-128"/>
              </a:rPr>
              <a:t>’</a:t>
            </a:r>
            <a:r>
              <a:rPr lang="fr-FR" altLang="ja-JP" dirty="0">
                <a:ea typeface="ＭＳ Ｐゴシック" panose="020B0600070205080204" pitchFamily="34" charset="-128"/>
              </a:rPr>
              <a:t>Yves </a:t>
            </a:r>
            <a:r>
              <a:rPr lang="fr-FR" altLang="ja-JP" dirty="0" err="1">
                <a:ea typeface="ＭＳ Ｐゴシック" panose="020B0600070205080204" pitchFamily="34" charset="-128"/>
              </a:rPr>
              <a:t>Leterme</a:t>
            </a:r>
            <a:endParaRPr lang="fr-FR" altLang="ja-JP" dirty="0">
              <a:ea typeface="ＭＳ Ｐゴシック" panose="020B0600070205080204" pitchFamily="34" charset="-128"/>
            </a:endParaRPr>
          </a:p>
          <a:p>
            <a:r>
              <a:rPr lang="fr-FR" altLang="fr-FR" dirty="0">
                <a:ea typeface="ＭＳ Ｐゴシック" panose="020B0600070205080204" pitchFamily="34" charset="-128"/>
              </a:rPr>
              <a:t>21 décembre: gouvernement Verhofstadt III: orange bleue + PS (≠ </a:t>
            </a:r>
            <a:r>
              <a:rPr lang="fr-FR" altLang="fr-FR" dirty="0" err="1">
                <a:ea typeface="ＭＳ Ｐゴシック" panose="020B0600070205080204" pitchFamily="34" charset="-128"/>
              </a:rPr>
              <a:t>SPa</a:t>
            </a:r>
            <a:r>
              <a:rPr lang="fr-FR" altLang="fr-FR" dirty="0">
                <a:ea typeface="ＭＳ Ｐゴシック" panose="020B0600070205080204" pitchFamily="34" charset="-128"/>
              </a:rPr>
              <a:t>)</a:t>
            </a:r>
          </a:p>
        </p:txBody>
      </p:sp>
      <p:sp>
        <p:nvSpPr>
          <p:cNvPr id="50179" name="Espace réservé du pied de page 3">
            <a:extLst>
              <a:ext uri="{FF2B5EF4-FFF2-40B4-BE49-F238E27FC236}">
                <a16:creationId xmlns:a16="http://schemas.microsoft.com/office/drawing/2014/main" id="{A542B8F1-EF4D-0038-6666-D45A7FD8200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ro-RO" altLang="fr-FR" sz="1200">
                <a:solidFill>
                  <a:srgbClr val="B5A788"/>
                </a:solidFill>
                <a:latin typeface="Gill Sans MT" panose="020B0502020104020203" pitchFamily="34" charset="77"/>
              </a:rPr>
              <a:t>BCEEOAL13</a:t>
            </a:r>
            <a:endParaRPr lang="fr-FR" altLang="fr-FR" sz="1200">
              <a:solidFill>
                <a:srgbClr val="B5A788"/>
              </a:solidFill>
              <a:latin typeface="Gill Sans MT" panose="020B05020201040202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17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17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01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8D9016-0EFA-5BF2-E0D2-2C0080077CF2}"/>
              </a:ext>
            </a:extLst>
          </p:cNvPr>
          <p:cNvSpPr>
            <a:spLocks noGrp="1"/>
          </p:cNvSpPr>
          <p:nvPr>
            <p:ph type="title"/>
          </p:nvPr>
        </p:nvSpPr>
        <p:spPr/>
        <p:txBody>
          <a:bodyPr/>
          <a:lstStyle/>
          <a:p>
            <a:r>
              <a:rPr lang="fr-FR" altLang="fr-FR" sz="2800">
                <a:effectLst>
                  <a:outerShdw blurRad="38100" dist="38100" dir="2700000" algn="tl">
                    <a:srgbClr val="C0C0C0"/>
                  </a:outerShdw>
                </a:effectLst>
                <a:ea typeface="ＭＳ Ｐゴシック" panose="020B0600070205080204" pitchFamily="34" charset="-128"/>
              </a:rPr>
              <a:t>« Conflit d</a:t>
            </a:r>
            <a:r>
              <a:rPr lang="ja-JP" altLang="fr-FR" sz="2800">
                <a:effectLst>
                  <a:outerShdw blurRad="38100" dist="38100" dir="2700000" algn="tl">
                    <a:srgbClr val="C0C0C0"/>
                  </a:outerShdw>
                </a:effectLst>
                <a:ea typeface="ＭＳ Ｐゴシック" panose="020B0600070205080204" pitchFamily="34" charset="-128"/>
              </a:rPr>
              <a:t>’</a:t>
            </a:r>
            <a:r>
              <a:rPr lang="fr-FR" altLang="ja-JP" sz="2800">
                <a:effectLst>
                  <a:outerShdw blurRad="38100" dist="38100" dir="2700000" algn="tl">
                    <a:srgbClr val="C0C0C0"/>
                  </a:outerShdw>
                </a:effectLst>
                <a:ea typeface="ＭＳ Ｐゴシック" panose="020B0600070205080204" pitchFamily="34" charset="-128"/>
              </a:rPr>
              <a:t>intérêt » (2 x 60 jours)</a:t>
            </a:r>
            <a:br>
              <a:rPr lang="fr-FR" altLang="ja-JP" sz="1800">
                <a:effectLst>
                  <a:outerShdw blurRad="38100" dist="38100" dir="2700000" algn="tl">
                    <a:srgbClr val="C0C0C0"/>
                  </a:outerShdw>
                </a:effectLst>
                <a:ea typeface="ＭＳ Ｐゴシック" panose="020B0600070205080204" pitchFamily="34" charset="-128"/>
              </a:rPr>
            </a:br>
            <a:r>
              <a:rPr lang="fr-FR" altLang="ja-JP" sz="1800">
                <a:effectLst>
                  <a:outerShdw blurRad="38100" dist="38100" dir="2700000" algn="tl">
                    <a:srgbClr val="C0C0C0"/>
                  </a:outerShdw>
                </a:effectLst>
                <a:ea typeface="ＭＳ Ｐゴシック" panose="020B0600070205080204" pitchFamily="34" charset="-128"/>
              </a:rPr>
              <a:t>article 32, § 1er</a:t>
            </a:r>
            <a:r>
              <a:rPr lang="fr-FR" altLang="ja-JP" sz="1800" i="1">
                <a:effectLst>
                  <a:outerShdw blurRad="38100" dist="38100" dir="2700000" algn="tl">
                    <a:srgbClr val="C0C0C0"/>
                  </a:outerShdw>
                </a:effectLst>
                <a:ea typeface="ＭＳ Ｐゴシック" panose="020B0600070205080204" pitchFamily="34" charset="-128"/>
              </a:rPr>
              <a:t>bis, de la loi ordinaire de réformes institutionnelles</a:t>
            </a:r>
            <a:endParaRPr lang="fr-FR" altLang="fr-FR" sz="1800">
              <a:effectLst>
                <a:outerShdw blurRad="38100" dist="38100" dir="2700000" algn="tl">
                  <a:srgbClr val="C0C0C0"/>
                </a:outerShdw>
              </a:effectLst>
              <a:ea typeface="ＭＳ Ｐゴシック" panose="020B0600070205080204" pitchFamily="34" charset="-128"/>
            </a:endParaRPr>
          </a:p>
        </p:txBody>
      </p:sp>
      <p:sp>
        <p:nvSpPr>
          <p:cNvPr id="51202" name="Espace réservé du contenu 2">
            <a:extLst>
              <a:ext uri="{FF2B5EF4-FFF2-40B4-BE49-F238E27FC236}">
                <a16:creationId xmlns:a16="http://schemas.microsoft.com/office/drawing/2014/main" id="{3879B836-4930-F484-4371-27C5FA3C828C}"/>
              </a:ext>
            </a:extLst>
          </p:cNvPr>
          <p:cNvSpPr>
            <a:spLocks noGrp="1"/>
          </p:cNvSpPr>
          <p:nvPr>
            <p:ph idx="1"/>
          </p:nvPr>
        </p:nvSpPr>
        <p:spPr/>
        <p:txBody>
          <a:bodyPr/>
          <a:lstStyle/>
          <a:p>
            <a:r>
              <a:rPr lang="fr-FR" altLang="fr-FR">
                <a:ea typeface="ＭＳ Ｐゴシック" panose="020B0600070205080204" pitchFamily="34" charset="-128"/>
              </a:rPr>
              <a:t>Parlement de la Communauté française, 9 novembre 2007;</a:t>
            </a:r>
          </a:p>
          <a:p>
            <a:r>
              <a:rPr lang="fr-FR" altLang="fr-FR">
                <a:ea typeface="ＭＳ Ｐゴシック" panose="020B0600070205080204" pitchFamily="34" charset="-128"/>
              </a:rPr>
              <a:t>Assemblée de la Commission communautaire française, 9 mai 2008;</a:t>
            </a:r>
          </a:p>
          <a:p>
            <a:r>
              <a:rPr lang="fr-FR" altLang="fr-FR">
                <a:ea typeface="ＭＳ Ｐゴシック" panose="020B0600070205080204" pitchFamily="34" charset="-128"/>
              </a:rPr>
              <a:t>Parlement wallon, 14 janvier 2009;</a:t>
            </a:r>
          </a:p>
          <a:p>
            <a:r>
              <a:rPr lang="fr-FR" altLang="fr-FR">
                <a:ea typeface="ＭＳ Ｐゴシック" panose="020B0600070205080204" pitchFamily="34" charset="-128"/>
              </a:rPr>
              <a:t>Parlement germanophone, 26 octobre 2009</a:t>
            </a:r>
          </a:p>
        </p:txBody>
      </p:sp>
      <p:sp>
        <p:nvSpPr>
          <p:cNvPr id="51203" name="Espace réservé du pied de page 3">
            <a:extLst>
              <a:ext uri="{FF2B5EF4-FFF2-40B4-BE49-F238E27FC236}">
                <a16:creationId xmlns:a16="http://schemas.microsoft.com/office/drawing/2014/main" id="{74F6E7D5-420D-A754-E83B-523751F7B22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ro-RO" altLang="fr-FR" sz="1200">
                <a:solidFill>
                  <a:srgbClr val="B5A788"/>
                </a:solidFill>
                <a:latin typeface="Gill Sans MT" panose="020B0502020104020203" pitchFamily="34" charset="77"/>
              </a:rPr>
              <a:t>BCEEOAL13</a:t>
            </a:r>
            <a:endParaRPr lang="fr-FR" altLang="fr-FR" sz="1200">
              <a:solidFill>
                <a:srgbClr val="B5A788"/>
              </a:solidFill>
              <a:latin typeface="Gill Sans MT" panose="020B05020201040202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B5CDED-C171-0FA6-C35C-B72BA9791A46}"/>
              </a:ext>
            </a:extLst>
          </p:cNvPr>
          <p:cNvSpPr>
            <a:spLocks noGrp="1"/>
          </p:cNvSpPr>
          <p:nvPr>
            <p:ph type="title"/>
          </p:nvPr>
        </p:nvSpPr>
        <p:spPr/>
        <p:txBody>
          <a:bodyPr/>
          <a:lstStyle/>
          <a:p>
            <a:r>
              <a:rPr lang="fr-FR" altLang="fr-FR">
                <a:effectLst>
                  <a:outerShdw blurRad="38100" dist="38100" dir="2700000" algn="tl">
                    <a:srgbClr val="C0C0C0"/>
                  </a:outerShdw>
                </a:effectLst>
                <a:ea typeface="ＭＳ Ｐゴシック" panose="020B0600070205080204" pitchFamily="34" charset="-128"/>
              </a:rPr>
              <a:t>Formation du gouvernement</a:t>
            </a:r>
          </a:p>
        </p:txBody>
      </p:sp>
      <p:sp>
        <p:nvSpPr>
          <p:cNvPr id="21506" name="Espace réservé du contenu 2">
            <a:extLst>
              <a:ext uri="{FF2B5EF4-FFF2-40B4-BE49-F238E27FC236}">
                <a16:creationId xmlns:a16="http://schemas.microsoft.com/office/drawing/2014/main" id="{B797A570-ACA4-5FE5-021F-E05FEC3AA181}"/>
              </a:ext>
            </a:extLst>
          </p:cNvPr>
          <p:cNvSpPr>
            <a:spLocks noGrp="1"/>
          </p:cNvSpPr>
          <p:nvPr>
            <p:ph idx="1"/>
          </p:nvPr>
        </p:nvSpPr>
        <p:spPr/>
        <p:txBody>
          <a:bodyPr/>
          <a:lstStyle/>
          <a:p>
            <a:r>
              <a:rPr lang="fr-FR" altLang="fr-FR">
                <a:ea typeface="ＭＳ Ｐゴシック" panose="020B0600070205080204" pitchFamily="34" charset="-128"/>
              </a:rPr>
              <a:t>20 mars 2008: gouvernement Leterme (Orange bleue + PS) 282 jours après vote</a:t>
            </a:r>
          </a:p>
          <a:p>
            <a:pPr>
              <a:buFont typeface="Wingdings 2" pitchFamily="2" charset="2"/>
              <a:buNone/>
            </a:pPr>
            <a:r>
              <a:rPr lang="fr-FR" altLang="fr-FR">
                <a:ea typeface="ＭＳ Ｐゴシック" panose="020B0600070205080204" pitchFamily="34" charset="-128"/>
              </a:rPr>
              <a:t>condition: avancer discussions institutionnelles</a:t>
            </a:r>
          </a:p>
          <a:p>
            <a:r>
              <a:rPr lang="fr-FR" altLang="fr-FR">
                <a:ea typeface="ＭＳ Ｐゴシック" panose="020B0600070205080204" pitchFamily="34" charset="-128"/>
              </a:rPr>
              <a:t>14 juillet: démission Yves Leterme</a:t>
            </a:r>
          </a:p>
          <a:p>
            <a:r>
              <a:rPr lang="fr-FR" altLang="fr-FR">
                <a:ea typeface="ＭＳ Ｐゴシック" panose="020B0600070205080204" pitchFamily="34" charset="-128"/>
              </a:rPr>
              <a:t>17 juillet : refus démission</a:t>
            </a:r>
          </a:p>
          <a:p>
            <a:r>
              <a:rPr lang="fr-FR" altLang="fr-FR">
                <a:ea typeface="ＭＳ Ｐゴシック" panose="020B0600070205080204" pitchFamily="34" charset="-128"/>
              </a:rPr>
              <a:t>21 juillet: trois médiateurs, François-Xavier de Donnea, Raymond Langendries et Karl-Heinz Lambertz pour préparer le dialogue institutionnel</a:t>
            </a:r>
          </a:p>
        </p:txBody>
      </p:sp>
      <p:sp>
        <p:nvSpPr>
          <p:cNvPr id="52227" name="Espace réservé du pied de page 3">
            <a:extLst>
              <a:ext uri="{FF2B5EF4-FFF2-40B4-BE49-F238E27FC236}">
                <a16:creationId xmlns:a16="http://schemas.microsoft.com/office/drawing/2014/main" id="{31C7983A-0670-37D1-D840-FA08CF3736C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ro-RO" altLang="fr-FR" sz="1200">
                <a:solidFill>
                  <a:srgbClr val="B5A788"/>
                </a:solidFill>
                <a:latin typeface="Gill Sans MT" panose="020B0502020104020203" pitchFamily="34" charset="77"/>
              </a:rPr>
              <a:t>BCEEOAL13</a:t>
            </a:r>
            <a:endParaRPr lang="fr-FR" altLang="fr-FR" sz="1200">
              <a:solidFill>
                <a:srgbClr val="B5A788"/>
              </a:solidFill>
              <a:latin typeface="Gill Sans MT" panose="020B05020201040202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B33B97-A684-A73B-DD37-BBD84BCA2912}"/>
              </a:ext>
            </a:extLst>
          </p:cNvPr>
          <p:cNvSpPr>
            <a:spLocks noGrp="1"/>
          </p:cNvSpPr>
          <p:nvPr>
            <p:ph type="title"/>
          </p:nvPr>
        </p:nvSpPr>
        <p:spPr/>
        <p:txBody>
          <a:bodyPr/>
          <a:lstStyle/>
          <a:p>
            <a:r>
              <a:rPr lang="fr-FR" altLang="fr-FR">
                <a:effectLst>
                  <a:outerShdw blurRad="38100" dist="38100" dir="2700000" algn="tl">
                    <a:srgbClr val="C0C0C0"/>
                  </a:outerShdw>
                </a:effectLst>
                <a:ea typeface="ＭＳ Ｐゴシック" panose="020B0600070205080204" pitchFamily="34" charset="-128"/>
              </a:rPr>
              <a:t>Gouvernement</a:t>
            </a:r>
          </a:p>
        </p:txBody>
      </p:sp>
      <p:sp>
        <p:nvSpPr>
          <p:cNvPr id="53250" name="Espace réservé du contenu 2">
            <a:extLst>
              <a:ext uri="{FF2B5EF4-FFF2-40B4-BE49-F238E27FC236}">
                <a16:creationId xmlns:a16="http://schemas.microsoft.com/office/drawing/2014/main" id="{9507C385-1E6D-3AC2-236A-FC9EFD424CD6}"/>
              </a:ext>
            </a:extLst>
          </p:cNvPr>
          <p:cNvSpPr>
            <a:spLocks noGrp="1"/>
          </p:cNvSpPr>
          <p:nvPr>
            <p:ph idx="1"/>
          </p:nvPr>
        </p:nvSpPr>
        <p:spPr/>
        <p:txBody>
          <a:bodyPr/>
          <a:lstStyle/>
          <a:p>
            <a:r>
              <a:rPr lang="fr-FR" altLang="fr-FR">
                <a:ea typeface="ＭＳ Ｐゴシック" panose="020B0600070205080204" pitchFamily="34" charset="-128"/>
              </a:rPr>
              <a:t>21 septembre: congrès NVA: scission cartel CD&amp;V NVA (7 élus après les suppléances de ministres)</a:t>
            </a:r>
          </a:p>
          <a:p>
            <a:r>
              <a:rPr lang="fr-FR" altLang="fr-FR">
                <a:ea typeface="ＭＳ Ｐゴシック" panose="020B0600070205080204" pitchFamily="34" charset="-128"/>
              </a:rPr>
              <a:t>Crise bancaire et duo Leterme-Reynders pour négocier avec la France et les Pays-Bas</a:t>
            </a:r>
          </a:p>
          <a:p>
            <a:r>
              <a:rPr lang="fr-FR" altLang="fr-FR">
                <a:ea typeface="ＭＳ Ｐゴシック" panose="020B0600070205080204" pitchFamily="34" charset="-128"/>
              </a:rPr>
              <a:t>19 décembre: démission Yves Leterme</a:t>
            </a:r>
          </a:p>
          <a:p>
            <a:r>
              <a:rPr lang="fr-FR" altLang="fr-FR">
                <a:ea typeface="ＭＳ Ｐゴシック" panose="020B0600070205080204" pitchFamily="34" charset="-128"/>
              </a:rPr>
              <a:t>30 décembre 2008: Herman Van Rompuy premier ministre</a:t>
            </a:r>
          </a:p>
          <a:p>
            <a:endParaRPr lang="fr-FR" altLang="fr-FR">
              <a:ea typeface="ＭＳ Ｐゴシック" panose="020B0600070205080204" pitchFamily="34" charset="-128"/>
            </a:endParaRPr>
          </a:p>
        </p:txBody>
      </p:sp>
      <p:sp>
        <p:nvSpPr>
          <p:cNvPr id="53251" name="Espace réservé du pied de page 3">
            <a:extLst>
              <a:ext uri="{FF2B5EF4-FFF2-40B4-BE49-F238E27FC236}">
                <a16:creationId xmlns:a16="http://schemas.microsoft.com/office/drawing/2014/main" id="{64685B6F-3F76-DCCD-0F9D-6C1FA150DA7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ro-RO" altLang="fr-FR" sz="1200">
                <a:solidFill>
                  <a:srgbClr val="B5A788"/>
                </a:solidFill>
                <a:latin typeface="Gill Sans MT" panose="020B0502020104020203" pitchFamily="34" charset="77"/>
              </a:rPr>
              <a:t>BCEEOAL13</a:t>
            </a:r>
            <a:endParaRPr lang="fr-FR" altLang="fr-FR" sz="1200">
              <a:solidFill>
                <a:srgbClr val="B5A788"/>
              </a:solidFill>
              <a:latin typeface="Gill Sans MT" panose="020B05020201040202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325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1C6FA9-ADA3-B529-5DAF-0260B5B0626D}"/>
              </a:ext>
            </a:extLst>
          </p:cNvPr>
          <p:cNvSpPr>
            <a:spLocks noGrp="1"/>
          </p:cNvSpPr>
          <p:nvPr>
            <p:ph type="title"/>
          </p:nvPr>
        </p:nvSpPr>
        <p:spPr/>
        <p:txBody>
          <a:bodyPr/>
          <a:lstStyle/>
          <a:p>
            <a:r>
              <a:rPr lang="fr-FR" altLang="fr-FR">
                <a:effectLst>
                  <a:outerShdw blurRad="38100" dist="38100" dir="2700000" algn="tl">
                    <a:srgbClr val="C0C0C0"/>
                  </a:outerShdw>
                </a:effectLst>
                <a:ea typeface="ＭＳ Ｐゴシック" panose="020B0600070205080204" pitchFamily="34" charset="-128"/>
              </a:rPr>
              <a:t>Van Rompuy l</a:t>
            </a:r>
            <a:r>
              <a:rPr lang="ja-JP" altLang="fr-FR">
                <a:effectLst>
                  <a:outerShdw blurRad="38100" dist="38100" dir="2700000" algn="tl">
                    <a:srgbClr val="C0C0C0"/>
                  </a:outerShdw>
                </a:effectLst>
                <a:ea typeface="ＭＳ Ｐゴシック" panose="020B0600070205080204" pitchFamily="34" charset="-128"/>
              </a:rPr>
              <a:t>’</a:t>
            </a:r>
            <a:r>
              <a:rPr lang="fr-FR" altLang="ja-JP">
                <a:effectLst>
                  <a:outerShdw blurRad="38100" dist="38100" dir="2700000" algn="tl">
                    <a:srgbClr val="C0C0C0"/>
                  </a:outerShdw>
                </a:effectLst>
                <a:ea typeface="ＭＳ Ｐゴシック" panose="020B0600070205080204" pitchFamily="34" charset="-128"/>
              </a:rPr>
              <a:t>Européen</a:t>
            </a:r>
            <a:endParaRPr lang="fr-FR" altLang="fr-FR">
              <a:effectLst>
                <a:outerShdw blurRad="38100" dist="38100" dir="2700000" algn="tl">
                  <a:srgbClr val="C0C0C0"/>
                </a:outerShdw>
              </a:effectLst>
              <a:ea typeface="ＭＳ Ｐゴシック" panose="020B0600070205080204" pitchFamily="34" charset="-128"/>
            </a:endParaRPr>
          </a:p>
        </p:txBody>
      </p:sp>
      <p:sp>
        <p:nvSpPr>
          <p:cNvPr id="54274" name="Espace réservé du contenu 2">
            <a:extLst>
              <a:ext uri="{FF2B5EF4-FFF2-40B4-BE49-F238E27FC236}">
                <a16:creationId xmlns:a16="http://schemas.microsoft.com/office/drawing/2014/main" id="{EB0E708D-7031-D5D1-50DD-5B9BB8288149}"/>
              </a:ext>
            </a:extLst>
          </p:cNvPr>
          <p:cNvSpPr>
            <a:spLocks noGrp="1"/>
          </p:cNvSpPr>
          <p:nvPr>
            <p:ph idx="1"/>
          </p:nvPr>
        </p:nvSpPr>
        <p:spPr/>
        <p:txBody>
          <a:bodyPr/>
          <a:lstStyle/>
          <a:p>
            <a:r>
              <a:rPr lang="fr-FR" altLang="fr-FR">
                <a:ea typeface="ＭＳ Ｐゴシック" panose="020B0600070205080204" pitchFamily="34" charset="-128"/>
              </a:rPr>
              <a:t>Election à la présidence du Conseil européen, suite à la ratification du traité de Lisbonne. Entre en fonction le 1</a:t>
            </a:r>
            <a:r>
              <a:rPr lang="fr-FR" altLang="fr-FR" baseline="30000">
                <a:ea typeface="ＭＳ Ｐゴシック" panose="020B0600070205080204" pitchFamily="34" charset="-128"/>
              </a:rPr>
              <a:t>er</a:t>
            </a:r>
            <a:r>
              <a:rPr lang="fr-FR" altLang="fr-FR">
                <a:ea typeface="ＭＳ Ｐゴシック" panose="020B0600070205080204" pitchFamily="34" charset="-128"/>
              </a:rPr>
              <a:t> décembre 2009.</a:t>
            </a:r>
          </a:p>
          <a:p>
            <a:endParaRPr lang="fr-FR" altLang="fr-FR">
              <a:ea typeface="ＭＳ Ｐゴシック" panose="020B0600070205080204" pitchFamily="34" charset="-128"/>
            </a:endParaRPr>
          </a:p>
          <a:p>
            <a:r>
              <a:rPr lang="fr-FR" altLang="fr-FR">
                <a:ea typeface="ＭＳ Ｐゴシック" panose="020B0600070205080204" pitchFamily="34" charset="-128"/>
              </a:rPr>
              <a:t>Remplacement comme premier ministre par Yves Leterme le 25 novembre 2009.</a:t>
            </a:r>
          </a:p>
        </p:txBody>
      </p:sp>
      <p:sp>
        <p:nvSpPr>
          <p:cNvPr id="54275" name="Espace réservé du pied de page 3">
            <a:extLst>
              <a:ext uri="{FF2B5EF4-FFF2-40B4-BE49-F238E27FC236}">
                <a16:creationId xmlns:a16="http://schemas.microsoft.com/office/drawing/2014/main" id="{05B8FF3A-F560-F50F-09E7-70E78CB4EC6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ro-RO" altLang="fr-FR" sz="1200">
                <a:solidFill>
                  <a:srgbClr val="B5A788"/>
                </a:solidFill>
                <a:latin typeface="Gill Sans MT" panose="020B0502020104020203" pitchFamily="34" charset="77"/>
              </a:rPr>
              <a:t>BCEEOAL13</a:t>
            </a:r>
            <a:endParaRPr lang="fr-FR" altLang="fr-FR" sz="1200">
              <a:solidFill>
                <a:srgbClr val="B5A788"/>
              </a:solidFill>
              <a:latin typeface="Gill Sans MT" panose="020B05020201040202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F0008E-0BEF-AC16-7A64-90D0CFBAB1FC}"/>
              </a:ext>
            </a:extLst>
          </p:cNvPr>
          <p:cNvSpPr>
            <a:spLocks noGrp="1"/>
          </p:cNvSpPr>
          <p:nvPr>
            <p:ph type="title"/>
          </p:nvPr>
        </p:nvSpPr>
        <p:spPr/>
        <p:txBody>
          <a:bodyPr/>
          <a:lstStyle/>
          <a:p>
            <a:r>
              <a:rPr lang="fr-FR" sz="3200" dirty="0">
                <a:effectLst>
                  <a:outerShdw blurRad="38100" dist="38100" dir="2700000" algn="tl">
                    <a:srgbClr val="DDDDDD"/>
                  </a:outerShdw>
                </a:effectLst>
                <a:latin typeface="Garamond" panose="02020404030301010803" pitchFamily="18" charset="0"/>
                <a:ea typeface="ＭＳ Ｐゴシック" charset="0"/>
                <a:cs typeface="ＭＳ Ｐゴシック" charset="0"/>
              </a:rPr>
              <a:t>Communiqué de JL Dehaene, 20 avril 2010.</a:t>
            </a:r>
            <a:endParaRPr lang="fr-FR" dirty="0">
              <a:latin typeface="Garamond" panose="02020404030301010803" pitchFamily="18" charset="0"/>
            </a:endParaRPr>
          </a:p>
        </p:txBody>
      </p:sp>
      <p:sp>
        <p:nvSpPr>
          <p:cNvPr id="3" name="Espace réservé du contenu 2">
            <a:extLst>
              <a:ext uri="{FF2B5EF4-FFF2-40B4-BE49-F238E27FC236}">
                <a16:creationId xmlns:a16="http://schemas.microsoft.com/office/drawing/2014/main" id="{7EE28BC2-12B6-3936-B7AF-3B0D1DC8FB2E}"/>
              </a:ext>
            </a:extLst>
          </p:cNvPr>
          <p:cNvSpPr>
            <a:spLocks noGrp="1"/>
          </p:cNvSpPr>
          <p:nvPr>
            <p:ph idx="1"/>
          </p:nvPr>
        </p:nvSpPr>
        <p:spPr/>
        <p:txBody>
          <a:bodyPr/>
          <a:lstStyle/>
          <a:p>
            <a:pPr marL="0" indent="0">
              <a:buNone/>
            </a:pPr>
            <a:r>
              <a:rPr lang="fr-FR" altLang="ja-JP" sz="2000" i="1" dirty="0">
                <a:latin typeface="Garamond" panose="02020404030301010803" pitchFamily="18" charset="0"/>
                <a:ea typeface="ＭＳ Ｐゴシック" charset="0"/>
                <a:cs typeface="ＭＳ Ｐゴシック" charset="0"/>
              </a:rPr>
              <a:t>« </a:t>
            </a:r>
            <a:r>
              <a:rPr lang="fr-FR" i="1" dirty="0">
                <a:latin typeface="Garamond" panose="02020404030301010803" pitchFamily="18" charset="0"/>
                <a:ea typeface="ＭＳ Ｐゴシック" charset="0"/>
                <a:cs typeface="ＭＳ Ｐゴシック" charset="0"/>
              </a:rPr>
              <a:t>Au cours des phases successives de la réforme de l</a:t>
            </a:r>
            <a:r>
              <a:rPr lang="ja-JP" altLang="fr-FR" i="1">
                <a:latin typeface="Garamond" panose="02020404030301010803" pitchFamily="18" charset="0"/>
                <a:ea typeface="ＭＳ Ｐゴシック" charset="0"/>
                <a:cs typeface="ＭＳ Ｐゴシック" charset="0"/>
              </a:rPr>
              <a:t>’</a:t>
            </a:r>
            <a:r>
              <a:rPr lang="fr-FR" altLang="ja-JP" i="1" dirty="0">
                <a:latin typeface="Garamond" panose="02020404030301010803" pitchFamily="18" charset="0"/>
                <a:ea typeface="ＭＳ Ｐゴシック" charset="0"/>
                <a:cs typeface="ＭＳ Ｐゴシック" charset="0"/>
              </a:rPr>
              <a:t>Etat belge, la base du compromis de 1970 a toujours été respectée : </a:t>
            </a:r>
          </a:p>
          <a:p>
            <a:pPr marL="0" indent="0">
              <a:buNone/>
            </a:pPr>
            <a:r>
              <a:rPr lang="fr-FR" altLang="ja-JP" b="1" i="1" dirty="0">
                <a:latin typeface="Garamond" panose="02020404030301010803" pitchFamily="18" charset="0"/>
                <a:ea typeface="ＭＳ Ｐゴシック" charset="0"/>
                <a:cs typeface="ＭＳ Ｐゴシック" charset="0"/>
              </a:rPr>
              <a:t>la majorité ne peut imposer sa volonté à la minorité, mais la minorité accepte </a:t>
            </a:r>
            <a:r>
              <a:rPr lang="fr-FR" altLang="ja-JP" b="1" i="1" dirty="0" err="1">
                <a:latin typeface="Garamond" panose="02020404030301010803" pitchFamily="18" charset="0"/>
                <a:ea typeface="ＭＳ Ｐゴシック" charset="0"/>
                <a:cs typeface="ＭＳ Ｐゴシック" charset="0"/>
              </a:rPr>
              <a:t>qu</a:t>
            </a:r>
            <a:r>
              <a:rPr lang="nl-BE" altLang="ja-JP" b="1" i="1" dirty="0">
                <a:latin typeface="Garamond" panose="02020404030301010803" pitchFamily="18" charset="0"/>
                <a:ea typeface="ＭＳ Ｐゴシック" charset="0"/>
                <a:cs typeface="ＭＳ Ｐゴシック" charset="0"/>
              </a:rPr>
              <a:t>’</a:t>
            </a:r>
            <a:r>
              <a:rPr lang="fr-FR" altLang="ja-JP" b="1" i="1" dirty="0">
                <a:latin typeface="Garamond" panose="02020404030301010803" pitchFamily="18" charset="0"/>
                <a:ea typeface="ＭＳ Ｐゴシック" charset="0"/>
                <a:cs typeface="ＭＳ Ｐゴシック" charset="0"/>
              </a:rPr>
              <a:t>il faille négocier</a:t>
            </a:r>
            <a:r>
              <a:rPr lang="fr-FR" altLang="ja-JP" i="1" dirty="0">
                <a:latin typeface="Garamond" panose="02020404030301010803" pitchFamily="18" charset="0"/>
                <a:ea typeface="ＭＳ Ｐゴシック" charset="0"/>
                <a:cs typeface="ＭＳ Ｐゴシック" charset="0"/>
              </a:rPr>
              <a:t>.</a:t>
            </a:r>
          </a:p>
          <a:p>
            <a:pPr marL="0" indent="0">
              <a:buNone/>
            </a:pPr>
            <a:r>
              <a:rPr lang="fr-FR" altLang="ja-JP" i="1" dirty="0">
                <a:latin typeface="Garamond" panose="02020404030301010803" pitchFamily="18" charset="0"/>
                <a:ea typeface="ＭＳ Ｐゴシック" charset="0"/>
                <a:cs typeface="ＭＳ Ｐゴシック" charset="0"/>
              </a:rPr>
              <a:t> Le processus risque d</a:t>
            </a:r>
            <a:r>
              <a:rPr lang="ja-JP" altLang="fr-FR" i="1">
                <a:latin typeface="Garamond" panose="02020404030301010803" pitchFamily="18" charset="0"/>
                <a:ea typeface="ＭＳ Ｐゴシック" charset="0"/>
                <a:cs typeface="ＭＳ Ｐゴシック" charset="0"/>
              </a:rPr>
              <a:t>’</a:t>
            </a:r>
            <a:r>
              <a:rPr lang="fr-FR" altLang="ja-JP" i="1" dirty="0">
                <a:latin typeface="Garamond" panose="02020404030301010803" pitchFamily="18" charset="0"/>
                <a:ea typeface="ＭＳ Ｐゴシック" charset="0"/>
                <a:cs typeface="ＭＳ Ｐゴシック" charset="0"/>
              </a:rPr>
              <a:t>échouer si la minorité refuse de négocier. »</a:t>
            </a:r>
            <a:endParaRPr lang="fr-FR" dirty="0">
              <a:latin typeface="Garamond" panose="02020404030301010803" pitchFamily="18" charset="0"/>
            </a:endParaRPr>
          </a:p>
        </p:txBody>
      </p:sp>
      <p:sp>
        <p:nvSpPr>
          <p:cNvPr id="4" name="Espace réservé du pied de page 3">
            <a:extLst>
              <a:ext uri="{FF2B5EF4-FFF2-40B4-BE49-F238E27FC236}">
                <a16:creationId xmlns:a16="http://schemas.microsoft.com/office/drawing/2014/main" id="{F83A716F-2354-7EAC-B94C-E94E758CF0C6}"/>
              </a:ext>
            </a:extLst>
          </p:cNvPr>
          <p:cNvSpPr>
            <a:spLocks noGrp="1"/>
          </p:cNvSpPr>
          <p:nvPr>
            <p:ph type="ftr" sz="quarter" idx="11"/>
          </p:nvPr>
        </p:nvSpPr>
        <p:spPr/>
        <p:txBody>
          <a:bodyPr/>
          <a:lstStyle/>
          <a:p>
            <a:r>
              <a:rPr lang="fr-FR">
                <a:latin typeface="Garamond" panose="02020404030301010803" pitchFamily="18" charset="0"/>
              </a:rPr>
              <a:t>BCEEOAL13</a:t>
            </a:r>
          </a:p>
        </p:txBody>
      </p:sp>
    </p:spTree>
    <p:extLst>
      <p:ext uri="{BB962C8B-B14F-4D97-AF65-F5344CB8AC3E}">
        <p14:creationId xmlns:p14="http://schemas.microsoft.com/office/powerpoint/2010/main" val="1702857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C9ECD5-862A-C194-630D-A1FE2B3F1C8D}"/>
              </a:ext>
            </a:extLst>
          </p:cNvPr>
          <p:cNvSpPr>
            <a:spLocks noGrp="1"/>
          </p:cNvSpPr>
          <p:nvPr>
            <p:ph type="title"/>
          </p:nvPr>
        </p:nvSpPr>
        <p:spPr/>
        <p:txBody>
          <a:bodyPr/>
          <a:lstStyle/>
          <a:p>
            <a:r>
              <a:rPr lang="fr-FR" dirty="0"/>
              <a:t>Elections 2010</a:t>
            </a:r>
          </a:p>
        </p:txBody>
      </p:sp>
      <p:sp>
        <p:nvSpPr>
          <p:cNvPr id="3" name="Espace réservé du contenu 2">
            <a:extLst>
              <a:ext uri="{FF2B5EF4-FFF2-40B4-BE49-F238E27FC236}">
                <a16:creationId xmlns:a16="http://schemas.microsoft.com/office/drawing/2014/main" id="{8E1D98D1-0EF4-930B-9948-212B147550BD}"/>
              </a:ext>
            </a:extLst>
          </p:cNvPr>
          <p:cNvSpPr>
            <a:spLocks noGrp="1"/>
          </p:cNvSpPr>
          <p:nvPr>
            <p:ph idx="1"/>
          </p:nvPr>
        </p:nvSpPr>
        <p:spPr/>
        <p:txBody>
          <a:bodyPr/>
          <a:lstStyle/>
          <a:p>
            <a:r>
              <a:rPr lang="fr-FR" dirty="0"/>
              <a:t>« tenir compte de ce qui se passe de l’autre côté de la frontière linguistique »</a:t>
            </a:r>
          </a:p>
          <a:p>
            <a:r>
              <a:rPr lang="fr-FR" dirty="0"/>
              <a:t>PS et N-VA vainqueurs, N-VA premier parti du pays</a:t>
            </a:r>
          </a:p>
        </p:txBody>
      </p:sp>
      <p:sp>
        <p:nvSpPr>
          <p:cNvPr id="4" name="Espace réservé du pied de page 3">
            <a:extLst>
              <a:ext uri="{FF2B5EF4-FFF2-40B4-BE49-F238E27FC236}">
                <a16:creationId xmlns:a16="http://schemas.microsoft.com/office/drawing/2014/main" id="{2E5BCFB3-A4DE-871B-18CD-0798EF021937}"/>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45635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489FD7-1100-E2E6-0F47-2D6DAFD2C178}"/>
              </a:ext>
            </a:extLst>
          </p:cNvPr>
          <p:cNvSpPr>
            <a:spLocks noGrp="1"/>
          </p:cNvSpPr>
          <p:nvPr>
            <p:ph type="title"/>
          </p:nvPr>
        </p:nvSpPr>
        <p:spPr/>
        <p:txBody>
          <a:bodyPr/>
          <a:lstStyle/>
          <a:p>
            <a:r>
              <a:rPr lang="fr-FR" dirty="0"/>
              <a:t>Double fédéralisme</a:t>
            </a:r>
          </a:p>
        </p:txBody>
      </p:sp>
      <p:sp>
        <p:nvSpPr>
          <p:cNvPr id="3" name="Espace réservé du contenu 2">
            <a:extLst>
              <a:ext uri="{FF2B5EF4-FFF2-40B4-BE49-F238E27FC236}">
                <a16:creationId xmlns:a16="http://schemas.microsoft.com/office/drawing/2014/main" id="{D133F90A-D374-BB9E-590A-3DE80B47ADFC}"/>
              </a:ext>
            </a:extLst>
          </p:cNvPr>
          <p:cNvSpPr>
            <a:spLocks noGrp="1"/>
          </p:cNvSpPr>
          <p:nvPr>
            <p:ph idx="1"/>
          </p:nvPr>
        </p:nvSpPr>
        <p:spPr/>
        <p:txBody>
          <a:bodyPr/>
          <a:lstStyle/>
          <a:p>
            <a:r>
              <a:rPr lang="fr-FR" altLang="fr-FR" dirty="0">
                <a:ea typeface="ＭＳ Ｐゴシック" panose="020B0600070205080204" pitchFamily="34" charset="-128"/>
              </a:rPr>
              <a:t>Communautaire: Trois langues dans le pays, trois communautés culturelles…</a:t>
            </a:r>
          </a:p>
          <a:p>
            <a:endParaRPr lang="fr-FR" altLang="fr-FR" dirty="0">
              <a:ea typeface="ＭＳ Ｐゴシック" panose="020B0600070205080204" pitchFamily="34" charset="-128"/>
            </a:endParaRPr>
          </a:p>
          <a:p>
            <a:r>
              <a:rPr lang="fr-FR" altLang="fr-FR" dirty="0">
                <a:ea typeface="ＭＳ Ｐゴシック" panose="020B0600070205080204" pitchFamily="34" charset="-128"/>
              </a:rPr>
              <a:t>Régional: trois entités économiques et sociales dans le pays, trois régions…</a:t>
            </a:r>
          </a:p>
          <a:p>
            <a:endParaRPr lang="fr-FR" dirty="0"/>
          </a:p>
        </p:txBody>
      </p:sp>
      <p:sp>
        <p:nvSpPr>
          <p:cNvPr id="4" name="Espace réservé du pied de page 3">
            <a:extLst>
              <a:ext uri="{FF2B5EF4-FFF2-40B4-BE49-F238E27FC236}">
                <a16:creationId xmlns:a16="http://schemas.microsoft.com/office/drawing/2014/main" id="{72463592-13ED-9D30-9CFC-EE51B359C4F8}"/>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366327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03EF94-4C95-FF57-9A38-B61A188CE570}"/>
              </a:ext>
            </a:extLst>
          </p:cNvPr>
          <p:cNvSpPr>
            <a:spLocks noGrp="1"/>
          </p:cNvSpPr>
          <p:nvPr>
            <p:ph type="title"/>
          </p:nvPr>
        </p:nvSpPr>
        <p:spPr/>
        <p:txBody>
          <a:bodyPr/>
          <a:lstStyle/>
          <a:p>
            <a:r>
              <a:rPr lang="fr-FR" altLang="fr-FR">
                <a:effectLst>
                  <a:outerShdw blurRad="38100" dist="38100" dir="2700000" algn="tl">
                    <a:srgbClr val="C0C0C0"/>
                  </a:outerShdw>
                </a:effectLst>
                <a:ea typeface="ＭＳ Ｐゴシック" panose="020B0600070205080204" pitchFamily="34" charset="-128"/>
              </a:rPr>
              <a:t>Tempo de la négociation</a:t>
            </a:r>
          </a:p>
        </p:txBody>
      </p:sp>
      <p:sp>
        <p:nvSpPr>
          <p:cNvPr id="74754" name="Espace réservé du contenu 2">
            <a:extLst>
              <a:ext uri="{FF2B5EF4-FFF2-40B4-BE49-F238E27FC236}">
                <a16:creationId xmlns:a16="http://schemas.microsoft.com/office/drawing/2014/main" id="{1CD9BCF3-8037-213F-D33C-2CC3A7E07609}"/>
              </a:ext>
            </a:extLst>
          </p:cNvPr>
          <p:cNvSpPr>
            <a:spLocks noGrp="1"/>
          </p:cNvSpPr>
          <p:nvPr>
            <p:ph idx="1"/>
          </p:nvPr>
        </p:nvSpPr>
        <p:spPr/>
        <p:txBody>
          <a:bodyPr>
            <a:normAutofit/>
          </a:bodyPr>
          <a:lstStyle/>
          <a:p>
            <a:r>
              <a:rPr lang="fr-FR" altLang="fr-FR" sz="2800" dirty="0">
                <a:latin typeface="Garamond" panose="02020404030301010803" pitchFamily="18" charset="0"/>
                <a:ea typeface="ＭＳ Ｐゴシック" panose="020B0600070205080204" pitchFamily="34" charset="-128"/>
              </a:rPr>
              <a:t>1</a:t>
            </a:r>
            <a:r>
              <a:rPr lang="fr-FR" altLang="fr-FR" sz="2800" baseline="30000" dirty="0">
                <a:latin typeface="Garamond" panose="02020404030301010803" pitchFamily="18" charset="0"/>
                <a:ea typeface="ＭＳ Ｐゴシック" panose="020B0600070205080204" pitchFamily="34" charset="-128"/>
              </a:rPr>
              <a:t>er</a:t>
            </a:r>
            <a:r>
              <a:rPr lang="fr-FR" altLang="fr-FR" sz="2800" dirty="0">
                <a:latin typeface="Garamond" panose="02020404030301010803" pitchFamily="18" charset="0"/>
                <a:ea typeface="ＭＳ Ｐゴシック" panose="020B0600070205080204" pitchFamily="34" charset="-128"/>
              </a:rPr>
              <a:t> temps: Mettre la N-V A au pied du mur; juin à octobre 2010</a:t>
            </a:r>
          </a:p>
          <a:p>
            <a:r>
              <a:rPr lang="fr-FR" altLang="fr-FR" sz="2800" dirty="0">
                <a:latin typeface="Garamond" panose="02020404030301010803" pitchFamily="18" charset="0"/>
                <a:ea typeface="ＭＳ Ｐゴシック" panose="020B0600070205080204" pitchFamily="34" charset="-128"/>
              </a:rPr>
              <a:t>2</a:t>
            </a:r>
            <a:r>
              <a:rPr lang="fr-FR" altLang="fr-FR" sz="2800" baseline="30000" dirty="0">
                <a:latin typeface="Garamond" panose="02020404030301010803" pitchFamily="18" charset="0"/>
                <a:ea typeface="ＭＳ Ｐゴシック" panose="020B0600070205080204" pitchFamily="34" charset="-128"/>
              </a:rPr>
              <a:t>e</a:t>
            </a:r>
            <a:r>
              <a:rPr lang="fr-FR" altLang="fr-FR" sz="2800" dirty="0">
                <a:latin typeface="Garamond" panose="02020404030301010803" pitchFamily="18" charset="0"/>
                <a:ea typeface="ＭＳ Ｐゴシック" panose="020B0600070205080204" pitchFamily="34" charset="-128"/>
              </a:rPr>
              <a:t> temps: dissocier la N-V A et le CD&amp;V; octobre 2010 à juillet 2011</a:t>
            </a:r>
          </a:p>
          <a:p>
            <a:r>
              <a:rPr lang="fr-FR" altLang="fr-FR" sz="2800" dirty="0">
                <a:latin typeface="Garamond" panose="02020404030301010803" pitchFamily="18" charset="0"/>
                <a:ea typeface="ＭＳ Ｐゴシック" panose="020B0600070205080204" pitchFamily="34" charset="-128"/>
              </a:rPr>
              <a:t>3</a:t>
            </a:r>
            <a:r>
              <a:rPr lang="fr-FR" altLang="fr-FR" sz="2800" baseline="30000" dirty="0">
                <a:latin typeface="Garamond" panose="02020404030301010803" pitchFamily="18" charset="0"/>
                <a:ea typeface="ＭＳ Ｐゴシック" panose="020B0600070205080204" pitchFamily="34" charset="-128"/>
              </a:rPr>
              <a:t>e</a:t>
            </a:r>
            <a:r>
              <a:rPr lang="fr-FR" altLang="fr-FR" sz="2800" dirty="0">
                <a:latin typeface="Garamond" panose="02020404030301010803" pitchFamily="18" charset="0"/>
                <a:ea typeface="ＭＳ Ｐゴシック" panose="020B0600070205080204" pitchFamily="34" charset="-128"/>
              </a:rPr>
              <a:t> temps: faire des concessions à tous les partis flamands qui sont prêts à en faire (un peu); juillet à décembre 2011</a:t>
            </a:r>
          </a:p>
        </p:txBody>
      </p:sp>
      <p:sp>
        <p:nvSpPr>
          <p:cNvPr id="71683" name="Espace réservé du pied de page 2">
            <a:extLst>
              <a:ext uri="{FF2B5EF4-FFF2-40B4-BE49-F238E27FC236}">
                <a16:creationId xmlns:a16="http://schemas.microsoft.com/office/drawing/2014/main" id="{2285273F-9515-AC60-F7B7-D62970EE3D2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ro-RO" altLang="fr-FR" sz="1200">
                <a:solidFill>
                  <a:srgbClr val="B5A788"/>
                </a:solidFill>
                <a:latin typeface="Gill Sans MT" panose="020B0502020104020203" pitchFamily="34" charset="77"/>
              </a:rPr>
              <a:t>BCEEOAL13</a:t>
            </a:r>
            <a:endParaRPr lang="fr-FR" altLang="fr-FR" sz="1200">
              <a:solidFill>
                <a:srgbClr val="B5A788"/>
              </a:solidFill>
              <a:latin typeface="Gill Sans MT" panose="020B05020201040202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7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7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4EC35-B1AE-3587-6357-C66097D19545}"/>
              </a:ext>
            </a:extLst>
          </p:cNvPr>
          <p:cNvSpPr>
            <a:spLocks noGrp="1"/>
          </p:cNvSpPr>
          <p:nvPr>
            <p:ph type="title"/>
          </p:nvPr>
        </p:nvSpPr>
        <p:spPr/>
        <p:txBody>
          <a:bodyPr>
            <a:normAutofit fontScale="90000"/>
          </a:bodyPr>
          <a:lstStyle/>
          <a:p>
            <a:r>
              <a:rPr lang="fr-FR" dirty="0"/>
              <a:t>« Un Etat fédéral plus efficaces et des entités plus autonomes »</a:t>
            </a:r>
          </a:p>
        </p:txBody>
      </p:sp>
      <p:sp>
        <p:nvSpPr>
          <p:cNvPr id="3" name="Espace réservé du contenu 2">
            <a:extLst>
              <a:ext uri="{FF2B5EF4-FFF2-40B4-BE49-F238E27FC236}">
                <a16:creationId xmlns:a16="http://schemas.microsoft.com/office/drawing/2014/main" id="{F9C0097C-EBD3-2BA7-ADC9-8C20C25E620F}"/>
              </a:ext>
            </a:extLst>
          </p:cNvPr>
          <p:cNvSpPr>
            <a:spLocks noGrp="1"/>
          </p:cNvSpPr>
          <p:nvPr>
            <p:ph idx="1"/>
          </p:nvPr>
        </p:nvSpPr>
        <p:spPr/>
        <p:txBody>
          <a:bodyPr>
            <a:normAutofit fontScale="92500" lnSpcReduction="10000"/>
          </a:bodyPr>
          <a:lstStyle/>
          <a:p>
            <a:r>
              <a:rPr lang="fr-FR" dirty="0"/>
              <a:t>Note 4 juillet 2011</a:t>
            </a:r>
          </a:p>
          <a:p>
            <a:r>
              <a:rPr lang="fr-FR" dirty="0"/>
              <a:t>Mesures:</a:t>
            </a:r>
          </a:p>
          <a:p>
            <a:pPr lvl="1"/>
            <a:r>
              <a:rPr lang="fr-FR" dirty="0"/>
              <a:t>Assainissement budgétaire</a:t>
            </a:r>
          </a:p>
          <a:p>
            <a:pPr lvl="1"/>
            <a:r>
              <a:rPr lang="fr-FR" dirty="0"/>
              <a:t>6</a:t>
            </a:r>
            <a:r>
              <a:rPr lang="fr-FR" baseline="30000" dirty="0"/>
              <a:t>e</a:t>
            </a:r>
            <a:r>
              <a:rPr lang="fr-FR" dirty="0"/>
              <a:t> réforme de l’Etat</a:t>
            </a:r>
          </a:p>
          <a:p>
            <a:pPr lvl="1"/>
            <a:r>
              <a:rPr lang="fr-FR" dirty="0"/>
              <a:t>Réformes sociales et économiques</a:t>
            </a:r>
          </a:p>
          <a:p>
            <a:pPr lvl="1"/>
            <a:r>
              <a:rPr lang="fr-FR" dirty="0"/>
              <a:t>Transferts de compétence</a:t>
            </a:r>
          </a:p>
          <a:p>
            <a:pPr lvl="1"/>
            <a:r>
              <a:rPr lang="fr-FR" dirty="0"/>
              <a:t>Nouvelle loi de financement</a:t>
            </a:r>
          </a:p>
          <a:p>
            <a:r>
              <a:rPr lang="fr-FR" dirty="0"/>
              <a:t>Accord 8 partis mais opposition FDF et N-VA</a:t>
            </a:r>
          </a:p>
        </p:txBody>
      </p:sp>
      <p:sp>
        <p:nvSpPr>
          <p:cNvPr id="4" name="Espace réservé du pied de page 3">
            <a:extLst>
              <a:ext uri="{FF2B5EF4-FFF2-40B4-BE49-F238E27FC236}">
                <a16:creationId xmlns:a16="http://schemas.microsoft.com/office/drawing/2014/main" id="{6506761A-0174-73E1-D847-368044BBA052}"/>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3937795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30071D-3966-7BCE-9290-97B50872F8A2}"/>
              </a:ext>
            </a:extLst>
          </p:cNvPr>
          <p:cNvSpPr>
            <a:spLocks noGrp="1"/>
          </p:cNvSpPr>
          <p:nvPr>
            <p:ph type="title"/>
          </p:nvPr>
        </p:nvSpPr>
        <p:spPr/>
        <p:txBody>
          <a:bodyPr/>
          <a:lstStyle/>
          <a:p>
            <a:r>
              <a:rPr lang="fr-FR" dirty="0"/>
              <a:t>6</a:t>
            </a:r>
            <a:r>
              <a:rPr lang="fr-FR" baseline="30000" dirty="0"/>
              <a:t>e</a:t>
            </a:r>
            <a:r>
              <a:rPr lang="fr-FR" dirty="0"/>
              <a:t> réforme de l’Etat</a:t>
            </a:r>
          </a:p>
        </p:txBody>
      </p:sp>
      <p:sp>
        <p:nvSpPr>
          <p:cNvPr id="3" name="Espace réservé du contenu 2">
            <a:extLst>
              <a:ext uri="{FF2B5EF4-FFF2-40B4-BE49-F238E27FC236}">
                <a16:creationId xmlns:a16="http://schemas.microsoft.com/office/drawing/2014/main" id="{973145E5-2698-9970-E680-951953982CCA}"/>
              </a:ext>
            </a:extLst>
          </p:cNvPr>
          <p:cNvSpPr>
            <a:spLocks noGrp="1"/>
          </p:cNvSpPr>
          <p:nvPr>
            <p:ph idx="1"/>
          </p:nvPr>
        </p:nvSpPr>
        <p:spPr/>
        <p:txBody>
          <a:bodyPr/>
          <a:lstStyle/>
          <a:p>
            <a:r>
              <a:rPr lang="fr-FR" dirty="0"/>
              <a:t>Scission arrondissement électoral et judiciaire de Bruxelles-Halle-Vilvorde</a:t>
            </a:r>
          </a:p>
          <a:p>
            <a:r>
              <a:rPr lang="fr-FR" dirty="0"/>
              <a:t>Réforme du Sénat</a:t>
            </a:r>
          </a:p>
          <a:p>
            <a:r>
              <a:rPr lang="fr-FR" dirty="0"/>
              <a:t>Nouveaux transferts de compétence</a:t>
            </a:r>
          </a:p>
          <a:p>
            <a:r>
              <a:rPr lang="fr-FR" dirty="0"/>
              <a:t>Nouvelle loi de financement</a:t>
            </a:r>
          </a:p>
          <a:p>
            <a:endParaRPr lang="fr-FR" dirty="0"/>
          </a:p>
        </p:txBody>
      </p:sp>
      <p:sp>
        <p:nvSpPr>
          <p:cNvPr id="4" name="Espace réservé du pied de page 3">
            <a:extLst>
              <a:ext uri="{FF2B5EF4-FFF2-40B4-BE49-F238E27FC236}">
                <a16:creationId xmlns:a16="http://schemas.microsoft.com/office/drawing/2014/main" id="{1E9ACB5B-32D5-08A3-8710-7994CC7FB71B}"/>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3330300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6FDF78-BF65-0B91-AF7D-DE32A64E393F}"/>
              </a:ext>
            </a:extLst>
          </p:cNvPr>
          <p:cNvSpPr>
            <a:spLocks noGrp="1"/>
          </p:cNvSpPr>
          <p:nvPr>
            <p:ph type="title"/>
          </p:nvPr>
        </p:nvSpPr>
        <p:spPr/>
        <p:txBody>
          <a:bodyPr/>
          <a:lstStyle/>
          <a:p>
            <a:r>
              <a:rPr lang="fr-FR" dirty="0"/>
              <a:t>Première étape</a:t>
            </a:r>
          </a:p>
        </p:txBody>
      </p:sp>
      <p:sp>
        <p:nvSpPr>
          <p:cNvPr id="3" name="Espace réservé du contenu 2">
            <a:extLst>
              <a:ext uri="{FF2B5EF4-FFF2-40B4-BE49-F238E27FC236}">
                <a16:creationId xmlns:a16="http://schemas.microsoft.com/office/drawing/2014/main" id="{77B0C257-61BB-47D0-EC67-5A0274BAF279}"/>
              </a:ext>
            </a:extLst>
          </p:cNvPr>
          <p:cNvSpPr>
            <a:spLocks noGrp="1"/>
          </p:cNvSpPr>
          <p:nvPr>
            <p:ph idx="1"/>
          </p:nvPr>
        </p:nvSpPr>
        <p:spPr/>
        <p:txBody>
          <a:bodyPr/>
          <a:lstStyle/>
          <a:p>
            <a:r>
              <a:rPr lang="fr-FR" dirty="0"/>
              <a:t>BHV préalable</a:t>
            </a:r>
          </a:p>
          <a:p>
            <a:r>
              <a:rPr lang="fr-FR" dirty="0"/>
              <a:t>Conditions mises par francophones: protéger « canton électoral Rhode-Saint-Genèse »</a:t>
            </a:r>
          </a:p>
          <a:p>
            <a:endParaRPr lang="fr-FR" dirty="0"/>
          </a:p>
        </p:txBody>
      </p:sp>
      <p:sp>
        <p:nvSpPr>
          <p:cNvPr id="4" name="Espace réservé du pied de page 3">
            <a:extLst>
              <a:ext uri="{FF2B5EF4-FFF2-40B4-BE49-F238E27FC236}">
                <a16:creationId xmlns:a16="http://schemas.microsoft.com/office/drawing/2014/main" id="{1336F257-1202-FF9C-860D-75E1A85A987E}"/>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3908195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E3069C-A3F8-7CA0-4AF4-CEDF9F7CBB0E}"/>
              </a:ext>
            </a:extLst>
          </p:cNvPr>
          <p:cNvSpPr>
            <a:spLocks noGrp="1"/>
          </p:cNvSpPr>
          <p:nvPr>
            <p:ph type="title"/>
          </p:nvPr>
        </p:nvSpPr>
        <p:spPr/>
        <p:txBody>
          <a:bodyPr/>
          <a:lstStyle/>
          <a:p>
            <a:r>
              <a:rPr lang="fr-FR" dirty="0"/>
              <a:t>Deuxième étape</a:t>
            </a:r>
          </a:p>
        </p:txBody>
      </p:sp>
      <p:sp>
        <p:nvSpPr>
          <p:cNvPr id="3" name="Espace réservé du contenu 2">
            <a:extLst>
              <a:ext uri="{FF2B5EF4-FFF2-40B4-BE49-F238E27FC236}">
                <a16:creationId xmlns:a16="http://schemas.microsoft.com/office/drawing/2014/main" id="{485A203F-5C55-2D97-E289-761F7E143957}"/>
              </a:ext>
            </a:extLst>
          </p:cNvPr>
          <p:cNvSpPr>
            <a:spLocks noGrp="1"/>
          </p:cNvSpPr>
          <p:nvPr>
            <p:ph idx="1"/>
          </p:nvPr>
        </p:nvSpPr>
        <p:spPr/>
        <p:txBody>
          <a:bodyPr>
            <a:normAutofit lnSpcReduction="10000"/>
          </a:bodyPr>
          <a:lstStyle/>
          <a:p>
            <a:r>
              <a:rPr lang="fr-FR" dirty="0"/>
              <a:t>Réforme du Sénat, pratiquement rendu inutile, chambre des entités fédérées</a:t>
            </a:r>
          </a:p>
          <a:p>
            <a:pPr lvl="1"/>
            <a:r>
              <a:rPr lang="fr-FR" dirty="0"/>
              <a:t>Chambre des représentants renforcée dans contrôle</a:t>
            </a:r>
          </a:p>
          <a:p>
            <a:pPr lvl="1"/>
            <a:r>
              <a:rPr lang="fr-FR" dirty="0"/>
              <a:t>Législature 5 ans</a:t>
            </a:r>
          </a:p>
          <a:p>
            <a:r>
              <a:rPr lang="fr-FR" dirty="0"/>
              <a:t>Transfert compétences aux régions et communautés</a:t>
            </a:r>
          </a:p>
          <a:p>
            <a:pPr lvl="1"/>
            <a:r>
              <a:rPr lang="fr-FR" dirty="0"/>
              <a:t>Allocations familiales, soins de santé, marché du travail</a:t>
            </a:r>
          </a:p>
          <a:p>
            <a:r>
              <a:rPr lang="fr-FR" dirty="0"/>
              <a:t>Réforme loi spéciale de financement</a:t>
            </a:r>
          </a:p>
          <a:p>
            <a:pPr lvl="1"/>
            <a:r>
              <a:rPr lang="fr-FR" dirty="0"/>
              <a:t>Centre de gravité budgétaire: entités fédérées</a:t>
            </a:r>
          </a:p>
          <a:p>
            <a:endParaRPr lang="fr-FR" dirty="0"/>
          </a:p>
        </p:txBody>
      </p:sp>
      <p:sp>
        <p:nvSpPr>
          <p:cNvPr id="4" name="Espace réservé du pied de page 3">
            <a:extLst>
              <a:ext uri="{FF2B5EF4-FFF2-40B4-BE49-F238E27FC236}">
                <a16:creationId xmlns:a16="http://schemas.microsoft.com/office/drawing/2014/main" id="{AC81EA59-ABD4-C793-DF2C-AA10472BCAE8}"/>
              </a:ext>
            </a:extLst>
          </p:cNvPr>
          <p:cNvSpPr>
            <a:spLocks noGrp="1"/>
          </p:cNvSpPr>
          <p:nvPr>
            <p:ph type="ftr" sz="quarter" idx="11"/>
          </p:nvPr>
        </p:nvSpPr>
        <p:spPr/>
        <p:txBody>
          <a:bodyPr/>
          <a:lstStyle/>
          <a:p>
            <a:r>
              <a:rPr lang="fr-FR" dirty="0"/>
              <a:t>BCEEOAL13</a:t>
            </a:r>
          </a:p>
        </p:txBody>
      </p:sp>
    </p:spTree>
    <p:extLst>
      <p:ext uri="{BB962C8B-B14F-4D97-AF65-F5344CB8AC3E}">
        <p14:creationId xmlns:p14="http://schemas.microsoft.com/office/powerpoint/2010/main" val="2938449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F6E9A9-2991-C7CA-3283-CB64B330BB43}"/>
              </a:ext>
            </a:extLst>
          </p:cNvPr>
          <p:cNvSpPr>
            <a:spLocks noGrp="1"/>
          </p:cNvSpPr>
          <p:nvPr>
            <p:ph type="title"/>
          </p:nvPr>
        </p:nvSpPr>
        <p:spPr/>
        <p:txBody>
          <a:bodyPr/>
          <a:lstStyle/>
          <a:p>
            <a:r>
              <a:rPr lang="fr-FR" dirty="0"/>
              <a:t>Sénat non permanent</a:t>
            </a:r>
            <a:endParaRPr lang="fr-BE" dirty="0"/>
          </a:p>
        </p:txBody>
      </p:sp>
      <p:sp>
        <p:nvSpPr>
          <p:cNvPr id="3" name="Espace réservé du contenu 2">
            <a:extLst>
              <a:ext uri="{FF2B5EF4-FFF2-40B4-BE49-F238E27FC236}">
                <a16:creationId xmlns:a16="http://schemas.microsoft.com/office/drawing/2014/main" id="{C3C93CC9-3D61-AB98-5F04-67BF7F9FF83A}"/>
              </a:ext>
            </a:extLst>
          </p:cNvPr>
          <p:cNvSpPr>
            <a:spLocks noGrp="1"/>
          </p:cNvSpPr>
          <p:nvPr>
            <p:ph idx="1"/>
          </p:nvPr>
        </p:nvSpPr>
        <p:spPr/>
        <p:txBody>
          <a:bodyPr>
            <a:normAutofit/>
          </a:bodyPr>
          <a:lstStyle/>
          <a:p>
            <a:r>
              <a:rPr lang="fr-FR" dirty="0"/>
              <a:t>50 désignés par entités fédérées 		(</a:t>
            </a:r>
            <a:r>
              <a:rPr lang="fr-FR" altLang="fr-FR" sz="2400" dirty="0">
                <a:latin typeface="Garamond" panose="02020404030301010803" pitchFamily="18" charset="0"/>
              </a:rPr>
              <a:t>29N-20F-1G)</a:t>
            </a:r>
            <a:endParaRPr lang="fr-FR" dirty="0">
              <a:latin typeface="Garamond" panose="02020404030301010803" pitchFamily="18" charset="0"/>
            </a:endParaRPr>
          </a:p>
          <a:p>
            <a:pPr lvl="1"/>
            <a:r>
              <a:rPr lang="fr-FR" dirty="0"/>
              <a:t>29 parlement flamand</a:t>
            </a:r>
          </a:p>
          <a:p>
            <a:pPr lvl="1"/>
            <a:r>
              <a:rPr lang="fr-FR" dirty="0"/>
              <a:t>10 parlement Communauté française</a:t>
            </a:r>
          </a:p>
          <a:p>
            <a:pPr lvl="1"/>
            <a:r>
              <a:rPr lang="fr-FR" dirty="0"/>
              <a:t>8 parlement wallon</a:t>
            </a:r>
          </a:p>
          <a:p>
            <a:pPr lvl="1"/>
            <a:r>
              <a:rPr lang="fr-FR" dirty="0"/>
              <a:t>2 groupe linguistique francophone parlement bruxellois</a:t>
            </a:r>
          </a:p>
          <a:p>
            <a:pPr lvl="1"/>
            <a:r>
              <a:rPr lang="fr-FR" dirty="0"/>
              <a:t>1 communauté germanophone</a:t>
            </a:r>
          </a:p>
          <a:p>
            <a:r>
              <a:rPr lang="fr-FR" dirty="0"/>
              <a:t>10 cooptés 							(6NL – 4F)</a:t>
            </a:r>
            <a:endParaRPr lang="fr-BE" dirty="0"/>
          </a:p>
        </p:txBody>
      </p:sp>
      <p:sp>
        <p:nvSpPr>
          <p:cNvPr id="4" name="Espace réservé du pied de page 3">
            <a:extLst>
              <a:ext uri="{FF2B5EF4-FFF2-40B4-BE49-F238E27FC236}">
                <a16:creationId xmlns:a16="http://schemas.microsoft.com/office/drawing/2014/main" id="{66495E15-52D2-C41D-F989-81FC9A55A8A7}"/>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466604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0B2B64-4AFC-E5E7-FACB-B0C5F538DD17}"/>
              </a:ext>
            </a:extLst>
          </p:cNvPr>
          <p:cNvSpPr>
            <a:spLocks noGrp="1"/>
          </p:cNvSpPr>
          <p:nvPr>
            <p:ph type="title"/>
          </p:nvPr>
        </p:nvSpPr>
        <p:spPr/>
        <p:txBody>
          <a:bodyPr/>
          <a:lstStyle/>
          <a:p>
            <a:r>
              <a:rPr lang="fr-FR" altLang="fr-FR" sz="2400" dirty="0">
                <a:effectLst>
                  <a:outerShdw blurRad="38100" dist="38100" dir="2700000" algn="tl">
                    <a:srgbClr val="C0C0C0"/>
                  </a:outerShdw>
                </a:effectLst>
              </a:rPr>
              <a:t>BHV	ET	BRUXELLES :	SOLUTION	COMMUNAUTAIRE « durable »</a:t>
            </a:r>
          </a:p>
        </p:txBody>
      </p:sp>
      <p:sp>
        <p:nvSpPr>
          <p:cNvPr id="59394" name="Espace réservé du contenu 2">
            <a:extLst>
              <a:ext uri="{FF2B5EF4-FFF2-40B4-BE49-F238E27FC236}">
                <a16:creationId xmlns:a16="http://schemas.microsoft.com/office/drawing/2014/main" id="{4343F3D5-36A0-04F6-04A3-1A25AD2A6295}"/>
              </a:ext>
            </a:extLst>
          </p:cNvPr>
          <p:cNvSpPr>
            <a:spLocks noGrp="1"/>
          </p:cNvSpPr>
          <p:nvPr>
            <p:ph idx="1"/>
          </p:nvPr>
        </p:nvSpPr>
        <p:spPr/>
        <p:txBody>
          <a:bodyPr>
            <a:normAutofit lnSpcReduction="10000"/>
          </a:bodyPr>
          <a:lstStyle/>
          <a:p>
            <a:pPr>
              <a:lnSpc>
                <a:spcPct val="90000"/>
              </a:lnSpc>
            </a:pPr>
            <a:r>
              <a:rPr lang="fr-FR" altLang="fr-FR" sz="2800" dirty="0">
                <a:latin typeface="+mj-lt"/>
              </a:rPr>
              <a:t>Circonscription électorales Chambre (PE)</a:t>
            </a:r>
          </a:p>
          <a:p>
            <a:pPr lvl="1">
              <a:lnSpc>
                <a:spcPct val="90000"/>
              </a:lnSpc>
            </a:pPr>
            <a:r>
              <a:rPr lang="fr-FR" altLang="fr-FR" dirty="0">
                <a:latin typeface="Garamond" panose="02020404030301010803" pitchFamily="18" charset="0"/>
              </a:rPr>
              <a:t>Bruxelles-Capitale</a:t>
            </a:r>
          </a:p>
          <a:p>
            <a:pPr lvl="1">
              <a:lnSpc>
                <a:spcPct val="90000"/>
              </a:lnSpc>
            </a:pPr>
            <a:r>
              <a:rPr lang="fr-FR" altLang="fr-FR" dirty="0">
                <a:latin typeface="Garamond" panose="02020404030301010803" pitchFamily="18" charset="0"/>
              </a:rPr>
              <a:t>Brabant flamand</a:t>
            </a:r>
          </a:p>
          <a:p>
            <a:pPr lvl="1">
              <a:lnSpc>
                <a:spcPct val="90000"/>
              </a:lnSpc>
            </a:pPr>
            <a:r>
              <a:rPr lang="fr-FR" altLang="fr-FR" dirty="0">
                <a:latin typeface="Garamond" panose="02020404030301010803" pitchFamily="18" charset="0"/>
              </a:rPr>
              <a:t>Brabant Wallon</a:t>
            </a:r>
          </a:p>
          <a:p>
            <a:pPr>
              <a:lnSpc>
                <a:spcPct val="90000"/>
              </a:lnSpc>
            </a:pPr>
            <a:r>
              <a:rPr lang="fr-FR" altLang="fr-FR" sz="2800" dirty="0">
                <a:latin typeface="Garamond" panose="02020404030301010803" pitchFamily="18" charset="0"/>
              </a:rPr>
              <a:t>6 communes périphériques: canton électoral « Rhode-Saint-Genèse », pourront voter sur place pour les candidats de Bruxelles; constitutionnalisé</a:t>
            </a:r>
          </a:p>
          <a:p>
            <a:pPr>
              <a:lnSpc>
                <a:spcPct val="90000"/>
              </a:lnSpc>
            </a:pPr>
            <a:r>
              <a:rPr lang="fr-FR" altLang="fr-FR" sz="2800" dirty="0" err="1">
                <a:latin typeface="Garamond" panose="02020404030301010803" pitchFamily="18" charset="0"/>
              </a:rPr>
              <a:t>Arrond</a:t>
            </a:r>
            <a:r>
              <a:rPr lang="fr-FR" altLang="fr-FR" sz="2800" dirty="0">
                <a:latin typeface="Garamond" panose="02020404030301010803" pitchFamily="18" charset="0"/>
              </a:rPr>
              <a:t>. </a:t>
            </a:r>
            <a:r>
              <a:rPr lang="fr-FR" altLang="fr-FR" sz="2800" dirty="0" err="1">
                <a:latin typeface="Garamond" panose="02020404030301010803" pitchFamily="18" charset="0"/>
              </a:rPr>
              <a:t>judic</a:t>
            </a:r>
            <a:r>
              <a:rPr lang="fr-FR" altLang="fr-FR" sz="2800" dirty="0">
                <a:latin typeface="Garamond" panose="02020404030301010803" pitchFamily="18" charset="0"/>
              </a:rPr>
              <a:t>. (parquet, siège, emploi des langues)</a:t>
            </a:r>
          </a:p>
        </p:txBody>
      </p:sp>
      <p:sp>
        <p:nvSpPr>
          <p:cNvPr id="86019" name="Espace réservé du pied de page 2">
            <a:extLst>
              <a:ext uri="{FF2B5EF4-FFF2-40B4-BE49-F238E27FC236}">
                <a16:creationId xmlns:a16="http://schemas.microsoft.com/office/drawing/2014/main" id="{7B46B350-18A0-38FE-7D4A-1AE66AA701A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fr-FR" altLang="fr-FR" sz="1200">
                <a:solidFill>
                  <a:srgbClr val="B5A788"/>
                </a:solidFill>
                <a:latin typeface="Gill Sans MT" panose="020B0502020104020203" pitchFamily="34" charset="0"/>
              </a:rPr>
              <a:t>BCEEOAL13</a:t>
            </a:r>
            <a:endParaRPr lang="fr-FR" altLang="fr-FR" sz="1200" dirty="0">
              <a:solidFill>
                <a:srgbClr val="B5A788"/>
              </a:solidFill>
              <a:latin typeface="Gill Sans MT" panose="020B0502020104020203"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053049-0734-1E36-7F96-A9FF8C746103}"/>
              </a:ext>
            </a:extLst>
          </p:cNvPr>
          <p:cNvSpPr>
            <a:spLocks noGrp="1"/>
          </p:cNvSpPr>
          <p:nvPr>
            <p:ph type="title"/>
          </p:nvPr>
        </p:nvSpPr>
        <p:spPr/>
        <p:txBody>
          <a:bodyPr/>
          <a:lstStyle/>
          <a:p>
            <a:r>
              <a:rPr lang="fr-FR" altLang="fr-FR">
                <a:effectLst>
                  <a:outerShdw blurRad="38100" dist="38100" dir="2700000" algn="tl">
                    <a:srgbClr val="C0C0C0"/>
                  </a:outerShdw>
                </a:effectLst>
              </a:rPr>
              <a:t>BHV: contentieux administratif</a:t>
            </a:r>
          </a:p>
        </p:txBody>
      </p:sp>
      <p:sp>
        <p:nvSpPr>
          <p:cNvPr id="87042" name="Espace réservé du contenu 2">
            <a:extLst>
              <a:ext uri="{FF2B5EF4-FFF2-40B4-BE49-F238E27FC236}">
                <a16:creationId xmlns:a16="http://schemas.microsoft.com/office/drawing/2014/main" id="{14A76635-F665-5DF0-39A0-2F281743735D}"/>
              </a:ext>
            </a:extLst>
          </p:cNvPr>
          <p:cNvSpPr>
            <a:spLocks noGrp="1"/>
          </p:cNvSpPr>
          <p:nvPr>
            <p:ph idx="1"/>
          </p:nvPr>
        </p:nvSpPr>
        <p:spPr/>
        <p:txBody>
          <a:bodyPr>
            <a:normAutofit fontScale="92500" lnSpcReduction="10000"/>
          </a:bodyPr>
          <a:lstStyle/>
          <a:p>
            <a:r>
              <a:rPr lang="fr-FR" altLang="fr-FR" sz="2800" dirty="0">
                <a:latin typeface="+mj-lt"/>
              </a:rPr>
              <a:t>Assemblée Générale du Conseil d’Etat</a:t>
            </a:r>
          </a:p>
          <a:p>
            <a:r>
              <a:rPr lang="fr-FR" altLang="fr-FR" sz="2800" dirty="0">
                <a:latin typeface="+mj-lt"/>
              </a:rPr>
              <a:t>Présidence exercée alternativement en fonction de l’inscription au rôle par 1</a:t>
            </a:r>
            <a:r>
              <a:rPr lang="fr-FR" altLang="fr-FR" sz="2800" baseline="30000" dirty="0">
                <a:latin typeface="+mj-lt"/>
              </a:rPr>
              <a:t>er</a:t>
            </a:r>
            <a:r>
              <a:rPr lang="fr-FR" altLang="fr-FR" sz="2800" dirty="0">
                <a:latin typeface="+mj-lt"/>
              </a:rPr>
              <a:t> président et par président du CE; voix prépondérante si égalité; auditorat mixte</a:t>
            </a:r>
          </a:p>
          <a:p>
            <a:r>
              <a:rPr lang="fr-FR" altLang="fr-FR" sz="2800" dirty="0">
                <a:latin typeface="+mj-lt"/>
              </a:rPr>
              <a:t>… si législation linguistique</a:t>
            </a:r>
          </a:p>
          <a:p>
            <a:endParaRPr lang="fr-FR" altLang="fr-FR" sz="2800" dirty="0">
              <a:latin typeface="+mj-lt"/>
            </a:endParaRPr>
          </a:p>
          <a:p>
            <a:r>
              <a:rPr lang="fr-FR" altLang="fr-FR" sz="2800" dirty="0">
                <a:latin typeface="+mj-lt"/>
              </a:rPr>
              <a:t>Loi spéciale</a:t>
            </a:r>
          </a:p>
        </p:txBody>
      </p:sp>
      <p:sp>
        <p:nvSpPr>
          <p:cNvPr id="87043" name="Espace réservé du pied de page 2">
            <a:extLst>
              <a:ext uri="{FF2B5EF4-FFF2-40B4-BE49-F238E27FC236}">
                <a16:creationId xmlns:a16="http://schemas.microsoft.com/office/drawing/2014/main" id="{A1D6901E-A328-7F16-6D92-0C6CCF68424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fr-FR" altLang="fr-FR" sz="1200">
                <a:solidFill>
                  <a:srgbClr val="B5A788"/>
                </a:solidFill>
                <a:latin typeface="Gill Sans MT" panose="020B0502020104020203" pitchFamily="34" charset="0"/>
              </a:rPr>
              <a:t>BCEEOAL13</a:t>
            </a:r>
            <a:endParaRPr lang="fr-FR" altLang="fr-FR" sz="1200" dirty="0">
              <a:solidFill>
                <a:srgbClr val="B5A788"/>
              </a:solidFill>
              <a:latin typeface="Gill Sans MT" panose="020B0502020104020203"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D60BF-BEBE-32C3-CC30-9AFF10E7F4FB}"/>
              </a:ext>
            </a:extLst>
          </p:cNvPr>
          <p:cNvSpPr>
            <a:spLocks noGrp="1"/>
          </p:cNvSpPr>
          <p:nvPr>
            <p:ph type="title"/>
          </p:nvPr>
        </p:nvSpPr>
        <p:spPr/>
        <p:txBody>
          <a:bodyPr/>
          <a:lstStyle/>
          <a:p>
            <a:r>
              <a:rPr lang="fr-FR" altLang="fr-FR">
                <a:effectLst>
                  <a:outerShdw blurRad="38100" dist="38100" dir="2700000" algn="tl">
                    <a:srgbClr val="C0C0C0"/>
                  </a:outerShdw>
                </a:effectLst>
              </a:rPr>
              <a:t>Nomination des bourgmestres</a:t>
            </a:r>
          </a:p>
        </p:txBody>
      </p:sp>
      <p:sp>
        <p:nvSpPr>
          <p:cNvPr id="61442" name="Espace réservé du contenu 2">
            <a:extLst>
              <a:ext uri="{FF2B5EF4-FFF2-40B4-BE49-F238E27FC236}">
                <a16:creationId xmlns:a16="http://schemas.microsoft.com/office/drawing/2014/main" id="{2F251D01-4924-922B-6390-391F1D7F9839}"/>
              </a:ext>
            </a:extLst>
          </p:cNvPr>
          <p:cNvSpPr>
            <a:spLocks noGrp="1"/>
          </p:cNvSpPr>
          <p:nvPr>
            <p:ph idx="1"/>
          </p:nvPr>
        </p:nvSpPr>
        <p:spPr/>
        <p:txBody>
          <a:bodyPr>
            <a:normAutofit fontScale="85000" lnSpcReduction="20000"/>
          </a:bodyPr>
          <a:lstStyle/>
          <a:p>
            <a:r>
              <a:rPr lang="fr-FR" altLang="fr-FR" sz="3000" dirty="0">
                <a:latin typeface="+mj-lt"/>
              </a:rPr>
              <a:t>Loi spéciale</a:t>
            </a:r>
          </a:p>
          <a:p>
            <a:r>
              <a:rPr lang="fr-FR" altLang="fr-FR" sz="3000" dirty="0">
                <a:latin typeface="+mj-lt"/>
              </a:rPr>
              <a:t>Présentation par conseil communal</a:t>
            </a:r>
          </a:p>
          <a:p>
            <a:r>
              <a:rPr lang="fr-FR" altLang="fr-FR" sz="3000" dirty="0">
                <a:latin typeface="+mj-lt"/>
              </a:rPr>
              <a:t>Gouvernement flamand: 60 jours</a:t>
            </a:r>
          </a:p>
          <a:p>
            <a:r>
              <a:rPr lang="fr-FR" altLang="fr-FR" sz="3000" dirty="0">
                <a:latin typeface="+mj-lt"/>
              </a:rPr>
              <a:t>Si Gvt </a:t>
            </a:r>
            <a:r>
              <a:rPr lang="fr-FR" altLang="fr-FR" sz="3000" dirty="0" err="1">
                <a:latin typeface="+mj-lt"/>
              </a:rPr>
              <a:t>flam</a:t>
            </a:r>
            <a:r>
              <a:rPr lang="fr-FR" altLang="fr-FR" sz="3000" dirty="0">
                <a:latin typeface="+mj-lt"/>
              </a:rPr>
              <a:t> refuse: recours 30 jours AG du CE: 90 jours</a:t>
            </a:r>
          </a:p>
          <a:p>
            <a:endParaRPr lang="fr-FR" altLang="fr-FR" sz="3000" dirty="0">
              <a:latin typeface="+mj-lt"/>
            </a:endParaRPr>
          </a:p>
          <a:p>
            <a:endParaRPr lang="fr-FR" altLang="fr-FR" sz="3000" dirty="0">
              <a:latin typeface="+mj-lt"/>
            </a:endParaRPr>
          </a:p>
          <a:p>
            <a:r>
              <a:rPr lang="fr-FR" altLang="fr-FR" sz="3000" dirty="0">
                <a:latin typeface="+mj-lt"/>
              </a:rPr>
              <a:t>À partir des communales suivantes</a:t>
            </a:r>
          </a:p>
        </p:txBody>
      </p:sp>
      <p:sp>
        <p:nvSpPr>
          <p:cNvPr id="88067" name="Espace réservé du pied de page 2">
            <a:extLst>
              <a:ext uri="{FF2B5EF4-FFF2-40B4-BE49-F238E27FC236}">
                <a16:creationId xmlns:a16="http://schemas.microsoft.com/office/drawing/2014/main" id="{5D3C32A5-3104-5814-5EC3-24F6F2EB345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fr-FR" altLang="fr-FR" sz="1200">
                <a:solidFill>
                  <a:srgbClr val="B5A788"/>
                </a:solidFill>
                <a:latin typeface="Gill Sans MT" panose="020B0502020104020203" pitchFamily="34" charset="0"/>
              </a:rPr>
              <a:t>BCEEOAL13</a:t>
            </a:r>
            <a:endParaRPr lang="fr-FR" altLang="fr-FR" sz="1200" dirty="0">
              <a:solidFill>
                <a:srgbClr val="B5A788"/>
              </a:solidFill>
              <a:latin typeface="Gill Sans MT" panose="020B0502020104020203"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814050-2296-0772-7891-2E8A6873ECD6}"/>
              </a:ext>
            </a:extLst>
          </p:cNvPr>
          <p:cNvSpPr>
            <a:spLocks noGrp="1"/>
          </p:cNvSpPr>
          <p:nvPr>
            <p:ph type="title"/>
          </p:nvPr>
        </p:nvSpPr>
        <p:spPr/>
        <p:txBody>
          <a:bodyPr/>
          <a:lstStyle/>
          <a:p>
            <a:r>
              <a:rPr lang="fr-FR" dirty="0"/>
              <a:t>La </a:t>
            </a:r>
            <a:r>
              <a:rPr lang="fr-FR"/>
              <a:t>lutte continue (LLB 25 I 2023)</a:t>
            </a:r>
            <a:endParaRPr lang="fr-BE" dirty="0"/>
          </a:p>
        </p:txBody>
      </p:sp>
      <p:sp>
        <p:nvSpPr>
          <p:cNvPr id="3" name="Espace réservé du contenu 2">
            <a:extLst>
              <a:ext uri="{FF2B5EF4-FFF2-40B4-BE49-F238E27FC236}">
                <a16:creationId xmlns:a16="http://schemas.microsoft.com/office/drawing/2014/main" id="{EBAAEB5A-7287-B8E4-79F2-F9A4ED7EB014}"/>
              </a:ext>
            </a:extLst>
          </p:cNvPr>
          <p:cNvSpPr>
            <a:spLocks noGrp="1"/>
          </p:cNvSpPr>
          <p:nvPr>
            <p:ph idx="1"/>
          </p:nvPr>
        </p:nvSpPr>
        <p:spPr/>
        <p:txBody>
          <a:bodyPr>
            <a:normAutofit/>
          </a:bodyPr>
          <a:lstStyle/>
          <a:p>
            <a:r>
              <a:rPr lang="fr-FR" sz="2800" dirty="0">
                <a:effectLst/>
                <a:latin typeface="Garamond" panose="02020404030301010803" pitchFamily="18" charset="0"/>
              </a:rPr>
              <a:t>Le gouvernement flamand veut soumettre la tenue de registres linguistiques dans les communes à facilités à la Cour constitutionnelle par le biais </a:t>
            </a:r>
            <a:r>
              <a:rPr lang="fr-FR" sz="2800" dirty="0" err="1">
                <a:effectLst/>
                <a:latin typeface="Garamond" panose="02020404030301010803" pitchFamily="18" charset="0"/>
              </a:rPr>
              <a:t>dʼune</a:t>
            </a:r>
            <a:r>
              <a:rPr lang="fr-FR" sz="2800" dirty="0">
                <a:effectLst/>
                <a:latin typeface="Garamond" panose="02020404030301010803" pitchFamily="18" charset="0"/>
              </a:rPr>
              <a:t> question préjudicielle, a indiqué mardi le ministre des Affaires intérieures Bart Somers (Open VLD) au Parlement flamand en réponse aux questions de deux élus nationalistes. </a:t>
            </a:r>
          </a:p>
        </p:txBody>
      </p:sp>
      <p:sp>
        <p:nvSpPr>
          <p:cNvPr id="4" name="Espace réservé du pied de page 3">
            <a:extLst>
              <a:ext uri="{FF2B5EF4-FFF2-40B4-BE49-F238E27FC236}">
                <a16:creationId xmlns:a16="http://schemas.microsoft.com/office/drawing/2014/main" id="{9CDCFC97-030E-DE25-ED51-E0DD9D189E4A}"/>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1534053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DB7177-2B9E-F0E9-59F3-1379725825FA}"/>
              </a:ext>
            </a:extLst>
          </p:cNvPr>
          <p:cNvSpPr>
            <a:spLocks noGrp="1"/>
          </p:cNvSpPr>
          <p:nvPr>
            <p:ph type="title"/>
          </p:nvPr>
        </p:nvSpPr>
        <p:spPr/>
        <p:txBody>
          <a:bodyPr/>
          <a:lstStyle/>
          <a:p>
            <a:r>
              <a:rPr lang="fr-FR" dirty="0"/>
              <a:t>Communautés culturelles 1970-1973</a:t>
            </a:r>
          </a:p>
        </p:txBody>
      </p:sp>
      <p:sp>
        <p:nvSpPr>
          <p:cNvPr id="3" name="Espace réservé du contenu 2">
            <a:extLst>
              <a:ext uri="{FF2B5EF4-FFF2-40B4-BE49-F238E27FC236}">
                <a16:creationId xmlns:a16="http://schemas.microsoft.com/office/drawing/2014/main" id="{A0BEEC3B-AA6F-19A7-E193-F655DCA4F0F7}"/>
              </a:ext>
            </a:extLst>
          </p:cNvPr>
          <p:cNvSpPr>
            <a:spLocks noGrp="1"/>
          </p:cNvSpPr>
          <p:nvPr>
            <p:ph idx="1"/>
          </p:nvPr>
        </p:nvSpPr>
        <p:spPr/>
        <p:txBody>
          <a:bodyPr/>
          <a:lstStyle/>
          <a:p>
            <a:r>
              <a:rPr lang="fr-FR" dirty="0"/>
              <a:t>Néerlandaise, allemande, française</a:t>
            </a:r>
          </a:p>
          <a:p>
            <a:r>
              <a:rPr lang="fr-FR" dirty="0"/>
              <a:t>Conseil, budget, pouvoir </a:t>
            </a:r>
            <a:r>
              <a:rPr lang="fr-FR" dirty="0" err="1"/>
              <a:t>décrétal</a:t>
            </a:r>
            <a:endParaRPr lang="fr-FR" dirty="0"/>
          </a:p>
          <a:p>
            <a:endParaRPr lang="fr-FR" dirty="0"/>
          </a:p>
          <a:p>
            <a:r>
              <a:rPr lang="fr-FR" dirty="0"/>
              <a:t>Mais régions…</a:t>
            </a:r>
          </a:p>
          <a:p>
            <a:pPr lvl="1"/>
            <a:r>
              <a:rPr lang="fr-FR" dirty="0"/>
              <a:t>Pas définition compétence, pas d’organe législatif, pas organe exécutif, pas de financement: renvoi à une loi spéciale ultérieure!</a:t>
            </a:r>
          </a:p>
        </p:txBody>
      </p:sp>
      <p:sp>
        <p:nvSpPr>
          <p:cNvPr id="4" name="Espace réservé du pied de page 3">
            <a:extLst>
              <a:ext uri="{FF2B5EF4-FFF2-40B4-BE49-F238E27FC236}">
                <a16:creationId xmlns:a16="http://schemas.microsoft.com/office/drawing/2014/main" id="{28306CA8-C55D-7CB6-A081-B354DAAFA706}"/>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2218931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514B26-2EC5-D97E-C9CE-D12E797169F9}"/>
              </a:ext>
            </a:extLst>
          </p:cNvPr>
          <p:cNvSpPr>
            <a:spLocks noGrp="1"/>
          </p:cNvSpPr>
          <p:nvPr>
            <p:ph type="title"/>
          </p:nvPr>
        </p:nvSpPr>
        <p:spPr/>
        <p:txBody>
          <a:bodyPr/>
          <a:lstStyle/>
          <a:p>
            <a:r>
              <a:rPr lang="fr-FR" dirty="0"/>
              <a:t>Assemblée générale du Conseil d’Etat</a:t>
            </a:r>
            <a:endParaRPr lang="fr-BE" dirty="0"/>
          </a:p>
        </p:txBody>
      </p:sp>
      <p:sp>
        <p:nvSpPr>
          <p:cNvPr id="3" name="Espace réservé du contenu 2">
            <a:extLst>
              <a:ext uri="{FF2B5EF4-FFF2-40B4-BE49-F238E27FC236}">
                <a16:creationId xmlns:a16="http://schemas.microsoft.com/office/drawing/2014/main" id="{ADE3CD0A-A6AA-4006-25A3-AF1424DCA392}"/>
              </a:ext>
            </a:extLst>
          </p:cNvPr>
          <p:cNvSpPr>
            <a:spLocks noGrp="1"/>
          </p:cNvSpPr>
          <p:nvPr>
            <p:ph idx="1"/>
          </p:nvPr>
        </p:nvSpPr>
        <p:spPr/>
        <p:txBody>
          <a:bodyPr>
            <a:normAutofit fontScale="92500"/>
          </a:bodyPr>
          <a:lstStyle/>
          <a:p>
            <a:r>
              <a:rPr lang="fr-FR" dirty="0" err="1">
                <a:effectLst/>
                <a:latin typeface="+mj-lt"/>
              </a:rPr>
              <a:t>Lʼapplication</a:t>
            </a:r>
            <a:r>
              <a:rPr lang="fr-FR" dirty="0">
                <a:effectLst/>
                <a:latin typeface="+mj-lt"/>
              </a:rPr>
              <a:t> des lois linguistiques dans ces communes est une source de conflit depuis des décennies. Par le biais de ces registres, les habitants francophones de ces communes flamandes peuvent recevoir leurs documents administratifs en français. </a:t>
            </a:r>
          </a:p>
          <a:p>
            <a:r>
              <a:rPr lang="fr-FR" dirty="0">
                <a:effectLst/>
                <a:latin typeface="+mj-lt"/>
              </a:rPr>
              <a:t>La Flandre soutient que ces habitants doivent introduire une demande de manière systématique pour chaque document. </a:t>
            </a:r>
          </a:p>
          <a:p>
            <a:r>
              <a:rPr lang="fr-FR" dirty="0">
                <a:effectLst/>
                <a:latin typeface="+mj-lt"/>
              </a:rPr>
              <a:t>Dans un arrêt de 2014 confirmé en 2021, le Conseil </a:t>
            </a:r>
            <a:r>
              <a:rPr lang="fr-FR" dirty="0" err="1">
                <a:effectLst/>
                <a:latin typeface="+mj-lt"/>
              </a:rPr>
              <a:t>dʼÉtat</a:t>
            </a:r>
            <a:r>
              <a:rPr lang="fr-FR" dirty="0">
                <a:effectLst/>
                <a:latin typeface="+mj-lt"/>
              </a:rPr>
              <a:t> a estimé que la demande devait être introduite tous les quatre ans et que les communes pouvaient inscrire le choix de leurs habitants dans des registres. </a:t>
            </a:r>
          </a:p>
          <a:p>
            <a:endParaRPr lang="fr-BE" dirty="0"/>
          </a:p>
        </p:txBody>
      </p:sp>
      <p:sp>
        <p:nvSpPr>
          <p:cNvPr id="4" name="Espace réservé du pied de page 3">
            <a:extLst>
              <a:ext uri="{FF2B5EF4-FFF2-40B4-BE49-F238E27FC236}">
                <a16:creationId xmlns:a16="http://schemas.microsoft.com/office/drawing/2014/main" id="{2545D112-76F9-CBE5-E025-0A8978BA157E}"/>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2601669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1EAABD-E635-C119-6BF3-46470007FF74}"/>
              </a:ext>
            </a:extLst>
          </p:cNvPr>
          <p:cNvSpPr>
            <a:spLocks noGrp="1"/>
          </p:cNvSpPr>
          <p:nvPr>
            <p:ph type="title"/>
          </p:nvPr>
        </p:nvSpPr>
        <p:spPr/>
        <p:txBody>
          <a:bodyPr/>
          <a:lstStyle/>
          <a:p>
            <a:r>
              <a:rPr lang="fr-FR" dirty="0"/>
              <a:t>Refus d’appliquer l’arrêt de 2014</a:t>
            </a:r>
            <a:endParaRPr lang="fr-BE" dirty="0"/>
          </a:p>
        </p:txBody>
      </p:sp>
      <p:sp>
        <p:nvSpPr>
          <p:cNvPr id="3" name="Espace réservé du contenu 2">
            <a:extLst>
              <a:ext uri="{FF2B5EF4-FFF2-40B4-BE49-F238E27FC236}">
                <a16:creationId xmlns:a16="http://schemas.microsoft.com/office/drawing/2014/main" id="{AB544C7C-5F8C-8A10-3965-CA5973BFA3A2}"/>
              </a:ext>
            </a:extLst>
          </p:cNvPr>
          <p:cNvSpPr>
            <a:spLocks noGrp="1"/>
          </p:cNvSpPr>
          <p:nvPr>
            <p:ph idx="1"/>
          </p:nvPr>
        </p:nvSpPr>
        <p:spPr/>
        <p:txBody>
          <a:bodyPr>
            <a:normAutofit fontScale="92500" lnSpcReduction="10000"/>
          </a:bodyPr>
          <a:lstStyle/>
          <a:p>
            <a:r>
              <a:rPr lang="fr-FR" dirty="0" err="1">
                <a:effectLst/>
                <a:latin typeface="+mj-lt"/>
              </a:rPr>
              <a:t>Dʼautres</a:t>
            </a:r>
            <a:r>
              <a:rPr lang="fr-FR" dirty="0">
                <a:effectLst/>
                <a:latin typeface="+mj-lt"/>
              </a:rPr>
              <a:t> procédures sont en cours auprès du Conseil </a:t>
            </a:r>
            <a:r>
              <a:rPr lang="fr-FR" dirty="0" err="1">
                <a:effectLst/>
                <a:latin typeface="+mj-lt"/>
              </a:rPr>
              <a:t>dʼEtat</a:t>
            </a:r>
            <a:r>
              <a:rPr lang="fr-FR" dirty="0">
                <a:effectLst/>
                <a:latin typeface="+mj-lt"/>
              </a:rPr>
              <a:t>, a expliqué le ministre, qui a mis en avant de nouveaux arguments pour contester ces registres, notamment un avis selon lequel ceux-ci seraient contraires au règlement général de protection des données (RGPD) qui protège la vie privée des citoyens. </a:t>
            </a:r>
          </a:p>
          <a:p>
            <a:r>
              <a:rPr lang="fr-FR" dirty="0">
                <a:effectLst/>
                <a:latin typeface="+mj-lt"/>
              </a:rPr>
              <a:t>Une procédure est également pendante devant une juridiction civile. Elle concerne un échevin de Wezembeek-Oppem qui réclame une indemnisation pour sa nomination tardive. </a:t>
            </a:r>
          </a:p>
          <a:p>
            <a:r>
              <a:rPr lang="fr-FR" dirty="0">
                <a:effectLst/>
                <a:latin typeface="+mj-lt"/>
              </a:rPr>
              <a:t>Le gouvernement flamand a demandé </a:t>
            </a:r>
            <a:r>
              <a:rPr lang="fr-FR" dirty="0" err="1">
                <a:effectLst/>
                <a:latin typeface="+mj-lt"/>
              </a:rPr>
              <a:t>quʼune</a:t>
            </a:r>
            <a:r>
              <a:rPr lang="fr-FR" dirty="0">
                <a:effectLst/>
                <a:latin typeface="+mj-lt"/>
              </a:rPr>
              <a:t> question préjudicielle soit posée à la Cour constitutionnelle.</a:t>
            </a:r>
            <a:endParaRPr lang="fr-BE" dirty="0">
              <a:latin typeface="+mj-lt"/>
            </a:endParaRPr>
          </a:p>
          <a:p>
            <a:endParaRPr lang="fr-BE" dirty="0"/>
          </a:p>
        </p:txBody>
      </p:sp>
      <p:sp>
        <p:nvSpPr>
          <p:cNvPr id="4" name="Espace réservé du pied de page 3">
            <a:extLst>
              <a:ext uri="{FF2B5EF4-FFF2-40B4-BE49-F238E27FC236}">
                <a16:creationId xmlns:a16="http://schemas.microsoft.com/office/drawing/2014/main" id="{E1F7AD8F-90CF-74BC-64E0-A3C1D64DFCF2}"/>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2548399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99AE2D-7655-06C6-E8B8-97F2293A1C26}"/>
              </a:ext>
            </a:extLst>
          </p:cNvPr>
          <p:cNvSpPr>
            <a:spLocks noGrp="1"/>
          </p:cNvSpPr>
          <p:nvPr>
            <p:ph type="title"/>
          </p:nvPr>
        </p:nvSpPr>
        <p:spPr/>
        <p:txBody>
          <a:bodyPr/>
          <a:lstStyle/>
          <a:p>
            <a:r>
              <a:rPr lang="fr-FR" altLang="fr-FR">
                <a:effectLst>
                  <a:outerShdw blurRad="38100" dist="38100" dir="2700000" algn="tl">
                    <a:srgbClr val="C0C0C0"/>
                  </a:outerShdw>
                </a:effectLst>
              </a:rPr>
              <a:t>Lutte contre les discriminations</a:t>
            </a:r>
          </a:p>
        </p:txBody>
      </p:sp>
      <p:sp>
        <p:nvSpPr>
          <p:cNvPr id="90114" name="Espace réservé du contenu 2">
            <a:extLst>
              <a:ext uri="{FF2B5EF4-FFF2-40B4-BE49-F238E27FC236}">
                <a16:creationId xmlns:a16="http://schemas.microsoft.com/office/drawing/2014/main" id="{7421332E-F197-75F4-7AC7-7F2640EE65DC}"/>
              </a:ext>
            </a:extLst>
          </p:cNvPr>
          <p:cNvSpPr>
            <a:spLocks noGrp="1"/>
          </p:cNvSpPr>
          <p:nvPr>
            <p:ph idx="1"/>
          </p:nvPr>
        </p:nvSpPr>
        <p:spPr/>
        <p:txBody>
          <a:bodyPr>
            <a:normAutofit/>
          </a:bodyPr>
          <a:lstStyle/>
          <a:p>
            <a:r>
              <a:rPr lang="fr-FR" altLang="fr-FR" sz="2800" dirty="0">
                <a:latin typeface="+mj-lt"/>
              </a:rPr>
              <a:t>« En ce qui concerne le suivi de la recommandation sur la ratification de la Convention-cadre sur la protection des minorités nationales formulée dans le cadre de l’Examen Périodique Universel, le Groupe de travail de la Conférence Interministérielle de Politique Etrangère </a:t>
            </a:r>
            <a:r>
              <a:rPr lang="fr-FR" altLang="fr-FR" sz="2800" b="1" i="1" dirty="0">
                <a:latin typeface="+mj-lt"/>
              </a:rPr>
              <a:t>continuera à étudier si un accord peut être trouvé</a:t>
            </a:r>
            <a:r>
              <a:rPr lang="fr-FR" altLang="fr-FR" sz="2800" dirty="0">
                <a:latin typeface="+mj-lt"/>
              </a:rPr>
              <a:t> sur une définition du concept de « minorité ». »</a:t>
            </a:r>
          </a:p>
        </p:txBody>
      </p:sp>
      <p:sp>
        <p:nvSpPr>
          <p:cNvPr id="90115" name="Espace réservé du pied de page 2">
            <a:extLst>
              <a:ext uri="{FF2B5EF4-FFF2-40B4-BE49-F238E27FC236}">
                <a16:creationId xmlns:a16="http://schemas.microsoft.com/office/drawing/2014/main" id="{2E9D5043-A57B-7E2C-F261-261E1580F8B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fr-FR" altLang="fr-FR" sz="1200">
                <a:solidFill>
                  <a:srgbClr val="B5A788"/>
                </a:solidFill>
                <a:latin typeface="Gill Sans MT" panose="020B0502020104020203" pitchFamily="34" charset="0"/>
              </a:rPr>
              <a:t>BCEEOAL13</a:t>
            </a:r>
            <a:endParaRPr lang="fr-FR" altLang="fr-FR" sz="1200" dirty="0">
              <a:solidFill>
                <a:srgbClr val="B5A788"/>
              </a:solidFill>
              <a:latin typeface="Gill Sans MT" panose="020B0502020104020203"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2C61A-9A1E-F70D-324C-E5293C7087A4}"/>
              </a:ext>
            </a:extLst>
          </p:cNvPr>
          <p:cNvSpPr>
            <a:spLocks noGrp="1"/>
          </p:cNvSpPr>
          <p:nvPr>
            <p:ph type="title"/>
          </p:nvPr>
        </p:nvSpPr>
        <p:spPr/>
        <p:txBody>
          <a:bodyPr/>
          <a:lstStyle/>
          <a:p>
            <a:r>
              <a:rPr lang="fr-FR" dirty="0"/>
              <a:t>Question majeure</a:t>
            </a:r>
          </a:p>
        </p:txBody>
      </p:sp>
      <p:sp>
        <p:nvSpPr>
          <p:cNvPr id="3" name="Espace réservé du contenu 2">
            <a:extLst>
              <a:ext uri="{FF2B5EF4-FFF2-40B4-BE49-F238E27FC236}">
                <a16:creationId xmlns:a16="http://schemas.microsoft.com/office/drawing/2014/main" id="{50B60F80-8FFA-2CBE-A645-7ADD65C23A59}"/>
              </a:ext>
            </a:extLst>
          </p:cNvPr>
          <p:cNvSpPr>
            <a:spLocks noGrp="1"/>
          </p:cNvSpPr>
          <p:nvPr>
            <p:ph idx="1"/>
          </p:nvPr>
        </p:nvSpPr>
        <p:spPr/>
        <p:txBody>
          <a:bodyPr/>
          <a:lstStyle/>
          <a:p>
            <a:r>
              <a:rPr lang="fr-FR" dirty="0"/>
              <a:t>Non-choix?</a:t>
            </a:r>
          </a:p>
          <a:p>
            <a:r>
              <a:rPr lang="fr-FR" dirty="0"/>
              <a:t>Préparation 7</a:t>
            </a:r>
            <a:r>
              <a:rPr lang="fr-FR" baseline="30000" dirty="0"/>
              <a:t>e</a:t>
            </a:r>
            <a:r>
              <a:rPr lang="fr-FR" dirty="0"/>
              <a:t> réforme Etat?</a:t>
            </a:r>
          </a:p>
          <a:p>
            <a:r>
              <a:rPr lang="fr-FR" dirty="0"/>
              <a:t>Parlement entités fédérées …</a:t>
            </a:r>
          </a:p>
        </p:txBody>
      </p:sp>
      <p:sp>
        <p:nvSpPr>
          <p:cNvPr id="4" name="Espace réservé du pied de page 3">
            <a:extLst>
              <a:ext uri="{FF2B5EF4-FFF2-40B4-BE49-F238E27FC236}">
                <a16:creationId xmlns:a16="http://schemas.microsoft.com/office/drawing/2014/main" id="{D0C5B61A-7B03-FEF5-97DF-F13F8C4EE45E}"/>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4065161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BCEEOAL13</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6950" y="1744664"/>
            <a:ext cx="5062538" cy="427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09612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28A383-D6D2-0806-3F81-DD1B02ED04B6}"/>
              </a:ext>
            </a:extLst>
          </p:cNvPr>
          <p:cNvSpPr>
            <a:spLocks noGrp="1"/>
          </p:cNvSpPr>
          <p:nvPr>
            <p:ph type="title"/>
          </p:nvPr>
        </p:nvSpPr>
        <p:spPr/>
        <p:txBody>
          <a:bodyPr/>
          <a:lstStyle/>
          <a:p>
            <a:r>
              <a:rPr lang="fr-FR" dirty="0"/>
              <a:t>Communauté germanophone</a:t>
            </a:r>
          </a:p>
        </p:txBody>
      </p:sp>
      <p:sp>
        <p:nvSpPr>
          <p:cNvPr id="3" name="Espace réservé du contenu 2">
            <a:extLst>
              <a:ext uri="{FF2B5EF4-FFF2-40B4-BE49-F238E27FC236}">
                <a16:creationId xmlns:a16="http://schemas.microsoft.com/office/drawing/2014/main" id="{F16ABAA1-D7A1-ED17-C6D1-F1E4FA0E3739}"/>
              </a:ext>
            </a:extLst>
          </p:cNvPr>
          <p:cNvSpPr>
            <a:spLocks noGrp="1"/>
          </p:cNvSpPr>
          <p:nvPr>
            <p:ph idx="1"/>
          </p:nvPr>
        </p:nvSpPr>
        <p:spPr/>
        <p:txBody>
          <a:bodyPr/>
          <a:lstStyle/>
          <a:p>
            <a:r>
              <a:rPr lang="fr-FR" dirty="0"/>
              <a:t>Christoff </a:t>
            </a:r>
            <a:r>
              <a:rPr lang="fr-FR" dirty="0" err="1"/>
              <a:t>Brüll</a:t>
            </a:r>
            <a:endParaRPr lang="fr-FR" dirty="0"/>
          </a:p>
          <a:p>
            <a:r>
              <a:rPr lang="fr-FR" dirty="0"/>
              <a:t>4 parties</a:t>
            </a:r>
          </a:p>
          <a:p>
            <a:pPr lvl="1"/>
            <a:r>
              <a:rPr lang="fr-FR" dirty="0"/>
              <a:t>Frontières linguistiques en Belgique</a:t>
            </a:r>
          </a:p>
          <a:p>
            <a:pPr lvl="1"/>
            <a:r>
              <a:rPr lang="fr-FR" dirty="0"/>
              <a:t>1970: Communauté culturelles</a:t>
            </a:r>
          </a:p>
          <a:p>
            <a:pPr lvl="1"/>
            <a:r>
              <a:rPr lang="fr-FR" dirty="0">
                <a:latin typeface="Garamond" panose="02020404030301010803" pitchFamily="18" charset="0"/>
              </a:rPr>
              <a:t>1983: </a:t>
            </a:r>
            <a:r>
              <a:rPr lang="fr-BE" i="1" dirty="0" err="1">
                <a:solidFill>
                  <a:srgbClr val="191635"/>
                </a:solidFill>
                <a:effectLst/>
                <a:latin typeface="Garamond" panose="02020404030301010803" pitchFamily="18" charset="0"/>
              </a:rPr>
              <a:t>Ostbelgiengesetze</a:t>
            </a:r>
            <a:r>
              <a:rPr lang="fr-BE" i="1" dirty="0">
                <a:solidFill>
                  <a:srgbClr val="191635"/>
                </a:solidFill>
                <a:effectLst/>
                <a:latin typeface="Garamond" panose="02020404030301010803" pitchFamily="18" charset="0"/>
              </a:rPr>
              <a:t> : </a:t>
            </a:r>
            <a:r>
              <a:rPr lang="fr-BE" dirty="0">
                <a:solidFill>
                  <a:srgbClr val="191635"/>
                </a:solidFill>
                <a:effectLst/>
                <a:latin typeface="Garamond" panose="02020404030301010803" pitchFamily="18" charset="0"/>
              </a:rPr>
              <a:t>exécutif propre, arrondissement judiciaire, </a:t>
            </a:r>
          </a:p>
          <a:p>
            <a:pPr lvl="1"/>
            <a:r>
              <a:rPr lang="fr-BE" dirty="0">
                <a:solidFill>
                  <a:srgbClr val="191635"/>
                </a:solidFill>
                <a:latin typeface="Garamond" panose="02020404030301010803" pitchFamily="18" charset="0"/>
              </a:rPr>
              <a:t>1990: extension des compétences de la CG</a:t>
            </a:r>
            <a:endParaRPr lang="fr-BE" dirty="0">
              <a:latin typeface="Garamond" panose="02020404030301010803" pitchFamily="18" charset="0"/>
            </a:endParaRPr>
          </a:p>
          <a:p>
            <a:pPr lvl="1"/>
            <a:endParaRPr lang="fr-FR" dirty="0"/>
          </a:p>
        </p:txBody>
      </p:sp>
      <p:sp>
        <p:nvSpPr>
          <p:cNvPr id="4" name="Espace réservé du pied de page 3">
            <a:extLst>
              <a:ext uri="{FF2B5EF4-FFF2-40B4-BE49-F238E27FC236}">
                <a16:creationId xmlns:a16="http://schemas.microsoft.com/office/drawing/2014/main" id="{41848E48-20CB-5ED0-0D28-B0E8BA197FD5}"/>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2620263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8C1E0F-3694-36B2-CFC7-12A8AC92BF1E}"/>
              </a:ext>
            </a:extLst>
          </p:cNvPr>
          <p:cNvSpPr>
            <a:spLocks noGrp="1"/>
          </p:cNvSpPr>
          <p:nvPr>
            <p:ph type="title"/>
          </p:nvPr>
        </p:nvSpPr>
        <p:spPr/>
        <p:txBody>
          <a:bodyPr/>
          <a:lstStyle/>
          <a:p>
            <a:r>
              <a:rPr lang="fr-FR" dirty="0"/>
              <a:t>Origines institutionnelles de l’</a:t>
            </a:r>
            <a:r>
              <a:rPr lang="fr-FR" i="1" dirty="0" err="1"/>
              <a:t>Ostbelgien</a:t>
            </a:r>
            <a:endParaRPr lang="fr-FR" i="1" dirty="0"/>
          </a:p>
        </p:txBody>
      </p:sp>
      <p:sp>
        <p:nvSpPr>
          <p:cNvPr id="3" name="Espace réservé du contenu 2">
            <a:extLst>
              <a:ext uri="{FF2B5EF4-FFF2-40B4-BE49-F238E27FC236}">
                <a16:creationId xmlns:a16="http://schemas.microsoft.com/office/drawing/2014/main" id="{C0147ACF-DC30-8584-016E-CFE0C79694D9}"/>
              </a:ext>
            </a:extLst>
          </p:cNvPr>
          <p:cNvSpPr>
            <a:spLocks noGrp="1"/>
          </p:cNvSpPr>
          <p:nvPr>
            <p:ph idx="1"/>
          </p:nvPr>
        </p:nvSpPr>
        <p:spPr/>
        <p:txBody>
          <a:bodyPr/>
          <a:lstStyle/>
          <a:p>
            <a:r>
              <a:rPr lang="fr-FR" dirty="0"/>
              <a:t>80.000 habitants, 9 communes depuis fusion</a:t>
            </a:r>
          </a:p>
          <a:p>
            <a:r>
              <a:rPr lang="fr-FR" dirty="0"/>
              <a:t>Traité de Versailles: adhésion à Belgique en 1920</a:t>
            </a:r>
          </a:p>
          <a:p>
            <a:r>
              <a:rPr lang="fr-FR" dirty="0"/>
              <a:t>Entre-deux-guerres « difficile »: conflit identitaire entre Allemagne et Belgique</a:t>
            </a:r>
          </a:p>
          <a:p>
            <a:r>
              <a:rPr lang="fr-FR" dirty="0"/>
              <a:t>2</a:t>
            </a:r>
            <a:r>
              <a:rPr lang="fr-FR" baseline="30000" dirty="0"/>
              <a:t>e</a:t>
            </a:r>
            <a:r>
              <a:rPr lang="fr-FR" dirty="0"/>
              <a:t> guerre mondiale: annexion à Allemagne	</a:t>
            </a:r>
            <a:r>
              <a:rPr lang="fr-FR" dirty="0">
                <a:hlinkClick r:id="rId2"/>
              </a:rPr>
              <a:t>https://degreoudeforce.be</a:t>
            </a:r>
            <a:r>
              <a:rPr lang="fr-FR" dirty="0"/>
              <a:t> </a:t>
            </a:r>
            <a:r>
              <a:rPr lang="fr-FR" i="1" dirty="0"/>
              <a:t>	Le carnaval des ombres</a:t>
            </a:r>
            <a:r>
              <a:rPr lang="fr-FR" dirty="0"/>
              <a:t>, Serge Demoulin; </a:t>
            </a:r>
            <a:r>
              <a:rPr lang="fr-FR" i="1" dirty="0"/>
              <a:t>Derrière le front</a:t>
            </a:r>
            <a:r>
              <a:rPr lang="fr-FR" dirty="0"/>
              <a:t>, Théâtre des Travaux et des Jours; </a:t>
            </a:r>
            <a:r>
              <a:rPr lang="fr-FR" i="1" dirty="0"/>
              <a:t>Zinc</a:t>
            </a:r>
            <a:r>
              <a:rPr lang="fr-FR" dirty="0"/>
              <a:t>, David Van </a:t>
            </a:r>
            <a:r>
              <a:rPr lang="fr-FR" dirty="0" err="1"/>
              <a:t>Reybrouck</a:t>
            </a:r>
            <a:endParaRPr lang="fr-FR" dirty="0"/>
          </a:p>
        </p:txBody>
      </p:sp>
      <p:sp>
        <p:nvSpPr>
          <p:cNvPr id="4" name="Espace réservé du pied de page 3">
            <a:extLst>
              <a:ext uri="{FF2B5EF4-FFF2-40B4-BE49-F238E27FC236}">
                <a16:creationId xmlns:a16="http://schemas.microsoft.com/office/drawing/2014/main" id="{C1CE54F8-93A4-F654-7E2E-6DC9D978C54C}"/>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1193546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813372-8A9A-AB62-5F64-443781AA5FE1}"/>
              </a:ext>
            </a:extLst>
          </p:cNvPr>
          <p:cNvSpPr>
            <a:spLocks noGrp="1"/>
          </p:cNvSpPr>
          <p:nvPr>
            <p:ph type="title"/>
          </p:nvPr>
        </p:nvSpPr>
        <p:spPr/>
        <p:txBody>
          <a:bodyPr/>
          <a:lstStyle/>
          <a:p>
            <a:r>
              <a:rPr lang="fr-FR" dirty="0"/>
              <a:t>Après guerre</a:t>
            </a:r>
          </a:p>
        </p:txBody>
      </p:sp>
      <p:sp>
        <p:nvSpPr>
          <p:cNvPr id="3" name="Espace réservé du contenu 2">
            <a:extLst>
              <a:ext uri="{FF2B5EF4-FFF2-40B4-BE49-F238E27FC236}">
                <a16:creationId xmlns:a16="http://schemas.microsoft.com/office/drawing/2014/main" id="{F675E8D6-9FE1-9F90-C426-CB4883D8FB8C}"/>
              </a:ext>
            </a:extLst>
          </p:cNvPr>
          <p:cNvSpPr>
            <a:spLocks noGrp="1"/>
          </p:cNvSpPr>
          <p:nvPr>
            <p:ph idx="1"/>
          </p:nvPr>
        </p:nvSpPr>
        <p:spPr/>
        <p:txBody>
          <a:bodyPr/>
          <a:lstStyle/>
          <a:p>
            <a:r>
              <a:rPr lang="fr-FR" dirty="0"/>
              <a:t>Alternative allemande disparaît</a:t>
            </a:r>
          </a:p>
          <a:p>
            <a:r>
              <a:rPr lang="fr-FR" dirty="0"/>
              <a:t>1962 – 1970: communautarisation</a:t>
            </a:r>
          </a:p>
          <a:p>
            <a:pPr lvl="1"/>
            <a:r>
              <a:rPr lang="fr-FR" dirty="0"/>
              <a:t>Autonomie =&gt; séparatisme?</a:t>
            </a:r>
          </a:p>
          <a:p>
            <a:pPr lvl="1"/>
            <a:r>
              <a:rPr lang="fr-FR" dirty="0"/>
              <a:t>Égalité germanophones – Flamands – francophones?</a:t>
            </a:r>
          </a:p>
          <a:p>
            <a:r>
              <a:rPr lang="fr-FR" dirty="0"/>
              <a:t>Conflits générationnel, Sud (Saint-Vith) / Nord (Eupen)</a:t>
            </a:r>
          </a:p>
          <a:p>
            <a:r>
              <a:rPr lang="fr-FR" dirty="0"/>
              <a:t>Mauvaise connaissance conflit </a:t>
            </a:r>
            <a:r>
              <a:rPr lang="fr-FR" dirty="0" err="1"/>
              <a:t>Flam</a:t>
            </a:r>
            <a:r>
              <a:rPr lang="fr-FR" dirty="0"/>
              <a:t>-Franc.: </a:t>
            </a:r>
            <a:r>
              <a:rPr lang="fr-FR" i="1" dirty="0" err="1"/>
              <a:t>Grenz</a:t>
            </a:r>
            <a:r>
              <a:rPr lang="fr-FR" i="1" dirty="0"/>
              <a:t>-Echo</a:t>
            </a:r>
            <a:r>
              <a:rPr lang="fr-FR" dirty="0"/>
              <a:t> catholique belgicain</a:t>
            </a:r>
          </a:p>
        </p:txBody>
      </p:sp>
      <p:sp>
        <p:nvSpPr>
          <p:cNvPr id="4" name="Espace réservé du pied de page 3">
            <a:extLst>
              <a:ext uri="{FF2B5EF4-FFF2-40B4-BE49-F238E27FC236}">
                <a16:creationId xmlns:a16="http://schemas.microsoft.com/office/drawing/2014/main" id="{3630948E-2B46-3FA1-3266-4B5F94D9D02E}"/>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757802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675FB0-3E7E-45C7-FEC0-6CDFB5B9CDFB}"/>
              </a:ext>
            </a:extLst>
          </p:cNvPr>
          <p:cNvSpPr>
            <a:spLocks noGrp="1"/>
          </p:cNvSpPr>
          <p:nvPr>
            <p:ph type="title"/>
          </p:nvPr>
        </p:nvSpPr>
        <p:spPr/>
        <p:txBody>
          <a:bodyPr/>
          <a:lstStyle/>
          <a:p>
            <a:r>
              <a:rPr lang="fr-FR" dirty="0"/>
              <a:t>Dilemmes</a:t>
            </a:r>
          </a:p>
        </p:txBody>
      </p:sp>
      <p:sp>
        <p:nvSpPr>
          <p:cNvPr id="3" name="Espace réservé du contenu 2">
            <a:extLst>
              <a:ext uri="{FF2B5EF4-FFF2-40B4-BE49-F238E27FC236}">
                <a16:creationId xmlns:a16="http://schemas.microsoft.com/office/drawing/2014/main" id="{47E618AE-918C-D935-6F82-533AC3961FF2}"/>
              </a:ext>
            </a:extLst>
          </p:cNvPr>
          <p:cNvSpPr>
            <a:spLocks noGrp="1"/>
          </p:cNvSpPr>
          <p:nvPr>
            <p:ph idx="1"/>
          </p:nvPr>
        </p:nvSpPr>
        <p:spPr/>
        <p:txBody>
          <a:bodyPr/>
          <a:lstStyle/>
          <a:p>
            <a:r>
              <a:rPr lang="fr-FR" dirty="0"/>
              <a:t>CSP parti majoritaire : </a:t>
            </a:r>
          </a:p>
          <a:p>
            <a:pPr lvl="1"/>
            <a:r>
              <a:rPr lang="fr-FR" dirty="0"/>
              <a:t>Problèmes d’après-guerre: dédommagement soldats engagés de force dans la </a:t>
            </a:r>
            <a:r>
              <a:rPr lang="fr-FR" i="1" dirty="0" err="1"/>
              <a:t>Werhmacht</a:t>
            </a:r>
            <a:r>
              <a:rPr lang="fr-FR" dirty="0"/>
              <a:t>, inégalité dans sanctions belges contre germanophones, …</a:t>
            </a:r>
          </a:p>
          <a:p>
            <a:pPr lvl="1"/>
            <a:r>
              <a:rPr lang="fr-FR" dirty="0"/>
              <a:t>Autonomie culturelle puis reste suivra?</a:t>
            </a:r>
          </a:p>
          <a:p>
            <a:pPr lvl="1"/>
            <a:r>
              <a:rPr lang="fr-FR" dirty="0"/>
              <a:t>Pas d’élection garantie d’un germanophone à la Chambre: arrondissement de Verviers!</a:t>
            </a:r>
          </a:p>
          <a:p>
            <a:pPr lvl="1"/>
            <a:endParaRPr lang="fr-FR" dirty="0"/>
          </a:p>
        </p:txBody>
      </p:sp>
      <p:sp>
        <p:nvSpPr>
          <p:cNvPr id="4" name="Espace réservé du pied de page 3">
            <a:extLst>
              <a:ext uri="{FF2B5EF4-FFF2-40B4-BE49-F238E27FC236}">
                <a16:creationId xmlns:a16="http://schemas.microsoft.com/office/drawing/2014/main" id="{3D60DF53-C627-E3AA-3A73-348C4BEFFE4F}"/>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2359600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E7056C-A7F6-BA0D-E163-96135C9C45F8}"/>
              </a:ext>
            </a:extLst>
          </p:cNvPr>
          <p:cNvSpPr>
            <a:spLocks noGrp="1"/>
          </p:cNvSpPr>
          <p:nvPr>
            <p:ph type="title"/>
          </p:nvPr>
        </p:nvSpPr>
        <p:spPr/>
        <p:txBody>
          <a:bodyPr/>
          <a:lstStyle/>
          <a:p>
            <a:r>
              <a:rPr lang="fr-FR" dirty="0"/>
              <a:t>Communautarisation</a:t>
            </a:r>
          </a:p>
        </p:txBody>
      </p:sp>
      <p:sp>
        <p:nvSpPr>
          <p:cNvPr id="3" name="Espace réservé du contenu 2">
            <a:extLst>
              <a:ext uri="{FF2B5EF4-FFF2-40B4-BE49-F238E27FC236}">
                <a16:creationId xmlns:a16="http://schemas.microsoft.com/office/drawing/2014/main" id="{CD5A0664-3EB9-5A40-E306-E2D6671D2364}"/>
              </a:ext>
            </a:extLst>
          </p:cNvPr>
          <p:cNvSpPr>
            <a:spLocks noGrp="1"/>
          </p:cNvSpPr>
          <p:nvPr>
            <p:ph idx="1"/>
          </p:nvPr>
        </p:nvSpPr>
        <p:spPr/>
        <p:txBody>
          <a:bodyPr/>
          <a:lstStyle/>
          <a:p>
            <a:r>
              <a:rPr lang="fr-FR" dirty="0"/>
              <a:t>1970: révision constitutionnelle crée 3 Communautés culturelles</a:t>
            </a:r>
          </a:p>
          <a:p>
            <a:r>
              <a:rPr lang="fr-FR" dirty="0"/>
              <a:t>1973: loi règle la composition</a:t>
            </a:r>
          </a:p>
          <a:p>
            <a:r>
              <a:rPr lang="fr-FR" dirty="0"/>
              <a:t>1974: 25 membres du conseil élus directement par la population</a:t>
            </a:r>
          </a:p>
          <a:p>
            <a:r>
              <a:rPr lang="fr-FR" dirty="0"/>
              <a:t> Peu de budget et peu de compétence: Débats « fondamentaux »</a:t>
            </a:r>
          </a:p>
          <a:p>
            <a:pPr lvl="1"/>
            <a:r>
              <a:rPr lang="fr-FR" dirty="0"/>
              <a:t>Opposition PDB maximaliste; partis traditionnels « germanophones » 1980</a:t>
            </a:r>
          </a:p>
        </p:txBody>
      </p:sp>
      <p:sp>
        <p:nvSpPr>
          <p:cNvPr id="4" name="Espace réservé du pied de page 3">
            <a:extLst>
              <a:ext uri="{FF2B5EF4-FFF2-40B4-BE49-F238E27FC236}">
                <a16:creationId xmlns:a16="http://schemas.microsoft.com/office/drawing/2014/main" id="{0F08156B-79C2-0E25-FCDF-0C5132C4D0D3}"/>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86463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C11AEB-E1BC-B535-16A3-5EE188E769C9}"/>
              </a:ext>
            </a:extLst>
          </p:cNvPr>
          <p:cNvSpPr>
            <a:spLocks noGrp="1"/>
          </p:cNvSpPr>
          <p:nvPr>
            <p:ph type="title"/>
          </p:nvPr>
        </p:nvSpPr>
        <p:spPr/>
        <p:txBody>
          <a:bodyPr/>
          <a:lstStyle/>
          <a:p>
            <a:r>
              <a:rPr lang="fr-FR" dirty="0"/>
              <a:t>Contenu 3</a:t>
            </a:r>
            <a:r>
              <a:rPr lang="fr-FR" baseline="30000" dirty="0"/>
              <a:t>e</a:t>
            </a:r>
            <a:r>
              <a:rPr lang="fr-FR" dirty="0"/>
              <a:t> révision</a:t>
            </a:r>
          </a:p>
        </p:txBody>
      </p:sp>
      <p:sp>
        <p:nvSpPr>
          <p:cNvPr id="3" name="Espace réservé du contenu 2">
            <a:extLst>
              <a:ext uri="{FF2B5EF4-FFF2-40B4-BE49-F238E27FC236}">
                <a16:creationId xmlns:a16="http://schemas.microsoft.com/office/drawing/2014/main" id="{25B72A3F-9C8B-3E41-2BB7-A4B38B6FF0FF}"/>
              </a:ext>
            </a:extLst>
          </p:cNvPr>
          <p:cNvSpPr>
            <a:spLocks noGrp="1"/>
          </p:cNvSpPr>
          <p:nvPr>
            <p:ph idx="1"/>
          </p:nvPr>
        </p:nvSpPr>
        <p:spPr/>
        <p:txBody>
          <a:bodyPr>
            <a:normAutofit fontScale="70000" lnSpcReduction="20000"/>
          </a:bodyPr>
          <a:lstStyle/>
          <a:p>
            <a:r>
              <a:rPr lang="fr-FR" dirty="0"/>
              <a:t>Mesures protection minorités</a:t>
            </a:r>
          </a:p>
          <a:p>
            <a:pPr lvl="1"/>
            <a:r>
              <a:rPr lang="fr-FR" dirty="0"/>
              <a:t>Majorité spéciale: 2/3 + ½ chaque groupe linguistique dans chaque chambre</a:t>
            </a:r>
          </a:p>
          <a:p>
            <a:pPr lvl="1"/>
            <a:r>
              <a:rPr lang="fr-FR" dirty="0"/>
              <a:t>Parité conseil ministres</a:t>
            </a:r>
          </a:p>
          <a:p>
            <a:pPr lvl="1"/>
            <a:r>
              <a:rPr lang="fr-FR" dirty="0"/>
              <a:t>Groupes linguistiques dans les chambres</a:t>
            </a:r>
          </a:p>
          <a:p>
            <a:pPr lvl="1"/>
            <a:r>
              <a:rPr lang="fr-FR" dirty="0"/>
              <a:t>Sonnette alarme</a:t>
            </a:r>
          </a:p>
          <a:p>
            <a:r>
              <a:rPr lang="fr-FR" dirty="0"/>
              <a:t>Revendications flamandes</a:t>
            </a:r>
          </a:p>
          <a:p>
            <a:pPr lvl="1"/>
            <a:r>
              <a:rPr lang="fr-FR" dirty="0"/>
              <a:t>Autonomie culturelle</a:t>
            </a:r>
          </a:p>
          <a:p>
            <a:r>
              <a:rPr lang="fr-FR" dirty="0"/>
              <a:t>Revendications francophones</a:t>
            </a:r>
          </a:p>
          <a:p>
            <a:pPr lvl="1"/>
            <a:r>
              <a:rPr lang="fr-FR" dirty="0"/>
              <a:t>Régions (107 quater)</a:t>
            </a:r>
          </a:p>
          <a:p>
            <a:r>
              <a:rPr lang="fr-FR" dirty="0"/>
              <a:t>Blocage sur Fourons: chutes des gouvernements</a:t>
            </a:r>
          </a:p>
        </p:txBody>
      </p:sp>
      <p:sp>
        <p:nvSpPr>
          <p:cNvPr id="4" name="Espace réservé du pied de page 3">
            <a:extLst>
              <a:ext uri="{FF2B5EF4-FFF2-40B4-BE49-F238E27FC236}">
                <a16:creationId xmlns:a16="http://schemas.microsoft.com/office/drawing/2014/main" id="{9E11923C-B113-FC40-2ED8-E853033E705E}"/>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3022024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E14763-EB3E-7FA7-7266-D0880C6D9E1C}"/>
              </a:ext>
            </a:extLst>
          </p:cNvPr>
          <p:cNvSpPr>
            <a:spLocks noGrp="1"/>
          </p:cNvSpPr>
          <p:nvPr>
            <p:ph type="title"/>
          </p:nvPr>
        </p:nvSpPr>
        <p:spPr/>
        <p:txBody>
          <a:bodyPr>
            <a:normAutofit/>
          </a:bodyPr>
          <a:lstStyle/>
          <a:p>
            <a:r>
              <a:rPr lang="fr-BE" sz="4000" i="1" dirty="0" err="1">
                <a:solidFill>
                  <a:srgbClr val="191635"/>
                </a:solidFill>
                <a:effectLst/>
                <a:latin typeface="Garamond" panose="02020404030301010803" pitchFamily="18" charset="0"/>
              </a:rPr>
              <a:t>Ostbelgiengesetze</a:t>
            </a:r>
            <a:r>
              <a:rPr lang="fr-BE" sz="4000" i="1" dirty="0">
                <a:solidFill>
                  <a:srgbClr val="191635"/>
                </a:solidFill>
                <a:effectLst/>
                <a:latin typeface="Garamond" panose="02020404030301010803" pitchFamily="18" charset="0"/>
              </a:rPr>
              <a:t> </a:t>
            </a:r>
            <a:endParaRPr lang="fr-FR" sz="4000" dirty="0">
              <a:latin typeface="Garamond" panose="02020404030301010803" pitchFamily="18" charset="0"/>
            </a:endParaRPr>
          </a:p>
        </p:txBody>
      </p:sp>
      <p:sp>
        <p:nvSpPr>
          <p:cNvPr id="3" name="Espace réservé du contenu 2">
            <a:extLst>
              <a:ext uri="{FF2B5EF4-FFF2-40B4-BE49-F238E27FC236}">
                <a16:creationId xmlns:a16="http://schemas.microsoft.com/office/drawing/2014/main" id="{DC03CBD9-006D-9374-FA55-90916C0ED76E}"/>
              </a:ext>
            </a:extLst>
          </p:cNvPr>
          <p:cNvSpPr>
            <a:spLocks noGrp="1"/>
          </p:cNvSpPr>
          <p:nvPr>
            <p:ph idx="1"/>
          </p:nvPr>
        </p:nvSpPr>
        <p:spPr/>
        <p:txBody>
          <a:bodyPr>
            <a:normAutofit lnSpcReduction="10000"/>
          </a:bodyPr>
          <a:lstStyle/>
          <a:p>
            <a:r>
              <a:rPr lang="fr-FR" dirty="0"/>
              <a:t>1983: exécutif propre et non par le gouvernement ‘fédéral’: 3 ministres</a:t>
            </a:r>
          </a:p>
          <a:p>
            <a:r>
              <a:rPr lang="fr-FR" dirty="0"/>
              <a:t>Administration ministérielle</a:t>
            </a:r>
          </a:p>
          <a:p>
            <a:r>
              <a:rPr lang="fr-FR" dirty="0"/>
              <a:t>Débats entre initiés</a:t>
            </a:r>
          </a:p>
          <a:p>
            <a:r>
              <a:rPr lang="fr-FR" dirty="0"/>
              <a:t>1985: arrondissement judiciaire propre</a:t>
            </a:r>
          </a:p>
          <a:p>
            <a:r>
              <a:rPr lang="fr-FR" dirty="0"/>
              <a:t>1989: compétences enseignement; 1997: compétence en matière d’emploi des langues dans l’administration; 2002: refinancement Communauté</a:t>
            </a:r>
          </a:p>
          <a:p>
            <a:r>
              <a:rPr lang="fr-FR" dirty="0"/>
              <a:t>1989: dédommagement des enrôlés dans la </a:t>
            </a:r>
            <a:r>
              <a:rPr lang="fr-FR" i="1" dirty="0" err="1"/>
              <a:t>Werhmacht</a:t>
            </a:r>
            <a:endParaRPr lang="fr-FR" i="1" dirty="0"/>
          </a:p>
          <a:p>
            <a:endParaRPr lang="fr-FR" dirty="0"/>
          </a:p>
        </p:txBody>
      </p:sp>
      <p:sp>
        <p:nvSpPr>
          <p:cNvPr id="4" name="Espace réservé du pied de page 3">
            <a:extLst>
              <a:ext uri="{FF2B5EF4-FFF2-40B4-BE49-F238E27FC236}">
                <a16:creationId xmlns:a16="http://schemas.microsoft.com/office/drawing/2014/main" id="{F72F4BC1-6F29-3812-4877-61D2669AB928}"/>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4006110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146DDA-154E-BB71-9E84-5735C66213C4}"/>
              </a:ext>
            </a:extLst>
          </p:cNvPr>
          <p:cNvSpPr>
            <a:spLocks noGrp="1"/>
          </p:cNvSpPr>
          <p:nvPr>
            <p:ph type="title"/>
          </p:nvPr>
        </p:nvSpPr>
        <p:spPr/>
        <p:txBody>
          <a:bodyPr/>
          <a:lstStyle/>
          <a:p>
            <a:r>
              <a:rPr lang="fr-FR" dirty="0"/>
              <a:t>Grapiller les compétences</a:t>
            </a:r>
          </a:p>
        </p:txBody>
      </p:sp>
      <p:sp>
        <p:nvSpPr>
          <p:cNvPr id="3" name="Espace réservé du contenu 2">
            <a:extLst>
              <a:ext uri="{FF2B5EF4-FFF2-40B4-BE49-F238E27FC236}">
                <a16:creationId xmlns:a16="http://schemas.microsoft.com/office/drawing/2014/main" id="{B6A7B9B6-8A0B-DDE9-87CA-340BC2EC146D}"/>
              </a:ext>
            </a:extLst>
          </p:cNvPr>
          <p:cNvSpPr>
            <a:spLocks noGrp="1"/>
          </p:cNvSpPr>
          <p:nvPr>
            <p:ph idx="1"/>
          </p:nvPr>
        </p:nvSpPr>
        <p:spPr/>
        <p:txBody>
          <a:bodyPr/>
          <a:lstStyle/>
          <a:p>
            <a:r>
              <a:rPr lang="fr-FR" dirty="0"/>
              <a:t>Article 139 actuel de la Constitution, adopté en 1983: Gestion de compétences de la région wallonne par Communauté germanophone si accord deux parlements</a:t>
            </a:r>
          </a:p>
          <a:p>
            <a:r>
              <a:rPr lang="fr-FR" dirty="0"/>
              <a:t>1990: armoiries, jour fête communautaire (dynastie)</a:t>
            </a:r>
          </a:p>
          <a:p>
            <a:r>
              <a:rPr lang="fr-FR" dirty="0"/>
              <a:t>1999: arc-en-ciel sans CSP</a:t>
            </a:r>
          </a:p>
          <a:p>
            <a:r>
              <a:rPr lang="fr-FR" dirty="0"/>
              <a:t>Membre </a:t>
            </a:r>
            <a:r>
              <a:rPr lang="fr-FR" dirty="0" err="1"/>
              <a:t>Euregio</a:t>
            </a:r>
            <a:r>
              <a:rPr lang="fr-FR" dirty="0"/>
              <a:t> Meuse-Rhin</a:t>
            </a:r>
          </a:p>
          <a:p>
            <a:r>
              <a:rPr lang="fr-FR" dirty="0"/>
              <a:t>1 élu au Parlement européen</a:t>
            </a:r>
          </a:p>
        </p:txBody>
      </p:sp>
      <p:sp>
        <p:nvSpPr>
          <p:cNvPr id="4" name="Espace réservé du pied de page 3">
            <a:extLst>
              <a:ext uri="{FF2B5EF4-FFF2-40B4-BE49-F238E27FC236}">
                <a16:creationId xmlns:a16="http://schemas.microsoft.com/office/drawing/2014/main" id="{4F9351FD-2F9E-A573-2EC0-B9FD35EFEA77}"/>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31775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7D3DFA-7E94-639D-2D6A-4CC27F90FF69}"/>
              </a:ext>
            </a:extLst>
          </p:cNvPr>
          <p:cNvSpPr>
            <a:spLocks noGrp="1"/>
          </p:cNvSpPr>
          <p:nvPr>
            <p:ph type="title"/>
          </p:nvPr>
        </p:nvSpPr>
        <p:spPr/>
        <p:txBody>
          <a:bodyPr/>
          <a:lstStyle/>
          <a:p>
            <a:r>
              <a:rPr lang="fr-FR" dirty="0"/>
              <a:t>Compétences élargies</a:t>
            </a:r>
          </a:p>
        </p:txBody>
      </p:sp>
      <p:sp>
        <p:nvSpPr>
          <p:cNvPr id="3" name="Espace réservé du contenu 2">
            <a:extLst>
              <a:ext uri="{FF2B5EF4-FFF2-40B4-BE49-F238E27FC236}">
                <a16:creationId xmlns:a16="http://schemas.microsoft.com/office/drawing/2014/main" id="{130F3FF0-1818-2085-CD0D-5712ABB285F5}"/>
              </a:ext>
            </a:extLst>
          </p:cNvPr>
          <p:cNvSpPr>
            <a:spLocks noGrp="1"/>
          </p:cNvSpPr>
          <p:nvPr>
            <p:ph idx="1"/>
          </p:nvPr>
        </p:nvSpPr>
        <p:spPr/>
        <p:txBody>
          <a:bodyPr>
            <a:normAutofit lnSpcReduction="10000"/>
          </a:bodyPr>
          <a:lstStyle/>
          <a:p>
            <a:r>
              <a:rPr lang="fr-FR" dirty="0"/>
              <a:t>2009: dissolution </a:t>
            </a:r>
            <a:r>
              <a:rPr lang="fr-FR" b="1" i="1" dirty="0"/>
              <a:t>PDB</a:t>
            </a:r>
            <a:r>
              <a:rPr lang="fr-FR" dirty="0"/>
              <a:t> et mise sur pied de </a:t>
            </a:r>
            <a:r>
              <a:rPr lang="fr-FR" b="1" i="1" dirty="0"/>
              <a:t>Pro-DG </a:t>
            </a:r>
          </a:p>
          <a:p>
            <a:pPr marL="0" indent="0">
              <a:buNone/>
            </a:pPr>
            <a:r>
              <a:rPr lang="fr-FR" dirty="0"/>
              <a:t>		(nombre de voix: PDB 2004: 3.442 ; </a:t>
            </a:r>
            <a:r>
              <a:rPr lang="fr-FR" dirty="0" err="1"/>
              <a:t>ProDG</a:t>
            </a:r>
            <a:r>
              <a:rPr lang="fr-FR" dirty="0"/>
              <a:t> 2009: 3.897; 2019: 9.146)</a:t>
            </a:r>
          </a:p>
          <a:p>
            <a:r>
              <a:rPr lang="fr-FR" dirty="0"/>
              <a:t>Débats sur les politiques à mener </a:t>
            </a:r>
          </a:p>
          <a:p>
            <a:r>
              <a:rPr lang="fr-FR" dirty="0"/>
              <a:t>Volonté unanime de sortir de la Province de Liège</a:t>
            </a:r>
          </a:p>
          <a:p>
            <a:r>
              <a:rPr lang="fr-FR" dirty="0"/>
              <a:t>Moins de demandes de séparatisme ou irrédentisme mais volonté autonomie</a:t>
            </a:r>
          </a:p>
          <a:p>
            <a:r>
              <a:rPr lang="fr-FR" dirty="0"/>
              <a:t>Essai tirage au sort pour désigner des personnes responsables de certaines propositions 2019 - 2024</a:t>
            </a:r>
          </a:p>
          <a:p>
            <a:endParaRPr lang="fr-FR" dirty="0"/>
          </a:p>
        </p:txBody>
      </p:sp>
      <p:sp>
        <p:nvSpPr>
          <p:cNvPr id="4" name="Espace réservé du pied de page 3">
            <a:extLst>
              <a:ext uri="{FF2B5EF4-FFF2-40B4-BE49-F238E27FC236}">
                <a16:creationId xmlns:a16="http://schemas.microsoft.com/office/drawing/2014/main" id="{2636F00C-006E-D8E3-66A7-65ACB7B0551B}"/>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29143027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a:defRPr/>
            </a:pPr>
            <a:r>
              <a:rPr lang="fr-FR" b="1" dirty="0">
                <a:effectLst>
                  <a:outerShdw blurRad="38100" dist="38100" dir="2700000" algn="tl">
                    <a:srgbClr val="DDDDDD"/>
                  </a:outerShdw>
                </a:effectLst>
                <a:latin typeface="Garamond" panose="02020404030301010803" pitchFamily="18" charset="0"/>
                <a:ea typeface="ＭＳ Ｐゴシック" charset="0"/>
                <a:cs typeface="ＭＳ Ｐゴシック" charset="0"/>
              </a:rPr>
              <a:t>Partis politiques périphéristes</a:t>
            </a:r>
          </a:p>
        </p:txBody>
      </p:sp>
      <p:sp>
        <p:nvSpPr>
          <p:cNvPr id="96258" name="Espace réservé du contenu 5"/>
          <p:cNvSpPr>
            <a:spLocks noGrp="1"/>
          </p:cNvSpPr>
          <p:nvPr>
            <p:ph idx="1"/>
          </p:nvPr>
        </p:nvSpPr>
        <p:spPr/>
        <p:txBody>
          <a:bodyPr>
            <a:normAutofit fontScale="92500" lnSpcReduction="20000"/>
          </a:bodyPr>
          <a:lstStyle/>
          <a:p>
            <a:r>
              <a:rPr lang="fr-BE" b="1" dirty="0">
                <a:latin typeface="Garamond" panose="02020404030301010803" pitchFamily="18" charset="0"/>
                <a:ea typeface="ＭＳ Ｐゴシック" charset="0"/>
                <a:cs typeface="ＭＳ Ｐゴシック" charset="0"/>
              </a:rPr>
              <a:t>Partis régionaux / communautaires : </a:t>
            </a:r>
          </a:p>
          <a:p>
            <a:pPr lvl="1"/>
            <a:r>
              <a:rPr lang="fr-BE" b="1" dirty="0">
                <a:latin typeface="Garamond" panose="02020404030301010803" pitchFamily="18" charset="0"/>
                <a:ea typeface="ＭＳ Ｐゴシック" charset="0"/>
              </a:rPr>
              <a:t>1862: 			</a:t>
            </a:r>
            <a:r>
              <a:rPr lang="fr-BE" b="1" dirty="0" err="1">
                <a:latin typeface="Garamond" panose="02020404030301010803" pitchFamily="18" charset="0"/>
                <a:ea typeface="ＭＳ Ｐゴシック" charset="0"/>
              </a:rPr>
              <a:t>Meetingpartij</a:t>
            </a:r>
            <a:endParaRPr lang="fr-BE" b="1" dirty="0">
              <a:latin typeface="Garamond" panose="02020404030301010803" pitchFamily="18" charset="0"/>
              <a:ea typeface="ＭＳ Ｐゴシック" charset="0"/>
            </a:endParaRPr>
          </a:p>
          <a:p>
            <a:pPr lvl="1"/>
            <a:r>
              <a:rPr lang="fr-BE" b="1" dirty="0">
                <a:latin typeface="Garamond" panose="02020404030301010803" pitchFamily="18" charset="0"/>
                <a:ea typeface="ＭＳ Ｐゴシック" charset="0"/>
              </a:rPr>
              <a:t>1919:	 		</a:t>
            </a:r>
            <a:r>
              <a:rPr lang="fr-BE" b="1" dirty="0" err="1">
                <a:latin typeface="Garamond" panose="02020404030301010803" pitchFamily="18" charset="0"/>
                <a:ea typeface="ＭＳ Ｐゴシック" charset="0"/>
              </a:rPr>
              <a:t>Frontpartij</a:t>
            </a:r>
            <a:endParaRPr lang="fr-BE" b="1" dirty="0">
              <a:latin typeface="Garamond" panose="02020404030301010803" pitchFamily="18" charset="0"/>
              <a:ea typeface="ＭＳ Ｐゴシック" charset="0"/>
            </a:endParaRPr>
          </a:p>
          <a:p>
            <a:pPr lvl="1"/>
            <a:r>
              <a:rPr lang="fr-BE" b="1" dirty="0">
                <a:latin typeface="Garamond" panose="02020404030301010803" pitchFamily="18" charset="0"/>
                <a:ea typeface="ＭＳ Ｐゴシック" charset="0"/>
              </a:rPr>
              <a:t>1932:  			VNV</a:t>
            </a:r>
          </a:p>
          <a:p>
            <a:pPr lvl="1"/>
            <a:r>
              <a:rPr lang="fr-BE" b="1" dirty="0">
                <a:latin typeface="Garamond" panose="02020404030301010803" pitchFamily="18" charset="0"/>
                <a:ea typeface="ＭＳ Ｐゴシック" charset="0"/>
              </a:rPr>
              <a:t>1954 - 2001 : 	Volksunie</a:t>
            </a:r>
          </a:p>
          <a:p>
            <a:pPr lvl="1"/>
            <a:r>
              <a:rPr lang="fr-BE" b="1" dirty="0">
                <a:latin typeface="Garamond" panose="02020404030301010803" pitchFamily="18" charset="0"/>
                <a:ea typeface="ＭＳ Ｐゴシック" charset="0"/>
              </a:rPr>
              <a:t>1964 : 			FDF -&gt; DéFI</a:t>
            </a:r>
          </a:p>
          <a:p>
            <a:pPr lvl="1"/>
            <a:r>
              <a:rPr lang="fr-BE" b="1" dirty="0">
                <a:latin typeface="Garamond" panose="02020404030301010803" pitchFamily="18" charset="0"/>
                <a:ea typeface="ＭＳ Ｐゴシック" charset="0"/>
              </a:rPr>
              <a:t>1968 - 1985 : 	Rassemblement Wallon</a:t>
            </a:r>
          </a:p>
          <a:p>
            <a:pPr lvl="1"/>
            <a:r>
              <a:rPr lang="fr-BE" b="1" dirty="0">
                <a:latin typeface="Garamond" panose="02020404030301010803" pitchFamily="18" charset="0"/>
                <a:ea typeface="ＭＳ Ｐゴシック" charset="0"/>
                <a:cs typeface="ＭＳ Ｐゴシック" charset="0"/>
              </a:rPr>
              <a:t>1979 - </a:t>
            </a:r>
            <a:r>
              <a:rPr lang="mr-IN" b="1" dirty="0">
                <a:latin typeface="Garamond" panose="02020404030301010803" pitchFamily="18" charset="0"/>
                <a:ea typeface="ＭＳ Ｐゴシック" charset="0"/>
                <a:cs typeface="ＭＳ Ｐゴシック" charset="0"/>
              </a:rPr>
              <a:t>…</a:t>
            </a:r>
            <a:r>
              <a:rPr lang="nl-BE" b="1" dirty="0">
                <a:latin typeface="Garamond" panose="02020404030301010803" pitchFamily="18" charset="0"/>
                <a:ea typeface="ＭＳ Ｐゴシック" charset="0"/>
                <a:cs typeface="ＭＳ Ｐゴシック" charset="0"/>
              </a:rPr>
              <a:t> </a:t>
            </a:r>
            <a:r>
              <a:rPr lang="fr-BE" b="1" dirty="0">
                <a:latin typeface="Garamond" panose="02020404030301010803" pitchFamily="18" charset="0"/>
                <a:ea typeface="ＭＳ Ｐゴシック" charset="0"/>
                <a:cs typeface="ＭＳ Ｐゴシック" charset="0"/>
              </a:rPr>
              <a:t>:	 	Vlaams Blok -&gt; Vlaams Belang</a:t>
            </a:r>
            <a:endParaRPr lang="fr-FR" b="1" dirty="0">
              <a:latin typeface="Garamond" panose="02020404030301010803" pitchFamily="18" charset="0"/>
              <a:ea typeface="ＭＳ Ｐゴシック" charset="0"/>
              <a:cs typeface="ＭＳ Ｐゴシック" charset="0"/>
            </a:endParaRPr>
          </a:p>
          <a:p>
            <a:pPr lvl="1"/>
            <a:r>
              <a:rPr lang="fr-FR" b="1" dirty="0">
                <a:latin typeface="Garamond" panose="02020404030301010803" pitchFamily="18" charset="0"/>
                <a:ea typeface="ＭＳ Ｐゴシック" charset="0"/>
                <a:cs typeface="ＭＳ Ｐゴシック" charset="0"/>
              </a:rPr>
              <a:t> 2001 - </a:t>
            </a:r>
            <a:r>
              <a:rPr lang="mr-IN" b="1" dirty="0">
                <a:latin typeface="Garamond" panose="02020404030301010803" pitchFamily="18" charset="0"/>
                <a:ea typeface="ＭＳ Ｐゴシック" charset="0"/>
                <a:cs typeface="ＭＳ Ｐゴシック" charset="0"/>
              </a:rPr>
              <a:t>…</a:t>
            </a:r>
            <a:r>
              <a:rPr lang="nl-BE" b="1" dirty="0">
                <a:latin typeface="Garamond" panose="02020404030301010803" pitchFamily="18" charset="0"/>
                <a:ea typeface="ＭＳ Ｐゴシック" charset="0"/>
                <a:cs typeface="ＭＳ Ｐゴシック" charset="0"/>
              </a:rPr>
              <a:t> </a:t>
            </a:r>
            <a:r>
              <a:rPr lang="fr-FR" b="1" dirty="0">
                <a:latin typeface="Garamond" panose="02020404030301010803" pitchFamily="18" charset="0"/>
                <a:ea typeface="ＭＳ Ｐゴシック" charset="0"/>
                <a:cs typeface="ＭＳ Ｐゴシック" charset="0"/>
              </a:rPr>
              <a:t>: 	N-VA</a:t>
            </a:r>
            <a:endParaRPr lang="fr-BE" b="1" dirty="0">
              <a:latin typeface="Garamond" panose="02020404030301010803" pitchFamily="18" charset="0"/>
              <a:ea typeface="ＭＳ Ｐゴシック" charset="0"/>
            </a:endParaRPr>
          </a:p>
        </p:txBody>
      </p:sp>
      <p:sp>
        <p:nvSpPr>
          <p:cNvPr id="96259" name="Espace réservé du pied de page 2"/>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solidFill>
                  <a:srgbClr val="B5A788"/>
                </a:solidFill>
                <a:latin typeface="Gill Sans MT" charset="0"/>
              </a:rPr>
              <a:t>BCEEOAL13</a:t>
            </a:r>
          </a:p>
        </p:txBody>
      </p:sp>
    </p:spTree>
    <p:extLst>
      <p:ext uri="{BB962C8B-B14F-4D97-AF65-F5344CB8AC3E}">
        <p14:creationId xmlns:p14="http://schemas.microsoft.com/office/powerpoint/2010/main" val="4049509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Groupes politiques et linguistiques à la Chambre, 2019</a:t>
            </a:r>
          </a:p>
        </p:txBody>
      </p:sp>
      <p:graphicFrame>
        <p:nvGraphicFramePr>
          <p:cNvPr id="5" name="Espace réservé du contenu 4"/>
          <p:cNvGraphicFramePr>
            <a:graphicFrameLocks noGrp="1"/>
          </p:cNvGraphicFramePr>
          <p:nvPr>
            <p:ph idx="1"/>
          </p:nvPr>
        </p:nvGraphicFramePr>
        <p:xfrm>
          <a:off x="1071849" y="2329775"/>
          <a:ext cx="7693024" cy="3954780"/>
        </p:xfrm>
        <a:graphic>
          <a:graphicData uri="http://schemas.openxmlformats.org/drawingml/2006/table">
            <a:tbl>
              <a:tblPr firstRow="1" bandRow="1">
                <a:tableStyleId>{5C22544A-7EE6-4342-B048-85BDC9FD1C3A}</a:tableStyleId>
              </a:tblPr>
              <a:tblGrid>
                <a:gridCol w="1923256">
                  <a:extLst>
                    <a:ext uri="{9D8B030D-6E8A-4147-A177-3AD203B41FA5}">
                      <a16:colId xmlns:a16="http://schemas.microsoft.com/office/drawing/2014/main" val="20000"/>
                    </a:ext>
                  </a:extLst>
                </a:gridCol>
                <a:gridCol w="1923256">
                  <a:extLst>
                    <a:ext uri="{9D8B030D-6E8A-4147-A177-3AD203B41FA5}">
                      <a16:colId xmlns:a16="http://schemas.microsoft.com/office/drawing/2014/main" val="20001"/>
                    </a:ext>
                  </a:extLst>
                </a:gridCol>
                <a:gridCol w="1923256">
                  <a:extLst>
                    <a:ext uri="{9D8B030D-6E8A-4147-A177-3AD203B41FA5}">
                      <a16:colId xmlns:a16="http://schemas.microsoft.com/office/drawing/2014/main" val="20002"/>
                    </a:ext>
                  </a:extLst>
                </a:gridCol>
                <a:gridCol w="1923256">
                  <a:extLst>
                    <a:ext uri="{9D8B030D-6E8A-4147-A177-3AD203B41FA5}">
                      <a16:colId xmlns:a16="http://schemas.microsoft.com/office/drawing/2014/main" val="20003"/>
                    </a:ext>
                  </a:extLst>
                </a:gridCol>
              </a:tblGrid>
              <a:tr h="370840">
                <a:tc>
                  <a:txBody>
                    <a:bodyPr/>
                    <a:lstStyle/>
                    <a:p>
                      <a:pPr lvl="1" algn="l" fontAlgn="b"/>
                      <a:r>
                        <a:rPr lang="fr-FR" sz="2800" b="1" i="0" u="none" strike="noStrike" dirty="0">
                          <a:solidFill>
                            <a:srgbClr val="000000"/>
                          </a:solidFill>
                          <a:effectLst/>
                          <a:latin typeface="Garamond"/>
                          <a:cs typeface="Garamond"/>
                        </a:rPr>
                        <a:t>VB</a:t>
                      </a:r>
                    </a:p>
                  </a:txBody>
                  <a:tcPr marL="12700" marR="12700" marT="12700" marB="0" anchor="b"/>
                </a:tc>
                <a:tc>
                  <a:txBody>
                    <a:bodyPr/>
                    <a:lstStyle/>
                    <a:p>
                      <a:pPr algn="ctr" fontAlgn="b"/>
                      <a:r>
                        <a:rPr lang="fi-FI" sz="2800" b="1" i="0" u="none" strike="noStrike" dirty="0">
                          <a:solidFill>
                            <a:srgbClr val="000000"/>
                          </a:solidFill>
                          <a:effectLst/>
                          <a:latin typeface="Garamond"/>
                          <a:cs typeface="Garamond"/>
                        </a:rPr>
                        <a:t>18</a:t>
                      </a:r>
                    </a:p>
                  </a:txBody>
                  <a:tcPr marL="12700" marR="12700" marT="12700" marB="0" anchor="b"/>
                </a:tc>
                <a:tc>
                  <a:txBody>
                    <a:bodyPr/>
                    <a:lstStyle/>
                    <a:p>
                      <a:pPr lvl="1" algn="l" fontAlgn="b"/>
                      <a:endParaRPr lang="fr-FR" sz="2800" b="1" i="0" u="none" strike="noStrike" dirty="0">
                        <a:solidFill>
                          <a:srgbClr val="000000"/>
                        </a:solidFill>
                        <a:effectLst/>
                        <a:latin typeface="Garamond"/>
                        <a:cs typeface="Garamond"/>
                      </a:endParaRPr>
                    </a:p>
                  </a:txBody>
                  <a:tcPr marL="12700" marR="12700" marT="12700" marB="0" anchor="b"/>
                </a:tc>
                <a:tc>
                  <a:txBody>
                    <a:bodyPr/>
                    <a:lstStyle/>
                    <a:p>
                      <a:pPr algn="ctr" fontAlgn="b"/>
                      <a:endParaRPr lang="fr-FR" sz="2800" b="1" i="0" u="none" strike="noStrike" dirty="0">
                        <a:solidFill>
                          <a:srgbClr val="000000"/>
                        </a:solidFill>
                        <a:effectLst/>
                        <a:latin typeface="Garamond"/>
                        <a:cs typeface="Garamond"/>
                      </a:endParaRPr>
                    </a:p>
                  </a:txBody>
                  <a:tcPr marL="12700" marR="12700" marT="12700" marB="0" anchor="b"/>
                </a:tc>
                <a:extLst>
                  <a:ext uri="{0D108BD9-81ED-4DB2-BD59-A6C34878D82A}">
                    <a16:rowId xmlns:a16="http://schemas.microsoft.com/office/drawing/2014/main" val="10000"/>
                  </a:ext>
                </a:extLst>
              </a:tr>
              <a:tr h="370840">
                <a:tc>
                  <a:txBody>
                    <a:bodyPr/>
                    <a:lstStyle/>
                    <a:p>
                      <a:pPr lvl="1" algn="l" fontAlgn="b"/>
                      <a:r>
                        <a:rPr lang="fr-FR" sz="2800" b="1" i="0" u="none" strike="noStrike" dirty="0">
                          <a:solidFill>
                            <a:srgbClr val="000000"/>
                          </a:solidFill>
                          <a:effectLst/>
                          <a:latin typeface="Garamond"/>
                          <a:cs typeface="Garamond"/>
                        </a:rPr>
                        <a:t>N-VA</a:t>
                      </a:r>
                    </a:p>
                  </a:txBody>
                  <a:tcPr marL="12700" marR="12700" marT="12700" marB="0" anchor="b"/>
                </a:tc>
                <a:tc>
                  <a:txBody>
                    <a:bodyPr/>
                    <a:lstStyle/>
                    <a:p>
                      <a:pPr algn="ctr" fontAlgn="b"/>
                      <a:r>
                        <a:rPr lang="fi-FI" sz="2800" b="1" i="0" u="none" strike="noStrike" dirty="0">
                          <a:solidFill>
                            <a:srgbClr val="000000"/>
                          </a:solidFill>
                          <a:effectLst/>
                          <a:latin typeface="Garamond"/>
                          <a:cs typeface="Garamond"/>
                        </a:rPr>
                        <a:t>25</a:t>
                      </a:r>
                    </a:p>
                  </a:txBody>
                  <a:tcPr marL="12700" marR="12700" marT="12700" marB="0" anchor="b"/>
                </a:tc>
                <a:tc>
                  <a:txBody>
                    <a:bodyPr/>
                    <a:lstStyle/>
                    <a:p>
                      <a:pPr lvl="1" algn="l" fontAlgn="b"/>
                      <a:endParaRPr lang="fr-FR" sz="2800" b="1" i="0" u="none" strike="noStrike" dirty="0">
                        <a:solidFill>
                          <a:srgbClr val="000000"/>
                        </a:solidFill>
                        <a:effectLst/>
                        <a:latin typeface="Garamond"/>
                        <a:cs typeface="Garamond"/>
                      </a:endParaRPr>
                    </a:p>
                  </a:txBody>
                  <a:tcPr marL="12700" marR="12700" marT="12700" marB="0" anchor="b"/>
                </a:tc>
                <a:tc>
                  <a:txBody>
                    <a:bodyPr/>
                    <a:lstStyle/>
                    <a:p>
                      <a:pPr algn="ctr" fontAlgn="b"/>
                      <a:endParaRPr lang="fr-FR" sz="2800" b="1" i="0" u="none" strike="noStrike" dirty="0">
                        <a:solidFill>
                          <a:srgbClr val="000000"/>
                        </a:solidFill>
                        <a:effectLst/>
                        <a:latin typeface="Garamond"/>
                        <a:cs typeface="Garamond"/>
                      </a:endParaRPr>
                    </a:p>
                  </a:txBody>
                  <a:tcPr marL="12700" marR="12700" marT="12700" marB="0" anchor="b"/>
                </a:tc>
                <a:extLst>
                  <a:ext uri="{0D108BD9-81ED-4DB2-BD59-A6C34878D82A}">
                    <a16:rowId xmlns:a16="http://schemas.microsoft.com/office/drawing/2014/main" val="10001"/>
                  </a:ext>
                </a:extLst>
              </a:tr>
              <a:tr h="370840">
                <a:tc>
                  <a:txBody>
                    <a:bodyPr/>
                    <a:lstStyle/>
                    <a:p>
                      <a:pPr lvl="1" algn="l" fontAlgn="b"/>
                      <a:r>
                        <a:rPr lang="fr-FR" sz="2800" b="1" i="0" u="none" strike="noStrike" dirty="0" err="1">
                          <a:solidFill>
                            <a:srgbClr val="000000"/>
                          </a:solidFill>
                          <a:effectLst/>
                          <a:latin typeface="Garamond"/>
                          <a:cs typeface="Garamond"/>
                        </a:rPr>
                        <a:t>Vooruit</a:t>
                      </a:r>
                      <a:endParaRPr lang="fr-FR" sz="2800" b="1" i="0" u="none" strike="noStrike" dirty="0">
                        <a:solidFill>
                          <a:srgbClr val="000000"/>
                        </a:solidFill>
                        <a:effectLst/>
                        <a:latin typeface="Garamond"/>
                        <a:cs typeface="Garamond"/>
                      </a:endParaRPr>
                    </a:p>
                  </a:txBody>
                  <a:tcPr marL="12700" marR="12700" marT="12700" marB="0" anchor="b"/>
                </a:tc>
                <a:tc>
                  <a:txBody>
                    <a:bodyPr/>
                    <a:lstStyle/>
                    <a:p>
                      <a:pPr algn="ctr" fontAlgn="b"/>
                      <a:r>
                        <a:rPr lang="fr-FR" sz="2800" b="1" i="0" u="none" strike="noStrike" dirty="0">
                          <a:solidFill>
                            <a:srgbClr val="000000"/>
                          </a:solidFill>
                          <a:effectLst/>
                          <a:latin typeface="Garamond"/>
                          <a:cs typeface="Garamond"/>
                        </a:rPr>
                        <a:t>9</a:t>
                      </a:r>
                    </a:p>
                  </a:txBody>
                  <a:tcPr marL="12700" marR="12700" marT="12700" marB="0" anchor="b"/>
                </a:tc>
                <a:tc>
                  <a:txBody>
                    <a:bodyPr/>
                    <a:lstStyle/>
                    <a:p>
                      <a:pPr lvl="1" algn="l" fontAlgn="b"/>
                      <a:r>
                        <a:rPr lang="fr-FR" sz="2800" b="1" i="0" u="none" strike="noStrike">
                          <a:solidFill>
                            <a:srgbClr val="000000"/>
                          </a:solidFill>
                          <a:effectLst/>
                          <a:latin typeface="Garamond"/>
                          <a:cs typeface="Garamond"/>
                        </a:rPr>
                        <a:t>PS</a:t>
                      </a:r>
                    </a:p>
                  </a:txBody>
                  <a:tcPr marL="12700" marR="12700" marT="12700" marB="0" anchor="b"/>
                </a:tc>
                <a:tc>
                  <a:txBody>
                    <a:bodyPr/>
                    <a:lstStyle/>
                    <a:p>
                      <a:pPr algn="ctr" fontAlgn="b"/>
                      <a:r>
                        <a:rPr lang="is-IS" sz="2800" b="1" i="0" u="none" strike="noStrike" dirty="0">
                          <a:solidFill>
                            <a:srgbClr val="000000"/>
                          </a:solidFill>
                          <a:effectLst/>
                          <a:latin typeface="Garamond"/>
                          <a:cs typeface="Garamond"/>
                        </a:rPr>
                        <a:t>20</a:t>
                      </a:r>
                    </a:p>
                  </a:txBody>
                  <a:tcPr marL="12700" marR="12700" marT="12700" marB="0" anchor="b"/>
                </a:tc>
                <a:extLst>
                  <a:ext uri="{0D108BD9-81ED-4DB2-BD59-A6C34878D82A}">
                    <a16:rowId xmlns:a16="http://schemas.microsoft.com/office/drawing/2014/main" val="10002"/>
                  </a:ext>
                </a:extLst>
              </a:tr>
              <a:tr h="370840">
                <a:tc>
                  <a:txBody>
                    <a:bodyPr/>
                    <a:lstStyle/>
                    <a:p>
                      <a:pPr lvl="1" algn="l" fontAlgn="b"/>
                      <a:r>
                        <a:rPr lang="fr-FR" sz="2800" b="1" i="0" u="none" strike="noStrike">
                          <a:solidFill>
                            <a:srgbClr val="000000"/>
                          </a:solidFill>
                          <a:effectLst/>
                          <a:latin typeface="Garamond"/>
                          <a:cs typeface="Garamond"/>
                        </a:rPr>
                        <a:t>oVLD</a:t>
                      </a:r>
                    </a:p>
                  </a:txBody>
                  <a:tcPr marL="12700" marR="12700" marT="12700" marB="0" anchor="b"/>
                </a:tc>
                <a:tc>
                  <a:txBody>
                    <a:bodyPr/>
                    <a:lstStyle/>
                    <a:p>
                      <a:pPr algn="ctr" fontAlgn="b"/>
                      <a:r>
                        <a:rPr lang="is-IS" sz="2800" b="1" i="0" u="none" strike="noStrike" dirty="0">
                          <a:solidFill>
                            <a:srgbClr val="000000"/>
                          </a:solidFill>
                          <a:effectLst/>
                          <a:latin typeface="Garamond"/>
                          <a:cs typeface="Garamond"/>
                        </a:rPr>
                        <a:t>12</a:t>
                      </a:r>
                    </a:p>
                  </a:txBody>
                  <a:tcPr marL="12700" marR="12700" marT="12700" marB="0" anchor="b"/>
                </a:tc>
                <a:tc>
                  <a:txBody>
                    <a:bodyPr/>
                    <a:lstStyle/>
                    <a:p>
                      <a:pPr lvl="1" algn="l" fontAlgn="b"/>
                      <a:r>
                        <a:rPr lang="fr-FR" sz="2800" b="1" i="0" u="none" strike="noStrike">
                          <a:solidFill>
                            <a:srgbClr val="000000"/>
                          </a:solidFill>
                          <a:effectLst/>
                          <a:latin typeface="Garamond"/>
                          <a:cs typeface="Garamond"/>
                        </a:rPr>
                        <a:t>MR</a:t>
                      </a:r>
                    </a:p>
                  </a:txBody>
                  <a:tcPr marL="12700" marR="12700" marT="12700" marB="0" anchor="b"/>
                </a:tc>
                <a:tc>
                  <a:txBody>
                    <a:bodyPr/>
                    <a:lstStyle/>
                    <a:p>
                      <a:pPr algn="ctr" fontAlgn="b"/>
                      <a:r>
                        <a:rPr lang="fr-FR" sz="2800" b="1" i="0" u="none" strike="noStrike" dirty="0">
                          <a:solidFill>
                            <a:srgbClr val="000000"/>
                          </a:solidFill>
                          <a:effectLst/>
                          <a:latin typeface="Garamond"/>
                          <a:cs typeface="Garamond"/>
                        </a:rPr>
                        <a:t>14</a:t>
                      </a:r>
                    </a:p>
                  </a:txBody>
                  <a:tcPr marL="12700" marR="12700" marT="12700" marB="0" anchor="b"/>
                </a:tc>
                <a:extLst>
                  <a:ext uri="{0D108BD9-81ED-4DB2-BD59-A6C34878D82A}">
                    <a16:rowId xmlns:a16="http://schemas.microsoft.com/office/drawing/2014/main" val="10003"/>
                  </a:ext>
                </a:extLst>
              </a:tr>
              <a:tr h="370840">
                <a:tc>
                  <a:txBody>
                    <a:bodyPr/>
                    <a:lstStyle/>
                    <a:p>
                      <a:pPr lvl="1" algn="l" fontAlgn="b"/>
                      <a:r>
                        <a:rPr lang="fr-FR" sz="2800" b="1" i="0" u="none" strike="noStrike">
                          <a:solidFill>
                            <a:srgbClr val="000000"/>
                          </a:solidFill>
                          <a:effectLst/>
                          <a:latin typeface="Garamond"/>
                          <a:cs typeface="Garamond"/>
                        </a:rPr>
                        <a:t>Groen</a:t>
                      </a:r>
                    </a:p>
                  </a:txBody>
                  <a:tcPr marL="12700" marR="12700" marT="12700" marB="0" anchor="b"/>
                </a:tc>
                <a:tc>
                  <a:txBody>
                    <a:bodyPr/>
                    <a:lstStyle/>
                    <a:p>
                      <a:pPr algn="ctr" fontAlgn="b"/>
                      <a:r>
                        <a:rPr lang="fr-FR" sz="2800" b="1" i="0" u="none" strike="noStrike" dirty="0">
                          <a:solidFill>
                            <a:srgbClr val="000000"/>
                          </a:solidFill>
                          <a:effectLst/>
                          <a:latin typeface="Garamond"/>
                          <a:cs typeface="Garamond"/>
                        </a:rPr>
                        <a:t>9</a:t>
                      </a:r>
                    </a:p>
                  </a:txBody>
                  <a:tcPr marL="12700" marR="12700" marT="12700" marB="0" anchor="b"/>
                </a:tc>
                <a:tc>
                  <a:txBody>
                    <a:bodyPr/>
                    <a:lstStyle/>
                    <a:p>
                      <a:pPr lvl="1" algn="l" fontAlgn="b"/>
                      <a:r>
                        <a:rPr lang="fr-FR" sz="2800" b="1" i="0" u="none" strike="noStrike">
                          <a:solidFill>
                            <a:srgbClr val="000000"/>
                          </a:solidFill>
                          <a:effectLst/>
                          <a:latin typeface="Garamond"/>
                          <a:cs typeface="Garamond"/>
                        </a:rPr>
                        <a:t>Ecolo</a:t>
                      </a:r>
                    </a:p>
                  </a:txBody>
                  <a:tcPr marL="12700" marR="12700" marT="12700" marB="0" anchor="b"/>
                </a:tc>
                <a:tc>
                  <a:txBody>
                    <a:bodyPr/>
                    <a:lstStyle/>
                    <a:p>
                      <a:pPr algn="ctr" fontAlgn="b"/>
                      <a:r>
                        <a:rPr lang="is-IS" sz="2800" b="1" i="0" u="none" strike="noStrike" dirty="0">
                          <a:solidFill>
                            <a:srgbClr val="000000"/>
                          </a:solidFill>
                          <a:effectLst/>
                          <a:latin typeface="Garamond"/>
                          <a:cs typeface="Garamond"/>
                        </a:rPr>
                        <a:t>12</a:t>
                      </a:r>
                    </a:p>
                  </a:txBody>
                  <a:tcPr marL="12700" marR="12700" marT="12700" marB="0" anchor="b"/>
                </a:tc>
                <a:extLst>
                  <a:ext uri="{0D108BD9-81ED-4DB2-BD59-A6C34878D82A}">
                    <a16:rowId xmlns:a16="http://schemas.microsoft.com/office/drawing/2014/main" val="10004"/>
                  </a:ext>
                </a:extLst>
              </a:tr>
              <a:tr h="370840">
                <a:tc>
                  <a:txBody>
                    <a:bodyPr/>
                    <a:lstStyle/>
                    <a:p>
                      <a:pPr lvl="1" algn="l" fontAlgn="b"/>
                      <a:r>
                        <a:rPr lang="fr-FR" sz="2800" b="1" i="0" u="none" strike="noStrike">
                          <a:solidFill>
                            <a:srgbClr val="000000"/>
                          </a:solidFill>
                          <a:effectLst/>
                          <a:latin typeface="Garamond"/>
                          <a:cs typeface="Garamond"/>
                        </a:rPr>
                        <a:t>CD&amp;V</a:t>
                      </a:r>
                    </a:p>
                  </a:txBody>
                  <a:tcPr marL="12700" marR="12700" marT="12700" marB="0" anchor="b"/>
                </a:tc>
                <a:tc>
                  <a:txBody>
                    <a:bodyPr/>
                    <a:lstStyle/>
                    <a:p>
                      <a:pPr algn="ctr" fontAlgn="b"/>
                      <a:r>
                        <a:rPr lang="is-IS" sz="2800" b="1" i="0" u="none" strike="noStrike" dirty="0">
                          <a:solidFill>
                            <a:srgbClr val="000000"/>
                          </a:solidFill>
                          <a:effectLst/>
                          <a:latin typeface="Garamond"/>
                          <a:cs typeface="Garamond"/>
                        </a:rPr>
                        <a:t>12</a:t>
                      </a:r>
                    </a:p>
                  </a:txBody>
                  <a:tcPr marL="12700" marR="12700" marT="12700" marB="0" anchor="b"/>
                </a:tc>
                <a:tc>
                  <a:txBody>
                    <a:bodyPr/>
                    <a:lstStyle/>
                    <a:p>
                      <a:pPr lvl="1" algn="l" fontAlgn="b"/>
                      <a:r>
                        <a:rPr lang="fr-FR" sz="2800" b="1" i="0" u="none" strike="noStrike">
                          <a:solidFill>
                            <a:srgbClr val="000000"/>
                          </a:solidFill>
                          <a:effectLst/>
                          <a:latin typeface="Garamond"/>
                          <a:cs typeface="Garamond"/>
                        </a:rPr>
                        <a:t>cdH</a:t>
                      </a:r>
                    </a:p>
                  </a:txBody>
                  <a:tcPr marL="12700" marR="12700" marT="12700" marB="0" anchor="b"/>
                </a:tc>
                <a:tc>
                  <a:txBody>
                    <a:bodyPr/>
                    <a:lstStyle/>
                    <a:p>
                      <a:pPr algn="ctr" fontAlgn="b"/>
                      <a:r>
                        <a:rPr lang="fr-FR" sz="2800" b="1" i="0" u="none" strike="noStrike" dirty="0">
                          <a:solidFill>
                            <a:srgbClr val="000000"/>
                          </a:solidFill>
                          <a:effectLst/>
                          <a:latin typeface="Garamond"/>
                          <a:cs typeface="Garamond"/>
                        </a:rPr>
                        <a:t>5</a:t>
                      </a:r>
                    </a:p>
                  </a:txBody>
                  <a:tcPr marL="12700" marR="12700" marT="12700" marB="0" anchor="b"/>
                </a:tc>
                <a:extLst>
                  <a:ext uri="{0D108BD9-81ED-4DB2-BD59-A6C34878D82A}">
                    <a16:rowId xmlns:a16="http://schemas.microsoft.com/office/drawing/2014/main" val="10005"/>
                  </a:ext>
                </a:extLst>
              </a:tr>
              <a:tr h="370840">
                <a:tc>
                  <a:txBody>
                    <a:bodyPr/>
                    <a:lstStyle/>
                    <a:p>
                      <a:pPr lvl="1" algn="l" fontAlgn="b"/>
                      <a:r>
                        <a:rPr lang="fr-FR" sz="2800" b="1" i="0" u="none" strike="noStrike" dirty="0" err="1">
                          <a:solidFill>
                            <a:srgbClr val="000000"/>
                          </a:solidFill>
                          <a:effectLst/>
                          <a:latin typeface="Garamond"/>
                          <a:cs typeface="Garamond"/>
                        </a:rPr>
                        <a:t>PvdA</a:t>
                      </a:r>
                      <a:endParaRPr lang="fr-FR" sz="2800" b="1" i="0" u="none" strike="noStrike" dirty="0">
                        <a:solidFill>
                          <a:srgbClr val="000000"/>
                        </a:solidFill>
                        <a:effectLst/>
                        <a:latin typeface="Garamond"/>
                        <a:cs typeface="Garamond"/>
                      </a:endParaRPr>
                    </a:p>
                  </a:txBody>
                  <a:tcPr marL="12700" marR="12700" marT="12700" marB="0" anchor="b"/>
                </a:tc>
                <a:tc>
                  <a:txBody>
                    <a:bodyPr/>
                    <a:lstStyle/>
                    <a:p>
                      <a:pPr algn="ctr" fontAlgn="b"/>
                      <a:r>
                        <a:rPr lang="fr-FR" sz="2800" b="1" i="0" u="none" strike="noStrike" dirty="0">
                          <a:solidFill>
                            <a:srgbClr val="000000"/>
                          </a:solidFill>
                          <a:effectLst/>
                          <a:latin typeface="Garamond"/>
                          <a:cs typeface="Garamond"/>
                        </a:rPr>
                        <a:t>4</a:t>
                      </a:r>
                    </a:p>
                  </a:txBody>
                  <a:tcPr marL="12700" marR="12700" marT="12700" marB="0" anchor="b"/>
                </a:tc>
                <a:tc>
                  <a:txBody>
                    <a:bodyPr/>
                    <a:lstStyle/>
                    <a:p>
                      <a:pPr lvl="1" algn="l" fontAlgn="b"/>
                      <a:r>
                        <a:rPr lang="fr-FR" sz="2800" b="1" i="0" u="none" strike="noStrike" dirty="0">
                          <a:solidFill>
                            <a:srgbClr val="000000"/>
                          </a:solidFill>
                          <a:effectLst/>
                          <a:latin typeface="Garamond"/>
                          <a:cs typeface="Garamond"/>
                        </a:rPr>
                        <a:t>PTB</a:t>
                      </a:r>
                    </a:p>
                  </a:txBody>
                  <a:tcPr marL="12700" marR="12700" marT="12700" marB="0" anchor="b"/>
                </a:tc>
                <a:tc>
                  <a:txBody>
                    <a:bodyPr/>
                    <a:lstStyle/>
                    <a:p>
                      <a:pPr algn="ctr" fontAlgn="b"/>
                      <a:r>
                        <a:rPr lang="fr-FR" sz="2800" b="1" i="0" u="none" strike="noStrike">
                          <a:solidFill>
                            <a:srgbClr val="000000"/>
                          </a:solidFill>
                          <a:effectLst/>
                          <a:latin typeface="Garamond"/>
                          <a:cs typeface="Garamond"/>
                        </a:rPr>
                        <a:t>8</a:t>
                      </a:r>
                    </a:p>
                  </a:txBody>
                  <a:tcPr marL="12700" marR="12700" marT="12700" marB="0" anchor="b"/>
                </a:tc>
                <a:extLst>
                  <a:ext uri="{0D108BD9-81ED-4DB2-BD59-A6C34878D82A}">
                    <a16:rowId xmlns:a16="http://schemas.microsoft.com/office/drawing/2014/main" val="10006"/>
                  </a:ext>
                </a:extLst>
              </a:tr>
              <a:tr h="370840">
                <a:tc>
                  <a:txBody>
                    <a:bodyPr/>
                    <a:lstStyle/>
                    <a:p>
                      <a:pPr lvl="1" algn="l" fontAlgn="b"/>
                      <a:endParaRPr lang="fr-FR" sz="2800" b="1" i="0" u="none" strike="noStrike" dirty="0">
                        <a:solidFill>
                          <a:srgbClr val="000000"/>
                        </a:solidFill>
                        <a:effectLst/>
                        <a:latin typeface="Garamond"/>
                        <a:cs typeface="Garamond"/>
                      </a:endParaRPr>
                    </a:p>
                  </a:txBody>
                  <a:tcPr marL="12700" marR="12700" marT="12700" marB="0" anchor="b"/>
                </a:tc>
                <a:tc>
                  <a:txBody>
                    <a:bodyPr/>
                    <a:lstStyle/>
                    <a:p>
                      <a:pPr algn="ctr" fontAlgn="b"/>
                      <a:endParaRPr lang="fr-FR" sz="2800" b="1" i="0" u="none" strike="noStrike" dirty="0">
                        <a:solidFill>
                          <a:srgbClr val="000000"/>
                        </a:solidFill>
                        <a:effectLst/>
                        <a:latin typeface="Garamond"/>
                        <a:cs typeface="Garamond"/>
                      </a:endParaRPr>
                    </a:p>
                  </a:txBody>
                  <a:tcPr marL="12700" marR="12700" marT="12700" marB="0" anchor="b"/>
                </a:tc>
                <a:tc>
                  <a:txBody>
                    <a:bodyPr/>
                    <a:lstStyle/>
                    <a:p>
                      <a:pPr lvl="1" algn="l" fontAlgn="b"/>
                      <a:r>
                        <a:rPr lang="fr-FR" sz="2800" b="1" i="0" u="none" strike="noStrike" dirty="0">
                          <a:solidFill>
                            <a:srgbClr val="000000"/>
                          </a:solidFill>
                          <a:effectLst/>
                          <a:latin typeface="Garamond"/>
                          <a:cs typeface="Garamond"/>
                        </a:rPr>
                        <a:t>Défi</a:t>
                      </a:r>
                    </a:p>
                  </a:txBody>
                  <a:tcPr marL="12700" marR="12700" marT="12700" marB="0" anchor="b"/>
                </a:tc>
                <a:tc>
                  <a:txBody>
                    <a:bodyPr/>
                    <a:lstStyle/>
                    <a:p>
                      <a:pPr algn="ctr" fontAlgn="b"/>
                      <a:r>
                        <a:rPr lang="is-IS" sz="2800" b="1" i="0" u="none" strike="noStrike" dirty="0">
                          <a:solidFill>
                            <a:srgbClr val="000000"/>
                          </a:solidFill>
                          <a:effectLst/>
                          <a:latin typeface="Garamond"/>
                          <a:cs typeface="Garamond"/>
                        </a:rPr>
                        <a:t>2</a:t>
                      </a:r>
                    </a:p>
                  </a:txBody>
                  <a:tcPr marL="12700" marR="12700" marT="12700" marB="0" anchor="b"/>
                </a:tc>
                <a:extLst>
                  <a:ext uri="{0D108BD9-81ED-4DB2-BD59-A6C34878D82A}">
                    <a16:rowId xmlns:a16="http://schemas.microsoft.com/office/drawing/2014/main" val="10007"/>
                  </a:ext>
                </a:extLst>
              </a:tr>
              <a:tr h="370840">
                <a:tc>
                  <a:txBody>
                    <a:bodyPr/>
                    <a:lstStyle/>
                    <a:p>
                      <a:pPr lvl="1" algn="l" fontAlgn="b"/>
                      <a:endParaRPr lang="fr-FR" sz="2800" b="1" i="0" u="none" strike="noStrike" dirty="0">
                        <a:solidFill>
                          <a:srgbClr val="000000"/>
                        </a:solidFill>
                        <a:effectLst/>
                        <a:latin typeface="Garamond"/>
                        <a:cs typeface="Garamond"/>
                      </a:endParaRPr>
                    </a:p>
                  </a:txBody>
                  <a:tcPr marL="12700" marR="12700" marT="12700" marB="0" anchor="b"/>
                </a:tc>
                <a:tc>
                  <a:txBody>
                    <a:bodyPr/>
                    <a:lstStyle/>
                    <a:p>
                      <a:pPr algn="ctr" fontAlgn="b"/>
                      <a:r>
                        <a:rPr lang="fr-FR" sz="2800" b="1" i="0" u="none" strike="noStrike" dirty="0">
                          <a:solidFill>
                            <a:srgbClr val="000000"/>
                          </a:solidFill>
                          <a:effectLst/>
                          <a:latin typeface="Garamond"/>
                          <a:cs typeface="Garamond"/>
                        </a:rPr>
                        <a:t>89</a:t>
                      </a:r>
                    </a:p>
                  </a:txBody>
                  <a:tcPr marL="12700" marR="12700" marT="12700" marB="0" anchor="b"/>
                </a:tc>
                <a:tc>
                  <a:txBody>
                    <a:bodyPr/>
                    <a:lstStyle/>
                    <a:p>
                      <a:pPr lvl="1" algn="l" fontAlgn="b"/>
                      <a:endParaRPr lang="fr-FR" sz="2800" b="1" i="0" u="none" strike="noStrike" dirty="0">
                        <a:solidFill>
                          <a:srgbClr val="000000"/>
                        </a:solidFill>
                        <a:effectLst/>
                        <a:latin typeface="Garamond"/>
                        <a:cs typeface="Garamond"/>
                      </a:endParaRPr>
                    </a:p>
                  </a:txBody>
                  <a:tcPr marL="12700" marR="12700" marT="12700" marB="0" anchor="b"/>
                </a:tc>
                <a:tc>
                  <a:txBody>
                    <a:bodyPr/>
                    <a:lstStyle/>
                    <a:p>
                      <a:pPr algn="ctr" fontAlgn="b"/>
                      <a:r>
                        <a:rPr lang="is-IS" sz="2800" b="1" i="0" u="none" strike="noStrike" dirty="0">
                          <a:solidFill>
                            <a:srgbClr val="000000"/>
                          </a:solidFill>
                          <a:effectLst/>
                          <a:latin typeface="Garamond"/>
                          <a:cs typeface="Garamond"/>
                        </a:rPr>
                        <a:t>61</a:t>
                      </a:r>
                    </a:p>
                  </a:txBody>
                  <a:tcPr marL="12700" marR="12700" marT="12700" marB="0" anchor="b"/>
                </a:tc>
                <a:extLst>
                  <a:ext uri="{0D108BD9-81ED-4DB2-BD59-A6C34878D82A}">
                    <a16:rowId xmlns:a16="http://schemas.microsoft.com/office/drawing/2014/main" val="10008"/>
                  </a:ext>
                </a:extLst>
              </a:tr>
            </a:tbl>
          </a:graphicData>
        </a:graphic>
      </p:graphicFrame>
      <p:sp>
        <p:nvSpPr>
          <p:cNvPr id="2" name="ZoneTexte 1">
            <a:extLst>
              <a:ext uri="{FF2B5EF4-FFF2-40B4-BE49-F238E27FC236}">
                <a16:creationId xmlns:a16="http://schemas.microsoft.com/office/drawing/2014/main" id="{CC4650BE-06DC-1A8D-A4B0-504B37DACC67}"/>
              </a:ext>
            </a:extLst>
          </p:cNvPr>
          <p:cNvSpPr txBox="1"/>
          <p:nvPr/>
        </p:nvSpPr>
        <p:spPr>
          <a:xfrm>
            <a:off x="9476509" y="2784764"/>
            <a:ext cx="928459" cy="1200329"/>
          </a:xfrm>
          <a:prstGeom prst="rect">
            <a:avLst/>
          </a:prstGeom>
          <a:noFill/>
        </p:spPr>
        <p:txBody>
          <a:bodyPr wrap="none" rtlCol="0">
            <a:spAutoFit/>
          </a:bodyPr>
          <a:lstStyle/>
          <a:p>
            <a:r>
              <a:rPr lang="fr-FR" dirty="0"/>
              <a:t>18+25=</a:t>
            </a:r>
          </a:p>
          <a:p>
            <a:r>
              <a:rPr lang="fr-FR" dirty="0"/>
              <a:t>43/89</a:t>
            </a:r>
          </a:p>
          <a:p>
            <a:endParaRPr lang="fr-FR" dirty="0"/>
          </a:p>
          <a:p>
            <a:r>
              <a:rPr lang="fr-FR" dirty="0"/>
              <a:t>48%</a:t>
            </a:r>
          </a:p>
        </p:txBody>
      </p:sp>
      <p:sp>
        <p:nvSpPr>
          <p:cNvPr id="4" name="Espace réservé du pied de page 3">
            <a:extLst>
              <a:ext uri="{FF2B5EF4-FFF2-40B4-BE49-F238E27FC236}">
                <a16:creationId xmlns:a16="http://schemas.microsoft.com/office/drawing/2014/main" id="{7DE06859-AD4D-E966-77BE-20994C79A9D5}"/>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1904273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BCEEOAL13</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6950" y="1744664"/>
            <a:ext cx="5062538" cy="427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57221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617B04D-CE78-F312-961D-0D18D9754009}"/>
              </a:ext>
            </a:extLst>
          </p:cNvPr>
          <p:cNvSpPr>
            <a:spLocks noGrp="1"/>
          </p:cNvSpPr>
          <p:nvPr>
            <p:ph type="title"/>
          </p:nvPr>
        </p:nvSpPr>
        <p:spPr/>
        <p:txBody>
          <a:bodyPr/>
          <a:lstStyle/>
          <a:p>
            <a:r>
              <a:rPr lang="fr-FR" dirty="0"/>
              <a:t>Fédéralisme asymétrique</a:t>
            </a:r>
          </a:p>
        </p:txBody>
      </p:sp>
      <p:pic>
        <p:nvPicPr>
          <p:cNvPr id="5" name="Picture 2" descr="Image result for structure fÃ©dÃ©ralisme belge">
            <a:extLst>
              <a:ext uri="{FF2B5EF4-FFF2-40B4-BE49-F238E27FC236}">
                <a16:creationId xmlns:a16="http://schemas.microsoft.com/office/drawing/2014/main" id="{A30ECB9C-7D1E-25BE-CA8A-3C836A762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637" y="1853754"/>
            <a:ext cx="7324725"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a:extLst>
              <a:ext uri="{FF2B5EF4-FFF2-40B4-BE49-F238E27FC236}">
                <a16:creationId xmlns:a16="http://schemas.microsoft.com/office/drawing/2014/main" id="{B3936482-EC1C-C579-EE82-45B78D85BA79}"/>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425013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A7281A6-1AE7-0A75-AE0A-9F75D17B89FB}"/>
              </a:ext>
            </a:extLst>
          </p:cNvPr>
          <p:cNvSpPr>
            <a:spLocks noGrp="1"/>
          </p:cNvSpPr>
          <p:nvPr>
            <p:ph type="title"/>
          </p:nvPr>
        </p:nvSpPr>
        <p:spPr/>
        <p:txBody>
          <a:bodyPr/>
          <a:lstStyle/>
          <a:p>
            <a:r>
              <a:rPr lang="fr-FR" dirty="0"/>
              <a:t>1974: régionalisation préparatoire</a:t>
            </a:r>
          </a:p>
        </p:txBody>
      </p:sp>
      <p:sp>
        <p:nvSpPr>
          <p:cNvPr id="5" name="Espace réservé du contenu 4">
            <a:extLst>
              <a:ext uri="{FF2B5EF4-FFF2-40B4-BE49-F238E27FC236}">
                <a16:creationId xmlns:a16="http://schemas.microsoft.com/office/drawing/2014/main" id="{D3AF93DD-8A1C-4D9C-1334-608F6794F2C2}"/>
              </a:ext>
            </a:extLst>
          </p:cNvPr>
          <p:cNvSpPr>
            <a:spLocks noGrp="1"/>
          </p:cNvSpPr>
          <p:nvPr>
            <p:ph idx="1"/>
          </p:nvPr>
        </p:nvSpPr>
        <p:spPr/>
        <p:txBody>
          <a:bodyPr/>
          <a:lstStyle/>
          <a:p>
            <a:r>
              <a:rPr lang="fr-FR" dirty="0"/>
              <a:t>« Perin-</a:t>
            </a:r>
            <a:r>
              <a:rPr lang="fr-FR" dirty="0" err="1"/>
              <a:t>Vanderkerkhove</a:t>
            </a:r>
            <a:r>
              <a:rPr lang="fr-FR" dirty="0"/>
              <a:t> »: pas de majorité spéciale…</a:t>
            </a:r>
          </a:p>
          <a:p>
            <a:r>
              <a:rPr lang="fr-FR" dirty="0"/>
              <a:t>Régions: composition, organes, compétences, financement</a:t>
            </a:r>
          </a:p>
        </p:txBody>
      </p:sp>
      <p:sp>
        <p:nvSpPr>
          <p:cNvPr id="3" name="Espace réservé du pied de page 2">
            <a:extLst>
              <a:ext uri="{FF2B5EF4-FFF2-40B4-BE49-F238E27FC236}">
                <a16:creationId xmlns:a16="http://schemas.microsoft.com/office/drawing/2014/main" id="{60BCB0FB-E9EA-B72D-9C96-BC80DEEFE660}"/>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3951068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6385F3A-CCD2-29E0-FF2C-AE0794C32DF5}"/>
              </a:ext>
            </a:extLst>
          </p:cNvPr>
          <p:cNvSpPr>
            <a:spLocks noGrp="1"/>
          </p:cNvSpPr>
          <p:nvPr>
            <p:ph type="title"/>
          </p:nvPr>
        </p:nvSpPr>
        <p:spPr/>
        <p:txBody>
          <a:bodyPr/>
          <a:lstStyle/>
          <a:p>
            <a:r>
              <a:rPr lang="fr-FR" dirty="0"/>
              <a:t>Régionalisation 1980</a:t>
            </a:r>
          </a:p>
        </p:txBody>
      </p:sp>
      <p:sp>
        <p:nvSpPr>
          <p:cNvPr id="4" name="Espace réservé du contenu 3">
            <a:extLst>
              <a:ext uri="{FF2B5EF4-FFF2-40B4-BE49-F238E27FC236}">
                <a16:creationId xmlns:a16="http://schemas.microsoft.com/office/drawing/2014/main" id="{A3B8F476-EE0D-76BD-2D92-89260CC7FC28}"/>
              </a:ext>
            </a:extLst>
          </p:cNvPr>
          <p:cNvSpPr>
            <a:spLocks noGrp="1"/>
          </p:cNvSpPr>
          <p:nvPr>
            <p:ph idx="1"/>
          </p:nvPr>
        </p:nvSpPr>
        <p:spPr/>
        <p:txBody>
          <a:bodyPr>
            <a:normAutofit fontScale="85000" lnSpcReduction="20000"/>
          </a:bodyPr>
          <a:lstStyle/>
          <a:p>
            <a:r>
              <a:rPr lang="fr-FR" dirty="0"/>
              <a:t>Communautés (suppression de « culturelles ») flamande, germanophone, </a:t>
            </a:r>
            <a:r>
              <a:rPr lang="fr-FR" dirty="0" err="1"/>
              <a:t>fr.</a:t>
            </a:r>
            <a:endParaRPr lang="fr-FR" dirty="0"/>
          </a:p>
          <a:p>
            <a:pPr lvl="1"/>
            <a:r>
              <a:rPr lang="fr-FR" dirty="0"/>
              <a:t>Matières personnalisables: santé, aide sociale; Conseil et Exécutif propre</a:t>
            </a:r>
          </a:p>
          <a:p>
            <a:r>
              <a:rPr lang="fr-FR" dirty="0"/>
              <a:t>2 grandes régions: loi spéciale 8 août 1980 (</a:t>
            </a:r>
            <a:r>
              <a:rPr lang="fr-FR" dirty="0" err="1"/>
              <a:t>cfr</a:t>
            </a:r>
            <a:r>
              <a:rPr lang="fr-FR" dirty="0"/>
              <a:t>. 1974)</a:t>
            </a:r>
          </a:p>
          <a:p>
            <a:pPr lvl="1"/>
            <a:r>
              <a:rPr lang="fr-FR" dirty="0"/>
              <a:t>Wallonie</a:t>
            </a:r>
          </a:p>
          <a:p>
            <a:pPr lvl="1"/>
            <a:r>
              <a:rPr lang="fr-FR" dirty="0"/>
              <a:t>Flandre</a:t>
            </a:r>
          </a:p>
          <a:p>
            <a:pPr lvl="1"/>
            <a:r>
              <a:rPr lang="fr-FR" dirty="0"/>
              <a:t>Manque Bruxelles: protection des Flamands de Bruxelles!</a:t>
            </a:r>
          </a:p>
          <a:p>
            <a:r>
              <a:rPr lang="fr-FR" dirty="0"/>
              <a:t>Fusion Région flamande – Communauté flamande</a:t>
            </a:r>
          </a:p>
          <a:p>
            <a:r>
              <a:rPr lang="fr-FR" dirty="0"/>
              <a:t>Procédure en conflit d’intérêts et Cour d’Arbitrage (constitutionnelle 2007)</a:t>
            </a:r>
          </a:p>
          <a:p>
            <a:pPr lvl="1"/>
            <a:r>
              <a:rPr lang="fr-FR" dirty="0"/>
              <a:t>12 juges: parité linguistique et parité monde politique et judiciaire</a:t>
            </a:r>
          </a:p>
        </p:txBody>
      </p:sp>
      <p:sp>
        <p:nvSpPr>
          <p:cNvPr id="2" name="Espace réservé du pied de page 1">
            <a:extLst>
              <a:ext uri="{FF2B5EF4-FFF2-40B4-BE49-F238E27FC236}">
                <a16:creationId xmlns:a16="http://schemas.microsoft.com/office/drawing/2014/main" id="{1FEC62BC-6791-6BF6-8D33-7022E82D7C55}"/>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4230242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476711-3FC1-29AB-2FC9-E0BA046886FD}"/>
              </a:ext>
            </a:extLst>
          </p:cNvPr>
          <p:cNvSpPr>
            <a:spLocks noGrp="1"/>
          </p:cNvSpPr>
          <p:nvPr>
            <p:ph type="title"/>
          </p:nvPr>
        </p:nvSpPr>
        <p:spPr/>
        <p:txBody>
          <a:bodyPr/>
          <a:lstStyle/>
          <a:p>
            <a:r>
              <a:rPr lang="fr-FR" dirty="0"/>
              <a:t>1988: Fourons contre Bruxelles</a:t>
            </a:r>
          </a:p>
        </p:txBody>
      </p:sp>
      <p:sp>
        <p:nvSpPr>
          <p:cNvPr id="3" name="Espace réservé du contenu 2">
            <a:extLst>
              <a:ext uri="{FF2B5EF4-FFF2-40B4-BE49-F238E27FC236}">
                <a16:creationId xmlns:a16="http://schemas.microsoft.com/office/drawing/2014/main" id="{ED54ABC2-855A-F803-E7E1-F42D991474AF}"/>
              </a:ext>
            </a:extLst>
          </p:cNvPr>
          <p:cNvSpPr>
            <a:spLocks noGrp="1"/>
          </p:cNvSpPr>
          <p:nvPr>
            <p:ph idx="1"/>
          </p:nvPr>
        </p:nvSpPr>
        <p:spPr/>
        <p:txBody>
          <a:bodyPr>
            <a:normAutofit/>
          </a:bodyPr>
          <a:lstStyle/>
          <a:p>
            <a:r>
              <a:rPr lang="fr-FR" dirty="0"/>
              <a:t>Parlement et gouvernement bruxellois: matières régionales ordonnances (+ de contrôle que décrets)</a:t>
            </a:r>
          </a:p>
          <a:p>
            <a:r>
              <a:rPr lang="fr-FR" dirty="0"/>
              <a:t>Matières communautaires: </a:t>
            </a:r>
          </a:p>
          <a:p>
            <a:pPr lvl="1"/>
            <a:r>
              <a:rPr lang="fr-FR" dirty="0" err="1"/>
              <a:t>CoCoF</a:t>
            </a:r>
            <a:r>
              <a:rPr lang="fr-FR" dirty="0"/>
              <a:t>	Assemblée et exécutif: signe du régionalisme bruxellois</a:t>
            </a:r>
          </a:p>
          <a:p>
            <a:pPr lvl="1"/>
            <a:r>
              <a:rPr lang="fr-FR" dirty="0" err="1"/>
              <a:t>CoCoN</a:t>
            </a:r>
            <a:r>
              <a:rPr lang="fr-FR" dirty="0"/>
              <a:t>	 Assemblée et exécutif: en sommeil</a:t>
            </a:r>
          </a:p>
          <a:p>
            <a:pPr lvl="1"/>
            <a:r>
              <a:rPr lang="fr-FR" dirty="0" err="1"/>
              <a:t>CoCoM</a:t>
            </a:r>
            <a:r>
              <a:rPr lang="fr-FR" dirty="0"/>
              <a:t>	 Assemblée et exécutif: en sommeil</a:t>
            </a:r>
          </a:p>
          <a:p>
            <a:endParaRPr lang="fr-FR" dirty="0"/>
          </a:p>
        </p:txBody>
      </p:sp>
      <p:sp>
        <p:nvSpPr>
          <p:cNvPr id="4" name="Espace réservé du pied de page 3">
            <a:extLst>
              <a:ext uri="{FF2B5EF4-FFF2-40B4-BE49-F238E27FC236}">
                <a16:creationId xmlns:a16="http://schemas.microsoft.com/office/drawing/2014/main" id="{C442BC8F-43E3-E490-4E27-34BCA2EC0897}"/>
              </a:ext>
            </a:extLst>
          </p:cNvPr>
          <p:cNvSpPr>
            <a:spLocks noGrp="1"/>
          </p:cNvSpPr>
          <p:nvPr>
            <p:ph type="ftr" sz="quarter" idx="11"/>
          </p:nvPr>
        </p:nvSpPr>
        <p:spPr/>
        <p:txBody>
          <a:bodyPr/>
          <a:lstStyle/>
          <a:p>
            <a:r>
              <a:rPr lang="fr-FR"/>
              <a:t>BCEEOAL13</a:t>
            </a:r>
          </a:p>
        </p:txBody>
      </p:sp>
    </p:spTree>
    <p:extLst>
      <p:ext uri="{BB962C8B-B14F-4D97-AF65-F5344CB8AC3E}">
        <p14:creationId xmlns:p14="http://schemas.microsoft.com/office/powerpoint/2010/main" val="8757071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{271EE686-3742-D24B-8439-B08F951BDAE6}tf10001064</Template>
  <TotalTime>3599</TotalTime>
  <Words>2591</Words>
  <Application>Microsoft Office PowerPoint</Application>
  <PresentationFormat>Grand écran</PresentationFormat>
  <Paragraphs>420</Paragraphs>
  <Slides>55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55</vt:i4>
      </vt:variant>
    </vt:vector>
  </HeadingPairs>
  <TitlesOfParts>
    <vt:vector size="62" baseType="lpstr">
      <vt:lpstr>Arial</vt:lpstr>
      <vt:lpstr>Calibri</vt:lpstr>
      <vt:lpstr>Garamond</vt:lpstr>
      <vt:lpstr>Gill Sans MT</vt:lpstr>
      <vt:lpstr>Wingdings</vt:lpstr>
      <vt:lpstr>Wingdings 2</vt:lpstr>
      <vt:lpstr>Organique</vt:lpstr>
      <vt:lpstr>Belgique? Comment en est-on arrivé là?</vt:lpstr>
      <vt:lpstr>Réformes de l’Etat: 1970 - 1994</vt:lpstr>
      <vt:lpstr>Double fédéralisme</vt:lpstr>
      <vt:lpstr>Communautés culturelles 1970-1973</vt:lpstr>
      <vt:lpstr>Contenu 3e révision</vt:lpstr>
      <vt:lpstr>Fédéralisme asymétrique</vt:lpstr>
      <vt:lpstr>1974: régionalisation préparatoire</vt:lpstr>
      <vt:lpstr>Régionalisation 1980</vt:lpstr>
      <vt:lpstr>1988: Fourons contre Bruxelles</vt:lpstr>
      <vt:lpstr>Elargissement des matières fédérées</vt:lpstr>
      <vt:lpstr>Le prix du départ de José Happart</vt:lpstr>
      <vt:lpstr>4e réforme de l’Etat</vt:lpstr>
      <vt:lpstr>1993: Elections directes entités fédérées</vt:lpstr>
      <vt:lpstr>Présentation PowerPoint</vt:lpstr>
      <vt:lpstr>1993 – 1994 (renumérotation)</vt:lpstr>
      <vt:lpstr>Etapes des réformes de l’Etat</vt:lpstr>
      <vt:lpstr>Réformes de l’Etat depuis 1994</vt:lpstr>
      <vt:lpstr>1993 - 2007</vt:lpstr>
      <vt:lpstr>Arc-en-ciel et négociations</vt:lpstr>
      <vt:lpstr>Accords</vt:lpstr>
      <vt:lpstr>6e réforme de l’Etat</vt:lpstr>
      <vt:lpstr>Formation du gouvernement</vt:lpstr>
      <vt:lpstr>Formation du gouvernement</vt:lpstr>
      <vt:lpstr>« Conflit d’intérêt » (2 x 60 jours) article 32, § 1erbis, de la loi ordinaire de réformes institutionnelles</vt:lpstr>
      <vt:lpstr>Formation du gouvernement</vt:lpstr>
      <vt:lpstr>Gouvernement</vt:lpstr>
      <vt:lpstr>Van Rompuy l’Européen</vt:lpstr>
      <vt:lpstr>Communiqué de JL Dehaene, 20 avril 2010.</vt:lpstr>
      <vt:lpstr>Elections 2010</vt:lpstr>
      <vt:lpstr>Tempo de la négociation</vt:lpstr>
      <vt:lpstr>« Un Etat fédéral plus efficaces et des entités plus autonomes »</vt:lpstr>
      <vt:lpstr>6e réforme de l’Etat</vt:lpstr>
      <vt:lpstr>Première étape</vt:lpstr>
      <vt:lpstr>Deuxième étape</vt:lpstr>
      <vt:lpstr>Sénat non permanent</vt:lpstr>
      <vt:lpstr>BHV ET BRUXELLES : SOLUTION COMMUNAUTAIRE « durable »</vt:lpstr>
      <vt:lpstr>BHV: contentieux administratif</vt:lpstr>
      <vt:lpstr>Nomination des bourgmestres</vt:lpstr>
      <vt:lpstr>La lutte continue (LLB 25 I 2023)</vt:lpstr>
      <vt:lpstr>Assemblée générale du Conseil d’Etat</vt:lpstr>
      <vt:lpstr>Refus d’appliquer l’arrêt de 2014</vt:lpstr>
      <vt:lpstr>Lutte contre les discriminations</vt:lpstr>
      <vt:lpstr>Question majeure</vt:lpstr>
      <vt:lpstr>Présentation PowerPoint</vt:lpstr>
      <vt:lpstr>Communauté germanophone</vt:lpstr>
      <vt:lpstr>Origines institutionnelles de l’Ostbelgien</vt:lpstr>
      <vt:lpstr>Après guerre</vt:lpstr>
      <vt:lpstr>Dilemmes</vt:lpstr>
      <vt:lpstr>Communautarisation</vt:lpstr>
      <vt:lpstr>Ostbelgiengesetze </vt:lpstr>
      <vt:lpstr>Grapiller les compétences</vt:lpstr>
      <vt:lpstr>Compétences élargies</vt:lpstr>
      <vt:lpstr>Partis politiques périphéristes</vt:lpstr>
      <vt:lpstr>Groupes politiques et linguistiques à la Chambre, 2019</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Pierre Verjans</cp:lastModifiedBy>
  <cp:revision>37</cp:revision>
  <dcterms:created xsi:type="dcterms:W3CDTF">2021-02-09T13:05:54Z</dcterms:created>
  <dcterms:modified xsi:type="dcterms:W3CDTF">2023-01-25T11:49:26Z</dcterms:modified>
</cp:coreProperties>
</file>