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9" r:id="rId3"/>
    <p:sldId id="470" r:id="rId4"/>
    <p:sldId id="485" r:id="rId5"/>
    <p:sldId id="482" r:id="rId6"/>
    <p:sldId id="497" r:id="rId7"/>
    <p:sldId id="486" r:id="rId8"/>
    <p:sldId id="443" r:id="rId9"/>
    <p:sldId id="487" r:id="rId10"/>
    <p:sldId id="473" r:id="rId11"/>
    <p:sldId id="498" r:id="rId12"/>
    <p:sldId id="49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seline Rondeaux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FDC"/>
    <a:srgbClr val="15B097"/>
    <a:srgbClr val="00B000"/>
    <a:srgbClr val="DA3796"/>
    <a:srgbClr val="CCFF66"/>
    <a:srgbClr val="FF8000"/>
    <a:srgbClr val="FFCC66"/>
    <a:srgbClr val="66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73" autoAdjust="0"/>
    <p:restoredTop sz="91511" autoAdjust="0"/>
  </p:normalViewPr>
  <p:slideViewPr>
    <p:cSldViewPr>
      <p:cViewPr varScale="1">
        <p:scale>
          <a:sx n="70" d="100"/>
          <a:sy n="70" d="100"/>
        </p:scale>
        <p:origin x="1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496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20538-210B-463B-B1EB-758EF01D496F}" type="datetimeFigureOut">
              <a:rPr lang="fr-BE" smtClean="0"/>
              <a:t>19/10/22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09D7-2FE9-4119-9274-92297C0658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981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C0B9-458B-42E5-8733-2B2538F5FCA1}" type="datetimeFigureOut">
              <a:rPr lang="fr-BE" smtClean="0"/>
              <a:pPr/>
              <a:t>19/10/22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E0BB-02C4-4F3E-8A3B-DFCEBBBB9EA4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05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86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f8358ba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df8358ba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Equilibre entre secteur privé (61%), public (32%) et non-marchand (7%)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Taille d’entreprise:</a:t>
            </a:r>
          </a:p>
          <a:p>
            <a:pPr marL="987425" lvl="3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Moins de 50 travailleurs (29%)</a:t>
            </a:r>
          </a:p>
          <a:p>
            <a:pPr marL="987425" lvl="3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51-250 travailleurs (33%)</a:t>
            </a:r>
          </a:p>
          <a:p>
            <a:pPr marL="987425" lvl="3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Plus de 250 travailleurs (38%)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Préalablement à la crise sanitaire: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46% des répondants avaient formalisé une politique de télétravail;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Pour 30% des répondants, le télétravail était toléré informellement;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Dans 24% des cas, le télétravail ne se pratiquait pas avant la crise sanitaire</a:t>
            </a:r>
          </a:p>
          <a:p>
            <a:pPr marL="357188" lvl="2" indent="-357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Au moment de la passation du questionnaire (avril-mai 2021):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9% des entreprises fonctionnaient entièrement en </a:t>
            </a:r>
            <a:r>
              <a:rPr lang="fr-FR" dirty="0" err="1">
                <a:solidFill>
                  <a:srgbClr val="434343"/>
                </a:solidFill>
                <a:latin typeface="Ubuntu"/>
                <a:ea typeface="Ubuntu"/>
                <a:cs typeface="Ubuntu"/>
              </a:rPr>
              <a:t>distanciel</a:t>
            </a: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;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45% des entreprises fonctionnaient en grande partie en </a:t>
            </a:r>
            <a:r>
              <a:rPr lang="fr-FR" dirty="0" err="1">
                <a:solidFill>
                  <a:srgbClr val="434343"/>
                </a:solidFill>
                <a:latin typeface="Ubuntu"/>
                <a:ea typeface="Ubuntu"/>
                <a:cs typeface="Ubuntu"/>
              </a:rPr>
              <a:t>distanciel</a:t>
            </a: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;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22% des entreprises fonctionnaient en « 50-50 » présentiel/</a:t>
            </a:r>
            <a:r>
              <a:rPr lang="fr-FR" dirty="0" err="1">
                <a:solidFill>
                  <a:srgbClr val="434343"/>
                </a:solidFill>
                <a:latin typeface="Ubuntu"/>
                <a:ea typeface="Ubuntu"/>
                <a:cs typeface="Ubuntu"/>
              </a:rPr>
              <a:t>distanciel</a:t>
            </a: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;</a:t>
            </a:r>
          </a:p>
          <a:p>
            <a:pPr marL="987425" lvl="2" indent="-273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Ubuntu"/>
                <a:ea typeface="Ubuntu"/>
                <a:cs typeface="Ubuntu"/>
              </a:rPr>
              <a:t>24% des entreprises fonctionnaient entièrement ou largement en présentiel</a:t>
            </a:r>
          </a:p>
          <a:p>
            <a:pPr>
              <a:spcBef>
                <a:spcPts val="600"/>
              </a:spcBef>
            </a:pPr>
            <a:endParaRPr lang="fr-FR" sz="2000" dirty="0">
              <a:solidFill>
                <a:srgbClr val="434343"/>
              </a:solidFill>
              <a:latin typeface="Ubuntu"/>
              <a:ea typeface="Ubuntu"/>
              <a:cs typeface="Ubuntu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srgbClr val="434343"/>
              </a:solidFill>
              <a:latin typeface="Ubuntu"/>
              <a:ea typeface="Ubuntu"/>
              <a:cs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08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9A577-7A90-BF4E-A4FB-D58931DDFC48}" type="slidenum">
              <a:rPr lang="fr-FR">
                <a:latin typeface="Times New Roman" charset="0"/>
              </a:rPr>
              <a:pPr/>
              <a:t>3</a:t>
            </a:fld>
            <a:endParaRPr lang="fr-FR">
              <a:latin typeface="Times New Roman" charset="0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fr-FR" dirty="0">
                <a:latin typeface="Times New Roman" charset="0"/>
                <a:ea typeface="ＭＳ Ｐゴシック" charset="-128"/>
                <a:cs typeface="ＭＳ Ｐゴシック" charset="-128"/>
              </a:rPr>
              <a:t>Ouverture du jeu (</a:t>
            </a:r>
            <a:r>
              <a:rPr lang="fr-FR" dirty="0" err="1">
                <a:latin typeface="Times New Roman" charset="0"/>
                <a:ea typeface="ＭＳ Ｐゴシック" charset="-128"/>
                <a:cs typeface="ＭＳ Ｐゴシック" charset="-128"/>
              </a:rPr>
              <a:t>sensemaking</a:t>
            </a:r>
            <a:r>
              <a:rPr lang="fr-FR" dirty="0">
                <a:latin typeface="Times New Roman" charset="0"/>
                <a:ea typeface="ＭＳ Ｐゴシック" charset="-128"/>
                <a:cs typeface="ＭＳ Ｐゴシック" charset="-128"/>
              </a:rPr>
              <a:t>) en</a:t>
            </a:r>
          </a:p>
          <a:p>
            <a:pPr>
              <a:buFontTx/>
              <a:buNone/>
            </a:pPr>
            <a:r>
              <a:rPr lang="fr-FR" dirty="0" err="1">
                <a:latin typeface="Times New Roman" charset="0"/>
                <a:ea typeface="ＭＳ Ｐゴシック" charset="-128"/>
                <a:cs typeface="ＭＳ Ｐゴシック" charset="-128"/>
              </a:rPr>
              <a:t>-recherchant</a:t>
            </a:r>
            <a:r>
              <a:rPr lang="fr-FR" dirty="0">
                <a:latin typeface="Times New Roman" charset="0"/>
                <a:ea typeface="ＭＳ Ｐゴシック" charset="-128"/>
                <a:cs typeface="ＭＳ Ｐゴシック" charset="-128"/>
              </a:rPr>
              <a:t> activement des solutions alternatives</a:t>
            </a:r>
          </a:p>
          <a:p>
            <a:pPr>
              <a:buFontTx/>
              <a:buNone/>
            </a:pPr>
            <a:r>
              <a:rPr lang="fr-FR" dirty="0" err="1">
                <a:latin typeface="Times New Roman" charset="0"/>
                <a:ea typeface="ＭＳ Ｐゴシック" charset="-128"/>
                <a:cs typeface="ＭＳ Ｐゴシック" charset="-128"/>
              </a:rPr>
              <a:t>-transformant</a:t>
            </a:r>
            <a:r>
              <a:rPr lang="fr-FR" dirty="0">
                <a:latin typeface="Times New Roman" charset="0"/>
                <a:ea typeface="ＭＳ Ｐゴシック" charset="-128"/>
                <a:cs typeface="ＭＳ Ｐゴシック" charset="-128"/>
              </a:rPr>
              <a:t> les spécificités locales en opportunités et atouts</a:t>
            </a:r>
          </a:p>
          <a:p>
            <a:pPr>
              <a:buFontTx/>
              <a:buNone/>
            </a:pPr>
            <a:r>
              <a:rPr lang="fr-FR" dirty="0">
                <a:latin typeface="Times New Roman" charset="0"/>
                <a:ea typeface="ＭＳ Ｐゴシック" charset="-128"/>
                <a:cs typeface="ＭＳ Ｐゴシック" charset="-128"/>
              </a:rPr>
              <a:t>-</a:t>
            </a:r>
            <a:r>
              <a:rPr lang="fr-FR" baseline="0" dirty="0">
                <a:latin typeface="Times New Roman" charset="0"/>
                <a:ea typeface="ＭＳ Ｐゴシック" charset="-128"/>
                <a:cs typeface="ＭＳ Ｐゴシック" charset="-128"/>
              </a:rPr>
              <a:t> En facilitant l’implication des collaborateurs, quitte à ce qu’ils sortent du cadre prévu initialement</a:t>
            </a:r>
            <a:endParaRPr lang="fr-FR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>
              <a:buFontTx/>
              <a:buChar char="-"/>
            </a:pPr>
            <a:endParaRPr lang="fr-FR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68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557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14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2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9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53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92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6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7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85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85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3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/>
          <a:lstStyle/>
          <a:p>
            <a:fld id="{BEEC95E0-8A92-406D-B9CA-50537856C6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8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8784976" cy="2520280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r>
              <a:rPr lang="fr-BE" dirty="0"/>
              <a:t>Enjeux organisationnels et RH du travail hybride </a:t>
            </a:r>
            <a:br>
              <a:rPr lang="fr-BE" dirty="0"/>
            </a:br>
            <a:r>
              <a:rPr lang="fr-BE" sz="3600" i="1" dirty="0" err="1"/>
              <a:t>F.Pichault</a:t>
            </a:r>
            <a:r>
              <a:rPr lang="fr-BE" sz="3600" i="1" dirty="0"/>
              <a:t> (</a:t>
            </a:r>
            <a:r>
              <a:rPr lang="fr-BE" sz="3600" i="1" dirty="0" err="1"/>
              <a:t>ULiège</a:t>
            </a:r>
            <a:r>
              <a:rPr lang="fr-BE" sz="3600" i="1" dirty="0"/>
              <a:t>)</a:t>
            </a:r>
            <a:endParaRPr lang="fr-BE" sz="40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10" name="Imag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624823"/>
            <a:ext cx="4680520" cy="2260561"/>
          </a:xfrm>
          <a:prstGeom prst="rect">
            <a:avLst/>
          </a:prstGeom>
        </p:spPr>
      </p:pic>
      <p:pic>
        <p:nvPicPr>
          <p:cNvPr id="9" name="Image 8" descr="1200px-Teliris_VL_Modul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81"/>
            <a:ext cx="3657600" cy="2353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D25521-776E-2F44-A85B-2194944C1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466" y="4579603"/>
            <a:ext cx="3718000" cy="23217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BB3D7E-7312-254A-A63F-8BBD96DA5E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79"/>
          <a:stretch/>
        </p:blipFill>
        <p:spPr>
          <a:xfrm>
            <a:off x="4759230" y="36088"/>
            <a:ext cx="4384770" cy="2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7596336" cy="1143000"/>
          </a:xfrm>
        </p:spPr>
        <p:txBody>
          <a:bodyPr/>
          <a:lstStyle/>
          <a:p>
            <a:r>
              <a:rPr lang="nl-BE" sz="3200" dirty="0">
                <a:solidFill>
                  <a:srgbClr val="800000"/>
                </a:solidFill>
              </a:rPr>
              <a:t>Prendre en compte les multiples</a:t>
            </a:r>
            <a:br>
              <a:rPr lang="nl-BE" sz="3200" dirty="0">
                <a:solidFill>
                  <a:srgbClr val="800000"/>
                </a:solidFill>
              </a:rPr>
            </a:br>
            <a:r>
              <a:rPr lang="nl-BE" sz="3200" dirty="0">
                <a:solidFill>
                  <a:srgbClr val="800000"/>
                </a:solidFill>
              </a:rPr>
              <a:t>intérêts en présence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551723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Soutien nécessaire du top management </a:t>
            </a:r>
            <a:r>
              <a:rPr lang="mr-IN" sz="2000" dirty="0"/>
              <a:t>…</a:t>
            </a:r>
            <a:r>
              <a:rPr lang="nl-BE" sz="2000" dirty="0"/>
              <a:t> </a:t>
            </a:r>
            <a:r>
              <a:rPr lang="fr-FR" sz="2000" dirty="0"/>
              <a:t>mais attention à la dépendance au leader!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Phase cruciale de problématisation: optimisation des charges immobilières?, travail en équipe?, innovation et créativité?, qualité de vie au travail?, attractivité?, etc.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Comité de pilotage inter-métiers en vue de prendre en compte les spécificités disciplinaires, opérationnelles et/ou locales=&gt; négociation indispensable des modalités sur la base des relevés de  « bonnes pratiques » 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Nécessité de transcender le clivage entre fonctions « </a:t>
            </a:r>
            <a:r>
              <a:rPr lang="fr-FR" sz="2000" dirty="0" err="1"/>
              <a:t>télétravaillables</a:t>
            </a:r>
            <a:r>
              <a:rPr lang="fr-FR" sz="2000" dirty="0"/>
              <a:t> » ou non via une analyse des tâches pouvant donner lieu à du temps de réflexion immunisé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Implication des partenaires sociaux dès le stade de l’expérimentation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Nécessité de former et d’accompagner les managers de proximité au fonctionnement par objectifs (management par la confiance </a:t>
            </a:r>
            <a:r>
              <a:rPr lang="fr-FR" sz="2000" i="1" dirty="0"/>
              <a:t>vs</a:t>
            </a:r>
            <a:r>
              <a:rPr lang="fr-FR" sz="2000" dirty="0"/>
              <a:t> tentation panoptique, droit à la déconnexion)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Possibilité de choix individuels vis-à-vis du nouveau mode de travail 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Evaluation régulière du processus et de ses effets (risque de retour à la stratification!)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Communication externe comme levier de mobilisation interne</a:t>
            </a:r>
          </a:p>
          <a:p>
            <a:pPr>
              <a:spcAft>
                <a:spcPts val="600"/>
              </a:spcAft>
            </a:pPr>
            <a:endParaRPr lang="fr-FR" sz="20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2000" dirty="0">
                <a:solidFill>
                  <a:srgbClr val="800000"/>
                </a:solidFill>
              </a:rPr>
              <a:t>=&gt; </a:t>
            </a:r>
            <a:r>
              <a:rPr lang="fr-FR" sz="2200" i="1" dirty="0">
                <a:solidFill>
                  <a:srgbClr val="800000"/>
                </a:solidFill>
              </a:rPr>
              <a:t>The art of </a:t>
            </a:r>
            <a:r>
              <a:rPr lang="fr-FR" sz="2200" i="1" dirty="0" err="1">
                <a:solidFill>
                  <a:srgbClr val="800000"/>
                </a:solidFill>
              </a:rPr>
              <a:t>interessement</a:t>
            </a:r>
            <a:r>
              <a:rPr lang="fr-FR" sz="2200" i="1" dirty="0">
                <a:solidFill>
                  <a:srgbClr val="800000"/>
                </a:solidFill>
              </a:rPr>
              <a:t> (</a:t>
            </a:r>
            <a:r>
              <a:rPr lang="fr-FR" sz="2200" i="1" dirty="0" err="1">
                <a:solidFill>
                  <a:srgbClr val="800000"/>
                </a:solidFill>
              </a:rPr>
              <a:t>Jemine</a:t>
            </a:r>
            <a:r>
              <a:rPr lang="fr-FR" sz="2200" i="1" dirty="0">
                <a:solidFill>
                  <a:srgbClr val="800000"/>
                </a:solidFill>
              </a:rPr>
              <a:t>, </a:t>
            </a:r>
            <a:r>
              <a:rPr lang="fr-FR" sz="2200" i="1" dirty="0" err="1">
                <a:solidFill>
                  <a:srgbClr val="800000"/>
                </a:solidFill>
              </a:rPr>
              <a:t>Pichault</a:t>
            </a:r>
            <a:r>
              <a:rPr lang="fr-FR" sz="2200" i="1" dirty="0">
                <a:solidFill>
                  <a:srgbClr val="800000"/>
                </a:solidFill>
              </a:rPr>
              <a:t> &amp; Dubois, 2021)</a:t>
            </a:r>
          </a:p>
          <a:p>
            <a:endParaRPr lang="fr-FR" sz="15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Image 4" descr="wpid-hotdes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43" y="0"/>
            <a:ext cx="159566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9C790B-8FC8-DF4F-B007-49FDA1A5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28153" y="503425"/>
            <a:ext cx="5101065" cy="72308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814FD6-5F63-9046-AA43-78D415C2FAD2}"/>
              </a:ext>
            </a:extLst>
          </p:cNvPr>
          <p:cNvSpPr txBox="1"/>
          <p:nvPr/>
        </p:nvSpPr>
        <p:spPr>
          <a:xfrm>
            <a:off x="3621025" y="6233537"/>
            <a:ext cx="21153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50" dirty="0"/>
              <a:t>Source : </a:t>
            </a:r>
            <a:r>
              <a:rPr lang="fr-BE" sz="1350" dirty="0" err="1"/>
              <a:t>Autissier</a:t>
            </a:r>
            <a:r>
              <a:rPr lang="fr-BE" sz="1350" dirty="0"/>
              <a:t>&amp; al, 2022</a:t>
            </a:r>
          </a:p>
          <a:p>
            <a:endParaRPr lang="fr-FR" sz="135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5941ECA-31DD-6648-AC97-A10D59A23BCB}"/>
              </a:ext>
            </a:extLst>
          </p:cNvPr>
          <p:cNvSpPr txBox="1">
            <a:spLocks/>
          </p:cNvSpPr>
          <p:nvPr/>
        </p:nvSpPr>
        <p:spPr>
          <a:xfrm>
            <a:off x="941234" y="476672"/>
            <a:ext cx="73551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800000"/>
                </a:solidFill>
              </a:rPr>
              <a:t>Partage présentiel/</a:t>
            </a:r>
            <a:r>
              <a:rPr lang="fr-FR" sz="3600" dirty="0" err="1">
                <a:solidFill>
                  <a:srgbClr val="800000"/>
                </a:solidFill>
              </a:rPr>
              <a:t>distanciel</a:t>
            </a:r>
            <a:r>
              <a:rPr lang="fr-FR" sz="3600" dirty="0">
                <a:solidFill>
                  <a:srgbClr val="800000"/>
                </a:solidFill>
              </a:rPr>
              <a:t>:</a:t>
            </a:r>
          </a:p>
          <a:p>
            <a:r>
              <a:rPr lang="fr-FR" sz="3600" dirty="0">
                <a:solidFill>
                  <a:srgbClr val="800000"/>
                </a:solidFill>
              </a:rPr>
              <a:t>les « bonnes pratiques »</a:t>
            </a:r>
          </a:p>
        </p:txBody>
      </p:sp>
    </p:spTree>
    <p:extLst>
      <p:ext uri="{BB962C8B-B14F-4D97-AF65-F5344CB8AC3E}">
        <p14:creationId xmlns:p14="http://schemas.microsoft.com/office/powerpoint/2010/main" val="1039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800000"/>
                </a:solidFill>
              </a:rPr>
              <a:t>Recommandations finales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1600201"/>
            <a:ext cx="6048672" cy="139675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Eviter de réduire le projet de travail hybride à du </a:t>
            </a:r>
            <a:r>
              <a:rPr lang="fr-FR" sz="2400" dirty="0" err="1"/>
              <a:t>facility</a:t>
            </a:r>
            <a:r>
              <a:rPr lang="fr-FR" sz="2400" dirty="0"/>
              <a:t> management =&gt; travailler le </a:t>
            </a:r>
            <a:r>
              <a:rPr lang="fr-FR" sz="2400" i="1" dirty="0"/>
              <a:t>contenu</a:t>
            </a:r>
            <a:r>
              <a:rPr lang="fr-FR" sz="2400" dirty="0"/>
              <a:t> du projet et lui donner du sens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971601" y="3092768"/>
            <a:ext cx="56166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Eviter la tentation du copier/coller =&gt; prendre en compte les spécificités de chaque </a:t>
            </a:r>
            <a:r>
              <a:rPr lang="fr-FR" sz="2400" i="1" dirty="0"/>
              <a:t>contexte </a:t>
            </a:r>
            <a:r>
              <a:rPr lang="fr-FR" sz="2400" dirty="0"/>
              <a:t>organisationnel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5776" y="473966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Eviter les démarches top-down, la précipitation, le dogmatisme =&gt; favoriser un </a:t>
            </a:r>
            <a:r>
              <a:rPr lang="fr-FR" sz="2400" i="1" dirty="0"/>
              <a:t>processus</a:t>
            </a:r>
            <a:r>
              <a:rPr lang="fr-FR" sz="2400" dirty="0"/>
              <a:t> expérimental soumis à évaluation</a:t>
            </a:r>
          </a:p>
          <a:p>
            <a:endParaRPr lang="fr-FR" sz="2400" dirty="0"/>
          </a:p>
        </p:txBody>
      </p:sp>
      <p:pic>
        <p:nvPicPr>
          <p:cNvPr id="11" name="Image 10" descr="download.jpg">
            <a:extLst>
              <a:ext uri="{FF2B5EF4-FFF2-40B4-BE49-F238E27FC236}">
                <a16:creationId xmlns:a16="http://schemas.microsoft.com/office/drawing/2014/main" id="{7C28CB7B-3B3A-F54A-B053-DF303193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" y="1561675"/>
            <a:ext cx="1769270" cy="1173103"/>
          </a:xfrm>
          <a:prstGeom prst="rect">
            <a:avLst/>
          </a:prstGeom>
        </p:spPr>
      </p:pic>
      <p:pic>
        <p:nvPicPr>
          <p:cNvPr id="12" name="Image 11" descr="photo_bureau_Simone.jpg">
            <a:extLst>
              <a:ext uri="{FF2B5EF4-FFF2-40B4-BE49-F238E27FC236}">
                <a16:creationId xmlns:a16="http://schemas.microsoft.com/office/drawing/2014/main" id="{8F916B04-840A-D441-8CBE-28E7F595B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r="24899"/>
          <a:stretch/>
        </p:blipFill>
        <p:spPr>
          <a:xfrm>
            <a:off x="6256730" y="3005585"/>
            <a:ext cx="1954706" cy="1433602"/>
          </a:xfrm>
          <a:prstGeom prst="rect">
            <a:avLst/>
          </a:prstGeom>
        </p:spPr>
      </p:pic>
      <p:pic>
        <p:nvPicPr>
          <p:cNvPr id="13" name="Image 12" descr="wpid-hotdesking.jpg">
            <a:extLst>
              <a:ext uri="{FF2B5EF4-FFF2-40B4-BE49-F238E27FC236}">
                <a16:creationId xmlns:a16="http://schemas.microsoft.com/office/drawing/2014/main" id="{28FB55DA-3222-DE4E-9461-F513D11CC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" y="4725144"/>
            <a:ext cx="1769270" cy="13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591311" y="476672"/>
            <a:ext cx="80799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3200" dirty="0">
                <a:solidFill>
                  <a:srgbClr val="800000"/>
                </a:solidFill>
                <a:latin typeface="Arial" charset="0"/>
                <a:ea typeface="+mn-ea"/>
                <a:cs typeface="+mn-cs"/>
                <a:sym typeface="Ubuntu"/>
              </a:rPr>
              <a:t>Vers le travail hybride?</a:t>
            </a:r>
            <a:br>
              <a:rPr lang="es" sz="3200" dirty="0">
                <a:solidFill>
                  <a:srgbClr val="800000"/>
                </a:solidFill>
                <a:latin typeface="Arial" charset="0"/>
                <a:ea typeface="+mn-ea"/>
                <a:cs typeface="+mn-cs"/>
                <a:sym typeface="Ubuntu"/>
              </a:rPr>
            </a:br>
            <a:endParaRPr sz="3200" dirty="0">
              <a:solidFill>
                <a:srgbClr val="800000"/>
              </a:solidFill>
              <a:latin typeface="Arial" charset="0"/>
              <a:ea typeface="+mn-ea"/>
              <a:cs typeface="+mn-cs"/>
              <a:sym typeface="Ubunt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226" t="29207" r="19345" b="13461"/>
          <a:stretch/>
        </p:blipFill>
        <p:spPr>
          <a:xfrm>
            <a:off x="1047001" y="1916832"/>
            <a:ext cx="7622523" cy="4001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22F10D-06C0-4A40-8F86-8E5C79BD61DE}"/>
              </a:ext>
            </a:extLst>
          </p:cNvPr>
          <p:cNvSpPr/>
          <p:nvPr/>
        </p:nvSpPr>
        <p:spPr>
          <a:xfrm>
            <a:off x="441599" y="1161734"/>
            <a:ext cx="837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solidFill>
                  <a:srgbClr val="800000"/>
                </a:solidFill>
                <a:latin typeface="Arial" charset="0"/>
                <a:sym typeface="Ubuntu"/>
              </a:rPr>
              <a:t>(N=126, mai 2021)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10D9E8-A392-9143-89CF-85B4DC17EB55}"/>
              </a:ext>
            </a:extLst>
          </p:cNvPr>
          <p:cNvSpPr txBox="1"/>
          <p:nvPr/>
        </p:nvSpPr>
        <p:spPr>
          <a:xfrm>
            <a:off x="3779912" y="6283188"/>
            <a:ext cx="1841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Source: LENTIC/</a:t>
            </a:r>
            <a:r>
              <a:rPr lang="fr-FR" sz="1400" dirty="0" err="1"/>
              <a:t>ULiège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130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304800" y="5425614"/>
            <a:ext cx="4495800" cy="646331"/>
          </a:xfrm>
          <a:prstGeom prst="rect">
            <a:avLst/>
          </a:prstGeom>
          <a:solidFill>
            <a:srgbClr val="B3B3B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12842"/>
                </a:solidFill>
                <a:latin typeface="Arial"/>
                <a:cs typeface="Arial"/>
              </a:rPr>
              <a:t>Contextes internes/externes </a:t>
            </a:r>
            <a:r>
              <a:rPr lang="fr-FR" b="1" i="1" dirty="0">
                <a:solidFill>
                  <a:srgbClr val="012842"/>
                </a:solidFill>
                <a:latin typeface="Arial"/>
                <a:cs typeface="Arial"/>
              </a:rPr>
              <a:t>=&gt;où le projet est-il introduit?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4839072" y="1496204"/>
            <a:ext cx="4197424" cy="369332"/>
          </a:xfrm>
          <a:prstGeom prst="rect">
            <a:avLst/>
          </a:prstGeom>
          <a:solidFill>
            <a:srgbClr val="B3B3B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12842"/>
                </a:solidFill>
                <a:latin typeface="Arial"/>
                <a:cs typeface="Arial"/>
              </a:rPr>
              <a:t>Contenus </a:t>
            </a:r>
            <a:r>
              <a:rPr lang="fr-FR" b="1" i="1" dirty="0">
                <a:solidFill>
                  <a:srgbClr val="012842"/>
                </a:solidFill>
                <a:latin typeface="Arial"/>
                <a:cs typeface="Arial"/>
              </a:rPr>
              <a:t>=&gt; que change-t-on?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076056" y="5456644"/>
            <a:ext cx="4067945" cy="646331"/>
          </a:xfrm>
          <a:prstGeom prst="rect">
            <a:avLst/>
          </a:prstGeom>
          <a:solidFill>
            <a:srgbClr val="B3B3B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12842"/>
                </a:solidFill>
                <a:latin typeface="Arial"/>
                <a:cs typeface="Arial"/>
              </a:rPr>
              <a:t>Processus</a:t>
            </a:r>
            <a:r>
              <a:rPr lang="fr-FR" b="1" dirty="0">
                <a:solidFill>
                  <a:srgbClr val="012842"/>
                </a:solidFill>
                <a:latin typeface="Arial"/>
                <a:cs typeface="Arial"/>
              </a:rPr>
              <a:t> </a:t>
            </a:r>
            <a:r>
              <a:rPr lang="fr-FR" b="1" i="1" dirty="0">
                <a:solidFill>
                  <a:srgbClr val="012842"/>
                </a:solidFill>
                <a:latin typeface="Arial"/>
                <a:cs typeface="Arial"/>
              </a:rPr>
              <a:t>=&gt; </a:t>
            </a:r>
            <a:r>
              <a:rPr lang="nl-BE" b="1" i="1" dirty="0">
                <a:solidFill>
                  <a:srgbClr val="012842"/>
                </a:solidFill>
                <a:latin typeface="Arial"/>
                <a:cs typeface="Arial"/>
              </a:rPr>
              <a:t>comment le projet est-il introduit?</a:t>
            </a:r>
            <a:endParaRPr lang="fr-FR" b="1" i="1" dirty="0">
              <a:solidFill>
                <a:srgbClr val="012842"/>
              </a:solidFill>
              <a:latin typeface="Arial"/>
              <a:cs typeface="Arial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rot="626561">
            <a:off x="3124200" y="2453814"/>
            <a:ext cx="1905000" cy="2362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175009">
            <a:off x="685800" y="3292014"/>
            <a:ext cx="8278813" cy="1557338"/>
            <a:chOff x="432" y="2352"/>
            <a:chExt cx="5215" cy="981"/>
          </a:xfrm>
        </p:grpSpPr>
        <p:sp>
          <p:nvSpPr>
            <p:cNvPr id="21519" name="Line 9"/>
            <p:cNvSpPr>
              <a:spLocks noChangeShapeType="1"/>
            </p:cNvSpPr>
            <p:nvPr/>
          </p:nvSpPr>
          <p:spPr bwMode="auto">
            <a:xfrm>
              <a:off x="432" y="2352"/>
              <a:ext cx="465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20" name="Text Box 10"/>
            <p:cNvSpPr txBox="1">
              <a:spLocks noChangeArrowheads="1"/>
            </p:cNvSpPr>
            <p:nvPr/>
          </p:nvSpPr>
          <p:spPr bwMode="auto">
            <a:xfrm rot="631458">
              <a:off x="4944" y="3100"/>
              <a:ext cx="70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 dirty="0"/>
                <a:t>temps</a:t>
              </a:r>
            </a:p>
          </p:txBody>
        </p:sp>
        <p:sp>
          <p:nvSpPr>
            <p:cNvPr id="21521" name="Line 11"/>
            <p:cNvSpPr>
              <a:spLocks noChangeShapeType="1"/>
            </p:cNvSpPr>
            <p:nvPr/>
          </p:nvSpPr>
          <p:spPr bwMode="auto">
            <a:xfrm>
              <a:off x="2880" y="2880"/>
              <a:ext cx="1008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>
              <a:off x="283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752600" y="1768014"/>
            <a:ext cx="4419600" cy="3352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2057400" y="1844214"/>
            <a:ext cx="4419600" cy="3352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9983" name="AutoShape 15"/>
          <p:cNvSpPr>
            <a:spLocks noChangeArrowheads="1"/>
          </p:cNvSpPr>
          <p:nvPr/>
        </p:nvSpPr>
        <p:spPr bwMode="auto">
          <a:xfrm>
            <a:off x="2286000" y="1920414"/>
            <a:ext cx="4419600" cy="3352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3" name="AutoShape 16"/>
          <p:cNvSpPr>
            <a:spLocks noChangeArrowheads="1"/>
          </p:cNvSpPr>
          <p:nvPr/>
        </p:nvSpPr>
        <p:spPr bwMode="auto">
          <a:xfrm rot="1804101">
            <a:off x="3802063" y="2225214"/>
            <a:ext cx="1355725" cy="24384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495800" y="3977814"/>
            <a:ext cx="304800" cy="326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4648200" y="4130214"/>
            <a:ext cx="1676400" cy="406084"/>
          </a:xfrm>
          <a:prstGeom prst="line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260648"/>
            <a:ext cx="8300913" cy="896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tabLst>
                <a:tab pos="3681413" algn="l"/>
              </a:tabLst>
            </a:pPr>
            <a:r>
              <a:rPr lang="fr-FR" sz="3200" dirty="0">
                <a:solidFill>
                  <a:srgbClr val="800000"/>
                </a:solidFill>
                <a:latin typeface="Arial" charset="0"/>
              </a:rPr>
              <a:t>Penser le travail hybride comme projet de changement stratégique</a:t>
            </a:r>
            <a:endParaRPr lang="fr-FR" sz="1200" dirty="0">
              <a:solidFill>
                <a:srgbClr val="800000"/>
              </a:solidFill>
              <a:latin typeface="Times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99307" y="4009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9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animBg="1"/>
      <p:bldP spid="339971" grpId="0" animBg="1"/>
      <p:bldP spid="339973" grpId="0" animBg="1"/>
      <p:bldP spid="21517" grpId="0" animBg="1"/>
      <p:bldP spid="215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3" name="Imag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552700" cy="3187700"/>
          </a:xfrm>
          <a:prstGeom prst="rect">
            <a:avLst/>
          </a:prstGeom>
        </p:spPr>
      </p:pic>
      <p:pic>
        <p:nvPicPr>
          <p:cNvPr id="4" name="Image 3" descr="downlo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/>
        </p:blipFill>
        <p:spPr>
          <a:xfrm>
            <a:off x="539552" y="4304292"/>
            <a:ext cx="3289300" cy="2149044"/>
          </a:xfrm>
          <a:prstGeom prst="rect">
            <a:avLst/>
          </a:prstGeom>
        </p:spPr>
      </p:pic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72" y="476672"/>
            <a:ext cx="3530600" cy="2298700"/>
          </a:xfrm>
          <a:prstGeom prst="rect">
            <a:avLst/>
          </a:prstGeom>
        </p:spPr>
      </p:pic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88" y="3697188"/>
            <a:ext cx="3505200" cy="232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7864" y="2926685"/>
            <a:ext cx="3303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800000"/>
                </a:solidFill>
              </a:rPr>
              <a:t>Quels contenus?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457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355160" cy="1143000"/>
          </a:xfrm>
        </p:spPr>
        <p:txBody>
          <a:bodyPr/>
          <a:lstStyle/>
          <a:p>
            <a:r>
              <a:rPr lang="fr-FR" sz="3600" dirty="0">
                <a:solidFill>
                  <a:srgbClr val="800000"/>
                </a:solidFill>
              </a:rPr>
              <a:t>Définir l’objet du changement et lui donner du sens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8864" y="1484784"/>
            <a:ext cx="851763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fr-FR" sz="2800" dirty="0"/>
          </a:p>
          <a:p>
            <a:pPr marL="723900">
              <a:spcAft>
                <a:spcPts val="0"/>
              </a:spcAft>
            </a:pPr>
            <a:r>
              <a:rPr lang="fr-FR" sz="2600" dirty="0"/>
              <a:t>Nouvel environnement physique de travail (transparent, coloré, convivial, design)</a:t>
            </a:r>
          </a:p>
          <a:p>
            <a:pPr marL="723900">
              <a:spcAft>
                <a:spcPts val="0"/>
              </a:spcAft>
            </a:pPr>
            <a:r>
              <a:rPr lang="fr-FR" sz="2600" dirty="0"/>
              <a:t>Fin du lien personne/espace de travail =&gt; </a:t>
            </a:r>
            <a:r>
              <a:rPr lang="fr-FR" sz="2600" i="1" dirty="0" err="1"/>
              <a:t>activity-based</a:t>
            </a:r>
            <a:r>
              <a:rPr lang="fr-FR" sz="2600" i="1" dirty="0"/>
              <a:t> </a:t>
            </a:r>
            <a:r>
              <a:rPr lang="fr-FR" sz="2600" i="1" dirty="0" err="1"/>
              <a:t>working</a:t>
            </a:r>
            <a:r>
              <a:rPr lang="fr-FR" sz="2600" i="1" dirty="0"/>
              <a:t> </a:t>
            </a:r>
            <a:r>
              <a:rPr lang="fr-FR" sz="2600" i="1" dirty="0" err="1"/>
              <a:t>space</a:t>
            </a:r>
            <a:r>
              <a:rPr lang="fr-FR" sz="2600" i="1" dirty="0"/>
              <a:t> </a:t>
            </a:r>
            <a:r>
              <a:rPr lang="fr-FR" sz="2600" dirty="0"/>
              <a:t>+ libre circulation des personnes dans l’espace</a:t>
            </a:r>
          </a:p>
          <a:p>
            <a:pPr marL="723900">
              <a:spcAft>
                <a:spcPts val="0"/>
              </a:spcAft>
            </a:pPr>
            <a:r>
              <a:rPr lang="fr-FR" sz="2600" dirty="0"/>
              <a:t>Partage du même espace par l’ensemble des niveaux hiérarchiques, suppression de toute structuration symbolique de l’espace</a:t>
            </a:r>
          </a:p>
          <a:p>
            <a:pPr marL="723900">
              <a:spcAft>
                <a:spcPts val="0"/>
              </a:spcAft>
            </a:pPr>
            <a:r>
              <a:rPr lang="fr-FR" sz="2600" dirty="0"/>
              <a:t>Flexibilité temporelle et travail à distance</a:t>
            </a:r>
          </a:p>
          <a:p>
            <a:pPr marL="723900">
              <a:spcAft>
                <a:spcPts val="0"/>
              </a:spcAft>
            </a:pPr>
            <a:r>
              <a:rPr lang="fr-FR" sz="2600" dirty="0"/>
              <a:t>Organisation du travail par projets, management par objectifs</a:t>
            </a:r>
          </a:p>
          <a:p>
            <a:pPr marL="723900">
              <a:spcAft>
                <a:spcPts val="0"/>
              </a:spcAft>
            </a:pPr>
            <a:r>
              <a:rPr lang="fr-FR" sz="2600" dirty="0"/>
              <a:t>Responsabilisation, autonomie au travail, auto-détermina</a:t>
            </a:r>
            <a:r>
              <a:rPr lang="fr-FR" sz="2400" dirty="0"/>
              <a:t>tion</a:t>
            </a:r>
          </a:p>
          <a:p>
            <a:pPr>
              <a:spcAft>
                <a:spcPts val="0"/>
              </a:spcAft>
            </a:pPr>
            <a:endParaRPr lang="fr-FR" sz="2800" dirty="0"/>
          </a:p>
          <a:p>
            <a:pPr marL="0" indent="0">
              <a:spcAft>
                <a:spcPts val="0"/>
              </a:spcAft>
              <a:buNone/>
            </a:pPr>
            <a:r>
              <a:rPr lang="fr-FR" sz="2400" dirty="0">
                <a:solidFill>
                  <a:srgbClr val="800000"/>
                </a:solidFill>
              </a:rPr>
              <a:t>=&gt; </a:t>
            </a:r>
            <a:r>
              <a:rPr lang="fr-FR" sz="2400" i="1" dirty="0">
                <a:solidFill>
                  <a:srgbClr val="800000"/>
                </a:solidFill>
              </a:rPr>
              <a:t>Bricks, Bytes &amp; </a:t>
            </a:r>
            <a:r>
              <a:rPr lang="fr-FR" sz="2400" i="1" dirty="0" err="1">
                <a:solidFill>
                  <a:srgbClr val="800000"/>
                </a:solidFill>
              </a:rPr>
              <a:t>Behaviours</a:t>
            </a:r>
            <a:r>
              <a:rPr lang="fr-FR" sz="2400" dirty="0">
                <a:solidFill>
                  <a:srgbClr val="800000"/>
                </a:solidFill>
              </a:rPr>
              <a:t> (De Kok et al., 2014)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78"/>
            <a:ext cx="1328564" cy="1659053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 rot="5400000">
            <a:off x="-993913" y="3162266"/>
            <a:ext cx="3174471" cy="683604"/>
          </a:xfrm>
          <a:prstGeom prst="rightArrow">
            <a:avLst>
              <a:gd name="adj1" fmla="val 49830"/>
              <a:gd name="adj2" fmla="val 60660"/>
            </a:avLst>
          </a:prstGeom>
          <a:solidFill>
            <a:srgbClr val="15B0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075" y="760247"/>
            <a:ext cx="5782268" cy="17535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88603" y="1600988"/>
            <a:ext cx="1585170" cy="4996364"/>
          </a:xfrm>
          <a:prstGeom prst="rect">
            <a:avLst/>
          </a:prstGeom>
          <a:solidFill>
            <a:schemeClr val="accent6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fr-FR" b="1" dirty="0">
                <a:solidFill>
                  <a:srgbClr val="000000"/>
                </a:solidFill>
              </a:rPr>
              <a:t>Flexibilité socio-</a:t>
            </a:r>
            <a:r>
              <a:rPr lang="fr-FR" b="1" dirty="0" err="1">
                <a:solidFill>
                  <a:srgbClr val="000000"/>
                </a:solidFill>
              </a:rPr>
              <a:t>organi</a:t>
            </a:r>
            <a:r>
              <a:rPr lang="fr-FR" b="1" dirty="0">
                <a:solidFill>
                  <a:srgbClr val="000000"/>
                </a:solidFill>
              </a:rPr>
              <a:t>-</a:t>
            </a:r>
            <a:r>
              <a:rPr lang="fr-FR" b="1" dirty="0" err="1">
                <a:solidFill>
                  <a:srgbClr val="000000"/>
                </a:solidFill>
              </a:rPr>
              <a:t>sationnelle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8031" y="1552946"/>
            <a:ext cx="1585170" cy="5044405"/>
          </a:xfrm>
          <a:prstGeom prst="rect">
            <a:avLst/>
          </a:prstGeom>
          <a:solidFill>
            <a:srgbClr val="46B688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fr-FR" b="1" dirty="0">
                <a:solidFill>
                  <a:srgbClr val="000000"/>
                </a:solidFill>
              </a:rPr>
              <a:t>Flexibilité spatio-temporelle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0196" y="862110"/>
            <a:ext cx="3240360" cy="619534"/>
          </a:xfrm>
          <a:prstGeom prst="rect">
            <a:avLst/>
          </a:prstGeom>
          <a:noFill/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defTabSz="914400"/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DIGITALISATION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263" y="2716981"/>
            <a:ext cx="6881081" cy="1753535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7263" y="4869161"/>
            <a:ext cx="6881081" cy="1512167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94416" y="3234411"/>
            <a:ext cx="130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58ED5"/>
                </a:solidFill>
              </a:rPr>
              <a:t>Intra-muros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4762" y="52872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58ED5"/>
                </a:solidFill>
              </a:rPr>
              <a:t>Extra-muros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95746" y="2765999"/>
            <a:ext cx="1242917" cy="4924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</a:rPr>
              <a:t>Management participatif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95746" y="3557201"/>
            <a:ext cx="1242917" cy="18928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</a:rPr>
              <a:t>Equipes collaboratives</a:t>
            </a:r>
          </a:p>
          <a:p>
            <a:pPr algn="ctr"/>
            <a:r>
              <a:rPr lang="fr-FR" sz="1300" dirty="0">
                <a:solidFill>
                  <a:srgbClr val="000000"/>
                </a:solidFill>
              </a:rPr>
              <a:t>Méthodes Agile</a:t>
            </a:r>
          </a:p>
          <a:p>
            <a:pPr algn="ctr"/>
            <a:endParaRPr lang="fr-FR" sz="1300" dirty="0">
              <a:solidFill>
                <a:srgbClr val="000000"/>
              </a:solidFill>
            </a:endParaRPr>
          </a:p>
          <a:p>
            <a:pPr algn="ctr"/>
            <a:endParaRPr lang="fr-FR" sz="1300" dirty="0">
              <a:solidFill>
                <a:srgbClr val="000000"/>
              </a:solidFill>
            </a:endParaRPr>
          </a:p>
          <a:p>
            <a:pPr algn="ctr"/>
            <a:r>
              <a:rPr lang="fr-FR" sz="1300" dirty="0">
                <a:solidFill>
                  <a:srgbClr val="000000"/>
                </a:solidFill>
              </a:rPr>
              <a:t>Equipes projet</a:t>
            </a:r>
          </a:p>
          <a:p>
            <a:pPr algn="ctr"/>
            <a:endParaRPr lang="fr-FR" sz="1300" dirty="0">
              <a:solidFill>
                <a:srgbClr val="000000"/>
              </a:solidFill>
            </a:endParaRPr>
          </a:p>
          <a:p>
            <a:pPr algn="ctr"/>
            <a:r>
              <a:rPr lang="fr-FR" sz="1300" dirty="0">
                <a:solidFill>
                  <a:srgbClr val="000000"/>
                </a:solidFill>
              </a:rPr>
              <a:t>Equipes virtuelles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68871" y="3075772"/>
            <a:ext cx="1242917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Activity-</a:t>
            </a:r>
            <a:r>
              <a:rPr lang="fr-FR" sz="1400" dirty="0" err="1">
                <a:solidFill>
                  <a:srgbClr val="000000"/>
                </a:solidFill>
              </a:rPr>
              <a:t>based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spaces</a:t>
            </a:r>
            <a:r>
              <a:rPr lang="fr-FR" sz="1400" dirty="0">
                <a:solidFill>
                  <a:srgbClr val="000000"/>
                </a:solidFill>
              </a:rPr>
              <a:t>, télétravail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94438" y="5085226"/>
            <a:ext cx="141735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Co-</a:t>
            </a:r>
            <a:r>
              <a:rPr lang="fr-FR" sz="1400" dirty="0" err="1">
                <a:solidFill>
                  <a:srgbClr val="000000"/>
                </a:solidFill>
              </a:rPr>
              <a:t>working</a:t>
            </a:r>
            <a:r>
              <a:rPr lang="fr-FR" sz="1400" dirty="0">
                <a:solidFill>
                  <a:srgbClr val="000000"/>
                </a:solidFill>
              </a:rPr>
              <a:t> et tiers lieux =&gt; 3H (</a:t>
            </a:r>
            <a:r>
              <a:rPr lang="fr-FR" sz="1400" dirty="0" err="1">
                <a:solidFill>
                  <a:srgbClr val="000000"/>
                </a:solidFill>
              </a:rPr>
              <a:t>Headquarters</a:t>
            </a:r>
            <a:r>
              <a:rPr lang="fr-FR" sz="1400" dirty="0">
                <a:solidFill>
                  <a:srgbClr val="000000"/>
                </a:solidFill>
              </a:rPr>
              <a:t>, Home, Hub)</a:t>
            </a:r>
          </a:p>
        </p:txBody>
      </p:sp>
    </p:spTree>
    <p:extLst>
      <p:ext uri="{BB962C8B-B14F-4D97-AF65-F5344CB8AC3E}">
        <p14:creationId xmlns:p14="http://schemas.microsoft.com/office/powerpoint/2010/main" val="37177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346646"/>
            <a:ext cx="4968552" cy="922114"/>
          </a:xfrm>
        </p:spPr>
        <p:txBody>
          <a:bodyPr/>
          <a:lstStyle/>
          <a:p>
            <a:r>
              <a:rPr lang="fr-FR" sz="4000" dirty="0">
                <a:solidFill>
                  <a:srgbClr val="800000"/>
                </a:solidFill>
              </a:rPr>
              <a:t>Dans quels contextes?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Image 3" descr="photo_bureau_Sim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957"/>
            <a:ext cx="9180512" cy="30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7200800" cy="1143000"/>
          </a:xfrm>
        </p:spPr>
        <p:txBody>
          <a:bodyPr/>
          <a:lstStyle/>
          <a:p>
            <a:r>
              <a:rPr lang="fr-FR" sz="3200" dirty="0">
                <a:solidFill>
                  <a:srgbClr val="800000"/>
                </a:solidFill>
              </a:rPr>
              <a:t>Articuler le travail hybride avec le</a:t>
            </a:r>
            <a:br>
              <a:rPr lang="fr-FR" sz="3200" dirty="0">
                <a:solidFill>
                  <a:srgbClr val="800000"/>
                </a:solidFill>
              </a:rPr>
            </a:br>
            <a:r>
              <a:rPr lang="fr-FR" sz="3200" dirty="0">
                <a:solidFill>
                  <a:srgbClr val="800000"/>
                </a:solidFill>
              </a:rPr>
              <a:t>contexte dans lequel on l'introduit</a:t>
            </a:r>
            <a:r>
              <a:rPr lang="fr-FR" sz="2800" b="1" dirty="0"/>
              <a:t> 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27584" y="1735327"/>
            <a:ext cx="8136904" cy="44194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Maturité technologique et degré de digitalisation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Expérience du travail à distance 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Familiarisation avec l’organisation du travail par projets et au management par objectifs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Formalisation préalable des processus de travail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Homogénéité des modes de fonctionnement professionnel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Degré de développement des politiques RH (compétences, évaluation, reconnaissance, carrières, etc.)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Degré de dévolution des responsabilités RH à la hiérarchie opérationnelle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Culture managériale de la confiance et de la délégation</a:t>
            </a:r>
          </a:p>
          <a:p>
            <a:pPr>
              <a:spcAft>
                <a:spcPts val="600"/>
              </a:spcAft>
            </a:pPr>
            <a:endParaRPr lang="fr-FR" sz="2400" dirty="0"/>
          </a:p>
          <a:p>
            <a:pPr marL="269875" indent="-269875">
              <a:spcAft>
                <a:spcPts val="600"/>
              </a:spcAft>
              <a:buNone/>
            </a:pPr>
            <a:r>
              <a:rPr lang="fr-FR" sz="2400" i="1" dirty="0">
                <a:solidFill>
                  <a:srgbClr val="800000"/>
                </a:solidFill>
              </a:rPr>
              <a:t>=&gt; </a:t>
            </a:r>
            <a:r>
              <a:rPr lang="fr-FR" sz="2400" i="1" dirty="0" err="1">
                <a:solidFill>
                  <a:srgbClr val="800000"/>
                </a:solidFill>
              </a:rPr>
              <a:t>Mind</a:t>
            </a:r>
            <a:r>
              <a:rPr lang="fr-FR" sz="2400" i="1" dirty="0">
                <a:solidFill>
                  <a:srgbClr val="800000"/>
                </a:solidFill>
              </a:rPr>
              <a:t> the </a:t>
            </a:r>
            <a:r>
              <a:rPr lang="fr-FR" sz="2400" i="1" dirty="0" err="1">
                <a:solidFill>
                  <a:srgbClr val="800000"/>
                </a:solidFill>
              </a:rPr>
              <a:t>organizational</a:t>
            </a:r>
            <a:r>
              <a:rPr lang="fr-FR" sz="2400" i="1" dirty="0">
                <a:solidFill>
                  <a:srgbClr val="800000"/>
                </a:solidFill>
              </a:rPr>
              <a:t> </a:t>
            </a:r>
            <a:r>
              <a:rPr lang="fr-FR" sz="2400" i="1" dirty="0" err="1">
                <a:solidFill>
                  <a:srgbClr val="800000"/>
                </a:solidFill>
              </a:rPr>
              <a:t>trap</a:t>
            </a:r>
            <a:r>
              <a:rPr lang="fr-FR" sz="2400" i="1" dirty="0">
                <a:solidFill>
                  <a:srgbClr val="800000"/>
                </a:solidFill>
              </a:rPr>
              <a:t>! (</a:t>
            </a:r>
            <a:r>
              <a:rPr lang="fr-FR" sz="2400" i="1" dirty="0" err="1">
                <a:solidFill>
                  <a:srgbClr val="800000"/>
                </a:solidFill>
              </a:rPr>
              <a:t>Halford</a:t>
            </a:r>
            <a:r>
              <a:rPr lang="fr-FR" sz="2400" i="1" dirty="0">
                <a:solidFill>
                  <a:srgbClr val="800000"/>
                </a:solidFill>
              </a:rPr>
              <a:t>, 2005; Hirst, 2011)!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Image 4" descr="photo_bureau_Simon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r="28786"/>
          <a:stretch/>
        </p:blipFill>
        <p:spPr>
          <a:xfrm>
            <a:off x="7299620" y="-27384"/>
            <a:ext cx="18808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srgbClr val="800000"/>
                </a:solidFill>
              </a:rPr>
              <a:t>Selon quel processus?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1" name="Image 10" descr="wpid-hotdes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82" y="170080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6B6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Thème5</Template>
  <TotalTime>17497</TotalTime>
  <Words>774</Words>
  <Application>Microsoft Macintosh PowerPoint</Application>
  <PresentationFormat>Affichage à l'écran (4:3)</PresentationFormat>
  <Paragraphs>100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Mangal</vt:lpstr>
      <vt:lpstr>Times</vt:lpstr>
      <vt:lpstr>Times New Roman</vt:lpstr>
      <vt:lpstr>Ubuntu</vt:lpstr>
      <vt:lpstr>Wingdings</vt:lpstr>
      <vt:lpstr>Thème5</vt:lpstr>
      <vt:lpstr> Enjeux organisationnels et RH du travail hybride  F.Pichault (ULiège)</vt:lpstr>
      <vt:lpstr>Vers le travail hybride? </vt:lpstr>
      <vt:lpstr>Présentation PowerPoint</vt:lpstr>
      <vt:lpstr>Présentation PowerPoint</vt:lpstr>
      <vt:lpstr>Définir l’objet du changement et lui donner du sens</vt:lpstr>
      <vt:lpstr>Présentation PowerPoint</vt:lpstr>
      <vt:lpstr>Dans quels contextes?</vt:lpstr>
      <vt:lpstr>Articuler le travail hybride avec le contexte dans lequel on l'introduit </vt:lpstr>
      <vt:lpstr>Selon quel processus?</vt:lpstr>
      <vt:lpstr>Prendre en compte les multiples intérêts en présence</vt:lpstr>
      <vt:lpstr>Présentation PowerPoint</vt:lpstr>
      <vt:lpstr>Recommandations finales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Fox</dc:creator>
  <cp:lastModifiedBy>Francois Pichault</cp:lastModifiedBy>
  <cp:revision>798</cp:revision>
  <dcterms:created xsi:type="dcterms:W3CDTF">2014-09-17T08:03:51Z</dcterms:created>
  <dcterms:modified xsi:type="dcterms:W3CDTF">2022-10-19T15:20:49Z</dcterms:modified>
</cp:coreProperties>
</file>