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96" r:id="rId2"/>
    <p:sldId id="294" r:id="rId3"/>
    <p:sldId id="282" r:id="rId4"/>
    <p:sldId id="295" r:id="rId5"/>
    <p:sldId id="258" r:id="rId6"/>
    <p:sldId id="257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6"/>
    <p:restoredTop sz="78474"/>
  </p:normalViewPr>
  <p:slideViewPr>
    <p:cSldViewPr snapToGrid="0" snapToObjects="1">
      <p:cViewPr varScale="1">
        <p:scale>
          <a:sx n="84" d="100"/>
          <a:sy n="84" d="100"/>
        </p:scale>
        <p:origin x="1080" y="184"/>
      </p:cViewPr>
      <p:guideLst/>
    </p:cSldViewPr>
  </p:slideViewPr>
  <p:outlineViewPr>
    <p:cViewPr>
      <p:scale>
        <a:sx n="33" d="100"/>
        <a:sy n="33" d="100"/>
      </p:scale>
      <p:origin x="0" y="-22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2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BCA20-BEAB-0244-9830-06F20A07A747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0FB47-0F60-4242-BA47-E546307D14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61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fr-FR" sz="2000" b="0" strike="noStrike" spc="-1" dirty="0">
              <a:latin typeface="Calibri"/>
            </a:endParaRPr>
          </a:p>
        </p:txBody>
      </p:sp>
      <p:sp>
        <p:nvSpPr>
          <p:cNvPr id="23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0633402-E05C-4EE5-A2D6-A4A145D9BC3C}" type="slidenum">
              <a:rPr lang="fr-B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fr-FR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04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Risk</a:t>
            </a:r>
            <a:r>
              <a:rPr lang="fr-FR" dirty="0"/>
              <a:t> #1: art-</a:t>
            </a:r>
            <a:r>
              <a:rPr lang="fr-FR" dirty="0" err="1"/>
              <a:t>based</a:t>
            </a:r>
            <a:r>
              <a:rPr lang="fr-FR" dirty="0"/>
              <a:t> intervention as </a:t>
            </a:r>
            <a:r>
              <a:rPr lang="fr-FR" dirty="0" err="1"/>
              <a:t>lonely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, </a:t>
            </a:r>
            <a:r>
              <a:rPr lang="fr-FR" dirty="0" err="1"/>
              <a:t>without</a:t>
            </a:r>
            <a:r>
              <a:rPr lang="fr-FR" dirty="0"/>
              <a:t> collective engagement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0FB47-0F60-4242-BA47-E546307D14E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716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Risk</a:t>
            </a:r>
            <a:r>
              <a:rPr lang="fr-FR" dirty="0"/>
              <a:t> #2: </a:t>
            </a:r>
            <a:r>
              <a:rPr lang="fr-FR" dirty="0">
                <a:effectLst/>
              </a:rPr>
              <a:t>Distance </a:t>
            </a:r>
            <a:r>
              <a:rPr lang="fr-FR" dirty="0" err="1">
                <a:effectLst/>
              </a:rPr>
              <a:t>between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institutional</a:t>
            </a:r>
            <a:r>
              <a:rPr lang="fr-FR" dirty="0">
                <a:effectLst/>
              </a:rPr>
              <a:t> </a:t>
            </a:r>
            <a:r>
              <a:rPr lang="fr-FR" dirty="0" err="1">
                <a:effectLst/>
              </a:rPr>
              <a:t>actors</a:t>
            </a:r>
            <a:r>
              <a:rPr lang="fr-FR" dirty="0">
                <a:effectLst/>
              </a:rPr>
              <a:t> and </a:t>
            </a:r>
            <a:r>
              <a:rPr lang="fr-FR" dirty="0" err="1">
                <a:effectLst/>
              </a:rPr>
              <a:t>ordinary</a:t>
            </a:r>
            <a:r>
              <a:rPr lang="fr-FR" dirty="0">
                <a:effectLst/>
              </a:rPr>
              <a:t> people (</a:t>
            </a:r>
            <a:r>
              <a:rPr lang="fr-FR" dirty="0" err="1">
                <a:effectLst/>
              </a:rPr>
              <a:t>naked</a:t>
            </a:r>
            <a:r>
              <a:rPr lang="fr-FR" dirty="0">
                <a:effectLst/>
              </a:rPr>
              <a:t>), </a:t>
            </a:r>
            <a:r>
              <a:rPr lang="fr-FR" dirty="0" err="1">
                <a:effectLst/>
              </a:rPr>
              <a:t>artificial</a:t>
            </a:r>
            <a:r>
              <a:rPr lang="fr-FR" dirty="0">
                <a:effectLst/>
              </a:rPr>
              <a:t> distinction </a:t>
            </a:r>
            <a:r>
              <a:rPr lang="fr-FR" dirty="0" err="1">
                <a:effectLst/>
              </a:rPr>
              <a:t>between</a:t>
            </a:r>
            <a:r>
              <a:rPr lang="fr-FR" dirty="0">
                <a:effectLst/>
              </a:rPr>
              <a:t> art </a:t>
            </a:r>
            <a:r>
              <a:rPr lang="fr-FR" dirty="0" err="1">
                <a:effectLst/>
              </a:rPr>
              <a:t>producers</a:t>
            </a:r>
            <a:r>
              <a:rPr lang="fr-FR" dirty="0">
                <a:effectLst/>
              </a:rPr>
              <a:t> and art </a:t>
            </a:r>
            <a:r>
              <a:rPr lang="fr-FR" dirty="0" err="1">
                <a:effectLst/>
              </a:rPr>
              <a:t>consumers</a:t>
            </a:r>
            <a:r>
              <a:rPr lang="fr-FR" dirty="0">
                <a:effectLst/>
              </a:rPr>
              <a:t>/</a:t>
            </a:r>
            <a:r>
              <a:rPr lang="fr-FR" dirty="0" err="1">
                <a:effectLst/>
              </a:rPr>
              <a:t>users</a:t>
            </a:r>
            <a:endParaRPr lang="fr-FR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76D30-F5AF-B948-97B2-2620C896E1C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51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Risk</a:t>
            </a:r>
            <a:r>
              <a:rPr lang="fr-FR" dirty="0"/>
              <a:t> #3: No </a:t>
            </a:r>
            <a:r>
              <a:rPr lang="fr-FR" dirty="0" err="1"/>
              <a:t>sustainable</a:t>
            </a:r>
            <a:r>
              <a:rPr lang="fr-FR" dirty="0"/>
              <a:t> </a:t>
            </a:r>
            <a:r>
              <a:rPr lang="fr-FR" dirty="0" err="1"/>
              <a:t>dynamic</a:t>
            </a:r>
            <a:r>
              <a:rPr lang="fr-FR" dirty="0"/>
              <a:t> of innovation, no capacitation of </a:t>
            </a:r>
            <a:r>
              <a:rPr lang="fr-FR" dirty="0" err="1"/>
              <a:t>actors</a:t>
            </a:r>
            <a:endParaRPr lang="fr-FR" dirty="0">
              <a:effectLst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76D30-F5AF-B948-97B2-2620C896E1C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520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0FB47-0F60-4242-BA47-E546307D14E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26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CC in Marseille, France and FF in Seraing, </a:t>
            </a:r>
            <a:r>
              <a:rPr lang="fr-BE" dirty="0" err="1"/>
              <a:t>Belgium</a:t>
            </a:r>
            <a:r>
              <a:rPr lang="fr-BE" dirty="0"/>
              <a:t>. The 2 </a:t>
            </a:r>
            <a:r>
              <a:rPr lang="fr-BE" dirty="0" err="1"/>
              <a:t>cities</a:t>
            </a:r>
            <a:r>
              <a:rPr lang="fr-BE" dirty="0"/>
              <a:t> in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were</a:t>
            </a:r>
            <a:r>
              <a:rPr lang="fr-BE" dirty="0"/>
              <a:t> </a:t>
            </a:r>
            <a:r>
              <a:rPr lang="fr-BE" dirty="0" err="1"/>
              <a:t>developed</a:t>
            </a:r>
            <a:r>
              <a:rPr lang="fr-BE" dirty="0"/>
              <a:t> have </a:t>
            </a:r>
            <a:r>
              <a:rPr lang="fr-BE" dirty="0" err="1"/>
              <a:t>suffered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economic</a:t>
            </a:r>
            <a:r>
              <a:rPr lang="fr-BE" dirty="0"/>
              <a:t> </a:t>
            </a:r>
            <a:r>
              <a:rPr lang="fr-BE" dirty="0" err="1"/>
              <a:t>decline</a:t>
            </a:r>
            <a:r>
              <a:rPr lang="fr-BE" dirty="0"/>
              <a:t> as a </a:t>
            </a:r>
            <a:r>
              <a:rPr lang="fr-BE" dirty="0" err="1"/>
              <a:t>result</a:t>
            </a:r>
            <a:r>
              <a:rPr lang="fr-BE" dirty="0"/>
              <a:t> of </a:t>
            </a:r>
            <a:r>
              <a:rPr lang="fr-BE" dirty="0" err="1"/>
              <a:t>deindustrialization</a:t>
            </a:r>
            <a:r>
              <a:rPr lang="fr-BE" dirty="0"/>
              <a:t>. In </a:t>
            </a:r>
            <a:r>
              <a:rPr lang="fr-BE" dirty="0" err="1"/>
              <a:t>both</a:t>
            </a:r>
            <a:r>
              <a:rPr lang="fr-BE" dirty="0"/>
              <a:t> </a:t>
            </a:r>
            <a:r>
              <a:rPr lang="fr-BE" dirty="0" err="1"/>
              <a:t>contexts</a:t>
            </a:r>
            <a:r>
              <a:rPr lang="fr-BE" dirty="0"/>
              <a:t>, local </a:t>
            </a:r>
            <a:r>
              <a:rPr lang="fr-BE" dirty="0" err="1"/>
              <a:t>authorities</a:t>
            </a:r>
            <a:r>
              <a:rPr lang="fr-BE" dirty="0"/>
              <a:t> have </a:t>
            </a:r>
            <a:r>
              <a:rPr lang="fr-BE" dirty="0" err="1"/>
              <a:t>invested</a:t>
            </a:r>
            <a:r>
              <a:rPr lang="fr-BE" dirty="0"/>
              <a:t> in </a:t>
            </a:r>
            <a:r>
              <a:rPr lang="fr-BE" dirty="0" err="1"/>
              <a:t>improving</a:t>
            </a:r>
            <a:r>
              <a:rPr lang="fr-BE" dirty="0"/>
              <a:t> the city image and </a:t>
            </a:r>
            <a:r>
              <a:rPr lang="fr-BE" dirty="0" err="1"/>
              <a:t>promoting</a:t>
            </a:r>
            <a:r>
              <a:rPr lang="fr-BE" dirty="0"/>
              <a:t> </a:t>
            </a:r>
            <a:r>
              <a:rPr lang="fr-BE" dirty="0" err="1"/>
              <a:t>urban</a:t>
            </a:r>
            <a:r>
              <a:rPr lang="fr-BE" dirty="0"/>
              <a:t> </a:t>
            </a:r>
            <a:r>
              <a:rPr lang="fr-BE" dirty="0" err="1"/>
              <a:t>regeneration</a:t>
            </a:r>
            <a:r>
              <a:rPr lang="fr-BE" dirty="0"/>
              <a:t> programmes. </a:t>
            </a:r>
            <a:r>
              <a:rPr lang="fr-BE" dirty="0" err="1"/>
              <a:t>While</a:t>
            </a:r>
            <a:r>
              <a:rPr lang="fr-BE" dirty="0"/>
              <a:t> art </a:t>
            </a:r>
            <a:r>
              <a:rPr lang="fr-BE" dirty="0" err="1"/>
              <a:t>is</a:t>
            </a:r>
            <a:r>
              <a:rPr lang="fr-BE" dirty="0"/>
              <a:t> a key component in </a:t>
            </a:r>
            <a:r>
              <a:rPr lang="fr-BE" dirty="0" err="1"/>
              <a:t>both</a:t>
            </a:r>
            <a:r>
              <a:rPr lang="fr-BE" dirty="0"/>
              <a:t> cases, </a:t>
            </a:r>
            <a:r>
              <a:rPr lang="fr-BE" dirty="0" err="1"/>
              <a:t>artists</a:t>
            </a:r>
            <a:r>
              <a:rPr lang="fr-BE" dirty="0"/>
              <a:t> </a:t>
            </a:r>
            <a:r>
              <a:rPr lang="fr-BE" dirty="0" err="1"/>
              <a:t>played</a:t>
            </a:r>
            <a:r>
              <a:rPr lang="fr-BE" dirty="0"/>
              <a:t>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roles</a:t>
            </a:r>
            <a:r>
              <a:rPr lang="fr-BE" dirty="0"/>
              <a:t>. In one case,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worked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designers to explore new </a:t>
            </a:r>
            <a:r>
              <a:rPr lang="fr-BE" dirty="0" err="1"/>
              <a:t>possibilities</a:t>
            </a:r>
            <a:r>
              <a:rPr lang="fr-BE" dirty="0"/>
              <a:t> for </a:t>
            </a:r>
            <a:r>
              <a:rPr lang="fr-BE" dirty="0" err="1"/>
              <a:t>urban</a:t>
            </a:r>
            <a:r>
              <a:rPr lang="fr-BE" dirty="0"/>
              <a:t> </a:t>
            </a:r>
            <a:r>
              <a:rPr lang="fr-BE" dirty="0" err="1"/>
              <a:t>spaces</a:t>
            </a:r>
            <a:r>
              <a:rPr lang="fr-BE" dirty="0"/>
              <a:t>; in the </a:t>
            </a:r>
            <a:r>
              <a:rPr lang="fr-BE" dirty="0" err="1"/>
              <a:t>other</a:t>
            </a:r>
            <a:r>
              <a:rPr lang="fr-BE" dirty="0"/>
              <a:t> case,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were</a:t>
            </a:r>
            <a:r>
              <a:rPr lang="fr-BE" dirty="0"/>
              <a:t> </a:t>
            </a:r>
            <a:r>
              <a:rPr lang="fr-BE" dirty="0" err="1"/>
              <a:t>called</a:t>
            </a:r>
            <a:r>
              <a:rPr lang="fr-BE" dirty="0"/>
              <a:t> to </a:t>
            </a:r>
            <a:r>
              <a:rPr lang="fr-BE" dirty="0" err="1"/>
              <a:t>work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urban</a:t>
            </a:r>
            <a:r>
              <a:rPr lang="fr-BE" dirty="0"/>
              <a:t> </a:t>
            </a:r>
            <a:r>
              <a:rPr lang="fr-BE" dirty="0" err="1"/>
              <a:t>activists</a:t>
            </a:r>
            <a:r>
              <a:rPr lang="fr-BE" dirty="0"/>
              <a:t> to </a:t>
            </a:r>
            <a:r>
              <a:rPr lang="fr-BE" dirty="0" err="1"/>
              <a:t>provide</a:t>
            </a:r>
            <a:r>
              <a:rPr lang="fr-BE" dirty="0"/>
              <a:t> </a:t>
            </a:r>
            <a:r>
              <a:rPr lang="fr-BE" dirty="0" err="1"/>
              <a:t>professional</a:t>
            </a:r>
            <a:r>
              <a:rPr lang="fr-BE" dirty="0"/>
              <a:t> support for a </a:t>
            </a:r>
            <a:r>
              <a:rPr lang="fr-BE" dirty="0" err="1"/>
              <a:t>street</a:t>
            </a:r>
            <a:r>
              <a:rPr lang="fr-BE" dirty="0"/>
              <a:t> parade and to </a:t>
            </a:r>
            <a:r>
              <a:rPr lang="fr-BE" dirty="0" err="1"/>
              <a:t>foster</a:t>
            </a:r>
            <a:r>
              <a:rPr lang="fr-BE" dirty="0"/>
              <a:t> </a:t>
            </a:r>
            <a:r>
              <a:rPr lang="fr-BE" dirty="0" err="1"/>
              <a:t>stakeholder</a:t>
            </a:r>
            <a:r>
              <a:rPr lang="fr-BE" dirty="0"/>
              <a:t> participation.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0FB47-0F60-4242-BA47-E546307D14E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04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D2528F-E08E-A549-A5C5-EB0476A68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2010F7-77CD-2747-9DA6-9AF5614F5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735E2A-4E41-F447-90AE-5663B81E9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4EB0B5-6976-9A4F-AD86-18CD0299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E7AB01-75F3-874C-A5C0-A24EF23F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08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E0741-D542-0F44-BC6A-8E0696CF3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217E3A-16E8-A549-8BF8-FB9B70707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C50F35-5524-374D-9706-4F9E1E9E3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4797F6-F18F-5F4F-B3FD-9619B876A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87021A-1F3C-B74C-AF72-75CFFB09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26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62AF1FC-5080-9544-8A69-5ADFABEC85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C91029-861E-734C-A0BE-2AEEC48C7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296102-B50D-4849-B5A9-F06A563B3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7A984F-9D0C-204C-8077-90190C035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107281-D53D-694C-82A6-402A3ACE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29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B54167-9932-C648-8D52-18749E727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277A26-397B-4D4A-951A-FF72B080D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9D2DD4-6711-5B44-9475-CF7F1F441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A4A388-26B6-754C-8308-392632AB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8DF49E-6CCA-6F46-BA02-742F50D4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13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B5E205-BC7D-E343-8BE8-794E65D5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B1AFDF-0844-F548-A777-DC228A390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B06B0E-6B2D-0C46-BD6A-AECF5B02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95D7E3-23FD-4B4B-8834-3E9DF5A7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1C77C1-F3DF-4546-9E39-DD6DCD8EA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88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756493-EB80-354A-8619-4BB0B1AB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D3B997-FE56-7D4F-A588-DEE87B5E1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5DF27B-7701-BA4F-9C17-D82E09BEC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A9F62-FAD9-5B44-9626-664A55204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0C1BE8-C0F8-1245-BF14-280A977E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14D60A-47F7-6E4A-B4AC-17BF6E03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29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201C7-7F40-8247-8B53-2DFCCD62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063A4B-F614-A445-AADA-4577F9D1C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FE70B6-AD52-154F-A2E7-10BBB7D81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0167D6-7E9C-F347-8F3E-99BF56A11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A988BF2-B84C-CD40-878F-02F8A932B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AE7931-33A5-124B-BAE0-F49C23E92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65D99C6-1EA4-5F48-9E85-2D68CC22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AE0A63-926D-1C4B-81C4-588C5D5B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10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F0DAD-0C05-D648-B9AA-291046C9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E8C277-C540-FA46-989D-9D63F747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052798-4187-C249-9DCC-0D53B3EE4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8395BC-53B7-1947-8C95-DDC3F3E1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62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EB8D2F-BB78-E24C-8CAF-F1DB3CF9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D3A0E43-1E77-6B42-9407-E22E09BF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AC9AA2-BEF0-9841-8D7E-8D47A48D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9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3C10C3-23A2-C34B-993D-5D071D053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096F78-CC2E-9241-86E2-CDCAC8E2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AF3512-F9A9-1540-A1D5-236F3A73B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8ECC63-14B3-DB47-92A7-86B7574D3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3BB9F9-0CF8-9248-AF25-DE1B74DE1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33DCAF-2E7C-FD4B-BAFB-804C74C6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78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A6157D-A948-544E-8A21-135878F1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32F7359-D484-A74D-B113-C21AF7F69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D79A47-7400-994C-A7B4-EA4144E5E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472F9E-838D-AE42-9713-C2F2E72BE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C3F9C3-E1FD-E440-977F-EE2A6664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4DFE1E-C3C6-8D44-A6F7-27A71C84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71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7708B36-01E5-254D-A7D1-88C01C86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3B7196-6B45-A44C-9B77-401C0A8FE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7FCA-05ED-6446-BF20-B3463DC43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17D97-9608-E14D-8F5B-5DF43F821F2D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07FDF0-3FB5-434B-8477-8B21A06F8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B86112-C2B6-2644-A082-D23C08CF4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AFB86-84B2-8A4D-9507-F3A5155859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5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4"/>
          <p:cNvSpPr txBox="1"/>
          <p:nvPr/>
        </p:nvSpPr>
        <p:spPr>
          <a:xfrm>
            <a:off x="0" y="6232320"/>
            <a:ext cx="4751520" cy="624960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>
            <a:noAutofit/>
          </a:bodyPr>
          <a:lstStyle/>
          <a:p>
            <a:endParaRPr lang="fr-FR" sz="4267" spc="-1">
              <a:solidFill>
                <a:srgbClr val="000000"/>
              </a:solidFill>
              <a:latin typeface="Source Sans Pro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AE8B2C-FCD6-0B4F-86AC-5DFF7250A8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10394" r="1151" b="11531"/>
          <a:stretch/>
        </p:blipFill>
        <p:spPr>
          <a:xfrm>
            <a:off x="1" y="-7610"/>
            <a:ext cx="12356756" cy="6865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67E4A6-3768-2547-A994-7EE0CEB2B636}"/>
              </a:ext>
            </a:extLst>
          </p:cNvPr>
          <p:cNvSpPr/>
          <p:nvPr/>
        </p:nvSpPr>
        <p:spPr>
          <a:xfrm>
            <a:off x="6178379" y="4543911"/>
            <a:ext cx="7447008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François </a:t>
            </a:r>
            <a:r>
              <a:rPr lang="fr-FR" sz="2800" dirty="0" err="1"/>
              <a:t>Pichault</a:t>
            </a:r>
            <a:endParaRPr lang="fr-FR" sz="2800" dirty="0"/>
          </a:p>
          <a:p>
            <a:r>
              <a:rPr lang="fr-FR" sz="2800" dirty="0"/>
              <a:t>LENTIC – </a:t>
            </a:r>
            <a:r>
              <a:rPr lang="fr-FR" sz="2800" dirty="0" err="1"/>
              <a:t>University</a:t>
            </a:r>
            <a:r>
              <a:rPr lang="fr-FR" sz="2800" dirty="0"/>
              <a:t> of Liège</a:t>
            </a:r>
          </a:p>
          <a:p>
            <a:r>
              <a:rPr lang="fr-FR" sz="2800" dirty="0"/>
              <a:t>Change and innovation </a:t>
            </a:r>
            <a:r>
              <a:rPr lang="fr-FR" sz="2800" dirty="0" err="1"/>
              <a:t>processes</a:t>
            </a:r>
            <a:endParaRPr lang="fr-FR" sz="2800" dirty="0"/>
          </a:p>
          <a:p>
            <a:pPr algn="r"/>
            <a:endParaRPr 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32240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CA68C6-45CE-294B-BF22-060B3B0ECF55}"/>
              </a:ext>
            </a:extLst>
          </p:cNvPr>
          <p:cNvSpPr/>
          <p:nvPr/>
        </p:nvSpPr>
        <p:spPr>
          <a:xfrm rot="16200000">
            <a:off x="2116703" y="3643111"/>
            <a:ext cx="34881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600" i="1" dirty="0">
                <a:latin typeface="Cambria" charset="0"/>
                <a:ea typeface="Cambria" charset="0"/>
                <a:cs typeface="Cambria" charset="0"/>
              </a:rPr>
              <a:t>Self-portrait </a:t>
            </a:r>
            <a:r>
              <a:rPr lang="fr-BE" sz="1600" i="1" dirty="0" err="1">
                <a:latin typeface="Cambria" charset="0"/>
                <a:ea typeface="Cambria" charset="0"/>
                <a:cs typeface="Cambria" charset="0"/>
              </a:rPr>
              <a:t>with</a:t>
            </a:r>
            <a:r>
              <a:rPr lang="fr-BE" sz="1600" i="1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fr-BE" sz="1600" i="1" dirty="0" err="1">
                <a:latin typeface="Cambria" charset="0"/>
                <a:ea typeface="Cambria" charset="0"/>
                <a:cs typeface="Cambria" charset="0"/>
              </a:rPr>
              <a:t>masks</a:t>
            </a:r>
            <a:r>
              <a:rPr lang="fr-BE" sz="1600" i="1" dirty="0">
                <a:latin typeface="Cambria" charset="0"/>
                <a:ea typeface="Cambria" charset="0"/>
                <a:cs typeface="Cambria" charset="0"/>
              </a:rPr>
              <a:t> (James Ensor)</a:t>
            </a:r>
            <a:endParaRPr lang="fr-BE" sz="1600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ACD90F-2D44-184A-A1CB-0B84047C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52" y="249665"/>
            <a:ext cx="4379384" cy="6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9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52" y="382279"/>
            <a:ext cx="8455519" cy="61135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6200000">
            <a:off x="-406800" y="2724827"/>
            <a:ext cx="43410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1600" i="1" dirty="0">
                <a:latin typeface="Cambria" charset="0"/>
                <a:ea typeface="Cambria" charset="0"/>
                <a:cs typeface="Cambria" charset="0"/>
              </a:rPr>
              <a:t>Tribute to Jules Verne (Paul Delvaux)</a:t>
            </a:r>
          </a:p>
        </p:txBody>
      </p:sp>
    </p:spTree>
    <p:extLst>
      <p:ext uri="{BB962C8B-B14F-4D97-AF65-F5344CB8AC3E}">
        <p14:creationId xmlns:p14="http://schemas.microsoft.com/office/powerpoint/2010/main" val="31961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6200000">
            <a:off x="1278563" y="2793559"/>
            <a:ext cx="43410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1600" i="1" dirty="0">
                <a:latin typeface="Cambria" charset="0"/>
                <a:ea typeface="Cambria" charset="0"/>
                <a:cs typeface="Cambria" charset="0"/>
              </a:rPr>
              <a:t>The </a:t>
            </a:r>
            <a:r>
              <a:rPr lang="fr-BE" sz="1600" i="1" dirty="0" err="1">
                <a:latin typeface="Cambria" charset="0"/>
                <a:ea typeface="Cambria" charset="0"/>
                <a:cs typeface="Cambria" charset="0"/>
              </a:rPr>
              <a:t>therapist</a:t>
            </a:r>
            <a:r>
              <a:rPr lang="fr-BE" sz="1600" i="1" dirty="0">
                <a:latin typeface="Cambria" charset="0"/>
                <a:ea typeface="Cambria" charset="0"/>
                <a:cs typeface="Cambria" charset="0"/>
              </a:rPr>
              <a:t> (René Magritte)</a:t>
            </a:r>
          </a:p>
        </p:txBody>
      </p:sp>
      <p:pic>
        <p:nvPicPr>
          <p:cNvPr id="4" name="Image 1" descr="abc_magritte20.JPG">
            <a:extLst>
              <a:ext uri="{FF2B5EF4-FFF2-40B4-BE49-F238E27FC236}">
                <a16:creationId xmlns:a16="http://schemas.microsoft.com/office/drawing/2014/main" id="{2D88245D-C5B3-9F45-B1D8-68CC27E8DE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1035" y="297489"/>
            <a:ext cx="4671172" cy="626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4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5E0172-CE15-984E-B3ED-F4212DCD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0062"/>
            <a:ext cx="9690265" cy="1325563"/>
          </a:xfrm>
        </p:spPr>
        <p:txBody>
          <a:bodyPr>
            <a:noAutofit/>
          </a:bodyPr>
          <a:lstStyle/>
          <a:p>
            <a:pPr algn="ctr"/>
            <a:r>
              <a:rPr lang="fr-BE" sz="3200" dirty="0" err="1"/>
              <a:t>Skills</a:t>
            </a:r>
            <a:r>
              <a:rPr lang="fr-BE" sz="3200" dirty="0"/>
              <a:t> </a:t>
            </a:r>
            <a:r>
              <a:rPr lang="fr-BE" sz="3200" dirty="0" err="1"/>
              <a:t>needed</a:t>
            </a:r>
            <a:r>
              <a:rPr lang="fr-BE" sz="3200" dirty="0"/>
              <a:t> to </a:t>
            </a:r>
            <a:r>
              <a:rPr lang="fr-BE" sz="3200" dirty="0" err="1"/>
              <a:t>succeed</a:t>
            </a:r>
            <a:r>
              <a:rPr lang="fr-BE" sz="3200" dirty="0"/>
              <a:t> in the </a:t>
            </a:r>
            <a:r>
              <a:rPr lang="fr-BE" sz="3200" dirty="0" err="1"/>
              <a:t>implementation</a:t>
            </a:r>
            <a:r>
              <a:rPr lang="fr-BE" sz="3200" dirty="0"/>
              <a:t> of </a:t>
            </a:r>
            <a:r>
              <a:rPr lang="fr-BE" sz="3200" dirty="0" err="1"/>
              <a:t>sustainable</a:t>
            </a:r>
            <a:r>
              <a:rPr lang="fr-BE" sz="3200" dirty="0"/>
              <a:t> cultural </a:t>
            </a:r>
            <a:r>
              <a:rPr lang="fr-BE" sz="3200" dirty="0" err="1"/>
              <a:t>projects</a:t>
            </a:r>
            <a:r>
              <a:rPr lang="fr-BE" sz="3200" dirty="0"/>
              <a:t> in </a:t>
            </a:r>
            <a:r>
              <a:rPr lang="fr-BE" sz="3200" dirty="0" err="1"/>
              <a:t>urban</a:t>
            </a:r>
            <a:r>
              <a:rPr lang="fr-BE" sz="3200" dirty="0"/>
              <a:t> </a:t>
            </a:r>
            <a:r>
              <a:rPr lang="fr-BE" sz="3200" dirty="0" err="1"/>
              <a:t>regeneration</a:t>
            </a: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DA0637-B499-0E4B-AB6F-5753BB650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BE" sz="1100" dirty="0"/>
          </a:p>
          <a:p>
            <a:r>
              <a:rPr lang="fr-BE" sz="2400" dirty="0" err="1"/>
              <a:t>Capacity</a:t>
            </a:r>
            <a:r>
              <a:rPr lang="fr-BE" sz="2400" dirty="0"/>
              <a:t> to </a:t>
            </a:r>
            <a:r>
              <a:rPr lang="fr-BE" sz="2400" dirty="0" err="1"/>
              <a:t>obtain</a:t>
            </a:r>
            <a:r>
              <a:rPr lang="fr-BE" sz="2400" dirty="0"/>
              <a:t> </a:t>
            </a:r>
            <a:r>
              <a:rPr lang="fr-BE" sz="2400" dirty="0" err="1"/>
              <a:t>commitments</a:t>
            </a:r>
            <a:r>
              <a:rPr lang="fr-BE" sz="2400" dirty="0"/>
              <a:t> to collective </a:t>
            </a:r>
            <a:r>
              <a:rPr lang="fr-BE" sz="2400" dirty="0" err="1"/>
              <a:t>purposes</a:t>
            </a:r>
            <a:r>
              <a:rPr lang="fr-BE" sz="2400" dirty="0"/>
              <a:t> </a:t>
            </a:r>
            <a:r>
              <a:rPr lang="fr-BE" sz="2400" dirty="0" err="1"/>
              <a:t>from</a:t>
            </a:r>
            <a:r>
              <a:rPr lang="fr-BE" sz="2400" dirty="0"/>
              <a:t> multiple </a:t>
            </a:r>
            <a:r>
              <a:rPr lang="fr-BE" sz="2400" dirty="0" err="1"/>
              <a:t>stakeholders</a:t>
            </a:r>
            <a:r>
              <a:rPr lang="fr-BE" sz="2400" dirty="0"/>
              <a:t> (</a:t>
            </a:r>
            <a:r>
              <a:rPr lang="fr-BE" sz="2400" dirty="0" err="1"/>
              <a:t>artists</a:t>
            </a:r>
            <a:r>
              <a:rPr lang="fr-BE" sz="2400" dirty="0"/>
              <a:t>, social </a:t>
            </a:r>
            <a:r>
              <a:rPr lang="fr-BE" sz="2400" dirty="0" err="1"/>
              <a:t>movements</a:t>
            </a:r>
            <a:r>
              <a:rPr lang="fr-BE" sz="2400" dirty="0"/>
              <a:t> and </a:t>
            </a:r>
            <a:r>
              <a:rPr lang="fr-BE" sz="2400" dirty="0" err="1"/>
              <a:t>NGOs</a:t>
            </a:r>
            <a:r>
              <a:rPr lang="fr-BE" sz="2400" dirty="0"/>
              <a:t>, public </a:t>
            </a:r>
            <a:r>
              <a:rPr lang="fr-BE" sz="2400" dirty="0" err="1"/>
              <a:t>authorities</a:t>
            </a:r>
            <a:r>
              <a:rPr lang="fr-BE" sz="2400" dirty="0"/>
              <a:t>, </a:t>
            </a:r>
            <a:r>
              <a:rPr lang="fr-BE" sz="2400" dirty="0" err="1"/>
              <a:t>companies</a:t>
            </a:r>
            <a:r>
              <a:rPr lang="fr-BE" sz="2400" dirty="0"/>
              <a:t>, </a:t>
            </a:r>
            <a:r>
              <a:rPr lang="fr-BE" sz="2400" dirty="0" err="1"/>
              <a:t>citizens</a:t>
            </a:r>
            <a:r>
              <a:rPr lang="fr-BE" sz="2400" dirty="0"/>
              <a:t>) and to </a:t>
            </a:r>
            <a:r>
              <a:rPr lang="fr-BE" sz="2400" dirty="0" err="1"/>
              <a:t>maintain</a:t>
            </a:r>
            <a:r>
              <a:rPr lang="fr-BE" sz="2400" dirty="0"/>
              <a:t> </a:t>
            </a:r>
            <a:r>
              <a:rPr lang="fr-BE" sz="2400" dirty="0" err="1"/>
              <a:t>their</a:t>
            </a:r>
            <a:r>
              <a:rPr lang="fr-BE" sz="2400" dirty="0"/>
              <a:t> engagement over time</a:t>
            </a:r>
          </a:p>
          <a:p>
            <a:r>
              <a:rPr lang="fr-BE" sz="2400" dirty="0" err="1"/>
              <a:t>Capacity</a:t>
            </a:r>
            <a:r>
              <a:rPr lang="fr-BE" sz="2400" dirty="0"/>
              <a:t> to </a:t>
            </a:r>
            <a:r>
              <a:rPr lang="fr-BE" sz="2400" dirty="0" err="1"/>
              <a:t>play</a:t>
            </a:r>
            <a:r>
              <a:rPr lang="fr-BE" sz="2400" dirty="0"/>
              <a:t> as </a:t>
            </a:r>
            <a:r>
              <a:rPr lang="fr-BE" sz="2400" dirty="0" err="1"/>
              <a:t>boundary</a:t>
            </a:r>
            <a:r>
              <a:rPr lang="fr-BE" sz="2400" dirty="0"/>
              <a:t> </a:t>
            </a:r>
            <a:r>
              <a:rPr lang="fr-BE" sz="2400" dirty="0" err="1"/>
              <a:t>spanners</a:t>
            </a:r>
            <a:r>
              <a:rPr lang="fr-BE" sz="2400" dirty="0"/>
              <a:t> and to </a:t>
            </a:r>
            <a:r>
              <a:rPr lang="fr-BE" sz="2400" dirty="0" err="1"/>
              <a:t>create</a:t>
            </a:r>
            <a:r>
              <a:rPr lang="fr-BE" sz="2400" dirty="0"/>
              <a:t> collaboration </a:t>
            </a:r>
            <a:r>
              <a:rPr lang="fr-BE" sz="2400" dirty="0" err="1"/>
              <a:t>between</a:t>
            </a:r>
            <a:r>
              <a:rPr lang="fr-BE" sz="2400" dirty="0"/>
              <a:t> </a:t>
            </a:r>
            <a:r>
              <a:rPr lang="fr-BE" sz="2400" dirty="0" err="1"/>
              <a:t>disconnected</a:t>
            </a:r>
            <a:r>
              <a:rPr lang="fr-BE" sz="2400" dirty="0"/>
              <a:t> </a:t>
            </a:r>
            <a:r>
              <a:rPr lang="fr-BE" sz="2400" dirty="0" err="1"/>
              <a:t>spheres</a:t>
            </a:r>
            <a:r>
              <a:rPr lang="fr-BE" sz="2400" dirty="0"/>
              <a:t> (social, </a:t>
            </a:r>
            <a:r>
              <a:rPr lang="fr-BE" sz="2400" dirty="0" err="1"/>
              <a:t>economic</a:t>
            </a:r>
            <a:r>
              <a:rPr lang="fr-BE" sz="2400" dirty="0"/>
              <a:t> and cultural)</a:t>
            </a:r>
          </a:p>
          <a:p>
            <a:r>
              <a:rPr lang="fr-BE" sz="2400" dirty="0" err="1"/>
              <a:t>Capacity</a:t>
            </a:r>
            <a:r>
              <a:rPr lang="fr-BE" sz="2400" dirty="0"/>
              <a:t> to </a:t>
            </a:r>
            <a:r>
              <a:rPr lang="fr-BE" sz="2400" dirty="0" err="1"/>
              <a:t>create</a:t>
            </a:r>
            <a:r>
              <a:rPr lang="fr-BE" sz="2400" dirty="0"/>
              <a:t> positive </a:t>
            </a:r>
            <a:r>
              <a:rPr lang="fr-BE" sz="2400" dirty="0" err="1"/>
              <a:t>externalities</a:t>
            </a:r>
            <a:r>
              <a:rPr lang="fr-BE" sz="2400" dirty="0"/>
              <a:t> for </a:t>
            </a:r>
            <a:r>
              <a:rPr lang="fr-BE" sz="2400" dirty="0" err="1"/>
              <a:t>individuals</a:t>
            </a:r>
            <a:r>
              <a:rPr lang="fr-BE" sz="2400" dirty="0"/>
              <a:t>, businesses </a:t>
            </a:r>
            <a:r>
              <a:rPr lang="fr-BE" sz="2400" u="sng" dirty="0"/>
              <a:t>and</a:t>
            </a:r>
            <a:r>
              <a:rPr lang="fr-BE" sz="2400" dirty="0"/>
              <a:t> </a:t>
            </a:r>
            <a:r>
              <a:rPr lang="fr-BE" sz="2400" dirty="0" err="1"/>
              <a:t>regions</a:t>
            </a:r>
            <a:r>
              <a:rPr lang="fr-BE" sz="2400" dirty="0"/>
              <a:t> and propose new </a:t>
            </a:r>
            <a:r>
              <a:rPr lang="fr-BE" sz="2400" dirty="0" err="1"/>
              <a:t>symbolic</a:t>
            </a:r>
            <a:r>
              <a:rPr lang="fr-BE" sz="2400" dirty="0"/>
              <a:t> </a:t>
            </a:r>
            <a:r>
              <a:rPr lang="fr-BE" sz="2400" dirty="0" err="1"/>
              <a:t>goods</a:t>
            </a:r>
            <a:r>
              <a:rPr lang="fr-BE" sz="2400" dirty="0"/>
              <a:t> and services </a:t>
            </a:r>
            <a:r>
              <a:rPr lang="fr-BE" sz="2400" dirty="0" err="1"/>
              <a:t>that</a:t>
            </a:r>
            <a:r>
              <a:rPr lang="fr-BE" sz="2400" dirty="0"/>
              <a:t> are crucial for </a:t>
            </a:r>
            <a:r>
              <a:rPr lang="fr-BE" sz="2400" dirty="0" err="1"/>
              <a:t>improving</a:t>
            </a:r>
            <a:r>
              <a:rPr lang="fr-BE" sz="2400" dirty="0"/>
              <a:t> the </a:t>
            </a:r>
            <a:r>
              <a:rPr lang="fr-BE" sz="2400" dirty="0" err="1"/>
              <a:t>area’s</a:t>
            </a:r>
            <a:r>
              <a:rPr lang="fr-BE" sz="2400" dirty="0"/>
              <a:t> </a:t>
            </a:r>
            <a:r>
              <a:rPr lang="fr-BE" sz="2400" dirty="0" err="1"/>
              <a:t>productivity</a:t>
            </a:r>
            <a:r>
              <a:rPr lang="fr-BE" sz="2400" dirty="0"/>
              <a:t>, </a:t>
            </a:r>
            <a:r>
              <a:rPr lang="fr-BE" sz="2400" dirty="0" err="1"/>
              <a:t>quality</a:t>
            </a:r>
            <a:r>
              <a:rPr lang="fr-BE" sz="2400" dirty="0"/>
              <a:t> of life and </a:t>
            </a:r>
            <a:r>
              <a:rPr lang="fr-BE" sz="2400" dirty="0" err="1"/>
              <a:t>attractiveness</a:t>
            </a:r>
            <a:endParaRPr lang="fr-BE" sz="2400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=&gt; </a:t>
            </a:r>
            <a:r>
              <a:rPr lang="fr-BE" b="1" dirty="0" err="1"/>
              <a:t>Towards</a:t>
            </a:r>
            <a:r>
              <a:rPr lang="fr-BE" b="1" dirty="0"/>
              <a:t> culture-</a:t>
            </a:r>
            <a:r>
              <a:rPr lang="fr-BE" b="1" dirty="0" err="1"/>
              <a:t>led</a:t>
            </a:r>
            <a:r>
              <a:rPr lang="fr-BE" b="1" dirty="0"/>
              <a:t> </a:t>
            </a:r>
            <a:r>
              <a:rPr lang="fr-BE" b="1" dirty="0" err="1"/>
              <a:t>urban</a:t>
            </a:r>
            <a:r>
              <a:rPr lang="fr-BE" b="1" dirty="0"/>
              <a:t> </a:t>
            </a:r>
            <a:r>
              <a:rPr lang="fr-BE" b="1" dirty="0" err="1"/>
              <a:t>entrepreneurship</a:t>
            </a:r>
            <a:endParaRPr lang="fr-BE" b="1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E28FFB-31A0-604E-8F38-8FAA5DF71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549769" y="0"/>
            <a:ext cx="1608061" cy="23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2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5E0172-CE15-984E-B3ED-F4212DCD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5" y="487460"/>
            <a:ext cx="9887527" cy="1325563"/>
          </a:xfrm>
        </p:spPr>
        <p:txBody>
          <a:bodyPr>
            <a:noAutofit/>
          </a:bodyPr>
          <a:lstStyle/>
          <a:p>
            <a:pPr algn="ctr"/>
            <a:r>
              <a:rPr lang="fr-BE" sz="2800" dirty="0"/>
              <a:t>Conditions </a:t>
            </a:r>
            <a:r>
              <a:rPr lang="fr-BE" sz="2800" dirty="0" err="1"/>
              <a:t>needed</a:t>
            </a:r>
            <a:r>
              <a:rPr lang="fr-BE" sz="2800" dirty="0"/>
              <a:t> to </a:t>
            </a:r>
            <a:r>
              <a:rPr lang="fr-BE" sz="2800" dirty="0" err="1"/>
              <a:t>create</a:t>
            </a:r>
            <a:r>
              <a:rPr lang="fr-BE" sz="2800" dirty="0"/>
              <a:t> a </a:t>
            </a:r>
            <a:r>
              <a:rPr lang="fr-BE" sz="2800" dirty="0" err="1"/>
              <a:t>link</a:t>
            </a:r>
            <a:r>
              <a:rPr lang="fr-BE" sz="2800" dirty="0"/>
              <a:t> </a:t>
            </a:r>
            <a:r>
              <a:rPr lang="fr-BE" sz="2800" dirty="0" err="1"/>
              <a:t>between</a:t>
            </a:r>
            <a:r>
              <a:rPr lang="fr-BE" sz="2800" dirty="0"/>
              <a:t> </a:t>
            </a:r>
            <a:r>
              <a:rPr lang="fr-BE" sz="2800" dirty="0" err="1"/>
              <a:t>CCTPs</a:t>
            </a:r>
            <a:r>
              <a:rPr lang="fr-BE" sz="2800" dirty="0"/>
              <a:t> and </a:t>
            </a:r>
            <a:r>
              <a:rPr lang="fr-BE" sz="2800" dirty="0" err="1"/>
              <a:t>urban</a:t>
            </a:r>
            <a:r>
              <a:rPr lang="fr-BE" sz="2800" dirty="0"/>
              <a:t> areas : </a:t>
            </a:r>
            <a:r>
              <a:rPr lang="fr-FR" sz="2800" dirty="0"/>
              <a:t>art-</a:t>
            </a:r>
            <a:r>
              <a:rPr lang="fr-FR" sz="2800" dirty="0" err="1"/>
              <a:t>based</a:t>
            </a:r>
            <a:r>
              <a:rPr lang="fr-FR" sz="2800" dirty="0"/>
              <a:t> interventions as innovation </a:t>
            </a:r>
            <a:r>
              <a:rPr lang="fr-FR" sz="2800" dirty="0" err="1"/>
              <a:t>processes</a:t>
            </a:r>
            <a:r>
              <a:rPr lang="fr-FR" sz="2800" dirty="0"/>
              <a:t> </a:t>
            </a:r>
            <a:br>
              <a:rPr lang="fr-BE" sz="3200" dirty="0"/>
            </a:br>
            <a:endParaRPr lang="fr-FR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DA0637-B499-0E4B-AB6F-5753BB650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00" y="193111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 </a:t>
            </a:r>
            <a:endParaRPr lang="fr-FR" dirty="0"/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1651366D-04D9-9649-BB38-98422C70E1D2}"/>
              </a:ext>
            </a:extLst>
          </p:cNvPr>
          <p:cNvSpPr>
            <a:spLocks noChangeArrowheads="1"/>
          </p:cNvSpPr>
          <p:nvPr/>
        </p:nvSpPr>
        <p:spPr bwMode="auto">
          <a:xfrm rot="-10782118">
            <a:off x="3955339" y="5266448"/>
            <a:ext cx="4568825" cy="10541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494 h 21600"/>
              <a:gd name="T14" fmla="*/ 17100 w 21600"/>
              <a:gd name="T15" fmla="*/ 171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fr-FR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367C310-6B6E-4A4E-9FA0-1D82DA722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325" y="1508836"/>
            <a:ext cx="7162800" cy="55721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fr-FR" sz="200" i="1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fr-FR" sz="2000" i="1" dirty="0" err="1">
                <a:solidFill>
                  <a:srgbClr val="000000"/>
                </a:solidFill>
                <a:latin typeface="Times" charset="0"/>
              </a:rPr>
              <a:t>Contextualization</a:t>
            </a:r>
            <a:r>
              <a:rPr lang="fr-FR" sz="2000" i="1" dirty="0">
                <a:solidFill>
                  <a:srgbClr val="000000"/>
                </a:solidFill>
                <a:latin typeface="Times" charset="0"/>
              </a:rPr>
              <a:t>: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understading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the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peculiarities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each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context</a:t>
            </a:r>
            <a:endParaRPr lang="fr-FR" sz="2000" dirty="0">
              <a:solidFill>
                <a:srgbClr val="000000"/>
              </a:solidFill>
              <a:latin typeface="Times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fr-FR" sz="4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EDA32CDB-DC63-B24E-B1E7-3FBA5DA19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1525" y="2123198"/>
            <a:ext cx="7010400" cy="609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873 w 21600"/>
              <a:gd name="T13" fmla="*/ 2873 h 21600"/>
              <a:gd name="T14" fmla="*/ 18727 w 21600"/>
              <a:gd name="T15" fmla="*/ 187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45" y="21600"/>
                </a:lnTo>
                <a:lnTo>
                  <a:pt x="1945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000" i="1" dirty="0" err="1">
                <a:solidFill>
                  <a:srgbClr val="000000"/>
                </a:solidFill>
                <a:latin typeface="Times" charset="0"/>
              </a:rPr>
              <a:t>Problematization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: (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re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)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definition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of the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problem</a:t>
            </a:r>
            <a:endParaRPr lang="fr-FR" sz="2000" dirty="0">
              <a:solidFill>
                <a:srgbClr val="000000"/>
              </a:solidFill>
              <a:latin typeface="Times" charset="0"/>
            </a:endParaRPr>
          </a:p>
          <a:p>
            <a:pPr algn="ctr"/>
            <a:r>
              <a:rPr lang="fr-FR" sz="2000" dirty="0">
                <a:solidFill>
                  <a:srgbClr val="000000"/>
                </a:solidFill>
                <a:latin typeface="Times" charset="0"/>
              </a:rPr>
              <a:t>to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be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solved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=&gt; possible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redesign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of the initial content</a:t>
            </a: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6BBB1BDB-9616-AE4F-A9D0-55609044D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525" y="2808998"/>
            <a:ext cx="5562600" cy="685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51 w 21600"/>
              <a:gd name="T13" fmla="*/ 2751 h 21600"/>
              <a:gd name="T14" fmla="*/ 18849 w 21600"/>
              <a:gd name="T15" fmla="*/ 188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901" y="21600"/>
                </a:lnTo>
                <a:lnTo>
                  <a:pt x="1969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ts val="1400"/>
              </a:lnSpc>
              <a:spcAft>
                <a:spcPts val="1200"/>
              </a:spcAft>
            </a:pPr>
            <a:r>
              <a:rPr lang="fr-FR" sz="2000" i="1" dirty="0" err="1">
                <a:solidFill>
                  <a:srgbClr val="000000"/>
                </a:solidFill>
                <a:latin typeface="Times" charset="0"/>
              </a:rPr>
              <a:t>Interessment</a:t>
            </a:r>
            <a:r>
              <a:rPr lang="fr-FR" sz="2000" i="1" dirty="0">
                <a:solidFill>
                  <a:srgbClr val="000000"/>
                </a:solidFill>
                <a:latin typeface="Times" charset="0"/>
              </a:rPr>
              <a:t> via the engagement 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of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spokemen</a:t>
            </a:r>
            <a:endParaRPr lang="fr-FR" sz="2000" dirty="0">
              <a:solidFill>
                <a:srgbClr val="000000"/>
              </a:solidFill>
              <a:latin typeface="Times" charset="0"/>
            </a:endParaRPr>
          </a:p>
          <a:p>
            <a:pPr algn="ctr">
              <a:lnSpc>
                <a:spcPts val="1400"/>
              </a:lnSpc>
              <a:spcAft>
                <a:spcPts val="1200"/>
              </a:spcAft>
            </a:pPr>
            <a:r>
              <a:rPr lang="fr-FR" sz="2000" dirty="0">
                <a:solidFill>
                  <a:srgbClr val="000000"/>
                </a:solidFill>
                <a:latin typeface="Times" charset="0"/>
              </a:rPr>
              <a:t>in a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steering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committee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and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working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groups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4FEA4382-24BF-6246-816C-60567D96D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925" y="3570998"/>
            <a:ext cx="4495800" cy="1600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000" i="1" dirty="0">
                <a:solidFill>
                  <a:srgbClr val="000000"/>
                </a:solidFill>
                <a:latin typeface="Times" charset="0"/>
              </a:rPr>
              <a:t>Convergence </a:t>
            </a:r>
            <a:r>
              <a:rPr lang="fr-FR" sz="2000" i="1" dirty="0" err="1">
                <a:solidFill>
                  <a:srgbClr val="000000"/>
                </a:solidFill>
                <a:latin typeface="Times" charset="0"/>
              </a:rPr>
              <a:t>through</a:t>
            </a:r>
            <a:r>
              <a:rPr lang="fr-FR" sz="2000" i="1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fr-FR" sz="2000" i="1" dirty="0" err="1">
                <a:solidFill>
                  <a:srgbClr val="000000"/>
                </a:solidFill>
                <a:latin typeface="Times" charset="0"/>
              </a:rPr>
              <a:t>obligatory</a:t>
            </a:r>
            <a:r>
              <a:rPr lang="fr-FR" sz="2000" i="1" dirty="0">
                <a:solidFill>
                  <a:srgbClr val="000000"/>
                </a:solidFill>
                <a:latin typeface="Times" charset="0"/>
              </a:rPr>
              <a:t> passage </a:t>
            </a:r>
          </a:p>
          <a:p>
            <a:pPr algn="ctr"/>
            <a:r>
              <a:rPr lang="fr-FR" sz="2000" i="1" dirty="0">
                <a:solidFill>
                  <a:srgbClr val="000000"/>
                </a:solidFill>
                <a:latin typeface="Times" charset="0"/>
              </a:rPr>
              <a:t>points: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implementation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concrete</a:t>
            </a:r>
            <a:endParaRPr lang="fr-FR" sz="2000" dirty="0">
              <a:solidFill>
                <a:srgbClr val="000000"/>
              </a:solidFill>
              <a:latin typeface="Times" charset="0"/>
            </a:endParaRPr>
          </a:p>
          <a:p>
            <a:pPr algn="ctr"/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artifacts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, communication</a:t>
            </a:r>
          </a:p>
          <a:p>
            <a:pPr algn="ctr"/>
            <a:r>
              <a:rPr lang="fr-FR" sz="2000" dirty="0">
                <a:solidFill>
                  <a:srgbClr val="000000"/>
                </a:solidFill>
                <a:latin typeface="Times" charset="0"/>
              </a:rPr>
              <a:t>actions,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continuous</a:t>
            </a:r>
            <a:endParaRPr lang="fr-FR" sz="2000" dirty="0">
              <a:solidFill>
                <a:srgbClr val="000000"/>
              </a:solidFill>
              <a:latin typeface="Times" charset="0"/>
            </a:endParaRPr>
          </a:p>
          <a:p>
            <a:pPr algn="ctr"/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evaluation</a:t>
            </a:r>
            <a:endParaRPr lang="fr-FR" sz="20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423A811-7E42-6D41-B7EF-453AE4A3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444" y="5327135"/>
            <a:ext cx="35520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000" i="1" dirty="0">
                <a:solidFill>
                  <a:srgbClr val="000000"/>
                </a:solidFill>
                <a:latin typeface="Times" charset="0"/>
              </a:rPr>
              <a:t>Extension: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mobilization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newcomers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in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order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to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sustain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the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process</a:t>
            </a:r>
            <a:r>
              <a:rPr lang="fr-FR" sz="2000" dirty="0">
                <a:solidFill>
                  <a:srgbClr val="000000"/>
                </a:solidFill>
                <a:latin typeface="Times" charset="0"/>
              </a:rPr>
              <a:t> in the long </a:t>
            </a:r>
            <a:r>
              <a:rPr lang="fr-FR" sz="2000" dirty="0" err="1">
                <a:solidFill>
                  <a:srgbClr val="000000"/>
                </a:solidFill>
                <a:latin typeface="Times" charset="0"/>
              </a:rPr>
              <a:t>term</a:t>
            </a:r>
            <a:endParaRPr lang="fr-FR" sz="20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" name="Flèche courbée vers la gauche 14">
            <a:extLst>
              <a:ext uri="{FF2B5EF4-FFF2-40B4-BE49-F238E27FC236}">
                <a16:creationId xmlns:a16="http://schemas.microsoft.com/office/drawing/2014/main" id="{34F4CAFC-1AB9-0B47-8DFE-6B842507B0CF}"/>
              </a:ext>
            </a:extLst>
          </p:cNvPr>
          <p:cNvSpPr>
            <a:spLocks noChangeArrowheads="1"/>
          </p:cNvSpPr>
          <p:nvPr/>
        </p:nvSpPr>
        <p:spPr bwMode="auto">
          <a:xfrm rot="9649069">
            <a:off x="1706722" y="1521026"/>
            <a:ext cx="1536700" cy="5116087"/>
          </a:xfrm>
          <a:prstGeom prst="curvedLeftArrow">
            <a:avLst>
              <a:gd name="adj1" fmla="val 25030"/>
              <a:gd name="adj2" fmla="val 51158"/>
              <a:gd name="adj3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E0F8BBC-E184-ED47-8619-5CF7614AF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057" y="-50436"/>
            <a:ext cx="2261943" cy="16354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31138EE-B36B-E146-8ECB-F8A55602E848}"/>
              </a:ext>
            </a:extLst>
          </p:cNvPr>
          <p:cNvSpPr txBox="1"/>
          <p:nvPr/>
        </p:nvSpPr>
        <p:spPr>
          <a:xfrm>
            <a:off x="2054324" y="6440397"/>
            <a:ext cx="10579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Source: Law J, </a:t>
            </a:r>
            <a:r>
              <a:rPr lang="fr-BE" sz="1600" dirty="0" err="1"/>
              <a:t>Hassard</a:t>
            </a:r>
            <a:r>
              <a:rPr lang="fr-BE" sz="1600" dirty="0"/>
              <a:t> J (</a:t>
            </a:r>
            <a:r>
              <a:rPr lang="fr-BE" sz="1600" dirty="0" err="1"/>
              <a:t>eds</a:t>
            </a:r>
            <a:r>
              <a:rPr lang="fr-BE" sz="1600" dirty="0"/>
              <a:t>.) (1999). </a:t>
            </a:r>
            <a:r>
              <a:rPr lang="fr-BE" sz="1600" i="1" dirty="0"/>
              <a:t>Actor Network Theory and </a:t>
            </a:r>
            <a:r>
              <a:rPr lang="fr-BE" sz="1600" i="1" dirty="0" err="1"/>
              <a:t>After</a:t>
            </a:r>
            <a:r>
              <a:rPr lang="fr-BE" sz="1600" dirty="0"/>
              <a:t>. </a:t>
            </a:r>
            <a:r>
              <a:rPr lang="fr-BE" sz="1600" dirty="0" err="1"/>
              <a:t>Blackwell</a:t>
            </a:r>
            <a:r>
              <a:rPr lang="fr-BE" sz="1600" dirty="0"/>
              <a:t>, Oxford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0638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59587" y="-230095"/>
            <a:ext cx="11108635" cy="1325563"/>
          </a:xfrm>
        </p:spPr>
        <p:txBody>
          <a:bodyPr>
            <a:noAutofit/>
          </a:bodyPr>
          <a:lstStyle/>
          <a:p>
            <a:pPr algn="ctr"/>
            <a:r>
              <a:rPr lang="fr-BE" sz="2800" dirty="0" err="1"/>
              <a:t>Two</a:t>
            </a:r>
            <a:r>
              <a:rPr lang="fr-BE" sz="2800" dirty="0"/>
              <a:t> </a:t>
            </a:r>
            <a:r>
              <a:rPr lang="fr-BE" sz="2800" dirty="0" err="1"/>
              <a:t>ways</a:t>
            </a:r>
            <a:r>
              <a:rPr lang="fr-BE" sz="2800" dirty="0"/>
              <a:t> of </a:t>
            </a:r>
            <a:r>
              <a:rPr lang="fr-BE" sz="2800" dirty="0" err="1"/>
              <a:t>designing</a:t>
            </a:r>
            <a:r>
              <a:rPr lang="fr-BE" sz="2800" dirty="0"/>
              <a:t> art-</a:t>
            </a:r>
            <a:r>
              <a:rPr lang="fr-BE" sz="2800" dirty="0" err="1"/>
              <a:t>based</a:t>
            </a:r>
            <a:r>
              <a:rPr lang="fr-BE" sz="2800" dirty="0"/>
              <a:t> interventions in the </a:t>
            </a:r>
            <a:r>
              <a:rPr lang="fr-BE" sz="2800" dirty="0" err="1"/>
              <a:t>territory</a:t>
            </a:r>
            <a:endParaRPr lang="fr-FR" sz="32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397841"/>
              </p:ext>
            </p:extLst>
          </p:nvPr>
        </p:nvGraphicFramePr>
        <p:xfrm>
          <a:off x="196670" y="841534"/>
          <a:ext cx="10752378" cy="5375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8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9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6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INNOVATION STEPS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>
                          <a:tab pos="334010" algn="l"/>
                        </a:tabLst>
                        <a:defRPr/>
                      </a:pPr>
                      <a:endParaRPr lang="en-US" sz="11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>
                          <a:tab pos="334010" algn="l"/>
                        </a:tabLst>
                        <a:defRPr/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POLYSEMIC BRICOLAGE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  <a:tabLst>
                          <a:tab pos="334010" algn="l"/>
                        </a:tabLs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(CIVIC CITIES)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>
                          <a:tab pos="334010" algn="l"/>
                        </a:tabLst>
                        <a:defRPr/>
                      </a:pPr>
                      <a:r>
                        <a:rPr lang="fr-BE" sz="1400" b="1" kern="1200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Mar &amp; Anderson (2010), </a:t>
                      </a:r>
                      <a:r>
                        <a:rPr lang="fr-BE" sz="1400" b="1" kern="1200" dirty="0" err="1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Hjorth</a:t>
                      </a:r>
                      <a:r>
                        <a:rPr lang="fr-BE" sz="1400" b="1" kern="1200" dirty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 (2013)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US" sz="105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Times New Roman"/>
                        </a:rPr>
                        <a:t>POLYPHONIC INSTITUTIONAL WORK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(FIERIS FEERIES)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 err="1">
                          <a:effectLst/>
                          <a:latin typeface="Times New Roman"/>
                          <a:ea typeface="Calibri"/>
                        </a:rPr>
                        <a:t>Leca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 et al. (2006)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9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fr-BE" sz="1600" kern="1200" dirty="0" err="1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Contextualization</a:t>
                      </a:r>
                      <a:endParaRPr lang="fr-BE" sz="16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Importation of an </a:t>
                      </a:r>
                      <a:r>
                        <a:rPr lang="fr-BE" sz="1400" kern="1200" dirty="0" err="1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artistic</a:t>
                      </a: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fr-BE" sz="1400" kern="1200" dirty="0" err="1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approach</a:t>
                      </a: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as part of a public cultural action programme (top-down)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Emergence of an </a:t>
                      </a:r>
                      <a:r>
                        <a:rPr lang="fr-BE" sz="1400" kern="1200" dirty="0" err="1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artistic</a:t>
                      </a: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fr-BE" sz="1400" kern="1200" dirty="0" err="1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approach</a:t>
                      </a: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in </a:t>
                      </a:r>
                      <a:r>
                        <a:rPr lang="fr-BE" sz="1400" kern="1200" dirty="0" err="1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reaction</a:t>
                      </a: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to a </a:t>
                      </a:r>
                      <a:r>
                        <a:rPr lang="fr-BE" sz="1400" kern="1200" dirty="0" err="1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urban</a:t>
                      </a: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fr-BE" sz="1400" kern="1200" dirty="0" err="1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regeneration</a:t>
                      </a: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plan (</a:t>
                      </a:r>
                      <a:r>
                        <a:rPr lang="fr-BE" sz="1400" kern="1200" dirty="0" err="1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bottom</a:t>
                      </a:r>
                      <a:r>
                        <a:rPr lang="fr-BE" sz="1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-up)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198416"/>
                  </a:ext>
                </a:extLst>
              </a:tr>
              <a:tr h="4585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Problematization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Culture-centric perspective: how to design prototypes likely to stimulate social transformation?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Socio-centric perspective: how to help citizens recover a sense of dignity and pride according to their cultural diversity?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2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</a:rPr>
                        <a:t>Interessment</a:t>
                      </a:r>
                      <a:endParaRPr lang="fr-BE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Polysemic works provided by artists and designers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Sociopolitical intentions pursued by social activists with polyphonic strategies taking account the various interests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Convergence </a:t>
                      </a:r>
                      <a:endParaRPr lang="fr-BE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Ephemeral prototypes</a:t>
                      </a:r>
                      <a:endParaRPr lang="en-US" sz="5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Inhabitants invited to express their reactions, some visits of public authorities, many administrative constraints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Parade every 2 years, </a:t>
                      </a:r>
                      <a:r>
                        <a:rPr lang="en-US" sz="1400" dirty="0" err="1">
                          <a:effectLst/>
                          <a:latin typeface="Times New Roman"/>
                          <a:ea typeface="Calibri"/>
                        </a:rPr>
                        <a:t>Fieris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 as official emblems of the City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Inhabitants receiving a role to play according to their skills, massive participation, public authorities want to inaugurate the first parade at the City Hall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5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Extension</a:t>
                      </a:r>
                      <a:endParaRPr lang="fr-BE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No implementation of the proposals suggested via prototypes, new political majority, growing criticism against designers, growing tensions between artists and designers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</a:rPr>
                        <a:t>4 editions with more and more participation of inhabitants, strong support from public authorities, inclusion of disqualified neighborhoods in the Master plan, first concrete signs of urban renewal</a:t>
                      </a:r>
                      <a:endParaRPr lang="fr-BE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Image 1" descr="abc_magritte20.JPG">
            <a:extLst>
              <a:ext uri="{FF2B5EF4-FFF2-40B4-BE49-F238E27FC236}">
                <a16:creationId xmlns:a16="http://schemas.microsoft.com/office/drawing/2014/main" id="{AADC1E60-8E37-E640-B179-E8EB9BA5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1044052" y="3742"/>
            <a:ext cx="1147945" cy="153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11E3D5A-AD29-D849-B646-0E2C14F74D33}"/>
              </a:ext>
            </a:extLst>
          </p:cNvPr>
          <p:cNvSpPr txBox="1"/>
          <p:nvPr/>
        </p:nvSpPr>
        <p:spPr>
          <a:xfrm>
            <a:off x="167285" y="6216787"/>
            <a:ext cx="11277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Bobadilla, N.,  </a:t>
            </a:r>
            <a:r>
              <a:rPr lang="fr-BE" sz="1600" dirty="0" err="1"/>
              <a:t>Goransson</a:t>
            </a:r>
            <a:r>
              <a:rPr lang="fr-BE" sz="1600" dirty="0"/>
              <a:t>, M. &amp; </a:t>
            </a:r>
            <a:r>
              <a:rPr lang="fr-BE" sz="1600" dirty="0" err="1"/>
              <a:t>Pichault</a:t>
            </a:r>
            <a:r>
              <a:rPr lang="fr-BE" sz="1600" dirty="0"/>
              <a:t>, F. (</a:t>
            </a:r>
            <a:r>
              <a:rPr lang="fr-BE" sz="1600"/>
              <a:t>2018). </a:t>
            </a:r>
            <a:r>
              <a:rPr lang="fr-BE" sz="1600" dirty="0" err="1"/>
              <a:t>Urban</a:t>
            </a:r>
            <a:r>
              <a:rPr lang="fr-BE" sz="1600" dirty="0"/>
              <a:t> </a:t>
            </a:r>
            <a:r>
              <a:rPr lang="fr-BE" sz="1600" dirty="0" err="1"/>
              <a:t>entrepreneurship</a:t>
            </a:r>
            <a:r>
              <a:rPr lang="fr-BE" sz="1600" dirty="0"/>
              <a:t> </a:t>
            </a:r>
            <a:r>
              <a:rPr lang="fr-BE" sz="1600" dirty="0" err="1"/>
              <a:t>through</a:t>
            </a:r>
            <a:r>
              <a:rPr lang="fr-BE" sz="1600" dirty="0"/>
              <a:t> art-</a:t>
            </a:r>
            <a:r>
              <a:rPr lang="fr-BE" sz="1600" dirty="0" err="1"/>
              <a:t>based</a:t>
            </a:r>
            <a:r>
              <a:rPr lang="fr-BE" sz="1600" dirty="0"/>
              <a:t> interventions: </a:t>
            </a:r>
            <a:r>
              <a:rPr lang="fr-BE" sz="1600" dirty="0" err="1"/>
              <a:t>unveiling</a:t>
            </a:r>
            <a:r>
              <a:rPr lang="fr-BE" sz="1600" dirty="0"/>
              <a:t> a translation </a:t>
            </a:r>
            <a:r>
              <a:rPr lang="fr-BE" sz="1600" dirty="0" err="1"/>
              <a:t>process</a:t>
            </a:r>
            <a:r>
              <a:rPr lang="fr-BE" sz="1600" dirty="0"/>
              <a:t>, </a:t>
            </a:r>
            <a:r>
              <a:rPr lang="fr-BE" sz="1600" i="1" dirty="0" err="1"/>
              <a:t>Entrepreneurship</a:t>
            </a:r>
            <a:r>
              <a:rPr lang="fr-BE" sz="1600" i="1" dirty="0"/>
              <a:t> &amp; </a:t>
            </a:r>
            <a:r>
              <a:rPr lang="fr-BE" sz="1600" i="1" dirty="0" err="1"/>
              <a:t>Regional</a:t>
            </a:r>
            <a:r>
              <a:rPr lang="fr-BE" sz="1600" i="1" dirty="0"/>
              <a:t> </a:t>
            </a:r>
            <a:r>
              <a:rPr lang="fr-BE" sz="1600" i="1" dirty="0" err="1"/>
              <a:t>Development</a:t>
            </a:r>
            <a:r>
              <a:rPr lang="fr-BE" sz="1600" dirty="0"/>
              <a:t>, </a:t>
            </a:r>
            <a:r>
              <a:rPr lang="fr-FR" sz="1600" dirty="0"/>
              <a:t>31(5-6), 378-399</a:t>
            </a:r>
            <a:r>
              <a:rPr lang="fr-BE" sz="1600" dirty="0"/>
              <a:t> </a:t>
            </a:r>
          </a:p>
          <a:p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158122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cintosh HD:private:var:folders:pm:0fdltz6s02v6y9rk4svc4yk00000gn:T:TemporaryItems:Gare-saint-antoine-©Civic-city-_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40" y="1253366"/>
            <a:ext cx="6984362" cy="36598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991259" y="5173260"/>
            <a:ext cx="6786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 prototype designed during the second workshop of Civic Cities</a:t>
            </a:r>
            <a:endParaRPr lang="fr-BE" dirty="0"/>
          </a:p>
          <a:p>
            <a:r>
              <a:rPr lang="en-US" b="1" dirty="0"/>
              <a:t> 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1133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21865" y="5378605"/>
            <a:ext cx="6307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Fieri Industry during the last edition of the parade (2022</a:t>
            </a:r>
            <a:r>
              <a:rPr lang="fr-BE" b="1" dirty="0"/>
              <a:t>)</a:t>
            </a:r>
            <a:endParaRPr lang="en-US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EA78B9-4F20-2E47-8D50-908F7C81D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" t="7976" r="630" b="4337"/>
          <a:stretch/>
        </p:blipFill>
        <p:spPr>
          <a:xfrm>
            <a:off x="2936487" y="914400"/>
            <a:ext cx="7078133" cy="43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255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714</Words>
  <Application>Microsoft Macintosh PowerPoint</Application>
  <PresentationFormat>Grand écran</PresentationFormat>
  <Paragraphs>72</Paragraphs>
  <Slides>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Cambria</vt:lpstr>
      <vt:lpstr>Source Sans Pro</vt:lpstr>
      <vt:lpstr>Times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Skills needed to succeed in the implementation of sustainable cultural projects in urban regeneration</vt:lpstr>
      <vt:lpstr>Conditions needed to create a link between CCTPs and urban areas : art-based interventions as innovation processes  </vt:lpstr>
      <vt:lpstr>Two ways of designing art-based interventions in the territory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Pichault</dc:creator>
  <cp:lastModifiedBy>Francois Pichault</cp:lastModifiedBy>
  <cp:revision>31</cp:revision>
  <dcterms:created xsi:type="dcterms:W3CDTF">2022-11-17T10:23:26Z</dcterms:created>
  <dcterms:modified xsi:type="dcterms:W3CDTF">2022-11-24T17:51:20Z</dcterms:modified>
</cp:coreProperties>
</file>