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71" r:id="rId7"/>
    <p:sldId id="272" r:id="rId8"/>
    <p:sldId id="273" r:id="rId9"/>
    <p:sldId id="269" r:id="rId10"/>
    <p:sldId id="270" r:id="rId11"/>
    <p:sldId id="368" r:id="rId12"/>
    <p:sldId id="266" r:id="rId13"/>
    <p:sldId id="267" r:id="rId14"/>
    <p:sldId id="268" r:id="rId15"/>
    <p:sldId id="372" r:id="rId16"/>
    <p:sldId id="371" r:id="rId17"/>
    <p:sldId id="277" r:id="rId18"/>
    <p:sldId id="370" r:id="rId1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0403"/>
    <a:srgbClr val="FF6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65"/>
    <p:restoredTop sz="92296"/>
  </p:normalViewPr>
  <p:slideViewPr>
    <p:cSldViewPr snapToGrid="0" snapToObjects="1">
      <p:cViewPr varScale="1">
        <p:scale>
          <a:sx n="101" d="100"/>
          <a:sy n="101" d="100"/>
        </p:scale>
        <p:origin x="152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53D144-61DC-2848-B3CB-400960BCA92F}" type="doc">
      <dgm:prSet loTypeId="urn:microsoft.com/office/officeart/2005/8/layout/hList9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BD22EB9-D750-6349-A244-81732CCF1DA6}">
      <dgm:prSet phldrT="[Texte]" custT="1"/>
      <dgm:spPr/>
      <dgm:t>
        <a:bodyPr/>
        <a:lstStyle/>
        <a:p>
          <a:r>
            <a:rPr lang="fr-FR" sz="2000" dirty="0"/>
            <a:t>Gestion de la relation de travail</a:t>
          </a:r>
        </a:p>
      </dgm:t>
    </dgm:pt>
    <dgm:pt modelId="{A16548A8-CFA4-7C4C-8913-89EC7A25D6D4}" type="parTrans" cxnId="{2563A361-D067-FC44-9456-C5F24885F05D}">
      <dgm:prSet/>
      <dgm:spPr/>
      <dgm:t>
        <a:bodyPr/>
        <a:lstStyle/>
        <a:p>
          <a:endParaRPr lang="fr-FR"/>
        </a:p>
      </dgm:t>
    </dgm:pt>
    <dgm:pt modelId="{2ADF7DAA-A626-224F-8D24-DF9EEBCBC20F}" type="sibTrans" cxnId="{2563A361-D067-FC44-9456-C5F24885F05D}">
      <dgm:prSet/>
      <dgm:spPr/>
      <dgm:t>
        <a:bodyPr/>
        <a:lstStyle/>
        <a:p>
          <a:endParaRPr lang="fr-FR"/>
        </a:p>
      </dgm:t>
    </dgm:pt>
    <dgm:pt modelId="{B5CEB7F1-223E-0541-BEFA-14B77F0884C1}">
      <dgm:prSet phldrT="[Texte]" custT="1"/>
      <dgm:spPr/>
      <dgm:t>
        <a:bodyPr/>
        <a:lstStyle/>
        <a:p>
          <a:r>
            <a:rPr lang="fr-FR" sz="2000" b="1" dirty="0">
              <a:solidFill>
                <a:srgbClr val="000000"/>
              </a:solidFill>
            </a:rPr>
            <a:t>partagée</a:t>
          </a:r>
          <a:r>
            <a:rPr lang="fr-FR" sz="2000" dirty="0">
              <a:solidFill>
                <a:srgbClr val="000000"/>
              </a:solidFill>
            </a:rPr>
            <a:t> avec des tiers (</a:t>
          </a:r>
          <a:r>
            <a:rPr lang="fr-FR" sz="2000" dirty="0" err="1">
              <a:solidFill>
                <a:srgbClr val="000000"/>
              </a:solidFill>
            </a:rPr>
            <a:t>co</a:t>
          </a:r>
          <a:r>
            <a:rPr lang="fr-FR" sz="2000" dirty="0">
              <a:solidFill>
                <a:srgbClr val="000000"/>
              </a:solidFill>
            </a:rPr>
            <a:t>-emploi, sous-traitance) </a:t>
          </a:r>
          <a:endParaRPr lang="fr-FR" sz="2000" dirty="0"/>
        </a:p>
      </dgm:t>
    </dgm:pt>
    <dgm:pt modelId="{54BE10AE-4644-9244-9CBA-74FD81D3903B}" type="parTrans" cxnId="{D56199D7-FFA5-8D41-9BDF-1648275271AA}">
      <dgm:prSet/>
      <dgm:spPr/>
      <dgm:t>
        <a:bodyPr/>
        <a:lstStyle/>
        <a:p>
          <a:endParaRPr lang="fr-FR"/>
        </a:p>
      </dgm:t>
    </dgm:pt>
    <dgm:pt modelId="{7C3F0501-30BF-2043-8E83-D81EE40DBEFF}" type="sibTrans" cxnId="{D56199D7-FFA5-8D41-9BDF-1648275271AA}">
      <dgm:prSet/>
      <dgm:spPr/>
      <dgm:t>
        <a:bodyPr/>
        <a:lstStyle/>
        <a:p>
          <a:endParaRPr lang="fr-FR"/>
        </a:p>
      </dgm:t>
    </dgm:pt>
    <dgm:pt modelId="{B49FC79E-19A1-544A-B240-44EB837E3315}">
      <dgm:prSet phldrT="[Texte]"/>
      <dgm:spPr/>
      <dgm:t>
        <a:bodyPr/>
        <a:lstStyle/>
        <a:p>
          <a:pPr algn="ctr"/>
          <a:r>
            <a:rPr lang="fr-FR" dirty="0"/>
            <a:t>VOIRE</a:t>
          </a:r>
        </a:p>
      </dgm:t>
    </dgm:pt>
    <dgm:pt modelId="{0BB648F3-EB4C-844D-8AF3-3683ED4DFDD0}" type="parTrans" cxnId="{552B653A-8905-F84E-AA32-301CC46F444D}">
      <dgm:prSet/>
      <dgm:spPr/>
      <dgm:t>
        <a:bodyPr/>
        <a:lstStyle/>
        <a:p>
          <a:endParaRPr lang="fr-FR"/>
        </a:p>
      </dgm:t>
    </dgm:pt>
    <dgm:pt modelId="{75D21D2D-E1CB-4141-9EEA-C41173E463F3}" type="sibTrans" cxnId="{552B653A-8905-F84E-AA32-301CC46F444D}">
      <dgm:prSet/>
      <dgm:spPr/>
      <dgm:t>
        <a:bodyPr/>
        <a:lstStyle/>
        <a:p>
          <a:endParaRPr lang="fr-FR"/>
        </a:p>
      </dgm:t>
    </dgm:pt>
    <dgm:pt modelId="{28045728-E85A-564D-B604-2C5E049C035F}">
      <dgm:prSet phldrT="[Texte]" custT="1"/>
      <dgm:spPr>
        <a:solidFill>
          <a:schemeClr val="accent6"/>
        </a:solidFill>
      </dgm:spPr>
      <dgm:t>
        <a:bodyPr/>
        <a:lstStyle/>
        <a:p>
          <a:r>
            <a:rPr lang="fr-FR" sz="2400" dirty="0"/>
            <a:t>Contrôle</a:t>
          </a:r>
          <a:endParaRPr lang="fr-FR" sz="2700" dirty="0"/>
        </a:p>
      </dgm:t>
    </dgm:pt>
    <dgm:pt modelId="{2A66CFB1-1588-C14B-BCE6-8AB44B074756}" type="parTrans" cxnId="{0572AA1D-C44E-3442-8C68-10137B81D1BC}">
      <dgm:prSet/>
      <dgm:spPr/>
      <dgm:t>
        <a:bodyPr/>
        <a:lstStyle/>
        <a:p>
          <a:endParaRPr lang="fr-FR"/>
        </a:p>
      </dgm:t>
    </dgm:pt>
    <dgm:pt modelId="{1199A22E-E50C-E34C-B623-B96622D75A1A}" type="sibTrans" cxnId="{0572AA1D-C44E-3442-8C68-10137B81D1BC}">
      <dgm:prSet/>
      <dgm:spPr/>
      <dgm:t>
        <a:bodyPr/>
        <a:lstStyle/>
        <a:p>
          <a:endParaRPr lang="fr-FR"/>
        </a:p>
      </dgm:t>
    </dgm:pt>
    <dgm:pt modelId="{BB88D124-F5AC-3847-8F58-2551DD2E417F}">
      <dgm:prSet phldrT="[Texte]" custT="1"/>
      <dgm:spPr/>
      <dgm:t>
        <a:bodyPr/>
        <a:lstStyle/>
        <a:p>
          <a:r>
            <a:rPr lang="fr-FR" sz="2000" dirty="0"/>
            <a:t>De + en + centré sur les </a:t>
          </a:r>
          <a:r>
            <a:rPr lang="fr-FR" sz="2000" b="1" dirty="0"/>
            <a:t>résultats</a:t>
          </a:r>
          <a:r>
            <a:rPr lang="fr-FR" sz="2000" dirty="0"/>
            <a:t> à atteindre</a:t>
          </a:r>
        </a:p>
      </dgm:t>
    </dgm:pt>
    <dgm:pt modelId="{BA4B1464-11AE-F74B-8588-FEFCADEFFFAB}" type="parTrans" cxnId="{EC03A2A7-FAEE-EB47-9D68-B2576C4E3FF0}">
      <dgm:prSet/>
      <dgm:spPr/>
      <dgm:t>
        <a:bodyPr/>
        <a:lstStyle/>
        <a:p>
          <a:endParaRPr lang="fr-FR"/>
        </a:p>
      </dgm:t>
    </dgm:pt>
    <dgm:pt modelId="{E9C8CF49-C498-0B45-9FA2-943EAFD11E02}" type="sibTrans" cxnId="{EC03A2A7-FAEE-EB47-9D68-B2576C4E3FF0}">
      <dgm:prSet/>
      <dgm:spPr/>
      <dgm:t>
        <a:bodyPr/>
        <a:lstStyle/>
        <a:p>
          <a:endParaRPr lang="fr-FR"/>
        </a:p>
      </dgm:t>
    </dgm:pt>
    <dgm:pt modelId="{DD54E18B-43A3-C241-8BE7-8B3E7B0DED06}">
      <dgm:prSet phldrT="[Texte]" custT="1"/>
      <dgm:spPr/>
      <dgm:t>
        <a:bodyPr/>
        <a:lstStyle/>
        <a:p>
          <a:r>
            <a:rPr lang="fr-FR" sz="2000" b="1" dirty="0">
              <a:solidFill>
                <a:srgbClr val="000000"/>
              </a:solidFill>
            </a:rPr>
            <a:t>évanescente</a:t>
          </a:r>
          <a:r>
            <a:rPr lang="fr-FR" sz="2000" dirty="0">
              <a:solidFill>
                <a:srgbClr val="000000"/>
              </a:solidFill>
            </a:rPr>
            <a:t> (direct </a:t>
          </a:r>
          <a:r>
            <a:rPr lang="fr-FR" sz="2000" dirty="0" err="1">
              <a:solidFill>
                <a:srgbClr val="000000"/>
              </a:solidFill>
            </a:rPr>
            <a:t>contracting</a:t>
          </a:r>
          <a:r>
            <a:rPr lang="fr-FR" sz="2000" dirty="0">
              <a:solidFill>
                <a:srgbClr val="000000"/>
              </a:solidFill>
            </a:rPr>
            <a:t>) </a:t>
          </a:r>
          <a:endParaRPr lang="fr-FR" sz="2000" dirty="0"/>
        </a:p>
      </dgm:t>
    </dgm:pt>
    <dgm:pt modelId="{D72D6C20-F72F-B144-AC14-C4CD6EAA3593}" type="parTrans" cxnId="{5A838A3F-421D-0C44-ACFE-206100BA9BE4}">
      <dgm:prSet/>
      <dgm:spPr/>
      <dgm:t>
        <a:bodyPr/>
        <a:lstStyle/>
        <a:p>
          <a:endParaRPr lang="fr-FR"/>
        </a:p>
      </dgm:t>
    </dgm:pt>
    <dgm:pt modelId="{76D0DDBC-731C-3642-AC36-E7BF47839B7D}" type="sibTrans" cxnId="{5A838A3F-421D-0C44-ACFE-206100BA9BE4}">
      <dgm:prSet/>
      <dgm:spPr/>
      <dgm:t>
        <a:bodyPr/>
        <a:lstStyle/>
        <a:p>
          <a:endParaRPr lang="fr-FR"/>
        </a:p>
      </dgm:t>
    </dgm:pt>
    <dgm:pt modelId="{85BA8241-62F5-5D4F-B492-F399C4F4C4DC}" type="pres">
      <dgm:prSet presAssocID="{5853D144-61DC-2848-B3CB-400960BCA92F}" presName="list" presStyleCnt="0">
        <dgm:presLayoutVars>
          <dgm:dir/>
          <dgm:animLvl val="lvl"/>
        </dgm:presLayoutVars>
      </dgm:prSet>
      <dgm:spPr/>
    </dgm:pt>
    <dgm:pt modelId="{40EFBAAE-0706-1A44-B5C2-AD9CF07A9E89}" type="pres">
      <dgm:prSet presAssocID="{EBD22EB9-D750-6349-A244-81732CCF1DA6}" presName="posSpace" presStyleCnt="0"/>
      <dgm:spPr/>
    </dgm:pt>
    <dgm:pt modelId="{4B756D02-8BF2-2542-A9DF-88CBAABFFB7C}" type="pres">
      <dgm:prSet presAssocID="{EBD22EB9-D750-6349-A244-81732CCF1DA6}" presName="vertFlow" presStyleCnt="0"/>
      <dgm:spPr/>
    </dgm:pt>
    <dgm:pt modelId="{EC74DF15-5D05-C940-8583-F269CC95582D}" type="pres">
      <dgm:prSet presAssocID="{EBD22EB9-D750-6349-A244-81732CCF1DA6}" presName="topSpace" presStyleCnt="0"/>
      <dgm:spPr/>
    </dgm:pt>
    <dgm:pt modelId="{F1523818-8D5A-F14B-9B99-060959CED66E}" type="pres">
      <dgm:prSet presAssocID="{EBD22EB9-D750-6349-A244-81732CCF1DA6}" presName="firstComp" presStyleCnt="0"/>
      <dgm:spPr/>
    </dgm:pt>
    <dgm:pt modelId="{F64B4B28-0A64-B941-8769-FA3ECA12FD4B}" type="pres">
      <dgm:prSet presAssocID="{EBD22EB9-D750-6349-A244-81732CCF1DA6}" presName="firstChild" presStyleLbl="bgAccFollowNode1" presStyleIdx="0" presStyleCnt="4" custScaleY="80664"/>
      <dgm:spPr/>
    </dgm:pt>
    <dgm:pt modelId="{F2BE8F41-AA17-C342-AB39-632240562DCE}" type="pres">
      <dgm:prSet presAssocID="{EBD22EB9-D750-6349-A244-81732CCF1DA6}" presName="firstChildTx" presStyleLbl="bgAccFollowNode1" presStyleIdx="0" presStyleCnt="4">
        <dgm:presLayoutVars>
          <dgm:bulletEnabled val="1"/>
        </dgm:presLayoutVars>
      </dgm:prSet>
      <dgm:spPr/>
    </dgm:pt>
    <dgm:pt modelId="{ABD9A932-615F-7443-831F-61E9B96C635D}" type="pres">
      <dgm:prSet presAssocID="{B49FC79E-19A1-544A-B240-44EB837E3315}" presName="comp" presStyleCnt="0"/>
      <dgm:spPr/>
    </dgm:pt>
    <dgm:pt modelId="{99E59D33-B8FD-0B49-9CA6-058F29DF1D0E}" type="pres">
      <dgm:prSet presAssocID="{B49FC79E-19A1-544A-B240-44EB837E3315}" presName="child" presStyleLbl="bgAccFollowNode1" presStyleIdx="1" presStyleCnt="4" custScaleY="29478"/>
      <dgm:spPr/>
    </dgm:pt>
    <dgm:pt modelId="{D3577915-BB4E-354C-8BA2-63726C8361EE}" type="pres">
      <dgm:prSet presAssocID="{B49FC79E-19A1-544A-B240-44EB837E3315}" presName="childTx" presStyleLbl="bgAccFollowNode1" presStyleIdx="1" presStyleCnt="4">
        <dgm:presLayoutVars>
          <dgm:bulletEnabled val="1"/>
        </dgm:presLayoutVars>
      </dgm:prSet>
      <dgm:spPr/>
    </dgm:pt>
    <dgm:pt modelId="{D0C6D0DC-2342-B74D-ADAF-3D221EB96E14}" type="pres">
      <dgm:prSet presAssocID="{DD54E18B-43A3-C241-8BE7-8B3E7B0DED06}" presName="comp" presStyleCnt="0"/>
      <dgm:spPr/>
    </dgm:pt>
    <dgm:pt modelId="{AB120CB0-4CA0-6246-8603-4558B263FD2C}" type="pres">
      <dgm:prSet presAssocID="{DD54E18B-43A3-C241-8BE7-8B3E7B0DED06}" presName="child" presStyleLbl="bgAccFollowNode1" presStyleIdx="2" presStyleCnt="4" custScaleY="57982"/>
      <dgm:spPr/>
    </dgm:pt>
    <dgm:pt modelId="{4D86C23E-9560-8945-9557-AD9430DC0C2C}" type="pres">
      <dgm:prSet presAssocID="{DD54E18B-43A3-C241-8BE7-8B3E7B0DED06}" presName="childTx" presStyleLbl="bgAccFollowNode1" presStyleIdx="2" presStyleCnt="4">
        <dgm:presLayoutVars>
          <dgm:bulletEnabled val="1"/>
        </dgm:presLayoutVars>
      </dgm:prSet>
      <dgm:spPr/>
    </dgm:pt>
    <dgm:pt modelId="{917A4AB6-072E-DA4D-95D6-C15052003A4B}" type="pres">
      <dgm:prSet presAssocID="{EBD22EB9-D750-6349-A244-81732CCF1DA6}" presName="negSpace" presStyleCnt="0"/>
      <dgm:spPr/>
    </dgm:pt>
    <dgm:pt modelId="{7DCFE8C7-4A1D-C34D-A8C7-CEA7D355992C}" type="pres">
      <dgm:prSet presAssocID="{EBD22EB9-D750-6349-A244-81732CCF1DA6}" presName="circle" presStyleLbl="node1" presStyleIdx="0" presStyleCnt="2" custLinFactNeighborY="10714"/>
      <dgm:spPr/>
    </dgm:pt>
    <dgm:pt modelId="{F8373AA8-D041-6B44-9C96-5C8DDDF5BD00}" type="pres">
      <dgm:prSet presAssocID="{2ADF7DAA-A626-224F-8D24-DF9EEBCBC20F}" presName="transSpace" presStyleCnt="0"/>
      <dgm:spPr/>
    </dgm:pt>
    <dgm:pt modelId="{5E431E27-ADC2-4042-9407-98007A24D649}" type="pres">
      <dgm:prSet presAssocID="{28045728-E85A-564D-B604-2C5E049C035F}" presName="posSpace" presStyleCnt="0"/>
      <dgm:spPr/>
    </dgm:pt>
    <dgm:pt modelId="{B7F3571D-D7C7-3745-801D-D4600F78BD62}" type="pres">
      <dgm:prSet presAssocID="{28045728-E85A-564D-B604-2C5E049C035F}" presName="vertFlow" presStyleCnt="0"/>
      <dgm:spPr/>
    </dgm:pt>
    <dgm:pt modelId="{C9DFC50D-D372-314B-BFEF-E3F762FE1660}" type="pres">
      <dgm:prSet presAssocID="{28045728-E85A-564D-B604-2C5E049C035F}" presName="topSpace" presStyleCnt="0"/>
      <dgm:spPr/>
    </dgm:pt>
    <dgm:pt modelId="{2664B2CC-810A-3B40-A807-18C229B72AAE}" type="pres">
      <dgm:prSet presAssocID="{28045728-E85A-564D-B604-2C5E049C035F}" presName="firstComp" presStyleCnt="0"/>
      <dgm:spPr/>
    </dgm:pt>
    <dgm:pt modelId="{36369744-FAAC-C049-B023-B0709AE5D6A5}" type="pres">
      <dgm:prSet presAssocID="{28045728-E85A-564D-B604-2C5E049C035F}" presName="firstChild" presStyleLbl="bgAccFollowNode1" presStyleIdx="3" presStyleCnt="4"/>
      <dgm:spPr/>
    </dgm:pt>
    <dgm:pt modelId="{EDA25EDD-4836-F645-81AB-597DF4A98F82}" type="pres">
      <dgm:prSet presAssocID="{28045728-E85A-564D-B604-2C5E049C035F}" presName="firstChildTx" presStyleLbl="bgAccFollowNode1" presStyleIdx="3" presStyleCnt="4">
        <dgm:presLayoutVars>
          <dgm:bulletEnabled val="1"/>
        </dgm:presLayoutVars>
      </dgm:prSet>
      <dgm:spPr/>
    </dgm:pt>
    <dgm:pt modelId="{392EDEF3-BF71-564A-9EF4-79810EE7AE22}" type="pres">
      <dgm:prSet presAssocID="{28045728-E85A-564D-B604-2C5E049C035F}" presName="negSpace" presStyleCnt="0"/>
      <dgm:spPr/>
    </dgm:pt>
    <dgm:pt modelId="{4DC1AE91-2398-3D47-B73E-EA2D4191DCD8}" type="pres">
      <dgm:prSet presAssocID="{28045728-E85A-564D-B604-2C5E049C035F}" presName="circle" presStyleLbl="node1" presStyleIdx="1" presStyleCnt="2" custLinFactNeighborY="10714"/>
      <dgm:spPr/>
    </dgm:pt>
  </dgm:ptLst>
  <dgm:cxnLst>
    <dgm:cxn modelId="{ACD07219-F972-8C4E-BACD-5F5E1F54682B}" type="presOf" srcId="{BB88D124-F5AC-3847-8F58-2551DD2E417F}" destId="{36369744-FAAC-C049-B023-B0709AE5D6A5}" srcOrd="0" destOrd="0" presId="urn:microsoft.com/office/officeart/2005/8/layout/hList9"/>
    <dgm:cxn modelId="{0572AA1D-C44E-3442-8C68-10137B81D1BC}" srcId="{5853D144-61DC-2848-B3CB-400960BCA92F}" destId="{28045728-E85A-564D-B604-2C5E049C035F}" srcOrd="1" destOrd="0" parTransId="{2A66CFB1-1588-C14B-BCE6-8AB44B074756}" sibTransId="{1199A22E-E50C-E34C-B623-B96622D75A1A}"/>
    <dgm:cxn modelId="{E45F7B24-E6AE-6544-AB5E-E7853D6215B7}" type="presOf" srcId="{B49FC79E-19A1-544A-B240-44EB837E3315}" destId="{99E59D33-B8FD-0B49-9CA6-058F29DF1D0E}" srcOrd="0" destOrd="0" presId="urn:microsoft.com/office/officeart/2005/8/layout/hList9"/>
    <dgm:cxn modelId="{2B76CA2F-C9CF-5047-876F-25110E07C071}" type="presOf" srcId="{EBD22EB9-D750-6349-A244-81732CCF1DA6}" destId="{7DCFE8C7-4A1D-C34D-A8C7-CEA7D355992C}" srcOrd="0" destOrd="0" presId="urn:microsoft.com/office/officeart/2005/8/layout/hList9"/>
    <dgm:cxn modelId="{552B653A-8905-F84E-AA32-301CC46F444D}" srcId="{EBD22EB9-D750-6349-A244-81732CCF1DA6}" destId="{B49FC79E-19A1-544A-B240-44EB837E3315}" srcOrd="1" destOrd="0" parTransId="{0BB648F3-EB4C-844D-8AF3-3683ED4DFDD0}" sibTransId="{75D21D2D-E1CB-4141-9EEA-C41173E463F3}"/>
    <dgm:cxn modelId="{5A838A3F-421D-0C44-ACFE-206100BA9BE4}" srcId="{EBD22EB9-D750-6349-A244-81732CCF1DA6}" destId="{DD54E18B-43A3-C241-8BE7-8B3E7B0DED06}" srcOrd="2" destOrd="0" parTransId="{D72D6C20-F72F-B144-AC14-C4CD6EAA3593}" sibTransId="{76D0DDBC-731C-3642-AC36-E7BF47839B7D}"/>
    <dgm:cxn modelId="{F9F4D84B-E0D7-3B40-96F2-47FECDDF9E0D}" type="presOf" srcId="{5853D144-61DC-2848-B3CB-400960BCA92F}" destId="{85BA8241-62F5-5D4F-B492-F399C4F4C4DC}" srcOrd="0" destOrd="0" presId="urn:microsoft.com/office/officeart/2005/8/layout/hList9"/>
    <dgm:cxn modelId="{2563A361-D067-FC44-9456-C5F24885F05D}" srcId="{5853D144-61DC-2848-B3CB-400960BCA92F}" destId="{EBD22EB9-D750-6349-A244-81732CCF1DA6}" srcOrd="0" destOrd="0" parTransId="{A16548A8-CFA4-7C4C-8913-89EC7A25D6D4}" sibTransId="{2ADF7DAA-A626-224F-8D24-DF9EEBCBC20F}"/>
    <dgm:cxn modelId="{0C373181-875C-0F48-8327-E80D490AD331}" type="presOf" srcId="{B5CEB7F1-223E-0541-BEFA-14B77F0884C1}" destId="{F64B4B28-0A64-B941-8769-FA3ECA12FD4B}" srcOrd="0" destOrd="0" presId="urn:microsoft.com/office/officeart/2005/8/layout/hList9"/>
    <dgm:cxn modelId="{863C2CA5-4CE3-8C43-BC65-B66F7226095C}" type="presOf" srcId="{BB88D124-F5AC-3847-8F58-2551DD2E417F}" destId="{EDA25EDD-4836-F645-81AB-597DF4A98F82}" srcOrd="1" destOrd="0" presId="urn:microsoft.com/office/officeart/2005/8/layout/hList9"/>
    <dgm:cxn modelId="{996C0FA7-3F6A-414B-9F11-9B4584F30F7C}" type="presOf" srcId="{B5CEB7F1-223E-0541-BEFA-14B77F0884C1}" destId="{F2BE8F41-AA17-C342-AB39-632240562DCE}" srcOrd="1" destOrd="0" presId="urn:microsoft.com/office/officeart/2005/8/layout/hList9"/>
    <dgm:cxn modelId="{EC03A2A7-FAEE-EB47-9D68-B2576C4E3FF0}" srcId="{28045728-E85A-564D-B604-2C5E049C035F}" destId="{BB88D124-F5AC-3847-8F58-2551DD2E417F}" srcOrd="0" destOrd="0" parTransId="{BA4B1464-11AE-F74B-8588-FEFCADEFFFAB}" sibTransId="{E9C8CF49-C498-0B45-9FA2-943EAFD11E02}"/>
    <dgm:cxn modelId="{EB5B92C7-5D81-C044-ABB4-FEF217197316}" type="presOf" srcId="{28045728-E85A-564D-B604-2C5E049C035F}" destId="{4DC1AE91-2398-3D47-B73E-EA2D4191DCD8}" srcOrd="0" destOrd="0" presId="urn:microsoft.com/office/officeart/2005/8/layout/hList9"/>
    <dgm:cxn modelId="{D56199D7-FFA5-8D41-9BDF-1648275271AA}" srcId="{EBD22EB9-D750-6349-A244-81732CCF1DA6}" destId="{B5CEB7F1-223E-0541-BEFA-14B77F0884C1}" srcOrd="0" destOrd="0" parTransId="{54BE10AE-4644-9244-9CBA-74FD81D3903B}" sibTransId="{7C3F0501-30BF-2043-8E83-D81EE40DBEFF}"/>
    <dgm:cxn modelId="{629289DA-D72C-F64B-B71C-BC26DE272771}" type="presOf" srcId="{DD54E18B-43A3-C241-8BE7-8B3E7B0DED06}" destId="{4D86C23E-9560-8945-9557-AD9430DC0C2C}" srcOrd="1" destOrd="0" presId="urn:microsoft.com/office/officeart/2005/8/layout/hList9"/>
    <dgm:cxn modelId="{009F13E1-DFDE-484E-9F0B-ED34C9B664A0}" type="presOf" srcId="{B49FC79E-19A1-544A-B240-44EB837E3315}" destId="{D3577915-BB4E-354C-8BA2-63726C8361EE}" srcOrd="1" destOrd="0" presId="urn:microsoft.com/office/officeart/2005/8/layout/hList9"/>
    <dgm:cxn modelId="{6DE942F1-E9F7-D64E-9402-F4CAA38AE7E6}" type="presOf" srcId="{DD54E18B-43A3-C241-8BE7-8B3E7B0DED06}" destId="{AB120CB0-4CA0-6246-8603-4558B263FD2C}" srcOrd="0" destOrd="0" presId="urn:microsoft.com/office/officeart/2005/8/layout/hList9"/>
    <dgm:cxn modelId="{06FF4B37-7C29-6F41-AF48-1C336FE1B9A6}" type="presParOf" srcId="{85BA8241-62F5-5D4F-B492-F399C4F4C4DC}" destId="{40EFBAAE-0706-1A44-B5C2-AD9CF07A9E89}" srcOrd="0" destOrd="0" presId="urn:microsoft.com/office/officeart/2005/8/layout/hList9"/>
    <dgm:cxn modelId="{9635ED61-8EF5-CF4D-BF43-FBF0D7A57D2D}" type="presParOf" srcId="{85BA8241-62F5-5D4F-B492-F399C4F4C4DC}" destId="{4B756D02-8BF2-2542-A9DF-88CBAABFFB7C}" srcOrd="1" destOrd="0" presId="urn:microsoft.com/office/officeart/2005/8/layout/hList9"/>
    <dgm:cxn modelId="{CD029B87-5078-7D49-AC89-CD354B8A6930}" type="presParOf" srcId="{4B756D02-8BF2-2542-A9DF-88CBAABFFB7C}" destId="{EC74DF15-5D05-C940-8583-F269CC95582D}" srcOrd="0" destOrd="0" presId="urn:microsoft.com/office/officeart/2005/8/layout/hList9"/>
    <dgm:cxn modelId="{726A3928-CBCF-4E4B-B012-FE975475BE21}" type="presParOf" srcId="{4B756D02-8BF2-2542-A9DF-88CBAABFFB7C}" destId="{F1523818-8D5A-F14B-9B99-060959CED66E}" srcOrd="1" destOrd="0" presId="urn:microsoft.com/office/officeart/2005/8/layout/hList9"/>
    <dgm:cxn modelId="{4157FA20-3064-EE4E-9B0F-B5244741FF2A}" type="presParOf" srcId="{F1523818-8D5A-F14B-9B99-060959CED66E}" destId="{F64B4B28-0A64-B941-8769-FA3ECA12FD4B}" srcOrd="0" destOrd="0" presId="urn:microsoft.com/office/officeart/2005/8/layout/hList9"/>
    <dgm:cxn modelId="{BC3AB141-DF8D-CE4D-9EF2-9AD986A14675}" type="presParOf" srcId="{F1523818-8D5A-F14B-9B99-060959CED66E}" destId="{F2BE8F41-AA17-C342-AB39-632240562DCE}" srcOrd="1" destOrd="0" presId="urn:microsoft.com/office/officeart/2005/8/layout/hList9"/>
    <dgm:cxn modelId="{DA81D0A8-F8EE-334F-BC45-5AB7F74ECD15}" type="presParOf" srcId="{4B756D02-8BF2-2542-A9DF-88CBAABFFB7C}" destId="{ABD9A932-615F-7443-831F-61E9B96C635D}" srcOrd="2" destOrd="0" presId="urn:microsoft.com/office/officeart/2005/8/layout/hList9"/>
    <dgm:cxn modelId="{E6E8C1AE-B649-0E43-A669-82EC2E6B57BE}" type="presParOf" srcId="{ABD9A932-615F-7443-831F-61E9B96C635D}" destId="{99E59D33-B8FD-0B49-9CA6-058F29DF1D0E}" srcOrd="0" destOrd="0" presId="urn:microsoft.com/office/officeart/2005/8/layout/hList9"/>
    <dgm:cxn modelId="{E8D85FBD-4063-1B48-BE1B-E384F88A8F2C}" type="presParOf" srcId="{ABD9A932-615F-7443-831F-61E9B96C635D}" destId="{D3577915-BB4E-354C-8BA2-63726C8361EE}" srcOrd="1" destOrd="0" presId="urn:microsoft.com/office/officeart/2005/8/layout/hList9"/>
    <dgm:cxn modelId="{030250A9-0A8F-B54D-A20A-243CFC39A52B}" type="presParOf" srcId="{4B756D02-8BF2-2542-A9DF-88CBAABFFB7C}" destId="{D0C6D0DC-2342-B74D-ADAF-3D221EB96E14}" srcOrd="3" destOrd="0" presId="urn:microsoft.com/office/officeart/2005/8/layout/hList9"/>
    <dgm:cxn modelId="{47FCBEC5-3855-924F-951E-EAFC4B393FF2}" type="presParOf" srcId="{D0C6D0DC-2342-B74D-ADAF-3D221EB96E14}" destId="{AB120CB0-4CA0-6246-8603-4558B263FD2C}" srcOrd="0" destOrd="0" presId="urn:microsoft.com/office/officeart/2005/8/layout/hList9"/>
    <dgm:cxn modelId="{7895B640-987B-8E42-A93E-BFA63F87D97C}" type="presParOf" srcId="{D0C6D0DC-2342-B74D-ADAF-3D221EB96E14}" destId="{4D86C23E-9560-8945-9557-AD9430DC0C2C}" srcOrd="1" destOrd="0" presId="urn:microsoft.com/office/officeart/2005/8/layout/hList9"/>
    <dgm:cxn modelId="{1623CC1F-28F0-854B-9552-00A38F05F8B4}" type="presParOf" srcId="{85BA8241-62F5-5D4F-B492-F399C4F4C4DC}" destId="{917A4AB6-072E-DA4D-95D6-C15052003A4B}" srcOrd="2" destOrd="0" presId="urn:microsoft.com/office/officeart/2005/8/layout/hList9"/>
    <dgm:cxn modelId="{A0B61A23-2BBD-254E-AE84-90AD10AE1FDF}" type="presParOf" srcId="{85BA8241-62F5-5D4F-B492-F399C4F4C4DC}" destId="{7DCFE8C7-4A1D-C34D-A8C7-CEA7D355992C}" srcOrd="3" destOrd="0" presId="urn:microsoft.com/office/officeart/2005/8/layout/hList9"/>
    <dgm:cxn modelId="{381F6ABA-C483-F74C-9A9F-8F5791BDAF50}" type="presParOf" srcId="{85BA8241-62F5-5D4F-B492-F399C4F4C4DC}" destId="{F8373AA8-D041-6B44-9C96-5C8DDDF5BD00}" srcOrd="4" destOrd="0" presId="urn:microsoft.com/office/officeart/2005/8/layout/hList9"/>
    <dgm:cxn modelId="{7D43D1AD-C51B-8843-B0B9-876186121A76}" type="presParOf" srcId="{85BA8241-62F5-5D4F-B492-F399C4F4C4DC}" destId="{5E431E27-ADC2-4042-9407-98007A24D649}" srcOrd="5" destOrd="0" presId="urn:microsoft.com/office/officeart/2005/8/layout/hList9"/>
    <dgm:cxn modelId="{ED5F6550-893F-7B4E-86C6-AFB29EF256E7}" type="presParOf" srcId="{85BA8241-62F5-5D4F-B492-F399C4F4C4DC}" destId="{B7F3571D-D7C7-3745-801D-D4600F78BD62}" srcOrd="6" destOrd="0" presId="urn:microsoft.com/office/officeart/2005/8/layout/hList9"/>
    <dgm:cxn modelId="{40C745E0-EB0C-7D4C-8A2B-6688282B2522}" type="presParOf" srcId="{B7F3571D-D7C7-3745-801D-D4600F78BD62}" destId="{C9DFC50D-D372-314B-BFEF-E3F762FE1660}" srcOrd="0" destOrd="0" presId="urn:microsoft.com/office/officeart/2005/8/layout/hList9"/>
    <dgm:cxn modelId="{428E61B9-ECC6-8340-BC16-36C09E28201E}" type="presParOf" srcId="{B7F3571D-D7C7-3745-801D-D4600F78BD62}" destId="{2664B2CC-810A-3B40-A807-18C229B72AAE}" srcOrd="1" destOrd="0" presId="urn:microsoft.com/office/officeart/2005/8/layout/hList9"/>
    <dgm:cxn modelId="{771E5B0C-2BAE-CE4E-9A0F-D4CD3E73E474}" type="presParOf" srcId="{2664B2CC-810A-3B40-A807-18C229B72AAE}" destId="{36369744-FAAC-C049-B023-B0709AE5D6A5}" srcOrd="0" destOrd="0" presId="urn:microsoft.com/office/officeart/2005/8/layout/hList9"/>
    <dgm:cxn modelId="{39333013-01C2-D042-941F-C916C2495F68}" type="presParOf" srcId="{2664B2CC-810A-3B40-A807-18C229B72AAE}" destId="{EDA25EDD-4836-F645-81AB-597DF4A98F82}" srcOrd="1" destOrd="0" presId="urn:microsoft.com/office/officeart/2005/8/layout/hList9"/>
    <dgm:cxn modelId="{4D3F1F52-0127-0140-8391-448EF5B39E91}" type="presParOf" srcId="{85BA8241-62F5-5D4F-B492-F399C4F4C4DC}" destId="{392EDEF3-BF71-564A-9EF4-79810EE7AE22}" srcOrd="7" destOrd="0" presId="urn:microsoft.com/office/officeart/2005/8/layout/hList9"/>
    <dgm:cxn modelId="{E186643D-DCB7-1C49-8DCA-4EDEC58C1DDC}" type="presParOf" srcId="{85BA8241-62F5-5D4F-B492-F399C4F4C4DC}" destId="{4DC1AE91-2398-3D47-B73E-EA2D4191DCD8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D59D1A-FE17-464F-A1CB-92DD3BDE5636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ED4B961-7000-8942-AE2E-F470B2606218}">
      <dgm:prSet phldrT="[Texte]" custT="1"/>
      <dgm:spPr>
        <a:solidFill>
          <a:schemeClr val="accent1"/>
        </a:solidFill>
      </dgm:spPr>
      <dgm:t>
        <a:bodyPr/>
        <a:lstStyle/>
        <a:p>
          <a:r>
            <a:rPr lang="fr-FR" sz="3200" dirty="0"/>
            <a:t>Statut</a:t>
          </a:r>
        </a:p>
      </dgm:t>
    </dgm:pt>
    <dgm:pt modelId="{FC176322-BD28-8D4A-8944-2B3278B08A7A}" type="parTrans" cxnId="{B4F5AC8C-D365-2247-B0EE-17DB71AB794A}">
      <dgm:prSet/>
      <dgm:spPr/>
      <dgm:t>
        <a:bodyPr/>
        <a:lstStyle/>
        <a:p>
          <a:endParaRPr lang="fr-FR"/>
        </a:p>
      </dgm:t>
    </dgm:pt>
    <dgm:pt modelId="{69627EB9-6A66-BC40-AC84-C85C998F6513}" type="sibTrans" cxnId="{B4F5AC8C-D365-2247-B0EE-17DB71AB794A}">
      <dgm:prSet/>
      <dgm:spPr/>
      <dgm:t>
        <a:bodyPr/>
        <a:lstStyle/>
        <a:p>
          <a:endParaRPr lang="fr-FR"/>
        </a:p>
      </dgm:t>
    </dgm:pt>
    <dgm:pt modelId="{0683083B-6141-D54F-8E54-2D33224F4292}">
      <dgm:prSet phldrT="[Texte]" custT="1"/>
      <dgm:spPr/>
      <dgm:t>
        <a:bodyPr/>
        <a:lstStyle/>
        <a:p>
          <a:r>
            <a:rPr lang="fr-FR" sz="2000" dirty="0">
              <a:solidFill>
                <a:schemeClr val="tx1"/>
              </a:solidFill>
            </a:rPr>
            <a:t>Forme légale</a:t>
          </a:r>
        </a:p>
      </dgm:t>
    </dgm:pt>
    <dgm:pt modelId="{4667EA13-AD8F-5145-86CE-BB56872ABD18}" type="parTrans" cxnId="{D975AE64-F6F0-9C42-99AD-F202E83630FD}">
      <dgm:prSet/>
      <dgm:spPr/>
      <dgm:t>
        <a:bodyPr/>
        <a:lstStyle/>
        <a:p>
          <a:endParaRPr lang="fr-FR"/>
        </a:p>
      </dgm:t>
    </dgm:pt>
    <dgm:pt modelId="{27BD1005-B508-AB43-BC2D-EC6E5D50CE27}" type="sibTrans" cxnId="{D975AE64-F6F0-9C42-99AD-F202E83630FD}">
      <dgm:prSet/>
      <dgm:spPr/>
      <dgm:t>
        <a:bodyPr/>
        <a:lstStyle/>
        <a:p>
          <a:endParaRPr lang="fr-FR"/>
        </a:p>
      </dgm:t>
    </dgm:pt>
    <dgm:pt modelId="{7A5772A2-7C59-6349-905B-B7B6B0264D25}">
      <dgm:prSet phldrT="[Texte]" custT="1"/>
      <dgm:spPr>
        <a:solidFill>
          <a:schemeClr val="accent6"/>
        </a:solidFill>
      </dgm:spPr>
      <dgm:t>
        <a:bodyPr/>
        <a:lstStyle/>
        <a:p>
          <a:r>
            <a:rPr lang="fr-FR" sz="3200" dirty="0"/>
            <a:t>Contenu</a:t>
          </a:r>
        </a:p>
      </dgm:t>
    </dgm:pt>
    <dgm:pt modelId="{BDEADD19-6898-244D-B710-86C9DDF9D149}" type="parTrans" cxnId="{E1104418-98CD-EB45-A6D3-3279F680FA27}">
      <dgm:prSet/>
      <dgm:spPr/>
      <dgm:t>
        <a:bodyPr/>
        <a:lstStyle/>
        <a:p>
          <a:endParaRPr lang="fr-FR"/>
        </a:p>
      </dgm:t>
    </dgm:pt>
    <dgm:pt modelId="{FE540112-6B9D-4142-9CC8-2F761F144BA7}" type="sibTrans" cxnId="{E1104418-98CD-EB45-A6D3-3279F680FA27}">
      <dgm:prSet/>
      <dgm:spPr/>
      <dgm:t>
        <a:bodyPr/>
        <a:lstStyle/>
        <a:p>
          <a:endParaRPr lang="fr-FR"/>
        </a:p>
      </dgm:t>
    </dgm:pt>
    <dgm:pt modelId="{908EB6B1-72DC-C44E-A089-0044AC831B3D}">
      <dgm:prSet phldrT="[Texte]" custT="1"/>
      <dgm:spPr/>
      <dgm:t>
        <a:bodyPr/>
        <a:lstStyle/>
        <a:p>
          <a:r>
            <a:rPr lang="fr-FR" sz="2000" dirty="0">
              <a:solidFill>
                <a:srgbClr val="000000"/>
              </a:solidFill>
            </a:rPr>
            <a:t>Degré de prescription</a:t>
          </a:r>
        </a:p>
      </dgm:t>
    </dgm:pt>
    <dgm:pt modelId="{6B65B8AE-9820-2547-87A1-3592DED91FED}" type="parTrans" cxnId="{45B53253-F01E-CA4A-BA55-B686AAFD91D6}">
      <dgm:prSet/>
      <dgm:spPr/>
      <dgm:t>
        <a:bodyPr/>
        <a:lstStyle/>
        <a:p>
          <a:endParaRPr lang="fr-FR"/>
        </a:p>
      </dgm:t>
    </dgm:pt>
    <dgm:pt modelId="{426A830B-3A0A-9440-A41B-E8057D819FE2}" type="sibTrans" cxnId="{45B53253-F01E-CA4A-BA55-B686AAFD91D6}">
      <dgm:prSet/>
      <dgm:spPr/>
      <dgm:t>
        <a:bodyPr/>
        <a:lstStyle/>
        <a:p>
          <a:endParaRPr lang="fr-FR"/>
        </a:p>
      </dgm:t>
    </dgm:pt>
    <dgm:pt modelId="{4E3B64A1-B2CD-B14A-97E3-52700D2DDFBB}">
      <dgm:prSet phldrT="[Texte]" custT="1"/>
      <dgm:spPr>
        <a:solidFill>
          <a:srgbClr val="15B097"/>
        </a:solidFill>
      </dgm:spPr>
      <dgm:t>
        <a:bodyPr/>
        <a:lstStyle/>
        <a:p>
          <a:r>
            <a:rPr lang="fr-FR" sz="3200" dirty="0"/>
            <a:t>Conditions</a:t>
          </a:r>
        </a:p>
      </dgm:t>
    </dgm:pt>
    <dgm:pt modelId="{60979651-C8BE-7141-BB67-8AC3DEA4A4BE}" type="parTrans" cxnId="{94E9D257-4FC2-B64C-9282-0588EE122223}">
      <dgm:prSet/>
      <dgm:spPr/>
      <dgm:t>
        <a:bodyPr/>
        <a:lstStyle/>
        <a:p>
          <a:endParaRPr lang="fr-FR"/>
        </a:p>
      </dgm:t>
    </dgm:pt>
    <dgm:pt modelId="{950D08EA-246D-374B-BBDA-2E5F35CB84BA}" type="sibTrans" cxnId="{94E9D257-4FC2-B64C-9282-0588EE122223}">
      <dgm:prSet/>
      <dgm:spPr/>
      <dgm:t>
        <a:bodyPr/>
        <a:lstStyle/>
        <a:p>
          <a:endParaRPr lang="fr-FR"/>
        </a:p>
      </dgm:t>
    </dgm:pt>
    <dgm:pt modelId="{3D15157C-D64F-EF41-977D-7A6EA84468DD}">
      <dgm:prSet phldrT="[Texte]"/>
      <dgm:spPr/>
      <dgm:t>
        <a:bodyPr/>
        <a:lstStyle/>
        <a:p>
          <a:r>
            <a:rPr lang="fr-FR" dirty="0">
              <a:solidFill>
                <a:srgbClr val="000000"/>
              </a:solidFill>
            </a:rPr>
            <a:t>Développement des compétences</a:t>
          </a:r>
        </a:p>
      </dgm:t>
    </dgm:pt>
    <dgm:pt modelId="{15EF65C8-1762-624C-9738-9E7929FE373E}" type="parTrans" cxnId="{7728CC51-42FA-CC4D-80E2-CA647640C984}">
      <dgm:prSet/>
      <dgm:spPr/>
      <dgm:t>
        <a:bodyPr/>
        <a:lstStyle/>
        <a:p>
          <a:endParaRPr lang="fr-FR"/>
        </a:p>
      </dgm:t>
    </dgm:pt>
    <dgm:pt modelId="{98AD7D02-03EB-6249-A081-89E30993294B}" type="sibTrans" cxnId="{7728CC51-42FA-CC4D-80E2-CA647640C984}">
      <dgm:prSet/>
      <dgm:spPr/>
      <dgm:t>
        <a:bodyPr/>
        <a:lstStyle/>
        <a:p>
          <a:endParaRPr lang="fr-FR"/>
        </a:p>
      </dgm:t>
    </dgm:pt>
    <dgm:pt modelId="{2F670950-35E0-1D4D-82A1-B2566722DD14}">
      <dgm:prSet custT="1"/>
      <dgm:spPr/>
      <dgm:t>
        <a:bodyPr/>
        <a:lstStyle/>
        <a:p>
          <a:r>
            <a:rPr lang="fr-FR" sz="2000" dirty="0">
              <a:solidFill>
                <a:schemeClr val="tx1"/>
              </a:solidFill>
            </a:rPr>
            <a:t>Protection sociale</a:t>
          </a:r>
        </a:p>
      </dgm:t>
    </dgm:pt>
    <dgm:pt modelId="{852FDC63-8C85-3945-BE7D-D1869AF75562}" type="parTrans" cxnId="{E023916E-9F70-C946-9D45-B81FB6805FFF}">
      <dgm:prSet/>
      <dgm:spPr/>
      <dgm:t>
        <a:bodyPr/>
        <a:lstStyle/>
        <a:p>
          <a:endParaRPr lang="fr-FR"/>
        </a:p>
      </dgm:t>
    </dgm:pt>
    <dgm:pt modelId="{66E62B9E-097A-A84A-9ED1-41B441541AA4}" type="sibTrans" cxnId="{E023916E-9F70-C946-9D45-B81FB6805FFF}">
      <dgm:prSet/>
      <dgm:spPr/>
      <dgm:t>
        <a:bodyPr/>
        <a:lstStyle/>
        <a:p>
          <a:endParaRPr lang="fr-FR"/>
        </a:p>
      </dgm:t>
    </dgm:pt>
    <dgm:pt modelId="{3757A9E0-FB34-C040-B51F-BA403938DEB1}">
      <dgm:prSet custT="1"/>
      <dgm:spPr/>
      <dgm:t>
        <a:bodyPr/>
        <a:lstStyle/>
        <a:p>
          <a:r>
            <a:rPr lang="fr-FR" sz="2000" dirty="0">
              <a:solidFill>
                <a:schemeClr val="tx1"/>
              </a:solidFill>
            </a:rPr>
            <a:t>Partenaires de la relation de travail</a:t>
          </a:r>
        </a:p>
      </dgm:t>
    </dgm:pt>
    <dgm:pt modelId="{04F0F12B-220E-B24F-867D-652E37DF8DCD}" type="parTrans" cxnId="{52E692AF-C3B8-2C45-B3CE-05DABAD43DB6}">
      <dgm:prSet/>
      <dgm:spPr/>
      <dgm:t>
        <a:bodyPr/>
        <a:lstStyle/>
        <a:p>
          <a:endParaRPr lang="fr-FR"/>
        </a:p>
      </dgm:t>
    </dgm:pt>
    <dgm:pt modelId="{11AB218E-9C6B-D948-A499-F79D55D86BE9}" type="sibTrans" cxnId="{52E692AF-C3B8-2C45-B3CE-05DABAD43DB6}">
      <dgm:prSet/>
      <dgm:spPr/>
      <dgm:t>
        <a:bodyPr/>
        <a:lstStyle/>
        <a:p>
          <a:endParaRPr lang="fr-FR"/>
        </a:p>
      </dgm:t>
    </dgm:pt>
    <dgm:pt modelId="{32279740-C09B-E64C-A7A4-8157C5524404}">
      <dgm:prSet custT="1"/>
      <dgm:spPr/>
      <dgm:t>
        <a:bodyPr/>
        <a:lstStyle/>
        <a:p>
          <a:r>
            <a:rPr lang="fr-FR" sz="2000" dirty="0">
              <a:solidFill>
                <a:schemeClr val="tx1"/>
              </a:solidFill>
            </a:rPr>
            <a:t>Liberté de choix</a:t>
          </a:r>
        </a:p>
      </dgm:t>
    </dgm:pt>
    <dgm:pt modelId="{C220B8CF-6935-B646-BC9B-B3147F412F3C}" type="parTrans" cxnId="{0C6FECAB-66E5-F348-BD54-CE7C083BD99C}">
      <dgm:prSet/>
      <dgm:spPr/>
      <dgm:t>
        <a:bodyPr/>
        <a:lstStyle/>
        <a:p>
          <a:endParaRPr lang="fr-FR"/>
        </a:p>
      </dgm:t>
    </dgm:pt>
    <dgm:pt modelId="{D6E7A7D0-36EF-4646-9FD4-F63956D235D0}" type="sibTrans" cxnId="{0C6FECAB-66E5-F348-BD54-CE7C083BD99C}">
      <dgm:prSet/>
      <dgm:spPr/>
      <dgm:t>
        <a:bodyPr/>
        <a:lstStyle/>
        <a:p>
          <a:endParaRPr lang="fr-FR"/>
        </a:p>
      </dgm:t>
    </dgm:pt>
    <dgm:pt modelId="{8A1A9CCE-9595-A94B-9B55-D53878BFE0F3}">
      <dgm:prSet custT="1"/>
      <dgm:spPr/>
      <dgm:t>
        <a:bodyPr/>
        <a:lstStyle/>
        <a:p>
          <a:r>
            <a:rPr lang="fr-FR" sz="2000" dirty="0">
              <a:solidFill>
                <a:srgbClr val="000000"/>
              </a:solidFill>
            </a:rPr>
            <a:t>Détermination de la charge et du rythme</a:t>
          </a:r>
        </a:p>
      </dgm:t>
    </dgm:pt>
    <dgm:pt modelId="{949E9392-AF7D-0A4D-9363-8B45B4967420}" type="parTrans" cxnId="{84356B8F-5147-7D48-BD9E-8D8D3819E5CE}">
      <dgm:prSet/>
      <dgm:spPr/>
      <dgm:t>
        <a:bodyPr/>
        <a:lstStyle/>
        <a:p>
          <a:endParaRPr lang="fr-FR"/>
        </a:p>
      </dgm:t>
    </dgm:pt>
    <dgm:pt modelId="{C2E15CDA-6A97-CA49-950C-77B39FA03D98}" type="sibTrans" cxnId="{84356B8F-5147-7D48-BD9E-8D8D3819E5CE}">
      <dgm:prSet/>
      <dgm:spPr/>
      <dgm:t>
        <a:bodyPr/>
        <a:lstStyle/>
        <a:p>
          <a:endParaRPr lang="fr-FR"/>
        </a:p>
      </dgm:t>
    </dgm:pt>
    <dgm:pt modelId="{1DB13442-B521-DF4D-8F05-6CE912A89080}">
      <dgm:prSet custT="1"/>
      <dgm:spPr/>
      <dgm:t>
        <a:bodyPr/>
        <a:lstStyle/>
        <a:p>
          <a:r>
            <a:rPr lang="fr-FR" sz="2000" dirty="0">
              <a:solidFill>
                <a:srgbClr val="000000"/>
              </a:solidFill>
            </a:rPr>
            <a:t>Mécanismes de coordination</a:t>
          </a:r>
        </a:p>
      </dgm:t>
    </dgm:pt>
    <dgm:pt modelId="{833F6188-C46E-144E-AB75-914552DEAA4A}" type="parTrans" cxnId="{90CCC81A-4181-C04B-8EF9-3E6625813A46}">
      <dgm:prSet/>
      <dgm:spPr/>
      <dgm:t>
        <a:bodyPr/>
        <a:lstStyle/>
        <a:p>
          <a:endParaRPr lang="fr-FR"/>
        </a:p>
      </dgm:t>
    </dgm:pt>
    <dgm:pt modelId="{9472F405-D873-024C-8D0F-43DD2E17F5E0}" type="sibTrans" cxnId="{90CCC81A-4181-C04B-8EF9-3E6625813A46}">
      <dgm:prSet/>
      <dgm:spPr/>
      <dgm:t>
        <a:bodyPr/>
        <a:lstStyle/>
        <a:p>
          <a:endParaRPr lang="fr-FR"/>
        </a:p>
      </dgm:t>
    </dgm:pt>
    <dgm:pt modelId="{A670FAE6-C5BB-4E40-937B-A5B8ECA94ADF}">
      <dgm:prSet custT="1"/>
      <dgm:spPr/>
      <dgm:t>
        <a:bodyPr/>
        <a:lstStyle/>
        <a:p>
          <a:r>
            <a:rPr lang="fr-FR" sz="2000" dirty="0">
              <a:solidFill>
                <a:srgbClr val="000000"/>
              </a:solidFill>
            </a:rPr>
            <a:t>Soutien fourni</a:t>
          </a:r>
        </a:p>
      </dgm:t>
    </dgm:pt>
    <dgm:pt modelId="{C553E647-EB18-C441-816D-F66F2BAC4050}" type="parTrans" cxnId="{F3FA751B-EC1A-6047-BE01-713EE938356F}">
      <dgm:prSet/>
      <dgm:spPr/>
      <dgm:t>
        <a:bodyPr/>
        <a:lstStyle/>
        <a:p>
          <a:endParaRPr lang="fr-FR"/>
        </a:p>
      </dgm:t>
    </dgm:pt>
    <dgm:pt modelId="{2C1A049D-10E6-A44A-A785-D9DD1F087437}" type="sibTrans" cxnId="{F3FA751B-EC1A-6047-BE01-713EE938356F}">
      <dgm:prSet/>
      <dgm:spPr/>
      <dgm:t>
        <a:bodyPr/>
        <a:lstStyle/>
        <a:p>
          <a:endParaRPr lang="fr-FR"/>
        </a:p>
      </dgm:t>
    </dgm:pt>
    <dgm:pt modelId="{0F4935B4-5125-1740-B287-37FAFFB02439}">
      <dgm:prSet/>
      <dgm:spPr/>
      <dgm:t>
        <a:bodyPr/>
        <a:lstStyle/>
        <a:p>
          <a:r>
            <a:rPr lang="fr-FR" dirty="0">
              <a:solidFill>
                <a:srgbClr val="000000"/>
              </a:solidFill>
            </a:rPr>
            <a:t>Revenus</a:t>
          </a:r>
        </a:p>
      </dgm:t>
    </dgm:pt>
    <dgm:pt modelId="{1FB813B9-BDF9-8349-A6C9-1E5845652769}" type="parTrans" cxnId="{DDBFBA65-CDD3-7F46-8CE0-029F0C93ABAC}">
      <dgm:prSet/>
      <dgm:spPr/>
      <dgm:t>
        <a:bodyPr/>
        <a:lstStyle/>
        <a:p>
          <a:endParaRPr lang="fr-FR"/>
        </a:p>
      </dgm:t>
    </dgm:pt>
    <dgm:pt modelId="{39AF623A-7FCF-0D4F-9E58-75F4FD8CE31B}" type="sibTrans" cxnId="{DDBFBA65-CDD3-7F46-8CE0-029F0C93ABAC}">
      <dgm:prSet/>
      <dgm:spPr/>
      <dgm:t>
        <a:bodyPr/>
        <a:lstStyle/>
        <a:p>
          <a:endParaRPr lang="fr-FR"/>
        </a:p>
      </dgm:t>
    </dgm:pt>
    <dgm:pt modelId="{8D622E0E-48FE-A64B-B668-519A011D349F}">
      <dgm:prSet/>
      <dgm:spPr/>
      <dgm:t>
        <a:bodyPr/>
        <a:lstStyle/>
        <a:p>
          <a:r>
            <a:rPr lang="fr-FR" dirty="0">
              <a:solidFill>
                <a:srgbClr val="000000"/>
              </a:solidFill>
            </a:rPr>
            <a:t>Arrangements spatio-temporels</a:t>
          </a:r>
        </a:p>
      </dgm:t>
    </dgm:pt>
    <dgm:pt modelId="{7889A3C2-581D-6144-AA42-33CE17FDF279}" type="parTrans" cxnId="{55F88D45-05C7-B143-BA7C-263AE5CD7823}">
      <dgm:prSet/>
      <dgm:spPr/>
      <dgm:t>
        <a:bodyPr/>
        <a:lstStyle/>
        <a:p>
          <a:endParaRPr lang="fr-FR"/>
        </a:p>
      </dgm:t>
    </dgm:pt>
    <dgm:pt modelId="{F49FC24C-99D0-4941-B03E-5FA36269CA82}" type="sibTrans" cxnId="{55F88D45-05C7-B143-BA7C-263AE5CD7823}">
      <dgm:prSet/>
      <dgm:spPr/>
      <dgm:t>
        <a:bodyPr/>
        <a:lstStyle/>
        <a:p>
          <a:endParaRPr lang="fr-FR"/>
        </a:p>
      </dgm:t>
    </dgm:pt>
    <dgm:pt modelId="{C084055B-4830-7340-A9E7-9B708DF5A4C5}" type="pres">
      <dgm:prSet presAssocID="{34D59D1A-FE17-464F-A1CB-92DD3BDE5636}" presName="Name0" presStyleCnt="0">
        <dgm:presLayoutVars>
          <dgm:dir/>
          <dgm:animLvl val="lvl"/>
          <dgm:resizeHandles val="exact"/>
        </dgm:presLayoutVars>
      </dgm:prSet>
      <dgm:spPr/>
    </dgm:pt>
    <dgm:pt modelId="{85F03333-85FD-8E4F-8C5E-A45BD8CF0FC5}" type="pres">
      <dgm:prSet presAssocID="{5ED4B961-7000-8942-AE2E-F470B2606218}" presName="linNode" presStyleCnt="0"/>
      <dgm:spPr/>
    </dgm:pt>
    <dgm:pt modelId="{6C104273-3482-9E43-991E-CAA0D82F58DE}" type="pres">
      <dgm:prSet presAssocID="{5ED4B961-7000-8942-AE2E-F470B2606218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27BF3F5D-B89A-8E45-BC25-5ABE4E2A4E76}" type="pres">
      <dgm:prSet presAssocID="{5ED4B961-7000-8942-AE2E-F470B2606218}" presName="descendantText" presStyleLbl="alignAccFollowNode1" presStyleIdx="0" presStyleCnt="3">
        <dgm:presLayoutVars>
          <dgm:bulletEnabled val="1"/>
        </dgm:presLayoutVars>
      </dgm:prSet>
      <dgm:spPr/>
    </dgm:pt>
    <dgm:pt modelId="{D6610706-C864-F74D-BC69-A5344F27E727}" type="pres">
      <dgm:prSet presAssocID="{69627EB9-6A66-BC40-AC84-C85C998F6513}" presName="sp" presStyleCnt="0"/>
      <dgm:spPr/>
    </dgm:pt>
    <dgm:pt modelId="{90D73CF1-36EF-8D46-A940-62917BE60ED8}" type="pres">
      <dgm:prSet presAssocID="{7A5772A2-7C59-6349-905B-B7B6B0264D25}" presName="linNode" presStyleCnt="0"/>
      <dgm:spPr/>
    </dgm:pt>
    <dgm:pt modelId="{3B948E9E-1E21-7C41-9944-58BA50CD3873}" type="pres">
      <dgm:prSet presAssocID="{7A5772A2-7C59-6349-905B-B7B6B0264D25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533E6CF4-0DEB-F44D-A819-034C2D236CF5}" type="pres">
      <dgm:prSet presAssocID="{7A5772A2-7C59-6349-905B-B7B6B0264D25}" presName="descendantText" presStyleLbl="alignAccFollowNode1" presStyleIdx="1" presStyleCnt="3">
        <dgm:presLayoutVars>
          <dgm:bulletEnabled val="1"/>
        </dgm:presLayoutVars>
      </dgm:prSet>
      <dgm:spPr/>
    </dgm:pt>
    <dgm:pt modelId="{2190725F-E1AC-3F4C-93D2-9DC4F92FBB10}" type="pres">
      <dgm:prSet presAssocID="{FE540112-6B9D-4142-9CC8-2F761F144BA7}" presName="sp" presStyleCnt="0"/>
      <dgm:spPr/>
    </dgm:pt>
    <dgm:pt modelId="{BB707E53-2271-C04C-9F4F-1DDF86414E79}" type="pres">
      <dgm:prSet presAssocID="{4E3B64A1-B2CD-B14A-97E3-52700D2DDFBB}" presName="linNode" presStyleCnt="0"/>
      <dgm:spPr/>
    </dgm:pt>
    <dgm:pt modelId="{56D5E09A-F84E-5D49-88BD-9D707259850C}" type="pres">
      <dgm:prSet presAssocID="{4E3B64A1-B2CD-B14A-97E3-52700D2DDFBB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34ADD0D2-2A1E-0F4C-A35B-729A5A6671B9}" type="pres">
      <dgm:prSet presAssocID="{4E3B64A1-B2CD-B14A-97E3-52700D2DDFBB}" presName="descendantText" presStyleLbl="alignAccFollowNode1" presStyleIdx="2" presStyleCnt="3" custLinFactNeighborY="-3561">
        <dgm:presLayoutVars>
          <dgm:bulletEnabled val="1"/>
        </dgm:presLayoutVars>
      </dgm:prSet>
      <dgm:spPr/>
    </dgm:pt>
  </dgm:ptLst>
  <dgm:cxnLst>
    <dgm:cxn modelId="{2C61CD15-72D5-6A49-B266-8DFB6D4F2600}" type="presOf" srcId="{8D622E0E-48FE-A64B-B668-519A011D349F}" destId="{34ADD0D2-2A1E-0F4C-A35B-729A5A6671B9}" srcOrd="0" destOrd="2" presId="urn:microsoft.com/office/officeart/2005/8/layout/vList5"/>
    <dgm:cxn modelId="{E1104418-98CD-EB45-A6D3-3279F680FA27}" srcId="{34D59D1A-FE17-464F-A1CB-92DD3BDE5636}" destId="{7A5772A2-7C59-6349-905B-B7B6B0264D25}" srcOrd="1" destOrd="0" parTransId="{BDEADD19-6898-244D-B710-86C9DDF9D149}" sibTransId="{FE540112-6B9D-4142-9CC8-2F761F144BA7}"/>
    <dgm:cxn modelId="{90CCC81A-4181-C04B-8EF9-3E6625813A46}" srcId="{7A5772A2-7C59-6349-905B-B7B6B0264D25}" destId="{1DB13442-B521-DF4D-8F05-6CE912A89080}" srcOrd="2" destOrd="0" parTransId="{833F6188-C46E-144E-AB75-914552DEAA4A}" sibTransId="{9472F405-D873-024C-8D0F-43DD2E17F5E0}"/>
    <dgm:cxn modelId="{F3FA751B-EC1A-6047-BE01-713EE938356F}" srcId="{7A5772A2-7C59-6349-905B-B7B6B0264D25}" destId="{A670FAE6-C5BB-4E40-937B-A5B8ECA94ADF}" srcOrd="3" destOrd="0" parTransId="{C553E647-EB18-C441-816D-F66F2BAC4050}" sibTransId="{2C1A049D-10E6-A44A-A785-D9DD1F087437}"/>
    <dgm:cxn modelId="{0C2BCD29-C5AE-704F-8150-C15963571820}" type="presOf" srcId="{1DB13442-B521-DF4D-8F05-6CE912A89080}" destId="{533E6CF4-0DEB-F44D-A819-034C2D236CF5}" srcOrd="0" destOrd="2" presId="urn:microsoft.com/office/officeart/2005/8/layout/vList5"/>
    <dgm:cxn modelId="{984C593F-B373-3A47-B6EB-522BF35D9FC1}" type="presOf" srcId="{2F670950-35E0-1D4D-82A1-B2566722DD14}" destId="{27BF3F5D-B89A-8E45-BC25-5ABE4E2A4E76}" srcOrd="0" destOrd="1" presId="urn:microsoft.com/office/officeart/2005/8/layout/vList5"/>
    <dgm:cxn modelId="{55F88D45-05C7-B143-BA7C-263AE5CD7823}" srcId="{4E3B64A1-B2CD-B14A-97E3-52700D2DDFBB}" destId="{8D622E0E-48FE-A64B-B668-519A011D349F}" srcOrd="2" destOrd="0" parTransId="{7889A3C2-581D-6144-AA42-33CE17FDF279}" sibTransId="{F49FC24C-99D0-4941-B03E-5FA36269CA82}"/>
    <dgm:cxn modelId="{7728CC51-42FA-CC4D-80E2-CA647640C984}" srcId="{4E3B64A1-B2CD-B14A-97E3-52700D2DDFBB}" destId="{3D15157C-D64F-EF41-977D-7A6EA84468DD}" srcOrd="0" destOrd="0" parTransId="{15EF65C8-1762-624C-9738-9E7929FE373E}" sibTransId="{98AD7D02-03EB-6249-A081-89E30993294B}"/>
    <dgm:cxn modelId="{45B53253-F01E-CA4A-BA55-B686AAFD91D6}" srcId="{7A5772A2-7C59-6349-905B-B7B6B0264D25}" destId="{908EB6B1-72DC-C44E-A089-0044AC831B3D}" srcOrd="0" destOrd="0" parTransId="{6B65B8AE-9820-2547-87A1-3592DED91FED}" sibTransId="{426A830B-3A0A-9440-A41B-E8057D819FE2}"/>
    <dgm:cxn modelId="{B2D5D354-33CF-F343-9B2B-5D018E67E543}" type="presOf" srcId="{4E3B64A1-B2CD-B14A-97E3-52700D2DDFBB}" destId="{56D5E09A-F84E-5D49-88BD-9D707259850C}" srcOrd="0" destOrd="0" presId="urn:microsoft.com/office/officeart/2005/8/layout/vList5"/>
    <dgm:cxn modelId="{94E9D257-4FC2-B64C-9282-0588EE122223}" srcId="{34D59D1A-FE17-464F-A1CB-92DD3BDE5636}" destId="{4E3B64A1-B2CD-B14A-97E3-52700D2DDFBB}" srcOrd="2" destOrd="0" parTransId="{60979651-C8BE-7141-BB67-8AC3DEA4A4BE}" sibTransId="{950D08EA-246D-374B-BBDA-2E5F35CB84BA}"/>
    <dgm:cxn modelId="{C0CF225C-D978-0F4A-B3D5-6B5562F24DD0}" type="presOf" srcId="{32279740-C09B-E64C-A7A4-8157C5524404}" destId="{27BF3F5D-B89A-8E45-BC25-5ABE4E2A4E76}" srcOrd="0" destOrd="3" presId="urn:microsoft.com/office/officeart/2005/8/layout/vList5"/>
    <dgm:cxn modelId="{333E0163-5140-5046-BAB7-F6F3185DA52A}" type="presOf" srcId="{3D15157C-D64F-EF41-977D-7A6EA84468DD}" destId="{34ADD0D2-2A1E-0F4C-A35B-729A5A6671B9}" srcOrd="0" destOrd="0" presId="urn:microsoft.com/office/officeart/2005/8/layout/vList5"/>
    <dgm:cxn modelId="{98955F64-65C4-7C43-B9EC-2B7FDD760B79}" type="presOf" srcId="{0F4935B4-5125-1740-B287-37FAFFB02439}" destId="{34ADD0D2-2A1E-0F4C-A35B-729A5A6671B9}" srcOrd="0" destOrd="1" presId="urn:microsoft.com/office/officeart/2005/8/layout/vList5"/>
    <dgm:cxn modelId="{D975AE64-F6F0-9C42-99AD-F202E83630FD}" srcId="{5ED4B961-7000-8942-AE2E-F470B2606218}" destId="{0683083B-6141-D54F-8E54-2D33224F4292}" srcOrd="0" destOrd="0" parTransId="{4667EA13-AD8F-5145-86CE-BB56872ABD18}" sibTransId="{27BD1005-B508-AB43-BC2D-EC6E5D50CE27}"/>
    <dgm:cxn modelId="{DDBFBA65-CDD3-7F46-8CE0-029F0C93ABAC}" srcId="{4E3B64A1-B2CD-B14A-97E3-52700D2DDFBB}" destId="{0F4935B4-5125-1740-B287-37FAFFB02439}" srcOrd="1" destOrd="0" parTransId="{1FB813B9-BDF9-8349-A6C9-1E5845652769}" sibTransId="{39AF623A-7FCF-0D4F-9E58-75F4FD8CE31B}"/>
    <dgm:cxn modelId="{401F146B-D905-B84D-A827-D6FD37AE78CC}" type="presOf" srcId="{34D59D1A-FE17-464F-A1CB-92DD3BDE5636}" destId="{C084055B-4830-7340-A9E7-9B708DF5A4C5}" srcOrd="0" destOrd="0" presId="urn:microsoft.com/office/officeart/2005/8/layout/vList5"/>
    <dgm:cxn modelId="{E023916E-9F70-C946-9D45-B81FB6805FFF}" srcId="{5ED4B961-7000-8942-AE2E-F470B2606218}" destId="{2F670950-35E0-1D4D-82A1-B2566722DD14}" srcOrd="1" destOrd="0" parTransId="{852FDC63-8C85-3945-BE7D-D1869AF75562}" sibTransId="{66E62B9E-097A-A84A-9ED1-41B441541AA4}"/>
    <dgm:cxn modelId="{E8857274-986A-054B-83B0-143DAF0D2FCA}" type="presOf" srcId="{A670FAE6-C5BB-4E40-937B-A5B8ECA94ADF}" destId="{533E6CF4-0DEB-F44D-A819-034C2D236CF5}" srcOrd="0" destOrd="3" presId="urn:microsoft.com/office/officeart/2005/8/layout/vList5"/>
    <dgm:cxn modelId="{2553FE83-7438-574F-ABAC-D0A87F2F1081}" type="presOf" srcId="{7A5772A2-7C59-6349-905B-B7B6B0264D25}" destId="{3B948E9E-1E21-7C41-9944-58BA50CD3873}" srcOrd="0" destOrd="0" presId="urn:microsoft.com/office/officeart/2005/8/layout/vList5"/>
    <dgm:cxn modelId="{B4F5AC8C-D365-2247-B0EE-17DB71AB794A}" srcId="{34D59D1A-FE17-464F-A1CB-92DD3BDE5636}" destId="{5ED4B961-7000-8942-AE2E-F470B2606218}" srcOrd="0" destOrd="0" parTransId="{FC176322-BD28-8D4A-8944-2B3278B08A7A}" sibTransId="{69627EB9-6A66-BC40-AC84-C85C998F6513}"/>
    <dgm:cxn modelId="{84356B8F-5147-7D48-BD9E-8D8D3819E5CE}" srcId="{7A5772A2-7C59-6349-905B-B7B6B0264D25}" destId="{8A1A9CCE-9595-A94B-9B55-D53878BFE0F3}" srcOrd="1" destOrd="0" parTransId="{949E9392-AF7D-0A4D-9363-8B45B4967420}" sibTransId="{C2E15CDA-6A97-CA49-950C-77B39FA03D98}"/>
    <dgm:cxn modelId="{0C6FECAB-66E5-F348-BD54-CE7C083BD99C}" srcId="{5ED4B961-7000-8942-AE2E-F470B2606218}" destId="{32279740-C09B-E64C-A7A4-8157C5524404}" srcOrd="3" destOrd="0" parTransId="{C220B8CF-6935-B646-BC9B-B3147F412F3C}" sibTransId="{D6E7A7D0-36EF-4646-9FD4-F63956D235D0}"/>
    <dgm:cxn modelId="{52E692AF-C3B8-2C45-B3CE-05DABAD43DB6}" srcId="{5ED4B961-7000-8942-AE2E-F470B2606218}" destId="{3757A9E0-FB34-C040-B51F-BA403938DEB1}" srcOrd="2" destOrd="0" parTransId="{04F0F12B-220E-B24F-867D-652E37DF8DCD}" sibTransId="{11AB218E-9C6B-D948-A499-F79D55D86BE9}"/>
    <dgm:cxn modelId="{634DEDC3-B47B-C546-9F07-B96F3DEDF212}" type="presOf" srcId="{0683083B-6141-D54F-8E54-2D33224F4292}" destId="{27BF3F5D-B89A-8E45-BC25-5ABE4E2A4E76}" srcOrd="0" destOrd="0" presId="urn:microsoft.com/office/officeart/2005/8/layout/vList5"/>
    <dgm:cxn modelId="{0B8C6BC5-8CA5-654C-830A-E6B62B68FA0B}" type="presOf" srcId="{3757A9E0-FB34-C040-B51F-BA403938DEB1}" destId="{27BF3F5D-B89A-8E45-BC25-5ABE4E2A4E76}" srcOrd="0" destOrd="2" presId="urn:microsoft.com/office/officeart/2005/8/layout/vList5"/>
    <dgm:cxn modelId="{8DBEC5D0-0A1E-7D49-81B0-46B528304687}" type="presOf" srcId="{908EB6B1-72DC-C44E-A089-0044AC831B3D}" destId="{533E6CF4-0DEB-F44D-A819-034C2D236CF5}" srcOrd="0" destOrd="0" presId="urn:microsoft.com/office/officeart/2005/8/layout/vList5"/>
    <dgm:cxn modelId="{01E563D1-9AE0-4244-98C2-2CF7393776D4}" type="presOf" srcId="{5ED4B961-7000-8942-AE2E-F470B2606218}" destId="{6C104273-3482-9E43-991E-CAA0D82F58DE}" srcOrd="0" destOrd="0" presId="urn:microsoft.com/office/officeart/2005/8/layout/vList5"/>
    <dgm:cxn modelId="{6E526CD1-3A17-2B4D-AC9D-9AF2322E69F6}" type="presOf" srcId="{8A1A9CCE-9595-A94B-9B55-D53878BFE0F3}" destId="{533E6CF4-0DEB-F44D-A819-034C2D236CF5}" srcOrd="0" destOrd="1" presId="urn:microsoft.com/office/officeart/2005/8/layout/vList5"/>
    <dgm:cxn modelId="{7D231BA3-CF58-5F49-9C9F-7EFCA63856F2}" type="presParOf" srcId="{C084055B-4830-7340-A9E7-9B708DF5A4C5}" destId="{85F03333-85FD-8E4F-8C5E-A45BD8CF0FC5}" srcOrd="0" destOrd="0" presId="urn:microsoft.com/office/officeart/2005/8/layout/vList5"/>
    <dgm:cxn modelId="{193D45EC-18FA-C340-880A-816B2B8ECE7F}" type="presParOf" srcId="{85F03333-85FD-8E4F-8C5E-A45BD8CF0FC5}" destId="{6C104273-3482-9E43-991E-CAA0D82F58DE}" srcOrd="0" destOrd="0" presId="urn:microsoft.com/office/officeart/2005/8/layout/vList5"/>
    <dgm:cxn modelId="{336CA9E3-0B8F-B24F-A28A-8613BE78C690}" type="presParOf" srcId="{85F03333-85FD-8E4F-8C5E-A45BD8CF0FC5}" destId="{27BF3F5D-B89A-8E45-BC25-5ABE4E2A4E76}" srcOrd="1" destOrd="0" presId="urn:microsoft.com/office/officeart/2005/8/layout/vList5"/>
    <dgm:cxn modelId="{03FB8F5B-2B84-3744-B70E-88F040DFCCE9}" type="presParOf" srcId="{C084055B-4830-7340-A9E7-9B708DF5A4C5}" destId="{D6610706-C864-F74D-BC69-A5344F27E727}" srcOrd="1" destOrd="0" presId="urn:microsoft.com/office/officeart/2005/8/layout/vList5"/>
    <dgm:cxn modelId="{F2EC8900-ADD5-C24D-9F6C-B070796441EC}" type="presParOf" srcId="{C084055B-4830-7340-A9E7-9B708DF5A4C5}" destId="{90D73CF1-36EF-8D46-A940-62917BE60ED8}" srcOrd="2" destOrd="0" presId="urn:microsoft.com/office/officeart/2005/8/layout/vList5"/>
    <dgm:cxn modelId="{74402507-0FFB-6447-942D-0A4A2D89A6FB}" type="presParOf" srcId="{90D73CF1-36EF-8D46-A940-62917BE60ED8}" destId="{3B948E9E-1E21-7C41-9944-58BA50CD3873}" srcOrd="0" destOrd="0" presId="urn:microsoft.com/office/officeart/2005/8/layout/vList5"/>
    <dgm:cxn modelId="{D28BCE2A-9BBB-2F4A-87F2-718392C79B02}" type="presParOf" srcId="{90D73CF1-36EF-8D46-A940-62917BE60ED8}" destId="{533E6CF4-0DEB-F44D-A819-034C2D236CF5}" srcOrd="1" destOrd="0" presId="urn:microsoft.com/office/officeart/2005/8/layout/vList5"/>
    <dgm:cxn modelId="{1BF137CE-AE91-264A-9130-86CB6C37D2A1}" type="presParOf" srcId="{C084055B-4830-7340-A9E7-9B708DF5A4C5}" destId="{2190725F-E1AC-3F4C-93D2-9DC4F92FBB10}" srcOrd="3" destOrd="0" presId="urn:microsoft.com/office/officeart/2005/8/layout/vList5"/>
    <dgm:cxn modelId="{847E33D7-9CA0-AD43-A7AB-44162B7C7548}" type="presParOf" srcId="{C084055B-4830-7340-A9E7-9B708DF5A4C5}" destId="{BB707E53-2271-C04C-9F4F-1DDF86414E79}" srcOrd="4" destOrd="0" presId="urn:microsoft.com/office/officeart/2005/8/layout/vList5"/>
    <dgm:cxn modelId="{3A9C093B-623F-5044-B5A5-CB447D2983A1}" type="presParOf" srcId="{BB707E53-2271-C04C-9F4F-1DDF86414E79}" destId="{56D5E09A-F84E-5D49-88BD-9D707259850C}" srcOrd="0" destOrd="0" presId="urn:microsoft.com/office/officeart/2005/8/layout/vList5"/>
    <dgm:cxn modelId="{1160C777-F5A9-3A4C-8B9E-93079F6916DE}" type="presParOf" srcId="{BB707E53-2271-C04C-9F4F-1DDF86414E79}" destId="{34ADD0D2-2A1E-0F4C-A35B-729A5A6671B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4B4B28-0A64-B941-8769-FA3ECA12FD4B}">
      <dsp:nvSpPr>
        <dsp:cNvPr id="0" name=""/>
        <dsp:cNvSpPr/>
      </dsp:nvSpPr>
      <dsp:spPr>
        <a:xfrm>
          <a:off x="1372671" y="773573"/>
          <a:ext cx="2570745" cy="13831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rgbClr val="000000"/>
              </a:solidFill>
            </a:rPr>
            <a:t>partagée</a:t>
          </a:r>
          <a:r>
            <a:rPr lang="fr-FR" sz="2000" kern="1200" dirty="0">
              <a:solidFill>
                <a:srgbClr val="000000"/>
              </a:solidFill>
            </a:rPr>
            <a:t> avec des tiers (</a:t>
          </a:r>
          <a:r>
            <a:rPr lang="fr-FR" sz="2000" kern="1200" dirty="0" err="1">
              <a:solidFill>
                <a:srgbClr val="000000"/>
              </a:solidFill>
            </a:rPr>
            <a:t>co</a:t>
          </a:r>
          <a:r>
            <a:rPr lang="fr-FR" sz="2000" kern="1200" dirty="0">
              <a:solidFill>
                <a:srgbClr val="000000"/>
              </a:solidFill>
            </a:rPr>
            <a:t>-emploi, sous-traitance) </a:t>
          </a:r>
          <a:endParaRPr lang="fr-FR" sz="2000" kern="1200" dirty="0"/>
        </a:p>
      </dsp:txBody>
      <dsp:txXfrm>
        <a:off x="1783990" y="773573"/>
        <a:ext cx="2159426" cy="1383135"/>
      </dsp:txXfrm>
    </dsp:sp>
    <dsp:sp modelId="{99E59D33-B8FD-0B49-9CA6-058F29DF1D0E}">
      <dsp:nvSpPr>
        <dsp:cNvPr id="0" name=""/>
        <dsp:cNvSpPr/>
      </dsp:nvSpPr>
      <dsp:spPr>
        <a:xfrm>
          <a:off x="1372671" y="2156708"/>
          <a:ext cx="2570745" cy="5054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VOIRE</a:t>
          </a:r>
        </a:p>
      </dsp:txBody>
      <dsp:txXfrm>
        <a:off x="1783990" y="2156708"/>
        <a:ext cx="2159426" cy="505455"/>
      </dsp:txXfrm>
    </dsp:sp>
    <dsp:sp modelId="{AB120CB0-4CA0-6246-8603-4558B263FD2C}">
      <dsp:nvSpPr>
        <dsp:cNvPr id="0" name=""/>
        <dsp:cNvSpPr/>
      </dsp:nvSpPr>
      <dsp:spPr>
        <a:xfrm>
          <a:off x="1372671" y="2662164"/>
          <a:ext cx="2570745" cy="9942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rgbClr val="000000"/>
              </a:solidFill>
            </a:rPr>
            <a:t>évanescente</a:t>
          </a:r>
          <a:r>
            <a:rPr lang="fr-FR" sz="2000" kern="1200" dirty="0">
              <a:solidFill>
                <a:srgbClr val="000000"/>
              </a:solidFill>
            </a:rPr>
            <a:t> (direct </a:t>
          </a:r>
          <a:r>
            <a:rPr lang="fr-FR" sz="2000" kern="1200" dirty="0" err="1">
              <a:solidFill>
                <a:srgbClr val="000000"/>
              </a:solidFill>
            </a:rPr>
            <a:t>contracting</a:t>
          </a:r>
          <a:r>
            <a:rPr lang="fr-FR" sz="2000" kern="1200" dirty="0">
              <a:solidFill>
                <a:srgbClr val="000000"/>
              </a:solidFill>
            </a:rPr>
            <a:t>) </a:t>
          </a:r>
          <a:endParaRPr lang="fr-FR" sz="2000" kern="1200" dirty="0"/>
        </a:p>
      </dsp:txBody>
      <dsp:txXfrm>
        <a:off x="1783990" y="2662164"/>
        <a:ext cx="2159426" cy="994209"/>
      </dsp:txXfrm>
    </dsp:sp>
    <dsp:sp modelId="{7DCFE8C7-4A1D-C34D-A8C7-CEA7D355992C}">
      <dsp:nvSpPr>
        <dsp:cNvPr id="0" name=""/>
        <dsp:cNvSpPr/>
      </dsp:nvSpPr>
      <dsp:spPr>
        <a:xfrm>
          <a:off x="1607" y="271661"/>
          <a:ext cx="1713830" cy="17138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Gestion de la relation de travail</a:t>
          </a:r>
        </a:p>
      </dsp:txBody>
      <dsp:txXfrm>
        <a:off x="252592" y="522646"/>
        <a:ext cx="1211860" cy="1211860"/>
      </dsp:txXfrm>
    </dsp:sp>
    <dsp:sp modelId="{36369744-FAAC-C049-B023-B0709AE5D6A5}">
      <dsp:nvSpPr>
        <dsp:cNvPr id="0" name=""/>
        <dsp:cNvSpPr/>
      </dsp:nvSpPr>
      <dsp:spPr>
        <a:xfrm>
          <a:off x="5657247" y="773573"/>
          <a:ext cx="2570745" cy="17146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De + en + centré sur les </a:t>
          </a:r>
          <a:r>
            <a:rPr lang="fr-FR" sz="2000" b="1" kern="1200" dirty="0"/>
            <a:t>résultats</a:t>
          </a:r>
          <a:r>
            <a:rPr lang="fr-FR" sz="2000" kern="1200" dirty="0"/>
            <a:t> à atteindre</a:t>
          </a:r>
        </a:p>
      </dsp:txBody>
      <dsp:txXfrm>
        <a:off x="6068566" y="773573"/>
        <a:ext cx="2159426" cy="1714687"/>
      </dsp:txXfrm>
    </dsp:sp>
    <dsp:sp modelId="{4DC1AE91-2398-3D47-B73E-EA2D4191DCD8}">
      <dsp:nvSpPr>
        <dsp:cNvPr id="0" name=""/>
        <dsp:cNvSpPr/>
      </dsp:nvSpPr>
      <dsp:spPr>
        <a:xfrm>
          <a:off x="4286183" y="271661"/>
          <a:ext cx="1713830" cy="1713830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Contrôle</a:t>
          </a:r>
          <a:endParaRPr lang="fr-FR" sz="2700" kern="1200" dirty="0"/>
        </a:p>
      </dsp:txBody>
      <dsp:txXfrm>
        <a:off x="4537168" y="522646"/>
        <a:ext cx="1211860" cy="12118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BF3F5D-B89A-8E45-BC25-5ABE4E2A4E76}">
      <dsp:nvSpPr>
        <dsp:cNvPr id="0" name=""/>
        <dsp:cNvSpPr/>
      </dsp:nvSpPr>
      <dsp:spPr>
        <a:xfrm rot="5400000">
          <a:off x="5012703" y="-1901980"/>
          <a:ext cx="116684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>
              <a:solidFill>
                <a:schemeClr val="tx1"/>
              </a:solidFill>
            </a:rPr>
            <a:t>Forme légale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>
              <a:solidFill>
                <a:schemeClr val="tx1"/>
              </a:solidFill>
            </a:rPr>
            <a:t>Protection sociale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>
              <a:solidFill>
                <a:schemeClr val="tx1"/>
              </a:solidFill>
            </a:rPr>
            <a:t>Partenaires de la relation de travail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>
              <a:solidFill>
                <a:schemeClr val="tx1"/>
              </a:solidFill>
            </a:rPr>
            <a:t>Liberté de choix</a:t>
          </a:r>
        </a:p>
      </dsp:txBody>
      <dsp:txXfrm rot="-5400000">
        <a:off x="2962656" y="205028"/>
        <a:ext cx="5209983" cy="1052927"/>
      </dsp:txXfrm>
    </dsp:sp>
    <dsp:sp modelId="{6C104273-3482-9E43-991E-CAA0D82F58DE}">
      <dsp:nvSpPr>
        <dsp:cNvPr id="0" name=""/>
        <dsp:cNvSpPr/>
      </dsp:nvSpPr>
      <dsp:spPr>
        <a:xfrm>
          <a:off x="0" y="2209"/>
          <a:ext cx="2962656" cy="1458562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Statut</a:t>
          </a:r>
        </a:p>
      </dsp:txBody>
      <dsp:txXfrm>
        <a:off x="71201" y="73410"/>
        <a:ext cx="2820254" cy="1316160"/>
      </dsp:txXfrm>
    </dsp:sp>
    <dsp:sp modelId="{533E6CF4-0DEB-F44D-A819-034C2D236CF5}">
      <dsp:nvSpPr>
        <dsp:cNvPr id="0" name=""/>
        <dsp:cNvSpPr/>
      </dsp:nvSpPr>
      <dsp:spPr>
        <a:xfrm rot="5400000">
          <a:off x="5012703" y="-370490"/>
          <a:ext cx="116684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>
              <a:solidFill>
                <a:srgbClr val="000000"/>
              </a:solidFill>
            </a:rPr>
            <a:t>Degré de prescription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>
              <a:solidFill>
                <a:srgbClr val="000000"/>
              </a:solidFill>
            </a:rPr>
            <a:t>Détermination de la charge et du rythme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>
              <a:solidFill>
                <a:srgbClr val="000000"/>
              </a:solidFill>
            </a:rPr>
            <a:t>Mécanismes de coordination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>
              <a:solidFill>
                <a:srgbClr val="000000"/>
              </a:solidFill>
            </a:rPr>
            <a:t>Soutien fourni</a:t>
          </a:r>
        </a:p>
      </dsp:txBody>
      <dsp:txXfrm rot="-5400000">
        <a:off x="2962656" y="1736518"/>
        <a:ext cx="5209983" cy="1052927"/>
      </dsp:txXfrm>
    </dsp:sp>
    <dsp:sp modelId="{3B948E9E-1E21-7C41-9944-58BA50CD3873}">
      <dsp:nvSpPr>
        <dsp:cNvPr id="0" name=""/>
        <dsp:cNvSpPr/>
      </dsp:nvSpPr>
      <dsp:spPr>
        <a:xfrm>
          <a:off x="0" y="1533700"/>
          <a:ext cx="2962656" cy="1458562"/>
        </a:xfrm>
        <a:prstGeom prst="roundRect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Contenu</a:t>
          </a:r>
        </a:p>
      </dsp:txBody>
      <dsp:txXfrm>
        <a:off x="71201" y="1604901"/>
        <a:ext cx="2820254" cy="1316160"/>
      </dsp:txXfrm>
    </dsp:sp>
    <dsp:sp modelId="{34ADD0D2-2A1E-0F4C-A35B-729A5A6671B9}">
      <dsp:nvSpPr>
        <dsp:cNvPr id="0" name=""/>
        <dsp:cNvSpPr/>
      </dsp:nvSpPr>
      <dsp:spPr>
        <a:xfrm rot="5400000">
          <a:off x="5012703" y="1119448"/>
          <a:ext cx="116684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>
              <a:solidFill>
                <a:srgbClr val="000000"/>
              </a:solidFill>
            </a:rPr>
            <a:t>Développement des compétences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>
              <a:solidFill>
                <a:srgbClr val="000000"/>
              </a:solidFill>
            </a:rPr>
            <a:t>Revenus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>
              <a:solidFill>
                <a:srgbClr val="000000"/>
              </a:solidFill>
            </a:rPr>
            <a:t>Arrangements spatio-temporels</a:t>
          </a:r>
        </a:p>
      </dsp:txBody>
      <dsp:txXfrm rot="-5400000">
        <a:off x="2962656" y="3226457"/>
        <a:ext cx="5209983" cy="1052927"/>
      </dsp:txXfrm>
    </dsp:sp>
    <dsp:sp modelId="{56D5E09A-F84E-5D49-88BD-9D707259850C}">
      <dsp:nvSpPr>
        <dsp:cNvPr id="0" name=""/>
        <dsp:cNvSpPr/>
      </dsp:nvSpPr>
      <dsp:spPr>
        <a:xfrm>
          <a:off x="0" y="3065190"/>
          <a:ext cx="2962656" cy="1458562"/>
        </a:xfrm>
        <a:prstGeom prst="roundRect">
          <a:avLst/>
        </a:prstGeom>
        <a:solidFill>
          <a:srgbClr val="15B09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Conditions</a:t>
          </a:r>
        </a:p>
      </dsp:txBody>
      <dsp:txXfrm>
        <a:off x="71201" y="3136391"/>
        <a:ext cx="2820254" cy="1316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3AD8F-3F64-3C44-949A-F0104D88EAF8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45849-F1D4-9141-945B-F72FF1032C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4275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u="sng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3E0BB-02C4-4F3E-8A3B-DFCEBBBB9EA4}" type="slidenum">
              <a:rPr lang="fr-BE" smtClean="0"/>
              <a:pPr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1861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3E0BB-02C4-4F3E-8A3B-DFCEBBBB9EA4}" type="slidenum">
              <a:rPr lang="fr-BE" smtClean="0"/>
              <a:pPr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80068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701DB-01C7-004C-A6A3-8412C930F9C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0771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701DB-01C7-004C-A6A3-8412C930F9C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6073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701DB-01C7-004C-A6A3-8412C930F9C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3732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3E0BB-02C4-4F3E-8A3B-DFCEBBBB9EA4}" type="slidenum">
              <a:rPr lang="fr-BE" smtClean="0"/>
              <a:pPr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48620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A8777-6EB7-3A4C-B69C-BE891C14EB4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1038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7C0D-C187-0C46-B167-F986AEEC9E40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4E4A-E93A-284D-8919-2B2DE0EEDD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580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7C0D-C187-0C46-B167-F986AEEC9E40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4E4A-E93A-284D-8919-2B2DE0EEDD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9840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7C0D-C187-0C46-B167-F986AEEC9E40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4E4A-E93A-284D-8919-2B2DE0EEDD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1752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7C0D-C187-0C46-B167-F986AEEC9E40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4E4A-E93A-284D-8919-2B2DE0EEDD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558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7C0D-C187-0C46-B167-F986AEEC9E40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4E4A-E93A-284D-8919-2B2DE0EEDD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7574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7C0D-C187-0C46-B167-F986AEEC9E40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4E4A-E93A-284D-8919-2B2DE0EEDD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236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7C0D-C187-0C46-B167-F986AEEC9E40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4E4A-E93A-284D-8919-2B2DE0EEDD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547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7C0D-C187-0C46-B167-F986AEEC9E40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4E4A-E93A-284D-8919-2B2DE0EEDD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6539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7C0D-C187-0C46-B167-F986AEEC9E40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4E4A-E93A-284D-8919-2B2DE0EEDD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1217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7C0D-C187-0C46-B167-F986AEEC9E40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4E4A-E93A-284D-8919-2B2DE0EEDD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1703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7C0D-C187-0C46-B167-F986AEEC9E40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4E4A-E93A-284D-8919-2B2DE0EEDD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0043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57C0D-C187-0C46-B167-F986AEEC9E40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F4E4A-E93A-284D-8919-2B2DE0EEDD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4557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Document_Microsoft_Word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package" Target="../embeddings/Document_Microsoft_Word1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package" Target="../embeddings/Document_Microsoft_Word2.docx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95E0-8A92-406D-B9CA-50537856C607}" type="slidenum">
              <a:rPr lang="fr-BE" smtClean="0"/>
              <a:pPr/>
              <a:t>1</a:t>
            </a:fld>
            <a:endParaRPr lang="fr-BE"/>
          </a:p>
        </p:txBody>
      </p:sp>
      <p:pic>
        <p:nvPicPr>
          <p:cNvPr id="7" name="Image 6" descr="downlo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288" y="4835847"/>
            <a:ext cx="2959224" cy="2049537"/>
          </a:xfrm>
          <a:prstGeom prst="rect">
            <a:avLst/>
          </a:prstGeom>
        </p:spPr>
      </p:pic>
      <p:pic>
        <p:nvPicPr>
          <p:cNvPr id="10" name="Image 9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4904184"/>
            <a:ext cx="4102100" cy="1981200"/>
          </a:xfrm>
          <a:prstGeom prst="rect">
            <a:avLst/>
          </a:prstGeom>
        </p:spPr>
      </p:pic>
      <p:pic>
        <p:nvPicPr>
          <p:cNvPr id="9" name="Image 8" descr="1200px-Teliris_VL_Modular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212757" cy="2066874"/>
          </a:xfrm>
          <a:prstGeom prst="rect">
            <a:avLst/>
          </a:prstGeom>
        </p:spPr>
      </p:pic>
      <p:sp>
        <p:nvSpPr>
          <p:cNvPr id="12" name="Titre 1"/>
          <p:cNvSpPr>
            <a:spLocks noGrp="1"/>
          </p:cNvSpPr>
          <p:nvPr>
            <p:ph type="ctrTitle"/>
          </p:nvPr>
        </p:nvSpPr>
        <p:spPr>
          <a:xfrm>
            <a:off x="0" y="2739041"/>
            <a:ext cx="9104515" cy="1152128"/>
          </a:xfrm>
        </p:spPr>
        <p:txBody>
          <a:bodyPr>
            <a:noAutofit/>
          </a:bodyPr>
          <a:lstStyle/>
          <a:p>
            <a:r>
              <a:rPr lang="fr-HT" sz="3600" dirty="0"/>
              <a:t>Qui prend soin des travailleurs externes ?</a:t>
            </a:r>
            <a:br>
              <a:rPr lang="fr-HT" sz="3600" dirty="0"/>
            </a:br>
            <a:r>
              <a:rPr lang="fr-HT" sz="3600" dirty="0"/>
              <a:t>Un nouvel enjeu pour la </a:t>
            </a:r>
            <a:r>
              <a:rPr lang="nl-BE" sz="3600" dirty="0"/>
              <a:t>GRH</a:t>
            </a:r>
            <a:endParaRPr lang="fr-FR" sz="3200" dirty="0"/>
          </a:p>
        </p:txBody>
      </p:sp>
      <p:sp>
        <p:nvSpPr>
          <p:cNvPr id="2" name="ZoneTexte 1"/>
          <p:cNvSpPr txBox="1"/>
          <p:nvPr/>
        </p:nvSpPr>
        <p:spPr>
          <a:xfrm>
            <a:off x="2014538" y="4166844"/>
            <a:ext cx="4913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François </a:t>
            </a:r>
            <a:r>
              <a:rPr lang="fr-FR" sz="2400" dirty="0" err="1"/>
              <a:t>Pichault</a:t>
            </a:r>
            <a:r>
              <a:rPr lang="fr-FR" sz="2400" dirty="0"/>
              <a:t> (Université de Liège)</a:t>
            </a:r>
          </a:p>
        </p:txBody>
      </p:sp>
      <p:pic>
        <p:nvPicPr>
          <p:cNvPr id="11" name="Image 10" descr="La-planete-est-leur-bureau.jpg">
            <a:extLst>
              <a:ext uri="{FF2B5EF4-FFF2-40B4-BE49-F238E27FC236}">
                <a16:creationId xmlns:a16="http://schemas.microsoft.com/office/drawing/2014/main" id="{85A602B3-1642-724B-8E9E-21CE2038C8C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3"/>
          <a:stretch/>
        </p:blipFill>
        <p:spPr>
          <a:xfrm>
            <a:off x="5943600" y="0"/>
            <a:ext cx="3202252" cy="205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2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246"/>
            <a:ext cx="8229600" cy="861754"/>
          </a:xfrm>
        </p:spPr>
        <p:txBody>
          <a:bodyPr/>
          <a:lstStyle/>
          <a:p>
            <a:r>
              <a:rPr lang="fr-FR" dirty="0">
                <a:solidFill>
                  <a:srgbClr val="800000"/>
                </a:solidFill>
              </a:rPr>
              <a:t>Risques liés à l’autonomie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0494078"/>
              </p:ext>
            </p:extLst>
          </p:nvPr>
        </p:nvGraphicFramePr>
        <p:xfrm>
          <a:off x="160356" y="949702"/>
          <a:ext cx="8895922" cy="556960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12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5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26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DIMENSIONS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RISQUES POUR LE TRAVAILLEUR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RISQUES POUR L’UTILISATEUR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2123">
                <a:tc>
                  <a:txBody>
                    <a:bodyPr/>
                    <a:lstStyle/>
                    <a:p>
                      <a:r>
                        <a:rPr lang="fr-FR" sz="1400" dirty="0"/>
                        <a:t>STATUT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400" dirty="0"/>
                        <a:t>Discontinuité d’accès à la protection sociale, non couverture des périodes de maladie, invalidité, grossesse, chômage, retraite, etc.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400" dirty="0"/>
                        <a:t>D</a:t>
                      </a:r>
                      <a:r>
                        <a:rPr lang="fr-BE" sz="1400" dirty="0"/>
                        <a:t>épendance économique</a:t>
                      </a:r>
                      <a:endParaRPr lang="fr-FR" sz="1400" dirty="0"/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BE" sz="1400" dirty="0"/>
                        <a:t>Orientation forcée vers le statut d’indépendant</a:t>
                      </a:r>
                      <a:endParaRPr lang="fr-B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dirty="0"/>
                        <a:t>Manque d’engagement et déloyauté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400" dirty="0"/>
                        <a:t>Absence de visibilité et de maîtrise </a:t>
                      </a:r>
                      <a:r>
                        <a:rPr lang="fr-FR" sz="1400" baseline="0" dirty="0"/>
                        <a:t>sur la gestion des contrats, partagée entre achats, opérations et RH</a:t>
                      </a:r>
                      <a:endParaRPr lang="fr-FR" sz="1400" dirty="0"/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400" dirty="0"/>
                        <a:t>Emergence de nouveaux intermédiaires et de quasi-syndicats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400" dirty="0"/>
                        <a:t>Requalification de</a:t>
                      </a:r>
                      <a:r>
                        <a:rPr lang="fr-FR" sz="1400" baseline="0" dirty="0"/>
                        <a:t> la relation de travail</a:t>
                      </a:r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CONTENU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BE" sz="1400" dirty="0"/>
                        <a:t>Faibles possibilités de job crafting, soumission à des contrôles stricts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BE" sz="1400" dirty="0"/>
                        <a:t>Absence de maîtrise du rythme et de la charge de travail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400" dirty="0"/>
                        <a:t>Peu de soutien au partage d’expertise et à l’identification professionnelle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dirty="0"/>
                        <a:t>Dégradation</a:t>
                      </a:r>
                      <a:r>
                        <a:rPr lang="fr-FR" sz="1400" baseline="0" dirty="0"/>
                        <a:t> de la </a:t>
                      </a:r>
                      <a:r>
                        <a:rPr lang="fr-FR" sz="1400" dirty="0"/>
                        <a:t>qualité du service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dirty="0"/>
                        <a:t>Signaux négatifs envoyés aux employés réguliers, générateurs de désengagement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dirty="0"/>
                        <a:t>Absence de dynamique d’apprentissage collectif et d’échanges</a:t>
                      </a:r>
                      <a:r>
                        <a:rPr lang="fr-FR" sz="1400" baseline="0" dirty="0"/>
                        <a:t>, perte d’expertise</a:t>
                      </a:r>
                      <a:endParaRPr lang="fr-FR" sz="1400" dirty="0"/>
                    </a:p>
                    <a:p>
                      <a:pPr marL="285750" indent="-285750">
                        <a:buFontTx/>
                        <a:buChar char="-"/>
                      </a:pPr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CONDITIONS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Tx/>
                        <a:buChar char="-"/>
                      </a:pPr>
                      <a:r>
                        <a:rPr lang="fr-FR" sz="1400" dirty="0"/>
                        <a:t>Peu de possibilités de développement des compétences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lang="fr-FR" sz="1400" dirty="0"/>
                        <a:t>Revenus faibles et/ou irréguliers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lang="fr-FR" sz="1400" dirty="0"/>
                        <a:t>Difficulté de maintenir un équilibre vie privée-vie professionnelle dans les arrangements spatio-temporels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lang="fr-BE" sz="1400" dirty="0"/>
                        <a:t>Imposition de formations non transférables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lang="fr-BE" sz="1400" dirty="0"/>
                        <a:t>Imposition d’arrangements spatio-temporels non congruents avec les choix de vie individuels</a:t>
                      </a:r>
                      <a:endParaRPr lang="fr-B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dirty="0"/>
                        <a:t>Perte du potentiel d’innovation en raison de l’absence de développement </a:t>
                      </a:r>
                      <a:r>
                        <a:rPr lang="fr-FR" sz="1400" baseline="0" dirty="0"/>
                        <a:t>des compétences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baseline="0" dirty="0"/>
                        <a:t>Comportements opportunistes en vue de la maximisation des gains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baseline="0" dirty="0"/>
                        <a:t>Risques psychosociaux accrus et non maîtrisés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baseline="0" dirty="0"/>
                        <a:t>Complexité de la prise en compte des aspirations individuelles tout en respectant le cadre réglementaire</a:t>
                      </a:r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447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4B535E-3D4B-A745-B502-5A8D9C797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184" y="262446"/>
            <a:ext cx="881481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solidFill>
                  <a:srgbClr val="800000"/>
                </a:solidFill>
              </a:rPr>
              <a:t>Cinq options pour la régulation du travail dans la gig </a:t>
            </a:r>
            <a:r>
              <a:rPr lang="fr-FR" dirty="0" err="1">
                <a:solidFill>
                  <a:srgbClr val="800000"/>
                </a:solidFill>
              </a:rPr>
              <a:t>economy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495B87-441C-9246-9D65-91CF1BE8D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186" y="2011680"/>
            <a:ext cx="8196812" cy="4315968"/>
          </a:xfrm>
        </p:spPr>
        <p:txBody>
          <a:bodyPr>
            <a:normAutofit/>
          </a:bodyPr>
          <a:lstStyle/>
          <a:p>
            <a:r>
              <a:rPr lang="fr-BE" sz="2800" dirty="0"/>
              <a:t>Application effective du cadre réglementaire existant</a:t>
            </a:r>
          </a:p>
          <a:p>
            <a:r>
              <a:rPr lang="fr-BE" sz="2800" dirty="0"/>
              <a:t>Clarification ou extension de la relation d’emploi</a:t>
            </a:r>
          </a:p>
          <a:p>
            <a:r>
              <a:rPr lang="fr-BE" sz="2800" dirty="0"/>
              <a:t>Création d’une nouvelle catégorie de travailleurs, entre le statut de salarié et celui d’indépendant</a:t>
            </a:r>
          </a:p>
          <a:p>
            <a:r>
              <a:rPr lang="fr-BE" sz="2800" dirty="0"/>
              <a:t>Création de droits pour tout type de travailleur, quel que soit son statut</a:t>
            </a:r>
          </a:p>
          <a:p>
            <a:r>
              <a:rPr lang="fr-BE" sz="2800" dirty="0"/>
              <a:t>Reconsidération du concept d’employeur</a:t>
            </a:r>
          </a:p>
          <a:p>
            <a:endParaRPr lang="fr-BE" sz="1000" dirty="0"/>
          </a:p>
          <a:p>
            <a:pPr marL="0" indent="0" algn="ctr">
              <a:buNone/>
            </a:pPr>
            <a:r>
              <a:rPr lang="fr-FR" sz="1800" dirty="0"/>
              <a:t>(Stewart &amp; Stanford, 2017)</a:t>
            </a:r>
            <a:endParaRPr lang="fr-BE" sz="1800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6D650D1F-4BD3-DA47-A209-C14AEE9216E8}"/>
              </a:ext>
            </a:extLst>
          </p:cNvPr>
          <p:cNvSpPr/>
          <p:nvPr/>
        </p:nvSpPr>
        <p:spPr>
          <a:xfrm>
            <a:off x="329184" y="4835768"/>
            <a:ext cx="8181770" cy="68580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155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1502782"/>
            <a:ext cx="81369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2000" dirty="0"/>
              <a:t>Développer une expertise juridique dépassant le seul droit du travail (Dong &amp; Ibrahim, 2017; </a:t>
            </a:r>
            <a:r>
              <a:rPr lang="fr-FR" sz="2000" dirty="0" err="1"/>
              <a:t>Stuer</a:t>
            </a:r>
            <a:r>
              <a:rPr lang="fr-FR" sz="2000" dirty="0"/>
              <a:t> et al., 2018) </a:t>
            </a:r>
          </a:p>
          <a:p>
            <a:pPr marL="285750" indent="-285750">
              <a:buFont typeface="Arial"/>
              <a:buChar char="•"/>
            </a:pPr>
            <a:r>
              <a:rPr lang="fr-FR" sz="2000" dirty="0"/>
              <a:t>Identifier les intermédiaires qui sécurisent les arrangements flexibles de travail et coopérer avec eux (Bonet et al., 2013; Ruiner et al., 2019)</a:t>
            </a:r>
          </a:p>
          <a:p>
            <a:pPr marL="285750" indent="-285750">
              <a:buFont typeface="Arial"/>
              <a:buChar char="•"/>
            </a:pPr>
            <a:r>
              <a:rPr lang="fr-FR" sz="2000" dirty="0"/>
              <a:t>Apprendre à dialoguer avec des « quasi-syndicats » (</a:t>
            </a:r>
            <a:r>
              <a:rPr lang="en-US" sz="2000" dirty="0"/>
              <a:t>Sullivan, 2010; Milkman, 2013; Newlands et al., 2018; </a:t>
            </a:r>
            <a:r>
              <a:rPr lang="en-US" sz="2000" dirty="0" err="1"/>
              <a:t>Koene</a:t>
            </a:r>
            <a:r>
              <a:rPr lang="en-US" sz="2000" dirty="0"/>
              <a:t> &amp; </a:t>
            </a:r>
            <a:r>
              <a:rPr lang="en-US" sz="2000" dirty="0" err="1"/>
              <a:t>Pichault</a:t>
            </a:r>
            <a:r>
              <a:rPr lang="en-US" sz="2000" dirty="0"/>
              <a:t>, 2021</a:t>
            </a:r>
            <a:r>
              <a:rPr lang="fr-BE" sz="2000" dirty="0"/>
              <a:t>)</a:t>
            </a:r>
            <a:endParaRPr lang="fr-FR" sz="2000" dirty="0"/>
          </a:p>
          <a:p>
            <a:pPr marL="285750" indent="-285750">
              <a:buFont typeface="Arial"/>
              <a:buChar char="•"/>
            </a:pPr>
            <a:r>
              <a:rPr lang="fr-FR" sz="2000" dirty="0"/>
              <a:t>Développer avec eux des « équivalents fonctionnels » équitables en matière de protection sociale (Marsden, 2004; Schmid, 2015)</a:t>
            </a:r>
          </a:p>
          <a:p>
            <a:pPr marL="285750" indent="-285750">
              <a:buFont typeface="Arial"/>
              <a:buChar char="•"/>
            </a:pPr>
            <a:r>
              <a:rPr lang="fr-FR" sz="2000" dirty="0"/>
              <a:t>Garantir la liberté de choix individuelle envers le travail autonome (</a:t>
            </a:r>
            <a:r>
              <a:rPr lang="it-IT" sz="2000" dirty="0" err="1"/>
              <a:t>Keuskamp</a:t>
            </a:r>
            <a:r>
              <a:rPr lang="it-IT" sz="2000" dirty="0"/>
              <a:t> et al., 2013</a:t>
            </a:r>
            <a:r>
              <a:rPr lang="fr-FR" sz="2000" dirty="0"/>
              <a:t>)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fr-FR" sz="4000" dirty="0">
                <a:solidFill>
                  <a:srgbClr val="800000"/>
                </a:solidFill>
              </a:rPr>
              <a:t>Enjeux RH liés au statut du travail</a:t>
            </a:r>
          </a:p>
        </p:txBody>
      </p:sp>
      <p:pic>
        <p:nvPicPr>
          <p:cNvPr id="2" name="Image 1" descr="Quel-rôle-pour-la-loi-dans-le-bon-déroulement-des-cours-à-domici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941168"/>
            <a:ext cx="3258616" cy="162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96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467544" y="1515556"/>
            <a:ext cx="85689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2000" dirty="0"/>
              <a:t>Créer les conditions favorisant le job </a:t>
            </a:r>
            <a:r>
              <a:rPr lang="fr-FR" sz="2000" dirty="0" err="1"/>
              <a:t>crafting</a:t>
            </a:r>
            <a:r>
              <a:rPr lang="fr-FR" sz="2000" dirty="0"/>
              <a:t> (</a:t>
            </a:r>
            <a:r>
              <a:rPr lang="nb-NO" sz="2000" dirty="0"/>
              <a:t>Tims &amp; Bakker, 2010; </a:t>
            </a:r>
            <a:r>
              <a:rPr lang="nl-NL" sz="2000" dirty="0"/>
              <a:t>Van </a:t>
            </a:r>
            <a:r>
              <a:rPr lang="nl-NL" sz="2000" dirty="0" err="1"/>
              <a:t>Jaarsveld</a:t>
            </a:r>
            <a:r>
              <a:rPr lang="nl-NL" sz="2000" dirty="0"/>
              <a:t> &amp; </a:t>
            </a:r>
            <a:r>
              <a:rPr lang="nl-NL" sz="2000" dirty="0" err="1"/>
              <a:t>Liu</a:t>
            </a:r>
            <a:r>
              <a:rPr lang="nl-NL" sz="2000" dirty="0"/>
              <a:t>, 2015</a:t>
            </a:r>
            <a:r>
              <a:rPr lang="nb-NO" sz="2000" dirty="0"/>
              <a:t>)</a:t>
            </a:r>
            <a:endParaRPr lang="fr-FR" sz="2000" dirty="0"/>
          </a:p>
          <a:p>
            <a:pPr marL="285750" indent="-285750">
              <a:buFont typeface="Arial"/>
              <a:buChar char="•"/>
            </a:pPr>
            <a:r>
              <a:rPr lang="fr-FR" sz="2000" dirty="0"/>
              <a:t>Permettre l’autodétermination du rythme et de la charge de travail en évitant les pressions implicites (</a:t>
            </a:r>
            <a:r>
              <a:rPr lang="en-GB" sz="2000" dirty="0" err="1"/>
              <a:t>Koene</a:t>
            </a:r>
            <a:r>
              <a:rPr lang="en-GB" sz="2000" dirty="0"/>
              <a:t> &amp; van </a:t>
            </a:r>
            <a:r>
              <a:rPr lang="en-GB" sz="2000" dirty="0" err="1"/>
              <a:t>Riemsdijk</a:t>
            </a:r>
            <a:r>
              <a:rPr lang="en-GB" sz="2000" dirty="0"/>
              <a:t>, 2005; Coyle-Shapiro et al., 2006; </a:t>
            </a:r>
            <a:r>
              <a:rPr lang="en-GB" sz="2000" dirty="0" err="1"/>
              <a:t>Gautié</a:t>
            </a:r>
            <a:r>
              <a:rPr lang="en-GB" sz="2000" dirty="0"/>
              <a:t> &amp; Schmitt, 2010; Van </a:t>
            </a:r>
            <a:r>
              <a:rPr lang="en-GB" sz="2000" dirty="0" err="1"/>
              <a:t>Groenendaal</a:t>
            </a:r>
            <a:r>
              <a:rPr lang="en-GB" sz="2000" dirty="0"/>
              <a:t> et al., 2022)</a:t>
            </a:r>
            <a:endParaRPr lang="nl-BE" sz="2000" dirty="0"/>
          </a:p>
          <a:p>
            <a:pPr marL="285750" indent="-285750">
              <a:buFont typeface="Arial"/>
              <a:buChar char="•"/>
            </a:pPr>
            <a:r>
              <a:rPr lang="fr-FR" sz="2000" dirty="0"/>
              <a:t>S’intéresser à la coordination des tâches et à l’intégration sociale des travailleurs autonomes</a:t>
            </a:r>
            <a:r>
              <a:rPr lang="nl-BE" sz="2000" dirty="0"/>
              <a:t> </a:t>
            </a:r>
            <a:r>
              <a:rPr lang="fr-BE" sz="2000" dirty="0"/>
              <a:t>ainsi qu’à l’effet des signaux envoyés aux employés réguliers (</a:t>
            </a:r>
            <a:r>
              <a:rPr lang="fr-FR" sz="2000" dirty="0"/>
              <a:t>Von </a:t>
            </a:r>
            <a:r>
              <a:rPr lang="fr-FR" sz="2000" dirty="0" err="1"/>
              <a:t>Hippel</a:t>
            </a:r>
            <a:r>
              <a:rPr lang="fr-FR" sz="2000" dirty="0"/>
              <a:t> &amp; </a:t>
            </a:r>
            <a:r>
              <a:rPr lang="fr-FR" sz="2000" dirty="0" err="1"/>
              <a:t>Kokokimminon</a:t>
            </a:r>
            <a:r>
              <a:rPr lang="fr-FR" sz="2000" dirty="0"/>
              <a:t>, 2012; </a:t>
            </a:r>
            <a:r>
              <a:rPr lang="en-GB" sz="2000" dirty="0"/>
              <a:t>McKeown &amp; Cochrane, 2017</a:t>
            </a:r>
            <a:r>
              <a:rPr lang="fr-FR" sz="2000" dirty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fr-FR" sz="2000" dirty="0"/>
              <a:t>Soutenir l’identification professionnelle via une dynamique collective, créer des lieux d’échange, fournir un cadre cognitif et favoriser les activités de </a:t>
            </a:r>
            <a:r>
              <a:rPr lang="fr-FR" sz="2000" dirty="0" err="1"/>
              <a:t>sensemaking</a:t>
            </a:r>
            <a:r>
              <a:rPr lang="fr-FR" sz="2000" dirty="0"/>
              <a:t> (</a:t>
            </a:r>
            <a:r>
              <a:rPr lang="en-GB" sz="2000" dirty="0" err="1"/>
              <a:t>Grugulis</a:t>
            </a:r>
            <a:r>
              <a:rPr lang="en-GB" sz="2000" dirty="0"/>
              <a:t> &amp; </a:t>
            </a:r>
            <a:r>
              <a:rPr lang="en-GB" sz="2000" dirty="0" err="1"/>
              <a:t>Stoyanova</a:t>
            </a:r>
            <a:r>
              <a:rPr lang="en-GB" sz="2000" dirty="0"/>
              <a:t>, 2011</a:t>
            </a:r>
            <a:r>
              <a:rPr lang="fr-BE" sz="2000" dirty="0"/>
              <a:t>; Kuhn &amp; </a:t>
            </a:r>
            <a:r>
              <a:rPr lang="fr-BE" sz="2000" dirty="0" err="1"/>
              <a:t>Maleki</a:t>
            </a:r>
            <a:r>
              <a:rPr lang="fr-BE" sz="2000" dirty="0"/>
              <a:t>, 2017; </a:t>
            </a:r>
            <a:r>
              <a:rPr lang="en-US" sz="2000" dirty="0"/>
              <a:t>Fleming, 2017</a:t>
            </a:r>
            <a:r>
              <a:rPr lang="fr-FR" sz="2000" dirty="0"/>
              <a:t>)</a:t>
            </a:r>
          </a:p>
          <a:p>
            <a:pPr marL="285750" indent="-285750">
              <a:buFont typeface="Arial"/>
              <a:buChar char="•"/>
            </a:pPr>
            <a:endParaRPr lang="fr-FR" sz="2000" dirty="0"/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800000"/>
                </a:solidFill>
              </a:rPr>
              <a:t>Enjeux RH liés au contenu du travail</a:t>
            </a:r>
          </a:p>
        </p:txBody>
      </p:sp>
      <p:pic>
        <p:nvPicPr>
          <p:cNvPr id="12" name="Image 11" descr="downloa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8"/>
          <a:stretch/>
        </p:blipFill>
        <p:spPr>
          <a:xfrm>
            <a:off x="3779912" y="5032532"/>
            <a:ext cx="1648984" cy="187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51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539552" y="1196752"/>
            <a:ext cx="86024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2000" dirty="0"/>
              <a:t>Contribuer à la création d’écosystèmes de développement des compétences au-delà du cadre de l’entreprise (</a:t>
            </a:r>
            <a:r>
              <a:rPr lang="en-US" sz="2000" dirty="0"/>
              <a:t>Hall &amp; Lansbury, 2006; Goldstein et al., 2012; </a:t>
            </a:r>
            <a:r>
              <a:rPr lang="en-US" sz="2000" dirty="0" err="1"/>
              <a:t>Stam</a:t>
            </a:r>
            <a:r>
              <a:rPr lang="en-US" sz="2000" dirty="0"/>
              <a:t>, 2015; Keegan &amp; </a:t>
            </a:r>
            <a:r>
              <a:rPr lang="en-US" sz="2000" dirty="0" err="1"/>
              <a:t>Meijerink</a:t>
            </a:r>
            <a:r>
              <a:rPr lang="en-US" sz="2000" dirty="0"/>
              <a:t>, 2022</a:t>
            </a:r>
            <a:r>
              <a:rPr lang="fr-FR" sz="2000" dirty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fr-FR" sz="2000" dirty="0"/>
              <a:t>Garantir des flux de revenus réguliers pour tout travailleur, quel que soit son statut (respect de tarifs professionnels, recours à des plateformes sécurisant l’étalement des paiements, acceptation de pénalités contractuelles en cas de paiement tardif, constitution de fonds de garantie par prélèvement sur les transactions, etc.) (Miller, 2015)</a:t>
            </a:r>
          </a:p>
          <a:p>
            <a:pPr marL="285750" indent="-285750">
              <a:buFont typeface="Arial"/>
              <a:buChar char="•"/>
            </a:pPr>
            <a:r>
              <a:rPr lang="fr-FR" sz="2000" dirty="0"/>
              <a:t>Evoluer vers des formes de courtage de carrières via le soutien aux trajectoires inter-organisationnelles (</a:t>
            </a:r>
            <a:r>
              <a:rPr lang="fr-FR" sz="2000" dirty="0" err="1"/>
              <a:t>Benko</a:t>
            </a:r>
            <a:r>
              <a:rPr lang="fr-FR" sz="2000" dirty="0"/>
              <a:t> &amp; Anderson, 2010)</a:t>
            </a:r>
          </a:p>
          <a:p>
            <a:pPr marL="285750" indent="-285750">
              <a:buFont typeface="Arial"/>
              <a:buChar char="•"/>
            </a:pPr>
            <a:r>
              <a:rPr lang="fr-FR" sz="2000" dirty="0"/>
              <a:t>Investir dans la mise à disposition d’infrastructures partagées (Johns &amp; Gratton, 2013; </a:t>
            </a:r>
            <a:r>
              <a:rPr lang="fr-FR" sz="2000" dirty="0" err="1"/>
              <a:t>Gandini</a:t>
            </a:r>
            <a:r>
              <a:rPr lang="fr-FR" sz="2000" dirty="0"/>
              <a:t>, 2015)</a:t>
            </a:r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86800" cy="922114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800000"/>
                </a:solidFill>
              </a:rPr>
              <a:t>Enjeux RH liés aux conditions de travail</a:t>
            </a:r>
          </a:p>
        </p:txBody>
      </p:sp>
      <p:pic>
        <p:nvPicPr>
          <p:cNvPr id="3" name="Image 2" descr="downlo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412" y="4976295"/>
            <a:ext cx="2720748" cy="176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9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A63F74-2817-1143-9F31-11CFBC749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394192" cy="1143000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840403"/>
                </a:solidFill>
              </a:rPr>
              <a:t>Principaux défis pour le futur de la GRH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32BE5E-6F35-E249-9819-225612B33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94192" cy="4525963"/>
          </a:xfrm>
        </p:spPr>
        <p:txBody>
          <a:bodyPr/>
          <a:lstStyle/>
          <a:p>
            <a:r>
              <a:rPr lang="fr-FR" dirty="0"/>
              <a:t>Nécessité d’une vision multidimensionnelle de l’autonomie au travail</a:t>
            </a:r>
          </a:p>
          <a:p>
            <a:r>
              <a:rPr lang="fr-FR" dirty="0"/>
              <a:t>De nouveaux risques à prendre en compte</a:t>
            </a:r>
          </a:p>
          <a:p>
            <a:r>
              <a:rPr lang="fr-FR" dirty="0"/>
              <a:t>Un questionnement de la notion d’employeur</a:t>
            </a:r>
          </a:p>
          <a:p>
            <a:r>
              <a:rPr lang="fr-FR" dirty="0"/>
              <a:t>Des évolutions possibles vers le </a:t>
            </a:r>
            <a:r>
              <a:rPr lang="fr-FR" i="1" dirty="0"/>
              <a:t>total </a:t>
            </a:r>
            <a:r>
              <a:rPr lang="fr-FR" i="1" dirty="0" err="1"/>
              <a:t>workforce</a:t>
            </a:r>
            <a:r>
              <a:rPr lang="fr-FR" i="1" dirty="0"/>
              <a:t> management</a:t>
            </a:r>
          </a:p>
        </p:txBody>
      </p:sp>
    </p:spTree>
    <p:extLst>
      <p:ext uri="{BB962C8B-B14F-4D97-AF65-F5344CB8AC3E}">
        <p14:creationId xmlns:p14="http://schemas.microsoft.com/office/powerpoint/2010/main" val="277311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420888"/>
            <a:ext cx="3456384" cy="1143000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800000"/>
                </a:solidFill>
              </a:rPr>
              <a:t>Pour aller plus loin…</a:t>
            </a:r>
            <a:br>
              <a:rPr lang="fr-FR" dirty="0">
                <a:solidFill>
                  <a:srgbClr val="800000"/>
                </a:solidFill>
              </a:rPr>
            </a:br>
            <a:br>
              <a:rPr lang="fr-FR" dirty="0"/>
            </a:br>
            <a:endParaRPr lang="fr-FR" sz="22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BB8F47F-0B7C-9046-B80B-82B93F1ED2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952"/>
          <a:stretch/>
        </p:blipFill>
        <p:spPr>
          <a:xfrm>
            <a:off x="3396343" y="65314"/>
            <a:ext cx="5595260" cy="656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2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420888"/>
            <a:ext cx="3456384" cy="1143000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800000"/>
                </a:solidFill>
              </a:rPr>
              <a:t>Pour aller plus loin…</a:t>
            </a:r>
            <a:br>
              <a:rPr lang="fr-FR" dirty="0">
                <a:solidFill>
                  <a:srgbClr val="800000"/>
                </a:solidFill>
              </a:rPr>
            </a:br>
            <a:br>
              <a:rPr lang="fr-FR" dirty="0"/>
            </a:br>
            <a:endParaRPr lang="fr-FR" sz="22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25D1AD5-2DD0-E946-851E-9496DA7378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59" r="12570" b="5287"/>
          <a:stretch/>
        </p:blipFill>
        <p:spPr>
          <a:xfrm>
            <a:off x="3840479" y="465298"/>
            <a:ext cx="5056303" cy="544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5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420888"/>
            <a:ext cx="3456384" cy="1143000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800000"/>
                </a:solidFill>
              </a:rPr>
              <a:t>Pour aller plus loin…</a:t>
            </a:r>
            <a:br>
              <a:rPr lang="fr-FR" dirty="0">
                <a:solidFill>
                  <a:srgbClr val="800000"/>
                </a:solidFill>
              </a:rPr>
            </a:br>
            <a:br>
              <a:rPr lang="fr-FR" dirty="0"/>
            </a:br>
            <a:endParaRPr lang="fr-FR" sz="22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5A98959-F2FD-D245-8E41-043B8B444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-504966"/>
            <a:ext cx="5753155" cy="814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9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611560" y="1340768"/>
            <a:ext cx="432048" cy="4824535"/>
          </a:xfrm>
          <a:ln>
            <a:solidFill>
              <a:srgbClr val="15B097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anchor="ctr" anchorCtr="0"/>
          <a:lstStyle/>
          <a:p>
            <a:pPr marL="0" indent="0" algn="ctr">
              <a:buNone/>
            </a:pPr>
            <a:endParaRPr lang="fr-FR" sz="2400" dirty="0">
              <a:solidFill>
                <a:srgbClr val="3366FF"/>
              </a:solidFill>
            </a:endParaRPr>
          </a:p>
          <a:p>
            <a:pPr marL="0" indent="0" algn="ctr">
              <a:buNone/>
            </a:pPr>
            <a:r>
              <a:rPr lang="fr-FR" b="1" dirty="0">
                <a:solidFill>
                  <a:srgbClr val="15B097"/>
                </a:solidFill>
              </a:rPr>
              <a:t>EMPLOYÉ</a:t>
            </a:r>
          </a:p>
          <a:p>
            <a:pPr marL="0" indent="0" algn="ctr">
              <a:buNone/>
            </a:pPr>
            <a:endParaRPr lang="fr-FR" b="1" dirty="0">
              <a:solidFill>
                <a:srgbClr val="008000"/>
              </a:solidFill>
            </a:endParaRPr>
          </a:p>
          <a:p>
            <a:pPr marL="0" indent="0" algn="ctr">
              <a:buNone/>
            </a:pPr>
            <a:endParaRPr lang="fr-FR" sz="2400" dirty="0">
              <a:solidFill>
                <a:srgbClr val="3366FF"/>
              </a:solidFill>
            </a:endParaRPr>
          </a:p>
        </p:txBody>
      </p:sp>
      <p:sp>
        <p:nvSpPr>
          <p:cNvPr id="7" name="Espace réservé du contenu 4"/>
          <p:cNvSpPr>
            <a:spLocks noGrp="1"/>
          </p:cNvSpPr>
          <p:nvPr>
            <p:ph sz="half" idx="1"/>
          </p:nvPr>
        </p:nvSpPr>
        <p:spPr>
          <a:xfrm>
            <a:off x="8315232" y="1340768"/>
            <a:ext cx="371568" cy="4824536"/>
          </a:xfrm>
          <a:ln>
            <a:solidFill>
              <a:schemeClr val="accent6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marL="0" indent="0" algn="ctr">
              <a:buNone/>
            </a:pPr>
            <a:r>
              <a:rPr lang="fr-FR" dirty="0">
                <a:solidFill>
                  <a:srgbClr val="FF0000"/>
                </a:solidFill>
              </a:rPr>
              <a:t>INDEPENDANT</a:t>
            </a:r>
          </a:p>
        </p:txBody>
      </p:sp>
      <p:sp>
        <p:nvSpPr>
          <p:cNvPr id="9" name="Espace réservé du contenu 4"/>
          <p:cNvSpPr>
            <a:spLocks noGrp="1"/>
          </p:cNvSpPr>
          <p:nvPr>
            <p:ph sz="half" idx="1"/>
          </p:nvPr>
        </p:nvSpPr>
        <p:spPr>
          <a:xfrm>
            <a:off x="3275856" y="2924944"/>
            <a:ext cx="1391040" cy="456376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2400" i="1" dirty="0" err="1"/>
              <a:t>Precog</a:t>
            </a:r>
            <a:endParaRPr lang="fr-FR" sz="2400" i="1" dirty="0"/>
          </a:p>
        </p:txBody>
      </p:sp>
      <p:sp>
        <p:nvSpPr>
          <p:cNvPr id="10" name="Espace réservé du contenu 4"/>
          <p:cNvSpPr>
            <a:spLocks noGrp="1"/>
          </p:cNvSpPr>
          <p:nvPr>
            <p:ph sz="half" idx="1"/>
          </p:nvPr>
        </p:nvSpPr>
        <p:spPr>
          <a:xfrm>
            <a:off x="971600" y="1412776"/>
            <a:ext cx="2842560" cy="456376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2400" i="1" dirty="0" err="1"/>
              <a:t>Interim</a:t>
            </a:r>
            <a:r>
              <a:rPr lang="fr-FR" sz="2400" i="1" dirty="0"/>
              <a:t> manager</a:t>
            </a:r>
          </a:p>
          <a:p>
            <a:pPr marL="0" indent="0" algn="ctr">
              <a:buNone/>
            </a:pPr>
            <a:endParaRPr lang="fr-FR" sz="2400" i="1" dirty="0"/>
          </a:p>
        </p:txBody>
      </p:sp>
      <p:sp>
        <p:nvSpPr>
          <p:cNvPr id="11" name="Espace réservé du contenu 4"/>
          <p:cNvSpPr>
            <a:spLocks noGrp="1"/>
          </p:cNvSpPr>
          <p:nvPr>
            <p:ph sz="half" idx="1"/>
          </p:nvPr>
        </p:nvSpPr>
        <p:spPr>
          <a:xfrm>
            <a:off x="5054413" y="5661248"/>
            <a:ext cx="3910075" cy="456376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2400" i="1" dirty="0"/>
              <a:t>Portfolio </a:t>
            </a:r>
            <a:r>
              <a:rPr lang="fr-FR" sz="2400" i="1" dirty="0" err="1"/>
              <a:t>worker</a:t>
            </a:r>
            <a:endParaRPr lang="fr-FR" sz="2400" i="1" dirty="0"/>
          </a:p>
          <a:p>
            <a:pPr marL="0" indent="0" algn="ctr">
              <a:buNone/>
            </a:pPr>
            <a:endParaRPr lang="fr-FR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Espace réservé du contenu 4"/>
          <p:cNvSpPr>
            <a:spLocks noGrp="1"/>
          </p:cNvSpPr>
          <p:nvPr>
            <p:ph sz="half" idx="1"/>
          </p:nvPr>
        </p:nvSpPr>
        <p:spPr>
          <a:xfrm>
            <a:off x="4776262" y="5085184"/>
            <a:ext cx="3540153" cy="456376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2400" i="1" dirty="0"/>
              <a:t>On </a:t>
            </a:r>
            <a:r>
              <a:rPr lang="fr-FR" sz="2400" i="1" dirty="0" err="1"/>
              <a:t>demand</a:t>
            </a:r>
            <a:r>
              <a:rPr lang="fr-FR" sz="2400" i="1" dirty="0"/>
              <a:t>/on call </a:t>
            </a:r>
            <a:r>
              <a:rPr lang="fr-FR" sz="2400" i="1" dirty="0" err="1"/>
              <a:t>worker</a:t>
            </a:r>
            <a:endParaRPr lang="fr-FR" sz="2400" i="1" dirty="0"/>
          </a:p>
        </p:txBody>
      </p:sp>
      <p:sp>
        <p:nvSpPr>
          <p:cNvPr id="13" name="Espace réservé du contenu 4"/>
          <p:cNvSpPr>
            <a:spLocks noGrp="1"/>
          </p:cNvSpPr>
          <p:nvPr>
            <p:ph sz="half" idx="1"/>
          </p:nvPr>
        </p:nvSpPr>
        <p:spPr>
          <a:xfrm>
            <a:off x="3370752" y="3404672"/>
            <a:ext cx="1814400" cy="456376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2400" i="1" dirty="0"/>
              <a:t>I-Pro</a:t>
            </a:r>
          </a:p>
          <a:p>
            <a:pPr marL="0" indent="0" algn="ctr">
              <a:buNone/>
            </a:pPr>
            <a:endParaRPr lang="fr-FR" sz="2400" i="1" dirty="0"/>
          </a:p>
        </p:txBody>
      </p:sp>
      <p:sp>
        <p:nvSpPr>
          <p:cNvPr id="14" name="Espace réservé du contenu 4"/>
          <p:cNvSpPr>
            <a:spLocks noGrp="1"/>
          </p:cNvSpPr>
          <p:nvPr>
            <p:ph sz="half" idx="1"/>
          </p:nvPr>
        </p:nvSpPr>
        <p:spPr>
          <a:xfrm>
            <a:off x="4788024" y="4437112"/>
            <a:ext cx="2842560" cy="456376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2400" i="1" dirty="0" err="1"/>
              <a:t>Crowd</a:t>
            </a:r>
            <a:r>
              <a:rPr lang="fr-FR" sz="2400" i="1" dirty="0"/>
              <a:t> </a:t>
            </a:r>
            <a:r>
              <a:rPr lang="fr-FR" sz="2400" i="1" dirty="0" err="1"/>
              <a:t>worker</a:t>
            </a:r>
            <a:endParaRPr lang="fr-FR" sz="2400" i="1" dirty="0"/>
          </a:p>
          <a:p>
            <a:pPr marL="0" indent="0" algn="ctr">
              <a:buNone/>
            </a:pPr>
            <a:endParaRPr lang="fr-FR" sz="2400" i="1" dirty="0"/>
          </a:p>
        </p:txBody>
      </p:sp>
      <p:sp>
        <p:nvSpPr>
          <p:cNvPr id="15" name="Espace réservé du contenu 4"/>
          <p:cNvSpPr>
            <a:spLocks noGrp="1"/>
          </p:cNvSpPr>
          <p:nvPr>
            <p:ph sz="half" idx="1"/>
          </p:nvPr>
        </p:nvSpPr>
        <p:spPr>
          <a:xfrm>
            <a:off x="1619672" y="1916832"/>
            <a:ext cx="3216628" cy="456376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2400" i="1" dirty="0"/>
              <a:t>Multiple job </a:t>
            </a:r>
            <a:r>
              <a:rPr lang="fr-FR" sz="2400" i="1" dirty="0" err="1"/>
              <a:t>holder</a:t>
            </a:r>
            <a:endParaRPr lang="fr-FR" sz="2400" i="1" dirty="0"/>
          </a:p>
        </p:txBody>
      </p:sp>
      <p:sp>
        <p:nvSpPr>
          <p:cNvPr id="17" name="Espace réservé du contenu 4"/>
          <p:cNvSpPr>
            <a:spLocks noGrp="1"/>
          </p:cNvSpPr>
          <p:nvPr>
            <p:ph sz="half" idx="1"/>
          </p:nvPr>
        </p:nvSpPr>
        <p:spPr>
          <a:xfrm>
            <a:off x="3344622" y="3861047"/>
            <a:ext cx="3842553" cy="456376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2400" i="1" dirty="0"/>
              <a:t>Independent </a:t>
            </a:r>
            <a:r>
              <a:rPr lang="fr-FR" sz="2400" i="1" dirty="0" err="1"/>
              <a:t>contractor</a:t>
            </a:r>
            <a:endParaRPr lang="fr-FR" sz="2400" i="1" dirty="0"/>
          </a:p>
        </p:txBody>
      </p:sp>
      <p:sp>
        <p:nvSpPr>
          <p:cNvPr id="20" name="Espace réservé du contenu 4"/>
          <p:cNvSpPr>
            <a:spLocks noGrp="1"/>
          </p:cNvSpPr>
          <p:nvPr>
            <p:ph sz="half" idx="1"/>
          </p:nvPr>
        </p:nvSpPr>
        <p:spPr>
          <a:xfrm>
            <a:off x="2136954" y="2420888"/>
            <a:ext cx="3803198" cy="456376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2400" i="1" dirty="0"/>
              <a:t>ICT-</a:t>
            </a:r>
            <a:r>
              <a:rPr lang="fr-FR" sz="2400" i="1" dirty="0" err="1"/>
              <a:t>based</a:t>
            </a:r>
            <a:r>
              <a:rPr lang="fr-FR" sz="2400" i="1" dirty="0"/>
              <a:t> mobile </a:t>
            </a:r>
            <a:r>
              <a:rPr lang="fr-FR" sz="2400" i="1" dirty="0" err="1"/>
              <a:t>worker</a:t>
            </a:r>
            <a:endParaRPr lang="fr-FR" sz="2400" i="1" dirty="0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fr-FR" sz="4000" dirty="0">
                <a:solidFill>
                  <a:srgbClr val="800000"/>
                </a:solidFill>
              </a:rPr>
              <a:t>La zone « grise » des nouvelles formes d ’emploi (NFE)</a:t>
            </a:r>
            <a:br>
              <a:rPr lang="fr-FR" sz="4000" dirty="0">
                <a:solidFill>
                  <a:srgbClr val="800000"/>
                </a:solidFill>
              </a:rPr>
            </a:br>
            <a:endParaRPr lang="fr-FR" sz="40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75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  <p:bldP spid="15" grpId="0" build="p"/>
      <p:bldP spid="2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Image 2" descr="Capture d’écran 2015-01-13 à 12.13.3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"/>
          <a:stretch/>
        </p:blipFill>
        <p:spPr bwMode="auto">
          <a:xfrm>
            <a:off x="539552" y="188640"/>
            <a:ext cx="8024679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Espace réservé du contenu 3"/>
          <p:cNvSpPr txBox="1">
            <a:spLocks/>
          </p:cNvSpPr>
          <p:nvPr/>
        </p:nvSpPr>
        <p:spPr bwMode="auto">
          <a:xfrm>
            <a:off x="3348038" y="6381750"/>
            <a:ext cx="3382962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fr-FR" sz="1800" dirty="0" err="1">
                <a:latin typeface="Calibri" charset="0"/>
              </a:rPr>
              <a:t>Cappelli</a:t>
            </a:r>
            <a:r>
              <a:rPr lang="fr-FR" sz="1800" dirty="0">
                <a:latin typeface="Calibri" charset="0"/>
              </a:rPr>
              <a:t> &amp; Keller (2013)</a:t>
            </a:r>
          </a:p>
        </p:txBody>
      </p:sp>
      <p:sp>
        <p:nvSpPr>
          <p:cNvPr id="4" name="Ellipse 3"/>
          <p:cNvSpPr/>
          <p:nvPr/>
        </p:nvSpPr>
        <p:spPr>
          <a:xfrm>
            <a:off x="2486096" y="1305858"/>
            <a:ext cx="6403035" cy="477623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494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34888" y="260648"/>
            <a:ext cx="8229600" cy="792088"/>
          </a:xfrm>
        </p:spPr>
        <p:txBody>
          <a:bodyPr/>
          <a:lstStyle/>
          <a:p>
            <a:pPr marL="0" indent="0"/>
            <a:r>
              <a:rPr lang="fr-FR" sz="3600" dirty="0">
                <a:solidFill>
                  <a:srgbClr val="800000"/>
                </a:solidFill>
              </a:rPr>
              <a:t>NFE et autonomie au travail</a:t>
            </a:r>
          </a:p>
        </p:txBody>
      </p:sp>
      <p:graphicFrame>
        <p:nvGraphicFramePr>
          <p:cNvPr id="4" name="Espace réservé du conten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1075754"/>
              </p:ext>
            </p:extLst>
          </p:nvPr>
        </p:nvGraphicFramePr>
        <p:xfrm>
          <a:off x="457200" y="1484784"/>
          <a:ext cx="822960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lèche vers la droite 5"/>
          <p:cNvSpPr/>
          <p:nvPr/>
        </p:nvSpPr>
        <p:spPr>
          <a:xfrm>
            <a:off x="683568" y="5445224"/>
            <a:ext cx="1656184" cy="1008112"/>
          </a:xfrm>
          <a:prstGeom prst="rightArrow">
            <a:avLst/>
          </a:prstGeom>
          <a:solidFill>
            <a:srgbClr val="15B09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619672" y="5601434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lvl="2" indent="0">
              <a:buNone/>
            </a:pPr>
            <a:r>
              <a:rPr lang="en-GB" sz="2000" b="1" dirty="0">
                <a:solidFill>
                  <a:srgbClr val="000000"/>
                </a:solidFill>
              </a:rPr>
              <a:t>La question de </a:t>
            </a:r>
            <a:r>
              <a:rPr lang="en-GB" sz="2000" b="1" dirty="0" err="1">
                <a:solidFill>
                  <a:srgbClr val="000000"/>
                </a:solidFill>
              </a:rPr>
              <a:t>l’autonomie</a:t>
            </a:r>
            <a:r>
              <a:rPr lang="en-GB" sz="2000" b="1" dirty="0">
                <a:solidFill>
                  <a:srgbClr val="000000"/>
                </a:solidFill>
              </a:rPr>
              <a:t> au travail </a:t>
            </a:r>
            <a:r>
              <a:rPr lang="en-GB" sz="2000" b="1" dirty="0" err="1">
                <a:solidFill>
                  <a:srgbClr val="000000"/>
                </a:solidFill>
              </a:rPr>
              <a:t>devient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une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composante</a:t>
            </a:r>
            <a:r>
              <a:rPr lang="en-GB" sz="2000" b="1" dirty="0">
                <a:solidFill>
                  <a:srgbClr val="000000"/>
                </a:solidFill>
              </a:rPr>
              <a:t> majeure des arrangements </a:t>
            </a:r>
            <a:r>
              <a:rPr lang="en-GB" sz="2000" b="1" dirty="0" err="1">
                <a:solidFill>
                  <a:srgbClr val="000000"/>
                </a:solidFill>
              </a:rPr>
              <a:t>flexibles</a:t>
            </a:r>
            <a:r>
              <a:rPr lang="en-GB" sz="2000" b="1" dirty="0">
                <a:solidFill>
                  <a:srgbClr val="000000"/>
                </a:solidFill>
              </a:rPr>
              <a:t> de travail</a:t>
            </a:r>
            <a:endParaRPr lang="fr-BE" sz="3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4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800000"/>
                </a:solidFill>
              </a:rPr>
              <a:t>Dimensions de l’autonomie</a:t>
            </a: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7757786"/>
              </p:ext>
            </p:extLst>
          </p:nvPr>
        </p:nvGraphicFramePr>
        <p:xfrm>
          <a:off x="457200" y="134076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Flèche vers la droite 8"/>
          <p:cNvSpPr/>
          <p:nvPr/>
        </p:nvSpPr>
        <p:spPr>
          <a:xfrm>
            <a:off x="539552" y="6021288"/>
            <a:ext cx="1440160" cy="7920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403648" y="6135687"/>
            <a:ext cx="7452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lvl="2" indent="0">
              <a:buNone/>
            </a:pPr>
            <a:r>
              <a:rPr lang="en-GB" sz="2400" b="1" dirty="0" err="1">
                <a:solidFill>
                  <a:srgbClr val="000000"/>
                </a:solidFill>
              </a:rPr>
              <a:t>Diverses</a:t>
            </a:r>
            <a:r>
              <a:rPr lang="en-GB" sz="2400" b="1" dirty="0">
                <a:solidFill>
                  <a:srgbClr val="000000"/>
                </a:solidFill>
              </a:rPr>
              <a:t> dimensions </a:t>
            </a:r>
            <a:r>
              <a:rPr lang="en-GB" sz="2400" b="1" dirty="0" err="1">
                <a:solidFill>
                  <a:srgbClr val="000000"/>
                </a:solidFill>
              </a:rPr>
              <a:t>susceptibles</a:t>
            </a:r>
            <a:r>
              <a:rPr lang="en-GB" sz="2400" b="1" dirty="0">
                <a:solidFill>
                  <a:srgbClr val="000000"/>
                </a:solidFill>
              </a:rPr>
              <a:t> de se combiner</a:t>
            </a:r>
            <a:endParaRPr lang="fr-BE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5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>
            <p:extLst/>
          </p:nvPr>
        </p:nvGraphicFramePr>
        <p:xfrm>
          <a:off x="1695450" y="3089420"/>
          <a:ext cx="57531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Document" r:id="rId4" imgW="5753100" imgH="177800" progId="Word.Document.12">
                  <p:embed/>
                </p:oleObj>
              </mc:Choice>
              <mc:Fallback>
                <p:oleObj name="Document" r:id="rId4" imgW="5753100" imgH="177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95450" y="3089420"/>
                        <a:ext cx="57531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0515736"/>
              </p:ext>
            </p:extLst>
          </p:nvPr>
        </p:nvGraphicFramePr>
        <p:xfrm>
          <a:off x="451142" y="476672"/>
          <a:ext cx="8137283" cy="6288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1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1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1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74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82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89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67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69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7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981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026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29116">
                <a:tc rowSpan="14">
                  <a:txBody>
                    <a:bodyPr/>
                    <a:lstStyle/>
                    <a:p>
                      <a:pPr algn="ctr"/>
                      <a:r>
                        <a:rPr lang="fr-FR" sz="1200" b="1" i="1" dirty="0">
                          <a:solidFill>
                            <a:srgbClr val="000000"/>
                          </a:solidFill>
                          <a:latin typeface="+mn-lt"/>
                          <a:cs typeface="Times New Roman"/>
                        </a:rPr>
                        <a:t>Plus</a:t>
                      </a:r>
                      <a:r>
                        <a:rPr lang="fr-FR" sz="1200" b="1" i="1" baseline="0" dirty="0">
                          <a:solidFill>
                            <a:srgbClr val="000000"/>
                          </a:solidFill>
                          <a:latin typeface="+mn-lt"/>
                          <a:cs typeface="Times New Roman"/>
                        </a:rPr>
                        <a:t> d’autonomie</a:t>
                      </a:r>
                      <a:endParaRPr lang="fr-FR" sz="1100" b="1" i="1" dirty="0">
                        <a:solidFill>
                          <a:srgbClr val="000000"/>
                        </a:solidFill>
                        <a:latin typeface="+mn-lt"/>
                        <a:cs typeface="Times New Roman"/>
                      </a:endParaRPr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10">
                  <a:txBody>
                    <a:bodyPr/>
                    <a:lstStyle/>
                    <a:p>
                      <a:r>
                        <a:rPr lang="en-GB" sz="1050" b="1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Statut</a:t>
                      </a:r>
                      <a:r>
                        <a:rPr lang="en-GB" sz="105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du travail</a:t>
                      </a:r>
                      <a:endParaRPr lang="fr-FR" sz="1050" b="1" dirty="0">
                        <a:solidFill>
                          <a:srgbClr val="000000"/>
                        </a:solidFill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A7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14">
                  <a:txBody>
                    <a:bodyPr/>
                    <a:lstStyle/>
                    <a:p>
                      <a:pPr algn="ctr"/>
                      <a:r>
                        <a:rPr lang="fr-FR" sz="1400" b="1" i="1" dirty="0">
                          <a:solidFill>
                            <a:srgbClr val="000000"/>
                          </a:solidFill>
                          <a:latin typeface="+mn-lt"/>
                          <a:cs typeface="Times New Roman"/>
                        </a:rPr>
                        <a:t>Moins</a:t>
                      </a:r>
                      <a:r>
                        <a:rPr lang="fr-FR" sz="1400" b="1" i="1" baseline="0" dirty="0">
                          <a:solidFill>
                            <a:srgbClr val="000000"/>
                          </a:solidFill>
                          <a:latin typeface="+mn-lt"/>
                          <a:cs typeface="Times New Roman"/>
                        </a:rPr>
                        <a:t> d’autonomie</a:t>
                      </a:r>
                      <a:endParaRPr lang="fr-FR" sz="1400" b="1" i="1" dirty="0">
                        <a:solidFill>
                          <a:srgbClr val="000000"/>
                        </a:solidFill>
                        <a:latin typeface="+mn-lt"/>
                        <a:cs typeface="Times New Roman"/>
                      </a:endParaRPr>
                    </a:p>
                    <a:p>
                      <a:pPr algn="ctr"/>
                      <a:endParaRPr lang="fr-FR" sz="1400" b="1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vert="vert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116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BE" sz="1200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aseline="0" dirty="0" err="1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Travailleur</a:t>
                      </a:r>
                      <a:r>
                        <a:rPr lang="en-GB" sz="1000" baseline="0" dirty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en-GB" sz="1000" baseline="0" dirty="0" err="1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indépendant</a:t>
                      </a:r>
                      <a:endParaRPr lang="fr-BE" sz="1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Travailleur</a:t>
                      </a:r>
                      <a:r>
                        <a:rPr lang="en-GB" sz="1000" baseline="0" dirty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en-GB" sz="1000" baseline="0" dirty="0" err="1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indépendant</a:t>
                      </a:r>
                      <a:r>
                        <a:rPr lang="en-GB" sz="1000" baseline="0" dirty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en-GB" sz="1000" baseline="0" dirty="0" err="1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supporté</a:t>
                      </a:r>
                      <a:r>
                        <a:rPr lang="en-GB" sz="1000" baseline="0" dirty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en-GB" sz="1000" dirty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(IMT,</a:t>
                      </a:r>
                      <a:r>
                        <a:rPr lang="en-GB" sz="1000" baseline="0" dirty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 organisation parapluie,…</a:t>
                      </a:r>
                      <a:r>
                        <a:rPr lang="en-GB" sz="1000" dirty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)</a:t>
                      </a:r>
                      <a:endParaRPr lang="fr-BE" sz="1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BE" sz="1200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Travailleur</a:t>
                      </a:r>
                      <a:r>
                        <a:rPr lang="en-GB" sz="1000" baseline="0" dirty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en-GB" sz="1000" baseline="0" dirty="0" err="1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temporaire</a:t>
                      </a:r>
                      <a:endParaRPr lang="fr-BE" sz="1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BE" sz="1200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aseline="0" dirty="0" err="1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Travailleur</a:t>
                      </a:r>
                      <a:r>
                        <a:rPr lang="en-GB" sz="1000" baseline="0" dirty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en-GB" sz="1000" baseline="0" dirty="0" err="1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salarié</a:t>
                      </a:r>
                      <a:r>
                        <a:rPr lang="en-GB" sz="1000" baseline="0" dirty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 </a:t>
                      </a:r>
                      <a:endParaRPr lang="fr-BE" sz="1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BE" sz="1200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760">
                <a:tc vMerge="1">
                  <a:txBody>
                    <a:bodyPr/>
                    <a:lstStyle/>
                    <a:p>
                      <a:endParaRPr lang="fr-FR" sz="12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  <a:cs typeface="Times New Roman"/>
                        </a:rPr>
                        <a:t>Système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 d’assurances privé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  <a:cs typeface="Times New Roman"/>
                        </a:rPr>
                        <a:t>Accès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 à des packages d’assurance proposés par des organisations tierces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2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  <a:cs typeface="Times New Roman"/>
                        </a:rPr>
                        <a:t>Accès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 discontinu à la protection sociale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2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  <a:cs typeface="Times New Roman"/>
                        </a:rPr>
                        <a:t>Accès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 continu à la protection sociale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2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116">
                <a:tc vMerge="1">
                  <a:txBody>
                    <a:bodyPr/>
                    <a:lstStyle/>
                    <a:p>
                      <a:endParaRPr lang="fr-FR" sz="12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  <a:cs typeface="Times New Roman"/>
                        </a:rPr>
                        <a:t>Diversité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 de clients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+mn-lt"/>
                          <a:cs typeface="Times New Roman"/>
                        </a:rPr>
                        <a:t>Dépendance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 économique (une seule organisation cliente)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11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  <a:cs typeface="Times New Roman"/>
                        </a:rPr>
                        <a:t>Choix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 délibéré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+mn-lt"/>
                          <a:cs typeface="Times New Roman"/>
                        </a:rPr>
                        <a:t>Choix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 contraint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116">
                <a:tc vMerge="1">
                  <a:txBody>
                    <a:bodyPr/>
                    <a:lstStyle/>
                    <a:p>
                      <a:endParaRPr lang="fr-FR" sz="1600" b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r>
                        <a:rPr lang="en-GB" sz="11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Contenu</a:t>
                      </a:r>
                      <a:r>
                        <a:rPr lang="en-GB" sz="1100" b="1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 du travail</a:t>
                      </a:r>
                      <a:endParaRPr lang="fr-FR" sz="1100" b="1" dirty="0">
                        <a:solidFill>
                          <a:srgbClr val="000000"/>
                        </a:solidFill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A7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600" b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116">
                <a:tc vMerge="1">
                  <a:txBody>
                    <a:bodyPr/>
                    <a:lstStyle/>
                    <a:p>
                      <a:endParaRPr lang="fr-FR" sz="12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  <a:cs typeface="Times New Roman"/>
                        </a:rPr>
                        <a:t>Prescriptions larges 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qui permettent le job </a:t>
                      </a:r>
                      <a:r>
                        <a:rPr lang="fr-FR" sz="1000" baseline="0" dirty="0" err="1">
                          <a:latin typeface="+mn-lt"/>
                          <a:cs typeface="Times New Roman"/>
                        </a:rPr>
                        <a:t>crafting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+mn-lt"/>
                          <a:cs typeface="Times New Roman"/>
                        </a:rPr>
                        <a:t>Spécifications 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strictes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116">
                <a:tc vMerge="1">
                  <a:txBody>
                    <a:bodyPr/>
                    <a:lstStyle/>
                    <a:p>
                      <a:endParaRPr lang="fr-FR" sz="12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  <a:cs typeface="Times New Roman"/>
                        </a:rPr>
                        <a:t>Charge et rythme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 de travail définis par le travailleur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+mn-lt"/>
                          <a:cs typeface="Times New Roman"/>
                        </a:rPr>
                        <a:t>Charge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 et rythme de travail imposés par l’organisation cliente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5760">
                <a:tc vMerge="1">
                  <a:txBody>
                    <a:bodyPr/>
                    <a:lstStyle/>
                    <a:p>
                      <a:endParaRPr lang="fr-FR" sz="12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  <a:cs typeface="Times New Roman"/>
                        </a:rPr>
                        <a:t>Standardisation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 des qualifications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  <a:cs typeface="Times New Roman"/>
                        </a:rPr>
                        <a:t>Ajustement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 mutuel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  <a:cs typeface="Times New Roman"/>
                        </a:rPr>
                        <a:t>Standardisation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 des normes et des valeurs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  <a:cs typeface="Times New Roman"/>
                        </a:rPr>
                        <a:t>Standardisatio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n des résultats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  <a:cs typeface="Times New Roman"/>
                        </a:rPr>
                        <a:t>Standardisation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 des processus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  <a:cs typeface="Times New Roman"/>
                        </a:rPr>
                        <a:t>Supervision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 directe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 sz="12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9116">
                <a:tc vMerge="1">
                  <a:txBody>
                    <a:bodyPr/>
                    <a:lstStyle/>
                    <a:p>
                      <a:endParaRPr lang="fr-FR" sz="12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+mn-lt"/>
                          <a:cs typeface="Times New Roman"/>
                        </a:rPr>
                        <a:t>Accompagnement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 et/ou accès effectif à de l’expertise partagée, forte identification professionnelle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Peu d’accompagnement et/ou d’accès à de l’expertise partagée, faible identification professionnelle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2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9116">
                <a:tc vMerge="1">
                  <a:txBody>
                    <a:bodyPr/>
                    <a:lstStyle/>
                    <a:p>
                      <a:endParaRPr lang="fr-FR" sz="16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r>
                        <a:rPr lang="en-GB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Conditions</a:t>
                      </a:r>
                      <a:r>
                        <a:rPr lang="en-GB" sz="11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de travail</a:t>
                      </a:r>
                      <a:endParaRPr lang="fr-FR" sz="11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A7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6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38000">
                <a:tc vMerge="1">
                  <a:txBody>
                    <a:bodyPr/>
                    <a:lstStyle/>
                    <a:p>
                      <a:endParaRPr lang="fr-FR" sz="12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  <a:cs typeface="Times New Roman"/>
                        </a:rPr>
                        <a:t>Auto-responsabilité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 en matière de développement des compétences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  <a:cs typeface="Times New Roman"/>
                        </a:rPr>
                        <a:t>Accès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 à des équivalents fonctionnels en matière de développement des compétences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  <a:cs typeface="Times New Roman"/>
                        </a:rPr>
                        <a:t>Plans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 de développement des compétences personnalisés dans le cadre de négociations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  <a:cs typeface="Times New Roman"/>
                        </a:rPr>
                        <a:t>Offre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 de formation standardisée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2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30368">
                <a:tc vMerge="1">
                  <a:txBody>
                    <a:bodyPr/>
                    <a:lstStyle/>
                    <a:p>
                      <a:endParaRPr lang="fr-FR" sz="12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+mn-lt"/>
                          <a:cs typeface="Times New Roman"/>
                        </a:rPr>
                        <a:t>Auto-responsabilité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 en matière de génération d’un niveau de revenu suffisant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  <a:cs typeface="Times New Roman"/>
                        </a:rPr>
                        <a:t>Support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 financier par des organisations tierces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+mn-lt"/>
                          <a:cs typeface="Times New Roman"/>
                        </a:rPr>
                        <a:t>Packages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 salariaux individualisés basés sur des négociations interpersonnelles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  <a:cs typeface="Times New Roman"/>
                        </a:rPr>
                        <a:t>Barèmes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 salariaux standardisés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2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730368">
                <a:tc vMerge="1">
                  <a:txBody>
                    <a:bodyPr/>
                    <a:lstStyle/>
                    <a:p>
                      <a:endParaRPr lang="fr-FR" sz="12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  <a:cs typeface="Times New Roman"/>
                        </a:rPr>
                        <a:t>Auto-responsabilité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 en matière d’arrangements spatio-temporels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  <a:cs typeface="Times New Roman"/>
                        </a:rPr>
                        <a:t>Accès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 à des espaces partagés (</a:t>
                      </a:r>
                      <a:r>
                        <a:rPr lang="fr-FR" sz="1000" baseline="0" dirty="0" err="1">
                          <a:latin typeface="+mn-lt"/>
                          <a:cs typeface="Times New Roman"/>
                        </a:rPr>
                        <a:t>co-working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)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+mn-lt"/>
                          <a:cs typeface="Times New Roman"/>
                        </a:rPr>
                        <a:t>Aménagements spatio-temporels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 basés sur des négociations interpersonnelles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  <a:cs typeface="Times New Roman"/>
                        </a:rPr>
                        <a:t>Horaire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 et lieu de travail prédéterminés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2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49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>
            <p:extLst/>
          </p:nvPr>
        </p:nvGraphicFramePr>
        <p:xfrm>
          <a:off x="1695450" y="3089420"/>
          <a:ext cx="57531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Document" r:id="rId4" imgW="5753100" imgH="177800" progId="Word.Document.12">
                  <p:embed/>
                </p:oleObj>
              </mc:Choice>
              <mc:Fallback>
                <p:oleObj name="Document" r:id="rId4" imgW="5753100" imgH="177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95450" y="3089420"/>
                        <a:ext cx="57531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9952439"/>
              </p:ext>
            </p:extLst>
          </p:nvPr>
        </p:nvGraphicFramePr>
        <p:xfrm>
          <a:off x="451142" y="476672"/>
          <a:ext cx="8137283" cy="6288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1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1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1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74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82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89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67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69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7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981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026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29116">
                <a:tc rowSpan="14">
                  <a:txBody>
                    <a:bodyPr/>
                    <a:lstStyle/>
                    <a:p>
                      <a:pPr algn="ctr"/>
                      <a:r>
                        <a:rPr lang="fr-FR" sz="1200" b="1" i="1" dirty="0">
                          <a:solidFill>
                            <a:srgbClr val="000000"/>
                          </a:solidFill>
                          <a:latin typeface="+mn-lt"/>
                          <a:cs typeface="Times New Roman"/>
                        </a:rPr>
                        <a:t>Plus</a:t>
                      </a:r>
                      <a:r>
                        <a:rPr lang="fr-FR" sz="1200" b="1" i="1" baseline="0" dirty="0">
                          <a:solidFill>
                            <a:srgbClr val="000000"/>
                          </a:solidFill>
                          <a:latin typeface="+mn-lt"/>
                          <a:cs typeface="Times New Roman"/>
                        </a:rPr>
                        <a:t> d’autonomie</a:t>
                      </a:r>
                      <a:endParaRPr lang="fr-FR" sz="1100" b="1" i="1" dirty="0">
                        <a:solidFill>
                          <a:srgbClr val="000000"/>
                        </a:solidFill>
                        <a:latin typeface="+mn-lt"/>
                        <a:cs typeface="Times New Roman"/>
                      </a:endParaRPr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10">
                  <a:txBody>
                    <a:bodyPr/>
                    <a:lstStyle/>
                    <a:p>
                      <a:r>
                        <a:rPr lang="en-GB" sz="1050" b="1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Statut</a:t>
                      </a:r>
                      <a:r>
                        <a:rPr lang="en-GB" sz="105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du travail</a:t>
                      </a:r>
                      <a:endParaRPr lang="fr-FR" sz="1050" b="1" dirty="0">
                        <a:solidFill>
                          <a:srgbClr val="000000"/>
                        </a:solidFill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A7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14">
                  <a:txBody>
                    <a:bodyPr/>
                    <a:lstStyle/>
                    <a:p>
                      <a:pPr algn="ctr"/>
                      <a:r>
                        <a:rPr lang="fr-FR" sz="1400" b="1" i="1" dirty="0">
                          <a:solidFill>
                            <a:srgbClr val="000000"/>
                          </a:solidFill>
                          <a:latin typeface="+mn-lt"/>
                          <a:cs typeface="Times New Roman"/>
                        </a:rPr>
                        <a:t>Moins</a:t>
                      </a:r>
                      <a:r>
                        <a:rPr lang="fr-FR" sz="1400" b="1" i="1" baseline="0" dirty="0">
                          <a:solidFill>
                            <a:srgbClr val="000000"/>
                          </a:solidFill>
                          <a:latin typeface="+mn-lt"/>
                          <a:cs typeface="Times New Roman"/>
                        </a:rPr>
                        <a:t> d’autonomie</a:t>
                      </a:r>
                      <a:endParaRPr lang="fr-FR" sz="1400" b="1" i="1" dirty="0">
                        <a:solidFill>
                          <a:srgbClr val="000000"/>
                        </a:solidFill>
                        <a:latin typeface="+mn-lt"/>
                        <a:cs typeface="Times New Roman"/>
                      </a:endParaRPr>
                    </a:p>
                    <a:p>
                      <a:pPr algn="ctr"/>
                      <a:endParaRPr lang="fr-FR" sz="1400" b="1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vert="vert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116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BE" sz="1200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aseline="0" dirty="0" err="1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Travailleur</a:t>
                      </a:r>
                      <a:r>
                        <a:rPr lang="en-GB" sz="1000" baseline="0" dirty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en-GB" sz="1000" baseline="0" dirty="0" err="1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indépendant</a:t>
                      </a:r>
                      <a:endParaRPr lang="fr-BE" sz="1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4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Travailleur</a:t>
                      </a:r>
                      <a:r>
                        <a:rPr lang="en-GB" sz="1000" baseline="0" dirty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en-GB" sz="1000" baseline="0" dirty="0" err="1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indépendant</a:t>
                      </a:r>
                      <a:r>
                        <a:rPr lang="en-GB" sz="1000" baseline="0" dirty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en-GB" sz="1000" baseline="0" dirty="0" err="1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supporté</a:t>
                      </a:r>
                      <a:r>
                        <a:rPr lang="en-GB" sz="1000" baseline="0" dirty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en-GB" sz="1000" dirty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(IMT,</a:t>
                      </a:r>
                      <a:r>
                        <a:rPr lang="en-GB" sz="1000" baseline="0" dirty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 organisation parapluie,…</a:t>
                      </a:r>
                      <a:r>
                        <a:rPr lang="en-GB" sz="1000" dirty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)</a:t>
                      </a:r>
                      <a:endParaRPr lang="fr-BE" sz="1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BE" sz="1200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Travailleur</a:t>
                      </a:r>
                      <a:r>
                        <a:rPr lang="en-GB" sz="1000" baseline="0" dirty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en-GB" sz="1000" baseline="0" dirty="0" err="1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temporaire</a:t>
                      </a:r>
                      <a:endParaRPr lang="fr-BE" sz="1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BE" sz="1200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aseline="0" dirty="0" err="1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Travailleur</a:t>
                      </a:r>
                      <a:r>
                        <a:rPr lang="en-GB" sz="1000" baseline="0" dirty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en-GB" sz="1000" baseline="0" dirty="0" err="1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salarié</a:t>
                      </a:r>
                      <a:r>
                        <a:rPr lang="en-GB" sz="1000" baseline="0" dirty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 </a:t>
                      </a:r>
                      <a:endParaRPr lang="fr-BE" sz="1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BE" sz="1200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760">
                <a:tc vMerge="1">
                  <a:txBody>
                    <a:bodyPr/>
                    <a:lstStyle/>
                    <a:p>
                      <a:endParaRPr lang="fr-FR" sz="12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  <a:cs typeface="Times New Roman"/>
                        </a:rPr>
                        <a:t>Système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 d’assurances privé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  <a:cs typeface="Times New Roman"/>
                        </a:rPr>
                        <a:t>Accès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 à des packages d’assurance proposés par des organisations tierces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2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  <a:cs typeface="Times New Roman"/>
                        </a:rPr>
                        <a:t>Accès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 discontinu à la protection sociale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2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  <a:cs typeface="Times New Roman"/>
                        </a:rPr>
                        <a:t>Accès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 continu à la protection sociale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2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116">
                <a:tc vMerge="1">
                  <a:txBody>
                    <a:bodyPr/>
                    <a:lstStyle/>
                    <a:p>
                      <a:endParaRPr lang="fr-FR" sz="12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  <a:cs typeface="Times New Roman"/>
                        </a:rPr>
                        <a:t>Diversité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 de clients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+mn-lt"/>
                          <a:cs typeface="Times New Roman"/>
                        </a:rPr>
                        <a:t>Dépendance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 économique (une seule organisation cliente)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11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  <a:cs typeface="Times New Roman"/>
                        </a:rPr>
                        <a:t>Choix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 délibéré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+mn-lt"/>
                          <a:cs typeface="Times New Roman"/>
                        </a:rPr>
                        <a:t>Choix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 contraint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116">
                <a:tc vMerge="1">
                  <a:txBody>
                    <a:bodyPr/>
                    <a:lstStyle/>
                    <a:p>
                      <a:endParaRPr lang="fr-FR" sz="1600" b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r>
                        <a:rPr lang="en-GB" sz="11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Contenu</a:t>
                      </a:r>
                      <a:r>
                        <a:rPr lang="en-GB" sz="1100" b="1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 du travail</a:t>
                      </a:r>
                      <a:endParaRPr lang="fr-FR" sz="1100" b="1" dirty="0">
                        <a:solidFill>
                          <a:srgbClr val="000000"/>
                        </a:solidFill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A7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600" b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116">
                <a:tc vMerge="1">
                  <a:txBody>
                    <a:bodyPr/>
                    <a:lstStyle/>
                    <a:p>
                      <a:endParaRPr lang="fr-FR" sz="12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  <a:cs typeface="Times New Roman"/>
                        </a:rPr>
                        <a:t>Prescriptions larges 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qui permettent le job </a:t>
                      </a:r>
                      <a:r>
                        <a:rPr lang="fr-FR" sz="1000" baseline="0" dirty="0" err="1">
                          <a:latin typeface="+mn-lt"/>
                          <a:cs typeface="Times New Roman"/>
                        </a:rPr>
                        <a:t>crafting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+mn-lt"/>
                          <a:cs typeface="Times New Roman"/>
                        </a:rPr>
                        <a:t>Spécifications 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strictes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116">
                <a:tc vMerge="1">
                  <a:txBody>
                    <a:bodyPr/>
                    <a:lstStyle/>
                    <a:p>
                      <a:endParaRPr lang="fr-FR" sz="12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  <a:cs typeface="Times New Roman"/>
                        </a:rPr>
                        <a:t>Charge et rythme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 de travail définis par le travailleur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+mn-lt"/>
                          <a:cs typeface="Times New Roman"/>
                        </a:rPr>
                        <a:t>Charge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 et rythme de travail imposés par l’organisation cliente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5760">
                <a:tc vMerge="1">
                  <a:txBody>
                    <a:bodyPr/>
                    <a:lstStyle/>
                    <a:p>
                      <a:endParaRPr lang="fr-FR" sz="12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  <a:cs typeface="Times New Roman"/>
                        </a:rPr>
                        <a:t>Standardisation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 des qualifications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  <a:cs typeface="Times New Roman"/>
                        </a:rPr>
                        <a:t>Ajustement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 mutuel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  <a:cs typeface="Times New Roman"/>
                        </a:rPr>
                        <a:t>Standardisation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 des normes et des valeurs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  <a:cs typeface="Times New Roman"/>
                        </a:rPr>
                        <a:t>Standardisatio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n des résultats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  <a:cs typeface="Times New Roman"/>
                        </a:rPr>
                        <a:t>Standardisation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 des processus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  <a:cs typeface="Times New Roman"/>
                        </a:rPr>
                        <a:t>Supervision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 directe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12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9116">
                <a:tc vMerge="1">
                  <a:txBody>
                    <a:bodyPr/>
                    <a:lstStyle/>
                    <a:p>
                      <a:endParaRPr lang="fr-FR" sz="12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/>
                        </a:rPr>
                        <a:t>Accompagnement et/ou accès effectif à de l’expertise partagée, forte identification professionnelle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Peu d’accompagnement et/ou d’accès à de l’expertise partagée, faible identification professionnelle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4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2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9116">
                <a:tc vMerge="1">
                  <a:txBody>
                    <a:bodyPr/>
                    <a:lstStyle/>
                    <a:p>
                      <a:endParaRPr lang="fr-FR" sz="16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r>
                        <a:rPr lang="en-GB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Conditions</a:t>
                      </a:r>
                      <a:r>
                        <a:rPr lang="en-GB" sz="11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de travail</a:t>
                      </a:r>
                      <a:endParaRPr lang="fr-FR" sz="11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A7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6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38000">
                <a:tc vMerge="1">
                  <a:txBody>
                    <a:bodyPr/>
                    <a:lstStyle/>
                    <a:p>
                      <a:endParaRPr lang="fr-FR" sz="12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  <a:cs typeface="Times New Roman"/>
                        </a:rPr>
                        <a:t>Auto-responsabilité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 en matière de développement des compétences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  <a:cs typeface="Times New Roman"/>
                        </a:rPr>
                        <a:t>Accès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 à des équivalents fonctionnels en matière de développement des compétences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  <a:cs typeface="Times New Roman"/>
                        </a:rPr>
                        <a:t>Plans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 de développement des compétences personnalisés dans le cadre de négociations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  <a:cs typeface="Times New Roman"/>
                        </a:rPr>
                        <a:t>Offre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 de formation standardisée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2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30368">
                <a:tc vMerge="1">
                  <a:txBody>
                    <a:bodyPr/>
                    <a:lstStyle/>
                    <a:p>
                      <a:endParaRPr lang="fr-FR" sz="12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+mn-lt"/>
                          <a:cs typeface="Times New Roman"/>
                        </a:rPr>
                        <a:t>Auto-responsabilité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 en matière de génération d’un niveau de revenu suffisant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4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  <a:cs typeface="Times New Roman"/>
                        </a:rPr>
                        <a:t>Support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 financier par des organisations tierces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+mn-lt"/>
                          <a:cs typeface="Times New Roman"/>
                        </a:rPr>
                        <a:t>Packages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 salariaux individualisés basés sur des négociations interpersonnelles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  <a:cs typeface="Times New Roman"/>
                        </a:rPr>
                        <a:t>Barèmes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 salariaux standardisés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2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730368">
                <a:tc vMerge="1">
                  <a:txBody>
                    <a:bodyPr/>
                    <a:lstStyle/>
                    <a:p>
                      <a:endParaRPr lang="fr-FR" sz="12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  <a:cs typeface="Times New Roman"/>
                        </a:rPr>
                        <a:t>Auto-responsabilité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 en matière d’arrangements spatio-temporels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  <a:cs typeface="Times New Roman"/>
                        </a:rPr>
                        <a:t>Accès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 à des espaces partagés (</a:t>
                      </a:r>
                      <a:r>
                        <a:rPr lang="fr-FR" sz="1000" baseline="0" dirty="0" err="1">
                          <a:latin typeface="+mn-lt"/>
                          <a:cs typeface="Times New Roman"/>
                        </a:rPr>
                        <a:t>co-working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)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+mn-lt"/>
                          <a:cs typeface="Times New Roman"/>
                        </a:rPr>
                        <a:t>Aménagements spatio-temporels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 basés sur des négociations interpersonnelles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  <a:cs typeface="Times New Roman"/>
                        </a:rPr>
                        <a:t>Horaire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 et lieu de travail prédéterminés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2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2195736" y="15007"/>
            <a:ext cx="4247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00000"/>
                </a:solidFill>
                <a:latin typeface="Arial"/>
                <a:cs typeface="Arial"/>
              </a:rPr>
              <a:t>Le cas des travailleurs « on call »</a:t>
            </a:r>
          </a:p>
        </p:txBody>
      </p:sp>
    </p:spTree>
    <p:extLst>
      <p:ext uri="{BB962C8B-B14F-4D97-AF65-F5344CB8AC3E}">
        <p14:creationId xmlns:p14="http://schemas.microsoft.com/office/powerpoint/2010/main" val="202232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>
            <p:extLst/>
          </p:nvPr>
        </p:nvGraphicFramePr>
        <p:xfrm>
          <a:off x="1695450" y="3089420"/>
          <a:ext cx="57531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Document" r:id="rId4" imgW="5753100" imgH="177800" progId="Word.Document.12">
                  <p:embed/>
                </p:oleObj>
              </mc:Choice>
              <mc:Fallback>
                <p:oleObj name="Document" r:id="rId4" imgW="5753100" imgH="177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95450" y="3089420"/>
                        <a:ext cx="57531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3549992"/>
              </p:ext>
            </p:extLst>
          </p:nvPr>
        </p:nvGraphicFramePr>
        <p:xfrm>
          <a:off x="451142" y="476672"/>
          <a:ext cx="8137283" cy="6288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1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1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1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74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82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89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67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69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7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981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026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29116">
                <a:tc rowSpan="14">
                  <a:txBody>
                    <a:bodyPr/>
                    <a:lstStyle/>
                    <a:p>
                      <a:pPr algn="ctr"/>
                      <a:r>
                        <a:rPr lang="fr-FR" sz="1200" b="1" i="1" dirty="0">
                          <a:solidFill>
                            <a:srgbClr val="000000"/>
                          </a:solidFill>
                          <a:latin typeface="+mn-lt"/>
                          <a:cs typeface="Times New Roman"/>
                        </a:rPr>
                        <a:t>Plus</a:t>
                      </a:r>
                      <a:r>
                        <a:rPr lang="fr-FR" sz="1200" b="1" i="1" baseline="0" dirty="0">
                          <a:solidFill>
                            <a:srgbClr val="000000"/>
                          </a:solidFill>
                          <a:latin typeface="+mn-lt"/>
                          <a:cs typeface="Times New Roman"/>
                        </a:rPr>
                        <a:t> d’autonomie</a:t>
                      </a:r>
                      <a:endParaRPr lang="fr-FR" sz="1100" b="1" i="1" dirty="0">
                        <a:solidFill>
                          <a:srgbClr val="000000"/>
                        </a:solidFill>
                        <a:latin typeface="+mn-lt"/>
                        <a:cs typeface="Times New Roman"/>
                      </a:endParaRPr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10">
                  <a:txBody>
                    <a:bodyPr/>
                    <a:lstStyle/>
                    <a:p>
                      <a:r>
                        <a:rPr lang="en-GB" sz="1050" b="1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Statut</a:t>
                      </a:r>
                      <a:r>
                        <a:rPr lang="en-GB" sz="105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du travail</a:t>
                      </a:r>
                      <a:endParaRPr lang="fr-FR" sz="1050" b="1" dirty="0">
                        <a:solidFill>
                          <a:srgbClr val="000000"/>
                        </a:solidFill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A7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14">
                  <a:txBody>
                    <a:bodyPr/>
                    <a:lstStyle/>
                    <a:p>
                      <a:pPr algn="ctr"/>
                      <a:r>
                        <a:rPr lang="fr-FR" sz="1400" b="1" i="1" dirty="0">
                          <a:solidFill>
                            <a:srgbClr val="000000"/>
                          </a:solidFill>
                          <a:latin typeface="+mn-lt"/>
                          <a:cs typeface="Times New Roman"/>
                        </a:rPr>
                        <a:t>Moins</a:t>
                      </a:r>
                      <a:r>
                        <a:rPr lang="fr-FR" sz="1400" b="1" i="1" baseline="0" dirty="0">
                          <a:solidFill>
                            <a:srgbClr val="000000"/>
                          </a:solidFill>
                          <a:latin typeface="+mn-lt"/>
                          <a:cs typeface="Times New Roman"/>
                        </a:rPr>
                        <a:t> d’autonomie</a:t>
                      </a:r>
                      <a:endParaRPr lang="fr-FR" sz="1400" b="1" i="1" dirty="0">
                        <a:solidFill>
                          <a:srgbClr val="000000"/>
                        </a:solidFill>
                        <a:latin typeface="+mn-lt"/>
                        <a:cs typeface="Times New Roman"/>
                      </a:endParaRPr>
                    </a:p>
                    <a:p>
                      <a:pPr algn="ctr"/>
                      <a:endParaRPr lang="fr-FR" sz="1400" b="1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vert="vert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116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BE" sz="1200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aseline="0" dirty="0" err="1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Travailleur</a:t>
                      </a:r>
                      <a:r>
                        <a:rPr lang="en-GB" sz="1000" baseline="0" dirty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en-GB" sz="1000" baseline="0" dirty="0" err="1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indépendant</a:t>
                      </a:r>
                      <a:endParaRPr lang="fr-BE" sz="1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Travailleur</a:t>
                      </a:r>
                      <a:r>
                        <a:rPr lang="en-GB" sz="1000" baseline="0" dirty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en-GB" sz="1000" baseline="0" dirty="0" err="1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indépendant</a:t>
                      </a:r>
                      <a:r>
                        <a:rPr lang="en-GB" sz="1000" baseline="0" dirty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en-GB" sz="1000" baseline="0" dirty="0" err="1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supporté</a:t>
                      </a:r>
                      <a:r>
                        <a:rPr lang="en-GB" sz="1000" baseline="0" dirty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en-GB" sz="1000" dirty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(IMT,</a:t>
                      </a:r>
                      <a:r>
                        <a:rPr lang="en-GB" sz="1000" baseline="0" dirty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 organisation parapluie,…</a:t>
                      </a:r>
                      <a:r>
                        <a:rPr lang="en-GB" sz="1000" dirty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)</a:t>
                      </a:r>
                      <a:endParaRPr lang="fr-BE" sz="1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BE" sz="1200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Travailleur</a:t>
                      </a:r>
                      <a:r>
                        <a:rPr lang="en-GB" sz="1000" baseline="0" dirty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en-GB" sz="1000" baseline="0" dirty="0" err="1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temporaire</a:t>
                      </a:r>
                      <a:endParaRPr lang="fr-BE" sz="1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BE" sz="1200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aseline="0" dirty="0" err="1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Travailleur</a:t>
                      </a:r>
                      <a:r>
                        <a:rPr lang="en-GB" sz="1000" baseline="0" dirty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en-GB" sz="1000" baseline="0" dirty="0" err="1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salarié</a:t>
                      </a:r>
                      <a:r>
                        <a:rPr lang="en-GB" sz="1000" baseline="0" dirty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 </a:t>
                      </a:r>
                      <a:endParaRPr lang="fr-BE" sz="1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BE" sz="1200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760">
                <a:tc vMerge="1">
                  <a:txBody>
                    <a:bodyPr/>
                    <a:lstStyle/>
                    <a:p>
                      <a:endParaRPr lang="fr-FR" sz="12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  <a:cs typeface="Times New Roman"/>
                        </a:rPr>
                        <a:t>Système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 d’assurances privé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  <a:cs typeface="Times New Roman"/>
                        </a:rPr>
                        <a:t>Accès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 à des packages d’assurance proposés par des organisations tierces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2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  <a:cs typeface="Times New Roman"/>
                        </a:rPr>
                        <a:t>Accès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 discontinu à la protection sociale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2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  <a:cs typeface="Times New Roman"/>
                        </a:rPr>
                        <a:t>Accès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 continu à la protection sociale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2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116">
                <a:tc vMerge="1">
                  <a:txBody>
                    <a:bodyPr/>
                    <a:lstStyle/>
                    <a:p>
                      <a:endParaRPr lang="fr-FR" sz="12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  <a:cs typeface="Times New Roman"/>
                        </a:rPr>
                        <a:t>Diversité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 de clients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+mn-lt"/>
                          <a:cs typeface="Times New Roman"/>
                        </a:rPr>
                        <a:t>Dépendance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 économique (une seule organisation cliente)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11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  <a:cs typeface="Times New Roman"/>
                        </a:rPr>
                        <a:t>Choix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 délibéré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+mn-lt"/>
                          <a:cs typeface="Times New Roman"/>
                        </a:rPr>
                        <a:t>Choix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 contraint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116">
                <a:tc vMerge="1">
                  <a:txBody>
                    <a:bodyPr/>
                    <a:lstStyle/>
                    <a:p>
                      <a:endParaRPr lang="fr-FR" sz="1600" b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r>
                        <a:rPr lang="en-GB" sz="11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Contenu</a:t>
                      </a:r>
                      <a:r>
                        <a:rPr lang="en-GB" sz="1100" b="1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 du travail</a:t>
                      </a:r>
                      <a:endParaRPr lang="fr-FR" sz="1100" b="1" dirty="0">
                        <a:solidFill>
                          <a:srgbClr val="000000"/>
                        </a:solidFill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A7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600" b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116">
                <a:tc vMerge="1">
                  <a:txBody>
                    <a:bodyPr/>
                    <a:lstStyle/>
                    <a:p>
                      <a:endParaRPr lang="fr-FR" sz="12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  <a:cs typeface="Times New Roman"/>
                        </a:rPr>
                        <a:t>Prescriptions larges 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qui permettent le job </a:t>
                      </a:r>
                      <a:r>
                        <a:rPr lang="fr-FR" sz="1000" baseline="0" dirty="0" err="1">
                          <a:latin typeface="+mn-lt"/>
                          <a:cs typeface="Times New Roman"/>
                        </a:rPr>
                        <a:t>crafting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+mn-lt"/>
                          <a:cs typeface="Times New Roman"/>
                        </a:rPr>
                        <a:t>Spécifications 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strictes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116">
                <a:tc vMerge="1">
                  <a:txBody>
                    <a:bodyPr/>
                    <a:lstStyle/>
                    <a:p>
                      <a:endParaRPr lang="fr-FR" sz="12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  <a:cs typeface="Times New Roman"/>
                        </a:rPr>
                        <a:t>Charge et rythme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 de travail définis par le travailleur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+mn-lt"/>
                          <a:cs typeface="Times New Roman"/>
                        </a:rPr>
                        <a:t>Charge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 et rythme de travail imposés par l’organisation cliente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5760">
                <a:tc vMerge="1">
                  <a:txBody>
                    <a:bodyPr/>
                    <a:lstStyle/>
                    <a:p>
                      <a:endParaRPr lang="fr-FR" sz="12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  <a:cs typeface="Times New Roman"/>
                        </a:rPr>
                        <a:t>Standardisation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 des qualifications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  <a:cs typeface="Times New Roman"/>
                        </a:rPr>
                        <a:t>Ajustement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 mutuel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  <a:cs typeface="Times New Roman"/>
                        </a:rPr>
                        <a:t>Standardisation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 des normes et des valeurs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  <a:cs typeface="Times New Roman"/>
                        </a:rPr>
                        <a:t>Standardisatio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n des résultats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  <a:cs typeface="Times New Roman"/>
                        </a:rPr>
                        <a:t>Standardisation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 des processus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  <a:cs typeface="Times New Roman"/>
                        </a:rPr>
                        <a:t>Supervision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 directe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sz="12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9116">
                <a:tc vMerge="1">
                  <a:txBody>
                    <a:bodyPr/>
                    <a:lstStyle/>
                    <a:p>
                      <a:endParaRPr lang="fr-FR" sz="12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/>
                        </a:rPr>
                        <a:t>Accompagnement et/ou accès effectif à de l’expertise partagée, forte identification professionnelle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4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Peu d’accompagnement et/ou d’accès à de l’expertise partagée, faible identification professionnelle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2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9116">
                <a:tc vMerge="1">
                  <a:txBody>
                    <a:bodyPr/>
                    <a:lstStyle/>
                    <a:p>
                      <a:endParaRPr lang="fr-FR" sz="16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r>
                        <a:rPr lang="en-GB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Conditions</a:t>
                      </a:r>
                      <a:r>
                        <a:rPr lang="en-GB" sz="11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de travail</a:t>
                      </a:r>
                      <a:endParaRPr lang="fr-FR" sz="11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A7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6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38000">
                <a:tc vMerge="1">
                  <a:txBody>
                    <a:bodyPr/>
                    <a:lstStyle/>
                    <a:p>
                      <a:endParaRPr lang="fr-FR" sz="12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  <a:cs typeface="Times New Roman"/>
                        </a:rPr>
                        <a:t>Auto-responsabilité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 en matière de développement des compétences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  <a:cs typeface="Times New Roman"/>
                        </a:rPr>
                        <a:t>Accès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 à des équivalents fonctionnels en matière de développement des compétences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  <a:cs typeface="Times New Roman"/>
                        </a:rPr>
                        <a:t>Plans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 de développement des compétences personnalisés dans le cadre de négociations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  <a:cs typeface="Times New Roman"/>
                        </a:rPr>
                        <a:t>Offre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 de formation standardisée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2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30368">
                <a:tc vMerge="1">
                  <a:txBody>
                    <a:bodyPr/>
                    <a:lstStyle/>
                    <a:p>
                      <a:endParaRPr lang="fr-FR" sz="12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+mn-lt"/>
                          <a:cs typeface="Times New Roman"/>
                        </a:rPr>
                        <a:t>Auto-responsabilité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 en matière de génération d’un niveau de revenu suffisant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  <a:cs typeface="Times New Roman"/>
                        </a:rPr>
                        <a:t>Support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 financier par des organisations tierces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+mn-lt"/>
                          <a:cs typeface="Times New Roman"/>
                        </a:rPr>
                        <a:t>Packages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 salariaux individualisés basés sur des négociations interpersonnelles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  <a:cs typeface="Times New Roman"/>
                        </a:rPr>
                        <a:t>Barèmes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 salariaux standardisés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2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730368">
                <a:tc vMerge="1">
                  <a:txBody>
                    <a:bodyPr/>
                    <a:lstStyle/>
                    <a:p>
                      <a:endParaRPr lang="fr-FR" sz="12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  <a:cs typeface="Times New Roman"/>
                        </a:rPr>
                        <a:t>Auto-responsabilité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 en matière d’arrangements spatio-temporels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  <a:cs typeface="Times New Roman"/>
                        </a:rPr>
                        <a:t>Accès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 à des espaces partagés (</a:t>
                      </a:r>
                      <a:r>
                        <a:rPr lang="fr-FR" sz="1000" baseline="0" dirty="0" err="1">
                          <a:latin typeface="+mn-lt"/>
                          <a:cs typeface="Times New Roman"/>
                        </a:rPr>
                        <a:t>co-working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)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+mn-lt"/>
                          <a:cs typeface="Times New Roman"/>
                        </a:rPr>
                        <a:t>Aménagements spatio-temporels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 basés sur des négociations interpersonnelles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fr-FR" sz="1000" dirty="0">
                          <a:latin typeface="+mn-lt"/>
                          <a:cs typeface="Times New Roman"/>
                        </a:rPr>
                        <a:t>Horaire</a:t>
                      </a:r>
                      <a:r>
                        <a:rPr lang="fr-FR" sz="1000" baseline="0" dirty="0">
                          <a:latin typeface="+mn-lt"/>
                          <a:cs typeface="Times New Roman"/>
                        </a:rPr>
                        <a:t> et lieu de travail prédéterminés</a:t>
                      </a:r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000" dirty="0">
                        <a:latin typeface="+mn-lt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2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2483768" y="15007"/>
            <a:ext cx="4403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00000"/>
                </a:solidFill>
                <a:latin typeface="Arial"/>
                <a:cs typeface="Arial"/>
              </a:rPr>
              <a:t>Le cas des consultants sur projets</a:t>
            </a:r>
          </a:p>
        </p:txBody>
      </p:sp>
    </p:spTree>
    <p:extLst>
      <p:ext uri="{BB962C8B-B14F-4D97-AF65-F5344CB8AC3E}">
        <p14:creationId xmlns:p14="http://schemas.microsoft.com/office/powerpoint/2010/main" val="35416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246"/>
            <a:ext cx="8229600" cy="861754"/>
          </a:xfrm>
        </p:spPr>
        <p:txBody>
          <a:bodyPr/>
          <a:lstStyle/>
          <a:p>
            <a:r>
              <a:rPr lang="fr-FR" dirty="0">
                <a:solidFill>
                  <a:srgbClr val="800000"/>
                </a:solidFill>
              </a:rPr>
              <a:t>Risques liés à l’autonomie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7601657"/>
              </p:ext>
            </p:extLst>
          </p:nvPr>
        </p:nvGraphicFramePr>
        <p:xfrm>
          <a:off x="160356" y="949702"/>
          <a:ext cx="8895922" cy="556960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12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5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26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DIMENSIONS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RISQUES POUR LE TRAVAILLEUR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2123">
                <a:tc>
                  <a:txBody>
                    <a:bodyPr/>
                    <a:lstStyle/>
                    <a:p>
                      <a:r>
                        <a:rPr lang="fr-FR" sz="1400" dirty="0"/>
                        <a:t>STATUT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400" dirty="0"/>
                        <a:t>Discontinuité d’accès à la protection sociale, non couverture des périodes de maladie, invalidité, grossesse, chômage, retraite, etc.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400" dirty="0"/>
                        <a:t>D</a:t>
                      </a:r>
                      <a:r>
                        <a:rPr lang="fr-BE" sz="1400" dirty="0"/>
                        <a:t>épendance économique</a:t>
                      </a:r>
                      <a:endParaRPr lang="fr-FR" sz="1400" dirty="0"/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BE" sz="1400" dirty="0"/>
                        <a:t>Orientation forcée vers le statut d’indépendant</a:t>
                      </a:r>
                      <a:endParaRPr lang="fr-B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fr-FR" sz="1400" dirty="0"/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CONTENU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BE" sz="1400" dirty="0"/>
                        <a:t>Faibles possibilités de job crafting, soumission à des contrôles stricts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BE" sz="1400" dirty="0"/>
                        <a:t>Absence de maîtrise du rythme et de la charge de travail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400" dirty="0"/>
                        <a:t>Peu de soutien au partage d’expertise et à l’identification professionnelle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fr-FR" sz="1400" dirty="0"/>
                    </a:p>
                    <a:p>
                      <a:pPr marL="285750" indent="-285750">
                        <a:buFontTx/>
                        <a:buChar char="-"/>
                      </a:pPr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CONDITIONS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Tx/>
                        <a:buChar char="-"/>
                      </a:pPr>
                      <a:r>
                        <a:rPr lang="fr-FR" sz="1400" dirty="0"/>
                        <a:t>Peu de possibilités de développement des compétences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lang="fr-FR" sz="1400" dirty="0"/>
                        <a:t>Revenus faibles et/ou irréguliers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lang="fr-FR" sz="1400" dirty="0"/>
                        <a:t>Difficulté de maintenir un équilibre vie privée-vie professionnelle dans les arrangements spatio-temporels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lang="fr-BE" sz="1400" dirty="0"/>
                        <a:t>Imposition de formations non transférables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lang="fr-BE" sz="1400" dirty="0"/>
                        <a:t>Imposition d’arrangements spatio-temporels non congruents avec les choix de vie individuels</a:t>
                      </a:r>
                      <a:endParaRPr lang="fr-B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5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1758</Words>
  <Application>Microsoft Macintosh PowerPoint</Application>
  <PresentationFormat>Affichage à l'écran (4:3)</PresentationFormat>
  <Paragraphs>251</Paragraphs>
  <Slides>18</Slides>
  <Notes>7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5" baseType="lpstr">
      <vt:lpstr>ＭＳ 明朝</vt:lpstr>
      <vt:lpstr>ＭＳ Ｐゴシック</vt:lpstr>
      <vt:lpstr>Arial</vt:lpstr>
      <vt:lpstr>Calibri</vt:lpstr>
      <vt:lpstr>Times New Roman</vt:lpstr>
      <vt:lpstr>Thème Office</vt:lpstr>
      <vt:lpstr>Document</vt:lpstr>
      <vt:lpstr>Qui prend soin des travailleurs externes ? Un nouvel enjeu pour la GRH</vt:lpstr>
      <vt:lpstr>La zone « grise » des nouvelles formes d ’emploi (NFE) </vt:lpstr>
      <vt:lpstr>Présentation PowerPoint</vt:lpstr>
      <vt:lpstr>NFE et autonomie au travail</vt:lpstr>
      <vt:lpstr>Dimensions de l’autonomie</vt:lpstr>
      <vt:lpstr>Présentation PowerPoint</vt:lpstr>
      <vt:lpstr>Présentation PowerPoint</vt:lpstr>
      <vt:lpstr>Présentation PowerPoint</vt:lpstr>
      <vt:lpstr>Risques liés à l’autonomie</vt:lpstr>
      <vt:lpstr>Risques liés à l’autonomie</vt:lpstr>
      <vt:lpstr>Cinq options pour la régulation du travail dans la gig economy</vt:lpstr>
      <vt:lpstr>Enjeux RH liés au statut du travail</vt:lpstr>
      <vt:lpstr>Enjeux RH liés au contenu du travail</vt:lpstr>
      <vt:lpstr>Enjeux RH liés aux conditions de travail</vt:lpstr>
      <vt:lpstr>Principaux défis pour le futur de la GRH</vt:lpstr>
      <vt:lpstr>Pour aller plus loin…  </vt:lpstr>
      <vt:lpstr>Pour aller plus loin…  </vt:lpstr>
      <vt:lpstr>Pour aller plus loin…  </vt:lpstr>
    </vt:vector>
  </TitlesOfParts>
  <Company>Lentic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Nouvelles formes d’emploi</dc:title>
  <dc:creator>François Pichault</dc:creator>
  <cp:lastModifiedBy>Francois Pichault</cp:lastModifiedBy>
  <cp:revision>40</cp:revision>
  <dcterms:created xsi:type="dcterms:W3CDTF">2018-08-27T15:33:26Z</dcterms:created>
  <dcterms:modified xsi:type="dcterms:W3CDTF">2023-01-19T10:15:02Z</dcterms:modified>
</cp:coreProperties>
</file>