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2" r:id="rId2"/>
  </p:sldIdLst>
  <p:sldSz cx="30275213" cy="42803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485"/>
    <a:srgbClr val="D5EAFF"/>
    <a:srgbClr val="C1E0FF"/>
    <a:srgbClr val="E3FCFD"/>
    <a:srgbClr val="E3FDEC"/>
    <a:srgbClr val="FFDEBD"/>
    <a:srgbClr val="0066CC"/>
    <a:srgbClr val="0099FF"/>
    <a:srgbClr val="FFD5D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6" autoAdjust="0"/>
    <p:restoredTop sz="94660"/>
  </p:normalViewPr>
  <p:slideViewPr>
    <p:cSldViewPr snapToGrid="0">
      <p:cViewPr varScale="1">
        <p:scale>
          <a:sx n="13" d="100"/>
          <a:sy n="13" d="100"/>
        </p:scale>
        <p:origin x="265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3D2D6-7E3A-48FA-ABD6-3561178C6575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27BE7-C20E-4021-99FD-848379BAD6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891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3CF6-70D9-41FE-94F6-9ECA1118090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55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327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167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254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74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2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891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836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08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239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109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531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D4F9-5613-4324-9E2E-EF1F48F97D64}" type="datetimeFigureOut">
              <a:rPr lang="en-NZ" smtClean="0"/>
              <a:t>10/12/2021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25FD-8ACF-49AF-ADF9-8E0C839114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08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18" Type="http://schemas.openxmlformats.org/officeDocument/2006/relationships/image" Target="../media/image13.png"/><Relationship Id="rId26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png"/><Relationship Id="rId34" Type="http://schemas.openxmlformats.org/officeDocument/2006/relationships/image" Target="../media/image25.svg"/><Relationship Id="rId7" Type="http://schemas.openxmlformats.org/officeDocument/2006/relationships/image" Target="../media/image8.jpeg"/><Relationship Id="rId12" Type="http://schemas.openxmlformats.org/officeDocument/2006/relationships/image" Target="../media/image1.emf"/><Relationship Id="rId17" Type="http://schemas.openxmlformats.org/officeDocument/2006/relationships/image" Target="../media/image3.emf"/><Relationship Id="rId25" Type="http://schemas.microsoft.com/office/2007/relationships/hdphoto" Target="../media/hdphoto2.wdp"/><Relationship Id="rId3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2.emf"/><Relationship Id="rId23" Type="http://schemas.openxmlformats.org/officeDocument/2006/relationships/image" Target="../media/image17.png"/><Relationship Id="rId28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31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2.bin"/><Relationship Id="rId22" Type="http://schemas.microsoft.com/office/2007/relationships/hdphoto" Target="../media/hdphoto1.wdp"/><Relationship Id="rId27" Type="http://schemas.openxmlformats.org/officeDocument/2006/relationships/image" Target="../media/image4.emf"/><Relationship Id="rId30" Type="http://schemas.openxmlformats.org/officeDocument/2006/relationships/image" Target="../media/image21.png"/><Relationship Id="rId3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1"/>
            <a:ext cx="30275213" cy="5637856"/>
          </a:xfrm>
          <a:prstGeom prst="rect">
            <a:avLst/>
          </a:prstGeom>
          <a:solidFill>
            <a:srgbClr val="A80485"/>
          </a:solidFill>
          <a:ln w="190500">
            <a:solidFill>
              <a:srgbClr val="A80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918006"/>
            <a:ext cx="30275214" cy="2827398"/>
          </a:xfrm>
          <a:prstGeom prst="rect">
            <a:avLst/>
          </a:prstGeom>
          <a:solidFill>
            <a:srgbClr val="A80485"/>
          </a:solidFill>
          <a:ln w="190500">
            <a:solidFill>
              <a:srgbClr val="A80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982" y="39808878"/>
            <a:ext cx="896962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N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>
              <a:spcBef>
                <a:spcPts val="1800"/>
              </a:spcBef>
            </a:pPr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37341" y="39808879"/>
            <a:ext cx="3963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N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43387" y="39347763"/>
            <a:ext cx="0" cy="345600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65788" y="372716"/>
            <a:ext cx="2330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 of MG stress in PDAC resistance to gemcitabine</a:t>
            </a:r>
            <a:endParaRPr lang="en-NZ" sz="9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0535" y="3421701"/>
            <a:ext cx="23647220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2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Crake R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Gasmi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</a:t>
            </a:r>
            <a:r>
              <a:rPr lang="en-GB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Arsenijevic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</a:t>
            </a:r>
            <a:r>
              <a:rPr lang="en-GB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Agirman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</a:t>
            </a:r>
            <a:r>
              <a:rPr lang="en-GB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Maloujahmoum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</a:t>
            </a:r>
            <a:r>
              <a:rPr lang="en-GB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Peulen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O</a:t>
            </a:r>
            <a:r>
              <a:rPr lang="en-GB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Van </a:t>
            </a: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Laethem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JL</a:t>
            </a:r>
            <a:r>
              <a:rPr lang="en-GB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and </a:t>
            </a: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Bellahcène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</a:t>
            </a:r>
            <a:endParaRPr lang="en-NZ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fr-FR" sz="2800" i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Metastasis Research Laboratory, GIGA-Cancer, University of Liège, Belgium</a:t>
            </a:r>
            <a:br>
              <a:rPr lang="en-GB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fr-FR" sz="2800" i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Department</a:t>
            </a:r>
            <a:r>
              <a:rPr lang="fr-FR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2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Gastroenterology</a:t>
            </a:r>
            <a:r>
              <a:rPr lang="fr-FR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Hepatopancreatology</a:t>
            </a:r>
            <a:r>
              <a:rPr lang="fr-FR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Digestive </a:t>
            </a:r>
            <a:r>
              <a:rPr lang="fr-FR" sz="2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Oncology</a:t>
            </a:r>
            <a:r>
              <a:rPr lang="fr-FR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Hôpital Erasme, Université Libre de Bruxelles, Brussels</a:t>
            </a:r>
            <a:endParaRPr lang="en-N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0257" y="31060339"/>
            <a:ext cx="14580000" cy="8513153"/>
          </a:xfrm>
          <a:prstGeom prst="rect">
            <a:avLst/>
          </a:prstGeom>
          <a:solidFill>
            <a:srgbClr val="D5EAF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6691610" y="31465466"/>
            <a:ext cx="11798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cs typeface="Arial" panose="020B0604020202020204" pitchFamily="34" charset="0"/>
              </a:rPr>
              <a:t>8. Conclusions and future directions</a:t>
            </a:r>
            <a:endParaRPr lang="en-NZ" altLang="en-US" sz="4800" b="1" dirty="0"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8793" y="6036671"/>
            <a:ext cx="29581464" cy="8602666"/>
          </a:xfrm>
          <a:prstGeom prst="rect">
            <a:avLst/>
          </a:prstGeom>
          <a:solidFill>
            <a:srgbClr val="D5EAF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091928" y="6074295"/>
            <a:ext cx="4911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cs typeface="Arial" panose="020B0604020202020204" pitchFamily="34" charset="0"/>
              </a:rPr>
              <a:t>1. Background</a:t>
            </a:r>
            <a:endParaRPr lang="en-NZ" altLang="en-US" sz="4800" b="1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353" y="6933520"/>
            <a:ext cx="1213088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Pancreatic ductal adenocarcinoma (PDAC) is a lethal disease, with a poor 5-year survival rate of ~9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% 1,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and resistance to gemcitabine chemotherapy often occurs within weeks of treatment onset 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NZ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berrant energetic metabolism, namely enhanced aerobic glycolysis, is recognized as an important hallmark of PDAC </a:t>
            </a:r>
            <a:r>
              <a:rPr lang="en-NZ" sz="3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NZ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Interestingly, enhanced glycolysis has been associated with gemcitabine resistance in PDAC cells </a:t>
            </a:r>
            <a:r>
              <a:rPr lang="en-NZ" sz="3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NZ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sz="3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NZ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ethylglyoxal (MG) is spontaneously generated during glycolysis, and </a:t>
            </a:r>
            <a:r>
              <a:rPr lang="en-US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chemically modifies proteins, lipids and nucleotides, forming MG-adducts, resulting in cellular dysfunction and mutagenicity </a:t>
            </a:r>
            <a:r>
              <a:rPr lang="en-US" sz="3200" baseline="30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Free MG can be detoxified through the glyoxalase system (involving GLO1/2 enzymes </a:t>
            </a:r>
            <a:r>
              <a:rPr lang="en-US" sz="3200" baseline="30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3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5355052" y="14950510"/>
            <a:ext cx="14580000" cy="7675471"/>
          </a:xfrm>
          <a:prstGeom prst="rect">
            <a:avLst/>
          </a:prstGeom>
          <a:solidFill>
            <a:srgbClr val="D5EAF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5739837" y="16788738"/>
            <a:ext cx="6951969" cy="5547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2902914" y="16970607"/>
            <a:ext cx="682103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Figure 6. Characterisation of MG stress in parental (WT) compared to gemcitabine resistant (GR) T3M4 cells. </a:t>
            </a:r>
            <a:r>
              <a:rPr lang="en-NZ" sz="26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Western blot of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argpyrimidine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expression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ArgP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in WT and GR T3M4 cells</a:t>
            </a: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 (n=3).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6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Western blot for GLO1 abundance in WT and GR T3M4 cells</a:t>
            </a: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 (n=3).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β-actin was used for normalization in all Western blots.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Maximal GLO1 activity in WT and GR T3M4 cells expressed as A.U. per mg proteins. Data were analyzed using unpaired Student’s t-test and shown as mean values ± SEM (n=3). *p &lt; 0.05.  </a:t>
            </a:r>
            <a:endParaRPr lang="en-N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3078799" y="6360044"/>
            <a:ext cx="16468267" cy="79903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7"/>
          <p:cNvSpPr txBox="1">
            <a:spLocks noChangeArrowheads="1"/>
          </p:cNvSpPr>
          <p:nvPr/>
        </p:nvSpPr>
        <p:spPr bwMode="auto">
          <a:xfrm>
            <a:off x="16110780" y="15122856"/>
            <a:ext cx="130685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cs typeface="Arial" panose="020B0604020202020204" pitchFamily="34" charset="0"/>
              </a:rPr>
              <a:t>6. MG stress is increased in gemcitabine resistant PDAC cells</a:t>
            </a:r>
            <a:endParaRPr lang="en-NZ" altLang="en-US" sz="4800" b="1" dirty="0">
              <a:cs typeface="Arial" panose="020B0604020202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15344656" y="22997055"/>
            <a:ext cx="14580000" cy="7771505"/>
          </a:xfrm>
          <a:prstGeom prst="rect">
            <a:avLst/>
          </a:prstGeom>
          <a:solidFill>
            <a:srgbClr val="D5EAF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15812709" y="24716463"/>
            <a:ext cx="13727355" cy="36147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15709357" y="28452689"/>
            <a:ext cx="138072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Figure 7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NZ" sz="2600" b="1" dirty="0">
                <a:latin typeface="Arial" panose="020B0604020202020204" pitchFamily="34" charset="0"/>
                <a:cs typeface="Arial" panose="020B0604020202020204" pitchFamily="34" charset="0"/>
              </a:rPr>
              <a:t>Effect of gemcitabine and endogenous MG stress on AMPK phosphorylation in parental T3M4 (WT) PDAC cells. A) and B)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Western blot of MG-Hs, GLO1,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pAMPK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(Thr172) and total AMPK in WT T3M4 cells</a:t>
            </a: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 treated with gemcitabine (2.25 and 4.5nM) for 24 hours (n=1). </a:t>
            </a:r>
            <a:r>
              <a:rPr lang="en-NZ" sz="26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Western blot of GLO1,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pAMPK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(Thr172) and total AMPK in WT T3M4 cells</a:t>
            </a:r>
            <a:r>
              <a:rPr lang="en-NZ" sz="2600" dirty="0">
                <a:latin typeface="Arial" panose="020B0604020202020204" pitchFamily="34" charset="0"/>
                <a:cs typeface="Arial" panose="020B0604020202020204" pitchFamily="34" charset="0"/>
              </a:rPr>
              <a:t> transfected with siRNA targeting GLO1 for 72 hours (inducing endogenous MG stress) (n=3). </a:t>
            </a:r>
            <a:endParaRPr lang="en-N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34697" y="26820128"/>
            <a:ext cx="14580000" cy="6581563"/>
          </a:xfrm>
          <a:prstGeom prst="rect">
            <a:avLst/>
          </a:prstGeom>
          <a:solidFill>
            <a:srgbClr val="D5EAF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7"/>
          <p:cNvSpPr txBox="1">
            <a:spLocks noChangeArrowheads="1"/>
          </p:cNvSpPr>
          <p:nvPr/>
        </p:nvSpPr>
        <p:spPr bwMode="auto">
          <a:xfrm>
            <a:off x="3275707" y="26864942"/>
            <a:ext cx="87753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cs typeface="Arial" panose="020B0604020202020204" pitchFamily="34" charset="0"/>
              </a:rPr>
              <a:t>4. H</a:t>
            </a:r>
            <a:r>
              <a:rPr lang="en-NZ" altLang="en-US" sz="4800" b="1" dirty="0" err="1">
                <a:cs typeface="Arial" panose="020B0604020202020204" pitchFamily="34" charset="0"/>
              </a:rPr>
              <a:t>ypothesis</a:t>
            </a:r>
            <a:endParaRPr lang="en-NZ" altLang="en-US" sz="4800" b="1" dirty="0">
              <a:cs typeface="Arial" panose="020B0604020202020204" pitchFamily="34" charset="0"/>
            </a:endParaRPr>
          </a:p>
        </p:txBody>
      </p:sp>
      <p:sp>
        <p:nvSpPr>
          <p:cNvPr id="328" name="TextBox 7"/>
          <p:cNvSpPr txBox="1">
            <a:spLocks noChangeArrowheads="1"/>
          </p:cNvSpPr>
          <p:nvPr/>
        </p:nvSpPr>
        <p:spPr bwMode="auto">
          <a:xfrm>
            <a:off x="6416043" y="5137158"/>
            <a:ext cx="118282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Rebekah.crake@uliege.be</a:t>
            </a:r>
            <a:endParaRPr lang="en-NZ" altLang="en-US" sz="3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34697" y="14950510"/>
            <a:ext cx="14580000" cy="4095885"/>
          </a:xfrm>
          <a:prstGeom prst="rect">
            <a:avLst/>
          </a:prstGeom>
          <a:solidFill>
            <a:srgbClr val="D5EAF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46847" y="16016914"/>
            <a:ext cx="7683071" cy="27373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8609268" y="15953853"/>
            <a:ext cx="59300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NZ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NZ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reliminary IHC 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argpyrimidine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ArgP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MG adducts in pancreatic lesions.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demonstrated positive staining in both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A) pancreatic intraepithelial neoplasia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PanIN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and B) human PDAC lesions. 10X magnification. </a:t>
            </a:r>
            <a:endParaRPr lang="en-N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40162" y="19490121"/>
            <a:ext cx="14580000" cy="6902773"/>
          </a:xfrm>
          <a:prstGeom prst="rect">
            <a:avLst/>
          </a:prstGeom>
          <a:solidFill>
            <a:srgbClr val="D5EAF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98245" y="21051916"/>
            <a:ext cx="5519881" cy="51504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547608" y="21420754"/>
            <a:ext cx="778971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Figure 3.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Gemcitabine resistant (GR) T3M4 PDAC cells were generated from parental T3M4 (WT) cells,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by steadily increasing the dose of gemcitabine in culture over time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Surviving cells were allowed to recover between gemcitabine treatments. </a:t>
            </a:r>
            <a:r>
              <a:rPr lang="en-GB" sz="2600" u="sng" dirty="0">
                <a:latin typeface="Arial" panose="020B0604020202020204" pitchFamily="34" charset="0"/>
                <a:cs typeface="Arial" panose="020B0604020202020204" pitchFamily="34" charset="0"/>
              </a:rPr>
              <a:t>Gemcitabine IC50: </a:t>
            </a:r>
            <a:r>
              <a:rPr lang="en-US" sz="2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Cells were treated with gemcitabine for 72 hours and cell proliferation was assessed using Hoechst incorporation. Data were normalized to control cells and presented as mean ± SE (n=3). IC50 values were calculated using variable slope modeling. </a:t>
            </a:r>
            <a:endParaRPr lang="en-N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Box 7"/>
          <p:cNvSpPr txBox="1">
            <a:spLocks noChangeArrowheads="1"/>
          </p:cNvSpPr>
          <p:nvPr/>
        </p:nvSpPr>
        <p:spPr bwMode="auto">
          <a:xfrm>
            <a:off x="544675" y="19515138"/>
            <a:ext cx="1417097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cs typeface="Arial" panose="020B0604020202020204" pitchFamily="34" charset="0"/>
              </a:rPr>
              <a:t>3. Generation of PDAC cells with acquired gemcitabine resistance</a:t>
            </a:r>
            <a:endParaRPr lang="en-NZ" altLang="en-US" sz="4800" b="1" dirty="0">
              <a:cs typeface="Arial" panose="020B0604020202020204" pitchFamily="34" charset="0"/>
            </a:endParaRPr>
          </a:p>
        </p:txBody>
      </p:sp>
      <p:sp>
        <p:nvSpPr>
          <p:cNvPr id="221" name="TextBox 7"/>
          <p:cNvSpPr txBox="1">
            <a:spLocks noChangeArrowheads="1"/>
          </p:cNvSpPr>
          <p:nvPr/>
        </p:nvSpPr>
        <p:spPr bwMode="auto">
          <a:xfrm>
            <a:off x="15854545" y="23113232"/>
            <a:ext cx="133780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cs typeface="Arial" panose="020B0604020202020204" pitchFamily="34" charset="0"/>
              </a:rPr>
              <a:t>7. Gemcitabine and MG stress activate the master energy regulator AMPK in PDAC cells</a:t>
            </a:r>
            <a:endParaRPr lang="en-NZ" altLang="en-US" sz="4800" b="1" dirty="0">
              <a:cs typeface="Arial" panose="020B060402020202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646848" y="16178868"/>
            <a:ext cx="1559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N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4502469" y="16178868"/>
            <a:ext cx="1559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N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Box 7"/>
          <p:cNvSpPr txBox="1">
            <a:spLocks noChangeArrowheads="1"/>
          </p:cNvSpPr>
          <p:nvPr/>
        </p:nvSpPr>
        <p:spPr bwMode="auto">
          <a:xfrm>
            <a:off x="1468686" y="15122856"/>
            <a:ext cx="12312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cs typeface="Arial" panose="020B0604020202020204" pitchFamily="34" charset="0"/>
              </a:rPr>
              <a:t>2. M</a:t>
            </a:r>
            <a:r>
              <a:rPr lang="en-NZ" altLang="en-US" sz="4800" b="1" dirty="0">
                <a:cs typeface="Arial" panose="020B0604020202020204" pitchFamily="34" charset="0"/>
              </a:rPr>
              <a:t>G stress is present in PDAC tumours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15952606" y="24841114"/>
            <a:ext cx="1559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N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20093055" y="24841114"/>
            <a:ext cx="1559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N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5893753" y="19883409"/>
            <a:ext cx="1559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N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9499469" y="19887666"/>
            <a:ext cx="168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N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100C7FF-98CB-49DE-A9C1-C75DD2645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02" y="268916"/>
            <a:ext cx="5113623" cy="524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22EAC3-073D-4763-A3D5-B44E298CD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9805" y="24816036"/>
            <a:ext cx="5575528" cy="3359782"/>
          </a:xfrm>
          <a:prstGeom prst="rect">
            <a:avLst/>
          </a:prstGeom>
        </p:spPr>
      </p:pic>
      <p:pic>
        <p:nvPicPr>
          <p:cNvPr id="147" name="Image 4">
            <a:extLst>
              <a:ext uri="{FF2B5EF4-FFF2-40B4-BE49-F238E27FC236}">
                <a16:creationId xmlns:a16="http://schemas.microsoft.com/office/drawing/2014/main" id="{CB71D121-07DD-45AE-81C2-E05113E0984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7"/>
          <a:stretch/>
        </p:blipFill>
        <p:spPr bwMode="auto">
          <a:xfrm>
            <a:off x="1153783" y="16199836"/>
            <a:ext cx="3095710" cy="233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Image 14">
            <a:extLst>
              <a:ext uri="{FF2B5EF4-FFF2-40B4-BE49-F238E27FC236}">
                <a16:creationId xmlns:a16="http://schemas.microsoft.com/office/drawing/2014/main" id="{65D6D8C6-E686-4522-A3F3-3D62777B84C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4"/>
          <a:stretch/>
        </p:blipFill>
        <p:spPr bwMode="auto">
          <a:xfrm>
            <a:off x="4949054" y="16199836"/>
            <a:ext cx="3095710" cy="233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Picture 4" descr="ULB Brussels: &amp;#39;SOLIDARITY FELLOWSHIP&amp;#39; FOR RESEARCHERS AT RISK - ALL  DISCIPLINES • European Platform of Women Scientists EPWS">
            <a:extLst>
              <a:ext uri="{FF2B5EF4-FFF2-40B4-BE49-F238E27FC236}">
                <a16:creationId xmlns:a16="http://schemas.microsoft.com/office/drawing/2014/main" id="{F6B8849D-14E2-49B2-B318-97ABCF03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14" y="40490284"/>
            <a:ext cx="3550409" cy="19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1A12160-1449-49A7-9489-E3F01CE96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5" y="40498598"/>
            <a:ext cx="1911241" cy="1961099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5C83C1A4-26D4-433D-91B7-520A93951F6C}"/>
              </a:ext>
            </a:extLst>
          </p:cNvPr>
          <p:cNvSpPr/>
          <p:nvPr/>
        </p:nvSpPr>
        <p:spPr>
          <a:xfrm>
            <a:off x="2769196" y="40413780"/>
            <a:ext cx="4358193" cy="20419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BB6745C8-5850-4160-8F71-42AE15CE0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2863" y="40646304"/>
            <a:ext cx="3955322" cy="1730452"/>
          </a:xfrm>
          <a:prstGeom prst="rect">
            <a:avLst/>
          </a:prstGeom>
        </p:spPr>
      </p:pic>
      <p:sp>
        <p:nvSpPr>
          <p:cNvPr id="154" name="Rectangle 153">
            <a:extLst>
              <a:ext uri="{FF2B5EF4-FFF2-40B4-BE49-F238E27FC236}">
                <a16:creationId xmlns:a16="http://schemas.microsoft.com/office/drawing/2014/main" id="{32D5476A-461B-43EC-A1BB-3D6F2D81FC02}"/>
              </a:ext>
            </a:extLst>
          </p:cNvPr>
          <p:cNvSpPr/>
          <p:nvPr/>
        </p:nvSpPr>
        <p:spPr>
          <a:xfrm>
            <a:off x="7552359" y="40490030"/>
            <a:ext cx="3401092" cy="20154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31F999E9-A315-406E-BA61-8C1B33DF93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255" y="40681232"/>
            <a:ext cx="2787880" cy="1765657"/>
          </a:xfrm>
          <a:prstGeom prst="rect">
            <a:avLst/>
          </a:prstGeom>
        </p:spPr>
      </p:pic>
      <p:graphicFrame>
        <p:nvGraphicFramePr>
          <p:cNvPr id="155" name="Object 154">
            <a:extLst>
              <a:ext uri="{FF2B5EF4-FFF2-40B4-BE49-F238E27FC236}">
                <a16:creationId xmlns:a16="http://schemas.microsoft.com/office/drawing/2014/main" id="{F42BF66C-E2CD-4F98-B95E-EC556BA4C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716540"/>
              </p:ext>
            </p:extLst>
          </p:nvPr>
        </p:nvGraphicFramePr>
        <p:xfrm>
          <a:off x="16452211" y="20910611"/>
          <a:ext cx="3225877" cy="149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ism 5" r:id="rId11" imgW="4224600" imgH="1959840" progId="Prism5.Document">
                  <p:embed/>
                </p:oleObj>
              </mc:Choice>
              <mc:Fallback>
                <p:oleObj name="Prism 5" r:id="rId11" imgW="4224600" imgH="1959840" progId="Prism5.Document">
                  <p:embed/>
                  <p:pic>
                    <p:nvPicPr>
                      <p:cNvPr id="155" name="Object 154">
                        <a:extLst>
                          <a:ext uri="{FF2B5EF4-FFF2-40B4-BE49-F238E27FC236}">
                            <a16:creationId xmlns:a16="http://schemas.microsoft.com/office/drawing/2014/main" id="{F42BF66C-E2CD-4F98-B95E-EC556BA4C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452211" y="20910611"/>
                        <a:ext cx="3225877" cy="1496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" name="Picture 155">
            <a:extLst>
              <a:ext uri="{FF2B5EF4-FFF2-40B4-BE49-F238E27FC236}">
                <a16:creationId xmlns:a16="http://schemas.microsoft.com/office/drawing/2014/main" id="{7838DD96-EF56-4ED7-8FF3-6DDB679A50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86913" y="19793077"/>
            <a:ext cx="2672503" cy="1234442"/>
          </a:xfrm>
          <a:prstGeom prst="rect">
            <a:avLst/>
          </a:prstGeom>
        </p:spPr>
      </p:pic>
      <p:graphicFrame>
        <p:nvGraphicFramePr>
          <p:cNvPr id="158" name="Object 157">
            <a:extLst>
              <a:ext uri="{FF2B5EF4-FFF2-40B4-BE49-F238E27FC236}">
                <a16:creationId xmlns:a16="http://schemas.microsoft.com/office/drawing/2014/main" id="{AD3F7890-4EFF-4816-90EA-7072E2589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3821"/>
              </p:ext>
            </p:extLst>
          </p:nvPr>
        </p:nvGraphicFramePr>
        <p:xfrm>
          <a:off x="19456301" y="20003235"/>
          <a:ext cx="3756755" cy="233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ism 5" r:id="rId14" imgW="4096440" imgH="2545200" progId="Prism5.Document">
                  <p:embed/>
                </p:oleObj>
              </mc:Choice>
              <mc:Fallback>
                <p:oleObj name="Prism 5" r:id="rId14" imgW="4096440" imgH="2545200" progId="Prism5.Document">
                  <p:embed/>
                  <p:pic>
                    <p:nvPicPr>
                      <p:cNvPr id="158" name="Object 157">
                        <a:extLst>
                          <a:ext uri="{FF2B5EF4-FFF2-40B4-BE49-F238E27FC236}">
                            <a16:creationId xmlns:a16="http://schemas.microsoft.com/office/drawing/2014/main" id="{AD3F7890-4EFF-4816-90EA-7072E2589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456301" y="20003235"/>
                        <a:ext cx="3756755" cy="2333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161">
            <a:extLst>
              <a:ext uri="{FF2B5EF4-FFF2-40B4-BE49-F238E27FC236}">
                <a16:creationId xmlns:a16="http://schemas.microsoft.com/office/drawing/2014/main" id="{B9FC054B-1683-4FD5-9744-D84718CB3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97688"/>
              </p:ext>
            </p:extLst>
          </p:nvPr>
        </p:nvGraphicFramePr>
        <p:xfrm>
          <a:off x="19499469" y="17173384"/>
          <a:ext cx="3693070" cy="236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ism 5" r:id="rId16" imgW="4224600" imgH="2709720" progId="Prism5.Document">
                  <p:embed/>
                </p:oleObj>
              </mc:Choice>
              <mc:Fallback>
                <p:oleObj name="Prism 5" r:id="rId16" imgW="4224600" imgH="2709720" progId="Prism5.Document">
                  <p:embed/>
                  <p:pic>
                    <p:nvPicPr>
                      <p:cNvPr id="162" name="Object 161">
                        <a:extLst>
                          <a:ext uri="{FF2B5EF4-FFF2-40B4-BE49-F238E27FC236}">
                            <a16:creationId xmlns:a16="http://schemas.microsoft.com/office/drawing/2014/main" id="{B9FC054B-1683-4FD5-9744-D84718CB3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499469" y="17173384"/>
                        <a:ext cx="3693070" cy="2367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" name="Picture 158">
            <a:extLst>
              <a:ext uri="{FF2B5EF4-FFF2-40B4-BE49-F238E27FC236}">
                <a16:creationId xmlns:a16="http://schemas.microsoft.com/office/drawing/2014/main" id="{4F3FCDAB-C95E-432A-9945-6D3F80026B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04763" y="16788738"/>
            <a:ext cx="3142112" cy="3024839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15893753" y="16954673"/>
            <a:ext cx="1559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N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E0C7D11-764E-40AE-8BE7-CED8AF3227EC}"/>
              </a:ext>
            </a:extLst>
          </p:cNvPr>
          <p:cNvSpPr txBox="1"/>
          <p:nvPr/>
        </p:nvSpPr>
        <p:spPr>
          <a:xfrm>
            <a:off x="15709357" y="19378711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β-actin</a:t>
            </a:r>
            <a:endParaRPr kumimoji="0" lang="en-NZ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7CEF382-3B54-4184-A105-FC4C343EF718}"/>
              </a:ext>
            </a:extLst>
          </p:cNvPr>
          <p:cNvSpPr txBox="1"/>
          <p:nvPr/>
        </p:nvSpPr>
        <p:spPr>
          <a:xfrm>
            <a:off x="15780259" y="1809295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ArgP</a:t>
            </a:r>
            <a:endParaRPr kumimoji="0" lang="en-NZ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49302F-5A46-490A-B48C-F86DFF2445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07945" y="24801782"/>
            <a:ext cx="3133482" cy="3402617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CB1A6AC2-A5CD-4A7E-BF95-0381D2B33638}"/>
              </a:ext>
            </a:extLst>
          </p:cNvPr>
          <p:cNvSpPr txBox="1"/>
          <p:nvPr/>
        </p:nvSpPr>
        <p:spPr>
          <a:xfrm>
            <a:off x="15863273" y="2068229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β-actin</a:t>
            </a:r>
            <a:endParaRPr kumimoji="0" lang="en-NZ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001910E-D41C-4646-B7F8-00DEC2A7672F}"/>
              </a:ext>
            </a:extLst>
          </p:cNvPr>
          <p:cNvSpPr txBox="1"/>
          <p:nvPr/>
        </p:nvSpPr>
        <p:spPr>
          <a:xfrm>
            <a:off x="15973915" y="2029440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entury Schoolbook" panose="02040604050505020304"/>
              </a:rPr>
              <a:t>GLO1</a:t>
            </a:r>
            <a:endParaRPr kumimoji="0" lang="en-NZ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E8F89B4B-EA5C-4EDE-9537-40E0B93E3B61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5170"/>
          <a:stretch/>
        </p:blipFill>
        <p:spPr>
          <a:xfrm>
            <a:off x="1025146" y="21098726"/>
            <a:ext cx="5089078" cy="5037427"/>
          </a:xfrm>
          <a:prstGeom prst="rect">
            <a:avLst/>
          </a:prstGeom>
        </p:spPr>
      </p:pic>
      <p:sp>
        <p:nvSpPr>
          <p:cNvPr id="248" name="Rectangle 247">
            <a:extLst>
              <a:ext uri="{FF2B5EF4-FFF2-40B4-BE49-F238E27FC236}">
                <a16:creationId xmlns:a16="http://schemas.microsoft.com/office/drawing/2014/main" id="{C89A5A5E-D63E-4EBE-A8DD-F383F1D1EDC0}"/>
              </a:ext>
            </a:extLst>
          </p:cNvPr>
          <p:cNvSpPr/>
          <p:nvPr/>
        </p:nvSpPr>
        <p:spPr>
          <a:xfrm>
            <a:off x="15713449" y="32453366"/>
            <a:ext cx="13833617" cy="6867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" name="Picture 4" descr="Chemo Plus Surgery Nearly Doubles Survival in Pancreatic Cancer - Clinical  Oncology News">
            <a:extLst>
              <a:ext uri="{FF2B5EF4-FFF2-40B4-BE49-F238E27FC236}">
                <a16:creationId xmlns:a16="http://schemas.microsoft.com/office/drawing/2014/main" id="{694BB94C-B6F6-4F5C-AF13-B70850D9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14" b="92178" l="3167" r="96667">
                        <a14:foregroundMark x1="7167" y1="43975" x2="7167" y2="43975"/>
                        <a14:foregroundMark x1="3333" y1="46300" x2="3333" y2="46300"/>
                        <a14:foregroundMark x1="93167" y1="17125" x2="93167" y2="17125"/>
                        <a14:foregroundMark x1="30333" y1="92600" x2="30333" y2="92600"/>
                        <a14:foregroundMark x1="72000" y1="77801" x2="72000" y2="77801"/>
                        <a14:foregroundMark x1="67167" y1="83510" x2="67167" y2="83510"/>
                        <a14:foregroundMark x1="96833" y1="14588" x2="96833" y2="14588"/>
                        <a14:foregroundMark x1="94667" y1="9514" x2="94667" y2="9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004" y="6390893"/>
            <a:ext cx="5205424" cy="41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C0C99494-13BA-4ECA-85AF-3A4FFE4E0507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8333" t="35632" r="10150" b="8601"/>
          <a:stretch/>
        </p:blipFill>
        <p:spPr>
          <a:xfrm>
            <a:off x="19933625" y="6542110"/>
            <a:ext cx="9356913" cy="4550435"/>
          </a:xfrm>
          <a:prstGeom prst="rect">
            <a:avLst/>
          </a:prstGeom>
        </p:spPr>
      </p:pic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D205A8AB-C3CA-4039-90CB-5F9FE253AC7C}"/>
              </a:ext>
            </a:extLst>
          </p:cNvPr>
          <p:cNvCxnSpPr/>
          <p:nvPr/>
        </p:nvCxnSpPr>
        <p:spPr>
          <a:xfrm>
            <a:off x="28074940" y="9864908"/>
            <a:ext cx="0" cy="1063390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E530EBD7-21BC-46D9-A628-3A08146832EA}"/>
              </a:ext>
            </a:extLst>
          </p:cNvPr>
          <p:cNvSpPr txBox="1"/>
          <p:nvPr/>
        </p:nvSpPr>
        <p:spPr>
          <a:xfrm>
            <a:off x="26877989" y="10961162"/>
            <a:ext cx="246734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Cellular dysfunction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 mutagenicity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AAC2695B-01AA-4CD7-84C8-99E593DF60F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1845" b="80194" l="54844" r="76042">
                        <a14:foregroundMark x1="64583" y1="41845" x2="64583" y2="41845"/>
                        <a14:foregroundMark x1="55833" y1="54757" x2="55833" y2="54757"/>
                        <a14:foregroundMark x1="55208" y1="64660" x2="55208" y2="64660"/>
                        <a14:foregroundMark x1="65365" y1="80388" x2="65365" y2="80388"/>
                        <a14:foregroundMark x1="76042" y1="53495" x2="76042" y2="53495"/>
                        <a14:foregroundMark x1="54844" y1="62524" x2="54844" y2="62524"/>
                      </a14:backgroundRemoval>
                    </a14:imgEffect>
                  </a14:imgLayer>
                </a14:imgProps>
              </a:ext>
            </a:extLst>
          </a:blip>
          <a:srcRect l="53750" t="38427" r="22750" b="16835"/>
          <a:stretch/>
        </p:blipFill>
        <p:spPr>
          <a:xfrm>
            <a:off x="17094075" y="8979014"/>
            <a:ext cx="3533603" cy="3608786"/>
          </a:xfrm>
          <a:prstGeom prst="rect">
            <a:avLst/>
          </a:prstGeom>
        </p:spPr>
      </p:pic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87B34F6-E01B-472D-852C-5B248E7037A2}"/>
              </a:ext>
            </a:extLst>
          </p:cNvPr>
          <p:cNvCxnSpPr>
            <a:cxnSpLocks/>
          </p:cNvCxnSpPr>
          <p:nvPr/>
        </p:nvCxnSpPr>
        <p:spPr>
          <a:xfrm>
            <a:off x="15030981" y="9000577"/>
            <a:ext cx="2288272" cy="217508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737C296-3026-420B-8955-F94F60D0D066}"/>
              </a:ext>
            </a:extLst>
          </p:cNvPr>
          <p:cNvCxnSpPr>
            <a:cxnSpLocks/>
          </p:cNvCxnSpPr>
          <p:nvPr/>
        </p:nvCxnSpPr>
        <p:spPr>
          <a:xfrm>
            <a:off x="15592429" y="8306352"/>
            <a:ext cx="3335000" cy="87484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4E06320-1BB4-4D03-A83D-3185739FFB2E}"/>
              </a:ext>
            </a:extLst>
          </p:cNvPr>
          <p:cNvSpPr/>
          <p:nvPr/>
        </p:nvSpPr>
        <p:spPr>
          <a:xfrm>
            <a:off x="746549" y="27929672"/>
            <a:ext cx="13833617" cy="5152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BEFC3133-62A5-4C30-8AEE-74E3EA03E70D}"/>
              </a:ext>
            </a:extLst>
          </p:cNvPr>
          <p:cNvSpPr/>
          <p:nvPr/>
        </p:nvSpPr>
        <p:spPr>
          <a:xfrm>
            <a:off x="339929" y="33746205"/>
            <a:ext cx="14580000" cy="5827287"/>
          </a:xfrm>
          <a:prstGeom prst="rect">
            <a:avLst/>
          </a:prstGeom>
          <a:solidFill>
            <a:srgbClr val="D5EAF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7">
            <a:extLst>
              <a:ext uri="{FF2B5EF4-FFF2-40B4-BE49-F238E27FC236}">
                <a16:creationId xmlns:a16="http://schemas.microsoft.com/office/drawing/2014/main" id="{19555110-DECE-4708-9F85-BE6DEA8C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22" y="33965374"/>
            <a:ext cx="1417097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800" b="1" dirty="0">
                <a:cs typeface="Arial" panose="020B0604020202020204" pitchFamily="34" charset="0"/>
              </a:rPr>
              <a:t>5. Gemcitabine resistant PDAC cells show increased glycolytic capacity</a:t>
            </a:r>
            <a:endParaRPr lang="en-NZ" altLang="en-US" sz="4800" b="1" dirty="0">
              <a:cs typeface="Arial" panose="020B0604020202020204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AAE2A6E-1D9F-44B0-B3FB-3FF664131A60}"/>
              </a:ext>
            </a:extLst>
          </p:cNvPr>
          <p:cNvSpPr/>
          <p:nvPr/>
        </p:nvSpPr>
        <p:spPr>
          <a:xfrm>
            <a:off x="643352" y="35589213"/>
            <a:ext cx="4345893" cy="38719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2" name="Object 281">
            <a:extLst>
              <a:ext uri="{FF2B5EF4-FFF2-40B4-BE49-F238E27FC236}">
                <a16:creationId xmlns:a16="http://schemas.microsoft.com/office/drawing/2014/main" id="{F5A2D6D1-76B0-40AD-86CC-60F3B5F82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60341"/>
              </p:ext>
            </p:extLst>
          </p:nvPr>
        </p:nvGraphicFramePr>
        <p:xfrm>
          <a:off x="679523" y="35713455"/>
          <a:ext cx="4591661" cy="382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ism 5" r:id="rId26" imgW="4302360" imgH="3581640" progId="Prism5.Document">
                  <p:embed/>
                </p:oleObj>
              </mc:Choice>
              <mc:Fallback>
                <p:oleObj name="Prism 5" r:id="rId26" imgW="4302360" imgH="3581640" progId="Prism5.Document">
                  <p:embed/>
                  <p:pic>
                    <p:nvPicPr>
                      <p:cNvPr id="282" name="Object 281">
                        <a:extLst>
                          <a:ext uri="{FF2B5EF4-FFF2-40B4-BE49-F238E27FC236}">
                            <a16:creationId xmlns:a16="http://schemas.microsoft.com/office/drawing/2014/main" id="{F5A2D6D1-76B0-40AD-86CC-60F3B5F827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79523" y="35713455"/>
                        <a:ext cx="4591661" cy="3821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" name="TextBox 283">
            <a:extLst>
              <a:ext uri="{FF2B5EF4-FFF2-40B4-BE49-F238E27FC236}">
                <a16:creationId xmlns:a16="http://schemas.microsoft.com/office/drawing/2014/main" id="{3FA5DA4D-8B8F-4933-B5DE-6613208E0D4A}"/>
              </a:ext>
            </a:extLst>
          </p:cNvPr>
          <p:cNvSpPr txBox="1"/>
          <p:nvPr/>
        </p:nvSpPr>
        <p:spPr>
          <a:xfrm>
            <a:off x="5362436" y="35713455"/>
            <a:ext cx="902651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Figure 5. Rates of glycolysis in parental (WT) compared to gemcitabine resistant (GR) T3M4 cells. </a:t>
            </a:r>
            <a:r>
              <a:rPr lang="en-US" sz="2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Kinetic measurement of extracellular acidification rate (ECAR) was measured after successive injection of glucose (G; 20 mM), oligomycin (O; 1 mM) and 2-deoxyglucose (2-DG; 50 mM). Data were normalized according to the cell (arbitrary unit [A.U]) and presented as mean ± SD (n=1). Data analysis was performed by two-way ANOVA and unpaired Student’s t test.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*p &lt; 0.05. </a:t>
            </a:r>
            <a:endParaRPr lang="en-NZ" sz="2600" dirty="0"/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204854F4-4527-4FB5-8246-EBA235D0138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780709" y="9092794"/>
            <a:ext cx="2809365" cy="5110454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9B6D2CF2-7195-4028-9271-1392943649FE}"/>
              </a:ext>
            </a:extLst>
          </p:cNvPr>
          <p:cNvSpPr txBox="1"/>
          <p:nvPr/>
        </p:nvSpPr>
        <p:spPr>
          <a:xfrm>
            <a:off x="26775545" y="12445189"/>
            <a:ext cx="2598789" cy="1077218"/>
          </a:xfrm>
          <a:prstGeom prst="rect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Gemcitabine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resistance??</a:t>
            </a:r>
            <a:endParaRPr lang="en-N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95CF714B-CD04-4182-B6D0-ACF37870C92A}"/>
              </a:ext>
            </a:extLst>
          </p:cNvPr>
          <p:cNvCxnSpPr/>
          <p:nvPr/>
        </p:nvCxnSpPr>
        <p:spPr>
          <a:xfrm>
            <a:off x="28074940" y="11648021"/>
            <a:ext cx="0" cy="684000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8" name="Picture 297">
            <a:extLst>
              <a:ext uri="{FF2B5EF4-FFF2-40B4-BE49-F238E27FC236}">
                <a16:creationId xmlns:a16="http://schemas.microsoft.com/office/drawing/2014/main" id="{69573C1E-29E4-4B4E-BADC-2FB7604BFB0E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37552" t="50072" r="25361" b="9084"/>
          <a:stretch/>
        </p:blipFill>
        <p:spPr>
          <a:xfrm>
            <a:off x="20783355" y="11224682"/>
            <a:ext cx="4570430" cy="2700170"/>
          </a:xfrm>
          <a:prstGeom prst="rect">
            <a:avLst/>
          </a:prstGeom>
        </p:spPr>
      </p:pic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ED92E40B-5FFC-4800-8D2F-1A48D049B65D}"/>
              </a:ext>
            </a:extLst>
          </p:cNvPr>
          <p:cNvCxnSpPr>
            <a:cxnSpLocks/>
          </p:cNvCxnSpPr>
          <p:nvPr/>
        </p:nvCxnSpPr>
        <p:spPr>
          <a:xfrm>
            <a:off x="22132868" y="9927102"/>
            <a:ext cx="0" cy="2531123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E95549A6-B28A-4127-88D6-7E35201430D8}"/>
              </a:ext>
            </a:extLst>
          </p:cNvPr>
          <p:cNvCxnSpPr>
            <a:cxnSpLocks/>
          </p:cNvCxnSpPr>
          <p:nvPr/>
        </p:nvCxnSpPr>
        <p:spPr>
          <a:xfrm flipV="1">
            <a:off x="19301165" y="8808149"/>
            <a:ext cx="1115655" cy="139028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lgDash"/>
            <a:headEnd type="none" w="lg" len="lg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390F6EE9-80BC-4349-9CD6-9C57271F37CD}"/>
              </a:ext>
            </a:extLst>
          </p:cNvPr>
          <p:cNvSpPr/>
          <p:nvPr/>
        </p:nvSpPr>
        <p:spPr>
          <a:xfrm>
            <a:off x="16031422" y="36332017"/>
            <a:ext cx="4306040" cy="2742410"/>
          </a:xfrm>
          <a:prstGeom prst="roundRect">
            <a:avLst/>
          </a:prstGeom>
          <a:noFill/>
          <a:ln w="38100">
            <a:solidFill>
              <a:srgbClr val="A80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13845D1D-A85E-4B53-BECF-CBBB74E8E52B}"/>
              </a:ext>
            </a:extLst>
          </p:cNvPr>
          <p:cNvSpPr/>
          <p:nvPr/>
        </p:nvSpPr>
        <p:spPr>
          <a:xfrm>
            <a:off x="20495678" y="36332017"/>
            <a:ext cx="4306040" cy="2742410"/>
          </a:xfrm>
          <a:prstGeom prst="roundRect">
            <a:avLst/>
          </a:prstGeom>
          <a:noFill/>
          <a:ln w="38100">
            <a:solidFill>
              <a:srgbClr val="A80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49A45E84-CD87-41E8-9149-D1B5D1960195}"/>
              </a:ext>
            </a:extLst>
          </p:cNvPr>
          <p:cNvSpPr/>
          <p:nvPr/>
        </p:nvSpPr>
        <p:spPr>
          <a:xfrm>
            <a:off x="24959934" y="36332017"/>
            <a:ext cx="4306040" cy="2742410"/>
          </a:xfrm>
          <a:prstGeom prst="roundRect">
            <a:avLst/>
          </a:prstGeom>
          <a:noFill/>
          <a:ln w="38100">
            <a:solidFill>
              <a:srgbClr val="A80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B3FE348C-F60F-46C2-BF18-038CB2A96A8C}"/>
              </a:ext>
            </a:extLst>
          </p:cNvPr>
          <p:cNvSpPr/>
          <p:nvPr/>
        </p:nvSpPr>
        <p:spPr>
          <a:xfrm>
            <a:off x="23957372" y="24796060"/>
            <a:ext cx="1559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N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BB4CC99-3BE7-4FD1-9D97-8140CF7A4D9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365166" y="24841114"/>
            <a:ext cx="2905537" cy="3428196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123EC563-BE75-4848-AAB5-B1238EB5A874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28418" t="43087" r="10999" b="20098"/>
          <a:stretch/>
        </p:blipFill>
        <p:spPr>
          <a:xfrm>
            <a:off x="1003973" y="28282039"/>
            <a:ext cx="13326993" cy="43445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8118A39-2E8F-491C-9DD7-ED1B5DB99DC1}"/>
              </a:ext>
            </a:extLst>
          </p:cNvPr>
          <p:cNvSpPr txBox="1"/>
          <p:nvPr/>
        </p:nvSpPr>
        <p:spPr>
          <a:xfrm>
            <a:off x="16312829" y="35777813"/>
            <a:ext cx="1272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does methylglyoxal stress induce AMPK phosphorylation in PDAC cells? </a:t>
            </a: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529DFEA9-FCB5-47EC-9257-AD86F90E662B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25751" t="51942" r="52638" b="24424"/>
          <a:stretch/>
        </p:blipFill>
        <p:spPr>
          <a:xfrm>
            <a:off x="20780366" y="36681560"/>
            <a:ext cx="3792037" cy="2224747"/>
          </a:xfrm>
          <a:prstGeom prst="rect">
            <a:avLst/>
          </a:prstGeom>
        </p:spPr>
      </p:pic>
      <p:pic>
        <p:nvPicPr>
          <p:cNvPr id="71" name="Graphic 70" descr="Question mark">
            <a:extLst>
              <a:ext uri="{FF2B5EF4-FFF2-40B4-BE49-F238E27FC236}">
                <a16:creationId xmlns:a16="http://schemas.microsoft.com/office/drawing/2014/main" id="{33358E90-FD85-4ED3-9B89-61D5FCD6DDE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6203883" y="36359344"/>
            <a:ext cx="710947" cy="602108"/>
          </a:xfrm>
          <a:prstGeom prst="rect">
            <a:avLst/>
          </a:prstGeom>
        </p:spPr>
      </p:pic>
      <p:pic>
        <p:nvPicPr>
          <p:cNvPr id="345" name="Graphic 344" descr="Question mark">
            <a:extLst>
              <a:ext uri="{FF2B5EF4-FFF2-40B4-BE49-F238E27FC236}">
                <a16:creationId xmlns:a16="http://schemas.microsoft.com/office/drawing/2014/main" id="{33BC82C5-1192-452A-9C57-D06DB473DAC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0624681" y="36359344"/>
            <a:ext cx="710947" cy="602108"/>
          </a:xfrm>
          <a:prstGeom prst="rect">
            <a:avLst/>
          </a:prstGeom>
        </p:spPr>
      </p:pic>
      <p:pic>
        <p:nvPicPr>
          <p:cNvPr id="346" name="Graphic 345" descr="Question mark">
            <a:extLst>
              <a:ext uri="{FF2B5EF4-FFF2-40B4-BE49-F238E27FC236}">
                <a16:creationId xmlns:a16="http://schemas.microsoft.com/office/drawing/2014/main" id="{353B4E3C-5CC2-4772-A112-C3B75547B80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5115817" y="36359344"/>
            <a:ext cx="710947" cy="602108"/>
          </a:xfrm>
          <a:prstGeom prst="rect">
            <a:avLst/>
          </a:prstGeom>
        </p:spPr>
      </p:pic>
      <p:pic>
        <p:nvPicPr>
          <p:cNvPr id="349" name="Picture 348">
            <a:extLst>
              <a:ext uri="{FF2B5EF4-FFF2-40B4-BE49-F238E27FC236}">
                <a16:creationId xmlns:a16="http://schemas.microsoft.com/office/drawing/2014/main" id="{173ED1B5-2893-42D7-B79C-851B34E48CA4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65408" t="51675" r="12142" b="32566"/>
          <a:stretch/>
        </p:blipFill>
        <p:spPr>
          <a:xfrm>
            <a:off x="25086443" y="37115053"/>
            <a:ext cx="3896659" cy="1467402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227D4D35-E15A-4E2D-8614-FB8821D9216A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47119" t="60211" r="23950" b="16524"/>
          <a:stretch/>
        </p:blipFill>
        <p:spPr>
          <a:xfrm>
            <a:off x="16169174" y="36961451"/>
            <a:ext cx="4054712" cy="174922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CB8B83F5-62C0-4469-B2DB-68161456CC08}"/>
              </a:ext>
            </a:extLst>
          </p:cNvPr>
          <p:cNvSpPr/>
          <p:nvPr/>
        </p:nvSpPr>
        <p:spPr>
          <a:xfrm>
            <a:off x="18610666" y="36681560"/>
            <a:ext cx="1511821" cy="71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7B3F1916-ACD8-4288-BD3C-48DDEE963E5D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31334" t="44020" r="7750" b="29262"/>
          <a:stretch/>
        </p:blipFill>
        <p:spPr>
          <a:xfrm>
            <a:off x="16722776" y="32640748"/>
            <a:ext cx="12198350" cy="28702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6CA2F5D-8419-49A9-9706-7D67833EB3E2}"/>
              </a:ext>
            </a:extLst>
          </p:cNvPr>
          <p:cNvSpPr txBox="1"/>
          <p:nvPr/>
        </p:nvSpPr>
        <p:spPr>
          <a:xfrm>
            <a:off x="15541783" y="40337816"/>
            <a:ext cx="14860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0" i="0" u="none" strike="noStrike" baseline="0" dirty="0">
                <a:solidFill>
                  <a:schemeClr val="bg1"/>
                </a:solidFill>
                <a:latin typeface="ArialMT"/>
              </a:rPr>
              <a:t>1. Siegel RL </a:t>
            </a:r>
            <a:r>
              <a:rPr lang="en-NZ" sz="1600" b="0" i="1" u="none" strike="noStrike" baseline="0" dirty="0">
                <a:solidFill>
                  <a:schemeClr val="bg1"/>
                </a:solidFill>
                <a:latin typeface="Arial-ItalicMT"/>
              </a:rPr>
              <a:t>et al</a:t>
            </a:r>
            <a:r>
              <a:rPr lang="en-NZ" sz="1600" b="0" i="0" u="none" strike="noStrike" baseline="0" dirty="0">
                <a:solidFill>
                  <a:schemeClr val="bg1"/>
                </a:solidFill>
                <a:latin typeface="ArialMT"/>
              </a:rPr>
              <a:t>. Cancer Statistics, 2021. CA: a cancer journal for clinicians 2021; 71: 7-33.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2. </a:t>
            </a:r>
            <a:r>
              <a:rPr lang="en-NZ" sz="1600" b="0" i="0" u="none" strike="noStrike" baseline="0" dirty="0" err="1">
                <a:solidFill>
                  <a:schemeClr val="bg1"/>
                </a:solidFill>
                <a:latin typeface="ArialMT"/>
              </a:rPr>
              <a:t>Binenbaum</a:t>
            </a:r>
            <a:r>
              <a:rPr lang="en-NZ" sz="1600" b="0" i="0" u="none" strike="noStrike" baseline="0" dirty="0">
                <a:solidFill>
                  <a:schemeClr val="bg1"/>
                </a:solidFill>
                <a:latin typeface="ArialMT"/>
              </a:rPr>
              <a:t> Y </a:t>
            </a:r>
            <a:r>
              <a:rPr lang="en-NZ" sz="1600" b="0" i="1" u="none" strike="noStrike" baseline="0" dirty="0">
                <a:solidFill>
                  <a:schemeClr val="bg1"/>
                </a:solidFill>
                <a:latin typeface="Arial-ItalicMT"/>
              </a:rPr>
              <a:t>et al</a:t>
            </a:r>
            <a:r>
              <a:rPr lang="en-NZ" sz="1600" b="0" i="0" u="none" strike="noStrike" baseline="0" dirty="0">
                <a:solidFill>
                  <a:schemeClr val="bg1"/>
                </a:solidFill>
                <a:latin typeface="ArialMT"/>
              </a:rPr>
              <a:t>. Gemcitabine resistance in pancreatic ductal adenocarcinoma. Drug resistance updates : reviews and 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commentaries in antimicrobial and anticancer chemotherapy 2015; 23: 55-68.</a:t>
            </a:r>
          </a:p>
          <a:p>
            <a:r>
              <a:rPr lang="en-US" sz="1600" dirty="0">
                <a:solidFill>
                  <a:schemeClr val="bg1"/>
                </a:solidFill>
                <a:latin typeface="ArialMT"/>
              </a:rPr>
              <a:t>3. 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Qin C </a:t>
            </a:r>
            <a:r>
              <a:rPr lang="en-US" sz="1600" b="0" i="1" u="none" strike="noStrike" baseline="0" dirty="0">
                <a:solidFill>
                  <a:schemeClr val="bg1"/>
                </a:solidFill>
                <a:latin typeface="Arial-ItalicMT"/>
              </a:rPr>
              <a:t>et al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. Metabolism of pancreatic cancer: paving the way to better anticancer strategies. Molecular cancer 2020; 19: 50.</a:t>
            </a:r>
            <a:endParaRPr lang="en-US" sz="1600" dirty="0">
              <a:solidFill>
                <a:schemeClr val="bg1"/>
              </a:solidFill>
              <a:latin typeface="ArialMT"/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4. Dai S </a:t>
            </a:r>
            <a:r>
              <a:rPr lang="en-US" sz="1600" b="0" i="1" u="none" strike="noStrike" baseline="0" dirty="0">
                <a:solidFill>
                  <a:schemeClr val="bg1"/>
                </a:solidFill>
                <a:latin typeface="Arial-ItalicMT"/>
              </a:rPr>
              <a:t>et al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. Glycolysis promotes the progression of pancreatic cancer and reduces cancer cell sensitivity to gemcitabine. Biomedicine &amp; pharmacotherapy 2020; 121: 109521.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latin typeface="ArialMT"/>
              </a:rPr>
              <a:t>5.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MT"/>
              </a:rPr>
              <a:t>Schalkwijk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 CG </a:t>
            </a:r>
            <a:r>
              <a:rPr lang="en-US" sz="1600" b="0" i="1" u="none" strike="noStrike" baseline="0" dirty="0">
                <a:solidFill>
                  <a:schemeClr val="bg1"/>
                </a:solidFill>
                <a:latin typeface="Arial-ItalicMT"/>
              </a:rPr>
              <a:t>et al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. Methylglyoxal, a Highly Reactive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MT"/>
              </a:rPr>
              <a:t>Dicarbonyl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 Compound, in Diabetes, Its Vascular Complications, and Other Age-Related Diseases. Physiological reviews 2020; 100: 407-461.</a:t>
            </a:r>
            <a:endParaRPr lang="en-US" sz="1600" dirty="0">
              <a:solidFill>
                <a:schemeClr val="bg1"/>
              </a:solidFill>
              <a:latin typeface="ArialMT"/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6. Khalaf N </a:t>
            </a:r>
            <a:r>
              <a:rPr lang="en-US" sz="1600" b="0" i="1" u="none" strike="noStrike" baseline="0" dirty="0">
                <a:solidFill>
                  <a:schemeClr val="bg1"/>
                </a:solidFill>
                <a:latin typeface="Arial-ItalicMT"/>
              </a:rPr>
              <a:t>et al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MT"/>
              </a:rPr>
              <a:t>. Burden of Pancreatic Cancer: From Epidemiology to Practice. Clinical gastroenterology and hepatology 2021; </a:t>
            </a:r>
            <a:r>
              <a:rPr lang="en-NZ" sz="1600" b="0" i="0" u="none" strike="noStrike" baseline="0" dirty="0">
                <a:solidFill>
                  <a:schemeClr val="bg1"/>
                </a:solidFill>
                <a:latin typeface="ArialMT"/>
              </a:rPr>
              <a:t>19: 876-884.</a:t>
            </a:r>
            <a:endParaRPr lang="en-US" sz="1600" b="0" i="0" u="none" strike="noStrike" baseline="0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15711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17209</TotalTime>
  <Words>924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Arial-ItalicMT</vt:lpstr>
      <vt:lpstr>ArialMT</vt:lpstr>
      <vt:lpstr>Calibri</vt:lpstr>
      <vt:lpstr>Calibri Light</vt:lpstr>
      <vt:lpstr>Century Schoolbook</vt:lpstr>
      <vt:lpstr>Times New Roman</vt:lpstr>
      <vt:lpstr>Office Theme</vt:lpstr>
      <vt:lpstr>Prism 5</vt:lpstr>
      <vt:lpstr>PowerPoint Presentation</vt:lpstr>
    </vt:vector>
  </TitlesOfParts>
  <Company>University of Otago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Crake</dc:creator>
  <cp:lastModifiedBy>Rebekah Crake</cp:lastModifiedBy>
  <cp:revision>104</cp:revision>
  <dcterms:created xsi:type="dcterms:W3CDTF">2018-08-08T23:46:34Z</dcterms:created>
  <dcterms:modified xsi:type="dcterms:W3CDTF">2021-12-10T11:11:07Z</dcterms:modified>
</cp:coreProperties>
</file>