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9" r:id="rId12"/>
    <p:sldId id="265" r:id="rId13"/>
    <p:sldId id="266"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60" autoAdjust="0"/>
  </p:normalViewPr>
  <p:slideViewPr>
    <p:cSldViewPr snapToGrid="0">
      <p:cViewPr varScale="1">
        <p:scale>
          <a:sx n="62" d="100"/>
          <a:sy n="62" d="100"/>
        </p:scale>
        <p:origin x="90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1T13:38:38.537"/>
    </inkml:context>
    <inkml:brush xml:id="br0">
      <inkml:brushProperty name="width" value="0.35" units="cm"/>
      <inkml:brushProperty name="height" value="0.35" units="cm"/>
      <inkml:brushProperty name="color" value="#FFFFFF"/>
    </inkml:brush>
  </inkml:definitions>
  <inkml:trace contextRef="#ctx0" brushRef="#br0">2087 578 24575,'0'-2'0,"-1"0"0,1 0 0,0 0 0,-1 0 0,1 0 0,-1 0 0,1 0 0,-1 0 0,0 0 0,0 0 0,0 0 0,0 0 0,0 1 0,0-1 0,0 0 0,-1 1 0,1-1 0,-1 1 0,1-1 0,-1 1 0,0 0 0,1 0 0,-1 0 0,0 0 0,0 0 0,0 0 0,-2-1 0,-7-1 0,1 0 0,-1 1 0,1 0 0,-14-1 0,11 2 0,-24-4 0,-1 3 0,0 1 0,0 2 0,1 1 0,-1 3 0,1 0 0,-39 12 0,50-9 0,0 1 0,0 1 0,1 1 0,0 2 0,1 0 0,1 1 0,0 2 0,1 0 0,0 2 0,-28 29 0,27-20 0,1 1 0,1 0 0,2 2 0,1 0 0,1 2 0,2-1 0,-23 67 0,25-54 0,2 0 0,1 1 0,3 0 0,1 0 0,2 82 0,6-99 0,2-1 0,0 0 0,2 0 0,1-1 0,1 1 0,1-1 0,2-1 0,0 0 0,2 0 0,1-1 0,0-1 0,2-1 0,24 28 0,-2-7 0,2-3 0,2-1 0,1-2 0,2-2 0,72 43 0,-69-51 0,1-2 0,1-2 0,1-2 0,1-2 0,1-3 0,0-2 0,1-2 0,0-3 0,1-2 0,0-3 0,0-2 0,0-2 0,0-3 0,0-2 0,0-2 0,-1-3 0,0-2 0,-1-3 0,0-2 0,91-43 0,-33 0 0,-3-4 0,-2-6 0,-4-4 0,-2-4 0,-5-5 0,94-104 0,-136 131 0,-4-2 0,77-119 0,-110 152 0,-1-1 0,-1-1 0,-2 0 0,-1-1 0,-1-1 0,-1 0 0,-2 0 0,0 0 0,-2-1 0,1-34 0,-7 46 0,0 0 0,-1 1 0,-1 0 0,-1-1 0,0 1 0,-1 1 0,-1-1 0,-1 1 0,0 0 0,-1 0 0,-1 1 0,0 0 0,-1 0 0,-1 1 0,-19-21 0,-3 3 0,-2 1 0,-1 1 0,-1 2 0,-75-42 0,22 22-81,-2 4-1,-3 4 0,-1 5 0,-1 3 1,-110-20-1,22 18-90,-350-20 1,421 50 171,-1 5 0,0 5 0,-119 22 0,179-19 0,1 3 0,0 3 0,1 2 0,1 2 0,0 2 0,2 3 0,0 1 0,-60 44 0,93-57 2,1 1 0,0 1 0,1 0 0,1 1 1,0 0-1,1 1 0,1 1 0,0 0 0,1 1 1,1 0-1,-13 35 0,18-38 49,0 1-1,2 0 0,0 0 1,0 1-1,2-1 1,0 1-1,1-1 1,0 0-1,1 1 1,1-1-1,1 0 0,0 1 1,1-1-1,1-1 1,7 18-1,-3-14-50,0 0 0,1 0 0,1-1 0,1 0 0,1-1 0,0 0 0,1-1 0,1 0 0,0-1 0,1-1 0,0-1 0,34 21 0,-19-17 0,0-2 0,1-1 0,1-2 0,0 0 0,0-3 0,1-1 0,42 5 0,29-1 0,1-4 0,0-6 0,0-3 0,0-6 0,139-26 0,-117 7 0,-1-6 0,-1-6 0,231-103 0,-343 135 0,13-6 0,0 0 0,-1-2 0,0-1 0,-1-1 0,0-1 0,22-21 0,-45 36 0,0-1 0,1 1 0,-1-1 0,0 1 0,0-1 0,-1 0 0,1 1 0,0-1 0,-1 0 0,0 0 0,0 0 0,0-1 0,0 1 0,0 0 0,0 0 0,-1-6 0,0 6 0,-1 1 0,1-1 0,-1 0 0,0 1 0,0-1 0,0 1 0,-1 0 0,1-1 0,0 1 0,-1 0 0,0 0 0,1 0 0,-1 0 0,0 0 0,0 0 0,0 0 0,0 1 0,-1-1 0,1 1 0,0 0 0,-4-2 0,-9-4 0,0 0 0,0 1 0,-1 1 0,1 1 0,-27-5 0,-93-5 0,119 12 0,-114-7 0,0 6 0,-1 5 0,-159 24 0,223-16 0,1 3 0,0 3 0,1 3 0,1 2 0,1 3 0,1 3 0,2 3 0,-64 41 0,100-54 0,0 1 0,2 0 0,0 2 0,1 1 0,1 0 0,1 2 0,1 0 0,1 1 0,1 1 0,-23 49 0,32-58 0,1-1 0,0 2 0,2-1 0,0 0 0,0 1 0,2 0 0,0-1 0,1 1 0,0 0 0,2 0 0,0 0 0,1 0 0,0 0 0,2-1 0,0 1 0,0-1 0,2 0 0,0 0 0,16 29 0,-13-30 0,1-1 0,0 0 0,1 0 0,1-1 0,0-1 0,1 0 0,0-1 0,0 0 0,20 11 0,-11-9 0,2-1 0,-1-1 0,2-1 0,-1-1 0,40 9 0,0-7 0,1-2 0,0-3 0,1-4 0,73-5 0,2-8-99,-1-7 0,0-6-1,-2-5 1,-1-7 0,146-59 0,-34-6 13,407-232 0,-642 326 86,38-22 0,-1-1 0,-2-3 0,64-54 0,-108 83 0,0-1 0,-1 1 0,1-1 0,-1 0 0,0-1 0,-1 1 0,1 0 0,-1-1 0,4-11 0,-6 15 0,-1-1 0,0 1 0,1-1 0,-1 1 0,-1-1 0,1 1 0,0-1 0,0 1 0,-1-1 0,0 1 0,1 0 0,-1-1 0,0 1 0,0 0 0,0-1 0,0 1 0,-1 0 0,1 0 0,-1 0 0,1 0 0,-1 0 0,0 1 0,1-1 0,-1 0 0,0 1 0,0-1 0,0 1 0,-3-2 0,-10-6 0,-1 0 0,1 1 0,-1 1 0,-1 0 0,0 1 0,-29-6 0,-124-16 0,160 26 0,-192-18-104,0 8 1,0 10-1,0 8 0,0 9 1,2 9-1,-301 75 0,110 20 92,310-88 4,2 4 1,-122 72-1,180-94 7,0 1 0,0 1 0,2 1 0,0 0 0,1 2 0,-19 22 0,31-32 1,0 0 0,0 1 0,1 0 0,0 0 0,1 1 0,0 0 0,0-1 0,1 1 0,0 0 0,1 1 0,0-1 0,0 0 0,1 1 0,1-1 0,0 1 0,2 18 0,1-14-1,0 0-1,1 0 1,0 0-1,1-1 1,1 1-1,0-1 1,1-1-1,1 1 1,10 13-1,-4-8 82,2-1 1,0-1-1,1 0 0,0-1 0,28 20 0,-3-9 77,1-1-1,1-2 1,2-2-1,0-2 1,58 17-1,-21-13-196,133 20 1,171-12-711,92-46 46,95-53-209,1060-309-1451,-40-136-187,-1156 359 1568,-136 35 84,-277 108 835,-1-1 0,0-1 0,0-2 0,29-21 0,-52 34 76,0 1 0,0-1 1,0 0-1,0 0 0,0 0 0,0 0 0,-1 0 0,1 0 0,0 0 0,0 0 0,-1-1 0,1 1 1,-1 0-1,1 0 0,-1 0 0,1-1 0,-1 1 0,0 0 0,0-1 0,0 1 0,1 0 0,-2-3 0,1 2 13,-1 1-1,0-1 0,0 1 1,0 0-1,0-1 0,0 1 0,-1 0 1,1 0-1,0-1 0,-1 1 0,1 0 1,0 1-1,-1-1 0,1 0 0,-1 0 1,0 0-1,1 1 0,-4-1 1,-23-7 184,-1 2 1,-1 1 0,-54-1-1,-230-3 34,-117 10-59,-1085 56 959,9 142-991,1231-133 667,246-57-573,0 1 0,0 1 0,-37 20-1,64-30-207,1 0-1,0 1 1,0-1-1,0 1 0,-1-1 1,2 1-1,-1 0 1,0 0-1,0 0 1,0 0-1,1 0 0,-2 4 1,3-6-24,-1 1 0,1 0 1,0 0-1,0-1 0,0 1 1,0 0-1,0 0 0,0-1 0,0 1 1,0 0-1,0 0 0,1-1 0,-1 1 1,0 0-1,0 0 0,1-1 1,-1 1-1,0 0 0,1-1 0,-1 1 1,1 0-1,-1-1 0,1 1 0,-1-1 1,1 1-1,-1 0 0,1-1 1,0 0-1,-1 1 0,1-1 0,1 1 1,9 4 58,1-1 0,0 0 1,0 0-1,0-2 0,0 1 1,1-2-1,-1 0 1,20 0-1,240-12 51,134-42-288,276-75-1020,758-244 1,-1055 247 1347,-121 26 644,-242 90-653,0-1 0,-1 0 0,0-1-1,28-21 1,-48 31-150,0 1 0,0-1 0,0 0 0,-1 0 0,1 1 0,0-1 0,-1 0 0,1 0 0,0 0 0,-1 1 0,1-1 0,-1 0 0,1 0 0,-1 0 0,0 0 0,1 0 0,-1 0-1,0 0 1,0 0 0,1 0 0,-1 0 0,0-1 0,0 1 0,0 0 0,0 0 0,-1-1 0,0 0-4,0 1 0,0-1 0,-1 1 1,1-1-1,-1 1 0,1 0 0,-1-1 0,0 1 0,1 0 0,-1 0 0,0 0 0,0 0 1,0 1-1,1-1 0,-1 0 0,-3 0 0,-31-7-1,0 2 0,-1 1 0,-51 0 0,-324 6 0,-226 38-164,-191 50-655,-212 67-1147,-1425 405 0,1901-388 983,171-31 0,153-31 83,230-106 868,1 1 0,0 0 0,0 0 0,1 1 0,0 1-1,0-1 1,1 1 0,0 1 0,-12 15 0,19-22 52,0 0 0,0 0 0,0 0 0,1 0 0,-1 0-1,1 0 1,-1 0 0,1 0 0,0 0 0,0 0 0,0 0 0,0 0 0,0 0 0,0 0 0,0 0 0,1 0 0,-1 0 0,1 0 0,0 0 0,-1 0 0,1-1 0,0 1 0,0 0 0,0 0 0,0-1 0,1 1 0,-1 0 0,0-1 0,1 1 0,-1-1 0,1 0 0,-1 1 0,1-1 0,0 0 0,0 0-1,1 1 1,12 5 121,0 1-1,0-2 1,1 0-1,0-1 1,0-1-1,26 4 0,34 4 288,84 1 0,168-15 46,81-41 382,447-124 849,-7-50-488,-452 111-1073,806-185-118,-898 219-29,-297 71 3,74-23 0,-82 24 0,0 0 0,0 0 0,-1 0 0,1 0 0,0 0 0,0 0 0,0 0 0,-1 0 0,1 0 0,0 0 0,0 0 0,0-1 0,0 1 0,-1 0 0,1 0 0,0 0 0,0 0 0,0 0 0,0 0 0,-1-1 0,1 1 0,0 0 0,0 0 0,0 0 0,0 0 0,0-1 0,0 1 0,0 0 0,0 0 0,-1 0 0,1-1 0,0 1 0,0 0 0,0 0 0,0 0 0,0-1 0,0 1 0,0 0 0,0 0 0,0-1 0,0 1 0,1 0 0,-1 0 0,0 0 0,0-1 0,0 1 0,0 0 0,0 0 0,0 0 0,0 0 0,0-1 0,0 1 0,1 0 0,-1 0 0,0 0 0,0 0 0,0 0 0,0-1 0,1 1 0,-1 0 0,0 0 0,1 0 0,-56-6 0,-169 4 0,-172 5-163,-165 4-515,-738 37-180,-3 86 279,874-51 579,138-1 0,268-71 0,0 1 0,0 0 0,1 2 0,0 1 0,-28 20 0,46-30 0,1 1 0,-1 1 0,1-1 0,0 0 0,0 0 0,0 1 0,0-1 0,0 1 0,0 0 0,0 0 0,1-1 0,0 1 0,-1 0 0,1 0 0,-1 5 0,2-5 0,0-1 0,0 0 0,0 0 0,0 0 0,1 0 0,-1 0 0,1 0 0,-1 0 0,1-1 0,0 1 0,0 0 0,0 0 0,0 0 0,0 0 0,0-1 0,0 1 0,1-1 0,2 3 0,5 4 0,1-1 0,0 0 0,1-1 0,-1 0 0,1-1 0,0 0 0,16 5 0,32 8 0,114 20 0,185 3 92,145-20 276,159-33-436,134-41-575,408-74 563,1348-322 0,-2249 370 80,-228 49 0,-75 30 0,1 0 0,0-1 0,0 1 0,0 0 0,0-1 0,-1 1 0,1-1 0,0 1 0,0 0 0,-1-1 0,1 0 0,0 1 0,-1-1 0,1 1 0,-1-1 0,1 0 0,0 1 0,-1-1 0,1 0 0,-1 0 0,0 0 0,1 1 0,-1-1 0,0 0 0,0 0 0,1 0 0,-1 0 0,0 1 0,0-1 0,0 0 0,0 0 0,0-2 0,-2 2 0,0-1 0,1 1 0,-1-1 0,0 1 0,0 0 0,-1 0 0,1 0 0,0 0 0,0 0 0,0 0 0,-1 0 0,1 1 0,0-1 0,-3 1 0,-73-11 0,-231-1 0,-177 19-156,-318 37-152,-1415 263 0,1831-222 1127,117-11 164,236-64-704,0 2-1,-53 27 0,85-37-263,-1 0 0,1 0 0,0 0 0,0 0 0,0 1 0,0-1-1,0 1 1,1-1 0,-1 1 0,1 0 0,-1 0 0,-1 4 0,4-6-13,-1 0 0,1 0 0,0 1-1,-1-1 1,1 0 0,0 0 0,0 0 0,0 0 0,0 1 0,0-1 0,0 0 0,1 0 0,-1 0 0,0 0 0,0 0 0,1 1 0,-1-1-1,1 0 1,-1 0 0,1 0 0,-1 0 0,1 0 0,0 0 0,0 0 0,-1 0 0,2 0 0,6 6-2,1-2-1,0 1 1,0-1 0,0 0 0,1-1 0,-1 0-1,1 0 1,14 2 0,53 13 0,110 13 0,243 10 66,140-16 197,137-30-1299,1163-158-1,-1470 100 346,-176 15 394,-181 29 268,-43 18 29,0-1 0,1 1 0,-1 0 0,0 0 0,0 0 0,1 0 0,-1-1 0,0 1 0,0 0 0,1 0 0,-1-1-1,0 1 1,0 0 0,0 0 0,1-1 0,-1 1 0,0 0 0,0 0 0,0-1 0,0 1 0,0 0 0,0-1 0,0 1 0,0 0 0,0 0-1,0-1 1,0 1 0,0 0 0,0-1 0,0 1 0,0 0 0,0-1 0,0 1 0,0 0 0,0-1 0,0 1 0,0 0 0,0 0 0,-1-1-1,1 1 1,0 0 0,0 0 0,0-1 0,0 1 0,-1 0 0,1 0 0,0 0 0,0-1 0,-1 1 0,1 0 0,0 0 0,0 0 0,-1 0-1,1-1 1,0 1 0,-1 0 0,1 0 0,0 0 0,-1 0 0,-16-4 0,0 1 0,-1 0 0,1 2 0,-1 0 0,-24 2 0,-233 17 0,-764 173 426,15 94 1,730-190-263,107-23 655,139-44-310,47-28-489,0 1 0,0 0 0,1-1 0,-1 1 0,0-1 0,0 1 0,1 0 0,-1 0-1,0-1 1,1 1 0,-1 0 0,1 0 0,-1 0 0,1 0 0,-1 0 0,1-1 0,0 1-1,-1 0 1,1 0 0,0 0 0,0 0 0,0 0 0,0 0 0,0 1 0,0 0 4,1-1 0,0 0 0,0 0 1,0 0-1,-1 0 0,1 0 1,0 0-1,0-1 0,1 1 0,-1 0 1,0 0-1,0-1 0,0 1 0,0 0 1,1-1-1,-1 1 0,0-1 0,0 0 1,2 1-1,54 8 450,163-9 509,789-97-1376,-862 79 293,-57 7 90,810-117 848,-861 121-541,59-19 0,-97 26-291,1-1-1,-1 1 1,0-1 0,1 1 0,-1-1 0,0 0 0,1 1 0,-1-1 0,0 0-1,0 0 1,0 0 0,0 0 0,0 0 0,0 0 0,1-2 0,-2 2-6,0 1 1,0-1-1,0 0 0,0 1 1,0-1-1,-1 1 1,1-1-1,0 0 1,-1 1-1,1-1 0,0 1 1,-1-1-1,1 1 1,0-1-1,-1 1 1,1-1-1,-1 1 1,1 0-1,-1-1 0,1 1 1,-1 0-1,1-1 1,-1 1-1,0 0 1,1 0-1,-1-1 0,1 1 1,-1 0-1,0 0 1,0 0-1,-25-7 0,-1 2 0,1 1 0,-31-1 0,-230-9 0,-166 6-164,-152 4-655,241 3 303,-1850 11-2744,1804 4 3064,309-10 191,19-2 4,-134 22 0,200-18 21,27-2 123,19-2 218,-1-1-1,1-1 1,49-6-1,98-24 691,-130 21-758,46-8 690,0-4 0,128-47 0,-211 64-853,-1 0 1,0 0 0,0-1-1,-1 0 1,1-1 0,12-10 0,-20 15-121,0 0 1,0 0-1,-1 0 1,1 0 0,0 0-1,0 0 1,-1 0-1,1 0 1,-1 0 0,1 0-1,-1 0 1,1 0-1,-1-1 1,0 1 0,1 0-1,-1 0 1,0-1-1,0 1 1,0 0 0,0 0-1,0 0 1,0-1-1,-1-1 1,0 1-10,0 0 0,-1 0 1,1 0-1,-1 0 0,1 0 0,-1 1 0,0-1 1,0 0-1,0 1 0,0-1 0,0 1 0,0 0 0,0-1 1,0 1-1,-1 0 0,-3-1 0,-20-7-1,1 1 0,-2 1 0,1 1 0,-29-2 0,-115-5 0,125 11 0,-344-9 0,373 10 0,1 0 0,0-1 0,0-1 0,-1 0 0,2-1 0,-1-1 0,0 0 0,1-1 0,0-1 0,-26-16 0,29 15 0,0-1 0,1-1 0,0 0 0,1 0 0,0-1 0,0 0 0,1-1 0,0 0 0,1 0 0,1 0 0,0-1 0,-5-16 0,-21-66 0,5-1 0,-20-132 0,46 220 0,-1-1 0,0 1 0,1-1 0,1 0 0,-1 1 0,1-1 0,1 0 0,1-12 0,-1 20 0,-1-1 0,0 1 0,1 0 0,0 0 0,-1 0 0,1 0 0,0-1 0,-1 1 0,1 0 0,0 0 0,0 0 0,0 0 0,0 1 0,0-1 0,0 0 0,0 0 0,0 0 0,0 1 0,1-1 0,-1 1 0,2-1 0,1 0 0,-1 1 0,1-1 0,-1 1 0,1 0 0,0 1 0,-1-1 0,1 0 0,-1 1 0,1 0 0,-1 0 0,7 3 0,47 20 0,-1 3 0,-2 3 0,71 49 0,-9-5 0,524 280 0,-607-339 0,-26-13 0,0 1 0,0 0 0,-1 0 0,1 1 0,-1 0 0,0 0 0,0 0 0,-1 0 0,1 1 0,6 7 0,-12-11 0,0-1 0,0 0 0,0 0 0,0 1 0,0-1 0,0 0 0,1 1 0,-1-1 0,0 0 0,0 1 0,0-1 0,0 0 0,-1 1 0,1-1 0,0 0 0,0 0 0,0 1 0,0-1 0,0 0 0,0 1 0,0-1 0,-1 0 0,1 0 0,0 1 0,0-1 0,0 0 0,0 0 0,-1 1 0,1-1 0,0 0 0,0 0 0,-1 0 0,1 1 0,0-1 0,-1 0 0,1 0 0,0 0 0,0 0 0,-1 0 0,1 0 0,0 0 0,-1 0 0,1 0 0,0 1 0,-1-1 0,1 0 0,0 0 0,0-1 0,-1 1 0,1 0 0,0 0 0,-1 0 0,1 0 0,0 0 0,-1 0 0,-12-1 0,1 0 0,-1 0 0,1-2 0,0 1 0,0-1 0,0-1 0,-23-10 0,21 8 0,-92-38 0,-148-86 0,-89-80 0,315 192 0,-8-6 0,26 16 0,-1 1 0,1 0 0,-1 0 0,-1 1 0,1 0 0,-1 1 0,-22-6 0,34 11 0,0 0 0,0 0 0,0 0 0,0 0 0,0 0 0,0 0 0,0 1 0,0-1 0,0 0 0,0 0 0,0 0 0,0 0 0,0 0 0,0 0 0,0 0 0,0 0 0,0 0 0,0 0 0,0 0 0,0 1 0,0-1 0,0 0 0,0 0 0,0 0 0,0 0 0,0 0 0,0 0 0,0 0 0,0 0 0,0 0 0,0 1 0,0-1 0,0 0 0,0 0 0,0 0 0,0 0 0,0 0 0,0 0 0,0 0 0,0 0 0,0 0 0,0 0 0,0 0 0,-1 0 0,1 0 0,0 0 0,0 0 0,0 0 0,0 1 0,0-1 0,0 0 0,0 0 0,0 0 0,0 0 0,0 0 0,-1 0 0,1 0 0,0 0 0,0 0 0,0 0 0,0 0 0,0 0 0,0 0 0,0-1 0,0 1 0,13 12 0,29 16 0,2-3 0,0-1 0,80 31 0,158 36 0,-149-60 0,2-5 0,1-7 0,0-5 0,252-8 0,-307-7 0,0 3 0,-1 4 0,0 4 0,0 3 0,-1 3 0,128 45 0,581 178 0,-744-226-682,73 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fr-FR" sz="1800" b="0" strike="noStrike" spc="-1">
                <a:solidFill>
                  <a:srgbClr val="000000"/>
                </a:solidFill>
                <a:latin typeface="Calibri"/>
              </a:rPr>
              <a:t>Click to move the slide</a:t>
            </a:r>
          </a:p>
        </p:txBody>
      </p:sp>
      <p:sp>
        <p:nvSpPr>
          <p:cNvPr id="87"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Click to edit the notes format</a:t>
            </a:r>
          </a:p>
        </p:txBody>
      </p:sp>
      <p:sp>
        <p:nvSpPr>
          <p:cNvPr id="88"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&lt;header&gt;</a:t>
            </a:r>
          </a:p>
        </p:txBody>
      </p:sp>
      <p:sp>
        <p:nvSpPr>
          <p:cNvPr id="8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&lt;date/time&gt;</a:t>
            </a:r>
          </a:p>
        </p:txBody>
      </p:sp>
      <p:sp>
        <p:nvSpPr>
          <p:cNvPr id="9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&lt;footer&gt;</a:t>
            </a:r>
          </a:p>
        </p:txBody>
      </p:sp>
      <p:sp>
        <p:nvSpPr>
          <p:cNvPr id="9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BD74397-6F0A-411F-91E9-B081CB130429}"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noRot="1" noChangeAspect="1"/>
          </p:cNvSpPr>
          <p:nvPr>
            <p:ph type="sldImg"/>
          </p:nvPr>
        </p:nvSpPr>
        <p:spPr>
          <a:xfrm>
            <a:off x="381000" y="685800"/>
            <a:ext cx="6096000" cy="3429000"/>
          </a:xfrm>
          <a:prstGeom prst="rect">
            <a:avLst/>
          </a:prstGeom>
        </p:spPr>
      </p:sp>
      <p:sp>
        <p:nvSpPr>
          <p:cNvPr id="255"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r-FR" sz="2000" b="0" strike="noStrike" spc="-1">
                <a:latin typeface="Arial"/>
              </a:rPr>
              <a:t>PAGE D'INTRODUCTION 2 / Page sans photo permettant l'insertion du titre de la présentation ainsi que d'autres infos (date, lieu, orateur, sous-titre,…</a:t>
            </a:r>
            <a:r>
              <a:rPr lang="nl-BE" sz="2000" b="0" strike="noStrike" spc="-1">
                <a:latin typeface="Arial"/>
              </a:rPr>
              <a:t>)</a:t>
            </a:r>
            <a:endParaRPr lang="en-US" sz="2000" b="0" strike="noStrike" spc="-1">
              <a:latin typeface="Arial"/>
            </a:endParaRPr>
          </a:p>
          <a:p>
            <a:pPr>
              <a:lnSpc>
                <a:spcPct val="100000"/>
              </a:lnSpc>
              <a:tabLst>
                <a:tab pos="0" algn="l"/>
              </a:tabLst>
            </a:pPr>
            <a:endParaRPr lang="en-US" sz="2000" b="0" strike="noStrike" spc="-1">
              <a:latin typeface="Arial"/>
            </a:endParaRPr>
          </a:p>
        </p:txBody>
      </p:sp>
      <p:sp>
        <p:nvSpPr>
          <p:cNvPr id="256"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DB20D287-0D9B-4DAA-9E4B-52AA08A77F00}" type="slidenum">
              <a:rPr lang="fr-FR" sz="1200" b="0" strike="noStrike" spc="-1">
                <a:solidFill>
                  <a:srgbClr val="000000"/>
                </a:solidFill>
                <a:latin typeface="+mn-lt"/>
                <a:ea typeface="+mn-ea"/>
              </a:rPr>
              <a:t>1</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noRot="1" noChangeAspect="1"/>
          </p:cNvSpPr>
          <p:nvPr>
            <p:ph type="sldImg"/>
          </p:nvPr>
        </p:nvSpPr>
        <p:spPr>
          <a:xfrm>
            <a:off x="685800" y="1143000"/>
            <a:ext cx="5486400" cy="3086100"/>
          </a:xfrm>
          <a:prstGeom prst="rect">
            <a:avLst/>
          </a:prstGeom>
        </p:spPr>
      </p:sp>
      <p:sp>
        <p:nvSpPr>
          <p:cNvPr id="282"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283"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9FF28F89-44A7-4726-8D93-490D13BED3BF}" type="slidenum">
              <a:rPr lang="fr-BE" sz="1200" b="0" strike="noStrike" spc="-1">
                <a:latin typeface="Times New Roman"/>
              </a:rPr>
              <a:t>12</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noRot="1" noChangeAspect="1"/>
          </p:cNvSpPr>
          <p:nvPr>
            <p:ph type="sldImg"/>
          </p:nvPr>
        </p:nvSpPr>
        <p:spPr>
          <a:xfrm>
            <a:off x="685800" y="1143000"/>
            <a:ext cx="5486400" cy="3086100"/>
          </a:xfrm>
          <a:prstGeom prst="rect">
            <a:avLst/>
          </a:prstGeom>
        </p:spPr>
      </p:sp>
      <p:sp>
        <p:nvSpPr>
          <p:cNvPr id="258"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I am want to start with an example. Suppose you are driving, or reading a book. You are fixating on what is happening, you pay attention, careful not miss any detail. However, from time to time, you will slip, think of the next round of submissions or the upcoming vacations. This shift from external focus to internal dialogue and self-referential thinking and generally task-unrelated thoughts is termed mind wandering. Although what you were thinking was quite clear, momentarily, you lost supervision of your thought. So you get it back in track and you keep on driving, again attentive to your road thoughts. Then suddenly, you have driven for a couple of meters, or your are at the end of your book page, yet you have no idea how you got there. You try to introspect on your experience and you see it was a blank. No content and certainly no monitoring. This phenomenological term is termed mind blanking, and it provides us with a very unique point in our stream of consciousness of nothingness, of complete thought absence</a:t>
            </a:r>
          </a:p>
        </p:txBody>
      </p:sp>
      <p:sp>
        <p:nvSpPr>
          <p:cNvPr id="25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7206C7A9-F761-4CFE-AB16-83805B460D9C}" type="slidenum">
              <a:rPr lang="fr-BE"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noRot="1" noChangeAspect="1"/>
          </p:cNvSpPr>
          <p:nvPr>
            <p:ph type="sldImg"/>
          </p:nvPr>
        </p:nvSpPr>
        <p:spPr>
          <a:xfrm>
            <a:off x="685800" y="1143000"/>
            <a:ext cx="5486400" cy="3086100"/>
          </a:xfrm>
          <a:prstGeom prst="rect">
            <a:avLst/>
          </a:prstGeom>
        </p:spPr>
      </p:sp>
      <p:sp>
        <p:nvSpPr>
          <p:cNvPr id="26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Nowadays, MB is examined as a potential default mental state, alongside daydreaming, mind wandering, ruminating and task engagement. Examining mind blanking along other mental states, we observe that MB is reported significantly more infrequently than MW or thoughts on sensory stimuli. It is aksi associated with increased missed stimulus perception. However, the rate of occurrence seems to remain constant across time. So its difficult to suggest that mind blanking occurrence is tied to attentional depletion across time or mental  fatigue.</a:t>
            </a:r>
          </a:p>
          <a:p>
            <a:pPr marL="216000" indent="-216000">
              <a:lnSpc>
                <a:spcPct val="100000"/>
              </a:lnSpc>
            </a:pPr>
            <a:endParaRPr lang="en-US" sz="2000" b="0" strike="noStrike" spc="-1">
              <a:latin typeface="Arial"/>
            </a:endParaRPr>
          </a:p>
          <a:p>
            <a:pPr marL="216000" indent="-216000">
              <a:lnSpc>
                <a:spcPct val="100000"/>
              </a:lnSpc>
            </a:pPr>
            <a:endParaRPr lang="en-US" sz="2000" b="0" strike="noStrike" spc="-1">
              <a:latin typeface="Arial"/>
            </a:endParaRPr>
          </a:p>
        </p:txBody>
      </p:sp>
      <p:sp>
        <p:nvSpPr>
          <p:cNvPr id="262"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F6A39E0F-BD10-4734-AC5B-13DE9D1985A5}" type="slidenum">
              <a:rPr lang="fr-BE"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noRot="1" noChangeAspect="1"/>
          </p:cNvSpPr>
          <p:nvPr>
            <p:ph type="sldImg"/>
          </p:nvPr>
        </p:nvSpPr>
        <p:spPr>
          <a:xfrm>
            <a:off x="685800" y="1143000"/>
            <a:ext cx="5486400" cy="3086100"/>
          </a:xfrm>
          <a:prstGeom prst="rect">
            <a:avLst/>
          </a:prstGeom>
        </p:spPr>
      </p:sp>
      <p:sp>
        <p:nvSpPr>
          <p:cNvPr id="26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So we think we have no thoughts. How does this come about on a neuronal level? Kawagoe has conducted two studies, where he asked people to think of nothing and empty their thoughts.  In an activation analysis, examing a 4 second period preceding MB reports, they found decreased activity in the Broca’s area and the hippocampus. They interpret these results as reduced inner speech due to degraded content in our thought. Indeed, hippocampal lesions and reduced hippocampal activity have been associated with reduced reportable content in mind wandering. Supplementing this idea, their group also found that MB is preceeded by decreased connectivity between the default mode network and the sensory cortices, hinting also to the role of less available mental content</a:t>
            </a:r>
            <a:r>
              <a:rPr lang="el-GR" sz="2000" b="0" strike="noStrike" spc="-1">
                <a:latin typeface="Arial"/>
              </a:rPr>
              <a:t> </a:t>
            </a:r>
            <a:r>
              <a:rPr lang="en-US" sz="2000" b="0" strike="noStrike" spc="-1">
                <a:latin typeface="Arial"/>
              </a:rPr>
              <a:t>from perceptual avenues.</a:t>
            </a:r>
          </a:p>
        </p:txBody>
      </p:sp>
      <p:sp>
        <p:nvSpPr>
          <p:cNvPr id="26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64BE80A1-901D-420A-A22F-9C7C188337FF}" type="slidenum">
              <a:rPr lang="fr-BE"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PlaceHolder 1"/>
          <p:cNvSpPr>
            <a:spLocks noGrp="1" noRot="1" noChangeAspect="1"/>
          </p:cNvSpPr>
          <p:nvPr>
            <p:ph type="sldImg"/>
          </p:nvPr>
        </p:nvSpPr>
        <p:spPr>
          <a:xfrm>
            <a:off x="685800" y="1143000"/>
            <a:ext cx="5486400" cy="3086100"/>
          </a:xfrm>
          <a:prstGeom prst="rect">
            <a:avLst/>
          </a:prstGeom>
        </p:spPr>
      </p:sp>
      <p:sp>
        <p:nvSpPr>
          <p:cNvPr id="26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dirty="0">
                <a:latin typeface="Arial"/>
              </a:rPr>
              <a:t>More recently, the group of </a:t>
            </a:r>
            <a:r>
              <a:rPr lang="en-US" sz="2000" b="0" strike="noStrike" spc="-1" dirty="0" err="1">
                <a:latin typeface="Arial"/>
              </a:rPr>
              <a:t>andrillon</a:t>
            </a:r>
            <a:r>
              <a:rPr lang="en-US" sz="2000" b="0" strike="noStrike" spc="-1" dirty="0">
                <a:latin typeface="Arial"/>
              </a:rPr>
              <a:t> found an interesting marker for MB, slow waves. Slow waves typically occur during non rem asleep and are associated with neuronal silencing, so less cortical communication. During wakefulness, these slow waves can occur across various cortical sites. What is important for us here, MB was precede by high amplitude slow waves in </a:t>
            </a:r>
            <a:r>
              <a:rPr lang="en-US" sz="2000" b="0" strike="noStrike" spc="-1" dirty="0" err="1">
                <a:latin typeface="Arial"/>
              </a:rPr>
              <a:t>partietal</a:t>
            </a:r>
            <a:r>
              <a:rPr lang="en-US" sz="2000" b="0" strike="noStrike" spc="-1" dirty="0">
                <a:latin typeface="Arial"/>
              </a:rPr>
              <a:t> regions, regions associated with conscious reports of percepts.</a:t>
            </a:r>
          </a:p>
        </p:txBody>
      </p:sp>
      <p:sp>
        <p:nvSpPr>
          <p:cNvPr id="268"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6F6D0D10-B57C-411F-AE3D-AFBEF282EF03}" type="slidenum">
              <a:rPr lang="fr-BE"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noRot="1" noChangeAspect="1"/>
          </p:cNvSpPr>
          <p:nvPr>
            <p:ph type="sldImg"/>
          </p:nvPr>
        </p:nvSpPr>
        <p:spPr>
          <a:xfrm>
            <a:off x="685800" y="1143000"/>
            <a:ext cx="5486400" cy="3086100"/>
          </a:xfrm>
          <a:prstGeom prst="rect">
            <a:avLst/>
          </a:prstGeom>
        </p:spPr>
      </p:sp>
      <p:sp>
        <p:nvSpPr>
          <p:cNvPr id="270"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Along these lines, at our lab, we examined which brain patters preceded different mental states. Our brain parcellation scheme showed that mind blanking was more associated with a cortical profile associated with overall cortical connectivity, such that every regions is connected to all the other.</a:t>
            </a:r>
            <a:r>
              <a:rPr lang="el-GR" sz="2000" b="0" strike="noStrike" spc="-1">
                <a:latin typeface="Arial"/>
              </a:rPr>
              <a:t> </a:t>
            </a:r>
            <a:r>
              <a:rPr lang="en-US" sz="2000" b="0" strike="noStrike" spc="-1">
                <a:latin typeface="Arial"/>
              </a:rPr>
              <a:t>Usually, during healthy wakefulness, you have More simply, when everyone tries to speak, no one is able to be heard. However, the more all-to-all communication you have, the more inefficient brain communication is . Interestingly, this brain pattern is absent if we remove the global fmri signal.</a:t>
            </a:r>
            <a:r>
              <a:rPr lang="el-GR" sz="2000" b="0" strike="noStrike" spc="-1">
                <a:latin typeface="Arial"/>
              </a:rPr>
              <a:t> </a:t>
            </a:r>
            <a:r>
              <a:rPr lang="en-US" sz="2000" b="0" strike="noStrike" spc="-1">
                <a:latin typeface="Arial"/>
              </a:rPr>
              <a:t> Now, the global fmri signal is just the average brain timeseries, yet was significantly predictive of MB. It is comprised from motion artifacts, scanner artifacts and physiological noise, such as heart and respiration oscillations. This lead us to consider that there might be a physiological component in MB.</a:t>
            </a:r>
          </a:p>
        </p:txBody>
      </p:sp>
      <p:sp>
        <p:nvSpPr>
          <p:cNvPr id="271"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E574888A-0BCD-438C-B1C0-1C0C45D3454E}" type="slidenum">
              <a:rPr lang="fr-BE" sz="1200" b="0" strike="noStrike" spc="-1">
                <a:latin typeface="Times New Roman"/>
              </a:rPr>
              <a:t>7</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noRot="1" noChangeAspect="1"/>
          </p:cNvSpPr>
          <p:nvPr>
            <p:ph type="sldImg"/>
          </p:nvPr>
        </p:nvSpPr>
        <p:spPr>
          <a:xfrm>
            <a:off x="685800" y="1143000"/>
            <a:ext cx="5486400" cy="3086100"/>
          </a:xfrm>
          <a:prstGeom prst="rect">
            <a:avLst/>
          </a:prstGeom>
        </p:spPr>
      </p:sp>
      <p:sp>
        <p:nvSpPr>
          <p:cNvPr id="27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Well, the physiological component of the global signal led us to consider arousal. Indeed, we can see that arousal seems to mediate all the neuronal correlates of mind blanking. For example, as arousal decreases, the global signal inversely increases. Additionally, lower arousal levels promotes all-to-all cortical communication. Finally, stimulation of arousal promoting sites to decrease slow wave occurrence. Arousal decreases, the correlates of MB increase.</a:t>
            </a:r>
          </a:p>
        </p:txBody>
      </p:sp>
      <p:sp>
        <p:nvSpPr>
          <p:cNvPr id="27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9060DAE1-06A0-4FDF-B5D5-F21FFA2FC432}" type="slidenum">
              <a:rPr lang="fr-BE"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685800" y="1143000"/>
            <a:ext cx="5486400" cy="3086100"/>
          </a:xfrm>
          <a:prstGeom prst="rect">
            <a:avLst/>
          </a:prstGeom>
        </p:spPr>
      </p:sp>
      <p:sp>
        <p:nvSpPr>
          <p:cNvPr id="276"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dirty="0">
                <a:latin typeface="Arial"/>
              </a:rPr>
              <a:t>So is arousal a good mechanism ? Arousal overall is the state of wakefulness and responsiveness, associated with perceptual sampling, metacognition and confidence in our perceptions. Arousal has two main components of interest: by the ascending arousal system in the brain and the autonomic nervous system in the body. As arousal changes through the interplay of its subsystems, you have in turn shifts in cortical excitability that drive </a:t>
            </a:r>
            <a:r>
              <a:rPr lang="en-US" sz="2000" b="0" strike="noStrike" spc="-1" dirty="0" err="1">
                <a:latin typeface="Arial"/>
              </a:rPr>
              <a:t>accesability</a:t>
            </a:r>
            <a:r>
              <a:rPr lang="en-US" sz="2000" b="0" strike="noStrike" spc="-1" dirty="0">
                <a:latin typeface="Arial"/>
              </a:rPr>
              <a:t> to percepts.  Optimal levels of arousal, traditionally modeled as the inverted U shaped curve support content monitoring. </a:t>
            </a:r>
            <a:r>
              <a:rPr lang="en-US" sz="2000" b="0" strike="noStrike" spc="-1" dirty="0" err="1">
                <a:latin typeface="Arial"/>
              </a:rPr>
              <a:t>Inversesly</a:t>
            </a:r>
            <a:r>
              <a:rPr lang="en-US" sz="2000" b="0" strike="noStrike" spc="-1" dirty="0">
                <a:latin typeface="Arial"/>
              </a:rPr>
              <a:t>, non optimal levels of arousal might hinder content monitoring, allowing for a stream of consciousness without any </a:t>
            </a:r>
            <a:r>
              <a:rPr lang="en-US" sz="2000" b="0" strike="noStrike" spc="-1" dirty="0" err="1">
                <a:latin typeface="Arial"/>
              </a:rPr>
              <a:t>recollectable</a:t>
            </a:r>
            <a:r>
              <a:rPr lang="en-US" sz="2000" b="0" strike="noStrike" spc="-1" dirty="0">
                <a:latin typeface="Arial"/>
              </a:rPr>
              <a:t> content. </a:t>
            </a:r>
          </a:p>
        </p:txBody>
      </p:sp>
      <p:sp>
        <p:nvSpPr>
          <p:cNvPr id="277"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4C07EE31-8B56-4D57-A14C-B239EFBB11B0}" type="slidenum">
              <a:rPr lang="fr-BE" sz="1200" b="0" strike="noStrike" spc="-1">
                <a:latin typeface="Times New Roman"/>
              </a:rPr>
              <a:t>9</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noRot="1" noChangeAspect="1"/>
          </p:cNvSpPr>
          <p:nvPr>
            <p:ph type="sldImg"/>
          </p:nvPr>
        </p:nvSpPr>
        <p:spPr>
          <a:xfrm>
            <a:off x="685800" y="1143000"/>
            <a:ext cx="5486400" cy="3086100"/>
          </a:xfrm>
          <a:prstGeom prst="rect">
            <a:avLst/>
          </a:prstGeom>
        </p:spPr>
      </p:sp>
      <p:sp>
        <p:nvSpPr>
          <p:cNvPr id="2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dirty="0">
                <a:latin typeface="Arial"/>
              </a:rPr>
              <a:t>Is it possible to decode the experience of MB from brain body interaction? What would such a brain-body profile look like?</a:t>
            </a:r>
          </a:p>
          <a:p>
            <a:pPr marL="216000" indent="-216000">
              <a:lnSpc>
                <a:spcPct val="100000"/>
              </a:lnSpc>
            </a:pPr>
            <a:r>
              <a:rPr lang="en-US" sz="2000" b="0" strike="noStrike" spc="-1" dirty="0">
                <a:latin typeface="Arial"/>
              </a:rPr>
              <a:t>Is the experience of MB phenomenologically akin to other cases of inability to report our mental life, like blindsight? What can we draw from there?</a:t>
            </a:r>
          </a:p>
          <a:p>
            <a:pPr marL="216000" indent="-216000">
              <a:lnSpc>
                <a:spcPct val="100000"/>
              </a:lnSpc>
            </a:pPr>
            <a:endParaRPr lang="en-US" sz="2000" b="0" strike="noStrike" spc="-1" dirty="0">
              <a:latin typeface="Arial"/>
            </a:endParaRPr>
          </a:p>
        </p:txBody>
      </p:sp>
      <p:sp>
        <p:nvSpPr>
          <p:cNvPr id="280"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95C783EE-B49B-4E36-9BF2-F0B3CB87264F}" type="slidenum">
              <a:rPr lang="fr-BE" sz="1200" b="0" strike="noStrike" spc="-1">
                <a:latin typeface="Times New Roman"/>
              </a:rPr>
              <a:t>11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29"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0"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32"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3"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4"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5"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37"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8"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9"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40"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41"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42"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51"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53"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55"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8"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4"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6"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8"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9"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0"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2"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3"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8"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80"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1"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2"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3"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4"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5"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2"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3"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7"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8"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9"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2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3"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2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7"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1"/>
          <p:cNvGrpSpPr/>
          <p:nvPr/>
        </p:nvGrpSpPr>
        <p:grpSpPr>
          <a:xfrm>
            <a:off x="0" y="3035160"/>
            <a:ext cx="12193560" cy="3830040"/>
            <a:chOff x="0" y="3035160"/>
            <a:chExt cx="12193560" cy="3830040"/>
          </a:xfrm>
        </p:grpSpPr>
        <p:sp>
          <p:nvSpPr>
            <p:cNvPr id="8" name="CustomShape 2"/>
            <p:cNvSpPr/>
            <p:nvPr/>
          </p:nvSpPr>
          <p:spPr>
            <a:xfrm>
              <a:off x="0" y="3035160"/>
              <a:ext cx="7614720" cy="3829320"/>
            </a:xfrm>
            <a:custGeom>
              <a:avLst/>
              <a:gdLst/>
              <a:ahLst/>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p:spPr>
          <p:style>
            <a:lnRef idx="1">
              <a:schemeClr val="accent1"/>
            </a:lnRef>
            <a:fillRef idx="3">
              <a:schemeClr val="accent1"/>
            </a:fillRef>
            <a:effectRef idx="2">
              <a:schemeClr val="accent1"/>
            </a:effectRef>
            <a:fontRef idx="minor"/>
          </p:style>
        </p:sp>
        <p:sp>
          <p:nvSpPr>
            <p:cNvPr id="2" name="CustomShape 3"/>
            <p:cNvSpPr/>
            <p:nvPr/>
          </p:nvSpPr>
          <p:spPr>
            <a:xfrm flipH="1">
              <a:off x="4578840" y="3035880"/>
              <a:ext cx="7614720" cy="3829320"/>
            </a:xfrm>
            <a:custGeom>
              <a:avLst/>
              <a:gdLst/>
              <a:ahLst/>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p:spPr>
          <p:style>
            <a:lnRef idx="1">
              <a:schemeClr val="accent1"/>
            </a:lnRef>
            <a:fillRef idx="3">
              <a:schemeClr val="accent1"/>
            </a:fillRef>
            <a:effectRef idx="2">
              <a:schemeClr val="accent1"/>
            </a:effectRef>
            <a:fontRef idx="minor"/>
          </p:style>
        </p:sp>
        <p:sp>
          <p:nvSpPr>
            <p:cNvPr id="3" name="CustomShape 4"/>
            <p:cNvSpPr/>
            <p:nvPr/>
          </p:nvSpPr>
          <p:spPr>
            <a:xfrm>
              <a:off x="4578840" y="6098760"/>
              <a:ext cx="3035520" cy="765720"/>
            </a:xfrm>
            <a:prstGeom prst="triangle">
              <a:avLst>
                <a:gd name="adj" fmla="val 49701"/>
              </a:avLst>
            </a:prstGeom>
            <a:solidFill>
              <a:srgbClr val="00707F">
                <a:alpha val="70000"/>
              </a:srgbClr>
            </a:solidFill>
            <a:ln>
              <a:noFill/>
            </a:ln>
          </p:spPr>
          <p:style>
            <a:lnRef idx="1">
              <a:schemeClr val="accent1"/>
            </a:lnRef>
            <a:fillRef idx="3">
              <a:schemeClr val="accent1"/>
            </a:fillRef>
            <a:effectRef idx="2">
              <a:schemeClr val="accent1"/>
            </a:effectRef>
            <a:fontRef idx="minor"/>
          </p:style>
        </p:sp>
      </p:grpSp>
      <p:sp>
        <p:nvSpPr>
          <p:cNvPr id="4" name="PlaceHolder 5"/>
          <p:cNvSpPr>
            <a:spLocks noGrp="1"/>
          </p:cNvSpPr>
          <p:nvPr>
            <p:ph type="title"/>
          </p:nvPr>
        </p:nvSpPr>
        <p:spPr>
          <a:xfrm>
            <a:off x="1131840" y="2649240"/>
            <a:ext cx="9991440" cy="756000"/>
          </a:xfrm>
          <a:prstGeom prst="rect">
            <a:avLst/>
          </a:prstGeom>
        </p:spPr>
        <p:txBody>
          <a:bodyPr anchor="ctr">
            <a:normAutofit/>
          </a:bodyPr>
          <a:lstStyle/>
          <a:p>
            <a:pPr>
              <a:lnSpc>
                <a:spcPct val="90000"/>
              </a:lnSpc>
            </a:pPr>
            <a:r>
              <a:rPr lang="fr-FR" sz="4270" b="1" strike="noStrike" spc="-1">
                <a:solidFill>
                  <a:srgbClr val="5FA4B0"/>
                </a:solidFill>
                <a:latin typeface="Calibri Light"/>
              </a:rPr>
              <a:t>Cliquez et modifiez le titre</a:t>
            </a:r>
            <a:endParaRPr lang="fr-FR" sz="4270" b="0" strike="noStrike" spc="-1">
              <a:solidFill>
                <a:srgbClr val="000000"/>
              </a:solidFill>
              <a:latin typeface="Calibri"/>
            </a:endParaRPr>
          </a:p>
        </p:txBody>
      </p:sp>
      <p:sp>
        <p:nvSpPr>
          <p:cNvPr id="5" name="PlaceHolder 6"/>
          <p:cNvSpPr>
            <a:spLocks noGrp="1"/>
          </p:cNvSpPr>
          <p:nvPr>
            <p:ph type="body"/>
          </p:nvPr>
        </p:nvSpPr>
        <p:spPr>
          <a:xfrm>
            <a:off x="2683080" y="3510720"/>
            <a:ext cx="6825960" cy="736920"/>
          </a:xfrm>
          <a:prstGeom prst="rect">
            <a:avLst/>
          </a:prstGeom>
        </p:spPr>
        <p:txBody>
          <a:bodyPr>
            <a:noAutofit/>
          </a:bodyPr>
          <a:lstStyle/>
          <a:p>
            <a:pPr algn="ctr">
              <a:lnSpc>
                <a:spcPct val="90000"/>
              </a:lnSpc>
              <a:spcBef>
                <a:spcPts val="1001"/>
              </a:spcBef>
              <a:tabLst>
                <a:tab pos="0" algn="l"/>
              </a:tabLst>
            </a:pPr>
            <a:r>
              <a:rPr lang="fr-FR" sz="3200" b="0" strike="noStrike" spc="-1">
                <a:solidFill>
                  <a:srgbClr val="000000"/>
                </a:solidFill>
                <a:latin typeface="Calibri"/>
              </a:rPr>
              <a:t>Cliquez et modifier le texte</a:t>
            </a:r>
          </a:p>
        </p:txBody>
      </p:sp>
      <p:pic>
        <p:nvPicPr>
          <p:cNvPr id="6" name="Image 8" descr="GIGA_NEW.png"/>
          <p:cNvPicPr/>
          <p:nvPr/>
        </p:nvPicPr>
        <p:blipFill>
          <a:blip r:embed="rId14"/>
          <a:stretch/>
        </p:blipFill>
        <p:spPr>
          <a:xfrm>
            <a:off x="4969440" y="470520"/>
            <a:ext cx="2252880" cy="71964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fr-FR" sz="4400" b="0" strike="noStrike" spc="-1">
              <a:solidFill>
                <a:srgbClr val="000000"/>
              </a:solidFill>
              <a:latin typeface="Calibri"/>
            </a:endParaRPr>
          </a:p>
        </p:txBody>
      </p:sp>
      <p:sp>
        <p:nvSpPr>
          <p:cNvPr id="44"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Click to edit Master text styles</a:t>
            </a:r>
            <a:endParaRPr lang="fr-FR" sz="2800" b="0" strike="noStrike" spc="-1">
              <a:solidFill>
                <a:srgbClr val="000000"/>
              </a:solidFill>
              <a:latin typeface="Calibri"/>
            </a:endParaRP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endParaRPr lang="fr-FR" sz="2400" b="0" strike="noStrike" spc="-1">
              <a:solidFill>
                <a:srgbClr val="000000"/>
              </a:solidFill>
              <a:latin typeface="Calibri"/>
            </a:endParaRP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endParaRPr lang="fr-FR" sz="2000" b="0" strike="noStrike" spc="-1">
              <a:solidFill>
                <a:srgbClr val="000000"/>
              </a:solidFill>
              <a:latin typeface="Calibri"/>
            </a:endParaRP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endParaRPr lang="fr-FR" sz="1800" b="0" strike="noStrike" spc="-1">
              <a:solidFill>
                <a:srgbClr val="000000"/>
              </a:solidFill>
              <a:latin typeface="Calibri"/>
            </a:endParaRP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endParaRPr lang="fr-FR" sz="1800" b="0" strike="noStrike" spc="-1">
              <a:solidFill>
                <a:srgbClr val="000000"/>
              </a:solidFill>
              <a:latin typeface="Calibri"/>
            </a:endParaRPr>
          </a:p>
        </p:txBody>
      </p:sp>
      <p:sp>
        <p:nvSpPr>
          <p:cNvPr id="45"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r>
              <a:rPr lang="fr-FR" sz="1200" b="0" strike="noStrike" spc="-1">
                <a:solidFill>
                  <a:srgbClr val="8B8B8B"/>
                </a:solidFill>
                <a:latin typeface="Calibri"/>
              </a:rPr>
              <a:t>BAPS 2022</a:t>
            </a:r>
            <a:endParaRPr lang="en-US" sz="1200" b="0" strike="noStrike" spc="-1">
              <a:latin typeface="Times New Roman"/>
            </a:endParaRPr>
          </a:p>
        </p:txBody>
      </p:sp>
      <p:sp>
        <p:nvSpPr>
          <p:cNvPr id="46" name="PlaceHolder 4"/>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47"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7B3140A1-53FD-4A82-BD30-1609497DD26E}" type="slidenum">
              <a:rPr lang="fr-BE" sz="1200" b="0" strike="noStrike" spc="-1">
                <a:solidFill>
                  <a:srgbClr val="8B8B8B"/>
                </a:solidFill>
                <a:latin typeface="Calibri"/>
              </a:rPr>
              <a:t>‹#›</a:t>
            </a:fld>
            <a:endParaRPr lang="en-US" sz="1200" b="0" strike="noStrike" spc="-1">
              <a:latin typeface="Times New Roman"/>
            </a:endParaRPr>
          </a:p>
        </p:txBody>
      </p:sp>
      <p:pic>
        <p:nvPicPr>
          <p:cNvPr id="48" name="Picture 9" descr="Text&#10;&#10;Description automatically generated with medium confidence"/>
          <p:cNvPicPr/>
          <p:nvPr/>
        </p:nvPicPr>
        <p:blipFill>
          <a:blip r:embed="rId14"/>
          <a:stretch/>
        </p:blipFill>
        <p:spPr>
          <a:xfrm>
            <a:off x="23400" y="0"/>
            <a:ext cx="2094480" cy="680760"/>
          </a:xfrm>
          <a:prstGeom prst="rect">
            <a:avLst/>
          </a:prstGeom>
          <a:ln>
            <a:noFill/>
          </a:ln>
        </p:spPr>
      </p:pic>
      <p:pic>
        <p:nvPicPr>
          <p:cNvPr id="49" name="Picture 11" descr="Logo&#10;&#10;Description automatically generated"/>
          <p:cNvPicPr/>
          <p:nvPr/>
        </p:nvPicPr>
        <p:blipFill>
          <a:blip r:embed="rId15"/>
          <a:stretch/>
        </p:blipFill>
        <p:spPr>
          <a:xfrm>
            <a:off x="11058120" y="33120"/>
            <a:ext cx="1095840" cy="69480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jpe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pn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37.png"/><Relationship Id="rId10" Type="http://schemas.openxmlformats.org/officeDocument/2006/relationships/image" Target="../media/image40.jpeg"/><Relationship Id="rId4" Type="http://schemas.openxmlformats.org/officeDocument/2006/relationships/image" Target="../media/image36.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2"/>
          <p:cNvSpPr txBox="1"/>
          <p:nvPr/>
        </p:nvSpPr>
        <p:spPr>
          <a:xfrm>
            <a:off x="1594080" y="1893028"/>
            <a:ext cx="9234000" cy="756000"/>
          </a:xfrm>
          <a:prstGeom prst="rect">
            <a:avLst/>
          </a:prstGeom>
          <a:noFill/>
          <a:ln>
            <a:noFill/>
          </a:ln>
        </p:spPr>
        <p:txBody>
          <a:bodyPr anchor="ctr">
            <a:noAutofit/>
          </a:bodyPr>
          <a:lstStyle/>
          <a:p>
            <a:pPr algn="ctr">
              <a:lnSpc>
                <a:spcPct val="90000"/>
              </a:lnSpc>
            </a:pPr>
            <a:r>
              <a:rPr lang="en-US" sz="5400" b="1" strike="noStrike" spc="-1" dirty="0">
                <a:solidFill>
                  <a:srgbClr val="5FA4B0"/>
                </a:solidFill>
                <a:latin typeface="Calibri Light"/>
              </a:rPr>
              <a:t>Missing our own thoughts</a:t>
            </a:r>
            <a:br>
              <a:rPr sz="5400" dirty="0"/>
            </a:br>
            <a:r>
              <a:rPr lang="en-US" sz="5400" b="1" strike="noStrike" spc="-1" dirty="0">
                <a:solidFill>
                  <a:srgbClr val="5FA4B0"/>
                </a:solidFill>
                <a:latin typeface="Calibri Light"/>
              </a:rPr>
              <a:t> Insights from mind blanking</a:t>
            </a:r>
            <a:endParaRPr lang="fr-FR" sz="5400" b="0" strike="noStrike" spc="-1" dirty="0">
              <a:solidFill>
                <a:srgbClr val="000000"/>
              </a:solidFill>
              <a:latin typeface="Calibri"/>
            </a:endParaRPr>
          </a:p>
        </p:txBody>
      </p:sp>
      <p:pic>
        <p:nvPicPr>
          <p:cNvPr id="94" name="Picture 3"/>
          <p:cNvPicPr/>
          <p:nvPr/>
        </p:nvPicPr>
        <p:blipFill>
          <a:blip r:embed="rId3"/>
          <a:srcRect l="22145" t="17050" r="21187" b="11980"/>
          <a:stretch/>
        </p:blipFill>
        <p:spPr>
          <a:xfrm>
            <a:off x="5733720" y="4453200"/>
            <a:ext cx="955080" cy="1196280"/>
          </a:xfrm>
          <a:prstGeom prst="rect">
            <a:avLst/>
          </a:prstGeom>
          <a:ln>
            <a:noFill/>
          </a:ln>
        </p:spPr>
      </p:pic>
      <p:sp>
        <p:nvSpPr>
          <p:cNvPr id="95" name="CustomShape 3"/>
          <p:cNvSpPr/>
          <p:nvPr/>
        </p:nvSpPr>
        <p:spPr>
          <a:xfrm>
            <a:off x="3925260" y="3645000"/>
            <a:ext cx="4571640" cy="82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200" b="1" strike="noStrike" spc="-1" dirty="0">
                <a:solidFill>
                  <a:srgbClr val="BF9000"/>
                </a:solidFill>
                <a:latin typeface="Calibri"/>
                <a:ea typeface="Arial"/>
              </a:rPr>
              <a:t>Boulakis Paradeisios Alexandros, MSc</a:t>
            </a:r>
            <a:endParaRPr lang="en-US" sz="1200" b="0" strike="noStrike" spc="-1" dirty="0">
              <a:latin typeface="Arial"/>
            </a:endParaRPr>
          </a:p>
          <a:p>
            <a:pPr algn="ctr">
              <a:lnSpc>
                <a:spcPct val="100000"/>
              </a:lnSpc>
            </a:pPr>
            <a:r>
              <a:rPr lang="en-US" sz="1200" b="0" strike="noStrike" spc="-1" dirty="0">
                <a:solidFill>
                  <a:srgbClr val="BF9000"/>
                </a:solidFill>
                <a:latin typeface="Calibri"/>
                <a:ea typeface="Arial"/>
              </a:rPr>
              <a:t>FNRS Aspirant</a:t>
            </a:r>
            <a:endParaRPr lang="en-US" sz="1200" b="0" strike="noStrike" spc="-1" dirty="0">
              <a:latin typeface="Arial"/>
            </a:endParaRPr>
          </a:p>
          <a:p>
            <a:pPr algn="ctr">
              <a:lnSpc>
                <a:spcPct val="100000"/>
              </a:lnSpc>
            </a:pPr>
            <a:r>
              <a:rPr lang="en-US" sz="1200" b="0" strike="noStrike" spc="-1" dirty="0">
                <a:solidFill>
                  <a:srgbClr val="BF9000"/>
                </a:solidFill>
                <a:latin typeface="Calibri"/>
                <a:ea typeface="Arial"/>
              </a:rPr>
              <a:t>Physiology of Cognition Lab | GIGA CRC In vivo imaging</a:t>
            </a:r>
            <a:endParaRPr lang="en-US" sz="1200" b="0" strike="noStrike" spc="-1" dirty="0">
              <a:latin typeface="Arial"/>
            </a:endParaRPr>
          </a:p>
          <a:p>
            <a:pPr algn="ctr">
              <a:lnSpc>
                <a:spcPct val="100000"/>
              </a:lnSpc>
            </a:pPr>
            <a:r>
              <a:rPr lang="en-US" sz="1200" b="0" strike="noStrike" spc="-1" dirty="0">
                <a:solidFill>
                  <a:srgbClr val="BF9000"/>
                </a:solidFill>
                <a:latin typeface="Calibri"/>
                <a:ea typeface="Arial"/>
              </a:rPr>
              <a:t>University of Liège </a:t>
            </a:r>
            <a:endParaRPr lang="en-US" sz="1200" b="0" strike="noStrike" spc="-1" dirty="0">
              <a:latin typeface="Arial"/>
            </a:endParaRPr>
          </a:p>
        </p:txBody>
      </p:sp>
      <p:sp>
        <p:nvSpPr>
          <p:cNvPr id="97" name="CustomShape 4"/>
          <p:cNvSpPr/>
          <p:nvPr/>
        </p:nvSpPr>
        <p:spPr>
          <a:xfrm>
            <a:off x="1594080" y="2544840"/>
            <a:ext cx="9234000" cy="1112400"/>
          </a:xfrm>
          <a:prstGeom prst="rect">
            <a:avLst/>
          </a:prstGeom>
          <a:noFill/>
          <a:ln>
            <a:noFill/>
          </a:ln>
        </p:spPr>
        <p:style>
          <a:lnRef idx="0">
            <a:scrgbClr r="0" g="0" b="0"/>
          </a:lnRef>
          <a:fillRef idx="0">
            <a:scrgbClr r="0" g="0" b="0"/>
          </a:fillRef>
          <a:effectRef idx="0">
            <a:scrgbClr r="0" g="0" b="0"/>
          </a:effectRef>
          <a:fontRef idx="minor"/>
        </p:style>
        <p:txBody>
          <a:bodyPr anchor="ctr">
            <a:normAutofit lnSpcReduction="10000"/>
          </a:bodyPr>
          <a:lstStyle/>
          <a:p>
            <a:pPr algn="ctr">
              <a:lnSpc>
                <a:spcPct val="90000"/>
              </a:lnSpc>
            </a:pPr>
            <a:endParaRPr lang="en-US" sz="4270" b="0" strike="noStrike" spc="-1">
              <a:latin typeface="Arial"/>
            </a:endParaRPr>
          </a:p>
          <a:p>
            <a:pPr algn="ctr">
              <a:lnSpc>
                <a:spcPct val="90000"/>
              </a:lnSpc>
            </a:pPr>
            <a:r>
              <a:rPr lang="fr-FR" sz="2000" b="0" i="1" strike="noStrike" spc="-1">
                <a:solidFill>
                  <a:srgbClr val="A6A6A6"/>
                </a:solidFill>
                <a:latin typeface="Calibri"/>
              </a:rPr>
              <a:t>BAPS Symposium</a:t>
            </a:r>
            <a:endParaRPr lang="en-US" sz="2000" b="0" strike="noStrike" spc="-1">
              <a:latin typeface="Arial"/>
            </a:endParaRPr>
          </a:p>
          <a:p>
            <a:pPr algn="ctr">
              <a:lnSpc>
                <a:spcPct val="90000"/>
              </a:lnSpc>
            </a:pPr>
            <a:r>
              <a:rPr lang="fr-FR" sz="2000" b="0" i="1" strike="noStrike" spc="-1">
                <a:solidFill>
                  <a:srgbClr val="A6A6A6"/>
                </a:solidFill>
                <a:latin typeface="Calibri"/>
              </a:rPr>
              <a:t>How do we know what we know: Recent advancement in metacognitive research</a:t>
            </a:r>
            <a:endParaRPr lang="en-US" sz="2000" b="0" strike="noStrike" spc="-1">
              <a:latin typeface="Arial"/>
            </a:endParaRPr>
          </a:p>
        </p:txBody>
      </p:sp>
      <p:sp>
        <p:nvSpPr>
          <p:cNvPr id="98" name="CustomShape 5"/>
          <p:cNvSpPr/>
          <p:nvPr/>
        </p:nvSpPr>
        <p:spPr>
          <a:xfrm>
            <a:off x="163080" y="6400800"/>
            <a:ext cx="2516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BF9000"/>
                </a:solidFill>
                <a:latin typeface="Calibri"/>
              </a:rPr>
              <a:t>Chair: Kobe Desender</a:t>
            </a:r>
            <a:endParaRPr lang="en-US" sz="1800" b="0" strike="noStrike" spc="-1">
              <a:latin typeface="Arial"/>
            </a:endParaRPr>
          </a:p>
        </p:txBody>
      </p:sp>
      <p:sp>
        <p:nvSpPr>
          <p:cNvPr id="99" name="CustomShape 6"/>
          <p:cNvSpPr/>
          <p:nvPr/>
        </p:nvSpPr>
        <p:spPr>
          <a:xfrm>
            <a:off x="10600200" y="6400800"/>
            <a:ext cx="2516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BF9000"/>
                </a:solidFill>
                <a:latin typeface="Calibri"/>
              </a:rPr>
              <a:t>Leuven, 2022</a:t>
            </a:r>
            <a:endParaRPr lang="en-US" sz="1800" b="0" strike="noStrike" spc="-1">
              <a:latin typeface="Aria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776DE8A-C2A7-B7F1-BF2D-806187A88226}"/>
                  </a:ext>
                </a:extLst>
              </p14:cNvPr>
              <p14:cNvContentPartPr/>
              <p14:nvPr/>
            </p14:nvContentPartPr>
            <p14:xfrm>
              <a:off x="4531540" y="439660"/>
              <a:ext cx="2742480" cy="793080"/>
            </p14:xfrm>
          </p:contentPart>
        </mc:Choice>
        <mc:Fallback xmlns="">
          <p:pic>
            <p:nvPicPr>
              <p:cNvPr id="2" name="Ink 1">
                <a:extLst>
                  <a:ext uri="{FF2B5EF4-FFF2-40B4-BE49-F238E27FC236}">
                    <a16:creationId xmlns:a16="http://schemas.microsoft.com/office/drawing/2014/main" id="{C776DE8A-C2A7-B7F1-BF2D-806187A88226}"/>
                  </a:ext>
                </a:extLst>
              </p:cNvPr>
              <p:cNvPicPr/>
              <p:nvPr/>
            </p:nvPicPr>
            <p:blipFill>
              <a:blip r:embed="rId5"/>
              <a:stretch>
                <a:fillRect/>
              </a:stretch>
            </p:blipFill>
            <p:spPr>
              <a:xfrm>
                <a:off x="4468900" y="376660"/>
                <a:ext cx="2868120" cy="918720"/>
              </a:xfrm>
              <a:prstGeom prst="rect">
                <a:avLst/>
              </a:prstGeom>
            </p:spPr>
          </p:pic>
        </mc:Fallback>
      </mc:AlternateContent>
      <p:pic>
        <p:nvPicPr>
          <p:cNvPr id="11" name="Graphic 10">
            <a:extLst>
              <a:ext uri="{FF2B5EF4-FFF2-40B4-BE49-F238E27FC236}">
                <a16:creationId xmlns:a16="http://schemas.microsoft.com/office/drawing/2014/main" id="{69D74102-BEDE-E962-1F6E-3F26F5ED7C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90405" y="305922"/>
            <a:ext cx="2843315" cy="850919"/>
          </a:xfrm>
          <a:prstGeom prst="rect">
            <a:avLst/>
          </a:prstGeom>
        </p:spPr>
      </p:pic>
      <p:pic>
        <p:nvPicPr>
          <p:cNvPr id="12" name="Picture 11">
            <a:extLst>
              <a:ext uri="{FF2B5EF4-FFF2-40B4-BE49-F238E27FC236}">
                <a16:creationId xmlns:a16="http://schemas.microsoft.com/office/drawing/2014/main" id="{4DE1117A-A917-C10D-A0B9-D11097725393}"/>
              </a:ext>
            </a:extLst>
          </p:cNvPr>
          <p:cNvPicPr>
            <a:picLocks noChangeAspect="1"/>
          </p:cNvPicPr>
          <p:nvPr/>
        </p:nvPicPr>
        <p:blipFill>
          <a:blip r:embed="rId8"/>
          <a:stretch>
            <a:fillRect/>
          </a:stretch>
        </p:blipFill>
        <p:spPr>
          <a:xfrm>
            <a:off x="6939718" y="287788"/>
            <a:ext cx="1454981" cy="883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4FFE-645D-503F-88BE-8DFA9ED216A3}"/>
              </a:ext>
            </a:extLst>
          </p:cNvPr>
          <p:cNvSpPr>
            <a:spLocks noGrp="1"/>
          </p:cNvSpPr>
          <p:nvPr>
            <p:ph type="title"/>
          </p:nvPr>
        </p:nvSpPr>
        <p:spPr>
          <a:xfrm>
            <a:off x="1197195" y="399517"/>
            <a:ext cx="10515240" cy="1325160"/>
          </a:xfrm>
        </p:spPr>
        <p:txBody>
          <a:bodyPr/>
          <a:lstStyle/>
          <a:p>
            <a:pPr algn="ctr">
              <a:lnSpc>
                <a:spcPct val="100000"/>
              </a:lnSpc>
            </a:pPr>
            <a:r>
              <a:rPr lang="en-US" sz="3200" dirty="0">
                <a:solidFill>
                  <a:schemeClr val="tx1">
                    <a:lumMod val="95000"/>
                    <a:lumOff val="5000"/>
                  </a:schemeClr>
                </a:solidFill>
                <a:latin typeface="Calibri" panose="020F0502020204030204" pitchFamily="34" charset="0"/>
                <a:cs typeface="Calibri" panose="020F0502020204030204" pitchFamily="34" charset="0"/>
              </a:rPr>
              <a:t>MB’s </a:t>
            </a:r>
            <a:r>
              <a:rPr lang="en-US" sz="3200" spc="-1" dirty="0">
                <a:solidFill>
                  <a:schemeClr val="tx1">
                    <a:lumMod val="95000"/>
                    <a:lumOff val="5000"/>
                  </a:schemeClr>
                </a:solidFill>
                <a:latin typeface="Calibri" panose="020F0502020204030204" pitchFamily="34" charset="0"/>
                <a:cs typeface="Calibri" panose="020F0502020204030204" pitchFamily="34" charset="0"/>
              </a:rPr>
              <a:t>brain-body network determined by probing </a:t>
            </a:r>
            <a:br>
              <a:rPr lang="en-US" sz="3200" spc="-1" dirty="0">
                <a:solidFill>
                  <a:schemeClr val="tx1">
                    <a:lumMod val="95000"/>
                    <a:lumOff val="5000"/>
                  </a:schemeClr>
                </a:solidFill>
                <a:latin typeface="Calibri" panose="020F0502020204030204" pitchFamily="34" charset="0"/>
                <a:cs typeface="Calibri" panose="020F0502020204030204" pitchFamily="34" charset="0"/>
              </a:rPr>
            </a:br>
            <a:r>
              <a:rPr lang="en-US" sz="3200" spc="-1" dirty="0">
                <a:solidFill>
                  <a:schemeClr val="tx1">
                    <a:lumMod val="95000"/>
                    <a:lumOff val="5000"/>
                  </a:schemeClr>
                </a:solidFill>
                <a:latin typeface="Calibri" panose="020F0502020204030204" pitchFamily="34" charset="0"/>
                <a:cs typeface="Calibri" panose="020F0502020204030204" pitchFamily="34" charset="0"/>
              </a:rPr>
              <a:t>autonomic arousal</a:t>
            </a:r>
            <a:br>
              <a:rPr lang="fr-BE" sz="3200" dirty="0">
                <a:solidFill>
                  <a:schemeClr val="tx1">
                    <a:lumMod val="95000"/>
                    <a:lumOff val="5000"/>
                  </a:schemeClr>
                </a:solidFill>
                <a:latin typeface="Calibri" panose="020F0502020204030204" pitchFamily="34" charset="0"/>
                <a:cs typeface="Calibri" panose="020F0502020204030204" pitchFamily="34" charset="0"/>
              </a:rPr>
            </a:br>
            <a:endParaRPr lang="fr-BE" sz="320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4" name="Picture 85">
            <a:extLst>
              <a:ext uri="{FF2B5EF4-FFF2-40B4-BE49-F238E27FC236}">
                <a16:creationId xmlns:a16="http://schemas.microsoft.com/office/drawing/2014/main" id="{B0AB0349-B003-9FB8-A155-27788358F2C5}"/>
              </a:ext>
            </a:extLst>
          </p:cNvPr>
          <p:cNvPicPr/>
          <p:nvPr/>
        </p:nvPicPr>
        <p:blipFill>
          <a:blip r:embed="rId2"/>
          <a:stretch/>
        </p:blipFill>
        <p:spPr>
          <a:xfrm>
            <a:off x="1427209" y="1690200"/>
            <a:ext cx="9672913" cy="4768283"/>
          </a:xfrm>
          <a:prstGeom prst="rect">
            <a:avLst/>
          </a:prstGeom>
          <a:ln>
            <a:noFill/>
          </a:ln>
        </p:spPr>
      </p:pic>
    </p:spTree>
    <p:extLst>
      <p:ext uri="{BB962C8B-B14F-4D97-AF65-F5344CB8AC3E}">
        <p14:creationId xmlns:p14="http://schemas.microsoft.com/office/powerpoint/2010/main" val="54808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C7C44C1-FB43-74E6-3B39-12DD7750F86D}"/>
              </a:ext>
            </a:extLst>
          </p:cNvPr>
          <p:cNvGrpSpPr/>
          <p:nvPr/>
        </p:nvGrpSpPr>
        <p:grpSpPr>
          <a:xfrm>
            <a:off x="5866173" y="3196044"/>
            <a:ext cx="5056094" cy="3290095"/>
            <a:chOff x="4169779" y="3398413"/>
            <a:chExt cx="5056094" cy="3290095"/>
          </a:xfrm>
        </p:grpSpPr>
        <p:pic>
          <p:nvPicPr>
            <p:cNvPr id="18" name="Picture 17">
              <a:extLst>
                <a:ext uri="{FF2B5EF4-FFF2-40B4-BE49-F238E27FC236}">
                  <a16:creationId xmlns:a16="http://schemas.microsoft.com/office/drawing/2014/main" id="{9DECFEFF-8972-9C92-8DF0-92AC4FF0D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909" y="3669916"/>
              <a:ext cx="4537091" cy="3018592"/>
            </a:xfrm>
            <a:prstGeom prst="rect">
              <a:avLst/>
            </a:prstGeom>
          </p:spPr>
        </p:pic>
        <p:pic>
          <p:nvPicPr>
            <p:cNvPr id="19" name="Picture 18">
              <a:extLst>
                <a:ext uri="{FF2B5EF4-FFF2-40B4-BE49-F238E27FC236}">
                  <a16:creationId xmlns:a16="http://schemas.microsoft.com/office/drawing/2014/main" id="{BCC56AAD-4EE0-FF7E-4046-FBE4A2E16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446" y="4460396"/>
              <a:ext cx="2250329" cy="1226303"/>
            </a:xfrm>
            <a:prstGeom prst="rect">
              <a:avLst/>
            </a:prstGeom>
          </p:spPr>
        </p:pic>
        <p:sp>
          <p:nvSpPr>
            <p:cNvPr id="20" name="TextBox 19">
              <a:extLst>
                <a:ext uri="{FF2B5EF4-FFF2-40B4-BE49-F238E27FC236}">
                  <a16:creationId xmlns:a16="http://schemas.microsoft.com/office/drawing/2014/main" id="{41DF3C81-DB48-EAD3-D7C1-872FA9FF6112}"/>
                </a:ext>
              </a:extLst>
            </p:cNvPr>
            <p:cNvSpPr txBox="1"/>
            <p:nvPr/>
          </p:nvSpPr>
          <p:spPr>
            <a:xfrm>
              <a:off x="4169779" y="3398413"/>
              <a:ext cx="5056094" cy="400110"/>
            </a:xfrm>
            <a:prstGeom prst="rect">
              <a:avLst/>
            </a:prstGeom>
            <a:noFill/>
          </p:spPr>
          <p:txBody>
            <a:bodyPr wrap="square">
              <a:spAutoFit/>
            </a:bodyPr>
            <a:lstStyle/>
            <a:p>
              <a:pPr algn="ctr"/>
              <a:r>
                <a:rPr lang="en-GB" sz="2000" b="1" dirty="0">
                  <a:solidFill>
                    <a:srgbClr val="C00000"/>
                  </a:solidFill>
                  <a:latin typeface="Whitney"/>
                </a:rPr>
                <a:t>Symposium</a:t>
              </a:r>
              <a:endParaRPr lang="en-BE" sz="2000" dirty="0">
                <a:solidFill>
                  <a:srgbClr val="C00000"/>
                </a:solidFill>
              </a:endParaRPr>
            </a:p>
          </p:txBody>
        </p:sp>
        <p:sp>
          <p:nvSpPr>
            <p:cNvPr id="21" name="TextBox 20">
              <a:extLst>
                <a:ext uri="{FF2B5EF4-FFF2-40B4-BE49-F238E27FC236}">
                  <a16:creationId xmlns:a16="http://schemas.microsoft.com/office/drawing/2014/main" id="{DC457C71-7CB6-1965-EBE7-C636910F4CB3}"/>
                </a:ext>
              </a:extLst>
            </p:cNvPr>
            <p:cNvSpPr txBox="1"/>
            <p:nvPr/>
          </p:nvSpPr>
          <p:spPr>
            <a:xfrm>
              <a:off x="6165648" y="5858418"/>
              <a:ext cx="2593654" cy="523220"/>
            </a:xfrm>
            <a:prstGeom prst="rect">
              <a:avLst/>
            </a:prstGeom>
            <a:noFill/>
          </p:spPr>
          <p:txBody>
            <a:bodyPr wrap="square">
              <a:spAutoFit/>
            </a:bodyPr>
            <a:lstStyle/>
            <a:p>
              <a:pPr algn="r"/>
              <a:r>
                <a:rPr lang="en-GB" sz="1400" b="1" i="0" dirty="0">
                  <a:solidFill>
                    <a:srgbClr val="2E3338"/>
                  </a:solidFill>
                  <a:effectLst/>
                  <a:latin typeface="Whitney"/>
                </a:rPr>
                <a:t>Friday 15 July 2022</a:t>
              </a:r>
              <a:r>
                <a:rPr lang="en-GB" sz="1400" b="0" i="0" dirty="0">
                  <a:solidFill>
                    <a:srgbClr val="2E3338"/>
                  </a:solidFill>
                  <a:effectLst/>
                  <a:latin typeface="Whitney"/>
                </a:rPr>
                <a:t> </a:t>
              </a:r>
            </a:p>
            <a:p>
              <a:pPr algn="r"/>
              <a:r>
                <a:rPr lang="en-GB" sz="1400" dirty="0">
                  <a:solidFill>
                    <a:srgbClr val="2E3338"/>
                  </a:solidFill>
                  <a:latin typeface="Whitney"/>
                </a:rPr>
                <a:t>09:00 – 11:00</a:t>
              </a:r>
            </a:p>
          </p:txBody>
        </p:sp>
      </p:grpSp>
      <p:sp>
        <p:nvSpPr>
          <p:cNvPr id="202" name="TextShape 1"/>
          <p:cNvSpPr txBox="1"/>
          <p:nvPr/>
        </p:nvSpPr>
        <p:spPr>
          <a:xfrm>
            <a:off x="1150596" y="58720"/>
            <a:ext cx="10515240" cy="1325160"/>
          </a:xfrm>
          <a:prstGeom prst="rect">
            <a:avLst/>
          </a:prstGeom>
          <a:noFill/>
          <a:ln>
            <a:noFill/>
          </a:ln>
        </p:spPr>
        <p:txBody>
          <a:bodyPr anchor="ctr">
            <a:noAutofit/>
          </a:bodyPr>
          <a:lstStyle/>
          <a:p>
            <a:pPr algn="ctr">
              <a:lnSpc>
                <a:spcPct val="90000"/>
              </a:lnSpc>
            </a:pPr>
            <a:r>
              <a:rPr lang="en-US" sz="4400" b="0" strike="noStrike" spc="-1" dirty="0">
                <a:solidFill>
                  <a:srgbClr val="000000"/>
                </a:solidFill>
                <a:latin typeface="Calibri" panose="020F0502020204030204" pitchFamily="34" charset="0"/>
                <a:cs typeface="Calibri" panose="020F0502020204030204" pitchFamily="34" charset="0"/>
              </a:rPr>
              <a:t>How we know that we </a:t>
            </a:r>
            <a:r>
              <a:rPr lang="en-US" sz="4400" b="0" u="sng" strike="noStrike" spc="-1" dirty="0">
                <a:solidFill>
                  <a:srgbClr val="000000"/>
                </a:solidFill>
                <a:uFillTx/>
                <a:latin typeface="Calibri" panose="020F0502020204030204" pitchFamily="34" charset="0"/>
                <a:cs typeface="Calibri" panose="020F0502020204030204" pitchFamily="34" charset="0"/>
              </a:rPr>
              <a:t>don’t</a:t>
            </a:r>
            <a:r>
              <a:rPr lang="en-US" sz="4400" b="0" strike="noStrike" spc="-1" dirty="0">
                <a:solidFill>
                  <a:srgbClr val="000000"/>
                </a:solidFill>
                <a:latin typeface="Calibri" panose="020F0502020204030204" pitchFamily="34" charset="0"/>
                <a:cs typeface="Calibri" panose="020F0502020204030204" pitchFamily="34" charset="0"/>
              </a:rPr>
              <a:t> know</a:t>
            </a:r>
            <a:endParaRPr lang="fr-FR" sz="4400" b="0" strike="noStrike" spc="-1" dirty="0">
              <a:solidFill>
                <a:srgbClr val="000000"/>
              </a:solidFill>
              <a:latin typeface="Calibri" panose="020F0502020204030204" pitchFamily="34" charset="0"/>
              <a:cs typeface="Calibri" panose="020F0502020204030204" pitchFamily="34" charset="0"/>
            </a:endParaRPr>
          </a:p>
        </p:txBody>
      </p:sp>
      <p:sp>
        <p:nvSpPr>
          <p:cNvPr id="204" name="TextShape 3"/>
          <p:cNvSpPr txBox="1"/>
          <p:nvPr/>
        </p:nvSpPr>
        <p:spPr>
          <a:xfrm>
            <a:off x="838080" y="6356520"/>
            <a:ext cx="2742840" cy="364680"/>
          </a:xfrm>
          <a:prstGeom prst="rect">
            <a:avLst/>
          </a:prstGeom>
          <a:noFill/>
          <a:ln>
            <a:noFill/>
          </a:ln>
        </p:spPr>
        <p:txBody>
          <a:bodyPr anchor="ctr">
            <a:noAutofit/>
          </a:bodyPr>
          <a:lstStyle/>
          <a:p>
            <a:pPr>
              <a:lnSpc>
                <a:spcPct val="100000"/>
              </a:lnSpc>
            </a:pPr>
            <a:r>
              <a:rPr lang="fr-FR" sz="1200" b="0" strike="noStrike" spc="-1">
                <a:solidFill>
                  <a:srgbClr val="8B8B8B"/>
                </a:solidFill>
                <a:latin typeface="Calibri"/>
              </a:rPr>
              <a:t>BAPS 2022</a:t>
            </a:r>
            <a:endParaRPr lang="en-US" sz="1200" b="0" strike="noStrike" spc="-1">
              <a:latin typeface="Times New Roman"/>
            </a:endParaRPr>
          </a:p>
        </p:txBody>
      </p:sp>
      <p:sp>
        <p:nvSpPr>
          <p:cNvPr id="205"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5051AD87-13BB-436C-A2D5-074EA2348387}" type="slidenum">
              <a:rPr lang="fr-BE" sz="1200" b="0" strike="noStrike" spc="-1">
                <a:solidFill>
                  <a:srgbClr val="8B8B8B"/>
                </a:solidFill>
                <a:latin typeface="Calibri"/>
              </a:rPr>
              <a:t>11</a:t>
            </a:fld>
            <a:endParaRPr lang="en-US" sz="1200" b="0" strike="noStrike" spc="-1">
              <a:latin typeface="Times New Roman"/>
            </a:endParaRPr>
          </a:p>
        </p:txBody>
      </p:sp>
      <p:sp>
        <p:nvSpPr>
          <p:cNvPr id="6" name="Content Placeholder 2">
            <a:extLst>
              <a:ext uri="{FF2B5EF4-FFF2-40B4-BE49-F238E27FC236}">
                <a16:creationId xmlns:a16="http://schemas.microsoft.com/office/drawing/2014/main" id="{6124173C-2A64-D4C4-D55B-C470DD4BE8FF}"/>
              </a:ext>
            </a:extLst>
          </p:cNvPr>
          <p:cNvSpPr txBox="1">
            <a:spLocks/>
          </p:cNvSpPr>
          <p:nvPr/>
        </p:nvSpPr>
        <p:spPr>
          <a:xfrm>
            <a:off x="1932774" y="1519810"/>
            <a:ext cx="9270208" cy="25255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400">
                <a:latin typeface="Helvetica" pitchFamily="2" charset="0"/>
              </a:rPr>
              <a:t>MB interrupts content monitoring </a:t>
            </a:r>
          </a:p>
          <a:p>
            <a:pPr marL="0" indent="0" algn="ctr">
              <a:lnSpc>
                <a:spcPct val="100000"/>
              </a:lnSpc>
              <a:buFont typeface="Arial" panose="020B0604020202020204" pitchFamily="34" charset="0"/>
              <a:buNone/>
            </a:pPr>
            <a:r>
              <a:rPr lang="en-US" sz="2400">
                <a:latin typeface="Helvetica" pitchFamily="2" charset="0"/>
              </a:rPr>
              <a:t>MB retains the stream of consciousness</a:t>
            </a:r>
          </a:p>
          <a:p>
            <a:pPr marL="0" indent="0" algn="ctr">
              <a:lnSpc>
                <a:spcPct val="100000"/>
              </a:lnSpc>
              <a:buFont typeface="Arial" panose="020B0604020202020204" pitchFamily="34" charset="0"/>
              <a:buNone/>
            </a:pPr>
            <a:r>
              <a:rPr lang="en-US" sz="2400">
                <a:latin typeface="Helvetica" pitchFamily="2" charset="0"/>
              </a:rPr>
              <a:t>MB’s neuronal profile mediated by arousal</a:t>
            </a:r>
          </a:p>
          <a:p>
            <a:pPr marL="0" indent="0" algn="ctr">
              <a:lnSpc>
                <a:spcPct val="100000"/>
              </a:lnSpc>
              <a:buFont typeface="Arial" panose="020B0604020202020204" pitchFamily="34" charset="0"/>
              <a:buNone/>
            </a:pPr>
            <a:endParaRPr lang="en-US" sz="2400" dirty="0">
              <a:latin typeface="Helvetica" pitchFamily="2" charset="0"/>
            </a:endParaRPr>
          </a:p>
        </p:txBody>
      </p:sp>
      <p:grpSp>
        <p:nvGrpSpPr>
          <p:cNvPr id="7" name="Group 6">
            <a:extLst>
              <a:ext uri="{FF2B5EF4-FFF2-40B4-BE49-F238E27FC236}">
                <a16:creationId xmlns:a16="http://schemas.microsoft.com/office/drawing/2014/main" id="{597CB246-919C-C911-3E29-9989BBACA281}"/>
              </a:ext>
            </a:extLst>
          </p:cNvPr>
          <p:cNvGrpSpPr/>
          <p:nvPr/>
        </p:nvGrpSpPr>
        <p:grpSpPr>
          <a:xfrm>
            <a:off x="1414393" y="1144016"/>
            <a:ext cx="2170308" cy="5270314"/>
            <a:chOff x="4335953" y="2676063"/>
            <a:chExt cx="2170308" cy="5270314"/>
          </a:xfrm>
        </p:grpSpPr>
        <p:sp>
          <p:nvSpPr>
            <p:cNvPr id="8" name="Cloud 7">
              <a:extLst>
                <a:ext uri="{FF2B5EF4-FFF2-40B4-BE49-F238E27FC236}">
                  <a16:creationId xmlns:a16="http://schemas.microsoft.com/office/drawing/2014/main" id="{98685F5E-3D07-4E19-BA40-E599FF21FBE2}"/>
                </a:ext>
              </a:extLst>
            </p:cNvPr>
            <p:cNvSpPr/>
            <p:nvPr/>
          </p:nvSpPr>
          <p:spPr>
            <a:xfrm>
              <a:off x="4335953" y="4248749"/>
              <a:ext cx="2170308" cy="124356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sz="1350"/>
            </a:p>
          </p:txBody>
        </p:sp>
        <p:pic>
          <p:nvPicPr>
            <p:cNvPr id="9" name="Picture 8" descr="Man Head Silhouette - Free vector graphic on Pixabay">
              <a:extLst>
                <a:ext uri="{FF2B5EF4-FFF2-40B4-BE49-F238E27FC236}">
                  <a16:creationId xmlns:a16="http://schemas.microsoft.com/office/drawing/2014/main" id="{4E5C16DF-A9A8-EDE9-2169-9ABE1CC84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517394" y="5798240"/>
              <a:ext cx="1611102" cy="2148137"/>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Circular 38">
              <a:extLst>
                <a:ext uri="{FF2B5EF4-FFF2-40B4-BE49-F238E27FC236}">
                  <a16:creationId xmlns:a16="http://schemas.microsoft.com/office/drawing/2014/main" id="{329E69BA-1997-7FD9-7A3F-8EA3C0C2F50D}"/>
                </a:ext>
              </a:extLst>
            </p:cNvPr>
            <p:cNvSpPr/>
            <p:nvPr/>
          </p:nvSpPr>
          <p:spPr>
            <a:xfrm rot="19348842">
              <a:off x="4708286" y="2676063"/>
              <a:ext cx="1544334" cy="1552343"/>
            </a:xfrm>
            <a:prstGeom prst="circularArrow">
              <a:avLst>
                <a:gd name="adj1" fmla="val 10980"/>
                <a:gd name="adj2" fmla="val 1415897"/>
                <a:gd name="adj3" fmla="val 4500000"/>
                <a:gd name="adj4" fmla="val 10800000"/>
                <a:gd name="adj5" fmla="val 12500"/>
              </a:avLst>
            </a:prstGeom>
            <a:solidFill>
              <a:srgbClr val="FF0000"/>
            </a:solidFill>
            <a:ln w="9525">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oup 10">
            <a:extLst>
              <a:ext uri="{FF2B5EF4-FFF2-40B4-BE49-F238E27FC236}">
                <a16:creationId xmlns:a16="http://schemas.microsoft.com/office/drawing/2014/main" id="{1CD091B1-1132-1A66-BDEF-0084D57091D3}"/>
              </a:ext>
            </a:extLst>
          </p:cNvPr>
          <p:cNvGrpSpPr/>
          <p:nvPr/>
        </p:nvGrpSpPr>
        <p:grpSpPr>
          <a:xfrm>
            <a:off x="3135751" y="4138596"/>
            <a:ext cx="4740088" cy="2014288"/>
            <a:chOff x="2051867" y="3684451"/>
            <a:chExt cx="4740088" cy="2014288"/>
          </a:xfrm>
        </p:grpSpPr>
        <p:sp>
          <p:nvSpPr>
            <p:cNvPr id="12" name="TextBox 11">
              <a:extLst>
                <a:ext uri="{FF2B5EF4-FFF2-40B4-BE49-F238E27FC236}">
                  <a16:creationId xmlns:a16="http://schemas.microsoft.com/office/drawing/2014/main" id="{A2AD7C1D-7EE9-5C40-2A0F-9E6A3F63C802}"/>
                </a:ext>
              </a:extLst>
            </p:cNvPr>
            <p:cNvSpPr txBox="1"/>
            <p:nvPr/>
          </p:nvSpPr>
          <p:spPr>
            <a:xfrm>
              <a:off x="2304737" y="3684451"/>
              <a:ext cx="2623175" cy="461665"/>
            </a:xfrm>
            <a:prstGeom prst="rect">
              <a:avLst/>
            </a:prstGeom>
            <a:noFill/>
          </p:spPr>
          <p:txBody>
            <a:bodyPr wrap="square">
              <a:spAutoFit/>
            </a:bodyPr>
            <a:lstStyle/>
            <a:p>
              <a:pPr>
                <a:lnSpc>
                  <a:spcPct val="100000"/>
                </a:lnSpc>
              </a:pPr>
              <a:r>
                <a:rPr lang="en-US" sz="2400" dirty="0">
                  <a:solidFill>
                    <a:srgbClr val="006FC8"/>
                  </a:solidFill>
                  <a:latin typeface="Helvetica" pitchFamily="2" charset="0"/>
                </a:rPr>
                <a:t>meta-cognition?</a:t>
              </a:r>
            </a:p>
          </p:txBody>
        </p:sp>
        <p:sp>
          <p:nvSpPr>
            <p:cNvPr id="13" name="TextBox 12">
              <a:extLst>
                <a:ext uri="{FF2B5EF4-FFF2-40B4-BE49-F238E27FC236}">
                  <a16:creationId xmlns:a16="http://schemas.microsoft.com/office/drawing/2014/main" id="{1EF312AE-733C-A340-27C2-690B51171322}"/>
                </a:ext>
              </a:extLst>
            </p:cNvPr>
            <p:cNvSpPr txBox="1"/>
            <p:nvPr/>
          </p:nvSpPr>
          <p:spPr>
            <a:xfrm>
              <a:off x="2051867" y="5237074"/>
              <a:ext cx="4740088" cy="461665"/>
            </a:xfrm>
            <a:prstGeom prst="rect">
              <a:avLst/>
            </a:prstGeom>
            <a:noFill/>
          </p:spPr>
          <p:txBody>
            <a:bodyPr wrap="square">
              <a:spAutoFit/>
            </a:bodyPr>
            <a:lstStyle/>
            <a:p>
              <a:pPr>
                <a:lnSpc>
                  <a:spcPct val="100000"/>
                </a:lnSpc>
              </a:pPr>
              <a:r>
                <a:rPr lang="en-US" sz="2400" dirty="0">
                  <a:solidFill>
                    <a:srgbClr val="006FC8"/>
                  </a:solidFill>
                  <a:latin typeface="Helvetica" pitchFamily="2" charset="0"/>
                </a:rPr>
                <a:t>thought-full mind?</a:t>
              </a:r>
            </a:p>
          </p:txBody>
        </p:sp>
        <p:sp>
          <p:nvSpPr>
            <p:cNvPr id="14" name="TextBox 13">
              <a:extLst>
                <a:ext uri="{FF2B5EF4-FFF2-40B4-BE49-F238E27FC236}">
                  <a16:creationId xmlns:a16="http://schemas.microsoft.com/office/drawing/2014/main" id="{AF940C31-F098-12CD-9692-12A943E4A7F5}"/>
                </a:ext>
              </a:extLst>
            </p:cNvPr>
            <p:cNvSpPr txBox="1"/>
            <p:nvPr/>
          </p:nvSpPr>
          <p:spPr>
            <a:xfrm>
              <a:off x="2299054" y="4477426"/>
              <a:ext cx="2623175" cy="461665"/>
            </a:xfrm>
            <a:prstGeom prst="rect">
              <a:avLst/>
            </a:prstGeom>
            <a:noFill/>
          </p:spPr>
          <p:txBody>
            <a:bodyPr wrap="square">
              <a:spAutoFit/>
            </a:bodyPr>
            <a:lstStyle/>
            <a:p>
              <a:pPr>
                <a:lnSpc>
                  <a:spcPct val="100000"/>
                </a:lnSpc>
              </a:pPr>
              <a:r>
                <a:rPr lang="en-US" sz="2400" dirty="0">
                  <a:solidFill>
                    <a:srgbClr val="006FC8"/>
                  </a:solidFill>
                  <a:latin typeface="Helvetica" pitchFamily="2" charset="0"/>
                </a:rPr>
                <a:t>consciousness?</a:t>
              </a:r>
            </a:p>
          </p:txBody>
        </p:sp>
      </p:grpSp>
      <p:sp>
        <p:nvSpPr>
          <p:cNvPr id="15" name="Rectangle 14">
            <a:extLst>
              <a:ext uri="{FF2B5EF4-FFF2-40B4-BE49-F238E27FC236}">
                <a16:creationId xmlns:a16="http://schemas.microsoft.com/office/drawing/2014/main" id="{A1A0ED79-8C19-27AA-AEC8-D52FE138E90B}"/>
              </a:ext>
            </a:extLst>
          </p:cNvPr>
          <p:cNvSpPr/>
          <p:nvPr/>
        </p:nvSpPr>
        <p:spPr>
          <a:xfrm>
            <a:off x="6255652" y="3196044"/>
            <a:ext cx="4429515" cy="3483217"/>
          </a:xfrm>
          <a:prstGeom prst="rect">
            <a:avLst/>
          </a:prstGeom>
          <a:solidFill>
            <a:schemeClr val="accent1">
              <a:alpha val="0"/>
            </a:schemeClr>
          </a:solidFill>
          <a:ln>
            <a:solidFill>
              <a:schemeClr val="accent1">
                <a:shade val="50000"/>
                <a:alpha val="9822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838080" y="365040"/>
            <a:ext cx="10515240" cy="1325160"/>
          </a:xfrm>
          <a:prstGeom prst="rect">
            <a:avLst/>
          </a:prstGeom>
          <a:noFill/>
          <a:ln>
            <a:noFill/>
          </a:ln>
        </p:spPr>
        <p:txBody>
          <a:bodyPr anchor="ctr">
            <a:noAutofit/>
          </a:bodyPr>
          <a:lstStyle/>
          <a:p>
            <a:pPr algn="ctr">
              <a:lnSpc>
                <a:spcPct val="90000"/>
              </a:lnSpc>
            </a:pPr>
            <a:r>
              <a:rPr lang="en-US" sz="4400" b="0" strike="noStrike" spc="-1">
                <a:solidFill>
                  <a:srgbClr val="000000"/>
                </a:solidFill>
                <a:latin typeface="Calibri Light"/>
              </a:rPr>
              <a:t>The team …</a:t>
            </a:r>
            <a:endParaRPr lang="fr-FR" sz="4400" b="0" strike="noStrike" spc="-1">
              <a:solidFill>
                <a:srgbClr val="000000"/>
              </a:solidFill>
              <a:latin typeface="Calibri"/>
            </a:endParaRPr>
          </a:p>
        </p:txBody>
      </p:sp>
      <p:sp>
        <p:nvSpPr>
          <p:cNvPr id="207" name="TextShape 2"/>
          <p:cNvSpPr txBox="1"/>
          <p:nvPr/>
        </p:nvSpPr>
        <p:spPr>
          <a:xfrm>
            <a:off x="838080" y="6356520"/>
            <a:ext cx="2742840" cy="364680"/>
          </a:xfrm>
          <a:prstGeom prst="rect">
            <a:avLst/>
          </a:prstGeom>
          <a:noFill/>
          <a:ln>
            <a:noFill/>
          </a:ln>
        </p:spPr>
        <p:txBody>
          <a:bodyPr anchor="ctr">
            <a:noAutofit/>
          </a:bodyPr>
          <a:lstStyle/>
          <a:p>
            <a:pPr>
              <a:lnSpc>
                <a:spcPct val="100000"/>
              </a:lnSpc>
            </a:pPr>
            <a:r>
              <a:rPr lang="fr-FR" sz="1200" b="0" strike="noStrike" spc="-1">
                <a:solidFill>
                  <a:srgbClr val="8B8B8B"/>
                </a:solidFill>
                <a:latin typeface="Calibri"/>
              </a:rPr>
              <a:t>BAPS 2022</a:t>
            </a:r>
            <a:endParaRPr lang="en-US" sz="1200" b="0" strike="noStrike" spc="-1">
              <a:latin typeface="Times New Roman"/>
            </a:endParaRPr>
          </a:p>
        </p:txBody>
      </p:sp>
      <p:sp>
        <p:nvSpPr>
          <p:cNvPr id="208"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79F78199-3AD6-4300-9AAE-C87090B42EDC}" type="slidenum">
              <a:rPr lang="fr-BE" sz="1200" b="0" strike="noStrike" spc="-1">
                <a:solidFill>
                  <a:srgbClr val="8B8B8B"/>
                </a:solidFill>
                <a:latin typeface="Calibri"/>
              </a:rPr>
              <a:t>12</a:t>
            </a:fld>
            <a:endParaRPr lang="en-US" sz="1200" b="0" strike="noStrike" spc="-1">
              <a:latin typeface="Times New Roman"/>
            </a:endParaRPr>
          </a:p>
        </p:txBody>
      </p:sp>
      <p:pic>
        <p:nvPicPr>
          <p:cNvPr id="209" name="Picture 10"/>
          <p:cNvPicPr/>
          <p:nvPr/>
        </p:nvPicPr>
        <p:blipFill>
          <a:blip r:embed="rId3"/>
          <a:srcRect l="-540" t="1333" r="22225" b="-1333"/>
          <a:stretch/>
        </p:blipFill>
        <p:spPr>
          <a:xfrm>
            <a:off x="534240" y="5166720"/>
            <a:ext cx="4132440" cy="1189080"/>
          </a:xfrm>
          <a:prstGeom prst="rect">
            <a:avLst/>
          </a:prstGeom>
          <a:ln>
            <a:noFill/>
          </a:ln>
        </p:spPr>
      </p:pic>
      <p:pic>
        <p:nvPicPr>
          <p:cNvPr id="210" name="Picture 12" descr="Qr code&#10;&#10;Description automatically generated"/>
          <p:cNvPicPr/>
          <p:nvPr/>
        </p:nvPicPr>
        <p:blipFill>
          <a:blip r:embed="rId4"/>
          <a:stretch/>
        </p:blipFill>
        <p:spPr>
          <a:xfrm>
            <a:off x="9178920" y="4899600"/>
            <a:ext cx="1531440" cy="1456560"/>
          </a:xfrm>
          <a:prstGeom prst="rect">
            <a:avLst/>
          </a:prstGeom>
          <a:ln>
            <a:noFill/>
          </a:ln>
        </p:spPr>
      </p:pic>
      <p:sp>
        <p:nvSpPr>
          <p:cNvPr id="211" name="CustomShape 4"/>
          <p:cNvSpPr/>
          <p:nvPr/>
        </p:nvSpPr>
        <p:spPr>
          <a:xfrm>
            <a:off x="9238680" y="4530240"/>
            <a:ext cx="1706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u="sng" strike="noStrike" spc="-1">
                <a:solidFill>
                  <a:srgbClr val="000000"/>
                </a:solidFill>
                <a:uFillTx/>
                <a:latin typeface="Calibri"/>
              </a:rPr>
              <a:t>The project</a:t>
            </a:r>
            <a:endParaRPr lang="en-US" sz="1800" b="0" strike="noStrike" spc="-1">
              <a:latin typeface="Arial"/>
            </a:endParaRPr>
          </a:p>
        </p:txBody>
      </p:sp>
      <p:pic>
        <p:nvPicPr>
          <p:cNvPr id="212" name="Picture 2" descr="Athena Demertzi (ADemertzi@) / Twitter"/>
          <p:cNvPicPr/>
          <p:nvPr/>
        </p:nvPicPr>
        <p:blipFill>
          <a:blip r:embed="rId5"/>
          <a:stretch/>
        </p:blipFill>
        <p:spPr>
          <a:xfrm>
            <a:off x="1157760" y="1809360"/>
            <a:ext cx="1797840" cy="1797840"/>
          </a:xfrm>
          <a:prstGeom prst="rect">
            <a:avLst/>
          </a:prstGeom>
          <a:ln>
            <a:noFill/>
          </a:ln>
        </p:spPr>
      </p:pic>
      <p:pic>
        <p:nvPicPr>
          <p:cNvPr id="213" name="Picture 4" descr="Loop | Sepehr Mortaheb"/>
          <p:cNvPicPr/>
          <p:nvPr/>
        </p:nvPicPr>
        <p:blipFill>
          <a:blip r:embed="rId6"/>
          <a:stretch/>
        </p:blipFill>
        <p:spPr>
          <a:xfrm>
            <a:off x="7478280" y="1787400"/>
            <a:ext cx="1917000" cy="1917000"/>
          </a:xfrm>
          <a:prstGeom prst="rect">
            <a:avLst/>
          </a:prstGeom>
          <a:ln>
            <a:noFill/>
          </a:ln>
        </p:spPr>
      </p:pic>
      <p:pic>
        <p:nvPicPr>
          <p:cNvPr id="214" name="Picture 6" descr="Matthieu Koroma, lauréat &quot;jeune chercheur&quot; de la Fondation Bettencourt  Schueller"/>
          <p:cNvPicPr/>
          <p:nvPr/>
        </p:nvPicPr>
        <p:blipFill>
          <a:blip r:embed="rId7"/>
          <a:stretch/>
        </p:blipFill>
        <p:spPr>
          <a:xfrm>
            <a:off x="5488200" y="1823760"/>
            <a:ext cx="1461600" cy="1810080"/>
          </a:xfrm>
          <a:prstGeom prst="rect">
            <a:avLst/>
          </a:prstGeom>
          <a:ln>
            <a:noFill/>
          </a:ln>
        </p:spPr>
      </p:pic>
      <p:pic>
        <p:nvPicPr>
          <p:cNvPr id="215" name="Picture 8" descr="Larry FORT | GIGA Doctoral Candidate | Master of Arts | University of  Liège, Liège | ulg"/>
          <p:cNvPicPr/>
          <p:nvPr/>
        </p:nvPicPr>
        <p:blipFill>
          <a:blip r:embed="rId8"/>
          <a:stretch/>
        </p:blipFill>
        <p:spPr>
          <a:xfrm>
            <a:off x="9811800" y="1906200"/>
            <a:ext cx="1797840" cy="1797840"/>
          </a:xfrm>
          <a:prstGeom prst="rect">
            <a:avLst/>
          </a:prstGeom>
          <a:ln>
            <a:noFill/>
          </a:ln>
        </p:spPr>
      </p:pic>
      <p:pic>
        <p:nvPicPr>
          <p:cNvPr id="216" name="Picture 2" descr="Personal photo - Camilo Signorelli"/>
          <p:cNvPicPr/>
          <p:nvPr/>
        </p:nvPicPr>
        <p:blipFill>
          <a:blip r:embed="rId9"/>
          <a:stretch/>
        </p:blipFill>
        <p:spPr>
          <a:xfrm>
            <a:off x="3003120" y="1706760"/>
            <a:ext cx="2076840" cy="2076840"/>
          </a:xfrm>
          <a:prstGeom prst="rect">
            <a:avLst/>
          </a:prstGeom>
          <a:ln>
            <a:noFill/>
          </a:ln>
        </p:spPr>
      </p:pic>
      <p:pic>
        <p:nvPicPr>
          <p:cNvPr id="217" name="Picture 4" descr="Physiology of Cognition Lab (@PhysioCognGIGA) / Twitter"/>
          <p:cNvPicPr/>
          <p:nvPr/>
        </p:nvPicPr>
        <p:blipFill>
          <a:blip r:embed="rId10"/>
          <a:stretch/>
        </p:blipFill>
        <p:spPr>
          <a:xfrm>
            <a:off x="4807080" y="5077080"/>
            <a:ext cx="1368360" cy="1368360"/>
          </a:xfrm>
          <a:prstGeom prst="rect">
            <a:avLst/>
          </a:prstGeom>
          <a:ln>
            <a:noFill/>
          </a:ln>
        </p:spPr>
      </p:pic>
      <p:sp>
        <p:nvSpPr>
          <p:cNvPr id="218" name="CustomShape 5"/>
          <p:cNvSpPr/>
          <p:nvPr/>
        </p:nvSpPr>
        <p:spPr>
          <a:xfrm>
            <a:off x="1157760" y="3651840"/>
            <a:ext cx="225720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0000"/>
                </a:solidFill>
                <a:latin typeface="Calibri"/>
              </a:rPr>
              <a:t>Demertzi Athena, PhD</a:t>
            </a:r>
            <a:endParaRPr lang="en-US" sz="1400" b="0" strike="noStrike" spc="-1">
              <a:latin typeface="Arial"/>
            </a:endParaRPr>
          </a:p>
        </p:txBody>
      </p:sp>
      <p:sp>
        <p:nvSpPr>
          <p:cNvPr id="219" name="CustomShape 6"/>
          <p:cNvSpPr/>
          <p:nvPr/>
        </p:nvSpPr>
        <p:spPr>
          <a:xfrm>
            <a:off x="7490160" y="3720960"/>
            <a:ext cx="225720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0000"/>
                </a:solidFill>
                <a:latin typeface="Calibri"/>
              </a:rPr>
              <a:t>Mortaheb Sepehr, MsC</a:t>
            </a:r>
            <a:endParaRPr lang="en-US" sz="1400" b="0" strike="noStrike" spc="-1">
              <a:latin typeface="Arial"/>
            </a:endParaRPr>
          </a:p>
        </p:txBody>
      </p:sp>
      <p:sp>
        <p:nvSpPr>
          <p:cNvPr id="220" name="CustomShape 7"/>
          <p:cNvSpPr/>
          <p:nvPr/>
        </p:nvSpPr>
        <p:spPr>
          <a:xfrm>
            <a:off x="5424840" y="3709080"/>
            <a:ext cx="225720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0000"/>
                </a:solidFill>
                <a:latin typeface="Calibri"/>
              </a:rPr>
              <a:t>Koroma Matthieu, PhD</a:t>
            </a:r>
            <a:endParaRPr lang="en-US" sz="1400" b="0" strike="noStrike" spc="-1">
              <a:latin typeface="Arial"/>
            </a:endParaRPr>
          </a:p>
        </p:txBody>
      </p:sp>
      <p:sp>
        <p:nvSpPr>
          <p:cNvPr id="221" name="CustomShape 8"/>
          <p:cNvSpPr/>
          <p:nvPr/>
        </p:nvSpPr>
        <p:spPr>
          <a:xfrm>
            <a:off x="9971640" y="3773160"/>
            <a:ext cx="161676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0000"/>
                </a:solidFill>
                <a:latin typeface="Calibri"/>
              </a:rPr>
              <a:t>Fort Larry, MsC</a:t>
            </a:r>
            <a:endParaRPr lang="en-US" sz="1400" b="0" strike="noStrike" spc="-1">
              <a:latin typeface="Arial"/>
            </a:endParaRPr>
          </a:p>
        </p:txBody>
      </p:sp>
      <p:sp>
        <p:nvSpPr>
          <p:cNvPr id="222" name="CustomShape 9"/>
          <p:cNvSpPr/>
          <p:nvPr/>
        </p:nvSpPr>
        <p:spPr>
          <a:xfrm>
            <a:off x="3249720" y="3638520"/>
            <a:ext cx="225720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0000"/>
                </a:solidFill>
                <a:latin typeface="Calibri"/>
              </a:rPr>
              <a:t>Signorelli Camillo, PhD</a:t>
            </a:r>
            <a:endParaRPr lang="en-US" sz="14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838080" y="6356520"/>
            <a:ext cx="2742840" cy="364680"/>
          </a:xfrm>
          <a:prstGeom prst="rect">
            <a:avLst/>
          </a:prstGeom>
          <a:noFill/>
          <a:ln>
            <a:noFill/>
          </a:ln>
        </p:spPr>
        <p:txBody>
          <a:bodyPr anchor="ctr">
            <a:noAutofit/>
          </a:bodyPr>
          <a:lstStyle/>
          <a:p>
            <a:pPr>
              <a:lnSpc>
                <a:spcPct val="100000"/>
              </a:lnSpc>
            </a:pPr>
            <a:r>
              <a:rPr lang="fr-FR" sz="1200" b="0" strike="noStrike" spc="-1">
                <a:solidFill>
                  <a:srgbClr val="8B8B8B"/>
                </a:solidFill>
                <a:latin typeface="Calibri"/>
              </a:rPr>
              <a:t>BAPS 2022</a:t>
            </a:r>
            <a:endParaRPr lang="en-US" sz="1200" b="0" strike="noStrike" spc="-1">
              <a:latin typeface="Times New Roman"/>
            </a:endParaRPr>
          </a:p>
        </p:txBody>
      </p:sp>
      <p:sp>
        <p:nvSpPr>
          <p:cNvPr id="101" name="TextShape 2"/>
          <p:cNvSpPr txBox="1"/>
          <p:nvPr/>
        </p:nvSpPr>
        <p:spPr>
          <a:xfrm>
            <a:off x="8610480" y="6356520"/>
            <a:ext cx="2742840" cy="364680"/>
          </a:xfrm>
          <a:prstGeom prst="rect">
            <a:avLst/>
          </a:prstGeom>
          <a:noFill/>
          <a:ln>
            <a:noFill/>
          </a:ln>
        </p:spPr>
        <p:txBody>
          <a:bodyPr anchor="ctr">
            <a:noAutofit/>
          </a:bodyPr>
          <a:lstStyle/>
          <a:p>
            <a:pPr algn="r">
              <a:lnSpc>
                <a:spcPct val="100000"/>
              </a:lnSpc>
            </a:pPr>
            <a:fld id="{31E6AE2A-34D4-4CC5-8F1F-41AEF253D37D}" type="slidenum">
              <a:rPr lang="fr-BE" sz="1200" b="0" strike="noStrike" spc="-1">
                <a:solidFill>
                  <a:srgbClr val="8B8B8B"/>
                </a:solidFill>
                <a:latin typeface="Calibri"/>
              </a:rPr>
              <a:t>2</a:t>
            </a:fld>
            <a:endParaRPr lang="en-US" sz="1200" b="0" strike="noStrike" spc="-1">
              <a:latin typeface="Times New Roman"/>
            </a:endParaRPr>
          </a:p>
        </p:txBody>
      </p:sp>
      <p:pic>
        <p:nvPicPr>
          <p:cNvPr id="102" name="Picture 5" descr="Man Head Silhouette - Free vector graphic on Pixabay"/>
          <p:cNvPicPr/>
          <p:nvPr/>
        </p:nvPicPr>
        <p:blipFill>
          <a:blip r:embed="rId3"/>
          <a:stretch/>
        </p:blipFill>
        <p:spPr>
          <a:xfrm flipH="1">
            <a:off x="875880" y="4906080"/>
            <a:ext cx="1087200" cy="1449720"/>
          </a:xfrm>
          <a:prstGeom prst="rect">
            <a:avLst/>
          </a:prstGeom>
          <a:ln>
            <a:noFill/>
          </a:ln>
        </p:spPr>
      </p:pic>
      <p:sp>
        <p:nvSpPr>
          <p:cNvPr id="103" name="CustomShape 3"/>
          <p:cNvSpPr/>
          <p:nvPr/>
        </p:nvSpPr>
        <p:spPr>
          <a:xfrm>
            <a:off x="625680" y="3663720"/>
            <a:ext cx="1813320" cy="1175760"/>
          </a:xfrm>
          <a:prstGeom prst="cloud">
            <a:avLst/>
          </a:prstGeom>
          <a:noFill/>
          <a:ln/>
        </p:spPr>
        <p:style>
          <a:lnRef idx="2">
            <a:schemeClr val="accent1">
              <a:shade val="50000"/>
            </a:schemeClr>
          </a:lnRef>
          <a:fillRef idx="1">
            <a:schemeClr val="accent1"/>
          </a:fillRef>
          <a:effectRef idx="0">
            <a:schemeClr val="accent1"/>
          </a:effectRef>
          <a:fontRef idx="minor"/>
        </p:style>
      </p:sp>
      <p:sp>
        <p:nvSpPr>
          <p:cNvPr id="105" name="CustomShape 4"/>
          <p:cNvSpPr/>
          <p:nvPr/>
        </p:nvSpPr>
        <p:spPr>
          <a:xfrm rot="19348800">
            <a:off x="1089000" y="2651040"/>
            <a:ext cx="1076400" cy="1067760"/>
          </a:xfrm>
          <a:prstGeom prst="circularArrow">
            <a:avLst>
              <a:gd name="adj1" fmla="val 10980"/>
              <a:gd name="adj2" fmla="val 1415897"/>
              <a:gd name="adj3" fmla="val 4500000"/>
              <a:gd name="adj4" fmla="val 10800000"/>
              <a:gd name="adj5" fmla="val 12500"/>
            </a:avLst>
          </a:prstGeom>
          <a:noFill/>
          <a:ln w="936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106" name="CustomShape 5"/>
          <p:cNvSpPr/>
          <p:nvPr/>
        </p:nvSpPr>
        <p:spPr>
          <a:xfrm>
            <a:off x="733680" y="1598760"/>
            <a:ext cx="1758960" cy="1009440"/>
          </a:xfrm>
          <a:prstGeom prst="cloud">
            <a:avLst/>
          </a:prstGeom>
          <a:noFill/>
          <a:ln/>
        </p:spPr>
        <p:style>
          <a:lnRef idx="2">
            <a:schemeClr val="accent1">
              <a:shade val="50000"/>
            </a:schemeClr>
          </a:lnRef>
          <a:fillRef idx="1">
            <a:schemeClr val="accent1"/>
          </a:fillRef>
          <a:effectRef idx="0">
            <a:schemeClr val="accent1"/>
          </a:effectRef>
          <a:fontRef idx="minor"/>
        </p:style>
      </p:sp>
      <p:sp>
        <p:nvSpPr>
          <p:cNvPr id="107" name="CustomShape 6"/>
          <p:cNvSpPr/>
          <p:nvPr/>
        </p:nvSpPr>
        <p:spPr>
          <a:xfrm>
            <a:off x="965880" y="1846440"/>
            <a:ext cx="158112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0" strike="noStrike" spc="-1">
                <a:solidFill>
                  <a:srgbClr val="000000"/>
                </a:solidFill>
                <a:latin typeface="Calibri"/>
              </a:rPr>
              <a:t>I aware and in control of my stream of consciousness</a:t>
            </a:r>
            <a:endParaRPr lang="en-US" sz="1000" b="0" strike="noStrike" spc="-1">
              <a:latin typeface="Arial"/>
            </a:endParaRPr>
          </a:p>
        </p:txBody>
      </p:sp>
      <p:sp>
        <p:nvSpPr>
          <p:cNvPr id="108" name="CustomShape 7"/>
          <p:cNvSpPr/>
          <p:nvPr/>
        </p:nvSpPr>
        <p:spPr>
          <a:xfrm>
            <a:off x="2696040" y="5691600"/>
            <a:ext cx="781200" cy="360"/>
          </a:xfrm>
          <a:custGeom>
            <a:avLst/>
            <a:gdLst/>
            <a:ahLst/>
            <a:cxnLst/>
            <a:rect l="l" t="t" r="r" b="b"/>
            <a:pathLst>
              <a:path w="21600" h="21600">
                <a:moveTo>
                  <a:pt x="0" y="0"/>
                </a:moveTo>
                <a:lnTo>
                  <a:pt x="21600" y="21600"/>
                </a:lnTo>
              </a:path>
            </a:pathLst>
          </a:custGeom>
          <a:noFill/>
          <a:ln w="38160">
            <a:solidFill>
              <a:srgbClr val="000000"/>
            </a:solidFill>
            <a:tailEnd type="triangle" w="med" len="med"/>
          </a:ln>
        </p:spPr>
        <p:style>
          <a:lnRef idx="1">
            <a:schemeClr val="accent1"/>
          </a:lnRef>
          <a:fillRef idx="0">
            <a:schemeClr val="accent1"/>
          </a:fillRef>
          <a:effectRef idx="0">
            <a:schemeClr val="accent1"/>
          </a:effectRef>
          <a:fontRef idx="minor"/>
        </p:style>
      </p:sp>
      <p:pic>
        <p:nvPicPr>
          <p:cNvPr id="109" name="Picture 12" descr="Man Head Silhouette - Free vector graphic on Pixabay"/>
          <p:cNvPicPr/>
          <p:nvPr/>
        </p:nvPicPr>
        <p:blipFill>
          <a:blip r:embed="rId3"/>
          <a:stretch/>
        </p:blipFill>
        <p:spPr>
          <a:xfrm flipH="1">
            <a:off x="3701160" y="4879440"/>
            <a:ext cx="1087200" cy="1449720"/>
          </a:xfrm>
          <a:prstGeom prst="rect">
            <a:avLst/>
          </a:prstGeom>
          <a:ln>
            <a:noFill/>
          </a:ln>
        </p:spPr>
      </p:pic>
      <p:sp>
        <p:nvSpPr>
          <p:cNvPr id="110" name="CustomShape 8"/>
          <p:cNvSpPr/>
          <p:nvPr/>
        </p:nvSpPr>
        <p:spPr>
          <a:xfrm>
            <a:off x="3504960" y="3663720"/>
            <a:ext cx="1813320" cy="1175760"/>
          </a:xfrm>
          <a:prstGeom prst="cloud">
            <a:avLst/>
          </a:prstGeom>
          <a:noFill/>
          <a:ln/>
        </p:spPr>
        <p:style>
          <a:lnRef idx="2">
            <a:schemeClr val="accent1">
              <a:shade val="50000"/>
            </a:schemeClr>
          </a:lnRef>
          <a:fillRef idx="1">
            <a:schemeClr val="accent1"/>
          </a:fillRef>
          <a:effectRef idx="0">
            <a:schemeClr val="accent1"/>
          </a:effectRef>
          <a:fontRef idx="minor"/>
        </p:style>
      </p:sp>
      <p:sp>
        <p:nvSpPr>
          <p:cNvPr id="112" name="CustomShape 9"/>
          <p:cNvSpPr/>
          <p:nvPr/>
        </p:nvSpPr>
        <p:spPr>
          <a:xfrm rot="19348800">
            <a:off x="3798720" y="2684520"/>
            <a:ext cx="1076400" cy="1067760"/>
          </a:xfrm>
          <a:prstGeom prst="circularArrow">
            <a:avLst>
              <a:gd name="adj1" fmla="val 10980"/>
              <a:gd name="adj2" fmla="val 1415897"/>
              <a:gd name="adj3" fmla="val 4500000"/>
              <a:gd name="adj4" fmla="val 10800000"/>
              <a:gd name="adj5" fmla="val 12500"/>
            </a:avLst>
          </a:prstGeom>
          <a:noFill/>
          <a:ln w="936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113" name="CustomShape 10"/>
          <p:cNvSpPr/>
          <p:nvPr/>
        </p:nvSpPr>
        <p:spPr>
          <a:xfrm>
            <a:off x="3477600" y="1646280"/>
            <a:ext cx="1758960" cy="1009440"/>
          </a:xfrm>
          <a:prstGeom prst="cloud">
            <a:avLst/>
          </a:prstGeom>
          <a:noFill/>
          <a:ln/>
        </p:spPr>
        <p:style>
          <a:lnRef idx="2">
            <a:schemeClr val="accent1">
              <a:shade val="50000"/>
            </a:schemeClr>
          </a:lnRef>
          <a:fillRef idx="1">
            <a:schemeClr val="accent1"/>
          </a:fillRef>
          <a:effectRef idx="0">
            <a:schemeClr val="accent1"/>
          </a:effectRef>
          <a:fontRef idx="minor"/>
        </p:style>
      </p:sp>
      <p:sp>
        <p:nvSpPr>
          <p:cNvPr id="114" name="CustomShape 11"/>
          <p:cNvSpPr/>
          <p:nvPr/>
        </p:nvSpPr>
        <p:spPr>
          <a:xfrm>
            <a:off x="3709800" y="1893960"/>
            <a:ext cx="158112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0" strike="noStrike" spc="-1" dirty="0">
                <a:solidFill>
                  <a:srgbClr val="000000"/>
                </a:solidFill>
                <a:latin typeface="Calibri"/>
              </a:rPr>
              <a:t>I aware BUT NOT 	in control of my stream of consciousness</a:t>
            </a:r>
            <a:endParaRPr lang="en-US" sz="1000" b="0" strike="noStrike" spc="-1" dirty="0">
              <a:latin typeface="Arial"/>
            </a:endParaRPr>
          </a:p>
        </p:txBody>
      </p:sp>
      <p:pic>
        <p:nvPicPr>
          <p:cNvPr id="115" name="Picture 18" descr="Man Head Silhouette - Free vector graphic on Pixabay"/>
          <p:cNvPicPr/>
          <p:nvPr/>
        </p:nvPicPr>
        <p:blipFill>
          <a:blip r:embed="rId3"/>
          <a:stretch/>
        </p:blipFill>
        <p:spPr>
          <a:xfrm flipH="1">
            <a:off x="6053040" y="4860720"/>
            <a:ext cx="1087200" cy="1449720"/>
          </a:xfrm>
          <a:prstGeom prst="rect">
            <a:avLst/>
          </a:prstGeom>
          <a:ln>
            <a:noFill/>
          </a:ln>
        </p:spPr>
      </p:pic>
      <p:sp>
        <p:nvSpPr>
          <p:cNvPr id="116" name="CustomShape 12"/>
          <p:cNvSpPr/>
          <p:nvPr/>
        </p:nvSpPr>
        <p:spPr>
          <a:xfrm>
            <a:off x="5802840" y="3618000"/>
            <a:ext cx="1813320" cy="1175760"/>
          </a:xfrm>
          <a:prstGeom prst="cloud">
            <a:avLst/>
          </a:prstGeom>
          <a:noFill/>
          <a:ln/>
        </p:spPr>
        <p:style>
          <a:lnRef idx="2">
            <a:schemeClr val="accent1">
              <a:shade val="50000"/>
            </a:schemeClr>
          </a:lnRef>
          <a:fillRef idx="1">
            <a:schemeClr val="accent1"/>
          </a:fillRef>
          <a:effectRef idx="0">
            <a:schemeClr val="accent1"/>
          </a:effectRef>
          <a:fontRef idx="minor"/>
        </p:style>
      </p:sp>
      <p:sp>
        <p:nvSpPr>
          <p:cNvPr id="118" name="CustomShape 13"/>
          <p:cNvSpPr/>
          <p:nvPr/>
        </p:nvSpPr>
        <p:spPr>
          <a:xfrm rot="19348800">
            <a:off x="6266160" y="2605320"/>
            <a:ext cx="1076400" cy="1067760"/>
          </a:xfrm>
          <a:prstGeom prst="circularArrow">
            <a:avLst>
              <a:gd name="adj1" fmla="val 10980"/>
              <a:gd name="adj2" fmla="val 1415897"/>
              <a:gd name="adj3" fmla="val 4500000"/>
              <a:gd name="adj4" fmla="val 10800000"/>
              <a:gd name="adj5" fmla="val 12500"/>
            </a:avLst>
          </a:prstGeom>
          <a:noFill/>
          <a:ln w="936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119" name="CustomShape 14"/>
          <p:cNvSpPr/>
          <p:nvPr/>
        </p:nvSpPr>
        <p:spPr>
          <a:xfrm>
            <a:off x="5910480" y="1553400"/>
            <a:ext cx="1758960" cy="1009440"/>
          </a:xfrm>
          <a:prstGeom prst="cloud">
            <a:avLst/>
          </a:prstGeom>
          <a:noFill/>
          <a:ln/>
        </p:spPr>
        <p:style>
          <a:lnRef idx="2">
            <a:schemeClr val="accent1">
              <a:shade val="50000"/>
            </a:schemeClr>
          </a:lnRef>
          <a:fillRef idx="1">
            <a:schemeClr val="accent1"/>
          </a:fillRef>
          <a:effectRef idx="0">
            <a:schemeClr val="accent1"/>
          </a:effectRef>
          <a:fontRef idx="minor"/>
        </p:style>
      </p:sp>
      <p:sp>
        <p:nvSpPr>
          <p:cNvPr id="120" name="CustomShape 15"/>
          <p:cNvSpPr/>
          <p:nvPr/>
        </p:nvSpPr>
        <p:spPr>
          <a:xfrm>
            <a:off x="6143040" y="1828440"/>
            <a:ext cx="158112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0" strike="noStrike" spc="-1" dirty="0">
                <a:solidFill>
                  <a:srgbClr val="000000"/>
                </a:solidFill>
                <a:latin typeface="Calibri"/>
              </a:rPr>
              <a:t>I aware and in control of my stream of consciousness</a:t>
            </a:r>
            <a:endParaRPr lang="en-US" sz="1000" b="0" strike="noStrike" spc="-1" dirty="0">
              <a:latin typeface="Arial"/>
            </a:endParaRPr>
          </a:p>
        </p:txBody>
      </p:sp>
      <p:sp>
        <p:nvSpPr>
          <p:cNvPr id="121" name="CustomShape 16"/>
          <p:cNvSpPr/>
          <p:nvPr/>
        </p:nvSpPr>
        <p:spPr>
          <a:xfrm>
            <a:off x="5236920" y="5691600"/>
            <a:ext cx="781200" cy="360"/>
          </a:xfrm>
          <a:custGeom>
            <a:avLst/>
            <a:gdLst/>
            <a:ahLst/>
            <a:cxnLst/>
            <a:rect l="l" t="t" r="r" b="b"/>
            <a:pathLst>
              <a:path w="21600" h="21600">
                <a:moveTo>
                  <a:pt x="0" y="0"/>
                </a:moveTo>
                <a:lnTo>
                  <a:pt x="21600" y="21600"/>
                </a:lnTo>
              </a:path>
            </a:pathLst>
          </a:custGeom>
          <a:noFill/>
          <a:ln w="38160">
            <a:solidFill>
              <a:srgbClr val="000000"/>
            </a:solidFill>
            <a:tailEnd type="triangle" w="med" len="med"/>
          </a:ln>
        </p:spPr>
        <p:style>
          <a:lnRef idx="1">
            <a:schemeClr val="accent1"/>
          </a:lnRef>
          <a:fillRef idx="0">
            <a:schemeClr val="accent1"/>
          </a:fillRef>
          <a:effectRef idx="0">
            <a:schemeClr val="accent1"/>
          </a:effectRef>
          <a:fontRef idx="minor"/>
        </p:style>
      </p:sp>
      <p:pic>
        <p:nvPicPr>
          <p:cNvPr id="122" name="Picture 25" descr="Man Head Silhouette - Free vector graphic on Pixabay"/>
          <p:cNvPicPr/>
          <p:nvPr/>
        </p:nvPicPr>
        <p:blipFill>
          <a:blip r:embed="rId3"/>
          <a:stretch/>
        </p:blipFill>
        <p:spPr>
          <a:xfrm flipH="1">
            <a:off x="8215560" y="4839480"/>
            <a:ext cx="1087200" cy="1449720"/>
          </a:xfrm>
          <a:prstGeom prst="rect">
            <a:avLst/>
          </a:prstGeom>
          <a:ln>
            <a:noFill/>
          </a:ln>
        </p:spPr>
      </p:pic>
      <p:sp>
        <p:nvSpPr>
          <p:cNvPr id="123" name="CustomShape 17"/>
          <p:cNvSpPr/>
          <p:nvPr/>
        </p:nvSpPr>
        <p:spPr>
          <a:xfrm>
            <a:off x="9701280" y="3408840"/>
            <a:ext cx="2343240" cy="1175760"/>
          </a:xfrm>
          <a:prstGeom prst="cloud">
            <a:avLst/>
          </a:prstGeom>
          <a:noFill/>
          <a:ln/>
        </p:spPr>
        <p:style>
          <a:lnRef idx="2">
            <a:schemeClr val="accent1">
              <a:shade val="50000"/>
            </a:schemeClr>
          </a:lnRef>
          <a:fillRef idx="1">
            <a:schemeClr val="accent1"/>
          </a:fillRef>
          <a:effectRef idx="0">
            <a:schemeClr val="accent1"/>
          </a:effectRef>
          <a:fontRef idx="minor"/>
        </p:style>
      </p:sp>
      <p:sp>
        <p:nvSpPr>
          <p:cNvPr id="124" name="CustomShape 18"/>
          <p:cNvSpPr/>
          <p:nvPr/>
        </p:nvSpPr>
        <p:spPr>
          <a:xfrm>
            <a:off x="9865440" y="3681720"/>
            <a:ext cx="20757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dirty="0">
                <a:solidFill>
                  <a:srgbClr val="000000"/>
                </a:solidFill>
                <a:latin typeface="Calibri"/>
              </a:rPr>
              <a:t>What was I thinking just now ?</a:t>
            </a:r>
            <a:endParaRPr lang="en-US" sz="1800" b="0" strike="noStrike" spc="-1" dirty="0">
              <a:latin typeface="Arial"/>
            </a:endParaRPr>
          </a:p>
        </p:txBody>
      </p:sp>
      <p:sp>
        <p:nvSpPr>
          <p:cNvPr id="125" name="CustomShape 19"/>
          <p:cNvSpPr/>
          <p:nvPr/>
        </p:nvSpPr>
        <p:spPr>
          <a:xfrm>
            <a:off x="7333920" y="5669280"/>
            <a:ext cx="781200" cy="360"/>
          </a:xfrm>
          <a:custGeom>
            <a:avLst/>
            <a:gdLst/>
            <a:ahLst/>
            <a:cxnLst/>
            <a:rect l="l" t="t" r="r" b="b"/>
            <a:pathLst>
              <a:path w="21600" h="21600">
                <a:moveTo>
                  <a:pt x="0" y="0"/>
                </a:moveTo>
                <a:lnTo>
                  <a:pt x="21600" y="21600"/>
                </a:lnTo>
              </a:path>
            </a:pathLst>
          </a:custGeom>
          <a:noFill/>
          <a:ln w="38160">
            <a:solidFill>
              <a:srgbClr val="000000"/>
            </a:solidFill>
            <a:tailEnd type="triangle" w="med" len="med"/>
          </a:ln>
        </p:spPr>
        <p:style>
          <a:lnRef idx="1">
            <a:schemeClr val="accent1"/>
          </a:lnRef>
          <a:fillRef idx="0">
            <a:schemeClr val="accent1"/>
          </a:fillRef>
          <a:effectRef idx="0">
            <a:schemeClr val="accent1"/>
          </a:effectRef>
          <a:fontRef idx="minor"/>
        </p:style>
      </p:sp>
      <p:sp>
        <p:nvSpPr>
          <p:cNvPr id="126" name="CustomShape 20"/>
          <p:cNvSpPr/>
          <p:nvPr/>
        </p:nvSpPr>
        <p:spPr>
          <a:xfrm>
            <a:off x="9463320" y="5563440"/>
            <a:ext cx="781200" cy="360"/>
          </a:xfrm>
          <a:custGeom>
            <a:avLst/>
            <a:gdLst/>
            <a:ahLst/>
            <a:cxnLst/>
            <a:rect l="l" t="t" r="r" b="b"/>
            <a:pathLst>
              <a:path w="21600" h="21600">
                <a:moveTo>
                  <a:pt x="0" y="0"/>
                </a:moveTo>
                <a:lnTo>
                  <a:pt x="21600" y="21600"/>
                </a:lnTo>
              </a:path>
            </a:pathLst>
          </a:custGeom>
          <a:noFill/>
          <a:ln w="38160">
            <a:solidFill>
              <a:srgbClr val="000000"/>
            </a:solidFill>
            <a:tailEnd type="triangle" w="med" len="med"/>
          </a:ln>
        </p:spPr>
        <p:style>
          <a:lnRef idx="1">
            <a:schemeClr val="accent1"/>
          </a:lnRef>
          <a:fillRef idx="0">
            <a:schemeClr val="accent1"/>
          </a:fillRef>
          <a:effectRef idx="0">
            <a:schemeClr val="accent1"/>
          </a:effectRef>
          <a:fontRef idx="minor"/>
        </p:style>
      </p:sp>
      <p:pic>
        <p:nvPicPr>
          <p:cNvPr id="127" name="Picture 31" descr="Man Head Silhouette - Free vector graphic on Pixabay"/>
          <p:cNvPicPr/>
          <p:nvPr/>
        </p:nvPicPr>
        <p:blipFill>
          <a:blip r:embed="rId3"/>
          <a:stretch/>
        </p:blipFill>
        <p:spPr>
          <a:xfrm flipH="1">
            <a:off x="10199160" y="4794120"/>
            <a:ext cx="1087200" cy="1449720"/>
          </a:xfrm>
          <a:prstGeom prst="rect">
            <a:avLst/>
          </a:prstGeom>
          <a:ln>
            <a:noFill/>
          </a:ln>
        </p:spPr>
      </p:pic>
      <p:pic>
        <p:nvPicPr>
          <p:cNvPr id="128" name="Graphic 33" descr="Question Mark with solid fill"/>
          <p:cNvPicPr/>
          <p:nvPr/>
        </p:nvPicPr>
        <p:blipFill>
          <a:blip r:embed="rId4"/>
          <a:stretch/>
        </p:blipFill>
        <p:spPr>
          <a:xfrm>
            <a:off x="8215200" y="3659040"/>
            <a:ext cx="914040" cy="914040"/>
          </a:xfrm>
          <a:prstGeom prst="rect">
            <a:avLst/>
          </a:prstGeom>
          <a:ln>
            <a:noFill/>
          </a:ln>
        </p:spPr>
      </p:pic>
      <p:pic>
        <p:nvPicPr>
          <p:cNvPr id="129" name="Graphic 34" descr="Question Mark with solid fill"/>
          <p:cNvPicPr/>
          <p:nvPr/>
        </p:nvPicPr>
        <p:blipFill>
          <a:blip r:embed="rId4"/>
          <a:stretch/>
        </p:blipFill>
        <p:spPr>
          <a:xfrm>
            <a:off x="8298360" y="1748880"/>
            <a:ext cx="914040" cy="914040"/>
          </a:xfrm>
          <a:prstGeom prst="rect">
            <a:avLst/>
          </a:prstGeom>
          <a:ln>
            <a:noFill/>
          </a:ln>
        </p:spPr>
      </p:pic>
      <p:sp>
        <p:nvSpPr>
          <p:cNvPr id="130" name="CustomShape 21"/>
          <p:cNvSpPr/>
          <p:nvPr/>
        </p:nvSpPr>
        <p:spPr>
          <a:xfrm>
            <a:off x="2338424" y="393999"/>
            <a:ext cx="10515240" cy="1009440"/>
          </a:xfrm>
          <a:prstGeom prst="rect">
            <a:avLst/>
          </a:prstGeom>
          <a:noFill/>
          <a:ln>
            <a:noFill/>
          </a:ln>
        </p:spPr>
        <p:style>
          <a:lnRef idx="0">
            <a:scrgbClr r="0" g="0" b="0"/>
          </a:lnRef>
          <a:fillRef idx="0">
            <a:scrgbClr r="0" g="0" b="0"/>
          </a:fillRef>
          <a:effectRef idx="0">
            <a:scrgbClr r="0" g="0" b="0"/>
          </a:effectRef>
          <a:fontRef idx="minor"/>
        </p:style>
        <p:txBody>
          <a:bodyPr anchor="ctr">
            <a:normAutofit fontScale="98000"/>
          </a:bodyPr>
          <a:lstStyle/>
          <a:p>
            <a:pPr>
              <a:lnSpc>
                <a:spcPct val="90000"/>
              </a:lnSpc>
            </a:pPr>
            <a:r>
              <a:rPr lang="en-US" sz="4000" b="0" strike="noStrike" spc="-1" dirty="0">
                <a:solidFill>
                  <a:srgbClr val="000000"/>
                </a:solidFill>
                <a:latin typeface="Calibri" panose="020F0502020204030204" pitchFamily="34" charset="0"/>
                <a:cs typeface="Calibri" panose="020F0502020204030204" pitchFamily="34" charset="0"/>
              </a:rPr>
              <a:t>Thinking and monitoring go hand in hand</a:t>
            </a:r>
            <a:endParaRPr lang="en-US" sz="4000" b="0" strike="noStrike" spc="-1" dirty="0">
              <a:latin typeface="Calibri" panose="020F0502020204030204" pitchFamily="34" charset="0"/>
              <a:cs typeface="Calibri" panose="020F0502020204030204" pitchFamily="34" charset="0"/>
            </a:endParaRPr>
          </a:p>
        </p:txBody>
      </p:sp>
      <p:sp>
        <p:nvSpPr>
          <p:cNvPr id="131" name="CustomShape 22"/>
          <p:cNvSpPr/>
          <p:nvPr/>
        </p:nvSpPr>
        <p:spPr>
          <a:xfrm>
            <a:off x="10037520" y="1424520"/>
            <a:ext cx="1897200" cy="1042200"/>
          </a:xfrm>
          <a:prstGeom prst="cloud">
            <a:avLst/>
          </a:prstGeom>
          <a:noFill/>
          <a:ln/>
        </p:spPr>
        <p:style>
          <a:lnRef idx="2">
            <a:schemeClr val="accent1">
              <a:shade val="50000"/>
            </a:schemeClr>
          </a:lnRef>
          <a:fillRef idx="1">
            <a:schemeClr val="accent1"/>
          </a:fillRef>
          <a:effectRef idx="0">
            <a:schemeClr val="accent1"/>
          </a:effectRef>
          <a:fontRef idx="minor"/>
        </p:style>
      </p:sp>
      <p:sp>
        <p:nvSpPr>
          <p:cNvPr id="132" name="CustomShape 23"/>
          <p:cNvSpPr/>
          <p:nvPr/>
        </p:nvSpPr>
        <p:spPr>
          <a:xfrm>
            <a:off x="10296720" y="1653120"/>
            <a:ext cx="158112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0" strike="noStrike" spc="-1">
                <a:solidFill>
                  <a:srgbClr val="000000"/>
                </a:solidFill>
                <a:latin typeface="Calibri"/>
              </a:rPr>
              <a:t>I was NOT aware and NOT in control of my stream of consciousness</a:t>
            </a:r>
            <a:endParaRPr lang="en-US" sz="1000" b="0" strike="noStrike" spc="-1">
              <a:latin typeface="Arial"/>
            </a:endParaRPr>
          </a:p>
        </p:txBody>
      </p:sp>
      <p:sp>
        <p:nvSpPr>
          <p:cNvPr id="133" name="CustomShape 24"/>
          <p:cNvSpPr/>
          <p:nvPr/>
        </p:nvSpPr>
        <p:spPr>
          <a:xfrm rot="19348800">
            <a:off x="10403280" y="2498400"/>
            <a:ext cx="1076400" cy="1038240"/>
          </a:xfrm>
          <a:prstGeom prst="circularArrow">
            <a:avLst>
              <a:gd name="adj1" fmla="val 10980"/>
              <a:gd name="adj2" fmla="val 1415897"/>
              <a:gd name="adj3" fmla="val 4500000"/>
              <a:gd name="adj4" fmla="val 10800000"/>
              <a:gd name="adj5" fmla="val 12500"/>
            </a:avLst>
          </a:prstGeom>
          <a:solidFill>
            <a:srgbClr val="FF0000"/>
          </a:solidFill>
          <a:ln w="936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pic>
        <p:nvPicPr>
          <p:cNvPr id="3" name="Graphic 2" descr="Car with solid fill">
            <a:extLst>
              <a:ext uri="{FF2B5EF4-FFF2-40B4-BE49-F238E27FC236}">
                <a16:creationId xmlns:a16="http://schemas.microsoft.com/office/drawing/2014/main" id="{9315163E-28AD-4604-DEE5-DA0FBAC80E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96220" y="3727800"/>
            <a:ext cx="914400" cy="914400"/>
          </a:xfrm>
          <a:prstGeom prst="rect">
            <a:avLst/>
          </a:prstGeom>
        </p:spPr>
      </p:pic>
      <p:pic>
        <p:nvPicPr>
          <p:cNvPr id="39" name="Graphic 38" descr="Car with solid fill">
            <a:extLst>
              <a:ext uri="{FF2B5EF4-FFF2-40B4-BE49-F238E27FC236}">
                <a16:creationId xmlns:a16="http://schemas.microsoft.com/office/drawing/2014/main" id="{751BF884-06F1-D45C-9281-5F1961C47A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282" y="3794400"/>
            <a:ext cx="914400" cy="914400"/>
          </a:xfrm>
          <a:prstGeom prst="rect">
            <a:avLst/>
          </a:prstGeom>
        </p:spPr>
      </p:pic>
      <p:pic>
        <p:nvPicPr>
          <p:cNvPr id="5" name="Graphic 4" descr="Vacation with solid fill">
            <a:extLst>
              <a:ext uri="{FF2B5EF4-FFF2-40B4-BE49-F238E27FC236}">
                <a16:creationId xmlns:a16="http://schemas.microsoft.com/office/drawing/2014/main" id="{86C27BCD-5A82-C36D-5EDF-6CBCA5F992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83325" y="3794400"/>
            <a:ext cx="847800" cy="84780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additive="repl">
                                        <p:cTn id="7" dur="500"/>
                                        <p:tgtEl>
                                          <p:spTgt spid="102"/>
                                        </p:tgtEl>
                                      </p:cBhvr>
                                    </p:animEffect>
                                  </p:childTnLst>
                                </p:cTn>
                              </p:par>
                              <p:par>
                                <p:cTn id="8" presetID="1" presetClass="entr"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 presetClass="entr"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0" presetClass="entr"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additive="repl">
                                        <p:cTn id="17" dur="500"/>
                                        <p:tgtEl>
                                          <p:spTgt spid="106"/>
                                        </p:tgtEl>
                                      </p:cBhvr>
                                    </p:animEffect>
                                  </p:childTnLst>
                                </p:cTn>
                              </p:par>
                              <p:par>
                                <p:cTn id="18" presetID="10" presetClass="entr" fill="hold" nodeType="with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fade">
                                      <p:cBhvr additive="repl">
                                        <p:cTn id="20" dur="500"/>
                                        <p:tgtEl>
                                          <p:spTgt spid="107"/>
                                        </p:tgtEl>
                                      </p:cBhvr>
                                    </p:animEffect>
                                  </p:childTnLst>
                                </p:cTn>
                              </p:par>
                              <p:par>
                                <p:cTn id="21" presetID="10" presetClass="entr" fill="hold" nodeType="with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additive="repl">
                                        <p:cTn id="23" dur="500"/>
                                        <p:tgtEl>
                                          <p:spTgt spid="108"/>
                                        </p:tgtEl>
                                      </p:cBhvr>
                                    </p:animEffect>
                                  </p:childTnLst>
                                </p:cTn>
                              </p:par>
                              <p:par>
                                <p:cTn id="24" presetID="10" presetClass="entr" fill="hold" nodeType="with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fade">
                                      <p:cBhvr additive="repl">
                                        <p:cTn id="26" dur="500"/>
                                        <p:tgtEl>
                                          <p:spTgt spid="109"/>
                                        </p:tgtEl>
                                      </p:cBhvr>
                                    </p:animEffect>
                                  </p:childTnLst>
                                </p:cTn>
                              </p:par>
                              <p:par>
                                <p:cTn id="27" presetID="10" presetClass="entr" fill="hold" nodeType="withEffect">
                                  <p:stCondLst>
                                    <p:cond delay="0"/>
                                  </p:stCondLst>
                                  <p:childTnLst>
                                    <p:set>
                                      <p:cBhvr>
                                        <p:cTn id="28" dur="1" fill="hold">
                                          <p:stCondLst>
                                            <p:cond delay="0"/>
                                          </p:stCondLst>
                                        </p:cTn>
                                        <p:tgtEl>
                                          <p:spTgt spid="110"/>
                                        </p:tgtEl>
                                        <p:attrNameLst>
                                          <p:attrName>style.visibility</p:attrName>
                                        </p:attrNameLst>
                                      </p:cBhvr>
                                      <p:to>
                                        <p:strVal val="visible"/>
                                      </p:to>
                                    </p:set>
                                    <p:animEffect transition="in" filter="fade">
                                      <p:cBhvr additive="repl">
                                        <p:cTn id="29" dur="500"/>
                                        <p:tgtEl>
                                          <p:spTgt spid="110"/>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fill="hold" nodeType="with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fade">
                                      <p:cBhvr additive="repl">
                                        <p:cTn id="35" dur="500"/>
                                        <p:tgtEl>
                                          <p:spTgt spid="112"/>
                                        </p:tgtEl>
                                      </p:cBhvr>
                                    </p:animEffect>
                                  </p:childTnLst>
                                </p:cTn>
                              </p:par>
                              <p:par>
                                <p:cTn id="36" presetID="10" presetClass="entr" fill="hold" nodeType="withEffect">
                                  <p:stCondLst>
                                    <p:cond delay="0"/>
                                  </p:stCondLst>
                                  <p:childTnLst>
                                    <p:set>
                                      <p:cBhvr>
                                        <p:cTn id="37" dur="1" fill="hold">
                                          <p:stCondLst>
                                            <p:cond delay="0"/>
                                          </p:stCondLst>
                                        </p:cTn>
                                        <p:tgtEl>
                                          <p:spTgt spid="113"/>
                                        </p:tgtEl>
                                        <p:attrNameLst>
                                          <p:attrName>style.visibility</p:attrName>
                                        </p:attrNameLst>
                                      </p:cBhvr>
                                      <p:to>
                                        <p:strVal val="visible"/>
                                      </p:to>
                                    </p:set>
                                    <p:animEffect transition="in" filter="fade">
                                      <p:cBhvr additive="repl">
                                        <p:cTn id="38" dur="500"/>
                                        <p:tgtEl>
                                          <p:spTgt spid="113"/>
                                        </p:tgtEl>
                                      </p:cBhvr>
                                    </p:animEffect>
                                  </p:childTnLst>
                                </p:cTn>
                              </p:par>
                              <p:par>
                                <p:cTn id="39" presetID="10" presetClass="entr" fill="hold" nodeType="with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additive="repl">
                                        <p:cTn id="41" dur="500"/>
                                        <p:tgtEl>
                                          <p:spTgt spid="114"/>
                                        </p:tgtEl>
                                      </p:cBhvr>
                                    </p:animEffect>
                                  </p:childTnLst>
                                </p:cTn>
                              </p:par>
                              <p:par>
                                <p:cTn id="42" presetID="10" presetClass="entr"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fade">
                                      <p:cBhvr additive="repl">
                                        <p:cTn id="44" dur="500"/>
                                        <p:tgtEl>
                                          <p:spTgt spid="121"/>
                                        </p:tgtEl>
                                      </p:cBhvr>
                                    </p:animEffect>
                                  </p:childTnLst>
                                </p:cTn>
                              </p:par>
                              <p:par>
                                <p:cTn id="45" presetID="10" presetClass="entr"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additive="repl">
                                        <p:cTn id="47" dur="500"/>
                                        <p:tgtEl>
                                          <p:spTgt spid="115"/>
                                        </p:tgtEl>
                                      </p:cBhvr>
                                    </p:animEffect>
                                  </p:childTnLst>
                                </p:cTn>
                              </p:par>
                              <p:par>
                                <p:cTn id="48" presetID="10" presetClass="entr" fill="hold" nodeType="with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fade">
                                      <p:cBhvr additive="repl">
                                        <p:cTn id="50" dur="500"/>
                                        <p:tgtEl>
                                          <p:spTgt spid="116"/>
                                        </p:tgtEl>
                                      </p:cBhvr>
                                    </p:animEffect>
                                  </p:childTnLst>
                                </p:cTn>
                              </p:par>
                              <p:par>
                                <p:cTn id="51" presetID="10"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par>
                                <p:cTn id="54" presetID="10" presetClass="entr" fill="hold" nodeType="withEffect">
                                  <p:stCondLst>
                                    <p:cond delay="0"/>
                                  </p:stCondLst>
                                  <p:childTnLst>
                                    <p:set>
                                      <p:cBhvr>
                                        <p:cTn id="55" dur="1" fill="hold">
                                          <p:stCondLst>
                                            <p:cond delay="0"/>
                                          </p:stCondLst>
                                        </p:cTn>
                                        <p:tgtEl>
                                          <p:spTgt spid="118"/>
                                        </p:tgtEl>
                                        <p:attrNameLst>
                                          <p:attrName>style.visibility</p:attrName>
                                        </p:attrNameLst>
                                      </p:cBhvr>
                                      <p:to>
                                        <p:strVal val="visible"/>
                                      </p:to>
                                    </p:set>
                                    <p:animEffect transition="in" filter="fade">
                                      <p:cBhvr additive="repl">
                                        <p:cTn id="56" dur="500"/>
                                        <p:tgtEl>
                                          <p:spTgt spid="118"/>
                                        </p:tgtEl>
                                      </p:cBhvr>
                                    </p:animEffect>
                                  </p:childTnLst>
                                </p:cTn>
                              </p:par>
                              <p:par>
                                <p:cTn id="57" presetID="10" presetClass="entr" fill="hold" nodeType="with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fade">
                                      <p:cBhvr additive="repl">
                                        <p:cTn id="59" dur="500"/>
                                        <p:tgtEl>
                                          <p:spTgt spid="119"/>
                                        </p:tgtEl>
                                      </p:cBhvr>
                                    </p:animEffect>
                                  </p:childTnLst>
                                </p:cTn>
                              </p:par>
                              <p:par>
                                <p:cTn id="60" presetID="10" presetClass="entr" fill="hold" nodeType="withEffect">
                                  <p:stCondLst>
                                    <p:cond delay="0"/>
                                  </p:stCondLst>
                                  <p:childTnLst>
                                    <p:set>
                                      <p:cBhvr>
                                        <p:cTn id="61" dur="1" fill="hold">
                                          <p:stCondLst>
                                            <p:cond delay="0"/>
                                          </p:stCondLst>
                                        </p:cTn>
                                        <p:tgtEl>
                                          <p:spTgt spid="120"/>
                                        </p:tgtEl>
                                        <p:attrNameLst>
                                          <p:attrName>style.visibility</p:attrName>
                                        </p:attrNameLst>
                                      </p:cBhvr>
                                      <p:to>
                                        <p:strVal val="visible"/>
                                      </p:to>
                                    </p:set>
                                    <p:animEffect transition="in" filter="fade">
                                      <p:cBhvr additive="repl">
                                        <p:cTn id="62" dur="500"/>
                                        <p:tgtEl>
                                          <p:spTgt spid="120"/>
                                        </p:tgtEl>
                                      </p:cBhvr>
                                    </p:animEffect>
                                  </p:childTnLst>
                                </p:cTn>
                              </p:par>
                              <p:par>
                                <p:cTn id="63" presetID="10" presetClass="entr" fill="hold" nodeType="withEffect">
                                  <p:stCondLst>
                                    <p:cond delay="0"/>
                                  </p:stCondLst>
                                  <p:childTnLst>
                                    <p:set>
                                      <p:cBhvr>
                                        <p:cTn id="64" dur="1" fill="hold">
                                          <p:stCondLst>
                                            <p:cond delay="0"/>
                                          </p:stCondLst>
                                        </p:cTn>
                                        <p:tgtEl>
                                          <p:spTgt spid="125"/>
                                        </p:tgtEl>
                                        <p:attrNameLst>
                                          <p:attrName>style.visibility</p:attrName>
                                        </p:attrNameLst>
                                      </p:cBhvr>
                                      <p:to>
                                        <p:strVal val="visible"/>
                                      </p:to>
                                    </p:set>
                                    <p:animEffect transition="in" filter="fade">
                                      <p:cBhvr additive="repl">
                                        <p:cTn id="65" dur="500"/>
                                        <p:tgtEl>
                                          <p:spTgt spid="125"/>
                                        </p:tgtEl>
                                      </p:cBhvr>
                                    </p:animEffect>
                                  </p:childTnLst>
                                </p:cTn>
                              </p:par>
                              <p:par>
                                <p:cTn id="66" presetID="10" presetClass="entr" fill="hold" nodeType="withEffect">
                                  <p:stCondLst>
                                    <p:cond delay="0"/>
                                  </p:stCondLst>
                                  <p:childTnLst>
                                    <p:set>
                                      <p:cBhvr>
                                        <p:cTn id="67" dur="1" fill="hold">
                                          <p:stCondLst>
                                            <p:cond delay="0"/>
                                          </p:stCondLst>
                                        </p:cTn>
                                        <p:tgtEl>
                                          <p:spTgt spid="122"/>
                                        </p:tgtEl>
                                        <p:attrNameLst>
                                          <p:attrName>style.visibility</p:attrName>
                                        </p:attrNameLst>
                                      </p:cBhvr>
                                      <p:to>
                                        <p:strVal val="visible"/>
                                      </p:to>
                                    </p:set>
                                    <p:animEffect transition="in" filter="fade">
                                      <p:cBhvr additive="repl">
                                        <p:cTn id="68" dur="500"/>
                                        <p:tgtEl>
                                          <p:spTgt spid="122"/>
                                        </p:tgtEl>
                                      </p:cBhvr>
                                    </p:animEffect>
                                  </p:childTnLst>
                                </p:cTn>
                              </p:par>
                              <p:par>
                                <p:cTn id="69" presetID="1" presetClass="entr" fill="hold" nodeType="withEffect">
                                  <p:stCondLst>
                                    <p:cond delay="0"/>
                                  </p:stCondLst>
                                  <p:childTnLst>
                                    <p:set>
                                      <p:cBhvr>
                                        <p:cTn id="70" dur="1" fill="hold">
                                          <p:stCondLst>
                                            <p:cond delay="0"/>
                                          </p:stCondLst>
                                        </p:cTn>
                                        <p:tgtEl>
                                          <p:spTgt spid="126"/>
                                        </p:tgtEl>
                                        <p:attrNameLst>
                                          <p:attrName>style.visibility</p:attrName>
                                        </p:attrNameLst>
                                      </p:cBhvr>
                                      <p:to>
                                        <p:strVal val="visible"/>
                                      </p:to>
                                    </p:set>
                                  </p:childTnLst>
                                </p:cTn>
                              </p:par>
                              <p:par>
                                <p:cTn id="71" presetID="10" presetClass="entr" fill="hold" nodeType="withEffect">
                                  <p:stCondLst>
                                    <p:cond delay="0"/>
                                  </p:stCondLst>
                                  <p:childTnLst>
                                    <p:set>
                                      <p:cBhvr>
                                        <p:cTn id="72" dur="1" fill="hold">
                                          <p:stCondLst>
                                            <p:cond delay="0"/>
                                          </p:stCondLst>
                                        </p:cTn>
                                        <p:tgtEl>
                                          <p:spTgt spid="128"/>
                                        </p:tgtEl>
                                        <p:attrNameLst>
                                          <p:attrName>style.visibility</p:attrName>
                                        </p:attrNameLst>
                                      </p:cBhvr>
                                      <p:to>
                                        <p:strVal val="visible"/>
                                      </p:to>
                                    </p:set>
                                    <p:animEffect transition="in" filter="fade">
                                      <p:cBhvr additive="repl">
                                        <p:cTn id="73" dur="500"/>
                                        <p:tgtEl>
                                          <p:spTgt spid="128"/>
                                        </p:tgtEl>
                                      </p:cBhvr>
                                    </p:animEffect>
                                  </p:childTnLst>
                                </p:cTn>
                              </p:par>
                              <p:par>
                                <p:cTn id="74" presetID="10" presetClass="entr" fill="hold" nodeType="withEffect">
                                  <p:stCondLst>
                                    <p:cond delay="0"/>
                                  </p:stCondLst>
                                  <p:childTnLst>
                                    <p:set>
                                      <p:cBhvr>
                                        <p:cTn id="75" dur="1" fill="hold">
                                          <p:stCondLst>
                                            <p:cond delay="0"/>
                                          </p:stCondLst>
                                        </p:cTn>
                                        <p:tgtEl>
                                          <p:spTgt spid="129"/>
                                        </p:tgtEl>
                                        <p:attrNameLst>
                                          <p:attrName>style.visibility</p:attrName>
                                        </p:attrNameLst>
                                      </p:cBhvr>
                                      <p:to>
                                        <p:strVal val="visible"/>
                                      </p:to>
                                    </p:set>
                                    <p:animEffect transition="in" filter="fade">
                                      <p:cBhvr additive="repl">
                                        <p:cTn id="76" dur="500"/>
                                        <p:tgtEl>
                                          <p:spTgt spid="129"/>
                                        </p:tgtEl>
                                      </p:cBhvr>
                                    </p:animEffect>
                                  </p:childTnLst>
                                </p:cTn>
                              </p:par>
                              <p:par>
                                <p:cTn id="77" presetID="10" presetClass="entr" fill="hold" nodeType="withEffect">
                                  <p:stCondLst>
                                    <p:cond delay="0"/>
                                  </p:stCondLst>
                                  <p:childTnLst>
                                    <p:set>
                                      <p:cBhvr>
                                        <p:cTn id="78" dur="1" fill="hold">
                                          <p:stCondLst>
                                            <p:cond delay="0"/>
                                          </p:stCondLst>
                                        </p:cTn>
                                        <p:tgtEl>
                                          <p:spTgt spid="127"/>
                                        </p:tgtEl>
                                        <p:attrNameLst>
                                          <p:attrName>style.visibility</p:attrName>
                                        </p:attrNameLst>
                                      </p:cBhvr>
                                      <p:to>
                                        <p:strVal val="visible"/>
                                      </p:to>
                                    </p:set>
                                    <p:animEffect transition="in" filter="fade">
                                      <p:cBhvr additive="repl">
                                        <p:cTn id="79" dur="500"/>
                                        <p:tgtEl>
                                          <p:spTgt spid="127"/>
                                        </p:tgtEl>
                                      </p:cBhvr>
                                    </p:animEffect>
                                  </p:childTnLst>
                                </p:cTn>
                              </p:par>
                              <p:par>
                                <p:cTn id="80" presetID="10" presetClass="entr" fill="hold" nodeType="withEffect">
                                  <p:stCondLst>
                                    <p:cond delay="0"/>
                                  </p:stCondLst>
                                  <p:childTnLst>
                                    <p:set>
                                      <p:cBhvr>
                                        <p:cTn id="81" dur="1" fill="hold">
                                          <p:stCondLst>
                                            <p:cond delay="0"/>
                                          </p:stCondLst>
                                        </p:cTn>
                                        <p:tgtEl>
                                          <p:spTgt spid="123"/>
                                        </p:tgtEl>
                                        <p:attrNameLst>
                                          <p:attrName>style.visibility</p:attrName>
                                        </p:attrNameLst>
                                      </p:cBhvr>
                                      <p:to>
                                        <p:strVal val="visible"/>
                                      </p:to>
                                    </p:set>
                                    <p:animEffect transition="in" filter="fade">
                                      <p:cBhvr additive="repl">
                                        <p:cTn id="82" dur="500"/>
                                        <p:tgtEl>
                                          <p:spTgt spid="123"/>
                                        </p:tgtEl>
                                      </p:cBhvr>
                                    </p:animEffect>
                                  </p:childTnLst>
                                </p:cTn>
                              </p:par>
                              <p:par>
                                <p:cTn id="83" presetID="10" presetClass="entr" fill="hold" nodeType="with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fade">
                                      <p:cBhvr additive="repl">
                                        <p:cTn id="85" dur="500"/>
                                        <p:tgtEl>
                                          <p:spTgt spid="124"/>
                                        </p:tgtEl>
                                      </p:cBhvr>
                                    </p:animEffect>
                                  </p:childTnLst>
                                </p:cTn>
                              </p:par>
                              <p:par>
                                <p:cTn id="86" presetID="10" presetClass="entr" fill="hold" nodeType="withEffect">
                                  <p:stCondLst>
                                    <p:cond delay="0"/>
                                  </p:stCondLst>
                                  <p:childTnLst>
                                    <p:set>
                                      <p:cBhvr>
                                        <p:cTn id="87" dur="1" fill="hold">
                                          <p:stCondLst>
                                            <p:cond delay="0"/>
                                          </p:stCondLst>
                                        </p:cTn>
                                        <p:tgtEl>
                                          <p:spTgt spid="133"/>
                                        </p:tgtEl>
                                        <p:attrNameLst>
                                          <p:attrName>style.visibility</p:attrName>
                                        </p:attrNameLst>
                                      </p:cBhvr>
                                      <p:to>
                                        <p:strVal val="visible"/>
                                      </p:to>
                                    </p:set>
                                    <p:animEffect transition="in" filter="fade">
                                      <p:cBhvr additive="repl">
                                        <p:cTn id="88" dur="500"/>
                                        <p:tgtEl>
                                          <p:spTgt spid="133"/>
                                        </p:tgtEl>
                                      </p:cBhvr>
                                    </p:animEffect>
                                  </p:childTnLst>
                                </p:cTn>
                              </p:par>
                              <p:par>
                                <p:cTn id="89" presetID="10" presetClass="entr" fill="hold" nodeType="withEffect">
                                  <p:stCondLst>
                                    <p:cond delay="0"/>
                                  </p:stCondLst>
                                  <p:childTnLst>
                                    <p:set>
                                      <p:cBhvr>
                                        <p:cTn id="90" dur="1" fill="hold">
                                          <p:stCondLst>
                                            <p:cond delay="0"/>
                                          </p:stCondLst>
                                        </p:cTn>
                                        <p:tgtEl>
                                          <p:spTgt spid="131"/>
                                        </p:tgtEl>
                                        <p:attrNameLst>
                                          <p:attrName>style.visibility</p:attrName>
                                        </p:attrNameLst>
                                      </p:cBhvr>
                                      <p:to>
                                        <p:strVal val="visible"/>
                                      </p:to>
                                    </p:set>
                                    <p:animEffect transition="in" filter="fade">
                                      <p:cBhvr additive="repl">
                                        <p:cTn id="91" dur="500"/>
                                        <p:tgtEl>
                                          <p:spTgt spid="131"/>
                                        </p:tgtEl>
                                      </p:cBhvr>
                                    </p:animEffect>
                                  </p:childTnLst>
                                </p:cTn>
                              </p:par>
                              <p:par>
                                <p:cTn id="92" presetID="10" presetClass="entr" fill="hold" nodeType="withEffect">
                                  <p:stCondLst>
                                    <p:cond delay="0"/>
                                  </p:stCondLst>
                                  <p:childTnLst>
                                    <p:set>
                                      <p:cBhvr>
                                        <p:cTn id="93" dur="1" fill="hold">
                                          <p:stCondLst>
                                            <p:cond delay="0"/>
                                          </p:stCondLst>
                                        </p:cTn>
                                        <p:tgtEl>
                                          <p:spTgt spid="132"/>
                                        </p:tgtEl>
                                        <p:attrNameLst>
                                          <p:attrName>style.visibility</p:attrName>
                                        </p:attrNameLst>
                                      </p:cBhvr>
                                      <p:to>
                                        <p:strVal val="visible"/>
                                      </p:to>
                                    </p:set>
                                    <p:animEffect transition="in" filter="fade">
                                      <p:cBhvr additive="repl">
                                        <p:cTn id="94"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838080" y="6356520"/>
            <a:ext cx="2742840" cy="364680"/>
          </a:xfrm>
          <a:prstGeom prst="rect">
            <a:avLst/>
          </a:prstGeom>
          <a:noFill/>
          <a:ln>
            <a:noFill/>
          </a:ln>
        </p:spPr>
        <p:txBody>
          <a:bodyPr anchor="ctr">
            <a:noAutofit/>
          </a:bodyPr>
          <a:lstStyle/>
          <a:p>
            <a:pPr>
              <a:lnSpc>
                <a:spcPct val="100000"/>
              </a:lnSpc>
            </a:pPr>
            <a:r>
              <a:rPr lang="fr-FR" sz="1200" b="0" strike="noStrike" spc="-1">
                <a:solidFill>
                  <a:srgbClr val="8B8B8B"/>
                </a:solidFill>
                <a:latin typeface="Calibri"/>
              </a:rPr>
              <a:t>BAPS 2022</a:t>
            </a:r>
            <a:endParaRPr lang="en-US" sz="1200" b="0" strike="noStrike" spc="-1">
              <a:latin typeface="Times New Roman"/>
            </a:endParaRPr>
          </a:p>
        </p:txBody>
      </p:sp>
      <p:sp>
        <p:nvSpPr>
          <p:cNvPr id="135" name="TextShape 2"/>
          <p:cNvSpPr txBox="1"/>
          <p:nvPr/>
        </p:nvSpPr>
        <p:spPr>
          <a:xfrm>
            <a:off x="8610480" y="6356520"/>
            <a:ext cx="2742840" cy="364680"/>
          </a:xfrm>
          <a:prstGeom prst="rect">
            <a:avLst/>
          </a:prstGeom>
          <a:noFill/>
          <a:ln>
            <a:noFill/>
          </a:ln>
        </p:spPr>
        <p:txBody>
          <a:bodyPr anchor="ctr">
            <a:noAutofit/>
          </a:bodyPr>
          <a:lstStyle/>
          <a:p>
            <a:pPr algn="r">
              <a:lnSpc>
                <a:spcPct val="100000"/>
              </a:lnSpc>
            </a:pPr>
            <a:fld id="{A7DB1FD4-945A-48CE-B7BC-41740949B67C}" type="slidenum">
              <a:rPr lang="fr-BE" sz="1200" b="0" strike="noStrike" spc="-1">
                <a:solidFill>
                  <a:srgbClr val="8B8B8B"/>
                </a:solidFill>
                <a:latin typeface="Calibri"/>
              </a:rPr>
              <a:t>3</a:t>
            </a:fld>
            <a:endParaRPr lang="en-US" sz="1200" b="0" strike="noStrike" spc="-1">
              <a:latin typeface="Times New Roman"/>
            </a:endParaRPr>
          </a:p>
        </p:txBody>
      </p:sp>
      <p:sp>
        <p:nvSpPr>
          <p:cNvPr id="136" name="TextShape 3"/>
          <p:cNvSpPr txBox="1"/>
          <p:nvPr/>
        </p:nvSpPr>
        <p:spPr>
          <a:xfrm>
            <a:off x="838080" y="2141640"/>
            <a:ext cx="10515240" cy="4350960"/>
          </a:xfrm>
          <a:prstGeom prst="rect">
            <a:avLst/>
          </a:prstGeom>
          <a:noFill/>
          <a:ln>
            <a:noFill/>
          </a:ln>
        </p:spPr>
        <p:txBody>
          <a:bodyPr>
            <a:normAutofit/>
          </a:bodyPr>
          <a:lstStyle/>
          <a:p>
            <a:pPr algn="ctr">
              <a:lnSpc>
                <a:spcPct val="90000"/>
              </a:lnSpc>
              <a:spcBef>
                <a:spcPts val="1001"/>
              </a:spcBef>
              <a:tabLst>
                <a:tab pos="0" algn="l"/>
              </a:tabLst>
            </a:pPr>
            <a:r>
              <a:rPr lang="en-US" sz="3200" b="0" strike="noStrike" spc="-1" dirty="0">
                <a:solidFill>
                  <a:srgbClr val="000000"/>
                </a:solidFill>
                <a:latin typeface="Calibri"/>
              </a:rPr>
              <a:t>“The only breaches that can well be conceived t occur within the limits of a single mind would either be interruptions, </a:t>
            </a:r>
            <a:r>
              <a:rPr lang="en-US" sz="3200" b="1" strike="noStrike" spc="-1" dirty="0">
                <a:solidFill>
                  <a:srgbClr val="000000"/>
                </a:solidFill>
                <a:latin typeface="Calibri"/>
              </a:rPr>
              <a:t>time-gaps during which the consciousness went out altogether to come into existence again at a later moment; </a:t>
            </a:r>
            <a:r>
              <a:rPr lang="en-US" sz="3200" b="0" strike="noStrike" spc="-1" dirty="0">
                <a:solidFill>
                  <a:srgbClr val="000000"/>
                </a:solidFill>
                <a:latin typeface="Calibri"/>
              </a:rPr>
              <a:t>or they would be breaks in the quality, or content, of the thought. ” </a:t>
            </a:r>
            <a:endParaRPr lang="fr-FR" sz="3200" b="0" strike="noStrike" spc="-1" dirty="0">
              <a:solidFill>
                <a:srgbClr val="000000"/>
              </a:solidFill>
              <a:latin typeface="Calibri"/>
            </a:endParaRPr>
          </a:p>
          <a:p>
            <a:pPr algn="ctr">
              <a:lnSpc>
                <a:spcPct val="90000"/>
              </a:lnSpc>
              <a:spcBef>
                <a:spcPts val="1001"/>
              </a:spcBef>
              <a:tabLst>
                <a:tab pos="0" algn="l"/>
              </a:tabLst>
            </a:pPr>
            <a:r>
              <a:rPr lang="en-US" sz="2400" b="0" strike="noStrike" spc="-1" dirty="0">
                <a:solidFill>
                  <a:srgbClr val="000000"/>
                </a:solidFill>
                <a:latin typeface="Calibri"/>
              </a:rPr>
              <a:t>-- William James, Principles of Psychology, Vol. I, p.237</a:t>
            </a:r>
            <a:endParaRPr lang="fr-FR" sz="2400" b="0" strike="noStrike" spc="-1" dirty="0">
              <a:solidFill>
                <a:srgbClr val="000000"/>
              </a:solidFill>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additive="repl">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975960" y="465120"/>
            <a:ext cx="10515240" cy="1325160"/>
          </a:xfrm>
          <a:prstGeom prst="rect">
            <a:avLst/>
          </a:prstGeom>
          <a:noFill/>
          <a:ln>
            <a:noFill/>
          </a:ln>
        </p:spPr>
        <p:txBody>
          <a:bodyPr anchor="ctr">
            <a:noAutofit/>
          </a:bodyPr>
          <a:lstStyle/>
          <a:p>
            <a:pPr algn="ctr">
              <a:lnSpc>
                <a:spcPct val="90000"/>
              </a:lnSpc>
            </a:pPr>
            <a:r>
              <a:rPr lang="en-US" sz="4400" b="0" strike="noStrike" spc="-1" dirty="0">
                <a:solidFill>
                  <a:srgbClr val="000000"/>
                </a:solidFill>
                <a:latin typeface="Calibri" panose="020F0502020204030204" pitchFamily="34" charset="0"/>
                <a:cs typeface="Calibri" panose="020F0502020204030204" pitchFamily="34" charset="0"/>
              </a:rPr>
              <a:t>Behavioral Correlates of MB</a:t>
            </a:r>
            <a:endParaRPr lang="fr-FR" sz="4400" b="0" strike="noStrike" spc="-1" dirty="0">
              <a:solidFill>
                <a:srgbClr val="000000"/>
              </a:solidFill>
              <a:latin typeface="Calibri" panose="020F0502020204030204" pitchFamily="34" charset="0"/>
              <a:cs typeface="Calibri" panose="020F0502020204030204" pitchFamily="34" charset="0"/>
            </a:endParaRPr>
          </a:p>
        </p:txBody>
      </p:sp>
      <p:sp>
        <p:nvSpPr>
          <p:cNvPr id="138" name="TextShape 2"/>
          <p:cNvSpPr txBox="1"/>
          <p:nvPr/>
        </p:nvSpPr>
        <p:spPr>
          <a:xfrm>
            <a:off x="838080" y="6356520"/>
            <a:ext cx="2742840" cy="364680"/>
          </a:xfrm>
          <a:prstGeom prst="rect">
            <a:avLst/>
          </a:prstGeom>
          <a:noFill/>
          <a:ln>
            <a:noFill/>
          </a:ln>
        </p:spPr>
        <p:txBody>
          <a:bodyPr anchor="ctr">
            <a:noAutofit/>
          </a:bodyPr>
          <a:lstStyle/>
          <a:p>
            <a:pPr>
              <a:lnSpc>
                <a:spcPct val="100000"/>
              </a:lnSpc>
            </a:pPr>
            <a:r>
              <a:rPr lang="fr-FR" sz="1200" b="0" strike="noStrike" spc="-1">
                <a:solidFill>
                  <a:srgbClr val="8B8B8B"/>
                </a:solidFill>
                <a:latin typeface="Calibri"/>
              </a:rPr>
              <a:t>BAPS 2022</a:t>
            </a:r>
            <a:endParaRPr lang="en-US" sz="1200" b="0" strike="noStrike" spc="-1">
              <a:latin typeface="Times New Roman"/>
            </a:endParaRPr>
          </a:p>
        </p:txBody>
      </p:sp>
      <p:sp>
        <p:nvSpPr>
          <p:cNvPr id="139" name="TextShape 3"/>
          <p:cNvSpPr txBox="1"/>
          <p:nvPr/>
        </p:nvSpPr>
        <p:spPr>
          <a:xfrm>
            <a:off x="8610480" y="6450840"/>
            <a:ext cx="2742840" cy="364680"/>
          </a:xfrm>
          <a:prstGeom prst="rect">
            <a:avLst/>
          </a:prstGeom>
          <a:noFill/>
          <a:ln>
            <a:noFill/>
          </a:ln>
        </p:spPr>
        <p:txBody>
          <a:bodyPr anchor="ctr">
            <a:noAutofit/>
          </a:bodyPr>
          <a:lstStyle/>
          <a:p>
            <a:pPr algn="r">
              <a:lnSpc>
                <a:spcPct val="100000"/>
              </a:lnSpc>
            </a:pPr>
            <a:fld id="{9F75221B-EE62-4549-A625-3CB0E5FEDDE1}" type="slidenum">
              <a:rPr lang="fr-BE" sz="1200" b="0" strike="noStrike" spc="-1">
                <a:solidFill>
                  <a:srgbClr val="8B8B8B"/>
                </a:solidFill>
                <a:latin typeface="Calibri"/>
              </a:rPr>
              <a:t>4</a:t>
            </a:fld>
            <a:endParaRPr lang="en-US" sz="1200" b="0" strike="noStrike" spc="-1" dirty="0">
              <a:latin typeface="Times New Roman"/>
            </a:endParaRPr>
          </a:p>
        </p:txBody>
      </p:sp>
      <p:pic>
        <p:nvPicPr>
          <p:cNvPr id="140" name="Picture 7"/>
          <p:cNvPicPr/>
          <p:nvPr/>
        </p:nvPicPr>
        <p:blipFill>
          <a:blip r:embed="rId3"/>
          <a:srcRect t="1330"/>
          <a:stretch/>
        </p:blipFill>
        <p:spPr>
          <a:xfrm>
            <a:off x="3087720" y="2407320"/>
            <a:ext cx="2624400" cy="2582280"/>
          </a:xfrm>
          <a:prstGeom prst="rect">
            <a:avLst/>
          </a:prstGeom>
          <a:ln>
            <a:noFill/>
          </a:ln>
        </p:spPr>
      </p:pic>
      <p:pic>
        <p:nvPicPr>
          <p:cNvPr id="141" name="Picture 11"/>
          <p:cNvPicPr/>
          <p:nvPr/>
        </p:nvPicPr>
        <p:blipFill>
          <a:blip r:embed="rId4"/>
          <a:srcRect l="5417" t="6712"/>
          <a:stretch/>
        </p:blipFill>
        <p:spPr>
          <a:xfrm>
            <a:off x="528840" y="2485440"/>
            <a:ext cx="2432520" cy="2472840"/>
          </a:xfrm>
          <a:prstGeom prst="rect">
            <a:avLst/>
          </a:prstGeom>
          <a:ln>
            <a:noFill/>
          </a:ln>
        </p:spPr>
      </p:pic>
      <p:sp>
        <p:nvSpPr>
          <p:cNvPr id="142" name="CustomShape 4"/>
          <p:cNvSpPr/>
          <p:nvPr/>
        </p:nvSpPr>
        <p:spPr>
          <a:xfrm>
            <a:off x="1972440" y="1945800"/>
            <a:ext cx="23958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Sparse and unlikely</a:t>
            </a:r>
            <a:endParaRPr lang="en-US" sz="1800" b="0" strike="noStrike" spc="-1">
              <a:latin typeface="Arial"/>
            </a:endParaRPr>
          </a:p>
        </p:txBody>
      </p:sp>
      <p:sp>
        <p:nvSpPr>
          <p:cNvPr id="143" name="CustomShape 5"/>
          <p:cNvSpPr/>
          <p:nvPr/>
        </p:nvSpPr>
        <p:spPr>
          <a:xfrm>
            <a:off x="6090840" y="1929240"/>
            <a:ext cx="3695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Reduced perceptions</a:t>
            </a:r>
            <a:endParaRPr lang="en-US" sz="1800" b="0" strike="noStrike" spc="-1">
              <a:latin typeface="Arial"/>
            </a:endParaRPr>
          </a:p>
        </p:txBody>
      </p:sp>
      <p:sp>
        <p:nvSpPr>
          <p:cNvPr id="144" name="CustomShape 6"/>
          <p:cNvSpPr/>
          <p:nvPr/>
        </p:nvSpPr>
        <p:spPr>
          <a:xfrm>
            <a:off x="9049320" y="1996560"/>
            <a:ext cx="3695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Equiprobable across time</a:t>
            </a:r>
            <a:endParaRPr lang="en-US" sz="1800" b="0" strike="noStrike" spc="-1">
              <a:latin typeface="Arial"/>
            </a:endParaRPr>
          </a:p>
        </p:txBody>
      </p:sp>
      <p:sp>
        <p:nvSpPr>
          <p:cNvPr id="145" name="CustomShape 7"/>
          <p:cNvSpPr/>
          <p:nvPr/>
        </p:nvSpPr>
        <p:spPr>
          <a:xfrm>
            <a:off x="717120" y="4998240"/>
            <a:ext cx="240876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0" strike="noStrike" spc="-1">
                <a:solidFill>
                  <a:srgbClr val="000000"/>
                </a:solidFill>
                <a:latin typeface="Calibri"/>
              </a:rPr>
              <a:t>Andrillon et al, Nat. Commun., 2021</a:t>
            </a:r>
            <a:endParaRPr lang="en-US" sz="1200" b="0" strike="noStrike" spc="-1">
              <a:latin typeface="Arial"/>
            </a:endParaRPr>
          </a:p>
        </p:txBody>
      </p:sp>
      <p:sp>
        <p:nvSpPr>
          <p:cNvPr id="146" name="CustomShape 8"/>
          <p:cNvSpPr/>
          <p:nvPr/>
        </p:nvSpPr>
        <p:spPr>
          <a:xfrm>
            <a:off x="3295440" y="4958640"/>
            <a:ext cx="22374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0" strike="noStrike" spc="-1">
                <a:solidFill>
                  <a:srgbClr val="000000"/>
                </a:solidFill>
                <a:latin typeface="Calibri"/>
              </a:rPr>
              <a:t>Mortaheb et al, bioRxiv, 2022</a:t>
            </a:r>
            <a:endParaRPr lang="en-US" sz="1200" b="0" strike="noStrike" spc="-1">
              <a:latin typeface="Arial"/>
            </a:endParaRPr>
          </a:p>
        </p:txBody>
      </p:sp>
      <p:sp>
        <p:nvSpPr>
          <p:cNvPr id="147" name="CustomShape 9"/>
          <p:cNvSpPr/>
          <p:nvPr/>
        </p:nvSpPr>
        <p:spPr>
          <a:xfrm>
            <a:off x="6256440" y="5058000"/>
            <a:ext cx="240876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0" strike="noStrike" spc="-1">
                <a:solidFill>
                  <a:srgbClr val="000000"/>
                </a:solidFill>
                <a:latin typeface="Calibri"/>
              </a:rPr>
              <a:t>Andrillon et al, Nat. Commun., 2021</a:t>
            </a:r>
            <a:endParaRPr lang="en-US" sz="1200" b="0" strike="noStrike" spc="-1">
              <a:latin typeface="Arial"/>
            </a:endParaRPr>
          </a:p>
        </p:txBody>
      </p:sp>
      <p:sp>
        <p:nvSpPr>
          <p:cNvPr id="148" name="CustomShape 10"/>
          <p:cNvSpPr/>
          <p:nvPr/>
        </p:nvSpPr>
        <p:spPr>
          <a:xfrm>
            <a:off x="9469800" y="5029920"/>
            <a:ext cx="22374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0" strike="noStrike" spc="-1">
                <a:solidFill>
                  <a:srgbClr val="000000"/>
                </a:solidFill>
                <a:latin typeface="Calibri"/>
              </a:rPr>
              <a:t>Mortaheb et al, bioRxiv, 2022</a:t>
            </a:r>
            <a:endParaRPr lang="en-US" sz="1200" b="0" strike="noStrike" spc="-1">
              <a:latin typeface="Arial"/>
            </a:endParaRPr>
          </a:p>
        </p:txBody>
      </p:sp>
      <p:pic>
        <p:nvPicPr>
          <p:cNvPr id="149" name="Picture 5"/>
          <p:cNvPicPr/>
          <p:nvPr/>
        </p:nvPicPr>
        <p:blipFill>
          <a:blip r:embed="rId5"/>
          <a:stretch/>
        </p:blipFill>
        <p:spPr>
          <a:xfrm>
            <a:off x="8676360" y="2774160"/>
            <a:ext cx="3510360" cy="2335680"/>
          </a:xfrm>
          <a:prstGeom prst="rect">
            <a:avLst/>
          </a:prstGeom>
          <a:ln>
            <a:noFill/>
          </a:ln>
        </p:spPr>
      </p:pic>
      <p:pic>
        <p:nvPicPr>
          <p:cNvPr id="150" name="Picture 8"/>
          <p:cNvPicPr/>
          <p:nvPr/>
        </p:nvPicPr>
        <p:blipFill>
          <a:blip r:embed="rId6"/>
          <a:stretch/>
        </p:blipFill>
        <p:spPr>
          <a:xfrm>
            <a:off x="5935680" y="2365920"/>
            <a:ext cx="2580840" cy="27619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41"/>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47"/>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48"/>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49"/>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271800" y="1251000"/>
            <a:ext cx="6618240" cy="5105520"/>
          </a:xfrm>
          <a:prstGeom prst="rect">
            <a:avLst/>
          </a:prstGeom>
          <a:ln/>
        </p:spPr>
        <p:style>
          <a:lnRef idx="2">
            <a:schemeClr val="dk1">
              <a:shade val="50000"/>
            </a:schemeClr>
          </a:lnRef>
          <a:fillRef idx="1">
            <a:schemeClr val="dk1"/>
          </a:fillRef>
          <a:effectRef idx="0">
            <a:schemeClr val="dk1"/>
          </a:effectRef>
          <a:fontRef idx="minor"/>
        </p:style>
      </p:sp>
      <p:sp>
        <p:nvSpPr>
          <p:cNvPr id="152" name="TextShape 2"/>
          <p:cNvSpPr txBox="1"/>
          <p:nvPr/>
        </p:nvSpPr>
        <p:spPr>
          <a:xfrm>
            <a:off x="952888" y="136800"/>
            <a:ext cx="10515240" cy="1325160"/>
          </a:xfrm>
          <a:prstGeom prst="rect">
            <a:avLst/>
          </a:prstGeom>
          <a:noFill/>
          <a:ln>
            <a:noFill/>
          </a:ln>
        </p:spPr>
        <p:txBody>
          <a:bodyPr anchor="ctr">
            <a:noAutofit/>
          </a:bodyPr>
          <a:lstStyle/>
          <a:p>
            <a:pPr algn="ctr">
              <a:lnSpc>
                <a:spcPct val="90000"/>
              </a:lnSpc>
            </a:pPr>
            <a:r>
              <a:rPr lang="en-US" sz="4400" b="0" strike="noStrike" spc="-1" dirty="0">
                <a:solidFill>
                  <a:srgbClr val="000000"/>
                </a:solidFill>
                <a:latin typeface="Calibri" panose="020F0502020204030204" pitchFamily="34" charset="0"/>
                <a:cs typeface="Calibri" panose="020F0502020204030204" pitchFamily="34" charset="0"/>
              </a:rPr>
              <a:t>Cerebral correlates of MB</a:t>
            </a:r>
            <a:endParaRPr lang="fr-FR" sz="4400" b="0" strike="noStrike" spc="-1" dirty="0">
              <a:solidFill>
                <a:srgbClr val="000000"/>
              </a:solidFill>
              <a:latin typeface="Calibri" panose="020F0502020204030204" pitchFamily="34" charset="0"/>
              <a:cs typeface="Calibri" panose="020F0502020204030204" pitchFamily="34" charset="0"/>
            </a:endParaRPr>
          </a:p>
        </p:txBody>
      </p:sp>
      <p:sp>
        <p:nvSpPr>
          <p:cNvPr id="153" name="TextShape 3"/>
          <p:cNvSpPr txBox="1"/>
          <p:nvPr/>
        </p:nvSpPr>
        <p:spPr>
          <a:xfrm>
            <a:off x="7165080" y="1603440"/>
            <a:ext cx="5893560" cy="2474640"/>
          </a:xfrm>
          <a:prstGeom prst="rect">
            <a:avLst/>
          </a:prstGeom>
          <a:noFill/>
          <a:ln>
            <a:noFill/>
          </a:ln>
        </p:spPr>
        <p:txBody>
          <a:bodyPr>
            <a:normAutofit/>
          </a:bodyPr>
          <a:lstStyle/>
          <a:p>
            <a:pPr>
              <a:lnSpc>
                <a:spcPct val="90000"/>
              </a:lnSpc>
              <a:spcBef>
                <a:spcPts val="1001"/>
              </a:spcBef>
              <a:tabLst>
                <a:tab pos="0" algn="l"/>
              </a:tabLst>
            </a:pPr>
            <a:r>
              <a:rPr lang="en-US" sz="1400" b="0" strike="noStrike" spc="-1" dirty="0">
                <a:solidFill>
                  <a:srgbClr val="000000"/>
                </a:solidFill>
                <a:latin typeface="Calibri"/>
              </a:rPr>
              <a:t>Decreased activation:</a:t>
            </a:r>
            <a:endParaRPr lang="fr-FR" sz="14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1400" b="0" strike="noStrike" spc="-1" dirty="0">
                <a:solidFill>
                  <a:srgbClr val="000000"/>
                </a:solidFill>
                <a:latin typeface="Calibri"/>
              </a:rPr>
              <a:t>Broca's area    </a:t>
            </a:r>
            <a:r>
              <a:rPr lang="en-US" sz="1400" b="0" strike="noStrike" spc="-1" dirty="0">
                <a:solidFill>
                  <a:srgbClr val="000000"/>
                </a:solidFill>
                <a:latin typeface="Wingdings"/>
              </a:rPr>
              <a:t></a:t>
            </a:r>
            <a:r>
              <a:rPr lang="en-US" sz="1400" b="0" strike="noStrike" spc="-1" dirty="0">
                <a:solidFill>
                  <a:srgbClr val="000000"/>
                </a:solidFill>
                <a:latin typeface="Calibri"/>
              </a:rPr>
              <a:t>    reduced “inner speech”</a:t>
            </a:r>
            <a:endParaRPr lang="fr-FR" sz="14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1400" b="0" strike="noStrike" spc="-1" dirty="0">
                <a:solidFill>
                  <a:srgbClr val="000000"/>
                </a:solidFill>
                <a:latin typeface="Calibri"/>
              </a:rPr>
              <a:t>Hippocampus</a:t>
            </a:r>
            <a:r>
              <a:rPr lang="en-US" sz="1400" b="1" strike="noStrike" spc="-1" dirty="0">
                <a:solidFill>
                  <a:srgbClr val="000000"/>
                </a:solidFill>
                <a:latin typeface="Calibri"/>
              </a:rPr>
              <a:t> </a:t>
            </a:r>
            <a:r>
              <a:rPr lang="en-US" sz="1400" b="1" strike="noStrike" spc="-1" dirty="0">
                <a:solidFill>
                  <a:srgbClr val="000000"/>
                </a:solidFill>
                <a:latin typeface="Wingdings"/>
              </a:rPr>
              <a:t></a:t>
            </a:r>
            <a:r>
              <a:rPr lang="en-US" sz="1400" b="1" strike="noStrike" spc="-1" dirty="0">
                <a:solidFill>
                  <a:srgbClr val="000000"/>
                </a:solidFill>
                <a:latin typeface="Calibri"/>
              </a:rPr>
              <a:t>    </a:t>
            </a:r>
            <a:r>
              <a:rPr lang="en-US" sz="1400" b="0" strike="noStrike" spc="-1" dirty="0">
                <a:solidFill>
                  <a:srgbClr val="000000"/>
                </a:solidFill>
                <a:latin typeface="Calibri"/>
              </a:rPr>
              <a:t>less impressionable “content”</a:t>
            </a:r>
            <a:endParaRPr lang="fr-FR" sz="1400" b="0" strike="noStrike" spc="-1" dirty="0">
              <a:solidFill>
                <a:srgbClr val="000000"/>
              </a:solidFill>
              <a:latin typeface="Calibri"/>
            </a:endParaRPr>
          </a:p>
          <a:p>
            <a:pPr>
              <a:lnSpc>
                <a:spcPct val="90000"/>
              </a:lnSpc>
              <a:spcBef>
                <a:spcPts val="1001"/>
              </a:spcBef>
              <a:tabLst>
                <a:tab pos="0" algn="l"/>
              </a:tabLst>
            </a:pPr>
            <a:endParaRPr lang="fr-FR" sz="1400" b="0" strike="noStrike" spc="-1" dirty="0">
              <a:solidFill>
                <a:srgbClr val="000000"/>
              </a:solidFill>
              <a:latin typeface="Calibri"/>
            </a:endParaRPr>
          </a:p>
          <a:p>
            <a:pPr>
              <a:lnSpc>
                <a:spcPct val="90000"/>
              </a:lnSpc>
              <a:spcBef>
                <a:spcPts val="1001"/>
              </a:spcBef>
              <a:tabLst>
                <a:tab pos="0" algn="l"/>
              </a:tabLst>
            </a:pPr>
            <a:r>
              <a:rPr lang="en-US" sz="1400" b="0" strike="noStrike" spc="-1" dirty="0">
                <a:solidFill>
                  <a:srgbClr val="000000"/>
                </a:solidFill>
                <a:latin typeface="Calibri"/>
              </a:rPr>
              <a:t>Increased activation:</a:t>
            </a:r>
            <a:endParaRPr lang="fr-FR" sz="14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1400" b="0" strike="noStrike" spc="-1" dirty="0">
                <a:solidFill>
                  <a:srgbClr val="000000"/>
                </a:solidFill>
                <a:latin typeface="Calibri" panose="020F0502020204030204" pitchFamily="34" charset="0"/>
                <a:cs typeface="Calibri" panose="020F0502020204030204" pitchFamily="34" charset="0"/>
              </a:rPr>
              <a:t>ACC </a:t>
            </a:r>
            <a:r>
              <a:rPr lang="en-US" sz="1400" b="1" strike="noStrike" spc="-1" dirty="0">
                <a:solidFill>
                  <a:srgbClr val="000000"/>
                </a:solidFill>
                <a:latin typeface="Wingdings"/>
              </a:rPr>
              <a:t></a:t>
            </a:r>
            <a:r>
              <a:rPr lang="en-US" sz="1400" b="0" strike="noStrike" spc="-1" dirty="0">
                <a:solidFill>
                  <a:srgbClr val="000000"/>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stream of consciousness continuity is retained</a:t>
            </a:r>
            <a:endParaRPr lang="fr-FR" sz="1400" b="0" strike="noStrike" spc="-1" dirty="0">
              <a:solidFill>
                <a:srgbClr val="000000"/>
              </a:solidFill>
              <a:latin typeface="Calibri" panose="020F0502020204030204" pitchFamily="34" charset="0"/>
              <a:cs typeface="Calibri" panose="020F0502020204030204" pitchFamily="34" charset="0"/>
            </a:endParaRPr>
          </a:p>
        </p:txBody>
      </p:sp>
      <p:sp>
        <p:nvSpPr>
          <p:cNvPr id="154" name="TextShape 4"/>
          <p:cNvSpPr txBox="1"/>
          <p:nvPr/>
        </p:nvSpPr>
        <p:spPr>
          <a:xfrm>
            <a:off x="838080" y="6356520"/>
            <a:ext cx="2742840" cy="364680"/>
          </a:xfrm>
          <a:prstGeom prst="rect">
            <a:avLst/>
          </a:prstGeom>
          <a:noFill/>
          <a:ln>
            <a:noFill/>
          </a:ln>
        </p:spPr>
        <p:txBody>
          <a:bodyPr anchor="ctr">
            <a:noAutofit/>
          </a:bodyPr>
          <a:lstStyle/>
          <a:p>
            <a:pPr>
              <a:lnSpc>
                <a:spcPct val="100000"/>
              </a:lnSpc>
            </a:pPr>
            <a:r>
              <a:rPr lang="fr-FR" sz="1200" b="0" strike="noStrike" spc="-1">
                <a:solidFill>
                  <a:srgbClr val="8B8B8B"/>
                </a:solidFill>
                <a:latin typeface="Calibri"/>
              </a:rPr>
              <a:t>BAPS 2022</a:t>
            </a:r>
            <a:endParaRPr lang="en-US" sz="1200" b="0" strike="noStrike" spc="-1">
              <a:latin typeface="Times New Roman"/>
            </a:endParaRPr>
          </a:p>
        </p:txBody>
      </p:sp>
      <p:pic>
        <p:nvPicPr>
          <p:cNvPr id="155" name="Picture 2"/>
          <p:cNvPicPr/>
          <p:nvPr/>
        </p:nvPicPr>
        <p:blipFill>
          <a:blip r:embed="rId3"/>
          <a:stretch/>
        </p:blipFill>
        <p:spPr>
          <a:xfrm>
            <a:off x="1279800" y="1351080"/>
            <a:ext cx="4487400" cy="2474640"/>
          </a:xfrm>
          <a:prstGeom prst="rect">
            <a:avLst/>
          </a:prstGeom>
          <a:ln>
            <a:noFill/>
          </a:ln>
        </p:spPr>
      </p:pic>
      <p:sp>
        <p:nvSpPr>
          <p:cNvPr id="156" name="CustomShape 5"/>
          <p:cNvSpPr/>
          <p:nvPr/>
        </p:nvSpPr>
        <p:spPr>
          <a:xfrm>
            <a:off x="2379960" y="3825720"/>
            <a:ext cx="310644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0" strike="noStrike" spc="-1">
                <a:solidFill>
                  <a:srgbClr val="FFFF00"/>
                </a:solidFill>
                <a:latin typeface="Calibri"/>
              </a:rPr>
              <a:t>Kawagoe et al, Hum. Brain Mapp.,2019</a:t>
            </a:r>
            <a:endParaRPr lang="en-US" sz="1200" b="0" strike="noStrike" spc="-1">
              <a:latin typeface="Arial"/>
            </a:endParaRPr>
          </a:p>
        </p:txBody>
      </p:sp>
      <p:pic>
        <p:nvPicPr>
          <p:cNvPr id="157" name="Picture 31" descr="A picture containing text, electronics&#10;&#10;Description automatically generated"/>
          <p:cNvPicPr/>
          <p:nvPr/>
        </p:nvPicPr>
        <p:blipFill>
          <a:blip r:embed="rId4"/>
          <a:stretch/>
        </p:blipFill>
        <p:spPr>
          <a:xfrm>
            <a:off x="456840" y="4212720"/>
            <a:ext cx="6133320" cy="1888200"/>
          </a:xfrm>
          <a:prstGeom prst="rect">
            <a:avLst/>
          </a:prstGeom>
          <a:ln>
            <a:noFill/>
          </a:ln>
        </p:spPr>
      </p:pic>
      <p:sp>
        <p:nvSpPr>
          <p:cNvPr id="158" name="CustomShape 6"/>
          <p:cNvSpPr/>
          <p:nvPr/>
        </p:nvSpPr>
        <p:spPr>
          <a:xfrm>
            <a:off x="2361960" y="6040800"/>
            <a:ext cx="306648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0" strike="noStrike" spc="-1">
                <a:solidFill>
                  <a:srgbClr val="FFFF00"/>
                </a:solidFill>
                <a:latin typeface="Calibri"/>
              </a:rPr>
              <a:t>Kawagoe et al , Eur. J. Neurosci.,2018</a:t>
            </a:r>
            <a:endParaRPr lang="en-US" sz="1200" b="0" strike="noStrike" spc="-1">
              <a:latin typeface="Arial"/>
            </a:endParaRPr>
          </a:p>
        </p:txBody>
      </p:sp>
      <p:sp>
        <p:nvSpPr>
          <p:cNvPr id="159" name="CustomShape 7"/>
          <p:cNvSpPr/>
          <p:nvPr/>
        </p:nvSpPr>
        <p:spPr>
          <a:xfrm>
            <a:off x="7165080" y="4340520"/>
            <a:ext cx="4870800" cy="10692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tabLst>
                <a:tab pos="0" algn="l"/>
              </a:tabLst>
            </a:pPr>
            <a:r>
              <a:rPr lang="en-US" sz="1400" b="0" strike="noStrike" spc="-1">
                <a:solidFill>
                  <a:srgbClr val="000000"/>
                </a:solidFill>
                <a:latin typeface="Calibri"/>
              </a:rPr>
              <a:t>Decreased connectivity: </a:t>
            </a:r>
            <a:endParaRPr lang="en-US" sz="1400" b="0" strike="noStrike" spc="-1">
              <a:latin typeface="Arial"/>
            </a:endParaRPr>
          </a:p>
          <a:p>
            <a:pPr marL="228600" indent="-228240">
              <a:lnSpc>
                <a:spcPct val="90000"/>
              </a:lnSpc>
              <a:spcBef>
                <a:spcPts val="1001"/>
              </a:spcBef>
              <a:buClr>
                <a:srgbClr val="000000"/>
              </a:buClr>
              <a:buFont typeface="Arial"/>
              <a:buChar char="•"/>
              <a:tabLst>
                <a:tab pos="0" algn="l"/>
              </a:tabLst>
            </a:pPr>
            <a:r>
              <a:rPr lang="en-US" sz="1400" b="0" strike="noStrike" spc="-1">
                <a:solidFill>
                  <a:srgbClr val="000000"/>
                </a:solidFill>
                <a:latin typeface="Calibri"/>
              </a:rPr>
              <a:t>DMN - sensory cortices </a:t>
            </a:r>
            <a:r>
              <a:rPr lang="en-US" sz="1400" b="0" strike="noStrike" spc="-1">
                <a:solidFill>
                  <a:srgbClr val="000000"/>
                </a:solidFill>
                <a:latin typeface="Wingdings"/>
              </a:rPr>
              <a:t></a:t>
            </a:r>
            <a:r>
              <a:rPr lang="en-US" sz="1400" b="0" strike="noStrike" spc="-1">
                <a:solidFill>
                  <a:srgbClr val="000000"/>
                </a:solidFill>
                <a:latin typeface="Calibri"/>
              </a:rPr>
              <a:t> less available content from sensory avenues to drive internally, self-oriented thought</a:t>
            </a:r>
            <a:endParaRPr lang="en-US" sz="1400" b="0" strike="noStrike" spc="-1">
              <a:latin typeface="Arial"/>
            </a:endParaRPr>
          </a:p>
        </p:txBody>
      </p:sp>
      <p:sp>
        <p:nvSpPr>
          <p:cNvPr id="11" name="TextShape 3">
            <a:extLst>
              <a:ext uri="{FF2B5EF4-FFF2-40B4-BE49-F238E27FC236}">
                <a16:creationId xmlns:a16="http://schemas.microsoft.com/office/drawing/2014/main" id="{02826689-0AC7-B82E-8FCA-8F556205D3FB}"/>
              </a:ext>
            </a:extLst>
          </p:cNvPr>
          <p:cNvSpPr txBox="1"/>
          <p:nvPr/>
        </p:nvSpPr>
        <p:spPr>
          <a:xfrm>
            <a:off x="8610480" y="6450840"/>
            <a:ext cx="2742840" cy="364680"/>
          </a:xfrm>
          <a:prstGeom prst="rect">
            <a:avLst/>
          </a:prstGeom>
          <a:noFill/>
          <a:ln>
            <a:noFill/>
          </a:ln>
        </p:spPr>
        <p:txBody>
          <a:bodyPr anchor="ctr">
            <a:noAutofit/>
          </a:bodyPr>
          <a:lstStyle/>
          <a:p>
            <a:pPr algn="r">
              <a:lnSpc>
                <a:spcPct val="100000"/>
              </a:lnSpc>
            </a:pPr>
            <a:fld id="{9F75221B-EE62-4549-A625-3CB0E5FEDDE1}" type="slidenum">
              <a:rPr lang="fr-BE" sz="1200" b="0" strike="noStrike" spc="-1">
                <a:solidFill>
                  <a:srgbClr val="8B8B8B"/>
                </a:solidFill>
                <a:latin typeface="Calibri"/>
              </a:rPr>
              <a:t>5</a:t>
            </a:fld>
            <a:endParaRPr lang="en-US" sz="12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par>
                                <p:cTn id="7" presetID="10" presetClass="entr" fill="hold" nodeType="withEffect">
                                  <p:stCondLst>
                                    <p:cond delay="0"/>
                                  </p:stCondLst>
                                  <p:childTnLst>
                                    <p:set>
                                      <p:cBhvr>
                                        <p:cTn id="8" dur="1" fill="hold">
                                          <p:stCondLst>
                                            <p:cond delay="0"/>
                                          </p:stCondLst>
                                        </p:cTn>
                                        <p:tgtEl>
                                          <p:spTgt spid="155"/>
                                        </p:tgtEl>
                                        <p:attrNameLst>
                                          <p:attrName>style.visibility</p:attrName>
                                        </p:attrNameLst>
                                      </p:cBhvr>
                                      <p:to>
                                        <p:strVal val="visible"/>
                                      </p:to>
                                    </p:set>
                                    <p:animEffect transition="in" filter="fade">
                                      <p:cBhvr additive="repl">
                                        <p:cTn id="9" dur="500"/>
                                        <p:tgtEl>
                                          <p:spTgt spid="155"/>
                                        </p:tgtEl>
                                      </p:cBhvr>
                                    </p:animEffect>
                                  </p:childTnLst>
                                </p:cTn>
                              </p:par>
                              <p:par>
                                <p:cTn id="10" presetID="10" presetClass="entr" fill="hold" nodeType="with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additive="repl">
                                        <p:cTn id="12" dur="500"/>
                                        <p:tgtEl>
                                          <p:spTgt spid="156"/>
                                        </p:tgtEl>
                                      </p:cBhvr>
                                    </p:animEffect>
                                  </p:childTnLst>
                                </p:cTn>
                              </p:par>
                              <p:par>
                                <p:cTn id="13" presetID="10" presetClass="entr" fill="hold" nodeType="withEffect">
                                  <p:stCondLst>
                                    <p:cond delay="0"/>
                                  </p:stCondLst>
                                  <p:childTnLst>
                                    <p:set>
                                      <p:cBhvr>
                                        <p:cTn id="14" dur="1" fill="hold">
                                          <p:stCondLst>
                                            <p:cond delay="0"/>
                                          </p:stCondLst>
                                        </p:cTn>
                                        <p:tgtEl>
                                          <p:spTgt spid="153">
                                            <p:txEl>
                                              <p:pRg st="0" end="0"/>
                                            </p:txEl>
                                          </p:spTgt>
                                        </p:tgtEl>
                                        <p:attrNameLst>
                                          <p:attrName>style.visibility</p:attrName>
                                        </p:attrNameLst>
                                      </p:cBhvr>
                                      <p:to>
                                        <p:strVal val="visible"/>
                                      </p:to>
                                    </p:set>
                                    <p:animEffect transition="in" filter="fade">
                                      <p:cBhvr additive="repl">
                                        <p:cTn id="15" dur="500"/>
                                        <p:tgtEl>
                                          <p:spTgt spid="153">
                                            <p:txEl>
                                              <p:pRg st="0" end="0"/>
                                            </p:txEl>
                                          </p:spTgt>
                                        </p:tgtEl>
                                      </p:cBhvr>
                                    </p:animEffect>
                                  </p:childTnLst>
                                </p:cTn>
                              </p:par>
                              <p:par>
                                <p:cTn id="16" presetID="10" presetClass="entr" fill="hold" nodeType="withEffect">
                                  <p:stCondLst>
                                    <p:cond delay="0"/>
                                  </p:stCondLst>
                                  <p:childTnLst>
                                    <p:set>
                                      <p:cBhvr>
                                        <p:cTn id="17" dur="1" fill="hold">
                                          <p:stCondLst>
                                            <p:cond delay="0"/>
                                          </p:stCondLst>
                                        </p:cTn>
                                        <p:tgtEl>
                                          <p:spTgt spid="153">
                                            <p:txEl>
                                              <p:pRg st="1" end="1"/>
                                            </p:txEl>
                                          </p:spTgt>
                                        </p:tgtEl>
                                        <p:attrNameLst>
                                          <p:attrName>style.visibility</p:attrName>
                                        </p:attrNameLst>
                                      </p:cBhvr>
                                      <p:to>
                                        <p:strVal val="visible"/>
                                      </p:to>
                                    </p:set>
                                    <p:animEffect transition="in" filter="fade">
                                      <p:cBhvr additive="repl">
                                        <p:cTn id="18" dur="500"/>
                                        <p:tgtEl>
                                          <p:spTgt spid="153">
                                            <p:txEl>
                                              <p:pRg st="1" end="1"/>
                                            </p:txEl>
                                          </p:spTgt>
                                        </p:tgtEl>
                                      </p:cBhvr>
                                    </p:animEffect>
                                  </p:childTnLst>
                                </p:cTn>
                              </p:par>
                              <p:par>
                                <p:cTn id="19" presetID="10" presetClass="entr" fill="hold" nodeType="withEffect">
                                  <p:stCondLst>
                                    <p:cond delay="0"/>
                                  </p:stCondLst>
                                  <p:childTnLst>
                                    <p:set>
                                      <p:cBhvr>
                                        <p:cTn id="20" dur="1" fill="hold">
                                          <p:stCondLst>
                                            <p:cond delay="0"/>
                                          </p:stCondLst>
                                        </p:cTn>
                                        <p:tgtEl>
                                          <p:spTgt spid="153">
                                            <p:txEl>
                                              <p:pRg st="2" end="2"/>
                                            </p:txEl>
                                          </p:spTgt>
                                        </p:tgtEl>
                                        <p:attrNameLst>
                                          <p:attrName>style.visibility</p:attrName>
                                        </p:attrNameLst>
                                      </p:cBhvr>
                                      <p:to>
                                        <p:strVal val="visible"/>
                                      </p:to>
                                    </p:set>
                                    <p:animEffect transition="in" filter="fade">
                                      <p:cBhvr additive="repl">
                                        <p:cTn id="21" dur="500"/>
                                        <p:tgtEl>
                                          <p:spTgt spid="153">
                                            <p:txEl>
                                              <p:pRg st="2" end="2"/>
                                            </p:txEl>
                                          </p:spTgt>
                                        </p:tgtEl>
                                      </p:cBhvr>
                                    </p:animEffect>
                                  </p:childTnLst>
                                </p:cTn>
                              </p:par>
                              <p:par>
                                <p:cTn id="22" presetID="10" presetClass="entr" fill="hold" nodeType="withEffect">
                                  <p:stCondLst>
                                    <p:cond delay="0"/>
                                  </p:stCondLst>
                                  <p:childTnLst>
                                    <p:set>
                                      <p:cBhvr>
                                        <p:cTn id="23" dur="1" fill="hold">
                                          <p:stCondLst>
                                            <p:cond delay="0"/>
                                          </p:stCondLst>
                                        </p:cTn>
                                        <p:tgtEl>
                                          <p:spTgt spid="153">
                                            <p:txEl>
                                              <p:pRg st="4" end="4"/>
                                            </p:txEl>
                                          </p:spTgt>
                                        </p:tgtEl>
                                        <p:attrNameLst>
                                          <p:attrName>style.visibility</p:attrName>
                                        </p:attrNameLst>
                                      </p:cBhvr>
                                      <p:to>
                                        <p:strVal val="visible"/>
                                      </p:to>
                                    </p:set>
                                    <p:animEffect transition="in" filter="fade">
                                      <p:cBhvr additive="repl">
                                        <p:cTn id="24" dur="500"/>
                                        <p:tgtEl>
                                          <p:spTgt spid="153">
                                            <p:txEl>
                                              <p:pRg st="4" end="4"/>
                                            </p:txEl>
                                          </p:spTgt>
                                        </p:tgtEl>
                                      </p:cBhvr>
                                    </p:animEffect>
                                  </p:childTnLst>
                                </p:cTn>
                              </p:par>
                              <p:par>
                                <p:cTn id="25" presetID="10" presetClass="entr" fill="hold" nodeType="withEffect">
                                  <p:stCondLst>
                                    <p:cond delay="0"/>
                                  </p:stCondLst>
                                  <p:childTnLst>
                                    <p:set>
                                      <p:cBhvr>
                                        <p:cTn id="26" dur="1" fill="hold">
                                          <p:stCondLst>
                                            <p:cond delay="0"/>
                                          </p:stCondLst>
                                        </p:cTn>
                                        <p:tgtEl>
                                          <p:spTgt spid="153">
                                            <p:txEl>
                                              <p:pRg st="5" end="5"/>
                                            </p:txEl>
                                          </p:spTgt>
                                        </p:tgtEl>
                                        <p:attrNameLst>
                                          <p:attrName>style.visibility</p:attrName>
                                        </p:attrNameLst>
                                      </p:cBhvr>
                                      <p:to>
                                        <p:strVal val="visible"/>
                                      </p:to>
                                    </p:set>
                                    <p:animEffect transition="in" filter="fade">
                                      <p:cBhvr additive="repl">
                                        <p:cTn id="27" dur="500"/>
                                        <p:tgtEl>
                                          <p:spTgt spid="15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nodeType="clickEffect">
                                  <p:stCondLst>
                                    <p:cond delay="0"/>
                                  </p:stCondLst>
                                  <p:childTnLst>
                                    <p:set>
                                      <p:cBhvr>
                                        <p:cTn id="31" dur="1" fill="hold">
                                          <p:stCondLst>
                                            <p:cond delay="0"/>
                                          </p:stCondLst>
                                        </p:cTn>
                                        <p:tgtEl>
                                          <p:spTgt spid="157"/>
                                        </p:tgtEl>
                                        <p:attrNameLst>
                                          <p:attrName>style.visibility</p:attrName>
                                        </p:attrNameLst>
                                      </p:cBhvr>
                                      <p:to>
                                        <p:strVal val="visible"/>
                                      </p:to>
                                    </p:set>
                                    <p:animEffect transition="in" filter="fade">
                                      <p:cBhvr additive="repl">
                                        <p:cTn id="32" dur="500"/>
                                        <p:tgtEl>
                                          <p:spTgt spid="157"/>
                                        </p:tgtEl>
                                      </p:cBhvr>
                                    </p:animEffect>
                                  </p:childTnLst>
                                </p:cTn>
                              </p:par>
                              <p:par>
                                <p:cTn id="33" presetID="10" presetClass="entr" fill="hold" nodeType="with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fade">
                                      <p:cBhvr additive="repl">
                                        <p:cTn id="35" dur="500"/>
                                        <p:tgtEl>
                                          <p:spTgt spid="159"/>
                                        </p:tgtEl>
                                      </p:cBhvr>
                                    </p:animEffect>
                                  </p:childTnLst>
                                </p:cTn>
                              </p:par>
                              <p:par>
                                <p:cTn id="36" presetID="10" presetClass="entr" fill="hold" nodeType="withEffect">
                                  <p:stCondLst>
                                    <p:cond delay="0"/>
                                  </p:stCondLst>
                                  <p:childTnLst>
                                    <p:set>
                                      <p:cBhvr>
                                        <p:cTn id="37" dur="1" fill="hold">
                                          <p:stCondLst>
                                            <p:cond delay="0"/>
                                          </p:stCondLst>
                                        </p:cTn>
                                        <p:tgtEl>
                                          <p:spTgt spid="158"/>
                                        </p:tgtEl>
                                        <p:attrNameLst>
                                          <p:attrName>style.visibility</p:attrName>
                                        </p:attrNameLst>
                                      </p:cBhvr>
                                      <p:to>
                                        <p:strVal val="visible"/>
                                      </p:to>
                                    </p:set>
                                    <p:animEffect transition="in" filter="fade">
                                      <p:cBhvr additive="repl">
                                        <p:cTn id="38"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838080" y="365040"/>
            <a:ext cx="10515240" cy="1325160"/>
          </a:xfrm>
          <a:prstGeom prst="rect">
            <a:avLst/>
          </a:prstGeom>
          <a:noFill/>
          <a:ln>
            <a:noFill/>
          </a:ln>
        </p:spPr>
        <p:txBody>
          <a:bodyPr anchor="ctr">
            <a:noAutofit/>
          </a:bodyPr>
          <a:lstStyle/>
          <a:p>
            <a:pPr algn="ctr">
              <a:lnSpc>
                <a:spcPct val="90000"/>
              </a:lnSpc>
            </a:pPr>
            <a:r>
              <a:rPr lang="en-US" sz="4400" b="0" strike="noStrike" spc="-1" dirty="0">
                <a:solidFill>
                  <a:srgbClr val="000000"/>
                </a:solidFill>
                <a:latin typeface="Calibri" panose="020F0502020204030204" pitchFamily="34" charset="0"/>
                <a:cs typeface="Calibri" panose="020F0502020204030204" pitchFamily="34" charset="0"/>
              </a:rPr>
              <a:t>Slow waves precede MB</a:t>
            </a:r>
            <a:endParaRPr lang="fr-FR" sz="4400" b="0" strike="noStrike" spc="-1" dirty="0">
              <a:solidFill>
                <a:srgbClr val="000000"/>
              </a:solidFill>
              <a:latin typeface="Calibri" panose="020F0502020204030204" pitchFamily="34" charset="0"/>
              <a:cs typeface="Calibri" panose="020F0502020204030204" pitchFamily="34" charset="0"/>
            </a:endParaRPr>
          </a:p>
        </p:txBody>
      </p:sp>
      <p:sp>
        <p:nvSpPr>
          <p:cNvPr id="161" name="TextShape 2"/>
          <p:cNvSpPr txBox="1"/>
          <p:nvPr/>
        </p:nvSpPr>
        <p:spPr>
          <a:xfrm>
            <a:off x="838080" y="6356520"/>
            <a:ext cx="2742840" cy="364680"/>
          </a:xfrm>
          <a:prstGeom prst="rect">
            <a:avLst/>
          </a:prstGeom>
          <a:noFill/>
          <a:ln>
            <a:noFill/>
          </a:ln>
        </p:spPr>
        <p:txBody>
          <a:bodyPr anchor="ctr">
            <a:noAutofit/>
          </a:bodyPr>
          <a:lstStyle/>
          <a:p>
            <a:pPr>
              <a:lnSpc>
                <a:spcPct val="100000"/>
              </a:lnSpc>
            </a:pPr>
            <a:r>
              <a:rPr lang="fr-FR" sz="1200" b="0" strike="noStrike" spc="-1">
                <a:solidFill>
                  <a:srgbClr val="8B8B8B"/>
                </a:solidFill>
                <a:latin typeface="Calibri"/>
              </a:rPr>
              <a:t>BAPS 2022</a:t>
            </a:r>
            <a:endParaRPr lang="en-US" sz="1200" b="0" strike="noStrike" spc="-1">
              <a:latin typeface="Times New Roman"/>
            </a:endParaRPr>
          </a:p>
        </p:txBody>
      </p:sp>
      <p:sp>
        <p:nvSpPr>
          <p:cNvPr id="162"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2B6906D2-AF00-4E74-AE28-4B82A78E8003}" type="slidenum">
              <a:rPr lang="fr-BE" sz="1200" b="0" strike="noStrike" spc="-1">
                <a:solidFill>
                  <a:srgbClr val="8B8B8B"/>
                </a:solidFill>
                <a:latin typeface="Calibri"/>
              </a:rPr>
              <a:t>6</a:t>
            </a:fld>
            <a:endParaRPr lang="en-US" sz="1200" b="0" strike="noStrike" spc="-1">
              <a:latin typeface="Times New Roman"/>
            </a:endParaRPr>
          </a:p>
        </p:txBody>
      </p:sp>
      <p:sp>
        <p:nvSpPr>
          <p:cNvPr id="166" name="CustomShape 4"/>
          <p:cNvSpPr/>
          <p:nvPr/>
        </p:nvSpPr>
        <p:spPr>
          <a:xfrm>
            <a:off x="5299168" y="6430442"/>
            <a:ext cx="240876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0" strike="noStrike" spc="-1" dirty="0" err="1">
                <a:solidFill>
                  <a:srgbClr val="000000"/>
                </a:solidFill>
                <a:latin typeface="Calibri"/>
              </a:rPr>
              <a:t>Andrillon</a:t>
            </a:r>
            <a:r>
              <a:rPr lang="en-US" sz="1200" b="0" strike="noStrike" spc="-1" dirty="0">
                <a:solidFill>
                  <a:srgbClr val="000000"/>
                </a:solidFill>
                <a:latin typeface="Calibri"/>
              </a:rPr>
              <a:t> et al, Nat. </a:t>
            </a:r>
            <a:r>
              <a:rPr lang="en-US" sz="1200" b="0" strike="noStrike" spc="-1" dirty="0" err="1">
                <a:solidFill>
                  <a:srgbClr val="000000"/>
                </a:solidFill>
                <a:latin typeface="Calibri"/>
              </a:rPr>
              <a:t>Commun</a:t>
            </a:r>
            <a:r>
              <a:rPr lang="en-US" sz="1200" b="0" strike="noStrike" spc="-1" dirty="0">
                <a:solidFill>
                  <a:srgbClr val="000000"/>
                </a:solidFill>
                <a:latin typeface="Calibri"/>
              </a:rPr>
              <a:t>., 2021</a:t>
            </a:r>
            <a:endParaRPr lang="en-US" sz="1200" b="0" strike="noStrike" spc="-1" dirty="0">
              <a:latin typeface="Arial"/>
            </a:endParaRPr>
          </a:p>
        </p:txBody>
      </p:sp>
      <p:pic>
        <p:nvPicPr>
          <p:cNvPr id="9" name="Picture 8">
            <a:extLst>
              <a:ext uri="{FF2B5EF4-FFF2-40B4-BE49-F238E27FC236}">
                <a16:creationId xmlns:a16="http://schemas.microsoft.com/office/drawing/2014/main" id="{62AECC91-7357-0E0D-0A77-26D784BF7B38}"/>
              </a:ext>
            </a:extLst>
          </p:cNvPr>
          <p:cNvPicPr>
            <a:picLocks noChangeAspect="1"/>
          </p:cNvPicPr>
          <p:nvPr/>
        </p:nvPicPr>
        <p:blipFill rotWithShape="1">
          <a:blip r:embed="rId3">
            <a:extLst>
              <a:ext uri="{28A0092B-C50C-407E-A947-70E740481C1C}">
                <a14:useLocalDpi xmlns:a14="http://schemas.microsoft.com/office/drawing/2010/main" val="0"/>
              </a:ext>
            </a:extLst>
          </a:blip>
          <a:srcRect l="72897" t="21313" b="59923"/>
          <a:stretch/>
        </p:blipFill>
        <p:spPr>
          <a:xfrm>
            <a:off x="4329152" y="1596459"/>
            <a:ext cx="1814691" cy="1748870"/>
          </a:xfrm>
          <a:prstGeom prst="rect">
            <a:avLst/>
          </a:prstGeom>
        </p:spPr>
      </p:pic>
      <p:grpSp>
        <p:nvGrpSpPr>
          <p:cNvPr id="10" name="Group 9">
            <a:extLst>
              <a:ext uri="{FF2B5EF4-FFF2-40B4-BE49-F238E27FC236}">
                <a16:creationId xmlns:a16="http://schemas.microsoft.com/office/drawing/2014/main" id="{045C46F5-BD4C-FE84-3E7B-6EFB83305D1D}"/>
              </a:ext>
            </a:extLst>
          </p:cNvPr>
          <p:cNvGrpSpPr/>
          <p:nvPr/>
        </p:nvGrpSpPr>
        <p:grpSpPr>
          <a:xfrm>
            <a:off x="6340745" y="1382671"/>
            <a:ext cx="3402384" cy="2428423"/>
            <a:chOff x="1050918" y="1278361"/>
            <a:chExt cx="4067558" cy="3039011"/>
          </a:xfrm>
          <a:noFill/>
          <a:effectLst/>
        </p:grpSpPr>
        <p:pic>
          <p:nvPicPr>
            <p:cNvPr id="11" name="Picture 10">
              <a:extLst>
                <a:ext uri="{FF2B5EF4-FFF2-40B4-BE49-F238E27FC236}">
                  <a16:creationId xmlns:a16="http://schemas.microsoft.com/office/drawing/2014/main" id="{7D41825C-2803-2706-60BC-F2AF934C659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73029" t="2941" b="78294"/>
            <a:stretch/>
          </p:blipFill>
          <p:spPr>
            <a:xfrm>
              <a:off x="3113470" y="1910686"/>
              <a:ext cx="2005006" cy="1941715"/>
            </a:xfrm>
            <a:prstGeom prst="rect">
              <a:avLst/>
            </a:prstGeom>
            <a:grpFill/>
          </p:spPr>
        </p:pic>
        <p:pic>
          <p:nvPicPr>
            <p:cNvPr id="12" name="Picture 11">
              <a:extLst>
                <a:ext uri="{FF2B5EF4-FFF2-40B4-BE49-F238E27FC236}">
                  <a16:creationId xmlns:a16="http://schemas.microsoft.com/office/drawing/2014/main" id="{2AF2D62D-CC70-CFF8-E444-52205A93F1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57919" b="55398"/>
            <a:stretch/>
          </p:blipFill>
          <p:spPr>
            <a:xfrm>
              <a:off x="1050918" y="1278361"/>
              <a:ext cx="2059864" cy="3039011"/>
            </a:xfrm>
            <a:prstGeom prst="rect">
              <a:avLst/>
            </a:prstGeom>
            <a:grpFill/>
          </p:spPr>
        </p:pic>
      </p:grpSp>
      <p:grpSp>
        <p:nvGrpSpPr>
          <p:cNvPr id="13" name="Group 12">
            <a:extLst>
              <a:ext uri="{FF2B5EF4-FFF2-40B4-BE49-F238E27FC236}">
                <a16:creationId xmlns:a16="http://schemas.microsoft.com/office/drawing/2014/main" id="{7931BA8A-0229-91DF-37C1-95CF99B2379E}"/>
              </a:ext>
            </a:extLst>
          </p:cNvPr>
          <p:cNvGrpSpPr/>
          <p:nvPr/>
        </p:nvGrpSpPr>
        <p:grpSpPr>
          <a:xfrm>
            <a:off x="2059818" y="3535333"/>
            <a:ext cx="4305666" cy="2784510"/>
            <a:chOff x="24620" y="4136027"/>
            <a:chExt cx="4305666" cy="2784510"/>
          </a:xfrm>
        </p:grpSpPr>
        <p:pic>
          <p:nvPicPr>
            <p:cNvPr id="14" name="Picture 13">
              <a:extLst>
                <a:ext uri="{FF2B5EF4-FFF2-40B4-BE49-F238E27FC236}">
                  <a16:creationId xmlns:a16="http://schemas.microsoft.com/office/drawing/2014/main" id="{88DCDDA1-3722-87DB-DC78-60BDDEEE40F3}"/>
                </a:ext>
              </a:extLst>
            </p:cNvPr>
            <p:cNvPicPr>
              <a:picLocks noChangeAspect="1"/>
            </p:cNvPicPr>
            <p:nvPr/>
          </p:nvPicPr>
          <p:blipFill rotWithShape="1">
            <a:blip r:embed="rId4">
              <a:extLst>
                <a:ext uri="{28A0092B-C50C-407E-A947-70E740481C1C}">
                  <a14:useLocalDpi xmlns:a14="http://schemas.microsoft.com/office/drawing/2010/main" val="0"/>
                </a:ext>
              </a:extLst>
            </a:blip>
            <a:srcRect l="3517" r="12769"/>
            <a:stretch/>
          </p:blipFill>
          <p:spPr>
            <a:xfrm>
              <a:off x="91921" y="4165909"/>
              <a:ext cx="3665802" cy="2239326"/>
            </a:xfrm>
            <a:prstGeom prst="rect">
              <a:avLst/>
            </a:prstGeom>
          </p:spPr>
        </p:pic>
        <p:sp>
          <p:nvSpPr>
            <p:cNvPr id="15" name="TextBox 14">
              <a:extLst>
                <a:ext uri="{FF2B5EF4-FFF2-40B4-BE49-F238E27FC236}">
                  <a16:creationId xmlns:a16="http://schemas.microsoft.com/office/drawing/2014/main" id="{A0EF0368-6E89-8051-97A4-AAB141AB3395}"/>
                </a:ext>
              </a:extLst>
            </p:cNvPr>
            <p:cNvSpPr txBox="1"/>
            <p:nvPr/>
          </p:nvSpPr>
          <p:spPr>
            <a:xfrm>
              <a:off x="91921" y="6353793"/>
              <a:ext cx="1901483" cy="553998"/>
            </a:xfrm>
            <a:prstGeom prst="rect">
              <a:avLst/>
            </a:prstGeom>
            <a:noFill/>
          </p:spPr>
          <p:txBody>
            <a:bodyPr wrap="none" rtlCol="0">
              <a:spAutoFit/>
            </a:bodyPr>
            <a:lstStyle/>
            <a:p>
              <a:pPr algn="ctr"/>
              <a:r>
                <a:rPr lang="en-GB" sz="1600" dirty="0">
                  <a:solidFill>
                    <a:srgbClr val="FF0000"/>
                  </a:solidFill>
                </a:rPr>
                <a:t>Impulsivity</a:t>
              </a:r>
            </a:p>
            <a:p>
              <a:pPr algn="ctr"/>
              <a:r>
                <a:rPr lang="en-US" sz="1400" dirty="0">
                  <a:solidFill>
                    <a:srgbClr val="FF0000"/>
                  </a:solidFill>
                </a:rPr>
                <a:t>Hasty responses and FA</a:t>
              </a:r>
              <a:endParaRPr lang="en-BE" sz="1400" dirty="0">
                <a:solidFill>
                  <a:srgbClr val="FF0000"/>
                </a:solidFill>
              </a:endParaRPr>
            </a:p>
          </p:txBody>
        </p:sp>
        <p:sp>
          <p:nvSpPr>
            <p:cNvPr id="16" name="TextBox 15">
              <a:extLst>
                <a:ext uri="{FF2B5EF4-FFF2-40B4-BE49-F238E27FC236}">
                  <a16:creationId xmlns:a16="http://schemas.microsoft.com/office/drawing/2014/main" id="{B9D392C1-5886-DE31-E4C9-29727DA4F071}"/>
                </a:ext>
              </a:extLst>
            </p:cNvPr>
            <p:cNvSpPr txBox="1"/>
            <p:nvPr/>
          </p:nvSpPr>
          <p:spPr>
            <a:xfrm>
              <a:off x="2168716" y="6366539"/>
              <a:ext cx="1922449" cy="553998"/>
            </a:xfrm>
            <a:prstGeom prst="rect">
              <a:avLst/>
            </a:prstGeom>
            <a:noFill/>
          </p:spPr>
          <p:txBody>
            <a:bodyPr wrap="none" rtlCol="0">
              <a:spAutoFit/>
            </a:bodyPr>
            <a:lstStyle/>
            <a:p>
              <a:pPr algn="ctr"/>
              <a:r>
                <a:rPr lang="en-GB" sz="1600" dirty="0">
                  <a:solidFill>
                    <a:srgbClr val="FF0000"/>
                  </a:solidFill>
                </a:rPr>
                <a:t>Sluggishness</a:t>
              </a:r>
            </a:p>
            <a:p>
              <a:pPr algn="ctr"/>
              <a:r>
                <a:rPr lang="en-GB" sz="1400" dirty="0">
                  <a:solidFill>
                    <a:srgbClr val="FF0000"/>
                  </a:solidFill>
                </a:rPr>
                <a:t>S</a:t>
              </a:r>
              <a:r>
                <a:rPr lang="en-BE" sz="1400" dirty="0">
                  <a:solidFill>
                    <a:srgbClr val="FF0000"/>
                  </a:solidFill>
                </a:rPr>
                <a:t>low reponses &amp; misses</a:t>
              </a:r>
            </a:p>
          </p:txBody>
        </p:sp>
        <p:sp>
          <p:nvSpPr>
            <p:cNvPr id="17" name="Rectangle 16">
              <a:extLst>
                <a:ext uri="{FF2B5EF4-FFF2-40B4-BE49-F238E27FC236}">
                  <a16:creationId xmlns:a16="http://schemas.microsoft.com/office/drawing/2014/main" id="{3982A530-BC9C-1F70-57C2-91975716B3BA}"/>
                </a:ext>
              </a:extLst>
            </p:cNvPr>
            <p:cNvSpPr/>
            <p:nvPr/>
          </p:nvSpPr>
          <p:spPr>
            <a:xfrm>
              <a:off x="24620" y="4136027"/>
              <a:ext cx="330772" cy="472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tangle 17">
              <a:extLst>
                <a:ext uri="{FF2B5EF4-FFF2-40B4-BE49-F238E27FC236}">
                  <a16:creationId xmlns:a16="http://schemas.microsoft.com/office/drawing/2014/main" id="{3ED6DA75-0982-1AE5-7568-67111000DEE5}"/>
                </a:ext>
              </a:extLst>
            </p:cNvPr>
            <p:cNvSpPr/>
            <p:nvPr/>
          </p:nvSpPr>
          <p:spPr>
            <a:xfrm>
              <a:off x="1854249" y="4283056"/>
              <a:ext cx="637939" cy="472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9" name="Picture 18">
              <a:extLst>
                <a:ext uri="{FF2B5EF4-FFF2-40B4-BE49-F238E27FC236}">
                  <a16:creationId xmlns:a16="http://schemas.microsoft.com/office/drawing/2014/main" id="{21B7F5D0-5EC8-0E86-4417-746805DFB802}"/>
                </a:ext>
              </a:extLst>
            </p:cNvPr>
            <p:cNvPicPr>
              <a:picLocks noChangeAspect="1"/>
            </p:cNvPicPr>
            <p:nvPr/>
          </p:nvPicPr>
          <p:blipFill rotWithShape="1">
            <a:blip r:embed="rId4">
              <a:extLst>
                <a:ext uri="{28A0092B-C50C-407E-A947-70E740481C1C}">
                  <a14:useLocalDpi xmlns:a14="http://schemas.microsoft.com/office/drawing/2010/main" val="0"/>
                </a:ext>
              </a:extLst>
            </a:blip>
            <a:srcRect l="87102" r="3" b="52278"/>
            <a:stretch/>
          </p:blipFill>
          <p:spPr>
            <a:xfrm>
              <a:off x="3778588" y="4976776"/>
              <a:ext cx="551698" cy="1044105"/>
            </a:xfrm>
            <a:prstGeom prst="rect">
              <a:avLst/>
            </a:prstGeom>
          </p:spPr>
        </p:pic>
      </p:grpSp>
      <p:grpSp>
        <p:nvGrpSpPr>
          <p:cNvPr id="20" name="Group 19">
            <a:extLst>
              <a:ext uri="{FF2B5EF4-FFF2-40B4-BE49-F238E27FC236}">
                <a16:creationId xmlns:a16="http://schemas.microsoft.com/office/drawing/2014/main" id="{96A477AB-A838-D872-1D2C-264593A88568}"/>
              </a:ext>
            </a:extLst>
          </p:cNvPr>
          <p:cNvGrpSpPr/>
          <p:nvPr/>
        </p:nvGrpSpPr>
        <p:grpSpPr>
          <a:xfrm>
            <a:off x="6330371" y="3904374"/>
            <a:ext cx="5022949" cy="2438563"/>
            <a:chOff x="4084245" y="4398317"/>
            <a:chExt cx="5022949" cy="2438563"/>
          </a:xfrm>
        </p:grpSpPr>
        <p:grpSp>
          <p:nvGrpSpPr>
            <p:cNvPr id="21" name="Group 20">
              <a:extLst>
                <a:ext uri="{FF2B5EF4-FFF2-40B4-BE49-F238E27FC236}">
                  <a16:creationId xmlns:a16="http://schemas.microsoft.com/office/drawing/2014/main" id="{941B37AD-E112-F4E3-D46B-C8CCECADDF84}"/>
                </a:ext>
              </a:extLst>
            </p:cNvPr>
            <p:cNvGrpSpPr/>
            <p:nvPr/>
          </p:nvGrpSpPr>
          <p:grpSpPr>
            <a:xfrm>
              <a:off x="4084245" y="4398317"/>
              <a:ext cx="5022949" cy="2141854"/>
              <a:chOff x="4085129" y="4397541"/>
              <a:chExt cx="5022949" cy="2141854"/>
            </a:xfrm>
          </p:grpSpPr>
          <p:pic>
            <p:nvPicPr>
              <p:cNvPr id="24" name="Picture 23">
                <a:extLst>
                  <a:ext uri="{FF2B5EF4-FFF2-40B4-BE49-F238E27FC236}">
                    <a16:creationId xmlns:a16="http://schemas.microsoft.com/office/drawing/2014/main" id="{693E582E-3634-2AC0-AB0C-2AA9530494FD}"/>
                  </a:ext>
                </a:extLst>
              </p:cNvPr>
              <p:cNvPicPr>
                <a:picLocks noChangeAspect="1"/>
              </p:cNvPicPr>
              <p:nvPr/>
            </p:nvPicPr>
            <p:blipFill rotWithShape="1">
              <a:blip r:embed="rId5">
                <a:extLst>
                  <a:ext uri="{28A0092B-C50C-407E-A947-70E740481C1C}">
                    <a14:useLocalDpi xmlns:a14="http://schemas.microsoft.com/office/drawing/2010/main" val="0"/>
                  </a:ext>
                </a:extLst>
              </a:blip>
              <a:srcRect l="31689" t="1922" r="49921" b="92558"/>
              <a:stretch/>
            </p:blipFill>
            <p:spPr>
              <a:xfrm>
                <a:off x="5140546" y="4442587"/>
                <a:ext cx="1681568" cy="325280"/>
              </a:xfrm>
              <a:prstGeom prst="rect">
                <a:avLst/>
              </a:prstGeom>
            </p:spPr>
          </p:pic>
          <p:pic>
            <p:nvPicPr>
              <p:cNvPr id="25" name="Picture 24">
                <a:extLst>
                  <a:ext uri="{FF2B5EF4-FFF2-40B4-BE49-F238E27FC236}">
                    <a16:creationId xmlns:a16="http://schemas.microsoft.com/office/drawing/2014/main" id="{885BEC22-6E45-728B-1C29-08E8F7E1703F}"/>
                  </a:ext>
                </a:extLst>
              </p:cNvPr>
              <p:cNvPicPr>
                <a:picLocks noChangeAspect="1"/>
              </p:cNvPicPr>
              <p:nvPr/>
            </p:nvPicPr>
            <p:blipFill rotWithShape="1">
              <a:blip r:embed="rId5">
                <a:extLst>
                  <a:ext uri="{28A0092B-C50C-407E-A947-70E740481C1C}">
                    <a14:useLocalDpi xmlns:a14="http://schemas.microsoft.com/office/drawing/2010/main" val="0"/>
                  </a:ext>
                </a:extLst>
              </a:blip>
              <a:srcRect l="90603" r="3459" b="82975"/>
              <a:stretch/>
            </p:blipFill>
            <p:spPr>
              <a:xfrm>
                <a:off x="8565076" y="5065846"/>
                <a:ext cx="543002" cy="1003332"/>
              </a:xfrm>
              <a:prstGeom prst="rect">
                <a:avLst/>
              </a:prstGeom>
            </p:spPr>
          </p:pic>
          <p:pic>
            <p:nvPicPr>
              <p:cNvPr id="26" name="Picture 25">
                <a:extLst>
                  <a:ext uri="{FF2B5EF4-FFF2-40B4-BE49-F238E27FC236}">
                    <a16:creationId xmlns:a16="http://schemas.microsoft.com/office/drawing/2014/main" id="{52906C6E-E424-FD20-EDCE-43E03469352B}"/>
                  </a:ext>
                </a:extLst>
              </p:cNvPr>
              <p:cNvPicPr>
                <a:picLocks noChangeAspect="1"/>
              </p:cNvPicPr>
              <p:nvPr/>
            </p:nvPicPr>
            <p:blipFill rotWithShape="1">
              <a:blip r:embed="rId5">
                <a:extLst>
                  <a:ext uri="{28A0092B-C50C-407E-A947-70E740481C1C}">
                    <a14:useLocalDpi xmlns:a14="http://schemas.microsoft.com/office/drawing/2010/main" val="0"/>
                  </a:ext>
                </a:extLst>
              </a:blip>
              <a:srcRect l="72620" t="68989" r="8358" b="45"/>
              <a:stretch/>
            </p:blipFill>
            <p:spPr>
              <a:xfrm>
                <a:off x="6894386" y="4663980"/>
                <a:ext cx="1693078" cy="1776338"/>
              </a:xfrm>
              <a:prstGeom prst="rect">
                <a:avLst/>
              </a:prstGeom>
            </p:spPr>
          </p:pic>
          <p:pic>
            <p:nvPicPr>
              <p:cNvPr id="27" name="Picture 26">
                <a:extLst>
                  <a:ext uri="{FF2B5EF4-FFF2-40B4-BE49-F238E27FC236}">
                    <a16:creationId xmlns:a16="http://schemas.microsoft.com/office/drawing/2014/main" id="{D8DB34C0-5698-E286-41D7-E13EA125ADDA}"/>
                  </a:ext>
                </a:extLst>
              </p:cNvPr>
              <p:cNvPicPr>
                <a:picLocks noChangeAspect="1"/>
              </p:cNvPicPr>
              <p:nvPr/>
            </p:nvPicPr>
            <p:blipFill rotWithShape="1">
              <a:blip r:embed="rId5">
                <a:extLst>
                  <a:ext uri="{28A0092B-C50C-407E-A947-70E740481C1C}">
                    <a14:useLocalDpi xmlns:a14="http://schemas.microsoft.com/office/drawing/2010/main" val="0"/>
                  </a:ext>
                </a:extLst>
              </a:blip>
              <a:srcRect l="29917" t="68989" r="51061" b="45"/>
              <a:stretch/>
            </p:blipFill>
            <p:spPr>
              <a:xfrm>
                <a:off x="5018450" y="4734795"/>
                <a:ext cx="1693079" cy="1776338"/>
              </a:xfrm>
              <a:prstGeom prst="rect">
                <a:avLst/>
              </a:prstGeom>
            </p:spPr>
          </p:pic>
          <p:pic>
            <p:nvPicPr>
              <p:cNvPr id="28" name="Picture 27">
                <a:extLst>
                  <a:ext uri="{FF2B5EF4-FFF2-40B4-BE49-F238E27FC236}">
                    <a16:creationId xmlns:a16="http://schemas.microsoft.com/office/drawing/2014/main" id="{915F7AB9-9C5A-AF8A-74FD-5881765EAF38}"/>
                  </a:ext>
                </a:extLst>
              </p:cNvPr>
              <p:cNvPicPr>
                <a:picLocks noChangeAspect="1"/>
              </p:cNvPicPr>
              <p:nvPr/>
            </p:nvPicPr>
            <p:blipFill rotWithShape="1">
              <a:blip r:embed="rId5">
                <a:extLst>
                  <a:ext uri="{28A0092B-C50C-407E-A947-70E740481C1C}">
                    <a14:useLocalDpi xmlns:a14="http://schemas.microsoft.com/office/drawing/2010/main" val="0"/>
                  </a:ext>
                </a:extLst>
              </a:blip>
              <a:srcRect t="68989" r="92180" b="45"/>
              <a:stretch/>
            </p:blipFill>
            <p:spPr>
              <a:xfrm>
                <a:off x="4085129" y="4763057"/>
                <a:ext cx="696018" cy="1776338"/>
              </a:xfrm>
              <a:prstGeom prst="rect">
                <a:avLst/>
              </a:prstGeom>
            </p:spPr>
          </p:pic>
          <p:pic>
            <p:nvPicPr>
              <p:cNvPr id="29" name="Picture 28">
                <a:extLst>
                  <a:ext uri="{FF2B5EF4-FFF2-40B4-BE49-F238E27FC236}">
                    <a16:creationId xmlns:a16="http://schemas.microsoft.com/office/drawing/2014/main" id="{F0ECC690-2AB3-2233-A8D2-56E29099D98A}"/>
                  </a:ext>
                </a:extLst>
              </p:cNvPr>
              <p:cNvPicPr>
                <a:picLocks noChangeAspect="1"/>
              </p:cNvPicPr>
              <p:nvPr/>
            </p:nvPicPr>
            <p:blipFill rotWithShape="1">
              <a:blip r:embed="rId5">
                <a:extLst>
                  <a:ext uri="{28A0092B-C50C-407E-A947-70E740481C1C}">
                    <a14:useLocalDpi xmlns:a14="http://schemas.microsoft.com/office/drawing/2010/main" val="0"/>
                  </a:ext>
                </a:extLst>
              </a:blip>
              <a:srcRect l="73987" t="1439" r="11667" b="92358"/>
              <a:stretch/>
            </p:blipFill>
            <p:spPr>
              <a:xfrm>
                <a:off x="6977632" y="4397541"/>
                <a:ext cx="1311832" cy="365516"/>
              </a:xfrm>
              <a:prstGeom prst="rect">
                <a:avLst/>
              </a:prstGeom>
            </p:spPr>
          </p:pic>
          <p:sp>
            <p:nvSpPr>
              <p:cNvPr id="30" name="Rectangle 29">
                <a:extLst>
                  <a:ext uri="{FF2B5EF4-FFF2-40B4-BE49-F238E27FC236}">
                    <a16:creationId xmlns:a16="http://schemas.microsoft.com/office/drawing/2014/main" id="{97AA5F6C-EB27-0C8B-4C13-7437B9488E80}"/>
                  </a:ext>
                </a:extLst>
              </p:cNvPr>
              <p:cNvSpPr/>
              <p:nvPr/>
            </p:nvSpPr>
            <p:spPr>
              <a:xfrm rot="16200000">
                <a:off x="4239547" y="4539578"/>
                <a:ext cx="411562" cy="37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2" name="TextBox 21">
              <a:extLst>
                <a:ext uri="{FF2B5EF4-FFF2-40B4-BE49-F238E27FC236}">
                  <a16:creationId xmlns:a16="http://schemas.microsoft.com/office/drawing/2014/main" id="{341700E6-3D61-7D52-6F1C-3E57B0CE9952}"/>
                </a:ext>
              </a:extLst>
            </p:cNvPr>
            <p:cNvSpPr txBox="1"/>
            <p:nvPr/>
          </p:nvSpPr>
          <p:spPr>
            <a:xfrm>
              <a:off x="4693786" y="6498326"/>
              <a:ext cx="2237536" cy="338554"/>
            </a:xfrm>
            <a:prstGeom prst="rect">
              <a:avLst/>
            </a:prstGeom>
            <a:noFill/>
          </p:spPr>
          <p:txBody>
            <a:bodyPr wrap="none" rtlCol="0">
              <a:spAutoFit/>
            </a:bodyPr>
            <a:lstStyle/>
            <a:p>
              <a:r>
                <a:rPr lang="fr-BE" sz="1600" dirty="0" err="1">
                  <a:solidFill>
                    <a:srgbClr val="0070C0"/>
                  </a:solidFill>
                </a:rPr>
                <a:t>Unconstrained</a:t>
              </a:r>
              <a:r>
                <a:rPr lang="fr-BE" sz="1600" dirty="0">
                  <a:solidFill>
                    <a:srgbClr val="0070C0"/>
                  </a:solidFill>
                </a:rPr>
                <a:t> </a:t>
              </a:r>
              <a:r>
                <a:rPr lang="fr-BE" sz="1600" dirty="0" err="1">
                  <a:solidFill>
                    <a:srgbClr val="0070C0"/>
                  </a:solidFill>
                </a:rPr>
                <a:t>thoughts</a:t>
              </a:r>
              <a:r>
                <a:rPr lang="fr-BE" sz="1600" dirty="0">
                  <a:solidFill>
                    <a:srgbClr val="0070C0"/>
                  </a:solidFill>
                </a:rPr>
                <a:t> </a:t>
              </a:r>
              <a:endParaRPr lang="en-BE" sz="1600" dirty="0">
                <a:solidFill>
                  <a:srgbClr val="0070C0"/>
                </a:solidFill>
              </a:endParaRPr>
            </a:p>
          </p:txBody>
        </p:sp>
        <p:sp>
          <p:nvSpPr>
            <p:cNvPr id="23" name="TextBox 22">
              <a:extLst>
                <a:ext uri="{FF2B5EF4-FFF2-40B4-BE49-F238E27FC236}">
                  <a16:creationId xmlns:a16="http://schemas.microsoft.com/office/drawing/2014/main" id="{1CFBFEC3-6E1E-FAFA-B12B-66C476BC4A29}"/>
                </a:ext>
              </a:extLst>
            </p:cNvPr>
            <p:cNvSpPr txBox="1"/>
            <p:nvPr/>
          </p:nvSpPr>
          <p:spPr>
            <a:xfrm>
              <a:off x="6959340" y="6486467"/>
              <a:ext cx="2119245" cy="338554"/>
            </a:xfrm>
            <a:prstGeom prst="rect">
              <a:avLst/>
            </a:prstGeom>
            <a:noFill/>
          </p:spPr>
          <p:txBody>
            <a:bodyPr wrap="square">
              <a:spAutoFit/>
            </a:bodyPr>
            <a:lstStyle/>
            <a:p>
              <a:pPr algn="ctr"/>
              <a:r>
                <a:rPr lang="fr-BE" sz="1600" dirty="0" err="1">
                  <a:solidFill>
                    <a:srgbClr val="FF0000"/>
                  </a:solidFill>
                </a:rPr>
                <a:t>Loss</a:t>
              </a:r>
              <a:r>
                <a:rPr lang="fr-BE" sz="1600" dirty="0">
                  <a:solidFill>
                    <a:srgbClr val="FF0000"/>
                  </a:solidFill>
                </a:rPr>
                <a:t> of </a:t>
              </a:r>
              <a:r>
                <a:rPr lang="fr-BE" sz="1600" dirty="0" err="1">
                  <a:solidFill>
                    <a:srgbClr val="FF0000"/>
                  </a:solidFill>
                </a:rPr>
                <a:t>awareness</a:t>
              </a:r>
              <a:endParaRPr lang="en-BE" sz="1600" dirty="0">
                <a:solidFill>
                  <a:srgbClr val="FF0000"/>
                </a:solidFill>
              </a:endParaRPr>
            </a:p>
          </p:txBody>
        </p:sp>
      </p:grpSp>
      <p:pic>
        <p:nvPicPr>
          <p:cNvPr id="31" name="Picture 30">
            <a:extLst>
              <a:ext uri="{FF2B5EF4-FFF2-40B4-BE49-F238E27FC236}">
                <a16:creationId xmlns:a16="http://schemas.microsoft.com/office/drawing/2014/main" id="{FA27587F-2D8C-1335-A8D7-BBED67FC5628}"/>
              </a:ext>
            </a:extLst>
          </p:cNvPr>
          <p:cNvPicPr>
            <a:picLocks noChangeAspect="1"/>
          </p:cNvPicPr>
          <p:nvPr/>
        </p:nvPicPr>
        <p:blipFill rotWithShape="1">
          <a:blip r:embed="rId3">
            <a:extLst>
              <a:ext uri="{28A0092B-C50C-407E-A947-70E740481C1C}">
                <a14:useLocalDpi xmlns:a14="http://schemas.microsoft.com/office/drawing/2010/main" val="0"/>
              </a:ext>
            </a:extLst>
          </a:blip>
          <a:srcRect l="41746" r="30171" b="55398"/>
          <a:stretch/>
        </p:blipFill>
        <p:spPr>
          <a:xfrm>
            <a:off x="2728297" y="1493669"/>
            <a:ext cx="923860" cy="2042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6"/>
                                        </p:tgtEl>
                                        <p:attrNameLst>
                                          <p:attrName>style.visibility</p:attrName>
                                        </p:attrNameLst>
                                      </p:cBhvr>
                                      <p:to>
                                        <p:strVal val="visible"/>
                                      </p:to>
                                    </p:set>
                                    <p:animEffect transition="in" filter="fade">
                                      <p:cBhvr>
                                        <p:cTn id="2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1227060" y="464760"/>
            <a:ext cx="10515240" cy="1325160"/>
          </a:xfrm>
          <a:prstGeom prst="rect">
            <a:avLst/>
          </a:prstGeom>
          <a:noFill/>
          <a:ln>
            <a:noFill/>
          </a:ln>
        </p:spPr>
        <p:txBody>
          <a:bodyPr anchor="ctr">
            <a:noAutofit/>
          </a:bodyPr>
          <a:lstStyle/>
          <a:p>
            <a:pPr algn="ctr">
              <a:lnSpc>
                <a:spcPct val="90000"/>
              </a:lnSpc>
            </a:pPr>
            <a:r>
              <a:rPr lang="en-US" sz="4000" b="0" strike="noStrike" spc="-1" dirty="0">
                <a:solidFill>
                  <a:srgbClr val="000000"/>
                </a:solidFill>
                <a:latin typeface="Calibri" panose="020F0502020204030204" pitchFamily="34" charset="0"/>
                <a:cs typeface="Calibri" panose="020F0502020204030204" pitchFamily="34" charset="0"/>
              </a:rPr>
              <a:t>MB is predicted by an all-to-all cortical connectivity brain pattern</a:t>
            </a:r>
            <a:endParaRPr lang="fr-FR" sz="4000" b="0" strike="noStrike" spc="-1" dirty="0">
              <a:solidFill>
                <a:srgbClr val="000000"/>
              </a:solidFill>
              <a:latin typeface="Calibri" panose="020F0502020204030204" pitchFamily="34" charset="0"/>
              <a:cs typeface="Calibri" panose="020F0502020204030204" pitchFamily="34" charset="0"/>
            </a:endParaRPr>
          </a:p>
        </p:txBody>
      </p:sp>
      <p:sp>
        <p:nvSpPr>
          <p:cNvPr id="168" name="TextShape 2"/>
          <p:cNvSpPr txBox="1"/>
          <p:nvPr/>
        </p:nvSpPr>
        <p:spPr>
          <a:xfrm>
            <a:off x="838080" y="6356520"/>
            <a:ext cx="2742840" cy="364680"/>
          </a:xfrm>
          <a:prstGeom prst="rect">
            <a:avLst/>
          </a:prstGeom>
          <a:noFill/>
          <a:ln>
            <a:noFill/>
          </a:ln>
        </p:spPr>
        <p:txBody>
          <a:bodyPr anchor="ctr">
            <a:noAutofit/>
          </a:bodyPr>
          <a:lstStyle/>
          <a:p>
            <a:pPr>
              <a:lnSpc>
                <a:spcPct val="100000"/>
              </a:lnSpc>
            </a:pPr>
            <a:r>
              <a:rPr lang="fr-FR" sz="1200" b="0" strike="noStrike" spc="-1">
                <a:solidFill>
                  <a:srgbClr val="8B8B8B"/>
                </a:solidFill>
                <a:latin typeface="Calibri"/>
              </a:rPr>
              <a:t>BAPS 2022</a:t>
            </a:r>
            <a:endParaRPr lang="en-US" sz="1200" b="0" strike="noStrike" spc="-1">
              <a:latin typeface="Times New Roman"/>
            </a:endParaRPr>
          </a:p>
        </p:txBody>
      </p:sp>
      <p:sp>
        <p:nvSpPr>
          <p:cNvPr id="16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F88D48DF-468A-41FD-BCDD-556D1EAC1C60}" type="slidenum">
              <a:rPr lang="fr-BE" sz="1200" b="0" strike="noStrike" spc="-1">
                <a:solidFill>
                  <a:srgbClr val="8B8B8B"/>
                </a:solidFill>
                <a:latin typeface="Calibri"/>
              </a:rPr>
              <a:t>7</a:t>
            </a:fld>
            <a:endParaRPr lang="en-US" sz="1200" b="0" strike="noStrike" spc="-1">
              <a:latin typeface="Times New Roman"/>
            </a:endParaRPr>
          </a:p>
        </p:txBody>
      </p:sp>
      <p:pic>
        <p:nvPicPr>
          <p:cNvPr id="170" name="Picture 8"/>
          <p:cNvPicPr/>
          <p:nvPr/>
        </p:nvPicPr>
        <p:blipFill>
          <a:blip r:embed="rId3"/>
          <a:stretch/>
        </p:blipFill>
        <p:spPr>
          <a:xfrm>
            <a:off x="289200" y="2246680"/>
            <a:ext cx="6119280" cy="3634920"/>
          </a:xfrm>
          <a:prstGeom prst="rect">
            <a:avLst/>
          </a:prstGeom>
          <a:ln>
            <a:noFill/>
          </a:ln>
        </p:spPr>
      </p:pic>
      <p:pic>
        <p:nvPicPr>
          <p:cNvPr id="171" name="Picture 10"/>
          <p:cNvPicPr/>
          <p:nvPr/>
        </p:nvPicPr>
        <p:blipFill>
          <a:blip r:embed="rId4"/>
          <a:stretch/>
        </p:blipFill>
        <p:spPr>
          <a:xfrm>
            <a:off x="6408480" y="2578950"/>
            <a:ext cx="5483880" cy="3345120"/>
          </a:xfrm>
          <a:prstGeom prst="rect">
            <a:avLst/>
          </a:prstGeom>
          <a:ln>
            <a:noFill/>
          </a:ln>
        </p:spPr>
      </p:pic>
      <p:sp>
        <p:nvSpPr>
          <p:cNvPr id="172" name="CustomShape 4"/>
          <p:cNvSpPr/>
          <p:nvPr/>
        </p:nvSpPr>
        <p:spPr>
          <a:xfrm>
            <a:off x="2572680" y="2259510"/>
            <a:ext cx="1864800" cy="1679040"/>
          </a:xfrm>
          <a:prstGeom prst="ellipse">
            <a:avLst/>
          </a:prstGeom>
          <a:noFill/>
          <a:ln w="38160">
            <a:solidFill>
              <a:schemeClr val="tx2">
                <a:lumMod val="50000"/>
              </a:schemeClr>
            </a:solidFill>
          </a:ln>
        </p:spPr>
        <p:style>
          <a:lnRef idx="2">
            <a:schemeClr val="accent1">
              <a:shade val="50000"/>
            </a:schemeClr>
          </a:lnRef>
          <a:fillRef idx="1">
            <a:schemeClr val="accent1"/>
          </a:fillRef>
          <a:effectRef idx="0">
            <a:schemeClr val="accent1"/>
          </a:effectRef>
          <a:fontRef idx="minor"/>
        </p:style>
      </p:sp>
      <p:sp>
        <p:nvSpPr>
          <p:cNvPr id="173" name="CustomShape 5"/>
          <p:cNvSpPr/>
          <p:nvPr/>
        </p:nvSpPr>
        <p:spPr>
          <a:xfrm>
            <a:off x="677880" y="5958905"/>
            <a:ext cx="22374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0" strike="noStrike" spc="-1">
                <a:solidFill>
                  <a:srgbClr val="000000"/>
                </a:solidFill>
                <a:latin typeface="Calibri"/>
              </a:rPr>
              <a:t>Mortaheb et al, bioRxiv, 2022</a:t>
            </a:r>
            <a:endParaRPr lang="en-US" sz="1200" b="0" strike="noStrike" spc="-1">
              <a:latin typeface="Arial"/>
            </a:endParaRPr>
          </a:p>
        </p:txBody>
      </p:sp>
      <p:pic>
        <p:nvPicPr>
          <p:cNvPr id="10" name="Picture 4" descr="Loop | Sepehr Mortaheb">
            <a:extLst>
              <a:ext uri="{FF2B5EF4-FFF2-40B4-BE49-F238E27FC236}">
                <a16:creationId xmlns:a16="http://schemas.microsoft.com/office/drawing/2014/main" id="{24D12EDB-A100-7F17-EE39-543F1180AF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75" y="897210"/>
            <a:ext cx="1285900" cy="1285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9D2653-E67B-7354-D4CD-291353EC8D84}"/>
              </a:ext>
            </a:extLst>
          </p:cNvPr>
          <p:cNvSpPr txBox="1"/>
          <p:nvPr/>
        </p:nvSpPr>
        <p:spPr>
          <a:xfrm>
            <a:off x="1400175" y="1268263"/>
            <a:ext cx="1688220" cy="954107"/>
          </a:xfrm>
          <a:prstGeom prst="rect">
            <a:avLst/>
          </a:prstGeom>
          <a:noFill/>
        </p:spPr>
        <p:txBody>
          <a:bodyPr wrap="square" rtlCol="0">
            <a:spAutoFit/>
          </a:bodyPr>
          <a:lstStyle/>
          <a:p>
            <a:pPr algn="ctr"/>
            <a:r>
              <a:rPr lang="en-GB" sz="1400" b="1" dirty="0">
                <a:solidFill>
                  <a:srgbClr val="2E3338"/>
                </a:solidFill>
                <a:latin typeface="Calibri" panose="020F0502020204030204" pitchFamily="34" charset="0"/>
                <a:cs typeface="Calibri" panose="020F0502020204030204" pitchFamily="34" charset="0"/>
              </a:rPr>
              <a:t>Friday 3 June 2022</a:t>
            </a:r>
            <a:r>
              <a:rPr lang="en-GB" sz="1400" dirty="0">
                <a:solidFill>
                  <a:srgbClr val="2E3338"/>
                </a:solidFill>
                <a:latin typeface="Calibri" panose="020F0502020204030204" pitchFamily="34" charset="0"/>
                <a:cs typeface="Calibri" panose="020F0502020204030204" pitchFamily="34" charset="0"/>
              </a:rPr>
              <a:t> </a:t>
            </a:r>
          </a:p>
          <a:p>
            <a:pPr algn="ctr"/>
            <a:br>
              <a:rPr lang="el-GR" sz="1400" dirty="0">
                <a:latin typeface="Calibri" panose="020F0502020204030204" pitchFamily="34" charset="0"/>
                <a:cs typeface="Calibri" panose="020F0502020204030204" pitchFamily="34" charset="0"/>
              </a:rPr>
            </a:br>
            <a:r>
              <a:rPr lang="fr-BE" sz="1400" dirty="0">
                <a:latin typeface="Calibri" panose="020F0502020204030204" pitchFamily="34" charset="0"/>
                <a:cs typeface="Calibri" panose="020F0502020204030204" pitchFamily="34" charset="0"/>
              </a:rPr>
              <a:t>Flash Talk </a:t>
            </a:r>
            <a:endParaRPr lang="el-GR" sz="1400" dirty="0">
              <a:latin typeface="Calibri" panose="020F0502020204030204" pitchFamily="34" charset="0"/>
              <a:cs typeface="Calibri" panose="020F0502020204030204" pitchFamily="34" charset="0"/>
            </a:endParaRPr>
          </a:p>
          <a:p>
            <a:pPr algn="ctr"/>
            <a:r>
              <a:rPr lang="fr-BE" sz="1400" dirty="0">
                <a:latin typeface="Calibri" panose="020F0502020204030204" pitchFamily="34" charset="0"/>
                <a:cs typeface="Calibri" panose="020F0502020204030204" pitchFamily="34" charset="0"/>
              </a:rPr>
              <a:t>14.45 – 16.05</a:t>
            </a:r>
            <a:endParaRPr lang="el-GR" sz="1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additive="repl">
                                        <p:cTn id="7" dur="500"/>
                                        <p:tgtEl>
                                          <p:spTgt spid="170"/>
                                        </p:tgtEl>
                                      </p:cBhvr>
                                    </p:animEffect>
                                  </p:childTnLst>
                                </p:cTn>
                              </p:par>
                              <p:par>
                                <p:cTn id="8" presetID="10" presetClass="entr" fill="hold" nodeType="with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fade">
                                      <p:cBhvr additive="repl">
                                        <p:cTn id="10" dur="500"/>
                                        <p:tgtEl>
                                          <p:spTgt spid="173"/>
                                        </p:tgtEl>
                                      </p:cBhvr>
                                    </p:animEffect>
                                  </p:childTnLst>
                                </p:cTn>
                              </p:par>
                            </p:childTnLst>
                          </p:cTn>
                        </p:par>
                        <p:par>
                          <p:cTn id="11" fill="hold">
                            <p:stCondLst>
                              <p:cond delay="500"/>
                            </p:stCondLst>
                            <p:childTnLst>
                              <p:par>
                                <p:cTn id="12" presetID="10" presetClass="entr" fill="hold" nodeType="afterEffect">
                                  <p:stCondLst>
                                    <p:cond delay="1000"/>
                                  </p:stCondLst>
                                  <p:childTnLst>
                                    <p:set>
                                      <p:cBhvr>
                                        <p:cTn id="13" dur="1" fill="hold">
                                          <p:stCondLst>
                                            <p:cond delay="0"/>
                                          </p:stCondLst>
                                        </p:cTn>
                                        <p:tgtEl>
                                          <p:spTgt spid="172"/>
                                        </p:tgtEl>
                                        <p:attrNameLst>
                                          <p:attrName>style.visibility</p:attrName>
                                        </p:attrNameLst>
                                      </p:cBhvr>
                                      <p:to>
                                        <p:strVal val="visible"/>
                                      </p:to>
                                    </p:set>
                                    <p:animEffect transition="in" filter="fade">
                                      <p:cBhvr additive="repl">
                                        <p:cTn id="14" dur="500"/>
                                        <p:tgtEl>
                                          <p:spTgt spid="17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nodeType="click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additive="repl">
                                        <p:cTn id="2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1314520" y="363600"/>
            <a:ext cx="10515240" cy="1325160"/>
          </a:xfrm>
          <a:prstGeom prst="rect">
            <a:avLst/>
          </a:prstGeom>
          <a:noFill/>
          <a:ln>
            <a:noFill/>
          </a:ln>
        </p:spPr>
        <p:txBody>
          <a:bodyPr anchor="ctr">
            <a:noAutofit/>
          </a:bodyPr>
          <a:lstStyle/>
          <a:p>
            <a:pPr algn="ctr">
              <a:lnSpc>
                <a:spcPct val="90000"/>
              </a:lnSpc>
            </a:pPr>
            <a:r>
              <a:rPr lang="en-US" sz="4400" b="0" strike="noStrike" spc="-1" dirty="0">
                <a:solidFill>
                  <a:srgbClr val="000000"/>
                </a:solidFill>
                <a:latin typeface="Calibri" panose="020F0502020204030204" pitchFamily="34" charset="0"/>
                <a:cs typeface="Calibri" panose="020F0502020204030204" pitchFamily="34" charset="0"/>
              </a:rPr>
              <a:t>Arousal drives MB neuronal correlates</a:t>
            </a:r>
            <a:endParaRPr lang="fr-FR" sz="4400" b="0" strike="noStrike" spc="-1" dirty="0">
              <a:solidFill>
                <a:srgbClr val="000000"/>
              </a:solidFill>
              <a:latin typeface="Calibri" panose="020F0502020204030204" pitchFamily="34" charset="0"/>
              <a:cs typeface="Calibri" panose="020F0502020204030204" pitchFamily="34" charset="0"/>
            </a:endParaRPr>
          </a:p>
        </p:txBody>
      </p:sp>
      <p:sp>
        <p:nvSpPr>
          <p:cNvPr id="175" name="TextShape 2"/>
          <p:cNvSpPr txBox="1"/>
          <p:nvPr/>
        </p:nvSpPr>
        <p:spPr>
          <a:xfrm>
            <a:off x="838080" y="6356520"/>
            <a:ext cx="2742840" cy="364680"/>
          </a:xfrm>
          <a:prstGeom prst="rect">
            <a:avLst/>
          </a:prstGeom>
          <a:noFill/>
          <a:ln>
            <a:noFill/>
          </a:ln>
        </p:spPr>
        <p:txBody>
          <a:bodyPr anchor="ctr">
            <a:noAutofit/>
          </a:bodyPr>
          <a:lstStyle/>
          <a:p>
            <a:pPr>
              <a:lnSpc>
                <a:spcPct val="100000"/>
              </a:lnSpc>
            </a:pPr>
            <a:r>
              <a:rPr lang="fr-FR" sz="1200" b="0" strike="noStrike" spc="-1">
                <a:solidFill>
                  <a:srgbClr val="8B8B8B"/>
                </a:solidFill>
                <a:latin typeface="Calibri"/>
              </a:rPr>
              <a:t>BAPS 2022</a:t>
            </a:r>
            <a:endParaRPr lang="en-US" sz="1200" b="0" strike="noStrike" spc="-1">
              <a:latin typeface="Times New Roman"/>
            </a:endParaRPr>
          </a:p>
        </p:txBody>
      </p:sp>
      <p:sp>
        <p:nvSpPr>
          <p:cNvPr id="176"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FDC0E92F-B14D-4557-8FBF-D260E4964D5B}" type="slidenum">
              <a:rPr lang="fr-BE" sz="1200" b="0" strike="noStrike" spc="-1">
                <a:solidFill>
                  <a:srgbClr val="8B8B8B"/>
                </a:solidFill>
                <a:latin typeface="Calibri"/>
              </a:rPr>
              <a:t>8</a:t>
            </a:fld>
            <a:endParaRPr lang="en-US" sz="1200" b="0" strike="noStrike" spc="-1">
              <a:latin typeface="Times New Roman"/>
            </a:endParaRPr>
          </a:p>
        </p:txBody>
      </p:sp>
      <p:pic>
        <p:nvPicPr>
          <p:cNvPr id="177" name="Picture 5" descr="Chart, scatter chart&#10;&#10;Description automatically generated"/>
          <p:cNvPicPr/>
          <p:nvPr/>
        </p:nvPicPr>
        <p:blipFill>
          <a:blip r:embed="rId3"/>
          <a:stretch/>
        </p:blipFill>
        <p:spPr>
          <a:xfrm>
            <a:off x="433800" y="1886400"/>
            <a:ext cx="3283920" cy="3279600"/>
          </a:xfrm>
          <a:prstGeom prst="rect">
            <a:avLst/>
          </a:prstGeom>
          <a:ln>
            <a:noFill/>
          </a:ln>
        </p:spPr>
      </p:pic>
      <p:sp>
        <p:nvSpPr>
          <p:cNvPr id="178" name="CustomShape 4"/>
          <p:cNvSpPr/>
          <p:nvPr/>
        </p:nvSpPr>
        <p:spPr>
          <a:xfrm>
            <a:off x="579240" y="5338080"/>
            <a:ext cx="3138480" cy="82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50000"/>
              </a:lnSpc>
            </a:pPr>
            <a:r>
              <a:rPr lang="en-US" sz="1800" b="1" strike="noStrike" spc="-1">
                <a:solidFill>
                  <a:srgbClr val="000000"/>
                </a:solidFill>
                <a:latin typeface="Calibri"/>
              </a:rPr>
              <a:t>GS</a:t>
            </a:r>
            <a:r>
              <a:rPr lang="en-US" sz="1800" b="0" strike="noStrike" spc="-1">
                <a:solidFill>
                  <a:srgbClr val="000000"/>
                </a:solidFill>
                <a:latin typeface="Calibri"/>
              </a:rPr>
              <a:t> follows vigilance indexes</a:t>
            </a:r>
            <a:endParaRPr lang="en-US" sz="1800" b="0" strike="noStrike" spc="-1">
              <a:latin typeface="Arial"/>
            </a:endParaRPr>
          </a:p>
          <a:p>
            <a:pPr algn="ctr">
              <a:lnSpc>
                <a:spcPct val="150000"/>
              </a:lnSpc>
            </a:pPr>
            <a:r>
              <a:rPr lang="en-US" sz="1400" b="0" strike="noStrike" spc="-1">
                <a:solidFill>
                  <a:srgbClr val="000000"/>
                </a:solidFill>
                <a:latin typeface="Calibri"/>
              </a:rPr>
              <a:t>Wong et al, Neuroimage,2013</a:t>
            </a:r>
            <a:endParaRPr lang="en-US" sz="1400" b="0" strike="noStrike" spc="-1">
              <a:latin typeface="Arial"/>
            </a:endParaRPr>
          </a:p>
        </p:txBody>
      </p:sp>
      <p:pic>
        <p:nvPicPr>
          <p:cNvPr id="179" name="Picture 7"/>
          <p:cNvPicPr/>
          <p:nvPr/>
        </p:nvPicPr>
        <p:blipFill>
          <a:blip r:embed="rId4"/>
          <a:stretch/>
        </p:blipFill>
        <p:spPr>
          <a:xfrm>
            <a:off x="4295520" y="2112840"/>
            <a:ext cx="3391200" cy="3119400"/>
          </a:xfrm>
          <a:prstGeom prst="rect">
            <a:avLst/>
          </a:prstGeom>
          <a:ln>
            <a:noFill/>
          </a:ln>
        </p:spPr>
      </p:pic>
      <p:sp>
        <p:nvSpPr>
          <p:cNvPr id="180" name="CustomShape 5"/>
          <p:cNvSpPr/>
          <p:nvPr/>
        </p:nvSpPr>
        <p:spPr>
          <a:xfrm>
            <a:off x="4015080" y="5232600"/>
            <a:ext cx="424872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Calibri"/>
              </a:rPr>
              <a:t>Low arousal promotes </a:t>
            </a:r>
            <a:endParaRPr lang="en-US" sz="1800" b="0" strike="noStrike" spc="-1">
              <a:latin typeface="Arial"/>
            </a:endParaRPr>
          </a:p>
          <a:p>
            <a:pPr algn="ctr">
              <a:lnSpc>
                <a:spcPct val="100000"/>
              </a:lnSpc>
            </a:pPr>
            <a:r>
              <a:rPr lang="en-US" sz="1800" b="1" strike="noStrike" spc="-1">
                <a:solidFill>
                  <a:srgbClr val="000000"/>
                </a:solidFill>
                <a:latin typeface="Calibri"/>
              </a:rPr>
              <a:t>global connectivity </a:t>
            </a:r>
            <a:r>
              <a:rPr lang="en-US" sz="1800" b="0" strike="noStrike" spc="-1">
                <a:solidFill>
                  <a:srgbClr val="000000"/>
                </a:solidFill>
                <a:latin typeface="Calibri"/>
              </a:rPr>
              <a:t>and low integration</a:t>
            </a:r>
            <a:endParaRPr lang="en-US" sz="1800" b="0" strike="noStrike" spc="-1">
              <a:latin typeface="Arial"/>
            </a:endParaRPr>
          </a:p>
          <a:p>
            <a:pPr algn="ctr">
              <a:lnSpc>
                <a:spcPct val="100000"/>
              </a:lnSpc>
            </a:pPr>
            <a:r>
              <a:rPr lang="en-US" sz="1400" b="0" strike="noStrike" spc="-1">
                <a:solidFill>
                  <a:srgbClr val="000000"/>
                </a:solidFill>
                <a:latin typeface="Calibri"/>
              </a:rPr>
              <a:t>Lee et al, bioRxiv, 2021</a:t>
            </a:r>
            <a:endParaRPr lang="en-US" sz="1400" b="0" strike="noStrike" spc="-1">
              <a:latin typeface="Arial"/>
            </a:endParaRPr>
          </a:p>
        </p:txBody>
      </p:sp>
      <p:sp>
        <p:nvSpPr>
          <p:cNvPr id="181" name="CustomShape 6"/>
          <p:cNvSpPr/>
          <p:nvPr/>
        </p:nvSpPr>
        <p:spPr>
          <a:xfrm>
            <a:off x="8264160" y="4973760"/>
            <a:ext cx="3714840" cy="112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dirty="0">
                <a:solidFill>
                  <a:srgbClr val="000000"/>
                </a:solidFill>
                <a:latin typeface="Calibri"/>
              </a:rPr>
              <a:t>Optogenetic stimulation of </a:t>
            </a:r>
            <a:endParaRPr lang="en-US" sz="1800" b="0" strike="noStrike" spc="-1" dirty="0">
              <a:latin typeface="Arial"/>
            </a:endParaRPr>
          </a:p>
          <a:p>
            <a:pPr algn="ctr">
              <a:lnSpc>
                <a:spcPct val="100000"/>
              </a:lnSpc>
            </a:pPr>
            <a:r>
              <a:rPr lang="en-US" sz="1800" b="0" strike="noStrike" spc="-1" dirty="0">
                <a:solidFill>
                  <a:srgbClr val="000000"/>
                </a:solidFill>
                <a:latin typeface="Calibri"/>
              </a:rPr>
              <a:t>cortical arousal sites (LC) </a:t>
            </a:r>
            <a:endParaRPr lang="en-US" sz="1800" b="0" strike="noStrike" spc="-1" dirty="0">
              <a:latin typeface="Arial"/>
            </a:endParaRPr>
          </a:p>
          <a:p>
            <a:pPr algn="ctr">
              <a:lnSpc>
                <a:spcPct val="100000"/>
              </a:lnSpc>
            </a:pPr>
            <a:r>
              <a:rPr lang="en-US" sz="1800" b="0" strike="noStrike" spc="-1" dirty="0">
                <a:solidFill>
                  <a:srgbClr val="000000"/>
                </a:solidFill>
                <a:latin typeface="Calibri"/>
              </a:rPr>
              <a:t>decreases </a:t>
            </a:r>
            <a:r>
              <a:rPr lang="en-US" sz="1800" b="1" strike="noStrike" spc="-1" dirty="0">
                <a:solidFill>
                  <a:srgbClr val="000000"/>
                </a:solidFill>
                <a:latin typeface="Calibri"/>
              </a:rPr>
              <a:t>slow wave </a:t>
            </a:r>
            <a:r>
              <a:rPr lang="en-US" sz="1800" b="0" strike="noStrike" spc="-1" dirty="0">
                <a:solidFill>
                  <a:srgbClr val="000000"/>
                </a:solidFill>
                <a:latin typeface="Calibri"/>
              </a:rPr>
              <a:t>occurrence</a:t>
            </a:r>
            <a:endParaRPr lang="en-US" sz="1800" b="0" strike="noStrike" spc="-1" dirty="0">
              <a:latin typeface="Arial"/>
            </a:endParaRPr>
          </a:p>
          <a:p>
            <a:pPr algn="ctr">
              <a:lnSpc>
                <a:spcPct val="100000"/>
              </a:lnSpc>
            </a:pPr>
            <a:r>
              <a:rPr lang="en-US" sz="1400" b="0" strike="noStrike" spc="-1" dirty="0">
                <a:solidFill>
                  <a:srgbClr val="000000"/>
                </a:solidFill>
                <a:latin typeface="Calibri"/>
              </a:rPr>
              <a:t>Swift et al, </a:t>
            </a:r>
            <a:r>
              <a:rPr lang="en-US" sz="1400" b="0" strike="noStrike" spc="-1" dirty="0" err="1">
                <a:solidFill>
                  <a:srgbClr val="000000"/>
                </a:solidFill>
                <a:latin typeface="Calibri"/>
              </a:rPr>
              <a:t>Curr</a:t>
            </a:r>
            <a:r>
              <a:rPr lang="en-US" sz="1400" b="0" strike="noStrike" spc="-1" dirty="0">
                <a:solidFill>
                  <a:srgbClr val="000000"/>
                </a:solidFill>
                <a:latin typeface="Calibri"/>
              </a:rPr>
              <a:t> Biol, 2018</a:t>
            </a:r>
            <a:endParaRPr lang="en-US" sz="1400" b="0" strike="noStrike" spc="-1" dirty="0">
              <a:latin typeface="Arial"/>
            </a:endParaRPr>
          </a:p>
        </p:txBody>
      </p:sp>
      <p:pic>
        <p:nvPicPr>
          <p:cNvPr id="182" name="Picture 10"/>
          <p:cNvPicPr/>
          <p:nvPr/>
        </p:nvPicPr>
        <p:blipFill>
          <a:blip r:embed="rId5"/>
          <a:stretch/>
        </p:blipFill>
        <p:spPr>
          <a:xfrm>
            <a:off x="7686720" y="2764800"/>
            <a:ext cx="4314960" cy="2129040"/>
          </a:xfrm>
          <a:prstGeom prst="rect">
            <a:avLst/>
          </a:prstGeom>
          <a:ln>
            <a:noFill/>
          </a:ln>
        </p:spPr>
      </p:pic>
      <p:pic>
        <p:nvPicPr>
          <p:cNvPr id="11" name="Picture 6" descr="Matthieu Koroma, lauréat &quot;jeune chercheur&quot; de la Fondation Bettencourt  Schueller">
            <a:extLst>
              <a:ext uri="{FF2B5EF4-FFF2-40B4-BE49-F238E27FC236}">
                <a16:creationId xmlns:a16="http://schemas.microsoft.com/office/drawing/2014/main" id="{33DA471D-CB80-A65B-A497-023213236D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7480" y="1327130"/>
            <a:ext cx="1096571" cy="13577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41B7F21-B23D-B66B-3EC0-1AA0ACF7FDEE}"/>
              </a:ext>
            </a:extLst>
          </p:cNvPr>
          <p:cNvSpPr txBox="1"/>
          <p:nvPr/>
        </p:nvSpPr>
        <p:spPr>
          <a:xfrm>
            <a:off x="9137790" y="1409346"/>
            <a:ext cx="1688220" cy="954107"/>
          </a:xfrm>
          <a:prstGeom prst="rect">
            <a:avLst/>
          </a:prstGeom>
          <a:noFill/>
        </p:spPr>
        <p:txBody>
          <a:bodyPr wrap="square" rtlCol="0">
            <a:spAutoFit/>
          </a:bodyPr>
          <a:lstStyle/>
          <a:p>
            <a:pPr algn="ctr"/>
            <a:r>
              <a:rPr lang="en-GB" sz="1400" b="1" dirty="0">
                <a:solidFill>
                  <a:srgbClr val="2E3338"/>
                </a:solidFill>
                <a:latin typeface="Calibri" panose="020F0502020204030204" pitchFamily="34" charset="0"/>
                <a:cs typeface="Calibri" panose="020F0502020204030204" pitchFamily="34" charset="0"/>
              </a:rPr>
              <a:t>Friday 3 June 2022</a:t>
            </a:r>
          </a:p>
          <a:p>
            <a:pPr algn="ctr"/>
            <a:r>
              <a:rPr lang="en-GB" sz="1400" dirty="0">
                <a:solidFill>
                  <a:srgbClr val="2E3338"/>
                </a:solidFill>
                <a:latin typeface="Calibri" panose="020F0502020204030204" pitchFamily="34" charset="0"/>
                <a:cs typeface="Calibri" panose="020F0502020204030204" pitchFamily="34" charset="0"/>
              </a:rPr>
              <a:t> </a:t>
            </a:r>
          </a:p>
          <a:p>
            <a:pPr algn="ctr"/>
            <a:r>
              <a:rPr lang="en-US" sz="1400" dirty="0">
                <a:latin typeface="Calibri" panose="020F0502020204030204" pitchFamily="34" charset="0"/>
                <a:cs typeface="Calibri" panose="020F0502020204030204" pitchFamily="34" charset="0"/>
              </a:rPr>
              <a:t>Poster Session 2</a:t>
            </a:r>
            <a:endParaRPr lang="el-GR" sz="1400" dirty="0">
              <a:latin typeface="Calibri" panose="020F0502020204030204" pitchFamily="34" charset="0"/>
              <a:cs typeface="Calibri" panose="020F0502020204030204" pitchFamily="34" charset="0"/>
            </a:endParaRPr>
          </a:p>
          <a:p>
            <a:pPr algn="ctr"/>
            <a:r>
              <a:rPr lang="fr-BE" sz="1400" dirty="0">
                <a:latin typeface="Calibri" panose="020F0502020204030204" pitchFamily="34" charset="0"/>
                <a:cs typeface="Calibri" panose="020F0502020204030204" pitchFamily="34" charset="0"/>
              </a:rPr>
              <a:t>10.30-11.40</a:t>
            </a:r>
            <a:endParaRPr lang="el-GR" sz="1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additive="repl">
                                        <p:cTn id="7" dur="500"/>
                                        <p:tgtEl>
                                          <p:spTgt spid="178"/>
                                        </p:tgtEl>
                                      </p:cBhvr>
                                    </p:animEffect>
                                  </p:childTnLst>
                                </p:cTn>
                              </p:par>
                              <p:par>
                                <p:cTn id="8" presetID="10" presetClass="entr" fill="hold" nodeType="withEffect">
                                  <p:stCondLst>
                                    <p:cond delay="0"/>
                                  </p:stCondLst>
                                  <p:childTnLst>
                                    <p:set>
                                      <p:cBhvr>
                                        <p:cTn id="9" dur="1" fill="hold">
                                          <p:stCondLst>
                                            <p:cond delay="0"/>
                                          </p:stCondLst>
                                        </p:cTn>
                                        <p:tgtEl>
                                          <p:spTgt spid="177"/>
                                        </p:tgtEl>
                                        <p:attrNameLst>
                                          <p:attrName>style.visibility</p:attrName>
                                        </p:attrNameLst>
                                      </p:cBhvr>
                                      <p:to>
                                        <p:strVal val="visible"/>
                                      </p:to>
                                    </p:set>
                                    <p:animEffect transition="in" filter="fade">
                                      <p:cBhvr additive="repl">
                                        <p:cTn id="10" dur="500"/>
                                        <p:tgtEl>
                                          <p:spTgt spid="177"/>
                                        </p:tgtEl>
                                      </p:cBhvr>
                                    </p:animEffect>
                                  </p:childTnLst>
                                </p:cTn>
                              </p:par>
                              <p:par>
                                <p:cTn id="11" presetID="10" presetClass="entr"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animEffect transition="in" filter="fade">
                                      <p:cBhvr additive="repl">
                                        <p:cTn id="13" dur="500"/>
                                        <p:tgtEl>
                                          <p:spTgt spid="179"/>
                                        </p:tgtEl>
                                      </p:cBhvr>
                                    </p:animEffect>
                                  </p:childTnLst>
                                </p:cTn>
                              </p:par>
                              <p:par>
                                <p:cTn id="14" presetID="10" presetClass="entr" fill="hold" nodeType="with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fade">
                                      <p:cBhvr additive="repl">
                                        <p:cTn id="16" dur="500"/>
                                        <p:tgtEl>
                                          <p:spTgt spid="180"/>
                                        </p:tgtEl>
                                      </p:cBhvr>
                                    </p:animEffect>
                                  </p:childTnLst>
                                </p:cTn>
                              </p:par>
                              <p:par>
                                <p:cTn id="17" presetID="10" presetClass="entr" fill="hold" nodeType="withEffect">
                                  <p:stCondLst>
                                    <p:cond delay="0"/>
                                  </p:stCondLst>
                                  <p:childTnLst>
                                    <p:set>
                                      <p:cBhvr>
                                        <p:cTn id="18" dur="1" fill="hold">
                                          <p:stCondLst>
                                            <p:cond delay="0"/>
                                          </p:stCondLst>
                                        </p:cTn>
                                        <p:tgtEl>
                                          <p:spTgt spid="182"/>
                                        </p:tgtEl>
                                        <p:attrNameLst>
                                          <p:attrName>style.visibility</p:attrName>
                                        </p:attrNameLst>
                                      </p:cBhvr>
                                      <p:to>
                                        <p:strVal val="visible"/>
                                      </p:to>
                                    </p:set>
                                    <p:animEffect transition="in" filter="fade">
                                      <p:cBhvr additive="repl">
                                        <p:cTn id="19" dur="500"/>
                                        <p:tgtEl>
                                          <p:spTgt spid="182"/>
                                        </p:tgtEl>
                                      </p:cBhvr>
                                    </p:animEffect>
                                  </p:childTnLst>
                                </p:cTn>
                              </p:par>
                              <p:par>
                                <p:cTn id="20" presetID="10" presetClass="entr" fill="hold" nodeType="with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additive="repl">
                                        <p:cTn id="22" dur="500"/>
                                        <p:tgtEl>
                                          <p:spTgt spid="1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838080" y="6356520"/>
            <a:ext cx="2742840" cy="364680"/>
          </a:xfrm>
          <a:prstGeom prst="rect">
            <a:avLst/>
          </a:prstGeom>
          <a:noFill/>
          <a:ln>
            <a:noFill/>
          </a:ln>
        </p:spPr>
        <p:txBody>
          <a:bodyPr anchor="ctr">
            <a:noAutofit/>
          </a:bodyPr>
          <a:lstStyle/>
          <a:p>
            <a:pPr>
              <a:lnSpc>
                <a:spcPct val="100000"/>
              </a:lnSpc>
            </a:pPr>
            <a:r>
              <a:rPr lang="fr-FR" sz="1200" b="0" strike="noStrike" spc="-1">
                <a:solidFill>
                  <a:srgbClr val="8B8B8B"/>
                </a:solidFill>
                <a:latin typeface="Calibri"/>
              </a:rPr>
              <a:t>BAPS 2022</a:t>
            </a:r>
            <a:endParaRPr lang="en-US" sz="1200" b="0" strike="noStrike" spc="-1">
              <a:latin typeface="Times New Roman"/>
            </a:endParaRPr>
          </a:p>
        </p:txBody>
      </p:sp>
      <p:sp>
        <p:nvSpPr>
          <p:cNvPr id="184" name="TextShape 2"/>
          <p:cNvSpPr txBox="1"/>
          <p:nvPr/>
        </p:nvSpPr>
        <p:spPr>
          <a:xfrm>
            <a:off x="8610480" y="6356520"/>
            <a:ext cx="2742840" cy="364680"/>
          </a:xfrm>
          <a:prstGeom prst="rect">
            <a:avLst/>
          </a:prstGeom>
          <a:noFill/>
          <a:ln>
            <a:noFill/>
          </a:ln>
        </p:spPr>
        <p:txBody>
          <a:bodyPr anchor="ctr">
            <a:noAutofit/>
          </a:bodyPr>
          <a:lstStyle/>
          <a:p>
            <a:pPr algn="r">
              <a:lnSpc>
                <a:spcPct val="100000"/>
              </a:lnSpc>
            </a:pPr>
            <a:fld id="{C0F3F493-16DE-4E01-A494-39174010506E}" type="slidenum">
              <a:rPr lang="fr-BE" sz="1200" b="0" strike="noStrike" spc="-1">
                <a:solidFill>
                  <a:srgbClr val="8B8B8B"/>
                </a:solidFill>
                <a:latin typeface="Calibri"/>
              </a:rPr>
              <a:t>9</a:t>
            </a:fld>
            <a:endParaRPr lang="en-US" sz="1200" b="0" strike="noStrike" spc="-1">
              <a:latin typeface="Times New Roman"/>
            </a:endParaRPr>
          </a:p>
        </p:txBody>
      </p:sp>
      <p:sp>
        <p:nvSpPr>
          <p:cNvPr id="185" name="CustomShape 3"/>
          <p:cNvSpPr/>
          <p:nvPr/>
        </p:nvSpPr>
        <p:spPr>
          <a:xfrm>
            <a:off x="933839" y="6040440"/>
            <a:ext cx="1510559" cy="27554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200" b="0" strike="noStrike" spc="-1" dirty="0">
                <a:solidFill>
                  <a:srgbClr val="000000"/>
                </a:solidFill>
                <a:latin typeface="Calibri"/>
              </a:rPr>
              <a:t>Saper, Nature, 2005</a:t>
            </a:r>
            <a:endParaRPr lang="en-US" sz="1200" b="0" strike="noStrike" spc="-1" dirty="0">
              <a:latin typeface="Arial"/>
            </a:endParaRPr>
          </a:p>
        </p:txBody>
      </p:sp>
      <p:pic>
        <p:nvPicPr>
          <p:cNvPr id="186" name="Picture 2"/>
          <p:cNvPicPr/>
          <p:nvPr/>
        </p:nvPicPr>
        <p:blipFill>
          <a:blip r:embed="rId3"/>
          <a:stretch/>
        </p:blipFill>
        <p:spPr>
          <a:xfrm>
            <a:off x="592920" y="2396160"/>
            <a:ext cx="3509280" cy="3708720"/>
          </a:xfrm>
          <a:prstGeom prst="rect">
            <a:avLst/>
          </a:prstGeom>
          <a:ln>
            <a:noFill/>
          </a:ln>
        </p:spPr>
      </p:pic>
      <p:pic>
        <p:nvPicPr>
          <p:cNvPr id="187" name="Picture 9" descr="Shape&#10;&#10;Description automatically generated with medium confidence"/>
          <p:cNvPicPr/>
          <p:nvPr/>
        </p:nvPicPr>
        <p:blipFill>
          <a:blip r:embed="rId4"/>
          <a:stretch/>
        </p:blipFill>
        <p:spPr>
          <a:xfrm>
            <a:off x="6497319" y="2183106"/>
            <a:ext cx="4431240" cy="2932920"/>
          </a:xfrm>
          <a:prstGeom prst="rect">
            <a:avLst/>
          </a:prstGeom>
          <a:ln>
            <a:noFill/>
          </a:ln>
        </p:spPr>
      </p:pic>
      <p:sp>
        <p:nvSpPr>
          <p:cNvPr id="188" name="CustomShape 4"/>
          <p:cNvSpPr/>
          <p:nvPr/>
        </p:nvSpPr>
        <p:spPr>
          <a:xfrm flipV="1">
            <a:off x="6527559" y="2296506"/>
            <a:ext cx="360" cy="2817720"/>
          </a:xfrm>
          <a:custGeom>
            <a:avLst/>
            <a:gdLst/>
            <a:ahLst/>
            <a:cxnLst/>
            <a:rect l="l" t="t" r="r" b="b"/>
            <a:pathLst>
              <a:path w="21600" h="21600">
                <a:moveTo>
                  <a:pt x="0" y="0"/>
                </a:moveTo>
                <a:lnTo>
                  <a:pt x="21600" y="21600"/>
                </a:lnTo>
              </a:path>
            </a:pathLst>
          </a:custGeom>
          <a:noFill/>
          <a:ln w="38160">
            <a:solidFill>
              <a:schemeClr val="bg2">
                <a:lumMod val="10000"/>
              </a:schemeClr>
            </a:solidFill>
            <a:tailEnd type="triangle" w="med" len="med"/>
          </a:ln>
        </p:spPr>
        <p:style>
          <a:lnRef idx="1">
            <a:schemeClr val="accent1"/>
          </a:lnRef>
          <a:fillRef idx="0">
            <a:schemeClr val="accent1"/>
          </a:fillRef>
          <a:effectRef idx="0">
            <a:schemeClr val="accent1"/>
          </a:effectRef>
          <a:fontRef idx="minor"/>
        </p:style>
      </p:sp>
      <p:sp>
        <p:nvSpPr>
          <p:cNvPr id="189" name="CustomShape 5"/>
          <p:cNvSpPr/>
          <p:nvPr/>
        </p:nvSpPr>
        <p:spPr>
          <a:xfrm>
            <a:off x="6747519" y="5378466"/>
            <a:ext cx="3930480" cy="360"/>
          </a:xfrm>
          <a:custGeom>
            <a:avLst/>
            <a:gdLst/>
            <a:ahLst/>
            <a:cxnLst/>
            <a:rect l="l" t="t" r="r" b="b"/>
            <a:pathLst>
              <a:path w="21600" h="21600">
                <a:moveTo>
                  <a:pt x="0" y="0"/>
                </a:moveTo>
                <a:lnTo>
                  <a:pt x="21600" y="21600"/>
                </a:lnTo>
              </a:path>
            </a:pathLst>
          </a:custGeom>
          <a:noFill/>
          <a:ln w="38160">
            <a:solidFill>
              <a:schemeClr val="bg2">
                <a:lumMod val="10000"/>
              </a:schemeClr>
            </a:solidFill>
            <a:tailEnd type="triangle" w="med" len="med"/>
          </a:ln>
        </p:spPr>
        <p:style>
          <a:lnRef idx="1">
            <a:schemeClr val="accent1"/>
          </a:lnRef>
          <a:fillRef idx="0">
            <a:schemeClr val="accent1"/>
          </a:fillRef>
          <a:effectRef idx="0">
            <a:schemeClr val="accent1"/>
          </a:effectRef>
          <a:fontRef idx="minor"/>
        </p:style>
      </p:sp>
      <p:sp>
        <p:nvSpPr>
          <p:cNvPr id="190" name="CustomShape 6"/>
          <p:cNvSpPr/>
          <p:nvPr/>
        </p:nvSpPr>
        <p:spPr>
          <a:xfrm>
            <a:off x="8046338" y="5602919"/>
            <a:ext cx="15105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dirty="0">
                <a:solidFill>
                  <a:srgbClr val="000000"/>
                </a:solidFill>
                <a:latin typeface="Calibri"/>
              </a:rPr>
              <a:t>Arousal Level</a:t>
            </a:r>
            <a:endParaRPr lang="en-US" sz="1800" b="0" strike="noStrike" spc="-1" dirty="0">
              <a:latin typeface="Arial"/>
            </a:endParaRPr>
          </a:p>
        </p:txBody>
      </p:sp>
      <p:sp>
        <p:nvSpPr>
          <p:cNvPr id="191" name="CustomShape 7"/>
          <p:cNvSpPr/>
          <p:nvPr/>
        </p:nvSpPr>
        <p:spPr>
          <a:xfrm>
            <a:off x="6747519" y="5400786"/>
            <a:ext cx="662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Low</a:t>
            </a:r>
            <a:endParaRPr lang="en-US" sz="1800" b="0" strike="noStrike" spc="-1">
              <a:latin typeface="Arial"/>
            </a:endParaRPr>
          </a:p>
        </p:txBody>
      </p:sp>
      <p:sp>
        <p:nvSpPr>
          <p:cNvPr id="192" name="CustomShape 8"/>
          <p:cNvSpPr/>
          <p:nvPr/>
        </p:nvSpPr>
        <p:spPr>
          <a:xfrm>
            <a:off x="10347159" y="5488266"/>
            <a:ext cx="662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dirty="0">
                <a:solidFill>
                  <a:srgbClr val="000000"/>
                </a:solidFill>
                <a:latin typeface="Calibri"/>
              </a:rPr>
              <a:t>High</a:t>
            </a:r>
            <a:endParaRPr lang="en-US" sz="1800" b="0" strike="noStrike" spc="-1" dirty="0">
              <a:latin typeface="Arial"/>
            </a:endParaRPr>
          </a:p>
        </p:txBody>
      </p:sp>
      <p:sp>
        <p:nvSpPr>
          <p:cNvPr id="193" name="CustomShape 9"/>
          <p:cNvSpPr/>
          <p:nvPr/>
        </p:nvSpPr>
        <p:spPr>
          <a:xfrm rot="16200000">
            <a:off x="6040479" y="2630815"/>
            <a:ext cx="461160" cy="2277000"/>
          </a:xfrm>
          <a:prstGeom prst="rect">
            <a:avLst/>
          </a:prstGeom>
          <a:noFill/>
          <a:ln>
            <a:noFill/>
          </a:ln>
        </p:spPr>
        <p:style>
          <a:lnRef idx="0">
            <a:scrgbClr r="0" g="0" b="0"/>
          </a:lnRef>
          <a:fillRef idx="0">
            <a:scrgbClr r="0" g="0" b="0"/>
          </a:fillRef>
          <a:effectRef idx="0">
            <a:scrgbClr r="0" g="0" b="0"/>
          </a:effectRef>
          <a:fontRef idx="minor"/>
        </p:style>
        <p:txBody>
          <a:bodyPr rot="16200000" vert="vert" lIns="90000" tIns="45000" rIns="90000" bIns="45000">
            <a:noAutofit/>
          </a:bodyPr>
          <a:lstStyle/>
          <a:p>
            <a:pPr>
              <a:lnSpc>
                <a:spcPct val="100000"/>
              </a:lnSpc>
            </a:pPr>
            <a:r>
              <a:rPr lang="en-US" sz="1800" b="0" strike="noStrike" spc="-1" dirty="0">
                <a:solidFill>
                  <a:srgbClr val="000000"/>
                </a:solidFill>
                <a:latin typeface="Calibri"/>
              </a:rPr>
              <a:t>Content Reportability</a:t>
            </a:r>
            <a:endParaRPr lang="en-US" sz="1800" b="0" strike="noStrike" spc="-1" dirty="0">
              <a:latin typeface="Arial"/>
            </a:endParaRPr>
          </a:p>
        </p:txBody>
      </p:sp>
      <p:sp>
        <p:nvSpPr>
          <p:cNvPr id="194" name="CustomShape 10"/>
          <p:cNvSpPr/>
          <p:nvPr/>
        </p:nvSpPr>
        <p:spPr>
          <a:xfrm>
            <a:off x="7544559" y="1894026"/>
            <a:ext cx="23670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200" b="0" strike="noStrike" spc="-1">
                <a:solidFill>
                  <a:srgbClr val="000000"/>
                </a:solidFill>
                <a:latin typeface="Calibri"/>
              </a:rPr>
              <a:t>Mind-Wandering</a:t>
            </a:r>
            <a:endParaRPr lang="en-US" sz="1200" b="0" strike="noStrike" spc="-1">
              <a:latin typeface="Arial"/>
            </a:endParaRPr>
          </a:p>
          <a:p>
            <a:pPr algn="ctr">
              <a:lnSpc>
                <a:spcPct val="100000"/>
              </a:lnSpc>
            </a:pPr>
            <a:r>
              <a:rPr lang="en-US" sz="1200" b="0" strike="noStrike" spc="-1">
                <a:solidFill>
                  <a:srgbClr val="000000"/>
                </a:solidFill>
                <a:latin typeface="Calibri"/>
              </a:rPr>
              <a:t>Task-Relate Thoughts</a:t>
            </a:r>
            <a:endParaRPr lang="en-US" sz="1200" b="0" strike="noStrike" spc="-1">
              <a:latin typeface="Arial"/>
            </a:endParaRPr>
          </a:p>
        </p:txBody>
      </p:sp>
      <p:sp>
        <p:nvSpPr>
          <p:cNvPr id="195" name="CustomShape 11"/>
          <p:cNvSpPr/>
          <p:nvPr/>
        </p:nvSpPr>
        <p:spPr>
          <a:xfrm>
            <a:off x="6988359" y="2863866"/>
            <a:ext cx="12927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200" b="0" strike="noStrike" spc="-1">
                <a:solidFill>
                  <a:srgbClr val="000000"/>
                </a:solidFill>
                <a:latin typeface="Calibri"/>
              </a:rPr>
              <a:t>Exploratory Thoughts</a:t>
            </a:r>
            <a:endParaRPr lang="en-US" sz="1200" b="0" strike="noStrike" spc="-1">
              <a:latin typeface="Arial"/>
            </a:endParaRPr>
          </a:p>
        </p:txBody>
      </p:sp>
      <p:sp>
        <p:nvSpPr>
          <p:cNvPr id="196" name="CustomShape 12"/>
          <p:cNvSpPr/>
          <p:nvPr/>
        </p:nvSpPr>
        <p:spPr>
          <a:xfrm>
            <a:off x="9240879" y="3000666"/>
            <a:ext cx="12927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200" b="0" strike="noStrike" spc="-1">
                <a:solidFill>
                  <a:srgbClr val="000000"/>
                </a:solidFill>
                <a:latin typeface="Calibri"/>
              </a:rPr>
              <a:t>Exploratory Thoughts</a:t>
            </a:r>
            <a:endParaRPr lang="en-US" sz="1200" b="0" strike="noStrike" spc="-1">
              <a:latin typeface="Arial"/>
            </a:endParaRPr>
          </a:p>
        </p:txBody>
      </p:sp>
      <p:sp>
        <p:nvSpPr>
          <p:cNvPr id="197" name="CustomShape 13"/>
          <p:cNvSpPr/>
          <p:nvPr/>
        </p:nvSpPr>
        <p:spPr>
          <a:xfrm>
            <a:off x="6481479" y="3943866"/>
            <a:ext cx="12927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200" b="0" strike="noStrike" spc="-1">
                <a:solidFill>
                  <a:srgbClr val="000000"/>
                </a:solidFill>
                <a:latin typeface="Calibri"/>
              </a:rPr>
              <a:t>Mind </a:t>
            </a:r>
            <a:endParaRPr lang="en-US" sz="1200" b="0" strike="noStrike" spc="-1">
              <a:latin typeface="Arial"/>
            </a:endParaRPr>
          </a:p>
          <a:p>
            <a:pPr algn="ctr">
              <a:lnSpc>
                <a:spcPct val="100000"/>
              </a:lnSpc>
            </a:pPr>
            <a:r>
              <a:rPr lang="en-US" sz="1200" b="0" strike="noStrike" spc="-1">
                <a:solidFill>
                  <a:srgbClr val="000000"/>
                </a:solidFill>
                <a:latin typeface="Calibri"/>
              </a:rPr>
              <a:t>Blanking</a:t>
            </a:r>
            <a:endParaRPr lang="en-US" sz="1200" b="0" strike="noStrike" spc="-1">
              <a:latin typeface="Arial"/>
            </a:endParaRPr>
          </a:p>
        </p:txBody>
      </p:sp>
      <p:sp>
        <p:nvSpPr>
          <p:cNvPr id="198" name="CustomShape 14"/>
          <p:cNvSpPr/>
          <p:nvPr/>
        </p:nvSpPr>
        <p:spPr>
          <a:xfrm>
            <a:off x="9620319" y="4086426"/>
            <a:ext cx="12927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200" b="0" strike="noStrike" spc="-1">
                <a:solidFill>
                  <a:srgbClr val="000000"/>
                </a:solidFill>
                <a:latin typeface="Calibri"/>
              </a:rPr>
              <a:t>Mind </a:t>
            </a:r>
            <a:endParaRPr lang="en-US" sz="1200" b="0" strike="noStrike" spc="-1">
              <a:latin typeface="Arial"/>
            </a:endParaRPr>
          </a:p>
          <a:p>
            <a:pPr algn="ctr">
              <a:lnSpc>
                <a:spcPct val="100000"/>
              </a:lnSpc>
            </a:pPr>
            <a:r>
              <a:rPr lang="en-US" sz="1200" b="0" strike="noStrike" spc="-1">
                <a:solidFill>
                  <a:srgbClr val="000000"/>
                </a:solidFill>
                <a:latin typeface="Calibri"/>
              </a:rPr>
              <a:t>Blanking</a:t>
            </a:r>
            <a:endParaRPr lang="en-US" sz="1200" b="0" strike="noStrike" spc="-1">
              <a:latin typeface="Arial"/>
            </a:endParaRPr>
          </a:p>
        </p:txBody>
      </p:sp>
      <p:sp>
        <p:nvSpPr>
          <p:cNvPr id="199" name="CustomShape 15"/>
          <p:cNvSpPr/>
          <p:nvPr/>
        </p:nvSpPr>
        <p:spPr>
          <a:xfrm>
            <a:off x="7297784" y="6225186"/>
            <a:ext cx="3276720" cy="27554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200" b="0" strike="noStrike" spc="-1" dirty="0">
                <a:solidFill>
                  <a:srgbClr val="000000"/>
                </a:solidFill>
                <a:latin typeface="Calibri" panose="020F0502020204030204" pitchFamily="34" charset="0"/>
                <a:cs typeface="Calibri" panose="020F0502020204030204" pitchFamily="34" charset="0"/>
              </a:rPr>
              <a:t>Adapted from </a:t>
            </a:r>
            <a:r>
              <a:rPr lang="en-US" sz="1200" b="0" strike="noStrike" spc="-1" dirty="0" err="1">
                <a:solidFill>
                  <a:srgbClr val="000000"/>
                </a:solidFill>
                <a:latin typeface="Calibri" panose="020F0502020204030204" pitchFamily="34" charset="0"/>
                <a:cs typeface="Calibri" panose="020F0502020204030204" pitchFamily="34" charset="0"/>
              </a:rPr>
              <a:t>Mittner</a:t>
            </a:r>
            <a:r>
              <a:rPr lang="en-US" sz="1200" b="0" strike="noStrike" spc="-1" dirty="0">
                <a:solidFill>
                  <a:srgbClr val="000000"/>
                </a:solidFill>
                <a:latin typeface="Calibri" panose="020F0502020204030204" pitchFamily="34" charset="0"/>
                <a:cs typeface="Calibri" panose="020F0502020204030204" pitchFamily="34" charset="0"/>
              </a:rPr>
              <a:t>,</a:t>
            </a:r>
            <a:r>
              <a:rPr lang="fr-BE" sz="1200" dirty="0">
                <a:latin typeface="Calibri" panose="020F0502020204030204" pitchFamily="34" charset="0"/>
                <a:cs typeface="Calibri" panose="020F0502020204030204" pitchFamily="34" charset="0"/>
              </a:rPr>
              <a:t>  Trends </a:t>
            </a:r>
            <a:r>
              <a:rPr lang="fr-BE" sz="1200" dirty="0" err="1">
                <a:latin typeface="Calibri" panose="020F0502020204030204" pitchFamily="34" charset="0"/>
                <a:cs typeface="Calibri" panose="020F0502020204030204" pitchFamily="34" charset="0"/>
              </a:rPr>
              <a:t>Cogn</a:t>
            </a:r>
            <a:r>
              <a:rPr lang="fr-BE" sz="1200" dirty="0">
                <a:latin typeface="Calibri" panose="020F0502020204030204" pitchFamily="34" charset="0"/>
                <a:cs typeface="Calibri" panose="020F0502020204030204" pitchFamily="34" charset="0"/>
              </a:rPr>
              <a:t>. </a:t>
            </a:r>
            <a:r>
              <a:rPr lang="fr-BE" sz="1200" dirty="0" err="1">
                <a:latin typeface="Calibri" panose="020F0502020204030204" pitchFamily="34" charset="0"/>
                <a:cs typeface="Calibri" panose="020F0502020204030204" pitchFamily="34" charset="0"/>
              </a:rPr>
              <a:t>Sci</a:t>
            </a:r>
            <a:r>
              <a:rPr lang="fr-BE" sz="1200" dirty="0">
                <a:latin typeface="Calibri" panose="020F0502020204030204" pitchFamily="34" charset="0"/>
                <a:cs typeface="Calibri" panose="020F0502020204030204" pitchFamily="34" charset="0"/>
              </a:rPr>
              <a:t>., </a:t>
            </a:r>
            <a:r>
              <a:rPr lang="en-US" sz="1200" b="0" strike="noStrike" spc="-1" dirty="0">
                <a:solidFill>
                  <a:srgbClr val="000000"/>
                </a:solidFill>
                <a:latin typeface="Calibri" panose="020F0502020204030204" pitchFamily="34" charset="0"/>
                <a:cs typeface="Calibri" panose="020F0502020204030204" pitchFamily="34" charset="0"/>
              </a:rPr>
              <a:t>2018</a:t>
            </a:r>
            <a:endParaRPr lang="en-US" sz="1200" b="0" strike="noStrike" spc="-1" dirty="0">
              <a:latin typeface="Calibri" panose="020F0502020204030204" pitchFamily="34" charset="0"/>
              <a:cs typeface="Calibri" panose="020F0502020204030204" pitchFamily="34" charset="0"/>
            </a:endParaRPr>
          </a:p>
        </p:txBody>
      </p:sp>
      <p:sp>
        <p:nvSpPr>
          <p:cNvPr id="200" name="CustomShape 16"/>
          <p:cNvSpPr/>
          <p:nvPr/>
        </p:nvSpPr>
        <p:spPr>
          <a:xfrm>
            <a:off x="-188640" y="1420560"/>
            <a:ext cx="507240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a:solidFill>
                  <a:srgbClr val="000000"/>
                </a:solidFill>
                <a:latin typeface="Calibri"/>
              </a:rPr>
              <a:t>Arousal</a:t>
            </a:r>
            <a:endParaRPr lang="en-US" sz="2800" b="0" strike="noStrike" spc="-1">
              <a:latin typeface="Arial"/>
            </a:endParaRPr>
          </a:p>
          <a:p>
            <a:pPr algn="ctr">
              <a:lnSpc>
                <a:spcPct val="100000"/>
              </a:lnSpc>
            </a:pPr>
            <a:r>
              <a:rPr lang="en-US" sz="2000" b="0" strike="noStrike" spc="-1">
                <a:solidFill>
                  <a:srgbClr val="000000"/>
                </a:solidFill>
                <a:latin typeface="Calibri"/>
              </a:rPr>
              <a:t>Behavioral       Cortical    Autonomic   </a:t>
            </a:r>
            <a:endParaRPr lang="en-US" sz="2000" b="0" strike="noStrike" spc="-1">
              <a:latin typeface="Arial"/>
            </a:endParaRPr>
          </a:p>
        </p:txBody>
      </p:sp>
      <p:sp>
        <p:nvSpPr>
          <p:cNvPr id="201" name="TextShape 17"/>
          <p:cNvSpPr txBox="1"/>
          <p:nvPr/>
        </p:nvSpPr>
        <p:spPr>
          <a:xfrm>
            <a:off x="1013439" y="500813"/>
            <a:ext cx="10515240" cy="786600"/>
          </a:xfrm>
          <a:prstGeom prst="rect">
            <a:avLst/>
          </a:prstGeom>
          <a:noFill/>
          <a:ln>
            <a:noFill/>
          </a:ln>
        </p:spPr>
        <p:txBody>
          <a:bodyPr>
            <a:normAutofit/>
          </a:bodyPr>
          <a:lstStyle/>
          <a:p>
            <a:pPr algn="ctr">
              <a:lnSpc>
                <a:spcPct val="90000"/>
              </a:lnSpc>
              <a:spcBef>
                <a:spcPts val="1001"/>
              </a:spcBef>
              <a:tabLst>
                <a:tab pos="0" algn="l"/>
              </a:tabLst>
            </a:pPr>
            <a:r>
              <a:rPr lang="en-US" sz="4000" b="0" strike="noStrike" spc="-1" dirty="0">
                <a:solidFill>
                  <a:srgbClr val="000000"/>
                </a:solidFill>
                <a:latin typeface="Calibri"/>
              </a:rPr>
              <a:t>Mental state reportability ~  Arousal</a:t>
            </a:r>
            <a:endParaRPr lang="fr-FR" sz="4000" b="0" strike="noStrike" spc="-1" dirty="0">
              <a:solidFill>
                <a:srgbClr val="000000"/>
              </a:solidFill>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additive="repl">
                                        <p:cTn id="7" dur="500"/>
                                        <p:tgtEl>
                                          <p:spTgt spid="185"/>
                                        </p:tgtEl>
                                      </p:cBhvr>
                                    </p:animEffect>
                                  </p:childTnLst>
                                </p:cTn>
                              </p:par>
                              <p:par>
                                <p:cTn id="8" presetID="10" presetClass="entr" fill="hold" nodeType="withEffect">
                                  <p:stCondLst>
                                    <p:cond delay="0"/>
                                  </p:stCondLst>
                                  <p:childTnLst>
                                    <p:set>
                                      <p:cBhvr>
                                        <p:cTn id="9" dur="1" fill="hold">
                                          <p:stCondLst>
                                            <p:cond delay="0"/>
                                          </p:stCondLst>
                                        </p:cTn>
                                        <p:tgtEl>
                                          <p:spTgt spid="186"/>
                                        </p:tgtEl>
                                        <p:attrNameLst>
                                          <p:attrName>style.visibility</p:attrName>
                                        </p:attrNameLst>
                                      </p:cBhvr>
                                      <p:to>
                                        <p:strVal val="visible"/>
                                      </p:to>
                                    </p:set>
                                    <p:animEffect transition="in" filter="fade">
                                      <p:cBhvr additive="repl">
                                        <p:cTn id="10" dur="500"/>
                                        <p:tgtEl>
                                          <p:spTgt spid="186"/>
                                        </p:tgtEl>
                                      </p:cBhvr>
                                    </p:animEffect>
                                  </p:childTnLst>
                                </p:cTn>
                              </p:par>
                              <p:par>
                                <p:cTn id="11" presetID="1" presetClass="entr" fill="hold" nodeType="withEffect">
                                  <p:stCondLst>
                                    <p:cond delay="0"/>
                                  </p:stCondLst>
                                  <p:childTnLst>
                                    <p:set>
                                      <p:cBhvr>
                                        <p:cTn id="12" dur="1" fill="hold">
                                          <p:stCondLst>
                                            <p:cond delay="0"/>
                                          </p:stCondLst>
                                        </p:cTn>
                                        <p:tgtEl>
                                          <p:spTgt spid="2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additive="repl">
                                        <p:cTn id="17" dur="500"/>
                                        <p:tgtEl>
                                          <p:spTgt spid="187"/>
                                        </p:tgtEl>
                                      </p:cBhvr>
                                    </p:animEffect>
                                  </p:childTnLst>
                                </p:cTn>
                              </p:par>
                              <p:par>
                                <p:cTn id="18" presetID="10" presetClass="entr" fill="hold" nodeType="with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fade">
                                      <p:cBhvr additive="repl">
                                        <p:cTn id="20" dur="500"/>
                                        <p:tgtEl>
                                          <p:spTgt spid="199"/>
                                        </p:tgtEl>
                                      </p:cBhvr>
                                    </p:animEffect>
                                  </p:childTnLst>
                                </p:cTn>
                              </p:par>
                              <p:par>
                                <p:cTn id="21" presetID="10" presetClass="entr" fill="hold" nodeType="with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fade">
                                      <p:cBhvr additive="repl">
                                        <p:cTn id="23" dur="500"/>
                                        <p:tgtEl>
                                          <p:spTgt spid="188"/>
                                        </p:tgtEl>
                                      </p:cBhvr>
                                    </p:animEffect>
                                  </p:childTnLst>
                                </p:cTn>
                              </p:par>
                              <p:par>
                                <p:cTn id="24" presetID="10" presetClass="entr" fill="hold"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fade">
                                      <p:cBhvr additive="repl">
                                        <p:cTn id="26" dur="500"/>
                                        <p:tgtEl>
                                          <p:spTgt spid="189"/>
                                        </p:tgtEl>
                                      </p:cBhvr>
                                    </p:animEffect>
                                  </p:childTnLst>
                                </p:cTn>
                              </p:par>
                              <p:par>
                                <p:cTn id="27" presetID="10" presetClass="entr" fill="hold" nodeType="withEffect">
                                  <p:stCondLst>
                                    <p:cond delay="0"/>
                                  </p:stCondLst>
                                  <p:childTnLst>
                                    <p:set>
                                      <p:cBhvr>
                                        <p:cTn id="28" dur="1" fill="hold">
                                          <p:stCondLst>
                                            <p:cond delay="0"/>
                                          </p:stCondLst>
                                        </p:cTn>
                                        <p:tgtEl>
                                          <p:spTgt spid="191"/>
                                        </p:tgtEl>
                                        <p:attrNameLst>
                                          <p:attrName>style.visibility</p:attrName>
                                        </p:attrNameLst>
                                      </p:cBhvr>
                                      <p:to>
                                        <p:strVal val="visible"/>
                                      </p:to>
                                    </p:set>
                                    <p:animEffect transition="in" filter="fade">
                                      <p:cBhvr additive="repl">
                                        <p:cTn id="29" dur="500"/>
                                        <p:tgtEl>
                                          <p:spTgt spid="191"/>
                                        </p:tgtEl>
                                      </p:cBhvr>
                                    </p:animEffect>
                                  </p:childTnLst>
                                </p:cTn>
                              </p:par>
                              <p:par>
                                <p:cTn id="30" presetID="10" presetClass="entr" fill="hold" nodeType="withEffect">
                                  <p:stCondLst>
                                    <p:cond delay="0"/>
                                  </p:stCondLst>
                                  <p:childTnLst>
                                    <p:set>
                                      <p:cBhvr>
                                        <p:cTn id="31" dur="1" fill="hold">
                                          <p:stCondLst>
                                            <p:cond delay="0"/>
                                          </p:stCondLst>
                                        </p:cTn>
                                        <p:tgtEl>
                                          <p:spTgt spid="192"/>
                                        </p:tgtEl>
                                        <p:attrNameLst>
                                          <p:attrName>style.visibility</p:attrName>
                                        </p:attrNameLst>
                                      </p:cBhvr>
                                      <p:to>
                                        <p:strVal val="visible"/>
                                      </p:to>
                                    </p:set>
                                    <p:animEffect transition="in" filter="fade">
                                      <p:cBhvr additive="repl">
                                        <p:cTn id="32" dur="500"/>
                                        <p:tgtEl>
                                          <p:spTgt spid="192"/>
                                        </p:tgtEl>
                                      </p:cBhvr>
                                    </p:animEffect>
                                  </p:childTnLst>
                                </p:cTn>
                              </p:par>
                              <p:par>
                                <p:cTn id="33" presetID="10" presetClass="entr" fill="hold" nodeType="withEffect">
                                  <p:stCondLst>
                                    <p:cond delay="0"/>
                                  </p:stCondLst>
                                  <p:childTnLst>
                                    <p:set>
                                      <p:cBhvr>
                                        <p:cTn id="34" dur="1" fill="hold">
                                          <p:stCondLst>
                                            <p:cond delay="0"/>
                                          </p:stCondLst>
                                        </p:cTn>
                                        <p:tgtEl>
                                          <p:spTgt spid="193"/>
                                        </p:tgtEl>
                                        <p:attrNameLst>
                                          <p:attrName>style.visibility</p:attrName>
                                        </p:attrNameLst>
                                      </p:cBhvr>
                                      <p:to>
                                        <p:strVal val="visible"/>
                                      </p:to>
                                    </p:set>
                                    <p:animEffect transition="in" filter="fade">
                                      <p:cBhvr additive="repl">
                                        <p:cTn id="35" dur="500"/>
                                        <p:tgtEl>
                                          <p:spTgt spid="193"/>
                                        </p:tgtEl>
                                      </p:cBhvr>
                                    </p:animEffect>
                                  </p:childTnLst>
                                </p:cTn>
                              </p:par>
                              <p:par>
                                <p:cTn id="36" presetID="10" presetClass="entr" fill="hold" nodeType="withEffect">
                                  <p:stCondLst>
                                    <p:cond delay="0"/>
                                  </p:stCondLst>
                                  <p:childTnLst>
                                    <p:set>
                                      <p:cBhvr>
                                        <p:cTn id="37" dur="1" fill="hold">
                                          <p:stCondLst>
                                            <p:cond delay="0"/>
                                          </p:stCondLst>
                                        </p:cTn>
                                        <p:tgtEl>
                                          <p:spTgt spid="194"/>
                                        </p:tgtEl>
                                        <p:attrNameLst>
                                          <p:attrName>style.visibility</p:attrName>
                                        </p:attrNameLst>
                                      </p:cBhvr>
                                      <p:to>
                                        <p:strVal val="visible"/>
                                      </p:to>
                                    </p:set>
                                    <p:animEffect transition="in" filter="fade">
                                      <p:cBhvr additive="repl">
                                        <p:cTn id="38" dur="500"/>
                                        <p:tgtEl>
                                          <p:spTgt spid="194"/>
                                        </p:tgtEl>
                                      </p:cBhvr>
                                    </p:animEffect>
                                  </p:childTnLst>
                                </p:cTn>
                              </p:par>
                              <p:par>
                                <p:cTn id="39" presetID="10" presetClass="entr" fill="hold" nodeType="withEffect">
                                  <p:stCondLst>
                                    <p:cond delay="0"/>
                                  </p:stCondLst>
                                  <p:childTnLst>
                                    <p:set>
                                      <p:cBhvr>
                                        <p:cTn id="40" dur="1" fill="hold">
                                          <p:stCondLst>
                                            <p:cond delay="0"/>
                                          </p:stCondLst>
                                        </p:cTn>
                                        <p:tgtEl>
                                          <p:spTgt spid="195"/>
                                        </p:tgtEl>
                                        <p:attrNameLst>
                                          <p:attrName>style.visibility</p:attrName>
                                        </p:attrNameLst>
                                      </p:cBhvr>
                                      <p:to>
                                        <p:strVal val="visible"/>
                                      </p:to>
                                    </p:set>
                                    <p:animEffect transition="in" filter="fade">
                                      <p:cBhvr additive="repl">
                                        <p:cTn id="41" dur="500"/>
                                        <p:tgtEl>
                                          <p:spTgt spid="195"/>
                                        </p:tgtEl>
                                      </p:cBhvr>
                                    </p:animEffect>
                                  </p:childTnLst>
                                </p:cTn>
                              </p:par>
                              <p:par>
                                <p:cTn id="42" presetID="10" presetClass="entr" fill="hold" nodeType="withEffect">
                                  <p:stCondLst>
                                    <p:cond delay="0"/>
                                  </p:stCondLst>
                                  <p:childTnLst>
                                    <p:set>
                                      <p:cBhvr>
                                        <p:cTn id="43" dur="1" fill="hold">
                                          <p:stCondLst>
                                            <p:cond delay="0"/>
                                          </p:stCondLst>
                                        </p:cTn>
                                        <p:tgtEl>
                                          <p:spTgt spid="196"/>
                                        </p:tgtEl>
                                        <p:attrNameLst>
                                          <p:attrName>style.visibility</p:attrName>
                                        </p:attrNameLst>
                                      </p:cBhvr>
                                      <p:to>
                                        <p:strVal val="visible"/>
                                      </p:to>
                                    </p:set>
                                    <p:animEffect transition="in" filter="fade">
                                      <p:cBhvr additive="repl">
                                        <p:cTn id="44" dur="500"/>
                                        <p:tgtEl>
                                          <p:spTgt spid="196"/>
                                        </p:tgtEl>
                                      </p:cBhvr>
                                    </p:animEffect>
                                  </p:childTnLst>
                                </p:cTn>
                              </p:par>
                              <p:par>
                                <p:cTn id="45" presetID="10" presetClass="entr" fill="hold" nodeType="withEffect">
                                  <p:stCondLst>
                                    <p:cond delay="0"/>
                                  </p:stCondLst>
                                  <p:childTnLst>
                                    <p:set>
                                      <p:cBhvr>
                                        <p:cTn id="46" dur="1" fill="hold">
                                          <p:stCondLst>
                                            <p:cond delay="0"/>
                                          </p:stCondLst>
                                        </p:cTn>
                                        <p:tgtEl>
                                          <p:spTgt spid="197"/>
                                        </p:tgtEl>
                                        <p:attrNameLst>
                                          <p:attrName>style.visibility</p:attrName>
                                        </p:attrNameLst>
                                      </p:cBhvr>
                                      <p:to>
                                        <p:strVal val="visible"/>
                                      </p:to>
                                    </p:set>
                                    <p:animEffect transition="in" filter="fade">
                                      <p:cBhvr additive="repl">
                                        <p:cTn id="47" dur="500"/>
                                        <p:tgtEl>
                                          <p:spTgt spid="197"/>
                                        </p:tgtEl>
                                      </p:cBhvr>
                                    </p:animEffect>
                                  </p:childTnLst>
                                </p:cTn>
                              </p:par>
                              <p:par>
                                <p:cTn id="48" presetID="10" presetClass="entr" fill="hold" nodeType="withEffect">
                                  <p:stCondLst>
                                    <p:cond delay="0"/>
                                  </p:stCondLst>
                                  <p:childTnLst>
                                    <p:set>
                                      <p:cBhvr>
                                        <p:cTn id="49" dur="1" fill="hold">
                                          <p:stCondLst>
                                            <p:cond delay="0"/>
                                          </p:stCondLst>
                                        </p:cTn>
                                        <p:tgtEl>
                                          <p:spTgt spid="198"/>
                                        </p:tgtEl>
                                        <p:attrNameLst>
                                          <p:attrName>style.visibility</p:attrName>
                                        </p:attrNameLst>
                                      </p:cBhvr>
                                      <p:to>
                                        <p:strVal val="visible"/>
                                      </p:to>
                                    </p:set>
                                    <p:animEffect transition="in" filter="fade">
                                      <p:cBhvr additive="repl">
                                        <p:cTn id="50" dur="500"/>
                                        <p:tgtEl>
                                          <p:spTgt spid="198"/>
                                        </p:tgtEl>
                                      </p:cBhvr>
                                    </p:animEffect>
                                  </p:childTnLst>
                                </p:cTn>
                              </p:par>
                              <p:par>
                                <p:cTn id="51" presetID="10" presetClass="entr" fill="hold" nodeType="withEffect">
                                  <p:stCondLst>
                                    <p:cond delay="0"/>
                                  </p:stCondLst>
                                  <p:childTnLst>
                                    <p:set>
                                      <p:cBhvr>
                                        <p:cTn id="52" dur="1" fill="hold">
                                          <p:stCondLst>
                                            <p:cond delay="0"/>
                                          </p:stCondLst>
                                        </p:cTn>
                                        <p:tgtEl>
                                          <p:spTgt spid="190"/>
                                        </p:tgtEl>
                                        <p:attrNameLst>
                                          <p:attrName>style.visibility</p:attrName>
                                        </p:attrNameLst>
                                      </p:cBhvr>
                                      <p:to>
                                        <p:strVal val="visible"/>
                                      </p:to>
                                    </p:set>
                                    <p:animEffect transition="in" filter="fade">
                                      <p:cBhvr additive="repl">
                                        <p:cTn id="53"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1718</TotalTime>
  <Words>1516</Words>
  <Application>Microsoft Office PowerPoint</Application>
  <PresentationFormat>Widescreen</PresentationFormat>
  <Paragraphs>139</Paragraphs>
  <Slides>12</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Helvetica</vt:lpstr>
      <vt:lpstr>Times New Roman</vt:lpstr>
      <vt:lpstr>Whitney</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MB’s brain-body network determined by probing  autonomic arousal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was my mind? Attentional Lapses and Physiological Arousal</dc:title>
  <dc:subject/>
  <dc:creator>Boulakis Paradeisios</dc:creator>
  <dc:description/>
  <cp:lastModifiedBy>Boulakis Paradeisios</cp:lastModifiedBy>
  <cp:revision>60</cp:revision>
  <dcterms:created xsi:type="dcterms:W3CDTF">2022-04-20T07:53:40Z</dcterms:created>
  <dcterms:modified xsi:type="dcterms:W3CDTF">2022-06-02T12:54:19Z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13</vt:i4>
  </property>
</Properties>
</file>