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7"/>
    <p:restoredTop sz="95964"/>
  </p:normalViewPr>
  <p:slideViewPr>
    <p:cSldViewPr snapToGrid="0">
      <p:cViewPr varScale="1">
        <p:scale>
          <a:sx n="92" d="100"/>
          <a:sy n="92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63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593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59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81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1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1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18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24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0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4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57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3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0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7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7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25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F7306A-C4B7-6E42-B2C9-51089BC3CF9A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2324E2-88A4-454C-A85E-99C962733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54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27E36-1D92-9243-B616-B51EF0491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Belgique: comment en est-on arrivé là?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42B687-D0A2-4B4F-AAA1-195E28DEF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MOOC </a:t>
            </a:r>
            <a:r>
              <a:rPr lang="fr-FR" i="1" dirty="0"/>
              <a:t>Histoire(s) de Belgique</a:t>
            </a:r>
            <a:r>
              <a:rPr lang="fr-FR" dirty="0"/>
              <a:t> Module 3 Séquence 2</a:t>
            </a:r>
          </a:p>
          <a:p>
            <a:r>
              <a:rPr lang="fr-FR" dirty="0"/>
              <a:t>UCTL 2022-2023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7F24B5-AC44-2248-BA36-8AF0F169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58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13A5F-FDFF-47A2-DBA5-1B86190D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royale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35A397-2B92-F937-2395-CFA0A94C8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Juillet 1945: loi fin impossibilité régner si vote Chambres réunies</a:t>
            </a:r>
          </a:p>
          <a:p>
            <a:r>
              <a:rPr lang="fr-FR" dirty="0"/>
              <a:t>Mars 1950: consultation populaire:</a:t>
            </a:r>
          </a:p>
          <a:p>
            <a:pPr lvl="1"/>
            <a:r>
              <a:rPr lang="fr-FR" dirty="0"/>
              <a:t>Flandre: 	72% pour retour Léopold III</a:t>
            </a:r>
          </a:p>
          <a:p>
            <a:pPr lvl="1"/>
            <a:r>
              <a:rPr lang="fr-FR" dirty="0"/>
              <a:t>Bruxelles: 	48 % </a:t>
            </a:r>
          </a:p>
          <a:p>
            <a:pPr lvl="1"/>
            <a:r>
              <a:rPr lang="fr-FR" dirty="0"/>
              <a:t>Wallonie: 	42% (mais séparation W rurale/industrielle)</a:t>
            </a:r>
          </a:p>
          <a:p>
            <a:r>
              <a:rPr lang="fr-FR" dirty="0"/>
              <a:t>Juin 1950: élections et majorité absolue catholique</a:t>
            </a:r>
          </a:p>
          <a:p>
            <a:r>
              <a:rPr lang="fr-FR" dirty="0"/>
              <a:t>Juillet 1950: retour du Roi et émeutes en Wallonie industrielle</a:t>
            </a:r>
          </a:p>
          <a:p>
            <a:r>
              <a:rPr lang="fr-FR" dirty="0"/>
              <a:t>Août 1950: retrait du Roi: Baudouin prince royal jusqu’à sa majorité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FDC75-A943-FA27-6CE8-1A87187E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283687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D8BAC-1306-E2AD-C35A-DCA75880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Déclin économique wallon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F9C83A-5CC0-8062-8E67-D99F8EFE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Régions européennes de tradition industrielle</a:t>
            </a:r>
          </a:p>
          <a:p>
            <a:r>
              <a:rPr lang="fr-FR" dirty="0"/>
              <a:t>Mais vieillissement de l’outil minier et sidérurgique</a:t>
            </a:r>
          </a:p>
          <a:p>
            <a:r>
              <a:rPr lang="fr-FR" dirty="0"/>
              <a:t>Investissements américains innovants </a:t>
            </a:r>
            <a:r>
              <a:rPr lang="fr-FR" i="1" dirty="0"/>
              <a:t>Golden Sixties</a:t>
            </a:r>
            <a:r>
              <a:rPr lang="fr-FR" dirty="0"/>
              <a:t>: Flandre</a:t>
            </a:r>
          </a:p>
          <a:p>
            <a:r>
              <a:rPr lang="fr-FR" dirty="0"/>
              <a:t>1966: PIB/</a:t>
            </a:r>
            <a:r>
              <a:rPr lang="fr-FR" dirty="0" err="1"/>
              <a:t>hab</a:t>
            </a:r>
            <a:r>
              <a:rPr lang="fr-FR" dirty="0"/>
              <a:t> =</a:t>
            </a:r>
          </a:p>
          <a:p>
            <a:r>
              <a:rPr lang="fr-FR" dirty="0"/>
              <a:t>1960: projet de Loi unique: austérité; grèves</a:t>
            </a:r>
          </a:p>
          <a:p>
            <a:r>
              <a:rPr lang="fr-FR" dirty="0"/>
              <a:t>André Renard: réformes de structures (économiques, fédéralisme): Mouvement Populaire Wallon, soutien Fourons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955D08-6629-BF1A-045B-8B747847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65188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A0A2F-AEB0-553C-2D39-D93CC81F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Wallingantisme</a:t>
            </a:r>
            <a:r>
              <a:rPr lang="fr-FR" dirty="0"/>
              <a:t> politique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2A0D7-0544-5787-AA6A-644E6108C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Front wallon et Parti wallon des travailleurs: 1+1</a:t>
            </a:r>
          </a:p>
          <a:p>
            <a:r>
              <a:rPr lang="fr-FR" dirty="0"/>
              <a:t>Rassemblement wallon 1968: 6 à 14 députés, participation gouvernement</a:t>
            </a:r>
          </a:p>
          <a:p>
            <a:r>
              <a:rPr lang="fr-FR" dirty="0"/>
              <a:t>Fin RW parlementaire 1985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0F0030-446B-0F3E-2681-F368893E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217059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A3523-6372-AB32-A27B-2D049293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Catherine </a:t>
            </a:r>
            <a:r>
              <a:rPr lang="fr-FR" dirty="0" err="1"/>
              <a:t>Lanneau</a:t>
            </a:r>
            <a:r>
              <a:rPr lang="fr-FR" dirty="0"/>
              <a:t> Mouvement wallon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3018BF-8559-5360-B021-18F6A4E6E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Nébuleuse &gt; courant structuré</a:t>
            </a:r>
          </a:p>
          <a:p>
            <a:r>
              <a:rPr lang="fr-FR" dirty="0"/>
              <a:t>Freiner mouvement flamand (lois linguistiques): à Bruxelles et en Flandre!</a:t>
            </a:r>
          </a:p>
          <a:p>
            <a:r>
              <a:rPr lang="fr-FR" dirty="0"/>
              <a:t>Défense petite bourgeoisie francophone (PB: liée à l’Etat) langue (et culture)</a:t>
            </a:r>
          </a:p>
          <a:p>
            <a:r>
              <a:rPr lang="fr-FR" dirty="0"/>
              <a:t>1880: Ligues </a:t>
            </a:r>
            <a:r>
              <a:rPr lang="fr-FR" dirty="0" err="1"/>
              <a:t>antiflamingantes</a:t>
            </a:r>
            <a:r>
              <a:rPr lang="fr-FR" dirty="0"/>
              <a:t> puis revendications économiques</a:t>
            </a:r>
          </a:p>
          <a:p>
            <a:r>
              <a:rPr lang="fr-FR" dirty="0"/>
              <a:t>« identité wallonne » &gt;&lt; « identité belge » (bâtarde!)</a:t>
            </a:r>
          </a:p>
          <a:p>
            <a:r>
              <a:rPr lang="fr-FR" dirty="0"/>
              <a:t>Francophilie (rattachement ou alliance)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851EDC-E595-C7B0-8AF6-38E3F834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243167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4927D-2424-6752-EDD4-BE230E75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1905 Congrès wallon Liège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C42B4A-14E1-07EB-0B13-63CAF7DE0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Exposition universelle, « hausmannisation » des Vennes, Boulevard Emile de </a:t>
            </a:r>
            <a:r>
              <a:rPr lang="fr-FR" dirty="0" err="1"/>
              <a:t>Laveleye</a:t>
            </a:r>
            <a:endParaRPr lang="fr-FR" dirty="0"/>
          </a:p>
          <a:p>
            <a:r>
              <a:rPr lang="fr-FR" dirty="0"/>
              <a:t>Ligue wallonne de Liège: projet de séparation administrative</a:t>
            </a:r>
          </a:p>
          <a:p>
            <a:pPr lvl="1"/>
            <a:r>
              <a:rPr lang="fr-FR" dirty="0"/>
              <a:t>Nord: catholique, rural, flamand</a:t>
            </a:r>
          </a:p>
          <a:p>
            <a:pPr lvl="1"/>
            <a:r>
              <a:rPr lang="fr-FR" dirty="0"/>
              <a:t>Sud: anticlérical, industriel, francophone</a:t>
            </a:r>
          </a:p>
          <a:p>
            <a:r>
              <a:rPr lang="fr-FR" dirty="0"/>
              <a:t>Taux de natalité et SU: différences augmentées.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94EBD4-05F9-451D-5417-CC6EFEBE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251810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F844C-073F-86CD-F37A-6D3EE0E7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1912: élections, Congrès wallon et Lettre au Roi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A4FC1-ED53-B544-CB5B-01614815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Jules Destrée: « </a:t>
            </a:r>
            <a:r>
              <a:rPr lang="fr-BE" dirty="0">
                <a:effectLst/>
              </a:rPr>
              <a:t>grande et horrifiante vérité́ : il n’y a pas de Belges »</a:t>
            </a:r>
          </a:p>
          <a:p>
            <a:r>
              <a:rPr lang="fr-BE" dirty="0"/>
              <a:t>Artifice &gt;&lt; nationalité !!</a:t>
            </a:r>
          </a:p>
          <a:p>
            <a:r>
              <a:rPr lang="fr-BE" dirty="0"/>
              <a:t>« </a:t>
            </a:r>
            <a:r>
              <a:rPr lang="fr-BE" dirty="0">
                <a:effectLst/>
              </a:rPr>
              <a:t>union de deux peuples indépendants et libres »</a:t>
            </a:r>
          </a:p>
          <a:p>
            <a:r>
              <a:rPr lang="fr-BE" dirty="0"/>
              <a:t>Plus solide que…</a:t>
            </a:r>
          </a:p>
          <a:p>
            <a:r>
              <a:rPr lang="fr-BE" dirty="0"/>
              <a:t>« </a:t>
            </a:r>
            <a:r>
              <a:rPr lang="fr-BE" dirty="0">
                <a:effectLst/>
              </a:rPr>
              <a:t>dont la moitié se croirait opprimée par l’autre moitié »</a:t>
            </a:r>
          </a:p>
          <a:p>
            <a:r>
              <a:rPr lang="fr-BE" dirty="0"/>
              <a:t>Assemblée wallonne: drapeau et fêtes (1830)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4ED23D-1140-14CE-ECBA-6F6D42A0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236140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46BFD-AFD8-44E7-2C95-A2B7A8E9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Flamenpolitik</a:t>
            </a: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E633E-E8C6-6F56-D152-DD6F4F02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1914-1918: occupant allemand</a:t>
            </a:r>
          </a:p>
          <a:p>
            <a:r>
              <a:rPr lang="fr-FR" dirty="0"/>
              <a:t>1916: NL° Université de Gand</a:t>
            </a:r>
          </a:p>
          <a:p>
            <a:r>
              <a:rPr lang="fr-FR" dirty="0"/>
              <a:t>1917: séparation administrative: </a:t>
            </a:r>
          </a:p>
          <a:p>
            <a:pPr lvl="1"/>
            <a:r>
              <a:rPr lang="fr-FR" dirty="0"/>
              <a:t>Bruxelles capitale Flandre</a:t>
            </a:r>
          </a:p>
          <a:p>
            <a:pPr lvl="1"/>
            <a:r>
              <a:rPr lang="fr-FR" dirty="0"/>
              <a:t>Namur capitale Wallonie</a:t>
            </a:r>
          </a:p>
          <a:p>
            <a:r>
              <a:rPr lang="fr-FR" dirty="0"/>
              <a:t>Collaboration des « activistes »</a:t>
            </a:r>
          </a:p>
          <a:p>
            <a:r>
              <a:rPr lang="fr-FR" dirty="0"/>
              <a:t>Démontage et destruction des machines et usines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D9FF7-F1DC-756E-17E7-1FC339C8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368901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7BEDC-64BF-5E43-049C-57DD619B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Unionistes &gt;&lt; fédéralistes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095F3A-1504-F878-2A6B-0C8442831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Entre-deux-guerres</a:t>
            </a:r>
          </a:p>
          <a:p>
            <a:r>
              <a:rPr lang="fr-FR" dirty="0"/>
              <a:t>Défendre droits francophones de Flandre, unité belge (bilinguisme)</a:t>
            </a:r>
          </a:p>
          <a:p>
            <a:r>
              <a:rPr lang="fr-FR" dirty="0"/>
              <a:t>Unilinguisme territorial sauf Bruxelles: lois linguistiques 1921 - 1938</a:t>
            </a:r>
          </a:p>
          <a:p>
            <a:endParaRPr lang="fr-FR" dirty="0"/>
          </a:p>
          <a:p>
            <a:r>
              <a:rPr lang="fr-FR" dirty="0"/>
              <a:t>Ligue Action wallonne, Concentration wallonne 1930</a:t>
            </a:r>
          </a:p>
          <a:p>
            <a:r>
              <a:rPr lang="fr-FR" dirty="0"/>
              <a:t>1938: projet fédéraliste Fernand </a:t>
            </a:r>
            <a:r>
              <a:rPr lang="fr-FR" dirty="0" err="1"/>
              <a:t>Dehousse</a:t>
            </a:r>
            <a:r>
              <a:rPr lang="fr-FR" dirty="0"/>
              <a:t>, Georges Truffaut, François Van Belle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713477-4B79-5757-00AE-74840356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160012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80667-3284-A64F-9B09-4F73F7F5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Francophilie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A33D5-7431-D2E6-DB5C-EC1971549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Alliance diplomatique, militaire, économique avec France</a:t>
            </a:r>
          </a:p>
          <a:p>
            <a:r>
              <a:rPr lang="fr-FR" dirty="0"/>
              <a:t>1936: « Belgique » choisit indépendance ou neutralité (F = D) !</a:t>
            </a:r>
          </a:p>
          <a:p>
            <a:r>
              <a:rPr lang="fr-FR" dirty="0"/>
              <a:t>Fédéralistes wallons accusent : Nazi = Démocraties ??</a:t>
            </a:r>
          </a:p>
          <a:p>
            <a:endParaRPr lang="fr-FR" dirty="0"/>
          </a:p>
          <a:p>
            <a:r>
              <a:rPr lang="fr-FR" dirty="0"/>
              <a:t>Pendant guerre: quelques hésitations</a:t>
            </a:r>
          </a:p>
          <a:p>
            <a:r>
              <a:rPr lang="fr-FR" dirty="0"/>
              <a:t>Majorité wallingants résistants: « Wallonie Libre » (</a:t>
            </a:r>
            <a:r>
              <a:rPr lang="fr-FR" dirty="0" err="1"/>
              <a:t>cfr</a:t>
            </a:r>
            <a:r>
              <a:rPr lang="fr-FR" dirty="0"/>
              <a:t>. De Gaulle)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D0884F-06E7-25A7-582C-00254CA3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224888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694902-6521-F2CE-0651-B53F439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Congrès national wallon 1945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73B1CD-A7D0-6FE5-8224-F877F9B84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Représentation monde politique et société civile wallonne</a:t>
            </a:r>
          </a:p>
          <a:p>
            <a:r>
              <a:rPr lang="fr-FR" dirty="0"/>
              <a:t>Premier vote: rattachement à la France !</a:t>
            </a:r>
          </a:p>
          <a:p>
            <a:r>
              <a:rPr lang="fr-FR" dirty="0"/>
              <a:t>Puis on décide que c’était sentimental et revote: </a:t>
            </a:r>
          </a:p>
          <a:p>
            <a:pPr lvl="1"/>
            <a:r>
              <a:rPr lang="fr-FR" dirty="0"/>
              <a:t>Autonomie Wallonie dans cadre belge</a:t>
            </a:r>
          </a:p>
          <a:p>
            <a:r>
              <a:rPr lang="fr-FR" dirty="0"/>
              <a:t>C-à-d fédéralisme à trois: Wallonie, Bruxelles, Flandre</a:t>
            </a:r>
          </a:p>
          <a:p>
            <a:r>
              <a:rPr lang="fr-FR" dirty="0"/>
              <a:t>Régence: impossible de réviser la Constitution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49F316-BB59-377F-E4A0-910C532A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241674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82A50-B558-DC4E-E6CD-7AC3BEC9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Rôle du Roi et guerre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72E911-40B9-208B-F99C-AA83C6266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Avant: neutralité militaire et diplomatique</a:t>
            </a:r>
          </a:p>
          <a:p>
            <a:r>
              <a:rPr lang="fr-FR" dirty="0"/>
              <a:t>Pendant: dirige seul l’armée puis capitule (21 jours – F: 38 jours)</a:t>
            </a:r>
          </a:p>
          <a:p>
            <a:r>
              <a:rPr lang="fr-FR" dirty="0"/>
              <a:t>Refuse suivre gouvernement, refuse collaborer; « impossibilité régner »</a:t>
            </a:r>
          </a:p>
          <a:p>
            <a:r>
              <a:rPr lang="fr-FR" dirty="0"/>
              <a:t>« Prisonnier avec ses soldats » à Laeken</a:t>
            </a:r>
          </a:p>
          <a:p>
            <a:r>
              <a:rPr lang="fr-FR" dirty="0"/>
              <a:t>Mariage avec Liliane </a:t>
            </a:r>
            <a:r>
              <a:rPr lang="fr-FR" dirty="0" err="1"/>
              <a:t>Baels</a:t>
            </a:r>
            <a:r>
              <a:rPr lang="fr-FR" dirty="0"/>
              <a:t>, fille d’un réputé collaborateur</a:t>
            </a:r>
          </a:p>
          <a:p>
            <a:r>
              <a:rPr lang="fr-FR" dirty="0"/>
              <a:t>Refuse revenir en Belgique après guerre si pas respect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622524-9BC5-A336-91A2-091B362B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BCEEOAL12</a:t>
            </a:r>
          </a:p>
        </p:txBody>
      </p:sp>
    </p:spTree>
    <p:extLst>
      <p:ext uri="{BB962C8B-B14F-4D97-AF65-F5344CB8AC3E}">
        <p14:creationId xmlns:p14="http://schemas.microsoft.com/office/powerpoint/2010/main" val="827998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{8EE85167-B9ED-4C41-812B-D4E0BE99D74C}tf10001064</Template>
  <TotalTime>6</TotalTime>
  <Words>611</Words>
  <Application>Microsoft Macintosh PowerPoint</Application>
  <PresentationFormat>Grand écran</PresentationFormat>
  <Paragraphs>91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Organique</vt:lpstr>
      <vt:lpstr>Belgique: comment en est-on arrivé là?</vt:lpstr>
      <vt:lpstr>Catherine Lanneau Mouvement wallon</vt:lpstr>
      <vt:lpstr>1905 Congrès wallon Liège</vt:lpstr>
      <vt:lpstr>1912: élections, Congrès wallon et Lettre au Roi</vt:lpstr>
      <vt:lpstr>Flamenpolitik</vt:lpstr>
      <vt:lpstr>Unionistes &gt;&lt; fédéralistes</vt:lpstr>
      <vt:lpstr>Francophilie</vt:lpstr>
      <vt:lpstr>Congrès national wallon 1945</vt:lpstr>
      <vt:lpstr>Rôle du Roi et guerre</vt:lpstr>
      <vt:lpstr>Question royale</vt:lpstr>
      <vt:lpstr>Déclin économique wallon</vt:lpstr>
      <vt:lpstr>Wallingantisme politique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Belgique: comment en est-on arrivé là?</dc:title>
  <dc:creator>Verjans Pierre</dc:creator>
  <cp:lastModifiedBy>Verjans Pierre</cp:lastModifiedBy>
  <cp:revision>1</cp:revision>
  <dcterms:created xsi:type="dcterms:W3CDTF">2023-01-12T08:25:52Z</dcterms:created>
  <dcterms:modified xsi:type="dcterms:W3CDTF">2023-01-12T08:32:04Z</dcterms:modified>
</cp:coreProperties>
</file>