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0.xml" ContentType="application/vnd.openxmlformats-officedocument.drawingml.chart+xml"/>
  <Override PartName="/ppt/notesSlides/notesSlide27.xml" ContentType="application/vnd.openxmlformats-officedocument.presentationml.notesSlide+xml"/>
  <Override PartName="/ppt/charts/chart11.xml" ContentType="application/vnd.openxmlformats-officedocument.drawingml.chart+xml"/>
  <Override PartName="/ppt/notesSlides/notesSlide28.xml" ContentType="application/vnd.openxmlformats-officedocument.presentationml.notesSlide+xml"/>
  <Override PartName="/ppt/charts/chart1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3.xml" ContentType="application/vnd.openxmlformats-officedocument.drawingml.chart+xml"/>
  <Override PartName="/ppt/notesSlides/notesSlide31.xml" ContentType="application/vnd.openxmlformats-officedocument.presentationml.notesSlide+xml"/>
  <Override PartName="/ppt/charts/chart1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310" r:id="rId2"/>
    <p:sldId id="311" r:id="rId3"/>
    <p:sldId id="313" r:id="rId4"/>
    <p:sldId id="358" r:id="rId5"/>
    <p:sldId id="361" r:id="rId6"/>
    <p:sldId id="351" r:id="rId7"/>
    <p:sldId id="373" r:id="rId8"/>
    <p:sldId id="346" r:id="rId9"/>
    <p:sldId id="356" r:id="rId10"/>
    <p:sldId id="314" r:id="rId11"/>
    <p:sldId id="318" r:id="rId12"/>
    <p:sldId id="369" r:id="rId13"/>
    <p:sldId id="277" r:id="rId14"/>
    <p:sldId id="322" r:id="rId15"/>
    <p:sldId id="326" r:id="rId16"/>
    <p:sldId id="324" r:id="rId17"/>
    <p:sldId id="325" r:id="rId18"/>
    <p:sldId id="327" r:id="rId19"/>
    <p:sldId id="328" r:id="rId20"/>
    <p:sldId id="367" r:id="rId21"/>
    <p:sldId id="330" r:id="rId22"/>
    <p:sldId id="333" r:id="rId23"/>
    <p:sldId id="334" r:id="rId24"/>
    <p:sldId id="336" r:id="rId25"/>
    <p:sldId id="370" r:id="rId26"/>
    <p:sldId id="339" r:id="rId27"/>
    <p:sldId id="340" r:id="rId28"/>
    <p:sldId id="341" r:id="rId29"/>
    <p:sldId id="342" r:id="rId30"/>
    <p:sldId id="344" r:id="rId31"/>
    <p:sldId id="345" r:id="rId32"/>
    <p:sldId id="372" r:id="rId33"/>
    <p:sldId id="343" r:id="rId34"/>
    <p:sldId id="371"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29E"/>
    <a:srgbClr val="E6837D"/>
    <a:srgbClr val="B2605B"/>
    <a:srgbClr val="000000"/>
    <a:srgbClr val="CDF2FF"/>
    <a:srgbClr val="C4FAFF"/>
    <a:srgbClr val="E5F4FF"/>
    <a:srgbClr val="9F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6"/>
    <p:restoredTop sz="78428"/>
  </p:normalViewPr>
  <p:slideViewPr>
    <p:cSldViewPr snapToGrid="0">
      <p:cViewPr varScale="1">
        <p:scale>
          <a:sx n="86" d="100"/>
          <a:sy n="86" d="100"/>
        </p:scale>
        <p:origin x="2616" y="200"/>
      </p:cViewPr>
      <p:guideLst/>
    </p:cSldViewPr>
  </p:slideViewPr>
  <p:notesTextViewPr>
    <p:cViewPr>
      <p:scale>
        <a:sx n="1" d="1"/>
        <a:sy n="1" d="1"/>
      </p:scale>
      <p:origin x="0" y="0"/>
    </p:cViewPr>
  </p:notesTextViewPr>
  <p:notesViewPr>
    <p:cSldViewPr snapToGrid="0">
      <p:cViewPr varScale="1">
        <p:scale>
          <a:sx n="97" d="100"/>
          <a:sy n="97" d="100"/>
        </p:scale>
        <p:origin x="784"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francoiswang/Downloads/MAELLETHESE%203-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Users/francoiswang/Documents/Maelle/THESE/EXCEL/TE%20ISCH%20POST%20WANG.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Users/francoiswang/Documents/Maelle/THESE/EXCEL/TE%20ISCH%20POST%20WANG.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Users/francoiswang/Documents/Maelle/THESE/EXCEL/CONTROLES%20TT.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Users/francoiswang/Documents/Maelle/THESE/EXCEL/TE%20ISCH%20POST%20WANG.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Users/francoiswang/Documents/Maelle/EXCITABILITE%20NERVEUSE/XLS/STIMULUS%20REPONSE%20REPRO.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Users/francoiswang/Documents/Maelle/NORMALISATION.xlsx" TargetMode="External"/><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1" Type="http://schemas.openxmlformats.org/officeDocument/2006/relationships/oleObject" Target="file:////Users/francoiswang/Documents/Maelle/EXCITABILITE%20NERVEUSE/XLS/STIMULUS%20REPONSE%20REPRO.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9"/>
            <c:spPr>
              <a:solidFill>
                <a:srgbClr val="00B0F0"/>
              </a:solidFill>
              <a:ln w="9525">
                <a:solidFill>
                  <a:srgbClr val="00B0F0"/>
                </a:solidFill>
              </a:ln>
              <a:effectLst/>
            </c:spPr>
          </c:marker>
          <c:trendline>
            <c:spPr>
              <a:ln w="19050" cap="rnd">
                <a:solidFill>
                  <a:srgbClr val="FF0000"/>
                </a:solidFill>
                <a:prstDash val="solid"/>
              </a:ln>
              <a:effectLst/>
            </c:spPr>
            <c:trendlineType val="linear"/>
            <c:dispRSqr val="0"/>
            <c:dispEq val="1"/>
            <c:trendlineLbl>
              <c:layout>
                <c:manualLayout>
                  <c:x val="-9.0520531110983484E-3"/>
                  <c:y val="-8.3767213621187456E-2"/>
                </c:manualLayout>
              </c:layout>
              <c:tx>
                <c:rich>
                  <a:bodyPr rot="0" spcFirstLastPara="1" vertOverflow="ellipsis" vert="horz" wrap="square" anchor="ctr" anchorCtr="1"/>
                  <a:lstStyle/>
                  <a:p>
                    <a:pPr>
                      <a:defRPr sz="1200" b="1" i="0" u="none" strike="noStrike" kern="1200" baseline="0">
                        <a:solidFill>
                          <a:srgbClr val="FF0000"/>
                        </a:solidFill>
                        <a:latin typeface="Comic Sans MS" panose="030F0902030302020204" pitchFamily="66" charset="0"/>
                        <a:ea typeface="+mn-ea"/>
                        <a:cs typeface="+mn-cs"/>
                      </a:defRPr>
                    </a:pPr>
                    <a:r>
                      <a:rPr lang="en-US" sz="1200" baseline="0" dirty="0">
                        <a:latin typeface="Comic Sans MS" panose="030F0902030302020204" pitchFamily="66" charset="0"/>
                      </a:rPr>
                      <a:t>y = 1,7x + 0,44</a:t>
                    </a:r>
                    <a:endParaRPr lang="en-US" sz="1200" dirty="0">
                      <a:latin typeface="Comic Sans MS" panose="030F0902030302020204" pitchFamily="66" charset="0"/>
                    </a:endParaRPr>
                  </a:p>
                </c:rich>
              </c:tx>
              <c:numFmt formatCode="General" sourceLinked="0"/>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Comic Sans MS" panose="030F0902030302020204" pitchFamily="66" charset="0"/>
                      <a:ea typeface="+mn-ea"/>
                      <a:cs typeface="+mn-cs"/>
                    </a:defRPr>
                  </a:pPr>
                  <a:endParaRPr lang="fr-FR"/>
                </a:p>
              </c:txPr>
            </c:trendlineLbl>
          </c:trendline>
          <c:xVal>
            <c:numRef>
              <c:f>Feuil3!$O$52:$S$52</c:f>
              <c:numCache>
                <c:formatCode>General</c:formatCode>
                <c:ptCount val="5"/>
                <c:pt idx="0">
                  <c:v>1</c:v>
                </c:pt>
                <c:pt idx="1">
                  <c:v>0.7</c:v>
                </c:pt>
                <c:pt idx="2">
                  <c:v>0.5</c:v>
                </c:pt>
                <c:pt idx="3" formatCode="0.000">
                  <c:v>-0.26499160470136723</c:v>
                </c:pt>
                <c:pt idx="4">
                  <c:v>0.2</c:v>
                </c:pt>
              </c:numCache>
            </c:numRef>
          </c:xVal>
          <c:yVal>
            <c:numRef>
              <c:f>Feuil3!$T$53:$Y$53</c:f>
              <c:numCache>
                <c:formatCode>General</c:formatCode>
                <c:ptCount val="6"/>
                <c:pt idx="0">
                  <c:v>2.1</c:v>
                </c:pt>
                <c:pt idx="1">
                  <c:v>1.6099999999999999</c:v>
                </c:pt>
                <c:pt idx="2">
                  <c:v>1.3</c:v>
                </c:pt>
                <c:pt idx="4">
                  <c:v>0.76</c:v>
                </c:pt>
                <c:pt idx="5">
                  <c:v>0</c:v>
                </c:pt>
              </c:numCache>
            </c:numRef>
          </c:yVal>
          <c:smooth val="0"/>
          <c:extLst>
            <c:ext xmlns:c16="http://schemas.microsoft.com/office/drawing/2014/chart" uri="{C3380CC4-5D6E-409C-BE32-E72D297353CC}">
              <c16:uniqueId val="{00000001-2A9E-BB4B-854D-487E96D3BB82}"/>
            </c:ext>
          </c:extLst>
        </c:ser>
        <c:dLbls>
          <c:showLegendKey val="0"/>
          <c:showVal val="0"/>
          <c:showCatName val="0"/>
          <c:showSerName val="0"/>
          <c:showPercent val="0"/>
          <c:showBubbleSize val="0"/>
        </c:dLbls>
        <c:axId val="969734096"/>
        <c:axId val="969122288"/>
      </c:scatterChart>
      <c:valAx>
        <c:axId val="969734096"/>
        <c:scaling>
          <c:orientation val="minMax"/>
          <c:max val="1"/>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969122288"/>
        <c:crosses val="autoZero"/>
        <c:crossBetween val="midCat"/>
      </c:valAx>
      <c:valAx>
        <c:axId val="96912228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9697340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TE!$I$1</c:f>
              <c:strCache>
                <c:ptCount val="1"/>
                <c:pt idx="0">
                  <c:v>CB WANG</c:v>
                </c:pt>
              </c:strCache>
            </c:strRef>
          </c:tx>
          <c:spPr>
            <a:ln w="12700">
              <a:solidFill>
                <a:srgbClr val="00C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TE!$I$3:$I$57</c:f>
              <c:numCache>
                <c:formatCode>General</c:formatCode>
                <c:ptCount val="55"/>
                <c:pt idx="0">
                  <c:v>0</c:v>
                </c:pt>
                <c:pt idx="1">
                  <c:v>0</c:v>
                </c:pt>
                <c:pt idx="2">
                  <c:v>39.610000610351562</c:v>
                </c:pt>
                <c:pt idx="3">
                  <c:v>43.970001220703125</c:v>
                </c:pt>
                <c:pt idx="4">
                  <c:v>54.880001068115234</c:v>
                </c:pt>
                <c:pt idx="5">
                  <c:v>62.080001831054688</c:v>
                </c:pt>
                <c:pt idx="6">
                  <c:v>66.970001220703125</c:v>
                </c:pt>
                <c:pt idx="7">
                  <c:v>67.129997253417969</c:v>
                </c:pt>
                <c:pt idx="8">
                  <c:v>63.340000152587891</c:v>
                </c:pt>
                <c:pt idx="9">
                  <c:v>57.459999084472656</c:v>
                </c:pt>
                <c:pt idx="10">
                  <c:v>50.009998321533203</c:v>
                </c:pt>
                <c:pt idx="11">
                  <c:v>44.659999847412109</c:v>
                </c:pt>
                <c:pt idx="12">
                  <c:v>42.340000152587891</c:v>
                </c:pt>
                <c:pt idx="13">
                  <c:v>40.630001068115234</c:v>
                </c:pt>
                <c:pt idx="14">
                  <c:v>39.549999237060547</c:v>
                </c:pt>
                <c:pt idx="15">
                  <c:v>39.630001068115234</c:v>
                </c:pt>
                <c:pt idx="16">
                  <c:v>-1.4900000095367432</c:v>
                </c:pt>
                <c:pt idx="17">
                  <c:v>-4.4099998474121094</c:v>
                </c:pt>
                <c:pt idx="18">
                  <c:v>-15.859999656677246</c:v>
                </c:pt>
                <c:pt idx="19">
                  <c:v>-20.170000076293945</c:v>
                </c:pt>
                <c:pt idx="20">
                  <c:v>-20.909999847412109</c:v>
                </c:pt>
                <c:pt idx="21">
                  <c:v>-20.239999771118164</c:v>
                </c:pt>
                <c:pt idx="22">
                  <c:v>-18.950000762939453</c:v>
                </c:pt>
                <c:pt idx="23">
                  <c:v>-15.430000305175781</c:v>
                </c:pt>
                <c:pt idx="24">
                  <c:v>-12.510000228881836</c:v>
                </c:pt>
                <c:pt idx="25">
                  <c:v>-10.710000038146973</c:v>
                </c:pt>
                <c:pt idx="26">
                  <c:v>-9.5799999237060547</c:v>
                </c:pt>
                <c:pt idx="27">
                  <c:v>-6.070000171661377</c:v>
                </c:pt>
                <c:pt idx="29">
                  <c:v>0</c:v>
                </c:pt>
                <c:pt idx="30">
                  <c:v>0</c:v>
                </c:pt>
                <c:pt idx="31">
                  <c:v>-38.770000457763672</c:v>
                </c:pt>
                <c:pt idx="32">
                  <c:v>-43.75</c:v>
                </c:pt>
                <c:pt idx="33">
                  <c:v>-62.619998931884766</c:v>
                </c:pt>
                <c:pt idx="34">
                  <c:v>-75.839996337890625</c:v>
                </c:pt>
                <c:pt idx="35">
                  <c:v>-85.459999084472656</c:v>
                </c:pt>
                <c:pt idx="36">
                  <c:v>-95.870002746582031</c:v>
                </c:pt>
                <c:pt idx="37">
                  <c:v>-100.45999908447266</c:v>
                </c:pt>
                <c:pt idx="38">
                  <c:v>-105.98999786376953</c:v>
                </c:pt>
                <c:pt idx="39">
                  <c:v>-109.90000152587891</c:v>
                </c:pt>
                <c:pt idx="40">
                  <c:v>-114.19999694824219</c:v>
                </c:pt>
                <c:pt idx="41">
                  <c:v>-114.98000335693359</c:v>
                </c:pt>
                <c:pt idx="42">
                  <c:v>-116.91000366210938</c:v>
                </c:pt>
                <c:pt idx="43">
                  <c:v>-78.30999755859375</c:v>
                </c:pt>
                <c:pt idx="44">
                  <c:v>-76.05999755859375</c:v>
                </c:pt>
                <c:pt idx="45">
                  <c:v>-52.880001068115234</c:v>
                </c:pt>
                <c:pt idx="46">
                  <c:v>-34.419998168945312</c:v>
                </c:pt>
                <c:pt idx="47">
                  <c:v>-13.899999618530273</c:v>
                </c:pt>
                <c:pt idx="48">
                  <c:v>-3.130000114440918</c:v>
                </c:pt>
                <c:pt idx="49">
                  <c:v>7.0900001525878906</c:v>
                </c:pt>
                <c:pt idx="50">
                  <c:v>16.069999694824219</c:v>
                </c:pt>
                <c:pt idx="51">
                  <c:v>18.569999694824219</c:v>
                </c:pt>
                <c:pt idx="52">
                  <c:v>18.069999694824219</c:v>
                </c:pt>
                <c:pt idx="53">
                  <c:v>15.810000419616699</c:v>
                </c:pt>
                <c:pt idx="54">
                  <c:v>14.689999580383301</c:v>
                </c:pt>
              </c:numCache>
            </c:numRef>
          </c:yVal>
          <c:smooth val="0"/>
          <c:extLst>
            <c:ext xmlns:c16="http://schemas.microsoft.com/office/drawing/2014/chart" uri="{C3380CC4-5D6E-409C-BE32-E72D297353CC}">
              <c16:uniqueId val="{00000000-F32A-5446-905B-DC35D2BE8AD0}"/>
            </c:ext>
          </c:extLst>
        </c:ser>
        <c:dLbls>
          <c:showLegendKey val="0"/>
          <c:showVal val="0"/>
          <c:showCatName val="0"/>
          <c:showSerName val="0"/>
          <c:showPercent val="0"/>
          <c:showBubbleSize val="0"/>
        </c:dLbls>
        <c:axId val="396940176"/>
        <c:axId val="396933104"/>
      </c:scatterChart>
      <c:valAx>
        <c:axId val="396940176"/>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396933104"/>
        <c:crossesAt val="-200"/>
        <c:crossBetween val="midCat"/>
        <c:majorUnit val="100"/>
        <c:minorUnit val="10"/>
      </c:valAx>
      <c:valAx>
        <c:axId val="396933104"/>
        <c:scaling>
          <c:orientation val="minMax"/>
          <c:max val="100"/>
          <c:min val="-200"/>
        </c:scaling>
        <c:delete val="0"/>
        <c:axPos val="l"/>
        <c:title>
          <c:tx>
            <c:rich>
              <a:bodyPr/>
              <a:lstStyle/>
              <a:p>
                <a:pPr>
                  <a:defRPr sz="1800"/>
                </a:pPr>
                <a:r>
                  <a:rPr lang="fr-BE" sz="1800"/>
                  <a:t>Threshold reduction (%)</a:t>
                </a:r>
              </a:p>
            </c:rich>
          </c:tx>
          <c:overlay val="0"/>
        </c:title>
        <c:numFmt formatCode="General" sourceLinked="1"/>
        <c:majorTickMark val="out"/>
        <c:minorTickMark val="out"/>
        <c:tickLblPos val="nextTo"/>
        <c:txPr>
          <a:bodyPr/>
          <a:lstStyle/>
          <a:p>
            <a:pPr>
              <a:defRPr sz="1800"/>
            </a:pPr>
            <a:endParaRPr lang="fr-FR"/>
          </a:p>
        </c:txPr>
        <c:crossAx val="396940176"/>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TE!$I$1</c:f>
              <c:strCache>
                <c:ptCount val="1"/>
                <c:pt idx="0">
                  <c:v>CB WANG</c:v>
                </c:pt>
              </c:strCache>
            </c:strRef>
          </c:tx>
          <c:spPr>
            <a:ln w="12700">
              <a:solidFill>
                <a:srgbClr val="00C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TE!$I$3:$I$57</c:f>
              <c:numCache>
                <c:formatCode>General</c:formatCode>
                <c:ptCount val="55"/>
                <c:pt idx="0">
                  <c:v>0</c:v>
                </c:pt>
                <c:pt idx="1">
                  <c:v>0</c:v>
                </c:pt>
                <c:pt idx="2">
                  <c:v>39.610000610351562</c:v>
                </c:pt>
                <c:pt idx="3">
                  <c:v>43.970001220703125</c:v>
                </c:pt>
                <c:pt idx="4">
                  <c:v>54.880001068115234</c:v>
                </c:pt>
                <c:pt idx="5">
                  <c:v>62.080001831054688</c:v>
                </c:pt>
                <c:pt idx="6">
                  <c:v>66.970001220703125</c:v>
                </c:pt>
                <c:pt idx="7">
                  <c:v>67.129997253417969</c:v>
                </c:pt>
                <c:pt idx="8">
                  <c:v>63.340000152587891</c:v>
                </c:pt>
                <c:pt idx="9">
                  <c:v>57.459999084472656</c:v>
                </c:pt>
                <c:pt idx="10">
                  <c:v>50.009998321533203</c:v>
                </c:pt>
                <c:pt idx="11">
                  <c:v>44.659999847412109</c:v>
                </c:pt>
                <c:pt idx="12">
                  <c:v>42.340000152587891</c:v>
                </c:pt>
                <c:pt idx="13">
                  <c:v>40.630001068115234</c:v>
                </c:pt>
                <c:pt idx="14">
                  <c:v>39.549999237060547</c:v>
                </c:pt>
                <c:pt idx="15">
                  <c:v>39.630001068115234</c:v>
                </c:pt>
                <c:pt idx="16">
                  <c:v>-1.4900000095367432</c:v>
                </c:pt>
                <c:pt idx="17">
                  <c:v>-4.4099998474121094</c:v>
                </c:pt>
                <c:pt idx="18">
                  <c:v>-15.859999656677246</c:v>
                </c:pt>
                <c:pt idx="19">
                  <c:v>-20.170000076293945</c:v>
                </c:pt>
                <c:pt idx="20">
                  <c:v>-20.909999847412109</c:v>
                </c:pt>
                <c:pt idx="21">
                  <c:v>-20.239999771118164</c:v>
                </c:pt>
                <c:pt idx="22">
                  <c:v>-18.950000762939453</c:v>
                </c:pt>
                <c:pt idx="23">
                  <c:v>-15.430000305175781</c:v>
                </c:pt>
                <c:pt idx="24">
                  <c:v>-12.510000228881836</c:v>
                </c:pt>
                <c:pt idx="25">
                  <c:v>-10.710000038146973</c:v>
                </c:pt>
                <c:pt idx="26">
                  <c:v>-9.5799999237060547</c:v>
                </c:pt>
                <c:pt idx="27">
                  <c:v>-6.070000171661377</c:v>
                </c:pt>
                <c:pt idx="29">
                  <c:v>0</c:v>
                </c:pt>
                <c:pt idx="30">
                  <c:v>0</c:v>
                </c:pt>
                <c:pt idx="31">
                  <c:v>-38.770000457763672</c:v>
                </c:pt>
                <c:pt idx="32">
                  <c:v>-43.75</c:v>
                </c:pt>
                <c:pt idx="33">
                  <c:v>-62.619998931884766</c:v>
                </c:pt>
                <c:pt idx="34">
                  <c:v>-75.839996337890625</c:v>
                </c:pt>
                <c:pt idx="35">
                  <c:v>-85.459999084472656</c:v>
                </c:pt>
                <c:pt idx="36">
                  <c:v>-95.870002746582031</c:v>
                </c:pt>
                <c:pt idx="37">
                  <c:v>-100.45999908447266</c:v>
                </c:pt>
                <c:pt idx="38">
                  <c:v>-105.98999786376953</c:v>
                </c:pt>
                <c:pt idx="39">
                  <c:v>-109.90000152587891</c:v>
                </c:pt>
                <c:pt idx="40">
                  <c:v>-114.19999694824219</c:v>
                </c:pt>
                <c:pt idx="41">
                  <c:v>-114.98000335693359</c:v>
                </c:pt>
                <c:pt idx="42">
                  <c:v>-116.91000366210938</c:v>
                </c:pt>
                <c:pt idx="43">
                  <c:v>-78.30999755859375</c:v>
                </c:pt>
                <c:pt idx="44">
                  <c:v>-76.05999755859375</c:v>
                </c:pt>
                <c:pt idx="45">
                  <c:v>-52.880001068115234</c:v>
                </c:pt>
                <c:pt idx="46">
                  <c:v>-34.419998168945312</c:v>
                </c:pt>
                <c:pt idx="47">
                  <c:v>-13.899999618530273</c:v>
                </c:pt>
                <c:pt idx="48">
                  <c:v>-3.130000114440918</c:v>
                </c:pt>
                <c:pt idx="49">
                  <c:v>7.0900001525878906</c:v>
                </c:pt>
                <c:pt idx="50">
                  <c:v>16.069999694824219</c:v>
                </c:pt>
                <c:pt idx="51">
                  <c:v>18.569999694824219</c:v>
                </c:pt>
                <c:pt idx="52">
                  <c:v>18.069999694824219</c:v>
                </c:pt>
                <c:pt idx="53">
                  <c:v>15.810000419616699</c:v>
                </c:pt>
                <c:pt idx="54">
                  <c:v>14.689999580383301</c:v>
                </c:pt>
              </c:numCache>
            </c:numRef>
          </c:yVal>
          <c:smooth val="0"/>
          <c:extLst>
            <c:ext xmlns:c16="http://schemas.microsoft.com/office/drawing/2014/chart" uri="{C3380CC4-5D6E-409C-BE32-E72D297353CC}">
              <c16:uniqueId val="{00000000-F32A-5446-905B-DC35D2BE8AD0}"/>
            </c:ext>
          </c:extLst>
        </c:ser>
        <c:dLbls>
          <c:showLegendKey val="0"/>
          <c:showVal val="0"/>
          <c:showCatName val="0"/>
          <c:showSerName val="0"/>
          <c:showPercent val="0"/>
          <c:showBubbleSize val="0"/>
        </c:dLbls>
        <c:axId val="396940176"/>
        <c:axId val="396933104"/>
      </c:scatterChart>
      <c:valAx>
        <c:axId val="396940176"/>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396933104"/>
        <c:crossesAt val="-200"/>
        <c:crossBetween val="midCat"/>
        <c:majorUnit val="100"/>
        <c:minorUnit val="10"/>
      </c:valAx>
      <c:valAx>
        <c:axId val="396933104"/>
        <c:scaling>
          <c:orientation val="minMax"/>
          <c:max val="100"/>
          <c:min val="-200"/>
        </c:scaling>
        <c:delete val="0"/>
        <c:axPos val="l"/>
        <c:title>
          <c:tx>
            <c:rich>
              <a:bodyPr/>
              <a:lstStyle/>
              <a:p>
                <a:pPr>
                  <a:defRPr sz="1800"/>
                </a:pPr>
                <a:r>
                  <a:rPr lang="fr-BE" sz="1800"/>
                  <a:t>Threshold reduction (%)</a:t>
                </a:r>
              </a:p>
            </c:rich>
          </c:tx>
          <c:overlay val="0"/>
        </c:title>
        <c:numFmt formatCode="General" sourceLinked="1"/>
        <c:majorTickMark val="out"/>
        <c:minorTickMark val="out"/>
        <c:tickLblPos val="nextTo"/>
        <c:txPr>
          <a:bodyPr/>
          <a:lstStyle/>
          <a:p>
            <a:pPr>
              <a:defRPr sz="1800"/>
            </a:pPr>
            <a:endParaRPr lang="fr-FR"/>
          </a:p>
        </c:txPr>
        <c:crossAx val="396940176"/>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
              <a:solidFill>
                <a:schemeClr val="tx1"/>
              </a:solidFill>
              <a:prstDash val="solid"/>
            </a:ln>
          </c:spPr>
          <c:marker>
            <c:symbol val="none"/>
          </c:marker>
          <c:xVal>
            <c:numRef>
              <c:f>TE!$A$3:$A$111</c:f>
              <c:numCache>
                <c:formatCode>General</c:formatCode>
                <c:ptCount val="109"/>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pt idx="56">
                  <c:v>0</c:v>
                </c:pt>
                <c:pt idx="57">
                  <c:v>9</c:v>
                </c:pt>
                <c:pt idx="58">
                  <c:v>10</c:v>
                </c:pt>
                <c:pt idx="59">
                  <c:v>11</c:v>
                </c:pt>
                <c:pt idx="60">
                  <c:v>20</c:v>
                </c:pt>
                <c:pt idx="61">
                  <c:v>30</c:v>
                </c:pt>
                <c:pt idx="62">
                  <c:v>40</c:v>
                </c:pt>
                <c:pt idx="63">
                  <c:v>50</c:v>
                </c:pt>
                <c:pt idx="64">
                  <c:v>60</c:v>
                </c:pt>
                <c:pt idx="65">
                  <c:v>70</c:v>
                </c:pt>
                <c:pt idx="66">
                  <c:v>80</c:v>
                </c:pt>
                <c:pt idx="67">
                  <c:v>90</c:v>
                </c:pt>
                <c:pt idx="68">
                  <c:v>100</c:v>
                </c:pt>
                <c:pt idx="69">
                  <c:v>109</c:v>
                </c:pt>
                <c:pt idx="70">
                  <c:v>110</c:v>
                </c:pt>
                <c:pt idx="71">
                  <c:v>111</c:v>
                </c:pt>
                <c:pt idx="72">
                  <c:v>120</c:v>
                </c:pt>
                <c:pt idx="73">
                  <c:v>130</c:v>
                </c:pt>
                <c:pt idx="74">
                  <c:v>140</c:v>
                </c:pt>
                <c:pt idx="75">
                  <c:v>150</c:v>
                </c:pt>
                <c:pt idx="76">
                  <c:v>160</c:v>
                </c:pt>
                <c:pt idx="77">
                  <c:v>170</c:v>
                </c:pt>
                <c:pt idx="78">
                  <c:v>180</c:v>
                </c:pt>
                <c:pt idx="79">
                  <c:v>190</c:v>
                </c:pt>
                <c:pt idx="80">
                  <c:v>200</c:v>
                </c:pt>
                <c:pt idx="81">
                  <c:v>210</c:v>
                </c:pt>
                <c:pt idx="83">
                  <c:v>0</c:v>
                </c:pt>
                <c:pt idx="84">
                  <c:v>9</c:v>
                </c:pt>
                <c:pt idx="85">
                  <c:v>10</c:v>
                </c:pt>
                <c:pt idx="86">
                  <c:v>11</c:v>
                </c:pt>
                <c:pt idx="87">
                  <c:v>20</c:v>
                </c:pt>
                <c:pt idx="88">
                  <c:v>30</c:v>
                </c:pt>
                <c:pt idx="89">
                  <c:v>40</c:v>
                </c:pt>
                <c:pt idx="90">
                  <c:v>50</c:v>
                </c:pt>
                <c:pt idx="91">
                  <c:v>60</c:v>
                </c:pt>
                <c:pt idx="92">
                  <c:v>70</c:v>
                </c:pt>
                <c:pt idx="93">
                  <c:v>80</c:v>
                </c:pt>
                <c:pt idx="94">
                  <c:v>90</c:v>
                </c:pt>
                <c:pt idx="95">
                  <c:v>100</c:v>
                </c:pt>
                <c:pt idx="96">
                  <c:v>109</c:v>
                </c:pt>
                <c:pt idx="97">
                  <c:v>110</c:v>
                </c:pt>
                <c:pt idx="98">
                  <c:v>111</c:v>
                </c:pt>
                <c:pt idx="99">
                  <c:v>120</c:v>
                </c:pt>
                <c:pt idx="100">
                  <c:v>130</c:v>
                </c:pt>
                <c:pt idx="101">
                  <c:v>140</c:v>
                </c:pt>
                <c:pt idx="102">
                  <c:v>150</c:v>
                </c:pt>
                <c:pt idx="103">
                  <c:v>160</c:v>
                </c:pt>
                <c:pt idx="104">
                  <c:v>170</c:v>
                </c:pt>
                <c:pt idx="105">
                  <c:v>180</c:v>
                </c:pt>
                <c:pt idx="106">
                  <c:v>190</c:v>
                </c:pt>
                <c:pt idx="107">
                  <c:v>200</c:v>
                </c:pt>
                <c:pt idx="108">
                  <c:v>210</c:v>
                </c:pt>
              </c:numCache>
            </c:numRef>
          </c:xVal>
          <c:yVal>
            <c:numRef>
              <c:f>TE!$H$3:$H$111</c:f>
              <c:numCache>
                <c:formatCode>0.00</c:formatCode>
                <c:ptCount val="109"/>
                <c:pt idx="0">
                  <c:v>0</c:v>
                </c:pt>
                <c:pt idx="1">
                  <c:v>0</c:v>
                </c:pt>
                <c:pt idx="2">
                  <c:v>40.389999389648438</c:v>
                </c:pt>
                <c:pt idx="3">
                  <c:v>46.540000915527344</c:v>
                </c:pt>
                <c:pt idx="4">
                  <c:v>55.979999542236328</c:v>
                </c:pt>
                <c:pt idx="5">
                  <c:v>66.050003051757812</c:v>
                </c:pt>
                <c:pt idx="6">
                  <c:v>68.730003356933594</c:v>
                </c:pt>
                <c:pt idx="7">
                  <c:v>73.279998779296875</c:v>
                </c:pt>
                <c:pt idx="8">
                  <c:v>69.839996337890625</c:v>
                </c:pt>
                <c:pt idx="9">
                  <c:v>63.029998779296875</c:v>
                </c:pt>
                <c:pt idx="10">
                  <c:v>54.889999389648438</c:v>
                </c:pt>
                <c:pt idx="11">
                  <c:v>50.680000305175781</c:v>
                </c:pt>
                <c:pt idx="12">
                  <c:v>47.409999847412109</c:v>
                </c:pt>
                <c:pt idx="13">
                  <c:v>45.669998168945312</c:v>
                </c:pt>
                <c:pt idx="14">
                  <c:v>43.409999847412109</c:v>
                </c:pt>
                <c:pt idx="15">
                  <c:v>43.479999542236328</c:v>
                </c:pt>
                <c:pt idx="16">
                  <c:v>3.7599999904632568</c:v>
                </c:pt>
                <c:pt idx="17">
                  <c:v>-0.41999998688697815</c:v>
                </c:pt>
                <c:pt idx="18">
                  <c:v>-12.960000038146973</c:v>
                </c:pt>
                <c:pt idx="19">
                  <c:v>-19.590000152587891</c:v>
                </c:pt>
                <c:pt idx="20">
                  <c:v>-23.090000152587891</c:v>
                </c:pt>
                <c:pt idx="21">
                  <c:v>-24.170000076293945</c:v>
                </c:pt>
                <c:pt idx="22">
                  <c:v>-22.840000152587891</c:v>
                </c:pt>
                <c:pt idx="23">
                  <c:v>-19.629999160766602</c:v>
                </c:pt>
                <c:pt idx="24">
                  <c:v>-15.880000114440918</c:v>
                </c:pt>
                <c:pt idx="25">
                  <c:v>-11.989999771118164</c:v>
                </c:pt>
                <c:pt idx="26">
                  <c:v>-9.5500001907348633</c:v>
                </c:pt>
                <c:pt idx="27">
                  <c:v>-6.320000171661377</c:v>
                </c:pt>
                <c:pt idx="29">
                  <c:v>0</c:v>
                </c:pt>
                <c:pt idx="30">
                  <c:v>0</c:v>
                </c:pt>
                <c:pt idx="31">
                  <c:v>-39.299999237060547</c:v>
                </c:pt>
                <c:pt idx="32">
                  <c:v>-44.330001831054688</c:v>
                </c:pt>
                <c:pt idx="33">
                  <c:v>-66.730003356933594</c:v>
                </c:pt>
                <c:pt idx="34">
                  <c:v>-82.699996948242188</c:v>
                </c:pt>
                <c:pt idx="35">
                  <c:v>-93.319999694824219</c:v>
                </c:pt>
                <c:pt idx="36">
                  <c:v>-101.81999969482422</c:v>
                </c:pt>
                <c:pt idx="37">
                  <c:v>-108.22000122070312</c:v>
                </c:pt>
                <c:pt idx="38">
                  <c:v>-112.34999847412109</c:v>
                </c:pt>
                <c:pt idx="39">
                  <c:v>-116.25</c:v>
                </c:pt>
                <c:pt idx="40">
                  <c:v>-118.76999664306641</c:v>
                </c:pt>
                <c:pt idx="41">
                  <c:v>-119.18000030517578</c:v>
                </c:pt>
                <c:pt idx="42">
                  <c:v>-119.62000274658203</c:v>
                </c:pt>
                <c:pt idx="43">
                  <c:v>-78.860000610351562</c:v>
                </c:pt>
                <c:pt idx="44">
                  <c:v>-75.860000610351562</c:v>
                </c:pt>
                <c:pt idx="45">
                  <c:v>-52.639999389648438</c:v>
                </c:pt>
                <c:pt idx="46">
                  <c:v>-27.870000839233398</c:v>
                </c:pt>
                <c:pt idx="47">
                  <c:v>-10.659999847412109</c:v>
                </c:pt>
                <c:pt idx="48">
                  <c:v>-1.3799999952316284</c:v>
                </c:pt>
                <c:pt idx="49">
                  <c:v>8.4700002670288086</c:v>
                </c:pt>
                <c:pt idx="50">
                  <c:v>17.5</c:v>
                </c:pt>
                <c:pt idx="51">
                  <c:v>20.079999923706055</c:v>
                </c:pt>
                <c:pt idx="52">
                  <c:v>20.350000381469727</c:v>
                </c:pt>
                <c:pt idx="53">
                  <c:v>19.329999923706055</c:v>
                </c:pt>
                <c:pt idx="54">
                  <c:v>17.409999847412109</c:v>
                </c:pt>
                <c:pt idx="56">
                  <c:v>0</c:v>
                </c:pt>
                <c:pt idx="57">
                  <c:v>0</c:v>
                </c:pt>
                <c:pt idx="58">
                  <c:v>19.739999771118164</c:v>
                </c:pt>
                <c:pt idx="59">
                  <c:v>23.940000534057617</c:v>
                </c:pt>
                <c:pt idx="60">
                  <c:v>32.409999847412109</c:v>
                </c:pt>
                <c:pt idx="61">
                  <c:v>37.209999084472656</c:v>
                </c:pt>
                <c:pt idx="62">
                  <c:v>39.970001220703125</c:v>
                </c:pt>
                <c:pt idx="63">
                  <c:v>40.5</c:v>
                </c:pt>
                <c:pt idx="64">
                  <c:v>38.159999847412109</c:v>
                </c:pt>
                <c:pt idx="65">
                  <c:v>35.049999237060547</c:v>
                </c:pt>
                <c:pt idx="66">
                  <c:v>33.349998474121094</c:v>
                </c:pt>
                <c:pt idx="67">
                  <c:v>30.25</c:v>
                </c:pt>
                <c:pt idx="68">
                  <c:v>29.819999694824219</c:v>
                </c:pt>
                <c:pt idx="69">
                  <c:v>28.719999313354492</c:v>
                </c:pt>
                <c:pt idx="70">
                  <c:v>7.6999998092651367</c:v>
                </c:pt>
                <c:pt idx="71">
                  <c:v>5.3899998664855957</c:v>
                </c:pt>
                <c:pt idx="72">
                  <c:v>-2.869999885559082</c:v>
                </c:pt>
                <c:pt idx="73">
                  <c:v>-8.5600004196166992</c:v>
                </c:pt>
                <c:pt idx="74">
                  <c:v>-10.579999923706055</c:v>
                </c:pt>
                <c:pt idx="75">
                  <c:v>-11.600000381469727</c:v>
                </c:pt>
                <c:pt idx="76">
                  <c:v>-9.9600000381469727</c:v>
                </c:pt>
                <c:pt idx="77">
                  <c:v>-7.0300002098083496</c:v>
                </c:pt>
                <c:pt idx="78">
                  <c:v>-5.5999999046325684</c:v>
                </c:pt>
                <c:pt idx="79">
                  <c:v>-6.559999942779541</c:v>
                </c:pt>
                <c:pt idx="80">
                  <c:v>-6.119999885559082</c:v>
                </c:pt>
                <c:pt idx="81">
                  <c:v>-3.4600000381469727</c:v>
                </c:pt>
                <c:pt idx="83">
                  <c:v>0</c:v>
                </c:pt>
                <c:pt idx="84">
                  <c:v>0</c:v>
                </c:pt>
                <c:pt idx="85">
                  <c:v>-19.719999313354492</c:v>
                </c:pt>
                <c:pt idx="86">
                  <c:v>-22.270000457763672</c:v>
                </c:pt>
                <c:pt idx="87">
                  <c:v>-33.060001373291016</c:v>
                </c:pt>
                <c:pt idx="88">
                  <c:v>-43.419998168945312</c:v>
                </c:pt>
                <c:pt idx="89">
                  <c:v>-47.840000152587891</c:v>
                </c:pt>
                <c:pt idx="90">
                  <c:v>-49.709999084472656</c:v>
                </c:pt>
                <c:pt idx="91">
                  <c:v>-51.220001220703125</c:v>
                </c:pt>
                <c:pt idx="92">
                  <c:v>-52.560001373291016</c:v>
                </c:pt>
                <c:pt idx="93">
                  <c:v>-51.689998626708984</c:v>
                </c:pt>
                <c:pt idx="94">
                  <c:v>-52.330001831054688</c:v>
                </c:pt>
                <c:pt idx="95">
                  <c:v>-51.419998168945312</c:v>
                </c:pt>
                <c:pt idx="96">
                  <c:v>-51.479999542236328</c:v>
                </c:pt>
                <c:pt idx="97">
                  <c:v>-29.829999923706055</c:v>
                </c:pt>
                <c:pt idx="98">
                  <c:v>-27.950000762939453</c:v>
                </c:pt>
                <c:pt idx="99">
                  <c:v>-13.779999732971191</c:v>
                </c:pt>
                <c:pt idx="100">
                  <c:v>-4.4800000190734863</c:v>
                </c:pt>
                <c:pt idx="101">
                  <c:v>3.4000000953674316</c:v>
                </c:pt>
                <c:pt idx="102">
                  <c:v>6.9000000953674316</c:v>
                </c:pt>
                <c:pt idx="103">
                  <c:v>11.869999885559082</c:v>
                </c:pt>
                <c:pt idx="104">
                  <c:v>12.149999618530273</c:v>
                </c:pt>
                <c:pt idx="105">
                  <c:v>10.489999771118164</c:v>
                </c:pt>
                <c:pt idx="106">
                  <c:v>9.8400001525878906</c:v>
                </c:pt>
                <c:pt idx="107">
                  <c:v>7.8299999237060547</c:v>
                </c:pt>
                <c:pt idx="108">
                  <c:v>7.4499998092651367</c:v>
                </c:pt>
              </c:numCache>
            </c:numRef>
          </c:yVal>
          <c:smooth val="0"/>
          <c:extLst>
            <c:ext xmlns:c16="http://schemas.microsoft.com/office/drawing/2014/chart" uri="{C3380CC4-5D6E-409C-BE32-E72D297353CC}">
              <c16:uniqueId val="{00000000-6F7F-AC42-8487-1309956F7ED4}"/>
            </c:ext>
          </c:extLst>
        </c:ser>
        <c:ser>
          <c:idx val="2"/>
          <c:order val="1"/>
          <c:spPr>
            <a:ln>
              <a:solidFill>
                <a:srgbClr val="FF0000"/>
              </a:solidFill>
            </a:ln>
          </c:spPr>
          <c:marker>
            <c:symbol val="none"/>
          </c:marker>
          <c:xVal>
            <c:numRef>
              <c:f>TE!$A$3:$A$111</c:f>
              <c:numCache>
                <c:formatCode>General</c:formatCode>
                <c:ptCount val="109"/>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pt idx="56">
                  <c:v>0</c:v>
                </c:pt>
                <c:pt idx="57">
                  <c:v>9</c:v>
                </c:pt>
                <c:pt idx="58">
                  <c:v>10</c:v>
                </c:pt>
                <c:pt idx="59">
                  <c:v>11</c:v>
                </c:pt>
                <c:pt idx="60">
                  <c:v>20</c:v>
                </c:pt>
                <c:pt idx="61">
                  <c:v>30</c:v>
                </c:pt>
                <c:pt idx="62">
                  <c:v>40</c:v>
                </c:pt>
                <c:pt idx="63">
                  <c:v>50</c:v>
                </c:pt>
                <c:pt idx="64">
                  <c:v>60</c:v>
                </c:pt>
                <c:pt idx="65">
                  <c:v>70</c:v>
                </c:pt>
                <c:pt idx="66">
                  <c:v>80</c:v>
                </c:pt>
                <c:pt idx="67">
                  <c:v>90</c:v>
                </c:pt>
                <c:pt idx="68">
                  <c:v>100</c:v>
                </c:pt>
                <c:pt idx="69">
                  <c:v>109</c:v>
                </c:pt>
                <c:pt idx="70">
                  <c:v>110</c:v>
                </c:pt>
                <c:pt idx="71">
                  <c:v>111</c:v>
                </c:pt>
                <c:pt idx="72">
                  <c:v>120</c:v>
                </c:pt>
                <c:pt idx="73">
                  <c:v>130</c:v>
                </c:pt>
                <c:pt idx="74">
                  <c:v>140</c:v>
                </c:pt>
                <c:pt idx="75">
                  <c:v>150</c:v>
                </c:pt>
                <c:pt idx="76">
                  <c:v>160</c:v>
                </c:pt>
                <c:pt idx="77">
                  <c:v>170</c:v>
                </c:pt>
                <c:pt idx="78">
                  <c:v>180</c:v>
                </c:pt>
                <c:pt idx="79">
                  <c:v>190</c:v>
                </c:pt>
                <c:pt idx="80">
                  <c:v>200</c:v>
                </c:pt>
                <c:pt idx="81">
                  <c:v>210</c:v>
                </c:pt>
                <c:pt idx="83">
                  <c:v>0</c:v>
                </c:pt>
                <c:pt idx="84">
                  <c:v>9</c:v>
                </c:pt>
                <c:pt idx="85">
                  <c:v>10</c:v>
                </c:pt>
                <c:pt idx="86">
                  <c:v>11</c:v>
                </c:pt>
                <c:pt idx="87">
                  <c:v>20</c:v>
                </c:pt>
                <c:pt idx="88">
                  <c:v>30</c:v>
                </c:pt>
                <c:pt idx="89">
                  <c:v>40</c:v>
                </c:pt>
                <c:pt idx="90">
                  <c:v>50</c:v>
                </c:pt>
                <c:pt idx="91">
                  <c:v>60</c:v>
                </c:pt>
                <c:pt idx="92">
                  <c:v>70</c:v>
                </c:pt>
                <c:pt idx="93">
                  <c:v>80</c:v>
                </c:pt>
                <c:pt idx="94">
                  <c:v>90</c:v>
                </c:pt>
                <c:pt idx="95">
                  <c:v>100</c:v>
                </c:pt>
                <c:pt idx="96">
                  <c:v>109</c:v>
                </c:pt>
                <c:pt idx="97">
                  <c:v>110</c:v>
                </c:pt>
                <c:pt idx="98">
                  <c:v>111</c:v>
                </c:pt>
                <c:pt idx="99">
                  <c:v>120</c:v>
                </c:pt>
                <c:pt idx="100">
                  <c:v>130</c:v>
                </c:pt>
                <c:pt idx="101">
                  <c:v>140</c:v>
                </c:pt>
                <c:pt idx="102">
                  <c:v>150</c:v>
                </c:pt>
                <c:pt idx="103">
                  <c:v>160</c:v>
                </c:pt>
                <c:pt idx="104">
                  <c:v>170</c:v>
                </c:pt>
                <c:pt idx="105">
                  <c:v>180</c:v>
                </c:pt>
                <c:pt idx="106">
                  <c:v>190</c:v>
                </c:pt>
                <c:pt idx="107">
                  <c:v>200</c:v>
                </c:pt>
                <c:pt idx="108">
                  <c:v>210</c:v>
                </c:pt>
              </c:numCache>
            </c:numRef>
          </c:xVal>
          <c:yVal>
            <c:numRef>
              <c:f>TE!$AC$3:$AC$157</c:f>
              <c:numCache>
                <c:formatCode>General</c:formatCode>
                <c:ptCount val="155"/>
                <c:pt idx="0">
                  <c:v>0</c:v>
                </c:pt>
                <c:pt idx="1">
                  <c:v>0</c:v>
                </c:pt>
                <c:pt idx="2">
                  <c:v>39.560001373291016</c:v>
                </c:pt>
                <c:pt idx="3">
                  <c:v>50.779998779296875</c:v>
                </c:pt>
                <c:pt idx="4">
                  <c:v>77.919998168945312</c:v>
                </c:pt>
                <c:pt idx="5">
                  <c:v>78.300003051757812</c:v>
                </c:pt>
                <c:pt idx="6">
                  <c:v>71</c:v>
                </c:pt>
                <c:pt idx="7">
                  <c:v>67.589996337890625</c:v>
                </c:pt>
                <c:pt idx="8">
                  <c:v>62.770000457763672</c:v>
                </c:pt>
                <c:pt idx="9">
                  <c:v>59.25</c:v>
                </c:pt>
                <c:pt idx="10">
                  <c:v>57.340000152587891</c:v>
                </c:pt>
                <c:pt idx="11">
                  <c:v>56.049999237060547</c:v>
                </c:pt>
                <c:pt idx="12">
                  <c:v>56.930000305175781</c:v>
                </c:pt>
                <c:pt idx="13">
                  <c:v>55.659999847412109</c:v>
                </c:pt>
                <c:pt idx="14">
                  <c:v>55.610000610351562</c:v>
                </c:pt>
                <c:pt idx="15">
                  <c:v>54.909999847412109</c:v>
                </c:pt>
                <c:pt idx="16">
                  <c:v>14.729999542236328</c:v>
                </c:pt>
                <c:pt idx="17">
                  <c:v>7.320000171661377</c:v>
                </c:pt>
                <c:pt idx="18">
                  <c:v>-16.309999465942383</c:v>
                </c:pt>
                <c:pt idx="19">
                  <c:v>-22.430000305175781</c:v>
                </c:pt>
                <c:pt idx="20">
                  <c:v>-22.530000686645508</c:v>
                </c:pt>
                <c:pt idx="21">
                  <c:v>-19.350000381469727</c:v>
                </c:pt>
                <c:pt idx="22">
                  <c:v>-15.689999580383301</c:v>
                </c:pt>
                <c:pt idx="23">
                  <c:v>-12.340000152587891</c:v>
                </c:pt>
                <c:pt idx="24">
                  <c:v>-8.8900003433227539</c:v>
                </c:pt>
                <c:pt idx="25">
                  <c:v>-5.619999885559082</c:v>
                </c:pt>
                <c:pt idx="26">
                  <c:v>-3.8399999141693115</c:v>
                </c:pt>
                <c:pt idx="29">
                  <c:v>0</c:v>
                </c:pt>
                <c:pt idx="30">
                  <c:v>0</c:v>
                </c:pt>
                <c:pt idx="31">
                  <c:v>-40.470001220703125</c:v>
                </c:pt>
                <c:pt idx="32">
                  <c:v>-48.900001525878906</c:v>
                </c:pt>
                <c:pt idx="33">
                  <c:v>-99.830001831054688</c:v>
                </c:pt>
                <c:pt idx="34">
                  <c:v>-132.17999267578125</c:v>
                </c:pt>
                <c:pt idx="35">
                  <c:v>-149.6300048828125</c:v>
                </c:pt>
                <c:pt idx="36">
                  <c:v>-164.77000427246094</c:v>
                </c:pt>
                <c:pt idx="56">
                  <c:v>0</c:v>
                </c:pt>
                <c:pt idx="57">
                  <c:v>0</c:v>
                </c:pt>
                <c:pt idx="58">
                  <c:v>19.780000686645508</c:v>
                </c:pt>
                <c:pt idx="59">
                  <c:v>25.190000534057617</c:v>
                </c:pt>
                <c:pt idx="60">
                  <c:v>49.790000915527344</c:v>
                </c:pt>
                <c:pt idx="61">
                  <c:v>51.400001525878906</c:v>
                </c:pt>
                <c:pt idx="62">
                  <c:v>48.549999237060547</c:v>
                </c:pt>
                <c:pt idx="63">
                  <c:v>42.990001678466797</c:v>
                </c:pt>
                <c:pt idx="64">
                  <c:v>38.549999237060547</c:v>
                </c:pt>
                <c:pt idx="65">
                  <c:v>37.5</c:v>
                </c:pt>
                <c:pt idx="66">
                  <c:v>36.849998474121094</c:v>
                </c:pt>
                <c:pt idx="67">
                  <c:v>35.909999847412109</c:v>
                </c:pt>
                <c:pt idx="68">
                  <c:v>35.889999389648438</c:v>
                </c:pt>
                <c:pt idx="69">
                  <c:v>36.290000915527344</c:v>
                </c:pt>
                <c:pt idx="70">
                  <c:v>15.529999732971191</c:v>
                </c:pt>
                <c:pt idx="71">
                  <c:v>10.699999809265137</c:v>
                </c:pt>
                <c:pt idx="72">
                  <c:v>-5.5100002288818359</c:v>
                </c:pt>
                <c:pt idx="73">
                  <c:v>-15.579999923706055</c:v>
                </c:pt>
                <c:pt idx="74">
                  <c:v>-15.5</c:v>
                </c:pt>
                <c:pt idx="75">
                  <c:v>-13.460000038146973</c:v>
                </c:pt>
                <c:pt idx="76">
                  <c:v>-11.130000114440918</c:v>
                </c:pt>
                <c:pt idx="77">
                  <c:v>-7.5</c:v>
                </c:pt>
                <c:pt idx="78">
                  <c:v>-5.7899999618530273</c:v>
                </c:pt>
                <c:pt idx="79">
                  <c:v>-3.8199999332427979</c:v>
                </c:pt>
                <c:pt idx="80">
                  <c:v>-2.5099999904632568</c:v>
                </c:pt>
                <c:pt idx="81">
                  <c:v>-0.92000001668930054</c:v>
                </c:pt>
                <c:pt idx="83">
                  <c:v>0</c:v>
                </c:pt>
                <c:pt idx="84">
                  <c:v>0</c:v>
                </c:pt>
                <c:pt idx="85">
                  <c:v>-20.489999771118164</c:v>
                </c:pt>
                <c:pt idx="86">
                  <c:v>-24.639999389648438</c:v>
                </c:pt>
                <c:pt idx="87">
                  <c:v>-47.360000610351562</c:v>
                </c:pt>
                <c:pt idx="88">
                  <c:v>-67.220001220703125</c:v>
                </c:pt>
                <c:pt idx="89">
                  <c:v>-76.180000305175781</c:v>
                </c:pt>
                <c:pt idx="90">
                  <c:v>-79.639999389648438</c:v>
                </c:pt>
                <c:pt idx="91">
                  <c:v>-83.80999755859375</c:v>
                </c:pt>
                <c:pt idx="92">
                  <c:v>-86.050003051757812</c:v>
                </c:pt>
                <c:pt idx="93">
                  <c:v>-93.330001831054688</c:v>
                </c:pt>
                <c:pt idx="94">
                  <c:v>-96.639999389648438</c:v>
                </c:pt>
                <c:pt idx="95">
                  <c:v>-95.800003051757812</c:v>
                </c:pt>
                <c:pt idx="96">
                  <c:v>-95.379997253417969</c:v>
                </c:pt>
                <c:pt idx="97">
                  <c:v>-73.470001220703125</c:v>
                </c:pt>
                <c:pt idx="98">
                  <c:v>-71.540000915527344</c:v>
                </c:pt>
                <c:pt idx="99">
                  <c:v>-55.950000762939453</c:v>
                </c:pt>
                <c:pt idx="100">
                  <c:v>-31.719999313354492</c:v>
                </c:pt>
                <c:pt idx="101">
                  <c:v>-11.529999732971191</c:v>
                </c:pt>
                <c:pt idx="102">
                  <c:v>4.4200000762939453</c:v>
                </c:pt>
                <c:pt idx="103">
                  <c:v>14.079999923706055</c:v>
                </c:pt>
                <c:pt idx="104">
                  <c:v>15</c:v>
                </c:pt>
                <c:pt idx="105">
                  <c:v>12.460000038146973</c:v>
                </c:pt>
              </c:numCache>
            </c:numRef>
          </c:yVal>
          <c:smooth val="0"/>
          <c:extLst>
            <c:ext xmlns:c16="http://schemas.microsoft.com/office/drawing/2014/chart" uri="{C3380CC4-5D6E-409C-BE32-E72D297353CC}">
              <c16:uniqueId val="{00000001-6F7F-AC42-8487-1309956F7ED4}"/>
            </c:ext>
          </c:extLst>
        </c:ser>
        <c:dLbls>
          <c:showLegendKey val="0"/>
          <c:showVal val="0"/>
          <c:showCatName val="0"/>
          <c:showSerName val="0"/>
          <c:showPercent val="0"/>
          <c:showBubbleSize val="0"/>
        </c:dLbls>
        <c:axId val="1741383679"/>
        <c:axId val="1741371615"/>
      </c:scatterChart>
      <c:valAx>
        <c:axId val="1741383679"/>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1741371615"/>
        <c:crossesAt val="-200"/>
        <c:crossBetween val="midCat"/>
        <c:majorUnit val="100"/>
        <c:minorUnit val="10"/>
      </c:valAx>
      <c:valAx>
        <c:axId val="1741371615"/>
        <c:scaling>
          <c:orientation val="minMax"/>
          <c:max val="100"/>
          <c:min val="-200"/>
        </c:scaling>
        <c:delete val="0"/>
        <c:axPos val="l"/>
        <c:title>
          <c:tx>
            <c:rich>
              <a:bodyPr/>
              <a:lstStyle/>
              <a:p>
                <a:pPr>
                  <a:defRPr sz="1800"/>
                </a:pPr>
                <a:r>
                  <a:rPr lang="fr-BE" sz="1800"/>
                  <a:t>Threshold reduction (%)</a:t>
                </a:r>
              </a:p>
            </c:rich>
          </c:tx>
          <c:overlay val="0"/>
        </c:title>
        <c:numFmt formatCode="0.00" sourceLinked="1"/>
        <c:majorTickMark val="out"/>
        <c:minorTickMark val="out"/>
        <c:tickLblPos val="nextTo"/>
        <c:txPr>
          <a:bodyPr/>
          <a:lstStyle/>
          <a:p>
            <a:pPr>
              <a:defRPr sz="1800"/>
            </a:pPr>
            <a:endParaRPr lang="fr-FR"/>
          </a:p>
        </c:txPr>
        <c:crossAx val="1741383679"/>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5687834242562"/>
          <c:y val="2.4960272011453115E-2"/>
          <c:w val="0.80931431565934808"/>
          <c:h val="0.80262294201861129"/>
        </c:manualLayout>
      </c:layout>
      <c:scatterChart>
        <c:scatterStyle val="lineMarker"/>
        <c:varyColors val="0"/>
        <c:ser>
          <c:idx val="0"/>
          <c:order val="0"/>
          <c:tx>
            <c:strRef>
              <c:f>TE!$H$1</c:f>
              <c:strCache>
                <c:ptCount val="1"/>
                <c:pt idx="0">
                  <c:v>POSTISCH WANG</c:v>
                </c:pt>
              </c:strCache>
            </c:strRef>
          </c:tx>
          <c:spPr>
            <a:ln w="12700">
              <a:solidFill>
                <a:schemeClr val="accent4"/>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TE!$H$3:$H$57</c:f>
              <c:numCache>
                <c:formatCode>General</c:formatCode>
                <c:ptCount val="55"/>
                <c:pt idx="0">
                  <c:v>0</c:v>
                </c:pt>
                <c:pt idx="1">
                  <c:v>0</c:v>
                </c:pt>
                <c:pt idx="2">
                  <c:v>40.560001373291016</c:v>
                </c:pt>
                <c:pt idx="3">
                  <c:v>44.209999084472656</c:v>
                </c:pt>
                <c:pt idx="4">
                  <c:v>54.209999084472656</c:v>
                </c:pt>
                <c:pt idx="5">
                  <c:v>62.180000305175781</c:v>
                </c:pt>
                <c:pt idx="6">
                  <c:v>69.389999389648438</c:v>
                </c:pt>
                <c:pt idx="7">
                  <c:v>78.139999389648438</c:v>
                </c:pt>
                <c:pt idx="8">
                  <c:v>78.199996948242188</c:v>
                </c:pt>
                <c:pt idx="9">
                  <c:v>73.089996337890625</c:v>
                </c:pt>
                <c:pt idx="10">
                  <c:v>64.889999389648438</c:v>
                </c:pt>
                <c:pt idx="11">
                  <c:v>58.509998321533203</c:v>
                </c:pt>
                <c:pt idx="12">
                  <c:v>53.849998474121094</c:v>
                </c:pt>
                <c:pt idx="13">
                  <c:v>50.130001068115234</c:v>
                </c:pt>
                <c:pt idx="14">
                  <c:v>49.009998321533203</c:v>
                </c:pt>
                <c:pt idx="15">
                  <c:v>47.659999847412109</c:v>
                </c:pt>
                <c:pt idx="16">
                  <c:v>6.8600001335144043</c:v>
                </c:pt>
                <c:pt idx="17">
                  <c:v>4.119999885559082</c:v>
                </c:pt>
                <c:pt idx="18">
                  <c:v>-8.1400003433227539</c:v>
                </c:pt>
                <c:pt idx="19">
                  <c:v>-15.869999885559082</c:v>
                </c:pt>
                <c:pt idx="20">
                  <c:v>-19.739999771118164</c:v>
                </c:pt>
                <c:pt idx="21">
                  <c:v>-21.209999084472656</c:v>
                </c:pt>
                <c:pt idx="22">
                  <c:v>-20.770000457763672</c:v>
                </c:pt>
                <c:pt idx="23">
                  <c:v>-19.719999313354492</c:v>
                </c:pt>
                <c:pt idx="24">
                  <c:v>-18.290000915527344</c:v>
                </c:pt>
                <c:pt idx="25">
                  <c:v>-15.319999694824219</c:v>
                </c:pt>
                <c:pt idx="26">
                  <c:v>-11.949999809265137</c:v>
                </c:pt>
                <c:pt idx="27">
                  <c:v>-10.260000228881836</c:v>
                </c:pt>
                <c:pt idx="29">
                  <c:v>0</c:v>
                </c:pt>
                <c:pt idx="30">
                  <c:v>0</c:v>
                </c:pt>
                <c:pt idx="31">
                  <c:v>-42.029998779296875</c:v>
                </c:pt>
                <c:pt idx="32">
                  <c:v>-45.959999084472656</c:v>
                </c:pt>
                <c:pt idx="33">
                  <c:v>-66.540000915527344</c:v>
                </c:pt>
                <c:pt idx="34">
                  <c:v>-81.849998474121094</c:v>
                </c:pt>
                <c:pt idx="35">
                  <c:v>-95.470001220703125</c:v>
                </c:pt>
                <c:pt idx="36">
                  <c:v>-105.58000183105469</c:v>
                </c:pt>
                <c:pt idx="37">
                  <c:v>-115.40000152587891</c:v>
                </c:pt>
                <c:pt idx="38">
                  <c:v>-126.09999847412109</c:v>
                </c:pt>
                <c:pt idx="39">
                  <c:v>-134.57000732421875</c:v>
                </c:pt>
                <c:pt idx="40">
                  <c:v>-141.69999694824219</c:v>
                </c:pt>
                <c:pt idx="41">
                  <c:v>-145.8800048828125</c:v>
                </c:pt>
                <c:pt idx="42">
                  <c:v>-149.14999389648438</c:v>
                </c:pt>
                <c:pt idx="43">
                  <c:v>-109.79000091552734</c:v>
                </c:pt>
                <c:pt idx="44">
                  <c:v>-106.69999694824219</c:v>
                </c:pt>
                <c:pt idx="45">
                  <c:v>-88.75</c:v>
                </c:pt>
                <c:pt idx="46">
                  <c:v>-74.709999084472656</c:v>
                </c:pt>
                <c:pt idx="47">
                  <c:v>-56.790000915527344</c:v>
                </c:pt>
                <c:pt idx="48">
                  <c:v>-39.360000610351562</c:v>
                </c:pt>
                <c:pt idx="49">
                  <c:v>-24.409999847412109</c:v>
                </c:pt>
                <c:pt idx="50">
                  <c:v>-12.369999885559082</c:v>
                </c:pt>
                <c:pt idx="51">
                  <c:v>-4.9200000762939453</c:v>
                </c:pt>
                <c:pt idx="52">
                  <c:v>5.4499998092651367</c:v>
                </c:pt>
                <c:pt idx="53">
                  <c:v>9.3100004196166992</c:v>
                </c:pt>
                <c:pt idx="54">
                  <c:v>12.949999809265137</c:v>
                </c:pt>
              </c:numCache>
            </c:numRef>
          </c:yVal>
          <c:smooth val="0"/>
          <c:extLst>
            <c:ext xmlns:c16="http://schemas.microsoft.com/office/drawing/2014/chart" uri="{C3380CC4-5D6E-409C-BE32-E72D297353CC}">
              <c16:uniqueId val="{00000000-AB9B-BD4F-B478-ACC6CADB18AD}"/>
            </c:ext>
          </c:extLst>
        </c:ser>
        <c:ser>
          <c:idx val="1"/>
          <c:order val="1"/>
          <c:tx>
            <c:strRef>
              <c:f>TE!$I$1</c:f>
              <c:strCache>
                <c:ptCount val="1"/>
                <c:pt idx="0">
                  <c:v>CB WANG</c:v>
                </c:pt>
              </c:strCache>
            </c:strRef>
          </c:tx>
          <c:spPr>
            <a:ln w="12700">
              <a:solidFill>
                <a:schemeClr val="tx2"/>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TE!$I$3:$I$57</c:f>
              <c:numCache>
                <c:formatCode>General</c:formatCode>
                <c:ptCount val="55"/>
                <c:pt idx="0">
                  <c:v>0</c:v>
                </c:pt>
                <c:pt idx="1">
                  <c:v>0</c:v>
                </c:pt>
                <c:pt idx="2">
                  <c:v>39.610000610351562</c:v>
                </c:pt>
                <c:pt idx="3">
                  <c:v>43.970001220703125</c:v>
                </c:pt>
                <c:pt idx="4">
                  <c:v>54.880001068115234</c:v>
                </c:pt>
                <c:pt idx="5">
                  <c:v>62.080001831054688</c:v>
                </c:pt>
                <c:pt idx="6">
                  <c:v>66.970001220703125</c:v>
                </c:pt>
                <c:pt idx="7">
                  <c:v>67.129997253417969</c:v>
                </c:pt>
                <c:pt idx="8">
                  <c:v>63.340000152587891</c:v>
                </c:pt>
                <c:pt idx="9">
                  <c:v>57.459999084472656</c:v>
                </c:pt>
                <c:pt idx="10">
                  <c:v>50.009998321533203</c:v>
                </c:pt>
                <c:pt idx="11">
                  <c:v>44.659999847412109</c:v>
                </c:pt>
                <c:pt idx="12">
                  <c:v>42.340000152587891</c:v>
                </c:pt>
                <c:pt idx="13">
                  <c:v>40.630001068115234</c:v>
                </c:pt>
                <c:pt idx="14">
                  <c:v>39.549999237060547</c:v>
                </c:pt>
                <c:pt idx="15">
                  <c:v>39.630001068115234</c:v>
                </c:pt>
                <c:pt idx="16">
                  <c:v>-1.4900000095367432</c:v>
                </c:pt>
                <c:pt idx="17">
                  <c:v>-4.4099998474121094</c:v>
                </c:pt>
                <c:pt idx="18">
                  <c:v>-15.859999656677246</c:v>
                </c:pt>
                <c:pt idx="19">
                  <c:v>-20.170000076293945</c:v>
                </c:pt>
                <c:pt idx="20">
                  <c:v>-20.909999847412109</c:v>
                </c:pt>
                <c:pt idx="21">
                  <c:v>-20.239999771118164</c:v>
                </c:pt>
                <c:pt idx="22">
                  <c:v>-18.950000762939453</c:v>
                </c:pt>
                <c:pt idx="23">
                  <c:v>-15.430000305175781</c:v>
                </c:pt>
                <c:pt idx="24">
                  <c:v>-12.510000228881836</c:v>
                </c:pt>
                <c:pt idx="25">
                  <c:v>-10.710000038146973</c:v>
                </c:pt>
                <c:pt idx="26">
                  <c:v>-9.5799999237060547</c:v>
                </c:pt>
                <c:pt idx="27">
                  <c:v>-6.070000171661377</c:v>
                </c:pt>
                <c:pt idx="29">
                  <c:v>0</c:v>
                </c:pt>
                <c:pt idx="30">
                  <c:v>0</c:v>
                </c:pt>
                <c:pt idx="31">
                  <c:v>-38.770000457763672</c:v>
                </c:pt>
                <c:pt idx="32">
                  <c:v>-43.75</c:v>
                </c:pt>
                <c:pt idx="33">
                  <c:v>-62.619998931884766</c:v>
                </c:pt>
                <c:pt idx="34">
                  <c:v>-75.839996337890625</c:v>
                </c:pt>
                <c:pt idx="35">
                  <c:v>-85.459999084472656</c:v>
                </c:pt>
                <c:pt idx="36">
                  <c:v>-95.870002746582031</c:v>
                </c:pt>
                <c:pt idx="37">
                  <c:v>-100.45999908447266</c:v>
                </c:pt>
                <c:pt idx="38">
                  <c:v>-105.98999786376953</c:v>
                </c:pt>
                <c:pt idx="39">
                  <c:v>-109.90000152587891</c:v>
                </c:pt>
                <c:pt idx="40">
                  <c:v>-114.19999694824219</c:v>
                </c:pt>
                <c:pt idx="41">
                  <c:v>-114.98000335693359</c:v>
                </c:pt>
                <c:pt idx="42">
                  <c:v>-116.91000366210938</c:v>
                </c:pt>
                <c:pt idx="43">
                  <c:v>-78.30999755859375</c:v>
                </c:pt>
                <c:pt idx="44">
                  <c:v>-76.05999755859375</c:v>
                </c:pt>
                <c:pt idx="45">
                  <c:v>-52.880001068115234</c:v>
                </c:pt>
                <c:pt idx="46">
                  <c:v>-34.419998168945312</c:v>
                </c:pt>
                <c:pt idx="47">
                  <c:v>-13.899999618530273</c:v>
                </c:pt>
                <c:pt idx="48">
                  <c:v>-3.130000114440918</c:v>
                </c:pt>
                <c:pt idx="49">
                  <c:v>7.0900001525878906</c:v>
                </c:pt>
                <c:pt idx="50">
                  <c:v>16.069999694824219</c:v>
                </c:pt>
                <c:pt idx="51">
                  <c:v>18.569999694824219</c:v>
                </c:pt>
                <c:pt idx="52">
                  <c:v>18.069999694824219</c:v>
                </c:pt>
                <c:pt idx="53">
                  <c:v>15.810000419616699</c:v>
                </c:pt>
                <c:pt idx="54">
                  <c:v>14.689999580383301</c:v>
                </c:pt>
              </c:numCache>
            </c:numRef>
          </c:yVal>
          <c:smooth val="0"/>
          <c:extLst>
            <c:ext xmlns:c16="http://schemas.microsoft.com/office/drawing/2014/chart" uri="{C3380CC4-5D6E-409C-BE32-E72D297353CC}">
              <c16:uniqueId val="{00000001-AB9B-BD4F-B478-ACC6CADB18AD}"/>
            </c:ext>
          </c:extLst>
        </c:ser>
        <c:ser>
          <c:idx val="2"/>
          <c:order val="2"/>
          <c:tx>
            <c:strRef>
              <c:f>TE!$J$1</c:f>
              <c:strCache>
                <c:ptCount val="1"/>
                <c:pt idx="0">
                  <c:v>ISCH WANG</c:v>
                </c:pt>
              </c:strCache>
            </c:strRef>
          </c:tx>
          <c:spPr>
            <a:ln w="12700">
              <a:solidFill>
                <a:schemeClr val="accent2"/>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TE!$J$3:$J$57</c:f>
              <c:numCache>
                <c:formatCode>General</c:formatCode>
                <c:ptCount val="55"/>
                <c:pt idx="0">
                  <c:v>0</c:v>
                </c:pt>
                <c:pt idx="1">
                  <c:v>0</c:v>
                </c:pt>
                <c:pt idx="2">
                  <c:v>39.869998931884766</c:v>
                </c:pt>
                <c:pt idx="3">
                  <c:v>43.930000305175781</c:v>
                </c:pt>
                <c:pt idx="4">
                  <c:v>44.759998321533203</c:v>
                </c:pt>
                <c:pt idx="5">
                  <c:v>47.840000152587891</c:v>
                </c:pt>
                <c:pt idx="6">
                  <c:v>48.590000152587891</c:v>
                </c:pt>
                <c:pt idx="7">
                  <c:v>46.400001525878906</c:v>
                </c:pt>
                <c:pt idx="8">
                  <c:v>42.680000305175781</c:v>
                </c:pt>
                <c:pt idx="9">
                  <c:v>37.729999542236328</c:v>
                </c:pt>
                <c:pt idx="10">
                  <c:v>31.909999847412109</c:v>
                </c:pt>
                <c:pt idx="11">
                  <c:v>28.469999313354492</c:v>
                </c:pt>
                <c:pt idx="12">
                  <c:v>27.799999237060547</c:v>
                </c:pt>
                <c:pt idx="13">
                  <c:v>24.180000305175781</c:v>
                </c:pt>
                <c:pt idx="14">
                  <c:v>23.309999465942383</c:v>
                </c:pt>
                <c:pt idx="15">
                  <c:v>23.579999923706055</c:v>
                </c:pt>
                <c:pt idx="16">
                  <c:v>-17.270000457763672</c:v>
                </c:pt>
                <c:pt idx="17">
                  <c:v>-17.829999923706055</c:v>
                </c:pt>
                <c:pt idx="18">
                  <c:v>-21.100000381469727</c:v>
                </c:pt>
                <c:pt idx="19">
                  <c:v>-21.229999542236328</c:v>
                </c:pt>
                <c:pt idx="20">
                  <c:v>-22.040000915527344</c:v>
                </c:pt>
                <c:pt idx="21">
                  <c:v>-21.420000076293945</c:v>
                </c:pt>
                <c:pt idx="22">
                  <c:v>-15.560000419616699</c:v>
                </c:pt>
                <c:pt idx="23">
                  <c:v>-14.329999923706055</c:v>
                </c:pt>
                <c:pt idx="24">
                  <c:v>-12.329999923706055</c:v>
                </c:pt>
                <c:pt idx="25">
                  <c:v>-26.579999923706055</c:v>
                </c:pt>
                <c:pt idx="29">
                  <c:v>0</c:v>
                </c:pt>
                <c:pt idx="30">
                  <c:v>0</c:v>
                </c:pt>
                <c:pt idx="31">
                  <c:v>-39.560001373291016</c:v>
                </c:pt>
                <c:pt idx="32">
                  <c:v>-41.860000610351562</c:v>
                </c:pt>
                <c:pt idx="33">
                  <c:v>-54.779998779296875</c:v>
                </c:pt>
                <c:pt idx="34">
                  <c:v>-60.869998931884766</c:v>
                </c:pt>
                <c:pt idx="35">
                  <c:v>-62.25</c:v>
                </c:pt>
                <c:pt idx="36">
                  <c:v>-64.680000305175781</c:v>
                </c:pt>
                <c:pt idx="37">
                  <c:v>-63.610000610351562</c:v>
                </c:pt>
                <c:pt idx="38">
                  <c:v>-61.389999389648438</c:v>
                </c:pt>
                <c:pt idx="39">
                  <c:v>-59.459999084472656</c:v>
                </c:pt>
                <c:pt idx="40">
                  <c:v>-58.400001525878906</c:v>
                </c:pt>
                <c:pt idx="41">
                  <c:v>-57.729999542236328</c:v>
                </c:pt>
                <c:pt idx="42">
                  <c:v>-55.669998168945312</c:v>
                </c:pt>
                <c:pt idx="43">
                  <c:v>-13.449999809265137</c:v>
                </c:pt>
                <c:pt idx="44">
                  <c:v>-10.979999542236328</c:v>
                </c:pt>
                <c:pt idx="45">
                  <c:v>7.5900001525878906</c:v>
                </c:pt>
                <c:pt idx="46">
                  <c:v>16.489999771118164</c:v>
                </c:pt>
                <c:pt idx="47">
                  <c:v>17.5</c:v>
                </c:pt>
                <c:pt idx="48">
                  <c:v>19.020000457763672</c:v>
                </c:pt>
                <c:pt idx="49">
                  <c:v>17.770000457763672</c:v>
                </c:pt>
                <c:pt idx="50">
                  <c:v>14.659999847412109</c:v>
                </c:pt>
                <c:pt idx="51">
                  <c:v>10.890000343322754</c:v>
                </c:pt>
                <c:pt idx="52">
                  <c:v>4.4499998092651367</c:v>
                </c:pt>
              </c:numCache>
            </c:numRef>
          </c:yVal>
          <c:smooth val="0"/>
          <c:extLst>
            <c:ext xmlns:c16="http://schemas.microsoft.com/office/drawing/2014/chart" uri="{C3380CC4-5D6E-409C-BE32-E72D297353CC}">
              <c16:uniqueId val="{00000002-AB9B-BD4F-B478-ACC6CADB18AD}"/>
            </c:ext>
          </c:extLst>
        </c:ser>
        <c:dLbls>
          <c:showLegendKey val="0"/>
          <c:showVal val="0"/>
          <c:showCatName val="0"/>
          <c:showSerName val="0"/>
          <c:showPercent val="0"/>
          <c:showBubbleSize val="0"/>
        </c:dLbls>
        <c:axId val="396940176"/>
        <c:axId val="396933104"/>
      </c:scatterChart>
      <c:valAx>
        <c:axId val="396940176"/>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396933104"/>
        <c:crossesAt val="-200"/>
        <c:crossBetween val="midCat"/>
        <c:majorUnit val="100"/>
        <c:minorUnit val="10"/>
      </c:valAx>
      <c:valAx>
        <c:axId val="396933104"/>
        <c:scaling>
          <c:orientation val="minMax"/>
          <c:max val="100"/>
          <c:min val="-200"/>
        </c:scaling>
        <c:delete val="0"/>
        <c:axPos val="l"/>
        <c:title>
          <c:tx>
            <c:rich>
              <a:bodyPr/>
              <a:lstStyle/>
              <a:p>
                <a:pPr>
                  <a:defRPr sz="1800"/>
                </a:pPr>
                <a:r>
                  <a:rPr lang="fr-BE" sz="1800"/>
                  <a:t>Threshold reduction (%)</a:t>
                </a:r>
              </a:p>
            </c:rich>
          </c:tx>
          <c:overlay val="0"/>
        </c:title>
        <c:numFmt formatCode="General" sourceLinked="1"/>
        <c:majorTickMark val="out"/>
        <c:minorTickMark val="out"/>
        <c:tickLblPos val="nextTo"/>
        <c:txPr>
          <a:bodyPr/>
          <a:lstStyle/>
          <a:p>
            <a:pPr>
              <a:defRPr sz="1800"/>
            </a:pPr>
            <a:endParaRPr lang="fr-FR"/>
          </a:p>
        </c:txPr>
        <c:crossAx val="396940176"/>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235528411614812"/>
          <c:y val="3.4102242456274863E-2"/>
          <c:w val="0.69999879190464598"/>
          <c:h val="0.82640831199154952"/>
        </c:manualLayout>
      </c:layout>
      <c:scatterChart>
        <c:scatterStyle val="lineMarker"/>
        <c:varyColors val="0"/>
        <c:ser>
          <c:idx val="0"/>
          <c:order val="0"/>
          <c:spPr>
            <a:ln w="19050" cap="rnd">
              <a:noFill/>
              <a:round/>
            </a:ln>
            <a:effectLst/>
          </c:spPr>
          <c:marker>
            <c:symbol val="circle"/>
            <c:size val="10"/>
            <c:spPr>
              <a:solidFill>
                <a:schemeClr val="accent1"/>
              </a:solidFill>
              <a:ln w="9525">
                <a:solidFill>
                  <a:schemeClr val="accent1"/>
                </a:solidFill>
              </a:ln>
              <a:effectLst/>
            </c:spPr>
          </c:marker>
          <c:xVal>
            <c:numRef>
              <c:f>CL!$J$10:$R$10</c:f>
              <c:numCache>
                <c:formatCode>0.0</c:formatCode>
                <c:ptCount val="9"/>
                <c:pt idx="0">
                  <c:v>9.1999999999999993</c:v>
                </c:pt>
                <c:pt idx="1">
                  <c:v>8.1999999999999993</c:v>
                </c:pt>
                <c:pt idx="2">
                  <c:v>7.6</c:v>
                </c:pt>
                <c:pt idx="3">
                  <c:v>7</c:v>
                </c:pt>
                <c:pt idx="4">
                  <c:v>6.5</c:v>
                </c:pt>
                <c:pt idx="5">
                  <c:v>6.2</c:v>
                </c:pt>
                <c:pt idx="6">
                  <c:v>5.9</c:v>
                </c:pt>
                <c:pt idx="7">
                  <c:v>5.6</c:v>
                </c:pt>
                <c:pt idx="8">
                  <c:v>5.3</c:v>
                </c:pt>
              </c:numCache>
            </c:numRef>
          </c:xVal>
          <c:yVal>
            <c:numRef>
              <c:f>CL!$J$8:$R$8</c:f>
              <c:numCache>
                <c:formatCode>General</c:formatCode>
                <c:ptCount val="9"/>
                <c:pt idx="0">
                  <c:v>90</c:v>
                </c:pt>
                <c:pt idx="1">
                  <c:v>80</c:v>
                </c:pt>
                <c:pt idx="2">
                  <c:v>70</c:v>
                </c:pt>
                <c:pt idx="3">
                  <c:v>60</c:v>
                </c:pt>
                <c:pt idx="4">
                  <c:v>50</c:v>
                </c:pt>
                <c:pt idx="5">
                  <c:v>40</c:v>
                </c:pt>
                <c:pt idx="6">
                  <c:v>30</c:v>
                </c:pt>
                <c:pt idx="7">
                  <c:v>20</c:v>
                </c:pt>
                <c:pt idx="8">
                  <c:v>10</c:v>
                </c:pt>
              </c:numCache>
            </c:numRef>
          </c:yVal>
          <c:smooth val="0"/>
          <c:extLst>
            <c:ext xmlns:c16="http://schemas.microsoft.com/office/drawing/2014/chart" uri="{C3380CC4-5D6E-409C-BE32-E72D297353CC}">
              <c16:uniqueId val="{00000000-9A6A-464C-80BD-4D675EE5F555}"/>
            </c:ext>
          </c:extLst>
        </c:ser>
        <c:dLbls>
          <c:showLegendKey val="0"/>
          <c:showVal val="0"/>
          <c:showCatName val="0"/>
          <c:showSerName val="0"/>
          <c:showPercent val="0"/>
          <c:showBubbleSize val="0"/>
        </c:dLbls>
        <c:axId val="1506431567"/>
        <c:axId val="1"/>
      </c:scatterChart>
      <c:valAx>
        <c:axId val="1506431567"/>
        <c:scaling>
          <c:orientation val="minMax"/>
          <c:max val="12"/>
          <c:min val="4"/>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fr-FR"/>
          </a:p>
        </c:txPr>
        <c:crossAx val="1"/>
        <c:crosses val="autoZero"/>
        <c:crossBetween val="midCat"/>
        <c:majorUnit val="4"/>
      </c:val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506431567"/>
        <c:crosses val="autoZero"/>
        <c:crossBetween val="midCat"/>
      </c:valAx>
      <c:spPr>
        <a:noFill/>
        <a:ln w="25400">
          <a:solidFill>
            <a:schemeClr val="bg1"/>
          </a:solidFill>
        </a:ln>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solidFill>
            <a:schemeClr val="tx1"/>
          </a:solidFill>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D'!$AG$129:$AZ$129</c:f>
              <c:numCache>
                <c:formatCode>0.0</c:formatCode>
                <c:ptCount val="20"/>
                <c:pt idx="0" formatCode="General">
                  <c:v>100</c:v>
                </c:pt>
                <c:pt idx="1">
                  <c:v>85.320356853203577</c:v>
                </c:pt>
                <c:pt idx="2">
                  <c:v>73.803730738037316</c:v>
                </c:pt>
                <c:pt idx="3">
                  <c:v>54.379562043795616</c:v>
                </c:pt>
                <c:pt idx="4">
                  <c:v>39.983779399837793</c:v>
                </c:pt>
                <c:pt idx="5">
                  <c:v>48.256285482562852</c:v>
                </c:pt>
                <c:pt idx="6">
                  <c:v>54.055150040551503</c:v>
                </c:pt>
                <c:pt idx="7">
                  <c:v>91.403081914030821</c:v>
                </c:pt>
                <c:pt idx="8">
                  <c:v>91.240875912408754</c:v>
                </c:pt>
                <c:pt idx="9">
                  <c:v>109.48905109489051</c:v>
                </c:pt>
                <c:pt idx="10">
                  <c:v>121.65450121654501</c:v>
                </c:pt>
                <c:pt idx="11">
                  <c:v>113.54420113544201</c:v>
                </c:pt>
                <c:pt idx="12">
                  <c:v>109.48905109489051</c:v>
                </c:pt>
                <c:pt idx="13">
                  <c:v>105.433901054339</c:v>
                </c:pt>
                <c:pt idx="14">
                  <c:v>97.323600973236012</c:v>
                </c:pt>
                <c:pt idx="15">
                  <c:v>81.103000811030014</c:v>
                </c:pt>
                <c:pt idx="16">
                  <c:v>68.937550689375499</c:v>
                </c:pt>
                <c:pt idx="17">
                  <c:v>0</c:v>
                </c:pt>
                <c:pt idx="18">
                  <c:v>0</c:v>
                </c:pt>
                <c:pt idx="19">
                  <c:v>0</c:v>
                </c:pt>
              </c:numCache>
            </c:numRef>
          </c:yVal>
          <c:smooth val="1"/>
          <c:extLst>
            <c:ext xmlns:c16="http://schemas.microsoft.com/office/drawing/2014/chart" uri="{C3380CC4-5D6E-409C-BE32-E72D297353CC}">
              <c16:uniqueId val="{00000000-41C8-DB4A-BFEE-26BD1DCB7E27}"/>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41C8-DB4A-BFEE-26BD1DCB7E27}"/>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41C8-DB4A-BFEE-26BD1DCB7E27}"/>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220540820707999E-2"/>
          <c:y val="7.2124232570834904E-2"/>
          <c:w val="0.88004049930510919"/>
          <c:h val="0.84587953052519715"/>
        </c:manualLayout>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D'!$AG$146:$AZ$146</c:f>
              <c:numCache>
                <c:formatCode>0.0</c:formatCode>
                <c:ptCount val="20"/>
                <c:pt idx="0" formatCode="General">
                  <c:v>100</c:v>
                </c:pt>
                <c:pt idx="1">
                  <c:v>100.6376195536663</c:v>
                </c:pt>
                <c:pt idx="2">
                  <c:v>104.64045341834927</c:v>
                </c:pt>
                <c:pt idx="3">
                  <c:v>95.572086432872823</c:v>
                </c:pt>
                <c:pt idx="4">
                  <c:v>69.465108041091042</c:v>
                </c:pt>
                <c:pt idx="5">
                  <c:v>62.486716259298611</c:v>
                </c:pt>
                <c:pt idx="6">
                  <c:v>51.824300389656401</c:v>
                </c:pt>
                <c:pt idx="7">
                  <c:v>65.99362380446334</c:v>
                </c:pt>
                <c:pt idx="8">
                  <c:v>113.03577754162239</c:v>
                </c:pt>
                <c:pt idx="9">
                  <c:v>148.77789585547291</c:v>
                </c:pt>
                <c:pt idx="10">
                  <c:v>205.45518951470066</c:v>
                </c:pt>
                <c:pt idx="11">
                  <c:v>208.99752036840243</c:v>
                </c:pt>
                <c:pt idx="12">
                  <c:v>194.82819695359547</c:v>
                </c:pt>
                <c:pt idx="13">
                  <c:v>182.4300389656394</c:v>
                </c:pt>
                <c:pt idx="14">
                  <c:v>173.57421183138507</c:v>
                </c:pt>
                <c:pt idx="15">
                  <c:v>122.21041445270988</c:v>
                </c:pt>
                <c:pt idx="16">
                  <c:v>65.533120793482112</c:v>
                </c:pt>
                <c:pt idx="17">
                  <c:v>0</c:v>
                </c:pt>
                <c:pt idx="18">
                  <c:v>0</c:v>
                </c:pt>
                <c:pt idx="19">
                  <c:v>0</c:v>
                </c:pt>
              </c:numCache>
            </c:numRef>
          </c:yVal>
          <c:smooth val="1"/>
          <c:extLst>
            <c:ext xmlns:c16="http://schemas.microsoft.com/office/drawing/2014/chart" uri="{C3380CC4-5D6E-409C-BE32-E72D297353CC}">
              <c16:uniqueId val="{00000000-96D6-AE47-831B-A508920251A3}"/>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96D6-AE47-831B-A508920251A3}"/>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96D6-AE47-831B-A508920251A3}"/>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D'!$AG$144:$AZ$144</c:f>
              <c:numCache>
                <c:formatCode>0.0</c:formatCode>
                <c:ptCount val="20"/>
                <c:pt idx="0" formatCode="General">
                  <c:v>100</c:v>
                </c:pt>
                <c:pt idx="1">
                  <c:v>96.967741935483872</c:v>
                </c:pt>
                <c:pt idx="2">
                  <c:v>97.096774193548384</c:v>
                </c:pt>
                <c:pt idx="3">
                  <c:v>86.774193548387103</c:v>
                </c:pt>
                <c:pt idx="4">
                  <c:v>80.709677419354847</c:v>
                </c:pt>
                <c:pt idx="5">
                  <c:v>67.935483870967744</c:v>
                </c:pt>
                <c:pt idx="6">
                  <c:v>59.29032258064516</c:v>
                </c:pt>
                <c:pt idx="7">
                  <c:v>63.032258064516135</c:v>
                </c:pt>
                <c:pt idx="8">
                  <c:v>129.03225806451613</c:v>
                </c:pt>
                <c:pt idx="9">
                  <c:v>96.774193548387103</c:v>
                </c:pt>
                <c:pt idx="10">
                  <c:v>129.03225806451613</c:v>
                </c:pt>
                <c:pt idx="11">
                  <c:v>122.58064516129032</c:v>
                </c:pt>
                <c:pt idx="12">
                  <c:v>125.80645161290323</c:v>
                </c:pt>
                <c:pt idx="13">
                  <c:v>122.58064516129032</c:v>
                </c:pt>
                <c:pt idx="14">
                  <c:v>116.12903225806453</c:v>
                </c:pt>
                <c:pt idx="15">
                  <c:v>103.2258064516129</c:v>
                </c:pt>
                <c:pt idx="16">
                  <c:v>96.774193548387103</c:v>
                </c:pt>
                <c:pt idx="17">
                  <c:v>64.516129032258064</c:v>
                </c:pt>
                <c:pt idx="18">
                  <c:v>0</c:v>
                </c:pt>
                <c:pt idx="19">
                  <c:v>0</c:v>
                </c:pt>
              </c:numCache>
            </c:numRef>
          </c:yVal>
          <c:smooth val="1"/>
          <c:extLst>
            <c:ext xmlns:c16="http://schemas.microsoft.com/office/drawing/2014/chart" uri="{C3380CC4-5D6E-409C-BE32-E72D297353CC}">
              <c16:uniqueId val="{00000000-905F-7141-99EE-69DFF915217F}"/>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905F-7141-99EE-69DFF915217F}"/>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905F-7141-99EE-69DFF915217F}"/>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D'!$AG$143:$AZ$143</c:f>
              <c:numCache>
                <c:formatCode>0.0</c:formatCode>
                <c:ptCount val="20"/>
                <c:pt idx="0" formatCode="General">
                  <c:v>100</c:v>
                </c:pt>
                <c:pt idx="1">
                  <c:v>102.12765957446808</c:v>
                </c:pt>
                <c:pt idx="2">
                  <c:v>109.18762088974856</c:v>
                </c:pt>
                <c:pt idx="3">
                  <c:v>101.6441005802708</c:v>
                </c:pt>
                <c:pt idx="4">
                  <c:v>96.228239845261115</c:v>
                </c:pt>
                <c:pt idx="5">
                  <c:v>85.589941972920684</c:v>
                </c:pt>
                <c:pt idx="6">
                  <c:v>91.586073500967117</c:v>
                </c:pt>
                <c:pt idx="7">
                  <c:v>117.11798839458413</c:v>
                </c:pt>
                <c:pt idx="8">
                  <c:v>106.38297872340425</c:v>
                </c:pt>
                <c:pt idx="9">
                  <c:v>145.06769825918761</c:v>
                </c:pt>
                <c:pt idx="10">
                  <c:v>145.06769825918761</c:v>
                </c:pt>
                <c:pt idx="11">
                  <c:v>140.23210831721471</c:v>
                </c:pt>
                <c:pt idx="12">
                  <c:v>130.56092843326886</c:v>
                </c:pt>
                <c:pt idx="13">
                  <c:v>106.38297872340425</c:v>
                </c:pt>
                <c:pt idx="14">
                  <c:v>101.54738878143132</c:v>
                </c:pt>
                <c:pt idx="15">
                  <c:v>43.520309477756285</c:v>
                </c:pt>
                <c:pt idx="16">
                  <c:v>0</c:v>
                </c:pt>
                <c:pt idx="17">
                  <c:v>0</c:v>
                </c:pt>
                <c:pt idx="18">
                  <c:v>0</c:v>
                </c:pt>
                <c:pt idx="19">
                  <c:v>0</c:v>
                </c:pt>
              </c:numCache>
            </c:numRef>
          </c:yVal>
          <c:smooth val="1"/>
          <c:extLst>
            <c:ext xmlns:c16="http://schemas.microsoft.com/office/drawing/2014/chart" uri="{C3380CC4-5D6E-409C-BE32-E72D297353CC}">
              <c16:uniqueId val="{00000000-D6C2-2546-8A8D-CE8F31EDC68A}"/>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D6C2-2546-8A8D-CE8F31EDC68A}"/>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D6C2-2546-8A8D-CE8F31EDC68A}"/>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3"/>
          <c:order val="0"/>
          <c:spPr>
            <a:ln w="31750">
              <a:solidFill>
                <a:srgbClr val="FF0000"/>
              </a:solidFill>
            </a:ln>
          </c:spP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D'!$AG$79:$AZ$79</c:f>
              <c:numCache>
                <c:formatCode>0.0</c:formatCode>
                <c:ptCount val="20"/>
                <c:pt idx="0">
                  <c:v>100</c:v>
                </c:pt>
                <c:pt idx="1">
                  <c:v>94.545454545454547</c:v>
                </c:pt>
                <c:pt idx="2">
                  <c:v>83.909090909090907</c:v>
                </c:pt>
                <c:pt idx="3">
                  <c:v>50.090909090909086</c:v>
                </c:pt>
                <c:pt idx="4">
                  <c:v>43.636363636363633</c:v>
                </c:pt>
                <c:pt idx="5">
                  <c:v>34.045454545454547</c:v>
                </c:pt>
                <c:pt idx="6">
                  <c:v>56.31818181818182</c:v>
                </c:pt>
                <c:pt idx="7">
                  <c:v>88.727272727272734</c:v>
                </c:pt>
                <c:pt idx="8">
                  <c:v>197.27272727272725</c:v>
                </c:pt>
                <c:pt idx="9">
                  <c:v>238.13636363636363</c:v>
                </c:pt>
                <c:pt idx="10">
                  <c:v>227.27272727272728</c:v>
                </c:pt>
                <c:pt idx="11">
                  <c:v>222.72727272727272</c:v>
                </c:pt>
                <c:pt idx="12">
                  <c:v>204.54545454545453</c:v>
                </c:pt>
                <c:pt idx="13">
                  <c:v>200</c:v>
                </c:pt>
                <c:pt idx="14">
                  <c:v>181.81818181818181</c:v>
                </c:pt>
                <c:pt idx="15">
                  <c:v>170.45454545454547</c:v>
                </c:pt>
                <c:pt idx="16">
                  <c:v>159.09090909090909</c:v>
                </c:pt>
                <c:pt idx="17">
                  <c:v>27.27272727272727</c:v>
                </c:pt>
                <c:pt idx="18">
                  <c:v>0</c:v>
                </c:pt>
                <c:pt idx="19">
                  <c:v>0</c:v>
                </c:pt>
              </c:numCache>
            </c:numRef>
          </c:yVal>
          <c:smooth val="1"/>
          <c:extLst>
            <c:ext xmlns:c16="http://schemas.microsoft.com/office/drawing/2014/chart" uri="{C3380CC4-5D6E-409C-BE32-E72D297353CC}">
              <c16:uniqueId val="{00000000-FEBD-5147-A2DB-D055701E6BA3}"/>
            </c:ext>
          </c:extLst>
        </c:ser>
        <c:ser>
          <c:idx val="4"/>
          <c:order val="1"/>
          <c:spPr>
            <a:ln>
              <a:solidFill>
                <a:schemeClr val="bg1">
                  <a:lumMod val="65000"/>
                </a:schemeClr>
              </a:solidFill>
            </a:ln>
          </c:spP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FEBD-5147-A2DB-D055701E6BA3}"/>
            </c:ext>
          </c:extLst>
        </c:ser>
        <c:ser>
          <c:idx val="5"/>
          <c:order val="2"/>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FEBD-5147-A2DB-D055701E6BA3}"/>
            </c:ext>
          </c:extLst>
        </c:ser>
        <c:ser>
          <c:idx val="0"/>
          <c:order val="3"/>
          <c:spPr>
            <a:ln w="3175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D'!$AG$79:$AZ$79</c:f>
              <c:numCache>
                <c:formatCode>0.0</c:formatCode>
                <c:ptCount val="20"/>
                <c:pt idx="0">
                  <c:v>100</c:v>
                </c:pt>
                <c:pt idx="1">
                  <c:v>94.545454545454547</c:v>
                </c:pt>
                <c:pt idx="2">
                  <c:v>83.909090909090907</c:v>
                </c:pt>
                <c:pt idx="3">
                  <c:v>50.090909090909086</c:v>
                </c:pt>
                <c:pt idx="4">
                  <c:v>43.636363636363633</c:v>
                </c:pt>
                <c:pt idx="5">
                  <c:v>34.045454545454547</c:v>
                </c:pt>
                <c:pt idx="6">
                  <c:v>56.31818181818182</c:v>
                </c:pt>
                <c:pt idx="7">
                  <c:v>88.727272727272734</c:v>
                </c:pt>
                <c:pt idx="8">
                  <c:v>197.27272727272725</c:v>
                </c:pt>
                <c:pt idx="9">
                  <c:v>238.13636363636363</c:v>
                </c:pt>
                <c:pt idx="10">
                  <c:v>227.27272727272728</c:v>
                </c:pt>
                <c:pt idx="11">
                  <c:v>222.72727272727272</c:v>
                </c:pt>
                <c:pt idx="12">
                  <c:v>204.54545454545453</c:v>
                </c:pt>
                <c:pt idx="13">
                  <c:v>200</c:v>
                </c:pt>
                <c:pt idx="14">
                  <c:v>181.81818181818181</c:v>
                </c:pt>
                <c:pt idx="15">
                  <c:v>170.45454545454547</c:v>
                </c:pt>
                <c:pt idx="16">
                  <c:v>159.09090909090909</c:v>
                </c:pt>
                <c:pt idx="17">
                  <c:v>27.27272727272727</c:v>
                </c:pt>
                <c:pt idx="18">
                  <c:v>0</c:v>
                </c:pt>
                <c:pt idx="19">
                  <c:v>0</c:v>
                </c:pt>
              </c:numCache>
            </c:numRef>
          </c:yVal>
          <c:smooth val="1"/>
          <c:extLst>
            <c:ext xmlns:c16="http://schemas.microsoft.com/office/drawing/2014/chart" uri="{C3380CC4-5D6E-409C-BE32-E72D297353CC}">
              <c16:uniqueId val="{00000003-FEBD-5147-A2DB-D055701E6BA3}"/>
            </c:ext>
          </c:extLst>
        </c:ser>
        <c:ser>
          <c:idx val="1"/>
          <c:order val="4"/>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4-FEBD-5147-A2DB-D055701E6BA3}"/>
            </c:ext>
          </c:extLst>
        </c:ser>
        <c:ser>
          <c:idx val="2"/>
          <c:order val="5"/>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5-FEBD-5147-A2DB-D055701E6BA3}"/>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ISCH'!$AG$78:$AZ$78</c:f>
              <c:numCache>
                <c:formatCode>0.0</c:formatCode>
                <c:ptCount val="20"/>
                <c:pt idx="0">
                  <c:v>100</c:v>
                </c:pt>
                <c:pt idx="1">
                  <c:v>90.143084260731314</c:v>
                </c:pt>
                <c:pt idx="2">
                  <c:v>63.910969793322735</c:v>
                </c:pt>
                <c:pt idx="3">
                  <c:v>47.535771065182828</c:v>
                </c:pt>
                <c:pt idx="4">
                  <c:v>38.155802861685217</c:v>
                </c:pt>
                <c:pt idx="5">
                  <c:v>39.348171701112875</c:v>
                </c:pt>
                <c:pt idx="6">
                  <c:v>53.020667726550073</c:v>
                </c:pt>
                <c:pt idx="7">
                  <c:v>135.41335453100157</c:v>
                </c:pt>
                <c:pt idx="8">
                  <c:v>186.80445151033388</c:v>
                </c:pt>
                <c:pt idx="9">
                  <c:v>218.60095389507154</c:v>
                </c:pt>
                <c:pt idx="10">
                  <c:v>198.72813990461049</c:v>
                </c:pt>
                <c:pt idx="11">
                  <c:v>182.82988871224165</c:v>
                </c:pt>
                <c:pt idx="12">
                  <c:v>178.85532591414946</c:v>
                </c:pt>
                <c:pt idx="13">
                  <c:v>168.91891891891893</c:v>
                </c:pt>
                <c:pt idx="14">
                  <c:v>158.98251192368841</c:v>
                </c:pt>
                <c:pt idx="15">
                  <c:v>149.04610492845788</c:v>
                </c:pt>
                <c:pt idx="16">
                  <c:v>49.682034976152622</c:v>
                </c:pt>
                <c:pt idx="17">
                  <c:v>0</c:v>
                </c:pt>
                <c:pt idx="18">
                  <c:v>0</c:v>
                </c:pt>
                <c:pt idx="19">
                  <c:v>0</c:v>
                </c:pt>
              </c:numCache>
            </c:numRef>
          </c:yVal>
          <c:smooth val="1"/>
          <c:extLst>
            <c:ext xmlns:c16="http://schemas.microsoft.com/office/drawing/2014/chart" uri="{C3380CC4-5D6E-409C-BE32-E72D297353CC}">
              <c16:uniqueId val="{00000000-1781-794C-80AE-47056297FE45}"/>
            </c:ext>
          </c:extLst>
        </c:ser>
        <c:ser>
          <c:idx val="1"/>
          <c:order val="1"/>
          <c:spPr>
            <a:ln>
              <a:solidFill>
                <a:schemeClr val="accent3"/>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ISCH'!$AG$60:$AZ$60</c:f>
              <c:numCache>
                <c:formatCode>0.0</c:formatCode>
                <c:ptCount val="20"/>
                <c:pt idx="0" formatCode="General">
                  <c:v>100</c:v>
                </c:pt>
                <c:pt idx="1">
                  <c:v>87.190897676277999</c:v>
                </c:pt>
                <c:pt idx="2">
                  <c:v>75.258377063825876</c:v>
                </c:pt>
                <c:pt idx="3">
                  <c:v>50.916444729724915</c:v>
                </c:pt>
                <c:pt idx="4">
                  <c:v>28.631670776957598</c:v>
                </c:pt>
                <c:pt idx="5">
                  <c:v>14.858388529981109</c:v>
                </c:pt>
                <c:pt idx="6">
                  <c:v>8.5918560908384691</c:v>
                </c:pt>
                <c:pt idx="7">
                  <c:v>18.363808809288169</c:v>
                </c:pt>
                <c:pt idx="8">
                  <c:v>24.84521679671678</c:v>
                </c:pt>
                <c:pt idx="9">
                  <c:v>29.201270765451842</c:v>
                </c:pt>
                <c:pt idx="10">
                  <c:v>44.766830819174487</c:v>
                </c:pt>
                <c:pt idx="11">
                  <c:v>27.193166762966985</c:v>
                </c:pt>
                <c:pt idx="12">
                  <c:v>0</c:v>
                </c:pt>
                <c:pt idx="13">
                  <c:v>0</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1781-794C-80AE-47056297FE45}"/>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ISCH'!$AG$61:$AZ$61</c:f>
              <c:numCache>
                <c:formatCode>0.0</c:formatCode>
                <c:ptCount val="20"/>
                <c:pt idx="0" formatCode="General">
                  <c:v>100</c:v>
                </c:pt>
                <c:pt idx="1">
                  <c:v>107.54942279697104</c:v>
                </c:pt>
                <c:pt idx="2">
                  <c:v>101.99436678389566</c:v>
                </c:pt>
                <c:pt idx="3">
                  <c:v>92.864295936900305</c:v>
                </c:pt>
                <c:pt idx="4">
                  <c:v>74.190750291658802</c:v>
                </c:pt>
                <c:pt idx="5">
                  <c:v>73.774908283324152</c:v>
                </c:pt>
                <c:pt idx="6">
                  <c:v>81.43228550960643</c:v>
                </c:pt>
                <c:pt idx="7">
                  <c:v>105.68561628086481</c:v>
                </c:pt>
                <c:pt idx="8">
                  <c:v>127.71002135544249</c:v>
                </c:pt>
                <c:pt idx="9">
                  <c:v>163.91065570865217</c:v>
                </c:pt>
                <c:pt idx="10">
                  <c:v>182.41824079505056</c:v>
                </c:pt>
                <c:pt idx="11">
                  <c:v>172.51412342172691</c:v>
                </c:pt>
                <c:pt idx="12">
                  <c:v>116.2646164980774</c:v>
                </c:pt>
                <c:pt idx="13">
                  <c:v>58.897746750791875</c:v>
                </c:pt>
                <c:pt idx="14">
                  <c:v>24.213880412270033</c:v>
                </c:pt>
                <c:pt idx="15">
                  <c:v>0</c:v>
                </c:pt>
                <c:pt idx="16">
                  <c:v>0</c:v>
                </c:pt>
                <c:pt idx="17">
                  <c:v>0</c:v>
                </c:pt>
                <c:pt idx="18">
                  <c:v>0</c:v>
                </c:pt>
                <c:pt idx="19">
                  <c:v>0</c:v>
                </c:pt>
              </c:numCache>
            </c:numRef>
          </c:yVal>
          <c:smooth val="1"/>
          <c:extLst>
            <c:ext xmlns:c16="http://schemas.microsoft.com/office/drawing/2014/chart" uri="{C3380CC4-5D6E-409C-BE32-E72D297353CC}">
              <c16:uniqueId val="{00000002-1781-794C-80AE-47056297FE45}"/>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Feuil1!$A$1:$A$45</c:f>
              <c:numCache>
                <c:formatCode>General</c:formatCode>
                <c:ptCount val="45"/>
                <c:pt idx="0">
                  <c:v>24</c:v>
                </c:pt>
                <c:pt idx="1">
                  <c:v>23.5</c:v>
                </c:pt>
                <c:pt idx="2">
                  <c:v>23</c:v>
                </c:pt>
                <c:pt idx="3">
                  <c:v>22.5</c:v>
                </c:pt>
                <c:pt idx="4">
                  <c:v>22</c:v>
                </c:pt>
                <c:pt idx="5">
                  <c:v>21.5</c:v>
                </c:pt>
                <c:pt idx="6">
                  <c:v>21</c:v>
                </c:pt>
                <c:pt idx="7">
                  <c:v>20.5</c:v>
                </c:pt>
                <c:pt idx="8">
                  <c:v>20</c:v>
                </c:pt>
                <c:pt idx="9">
                  <c:v>19.5</c:v>
                </c:pt>
                <c:pt idx="10">
                  <c:v>19</c:v>
                </c:pt>
                <c:pt idx="11">
                  <c:v>18.5</c:v>
                </c:pt>
                <c:pt idx="12">
                  <c:v>18</c:v>
                </c:pt>
                <c:pt idx="13">
                  <c:v>17.5</c:v>
                </c:pt>
                <c:pt idx="14">
                  <c:v>17</c:v>
                </c:pt>
                <c:pt idx="15">
                  <c:v>16.5</c:v>
                </c:pt>
                <c:pt idx="16">
                  <c:v>16</c:v>
                </c:pt>
                <c:pt idx="17">
                  <c:v>15.5</c:v>
                </c:pt>
                <c:pt idx="18">
                  <c:v>15</c:v>
                </c:pt>
                <c:pt idx="19">
                  <c:v>14.5</c:v>
                </c:pt>
                <c:pt idx="20">
                  <c:v>14</c:v>
                </c:pt>
                <c:pt idx="21">
                  <c:v>13.5</c:v>
                </c:pt>
                <c:pt idx="22">
                  <c:v>13</c:v>
                </c:pt>
                <c:pt idx="23">
                  <c:v>12.5</c:v>
                </c:pt>
                <c:pt idx="24">
                  <c:v>12</c:v>
                </c:pt>
                <c:pt idx="25">
                  <c:v>11.5</c:v>
                </c:pt>
                <c:pt idx="26">
                  <c:v>11</c:v>
                </c:pt>
                <c:pt idx="27">
                  <c:v>10.5</c:v>
                </c:pt>
                <c:pt idx="28">
                  <c:v>10</c:v>
                </c:pt>
                <c:pt idx="29">
                  <c:v>9.5</c:v>
                </c:pt>
                <c:pt idx="30">
                  <c:v>9</c:v>
                </c:pt>
                <c:pt idx="31">
                  <c:v>8.5</c:v>
                </c:pt>
                <c:pt idx="32">
                  <c:v>8</c:v>
                </c:pt>
                <c:pt idx="33">
                  <c:v>7.5</c:v>
                </c:pt>
                <c:pt idx="34">
                  <c:v>7</c:v>
                </c:pt>
                <c:pt idx="35">
                  <c:v>6.5</c:v>
                </c:pt>
                <c:pt idx="36">
                  <c:v>6</c:v>
                </c:pt>
                <c:pt idx="37">
                  <c:v>5.5</c:v>
                </c:pt>
                <c:pt idx="38">
                  <c:v>5</c:v>
                </c:pt>
                <c:pt idx="39">
                  <c:v>4.5</c:v>
                </c:pt>
                <c:pt idx="40">
                  <c:v>4</c:v>
                </c:pt>
                <c:pt idx="41">
                  <c:v>3.5</c:v>
                </c:pt>
                <c:pt idx="42">
                  <c:v>3</c:v>
                </c:pt>
                <c:pt idx="43">
                  <c:v>2.5</c:v>
                </c:pt>
                <c:pt idx="44">
                  <c:v>2</c:v>
                </c:pt>
              </c:numCache>
            </c:numRef>
          </c:xVal>
          <c:yVal>
            <c:numRef>
              <c:f>Feuil1!$C$1:$C$45</c:f>
              <c:numCache>
                <c:formatCode>General</c:formatCode>
                <c:ptCount val="45"/>
                <c:pt idx="1">
                  <c:v>6.1</c:v>
                </c:pt>
                <c:pt idx="3">
                  <c:v>6.1</c:v>
                </c:pt>
                <c:pt idx="5">
                  <c:v>6.1</c:v>
                </c:pt>
                <c:pt idx="7">
                  <c:v>6.1</c:v>
                </c:pt>
                <c:pt idx="9">
                  <c:v>6.1</c:v>
                </c:pt>
                <c:pt idx="11">
                  <c:v>6.1</c:v>
                </c:pt>
                <c:pt idx="13">
                  <c:v>6.1</c:v>
                </c:pt>
                <c:pt idx="15">
                  <c:v>6</c:v>
                </c:pt>
                <c:pt idx="17">
                  <c:v>5.9</c:v>
                </c:pt>
                <c:pt idx="19">
                  <c:v>5.7</c:v>
                </c:pt>
                <c:pt idx="21">
                  <c:v>4.8</c:v>
                </c:pt>
                <c:pt idx="23">
                  <c:v>4</c:v>
                </c:pt>
                <c:pt idx="25">
                  <c:v>2.4</c:v>
                </c:pt>
                <c:pt idx="27">
                  <c:v>1</c:v>
                </c:pt>
                <c:pt idx="29">
                  <c:v>0.3</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yVal>
          <c:smooth val="0"/>
          <c:extLst>
            <c:ext xmlns:c16="http://schemas.microsoft.com/office/drawing/2014/chart" uri="{C3380CC4-5D6E-409C-BE32-E72D297353CC}">
              <c16:uniqueId val="{00000000-3695-E74A-B65C-3B33DB4439B8}"/>
            </c:ext>
          </c:extLst>
        </c:ser>
        <c:dLbls>
          <c:showLegendKey val="0"/>
          <c:showVal val="0"/>
          <c:showCatName val="0"/>
          <c:showSerName val="0"/>
          <c:showPercent val="0"/>
          <c:showBubbleSize val="0"/>
        </c:dLbls>
        <c:axId val="1938539136"/>
        <c:axId val="1938509360"/>
      </c:scatterChart>
      <c:valAx>
        <c:axId val="1938539136"/>
        <c:scaling>
          <c:orientation val="minMax"/>
          <c:max val="22"/>
          <c:min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09360"/>
        <c:crosses val="autoZero"/>
        <c:crossBetween val="midCat"/>
      </c:valAx>
      <c:valAx>
        <c:axId val="1938509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391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17349597916933"/>
          <c:y val="6.6216726241324436E-2"/>
          <c:w val="0.73040269210228415"/>
          <c:h val="0.84083061295872419"/>
        </c:manualLayout>
      </c:layout>
      <c:scatterChart>
        <c:scatterStyle val="lineMarker"/>
        <c:varyColors val="0"/>
        <c:ser>
          <c:idx val="0"/>
          <c:order val="0"/>
          <c:spPr>
            <a:ln w="19050" cap="rnd">
              <a:noFill/>
              <a:round/>
            </a:ln>
            <a:effectLst/>
          </c:spPr>
          <c:marker>
            <c:symbol val="circle"/>
            <c:size val="7"/>
            <c:spPr>
              <a:solidFill>
                <a:schemeClr val="accent1"/>
              </a:solidFill>
              <a:ln w="9525">
                <a:solidFill>
                  <a:schemeClr val="accent1"/>
                </a:solidFill>
              </a:ln>
              <a:effectLst/>
            </c:spPr>
          </c:marker>
          <c:xVal>
            <c:numRef>
              <c:f>CL!$J$10:$R$10</c:f>
              <c:numCache>
                <c:formatCode>0.0</c:formatCode>
                <c:ptCount val="9"/>
                <c:pt idx="0">
                  <c:v>9.1999999999999993</c:v>
                </c:pt>
                <c:pt idx="1">
                  <c:v>8.1999999999999993</c:v>
                </c:pt>
                <c:pt idx="2">
                  <c:v>7.6</c:v>
                </c:pt>
                <c:pt idx="3">
                  <c:v>7</c:v>
                </c:pt>
                <c:pt idx="4">
                  <c:v>6.5</c:v>
                </c:pt>
                <c:pt idx="5">
                  <c:v>6.2</c:v>
                </c:pt>
                <c:pt idx="6">
                  <c:v>5.9</c:v>
                </c:pt>
                <c:pt idx="7">
                  <c:v>5.6</c:v>
                </c:pt>
                <c:pt idx="8">
                  <c:v>5.3</c:v>
                </c:pt>
              </c:numCache>
            </c:numRef>
          </c:xVal>
          <c:yVal>
            <c:numRef>
              <c:f>CL!$J$8:$R$8</c:f>
              <c:numCache>
                <c:formatCode>General</c:formatCode>
                <c:ptCount val="9"/>
                <c:pt idx="0">
                  <c:v>90</c:v>
                </c:pt>
                <c:pt idx="1">
                  <c:v>80</c:v>
                </c:pt>
                <c:pt idx="2">
                  <c:v>70</c:v>
                </c:pt>
                <c:pt idx="3">
                  <c:v>60</c:v>
                </c:pt>
                <c:pt idx="4">
                  <c:v>50</c:v>
                </c:pt>
                <c:pt idx="5">
                  <c:v>40</c:v>
                </c:pt>
                <c:pt idx="6">
                  <c:v>30</c:v>
                </c:pt>
                <c:pt idx="7">
                  <c:v>20</c:v>
                </c:pt>
                <c:pt idx="8">
                  <c:v>10</c:v>
                </c:pt>
              </c:numCache>
            </c:numRef>
          </c:yVal>
          <c:smooth val="0"/>
          <c:extLst>
            <c:ext xmlns:c16="http://schemas.microsoft.com/office/drawing/2014/chart" uri="{C3380CC4-5D6E-409C-BE32-E72D297353CC}">
              <c16:uniqueId val="{00000000-8501-2E41-A6BE-E0FF5B2AAB85}"/>
            </c:ext>
          </c:extLst>
        </c:ser>
        <c:dLbls>
          <c:showLegendKey val="0"/>
          <c:showVal val="0"/>
          <c:showCatName val="0"/>
          <c:showSerName val="0"/>
          <c:showPercent val="0"/>
          <c:showBubbleSize val="0"/>
        </c:dLbls>
        <c:axId val="1506431567"/>
        <c:axId val="1"/>
      </c:scatterChart>
      <c:valAx>
        <c:axId val="1506431567"/>
        <c:scaling>
          <c:orientation val="minMax"/>
          <c:max val="12"/>
          <c:min val="4"/>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fr-FR"/>
          </a:p>
        </c:txPr>
        <c:crossAx val="1"/>
        <c:crosses val="autoZero"/>
        <c:crossBetween val="midCat"/>
        <c:majorUnit val="4"/>
      </c:val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506431567"/>
        <c:crosses val="autoZero"/>
        <c:crossBetween val="midCat"/>
      </c:valAx>
      <c:spPr>
        <a:noFill/>
        <a:ln w="25400">
          <a:solidFill>
            <a:schemeClr val="bg1"/>
          </a:solidFill>
        </a:ln>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solidFill>
            <a:schemeClr val="bg1"/>
          </a:solidFill>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250D9-A684-A84F-BB36-F0AC9E457AFD}" type="datetimeFigureOut">
              <a:rPr lang="fr-FR" smtClean="0"/>
              <a:t>22/11/2022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6860F8-5F99-4445-98AE-8405DB5B999C}" type="slidenum">
              <a:rPr lang="fr-FR" smtClean="0"/>
              <a:t>‹N°›</a:t>
            </a:fld>
            <a:endParaRPr lang="fr-FR"/>
          </a:p>
        </p:txBody>
      </p:sp>
    </p:spTree>
    <p:extLst>
      <p:ext uri="{BB962C8B-B14F-4D97-AF65-F5344CB8AC3E}">
        <p14:creationId xmlns:p14="http://schemas.microsoft.com/office/powerpoint/2010/main" val="184311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Goodmorning</a:t>
            </a:r>
            <a:r>
              <a:rPr lang="fr-FR" dirty="0"/>
              <a:t>, </a:t>
            </a:r>
            <a:r>
              <a:rPr lang="fr-FR" dirty="0" err="1"/>
              <a:t>thank</a:t>
            </a:r>
            <a:r>
              <a:rPr lang="fr-FR" dirty="0"/>
              <a:t> </a:t>
            </a:r>
            <a:r>
              <a:rPr lang="fr-FR" dirty="0" err="1"/>
              <a:t>you</a:t>
            </a:r>
            <a:r>
              <a:rPr lang="fr-FR" dirty="0"/>
              <a:t> to the PMR </a:t>
            </a:r>
            <a:r>
              <a:rPr lang="fr-FR" dirty="0" err="1"/>
              <a:t>belgian</a:t>
            </a:r>
            <a:r>
              <a:rPr lang="fr-FR" dirty="0"/>
              <a:t> society for </a:t>
            </a:r>
            <a:r>
              <a:rPr lang="fr-FR" dirty="0" err="1"/>
              <a:t>inviting</a:t>
            </a:r>
            <a:r>
              <a:rPr lang="fr-FR" dirty="0"/>
              <a:t> me to talk to </a:t>
            </a:r>
            <a:r>
              <a:rPr lang="fr-FR" dirty="0" err="1"/>
              <a:t>our</a:t>
            </a:r>
            <a:r>
              <a:rPr lang="fr-FR" dirty="0"/>
              <a:t> </a:t>
            </a:r>
            <a:r>
              <a:rPr lang="fr-FR" dirty="0" err="1"/>
              <a:t>annual</a:t>
            </a:r>
            <a:r>
              <a:rPr lang="fr-FR" dirty="0"/>
              <a:t> </a:t>
            </a:r>
            <a:r>
              <a:rPr lang="fr-FR" dirty="0" err="1"/>
              <a:t>congress</a:t>
            </a:r>
            <a:endParaRPr lang="fr-FR" dirty="0"/>
          </a:p>
          <a:p>
            <a:r>
              <a:rPr lang="fr-FR" dirty="0" err="1"/>
              <a:t>I’m</a:t>
            </a:r>
            <a:r>
              <a:rPr lang="fr-FR" dirty="0"/>
              <a:t> Maelle </a:t>
            </a:r>
            <a:r>
              <a:rPr lang="fr-FR" dirty="0" err="1"/>
              <a:t>Tyberghein</a:t>
            </a:r>
            <a:r>
              <a:rPr lang="fr-FR" dirty="0"/>
              <a:t>, </a:t>
            </a:r>
            <a:r>
              <a:rPr lang="fr-FR" dirty="0" err="1"/>
              <a:t>I’m</a:t>
            </a:r>
            <a:r>
              <a:rPr lang="fr-FR" dirty="0"/>
              <a:t> </a:t>
            </a:r>
            <a:r>
              <a:rPr lang="fr-FR" dirty="0" err="1"/>
              <a:t>doing</a:t>
            </a:r>
            <a:r>
              <a:rPr lang="fr-FR" dirty="0"/>
              <a:t> a </a:t>
            </a:r>
            <a:r>
              <a:rPr lang="fr-FR" dirty="0" err="1"/>
              <a:t>thesis</a:t>
            </a:r>
            <a:r>
              <a:rPr lang="fr-FR" dirty="0"/>
              <a:t> in the </a:t>
            </a:r>
            <a:r>
              <a:rPr lang="fr-FR" dirty="0" err="1"/>
              <a:t>clinical</a:t>
            </a:r>
            <a:r>
              <a:rPr lang="fr-FR" dirty="0"/>
              <a:t> </a:t>
            </a:r>
            <a:r>
              <a:rPr lang="fr-FR" dirty="0" err="1"/>
              <a:t>neurophysiology</a:t>
            </a:r>
            <a:r>
              <a:rPr lang="fr-FR" dirty="0"/>
              <a:t> </a:t>
            </a:r>
            <a:r>
              <a:rPr lang="fr-FR" dirty="0" err="1"/>
              <a:t>department</a:t>
            </a:r>
            <a:r>
              <a:rPr lang="fr-FR" dirty="0"/>
              <a:t> of CHU </a:t>
            </a:r>
            <a:r>
              <a:rPr lang="fr-FR" dirty="0" err="1"/>
              <a:t>Liege</a:t>
            </a:r>
            <a:r>
              <a:rPr lang="fr-FR" dirty="0"/>
              <a:t> </a:t>
            </a:r>
            <a:r>
              <a:rPr lang="fr-FR" dirty="0" err="1"/>
              <a:t>with</a:t>
            </a:r>
            <a:r>
              <a:rPr lang="fr-FR" dirty="0"/>
              <a:t> Dr Wang and </a:t>
            </a:r>
            <a:r>
              <a:rPr lang="fr-FR" dirty="0" err="1"/>
              <a:t>I’m</a:t>
            </a:r>
            <a:r>
              <a:rPr lang="fr-FR" dirty="0"/>
              <a:t> </a:t>
            </a:r>
            <a:r>
              <a:rPr lang="fr-FR" dirty="0" err="1"/>
              <a:t>going</a:t>
            </a:r>
            <a:r>
              <a:rPr lang="fr-FR" dirty="0"/>
              <a:t> to talk to </a:t>
            </a:r>
            <a:r>
              <a:rPr lang="fr-FR" dirty="0" err="1"/>
              <a:t>you</a:t>
            </a:r>
            <a:r>
              <a:rPr lang="fr-FR" dirty="0"/>
              <a:t> about the </a:t>
            </a:r>
            <a:r>
              <a:rPr lang="fr-FR" dirty="0" err="1"/>
              <a:t>study</a:t>
            </a:r>
            <a:r>
              <a:rPr lang="fr-FR" dirty="0"/>
              <a:t> of </a:t>
            </a:r>
            <a:r>
              <a:rPr lang="fr-FR" dirty="0" err="1"/>
              <a:t>peripheral</a:t>
            </a:r>
            <a:r>
              <a:rPr lang="fr-FR" dirty="0"/>
              <a:t> axonal </a:t>
            </a:r>
            <a:r>
              <a:rPr lang="fr-FR" dirty="0" err="1"/>
              <a:t>excitibility</a:t>
            </a:r>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a:t>
            </a:fld>
            <a:endParaRPr lang="fr-FR"/>
          </a:p>
        </p:txBody>
      </p:sp>
    </p:spTree>
    <p:extLst>
      <p:ext uri="{BB962C8B-B14F-4D97-AF65-F5344CB8AC3E}">
        <p14:creationId xmlns:p14="http://schemas.microsoft.com/office/powerpoint/2010/main" val="1676704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How </a:t>
            </a:r>
            <a:r>
              <a:rPr lang="fr-FR" dirty="0" err="1"/>
              <a:t>can</a:t>
            </a:r>
            <a:r>
              <a:rPr lang="fr-FR" dirty="0"/>
              <a:t> </a:t>
            </a:r>
            <a:r>
              <a:rPr lang="fr-FR" dirty="0" err="1"/>
              <a:t>we</a:t>
            </a:r>
            <a:r>
              <a:rPr lang="fr-FR" dirty="0"/>
              <a:t> </a:t>
            </a:r>
            <a:r>
              <a:rPr lang="fr-FR" dirty="0" err="1"/>
              <a:t>study</a:t>
            </a:r>
            <a:r>
              <a:rPr lang="fr-FR" dirty="0"/>
              <a:t> the axonal </a:t>
            </a:r>
            <a:r>
              <a:rPr lang="fr-FR" dirty="0" err="1"/>
              <a:t>excitibility</a:t>
            </a:r>
            <a:r>
              <a:rPr lang="fr-FR" dirty="0"/>
              <a:t>?</a:t>
            </a:r>
          </a:p>
          <a:p>
            <a:r>
              <a:rPr lang="fr-FR" dirty="0" err="1"/>
              <a:t>We</a:t>
            </a:r>
            <a:r>
              <a:rPr lang="fr-FR" dirty="0"/>
              <a:t> </a:t>
            </a:r>
            <a:r>
              <a:rPr lang="fr-FR" dirty="0" err="1"/>
              <a:t>can</a:t>
            </a:r>
            <a:r>
              <a:rPr lang="fr-FR" dirty="0"/>
              <a:t> </a:t>
            </a:r>
            <a:r>
              <a:rPr lang="fr-FR" dirty="0" err="1"/>
              <a:t>realise</a:t>
            </a:r>
            <a:r>
              <a:rPr lang="fr-FR" dirty="0"/>
              <a:t> </a:t>
            </a:r>
            <a:r>
              <a:rPr lang="fr-FR" dirty="0" err="1"/>
              <a:t>strentgh</a:t>
            </a:r>
            <a:r>
              <a:rPr lang="fr-FR" dirty="0"/>
              <a:t> duration </a:t>
            </a:r>
            <a:r>
              <a:rPr lang="fr-FR" dirty="0" err="1"/>
              <a:t>curves</a:t>
            </a:r>
            <a:r>
              <a:rPr lang="fr-FR" dirty="0"/>
              <a:t> to </a:t>
            </a:r>
            <a:r>
              <a:rPr lang="fr-FR" dirty="0" err="1"/>
              <a:t>study</a:t>
            </a:r>
            <a:r>
              <a:rPr lang="fr-FR" dirty="0"/>
              <a:t> </a:t>
            </a:r>
            <a:r>
              <a:rPr lang="fr-FR" dirty="0" err="1"/>
              <a:t>what</a:t>
            </a:r>
            <a:r>
              <a:rPr lang="fr-FR" dirty="0"/>
              <a:t> </a:t>
            </a:r>
            <a:r>
              <a:rPr lang="fr-FR" dirty="0" err="1"/>
              <a:t>happens</a:t>
            </a:r>
            <a:r>
              <a:rPr lang="fr-FR" dirty="0"/>
              <a:t> </a:t>
            </a:r>
            <a:r>
              <a:rPr lang="fr-FR" dirty="0" err="1"/>
              <a:t>just</a:t>
            </a:r>
            <a:r>
              <a:rPr lang="fr-FR" dirty="0"/>
              <a:t> </a:t>
            </a:r>
            <a:r>
              <a:rPr lang="fr-FR" dirty="0" err="1"/>
              <a:t>before</a:t>
            </a:r>
            <a:r>
              <a:rPr lang="fr-FR" dirty="0"/>
              <a:t> the axonal </a:t>
            </a:r>
            <a:r>
              <a:rPr lang="fr-FR" dirty="0" err="1"/>
              <a:t>potential</a:t>
            </a:r>
            <a:endParaRPr lang="fr-FR" dirty="0"/>
          </a:p>
          <a:p>
            <a:r>
              <a:rPr lang="fr-FR" dirty="0" err="1"/>
              <a:t>We</a:t>
            </a:r>
            <a:r>
              <a:rPr lang="fr-FR" dirty="0"/>
              <a:t> </a:t>
            </a:r>
            <a:r>
              <a:rPr lang="fr-FR" dirty="0" err="1"/>
              <a:t>can</a:t>
            </a:r>
            <a:r>
              <a:rPr lang="fr-FR" dirty="0"/>
              <a:t> </a:t>
            </a:r>
            <a:r>
              <a:rPr lang="fr-FR" dirty="0" err="1"/>
              <a:t>also</a:t>
            </a:r>
            <a:r>
              <a:rPr lang="fr-FR" dirty="0"/>
              <a:t> </a:t>
            </a:r>
            <a:r>
              <a:rPr lang="fr-FR" dirty="0" err="1"/>
              <a:t>study</a:t>
            </a:r>
            <a:r>
              <a:rPr lang="fr-FR" dirty="0"/>
              <a:t> the axonal </a:t>
            </a:r>
            <a:r>
              <a:rPr lang="fr-FR" dirty="0" err="1"/>
              <a:t>excitability</a:t>
            </a:r>
            <a:r>
              <a:rPr lang="fr-FR" dirty="0"/>
              <a:t> </a:t>
            </a:r>
            <a:r>
              <a:rPr lang="fr-FR" dirty="0" err="1"/>
              <a:t>recovery</a:t>
            </a:r>
            <a:r>
              <a:rPr lang="fr-FR" dirty="0"/>
              <a:t> cycle to know </a:t>
            </a:r>
            <a:r>
              <a:rPr lang="fr-FR" dirty="0" err="1"/>
              <a:t>what</a:t>
            </a:r>
            <a:r>
              <a:rPr lang="fr-FR" dirty="0"/>
              <a:t> </a:t>
            </a:r>
            <a:r>
              <a:rPr lang="fr-FR" dirty="0" err="1"/>
              <a:t>happens</a:t>
            </a:r>
            <a:r>
              <a:rPr lang="fr-FR" dirty="0"/>
              <a:t> </a:t>
            </a:r>
            <a:r>
              <a:rPr lang="fr-FR" dirty="0" err="1"/>
              <a:t>just</a:t>
            </a:r>
            <a:r>
              <a:rPr lang="fr-FR" dirty="0"/>
              <a:t> </a:t>
            </a:r>
            <a:r>
              <a:rPr lang="fr-FR" dirty="0" err="1"/>
              <a:t>after</a:t>
            </a:r>
            <a:r>
              <a:rPr lang="fr-FR" dirty="0"/>
              <a:t> the action </a:t>
            </a:r>
            <a:r>
              <a:rPr lang="fr-FR" dirty="0" err="1"/>
              <a:t>potential</a:t>
            </a:r>
            <a:endParaRPr lang="fr-FR" dirty="0"/>
          </a:p>
          <a:p>
            <a:r>
              <a:rPr lang="fr-FR" dirty="0" err="1"/>
              <a:t>We</a:t>
            </a:r>
            <a:r>
              <a:rPr lang="fr-FR" dirty="0"/>
              <a:t> </a:t>
            </a:r>
            <a:r>
              <a:rPr lang="fr-FR" dirty="0" err="1"/>
              <a:t>can</a:t>
            </a:r>
            <a:r>
              <a:rPr lang="fr-FR" dirty="0"/>
              <a:t> </a:t>
            </a:r>
            <a:r>
              <a:rPr lang="fr-FR" dirty="0" err="1"/>
              <a:t>realise</a:t>
            </a:r>
            <a:r>
              <a:rPr lang="fr-FR" dirty="0"/>
              <a:t> </a:t>
            </a:r>
            <a:r>
              <a:rPr lang="fr-FR" dirty="0" err="1"/>
              <a:t>stimululus</a:t>
            </a:r>
            <a:r>
              <a:rPr lang="fr-FR" dirty="0"/>
              <a:t> </a:t>
            </a:r>
            <a:r>
              <a:rPr lang="fr-FR" dirty="0" err="1"/>
              <a:t>response</a:t>
            </a:r>
            <a:r>
              <a:rPr lang="fr-FR" dirty="0"/>
              <a:t> </a:t>
            </a:r>
            <a:r>
              <a:rPr lang="fr-FR" dirty="0" err="1"/>
              <a:t>curves</a:t>
            </a:r>
            <a:endParaRPr lang="fr-FR" dirty="0"/>
          </a:p>
          <a:p>
            <a:r>
              <a:rPr lang="fr-FR" dirty="0" err="1"/>
              <a:t>These</a:t>
            </a:r>
            <a:r>
              <a:rPr lang="fr-FR" dirty="0"/>
              <a:t> </a:t>
            </a:r>
            <a:r>
              <a:rPr lang="fr-FR" dirty="0" err="1"/>
              <a:t>three</a:t>
            </a:r>
            <a:r>
              <a:rPr lang="fr-FR" dirty="0"/>
              <a:t> techniques </a:t>
            </a:r>
            <a:r>
              <a:rPr lang="fr-FR" dirty="0" err="1"/>
              <a:t>allow</a:t>
            </a:r>
            <a:r>
              <a:rPr lang="fr-FR" dirty="0"/>
              <a:t> to </a:t>
            </a:r>
            <a:r>
              <a:rPr lang="fr-FR" dirty="0" err="1"/>
              <a:t>study</a:t>
            </a:r>
            <a:r>
              <a:rPr lang="fr-FR" dirty="0"/>
              <a:t> </a:t>
            </a:r>
            <a:r>
              <a:rPr lang="fr-FR" dirty="0" err="1"/>
              <a:t>node</a:t>
            </a:r>
            <a:r>
              <a:rPr lang="fr-FR" dirty="0"/>
              <a:t> </a:t>
            </a:r>
            <a:r>
              <a:rPr lang="fr-FR" dirty="0" err="1"/>
              <a:t>excitability</a:t>
            </a:r>
            <a:endParaRPr lang="fr-FR" dirty="0"/>
          </a:p>
          <a:p>
            <a:r>
              <a:rPr lang="fr-FR" dirty="0" err="1"/>
              <a:t>Since</a:t>
            </a:r>
            <a:r>
              <a:rPr lang="fr-FR" dirty="0"/>
              <a:t> 20/30 </a:t>
            </a:r>
            <a:r>
              <a:rPr lang="fr-FR" dirty="0" err="1"/>
              <a:t>years</a:t>
            </a:r>
            <a:r>
              <a:rPr lang="fr-FR" dirty="0"/>
              <a:t> a new technique </a:t>
            </a:r>
            <a:r>
              <a:rPr lang="fr-FR" dirty="0" err="1"/>
              <a:t>called</a:t>
            </a:r>
            <a:r>
              <a:rPr lang="fr-FR" dirty="0"/>
              <a:t> </a:t>
            </a:r>
            <a:r>
              <a:rPr lang="fr-FR" dirty="0" err="1"/>
              <a:t>threshold</a:t>
            </a:r>
            <a:r>
              <a:rPr lang="fr-FR" dirty="0"/>
              <a:t> </a:t>
            </a:r>
            <a:r>
              <a:rPr lang="fr-FR" dirty="0" err="1"/>
              <a:t>tracking</a:t>
            </a:r>
            <a:r>
              <a:rPr lang="fr-FR" dirty="0"/>
              <a:t> </a:t>
            </a:r>
            <a:r>
              <a:rPr lang="fr-FR" dirty="0" err="1"/>
              <a:t>allow</a:t>
            </a:r>
            <a:r>
              <a:rPr lang="fr-FR" dirty="0"/>
              <a:t> to </a:t>
            </a:r>
            <a:r>
              <a:rPr lang="fr-FR" dirty="0" err="1"/>
              <a:t>study</a:t>
            </a:r>
            <a:r>
              <a:rPr lang="fr-FR" dirty="0"/>
              <a:t> the </a:t>
            </a:r>
            <a:r>
              <a:rPr lang="fr-FR" dirty="0" err="1"/>
              <a:t>internode</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12</a:t>
            </a:fld>
            <a:endParaRPr lang="fr-FR"/>
          </a:p>
        </p:txBody>
      </p:sp>
    </p:spTree>
    <p:extLst>
      <p:ext uri="{BB962C8B-B14F-4D97-AF65-F5344CB8AC3E}">
        <p14:creationId xmlns:p14="http://schemas.microsoft.com/office/powerpoint/2010/main" val="991801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13</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y-GB" altLang="en-US" dirty="0"/>
              <a:t>Another way to study excitability is to study axonal excitability recovery cycle. </a:t>
            </a:r>
          </a:p>
          <a:p>
            <a:pPr eaLnBrk="1" hangingPunct="1"/>
            <a:r>
              <a:rPr lang="cy-GB" altLang="en-US" dirty="0"/>
              <a:t>It’s Joseph Bergman from UC Louvain who was the first to measure excitability changes in a single motor axon after the action potential. </a:t>
            </a:r>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After</a:t>
            </a:r>
            <a:r>
              <a:rPr lang="fr-FR" dirty="0"/>
              <a:t> the action </a:t>
            </a:r>
            <a:r>
              <a:rPr lang="fr-FR" dirty="0" err="1"/>
              <a:t>potential</a:t>
            </a:r>
            <a:r>
              <a:rPr lang="fr-FR" dirty="0"/>
              <a:t> </a:t>
            </a:r>
            <a:r>
              <a:rPr lang="fr-FR" dirty="0" err="1"/>
              <a:t>we</a:t>
            </a:r>
            <a:r>
              <a:rPr lang="fr-FR" dirty="0"/>
              <a:t> know </a:t>
            </a:r>
            <a:r>
              <a:rPr lang="fr-FR" dirty="0" err="1"/>
              <a:t>that</a:t>
            </a:r>
            <a:r>
              <a:rPr lang="fr-FR" dirty="0"/>
              <a:t> the </a:t>
            </a:r>
            <a:r>
              <a:rPr lang="fr-FR" dirty="0" err="1"/>
              <a:t>axon</a:t>
            </a:r>
            <a:r>
              <a:rPr lang="fr-FR" dirty="0"/>
              <a:t> </a:t>
            </a:r>
            <a:r>
              <a:rPr lang="fr-FR" dirty="0" err="1"/>
              <a:t>will</a:t>
            </a:r>
            <a:r>
              <a:rPr lang="fr-FR" dirty="0"/>
              <a:t> </a:t>
            </a:r>
          </a:p>
          <a:p>
            <a:r>
              <a:rPr lang="fr-FR" dirty="0"/>
              <a:t>first </a:t>
            </a:r>
            <a:r>
              <a:rPr lang="fr-FR" dirty="0" err="1"/>
              <a:t>be</a:t>
            </a:r>
            <a:r>
              <a:rPr lang="fr-FR" dirty="0"/>
              <a:t> non excitable : </a:t>
            </a:r>
            <a:r>
              <a:rPr lang="fr-FR" dirty="0" err="1"/>
              <a:t>it’s</a:t>
            </a:r>
            <a:r>
              <a:rPr lang="fr-FR" dirty="0"/>
              <a:t> the </a:t>
            </a:r>
            <a:r>
              <a:rPr lang="fr-FR" dirty="0" err="1"/>
              <a:t>absolute</a:t>
            </a:r>
            <a:r>
              <a:rPr lang="fr-FR" dirty="0"/>
              <a:t> </a:t>
            </a:r>
            <a:r>
              <a:rPr lang="fr-FR" dirty="0" err="1"/>
              <a:t>refractory</a:t>
            </a:r>
            <a:r>
              <a:rPr lang="fr-FR" dirty="0"/>
              <a:t> </a:t>
            </a:r>
            <a:r>
              <a:rPr lang="fr-FR" dirty="0" err="1"/>
              <a:t>period</a:t>
            </a:r>
            <a:endParaRPr lang="fr-FR" dirty="0"/>
          </a:p>
          <a:p>
            <a:r>
              <a:rPr lang="fr-FR" dirty="0" err="1"/>
              <a:t>After</a:t>
            </a:r>
            <a:r>
              <a:rPr lang="fr-FR" dirty="0"/>
              <a:t> </a:t>
            </a:r>
            <a:r>
              <a:rPr lang="fr-FR" dirty="0" err="1"/>
              <a:t>hypoexcitable</a:t>
            </a:r>
            <a:r>
              <a:rPr lang="fr-FR" dirty="0"/>
              <a:t> : </a:t>
            </a:r>
            <a:r>
              <a:rPr lang="fr-FR" dirty="0" err="1"/>
              <a:t>it’s</a:t>
            </a:r>
            <a:r>
              <a:rPr lang="fr-FR" dirty="0"/>
              <a:t> the relative </a:t>
            </a:r>
            <a:r>
              <a:rPr lang="fr-FR" dirty="0" err="1"/>
              <a:t>refractory</a:t>
            </a:r>
            <a:r>
              <a:rPr lang="fr-FR" dirty="0"/>
              <a:t> </a:t>
            </a:r>
            <a:r>
              <a:rPr lang="fr-FR" dirty="0" err="1"/>
              <a:t>period</a:t>
            </a:r>
            <a:r>
              <a:rPr lang="fr-FR" dirty="0"/>
              <a:t> </a:t>
            </a:r>
          </a:p>
          <a:p>
            <a:r>
              <a:rPr lang="fr-FR" dirty="0" err="1"/>
              <a:t>After</a:t>
            </a:r>
            <a:r>
              <a:rPr lang="fr-FR" dirty="0"/>
              <a:t> </a:t>
            </a:r>
            <a:r>
              <a:rPr lang="fr-FR" dirty="0" err="1"/>
              <a:t>superexcitable</a:t>
            </a:r>
            <a:r>
              <a:rPr lang="fr-FR" dirty="0"/>
              <a:t> : </a:t>
            </a:r>
            <a:r>
              <a:rPr lang="fr-FR" dirty="0" err="1"/>
              <a:t>it’s</a:t>
            </a:r>
            <a:r>
              <a:rPr lang="fr-FR" dirty="0"/>
              <a:t> the </a:t>
            </a:r>
            <a:r>
              <a:rPr lang="fr-FR" dirty="0" err="1"/>
              <a:t>superexcitable</a:t>
            </a:r>
            <a:r>
              <a:rPr lang="fr-FR" dirty="0"/>
              <a:t> </a:t>
            </a:r>
            <a:r>
              <a:rPr lang="fr-FR" dirty="0" err="1"/>
              <a:t>period</a:t>
            </a:r>
            <a:endParaRPr lang="fr-FR" dirty="0"/>
          </a:p>
          <a:p>
            <a:r>
              <a:rPr lang="fr-FR" dirty="0" err="1"/>
              <a:t>After</a:t>
            </a:r>
            <a:r>
              <a:rPr lang="fr-FR" dirty="0"/>
              <a:t> </a:t>
            </a:r>
            <a:r>
              <a:rPr lang="fr-FR" dirty="0" err="1"/>
              <a:t>subexcitable</a:t>
            </a:r>
            <a:r>
              <a:rPr lang="fr-FR" dirty="0"/>
              <a:t> : </a:t>
            </a:r>
            <a:r>
              <a:rPr lang="fr-FR" dirty="0" err="1"/>
              <a:t>it’s</a:t>
            </a:r>
            <a:r>
              <a:rPr lang="fr-FR" dirty="0"/>
              <a:t> the </a:t>
            </a:r>
            <a:r>
              <a:rPr lang="fr-FR" dirty="0" err="1"/>
              <a:t>late</a:t>
            </a:r>
            <a:r>
              <a:rPr lang="fr-FR" dirty="0"/>
              <a:t> </a:t>
            </a:r>
            <a:r>
              <a:rPr lang="fr-FR" dirty="0" err="1"/>
              <a:t>subexcitable</a:t>
            </a:r>
            <a:r>
              <a:rPr lang="fr-FR" dirty="0"/>
              <a:t> </a:t>
            </a:r>
            <a:r>
              <a:rPr lang="fr-FR" dirty="0" err="1"/>
              <a:t>period</a:t>
            </a:r>
            <a:r>
              <a:rPr lang="fr-FR" dirty="0"/>
              <a:t> </a:t>
            </a:r>
          </a:p>
          <a:p>
            <a:endParaRPr lang="fr-FR" dirty="0"/>
          </a:p>
          <a:p>
            <a:r>
              <a:rPr lang="fr-FR" dirty="0" err="1"/>
              <a:t>We</a:t>
            </a:r>
            <a:r>
              <a:rPr lang="fr-FR" dirty="0"/>
              <a:t> </a:t>
            </a:r>
            <a:r>
              <a:rPr lang="fr-FR" dirty="0" err="1"/>
              <a:t>can</a:t>
            </a:r>
            <a:r>
              <a:rPr lang="fr-FR" dirty="0"/>
              <a:t> </a:t>
            </a:r>
            <a:r>
              <a:rPr lang="fr-FR" dirty="0" err="1"/>
              <a:t>study</a:t>
            </a:r>
            <a:r>
              <a:rPr lang="fr-FR" dirty="0"/>
              <a:t> </a:t>
            </a:r>
            <a:r>
              <a:rPr lang="fr-FR" dirty="0" err="1"/>
              <a:t>this</a:t>
            </a:r>
            <a:r>
              <a:rPr lang="fr-FR" dirty="0"/>
              <a:t> cycle by </a:t>
            </a:r>
            <a:r>
              <a:rPr lang="fr-FR" dirty="0" err="1"/>
              <a:t>appliing</a:t>
            </a:r>
            <a:r>
              <a:rPr lang="fr-FR" dirty="0"/>
              <a:t> 2 successive stimuli : 1 first </a:t>
            </a:r>
            <a:r>
              <a:rPr lang="fr-FR" dirty="0" err="1"/>
              <a:t>supramaximal</a:t>
            </a:r>
            <a:r>
              <a:rPr lang="fr-FR" dirty="0"/>
              <a:t> and 1 test stimulus </a:t>
            </a:r>
            <a:r>
              <a:rPr lang="fr-FR" dirty="0" err="1"/>
              <a:t>which</a:t>
            </a:r>
            <a:r>
              <a:rPr lang="fr-FR" dirty="0"/>
              <a:t> correspond to the </a:t>
            </a:r>
            <a:r>
              <a:rPr lang="fr-FR" dirty="0" err="1"/>
              <a:t>intensity</a:t>
            </a:r>
            <a:r>
              <a:rPr lang="fr-FR" dirty="0"/>
              <a:t> </a:t>
            </a:r>
            <a:r>
              <a:rPr lang="fr-FR" dirty="0" err="1"/>
              <a:t>needed</a:t>
            </a:r>
            <a:r>
              <a:rPr lang="fr-FR" dirty="0"/>
              <a:t> to have 40% of the maximal </a:t>
            </a:r>
            <a:r>
              <a:rPr lang="fr-FR" dirty="0" err="1"/>
              <a:t>response</a:t>
            </a:r>
            <a:r>
              <a:rPr lang="fr-FR" dirty="0"/>
              <a:t>. </a:t>
            </a:r>
            <a:r>
              <a:rPr lang="fr-FR" dirty="0" err="1"/>
              <a:t>We</a:t>
            </a:r>
            <a:r>
              <a:rPr lang="fr-FR" dirty="0"/>
              <a:t> </a:t>
            </a:r>
            <a:r>
              <a:rPr lang="fr-FR" dirty="0" err="1"/>
              <a:t>reduce</a:t>
            </a:r>
            <a:r>
              <a:rPr lang="fr-FR" dirty="0"/>
              <a:t> </a:t>
            </a:r>
            <a:r>
              <a:rPr lang="fr-FR" dirty="0" err="1"/>
              <a:t>progressively</a:t>
            </a:r>
            <a:r>
              <a:rPr lang="fr-FR" dirty="0"/>
              <a:t> the </a:t>
            </a:r>
            <a:r>
              <a:rPr lang="fr-FR" dirty="0" err="1"/>
              <a:t>interstimulus</a:t>
            </a:r>
            <a:r>
              <a:rPr lang="fr-FR" dirty="0"/>
              <a:t> </a:t>
            </a:r>
            <a:r>
              <a:rPr lang="fr-FR" dirty="0" err="1"/>
              <a:t>interval</a:t>
            </a:r>
            <a:r>
              <a:rPr lang="fr-FR" dirty="0"/>
              <a:t> </a:t>
            </a:r>
            <a:r>
              <a:rPr lang="fr-FR" dirty="0" err="1"/>
              <a:t>from</a:t>
            </a:r>
            <a:r>
              <a:rPr lang="fr-FR" dirty="0"/>
              <a:t> 200msec to 1msec and </a:t>
            </a:r>
            <a:r>
              <a:rPr lang="fr-FR" dirty="0" err="1"/>
              <a:t>we</a:t>
            </a:r>
            <a:r>
              <a:rPr lang="fr-FR" dirty="0"/>
              <a:t> </a:t>
            </a:r>
            <a:r>
              <a:rPr lang="fr-FR" dirty="0" err="1"/>
              <a:t>measure</a:t>
            </a:r>
            <a:r>
              <a:rPr lang="fr-FR" dirty="0"/>
              <a:t> the CMAP variation in </a:t>
            </a:r>
            <a:r>
              <a:rPr lang="fr-FR" dirty="0" err="1"/>
              <a:t>response</a:t>
            </a:r>
            <a:r>
              <a:rPr lang="fr-FR" dirty="0"/>
              <a:t> to the second choc. </a:t>
            </a:r>
          </a:p>
          <a:p>
            <a:r>
              <a:rPr lang="fr-FR" dirty="0" err="1"/>
              <a:t>From</a:t>
            </a:r>
            <a:r>
              <a:rPr lang="fr-FR" dirty="0"/>
              <a:t> </a:t>
            </a:r>
            <a:r>
              <a:rPr lang="fr-FR" dirty="0" err="1"/>
              <a:t>these</a:t>
            </a:r>
            <a:r>
              <a:rPr lang="fr-FR" dirty="0"/>
              <a:t> </a:t>
            </a:r>
            <a:r>
              <a:rPr lang="fr-FR" dirty="0" err="1"/>
              <a:t>measurment</a:t>
            </a:r>
            <a:r>
              <a:rPr lang="fr-FR" dirty="0"/>
              <a:t> </a:t>
            </a:r>
            <a:r>
              <a:rPr lang="fr-FR" dirty="0" err="1"/>
              <a:t>we</a:t>
            </a:r>
            <a:r>
              <a:rPr lang="fr-FR" dirty="0"/>
              <a:t> </a:t>
            </a:r>
            <a:r>
              <a:rPr lang="fr-FR" dirty="0" err="1"/>
              <a:t>can</a:t>
            </a:r>
            <a:r>
              <a:rPr lang="fr-FR" dirty="0"/>
              <a:t> do </a:t>
            </a:r>
            <a:r>
              <a:rPr lang="fr-FR" dirty="0" err="1"/>
              <a:t>this</a:t>
            </a:r>
            <a:r>
              <a:rPr lang="fr-FR" dirty="0"/>
              <a:t> graph </a:t>
            </a:r>
            <a:r>
              <a:rPr lang="fr-FR" dirty="0" err="1"/>
              <a:t>which</a:t>
            </a:r>
            <a:r>
              <a:rPr lang="fr-FR" dirty="0"/>
              <a:t> </a:t>
            </a:r>
            <a:r>
              <a:rPr lang="fr-FR" dirty="0" err="1"/>
              <a:t>represent</a:t>
            </a:r>
            <a:r>
              <a:rPr lang="fr-FR" dirty="0"/>
              <a:t> the </a:t>
            </a:r>
            <a:r>
              <a:rPr lang="fr-FR" dirty="0" err="1"/>
              <a:t>response</a:t>
            </a:r>
            <a:r>
              <a:rPr lang="fr-FR" dirty="0"/>
              <a:t> to the second stimulus </a:t>
            </a:r>
            <a:r>
              <a:rPr lang="fr-FR" dirty="0" err="1"/>
              <a:t>normalized</a:t>
            </a:r>
            <a:r>
              <a:rPr lang="fr-FR" dirty="0"/>
              <a:t> to the CMAP </a:t>
            </a:r>
            <a:r>
              <a:rPr lang="fr-FR" dirty="0" err="1"/>
              <a:t>when</a:t>
            </a:r>
            <a:r>
              <a:rPr lang="fr-FR" dirty="0"/>
              <a:t> the </a:t>
            </a:r>
            <a:r>
              <a:rPr lang="fr-FR" dirty="0" err="1"/>
              <a:t>interval</a:t>
            </a:r>
            <a:r>
              <a:rPr lang="fr-FR" dirty="0"/>
              <a:t> </a:t>
            </a:r>
            <a:r>
              <a:rPr lang="fr-FR" dirty="0" err="1"/>
              <a:t>is</a:t>
            </a:r>
            <a:r>
              <a:rPr lang="fr-FR" dirty="0"/>
              <a:t> 200msec</a:t>
            </a:r>
          </a:p>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14</a:t>
            </a:fld>
            <a:endParaRPr lang="fr-FR"/>
          </a:p>
        </p:txBody>
      </p:sp>
    </p:spTree>
    <p:extLst>
      <p:ext uri="{BB962C8B-B14F-4D97-AF65-F5344CB8AC3E}">
        <p14:creationId xmlns:p14="http://schemas.microsoft.com/office/powerpoint/2010/main" val="2563266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 </a:t>
            </a:r>
            <a:r>
              <a:rPr lang="fr-FR" dirty="0" err="1"/>
              <a:t>absolute</a:t>
            </a:r>
            <a:r>
              <a:rPr lang="fr-FR" dirty="0"/>
              <a:t> </a:t>
            </a:r>
            <a:r>
              <a:rPr lang="fr-FR" dirty="0" err="1"/>
              <a:t>refractory</a:t>
            </a:r>
            <a:r>
              <a:rPr lang="fr-FR" dirty="0"/>
              <a:t> </a:t>
            </a:r>
            <a:r>
              <a:rPr lang="fr-FR" dirty="0" err="1"/>
              <a:t>period</a:t>
            </a:r>
            <a:r>
              <a:rPr lang="fr-FR" dirty="0"/>
              <a:t> </a:t>
            </a:r>
            <a:r>
              <a:rPr lang="fr-FR" dirty="0" err="1"/>
              <a:t>depends</a:t>
            </a:r>
            <a:r>
              <a:rPr lang="fr-FR" dirty="0"/>
              <a:t> on Na </a:t>
            </a:r>
            <a:r>
              <a:rPr lang="fr-FR" dirty="0" err="1"/>
              <a:t>transient</a:t>
            </a:r>
            <a:r>
              <a:rPr lang="fr-FR" dirty="0"/>
              <a:t> </a:t>
            </a:r>
            <a:r>
              <a:rPr lang="fr-FR" dirty="0" err="1"/>
              <a:t>channel</a:t>
            </a:r>
            <a:r>
              <a:rPr lang="fr-FR" dirty="0"/>
              <a:t> inactivation and the </a:t>
            </a:r>
            <a:r>
              <a:rPr lang="fr-FR" dirty="0" err="1"/>
              <a:t>relatively</a:t>
            </a:r>
            <a:r>
              <a:rPr lang="fr-FR" dirty="0"/>
              <a:t> </a:t>
            </a:r>
            <a:r>
              <a:rPr lang="fr-FR" dirty="0" err="1"/>
              <a:t>refractory</a:t>
            </a:r>
            <a:r>
              <a:rPr lang="fr-FR" dirty="0"/>
              <a:t> </a:t>
            </a:r>
            <a:r>
              <a:rPr lang="fr-FR" dirty="0" err="1"/>
              <a:t>period</a:t>
            </a:r>
            <a:r>
              <a:rPr lang="fr-FR" dirty="0"/>
              <a:t> on the </a:t>
            </a:r>
            <a:r>
              <a:rPr lang="fr-FR" dirty="0" err="1"/>
              <a:t>gradual</a:t>
            </a:r>
            <a:r>
              <a:rPr lang="fr-FR" dirty="0"/>
              <a:t> </a:t>
            </a:r>
            <a:r>
              <a:rPr lang="fr-FR" dirty="0" err="1"/>
              <a:t>reactivation</a:t>
            </a:r>
            <a:r>
              <a:rPr lang="fr-FR" dirty="0"/>
              <a:t> of </a:t>
            </a:r>
            <a:r>
              <a:rPr lang="fr-FR" dirty="0" err="1"/>
              <a:t>these</a:t>
            </a:r>
            <a:r>
              <a:rPr lang="fr-FR" dirty="0"/>
              <a:t> </a:t>
            </a:r>
            <a:r>
              <a:rPr lang="fr-FR" dirty="0" err="1"/>
              <a:t>channels</a:t>
            </a:r>
            <a:r>
              <a:rPr lang="fr-FR" dirty="0"/>
              <a:t> </a:t>
            </a:r>
          </a:p>
          <a:p>
            <a:r>
              <a:rPr lang="fr-FR" dirty="0"/>
              <a:t>The </a:t>
            </a:r>
            <a:r>
              <a:rPr lang="fr-FR" dirty="0" err="1"/>
              <a:t>superexcitable</a:t>
            </a:r>
            <a:r>
              <a:rPr lang="fr-FR" dirty="0"/>
              <a:t> </a:t>
            </a:r>
            <a:r>
              <a:rPr lang="fr-FR" dirty="0" err="1"/>
              <a:t>period</a:t>
            </a:r>
            <a:r>
              <a:rPr lang="fr-FR" dirty="0"/>
              <a:t> </a:t>
            </a:r>
            <a:r>
              <a:rPr lang="fr-FR" dirty="0" err="1"/>
              <a:t>comes</a:t>
            </a:r>
            <a:r>
              <a:rPr lang="fr-FR" dirty="0"/>
              <a:t> </a:t>
            </a:r>
            <a:r>
              <a:rPr lang="fr-FR" dirty="0" err="1"/>
              <a:t>after</a:t>
            </a:r>
            <a:r>
              <a:rPr lang="fr-FR" dirty="0"/>
              <a:t> the </a:t>
            </a:r>
            <a:r>
              <a:rPr lang="fr-FR" dirty="0" err="1"/>
              <a:t>refractory</a:t>
            </a:r>
            <a:r>
              <a:rPr lang="fr-FR" dirty="0"/>
              <a:t> </a:t>
            </a:r>
            <a:r>
              <a:rPr lang="fr-FR" dirty="0" err="1"/>
              <a:t>period</a:t>
            </a:r>
            <a:r>
              <a:rPr lang="fr-FR" dirty="0"/>
              <a:t> and </a:t>
            </a:r>
            <a:r>
              <a:rPr lang="fr-FR" dirty="0" err="1"/>
              <a:t>is</a:t>
            </a:r>
            <a:r>
              <a:rPr lang="fr-FR" dirty="0"/>
              <a:t> maximal </a:t>
            </a:r>
            <a:r>
              <a:rPr lang="fr-FR" dirty="0" err="1"/>
              <a:t>around</a:t>
            </a:r>
            <a:r>
              <a:rPr lang="fr-FR" dirty="0"/>
              <a:t> 7msec </a:t>
            </a:r>
          </a:p>
          <a:p>
            <a:r>
              <a:rPr lang="fr-FR" dirty="0" err="1"/>
              <a:t>Where</a:t>
            </a:r>
            <a:r>
              <a:rPr lang="fr-FR" dirty="0"/>
              <a:t> </a:t>
            </a:r>
            <a:r>
              <a:rPr lang="fr-FR" dirty="0" err="1"/>
              <a:t>this</a:t>
            </a:r>
            <a:r>
              <a:rPr lang="fr-FR" dirty="0"/>
              <a:t> </a:t>
            </a:r>
            <a:r>
              <a:rPr lang="fr-FR" dirty="0" err="1"/>
              <a:t>superexcitibility</a:t>
            </a:r>
            <a:r>
              <a:rPr lang="fr-FR" dirty="0"/>
              <a:t> come </a:t>
            </a:r>
            <a:r>
              <a:rPr lang="fr-FR" dirty="0" err="1"/>
              <a:t>from</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solidFill>
                  <a:srgbClr val="3333CC"/>
                </a:solidFill>
                <a:latin typeface="ComicSansMS" panose="030F0702030302020204" pitchFamily="66" charset="0"/>
              </a:rPr>
              <a:t>During the action </a:t>
            </a:r>
            <a:r>
              <a:rPr lang="fr-BE" dirty="0" err="1">
                <a:solidFill>
                  <a:srgbClr val="3333CC"/>
                </a:solidFill>
                <a:latin typeface="ComicSansMS" panose="030F0702030302020204" pitchFamily="66" charset="0"/>
              </a:rPr>
              <a:t>potential</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there</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is</a:t>
            </a:r>
            <a:r>
              <a:rPr lang="fr-BE" dirty="0">
                <a:solidFill>
                  <a:srgbClr val="3333CC"/>
                </a:solidFill>
                <a:latin typeface="ComicSansMS" panose="030F0702030302020204" pitchFamily="66" charset="0"/>
              </a:rPr>
              <a:t> a large influx of Na ions at the </a:t>
            </a:r>
            <a:r>
              <a:rPr lang="fr-BE" dirty="0" err="1">
                <a:solidFill>
                  <a:srgbClr val="3333CC"/>
                </a:solidFill>
                <a:latin typeface="ComicSansMS" panose="030F0702030302020204" pitchFamily="66" charset="0"/>
              </a:rPr>
              <a:t>node</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which</a:t>
            </a:r>
            <a:r>
              <a:rPr lang="fr-BE" dirty="0">
                <a:solidFill>
                  <a:srgbClr val="3333CC"/>
                </a:solidFill>
                <a:latin typeface="ComicSansMS" panose="030F0702030302020204" pitchFamily="66" charset="0"/>
              </a:rPr>
              <a:t> spread over nodal and </a:t>
            </a:r>
            <a:r>
              <a:rPr lang="fr-BE" dirty="0" err="1">
                <a:solidFill>
                  <a:srgbClr val="3333CC"/>
                </a:solidFill>
                <a:latin typeface="ComicSansMS" panose="030F0702030302020204" pitchFamily="66" charset="0"/>
              </a:rPr>
              <a:t>internodal</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axolemma</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After</a:t>
            </a:r>
            <a:r>
              <a:rPr lang="fr-BE" dirty="0">
                <a:solidFill>
                  <a:srgbClr val="3333CC"/>
                </a:solidFill>
                <a:latin typeface="ComicSansMS" panose="030F0702030302020204" pitchFamily="66" charset="0"/>
              </a:rPr>
              <a:t> the action </a:t>
            </a:r>
            <a:r>
              <a:rPr lang="fr-BE" dirty="0" err="1">
                <a:solidFill>
                  <a:srgbClr val="3333CC"/>
                </a:solidFill>
                <a:latin typeface="ComicSansMS" panose="030F0702030302020204" pitchFamily="66" charset="0"/>
              </a:rPr>
              <a:t>potential</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there</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is</a:t>
            </a:r>
            <a:r>
              <a:rPr lang="fr-BE" dirty="0">
                <a:solidFill>
                  <a:srgbClr val="3333CC"/>
                </a:solidFill>
                <a:latin typeface="ComicSansMS" panose="030F0702030302020204" pitchFamily="66" charset="0"/>
              </a:rPr>
              <a:t> a </a:t>
            </a:r>
            <a:r>
              <a:rPr lang="fr-BE" dirty="0" err="1">
                <a:solidFill>
                  <a:srgbClr val="3333CC"/>
                </a:solidFill>
                <a:latin typeface="ComicSansMS" panose="030F0702030302020204" pitchFamily="66" charset="0"/>
              </a:rPr>
              <a:t>reflow</a:t>
            </a:r>
            <a:r>
              <a:rPr lang="fr-BE" dirty="0">
                <a:solidFill>
                  <a:srgbClr val="3333CC"/>
                </a:solidFill>
                <a:latin typeface="ComicSansMS" panose="030F0702030302020204" pitchFamily="66" charset="0"/>
              </a:rPr>
              <a:t> of </a:t>
            </a:r>
            <a:r>
              <a:rPr lang="fr-BE" dirty="0" err="1">
                <a:solidFill>
                  <a:srgbClr val="3333CC"/>
                </a:solidFill>
                <a:latin typeface="ComicSansMS" panose="030F0702030302020204" pitchFamily="66" charset="0"/>
              </a:rPr>
              <a:t>current</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coming</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from</a:t>
            </a:r>
            <a:r>
              <a:rPr lang="fr-BE" dirty="0">
                <a:solidFill>
                  <a:srgbClr val="3333CC"/>
                </a:solidFill>
                <a:latin typeface="ComicSansMS" panose="030F0702030302020204" pitchFamily="66" charset="0"/>
              </a:rPr>
              <a:t> the large capacitance of the </a:t>
            </a:r>
            <a:r>
              <a:rPr lang="fr-BE" dirty="0" err="1">
                <a:solidFill>
                  <a:srgbClr val="3333CC"/>
                </a:solidFill>
                <a:latin typeface="ComicSansMS" panose="030F0702030302020204" pitchFamily="66" charset="0"/>
              </a:rPr>
              <a:t>internode</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which</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depolarized</a:t>
            </a:r>
            <a:r>
              <a:rPr lang="fr-BE" dirty="0">
                <a:solidFill>
                  <a:srgbClr val="3333CC"/>
                </a:solidFill>
                <a:latin typeface="ComicSansMS" panose="030F0702030302020204" pitchFamily="66" charset="0"/>
              </a:rPr>
              <a:t> the </a:t>
            </a:r>
            <a:r>
              <a:rPr lang="fr-BE" dirty="0" err="1">
                <a:solidFill>
                  <a:srgbClr val="3333CC"/>
                </a:solidFill>
                <a:latin typeface="ComicSansMS" panose="030F0702030302020204" pitchFamily="66" charset="0"/>
              </a:rPr>
              <a:t>node</a:t>
            </a:r>
            <a:r>
              <a:rPr lang="fr-BE" dirty="0">
                <a:solidFill>
                  <a:srgbClr val="3333CC"/>
                </a:solidFill>
                <a:latin typeface="ComicSansMS" panose="030F0702030302020204" pitchFamily="66" charset="0"/>
              </a:rPr>
              <a:t>.</a:t>
            </a:r>
          </a:p>
          <a:p>
            <a:r>
              <a:rPr lang="fr-FR" dirty="0"/>
              <a:t>This </a:t>
            </a:r>
            <a:r>
              <a:rPr lang="fr-FR" dirty="0" err="1"/>
              <a:t>superexcitibility</a:t>
            </a:r>
            <a:r>
              <a:rPr lang="fr-FR" dirty="0"/>
              <a:t> </a:t>
            </a:r>
            <a:r>
              <a:rPr lang="fr-FR" dirty="0" err="1"/>
              <a:t>is</a:t>
            </a:r>
            <a:r>
              <a:rPr lang="fr-FR" dirty="0"/>
              <a:t> </a:t>
            </a:r>
            <a:r>
              <a:rPr lang="fr-FR" dirty="0" err="1"/>
              <a:t>reduce</a:t>
            </a:r>
            <a:r>
              <a:rPr lang="fr-FR" dirty="0"/>
              <a:t> if the </a:t>
            </a:r>
            <a:r>
              <a:rPr lang="fr-FR" dirty="0" err="1"/>
              <a:t>axon</a:t>
            </a:r>
            <a:r>
              <a:rPr lang="fr-FR" dirty="0"/>
              <a:t> </a:t>
            </a:r>
            <a:r>
              <a:rPr lang="fr-FR" dirty="0" err="1"/>
              <a:t>is</a:t>
            </a:r>
            <a:r>
              <a:rPr lang="fr-FR" dirty="0"/>
              <a:t> </a:t>
            </a:r>
            <a:r>
              <a:rPr lang="fr-FR" dirty="0" err="1"/>
              <a:t>depolarized</a:t>
            </a:r>
            <a:r>
              <a:rPr lang="fr-FR" dirty="0"/>
              <a:t> </a:t>
            </a:r>
            <a:r>
              <a:rPr lang="fr-FR" dirty="0" err="1"/>
              <a:t>because</a:t>
            </a:r>
            <a:r>
              <a:rPr lang="fr-FR" dirty="0"/>
              <a:t> the sodium </a:t>
            </a:r>
            <a:r>
              <a:rPr lang="fr-FR" dirty="0" err="1"/>
              <a:t>incoming</a:t>
            </a:r>
            <a:r>
              <a:rPr lang="fr-FR" dirty="0"/>
              <a:t> current </a:t>
            </a:r>
            <a:r>
              <a:rPr lang="fr-FR" dirty="0" err="1"/>
              <a:t>needed</a:t>
            </a:r>
            <a:r>
              <a:rPr lang="fr-FR" dirty="0"/>
              <a:t> for the action </a:t>
            </a:r>
            <a:r>
              <a:rPr lang="fr-FR" dirty="0" err="1"/>
              <a:t>potential</a:t>
            </a:r>
            <a:r>
              <a:rPr lang="fr-FR" dirty="0"/>
              <a:t> </a:t>
            </a:r>
            <a:r>
              <a:rPr lang="fr-FR" dirty="0" err="1"/>
              <a:t>is</a:t>
            </a:r>
            <a:r>
              <a:rPr lang="fr-FR" dirty="0"/>
              <a:t> </a:t>
            </a:r>
            <a:r>
              <a:rPr lang="fr-FR" dirty="0" err="1"/>
              <a:t>reduced</a:t>
            </a:r>
            <a:r>
              <a:rPr lang="fr-FR" dirty="0"/>
              <a:t> and the potassium </a:t>
            </a:r>
            <a:r>
              <a:rPr lang="fr-FR" dirty="0" err="1"/>
              <a:t>channels</a:t>
            </a:r>
            <a:r>
              <a:rPr lang="fr-FR" dirty="0"/>
              <a:t> are open </a:t>
            </a:r>
            <a:r>
              <a:rPr lang="fr-FR" dirty="0" err="1"/>
              <a:t>with</a:t>
            </a:r>
            <a:r>
              <a:rPr lang="fr-FR" dirty="0"/>
              <a:t> </a:t>
            </a:r>
            <a:r>
              <a:rPr lang="fr-FR" dirty="0" err="1"/>
              <a:t>depolarization</a:t>
            </a:r>
            <a:endParaRPr lang="fr-FR" dirty="0"/>
          </a:p>
          <a:p>
            <a:r>
              <a:rPr lang="fr-FR" dirty="0"/>
              <a:t>And </a:t>
            </a:r>
            <a:r>
              <a:rPr lang="fr-FR" dirty="0" err="1"/>
              <a:t>it</a:t>
            </a:r>
            <a:r>
              <a:rPr lang="fr-FR" dirty="0"/>
              <a:t> </a:t>
            </a:r>
            <a:r>
              <a:rPr lang="fr-FR" dirty="0" err="1"/>
              <a:t>is</a:t>
            </a:r>
            <a:r>
              <a:rPr lang="fr-FR" dirty="0"/>
              <a:t> the opposite </a:t>
            </a:r>
            <a:r>
              <a:rPr lang="fr-FR" dirty="0" err="1"/>
              <a:t>when</a:t>
            </a:r>
            <a:r>
              <a:rPr lang="fr-FR" dirty="0"/>
              <a:t> the membrane </a:t>
            </a:r>
            <a:r>
              <a:rPr lang="fr-FR" dirty="0" err="1"/>
              <a:t>is</a:t>
            </a:r>
            <a:r>
              <a:rPr lang="fr-FR" dirty="0"/>
              <a:t> </a:t>
            </a:r>
            <a:r>
              <a:rPr lang="fr-FR" dirty="0" err="1"/>
              <a:t>hyperpolarized</a:t>
            </a:r>
            <a:r>
              <a:rPr lang="fr-FR" dirty="0"/>
              <a:t> </a:t>
            </a:r>
          </a:p>
          <a:p>
            <a:r>
              <a:rPr lang="fr-FR" dirty="0"/>
              <a:t>The </a:t>
            </a:r>
            <a:r>
              <a:rPr lang="fr-FR" dirty="0" err="1"/>
              <a:t>late</a:t>
            </a:r>
            <a:r>
              <a:rPr lang="fr-FR" dirty="0"/>
              <a:t> </a:t>
            </a:r>
            <a:r>
              <a:rPr lang="fr-FR" dirty="0" err="1"/>
              <a:t>subexcitability</a:t>
            </a:r>
            <a:r>
              <a:rPr lang="fr-FR" dirty="0"/>
              <a:t> </a:t>
            </a:r>
            <a:r>
              <a:rPr lang="fr-FR" dirty="0" err="1"/>
              <a:t>period</a:t>
            </a:r>
            <a:r>
              <a:rPr lang="fr-FR" dirty="0"/>
              <a:t> </a:t>
            </a:r>
            <a:r>
              <a:rPr lang="fr-FR" dirty="0" err="1"/>
              <a:t>which</a:t>
            </a:r>
            <a:r>
              <a:rPr lang="fr-FR" dirty="0"/>
              <a:t> </a:t>
            </a:r>
            <a:r>
              <a:rPr lang="fr-FR" dirty="0" err="1"/>
              <a:t>is</a:t>
            </a:r>
            <a:r>
              <a:rPr lang="fr-FR" dirty="0"/>
              <a:t> maximale </a:t>
            </a:r>
            <a:r>
              <a:rPr lang="fr-FR" dirty="0" err="1"/>
              <a:t>around</a:t>
            </a:r>
            <a:r>
              <a:rPr lang="fr-FR" dirty="0"/>
              <a:t> 40msec </a:t>
            </a:r>
            <a:r>
              <a:rPr lang="fr-FR" dirty="0" err="1"/>
              <a:t>is</a:t>
            </a:r>
            <a:r>
              <a:rPr lang="fr-FR" dirty="0"/>
              <a:t> due to the </a:t>
            </a:r>
            <a:r>
              <a:rPr lang="fr-FR" dirty="0" err="1"/>
              <a:t>opening</a:t>
            </a:r>
            <a:r>
              <a:rPr lang="fr-FR" dirty="0"/>
              <a:t> of  slow potassium </a:t>
            </a:r>
            <a:r>
              <a:rPr lang="fr-FR" dirty="0" err="1"/>
              <a:t>channels</a:t>
            </a:r>
            <a:r>
              <a:rPr lang="fr-FR" dirty="0"/>
              <a:t> </a:t>
            </a:r>
            <a:r>
              <a:rPr lang="fr-FR" dirty="0" err="1"/>
              <a:t>which</a:t>
            </a:r>
            <a:r>
              <a:rPr lang="fr-FR" dirty="0"/>
              <a:t> opens more </a:t>
            </a:r>
            <a:r>
              <a:rPr lang="fr-FR" dirty="0" err="1"/>
              <a:t>slowly</a:t>
            </a:r>
            <a:r>
              <a:rPr lang="fr-FR" dirty="0"/>
              <a:t> and are </a:t>
            </a:r>
            <a:r>
              <a:rPr lang="fr-FR" dirty="0" err="1"/>
              <a:t>responsible</a:t>
            </a:r>
            <a:r>
              <a:rPr lang="fr-FR" dirty="0"/>
              <a:t> of an hyperpolarisation of the membrane </a:t>
            </a:r>
          </a:p>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15</a:t>
            </a:fld>
            <a:endParaRPr lang="fr-FR"/>
          </a:p>
        </p:txBody>
      </p:sp>
    </p:spTree>
    <p:extLst>
      <p:ext uri="{BB962C8B-B14F-4D97-AF65-F5344CB8AC3E}">
        <p14:creationId xmlns:p14="http://schemas.microsoft.com/office/powerpoint/2010/main" val="376513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 as I </a:t>
            </a:r>
            <a:r>
              <a:rPr lang="fr-FR" dirty="0" err="1"/>
              <a:t>just</a:t>
            </a:r>
            <a:r>
              <a:rPr lang="fr-FR" dirty="0"/>
              <a:t> </a:t>
            </a:r>
            <a:r>
              <a:rPr lang="fr-FR" dirty="0" err="1"/>
              <a:t>said</a:t>
            </a:r>
            <a:r>
              <a:rPr lang="fr-FR" dirty="0"/>
              <a:t>, </a:t>
            </a:r>
            <a:r>
              <a:rPr lang="fr-FR" dirty="0" err="1"/>
              <a:t>when</a:t>
            </a:r>
            <a:r>
              <a:rPr lang="fr-FR" dirty="0"/>
              <a:t> the nerve </a:t>
            </a:r>
            <a:r>
              <a:rPr lang="fr-FR" dirty="0" err="1"/>
              <a:t>is</a:t>
            </a:r>
            <a:r>
              <a:rPr lang="fr-FR" dirty="0"/>
              <a:t> </a:t>
            </a:r>
            <a:r>
              <a:rPr lang="fr-FR" dirty="0" err="1"/>
              <a:t>depolarized</a:t>
            </a:r>
            <a:r>
              <a:rPr lang="fr-FR" dirty="0"/>
              <a:t>, the </a:t>
            </a:r>
            <a:r>
              <a:rPr lang="fr-FR" dirty="0" err="1"/>
              <a:t>refractory</a:t>
            </a:r>
            <a:r>
              <a:rPr lang="fr-FR" dirty="0"/>
              <a:t> </a:t>
            </a:r>
            <a:r>
              <a:rPr lang="fr-FR" dirty="0" err="1"/>
              <a:t>period</a:t>
            </a:r>
            <a:r>
              <a:rPr lang="fr-FR" dirty="0"/>
              <a:t> </a:t>
            </a:r>
            <a:r>
              <a:rPr lang="fr-FR" dirty="0" err="1"/>
              <a:t>is</a:t>
            </a:r>
            <a:r>
              <a:rPr lang="fr-FR" dirty="0"/>
              <a:t> increased and the </a:t>
            </a:r>
            <a:r>
              <a:rPr lang="fr-FR" dirty="0" err="1"/>
              <a:t>superexcitable</a:t>
            </a:r>
            <a:r>
              <a:rPr lang="fr-FR" dirty="0"/>
              <a:t> </a:t>
            </a:r>
            <a:r>
              <a:rPr lang="fr-FR" dirty="0" err="1"/>
              <a:t>period</a:t>
            </a:r>
            <a:r>
              <a:rPr lang="fr-FR" dirty="0"/>
              <a:t> </a:t>
            </a:r>
            <a:r>
              <a:rPr lang="fr-FR" dirty="0" err="1"/>
              <a:t>is</a:t>
            </a:r>
            <a:r>
              <a:rPr lang="fr-FR" dirty="0"/>
              <a:t> </a:t>
            </a:r>
            <a:r>
              <a:rPr lang="fr-FR" dirty="0" err="1"/>
              <a:t>reduced</a:t>
            </a:r>
            <a:r>
              <a:rPr lang="fr-FR" dirty="0"/>
              <a:t> and the opposite </a:t>
            </a:r>
            <a:r>
              <a:rPr lang="fr-FR" dirty="0" err="1"/>
              <a:t>when</a:t>
            </a:r>
            <a:r>
              <a:rPr lang="fr-FR" dirty="0"/>
              <a:t> the </a:t>
            </a:r>
            <a:r>
              <a:rPr lang="fr-FR" dirty="0" err="1"/>
              <a:t>axon</a:t>
            </a:r>
            <a:r>
              <a:rPr lang="fr-FR" dirty="0"/>
              <a:t> </a:t>
            </a:r>
            <a:r>
              <a:rPr lang="fr-FR" dirty="0" err="1"/>
              <a:t>is</a:t>
            </a:r>
            <a:r>
              <a:rPr lang="fr-FR" dirty="0"/>
              <a:t> </a:t>
            </a:r>
            <a:r>
              <a:rPr lang="fr-FR" dirty="0" err="1"/>
              <a:t>hyperpolarized</a:t>
            </a:r>
            <a:endParaRPr lang="fr-FR" dirty="0"/>
          </a:p>
          <a:p>
            <a:r>
              <a:rPr lang="fr-FR" dirty="0"/>
              <a:t>In ALS, the axonal </a:t>
            </a:r>
            <a:r>
              <a:rPr lang="fr-FR" dirty="0" err="1"/>
              <a:t>excitability</a:t>
            </a:r>
            <a:r>
              <a:rPr lang="fr-FR" dirty="0"/>
              <a:t> </a:t>
            </a:r>
            <a:r>
              <a:rPr lang="fr-FR" dirty="0" err="1"/>
              <a:t>is</a:t>
            </a:r>
            <a:r>
              <a:rPr lang="fr-FR" dirty="0"/>
              <a:t> increased. This </a:t>
            </a:r>
            <a:r>
              <a:rPr lang="fr-FR" dirty="0" err="1"/>
              <a:t>result</a:t>
            </a:r>
            <a:r>
              <a:rPr lang="fr-FR" dirty="0"/>
              <a:t> in a </a:t>
            </a:r>
            <a:r>
              <a:rPr lang="fr-FR" dirty="0" err="1"/>
              <a:t>decrease</a:t>
            </a:r>
            <a:r>
              <a:rPr lang="fr-FR" dirty="0"/>
              <a:t> of the </a:t>
            </a:r>
            <a:r>
              <a:rPr lang="fr-FR" dirty="0" err="1"/>
              <a:t>refractory</a:t>
            </a:r>
            <a:r>
              <a:rPr lang="fr-FR" dirty="0"/>
              <a:t> </a:t>
            </a:r>
            <a:r>
              <a:rPr lang="fr-FR" dirty="0" err="1"/>
              <a:t>period</a:t>
            </a:r>
            <a:r>
              <a:rPr lang="fr-FR" dirty="0"/>
              <a:t> and an </a:t>
            </a:r>
            <a:r>
              <a:rPr lang="fr-FR" dirty="0" err="1"/>
              <a:t>increase</a:t>
            </a:r>
            <a:r>
              <a:rPr lang="fr-FR" dirty="0"/>
              <a:t> of the </a:t>
            </a:r>
            <a:r>
              <a:rPr lang="fr-FR" dirty="0" err="1"/>
              <a:t>superexcitable</a:t>
            </a:r>
            <a:r>
              <a:rPr lang="fr-FR" dirty="0"/>
              <a:t> </a:t>
            </a:r>
            <a:r>
              <a:rPr lang="fr-FR" dirty="0" err="1"/>
              <a:t>period</a:t>
            </a:r>
            <a:r>
              <a:rPr lang="fr-FR" dirty="0"/>
              <a:t>.</a:t>
            </a:r>
          </a:p>
          <a:p>
            <a:r>
              <a:rPr lang="fr-FR" b="1" dirty="0"/>
              <a:t>In</a:t>
            </a:r>
            <a:r>
              <a:rPr lang="fr-FR" b="1" dirty="0">
                <a:solidFill>
                  <a:srgbClr val="FF0000"/>
                </a:solidFill>
              </a:rPr>
              <a:t> CMT1a </a:t>
            </a:r>
            <a:r>
              <a:rPr lang="fr-FR" b="1" dirty="0"/>
              <a:t>and</a:t>
            </a:r>
            <a:r>
              <a:rPr lang="fr-FR" b="1" dirty="0">
                <a:solidFill>
                  <a:srgbClr val="FF0000"/>
                </a:solidFill>
              </a:rPr>
              <a:t> CIDP</a:t>
            </a:r>
            <a:r>
              <a:rPr lang="fr-FR" b="1" dirty="0"/>
              <a:t>, </a:t>
            </a:r>
            <a:r>
              <a:rPr lang="fr-FR" b="1" dirty="0" err="1"/>
              <a:t>refractory</a:t>
            </a:r>
            <a:r>
              <a:rPr lang="fr-FR" b="1" dirty="0"/>
              <a:t> </a:t>
            </a:r>
            <a:r>
              <a:rPr lang="fr-FR" b="1" dirty="0" err="1"/>
              <a:t>period</a:t>
            </a:r>
            <a:r>
              <a:rPr lang="fr-FR" b="1" dirty="0"/>
              <a:t> and </a:t>
            </a:r>
            <a:r>
              <a:rPr lang="fr-FR" b="1" dirty="0" err="1"/>
              <a:t>superexcitable</a:t>
            </a:r>
            <a:r>
              <a:rPr lang="fr-FR" b="1" dirty="0"/>
              <a:t> </a:t>
            </a:r>
            <a:r>
              <a:rPr lang="fr-FR" b="1" dirty="0" err="1"/>
              <a:t>period</a:t>
            </a:r>
            <a:r>
              <a:rPr lang="fr-FR" b="1" dirty="0"/>
              <a:t> </a:t>
            </a:r>
            <a:r>
              <a:rPr lang="fr-FR" b="1" dirty="0" err="1"/>
              <a:t>reduction</a:t>
            </a:r>
            <a:r>
              <a:rPr lang="fr-FR" b="1" dirty="0"/>
              <a:t> </a:t>
            </a:r>
            <a:r>
              <a:rPr lang="fr-FR" b="1" dirty="0" err="1"/>
              <a:t>is</a:t>
            </a:r>
            <a:r>
              <a:rPr lang="fr-FR" b="1" dirty="0"/>
              <a:t> due to </a:t>
            </a:r>
            <a:r>
              <a:rPr lang="fr-FR" b="1" dirty="0">
                <a:solidFill>
                  <a:srgbClr val="00B050"/>
                </a:solidFill>
              </a:rPr>
              <a:t>passive membrane </a:t>
            </a:r>
            <a:r>
              <a:rPr lang="fr-FR" b="1" dirty="0" err="1">
                <a:solidFill>
                  <a:srgbClr val="00B050"/>
                </a:solidFill>
              </a:rPr>
              <a:t>property</a:t>
            </a:r>
            <a:endParaRPr lang="fr-FR" b="1" dirty="0">
              <a:solidFill>
                <a:srgbClr val="00B050"/>
              </a:solidFill>
            </a:endParaRPr>
          </a:p>
          <a:p>
            <a:r>
              <a:rPr lang="fr-FR" b="1" dirty="0">
                <a:solidFill>
                  <a:srgbClr val="00B050"/>
                </a:solidFill>
              </a:rPr>
              <a:t>In AMAN, the </a:t>
            </a:r>
            <a:r>
              <a:rPr lang="fr-FR" b="1" dirty="0" err="1">
                <a:solidFill>
                  <a:srgbClr val="00B050"/>
                </a:solidFill>
              </a:rPr>
              <a:t>refractory</a:t>
            </a:r>
            <a:r>
              <a:rPr lang="fr-FR" b="1" dirty="0">
                <a:solidFill>
                  <a:srgbClr val="00B050"/>
                </a:solidFill>
              </a:rPr>
              <a:t> </a:t>
            </a:r>
            <a:r>
              <a:rPr lang="fr-FR" b="1" dirty="0" err="1">
                <a:solidFill>
                  <a:srgbClr val="00B050"/>
                </a:solidFill>
              </a:rPr>
              <a:t>period</a:t>
            </a:r>
            <a:r>
              <a:rPr lang="fr-FR" b="1" dirty="0">
                <a:solidFill>
                  <a:srgbClr val="00B050"/>
                </a:solidFill>
              </a:rPr>
              <a:t> </a:t>
            </a:r>
            <a:r>
              <a:rPr lang="fr-FR" b="1" dirty="0" err="1">
                <a:solidFill>
                  <a:srgbClr val="00B050"/>
                </a:solidFill>
              </a:rPr>
              <a:t>is</a:t>
            </a:r>
            <a:r>
              <a:rPr lang="fr-FR" b="1" dirty="0">
                <a:solidFill>
                  <a:srgbClr val="00B050"/>
                </a:solidFill>
              </a:rPr>
              <a:t> increased</a:t>
            </a:r>
            <a:r>
              <a:rPr lang="fr-FR" sz="1200" b="1" kern="1200" dirty="0">
                <a:solidFill>
                  <a:srgbClr val="00B050"/>
                </a:solidFill>
                <a:effectLst/>
                <a:latin typeface="+mn-lt"/>
                <a:ea typeface="+mn-ea"/>
                <a:cs typeface="+mn-cs"/>
              </a:rPr>
              <a:t> </a:t>
            </a:r>
            <a:r>
              <a:rPr lang="fr-BE" sz="1200" kern="1200" dirty="0" err="1">
                <a:solidFill>
                  <a:schemeClr val="tx1"/>
                </a:solidFill>
                <a:effectLst/>
                <a:latin typeface="+mn-lt"/>
                <a:ea typeface="+mn-ea"/>
                <a:cs typeface="+mn-cs"/>
              </a:rPr>
              <a:t>suggesting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that</a:t>
            </a:r>
            <a:r>
              <a:rPr lang="fr-BE" sz="1200" kern="1200" dirty="0">
                <a:solidFill>
                  <a:schemeClr val="tx1"/>
                </a:solidFill>
                <a:effectLst/>
                <a:latin typeface="+mn-lt"/>
                <a:ea typeface="+mn-ea"/>
                <a:cs typeface="+mn-cs"/>
              </a:rPr>
              <a:t> nodal sodium </a:t>
            </a:r>
            <a:r>
              <a:rPr lang="fr-BE" sz="1200" kern="1200" dirty="0" err="1">
                <a:solidFill>
                  <a:schemeClr val="tx1"/>
                </a:solidFill>
                <a:effectLst/>
                <a:latin typeface="+mn-lt"/>
                <a:ea typeface="+mn-ea"/>
                <a:cs typeface="+mn-cs"/>
              </a:rPr>
              <a:t>channels</a:t>
            </a:r>
            <a:r>
              <a:rPr lang="fr-BE" sz="1200" kern="1200" dirty="0">
                <a:solidFill>
                  <a:schemeClr val="tx1"/>
                </a:solidFill>
                <a:effectLst/>
                <a:latin typeface="+mn-lt"/>
                <a:ea typeface="+mn-ea"/>
                <a:cs typeface="+mn-cs"/>
              </a:rPr>
              <a:t> are </a:t>
            </a:r>
            <a:r>
              <a:rPr lang="fr-BE" sz="1200" kern="1200" dirty="0" err="1">
                <a:solidFill>
                  <a:schemeClr val="tx1"/>
                </a:solidFill>
                <a:effectLst/>
                <a:latin typeface="+mn-lt"/>
                <a:ea typeface="+mn-ea"/>
                <a:cs typeface="+mn-cs"/>
              </a:rPr>
              <a:t>impaired</a:t>
            </a:r>
            <a:r>
              <a:rPr lang="fr-BE" sz="1200" kern="1200" dirty="0">
                <a:solidFill>
                  <a:schemeClr val="tx1"/>
                </a:solidFill>
                <a:effectLst/>
                <a:latin typeface="+mn-lt"/>
                <a:ea typeface="+mn-ea"/>
                <a:cs typeface="+mn-cs"/>
              </a:rPr>
              <a:t> by anti-</a:t>
            </a:r>
            <a:r>
              <a:rPr lang="fr-BE" sz="1200" kern="1200" dirty="0" err="1">
                <a:solidFill>
                  <a:schemeClr val="tx1"/>
                </a:solidFill>
                <a:effectLst/>
                <a:latin typeface="+mn-lt"/>
                <a:ea typeface="+mn-ea"/>
                <a:cs typeface="+mn-cs"/>
              </a:rPr>
              <a:t>ganglioside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antibodies</a:t>
            </a:r>
            <a:r>
              <a:rPr lang="fr-BE" sz="1200" kern="1200" dirty="0">
                <a:solidFill>
                  <a:schemeClr val="tx1"/>
                </a:solidFill>
                <a:effectLst/>
                <a:latin typeface="+mn-lt"/>
                <a:ea typeface="+mn-ea"/>
                <a:cs typeface="+mn-cs"/>
              </a:rPr>
              <a:t>. </a:t>
            </a:r>
          </a:p>
          <a:p>
            <a:r>
              <a:rPr lang="fr-BE" sz="1200" kern="1200" dirty="0">
                <a:solidFill>
                  <a:schemeClr val="tx1"/>
                </a:solidFill>
                <a:effectLst/>
                <a:latin typeface="+mn-lt"/>
                <a:ea typeface="+mn-ea"/>
                <a:cs typeface="+mn-cs"/>
              </a:rPr>
              <a:t>In MMN, the </a:t>
            </a:r>
            <a:r>
              <a:rPr lang="fr-BE" sz="1200" kern="1200" dirty="0" err="1">
                <a:solidFill>
                  <a:schemeClr val="tx1"/>
                </a:solidFill>
                <a:effectLst/>
                <a:latin typeface="+mn-lt"/>
                <a:ea typeface="+mn-ea"/>
                <a:cs typeface="+mn-cs"/>
              </a:rPr>
              <a:t>supernormal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period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increased</a:t>
            </a:r>
            <a:r>
              <a:rPr lang="fr-BE" sz="1200" kern="1200" dirty="0">
                <a:solidFill>
                  <a:schemeClr val="tx1"/>
                </a:solidFill>
                <a:effectLst/>
                <a:latin typeface="+mn-lt"/>
                <a:ea typeface="+mn-ea"/>
                <a:cs typeface="+mn-cs"/>
              </a:rPr>
              <a:t> </a:t>
            </a:r>
            <a:r>
              <a:rPr lang="fr-FR" b="1" dirty="0"/>
              <a:t>below the conduction bloc </a:t>
            </a:r>
            <a:r>
              <a:rPr lang="fr-FR" b="1" dirty="0" err="1"/>
              <a:t>reflecting</a:t>
            </a:r>
            <a:r>
              <a:rPr lang="fr-FR" b="1" dirty="0"/>
              <a:t> membrane </a:t>
            </a:r>
            <a:r>
              <a:rPr lang="fr-FR" b="1" dirty="0" err="1"/>
              <a:t>hyperpolarization</a:t>
            </a:r>
            <a:r>
              <a:rPr lang="fr-FR" b="1" dirty="0"/>
              <a:t>. This </a:t>
            </a:r>
            <a:r>
              <a:rPr lang="fr-FR" b="1" dirty="0" err="1"/>
              <a:t>hyperpolarization</a:t>
            </a:r>
            <a:r>
              <a:rPr lang="fr-FR" b="1" dirty="0"/>
              <a:t> </a:t>
            </a:r>
            <a:r>
              <a:rPr lang="fr-FR" b="1" dirty="0" err="1"/>
              <a:t>could</a:t>
            </a:r>
            <a:r>
              <a:rPr lang="fr-FR" b="1" dirty="0"/>
              <a:t> </a:t>
            </a:r>
            <a:r>
              <a:rPr lang="fr-FR" b="1" dirty="0" err="1"/>
              <a:t>be</a:t>
            </a:r>
            <a:r>
              <a:rPr lang="fr-FR" b="1" dirty="0"/>
              <a:t> due to </a:t>
            </a:r>
            <a:r>
              <a:rPr lang="fr-FR" b="1" dirty="0" err="1"/>
              <a:t>overacivation</a:t>
            </a:r>
            <a:r>
              <a:rPr lang="fr-FR" b="1" dirty="0"/>
              <a:t> of </a:t>
            </a:r>
            <a:r>
              <a:rPr lang="fr-FR" b="1" dirty="0" err="1"/>
              <a:t>NaKATPase</a:t>
            </a:r>
            <a:r>
              <a:rPr lang="fr-FR" b="1" dirty="0"/>
              <a:t> </a:t>
            </a:r>
            <a:r>
              <a:rPr lang="fr-FR" b="1" dirty="0" err="1"/>
              <a:t>pumps</a:t>
            </a:r>
            <a:r>
              <a:rPr lang="fr-FR" b="1" dirty="0"/>
              <a:t>. </a:t>
            </a:r>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16</a:t>
            </a:fld>
            <a:endParaRPr lang="fr-FR"/>
          </a:p>
        </p:txBody>
      </p:sp>
    </p:spTree>
    <p:extLst>
      <p:ext uri="{BB962C8B-B14F-4D97-AF65-F5344CB8AC3E}">
        <p14:creationId xmlns:p14="http://schemas.microsoft.com/office/powerpoint/2010/main" val="1003427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Here</a:t>
            </a:r>
            <a:r>
              <a:rPr lang="fr-FR" dirty="0"/>
              <a:t> </a:t>
            </a:r>
            <a:r>
              <a:rPr lang="fr-FR" dirty="0" err="1"/>
              <a:t>is</a:t>
            </a:r>
            <a:r>
              <a:rPr lang="fr-FR" dirty="0"/>
              <a:t> an exemple of </a:t>
            </a:r>
            <a:r>
              <a:rPr lang="fr-FR" dirty="0" err="1"/>
              <a:t>result</a:t>
            </a:r>
            <a:r>
              <a:rPr lang="fr-FR" dirty="0"/>
              <a:t> in CMT1A</a:t>
            </a:r>
          </a:p>
          <a:p>
            <a:r>
              <a:rPr lang="fr-FR" dirty="0"/>
              <a:t>In </a:t>
            </a:r>
            <a:r>
              <a:rPr lang="fr-FR" dirty="0" err="1"/>
              <a:t>grey</a:t>
            </a:r>
            <a:r>
              <a:rPr lang="fr-FR" dirty="0"/>
              <a:t>, </a:t>
            </a:r>
            <a:r>
              <a:rPr lang="fr-FR" dirty="0" err="1"/>
              <a:t>you</a:t>
            </a:r>
            <a:r>
              <a:rPr lang="fr-FR" dirty="0"/>
              <a:t> </a:t>
            </a:r>
            <a:r>
              <a:rPr lang="fr-FR" dirty="0" err="1"/>
              <a:t>can</a:t>
            </a:r>
            <a:r>
              <a:rPr lang="fr-FR" dirty="0"/>
              <a:t> </a:t>
            </a:r>
            <a:r>
              <a:rPr lang="fr-FR" dirty="0" err="1"/>
              <a:t>see</a:t>
            </a:r>
            <a:r>
              <a:rPr lang="fr-FR" dirty="0"/>
              <a:t> </a:t>
            </a:r>
            <a:r>
              <a:rPr lang="fr-FR" dirty="0" err="1"/>
              <a:t>Percentil</a:t>
            </a:r>
            <a:r>
              <a:rPr lang="fr-FR" dirty="0"/>
              <a:t> 5 and 95 in normal control and in </a:t>
            </a:r>
            <a:r>
              <a:rPr lang="fr-FR" dirty="0" err="1"/>
              <a:t>red</a:t>
            </a:r>
            <a:r>
              <a:rPr lang="fr-FR" dirty="0"/>
              <a:t> the </a:t>
            </a:r>
            <a:r>
              <a:rPr lang="fr-FR" dirty="0" err="1"/>
              <a:t>results</a:t>
            </a:r>
            <a:r>
              <a:rPr lang="fr-FR" dirty="0"/>
              <a:t> in CMT1A </a:t>
            </a:r>
            <a:r>
              <a:rPr lang="fr-FR" dirty="0" err="1"/>
              <a:t>with</a:t>
            </a:r>
            <a:r>
              <a:rPr lang="fr-FR" dirty="0"/>
              <a:t> a </a:t>
            </a:r>
            <a:r>
              <a:rPr lang="fr-FR" dirty="0" err="1"/>
              <a:t>reduction</a:t>
            </a:r>
            <a:r>
              <a:rPr lang="fr-FR" dirty="0"/>
              <a:t> </a:t>
            </a:r>
            <a:r>
              <a:rPr lang="fr-FR" dirty="0" err="1"/>
              <a:t>af</a:t>
            </a:r>
            <a:r>
              <a:rPr lang="fr-FR" dirty="0"/>
              <a:t> the </a:t>
            </a:r>
            <a:r>
              <a:rPr lang="fr-FR" dirty="0" err="1"/>
              <a:t>refractory</a:t>
            </a:r>
            <a:r>
              <a:rPr lang="fr-FR" dirty="0"/>
              <a:t> </a:t>
            </a:r>
            <a:r>
              <a:rPr lang="fr-FR" dirty="0" err="1"/>
              <a:t>period</a:t>
            </a:r>
            <a:r>
              <a:rPr lang="fr-FR" dirty="0"/>
              <a:t> and the </a:t>
            </a:r>
            <a:r>
              <a:rPr lang="fr-FR" dirty="0" err="1"/>
              <a:t>superexcitability</a:t>
            </a:r>
            <a:r>
              <a:rPr lang="fr-FR" dirty="0"/>
              <a:t> </a:t>
            </a:r>
            <a:r>
              <a:rPr lang="fr-FR" dirty="0" err="1"/>
              <a:t>period</a:t>
            </a:r>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17</a:t>
            </a:fld>
            <a:endParaRPr lang="fr-FR"/>
          </a:p>
        </p:txBody>
      </p:sp>
    </p:spTree>
    <p:extLst>
      <p:ext uri="{BB962C8B-B14F-4D97-AF65-F5344CB8AC3E}">
        <p14:creationId xmlns:p14="http://schemas.microsoft.com/office/powerpoint/2010/main" val="3577606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Here</a:t>
            </a:r>
            <a:r>
              <a:rPr lang="fr-FR" dirty="0"/>
              <a:t> </a:t>
            </a:r>
            <a:r>
              <a:rPr lang="fr-FR" dirty="0" err="1"/>
              <a:t>is</a:t>
            </a:r>
            <a:r>
              <a:rPr lang="fr-FR" dirty="0"/>
              <a:t> the </a:t>
            </a:r>
            <a:r>
              <a:rPr lang="fr-FR" dirty="0" err="1"/>
              <a:t>example</a:t>
            </a:r>
            <a:r>
              <a:rPr lang="fr-FR" dirty="0"/>
              <a:t> of a </a:t>
            </a:r>
            <a:r>
              <a:rPr lang="fr-FR" dirty="0" err="1"/>
              <a:t>guillain</a:t>
            </a:r>
            <a:r>
              <a:rPr lang="fr-FR" dirty="0"/>
              <a:t> barre </a:t>
            </a:r>
            <a:r>
              <a:rPr lang="fr-FR" dirty="0" err="1"/>
              <a:t>syndroma</a:t>
            </a:r>
            <a:endParaRPr lang="fr-FR" dirty="0"/>
          </a:p>
          <a:p>
            <a:r>
              <a:rPr lang="fr-FR" dirty="0"/>
              <a:t>As in CMT1A, the </a:t>
            </a:r>
            <a:r>
              <a:rPr lang="fr-FR" dirty="0" err="1"/>
              <a:t>refractory</a:t>
            </a:r>
            <a:r>
              <a:rPr lang="fr-FR" dirty="0"/>
              <a:t> </a:t>
            </a:r>
            <a:r>
              <a:rPr lang="fr-FR" dirty="0" err="1"/>
              <a:t>period</a:t>
            </a:r>
            <a:r>
              <a:rPr lang="fr-FR" dirty="0"/>
              <a:t> and the </a:t>
            </a:r>
            <a:r>
              <a:rPr lang="fr-FR" dirty="0" err="1"/>
              <a:t>superexcitability</a:t>
            </a:r>
            <a:r>
              <a:rPr lang="fr-FR" dirty="0"/>
              <a:t> </a:t>
            </a:r>
            <a:r>
              <a:rPr lang="fr-FR" dirty="0" err="1"/>
              <a:t>period</a:t>
            </a:r>
            <a:r>
              <a:rPr lang="fr-FR" dirty="0"/>
              <a:t> are </a:t>
            </a:r>
            <a:r>
              <a:rPr lang="fr-FR" dirty="0" err="1"/>
              <a:t>reduced</a:t>
            </a:r>
            <a:endParaRPr lang="fr-FR" dirty="0"/>
          </a:p>
          <a:p>
            <a:r>
              <a:rPr lang="fr-FR" dirty="0"/>
              <a:t>And </a:t>
            </a:r>
            <a:r>
              <a:rPr lang="fr-FR" dirty="0" err="1"/>
              <a:t>we</a:t>
            </a:r>
            <a:r>
              <a:rPr lang="fr-FR" dirty="0"/>
              <a:t> </a:t>
            </a:r>
            <a:r>
              <a:rPr lang="fr-FR" dirty="0" err="1"/>
              <a:t>can</a:t>
            </a:r>
            <a:r>
              <a:rPr lang="fr-FR" dirty="0"/>
              <a:t> </a:t>
            </a:r>
            <a:r>
              <a:rPr lang="fr-FR" dirty="0" err="1"/>
              <a:t>see</a:t>
            </a:r>
            <a:r>
              <a:rPr lang="fr-FR" dirty="0"/>
              <a:t> </a:t>
            </a:r>
            <a:r>
              <a:rPr lang="fr-FR" dirty="0" err="1"/>
              <a:t>that</a:t>
            </a:r>
            <a:r>
              <a:rPr lang="fr-FR" dirty="0"/>
              <a:t> </a:t>
            </a:r>
            <a:r>
              <a:rPr lang="fr-FR" dirty="0" err="1"/>
              <a:t>this</a:t>
            </a:r>
            <a:r>
              <a:rPr lang="fr-FR" dirty="0"/>
              <a:t> </a:t>
            </a:r>
            <a:r>
              <a:rPr lang="fr-FR" dirty="0" err="1"/>
              <a:t>excitibility</a:t>
            </a:r>
            <a:r>
              <a:rPr lang="fr-FR" dirty="0"/>
              <a:t> </a:t>
            </a:r>
            <a:r>
              <a:rPr lang="fr-FR" dirty="0" err="1"/>
              <a:t>parameters</a:t>
            </a:r>
            <a:r>
              <a:rPr lang="fr-FR" dirty="0"/>
              <a:t> are </a:t>
            </a:r>
            <a:r>
              <a:rPr lang="fr-FR" dirty="0" err="1"/>
              <a:t>improving</a:t>
            </a:r>
            <a:r>
              <a:rPr lang="fr-FR" dirty="0"/>
              <a:t> </a:t>
            </a:r>
            <a:r>
              <a:rPr lang="fr-FR" dirty="0" err="1"/>
              <a:t>with</a:t>
            </a:r>
            <a:r>
              <a:rPr lang="fr-FR" dirty="0"/>
              <a:t> time </a:t>
            </a:r>
            <a:r>
              <a:rPr lang="fr-FR" dirty="0" err="1"/>
              <a:t>with</a:t>
            </a:r>
            <a:r>
              <a:rPr lang="fr-FR" dirty="0"/>
              <a:t> </a:t>
            </a:r>
            <a:r>
              <a:rPr lang="fr-FR" dirty="0" err="1"/>
              <a:t>almost</a:t>
            </a:r>
            <a:r>
              <a:rPr lang="fr-FR" dirty="0"/>
              <a:t> normal </a:t>
            </a:r>
            <a:r>
              <a:rPr lang="fr-FR" dirty="0" err="1"/>
              <a:t>results</a:t>
            </a:r>
            <a:r>
              <a:rPr lang="fr-FR" dirty="0"/>
              <a:t> </a:t>
            </a:r>
            <a:r>
              <a:rPr lang="fr-FR" dirty="0" err="1"/>
              <a:t>eleven</a:t>
            </a:r>
            <a:r>
              <a:rPr lang="fr-FR" dirty="0"/>
              <a:t> </a:t>
            </a:r>
            <a:r>
              <a:rPr lang="fr-FR" dirty="0" err="1"/>
              <a:t>month</a:t>
            </a:r>
            <a:r>
              <a:rPr lang="fr-FR" dirty="0"/>
              <a:t> </a:t>
            </a:r>
            <a:r>
              <a:rPr lang="fr-FR" dirty="0" err="1"/>
              <a:t>after</a:t>
            </a:r>
            <a:r>
              <a:rPr lang="fr-FR" dirty="0"/>
              <a:t> the </a:t>
            </a:r>
            <a:r>
              <a:rPr lang="fr-FR" dirty="0" err="1"/>
              <a:t>beginning</a:t>
            </a:r>
            <a:r>
              <a:rPr lang="fr-FR" dirty="0"/>
              <a:t> of </a:t>
            </a:r>
            <a:r>
              <a:rPr lang="fr-FR" dirty="0" err="1"/>
              <a:t>symptoms</a:t>
            </a:r>
            <a:r>
              <a:rPr lang="fr-FR" dirty="0"/>
              <a:t> </a:t>
            </a:r>
          </a:p>
          <a:p>
            <a:r>
              <a:rPr lang="fr-FR" dirty="0"/>
              <a:t>You </a:t>
            </a:r>
            <a:r>
              <a:rPr lang="fr-FR" dirty="0" err="1"/>
              <a:t>can</a:t>
            </a:r>
            <a:r>
              <a:rPr lang="fr-FR" dirty="0"/>
              <a:t> </a:t>
            </a:r>
            <a:r>
              <a:rPr lang="fr-FR" dirty="0" err="1"/>
              <a:t>also</a:t>
            </a:r>
            <a:r>
              <a:rPr lang="fr-FR" dirty="0"/>
              <a:t> </a:t>
            </a:r>
            <a:r>
              <a:rPr lang="fr-FR" dirty="0" err="1"/>
              <a:t>see</a:t>
            </a:r>
            <a:r>
              <a:rPr lang="fr-FR" dirty="0"/>
              <a:t> </a:t>
            </a:r>
            <a:r>
              <a:rPr lang="fr-FR" dirty="0" err="1"/>
              <a:t>that</a:t>
            </a:r>
            <a:r>
              <a:rPr lang="fr-FR" dirty="0"/>
              <a:t> the </a:t>
            </a:r>
            <a:r>
              <a:rPr lang="fr-FR" dirty="0" err="1"/>
              <a:t>curve</a:t>
            </a:r>
            <a:r>
              <a:rPr lang="fr-FR" dirty="0"/>
              <a:t> in </a:t>
            </a:r>
            <a:r>
              <a:rPr lang="fr-FR" dirty="0" err="1"/>
              <a:t>ischemia</a:t>
            </a:r>
            <a:r>
              <a:rPr lang="fr-FR" dirty="0"/>
              <a:t> </a:t>
            </a:r>
            <a:r>
              <a:rPr lang="fr-FR" dirty="0" err="1"/>
              <a:t>is</a:t>
            </a:r>
            <a:r>
              <a:rPr lang="fr-FR" dirty="0"/>
              <a:t> </a:t>
            </a:r>
            <a:r>
              <a:rPr lang="fr-FR" dirty="0" err="1"/>
              <a:t>almost</a:t>
            </a:r>
            <a:r>
              <a:rPr lang="fr-FR" dirty="0"/>
              <a:t> the </a:t>
            </a:r>
            <a:r>
              <a:rPr lang="fr-FR" dirty="0" err="1"/>
              <a:t>same</a:t>
            </a:r>
            <a:r>
              <a:rPr lang="fr-FR" dirty="0"/>
              <a:t> </a:t>
            </a:r>
            <a:r>
              <a:rPr lang="fr-FR" dirty="0" err="1"/>
              <a:t>than</a:t>
            </a:r>
            <a:r>
              <a:rPr lang="fr-FR" dirty="0"/>
              <a:t> in basal condition, </a:t>
            </a:r>
            <a:r>
              <a:rPr lang="fr-FR" dirty="0" err="1"/>
              <a:t>it’s</a:t>
            </a:r>
            <a:r>
              <a:rPr lang="fr-FR" dirty="0"/>
              <a:t> </a:t>
            </a:r>
            <a:r>
              <a:rPr lang="fr-FR" dirty="0" err="1"/>
              <a:t>what</a:t>
            </a:r>
            <a:r>
              <a:rPr lang="fr-FR" dirty="0"/>
              <a:t> </a:t>
            </a:r>
            <a:r>
              <a:rPr lang="fr-FR" dirty="0" err="1"/>
              <a:t>we</a:t>
            </a:r>
            <a:r>
              <a:rPr lang="fr-FR" dirty="0"/>
              <a:t> call a </a:t>
            </a:r>
            <a:r>
              <a:rPr lang="fr-FR" dirty="0" err="1"/>
              <a:t>ischemia</a:t>
            </a:r>
            <a:r>
              <a:rPr lang="fr-FR" dirty="0"/>
              <a:t> </a:t>
            </a:r>
            <a:r>
              <a:rPr lang="fr-FR" dirty="0" err="1"/>
              <a:t>resistance</a:t>
            </a:r>
            <a:r>
              <a:rPr lang="fr-FR" dirty="0"/>
              <a:t> </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18</a:t>
            </a:fld>
            <a:endParaRPr lang="fr-FR"/>
          </a:p>
        </p:txBody>
      </p:sp>
    </p:spTree>
    <p:extLst>
      <p:ext uri="{BB962C8B-B14F-4D97-AF65-F5344CB8AC3E}">
        <p14:creationId xmlns:p14="http://schemas.microsoft.com/office/powerpoint/2010/main" val="952005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Here</a:t>
            </a:r>
            <a:r>
              <a:rPr lang="fr-FR" dirty="0"/>
              <a:t> </a:t>
            </a:r>
            <a:r>
              <a:rPr lang="fr-FR" dirty="0" err="1"/>
              <a:t>is</a:t>
            </a:r>
            <a:r>
              <a:rPr lang="fr-FR" dirty="0"/>
              <a:t> an exemple of </a:t>
            </a:r>
            <a:r>
              <a:rPr lang="fr-FR" dirty="0" err="1"/>
              <a:t>lewis</a:t>
            </a:r>
            <a:r>
              <a:rPr lang="fr-FR" dirty="0"/>
              <a:t> </a:t>
            </a:r>
            <a:r>
              <a:rPr lang="fr-FR" dirty="0" err="1"/>
              <a:t>sumner</a:t>
            </a:r>
            <a:r>
              <a:rPr lang="fr-FR" dirty="0"/>
              <a:t> </a:t>
            </a:r>
            <a:r>
              <a:rPr lang="fr-FR" dirty="0" err="1"/>
              <a:t>were</a:t>
            </a:r>
            <a:r>
              <a:rPr lang="fr-FR" dirty="0"/>
              <a:t> in opposite the </a:t>
            </a:r>
            <a:r>
              <a:rPr lang="fr-FR" dirty="0" err="1"/>
              <a:t>superexcitability</a:t>
            </a:r>
            <a:r>
              <a:rPr lang="fr-FR" dirty="0"/>
              <a:t> </a:t>
            </a:r>
            <a:r>
              <a:rPr lang="fr-FR" dirty="0" err="1"/>
              <a:t>is</a:t>
            </a:r>
            <a:r>
              <a:rPr lang="fr-FR" dirty="0"/>
              <a:t> </a:t>
            </a:r>
            <a:r>
              <a:rPr lang="fr-FR" dirty="0" err="1"/>
              <a:t>increase</a:t>
            </a:r>
            <a:r>
              <a:rPr lang="fr-FR" dirty="0"/>
              <a:t> </a:t>
            </a:r>
            <a:r>
              <a:rPr lang="fr-FR" dirty="0" err="1"/>
              <a:t>especially</a:t>
            </a:r>
            <a:r>
              <a:rPr lang="fr-FR" dirty="0"/>
              <a:t> in </a:t>
            </a:r>
            <a:r>
              <a:rPr lang="fr-FR" dirty="0" err="1"/>
              <a:t>ischemia</a:t>
            </a:r>
            <a:r>
              <a:rPr lang="fr-FR" dirty="0"/>
              <a:t>. This </a:t>
            </a:r>
            <a:r>
              <a:rPr lang="fr-FR" dirty="0" err="1"/>
              <a:t>could</a:t>
            </a:r>
            <a:r>
              <a:rPr lang="fr-FR" dirty="0"/>
              <a:t> </a:t>
            </a:r>
            <a:r>
              <a:rPr lang="fr-FR" dirty="0" err="1"/>
              <a:t>be</a:t>
            </a:r>
            <a:r>
              <a:rPr lang="fr-FR" dirty="0"/>
              <a:t> due to </a:t>
            </a:r>
            <a:r>
              <a:rPr lang="fr-FR" dirty="0" err="1"/>
              <a:t>overactivation</a:t>
            </a:r>
            <a:r>
              <a:rPr lang="fr-FR" dirty="0"/>
              <a:t> of the </a:t>
            </a:r>
            <a:r>
              <a:rPr lang="fr-FR" dirty="0" err="1"/>
              <a:t>NaKATPase</a:t>
            </a:r>
            <a:r>
              <a:rPr lang="fr-FR" dirty="0"/>
              <a:t> </a:t>
            </a:r>
            <a:r>
              <a:rPr lang="fr-FR" dirty="0" err="1"/>
              <a:t>pump</a:t>
            </a:r>
            <a:endParaRPr lang="fr-FR" dirty="0"/>
          </a:p>
          <a:p>
            <a:r>
              <a:rPr lang="fr-FR" dirty="0"/>
              <a:t>I </a:t>
            </a:r>
            <a:r>
              <a:rPr lang="fr-FR" dirty="0" err="1"/>
              <a:t>will</a:t>
            </a:r>
            <a:r>
              <a:rPr lang="fr-FR" dirty="0"/>
              <a:t> come back to </a:t>
            </a:r>
            <a:r>
              <a:rPr lang="fr-FR" dirty="0" err="1"/>
              <a:t>this</a:t>
            </a:r>
            <a:r>
              <a:rPr lang="fr-FR" dirty="0"/>
              <a:t> concept </a:t>
            </a:r>
            <a:r>
              <a:rPr lang="fr-FR" dirty="0" err="1"/>
              <a:t>later</a:t>
            </a:r>
            <a:r>
              <a:rPr lang="fr-FR" dirty="0"/>
              <a:t>.</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19</a:t>
            </a:fld>
            <a:endParaRPr lang="fr-FR"/>
          </a:p>
        </p:txBody>
      </p:sp>
    </p:spTree>
    <p:extLst>
      <p:ext uri="{BB962C8B-B14F-4D97-AF65-F5344CB8AC3E}">
        <p14:creationId xmlns:p14="http://schemas.microsoft.com/office/powerpoint/2010/main" val="2689283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How </a:t>
            </a:r>
            <a:r>
              <a:rPr lang="fr-FR" dirty="0" err="1"/>
              <a:t>can</a:t>
            </a:r>
            <a:r>
              <a:rPr lang="fr-FR" dirty="0"/>
              <a:t> </a:t>
            </a:r>
            <a:r>
              <a:rPr lang="fr-FR" dirty="0" err="1"/>
              <a:t>we</a:t>
            </a:r>
            <a:r>
              <a:rPr lang="fr-FR" dirty="0"/>
              <a:t> </a:t>
            </a:r>
            <a:r>
              <a:rPr lang="fr-FR" dirty="0" err="1"/>
              <a:t>study</a:t>
            </a:r>
            <a:r>
              <a:rPr lang="fr-FR" dirty="0"/>
              <a:t> the axonal </a:t>
            </a:r>
            <a:r>
              <a:rPr lang="fr-FR" dirty="0" err="1"/>
              <a:t>excitibility</a:t>
            </a:r>
            <a:r>
              <a:rPr lang="fr-FR" dirty="0"/>
              <a:t>?</a:t>
            </a:r>
          </a:p>
          <a:p>
            <a:r>
              <a:rPr lang="fr-FR" dirty="0" err="1"/>
              <a:t>We</a:t>
            </a:r>
            <a:r>
              <a:rPr lang="fr-FR" dirty="0"/>
              <a:t> </a:t>
            </a:r>
            <a:r>
              <a:rPr lang="fr-FR" dirty="0" err="1"/>
              <a:t>can</a:t>
            </a:r>
            <a:r>
              <a:rPr lang="fr-FR" dirty="0"/>
              <a:t> </a:t>
            </a:r>
            <a:r>
              <a:rPr lang="fr-FR" dirty="0" err="1"/>
              <a:t>realise</a:t>
            </a:r>
            <a:r>
              <a:rPr lang="fr-FR" dirty="0"/>
              <a:t> </a:t>
            </a:r>
            <a:r>
              <a:rPr lang="fr-FR" dirty="0" err="1"/>
              <a:t>strentgh</a:t>
            </a:r>
            <a:r>
              <a:rPr lang="fr-FR" dirty="0"/>
              <a:t> duration </a:t>
            </a:r>
            <a:r>
              <a:rPr lang="fr-FR" dirty="0" err="1"/>
              <a:t>curves</a:t>
            </a:r>
            <a:r>
              <a:rPr lang="fr-FR" dirty="0"/>
              <a:t> to </a:t>
            </a:r>
            <a:r>
              <a:rPr lang="fr-FR" dirty="0" err="1"/>
              <a:t>study</a:t>
            </a:r>
            <a:r>
              <a:rPr lang="fr-FR" dirty="0"/>
              <a:t> </a:t>
            </a:r>
            <a:r>
              <a:rPr lang="fr-FR" dirty="0" err="1"/>
              <a:t>what</a:t>
            </a:r>
            <a:r>
              <a:rPr lang="fr-FR" dirty="0"/>
              <a:t> </a:t>
            </a:r>
            <a:r>
              <a:rPr lang="fr-FR" dirty="0" err="1"/>
              <a:t>happens</a:t>
            </a:r>
            <a:r>
              <a:rPr lang="fr-FR" dirty="0"/>
              <a:t> </a:t>
            </a:r>
            <a:r>
              <a:rPr lang="fr-FR" dirty="0" err="1"/>
              <a:t>just</a:t>
            </a:r>
            <a:r>
              <a:rPr lang="fr-FR" dirty="0"/>
              <a:t> </a:t>
            </a:r>
            <a:r>
              <a:rPr lang="fr-FR" dirty="0" err="1"/>
              <a:t>before</a:t>
            </a:r>
            <a:r>
              <a:rPr lang="fr-FR" dirty="0"/>
              <a:t> the axonal </a:t>
            </a:r>
            <a:r>
              <a:rPr lang="fr-FR" dirty="0" err="1"/>
              <a:t>potential</a:t>
            </a:r>
            <a:endParaRPr lang="fr-FR" dirty="0"/>
          </a:p>
          <a:p>
            <a:r>
              <a:rPr lang="fr-FR" dirty="0" err="1"/>
              <a:t>We</a:t>
            </a:r>
            <a:r>
              <a:rPr lang="fr-FR" dirty="0"/>
              <a:t> </a:t>
            </a:r>
            <a:r>
              <a:rPr lang="fr-FR" dirty="0" err="1"/>
              <a:t>can</a:t>
            </a:r>
            <a:r>
              <a:rPr lang="fr-FR" dirty="0"/>
              <a:t> </a:t>
            </a:r>
            <a:r>
              <a:rPr lang="fr-FR" dirty="0" err="1"/>
              <a:t>also</a:t>
            </a:r>
            <a:r>
              <a:rPr lang="fr-FR" dirty="0"/>
              <a:t> </a:t>
            </a:r>
            <a:r>
              <a:rPr lang="fr-FR" dirty="0" err="1"/>
              <a:t>study</a:t>
            </a:r>
            <a:r>
              <a:rPr lang="fr-FR" dirty="0"/>
              <a:t> the axonal </a:t>
            </a:r>
            <a:r>
              <a:rPr lang="fr-FR" dirty="0" err="1"/>
              <a:t>excitability</a:t>
            </a:r>
            <a:r>
              <a:rPr lang="fr-FR" dirty="0"/>
              <a:t> </a:t>
            </a:r>
            <a:r>
              <a:rPr lang="fr-FR" dirty="0" err="1"/>
              <a:t>recovery</a:t>
            </a:r>
            <a:r>
              <a:rPr lang="fr-FR" dirty="0"/>
              <a:t> cycle to know </a:t>
            </a:r>
            <a:r>
              <a:rPr lang="fr-FR" dirty="0" err="1"/>
              <a:t>what</a:t>
            </a:r>
            <a:r>
              <a:rPr lang="fr-FR" dirty="0"/>
              <a:t> </a:t>
            </a:r>
            <a:r>
              <a:rPr lang="fr-FR" dirty="0" err="1"/>
              <a:t>happens</a:t>
            </a:r>
            <a:r>
              <a:rPr lang="fr-FR" dirty="0"/>
              <a:t> </a:t>
            </a:r>
            <a:r>
              <a:rPr lang="fr-FR" dirty="0" err="1"/>
              <a:t>just</a:t>
            </a:r>
            <a:r>
              <a:rPr lang="fr-FR" dirty="0"/>
              <a:t> </a:t>
            </a:r>
            <a:r>
              <a:rPr lang="fr-FR" dirty="0" err="1"/>
              <a:t>after</a:t>
            </a:r>
            <a:r>
              <a:rPr lang="fr-FR" dirty="0"/>
              <a:t> the action </a:t>
            </a:r>
            <a:r>
              <a:rPr lang="fr-FR" dirty="0" err="1"/>
              <a:t>potential</a:t>
            </a:r>
            <a:endParaRPr lang="fr-FR" dirty="0"/>
          </a:p>
          <a:p>
            <a:r>
              <a:rPr lang="fr-FR" dirty="0" err="1"/>
              <a:t>We</a:t>
            </a:r>
            <a:r>
              <a:rPr lang="fr-FR" dirty="0"/>
              <a:t> </a:t>
            </a:r>
            <a:r>
              <a:rPr lang="fr-FR" dirty="0" err="1"/>
              <a:t>can</a:t>
            </a:r>
            <a:r>
              <a:rPr lang="fr-FR" dirty="0"/>
              <a:t> </a:t>
            </a:r>
            <a:r>
              <a:rPr lang="fr-FR" dirty="0" err="1"/>
              <a:t>realise</a:t>
            </a:r>
            <a:r>
              <a:rPr lang="fr-FR" dirty="0"/>
              <a:t> </a:t>
            </a:r>
            <a:r>
              <a:rPr lang="fr-FR" dirty="0" err="1"/>
              <a:t>stimululus</a:t>
            </a:r>
            <a:r>
              <a:rPr lang="fr-FR" dirty="0"/>
              <a:t> </a:t>
            </a:r>
            <a:r>
              <a:rPr lang="fr-FR" dirty="0" err="1"/>
              <a:t>response</a:t>
            </a:r>
            <a:r>
              <a:rPr lang="fr-FR" dirty="0"/>
              <a:t> </a:t>
            </a:r>
            <a:r>
              <a:rPr lang="fr-FR" dirty="0" err="1"/>
              <a:t>curves</a:t>
            </a:r>
            <a:endParaRPr lang="fr-FR" dirty="0"/>
          </a:p>
          <a:p>
            <a:r>
              <a:rPr lang="fr-FR" dirty="0" err="1"/>
              <a:t>These</a:t>
            </a:r>
            <a:r>
              <a:rPr lang="fr-FR" dirty="0"/>
              <a:t> </a:t>
            </a:r>
            <a:r>
              <a:rPr lang="fr-FR" dirty="0" err="1"/>
              <a:t>three</a:t>
            </a:r>
            <a:r>
              <a:rPr lang="fr-FR" dirty="0"/>
              <a:t> techniques </a:t>
            </a:r>
            <a:r>
              <a:rPr lang="fr-FR" dirty="0" err="1"/>
              <a:t>allow</a:t>
            </a:r>
            <a:r>
              <a:rPr lang="fr-FR" dirty="0"/>
              <a:t> to </a:t>
            </a:r>
            <a:r>
              <a:rPr lang="fr-FR" dirty="0" err="1"/>
              <a:t>study</a:t>
            </a:r>
            <a:r>
              <a:rPr lang="fr-FR" dirty="0"/>
              <a:t> </a:t>
            </a:r>
            <a:r>
              <a:rPr lang="fr-FR" dirty="0" err="1"/>
              <a:t>node</a:t>
            </a:r>
            <a:r>
              <a:rPr lang="fr-FR" dirty="0"/>
              <a:t> </a:t>
            </a:r>
            <a:r>
              <a:rPr lang="fr-FR" dirty="0" err="1"/>
              <a:t>excitability</a:t>
            </a:r>
            <a:endParaRPr lang="fr-FR" dirty="0"/>
          </a:p>
          <a:p>
            <a:r>
              <a:rPr lang="fr-FR" dirty="0" err="1"/>
              <a:t>Since</a:t>
            </a:r>
            <a:r>
              <a:rPr lang="fr-FR" dirty="0"/>
              <a:t> 20/30 </a:t>
            </a:r>
            <a:r>
              <a:rPr lang="fr-FR" dirty="0" err="1"/>
              <a:t>years</a:t>
            </a:r>
            <a:r>
              <a:rPr lang="fr-FR" dirty="0"/>
              <a:t> a new technique </a:t>
            </a:r>
            <a:r>
              <a:rPr lang="fr-FR" dirty="0" err="1"/>
              <a:t>called</a:t>
            </a:r>
            <a:r>
              <a:rPr lang="fr-FR" dirty="0"/>
              <a:t> </a:t>
            </a:r>
            <a:r>
              <a:rPr lang="fr-FR" dirty="0" err="1"/>
              <a:t>threshold</a:t>
            </a:r>
            <a:r>
              <a:rPr lang="fr-FR" dirty="0"/>
              <a:t> </a:t>
            </a:r>
            <a:r>
              <a:rPr lang="fr-FR" dirty="0" err="1"/>
              <a:t>tracking</a:t>
            </a:r>
            <a:r>
              <a:rPr lang="fr-FR" dirty="0"/>
              <a:t> </a:t>
            </a:r>
            <a:r>
              <a:rPr lang="fr-FR" dirty="0" err="1"/>
              <a:t>allow</a:t>
            </a:r>
            <a:r>
              <a:rPr lang="fr-FR" dirty="0"/>
              <a:t> to </a:t>
            </a:r>
            <a:r>
              <a:rPr lang="fr-FR" dirty="0" err="1"/>
              <a:t>study</a:t>
            </a:r>
            <a:r>
              <a:rPr lang="fr-FR" dirty="0"/>
              <a:t> the </a:t>
            </a:r>
            <a:r>
              <a:rPr lang="fr-FR" dirty="0" err="1"/>
              <a:t>internode</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20</a:t>
            </a:fld>
            <a:endParaRPr lang="fr-FR"/>
          </a:p>
        </p:txBody>
      </p:sp>
    </p:spTree>
    <p:extLst>
      <p:ext uri="{BB962C8B-B14F-4D97-AF65-F5344CB8AC3E}">
        <p14:creationId xmlns:p14="http://schemas.microsoft.com/office/powerpoint/2010/main" val="2340166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We</a:t>
            </a:r>
            <a:r>
              <a:rPr lang="fr-FR" dirty="0"/>
              <a:t> </a:t>
            </a:r>
            <a:r>
              <a:rPr lang="fr-FR" dirty="0" err="1"/>
              <a:t>can</a:t>
            </a:r>
            <a:r>
              <a:rPr lang="fr-FR" dirty="0"/>
              <a:t> </a:t>
            </a:r>
            <a:r>
              <a:rPr lang="fr-FR" dirty="0" err="1"/>
              <a:t>also</a:t>
            </a:r>
            <a:r>
              <a:rPr lang="fr-FR" dirty="0"/>
              <a:t> </a:t>
            </a:r>
            <a:r>
              <a:rPr lang="fr-FR" dirty="0" err="1"/>
              <a:t>study</a:t>
            </a:r>
            <a:r>
              <a:rPr lang="fr-FR" dirty="0"/>
              <a:t> axonal </a:t>
            </a:r>
            <a:r>
              <a:rPr lang="fr-FR" dirty="0" err="1"/>
              <a:t>excitability</a:t>
            </a:r>
            <a:r>
              <a:rPr lang="fr-FR" dirty="0"/>
              <a:t> </a:t>
            </a:r>
            <a:r>
              <a:rPr lang="fr-FR" dirty="0" err="1"/>
              <a:t>with</a:t>
            </a:r>
            <a:r>
              <a:rPr lang="fr-FR" dirty="0"/>
              <a:t> the stimulus </a:t>
            </a:r>
            <a:r>
              <a:rPr lang="fr-FR" dirty="0" err="1"/>
              <a:t>response</a:t>
            </a:r>
            <a:r>
              <a:rPr lang="fr-FR" dirty="0"/>
              <a:t> </a:t>
            </a:r>
            <a:r>
              <a:rPr lang="fr-FR" dirty="0" err="1"/>
              <a:t>curve</a:t>
            </a:r>
            <a:r>
              <a:rPr lang="fr-FR" dirty="0"/>
              <a:t> </a:t>
            </a:r>
          </a:p>
          <a:p>
            <a:r>
              <a:rPr lang="fr-FR" dirty="0"/>
              <a:t>It relate the </a:t>
            </a:r>
            <a:r>
              <a:rPr lang="fr-FR" dirty="0" err="1"/>
              <a:t>intensity</a:t>
            </a:r>
            <a:r>
              <a:rPr lang="fr-FR" dirty="0"/>
              <a:t> of stimulation to the amplitude of the </a:t>
            </a:r>
            <a:r>
              <a:rPr lang="fr-FR" dirty="0" err="1"/>
              <a:t>response</a:t>
            </a:r>
            <a:r>
              <a:rPr lang="fr-FR" dirty="0"/>
              <a:t> </a:t>
            </a:r>
          </a:p>
          <a:p>
            <a:r>
              <a:rPr lang="fr-FR" dirty="0" err="1"/>
              <a:t>With</a:t>
            </a:r>
            <a:r>
              <a:rPr lang="fr-FR" dirty="0"/>
              <a:t> </a:t>
            </a:r>
            <a:r>
              <a:rPr lang="fr-FR" dirty="0" err="1"/>
              <a:t>low</a:t>
            </a:r>
            <a:r>
              <a:rPr lang="fr-FR" dirty="0"/>
              <a:t> stimulations </a:t>
            </a:r>
            <a:r>
              <a:rPr lang="fr-FR" dirty="0" err="1"/>
              <a:t>only</a:t>
            </a:r>
            <a:r>
              <a:rPr lang="fr-FR" dirty="0"/>
              <a:t> </a:t>
            </a:r>
            <a:r>
              <a:rPr lang="fr-FR" dirty="0" err="1"/>
              <a:t>most</a:t>
            </a:r>
            <a:r>
              <a:rPr lang="fr-FR" dirty="0"/>
              <a:t> excitable axons </a:t>
            </a:r>
            <a:r>
              <a:rPr lang="fr-FR" dirty="0" err="1"/>
              <a:t>reach</a:t>
            </a:r>
            <a:r>
              <a:rPr lang="fr-FR" dirty="0"/>
              <a:t> the </a:t>
            </a:r>
            <a:r>
              <a:rPr lang="fr-FR" dirty="0" err="1"/>
              <a:t>threshold</a:t>
            </a:r>
            <a:r>
              <a:rPr lang="fr-FR" dirty="0"/>
              <a:t> to </a:t>
            </a:r>
            <a:r>
              <a:rPr lang="fr-FR" dirty="0" err="1"/>
              <a:t>produce</a:t>
            </a:r>
            <a:r>
              <a:rPr lang="fr-FR" dirty="0"/>
              <a:t> an action </a:t>
            </a:r>
            <a:r>
              <a:rPr lang="fr-FR" dirty="0" err="1"/>
              <a:t>potential</a:t>
            </a:r>
            <a:r>
              <a:rPr lang="fr-FR" dirty="0"/>
              <a:t>. </a:t>
            </a:r>
          </a:p>
          <a:p>
            <a:r>
              <a:rPr lang="fr-FR" dirty="0" err="1"/>
              <a:t>Less</a:t>
            </a:r>
            <a:r>
              <a:rPr lang="fr-FR" dirty="0"/>
              <a:t> excitable axons are </a:t>
            </a:r>
            <a:r>
              <a:rPr lang="fr-FR" dirty="0" err="1"/>
              <a:t>recruited</a:t>
            </a:r>
            <a:r>
              <a:rPr lang="fr-FR" dirty="0"/>
              <a:t> </a:t>
            </a:r>
            <a:r>
              <a:rPr lang="fr-FR" dirty="0" err="1"/>
              <a:t>near</a:t>
            </a:r>
            <a:r>
              <a:rPr lang="fr-FR" dirty="0"/>
              <a:t> the </a:t>
            </a:r>
            <a:r>
              <a:rPr lang="fr-FR" dirty="0" err="1"/>
              <a:t>intensity</a:t>
            </a:r>
            <a:r>
              <a:rPr lang="fr-FR" dirty="0"/>
              <a:t> </a:t>
            </a:r>
            <a:r>
              <a:rPr lang="fr-FR" dirty="0" err="1"/>
              <a:t>needed</a:t>
            </a:r>
            <a:r>
              <a:rPr lang="fr-FR" dirty="0"/>
              <a:t> to </a:t>
            </a:r>
            <a:r>
              <a:rPr lang="fr-FR" dirty="0" err="1"/>
              <a:t>produce</a:t>
            </a:r>
            <a:r>
              <a:rPr lang="fr-FR" dirty="0"/>
              <a:t> a </a:t>
            </a:r>
            <a:r>
              <a:rPr lang="fr-FR" dirty="0" err="1"/>
              <a:t>supramaximal</a:t>
            </a:r>
            <a:r>
              <a:rPr lang="fr-FR" dirty="0"/>
              <a:t> </a:t>
            </a:r>
            <a:r>
              <a:rPr lang="fr-FR" dirty="0" err="1"/>
              <a:t>response</a:t>
            </a:r>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21</a:t>
            </a:fld>
            <a:endParaRPr lang="fr-FR"/>
          </a:p>
        </p:txBody>
      </p:sp>
    </p:spTree>
    <p:extLst>
      <p:ext uri="{BB962C8B-B14F-4D97-AF65-F5344CB8AC3E}">
        <p14:creationId xmlns:p14="http://schemas.microsoft.com/office/powerpoint/2010/main" val="1452256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why</a:t>
            </a:r>
            <a:r>
              <a:rPr lang="fr-FR" dirty="0"/>
              <a:t> are </a:t>
            </a:r>
            <a:r>
              <a:rPr lang="fr-FR" dirty="0" err="1"/>
              <a:t>we</a:t>
            </a:r>
            <a:r>
              <a:rPr lang="fr-FR" dirty="0"/>
              <a:t> </a:t>
            </a:r>
            <a:r>
              <a:rPr lang="fr-FR" dirty="0" err="1"/>
              <a:t>studiing</a:t>
            </a:r>
            <a:r>
              <a:rPr lang="fr-FR" dirty="0"/>
              <a:t> </a:t>
            </a:r>
            <a:r>
              <a:rPr lang="fr-FR" dirty="0" err="1"/>
              <a:t>nervous</a:t>
            </a:r>
            <a:r>
              <a:rPr lang="fr-FR" dirty="0"/>
              <a:t> </a:t>
            </a:r>
            <a:r>
              <a:rPr lang="fr-FR" dirty="0" err="1"/>
              <a:t>excitibility</a:t>
            </a:r>
            <a:r>
              <a:rPr lang="fr-FR" dirty="0"/>
              <a:t>? </a:t>
            </a:r>
          </a:p>
          <a:p>
            <a:r>
              <a:rPr lang="fr-FR" dirty="0"/>
              <a:t>For </a:t>
            </a:r>
            <a:r>
              <a:rPr lang="fr-FR" dirty="0" err="1"/>
              <a:t>those</a:t>
            </a:r>
            <a:r>
              <a:rPr lang="fr-FR" dirty="0"/>
              <a:t> of </a:t>
            </a:r>
            <a:r>
              <a:rPr lang="fr-FR" dirty="0" err="1"/>
              <a:t>you</a:t>
            </a:r>
            <a:r>
              <a:rPr lang="fr-FR" dirty="0"/>
              <a:t> </a:t>
            </a:r>
            <a:r>
              <a:rPr lang="fr-FR" dirty="0" err="1"/>
              <a:t>who</a:t>
            </a:r>
            <a:r>
              <a:rPr lang="fr-FR" dirty="0"/>
              <a:t> are </a:t>
            </a:r>
            <a:r>
              <a:rPr lang="fr-FR" dirty="0" err="1"/>
              <a:t>doing</a:t>
            </a:r>
            <a:r>
              <a:rPr lang="fr-FR" dirty="0"/>
              <a:t> </a:t>
            </a:r>
            <a:r>
              <a:rPr lang="fr-FR" dirty="0" err="1"/>
              <a:t>electrodiagnosis</a:t>
            </a:r>
            <a:r>
              <a:rPr lang="fr-FR" dirty="0"/>
              <a:t> </a:t>
            </a:r>
            <a:r>
              <a:rPr lang="fr-FR" dirty="0" err="1"/>
              <a:t>studies</a:t>
            </a:r>
            <a:r>
              <a:rPr lang="fr-FR" dirty="0"/>
              <a:t>, </a:t>
            </a:r>
            <a:r>
              <a:rPr lang="fr-FR" dirty="0" err="1"/>
              <a:t>you</a:t>
            </a:r>
            <a:r>
              <a:rPr lang="fr-FR" dirty="0"/>
              <a:t> know </a:t>
            </a:r>
            <a:r>
              <a:rPr lang="fr-FR" dirty="0" err="1"/>
              <a:t>that</a:t>
            </a:r>
            <a:r>
              <a:rPr lang="fr-FR" dirty="0"/>
              <a:t> </a:t>
            </a:r>
            <a:r>
              <a:rPr lang="fr-FR" dirty="0" err="1"/>
              <a:t>we</a:t>
            </a:r>
            <a:r>
              <a:rPr lang="fr-FR" dirty="0"/>
              <a:t> </a:t>
            </a:r>
            <a:r>
              <a:rPr lang="fr-FR" dirty="0" err="1"/>
              <a:t>stimulate</a:t>
            </a:r>
            <a:r>
              <a:rPr lang="fr-FR" dirty="0"/>
              <a:t> a nerve and </a:t>
            </a:r>
            <a:r>
              <a:rPr lang="fr-FR" dirty="0" err="1"/>
              <a:t>we</a:t>
            </a:r>
            <a:r>
              <a:rPr lang="fr-FR" dirty="0"/>
              <a:t> </a:t>
            </a:r>
            <a:r>
              <a:rPr lang="fr-FR" dirty="0" err="1"/>
              <a:t>measure</a:t>
            </a:r>
            <a:r>
              <a:rPr lang="fr-FR" dirty="0"/>
              <a:t> the amplitude of the </a:t>
            </a:r>
            <a:r>
              <a:rPr lang="fr-FR" dirty="0" err="1"/>
              <a:t>response</a:t>
            </a:r>
            <a:r>
              <a:rPr lang="fr-FR" dirty="0"/>
              <a:t> and </a:t>
            </a:r>
            <a:r>
              <a:rPr lang="fr-FR" dirty="0" err="1"/>
              <a:t>its</a:t>
            </a:r>
            <a:r>
              <a:rPr lang="fr-FR" dirty="0"/>
              <a:t> conduction </a:t>
            </a:r>
            <a:r>
              <a:rPr lang="fr-FR" dirty="0" err="1"/>
              <a:t>velocity</a:t>
            </a:r>
            <a:r>
              <a:rPr lang="fr-FR" dirty="0"/>
              <a:t> </a:t>
            </a:r>
          </a:p>
          <a:p>
            <a:r>
              <a:rPr lang="fr-FR" dirty="0"/>
              <a:t>And if the amplitudes are </a:t>
            </a:r>
            <a:r>
              <a:rPr lang="fr-FR" dirty="0" err="1"/>
              <a:t>preserved</a:t>
            </a:r>
            <a:r>
              <a:rPr lang="fr-FR" dirty="0"/>
              <a:t> and  conduction </a:t>
            </a:r>
            <a:r>
              <a:rPr lang="fr-FR" dirty="0" err="1"/>
              <a:t>velocity</a:t>
            </a:r>
            <a:r>
              <a:rPr lang="fr-FR" dirty="0"/>
              <a:t> </a:t>
            </a:r>
            <a:r>
              <a:rPr lang="fr-FR" dirty="0" err="1"/>
              <a:t>is</a:t>
            </a:r>
            <a:r>
              <a:rPr lang="fr-FR" dirty="0"/>
              <a:t> </a:t>
            </a:r>
            <a:r>
              <a:rPr lang="fr-FR" dirty="0" err="1"/>
              <a:t>decreased</a:t>
            </a:r>
            <a:r>
              <a:rPr lang="fr-FR" dirty="0"/>
              <a:t>, </a:t>
            </a:r>
            <a:r>
              <a:rPr lang="fr-FR" dirty="0" err="1"/>
              <a:t>it’s</a:t>
            </a:r>
            <a:r>
              <a:rPr lang="fr-FR" dirty="0"/>
              <a:t> </a:t>
            </a:r>
            <a:r>
              <a:rPr lang="fr-FR" dirty="0" err="1"/>
              <a:t>rather</a:t>
            </a:r>
            <a:r>
              <a:rPr lang="fr-FR" dirty="0"/>
              <a:t> a </a:t>
            </a:r>
            <a:r>
              <a:rPr lang="fr-FR" dirty="0" err="1"/>
              <a:t>demyelinating</a:t>
            </a:r>
            <a:r>
              <a:rPr lang="fr-FR" dirty="0"/>
              <a:t> </a:t>
            </a:r>
            <a:r>
              <a:rPr lang="fr-FR" dirty="0" err="1"/>
              <a:t>neuropathy</a:t>
            </a:r>
            <a:r>
              <a:rPr lang="fr-FR" dirty="0"/>
              <a:t> as </a:t>
            </a:r>
            <a:r>
              <a:rPr lang="fr-FR" dirty="0" err="1"/>
              <a:t>charcot</a:t>
            </a:r>
            <a:r>
              <a:rPr lang="fr-FR" dirty="0"/>
              <a:t> Marie </a:t>
            </a:r>
            <a:r>
              <a:rPr lang="fr-FR" dirty="0" err="1"/>
              <a:t>tooth</a:t>
            </a:r>
            <a:r>
              <a:rPr lang="fr-FR" dirty="0"/>
              <a:t> </a:t>
            </a:r>
            <a:r>
              <a:rPr lang="fr-FR" dirty="0" err="1"/>
              <a:t>disease</a:t>
            </a:r>
            <a:r>
              <a:rPr lang="fr-FR" dirty="0"/>
              <a:t>, CIDP</a:t>
            </a:r>
          </a:p>
          <a:p>
            <a:r>
              <a:rPr lang="fr-FR" dirty="0"/>
              <a:t>And if the amplitudes are </a:t>
            </a:r>
            <a:r>
              <a:rPr lang="fr-FR" dirty="0" err="1"/>
              <a:t>decreased</a:t>
            </a:r>
            <a:r>
              <a:rPr lang="fr-FR" dirty="0"/>
              <a:t> and conduction </a:t>
            </a:r>
            <a:r>
              <a:rPr lang="fr-FR" dirty="0" err="1"/>
              <a:t>velocity</a:t>
            </a:r>
            <a:r>
              <a:rPr lang="fr-FR" dirty="0"/>
              <a:t> </a:t>
            </a:r>
            <a:r>
              <a:rPr lang="fr-FR" dirty="0" err="1"/>
              <a:t>is</a:t>
            </a:r>
            <a:r>
              <a:rPr lang="fr-FR" dirty="0"/>
              <a:t> </a:t>
            </a:r>
            <a:r>
              <a:rPr lang="fr-FR" dirty="0" err="1"/>
              <a:t>preserved</a:t>
            </a:r>
            <a:r>
              <a:rPr lang="fr-FR" dirty="0"/>
              <a:t>, </a:t>
            </a:r>
            <a:r>
              <a:rPr lang="fr-FR" dirty="0" err="1"/>
              <a:t>it’s</a:t>
            </a:r>
            <a:r>
              <a:rPr lang="fr-FR" dirty="0"/>
              <a:t> </a:t>
            </a:r>
            <a:r>
              <a:rPr lang="fr-FR" dirty="0" err="1"/>
              <a:t>rather</a:t>
            </a:r>
            <a:r>
              <a:rPr lang="fr-FR" dirty="0"/>
              <a:t> an axonal </a:t>
            </a:r>
            <a:r>
              <a:rPr lang="fr-FR" dirty="0" err="1"/>
              <a:t>neuropathy</a:t>
            </a:r>
            <a:r>
              <a:rPr lang="fr-FR" dirty="0"/>
              <a:t> as </a:t>
            </a:r>
            <a:r>
              <a:rPr lang="fr-FR" dirty="0" err="1"/>
              <a:t>diabetic</a:t>
            </a:r>
            <a:r>
              <a:rPr lang="fr-FR" dirty="0"/>
              <a:t> or </a:t>
            </a:r>
            <a:r>
              <a:rPr lang="fr-FR" dirty="0" err="1"/>
              <a:t>alcoolic</a:t>
            </a:r>
            <a:r>
              <a:rPr lang="fr-FR" dirty="0"/>
              <a:t> </a:t>
            </a:r>
            <a:r>
              <a:rPr lang="fr-FR" dirty="0" err="1"/>
              <a:t>neuropathy</a:t>
            </a:r>
            <a:endParaRPr lang="fr-FR" dirty="0"/>
          </a:p>
          <a:p>
            <a:r>
              <a:rPr lang="fr-FR" dirty="0"/>
              <a:t>But </a:t>
            </a:r>
            <a:r>
              <a:rPr lang="fr-FR" dirty="0" err="1"/>
              <a:t>when</a:t>
            </a:r>
            <a:r>
              <a:rPr lang="fr-FR" dirty="0"/>
              <a:t> </a:t>
            </a:r>
            <a:r>
              <a:rPr lang="fr-FR" dirty="0" err="1"/>
              <a:t>we</a:t>
            </a:r>
            <a:r>
              <a:rPr lang="fr-FR" dirty="0"/>
              <a:t> are </a:t>
            </a:r>
            <a:r>
              <a:rPr lang="fr-FR" dirty="0" err="1"/>
              <a:t>between</a:t>
            </a:r>
            <a:r>
              <a:rPr lang="fr-FR" dirty="0"/>
              <a:t> </a:t>
            </a:r>
            <a:r>
              <a:rPr lang="fr-FR" dirty="0" err="1"/>
              <a:t>these</a:t>
            </a:r>
            <a:r>
              <a:rPr lang="fr-FR" dirty="0"/>
              <a:t> situations </a:t>
            </a:r>
            <a:r>
              <a:rPr lang="fr-FR" dirty="0" err="1"/>
              <a:t>it’s</a:t>
            </a:r>
            <a:r>
              <a:rPr lang="fr-FR" dirty="0"/>
              <a:t> </a:t>
            </a:r>
            <a:r>
              <a:rPr lang="fr-FR" dirty="0" err="1"/>
              <a:t>sometimes</a:t>
            </a:r>
            <a:r>
              <a:rPr lang="fr-FR" dirty="0"/>
              <a:t> </a:t>
            </a:r>
            <a:r>
              <a:rPr lang="fr-FR" dirty="0" err="1"/>
              <a:t>difficult</a:t>
            </a:r>
            <a:r>
              <a:rPr lang="fr-FR" dirty="0"/>
              <a:t> to </a:t>
            </a:r>
            <a:r>
              <a:rPr lang="fr-FR" dirty="0" err="1"/>
              <a:t>make</a:t>
            </a:r>
            <a:r>
              <a:rPr lang="fr-FR" dirty="0"/>
              <a:t> a </a:t>
            </a:r>
            <a:r>
              <a:rPr lang="fr-FR" dirty="0" err="1"/>
              <a:t>diagnosis</a:t>
            </a:r>
            <a:endParaRPr lang="fr-FR" dirty="0"/>
          </a:p>
          <a:p>
            <a:r>
              <a:rPr lang="fr-FR" dirty="0"/>
              <a:t>By </a:t>
            </a:r>
            <a:r>
              <a:rPr lang="fr-FR" dirty="0" err="1"/>
              <a:t>studying</a:t>
            </a:r>
            <a:r>
              <a:rPr lang="fr-FR" dirty="0"/>
              <a:t> </a:t>
            </a:r>
            <a:r>
              <a:rPr lang="fr-FR" dirty="0" err="1"/>
              <a:t>nervous</a:t>
            </a:r>
            <a:r>
              <a:rPr lang="fr-FR" dirty="0"/>
              <a:t> </a:t>
            </a:r>
            <a:r>
              <a:rPr lang="fr-FR" dirty="0" err="1"/>
              <a:t>excitability</a:t>
            </a:r>
            <a:r>
              <a:rPr lang="fr-FR" dirty="0"/>
              <a:t>, </a:t>
            </a:r>
            <a:r>
              <a:rPr lang="fr-FR" dirty="0" err="1"/>
              <a:t>we</a:t>
            </a:r>
            <a:r>
              <a:rPr lang="fr-FR" dirty="0"/>
              <a:t> </a:t>
            </a:r>
            <a:r>
              <a:rPr lang="fr-FR" dirty="0" err="1"/>
              <a:t>would</a:t>
            </a:r>
            <a:r>
              <a:rPr lang="fr-FR" dirty="0"/>
              <a:t> </a:t>
            </a:r>
            <a:r>
              <a:rPr lang="fr-FR" dirty="0" err="1"/>
              <a:t>like</a:t>
            </a:r>
            <a:r>
              <a:rPr lang="fr-FR" dirty="0"/>
              <a:t> to </a:t>
            </a:r>
            <a:r>
              <a:rPr lang="fr-FR" dirty="0" err="1"/>
              <a:t>study</a:t>
            </a:r>
            <a:r>
              <a:rPr lang="fr-FR" dirty="0"/>
              <a:t> a </a:t>
            </a:r>
            <a:r>
              <a:rPr lang="fr-FR" dirty="0" err="1"/>
              <a:t>third</a:t>
            </a:r>
            <a:r>
              <a:rPr lang="fr-FR" dirty="0"/>
              <a:t> dimension of the axons</a:t>
            </a:r>
          </a:p>
          <a:p>
            <a:r>
              <a:rPr lang="fr-FR" dirty="0" err="1"/>
              <a:t>We</a:t>
            </a:r>
            <a:r>
              <a:rPr lang="fr-FR" dirty="0"/>
              <a:t> </a:t>
            </a:r>
            <a:r>
              <a:rPr lang="fr-FR" dirty="0" err="1"/>
              <a:t>think</a:t>
            </a:r>
            <a:r>
              <a:rPr lang="fr-FR" dirty="0"/>
              <a:t> </a:t>
            </a:r>
            <a:r>
              <a:rPr lang="fr-FR" dirty="0" err="1"/>
              <a:t>it</a:t>
            </a:r>
            <a:r>
              <a:rPr lang="fr-FR" dirty="0"/>
              <a:t> </a:t>
            </a:r>
            <a:r>
              <a:rPr lang="fr-FR" dirty="0" err="1"/>
              <a:t>could</a:t>
            </a:r>
            <a:r>
              <a:rPr lang="fr-FR" dirty="0"/>
              <a:t> help to </a:t>
            </a:r>
            <a:r>
              <a:rPr lang="fr-FR" dirty="0" err="1"/>
              <a:t>improve</a:t>
            </a:r>
            <a:r>
              <a:rPr lang="fr-FR" dirty="0"/>
              <a:t> </a:t>
            </a:r>
            <a:r>
              <a:rPr lang="fr-FR" dirty="0" err="1"/>
              <a:t>differential</a:t>
            </a:r>
            <a:r>
              <a:rPr lang="fr-FR" dirty="0"/>
              <a:t> </a:t>
            </a:r>
            <a:r>
              <a:rPr lang="fr-FR" dirty="0" err="1"/>
              <a:t>diagnosis</a:t>
            </a:r>
            <a:r>
              <a:rPr lang="fr-FR" dirty="0"/>
              <a:t> of </a:t>
            </a:r>
            <a:r>
              <a:rPr lang="fr-FR" dirty="0" err="1"/>
              <a:t>peripheral</a:t>
            </a:r>
            <a:r>
              <a:rPr lang="fr-FR" dirty="0"/>
              <a:t> </a:t>
            </a:r>
            <a:r>
              <a:rPr lang="fr-FR" dirty="0" err="1"/>
              <a:t>neuropahies</a:t>
            </a:r>
            <a:r>
              <a:rPr lang="fr-FR" dirty="0"/>
              <a:t> and to have a </a:t>
            </a:r>
            <a:r>
              <a:rPr lang="fr-FR" dirty="0" err="1"/>
              <a:t>better</a:t>
            </a:r>
            <a:r>
              <a:rPr lang="fr-FR" dirty="0"/>
              <a:t> </a:t>
            </a:r>
            <a:r>
              <a:rPr lang="fr-FR" dirty="0" err="1"/>
              <a:t>understanding</a:t>
            </a:r>
            <a:r>
              <a:rPr lang="fr-FR" dirty="0"/>
              <a:t> of </a:t>
            </a:r>
            <a:r>
              <a:rPr lang="fr-FR" dirty="0" err="1"/>
              <a:t>their</a:t>
            </a:r>
            <a:r>
              <a:rPr lang="fr-FR" dirty="0"/>
              <a:t> </a:t>
            </a:r>
            <a:r>
              <a:rPr lang="fr-FR" dirty="0" err="1"/>
              <a:t>physiopathology</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a:t>
            </a:fld>
            <a:endParaRPr lang="fr-FR"/>
          </a:p>
        </p:txBody>
      </p:sp>
    </p:spTree>
    <p:extLst>
      <p:ext uri="{BB962C8B-B14F-4D97-AF65-F5344CB8AC3E}">
        <p14:creationId xmlns:p14="http://schemas.microsoft.com/office/powerpoint/2010/main" val="16707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stimulus </a:t>
            </a:r>
            <a:r>
              <a:rPr lang="fr-FR" dirty="0" err="1"/>
              <a:t>response</a:t>
            </a:r>
            <a:r>
              <a:rPr lang="fr-FR" dirty="0"/>
              <a:t> </a:t>
            </a:r>
            <a:r>
              <a:rPr lang="fr-FR" dirty="0" err="1"/>
              <a:t>curve</a:t>
            </a:r>
            <a:r>
              <a:rPr lang="fr-FR" dirty="0"/>
              <a:t> </a:t>
            </a:r>
            <a:r>
              <a:rPr lang="fr-FR" dirty="0" err="1"/>
              <a:t>depends</a:t>
            </a:r>
            <a:r>
              <a:rPr lang="fr-FR" dirty="0"/>
              <a:t> on the stimulus duration </a:t>
            </a:r>
          </a:p>
          <a:p>
            <a:r>
              <a:rPr lang="fr-FR" dirty="0"/>
              <a:t>When the stimulus duration </a:t>
            </a:r>
            <a:r>
              <a:rPr lang="fr-FR" dirty="0" err="1"/>
              <a:t>increase</a:t>
            </a:r>
            <a:r>
              <a:rPr lang="fr-FR" dirty="0"/>
              <a:t>, the </a:t>
            </a:r>
            <a:r>
              <a:rPr lang="fr-FR" dirty="0" err="1"/>
              <a:t>curve</a:t>
            </a:r>
            <a:r>
              <a:rPr lang="fr-FR" dirty="0"/>
              <a:t> shift to the </a:t>
            </a:r>
            <a:r>
              <a:rPr lang="fr-FR" dirty="0" err="1"/>
              <a:t>left</a:t>
            </a:r>
            <a:r>
              <a:rPr lang="fr-FR" dirty="0"/>
              <a:t> and the </a:t>
            </a:r>
            <a:r>
              <a:rPr lang="fr-FR" dirty="0" err="1"/>
              <a:t>slope</a:t>
            </a:r>
            <a:r>
              <a:rPr lang="fr-FR" dirty="0"/>
              <a:t> </a:t>
            </a:r>
            <a:r>
              <a:rPr lang="fr-FR" dirty="0" err="1"/>
              <a:t>is</a:t>
            </a:r>
            <a:r>
              <a:rPr lang="fr-FR" dirty="0"/>
              <a:t> increased</a:t>
            </a:r>
          </a:p>
          <a:p>
            <a:endParaRPr lang="fr-FR" dirty="0"/>
          </a:p>
          <a:p>
            <a:r>
              <a:rPr lang="fr-FR" dirty="0" err="1"/>
              <a:t>Here</a:t>
            </a:r>
            <a:r>
              <a:rPr lang="fr-FR" dirty="0"/>
              <a:t> </a:t>
            </a:r>
            <a:r>
              <a:rPr lang="fr-FR" dirty="0" err="1"/>
              <a:t>you</a:t>
            </a:r>
            <a:r>
              <a:rPr lang="fr-FR" dirty="0"/>
              <a:t> </a:t>
            </a:r>
            <a:r>
              <a:rPr lang="fr-FR" dirty="0" err="1"/>
              <a:t>can</a:t>
            </a:r>
            <a:r>
              <a:rPr lang="fr-FR" dirty="0"/>
              <a:t> </a:t>
            </a:r>
            <a:r>
              <a:rPr lang="fr-FR" dirty="0" err="1"/>
              <a:t>see</a:t>
            </a:r>
            <a:r>
              <a:rPr lang="fr-FR" dirty="0"/>
              <a:t> the </a:t>
            </a:r>
            <a:r>
              <a:rPr lang="fr-FR" dirty="0" err="1"/>
              <a:t>result</a:t>
            </a:r>
            <a:r>
              <a:rPr lang="fr-FR" dirty="0"/>
              <a:t> of a </a:t>
            </a:r>
            <a:r>
              <a:rPr lang="fr-FR" dirty="0" err="1"/>
              <a:t>study</a:t>
            </a:r>
            <a:r>
              <a:rPr lang="fr-FR" dirty="0"/>
              <a:t> of </a:t>
            </a:r>
            <a:r>
              <a:rPr lang="fr-FR" dirty="0" err="1"/>
              <a:t>Cappelen</a:t>
            </a:r>
            <a:r>
              <a:rPr lang="fr-FR" dirty="0"/>
              <a:t> and </a:t>
            </a:r>
            <a:r>
              <a:rPr lang="fr-FR" dirty="0" err="1"/>
              <a:t>smith</a:t>
            </a:r>
            <a:r>
              <a:rPr lang="fr-FR" dirty="0"/>
              <a:t> in CIDP. In black </a:t>
            </a:r>
            <a:r>
              <a:rPr lang="fr-FR" dirty="0" err="1"/>
              <a:t>it’s</a:t>
            </a:r>
            <a:r>
              <a:rPr lang="fr-FR" dirty="0"/>
              <a:t> </a:t>
            </a:r>
            <a:r>
              <a:rPr lang="fr-FR" dirty="0" err="1"/>
              <a:t>healthy</a:t>
            </a:r>
            <a:r>
              <a:rPr lang="fr-FR" dirty="0"/>
              <a:t> </a:t>
            </a:r>
            <a:r>
              <a:rPr lang="fr-FR" dirty="0" err="1"/>
              <a:t>controls</a:t>
            </a:r>
            <a:r>
              <a:rPr lang="fr-FR" dirty="0"/>
              <a:t> </a:t>
            </a:r>
            <a:r>
              <a:rPr lang="fr-FR" dirty="0" err="1"/>
              <a:t>with</a:t>
            </a:r>
            <a:r>
              <a:rPr lang="fr-FR" dirty="0"/>
              <a:t> stimulus duration of 0,2 msec and 1msec and in white </a:t>
            </a:r>
            <a:r>
              <a:rPr lang="fr-FR" dirty="0" err="1"/>
              <a:t>it’s</a:t>
            </a:r>
            <a:r>
              <a:rPr lang="fr-FR" dirty="0"/>
              <a:t> patients </a:t>
            </a:r>
            <a:r>
              <a:rPr lang="fr-FR" dirty="0" err="1"/>
              <a:t>with</a:t>
            </a:r>
            <a:r>
              <a:rPr lang="fr-FR" dirty="0"/>
              <a:t> </a:t>
            </a:r>
            <a:r>
              <a:rPr lang="fr-FR" dirty="0" err="1"/>
              <a:t>Cidp</a:t>
            </a:r>
            <a:r>
              <a:rPr lang="fr-FR" dirty="0"/>
              <a:t>. </a:t>
            </a:r>
          </a:p>
          <a:p>
            <a:r>
              <a:rPr lang="fr-FR" dirty="0"/>
              <a:t>You </a:t>
            </a:r>
            <a:r>
              <a:rPr lang="fr-FR" dirty="0" err="1"/>
              <a:t>can</a:t>
            </a:r>
            <a:r>
              <a:rPr lang="fr-FR" dirty="0"/>
              <a:t> </a:t>
            </a:r>
            <a:r>
              <a:rPr lang="fr-FR" dirty="0" err="1"/>
              <a:t>see</a:t>
            </a:r>
            <a:r>
              <a:rPr lang="fr-FR" dirty="0"/>
              <a:t> </a:t>
            </a:r>
            <a:r>
              <a:rPr lang="fr-FR" dirty="0" err="1"/>
              <a:t>that</a:t>
            </a:r>
            <a:r>
              <a:rPr lang="fr-FR" dirty="0"/>
              <a:t> </a:t>
            </a:r>
            <a:r>
              <a:rPr lang="fr-FR" dirty="0" err="1"/>
              <a:t>you</a:t>
            </a:r>
            <a:r>
              <a:rPr lang="fr-FR" dirty="0"/>
              <a:t> </a:t>
            </a:r>
            <a:r>
              <a:rPr lang="fr-FR" dirty="0" err="1"/>
              <a:t>need</a:t>
            </a:r>
            <a:r>
              <a:rPr lang="fr-FR" dirty="0"/>
              <a:t> </a:t>
            </a:r>
            <a:r>
              <a:rPr lang="fr-FR" dirty="0" err="1"/>
              <a:t>greater</a:t>
            </a:r>
            <a:r>
              <a:rPr lang="fr-FR" dirty="0"/>
              <a:t> </a:t>
            </a:r>
            <a:r>
              <a:rPr lang="fr-FR" dirty="0" err="1"/>
              <a:t>intensity</a:t>
            </a:r>
            <a:r>
              <a:rPr lang="fr-FR" dirty="0"/>
              <a:t> to </a:t>
            </a:r>
            <a:r>
              <a:rPr lang="fr-FR" dirty="0" err="1"/>
              <a:t>stimulate</a:t>
            </a:r>
            <a:r>
              <a:rPr lang="fr-FR" dirty="0"/>
              <a:t> the axons and </a:t>
            </a:r>
            <a:r>
              <a:rPr lang="fr-FR" dirty="0" err="1"/>
              <a:t>that</a:t>
            </a:r>
            <a:r>
              <a:rPr lang="fr-FR" dirty="0"/>
              <a:t> the </a:t>
            </a:r>
            <a:r>
              <a:rPr lang="fr-FR" dirty="0" err="1"/>
              <a:t>difference</a:t>
            </a:r>
            <a:r>
              <a:rPr lang="fr-FR" dirty="0"/>
              <a:t> </a:t>
            </a:r>
            <a:r>
              <a:rPr lang="fr-FR" dirty="0" err="1"/>
              <a:t>between</a:t>
            </a:r>
            <a:r>
              <a:rPr lang="fr-FR" dirty="0"/>
              <a:t> </a:t>
            </a:r>
            <a:r>
              <a:rPr lang="fr-FR" dirty="0" err="1"/>
              <a:t>controls</a:t>
            </a:r>
            <a:r>
              <a:rPr lang="fr-FR" dirty="0"/>
              <a:t> and CIDP </a:t>
            </a:r>
            <a:r>
              <a:rPr lang="fr-FR" dirty="0" err="1"/>
              <a:t>is</a:t>
            </a:r>
            <a:r>
              <a:rPr lang="fr-FR" dirty="0"/>
              <a:t> </a:t>
            </a:r>
            <a:r>
              <a:rPr lang="fr-FR" dirty="0" err="1"/>
              <a:t>bigger</a:t>
            </a:r>
            <a:r>
              <a:rPr lang="fr-FR" dirty="0"/>
              <a:t> </a:t>
            </a:r>
            <a:r>
              <a:rPr lang="fr-FR" dirty="0" err="1"/>
              <a:t>near</a:t>
            </a:r>
            <a:r>
              <a:rPr lang="fr-FR" dirty="0"/>
              <a:t> maximal CMAP.</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22</a:t>
            </a:fld>
            <a:endParaRPr lang="fr-FR"/>
          </a:p>
        </p:txBody>
      </p:sp>
    </p:spTree>
    <p:extLst>
      <p:ext uri="{BB962C8B-B14F-4D97-AF65-F5344CB8AC3E}">
        <p14:creationId xmlns:p14="http://schemas.microsoft.com/office/powerpoint/2010/main" val="544374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From</a:t>
            </a:r>
            <a:r>
              <a:rPr lang="fr-FR" dirty="0"/>
              <a:t> </a:t>
            </a:r>
            <a:r>
              <a:rPr lang="fr-FR" dirty="0" err="1"/>
              <a:t>this</a:t>
            </a:r>
            <a:r>
              <a:rPr lang="fr-FR" dirty="0"/>
              <a:t> </a:t>
            </a:r>
            <a:r>
              <a:rPr lang="fr-FR" dirty="0" err="1"/>
              <a:t>curve</a:t>
            </a:r>
            <a:r>
              <a:rPr lang="fr-FR" dirty="0"/>
              <a:t> </a:t>
            </a:r>
            <a:r>
              <a:rPr lang="fr-FR" dirty="0" err="1"/>
              <a:t>we</a:t>
            </a:r>
            <a:r>
              <a:rPr lang="fr-FR" dirty="0"/>
              <a:t> </a:t>
            </a:r>
            <a:r>
              <a:rPr lang="fr-FR" dirty="0" err="1"/>
              <a:t>develop</a:t>
            </a:r>
            <a:r>
              <a:rPr lang="fr-FR" dirty="0"/>
              <a:t> a new </a:t>
            </a:r>
            <a:r>
              <a:rPr lang="fr-FR" dirty="0" err="1"/>
              <a:t>tool</a:t>
            </a:r>
            <a:r>
              <a:rPr lang="fr-FR" dirty="0"/>
              <a:t> to </a:t>
            </a:r>
            <a:r>
              <a:rPr lang="fr-FR" dirty="0" err="1"/>
              <a:t>assess</a:t>
            </a:r>
            <a:r>
              <a:rPr lang="fr-FR" dirty="0"/>
              <a:t> nerve </a:t>
            </a:r>
            <a:r>
              <a:rPr lang="fr-FR" dirty="0" err="1"/>
              <a:t>excitability</a:t>
            </a:r>
            <a:r>
              <a:rPr lang="fr-FR" dirty="0"/>
              <a:t>, the iMAX</a:t>
            </a:r>
          </a:p>
          <a:p>
            <a:r>
              <a:rPr lang="fr-FR" dirty="0"/>
              <a:t>iMAX </a:t>
            </a:r>
            <a:r>
              <a:rPr lang="fr-FR" dirty="0" err="1"/>
              <a:t>is</a:t>
            </a:r>
            <a:r>
              <a:rPr lang="fr-FR" dirty="0"/>
              <a:t> the minimal </a:t>
            </a:r>
            <a:r>
              <a:rPr lang="fr-FR" dirty="0" err="1"/>
              <a:t>intensity</a:t>
            </a:r>
            <a:r>
              <a:rPr lang="fr-FR" dirty="0"/>
              <a:t> </a:t>
            </a:r>
            <a:r>
              <a:rPr lang="fr-FR" dirty="0" err="1"/>
              <a:t>needed</a:t>
            </a:r>
            <a:r>
              <a:rPr lang="fr-FR" dirty="0"/>
              <a:t> to </a:t>
            </a:r>
            <a:r>
              <a:rPr lang="fr-FR" dirty="0" err="1"/>
              <a:t>evoke</a:t>
            </a:r>
            <a:r>
              <a:rPr lang="fr-FR" dirty="0"/>
              <a:t> a maximal </a:t>
            </a:r>
            <a:r>
              <a:rPr lang="fr-FR" dirty="0" err="1"/>
              <a:t>response</a:t>
            </a:r>
            <a:endParaRPr lang="fr-FR" dirty="0"/>
          </a:p>
          <a:p>
            <a:r>
              <a:rPr lang="fr-FR" dirty="0" err="1"/>
              <a:t>It’s</a:t>
            </a:r>
            <a:r>
              <a:rPr lang="fr-FR" dirty="0"/>
              <a:t> </a:t>
            </a:r>
            <a:r>
              <a:rPr lang="fr-FR" dirty="0" err="1"/>
              <a:t>this</a:t>
            </a:r>
            <a:r>
              <a:rPr lang="fr-FR" dirty="0"/>
              <a:t> point of the </a:t>
            </a:r>
            <a:r>
              <a:rPr lang="fr-FR" dirty="0" err="1"/>
              <a:t>curve</a:t>
            </a:r>
            <a:r>
              <a:rPr lang="fr-FR" dirty="0"/>
              <a:t> </a:t>
            </a:r>
          </a:p>
          <a:p>
            <a:r>
              <a:rPr lang="fr-FR" dirty="0"/>
              <a:t>When </a:t>
            </a:r>
            <a:r>
              <a:rPr lang="fr-FR" dirty="0" err="1"/>
              <a:t>we</a:t>
            </a:r>
            <a:r>
              <a:rPr lang="fr-FR" dirty="0"/>
              <a:t> are </a:t>
            </a:r>
            <a:r>
              <a:rPr lang="fr-FR" dirty="0" err="1"/>
              <a:t>studiing</a:t>
            </a:r>
            <a:r>
              <a:rPr lang="fr-FR" dirty="0"/>
              <a:t> iMAX </a:t>
            </a:r>
            <a:r>
              <a:rPr lang="fr-FR" dirty="0" err="1"/>
              <a:t>we</a:t>
            </a:r>
            <a:r>
              <a:rPr lang="fr-FR" dirty="0"/>
              <a:t> are </a:t>
            </a:r>
            <a:r>
              <a:rPr lang="fr-FR" dirty="0" err="1"/>
              <a:t>also</a:t>
            </a:r>
            <a:r>
              <a:rPr lang="fr-FR" dirty="0"/>
              <a:t> </a:t>
            </a:r>
            <a:r>
              <a:rPr lang="fr-FR" dirty="0" err="1"/>
              <a:t>measuring</a:t>
            </a:r>
            <a:r>
              <a:rPr lang="fr-FR" dirty="0"/>
              <a:t> </a:t>
            </a:r>
            <a:r>
              <a:rPr lang="fr-FR" dirty="0" err="1"/>
              <a:t>threshold</a:t>
            </a:r>
            <a:r>
              <a:rPr lang="fr-FR" dirty="0"/>
              <a:t> </a:t>
            </a:r>
            <a:r>
              <a:rPr lang="fr-FR" dirty="0" err="1"/>
              <a:t>which</a:t>
            </a:r>
            <a:r>
              <a:rPr lang="fr-FR" dirty="0"/>
              <a:t> </a:t>
            </a:r>
            <a:r>
              <a:rPr lang="fr-FR" dirty="0" err="1"/>
              <a:t>is</a:t>
            </a:r>
            <a:r>
              <a:rPr lang="fr-FR" dirty="0"/>
              <a:t> the minimal stimulation </a:t>
            </a:r>
            <a:r>
              <a:rPr lang="fr-FR" dirty="0" err="1"/>
              <a:t>intensity</a:t>
            </a:r>
            <a:r>
              <a:rPr lang="fr-FR" dirty="0"/>
              <a:t> </a:t>
            </a:r>
            <a:r>
              <a:rPr lang="fr-FR" dirty="0" err="1"/>
              <a:t>needed</a:t>
            </a:r>
            <a:r>
              <a:rPr lang="fr-FR" dirty="0"/>
              <a:t> to </a:t>
            </a:r>
            <a:r>
              <a:rPr lang="fr-FR" dirty="0" err="1"/>
              <a:t>evoke</a:t>
            </a:r>
            <a:r>
              <a:rPr lang="fr-FR" dirty="0"/>
              <a:t> a </a:t>
            </a:r>
            <a:r>
              <a:rPr lang="fr-FR" dirty="0" err="1"/>
              <a:t>response</a:t>
            </a:r>
            <a:r>
              <a:rPr lang="fr-FR" dirty="0"/>
              <a:t> of 0,1mV</a:t>
            </a:r>
          </a:p>
          <a:p>
            <a:r>
              <a:rPr lang="fr-FR" dirty="0"/>
              <a:t>In practice, </a:t>
            </a:r>
            <a:r>
              <a:rPr lang="fr-FR" dirty="0" err="1"/>
              <a:t>we</a:t>
            </a:r>
            <a:r>
              <a:rPr lang="fr-FR" dirty="0"/>
              <a:t> are first </a:t>
            </a:r>
            <a:r>
              <a:rPr lang="fr-FR" dirty="0" err="1"/>
              <a:t>searching</a:t>
            </a:r>
            <a:r>
              <a:rPr lang="fr-FR" dirty="0"/>
              <a:t> the </a:t>
            </a:r>
            <a:r>
              <a:rPr lang="fr-FR" dirty="0" err="1"/>
              <a:t>threshold</a:t>
            </a:r>
            <a:r>
              <a:rPr lang="fr-FR" dirty="0"/>
              <a:t> </a:t>
            </a:r>
          </a:p>
          <a:p>
            <a:r>
              <a:rPr lang="fr-FR" dirty="0"/>
              <a:t>When the </a:t>
            </a:r>
            <a:r>
              <a:rPr lang="fr-FR" dirty="0" err="1"/>
              <a:t>threshold</a:t>
            </a:r>
            <a:r>
              <a:rPr lang="fr-FR" dirty="0"/>
              <a:t> </a:t>
            </a:r>
            <a:r>
              <a:rPr lang="fr-FR" dirty="0" err="1"/>
              <a:t>is</a:t>
            </a:r>
            <a:r>
              <a:rPr lang="fr-FR" dirty="0"/>
              <a:t> </a:t>
            </a:r>
            <a:r>
              <a:rPr lang="fr-FR" dirty="0" err="1"/>
              <a:t>define</a:t>
            </a:r>
            <a:r>
              <a:rPr lang="fr-FR" dirty="0"/>
              <a:t> </a:t>
            </a:r>
            <a:r>
              <a:rPr lang="fr-FR" dirty="0" err="1"/>
              <a:t>we</a:t>
            </a:r>
            <a:r>
              <a:rPr lang="fr-FR" dirty="0"/>
              <a:t> </a:t>
            </a:r>
            <a:r>
              <a:rPr lang="fr-FR" dirty="0" err="1"/>
              <a:t>increase</a:t>
            </a:r>
            <a:r>
              <a:rPr lang="fr-FR" dirty="0"/>
              <a:t> the </a:t>
            </a:r>
            <a:r>
              <a:rPr lang="fr-FR" dirty="0" err="1"/>
              <a:t>intensity</a:t>
            </a:r>
            <a:r>
              <a:rPr lang="fr-FR" dirty="0"/>
              <a:t> </a:t>
            </a:r>
            <a:r>
              <a:rPr lang="fr-FR" dirty="0" err="1"/>
              <a:t>with</a:t>
            </a:r>
            <a:r>
              <a:rPr lang="fr-FR" dirty="0"/>
              <a:t> 1mA </a:t>
            </a:r>
            <a:r>
              <a:rPr lang="fr-FR" dirty="0" err="1"/>
              <a:t>increment</a:t>
            </a:r>
            <a:r>
              <a:rPr lang="fr-FR" dirty="0"/>
              <a:t> </a:t>
            </a:r>
            <a:r>
              <a:rPr lang="fr-FR" dirty="0" err="1"/>
              <a:t>until</a:t>
            </a:r>
            <a:r>
              <a:rPr lang="fr-FR" dirty="0"/>
              <a:t> </a:t>
            </a:r>
            <a:r>
              <a:rPr lang="fr-FR" dirty="0" err="1"/>
              <a:t>we</a:t>
            </a:r>
            <a:r>
              <a:rPr lang="fr-FR" dirty="0"/>
              <a:t> </a:t>
            </a:r>
            <a:r>
              <a:rPr lang="fr-FR" dirty="0" err="1"/>
              <a:t>find</a:t>
            </a:r>
            <a:r>
              <a:rPr lang="fr-FR" dirty="0"/>
              <a:t> the minimal </a:t>
            </a:r>
            <a:r>
              <a:rPr lang="fr-FR" dirty="0" err="1"/>
              <a:t>intensity</a:t>
            </a:r>
            <a:r>
              <a:rPr lang="fr-FR" dirty="0"/>
              <a:t> </a:t>
            </a:r>
            <a:r>
              <a:rPr lang="fr-FR" dirty="0" err="1"/>
              <a:t>needed</a:t>
            </a:r>
            <a:r>
              <a:rPr lang="fr-FR" dirty="0"/>
              <a:t> to </a:t>
            </a:r>
            <a:r>
              <a:rPr lang="fr-FR" dirty="0" err="1"/>
              <a:t>evoke</a:t>
            </a:r>
            <a:r>
              <a:rPr lang="fr-FR" dirty="0"/>
              <a:t> a maximal </a:t>
            </a:r>
            <a:r>
              <a:rPr lang="fr-FR" dirty="0" err="1"/>
              <a:t>response</a:t>
            </a:r>
            <a:r>
              <a:rPr lang="fr-FR" dirty="0"/>
              <a:t> </a:t>
            </a:r>
            <a:r>
              <a:rPr lang="fr-FR" dirty="0" err="1"/>
              <a:t>with</a:t>
            </a:r>
            <a:r>
              <a:rPr lang="fr-FR" dirty="0"/>
              <a:t> a 1mA </a:t>
            </a:r>
            <a:r>
              <a:rPr lang="fr-FR" dirty="0" err="1"/>
              <a:t>precision</a:t>
            </a:r>
            <a:r>
              <a:rPr lang="fr-FR" dirty="0"/>
              <a:t> </a:t>
            </a:r>
            <a:r>
              <a:rPr lang="fr-FR" dirty="0" err="1"/>
              <a:t>its</a:t>
            </a:r>
            <a:r>
              <a:rPr lang="fr-FR" dirty="0"/>
              <a:t> the </a:t>
            </a:r>
            <a:r>
              <a:rPr lang="fr-FR" dirty="0" err="1"/>
              <a:t>iUP</a:t>
            </a:r>
            <a:r>
              <a:rPr lang="fr-FR" dirty="0"/>
              <a:t> and </a:t>
            </a:r>
            <a:r>
              <a:rPr lang="fr-FR" dirty="0" err="1"/>
              <a:t>after</a:t>
            </a:r>
            <a:r>
              <a:rPr lang="fr-FR" dirty="0"/>
              <a:t> </a:t>
            </a:r>
            <a:r>
              <a:rPr lang="fr-FR" dirty="0" err="1"/>
              <a:t>we</a:t>
            </a:r>
            <a:r>
              <a:rPr lang="fr-FR" dirty="0"/>
              <a:t> </a:t>
            </a:r>
            <a:r>
              <a:rPr lang="fr-FR" dirty="0" err="1"/>
              <a:t>decrease</a:t>
            </a:r>
            <a:r>
              <a:rPr lang="fr-FR" dirty="0"/>
              <a:t> the </a:t>
            </a:r>
            <a:r>
              <a:rPr lang="fr-FR" dirty="0" err="1"/>
              <a:t>intensity</a:t>
            </a:r>
            <a:r>
              <a:rPr lang="fr-FR" dirty="0"/>
              <a:t> </a:t>
            </a:r>
            <a:r>
              <a:rPr lang="fr-FR" dirty="0" err="1"/>
              <a:t>with</a:t>
            </a:r>
            <a:r>
              <a:rPr lang="fr-FR" dirty="0"/>
              <a:t> 0,1 mA </a:t>
            </a:r>
            <a:r>
              <a:rPr lang="fr-FR" dirty="0" err="1"/>
              <a:t>decrement</a:t>
            </a:r>
            <a:r>
              <a:rPr lang="fr-FR" dirty="0"/>
              <a:t> </a:t>
            </a:r>
            <a:r>
              <a:rPr lang="fr-FR" dirty="0" err="1"/>
              <a:t>until</a:t>
            </a:r>
            <a:r>
              <a:rPr lang="fr-FR" dirty="0"/>
              <a:t> </a:t>
            </a:r>
            <a:r>
              <a:rPr lang="fr-FR" dirty="0" err="1"/>
              <a:t>we</a:t>
            </a:r>
            <a:r>
              <a:rPr lang="fr-FR" dirty="0"/>
              <a:t> </a:t>
            </a:r>
            <a:r>
              <a:rPr lang="fr-FR" dirty="0" err="1"/>
              <a:t>reach</a:t>
            </a:r>
            <a:r>
              <a:rPr lang="fr-FR" dirty="0"/>
              <a:t> the minimal </a:t>
            </a:r>
            <a:r>
              <a:rPr lang="fr-FR" dirty="0" err="1"/>
              <a:t>intensity</a:t>
            </a:r>
            <a:r>
              <a:rPr lang="fr-FR" dirty="0"/>
              <a:t> </a:t>
            </a:r>
            <a:r>
              <a:rPr lang="fr-FR" dirty="0" err="1"/>
              <a:t>needed</a:t>
            </a:r>
            <a:r>
              <a:rPr lang="fr-FR" dirty="0"/>
              <a:t> to </a:t>
            </a:r>
            <a:r>
              <a:rPr lang="fr-FR" dirty="0" err="1"/>
              <a:t>evoke</a:t>
            </a:r>
            <a:r>
              <a:rPr lang="fr-FR" dirty="0"/>
              <a:t> a maximal </a:t>
            </a:r>
            <a:r>
              <a:rPr lang="fr-FR" dirty="0" err="1"/>
              <a:t>reponse</a:t>
            </a:r>
            <a:r>
              <a:rPr lang="fr-FR" dirty="0"/>
              <a:t> </a:t>
            </a:r>
            <a:r>
              <a:rPr lang="fr-FR" dirty="0" err="1"/>
              <a:t>with</a:t>
            </a:r>
            <a:r>
              <a:rPr lang="fr-FR" dirty="0"/>
              <a:t> a 0,1mA </a:t>
            </a:r>
            <a:r>
              <a:rPr lang="fr-FR" dirty="0" err="1"/>
              <a:t>precision</a:t>
            </a:r>
            <a:r>
              <a:rPr lang="fr-FR" dirty="0"/>
              <a:t>, </a:t>
            </a:r>
            <a:r>
              <a:rPr lang="fr-FR" dirty="0" err="1"/>
              <a:t>it’s</a:t>
            </a:r>
            <a:r>
              <a:rPr lang="fr-FR" dirty="0"/>
              <a:t> the iMAX</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23</a:t>
            </a:fld>
            <a:endParaRPr lang="fr-FR"/>
          </a:p>
        </p:txBody>
      </p:sp>
    </p:spTree>
    <p:extLst>
      <p:ext uri="{BB962C8B-B14F-4D97-AF65-F5344CB8AC3E}">
        <p14:creationId xmlns:p14="http://schemas.microsoft.com/office/powerpoint/2010/main" val="2231373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When the nerve </a:t>
            </a:r>
            <a:r>
              <a:rPr lang="fr-FR" dirty="0" err="1"/>
              <a:t>is</a:t>
            </a:r>
            <a:r>
              <a:rPr lang="fr-FR" dirty="0"/>
              <a:t> </a:t>
            </a:r>
            <a:r>
              <a:rPr lang="fr-FR" dirty="0" err="1"/>
              <a:t>depolarised</a:t>
            </a:r>
            <a:r>
              <a:rPr lang="fr-FR" dirty="0"/>
              <a:t>, the </a:t>
            </a:r>
            <a:r>
              <a:rPr lang="fr-FR" dirty="0" err="1"/>
              <a:t>intensity</a:t>
            </a:r>
            <a:r>
              <a:rPr lang="fr-FR" dirty="0"/>
              <a:t> </a:t>
            </a:r>
            <a:r>
              <a:rPr lang="fr-FR" dirty="0" err="1"/>
              <a:t>needed</a:t>
            </a:r>
            <a:r>
              <a:rPr lang="fr-FR" dirty="0"/>
              <a:t> to trigger an action </a:t>
            </a:r>
            <a:r>
              <a:rPr lang="fr-FR" dirty="0" err="1"/>
              <a:t>potential</a:t>
            </a:r>
            <a:r>
              <a:rPr lang="fr-FR" dirty="0"/>
              <a:t> </a:t>
            </a:r>
            <a:r>
              <a:rPr lang="fr-FR" dirty="0" err="1"/>
              <a:t>is</a:t>
            </a:r>
            <a:r>
              <a:rPr lang="fr-FR" dirty="0"/>
              <a:t> </a:t>
            </a:r>
            <a:r>
              <a:rPr lang="fr-FR" dirty="0" err="1"/>
              <a:t>decreased</a:t>
            </a:r>
            <a:r>
              <a:rPr lang="fr-FR" dirty="0"/>
              <a:t> and </a:t>
            </a:r>
            <a:r>
              <a:rPr lang="fr-FR" dirty="0" err="1"/>
              <a:t>so</a:t>
            </a:r>
            <a:r>
              <a:rPr lang="fr-FR" dirty="0"/>
              <a:t> the </a:t>
            </a:r>
            <a:r>
              <a:rPr lang="fr-FR" dirty="0" err="1"/>
              <a:t>curve</a:t>
            </a:r>
            <a:r>
              <a:rPr lang="fr-FR" dirty="0"/>
              <a:t> shift to the </a:t>
            </a:r>
            <a:r>
              <a:rPr lang="fr-FR" dirty="0" err="1"/>
              <a:t>left</a:t>
            </a:r>
            <a:r>
              <a:rPr lang="fr-FR" dirty="0"/>
              <a:t> and the </a:t>
            </a:r>
            <a:r>
              <a:rPr lang="fr-FR" dirty="0" err="1"/>
              <a:t>slope</a:t>
            </a:r>
            <a:r>
              <a:rPr lang="fr-FR" dirty="0"/>
              <a:t> </a:t>
            </a:r>
            <a:r>
              <a:rPr lang="fr-FR" dirty="0" err="1"/>
              <a:t>increase</a:t>
            </a:r>
            <a:endParaRPr lang="fr-FR" dirty="0"/>
          </a:p>
          <a:p>
            <a:r>
              <a:rPr lang="fr-FR" dirty="0" err="1"/>
              <a:t>It’s</a:t>
            </a:r>
            <a:r>
              <a:rPr lang="fr-FR" dirty="0"/>
              <a:t> the opposite </a:t>
            </a:r>
            <a:r>
              <a:rPr lang="fr-FR" dirty="0" err="1"/>
              <a:t>when</a:t>
            </a:r>
            <a:r>
              <a:rPr lang="fr-FR" dirty="0"/>
              <a:t> the nerve </a:t>
            </a:r>
            <a:r>
              <a:rPr lang="fr-FR" dirty="0" err="1"/>
              <a:t>is</a:t>
            </a:r>
            <a:r>
              <a:rPr lang="fr-FR" dirty="0"/>
              <a:t> </a:t>
            </a:r>
            <a:r>
              <a:rPr lang="fr-FR" dirty="0" err="1"/>
              <a:t>hyperpolarized</a:t>
            </a:r>
            <a:endParaRPr lang="fr-FR" dirty="0"/>
          </a:p>
          <a:p>
            <a:r>
              <a:rPr lang="fr-FR" dirty="0"/>
              <a:t>In </a:t>
            </a:r>
            <a:r>
              <a:rPr lang="fr-FR" dirty="0" err="1"/>
              <a:t>demyelinating</a:t>
            </a:r>
            <a:r>
              <a:rPr lang="fr-FR" dirty="0"/>
              <a:t> neuropathies the </a:t>
            </a:r>
            <a:r>
              <a:rPr lang="fr-FR" dirty="0" err="1"/>
              <a:t>intensity</a:t>
            </a:r>
            <a:r>
              <a:rPr lang="fr-FR" dirty="0"/>
              <a:t> </a:t>
            </a:r>
            <a:r>
              <a:rPr lang="fr-FR" dirty="0" err="1"/>
              <a:t>needed</a:t>
            </a:r>
            <a:r>
              <a:rPr lang="fr-FR" dirty="0"/>
              <a:t> to </a:t>
            </a:r>
            <a:r>
              <a:rPr lang="fr-FR" dirty="0" err="1"/>
              <a:t>stimulate</a:t>
            </a:r>
            <a:r>
              <a:rPr lang="fr-FR" dirty="0"/>
              <a:t> the nerve </a:t>
            </a:r>
            <a:r>
              <a:rPr lang="fr-FR" dirty="0" err="1"/>
              <a:t>is</a:t>
            </a:r>
            <a:r>
              <a:rPr lang="fr-FR" dirty="0"/>
              <a:t> </a:t>
            </a:r>
            <a:r>
              <a:rPr lang="fr-FR" dirty="0" err="1"/>
              <a:t>increase</a:t>
            </a:r>
            <a:r>
              <a:rPr lang="fr-FR" dirty="0"/>
              <a:t> </a:t>
            </a:r>
            <a:r>
              <a:rPr lang="fr-FR" dirty="0" err="1"/>
              <a:t>so</a:t>
            </a:r>
            <a:r>
              <a:rPr lang="fr-FR" dirty="0"/>
              <a:t> the </a:t>
            </a:r>
            <a:r>
              <a:rPr lang="fr-FR" dirty="0" err="1"/>
              <a:t>curve</a:t>
            </a:r>
            <a:r>
              <a:rPr lang="fr-FR" dirty="0"/>
              <a:t> shift to the right and the </a:t>
            </a:r>
            <a:r>
              <a:rPr lang="fr-FR" dirty="0" err="1"/>
              <a:t>slope</a:t>
            </a:r>
            <a:r>
              <a:rPr lang="fr-FR" dirty="0"/>
              <a:t> </a:t>
            </a:r>
            <a:r>
              <a:rPr lang="fr-FR" dirty="0" err="1"/>
              <a:t>decrease</a:t>
            </a:r>
            <a:r>
              <a:rPr lang="fr-FR" dirty="0"/>
              <a:t> </a:t>
            </a:r>
            <a:r>
              <a:rPr lang="fr-FR" dirty="0" err="1"/>
              <a:t>mainly</a:t>
            </a:r>
            <a:r>
              <a:rPr lang="fr-FR" dirty="0"/>
              <a:t> in </a:t>
            </a:r>
            <a:r>
              <a:rPr lang="fr-FR" dirty="0" err="1"/>
              <a:t>charcot</a:t>
            </a:r>
            <a:r>
              <a:rPr lang="fr-FR" dirty="0"/>
              <a:t> marie </a:t>
            </a:r>
            <a:r>
              <a:rPr lang="fr-FR" dirty="0" err="1"/>
              <a:t>tooth</a:t>
            </a:r>
            <a:r>
              <a:rPr lang="fr-FR" dirty="0"/>
              <a:t> </a:t>
            </a:r>
            <a:r>
              <a:rPr lang="fr-FR" dirty="0" err="1"/>
              <a:t>disease</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Like the </a:t>
            </a:r>
            <a:r>
              <a:rPr lang="fr-FR" b="1" dirty="0" err="1"/>
              <a:t>rheobase</a:t>
            </a:r>
            <a:r>
              <a:rPr lang="fr-FR" b="1" dirty="0"/>
              <a:t>, the stimulus </a:t>
            </a:r>
            <a:r>
              <a:rPr lang="fr-FR" b="1" dirty="0" err="1"/>
              <a:t>response</a:t>
            </a:r>
            <a:r>
              <a:rPr lang="fr-FR" b="1" dirty="0"/>
              <a:t> </a:t>
            </a:r>
            <a:r>
              <a:rPr lang="fr-FR" b="1" dirty="0" err="1"/>
              <a:t>curve</a:t>
            </a:r>
            <a:r>
              <a:rPr lang="fr-FR" b="1" dirty="0"/>
              <a:t> </a:t>
            </a:r>
            <a:r>
              <a:rPr lang="fr-FR" b="1" dirty="0" err="1"/>
              <a:t>depends</a:t>
            </a:r>
            <a:r>
              <a:rPr lang="fr-FR" b="1" dirty="0"/>
              <a:t> on passive </a:t>
            </a:r>
            <a:r>
              <a:rPr lang="fr-FR" b="1" dirty="0" err="1"/>
              <a:t>property</a:t>
            </a:r>
            <a:r>
              <a:rPr lang="fr-FR" b="1" dirty="0"/>
              <a:t> of the membrane but </a:t>
            </a:r>
            <a:r>
              <a:rPr lang="fr-FR" b="1" dirty="0" err="1"/>
              <a:t>also</a:t>
            </a:r>
            <a:r>
              <a:rPr lang="fr-FR" b="1" dirty="0"/>
              <a:t> of the </a:t>
            </a:r>
            <a:r>
              <a:rPr lang="fr-FR" b="1" dirty="0" err="1"/>
              <a:t>impedance</a:t>
            </a:r>
            <a:r>
              <a:rPr lang="fr-FR" b="1" dirty="0"/>
              <a:t> of </a:t>
            </a:r>
            <a:r>
              <a:rPr lang="fr-FR" b="1" dirty="0" err="1"/>
              <a:t>electrode</a:t>
            </a:r>
            <a:r>
              <a:rPr lang="fr-FR" b="1" dirty="0"/>
              <a:t> and of </a:t>
            </a:r>
            <a:r>
              <a:rPr lang="fr-FR" b="1" dirty="0" err="1"/>
              <a:t>resistance</a:t>
            </a:r>
            <a:r>
              <a:rPr lang="fr-FR" b="1" dirty="0"/>
              <a:t> of the </a:t>
            </a:r>
            <a:r>
              <a:rPr lang="fr-FR" b="1" dirty="0" err="1"/>
              <a:t>extraneural</a:t>
            </a:r>
            <a:r>
              <a:rPr lang="fr-FR" b="1" dirty="0"/>
              <a:t> tissue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So </a:t>
            </a:r>
            <a:r>
              <a:rPr lang="fr-FR" b="1" dirty="0" err="1"/>
              <a:t>we</a:t>
            </a:r>
            <a:r>
              <a:rPr lang="fr-FR" b="1" dirty="0"/>
              <a:t> </a:t>
            </a:r>
            <a:r>
              <a:rPr lang="fr-FR" b="1" dirty="0" err="1"/>
              <a:t>can</a:t>
            </a:r>
            <a:r>
              <a:rPr lang="fr-FR" b="1" dirty="0"/>
              <a:t> </a:t>
            </a:r>
            <a:r>
              <a:rPr lang="fr-FR" b="1" dirty="0" err="1"/>
              <a:t>see</a:t>
            </a:r>
            <a:r>
              <a:rPr lang="fr-FR" b="1" dirty="0"/>
              <a:t> a </a:t>
            </a:r>
            <a:r>
              <a:rPr lang="fr-FR" b="1" dirty="0" err="1"/>
              <a:t>great</a:t>
            </a:r>
            <a:r>
              <a:rPr lang="fr-FR" b="1" dirty="0"/>
              <a:t> </a:t>
            </a:r>
            <a:r>
              <a:rPr lang="fr-FR" b="1" dirty="0" err="1"/>
              <a:t>variability</a:t>
            </a:r>
            <a:r>
              <a:rPr lang="fr-FR" b="1" dirty="0"/>
              <a:t> in the </a:t>
            </a:r>
            <a:r>
              <a:rPr lang="fr-FR" b="1" dirty="0" err="1"/>
              <a:t>results</a:t>
            </a:r>
            <a:r>
              <a:rPr lang="fr-FR" b="1" dirty="0"/>
              <a:t> as </a:t>
            </a:r>
            <a:r>
              <a:rPr lang="fr-FR" b="1" dirty="0" err="1"/>
              <a:t>you</a:t>
            </a:r>
            <a:r>
              <a:rPr lang="fr-FR" b="1" dirty="0"/>
              <a:t> </a:t>
            </a:r>
            <a:r>
              <a:rPr lang="fr-FR" b="1" dirty="0" err="1"/>
              <a:t>can</a:t>
            </a:r>
            <a:r>
              <a:rPr lang="fr-FR" b="1" dirty="0"/>
              <a:t> </a:t>
            </a:r>
            <a:r>
              <a:rPr lang="fr-FR" b="1" dirty="0" err="1"/>
              <a:t>see</a:t>
            </a:r>
            <a:r>
              <a:rPr lang="fr-FR" b="1" dirty="0"/>
              <a:t> in the </a:t>
            </a:r>
            <a:r>
              <a:rPr lang="fr-FR" b="1" dirty="0" err="1"/>
              <a:t>multicenter</a:t>
            </a:r>
            <a:r>
              <a:rPr lang="fr-FR" b="1" dirty="0"/>
              <a:t> </a:t>
            </a:r>
            <a:r>
              <a:rPr lang="fr-FR" b="1" dirty="0" err="1"/>
              <a:t>study</a:t>
            </a:r>
            <a:r>
              <a:rPr lang="fr-FR" b="1" dirty="0"/>
              <a:t> in </a:t>
            </a:r>
            <a:r>
              <a:rPr lang="fr-FR" b="1" dirty="0" err="1"/>
              <a:t>which</a:t>
            </a:r>
            <a:r>
              <a:rPr lang="fr-FR" b="1" dirty="0"/>
              <a:t> </a:t>
            </a:r>
            <a:r>
              <a:rPr lang="fr-FR" b="1" dirty="0" err="1"/>
              <a:t>we</a:t>
            </a:r>
            <a:r>
              <a:rPr lang="fr-FR" b="1" dirty="0"/>
              <a:t> </a:t>
            </a:r>
            <a:r>
              <a:rPr lang="fr-FR" b="1" dirty="0" err="1"/>
              <a:t>participated</a:t>
            </a:r>
            <a:r>
              <a:rPr lang="fr-FR" b="1" dirty="0"/>
              <a:t>. </a:t>
            </a:r>
            <a:r>
              <a:rPr lang="fr-FR" b="1" dirty="0" err="1"/>
              <a:t>Here</a:t>
            </a:r>
            <a:r>
              <a:rPr lang="fr-FR" b="1" dirty="0"/>
              <a:t> are the </a:t>
            </a:r>
            <a:r>
              <a:rPr lang="fr-FR" b="1" dirty="0" err="1"/>
              <a:t>mean</a:t>
            </a:r>
            <a:r>
              <a:rPr lang="fr-FR" b="1" dirty="0"/>
              <a:t> stimulus </a:t>
            </a:r>
            <a:r>
              <a:rPr lang="fr-FR" b="1" dirty="0" err="1"/>
              <a:t>response</a:t>
            </a:r>
            <a:r>
              <a:rPr lang="fr-FR" b="1" dirty="0"/>
              <a:t> </a:t>
            </a:r>
            <a:r>
              <a:rPr lang="fr-FR" b="1" dirty="0" err="1"/>
              <a:t>curve</a:t>
            </a:r>
            <a:r>
              <a:rPr lang="fr-FR" b="1" dirty="0"/>
              <a:t> in </a:t>
            </a:r>
            <a:r>
              <a:rPr lang="fr-FR" b="1" dirty="0" err="1"/>
              <a:t>healthy</a:t>
            </a:r>
            <a:r>
              <a:rPr lang="fr-FR" b="1" dirty="0"/>
              <a:t> </a:t>
            </a:r>
            <a:r>
              <a:rPr lang="fr-FR" b="1" dirty="0" err="1"/>
              <a:t>controls</a:t>
            </a:r>
            <a:r>
              <a:rPr lang="fr-FR" b="1" dirty="0"/>
              <a:t> in 4 </a:t>
            </a:r>
            <a:r>
              <a:rPr lang="fr-FR" b="1" dirty="0" err="1"/>
              <a:t>different</a:t>
            </a:r>
            <a:r>
              <a:rPr lang="fr-FR" b="1" dirty="0"/>
              <a:t> centres.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=&gt; </a:t>
            </a:r>
            <a:r>
              <a:rPr lang="fr-FR" b="1" dirty="0" err="1"/>
              <a:t>We</a:t>
            </a:r>
            <a:r>
              <a:rPr lang="fr-FR" b="1" dirty="0"/>
              <a:t> </a:t>
            </a:r>
            <a:r>
              <a:rPr lang="fr-FR" b="1" dirty="0" err="1"/>
              <a:t>need</a:t>
            </a:r>
            <a:r>
              <a:rPr lang="fr-FR" b="1" dirty="0"/>
              <a:t> to control the </a:t>
            </a:r>
            <a:r>
              <a:rPr lang="fr-FR" b="1" dirty="0" err="1"/>
              <a:t>impedance</a:t>
            </a:r>
            <a:r>
              <a:rPr lang="fr-FR" b="1" dirty="0"/>
              <a:t> </a:t>
            </a:r>
          </a:p>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24</a:t>
            </a:fld>
            <a:endParaRPr lang="fr-FR"/>
          </a:p>
        </p:txBody>
      </p:sp>
    </p:spTree>
    <p:extLst>
      <p:ext uri="{BB962C8B-B14F-4D97-AF65-F5344CB8AC3E}">
        <p14:creationId xmlns:p14="http://schemas.microsoft.com/office/powerpoint/2010/main" val="4116457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How </a:t>
            </a:r>
            <a:r>
              <a:rPr lang="fr-FR" dirty="0" err="1"/>
              <a:t>can</a:t>
            </a:r>
            <a:r>
              <a:rPr lang="fr-FR" dirty="0"/>
              <a:t> </a:t>
            </a:r>
            <a:r>
              <a:rPr lang="fr-FR" dirty="0" err="1"/>
              <a:t>we</a:t>
            </a:r>
            <a:r>
              <a:rPr lang="fr-FR" dirty="0"/>
              <a:t> </a:t>
            </a:r>
            <a:r>
              <a:rPr lang="fr-FR" dirty="0" err="1"/>
              <a:t>study</a:t>
            </a:r>
            <a:r>
              <a:rPr lang="fr-FR" dirty="0"/>
              <a:t> the axonal </a:t>
            </a:r>
            <a:r>
              <a:rPr lang="fr-FR" dirty="0" err="1"/>
              <a:t>excitibility</a:t>
            </a:r>
            <a:r>
              <a:rPr lang="fr-FR" dirty="0"/>
              <a:t>?</a:t>
            </a:r>
          </a:p>
          <a:p>
            <a:r>
              <a:rPr lang="fr-FR" dirty="0" err="1"/>
              <a:t>We</a:t>
            </a:r>
            <a:r>
              <a:rPr lang="fr-FR" dirty="0"/>
              <a:t> </a:t>
            </a:r>
            <a:r>
              <a:rPr lang="fr-FR" dirty="0" err="1"/>
              <a:t>can</a:t>
            </a:r>
            <a:r>
              <a:rPr lang="fr-FR" dirty="0"/>
              <a:t> </a:t>
            </a:r>
            <a:r>
              <a:rPr lang="fr-FR" dirty="0" err="1"/>
              <a:t>realise</a:t>
            </a:r>
            <a:r>
              <a:rPr lang="fr-FR" dirty="0"/>
              <a:t> </a:t>
            </a:r>
            <a:r>
              <a:rPr lang="fr-FR" dirty="0" err="1"/>
              <a:t>strentgh</a:t>
            </a:r>
            <a:r>
              <a:rPr lang="fr-FR" dirty="0"/>
              <a:t> duration </a:t>
            </a:r>
            <a:r>
              <a:rPr lang="fr-FR" dirty="0" err="1"/>
              <a:t>curves</a:t>
            </a:r>
            <a:r>
              <a:rPr lang="fr-FR" dirty="0"/>
              <a:t> to </a:t>
            </a:r>
            <a:r>
              <a:rPr lang="fr-FR" dirty="0" err="1"/>
              <a:t>study</a:t>
            </a:r>
            <a:r>
              <a:rPr lang="fr-FR" dirty="0"/>
              <a:t> </a:t>
            </a:r>
            <a:r>
              <a:rPr lang="fr-FR" dirty="0" err="1"/>
              <a:t>what</a:t>
            </a:r>
            <a:r>
              <a:rPr lang="fr-FR" dirty="0"/>
              <a:t> </a:t>
            </a:r>
            <a:r>
              <a:rPr lang="fr-FR" dirty="0" err="1"/>
              <a:t>happens</a:t>
            </a:r>
            <a:r>
              <a:rPr lang="fr-FR" dirty="0"/>
              <a:t> </a:t>
            </a:r>
            <a:r>
              <a:rPr lang="fr-FR" dirty="0" err="1"/>
              <a:t>just</a:t>
            </a:r>
            <a:r>
              <a:rPr lang="fr-FR" dirty="0"/>
              <a:t> </a:t>
            </a:r>
            <a:r>
              <a:rPr lang="fr-FR" dirty="0" err="1"/>
              <a:t>before</a:t>
            </a:r>
            <a:r>
              <a:rPr lang="fr-FR" dirty="0"/>
              <a:t> the axonal </a:t>
            </a:r>
            <a:r>
              <a:rPr lang="fr-FR" dirty="0" err="1"/>
              <a:t>potential</a:t>
            </a:r>
            <a:endParaRPr lang="fr-FR" dirty="0"/>
          </a:p>
          <a:p>
            <a:r>
              <a:rPr lang="fr-FR" dirty="0" err="1"/>
              <a:t>We</a:t>
            </a:r>
            <a:r>
              <a:rPr lang="fr-FR" dirty="0"/>
              <a:t> </a:t>
            </a:r>
            <a:r>
              <a:rPr lang="fr-FR" dirty="0" err="1"/>
              <a:t>can</a:t>
            </a:r>
            <a:r>
              <a:rPr lang="fr-FR" dirty="0"/>
              <a:t> </a:t>
            </a:r>
            <a:r>
              <a:rPr lang="fr-FR" dirty="0" err="1"/>
              <a:t>also</a:t>
            </a:r>
            <a:r>
              <a:rPr lang="fr-FR" dirty="0"/>
              <a:t> </a:t>
            </a:r>
            <a:r>
              <a:rPr lang="fr-FR" dirty="0" err="1"/>
              <a:t>study</a:t>
            </a:r>
            <a:r>
              <a:rPr lang="fr-FR" dirty="0"/>
              <a:t> the axonal </a:t>
            </a:r>
            <a:r>
              <a:rPr lang="fr-FR" dirty="0" err="1"/>
              <a:t>excitability</a:t>
            </a:r>
            <a:r>
              <a:rPr lang="fr-FR" dirty="0"/>
              <a:t> </a:t>
            </a:r>
            <a:r>
              <a:rPr lang="fr-FR" dirty="0" err="1"/>
              <a:t>recovery</a:t>
            </a:r>
            <a:r>
              <a:rPr lang="fr-FR" dirty="0"/>
              <a:t> cycle to know </a:t>
            </a:r>
            <a:r>
              <a:rPr lang="fr-FR" dirty="0" err="1"/>
              <a:t>what</a:t>
            </a:r>
            <a:r>
              <a:rPr lang="fr-FR" dirty="0"/>
              <a:t> </a:t>
            </a:r>
            <a:r>
              <a:rPr lang="fr-FR" dirty="0" err="1"/>
              <a:t>happens</a:t>
            </a:r>
            <a:r>
              <a:rPr lang="fr-FR" dirty="0"/>
              <a:t> </a:t>
            </a:r>
            <a:r>
              <a:rPr lang="fr-FR" dirty="0" err="1"/>
              <a:t>just</a:t>
            </a:r>
            <a:r>
              <a:rPr lang="fr-FR" dirty="0"/>
              <a:t> </a:t>
            </a:r>
            <a:r>
              <a:rPr lang="fr-FR" dirty="0" err="1"/>
              <a:t>after</a:t>
            </a:r>
            <a:r>
              <a:rPr lang="fr-FR" dirty="0"/>
              <a:t> the action </a:t>
            </a:r>
            <a:r>
              <a:rPr lang="fr-FR" dirty="0" err="1"/>
              <a:t>potential</a:t>
            </a:r>
            <a:endParaRPr lang="fr-FR" dirty="0"/>
          </a:p>
          <a:p>
            <a:r>
              <a:rPr lang="fr-FR" dirty="0" err="1"/>
              <a:t>We</a:t>
            </a:r>
            <a:r>
              <a:rPr lang="fr-FR" dirty="0"/>
              <a:t> </a:t>
            </a:r>
            <a:r>
              <a:rPr lang="fr-FR" dirty="0" err="1"/>
              <a:t>can</a:t>
            </a:r>
            <a:r>
              <a:rPr lang="fr-FR" dirty="0"/>
              <a:t> </a:t>
            </a:r>
            <a:r>
              <a:rPr lang="fr-FR" dirty="0" err="1"/>
              <a:t>realise</a:t>
            </a:r>
            <a:r>
              <a:rPr lang="fr-FR" dirty="0"/>
              <a:t> </a:t>
            </a:r>
            <a:r>
              <a:rPr lang="fr-FR" dirty="0" err="1"/>
              <a:t>stimululus</a:t>
            </a:r>
            <a:r>
              <a:rPr lang="fr-FR" dirty="0"/>
              <a:t> </a:t>
            </a:r>
            <a:r>
              <a:rPr lang="fr-FR" dirty="0" err="1"/>
              <a:t>response</a:t>
            </a:r>
            <a:r>
              <a:rPr lang="fr-FR" dirty="0"/>
              <a:t> </a:t>
            </a:r>
            <a:r>
              <a:rPr lang="fr-FR" dirty="0" err="1"/>
              <a:t>curves</a:t>
            </a:r>
            <a:endParaRPr lang="fr-FR" dirty="0"/>
          </a:p>
          <a:p>
            <a:r>
              <a:rPr lang="fr-FR" dirty="0" err="1"/>
              <a:t>These</a:t>
            </a:r>
            <a:r>
              <a:rPr lang="fr-FR" dirty="0"/>
              <a:t> </a:t>
            </a:r>
            <a:r>
              <a:rPr lang="fr-FR" dirty="0" err="1"/>
              <a:t>three</a:t>
            </a:r>
            <a:r>
              <a:rPr lang="fr-FR" dirty="0"/>
              <a:t> techniques </a:t>
            </a:r>
            <a:r>
              <a:rPr lang="fr-FR" dirty="0" err="1"/>
              <a:t>allow</a:t>
            </a:r>
            <a:r>
              <a:rPr lang="fr-FR" dirty="0"/>
              <a:t> to </a:t>
            </a:r>
            <a:r>
              <a:rPr lang="fr-FR" dirty="0" err="1"/>
              <a:t>study</a:t>
            </a:r>
            <a:r>
              <a:rPr lang="fr-FR" dirty="0"/>
              <a:t> </a:t>
            </a:r>
            <a:r>
              <a:rPr lang="fr-FR" dirty="0" err="1"/>
              <a:t>node</a:t>
            </a:r>
            <a:r>
              <a:rPr lang="fr-FR" dirty="0"/>
              <a:t> </a:t>
            </a:r>
            <a:r>
              <a:rPr lang="fr-FR" dirty="0" err="1"/>
              <a:t>excitability</a:t>
            </a:r>
            <a:endParaRPr lang="fr-FR" dirty="0"/>
          </a:p>
          <a:p>
            <a:r>
              <a:rPr lang="fr-FR" dirty="0" err="1"/>
              <a:t>Since</a:t>
            </a:r>
            <a:r>
              <a:rPr lang="fr-FR" dirty="0"/>
              <a:t> 20/30 </a:t>
            </a:r>
            <a:r>
              <a:rPr lang="fr-FR" dirty="0" err="1"/>
              <a:t>years</a:t>
            </a:r>
            <a:r>
              <a:rPr lang="fr-FR" dirty="0"/>
              <a:t> a new technique </a:t>
            </a:r>
            <a:r>
              <a:rPr lang="fr-FR" dirty="0" err="1"/>
              <a:t>called</a:t>
            </a:r>
            <a:r>
              <a:rPr lang="fr-FR" dirty="0"/>
              <a:t> </a:t>
            </a:r>
            <a:r>
              <a:rPr lang="fr-FR" dirty="0" err="1"/>
              <a:t>threshold</a:t>
            </a:r>
            <a:r>
              <a:rPr lang="fr-FR" dirty="0"/>
              <a:t> </a:t>
            </a:r>
            <a:r>
              <a:rPr lang="fr-FR" dirty="0" err="1"/>
              <a:t>tracking</a:t>
            </a:r>
            <a:r>
              <a:rPr lang="fr-FR" dirty="0"/>
              <a:t> </a:t>
            </a:r>
            <a:r>
              <a:rPr lang="fr-FR" dirty="0" err="1"/>
              <a:t>allow</a:t>
            </a:r>
            <a:r>
              <a:rPr lang="fr-FR" dirty="0"/>
              <a:t> to </a:t>
            </a:r>
            <a:r>
              <a:rPr lang="fr-FR" dirty="0" err="1"/>
              <a:t>study</a:t>
            </a:r>
            <a:r>
              <a:rPr lang="fr-FR" dirty="0"/>
              <a:t> the </a:t>
            </a:r>
            <a:r>
              <a:rPr lang="fr-FR" dirty="0" err="1"/>
              <a:t>internode</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25</a:t>
            </a:fld>
            <a:endParaRPr lang="fr-FR"/>
          </a:p>
        </p:txBody>
      </p:sp>
    </p:spTree>
    <p:extLst>
      <p:ext uri="{BB962C8B-B14F-4D97-AF65-F5344CB8AC3E}">
        <p14:creationId xmlns:p14="http://schemas.microsoft.com/office/powerpoint/2010/main" val="939410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26</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y-GB" altLang="en-US" dirty="0"/>
              <a:t>In the ninetees, Huge Bostock and his team develop a new method allowing to study nerve excitibility. This method called threshold tracking require a specific equipment and software which allow to study the internodal membrane. The basic principle of threshold tracking is to keep a stable response with a retrocontrole of the stimulus intensity.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is the equipment  which allow a feedback of the stimulus intensity according to the amplitude of the response</a:t>
            </a:r>
          </a:p>
          <a:p>
            <a:pPr eaLnBrk="1" hangingPunct="1"/>
            <a:endParaRPr lang="cy-GB" altLang="en-US" dirty="0"/>
          </a:p>
        </p:txBody>
      </p:sp>
    </p:spTree>
    <p:extLst>
      <p:ext uri="{BB962C8B-B14F-4D97-AF65-F5344CB8AC3E}">
        <p14:creationId xmlns:p14="http://schemas.microsoft.com/office/powerpoint/2010/main" val="3531990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27</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They called the threshold, the intensity of stimulation needed to reach 40 or 50% of the maximal response </a:t>
            </a:r>
          </a:p>
          <a:p>
            <a:pPr eaLnBrk="1" hangingPunct="1"/>
            <a:r>
              <a:rPr lang="en-US" altLang="en-US" dirty="0"/>
              <a:t>And they study the variation of this threshold which depend on the membrane potential. If the membrane is depolarized, the intensity needed to reach the target will be decreased and so the threshold will be decreased.</a:t>
            </a:r>
          </a:p>
          <a:p>
            <a:pPr eaLnBrk="1" hangingPunct="1"/>
            <a:r>
              <a:rPr lang="en-US" altLang="en-US" dirty="0"/>
              <a:t>By applying long duration hyperpolarizing or </a:t>
            </a:r>
            <a:r>
              <a:rPr lang="en-US" altLang="en-US" dirty="0" err="1"/>
              <a:t>depolorising</a:t>
            </a:r>
            <a:r>
              <a:rPr lang="en-US" altLang="en-US" dirty="0"/>
              <a:t> current of 100 or 200 </a:t>
            </a:r>
            <a:r>
              <a:rPr lang="en-US" altLang="en-US" dirty="0" err="1"/>
              <a:t>msec</a:t>
            </a:r>
            <a:r>
              <a:rPr lang="en-US" altLang="en-US" dirty="0"/>
              <a:t>, this method allow to study the accommodation of the internodal membrane</a:t>
            </a:r>
          </a:p>
          <a:p>
            <a:pPr eaLnBrk="1" hangingPunct="1"/>
            <a:endParaRPr lang="en-US" altLang="en-US" dirty="0"/>
          </a:p>
        </p:txBody>
      </p:sp>
    </p:spTree>
    <p:extLst>
      <p:ext uri="{BB962C8B-B14F-4D97-AF65-F5344CB8AC3E}">
        <p14:creationId xmlns:p14="http://schemas.microsoft.com/office/powerpoint/2010/main" val="713154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28</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Here are the result of threshold variation with long depolarizing or hyperpolarizing current</a:t>
            </a:r>
          </a:p>
          <a:p>
            <a:pPr eaLnBrk="1" hangingPunct="1"/>
            <a:r>
              <a:rPr lang="en-US" altLang="en-US" dirty="0"/>
              <a:t>If we apply a long depolarizing current which is too weak to trigger an action potential, the threshold will be first reduce quickly due of nodal depolarization </a:t>
            </a:r>
          </a:p>
          <a:p>
            <a:pPr eaLnBrk="1" hangingPunct="1"/>
            <a:r>
              <a:rPr lang="en-US" altLang="en-US" dirty="0"/>
              <a:t>and after this reduction of the threshold will be limited by the opening of fast potassium channels first and slow potassium channel lately</a:t>
            </a:r>
          </a:p>
          <a:p>
            <a:pPr eaLnBrk="1" hangingPunct="1"/>
            <a:r>
              <a:rPr lang="en-US" altLang="en-US" dirty="0"/>
              <a:t>When the depolarizing current end, there is a increase in the threshold due to slow closing of the slow potassium channels</a:t>
            </a:r>
          </a:p>
        </p:txBody>
      </p:sp>
    </p:spTree>
    <p:extLst>
      <p:ext uri="{BB962C8B-B14F-4D97-AF65-F5344CB8AC3E}">
        <p14:creationId xmlns:p14="http://schemas.microsoft.com/office/powerpoint/2010/main" val="3320203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29</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If we apply a long hyperpolarizing current, the threshold will be first increase quickly due of nodal hyperpolarization and after limited by the diffusion of the hyperpolarization in the internode and the opening of HCN channels </a:t>
            </a:r>
            <a:r>
              <a:rPr lang="en-US" altLang="en-US" dirty="0" err="1"/>
              <a:t>wich</a:t>
            </a:r>
            <a:r>
              <a:rPr lang="en-US" altLang="en-US" dirty="0"/>
              <a:t> are responsible of </a:t>
            </a:r>
            <a:r>
              <a:rPr lang="en-US" altLang="en-US" dirty="0" err="1"/>
              <a:t>Ih</a:t>
            </a:r>
            <a:r>
              <a:rPr lang="en-US" altLang="en-US" dirty="0"/>
              <a:t> current (input of sodium and potassium)</a:t>
            </a:r>
          </a:p>
        </p:txBody>
      </p:sp>
    </p:spTree>
    <p:extLst>
      <p:ext uri="{BB962C8B-B14F-4D97-AF65-F5344CB8AC3E}">
        <p14:creationId xmlns:p14="http://schemas.microsoft.com/office/powerpoint/2010/main" val="2171258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30</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Here are the results in peripheral neuropathies</a:t>
            </a:r>
          </a:p>
          <a:p>
            <a:pPr eaLnBrk="1" hangingPunct="1"/>
            <a:r>
              <a:rPr lang="en-US" altLang="en-US" dirty="0"/>
              <a:t>We can see a fanning out of the threshold electrotonus in CIDP and CMT1A </a:t>
            </a:r>
          </a:p>
          <a:p>
            <a:pPr eaLnBrk="1" hangingPunct="1"/>
            <a:r>
              <a:rPr lang="en-US" altLang="en-US" dirty="0"/>
              <a:t>In CMT1A, the juxta </a:t>
            </a:r>
            <a:r>
              <a:rPr lang="en-US" altLang="en-US" dirty="0" err="1"/>
              <a:t>paranodal</a:t>
            </a:r>
            <a:r>
              <a:rPr lang="en-US" altLang="en-US" dirty="0"/>
              <a:t> </a:t>
            </a:r>
            <a:r>
              <a:rPr lang="en-US" altLang="en-US" dirty="0" err="1"/>
              <a:t>demyelinisation</a:t>
            </a:r>
            <a:r>
              <a:rPr lang="en-US" altLang="en-US" dirty="0"/>
              <a:t> is responsible of a diffusion of the ionic channels in the node and internode which create a rapid outward rectification with long depolarizing current</a:t>
            </a:r>
          </a:p>
        </p:txBody>
      </p:sp>
    </p:spTree>
    <p:extLst>
      <p:ext uri="{BB962C8B-B14F-4D97-AF65-F5344CB8AC3E}">
        <p14:creationId xmlns:p14="http://schemas.microsoft.com/office/powerpoint/2010/main" val="424655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By </a:t>
            </a:r>
            <a:r>
              <a:rPr lang="fr-FR" dirty="0" err="1"/>
              <a:t>studying</a:t>
            </a:r>
            <a:r>
              <a:rPr lang="fr-FR" dirty="0"/>
              <a:t> </a:t>
            </a:r>
            <a:r>
              <a:rPr lang="fr-FR" dirty="0" err="1"/>
              <a:t>nervous</a:t>
            </a:r>
            <a:r>
              <a:rPr lang="fr-FR" dirty="0"/>
              <a:t> </a:t>
            </a:r>
            <a:r>
              <a:rPr lang="fr-FR" dirty="0" err="1"/>
              <a:t>excitability</a:t>
            </a:r>
            <a:r>
              <a:rPr lang="fr-FR" dirty="0"/>
              <a:t> </a:t>
            </a:r>
            <a:r>
              <a:rPr lang="fr-FR" dirty="0" err="1"/>
              <a:t>we</a:t>
            </a:r>
            <a:r>
              <a:rPr lang="fr-FR" dirty="0"/>
              <a:t> </a:t>
            </a:r>
            <a:r>
              <a:rPr lang="fr-FR" dirty="0" err="1"/>
              <a:t>can</a:t>
            </a:r>
            <a:r>
              <a:rPr lang="fr-FR" dirty="0"/>
              <a:t> </a:t>
            </a:r>
            <a:r>
              <a:rPr lang="fr-FR" dirty="0" err="1"/>
              <a:t>also</a:t>
            </a:r>
            <a:r>
              <a:rPr lang="fr-FR" dirty="0"/>
              <a:t> </a:t>
            </a:r>
            <a:r>
              <a:rPr lang="fr-FR" dirty="0" err="1"/>
              <a:t>predict</a:t>
            </a:r>
            <a:r>
              <a:rPr lang="fr-FR" dirty="0"/>
              <a:t> if the nerve </a:t>
            </a:r>
            <a:r>
              <a:rPr lang="fr-FR" dirty="0" err="1"/>
              <a:t>was</a:t>
            </a:r>
            <a:r>
              <a:rPr lang="fr-FR" dirty="0"/>
              <a:t> </a:t>
            </a:r>
            <a:r>
              <a:rPr lang="fr-FR" dirty="0" err="1"/>
              <a:t>previously</a:t>
            </a:r>
            <a:r>
              <a:rPr lang="fr-FR" dirty="0"/>
              <a:t> </a:t>
            </a:r>
            <a:r>
              <a:rPr lang="fr-FR" dirty="0" err="1"/>
              <a:t>depolarized</a:t>
            </a:r>
            <a:r>
              <a:rPr lang="fr-FR" dirty="0"/>
              <a:t> or </a:t>
            </a:r>
            <a:r>
              <a:rPr lang="fr-FR" dirty="0" err="1"/>
              <a:t>hyperpolarized</a:t>
            </a:r>
            <a:endParaRPr lang="fr-FR" dirty="0"/>
          </a:p>
          <a:p>
            <a:r>
              <a:rPr lang="fr-FR" dirty="0" err="1"/>
              <a:t>We</a:t>
            </a:r>
            <a:r>
              <a:rPr lang="fr-FR" dirty="0"/>
              <a:t> </a:t>
            </a:r>
            <a:r>
              <a:rPr lang="fr-FR" dirty="0" err="1"/>
              <a:t>can</a:t>
            </a:r>
            <a:r>
              <a:rPr lang="fr-FR" dirty="0"/>
              <a:t> </a:t>
            </a:r>
            <a:r>
              <a:rPr lang="fr-FR" dirty="0" err="1"/>
              <a:t>provoke</a:t>
            </a:r>
            <a:r>
              <a:rPr lang="fr-FR" dirty="0"/>
              <a:t> </a:t>
            </a:r>
            <a:r>
              <a:rPr lang="fr-FR" dirty="0" err="1"/>
              <a:t>depolarisation</a:t>
            </a:r>
            <a:r>
              <a:rPr lang="fr-FR" dirty="0"/>
              <a:t> of the nerve </a:t>
            </a:r>
            <a:r>
              <a:rPr lang="fr-FR" dirty="0" err="1"/>
              <a:t>making</a:t>
            </a:r>
            <a:r>
              <a:rPr lang="fr-FR" dirty="0"/>
              <a:t> an </a:t>
            </a:r>
            <a:r>
              <a:rPr lang="fr-FR" dirty="0" err="1"/>
              <a:t>ischemia</a:t>
            </a:r>
            <a:r>
              <a:rPr lang="fr-FR" dirty="0"/>
              <a:t> by </a:t>
            </a:r>
            <a:r>
              <a:rPr lang="fr-FR" dirty="0" err="1"/>
              <a:t>inflate</a:t>
            </a:r>
            <a:r>
              <a:rPr lang="fr-FR" dirty="0"/>
              <a:t> a </a:t>
            </a:r>
            <a:r>
              <a:rPr lang="fr-FR" dirty="0" err="1"/>
              <a:t>sphygmanometer</a:t>
            </a:r>
            <a:r>
              <a:rPr lang="fr-FR" dirty="0"/>
              <a:t> </a:t>
            </a:r>
            <a:r>
              <a:rPr lang="fr-FR" dirty="0" err="1"/>
              <a:t>during</a:t>
            </a:r>
            <a:r>
              <a:rPr lang="fr-FR" dirty="0"/>
              <a:t> 5 minutes. The </a:t>
            </a:r>
            <a:r>
              <a:rPr lang="fr-FR" dirty="0" err="1"/>
              <a:t>ischemia</a:t>
            </a:r>
            <a:r>
              <a:rPr lang="fr-FR" dirty="0"/>
              <a:t> </a:t>
            </a:r>
            <a:r>
              <a:rPr lang="fr-FR" dirty="0" err="1"/>
              <a:t>will</a:t>
            </a:r>
            <a:r>
              <a:rPr lang="fr-FR" dirty="0"/>
              <a:t> </a:t>
            </a:r>
            <a:r>
              <a:rPr lang="fr-FR" dirty="0" err="1"/>
              <a:t>provoke</a:t>
            </a:r>
            <a:r>
              <a:rPr lang="fr-FR" dirty="0"/>
              <a:t> an inactivation of the </a:t>
            </a:r>
            <a:r>
              <a:rPr lang="fr-FR" dirty="0" err="1"/>
              <a:t>NaKATPase</a:t>
            </a:r>
            <a:r>
              <a:rPr lang="fr-FR" dirty="0"/>
              <a:t> </a:t>
            </a:r>
            <a:r>
              <a:rPr lang="fr-FR" dirty="0" err="1"/>
              <a:t>pump</a:t>
            </a:r>
            <a:r>
              <a:rPr lang="fr-FR" dirty="0"/>
              <a:t> and </a:t>
            </a:r>
            <a:r>
              <a:rPr lang="fr-FR" dirty="0" err="1"/>
              <a:t>so</a:t>
            </a:r>
            <a:r>
              <a:rPr lang="fr-FR" dirty="0"/>
              <a:t> a </a:t>
            </a:r>
            <a:r>
              <a:rPr lang="fr-FR" dirty="0" err="1"/>
              <a:t>depolarisation</a:t>
            </a:r>
            <a:r>
              <a:rPr lang="fr-FR" dirty="0"/>
              <a:t> of the nerve. In post </a:t>
            </a:r>
            <a:r>
              <a:rPr lang="fr-FR" dirty="0" err="1"/>
              <a:t>ischemia</a:t>
            </a:r>
            <a:r>
              <a:rPr lang="fr-FR" dirty="0"/>
              <a:t> </a:t>
            </a:r>
            <a:r>
              <a:rPr lang="fr-FR" dirty="0" err="1"/>
              <a:t>we</a:t>
            </a:r>
            <a:r>
              <a:rPr lang="fr-FR" dirty="0"/>
              <a:t> have the inverse </a:t>
            </a:r>
            <a:r>
              <a:rPr lang="fr-FR" dirty="0" err="1"/>
              <a:t>effect</a:t>
            </a:r>
            <a:r>
              <a:rPr lang="fr-FR" dirty="0"/>
              <a:t> </a:t>
            </a:r>
            <a:r>
              <a:rPr lang="fr-FR" dirty="0" err="1"/>
              <a:t>with</a:t>
            </a:r>
            <a:r>
              <a:rPr lang="fr-FR" dirty="0"/>
              <a:t> an </a:t>
            </a:r>
            <a:r>
              <a:rPr lang="fr-FR" dirty="0" err="1"/>
              <a:t>overactivation</a:t>
            </a:r>
            <a:r>
              <a:rPr lang="fr-FR" dirty="0"/>
              <a:t> of </a:t>
            </a:r>
            <a:r>
              <a:rPr lang="fr-FR" dirty="0" err="1"/>
              <a:t>NaKATPase</a:t>
            </a:r>
            <a:r>
              <a:rPr lang="fr-FR" dirty="0"/>
              <a:t> </a:t>
            </a:r>
            <a:r>
              <a:rPr lang="fr-FR" dirty="0" err="1"/>
              <a:t>pump</a:t>
            </a:r>
            <a:r>
              <a:rPr lang="fr-FR" dirty="0"/>
              <a:t>. </a:t>
            </a:r>
          </a:p>
          <a:p>
            <a:r>
              <a:rPr lang="fr-FR" dirty="0"/>
              <a:t>When the nerve </a:t>
            </a:r>
            <a:r>
              <a:rPr lang="fr-FR" dirty="0" err="1"/>
              <a:t>is</a:t>
            </a:r>
            <a:r>
              <a:rPr lang="fr-FR" dirty="0"/>
              <a:t> </a:t>
            </a:r>
            <a:r>
              <a:rPr lang="fr-FR" dirty="0" err="1"/>
              <a:t>depolarised</a:t>
            </a:r>
            <a:r>
              <a:rPr lang="fr-FR" dirty="0"/>
              <a:t>, the stimulus </a:t>
            </a:r>
            <a:r>
              <a:rPr lang="fr-FR" dirty="0" err="1"/>
              <a:t>response</a:t>
            </a:r>
            <a:r>
              <a:rPr lang="fr-FR" dirty="0"/>
              <a:t> </a:t>
            </a:r>
            <a:r>
              <a:rPr lang="fr-FR" dirty="0" err="1"/>
              <a:t>curve</a:t>
            </a:r>
            <a:r>
              <a:rPr lang="fr-FR" dirty="0"/>
              <a:t> shift to the </a:t>
            </a:r>
            <a:r>
              <a:rPr lang="fr-FR" dirty="0" err="1"/>
              <a:t>left</a:t>
            </a:r>
            <a:r>
              <a:rPr lang="fr-FR" dirty="0"/>
              <a:t> and </a:t>
            </a:r>
            <a:r>
              <a:rPr lang="fr-FR" dirty="0" err="1"/>
              <a:t>refractory</a:t>
            </a:r>
            <a:r>
              <a:rPr lang="fr-FR" dirty="0"/>
              <a:t> </a:t>
            </a:r>
            <a:r>
              <a:rPr lang="fr-FR" dirty="0" err="1"/>
              <a:t>period</a:t>
            </a:r>
            <a:r>
              <a:rPr lang="fr-FR" dirty="0"/>
              <a:t> </a:t>
            </a:r>
            <a:r>
              <a:rPr lang="fr-FR" dirty="0" err="1"/>
              <a:t>is</a:t>
            </a:r>
            <a:r>
              <a:rPr lang="fr-FR" dirty="0"/>
              <a:t> </a:t>
            </a:r>
            <a:r>
              <a:rPr lang="fr-FR" dirty="0" err="1"/>
              <a:t>increase</a:t>
            </a:r>
            <a:r>
              <a:rPr lang="fr-FR" dirty="0"/>
              <a:t> and </a:t>
            </a:r>
            <a:r>
              <a:rPr lang="fr-FR" dirty="0" err="1"/>
              <a:t>supernormal</a:t>
            </a:r>
            <a:r>
              <a:rPr lang="fr-FR" dirty="0"/>
              <a:t> </a:t>
            </a:r>
            <a:r>
              <a:rPr lang="fr-FR" dirty="0" err="1"/>
              <a:t>period</a:t>
            </a:r>
            <a:r>
              <a:rPr lang="fr-FR" dirty="0"/>
              <a:t> </a:t>
            </a:r>
            <a:r>
              <a:rPr lang="fr-FR" dirty="0" err="1"/>
              <a:t>is</a:t>
            </a:r>
            <a:r>
              <a:rPr lang="fr-FR" dirty="0"/>
              <a:t> </a:t>
            </a:r>
            <a:r>
              <a:rPr lang="fr-FR" dirty="0" err="1"/>
              <a:t>decrease</a:t>
            </a:r>
            <a:r>
              <a:rPr lang="fr-FR" dirty="0"/>
              <a:t>.</a:t>
            </a:r>
          </a:p>
          <a:p>
            <a:r>
              <a:rPr lang="fr-FR" dirty="0"/>
              <a:t>The </a:t>
            </a:r>
            <a:r>
              <a:rPr lang="fr-FR" dirty="0" err="1"/>
              <a:t>effect</a:t>
            </a:r>
            <a:r>
              <a:rPr lang="fr-FR" dirty="0"/>
              <a:t> </a:t>
            </a:r>
            <a:r>
              <a:rPr lang="fr-FR" dirty="0" err="1"/>
              <a:t>is</a:t>
            </a:r>
            <a:r>
              <a:rPr lang="fr-FR" dirty="0"/>
              <a:t> opposite </a:t>
            </a:r>
            <a:r>
              <a:rPr lang="fr-FR" dirty="0" err="1"/>
              <a:t>with</a:t>
            </a:r>
            <a:r>
              <a:rPr lang="fr-FR" dirty="0"/>
              <a:t> hyperpolarisation</a:t>
            </a:r>
          </a:p>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31</a:t>
            </a:fld>
            <a:endParaRPr lang="fr-FR"/>
          </a:p>
        </p:txBody>
      </p:sp>
    </p:spTree>
    <p:extLst>
      <p:ext uri="{BB962C8B-B14F-4D97-AF65-F5344CB8AC3E}">
        <p14:creationId xmlns:p14="http://schemas.microsoft.com/office/powerpoint/2010/main" val="171128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Who</a:t>
            </a:r>
            <a:r>
              <a:rPr lang="fr-FR" dirty="0"/>
              <a:t> are the </a:t>
            </a:r>
            <a:r>
              <a:rPr lang="fr-FR" dirty="0" err="1"/>
              <a:t>actors</a:t>
            </a:r>
            <a:r>
              <a:rPr lang="fr-FR" dirty="0"/>
              <a:t> of </a:t>
            </a:r>
            <a:r>
              <a:rPr lang="fr-FR" dirty="0" err="1"/>
              <a:t>this</a:t>
            </a:r>
            <a:r>
              <a:rPr lang="fr-FR" dirty="0"/>
              <a:t> </a:t>
            </a:r>
            <a:r>
              <a:rPr lang="fr-FR" dirty="0" err="1"/>
              <a:t>excitability</a:t>
            </a:r>
            <a:r>
              <a:rPr lang="fr-FR" dirty="0"/>
              <a:t>?</a:t>
            </a:r>
          </a:p>
          <a:p>
            <a:pPr marL="171450" indent="-171450">
              <a:buFontTx/>
              <a:buChar char="-"/>
            </a:pPr>
            <a:r>
              <a:rPr lang="fr-FR" dirty="0"/>
              <a:t>The </a:t>
            </a:r>
            <a:r>
              <a:rPr lang="fr-FR" dirty="0" err="1"/>
              <a:t>node</a:t>
            </a:r>
            <a:r>
              <a:rPr lang="fr-FR" dirty="0"/>
              <a:t> </a:t>
            </a:r>
            <a:r>
              <a:rPr lang="fr-FR" dirty="0" err="1"/>
              <a:t>which</a:t>
            </a:r>
            <a:r>
              <a:rPr lang="fr-FR" dirty="0"/>
              <a:t> </a:t>
            </a:r>
            <a:r>
              <a:rPr lang="fr-FR" dirty="0" err="1"/>
              <a:t>represente</a:t>
            </a:r>
            <a:r>
              <a:rPr lang="fr-FR" dirty="0"/>
              <a:t> 0,1% of </a:t>
            </a:r>
            <a:r>
              <a:rPr lang="fr-FR" dirty="0" err="1"/>
              <a:t>axon</a:t>
            </a:r>
            <a:r>
              <a:rPr lang="fr-FR" dirty="0"/>
              <a:t> surface</a:t>
            </a:r>
          </a:p>
          <a:p>
            <a:pPr marL="171450" indent="-171450">
              <a:buFontTx/>
              <a:buChar char="-"/>
            </a:pPr>
            <a:r>
              <a:rPr lang="fr-FR" dirty="0"/>
              <a:t>The </a:t>
            </a:r>
            <a:r>
              <a:rPr lang="fr-FR" dirty="0" err="1"/>
              <a:t>myelin</a:t>
            </a:r>
            <a:r>
              <a:rPr lang="fr-FR" dirty="0"/>
              <a:t> </a:t>
            </a:r>
            <a:r>
              <a:rPr lang="fr-FR" dirty="0" err="1"/>
              <a:t>sheet</a:t>
            </a:r>
            <a:r>
              <a:rPr lang="fr-FR" dirty="0"/>
              <a:t> </a:t>
            </a:r>
            <a:r>
              <a:rPr lang="fr-FR" dirty="0" err="1"/>
              <a:t>which</a:t>
            </a:r>
            <a:r>
              <a:rPr lang="fr-FR" dirty="0"/>
              <a:t> </a:t>
            </a:r>
            <a:r>
              <a:rPr lang="fr-FR" dirty="0" err="1"/>
              <a:t>cover</a:t>
            </a:r>
            <a:r>
              <a:rPr lang="fr-FR" dirty="0"/>
              <a:t> the </a:t>
            </a:r>
            <a:r>
              <a:rPr lang="fr-FR" dirty="0" err="1"/>
              <a:t>internode</a:t>
            </a:r>
            <a:endParaRPr lang="fr-FR" dirty="0"/>
          </a:p>
          <a:p>
            <a:pPr marL="171450" indent="-171450">
              <a:buFontTx/>
              <a:buChar char="-"/>
            </a:pPr>
            <a:r>
              <a:rPr lang="fr-FR" dirty="0"/>
              <a:t>Na </a:t>
            </a:r>
            <a:r>
              <a:rPr lang="fr-FR" dirty="0" err="1"/>
              <a:t>transient</a:t>
            </a:r>
            <a:r>
              <a:rPr lang="fr-FR" dirty="0"/>
              <a:t> </a:t>
            </a:r>
            <a:r>
              <a:rPr lang="fr-FR" dirty="0" err="1"/>
              <a:t>channels</a:t>
            </a:r>
            <a:r>
              <a:rPr lang="fr-FR" dirty="0"/>
              <a:t> </a:t>
            </a:r>
            <a:r>
              <a:rPr lang="fr-FR" dirty="0" err="1"/>
              <a:t>which</a:t>
            </a:r>
            <a:r>
              <a:rPr lang="fr-FR" dirty="0"/>
              <a:t> are open </a:t>
            </a:r>
            <a:r>
              <a:rPr lang="fr-FR" dirty="0" err="1"/>
              <a:t>with</a:t>
            </a:r>
            <a:r>
              <a:rPr lang="fr-FR" dirty="0"/>
              <a:t> </a:t>
            </a:r>
            <a:r>
              <a:rPr lang="fr-FR" dirty="0" err="1"/>
              <a:t>deporalisation</a:t>
            </a:r>
            <a:r>
              <a:rPr lang="fr-FR" dirty="0"/>
              <a:t> and are </a:t>
            </a:r>
            <a:r>
              <a:rPr lang="fr-FR" dirty="0" err="1"/>
              <a:t>responsible</a:t>
            </a:r>
            <a:r>
              <a:rPr lang="fr-FR" dirty="0"/>
              <a:t> of the action </a:t>
            </a:r>
            <a:r>
              <a:rPr lang="fr-FR" dirty="0" err="1"/>
              <a:t>potential</a:t>
            </a:r>
            <a:endParaRPr lang="fr-FR" dirty="0"/>
          </a:p>
          <a:p>
            <a:pPr marL="171450" indent="-171450">
              <a:buFontTx/>
              <a:buChar char="-"/>
            </a:pPr>
            <a:r>
              <a:rPr lang="fr-FR" dirty="0" err="1"/>
              <a:t>Ks</a:t>
            </a:r>
            <a:r>
              <a:rPr lang="fr-FR" dirty="0"/>
              <a:t> </a:t>
            </a:r>
            <a:r>
              <a:rPr lang="fr-FR" dirty="0" err="1"/>
              <a:t>channels</a:t>
            </a:r>
            <a:r>
              <a:rPr lang="fr-FR" dirty="0"/>
              <a:t> </a:t>
            </a:r>
            <a:r>
              <a:rPr lang="fr-FR" dirty="0" err="1"/>
              <a:t>which</a:t>
            </a:r>
            <a:r>
              <a:rPr lang="fr-FR" dirty="0"/>
              <a:t> are in the </a:t>
            </a:r>
            <a:r>
              <a:rPr lang="fr-FR" dirty="0" err="1"/>
              <a:t>node</a:t>
            </a:r>
            <a:r>
              <a:rPr lang="fr-FR" dirty="0"/>
              <a:t> and the </a:t>
            </a:r>
            <a:r>
              <a:rPr lang="fr-FR" dirty="0" err="1"/>
              <a:t>internode</a:t>
            </a:r>
            <a:r>
              <a:rPr lang="fr-FR" dirty="0"/>
              <a:t> and are open at </a:t>
            </a:r>
            <a:r>
              <a:rPr lang="fr-FR" dirty="0" err="1"/>
              <a:t>resting</a:t>
            </a:r>
            <a:r>
              <a:rPr lang="fr-FR" dirty="0"/>
              <a:t> membrane </a:t>
            </a:r>
            <a:r>
              <a:rPr lang="fr-FR" dirty="0" err="1"/>
              <a:t>potential</a:t>
            </a:r>
            <a:endParaRPr lang="fr-FR" dirty="0"/>
          </a:p>
          <a:p>
            <a:pPr marL="171450" indent="-171450">
              <a:buFontTx/>
              <a:buChar char="-"/>
            </a:pPr>
            <a:r>
              <a:rPr lang="fr-FR" dirty="0"/>
              <a:t>Kf </a:t>
            </a:r>
            <a:r>
              <a:rPr lang="fr-FR" dirty="0" err="1"/>
              <a:t>channels</a:t>
            </a:r>
            <a:r>
              <a:rPr lang="fr-FR" dirty="0"/>
              <a:t> </a:t>
            </a:r>
            <a:r>
              <a:rPr lang="fr-FR" dirty="0" err="1"/>
              <a:t>which</a:t>
            </a:r>
            <a:r>
              <a:rPr lang="fr-FR" dirty="0"/>
              <a:t> are in the </a:t>
            </a:r>
            <a:r>
              <a:rPr lang="fr-FR" dirty="0" err="1"/>
              <a:t>juxtaparanode</a:t>
            </a:r>
            <a:r>
              <a:rPr lang="fr-FR" dirty="0"/>
              <a:t>  and are open </a:t>
            </a:r>
            <a:r>
              <a:rPr lang="fr-FR" dirty="0" err="1"/>
              <a:t>with</a:t>
            </a:r>
            <a:r>
              <a:rPr lang="fr-FR" dirty="0"/>
              <a:t> </a:t>
            </a:r>
            <a:r>
              <a:rPr lang="fr-FR" dirty="0" err="1"/>
              <a:t>depolarisation</a:t>
            </a:r>
            <a:endParaRPr lang="fr-FR" dirty="0"/>
          </a:p>
          <a:p>
            <a:pPr marL="171450" indent="-171450">
              <a:buFontTx/>
              <a:buChar char="-"/>
            </a:pPr>
            <a:r>
              <a:rPr lang="fr-FR" dirty="0"/>
              <a:t>Potassium </a:t>
            </a:r>
            <a:r>
              <a:rPr lang="fr-FR" dirty="0" err="1"/>
              <a:t>channels</a:t>
            </a:r>
            <a:r>
              <a:rPr lang="fr-FR" dirty="0"/>
              <a:t> </a:t>
            </a:r>
            <a:r>
              <a:rPr lang="fr-FR" dirty="0" err="1"/>
              <a:t>restrict</a:t>
            </a:r>
            <a:r>
              <a:rPr lang="fr-FR" dirty="0"/>
              <a:t> axonal </a:t>
            </a:r>
            <a:r>
              <a:rPr lang="fr-FR" dirty="0" err="1"/>
              <a:t>depolarisation</a:t>
            </a:r>
            <a:r>
              <a:rPr lang="fr-FR" dirty="0"/>
              <a:t> </a:t>
            </a:r>
          </a:p>
          <a:p>
            <a:pPr marL="171450" indent="-171450">
              <a:buFontTx/>
              <a:buChar char="-"/>
            </a:pPr>
            <a:r>
              <a:rPr lang="fr-FR" dirty="0"/>
              <a:t>HCN </a:t>
            </a:r>
            <a:r>
              <a:rPr lang="fr-FR" dirty="0" err="1"/>
              <a:t>channels</a:t>
            </a:r>
            <a:r>
              <a:rPr lang="fr-FR" dirty="0"/>
              <a:t> </a:t>
            </a:r>
            <a:r>
              <a:rPr lang="fr-FR" dirty="0" err="1"/>
              <a:t>responsible</a:t>
            </a:r>
            <a:r>
              <a:rPr lang="fr-FR" dirty="0"/>
              <a:t> of the </a:t>
            </a:r>
            <a:r>
              <a:rPr lang="fr-FR" dirty="0" err="1"/>
              <a:t>Ih</a:t>
            </a:r>
            <a:r>
              <a:rPr lang="fr-FR" dirty="0"/>
              <a:t> current (sodium and potassium input) </a:t>
            </a:r>
            <a:r>
              <a:rPr lang="fr-FR" dirty="0" err="1"/>
              <a:t>which</a:t>
            </a:r>
            <a:r>
              <a:rPr lang="fr-FR" dirty="0"/>
              <a:t> are in the </a:t>
            </a:r>
            <a:r>
              <a:rPr lang="fr-FR" dirty="0" err="1"/>
              <a:t>internode</a:t>
            </a:r>
            <a:r>
              <a:rPr lang="fr-FR" dirty="0"/>
              <a:t> and </a:t>
            </a:r>
            <a:r>
              <a:rPr lang="fr-FR" dirty="0" err="1"/>
              <a:t>restrict</a:t>
            </a:r>
            <a:r>
              <a:rPr lang="fr-FR" dirty="0"/>
              <a:t> axonal hyperpolarisation</a:t>
            </a:r>
          </a:p>
          <a:p>
            <a:pPr marL="171450" indent="-171450">
              <a:buFontTx/>
              <a:buChar char="-"/>
            </a:pPr>
            <a:r>
              <a:rPr lang="fr-FR" dirty="0"/>
              <a:t>Na persistent </a:t>
            </a:r>
            <a:r>
              <a:rPr lang="fr-FR" dirty="0" err="1"/>
              <a:t>channel</a:t>
            </a:r>
            <a:r>
              <a:rPr lang="fr-FR" dirty="0"/>
              <a:t> </a:t>
            </a:r>
            <a:r>
              <a:rPr lang="fr-FR" dirty="0" err="1"/>
              <a:t>which</a:t>
            </a:r>
            <a:r>
              <a:rPr lang="fr-FR" dirty="0"/>
              <a:t> </a:t>
            </a:r>
            <a:r>
              <a:rPr lang="fr-FR" dirty="0" err="1"/>
              <a:t>represent</a:t>
            </a:r>
            <a:r>
              <a:rPr lang="fr-FR" dirty="0"/>
              <a:t> 2% of the sodium current in the </a:t>
            </a:r>
            <a:r>
              <a:rPr lang="fr-FR" dirty="0" err="1"/>
              <a:t>node</a:t>
            </a:r>
            <a:r>
              <a:rPr lang="fr-FR" dirty="0"/>
              <a:t> and </a:t>
            </a:r>
            <a:r>
              <a:rPr lang="fr-FR" dirty="0" err="1"/>
              <a:t>responsible</a:t>
            </a:r>
            <a:r>
              <a:rPr lang="fr-FR" dirty="0"/>
              <a:t> </a:t>
            </a:r>
            <a:r>
              <a:rPr lang="fr-FR" dirty="0" err="1"/>
              <a:t>af</a:t>
            </a:r>
            <a:r>
              <a:rPr lang="fr-FR" dirty="0"/>
              <a:t> a </a:t>
            </a:r>
            <a:r>
              <a:rPr lang="fr-FR" dirty="0" err="1"/>
              <a:t>leak</a:t>
            </a:r>
            <a:r>
              <a:rPr lang="fr-FR" dirty="0"/>
              <a:t> current at </a:t>
            </a:r>
            <a:r>
              <a:rPr lang="fr-FR" dirty="0" err="1"/>
              <a:t>resting</a:t>
            </a:r>
            <a:r>
              <a:rPr lang="fr-FR" dirty="0"/>
              <a:t> membrane </a:t>
            </a:r>
            <a:r>
              <a:rPr lang="fr-FR" dirty="0" err="1"/>
              <a:t>potential</a:t>
            </a:r>
            <a:r>
              <a:rPr lang="fr-FR" dirty="0"/>
              <a:t> </a:t>
            </a:r>
          </a:p>
          <a:p>
            <a:pPr marL="171450" indent="-171450">
              <a:buFontTx/>
              <a:buChar char="-"/>
            </a:pPr>
            <a:r>
              <a:rPr lang="fr-FR" dirty="0"/>
              <a:t>And the </a:t>
            </a:r>
            <a:r>
              <a:rPr lang="fr-FR" dirty="0" err="1"/>
              <a:t>well</a:t>
            </a:r>
            <a:r>
              <a:rPr lang="fr-FR" dirty="0"/>
              <a:t> know </a:t>
            </a:r>
            <a:r>
              <a:rPr lang="fr-FR" dirty="0" err="1"/>
              <a:t>NaK</a:t>
            </a:r>
            <a:r>
              <a:rPr lang="fr-FR" dirty="0"/>
              <a:t> ATP ase </a:t>
            </a:r>
            <a:r>
              <a:rPr lang="fr-FR" dirty="0" err="1"/>
              <a:t>pump</a:t>
            </a:r>
            <a:r>
              <a:rPr lang="fr-FR" dirty="0"/>
              <a:t> </a:t>
            </a:r>
            <a:r>
              <a:rPr lang="fr-FR" dirty="0" err="1"/>
              <a:t>which</a:t>
            </a:r>
            <a:r>
              <a:rPr lang="fr-FR" dirty="0"/>
              <a:t> </a:t>
            </a:r>
            <a:r>
              <a:rPr lang="fr-FR" dirty="0" err="1"/>
              <a:t>is</a:t>
            </a:r>
            <a:r>
              <a:rPr lang="fr-FR" dirty="0"/>
              <a:t> </a:t>
            </a:r>
            <a:r>
              <a:rPr lang="fr-FR" dirty="0" err="1"/>
              <a:t>responible</a:t>
            </a:r>
            <a:r>
              <a:rPr lang="fr-FR" dirty="0"/>
              <a:t> of the output of 3 sodium and the input of </a:t>
            </a:r>
            <a:r>
              <a:rPr lang="fr-FR" dirty="0" err="1"/>
              <a:t>two</a:t>
            </a:r>
            <a:r>
              <a:rPr lang="fr-FR" dirty="0"/>
              <a:t> potassium and </a:t>
            </a:r>
            <a:r>
              <a:rPr lang="fr-FR" dirty="0" err="1"/>
              <a:t>so</a:t>
            </a:r>
            <a:r>
              <a:rPr lang="fr-FR" dirty="0"/>
              <a:t> of an </a:t>
            </a:r>
            <a:r>
              <a:rPr lang="fr-FR" dirty="0" err="1"/>
              <a:t>hyperpolarization</a:t>
            </a:r>
            <a:r>
              <a:rPr lang="fr-FR" dirty="0"/>
              <a:t> of the axons</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3</a:t>
            </a:fld>
            <a:endParaRPr lang="fr-FR"/>
          </a:p>
        </p:txBody>
      </p:sp>
    </p:spTree>
    <p:extLst>
      <p:ext uri="{BB962C8B-B14F-4D97-AF65-F5344CB8AC3E}">
        <p14:creationId xmlns:p14="http://schemas.microsoft.com/office/powerpoint/2010/main" val="2672617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33</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In threshold </a:t>
            </a:r>
            <a:r>
              <a:rPr lang="en-US" altLang="en-US" dirty="0" err="1"/>
              <a:t>electrotonue</a:t>
            </a:r>
            <a:r>
              <a:rPr lang="en-US" altLang="en-US" dirty="0"/>
              <a:t>, </a:t>
            </a:r>
          </a:p>
          <a:p>
            <a:pPr eaLnBrk="1" hangingPunct="1"/>
            <a:r>
              <a:rPr lang="en-US" altLang="en-US" dirty="0"/>
              <a:t>If the nerve is previously depolarized, there is a fanning in of the response and the opposite when the nerve is </a:t>
            </a:r>
            <a:r>
              <a:rPr lang="en-US" altLang="en-US" dirty="0" err="1"/>
              <a:t>hyperpolarised</a:t>
            </a:r>
            <a:endParaRPr lang="en-US" altLang="en-US" dirty="0"/>
          </a:p>
        </p:txBody>
      </p:sp>
    </p:spTree>
    <p:extLst>
      <p:ext uri="{BB962C8B-B14F-4D97-AF65-F5344CB8AC3E}">
        <p14:creationId xmlns:p14="http://schemas.microsoft.com/office/powerpoint/2010/main" val="3112887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34</a:t>
            </a:fld>
            <a:endParaRPr lang="fr-FR"/>
          </a:p>
        </p:txBody>
      </p:sp>
    </p:spTree>
    <p:extLst>
      <p:ext uri="{BB962C8B-B14F-4D97-AF65-F5344CB8AC3E}">
        <p14:creationId xmlns:p14="http://schemas.microsoft.com/office/powerpoint/2010/main" val="3830114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How </a:t>
            </a:r>
            <a:r>
              <a:rPr lang="fr-FR" dirty="0" err="1"/>
              <a:t>can</a:t>
            </a:r>
            <a:r>
              <a:rPr lang="fr-FR" dirty="0"/>
              <a:t> </a:t>
            </a:r>
            <a:r>
              <a:rPr lang="fr-FR" dirty="0" err="1"/>
              <a:t>we</a:t>
            </a:r>
            <a:r>
              <a:rPr lang="fr-FR" dirty="0"/>
              <a:t> </a:t>
            </a:r>
            <a:r>
              <a:rPr lang="fr-FR" dirty="0" err="1"/>
              <a:t>study</a:t>
            </a:r>
            <a:r>
              <a:rPr lang="fr-FR" dirty="0"/>
              <a:t> the axonal </a:t>
            </a:r>
            <a:r>
              <a:rPr lang="fr-FR" dirty="0" err="1"/>
              <a:t>excitibility</a:t>
            </a:r>
            <a:r>
              <a:rPr lang="fr-FR" dirty="0"/>
              <a:t>?</a:t>
            </a:r>
          </a:p>
          <a:p>
            <a:r>
              <a:rPr lang="fr-FR" dirty="0" err="1"/>
              <a:t>We</a:t>
            </a:r>
            <a:r>
              <a:rPr lang="fr-FR" dirty="0"/>
              <a:t> </a:t>
            </a:r>
            <a:r>
              <a:rPr lang="fr-FR" dirty="0" err="1"/>
              <a:t>can</a:t>
            </a:r>
            <a:r>
              <a:rPr lang="fr-FR" dirty="0"/>
              <a:t> </a:t>
            </a:r>
            <a:r>
              <a:rPr lang="fr-FR" dirty="0" err="1"/>
              <a:t>realise</a:t>
            </a:r>
            <a:r>
              <a:rPr lang="fr-FR" dirty="0"/>
              <a:t> </a:t>
            </a:r>
            <a:r>
              <a:rPr lang="fr-FR" dirty="0" err="1"/>
              <a:t>strentgh</a:t>
            </a:r>
            <a:r>
              <a:rPr lang="fr-FR" dirty="0"/>
              <a:t> duration </a:t>
            </a:r>
            <a:r>
              <a:rPr lang="fr-FR" dirty="0" err="1"/>
              <a:t>curves</a:t>
            </a:r>
            <a:r>
              <a:rPr lang="fr-FR" dirty="0"/>
              <a:t> to </a:t>
            </a:r>
            <a:r>
              <a:rPr lang="fr-FR" dirty="0" err="1"/>
              <a:t>study</a:t>
            </a:r>
            <a:r>
              <a:rPr lang="fr-FR" dirty="0"/>
              <a:t> </a:t>
            </a:r>
            <a:r>
              <a:rPr lang="fr-FR" dirty="0" err="1"/>
              <a:t>what</a:t>
            </a:r>
            <a:r>
              <a:rPr lang="fr-FR" dirty="0"/>
              <a:t> </a:t>
            </a:r>
            <a:r>
              <a:rPr lang="fr-FR" dirty="0" err="1"/>
              <a:t>happens</a:t>
            </a:r>
            <a:r>
              <a:rPr lang="fr-FR" dirty="0"/>
              <a:t> </a:t>
            </a:r>
            <a:r>
              <a:rPr lang="fr-FR" dirty="0" err="1"/>
              <a:t>just</a:t>
            </a:r>
            <a:r>
              <a:rPr lang="fr-FR" dirty="0"/>
              <a:t> </a:t>
            </a:r>
            <a:r>
              <a:rPr lang="fr-FR" dirty="0" err="1"/>
              <a:t>before</a:t>
            </a:r>
            <a:r>
              <a:rPr lang="fr-FR" dirty="0"/>
              <a:t> the axonal </a:t>
            </a:r>
            <a:r>
              <a:rPr lang="fr-FR" dirty="0" err="1"/>
              <a:t>potential</a:t>
            </a:r>
            <a:endParaRPr lang="fr-FR" dirty="0"/>
          </a:p>
          <a:p>
            <a:r>
              <a:rPr lang="fr-FR" dirty="0" err="1"/>
              <a:t>We</a:t>
            </a:r>
            <a:r>
              <a:rPr lang="fr-FR" dirty="0"/>
              <a:t> </a:t>
            </a:r>
            <a:r>
              <a:rPr lang="fr-FR" dirty="0" err="1"/>
              <a:t>can</a:t>
            </a:r>
            <a:r>
              <a:rPr lang="fr-FR" dirty="0"/>
              <a:t> </a:t>
            </a:r>
            <a:r>
              <a:rPr lang="fr-FR" dirty="0" err="1"/>
              <a:t>also</a:t>
            </a:r>
            <a:r>
              <a:rPr lang="fr-FR" dirty="0"/>
              <a:t> </a:t>
            </a:r>
            <a:r>
              <a:rPr lang="fr-FR" dirty="0" err="1"/>
              <a:t>study</a:t>
            </a:r>
            <a:r>
              <a:rPr lang="fr-FR" dirty="0"/>
              <a:t> the axonal </a:t>
            </a:r>
            <a:r>
              <a:rPr lang="fr-FR" dirty="0" err="1"/>
              <a:t>excitability</a:t>
            </a:r>
            <a:r>
              <a:rPr lang="fr-FR" dirty="0"/>
              <a:t> </a:t>
            </a:r>
            <a:r>
              <a:rPr lang="fr-FR" dirty="0" err="1"/>
              <a:t>recovery</a:t>
            </a:r>
            <a:r>
              <a:rPr lang="fr-FR" dirty="0"/>
              <a:t> cycle to know </a:t>
            </a:r>
            <a:r>
              <a:rPr lang="fr-FR" dirty="0" err="1"/>
              <a:t>what</a:t>
            </a:r>
            <a:r>
              <a:rPr lang="fr-FR" dirty="0"/>
              <a:t> </a:t>
            </a:r>
            <a:r>
              <a:rPr lang="fr-FR" dirty="0" err="1"/>
              <a:t>happens</a:t>
            </a:r>
            <a:r>
              <a:rPr lang="fr-FR" dirty="0"/>
              <a:t> </a:t>
            </a:r>
            <a:r>
              <a:rPr lang="fr-FR" dirty="0" err="1"/>
              <a:t>just</a:t>
            </a:r>
            <a:r>
              <a:rPr lang="fr-FR" dirty="0"/>
              <a:t> </a:t>
            </a:r>
            <a:r>
              <a:rPr lang="fr-FR" dirty="0" err="1"/>
              <a:t>after</a:t>
            </a:r>
            <a:r>
              <a:rPr lang="fr-FR" dirty="0"/>
              <a:t> the action </a:t>
            </a:r>
            <a:r>
              <a:rPr lang="fr-FR" dirty="0" err="1"/>
              <a:t>potential</a:t>
            </a:r>
            <a:endParaRPr lang="fr-FR" dirty="0"/>
          </a:p>
          <a:p>
            <a:r>
              <a:rPr lang="fr-FR" dirty="0" err="1"/>
              <a:t>We</a:t>
            </a:r>
            <a:r>
              <a:rPr lang="fr-FR" dirty="0"/>
              <a:t> </a:t>
            </a:r>
            <a:r>
              <a:rPr lang="fr-FR" dirty="0" err="1"/>
              <a:t>can</a:t>
            </a:r>
            <a:r>
              <a:rPr lang="fr-FR" dirty="0"/>
              <a:t> </a:t>
            </a:r>
            <a:r>
              <a:rPr lang="fr-FR" dirty="0" err="1"/>
              <a:t>realise</a:t>
            </a:r>
            <a:r>
              <a:rPr lang="fr-FR" dirty="0"/>
              <a:t> </a:t>
            </a:r>
            <a:r>
              <a:rPr lang="fr-FR" dirty="0" err="1"/>
              <a:t>stimululus</a:t>
            </a:r>
            <a:r>
              <a:rPr lang="fr-FR" dirty="0"/>
              <a:t> </a:t>
            </a:r>
            <a:r>
              <a:rPr lang="fr-FR" dirty="0" err="1"/>
              <a:t>response</a:t>
            </a:r>
            <a:r>
              <a:rPr lang="fr-FR" dirty="0"/>
              <a:t> </a:t>
            </a:r>
            <a:r>
              <a:rPr lang="fr-FR" dirty="0" err="1"/>
              <a:t>curves</a:t>
            </a:r>
            <a:endParaRPr lang="fr-FR" dirty="0"/>
          </a:p>
          <a:p>
            <a:r>
              <a:rPr lang="fr-FR" dirty="0" err="1"/>
              <a:t>These</a:t>
            </a:r>
            <a:r>
              <a:rPr lang="fr-FR" dirty="0"/>
              <a:t> </a:t>
            </a:r>
            <a:r>
              <a:rPr lang="fr-FR" dirty="0" err="1"/>
              <a:t>three</a:t>
            </a:r>
            <a:r>
              <a:rPr lang="fr-FR" dirty="0"/>
              <a:t> techniques </a:t>
            </a:r>
            <a:r>
              <a:rPr lang="fr-FR" dirty="0" err="1"/>
              <a:t>allow</a:t>
            </a:r>
            <a:r>
              <a:rPr lang="fr-FR" dirty="0"/>
              <a:t> to </a:t>
            </a:r>
            <a:r>
              <a:rPr lang="fr-FR" dirty="0" err="1"/>
              <a:t>study</a:t>
            </a:r>
            <a:r>
              <a:rPr lang="fr-FR" dirty="0"/>
              <a:t> </a:t>
            </a:r>
            <a:r>
              <a:rPr lang="fr-FR" dirty="0" err="1"/>
              <a:t>node</a:t>
            </a:r>
            <a:r>
              <a:rPr lang="fr-FR" dirty="0"/>
              <a:t> </a:t>
            </a:r>
            <a:r>
              <a:rPr lang="fr-FR" dirty="0" err="1"/>
              <a:t>excitability</a:t>
            </a:r>
            <a:endParaRPr lang="fr-FR" dirty="0"/>
          </a:p>
          <a:p>
            <a:r>
              <a:rPr lang="fr-FR" dirty="0" err="1"/>
              <a:t>Since</a:t>
            </a:r>
            <a:r>
              <a:rPr lang="fr-FR" dirty="0"/>
              <a:t> 20/30 </a:t>
            </a:r>
            <a:r>
              <a:rPr lang="fr-FR" dirty="0" err="1"/>
              <a:t>years</a:t>
            </a:r>
            <a:r>
              <a:rPr lang="fr-FR" dirty="0"/>
              <a:t> a new technique </a:t>
            </a:r>
            <a:r>
              <a:rPr lang="fr-FR" dirty="0" err="1"/>
              <a:t>called</a:t>
            </a:r>
            <a:r>
              <a:rPr lang="fr-FR" dirty="0"/>
              <a:t> </a:t>
            </a:r>
            <a:r>
              <a:rPr lang="fr-FR" dirty="0" err="1"/>
              <a:t>threshold</a:t>
            </a:r>
            <a:r>
              <a:rPr lang="fr-FR" dirty="0"/>
              <a:t> </a:t>
            </a:r>
            <a:r>
              <a:rPr lang="fr-FR" dirty="0" err="1"/>
              <a:t>tracking</a:t>
            </a:r>
            <a:r>
              <a:rPr lang="fr-FR" dirty="0"/>
              <a:t> </a:t>
            </a:r>
            <a:r>
              <a:rPr lang="fr-FR" dirty="0" err="1"/>
              <a:t>allow</a:t>
            </a:r>
            <a:r>
              <a:rPr lang="fr-FR" dirty="0"/>
              <a:t> to </a:t>
            </a:r>
            <a:r>
              <a:rPr lang="fr-FR" dirty="0" err="1"/>
              <a:t>study</a:t>
            </a:r>
            <a:r>
              <a:rPr lang="fr-FR" dirty="0"/>
              <a:t> the </a:t>
            </a:r>
            <a:r>
              <a:rPr lang="fr-FR" dirty="0" err="1"/>
              <a:t>internode</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6</a:t>
            </a:fld>
            <a:endParaRPr lang="fr-FR"/>
          </a:p>
        </p:txBody>
      </p:sp>
    </p:spTree>
    <p:extLst>
      <p:ext uri="{BB962C8B-B14F-4D97-AF65-F5344CB8AC3E}">
        <p14:creationId xmlns:p14="http://schemas.microsoft.com/office/powerpoint/2010/main" val="1121038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How </a:t>
            </a:r>
            <a:r>
              <a:rPr lang="fr-FR" dirty="0" err="1"/>
              <a:t>can</a:t>
            </a:r>
            <a:r>
              <a:rPr lang="fr-FR" dirty="0"/>
              <a:t> </a:t>
            </a:r>
            <a:r>
              <a:rPr lang="fr-FR" dirty="0" err="1"/>
              <a:t>we</a:t>
            </a:r>
            <a:r>
              <a:rPr lang="fr-FR" dirty="0"/>
              <a:t> </a:t>
            </a:r>
            <a:r>
              <a:rPr lang="fr-FR" dirty="0" err="1"/>
              <a:t>study</a:t>
            </a:r>
            <a:r>
              <a:rPr lang="fr-FR" dirty="0"/>
              <a:t> the axonal </a:t>
            </a:r>
            <a:r>
              <a:rPr lang="fr-FR" dirty="0" err="1"/>
              <a:t>excitibility</a:t>
            </a:r>
            <a:r>
              <a:rPr lang="fr-FR" dirty="0"/>
              <a:t>?</a:t>
            </a:r>
          </a:p>
          <a:p>
            <a:r>
              <a:rPr lang="fr-FR" dirty="0" err="1"/>
              <a:t>We</a:t>
            </a:r>
            <a:r>
              <a:rPr lang="fr-FR" dirty="0"/>
              <a:t> </a:t>
            </a:r>
            <a:r>
              <a:rPr lang="fr-FR" dirty="0" err="1"/>
              <a:t>can</a:t>
            </a:r>
            <a:r>
              <a:rPr lang="fr-FR" dirty="0"/>
              <a:t> </a:t>
            </a:r>
            <a:r>
              <a:rPr lang="fr-FR" dirty="0" err="1"/>
              <a:t>realise</a:t>
            </a:r>
            <a:r>
              <a:rPr lang="fr-FR" dirty="0"/>
              <a:t> </a:t>
            </a:r>
            <a:r>
              <a:rPr lang="fr-FR" dirty="0" err="1"/>
              <a:t>strentgh</a:t>
            </a:r>
            <a:r>
              <a:rPr lang="fr-FR" dirty="0"/>
              <a:t> duration </a:t>
            </a:r>
            <a:r>
              <a:rPr lang="fr-FR" dirty="0" err="1"/>
              <a:t>curves</a:t>
            </a:r>
            <a:r>
              <a:rPr lang="fr-FR" dirty="0"/>
              <a:t> to </a:t>
            </a:r>
            <a:r>
              <a:rPr lang="fr-FR" dirty="0" err="1"/>
              <a:t>study</a:t>
            </a:r>
            <a:r>
              <a:rPr lang="fr-FR" dirty="0"/>
              <a:t> </a:t>
            </a:r>
            <a:r>
              <a:rPr lang="fr-FR" dirty="0" err="1"/>
              <a:t>what</a:t>
            </a:r>
            <a:r>
              <a:rPr lang="fr-FR" dirty="0"/>
              <a:t> </a:t>
            </a:r>
            <a:r>
              <a:rPr lang="fr-FR" dirty="0" err="1"/>
              <a:t>happens</a:t>
            </a:r>
            <a:r>
              <a:rPr lang="fr-FR" dirty="0"/>
              <a:t> </a:t>
            </a:r>
            <a:r>
              <a:rPr lang="fr-FR" dirty="0" err="1"/>
              <a:t>just</a:t>
            </a:r>
            <a:r>
              <a:rPr lang="fr-FR" dirty="0"/>
              <a:t> </a:t>
            </a:r>
            <a:r>
              <a:rPr lang="fr-FR" dirty="0" err="1"/>
              <a:t>before</a:t>
            </a:r>
            <a:r>
              <a:rPr lang="fr-FR" dirty="0"/>
              <a:t> the axonal </a:t>
            </a:r>
            <a:r>
              <a:rPr lang="fr-FR" dirty="0" err="1"/>
              <a:t>potential</a:t>
            </a:r>
            <a:endParaRPr lang="fr-FR" dirty="0"/>
          </a:p>
          <a:p>
            <a:r>
              <a:rPr lang="fr-FR" dirty="0" err="1"/>
              <a:t>We</a:t>
            </a:r>
            <a:r>
              <a:rPr lang="fr-FR" dirty="0"/>
              <a:t> </a:t>
            </a:r>
            <a:r>
              <a:rPr lang="fr-FR" dirty="0" err="1"/>
              <a:t>can</a:t>
            </a:r>
            <a:r>
              <a:rPr lang="fr-FR" dirty="0"/>
              <a:t> </a:t>
            </a:r>
            <a:r>
              <a:rPr lang="fr-FR" dirty="0" err="1"/>
              <a:t>also</a:t>
            </a:r>
            <a:r>
              <a:rPr lang="fr-FR" dirty="0"/>
              <a:t> </a:t>
            </a:r>
            <a:r>
              <a:rPr lang="fr-FR" dirty="0" err="1"/>
              <a:t>study</a:t>
            </a:r>
            <a:r>
              <a:rPr lang="fr-FR" dirty="0"/>
              <a:t> the axonal </a:t>
            </a:r>
            <a:r>
              <a:rPr lang="fr-FR" dirty="0" err="1"/>
              <a:t>excitability</a:t>
            </a:r>
            <a:r>
              <a:rPr lang="fr-FR" dirty="0"/>
              <a:t> </a:t>
            </a:r>
            <a:r>
              <a:rPr lang="fr-FR" dirty="0" err="1"/>
              <a:t>recovery</a:t>
            </a:r>
            <a:r>
              <a:rPr lang="fr-FR" dirty="0"/>
              <a:t> cycle to know </a:t>
            </a:r>
            <a:r>
              <a:rPr lang="fr-FR" dirty="0" err="1"/>
              <a:t>what</a:t>
            </a:r>
            <a:r>
              <a:rPr lang="fr-FR" dirty="0"/>
              <a:t> </a:t>
            </a:r>
            <a:r>
              <a:rPr lang="fr-FR" dirty="0" err="1"/>
              <a:t>happens</a:t>
            </a:r>
            <a:r>
              <a:rPr lang="fr-FR" dirty="0"/>
              <a:t> </a:t>
            </a:r>
            <a:r>
              <a:rPr lang="fr-FR" dirty="0" err="1"/>
              <a:t>just</a:t>
            </a:r>
            <a:r>
              <a:rPr lang="fr-FR" dirty="0"/>
              <a:t> </a:t>
            </a:r>
            <a:r>
              <a:rPr lang="fr-FR" dirty="0" err="1"/>
              <a:t>after</a:t>
            </a:r>
            <a:r>
              <a:rPr lang="fr-FR" dirty="0"/>
              <a:t> the action </a:t>
            </a:r>
            <a:r>
              <a:rPr lang="fr-FR" dirty="0" err="1"/>
              <a:t>potential</a:t>
            </a:r>
            <a:endParaRPr lang="fr-FR" dirty="0"/>
          </a:p>
          <a:p>
            <a:r>
              <a:rPr lang="fr-FR" dirty="0" err="1"/>
              <a:t>We</a:t>
            </a:r>
            <a:r>
              <a:rPr lang="fr-FR" dirty="0"/>
              <a:t> </a:t>
            </a:r>
            <a:r>
              <a:rPr lang="fr-FR" dirty="0" err="1"/>
              <a:t>can</a:t>
            </a:r>
            <a:r>
              <a:rPr lang="fr-FR" dirty="0"/>
              <a:t> </a:t>
            </a:r>
            <a:r>
              <a:rPr lang="fr-FR" dirty="0" err="1"/>
              <a:t>realise</a:t>
            </a:r>
            <a:r>
              <a:rPr lang="fr-FR" dirty="0"/>
              <a:t> </a:t>
            </a:r>
            <a:r>
              <a:rPr lang="fr-FR" dirty="0" err="1"/>
              <a:t>stimululus</a:t>
            </a:r>
            <a:r>
              <a:rPr lang="fr-FR" dirty="0"/>
              <a:t> </a:t>
            </a:r>
            <a:r>
              <a:rPr lang="fr-FR" dirty="0" err="1"/>
              <a:t>response</a:t>
            </a:r>
            <a:r>
              <a:rPr lang="fr-FR" dirty="0"/>
              <a:t> </a:t>
            </a:r>
            <a:r>
              <a:rPr lang="fr-FR" dirty="0" err="1"/>
              <a:t>curves</a:t>
            </a:r>
            <a:endParaRPr lang="fr-FR" dirty="0"/>
          </a:p>
          <a:p>
            <a:r>
              <a:rPr lang="fr-FR" dirty="0" err="1"/>
              <a:t>These</a:t>
            </a:r>
            <a:r>
              <a:rPr lang="fr-FR" dirty="0"/>
              <a:t> </a:t>
            </a:r>
            <a:r>
              <a:rPr lang="fr-FR" dirty="0" err="1"/>
              <a:t>three</a:t>
            </a:r>
            <a:r>
              <a:rPr lang="fr-FR" dirty="0"/>
              <a:t> techniques </a:t>
            </a:r>
            <a:r>
              <a:rPr lang="fr-FR" dirty="0" err="1"/>
              <a:t>allow</a:t>
            </a:r>
            <a:r>
              <a:rPr lang="fr-FR" dirty="0"/>
              <a:t> to </a:t>
            </a:r>
            <a:r>
              <a:rPr lang="fr-FR" dirty="0" err="1"/>
              <a:t>study</a:t>
            </a:r>
            <a:r>
              <a:rPr lang="fr-FR" dirty="0"/>
              <a:t> </a:t>
            </a:r>
            <a:r>
              <a:rPr lang="fr-FR" dirty="0" err="1"/>
              <a:t>node</a:t>
            </a:r>
            <a:r>
              <a:rPr lang="fr-FR" dirty="0"/>
              <a:t> </a:t>
            </a:r>
            <a:r>
              <a:rPr lang="fr-FR" dirty="0" err="1"/>
              <a:t>excitability</a:t>
            </a:r>
            <a:endParaRPr lang="fr-FR" dirty="0"/>
          </a:p>
          <a:p>
            <a:r>
              <a:rPr lang="fr-FR" dirty="0" err="1"/>
              <a:t>Since</a:t>
            </a:r>
            <a:r>
              <a:rPr lang="fr-FR" dirty="0"/>
              <a:t> 20/30 </a:t>
            </a:r>
            <a:r>
              <a:rPr lang="fr-FR" dirty="0" err="1"/>
              <a:t>years</a:t>
            </a:r>
            <a:r>
              <a:rPr lang="fr-FR" dirty="0"/>
              <a:t> a new technique </a:t>
            </a:r>
            <a:r>
              <a:rPr lang="fr-FR" dirty="0" err="1"/>
              <a:t>called</a:t>
            </a:r>
            <a:r>
              <a:rPr lang="fr-FR" dirty="0"/>
              <a:t> </a:t>
            </a:r>
            <a:r>
              <a:rPr lang="fr-FR" dirty="0" err="1"/>
              <a:t>threshold</a:t>
            </a:r>
            <a:r>
              <a:rPr lang="fr-FR" dirty="0"/>
              <a:t> </a:t>
            </a:r>
            <a:r>
              <a:rPr lang="fr-FR" dirty="0" err="1"/>
              <a:t>tracking</a:t>
            </a:r>
            <a:r>
              <a:rPr lang="fr-FR" dirty="0"/>
              <a:t> </a:t>
            </a:r>
            <a:r>
              <a:rPr lang="fr-FR" dirty="0" err="1"/>
              <a:t>allow</a:t>
            </a:r>
            <a:r>
              <a:rPr lang="fr-FR" dirty="0"/>
              <a:t> to </a:t>
            </a:r>
            <a:r>
              <a:rPr lang="fr-FR" dirty="0" err="1"/>
              <a:t>study</a:t>
            </a:r>
            <a:r>
              <a:rPr lang="fr-FR" dirty="0"/>
              <a:t> the </a:t>
            </a:r>
            <a:r>
              <a:rPr lang="fr-FR" dirty="0" err="1"/>
              <a:t>internode</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7</a:t>
            </a:fld>
            <a:endParaRPr lang="fr-FR"/>
          </a:p>
        </p:txBody>
      </p:sp>
    </p:spTree>
    <p:extLst>
      <p:ext uri="{BB962C8B-B14F-4D97-AF65-F5344CB8AC3E}">
        <p14:creationId xmlns:p14="http://schemas.microsoft.com/office/powerpoint/2010/main" val="3294691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Strenght</a:t>
            </a:r>
            <a:r>
              <a:rPr lang="fr-FR" dirty="0"/>
              <a:t> duration </a:t>
            </a:r>
            <a:r>
              <a:rPr lang="fr-FR" dirty="0" err="1"/>
              <a:t>curves</a:t>
            </a:r>
            <a:r>
              <a:rPr lang="fr-FR" dirty="0"/>
              <a:t> </a:t>
            </a:r>
            <a:r>
              <a:rPr lang="fr-FR" dirty="0" err="1"/>
              <a:t>aren’t</a:t>
            </a:r>
            <a:r>
              <a:rPr lang="fr-FR" dirty="0"/>
              <a:t> new, </a:t>
            </a:r>
            <a:r>
              <a:rPr lang="fr-FR" dirty="0" err="1"/>
              <a:t>they</a:t>
            </a:r>
            <a:r>
              <a:rPr lang="fr-FR" dirty="0"/>
              <a:t> come </a:t>
            </a:r>
            <a:r>
              <a:rPr lang="fr-FR" dirty="0" err="1"/>
              <a:t>from</a:t>
            </a:r>
            <a:r>
              <a:rPr lang="fr-FR" dirty="0"/>
              <a:t> the </a:t>
            </a:r>
            <a:r>
              <a:rPr lang="fr-FR" dirty="0" err="1"/>
              <a:t>beginning</a:t>
            </a:r>
            <a:r>
              <a:rPr lang="fr-FR" dirty="0"/>
              <a:t> of </a:t>
            </a:r>
            <a:r>
              <a:rPr lang="fr-FR" dirty="0" err="1"/>
              <a:t>neurophysiology</a:t>
            </a:r>
            <a:endParaRPr lang="fr-FR" dirty="0"/>
          </a:p>
          <a:p>
            <a:r>
              <a:rPr lang="fr-FR" dirty="0" err="1"/>
              <a:t>These</a:t>
            </a:r>
            <a:r>
              <a:rPr lang="fr-FR" dirty="0"/>
              <a:t> </a:t>
            </a:r>
            <a:r>
              <a:rPr lang="fr-FR" dirty="0" err="1"/>
              <a:t>curves</a:t>
            </a:r>
            <a:r>
              <a:rPr lang="fr-FR" dirty="0"/>
              <a:t> relate the </a:t>
            </a:r>
            <a:r>
              <a:rPr lang="fr-FR" dirty="0" err="1"/>
              <a:t>intensity</a:t>
            </a:r>
            <a:r>
              <a:rPr lang="fr-FR" dirty="0"/>
              <a:t> of the stimulation and the duration of the stimulation </a:t>
            </a:r>
          </a:p>
          <a:p>
            <a:r>
              <a:rPr lang="fr-FR" dirty="0"/>
              <a:t>In 1909, </a:t>
            </a:r>
            <a:r>
              <a:rPr lang="fr-FR" dirty="0" err="1"/>
              <a:t>Lapicques</a:t>
            </a:r>
            <a:r>
              <a:rPr lang="fr-FR" dirty="0"/>
              <a:t> </a:t>
            </a:r>
            <a:r>
              <a:rPr lang="fr-FR" dirty="0" err="1"/>
              <a:t>defines</a:t>
            </a:r>
            <a:r>
              <a:rPr lang="fr-FR" dirty="0"/>
              <a:t> </a:t>
            </a:r>
          </a:p>
          <a:p>
            <a:r>
              <a:rPr lang="fr-FR" dirty="0"/>
              <a:t>-the </a:t>
            </a:r>
            <a:r>
              <a:rPr lang="fr-FR" dirty="0" err="1"/>
              <a:t>rheobase</a:t>
            </a:r>
            <a:r>
              <a:rPr lang="fr-FR" dirty="0"/>
              <a:t> as the </a:t>
            </a:r>
            <a:r>
              <a:rPr lang="fr-FR" dirty="0" err="1"/>
              <a:t>estimated</a:t>
            </a:r>
            <a:r>
              <a:rPr lang="fr-FR" dirty="0"/>
              <a:t> </a:t>
            </a:r>
            <a:r>
              <a:rPr lang="fr-FR" dirty="0" err="1"/>
              <a:t>threshold</a:t>
            </a:r>
            <a:r>
              <a:rPr lang="fr-FR" dirty="0"/>
              <a:t> current for a stimulus of </a:t>
            </a:r>
            <a:r>
              <a:rPr lang="fr-FR" dirty="0" err="1"/>
              <a:t>infinitely</a:t>
            </a:r>
            <a:r>
              <a:rPr lang="fr-FR" dirty="0"/>
              <a:t> long duration </a:t>
            </a:r>
            <a:r>
              <a:rPr lang="fr-FR" dirty="0" err="1"/>
              <a:t>so</a:t>
            </a:r>
            <a:r>
              <a:rPr lang="fr-FR" dirty="0"/>
              <a:t> </a:t>
            </a:r>
            <a:r>
              <a:rPr lang="fr-FR" dirty="0" err="1"/>
              <a:t>it’s</a:t>
            </a:r>
            <a:r>
              <a:rPr lang="fr-FR" dirty="0"/>
              <a:t> the </a:t>
            </a:r>
            <a:r>
              <a:rPr lang="fr-FR" dirty="0" err="1"/>
              <a:t>intensity</a:t>
            </a:r>
            <a:r>
              <a:rPr lang="fr-FR" dirty="0"/>
              <a:t> </a:t>
            </a:r>
            <a:r>
              <a:rPr lang="fr-FR" dirty="0" err="1"/>
              <a:t>needed</a:t>
            </a:r>
            <a:r>
              <a:rPr lang="fr-FR" dirty="0"/>
              <a:t> to </a:t>
            </a:r>
            <a:r>
              <a:rPr lang="fr-FR" dirty="0" err="1"/>
              <a:t>reach</a:t>
            </a:r>
            <a:r>
              <a:rPr lang="fr-FR" dirty="0"/>
              <a:t> </a:t>
            </a:r>
            <a:r>
              <a:rPr lang="fr-FR" dirty="0" err="1"/>
              <a:t>threshold</a:t>
            </a:r>
            <a:r>
              <a:rPr lang="fr-FR" dirty="0"/>
              <a:t> </a:t>
            </a:r>
            <a:r>
              <a:rPr lang="fr-FR" dirty="0" err="1"/>
              <a:t>when</a:t>
            </a:r>
            <a:r>
              <a:rPr lang="fr-FR" dirty="0"/>
              <a:t> the duration </a:t>
            </a:r>
            <a:r>
              <a:rPr lang="fr-FR" dirty="0" err="1"/>
              <a:t>is</a:t>
            </a:r>
            <a:r>
              <a:rPr lang="fr-FR" dirty="0"/>
              <a:t> </a:t>
            </a:r>
            <a:r>
              <a:rPr lang="fr-FR" dirty="0" err="1"/>
              <a:t>infinitively</a:t>
            </a:r>
            <a:r>
              <a:rPr lang="fr-FR" dirty="0"/>
              <a:t> long</a:t>
            </a:r>
          </a:p>
          <a:p>
            <a:r>
              <a:rPr lang="fr-FR" dirty="0"/>
              <a:t>- The </a:t>
            </a:r>
            <a:r>
              <a:rPr lang="fr-FR" dirty="0" err="1"/>
              <a:t>chronaxia</a:t>
            </a:r>
            <a:r>
              <a:rPr lang="fr-FR" dirty="0"/>
              <a:t> as the stimulus duration </a:t>
            </a:r>
            <a:r>
              <a:rPr lang="fr-FR" dirty="0" err="1"/>
              <a:t>needed</a:t>
            </a:r>
            <a:r>
              <a:rPr lang="fr-FR" dirty="0"/>
              <a:t> to </a:t>
            </a:r>
            <a:r>
              <a:rPr lang="fr-FR" dirty="0" err="1"/>
              <a:t>reach</a:t>
            </a:r>
            <a:r>
              <a:rPr lang="fr-FR" dirty="0"/>
              <a:t> the </a:t>
            </a:r>
            <a:r>
              <a:rPr lang="fr-FR" dirty="0" err="1"/>
              <a:t>threshold</a:t>
            </a:r>
            <a:r>
              <a:rPr lang="fr-FR" dirty="0"/>
              <a:t> </a:t>
            </a:r>
            <a:r>
              <a:rPr lang="fr-FR" dirty="0" err="1"/>
              <a:t>when</a:t>
            </a:r>
            <a:r>
              <a:rPr lang="fr-FR" dirty="0"/>
              <a:t> the </a:t>
            </a:r>
            <a:r>
              <a:rPr lang="fr-FR" dirty="0" err="1"/>
              <a:t>intensity</a:t>
            </a:r>
            <a:r>
              <a:rPr lang="fr-FR" dirty="0"/>
              <a:t> of current </a:t>
            </a:r>
            <a:r>
              <a:rPr lang="fr-FR" dirty="0" err="1"/>
              <a:t>is</a:t>
            </a:r>
            <a:r>
              <a:rPr lang="fr-FR" dirty="0"/>
              <a:t> </a:t>
            </a:r>
            <a:r>
              <a:rPr lang="fr-FR" dirty="0" err="1"/>
              <a:t>twice</a:t>
            </a:r>
            <a:r>
              <a:rPr lang="fr-FR" dirty="0"/>
              <a:t> the </a:t>
            </a:r>
            <a:r>
              <a:rPr lang="fr-FR" dirty="0" err="1"/>
              <a:t>rheobase</a:t>
            </a:r>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8</a:t>
            </a:fld>
            <a:endParaRPr lang="fr-FR"/>
          </a:p>
        </p:txBody>
      </p:sp>
    </p:spTree>
    <p:extLst>
      <p:ext uri="{BB962C8B-B14F-4D97-AF65-F5344CB8AC3E}">
        <p14:creationId xmlns:p14="http://schemas.microsoft.com/office/powerpoint/2010/main" val="4206173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chronaxia</a:t>
            </a:r>
            <a:r>
              <a:rPr lang="fr-FR" dirty="0"/>
              <a:t> </a:t>
            </a:r>
            <a:r>
              <a:rPr lang="fr-FR" dirty="0" err="1"/>
              <a:t>is</a:t>
            </a:r>
            <a:r>
              <a:rPr lang="fr-FR" dirty="0"/>
              <a:t> a time of constant, </a:t>
            </a:r>
            <a:r>
              <a:rPr lang="fr-FR" dirty="0" err="1"/>
              <a:t>it’s</a:t>
            </a:r>
            <a:r>
              <a:rPr lang="fr-FR" dirty="0"/>
              <a:t> the time </a:t>
            </a:r>
            <a:r>
              <a:rPr lang="fr-FR" dirty="0" err="1"/>
              <a:t>needed</a:t>
            </a:r>
            <a:r>
              <a:rPr lang="fr-FR" dirty="0"/>
              <a:t> to </a:t>
            </a:r>
            <a:r>
              <a:rPr lang="fr-FR" dirty="0" err="1"/>
              <a:t>load</a:t>
            </a:r>
            <a:r>
              <a:rPr lang="fr-FR" dirty="0"/>
              <a:t> and </a:t>
            </a:r>
            <a:r>
              <a:rPr lang="fr-FR" dirty="0" err="1"/>
              <a:t>unload</a:t>
            </a:r>
            <a:r>
              <a:rPr lang="fr-FR" dirty="0"/>
              <a:t> the </a:t>
            </a:r>
            <a:r>
              <a:rPr lang="fr-FR" dirty="0" err="1"/>
              <a:t>node</a:t>
            </a:r>
            <a:r>
              <a:rPr lang="fr-FR" dirty="0"/>
              <a:t> of 63%</a:t>
            </a:r>
          </a:p>
          <a:p>
            <a:r>
              <a:rPr lang="fr-FR" dirty="0"/>
              <a:t>It </a:t>
            </a:r>
            <a:r>
              <a:rPr lang="fr-FR" dirty="0" err="1"/>
              <a:t>depends</a:t>
            </a:r>
            <a:r>
              <a:rPr lang="fr-FR" dirty="0"/>
              <a:t> of </a:t>
            </a:r>
            <a:r>
              <a:rPr lang="fr-FR" dirty="0" err="1"/>
              <a:t>two</a:t>
            </a:r>
            <a:r>
              <a:rPr lang="fr-FR" dirty="0"/>
              <a:t> composant : a passive composant </a:t>
            </a:r>
            <a:r>
              <a:rPr lang="fr-FR" dirty="0" err="1"/>
              <a:t>which</a:t>
            </a:r>
            <a:r>
              <a:rPr lang="fr-FR" dirty="0"/>
              <a:t> </a:t>
            </a:r>
            <a:r>
              <a:rPr lang="fr-FR" dirty="0" err="1"/>
              <a:t>is</a:t>
            </a:r>
            <a:r>
              <a:rPr lang="fr-FR" dirty="0"/>
              <a:t> the </a:t>
            </a:r>
            <a:r>
              <a:rPr lang="fr-FR" dirty="0" err="1"/>
              <a:t>node</a:t>
            </a:r>
            <a:r>
              <a:rPr lang="fr-FR" dirty="0"/>
              <a:t> surface and an active composant </a:t>
            </a:r>
            <a:r>
              <a:rPr lang="fr-FR" dirty="0" err="1"/>
              <a:t>which</a:t>
            </a:r>
            <a:r>
              <a:rPr lang="fr-FR" dirty="0"/>
              <a:t> are the Na persistant </a:t>
            </a:r>
            <a:r>
              <a:rPr lang="fr-FR" dirty="0" err="1"/>
              <a:t>channel</a:t>
            </a:r>
            <a:r>
              <a:rPr lang="fr-FR" dirty="0"/>
              <a:t> </a:t>
            </a:r>
            <a:r>
              <a:rPr lang="fr-FR" dirty="0" err="1"/>
              <a:t>which</a:t>
            </a:r>
            <a:r>
              <a:rPr lang="fr-FR" dirty="0"/>
              <a:t> are </a:t>
            </a:r>
            <a:r>
              <a:rPr lang="fr-FR" dirty="0" err="1"/>
              <a:t>responsible</a:t>
            </a:r>
            <a:r>
              <a:rPr lang="fr-FR" dirty="0"/>
              <a:t> </a:t>
            </a:r>
            <a:r>
              <a:rPr lang="fr-FR" dirty="0" err="1"/>
              <a:t>af</a:t>
            </a:r>
            <a:r>
              <a:rPr lang="fr-FR" dirty="0"/>
              <a:t> </a:t>
            </a:r>
            <a:r>
              <a:rPr lang="fr-FR" dirty="0" err="1"/>
              <a:t>leak</a:t>
            </a:r>
            <a:r>
              <a:rPr lang="fr-FR" dirty="0"/>
              <a:t> current at </a:t>
            </a:r>
            <a:r>
              <a:rPr lang="fr-FR" dirty="0" err="1"/>
              <a:t>resting</a:t>
            </a:r>
            <a:r>
              <a:rPr lang="fr-FR" dirty="0"/>
              <a:t> membrane </a:t>
            </a:r>
            <a:r>
              <a:rPr lang="fr-FR" dirty="0" err="1"/>
              <a:t>potential</a:t>
            </a:r>
            <a:endParaRPr lang="fr-FR" dirty="0"/>
          </a:p>
          <a:p>
            <a:r>
              <a:rPr lang="fr-FR" dirty="0"/>
              <a:t>When the nerve </a:t>
            </a:r>
            <a:r>
              <a:rPr lang="fr-FR" dirty="0" err="1"/>
              <a:t>is</a:t>
            </a:r>
            <a:r>
              <a:rPr lang="fr-FR" dirty="0"/>
              <a:t> </a:t>
            </a:r>
            <a:r>
              <a:rPr lang="fr-FR" dirty="0" err="1"/>
              <a:t>depolarised</a:t>
            </a:r>
            <a:r>
              <a:rPr lang="fr-FR" dirty="0"/>
              <a:t>, the </a:t>
            </a:r>
            <a:r>
              <a:rPr lang="fr-FR" dirty="0" err="1"/>
              <a:t>chronaxia</a:t>
            </a:r>
            <a:r>
              <a:rPr lang="fr-FR" dirty="0"/>
              <a:t> </a:t>
            </a:r>
            <a:r>
              <a:rPr lang="fr-FR" dirty="0" err="1"/>
              <a:t>is</a:t>
            </a:r>
            <a:r>
              <a:rPr lang="fr-FR" dirty="0"/>
              <a:t> increased </a:t>
            </a:r>
            <a:r>
              <a:rPr lang="fr-FR" dirty="0" err="1"/>
              <a:t>because</a:t>
            </a:r>
            <a:r>
              <a:rPr lang="fr-FR" dirty="0"/>
              <a:t> persistant sodium </a:t>
            </a:r>
            <a:r>
              <a:rPr lang="fr-FR" dirty="0" err="1"/>
              <a:t>channels</a:t>
            </a:r>
            <a:r>
              <a:rPr lang="fr-FR" dirty="0"/>
              <a:t> are </a:t>
            </a:r>
            <a:r>
              <a:rPr lang="fr-FR" dirty="0" err="1"/>
              <a:t>opened</a:t>
            </a:r>
            <a:r>
              <a:rPr lang="fr-FR" dirty="0"/>
              <a:t> and </a:t>
            </a:r>
            <a:r>
              <a:rPr lang="fr-FR" dirty="0" err="1"/>
              <a:t>when</a:t>
            </a:r>
            <a:r>
              <a:rPr lang="fr-FR" dirty="0"/>
              <a:t> the nerve </a:t>
            </a:r>
            <a:r>
              <a:rPr lang="fr-FR" dirty="0" err="1"/>
              <a:t>is</a:t>
            </a:r>
            <a:r>
              <a:rPr lang="fr-FR" dirty="0"/>
              <a:t> </a:t>
            </a:r>
            <a:r>
              <a:rPr lang="fr-FR" dirty="0" err="1"/>
              <a:t>hyperpolarised</a:t>
            </a:r>
            <a:r>
              <a:rPr lang="fr-FR" dirty="0"/>
              <a:t> the </a:t>
            </a:r>
            <a:r>
              <a:rPr lang="fr-FR" dirty="0" err="1"/>
              <a:t>chronaxia</a:t>
            </a:r>
            <a:r>
              <a:rPr lang="fr-FR" dirty="0"/>
              <a:t> </a:t>
            </a:r>
            <a:r>
              <a:rPr lang="fr-FR" dirty="0" err="1"/>
              <a:t>is</a:t>
            </a:r>
            <a:r>
              <a:rPr lang="fr-FR" dirty="0"/>
              <a:t> </a:t>
            </a:r>
            <a:r>
              <a:rPr lang="fr-FR" dirty="0" err="1"/>
              <a:t>decreased</a:t>
            </a:r>
            <a:r>
              <a:rPr lang="fr-FR" dirty="0"/>
              <a:t> </a:t>
            </a:r>
            <a:r>
              <a:rPr lang="fr-FR" dirty="0" err="1"/>
              <a:t>because</a:t>
            </a:r>
            <a:r>
              <a:rPr lang="fr-FR" dirty="0"/>
              <a:t> sodium </a:t>
            </a:r>
            <a:r>
              <a:rPr lang="fr-FR" dirty="0" err="1"/>
              <a:t>channel</a:t>
            </a:r>
            <a:r>
              <a:rPr lang="fr-FR" dirty="0"/>
              <a:t> are </a:t>
            </a:r>
            <a:r>
              <a:rPr lang="fr-FR" dirty="0" err="1"/>
              <a:t>closed</a:t>
            </a:r>
            <a:endParaRPr lang="fr-FR" dirty="0"/>
          </a:p>
          <a:p>
            <a:endParaRPr lang="fr-FR" dirty="0"/>
          </a:p>
          <a:p>
            <a:r>
              <a:rPr lang="fr-FR" dirty="0"/>
              <a:t>The </a:t>
            </a:r>
            <a:r>
              <a:rPr lang="fr-FR" dirty="0" err="1"/>
              <a:t>rheobase</a:t>
            </a:r>
            <a:r>
              <a:rPr lang="fr-FR" dirty="0"/>
              <a:t> </a:t>
            </a:r>
            <a:r>
              <a:rPr lang="fr-FR" dirty="0" err="1"/>
              <a:t>is</a:t>
            </a:r>
            <a:r>
              <a:rPr lang="fr-FR" dirty="0"/>
              <a:t> </a:t>
            </a:r>
            <a:r>
              <a:rPr lang="fr-FR" dirty="0" err="1"/>
              <a:t>inverserly</a:t>
            </a:r>
            <a:r>
              <a:rPr lang="fr-FR" dirty="0"/>
              <a:t> </a:t>
            </a:r>
            <a:r>
              <a:rPr lang="fr-FR" dirty="0" err="1"/>
              <a:t>proportional</a:t>
            </a:r>
            <a:r>
              <a:rPr lang="fr-FR" dirty="0"/>
              <a:t> to nerve </a:t>
            </a:r>
            <a:r>
              <a:rPr lang="fr-FR" dirty="0" err="1"/>
              <a:t>excitability</a:t>
            </a:r>
            <a:r>
              <a:rPr lang="fr-FR" dirty="0"/>
              <a:t>. It </a:t>
            </a:r>
            <a:r>
              <a:rPr lang="fr-FR" dirty="0" err="1"/>
              <a:t>is</a:t>
            </a:r>
            <a:r>
              <a:rPr lang="fr-FR" dirty="0"/>
              <a:t> due to passive </a:t>
            </a:r>
            <a:r>
              <a:rPr lang="fr-FR" dirty="0" err="1"/>
              <a:t>property</a:t>
            </a:r>
            <a:r>
              <a:rPr lang="fr-FR" dirty="0"/>
              <a:t> of the </a:t>
            </a:r>
            <a:r>
              <a:rPr lang="fr-FR" dirty="0" err="1"/>
              <a:t>node</a:t>
            </a:r>
            <a:r>
              <a:rPr lang="fr-FR" dirty="0"/>
              <a:t>. So </a:t>
            </a:r>
            <a:r>
              <a:rPr lang="fr-FR" dirty="0" err="1"/>
              <a:t>it</a:t>
            </a:r>
            <a:r>
              <a:rPr lang="fr-FR" dirty="0"/>
              <a:t> </a:t>
            </a:r>
            <a:r>
              <a:rPr lang="fr-FR" dirty="0" err="1"/>
              <a:t>increases</a:t>
            </a:r>
            <a:r>
              <a:rPr lang="fr-FR" dirty="0"/>
              <a:t> </a:t>
            </a:r>
            <a:r>
              <a:rPr lang="fr-FR" dirty="0" err="1"/>
              <a:t>when</a:t>
            </a:r>
            <a:r>
              <a:rPr lang="fr-FR" dirty="0"/>
              <a:t> </a:t>
            </a:r>
            <a:r>
              <a:rPr lang="fr-FR" dirty="0" err="1"/>
              <a:t>there</a:t>
            </a:r>
            <a:r>
              <a:rPr lang="fr-FR" dirty="0"/>
              <a:t> </a:t>
            </a:r>
            <a:r>
              <a:rPr lang="fr-FR" dirty="0" err="1"/>
              <a:t>is</a:t>
            </a:r>
            <a:r>
              <a:rPr lang="fr-FR" dirty="0"/>
              <a:t> damage in the </a:t>
            </a:r>
            <a:r>
              <a:rPr lang="fr-FR" dirty="0" err="1"/>
              <a:t>myelin</a:t>
            </a:r>
            <a:r>
              <a:rPr lang="fr-FR" dirty="0"/>
              <a:t> </a:t>
            </a:r>
            <a:r>
              <a:rPr lang="fr-FR" dirty="0" err="1"/>
              <a:t>sheet</a:t>
            </a:r>
            <a:r>
              <a:rPr lang="fr-FR" dirty="0"/>
              <a:t>.</a:t>
            </a:r>
          </a:p>
          <a:p>
            <a:r>
              <a:rPr lang="fr-FR" dirty="0" err="1"/>
              <a:t>We</a:t>
            </a:r>
            <a:r>
              <a:rPr lang="fr-FR" dirty="0"/>
              <a:t> have to </a:t>
            </a:r>
            <a:r>
              <a:rPr lang="fr-FR" dirty="0" err="1"/>
              <a:t>keep</a:t>
            </a:r>
            <a:r>
              <a:rPr lang="fr-FR" dirty="0"/>
              <a:t> in </a:t>
            </a:r>
            <a:r>
              <a:rPr lang="fr-FR" dirty="0" err="1"/>
              <a:t>mind</a:t>
            </a:r>
            <a:r>
              <a:rPr lang="fr-FR" dirty="0"/>
              <a:t> </a:t>
            </a:r>
            <a:r>
              <a:rPr lang="fr-FR" dirty="0" err="1"/>
              <a:t>that</a:t>
            </a:r>
            <a:r>
              <a:rPr lang="fr-FR" dirty="0"/>
              <a:t> </a:t>
            </a:r>
            <a:r>
              <a:rPr lang="fr-FR" dirty="0" err="1"/>
              <a:t>rheobase</a:t>
            </a:r>
            <a:r>
              <a:rPr lang="fr-FR" dirty="0"/>
              <a:t> </a:t>
            </a:r>
            <a:r>
              <a:rPr lang="fr-FR" dirty="0" err="1"/>
              <a:t>depends</a:t>
            </a:r>
            <a:r>
              <a:rPr lang="fr-FR" dirty="0"/>
              <a:t> </a:t>
            </a:r>
            <a:r>
              <a:rPr lang="fr-FR" dirty="0" err="1"/>
              <a:t>also</a:t>
            </a:r>
            <a:r>
              <a:rPr lang="fr-FR" dirty="0"/>
              <a:t> of </a:t>
            </a:r>
            <a:r>
              <a:rPr lang="fr-FR" dirty="0" err="1"/>
              <a:t>extraneural</a:t>
            </a:r>
            <a:r>
              <a:rPr lang="fr-FR" dirty="0"/>
              <a:t> </a:t>
            </a:r>
            <a:r>
              <a:rPr lang="fr-FR" dirty="0" err="1"/>
              <a:t>parameters</a:t>
            </a:r>
            <a:r>
              <a:rPr lang="fr-FR" dirty="0"/>
              <a:t> as </a:t>
            </a:r>
            <a:r>
              <a:rPr lang="fr-FR" dirty="0" err="1"/>
              <a:t>electrode</a:t>
            </a:r>
            <a:r>
              <a:rPr lang="fr-FR" dirty="0"/>
              <a:t> or skin </a:t>
            </a:r>
            <a:r>
              <a:rPr lang="fr-FR" dirty="0" err="1"/>
              <a:t>impedance</a:t>
            </a:r>
            <a:r>
              <a:rPr lang="fr-FR" dirty="0"/>
              <a:t>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9</a:t>
            </a:fld>
            <a:endParaRPr lang="fr-FR"/>
          </a:p>
        </p:txBody>
      </p:sp>
    </p:spTree>
    <p:extLst>
      <p:ext uri="{BB962C8B-B14F-4D97-AF65-F5344CB8AC3E}">
        <p14:creationId xmlns:p14="http://schemas.microsoft.com/office/powerpoint/2010/main" val="3710865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How </a:t>
            </a:r>
            <a:r>
              <a:rPr lang="fr-FR" dirty="0" err="1"/>
              <a:t>can</a:t>
            </a:r>
            <a:r>
              <a:rPr lang="fr-FR" dirty="0"/>
              <a:t> </a:t>
            </a:r>
            <a:r>
              <a:rPr lang="fr-FR" dirty="0" err="1"/>
              <a:t>we</a:t>
            </a:r>
            <a:r>
              <a:rPr lang="fr-FR" dirty="0"/>
              <a:t> </a:t>
            </a:r>
            <a:r>
              <a:rPr lang="fr-FR" dirty="0" err="1"/>
              <a:t>study</a:t>
            </a:r>
            <a:r>
              <a:rPr lang="fr-FR" dirty="0"/>
              <a:t> </a:t>
            </a:r>
            <a:r>
              <a:rPr lang="fr-FR" dirty="0" err="1"/>
              <a:t>rheobase</a:t>
            </a:r>
            <a:r>
              <a:rPr lang="fr-FR" dirty="0"/>
              <a:t> and </a:t>
            </a:r>
            <a:r>
              <a:rPr lang="fr-FR" dirty="0" err="1"/>
              <a:t>chronaxia</a:t>
            </a:r>
            <a:r>
              <a:rPr lang="fr-FR" dirty="0"/>
              <a:t> in </a:t>
            </a:r>
            <a:r>
              <a:rPr lang="fr-FR" dirty="0" err="1"/>
              <a:t>clinical</a:t>
            </a:r>
            <a:r>
              <a:rPr lang="fr-FR" dirty="0"/>
              <a:t> practice?</a:t>
            </a:r>
          </a:p>
          <a:p>
            <a:r>
              <a:rPr lang="fr-FR" dirty="0" err="1"/>
              <a:t>We</a:t>
            </a:r>
            <a:r>
              <a:rPr lang="fr-FR" dirty="0"/>
              <a:t> </a:t>
            </a:r>
            <a:r>
              <a:rPr lang="fr-FR" dirty="0" err="1"/>
              <a:t>can</a:t>
            </a:r>
            <a:r>
              <a:rPr lang="fr-FR" dirty="0"/>
              <a:t> </a:t>
            </a:r>
            <a:r>
              <a:rPr lang="fr-FR" dirty="0" err="1"/>
              <a:t>define</a:t>
            </a:r>
            <a:r>
              <a:rPr lang="fr-FR" dirty="0"/>
              <a:t> a </a:t>
            </a:r>
            <a:r>
              <a:rPr lang="fr-FR" dirty="0" err="1"/>
              <a:t>threshold</a:t>
            </a:r>
            <a:r>
              <a:rPr lang="fr-FR" dirty="0"/>
              <a:t> of </a:t>
            </a:r>
            <a:r>
              <a:rPr lang="fr-FR" dirty="0" err="1"/>
              <a:t>response</a:t>
            </a:r>
            <a:r>
              <a:rPr lang="fr-FR" dirty="0"/>
              <a:t>, for exemple 2mV and </a:t>
            </a:r>
            <a:r>
              <a:rPr lang="fr-FR" dirty="0" err="1"/>
              <a:t>we</a:t>
            </a:r>
            <a:r>
              <a:rPr lang="fr-FR" dirty="0"/>
              <a:t> mesure </a:t>
            </a:r>
            <a:r>
              <a:rPr lang="fr-FR" dirty="0" err="1"/>
              <a:t>whats</a:t>
            </a:r>
            <a:r>
              <a:rPr lang="fr-FR" dirty="0"/>
              <a:t> the </a:t>
            </a:r>
            <a:r>
              <a:rPr lang="fr-FR" dirty="0" err="1"/>
              <a:t>intensity</a:t>
            </a:r>
            <a:r>
              <a:rPr lang="fr-FR" dirty="0"/>
              <a:t> </a:t>
            </a:r>
            <a:r>
              <a:rPr lang="fr-FR" dirty="0" err="1"/>
              <a:t>needed</a:t>
            </a:r>
            <a:r>
              <a:rPr lang="fr-FR" dirty="0"/>
              <a:t> to </a:t>
            </a:r>
            <a:r>
              <a:rPr lang="fr-FR" dirty="0" err="1"/>
              <a:t>reach</a:t>
            </a:r>
            <a:r>
              <a:rPr lang="fr-FR" dirty="0"/>
              <a:t> the </a:t>
            </a:r>
            <a:r>
              <a:rPr lang="fr-FR" dirty="0" err="1"/>
              <a:t>threshold</a:t>
            </a:r>
            <a:r>
              <a:rPr lang="fr-FR" dirty="0"/>
              <a:t> </a:t>
            </a:r>
            <a:r>
              <a:rPr lang="fr-FR" dirty="0" err="1"/>
              <a:t>with</a:t>
            </a:r>
            <a:r>
              <a:rPr lang="fr-FR" dirty="0"/>
              <a:t> 4 </a:t>
            </a:r>
            <a:r>
              <a:rPr lang="fr-FR" dirty="0" err="1"/>
              <a:t>different</a:t>
            </a:r>
            <a:r>
              <a:rPr lang="fr-FR" dirty="0"/>
              <a:t> stimulus duration (for ex 0,2msec, 0,5msec, 0,7 msec and 1msec)</a:t>
            </a:r>
          </a:p>
          <a:p>
            <a:r>
              <a:rPr lang="fr-FR" dirty="0" err="1"/>
              <a:t>From</a:t>
            </a:r>
            <a:r>
              <a:rPr lang="fr-FR" dirty="0"/>
              <a:t> </a:t>
            </a:r>
            <a:r>
              <a:rPr lang="fr-FR" dirty="0" err="1"/>
              <a:t>this</a:t>
            </a:r>
            <a:r>
              <a:rPr lang="fr-FR" dirty="0"/>
              <a:t> </a:t>
            </a:r>
            <a:r>
              <a:rPr lang="fr-FR" dirty="0" err="1"/>
              <a:t>you</a:t>
            </a:r>
            <a:r>
              <a:rPr lang="fr-FR" dirty="0"/>
              <a:t> </a:t>
            </a:r>
            <a:r>
              <a:rPr lang="fr-FR" dirty="0" err="1"/>
              <a:t>can</a:t>
            </a:r>
            <a:r>
              <a:rPr lang="fr-FR" dirty="0"/>
              <a:t> </a:t>
            </a:r>
            <a:r>
              <a:rPr lang="fr-FR" dirty="0" err="1"/>
              <a:t>realise</a:t>
            </a:r>
            <a:r>
              <a:rPr lang="fr-FR" dirty="0"/>
              <a:t> a graph </a:t>
            </a:r>
            <a:r>
              <a:rPr lang="fr-FR" dirty="0" err="1"/>
              <a:t>which</a:t>
            </a:r>
            <a:r>
              <a:rPr lang="fr-FR" dirty="0"/>
              <a:t> put in relation the stimulus duration in the X axis and the charge </a:t>
            </a:r>
            <a:r>
              <a:rPr lang="fr-FR" dirty="0" err="1"/>
              <a:t>which</a:t>
            </a:r>
            <a:r>
              <a:rPr lang="fr-FR" dirty="0"/>
              <a:t> </a:t>
            </a:r>
            <a:r>
              <a:rPr lang="fr-FR" dirty="0" err="1"/>
              <a:t>is</a:t>
            </a:r>
            <a:r>
              <a:rPr lang="fr-FR" dirty="0"/>
              <a:t> the stimulus duration </a:t>
            </a:r>
            <a:r>
              <a:rPr lang="fr-FR" dirty="0" err="1"/>
              <a:t>multiplied</a:t>
            </a:r>
            <a:r>
              <a:rPr lang="fr-FR" dirty="0"/>
              <a:t> by stimulus </a:t>
            </a:r>
            <a:r>
              <a:rPr lang="fr-FR" dirty="0" err="1"/>
              <a:t>intensity</a:t>
            </a:r>
            <a:endParaRPr lang="fr-FR" dirty="0"/>
          </a:p>
          <a:p>
            <a:r>
              <a:rPr lang="fr-FR" dirty="0"/>
              <a:t>You </a:t>
            </a:r>
            <a:r>
              <a:rPr lang="fr-FR" dirty="0" err="1"/>
              <a:t>obtain</a:t>
            </a:r>
            <a:r>
              <a:rPr lang="fr-FR" dirty="0"/>
              <a:t> a </a:t>
            </a:r>
            <a:r>
              <a:rPr lang="fr-FR" dirty="0" err="1"/>
              <a:t>curve</a:t>
            </a:r>
            <a:r>
              <a:rPr lang="fr-FR" dirty="0"/>
              <a:t> </a:t>
            </a:r>
            <a:r>
              <a:rPr lang="fr-FR" dirty="0" err="1"/>
              <a:t>with</a:t>
            </a:r>
            <a:r>
              <a:rPr lang="fr-FR" dirty="0"/>
              <a:t> the 4 point and  </a:t>
            </a:r>
            <a:r>
              <a:rPr lang="fr-FR" dirty="0" err="1"/>
              <a:t>you</a:t>
            </a:r>
            <a:r>
              <a:rPr lang="fr-FR" dirty="0"/>
              <a:t> </a:t>
            </a:r>
            <a:r>
              <a:rPr lang="fr-FR" dirty="0" err="1"/>
              <a:t>can</a:t>
            </a:r>
            <a:r>
              <a:rPr lang="fr-FR" dirty="0"/>
              <a:t> </a:t>
            </a:r>
            <a:r>
              <a:rPr lang="fr-FR" dirty="0" err="1"/>
              <a:t>calculate</a:t>
            </a:r>
            <a:r>
              <a:rPr lang="fr-FR" dirty="0"/>
              <a:t> the </a:t>
            </a:r>
            <a:r>
              <a:rPr lang="fr-FR" dirty="0" err="1"/>
              <a:t>rheobase</a:t>
            </a:r>
            <a:r>
              <a:rPr lang="fr-FR" dirty="0"/>
              <a:t> </a:t>
            </a:r>
            <a:r>
              <a:rPr lang="fr-FR" dirty="0" err="1"/>
              <a:t>which</a:t>
            </a:r>
            <a:r>
              <a:rPr lang="fr-FR" dirty="0"/>
              <a:t> </a:t>
            </a:r>
            <a:r>
              <a:rPr lang="fr-FR" dirty="0" err="1"/>
              <a:t>is</a:t>
            </a:r>
            <a:r>
              <a:rPr lang="fr-FR" dirty="0"/>
              <a:t> the </a:t>
            </a:r>
            <a:r>
              <a:rPr lang="fr-FR" dirty="0" err="1"/>
              <a:t>slope</a:t>
            </a:r>
            <a:r>
              <a:rPr lang="fr-FR" dirty="0"/>
              <a:t> of the </a:t>
            </a:r>
            <a:r>
              <a:rPr lang="fr-FR" dirty="0" err="1"/>
              <a:t>curve</a:t>
            </a:r>
            <a:r>
              <a:rPr lang="fr-FR" dirty="0"/>
              <a:t> and the </a:t>
            </a:r>
            <a:r>
              <a:rPr lang="fr-FR" dirty="0" err="1"/>
              <a:t>chronaxia</a:t>
            </a:r>
            <a:r>
              <a:rPr lang="fr-FR" dirty="0"/>
              <a:t> </a:t>
            </a:r>
            <a:r>
              <a:rPr lang="fr-FR" dirty="0" err="1"/>
              <a:t>which</a:t>
            </a:r>
            <a:r>
              <a:rPr lang="fr-FR" dirty="0"/>
              <a:t> </a:t>
            </a:r>
            <a:r>
              <a:rPr lang="fr-FR" dirty="0" err="1"/>
              <a:t>is</a:t>
            </a:r>
            <a:r>
              <a:rPr lang="fr-FR" dirty="0"/>
              <a:t> the point </a:t>
            </a:r>
            <a:r>
              <a:rPr lang="fr-FR" dirty="0" err="1"/>
              <a:t>were</a:t>
            </a:r>
            <a:r>
              <a:rPr lang="fr-FR" dirty="0"/>
              <a:t> the </a:t>
            </a:r>
            <a:r>
              <a:rPr lang="fr-FR" dirty="0" err="1"/>
              <a:t>curve</a:t>
            </a:r>
            <a:r>
              <a:rPr lang="fr-FR" dirty="0"/>
              <a:t> cross the X axis.</a:t>
            </a:r>
          </a:p>
          <a:p>
            <a:r>
              <a:rPr lang="fr-FR" dirty="0" err="1"/>
              <a:t>These</a:t>
            </a:r>
            <a:r>
              <a:rPr lang="fr-FR" dirty="0"/>
              <a:t> </a:t>
            </a:r>
            <a:r>
              <a:rPr lang="fr-FR" dirty="0" err="1"/>
              <a:t>comes</a:t>
            </a:r>
            <a:r>
              <a:rPr lang="fr-FR" dirty="0"/>
              <a:t> </a:t>
            </a:r>
            <a:r>
              <a:rPr lang="fr-FR" dirty="0" err="1"/>
              <a:t>from</a:t>
            </a:r>
            <a:r>
              <a:rPr lang="fr-FR" dirty="0"/>
              <a:t> the Weiss Law. </a:t>
            </a:r>
            <a:r>
              <a:rPr lang="fr-FR" dirty="0" err="1"/>
              <a:t>Details</a:t>
            </a:r>
            <a:r>
              <a:rPr lang="fr-FR" dirty="0"/>
              <a:t> are over the scope of </a:t>
            </a:r>
            <a:r>
              <a:rPr lang="fr-FR" dirty="0" err="1"/>
              <a:t>this</a:t>
            </a:r>
            <a:r>
              <a:rPr lang="fr-FR" dirty="0"/>
              <a:t> </a:t>
            </a:r>
            <a:r>
              <a:rPr lang="fr-FR" dirty="0" err="1"/>
              <a:t>presentation</a:t>
            </a:r>
            <a:r>
              <a:rPr lang="fr-FR" dirty="0"/>
              <a:t> </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10</a:t>
            </a:fld>
            <a:endParaRPr lang="fr-FR"/>
          </a:p>
        </p:txBody>
      </p:sp>
    </p:spTree>
    <p:extLst>
      <p:ext uri="{BB962C8B-B14F-4D97-AF65-F5344CB8AC3E}">
        <p14:creationId xmlns:p14="http://schemas.microsoft.com/office/powerpoint/2010/main" val="2462264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If the nerve </a:t>
            </a:r>
            <a:r>
              <a:rPr lang="fr-FR" dirty="0" err="1"/>
              <a:t>is</a:t>
            </a:r>
            <a:r>
              <a:rPr lang="fr-FR" dirty="0"/>
              <a:t> </a:t>
            </a:r>
            <a:r>
              <a:rPr lang="fr-FR" dirty="0" err="1"/>
              <a:t>depolarised</a:t>
            </a:r>
            <a:r>
              <a:rPr lang="fr-FR" dirty="0"/>
              <a:t> as </a:t>
            </a:r>
            <a:r>
              <a:rPr lang="fr-FR" dirty="0" err="1"/>
              <a:t>during</a:t>
            </a:r>
            <a:r>
              <a:rPr lang="fr-FR" dirty="0"/>
              <a:t> an </a:t>
            </a:r>
            <a:r>
              <a:rPr lang="fr-FR" dirty="0" err="1"/>
              <a:t>ischemia</a:t>
            </a:r>
            <a:r>
              <a:rPr lang="fr-FR" dirty="0"/>
              <a:t>, the </a:t>
            </a:r>
            <a:r>
              <a:rPr lang="fr-FR" dirty="0" err="1"/>
              <a:t>chronaxia</a:t>
            </a:r>
            <a:r>
              <a:rPr lang="fr-FR" dirty="0"/>
              <a:t> </a:t>
            </a:r>
            <a:r>
              <a:rPr lang="fr-FR" dirty="0" err="1"/>
              <a:t>is</a:t>
            </a:r>
            <a:r>
              <a:rPr lang="fr-FR" dirty="0"/>
              <a:t> increased </a:t>
            </a:r>
            <a:r>
              <a:rPr lang="fr-FR" dirty="0" err="1"/>
              <a:t>because</a:t>
            </a:r>
            <a:r>
              <a:rPr lang="fr-FR" dirty="0"/>
              <a:t> Na persistant </a:t>
            </a:r>
            <a:r>
              <a:rPr lang="fr-FR" dirty="0" err="1"/>
              <a:t>channel</a:t>
            </a:r>
            <a:r>
              <a:rPr lang="fr-FR" dirty="0"/>
              <a:t> are open and the </a:t>
            </a:r>
            <a:r>
              <a:rPr lang="fr-FR" dirty="0" err="1"/>
              <a:t>rheobase</a:t>
            </a:r>
            <a:r>
              <a:rPr lang="fr-FR" dirty="0"/>
              <a:t> </a:t>
            </a:r>
            <a:r>
              <a:rPr lang="fr-FR" dirty="0" err="1"/>
              <a:t>is</a:t>
            </a:r>
            <a:r>
              <a:rPr lang="fr-FR" dirty="0"/>
              <a:t> </a:t>
            </a:r>
            <a:r>
              <a:rPr lang="fr-FR" dirty="0" err="1"/>
              <a:t>decrease</a:t>
            </a:r>
            <a:r>
              <a:rPr lang="fr-FR" dirty="0"/>
              <a:t> </a:t>
            </a:r>
            <a:r>
              <a:rPr lang="fr-FR" dirty="0" err="1"/>
              <a:t>because</a:t>
            </a:r>
            <a:r>
              <a:rPr lang="fr-FR" dirty="0"/>
              <a:t> </a:t>
            </a:r>
            <a:r>
              <a:rPr lang="fr-FR" dirty="0" err="1"/>
              <a:t>excitibility</a:t>
            </a:r>
            <a:r>
              <a:rPr lang="fr-FR" dirty="0"/>
              <a:t> </a:t>
            </a:r>
            <a:r>
              <a:rPr lang="fr-FR" dirty="0" err="1"/>
              <a:t>is</a:t>
            </a:r>
            <a:r>
              <a:rPr lang="fr-FR" dirty="0"/>
              <a:t> increased</a:t>
            </a:r>
          </a:p>
          <a:p>
            <a:r>
              <a:rPr lang="fr-FR" dirty="0" err="1"/>
              <a:t>We</a:t>
            </a:r>
            <a:r>
              <a:rPr lang="fr-FR" dirty="0"/>
              <a:t> </a:t>
            </a:r>
            <a:r>
              <a:rPr lang="fr-FR" dirty="0" err="1"/>
              <a:t>can</a:t>
            </a:r>
            <a:r>
              <a:rPr lang="fr-FR" dirty="0"/>
              <a:t> </a:t>
            </a:r>
            <a:r>
              <a:rPr lang="fr-FR" dirty="0" err="1"/>
              <a:t>see</a:t>
            </a:r>
            <a:r>
              <a:rPr lang="fr-FR" dirty="0"/>
              <a:t> the opposite </a:t>
            </a:r>
            <a:r>
              <a:rPr lang="fr-FR" dirty="0" err="1"/>
              <a:t>when</a:t>
            </a:r>
            <a:r>
              <a:rPr lang="fr-FR" dirty="0"/>
              <a:t> the nerve </a:t>
            </a:r>
            <a:r>
              <a:rPr lang="fr-FR" dirty="0" err="1"/>
              <a:t>is</a:t>
            </a:r>
            <a:r>
              <a:rPr lang="fr-FR" dirty="0"/>
              <a:t> </a:t>
            </a:r>
            <a:r>
              <a:rPr lang="fr-FR" dirty="0" err="1"/>
              <a:t>hyperpolarised</a:t>
            </a:r>
            <a:r>
              <a:rPr lang="fr-FR" dirty="0"/>
              <a:t> as in post </a:t>
            </a:r>
            <a:r>
              <a:rPr lang="fr-FR" dirty="0" err="1"/>
              <a:t>ischemia</a:t>
            </a:r>
            <a:r>
              <a:rPr lang="fr-FR" dirty="0"/>
              <a:t> </a:t>
            </a:r>
          </a:p>
          <a:p>
            <a:r>
              <a:rPr lang="fr-FR" dirty="0"/>
              <a:t>In ALS the </a:t>
            </a:r>
            <a:r>
              <a:rPr lang="fr-FR" dirty="0" err="1"/>
              <a:t>chronaxia</a:t>
            </a:r>
            <a:r>
              <a:rPr lang="fr-FR" dirty="0"/>
              <a:t> </a:t>
            </a:r>
            <a:r>
              <a:rPr lang="fr-FR" dirty="0" err="1"/>
              <a:t>is</a:t>
            </a:r>
            <a:r>
              <a:rPr lang="fr-FR" dirty="0"/>
              <a:t> increased </a:t>
            </a:r>
            <a:r>
              <a:rPr lang="fr-FR" dirty="0" err="1"/>
              <a:t>while</a:t>
            </a:r>
            <a:r>
              <a:rPr lang="fr-FR" dirty="0"/>
              <a:t> </a:t>
            </a:r>
            <a:r>
              <a:rPr lang="fr-FR" dirty="0" err="1"/>
              <a:t>rheobase</a:t>
            </a:r>
            <a:r>
              <a:rPr lang="fr-FR" dirty="0"/>
              <a:t> </a:t>
            </a:r>
            <a:r>
              <a:rPr lang="fr-FR" dirty="0" err="1"/>
              <a:t>stay</a:t>
            </a:r>
            <a:r>
              <a:rPr lang="fr-FR" dirty="0"/>
              <a:t> normal. In 2012, </a:t>
            </a:r>
            <a:r>
              <a:rPr lang="fr-FR" dirty="0" err="1"/>
              <a:t>Kanai</a:t>
            </a:r>
            <a:r>
              <a:rPr lang="fr-FR" dirty="0"/>
              <a:t> et al show a </a:t>
            </a:r>
            <a:r>
              <a:rPr lang="fr-FR" dirty="0" err="1"/>
              <a:t>relationship</a:t>
            </a:r>
            <a:r>
              <a:rPr lang="fr-FR" dirty="0"/>
              <a:t> </a:t>
            </a:r>
            <a:r>
              <a:rPr lang="fr-FR" dirty="0" err="1"/>
              <a:t>between</a:t>
            </a:r>
            <a:r>
              <a:rPr lang="fr-FR" dirty="0"/>
              <a:t> </a:t>
            </a:r>
            <a:r>
              <a:rPr lang="fr-FR" dirty="0" err="1"/>
              <a:t>chronaxia</a:t>
            </a:r>
            <a:r>
              <a:rPr lang="fr-FR" dirty="0"/>
              <a:t> and </a:t>
            </a:r>
            <a:r>
              <a:rPr lang="fr-FR" dirty="0" err="1"/>
              <a:t>survival</a:t>
            </a:r>
            <a:r>
              <a:rPr lang="fr-FR" dirty="0"/>
              <a:t> in ALS. Patients </a:t>
            </a:r>
            <a:r>
              <a:rPr lang="fr-FR" dirty="0" err="1"/>
              <a:t>with</a:t>
            </a:r>
            <a:r>
              <a:rPr lang="fr-FR" dirty="0"/>
              <a:t> a longer </a:t>
            </a:r>
            <a:r>
              <a:rPr lang="fr-FR" dirty="0" err="1"/>
              <a:t>chronaxia</a:t>
            </a:r>
            <a:r>
              <a:rPr lang="fr-FR" dirty="0"/>
              <a:t> </a:t>
            </a:r>
            <a:r>
              <a:rPr lang="fr-FR" dirty="0" err="1"/>
              <a:t>had</a:t>
            </a:r>
            <a:r>
              <a:rPr lang="fr-FR" dirty="0"/>
              <a:t> a </a:t>
            </a:r>
            <a:r>
              <a:rPr lang="fr-FR" dirty="0" err="1"/>
              <a:t>shorter</a:t>
            </a:r>
            <a:r>
              <a:rPr lang="fr-FR" dirty="0"/>
              <a:t> </a:t>
            </a:r>
            <a:r>
              <a:rPr lang="fr-FR" dirty="0" err="1"/>
              <a:t>survival</a:t>
            </a:r>
            <a:r>
              <a:rPr lang="fr-FR" dirty="0"/>
              <a:t>. </a:t>
            </a:r>
            <a:r>
              <a:rPr lang="fr-FR" dirty="0" err="1"/>
              <a:t>They</a:t>
            </a:r>
            <a:r>
              <a:rPr lang="fr-FR" dirty="0"/>
              <a:t> </a:t>
            </a:r>
            <a:r>
              <a:rPr lang="fr-FR" dirty="0" err="1"/>
              <a:t>conclude</a:t>
            </a:r>
            <a:r>
              <a:rPr lang="fr-FR" dirty="0"/>
              <a:t> </a:t>
            </a:r>
            <a:r>
              <a:rPr lang="fr-FR" dirty="0" err="1"/>
              <a:t>that</a:t>
            </a:r>
            <a:r>
              <a:rPr lang="fr-FR" dirty="0"/>
              <a:t> Na persistant </a:t>
            </a:r>
            <a:r>
              <a:rPr lang="fr-FR" dirty="0" err="1"/>
              <a:t>channel</a:t>
            </a:r>
            <a:r>
              <a:rPr lang="fr-FR" dirty="0"/>
              <a:t> </a:t>
            </a:r>
            <a:r>
              <a:rPr lang="fr-FR" dirty="0" err="1"/>
              <a:t>could</a:t>
            </a:r>
            <a:r>
              <a:rPr lang="fr-FR" dirty="0"/>
              <a:t> </a:t>
            </a:r>
            <a:r>
              <a:rPr lang="fr-FR" dirty="0" err="1"/>
              <a:t>be</a:t>
            </a:r>
            <a:r>
              <a:rPr lang="fr-FR" dirty="0"/>
              <a:t> </a:t>
            </a:r>
            <a:r>
              <a:rPr lang="fr-FR" dirty="0" err="1"/>
              <a:t>responsible</a:t>
            </a:r>
            <a:r>
              <a:rPr lang="fr-FR" dirty="0"/>
              <a:t> of the </a:t>
            </a:r>
            <a:r>
              <a:rPr lang="fr-FR" dirty="0" err="1"/>
              <a:t>axon</a:t>
            </a:r>
            <a:r>
              <a:rPr lang="fr-FR" dirty="0"/>
              <a:t> </a:t>
            </a:r>
            <a:r>
              <a:rPr lang="fr-FR" dirty="0" err="1"/>
              <a:t>death</a:t>
            </a:r>
            <a:r>
              <a:rPr lang="fr-FR" dirty="0"/>
              <a:t>. </a:t>
            </a:r>
          </a:p>
          <a:p>
            <a:r>
              <a:rPr lang="fr-FR" dirty="0"/>
              <a:t>In </a:t>
            </a:r>
            <a:r>
              <a:rPr lang="fr-FR" dirty="0" err="1"/>
              <a:t>demyelinating</a:t>
            </a:r>
            <a:r>
              <a:rPr lang="fr-FR" dirty="0"/>
              <a:t> neuropathies CMT1A, GBS and CIDP, the </a:t>
            </a:r>
            <a:r>
              <a:rPr lang="fr-FR" dirty="0" err="1"/>
              <a:t>rheobase</a:t>
            </a:r>
            <a:r>
              <a:rPr lang="fr-FR" dirty="0"/>
              <a:t> </a:t>
            </a:r>
            <a:r>
              <a:rPr lang="fr-FR" dirty="0" err="1"/>
              <a:t>is</a:t>
            </a:r>
            <a:r>
              <a:rPr lang="fr-FR" dirty="0"/>
              <a:t> increased  due to passive membrane </a:t>
            </a:r>
            <a:r>
              <a:rPr lang="fr-FR" dirty="0" err="1"/>
              <a:t>property</a:t>
            </a:r>
            <a:r>
              <a:rPr lang="fr-FR" dirty="0"/>
              <a:t>. </a:t>
            </a:r>
          </a:p>
          <a:p>
            <a:r>
              <a:rPr lang="fr-FR" dirty="0"/>
              <a:t>The </a:t>
            </a:r>
            <a:r>
              <a:rPr lang="fr-FR" dirty="0" err="1"/>
              <a:t>chronaxia</a:t>
            </a:r>
            <a:r>
              <a:rPr lang="fr-FR" dirty="0"/>
              <a:t> </a:t>
            </a:r>
            <a:r>
              <a:rPr lang="fr-FR" dirty="0" err="1"/>
              <a:t>is</a:t>
            </a:r>
            <a:r>
              <a:rPr lang="fr-FR" dirty="0"/>
              <a:t> </a:t>
            </a:r>
            <a:r>
              <a:rPr lang="fr-FR" dirty="0" err="1"/>
              <a:t>decreased</a:t>
            </a:r>
            <a:r>
              <a:rPr lang="fr-FR" dirty="0"/>
              <a:t> in CIDP. In 2010, </a:t>
            </a:r>
            <a:r>
              <a:rPr lang="fr-FR" dirty="0" err="1"/>
              <a:t>Boerio</a:t>
            </a:r>
            <a:r>
              <a:rPr lang="fr-FR" dirty="0"/>
              <a:t> at al </a:t>
            </a:r>
            <a:r>
              <a:rPr lang="fr-FR" dirty="0" err="1"/>
              <a:t>demonstrate</a:t>
            </a:r>
            <a:r>
              <a:rPr lang="fr-FR" dirty="0"/>
              <a:t> a </a:t>
            </a:r>
            <a:r>
              <a:rPr lang="fr-FR" dirty="0" err="1"/>
              <a:t>decrease</a:t>
            </a:r>
            <a:r>
              <a:rPr lang="fr-FR" dirty="0"/>
              <a:t> of the </a:t>
            </a:r>
            <a:r>
              <a:rPr lang="fr-FR" dirty="0" err="1"/>
              <a:t>chronaxia</a:t>
            </a:r>
            <a:r>
              <a:rPr lang="fr-FR" dirty="0"/>
              <a:t> </a:t>
            </a:r>
            <a:r>
              <a:rPr lang="fr-FR" dirty="0" err="1"/>
              <a:t>after</a:t>
            </a:r>
            <a:r>
              <a:rPr lang="fr-FR" dirty="0"/>
              <a:t> </a:t>
            </a:r>
            <a:r>
              <a:rPr lang="fr-FR" dirty="0" err="1"/>
              <a:t>treatment</a:t>
            </a:r>
            <a:r>
              <a:rPr lang="fr-FR" dirty="0"/>
              <a:t> by </a:t>
            </a:r>
            <a:r>
              <a:rPr lang="fr-FR" dirty="0" err="1"/>
              <a:t>intraveinous</a:t>
            </a:r>
            <a:r>
              <a:rPr lang="fr-FR" dirty="0"/>
              <a:t> </a:t>
            </a:r>
            <a:r>
              <a:rPr lang="fr-FR" dirty="0" err="1"/>
              <a:t>immunoglobulin</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11</a:t>
            </a:fld>
            <a:endParaRPr lang="fr-FR"/>
          </a:p>
        </p:txBody>
      </p:sp>
    </p:spTree>
    <p:extLst>
      <p:ext uri="{BB962C8B-B14F-4D97-AF65-F5344CB8AC3E}">
        <p14:creationId xmlns:p14="http://schemas.microsoft.com/office/powerpoint/2010/main" val="201141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22/11/2022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400091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22/11/2022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58462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22/11/2022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982905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22/11/2022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81330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7E24DC7-BC37-384E-A567-B79339D4A96B}" type="datetimeFigureOut">
              <a:rPr lang="fr-FR" smtClean="0"/>
              <a:t>22/11/2022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02279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7E24DC7-BC37-384E-A567-B79339D4A96B}" type="datetimeFigureOut">
              <a:rPr lang="fr-FR" smtClean="0"/>
              <a:t>22/11/2022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51213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7E24DC7-BC37-384E-A567-B79339D4A96B}" type="datetimeFigureOut">
              <a:rPr lang="fr-FR" smtClean="0"/>
              <a:t>22/11/2022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526866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7E24DC7-BC37-384E-A567-B79339D4A96B}" type="datetimeFigureOut">
              <a:rPr lang="fr-FR" smtClean="0"/>
              <a:t>22/11/2022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90077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24DC7-BC37-384E-A567-B79339D4A96B}" type="datetimeFigureOut">
              <a:rPr lang="fr-FR" smtClean="0"/>
              <a:t>22/11/2022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83672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7E24DC7-BC37-384E-A567-B79339D4A96B}" type="datetimeFigureOut">
              <a:rPr lang="fr-FR" smtClean="0"/>
              <a:t>22/11/2022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32262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7E24DC7-BC37-384E-A567-B79339D4A96B}" type="datetimeFigureOut">
              <a:rPr lang="fr-FR" smtClean="0"/>
              <a:t>22/11/2022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7769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DF2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24DC7-BC37-384E-A567-B79339D4A96B}" type="datetimeFigureOut">
              <a:rPr lang="fr-FR" smtClean="0"/>
              <a:t>22/11/2022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566DC-D919-C246-B32E-ADF6D3446CE9}" type="slidenum">
              <a:rPr lang="fr-FR" smtClean="0"/>
              <a:t>‹N°›</a:t>
            </a:fld>
            <a:endParaRPr lang="fr-FR"/>
          </a:p>
        </p:txBody>
      </p:sp>
    </p:spTree>
    <p:extLst>
      <p:ext uri="{BB962C8B-B14F-4D97-AF65-F5344CB8AC3E}">
        <p14:creationId xmlns:p14="http://schemas.microsoft.com/office/powerpoint/2010/main" val="3527479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tiff"/><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8.tiff"/><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8.tiff"/><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chart" Target="../charts/char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chart" Target="../charts/chart14.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BECE1BA-F256-21C1-0C27-7898D9E4DE3D}"/>
              </a:ext>
            </a:extLst>
          </p:cNvPr>
          <p:cNvSpPr txBox="1"/>
          <p:nvPr/>
        </p:nvSpPr>
        <p:spPr>
          <a:xfrm>
            <a:off x="2879761" y="4621623"/>
            <a:ext cx="3326895" cy="830997"/>
          </a:xfrm>
          <a:prstGeom prst="rect">
            <a:avLst/>
          </a:prstGeom>
          <a:noFill/>
        </p:spPr>
        <p:txBody>
          <a:bodyPr wrap="square">
            <a:spAutoFit/>
          </a:bodyPr>
          <a:lstStyle/>
          <a:p>
            <a:pPr algn="ctr"/>
            <a:r>
              <a:rPr lang="fr-BE" sz="2400" dirty="0">
                <a:solidFill>
                  <a:srgbClr val="3333CC"/>
                </a:solidFill>
                <a:effectLst/>
                <a:latin typeface="ComicSansMS" panose="030F0702030302020204" pitchFamily="66" charset="0"/>
              </a:rPr>
              <a:t>Maëll</a:t>
            </a:r>
            <a:r>
              <a:rPr lang="fr-BE" sz="2400" dirty="0">
                <a:solidFill>
                  <a:srgbClr val="3333CC"/>
                </a:solidFill>
                <a:latin typeface="ComicSansMS" panose="030F0702030302020204" pitchFamily="66" charset="0"/>
              </a:rPr>
              <a:t>e </a:t>
            </a:r>
            <a:r>
              <a:rPr lang="fr-BE" sz="2400" dirty="0" err="1">
                <a:solidFill>
                  <a:srgbClr val="3333CC"/>
                </a:solidFill>
                <a:latin typeface="ComicSansMS" panose="030F0702030302020204" pitchFamily="66" charset="0"/>
              </a:rPr>
              <a:t>Tyberghein</a:t>
            </a:r>
            <a:endParaRPr lang="fr-BE" sz="2400" dirty="0">
              <a:solidFill>
                <a:srgbClr val="3333CC"/>
              </a:solidFill>
              <a:latin typeface="ComicSansMS" panose="030F0702030302020204" pitchFamily="66" charset="0"/>
            </a:endParaRPr>
          </a:p>
          <a:p>
            <a:pPr algn="ctr"/>
            <a:r>
              <a:rPr lang="fr-BE" sz="2400" dirty="0">
                <a:solidFill>
                  <a:srgbClr val="3333CC"/>
                </a:solidFill>
                <a:effectLst/>
                <a:latin typeface="ComicSansMS" panose="030F0702030302020204" pitchFamily="66" charset="0"/>
              </a:rPr>
              <a:t>François Wang</a:t>
            </a:r>
          </a:p>
        </p:txBody>
      </p:sp>
      <p:sp>
        <p:nvSpPr>
          <p:cNvPr id="8" name="ZoneTexte 7">
            <a:extLst>
              <a:ext uri="{FF2B5EF4-FFF2-40B4-BE49-F238E27FC236}">
                <a16:creationId xmlns:a16="http://schemas.microsoft.com/office/drawing/2014/main" id="{E232CF4B-36C5-BBC5-CE45-B3708EAA90C3}"/>
              </a:ext>
            </a:extLst>
          </p:cNvPr>
          <p:cNvSpPr txBox="1"/>
          <p:nvPr/>
        </p:nvSpPr>
        <p:spPr>
          <a:xfrm>
            <a:off x="1329782" y="5633849"/>
            <a:ext cx="6484435" cy="830997"/>
          </a:xfrm>
          <a:prstGeom prst="rect">
            <a:avLst/>
          </a:prstGeom>
          <a:noFill/>
        </p:spPr>
        <p:txBody>
          <a:bodyPr wrap="square">
            <a:spAutoFit/>
          </a:bodyPr>
          <a:lstStyle/>
          <a:p>
            <a:pPr algn="ctr"/>
            <a:r>
              <a:rPr lang="fr-BE" sz="2400" dirty="0" err="1">
                <a:effectLst/>
                <a:latin typeface="ComicSansMS" panose="030F0702030302020204" pitchFamily="66" charset="0"/>
              </a:rPr>
              <a:t>Clinical</a:t>
            </a:r>
            <a:r>
              <a:rPr lang="fr-BE" sz="2400" dirty="0">
                <a:effectLst/>
                <a:latin typeface="ComicSansMS" panose="030F0702030302020204" pitchFamily="66" charset="0"/>
              </a:rPr>
              <a:t> </a:t>
            </a:r>
            <a:r>
              <a:rPr lang="fr-BE" sz="2400" dirty="0" err="1">
                <a:effectLst/>
                <a:latin typeface="ComicSansMS" panose="030F0702030302020204" pitchFamily="66" charset="0"/>
              </a:rPr>
              <a:t>neurophysiology</a:t>
            </a:r>
            <a:r>
              <a:rPr lang="fr-BE" sz="2400" dirty="0">
                <a:effectLst/>
                <a:latin typeface="ComicSansMS" panose="030F0702030302020204" pitchFamily="66" charset="0"/>
              </a:rPr>
              <a:t> </a:t>
            </a:r>
            <a:r>
              <a:rPr lang="fr-BE" sz="2400" dirty="0" err="1">
                <a:latin typeface="ComicSansMS" panose="030F0702030302020204" pitchFamily="66" charset="0"/>
              </a:rPr>
              <a:t>de</a:t>
            </a:r>
            <a:r>
              <a:rPr lang="fr-BE" sz="2400" dirty="0" err="1">
                <a:effectLst/>
                <a:latin typeface="ComicSansMS" panose="030F0702030302020204" pitchFamily="66" charset="0"/>
              </a:rPr>
              <a:t>partment</a:t>
            </a:r>
            <a:r>
              <a:rPr lang="fr-BE" sz="2400" dirty="0">
                <a:effectLst/>
                <a:latin typeface="ComicSansMS" panose="030F0702030302020204" pitchFamily="66" charset="0"/>
              </a:rPr>
              <a:t> </a:t>
            </a:r>
          </a:p>
          <a:p>
            <a:pPr algn="ctr"/>
            <a:r>
              <a:rPr lang="fr-BE" sz="2400" dirty="0">
                <a:effectLst/>
                <a:latin typeface="ComicSansMS" panose="030F0702030302020204" pitchFamily="66" charset="0"/>
              </a:rPr>
              <a:t>CHU, Liège </a:t>
            </a:r>
            <a:endParaRPr lang="fr-BE" sz="2400" dirty="0">
              <a:effectLst/>
            </a:endParaRPr>
          </a:p>
        </p:txBody>
      </p:sp>
      <p:sp>
        <p:nvSpPr>
          <p:cNvPr id="9" name="Rectangle : coins arrondis 8">
            <a:extLst>
              <a:ext uri="{FF2B5EF4-FFF2-40B4-BE49-F238E27FC236}">
                <a16:creationId xmlns:a16="http://schemas.microsoft.com/office/drawing/2014/main" id="{A9FB5D81-E899-95B0-6F31-2C0FE77A0C67}"/>
              </a:ext>
            </a:extLst>
          </p:cNvPr>
          <p:cNvSpPr/>
          <p:nvPr/>
        </p:nvSpPr>
        <p:spPr>
          <a:xfrm>
            <a:off x="1118371" y="1654356"/>
            <a:ext cx="6869151" cy="8155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C80C8944-B054-DF34-6746-50E758965D0B}"/>
              </a:ext>
            </a:extLst>
          </p:cNvPr>
          <p:cNvSpPr txBox="1"/>
          <p:nvPr/>
        </p:nvSpPr>
        <p:spPr>
          <a:xfrm>
            <a:off x="539061" y="1146034"/>
            <a:ext cx="8082425" cy="400110"/>
          </a:xfrm>
          <a:prstGeom prst="rect">
            <a:avLst/>
          </a:prstGeom>
          <a:noFill/>
        </p:spPr>
        <p:txBody>
          <a:bodyPr wrap="square">
            <a:spAutoFit/>
          </a:bodyPr>
          <a:lstStyle/>
          <a:p>
            <a:pPr algn="ctr"/>
            <a:r>
              <a:rPr lang="fr-BE" sz="2000" b="1" dirty="0" err="1"/>
              <a:t>Annual</a:t>
            </a:r>
            <a:r>
              <a:rPr lang="fr-BE" sz="2000" b="1" dirty="0"/>
              <a:t> </a:t>
            </a:r>
            <a:r>
              <a:rPr lang="fr-BE" sz="2000" b="1" dirty="0" err="1"/>
              <a:t>Congress</a:t>
            </a:r>
            <a:r>
              <a:rPr lang="fr-BE" sz="2000" b="1" dirty="0"/>
              <a:t> of the RBSPRM</a:t>
            </a:r>
            <a:endParaRPr lang="fr-BE" sz="2000" dirty="0">
              <a:solidFill>
                <a:srgbClr val="FF0000"/>
              </a:solidFill>
              <a:latin typeface="ComicSansMS" panose="030F0702030302020204" pitchFamily="66" charset="0"/>
            </a:endParaRPr>
          </a:p>
        </p:txBody>
      </p:sp>
      <p:sp>
        <p:nvSpPr>
          <p:cNvPr id="3" name="ZoneTexte 2">
            <a:extLst>
              <a:ext uri="{FF2B5EF4-FFF2-40B4-BE49-F238E27FC236}">
                <a16:creationId xmlns:a16="http://schemas.microsoft.com/office/drawing/2014/main" id="{97A64FBC-A5A3-CC10-11B7-98891207561B}"/>
              </a:ext>
            </a:extLst>
          </p:cNvPr>
          <p:cNvSpPr txBox="1"/>
          <p:nvPr/>
        </p:nvSpPr>
        <p:spPr>
          <a:xfrm>
            <a:off x="1118371" y="1841407"/>
            <a:ext cx="6816690" cy="523220"/>
          </a:xfrm>
          <a:prstGeom prst="rect">
            <a:avLst/>
          </a:prstGeom>
          <a:noFill/>
        </p:spPr>
        <p:txBody>
          <a:bodyPr wrap="square">
            <a:spAutoFit/>
          </a:bodyPr>
          <a:lstStyle/>
          <a:p>
            <a:pPr algn="ctr" defTabSz="914400" eaLnBrk="0" fontAlgn="base" hangingPunct="0">
              <a:spcBef>
                <a:spcPct val="0"/>
              </a:spcBef>
              <a:spcAft>
                <a:spcPct val="0"/>
              </a:spcAft>
            </a:pPr>
            <a:r>
              <a:rPr lang="fr-BE" sz="2800" cap="all" dirty="0" err="1">
                <a:solidFill>
                  <a:srgbClr val="3333CC"/>
                </a:solidFill>
                <a:latin typeface="ComicSansMS" panose="030F0702030302020204" pitchFamily="66" charset="0"/>
              </a:rPr>
              <a:t>nervous</a:t>
            </a:r>
            <a:r>
              <a:rPr lang="fr-BE" sz="2800" cap="all" dirty="0">
                <a:solidFill>
                  <a:srgbClr val="3333CC"/>
                </a:solidFill>
                <a:latin typeface="ComicSansMS" panose="030F0702030302020204" pitchFamily="66" charset="0"/>
              </a:rPr>
              <a:t> </a:t>
            </a:r>
            <a:r>
              <a:rPr lang="fr-BE" sz="2800" cap="all" dirty="0" err="1">
                <a:solidFill>
                  <a:srgbClr val="3333CC"/>
                </a:solidFill>
                <a:latin typeface="ComicSansMS" panose="030F0702030302020204" pitchFamily="66" charset="0"/>
              </a:rPr>
              <a:t>excitability</a:t>
            </a:r>
            <a:r>
              <a:rPr lang="fr-BE" sz="2800" cap="all" dirty="0">
                <a:solidFill>
                  <a:srgbClr val="3333CC"/>
                </a:solidFill>
                <a:latin typeface="ComicSansMS" panose="030F0702030302020204" pitchFamily="66" charset="0"/>
              </a:rPr>
              <a:t> </a:t>
            </a:r>
            <a:r>
              <a:rPr lang="fr-BE" sz="2800" cap="all" dirty="0" err="1">
                <a:solidFill>
                  <a:srgbClr val="3333CC"/>
                </a:solidFill>
                <a:latin typeface="ComicSansMS" panose="030F0702030302020204" pitchFamily="66" charset="0"/>
              </a:rPr>
              <a:t>study</a:t>
            </a:r>
            <a:endParaRPr lang="fr-BE" sz="2800" dirty="0">
              <a:solidFill>
                <a:srgbClr val="3333CC"/>
              </a:solidFill>
              <a:latin typeface="ComicSansMS" panose="030F0702030302020204" pitchFamily="66" charset="0"/>
            </a:endParaRPr>
          </a:p>
        </p:txBody>
      </p:sp>
      <p:pic>
        <p:nvPicPr>
          <p:cNvPr id="10" name="Picture 12">
            <a:extLst>
              <a:ext uri="{FF2B5EF4-FFF2-40B4-BE49-F238E27FC236}">
                <a16:creationId xmlns:a16="http://schemas.microsoft.com/office/drawing/2014/main" id="{47D00338-E854-AB4B-A1D6-9CB51CF78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974" y="2578156"/>
            <a:ext cx="3384470" cy="1862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 3">
            <a:extLst>
              <a:ext uri="{FF2B5EF4-FFF2-40B4-BE49-F238E27FC236}">
                <a16:creationId xmlns:a16="http://schemas.microsoft.com/office/drawing/2014/main" id="{8DC455BB-72DC-DF4B-BCFD-9A4E573FC0AC}"/>
              </a:ext>
            </a:extLst>
          </p:cNvPr>
          <p:cNvPicPr>
            <a:picLocks noChangeAspect="1"/>
          </p:cNvPicPr>
          <p:nvPr/>
        </p:nvPicPr>
        <p:blipFill>
          <a:blip r:embed="rId4"/>
          <a:stretch>
            <a:fillRect/>
          </a:stretch>
        </p:blipFill>
        <p:spPr>
          <a:xfrm>
            <a:off x="321954" y="164576"/>
            <a:ext cx="2017486" cy="1155011"/>
          </a:xfrm>
          <a:prstGeom prst="rect">
            <a:avLst/>
          </a:prstGeom>
        </p:spPr>
      </p:pic>
    </p:spTree>
    <p:extLst>
      <p:ext uri="{BB962C8B-B14F-4D97-AF65-F5344CB8AC3E}">
        <p14:creationId xmlns:p14="http://schemas.microsoft.com/office/powerpoint/2010/main" val="1428096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C9DE538-3127-F7C6-4E8D-896E0AC1BE72}"/>
              </a:ext>
            </a:extLst>
          </p:cNvPr>
          <p:cNvSpPr/>
          <p:nvPr/>
        </p:nvSpPr>
        <p:spPr>
          <a:xfrm>
            <a:off x="4596418" y="1000877"/>
            <a:ext cx="4547582" cy="37014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pic>
        <p:nvPicPr>
          <p:cNvPr id="28" name="Image 27">
            <a:extLst>
              <a:ext uri="{FF2B5EF4-FFF2-40B4-BE49-F238E27FC236}">
                <a16:creationId xmlns:a16="http://schemas.microsoft.com/office/drawing/2014/main" id="{0CD8449D-5CB2-EC5D-D591-41FF87EB21F9}"/>
              </a:ext>
            </a:extLst>
          </p:cNvPr>
          <p:cNvPicPr>
            <a:picLocks noChangeAspect="1"/>
          </p:cNvPicPr>
          <p:nvPr/>
        </p:nvPicPr>
        <p:blipFill>
          <a:blip r:embed="rId3"/>
          <a:stretch>
            <a:fillRect/>
          </a:stretch>
        </p:blipFill>
        <p:spPr>
          <a:xfrm>
            <a:off x="434207" y="1119353"/>
            <a:ext cx="4137793" cy="5363806"/>
          </a:xfrm>
          <a:prstGeom prst="rect">
            <a:avLst/>
          </a:prstGeom>
        </p:spPr>
      </p:pic>
      <p:cxnSp>
        <p:nvCxnSpPr>
          <p:cNvPr id="30" name="Connecteur droit 29">
            <a:extLst>
              <a:ext uri="{FF2B5EF4-FFF2-40B4-BE49-F238E27FC236}">
                <a16:creationId xmlns:a16="http://schemas.microsoft.com/office/drawing/2014/main" id="{06A19230-C521-CCF8-CBDA-F20A325A29EA}"/>
              </a:ext>
            </a:extLst>
          </p:cNvPr>
          <p:cNvCxnSpPr/>
          <p:nvPr/>
        </p:nvCxnSpPr>
        <p:spPr>
          <a:xfrm>
            <a:off x="1255486" y="3135084"/>
            <a:ext cx="29899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5B714A01-7739-A854-E702-9C2EFBC7188C}"/>
              </a:ext>
            </a:extLst>
          </p:cNvPr>
          <p:cNvSpPr txBox="1"/>
          <p:nvPr/>
        </p:nvSpPr>
        <p:spPr>
          <a:xfrm>
            <a:off x="850432" y="2950418"/>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R</a:t>
            </a:r>
            <a:endParaRPr lang="fr-FR" dirty="0">
              <a:solidFill>
                <a:srgbClr val="FF0000"/>
              </a:solidFill>
            </a:endParaRPr>
          </a:p>
        </p:txBody>
      </p:sp>
      <p:cxnSp>
        <p:nvCxnSpPr>
          <p:cNvPr id="33" name="Connecteur droit 32">
            <a:extLst>
              <a:ext uri="{FF2B5EF4-FFF2-40B4-BE49-F238E27FC236}">
                <a16:creationId xmlns:a16="http://schemas.microsoft.com/office/drawing/2014/main" id="{429A12E4-E70F-EF0F-1D1F-657DB25C4A75}"/>
              </a:ext>
            </a:extLst>
          </p:cNvPr>
          <p:cNvCxnSpPr>
            <a:cxnSpLocks/>
          </p:cNvCxnSpPr>
          <p:nvPr/>
        </p:nvCxnSpPr>
        <p:spPr>
          <a:xfrm>
            <a:off x="1255486" y="2852055"/>
            <a:ext cx="5660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38B5707-FE31-4588-9D4F-D81C2567BA0F}"/>
              </a:ext>
            </a:extLst>
          </p:cNvPr>
          <p:cNvCxnSpPr>
            <a:cxnSpLocks/>
          </p:cNvCxnSpPr>
          <p:nvPr/>
        </p:nvCxnSpPr>
        <p:spPr>
          <a:xfrm flipV="1">
            <a:off x="1828801" y="2846611"/>
            <a:ext cx="0" cy="5531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263D987D-9303-FE69-1E0D-C7746A93D139}"/>
              </a:ext>
            </a:extLst>
          </p:cNvPr>
          <p:cNvSpPr txBox="1"/>
          <p:nvPr/>
        </p:nvSpPr>
        <p:spPr>
          <a:xfrm>
            <a:off x="1644416" y="3538250"/>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C</a:t>
            </a:r>
            <a:endParaRPr lang="fr-FR" dirty="0">
              <a:solidFill>
                <a:srgbClr val="FF0000"/>
              </a:solidFill>
            </a:endParaRPr>
          </a:p>
        </p:txBody>
      </p:sp>
      <p:sp>
        <p:nvSpPr>
          <p:cNvPr id="40" name="Rectangle 39">
            <a:extLst>
              <a:ext uri="{FF2B5EF4-FFF2-40B4-BE49-F238E27FC236}">
                <a16:creationId xmlns:a16="http://schemas.microsoft.com/office/drawing/2014/main" id="{EA020CE0-11CD-44B4-4706-E073E6E517FC}"/>
              </a:ext>
            </a:extLst>
          </p:cNvPr>
          <p:cNvSpPr/>
          <p:nvPr/>
        </p:nvSpPr>
        <p:spPr>
          <a:xfrm>
            <a:off x="2138971" y="3634975"/>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Stimulus duration (</a:t>
            </a:r>
            <a:r>
              <a:rPr lang="fr-FR" sz="1000" dirty="0" err="1">
                <a:solidFill>
                  <a:schemeClr val="tx1"/>
                </a:solidFill>
                <a:latin typeface="Comic Sans MS" panose="030F0902030302020204" pitchFamily="66" charset="0"/>
              </a:rPr>
              <a:t>μs</a:t>
            </a:r>
            <a:r>
              <a:rPr lang="fr-FR" sz="1000" dirty="0">
                <a:solidFill>
                  <a:schemeClr val="tx1"/>
                </a:solidFill>
                <a:latin typeface="Comic Sans MS" panose="030F0902030302020204" pitchFamily="66" charset="0"/>
              </a:rPr>
              <a:t>) </a:t>
            </a:r>
          </a:p>
        </p:txBody>
      </p:sp>
      <p:sp>
        <p:nvSpPr>
          <p:cNvPr id="41" name="Rectangle 40">
            <a:extLst>
              <a:ext uri="{FF2B5EF4-FFF2-40B4-BE49-F238E27FC236}">
                <a16:creationId xmlns:a16="http://schemas.microsoft.com/office/drawing/2014/main" id="{BFE160D3-360E-2F24-59B2-A88E69B9584E}"/>
              </a:ext>
            </a:extLst>
          </p:cNvPr>
          <p:cNvSpPr/>
          <p:nvPr/>
        </p:nvSpPr>
        <p:spPr>
          <a:xfrm>
            <a:off x="2138971" y="6267020"/>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Stimulus duration (</a:t>
            </a:r>
            <a:r>
              <a:rPr lang="fr-FR" sz="1000" dirty="0" err="1">
                <a:solidFill>
                  <a:schemeClr val="tx1"/>
                </a:solidFill>
                <a:latin typeface="Comic Sans MS" panose="030F0902030302020204" pitchFamily="66" charset="0"/>
              </a:rPr>
              <a:t>μs</a:t>
            </a:r>
            <a:r>
              <a:rPr lang="fr-FR" sz="1000" dirty="0">
                <a:solidFill>
                  <a:schemeClr val="tx1"/>
                </a:solidFill>
                <a:latin typeface="Comic Sans MS" panose="030F0902030302020204" pitchFamily="66" charset="0"/>
              </a:rPr>
              <a:t>) </a:t>
            </a:r>
          </a:p>
        </p:txBody>
      </p:sp>
      <p:sp>
        <p:nvSpPr>
          <p:cNvPr id="42" name="Rectangle 41">
            <a:extLst>
              <a:ext uri="{FF2B5EF4-FFF2-40B4-BE49-F238E27FC236}">
                <a16:creationId xmlns:a16="http://schemas.microsoft.com/office/drawing/2014/main" id="{346493A4-2FA3-D95C-428E-D902A081C854}"/>
              </a:ext>
            </a:extLst>
          </p:cNvPr>
          <p:cNvSpPr/>
          <p:nvPr/>
        </p:nvSpPr>
        <p:spPr>
          <a:xfrm rot="16200000">
            <a:off x="48299" y="2291686"/>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Strentgh (</a:t>
            </a:r>
            <a:r>
              <a:rPr lang="fr-FR" sz="1000" dirty="0" err="1">
                <a:solidFill>
                  <a:schemeClr val="tx1"/>
                </a:solidFill>
                <a:latin typeface="Comic Sans MS" panose="030F0902030302020204" pitchFamily="66" charset="0"/>
              </a:rPr>
              <a:t>nA</a:t>
            </a:r>
            <a:r>
              <a:rPr lang="fr-FR" sz="1000" dirty="0">
                <a:solidFill>
                  <a:schemeClr val="tx1"/>
                </a:solidFill>
                <a:latin typeface="Comic Sans MS" panose="030F0902030302020204" pitchFamily="66" charset="0"/>
              </a:rPr>
              <a:t>) </a:t>
            </a:r>
          </a:p>
        </p:txBody>
      </p:sp>
      <p:sp>
        <p:nvSpPr>
          <p:cNvPr id="43" name="Rectangle 42">
            <a:extLst>
              <a:ext uri="{FF2B5EF4-FFF2-40B4-BE49-F238E27FC236}">
                <a16:creationId xmlns:a16="http://schemas.microsoft.com/office/drawing/2014/main" id="{329D6E9D-B6A9-B60F-3F24-4B18663D2E16}"/>
              </a:ext>
            </a:extLst>
          </p:cNvPr>
          <p:cNvSpPr/>
          <p:nvPr/>
        </p:nvSpPr>
        <p:spPr>
          <a:xfrm rot="16200000">
            <a:off x="55263" y="4815180"/>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Charge (</a:t>
            </a:r>
            <a:r>
              <a:rPr lang="fr-FR" sz="1000" dirty="0" err="1">
                <a:solidFill>
                  <a:schemeClr val="tx1"/>
                </a:solidFill>
                <a:latin typeface="Comic Sans MS" panose="030F0902030302020204" pitchFamily="66" charset="0"/>
              </a:rPr>
              <a:t>pC</a:t>
            </a:r>
            <a:r>
              <a:rPr lang="fr-FR" sz="1000" dirty="0">
                <a:solidFill>
                  <a:schemeClr val="tx1"/>
                </a:solidFill>
                <a:latin typeface="Comic Sans MS" panose="030F0902030302020204" pitchFamily="66" charset="0"/>
              </a:rPr>
              <a:t>) </a:t>
            </a:r>
          </a:p>
        </p:txBody>
      </p:sp>
      <p:sp>
        <p:nvSpPr>
          <p:cNvPr id="44" name="ZoneTexte 43">
            <a:extLst>
              <a:ext uri="{FF2B5EF4-FFF2-40B4-BE49-F238E27FC236}">
                <a16:creationId xmlns:a16="http://schemas.microsoft.com/office/drawing/2014/main" id="{7FDE1807-012A-C8D5-C16F-732DB07F10E2}"/>
              </a:ext>
            </a:extLst>
          </p:cNvPr>
          <p:cNvSpPr txBox="1"/>
          <p:nvPr/>
        </p:nvSpPr>
        <p:spPr>
          <a:xfrm>
            <a:off x="3764795" y="3495226"/>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t</a:t>
            </a:r>
            <a:endParaRPr lang="fr-FR" dirty="0">
              <a:solidFill>
                <a:srgbClr val="3333CC"/>
              </a:solidFill>
              <a:latin typeface="ComicSansMS" panose="030F0702030302020204" pitchFamily="66" charset="0"/>
            </a:endParaRPr>
          </a:p>
        </p:txBody>
      </p:sp>
      <p:sp>
        <p:nvSpPr>
          <p:cNvPr id="45" name="ZoneTexte 44">
            <a:extLst>
              <a:ext uri="{FF2B5EF4-FFF2-40B4-BE49-F238E27FC236}">
                <a16:creationId xmlns:a16="http://schemas.microsoft.com/office/drawing/2014/main" id="{83F56EC6-9815-D93F-3DCE-6CA77B2CA8A8}"/>
              </a:ext>
            </a:extLst>
          </p:cNvPr>
          <p:cNvSpPr txBox="1"/>
          <p:nvPr/>
        </p:nvSpPr>
        <p:spPr>
          <a:xfrm>
            <a:off x="759631" y="1192815"/>
            <a:ext cx="354254" cy="369332"/>
          </a:xfrm>
          <a:prstGeom prst="rect">
            <a:avLst/>
          </a:prstGeom>
          <a:noFill/>
        </p:spPr>
        <p:txBody>
          <a:bodyPr wrap="square">
            <a:spAutoFit/>
          </a:bodyPr>
          <a:lstStyle/>
          <a:p>
            <a:r>
              <a:rPr lang="cy-GB" dirty="0">
                <a:solidFill>
                  <a:srgbClr val="3333CC"/>
                </a:solidFill>
                <a:latin typeface="ComicSansMS" panose="030F0702030302020204" pitchFamily="66" charset="0"/>
              </a:rPr>
              <a:t>I</a:t>
            </a:r>
            <a:endParaRPr lang="fr-FR" dirty="0">
              <a:solidFill>
                <a:srgbClr val="3333CC"/>
              </a:solidFill>
              <a:latin typeface="ComicSansMS" panose="030F0702030302020204" pitchFamily="66" charset="0"/>
            </a:endParaRPr>
          </a:p>
        </p:txBody>
      </p:sp>
      <p:sp>
        <p:nvSpPr>
          <p:cNvPr id="46" name="ZoneTexte 45">
            <a:extLst>
              <a:ext uri="{FF2B5EF4-FFF2-40B4-BE49-F238E27FC236}">
                <a16:creationId xmlns:a16="http://schemas.microsoft.com/office/drawing/2014/main" id="{C923C3B5-A374-5483-E8A9-24CEBAD0A83B}"/>
              </a:ext>
            </a:extLst>
          </p:cNvPr>
          <p:cNvSpPr txBox="1"/>
          <p:nvPr/>
        </p:nvSpPr>
        <p:spPr>
          <a:xfrm>
            <a:off x="401641" y="3962999"/>
            <a:ext cx="958529"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Q =I.t</a:t>
            </a:r>
            <a:endParaRPr lang="fr-FR" dirty="0">
              <a:solidFill>
                <a:srgbClr val="3333CC"/>
              </a:solidFill>
              <a:latin typeface="ComicSansMS" panose="030F0702030302020204" pitchFamily="66" charset="0"/>
            </a:endParaRPr>
          </a:p>
        </p:txBody>
      </p:sp>
      <p:sp>
        <p:nvSpPr>
          <p:cNvPr id="47" name="ZoneTexte 46">
            <a:extLst>
              <a:ext uri="{FF2B5EF4-FFF2-40B4-BE49-F238E27FC236}">
                <a16:creationId xmlns:a16="http://schemas.microsoft.com/office/drawing/2014/main" id="{224A5F04-1B9F-1F7E-11E5-8DF327B6F8E8}"/>
              </a:ext>
            </a:extLst>
          </p:cNvPr>
          <p:cNvSpPr txBox="1"/>
          <p:nvPr/>
        </p:nvSpPr>
        <p:spPr>
          <a:xfrm>
            <a:off x="3713995" y="6182563"/>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t</a:t>
            </a:r>
            <a:endParaRPr lang="fr-FR" dirty="0">
              <a:solidFill>
                <a:srgbClr val="3333CC"/>
              </a:solidFill>
              <a:latin typeface="ComicSansMS" panose="030F0702030302020204" pitchFamily="66" charset="0"/>
            </a:endParaRPr>
          </a:p>
        </p:txBody>
      </p:sp>
      <p:sp>
        <p:nvSpPr>
          <p:cNvPr id="48" name="Ellipse 47">
            <a:extLst>
              <a:ext uri="{FF2B5EF4-FFF2-40B4-BE49-F238E27FC236}">
                <a16:creationId xmlns:a16="http://schemas.microsoft.com/office/drawing/2014/main" id="{324A180C-81C2-AED0-93BD-BD0F818E4E6A}"/>
              </a:ext>
            </a:extLst>
          </p:cNvPr>
          <p:cNvSpPr/>
          <p:nvPr/>
        </p:nvSpPr>
        <p:spPr>
          <a:xfrm>
            <a:off x="1325880" y="5989320"/>
            <a:ext cx="68580" cy="628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Arc 49">
            <a:extLst>
              <a:ext uri="{FF2B5EF4-FFF2-40B4-BE49-F238E27FC236}">
                <a16:creationId xmlns:a16="http://schemas.microsoft.com/office/drawing/2014/main" id="{C9304FAD-48CC-7153-E141-BD7C7EDF0B85}"/>
              </a:ext>
            </a:extLst>
          </p:cNvPr>
          <p:cNvSpPr/>
          <p:nvPr/>
        </p:nvSpPr>
        <p:spPr>
          <a:xfrm rot="2712543">
            <a:off x="1355383" y="5707572"/>
            <a:ext cx="438021" cy="360565"/>
          </a:xfrm>
          <a:prstGeom prst="arc">
            <a:avLst>
              <a:gd name="adj1" fmla="val 16200000"/>
              <a:gd name="adj2" fmla="val 21431415"/>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1" name="ZoneTexte 50">
            <a:extLst>
              <a:ext uri="{FF2B5EF4-FFF2-40B4-BE49-F238E27FC236}">
                <a16:creationId xmlns:a16="http://schemas.microsoft.com/office/drawing/2014/main" id="{1730BAC9-8B86-5B18-D701-210FAB224F1A}"/>
              </a:ext>
            </a:extLst>
          </p:cNvPr>
          <p:cNvSpPr txBox="1"/>
          <p:nvPr/>
        </p:nvSpPr>
        <p:spPr>
          <a:xfrm>
            <a:off x="1711478" y="5651420"/>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R</a:t>
            </a:r>
            <a:endParaRPr lang="fr-FR" dirty="0">
              <a:solidFill>
                <a:srgbClr val="FF0000"/>
              </a:solidFill>
            </a:endParaRPr>
          </a:p>
        </p:txBody>
      </p:sp>
      <p:sp>
        <p:nvSpPr>
          <p:cNvPr id="52" name="ZoneTexte 51">
            <a:extLst>
              <a:ext uri="{FF2B5EF4-FFF2-40B4-BE49-F238E27FC236}">
                <a16:creationId xmlns:a16="http://schemas.microsoft.com/office/drawing/2014/main" id="{33AD3AC1-036D-278F-24E2-5F2B54F5655D}"/>
              </a:ext>
            </a:extLst>
          </p:cNvPr>
          <p:cNvSpPr txBox="1"/>
          <p:nvPr/>
        </p:nvSpPr>
        <p:spPr>
          <a:xfrm>
            <a:off x="2636997" y="5269571"/>
            <a:ext cx="2046430" cy="738664"/>
          </a:xfrm>
          <a:prstGeom prst="rect">
            <a:avLst/>
          </a:prstGeom>
          <a:noFill/>
        </p:spPr>
        <p:txBody>
          <a:bodyPr wrap="square">
            <a:spAutoFit/>
          </a:bodyPr>
          <a:lstStyle/>
          <a:p>
            <a:r>
              <a:rPr lang="cy-GB" altLang="en-US" dirty="0">
                <a:solidFill>
                  <a:srgbClr val="3333CC"/>
                </a:solidFill>
                <a:latin typeface="ComicSansMS" panose="030F0702030302020204" pitchFamily="66" charset="0"/>
              </a:rPr>
              <a:t>Q = </a:t>
            </a:r>
            <a:r>
              <a:rPr lang="cy-GB" altLang="en-US" dirty="0">
                <a:solidFill>
                  <a:srgbClr val="FF0000"/>
                </a:solidFill>
                <a:latin typeface="ComicSansMS" panose="030F0702030302020204" pitchFamily="66" charset="0"/>
              </a:rPr>
              <a:t>R</a:t>
            </a:r>
            <a:r>
              <a:rPr lang="cy-GB" altLang="en-US" dirty="0">
                <a:solidFill>
                  <a:srgbClr val="3333CC"/>
                </a:solidFill>
                <a:latin typeface="ComicSansMS" panose="030F0702030302020204" pitchFamily="66" charset="0"/>
              </a:rPr>
              <a:t>.t + a</a:t>
            </a:r>
          </a:p>
          <a:p>
            <a:r>
              <a:rPr lang="cy-GB" dirty="0">
                <a:solidFill>
                  <a:srgbClr val="3333CC"/>
                </a:solidFill>
                <a:latin typeface="ComicSansMS" panose="030F0702030302020204" pitchFamily="66" charset="0"/>
              </a:rPr>
              <a:t> </a:t>
            </a:r>
            <a:r>
              <a:rPr lang="cy-GB" altLang="en-US" sz="2400" dirty="0">
                <a:solidFill>
                  <a:srgbClr val="FF0000"/>
                </a:solidFill>
                <a:latin typeface="ComicSansMS" panose="030F0702030302020204" pitchFamily="66" charset="0"/>
              </a:rPr>
              <a:t>𝜏</a:t>
            </a:r>
            <a:r>
              <a:rPr lang="fr-FR" altLang="en-US" dirty="0"/>
              <a:t> </a:t>
            </a:r>
            <a:r>
              <a:rPr lang="cy-GB" dirty="0">
                <a:solidFill>
                  <a:srgbClr val="3333CC"/>
                </a:solidFill>
                <a:latin typeface="ComicSansMS" panose="030F0702030302020204" pitchFamily="66" charset="0"/>
              </a:rPr>
              <a:t>= a/</a:t>
            </a:r>
            <a:r>
              <a:rPr lang="cy-GB" dirty="0">
                <a:solidFill>
                  <a:srgbClr val="FF0000"/>
                </a:solidFill>
                <a:latin typeface="ComicSansMS" panose="030F0702030302020204" pitchFamily="66" charset="0"/>
              </a:rPr>
              <a:t>R</a:t>
            </a:r>
            <a:endParaRPr lang="fr-FR" dirty="0">
              <a:solidFill>
                <a:srgbClr val="FF0000"/>
              </a:solidFill>
              <a:latin typeface="ComicSansMS" panose="030F0702030302020204" pitchFamily="66" charset="0"/>
            </a:endParaRPr>
          </a:p>
        </p:txBody>
      </p:sp>
      <p:sp>
        <p:nvSpPr>
          <p:cNvPr id="53" name="Ellipse 52">
            <a:extLst>
              <a:ext uri="{FF2B5EF4-FFF2-40B4-BE49-F238E27FC236}">
                <a16:creationId xmlns:a16="http://schemas.microsoft.com/office/drawing/2014/main" id="{554D649F-3C6A-B405-1FEC-EC05C5617964}"/>
              </a:ext>
            </a:extLst>
          </p:cNvPr>
          <p:cNvSpPr/>
          <p:nvPr/>
        </p:nvSpPr>
        <p:spPr>
          <a:xfrm>
            <a:off x="1964380" y="5529871"/>
            <a:ext cx="68580" cy="62865"/>
          </a:xfrm>
          <a:prstGeom prst="ellipse">
            <a:avLst/>
          </a:prstGeom>
          <a:solidFill>
            <a:srgbClr val="003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a:extLst>
              <a:ext uri="{FF2B5EF4-FFF2-40B4-BE49-F238E27FC236}">
                <a16:creationId xmlns:a16="http://schemas.microsoft.com/office/drawing/2014/main" id="{824305A2-A350-4A8E-45E6-948B245DE9C8}"/>
              </a:ext>
            </a:extLst>
          </p:cNvPr>
          <p:cNvSpPr txBox="1"/>
          <p:nvPr/>
        </p:nvSpPr>
        <p:spPr>
          <a:xfrm>
            <a:off x="1735423" y="5236081"/>
            <a:ext cx="319309"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a</a:t>
            </a:r>
            <a:endParaRPr lang="fr-FR" dirty="0"/>
          </a:p>
        </p:txBody>
      </p:sp>
      <p:grpSp>
        <p:nvGrpSpPr>
          <p:cNvPr id="57" name="Groupe 56">
            <a:extLst>
              <a:ext uri="{FF2B5EF4-FFF2-40B4-BE49-F238E27FC236}">
                <a16:creationId xmlns:a16="http://schemas.microsoft.com/office/drawing/2014/main" id="{607F50DD-00C4-D850-117B-B586B00DA1B9}"/>
              </a:ext>
            </a:extLst>
          </p:cNvPr>
          <p:cNvGrpSpPr/>
          <p:nvPr/>
        </p:nvGrpSpPr>
        <p:grpSpPr>
          <a:xfrm>
            <a:off x="7534315" y="1219905"/>
            <a:ext cx="599534" cy="387322"/>
            <a:chOff x="5423409" y="3073039"/>
            <a:chExt cx="599534" cy="387322"/>
          </a:xfrm>
        </p:grpSpPr>
        <p:cxnSp>
          <p:nvCxnSpPr>
            <p:cNvPr id="58" name="Connecteur droit 57">
              <a:extLst>
                <a:ext uri="{FF2B5EF4-FFF2-40B4-BE49-F238E27FC236}">
                  <a16:creationId xmlns:a16="http://schemas.microsoft.com/office/drawing/2014/main" id="{CD330F66-25DF-8B49-7315-DA0C4B5D54B4}"/>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1487B7DD-F5E2-74E5-5367-718D7CCE1E67}"/>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2DBB0F9F-2FC2-37B3-27D0-FED035663104}"/>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51C685D5-5D65-3112-45AF-6D8F9D677D56}"/>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FD880B62-538D-B1DF-E68B-9AD1F3B89374}"/>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DF2744DB-512B-91D4-2607-78BEF20B8019}"/>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4" name="Groupe 63">
            <a:extLst>
              <a:ext uri="{FF2B5EF4-FFF2-40B4-BE49-F238E27FC236}">
                <a16:creationId xmlns:a16="http://schemas.microsoft.com/office/drawing/2014/main" id="{B99A7E45-E162-425A-1460-D95389988BCC}"/>
              </a:ext>
            </a:extLst>
          </p:cNvPr>
          <p:cNvGrpSpPr/>
          <p:nvPr/>
        </p:nvGrpSpPr>
        <p:grpSpPr>
          <a:xfrm>
            <a:off x="5321454" y="1232521"/>
            <a:ext cx="1721477" cy="387322"/>
            <a:chOff x="9053271" y="2423873"/>
            <a:chExt cx="1721477" cy="387322"/>
          </a:xfrm>
        </p:grpSpPr>
        <p:cxnSp>
          <p:nvCxnSpPr>
            <p:cNvPr id="65" name="Connecteur droit 64">
              <a:extLst>
                <a:ext uri="{FF2B5EF4-FFF2-40B4-BE49-F238E27FC236}">
                  <a16:creationId xmlns:a16="http://schemas.microsoft.com/office/drawing/2014/main" id="{24DC4037-C7E6-56DA-DBB3-72CCB8766563}"/>
                </a:ext>
              </a:extLst>
            </p:cNvPr>
            <p:cNvCxnSpPr/>
            <p:nvPr/>
          </p:nvCxnSpPr>
          <p:spPr>
            <a:xfrm>
              <a:off x="9053271" y="2799216"/>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5F440A0E-8A3D-53BE-E840-AC8DBF6C897F}"/>
                </a:ext>
              </a:extLst>
            </p:cNvPr>
            <p:cNvCxnSpPr>
              <a:cxnSpLocks/>
            </p:cNvCxnSpPr>
            <p:nvPr/>
          </p:nvCxnSpPr>
          <p:spPr>
            <a:xfrm flipV="1">
              <a:off x="9201013"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FFA550C1-BD23-7DDD-5C80-C1A33D17D12F}"/>
                </a:ext>
              </a:extLst>
            </p:cNvPr>
            <p:cNvCxnSpPr>
              <a:cxnSpLocks/>
            </p:cNvCxnSpPr>
            <p:nvPr/>
          </p:nvCxnSpPr>
          <p:spPr>
            <a:xfrm flipV="1">
              <a:off x="10627006"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45C2E3B8-6534-31BF-44BE-C2A81C75D72C}"/>
                </a:ext>
              </a:extLst>
            </p:cNvPr>
            <p:cNvCxnSpPr/>
            <p:nvPr/>
          </p:nvCxnSpPr>
          <p:spPr>
            <a:xfrm>
              <a:off x="10627006" y="2799881"/>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9" name="Groupe 68">
              <a:extLst>
                <a:ext uri="{FF2B5EF4-FFF2-40B4-BE49-F238E27FC236}">
                  <a16:creationId xmlns:a16="http://schemas.microsoft.com/office/drawing/2014/main" id="{6D2FDA79-7309-1332-B5F1-4C629D21B5AB}"/>
                </a:ext>
              </a:extLst>
            </p:cNvPr>
            <p:cNvGrpSpPr/>
            <p:nvPr/>
          </p:nvGrpSpPr>
          <p:grpSpPr>
            <a:xfrm>
              <a:off x="9201013" y="2435183"/>
              <a:ext cx="719451" cy="0"/>
              <a:chOff x="1590026" y="1562407"/>
              <a:chExt cx="719451" cy="0"/>
            </a:xfrm>
          </p:grpSpPr>
          <p:cxnSp>
            <p:nvCxnSpPr>
              <p:cNvPr id="76" name="Connecteur droit 75">
                <a:extLst>
                  <a:ext uri="{FF2B5EF4-FFF2-40B4-BE49-F238E27FC236}">
                    <a16:creationId xmlns:a16="http://schemas.microsoft.com/office/drawing/2014/main" id="{34DF7B75-BA3A-5968-391D-389E28A427EC}"/>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95C7A4CE-6F1E-3086-AACB-17D8CB72ABBC}"/>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8D141488-3817-FCCD-6C27-4F0CDC11E3A5}"/>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54AEFB69-CE80-1262-78E5-B34755E028FA}"/>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BDD83429-34AF-E90C-AD9B-DEC7E480A8A1}"/>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0" name="Groupe 69">
              <a:extLst>
                <a:ext uri="{FF2B5EF4-FFF2-40B4-BE49-F238E27FC236}">
                  <a16:creationId xmlns:a16="http://schemas.microsoft.com/office/drawing/2014/main" id="{075E7406-D49B-C50E-8053-178AC4395ED6}"/>
                </a:ext>
              </a:extLst>
            </p:cNvPr>
            <p:cNvGrpSpPr/>
            <p:nvPr/>
          </p:nvGrpSpPr>
          <p:grpSpPr>
            <a:xfrm>
              <a:off x="9907555" y="2435183"/>
              <a:ext cx="719451" cy="0"/>
              <a:chOff x="1590026" y="1562407"/>
              <a:chExt cx="719451" cy="0"/>
            </a:xfrm>
          </p:grpSpPr>
          <p:cxnSp>
            <p:nvCxnSpPr>
              <p:cNvPr id="71" name="Connecteur droit 70">
                <a:extLst>
                  <a:ext uri="{FF2B5EF4-FFF2-40B4-BE49-F238E27FC236}">
                    <a16:creationId xmlns:a16="http://schemas.microsoft.com/office/drawing/2014/main" id="{10BFB336-3E9D-5429-D456-07EC735B3548}"/>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19B8221C-A839-FF29-D7A2-840D5E484414}"/>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1D6963E6-6C27-57FA-1DAB-222466D4B2A0}"/>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BA138528-AF9C-E9B4-A4CA-3584C4040B6A}"/>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90FEA152-5099-1E4F-05AD-0776519416C3}"/>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81" name="Groupe 80">
            <a:extLst>
              <a:ext uri="{FF2B5EF4-FFF2-40B4-BE49-F238E27FC236}">
                <a16:creationId xmlns:a16="http://schemas.microsoft.com/office/drawing/2014/main" id="{E9B7AB04-AEE5-820A-EC11-5451C1014C2D}"/>
              </a:ext>
            </a:extLst>
          </p:cNvPr>
          <p:cNvGrpSpPr/>
          <p:nvPr/>
        </p:nvGrpSpPr>
        <p:grpSpPr>
          <a:xfrm>
            <a:off x="5321454" y="1850326"/>
            <a:ext cx="1295446" cy="387322"/>
            <a:chOff x="9053271" y="3041678"/>
            <a:chExt cx="1295446" cy="387322"/>
          </a:xfrm>
        </p:grpSpPr>
        <p:cxnSp>
          <p:nvCxnSpPr>
            <p:cNvPr id="82" name="Connecteur droit 81">
              <a:extLst>
                <a:ext uri="{FF2B5EF4-FFF2-40B4-BE49-F238E27FC236}">
                  <a16:creationId xmlns:a16="http://schemas.microsoft.com/office/drawing/2014/main" id="{FE0E97BE-0B17-457B-BA7A-96476EE9F537}"/>
                </a:ext>
              </a:extLst>
            </p:cNvPr>
            <p:cNvCxnSpPr/>
            <p:nvPr/>
          </p:nvCxnSpPr>
          <p:spPr>
            <a:xfrm>
              <a:off x="9053271" y="3417021"/>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C5889219-AFE5-F91F-DF16-3B457DAEAD7F}"/>
                </a:ext>
              </a:extLst>
            </p:cNvPr>
            <p:cNvCxnSpPr>
              <a:cxnSpLocks/>
            </p:cNvCxnSpPr>
            <p:nvPr/>
          </p:nvCxnSpPr>
          <p:spPr>
            <a:xfrm flipV="1">
              <a:off x="9201013" y="3041678"/>
              <a:ext cx="0" cy="3873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5D6B6F96-1AC9-E0FD-9B44-06EA78574313}"/>
                </a:ext>
              </a:extLst>
            </p:cNvPr>
            <p:cNvCxnSpPr>
              <a:cxnSpLocks/>
            </p:cNvCxnSpPr>
            <p:nvPr/>
          </p:nvCxnSpPr>
          <p:spPr>
            <a:xfrm flipV="1">
              <a:off x="10200975" y="3041678"/>
              <a:ext cx="0" cy="3873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9A3689EB-696F-67D7-03CC-DE46DAD9F99C}"/>
                </a:ext>
              </a:extLst>
            </p:cNvPr>
            <p:cNvCxnSpPr/>
            <p:nvPr/>
          </p:nvCxnSpPr>
          <p:spPr>
            <a:xfrm>
              <a:off x="10200975" y="3417686"/>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6" name="Groupe 85">
              <a:extLst>
                <a:ext uri="{FF2B5EF4-FFF2-40B4-BE49-F238E27FC236}">
                  <a16:creationId xmlns:a16="http://schemas.microsoft.com/office/drawing/2014/main" id="{79A972AB-B41B-26F1-C870-650A05ACE039}"/>
                </a:ext>
              </a:extLst>
            </p:cNvPr>
            <p:cNvGrpSpPr/>
            <p:nvPr/>
          </p:nvGrpSpPr>
          <p:grpSpPr>
            <a:xfrm>
              <a:off x="9201013" y="3052988"/>
              <a:ext cx="719451" cy="0"/>
              <a:chOff x="1590026" y="1562407"/>
              <a:chExt cx="719451" cy="0"/>
            </a:xfrm>
          </p:grpSpPr>
          <p:cxnSp>
            <p:nvCxnSpPr>
              <p:cNvPr id="90" name="Connecteur droit 89">
                <a:extLst>
                  <a:ext uri="{FF2B5EF4-FFF2-40B4-BE49-F238E27FC236}">
                    <a16:creationId xmlns:a16="http://schemas.microsoft.com/office/drawing/2014/main" id="{BF329396-A9A5-CD9B-B8AA-32BE836DC90A}"/>
                  </a:ext>
                </a:extLst>
              </p:cNvPr>
              <p:cNvCxnSpPr>
                <a:cxnSpLocks/>
              </p:cNvCxnSpPr>
              <p:nvPr/>
            </p:nvCxnSpPr>
            <p:spPr>
              <a:xfrm>
                <a:off x="1590026"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48F52C94-3EF5-F80B-7436-0F7A5C31CBF6}"/>
                  </a:ext>
                </a:extLst>
              </p:cNvPr>
              <p:cNvCxnSpPr>
                <a:cxnSpLocks/>
              </p:cNvCxnSpPr>
              <p:nvPr/>
            </p:nvCxnSpPr>
            <p:spPr>
              <a:xfrm>
                <a:off x="1737768"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712562BA-1E86-1ED3-0E76-8D624154835E}"/>
                  </a:ext>
                </a:extLst>
              </p:cNvPr>
              <p:cNvCxnSpPr>
                <a:cxnSpLocks/>
              </p:cNvCxnSpPr>
              <p:nvPr/>
            </p:nvCxnSpPr>
            <p:spPr>
              <a:xfrm>
                <a:off x="1876059"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A95357C3-E09A-5C40-7A67-5EC5401145EB}"/>
                  </a:ext>
                </a:extLst>
              </p:cNvPr>
              <p:cNvCxnSpPr>
                <a:cxnSpLocks/>
              </p:cNvCxnSpPr>
              <p:nvPr/>
            </p:nvCxnSpPr>
            <p:spPr>
              <a:xfrm>
                <a:off x="2023801"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8AF557AD-B6C9-076F-DEE5-C0BD025B5439}"/>
                  </a:ext>
                </a:extLst>
              </p:cNvPr>
              <p:cNvCxnSpPr>
                <a:cxnSpLocks/>
              </p:cNvCxnSpPr>
              <p:nvPr/>
            </p:nvCxnSpPr>
            <p:spPr>
              <a:xfrm>
                <a:off x="2161735"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7" name="Groupe 86">
              <a:extLst>
                <a:ext uri="{FF2B5EF4-FFF2-40B4-BE49-F238E27FC236}">
                  <a16:creationId xmlns:a16="http://schemas.microsoft.com/office/drawing/2014/main" id="{9E14365F-C99A-0C97-E723-B5643855BC89}"/>
                </a:ext>
              </a:extLst>
            </p:cNvPr>
            <p:cNvGrpSpPr/>
            <p:nvPr/>
          </p:nvGrpSpPr>
          <p:grpSpPr>
            <a:xfrm>
              <a:off x="9915299" y="3052988"/>
              <a:ext cx="285676" cy="0"/>
              <a:chOff x="2023801" y="1562407"/>
              <a:chExt cx="285676" cy="0"/>
            </a:xfrm>
          </p:grpSpPr>
          <p:cxnSp>
            <p:nvCxnSpPr>
              <p:cNvPr id="88" name="Connecteur droit 87">
                <a:extLst>
                  <a:ext uri="{FF2B5EF4-FFF2-40B4-BE49-F238E27FC236}">
                    <a16:creationId xmlns:a16="http://schemas.microsoft.com/office/drawing/2014/main" id="{9888E645-0AE5-C99A-33F8-33B781D6433E}"/>
                  </a:ext>
                </a:extLst>
              </p:cNvPr>
              <p:cNvCxnSpPr>
                <a:cxnSpLocks/>
              </p:cNvCxnSpPr>
              <p:nvPr/>
            </p:nvCxnSpPr>
            <p:spPr>
              <a:xfrm>
                <a:off x="2023801"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5F761492-A102-506E-8E0C-39975793EACA}"/>
                  </a:ext>
                </a:extLst>
              </p:cNvPr>
              <p:cNvCxnSpPr>
                <a:cxnSpLocks/>
              </p:cNvCxnSpPr>
              <p:nvPr/>
            </p:nvCxnSpPr>
            <p:spPr>
              <a:xfrm>
                <a:off x="2161735"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95" name="Groupe 94">
            <a:extLst>
              <a:ext uri="{FF2B5EF4-FFF2-40B4-BE49-F238E27FC236}">
                <a16:creationId xmlns:a16="http://schemas.microsoft.com/office/drawing/2014/main" id="{738B32A4-F451-11F9-772F-0577CA5A337B}"/>
              </a:ext>
            </a:extLst>
          </p:cNvPr>
          <p:cNvGrpSpPr/>
          <p:nvPr/>
        </p:nvGrpSpPr>
        <p:grpSpPr>
          <a:xfrm>
            <a:off x="7111718" y="1839016"/>
            <a:ext cx="1013565" cy="387322"/>
            <a:chOff x="10843535" y="3030368"/>
            <a:chExt cx="1013565" cy="387322"/>
          </a:xfrm>
        </p:grpSpPr>
        <p:cxnSp>
          <p:nvCxnSpPr>
            <p:cNvPr id="96" name="Connecteur droit 95">
              <a:extLst>
                <a:ext uri="{FF2B5EF4-FFF2-40B4-BE49-F238E27FC236}">
                  <a16:creationId xmlns:a16="http://schemas.microsoft.com/office/drawing/2014/main" id="{C0B323AD-FAFD-F39E-D6A5-E46E7CBF3258}"/>
                </a:ext>
              </a:extLst>
            </p:cNvPr>
            <p:cNvCxnSpPr/>
            <p:nvPr/>
          </p:nvCxnSpPr>
          <p:spPr>
            <a:xfrm>
              <a:off x="10843535" y="3405711"/>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0C17F48C-46EC-2CB9-508C-8204EBB623CA}"/>
                </a:ext>
              </a:extLst>
            </p:cNvPr>
            <p:cNvCxnSpPr>
              <a:cxnSpLocks/>
            </p:cNvCxnSpPr>
            <p:nvPr/>
          </p:nvCxnSpPr>
          <p:spPr>
            <a:xfrm flipV="1">
              <a:off x="10991277" y="3030368"/>
              <a:ext cx="0" cy="387322"/>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30448C72-C0A4-8136-4C37-B99BF09F242C}"/>
                </a:ext>
              </a:extLst>
            </p:cNvPr>
            <p:cNvCxnSpPr>
              <a:cxnSpLocks/>
            </p:cNvCxnSpPr>
            <p:nvPr/>
          </p:nvCxnSpPr>
          <p:spPr>
            <a:xfrm flipV="1">
              <a:off x="11709358" y="3030368"/>
              <a:ext cx="0" cy="387322"/>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55C66C5B-3316-878A-0B12-572C5AF159B3}"/>
                </a:ext>
              </a:extLst>
            </p:cNvPr>
            <p:cNvCxnSpPr/>
            <p:nvPr/>
          </p:nvCxnSpPr>
          <p:spPr>
            <a:xfrm>
              <a:off x="11709358" y="3406376"/>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00" name="Groupe 99">
              <a:extLst>
                <a:ext uri="{FF2B5EF4-FFF2-40B4-BE49-F238E27FC236}">
                  <a16:creationId xmlns:a16="http://schemas.microsoft.com/office/drawing/2014/main" id="{F13EB985-DBF9-7E5E-8DFD-1AE3DDEFCEBD}"/>
                </a:ext>
              </a:extLst>
            </p:cNvPr>
            <p:cNvGrpSpPr/>
            <p:nvPr/>
          </p:nvGrpSpPr>
          <p:grpSpPr>
            <a:xfrm>
              <a:off x="10995429" y="3041678"/>
              <a:ext cx="433418" cy="0"/>
              <a:chOff x="1876059" y="1562407"/>
              <a:chExt cx="433418" cy="0"/>
            </a:xfrm>
          </p:grpSpPr>
          <p:cxnSp>
            <p:nvCxnSpPr>
              <p:cNvPr id="104" name="Connecteur droit 103">
                <a:extLst>
                  <a:ext uri="{FF2B5EF4-FFF2-40B4-BE49-F238E27FC236}">
                    <a16:creationId xmlns:a16="http://schemas.microsoft.com/office/drawing/2014/main" id="{85366999-E770-0593-BDCF-E34133911E37}"/>
                  </a:ext>
                </a:extLst>
              </p:cNvPr>
              <p:cNvCxnSpPr>
                <a:cxnSpLocks/>
              </p:cNvCxnSpPr>
              <p:nvPr/>
            </p:nvCxnSpPr>
            <p:spPr>
              <a:xfrm>
                <a:off x="1876059"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5" name="Connecteur droit 104">
                <a:extLst>
                  <a:ext uri="{FF2B5EF4-FFF2-40B4-BE49-F238E27FC236}">
                    <a16:creationId xmlns:a16="http://schemas.microsoft.com/office/drawing/2014/main" id="{5D22A341-B97F-19D9-BD3A-EBC5719D33DE}"/>
                  </a:ext>
                </a:extLst>
              </p:cNvPr>
              <p:cNvCxnSpPr>
                <a:cxnSpLocks/>
              </p:cNvCxnSpPr>
              <p:nvPr/>
            </p:nvCxnSpPr>
            <p:spPr>
              <a:xfrm>
                <a:off x="2023801"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86A38A11-0C8B-691E-4739-2FCCB70D8D8B}"/>
                  </a:ext>
                </a:extLst>
              </p:cNvPr>
              <p:cNvCxnSpPr>
                <a:cxnSpLocks/>
              </p:cNvCxnSpPr>
              <p:nvPr/>
            </p:nvCxnSpPr>
            <p:spPr>
              <a:xfrm>
                <a:off x="2161735"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01" name="Groupe 100">
              <a:extLst>
                <a:ext uri="{FF2B5EF4-FFF2-40B4-BE49-F238E27FC236}">
                  <a16:creationId xmlns:a16="http://schemas.microsoft.com/office/drawing/2014/main" id="{6EC76928-CDE9-222C-EE53-841E65633574}"/>
                </a:ext>
              </a:extLst>
            </p:cNvPr>
            <p:cNvGrpSpPr/>
            <p:nvPr/>
          </p:nvGrpSpPr>
          <p:grpSpPr>
            <a:xfrm>
              <a:off x="11423682" y="3041678"/>
              <a:ext cx="285676" cy="0"/>
              <a:chOff x="2023801" y="1562407"/>
              <a:chExt cx="285676" cy="0"/>
            </a:xfrm>
          </p:grpSpPr>
          <p:cxnSp>
            <p:nvCxnSpPr>
              <p:cNvPr id="102" name="Connecteur droit 101">
                <a:extLst>
                  <a:ext uri="{FF2B5EF4-FFF2-40B4-BE49-F238E27FC236}">
                    <a16:creationId xmlns:a16="http://schemas.microsoft.com/office/drawing/2014/main" id="{2951CE44-A8F8-DA97-DFA1-6B72B41BE2DA}"/>
                  </a:ext>
                </a:extLst>
              </p:cNvPr>
              <p:cNvCxnSpPr>
                <a:cxnSpLocks/>
              </p:cNvCxnSpPr>
              <p:nvPr/>
            </p:nvCxnSpPr>
            <p:spPr>
              <a:xfrm>
                <a:off x="2023801"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50153BC3-49D5-DD34-75AF-E11AEF5D2857}"/>
                  </a:ext>
                </a:extLst>
              </p:cNvPr>
              <p:cNvCxnSpPr>
                <a:cxnSpLocks/>
              </p:cNvCxnSpPr>
              <p:nvPr/>
            </p:nvCxnSpPr>
            <p:spPr>
              <a:xfrm>
                <a:off x="2161735"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sp>
        <p:nvSpPr>
          <p:cNvPr id="107" name="ZoneTexte 106">
            <a:extLst>
              <a:ext uri="{FF2B5EF4-FFF2-40B4-BE49-F238E27FC236}">
                <a16:creationId xmlns:a16="http://schemas.microsoft.com/office/drawing/2014/main" id="{4BCA1571-F060-D2C1-27C4-6CBAD25AC71A}"/>
              </a:ext>
            </a:extLst>
          </p:cNvPr>
          <p:cNvSpPr txBox="1"/>
          <p:nvPr/>
        </p:nvSpPr>
        <p:spPr>
          <a:xfrm>
            <a:off x="4579258" y="2531962"/>
            <a:ext cx="4667385" cy="1477328"/>
          </a:xfrm>
          <a:prstGeom prst="rect">
            <a:avLst/>
          </a:prstGeom>
          <a:noFill/>
        </p:spPr>
        <p:txBody>
          <a:bodyPr wrap="square" rtlCol="0">
            <a:spAutoFit/>
          </a:bodyPr>
          <a:lstStyle/>
          <a:p>
            <a:pPr marL="457200" indent="-457200">
              <a:buFont typeface="Arial" panose="020B0604020202020204" pitchFamily="34" charset="0"/>
              <a:buChar char="•"/>
            </a:pPr>
            <a:r>
              <a:rPr lang="fr-FR" dirty="0" err="1">
                <a:solidFill>
                  <a:schemeClr val="bg1"/>
                </a:solidFill>
                <a:latin typeface="Comic Sans MS" panose="030F0902030302020204" pitchFamily="66" charset="0"/>
              </a:rPr>
              <a:t>Define</a:t>
            </a:r>
            <a:r>
              <a:rPr lang="fr-FR" dirty="0">
                <a:solidFill>
                  <a:schemeClr val="bg1"/>
                </a:solidFill>
                <a:latin typeface="Comic Sans MS" panose="030F0902030302020204" pitchFamily="66" charset="0"/>
              </a:rPr>
              <a:t> a </a:t>
            </a:r>
            <a:r>
              <a:rPr lang="fr-FR" dirty="0" err="1">
                <a:solidFill>
                  <a:schemeClr val="bg1"/>
                </a:solidFill>
                <a:latin typeface="Comic Sans MS" panose="030F0902030302020204" pitchFamily="66" charset="0"/>
              </a:rPr>
              <a:t>threshold</a:t>
            </a:r>
            <a:r>
              <a:rPr lang="fr-FR" dirty="0">
                <a:solidFill>
                  <a:schemeClr val="bg1"/>
                </a:solidFill>
                <a:latin typeface="Comic Sans MS" panose="030F0902030302020204" pitchFamily="66" charset="0"/>
              </a:rPr>
              <a:t> (ex. </a:t>
            </a:r>
            <a:r>
              <a:rPr lang="fr-FR" b="1" dirty="0">
                <a:solidFill>
                  <a:srgbClr val="FF0000"/>
                </a:solidFill>
                <a:latin typeface="Comic Sans MS" panose="030F0902030302020204" pitchFamily="66" charset="0"/>
              </a:rPr>
              <a:t>2 mV</a:t>
            </a:r>
            <a:r>
              <a:rPr lang="fr-FR" dirty="0">
                <a:solidFill>
                  <a:schemeClr val="bg1"/>
                </a:solidFill>
                <a:latin typeface="Comic Sans MS" panose="030F0902030302020204" pitchFamily="66" charset="0"/>
              </a:rPr>
              <a:t>)</a:t>
            </a:r>
          </a:p>
          <a:p>
            <a:pPr marL="457200" indent="-457200">
              <a:buFont typeface="Arial" panose="020B0604020202020204" pitchFamily="34" charset="0"/>
              <a:buChar char="•"/>
            </a:pPr>
            <a:r>
              <a:rPr lang="fr-FR" dirty="0" err="1">
                <a:solidFill>
                  <a:schemeClr val="bg1"/>
                </a:solidFill>
                <a:latin typeface="Comic Sans MS" panose="030F0902030302020204" pitchFamily="66" charset="0"/>
              </a:rPr>
              <a:t>What’s</a:t>
            </a:r>
            <a:r>
              <a:rPr lang="fr-FR" dirty="0">
                <a:solidFill>
                  <a:schemeClr val="bg1"/>
                </a:solidFill>
                <a:latin typeface="Comic Sans MS" panose="030F0902030302020204" pitchFamily="66" charset="0"/>
              </a:rPr>
              <a:t> the </a:t>
            </a:r>
            <a:r>
              <a:rPr lang="fr-FR" dirty="0" err="1">
                <a:solidFill>
                  <a:schemeClr val="bg1"/>
                </a:solidFill>
                <a:latin typeface="Comic Sans MS" panose="030F0902030302020204" pitchFamily="66" charset="0"/>
              </a:rPr>
              <a:t>intensity</a:t>
            </a:r>
            <a:r>
              <a:rPr lang="fr-FR" dirty="0">
                <a:solidFill>
                  <a:schemeClr val="bg1"/>
                </a:solidFill>
                <a:latin typeface="Comic Sans MS" panose="030F0902030302020204" pitchFamily="66" charset="0"/>
              </a:rPr>
              <a:t> </a:t>
            </a:r>
            <a:r>
              <a:rPr lang="fr-FR" dirty="0" err="1">
                <a:solidFill>
                  <a:schemeClr val="bg1"/>
                </a:solidFill>
                <a:latin typeface="Comic Sans MS" panose="030F0902030302020204" pitchFamily="66" charset="0"/>
              </a:rPr>
              <a:t>needed</a:t>
            </a:r>
            <a:r>
              <a:rPr lang="fr-FR" dirty="0">
                <a:solidFill>
                  <a:schemeClr val="bg1"/>
                </a:solidFill>
                <a:latin typeface="Comic Sans MS" panose="030F0902030302020204" pitchFamily="66" charset="0"/>
              </a:rPr>
              <a:t> to </a:t>
            </a:r>
            <a:r>
              <a:rPr lang="fr-FR" dirty="0" err="1">
                <a:solidFill>
                  <a:schemeClr val="bg1"/>
                </a:solidFill>
                <a:latin typeface="Comic Sans MS" panose="030F0902030302020204" pitchFamily="66" charset="0"/>
              </a:rPr>
              <a:t>reach</a:t>
            </a:r>
            <a:r>
              <a:rPr lang="fr-FR" dirty="0">
                <a:solidFill>
                  <a:schemeClr val="bg1"/>
                </a:solidFill>
                <a:latin typeface="Comic Sans MS" panose="030F0902030302020204" pitchFamily="66" charset="0"/>
              </a:rPr>
              <a:t> the </a:t>
            </a:r>
            <a:r>
              <a:rPr lang="fr-FR" dirty="0" err="1">
                <a:solidFill>
                  <a:schemeClr val="bg1"/>
                </a:solidFill>
                <a:latin typeface="Comic Sans MS" panose="030F0902030302020204" pitchFamily="66" charset="0"/>
              </a:rPr>
              <a:t>threshold</a:t>
            </a:r>
            <a:r>
              <a:rPr lang="fr-FR" dirty="0">
                <a:solidFill>
                  <a:schemeClr val="bg1"/>
                </a:solidFill>
                <a:latin typeface="Comic Sans MS" panose="030F0902030302020204" pitchFamily="66" charset="0"/>
              </a:rPr>
              <a:t> </a:t>
            </a:r>
            <a:r>
              <a:rPr lang="fr-FR" dirty="0" err="1">
                <a:solidFill>
                  <a:schemeClr val="bg1"/>
                </a:solidFill>
                <a:latin typeface="Comic Sans MS" panose="030F0902030302020204" pitchFamily="66" charset="0"/>
              </a:rPr>
              <a:t>with</a:t>
            </a:r>
            <a:r>
              <a:rPr lang="fr-FR" dirty="0">
                <a:solidFill>
                  <a:schemeClr val="bg1"/>
                </a:solidFill>
                <a:latin typeface="Comic Sans MS" panose="030F0902030302020204" pitchFamily="66" charset="0"/>
              </a:rPr>
              <a:t> 4 </a:t>
            </a:r>
            <a:r>
              <a:rPr lang="fr-FR" dirty="0" err="1">
                <a:solidFill>
                  <a:schemeClr val="bg1"/>
                </a:solidFill>
                <a:latin typeface="Comic Sans MS" panose="030F0902030302020204" pitchFamily="66" charset="0"/>
              </a:rPr>
              <a:t>different</a:t>
            </a:r>
            <a:r>
              <a:rPr lang="fr-FR" dirty="0">
                <a:solidFill>
                  <a:schemeClr val="bg1"/>
                </a:solidFill>
                <a:latin typeface="Comic Sans MS" panose="030F0902030302020204" pitchFamily="66" charset="0"/>
              </a:rPr>
              <a:t> stimulus durations?</a:t>
            </a:r>
          </a:p>
          <a:p>
            <a:pPr marL="457200" indent="-457200">
              <a:buFont typeface="Arial" panose="020B0604020202020204" pitchFamily="34" charset="0"/>
              <a:buChar char="•"/>
            </a:pPr>
            <a:r>
              <a:rPr lang="fr-FR" dirty="0">
                <a:solidFill>
                  <a:schemeClr val="bg1"/>
                </a:solidFill>
                <a:latin typeface="Comic Sans MS" panose="030F0902030302020204" pitchFamily="66" charset="0"/>
              </a:rPr>
              <a:t>Excel</a:t>
            </a:r>
          </a:p>
        </p:txBody>
      </p:sp>
      <p:pic>
        <p:nvPicPr>
          <p:cNvPr id="109" name="Image 108">
            <a:extLst>
              <a:ext uri="{FF2B5EF4-FFF2-40B4-BE49-F238E27FC236}">
                <a16:creationId xmlns:a16="http://schemas.microsoft.com/office/drawing/2014/main" id="{15CF7827-FBB7-DE83-80C8-D46E3CDDFACB}"/>
              </a:ext>
            </a:extLst>
          </p:cNvPr>
          <p:cNvPicPr>
            <a:picLocks noChangeAspect="1"/>
          </p:cNvPicPr>
          <p:nvPr/>
        </p:nvPicPr>
        <p:blipFill>
          <a:blip r:embed="rId4"/>
          <a:stretch>
            <a:fillRect/>
          </a:stretch>
        </p:blipFill>
        <p:spPr>
          <a:xfrm>
            <a:off x="4702677" y="3984813"/>
            <a:ext cx="4401951" cy="562107"/>
          </a:xfrm>
          <a:prstGeom prst="rect">
            <a:avLst/>
          </a:prstGeom>
        </p:spPr>
      </p:pic>
      <p:graphicFrame>
        <p:nvGraphicFramePr>
          <p:cNvPr id="111" name="Graphique 110">
            <a:extLst>
              <a:ext uri="{FF2B5EF4-FFF2-40B4-BE49-F238E27FC236}">
                <a16:creationId xmlns:a16="http://schemas.microsoft.com/office/drawing/2014/main" id="{8BD11472-44B7-52DB-3C54-44357FD55688}"/>
              </a:ext>
            </a:extLst>
          </p:cNvPr>
          <p:cNvGraphicFramePr>
            <a:graphicFrameLocks/>
          </p:cNvGraphicFramePr>
          <p:nvPr>
            <p:extLst>
              <p:ext uri="{D42A27DB-BD31-4B8C-83A1-F6EECF244321}">
                <p14:modId xmlns:p14="http://schemas.microsoft.com/office/powerpoint/2010/main" val="1926890546"/>
              </p:ext>
            </p:extLst>
          </p:nvPr>
        </p:nvGraphicFramePr>
        <p:xfrm>
          <a:off x="5395325" y="4739695"/>
          <a:ext cx="2992979" cy="1841616"/>
        </p:xfrm>
        <a:graphic>
          <a:graphicData uri="http://schemas.openxmlformats.org/drawingml/2006/chart">
            <c:chart xmlns:c="http://schemas.openxmlformats.org/drawingml/2006/chart" xmlns:r="http://schemas.openxmlformats.org/officeDocument/2006/relationships" r:id="rId5"/>
          </a:graphicData>
        </a:graphic>
      </p:graphicFrame>
      <p:sp>
        <p:nvSpPr>
          <p:cNvPr id="113" name="ZoneTexte 112">
            <a:extLst>
              <a:ext uri="{FF2B5EF4-FFF2-40B4-BE49-F238E27FC236}">
                <a16:creationId xmlns:a16="http://schemas.microsoft.com/office/drawing/2014/main" id="{C8C56893-A9CF-A903-D9E0-67C1CFA415EE}"/>
              </a:ext>
            </a:extLst>
          </p:cNvPr>
          <p:cNvSpPr txBox="1"/>
          <p:nvPr/>
        </p:nvSpPr>
        <p:spPr>
          <a:xfrm>
            <a:off x="1464874" y="1377481"/>
            <a:ext cx="3424176" cy="369332"/>
          </a:xfrm>
          <a:prstGeom prst="rect">
            <a:avLst/>
          </a:prstGeom>
          <a:noFill/>
        </p:spPr>
        <p:txBody>
          <a:bodyPr wrap="square">
            <a:spAutoFit/>
          </a:bodyPr>
          <a:lstStyle/>
          <a:p>
            <a:r>
              <a:rPr lang="fr-FR" dirty="0" err="1">
                <a:solidFill>
                  <a:srgbClr val="FF0000"/>
                </a:solidFill>
                <a:latin typeface="Comic Sans MS" panose="030F0902030302020204" pitchFamily="66" charset="0"/>
              </a:rPr>
              <a:t>Threshold</a:t>
            </a:r>
            <a:r>
              <a:rPr lang="fr-FR" dirty="0">
                <a:solidFill>
                  <a:srgbClr val="FF0000"/>
                </a:solidFill>
                <a:latin typeface="Comic Sans MS" panose="030F0902030302020204" pitchFamily="66" charset="0"/>
              </a:rPr>
              <a:t> = 2 mV</a:t>
            </a:r>
            <a:endParaRPr lang="fr-FR" dirty="0">
              <a:solidFill>
                <a:srgbClr val="FF0000"/>
              </a:solidFill>
            </a:endParaRPr>
          </a:p>
        </p:txBody>
      </p:sp>
      <p:sp>
        <p:nvSpPr>
          <p:cNvPr id="3" name="ZoneTexte 2">
            <a:extLst>
              <a:ext uri="{FF2B5EF4-FFF2-40B4-BE49-F238E27FC236}">
                <a16:creationId xmlns:a16="http://schemas.microsoft.com/office/drawing/2014/main" id="{5A6A0EF5-5886-C450-B3FB-12A0B4E59BA0}"/>
              </a:ext>
            </a:extLst>
          </p:cNvPr>
          <p:cNvSpPr txBox="1"/>
          <p:nvPr/>
        </p:nvSpPr>
        <p:spPr>
          <a:xfrm>
            <a:off x="382466" y="6407773"/>
            <a:ext cx="7371566" cy="461665"/>
          </a:xfrm>
          <a:prstGeom prst="rect">
            <a:avLst/>
          </a:prstGeom>
          <a:noFill/>
        </p:spPr>
        <p:txBody>
          <a:bodyPr wrap="square">
            <a:spAutoFit/>
          </a:bodyPr>
          <a:lstStyle/>
          <a:p>
            <a:r>
              <a:rPr lang="fr-FR" dirty="0">
                <a:solidFill>
                  <a:srgbClr val="FF0000"/>
                </a:solidFill>
                <a:latin typeface="ComicSansMS" panose="030F0702030302020204" pitchFamily="66" charset="0"/>
              </a:rPr>
              <a:t>Weiss Law : Q = R(</a:t>
            </a:r>
            <a:r>
              <a:rPr lang="fr-FR" dirty="0" err="1">
                <a:solidFill>
                  <a:srgbClr val="FF0000"/>
                </a:solidFill>
                <a:latin typeface="ComicSansMS" panose="030F0702030302020204" pitchFamily="66" charset="0"/>
              </a:rPr>
              <a:t>t</a:t>
            </a:r>
            <a:r>
              <a:rPr lang="fr-FR" dirty="0">
                <a:solidFill>
                  <a:srgbClr val="FF0000"/>
                </a:solidFill>
                <a:latin typeface="ComicSansMS" panose="030F0702030302020204" pitchFamily="66" charset="0"/>
              </a:rPr>
              <a:t> + </a:t>
            </a:r>
            <a:r>
              <a:rPr lang="cy-GB" altLang="en-US" sz="2400" dirty="0">
                <a:solidFill>
                  <a:srgbClr val="FF0000"/>
                </a:solidFill>
                <a:latin typeface="ComicSansMS" panose="030F0702030302020204" pitchFamily="66" charset="0"/>
              </a:rPr>
              <a:t>𝜏</a:t>
            </a:r>
            <a:r>
              <a:rPr lang="fr-FR" altLang="en-US" dirty="0">
                <a:solidFill>
                  <a:srgbClr val="FF0000"/>
                </a:solidFill>
                <a:latin typeface="ComicSansMS" panose="030F0702030302020204" pitchFamily="66" charset="0"/>
              </a:rPr>
              <a:t>)</a:t>
            </a:r>
          </a:p>
        </p:txBody>
      </p:sp>
      <p:sp>
        <p:nvSpPr>
          <p:cNvPr id="6" name="ZoneTexte 5">
            <a:extLst>
              <a:ext uri="{FF2B5EF4-FFF2-40B4-BE49-F238E27FC236}">
                <a16:creationId xmlns:a16="http://schemas.microsoft.com/office/drawing/2014/main" id="{DB6DE194-16C9-591E-661E-2D890F272F3A}"/>
              </a:ext>
            </a:extLst>
          </p:cNvPr>
          <p:cNvSpPr txBox="1"/>
          <p:nvPr/>
        </p:nvSpPr>
        <p:spPr>
          <a:xfrm>
            <a:off x="1192679" y="5946108"/>
            <a:ext cx="786003" cy="461665"/>
          </a:xfrm>
          <a:prstGeom prst="rect">
            <a:avLst/>
          </a:prstGeom>
          <a:noFill/>
        </p:spPr>
        <p:txBody>
          <a:bodyPr wrap="square">
            <a:spAutoFit/>
          </a:bodyPr>
          <a:lstStyle/>
          <a:p>
            <a:r>
              <a:rPr lang="cy-GB" altLang="en-US" sz="2400" dirty="0">
                <a:solidFill>
                  <a:srgbClr val="FF0000"/>
                </a:solidFill>
                <a:latin typeface="ComicSansMS" panose="030F0702030302020204" pitchFamily="66" charset="0"/>
              </a:rPr>
              <a:t>𝜏</a:t>
            </a:r>
            <a:endParaRPr lang="fr-FR" sz="2400" dirty="0"/>
          </a:p>
        </p:txBody>
      </p:sp>
      <p:sp>
        <p:nvSpPr>
          <p:cNvPr id="2" name="Rectangle 1">
            <a:extLst>
              <a:ext uri="{FF2B5EF4-FFF2-40B4-BE49-F238E27FC236}">
                <a16:creationId xmlns:a16="http://schemas.microsoft.com/office/drawing/2014/main" id="{C9FF7AC9-68F7-4145-A302-B40BB490164C}"/>
              </a:ext>
            </a:extLst>
          </p:cNvPr>
          <p:cNvSpPr/>
          <p:nvPr/>
        </p:nvSpPr>
        <p:spPr>
          <a:xfrm>
            <a:off x="2262306" y="150435"/>
            <a:ext cx="4836580" cy="523220"/>
          </a:xfrm>
          <a:prstGeom prst="rect">
            <a:avLst/>
          </a:prstGeom>
        </p:spPr>
        <p:txBody>
          <a:bodyPr wrap="none">
            <a:spAutoFit/>
          </a:bodyPr>
          <a:lstStyle/>
          <a:p>
            <a:r>
              <a:rPr lang="fr-FR" sz="2800" dirty="0">
                <a:solidFill>
                  <a:srgbClr val="3333CC"/>
                </a:solidFill>
                <a:latin typeface="ComicSansMS" panose="030F0702030302020204" pitchFamily="66" charset="0"/>
              </a:rPr>
              <a:t>1. Strentgh-duration </a:t>
            </a:r>
            <a:r>
              <a:rPr lang="fr-FR" sz="2800" dirty="0" err="1">
                <a:solidFill>
                  <a:srgbClr val="3333CC"/>
                </a:solidFill>
                <a:latin typeface="ComicSansMS" panose="030F0702030302020204" pitchFamily="66" charset="0"/>
              </a:rPr>
              <a:t>curves</a:t>
            </a:r>
            <a:endParaRPr lang="fr-FR" sz="2800" dirty="0"/>
          </a:p>
        </p:txBody>
      </p:sp>
    </p:spTree>
    <p:extLst>
      <p:ext uri="{BB962C8B-B14F-4D97-AF65-F5344CB8AC3E}">
        <p14:creationId xmlns:p14="http://schemas.microsoft.com/office/powerpoint/2010/main" val="521586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10" name="ZoneTexte 109">
            <a:extLst>
              <a:ext uri="{FF2B5EF4-FFF2-40B4-BE49-F238E27FC236}">
                <a16:creationId xmlns:a16="http://schemas.microsoft.com/office/drawing/2014/main" id="{900FB4D7-F8BB-B386-6F3C-94E89A7B9435}"/>
              </a:ext>
            </a:extLst>
          </p:cNvPr>
          <p:cNvSpPr txBox="1"/>
          <p:nvPr/>
        </p:nvSpPr>
        <p:spPr>
          <a:xfrm>
            <a:off x="653054" y="1006902"/>
            <a:ext cx="8490946" cy="3477875"/>
          </a:xfrm>
          <a:prstGeom prst="rect">
            <a:avLst/>
          </a:prstGeom>
          <a:noFill/>
        </p:spPr>
        <p:txBody>
          <a:bodyPr wrap="square" rtlCol="0">
            <a:spAutoFit/>
          </a:bodyPr>
          <a:lstStyle/>
          <a:p>
            <a:r>
              <a:rPr lang="fr-FR" sz="2200" b="1" dirty="0"/>
              <a:t>In </a:t>
            </a:r>
            <a:r>
              <a:rPr lang="fr-FR" sz="2200" b="1" dirty="0" err="1"/>
              <a:t>peripheral</a:t>
            </a:r>
            <a:r>
              <a:rPr lang="fr-FR" sz="2200" b="1" dirty="0"/>
              <a:t> neuropathies </a:t>
            </a:r>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r>
              <a:rPr lang="fr-FR" b="1" dirty="0" err="1"/>
              <a:t>Demyelinating</a:t>
            </a:r>
            <a:r>
              <a:rPr lang="fr-FR" b="1" dirty="0"/>
              <a:t> neuropathies (</a:t>
            </a:r>
            <a:r>
              <a:rPr lang="fr-FR" b="1" dirty="0">
                <a:solidFill>
                  <a:srgbClr val="FF0000"/>
                </a:solidFill>
              </a:rPr>
              <a:t>CMT1A, CIDP, GBS</a:t>
            </a:r>
            <a:r>
              <a:rPr lang="fr-FR" b="1" dirty="0"/>
              <a:t>), the </a:t>
            </a:r>
            <a:r>
              <a:rPr lang="fr-FR" b="1" dirty="0" err="1"/>
              <a:t>rheobase</a:t>
            </a:r>
            <a:r>
              <a:rPr lang="fr-FR" b="1" dirty="0"/>
              <a:t> </a:t>
            </a:r>
            <a:r>
              <a:rPr lang="fr-FR" b="1" dirty="0" err="1"/>
              <a:t>is</a:t>
            </a:r>
            <a:r>
              <a:rPr lang="fr-FR" b="1" dirty="0"/>
              <a:t> increased due to passive membrane </a:t>
            </a:r>
            <a:r>
              <a:rPr lang="fr-FR" b="1" dirty="0" err="1"/>
              <a:t>property</a:t>
            </a:r>
            <a:r>
              <a:rPr lang="fr-FR" b="1" dirty="0"/>
              <a:t>. </a:t>
            </a:r>
            <a:r>
              <a:rPr lang="fr-FR" b="1" dirty="0">
                <a:solidFill>
                  <a:srgbClr val="00B0F0"/>
                </a:solidFill>
              </a:rPr>
              <a:t>(</a:t>
            </a:r>
            <a:r>
              <a:rPr lang="fr-FR" b="1" dirty="0" err="1">
                <a:solidFill>
                  <a:srgbClr val="00B0F0"/>
                </a:solidFill>
              </a:rPr>
              <a:t>Kiernan</a:t>
            </a:r>
            <a:r>
              <a:rPr lang="fr-FR" b="1" dirty="0">
                <a:solidFill>
                  <a:srgbClr val="00B0F0"/>
                </a:solidFill>
              </a:rPr>
              <a:t> </a:t>
            </a:r>
            <a:r>
              <a:rPr lang="fr-FR" b="1" i="1" dirty="0">
                <a:solidFill>
                  <a:srgbClr val="00B0F0"/>
                </a:solidFill>
              </a:rPr>
              <a:t>et al.</a:t>
            </a:r>
            <a:r>
              <a:rPr lang="fr-FR" b="1" dirty="0">
                <a:solidFill>
                  <a:srgbClr val="00B0F0"/>
                </a:solidFill>
              </a:rPr>
              <a:t>, 2019)</a:t>
            </a:r>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endParaRPr lang="fr-FR" b="1" dirty="0">
              <a:solidFill>
                <a:srgbClr val="00B0F0"/>
              </a:solidFill>
            </a:endParaRPr>
          </a:p>
          <a:p>
            <a:pPr marL="285750" indent="-285750">
              <a:buFont typeface="Arial" panose="020B0604020202020204" pitchFamily="34" charset="0"/>
              <a:buChar char="•"/>
            </a:pPr>
            <a:r>
              <a:rPr lang="fr-FR" b="1" dirty="0"/>
              <a:t>There </a:t>
            </a:r>
            <a:r>
              <a:rPr lang="fr-FR" b="1" dirty="0" err="1"/>
              <a:t>is</a:t>
            </a:r>
            <a:r>
              <a:rPr lang="fr-FR" b="1" dirty="0"/>
              <a:t> a </a:t>
            </a:r>
            <a:r>
              <a:rPr lang="fr-FR" b="1" dirty="0" err="1"/>
              <a:t>relationship</a:t>
            </a:r>
            <a:r>
              <a:rPr lang="fr-FR" b="1" dirty="0"/>
              <a:t> </a:t>
            </a:r>
            <a:r>
              <a:rPr lang="fr-FR" b="1" dirty="0" err="1"/>
              <a:t>between</a:t>
            </a:r>
            <a:r>
              <a:rPr lang="fr-FR" b="1" dirty="0"/>
              <a:t> </a:t>
            </a:r>
            <a:r>
              <a:rPr lang="fr-FR" b="1" dirty="0" err="1"/>
              <a:t>survival</a:t>
            </a:r>
            <a:r>
              <a:rPr lang="fr-FR" b="1" dirty="0"/>
              <a:t> and chronaxie in </a:t>
            </a:r>
            <a:r>
              <a:rPr lang="fr-FR" b="1" dirty="0">
                <a:solidFill>
                  <a:srgbClr val="FF0000"/>
                </a:solidFill>
              </a:rPr>
              <a:t>ALS</a:t>
            </a:r>
            <a:r>
              <a:rPr lang="fr-FR" b="1" dirty="0"/>
              <a:t>. </a:t>
            </a:r>
            <a:r>
              <a:rPr lang="fr-FR" b="1" dirty="0">
                <a:solidFill>
                  <a:srgbClr val="00B0F0"/>
                </a:solidFill>
              </a:rPr>
              <a:t>(Kanai </a:t>
            </a:r>
            <a:r>
              <a:rPr lang="fr-FR" b="1" i="1" dirty="0">
                <a:solidFill>
                  <a:srgbClr val="00B0F0"/>
                </a:solidFill>
              </a:rPr>
              <a:t>et al</a:t>
            </a:r>
            <a:r>
              <a:rPr lang="fr-FR" b="1" dirty="0">
                <a:solidFill>
                  <a:srgbClr val="00B0F0"/>
                </a:solidFill>
              </a:rPr>
              <a:t>, 2012) </a:t>
            </a:r>
          </a:p>
          <a:p>
            <a:pPr marL="285750" indent="-285750">
              <a:buFont typeface="Arial" panose="020B0604020202020204" pitchFamily="34" charset="0"/>
              <a:buChar char="•"/>
            </a:pPr>
            <a:endParaRPr lang="fr-FR" b="1" dirty="0">
              <a:solidFill>
                <a:srgbClr val="00B0F0"/>
              </a:solidFill>
            </a:endParaRPr>
          </a:p>
          <a:p>
            <a:pPr marL="285750" indent="-285750">
              <a:buFont typeface="Arial" panose="020B0604020202020204" pitchFamily="34" charset="0"/>
              <a:buChar char="•"/>
            </a:pPr>
            <a:endParaRPr lang="fr-FR" b="1" dirty="0">
              <a:solidFill>
                <a:srgbClr val="00B0F0"/>
              </a:solidFill>
            </a:endParaRPr>
          </a:p>
          <a:p>
            <a:pPr marL="285750" indent="-285750">
              <a:buFont typeface="Arial" panose="020B0604020202020204" pitchFamily="34" charset="0"/>
              <a:buChar char="•"/>
            </a:pPr>
            <a:r>
              <a:rPr lang="fr-FR" b="1" dirty="0">
                <a:solidFill>
                  <a:srgbClr val="FF0000"/>
                </a:solidFill>
              </a:rPr>
              <a:t>CIDP</a:t>
            </a:r>
            <a:r>
              <a:rPr lang="fr-FR" b="1" dirty="0"/>
              <a:t>, one of direct action </a:t>
            </a:r>
            <a:r>
              <a:rPr lang="fr-FR" b="1" dirty="0" err="1"/>
              <a:t>mechanism</a:t>
            </a:r>
            <a:r>
              <a:rPr lang="fr-FR" b="1" dirty="0"/>
              <a:t> of </a:t>
            </a:r>
            <a:r>
              <a:rPr lang="fr-FR" b="1" dirty="0" err="1"/>
              <a:t>intravenous</a:t>
            </a:r>
            <a:r>
              <a:rPr lang="fr-FR" b="1" dirty="0"/>
              <a:t> </a:t>
            </a:r>
            <a:r>
              <a:rPr lang="fr-FR" b="1" dirty="0" err="1"/>
              <a:t>immunoglobulin</a:t>
            </a:r>
            <a:r>
              <a:rPr lang="fr-FR" b="1" dirty="0"/>
              <a:t> </a:t>
            </a:r>
            <a:r>
              <a:rPr lang="fr-FR" b="1" dirty="0" err="1"/>
              <a:t>could</a:t>
            </a:r>
            <a:r>
              <a:rPr lang="fr-FR" b="1" dirty="0"/>
              <a:t> </a:t>
            </a:r>
            <a:r>
              <a:rPr lang="fr-FR" b="1" dirty="0" err="1"/>
              <a:t>depend</a:t>
            </a:r>
            <a:r>
              <a:rPr lang="fr-FR" b="1" dirty="0"/>
              <a:t> of Nap Channel. </a:t>
            </a:r>
            <a:r>
              <a:rPr lang="fr-FR" b="1" dirty="0">
                <a:solidFill>
                  <a:srgbClr val="00B0F0"/>
                </a:solidFill>
              </a:rPr>
              <a:t>(</a:t>
            </a:r>
            <a:r>
              <a:rPr lang="fr-FR" b="1" dirty="0" err="1">
                <a:solidFill>
                  <a:srgbClr val="00B0F0"/>
                </a:solidFill>
              </a:rPr>
              <a:t>Boërio</a:t>
            </a:r>
            <a:r>
              <a:rPr lang="fr-FR" b="1" dirty="0">
                <a:solidFill>
                  <a:srgbClr val="00B0F0"/>
                </a:solidFill>
              </a:rPr>
              <a:t> </a:t>
            </a:r>
            <a:r>
              <a:rPr lang="fr-FR" b="1" i="1" dirty="0">
                <a:solidFill>
                  <a:srgbClr val="00B0F0"/>
                </a:solidFill>
              </a:rPr>
              <a:t>et al.</a:t>
            </a:r>
            <a:r>
              <a:rPr lang="fr-FR" b="1" dirty="0">
                <a:solidFill>
                  <a:srgbClr val="00B0F0"/>
                </a:solidFill>
              </a:rPr>
              <a:t>, 2010)</a:t>
            </a:r>
          </a:p>
          <a:p>
            <a:endParaRPr lang="fr-FR" b="1" dirty="0">
              <a:solidFill>
                <a:srgbClr val="00B0F0"/>
              </a:solidFill>
            </a:endParaRPr>
          </a:p>
        </p:txBody>
      </p:sp>
      <p:graphicFrame>
        <p:nvGraphicFramePr>
          <p:cNvPr id="2" name="Tableau 7">
            <a:extLst>
              <a:ext uri="{FF2B5EF4-FFF2-40B4-BE49-F238E27FC236}">
                <a16:creationId xmlns:a16="http://schemas.microsoft.com/office/drawing/2014/main" id="{2363B183-22FB-9523-DF15-D27410BDADC9}"/>
              </a:ext>
            </a:extLst>
          </p:cNvPr>
          <p:cNvGraphicFramePr>
            <a:graphicFrameLocks noGrp="1"/>
          </p:cNvGraphicFramePr>
          <p:nvPr>
            <p:extLst>
              <p:ext uri="{D42A27DB-BD31-4B8C-83A1-F6EECF244321}">
                <p14:modId xmlns:p14="http://schemas.microsoft.com/office/powerpoint/2010/main" val="1506585363"/>
              </p:ext>
            </p:extLst>
          </p:nvPr>
        </p:nvGraphicFramePr>
        <p:xfrm>
          <a:off x="1357897" y="4347147"/>
          <a:ext cx="6342420" cy="2228812"/>
        </p:xfrm>
        <a:graphic>
          <a:graphicData uri="http://schemas.openxmlformats.org/drawingml/2006/table">
            <a:tbl>
              <a:tblPr firstRow="1" bandRow="1">
                <a:tableStyleId>{5C22544A-7EE6-4342-B048-85BDC9FD1C3A}</a:tableStyleId>
              </a:tblPr>
              <a:tblGrid>
                <a:gridCol w="2114140">
                  <a:extLst>
                    <a:ext uri="{9D8B030D-6E8A-4147-A177-3AD203B41FA5}">
                      <a16:colId xmlns:a16="http://schemas.microsoft.com/office/drawing/2014/main" val="2219038364"/>
                    </a:ext>
                  </a:extLst>
                </a:gridCol>
                <a:gridCol w="2114140">
                  <a:extLst>
                    <a:ext uri="{9D8B030D-6E8A-4147-A177-3AD203B41FA5}">
                      <a16:colId xmlns:a16="http://schemas.microsoft.com/office/drawing/2014/main" val="3838008867"/>
                    </a:ext>
                  </a:extLst>
                </a:gridCol>
                <a:gridCol w="2114140">
                  <a:extLst>
                    <a:ext uri="{9D8B030D-6E8A-4147-A177-3AD203B41FA5}">
                      <a16:colId xmlns:a16="http://schemas.microsoft.com/office/drawing/2014/main" val="405765875"/>
                    </a:ext>
                  </a:extLst>
                </a:gridCol>
              </a:tblGrid>
              <a:tr h="440864">
                <a:tc>
                  <a:txBody>
                    <a:bodyPr/>
                    <a:lstStyle/>
                    <a:p>
                      <a:endParaRPr lang="fr-FR" dirty="0"/>
                    </a:p>
                  </a:txBody>
                  <a:tcPr/>
                </a:tc>
                <a:tc>
                  <a:txBody>
                    <a:bodyPr/>
                    <a:lstStyle/>
                    <a:p>
                      <a:pPr algn="ctr"/>
                      <a:r>
                        <a:rPr lang="fr-FR" dirty="0" err="1"/>
                        <a:t>Chronaxia</a:t>
                      </a:r>
                      <a:endParaRPr lang="fr-FR" dirty="0"/>
                    </a:p>
                  </a:txBody>
                  <a:tcPr/>
                </a:tc>
                <a:tc>
                  <a:txBody>
                    <a:bodyPr/>
                    <a:lstStyle/>
                    <a:p>
                      <a:pPr algn="ctr"/>
                      <a:r>
                        <a:rPr lang="fr-FR" dirty="0" err="1"/>
                        <a:t>Rheobase</a:t>
                      </a:r>
                      <a:endParaRPr lang="fr-FR" dirty="0"/>
                    </a:p>
                  </a:txBody>
                  <a:tcPr/>
                </a:tc>
                <a:extLst>
                  <a:ext uri="{0D108BD9-81ED-4DB2-BD59-A6C34878D82A}">
                    <a16:rowId xmlns:a16="http://schemas.microsoft.com/office/drawing/2014/main" val="2674245796"/>
                  </a:ext>
                </a:extLst>
              </a:tr>
              <a:tr h="446987">
                <a:tc>
                  <a:txBody>
                    <a:bodyPr/>
                    <a:lstStyle/>
                    <a:p>
                      <a:r>
                        <a:rPr lang="fr-FR" b="1" dirty="0">
                          <a:solidFill>
                            <a:srgbClr val="FF0000"/>
                          </a:solidFill>
                        </a:rPr>
                        <a:t>ALS</a:t>
                      </a:r>
                    </a:p>
                  </a:txBody>
                  <a:tcPr/>
                </a:tc>
                <a:tc>
                  <a:txBody>
                    <a:bodyPr/>
                    <a:lstStyle/>
                    <a:p>
                      <a:pPr algn="ctr"/>
                      <a:r>
                        <a:rPr lang="fr-FR" b="1" dirty="0"/>
                        <a:t>increased</a:t>
                      </a:r>
                    </a:p>
                  </a:txBody>
                  <a:tcPr/>
                </a:tc>
                <a:tc>
                  <a:txBody>
                    <a:bodyPr/>
                    <a:lstStyle/>
                    <a:p>
                      <a:pPr algn="ctr"/>
                      <a:r>
                        <a:rPr lang="fr-FR" b="1" dirty="0"/>
                        <a:t>normal</a:t>
                      </a:r>
                    </a:p>
                  </a:txBody>
                  <a:tcPr/>
                </a:tc>
                <a:extLst>
                  <a:ext uri="{0D108BD9-81ED-4DB2-BD59-A6C34878D82A}">
                    <a16:rowId xmlns:a16="http://schemas.microsoft.com/office/drawing/2014/main" val="1795616916"/>
                  </a:ext>
                </a:extLst>
              </a:tr>
              <a:tr h="446987">
                <a:tc>
                  <a:txBody>
                    <a:bodyPr/>
                    <a:lstStyle/>
                    <a:p>
                      <a:r>
                        <a:rPr lang="fr-FR" b="1" dirty="0">
                          <a:solidFill>
                            <a:srgbClr val="FF0000"/>
                          </a:solidFill>
                        </a:rPr>
                        <a:t>CMT1a</a:t>
                      </a:r>
                    </a:p>
                  </a:txBody>
                  <a:tcPr/>
                </a:tc>
                <a:tc>
                  <a:txBody>
                    <a:bodyPr/>
                    <a:lstStyle/>
                    <a:p>
                      <a:pPr algn="ctr"/>
                      <a:r>
                        <a:rPr lang="fr-FR" b="1" dirty="0"/>
                        <a:t>normal</a:t>
                      </a:r>
                    </a:p>
                  </a:txBody>
                  <a:tcPr/>
                </a:tc>
                <a:tc>
                  <a:txBody>
                    <a:bodyPr/>
                    <a:lstStyle/>
                    <a:p>
                      <a:pPr algn="ctr"/>
                      <a:r>
                        <a:rPr lang="fr-FR" b="1" dirty="0"/>
                        <a:t>increased</a:t>
                      </a:r>
                    </a:p>
                  </a:txBody>
                  <a:tcPr/>
                </a:tc>
                <a:extLst>
                  <a:ext uri="{0D108BD9-81ED-4DB2-BD59-A6C34878D82A}">
                    <a16:rowId xmlns:a16="http://schemas.microsoft.com/office/drawing/2014/main" val="3289987553"/>
                  </a:ext>
                </a:extLst>
              </a:tr>
              <a:tr h="446987">
                <a:tc>
                  <a:txBody>
                    <a:bodyPr/>
                    <a:lstStyle/>
                    <a:p>
                      <a:r>
                        <a:rPr lang="fr-FR" b="1" dirty="0">
                          <a:solidFill>
                            <a:srgbClr val="FF0000"/>
                          </a:solidFill>
                        </a:rPr>
                        <a:t>GBS</a:t>
                      </a:r>
                    </a:p>
                  </a:txBody>
                  <a:tcPr/>
                </a:tc>
                <a:tc>
                  <a:txBody>
                    <a:bodyPr/>
                    <a:lstStyle/>
                    <a:p>
                      <a:pPr algn="ctr"/>
                      <a:r>
                        <a:rPr lang="fr-FR" b="1" dirty="0"/>
                        <a:t>normal</a:t>
                      </a:r>
                    </a:p>
                  </a:txBody>
                  <a:tcPr/>
                </a:tc>
                <a:tc>
                  <a:txBody>
                    <a:bodyPr/>
                    <a:lstStyle/>
                    <a:p>
                      <a:pPr algn="ctr"/>
                      <a:r>
                        <a:rPr lang="fr-FR" b="1" dirty="0"/>
                        <a:t>increased</a:t>
                      </a:r>
                    </a:p>
                  </a:txBody>
                  <a:tcPr/>
                </a:tc>
                <a:extLst>
                  <a:ext uri="{0D108BD9-81ED-4DB2-BD59-A6C34878D82A}">
                    <a16:rowId xmlns:a16="http://schemas.microsoft.com/office/drawing/2014/main" val="1729732516"/>
                  </a:ext>
                </a:extLst>
              </a:tr>
              <a:tr h="446987">
                <a:tc>
                  <a:txBody>
                    <a:bodyPr/>
                    <a:lstStyle/>
                    <a:p>
                      <a:r>
                        <a:rPr lang="fr-FR" b="1" dirty="0">
                          <a:solidFill>
                            <a:srgbClr val="FF0000"/>
                          </a:solidFill>
                        </a:rPr>
                        <a:t>CIDP</a:t>
                      </a:r>
                    </a:p>
                  </a:txBody>
                  <a:tcPr/>
                </a:tc>
                <a:tc>
                  <a:txBody>
                    <a:bodyPr/>
                    <a:lstStyle/>
                    <a:p>
                      <a:pPr algn="ctr"/>
                      <a:r>
                        <a:rPr lang="fr-FR" b="1" dirty="0" err="1"/>
                        <a:t>decreased</a:t>
                      </a:r>
                      <a:endParaRPr lang="fr-FR" b="1" dirty="0"/>
                    </a:p>
                  </a:txBody>
                  <a:tcPr/>
                </a:tc>
                <a:tc>
                  <a:txBody>
                    <a:bodyPr/>
                    <a:lstStyle/>
                    <a:p>
                      <a:pPr algn="ctr"/>
                      <a:r>
                        <a:rPr lang="fr-FR" b="1" dirty="0"/>
                        <a:t>increased</a:t>
                      </a:r>
                    </a:p>
                  </a:txBody>
                  <a:tcPr/>
                </a:tc>
                <a:extLst>
                  <a:ext uri="{0D108BD9-81ED-4DB2-BD59-A6C34878D82A}">
                    <a16:rowId xmlns:a16="http://schemas.microsoft.com/office/drawing/2014/main" val="4050882595"/>
                  </a:ext>
                </a:extLst>
              </a:tr>
            </a:tbl>
          </a:graphicData>
        </a:graphic>
      </p:graphicFrame>
      <p:sp>
        <p:nvSpPr>
          <p:cNvPr id="5" name="Rectangle 4">
            <a:extLst>
              <a:ext uri="{FF2B5EF4-FFF2-40B4-BE49-F238E27FC236}">
                <a16:creationId xmlns:a16="http://schemas.microsoft.com/office/drawing/2014/main" id="{A7A8D566-7B3D-0A4B-AD3A-15D7C9E36C6F}"/>
              </a:ext>
            </a:extLst>
          </p:cNvPr>
          <p:cNvSpPr/>
          <p:nvPr/>
        </p:nvSpPr>
        <p:spPr>
          <a:xfrm>
            <a:off x="1738860" y="251400"/>
            <a:ext cx="5580494" cy="523220"/>
          </a:xfrm>
          <a:prstGeom prst="rect">
            <a:avLst/>
          </a:prstGeom>
        </p:spPr>
        <p:txBody>
          <a:bodyPr wrap="square">
            <a:spAutoFit/>
          </a:bodyPr>
          <a:lstStyle/>
          <a:p>
            <a:r>
              <a:rPr lang="fr-FR" sz="2800" dirty="0">
                <a:solidFill>
                  <a:srgbClr val="3333CC"/>
                </a:solidFill>
                <a:latin typeface="ComicSansMS" panose="030F0702030302020204" pitchFamily="66" charset="0"/>
              </a:rPr>
              <a:t>1. Strentgh-duration </a:t>
            </a:r>
            <a:r>
              <a:rPr lang="fr-FR" sz="2800" dirty="0" err="1">
                <a:solidFill>
                  <a:srgbClr val="3333CC"/>
                </a:solidFill>
                <a:latin typeface="ComicSansMS" panose="030F0702030302020204" pitchFamily="66" charset="0"/>
              </a:rPr>
              <a:t>curves</a:t>
            </a:r>
            <a:endParaRPr lang="fr-FR" sz="2800" dirty="0"/>
          </a:p>
        </p:txBody>
      </p:sp>
    </p:spTree>
    <p:extLst>
      <p:ext uri="{BB962C8B-B14F-4D97-AF65-F5344CB8AC3E}">
        <p14:creationId xmlns:p14="http://schemas.microsoft.com/office/powerpoint/2010/main" val="4017660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6FF08465-C785-A2C4-63F6-45F03E7BEBEC}"/>
              </a:ext>
            </a:extLst>
          </p:cNvPr>
          <p:cNvSpPr txBox="1"/>
          <p:nvPr/>
        </p:nvSpPr>
        <p:spPr>
          <a:xfrm>
            <a:off x="325709" y="1221242"/>
            <a:ext cx="6974500" cy="861774"/>
          </a:xfrm>
          <a:prstGeom prst="rect">
            <a:avLst/>
          </a:prstGeom>
        </p:spPr>
        <p:txBody>
          <a:bodyPr wrap="square" lIns="0" tIns="0" rIns="0" bIns="0" rtlCol="0" anchor="t">
            <a:spAutoFit/>
          </a:bodyPr>
          <a:lstStyle/>
          <a:p>
            <a:pPr>
              <a:tabLst>
                <a:tab pos="439738" algn="l"/>
              </a:tabLst>
            </a:pPr>
            <a:r>
              <a:rPr lang="fr-FR" sz="2800" dirty="0">
                <a:latin typeface="ComicSansMS" panose="030F0702030302020204" pitchFamily="66" charset="0"/>
              </a:rPr>
              <a:t>1. Strentgh-duration </a:t>
            </a:r>
            <a:r>
              <a:rPr lang="fr-FR" sz="2800" dirty="0" err="1">
                <a:latin typeface="ComicSansMS" panose="030F0702030302020204" pitchFamily="66" charset="0"/>
              </a:rPr>
              <a:t>curves</a:t>
            </a:r>
            <a:br>
              <a:rPr lang="fr-FR" sz="2800" dirty="0">
                <a:latin typeface="ComicSansMS" panose="030F0702030302020204" pitchFamily="66" charset="0"/>
              </a:rPr>
            </a:br>
            <a:r>
              <a:rPr lang="fr-FR" sz="2800" dirty="0">
                <a:latin typeface="ComicSansMS" panose="030F0702030302020204" pitchFamily="66" charset="0"/>
              </a:rPr>
              <a:t>	</a:t>
            </a:r>
          </a:p>
        </p:txBody>
      </p:sp>
      <p:sp>
        <p:nvSpPr>
          <p:cNvPr id="6" name="TextBox 7">
            <a:extLst>
              <a:ext uri="{FF2B5EF4-FFF2-40B4-BE49-F238E27FC236}">
                <a16:creationId xmlns:a16="http://schemas.microsoft.com/office/drawing/2014/main" id="{ADFA3B83-8600-B1B6-7EA0-ED2C3B3F8CB2}"/>
              </a:ext>
            </a:extLst>
          </p:cNvPr>
          <p:cNvSpPr txBox="1"/>
          <p:nvPr/>
        </p:nvSpPr>
        <p:spPr>
          <a:xfrm>
            <a:off x="325709" y="1977981"/>
            <a:ext cx="9074121" cy="984885"/>
          </a:xfrm>
          <a:prstGeom prst="rect">
            <a:avLst/>
          </a:prstGeom>
        </p:spPr>
        <p:txBody>
          <a:bodyPr wrap="square" lIns="0" tIns="0" rIns="0" bIns="0" rtlCol="0" anchor="t">
            <a:spAutoFit/>
          </a:bodyPr>
          <a:lstStyle/>
          <a:p>
            <a:r>
              <a:rPr lang="fr-FR" sz="3200" b="1" dirty="0">
                <a:solidFill>
                  <a:srgbClr val="3333CC"/>
                </a:solidFill>
                <a:latin typeface="ComicSansMS" panose="030F0702030302020204" pitchFamily="66" charset="0"/>
              </a:rPr>
              <a:t>2. Axonal </a:t>
            </a:r>
            <a:r>
              <a:rPr lang="fr-FR" sz="3200" b="1" dirty="0" err="1">
                <a:solidFill>
                  <a:srgbClr val="3333CC"/>
                </a:solidFill>
                <a:latin typeface="ComicSansMS" panose="030F0702030302020204" pitchFamily="66" charset="0"/>
              </a:rPr>
              <a:t>excitability</a:t>
            </a:r>
            <a:r>
              <a:rPr lang="fr-FR" sz="3200" b="1" dirty="0">
                <a:solidFill>
                  <a:srgbClr val="3333CC"/>
                </a:solidFill>
                <a:latin typeface="ComicSansMS" panose="030F0702030302020204" pitchFamily="66" charset="0"/>
              </a:rPr>
              <a:t> </a:t>
            </a:r>
            <a:r>
              <a:rPr lang="fr-FR" sz="3200" b="1" dirty="0" err="1">
                <a:solidFill>
                  <a:srgbClr val="3333CC"/>
                </a:solidFill>
                <a:latin typeface="ComicSansMS" panose="030F0702030302020204" pitchFamily="66" charset="0"/>
              </a:rPr>
              <a:t>recovery</a:t>
            </a:r>
            <a:r>
              <a:rPr lang="fr-FR" sz="3200" b="1" dirty="0">
                <a:solidFill>
                  <a:srgbClr val="3333CC"/>
                </a:solidFill>
                <a:latin typeface="ComicSansMS" panose="030F0702030302020204" pitchFamily="66" charset="0"/>
              </a:rPr>
              <a:t> cycle</a:t>
            </a:r>
            <a:br>
              <a:rPr lang="fr-FR" sz="3200" dirty="0">
                <a:solidFill>
                  <a:srgbClr val="E6837D"/>
                </a:solidFill>
                <a:latin typeface="ComicSansMS" panose="030F0702030302020204" pitchFamily="66" charset="0"/>
              </a:rPr>
            </a:br>
            <a:r>
              <a:rPr lang="fr-FR" sz="3200" dirty="0">
                <a:solidFill>
                  <a:srgbClr val="E6837D"/>
                </a:solidFill>
                <a:latin typeface="ComicSansMS" panose="030F0702030302020204" pitchFamily="66" charset="0"/>
              </a:rPr>
              <a:t>	</a:t>
            </a:r>
          </a:p>
        </p:txBody>
      </p:sp>
      <p:sp>
        <p:nvSpPr>
          <p:cNvPr id="8" name="TextBox 7">
            <a:extLst>
              <a:ext uri="{FF2B5EF4-FFF2-40B4-BE49-F238E27FC236}">
                <a16:creationId xmlns:a16="http://schemas.microsoft.com/office/drawing/2014/main" id="{65438EC3-B85C-B4F4-9539-2907BA7E12D1}"/>
              </a:ext>
            </a:extLst>
          </p:cNvPr>
          <p:cNvSpPr txBox="1"/>
          <p:nvPr/>
        </p:nvSpPr>
        <p:spPr>
          <a:xfrm>
            <a:off x="325709" y="2739554"/>
            <a:ext cx="9074121" cy="1354217"/>
          </a:xfrm>
          <a:prstGeom prst="rect">
            <a:avLst/>
          </a:prstGeom>
        </p:spPr>
        <p:txBody>
          <a:bodyPr wrap="square" lIns="0" tIns="0" rIns="0" bIns="0" rtlCol="0" anchor="t">
            <a:spAutoFit/>
          </a:bodyPr>
          <a:lstStyle/>
          <a:p>
            <a:pPr>
              <a:tabLst>
                <a:tab pos="439738" algn="l"/>
              </a:tabLst>
            </a:pPr>
            <a:r>
              <a:rPr lang="fr-FR" sz="2800" dirty="0">
                <a:latin typeface="ComicSansMS" panose="030F0702030302020204" pitchFamily="66" charset="0"/>
              </a:rPr>
              <a:t>3. Stimulus-</a:t>
            </a:r>
            <a:r>
              <a:rPr lang="fr-FR" sz="2800" dirty="0" err="1">
                <a:latin typeface="ComicSansMS" panose="030F0702030302020204" pitchFamily="66" charset="0"/>
              </a:rPr>
              <a:t>response</a:t>
            </a:r>
            <a:r>
              <a:rPr lang="fr-FR" sz="2800" dirty="0">
                <a:latin typeface="ComicSansMS" panose="030F0702030302020204" pitchFamily="66" charset="0"/>
              </a:rPr>
              <a:t> </a:t>
            </a:r>
            <a:r>
              <a:rPr lang="fr-FR" sz="2800" dirty="0" err="1">
                <a:latin typeface="ComicSansMS" panose="030F0702030302020204" pitchFamily="66" charset="0"/>
              </a:rPr>
              <a:t>curves</a:t>
            </a:r>
            <a:br>
              <a:rPr lang="fr-FR" sz="2800" dirty="0">
                <a:latin typeface="ComicSansMS" panose="030F0702030302020204" pitchFamily="66" charset="0"/>
              </a:rPr>
            </a:br>
            <a:r>
              <a:rPr lang="fr-FR" sz="2800" dirty="0">
                <a:latin typeface="ComicSansMS" panose="030F0702030302020204" pitchFamily="66" charset="0"/>
              </a:rPr>
              <a:t>	</a:t>
            </a:r>
          </a:p>
          <a:p>
            <a:pPr algn="ctr"/>
            <a:endParaRPr lang="fr-FR" sz="3200" dirty="0">
              <a:solidFill>
                <a:srgbClr val="3333CC"/>
              </a:solidFill>
              <a:latin typeface="ComicSansMS" panose="030F0702030302020204" pitchFamily="66" charset="0"/>
            </a:endParaRPr>
          </a:p>
        </p:txBody>
      </p:sp>
      <p:sp>
        <p:nvSpPr>
          <p:cNvPr id="9" name="TextBox 7">
            <a:extLst>
              <a:ext uri="{FF2B5EF4-FFF2-40B4-BE49-F238E27FC236}">
                <a16:creationId xmlns:a16="http://schemas.microsoft.com/office/drawing/2014/main" id="{DD1EB54B-6C53-BBED-2257-EDE5D40EFA10}"/>
              </a:ext>
            </a:extLst>
          </p:cNvPr>
          <p:cNvSpPr txBox="1"/>
          <p:nvPr/>
        </p:nvSpPr>
        <p:spPr>
          <a:xfrm>
            <a:off x="282001" y="4616992"/>
            <a:ext cx="9074121" cy="861774"/>
          </a:xfrm>
          <a:prstGeom prst="rect">
            <a:avLst/>
          </a:prstGeom>
        </p:spPr>
        <p:txBody>
          <a:bodyPr wrap="square" lIns="0" tIns="0" rIns="0" bIns="0" rtlCol="0" anchor="t">
            <a:spAutoFit/>
          </a:bodyPr>
          <a:lstStyle/>
          <a:p>
            <a:pPr>
              <a:tabLst>
                <a:tab pos="439738" algn="l"/>
              </a:tabLst>
            </a:pPr>
            <a:r>
              <a:rPr lang="fr-FR" sz="2800" dirty="0">
                <a:latin typeface="ComicSansMS" panose="030F0702030302020204" pitchFamily="66" charset="0"/>
              </a:rPr>
              <a:t>4. </a:t>
            </a:r>
            <a:r>
              <a:rPr lang="fr-FR" sz="2800" dirty="0" err="1">
                <a:latin typeface="ComicSansMS" panose="030F0702030302020204" pitchFamily="66" charset="0"/>
              </a:rPr>
              <a:t>Threshold</a:t>
            </a:r>
            <a:r>
              <a:rPr lang="fr-FR" sz="2800" dirty="0">
                <a:latin typeface="ComicSansMS" panose="030F0702030302020204" pitchFamily="66" charset="0"/>
              </a:rPr>
              <a:t> </a:t>
            </a:r>
            <a:r>
              <a:rPr lang="fr-FR" sz="2800" dirty="0" err="1">
                <a:latin typeface="ComicSansMS" panose="030F0702030302020204" pitchFamily="66" charset="0"/>
              </a:rPr>
              <a:t>tracking</a:t>
            </a:r>
            <a:br>
              <a:rPr lang="fr-FR" sz="2800" dirty="0">
                <a:latin typeface="ComicSansMS" panose="030F0702030302020204" pitchFamily="66" charset="0"/>
              </a:rPr>
            </a:br>
            <a:r>
              <a:rPr lang="fr-FR" sz="2800" dirty="0">
                <a:latin typeface="ComicSansMS" panose="030F0702030302020204" pitchFamily="66" charset="0"/>
              </a:rPr>
              <a:t>	</a:t>
            </a:r>
          </a:p>
        </p:txBody>
      </p:sp>
      <p:sp>
        <p:nvSpPr>
          <p:cNvPr id="13" name="ZoneTexte 12">
            <a:extLst>
              <a:ext uri="{FF2B5EF4-FFF2-40B4-BE49-F238E27FC236}">
                <a16:creationId xmlns:a16="http://schemas.microsoft.com/office/drawing/2014/main" id="{30169699-6EF9-0FE0-8D79-DAE7A3B6960F}"/>
              </a:ext>
            </a:extLst>
          </p:cNvPr>
          <p:cNvSpPr txBox="1"/>
          <p:nvPr/>
        </p:nvSpPr>
        <p:spPr>
          <a:xfrm>
            <a:off x="282001" y="5401822"/>
            <a:ext cx="5671327" cy="523220"/>
          </a:xfrm>
          <a:prstGeom prst="rect">
            <a:avLst/>
          </a:prstGeom>
          <a:noFill/>
        </p:spPr>
        <p:txBody>
          <a:bodyPr wrap="square">
            <a:spAutoFit/>
          </a:bodyPr>
          <a:lstStyle/>
          <a:p>
            <a:r>
              <a:rPr lang="fr-FR" sz="2800" dirty="0">
                <a:latin typeface="ComicSansMS" panose="030F0702030302020204" pitchFamily="66" charset="0"/>
              </a:rPr>
              <a:t>=&gt; </a:t>
            </a:r>
            <a:r>
              <a:rPr lang="fr-FR" sz="2800" dirty="0" err="1">
                <a:latin typeface="ComicSansMS" panose="030F0702030302020204" pitchFamily="66" charset="0"/>
              </a:rPr>
              <a:t>Internodal</a:t>
            </a:r>
            <a:r>
              <a:rPr lang="fr-FR" sz="2800" dirty="0">
                <a:latin typeface="ComicSansMS" panose="030F0702030302020204" pitchFamily="66" charset="0"/>
              </a:rPr>
              <a:t> </a:t>
            </a:r>
            <a:r>
              <a:rPr lang="fr-FR" sz="2800" dirty="0" err="1">
                <a:latin typeface="ComicSansMS" panose="030F0702030302020204" pitchFamily="66" charset="0"/>
              </a:rPr>
              <a:t>accomodation</a:t>
            </a:r>
            <a:endParaRPr lang="fr-FR" sz="2800" dirty="0"/>
          </a:p>
        </p:txBody>
      </p:sp>
      <p:sp>
        <p:nvSpPr>
          <p:cNvPr id="4" name="ZoneTexte 3">
            <a:extLst>
              <a:ext uri="{FF2B5EF4-FFF2-40B4-BE49-F238E27FC236}">
                <a16:creationId xmlns:a16="http://schemas.microsoft.com/office/drawing/2014/main" id="{D23B055B-885D-5020-B920-8C7F66EFC95F}"/>
              </a:ext>
            </a:extLst>
          </p:cNvPr>
          <p:cNvSpPr txBox="1"/>
          <p:nvPr/>
        </p:nvSpPr>
        <p:spPr>
          <a:xfrm>
            <a:off x="282001" y="3632107"/>
            <a:ext cx="4807526" cy="523220"/>
          </a:xfrm>
          <a:prstGeom prst="rect">
            <a:avLst/>
          </a:prstGeom>
          <a:noFill/>
        </p:spPr>
        <p:txBody>
          <a:bodyPr wrap="square">
            <a:spAutoFit/>
          </a:bodyPr>
          <a:lstStyle/>
          <a:p>
            <a:r>
              <a:rPr lang="fr-FR" sz="2800" b="1" dirty="0">
                <a:solidFill>
                  <a:srgbClr val="FF0000"/>
                </a:solidFill>
                <a:latin typeface="ComicSansMS" panose="030F0702030302020204" pitchFamily="66" charset="0"/>
              </a:rPr>
              <a:t>=&gt; </a:t>
            </a:r>
            <a:r>
              <a:rPr lang="fr-FR" sz="2800" b="1" dirty="0" err="1">
                <a:solidFill>
                  <a:srgbClr val="FF0000"/>
                </a:solidFill>
                <a:latin typeface="ComicSansMS" panose="030F0702030302020204" pitchFamily="66" charset="0"/>
              </a:rPr>
              <a:t>Node</a:t>
            </a:r>
            <a:r>
              <a:rPr lang="fr-FR" sz="2800" b="1" dirty="0">
                <a:solidFill>
                  <a:srgbClr val="FF0000"/>
                </a:solidFill>
                <a:latin typeface="ComicSansMS" panose="030F0702030302020204" pitchFamily="66" charset="0"/>
              </a:rPr>
              <a:t> </a:t>
            </a:r>
            <a:r>
              <a:rPr lang="fr-FR" sz="2800" b="1" dirty="0" err="1">
                <a:solidFill>
                  <a:srgbClr val="FF0000"/>
                </a:solidFill>
                <a:latin typeface="ComicSansMS" panose="030F0702030302020204" pitchFamily="66" charset="0"/>
              </a:rPr>
              <a:t>excitability</a:t>
            </a:r>
            <a:endParaRPr lang="fr-FR" sz="2800" dirty="0">
              <a:solidFill>
                <a:srgbClr val="FF0000"/>
              </a:solidFill>
            </a:endParaRPr>
          </a:p>
        </p:txBody>
      </p:sp>
      <p:sp>
        <p:nvSpPr>
          <p:cNvPr id="3" name="ZoneTexte 2">
            <a:extLst>
              <a:ext uri="{FF2B5EF4-FFF2-40B4-BE49-F238E27FC236}">
                <a16:creationId xmlns:a16="http://schemas.microsoft.com/office/drawing/2014/main" id="{D7FF0609-A7A0-CE4F-A166-94FFF588EBA8}"/>
              </a:ext>
            </a:extLst>
          </p:cNvPr>
          <p:cNvSpPr txBox="1"/>
          <p:nvPr/>
        </p:nvSpPr>
        <p:spPr>
          <a:xfrm>
            <a:off x="1563875" y="237449"/>
            <a:ext cx="6574236" cy="584775"/>
          </a:xfrm>
          <a:prstGeom prst="rect">
            <a:avLst/>
          </a:prstGeom>
          <a:noFill/>
        </p:spPr>
        <p:txBody>
          <a:bodyPr wrap="none" rtlCol="0">
            <a:spAutoFit/>
          </a:bodyPr>
          <a:lstStyle/>
          <a:p>
            <a:r>
              <a:rPr lang="fr-FR" sz="3200" dirty="0">
                <a:solidFill>
                  <a:srgbClr val="3333CC"/>
                </a:solidFill>
                <a:latin typeface="ComicSansMS" panose="030F0702030302020204" pitchFamily="66" charset="0"/>
              </a:rPr>
              <a:t>How to </a:t>
            </a:r>
            <a:r>
              <a:rPr lang="fr-FR" sz="3200" dirty="0" err="1">
                <a:solidFill>
                  <a:srgbClr val="3333CC"/>
                </a:solidFill>
                <a:latin typeface="ComicSansMS" panose="030F0702030302020204" pitchFamily="66" charset="0"/>
              </a:rPr>
              <a:t>study</a:t>
            </a:r>
            <a:r>
              <a:rPr lang="fr-FR" sz="3200" dirty="0">
                <a:solidFill>
                  <a:srgbClr val="3333CC"/>
                </a:solidFill>
                <a:latin typeface="ComicSansMS" panose="030F0702030302020204" pitchFamily="66" charset="0"/>
              </a:rPr>
              <a:t> axonal </a:t>
            </a:r>
            <a:r>
              <a:rPr lang="fr-FR" sz="3200" dirty="0" err="1">
                <a:solidFill>
                  <a:srgbClr val="3333CC"/>
                </a:solidFill>
                <a:latin typeface="ComicSansMS" panose="030F0702030302020204" pitchFamily="66" charset="0"/>
              </a:rPr>
              <a:t>excitability</a:t>
            </a:r>
            <a:r>
              <a:rPr lang="fr-FR" sz="3200" dirty="0">
                <a:solidFill>
                  <a:srgbClr val="3333CC"/>
                </a:solidFill>
                <a:latin typeface="ComicSansMS" panose="030F0702030302020204" pitchFamily="66" charset="0"/>
              </a:rPr>
              <a:t>?</a:t>
            </a:r>
          </a:p>
        </p:txBody>
      </p:sp>
    </p:spTree>
    <p:extLst>
      <p:ext uri="{BB962C8B-B14F-4D97-AF65-F5344CB8AC3E}">
        <p14:creationId xmlns:p14="http://schemas.microsoft.com/office/powerpoint/2010/main" val="1887750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BAB215E6-BECB-C549-B5E1-1955DA220D87}"/>
              </a:ext>
            </a:extLst>
          </p:cNvPr>
          <p:cNvSpPr txBox="1">
            <a:spLocks noChangeArrowheads="1"/>
          </p:cNvSpPr>
          <p:nvPr/>
        </p:nvSpPr>
        <p:spPr bwMode="auto">
          <a:xfrm>
            <a:off x="5849627" y="2455610"/>
            <a:ext cx="381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en-US" sz="1400" i="1" dirty="0">
                <a:solidFill>
                  <a:srgbClr val="C00000"/>
                </a:solidFill>
              </a:rPr>
              <a:t>Joseph Bergmans (ca. 1970)</a:t>
            </a:r>
          </a:p>
        </p:txBody>
      </p:sp>
      <p:grpSp>
        <p:nvGrpSpPr>
          <p:cNvPr id="25603" name="Group 3">
            <a:extLst>
              <a:ext uri="{FF2B5EF4-FFF2-40B4-BE49-F238E27FC236}">
                <a16:creationId xmlns:a16="http://schemas.microsoft.com/office/drawing/2014/main" id="{8E68F096-753C-DB5C-9225-74B65CECB55D}"/>
              </a:ext>
            </a:extLst>
          </p:cNvPr>
          <p:cNvGrpSpPr>
            <a:grpSpLocks/>
          </p:cNvGrpSpPr>
          <p:nvPr/>
        </p:nvGrpSpPr>
        <p:grpSpPr bwMode="auto">
          <a:xfrm>
            <a:off x="630992" y="2574943"/>
            <a:ext cx="2808312" cy="3804496"/>
            <a:chOff x="214" y="282"/>
            <a:chExt cx="2761" cy="3652"/>
          </a:xfrm>
        </p:grpSpPr>
        <p:pic>
          <p:nvPicPr>
            <p:cNvPr id="25606" name="Picture 4">
              <a:extLst>
                <a:ext uri="{FF2B5EF4-FFF2-40B4-BE49-F238E27FC236}">
                  <a16:creationId xmlns:a16="http://schemas.microsoft.com/office/drawing/2014/main" id="{65684E6E-1B14-B638-9118-1A04ABF36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73"/>
            <a:stretch>
              <a:fillRect/>
            </a:stretch>
          </p:blipFill>
          <p:spPr bwMode="auto">
            <a:xfrm>
              <a:off x="217" y="300"/>
              <a:ext cx="2754" cy="36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7" name="Rectangle 5">
              <a:extLst>
                <a:ext uri="{FF2B5EF4-FFF2-40B4-BE49-F238E27FC236}">
                  <a16:creationId xmlns:a16="http://schemas.microsoft.com/office/drawing/2014/main" id="{E30CD16C-E2C5-429A-E6D7-1AD3392901E4}"/>
                </a:ext>
              </a:extLst>
            </p:cNvPr>
            <p:cNvSpPr>
              <a:spLocks noChangeArrowheads="1"/>
            </p:cNvSpPr>
            <p:nvPr/>
          </p:nvSpPr>
          <p:spPr bwMode="auto">
            <a:xfrm>
              <a:off x="2439" y="980"/>
              <a:ext cx="318" cy="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25608" name="Rectangle 6">
              <a:extLst>
                <a:ext uri="{FF2B5EF4-FFF2-40B4-BE49-F238E27FC236}">
                  <a16:creationId xmlns:a16="http://schemas.microsoft.com/office/drawing/2014/main" id="{BD26752A-6811-BBA6-63E1-E4E3184ABEC4}"/>
                </a:ext>
              </a:extLst>
            </p:cNvPr>
            <p:cNvSpPr>
              <a:spLocks noChangeArrowheads="1"/>
            </p:cNvSpPr>
            <p:nvPr/>
          </p:nvSpPr>
          <p:spPr bwMode="auto">
            <a:xfrm>
              <a:off x="214" y="282"/>
              <a:ext cx="2761" cy="3652"/>
            </a:xfrm>
            <a:prstGeom prst="rect">
              <a:avLst/>
            </a:prstGeom>
            <a:solidFill>
              <a:srgbClr val="FF9900">
                <a:alpha val="39999"/>
              </a:srgbClr>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pSp>
      <p:pic>
        <p:nvPicPr>
          <p:cNvPr id="25604" name="Picture 7" descr="jobe">
            <a:extLst>
              <a:ext uri="{FF2B5EF4-FFF2-40B4-BE49-F238E27FC236}">
                <a16:creationId xmlns:a16="http://schemas.microsoft.com/office/drawing/2014/main" id="{EA24A7FA-3571-8E8A-6751-24B266DBB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425"/>
          <a:stretch>
            <a:fillRect/>
          </a:stretch>
        </p:blipFill>
        <p:spPr bwMode="auto">
          <a:xfrm>
            <a:off x="7219855" y="284525"/>
            <a:ext cx="1729111" cy="214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a:extLst>
              <a:ext uri="{FF2B5EF4-FFF2-40B4-BE49-F238E27FC236}">
                <a16:creationId xmlns:a16="http://schemas.microsoft.com/office/drawing/2014/main" id="{0601E8A8-F75A-CD73-0BC3-7F165B46886F}"/>
              </a:ext>
            </a:extLst>
          </p:cNvPr>
          <p:cNvSpPr txBox="1">
            <a:spLocks noChangeArrowheads="1"/>
          </p:cNvSpPr>
          <p:nvPr/>
        </p:nvSpPr>
        <p:spPr bwMode="auto">
          <a:xfrm>
            <a:off x="630992" y="1590325"/>
            <a:ext cx="3810000" cy="364010"/>
          </a:xfrm>
          <a:prstGeom prst="rect">
            <a:avLst/>
          </a:prstGeom>
          <a:solidFill>
            <a:schemeClr val="bg1"/>
          </a:solidFill>
          <a:ln w="28575">
            <a:solidFill>
              <a:srgbClr val="C00000"/>
            </a:solidFill>
            <a:miter lim="800000"/>
            <a:headEnd/>
            <a:tailEnd/>
          </a:ln>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2400"/>
              </a:lnSpc>
              <a:spcBef>
                <a:spcPct val="0"/>
              </a:spcBef>
              <a:buFontTx/>
              <a:buAutoNum type="arabicPlain" startAt="1952"/>
            </a:pPr>
            <a:r>
              <a:rPr lang="en-GB" altLang="en-US" sz="1400" dirty="0">
                <a:solidFill>
                  <a:srgbClr val="C00000"/>
                </a:solidFill>
              </a:rPr>
              <a:t>  </a:t>
            </a:r>
            <a:r>
              <a:rPr lang="en-GB" altLang="en-US" sz="1400" dirty="0">
                <a:solidFill>
                  <a:srgbClr val="003399"/>
                </a:solidFill>
              </a:rPr>
              <a:t>Hodgkin &amp; Huxley </a:t>
            </a:r>
            <a:r>
              <a:rPr lang="en-GB" altLang="en-US" sz="1400" dirty="0">
                <a:solidFill>
                  <a:srgbClr val="C00000"/>
                </a:solidFill>
              </a:rPr>
              <a:t>-&gt; ionic channels </a:t>
            </a:r>
          </a:p>
        </p:txBody>
      </p:sp>
      <p:sp>
        <p:nvSpPr>
          <p:cNvPr id="3" name="TextBox 7">
            <a:extLst>
              <a:ext uri="{FF2B5EF4-FFF2-40B4-BE49-F238E27FC236}">
                <a16:creationId xmlns:a16="http://schemas.microsoft.com/office/drawing/2014/main" id="{CC96DEB3-95B8-607F-8BA8-87424A3768BF}"/>
              </a:ext>
            </a:extLst>
          </p:cNvPr>
          <p:cNvSpPr txBox="1"/>
          <p:nvPr/>
        </p:nvSpPr>
        <p:spPr>
          <a:xfrm>
            <a:off x="-846993" y="458522"/>
            <a:ext cx="9074121" cy="430887"/>
          </a:xfrm>
          <a:prstGeom prst="rect">
            <a:avLst/>
          </a:prstGeom>
        </p:spPr>
        <p:txBody>
          <a:bodyPr wrap="square" lIns="0" tIns="0" rIns="0" bIns="0" rtlCol="0" anchor="t">
            <a:spAutoFit/>
          </a:bodyPr>
          <a:lstStyle/>
          <a:p>
            <a:pPr algn="ctr"/>
            <a:r>
              <a:rPr lang="fr-FR" sz="2800" dirty="0">
                <a:solidFill>
                  <a:srgbClr val="3333CC"/>
                </a:solidFill>
                <a:latin typeface="ComicSansMS" panose="030F0702030302020204" pitchFamily="66" charset="0"/>
              </a:rPr>
              <a:t>2. Axonal </a:t>
            </a:r>
            <a:r>
              <a:rPr lang="fr-FR" sz="2800" dirty="0" err="1">
                <a:solidFill>
                  <a:srgbClr val="3333CC"/>
                </a:solidFill>
                <a:latin typeface="ComicSansMS" panose="030F0702030302020204" pitchFamily="66" charset="0"/>
              </a:rPr>
              <a:t>excitability</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recovery</a:t>
            </a:r>
            <a:r>
              <a:rPr lang="fr-FR" sz="2800" dirty="0">
                <a:solidFill>
                  <a:srgbClr val="3333CC"/>
                </a:solidFill>
                <a:latin typeface="ComicSansMS" panose="030F0702030302020204" pitchFamily="66" charset="0"/>
              </a:rPr>
              <a:t> cycle</a:t>
            </a:r>
          </a:p>
        </p:txBody>
      </p:sp>
      <p:pic>
        <p:nvPicPr>
          <p:cNvPr id="4" name="Image 3">
            <a:extLst>
              <a:ext uri="{FF2B5EF4-FFF2-40B4-BE49-F238E27FC236}">
                <a16:creationId xmlns:a16="http://schemas.microsoft.com/office/drawing/2014/main" id="{F77E6500-E078-1E19-48FB-C3163E60C55C}"/>
              </a:ext>
            </a:extLst>
          </p:cNvPr>
          <p:cNvPicPr/>
          <p:nvPr/>
        </p:nvPicPr>
        <p:blipFill>
          <a:blip r:embed="rId5"/>
          <a:stretch>
            <a:fillRect/>
          </a:stretch>
        </p:blipFill>
        <p:spPr>
          <a:xfrm>
            <a:off x="4328160" y="3215738"/>
            <a:ext cx="4511040" cy="3158493"/>
          </a:xfrm>
          <a:prstGeom prst="rect">
            <a:avLst/>
          </a:prstGeom>
        </p:spPr>
      </p:pic>
      <p:cxnSp>
        <p:nvCxnSpPr>
          <p:cNvPr id="5" name="Connecteur droit avec flèche 4">
            <a:extLst>
              <a:ext uri="{FF2B5EF4-FFF2-40B4-BE49-F238E27FC236}">
                <a16:creationId xmlns:a16="http://schemas.microsoft.com/office/drawing/2014/main" id="{F676178D-A937-035C-66E5-617419C9511D}"/>
              </a:ext>
            </a:extLst>
          </p:cNvPr>
          <p:cNvCxnSpPr>
            <a:cxnSpLocks/>
          </p:cNvCxnSpPr>
          <p:nvPr/>
        </p:nvCxnSpPr>
        <p:spPr>
          <a:xfrm flipH="1">
            <a:off x="6167120" y="3921760"/>
            <a:ext cx="1168400" cy="1177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A412D62C-73A3-D6BD-6A1F-B0A5A801172A}"/>
              </a:ext>
            </a:extLst>
          </p:cNvPr>
          <p:cNvCxnSpPr>
            <a:cxnSpLocks/>
          </p:cNvCxnSpPr>
          <p:nvPr/>
        </p:nvCxnSpPr>
        <p:spPr>
          <a:xfrm flipH="1">
            <a:off x="5745338" y="3538568"/>
            <a:ext cx="1315862" cy="777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B96398-F281-7B45-9002-F846FBE4A8E4}"/>
              </a:ext>
            </a:extLst>
          </p:cNvPr>
          <p:cNvSpPr/>
          <p:nvPr/>
        </p:nvSpPr>
        <p:spPr>
          <a:xfrm>
            <a:off x="5909229" y="990178"/>
            <a:ext cx="2934968" cy="2344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07" name="ZoneTexte 106">
            <a:extLst>
              <a:ext uri="{FF2B5EF4-FFF2-40B4-BE49-F238E27FC236}">
                <a16:creationId xmlns:a16="http://schemas.microsoft.com/office/drawing/2014/main" id="{4BCA1571-F060-D2C1-27C4-6CBAD25AC71A}"/>
              </a:ext>
            </a:extLst>
          </p:cNvPr>
          <p:cNvSpPr txBox="1"/>
          <p:nvPr/>
        </p:nvSpPr>
        <p:spPr>
          <a:xfrm>
            <a:off x="945533" y="4682605"/>
            <a:ext cx="6003235" cy="2308324"/>
          </a:xfrm>
          <a:prstGeom prst="rect">
            <a:avLst/>
          </a:prstGeom>
          <a:noFill/>
        </p:spPr>
        <p:txBody>
          <a:bodyPr wrap="square" rtlCol="0">
            <a:spAutoFit/>
          </a:bodyPr>
          <a:lstStyle/>
          <a:p>
            <a:endParaRPr lang="fr-FR" sz="1800" b="1" dirty="0">
              <a:solidFill>
                <a:schemeClr val="bg1"/>
              </a:solidFill>
            </a:endParaRPr>
          </a:p>
          <a:p>
            <a:r>
              <a:rPr lang="fr-FR" sz="1800" b="1" dirty="0"/>
              <a:t>Double </a:t>
            </a:r>
            <a:r>
              <a:rPr lang="fr-FR" b="1" dirty="0" err="1"/>
              <a:t>s</a:t>
            </a:r>
            <a:r>
              <a:rPr lang="fr-FR" sz="1800" b="1" dirty="0" err="1"/>
              <a:t>hock</a:t>
            </a:r>
            <a:endParaRPr lang="fr-FR" sz="1800" b="1" dirty="0"/>
          </a:p>
          <a:p>
            <a:r>
              <a:rPr lang="fr-FR" sz="1800" b="1" dirty="0"/>
              <a:t>2 successive stimuli </a:t>
            </a:r>
            <a:r>
              <a:rPr lang="fr-FR" sz="1800" b="1" dirty="0" err="1"/>
              <a:t>with</a:t>
            </a:r>
            <a:r>
              <a:rPr lang="fr-FR" sz="1800" b="1" dirty="0"/>
              <a:t> 2 </a:t>
            </a:r>
            <a:r>
              <a:rPr lang="fr-FR" sz="1800" b="1" dirty="0" err="1"/>
              <a:t>different</a:t>
            </a:r>
            <a:r>
              <a:rPr lang="fr-FR" sz="1800" b="1" dirty="0"/>
              <a:t> </a:t>
            </a:r>
            <a:r>
              <a:rPr lang="fr-FR" sz="1800" b="1" dirty="0" err="1"/>
              <a:t>intensities</a:t>
            </a:r>
            <a:br>
              <a:rPr lang="fr-FR" sz="1800" b="1" dirty="0"/>
            </a:br>
            <a:r>
              <a:rPr lang="fr-FR" sz="1800" b="1" dirty="0"/>
              <a:t>- </a:t>
            </a:r>
            <a:r>
              <a:rPr lang="fr-FR" b="1" dirty="0" err="1"/>
              <a:t>C</a:t>
            </a:r>
            <a:r>
              <a:rPr lang="fr-FR" sz="1800" b="1" dirty="0" err="1"/>
              <a:t>onditioning</a:t>
            </a:r>
            <a:r>
              <a:rPr lang="fr-FR" sz="1800" b="1" dirty="0"/>
              <a:t> stimulus (supramaximal)</a:t>
            </a:r>
            <a:br>
              <a:rPr lang="fr-FR" sz="1800" b="1" dirty="0"/>
            </a:br>
            <a:r>
              <a:rPr lang="fr-FR" sz="1800" b="1" dirty="0"/>
              <a:t>- Test stimulus (i40)</a:t>
            </a:r>
          </a:p>
          <a:p>
            <a:r>
              <a:rPr lang="fr-FR" sz="1800" b="1" dirty="0"/>
              <a:t>Variation of the </a:t>
            </a:r>
            <a:r>
              <a:rPr lang="fr-FR" sz="1800" b="1" dirty="0" err="1"/>
              <a:t>interstimulus</a:t>
            </a:r>
            <a:r>
              <a:rPr lang="fr-FR" sz="1800" b="1" dirty="0"/>
              <a:t> </a:t>
            </a:r>
            <a:r>
              <a:rPr lang="fr-FR" sz="1800" b="1" dirty="0" err="1"/>
              <a:t>interval</a:t>
            </a:r>
            <a:r>
              <a:rPr lang="fr-FR" b="1" dirty="0"/>
              <a:t> </a:t>
            </a:r>
            <a:r>
              <a:rPr lang="fr-FR" b="1" dirty="0" err="1"/>
              <a:t>between</a:t>
            </a:r>
            <a:r>
              <a:rPr lang="fr-FR" b="1" dirty="0"/>
              <a:t> </a:t>
            </a:r>
            <a:r>
              <a:rPr lang="fr-FR" sz="1800" b="1" dirty="0"/>
              <a:t>1-200 ms</a:t>
            </a:r>
            <a:br>
              <a:rPr lang="fr-FR" sz="1800" b="1" dirty="0"/>
            </a:br>
            <a:br>
              <a:rPr lang="fr-FR" sz="1800" b="1" dirty="0">
                <a:solidFill>
                  <a:schemeClr val="bg1"/>
                </a:solidFill>
              </a:rPr>
            </a:br>
            <a:endParaRPr lang="fr-FR" sz="1800" b="1" dirty="0">
              <a:solidFill>
                <a:schemeClr val="bg1"/>
              </a:solidFill>
            </a:endParaRPr>
          </a:p>
        </p:txBody>
      </p:sp>
      <p:pic>
        <p:nvPicPr>
          <p:cNvPr id="15" name="Image 14">
            <a:extLst>
              <a:ext uri="{FF2B5EF4-FFF2-40B4-BE49-F238E27FC236}">
                <a16:creationId xmlns:a16="http://schemas.microsoft.com/office/drawing/2014/main" id="{0EE42C0B-217F-E3B7-A85A-3BF2944656C5}"/>
              </a:ext>
            </a:extLst>
          </p:cNvPr>
          <p:cNvPicPr>
            <a:picLocks noChangeAspect="1"/>
          </p:cNvPicPr>
          <p:nvPr/>
        </p:nvPicPr>
        <p:blipFill>
          <a:blip r:embed="rId3"/>
          <a:stretch>
            <a:fillRect/>
          </a:stretch>
        </p:blipFill>
        <p:spPr>
          <a:xfrm>
            <a:off x="917295" y="932338"/>
            <a:ext cx="4589019" cy="2783582"/>
          </a:xfrm>
          <a:prstGeom prst="rect">
            <a:avLst/>
          </a:prstGeom>
        </p:spPr>
      </p:pic>
      <p:sp>
        <p:nvSpPr>
          <p:cNvPr id="3" name="Rectangle 2">
            <a:extLst>
              <a:ext uri="{FF2B5EF4-FFF2-40B4-BE49-F238E27FC236}">
                <a16:creationId xmlns:a16="http://schemas.microsoft.com/office/drawing/2014/main" id="{A65F62D5-35BF-5E47-BEE1-1532FA006F8A}"/>
              </a:ext>
            </a:extLst>
          </p:cNvPr>
          <p:cNvSpPr/>
          <p:nvPr/>
        </p:nvSpPr>
        <p:spPr>
          <a:xfrm>
            <a:off x="787299" y="270533"/>
            <a:ext cx="7452501" cy="523220"/>
          </a:xfrm>
          <a:prstGeom prst="rect">
            <a:avLst/>
          </a:prstGeom>
        </p:spPr>
        <p:txBody>
          <a:bodyPr wrap="square">
            <a:spAutoFit/>
          </a:bodyPr>
          <a:lstStyle/>
          <a:p>
            <a:pPr algn="ctr"/>
            <a:r>
              <a:rPr lang="fr-FR" sz="2800" dirty="0">
                <a:solidFill>
                  <a:srgbClr val="3333CC"/>
                </a:solidFill>
                <a:latin typeface="ComicSansMS" panose="030F0702030302020204" pitchFamily="66" charset="0"/>
              </a:rPr>
              <a:t>2. Axonal </a:t>
            </a:r>
            <a:r>
              <a:rPr lang="fr-FR" sz="2800" dirty="0" err="1">
                <a:solidFill>
                  <a:srgbClr val="3333CC"/>
                </a:solidFill>
                <a:latin typeface="ComicSansMS" panose="030F0702030302020204" pitchFamily="66" charset="0"/>
              </a:rPr>
              <a:t>excitability</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recovery</a:t>
            </a:r>
            <a:r>
              <a:rPr lang="fr-FR" sz="2800" dirty="0">
                <a:solidFill>
                  <a:srgbClr val="3333CC"/>
                </a:solidFill>
                <a:latin typeface="ComicSansMS" panose="030F0702030302020204" pitchFamily="66" charset="0"/>
              </a:rPr>
              <a:t> cycle</a:t>
            </a:r>
          </a:p>
        </p:txBody>
      </p:sp>
      <p:sp>
        <p:nvSpPr>
          <p:cNvPr id="4" name="ZoneTexte 3">
            <a:extLst>
              <a:ext uri="{FF2B5EF4-FFF2-40B4-BE49-F238E27FC236}">
                <a16:creationId xmlns:a16="http://schemas.microsoft.com/office/drawing/2014/main" id="{942306A2-E322-2A41-B2BE-1102AD2225D1}"/>
              </a:ext>
            </a:extLst>
          </p:cNvPr>
          <p:cNvSpPr txBox="1"/>
          <p:nvPr/>
        </p:nvSpPr>
        <p:spPr>
          <a:xfrm>
            <a:off x="6098597" y="855308"/>
            <a:ext cx="3028593" cy="2308324"/>
          </a:xfrm>
          <a:prstGeom prst="rect">
            <a:avLst/>
          </a:prstGeom>
          <a:noFill/>
        </p:spPr>
        <p:txBody>
          <a:bodyPr wrap="square" rtlCol="0">
            <a:spAutoFit/>
          </a:bodyPr>
          <a:lstStyle/>
          <a:p>
            <a:endParaRPr lang="fr-FR" b="1" dirty="0"/>
          </a:p>
          <a:p>
            <a:r>
              <a:rPr lang="fr-FR" b="1" dirty="0" err="1">
                <a:solidFill>
                  <a:srgbClr val="FF0000"/>
                </a:solidFill>
              </a:rPr>
              <a:t>Absolute</a:t>
            </a:r>
            <a:r>
              <a:rPr lang="fr-FR" b="1" dirty="0">
                <a:solidFill>
                  <a:srgbClr val="FF0000"/>
                </a:solidFill>
              </a:rPr>
              <a:t> </a:t>
            </a:r>
            <a:r>
              <a:rPr lang="fr-FR" b="1" dirty="0" err="1">
                <a:solidFill>
                  <a:srgbClr val="FF0000"/>
                </a:solidFill>
              </a:rPr>
              <a:t>refractory</a:t>
            </a:r>
            <a:r>
              <a:rPr lang="fr-FR" b="1" dirty="0">
                <a:solidFill>
                  <a:srgbClr val="FF0000"/>
                </a:solidFill>
              </a:rPr>
              <a:t> </a:t>
            </a:r>
            <a:r>
              <a:rPr lang="fr-FR" b="1" dirty="0" err="1">
                <a:solidFill>
                  <a:srgbClr val="FF0000"/>
                </a:solidFill>
              </a:rPr>
              <a:t>period</a:t>
            </a:r>
            <a:endParaRPr lang="fr-FR" b="1" dirty="0">
              <a:solidFill>
                <a:srgbClr val="FF0000"/>
              </a:solidFill>
            </a:endParaRPr>
          </a:p>
          <a:p>
            <a:endParaRPr lang="fr-FR" b="1" dirty="0">
              <a:solidFill>
                <a:srgbClr val="FF0000"/>
              </a:solidFill>
            </a:endParaRPr>
          </a:p>
          <a:p>
            <a:r>
              <a:rPr lang="fr-FR" b="1" dirty="0">
                <a:solidFill>
                  <a:srgbClr val="92D050"/>
                </a:solidFill>
              </a:rPr>
              <a:t>Relative </a:t>
            </a:r>
            <a:r>
              <a:rPr lang="fr-FR" b="1" dirty="0" err="1">
                <a:solidFill>
                  <a:srgbClr val="92D050"/>
                </a:solidFill>
              </a:rPr>
              <a:t>refractory</a:t>
            </a:r>
            <a:r>
              <a:rPr lang="fr-FR" b="1" dirty="0">
                <a:solidFill>
                  <a:srgbClr val="92D050"/>
                </a:solidFill>
              </a:rPr>
              <a:t> </a:t>
            </a:r>
            <a:r>
              <a:rPr lang="fr-FR" b="1" dirty="0" err="1">
                <a:solidFill>
                  <a:srgbClr val="92D050"/>
                </a:solidFill>
              </a:rPr>
              <a:t>period</a:t>
            </a:r>
            <a:endParaRPr lang="fr-FR" b="1" dirty="0">
              <a:solidFill>
                <a:srgbClr val="92D050"/>
              </a:solidFill>
            </a:endParaRPr>
          </a:p>
          <a:p>
            <a:endParaRPr lang="fr-FR" b="1" dirty="0">
              <a:solidFill>
                <a:srgbClr val="92D050"/>
              </a:solidFill>
            </a:endParaRPr>
          </a:p>
          <a:p>
            <a:r>
              <a:rPr lang="fr-FR" b="1" dirty="0" err="1">
                <a:solidFill>
                  <a:schemeClr val="accent1">
                    <a:lumMod val="40000"/>
                    <a:lumOff val="60000"/>
                  </a:schemeClr>
                </a:solidFill>
              </a:rPr>
              <a:t>Superexcitable</a:t>
            </a:r>
            <a:r>
              <a:rPr lang="fr-FR" b="1" dirty="0">
                <a:solidFill>
                  <a:schemeClr val="accent1">
                    <a:lumMod val="40000"/>
                    <a:lumOff val="60000"/>
                  </a:schemeClr>
                </a:solidFill>
              </a:rPr>
              <a:t> </a:t>
            </a:r>
            <a:r>
              <a:rPr lang="fr-FR" b="1" dirty="0" err="1">
                <a:solidFill>
                  <a:schemeClr val="accent1">
                    <a:lumMod val="40000"/>
                    <a:lumOff val="60000"/>
                  </a:schemeClr>
                </a:solidFill>
              </a:rPr>
              <a:t>period</a:t>
            </a:r>
            <a:endParaRPr lang="fr-FR" b="1" dirty="0">
              <a:solidFill>
                <a:schemeClr val="accent1">
                  <a:lumMod val="40000"/>
                  <a:lumOff val="60000"/>
                </a:schemeClr>
              </a:solidFill>
            </a:endParaRPr>
          </a:p>
          <a:p>
            <a:endParaRPr lang="fr-FR" b="1" dirty="0">
              <a:solidFill>
                <a:schemeClr val="accent1">
                  <a:lumMod val="40000"/>
                  <a:lumOff val="60000"/>
                </a:schemeClr>
              </a:solidFill>
            </a:endParaRPr>
          </a:p>
          <a:p>
            <a:r>
              <a:rPr lang="fr-FR" b="1" dirty="0" err="1">
                <a:solidFill>
                  <a:srgbClr val="B2605B"/>
                </a:solidFill>
              </a:rPr>
              <a:t>Late</a:t>
            </a:r>
            <a:r>
              <a:rPr lang="fr-FR" b="1" dirty="0">
                <a:solidFill>
                  <a:srgbClr val="B2605B"/>
                </a:solidFill>
              </a:rPr>
              <a:t> </a:t>
            </a:r>
            <a:r>
              <a:rPr lang="fr-FR" b="1" dirty="0" err="1">
                <a:solidFill>
                  <a:srgbClr val="B2605B"/>
                </a:solidFill>
              </a:rPr>
              <a:t>subexcitable</a:t>
            </a:r>
            <a:r>
              <a:rPr lang="fr-FR" b="1" dirty="0">
                <a:solidFill>
                  <a:srgbClr val="B2605B"/>
                </a:solidFill>
              </a:rPr>
              <a:t> </a:t>
            </a:r>
            <a:r>
              <a:rPr lang="fr-FR" b="1" dirty="0" err="1">
                <a:solidFill>
                  <a:srgbClr val="B2605B"/>
                </a:solidFill>
              </a:rPr>
              <a:t>period</a:t>
            </a:r>
            <a:endParaRPr lang="fr-FR" b="1" dirty="0">
              <a:solidFill>
                <a:srgbClr val="B2605B"/>
              </a:solidFill>
            </a:endParaRPr>
          </a:p>
        </p:txBody>
      </p:sp>
      <p:pic>
        <p:nvPicPr>
          <p:cNvPr id="5" name="Image 4">
            <a:extLst>
              <a:ext uri="{FF2B5EF4-FFF2-40B4-BE49-F238E27FC236}">
                <a16:creationId xmlns:a16="http://schemas.microsoft.com/office/drawing/2014/main" id="{0441269E-6597-1544-BE7D-C51C6FD27CB5}"/>
              </a:ext>
            </a:extLst>
          </p:cNvPr>
          <p:cNvPicPr>
            <a:picLocks noChangeAspect="1"/>
          </p:cNvPicPr>
          <p:nvPr/>
        </p:nvPicPr>
        <p:blipFill>
          <a:blip r:embed="rId4"/>
          <a:stretch>
            <a:fillRect/>
          </a:stretch>
        </p:blipFill>
        <p:spPr>
          <a:xfrm>
            <a:off x="787299" y="3334523"/>
            <a:ext cx="6003245" cy="1646460"/>
          </a:xfrm>
          <a:prstGeom prst="rect">
            <a:avLst/>
          </a:prstGeom>
        </p:spPr>
      </p:pic>
    </p:spTree>
    <p:extLst>
      <p:ext uri="{BB962C8B-B14F-4D97-AF65-F5344CB8AC3E}">
        <p14:creationId xmlns:p14="http://schemas.microsoft.com/office/powerpoint/2010/main" val="1742804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1" name="ZoneTexte 10">
            <a:extLst>
              <a:ext uri="{FF2B5EF4-FFF2-40B4-BE49-F238E27FC236}">
                <a16:creationId xmlns:a16="http://schemas.microsoft.com/office/drawing/2014/main" id="{ED82DA17-EA7A-18BF-E3D4-B6DB561D88B2}"/>
              </a:ext>
            </a:extLst>
          </p:cNvPr>
          <p:cNvSpPr txBox="1"/>
          <p:nvPr/>
        </p:nvSpPr>
        <p:spPr>
          <a:xfrm>
            <a:off x="328906" y="2780878"/>
            <a:ext cx="8815094" cy="2585323"/>
          </a:xfrm>
          <a:prstGeom prst="rect">
            <a:avLst/>
          </a:prstGeom>
          <a:noFill/>
        </p:spPr>
        <p:txBody>
          <a:bodyPr wrap="square" rtlCol="0">
            <a:spAutoFit/>
          </a:bodyPr>
          <a:lstStyle/>
          <a:p>
            <a:pPr>
              <a:tabLst>
                <a:tab pos="433388" algn="l"/>
              </a:tabLst>
            </a:pPr>
            <a:r>
              <a:rPr lang="fr-FR" b="1" dirty="0" err="1">
                <a:solidFill>
                  <a:srgbClr val="FF0000"/>
                </a:solidFill>
                <a:latin typeface="Comic Sans MS" panose="030F0902030302020204" pitchFamily="66" charset="0"/>
              </a:rPr>
              <a:t>Superexcitable</a:t>
            </a:r>
            <a:r>
              <a:rPr lang="fr-FR" b="1" dirty="0">
                <a:solidFill>
                  <a:srgbClr val="FF0000"/>
                </a:solidFill>
                <a:latin typeface="Comic Sans MS" panose="030F0902030302020204" pitchFamily="66" charset="0"/>
              </a:rPr>
              <a:t> </a:t>
            </a:r>
            <a:r>
              <a:rPr lang="fr-FR" b="1" dirty="0" err="1">
                <a:solidFill>
                  <a:srgbClr val="FF0000"/>
                </a:solidFill>
                <a:latin typeface="Comic Sans MS" panose="030F0902030302020204" pitchFamily="66" charset="0"/>
              </a:rPr>
              <a:t>period</a:t>
            </a:r>
            <a:r>
              <a:rPr lang="fr-FR" b="1" dirty="0">
                <a:solidFill>
                  <a:srgbClr val="FF0000"/>
                </a:solidFill>
                <a:latin typeface="Comic Sans MS" panose="030F0902030302020204" pitchFamily="66" charset="0"/>
              </a:rPr>
              <a:t>:</a:t>
            </a:r>
            <a:br>
              <a:rPr lang="fr-FR" b="1" dirty="0">
                <a:solidFill>
                  <a:srgbClr val="FF0000"/>
                </a:solidFill>
                <a:latin typeface="Comic Sans MS" panose="030F0902030302020204" pitchFamily="66" charset="0"/>
              </a:rPr>
            </a:br>
            <a:endParaRPr lang="fr-FR" b="1" dirty="0">
              <a:solidFill>
                <a:srgbClr val="FF0000"/>
              </a:solidFill>
              <a:latin typeface="Comic Sans MS" panose="030F0902030302020204" pitchFamily="66" charset="0"/>
            </a:endParaRPr>
          </a:p>
          <a:p>
            <a:pPr>
              <a:tabLst>
                <a:tab pos="433388" algn="l"/>
              </a:tabLst>
            </a:pPr>
            <a:r>
              <a:rPr lang="fr-BE" dirty="0">
                <a:solidFill>
                  <a:srgbClr val="3333CC"/>
                </a:solidFill>
                <a:latin typeface="ComicSansMS" panose="030F0702030302020204" pitchFamily="66" charset="0"/>
              </a:rPr>
              <a:t>During the action </a:t>
            </a:r>
            <a:r>
              <a:rPr lang="fr-BE" dirty="0" err="1">
                <a:solidFill>
                  <a:srgbClr val="3333CC"/>
                </a:solidFill>
                <a:latin typeface="ComicSansMS" panose="030F0702030302020204" pitchFamily="66" charset="0"/>
              </a:rPr>
              <a:t>potential</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there</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is</a:t>
            </a:r>
            <a:r>
              <a:rPr lang="fr-BE" dirty="0">
                <a:solidFill>
                  <a:srgbClr val="3333CC"/>
                </a:solidFill>
                <a:latin typeface="ComicSansMS" panose="030F0702030302020204" pitchFamily="66" charset="0"/>
              </a:rPr>
              <a:t> a large influx of Na ions at the </a:t>
            </a:r>
            <a:r>
              <a:rPr lang="fr-BE" dirty="0" err="1">
                <a:solidFill>
                  <a:srgbClr val="3333CC"/>
                </a:solidFill>
                <a:latin typeface="ComicSansMS" panose="030F0702030302020204" pitchFamily="66" charset="0"/>
              </a:rPr>
              <a:t>node</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which</a:t>
            </a:r>
            <a:r>
              <a:rPr lang="fr-BE" dirty="0">
                <a:solidFill>
                  <a:srgbClr val="3333CC"/>
                </a:solidFill>
                <a:latin typeface="ComicSansMS" panose="030F0702030302020204" pitchFamily="66" charset="0"/>
              </a:rPr>
              <a:t> spread over nodal and internodal </a:t>
            </a:r>
            <a:r>
              <a:rPr lang="fr-BE" dirty="0" err="1">
                <a:solidFill>
                  <a:srgbClr val="3333CC"/>
                </a:solidFill>
                <a:latin typeface="ComicSansMS" panose="030F0702030302020204" pitchFamily="66" charset="0"/>
              </a:rPr>
              <a:t>axolemma</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After</a:t>
            </a:r>
            <a:r>
              <a:rPr lang="fr-BE" dirty="0">
                <a:solidFill>
                  <a:srgbClr val="3333CC"/>
                </a:solidFill>
                <a:latin typeface="ComicSansMS" panose="030F0702030302020204" pitchFamily="66" charset="0"/>
              </a:rPr>
              <a:t> the action </a:t>
            </a:r>
            <a:r>
              <a:rPr lang="fr-BE" dirty="0" err="1">
                <a:solidFill>
                  <a:srgbClr val="3333CC"/>
                </a:solidFill>
                <a:latin typeface="ComicSansMS" panose="030F0702030302020204" pitchFamily="66" charset="0"/>
              </a:rPr>
              <a:t>potential</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there</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is</a:t>
            </a:r>
            <a:r>
              <a:rPr lang="fr-BE" dirty="0">
                <a:solidFill>
                  <a:srgbClr val="3333CC"/>
                </a:solidFill>
                <a:latin typeface="ComicSansMS" panose="030F0702030302020204" pitchFamily="66" charset="0"/>
              </a:rPr>
              <a:t> a </a:t>
            </a:r>
            <a:r>
              <a:rPr lang="fr-BE" dirty="0" err="1">
                <a:solidFill>
                  <a:srgbClr val="3333CC"/>
                </a:solidFill>
                <a:latin typeface="ComicSansMS" panose="030F0702030302020204" pitchFamily="66" charset="0"/>
              </a:rPr>
              <a:t>reflow</a:t>
            </a:r>
            <a:r>
              <a:rPr lang="fr-BE" dirty="0">
                <a:solidFill>
                  <a:srgbClr val="3333CC"/>
                </a:solidFill>
                <a:latin typeface="ComicSansMS" panose="030F0702030302020204" pitchFamily="66" charset="0"/>
              </a:rPr>
              <a:t> of </a:t>
            </a:r>
            <a:r>
              <a:rPr lang="fr-BE" dirty="0" err="1">
                <a:solidFill>
                  <a:srgbClr val="3333CC"/>
                </a:solidFill>
                <a:latin typeface="ComicSansMS" panose="030F0702030302020204" pitchFamily="66" charset="0"/>
              </a:rPr>
              <a:t>current</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coming</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from</a:t>
            </a:r>
            <a:r>
              <a:rPr lang="fr-BE" dirty="0">
                <a:solidFill>
                  <a:srgbClr val="3333CC"/>
                </a:solidFill>
                <a:latin typeface="ComicSansMS" panose="030F0702030302020204" pitchFamily="66" charset="0"/>
              </a:rPr>
              <a:t> the large capacitance of the </a:t>
            </a:r>
            <a:r>
              <a:rPr lang="fr-BE" dirty="0" err="1">
                <a:solidFill>
                  <a:srgbClr val="3333CC"/>
                </a:solidFill>
                <a:latin typeface="ComicSansMS" panose="030F0702030302020204" pitchFamily="66" charset="0"/>
              </a:rPr>
              <a:t>internode</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which</a:t>
            </a:r>
            <a:r>
              <a:rPr lang="fr-BE" dirty="0">
                <a:solidFill>
                  <a:srgbClr val="3333CC"/>
                </a:solidFill>
                <a:latin typeface="ComicSansMS" panose="030F0702030302020204" pitchFamily="66" charset="0"/>
              </a:rPr>
              <a:t> </a:t>
            </a:r>
            <a:r>
              <a:rPr lang="fr-BE" dirty="0" err="1">
                <a:solidFill>
                  <a:srgbClr val="3333CC"/>
                </a:solidFill>
                <a:latin typeface="ComicSansMS" panose="030F0702030302020204" pitchFamily="66" charset="0"/>
              </a:rPr>
              <a:t>depolarized</a:t>
            </a:r>
            <a:r>
              <a:rPr lang="fr-BE" dirty="0">
                <a:solidFill>
                  <a:srgbClr val="3333CC"/>
                </a:solidFill>
                <a:latin typeface="ComicSansMS" panose="030F0702030302020204" pitchFamily="66" charset="0"/>
              </a:rPr>
              <a:t> the </a:t>
            </a:r>
            <a:r>
              <a:rPr lang="fr-BE" dirty="0" err="1">
                <a:solidFill>
                  <a:srgbClr val="3333CC"/>
                </a:solidFill>
                <a:latin typeface="ComicSansMS" panose="030F0702030302020204" pitchFamily="66" charset="0"/>
              </a:rPr>
              <a:t>node</a:t>
            </a:r>
            <a:r>
              <a:rPr lang="fr-BE" dirty="0">
                <a:solidFill>
                  <a:srgbClr val="3333CC"/>
                </a:solidFill>
                <a:latin typeface="ComicSansMS" panose="030F0702030302020204" pitchFamily="66" charset="0"/>
              </a:rPr>
              <a:t>.</a:t>
            </a:r>
          </a:p>
          <a:p>
            <a:pPr>
              <a:tabLst>
                <a:tab pos="433388" algn="l"/>
              </a:tabLst>
            </a:pPr>
            <a:endParaRPr lang="fr-FR" b="1" dirty="0">
              <a:solidFill>
                <a:srgbClr val="FF0000"/>
              </a:solidFill>
              <a:latin typeface="Comic Sans MS" panose="030F0902030302020204" pitchFamily="66" charset="0"/>
            </a:endParaRPr>
          </a:p>
          <a:p>
            <a:br>
              <a:rPr lang="fr-FR" dirty="0">
                <a:latin typeface="Comic Sans MS" panose="030F0902030302020204" pitchFamily="66" charset="0"/>
              </a:rPr>
            </a:br>
            <a:endParaRPr lang="fr-FR" dirty="0">
              <a:latin typeface="Comic Sans MS" panose="030F0902030302020204" pitchFamily="66" charset="0"/>
            </a:endParaRPr>
          </a:p>
        </p:txBody>
      </p:sp>
      <p:pic>
        <p:nvPicPr>
          <p:cNvPr id="12" name="Image 11">
            <a:extLst>
              <a:ext uri="{FF2B5EF4-FFF2-40B4-BE49-F238E27FC236}">
                <a16:creationId xmlns:a16="http://schemas.microsoft.com/office/drawing/2014/main" id="{F0D93BD0-D4A2-0413-C1CC-56DB8F4FA8FC}"/>
              </a:ext>
            </a:extLst>
          </p:cNvPr>
          <p:cNvPicPr>
            <a:picLocks noChangeAspect="1"/>
          </p:cNvPicPr>
          <p:nvPr/>
        </p:nvPicPr>
        <p:blipFill>
          <a:blip r:embed="rId3"/>
          <a:stretch>
            <a:fillRect/>
          </a:stretch>
        </p:blipFill>
        <p:spPr>
          <a:xfrm>
            <a:off x="5659205" y="4446611"/>
            <a:ext cx="2840218" cy="1324729"/>
          </a:xfrm>
          <a:prstGeom prst="rect">
            <a:avLst/>
          </a:prstGeom>
        </p:spPr>
      </p:pic>
      <p:sp>
        <p:nvSpPr>
          <p:cNvPr id="3" name="ZoneTexte 2">
            <a:extLst>
              <a:ext uri="{FF2B5EF4-FFF2-40B4-BE49-F238E27FC236}">
                <a16:creationId xmlns:a16="http://schemas.microsoft.com/office/drawing/2014/main" id="{533341BF-BBC5-C8CF-47C6-8AC086FCFF52}"/>
              </a:ext>
            </a:extLst>
          </p:cNvPr>
          <p:cNvSpPr txBox="1"/>
          <p:nvPr/>
        </p:nvSpPr>
        <p:spPr>
          <a:xfrm>
            <a:off x="328906" y="5454503"/>
            <a:ext cx="8815094" cy="1200329"/>
          </a:xfrm>
          <a:prstGeom prst="rect">
            <a:avLst/>
          </a:prstGeom>
          <a:noFill/>
        </p:spPr>
        <p:txBody>
          <a:bodyPr wrap="square" rtlCol="0">
            <a:spAutoFit/>
          </a:bodyPr>
          <a:lstStyle/>
          <a:p>
            <a:r>
              <a:rPr lang="fr-FR" b="1" dirty="0" err="1">
                <a:solidFill>
                  <a:srgbClr val="FF0000"/>
                </a:solidFill>
                <a:latin typeface="Comic Sans MS" panose="030F0902030302020204" pitchFamily="66" charset="0"/>
              </a:rPr>
              <a:t>Late</a:t>
            </a:r>
            <a:r>
              <a:rPr lang="fr-FR" b="1" dirty="0">
                <a:solidFill>
                  <a:srgbClr val="FF0000"/>
                </a:solidFill>
                <a:latin typeface="Comic Sans MS" panose="030F0902030302020204" pitchFamily="66" charset="0"/>
              </a:rPr>
              <a:t> </a:t>
            </a:r>
            <a:r>
              <a:rPr lang="fr-FR" b="1" dirty="0" err="1">
                <a:solidFill>
                  <a:srgbClr val="FF0000"/>
                </a:solidFill>
                <a:latin typeface="Comic Sans MS" panose="030F0902030302020204" pitchFamily="66" charset="0"/>
              </a:rPr>
              <a:t>subexcitable</a:t>
            </a:r>
            <a:r>
              <a:rPr lang="fr-FR" b="1" dirty="0">
                <a:solidFill>
                  <a:srgbClr val="FF0000"/>
                </a:solidFill>
                <a:latin typeface="Comic Sans MS" panose="030F0902030302020204" pitchFamily="66" charset="0"/>
              </a:rPr>
              <a:t> </a:t>
            </a:r>
            <a:r>
              <a:rPr lang="fr-FR" b="1" dirty="0" err="1">
                <a:solidFill>
                  <a:srgbClr val="FF0000"/>
                </a:solidFill>
                <a:latin typeface="Comic Sans MS" panose="030F0902030302020204" pitchFamily="66" charset="0"/>
              </a:rPr>
              <a:t>period</a:t>
            </a:r>
            <a:r>
              <a:rPr lang="fr-FR" b="1" dirty="0">
                <a:solidFill>
                  <a:srgbClr val="FF0000"/>
                </a:solidFill>
                <a:latin typeface="Comic Sans MS" panose="030F0902030302020204" pitchFamily="66" charset="0"/>
              </a:rPr>
              <a:t> : </a:t>
            </a:r>
          </a:p>
          <a:p>
            <a:endParaRPr lang="fr-FR" dirty="0">
              <a:latin typeface="Comic Sans MS" panose="030F0902030302020204" pitchFamily="66" charset="0"/>
            </a:endParaRPr>
          </a:p>
          <a:p>
            <a:r>
              <a:rPr lang="fr-FR" dirty="0">
                <a:solidFill>
                  <a:srgbClr val="3333CC"/>
                </a:solidFill>
                <a:latin typeface="ComicSansMS" panose="030F0702030302020204" pitchFamily="66" charset="0"/>
              </a:rPr>
              <a:t>Slow </a:t>
            </a:r>
            <a:r>
              <a:rPr lang="fr-FR" dirty="0" err="1">
                <a:solidFill>
                  <a:srgbClr val="3333CC"/>
                </a:solidFill>
                <a:latin typeface="ComicSansMS" panose="030F0702030302020204" pitchFamily="66" charset="0"/>
              </a:rPr>
              <a:t>openning</a:t>
            </a:r>
            <a:r>
              <a:rPr lang="fr-FR" dirty="0">
                <a:solidFill>
                  <a:srgbClr val="3333CC"/>
                </a:solidFill>
                <a:latin typeface="ComicSansMS" panose="030F0702030302020204" pitchFamily="66" charset="0"/>
              </a:rPr>
              <a:t> of nodal </a:t>
            </a:r>
            <a:r>
              <a:rPr lang="fr-FR" b="1" dirty="0" err="1">
                <a:solidFill>
                  <a:srgbClr val="00B050"/>
                </a:solidFill>
                <a:latin typeface="Comic Sans MS" panose="030F0902030302020204" pitchFamily="66" charset="0"/>
              </a:rPr>
              <a:t>Ks</a:t>
            </a:r>
            <a:r>
              <a:rPr lang="fr-FR" dirty="0">
                <a:solidFill>
                  <a:srgbClr val="3333CC"/>
                </a:solidFill>
                <a:latin typeface="ComicSansMS" panose="030F0702030302020204" pitchFamily="66" charset="0"/>
              </a:rPr>
              <a:t> =&gt; post potentiel </a:t>
            </a:r>
            <a:r>
              <a:rPr lang="fr-FR" dirty="0" err="1">
                <a:solidFill>
                  <a:srgbClr val="3333CC"/>
                </a:solidFill>
                <a:latin typeface="ComicSansMS" panose="030F0702030302020204" pitchFamily="66" charset="0"/>
              </a:rPr>
              <a:t>hyperpolarization</a:t>
            </a:r>
            <a:r>
              <a:rPr lang="fr-FR" dirty="0">
                <a:solidFill>
                  <a:srgbClr val="3333CC"/>
                </a:solidFill>
                <a:latin typeface="ComicSansMS" panose="030F0702030302020204" pitchFamily="66" charset="0"/>
              </a:rPr>
              <a:t> </a:t>
            </a:r>
          </a:p>
          <a:p>
            <a:endParaRPr lang="fr-FR" b="1" dirty="0">
              <a:solidFill>
                <a:srgbClr val="FF0000"/>
              </a:solidFill>
              <a:latin typeface="Comic Sans MS" panose="030F0902030302020204" pitchFamily="66" charset="0"/>
            </a:endParaRPr>
          </a:p>
        </p:txBody>
      </p:sp>
      <p:sp>
        <p:nvSpPr>
          <p:cNvPr id="5" name="Rectangle 4">
            <a:extLst>
              <a:ext uri="{FF2B5EF4-FFF2-40B4-BE49-F238E27FC236}">
                <a16:creationId xmlns:a16="http://schemas.microsoft.com/office/drawing/2014/main" id="{CCD16725-E65D-BB4F-BE9A-143DA226DC73}"/>
              </a:ext>
            </a:extLst>
          </p:cNvPr>
          <p:cNvSpPr/>
          <p:nvPr/>
        </p:nvSpPr>
        <p:spPr>
          <a:xfrm>
            <a:off x="1400386" y="240549"/>
            <a:ext cx="6303328" cy="523220"/>
          </a:xfrm>
          <a:prstGeom prst="rect">
            <a:avLst/>
          </a:prstGeom>
        </p:spPr>
        <p:txBody>
          <a:bodyPr wrap="none">
            <a:spAutoFit/>
          </a:bodyPr>
          <a:lstStyle/>
          <a:p>
            <a:pPr algn="ctr"/>
            <a:r>
              <a:rPr lang="fr-FR" sz="2800" dirty="0">
                <a:solidFill>
                  <a:srgbClr val="3333CC"/>
                </a:solidFill>
                <a:latin typeface="ComicSansMS" panose="030F0702030302020204" pitchFamily="66" charset="0"/>
              </a:rPr>
              <a:t>2. Axonal </a:t>
            </a:r>
            <a:r>
              <a:rPr lang="fr-FR" sz="2800" dirty="0" err="1">
                <a:solidFill>
                  <a:srgbClr val="3333CC"/>
                </a:solidFill>
                <a:latin typeface="ComicSansMS" panose="030F0702030302020204" pitchFamily="66" charset="0"/>
              </a:rPr>
              <a:t>excitability</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recovery</a:t>
            </a:r>
            <a:r>
              <a:rPr lang="fr-FR" sz="2800" dirty="0">
                <a:solidFill>
                  <a:srgbClr val="3333CC"/>
                </a:solidFill>
                <a:latin typeface="ComicSansMS" panose="030F0702030302020204" pitchFamily="66" charset="0"/>
              </a:rPr>
              <a:t> cycle</a:t>
            </a:r>
          </a:p>
        </p:txBody>
      </p:sp>
      <p:sp>
        <p:nvSpPr>
          <p:cNvPr id="7" name="ZoneTexte 6">
            <a:extLst>
              <a:ext uri="{FF2B5EF4-FFF2-40B4-BE49-F238E27FC236}">
                <a16:creationId xmlns:a16="http://schemas.microsoft.com/office/drawing/2014/main" id="{2A3A1E51-D1C0-3640-A3BA-D3FE42DC5D76}"/>
              </a:ext>
            </a:extLst>
          </p:cNvPr>
          <p:cNvSpPr txBox="1"/>
          <p:nvPr/>
        </p:nvSpPr>
        <p:spPr>
          <a:xfrm>
            <a:off x="328906" y="1215249"/>
            <a:ext cx="8815094" cy="1477328"/>
          </a:xfrm>
          <a:prstGeom prst="rect">
            <a:avLst/>
          </a:prstGeom>
          <a:noFill/>
        </p:spPr>
        <p:txBody>
          <a:bodyPr wrap="square" rtlCol="0">
            <a:spAutoFit/>
          </a:bodyPr>
          <a:lstStyle/>
          <a:p>
            <a:pPr>
              <a:tabLst>
                <a:tab pos="433388" algn="l"/>
              </a:tabLst>
            </a:pPr>
            <a:r>
              <a:rPr lang="fr-FR" b="1" dirty="0" err="1">
                <a:solidFill>
                  <a:srgbClr val="FF0000"/>
                </a:solidFill>
                <a:latin typeface="Comic Sans MS" panose="030F0902030302020204" pitchFamily="66" charset="0"/>
              </a:rPr>
              <a:t>Absolute</a:t>
            </a:r>
            <a:r>
              <a:rPr lang="fr-FR" b="1" dirty="0">
                <a:solidFill>
                  <a:srgbClr val="FF0000"/>
                </a:solidFill>
                <a:latin typeface="Comic Sans MS" panose="030F0902030302020204" pitchFamily="66" charset="0"/>
              </a:rPr>
              <a:t> </a:t>
            </a:r>
            <a:r>
              <a:rPr lang="fr-FR" b="1" dirty="0" err="1">
                <a:solidFill>
                  <a:srgbClr val="FF0000"/>
                </a:solidFill>
                <a:latin typeface="Comic Sans MS" panose="030F0902030302020204" pitchFamily="66" charset="0"/>
              </a:rPr>
              <a:t>refractory</a:t>
            </a:r>
            <a:r>
              <a:rPr lang="fr-FR" b="1" dirty="0">
                <a:solidFill>
                  <a:srgbClr val="FF0000"/>
                </a:solidFill>
                <a:latin typeface="Comic Sans MS" panose="030F0902030302020204" pitchFamily="66" charset="0"/>
              </a:rPr>
              <a:t> </a:t>
            </a:r>
            <a:r>
              <a:rPr lang="fr-FR" b="1" dirty="0" err="1">
                <a:solidFill>
                  <a:srgbClr val="FF0000"/>
                </a:solidFill>
                <a:latin typeface="Comic Sans MS" panose="030F0902030302020204" pitchFamily="66" charset="0"/>
              </a:rPr>
              <a:t>period</a:t>
            </a:r>
            <a:r>
              <a:rPr lang="fr-FR" b="1" dirty="0">
                <a:solidFill>
                  <a:srgbClr val="FF0000"/>
                </a:solidFill>
                <a:latin typeface="Comic Sans MS" panose="030F0902030302020204" pitchFamily="66" charset="0"/>
              </a:rPr>
              <a:t> : </a:t>
            </a:r>
          </a:p>
          <a:p>
            <a:r>
              <a:rPr lang="fr-FR" dirty="0">
                <a:solidFill>
                  <a:srgbClr val="3333CC"/>
                </a:solidFill>
                <a:latin typeface="ComicSansMS" panose="030F0702030302020204" pitchFamily="66" charset="0"/>
              </a:rPr>
              <a:t>Nodal</a:t>
            </a:r>
            <a:r>
              <a:rPr lang="fr-FR" b="1" dirty="0">
                <a:solidFill>
                  <a:srgbClr val="00B050"/>
                </a:solidFill>
                <a:latin typeface="Comic Sans MS" panose="030F0902030302020204" pitchFamily="66" charset="0"/>
              </a:rPr>
              <a:t> Na</a:t>
            </a:r>
            <a:r>
              <a:rPr lang="fr-FR" b="1" baseline="-25000" dirty="0">
                <a:solidFill>
                  <a:srgbClr val="00B050"/>
                </a:solidFill>
                <a:latin typeface="Comic Sans MS" panose="030F0902030302020204" pitchFamily="66" charset="0"/>
              </a:rPr>
              <a:t>t </a:t>
            </a:r>
            <a:r>
              <a:rPr lang="fr-FR" dirty="0">
                <a:solidFill>
                  <a:srgbClr val="3333CC"/>
                </a:solidFill>
                <a:latin typeface="ComicSansMS" panose="030F0702030302020204" pitchFamily="66" charset="0"/>
              </a:rPr>
              <a:t>inactivation</a:t>
            </a:r>
          </a:p>
          <a:p>
            <a:r>
              <a:rPr lang="fr-FR" b="1" dirty="0">
                <a:solidFill>
                  <a:srgbClr val="FF0000"/>
                </a:solidFill>
                <a:latin typeface="Comic Sans MS" panose="030F0902030302020204" pitchFamily="66" charset="0"/>
              </a:rPr>
              <a:t>Relative </a:t>
            </a:r>
            <a:r>
              <a:rPr lang="fr-FR" b="1" dirty="0" err="1">
                <a:solidFill>
                  <a:srgbClr val="FF0000"/>
                </a:solidFill>
                <a:latin typeface="Comic Sans MS" panose="030F0902030302020204" pitchFamily="66" charset="0"/>
              </a:rPr>
              <a:t>refractory</a:t>
            </a:r>
            <a:r>
              <a:rPr lang="fr-FR" b="1" dirty="0">
                <a:solidFill>
                  <a:srgbClr val="FF0000"/>
                </a:solidFill>
                <a:latin typeface="Comic Sans MS" panose="030F0902030302020204" pitchFamily="66" charset="0"/>
              </a:rPr>
              <a:t> </a:t>
            </a:r>
            <a:r>
              <a:rPr lang="fr-FR" b="1" dirty="0" err="1">
                <a:solidFill>
                  <a:srgbClr val="FF0000"/>
                </a:solidFill>
                <a:latin typeface="Comic Sans MS" panose="030F0902030302020204" pitchFamily="66" charset="0"/>
              </a:rPr>
              <a:t>period</a:t>
            </a:r>
            <a:r>
              <a:rPr lang="fr-FR" b="1" dirty="0">
                <a:solidFill>
                  <a:srgbClr val="FF0000"/>
                </a:solidFill>
                <a:latin typeface="Comic Sans MS" panose="030F0902030302020204" pitchFamily="66" charset="0"/>
              </a:rPr>
              <a:t>: </a:t>
            </a:r>
          </a:p>
          <a:p>
            <a:r>
              <a:rPr lang="fr-FR" dirty="0">
                <a:solidFill>
                  <a:srgbClr val="3333CC"/>
                </a:solidFill>
                <a:latin typeface="ComicSansMS" panose="030F0702030302020204" pitchFamily="66" charset="0"/>
              </a:rPr>
              <a:t>Nodal </a:t>
            </a:r>
            <a:r>
              <a:rPr lang="fr-FR" b="1" dirty="0">
                <a:solidFill>
                  <a:srgbClr val="00B050"/>
                </a:solidFill>
                <a:latin typeface="Comic Sans MS" panose="030F0902030302020204" pitchFamily="66" charset="0"/>
              </a:rPr>
              <a:t>Na</a:t>
            </a:r>
            <a:r>
              <a:rPr lang="fr-FR" b="1" baseline="-25000" dirty="0">
                <a:solidFill>
                  <a:srgbClr val="00B050"/>
                </a:solidFill>
                <a:latin typeface="Comic Sans MS" panose="030F0902030302020204" pitchFamily="66" charset="0"/>
              </a:rPr>
              <a:t>t </a:t>
            </a:r>
            <a:r>
              <a:rPr lang="fr-FR" dirty="0" err="1">
                <a:solidFill>
                  <a:srgbClr val="3333CC"/>
                </a:solidFill>
                <a:latin typeface="ComicSansMS" panose="030F0702030302020204" pitchFamily="66" charset="0"/>
              </a:rPr>
              <a:t>gradual</a:t>
            </a:r>
            <a:r>
              <a:rPr lang="fr-FR" dirty="0">
                <a:solidFill>
                  <a:srgbClr val="3333CC"/>
                </a:solidFill>
                <a:latin typeface="ComicSansMS" panose="030F0702030302020204" pitchFamily="66" charset="0"/>
              </a:rPr>
              <a:t> </a:t>
            </a:r>
            <a:r>
              <a:rPr lang="fr-FR" dirty="0" err="1">
                <a:solidFill>
                  <a:srgbClr val="3333CC"/>
                </a:solidFill>
                <a:latin typeface="ComicSansMS" panose="030F0702030302020204" pitchFamily="66" charset="0"/>
              </a:rPr>
              <a:t>reactivation</a:t>
            </a:r>
            <a:endParaRPr lang="fr-FR" dirty="0">
              <a:solidFill>
                <a:srgbClr val="3333CC"/>
              </a:solidFill>
              <a:latin typeface="ComicSansMS" panose="030F0702030302020204" pitchFamily="66" charset="0"/>
            </a:endParaRPr>
          </a:p>
          <a:p>
            <a:r>
              <a:rPr lang="fr-FR" dirty="0">
                <a:solidFill>
                  <a:srgbClr val="3333CC"/>
                </a:solidFill>
                <a:latin typeface="ComicSansMS" panose="030F0702030302020204" pitchFamily="66" charset="0"/>
              </a:rPr>
              <a:t> </a:t>
            </a:r>
          </a:p>
        </p:txBody>
      </p:sp>
      <p:pic>
        <p:nvPicPr>
          <p:cNvPr id="8" name="Image 7">
            <a:extLst>
              <a:ext uri="{FF2B5EF4-FFF2-40B4-BE49-F238E27FC236}">
                <a16:creationId xmlns:a16="http://schemas.microsoft.com/office/drawing/2014/main" id="{7A4A86F6-3EB5-9642-AB49-9D33CBDD1636}"/>
              </a:ext>
            </a:extLst>
          </p:cNvPr>
          <p:cNvPicPr>
            <a:picLocks noChangeAspect="1"/>
          </p:cNvPicPr>
          <p:nvPr/>
        </p:nvPicPr>
        <p:blipFill>
          <a:blip r:embed="rId4"/>
          <a:stretch>
            <a:fillRect/>
          </a:stretch>
        </p:blipFill>
        <p:spPr>
          <a:xfrm>
            <a:off x="4736453" y="1262698"/>
            <a:ext cx="2858716" cy="1380070"/>
          </a:xfrm>
          <a:prstGeom prst="rect">
            <a:avLst/>
          </a:prstGeom>
        </p:spPr>
      </p:pic>
    </p:spTree>
    <p:extLst>
      <p:ext uri="{BB962C8B-B14F-4D97-AF65-F5344CB8AC3E}">
        <p14:creationId xmlns:p14="http://schemas.microsoft.com/office/powerpoint/2010/main" val="2933488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10" name="ZoneTexte 109">
            <a:extLst>
              <a:ext uri="{FF2B5EF4-FFF2-40B4-BE49-F238E27FC236}">
                <a16:creationId xmlns:a16="http://schemas.microsoft.com/office/drawing/2014/main" id="{900FB4D7-F8BB-B386-6F3C-94E89A7B9435}"/>
              </a:ext>
            </a:extLst>
          </p:cNvPr>
          <p:cNvSpPr txBox="1"/>
          <p:nvPr/>
        </p:nvSpPr>
        <p:spPr>
          <a:xfrm>
            <a:off x="423142" y="942138"/>
            <a:ext cx="8408021" cy="3785652"/>
          </a:xfrm>
          <a:prstGeom prst="rect">
            <a:avLst/>
          </a:prstGeom>
          <a:noFill/>
        </p:spPr>
        <p:txBody>
          <a:bodyPr wrap="square" rtlCol="0">
            <a:spAutoFit/>
          </a:bodyPr>
          <a:lstStyle/>
          <a:p>
            <a:r>
              <a:rPr lang="fr-FR" sz="2200" b="1" dirty="0"/>
              <a:t>In </a:t>
            </a:r>
            <a:r>
              <a:rPr lang="fr-FR" sz="2200" b="1" dirty="0" err="1"/>
              <a:t>peripheral</a:t>
            </a:r>
            <a:r>
              <a:rPr lang="fr-FR" sz="2200" b="1" dirty="0"/>
              <a:t> neuropathies </a:t>
            </a:r>
          </a:p>
          <a:p>
            <a:pPr marL="285750" indent="-285750">
              <a:buFont typeface="Arial" panose="020B0604020202020204" pitchFamily="34" charset="0"/>
              <a:buChar char="•"/>
            </a:pPr>
            <a:endParaRPr lang="fr-FR" b="1" dirty="0">
              <a:solidFill>
                <a:srgbClr val="FF0000"/>
              </a:solidFill>
            </a:endParaRPr>
          </a:p>
          <a:p>
            <a:pPr marL="285750" indent="-285750">
              <a:buFont typeface="Arial" panose="020B0604020202020204" pitchFamily="34" charset="0"/>
              <a:buChar char="•"/>
            </a:pPr>
            <a:r>
              <a:rPr lang="fr-FR" b="1" dirty="0">
                <a:solidFill>
                  <a:srgbClr val="FF0000"/>
                </a:solidFill>
              </a:rPr>
              <a:t>CMT1a </a:t>
            </a:r>
            <a:r>
              <a:rPr lang="fr-FR" b="1" dirty="0"/>
              <a:t>and</a:t>
            </a:r>
            <a:r>
              <a:rPr lang="fr-FR" b="1" dirty="0">
                <a:solidFill>
                  <a:srgbClr val="FF0000"/>
                </a:solidFill>
              </a:rPr>
              <a:t> CIDP</a:t>
            </a:r>
            <a:r>
              <a:rPr lang="fr-FR" b="1" dirty="0"/>
              <a:t>, </a:t>
            </a:r>
            <a:r>
              <a:rPr lang="fr-FR" b="1" dirty="0" err="1"/>
              <a:t>refractory</a:t>
            </a:r>
            <a:r>
              <a:rPr lang="fr-FR" b="1" dirty="0"/>
              <a:t> </a:t>
            </a:r>
            <a:r>
              <a:rPr lang="fr-FR" b="1" dirty="0" err="1"/>
              <a:t>period</a:t>
            </a:r>
            <a:r>
              <a:rPr lang="fr-FR" b="1" dirty="0"/>
              <a:t> and </a:t>
            </a:r>
            <a:r>
              <a:rPr lang="fr-FR" b="1" dirty="0" err="1"/>
              <a:t>superexcitable</a:t>
            </a:r>
            <a:r>
              <a:rPr lang="fr-FR" b="1" dirty="0"/>
              <a:t> </a:t>
            </a:r>
            <a:r>
              <a:rPr lang="fr-FR" b="1" dirty="0" err="1"/>
              <a:t>period</a:t>
            </a:r>
            <a:r>
              <a:rPr lang="fr-FR" b="1" dirty="0"/>
              <a:t> </a:t>
            </a:r>
            <a:r>
              <a:rPr lang="fr-FR" b="1" dirty="0" err="1"/>
              <a:t>reduction</a:t>
            </a:r>
            <a:r>
              <a:rPr lang="fr-FR" b="1" dirty="0"/>
              <a:t> </a:t>
            </a:r>
            <a:r>
              <a:rPr lang="fr-FR" b="1" dirty="0" err="1"/>
              <a:t>is</a:t>
            </a:r>
            <a:r>
              <a:rPr lang="fr-FR" b="1" dirty="0"/>
              <a:t> due to passive membrane </a:t>
            </a:r>
            <a:r>
              <a:rPr lang="fr-FR" b="1" dirty="0" err="1"/>
              <a:t>property</a:t>
            </a:r>
            <a:r>
              <a:rPr lang="fr-FR" b="1" dirty="0"/>
              <a:t>. </a:t>
            </a:r>
            <a:r>
              <a:rPr lang="fr-FR" b="1" dirty="0">
                <a:solidFill>
                  <a:srgbClr val="00B0F0"/>
                </a:solidFill>
              </a:rPr>
              <a:t>(Kiernan </a:t>
            </a:r>
            <a:r>
              <a:rPr lang="fr-FR" b="1" i="1" dirty="0">
                <a:solidFill>
                  <a:srgbClr val="00B0F0"/>
                </a:solidFill>
              </a:rPr>
              <a:t>et al.</a:t>
            </a:r>
            <a:r>
              <a:rPr lang="fr-FR" b="1" dirty="0">
                <a:solidFill>
                  <a:srgbClr val="00B0F0"/>
                </a:solidFill>
              </a:rPr>
              <a:t>, 2019)</a:t>
            </a:r>
          </a:p>
          <a:p>
            <a:endParaRPr lang="fr-FR" b="1" dirty="0">
              <a:solidFill>
                <a:srgbClr val="00B0F0"/>
              </a:solidFill>
            </a:endParaRPr>
          </a:p>
          <a:p>
            <a:endParaRPr lang="fr-FR" b="1" dirty="0">
              <a:solidFill>
                <a:srgbClr val="00B0F0"/>
              </a:solidFill>
            </a:endParaRPr>
          </a:p>
          <a:p>
            <a:pPr marL="285750" indent="-285750">
              <a:buFont typeface="Arial" panose="020B0604020202020204" pitchFamily="34" charset="0"/>
              <a:buChar char="•"/>
            </a:pPr>
            <a:r>
              <a:rPr lang="fr-FR" b="1" dirty="0">
                <a:solidFill>
                  <a:srgbClr val="FF0000"/>
                </a:solidFill>
              </a:rPr>
              <a:t>AMAN</a:t>
            </a:r>
            <a:r>
              <a:rPr lang="fr-FR" b="1" dirty="0"/>
              <a:t>, the </a:t>
            </a:r>
            <a:r>
              <a:rPr lang="fr-FR" b="1" dirty="0" err="1"/>
              <a:t>refractory</a:t>
            </a:r>
            <a:r>
              <a:rPr lang="fr-FR" b="1" dirty="0"/>
              <a:t> </a:t>
            </a:r>
            <a:r>
              <a:rPr lang="fr-FR" b="1" dirty="0" err="1"/>
              <a:t>period</a:t>
            </a:r>
            <a:r>
              <a:rPr lang="fr-FR" b="1" dirty="0"/>
              <a:t> </a:t>
            </a:r>
            <a:r>
              <a:rPr lang="fr-FR" b="1" dirty="0" err="1"/>
              <a:t>is</a:t>
            </a:r>
            <a:r>
              <a:rPr lang="fr-FR" b="1" dirty="0"/>
              <a:t> increased </a:t>
            </a:r>
            <a:r>
              <a:rPr lang="fr-BE" dirty="0" err="1"/>
              <a:t>suggesting</a:t>
            </a:r>
            <a:r>
              <a:rPr lang="fr-BE" dirty="0"/>
              <a:t> </a:t>
            </a:r>
            <a:r>
              <a:rPr lang="fr-BE" dirty="0" err="1"/>
              <a:t>that</a:t>
            </a:r>
            <a:r>
              <a:rPr lang="fr-BE" dirty="0"/>
              <a:t> nodal sodium channels are </a:t>
            </a:r>
            <a:r>
              <a:rPr lang="fr-BE" dirty="0" err="1"/>
              <a:t>impaired</a:t>
            </a:r>
            <a:r>
              <a:rPr lang="fr-BE" dirty="0"/>
              <a:t> by anti-ganglioside </a:t>
            </a:r>
            <a:r>
              <a:rPr lang="fr-BE" dirty="0" err="1"/>
              <a:t>antibodies</a:t>
            </a:r>
            <a:r>
              <a:rPr lang="fr-BE" dirty="0"/>
              <a:t>. </a:t>
            </a:r>
            <a:r>
              <a:rPr lang="fr-BE" b="1" i="1" dirty="0">
                <a:solidFill>
                  <a:srgbClr val="00B0F0"/>
                </a:solidFill>
              </a:rPr>
              <a:t>(</a:t>
            </a:r>
            <a:r>
              <a:rPr lang="fr-BE" b="1" i="1" dirty="0" err="1">
                <a:solidFill>
                  <a:srgbClr val="00B0F0"/>
                </a:solidFill>
              </a:rPr>
              <a:t>Pyun</a:t>
            </a:r>
            <a:r>
              <a:rPr lang="fr-BE" b="1" i="1" dirty="0">
                <a:solidFill>
                  <a:srgbClr val="00B0F0"/>
                </a:solidFill>
              </a:rPr>
              <a:t> et al., 2017)</a:t>
            </a:r>
          </a:p>
          <a:p>
            <a:endParaRPr lang="fr-BE" b="1" i="1" dirty="0">
              <a:solidFill>
                <a:srgbClr val="00B0F0"/>
              </a:solidFill>
            </a:endParaRPr>
          </a:p>
          <a:p>
            <a:endParaRPr lang="fr-FR" b="1" dirty="0">
              <a:solidFill>
                <a:srgbClr val="00B0F0"/>
              </a:solidFill>
            </a:endParaRPr>
          </a:p>
          <a:p>
            <a:pPr marL="285750" indent="-285750">
              <a:buFont typeface="Arial" panose="020B0604020202020204" pitchFamily="34" charset="0"/>
              <a:buChar char="•"/>
            </a:pPr>
            <a:r>
              <a:rPr lang="fr-FR" b="1" dirty="0">
                <a:solidFill>
                  <a:srgbClr val="FF0000"/>
                </a:solidFill>
              </a:rPr>
              <a:t>MMN</a:t>
            </a:r>
            <a:r>
              <a:rPr lang="fr-FR" b="1" dirty="0"/>
              <a:t>, the </a:t>
            </a:r>
            <a:r>
              <a:rPr lang="fr-FR" b="1" dirty="0" err="1"/>
              <a:t>supernormal</a:t>
            </a:r>
            <a:r>
              <a:rPr lang="fr-FR" b="1" dirty="0"/>
              <a:t> </a:t>
            </a:r>
            <a:r>
              <a:rPr lang="fr-FR" b="1" dirty="0" err="1"/>
              <a:t>period</a:t>
            </a:r>
            <a:r>
              <a:rPr lang="fr-FR" b="1" dirty="0"/>
              <a:t> </a:t>
            </a:r>
            <a:r>
              <a:rPr lang="fr-FR" b="1" dirty="0" err="1"/>
              <a:t>is</a:t>
            </a:r>
            <a:r>
              <a:rPr lang="fr-FR" b="1" dirty="0"/>
              <a:t> increased below the conduction bloc </a:t>
            </a:r>
            <a:r>
              <a:rPr lang="fr-FR" b="1" dirty="0" err="1"/>
              <a:t>reflecting</a:t>
            </a:r>
            <a:r>
              <a:rPr lang="fr-FR" b="1" dirty="0"/>
              <a:t> membrane </a:t>
            </a:r>
            <a:r>
              <a:rPr lang="fr-FR" b="1" dirty="0" err="1"/>
              <a:t>hyperpolarization</a:t>
            </a:r>
            <a:r>
              <a:rPr lang="fr-FR" b="1" dirty="0"/>
              <a:t> (</a:t>
            </a:r>
            <a:r>
              <a:rPr lang="fr-FR" b="1" dirty="0" err="1"/>
              <a:t>overactivation</a:t>
            </a:r>
            <a:r>
              <a:rPr lang="fr-FR" b="1" dirty="0"/>
              <a:t> of </a:t>
            </a:r>
            <a:r>
              <a:rPr lang="fr-FR" b="1" dirty="0" err="1"/>
              <a:t>NaKATPase</a:t>
            </a:r>
            <a:r>
              <a:rPr lang="fr-FR" b="1" dirty="0"/>
              <a:t> </a:t>
            </a:r>
            <a:r>
              <a:rPr lang="fr-FR" b="1" dirty="0" err="1"/>
              <a:t>pumps</a:t>
            </a:r>
            <a:r>
              <a:rPr lang="fr-FR" b="1" dirty="0"/>
              <a:t> ?). </a:t>
            </a:r>
            <a:r>
              <a:rPr lang="fr-FR" b="1" dirty="0">
                <a:solidFill>
                  <a:srgbClr val="00B0F0"/>
                </a:solidFill>
              </a:rPr>
              <a:t>(Kiernan </a:t>
            </a:r>
            <a:r>
              <a:rPr lang="fr-FR" b="1" i="1" dirty="0">
                <a:solidFill>
                  <a:srgbClr val="00B0F0"/>
                </a:solidFill>
              </a:rPr>
              <a:t>et al</a:t>
            </a:r>
            <a:r>
              <a:rPr lang="fr-FR" b="1" dirty="0">
                <a:solidFill>
                  <a:srgbClr val="00B0F0"/>
                </a:solidFill>
              </a:rPr>
              <a:t>, 2002) </a:t>
            </a:r>
          </a:p>
        </p:txBody>
      </p:sp>
      <p:graphicFrame>
        <p:nvGraphicFramePr>
          <p:cNvPr id="2" name="Tableau 7">
            <a:extLst>
              <a:ext uri="{FF2B5EF4-FFF2-40B4-BE49-F238E27FC236}">
                <a16:creationId xmlns:a16="http://schemas.microsoft.com/office/drawing/2014/main" id="{2363B183-22FB-9523-DF15-D27410BDADC9}"/>
              </a:ext>
            </a:extLst>
          </p:cNvPr>
          <p:cNvGraphicFramePr>
            <a:graphicFrameLocks noGrp="1"/>
          </p:cNvGraphicFramePr>
          <p:nvPr>
            <p:extLst>
              <p:ext uri="{D42A27DB-BD31-4B8C-83A1-F6EECF244321}">
                <p14:modId xmlns:p14="http://schemas.microsoft.com/office/powerpoint/2010/main" val="2539079333"/>
              </p:ext>
            </p:extLst>
          </p:nvPr>
        </p:nvGraphicFramePr>
        <p:xfrm>
          <a:off x="756194" y="4727790"/>
          <a:ext cx="7741919" cy="1854200"/>
        </p:xfrm>
        <a:graphic>
          <a:graphicData uri="http://schemas.openxmlformats.org/drawingml/2006/table">
            <a:tbl>
              <a:tblPr firstRow="1" bandRow="1">
                <a:tableStyleId>{5C22544A-7EE6-4342-B048-85BDC9FD1C3A}</a:tableStyleId>
              </a:tblPr>
              <a:tblGrid>
                <a:gridCol w="2256382">
                  <a:extLst>
                    <a:ext uri="{9D8B030D-6E8A-4147-A177-3AD203B41FA5}">
                      <a16:colId xmlns:a16="http://schemas.microsoft.com/office/drawing/2014/main" val="2219038364"/>
                    </a:ext>
                  </a:extLst>
                </a:gridCol>
                <a:gridCol w="3178336">
                  <a:extLst>
                    <a:ext uri="{9D8B030D-6E8A-4147-A177-3AD203B41FA5}">
                      <a16:colId xmlns:a16="http://schemas.microsoft.com/office/drawing/2014/main" val="3838008867"/>
                    </a:ext>
                  </a:extLst>
                </a:gridCol>
                <a:gridCol w="2307201">
                  <a:extLst>
                    <a:ext uri="{9D8B030D-6E8A-4147-A177-3AD203B41FA5}">
                      <a16:colId xmlns:a16="http://schemas.microsoft.com/office/drawing/2014/main" val="405765875"/>
                    </a:ext>
                  </a:extLst>
                </a:gridCol>
              </a:tblGrid>
              <a:tr h="370840">
                <a:tc>
                  <a:txBody>
                    <a:bodyPr/>
                    <a:lstStyle/>
                    <a:p>
                      <a:endParaRPr lang="fr-FR" dirty="0"/>
                    </a:p>
                  </a:txBody>
                  <a:tcPr/>
                </a:tc>
                <a:tc>
                  <a:txBody>
                    <a:bodyPr/>
                    <a:lstStyle/>
                    <a:p>
                      <a:pPr algn="ctr"/>
                      <a:r>
                        <a:rPr lang="fr-FR" dirty="0" err="1"/>
                        <a:t>Refractory</a:t>
                      </a:r>
                      <a:r>
                        <a:rPr lang="fr-FR" dirty="0"/>
                        <a:t> </a:t>
                      </a:r>
                      <a:r>
                        <a:rPr lang="fr-FR" dirty="0" err="1"/>
                        <a:t>period</a:t>
                      </a:r>
                      <a:endParaRPr lang="fr-FR" dirty="0"/>
                    </a:p>
                  </a:txBody>
                  <a:tcPr/>
                </a:tc>
                <a:tc>
                  <a:txBody>
                    <a:bodyPr/>
                    <a:lstStyle/>
                    <a:p>
                      <a:pPr algn="ctr"/>
                      <a:r>
                        <a:rPr lang="fr-FR" dirty="0" err="1"/>
                        <a:t>Superexcitable</a:t>
                      </a:r>
                      <a:r>
                        <a:rPr lang="fr-FR" dirty="0"/>
                        <a:t> </a:t>
                      </a:r>
                      <a:r>
                        <a:rPr lang="fr-FR" dirty="0" err="1"/>
                        <a:t>period</a:t>
                      </a:r>
                      <a:endParaRPr lang="fr-FR" dirty="0"/>
                    </a:p>
                  </a:txBody>
                  <a:tcPr/>
                </a:tc>
                <a:extLst>
                  <a:ext uri="{0D108BD9-81ED-4DB2-BD59-A6C34878D82A}">
                    <a16:rowId xmlns:a16="http://schemas.microsoft.com/office/drawing/2014/main" val="2674245796"/>
                  </a:ext>
                </a:extLst>
              </a:tr>
              <a:tr h="370840">
                <a:tc>
                  <a:txBody>
                    <a:bodyPr/>
                    <a:lstStyle/>
                    <a:p>
                      <a:r>
                        <a:rPr lang="fr-FR" b="1" dirty="0">
                          <a:solidFill>
                            <a:srgbClr val="FF0000"/>
                          </a:solidFill>
                        </a:rPr>
                        <a:t>ALS</a:t>
                      </a:r>
                    </a:p>
                  </a:txBody>
                  <a:tcPr/>
                </a:tc>
                <a:tc>
                  <a:txBody>
                    <a:bodyPr/>
                    <a:lstStyle/>
                    <a:p>
                      <a:pPr algn="ctr"/>
                      <a:r>
                        <a:rPr lang="fr-FR" b="0" dirty="0" err="1">
                          <a:solidFill>
                            <a:schemeClr val="tx1"/>
                          </a:solidFill>
                        </a:rPr>
                        <a:t>reduce</a:t>
                      </a:r>
                      <a:endParaRPr lang="fr-FR" b="0" dirty="0">
                        <a:solidFill>
                          <a:schemeClr val="tx1"/>
                        </a:solidFill>
                      </a:endParaRPr>
                    </a:p>
                  </a:txBody>
                  <a:tcPr/>
                </a:tc>
                <a:tc>
                  <a:txBody>
                    <a:bodyPr/>
                    <a:lstStyle/>
                    <a:p>
                      <a:pPr algn="ctr"/>
                      <a:r>
                        <a:rPr lang="fr-FR" b="0" dirty="0" err="1">
                          <a:solidFill>
                            <a:schemeClr val="tx1"/>
                          </a:solidFill>
                        </a:rPr>
                        <a:t>increase</a:t>
                      </a:r>
                      <a:endParaRPr lang="fr-FR" b="0" dirty="0">
                        <a:solidFill>
                          <a:schemeClr val="tx1"/>
                        </a:solidFill>
                      </a:endParaRPr>
                    </a:p>
                  </a:txBody>
                  <a:tcPr/>
                </a:tc>
                <a:extLst>
                  <a:ext uri="{0D108BD9-81ED-4DB2-BD59-A6C34878D82A}">
                    <a16:rowId xmlns:a16="http://schemas.microsoft.com/office/drawing/2014/main" val="1795616916"/>
                  </a:ext>
                </a:extLst>
              </a:tr>
              <a:tr h="370840">
                <a:tc>
                  <a:txBody>
                    <a:bodyPr/>
                    <a:lstStyle/>
                    <a:p>
                      <a:r>
                        <a:rPr lang="fr-FR" b="1" dirty="0">
                          <a:solidFill>
                            <a:srgbClr val="FF0000"/>
                          </a:solidFill>
                        </a:rPr>
                        <a:t>CMT1a</a:t>
                      </a:r>
                    </a:p>
                  </a:txBody>
                  <a:tcPr/>
                </a:tc>
                <a:tc>
                  <a:txBody>
                    <a:bodyPr/>
                    <a:lstStyle/>
                    <a:p>
                      <a:pPr algn="ctr"/>
                      <a:r>
                        <a:rPr lang="fr-FR" b="1" dirty="0" err="1">
                          <a:solidFill>
                            <a:schemeClr val="tx1"/>
                          </a:solidFill>
                        </a:rPr>
                        <a:t>reduce</a:t>
                      </a:r>
                      <a:endParaRPr lang="fr-FR" b="1" dirty="0">
                        <a:solidFill>
                          <a:schemeClr val="tx1"/>
                        </a:solidFill>
                      </a:endParaRPr>
                    </a:p>
                  </a:txBody>
                  <a:tcPr/>
                </a:tc>
                <a:tc>
                  <a:txBody>
                    <a:bodyPr/>
                    <a:lstStyle/>
                    <a:p>
                      <a:pPr algn="ctr"/>
                      <a:r>
                        <a:rPr lang="fr-FR" b="1" dirty="0" err="1">
                          <a:solidFill>
                            <a:schemeClr val="tx1"/>
                          </a:solidFill>
                        </a:rPr>
                        <a:t>reduce</a:t>
                      </a:r>
                      <a:endParaRPr lang="fr-FR" b="1" dirty="0">
                        <a:solidFill>
                          <a:schemeClr val="tx1"/>
                        </a:solidFill>
                      </a:endParaRPr>
                    </a:p>
                  </a:txBody>
                  <a:tcPr/>
                </a:tc>
                <a:extLst>
                  <a:ext uri="{0D108BD9-81ED-4DB2-BD59-A6C34878D82A}">
                    <a16:rowId xmlns:a16="http://schemas.microsoft.com/office/drawing/2014/main" val="3289987553"/>
                  </a:ext>
                </a:extLst>
              </a:tr>
              <a:tr h="370840">
                <a:tc>
                  <a:txBody>
                    <a:bodyPr/>
                    <a:lstStyle/>
                    <a:p>
                      <a:r>
                        <a:rPr lang="fr-FR" b="1" dirty="0">
                          <a:solidFill>
                            <a:srgbClr val="FF0000"/>
                          </a:solidFill>
                        </a:rPr>
                        <a:t>AMAN</a:t>
                      </a:r>
                    </a:p>
                  </a:txBody>
                  <a:tcPr/>
                </a:tc>
                <a:tc>
                  <a:txBody>
                    <a:bodyPr/>
                    <a:lstStyle/>
                    <a:p>
                      <a:pPr algn="ctr"/>
                      <a:r>
                        <a:rPr lang="fr-FR" b="0" dirty="0" err="1">
                          <a:solidFill>
                            <a:schemeClr val="tx1"/>
                          </a:solidFill>
                        </a:rPr>
                        <a:t>increase</a:t>
                      </a:r>
                      <a:endParaRPr lang="fr-FR" b="0" dirty="0">
                        <a:solidFill>
                          <a:schemeClr val="tx1"/>
                        </a:solidFill>
                      </a:endParaRPr>
                    </a:p>
                  </a:txBody>
                  <a:tcPr/>
                </a:tc>
                <a:tc>
                  <a:txBody>
                    <a:bodyPr/>
                    <a:lstStyle/>
                    <a:p>
                      <a:pPr algn="ctr"/>
                      <a:r>
                        <a:rPr lang="fr-FR" b="0" dirty="0" err="1">
                          <a:solidFill>
                            <a:schemeClr val="tx1"/>
                          </a:solidFill>
                        </a:rPr>
                        <a:t>reduce</a:t>
                      </a:r>
                      <a:endParaRPr lang="fr-FR" b="0" dirty="0">
                        <a:solidFill>
                          <a:schemeClr val="tx1"/>
                        </a:solidFill>
                      </a:endParaRPr>
                    </a:p>
                  </a:txBody>
                  <a:tcPr/>
                </a:tc>
                <a:extLst>
                  <a:ext uri="{0D108BD9-81ED-4DB2-BD59-A6C34878D82A}">
                    <a16:rowId xmlns:a16="http://schemas.microsoft.com/office/drawing/2014/main" val="1729732516"/>
                  </a:ext>
                </a:extLst>
              </a:tr>
              <a:tr h="370840">
                <a:tc>
                  <a:txBody>
                    <a:bodyPr/>
                    <a:lstStyle/>
                    <a:p>
                      <a:r>
                        <a:rPr lang="fr-FR" b="1" dirty="0">
                          <a:solidFill>
                            <a:srgbClr val="FF0000"/>
                          </a:solidFill>
                        </a:rPr>
                        <a:t>CIDP</a:t>
                      </a:r>
                    </a:p>
                  </a:txBody>
                  <a:tcPr/>
                </a:tc>
                <a:tc>
                  <a:txBody>
                    <a:bodyPr/>
                    <a:lstStyle/>
                    <a:p>
                      <a:pPr algn="ctr"/>
                      <a:r>
                        <a:rPr lang="fr-FR" b="1" dirty="0" err="1">
                          <a:solidFill>
                            <a:schemeClr val="tx1"/>
                          </a:solidFill>
                        </a:rPr>
                        <a:t>reduce</a:t>
                      </a:r>
                      <a:endParaRPr lang="fr-FR" b="1" dirty="0">
                        <a:solidFill>
                          <a:schemeClr val="tx1"/>
                        </a:solidFill>
                      </a:endParaRPr>
                    </a:p>
                  </a:txBody>
                  <a:tcPr/>
                </a:tc>
                <a:tc>
                  <a:txBody>
                    <a:bodyPr/>
                    <a:lstStyle/>
                    <a:p>
                      <a:pPr algn="ctr"/>
                      <a:r>
                        <a:rPr lang="fr-FR" b="1" dirty="0" err="1">
                          <a:solidFill>
                            <a:schemeClr val="tx1"/>
                          </a:solidFill>
                        </a:rPr>
                        <a:t>reduce</a:t>
                      </a:r>
                      <a:endParaRPr lang="fr-FR" b="1" dirty="0">
                        <a:solidFill>
                          <a:schemeClr val="tx1"/>
                        </a:solidFill>
                      </a:endParaRPr>
                    </a:p>
                  </a:txBody>
                  <a:tcPr/>
                </a:tc>
                <a:extLst>
                  <a:ext uri="{0D108BD9-81ED-4DB2-BD59-A6C34878D82A}">
                    <a16:rowId xmlns:a16="http://schemas.microsoft.com/office/drawing/2014/main" val="4050882595"/>
                  </a:ext>
                </a:extLst>
              </a:tr>
            </a:tbl>
          </a:graphicData>
        </a:graphic>
      </p:graphicFrame>
      <p:sp>
        <p:nvSpPr>
          <p:cNvPr id="4" name="Rectangle 3">
            <a:extLst>
              <a:ext uri="{FF2B5EF4-FFF2-40B4-BE49-F238E27FC236}">
                <a16:creationId xmlns:a16="http://schemas.microsoft.com/office/drawing/2014/main" id="{F2B59F25-BD02-7A47-84C2-72CDCFA56128}"/>
              </a:ext>
            </a:extLst>
          </p:cNvPr>
          <p:cNvSpPr/>
          <p:nvPr/>
        </p:nvSpPr>
        <p:spPr>
          <a:xfrm>
            <a:off x="1475489" y="143190"/>
            <a:ext cx="6303328" cy="523220"/>
          </a:xfrm>
          <a:prstGeom prst="rect">
            <a:avLst/>
          </a:prstGeom>
        </p:spPr>
        <p:txBody>
          <a:bodyPr wrap="none">
            <a:spAutoFit/>
          </a:bodyPr>
          <a:lstStyle/>
          <a:p>
            <a:pPr algn="ctr"/>
            <a:r>
              <a:rPr lang="fr-FR" sz="2800" dirty="0">
                <a:solidFill>
                  <a:srgbClr val="3333CC"/>
                </a:solidFill>
                <a:latin typeface="ComicSansMS" panose="030F0702030302020204" pitchFamily="66" charset="0"/>
              </a:rPr>
              <a:t>2. Axonal </a:t>
            </a:r>
            <a:r>
              <a:rPr lang="fr-FR" sz="2800" dirty="0" err="1">
                <a:solidFill>
                  <a:srgbClr val="3333CC"/>
                </a:solidFill>
                <a:latin typeface="ComicSansMS" panose="030F0702030302020204" pitchFamily="66" charset="0"/>
              </a:rPr>
              <a:t>excitability</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recovery</a:t>
            </a:r>
            <a:r>
              <a:rPr lang="fr-FR" sz="2800" dirty="0">
                <a:solidFill>
                  <a:srgbClr val="3333CC"/>
                </a:solidFill>
                <a:latin typeface="ComicSansMS" panose="030F0702030302020204" pitchFamily="66" charset="0"/>
              </a:rPr>
              <a:t> cycle</a:t>
            </a:r>
          </a:p>
        </p:txBody>
      </p:sp>
    </p:spTree>
    <p:extLst>
      <p:ext uri="{BB962C8B-B14F-4D97-AF65-F5344CB8AC3E}">
        <p14:creationId xmlns:p14="http://schemas.microsoft.com/office/powerpoint/2010/main" val="3908053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grpSp>
        <p:nvGrpSpPr>
          <p:cNvPr id="11" name="Groupe 10">
            <a:extLst>
              <a:ext uri="{FF2B5EF4-FFF2-40B4-BE49-F238E27FC236}">
                <a16:creationId xmlns:a16="http://schemas.microsoft.com/office/drawing/2014/main" id="{3CC800D5-68DF-6B0B-F378-F9CFF8407FB2}"/>
              </a:ext>
            </a:extLst>
          </p:cNvPr>
          <p:cNvGrpSpPr/>
          <p:nvPr/>
        </p:nvGrpSpPr>
        <p:grpSpPr>
          <a:xfrm>
            <a:off x="1503062" y="2263004"/>
            <a:ext cx="6510528" cy="3972420"/>
            <a:chOff x="3319814" y="2696417"/>
            <a:chExt cx="3104315" cy="2130507"/>
          </a:xfrm>
        </p:grpSpPr>
        <p:sp>
          <p:nvSpPr>
            <p:cNvPr id="9" name="Rectangle 8">
              <a:extLst>
                <a:ext uri="{FF2B5EF4-FFF2-40B4-BE49-F238E27FC236}">
                  <a16:creationId xmlns:a16="http://schemas.microsoft.com/office/drawing/2014/main" id="{CAC4222B-7908-E15D-8F02-4124587839D2}"/>
                </a:ext>
              </a:extLst>
            </p:cNvPr>
            <p:cNvSpPr/>
            <p:nvPr/>
          </p:nvSpPr>
          <p:spPr>
            <a:xfrm>
              <a:off x="3319814" y="2696417"/>
              <a:ext cx="3057339" cy="213050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0" name="Graphique 9">
              <a:extLst>
                <a:ext uri="{FF2B5EF4-FFF2-40B4-BE49-F238E27FC236}">
                  <a16:creationId xmlns:a16="http://schemas.microsoft.com/office/drawing/2014/main" id="{1CCF5C7F-FAF5-5FDD-F482-F003269BBE56}"/>
                </a:ext>
              </a:extLst>
            </p:cNvPr>
            <p:cNvGraphicFramePr>
              <a:graphicFrameLocks/>
            </p:cNvGraphicFramePr>
            <p:nvPr>
              <p:extLst>
                <p:ext uri="{D42A27DB-BD31-4B8C-83A1-F6EECF244321}">
                  <p14:modId xmlns:p14="http://schemas.microsoft.com/office/powerpoint/2010/main" val="1728355748"/>
                </p:ext>
              </p:extLst>
            </p:nvPr>
          </p:nvGraphicFramePr>
          <p:xfrm>
            <a:off x="3319814" y="3237403"/>
            <a:ext cx="3104315" cy="1503548"/>
          </p:xfrm>
          <a:graphic>
            <a:graphicData uri="http://schemas.openxmlformats.org/drawingml/2006/chart">
              <c:chart xmlns:c="http://schemas.openxmlformats.org/drawingml/2006/chart" xmlns:r="http://schemas.openxmlformats.org/officeDocument/2006/relationships" r:id="rId3"/>
            </a:graphicData>
          </a:graphic>
        </p:graphicFrame>
      </p:grpSp>
      <p:sp>
        <p:nvSpPr>
          <p:cNvPr id="14" name="ZoneTexte 13">
            <a:extLst>
              <a:ext uri="{FF2B5EF4-FFF2-40B4-BE49-F238E27FC236}">
                <a16:creationId xmlns:a16="http://schemas.microsoft.com/office/drawing/2014/main" id="{91C208EB-43C6-E3A6-22B9-03207FE67134}"/>
              </a:ext>
            </a:extLst>
          </p:cNvPr>
          <p:cNvSpPr txBox="1"/>
          <p:nvPr/>
        </p:nvSpPr>
        <p:spPr>
          <a:xfrm>
            <a:off x="566928" y="1567770"/>
            <a:ext cx="1493520" cy="523220"/>
          </a:xfrm>
          <a:prstGeom prst="rect">
            <a:avLst/>
          </a:prstGeom>
          <a:noFill/>
        </p:spPr>
        <p:txBody>
          <a:bodyPr wrap="square">
            <a:spAutoFit/>
          </a:bodyPr>
          <a:lstStyle/>
          <a:p>
            <a:r>
              <a:rPr lang="fr-FR" sz="2800" dirty="0">
                <a:solidFill>
                  <a:srgbClr val="FF0000"/>
                </a:solidFill>
                <a:latin typeface="ComicSansMS" panose="030F0702030302020204" pitchFamily="66" charset="0"/>
              </a:rPr>
              <a:t>CMT1a </a:t>
            </a:r>
            <a:endParaRPr lang="fr-FR" sz="2800" dirty="0">
              <a:solidFill>
                <a:srgbClr val="FF0000"/>
              </a:solidFill>
            </a:endParaRPr>
          </a:p>
        </p:txBody>
      </p:sp>
      <p:sp>
        <p:nvSpPr>
          <p:cNvPr id="15" name="ZoneTexte 14">
            <a:extLst>
              <a:ext uri="{FF2B5EF4-FFF2-40B4-BE49-F238E27FC236}">
                <a16:creationId xmlns:a16="http://schemas.microsoft.com/office/drawing/2014/main" id="{9BEE718A-9F3D-BE63-CD47-58DC983E5DC1}"/>
              </a:ext>
            </a:extLst>
          </p:cNvPr>
          <p:cNvSpPr txBox="1"/>
          <p:nvPr/>
        </p:nvSpPr>
        <p:spPr>
          <a:xfrm>
            <a:off x="2060448" y="2283908"/>
            <a:ext cx="5766816" cy="954107"/>
          </a:xfrm>
          <a:prstGeom prst="rect">
            <a:avLst/>
          </a:prstGeom>
          <a:noFill/>
        </p:spPr>
        <p:txBody>
          <a:bodyPr wrap="square">
            <a:spAutoFit/>
          </a:bodyPr>
          <a:lstStyle/>
          <a:p>
            <a:r>
              <a:rPr lang="fr-FR" sz="2800" dirty="0" err="1">
                <a:latin typeface="ComicSansMS" panose="030F0702030302020204" pitchFamily="66" charset="0"/>
              </a:rPr>
              <a:t>Refractory</a:t>
            </a:r>
            <a:r>
              <a:rPr lang="fr-FR" sz="2800" dirty="0">
                <a:latin typeface="ComicSansMS" panose="030F0702030302020204" pitchFamily="66" charset="0"/>
              </a:rPr>
              <a:t> </a:t>
            </a:r>
            <a:r>
              <a:rPr lang="fr-FR" sz="2800" dirty="0" err="1">
                <a:latin typeface="ComicSansMS" panose="030F0702030302020204" pitchFamily="66" charset="0"/>
              </a:rPr>
              <a:t>period</a:t>
            </a:r>
            <a:r>
              <a:rPr lang="fr-FR" sz="2800" dirty="0">
                <a:latin typeface="ComicSansMS" panose="030F0702030302020204" pitchFamily="66" charset="0"/>
              </a:rPr>
              <a:t> </a:t>
            </a:r>
            <a:r>
              <a:rPr lang="fr-FR" sz="2800" dirty="0" err="1">
                <a:latin typeface="ComicSansMS" panose="030F0702030302020204" pitchFamily="66" charset="0"/>
              </a:rPr>
              <a:t>reduced</a:t>
            </a:r>
            <a:r>
              <a:rPr lang="fr-FR" sz="2800" dirty="0">
                <a:latin typeface="ComicSansMS" panose="030F0702030302020204" pitchFamily="66" charset="0"/>
              </a:rPr>
              <a:t> </a:t>
            </a:r>
          </a:p>
          <a:p>
            <a:r>
              <a:rPr lang="fr-FR" sz="2800" dirty="0" err="1">
                <a:latin typeface="ComicSansMS" panose="030F0702030302020204" pitchFamily="66" charset="0"/>
              </a:rPr>
              <a:t>Superexcitability</a:t>
            </a:r>
            <a:r>
              <a:rPr lang="fr-FR" sz="2800" dirty="0">
                <a:latin typeface="ComicSansMS" panose="030F0702030302020204" pitchFamily="66" charset="0"/>
              </a:rPr>
              <a:t> </a:t>
            </a:r>
            <a:r>
              <a:rPr lang="fr-FR" sz="2800" dirty="0" err="1">
                <a:latin typeface="ComicSansMS" panose="030F0702030302020204" pitchFamily="66" charset="0"/>
              </a:rPr>
              <a:t>period</a:t>
            </a:r>
            <a:r>
              <a:rPr lang="fr-FR" sz="2800" dirty="0">
                <a:latin typeface="ComicSansMS" panose="030F0702030302020204" pitchFamily="66" charset="0"/>
              </a:rPr>
              <a:t> </a:t>
            </a:r>
            <a:r>
              <a:rPr lang="fr-FR" sz="2800" dirty="0" err="1">
                <a:latin typeface="ComicSansMS" panose="030F0702030302020204" pitchFamily="66" charset="0"/>
              </a:rPr>
              <a:t>reduced</a:t>
            </a:r>
            <a:endParaRPr lang="fr-FR" sz="2800" dirty="0"/>
          </a:p>
        </p:txBody>
      </p:sp>
      <p:sp>
        <p:nvSpPr>
          <p:cNvPr id="2" name="Rectangle 1">
            <a:extLst>
              <a:ext uri="{FF2B5EF4-FFF2-40B4-BE49-F238E27FC236}">
                <a16:creationId xmlns:a16="http://schemas.microsoft.com/office/drawing/2014/main" id="{2DA2AE6C-7908-4C42-8860-3B0FFF792DEA}"/>
              </a:ext>
            </a:extLst>
          </p:cNvPr>
          <p:cNvSpPr/>
          <p:nvPr/>
        </p:nvSpPr>
        <p:spPr>
          <a:xfrm>
            <a:off x="1606662" y="465965"/>
            <a:ext cx="6303328" cy="523220"/>
          </a:xfrm>
          <a:prstGeom prst="rect">
            <a:avLst/>
          </a:prstGeom>
        </p:spPr>
        <p:txBody>
          <a:bodyPr wrap="none">
            <a:spAutoFit/>
          </a:bodyPr>
          <a:lstStyle/>
          <a:p>
            <a:pPr algn="ctr"/>
            <a:r>
              <a:rPr lang="fr-FR" sz="2800" dirty="0">
                <a:solidFill>
                  <a:srgbClr val="3333CC"/>
                </a:solidFill>
                <a:latin typeface="ComicSansMS" panose="030F0702030302020204" pitchFamily="66" charset="0"/>
              </a:rPr>
              <a:t>2. Axonal </a:t>
            </a:r>
            <a:r>
              <a:rPr lang="fr-FR" sz="2800" dirty="0" err="1">
                <a:solidFill>
                  <a:srgbClr val="3333CC"/>
                </a:solidFill>
                <a:latin typeface="ComicSansMS" panose="030F0702030302020204" pitchFamily="66" charset="0"/>
              </a:rPr>
              <a:t>excitability</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recovery</a:t>
            </a:r>
            <a:r>
              <a:rPr lang="fr-FR" sz="2800" dirty="0">
                <a:solidFill>
                  <a:srgbClr val="3333CC"/>
                </a:solidFill>
                <a:latin typeface="ComicSansMS" panose="030F0702030302020204" pitchFamily="66" charset="0"/>
              </a:rPr>
              <a:t> cycle</a:t>
            </a:r>
          </a:p>
        </p:txBody>
      </p:sp>
    </p:spTree>
    <p:extLst>
      <p:ext uri="{BB962C8B-B14F-4D97-AF65-F5344CB8AC3E}">
        <p14:creationId xmlns:p14="http://schemas.microsoft.com/office/powerpoint/2010/main" val="3412306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BE1857-0155-1AAE-B99A-F54DF8810984}"/>
              </a:ext>
            </a:extLst>
          </p:cNvPr>
          <p:cNvSpPr/>
          <p:nvPr/>
        </p:nvSpPr>
        <p:spPr>
          <a:xfrm>
            <a:off x="0" y="2462784"/>
            <a:ext cx="9144000" cy="330813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graphicFrame>
        <p:nvGraphicFramePr>
          <p:cNvPr id="2" name="Graphique 1">
            <a:extLst>
              <a:ext uri="{FF2B5EF4-FFF2-40B4-BE49-F238E27FC236}">
                <a16:creationId xmlns:a16="http://schemas.microsoft.com/office/drawing/2014/main" id="{A6A14DC8-D2DF-674F-23CA-0749A0F761D3}"/>
              </a:ext>
            </a:extLst>
          </p:cNvPr>
          <p:cNvGraphicFramePr>
            <a:graphicFrameLocks/>
          </p:cNvGraphicFramePr>
          <p:nvPr>
            <p:extLst>
              <p:ext uri="{D42A27DB-BD31-4B8C-83A1-F6EECF244321}">
                <p14:modId xmlns:p14="http://schemas.microsoft.com/office/powerpoint/2010/main" val="3152670148"/>
              </p:ext>
            </p:extLst>
          </p:nvPr>
        </p:nvGraphicFramePr>
        <p:xfrm>
          <a:off x="6276605" y="2555809"/>
          <a:ext cx="3047595" cy="15580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3">
            <a:extLst>
              <a:ext uri="{FF2B5EF4-FFF2-40B4-BE49-F238E27FC236}">
                <a16:creationId xmlns:a16="http://schemas.microsoft.com/office/drawing/2014/main" id="{05031390-9551-371B-B376-ED16F70E0D71}"/>
              </a:ext>
            </a:extLst>
          </p:cNvPr>
          <p:cNvGraphicFramePr>
            <a:graphicFrameLocks/>
          </p:cNvGraphicFramePr>
          <p:nvPr>
            <p:extLst>
              <p:ext uri="{D42A27DB-BD31-4B8C-83A1-F6EECF244321}">
                <p14:modId xmlns:p14="http://schemas.microsoft.com/office/powerpoint/2010/main" val="2795116153"/>
              </p:ext>
            </p:extLst>
          </p:nvPr>
        </p:nvGraphicFramePr>
        <p:xfrm>
          <a:off x="3071291" y="2587457"/>
          <a:ext cx="3328748" cy="15917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Graphique 4">
            <a:extLst>
              <a:ext uri="{FF2B5EF4-FFF2-40B4-BE49-F238E27FC236}">
                <a16:creationId xmlns:a16="http://schemas.microsoft.com/office/drawing/2014/main" id="{79864876-6882-72EB-8C19-81EC9EAB40F6}"/>
              </a:ext>
            </a:extLst>
          </p:cNvPr>
          <p:cNvGraphicFramePr>
            <a:graphicFrameLocks/>
          </p:cNvGraphicFramePr>
          <p:nvPr>
            <p:extLst>
              <p:ext uri="{D42A27DB-BD31-4B8C-83A1-F6EECF244321}">
                <p14:modId xmlns:p14="http://schemas.microsoft.com/office/powerpoint/2010/main" val="1953321967"/>
              </p:ext>
            </p:extLst>
          </p:nvPr>
        </p:nvGraphicFramePr>
        <p:xfrm>
          <a:off x="-50282" y="2555809"/>
          <a:ext cx="3328748" cy="1623381"/>
        </p:xfrm>
        <a:graphic>
          <a:graphicData uri="http://schemas.openxmlformats.org/drawingml/2006/chart">
            <c:chart xmlns:c="http://schemas.openxmlformats.org/drawingml/2006/chart" xmlns:r="http://schemas.openxmlformats.org/officeDocument/2006/relationships" r:id="rId5"/>
          </a:graphicData>
        </a:graphic>
      </p:graphicFrame>
      <p:sp>
        <p:nvSpPr>
          <p:cNvPr id="6" name="ZoneTexte 5">
            <a:extLst>
              <a:ext uri="{FF2B5EF4-FFF2-40B4-BE49-F238E27FC236}">
                <a16:creationId xmlns:a16="http://schemas.microsoft.com/office/drawing/2014/main" id="{93BFE92E-8BC6-03FC-EBE0-C56AE35EB235}"/>
              </a:ext>
            </a:extLst>
          </p:cNvPr>
          <p:cNvSpPr txBox="1"/>
          <p:nvPr/>
        </p:nvSpPr>
        <p:spPr>
          <a:xfrm>
            <a:off x="2492667" y="2788129"/>
            <a:ext cx="561372" cy="369332"/>
          </a:xfrm>
          <a:prstGeom prst="rect">
            <a:avLst/>
          </a:prstGeom>
          <a:noFill/>
        </p:spPr>
        <p:txBody>
          <a:bodyPr wrap="none" rtlCol="0">
            <a:spAutoFit/>
          </a:bodyPr>
          <a:lstStyle/>
          <a:p>
            <a:r>
              <a:rPr lang="fr-FR" dirty="0"/>
              <a:t>D10</a:t>
            </a:r>
          </a:p>
        </p:txBody>
      </p:sp>
      <p:sp>
        <p:nvSpPr>
          <p:cNvPr id="7" name="ZoneTexte 6">
            <a:extLst>
              <a:ext uri="{FF2B5EF4-FFF2-40B4-BE49-F238E27FC236}">
                <a16:creationId xmlns:a16="http://schemas.microsoft.com/office/drawing/2014/main" id="{30DA1F16-7238-F8E8-7BDD-679ABCA4D9FB}"/>
              </a:ext>
            </a:extLst>
          </p:cNvPr>
          <p:cNvSpPr txBox="1"/>
          <p:nvPr/>
        </p:nvSpPr>
        <p:spPr>
          <a:xfrm>
            <a:off x="5521646" y="2788129"/>
            <a:ext cx="498855" cy="369332"/>
          </a:xfrm>
          <a:prstGeom prst="rect">
            <a:avLst/>
          </a:prstGeom>
          <a:noFill/>
        </p:spPr>
        <p:txBody>
          <a:bodyPr wrap="none" rtlCol="0">
            <a:spAutoFit/>
          </a:bodyPr>
          <a:lstStyle/>
          <a:p>
            <a:r>
              <a:rPr lang="fr-FR" dirty="0"/>
              <a:t>M1</a:t>
            </a:r>
          </a:p>
        </p:txBody>
      </p:sp>
      <p:sp>
        <p:nvSpPr>
          <p:cNvPr id="8" name="ZoneTexte 7">
            <a:extLst>
              <a:ext uri="{FF2B5EF4-FFF2-40B4-BE49-F238E27FC236}">
                <a16:creationId xmlns:a16="http://schemas.microsoft.com/office/drawing/2014/main" id="{EC83ADD7-888B-C169-9ACB-9566AC6DED8D}"/>
              </a:ext>
            </a:extLst>
          </p:cNvPr>
          <p:cNvSpPr txBox="1"/>
          <p:nvPr/>
        </p:nvSpPr>
        <p:spPr>
          <a:xfrm>
            <a:off x="8507848" y="2708992"/>
            <a:ext cx="615874" cy="369332"/>
          </a:xfrm>
          <a:prstGeom prst="rect">
            <a:avLst/>
          </a:prstGeom>
          <a:noFill/>
        </p:spPr>
        <p:txBody>
          <a:bodyPr wrap="none" rtlCol="0">
            <a:spAutoFit/>
          </a:bodyPr>
          <a:lstStyle/>
          <a:p>
            <a:r>
              <a:rPr lang="fr-FR" dirty="0"/>
              <a:t>M11</a:t>
            </a:r>
          </a:p>
        </p:txBody>
      </p:sp>
      <p:sp>
        <p:nvSpPr>
          <p:cNvPr id="14" name="ZoneTexte 13">
            <a:extLst>
              <a:ext uri="{FF2B5EF4-FFF2-40B4-BE49-F238E27FC236}">
                <a16:creationId xmlns:a16="http://schemas.microsoft.com/office/drawing/2014/main" id="{B1F21B9C-4151-EA20-4C77-BA21C3D29E70}"/>
              </a:ext>
            </a:extLst>
          </p:cNvPr>
          <p:cNvSpPr txBox="1"/>
          <p:nvPr/>
        </p:nvSpPr>
        <p:spPr>
          <a:xfrm>
            <a:off x="304039" y="2642977"/>
            <a:ext cx="683200" cy="369332"/>
          </a:xfrm>
          <a:prstGeom prst="rect">
            <a:avLst/>
          </a:prstGeom>
          <a:noFill/>
        </p:spPr>
        <p:txBody>
          <a:bodyPr wrap="none" rtlCol="0">
            <a:spAutoFit/>
          </a:bodyPr>
          <a:lstStyle/>
          <a:p>
            <a:r>
              <a:rPr lang="fr-FR" b="1" dirty="0">
                <a:solidFill>
                  <a:srgbClr val="FF0000"/>
                </a:solidFill>
              </a:rPr>
              <a:t>basal</a:t>
            </a:r>
          </a:p>
        </p:txBody>
      </p:sp>
      <p:sp>
        <p:nvSpPr>
          <p:cNvPr id="18" name="ZoneTexte 17">
            <a:extLst>
              <a:ext uri="{FF2B5EF4-FFF2-40B4-BE49-F238E27FC236}">
                <a16:creationId xmlns:a16="http://schemas.microsoft.com/office/drawing/2014/main" id="{FA733EEB-2F98-1888-0287-E10F1C0E3CFD}"/>
              </a:ext>
            </a:extLst>
          </p:cNvPr>
          <p:cNvSpPr txBox="1"/>
          <p:nvPr/>
        </p:nvSpPr>
        <p:spPr>
          <a:xfrm>
            <a:off x="145713" y="1569677"/>
            <a:ext cx="1493520" cy="523220"/>
          </a:xfrm>
          <a:prstGeom prst="rect">
            <a:avLst/>
          </a:prstGeom>
          <a:noFill/>
        </p:spPr>
        <p:txBody>
          <a:bodyPr wrap="square">
            <a:spAutoFit/>
          </a:bodyPr>
          <a:lstStyle/>
          <a:p>
            <a:r>
              <a:rPr lang="fr-FR" sz="2800" dirty="0">
                <a:solidFill>
                  <a:srgbClr val="FF0000"/>
                </a:solidFill>
                <a:latin typeface="ComicSansMS" panose="030F0702030302020204" pitchFamily="66" charset="0"/>
              </a:rPr>
              <a:t>GBS</a:t>
            </a:r>
            <a:endParaRPr lang="fr-FR" sz="2800" dirty="0">
              <a:solidFill>
                <a:srgbClr val="FF0000"/>
              </a:solidFill>
            </a:endParaRPr>
          </a:p>
        </p:txBody>
      </p:sp>
      <p:sp>
        <p:nvSpPr>
          <p:cNvPr id="19" name="ZoneTexte 18">
            <a:extLst>
              <a:ext uri="{FF2B5EF4-FFF2-40B4-BE49-F238E27FC236}">
                <a16:creationId xmlns:a16="http://schemas.microsoft.com/office/drawing/2014/main" id="{FAF1E5A3-E976-6134-8B4B-66603F57873A}"/>
              </a:ext>
            </a:extLst>
          </p:cNvPr>
          <p:cNvSpPr txBox="1"/>
          <p:nvPr/>
        </p:nvSpPr>
        <p:spPr>
          <a:xfrm>
            <a:off x="304039" y="4394084"/>
            <a:ext cx="5766816" cy="1015663"/>
          </a:xfrm>
          <a:prstGeom prst="rect">
            <a:avLst/>
          </a:prstGeom>
          <a:noFill/>
        </p:spPr>
        <p:txBody>
          <a:bodyPr wrap="square">
            <a:spAutoFit/>
          </a:bodyPr>
          <a:lstStyle/>
          <a:p>
            <a:r>
              <a:rPr lang="fr-FR" sz="2000" dirty="0" err="1">
                <a:latin typeface="ComicSansMS" panose="030F0702030302020204" pitchFamily="66" charset="0"/>
              </a:rPr>
              <a:t>Refractory</a:t>
            </a:r>
            <a:r>
              <a:rPr lang="fr-FR" sz="2000" dirty="0">
                <a:latin typeface="ComicSansMS" panose="030F0702030302020204" pitchFamily="66" charset="0"/>
              </a:rPr>
              <a:t> </a:t>
            </a:r>
            <a:r>
              <a:rPr lang="fr-FR" sz="2000" dirty="0" err="1">
                <a:latin typeface="ComicSansMS" panose="030F0702030302020204" pitchFamily="66" charset="0"/>
              </a:rPr>
              <a:t>period</a:t>
            </a:r>
            <a:r>
              <a:rPr lang="fr-FR" sz="2000" dirty="0">
                <a:latin typeface="ComicSansMS" panose="030F0702030302020204" pitchFamily="66" charset="0"/>
              </a:rPr>
              <a:t> </a:t>
            </a:r>
            <a:r>
              <a:rPr lang="fr-FR" sz="2000" dirty="0" err="1">
                <a:latin typeface="ComicSansMS" panose="030F0702030302020204" pitchFamily="66" charset="0"/>
              </a:rPr>
              <a:t>reduced</a:t>
            </a:r>
            <a:endParaRPr lang="fr-FR" sz="2000" dirty="0">
              <a:latin typeface="ComicSansMS" panose="030F0702030302020204" pitchFamily="66" charset="0"/>
            </a:endParaRPr>
          </a:p>
          <a:p>
            <a:r>
              <a:rPr lang="fr-FR" sz="2000" dirty="0" err="1">
                <a:latin typeface="ComicSansMS" panose="030F0702030302020204" pitchFamily="66" charset="0"/>
              </a:rPr>
              <a:t>Superexcitabiity</a:t>
            </a:r>
            <a:r>
              <a:rPr lang="fr-FR" sz="2000" dirty="0">
                <a:latin typeface="ComicSansMS" panose="030F0702030302020204" pitchFamily="66" charset="0"/>
              </a:rPr>
              <a:t> </a:t>
            </a:r>
            <a:r>
              <a:rPr lang="fr-FR" sz="2000" dirty="0" err="1">
                <a:latin typeface="ComicSansMS" panose="030F0702030302020204" pitchFamily="66" charset="0"/>
              </a:rPr>
              <a:t>reduced</a:t>
            </a:r>
            <a:endParaRPr lang="fr-FR" sz="2000" dirty="0">
              <a:latin typeface="ComicSansMS" panose="030F0702030302020204" pitchFamily="66" charset="0"/>
            </a:endParaRPr>
          </a:p>
          <a:p>
            <a:r>
              <a:rPr lang="fr-FR" sz="2000" dirty="0" err="1">
                <a:latin typeface="ComicSansMS" panose="030F0702030302020204" pitchFamily="66" charset="0"/>
              </a:rPr>
              <a:t>Improvement</a:t>
            </a:r>
            <a:r>
              <a:rPr lang="fr-FR" sz="2000" dirty="0">
                <a:latin typeface="ComicSansMS" panose="030F0702030302020204" pitchFamily="66" charset="0"/>
              </a:rPr>
              <a:t> </a:t>
            </a:r>
            <a:r>
              <a:rPr lang="fr-FR" sz="2000" dirty="0" err="1">
                <a:latin typeface="ComicSansMS" panose="030F0702030302020204" pitchFamily="66" charset="0"/>
              </a:rPr>
              <a:t>with</a:t>
            </a:r>
            <a:r>
              <a:rPr lang="fr-FR" sz="2000" dirty="0">
                <a:latin typeface="ComicSansMS" panose="030F0702030302020204" pitchFamily="66" charset="0"/>
              </a:rPr>
              <a:t> time </a:t>
            </a:r>
          </a:p>
        </p:txBody>
      </p:sp>
      <p:sp>
        <p:nvSpPr>
          <p:cNvPr id="9" name="Rectangle 8">
            <a:extLst>
              <a:ext uri="{FF2B5EF4-FFF2-40B4-BE49-F238E27FC236}">
                <a16:creationId xmlns:a16="http://schemas.microsoft.com/office/drawing/2014/main" id="{27D7C1F7-2674-B443-9E43-FD091EBCF926}"/>
              </a:ext>
            </a:extLst>
          </p:cNvPr>
          <p:cNvSpPr/>
          <p:nvPr/>
        </p:nvSpPr>
        <p:spPr>
          <a:xfrm>
            <a:off x="1584000" y="410949"/>
            <a:ext cx="6303328" cy="523220"/>
          </a:xfrm>
          <a:prstGeom prst="rect">
            <a:avLst/>
          </a:prstGeom>
        </p:spPr>
        <p:txBody>
          <a:bodyPr wrap="none">
            <a:spAutoFit/>
          </a:bodyPr>
          <a:lstStyle/>
          <a:p>
            <a:pPr algn="ctr"/>
            <a:r>
              <a:rPr lang="fr-FR" sz="2800" dirty="0">
                <a:solidFill>
                  <a:srgbClr val="3333CC"/>
                </a:solidFill>
                <a:latin typeface="ComicSansMS" panose="030F0702030302020204" pitchFamily="66" charset="0"/>
              </a:rPr>
              <a:t>2. Axonal </a:t>
            </a:r>
            <a:r>
              <a:rPr lang="fr-FR" sz="2800" dirty="0" err="1">
                <a:solidFill>
                  <a:srgbClr val="3333CC"/>
                </a:solidFill>
                <a:latin typeface="ComicSansMS" panose="030F0702030302020204" pitchFamily="66" charset="0"/>
              </a:rPr>
              <a:t>excitability</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recovery</a:t>
            </a:r>
            <a:r>
              <a:rPr lang="fr-FR" sz="2800" dirty="0">
                <a:solidFill>
                  <a:srgbClr val="3333CC"/>
                </a:solidFill>
                <a:latin typeface="ComicSansMS" panose="030F0702030302020204" pitchFamily="66" charset="0"/>
              </a:rPr>
              <a:t> cycle</a:t>
            </a:r>
          </a:p>
        </p:txBody>
      </p:sp>
    </p:spTree>
    <p:extLst>
      <p:ext uri="{BB962C8B-B14F-4D97-AF65-F5344CB8AC3E}">
        <p14:creationId xmlns:p14="http://schemas.microsoft.com/office/powerpoint/2010/main" val="4115577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9" name="Rectangle 8">
            <a:extLst>
              <a:ext uri="{FF2B5EF4-FFF2-40B4-BE49-F238E27FC236}">
                <a16:creationId xmlns:a16="http://schemas.microsoft.com/office/drawing/2014/main" id="{B7AE7359-0299-3D50-ADC1-E0E0725241E6}"/>
              </a:ext>
            </a:extLst>
          </p:cNvPr>
          <p:cNvSpPr/>
          <p:nvPr/>
        </p:nvSpPr>
        <p:spPr>
          <a:xfrm>
            <a:off x="4303944" y="2430078"/>
            <a:ext cx="4315800" cy="4183895"/>
          </a:xfrm>
          <a:prstGeom prst="rect">
            <a:avLst/>
          </a:prstGeom>
          <a:solidFill>
            <a:srgbClr val="97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46F4E4F-27C3-15CD-780B-BADC6CDA5D95}"/>
              </a:ext>
            </a:extLst>
          </p:cNvPr>
          <p:cNvSpPr/>
          <p:nvPr/>
        </p:nvSpPr>
        <p:spPr>
          <a:xfrm>
            <a:off x="191713" y="1470860"/>
            <a:ext cx="3526847" cy="2625652"/>
          </a:xfrm>
          <a:prstGeom prst="rect">
            <a:avLst/>
          </a:prstGeom>
          <a:solidFill>
            <a:srgbClr val="97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Graphique 10">
            <a:extLst>
              <a:ext uri="{FF2B5EF4-FFF2-40B4-BE49-F238E27FC236}">
                <a16:creationId xmlns:a16="http://schemas.microsoft.com/office/drawing/2014/main" id="{EC67B335-A350-894A-4CDB-09E4773CAD31}"/>
              </a:ext>
            </a:extLst>
          </p:cNvPr>
          <p:cNvGraphicFramePr>
            <a:graphicFrameLocks/>
          </p:cNvGraphicFramePr>
          <p:nvPr>
            <p:extLst>
              <p:ext uri="{D42A27DB-BD31-4B8C-83A1-F6EECF244321}">
                <p14:modId xmlns:p14="http://schemas.microsoft.com/office/powerpoint/2010/main" val="3739439350"/>
              </p:ext>
            </p:extLst>
          </p:nvPr>
        </p:nvGraphicFramePr>
        <p:xfrm>
          <a:off x="4456331" y="2569331"/>
          <a:ext cx="3974723" cy="1949897"/>
        </p:xfrm>
        <a:graphic>
          <a:graphicData uri="http://schemas.openxmlformats.org/drawingml/2006/chart">
            <c:chart xmlns:c="http://schemas.openxmlformats.org/drawingml/2006/chart" xmlns:r="http://schemas.openxmlformats.org/officeDocument/2006/relationships" r:id="rId3"/>
          </a:graphicData>
        </a:graphic>
      </p:graphicFrame>
      <p:sp>
        <p:nvSpPr>
          <p:cNvPr id="17" name="ZoneTexte 16">
            <a:extLst>
              <a:ext uri="{FF2B5EF4-FFF2-40B4-BE49-F238E27FC236}">
                <a16:creationId xmlns:a16="http://schemas.microsoft.com/office/drawing/2014/main" id="{58CDC912-6423-6AE2-E155-08CA318FB432}"/>
              </a:ext>
            </a:extLst>
          </p:cNvPr>
          <p:cNvSpPr txBox="1"/>
          <p:nvPr/>
        </p:nvSpPr>
        <p:spPr>
          <a:xfrm>
            <a:off x="191713" y="1542505"/>
            <a:ext cx="2870914" cy="584775"/>
          </a:xfrm>
          <a:prstGeom prst="rect">
            <a:avLst/>
          </a:prstGeom>
          <a:noFill/>
        </p:spPr>
        <p:txBody>
          <a:bodyPr wrap="none" rtlCol="0">
            <a:spAutoFit/>
          </a:bodyPr>
          <a:lstStyle/>
          <a:p>
            <a:r>
              <a:rPr lang="fr-FR" sz="3200" dirty="0"/>
              <a:t>Lewis &amp; Sumner</a:t>
            </a:r>
          </a:p>
        </p:txBody>
      </p:sp>
      <p:sp>
        <p:nvSpPr>
          <p:cNvPr id="18" name="ZoneTexte 17">
            <a:extLst>
              <a:ext uri="{FF2B5EF4-FFF2-40B4-BE49-F238E27FC236}">
                <a16:creationId xmlns:a16="http://schemas.microsoft.com/office/drawing/2014/main" id="{D28F576D-BCD6-4C33-52D3-264540373B6E}"/>
              </a:ext>
            </a:extLst>
          </p:cNvPr>
          <p:cNvSpPr txBox="1"/>
          <p:nvPr/>
        </p:nvSpPr>
        <p:spPr>
          <a:xfrm>
            <a:off x="5033392" y="2695552"/>
            <a:ext cx="683200" cy="369332"/>
          </a:xfrm>
          <a:prstGeom prst="rect">
            <a:avLst/>
          </a:prstGeom>
          <a:noFill/>
        </p:spPr>
        <p:txBody>
          <a:bodyPr wrap="none" rtlCol="0">
            <a:spAutoFit/>
          </a:bodyPr>
          <a:lstStyle/>
          <a:p>
            <a:r>
              <a:rPr lang="fr-FR" b="1" dirty="0">
                <a:solidFill>
                  <a:srgbClr val="FF0000"/>
                </a:solidFill>
              </a:rPr>
              <a:t>basal</a:t>
            </a:r>
          </a:p>
        </p:txBody>
      </p:sp>
      <p:graphicFrame>
        <p:nvGraphicFramePr>
          <p:cNvPr id="19" name="Graphique 18">
            <a:extLst>
              <a:ext uri="{FF2B5EF4-FFF2-40B4-BE49-F238E27FC236}">
                <a16:creationId xmlns:a16="http://schemas.microsoft.com/office/drawing/2014/main" id="{76DBF8B0-220E-89A9-839C-CDDB5BE061EE}"/>
              </a:ext>
            </a:extLst>
          </p:cNvPr>
          <p:cNvGraphicFramePr>
            <a:graphicFrameLocks/>
          </p:cNvGraphicFramePr>
          <p:nvPr>
            <p:extLst>
              <p:ext uri="{D42A27DB-BD31-4B8C-83A1-F6EECF244321}">
                <p14:modId xmlns:p14="http://schemas.microsoft.com/office/powerpoint/2010/main" val="4073393918"/>
              </p:ext>
            </p:extLst>
          </p:nvPr>
        </p:nvGraphicFramePr>
        <p:xfrm>
          <a:off x="4456332" y="4426603"/>
          <a:ext cx="3974723" cy="2044837"/>
        </p:xfrm>
        <a:graphic>
          <a:graphicData uri="http://schemas.openxmlformats.org/drawingml/2006/chart">
            <c:chart xmlns:c="http://schemas.openxmlformats.org/drawingml/2006/chart" xmlns:r="http://schemas.openxmlformats.org/officeDocument/2006/relationships" r:id="rId4"/>
          </a:graphicData>
        </a:graphic>
      </p:graphicFrame>
      <p:sp>
        <p:nvSpPr>
          <p:cNvPr id="20" name="ZoneTexte 19">
            <a:extLst>
              <a:ext uri="{FF2B5EF4-FFF2-40B4-BE49-F238E27FC236}">
                <a16:creationId xmlns:a16="http://schemas.microsoft.com/office/drawing/2014/main" id="{7AF18231-5C72-02AC-0F34-E649DDCABB89}"/>
              </a:ext>
            </a:extLst>
          </p:cNvPr>
          <p:cNvSpPr txBox="1"/>
          <p:nvPr/>
        </p:nvSpPr>
        <p:spPr>
          <a:xfrm>
            <a:off x="5090284" y="4555420"/>
            <a:ext cx="1024639" cy="369332"/>
          </a:xfrm>
          <a:prstGeom prst="rect">
            <a:avLst/>
          </a:prstGeom>
          <a:noFill/>
        </p:spPr>
        <p:txBody>
          <a:bodyPr wrap="none" rtlCol="0">
            <a:spAutoFit/>
          </a:bodyPr>
          <a:lstStyle/>
          <a:p>
            <a:r>
              <a:rPr lang="fr-FR" b="1" dirty="0" err="1">
                <a:solidFill>
                  <a:srgbClr val="FF0000"/>
                </a:solidFill>
              </a:rPr>
              <a:t>ischemia</a:t>
            </a:r>
            <a:endParaRPr lang="fr-FR" b="1" dirty="0">
              <a:solidFill>
                <a:srgbClr val="FF0000"/>
              </a:solidFill>
            </a:endParaRPr>
          </a:p>
        </p:txBody>
      </p:sp>
      <p:sp>
        <p:nvSpPr>
          <p:cNvPr id="21" name="Rectangle 20">
            <a:extLst>
              <a:ext uri="{FF2B5EF4-FFF2-40B4-BE49-F238E27FC236}">
                <a16:creationId xmlns:a16="http://schemas.microsoft.com/office/drawing/2014/main" id="{39B68511-90E5-6167-3DE3-4F53E24DC29F}"/>
              </a:ext>
            </a:extLst>
          </p:cNvPr>
          <p:cNvSpPr/>
          <p:nvPr/>
        </p:nvSpPr>
        <p:spPr>
          <a:xfrm>
            <a:off x="191713" y="2192135"/>
            <a:ext cx="3526847" cy="1200329"/>
          </a:xfrm>
          <a:prstGeom prst="rect">
            <a:avLst/>
          </a:prstGeom>
        </p:spPr>
        <p:txBody>
          <a:bodyPr wrap="square">
            <a:spAutoFit/>
          </a:bodyPr>
          <a:lstStyle/>
          <a:p>
            <a:r>
              <a:rPr lang="fr-FR" b="1" dirty="0"/>
              <a:t>Membrane </a:t>
            </a:r>
            <a:r>
              <a:rPr lang="fr-FR" b="1" dirty="0" err="1"/>
              <a:t>hyperpolarization</a:t>
            </a:r>
            <a:endParaRPr lang="fr-FR" b="1" dirty="0">
              <a:solidFill>
                <a:srgbClr val="FF0000"/>
              </a:solidFill>
            </a:endParaRPr>
          </a:p>
          <a:p>
            <a:r>
              <a:rPr lang="fr-FR" dirty="0"/>
              <a:t>- </a:t>
            </a:r>
            <a:r>
              <a:rPr lang="fr-FR" dirty="0" err="1"/>
              <a:t>Refractory</a:t>
            </a:r>
            <a:r>
              <a:rPr lang="fr-FR" dirty="0"/>
              <a:t> </a:t>
            </a:r>
            <a:r>
              <a:rPr lang="fr-FR" dirty="0" err="1"/>
              <a:t>period</a:t>
            </a:r>
            <a:r>
              <a:rPr lang="fr-FR" dirty="0"/>
              <a:t> </a:t>
            </a:r>
            <a:r>
              <a:rPr lang="fr-FR" dirty="0" err="1"/>
              <a:t>reduced</a:t>
            </a:r>
            <a:endParaRPr lang="fr-FR" dirty="0"/>
          </a:p>
          <a:p>
            <a:pPr>
              <a:tabLst>
                <a:tab pos="131763" algn="l"/>
              </a:tabLst>
            </a:pPr>
            <a:r>
              <a:rPr lang="fr-FR" dirty="0"/>
              <a:t>- </a:t>
            </a:r>
            <a:r>
              <a:rPr lang="fr-FR" dirty="0" err="1"/>
              <a:t>Superexcitability</a:t>
            </a:r>
            <a:r>
              <a:rPr lang="fr-FR" dirty="0"/>
              <a:t> increased</a:t>
            </a:r>
            <a:br>
              <a:rPr lang="fr-FR" b="1" dirty="0"/>
            </a:br>
            <a:r>
              <a:rPr lang="fr-FR" b="1" dirty="0"/>
              <a:t>	</a:t>
            </a:r>
            <a:r>
              <a:rPr lang="fr-FR" dirty="0"/>
              <a:t>(</a:t>
            </a:r>
            <a:r>
              <a:rPr lang="fr-FR" dirty="0" err="1"/>
              <a:t>especially</a:t>
            </a:r>
            <a:r>
              <a:rPr lang="fr-FR" dirty="0"/>
              <a:t> in </a:t>
            </a:r>
            <a:r>
              <a:rPr lang="fr-FR" dirty="0" err="1"/>
              <a:t>ischemia</a:t>
            </a:r>
            <a:r>
              <a:rPr lang="fr-FR" dirty="0"/>
              <a:t>)</a:t>
            </a:r>
          </a:p>
        </p:txBody>
      </p:sp>
      <p:sp>
        <p:nvSpPr>
          <p:cNvPr id="2" name="Rectangle 1">
            <a:extLst>
              <a:ext uri="{FF2B5EF4-FFF2-40B4-BE49-F238E27FC236}">
                <a16:creationId xmlns:a16="http://schemas.microsoft.com/office/drawing/2014/main" id="{E01FC8E5-000D-0C4D-9A45-35B58740B7F1}"/>
              </a:ext>
            </a:extLst>
          </p:cNvPr>
          <p:cNvSpPr/>
          <p:nvPr/>
        </p:nvSpPr>
        <p:spPr>
          <a:xfrm>
            <a:off x="1513510" y="440589"/>
            <a:ext cx="6303328" cy="523220"/>
          </a:xfrm>
          <a:prstGeom prst="rect">
            <a:avLst/>
          </a:prstGeom>
        </p:spPr>
        <p:txBody>
          <a:bodyPr wrap="none">
            <a:spAutoFit/>
          </a:bodyPr>
          <a:lstStyle/>
          <a:p>
            <a:pPr algn="ctr"/>
            <a:r>
              <a:rPr lang="fr-FR" sz="2800" dirty="0">
                <a:solidFill>
                  <a:srgbClr val="3333CC"/>
                </a:solidFill>
                <a:latin typeface="ComicSansMS" panose="030F0702030302020204" pitchFamily="66" charset="0"/>
              </a:rPr>
              <a:t>2. Axonal </a:t>
            </a:r>
            <a:r>
              <a:rPr lang="fr-FR" sz="2800" dirty="0" err="1">
                <a:solidFill>
                  <a:srgbClr val="3333CC"/>
                </a:solidFill>
                <a:latin typeface="ComicSansMS" panose="030F0702030302020204" pitchFamily="66" charset="0"/>
              </a:rPr>
              <a:t>excitability</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recovery</a:t>
            </a:r>
            <a:r>
              <a:rPr lang="fr-FR" sz="2800" dirty="0">
                <a:solidFill>
                  <a:srgbClr val="3333CC"/>
                </a:solidFill>
                <a:latin typeface="ComicSansMS" panose="030F0702030302020204" pitchFamily="66" charset="0"/>
              </a:rPr>
              <a:t> cycle</a:t>
            </a:r>
          </a:p>
        </p:txBody>
      </p:sp>
    </p:spTree>
    <p:extLst>
      <p:ext uri="{BB962C8B-B14F-4D97-AF65-F5344CB8AC3E}">
        <p14:creationId xmlns:p14="http://schemas.microsoft.com/office/powerpoint/2010/main" val="38000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E10D8594-BF11-3436-EA70-313B39D3BB41}"/>
              </a:ext>
            </a:extLst>
          </p:cNvPr>
          <p:cNvPicPr>
            <a:picLocks noChangeAspect="1"/>
          </p:cNvPicPr>
          <p:nvPr/>
        </p:nvPicPr>
        <p:blipFill>
          <a:blip r:embed="rId3"/>
          <a:srcRect/>
          <a:stretch>
            <a:fillRect/>
          </a:stretch>
        </p:blipFill>
        <p:spPr>
          <a:xfrm>
            <a:off x="2230369" y="2278412"/>
            <a:ext cx="5378527" cy="2494448"/>
          </a:xfrm>
          <a:prstGeom prst="rect">
            <a:avLst/>
          </a:prstGeom>
        </p:spPr>
      </p:pic>
      <p:sp>
        <p:nvSpPr>
          <p:cNvPr id="11" name="TextBox 7">
            <a:extLst>
              <a:ext uri="{FF2B5EF4-FFF2-40B4-BE49-F238E27FC236}">
                <a16:creationId xmlns:a16="http://schemas.microsoft.com/office/drawing/2014/main" id="{76F3216B-B99B-69CE-BE8A-62582689BD7D}"/>
              </a:ext>
            </a:extLst>
          </p:cNvPr>
          <p:cNvSpPr txBox="1"/>
          <p:nvPr/>
        </p:nvSpPr>
        <p:spPr>
          <a:xfrm>
            <a:off x="0" y="-200549"/>
            <a:ext cx="9074121" cy="805157"/>
          </a:xfrm>
          <a:prstGeom prst="rect">
            <a:avLst/>
          </a:prstGeom>
        </p:spPr>
        <p:txBody>
          <a:bodyPr wrap="square" lIns="0" tIns="0" rIns="0" bIns="0" rtlCol="0" anchor="t">
            <a:spAutoFit/>
          </a:bodyPr>
          <a:lstStyle/>
          <a:p>
            <a:pPr algn="ctr">
              <a:lnSpc>
                <a:spcPts val="7279"/>
              </a:lnSpc>
            </a:pPr>
            <a:r>
              <a:rPr lang="fr-FR" sz="3200" dirty="0" err="1">
                <a:solidFill>
                  <a:srgbClr val="3333CC"/>
                </a:solidFill>
                <a:latin typeface="ComicSansMS" panose="030F0702030302020204" pitchFamily="66" charset="0"/>
              </a:rPr>
              <a:t>Why</a:t>
            </a:r>
            <a:r>
              <a:rPr lang="fr-FR" sz="3200" dirty="0">
                <a:solidFill>
                  <a:srgbClr val="3333CC"/>
                </a:solidFill>
                <a:latin typeface="ComicSansMS" panose="030F0702030302020204" pitchFamily="66" charset="0"/>
              </a:rPr>
              <a:t> </a:t>
            </a:r>
            <a:r>
              <a:rPr lang="fr-FR" sz="3200" dirty="0" err="1">
                <a:solidFill>
                  <a:srgbClr val="3333CC"/>
                </a:solidFill>
                <a:latin typeface="ComicSansMS" panose="030F0702030302020204" pitchFamily="66" charset="0"/>
              </a:rPr>
              <a:t>study</a:t>
            </a:r>
            <a:r>
              <a:rPr lang="fr-FR" sz="3200" dirty="0">
                <a:solidFill>
                  <a:srgbClr val="3333CC"/>
                </a:solidFill>
                <a:latin typeface="ComicSansMS" panose="030F0702030302020204" pitchFamily="66" charset="0"/>
              </a:rPr>
              <a:t> axonal </a:t>
            </a:r>
            <a:r>
              <a:rPr lang="fr-FR" sz="3200" dirty="0" err="1">
                <a:solidFill>
                  <a:srgbClr val="3333CC"/>
                </a:solidFill>
                <a:latin typeface="ComicSansMS" panose="030F0702030302020204" pitchFamily="66" charset="0"/>
              </a:rPr>
              <a:t>excitability</a:t>
            </a:r>
            <a:r>
              <a:rPr lang="fr-FR" sz="3200" dirty="0">
                <a:solidFill>
                  <a:srgbClr val="3333CC"/>
                </a:solidFill>
                <a:latin typeface="ComicSansMS" panose="030F0702030302020204" pitchFamily="66" charset="0"/>
              </a:rPr>
              <a:t>?</a:t>
            </a:r>
          </a:p>
        </p:txBody>
      </p:sp>
      <p:sp>
        <p:nvSpPr>
          <p:cNvPr id="12" name="TextBox 8">
            <a:extLst>
              <a:ext uri="{FF2B5EF4-FFF2-40B4-BE49-F238E27FC236}">
                <a16:creationId xmlns:a16="http://schemas.microsoft.com/office/drawing/2014/main" id="{000713A3-3F60-F396-9DE0-C7E3BD84489F}"/>
              </a:ext>
            </a:extLst>
          </p:cNvPr>
          <p:cNvSpPr txBox="1"/>
          <p:nvPr/>
        </p:nvSpPr>
        <p:spPr>
          <a:xfrm>
            <a:off x="192451" y="1647423"/>
            <a:ext cx="1750678" cy="779381"/>
          </a:xfrm>
          <a:prstGeom prst="rect">
            <a:avLst/>
          </a:prstGeom>
        </p:spPr>
        <p:txBody>
          <a:bodyPr wrap="square" lIns="0" tIns="0" rIns="0" bIns="0" rtlCol="0" anchor="t">
            <a:spAutoFit/>
          </a:bodyPr>
          <a:lstStyle/>
          <a:p>
            <a:pPr algn="ctr">
              <a:lnSpc>
                <a:spcPts val="7279"/>
              </a:lnSpc>
            </a:pPr>
            <a:r>
              <a:rPr lang="fr-FR" sz="2400" dirty="0">
                <a:latin typeface="Comic Sans MS" panose="030F0902030302020204" pitchFamily="66" charset="0"/>
              </a:rPr>
              <a:t>Amplitude</a:t>
            </a: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4" name="TextBox 10">
            <a:extLst>
              <a:ext uri="{FF2B5EF4-FFF2-40B4-BE49-F238E27FC236}">
                <a16:creationId xmlns:a16="http://schemas.microsoft.com/office/drawing/2014/main" id="{1E642EEC-2BFE-219B-CB95-A1EABE41FC73}"/>
              </a:ext>
            </a:extLst>
          </p:cNvPr>
          <p:cNvSpPr txBox="1"/>
          <p:nvPr/>
        </p:nvSpPr>
        <p:spPr>
          <a:xfrm>
            <a:off x="5464278" y="4772860"/>
            <a:ext cx="3182399" cy="779381"/>
          </a:xfrm>
          <a:prstGeom prst="rect">
            <a:avLst/>
          </a:prstGeom>
        </p:spPr>
        <p:txBody>
          <a:bodyPr wrap="square" lIns="0" tIns="0" rIns="0" bIns="0" rtlCol="0" anchor="t">
            <a:spAutoFit/>
          </a:bodyPr>
          <a:lstStyle/>
          <a:p>
            <a:pPr algn="ctr">
              <a:lnSpc>
                <a:spcPts val="7279"/>
              </a:lnSpc>
            </a:pPr>
            <a:r>
              <a:rPr lang="fr-FR" sz="2400" dirty="0">
                <a:latin typeface="Comic Sans MS" panose="030F0902030302020204" pitchFamily="66" charset="0"/>
              </a:rPr>
              <a:t>Conduction </a:t>
            </a:r>
            <a:r>
              <a:rPr lang="fr-FR" sz="2400" dirty="0" err="1">
                <a:latin typeface="Comic Sans MS" panose="030F0902030302020204" pitchFamily="66" charset="0"/>
              </a:rPr>
              <a:t>velocity</a:t>
            </a:r>
            <a:endParaRPr lang="fr-FR" sz="2400" dirty="0">
              <a:latin typeface="Comic Sans MS" panose="030F0902030302020204" pitchFamily="66" charset="0"/>
            </a:endParaRPr>
          </a:p>
        </p:txBody>
      </p:sp>
      <p:sp>
        <p:nvSpPr>
          <p:cNvPr id="15" name="TextBox 11">
            <a:extLst>
              <a:ext uri="{FF2B5EF4-FFF2-40B4-BE49-F238E27FC236}">
                <a16:creationId xmlns:a16="http://schemas.microsoft.com/office/drawing/2014/main" id="{47226EF6-1B90-3801-666F-6A44C2816A53}"/>
              </a:ext>
            </a:extLst>
          </p:cNvPr>
          <p:cNvSpPr txBox="1"/>
          <p:nvPr/>
        </p:nvSpPr>
        <p:spPr>
          <a:xfrm>
            <a:off x="-596189" y="5774412"/>
            <a:ext cx="3304431" cy="783356"/>
          </a:xfrm>
          <a:prstGeom prst="rect">
            <a:avLst/>
          </a:prstGeom>
        </p:spPr>
        <p:txBody>
          <a:bodyPr lIns="0" tIns="0" rIns="0" bIns="0" rtlCol="0" anchor="t">
            <a:spAutoFit/>
          </a:bodyPr>
          <a:lstStyle/>
          <a:p>
            <a:pPr algn="ctr">
              <a:lnSpc>
                <a:spcPts val="7279"/>
              </a:lnSpc>
            </a:pPr>
            <a:r>
              <a:rPr lang="fr-FR" sz="2400" dirty="0" err="1">
                <a:latin typeface="Comic Sans MS" panose="030F0902030302020204" pitchFamily="66" charset="0"/>
              </a:rPr>
              <a:t>Excitability</a:t>
            </a:r>
            <a:endParaRPr lang="fr-FR" sz="2400" dirty="0">
              <a:latin typeface="Comic Sans MS" panose="030F0902030302020204" pitchFamily="66" charset="0"/>
            </a:endParaRPr>
          </a:p>
        </p:txBody>
      </p:sp>
      <p:sp>
        <p:nvSpPr>
          <p:cNvPr id="16" name="TextBox 12">
            <a:extLst>
              <a:ext uri="{FF2B5EF4-FFF2-40B4-BE49-F238E27FC236}">
                <a16:creationId xmlns:a16="http://schemas.microsoft.com/office/drawing/2014/main" id="{DB6CE499-2E32-93B4-5BA9-27DAF3A763A6}"/>
              </a:ext>
            </a:extLst>
          </p:cNvPr>
          <p:cNvSpPr txBox="1"/>
          <p:nvPr/>
        </p:nvSpPr>
        <p:spPr>
          <a:xfrm>
            <a:off x="1621565" y="1201009"/>
            <a:ext cx="4082528" cy="1292662"/>
          </a:xfrm>
          <a:prstGeom prst="rect">
            <a:avLst/>
          </a:prstGeom>
        </p:spPr>
        <p:txBody>
          <a:bodyPr wrap="square" lIns="0" tIns="0" rIns="0" bIns="0" rtlCol="0" anchor="t">
            <a:spAutoFit/>
          </a:bodyPr>
          <a:lstStyle/>
          <a:p>
            <a:pPr algn="ctr"/>
            <a:r>
              <a:rPr lang="fr-FR" dirty="0" err="1">
                <a:latin typeface="Comic Sans MS" panose="030F0902030302020204" pitchFamily="66" charset="0"/>
              </a:rPr>
              <a:t>Amp</a:t>
            </a:r>
            <a:r>
              <a:rPr lang="fr-FR" dirty="0">
                <a:latin typeface="Comic Sans MS" panose="030F0902030302020204" pitchFamily="66" charset="0"/>
              </a:rPr>
              <a:t> normal</a:t>
            </a:r>
          </a:p>
          <a:p>
            <a:pPr algn="ctr"/>
            <a:r>
              <a:rPr lang="fr-FR" dirty="0">
                <a:latin typeface="Comic Sans MS" panose="030F0902030302020204" pitchFamily="66" charset="0"/>
              </a:rPr>
              <a:t>CV </a:t>
            </a:r>
            <a:r>
              <a:rPr lang="fr-FR" dirty="0" err="1">
                <a:latin typeface="Comic Sans MS" panose="030F0902030302020204" pitchFamily="66" charset="0"/>
              </a:rPr>
              <a:t>decreased</a:t>
            </a:r>
            <a:endParaRPr lang="fr-FR" dirty="0">
              <a:latin typeface="Comic Sans MS" panose="030F0902030302020204" pitchFamily="66" charset="0"/>
            </a:endParaRPr>
          </a:p>
          <a:p>
            <a:pPr algn="ctr"/>
            <a:r>
              <a:rPr lang="fr-FR" sz="2400" dirty="0" err="1">
                <a:solidFill>
                  <a:srgbClr val="3333CC"/>
                </a:solidFill>
                <a:latin typeface="ComicSansMS" panose="030F0702030302020204" pitchFamily="66" charset="0"/>
              </a:rPr>
              <a:t>Demyelinating</a:t>
            </a:r>
            <a:r>
              <a:rPr lang="fr-FR" sz="2400" dirty="0">
                <a:solidFill>
                  <a:srgbClr val="3333CC"/>
                </a:solidFill>
                <a:latin typeface="ComicSansMS" panose="030F0702030302020204" pitchFamily="66" charset="0"/>
              </a:rPr>
              <a:t> </a:t>
            </a:r>
          </a:p>
          <a:p>
            <a:pPr algn="ctr"/>
            <a:r>
              <a:rPr lang="fr-FR" sz="2400" dirty="0">
                <a:solidFill>
                  <a:srgbClr val="3333CC"/>
                </a:solidFill>
                <a:latin typeface="ComicSansMS" panose="030F0702030302020204" pitchFamily="66" charset="0"/>
              </a:rPr>
              <a:t>neuropathies</a:t>
            </a:r>
          </a:p>
        </p:txBody>
      </p:sp>
      <p:sp>
        <p:nvSpPr>
          <p:cNvPr id="17" name="TextBox 13">
            <a:extLst>
              <a:ext uri="{FF2B5EF4-FFF2-40B4-BE49-F238E27FC236}">
                <a16:creationId xmlns:a16="http://schemas.microsoft.com/office/drawing/2014/main" id="{4FB68D51-4FE4-3EBF-56D3-A242B5B081CA}"/>
              </a:ext>
            </a:extLst>
          </p:cNvPr>
          <p:cNvSpPr txBox="1"/>
          <p:nvPr/>
        </p:nvSpPr>
        <p:spPr>
          <a:xfrm>
            <a:off x="6792678" y="3052179"/>
            <a:ext cx="2478156" cy="1569660"/>
          </a:xfrm>
          <a:prstGeom prst="rect">
            <a:avLst/>
          </a:prstGeom>
        </p:spPr>
        <p:txBody>
          <a:bodyPr wrap="square" lIns="0" tIns="0" rIns="0" bIns="0" rtlCol="0" anchor="t">
            <a:spAutoFit/>
          </a:bodyPr>
          <a:lstStyle>
            <a:defPPr>
              <a:defRPr lang="en-US"/>
            </a:defPPr>
            <a:lvl1pPr algn="ctr">
              <a:defRPr>
                <a:solidFill>
                  <a:schemeClr val="bg1"/>
                </a:solidFill>
                <a:latin typeface="Comic Sans MS" panose="030F0902030302020204" pitchFamily="66" charset="0"/>
              </a:defRPr>
            </a:lvl1pPr>
          </a:lstStyle>
          <a:p>
            <a:r>
              <a:rPr lang="fr-FR" dirty="0" err="1">
                <a:solidFill>
                  <a:schemeClr val="tx1"/>
                </a:solidFill>
              </a:rPr>
              <a:t>Amp</a:t>
            </a:r>
            <a:r>
              <a:rPr lang="fr-FR" dirty="0">
                <a:solidFill>
                  <a:schemeClr val="tx1"/>
                </a:solidFill>
              </a:rPr>
              <a:t> </a:t>
            </a:r>
            <a:r>
              <a:rPr lang="fr-FR" dirty="0" err="1">
                <a:solidFill>
                  <a:schemeClr val="tx1"/>
                </a:solidFill>
              </a:rPr>
              <a:t>decreased</a:t>
            </a:r>
            <a:endParaRPr lang="fr-FR" dirty="0">
              <a:solidFill>
                <a:schemeClr val="tx1"/>
              </a:solidFill>
            </a:endParaRPr>
          </a:p>
          <a:p>
            <a:r>
              <a:rPr lang="fr-FR" dirty="0">
                <a:solidFill>
                  <a:schemeClr val="tx1"/>
                </a:solidFill>
              </a:rPr>
              <a:t>CV normal</a:t>
            </a:r>
          </a:p>
          <a:p>
            <a:r>
              <a:rPr lang="fr-FR" sz="2400" dirty="0">
                <a:solidFill>
                  <a:srgbClr val="3333CC"/>
                </a:solidFill>
                <a:latin typeface="ComicSansMS" panose="030F0702030302020204" pitchFamily="66" charset="0"/>
              </a:rPr>
              <a:t>Axonal neuropathies</a:t>
            </a:r>
          </a:p>
          <a:p>
            <a:endParaRPr lang="fr-FR" dirty="0">
              <a:solidFill>
                <a:schemeClr val="tx1"/>
              </a:solidFill>
            </a:endParaRPr>
          </a:p>
        </p:txBody>
      </p:sp>
      <p:sp>
        <p:nvSpPr>
          <p:cNvPr id="18" name="TextBox 14">
            <a:extLst>
              <a:ext uri="{FF2B5EF4-FFF2-40B4-BE49-F238E27FC236}">
                <a16:creationId xmlns:a16="http://schemas.microsoft.com/office/drawing/2014/main" id="{79D5C0AE-D4E8-AE02-755E-E71D851B006A}"/>
              </a:ext>
            </a:extLst>
          </p:cNvPr>
          <p:cNvSpPr txBox="1"/>
          <p:nvPr/>
        </p:nvSpPr>
        <p:spPr>
          <a:xfrm flipH="1">
            <a:off x="4370524" y="2576042"/>
            <a:ext cx="1233835" cy="810415"/>
          </a:xfrm>
          <a:prstGeom prst="rect">
            <a:avLst/>
          </a:prstGeom>
        </p:spPr>
        <p:txBody>
          <a:bodyPr wrap="square" lIns="0" tIns="0" rIns="0" bIns="0" rtlCol="0" anchor="t">
            <a:spAutoFit/>
          </a:bodyPr>
          <a:lstStyle/>
          <a:p>
            <a:pPr algn="ctr">
              <a:lnSpc>
                <a:spcPts val="7279"/>
              </a:lnSpc>
            </a:pPr>
            <a:r>
              <a:rPr lang="fr-FR" sz="3200" b="1" dirty="0">
                <a:solidFill>
                  <a:srgbClr val="FF0000"/>
                </a:solidFill>
              </a:rPr>
              <a:t>?</a:t>
            </a:r>
          </a:p>
        </p:txBody>
      </p:sp>
      <p:cxnSp>
        <p:nvCxnSpPr>
          <p:cNvPr id="22" name="Connecteur droit avec flèche 21">
            <a:extLst>
              <a:ext uri="{FF2B5EF4-FFF2-40B4-BE49-F238E27FC236}">
                <a16:creationId xmlns:a16="http://schemas.microsoft.com/office/drawing/2014/main" id="{0E811ED0-8186-9782-7878-6E10013096A7}"/>
              </a:ext>
            </a:extLst>
          </p:cNvPr>
          <p:cNvCxnSpPr>
            <a:cxnSpLocks/>
          </p:cNvCxnSpPr>
          <p:nvPr/>
        </p:nvCxnSpPr>
        <p:spPr>
          <a:xfrm flipV="1">
            <a:off x="1943129" y="4935236"/>
            <a:ext cx="6088627" cy="50328"/>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CE5BEAC-3C60-5C67-31F7-51C0FC155ABC}"/>
              </a:ext>
            </a:extLst>
          </p:cNvPr>
          <p:cNvCxnSpPr>
            <a:cxnSpLocks/>
          </p:cNvCxnSpPr>
          <p:nvPr/>
        </p:nvCxnSpPr>
        <p:spPr>
          <a:xfrm flipV="1">
            <a:off x="1959249" y="2058322"/>
            <a:ext cx="0" cy="2927242"/>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134E3C0C-FAEE-ADD8-11C8-E80B019C642B}"/>
              </a:ext>
            </a:extLst>
          </p:cNvPr>
          <p:cNvCxnSpPr>
            <a:cxnSpLocks/>
          </p:cNvCxnSpPr>
          <p:nvPr/>
        </p:nvCxnSpPr>
        <p:spPr>
          <a:xfrm flipH="1">
            <a:off x="1056026" y="4985564"/>
            <a:ext cx="903223" cy="923330"/>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324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6FF08465-C785-A2C4-63F6-45F03E7BEBEC}"/>
              </a:ext>
            </a:extLst>
          </p:cNvPr>
          <p:cNvSpPr txBox="1"/>
          <p:nvPr/>
        </p:nvSpPr>
        <p:spPr>
          <a:xfrm>
            <a:off x="325709" y="1221242"/>
            <a:ext cx="6974500" cy="861774"/>
          </a:xfrm>
          <a:prstGeom prst="rect">
            <a:avLst/>
          </a:prstGeom>
        </p:spPr>
        <p:txBody>
          <a:bodyPr wrap="square" lIns="0" tIns="0" rIns="0" bIns="0" rtlCol="0" anchor="t">
            <a:spAutoFit/>
          </a:bodyPr>
          <a:lstStyle/>
          <a:p>
            <a:pPr>
              <a:tabLst>
                <a:tab pos="439738" algn="l"/>
              </a:tabLst>
            </a:pPr>
            <a:r>
              <a:rPr lang="fr-FR" sz="2800" dirty="0">
                <a:latin typeface="ComicSansMS" panose="030F0702030302020204" pitchFamily="66" charset="0"/>
              </a:rPr>
              <a:t>1. Strentgh-duration </a:t>
            </a:r>
            <a:r>
              <a:rPr lang="fr-FR" sz="2800" dirty="0" err="1">
                <a:latin typeface="ComicSansMS" panose="030F0702030302020204" pitchFamily="66" charset="0"/>
              </a:rPr>
              <a:t>curves</a:t>
            </a:r>
            <a:br>
              <a:rPr lang="fr-FR" sz="2800" dirty="0">
                <a:latin typeface="ComicSansMS" panose="030F0702030302020204" pitchFamily="66" charset="0"/>
              </a:rPr>
            </a:br>
            <a:r>
              <a:rPr lang="fr-FR" sz="2800" dirty="0">
                <a:latin typeface="ComicSansMS" panose="030F0702030302020204" pitchFamily="66" charset="0"/>
              </a:rPr>
              <a:t>	</a:t>
            </a:r>
          </a:p>
        </p:txBody>
      </p:sp>
      <p:sp>
        <p:nvSpPr>
          <p:cNvPr id="6" name="TextBox 7">
            <a:extLst>
              <a:ext uri="{FF2B5EF4-FFF2-40B4-BE49-F238E27FC236}">
                <a16:creationId xmlns:a16="http://schemas.microsoft.com/office/drawing/2014/main" id="{ADFA3B83-8600-B1B6-7EA0-ED2C3B3F8CB2}"/>
              </a:ext>
            </a:extLst>
          </p:cNvPr>
          <p:cNvSpPr txBox="1"/>
          <p:nvPr/>
        </p:nvSpPr>
        <p:spPr>
          <a:xfrm>
            <a:off x="325709" y="1977981"/>
            <a:ext cx="9074121" cy="861774"/>
          </a:xfrm>
          <a:prstGeom prst="rect">
            <a:avLst/>
          </a:prstGeom>
        </p:spPr>
        <p:txBody>
          <a:bodyPr wrap="square" lIns="0" tIns="0" rIns="0" bIns="0" rtlCol="0" anchor="t">
            <a:spAutoFit/>
          </a:bodyPr>
          <a:lstStyle/>
          <a:p>
            <a:r>
              <a:rPr lang="fr-FR" sz="2800" dirty="0">
                <a:latin typeface="ComicSansMS" panose="030F0702030302020204" pitchFamily="66" charset="0"/>
              </a:rPr>
              <a:t>2. Axonal </a:t>
            </a:r>
            <a:r>
              <a:rPr lang="fr-FR" sz="2800" dirty="0" err="1">
                <a:latin typeface="ComicSansMS" panose="030F0702030302020204" pitchFamily="66" charset="0"/>
              </a:rPr>
              <a:t>excitability</a:t>
            </a:r>
            <a:r>
              <a:rPr lang="fr-FR" sz="2800" dirty="0">
                <a:latin typeface="ComicSansMS" panose="030F0702030302020204" pitchFamily="66" charset="0"/>
              </a:rPr>
              <a:t> </a:t>
            </a:r>
            <a:r>
              <a:rPr lang="fr-FR" sz="2800" dirty="0" err="1">
                <a:latin typeface="ComicSansMS" panose="030F0702030302020204" pitchFamily="66" charset="0"/>
              </a:rPr>
              <a:t>recovery</a:t>
            </a:r>
            <a:r>
              <a:rPr lang="fr-FR" sz="2800" dirty="0">
                <a:latin typeface="ComicSansMS" panose="030F0702030302020204" pitchFamily="66" charset="0"/>
              </a:rPr>
              <a:t> cycle</a:t>
            </a:r>
            <a:br>
              <a:rPr lang="fr-FR" sz="2800" dirty="0">
                <a:latin typeface="ComicSansMS" panose="030F0702030302020204" pitchFamily="66" charset="0"/>
              </a:rPr>
            </a:br>
            <a:r>
              <a:rPr lang="fr-FR" sz="2800" dirty="0">
                <a:latin typeface="ComicSansMS" panose="030F0702030302020204" pitchFamily="66" charset="0"/>
              </a:rPr>
              <a:t>	</a:t>
            </a:r>
          </a:p>
        </p:txBody>
      </p:sp>
      <p:sp>
        <p:nvSpPr>
          <p:cNvPr id="8" name="TextBox 7">
            <a:extLst>
              <a:ext uri="{FF2B5EF4-FFF2-40B4-BE49-F238E27FC236}">
                <a16:creationId xmlns:a16="http://schemas.microsoft.com/office/drawing/2014/main" id="{65438EC3-B85C-B4F4-9539-2907BA7E12D1}"/>
              </a:ext>
            </a:extLst>
          </p:cNvPr>
          <p:cNvSpPr txBox="1"/>
          <p:nvPr/>
        </p:nvSpPr>
        <p:spPr>
          <a:xfrm>
            <a:off x="325709" y="2739554"/>
            <a:ext cx="9074121" cy="1477328"/>
          </a:xfrm>
          <a:prstGeom prst="rect">
            <a:avLst/>
          </a:prstGeom>
        </p:spPr>
        <p:txBody>
          <a:bodyPr wrap="square" lIns="0" tIns="0" rIns="0" bIns="0" rtlCol="0" anchor="t">
            <a:spAutoFit/>
          </a:bodyPr>
          <a:lstStyle/>
          <a:p>
            <a:pPr>
              <a:tabLst>
                <a:tab pos="439738" algn="l"/>
              </a:tabLst>
            </a:pPr>
            <a:r>
              <a:rPr lang="fr-FR" sz="3200" b="1" dirty="0">
                <a:solidFill>
                  <a:srgbClr val="3333CC"/>
                </a:solidFill>
                <a:latin typeface="ComicSansMS" panose="030F0702030302020204" pitchFamily="66" charset="0"/>
              </a:rPr>
              <a:t>3. Stimulus-</a:t>
            </a:r>
            <a:r>
              <a:rPr lang="fr-FR" sz="3200" b="1" dirty="0" err="1">
                <a:solidFill>
                  <a:srgbClr val="3333CC"/>
                </a:solidFill>
                <a:latin typeface="ComicSansMS" panose="030F0702030302020204" pitchFamily="66" charset="0"/>
              </a:rPr>
              <a:t>response</a:t>
            </a:r>
            <a:r>
              <a:rPr lang="fr-FR" sz="3200" b="1" dirty="0">
                <a:solidFill>
                  <a:srgbClr val="3333CC"/>
                </a:solidFill>
                <a:latin typeface="ComicSansMS" panose="030F0702030302020204" pitchFamily="66" charset="0"/>
              </a:rPr>
              <a:t> </a:t>
            </a:r>
            <a:r>
              <a:rPr lang="fr-FR" sz="3200" b="1" dirty="0" err="1">
                <a:solidFill>
                  <a:srgbClr val="3333CC"/>
                </a:solidFill>
                <a:latin typeface="ComicSansMS" panose="030F0702030302020204" pitchFamily="66" charset="0"/>
              </a:rPr>
              <a:t>curves</a:t>
            </a:r>
            <a:br>
              <a:rPr lang="fr-FR" sz="3200" b="1" dirty="0">
                <a:solidFill>
                  <a:schemeClr val="accent1">
                    <a:lumMod val="75000"/>
                  </a:schemeClr>
                </a:solidFill>
                <a:latin typeface="ComicSansMS" panose="030F0702030302020204" pitchFamily="66" charset="0"/>
              </a:rPr>
            </a:br>
            <a:r>
              <a:rPr lang="fr-FR" sz="3200" b="1" dirty="0">
                <a:solidFill>
                  <a:srgbClr val="E6837D"/>
                </a:solidFill>
                <a:latin typeface="ComicSansMS" panose="030F0702030302020204" pitchFamily="66" charset="0"/>
              </a:rPr>
              <a:t>	</a:t>
            </a:r>
          </a:p>
          <a:p>
            <a:pPr algn="ctr"/>
            <a:endParaRPr lang="fr-FR" sz="3200" dirty="0">
              <a:solidFill>
                <a:srgbClr val="3333CC"/>
              </a:solidFill>
              <a:latin typeface="ComicSansMS" panose="030F0702030302020204" pitchFamily="66" charset="0"/>
            </a:endParaRPr>
          </a:p>
        </p:txBody>
      </p:sp>
      <p:sp>
        <p:nvSpPr>
          <p:cNvPr id="9" name="TextBox 7">
            <a:extLst>
              <a:ext uri="{FF2B5EF4-FFF2-40B4-BE49-F238E27FC236}">
                <a16:creationId xmlns:a16="http://schemas.microsoft.com/office/drawing/2014/main" id="{DD1EB54B-6C53-BBED-2257-EDE5D40EFA10}"/>
              </a:ext>
            </a:extLst>
          </p:cNvPr>
          <p:cNvSpPr txBox="1"/>
          <p:nvPr/>
        </p:nvSpPr>
        <p:spPr>
          <a:xfrm>
            <a:off x="282001" y="4616992"/>
            <a:ext cx="9074121" cy="861774"/>
          </a:xfrm>
          <a:prstGeom prst="rect">
            <a:avLst/>
          </a:prstGeom>
        </p:spPr>
        <p:txBody>
          <a:bodyPr wrap="square" lIns="0" tIns="0" rIns="0" bIns="0" rtlCol="0" anchor="t">
            <a:spAutoFit/>
          </a:bodyPr>
          <a:lstStyle/>
          <a:p>
            <a:pPr>
              <a:tabLst>
                <a:tab pos="439738" algn="l"/>
              </a:tabLst>
            </a:pPr>
            <a:r>
              <a:rPr lang="fr-FR" sz="2800" dirty="0">
                <a:latin typeface="ComicSansMS" panose="030F0702030302020204" pitchFamily="66" charset="0"/>
              </a:rPr>
              <a:t>4. </a:t>
            </a:r>
            <a:r>
              <a:rPr lang="fr-FR" sz="2800" dirty="0" err="1">
                <a:latin typeface="ComicSansMS" panose="030F0702030302020204" pitchFamily="66" charset="0"/>
              </a:rPr>
              <a:t>Threshold</a:t>
            </a:r>
            <a:r>
              <a:rPr lang="fr-FR" sz="2800" dirty="0">
                <a:latin typeface="ComicSansMS" panose="030F0702030302020204" pitchFamily="66" charset="0"/>
              </a:rPr>
              <a:t> </a:t>
            </a:r>
            <a:r>
              <a:rPr lang="fr-FR" sz="2800" dirty="0" err="1">
                <a:latin typeface="ComicSansMS" panose="030F0702030302020204" pitchFamily="66" charset="0"/>
              </a:rPr>
              <a:t>tracking</a:t>
            </a:r>
            <a:br>
              <a:rPr lang="fr-FR" sz="2800" dirty="0">
                <a:latin typeface="ComicSansMS" panose="030F0702030302020204" pitchFamily="66" charset="0"/>
              </a:rPr>
            </a:br>
            <a:r>
              <a:rPr lang="fr-FR" sz="2800" dirty="0">
                <a:latin typeface="ComicSansMS" panose="030F0702030302020204" pitchFamily="66" charset="0"/>
              </a:rPr>
              <a:t>	</a:t>
            </a:r>
          </a:p>
        </p:txBody>
      </p:sp>
      <p:sp>
        <p:nvSpPr>
          <p:cNvPr id="13" name="ZoneTexte 12">
            <a:extLst>
              <a:ext uri="{FF2B5EF4-FFF2-40B4-BE49-F238E27FC236}">
                <a16:creationId xmlns:a16="http://schemas.microsoft.com/office/drawing/2014/main" id="{30169699-6EF9-0FE0-8D79-DAE7A3B6960F}"/>
              </a:ext>
            </a:extLst>
          </p:cNvPr>
          <p:cNvSpPr txBox="1"/>
          <p:nvPr/>
        </p:nvSpPr>
        <p:spPr>
          <a:xfrm>
            <a:off x="282001" y="5401822"/>
            <a:ext cx="5671327" cy="523220"/>
          </a:xfrm>
          <a:prstGeom prst="rect">
            <a:avLst/>
          </a:prstGeom>
          <a:noFill/>
        </p:spPr>
        <p:txBody>
          <a:bodyPr wrap="square">
            <a:spAutoFit/>
          </a:bodyPr>
          <a:lstStyle/>
          <a:p>
            <a:r>
              <a:rPr lang="fr-FR" sz="2800" dirty="0">
                <a:latin typeface="ComicSansMS" panose="030F0702030302020204" pitchFamily="66" charset="0"/>
              </a:rPr>
              <a:t>=&gt; </a:t>
            </a:r>
            <a:r>
              <a:rPr lang="fr-FR" sz="2800" dirty="0" err="1">
                <a:latin typeface="ComicSansMS" panose="030F0702030302020204" pitchFamily="66" charset="0"/>
              </a:rPr>
              <a:t>Internodal</a:t>
            </a:r>
            <a:r>
              <a:rPr lang="fr-FR" sz="2800" dirty="0">
                <a:latin typeface="ComicSansMS" panose="030F0702030302020204" pitchFamily="66" charset="0"/>
              </a:rPr>
              <a:t> </a:t>
            </a:r>
            <a:r>
              <a:rPr lang="fr-FR" sz="2800" dirty="0" err="1">
                <a:latin typeface="ComicSansMS" panose="030F0702030302020204" pitchFamily="66" charset="0"/>
              </a:rPr>
              <a:t>accomodation</a:t>
            </a:r>
            <a:endParaRPr lang="fr-FR" sz="2800" dirty="0"/>
          </a:p>
        </p:txBody>
      </p:sp>
      <p:sp>
        <p:nvSpPr>
          <p:cNvPr id="4" name="ZoneTexte 3">
            <a:extLst>
              <a:ext uri="{FF2B5EF4-FFF2-40B4-BE49-F238E27FC236}">
                <a16:creationId xmlns:a16="http://schemas.microsoft.com/office/drawing/2014/main" id="{D23B055B-885D-5020-B920-8C7F66EFC95F}"/>
              </a:ext>
            </a:extLst>
          </p:cNvPr>
          <p:cNvSpPr txBox="1"/>
          <p:nvPr/>
        </p:nvSpPr>
        <p:spPr>
          <a:xfrm>
            <a:off x="282001" y="3632107"/>
            <a:ext cx="4807526" cy="523220"/>
          </a:xfrm>
          <a:prstGeom prst="rect">
            <a:avLst/>
          </a:prstGeom>
          <a:noFill/>
        </p:spPr>
        <p:txBody>
          <a:bodyPr wrap="square">
            <a:spAutoFit/>
          </a:bodyPr>
          <a:lstStyle/>
          <a:p>
            <a:r>
              <a:rPr lang="fr-FR" sz="2800" b="1" dirty="0">
                <a:solidFill>
                  <a:srgbClr val="FF0000"/>
                </a:solidFill>
                <a:latin typeface="ComicSansMS" panose="030F0702030302020204" pitchFamily="66" charset="0"/>
              </a:rPr>
              <a:t>=&gt; </a:t>
            </a:r>
            <a:r>
              <a:rPr lang="fr-FR" sz="2800" b="1" dirty="0" err="1">
                <a:solidFill>
                  <a:srgbClr val="FF0000"/>
                </a:solidFill>
                <a:latin typeface="ComicSansMS" panose="030F0702030302020204" pitchFamily="66" charset="0"/>
              </a:rPr>
              <a:t>Node</a:t>
            </a:r>
            <a:r>
              <a:rPr lang="fr-FR" sz="2800" b="1" dirty="0">
                <a:solidFill>
                  <a:srgbClr val="FF0000"/>
                </a:solidFill>
                <a:latin typeface="ComicSansMS" panose="030F0702030302020204" pitchFamily="66" charset="0"/>
              </a:rPr>
              <a:t> </a:t>
            </a:r>
            <a:r>
              <a:rPr lang="fr-FR" sz="2800" b="1" dirty="0" err="1">
                <a:solidFill>
                  <a:srgbClr val="FF0000"/>
                </a:solidFill>
                <a:latin typeface="ComicSansMS" panose="030F0702030302020204" pitchFamily="66" charset="0"/>
              </a:rPr>
              <a:t>excitability</a:t>
            </a:r>
            <a:endParaRPr lang="fr-FR" sz="2800" dirty="0">
              <a:solidFill>
                <a:srgbClr val="FF0000"/>
              </a:solidFill>
            </a:endParaRPr>
          </a:p>
        </p:txBody>
      </p:sp>
      <p:sp>
        <p:nvSpPr>
          <p:cNvPr id="3" name="ZoneTexte 2">
            <a:extLst>
              <a:ext uri="{FF2B5EF4-FFF2-40B4-BE49-F238E27FC236}">
                <a16:creationId xmlns:a16="http://schemas.microsoft.com/office/drawing/2014/main" id="{D7FF0609-A7A0-CE4F-A166-94FFF588EBA8}"/>
              </a:ext>
            </a:extLst>
          </p:cNvPr>
          <p:cNvSpPr txBox="1"/>
          <p:nvPr/>
        </p:nvSpPr>
        <p:spPr>
          <a:xfrm>
            <a:off x="1563875" y="237449"/>
            <a:ext cx="6574236" cy="584775"/>
          </a:xfrm>
          <a:prstGeom prst="rect">
            <a:avLst/>
          </a:prstGeom>
          <a:noFill/>
        </p:spPr>
        <p:txBody>
          <a:bodyPr wrap="none" rtlCol="0">
            <a:spAutoFit/>
          </a:bodyPr>
          <a:lstStyle/>
          <a:p>
            <a:r>
              <a:rPr lang="fr-FR" sz="3200" dirty="0">
                <a:solidFill>
                  <a:srgbClr val="3333CC"/>
                </a:solidFill>
                <a:latin typeface="ComicSansMS" panose="030F0702030302020204" pitchFamily="66" charset="0"/>
              </a:rPr>
              <a:t>How to </a:t>
            </a:r>
            <a:r>
              <a:rPr lang="fr-FR" sz="3200" dirty="0" err="1">
                <a:solidFill>
                  <a:srgbClr val="3333CC"/>
                </a:solidFill>
                <a:latin typeface="ComicSansMS" panose="030F0702030302020204" pitchFamily="66" charset="0"/>
              </a:rPr>
              <a:t>study</a:t>
            </a:r>
            <a:r>
              <a:rPr lang="fr-FR" sz="3200" dirty="0">
                <a:solidFill>
                  <a:srgbClr val="3333CC"/>
                </a:solidFill>
                <a:latin typeface="ComicSansMS" panose="030F0702030302020204" pitchFamily="66" charset="0"/>
              </a:rPr>
              <a:t> axonal </a:t>
            </a:r>
            <a:r>
              <a:rPr lang="fr-FR" sz="3200" dirty="0" err="1">
                <a:solidFill>
                  <a:srgbClr val="3333CC"/>
                </a:solidFill>
                <a:latin typeface="ComicSansMS" panose="030F0702030302020204" pitchFamily="66" charset="0"/>
              </a:rPr>
              <a:t>excitability</a:t>
            </a:r>
            <a:r>
              <a:rPr lang="fr-FR" sz="3200" dirty="0">
                <a:solidFill>
                  <a:srgbClr val="3333CC"/>
                </a:solidFill>
                <a:latin typeface="ComicSansMS" panose="030F0702030302020204" pitchFamily="66" charset="0"/>
              </a:rPr>
              <a:t>?</a:t>
            </a:r>
          </a:p>
        </p:txBody>
      </p:sp>
    </p:spTree>
    <p:extLst>
      <p:ext uri="{BB962C8B-B14F-4D97-AF65-F5344CB8AC3E}">
        <p14:creationId xmlns:p14="http://schemas.microsoft.com/office/powerpoint/2010/main" val="4241949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430887"/>
          </a:xfrm>
          <a:prstGeom prst="rect">
            <a:avLst/>
          </a:prstGeom>
        </p:spPr>
        <p:txBody>
          <a:bodyPr wrap="square" lIns="0" tIns="0" rIns="0" bIns="0" rtlCol="0" anchor="t">
            <a:spAutoFit/>
          </a:bodyPr>
          <a:lstStyle/>
          <a:p>
            <a:pPr algn="ctr"/>
            <a:r>
              <a:rPr lang="fr-FR" sz="2800" dirty="0">
                <a:solidFill>
                  <a:srgbClr val="3333CC"/>
                </a:solidFill>
                <a:latin typeface="ComicSansMS" panose="030F0702030302020204" pitchFamily="66" charset="0"/>
              </a:rPr>
              <a:t>3. Stimulus </a:t>
            </a:r>
            <a:r>
              <a:rPr lang="fr-FR" sz="2800" dirty="0" err="1">
                <a:solidFill>
                  <a:srgbClr val="3333CC"/>
                </a:solidFill>
                <a:latin typeface="ComicSansMS" panose="030F0702030302020204" pitchFamily="66" charset="0"/>
              </a:rPr>
              <a:t>response</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curve</a:t>
            </a:r>
            <a:endParaRPr lang="fr-FR" sz="2800" dirty="0">
              <a:solidFill>
                <a:srgbClr val="3333CC"/>
              </a:solidFill>
              <a:latin typeface="ComicSansMS" panose="030F0702030302020204" pitchFamily="66" charset="0"/>
            </a:endParaRPr>
          </a:p>
        </p:txBody>
      </p:sp>
      <p:graphicFrame>
        <p:nvGraphicFramePr>
          <p:cNvPr id="9" name="Graphique 8">
            <a:extLst>
              <a:ext uri="{FF2B5EF4-FFF2-40B4-BE49-F238E27FC236}">
                <a16:creationId xmlns:a16="http://schemas.microsoft.com/office/drawing/2014/main" id="{A94B3A76-3725-2702-531D-E500C02AE9A6}"/>
              </a:ext>
            </a:extLst>
          </p:cNvPr>
          <p:cNvGraphicFramePr>
            <a:graphicFrameLocks/>
          </p:cNvGraphicFramePr>
          <p:nvPr>
            <p:extLst>
              <p:ext uri="{D42A27DB-BD31-4B8C-83A1-F6EECF244321}">
                <p14:modId xmlns:p14="http://schemas.microsoft.com/office/powerpoint/2010/main" val="773491032"/>
              </p:ext>
            </p:extLst>
          </p:nvPr>
        </p:nvGraphicFramePr>
        <p:xfrm>
          <a:off x="1453647" y="1374775"/>
          <a:ext cx="6064250" cy="4413250"/>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9">
            <a:extLst>
              <a:ext uri="{FF2B5EF4-FFF2-40B4-BE49-F238E27FC236}">
                <a16:creationId xmlns:a16="http://schemas.microsoft.com/office/drawing/2014/main" id="{15CF7401-67B4-422E-FF7C-56F839EC9F59}"/>
              </a:ext>
            </a:extLst>
          </p:cNvPr>
          <p:cNvSpPr txBox="1"/>
          <p:nvPr/>
        </p:nvSpPr>
        <p:spPr>
          <a:xfrm>
            <a:off x="6203059" y="5788025"/>
            <a:ext cx="500458" cy="369332"/>
          </a:xfrm>
          <a:prstGeom prst="rect">
            <a:avLst/>
          </a:prstGeom>
          <a:noFill/>
        </p:spPr>
        <p:txBody>
          <a:bodyPr wrap="none" rtlCol="0">
            <a:spAutoFit/>
          </a:bodyPr>
          <a:lstStyle/>
          <a:p>
            <a:r>
              <a:rPr lang="fr-FR" dirty="0"/>
              <a:t>mA</a:t>
            </a:r>
          </a:p>
        </p:txBody>
      </p:sp>
      <p:sp>
        <p:nvSpPr>
          <p:cNvPr id="14" name="ZoneTexte 13">
            <a:extLst>
              <a:ext uri="{FF2B5EF4-FFF2-40B4-BE49-F238E27FC236}">
                <a16:creationId xmlns:a16="http://schemas.microsoft.com/office/drawing/2014/main" id="{69F0B983-F7ED-B8C1-0250-295FC64911A6}"/>
              </a:ext>
            </a:extLst>
          </p:cNvPr>
          <p:cNvSpPr txBox="1"/>
          <p:nvPr/>
        </p:nvSpPr>
        <p:spPr>
          <a:xfrm>
            <a:off x="3280271" y="5935617"/>
            <a:ext cx="2140394" cy="369332"/>
          </a:xfrm>
          <a:prstGeom prst="rect">
            <a:avLst/>
          </a:prstGeom>
          <a:noFill/>
        </p:spPr>
        <p:txBody>
          <a:bodyPr wrap="none" rtlCol="0">
            <a:spAutoFit/>
          </a:bodyPr>
          <a:lstStyle/>
          <a:p>
            <a:r>
              <a:rPr lang="fr-FR" dirty="0"/>
              <a:t>Most excitable axons</a:t>
            </a:r>
          </a:p>
        </p:txBody>
      </p:sp>
      <p:sp>
        <p:nvSpPr>
          <p:cNvPr id="15" name="ZoneTexte 14">
            <a:extLst>
              <a:ext uri="{FF2B5EF4-FFF2-40B4-BE49-F238E27FC236}">
                <a16:creationId xmlns:a16="http://schemas.microsoft.com/office/drawing/2014/main" id="{89862327-37D6-B753-8069-493931B66BD1}"/>
              </a:ext>
            </a:extLst>
          </p:cNvPr>
          <p:cNvSpPr txBox="1"/>
          <p:nvPr/>
        </p:nvSpPr>
        <p:spPr>
          <a:xfrm>
            <a:off x="4596946" y="1208717"/>
            <a:ext cx="2049985" cy="369332"/>
          </a:xfrm>
          <a:prstGeom prst="rect">
            <a:avLst/>
          </a:prstGeom>
          <a:noFill/>
        </p:spPr>
        <p:txBody>
          <a:bodyPr wrap="none" rtlCol="0">
            <a:spAutoFit/>
          </a:bodyPr>
          <a:lstStyle/>
          <a:p>
            <a:r>
              <a:rPr lang="fr-FR" dirty="0" err="1"/>
              <a:t>Less</a:t>
            </a:r>
            <a:r>
              <a:rPr lang="fr-FR" dirty="0"/>
              <a:t> excitable axons</a:t>
            </a:r>
          </a:p>
        </p:txBody>
      </p:sp>
      <p:cxnSp>
        <p:nvCxnSpPr>
          <p:cNvPr id="16" name="Connecteur droit avec flèche 15">
            <a:extLst>
              <a:ext uri="{FF2B5EF4-FFF2-40B4-BE49-F238E27FC236}">
                <a16:creationId xmlns:a16="http://schemas.microsoft.com/office/drawing/2014/main" id="{038B7B27-4621-80D0-DEC5-BF037A8EC2F4}"/>
              </a:ext>
            </a:extLst>
          </p:cNvPr>
          <p:cNvCxnSpPr>
            <a:cxnSpLocks/>
          </p:cNvCxnSpPr>
          <p:nvPr/>
        </p:nvCxnSpPr>
        <p:spPr>
          <a:xfrm flipV="1">
            <a:off x="3999462" y="5001802"/>
            <a:ext cx="92467" cy="933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72BE6D41-4285-B13A-C233-5CB8AB4235C1}"/>
              </a:ext>
            </a:extLst>
          </p:cNvPr>
          <p:cNvCxnSpPr>
            <a:cxnSpLocks/>
          </p:cNvCxnSpPr>
          <p:nvPr/>
        </p:nvCxnSpPr>
        <p:spPr>
          <a:xfrm flipH="1">
            <a:off x="5372753" y="1578049"/>
            <a:ext cx="424687" cy="618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470960D5-4243-E6CA-A388-89F606ECFEF5}"/>
              </a:ext>
            </a:extLst>
          </p:cNvPr>
          <p:cNvCxnSpPr>
            <a:cxnSpLocks/>
          </p:cNvCxnSpPr>
          <p:nvPr/>
        </p:nvCxnSpPr>
        <p:spPr>
          <a:xfrm flipV="1">
            <a:off x="1902133" y="1578049"/>
            <a:ext cx="0" cy="36468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80C71E0D-FC09-B339-5194-D3C7C2AB4911}"/>
              </a:ext>
            </a:extLst>
          </p:cNvPr>
          <p:cNvCxnSpPr>
            <a:cxnSpLocks/>
          </p:cNvCxnSpPr>
          <p:nvPr/>
        </p:nvCxnSpPr>
        <p:spPr>
          <a:xfrm>
            <a:off x="1902133" y="5224914"/>
            <a:ext cx="535245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26DB434D-FF5B-D60C-A505-6936EC96E75C}"/>
              </a:ext>
            </a:extLst>
          </p:cNvPr>
          <p:cNvSpPr txBox="1"/>
          <p:nvPr/>
        </p:nvSpPr>
        <p:spPr>
          <a:xfrm>
            <a:off x="7373926" y="1683000"/>
            <a:ext cx="1013419" cy="646331"/>
          </a:xfrm>
          <a:prstGeom prst="rect">
            <a:avLst/>
          </a:prstGeom>
          <a:noFill/>
        </p:spPr>
        <p:txBody>
          <a:bodyPr wrap="none" rtlCol="0">
            <a:spAutoFit/>
          </a:bodyPr>
          <a:lstStyle/>
          <a:p>
            <a:r>
              <a:rPr lang="fr-FR" dirty="0"/>
              <a:t>CMAP </a:t>
            </a:r>
            <a:br>
              <a:rPr lang="fr-FR" dirty="0"/>
            </a:br>
            <a:r>
              <a:rPr lang="fr-FR" dirty="0"/>
              <a:t>= 6,1 mV</a:t>
            </a:r>
          </a:p>
        </p:txBody>
      </p:sp>
      <p:sp>
        <p:nvSpPr>
          <p:cNvPr id="21" name="ZoneTexte 20">
            <a:extLst>
              <a:ext uri="{FF2B5EF4-FFF2-40B4-BE49-F238E27FC236}">
                <a16:creationId xmlns:a16="http://schemas.microsoft.com/office/drawing/2014/main" id="{3CD49E22-7988-A2DF-CAE0-B4BA7E697678}"/>
              </a:ext>
            </a:extLst>
          </p:cNvPr>
          <p:cNvSpPr txBox="1"/>
          <p:nvPr/>
        </p:nvSpPr>
        <p:spPr>
          <a:xfrm>
            <a:off x="829101" y="1564337"/>
            <a:ext cx="756938" cy="646331"/>
          </a:xfrm>
          <a:prstGeom prst="rect">
            <a:avLst/>
          </a:prstGeom>
          <a:noFill/>
        </p:spPr>
        <p:txBody>
          <a:bodyPr wrap="none" rtlCol="0">
            <a:spAutoFit/>
          </a:bodyPr>
          <a:lstStyle/>
          <a:p>
            <a:r>
              <a:rPr lang="fr-FR" dirty="0"/>
              <a:t>CMAP</a:t>
            </a:r>
          </a:p>
          <a:p>
            <a:r>
              <a:rPr lang="fr-FR" dirty="0"/>
              <a:t>mV</a:t>
            </a:r>
          </a:p>
        </p:txBody>
      </p:sp>
      <p:grpSp>
        <p:nvGrpSpPr>
          <p:cNvPr id="22" name="Groupe 21">
            <a:extLst>
              <a:ext uri="{FF2B5EF4-FFF2-40B4-BE49-F238E27FC236}">
                <a16:creationId xmlns:a16="http://schemas.microsoft.com/office/drawing/2014/main" id="{A0465E3C-7D9A-1D32-BAD1-C06FA2ECAB0C}"/>
              </a:ext>
            </a:extLst>
          </p:cNvPr>
          <p:cNvGrpSpPr/>
          <p:nvPr/>
        </p:nvGrpSpPr>
        <p:grpSpPr>
          <a:xfrm>
            <a:off x="2566774" y="2135670"/>
            <a:ext cx="599534" cy="387322"/>
            <a:chOff x="5423409" y="3073039"/>
            <a:chExt cx="599534" cy="387322"/>
          </a:xfrm>
        </p:grpSpPr>
        <p:cxnSp>
          <p:nvCxnSpPr>
            <p:cNvPr id="23" name="Connecteur droit 22">
              <a:extLst>
                <a:ext uri="{FF2B5EF4-FFF2-40B4-BE49-F238E27FC236}">
                  <a16:creationId xmlns:a16="http://schemas.microsoft.com/office/drawing/2014/main" id="{C5DFD2EC-E80A-1153-5DCB-FAF09C913D48}"/>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9B7DDD67-74C6-1802-4918-9EBDE369C6E5}"/>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2D432E40-30DE-8E36-BFA1-9C405A8E57BC}"/>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220824B6-6A25-83C5-07B6-5E500154BC37}"/>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2491E523-1883-1180-8746-3813E9568EB8}"/>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EA77AD3E-E144-DC25-1F67-1F1C622A732D}"/>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9" name="ZoneTexte 28">
            <a:extLst>
              <a:ext uri="{FF2B5EF4-FFF2-40B4-BE49-F238E27FC236}">
                <a16:creationId xmlns:a16="http://schemas.microsoft.com/office/drawing/2014/main" id="{5BBEF1DD-55F3-A9CF-56C7-9793D37A06E3}"/>
              </a:ext>
            </a:extLst>
          </p:cNvPr>
          <p:cNvSpPr txBox="1"/>
          <p:nvPr/>
        </p:nvSpPr>
        <p:spPr>
          <a:xfrm>
            <a:off x="2446114" y="2607903"/>
            <a:ext cx="803425" cy="369332"/>
          </a:xfrm>
          <a:prstGeom prst="rect">
            <a:avLst/>
          </a:prstGeom>
          <a:noFill/>
        </p:spPr>
        <p:txBody>
          <a:bodyPr wrap="none" rtlCol="0">
            <a:spAutoFit/>
          </a:bodyPr>
          <a:lstStyle/>
          <a:p>
            <a:r>
              <a:rPr lang="fr-FR" dirty="0"/>
              <a:t>0,2 ms</a:t>
            </a:r>
          </a:p>
        </p:txBody>
      </p:sp>
    </p:spTree>
    <p:extLst>
      <p:ext uri="{BB962C8B-B14F-4D97-AF65-F5344CB8AC3E}">
        <p14:creationId xmlns:p14="http://schemas.microsoft.com/office/powerpoint/2010/main" val="3019986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2" name="ZoneTexte 11">
            <a:extLst>
              <a:ext uri="{FF2B5EF4-FFF2-40B4-BE49-F238E27FC236}">
                <a16:creationId xmlns:a16="http://schemas.microsoft.com/office/drawing/2014/main" id="{CBF83EDA-BAA4-65AE-D5AA-75EE46406FBA}"/>
              </a:ext>
            </a:extLst>
          </p:cNvPr>
          <p:cNvSpPr txBox="1"/>
          <p:nvPr/>
        </p:nvSpPr>
        <p:spPr>
          <a:xfrm>
            <a:off x="745477" y="5485166"/>
            <a:ext cx="2904962" cy="369332"/>
          </a:xfrm>
          <a:prstGeom prst="rect">
            <a:avLst/>
          </a:prstGeom>
          <a:noFill/>
        </p:spPr>
        <p:txBody>
          <a:bodyPr wrap="none" rtlCol="0">
            <a:spAutoFit/>
          </a:bodyPr>
          <a:lstStyle/>
          <a:p>
            <a:r>
              <a:rPr lang="fr-FR" b="1" dirty="0">
                <a:solidFill>
                  <a:srgbClr val="00B0F0"/>
                </a:solidFill>
              </a:rPr>
              <a:t>(Cappelen-Smith </a:t>
            </a:r>
            <a:r>
              <a:rPr lang="fr-FR" b="1" i="1" dirty="0">
                <a:solidFill>
                  <a:srgbClr val="00B0F0"/>
                </a:solidFill>
              </a:rPr>
              <a:t>et al</a:t>
            </a:r>
            <a:r>
              <a:rPr lang="fr-FR" b="1" dirty="0">
                <a:solidFill>
                  <a:srgbClr val="00B0F0"/>
                </a:solidFill>
              </a:rPr>
              <a:t>, 2001)</a:t>
            </a:r>
          </a:p>
        </p:txBody>
      </p:sp>
      <p:sp>
        <p:nvSpPr>
          <p:cNvPr id="2" name="Rectangle 1">
            <a:extLst>
              <a:ext uri="{FF2B5EF4-FFF2-40B4-BE49-F238E27FC236}">
                <a16:creationId xmlns:a16="http://schemas.microsoft.com/office/drawing/2014/main" id="{060D2207-1AC6-D941-8F61-51E55973E0F0}"/>
              </a:ext>
            </a:extLst>
          </p:cNvPr>
          <p:cNvSpPr/>
          <p:nvPr/>
        </p:nvSpPr>
        <p:spPr>
          <a:xfrm>
            <a:off x="2253156" y="363860"/>
            <a:ext cx="4660250" cy="523220"/>
          </a:xfrm>
          <a:prstGeom prst="rect">
            <a:avLst/>
          </a:prstGeom>
        </p:spPr>
        <p:txBody>
          <a:bodyPr wrap="none">
            <a:spAutoFit/>
          </a:bodyPr>
          <a:lstStyle/>
          <a:p>
            <a:pPr algn="ctr"/>
            <a:r>
              <a:rPr lang="fr-FR" sz="2800" dirty="0">
                <a:solidFill>
                  <a:srgbClr val="3333CC"/>
                </a:solidFill>
                <a:latin typeface="ComicSansMS" panose="030F0702030302020204" pitchFamily="66" charset="0"/>
              </a:rPr>
              <a:t>3. Stimulus </a:t>
            </a:r>
            <a:r>
              <a:rPr lang="fr-FR" sz="2800" dirty="0" err="1">
                <a:solidFill>
                  <a:srgbClr val="3333CC"/>
                </a:solidFill>
                <a:latin typeface="ComicSansMS" panose="030F0702030302020204" pitchFamily="66" charset="0"/>
              </a:rPr>
              <a:t>response</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curve</a:t>
            </a:r>
            <a:endParaRPr lang="fr-FR" sz="2800" dirty="0">
              <a:solidFill>
                <a:srgbClr val="3333CC"/>
              </a:solidFill>
              <a:latin typeface="ComicSansMS" panose="030F0702030302020204" pitchFamily="66" charset="0"/>
            </a:endParaRPr>
          </a:p>
        </p:txBody>
      </p:sp>
      <p:pic>
        <p:nvPicPr>
          <p:cNvPr id="15" name="Image 14">
            <a:extLst>
              <a:ext uri="{FF2B5EF4-FFF2-40B4-BE49-F238E27FC236}">
                <a16:creationId xmlns:a16="http://schemas.microsoft.com/office/drawing/2014/main" id="{6384AB1D-6C91-F64D-8EFE-02D152114C39}"/>
              </a:ext>
            </a:extLst>
          </p:cNvPr>
          <p:cNvPicPr>
            <a:picLocks noChangeAspect="1"/>
          </p:cNvPicPr>
          <p:nvPr/>
        </p:nvPicPr>
        <p:blipFill rotWithShape="1">
          <a:blip r:embed="rId3"/>
          <a:srcRect t="-1" b="47245"/>
          <a:stretch/>
        </p:blipFill>
        <p:spPr>
          <a:xfrm>
            <a:off x="579532" y="1304904"/>
            <a:ext cx="8007497" cy="4070215"/>
          </a:xfrm>
          <a:prstGeom prst="rect">
            <a:avLst/>
          </a:prstGeom>
        </p:spPr>
      </p:pic>
    </p:spTree>
    <p:extLst>
      <p:ext uri="{BB962C8B-B14F-4D97-AF65-F5344CB8AC3E}">
        <p14:creationId xmlns:p14="http://schemas.microsoft.com/office/powerpoint/2010/main" val="2556160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dirty="0"/>
          </a:p>
        </p:txBody>
      </p:sp>
      <p:sp>
        <p:nvSpPr>
          <p:cNvPr id="6" name="Rectangle 5">
            <a:extLst>
              <a:ext uri="{FF2B5EF4-FFF2-40B4-BE49-F238E27FC236}">
                <a16:creationId xmlns:a16="http://schemas.microsoft.com/office/drawing/2014/main" id="{12E8C443-79C7-94F9-EB3F-20EAA71EB56E}"/>
              </a:ext>
            </a:extLst>
          </p:cNvPr>
          <p:cNvSpPr/>
          <p:nvPr/>
        </p:nvSpPr>
        <p:spPr>
          <a:xfrm>
            <a:off x="359764" y="1903751"/>
            <a:ext cx="3919785" cy="48118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graphicFrame>
        <p:nvGraphicFramePr>
          <p:cNvPr id="2" name="Graphique 1">
            <a:extLst>
              <a:ext uri="{FF2B5EF4-FFF2-40B4-BE49-F238E27FC236}">
                <a16:creationId xmlns:a16="http://schemas.microsoft.com/office/drawing/2014/main" id="{4B3C550D-51FD-A0BA-722F-072A408B7C23}"/>
              </a:ext>
            </a:extLst>
          </p:cNvPr>
          <p:cNvGraphicFramePr>
            <a:graphicFrameLocks/>
          </p:cNvGraphicFramePr>
          <p:nvPr>
            <p:extLst>
              <p:ext uri="{D42A27DB-BD31-4B8C-83A1-F6EECF244321}">
                <p14:modId xmlns:p14="http://schemas.microsoft.com/office/powerpoint/2010/main" val="529879896"/>
              </p:ext>
            </p:extLst>
          </p:nvPr>
        </p:nvGraphicFramePr>
        <p:xfrm>
          <a:off x="547141" y="1963711"/>
          <a:ext cx="3687720" cy="4542020"/>
        </p:xfrm>
        <a:graphic>
          <a:graphicData uri="http://schemas.openxmlformats.org/drawingml/2006/chart">
            <c:chart xmlns:c="http://schemas.openxmlformats.org/drawingml/2006/chart" xmlns:r="http://schemas.openxmlformats.org/officeDocument/2006/relationships" r:id="rId3"/>
          </a:graphicData>
        </a:graphic>
      </p:graphicFrame>
      <p:sp>
        <p:nvSpPr>
          <p:cNvPr id="4" name="Ellipse 3">
            <a:extLst>
              <a:ext uri="{FF2B5EF4-FFF2-40B4-BE49-F238E27FC236}">
                <a16:creationId xmlns:a16="http://schemas.microsoft.com/office/drawing/2014/main" id="{CB4AC356-FE36-B909-6ABB-4E6A8D6AB8B2}"/>
              </a:ext>
            </a:extLst>
          </p:cNvPr>
          <p:cNvSpPr/>
          <p:nvPr/>
        </p:nvSpPr>
        <p:spPr>
          <a:xfrm>
            <a:off x="3291983" y="2220788"/>
            <a:ext cx="110168" cy="1101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027E923-5BE9-7941-B324-FDB5FA289ECF}"/>
              </a:ext>
            </a:extLst>
          </p:cNvPr>
          <p:cNvSpPr/>
          <p:nvPr/>
        </p:nvSpPr>
        <p:spPr>
          <a:xfrm>
            <a:off x="2086946" y="194459"/>
            <a:ext cx="4660250" cy="523220"/>
          </a:xfrm>
          <a:prstGeom prst="rect">
            <a:avLst/>
          </a:prstGeom>
        </p:spPr>
        <p:txBody>
          <a:bodyPr wrap="none">
            <a:spAutoFit/>
          </a:bodyPr>
          <a:lstStyle/>
          <a:p>
            <a:pPr algn="ctr"/>
            <a:r>
              <a:rPr lang="fr-FR" sz="2800" dirty="0">
                <a:solidFill>
                  <a:srgbClr val="3333CC"/>
                </a:solidFill>
                <a:latin typeface="ComicSansMS" panose="030F0702030302020204" pitchFamily="66" charset="0"/>
              </a:rPr>
              <a:t>3. Stimulus </a:t>
            </a:r>
            <a:r>
              <a:rPr lang="fr-FR" sz="2800" dirty="0" err="1">
                <a:solidFill>
                  <a:srgbClr val="3333CC"/>
                </a:solidFill>
                <a:latin typeface="ComicSansMS" panose="030F0702030302020204" pitchFamily="66" charset="0"/>
              </a:rPr>
              <a:t>response</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curve</a:t>
            </a:r>
            <a:endParaRPr lang="fr-FR" sz="2800" dirty="0">
              <a:solidFill>
                <a:srgbClr val="3333CC"/>
              </a:solidFill>
              <a:latin typeface="ComicSansMS" panose="030F0702030302020204" pitchFamily="66" charset="0"/>
            </a:endParaRPr>
          </a:p>
        </p:txBody>
      </p:sp>
      <p:sp>
        <p:nvSpPr>
          <p:cNvPr id="68" name="Ellipse 67">
            <a:extLst>
              <a:ext uri="{FF2B5EF4-FFF2-40B4-BE49-F238E27FC236}">
                <a16:creationId xmlns:a16="http://schemas.microsoft.com/office/drawing/2014/main" id="{78DCF4AB-998F-8A42-8A80-18C8B9B904E9}"/>
              </a:ext>
            </a:extLst>
          </p:cNvPr>
          <p:cNvSpPr/>
          <p:nvPr/>
        </p:nvSpPr>
        <p:spPr>
          <a:xfrm flipH="1" flipV="1">
            <a:off x="1379094" y="5951095"/>
            <a:ext cx="74950" cy="899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2B5F763-1EB8-F84E-8432-350BAA94C1C3}"/>
              </a:ext>
            </a:extLst>
          </p:cNvPr>
          <p:cNvSpPr/>
          <p:nvPr/>
        </p:nvSpPr>
        <p:spPr>
          <a:xfrm>
            <a:off x="359764" y="1157096"/>
            <a:ext cx="4572000" cy="707886"/>
          </a:xfrm>
          <a:prstGeom prst="rect">
            <a:avLst/>
          </a:prstGeom>
        </p:spPr>
        <p:txBody>
          <a:bodyPr>
            <a:spAutoFit/>
          </a:bodyPr>
          <a:lstStyle/>
          <a:p>
            <a:r>
              <a:rPr lang="fr-FR" sz="2000" dirty="0">
                <a:solidFill>
                  <a:srgbClr val="FF0000"/>
                </a:solidFill>
              </a:rPr>
              <a:t>iMAX</a:t>
            </a:r>
            <a:r>
              <a:rPr lang="fr-FR" sz="2000" dirty="0"/>
              <a:t>  the minimal </a:t>
            </a:r>
            <a:r>
              <a:rPr lang="fr-FR" sz="2000" dirty="0" err="1"/>
              <a:t>intensity</a:t>
            </a:r>
            <a:r>
              <a:rPr lang="fr-FR" sz="2000" dirty="0"/>
              <a:t> </a:t>
            </a:r>
            <a:r>
              <a:rPr lang="fr-FR" sz="2000" dirty="0" err="1"/>
              <a:t>needed</a:t>
            </a:r>
            <a:r>
              <a:rPr lang="fr-FR" sz="2000" dirty="0"/>
              <a:t> </a:t>
            </a:r>
          </a:p>
          <a:p>
            <a:r>
              <a:rPr lang="fr-FR" sz="2000" dirty="0"/>
              <a:t>to </a:t>
            </a:r>
            <a:r>
              <a:rPr lang="fr-FR" sz="2000" dirty="0" err="1"/>
              <a:t>evoke</a:t>
            </a:r>
            <a:r>
              <a:rPr lang="fr-FR" sz="2000" dirty="0"/>
              <a:t> a maximal </a:t>
            </a:r>
            <a:r>
              <a:rPr lang="fr-FR" sz="2000" dirty="0" err="1"/>
              <a:t>response</a:t>
            </a:r>
            <a:endParaRPr lang="fr-FR" sz="2000" dirty="0"/>
          </a:p>
        </p:txBody>
      </p:sp>
      <p:pic>
        <p:nvPicPr>
          <p:cNvPr id="105" name="Image 104">
            <a:extLst>
              <a:ext uri="{FF2B5EF4-FFF2-40B4-BE49-F238E27FC236}">
                <a16:creationId xmlns:a16="http://schemas.microsoft.com/office/drawing/2014/main" id="{F2E8B3A3-3B1E-045D-039D-6D6B090430D4}"/>
              </a:ext>
            </a:extLst>
          </p:cNvPr>
          <p:cNvPicPr>
            <a:picLocks noChangeAspect="1"/>
          </p:cNvPicPr>
          <p:nvPr/>
        </p:nvPicPr>
        <p:blipFill>
          <a:blip r:embed="rId4"/>
          <a:stretch>
            <a:fillRect/>
          </a:stretch>
        </p:blipFill>
        <p:spPr>
          <a:xfrm>
            <a:off x="461900" y="2103329"/>
            <a:ext cx="8358674" cy="3937705"/>
          </a:xfrm>
          <a:prstGeom prst="rect">
            <a:avLst/>
          </a:prstGeom>
        </p:spPr>
      </p:pic>
      <p:pic>
        <p:nvPicPr>
          <p:cNvPr id="70" name="Image 69">
            <a:extLst>
              <a:ext uri="{FF2B5EF4-FFF2-40B4-BE49-F238E27FC236}">
                <a16:creationId xmlns:a16="http://schemas.microsoft.com/office/drawing/2014/main" id="{295838DF-0137-0D42-B1F9-A5ABA0B0816D}"/>
              </a:ext>
            </a:extLst>
          </p:cNvPr>
          <p:cNvPicPr>
            <a:picLocks noChangeAspect="1"/>
          </p:cNvPicPr>
          <p:nvPr/>
        </p:nvPicPr>
        <p:blipFill rotWithShape="1">
          <a:blip r:embed="rId5"/>
          <a:srcRect l="49260" t="18"/>
          <a:stretch/>
        </p:blipFill>
        <p:spPr>
          <a:xfrm>
            <a:off x="3669991" y="1511039"/>
            <a:ext cx="5408009" cy="5291387"/>
          </a:xfrm>
          <a:prstGeom prst="rect">
            <a:avLst/>
          </a:prstGeom>
        </p:spPr>
      </p:pic>
    </p:spTree>
    <p:extLst>
      <p:ext uri="{BB962C8B-B14F-4D97-AF65-F5344CB8AC3E}">
        <p14:creationId xmlns:p14="http://schemas.microsoft.com/office/powerpoint/2010/main" val="96734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307916"/>
            <a:ext cx="9074121" cy="430887"/>
          </a:xfrm>
          <a:prstGeom prst="rect">
            <a:avLst/>
          </a:prstGeom>
        </p:spPr>
        <p:txBody>
          <a:bodyPr wrap="square" lIns="0" tIns="0" rIns="0" bIns="0" rtlCol="0" anchor="t">
            <a:spAutoFit/>
          </a:bodyPr>
          <a:lstStyle/>
          <a:p>
            <a:pPr algn="ctr"/>
            <a:r>
              <a:rPr lang="fr-FR" sz="2800" dirty="0">
                <a:solidFill>
                  <a:srgbClr val="3333CC"/>
                </a:solidFill>
                <a:latin typeface="ComicSansMS" panose="030F0702030302020204" pitchFamily="66" charset="0"/>
              </a:rPr>
              <a:t>3. Stimulus </a:t>
            </a:r>
            <a:r>
              <a:rPr lang="fr-FR" sz="2800" dirty="0" err="1">
                <a:solidFill>
                  <a:srgbClr val="3333CC"/>
                </a:solidFill>
                <a:latin typeface="ComicSansMS" panose="030F0702030302020204" pitchFamily="66" charset="0"/>
              </a:rPr>
              <a:t>response</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curve</a:t>
            </a:r>
            <a:endParaRPr lang="fr-FR" sz="2800" dirty="0">
              <a:solidFill>
                <a:srgbClr val="3333CC"/>
              </a:solidFill>
              <a:latin typeface="ComicSansMS" panose="030F0702030302020204" pitchFamily="66" charset="0"/>
            </a:endParaRPr>
          </a:p>
        </p:txBody>
      </p:sp>
      <p:graphicFrame>
        <p:nvGraphicFramePr>
          <p:cNvPr id="2" name="Tableau 7">
            <a:extLst>
              <a:ext uri="{FF2B5EF4-FFF2-40B4-BE49-F238E27FC236}">
                <a16:creationId xmlns:a16="http://schemas.microsoft.com/office/drawing/2014/main" id="{8875064A-E9B6-57DA-D900-0993752A9A1B}"/>
              </a:ext>
            </a:extLst>
          </p:cNvPr>
          <p:cNvGraphicFramePr>
            <a:graphicFrameLocks noGrp="1"/>
          </p:cNvGraphicFramePr>
          <p:nvPr>
            <p:extLst>
              <p:ext uri="{D42A27DB-BD31-4B8C-83A1-F6EECF244321}">
                <p14:modId xmlns:p14="http://schemas.microsoft.com/office/powerpoint/2010/main" val="3403898204"/>
              </p:ext>
            </p:extLst>
          </p:nvPr>
        </p:nvGraphicFramePr>
        <p:xfrm>
          <a:off x="701039" y="1342479"/>
          <a:ext cx="7741919" cy="1483360"/>
        </p:xfrm>
        <a:graphic>
          <a:graphicData uri="http://schemas.openxmlformats.org/drawingml/2006/table">
            <a:tbl>
              <a:tblPr firstRow="1" bandRow="1">
                <a:tableStyleId>{5C22544A-7EE6-4342-B048-85BDC9FD1C3A}</a:tableStyleId>
              </a:tblPr>
              <a:tblGrid>
                <a:gridCol w="2256382">
                  <a:extLst>
                    <a:ext uri="{9D8B030D-6E8A-4147-A177-3AD203B41FA5}">
                      <a16:colId xmlns:a16="http://schemas.microsoft.com/office/drawing/2014/main" val="2219038364"/>
                    </a:ext>
                  </a:extLst>
                </a:gridCol>
                <a:gridCol w="3490510">
                  <a:extLst>
                    <a:ext uri="{9D8B030D-6E8A-4147-A177-3AD203B41FA5}">
                      <a16:colId xmlns:a16="http://schemas.microsoft.com/office/drawing/2014/main" val="3838008867"/>
                    </a:ext>
                  </a:extLst>
                </a:gridCol>
                <a:gridCol w="1995027">
                  <a:extLst>
                    <a:ext uri="{9D8B030D-6E8A-4147-A177-3AD203B41FA5}">
                      <a16:colId xmlns:a16="http://schemas.microsoft.com/office/drawing/2014/main" val="405765875"/>
                    </a:ext>
                  </a:extLst>
                </a:gridCol>
              </a:tblGrid>
              <a:tr h="370840">
                <a:tc>
                  <a:txBody>
                    <a:bodyPr/>
                    <a:lstStyle/>
                    <a:p>
                      <a:endParaRPr lang="fr-FR" dirty="0"/>
                    </a:p>
                  </a:txBody>
                  <a:tcPr/>
                </a:tc>
                <a:tc>
                  <a:txBody>
                    <a:bodyPr/>
                    <a:lstStyle/>
                    <a:p>
                      <a:pPr algn="ctr"/>
                      <a:r>
                        <a:rPr lang="fr-FR" dirty="0"/>
                        <a:t>Shift of the </a:t>
                      </a:r>
                      <a:r>
                        <a:rPr lang="fr-FR" dirty="0" err="1"/>
                        <a:t>curve</a:t>
                      </a:r>
                      <a:endParaRPr lang="fr-FR" dirty="0"/>
                    </a:p>
                  </a:txBody>
                  <a:tcPr/>
                </a:tc>
                <a:tc>
                  <a:txBody>
                    <a:bodyPr/>
                    <a:lstStyle/>
                    <a:p>
                      <a:pPr algn="ctr"/>
                      <a:r>
                        <a:rPr lang="fr-FR" dirty="0" err="1"/>
                        <a:t>Slope</a:t>
                      </a:r>
                      <a:endParaRPr lang="fr-FR" dirty="0"/>
                    </a:p>
                  </a:txBody>
                  <a:tcPr/>
                </a:tc>
                <a:extLst>
                  <a:ext uri="{0D108BD9-81ED-4DB2-BD59-A6C34878D82A}">
                    <a16:rowId xmlns:a16="http://schemas.microsoft.com/office/drawing/2014/main" val="2674245796"/>
                  </a:ext>
                </a:extLst>
              </a:tr>
              <a:tr h="370840">
                <a:tc>
                  <a:txBody>
                    <a:bodyPr/>
                    <a:lstStyle/>
                    <a:p>
                      <a:r>
                        <a:rPr lang="fr-FR" b="1" dirty="0">
                          <a:solidFill>
                            <a:srgbClr val="FF0000"/>
                          </a:solidFill>
                        </a:rPr>
                        <a:t>CMT1a</a:t>
                      </a:r>
                    </a:p>
                  </a:txBody>
                  <a:tcPr/>
                </a:tc>
                <a:tc>
                  <a:txBody>
                    <a:bodyPr/>
                    <a:lstStyle/>
                    <a:p>
                      <a:pPr algn="ctr"/>
                      <a:r>
                        <a:rPr lang="fr-FR" b="1" dirty="0">
                          <a:solidFill>
                            <a:srgbClr val="00B050"/>
                          </a:solidFill>
                        </a:rPr>
                        <a:t>Right +++</a:t>
                      </a:r>
                    </a:p>
                  </a:txBody>
                  <a:tcPr/>
                </a:tc>
                <a:tc>
                  <a:txBody>
                    <a:bodyPr/>
                    <a:lstStyle/>
                    <a:p>
                      <a:pPr algn="ctr"/>
                      <a:r>
                        <a:rPr lang="fr-FR" b="1" dirty="0"/>
                        <a:t>---</a:t>
                      </a:r>
                    </a:p>
                  </a:txBody>
                  <a:tcPr/>
                </a:tc>
                <a:extLst>
                  <a:ext uri="{0D108BD9-81ED-4DB2-BD59-A6C34878D82A}">
                    <a16:rowId xmlns:a16="http://schemas.microsoft.com/office/drawing/2014/main" val="3289987553"/>
                  </a:ext>
                </a:extLst>
              </a:tr>
              <a:tr h="370840">
                <a:tc>
                  <a:txBody>
                    <a:bodyPr/>
                    <a:lstStyle/>
                    <a:p>
                      <a:r>
                        <a:rPr lang="fr-FR" b="1" dirty="0">
                          <a:solidFill>
                            <a:srgbClr val="FF0000"/>
                          </a:solidFill>
                        </a:rPr>
                        <a:t>GBS</a:t>
                      </a:r>
                    </a:p>
                  </a:txBody>
                  <a:tcPr/>
                </a:tc>
                <a:tc>
                  <a:txBody>
                    <a:bodyPr/>
                    <a:lstStyle/>
                    <a:p>
                      <a:pPr algn="ctr"/>
                      <a:r>
                        <a:rPr lang="fr-FR" b="1" dirty="0">
                          <a:solidFill>
                            <a:srgbClr val="00B050"/>
                          </a:solidFill>
                        </a:rPr>
                        <a:t>Right +</a:t>
                      </a:r>
                    </a:p>
                  </a:txBody>
                  <a:tcPr/>
                </a:tc>
                <a:tc>
                  <a:txBody>
                    <a:bodyPr/>
                    <a:lstStyle/>
                    <a:p>
                      <a:pPr algn="ctr"/>
                      <a:r>
                        <a:rPr lang="fr-FR" b="0" dirty="0"/>
                        <a:t>-</a:t>
                      </a:r>
                    </a:p>
                  </a:txBody>
                  <a:tcPr/>
                </a:tc>
                <a:extLst>
                  <a:ext uri="{0D108BD9-81ED-4DB2-BD59-A6C34878D82A}">
                    <a16:rowId xmlns:a16="http://schemas.microsoft.com/office/drawing/2014/main" val="1729732516"/>
                  </a:ext>
                </a:extLst>
              </a:tr>
              <a:tr h="370840">
                <a:tc>
                  <a:txBody>
                    <a:bodyPr/>
                    <a:lstStyle/>
                    <a:p>
                      <a:r>
                        <a:rPr lang="fr-FR" b="1" dirty="0">
                          <a:solidFill>
                            <a:srgbClr val="FF0000"/>
                          </a:solidFill>
                        </a:rPr>
                        <a:t>CIDP</a:t>
                      </a:r>
                    </a:p>
                  </a:txBody>
                  <a:tcPr/>
                </a:tc>
                <a:tc>
                  <a:txBody>
                    <a:bodyPr/>
                    <a:lstStyle/>
                    <a:p>
                      <a:pPr algn="ctr"/>
                      <a:r>
                        <a:rPr lang="fr-FR" b="1" dirty="0">
                          <a:solidFill>
                            <a:srgbClr val="00B050"/>
                          </a:solidFill>
                        </a:rPr>
                        <a:t>Right ++</a:t>
                      </a:r>
                    </a:p>
                  </a:txBody>
                  <a:tcPr/>
                </a:tc>
                <a:tc>
                  <a:txBody>
                    <a:bodyPr/>
                    <a:lstStyle/>
                    <a:p>
                      <a:pPr algn="ctr"/>
                      <a:r>
                        <a:rPr lang="fr-FR" b="1" dirty="0"/>
                        <a:t>--</a:t>
                      </a:r>
                    </a:p>
                  </a:txBody>
                  <a:tcPr/>
                </a:tc>
                <a:extLst>
                  <a:ext uri="{0D108BD9-81ED-4DB2-BD59-A6C34878D82A}">
                    <a16:rowId xmlns:a16="http://schemas.microsoft.com/office/drawing/2014/main" val="4050882595"/>
                  </a:ext>
                </a:extLst>
              </a:tr>
            </a:tbl>
          </a:graphicData>
        </a:graphic>
      </p:graphicFrame>
      <p:sp>
        <p:nvSpPr>
          <p:cNvPr id="4" name="ZoneTexte 3">
            <a:extLst>
              <a:ext uri="{FF2B5EF4-FFF2-40B4-BE49-F238E27FC236}">
                <a16:creationId xmlns:a16="http://schemas.microsoft.com/office/drawing/2014/main" id="{EDF90D4D-67ED-C568-294F-0CB287CFE1AD}"/>
              </a:ext>
            </a:extLst>
          </p:cNvPr>
          <p:cNvSpPr txBox="1"/>
          <p:nvPr/>
        </p:nvSpPr>
        <p:spPr>
          <a:xfrm>
            <a:off x="201735" y="3558973"/>
            <a:ext cx="5605299" cy="2031325"/>
          </a:xfrm>
          <a:prstGeom prst="rect">
            <a:avLst/>
          </a:prstGeom>
          <a:noFill/>
        </p:spPr>
        <p:txBody>
          <a:bodyPr wrap="square" rtlCol="0">
            <a:spAutoFit/>
          </a:bodyPr>
          <a:lstStyle/>
          <a:p>
            <a:r>
              <a:rPr lang="fr-FR" b="1" dirty="0"/>
              <a:t>Like the </a:t>
            </a:r>
            <a:r>
              <a:rPr lang="fr-FR" b="1" dirty="0" err="1"/>
              <a:t>rheobase</a:t>
            </a:r>
            <a:r>
              <a:rPr lang="fr-FR" b="1" dirty="0"/>
              <a:t>, the stimulus </a:t>
            </a:r>
            <a:r>
              <a:rPr lang="fr-FR" b="1" dirty="0" err="1"/>
              <a:t>response</a:t>
            </a:r>
            <a:r>
              <a:rPr lang="fr-FR" b="1" dirty="0"/>
              <a:t> </a:t>
            </a:r>
            <a:r>
              <a:rPr lang="fr-FR" b="1" dirty="0" err="1"/>
              <a:t>curve</a:t>
            </a:r>
            <a:r>
              <a:rPr lang="fr-FR" b="1" dirty="0"/>
              <a:t> </a:t>
            </a:r>
            <a:r>
              <a:rPr lang="fr-FR" b="1" dirty="0" err="1"/>
              <a:t>depends</a:t>
            </a:r>
            <a:r>
              <a:rPr lang="fr-FR" b="1" dirty="0"/>
              <a:t> on passive </a:t>
            </a:r>
            <a:r>
              <a:rPr lang="fr-FR" b="1" dirty="0" err="1"/>
              <a:t>property</a:t>
            </a:r>
            <a:r>
              <a:rPr lang="fr-FR" b="1" dirty="0"/>
              <a:t> of the membrane</a:t>
            </a:r>
            <a:br>
              <a:rPr lang="fr-FR" b="1" dirty="0"/>
            </a:br>
            <a:r>
              <a:rPr lang="fr-FR" b="1" dirty="0"/>
              <a:t>+ </a:t>
            </a:r>
            <a:r>
              <a:rPr lang="fr-FR" b="1" dirty="0" err="1"/>
              <a:t>impedance</a:t>
            </a:r>
            <a:r>
              <a:rPr lang="fr-FR" b="1" dirty="0"/>
              <a:t> of </a:t>
            </a:r>
            <a:r>
              <a:rPr lang="fr-FR" b="1" dirty="0" err="1"/>
              <a:t>electrodes</a:t>
            </a:r>
            <a:r>
              <a:rPr lang="fr-FR" b="1" dirty="0"/>
              <a:t> </a:t>
            </a:r>
            <a:br>
              <a:rPr lang="fr-FR" b="1" dirty="0"/>
            </a:br>
            <a:r>
              <a:rPr lang="fr-FR" b="1" dirty="0"/>
              <a:t>+ </a:t>
            </a:r>
            <a:r>
              <a:rPr lang="fr-FR" b="1" dirty="0" err="1"/>
              <a:t>resistance</a:t>
            </a:r>
            <a:r>
              <a:rPr lang="fr-FR" b="1" dirty="0"/>
              <a:t> of the </a:t>
            </a:r>
            <a:r>
              <a:rPr lang="fr-FR" b="1" dirty="0" err="1"/>
              <a:t>extraneural</a:t>
            </a:r>
            <a:r>
              <a:rPr lang="fr-FR" b="1" dirty="0"/>
              <a:t> tissue</a:t>
            </a:r>
          </a:p>
          <a:p>
            <a:endParaRPr lang="fr-FR" b="1" dirty="0">
              <a:solidFill>
                <a:srgbClr val="00B0F0"/>
              </a:solidFill>
            </a:endParaRPr>
          </a:p>
          <a:p>
            <a:r>
              <a:rPr lang="fr-FR" b="1" dirty="0"/>
              <a:t>Great </a:t>
            </a:r>
            <a:r>
              <a:rPr lang="fr-FR" b="1" dirty="0" err="1"/>
              <a:t>variability</a:t>
            </a:r>
            <a:r>
              <a:rPr lang="fr-FR" b="1" dirty="0"/>
              <a:t> of </a:t>
            </a:r>
            <a:r>
              <a:rPr lang="fr-FR" b="1" dirty="0" err="1"/>
              <a:t>results</a:t>
            </a:r>
            <a:r>
              <a:rPr lang="fr-FR" b="1" dirty="0"/>
              <a:t> </a:t>
            </a:r>
            <a:r>
              <a:rPr lang="fr-FR" b="1" dirty="0">
                <a:solidFill>
                  <a:srgbClr val="00B0F0"/>
                </a:solidFill>
              </a:rPr>
              <a:t>(Boërio </a:t>
            </a:r>
            <a:r>
              <a:rPr lang="fr-FR" b="1" i="1" dirty="0">
                <a:solidFill>
                  <a:srgbClr val="00B0F0"/>
                </a:solidFill>
              </a:rPr>
              <a:t>et al</a:t>
            </a:r>
            <a:r>
              <a:rPr lang="fr-FR" b="1" dirty="0">
                <a:solidFill>
                  <a:srgbClr val="00B0F0"/>
                </a:solidFill>
              </a:rPr>
              <a:t>, 2008)</a:t>
            </a:r>
            <a:br>
              <a:rPr lang="fr-FR" b="1" dirty="0">
                <a:solidFill>
                  <a:srgbClr val="00B0F0"/>
                </a:solidFill>
              </a:rPr>
            </a:br>
            <a:r>
              <a:rPr lang="fr-FR" b="1" dirty="0" err="1">
                <a:solidFill>
                  <a:srgbClr val="FF0000"/>
                </a:solidFill>
              </a:rPr>
              <a:t>We</a:t>
            </a:r>
            <a:r>
              <a:rPr lang="fr-FR" b="1" dirty="0">
                <a:solidFill>
                  <a:srgbClr val="FF0000"/>
                </a:solidFill>
              </a:rPr>
              <a:t> </a:t>
            </a:r>
            <a:r>
              <a:rPr lang="fr-FR" b="1" dirty="0" err="1">
                <a:solidFill>
                  <a:srgbClr val="FF0000"/>
                </a:solidFill>
              </a:rPr>
              <a:t>need</a:t>
            </a:r>
            <a:r>
              <a:rPr lang="fr-FR" b="1" dirty="0">
                <a:solidFill>
                  <a:srgbClr val="FF0000"/>
                </a:solidFill>
              </a:rPr>
              <a:t> to control the </a:t>
            </a:r>
            <a:r>
              <a:rPr lang="fr-FR" b="1" dirty="0" err="1">
                <a:solidFill>
                  <a:srgbClr val="FF0000"/>
                </a:solidFill>
              </a:rPr>
              <a:t>impedance</a:t>
            </a:r>
            <a:r>
              <a:rPr lang="fr-FR" b="1" dirty="0">
                <a:solidFill>
                  <a:srgbClr val="FF0000"/>
                </a:solidFill>
              </a:rPr>
              <a:t> </a:t>
            </a:r>
          </a:p>
        </p:txBody>
      </p:sp>
      <p:pic>
        <p:nvPicPr>
          <p:cNvPr id="5" name="Image 4">
            <a:extLst>
              <a:ext uri="{FF2B5EF4-FFF2-40B4-BE49-F238E27FC236}">
                <a16:creationId xmlns:a16="http://schemas.microsoft.com/office/drawing/2014/main" id="{E65034DB-752D-6365-6644-A87CF2C900C9}"/>
              </a:ext>
            </a:extLst>
          </p:cNvPr>
          <p:cNvPicPr>
            <a:picLocks noChangeAspect="1"/>
          </p:cNvPicPr>
          <p:nvPr/>
        </p:nvPicPr>
        <p:blipFill>
          <a:blip r:embed="rId3"/>
          <a:stretch>
            <a:fillRect/>
          </a:stretch>
        </p:blipFill>
        <p:spPr>
          <a:xfrm>
            <a:off x="2666205" y="2946618"/>
            <a:ext cx="6122766" cy="3911382"/>
          </a:xfrm>
          <a:prstGeom prst="rect">
            <a:avLst/>
          </a:prstGeom>
        </p:spPr>
      </p:pic>
    </p:spTree>
    <p:extLst>
      <p:ext uri="{BB962C8B-B14F-4D97-AF65-F5344CB8AC3E}">
        <p14:creationId xmlns:p14="http://schemas.microsoft.com/office/powerpoint/2010/main" val="62445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6FF08465-C785-A2C4-63F6-45F03E7BEBEC}"/>
              </a:ext>
            </a:extLst>
          </p:cNvPr>
          <p:cNvSpPr txBox="1"/>
          <p:nvPr/>
        </p:nvSpPr>
        <p:spPr>
          <a:xfrm>
            <a:off x="325709" y="1221242"/>
            <a:ext cx="6974500" cy="861774"/>
          </a:xfrm>
          <a:prstGeom prst="rect">
            <a:avLst/>
          </a:prstGeom>
        </p:spPr>
        <p:txBody>
          <a:bodyPr wrap="square" lIns="0" tIns="0" rIns="0" bIns="0" rtlCol="0" anchor="t">
            <a:spAutoFit/>
          </a:bodyPr>
          <a:lstStyle/>
          <a:p>
            <a:pPr>
              <a:tabLst>
                <a:tab pos="439738" algn="l"/>
              </a:tabLst>
            </a:pPr>
            <a:r>
              <a:rPr lang="fr-FR" sz="2800" dirty="0">
                <a:latin typeface="ComicSansMS" panose="030F0702030302020204" pitchFamily="66" charset="0"/>
              </a:rPr>
              <a:t>1. Strentgh-duration </a:t>
            </a:r>
            <a:r>
              <a:rPr lang="fr-FR" sz="2800" dirty="0" err="1">
                <a:latin typeface="ComicSansMS" panose="030F0702030302020204" pitchFamily="66" charset="0"/>
              </a:rPr>
              <a:t>curves</a:t>
            </a:r>
            <a:br>
              <a:rPr lang="fr-FR" sz="2800" dirty="0">
                <a:latin typeface="ComicSansMS" panose="030F0702030302020204" pitchFamily="66" charset="0"/>
              </a:rPr>
            </a:br>
            <a:r>
              <a:rPr lang="fr-FR" sz="2800" dirty="0">
                <a:latin typeface="ComicSansMS" panose="030F0702030302020204" pitchFamily="66" charset="0"/>
              </a:rPr>
              <a:t>	</a:t>
            </a:r>
          </a:p>
        </p:txBody>
      </p:sp>
      <p:sp>
        <p:nvSpPr>
          <p:cNvPr id="6" name="TextBox 7">
            <a:extLst>
              <a:ext uri="{FF2B5EF4-FFF2-40B4-BE49-F238E27FC236}">
                <a16:creationId xmlns:a16="http://schemas.microsoft.com/office/drawing/2014/main" id="{ADFA3B83-8600-B1B6-7EA0-ED2C3B3F8CB2}"/>
              </a:ext>
            </a:extLst>
          </p:cNvPr>
          <p:cNvSpPr txBox="1"/>
          <p:nvPr/>
        </p:nvSpPr>
        <p:spPr>
          <a:xfrm>
            <a:off x="325709" y="1977981"/>
            <a:ext cx="9074121" cy="861774"/>
          </a:xfrm>
          <a:prstGeom prst="rect">
            <a:avLst/>
          </a:prstGeom>
        </p:spPr>
        <p:txBody>
          <a:bodyPr wrap="square" lIns="0" tIns="0" rIns="0" bIns="0" rtlCol="0" anchor="t">
            <a:spAutoFit/>
          </a:bodyPr>
          <a:lstStyle/>
          <a:p>
            <a:r>
              <a:rPr lang="fr-FR" sz="2800" dirty="0">
                <a:latin typeface="ComicSansMS" panose="030F0702030302020204" pitchFamily="66" charset="0"/>
              </a:rPr>
              <a:t>2. Axonal </a:t>
            </a:r>
            <a:r>
              <a:rPr lang="fr-FR" sz="2800" dirty="0" err="1">
                <a:latin typeface="ComicSansMS" panose="030F0702030302020204" pitchFamily="66" charset="0"/>
              </a:rPr>
              <a:t>excitability</a:t>
            </a:r>
            <a:r>
              <a:rPr lang="fr-FR" sz="2800" dirty="0">
                <a:latin typeface="ComicSansMS" panose="030F0702030302020204" pitchFamily="66" charset="0"/>
              </a:rPr>
              <a:t> </a:t>
            </a:r>
            <a:r>
              <a:rPr lang="fr-FR" sz="2800" dirty="0" err="1">
                <a:latin typeface="ComicSansMS" panose="030F0702030302020204" pitchFamily="66" charset="0"/>
              </a:rPr>
              <a:t>recovery</a:t>
            </a:r>
            <a:r>
              <a:rPr lang="fr-FR" sz="2800" dirty="0">
                <a:latin typeface="ComicSansMS" panose="030F0702030302020204" pitchFamily="66" charset="0"/>
              </a:rPr>
              <a:t> cycle</a:t>
            </a:r>
            <a:br>
              <a:rPr lang="fr-FR" sz="2800" dirty="0">
                <a:latin typeface="ComicSansMS" panose="030F0702030302020204" pitchFamily="66" charset="0"/>
              </a:rPr>
            </a:br>
            <a:r>
              <a:rPr lang="fr-FR" sz="2800" dirty="0">
                <a:latin typeface="ComicSansMS" panose="030F0702030302020204" pitchFamily="66" charset="0"/>
              </a:rPr>
              <a:t>	</a:t>
            </a:r>
          </a:p>
        </p:txBody>
      </p:sp>
      <p:sp>
        <p:nvSpPr>
          <p:cNvPr id="8" name="TextBox 7">
            <a:extLst>
              <a:ext uri="{FF2B5EF4-FFF2-40B4-BE49-F238E27FC236}">
                <a16:creationId xmlns:a16="http://schemas.microsoft.com/office/drawing/2014/main" id="{65438EC3-B85C-B4F4-9539-2907BA7E12D1}"/>
              </a:ext>
            </a:extLst>
          </p:cNvPr>
          <p:cNvSpPr txBox="1"/>
          <p:nvPr/>
        </p:nvSpPr>
        <p:spPr>
          <a:xfrm>
            <a:off x="325709" y="2739554"/>
            <a:ext cx="9074121" cy="1354217"/>
          </a:xfrm>
          <a:prstGeom prst="rect">
            <a:avLst/>
          </a:prstGeom>
        </p:spPr>
        <p:txBody>
          <a:bodyPr wrap="square" lIns="0" tIns="0" rIns="0" bIns="0" rtlCol="0" anchor="t">
            <a:spAutoFit/>
          </a:bodyPr>
          <a:lstStyle/>
          <a:p>
            <a:pPr>
              <a:tabLst>
                <a:tab pos="439738" algn="l"/>
              </a:tabLst>
            </a:pPr>
            <a:r>
              <a:rPr lang="fr-FR" sz="2800" dirty="0">
                <a:latin typeface="ComicSansMS" panose="030F0702030302020204" pitchFamily="66" charset="0"/>
              </a:rPr>
              <a:t>3. Stimulus-</a:t>
            </a:r>
            <a:r>
              <a:rPr lang="fr-FR" sz="2800" dirty="0" err="1">
                <a:latin typeface="ComicSansMS" panose="030F0702030302020204" pitchFamily="66" charset="0"/>
              </a:rPr>
              <a:t>response</a:t>
            </a:r>
            <a:r>
              <a:rPr lang="fr-FR" sz="2800" dirty="0">
                <a:latin typeface="ComicSansMS" panose="030F0702030302020204" pitchFamily="66" charset="0"/>
              </a:rPr>
              <a:t> </a:t>
            </a:r>
            <a:r>
              <a:rPr lang="fr-FR" sz="2800" dirty="0" err="1">
                <a:latin typeface="ComicSansMS" panose="030F0702030302020204" pitchFamily="66" charset="0"/>
              </a:rPr>
              <a:t>curves</a:t>
            </a:r>
            <a:br>
              <a:rPr lang="fr-FR" sz="2800" dirty="0">
                <a:latin typeface="ComicSansMS" panose="030F0702030302020204" pitchFamily="66" charset="0"/>
              </a:rPr>
            </a:br>
            <a:r>
              <a:rPr lang="fr-FR" sz="2800" dirty="0">
                <a:latin typeface="ComicSansMS" panose="030F0702030302020204" pitchFamily="66" charset="0"/>
              </a:rPr>
              <a:t>	</a:t>
            </a:r>
          </a:p>
          <a:p>
            <a:pPr algn="ctr"/>
            <a:endParaRPr lang="fr-FR" sz="3200" dirty="0">
              <a:solidFill>
                <a:srgbClr val="3333CC"/>
              </a:solidFill>
              <a:latin typeface="ComicSansMS" panose="030F0702030302020204" pitchFamily="66" charset="0"/>
            </a:endParaRPr>
          </a:p>
        </p:txBody>
      </p:sp>
      <p:sp>
        <p:nvSpPr>
          <p:cNvPr id="9" name="TextBox 7">
            <a:extLst>
              <a:ext uri="{FF2B5EF4-FFF2-40B4-BE49-F238E27FC236}">
                <a16:creationId xmlns:a16="http://schemas.microsoft.com/office/drawing/2014/main" id="{DD1EB54B-6C53-BBED-2257-EDE5D40EFA10}"/>
              </a:ext>
            </a:extLst>
          </p:cNvPr>
          <p:cNvSpPr txBox="1"/>
          <p:nvPr/>
        </p:nvSpPr>
        <p:spPr>
          <a:xfrm>
            <a:off x="282001" y="4616992"/>
            <a:ext cx="9074121" cy="984885"/>
          </a:xfrm>
          <a:prstGeom prst="rect">
            <a:avLst/>
          </a:prstGeom>
        </p:spPr>
        <p:txBody>
          <a:bodyPr wrap="square" lIns="0" tIns="0" rIns="0" bIns="0" rtlCol="0" anchor="t">
            <a:spAutoFit/>
          </a:bodyPr>
          <a:lstStyle/>
          <a:p>
            <a:pPr>
              <a:tabLst>
                <a:tab pos="439738" algn="l"/>
              </a:tabLst>
            </a:pPr>
            <a:r>
              <a:rPr lang="fr-FR" sz="3200" b="1" dirty="0">
                <a:solidFill>
                  <a:srgbClr val="3333CC"/>
                </a:solidFill>
                <a:latin typeface="ComicSansMS" panose="030F0702030302020204" pitchFamily="66" charset="0"/>
              </a:rPr>
              <a:t>4. </a:t>
            </a:r>
            <a:r>
              <a:rPr lang="fr-FR" sz="3200" b="1" dirty="0" err="1">
                <a:solidFill>
                  <a:srgbClr val="3333CC"/>
                </a:solidFill>
                <a:latin typeface="ComicSansMS" panose="030F0702030302020204" pitchFamily="66" charset="0"/>
              </a:rPr>
              <a:t>Threshold</a:t>
            </a:r>
            <a:r>
              <a:rPr lang="fr-FR" sz="3200" b="1" dirty="0">
                <a:solidFill>
                  <a:srgbClr val="3333CC"/>
                </a:solidFill>
                <a:latin typeface="ComicSansMS" panose="030F0702030302020204" pitchFamily="66" charset="0"/>
              </a:rPr>
              <a:t> </a:t>
            </a:r>
            <a:r>
              <a:rPr lang="fr-FR" sz="3200" b="1" dirty="0" err="1">
                <a:solidFill>
                  <a:srgbClr val="3333CC"/>
                </a:solidFill>
                <a:latin typeface="ComicSansMS" panose="030F0702030302020204" pitchFamily="66" charset="0"/>
              </a:rPr>
              <a:t>tracking</a:t>
            </a:r>
            <a:br>
              <a:rPr lang="fr-FR" sz="3200" b="1" dirty="0">
                <a:solidFill>
                  <a:srgbClr val="3333CC"/>
                </a:solidFill>
                <a:latin typeface="ComicSansMS" panose="030F0702030302020204" pitchFamily="66" charset="0"/>
              </a:rPr>
            </a:br>
            <a:r>
              <a:rPr lang="fr-FR" sz="3200" b="1" dirty="0">
                <a:solidFill>
                  <a:srgbClr val="3333CC"/>
                </a:solidFill>
                <a:latin typeface="ComicSansMS" panose="030F0702030302020204" pitchFamily="66" charset="0"/>
              </a:rPr>
              <a:t>	</a:t>
            </a:r>
          </a:p>
        </p:txBody>
      </p:sp>
      <p:sp>
        <p:nvSpPr>
          <p:cNvPr id="13" name="ZoneTexte 12">
            <a:extLst>
              <a:ext uri="{FF2B5EF4-FFF2-40B4-BE49-F238E27FC236}">
                <a16:creationId xmlns:a16="http://schemas.microsoft.com/office/drawing/2014/main" id="{30169699-6EF9-0FE0-8D79-DAE7A3B6960F}"/>
              </a:ext>
            </a:extLst>
          </p:cNvPr>
          <p:cNvSpPr txBox="1"/>
          <p:nvPr/>
        </p:nvSpPr>
        <p:spPr>
          <a:xfrm>
            <a:off x="282001" y="5401822"/>
            <a:ext cx="5671327" cy="523220"/>
          </a:xfrm>
          <a:prstGeom prst="rect">
            <a:avLst/>
          </a:prstGeom>
          <a:noFill/>
        </p:spPr>
        <p:txBody>
          <a:bodyPr wrap="square">
            <a:spAutoFit/>
          </a:bodyPr>
          <a:lstStyle/>
          <a:p>
            <a:r>
              <a:rPr lang="fr-FR" sz="2800" b="1" dirty="0">
                <a:solidFill>
                  <a:srgbClr val="FF0000"/>
                </a:solidFill>
                <a:latin typeface="ComicSansMS" panose="030F0702030302020204" pitchFamily="66" charset="0"/>
              </a:rPr>
              <a:t>=&gt; </a:t>
            </a:r>
            <a:r>
              <a:rPr lang="fr-FR" sz="2800" b="1" dirty="0" err="1">
                <a:solidFill>
                  <a:srgbClr val="FF0000"/>
                </a:solidFill>
                <a:latin typeface="ComicSansMS" panose="030F0702030302020204" pitchFamily="66" charset="0"/>
              </a:rPr>
              <a:t>Internodal</a:t>
            </a:r>
            <a:r>
              <a:rPr lang="fr-FR" sz="2800" b="1" dirty="0">
                <a:solidFill>
                  <a:srgbClr val="FF0000"/>
                </a:solidFill>
                <a:latin typeface="ComicSansMS" panose="030F0702030302020204" pitchFamily="66" charset="0"/>
              </a:rPr>
              <a:t> </a:t>
            </a:r>
            <a:r>
              <a:rPr lang="fr-FR" sz="2800" b="1" dirty="0" err="1">
                <a:solidFill>
                  <a:srgbClr val="FF0000"/>
                </a:solidFill>
                <a:latin typeface="ComicSansMS" panose="030F0702030302020204" pitchFamily="66" charset="0"/>
              </a:rPr>
              <a:t>accomodation</a:t>
            </a:r>
            <a:endParaRPr lang="fr-FR" sz="2800" dirty="0">
              <a:solidFill>
                <a:srgbClr val="FF0000"/>
              </a:solidFill>
            </a:endParaRPr>
          </a:p>
        </p:txBody>
      </p:sp>
      <p:sp>
        <p:nvSpPr>
          <p:cNvPr id="4" name="ZoneTexte 3">
            <a:extLst>
              <a:ext uri="{FF2B5EF4-FFF2-40B4-BE49-F238E27FC236}">
                <a16:creationId xmlns:a16="http://schemas.microsoft.com/office/drawing/2014/main" id="{D23B055B-885D-5020-B920-8C7F66EFC95F}"/>
              </a:ext>
            </a:extLst>
          </p:cNvPr>
          <p:cNvSpPr txBox="1"/>
          <p:nvPr/>
        </p:nvSpPr>
        <p:spPr>
          <a:xfrm>
            <a:off x="282001" y="3632107"/>
            <a:ext cx="4807526" cy="523220"/>
          </a:xfrm>
          <a:prstGeom prst="rect">
            <a:avLst/>
          </a:prstGeom>
          <a:noFill/>
        </p:spPr>
        <p:txBody>
          <a:bodyPr wrap="square">
            <a:spAutoFit/>
          </a:bodyPr>
          <a:lstStyle/>
          <a:p>
            <a:r>
              <a:rPr lang="fr-FR" sz="2800" dirty="0">
                <a:latin typeface="ComicSansMS" panose="030F0702030302020204" pitchFamily="66" charset="0"/>
              </a:rPr>
              <a:t>=&gt; </a:t>
            </a:r>
            <a:r>
              <a:rPr lang="fr-FR" sz="2800" dirty="0" err="1">
                <a:latin typeface="ComicSansMS" panose="030F0702030302020204" pitchFamily="66" charset="0"/>
              </a:rPr>
              <a:t>Node</a:t>
            </a:r>
            <a:r>
              <a:rPr lang="fr-FR" sz="2800" dirty="0">
                <a:latin typeface="ComicSansMS" panose="030F0702030302020204" pitchFamily="66" charset="0"/>
              </a:rPr>
              <a:t> </a:t>
            </a:r>
            <a:r>
              <a:rPr lang="fr-FR" sz="2800" dirty="0" err="1">
                <a:latin typeface="ComicSansMS" panose="030F0702030302020204" pitchFamily="66" charset="0"/>
              </a:rPr>
              <a:t>excitability</a:t>
            </a:r>
            <a:endParaRPr lang="fr-FR" sz="2800" dirty="0"/>
          </a:p>
        </p:txBody>
      </p:sp>
      <p:sp>
        <p:nvSpPr>
          <p:cNvPr id="3" name="ZoneTexte 2">
            <a:extLst>
              <a:ext uri="{FF2B5EF4-FFF2-40B4-BE49-F238E27FC236}">
                <a16:creationId xmlns:a16="http://schemas.microsoft.com/office/drawing/2014/main" id="{D7FF0609-A7A0-CE4F-A166-94FFF588EBA8}"/>
              </a:ext>
            </a:extLst>
          </p:cNvPr>
          <p:cNvSpPr txBox="1"/>
          <p:nvPr/>
        </p:nvSpPr>
        <p:spPr>
          <a:xfrm>
            <a:off x="1563875" y="237449"/>
            <a:ext cx="6574236" cy="584775"/>
          </a:xfrm>
          <a:prstGeom prst="rect">
            <a:avLst/>
          </a:prstGeom>
          <a:noFill/>
        </p:spPr>
        <p:txBody>
          <a:bodyPr wrap="none" rtlCol="0">
            <a:spAutoFit/>
          </a:bodyPr>
          <a:lstStyle/>
          <a:p>
            <a:r>
              <a:rPr lang="fr-FR" sz="3200" dirty="0">
                <a:solidFill>
                  <a:srgbClr val="3333CC"/>
                </a:solidFill>
                <a:latin typeface="ComicSansMS" panose="030F0702030302020204" pitchFamily="66" charset="0"/>
              </a:rPr>
              <a:t>How to </a:t>
            </a:r>
            <a:r>
              <a:rPr lang="fr-FR" sz="3200" dirty="0" err="1">
                <a:solidFill>
                  <a:srgbClr val="3333CC"/>
                </a:solidFill>
                <a:latin typeface="ComicSansMS" panose="030F0702030302020204" pitchFamily="66" charset="0"/>
              </a:rPr>
              <a:t>study</a:t>
            </a:r>
            <a:r>
              <a:rPr lang="fr-FR" sz="3200" dirty="0">
                <a:solidFill>
                  <a:srgbClr val="3333CC"/>
                </a:solidFill>
                <a:latin typeface="ComicSansMS" panose="030F0702030302020204" pitchFamily="66" charset="0"/>
              </a:rPr>
              <a:t> axonal </a:t>
            </a:r>
            <a:r>
              <a:rPr lang="fr-FR" sz="3200" dirty="0" err="1">
                <a:solidFill>
                  <a:srgbClr val="3333CC"/>
                </a:solidFill>
                <a:latin typeface="ComicSansMS" panose="030F0702030302020204" pitchFamily="66" charset="0"/>
              </a:rPr>
              <a:t>excitability</a:t>
            </a:r>
            <a:r>
              <a:rPr lang="fr-FR" sz="3200" dirty="0">
                <a:solidFill>
                  <a:srgbClr val="3333CC"/>
                </a:solidFill>
                <a:latin typeface="ComicSansMS" panose="030F0702030302020204" pitchFamily="66" charset="0"/>
              </a:rPr>
              <a:t>?</a:t>
            </a:r>
          </a:p>
        </p:txBody>
      </p:sp>
    </p:spTree>
    <p:extLst>
      <p:ext uri="{BB962C8B-B14F-4D97-AF65-F5344CB8AC3E}">
        <p14:creationId xmlns:p14="http://schemas.microsoft.com/office/powerpoint/2010/main" val="1478340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34939" y="419090"/>
            <a:ext cx="9074121" cy="1354217"/>
          </a:xfrm>
          <a:prstGeom prst="rect">
            <a:avLst/>
          </a:prstGeom>
        </p:spPr>
        <p:txBody>
          <a:bodyPr wrap="square" lIns="0" tIns="0" rIns="0" bIns="0" rtlCol="0" anchor="t">
            <a:spAutoFit/>
          </a:bodyPr>
          <a:lstStyle/>
          <a:p>
            <a:pPr algn="ctr"/>
            <a:r>
              <a:rPr lang="fr-FR" sz="2800" dirty="0">
                <a:solidFill>
                  <a:srgbClr val="3333CC"/>
                </a:solidFill>
                <a:latin typeface="ComicSansMS" panose="030F0702030302020204" pitchFamily="66" charset="0"/>
              </a:rPr>
              <a:t>4. </a:t>
            </a:r>
            <a:r>
              <a:rPr lang="fr-FR" sz="2800" dirty="0" err="1">
                <a:solidFill>
                  <a:srgbClr val="3333CC"/>
                </a:solidFill>
                <a:latin typeface="ComicSansMS" panose="030F0702030302020204" pitchFamily="66" charset="0"/>
              </a:rPr>
              <a:t>Threshold</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Tracking</a:t>
            </a:r>
            <a:r>
              <a:rPr lang="fr-FR" sz="2800" dirty="0">
                <a:solidFill>
                  <a:srgbClr val="3333CC"/>
                </a:solidFill>
                <a:latin typeface="ComicSansMS" panose="030F0702030302020204" pitchFamily="66" charset="0"/>
              </a:rPr>
              <a:t> </a:t>
            </a:r>
          </a:p>
          <a:p>
            <a:pPr algn="ctr"/>
            <a:r>
              <a:rPr lang="fr-FR" sz="2800" dirty="0">
                <a:solidFill>
                  <a:srgbClr val="3333CC"/>
                </a:solidFill>
                <a:latin typeface="ComicSansMS" panose="030F0702030302020204" pitchFamily="66" charset="0"/>
              </a:rPr>
              <a:t>1990- 2010</a:t>
            </a:r>
          </a:p>
          <a:p>
            <a:pPr algn="ctr"/>
            <a:endParaRPr lang="fr-FR" sz="3200" dirty="0">
              <a:solidFill>
                <a:srgbClr val="3333CC"/>
              </a:solidFill>
              <a:latin typeface="ComicSansMS" panose="030F0702030302020204" pitchFamily="66" charset="0"/>
            </a:endParaRPr>
          </a:p>
        </p:txBody>
      </p:sp>
      <p:grpSp>
        <p:nvGrpSpPr>
          <p:cNvPr id="2" name="Group 5">
            <a:extLst>
              <a:ext uri="{FF2B5EF4-FFF2-40B4-BE49-F238E27FC236}">
                <a16:creationId xmlns:a16="http://schemas.microsoft.com/office/drawing/2014/main" id="{12370288-A46A-7725-1D40-383EC4F4217B}"/>
              </a:ext>
            </a:extLst>
          </p:cNvPr>
          <p:cNvGrpSpPr>
            <a:grpSpLocks/>
          </p:cNvGrpSpPr>
          <p:nvPr/>
        </p:nvGrpSpPr>
        <p:grpSpPr bwMode="auto">
          <a:xfrm>
            <a:off x="178736" y="1749463"/>
            <a:ext cx="4327972" cy="3051100"/>
            <a:chOff x="992038" y="1169956"/>
            <a:chExt cx="7656290" cy="5282883"/>
          </a:xfrm>
        </p:grpSpPr>
        <p:pic>
          <p:nvPicPr>
            <p:cNvPr id="7" name="Picture 3">
              <a:extLst>
                <a:ext uri="{FF2B5EF4-FFF2-40B4-BE49-F238E27FC236}">
                  <a16:creationId xmlns:a16="http://schemas.microsoft.com/office/drawing/2014/main" id="{2BF05B2D-F434-8DDC-3F06-B74265330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4" t="4823"/>
            <a:stretch>
              <a:fillRect/>
            </a:stretch>
          </p:blipFill>
          <p:spPr bwMode="auto">
            <a:xfrm>
              <a:off x="992038" y="1169956"/>
              <a:ext cx="7656290" cy="528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66C98BFB-563F-1CAB-9731-9C080F6E7227}"/>
                </a:ext>
              </a:extLst>
            </p:cNvPr>
            <p:cNvSpPr>
              <a:spLocks noChangeArrowheads="1"/>
            </p:cNvSpPr>
            <p:nvPr/>
          </p:nvSpPr>
          <p:spPr bwMode="auto">
            <a:xfrm>
              <a:off x="992038" y="1169956"/>
              <a:ext cx="7656290" cy="5282883"/>
            </a:xfrm>
            <a:prstGeom prst="rect">
              <a:avLst/>
            </a:prstGeom>
            <a:noFill/>
            <a:ln w="28575" algn="ctr">
              <a:solidFill>
                <a:srgbClr val="00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en-US" sz="1800" dirty="0"/>
            </a:p>
          </p:txBody>
        </p:sp>
      </p:grpSp>
      <p:cxnSp>
        <p:nvCxnSpPr>
          <p:cNvPr id="10" name="Connecteur droit avec flèche 9">
            <a:extLst>
              <a:ext uri="{FF2B5EF4-FFF2-40B4-BE49-F238E27FC236}">
                <a16:creationId xmlns:a16="http://schemas.microsoft.com/office/drawing/2014/main" id="{E4F4E82C-95A7-D239-4AB3-70C886BB4F69}"/>
              </a:ext>
            </a:extLst>
          </p:cNvPr>
          <p:cNvCxnSpPr/>
          <p:nvPr/>
        </p:nvCxnSpPr>
        <p:spPr bwMode="auto">
          <a:xfrm flipV="1">
            <a:off x="2580524" y="3428167"/>
            <a:ext cx="216024" cy="1054720"/>
          </a:xfrm>
          <a:prstGeom prst="straightConnector1">
            <a:avLst/>
          </a:prstGeom>
          <a:noFill/>
          <a:ln w="254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 name="Group 3">
            <a:extLst>
              <a:ext uri="{FF2B5EF4-FFF2-40B4-BE49-F238E27FC236}">
                <a16:creationId xmlns:a16="http://schemas.microsoft.com/office/drawing/2014/main" id="{89CECF64-6B21-AF2E-5329-4A6322CEDDAB}"/>
              </a:ext>
            </a:extLst>
          </p:cNvPr>
          <p:cNvGrpSpPr>
            <a:grpSpLocks/>
          </p:cNvGrpSpPr>
          <p:nvPr/>
        </p:nvGrpSpPr>
        <p:grpSpPr bwMode="auto">
          <a:xfrm>
            <a:off x="4703532" y="1749463"/>
            <a:ext cx="4327972" cy="1411288"/>
            <a:chOff x="2175446" y="188640"/>
            <a:chExt cx="4988842" cy="1411287"/>
          </a:xfrm>
        </p:grpSpPr>
        <p:sp>
          <p:nvSpPr>
            <p:cNvPr id="12" name="Rectangle 50">
              <a:extLst>
                <a:ext uri="{FF2B5EF4-FFF2-40B4-BE49-F238E27FC236}">
                  <a16:creationId xmlns:a16="http://schemas.microsoft.com/office/drawing/2014/main" id="{E5353BF2-401C-1827-044F-FD22596DC3DE}"/>
                </a:ext>
              </a:extLst>
            </p:cNvPr>
            <p:cNvSpPr>
              <a:spLocks noChangeArrowheads="1"/>
            </p:cNvSpPr>
            <p:nvPr/>
          </p:nvSpPr>
          <p:spPr bwMode="auto">
            <a:xfrm>
              <a:off x="7062028" y="188640"/>
              <a:ext cx="102260" cy="1408520"/>
            </a:xfrm>
            <a:prstGeom prst="rect">
              <a:avLst/>
            </a:prstGeom>
            <a:solidFill>
              <a:srgbClr val="F2E5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dirty="0"/>
            </a:p>
          </p:txBody>
        </p:sp>
        <p:pic>
          <p:nvPicPr>
            <p:cNvPr id="13" name="Picture 44">
              <a:extLst>
                <a:ext uri="{FF2B5EF4-FFF2-40B4-BE49-F238E27FC236}">
                  <a16:creationId xmlns:a16="http://schemas.microsoft.com/office/drawing/2014/main" id="{B2D17ABA-95E9-ED72-D637-A9C988B09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898" y="339454"/>
              <a:ext cx="4968390" cy="12604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7">
              <a:extLst>
                <a:ext uri="{FF2B5EF4-FFF2-40B4-BE49-F238E27FC236}">
                  <a16:creationId xmlns:a16="http://schemas.microsoft.com/office/drawing/2014/main" id="{E045EAEE-C2BE-5A59-8C46-F4A909973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476" r="10706" b="14563"/>
            <a:stretch>
              <a:fillRect/>
            </a:stretch>
          </p:blipFill>
          <p:spPr bwMode="auto">
            <a:xfrm>
              <a:off x="2175446" y="188640"/>
              <a:ext cx="4971312" cy="3874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48">
              <a:extLst>
                <a:ext uri="{FF2B5EF4-FFF2-40B4-BE49-F238E27FC236}">
                  <a16:creationId xmlns:a16="http://schemas.microsoft.com/office/drawing/2014/main" id="{A2155502-99D8-5151-3834-14CA81A675BF}"/>
                </a:ext>
              </a:extLst>
            </p:cNvPr>
            <p:cNvSpPr>
              <a:spLocks noChangeArrowheads="1"/>
            </p:cNvSpPr>
            <p:nvPr/>
          </p:nvSpPr>
          <p:spPr bwMode="auto">
            <a:xfrm>
              <a:off x="4165140" y="339454"/>
              <a:ext cx="2981618" cy="2518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dirty="0"/>
            </a:p>
          </p:txBody>
        </p:sp>
        <p:pic>
          <p:nvPicPr>
            <p:cNvPr id="16" name="Picture 45">
              <a:extLst>
                <a:ext uri="{FF2B5EF4-FFF2-40B4-BE49-F238E27FC236}">
                  <a16:creationId xmlns:a16="http://schemas.microsoft.com/office/drawing/2014/main" id="{818E45E8-147B-F557-17CD-6B615ED8A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657" y="346372"/>
              <a:ext cx="2284788" cy="188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
              <a:extLst>
                <a:ext uri="{FF2B5EF4-FFF2-40B4-BE49-F238E27FC236}">
                  <a16:creationId xmlns:a16="http://schemas.microsoft.com/office/drawing/2014/main" id="{F88F876E-BA10-C6A5-E169-1146A4EC131E}"/>
                </a:ext>
              </a:extLst>
            </p:cNvPr>
            <p:cNvSpPr>
              <a:spLocks noChangeArrowheads="1"/>
            </p:cNvSpPr>
            <p:nvPr/>
          </p:nvSpPr>
          <p:spPr bwMode="auto">
            <a:xfrm>
              <a:off x="2175446" y="188640"/>
              <a:ext cx="4968390" cy="1408520"/>
            </a:xfrm>
            <a:prstGeom prst="rect">
              <a:avLst/>
            </a:prstGeom>
            <a:noFill/>
            <a:ln w="19050" algn="ctr">
              <a:solidFill>
                <a:srgbClr val="00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en-US" sz="1800" dirty="0"/>
            </a:p>
          </p:txBody>
        </p:sp>
      </p:grpSp>
      <p:pic>
        <p:nvPicPr>
          <p:cNvPr id="18" name="Picture 3" descr="961874601403_0_BG">
            <a:extLst>
              <a:ext uri="{FF2B5EF4-FFF2-40B4-BE49-F238E27FC236}">
                <a16:creationId xmlns:a16="http://schemas.microsoft.com/office/drawing/2014/main" id="{14DF27E3-BCBE-B4AD-8853-F4FC8D96D3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012" t="9038" r="63548" b="43626"/>
          <a:stretch>
            <a:fillRect/>
          </a:stretch>
        </p:blipFill>
        <p:spPr bwMode="auto">
          <a:xfrm>
            <a:off x="5111039" y="3973579"/>
            <a:ext cx="1418930" cy="224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a:extLst>
              <a:ext uri="{FF2B5EF4-FFF2-40B4-BE49-F238E27FC236}">
                <a16:creationId xmlns:a16="http://schemas.microsoft.com/office/drawing/2014/main" id="{0785BD36-FC4C-BCCC-D3B3-37534CBA23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2306" r="9557" b="39137"/>
          <a:stretch>
            <a:fillRect/>
          </a:stretch>
        </p:blipFill>
        <p:spPr bwMode="auto">
          <a:xfrm>
            <a:off x="7347542" y="3979837"/>
            <a:ext cx="1533617" cy="2232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6">
            <a:extLst>
              <a:ext uri="{FF2B5EF4-FFF2-40B4-BE49-F238E27FC236}">
                <a16:creationId xmlns:a16="http://schemas.microsoft.com/office/drawing/2014/main" id="{275101EB-9D2F-A558-0FDD-A9C856C738AA}"/>
              </a:ext>
            </a:extLst>
          </p:cNvPr>
          <p:cNvSpPr txBox="1">
            <a:spLocks noChangeArrowheads="1"/>
          </p:cNvSpPr>
          <p:nvPr/>
        </p:nvSpPr>
        <p:spPr bwMode="auto">
          <a:xfrm>
            <a:off x="4916900" y="6297171"/>
            <a:ext cx="1944688" cy="3048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fr-FR" altLang="en-US" sz="1400" i="1" dirty="0">
                <a:solidFill>
                  <a:schemeClr val="bg2">
                    <a:lumMod val="50000"/>
                  </a:schemeClr>
                </a:solidFill>
              </a:rPr>
              <a:t>David Burke</a:t>
            </a:r>
          </a:p>
        </p:txBody>
      </p:sp>
      <p:sp>
        <p:nvSpPr>
          <p:cNvPr id="21" name="Text Box 7">
            <a:extLst>
              <a:ext uri="{FF2B5EF4-FFF2-40B4-BE49-F238E27FC236}">
                <a16:creationId xmlns:a16="http://schemas.microsoft.com/office/drawing/2014/main" id="{E8D5793C-B4EF-8CBF-1966-771C91F4DF81}"/>
              </a:ext>
            </a:extLst>
          </p:cNvPr>
          <p:cNvSpPr txBox="1">
            <a:spLocks noChangeArrowheads="1"/>
          </p:cNvSpPr>
          <p:nvPr/>
        </p:nvSpPr>
        <p:spPr bwMode="auto">
          <a:xfrm>
            <a:off x="7199313" y="6297171"/>
            <a:ext cx="1944687" cy="3048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fr-FR" altLang="en-US" sz="1400" i="1" dirty="0">
                <a:solidFill>
                  <a:schemeClr val="bg2">
                    <a:lumMod val="50000"/>
                  </a:schemeClr>
                </a:solidFill>
              </a:rPr>
              <a:t>Matthew Kiernan</a:t>
            </a:r>
          </a:p>
        </p:txBody>
      </p:sp>
      <p:sp>
        <p:nvSpPr>
          <p:cNvPr id="22" name="Text Box 5">
            <a:extLst>
              <a:ext uri="{FF2B5EF4-FFF2-40B4-BE49-F238E27FC236}">
                <a16:creationId xmlns:a16="http://schemas.microsoft.com/office/drawing/2014/main" id="{6B790CDD-D645-CD8D-CA6B-EBCC9C6F478F}"/>
              </a:ext>
            </a:extLst>
          </p:cNvPr>
          <p:cNvSpPr txBox="1">
            <a:spLocks noChangeArrowheads="1"/>
          </p:cNvSpPr>
          <p:nvPr/>
        </p:nvSpPr>
        <p:spPr bwMode="auto">
          <a:xfrm>
            <a:off x="478634" y="5491416"/>
            <a:ext cx="3728176"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en-US" sz="2800" b="1" dirty="0">
                <a:solidFill>
                  <a:srgbClr val="FF0000"/>
                </a:solidFill>
              </a:rPr>
              <a:t>The TROND </a:t>
            </a:r>
            <a:r>
              <a:rPr lang="fr-FR" altLang="en-US" sz="2800" b="1" dirty="0" err="1">
                <a:solidFill>
                  <a:srgbClr val="FF0000"/>
                </a:solidFill>
              </a:rPr>
              <a:t>protocol</a:t>
            </a:r>
            <a:endParaRPr lang="fr-FR" altLang="en-US" sz="2800" b="1" dirty="0">
              <a:solidFill>
                <a:srgbClr val="FF0000"/>
              </a:solidFill>
            </a:endParaRPr>
          </a:p>
        </p:txBody>
      </p:sp>
      <p:sp>
        <p:nvSpPr>
          <p:cNvPr id="23" name="Text Box 5">
            <a:extLst>
              <a:ext uri="{FF2B5EF4-FFF2-40B4-BE49-F238E27FC236}">
                <a16:creationId xmlns:a16="http://schemas.microsoft.com/office/drawing/2014/main" id="{350B3DA5-912D-D088-506D-949EC0F709F6}"/>
              </a:ext>
            </a:extLst>
          </p:cNvPr>
          <p:cNvSpPr txBox="1">
            <a:spLocks noChangeArrowheads="1"/>
          </p:cNvSpPr>
          <p:nvPr/>
        </p:nvSpPr>
        <p:spPr bwMode="auto">
          <a:xfrm>
            <a:off x="4676914" y="3273648"/>
            <a:ext cx="4265876"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en-US" sz="2800" b="1" dirty="0">
                <a:solidFill>
                  <a:srgbClr val="00B050"/>
                </a:solidFill>
                <a:latin typeface="Comic Sans MS" panose="030F0902030302020204" pitchFamily="66" charset="0"/>
              </a:rPr>
              <a:t>Study of the </a:t>
            </a:r>
            <a:r>
              <a:rPr lang="fr-FR" altLang="en-US" sz="2800" b="1" dirty="0" err="1">
                <a:solidFill>
                  <a:srgbClr val="00B050"/>
                </a:solidFill>
                <a:latin typeface="Comic Sans MS" panose="030F0902030302020204" pitchFamily="66" charset="0"/>
              </a:rPr>
              <a:t>internode</a:t>
            </a:r>
            <a:endParaRPr lang="fr-FR" altLang="en-US" sz="2800" b="1" dirty="0">
              <a:solidFill>
                <a:srgbClr val="00B050"/>
              </a:solidFill>
              <a:latin typeface="Comic Sans MS" panose="030F0902030302020204" pitchFamily="66" charset="0"/>
            </a:endParaRPr>
          </a:p>
        </p:txBody>
      </p:sp>
    </p:spTree>
    <p:extLst>
      <p:ext uri="{BB962C8B-B14F-4D97-AF65-F5344CB8AC3E}">
        <p14:creationId xmlns:p14="http://schemas.microsoft.com/office/powerpoint/2010/main" val="1207383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64F03DD-E63E-4643-C746-BB1A4F9EC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04" y="932118"/>
            <a:ext cx="8374132" cy="209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9">
            <a:extLst>
              <a:ext uri="{FF2B5EF4-FFF2-40B4-BE49-F238E27FC236}">
                <a16:creationId xmlns:a16="http://schemas.microsoft.com/office/drawing/2014/main" id="{23E5DF63-5F3C-E20C-734C-CD110D0BF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784" t="9357" r="3633" b="43591"/>
          <a:stretch>
            <a:fillRect/>
          </a:stretch>
        </p:blipFill>
        <p:spPr bwMode="auto">
          <a:xfrm>
            <a:off x="163582" y="3248526"/>
            <a:ext cx="3113832" cy="303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DC6A2EA8-4358-F553-1C57-B012214B3E2E}"/>
              </a:ext>
            </a:extLst>
          </p:cNvPr>
          <p:cNvSpPr txBox="1">
            <a:spLocks noChangeArrowheads="1"/>
          </p:cNvSpPr>
          <p:nvPr/>
        </p:nvSpPr>
        <p:spPr bwMode="auto">
          <a:xfrm>
            <a:off x="3277415" y="3561337"/>
            <a:ext cx="5866585" cy="2708434"/>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600" dirty="0">
                <a:solidFill>
                  <a:srgbClr val="003399"/>
                </a:solidFill>
                <a:latin typeface="Comic Sans MS" panose="030F0902030302020204" pitchFamily="66" charset="0"/>
              </a:rPr>
              <a:t>Target</a:t>
            </a:r>
            <a:r>
              <a:rPr lang="cy-GB" altLang="en-US" sz="1600" dirty="0">
                <a:latin typeface="Comic Sans MS" panose="030F0902030302020204" pitchFamily="66" charset="0"/>
              </a:rPr>
              <a:t> : CMAP = 40-50% maximale CMAP</a:t>
            </a:r>
          </a:p>
          <a:p>
            <a:pPr marL="342900" indent="-342900">
              <a:spcBef>
                <a:spcPct val="50000"/>
              </a:spcBef>
              <a:tabLst>
                <a:tab pos="792163" algn="l"/>
              </a:tabLst>
            </a:pPr>
            <a:r>
              <a:rPr lang="cy-GB" altLang="en-US" sz="1600" dirty="0">
                <a:solidFill>
                  <a:srgbClr val="003399"/>
                </a:solidFill>
                <a:latin typeface="Comic Sans MS" panose="030F0902030302020204" pitchFamily="66" charset="0"/>
              </a:rPr>
              <a:t>Threshold </a:t>
            </a:r>
            <a:r>
              <a:rPr lang="cy-GB" altLang="en-US" sz="1600" dirty="0">
                <a:latin typeface="Comic Sans MS" panose="030F0902030302020204" pitchFamily="66" charset="0"/>
              </a:rPr>
              <a:t>: stimulation intensity needed to reach the target =&gt; depends on membrane potential</a:t>
            </a:r>
          </a:p>
          <a:p>
            <a:pPr marL="342900" indent="-342900">
              <a:spcBef>
                <a:spcPct val="50000"/>
              </a:spcBef>
              <a:tabLst>
                <a:tab pos="530225" algn="l"/>
              </a:tabLst>
            </a:pPr>
            <a:r>
              <a:rPr lang="cy-GB" altLang="en-US" sz="1600" dirty="0">
                <a:solidFill>
                  <a:srgbClr val="003399"/>
                </a:solidFill>
                <a:latin typeface="Comic Sans MS" panose="030F0902030302020204" pitchFamily="66" charset="0"/>
              </a:rPr>
              <a:t>Conditionning stimuli of long duration</a:t>
            </a:r>
            <a:br>
              <a:rPr lang="cy-GB" altLang="en-US" sz="1600" b="1" dirty="0">
                <a:solidFill>
                  <a:srgbClr val="FF0000"/>
                </a:solidFill>
                <a:latin typeface="Comic Sans MS" panose="030F0902030302020204" pitchFamily="66" charset="0"/>
              </a:rPr>
            </a:br>
            <a:r>
              <a:rPr lang="cy-GB" altLang="en-US" sz="1600" dirty="0">
                <a:latin typeface="Comic Sans MS" panose="030F0902030302020204" pitchFamily="66" charset="0"/>
              </a:rPr>
              <a:t>- depolarizing de 100-200 ms</a:t>
            </a:r>
            <a:br>
              <a:rPr lang="cy-GB" altLang="en-US" sz="1600" dirty="0">
                <a:latin typeface="Comic Sans MS" panose="030F0902030302020204" pitchFamily="66" charset="0"/>
              </a:rPr>
            </a:br>
            <a:r>
              <a:rPr lang="cy-GB" altLang="en-US" sz="1600" dirty="0">
                <a:latin typeface="Comic Sans MS" panose="030F0902030302020204" pitchFamily="66" charset="0"/>
              </a:rPr>
              <a:t>- hyperpolarizing de 100-200 ms</a:t>
            </a:r>
            <a:br>
              <a:rPr lang="cy-GB" altLang="en-US" sz="1600" dirty="0">
                <a:latin typeface="Comic Sans MS" panose="030F0902030302020204" pitchFamily="66" charset="0"/>
              </a:rPr>
            </a:br>
            <a:r>
              <a:rPr lang="cy-GB" altLang="en-US" sz="1600" dirty="0">
                <a:latin typeface="Comic Sans MS" panose="030F0902030302020204" pitchFamily="66" charset="0"/>
              </a:rPr>
              <a:t>- intensity: 20% et 40% of the threshold </a:t>
            </a:r>
          </a:p>
          <a:p>
            <a:pPr marL="342900" indent="-342900">
              <a:spcBef>
                <a:spcPct val="50000"/>
              </a:spcBef>
              <a:tabLst>
                <a:tab pos="530225" algn="l"/>
              </a:tabLst>
            </a:pPr>
            <a:r>
              <a:rPr lang="cy-GB" altLang="en-US" sz="1600" b="1" dirty="0">
                <a:solidFill>
                  <a:srgbClr val="FF0000"/>
                </a:solidFill>
                <a:latin typeface="Comic Sans MS" panose="030F0902030302020204" pitchFamily="66" charset="0"/>
              </a:rPr>
              <a:t>Threshold variations = membrane potential variation </a:t>
            </a:r>
            <a:br>
              <a:rPr lang="cy-GB" altLang="en-US" sz="1800" b="1" dirty="0">
                <a:solidFill>
                  <a:srgbClr val="FF0000"/>
                </a:solidFill>
                <a:latin typeface="Comic Sans MS" panose="030F0902030302020204" pitchFamily="66" charset="0"/>
              </a:rPr>
            </a:br>
            <a:endParaRPr lang="cy-GB" altLang="en-US" sz="1800" b="1" dirty="0">
              <a:solidFill>
                <a:srgbClr val="FF0000"/>
              </a:solidFill>
              <a:latin typeface="Comic Sans MS" panose="030F0902030302020204" pitchFamily="66" charset="0"/>
            </a:endParaRPr>
          </a:p>
        </p:txBody>
      </p:sp>
      <p:sp>
        <p:nvSpPr>
          <p:cNvPr id="2" name="Rectangle 1">
            <a:extLst>
              <a:ext uri="{FF2B5EF4-FFF2-40B4-BE49-F238E27FC236}">
                <a16:creationId xmlns:a16="http://schemas.microsoft.com/office/drawing/2014/main" id="{03EC4BB2-4F0D-5645-9CC7-0F5674332474}"/>
              </a:ext>
            </a:extLst>
          </p:cNvPr>
          <p:cNvSpPr/>
          <p:nvPr/>
        </p:nvSpPr>
        <p:spPr>
          <a:xfrm>
            <a:off x="2793355" y="139383"/>
            <a:ext cx="3794629" cy="523220"/>
          </a:xfrm>
          <a:prstGeom prst="rect">
            <a:avLst/>
          </a:prstGeom>
        </p:spPr>
        <p:txBody>
          <a:bodyPr wrap="none">
            <a:spAutoFit/>
          </a:bodyPr>
          <a:lstStyle/>
          <a:p>
            <a:pPr algn="ctr"/>
            <a:r>
              <a:rPr lang="fr-FR" sz="2800" dirty="0">
                <a:solidFill>
                  <a:srgbClr val="3333CC"/>
                </a:solidFill>
                <a:latin typeface="ComicSansMS" panose="030F0702030302020204" pitchFamily="66" charset="0"/>
              </a:rPr>
              <a:t>4. </a:t>
            </a:r>
            <a:r>
              <a:rPr lang="fr-FR" sz="2800" dirty="0" err="1">
                <a:solidFill>
                  <a:srgbClr val="3333CC"/>
                </a:solidFill>
                <a:latin typeface="ComicSansMS" panose="030F0702030302020204" pitchFamily="66" charset="0"/>
              </a:rPr>
              <a:t>Threshold</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tracking</a:t>
            </a:r>
            <a:endParaRPr lang="fr-FR" sz="2800" dirty="0">
              <a:solidFill>
                <a:srgbClr val="3333CC"/>
              </a:solidFill>
              <a:latin typeface="ComicSansMS" panose="030F0702030302020204" pitchFamily="66" charset="0"/>
            </a:endParaRPr>
          </a:p>
        </p:txBody>
      </p:sp>
    </p:spTree>
    <p:extLst>
      <p:ext uri="{BB962C8B-B14F-4D97-AF65-F5344CB8AC3E}">
        <p14:creationId xmlns:p14="http://schemas.microsoft.com/office/powerpoint/2010/main" val="3153878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2317777" y="304209"/>
            <a:ext cx="4615120" cy="923330"/>
          </a:xfrm>
          <a:prstGeom prst="rect">
            <a:avLst/>
          </a:prstGeom>
        </p:spPr>
        <p:txBody>
          <a:bodyPr wrap="square" lIns="0" tIns="0" rIns="0" bIns="0" rtlCol="0" anchor="t">
            <a:spAutoFit/>
          </a:bodyPr>
          <a:lstStyle/>
          <a:p>
            <a:r>
              <a:rPr lang="fr-FR" sz="2800" dirty="0">
                <a:solidFill>
                  <a:srgbClr val="3333CC"/>
                </a:solidFill>
                <a:latin typeface="ComicSansMS" panose="030F0702030302020204" pitchFamily="66" charset="0"/>
              </a:rPr>
              <a:t>4. </a:t>
            </a:r>
            <a:r>
              <a:rPr lang="fr-FR" sz="2800" dirty="0" err="1">
                <a:solidFill>
                  <a:srgbClr val="3333CC"/>
                </a:solidFill>
                <a:latin typeface="ComicSansMS" panose="030F0702030302020204" pitchFamily="66" charset="0"/>
              </a:rPr>
              <a:t>Threshold</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tracking</a:t>
            </a:r>
            <a:endParaRPr lang="fr-FR" sz="2800" dirty="0">
              <a:solidFill>
                <a:srgbClr val="3333CC"/>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graphicFrame>
        <p:nvGraphicFramePr>
          <p:cNvPr id="9" name="Graphique 8">
            <a:extLst>
              <a:ext uri="{FF2B5EF4-FFF2-40B4-BE49-F238E27FC236}">
                <a16:creationId xmlns:a16="http://schemas.microsoft.com/office/drawing/2014/main" id="{40ABC5C9-46F7-1147-AEF4-1681C4A8F148}"/>
              </a:ext>
            </a:extLst>
          </p:cNvPr>
          <p:cNvGraphicFramePr>
            <a:graphicFrameLocks/>
          </p:cNvGraphicFramePr>
          <p:nvPr>
            <p:extLst>
              <p:ext uri="{D42A27DB-BD31-4B8C-83A1-F6EECF244321}">
                <p14:modId xmlns:p14="http://schemas.microsoft.com/office/powerpoint/2010/main" val="1291224793"/>
              </p:ext>
            </p:extLst>
          </p:nvPr>
        </p:nvGraphicFramePr>
        <p:xfrm>
          <a:off x="4519759" y="1698512"/>
          <a:ext cx="4222377" cy="294760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5">
            <a:extLst>
              <a:ext uri="{FF2B5EF4-FFF2-40B4-BE49-F238E27FC236}">
                <a16:creationId xmlns:a16="http://schemas.microsoft.com/office/drawing/2014/main" id="{19BF222C-00AC-571E-425A-2F207C88027D}"/>
              </a:ext>
            </a:extLst>
          </p:cNvPr>
          <p:cNvSpPr txBox="1">
            <a:spLocks noChangeArrowheads="1"/>
          </p:cNvSpPr>
          <p:nvPr/>
        </p:nvSpPr>
        <p:spPr bwMode="auto">
          <a:xfrm>
            <a:off x="3855277" y="4586927"/>
            <a:ext cx="5288723" cy="2031325"/>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168275" algn="l"/>
              </a:tabLst>
            </a:pPr>
            <a:r>
              <a:rPr lang="cy-GB" altLang="en-US" sz="1800" b="1" dirty="0">
                <a:solidFill>
                  <a:srgbClr val="FF0000"/>
                </a:solidFill>
                <a:latin typeface="Comic Sans MS" panose="030F0902030302020204" pitchFamily="66" charset="0"/>
              </a:rPr>
              <a:t>I depolarizing</a:t>
            </a:r>
            <a:r>
              <a:rPr lang="cy-GB" altLang="en-US" sz="1800" dirty="0">
                <a:solidFill>
                  <a:srgbClr val="003399"/>
                </a:solidFill>
                <a:latin typeface="Comic Sans MS" panose="030F0902030302020204" pitchFamily="66" charset="0"/>
              </a:rPr>
              <a:t> (40% of the threshold)</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FF0000"/>
                </a:solidFill>
                <a:latin typeface="Comic Sans MS" panose="030F0902030302020204" pitchFamily="66" charset="0"/>
              </a:rPr>
              <a:t>F</a:t>
            </a:r>
            <a:r>
              <a:rPr lang="cy-GB" altLang="en-US" sz="1800" dirty="0">
                <a:solidFill>
                  <a:srgbClr val="003399"/>
                </a:solidFill>
                <a:latin typeface="Comic Sans MS" panose="030F0902030302020204" pitchFamily="66" charset="0"/>
              </a:rPr>
              <a:t> : fast threshold reduction (nodal depolarization)</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FF0000"/>
                </a:solidFill>
                <a:latin typeface="Comic Sans MS" panose="030F0902030302020204" pitchFamily="66" charset="0"/>
              </a:rPr>
              <a:t>S1</a:t>
            </a:r>
            <a:r>
              <a:rPr lang="cy-GB" altLang="en-US" sz="1800" dirty="0">
                <a:solidFill>
                  <a:srgbClr val="003399"/>
                </a:solidFill>
                <a:latin typeface="Comic Sans MS" panose="030F0902030302020204" pitchFamily="66" charset="0"/>
              </a:rPr>
              <a:t> : threshold reduce more slowly</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(depolarization in the internode, limited by </a:t>
            </a:r>
            <a:r>
              <a:rPr lang="fr-FR" sz="1800" b="1" dirty="0">
                <a:solidFill>
                  <a:srgbClr val="00B050"/>
                </a:solidFill>
                <a:latin typeface="Comic Sans MS" panose="030F0902030302020204" pitchFamily="66" charset="0"/>
              </a:rPr>
              <a:t>K</a:t>
            </a:r>
            <a:r>
              <a:rPr lang="fr-FR" sz="1800" b="1" baseline="-25000" dirty="0">
                <a:solidFill>
                  <a:srgbClr val="00B050"/>
                </a:solidFill>
                <a:latin typeface="Comic Sans MS" panose="030F0902030302020204" pitchFamily="66" charset="0"/>
              </a:rPr>
              <a:t>f</a:t>
            </a:r>
            <a:r>
              <a:rPr lang="cy-GB" altLang="en-US" sz="1800" dirty="0">
                <a:solidFill>
                  <a:srgbClr val="003399"/>
                </a:solidFill>
                <a:latin typeface="Comic Sans MS" panose="030F0902030302020204" pitchFamily="66" charset="0"/>
              </a:rPr>
              <a:t>)</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FF0000"/>
                </a:solidFill>
                <a:latin typeface="Comic Sans MS" panose="030F0902030302020204" pitchFamily="66" charset="0"/>
              </a:rPr>
              <a:t>S2</a:t>
            </a:r>
            <a:r>
              <a:rPr lang="cy-GB" altLang="en-US" sz="1800" dirty="0">
                <a:solidFill>
                  <a:srgbClr val="003399"/>
                </a:solidFill>
                <a:latin typeface="Comic Sans MS" panose="030F0902030302020204" pitchFamily="66" charset="0"/>
              </a:rPr>
              <a:t> : threshold increase (</a:t>
            </a:r>
            <a:r>
              <a:rPr lang="fr-FR" sz="1800" b="1" dirty="0">
                <a:solidFill>
                  <a:srgbClr val="00B050"/>
                </a:solidFill>
                <a:latin typeface="Comic Sans MS" panose="030F0902030302020204" pitchFamily="66" charset="0"/>
              </a:rPr>
              <a:t>K</a:t>
            </a:r>
            <a:r>
              <a:rPr lang="fr-FR" sz="1800" b="1" baseline="-25000" dirty="0">
                <a:solidFill>
                  <a:srgbClr val="00B050"/>
                </a:solidFill>
                <a:latin typeface="Comic Sans MS" panose="030F0902030302020204" pitchFamily="66" charset="0"/>
              </a:rPr>
              <a:t>S </a:t>
            </a:r>
            <a:r>
              <a:rPr lang="cy-GB" altLang="en-US" sz="1800" dirty="0">
                <a:solidFill>
                  <a:srgbClr val="003399"/>
                </a:solidFill>
                <a:latin typeface="Comic Sans MS" panose="030F0902030302020204" pitchFamily="66" charset="0"/>
              </a:rPr>
              <a:t>nodal and internodal)</a:t>
            </a:r>
          </a:p>
        </p:txBody>
      </p:sp>
      <p:sp>
        <p:nvSpPr>
          <p:cNvPr id="12" name="ZoneTexte 11">
            <a:extLst>
              <a:ext uri="{FF2B5EF4-FFF2-40B4-BE49-F238E27FC236}">
                <a16:creationId xmlns:a16="http://schemas.microsoft.com/office/drawing/2014/main" id="{BFDC4876-C9E8-A800-8F34-853CA1C4EE3C}"/>
              </a:ext>
            </a:extLst>
          </p:cNvPr>
          <p:cNvSpPr txBox="1"/>
          <p:nvPr/>
        </p:nvSpPr>
        <p:spPr>
          <a:xfrm>
            <a:off x="5538248" y="2198755"/>
            <a:ext cx="362932" cy="307777"/>
          </a:xfrm>
          <a:prstGeom prst="rect">
            <a:avLst/>
          </a:prstGeom>
          <a:noFill/>
        </p:spPr>
        <p:txBody>
          <a:bodyPr wrap="square">
            <a:spAutoFit/>
          </a:bodyPr>
          <a:lstStyle/>
          <a:p>
            <a:r>
              <a:rPr lang="cy-GB" altLang="en-US" sz="1400" dirty="0">
                <a:solidFill>
                  <a:srgbClr val="FF0000"/>
                </a:solidFill>
                <a:latin typeface="Comic Sans MS" panose="030F0902030302020204" pitchFamily="66" charset="0"/>
              </a:rPr>
              <a:t>F</a:t>
            </a:r>
            <a:endParaRPr lang="fr-FR" sz="1400" dirty="0">
              <a:solidFill>
                <a:srgbClr val="FF0000"/>
              </a:solidFill>
            </a:endParaRPr>
          </a:p>
        </p:txBody>
      </p:sp>
      <p:sp>
        <p:nvSpPr>
          <p:cNvPr id="13" name="ZoneTexte 12">
            <a:extLst>
              <a:ext uri="{FF2B5EF4-FFF2-40B4-BE49-F238E27FC236}">
                <a16:creationId xmlns:a16="http://schemas.microsoft.com/office/drawing/2014/main" id="{68C153C0-1603-B2A7-497D-F02EABC4D303}"/>
              </a:ext>
            </a:extLst>
          </p:cNvPr>
          <p:cNvSpPr txBox="1"/>
          <p:nvPr/>
        </p:nvSpPr>
        <p:spPr>
          <a:xfrm>
            <a:off x="5700860" y="1853270"/>
            <a:ext cx="445416" cy="307777"/>
          </a:xfrm>
          <a:prstGeom prst="rect">
            <a:avLst/>
          </a:prstGeom>
          <a:noFill/>
        </p:spPr>
        <p:txBody>
          <a:bodyPr wrap="square">
            <a:spAutoFit/>
          </a:bodyPr>
          <a:lstStyle/>
          <a:p>
            <a:r>
              <a:rPr lang="cy-GB" altLang="en-US" sz="1400" dirty="0">
                <a:solidFill>
                  <a:srgbClr val="FF0000"/>
                </a:solidFill>
                <a:latin typeface="Comic Sans MS" panose="030F0902030302020204" pitchFamily="66" charset="0"/>
              </a:rPr>
              <a:t>S1</a:t>
            </a:r>
            <a:endParaRPr lang="fr-FR" sz="1400" dirty="0">
              <a:solidFill>
                <a:srgbClr val="FF0000"/>
              </a:solidFill>
            </a:endParaRPr>
          </a:p>
        </p:txBody>
      </p:sp>
      <p:sp>
        <p:nvSpPr>
          <p:cNvPr id="14" name="ZoneTexte 13">
            <a:extLst>
              <a:ext uri="{FF2B5EF4-FFF2-40B4-BE49-F238E27FC236}">
                <a16:creationId xmlns:a16="http://schemas.microsoft.com/office/drawing/2014/main" id="{17C7D31A-30E4-3ADC-9BAE-E0D77FF23651}"/>
              </a:ext>
            </a:extLst>
          </p:cNvPr>
          <p:cNvSpPr txBox="1"/>
          <p:nvPr/>
        </p:nvSpPr>
        <p:spPr>
          <a:xfrm>
            <a:off x="6462396" y="1844489"/>
            <a:ext cx="445416" cy="307777"/>
          </a:xfrm>
          <a:prstGeom prst="rect">
            <a:avLst/>
          </a:prstGeom>
          <a:noFill/>
        </p:spPr>
        <p:txBody>
          <a:bodyPr wrap="square">
            <a:spAutoFit/>
          </a:bodyPr>
          <a:lstStyle/>
          <a:p>
            <a:r>
              <a:rPr lang="cy-GB" altLang="en-US" sz="1400" dirty="0">
                <a:solidFill>
                  <a:srgbClr val="FF0000"/>
                </a:solidFill>
                <a:latin typeface="Comic Sans MS" panose="030F0902030302020204" pitchFamily="66" charset="0"/>
              </a:rPr>
              <a:t>S2</a:t>
            </a:r>
            <a:endParaRPr lang="fr-FR" sz="1400" dirty="0">
              <a:solidFill>
                <a:srgbClr val="FF0000"/>
              </a:solidFill>
            </a:endParaRPr>
          </a:p>
        </p:txBody>
      </p:sp>
      <p:cxnSp>
        <p:nvCxnSpPr>
          <p:cNvPr id="16" name="Connecteur droit 15">
            <a:extLst>
              <a:ext uri="{FF2B5EF4-FFF2-40B4-BE49-F238E27FC236}">
                <a16:creationId xmlns:a16="http://schemas.microsoft.com/office/drawing/2014/main" id="{37964DDE-C188-F9FD-BC60-8A949BCA7AE0}"/>
              </a:ext>
            </a:extLst>
          </p:cNvPr>
          <p:cNvCxnSpPr>
            <a:cxnSpLocks/>
          </p:cNvCxnSpPr>
          <p:nvPr/>
        </p:nvCxnSpPr>
        <p:spPr>
          <a:xfrm>
            <a:off x="5627513" y="2512176"/>
            <a:ext cx="279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C84D5E17-9180-FC59-33EF-CA70C7FC609F}"/>
              </a:ext>
            </a:extLst>
          </p:cNvPr>
          <p:cNvCxnSpPr>
            <a:cxnSpLocks/>
          </p:cNvCxnSpPr>
          <p:nvPr/>
        </p:nvCxnSpPr>
        <p:spPr>
          <a:xfrm>
            <a:off x="6016980" y="2100132"/>
            <a:ext cx="11345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ACD69737-D2B4-1BB9-21B8-3092EF1EF4B6}"/>
              </a:ext>
            </a:extLst>
          </p:cNvPr>
          <p:cNvCxnSpPr>
            <a:cxnSpLocks/>
          </p:cNvCxnSpPr>
          <p:nvPr/>
        </p:nvCxnSpPr>
        <p:spPr>
          <a:xfrm>
            <a:off x="7151511" y="2100132"/>
            <a:ext cx="0" cy="154759"/>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63B39CF2-D635-C0F2-E619-2FCB2CDCDAD4}"/>
              </a:ext>
            </a:extLst>
          </p:cNvPr>
          <p:cNvPicPr>
            <a:picLocks noChangeAspect="1"/>
          </p:cNvPicPr>
          <p:nvPr/>
        </p:nvPicPr>
        <p:blipFill>
          <a:blip r:embed="rId4"/>
          <a:stretch>
            <a:fillRect/>
          </a:stretch>
        </p:blipFill>
        <p:spPr>
          <a:xfrm>
            <a:off x="6685104" y="126071"/>
            <a:ext cx="2208030" cy="1477748"/>
          </a:xfrm>
          <a:prstGeom prst="rect">
            <a:avLst/>
          </a:prstGeom>
        </p:spPr>
      </p:pic>
      <p:sp>
        <p:nvSpPr>
          <p:cNvPr id="24" name="Ellipse 23">
            <a:extLst>
              <a:ext uri="{FF2B5EF4-FFF2-40B4-BE49-F238E27FC236}">
                <a16:creationId xmlns:a16="http://schemas.microsoft.com/office/drawing/2014/main" id="{82862934-821C-E301-455B-4CA281B02787}"/>
              </a:ext>
            </a:extLst>
          </p:cNvPr>
          <p:cNvSpPr/>
          <p:nvPr/>
        </p:nvSpPr>
        <p:spPr>
          <a:xfrm>
            <a:off x="7789119" y="478647"/>
            <a:ext cx="284364" cy="3862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AE3AD214-00F9-67BA-F68F-B4D7D077AB65}"/>
              </a:ext>
            </a:extLst>
          </p:cNvPr>
          <p:cNvSpPr/>
          <p:nvPr/>
        </p:nvSpPr>
        <p:spPr>
          <a:xfrm>
            <a:off x="8483172" y="516747"/>
            <a:ext cx="284364" cy="3862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674599E6-4091-935F-7E3A-CF102BBB42D9}"/>
              </a:ext>
            </a:extLst>
          </p:cNvPr>
          <p:cNvSpPr/>
          <p:nvPr/>
        </p:nvSpPr>
        <p:spPr>
          <a:xfrm>
            <a:off x="7123516" y="589176"/>
            <a:ext cx="284364" cy="3862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DC6B1633-8C03-01A6-536A-B7DBED76AD95}"/>
              </a:ext>
            </a:extLst>
          </p:cNvPr>
          <p:cNvSpPr/>
          <p:nvPr/>
        </p:nvSpPr>
        <p:spPr>
          <a:xfrm>
            <a:off x="204320" y="853016"/>
            <a:ext cx="3905750" cy="1010647"/>
          </a:xfrm>
          <a:prstGeom prst="rect">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2" name="Groupe 41">
            <a:extLst>
              <a:ext uri="{FF2B5EF4-FFF2-40B4-BE49-F238E27FC236}">
                <a16:creationId xmlns:a16="http://schemas.microsoft.com/office/drawing/2014/main" id="{1823B1BB-97AF-FA41-AD88-D10D638ACEFE}"/>
              </a:ext>
            </a:extLst>
          </p:cNvPr>
          <p:cNvGrpSpPr/>
          <p:nvPr/>
        </p:nvGrpSpPr>
        <p:grpSpPr>
          <a:xfrm>
            <a:off x="328241" y="1405677"/>
            <a:ext cx="3505075" cy="4475811"/>
            <a:chOff x="67151" y="2133600"/>
            <a:chExt cx="3505075" cy="4475811"/>
          </a:xfrm>
        </p:grpSpPr>
        <p:pic>
          <p:nvPicPr>
            <p:cNvPr id="43" name="Image 42">
              <a:extLst>
                <a:ext uri="{FF2B5EF4-FFF2-40B4-BE49-F238E27FC236}">
                  <a16:creationId xmlns:a16="http://schemas.microsoft.com/office/drawing/2014/main" id="{5D8E7935-571B-A449-BEBC-4E0A54A835BA}"/>
                </a:ext>
              </a:extLst>
            </p:cNvPr>
            <p:cNvPicPr>
              <a:picLocks noChangeAspect="1"/>
            </p:cNvPicPr>
            <p:nvPr/>
          </p:nvPicPr>
          <p:blipFill>
            <a:blip r:embed="rId5"/>
            <a:stretch>
              <a:fillRect/>
            </a:stretch>
          </p:blipFill>
          <p:spPr>
            <a:xfrm>
              <a:off x="67151" y="2133600"/>
              <a:ext cx="3505075" cy="4475811"/>
            </a:xfrm>
            <a:prstGeom prst="rect">
              <a:avLst/>
            </a:prstGeom>
          </p:spPr>
        </p:pic>
        <p:sp>
          <p:nvSpPr>
            <p:cNvPr id="44" name="Rectangle 43">
              <a:extLst>
                <a:ext uri="{FF2B5EF4-FFF2-40B4-BE49-F238E27FC236}">
                  <a16:creationId xmlns:a16="http://schemas.microsoft.com/office/drawing/2014/main" id="{9047874A-7AC7-4245-A65A-BE999D89D179}"/>
                </a:ext>
              </a:extLst>
            </p:cNvPr>
            <p:cNvSpPr/>
            <p:nvPr/>
          </p:nvSpPr>
          <p:spPr>
            <a:xfrm>
              <a:off x="119552" y="2134631"/>
              <a:ext cx="525217" cy="699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Image 44">
              <a:extLst>
                <a:ext uri="{FF2B5EF4-FFF2-40B4-BE49-F238E27FC236}">
                  <a16:creationId xmlns:a16="http://schemas.microsoft.com/office/drawing/2014/main" id="{F65BBE42-A657-1F47-BE12-A9C76C4688F7}"/>
                </a:ext>
              </a:extLst>
            </p:cNvPr>
            <p:cNvPicPr>
              <a:picLocks noChangeAspect="1"/>
            </p:cNvPicPr>
            <p:nvPr/>
          </p:nvPicPr>
          <p:blipFill>
            <a:blip r:embed="rId6"/>
            <a:stretch>
              <a:fillRect/>
            </a:stretch>
          </p:blipFill>
          <p:spPr>
            <a:xfrm>
              <a:off x="668892" y="2806984"/>
              <a:ext cx="2773400" cy="1832251"/>
            </a:xfrm>
            <a:prstGeom prst="rect">
              <a:avLst/>
            </a:prstGeom>
          </p:spPr>
        </p:pic>
        <p:sp>
          <p:nvSpPr>
            <p:cNvPr id="46" name="Rectangle 45">
              <a:extLst>
                <a:ext uri="{FF2B5EF4-FFF2-40B4-BE49-F238E27FC236}">
                  <a16:creationId xmlns:a16="http://schemas.microsoft.com/office/drawing/2014/main" id="{E4ECA198-5213-314C-876B-C87D273A4A27}"/>
                </a:ext>
              </a:extLst>
            </p:cNvPr>
            <p:cNvSpPr/>
            <p:nvPr/>
          </p:nvSpPr>
          <p:spPr>
            <a:xfrm>
              <a:off x="1086280" y="2371940"/>
              <a:ext cx="2356012" cy="614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29D5D4C8-6785-BE4C-8C39-B509665BABCA}"/>
                </a:ext>
              </a:extLst>
            </p:cNvPr>
            <p:cNvSpPr/>
            <p:nvPr/>
          </p:nvSpPr>
          <p:spPr>
            <a:xfrm>
              <a:off x="1596412" y="4409427"/>
              <a:ext cx="1845880" cy="36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8" name="ZoneTexte 47">
            <a:extLst>
              <a:ext uri="{FF2B5EF4-FFF2-40B4-BE49-F238E27FC236}">
                <a16:creationId xmlns:a16="http://schemas.microsoft.com/office/drawing/2014/main" id="{BCF0E16D-B4E3-C841-90ED-766907910287}"/>
              </a:ext>
            </a:extLst>
          </p:cNvPr>
          <p:cNvSpPr txBox="1"/>
          <p:nvPr/>
        </p:nvSpPr>
        <p:spPr>
          <a:xfrm>
            <a:off x="420338" y="2721711"/>
            <a:ext cx="6096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V</a:t>
            </a:r>
            <a:endParaRPr lang="fr-FR" dirty="0"/>
          </a:p>
        </p:txBody>
      </p:sp>
      <p:sp>
        <p:nvSpPr>
          <p:cNvPr id="49" name="ZoneTexte 48">
            <a:extLst>
              <a:ext uri="{FF2B5EF4-FFF2-40B4-BE49-F238E27FC236}">
                <a16:creationId xmlns:a16="http://schemas.microsoft.com/office/drawing/2014/main" id="{7A6BA8A0-E90E-F347-8AFB-8516135EEE6B}"/>
              </a:ext>
            </a:extLst>
          </p:cNvPr>
          <p:cNvSpPr txBox="1"/>
          <p:nvPr/>
        </p:nvSpPr>
        <p:spPr>
          <a:xfrm>
            <a:off x="420338" y="4369296"/>
            <a:ext cx="6096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I</a:t>
            </a:r>
            <a:endParaRPr lang="fr-FR" dirty="0"/>
          </a:p>
        </p:txBody>
      </p:sp>
    </p:spTree>
    <p:extLst>
      <p:ext uri="{BB962C8B-B14F-4D97-AF65-F5344CB8AC3E}">
        <p14:creationId xmlns:p14="http://schemas.microsoft.com/office/powerpoint/2010/main" val="647422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373552" y="487176"/>
            <a:ext cx="3851447" cy="430887"/>
          </a:xfrm>
          <a:prstGeom prst="rect">
            <a:avLst/>
          </a:prstGeom>
        </p:spPr>
        <p:txBody>
          <a:bodyPr wrap="square" lIns="0" tIns="0" rIns="0" bIns="0" rtlCol="0" anchor="t">
            <a:spAutoFit/>
          </a:bodyPr>
          <a:lstStyle/>
          <a:p>
            <a:r>
              <a:rPr lang="fr-FR" sz="2800" dirty="0">
                <a:solidFill>
                  <a:srgbClr val="3333CC"/>
                </a:solidFill>
                <a:latin typeface="ComicSansMS" panose="030F0702030302020204" pitchFamily="66" charset="0"/>
              </a:rPr>
              <a:t>4. </a:t>
            </a:r>
            <a:r>
              <a:rPr lang="fr-FR" sz="2800" dirty="0" err="1">
                <a:solidFill>
                  <a:srgbClr val="3333CC"/>
                </a:solidFill>
                <a:latin typeface="ComicSansMS" panose="030F0702030302020204" pitchFamily="66" charset="0"/>
              </a:rPr>
              <a:t>Threshold</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tracking</a:t>
            </a:r>
            <a:endParaRPr lang="fr-FR" sz="2800" dirty="0">
              <a:solidFill>
                <a:srgbClr val="3333CC"/>
              </a:solidFill>
              <a:latin typeface="ComicSansMS" panose="030F0702030302020204" pitchFamily="66" charset="0"/>
            </a:endParaRPr>
          </a:p>
        </p:txBody>
      </p:sp>
      <p:graphicFrame>
        <p:nvGraphicFramePr>
          <p:cNvPr id="9" name="Graphique 8">
            <a:extLst>
              <a:ext uri="{FF2B5EF4-FFF2-40B4-BE49-F238E27FC236}">
                <a16:creationId xmlns:a16="http://schemas.microsoft.com/office/drawing/2014/main" id="{40ABC5C9-46F7-1147-AEF4-1681C4A8F148}"/>
              </a:ext>
            </a:extLst>
          </p:cNvPr>
          <p:cNvGraphicFramePr>
            <a:graphicFrameLocks/>
          </p:cNvGraphicFramePr>
          <p:nvPr>
            <p:extLst>
              <p:ext uri="{D42A27DB-BD31-4B8C-83A1-F6EECF244321}">
                <p14:modId xmlns:p14="http://schemas.microsoft.com/office/powerpoint/2010/main" val="1844105609"/>
              </p:ext>
            </p:extLst>
          </p:nvPr>
        </p:nvGraphicFramePr>
        <p:xfrm>
          <a:off x="4071528" y="289883"/>
          <a:ext cx="4222377" cy="294760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5">
            <a:extLst>
              <a:ext uri="{FF2B5EF4-FFF2-40B4-BE49-F238E27FC236}">
                <a16:creationId xmlns:a16="http://schemas.microsoft.com/office/drawing/2014/main" id="{19BF222C-00AC-571E-425A-2F207C88027D}"/>
              </a:ext>
            </a:extLst>
          </p:cNvPr>
          <p:cNvSpPr txBox="1">
            <a:spLocks noChangeArrowheads="1"/>
          </p:cNvSpPr>
          <p:nvPr/>
        </p:nvSpPr>
        <p:spPr bwMode="auto">
          <a:xfrm>
            <a:off x="3644349" y="3428471"/>
            <a:ext cx="5076733" cy="1754326"/>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168275" algn="l"/>
              </a:tabLst>
            </a:pPr>
            <a:r>
              <a:rPr lang="cy-GB" altLang="en-US" sz="1800" b="1" dirty="0">
                <a:solidFill>
                  <a:srgbClr val="002060"/>
                </a:solidFill>
                <a:latin typeface="Comic Sans MS" panose="030F0902030302020204" pitchFamily="66" charset="0"/>
              </a:rPr>
              <a:t>I hyperpolarizing</a:t>
            </a:r>
            <a:r>
              <a:rPr lang="cy-GB" altLang="en-US" sz="1800" dirty="0">
                <a:solidFill>
                  <a:srgbClr val="003399"/>
                </a:solidFill>
                <a:latin typeface="Comic Sans MS" panose="030F0902030302020204" pitchFamily="66" charset="0"/>
              </a:rPr>
              <a:t> (40% of the threshold)</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002060"/>
                </a:solidFill>
                <a:latin typeface="Comic Sans MS" panose="030F0902030302020204" pitchFamily="66" charset="0"/>
              </a:rPr>
              <a:t>F</a:t>
            </a:r>
            <a:r>
              <a:rPr lang="cy-GB" altLang="en-US" sz="1800" dirty="0">
                <a:solidFill>
                  <a:srgbClr val="003399"/>
                </a:solidFill>
                <a:latin typeface="Comic Sans MS" panose="030F0902030302020204" pitchFamily="66" charset="0"/>
              </a:rPr>
              <a:t> : fast increase of the threshold (nodal hyperpolarization)</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002060"/>
                </a:solidFill>
                <a:latin typeface="Comic Sans MS" panose="030F0902030302020204" pitchFamily="66" charset="0"/>
              </a:rPr>
              <a:t>S1</a:t>
            </a:r>
            <a:r>
              <a:rPr lang="cy-GB" altLang="en-US" sz="1800" dirty="0">
                <a:solidFill>
                  <a:srgbClr val="003399"/>
                </a:solidFill>
                <a:latin typeface="Comic Sans MS" panose="030F0902030302020204" pitchFamily="66" charset="0"/>
              </a:rPr>
              <a:t> : threshold increase more slowly</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(hyperpolarization diffusion in the internode, limited by </a:t>
            </a:r>
            <a:r>
              <a:rPr lang="fr-FR" sz="1800" b="1" dirty="0" err="1">
                <a:solidFill>
                  <a:srgbClr val="00B050"/>
                </a:solidFill>
                <a:latin typeface="Comic Sans MS" panose="030F0902030302020204" pitchFamily="66" charset="0"/>
              </a:rPr>
              <a:t>Ih</a:t>
            </a:r>
            <a:r>
              <a:rPr lang="fr-FR" sz="1800" b="1" dirty="0">
                <a:solidFill>
                  <a:srgbClr val="00B050"/>
                </a:solidFill>
                <a:latin typeface="Comic Sans MS" panose="030F0902030302020204" pitchFamily="66" charset="0"/>
              </a:rPr>
              <a:t> current</a:t>
            </a:r>
            <a:r>
              <a:rPr lang="cy-GB" altLang="en-US" sz="1800" dirty="0">
                <a:solidFill>
                  <a:srgbClr val="003399"/>
                </a:solidFill>
                <a:latin typeface="Comic Sans MS" panose="030F0902030302020204" pitchFamily="66" charset="0"/>
              </a:rPr>
              <a:t>)</a:t>
            </a:r>
          </a:p>
        </p:txBody>
      </p:sp>
      <p:sp>
        <p:nvSpPr>
          <p:cNvPr id="12" name="ZoneTexte 11">
            <a:extLst>
              <a:ext uri="{FF2B5EF4-FFF2-40B4-BE49-F238E27FC236}">
                <a16:creationId xmlns:a16="http://schemas.microsoft.com/office/drawing/2014/main" id="{BFDC4876-C9E8-A800-8F34-853CA1C4EE3C}"/>
              </a:ext>
            </a:extLst>
          </p:cNvPr>
          <p:cNvSpPr txBox="1"/>
          <p:nvPr/>
        </p:nvSpPr>
        <p:spPr>
          <a:xfrm>
            <a:off x="5091226" y="1139750"/>
            <a:ext cx="322806" cy="307777"/>
          </a:xfrm>
          <a:prstGeom prst="rect">
            <a:avLst/>
          </a:prstGeom>
          <a:noFill/>
        </p:spPr>
        <p:txBody>
          <a:bodyPr wrap="square">
            <a:spAutoFit/>
          </a:bodyPr>
          <a:lstStyle/>
          <a:p>
            <a:r>
              <a:rPr lang="cy-GB" altLang="en-US" sz="1400" b="1" dirty="0">
                <a:solidFill>
                  <a:srgbClr val="002060"/>
                </a:solidFill>
                <a:latin typeface="Comic Sans MS" panose="030F0902030302020204" pitchFamily="66" charset="0"/>
              </a:rPr>
              <a:t>F</a:t>
            </a:r>
            <a:endParaRPr lang="fr-FR" sz="1400" b="1" dirty="0">
              <a:solidFill>
                <a:srgbClr val="002060"/>
              </a:solidFill>
            </a:endParaRPr>
          </a:p>
        </p:txBody>
      </p:sp>
      <p:sp>
        <p:nvSpPr>
          <p:cNvPr id="13" name="ZoneTexte 12">
            <a:extLst>
              <a:ext uri="{FF2B5EF4-FFF2-40B4-BE49-F238E27FC236}">
                <a16:creationId xmlns:a16="http://schemas.microsoft.com/office/drawing/2014/main" id="{68C153C0-1603-B2A7-497D-F02EABC4D303}"/>
              </a:ext>
            </a:extLst>
          </p:cNvPr>
          <p:cNvSpPr txBox="1"/>
          <p:nvPr/>
        </p:nvSpPr>
        <p:spPr>
          <a:xfrm>
            <a:off x="5373374" y="1602285"/>
            <a:ext cx="445416" cy="307777"/>
          </a:xfrm>
          <a:prstGeom prst="rect">
            <a:avLst/>
          </a:prstGeom>
          <a:noFill/>
        </p:spPr>
        <p:txBody>
          <a:bodyPr wrap="square">
            <a:spAutoFit/>
          </a:bodyPr>
          <a:lstStyle/>
          <a:p>
            <a:r>
              <a:rPr lang="cy-GB" altLang="en-US" sz="1400" b="1" dirty="0">
                <a:solidFill>
                  <a:srgbClr val="002060"/>
                </a:solidFill>
                <a:latin typeface="Comic Sans MS" panose="030F0902030302020204" pitchFamily="66" charset="0"/>
              </a:rPr>
              <a:t>S1</a:t>
            </a:r>
            <a:endParaRPr lang="fr-FR" sz="1400" b="1" dirty="0">
              <a:solidFill>
                <a:srgbClr val="002060"/>
              </a:solidFill>
            </a:endParaRPr>
          </a:p>
        </p:txBody>
      </p:sp>
      <p:cxnSp>
        <p:nvCxnSpPr>
          <p:cNvPr id="11" name="Connecteur droit 10">
            <a:extLst>
              <a:ext uri="{FF2B5EF4-FFF2-40B4-BE49-F238E27FC236}">
                <a16:creationId xmlns:a16="http://schemas.microsoft.com/office/drawing/2014/main" id="{B37833B1-A177-0553-597C-4CFD380E6329}"/>
              </a:ext>
            </a:extLst>
          </p:cNvPr>
          <p:cNvCxnSpPr>
            <a:cxnSpLocks/>
          </p:cNvCxnSpPr>
          <p:nvPr/>
        </p:nvCxnSpPr>
        <p:spPr>
          <a:xfrm>
            <a:off x="5174359" y="1101204"/>
            <a:ext cx="279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95FEC5DC-4476-D674-69C9-F59437A2D04D}"/>
              </a:ext>
            </a:extLst>
          </p:cNvPr>
          <p:cNvPicPr>
            <a:picLocks noChangeAspect="1"/>
          </p:cNvPicPr>
          <p:nvPr/>
        </p:nvPicPr>
        <p:blipFill>
          <a:blip r:embed="rId4"/>
          <a:stretch>
            <a:fillRect/>
          </a:stretch>
        </p:blipFill>
        <p:spPr>
          <a:xfrm>
            <a:off x="6003235" y="5166218"/>
            <a:ext cx="2387510" cy="1597867"/>
          </a:xfrm>
          <a:prstGeom prst="rect">
            <a:avLst/>
          </a:prstGeom>
        </p:spPr>
      </p:pic>
      <p:sp>
        <p:nvSpPr>
          <p:cNvPr id="16" name="Ellipse 15">
            <a:extLst>
              <a:ext uri="{FF2B5EF4-FFF2-40B4-BE49-F238E27FC236}">
                <a16:creationId xmlns:a16="http://schemas.microsoft.com/office/drawing/2014/main" id="{77DD1CA7-A871-7723-E606-4D82A5074413}"/>
              </a:ext>
            </a:extLst>
          </p:cNvPr>
          <p:cNvSpPr/>
          <p:nvPr/>
        </p:nvSpPr>
        <p:spPr>
          <a:xfrm>
            <a:off x="8203443" y="5587143"/>
            <a:ext cx="180924" cy="3862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a:extLst>
              <a:ext uri="{FF2B5EF4-FFF2-40B4-BE49-F238E27FC236}">
                <a16:creationId xmlns:a16="http://schemas.microsoft.com/office/drawing/2014/main" id="{8494FF1B-3F65-D889-1413-07A2680ECBC3}"/>
              </a:ext>
            </a:extLst>
          </p:cNvPr>
          <p:cNvGrpSpPr/>
          <p:nvPr/>
        </p:nvGrpSpPr>
        <p:grpSpPr>
          <a:xfrm>
            <a:off x="68752" y="1405680"/>
            <a:ext cx="3505075" cy="4475811"/>
            <a:chOff x="67151" y="2133600"/>
            <a:chExt cx="3505075" cy="4475811"/>
          </a:xfrm>
        </p:grpSpPr>
        <p:pic>
          <p:nvPicPr>
            <p:cNvPr id="2" name="Image 1">
              <a:extLst>
                <a:ext uri="{FF2B5EF4-FFF2-40B4-BE49-F238E27FC236}">
                  <a16:creationId xmlns:a16="http://schemas.microsoft.com/office/drawing/2014/main" id="{A4E1CC13-B266-2327-D316-04DADF69B930}"/>
                </a:ext>
              </a:extLst>
            </p:cNvPr>
            <p:cNvPicPr>
              <a:picLocks noChangeAspect="1"/>
            </p:cNvPicPr>
            <p:nvPr/>
          </p:nvPicPr>
          <p:blipFill>
            <a:blip r:embed="rId5"/>
            <a:stretch>
              <a:fillRect/>
            </a:stretch>
          </p:blipFill>
          <p:spPr>
            <a:xfrm>
              <a:off x="67151" y="2133600"/>
              <a:ext cx="3505075" cy="4475811"/>
            </a:xfrm>
            <a:prstGeom prst="rect">
              <a:avLst/>
            </a:prstGeom>
          </p:spPr>
        </p:pic>
        <p:sp>
          <p:nvSpPr>
            <p:cNvPr id="7" name="Rectangle 6">
              <a:extLst>
                <a:ext uri="{FF2B5EF4-FFF2-40B4-BE49-F238E27FC236}">
                  <a16:creationId xmlns:a16="http://schemas.microsoft.com/office/drawing/2014/main" id="{0B68285B-E56D-304F-5339-9BB61B28A6CA}"/>
                </a:ext>
              </a:extLst>
            </p:cNvPr>
            <p:cNvSpPr/>
            <p:nvPr/>
          </p:nvSpPr>
          <p:spPr>
            <a:xfrm>
              <a:off x="119552" y="2134631"/>
              <a:ext cx="525217" cy="699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D089F0AB-C5CC-611E-4C83-2CAD91811C66}"/>
                </a:ext>
              </a:extLst>
            </p:cNvPr>
            <p:cNvPicPr>
              <a:picLocks noChangeAspect="1"/>
            </p:cNvPicPr>
            <p:nvPr/>
          </p:nvPicPr>
          <p:blipFill>
            <a:blip r:embed="rId6"/>
            <a:stretch>
              <a:fillRect/>
            </a:stretch>
          </p:blipFill>
          <p:spPr>
            <a:xfrm>
              <a:off x="668892" y="2806984"/>
              <a:ext cx="2773400" cy="1832251"/>
            </a:xfrm>
            <a:prstGeom prst="rect">
              <a:avLst/>
            </a:prstGeom>
          </p:spPr>
        </p:pic>
        <p:sp>
          <p:nvSpPr>
            <p:cNvPr id="19" name="Rectangle 18">
              <a:extLst>
                <a:ext uri="{FF2B5EF4-FFF2-40B4-BE49-F238E27FC236}">
                  <a16:creationId xmlns:a16="http://schemas.microsoft.com/office/drawing/2014/main" id="{2BA19657-BB97-7492-8958-49D26B6A1B5A}"/>
                </a:ext>
              </a:extLst>
            </p:cNvPr>
            <p:cNvSpPr/>
            <p:nvPr/>
          </p:nvSpPr>
          <p:spPr>
            <a:xfrm>
              <a:off x="1086280" y="2371940"/>
              <a:ext cx="2356012" cy="614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7D5E0CB-33C7-872C-44CB-B392A67732AE}"/>
                </a:ext>
              </a:extLst>
            </p:cNvPr>
            <p:cNvSpPr/>
            <p:nvPr/>
          </p:nvSpPr>
          <p:spPr>
            <a:xfrm>
              <a:off x="1596412" y="4409427"/>
              <a:ext cx="1845880" cy="36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ZoneTexte 21">
            <a:extLst>
              <a:ext uri="{FF2B5EF4-FFF2-40B4-BE49-F238E27FC236}">
                <a16:creationId xmlns:a16="http://schemas.microsoft.com/office/drawing/2014/main" id="{F70F0FEE-F5FA-41DE-85DA-6CEFD0989FAD}"/>
              </a:ext>
            </a:extLst>
          </p:cNvPr>
          <p:cNvSpPr txBox="1"/>
          <p:nvPr/>
        </p:nvSpPr>
        <p:spPr>
          <a:xfrm>
            <a:off x="68752" y="4500462"/>
            <a:ext cx="6096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I</a:t>
            </a:r>
            <a:endParaRPr lang="fr-FR" dirty="0"/>
          </a:p>
        </p:txBody>
      </p:sp>
      <p:sp>
        <p:nvSpPr>
          <p:cNvPr id="23" name="ZoneTexte 22">
            <a:extLst>
              <a:ext uri="{FF2B5EF4-FFF2-40B4-BE49-F238E27FC236}">
                <a16:creationId xmlns:a16="http://schemas.microsoft.com/office/drawing/2014/main" id="{6D7DB637-00AB-E77D-A1EC-60630AA70C15}"/>
              </a:ext>
            </a:extLst>
          </p:cNvPr>
          <p:cNvSpPr txBox="1"/>
          <p:nvPr/>
        </p:nvSpPr>
        <p:spPr>
          <a:xfrm>
            <a:off x="68752" y="2825735"/>
            <a:ext cx="6096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V</a:t>
            </a:r>
            <a:endParaRPr lang="fr-FR" dirty="0"/>
          </a:p>
        </p:txBody>
      </p:sp>
    </p:spTree>
    <p:extLst>
      <p:ext uri="{BB962C8B-B14F-4D97-AF65-F5344CB8AC3E}">
        <p14:creationId xmlns:p14="http://schemas.microsoft.com/office/powerpoint/2010/main" val="3077739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2455608" y="807356"/>
            <a:ext cx="9074121" cy="861774"/>
          </a:xfrm>
          <a:prstGeom prst="rect">
            <a:avLst/>
          </a:prstGeom>
        </p:spPr>
        <p:txBody>
          <a:bodyPr wrap="square" lIns="0" tIns="0" rIns="0" bIns="0" rtlCol="0" anchor="t">
            <a:spAutoFit/>
          </a:bodyPr>
          <a:lstStyle/>
          <a:p>
            <a:pPr algn="ctr"/>
            <a:r>
              <a:rPr lang="fr-FR" sz="2400" dirty="0" err="1">
                <a:solidFill>
                  <a:srgbClr val="3333CC"/>
                </a:solidFill>
                <a:latin typeface="ComicSansMS" panose="030F0702030302020204" pitchFamily="66" charset="0"/>
              </a:rPr>
              <a:t>Excitability</a:t>
            </a:r>
            <a:r>
              <a:rPr lang="fr-FR" sz="2400" dirty="0">
                <a:solidFill>
                  <a:srgbClr val="3333CC"/>
                </a:solidFill>
                <a:latin typeface="ComicSansMS" panose="030F0702030302020204" pitchFamily="66" charset="0"/>
              </a:rPr>
              <a:t> </a:t>
            </a:r>
            <a:r>
              <a:rPr lang="fr-FR" sz="2400" dirty="0" err="1">
                <a:solidFill>
                  <a:srgbClr val="3333CC"/>
                </a:solidFill>
                <a:latin typeface="ComicSansMS" panose="030F0702030302020204" pitchFamily="66" charset="0"/>
              </a:rPr>
              <a:t>actors</a:t>
            </a:r>
            <a:endParaRPr lang="fr-FR" sz="2400" dirty="0">
              <a:solidFill>
                <a:srgbClr val="3333CC"/>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pic>
        <p:nvPicPr>
          <p:cNvPr id="5" name="Main graphic">
            <a:extLst>
              <a:ext uri="{FF2B5EF4-FFF2-40B4-BE49-F238E27FC236}">
                <a16:creationId xmlns:a16="http://schemas.microsoft.com/office/drawing/2014/main" id="{FA8CAD81-39FD-1AFC-08B5-0FBF3B46AD46}"/>
              </a:ext>
            </a:extLst>
          </p:cNvPr>
          <p:cNvPicPr/>
          <p:nvPr/>
        </p:nvPicPr>
        <p:blipFill>
          <a:blip r:embed="rId3"/>
          <a:stretch/>
        </p:blipFill>
        <p:spPr>
          <a:xfrm>
            <a:off x="-19970" y="1306815"/>
            <a:ext cx="5356468" cy="5248416"/>
          </a:xfrm>
          <a:prstGeom prst="rect">
            <a:avLst/>
          </a:prstGeom>
          <a:ln>
            <a:noFill/>
          </a:ln>
        </p:spPr>
      </p:pic>
      <p:sp>
        <p:nvSpPr>
          <p:cNvPr id="10" name="ZoneTexte 9">
            <a:extLst>
              <a:ext uri="{FF2B5EF4-FFF2-40B4-BE49-F238E27FC236}">
                <a16:creationId xmlns:a16="http://schemas.microsoft.com/office/drawing/2014/main" id="{CF3E7118-B0E1-2A7D-F778-2A5D4D242353}"/>
              </a:ext>
            </a:extLst>
          </p:cNvPr>
          <p:cNvSpPr txBox="1"/>
          <p:nvPr/>
        </p:nvSpPr>
        <p:spPr>
          <a:xfrm>
            <a:off x="5467278" y="1544571"/>
            <a:ext cx="4572000" cy="5078313"/>
          </a:xfrm>
          <a:prstGeom prst="rect">
            <a:avLst/>
          </a:prstGeom>
          <a:noFill/>
        </p:spPr>
        <p:txBody>
          <a:bodyPr wrap="square">
            <a:spAutoFit/>
          </a:bodyPr>
          <a:lstStyle/>
          <a:p>
            <a:pPr>
              <a:tabLst>
                <a:tab pos="1420813" algn="l"/>
              </a:tabLst>
            </a:pPr>
            <a:r>
              <a:rPr lang="cy-GB" altLang="en-US" dirty="0">
                <a:solidFill>
                  <a:srgbClr val="3333CC"/>
                </a:solidFill>
                <a:latin typeface="ComicSansMS" panose="030F0702030302020204" pitchFamily="66" charset="0"/>
              </a:rPr>
              <a:t>Node</a:t>
            </a:r>
          </a:p>
          <a:p>
            <a:pPr>
              <a:tabLst>
                <a:tab pos="1420813" algn="l"/>
              </a:tabLst>
            </a:pPr>
            <a:endParaRPr lang="cy-GB" altLang="en-US" dirty="0">
              <a:solidFill>
                <a:srgbClr val="3333CC"/>
              </a:solidFill>
              <a:latin typeface="ComicSansMS" panose="030F0702030302020204" pitchFamily="66" charset="0"/>
            </a:endParaRPr>
          </a:p>
          <a:p>
            <a:pPr>
              <a:tabLst>
                <a:tab pos="1420813" algn="l"/>
              </a:tabLst>
            </a:pPr>
            <a:r>
              <a:rPr lang="cy-GB" altLang="en-US" dirty="0">
                <a:solidFill>
                  <a:srgbClr val="3333CC"/>
                </a:solidFill>
                <a:latin typeface="ComicSansMS" panose="030F0702030302020204" pitchFamily="66" charset="0"/>
              </a:rPr>
              <a:t>Myelin</a:t>
            </a:r>
          </a:p>
          <a:p>
            <a:pPr>
              <a:tabLst>
                <a:tab pos="1420813" algn="l"/>
              </a:tabLst>
            </a:pPr>
            <a:endParaRPr lang="cy-GB" altLang="en-US" dirty="0">
              <a:solidFill>
                <a:srgbClr val="3333CC"/>
              </a:solidFill>
              <a:latin typeface="ComicSansMS" panose="030F0702030302020204" pitchFamily="66" charset="0"/>
            </a:endParaRPr>
          </a:p>
          <a:p>
            <a:pPr>
              <a:tabLst>
                <a:tab pos="1420813" algn="l"/>
              </a:tabLst>
            </a:pPr>
            <a:r>
              <a:rPr lang="cy-GB" altLang="en-US" dirty="0">
                <a:solidFill>
                  <a:srgbClr val="3333CC"/>
                </a:solidFill>
                <a:latin typeface="ComicSansMS" panose="030F0702030302020204" pitchFamily="66" charset="0"/>
              </a:rPr>
              <a:t>Na</a:t>
            </a:r>
            <a:r>
              <a:rPr lang="cy-GB" altLang="en-US" baseline="-25000" dirty="0">
                <a:solidFill>
                  <a:srgbClr val="3333CC"/>
                </a:solidFill>
                <a:latin typeface="ComicSansMS" panose="030F0702030302020204" pitchFamily="66" charset="0"/>
              </a:rPr>
              <a:t>t</a:t>
            </a:r>
            <a:r>
              <a:rPr lang="cy-GB" altLang="en-US" dirty="0">
                <a:solidFill>
                  <a:srgbClr val="3333CC"/>
                </a:solidFill>
                <a:latin typeface="ComicSansMS" panose="030F0702030302020204" pitchFamily="66" charset="0"/>
              </a:rPr>
              <a:t> Channels</a:t>
            </a:r>
            <a:endParaRPr lang="cy-GB" altLang="en-US" dirty="0">
              <a:solidFill>
                <a:srgbClr val="3333CC"/>
              </a:solidFill>
              <a:latin typeface="Comic Sans MS" panose="030F0902030302020204" pitchFamily="66" charset="0"/>
            </a:endParaRPr>
          </a:p>
          <a:p>
            <a:pPr>
              <a:tabLst>
                <a:tab pos="1420813" algn="l"/>
              </a:tabLst>
            </a:pPr>
            <a:r>
              <a:rPr lang="cy-GB" altLang="en-US" dirty="0">
                <a:solidFill>
                  <a:srgbClr val="3333CC"/>
                </a:solidFill>
                <a:latin typeface="Comic Sans MS" panose="030F0902030302020204" pitchFamily="66" charset="0"/>
              </a:rPr>
              <a:t>=&gt;</a:t>
            </a:r>
            <a:r>
              <a:rPr lang="cy-GB" altLang="en-US" dirty="0">
                <a:latin typeface="Comic Sans MS" panose="030F0902030302020204" pitchFamily="66" charset="0"/>
              </a:rPr>
              <a:t> action potential</a:t>
            </a:r>
          </a:p>
          <a:p>
            <a:pPr>
              <a:tabLst>
                <a:tab pos="1420813" algn="l"/>
              </a:tabLst>
            </a:pPr>
            <a:endParaRPr lang="cy-GB" altLang="en-US" dirty="0">
              <a:latin typeface="Comic Sans MS" panose="030F0902030302020204" pitchFamily="66" charset="0"/>
            </a:endParaRPr>
          </a:p>
          <a:p>
            <a:pPr>
              <a:tabLst>
                <a:tab pos="1420813" algn="l"/>
              </a:tabLst>
            </a:pPr>
            <a:r>
              <a:rPr lang="cy-GB" dirty="0">
                <a:solidFill>
                  <a:srgbClr val="3333CC"/>
                </a:solidFill>
                <a:latin typeface="ComicSansMS" panose="030F0702030302020204" pitchFamily="66" charset="0"/>
              </a:rPr>
              <a:t>K</a:t>
            </a:r>
            <a:r>
              <a:rPr lang="cy-GB" baseline="-25000" dirty="0">
                <a:solidFill>
                  <a:srgbClr val="3333CC"/>
                </a:solidFill>
                <a:latin typeface="ComicSansMS" panose="030F0702030302020204" pitchFamily="66" charset="0"/>
              </a:rPr>
              <a:t>s</a:t>
            </a:r>
            <a:r>
              <a:rPr lang="cy-GB" dirty="0">
                <a:solidFill>
                  <a:srgbClr val="3333CC"/>
                </a:solidFill>
                <a:latin typeface="ComicSansMS" panose="030F0702030302020204" pitchFamily="66" charset="0"/>
              </a:rPr>
              <a:t> and K</a:t>
            </a:r>
            <a:r>
              <a:rPr lang="cy-GB" baseline="-25000" dirty="0">
                <a:solidFill>
                  <a:srgbClr val="3333CC"/>
                </a:solidFill>
                <a:latin typeface="ComicSansMS" panose="030F0702030302020204" pitchFamily="66" charset="0"/>
              </a:rPr>
              <a:t>f</a:t>
            </a:r>
            <a:r>
              <a:rPr lang="cy-GB" dirty="0">
                <a:solidFill>
                  <a:srgbClr val="3333CC"/>
                </a:solidFill>
                <a:latin typeface="ComicSansMS" panose="030F0702030302020204" pitchFamily="66" charset="0"/>
              </a:rPr>
              <a:t> Channels</a:t>
            </a:r>
          </a:p>
          <a:p>
            <a:pPr marL="285750" indent="-285750">
              <a:buFont typeface="Symbol" pitchFamily="2" charset="2"/>
              <a:buChar char="Þ"/>
              <a:tabLst>
                <a:tab pos="1420813" algn="l"/>
              </a:tabLst>
            </a:pPr>
            <a:r>
              <a:rPr lang="cy-GB" dirty="0">
                <a:latin typeface="ComicSansMS" panose="030F0702030302020204" pitchFamily="66" charset="0"/>
              </a:rPr>
              <a:t>restrict axonal depolarisation</a:t>
            </a:r>
          </a:p>
          <a:p>
            <a:pPr>
              <a:tabLst>
                <a:tab pos="1420813" algn="l"/>
              </a:tabLst>
            </a:pPr>
            <a:endParaRPr lang="cy-GB" dirty="0">
              <a:latin typeface="Comic Sans MS" panose="030F0902030302020204" pitchFamily="66" charset="0"/>
            </a:endParaRPr>
          </a:p>
          <a:p>
            <a:pPr>
              <a:tabLst>
                <a:tab pos="1420813" algn="l"/>
              </a:tabLst>
            </a:pPr>
            <a:r>
              <a:rPr lang="cy-GB" dirty="0">
                <a:solidFill>
                  <a:srgbClr val="3333CC"/>
                </a:solidFill>
                <a:latin typeface="ComicSansMS" panose="030F0702030302020204" pitchFamily="66" charset="0"/>
              </a:rPr>
              <a:t>HCN Channels </a:t>
            </a:r>
            <a:r>
              <a:rPr lang="cy-GB" dirty="0">
                <a:latin typeface="Comic Sans MS" panose="030F0902030302020204" pitchFamily="66" charset="0"/>
              </a:rPr>
              <a:t>(Ih current) </a:t>
            </a:r>
            <a:br>
              <a:rPr lang="cy-GB" dirty="0">
                <a:latin typeface="Comic Sans MS" panose="030F0902030302020204" pitchFamily="66" charset="0"/>
              </a:rPr>
            </a:br>
            <a:r>
              <a:rPr lang="cy-GB" dirty="0">
                <a:latin typeface="Comic Sans MS" panose="030F0902030302020204" pitchFamily="66" charset="0"/>
              </a:rPr>
              <a:t>=&gt; restrict axonal </a:t>
            </a:r>
          </a:p>
          <a:p>
            <a:pPr>
              <a:tabLst>
                <a:tab pos="1420813" algn="l"/>
              </a:tabLst>
            </a:pPr>
            <a:r>
              <a:rPr lang="cy-GB" dirty="0">
                <a:latin typeface="Comic Sans MS" panose="030F0902030302020204" pitchFamily="66" charset="0"/>
              </a:rPr>
              <a:t>hyperpolarization</a:t>
            </a:r>
          </a:p>
          <a:p>
            <a:pPr>
              <a:tabLst>
                <a:tab pos="1420813" algn="l"/>
              </a:tabLst>
            </a:pPr>
            <a:endParaRPr lang="cy-GB" dirty="0">
              <a:latin typeface="Comic Sans MS" panose="030F0902030302020204" pitchFamily="66" charset="0"/>
            </a:endParaRPr>
          </a:p>
          <a:p>
            <a:pPr>
              <a:tabLst>
                <a:tab pos="1420813" algn="l"/>
              </a:tabLst>
            </a:pPr>
            <a:r>
              <a:rPr lang="cy-GB" dirty="0">
                <a:solidFill>
                  <a:srgbClr val="3333CC"/>
                </a:solidFill>
                <a:latin typeface="ComicSansMS" panose="030F0702030302020204" pitchFamily="66" charset="0"/>
              </a:rPr>
              <a:t>Nap Channels </a:t>
            </a:r>
          </a:p>
          <a:p>
            <a:pPr>
              <a:tabLst>
                <a:tab pos="1420813" algn="l"/>
              </a:tabLst>
            </a:pPr>
            <a:r>
              <a:rPr lang="cy-GB" dirty="0">
                <a:latin typeface="Comic Sans MS" panose="030F0902030302020204" pitchFamily="66" charset="0"/>
              </a:rPr>
              <a:t>	</a:t>
            </a:r>
          </a:p>
          <a:p>
            <a:pPr>
              <a:tabLst>
                <a:tab pos="1420813" algn="l"/>
              </a:tabLst>
            </a:pPr>
            <a:r>
              <a:rPr lang="cy-GB" dirty="0">
                <a:solidFill>
                  <a:srgbClr val="3333CC"/>
                </a:solidFill>
                <a:latin typeface="ComicSansMS" panose="030F0702030302020204" pitchFamily="66" charset="0"/>
              </a:rPr>
              <a:t>Na-K Pump </a:t>
            </a:r>
            <a:r>
              <a:rPr lang="cy-GB" dirty="0">
                <a:latin typeface="ComicSansMS" panose="030F0702030302020204" pitchFamily="66" charset="0"/>
              </a:rPr>
              <a:t>(ATPase)</a:t>
            </a:r>
          </a:p>
          <a:p>
            <a:pPr>
              <a:tabLst>
                <a:tab pos="1420813" algn="l"/>
              </a:tabLst>
            </a:pPr>
            <a:endParaRPr lang="cy-GB" dirty="0">
              <a:latin typeface="ComicSansMS" panose="030F0702030302020204" pitchFamily="66" charset="0"/>
            </a:endParaRPr>
          </a:p>
        </p:txBody>
      </p:sp>
      <p:sp>
        <p:nvSpPr>
          <p:cNvPr id="14" name="ZoneTexte 13">
            <a:extLst>
              <a:ext uri="{FF2B5EF4-FFF2-40B4-BE49-F238E27FC236}">
                <a16:creationId xmlns:a16="http://schemas.microsoft.com/office/drawing/2014/main" id="{F4AB2CB0-1509-C015-3CDC-9EE26C5E4F5F}"/>
              </a:ext>
            </a:extLst>
          </p:cNvPr>
          <p:cNvSpPr txBox="1"/>
          <p:nvPr/>
        </p:nvSpPr>
        <p:spPr>
          <a:xfrm>
            <a:off x="1227909" y="1428597"/>
            <a:ext cx="1293223" cy="646331"/>
          </a:xfrm>
          <a:prstGeom prst="rect">
            <a:avLst/>
          </a:prstGeom>
          <a:noFill/>
        </p:spPr>
        <p:txBody>
          <a:bodyPr wrap="square">
            <a:spAutoFit/>
          </a:bodyPr>
          <a:lstStyle/>
          <a:p>
            <a:pPr algn="ctr"/>
            <a:r>
              <a:rPr lang="cy-GB" altLang="en-US" b="1" dirty="0">
                <a:solidFill>
                  <a:srgbClr val="FF0000"/>
                </a:solidFill>
                <a:latin typeface="ComicSansMS" panose="030F0702030302020204" pitchFamily="66" charset="0"/>
              </a:rPr>
              <a:t>0,1% </a:t>
            </a:r>
          </a:p>
          <a:p>
            <a:pPr algn="ctr"/>
            <a:r>
              <a:rPr lang="cy-GB" b="1" dirty="0">
                <a:solidFill>
                  <a:srgbClr val="FF0000"/>
                </a:solidFill>
                <a:latin typeface="ComicSansMS" panose="030F0702030302020204" pitchFamily="66" charset="0"/>
              </a:rPr>
              <a:t>surface</a:t>
            </a:r>
            <a:endParaRPr lang="fr-FR" b="1" dirty="0">
              <a:solidFill>
                <a:srgbClr val="FF0000"/>
              </a:solidFill>
            </a:endParaRPr>
          </a:p>
        </p:txBody>
      </p:sp>
      <p:sp>
        <p:nvSpPr>
          <p:cNvPr id="2" name="ZoneTexte 1">
            <a:extLst>
              <a:ext uri="{FF2B5EF4-FFF2-40B4-BE49-F238E27FC236}">
                <a16:creationId xmlns:a16="http://schemas.microsoft.com/office/drawing/2014/main" id="{487E2A4F-3524-0343-9557-B71C41A8457D}"/>
              </a:ext>
            </a:extLst>
          </p:cNvPr>
          <p:cNvSpPr txBox="1"/>
          <p:nvPr/>
        </p:nvSpPr>
        <p:spPr>
          <a:xfrm>
            <a:off x="2775065" y="146361"/>
            <a:ext cx="3134191" cy="584775"/>
          </a:xfrm>
          <a:prstGeom prst="rect">
            <a:avLst/>
          </a:prstGeom>
          <a:noFill/>
        </p:spPr>
        <p:txBody>
          <a:bodyPr wrap="none" rtlCol="0">
            <a:spAutoFit/>
          </a:bodyPr>
          <a:lstStyle/>
          <a:p>
            <a:r>
              <a:rPr lang="fr-FR" sz="3200" dirty="0">
                <a:solidFill>
                  <a:srgbClr val="3333CC"/>
                </a:solidFill>
                <a:latin typeface="ComicSansMS" panose="030F0702030302020204" pitchFamily="66" charset="0"/>
              </a:rPr>
              <a:t>Basic </a:t>
            </a:r>
            <a:r>
              <a:rPr lang="fr-FR" sz="3200" dirty="0" err="1">
                <a:solidFill>
                  <a:srgbClr val="3333CC"/>
                </a:solidFill>
                <a:latin typeface="ComicSansMS" panose="030F0702030302020204" pitchFamily="66" charset="0"/>
              </a:rPr>
              <a:t>principles</a:t>
            </a:r>
            <a:endParaRPr lang="fr-FR" sz="3200" dirty="0">
              <a:solidFill>
                <a:srgbClr val="3333CC"/>
              </a:solidFill>
              <a:latin typeface="ComicSansMS" panose="030F0702030302020204" pitchFamily="66" charset="0"/>
            </a:endParaRPr>
          </a:p>
        </p:txBody>
      </p:sp>
    </p:spTree>
    <p:extLst>
      <p:ext uri="{BB962C8B-B14F-4D97-AF65-F5344CB8AC3E}">
        <p14:creationId xmlns:p14="http://schemas.microsoft.com/office/powerpoint/2010/main" val="2247076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1C4AECF-8560-F987-A4E3-75B1165624F1}"/>
              </a:ext>
            </a:extLst>
          </p:cNvPr>
          <p:cNvPicPr>
            <a:picLocks noChangeAspect="1"/>
          </p:cNvPicPr>
          <p:nvPr/>
        </p:nvPicPr>
        <p:blipFill>
          <a:blip r:embed="rId3"/>
          <a:stretch>
            <a:fillRect/>
          </a:stretch>
        </p:blipFill>
        <p:spPr>
          <a:xfrm>
            <a:off x="0" y="0"/>
            <a:ext cx="4622639" cy="6858000"/>
          </a:xfrm>
          <a:prstGeom prst="rect">
            <a:avLst/>
          </a:prstGeom>
        </p:spPr>
      </p:pic>
      <p:graphicFrame>
        <p:nvGraphicFramePr>
          <p:cNvPr id="3" name="Graphique 2">
            <a:extLst>
              <a:ext uri="{FF2B5EF4-FFF2-40B4-BE49-F238E27FC236}">
                <a16:creationId xmlns:a16="http://schemas.microsoft.com/office/drawing/2014/main" id="{9CD5FC8A-8C9A-D84E-A7B2-940C039B951D}"/>
              </a:ext>
            </a:extLst>
          </p:cNvPr>
          <p:cNvGraphicFramePr>
            <a:graphicFrameLocks/>
          </p:cNvGraphicFramePr>
          <p:nvPr>
            <p:extLst>
              <p:ext uri="{D42A27DB-BD31-4B8C-83A1-F6EECF244321}">
                <p14:modId xmlns:p14="http://schemas.microsoft.com/office/powerpoint/2010/main" val="4113637761"/>
              </p:ext>
            </p:extLst>
          </p:nvPr>
        </p:nvGraphicFramePr>
        <p:xfrm>
          <a:off x="4622639" y="2618754"/>
          <a:ext cx="4594335" cy="4058891"/>
        </p:xfrm>
        <a:graphic>
          <a:graphicData uri="http://schemas.openxmlformats.org/drawingml/2006/chart">
            <c:chart xmlns:c="http://schemas.openxmlformats.org/drawingml/2006/chart" xmlns:r="http://schemas.openxmlformats.org/officeDocument/2006/relationships" r:id="rId4"/>
          </a:graphicData>
        </a:graphic>
      </p:graphicFrame>
      <p:sp>
        <p:nvSpPr>
          <p:cNvPr id="7" name="ZoneTexte 6">
            <a:extLst>
              <a:ext uri="{FF2B5EF4-FFF2-40B4-BE49-F238E27FC236}">
                <a16:creationId xmlns:a16="http://schemas.microsoft.com/office/drawing/2014/main" id="{7134E08A-9138-F9E0-1CD8-267735D2E893}"/>
              </a:ext>
            </a:extLst>
          </p:cNvPr>
          <p:cNvSpPr txBox="1"/>
          <p:nvPr/>
        </p:nvSpPr>
        <p:spPr>
          <a:xfrm>
            <a:off x="6044950" y="186920"/>
            <a:ext cx="1949450" cy="523220"/>
          </a:xfrm>
          <a:prstGeom prst="rect">
            <a:avLst/>
          </a:prstGeom>
          <a:noFill/>
        </p:spPr>
        <p:txBody>
          <a:bodyPr wrap="square">
            <a:spAutoFit/>
          </a:bodyPr>
          <a:lstStyle/>
          <a:p>
            <a:r>
              <a:rPr lang="fr-FR" sz="2800" dirty="0">
                <a:solidFill>
                  <a:srgbClr val="3333CC"/>
                </a:solidFill>
                <a:latin typeface="ComicSansMS" panose="030F0702030302020204" pitchFamily="66" charset="0"/>
              </a:rPr>
              <a:t>CMT1a</a:t>
            </a:r>
          </a:p>
        </p:txBody>
      </p:sp>
      <p:cxnSp>
        <p:nvCxnSpPr>
          <p:cNvPr id="9" name="Connecteur droit avec flèche 8">
            <a:extLst>
              <a:ext uri="{FF2B5EF4-FFF2-40B4-BE49-F238E27FC236}">
                <a16:creationId xmlns:a16="http://schemas.microsoft.com/office/drawing/2014/main" id="{22A0D976-E397-5E6C-3410-B124A8BC9577}"/>
              </a:ext>
            </a:extLst>
          </p:cNvPr>
          <p:cNvCxnSpPr/>
          <p:nvPr/>
        </p:nvCxnSpPr>
        <p:spPr>
          <a:xfrm flipH="1">
            <a:off x="6248400" y="2413000"/>
            <a:ext cx="241300" cy="5334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175E9F9C-5688-C274-3F17-9E60BB54D141}"/>
              </a:ext>
            </a:extLst>
          </p:cNvPr>
          <p:cNvSpPr txBox="1"/>
          <p:nvPr/>
        </p:nvSpPr>
        <p:spPr>
          <a:xfrm>
            <a:off x="6634537" y="5225989"/>
            <a:ext cx="2610741" cy="369332"/>
          </a:xfrm>
          <a:prstGeom prst="rect">
            <a:avLst/>
          </a:prstGeom>
          <a:noFill/>
        </p:spPr>
        <p:txBody>
          <a:bodyPr wrap="square">
            <a:spAutoFit/>
          </a:bodyPr>
          <a:lstStyle/>
          <a:p>
            <a:pPr algn="ctr"/>
            <a:r>
              <a:rPr lang="nl-BE" i="1" dirty="0">
                <a:solidFill>
                  <a:srgbClr val="FF0000"/>
                </a:solidFill>
                <a:latin typeface="Comic Sans MS" panose="030F0902030302020204" pitchFamily="66" charset="0"/>
              </a:rPr>
              <a:t>“fanning out”</a:t>
            </a:r>
            <a:endParaRPr lang="fr-FR" dirty="0">
              <a:solidFill>
                <a:srgbClr val="FF0000"/>
              </a:solidFill>
            </a:endParaRPr>
          </a:p>
        </p:txBody>
      </p:sp>
      <p:sp>
        <p:nvSpPr>
          <p:cNvPr id="12" name="ZoneTexte 11">
            <a:extLst>
              <a:ext uri="{FF2B5EF4-FFF2-40B4-BE49-F238E27FC236}">
                <a16:creationId xmlns:a16="http://schemas.microsoft.com/office/drawing/2014/main" id="{CA3A1929-3AEB-75DA-CFCC-0981D31084A2}"/>
              </a:ext>
            </a:extLst>
          </p:cNvPr>
          <p:cNvSpPr txBox="1"/>
          <p:nvPr/>
        </p:nvSpPr>
        <p:spPr>
          <a:xfrm>
            <a:off x="6412405" y="2084990"/>
            <a:ext cx="2881865" cy="861774"/>
          </a:xfrm>
          <a:prstGeom prst="rect">
            <a:avLst/>
          </a:prstGeom>
          <a:noFill/>
        </p:spPr>
        <p:txBody>
          <a:bodyPr wrap="square">
            <a:spAutoFit/>
          </a:bodyPr>
          <a:lstStyle/>
          <a:p>
            <a:r>
              <a:rPr lang="nl-BE" b="1" dirty="0">
                <a:solidFill>
                  <a:srgbClr val="00B050"/>
                </a:solidFill>
                <a:latin typeface="Comic Sans MS" panose="030F0902030302020204" pitchFamily="66" charset="0"/>
              </a:rPr>
              <a:t>K</a:t>
            </a:r>
            <a:r>
              <a:rPr lang="nl-BE" b="1" baseline="-25000" dirty="0">
                <a:solidFill>
                  <a:srgbClr val="00B050"/>
                </a:solidFill>
                <a:latin typeface="Comic Sans MS" panose="030F0902030302020204" pitchFamily="66" charset="0"/>
              </a:rPr>
              <a:t>f</a:t>
            </a:r>
            <a:r>
              <a:rPr lang="nl-BE" b="1" dirty="0">
                <a:solidFill>
                  <a:srgbClr val="00B050"/>
                </a:solidFill>
                <a:latin typeface="Comic Sans MS" panose="030F0902030302020204" pitchFamily="66" charset="0"/>
              </a:rPr>
              <a:t> </a:t>
            </a:r>
            <a:r>
              <a:rPr lang="nl-BE" sz="1600" b="1" dirty="0">
                <a:latin typeface="Comic Sans MS" panose="030F0902030302020204" pitchFamily="66" charset="0"/>
              </a:rPr>
              <a:t>juxta-paranodal</a:t>
            </a:r>
            <a:br>
              <a:rPr lang="nl-BE" sz="1600" b="1" dirty="0">
                <a:latin typeface="Comic Sans MS" panose="030F0902030302020204" pitchFamily="66" charset="0"/>
              </a:rPr>
            </a:br>
            <a:r>
              <a:rPr lang="nl-BE" sz="1600" b="1" dirty="0">
                <a:latin typeface="Comic Sans MS" panose="030F0902030302020204" pitchFamily="66" charset="0"/>
              </a:rPr>
              <a:t>-&gt; node (juxta-paranodale demyelinization)</a:t>
            </a:r>
            <a:endParaRPr lang="fr-FR" sz="1600" b="1" dirty="0"/>
          </a:p>
        </p:txBody>
      </p:sp>
      <p:pic>
        <p:nvPicPr>
          <p:cNvPr id="13" name="Image 12">
            <a:extLst>
              <a:ext uri="{FF2B5EF4-FFF2-40B4-BE49-F238E27FC236}">
                <a16:creationId xmlns:a16="http://schemas.microsoft.com/office/drawing/2014/main" id="{2B6C8229-8167-0990-3EA2-FF3D1D25446C}"/>
              </a:ext>
            </a:extLst>
          </p:cNvPr>
          <p:cNvPicPr>
            <a:picLocks noChangeAspect="1"/>
          </p:cNvPicPr>
          <p:nvPr/>
        </p:nvPicPr>
        <p:blipFill>
          <a:blip r:embed="rId5"/>
          <a:stretch>
            <a:fillRect/>
          </a:stretch>
        </p:blipFill>
        <p:spPr>
          <a:xfrm>
            <a:off x="4666682" y="794345"/>
            <a:ext cx="4477372" cy="1123355"/>
          </a:xfrm>
          <a:prstGeom prst="rect">
            <a:avLst/>
          </a:prstGeom>
        </p:spPr>
      </p:pic>
    </p:spTree>
    <p:extLst>
      <p:ext uri="{BB962C8B-B14F-4D97-AF65-F5344CB8AC3E}">
        <p14:creationId xmlns:p14="http://schemas.microsoft.com/office/powerpoint/2010/main" val="768774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Rectangle 2">
            <a:extLst>
              <a:ext uri="{FF2B5EF4-FFF2-40B4-BE49-F238E27FC236}">
                <a16:creationId xmlns:a16="http://schemas.microsoft.com/office/drawing/2014/main" id="{44BA2602-DE2E-8547-966F-04A9E1089E84}"/>
              </a:ext>
            </a:extLst>
          </p:cNvPr>
          <p:cNvSpPr/>
          <p:nvPr/>
        </p:nvSpPr>
        <p:spPr>
          <a:xfrm>
            <a:off x="2071703" y="173191"/>
            <a:ext cx="5710217" cy="954107"/>
          </a:xfrm>
          <a:prstGeom prst="rect">
            <a:avLst/>
          </a:prstGeom>
        </p:spPr>
        <p:txBody>
          <a:bodyPr wrap="none">
            <a:spAutoFit/>
          </a:bodyPr>
          <a:lstStyle/>
          <a:p>
            <a:pPr algn="ctr"/>
            <a:r>
              <a:rPr lang="fr-FR" sz="2800" dirty="0">
                <a:solidFill>
                  <a:srgbClr val="3333CC"/>
                </a:solidFill>
                <a:latin typeface="ComicSansMS" panose="030F0702030302020204" pitchFamily="66" charset="0"/>
              </a:rPr>
              <a:t>Study of membrane </a:t>
            </a:r>
            <a:r>
              <a:rPr lang="fr-FR" sz="2800" dirty="0" err="1">
                <a:solidFill>
                  <a:srgbClr val="3333CC"/>
                </a:solidFill>
                <a:latin typeface="ComicSansMS" panose="030F0702030302020204" pitchFamily="66" charset="0"/>
              </a:rPr>
              <a:t>polarity</a:t>
            </a:r>
            <a:r>
              <a:rPr lang="fr-FR" sz="2800" dirty="0">
                <a:solidFill>
                  <a:srgbClr val="3333CC"/>
                </a:solidFill>
                <a:latin typeface="ComicSansMS" panose="030F0702030302020204" pitchFamily="66" charset="0"/>
              </a:rPr>
              <a:t> </a:t>
            </a:r>
          </a:p>
          <a:p>
            <a:pPr algn="ctr"/>
            <a:r>
              <a:rPr lang="fr-FR" sz="2800" dirty="0" err="1">
                <a:solidFill>
                  <a:srgbClr val="3333CC"/>
                </a:solidFill>
                <a:latin typeface="ComicSansMS" panose="030F0702030302020204" pitchFamily="66" charset="0"/>
              </a:rPr>
              <a:t>Depolarization</a:t>
            </a:r>
            <a:r>
              <a:rPr lang="fr-FR" sz="2800" dirty="0">
                <a:solidFill>
                  <a:srgbClr val="3333CC"/>
                </a:solidFill>
                <a:latin typeface="ComicSansMS" panose="030F0702030302020204" pitchFamily="66" charset="0"/>
              </a:rPr>
              <a:t>/</a:t>
            </a:r>
            <a:r>
              <a:rPr lang="fr-FR" sz="2800" dirty="0" err="1">
                <a:solidFill>
                  <a:srgbClr val="3333CC"/>
                </a:solidFill>
                <a:latin typeface="ComicSansMS" panose="030F0702030302020204" pitchFamily="66" charset="0"/>
              </a:rPr>
              <a:t>hyperpolarization</a:t>
            </a:r>
            <a:endParaRPr lang="fr-FR" sz="2800" dirty="0">
              <a:solidFill>
                <a:srgbClr val="3333CC"/>
              </a:solidFill>
              <a:latin typeface="ComicSansMS" panose="030F0702030302020204" pitchFamily="66" charset="0"/>
            </a:endParaRPr>
          </a:p>
        </p:txBody>
      </p:sp>
      <p:sp>
        <p:nvSpPr>
          <p:cNvPr id="10" name="ZoneTexte 9">
            <a:extLst>
              <a:ext uri="{FF2B5EF4-FFF2-40B4-BE49-F238E27FC236}">
                <a16:creationId xmlns:a16="http://schemas.microsoft.com/office/drawing/2014/main" id="{BE703F00-6166-5A4D-87E5-875802346645}"/>
              </a:ext>
            </a:extLst>
          </p:cNvPr>
          <p:cNvSpPr txBox="1"/>
          <p:nvPr/>
        </p:nvSpPr>
        <p:spPr>
          <a:xfrm>
            <a:off x="2778621" y="3127474"/>
            <a:ext cx="2959656" cy="400110"/>
          </a:xfrm>
          <a:prstGeom prst="rect">
            <a:avLst/>
          </a:prstGeom>
          <a:noFill/>
        </p:spPr>
        <p:txBody>
          <a:bodyPr wrap="none" rtlCol="0">
            <a:spAutoFit/>
          </a:bodyPr>
          <a:lstStyle/>
          <a:p>
            <a:r>
              <a:rPr lang="fr-FR" sz="2000" dirty="0">
                <a:solidFill>
                  <a:srgbClr val="00329E"/>
                </a:solidFill>
              </a:rPr>
              <a:t>Stimulus – </a:t>
            </a:r>
            <a:r>
              <a:rPr lang="fr-FR" sz="2000" dirty="0" err="1">
                <a:solidFill>
                  <a:srgbClr val="00329E"/>
                </a:solidFill>
              </a:rPr>
              <a:t>Response</a:t>
            </a:r>
            <a:r>
              <a:rPr lang="fr-FR" sz="2000" dirty="0">
                <a:solidFill>
                  <a:srgbClr val="00329E"/>
                </a:solidFill>
              </a:rPr>
              <a:t> </a:t>
            </a:r>
            <a:r>
              <a:rPr lang="fr-FR" sz="2000" dirty="0" err="1">
                <a:solidFill>
                  <a:srgbClr val="00329E"/>
                </a:solidFill>
              </a:rPr>
              <a:t>curve</a:t>
            </a:r>
            <a:endParaRPr lang="fr-FR" sz="2000" dirty="0">
              <a:solidFill>
                <a:srgbClr val="00329E"/>
              </a:solidFill>
            </a:endParaRPr>
          </a:p>
        </p:txBody>
      </p:sp>
      <p:sp>
        <p:nvSpPr>
          <p:cNvPr id="12" name="Rectangle 11">
            <a:extLst>
              <a:ext uri="{FF2B5EF4-FFF2-40B4-BE49-F238E27FC236}">
                <a16:creationId xmlns:a16="http://schemas.microsoft.com/office/drawing/2014/main" id="{0A839D90-3A56-394D-B6DE-9D505A212EE0}"/>
              </a:ext>
            </a:extLst>
          </p:cNvPr>
          <p:cNvSpPr/>
          <p:nvPr/>
        </p:nvSpPr>
        <p:spPr>
          <a:xfrm>
            <a:off x="1826954" y="1398808"/>
            <a:ext cx="5299694" cy="15194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FC127990-6C22-1449-8552-B3C2EAC3E90A}"/>
              </a:ext>
            </a:extLst>
          </p:cNvPr>
          <p:cNvSpPr txBox="1"/>
          <p:nvPr/>
        </p:nvSpPr>
        <p:spPr>
          <a:xfrm>
            <a:off x="2079868" y="1564675"/>
            <a:ext cx="4793866" cy="1200329"/>
          </a:xfrm>
          <a:prstGeom prst="rect">
            <a:avLst/>
          </a:prstGeom>
          <a:noFill/>
        </p:spPr>
        <p:txBody>
          <a:bodyPr wrap="square" rtlCol="0">
            <a:spAutoFit/>
          </a:bodyPr>
          <a:lstStyle/>
          <a:p>
            <a:r>
              <a:rPr lang="fr-FR" dirty="0" err="1">
                <a:solidFill>
                  <a:schemeClr val="accent2"/>
                </a:solidFill>
              </a:rPr>
              <a:t>Ischemia</a:t>
            </a:r>
            <a:r>
              <a:rPr lang="fr-FR" dirty="0">
                <a:solidFill>
                  <a:schemeClr val="accent2"/>
                </a:solidFill>
              </a:rPr>
              <a:t> </a:t>
            </a:r>
            <a:r>
              <a:rPr lang="fr-FR" dirty="0"/>
              <a:t>= </a:t>
            </a:r>
            <a:r>
              <a:rPr lang="fr-FR" dirty="0" err="1"/>
              <a:t>NaKATPase</a:t>
            </a:r>
            <a:r>
              <a:rPr lang="fr-FR" dirty="0"/>
              <a:t> inactivation</a:t>
            </a:r>
          </a:p>
          <a:p>
            <a:r>
              <a:rPr lang="fr-FR" dirty="0"/>
              <a:t> =&gt; </a:t>
            </a:r>
            <a:r>
              <a:rPr lang="fr-FR" dirty="0" err="1">
                <a:solidFill>
                  <a:schemeClr val="accent2"/>
                </a:solidFill>
              </a:rPr>
              <a:t>depolarization</a:t>
            </a:r>
            <a:endParaRPr lang="fr-FR" dirty="0">
              <a:solidFill>
                <a:schemeClr val="accent2"/>
              </a:solidFill>
            </a:endParaRPr>
          </a:p>
          <a:p>
            <a:r>
              <a:rPr lang="fr-FR" dirty="0">
                <a:solidFill>
                  <a:schemeClr val="accent4">
                    <a:lumMod val="60000"/>
                    <a:lumOff val="40000"/>
                  </a:schemeClr>
                </a:solidFill>
              </a:rPr>
              <a:t>Post-</a:t>
            </a:r>
            <a:r>
              <a:rPr lang="fr-FR" dirty="0" err="1">
                <a:solidFill>
                  <a:schemeClr val="accent4">
                    <a:lumMod val="60000"/>
                    <a:lumOff val="40000"/>
                  </a:schemeClr>
                </a:solidFill>
              </a:rPr>
              <a:t>ischemia</a:t>
            </a:r>
            <a:r>
              <a:rPr lang="fr-FR" dirty="0"/>
              <a:t> = </a:t>
            </a:r>
            <a:r>
              <a:rPr lang="fr-FR" dirty="0" err="1"/>
              <a:t>NaKATPase</a:t>
            </a:r>
            <a:r>
              <a:rPr lang="fr-FR" dirty="0"/>
              <a:t> </a:t>
            </a:r>
            <a:r>
              <a:rPr lang="fr-FR" dirty="0" err="1"/>
              <a:t>overactivation</a:t>
            </a:r>
            <a:r>
              <a:rPr lang="fr-FR" dirty="0"/>
              <a:t> </a:t>
            </a:r>
          </a:p>
          <a:p>
            <a:r>
              <a:rPr lang="fr-FR" dirty="0"/>
              <a:t>=&gt; </a:t>
            </a:r>
            <a:r>
              <a:rPr lang="fr-FR" dirty="0" err="1">
                <a:solidFill>
                  <a:schemeClr val="accent4">
                    <a:lumMod val="60000"/>
                    <a:lumOff val="40000"/>
                  </a:schemeClr>
                </a:solidFill>
              </a:rPr>
              <a:t>hyperpolarization</a:t>
            </a:r>
            <a:endParaRPr lang="fr-FR" dirty="0">
              <a:solidFill>
                <a:schemeClr val="accent4">
                  <a:lumMod val="60000"/>
                  <a:lumOff val="40000"/>
                </a:schemeClr>
              </a:solidFill>
            </a:endParaRPr>
          </a:p>
        </p:txBody>
      </p:sp>
      <p:pic>
        <p:nvPicPr>
          <p:cNvPr id="17" name="Image 16">
            <a:extLst>
              <a:ext uri="{FF2B5EF4-FFF2-40B4-BE49-F238E27FC236}">
                <a16:creationId xmlns:a16="http://schemas.microsoft.com/office/drawing/2014/main" id="{24A4E80B-8330-6547-A049-DA06943D5724}"/>
              </a:ext>
            </a:extLst>
          </p:cNvPr>
          <p:cNvPicPr>
            <a:picLocks noChangeAspect="1"/>
          </p:cNvPicPr>
          <p:nvPr/>
        </p:nvPicPr>
        <p:blipFill>
          <a:blip r:embed="rId3"/>
          <a:stretch>
            <a:fillRect/>
          </a:stretch>
        </p:blipFill>
        <p:spPr>
          <a:xfrm>
            <a:off x="1202455" y="3645420"/>
            <a:ext cx="2979801" cy="2685577"/>
          </a:xfrm>
          <a:prstGeom prst="rect">
            <a:avLst/>
          </a:prstGeom>
        </p:spPr>
      </p:pic>
      <p:pic>
        <p:nvPicPr>
          <p:cNvPr id="19" name="Image 18">
            <a:extLst>
              <a:ext uri="{FF2B5EF4-FFF2-40B4-BE49-F238E27FC236}">
                <a16:creationId xmlns:a16="http://schemas.microsoft.com/office/drawing/2014/main" id="{AC5F89F3-49B4-4D40-BAA8-27E312C0AA02}"/>
              </a:ext>
            </a:extLst>
          </p:cNvPr>
          <p:cNvPicPr>
            <a:picLocks noChangeAspect="1"/>
          </p:cNvPicPr>
          <p:nvPr/>
        </p:nvPicPr>
        <p:blipFill>
          <a:blip r:embed="rId4"/>
          <a:stretch>
            <a:fillRect/>
          </a:stretch>
        </p:blipFill>
        <p:spPr>
          <a:xfrm>
            <a:off x="4465223" y="3659030"/>
            <a:ext cx="3044850" cy="2675208"/>
          </a:xfrm>
          <a:prstGeom prst="rect">
            <a:avLst/>
          </a:prstGeom>
        </p:spPr>
      </p:pic>
    </p:spTree>
    <p:extLst>
      <p:ext uri="{BB962C8B-B14F-4D97-AF65-F5344CB8AC3E}">
        <p14:creationId xmlns:p14="http://schemas.microsoft.com/office/powerpoint/2010/main" val="3917173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822A8D-757B-4B4D-968F-70F8D4EAF4FC}"/>
              </a:ext>
            </a:extLst>
          </p:cNvPr>
          <p:cNvSpPr>
            <a:spLocks noGrp="1"/>
          </p:cNvSpPr>
          <p:nvPr>
            <p:ph type="title"/>
          </p:nvPr>
        </p:nvSpPr>
        <p:spPr>
          <a:xfrm>
            <a:off x="1993692" y="365126"/>
            <a:ext cx="5831174" cy="1343753"/>
          </a:xfrm>
        </p:spPr>
        <p:txBody>
          <a:bodyPr>
            <a:normAutofit fontScale="90000"/>
          </a:bodyPr>
          <a:lstStyle/>
          <a:p>
            <a:pPr algn="ctr"/>
            <a:r>
              <a:rPr lang="fr-FR" sz="3100" dirty="0">
                <a:solidFill>
                  <a:srgbClr val="3333CC"/>
                </a:solidFill>
                <a:latin typeface="ComicSansMS" panose="030F0702030302020204" pitchFamily="66" charset="0"/>
              </a:rPr>
              <a:t>Study of membrane </a:t>
            </a:r>
            <a:r>
              <a:rPr lang="fr-FR" sz="3100" dirty="0" err="1">
                <a:solidFill>
                  <a:srgbClr val="3333CC"/>
                </a:solidFill>
                <a:latin typeface="ComicSansMS" panose="030F0702030302020204" pitchFamily="66" charset="0"/>
              </a:rPr>
              <a:t>polarity</a:t>
            </a:r>
            <a:r>
              <a:rPr lang="fr-FR" sz="3100" dirty="0">
                <a:solidFill>
                  <a:srgbClr val="3333CC"/>
                </a:solidFill>
                <a:latin typeface="ComicSansMS" panose="030F0702030302020204" pitchFamily="66" charset="0"/>
              </a:rPr>
              <a:t> </a:t>
            </a:r>
            <a:br>
              <a:rPr lang="fr-FR" sz="3100" dirty="0">
                <a:solidFill>
                  <a:srgbClr val="3333CC"/>
                </a:solidFill>
                <a:latin typeface="ComicSansMS" panose="030F0702030302020204" pitchFamily="66" charset="0"/>
              </a:rPr>
            </a:br>
            <a:r>
              <a:rPr lang="fr-FR" sz="3100" dirty="0" err="1">
                <a:solidFill>
                  <a:srgbClr val="3333CC"/>
                </a:solidFill>
                <a:latin typeface="ComicSansMS" panose="030F0702030302020204" pitchFamily="66" charset="0"/>
              </a:rPr>
              <a:t>Depolarization</a:t>
            </a:r>
            <a:r>
              <a:rPr lang="fr-FR" sz="3100" dirty="0">
                <a:solidFill>
                  <a:srgbClr val="3333CC"/>
                </a:solidFill>
                <a:latin typeface="ComicSansMS" panose="030F0702030302020204" pitchFamily="66" charset="0"/>
              </a:rPr>
              <a:t>/</a:t>
            </a:r>
            <a:r>
              <a:rPr lang="fr-FR" sz="3100" dirty="0" err="1">
                <a:solidFill>
                  <a:srgbClr val="3333CC"/>
                </a:solidFill>
                <a:latin typeface="ComicSansMS" panose="030F0702030302020204" pitchFamily="66" charset="0"/>
              </a:rPr>
              <a:t>hyperpolarization</a:t>
            </a:r>
            <a:br>
              <a:rPr lang="fr-FR" dirty="0">
                <a:solidFill>
                  <a:srgbClr val="3333CC"/>
                </a:solidFill>
                <a:latin typeface="ComicSansMS" panose="030F0702030302020204" pitchFamily="66" charset="0"/>
              </a:rPr>
            </a:br>
            <a:endParaRPr lang="fr-FR" dirty="0"/>
          </a:p>
        </p:txBody>
      </p:sp>
      <p:pic>
        <p:nvPicPr>
          <p:cNvPr id="4" name="Espace réservé du contenu 3">
            <a:extLst>
              <a:ext uri="{FF2B5EF4-FFF2-40B4-BE49-F238E27FC236}">
                <a16:creationId xmlns:a16="http://schemas.microsoft.com/office/drawing/2014/main" id="{D55B2714-487C-6843-A3D7-915A1BBEBC2B}"/>
              </a:ext>
            </a:extLst>
          </p:cNvPr>
          <p:cNvPicPr>
            <a:picLocks noGrp="1" noChangeAspect="1"/>
          </p:cNvPicPr>
          <p:nvPr>
            <p:ph idx="1"/>
          </p:nvPr>
        </p:nvPicPr>
        <p:blipFill>
          <a:blip r:embed="rId2"/>
          <a:stretch>
            <a:fillRect/>
          </a:stretch>
        </p:blipFill>
        <p:spPr>
          <a:xfrm>
            <a:off x="966924" y="1855606"/>
            <a:ext cx="7210152" cy="4351338"/>
          </a:xfrm>
          <a:prstGeom prst="rect">
            <a:avLst/>
          </a:prstGeom>
        </p:spPr>
      </p:pic>
      <p:sp>
        <p:nvSpPr>
          <p:cNvPr id="5" name="Ellipse 4">
            <a:extLst>
              <a:ext uri="{FF2B5EF4-FFF2-40B4-BE49-F238E27FC236}">
                <a16:creationId xmlns:a16="http://schemas.microsoft.com/office/drawing/2014/main" id="{1329DECF-C55C-FF42-8A45-924C1CC73C72}"/>
              </a:ext>
            </a:extLst>
          </p:cNvPr>
          <p:cNvSpPr/>
          <p:nvPr/>
        </p:nvSpPr>
        <p:spPr>
          <a:xfrm>
            <a:off x="2421509" y="2118243"/>
            <a:ext cx="1723869" cy="14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DBAA3DB8-D5C0-D548-B9FB-F4E26A5485EE}"/>
              </a:ext>
            </a:extLst>
          </p:cNvPr>
          <p:cNvSpPr txBox="1"/>
          <p:nvPr/>
        </p:nvSpPr>
        <p:spPr>
          <a:xfrm>
            <a:off x="2482407" y="2398756"/>
            <a:ext cx="1614224" cy="923330"/>
          </a:xfrm>
          <a:prstGeom prst="rect">
            <a:avLst/>
          </a:prstGeom>
          <a:noFill/>
        </p:spPr>
        <p:txBody>
          <a:bodyPr wrap="none" rtlCol="0">
            <a:spAutoFit/>
          </a:bodyPr>
          <a:lstStyle/>
          <a:p>
            <a:r>
              <a:rPr lang="fr-FR" dirty="0" err="1">
                <a:solidFill>
                  <a:schemeClr val="accent2"/>
                </a:solidFill>
              </a:rPr>
              <a:t>Ischemia</a:t>
            </a:r>
            <a:endParaRPr lang="fr-FR" dirty="0">
              <a:solidFill>
                <a:schemeClr val="accent2"/>
              </a:solidFill>
            </a:endParaRPr>
          </a:p>
          <a:p>
            <a:r>
              <a:rPr lang="fr-FR" dirty="0">
                <a:solidFill>
                  <a:srgbClr val="0070C0"/>
                </a:solidFill>
              </a:rPr>
              <a:t>Basal condition</a:t>
            </a:r>
          </a:p>
          <a:p>
            <a:r>
              <a:rPr lang="fr-FR" dirty="0">
                <a:solidFill>
                  <a:schemeClr val="accent4">
                    <a:lumMod val="60000"/>
                    <a:lumOff val="40000"/>
                  </a:schemeClr>
                </a:solidFill>
              </a:rPr>
              <a:t>Post </a:t>
            </a:r>
            <a:r>
              <a:rPr lang="fr-FR" dirty="0" err="1">
                <a:solidFill>
                  <a:schemeClr val="accent4">
                    <a:lumMod val="60000"/>
                    <a:lumOff val="40000"/>
                  </a:schemeClr>
                </a:solidFill>
              </a:rPr>
              <a:t>ischemia</a:t>
            </a:r>
            <a:endParaRPr lang="fr-FR" dirty="0">
              <a:solidFill>
                <a:schemeClr val="accent4">
                  <a:lumMod val="60000"/>
                  <a:lumOff val="40000"/>
                </a:schemeClr>
              </a:solidFill>
            </a:endParaRPr>
          </a:p>
        </p:txBody>
      </p:sp>
      <p:sp>
        <p:nvSpPr>
          <p:cNvPr id="7" name="ZoneTexte 6">
            <a:extLst>
              <a:ext uri="{FF2B5EF4-FFF2-40B4-BE49-F238E27FC236}">
                <a16:creationId xmlns:a16="http://schemas.microsoft.com/office/drawing/2014/main" id="{28ED4A3F-CE68-4941-8624-6FE8F7EE942A}"/>
              </a:ext>
            </a:extLst>
          </p:cNvPr>
          <p:cNvSpPr txBox="1"/>
          <p:nvPr/>
        </p:nvSpPr>
        <p:spPr>
          <a:xfrm>
            <a:off x="3623702" y="1855606"/>
            <a:ext cx="2571153" cy="369332"/>
          </a:xfrm>
          <a:prstGeom prst="rect">
            <a:avLst/>
          </a:prstGeom>
          <a:noFill/>
        </p:spPr>
        <p:txBody>
          <a:bodyPr wrap="none" rtlCol="0">
            <a:spAutoFit/>
          </a:bodyPr>
          <a:lstStyle/>
          <a:p>
            <a:r>
              <a:rPr lang="fr-FR" dirty="0" err="1">
                <a:solidFill>
                  <a:srgbClr val="00329E"/>
                </a:solidFill>
              </a:rPr>
              <a:t>Excitability</a:t>
            </a:r>
            <a:r>
              <a:rPr lang="fr-FR" dirty="0">
                <a:solidFill>
                  <a:srgbClr val="00329E"/>
                </a:solidFill>
              </a:rPr>
              <a:t> </a:t>
            </a:r>
            <a:r>
              <a:rPr lang="fr-FR" dirty="0" err="1">
                <a:solidFill>
                  <a:srgbClr val="00329E"/>
                </a:solidFill>
              </a:rPr>
              <a:t>recovery</a:t>
            </a:r>
            <a:r>
              <a:rPr lang="fr-FR" dirty="0">
                <a:solidFill>
                  <a:srgbClr val="00329E"/>
                </a:solidFill>
              </a:rPr>
              <a:t> cycle</a:t>
            </a:r>
          </a:p>
        </p:txBody>
      </p:sp>
    </p:spTree>
    <p:extLst>
      <p:ext uri="{BB962C8B-B14F-4D97-AF65-F5344CB8AC3E}">
        <p14:creationId xmlns:p14="http://schemas.microsoft.com/office/powerpoint/2010/main" val="2884942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a:extLst>
              <a:ext uri="{FF2B5EF4-FFF2-40B4-BE49-F238E27FC236}">
                <a16:creationId xmlns:a16="http://schemas.microsoft.com/office/drawing/2014/main" id="{B37833B1-A177-0553-597C-4CFD380E6329}"/>
              </a:ext>
            </a:extLst>
          </p:cNvPr>
          <p:cNvCxnSpPr>
            <a:cxnSpLocks/>
          </p:cNvCxnSpPr>
          <p:nvPr/>
        </p:nvCxnSpPr>
        <p:spPr>
          <a:xfrm>
            <a:off x="1961259" y="2980804"/>
            <a:ext cx="597624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CC25C79-739B-4AB3-CC2E-48A73774AA97}"/>
              </a:ext>
            </a:extLst>
          </p:cNvPr>
          <p:cNvSpPr/>
          <p:nvPr/>
        </p:nvSpPr>
        <p:spPr>
          <a:xfrm>
            <a:off x="0" y="1148810"/>
            <a:ext cx="3572226" cy="896922"/>
          </a:xfrm>
          <a:prstGeom prst="rect">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a:extLst>
              <a:ext uri="{FF2B5EF4-FFF2-40B4-BE49-F238E27FC236}">
                <a16:creationId xmlns:a16="http://schemas.microsoft.com/office/drawing/2014/main" id="{40ABC5C9-46F7-1147-AEF4-1681C4A8F148}"/>
              </a:ext>
            </a:extLst>
          </p:cNvPr>
          <p:cNvGraphicFramePr>
            <a:graphicFrameLocks/>
          </p:cNvGraphicFramePr>
          <p:nvPr>
            <p:extLst>
              <p:ext uri="{D42A27DB-BD31-4B8C-83A1-F6EECF244321}">
                <p14:modId xmlns:p14="http://schemas.microsoft.com/office/powerpoint/2010/main" val="1101758120"/>
              </p:ext>
            </p:extLst>
          </p:nvPr>
        </p:nvGraphicFramePr>
        <p:xfrm>
          <a:off x="662923" y="872924"/>
          <a:ext cx="7442200" cy="5588000"/>
        </p:xfrm>
        <a:graphic>
          <a:graphicData uri="http://schemas.openxmlformats.org/drawingml/2006/chart">
            <c:chart xmlns:c="http://schemas.openxmlformats.org/drawingml/2006/chart" xmlns:r="http://schemas.openxmlformats.org/officeDocument/2006/relationships" r:id="rId3"/>
          </a:graphicData>
        </a:graphic>
      </p:graphicFrame>
      <p:sp>
        <p:nvSpPr>
          <p:cNvPr id="27" name="ZoneTexte 26">
            <a:extLst>
              <a:ext uri="{FF2B5EF4-FFF2-40B4-BE49-F238E27FC236}">
                <a16:creationId xmlns:a16="http://schemas.microsoft.com/office/drawing/2014/main" id="{71C88EC9-D7CF-334D-64FD-4FA233BEFFE5}"/>
              </a:ext>
            </a:extLst>
          </p:cNvPr>
          <p:cNvSpPr txBox="1"/>
          <p:nvPr/>
        </p:nvSpPr>
        <p:spPr>
          <a:xfrm>
            <a:off x="2935270" y="3127056"/>
            <a:ext cx="2161386" cy="646331"/>
          </a:xfrm>
          <a:prstGeom prst="rect">
            <a:avLst/>
          </a:prstGeom>
          <a:noFill/>
        </p:spPr>
        <p:txBody>
          <a:bodyPr wrap="square">
            <a:spAutoFit/>
          </a:bodyPr>
          <a:lstStyle/>
          <a:p>
            <a:r>
              <a:rPr lang="nl-BE" altLang="en-US" b="1" dirty="0">
                <a:solidFill>
                  <a:schemeClr val="accent2"/>
                </a:solidFill>
              </a:rPr>
              <a:t>Depolarization/</a:t>
            </a:r>
          </a:p>
          <a:p>
            <a:r>
              <a:rPr lang="nl-BE" altLang="en-US" b="1" dirty="0">
                <a:solidFill>
                  <a:schemeClr val="accent2"/>
                </a:solidFill>
              </a:rPr>
              <a:t>Ischemia</a:t>
            </a:r>
            <a:r>
              <a:rPr lang="nl-BE" b="1" dirty="0">
                <a:solidFill>
                  <a:schemeClr val="accent2"/>
                </a:solidFill>
              </a:rPr>
              <a:t>“fanning in”</a:t>
            </a:r>
            <a:endParaRPr lang="fr-FR" b="1" dirty="0">
              <a:solidFill>
                <a:schemeClr val="accent2"/>
              </a:solidFill>
            </a:endParaRPr>
          </a:p>
        </p:txBody>
      </p:sp>
      <p:sp>
        <p:nvSpPr>
          <p:cNvPr id="28" name="ZoneTexte 27">
            <a:extLst>
              <a:ext uri="{FF2B5EF4-FFF2-40B4-BE49-F238E27FC236}">
                <a16:creationId xmlns:a16="http://schemas.microsoft.com/office/drawing/2014/main" id="{F56FE48A-F39C-9DB2-C46C-5DC7E12F15BF}"/>
              </a:ext>
            </a:extLst>
          </p:cNvPr>
          <p:cNvSpPr txBox="1"/>
          <p:nvPr/>
        </p:nvSpPr>
        <p:spPr>
          <a:xfrm>
            <a:off x="2091219" y="4442354"/>
            <a:ext cx="2610741" cy="646331"/>
          </a:xfrm>
          <a:prstGeom prst="rect">
            <a:avLst/>
          </a:prstGeom>
          <a:noFill/>
        </p:spPr>
        <p:txBody>
          <a:bodyPr wrap="square">
            <a:spAutoFit/>
          </a:bodyPr>
          <a:lstStyle/>
          <a:p>
            <a:r>
              <a:rPr lang="nl-BE" altLang="en-US" b="1" dirty="0">
                <a:solidFill>
                  <a:srgbClr val="FFC000"/>
                </a:solidFill>
              </a:rPr>
              <a:t>Hyperpolarization/post ischemia</a:t>
            </a:r>
            <a:r>
              <a:rPr lang="nl-BE" b="1" dirty="0">
                <a:solidFill>
                  <a:srgbClr val="FFC000"/>
                </a:solidFill>
              </a:rPr>
              <a:t>“fanning out”</a:t>
            </a:r>
            <a:endParaRPr lang="fr-FR" b="1" dirty="0">
              <a:solidFill>
                <a:srgbClr val="FFC000"/>
              </a:solidFill>
            </a:endParaRPr>
          </a:p>
        </p:txBody>
      </p:sp>
      <p:sp>
        <p:nvSpPr>
          <p:cNvPr id="9" name="Rectangle 8">
            <a:extLst>
              <a:ext uri="{FF2B5EF4-FFF2-40B4-BE49-F238E27FC236}">
                <a16:creationId xmlns:a16="http://schemas.microsoft.com/office/drawing/2014/main" id="{F54F2018-8472-6341-8431-53ECCF772499}"/>
              </a:ext>
            </a:extLst>
          </p:cNvPr>
          <p:cNvSpPr/>
          <p:nvPr/>
        </p:nvSpPr>
        <p:spPr>
          <a:xfrm>
            <a:off x="1846851" y="121577"/>
            <a:ext cx="5710217" cy="954107"/>
          </a:xfrm>
          <a:prstGeom prst="rect">
            <a:avLst/>
          </a:prstGeom>
        </p:spPr>
        <p:txBody>
          <a:bodyPr wrap="none">
            <a:spAutoFit/>
          </a:bodyPr>
          <a:lstStyle/>
          <a:p>
            <a:pPr algn="ctr"/>
            <a:r>
              <a:rPr lang="fr-FR" sz="2800" dirty="0">
                <a:solidFill>
                  <a:srgbClr val="3333CC"/>
                </a:solidFill>
                <a:latin typeface="ComicSansMS" panose="030F0702030302020204" pitchFamily="66" charset="0"/>
              </a:rPr>
              <a:t>Study of membrane </a:t>
            </a:r>
            <a:r>
              <a:rPr lang="fr-FR" sz="2800" dirty="0" err="1">
                <a:solidFill>
                  <a:srgbClr val="3333CC"/>
                </a:solidFill>
                <a:latin typeface="ComicSansMS" panose="030F0702030302020204" pitchFamily="66" charset="0"/>
              </a:rPr>
              <a:t>polarity</a:t>
            </a:r>
            <a:r>
              <a:rPr lang="fr-FR" sz="2800" dirty="0">
                <a:solidFill>
                  <a:srgbClr val="3333CC"/>
                </a:solidFill>
                <a:latin typeface="ComicSansMS" panose="030F0702030302020204" pitchFamily="66" charset="0"/>
              </a:rPr>
              <a:t> </a:t>
            </a:r>
          </a:p>
          <a:p>
            <a:pPr algn="ctr"/>
            <a:r>
              <a:rPr lang="fr-FR" sz="2800" dirty="0" err="1">
                <a:solidFill>
                  <a:srgbClr val="3333CC"/>
                </a:solidFill>
                <a:latin typeface="ComicSansMS" panose="030F0702030302020204" pitchFamily="66" charset="0"/>
              </a:rPr>
              <a:t>Depolarization</a:t>
            </a:r>
            <a:r>
              <a:rPr lang="fr-FR" sz="2800" dirty="0">
                <a:solidFill>
                  <a:srgbClr val="3333CC"/>
                </a:solidFill>
                <a:latin typeface="ComicSansMS" panose="030F0702030302020204" pitchFamily="66" charset="0"/>
              </a:rPr>
              <a:t>/</a:t>
            </a:r>
            <a:r>
              <a:rPr lang="fr-FR" sz="2800" dirty="0" err="1">
                <a:solidFill>
                  <a:srgbClr val="3333CC"/>
                </a:solidFill>
                <a:latin typeface="ComicSansMS" panose="030F0702030302020204" pitchFamily="66" charset="0"/>
              </a:rPr>
              <a:t>hyperpolarization</a:t>
            </a:r>
            <a:endParaRPr lang="fr-FR" sz="2800" dirty="0">
              <a:solidFill>
                <a:srgbClr val="3333CC"/>
              </a:solidFill>
              <a:latin typeface="ComicSansMS" panose="030F0702030302020204" pitchFamily="66" charset="0"/>
            </a:endParaRPr>
          </a:p>
        </p:txBody>
      </p:sp>
    </p:spTree>
    <p:extLst>
      <p:ext uri="{BB962C8B-B14F-4D97-AF65-F5344CB8AC3E}">
        <p14:creationId xmlns:p14="http://schemas.microsoft.com/office/powerpoint/2010/main" val="490240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84D2E169-BA47-B545-A056-176DD5E4303E}"/>
              </a:ext>
            </a:extLst>
          </p:cNvPr>
          <p:cNvSpPr txBox="1"/>
          <p:nvPr/>
        </p:nvSpPr>
        <p:spPr>
          <a:xfrm>
            <a:off x="-437624" y="805157"/>
            <a:ext cx="6175948" cy="805157"/>
          </a:xfrm>
          <a:prstGeom prst="rect">
            <a:avLst/>
          </a:prstGeom>
        </p:spPr>
        <p:txBody>
          <a:bodyPr wrap="square" lIns="0" tIns="0" rIns="0" bIns="0" rtlCol="0" anchor="t">
            <a:spAutoFit/>
          </a:bodyPr>
          <a:lstStyle/>
          <a:p>
            <a:pPr algn="ctr">
              <a:lnSpc>
                <a:spcPts val="7279"/>
              </a:lnSpc>
            </a:pPr>
            <a:r>
              <a:rPr lang="fr-FR" sz="2400" dirty="0" err="1">
                <a:solidFill>
                  <a:srgbClr val="3333CC"/>
                </a:solidFill>
                <a:latin typeface="ComicSansMS" panose="030F0702030302020204" pitchFamily="66" charset="0"/>
              </a:rPr>
              <a:t>Why</a:t>
            </a:r>
            <a:r>
              <a:rPr lang="fr-FR" sz="2400" dirty="0">
                <a:solidFill>
                  <a:srgbClr val="3333CC"/>
                </a:solidFill>
                <a:latin typeface="ComicSansMS" panose="030F0702030302020204" pitchFamily="66" charset="0"/>
              </a:rPr>
              <a:t> </a:t>
            </a:r>
            <a:r>
              <a:rPr lang="fr-FR" sz="2400" dirty="0" err="1">
                <a:solidFill>
                  <a:srgbClr val="3333CC"/>
                </a:solidFill>
                <a:latin typeface="ComicSansMS" panose="030F0702030302020204" pitchFamily="66" charset="0"/>
              </a:rPr>
              <a:t>study</a:t>
            </a:r>
            <a:r>
              <a:rPr lang="fr-FR" sz="2400" dirty="0">
                <a:solidFill>
                  <a:srgbClr val="3333CC"/>
                </a:solidFill>
                <a:latin typeface="ComicSansMS" panose="030F0702030302020204" pitchFamily="66" charset="0"/>
              </a:rPr>
              <a:t> axonal </a:t>
            </a:r>
            <a:r>
              <a:rPr lang="fr-FR" sz="2400" dirty="0" err="1">
                <a:solidFill>
                  <a:srgbClr val="3333CC"/>
                </a:solidFill>
                <a:latin typeface="ComicSansMS" panose="030F0702030302020204" pitchFamily="66" charset="0"/>
              </a:rPr>
              <a:t>excitability</a:t>
            </a:r>
            <a:r>
              <a:rPr lang="fr-FR" sz="2400" dirty="0">
                <a:solidFill>
                  <a:srgbClr val="3333CC"/>
                </a:solidFill>
                <a:latin typeface="ComicSansMS" panose="030F0702030302020204" pitchFamily="66" charset="0"/>
              </a:rPr>
              <a:t>?</a:t>
            </a:r>
          </a:p>
        </p:txBody>
      </p:sp>
      <p:sp>
        <p:nvSpPr>
          <p:cNvPr id="6" name="ZoneTexte 5">
            <a:extLst>
              <a:ext uri="{FF2B5EF4-FFF2-40B4-BE49-F238E27FC236}">
                <a16:creationId xmlns:a16="http://schemas.microsoft.com/office/drawing/2014/main" id="{93A0B4F6-DF94-D14C-A745-27CDB2FB1409}"/>
              </a:ext>
            </a:extLst>
          </p:cNvPr>
          <p:cNvSpPr txBox="1"/>
          <p:nvPr/>
        </p:nvSpPr>
        <p:spPr>
          <a:xfrm>
            <a:off x="423342" y="1846984"/>
            <a:ext cx="4237057" cy="1200329"/>
          </a:xfrm>
          <a:prstGeom prst="rect">
            <a:avLst/>
          </a:prstGeom>
          <a:noFill/>
        </p:spPr>
        <p:txBody>
          <a:bodyPr wrap="none" rtlCol="0">
            <a:spAutoFit/>
          </a:bodyPr>
          <a:lstStyle/>
          <a:p>
            <a:pPr marL="342900" indent="-342900">
              <a:buFont typeface="Arial" panose="020B0604020202020204" pitchFamily="34" charset="0"/>
              <a:buChar char="•"/>
            </a:pPr>
            <a:r>
              <a:rPr lang="fr-FR" sz="2400" dirty="0">
                <a:solidFill>
                  <a:srgbClr val="FF0000"/>
                </a:solidFill>
              </a:rPr>
              <a:t>Membrane </a:t>
            </a:r>
            <a:r>
              <a:rPr lang="fr-FR" sz="2400" dirty="0" err="1">
                <a:solidFill>
                  <a:srgbClr val="FF0000"/>
                </a:solidFill>
              </a:rPr>
              <a:t>polarity</a:t>
            </a:r>
            <a:r>
              <a:rPr lang="fr-FR" sz="2400" dirty="0">
                <a:solidFill>
                  <a:srgbClr val="FF0000"/>
                </a:solidFill>
              </a:rPr>
              <a:t> </a:t>
            </a:r>
          </a:p>
          <a:p>
            <a:pPr marL="342900" indent="-342900">
              <a:buFont typeface="Arial" panose="020B0604020202020204" pitchFamily="34" charset="0"/>
              <a:buChar char="•"/>
            </a:pPr>
            <a:r>
              <a:rPr lang="fr-FR" sz="2400" dirty="0">
                <a:solidFill>
                  <a:srgbClr val="FF0000"/>
                </a:solidFill>
              </a:rPr>
              <a:t>Ion </a:t>
            </a:r>
            <a:r>
              <a:rPr lang="fr-FR" sz="2400" dirty="0" err="1">
                <a:solidFill>
                  <a:srgbClr val="FF0000"/>
                </a:solidFill>
              </a:rPr>
              <a:t>channels</a:t>
            </a:r>
            <a:endParaRPr lang="fr-FR" sz="2400" dirty="0">
              <a:solidFill>
                <a:srgbClr val="FF0000"/>
              </a:solidFill>
            </a:endParaRPr>
          </a:p>
          <a:p>
            <a:pPr marL="342900" indent="-342900">
              <a:buFont typeface="Arial" panose="020B0604020202020204" pitchFamily="34" charset="0"/>
              <a:buChar char="•"/>
            </a:pPr>
            <a:r>
              <a:rPr lang="fr-FR" sz="2400" dirty="0">
                <a:solidFill>
                  <a:srgbClr val="FF0000"/>
                </a:solidFill>
              </a:rPr>
              <a:t>Passive membrane </a:t>
            </a:r>
            <a:r>
              <a:rPr lang="fr-FR" sz="2400" dirty="0" err="1">
                <a:solidFill>
                  <a:srgbClr val="FF0000"/>
                </a:solidFill>
              </a:rPr>
              <a:t>properties</a:t>
            </a:r>
            <a:endParaRPr lang="fr-FR" sz="2400" dirty="0">
              <a:solidFill>
                <a:srgbClr val="FF0000"/>
              </a:solidFill>
            </a:endParaRPr>
          </a:p>
        </p:txBody>
      </p:sp>
      <p:sp>
        <p:nvSpPr>
          <p:cNvPr id="7" name="TextBox 7">
            <a:extLst>
              <a:ext uri="{FF2B5EF4-FFF2-40B4-BE49-F238E27FC236}">
                <a16:creationId xmlns:a16="http://schemas.microsoft.com/office/drawing/2014/main" id="{67BE65CE-36E0-C44E-9042-3EE4D434ABF1}"/>
              </a:ext>
            </a:extLst>
          </p:cNvPr>
          <p:cNvSpPr txBox="1"/>
          <p:nvPr/>
        </p:nvSpPr>
        <p:spPr>
          <a:xfrm>
            <a:off x="-119921" y="0"/>
            <a:ext cx="9074121" cy="805157"/>
          </a:xfrm>
          <a:prstGeom prst="rect">
            <a:avLst/>
          </a:prstGeom>
        </p:spPr>
        <p:txBody>
          <a:bodyPr wrap="square" lIns="0" tIns="0" rIns="0" bIns="0" rtlCol="0" anchor="t">
            <a:spAutoFit/>
          </a:bodyPr>
          <a:lstStyle/>
          <a:p>
            <a:pPr algn="ctr">
              <a:lnSpc>
                <a:spcPts val="7279"/>
              </a:lnSpc>
            </a:pPr>
            <a:r>
              <a:rPr lang="fr-FR" sz="3200" dirty="0">
                <a:solidFill>
                  <a:srgbClr val="3333CC"/>
                </a:solidFill>
                <a:latin typeface="ComicSansMS" panose="030F0702030302020204" pitchFamily="66" charset="0"/>
              </a:rPr>
              <a:t>Conclusion</a:t>
            </a:r>
          </a:p>
        </p:txBody>
      </p:sp>
      <p:sp>
        <p:nvSpPr>
          <p:cNvPr id="8" name="TextBox 7">
            <a:extLst>
              <a:ext uri="{FF2B5EF4-FFF2-40B4-BE49-F238E27FC236}">
                <a16:creationId xmlns:a16="http://schemas.microsoft.com/office/drawing/2014/main" id="{3B46FF0E-CE28-A34C-995B-BDAD0DCA1A6C}"/>
              </a:ext>
            </a:extLst>
          </p:cNvPr>
          <p:cNvSpPr txBox="1"/>
          <p:nvPr/>
        </p:nvSpPr>
        <p:spPr>
          <a:xfrm>
            <a:off x="-437624" y="2727555"/>
            <a:ext cx="6175948" cy="3587842"/>
          </a:xfrm>
          <a:prstGeom prst="rect">
            <a:avLst/>
          </a:prstGeom>
        </p:spPr>
        <p:txBody>
          <a:bodyPr wrap="square" lIns="0" tIns="0" rIns="0" bIns="0" rtlCol="0" anchor="t">
            <a:spAutoFit/>
          </a:bodyPr>
          <a:lstStyle/>
          <a:p>
            <a:pPr algn="ctr">
              <a:lnSpc>
                <a:spcPts val="7279"/>
              </a:lnSpc>
            </a:pPr>
            <a:r>
              <a:rPr lang="fr-FR" sz="2400" dirty="0">
                <a:solidFill>
                  <a:srgbClr val="3333CC"/>
                </a:solidFill>
                <a:latin typeface="ComicSansMS" panose="030F0702030302020204" pitchFamily="66" charset="0"/>
              </a:rPr>
              <a:t>How </a:t>
            </a:r>
            <a:r>
              <a:rPr lang="fr-FR" sz="2400" dirty="0" err="1">
                <a:solidFill>
                  <a:srgbClr val="3333CC"/>
                </a:solidFill>
                <a:latin typeface="ComicSansMS" panose="030F0702030302020204" pitchFamily="66" charset="0"/>
              </a:rPr>
              <a:t>can</a:t>
            </a:r>
            <a:r>
              <a:rPr lang="fr-FR" sz="2400" dirty="0">
                <a:solidFill>
                  <a:srgbClr val="3333CC"/>
                </a:solidFill>
                <a:latin typeface="ComicSansMS" panose="030F0702030302020204" pitchFamily="66" charset="0"/>
              </a:rPr>
              <a:t> </a:t>
            </a:r>
            <a:r>
              <a:rPr lang="fr-FR" sz="2400" dirty="0" err="1">
                <a:solidFill>
                  <a:srgbClr val="3333CC"/>
                </a:solidFill>
                <a:latin typeface="ComicSansMS" panose="030F0702030302020204" pitchFamily="66" charset="0"/>
              </a:rPr>
              <a:t>we</a:t>
            </a:r>
            <a:r>
              <a:rPr lang="fr-FR" sz="2400" dirty="0">
                <a:solidFill>
                  <a:srgbClr val="3333CC"/>
                </a:solidFill>
                <a:latin typeface="ComicSansMS" panose="030F0702030302020204" pitchFamily="66" charset="0"/>
              </a:rPr>
              <a:t> </a:t>
            </a:r>
            <a:r>
              <a:rPr lang="fr-FR" sz="2400" dirty="0" err="1">
                <a:solidFill>
                  <a:srgbClr val="3333CC"/>
                </a:solidFill>
                <a:latin typeface="ComicSansMS" panose="030F0702030302020204" pitchFamily="66" charset="0"/>
              </a:rPr>
              <a:t>study</a:t>
            </a:r>
            <a:r>
              <a:rPr lang="fr-FR" sz="2400" dirty="0">
                <a:solidFill>
                  <a:srgbClr val="3333CC"/>
                </a:solidFill>
                <a:latin typeface="ComicSansMS" panose="030F0702030302020204" pitchFamily="66" charset="0"/>
              </a:rPr>
              <a:t> </a:t>
            </a:r>
            <a:r>
              <a:rPr lang="fr-FR" sz="2400" dirty="0" err="1">
                <a:solidFill>
                  <a:srgbClr val="3333CC"/>
                </a:solidFill>
                <a:latin typeface="ComicSansMS" panose="030F0702030302020204" pitchFamily="66" charset="0"/>
              </a:rPr>
              <a:t>excitability</a:t>
            </a:r>
            <a:r>
              <a:rPr lang="fr-FR" sz="2400" dirty="0">
                <a:solidFill>
                  <a:srgbClr val="3333CC"/>
                </a:solidFill>
                <a:latin typeface="ComicSansMS" panose="030F0702030302020204" pitchFamily="66" charset="0"/>
              </a:rPr>
              <a:t>?</a:t>
            </a:r>
          </a:p>
          <a:p>
            <a:pPr algn="ctr">
              <a:lnSpc>
                <a:spcPts val="7279"/>
              </a:lnSpc>
            </a:pPr>
            <a:endParaRPr lang="fr-FR" sz="2400" dirty="0">
              <a:solidFill>
                <a:srgbClr val="3333CC"/>
              </a:solidFill>
              <a:latin typeface="ComicSansMS" panose="030F0702030302020204" pitchFamily="66" charset="0"/>
            </a:endParaRPr>
          </a:p>
          <a:p>
            <a:pPr algn="ctr">
              <a:lnSpc>
                <a:spcPts val="7279"/>
              </a:lnSpc>
            </a:pPr>
            <a:endParaRPr lang="fr-FR" sz="2400" dirty="0">
              <a:solidFill>
                <a:srgbClr val="3333CC"/>
              </a:solidFill>
              <a:latin typeface="ComicSansMS" panose="030F0702030302020204" pitchFamily="66" charset="0"/>
            </a:endParaRPr>
          </a:p>
          <a:p>
            <a:pPr algn="ctr">
              <a:lnSpc>
                <a:spcPts val="7279"/>
              </a:lnSpc>
            </a:pPr>
            <a:endParaRPr lang="fr-FR" sz="2400" dirty="0">
              <a:solidFill>
                <a:srgbClr val="3333CC"/>
              </a:solidFill>
              <a:latin typeface="ComicSansMS" panose="030F0702030302020204" pitchFamily="66" charset="0"/>
            </a:endParaRPr>
          </a:p>
        </p:txBody>
      </p:sp>
      <p:cxnSp>
        <p:nvCxnSpPr>
          <p:cNvPr id="9" name="Connecteur droit avec flèche 8">
            <a:extLst>
              <a:ext uri="{FF2B5EF4-FFF2-40B4-BE49-F238E27FC236}">
                <a16:creationId xmlns:a16="http://schemas.microsoft.com/office/drawing/2014/main" id="{D32CC184-63CC-244D-B869-F60CB5896060}"/>
              </a:ext>
            </a:extLst>
          </p:cNvPr>
          <p:cNvCxnSpPr>
            <a:cxnSpLocks/>
          </p:cNvCxnSpPr>
          <p:nvPr/>
        </p:nvCxnSpPr>
        <p:spPr>
          <a:xfrm flipV="1">
            <a:off x="7050901" y="698185"/>
            <a:ext cx="0" cy="1577720"/>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F1486A77-5052-FC4E-BD71-77E735C7E948}"/>
              </a:ext>
            </a:extLst>
          </p:cNvPr>
          <p:cNvCxnSpPr>
            <a:cxnSpLocks/>
          </p:cNvCxnSpPr>
          <p:nvPr/>
        </p:nvCxnSpPr>
        <p:spPr>
          <a:xfrm flipV="1">
            <a:off x="7050874" y="2291852"/>
            <a:ext cx="1903299" cy="1"/>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4CBC8931-4330-EE47-8D8F-C064CFF83C7C}"/>
              </a:ext>
            </a:extLst>
          </p:cNvPr>
          <p:cNvCxnSpPr>
            <a:cxnSpLocks/>
          </p:cNvCxnSpPr>
          <p:nvPr/>
        </p:nvCxnSpPr>
        <p:spPr>
          <a:xfrm flipH="1">
            <a:off x="6295867" y="2275905"/>
            <a:ext cx="755034" cy="795329"/>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TextBox 11">
            <a:extLst>
              <a:ext uri="{FF2B5EF4-FFF2-40B4-BE49-F238E27FC236}">
                <a16:creationId xmlns:a16="http://schemas.microsoft.com/office/drawing/2014/main" id="{383D5C7C-3F4E-C84B-B349-DCB06F7EF81D}"/>
              </a:ext>
            </a:extLst>
          </p:cNvPr>
          <p:cNvSpPr txBox="1"/>
          <p:nvPr/>
        </p:nvSpPr>
        <p:spPr>
          <a:xfrm>
            <a:off x="4891898" y="2692773"/>
            <a:ext cx="2260097" cy="779381"/>
          </a:xfrm>
          <a:prstGeom prst="rect">
            <a:avLst/>
          </a:prstGeom>
        </p:spPr>
        <p:txBody>
          <a:bodyPr wrap="square" lIns="0" tIns="0" rIns="0" bIns="0" rtlCol="0" anchor="t">
            <a:spAutoFit/>
          </a:bodyPr>
          <a:lstStyle/>
          <a:p>
            <a:pPr algn="ctr">
              <a:lnSpc>
                <a:spcPts val="7279"/>
              </a:lnSpc>
            </a:pPr>
            <a:r>
              <a:rPr lang="fr-FR" sz="2000" dirty="0" err="1">
                <a:latin typeface="Comic Sans MS" panose="030F0902030302020204" pitchFamily="66" charset="0"/>
              </a:rPr>
              <a:t>Excitability</a:t>
            </a:r>
            <a:endParaRPr lang="fr-FR" sz="2000" dirty="0">
              <a:latin typeface="Comic Sans MS" panose="030F0902030302020204" pitchFamily="66" charset="0"/>
            </a:endParaRPr>
          </a:p>
        </p:txBody>
      </p:sp>
      <p:sp>
        <p:nvSpPr>
          <p:cNvPr id="17" name="TextBox 8">
            <a:extLst>
              <a:ext uri="{FF2B5EF4-FFF2-40B4-BE49-F238E27FC236}">
                <a16:creationId xmlns:a16="http://schemas.microsoft.com/office/drawing/2014/main" id="{7B8BD591-4277-CA4A-93CD-3CD5620F14AF}"/>
              </a:ext>
            </a:extLst>
          </p:cNvPr>
          <p:cNvSpPr txBox="1"/>
          <p:nvPr/>
        </p:nvSpPr>
        <p:spPr>
          <a:xfrm>
            <a:off x="5420530" y="332170"/>
            <a:ext cx="1750678" cy="779381"/>
          </a:xfrm>
          <a:prstGeom prst="rect">
            <a:avLst/>
          </a:prstGeom>
        </p:spPr>
        <p:txBody>
          <a:bodyPr wrap="square" lIns="0" tIns="0" rIns="0" bIns="0" rtlCol="0" anchor="t">
            <a:spAutoFit/>
          </a:bodyPr>
          <a:lstStyle/>
          <a:p>
            <a:pPr algn="ctr">
              <a:lnSpc>
                <a:spcPts val="7279"/>
              </a:lnSpc>
            </a:pPr>
            <a:r>
              <a:rPr lang="fr-FR" sz="2000" dirty="0">
                <a:latin typeface="Comic Sans MS" panose="030F0902030302020204" pitchFamily="66" charset="0"/>
              </a:rPr>
              <a:t>Amplitude</a:t>
            </a:r>
          </a:p>
        </p:txBody>
      </p:sp>
      <p:sp>
        <p:nvSpPr>
          <p:cNvPr id="18" name="TextBox 10">
            <a:extLst>
              <a:ext uri="{FF2B5EF4-FFF2-40B4-BE49-F238E27FC236}">
                <a16:creationId xmlns:a16="http://schemas.microsoft.com/office/drawing/2014/main" id="{C51982BD-462C-014D-9F50-05F46FF54523}"/>
              </a:ext>
            </a:extLst>
          </p:cNvPr>
          <p:cNvSpPr txBox="1"/>
          <p:nvPr/>
        </p:nvSpPr>
        <p:spPr>
          <a:xfrm>
            <a:off x="7050874" y="2397819"/>
            <a:ext cx="2736643" cy="615553"/>
          </a:xfrm>
          <a:prstGeom prst="rect">
            <a:avLst/>
          </a:prstGeom>
        </p:spPr>
        <p:txBody>
          <a:bodyPr wrap="square" lIns="0" tIns="0" rIns="0" bIns="0" rtlCol="0" anchor="t">
            <a:spAutoFit/>
          </a:bodyPr>
          <a:lstStyle/>
          <a:p>
            <a:pPr algn="ctr"/>
            <a:r>
              <a:rPr lang="fr-FR" sz="2000" dirty="0">
                <a:latin typeface="Comic Sans MS" panose="030F0902030302020204" pitchFamily="66" charset="0"/>
              </a:rPr>
              <a:t>Conduction</a:t>
            </a:r>
            <a:br>
              <a:rPr lang="fr-FR" sz="2000" dirty="0">
                <a:latin typeface="Comic Sans MS" panose="030F0902030302020204" pitchFamily="66" charset="0"/>
              </a:rPr>
            </a:br>
            <a:r>
              <a:rPr lang="fr-FR" sz="2000" dirty="0" err="1">
                <a:latin typeface="Comic Sans MS" panose="030F0902030302020204" pitchFamily="66" charset="0"/>
              </a:rPr>
              <a:t>velocity</a:t>
            </a:r>
            <a:endParaRPr lang="fr-FR" sz="2000" dirty="0">
              <a:latin typeface="Comic Sans MS" panose="030F0902030302020204" pitchFamily="66" charset="0"/>
            </a:endParaRPr>
          </a:p>
        </p:txBody>
      </p:sp>
      <p:pic>
        <p:nvPicPr>
          <p:cNvPr id="22" name="Picture 7">
            <a:extLst>
              <a:ext uri="{FF2B5EF4-FFF2-40B4-BE49-F238E27FC236}">
                <a16:creationId xmlns:a16="http://schemas.microsoft.com/office/drawing/2014/main" id="{8859719C-C7B1-7841-B795-6E74932CC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4" y="3666863"/>
            <a:ext cx="1848730" cy="2274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Image 22">
            <a:extLst>
              <a:ext uri="{FF2B5EF4-FFF2-40B4-BE49-F238E27FC236}">
                <a16:creationId xmlns:a16="http://schemas.microsoft.com/office/drawing/2014/main" id="{8A505451-90C1-0644-A800-EF482ACF74C1}"/>
              </a:ext>
            </a:extLst>
          </p:cNvPr>
          <p:cNvPicPr>
            <a:picLocks noChangeAspect="1"/>
          </p:cNvPicPr>
          <p:nvPr/>
        </p:nvPicPr>
        <p:blipFill>
          <a:blip r:embed="rId4"/>
          <a:stretch>
            <a:fillRect/>
          </a:stretch>
        </p:blipFill>
        <p:spPr>
          <a:xfrm>
            <a:off x="4006805" y="3740856"/>
            <a:ext cx="2883042" cy="1748780"/>
          </a:xfrm>
          <a:prstGeom prst="rect">
            <a:avLst/>
          </a:prstGeom>
        </p:spPr>
      </p:pic>
      <p:grpSp>
        <p:nvGrpSpPr>
          <p:cNvPr id="30" name="Groupe 29">
            <a:extLst>
              <a:ext uri="{FF2B5EF4-FFF2-40B4-BE49-F238E27FC236}">
                <a16:creationId xmlns:a16="http://schemas.microsoft.com/office/drawing/2014/main" id="{EC5A7A14-C40A-864F-BEDB-7F45B129E68D}"/>
              </a:ext>
            </a:extLst>
          </p:cNvPr>
          <p:cNvGrpSpPr/>
          <p:nvPr/>
        </p:nvGrpSpPr>
        <p:grpSpPr>
          <a:xfrm>
            <a:off x="1844537" y="4109265"/>
            <a:ext cx="2226076" cy="2698957"/>
            <a:chOff x="1854657" y="4066554"/>
            <a:chExt cx="2226076" cy="2698957"/>
          </a:xfrm>
        </p:grpSpPr>
        <p:sp>
          <p:nvSpPr>
            <p:cNvPr id="25" name="Rectangle 24">
              <a:extLst>
                <a:ext uri="{FF2B5EF4-FFF2-40B4-BE49-F238E27FC236}">
                  <a16:creationId xmlns:a16="http://schemas.microsoft.com/office/drawing/2014/main" id="{14838E74-E26D-3B4E-AA0F-81AA1AABD4D4}"/>
                </a:ext>
              </a:extLst>
            </p:cNvPr>
            <p:cNvSpPr/>
            <p:nvPr/>
          </p:nvSpPr>
          <p:spPr>
            <a:xfrm>
              <a:off x="1898605" y="4066554"/>
              <a:ext cx="2182128" cy="26989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6" name="Graphique 25">
              <a:extLst>
                <a:ext uri="{FF2B5EF4-FFF2-40B4-BE49-F238E27FC236}">
                  <a16:creationId xmlns:a16="http://schemas.microsoft.com/office/drawing/2014/main" id="{C55844BA-8763-D642-8B7D-50371A3EFA3B}"/>
                </a:ext>
              </a:extLst>
            </p:cNvPr>
            <p:cNvGraphicFramePr>
              <a:graphicFrameLocks/>
            </p:cNvGraphicFramePr>
            <p:nvPr>
              <p:extLst>
                <p:ext uri="{D42A27DB-BD31-4B8C-83A1-F6EECF244321}">
                  <p14:modId xmlns:p14="http://schemas.microsoft.com/office/powerpoint/2010/main" val="900606114"/>
                </p:ext>
              </p:extLst>
            </p:nvPr>
          </p:nvGraphicFramePr>
          <p:xfrm>
            <a:off x="1854657" y="4120465"/>
            <a:ext cx="2152148" cy="2645046"/>
          </p:xfrm>
          <a:graphic>
            <a:graphicData uri="http://schemas.openxmlformats.org/drawingml/2006/chart">
              <c:chart xmlns:c="http://schemas.openxmlformats.org/drawingml/2006/chart" xmlns:r="http://schemas.openxmlformats.org/officeDocument/2006/relationships" r:id="rId5"/>
            </a:graphicData>
          </a:graphic>
        </p:graphicFrame>
      </p:grpSp>
      <p:pic>
        <p:nvPicPr>
          <p:cNvPr id="28" name="Image 27">
            <a:extLst>
              <a:ext uri="{FF2B5EF4-FFF2-40B4-BE49-F238E27FC236}">
                <a16:creationId xmlns:a16="http://schemas.microsoft.com/office/drawing/2014/main" id="{849DC8CD-4033-8645-9C3A-E0AAA660F6DE}"/>
              </a:ext>
            </a:extLst>
          </p:cNvPr>
          <p:cNvPicPr>
            <a:picLocks noChangeAspect="1"/>
          </p:cNvPicPr>
          <p:nvPr/>
        </p:nvPicPr>
        <p:blipFill>
          <a:blip r:embed="rId6"/>
          <a:stretch>
            <a:fillRect/>
          </a:stretch>
        </p:blipFill>
        <p:spPr>
          <a:xfrm>
            <a:off x="6295869" y="5027124"/>
            <a:ext cx="2769927" cy="1771808"/>
          </a:xfrm>
          <a:prstGeom prst="rect">
            <a:avLst/>
          </a:prstGeom>
        </p:spPr>
      </p:pic>
    </p:spTree>
    <p:extLst>
      <p:ext uri="{BB962C8B-B14F-4D97-AF65-F5344CB8AC3E}">
        <p14:creationId xmlns:p14="http://schemas.microsoft.com/office/powerpoint/2010/main" val="1312459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6" name="ZoneTexte 15">
            <a:extLst>
              <a:ext uri="{FF2B5EF4-FFF2-40B4-BE49-F238E27FC236}">
                <a16:creationId xmlns:a16="http://schemas.microsoft.com/office/drawing/2014/main" id="{F7CC4485-57A5-6803-905F-FA7F26DF6E15}"/>
              </a:ext>
            </a:extLst>
          </p:cNvPr>
          <p:cNvSpPr txBox="1"/>
          <p:nvPr/>
        </p:nvSpPr>
        <p:spPr>
          <a:xfrm>
            <a:off x="2126663" y="1146150"/>
            <a:ext cx="6786453" cy="3000821"/>
          </a:xfrm>
          <a:prstGeom prst="rect">
            <a:avLst/>
          </a:prstGeom>
          <a:noFill/>
        </p:spPr>
        <p:txBody>
          <a:bodyPr wrap="square">
            <a:spAutoFit/>
          </a:bodyPr>
          <a:lstStyle/>
          <a:p>
            <a:pPr marL="342900" indent="-342900">
              <a:spcBef>
                <a:spcPct val="50000"/>
              </a:spcBef>
            </a:pPr>
            <a:r>
              <a:rPr lang="cy-GB" altLang="en-US" sz="1800" dirty="0">
                <a:solidFill>
                  <a:srgbClr val="003399"/>
                </a:solidFill>
                <a:latin typeface="Comic Sans MS" panose="030F0902030302020204" pitchFamily="66" charset="0"/>
              </a:rPr>
              <a:t>	Membrane = capacity (</a:t>
            </a:r>
            <a:r>
              <a:rPr lang="cy-GB" altLang="en-US" sz="1800" b="1" dirty="0">
                <a:solidFill>
                  <a:srgbClr val="FF0000"/>
                </a:solidFill>
                <a:latin typeface="Comic Sans MS" panose="030F0902030302020204" pitchFamily="66" charset="0"/>
              </a:rPr>
              <a:t>C</a:t>
            </a:r>
            <a:r>
              <a:rPr lang="cy-GB" altLang="en-US" sz="1800" dirty="0">
                <a:solidFill>
                  <a:srgbClr val="003399"/>
                </a:solidFill>
                <a:latin typeface="Comic Sans MS" panose="030F0902030302020204" pitchFamily="66" charset="0"/>
              </a:rPr>
              <a:t>) </a:t>
            </a:r>
          </a:p>
          <a:p>
            <a:pPr marL="342900" indent="-342900">
              <a:spcBef>
                <a:spcPct val="50000"/>
              </a:spcBef>
            </a:pPr>
            <a:r>
              <a:rPr lang="cy-GB" altLang="en-US" dirty="0">
                <a:latin typeface="Comic Sans MS" panose="030F0902030302020204" pitchFamily="66" charset="0"/>
              </a:rPr>
              <a:t>	</a:t>
            </a:r>
            <a:r>
              <a:rPr lang="cy-GB" altLang="en-US" dirty="0">
                <a:solidFill>
                  <a:srgbClr val="FF0000"/>
                </a:solidFill>
                <a:latin typeface="Comic Sans MS" panose="030F0902030302020204" pitchFamily="66" charset="0"/>
              </a:rPr>
              <a:t>Capacitance</a:t>
            </a:r>
            <a:r>
              <a:rPr lang="cy-GB" altLang="en-US" dirty="0">
                <a:latin typeface="Comic Sans MS" panose="030F0902030302020204" pitchFamily="66" charset="0"/>
              </a:rPr>
              <a:t> = capacity to stock electric charges (depends on membrane surface)</a:t>
            </a:r>
            <a:br>
              <a:rPr lang="cy-GB" altLang="en-US" dirty="0">
                <a:latin typeface="Comic Sans MS" panose="030F0902030302020204" pitchFamily="66" charset="0"/>
              </a:rPr>
            </a:br>
            <a:r>
              <a:rPr lang="cy-GB" altLang="en-US" dirty="0">
                <a:latin typeface="Comic Sans MS" panose="030F0902030302020204" pitchFamily="66" charset="0"/>
              </a:rPr>
              <a:t>	- node : low capacitance (quick charge)</a:t>
            </a:r>
            <a:br>
              <a:rPr lang="cy-GB" altLang="en-US" dirty="0">
                <a:latin typeface="Comic Sans MS" panose="030F0902030302020204" pitchFamily="66" charset="0"/>
              </a:rPr>
            </a:br>
            <a:r>
              <a:rPr lang="cy-GB" altLang="en-US" dirty="0">
                <a:latin typeface="Comic Sans MS" panose="030F0902030302020204" pitchFamily="66" charset="0"/>
              </a:rPr>
              <a:t>	- internode : large capacitance (slow charge)</a:t>
            </a:r>
            <a:r>
              <a:rPr lang="cy-GB" altLang="en-US" sz="1800" dirty="0">
                <a:latin typeface="Comic Sans MS" panose="030F0902030302020204" pitchFamily="66" charset="0"/>
              </a:rPr>
              <a:t>  </a:t>
            </a:r>
          </a:p>
          <a:p>
            <a:pPr marL="342900" indent="-342900">
              <a:spcBef>
                <a:spcPct val="50000"/>
              </a:spcBef>
            </a:pPr>
            <a:r>
              <a:rPr lang="cy-GB" altLang="en-US" dirty="0">
                <a:solidFill>
                  <a:srgbClr val="003399"/>
                </a:solidFill>
                <a:latin typeface="Comic Sans MS" panose="030F0902030302020204" pitchFamily="66" charset="0"/>
              </a:rPr>
              <a:t>     Ion channels = resistance (</a:t>
            </a:r>
            <a:r>
              <a:rPr lang="cy-GB" altLang="en-US" dirty="0">
                <a:solidFill>
                  <a:srgbClr val="FF0000"/>
                </a:solidFill>
                <a:latin typeface="Comic Sans MS" panose="030F0902030302020204" pitchFamily="66" charset="0"/>
              </a:rPr>
              <a:t>R</a:t>
            </a:r>
            <a:r>
              <a:rPr lang="cy-GB" altLang="en-US" dirty="0">
                <a:solidFill>
                  <a:srgbClr val="003399"/>
                </a:solidFill>
                <a:latin typeface="Comic Sans MS" panose="030F0902030302020204" pitchFamily="66" charset="0"/>
              </a:rPr>
              <a:t>)</a:t>
            </a:r>
          </a:p>
          <a:p>
            <a:pPr marL="342900" indent="-342900">
              <a:spcBef>
                <a:spcPct val="50000"/>
              </a:spcBef>
            </a:pPr>
            <a:r>
              <a:rPr lang="cy-GB" altLang="en-US" b="1" dirty="0">
                <a:solidFill>
                  <a:srgbClr val="003399"/>
                </a:solidFill>
                <a:latin typeface="Comic Sans MS" panose="030F0902030302020204" pitchFamily="66" charset="0"/>
              </a:rPr>
              <a:t>   </a:t>
            </a:r>
            <a:r>
              <a:rPr lang="cy-GB" altLang="en-US" dirty="0">
                <a:solidFill>
                  <a:srgbClr val="003399"/>
                </a:solidFill>
                <a:latin typeface="Comic Sans MS" panose="030F0902030302020204" pitchFamily="66" charset="0"/>
              </a:rPr>
              <a:t> </a:t>
            </a:r>
            <a:r>
              <a:rPr lang="cy-GB" altLang="en-US" dirty="0">
                <a:solidFill>
                  <a:srgbClr val="FF0000"/>
                </a:solidFill>
                <a:latin typeface="Comic Sans MS" panose="030F0902030302020204" pitchFamily="66" charset="0"/>
              </a:rPr>
              <a:t>Resistance</a:t>
            </a:r>
            <a:r>
              <a:rPr lang="cy-GB" altLang="en-US" dirty="0">
                <a:solidFill>
                  <a:srgbClr val="003399"/>
                </a:solidFill>
                <a:latin typeface="Comic Sans MS" panose="030F0902030302020204" pitchFamily="66" charset="0"/>
              </a:rPr>
              <a:t> </a:t>
            </a:r>
            <a:r>
              <a:rPr lang="cy-GB" altLang="en-US" dirty="0">
                <a:latin typeface="Comic Sans MS" panose="030F0902030302020204" pitchFamily="66" charset="0"/>
              </a:rPr>
              <a:t>variable :                                                                            - open channels : low resistance                                           - closed channels : high resistance </a:t>
            </a:r>
            <a:endParaRPr lang="cy-GB" altLang="en-US" dirty="0">
              <a:solidFill>
                <a:srgbClr val="003399"/>
              </a:solidFill>
              <a:latin typeface="Comic Sans MS" panose="030F0902030302020204" pitchFamily="66" charset="0"/>
            </a:endParaRPr>
          </a:p>
        </p:txBody>
      </p:sp>
      <p:sp>
        <p:nvSpPr>
          <p:cNvPr id="6" name="ZoneTexte 5">
            <a:extLst>
              <a:ext uri="{FF2B5EF4-FFF2-40B4-BE49-F238E27FC236}">
                <a16:creationId xmlns:a16="http://schemas.microsoft.com/office/drawing/2014/main" id="{0D6A0EE0-3B83-6BC3-4AC9-1FECAF4C882B}"/>
              </a:ext>
            </a:extLst>
          </p:cNvPr>
          <p:cNvSpPr txBox="1"/>
          <p:nvPr/>
        </p:nvSpPr>
        <p:spPr>
          <a:xfrm>
            <a:off x="-53214" y="4196009"/>
            <a:ext cx="4429271" cy="2262158"/>
          </a:xfrm>
          <a:prstGeom prst="rect">
            <a:avLst/>
          </a:prstGeom>
          <a:noFill/>
        </p:spPr>
        <p:txBody>
          <a:bodyPr wrap="square">
            <a:spAutoFit/>
          </a:bodyPr>
          <a:lstStyle/>
          <a:p>
            <a:pPr marL="342900" indent="-342900">
              <a:spcBef>
                <a:spcPct val="50000"/>
              </a:spcBef>
            </a:pPr>
            <a:r>
              <a:rPr lang="cy-GB" altLang="en-US" sz="1800" dirty="0">
                <a:solidFill>
                  <a:srgbClr val="003399"/>
                </a:solidFill>
                <a:latin typeface="Comic Sans MS" panose="030F0902030302020204" pitchFamily="66" charset="0"/>
              </a:rPr>
              <a:t>	</a:t>
            </a:r>
            <a:r>
              <a:rPr lang="cy-GB" altLang="en-US" dirty="0">
                <a:solidFill>
                  <a:srgbClr val="003399"/>
                </a:solidFill>
                <a:latin typeface="Comic Sans MS" panose="030F0902030302020204" pitchFamily="66" charset="0"/>
              </a:rPr>
              <a:t>N</a:t>
            </a:r>
            <a:r>
              <a:rPr lang="cy-GB" altLang="en-US" sz="1800" dirty="0">
                <a:solidFill>
                  <a:srgbClr val="003399"/>
                </a:solidFill>
                <a:latin typeface="Comic Sans MS" panose="030F0902030302020204" pitchFamily="66" charset="0"/>
              </a:rPr>
              <a:t>odal membrane potential increase and decrease depending on exponential kinetics characterized by time of constant = </a:t>
            </a:r>
            <a:r>
              <a:rPr lang="cy-GB" altLang="en-US" sz="1800" b="1" dirty="0">
                <a:solidFill>
                  <a:srgbClr val="FF0000"/>
                </a:solidFill>
                <a:latin typeface="Comic Sans MS" panose="030F0902030302020204" pitchFamily="66" charset="0"/>
              </a:rPr>
              <a:t>RC</a:t>
            </a:r>
            <a:r>
              <a:rPr lang="cy-GB" altLang="en-US" sz="1800" dirty="0">
                <a:solidFill>
                  <a:srgbClr val="003399"/>
                </a:solidFill>
                <a:latin typeface="Comic Sans MS" panose="030F0902030302020204" pitchFamily="66" charset="0"/>
              </a:rPr>
              <a:t>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2400" b="1" dirty="0">
                <a:solidFill>
                  <a:srgbClr val="FF0000"/>
                </a:solidFill>
                <a:latin typeface="Comic Sans MS" panose="030F0902030302020204" pitchFamily="66" charset="0"/>
              </a:rPr>
              <a:t>𝜏</a:t>
            </a:r>
            <a:r>
              <a:rPr lang="cy-GB" altLang="en-US" sz="2400" b="1" baseline="-25000" dirty="0">
                <a:solidFill>
                  <a:srgbClr val="FF0000"/>
                </a:solidFill>
                <a:latin typeface="Comic Sans MS" panose="030F0902030302020204" pitchFamily="66" charset="0"/>
              </a:rPr>
              <a:t>m</a:t>
            </a:r>
            <a:r>
              <a:rPr lang="cy-GB" altLang="en-US" sz="1800" dirty="0">
                <a:solidFill>
                  <a:srgbClr val="003399"/>
                </a:solidFill>
                <a:latin typeface="Comic Sans MS" panose="030F0902030302020204" pitchFamily="66" charset="0"/>
              </a:rPr>
              <a:t> (time to change the potential of 63% of it’s final value) </a:t>
            </a:r>
          </a:p>
          <a:p>
            <a:pPr marL="342900" indent="-342900">
              <a:spcBef>
                <a:spcPct val="50000"/>
              </a:spcBef>
            </a:pPr>
            <a:r>
              <a:rPr lang="cy-GB" altLang="en-US" dirty="0">
                <a:solidFill>
                  <a:srgbClr val="003399"/>
                </a:solidFill>
                <a:latin typeface="Comic Sans MS" panose="030F0902030302020204" pitchFamily="66" charset="0"/>
              </a:rPr>
              <a:t>     </a:t>
            </a:r>
            <a:r>
              <a:rPr lang="cy-GB" altLang="en-US" sz="1800" dirty="0">
                <a:solidFill>
                  <a:srgbClr val="003399"/>
                </a:solidFill>
                <a:latin typeface="Comic Sans MS" panose="030F0902030302020204" pitchFamily="66" charset="0"/>
              </a:rPr>
              <a:t>≃ chronaxie </a:t>
            </a:r>
            <a:endParaRPr lang="cy-GB" altLang="en-US" sz="1800" dirty="0">
              <a:latin typeface="Comic Sans MS" panose="030F0902030302020204" pitchFamily="66" charset="0"/>
            </a:endParaRPr>
          </a:p>
        </p:txBody>
      </p:sp>
      <p:pic>
        <p:nvPicPr>
          <p:cNvPr id="2" name="Image 1">
            <a:extLst>
              <a:ext uri="{FF2B5EF4-FFF2-40B4-BE49-F238E27FC236}">
                <a16:creationId xmlns:a16="http://schemas.microsoft.com/office/drawing/2014/main" id="{61E0E2C6-7641-71C3-314D-C48D681DD9AB}"/>
              </a:ext>
            </a:extLst>
          </p:cNvPr>
          <p:cNvPicPr>
            <a:picLocks noChangeAspect="1"/>
          </p:cNvPicPr>
          <p:nvPr/>
        </p:nvPicPr>
        <p:blipFill>
          <a:blip r:embed="rId2"/>
          <a:stretch>
            <a:fillRect/>
          </a:stretch>
        </p:blipFill>
        <p:spPr>
          <a:xfrm>
            <a:off x="4332970" y="4226143"/>
            <a:ext cx="4714725" cy="2123658"/>
          </a:xfrm>
          <a:prstGeom prst="rect">
            <a:avLst/>
          </a:prstGeom>
        </p:spPr>
      </p:pic>
      <p:pic>
        <p:nvPicPr>
          <p:cNvPr id="8" name="Image 7">
            <a:extLst>
              <a:ext uri="{FF2B5EF4-FFF2-40B4-BE49-F238E27FC236}">
                <a16:creationId xmlns:a16="http://schemas.microsoft.com/office/drawing/2014/main" id="{4148F47D-4F1A-F44A-9DA7-76AC91039729}"/>
              </a:ext>
            </a:extLst>
          </p:cNvPr>
          <p:cNvPicPr>
            <a:picLocks noChangeAspect="1"/>
          </p:cNvPicPr>
          <p:nvPr/>
        </p:nvPicPr>
        <p:blipFill>
          <a:blip r:embed="rId3"/>
          <a:stretch>
            <a:fillRect/>
          </a:stretch>
        </p:blipFill>
        <p:spPr>
          <a:xfrm>
            <a:off x="396087" y="1176652"/>
            <a:ext cx="1765334" cy="2762355"/>
          </a:xfrm>
          <a:prstGeom prst="rect">
            <a:avLst/>
          </a:prstGeom>
        </p:spPr>
      </p:pic>
      <p:sp>
        <p:nvSpPr>
          <p:cNvPr id="3" name="Rectangle 2">
            <a:extLst>
              <a:ext uri="{FF2B5EF4-FFF2-40B4-BE49-F238E27FC236}">
                <a16:creationId xmlns:a16="http://schemas.microsoft.com/office/drawing/2014/main" id="{B9747857-2A4F-CF46-B546-E5F31946B5E3}"/>
              </a:ext>
            </a:extLst>
          </p:cNvPr>
          <p:cNvSpPr/>
          <p:nvPr/>
        </p:nvSpPr>
        <p:spPr>
          <a:xfrm>
            <a:off x="2948201" y="48920"/>
            <a:ext cx="3134191" cy="584775"/>
          </a:xfrm>
          <a:prstGeom prst="rect">
            <a:avLst/>
          </a:prstGeom>
        </p:spPr>
        <p:txBody>
          <a:bodyPr wrap="none">
            <a:spAutoFit/>
          </a:bodyPr>
          <a:lstStyle/>
          <a:p>
            <a:r>
              <a:rPr lang="fr-FR" sz="3200" dirty="0">
                <a:solidFill>
                  <a:srgbClr val="3333CC"/>
                </a:solidFill>
                <a:latin typeface="ComicSansMS" panose="030F0702030302020204" pitchFamily="66" charset="0"/>
              </a:rPr>
              <a:t>Basic </a:t>
            </a:r>
            <a:r>
              <a:rPr lang="fr-FR" sz="3200" dirty="0" err="1">
                <a:solidFill>
                  <a:srgbClr val="3333CC"/>
                </a:solidFill>
                <a:latin typeface="ComicSansMS" panose="030F0702030302020204" pitchFamily="66" charset="0"/>
              </a:rPr>
              <a:t>principles</a:t>
            </a:r>
            <a:endParaRPr lang="fr-FR" sz="3200" dirty="0">
              <a:solidFill>
                <a:srgbClr val="3333CC"/>
              </a:solidFill>
              <a:latin typeface="ComicSansMS" panose="030F0702030302020204" pitchFamily="66" charset="0"/>
            </a:endParaRPr>
          </a:p>
        </p:txBody>
      </p:sp>
      <p:sp>
        <p:nvSpPr>
          <p:cNvPr id="5" name="ZoneTexte 4">
            <a:extLst>
              <a:ext uri="{FF2B5EF4-FFF2-40B4-BE49-F238E27FC236}">
                <a16:creationId xmlns:a16="http://schemas.microsoft.com/office/drawing/2014/main" id="{434A918A-E1F6-A341-A414-6A2E3EF33E76}"/>
              </a:ext>
            </a:extLst>
          </p:cNvPr>
          <p:cNvSpPr txBox="1"/>
          <p:nvPr/>
        </p:nvSpPr>
        <p:spPr>
          <a:xfrm>
            <a:off x="390450" y="706015"/>
            <a:ext cx="4124847" cy="461665"/>
          </a:xfrm>
          <a:prstGeom prst="rect">
            <a:avLst/>
          </a:prstGeom>
          <a:noFill/>
        </p:spPr>
        <p:txBody>
          <a:bodyPr wrap="none" rtlCol="0">
            <a:spAutoFit/>
          </a:bodyPr>
          <a:lstStyle/>
          <a:p>
            <a:r>
              <a:rPr lang="fr-FR" sz="2400" dirty="0" err="1">
                <a:solidFill>
                  <a:srgbClr val="3333CC"/>
                </a:solidFill>
                <a:latin typeface="ComicSansMS" panose="030F0702030302020204" pitchFamily="66" charset="0"/>
              </a:rPr>
              <a:t>Neuron</a:t>
            </a:r>
            <a:r>
              <a:rPr lang="fr-FR" sz="2400" dirty="0">
                <a:solidFill>
                  <a:srgbClr val="3333CC"/>
                </a:solidFill>
                <a:latin typeface="ComicSansMS" panose="030F0702030302020204" pitchFamily="66" charset="0"/>
              </a:rPr>
              <a:t> = </a:t>
            </a:r>
            <a:r>
              <a:rPr lang="fr-FR" sz="2400" dirty="0" err="1">
                <a:solidFill>
                  <a:srgbClr val="3333CC"/>
                </a:solidFill>
                <a:latin typeface="ComicSansMS" panose="030F0702030302020204" pitchFamily="66" charset="0"/>
              </a:rPr>
              <a:t>parallel</a:t>
            </a:r>
            <a:r>
              <a:rPr lang="fr-FR" sz="2400" dirty="0">
                <a:solidFill>
                  <a:srgbClr val="3333CC"/>
                </a:solidFill>
                <a:latin typeface="ComicSansMS" panose="030F0702030302020204" pitchFamily="66" charset="0"/>
              </a:rPr>
              <a:t> RC circuit</a:t>
            </a:r>
          </a:p>
        </p:txBody>
      </p:sp>
    </p:spTree>
    <p:extLst>
      <p:ext uri="{BB962C8B-B14F-4D97-AF65-F5344CB8AC3E}">
        <p14:creationId xmlns:p14="http://schemas.microsoft.com/office/powerpoint/2010/main" val="332486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6" name="ZoneTexte 15">
            <a:extLst>
              <a:ext uri="{FF2B5EF4-FFF2-40B4-BE49-F238E27FC236}">
                <a16:creationId xmlns:a16="http://schemas.microsoft.com/office/drawing/2014/main" id="{F7CC4485-57A5-6803-905F-FA7F26DF6E15}"/>
              </a:ext>
            </a:extLst>
          </p:cNvPr>
          <p:cNvSpPr txBox="1"/>
          <p:nvPr/>
        </p:nvSpPr>
        <p:spPr>
          <a:xfrm>
            <a:off x="273968" y="1607275"/>
            <a:ext cx="8870032" cy="3831818"/>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Opening of Na nodal channels</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-&gt; intrance of positives charges in the axone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b="1" dirty="0">
                <a:solidFill>
                  <a:srgbClr val="FF0000"/>
                </a:solidFill>
                <a:latin typeface="Comic Sans MS" panose="030F0902030302020204" pitchFamily="66" charset="0"/>
              </a:rPr>
              <a:t>incoming ionic current </a:t>
            </a:r>
            <a:r>
              <a:rPr lang="cy-GB" altLang="en-US" sz="1800" dirty="0">
                <a:solidFill>
                  <a:srgbClr val="003399"/>
                </a:solidFill>
                <a:latin typeface="Comic Sans MS" panose="030F0902030302020204" pitchFamily="66" charset="0"/>
              </a:rPr>
              <a:t>(Na</a:t>
            </a:r>
            <a:r>
              <a:rPr lang="cy-GB" altLang="en-US" sz="1800"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 </a:t>
            </a:r>
          </a:p>
          <a:p>
            <a:pPr marL="342900" indent="-342900">
              <a:spcBef>
                <a:spcPct val="50000"/>
              </a:spcBef>
              <a:buFont typeface="Arial" panose="020B0604020202020204" pitchFamily="34" charset="0"/>
              <a:buChar char="•"/>
            </a:pPr>
            <a:r>
              <a:rPr lang="cy-GB" altLang="en-US" b="1" dirty="0">
                <a:solidFill>
                  <a:srgbClr val="FF0000"/>
                </a:solidFill>
                <a:latin typeface="Comic Sans MS" panose="030F0902030302020204" pitchFamily="66" charset="0"/>
              </a:rPr>
              <a:t>Longitudinal axonal ionic current </a:t>
            </a:r>
            <a:r>
              <a:rPr lang="cy-GB" altLang="en-US"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K</a:t>
            </a:r>
            <a:r>
              <a:rPr lang="cy-GB" altLang="en-US" sz="1800"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 Cl</a:t>
            </a:r>
            <a:r>
              <a:rPr lang="cy-GB" altLang="en-US" sz="1800"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 Na</a:t>
            </a:r>
            <a:r>
              <a:rPr lang="cy-GB" altLang="en-US" sz="1800" baseline="30000" dirty="0">
                <a:solidFill>
                  <a:srgbClr val="003399"/>
                </a:solidFill>
                <a:latin typeface="Comic Sans MS" panose="030F0902030302020204" pitchFamily="66" charset="0"/>
              </a:rPr>
              <a:t>+</a:t>
            </a:r>
            <a:r>
              <a:rPr lang="cy-GB" altLang="en-US" dirty="0">
                <a:solidFill>
                  <a:srgbClr val="003399"/>
                </a:solidFill>
                <a:latin typeface="Comic Sans MS" panose="030F0902030302020204" pitchFamily="66" charset="0"/>
              </a:rPr>
              <a:t>)  </a:t>
            </a:r>
          </a:p>
          <a:p>
            <a:pPr marL="342900" indent="-342900">
              <a:spcBef>
                <a:spcPct val="50000"/>
              </a:spcBef>
              <a:buFont typeface="Arial" panose="020B0604020202020204" pitchFamily="34" charset="0"/>
              <a:buChar char="•"/>
            </a:pPr>
            <a:r>
              <a:rPr lang="cy-GB" altLang="en-US" b="1" dirty="0">
                <a:solidFill>
                  <a:srgbClr val="FF0000"/>
                </a:solidFill>
                <a:latin typeface="Comic Sans MS" panose="030F0902030302020204" pitchFamily="66" charset="0"/>
              </a:rPr>
              <a:t>Outgoing capacitative current </a:t>
            </a:r>
            <a:r>
              <a:rPr lang="cy-GB" altLang="en-US" dirty="0">
                <a:solidFill>
                  <a:srgbClr val="003399"/>
                </a:solidFill>
                <a:latin typeface="Comic Sans MS" panose="030F0902030302020204" pitchFamily="66" charset="0"/>
              </a:rPr>
              <a:t>in nodes where Na channels are closed             -&gt; node depolarization -&gt; opening of nodal sodium channels </a:t>
            </a:r>
            <a:br>
              <a:rPr lang="cy-GB" altLang="en-US" dirty="0">
                <a:solidFill>
                  <a:srgbClr val="003399"/>
                </a:solidFill>
                <a:latin typeface="Comic Sans MS" panose="030F0902030302020204" pitchFamily="66" charset="0"/>
              </a:rPr>
            </a:br>
            <a:br>
              <a:rPr lang="cy-GB" altLang="en-US" dirty="0">
                <a:solidFill>
                  <a:srgbClr val="003399"/>
                </a:solidFill>
                <a:latin typeface="Comic Sans MS" panose="030F0902030302020204" pitchFamily="66" charset="0"/>
              </a:rPr>
            </a:br>
            <a:endParaRPr lang="cy-GB" altLang="en-US" dirty="0">
              <a:solidFill>
                <a:srgbClr val="003399"/>
              </a:solidFill>
              <a:latin typeface="Comic Sans MS" panose="030F0902030302020204" pitchFamily="66" charset="0"/>
            </a:endParaRPr>
          </a:p>
          <a:p>
            <a:br>
              <a:rPr lang="fr-FR" b="1" dirty="0">
                <a:solidFill>
                  <a:srgbClr val="FF0000"/>
                </a:solidFill>
                <a:latin typeface="Comic Sans MS" panose="030F0902030302020204" pitchFamily="66" charset="0"/>
              </a:rPr>
            </a:br>
            <a:endParaRPr lang="fr-FR" b="1" dirty="0">
              <a:solidFill>
                <a:srgbClr val="FF0000"/>
              </a:solidFill>
              <a:latin typeface="Comic Sans MS" panose="030F0902030302020204" pitchFamily="66" charset="0"/>
            </a:endParaRPr>
          </a:p>
          <a:p>
            <a:pPr>
              <a:spcBef>
                <a:spcPct val="50000"/>
              </a:spcBef>
            </a:pP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  </a:t>
            </a:r>
          </a:p>
        </p:txBody>
      </p:sp>
      <p:pic>
        <p:nvPicPr>
          <p:cNvPr id="6" name="Image 5">
            <a:extLst>
              <a:ext uri="{FF2B5EF4-FFF2-40B4-BE49-F238E27FC236}">
                <a16:creationId xmlns:a16="http://schemas.microsoft.com/office/drawing/2014/main" id="{E351D3F6-E389-2D43-A729-76B838024DAF}"/>
              </a:ext>
            </a:extLst>
          </p:cNvPr>
          <p:cNvPicPr>
            <a:picLocks noChangeAspect="1"/>
          </p:cNvPicPr>
          <p:nvPr/>
        </p:nvPicPr>
        <p:blipFill>
          <a:blip r:embed="rId2"/>
          <a:stretch>
            <a:fillRect/>
          </a:stretch>
        </p:blipFill>
        <p:spPr>
          <a:xfrm>
            <a:off x="273968" y="4197246"/>
            <a:ext cx="8643276" cy="1347004"/>
          </a:xfrm>
          <a:prstGeom prst="rect">
            <a:avLst/>
          </a:prstGeom>
        </p:spPr>
      </p:pic>
      <p:sp>
        <p:nvSpPr>
          <p:cNvPr id="2" name="Rectangle 1">
            <a:extLst>
              <a:ext uri="{FF2B5EF4-FFF2-40B4-BE49-F238E27FC236}">
                <a16:creationId xmlns:a16="http://schemas.microsoft.com/office/drawing/2014/main" id="{1D53CC99-14AD-4B49-9C22-9AA88B25B959}"/>
              </a:ext>
            </a:extLst>
          </p:cNvPr>
          <p:cNvSpPr/>
          <p:nvPr/>
        </p:nvSpPr>
        <p:spPr>
          <a:xfrm>
            <a:off x="3028510" y="126099"/>
            <a:ext cx="3134191" cy="584775"/>
          </a:xfrm>
          <a:prstGeom prst="rect">
            <a:avLst/>
          </a:prstGeom>
        </p:spPr>
        <p:txBody>
          <a:bodyPr wrap="none">
            <a:spAutoFit/>
          </a:bodyPr>
          <a:lstStyle/>
          <a:p>
            <a:r>
              <a:rPr lang="fr-FR" sz="3200" dirty="0">
                <a:solidFill>
                  <a:srgbClr val="3333CC"/>
                </a:solidFill>
                <a:latin typeface="ComicSansMS" panose="030F0702030302020204" pitchFamily="66" charset="0"/>
              </a:rPr>
              <a:t>Basic </a:t>
            </a:r>
            <a:r>
              <a:rPr lang="fr-FR" sz="3200" dirty="0" err="1">
                <a:solidFill>
                  <a:srgbClr val="3333CC"/>
                </a:solidFill>
                <a:latin typeface="ComicSansMS" panose="030F0702030302020204" pitchFamily="66" charset="0"/>
              </a:rPr>
              <a:t>principles</a:t>
            </a:r>
            <a:endParaRPr lang="fr-FR" sz="3200" dirty="0">
              <a:solidFill>
                <a:srgbClr val="3333CC"/>
              </a:solidFill>
              <a:latin typeface="ComicSansMS" panose="030F0702030302020204" pitchFamily="66" charset="0"/>
            </a:endParaRPr>
          </a:p>
        </p:txBody>
      </p:sp>
      <p:sp>
        <p:nvSpPr>
          <p:cNvPr id="3" name="ZoneTexte 2">
            <a:extLst>
              <a:ext uri="{FF2B5EF4-FFF2-40B4-BE49-F238E27FC236}">
                <a16:creationId xmlns:a16="http://schemas.microsoft.com/office/drawing/2014/main" id="{DF2CCEB6-422B-4A4D-A1DE-4EF6C558DD9A}"/>
              </a:ext>
            </a:extLst>
          </p:cNvPr>
          <p:cNvSpPr txBox="1"/>
          <p:nvPr/>
        </p:nvSpPr>
        <p:spPr>
          <a:xfrm>
            <a:off x="273968" y="928242"/>
            <a:ext cx="3068469" cy="461665"/>
          </a:xfrm>
          <a:prstGeom prst="rect">
            <a:avLst/>
          </a:prstGeom>
          <a:noFill/>
        </p:spPr>
        <p:txBody>
          <a:bodyPr wrap="none" rtlCol="0">
            <a:spAutoFit/>
          </a:bodyPr>
          <a:lstStyle/>
          <a:p>
            <a:r>
              <a:rPr lang="fr-FR" sz="2400" dirty="0">
                <a:solidFill>
                  <a:srgbClr val="3333CC"/>
                </a:solidFill>
                <a:latin typeface="ComicSansMS" panose="030F0702030302020204" pitchFamily="66" charset="0"/>
              </a:rPr>
              <a:t>The action </a:t>
            </a:r>
            <a:r>
              <a:rPr lang="fr-FR" sz="2400" dirty="0" err="1">
                <a:solidFill>
                  <a:srgbClr val="3333CC"/>
                </a:solidFill>
                <a:latin typeface="ComicSansMS" panose="030F0702030302020204" pitchFamily="66" charset="0"/>
              </a:rPr>
              <a:t>potential</a:t>
            </a:r>
            <a:endParaRPr lang="fr-FR" sz="2400" dirty="0">
              <a:solidFill>
                <a:srgbClr val="3333CC"/>
              </a:solidFill>
              <a:latin typeface="ComicSansMS" panose="030F0702030302020204" pitchFamily="66" charset="0"/>
            </a:endParaRPr>
          </a:p>
        </p:txBody>
      </p:sp>
    </p:spTree>
    <p:extLst>
      <p:ext uri="{BB962C8B-B14F-4D97-AF65-F5344CB8AC3E}">
        <p14:creationId xmlns:p14="http://schemas.microsoft.com/office/powerpoint/2010/main" val="1159005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6FF08465-C785-A2C4-63F6-45F03E7BEBEC}"/>
              </a:ext>
            </a:extLst>
          </p:cNvPr>
          <p:cNvSpPr txBox="1"/>
          <p:nvPr/>
        </p:nvSpPr>
        <p:spPr>
          <a:xfrm>
            <a:off x="535572" y="1188418"/>
            <a:ext cx="6814260" cy="861774"/>
          </a:xfrm>
          <a:prstGeom prst="rect">
            <a:avLst/>
          </a:prstGeom>
        </p:spPr>
        <p:txBody>
          <a:bodyPr wrap="square" lIns="0" tIns="0" rIns="0" bIns="0" rtlCol="0" anchor="t">
            <a:spAutoFit/>
          </a:bodyPr>
          <a:lstStyle/>
          <a:p>
            <a:pPr>
              <a:tabLst>
                <a:tab pos="439738" algn="l"/>
              </a:tabLst>
            </a:pPr>
            <a:r>
              <a:rPr lang="fr-FR" sz="2800" dirty="0">
                <a:solidFill>
                  <a:srgbClr val="3333CC"/>
                </a:solidFill>
                <a:latin typeface="ComicSansMS" panose="030F0702030302020204" pitchFamily="66" charset="0"/>
              </a:rPr>
              <a:t>1. Strentgh-duration </a:t>
            </a:r>
            <a:r>
              <a:rPr lang="fr-FR" sz="2800" dirty="0" err="1">
                <a:solidFill>
                  <a:srgbClr val="3333CC"/>
                </a:solidFill>
                <a:latin typeface="ComicSansMS" panose="030F0702030302020204" pitchFamily="66" charset="0"/>
              </a:rPr>
              <a:t>curves</a:t>
            </a:r>
            <a:br>
              <a:rPr lang="fr-FR" sz="2800" dirty="0">
                <a:solidFill>
                  <a:srgbClr val="3333CC"/>
                </a:solidFill>
                <a:latin typeface="ComicSansMS" panose="030F0702030302020204" pitchFamily="66" charset="0"/>
              </a:rPr>
            </a:br>
            <a:r>
              <a:rPr lang="fr-FR" sz="2800" dirty="0">
                <a:solidFill>
                  <a:srgbClr val="3333CC"/>
                </a:solidFill>
                <a:latin typeface="ComicSansMS" panose="030F0702030302020204" pitchFamily="66" charset="0"/>
              </a:rPr>
              <a:t>	</a:t>
            </a:r>
          </a:p>
        </p:txBody>
      </p:sp>
      <p:sp>
        <p:nvSpPr>
          <p:cNvPr id="6" name="TextBox 7">
            <a:extLst>
              <a:ext uri="{FF2B5EF4-FFF2-40B4-BE49-F238E27FC236}">
                <a16:creationId xmlns:a16="http://schemas.microsoft.com/office/drawing/2014/main" id="{ADFA3B83-8600-B1B6-7EA0-ED2C3B3F8CB2}"/>
              </a:ext>
            </a:extLst>
          </p:cNvPr>
          <p:cNvSpPr txBox="1"/>
          <p:nvPr/>
        </p:nvSpPr>
        <p:spPr>
          <a:xfrm>
            <a:off x="535571" y="1861130"/>
            <a:ext cx="9074121" cy="861774"/>
          </a:xfrm>
          <a:prstGeom prst="rect">
            <a:avLst/>
          </a:prstGeom>
        </p:spPr>
        <p:txBody>
          <a:bodyPr wrap="square" lIns="0" tIns="0" rIns="0" bIns="0" rtlCol="0" anchor="t">
            <a:spAutoFit/>
          </a:bodyPr>
          <a:lstStyle/>
          <a:p>
            <a:r>
              <a:rPr lang="fr-FR" sz="2800" dirty="0">
                <a:solidFill>
                  <a:srgbClr val="3333CC"/>
                </a:solidFill>
                <a:latin typeface="ComicSansMS" panose="030F0702030302020204" pitchFamily="66" charset="0"/>
              </a:rPr>
              <a:t>2. Axonal </a:t>
            </a:r>
            <a:r>
              <a:rPr lang="fr-FR" sz="2800" dirty="0" err="1">
                <a:solidFill>
                  <a:srgbClr val="3333CC"/>
                </a:solidFill>
                <a:latin typeface="ComicSansMS" panose="030F0702030302020204" pitchFamily="66" charset="0"/>
              </a:rPr>
              <a:t>excitability</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recovery</a:t>
            </a:r>
            <a:r>
              <a:rPr lang="fr-FR" sz="2800" dirty="0">
                <a:solidFill>
                  <a:srgbClr val="3333CC"/>
                </a:solidFill>
                <a:latin typeface="ComicSansMS" panose="030F0702030302020204" pitchFamily="66" charset="0"/>
              </a:rPr>
              <a:t> cycle</a:t>
            </a:r>
            <a:br>
              <a:rPr lang="fr-FR" sz="2800" dirty="0">
                <a:solidFill>
                  <a:srgbClr val="3333CC"/>
                </a:solidFill>
                <a:latin typeface="ComicSansMS" panose="030F0702030302020204" pitchFamily="66" charset="0"/>
              </a:rPr>
            </a:br>
            <a:r>
              <a:rPr lang="fr-FR" sz="2800" dirty="0">
                <a:solidFill>
                  <a:srgbClr val="3333CC"/>
                </a:solidFill>
                <a:latin typeface="ComicSansMS" panose="030F0702030302020204" pitchFamily="66" charset="0"/>
              </a:rPr>
              <a:t>	</a:t>
            </a:r>
          </a:p>
        </p:txBody>
      </p:sp>
      <p:sp>
        <p:nvSpPr>
          <p:cNvPr id="8" name="TextBox 7">
            <a:extLst>
              <a:ext uri="{FF2B5EF4-FFF2-40B4-BE49-F238E27FC236}">
                <a16:creationId xmlns:a16="http://schemas.microsoft.com/office/drawing/2014/main" id="{65438EC3-B85C-B4F4-9539-2907BA7E12D1}"/>
              </a:ext>
            </a:extLst>
          </p:cNvPr>
          <p:cNvSpPr txBox="1"/>
          <p:nvPr/>
        </p:nvSpPr>
        <p:spPr>
          <a:xfrm>
            <a:off x="535571" y="2595598"/>
            <a:ext cx="9074121" cy="1354217"/>
          </a:xfrm>
          <a:prstGeom prst="rect">
            <a:avLst/>
          </a:prstGeom>
        </p:spPr>
        <p:txBody>
          <a:bodyPr wrap="square" lIns="0" tIns="0" rIns="0" bIns="0" rtlCol="0" anchor="t">
            <a:spAutoFit/>
          </a:bodyPr>
          <a:lstStyle/>
          <a:p>
            <a:pPr>
              <a:tabLst>
                <a:tab pos="439738" algn="l"/>
              </a:tabLst>
            </a:pPr>
            <a:r>
              <a:rPr lang="fr-FR" sz="2800" dirty="0">
                <a:solidFill>
                  <a:srgbClr val="3333CC"/>
                </a:solidFill>
                <a:latin typeface="ComicSansMS" panose="030F0702030302020204" pitchFamily="66" charset="0"/>
              </a:rPr>
              <a:t>3. Stimulus-</a:t>
            </a:r>
            <a:r>
              <a:rPr lang="fr-FR" sz="2800" dirty="0" err="1">
                <a:solidFill>
                  <a:srgbClr val="3333CC"/>
                </a:solidFill>
                <a:latin typeface="ComicSansMS" panose="030F0702030302020204" pitchFamily="66" charset="0"/>
              </a:rPr>
              <a:t>response</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curves</a:t>
            </a:r>
            <a:br>
              <a:rPr lang="fr-FR" sz="2800" dirty="0">
                <a:solidFill>
                  <a:srgbClr val="3333CC"/>
                </a:solidFill>
                <a:latin typeface="ComicSansMS" panose="030F0702030302020204" pitchFamily="66" charset="0"/>
              </a:rPr>
            </a:br>
            <a:r>
              <a:rPr lang="fr-FR" sz="2800" dirty="0">
                <a:solidFill>
                  <a:srgbClr val="3333CC"/>
                </a:solidFill>
                <a:latin typeface="ComicSansMS" panose="030F0702030302020204" pitchFamily="66" charset="0"/>
              </a:rPr>
              <a:t>	</a:t>
            </a:r>
            <a:endParaRPr lang="fr-FR" sz="2800" b="1" dirty="0">
              <a:solidFill>
                <a:srgbClr val="FF0000"/>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sp>
        <p:nvSpPr>
          <p:cNvPr id="9" name="TextBox 7">
            <a:extLst>
              <a:ext uri="{FF2B5EF4-FFF2-40B4-BE49-F238E27FC236}">
                <a16:creationId xmlns:a16="http://schemas.microsoft.com/office/drawing/2014/main" id="{DD1EB54B-6C53-BBED-2257-EDE5D40EFA10}"/>
              </a:ext>
            </a:extLst>
          </p:cNvPr>
          <p:cNvSpPr txBox="1"/>
          <p:nvPr/>
        </p:nvSpPr>
        <p:spPr>
          <a:xfrm>
            <a:off x="535571" y="4068819"/>
            <a:ext cx="9074121" cy="861774"/>
          </a:xfrm>
          <a:prstGeom prst="rect">
            <a:avLst/>
          </a:prstGeom>
        </p:spPr>
        <p:txBody>
          <a:bodyPr wrap="square" lIns="0" tIns="0" rIns="0" bIns="0" rtlCol="0" anchor="t">
            <a:spAutoFit/>
          </a:bodyPr>
          <a:lstStyle/>
          <a:p>
            <a:pPr>
              <a:tabLst>
                <a:tab pos="439738" algn="l"/>
              </a:tabLst>
            </a:pPr>
            <a:r>
              <a:rPr lang="fr-FR" sz="2800" dirty="0">
                <a:solidFill>
                  <a:srgbClr val="3333CC"/>
                </a:solidFill>
                <a:latin typeface="ComicSansMS" panose="030F0702030302020204" pitchFamily="66" charset="0"/>
              </a:rPr>
              <a:t>4. </a:t>
            </a:r>
            <a:r>
              <a:rPr lang="fr-FR" sz="2800" dirty="0" err="1">
                <a:solidFill>
                  <a:srgbClr val="3333CC"/>
                </a:solidFill>
                <a:latin typeface="ComicSansMS" panose="030F0702030302020204" pitchFamily="66" charset="0"/>
              </a:rPr>
              <a:t>Threshold</a:t>
            </a:r>
            <a:r>
              <a:rPr lang="fr-FR" sz="2800" dirty="0">
                <a:solidFill>
                  <a:srgbClr val="3333CC"/>
                </a:solidFill>
                <a:latin typeface="ComicSansMS" panose="030F0702030302020204" pitchFamily="66" charset="0"/>
              </a:rPr>
              <a:t> </a:t>
            </a:r>
            <a:r>
              <a:rPr lang="fr-FR" sz="2800" dirty="0" err="1">
                <a:solidFill>
                  <a:srgbClr val="3333CC"/>
                </a:solidFill>
                <a:latin typeface="ComicSansMS" panose="030F0702030302020204" pitchFamily="66" charset="0"/>
              </a:rPr>
              <a:t>tracking</a:t>
            </a:r>
            <a:br>
              <a:rPr lang="fr-FR" sz="2800" dirty="0">
                <a:solidFill>
                  <a:srgbClr val="3333CC"/>
                </a:solidFill>
                <a:latin typeface="ComicSansMS" panose="030F0702030302020204" pitchFamily="66" charset="0"/>
              </a:rPr>
            </a:br>
            <a:r>
              <a:rPr lang="fr-FR" sz="2800" dirty="0">
                <a:solidFill>
                  <a:srgbClr val="3333CC"/>
                </a:solidFill>
                <a:latin typeface="ComicSansMS" panose="030F0702030302020204" pitchFamily="66" charset="0"/>
              </a:rPr>
              <a:t>	</a:t>
            </a:r>
          </a:p>
        </p:txBody>
      </p:sp>
      <p:sp>
        <p:nvSpPr>
          <p:cNvPr id="13" name="ZoneTexte 12">
            <a:extLst>
              <a:ext uri="{FF2B5EF4-FFF2-40B4-BE49-F238E27FC236}">
                <a16:creationId xmlns:a16="http://schemas.microsoft.com/office/drawing/2014/main" id="{30169699-6EF9-0FE0-8D79-DAE7A3B6960F}"/>
              </a:ext>
            </a:extLst>
          </p:cNvPr>
          <p:cNvSpPr txBox="1"/>
          <p:nvPr/>
        </p:nvSpPr>
        <p:spPr>
          <a:xfrm>
            <a:off x="514597" y="4872975"/>
            <a:ext cx="5671327" cy="523220"/>
          </a:xfrm>
          <a:prstGeom prst="rect">
            <a:avLst/>
          </a:prstGeom>
          <a:noFill/>
        </p:spPr>
        <p:txBody>
          <a:bodyPr wrap="square">
            <a:spAutoFit/>
          </a:bodyPr>
          <a:lstStyle/>
          <a:p>
            <a:r>
              <a:rPr lang="fr-FR" sz="2800" b="1" dirty="0">
                <a:solidFill>
                  <a:srgbClr val="FF0000"/>
                </a:solidFill>
                <a:latin typeface="ComicSansMS" panose="030F0702030302020204" pitchFamily="66" charset="0"/>
              </a:rPr>
              <a:t>=&gt; </a:t>
            </a:r>
            <a:r>
              <a:rPr lang="fr-FR" sz="2800" b="1" dirty="0" err="1">
                <a:solidFill>
                  <a:srgbClr val="FF0000"/>
                </a:solidFill>
                <a:latin typeface="ComicSansMS" panose="030F0702030302020204" pitchFamily="66" charset="0"/>
              </a:rPr>
              <a:t>Internodal</a:t>
            </a:r>
            <a:r>
              <a:rPr lang="fr-FR" sz="2800" b="1" dirty="0">
                <a:solidFill>
                  <a:srgbClr val="FF0000"/>
                </a:solidFill>
                <a:latin typeface="ComicSansMS" panose="030F0702030302020204" pitchFamily="66" charset="0"/>
              </a:rPr>
              <a:t> </a:t>
            </a:r>
            <a:r>
              <a:rPr lang="fr-FR" sz="2800" b="1" dirty="0" err="1">
                <a:solidFill>
                  <a:srgbClr val="FF0000"/>
                </a:solidFill>
                <a:latin typeface="ComicSansMS" panose="030F0702030302020204" pitchFamily="66" charset="0"/>
              </a:rPr>
              <a:t>accomodation</a:t>
            </a:r>
            <a:endParaRPr lang="fr-FR" sz="2800" dirty="0">
              <a:solidFill>
                <a:srgbClr val="FF0000"/>
              </a:solidFill>
            </a:endParaRPr>
          </a:p>
        </p:txBody>
      </p:sp>
      <p:sp>
        <p:nvSpPr>
          <p:cNvPr id="4" name="ZoneTexte 3">
            <a:extLst>
              <a:ext uri="{FF2B5EF4-FFF2-40B4-BE49-F238E27FC236}">
                <a16:creationId xmlns:a16="http://schemas.microsoft.com/office/drawing/2014/main" id="{D23B055B-885D-5020-B920-8C7F66EFC95F}"/>
              </a:ext>
            </a:extLst>
          </p:cNvPr>
          <p:cNvSpPr txBox="1"/>
          <p:nvPr/>
        </p:nvSpPr>
        <p:spPr>
          <a:xfrm>
            <a:off x="535571" y="3239235"/>
            <a:ext cx="4807526" cy="523220"/>
          </a:xfrm>
          <a:prstGeom prst="rect">
            <a:avLst/>
          </a:prstGeom>
          <a:noFill/>
        </p:spPr>
        <p:txBody>
          <a:bodyPr wrap="square">
            <a:spAutoFit/>
          </a:bodyPr>
          <a:lstStyle/>
          <a:p>
            <a:r>
              <a:rPr lang="fr-FR" sz="2800" b="1" dirty="0">
                <a:solidFill>
                  <a:srgbClr val="FF0000"/>
                </a:solidFill>
                <a:latin typeface="ComicSansMS" panose="030F0702030302020204" pitchFamily="66" charset="0"/>
              </a:rPr>
              <a:t>=&gt; </a:t>
            </a:r>
            <a:r>
              <a:rPr lang="fr-FR" sz="2800" b="1" dirty="0" err="1">
                <a:solidFill>
                  <a:srgbClr val="FF0000"/>
                </a:solidFill>
                <a:latin typeface="ComicSansMS" panose="030F0702030302020204" pitchFamily="66" charset="0"/>
              </a:rPr>
              <a:t>Node</a:t>
            </a:r>
            <a:r>
              <a:rPr lang="fr-FR" sz="2800" b="1" dirty="0">
                <a:solidFill>
                  <a:srgbClr val="FF0000"/>
                </a:solidFill>
                <a:latin typeface="ComicSansMS" panose="030F0702030302020204" pitchFamily="66" charset="0"/>
              </a:rPr>
              <a:t> </a:t>
            </a:r>
            <a:r>
              <a:rPr lang="fr-FR" sz="2800" b="1" dirty="0" err="1">
                <a:solidFill>
                  <a:srgbClr val="FF0000"/>
                </a:solidFill>
                <a:latin typeface="ComicSansMS" panose="030F0702030302020204" pitchFamily="66" charset="0"/>
              </a:rPr>
              <a:t>excitability</a:t>
            </a:r>
            <a:endParaRPr lang="fr-FR" sz="2800" dirty="0">
              <a:solidFill>
                <a:srgbClr val="FF0000"/>
              </a:solidFill>
            </a:endParaRPr>
          </a:p>
        </p:txBody>
      </p:sp>
      <p:sp>
        <p:nvSpPr>
          <p:cNvPr id="15" name="ZoneTexte 14">
            <a:extLst>
              <a:ext uri="{FF2B5EF4-FFF2-40B4-BE49-F238E27FC236}">
                <a16:creationId xmlns:a16="http://schemas.microsoft.com/office/drawing/2014/main" id="{7A9C63B6-79EE-7149-A186-6AA7D5623409}"/>
              </a:ext>
            </a:extLst>
          </p:cNvPr>
          <p:cNvSpPr txBox="1"/>
          <p:nvPr/>
        </p:nvSpPr>
        <p:spPr>
          <a:xfrm>
            <a:off x="1563875" y="237449"/>
            <a:ext cx="6574236" cy="584775"/>
          </a:xfrm>
          <a:prstGeom prst="rect">
            <a:avLst/>
          </a:prstGeom>
          <a:noFill/>
        </p:spPr>
        <p:txBody>
          <a:bodyPr wrap="none" rtlCol="0">
            <a:spAutoFit/>
          </a:bodyPr>
          <a:lstStyle/>
          <a:p>
            <a:r>
              <a:rPr lang="fr-FR" sz="3200" dirty="0">
                <a:solidFill>
                  <a:srgbClr val="3333CC"/>
                </a:solidFill>
                <a:latin typeface="ComicSansMS" panose="030F0702030302020204" pitchFamily="66" charset="0"/>
              </a:rPr>
              <a:t>How to </a:t>
            </a:r>
            <a:r>
              <a:rPr lang="fr-FR" sz="3200" dirty="0" err="1">
                <a:solidFill>
                  <a:srgbClr val="3333CC"/>
                </a:solidFill>
                <a:latin typeface="ComicSansMS" panose="030F0702030302020204" pitchFamily="66" charset="0"/>
              </a:rPr>
              <a:t>study</a:t>
            </a:r>
            <a:r>
              <a:rPr lang="fr-FR" sz="3200" dirty="0">
                <a:solidFill>
                  <a:srgbClr val="3333CC"/>
                </a:solidFill>
                <a:latin typeface="ComicSansMS" panose="030F0702030302020204" pitchFamily="66" charset="0"/>
              </a:rPr>
              <a:t> axonal </a:t>
            </a:r>
            <a:r>
              <a:rPr lang="fr-FR" sz="3200" dirty="0" err="1">
                <a:solidFill>
                  <a:srgbClr val="3333CC"/>
                </a:solidFill>
                <a:latin typeface="ComicSansMS" panose="030F0702030302020204" pitchFamily="66" charset="0"/>
              </a:rPr>
              <a:t>excitability</a:t>
            </a:r>
            <a:r>
              <a:rPr lang="fr-FR" sz="3200" dirty="0">
                <a:solidFill>
                  <a:srgbClr val="3333CC"/>
                </a:solidFill>
                <a:latin typeface="ComicSansMS" panose="030F0702030302020204" pitchFamily="66" charset="0"/>
              </a:rPr>
              <a:t>?</a:t>
            </a:r>
          </a:p>
        </p:txBody>
      </p:sp>
      <p:pic>
        <p:nvPicPr>
          <p:cNvPr id="14" name="Image 4">
            <a:extLst>
              <a:ext uri="{FF2B5EF4-FFF2-40B4-BE49-F238E27FC236}">
                <a16:creationId xmlns:a16="http://schemas.microsoft.com/office/drawing/2014/main" id="{05E0B713-6E9B-0247-83A9-99BAA3D201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5171" y="754521"/>
            <a:ext cx="3051270" cy="372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10A7AEA0-C25E-654B-ACEB-BDC2E0D3BC65}"/>
              </a:ext>
            </a:extLst>
          </p:cNvPr>
          <p:cNvPicPr>
            <a:picLocks noChangeAspect="1"/>
          </p:cNvPicPr>
          <p:nvPr/>
        </p:nvPicPr>
        <p:blipFill>
          <a:blip r:embed="rId4"/>
          <a:stretch>
            <a:fillRect/>
          </a:stretch>
        </p:blipFill>
        <p:spPr>
          <a:xfrm>
            <a:off x="5989631" y="2365148"/>
            <a:ext cx="1783554" cy="929054"/>
          </a:xfrm>
          <a:prstGeom prst="rect">
            <a:avLst/>
          </a:prstGeom>
        </p:spPr>
      </p:pic>
      <p:pic>
        <p:nvPicPr>
          <p:cNvPr id="10" name="Picture 3">
            <a:extLst>
              <a:ext uri="{FF2B5EF4-FFF2-40B4-BE49-F238E27FC236}">
                <a16:creationId xmlns:a16="http://schemas.microsoft.com/office/drawing/2014/main" id="{BBE2DFBA-A770-F347-AEC5-E41EA49C18BC}"/>
              </a:ext>
            </a:extLst>
          </p:cNvPr>
          <p:cNvPicPr>
            <a:picLocks noChangeAspect="1"/>
          </p:cNvPicPr>
          <p:nvPr/>
        </p:nvPicPr>
        <p:blipFill>
          <a:blip r:embed="rId5"/>
          <a:stretch>
            <a:fillRect/>
          </a:stretch>
        </p:blipFill>
        <p:spPr>
          <a:xfrm>
            <a:off x="3597639" y="3180176"/>
            <a:ext cx="4835843" cy="3577199"/>
          </a:xfrm>
          <a:prstGeom prst="rect">
            <a:avLst/>
          </a:prstGeom>
        </p:spPr>
      </p:pic>
    </p:spTree>
    <p:extLst>
      <p:ext uri="{BB962C8B-B14F-4D97-AF65-F5344CB8AC3E}">
        <p14:creationId xmlns:p14="http://schemas.microsoft.com/office/powerpoint/2010/main" val="300869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6FF08465-C785-A2C4-63F6-45F03E7BEBEC}"/>
              </a:ext>
            </a:extLst>
          </p:cNvPr>
          <p:cNvSpPr txBox="1"/>
          <p:nvPr/>
        </p:nvSpPr>
        <p:spPr>
          <a:xfrm>
            <a:off x="325709" y="1221242"/>
            <a:ext cx="6974500" cy="923330"/>
          </a:xfrm>
          <a:prstGeom prst="rect">
            <a:avLst/>
          </a:prstGeom>
        </p:spPr>
        <p:txBody>
          <a:bodyPr wrap="square" lIns="0" tIns="0" rIns="0" bIns="0" rtlCol="0" anchor="t">
            <a:spAutoFit/>
          </a:bodyPr>
          <a:lstStyle/>
          <a:p>
            <a:pPr>
              <a:tabLst>
                <a:tab pos="439738" algn="l"/>
              </a:tabLst>
            </a:pPr>
            <a:r>
              <a:rPr lang="fr-FR" sz="3200" b="1" dirty="0">
                <a:solidFill>
                  <a:srgbClr val="3333CC"/>
                </a:solidFill>
                <a:latin typeface="ComicSansMS" panose="030F0702030302020204" pitchFamily="66" charset="0"/>
              </a:rPr>
              <a:t>1. Strentgh-duration </a:t>
            </a:r>
            <a:r>
              <a:rPr lang="fr-FR" sz="3200" b="1" dirty="0" err="1">
                <a:solidFill>
                  <a:srgbClr val="3333CC"/>
                </a:solidFill>
                <a:latin typeface="ComicSansMS" panose="030F0702030302020204" pitchFamily="66" charset="0"/>
              </a:rPr>
              <a:t>curves</a:t>
            </a:r>
            <a:br>
              <a:rPr lang="fr-FR" sz="2800" dirty="0">
                <a:solidFill>
                  <a:srgbClr val="E6837D"/>
                </a:solidFill>
                <a:latin typeface="ComicSansMS" panose="030F0702030302020204" pitchFamily="66" charset="0"/>
              </a:rPr>
            </a:br>
            <a:r>
              <a:rPr lang="fr-FR" sz="2800" dirty="0">
                <a:solidFill>
                  <a:srgbClr val="E6837D"/>
                </a:solidFill>
                <a:latin typeface="ComicSansMS" panose="030F0702030302020204" pitchFamily="66" charset="0"/>
              </a:rPr>
              <a:t>	</a:t>
            </a:r>
          </a:p>
        </p:txBody>
      </p:sp>
      <p:sp>
        <p:nvSpPr>
          <p:cNvPr id="6" name="TextBox 7">
            <a:extLst>
              <a:ext uri="{FF2B5EF4-FFF2-40B4-BE49-F238E27FC236}">
                <a16:creationId xmlns:a16="http://schemas.microsoft.com/office/drawing/2014/main" id="{ADFA3B83-8600-B1B6-7EA0-ED2C3B3F8CB2}"/>
              </a:ext>
            </a:extLst>
          </p:cNvPr>
          <p:cNvSpPr txBox="1"/>
          <p:nvPr/>
        </p:nvSpPr>
        <p:spPr>
          <a:xfrm>
            <a:off x="325709" y="1977981"/>
            <a:ext cx="9074121" cy="861774"/>
          </a:xfrm>
          <a:prstGeom prst="rect">
            <a:avLst/>
          </a:prstGeom>
        </p:spPr>
        <p:txBody>
          <a:bodyPr wrap="square" lIns="0" tIns="0" rIns="0" bIns="0" rtlCol="0" anchor="t">
            <a:spAutoFit/>
          </a:bodyPr>
          <a:lstStyle/>
          <a:p>
            <a:r>
              <a:rPr lang="fr-FR" sz="2800" dirty="0">
                <a:latin typeface="ComicSansMS" panose="030F0702030302020204" pitchFamily="66" charset="0"/>
              </a:rPr>
              <a:t>2. Axonal </a:t>
            </a:r>
            <a:r>
              <a:rPr lang="fr-FR" sz="2800" dirty="0" err="1">
                <a:latin typeface="ComicSansMS" panose="030F0702030302020204" pitchFamily="66" charset="0"/>
              </a:rPr>
              <a:t>excitability</a:t>
            </a:r>
            <a:r>
              <a:rPr lang="fr-FR" sz="2800" dirty="0">
                <a:latin typeface="ComicSansMS" panose="030F0702030302020204" pitchFamily="66" charset="0"/>
              </a:rPr>
              <a:t> </a:t>
            </a:r>
            <a:r>
              <a:rPr lang="fr-FR" sz="2800" dirty="0" err="1">
                <a:latin typeface="ComicSansMS" panose="030F0702030302020204" pitchFamily="66" charset="0"/>
              </a:rPr>
              <a:t>recovery</a:t>
            </a:r>
            <a:r>
              <a:rPr lang="fr-FR" sz="2800" dirty="0">
                <a:latin typeface="ComicSansMS" panose="030F0702030302020204" pitchFamily="66" charset="0"/>
              </a:rPr>
              <a:t> cycle</a:t>
            </a:r>
            <a:br>
              <a:rPr lang="fr-FR" sz="2800" dirty="0">
                <a:latin typeface="ComicSansMS" panose="030F0702030302020204" pitchFamily="66" charset="0"/>
              </a:rPr>
            </a:br>
            <a:r>
              <a:rPr lang="fr-FR" sz="2800" dirty="0">
                <a:latin typeface="ComicSansMS" panose="030F0702030302020204" pitchFamily="66" charset="0"/>
              </a:rPr>
              <a:t>	</a:t>
            </a:r>
          </a:p>
        </p:txBody>
      </p:sp>
      <p:sp>
        <p:nvSpPr>
          <p:cNvPr id="8" name="TextBox 7">
            <a:extLst>
              <a:ext uri="{FF2B5EF4-FFF2-40B4-BE49-F238E27FC236}">
                <a16:creationId xmlns:a16="http://schemas.microsoft.com/office/drawing/2014/main" id="{65438EC3-B85C-B4F4-9539-2907BA7E12D1}"/>
              </a:ext>
            </a:extLst>
          </p:cNvPr>
          <p:cNvSpPr txBox="1"/>
          <p:nvPr/>
        </p:nvSpPr>
        <p:spPr>
          <a:xfrm>
            <a:off x="325709" y="2739554"/>
            <a:ext cx="9074121" cy="1354217"/>
          </a:xfrm>
          <a:prstGeom prst="rect">
            <a:avLst/>
          </a:prstGeom>
        </p:spPr>
        <p:txBody>
          <a:bodyPr wrap="square" lIns="0" tIns="0" rIns="0" bIns="0" rtlCol="0" anchor="t">
            <a:spAutoFit/>
          </a:bodyPr>
          <a:lstStyle/>
          <a:p>
            <a:pPr>
              <a:tabLst>
                <a:tab pos="439738" algn="l"/>
              </a:tabLst>
            </a:pPr>
            <a:r>
              <a:rPr lang="fr-FR" sz="2800" dirty="0">
                <a:latin typeface="ComicSansMS" panose="030F0702030302020204" pitchFamily="66" charset="0"/>
              </a:rPr>
              <a:t>3. Stimulus-</a:t>
            </a:r>
            <a:r>
              <a:rPr lang="fr-FR" sz="2800" dirty="0" err="1">
                <a:latin typeface="ComicSansMS" panose="030F0702030302020204" pitchFamily="66" charset="0"/>
              </a:rPr>
              <a:t>response</a:t>
            </a:r>
            <a:r>
              <a:rPr lang="fr-FR" sz="2800" dirty="0">
                <a:latin typeface="ComicSansMS" panose="030F0702030302020204" pitchFamily="66" charset="0"/>
              </a:rPr>
              <a:t> </a:t>
            </a:r>
            <a:r>
              <a:rPr lang="fr-FR" sz="2800" dirty="0" err="1">
                <a:latin typeface="ComicSansMS" panose="030F0702030302020204" pitchFamily="66" charset="0"/>
              </a:rPr>
              <a:t>curves</a:t>
            </a:r>
            <a:br>
              <a:rPr lang="fr-FR" sz="2800" dirty="0">
                <a:solidFill>
                  <a:schemeClr val="tx1">
                    <a:lumMod val="65000"/>
                    <a:lumOff val="35000"/>
                  </a:schemeClr>
                </a:solidFill>
                <a:latin typeface="ComicSansMS" panose="030F0702030302020204" pitchFamily="66" charset="0"/>
              </a:rPr>
            </a:br>
            <a:r>
              <a:rPr lang="fr-FR" sz="2800" dirty="0">
                <a:solidFill>
                  <a:schemeClr val="tx1">
                    <a:lumMod val="65000"/>
                    <a:lumOff val="35000"/>
                  </a:schemeClr>
                </a:solidFill>
                <a:latin typeface="ComicSansMS" panose="030F0702030302020204" pitchFamily="66" charset="0"/>
              </a:rPr>
              <a:t>	</a:t>
            </a:r>
          </a:p>
          <a:p>
            <a:pPr algn="ctr"/>
            <a:endParaRPr lang="fr-FR" sz="3200" dirty="0">
              <a:solidFill>
                <a:srgbClr val="3333CC"/>
              </a:solidFill>
              <a:latin typeface="ComicSansMS" panose="030F0702030302020204" pitchFamily="66" charset="0"/>
            </a:endParaRPr>
          </a:p>
        </p:txBody>
      </p:sp>
      <p:sp>
        <p:nvSpPr>
          <p:cNvPr id="9" name="TextBox 7">
            <a:extLst>
              <a:ext uri="{FF2B5EF4-FFF2-40B4-BE49-F238E27FC236}">
                <a16:creationId xmlns:a16="http://schemas.microsoft.com/office/drawing/2014/main" id="{DD1EB54B-6C53-BBED-2257-EDE5D40EFA10}"/>
              </a:ext>
            </a:extLst>
          </p:cNvPr>
          <p:cNvSpPr txBox="1"/>
          <p:nvPr/>
        </p:nvSpPr>
        <p:spPr>
          <a:xfrm>
            <a:off x="282001" y="4616992"/>
            <a:ext cx="9074121" cy="861774"/>
          </a:xfrm>
          <a:prstGeom prst="rect">
            <a:avLst/>
          </a:prstGeom>
        </p:spPr>
        <p:txBody>
          <a:bodyPr wrap="square" lIns="0" tIns="0" rIns="0" bIns="0" rtlCol="0" anchor="t">
            <a:spAutoFit/>
          </a:bodyPr>
          <a:lstStyle/>
          <a:p>
            <a:pPr>
              <a:tabLst>
                <a:tab pos="439738" algn="l"/>
              </a:tabLst>
            </a:pPr>
            <a:r>
              <a:rPr lang="fr-FR" sz="2800" dirty="0">
                <a:latin typeface="ComicSansMS" panose="030F0702030302020204" pitchFamily="66" charset="0"/>
              </a:rPr>
              <a:t>4. </a:t>
            </a:r>
            <a:r>
              <a:rPr lang="fr-FR" sz="2800" dirty="0" err="1">
                <a:latin typeface="ComicSansMS" panose="030F0702030302020204" pitchFamily="66" charset="0"/>
              </a:rPr>
              <a:t>Threshold</a:t>
            </a:r>
            <a:r>
              <a:rPr lang="fr-FR" sz="2800" dirty="0">
                <a:latin typeface="ComicSansMS" panose="030F0702030302020204" pitchFamily="66" charset="0"/>
              </a:rPr>
              <a:t> </a:t>
            </a:r>
            <a:r>
              <a:rPr lang="fr-FR" sz="2800" dirty="0" err="1">
                <a:latin typeface="ComicSansMS" panose="030F0702030302020204" pitchFamily="66" charset="0"/>
              </a:rPr>
              <a:t>tracking</a:t>
            </a:r>
            <a:br>
              <a:rPr lang="fr-FR" sz="2800" dirty="0">
                <a:latin typeface="ComicSansMS" panose="030F0702030302020204" pitchFamily="66" charset="0"/>
              </a:rPr>
            </a:br>
            <a:r>
              <a:rPr lang="fr-FR" sz="2800" dirty="0">
                <a:latin typeface="ComicSansMS" panose="030F0702030302020204" pitchFamily="66" charset="0"/>
              </a:rPr>
              <a:t>	</a:t>
            </a:r>
          </a:p>
        </p:txBody>
      </p:sp>
      <p:sp>
        <p:nvSpPr>
          <p:cNvPr id="13" name="ZoneTexte 12">
            <a:extLst>
              <a:ext uri="{FF2B5EF4-FFF2-40B4-BE49-F238E27FC236}">
                <a16:creationId xmlns:a16="http://schemas.microsoft.com/office/drawing/2014/main" id="{30169699-6EF9-0FE0-8D79-DAE7A3B6960F}"/>
              </a:ext>
            </a:extLst>
          </p:cNvPr>
          <p:cNvSpPr txBox="1"/>
          <p:nvPr/>
        </p:nvSpPr>
        <p:spPr>
          <a:xfrm>
            <a:off x="282001" y="5401822"/>
            <a:ext cx="5671327" cy="523220"/>
          </a:xfrm>
          <a:prstGeom prst="rect">
            <a:avLst/>
          </a:prstGeom>
          <a:noFill/>
        </p:spPr>
        <p:txBody>
          <a:bodyPr wrap="square">
            <a:spAutoFit/>
          </a:bodyPr>
          <a:lstStyle/>
          <a:p>
            <a:r>
              <a:rPr lang="fr-FR" sz="2800" dirty="0">
                <a:latin typeface="ComicSansMS" panose="030F0702030302020204" pitchFamily="66" charset="0"/>
              </a:rPr>
              <a:t>=&gt; </a:t>
            </a:r>
            <a:r>
              <a:rPr lang="fr-FR" sz="2800" dirty="0" err="1">
                <a:latin typeface="ComicSansMS" panose="030F0702030302020204" pitchFamily="66" charset="0"/>
              </a:rPr>
              <a:t>Internodal</a:t>
            </a:r>
            <a:r>
              <a:rPr lang="fr-FR" sz="2800" dirty="0">
                <a:latin typeface="ComicSansMS" panose="030F0702030302020204" pitchFamily="66" charset="0"/>
              </a:rPr>
              <a:t> </a:t>
            </a:r>
            <a:r>
              <a:rPr lang="fr-FR" sz="2800" dirty="0" err="1">
                <a:latin typeface="ComicSansMS" panose="030F0702030302020204" pitchFamily="66" charset="0"/>
              </a:rPr>
              <a:t>accomodation</a:t>
            </a:r>
            <a:endParaRPr lang="fr-FR" sz="2800" dirty="0"/>
          </a:p>
        </p:txBody>
      </p:sp>
      <p:sp>
        <p:nvSpPr>
          <p:cNvPr id="4" name="ZoneTexte 3">
            <a:extLst>
              <a:ext uri="{FF2B5EF4-FFF2-40B4-BE49-F238E27FC236}">
                <a16:creationId xmlns:a16="http://schemas.microsoft.com/office/drawing/2014/main" id="{D23B055B-885D-5020-B920-8C7F66EFC95F}"/>
              </a:ext>
            </a:extLst>
          </p:cNvPr>
          <p:cNvSpPr txBox="1"/>
          <p:nvPr/>
        </p:nvSpPr>
        <p:spPr>
          <a:xfrm>
            <a:off x="282001" y="3632107"/>
            <a:ext cx="4807526" cy="523220"/>
          </a:xfrm>
          <a:prstGeom prst="rect">
            <a:avLst/>
          </a:prstGeom>
          <a:noFill/>
        </p:spPr>
        <p:txBody>
          <a:bodyPr wrap="square">
            <a:spAutoFit/>
          </a:bodyPr>
          <a:lstStyle/>
          <a:p>
            <a:r>
              <a:rPr lang="fr-FR" sz="2800" b="1" dirty="0">
                <a:solidFill>
                  <a:srgbClr val="FF0000"/>
                </a:solidFill>
                <a:latin typeface="ComicSansMS" panose="030F0702030302020204" pitchFamily="66" charset="0"/>
              </a:rPr>
              <a:t>=&gt; </a:t>
            </a:r>
            <a:r>
              <a:rPr lang="fr-FR" sz="2800" b="1" dirty="0" err="1">
                <a:solidFill>
                  <a:srgbClr val="FF0000"/>
                </a:solidFill>
                <a:latin typeface="ComicSansMS" panose="030F0702030302020204" pitchFamily="66" charset="0"/>
              </a:rPr>
              <a:t>Node</a:t>
            </a:r>
            <a:r>
              <a:rPr lang="fr-FR" sz="2800" b="1" dirty="0">
                <a:solidFill>
                  <a:srgbClr val="FF0000"/>
                </a:solidFill>
                <a:latin typeface="ComicSansMS" panose="030F0702030302020204" pitchFamily="66" charset="0"/>
              </a:rPr>
              <a:t> </a:t>
            </a:r>
            <a:r>
              <a:rPr lang="fr-FR" sz="2800" b="1" dirty="0" err="1">
                <a:solidFill>
                  <a:srgbClr val="FF0000"/>
                </a:solidFill>
                <a:latin typeface="ComicSansMS" panose="030F0702030302020204" pitchFamily="66" charset="0"/>
              </a:rPr>
              <a:t>excitability</a:t>
            </a:r>
            <a:endParaRPr lang="fr-FR" sz="2800" b="1" dirty="0">
              <a:solidFill>
                <a:srgbClr val="FF0000"/>
              </a:solidFill>
            </a:endParaRPr>
          </a:p>
        </p:txBody>
      </p:sp>
      <p:sp>
        <p:nvSpPr>
          <p:cNvPr id="3" name="ZoneTexte 2">
            <a:extLst>
              <a:ext uri="{FF2B5EF4-FFF2-40B4-BE49-F238E27FC236}">
                <a16:creationId xmlns:a16="http://schemas.microsoft.com/office/drawing/2014/main" id="{D7FF0609-A7A0-CE4F-A166-94FFF588EBA8}"/>
              </a:ext>
            </a:extLst>
          </p:cNvPr>
          <p:cNvSpPr txBox="1"/>
          <p:nvPr/>
        </p:nvSpPr>
        <p:spPr>
          <a:xfrm>
            <a:off x="1563875" y="237449"/>
            <a:ext cx="6574236" cy="584775"/>
          </a:xfrm>
          <a:prstGeom prst="rect">
            <a:avLst/>
          </a:prstGeom>
          <a:noFill/>
        </p:spPr>
        <p:txBody>
          <a:bodyPr wrap="none" rtlCol="0">
            <a:spAutoFit/>
          </a:bodyPr>
          <a:lstStyle/>
          <a:p>
            <a:r>
              <a:rPr lang="fr-FR" sz="3200" dirty="0">
                <a:solidFill>
                  <a:srgbClr val="3333CC"/>
                </a:solidFill>
                <a:latin typeface="ComicSansMS" panose="030F0702030302020204" pitchFamily="66" charset="0"/>
              </a:rPr>
              <a:t>How to </a:t>
            </a:r>
            <a:r>
              <a:rPr lang="fr-FR" sz="3200" dirty="0" err="1">
                <a:solidFill>
                  <a:srgbClr val="3333CC"/>
                </a:solidFill>
                <a:latin typeface="ComicSansMS" panose="030F0702030302020204" pitchFamily="66" charset="0"/>
              </a:rPr>
              <a:t>study</a:t>
            </a:r>
            <a:r>
              <a:rPr lang="fr-FR" sz="3200" dirty="0">
                <a:solidFill>
                  <a:srgbClr val="3333CC"/>
                </a:solidFill>
                <a:latin typeface="ComicSansMS" panose="030F0702030302020204" pitchFamily="66" charset="0"/>
              </a:rPr>
              <a:t> axonal </a:t>
            </a:r>
            <a:r>
              <a:rPr lang="fr-FR" sz="3200" dirty="0" err="1">
                <a:solidFill>
                  <a:srgbClr val="3333CC"/>
                </a:solidFill>
                <a:latin typeface="ComicSansMS" panose="030F0702030302020204" pitchFamily="66" charset="0"/>
              </a:rPr>
              <a:t>excitability</a:t>
            </a:r>
            <a:r>
              <a:rPr lang="fr-FR" sz="3200" dirty="0">
                <a:solidFill>
                  <a:srgbClr val="3333CC"/>
                </a:solidFill>
                <a:latin typeface="ComicSansMS" panose="030F0702030302020204" pitchFamily="66" charset="0"/>
              </a:rPr>
              <a:t>?</a:t>
            </a:r>
          </a:p>
        </p:txBody>
      </p:sp>
    </p:spTree>
    <p:extLst>
      <p:ext uri="{BB962C8B-B14F-4D97-AF65-F5344CB8AC3E}">
        <p14:creationId xmlns:p14="http://schemas.microsoft.com/office/powerpoint/2010/main" val="2109858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pic>
        <p:nvPicPr>
          <p:cNvPr id="2" name="Picture 2">
            <a:extLst>
              <a:ext uri="{FF2B5EF4-FFF2-40B4-BE49-F238E27FC236}">
                <a16:creationId xmlns:a16="http://schemas.microsoft.com/office/drawing/2014/main" id="{A08229F8-9BDE-1A62-6D10-3D84C15FA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06" t="6567" r="76344" b="39388"/>
          <a:stretch>
            <a:fillRect/>
          </a:stretch>
        </p:blipFill>
        <p:spPr bwMode="auto">
          <a:xfrm>
            <a:off x="770537" y="1199567"/>
            <a:ext cx="2746375" cy="395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a:extLst>
              <a:ext uri="{FF2B5EF4-FFF2-40B4-BE49-F238E27FC236}">
                <a16:creationId xmlns:a16="http://schemas.microsoft.com/office/drawing/2014/main" id="{BDC3A434-709B-EF8C-19E3-EA7CB84185F2}"/>
              </a:ext>
            </a:extLst>
          </p:cNvPr>
          <p:cNvSpPr txBox="1">
            <a:spLocks noChangeArrowheads="1"/>
          </p:cNvSpPr>
          <p:nvPr/>
        </p:nvSpPr>
        <p:spPr bwMode="auto">
          <a:xfrm>
            <a:off x="697512" y="5358817"/>
            <a:ext cx="2952750" cy="954107"/>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y-GB" altLang="en-US" sz="2000" i="1" dirty="0">
                <a:solidFill>
                  <a:srgbClr val="003399"/>
                </a:solidFill>
                <a:latin typeface="Comic Sans MS" panose="030F0902030302020204" pitchFamily="66" charset="0"/>
              </a:rPr>
              <a:t>Louis Lapicque</a:t>
            </a:r>
          </a:p>
          <a:p>
            <a:pPr algn="ctr" eaLnBrk="1" hangingPunct="1">
              <a:spcBef>
                <a:spcPct val="0"/>
              </a:spcBef>
              <a:buFontTx/>
              <a:buNone/>
            </a:pPr>
            <a:r>
              <a:rPr lang="cy-GB" altLang="en-US" sz="1800" i="1" dirty="0">
                <a:solidFill>
                  <a:srgbClr val="003399"/>
                </a:solidFill>
                <a:latin typeface="Comic Sans MS" panose="030F0902030302020204" pitchFamily="66" charset="0"/>
              </a:rPr>
              <a:t>1866 – 1952</a:t>
            </a:r>
          </a:p>
          <a:p>
            <a:pPr algn="ctr" eaLnBrk="1" hangingPunct="1">
              <a:spcBef>
                <a:spcPct val="0"/>
              </a:spcBef>
              <a:buFontTx/>
              <a:buNone/>
            </a:pPr>
            <a:r>
              <a:rPr lang="cy-GB" altLang="en-US" sz="1800" i="1" dirty="0">
                <a:solidFill>
                  <a:srgbClr val="FF0000"/>
                </a:solidFill>
                <a:latin typeface="Comic Sans MS" panose="030F0902030302020204" pitchFamily="66" charset="0"/>
              </a:rPr>
              <a:t>Sorbonne</a:t>
            </a:r>
            <a:r>
              <a:rPr lang="cy-GB" altLang="en-US" sz="1800" i="1" dirty="0">
                <a:solidFill>
                  <a:srgbClr val="003399"/>
                </a:solidFill>
                <a:latin typeface="Comic Sans MS" panose="030F0902030302020204" pitchFamily="66" charset="0"/>
              </a:rPr>
              <a:t>, Paris</a:t>
            </a:r>
            <a:endParaRPr lang="en-US" altLang="en-US" sz="1800" i="1" dirty="0">
              <a:solidFill>
                <a:srgbClr val="003399"/>
              </a:solidFill>
              <a:latin typeface="Comic Sans MS" panose="030F0902030302020204" pitchFamily="66" charset="0"/>
            </a:endParaRPr>
          </a:p>
        </p:txBody>
      </p:sp>
      <p:pic>
        <p:nvPicPr>
          <p:cNvPr id="6" name="Picture 7">
            <a:extLst>
              <a:ext uri="{FF2B5EF4-FFF2-40B4-BE49-F238E27FC236}">
                <a16:creationId xmlns:a16="http://schemas.microsoft.com/office/drawing/2014/main" id="{18D5305D-5275-F751-7429-72B0B2AD6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025" y="1178929"/>
            <a:ext cx="2492375"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a:extLst>
              <a:ext uri="{FF2B5EF4-FFF2-40B4-BE49-F238E27FC236}">
                <a16:creationId xmlns:a16="http://schemas.microsoft.com/office/drawing/2014/main" id="{4837655D-DB5A-FB3C-23B2-2456FA022E4A}"/>
              </a:ext>
            </a:extLst>
          </p:cNvPr>
          <p:cNvSpPr txBox="1">
            <a:spLocks noChangeArrowheads="1"/>
          </p:cNvSpPr>
          <p:nvPr/>
        </p:nvSpPr>
        <p:spPr bwMode="auto">
          <a:xfrm>
            <a:off x="6467460" y="1312070"/>
            <a:ext cx="2606661" cy="2569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y-GB" altLang="en-US" sz="1400" dirty="0">
                <a:latin typeface="Comic Sans MS" panose="030F0902030302020204" pitchFamily="66" charset="0"/>
              </a:rPr>
              <a:t>In 1909, Lapicque defines:</a:t>
            </a:r>
          </a:p>
          <a:p>
            <a:pPr>
              <a:spcBef>
                <a:spcPct val="50000"/>
              </a:spcBef>
              <a:buNone/>
            </a:pPr>
            <a:r>
              <a:rPr lang="cy-GB" altLang="en-US" sz="1400" i="1" dirty="0">
                <a:solidFill>
                  <a:srgbClr val="3333CC"/>
                </a:solidFill>
                <a:latin typeface="ComicSansMS" panose="030F0702030302020204" pitchFamily="66" charset="0"/>
              </a:rPr>
              <a:t>Rheobase</a:t>
            </a:r>
            <a:r>
              <a:rPr lang="cy-GB" altLang="en-US" sz="1400" dirty="0">
                <a:latin typeface="Comic Sans MS" panose="030F0902030302020204" pitchFamily="66" charset="0"/>
              </a:rPr>
              <a:t> = </a:t>
            </a:r>
            <a:r>
              <a:rPr lang="fr-BE" sz="1400" dirty="0" err="1">
                <a:latin typeface="Comic Sans MS" panose="030F0902030302020204" pitchFamily="66" charset="0"/>
              </a:rPr>
              <a:t>estimated</a:t>
            </a:r>
            <a:r>
              <a:rPr lang="fr-BE" sz="1400" dirty="0">
                <a:latin typeface="Comic Sans MS" panose="030F0902030302020204" pitchFamily="66" charset="0"/>
              </a:rPr>
              <a:t> </a:t>
            </a:r>
            <a:r>
              <a:rPr lang="fr-BE" sz="1400" dirty="0" err="1">
                <a:latin typeface="Comic Sans MS" panose="030F0902030302020204" pitchFamily="66" charset="0"/>
              </a:rPr>
              <a:t>threshold</a:t>
            </a:r>
            <a:r>
              <a:rPr lang="fr-BE" sz="1400" dirty="0">
                <a:latin typeface="Comic Sans MS" panose="030F0902030302020204" pitchFamily="66" charset="0"/>
              </a:rPr>
              <a:t> </a:t>
            </a:r>
            <a:r>
              <a:rPr lang="fr-BE" sz="1400" dirty="0" err="1">
                <a:latin typeface="Comic Sans MS" panose="030F0902030302020204" pitchFamily="66" charset="0"/>
              </a:rPr>
              <a:t>current</a:t>
            </a:r>
            <a:r>
              <a:rPr lang="fr-BE" sz="1400" dirty="0">
                <a:latin typeface="Comic Sans MS" panose="030F0902030302020204" pitchFamily="66" charset="0"/>
              </a:rPr>
              <a:t> for a stimulus of </a:t>
            </a:r>
            <a:r>
              <a:rPr lang="fr-BE" sz="1400" dirty="0" err="1">
                <a:latin typeface="Comic Sans MS" panose="030F0902030302020204" pitchFamily="66" charset="0"/>
              </a:rPr>
              <a:t>infinitely</a:t>
            </a:r>
            <a:r>
              <a:rPr lang="fr-BE" sz="1400" dirty="0">
                <a:latin typeface="Comic Sans MS" panose="030F0902030302020204" pitchFamily="66" charset="0"/>
              </a:rPr>
              <a:t> long duration </a:t>
            </a:r>
          </a:p>
          <a:p>
            <a:pPr>
              <a:spcBef>
                <a:spcPct val="50000"/>
              </a:spcBef>
              <a:buNone/>
            </a:pPr>
            <a:r>
              <a:rPr lang="cy-GB" altLang="en-US" sz="1400" i="1" dirty="0">
                <a:solidFill>
                  <a:srgbClr val="3333CC"/>
                </a:solidFill>
                <a:latin typeface="ComicSansMS" panose="030F0702030302020204" pitchFamily="66" charset="0"/>
              </a:rPr>
              <a:t>Chronaxie</a:t>
            </a:r>
            <a:r>
              <a:rPr lang="cy-GB" altLang="en-US" sz="1400" dirty="0">
                <a:latin typeface="Comic Sans MS" panose="030F0902030302020204" pitchFamily="66" charset="0"/>
              </a:rPr>
              <a:t> = mini</a:t>
            </a:r>
            <a:r>
              <a:rPr lang="fr-BE" sz="1400" dirty="0" err="1">
                <a:latin typeface="Comic Sans MS" panose="030F0902030302020204" pitchFamily="66" charset="0"/>
              </a:rPr>
              <a:t>mum</a:t>
            </a:r>
            <a:r>
              <a:rPr lang="fr-BE" sz="1400" dirty="0">
                <a:latin typeface="Comic Sans MS" panose="030F0902030302020204" pitchFamily="66" charset="0"/>
              </a:rPr>
              <a:t> stimulus duration for a </a:t>
            </a:r>
            <a:r>
              <a:rPr lang="fr-BE" sz="1400" dirty="0" err="1">
                <a:latin typeface="Comic Sans MS" panose="030F0902030302020204" pitchFamily="66" charset="0"/>
              </a:rPr>
              <a:t>current</a:t>
            </a:r>
            <a:r>
              <a:rPr lang="fr-BE" sz="1400" dirty="0">
                <a:latin typeface="Comic Sans MS" panose="030F0902030302020204" pitchFamily="66" charset="0"/>
              </a:rPr>
              <a:t> </a:t>
            </a:r>
            <a:r>
              <a:rPr lang="fr-BE" sz="1400" dirty="0" err="1">
                <a:latin typeface="Comic Sans MS" panose="030F0902030302020204" pitchFamily="66" charset="0"/>
              </a:rPr>
              <a:t>twice</a:t>
            </a:r>
            <a:r>
              <a:rPr lang="fr-BE" sz="1400" dirty="0">
                <a:latin typeface="Comic Sans MS" panose="030F0902030302020204" pitchFamily="66" charset="0"/>
              </a:rPr>
              <a:t> </a:t>
            </a:r>
            <a:r>
              <a:rPr lang="fr-BE" sz="1400" dirty="0" err="1">
                <a:latin typeface="Comic Sans MS" panose="030F0902030302020204" pitchFamily="66" charset="0"/>
              </a:rPr>
              <a:t>rheobase</a:t>
            </a:r>
            <a:r>
              <a:rPr lang="fr-BE" sz="1400" dirty="0">
                <a:latin typeface="Comic Sans MS" panose="030F0902030302020204" pitchFamily="66" charset="0"/>
              </a:rPr>
              <a:t> to </a:t>
            </a:r>
            <a:r>
              <a:rPr lang="fr-BE" sz="1400" dirty="0" err="1">
                <a:latin typeface="Comic Sans MS" panose="030F0902030302020204" pitchFamily="66" charset="0"/>
              </a:rPr>
              <a:t>stimulate</a:t>
            </a:r>
            <a:r>
              <a:rPr lang="fr-BE" sz="1400" dirty="0">
                <a:latin typeface="Comic Sans MS" panose="030F0902030302020204" pitchFamily="66" charset="0"/>
              </a:rPr>
              <a:t> a muscle. </a:t>
            </a:r>
          </a:p>
          <a:p>
            <a:pPr eaLnBrk="1" hangingPunct="1">
              <a:spcBef>
                <a:spcPct val="50000"/>
              </a:spcBef>
              <a:buFontTx/>
              <a:buNone/>
            </a:pPr>
            <a:endParaRPr lang="en-US" altLang="en-US" sz="1400" dirty="0">
              <a:latin typeface="Comic Sans MS" panose="030F0902030302020204" pitchFamily="66" charset="0"/>
            </a:endParaRPr>
          </a:p>
        </p:txBody>
      </p:sp>
      <p:pic>
        <p:nvPicPr>
          <p:cNvPr id="8" name="Picture 3">
            <a:extLst>
              <a:ext uri="{FF2B5EF4-FFF2-40B4-BE49-F238E27FC236}">
                <a16:creationId xmlns:a16="http://schemas.microsoft.com/office/drawing/2014/main" id="{14C98A03-A7B5-5557-5562-5C8903C28E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1104" t="38910" r="6317" b="29596"/>
          <a:stretch>
            <a:fillRect/>
          </a:stretch>
        </p:blipFill>
        <p:spPr bwMode="auto">
          <a:xfrm>
            <a:off x="4891266" y="4552227"/>
            <a:ext cx="3091691" cy="218916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0D15C-2738-2249-9FD3-1BC29FF4003B}"/>
              </a:ext>
            </a:extLst>
          </p:cNvPr>
          <p:cNvSpPr/>
          <p:nvPr/>
        </p:nvSpPr>
        <p:spPr>
          <a:xfrm>
            <a:off x="2399774" y="369413"/>
            <a:ext cx="5510875" cy="523220"/>
          </a:xfrm>
          <a:prstGeom prst="rect">
            <a:avLst/>
          </a:prstGeom>
        </p:spPr>
        <p:txBody>
          <a:bodyPr wrap="square">
            <a:spAutoFit/>
          </a:bodyPr>
          <a:lstStyle/>
          <a:p>
            <a:r>
              <a:rPr lang="fr-FR" sz="2800" dirty="0">
                <a:solidFill>
                  <a:srgbClr val="3333CC"/>
                </a:solidFill>
                <a:latin typeface="ComicSansMS" panose="030F0702030302020204" pitchFamily="66" charset="0"/>
              </a:rPr>
              <a:t>1. Strentgh-duration </a:t>
            </a:r>
            <a:r>
              <a:rPr lang="fr-FR" sz="2800" dirty="0" err="1">
                <a:solidFill>
                  <a:srgbClr val="3333CC"/>
                </a:solidFill>
                <a:latin typeface="ComicSansMS" panose="030F0702030302020204" pitchFamily="66" charset="0"/>
              </a:rPr>
              <a:t>curves</a:t>
            </a:r>
            <a:endParaRPr lang="fr-FR" sz="2800" dirty="0"/>
          </a:p>
        </p:txBody>
      </p:sp>
    </p:spTree>
    <p:extLst>
      <p:ext uri="{BB962C8B-B14F-4D97-AF65-F5344CB8AC3E}">
        <p14:creationId xmlns:p14="http://schemas.microsoft.com/office/powerpoint/2010/main" val="2308879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2129389" y="277813"/>
            <a:ext cx="6350388" cy="923330"/>
          </a:xfrm>
          <a:prstGeom prst="rect">
            <a:avLst/>
          </a:prstGeom>
        </p:spPr>
        <p:txBody>
          <a:bodyPr wrap="square" lIns="0" tIns="0" rIns="0" bIns="0" rtlCol="0" anchor="t">
            <a:spAutoFit/>
          </a:bodyPr>
          <a:lstStyle/>
          <a:p>
            <a:r>
              <a:rPr lang="fr-FR" sz="2800" dirty="0">
                <a:solidFill>
                  <a:srgbClr val="3333CC"/>
                </a:solidFill>
                <a:latin typeface="ComicSansMS" panose="030F0702030302020204" pitchFamily="66" charset="0"/>
              </a:rPr>
              <a:t>1. Strentgh-duration </a:t>
            </a:r>
            <a:r>
              <a:rPr lang="fr-FR" sz="2800" dirty="0" err="1">
                <a:solidFill>
                  <a:srgbClr val="3333CC"/>
                </a:solidFill>
                <a:latin typeface="ComicSansMS" panose="030F0702030302020204" pitchFamily="66" charset="0"/>
              </a:rPr>
              <a:t>curves</a:t>
            </a:r>
            <a:endParaRPr lang="fr-FR" sz="2800" dirty="0"/>
          </a:p>
          <a:p>
            <a:pPr algn="ctr"/>
            <a:endParaRPr lang="fr-FR" sz="3200" dirty="0">
              <a:solidFill>
                <a:srgbClr val="3333CC"/>
              </a:solidFill>
              <a:latin typeface="ComicSansMS" panose="030F0702030302020204" pitchFamily="66" charset="0"/>
            </a:endParaRPr>
          </a:p>
        </p:txBody>
      </p:sp>
      <p:sp>
        <p:nvSpPr>
          <p:cNvPr id="11" name="ZoneTexte 10">
            <a:extLst>
              <a:ext uri="{FF2B5EF4-FFF2-40B4-BE49-F238E27FC236}">
                <a16:creationId xmlns:a16="http://schemas.microsoft.com/office/drawing/2014/main" id="{B0FD6C3D-E930-4EAB-5145-C9E3E77D3592}"/>
              </a:ext>
            </a:extLst>
          </p:cNvPr>
          <p:cNvSpPr txBox="1"/>
          <p:nvPr/>
        </p:nvSpPr>
        <p:spPr>
          <a:xfrm>
            <a:off x="2276789" y="1047589"/>
            <a:ext cx="6512182" cy="2677656"/>
          </a:xfrm>
          <a:prstGeom prst="rect">
            <a:avLst/>
          </a:prstGeom>
          <a:noFill/>
        </p:spPr>
        <p:txBody>
          <a:bodyPr wrap="square">
            <a:spAutoFit/>
          </a:bodyPr>
          <a:lstStyle/>
          <a:p>
            <a:pPr>
              <a:tabLst>
                <a:tab pos="296863" algn="l"/>
              </a:tabLst>
            </a:pPr>
            <a:r>
              <a:rPr lang="cy-GB" altLang="en-US" dirty="0">
                <a:solidFill>
                  <a:srgbClr val="FF0000"/>
                </a:solidFill>
                <a:latin typeface="ComicSansMS" panose="030F0702030302020204" pitchFamily="66" charset="0"/>
              </a:rPr>
              <a:t>Chronaxie (</a:t>
            </a:r>
            <a:r>
              <a:rPr lang="cy-GB" altLang="en-US" sz="2400" dirty="0">
                <a:solidFill>
                  <a:srgbClr val="FF0000"/>
                </a:solidFill>
                <a:latin typeface="ComicSansMS" panose="030F0702030302020204" pitchFamily="66" charset="0"/>
              </a:rPr>
              <a:t>𝜏</a:t>
            </a:r>
            <a:r>
              <a:rPr lang="cy-GB" altLang="en-US" dirty="0">
                <a:solidFill>
                  <a:srgbClr val="FF0000"/>
                </a:solidFill>
                <a:latin typeface="ComicSansMS" panose="030F0702030302020204" pitchFamily="66" charset="0"/>
              </a:rPr>
              <a:t>)</a:t>
            </a:r>
            <a:r>
              <a:rPr lang="fr-FR" altLang="en-US" dirty="0"/>
              <a:t> = </a:t>
            </a:r>
            <a:r>
              <a:rPr lang="fr-FR" altLang="en-US" dirty="0">
                <a:latin typeface="ComicSansMS" panose="030F0702030302020204" pitchFamily="66" charset="0"/>
              </a:rPr>
              <a:t>time of constant = time </a:t>
            </a:r>
            <a:r>
              <a:rPr lang="fr-FR" altLang="en-US" dirty="0" err="1">
                <a:latin typeface="ComicSansMS" panose="030F0702030302020204" pitchFamily="66" charset="0"/>
              </a:rPr>
              <a:t>it</a:t>
            </a:r>
            <a:r>
              <a:rPr lang="fr-FR" altLang="en-US" dirty="0">
                <a:latin typeface="ComicSansMS" panose="030F0702030302020204" pitchFamily="66" charset="0"/>
              </a:rPr>
              <a:t> </a:t>
            </a:r>
            <a:r>
              <a:rPr lang="fr-FR" altLang="en-US" dirty="0" err="1">
                <a:latin typeface="ComicSansMS" panose="030F0702030302020204" pitchFamily="66" charset="0"/>
              </a:rPr>
              <a:t>takes</a:t>
            </a:r>
            <a:r>
              <a:rPr lang="fr-FR" altLang="en-US" dirty="0">
                <a:latin typeface="ComicSansMS" panose="030F0702030302020204" pitchFamily="66" charset="0"/>
              </a:rPr>
              <a:t> for the change in </a:t>
            </a:r>
            <a:r>
              <a:rPr lang="fr-FR" altLang="en-US" dirty="0" err="1">
                <a:latin typeface="ComicSansMS" panose="030F0702030302020204" pitchFamily="66" charset="0"/>
              </a:rPr>
              <a:t>potential</a:t>
            </a:r>
            <a:r>
              <a:rPr lang="fr-FR" altLang="en-US" dirty="0">
                <a:latin typeface="ComicSansMS" panose="030F0702030302020204" pitchFamily="66" charset="0"/>
              </a:rPr>
              <a:t> to </a:t>
            </a:r>
            <a:r>
              <a:rPr lang="fr-FR" altLang="en-US" dirty="0" err="1">
                <a:latin typeface="ComicSansMS" panose="030F0702030302020204" pitchFamily="66" charset="0"/>
              </a:rPr>
              <a:t>reach</a:t>
            </a:r>
            <a:r>
              <a:rPr lang="fr-FR" altLang="en-US" dirty="0">
                <a:latin typeface="ComicSansMS" panose="030F0702030302020204" pitchFamily="66" charset="0"/>
              </a:rPr>
              <a:t> 63% of </a:t>
            </a:r>
            <a:r>
              <a:rPr lang="fr-FR" altLang="en-US" dirty="0" err="1">
                <a:latin typeface="ComicSansMS" panose="030F0702030302020204" pitchFamily="66" charset="0"/>
              </a:rPr>
              <a:t>its</a:t>
            </a:r>
            <a:r>
              <a:rPr lang="fr-FR" altLang="en-US" dirty="0">
                <a:latin typeface="ComicSansMS" panose="030F0702030302020204" pitchFamily="66" charset="0"/>
              </a:rPr>
              <a:t> final value</a:t>
            </a:r>
          </a:p>
          <a:p>
            <a:pPr>
              <a:tabLst>
                <a:tab pos="296863" algn="l"/>
              </a:tabLst>
            </a:pPr>
            <a:endParaRPr lang="fr-FR" altLang="en-US" dirty="0">
              <a:latin typeface="ComicSansMS" panose="030F0702030302020204" pitchFamily="66" charset="0"/>
            </a:endParaRPr>
          </a:p>
          <a:p>
            <a:pPr marL="285750" indent="-285750">
              <a:buFontTx/>
              <a:buChar char="-"/>
              <a:tabLst>
                <a:tab pos="296863" algn="l"/>
              </a:tabLst>
            </a:pPr>
            <a:r>
              <a:rPr lang="fr-FR" altLang="en-US" u="sng" dirty="0">
                <a:solidFill>
                  <a:srgbClr val="3333CC"/>
                </a:solidFill>
                <a:latin typeface="ComicSansMS" panose="030F0702030302020204" pitchFamily="66" charset="0"/>
              </a:rPr>
              <a:t>Passive composant</a:t>
            </a:r>
            <a:r>
              <a:rPr lang="fr-FR" altLang="en-US" dirty="0">
                <a:solidFill>
                  <a:srgbClr val="3333CC"/>
                </a:solidFill>
                <a:latin typeface="ComicSansMS" panose="030F0702030302020204" pitchFamily="66" charset="0"/>
              </a:rPr>
              <a:t> : </a:t>
            </a:r>
            <a:r>
              <a:rPr lang="nl-BE" altLang="en-US" dirty="0">
                <a:solidFill>
                  <a:srgbClr val="3333CC"/>
                </a:solidFill>
                <a:latin typeface="ComicSansMS" panose="030F0702030302020204" pitchFamily="66" charset="0"/>
              </a:rPr>
              <a:t>50 μs </a:t>
            </a:r>
          </a:p>
          <a:p>
            <a:pPr>
              <a:tabLst>
                <a:tab pos="296863" algn="l"/>
              </a:tabLst>
            </a:pPr>
            <a:r>
              <a:rPr lang="nl-BE" altLang="en-US" dirty="0">
                <a:solidFill>
                  <a:srgbClr val="3333CC"/>
                </a:solidFill>
                <a:latin typeface="ComicSansMS" panose="030F0702030302020204" pitchFamily="66" charset="0"/>
              </a:rPr>
              <a:t>    Node surface </a:t>
            </a:r>
          </a:p>
          <a:p>
            <a:pPr marL="285750" indent="-285750">
              <a:buFontTx/>
              <a:buChar char="-"/>
              <a:tabLst>
                <a:tab pos="296863" algn="l"/>
              </a:tabLst>
            </a:pPr>
            <a:r>
              <a:rPr lang="nl-BE" u="sng" dirty="0">
                <a:solidFill>
                  <a:srgbClr val="3333CC"/>
                </a:solidFill>
                <a:latin typeface="ComicSansMS" panose="030F0702030302020204" pitchFamily="66" charset="0"/>
              </a:rPr>
              <a:t>Active composant</a:t>
            </a:r>
            <a:r>
              <a:rPr lang="nl-BE" dirty="0">
                <a:solidFill>
                  <a:srgbClr val="3333CC"/>
                </a:solidFill>
                <a:latin typeface="ComicSansMS" panose="030F0702030302020204" pitchFamily="66" charset="0"/>
              </a:rPr>
              <a:t> : 300-400 </a:t>
            </a:r>
            <a:r>
              <a:rPr lang="nl-BE" altLang="en-US" dirty="0">
                <a:solidFill>
                  <a:srgbClr val="3333CC"/>
                </a:solidFill>
                <a:latin typeface="ComicSansMS" panose="030F0702030302020204" pitchFamily="66" charset="0"/>
              </a:rPr>
              <a:t>μs </a:t>
            </a:r>
            <a:endParaRPr lang="nl-BE" dirty="0">
              <a:solidFill>
                <a:srgbClr val="3333CC"/>
              </a:solidFill>
              <a:latin typeface="ComicSansMS" panose="030F0702030302020204" pitchFamily="66" charset="0"/>
            </a:endParaRPr>
          </a:p>
          <a:p>
            <a:pPr>
              <a:tabLst>
                <a:tab pos="296863" algn="l"/>
              </a:tabLst>
            </a:pPr>
            <a:r>
              <a:rPr lang="nl-BE" dirty="0">
                <a:solidFill>
                  <a:srgbClr val="3333CC"/>
                </a:solidFill>
                <a:latin typeface="ComicSansMS" panose="030F0702030302020204" pitchFamily="66" charset="0"/>
              </a:rPr>
              <a:t>    Leak Channels open at resting membrane potential </a:t>
            </a:r>
            <a:r>
              <a:rPr lang="nl-BE" b="1" dirty="0">
                <a:solidFill>
                  <a:srgbClr val="00B050"/>
                </a:solidFill>
                <a:latin typeface="ComicSansMS" panose="030F0702030302020204" pitchFamily="66" charset="0"/>
              </a:rPr>
              <a:t>Na</a:t>
            </a:r>
            <a:r>
              <a:rPr lang="nl-BE" b="1" baseline="-25000" dirty="0">
                <a:solidFill>
                  <a:srgbClr val="00B050"/>
                </a:solidFill>
                <a:latin typeface="ComicSansMS" panose="030F0702030302020204" pitchFamily="66" charset="0"/>
              </a:rPr>
              <a:t>p</a:t>
            </a:r>
            <a:br>
              <a:rPr lang="nl-BE" b="1" baseline="-25000" dirty="0">
                <a:solidFill>
                  <a:srgbClr val="00B050"/>
                </a:solidFill>
                <a:latin typeface="ComicSansMS" panose="030F0702030302020204" pitchFamily="66" charset="0"/>
              </a:rPr>
            </a:br>
            <a:br>
              <a:rPr lang="nl-BE" dirty="0">
                <a:latin typeface="ComicSansMS" panose="030F0702030302020204" pitchFamily="66" charset="0"/>
              </a:rPr>
            </a:br>
            <a:endParaRPr lang="fr-FR" dirty="0">
              <a:latin typeface="ComicSansMS" panose="030F0702030302020204" pitchFamily="66" charset="0"/>
            </a:endParaRPr>
          </a:p>
        </p:txBody>
      </p:sp>
      <p:grpSp>
        <p:nvGrpSpPr>
          <p:cNvPr id="49" name="Groupe 48">
            <a:extLst>
              <a:ext uri="{FF2B5EF4-FFF2-40B4-BE49-F238E27FC236}">
                <a16:creationId xmlns:a16="http://schemas.microsoft.com/office/drawing/2014/main" id="{EF81E6FE-F3ED-8F2D-2F1F-F4CCA7065BDB}"/>
              </a:ext>
            </a:extLst>
          </p:cNvPr>
          <p:cNvGrpSpPr/>
          <p:nvPr/>
        </p:nvGrpSpPr>
        <p:grpSpPr>
          <a:xfrm>
            <a:off x="550440" y="1008379"/>
            <a:ext cx="1368314" cy="2877222"/>
            <a:chOff x="2433540" y="1356102"/>
            <a:chExt cx="1795438" cy="4107862"/>
          </a:xfrm>
        </p:grpSpPr>
        <p:sp>
          <p:nvSpPr>
            <p:cNvPr id="7" name="Rectangle 6">
              <a:extLst>
                <a:ext uri="{FF2B5EF4-FFF2-40B4-BE49-F238E27FC236}">
                  <a16:creationId xmlns:a16="http://schemas.microsoft.com/office/drawing/2014/main" id="{2B48227C-8DD5-9FA7-DA96-4009445BB653}"/>
                </a:ext>
              </a:extLst>
            </p:cNvPr>
            <p:cNvSpPr/>
            <p:nvPr/>
          </p:nvSpPr>
          <p:spPr>
            <a:xfrm>
              <a:off x="2439397" y="1356102"/>
              <a:ext cx="1789581" cy="41078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29145461-7552-7A38-912C-56A347B23B65}"/>
                </a:ext>
              </a:extLst>
            </p:cNvPr>
            <p:cNvCxnSpPr>
              <a:cxnSpLocks/>
            </p:cNvCxnSpPr>
            <p:nvPr/>
          </p:nvCxnSpPr>
          <p:spPr>
            <a:xfrm>
              <a:off x="2439397" y="3703822"/>
              <a:ext cx="178958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CF8396BE-191F-AAC9-3B41-F76F35630DBC}"/>
                </a:ext>
              </a:extLst>
            </p:cNvPr>
            <p:cNvCxnSpPr>
              <a:cxnSpLocks/>
            </p:cNvCxnSpPr>
            <p:nvPr/>
          </p:nvCxnSpPr>
          <p:spPr>
            <a:xfrm>
              <a:off x="2439397" y="4082575"/>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4FD89349-D49E-3DCC-40F3-2F5958D72C3B}"/>
                </a:ext>
              </a:extLst>
            </p:cNvPr>
            <p:cNvSpPr/>
            <p:nvPr/>
          </p:nvSpPr>
          <p:spPr>
            <a:xfrm rot="16200000">
              <a:off x="2660964" y="3816741"/>
              <a:ext cx="867042" cy="531669"/>
            </a:xfrm>
            <a:prstGeom prst="arc">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5" name="Connecteur droit 24">
              <a:extLst>
                <a:ext uri="{FF2B5EF4-FFF2-40B4-BE49-F238E27FC236}">
                  <a16:creationId xmlns:a16="http://schemas.microsoft.com/office/drawing/2014/main" id="{0D4B7A63-627B-0234-2FFE-4B760814EFB1}"/>
                </a:ext>
              </a:extLst>
            </p:cNvPr>
            <p:cNvCxnSpPr>
              <a:cxnSpLocks/>
            </p:cNvCxnSpPr>
            <p:nvPr/>
          </p:nvCxnSpPr>
          <p:spPr>
            <a:xfrm flipV="1">
              <a:off x="3094485" y="3627701"/>
              <a:ext cx="570920" cy="10336"/>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3A6277BA-36AC-96FA-F462-D6FEF7316061}"/>
                </a:ext>
              </a:extLst>
            </p:cNvPr>
            <p:cNvSpPr/>
            <p:nvPr/>
          </p:nvSpPr>
          <p:spPr>
            <a:xfrm rot="16200000" flipH="1">
              <a:off x="3509996" y="3352894"/>
              <a:ext cx="867043" cy="570921"/>
            </a:xfrm>
            <a:prstGeom prst="arc">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1" name="Connecteur droit 30">
              <a:extLst>
                <a:ext uri="{FF2B5EF4-FFF2-40B4-BE49-F238E27FC236}">
                  <a16:creationId xmlns:a16="http://schemas.microsoft.com/office/drawing/2014/main" id="{2B25DA21-CFA7-2A25-7D60-96EC1B48970A}"/>
                </a:ext>
              </a:extLst>
            </p:cNvPr>
            <p:cNvCxnSpPr>
              <a:cxnSpLocks/>
            </p:cNvCxnSpPr>
            <p:nvPr/>
          </p:nvCxnSpPr>
          <p:spPr>
            <a:xfrm>
              <a:off x="2433540" y="5050223"/>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25852DB-5816-6884-799C-4FCD6063E7B1}"/>
                </a:ext>
              </a:extLst>
            </p:cNvPr>
            <p:cNvCxnSpPr>
              <a:cxnSpLocks/>
            </p:cNvCxnSpPr>
            <p:nvPr/>
          </p:nvCxnSpPr>
          <p:spPr>
            <a:xfrm>
              <a:off x="3686482" y="5052885"/>
              <a:ext cx="542496"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A627D54-146E-6F34-C5CD-24925E025CCD}"/>
                </a:ext>
              </a:extLst>
            </p:cNvPr>
            <p:cNvCxnSpPr>
              <a:cxnSpLocks/>
            </p:cNvCxnSpPr>
            <p:nvPr/>
          </p:nvCxnSpPr>
          <p:spPr>
            <a:xfrm>
              <a:off x="2820699" y="4701137"/>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3496F807-643B-A1D8-F435-260A4E11C214}"/>
                </a:ext>
              </a:extLst>
            </p:cNvPr>
            <p:cNvCxnSpPr>
              <a:cxnSpLocks/>
            </p:cNvCxnSpPr>
            <p:nvPr/>
          </p:nvCxnSpPr>
          <p:spPr>
            <a:xfrm>
              <a:off x="3686482" y="4707969"/>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F0542B02-4AE3-768F-D5CC-360CC8C23199}"/>
                </a:ext>
              </a:extLst>
            </p:cNvPr>
            <p:cNvCxnSpPr>
              <a:cxnSpLocks/>
            </p:cNvCxnSpPr>
            <p:nvPr/>
          </p:nvCxnSpPr>
          <p:spPr>
            <a:xfrm>
              <a:off x="2817824" y="4722172"/>
              <a:ext cx="868658"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8" name="Forme libre 47">
              <a:extLst>
                <a:ext uri="{FF2B5EF4-FFF2-40B4-BE49-F238E27FC236}">
                  <a16:creationId xmlns:a16="http://schemas.microsoft.com/office/drawing/2014/main" id="{88A2968C-3D75-562B-8163-BDCA3C5B3541}"/>
                </a:ext>
              </a:extLst>
            </p:cNvPr>
            <p:cNvSpPr/>
            <p:nvPr/>
          </p:nvSpPr>
          <p:spPr>
            <a:xfrm>
              <a:off x="3077155" y="1757227"/>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4CB1F7C8-E962-3B58-BF72-750B5DE142DD}"/>
                </a:ext>
              </a:extLst>
            </p:cNvPr>
            <p:cNvCxnSpPr>
              <a:cxnSpLocks/>
            </p:cNvCxnSpPr>
            <p:nvPr/>
          </p:nvCxnSpPr>
          <p:spPr>
            <a:xfrm>
              <a:off x="3909843" y="4074624"/>
              <a:ext cx="319135"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B1591736-840E-404C-8585-09D59A7DE936}"/>
              </a:ext>
            </a:extLst>
          </p:cNvPr>
          <p:cNvSpPr/>
          <p:nvPr/>
        </p:nvSpPr>
        <p:spPr>
          <a:xfrm>
            <a:off x="827554" y="4036202"/>
            <a:ext cx="4572000" cy="2862322"/>
          </a:xfrm>
          <a:prstGeom prst="rect">
            <a:avLst/>
          </a:prstGeom>
        </p:spPr>
        <p:txBody>
          <a:bodyPr>
            <a:spAutoFit/>
          </a:bodyPr>
          <a:lstStyle/>
          <a:p>
            <a:pPr>
              <a:tabLst>
                <a:tab pos="433388" algn="l"/>
              </a:tabLst>
            </a:pPr>
            <a:r>
              <a:rPr lang="fr-FR" dirty="0" err="1">
                <a:solidFill>
                  <a:srgbClr val="FF0000"/>
                </a:solidFill>
                <a:latin typeface="Comic Sans MS" panose="030F0902030302020204" pitchFamily="66" charset="0"/>
              </a:rPr>
              <a:t>Rheobase</a:t>
            </a:r>
            <a:r>
              <a:rPr lang="fr-FR" dirty="0">
                <a:solidFill>
                  <a:srgbClr val="FF0000"/>
                </a:solidFill>
                <a:latin typeface="Comic Sans MS" panose="030F0902030302020204" pitchFamily="66" charset="0"/>
              </a:rPr>
              <a:t> : </a:t>
            </a:r>
          </a:p>
          <a:p>
            <a:pPr marL="285750" indent="-285750">
              <a:buFont typeface="Arial" panose="020B0604020202020204" pitchFamily="34" charset="0"/>
              <a:buChar char="•"/>
              <a:tabLst>
                <a:tab pos="433388" algn="l"/>
              </a:tabLst>
            </a:pPr>
            <a:r>
              <a:rPr lang="fr-FR" dirty="0" err="1">
                <a:latin typeface="Comic Sans MS" panose="030F0902030302020204" pitchFamily="66" charset="0"/>
              </a:rPr>
              <a:t>Inversely</a:t>
            </a:r>
            <a:r>
              <a:rPr lang="fr-FR" dirty="0">
                <a:latin typeface="Comic Sans MS" panose="030F0902030302020204" pitchFamily="66" charset="0"/>
              </a:rPr>
              <a:t> </a:t>
            </a:r>
            <a:r>
              <a:rPr lang="fr-FR" dirty="0" err="1">
                <a:latin typeface="Comic Sans MS" panose="030F0902030302020204" pitchFamily="66" charset="0"/>
              </a:rPr>
              <a:t>proportional</a:t>
            </a:r>
            <a:r>
              <a:rPr lang="fr-FR" dirty="0">
                <a:latin typeface="Comic Sans MS" panose="030F0902030302020204" pitchFamily="66" charset="0"/>
              </a:rPr>
              <a:t> to nerve </a:t>
            </a:r>
            <a:r>
              <a:rPr lang="fr-FR" dirty="0" err="1">
                <a:latin typeface="Comic Sans MS" panose="030F0902030302020204" pitchFamily="66" charset="0"/>
              </a:rPr>
              <a:t>excitability</a:t>
            </a:r>
            <a:endParaRPr lang="fr-FR" dirty="0">
              <a:latin typeface="Comic Sans MS" panose="030F0902030302020204" pitchFamily="66" charset="0"/>
            </a:endParaRPr>
          </a:p>
          <a:p>
            <a:pPr marL="285750" indent="-285750">
              <a:buFont typeface="Arial" panose="020B0604020202020204" pitchFamily="34" charset="0"/>
              <a:buChar char="•"/>
              <a:tabLst>
                <a:tab pos="296863" algn="l"/>
              </a:tabLst>
            </a:pPr>
            <a:r>
              <a:rPr lang="fr-FR" dirty="0">
                <a:solidFill>
                  <a:srgbClr val="3333CC"/>
                </a:solidFill>
                <a:latin typeface="ComicSansMS" panose="030F0702030302020204" pitchFamily="66" charset="0"/>
              </a:rPr>
              <a:t>Due to passive </a:t>
            </a:r>
            <a:r>
              <a:rPr lang="fr-FR" dirty="0" err="1">
                <a:solidFill>
                  <a:srgbClr val="3333CC"/>
                </a:solidFill>
                <a:latin typeface="ComicSansMS" panose="030F0702030302020204" pitchFamily="66" charset="0"/>
              </a:rPr>
              <a:t>property</a:t>
            </a:r>
            <a:r>
              <a:rPr lang="fr-FR" dirty="0">
                <a:solidFill>
                  <a:srgbClr val="3333CC"/>
                </a:solidFill>
                <a:latin typeface="ComicSansMS" panose="030F0702030302020204" pitchFamily="66" charset="0"/>
              </a:rPr>
              <a:t> of the </a:t>
            </a:r>
            <a:r>
              <a:rPr lang="fr-FR" dirty="0" err="1">
                <a:solidFill>
                  <a:srgbClr val="3333CC"/>
                </a:solidFill>
                <a:latin typeface="ComicSansMS" panose="030F0702030302020204" pitchFamily="66" charset="0"/>
              </a:rPr>
              <a:t>node</a:t>
            </a:r>
            <a:r>
              <a:rPr lang="fr-FR" dirty="0">
                <a:solidFill>
                  <a:srgbClr val="3333CC"/>
                </a:solidFill>
                <a:latin typeface="ComicSansMS" panose="030F0702030302020204" pitchFamily="66" charset="0"/>
              </a:rPr>
              <a:t> (</a:t>
            </a:r>
            <a:r>
              <a:rPr lang="fr-FR" dirty="0" err="1">
                <a:solidFill>
                  <a:srgbClr val="3333CC"/>
                </a:solidFill>
                <a:latin typeface="ComicSansMS" panose="030F0702030302020204" pitchFamily="66" charset="0"/>
              </a:rPr>
              <a:t>capacity</a:t>
            </a:r>
            <a:r>
              <a:rPr lang="fr-FR" dirty="0">
                <a:solidFill>
                  <a:srgbClr val="3333CC"/>
                </a:solidFill>
                <a:latin typeface="ComicSansMS" panose="030F0702030302020204" pitchFamily="66" charset="0"/>
              </a:rPr>
              <a:t>)</a:t>
            </a:r>
          </a:p>
          <a:p>
            <a:pPr marL="285750" indent="-285750">
              <a:buFont typeface="Arial" panose="020B0604020202020204" pitchFamily="34" charset="0"/>
              <a:buChar char="•"/>
              <a:tabLst>
                <a:tab pos="433388" algn="l"/>
              </a:tabLst>
            </a:pPr>
            <a:r>
              <a:rPr lang="fr-FR" dirty="0">
                <a:latin typeface="Comic Sans MS" panose="030F0902030302020204" pitchFamily="66" charset="0"/>
              </a:rPr>
              <a:t>Increased </a:t>
            </a:r>
            <a:r>
              <a:rPr lang="fr-FR" dirty="0" err="1">
                <a:latin typeface="Comic Sans MS" panose="030F0902030302020204" pitchFamily="66" charset="0"/>
              </a:rPr>
              <a:t>when</a:t>
            </a:r>
            <a:r>
              <a:rPr lang="fr-FR" dirty="0">
                <a:latin typeface="Comic Sans MS" panose="030F0902030302020204" pitchFamily="66" charset="0"/>
              </a:rPr>
              <a:t> </a:t>
            </a:r>
            <a:r>
              <a:rPr lang="fr-FR" dirty="0" err="1">
                <a:latin typeface="Comic Sans MS" panose="030F0902030302020204" pitchFamily="66" charset="0"/>
              </a:rPr>
              <a:t>there</a:t>
            </a:r>
            <a:r>
              <a:rPr lang="fr-FR" dirty="0">
                <a:latin typeface="Comic Sans MS" panose="030F0902030302020204" pitchFamily="66" charset="0"/>
              </a:rPr>
              <a:t> </a:t>
            </a:r>
            <a:r>
              <a:rPr lang="fr-FR" dirty="0" err="1">
                <a:latin typeface="Comic Sans MS" panose="030F0902030302020204" pitchFamily="66" charset="0"/>
              </a:rPr>
              <a:t>is</a:t>
            </a:r>
            <a:r>
              <a:rPr lang="fr-FR" dirty="0">
                <a:latin typeface="Comic Sans MS" panose="030F0902030302020204" pitchFamily="66" charset="0"/>
              </a:rPr>
              <a:t> damage in the </a:t>
            </a:r>
            <a:r>
              <a:rPr lang="fr-FR" dirty="0" err="1">
                <a:latin typeface="Comic Sans MS" panose="030F0902030302020204" pitchFamily="66" charset="0"/>
              </a:rPr>
              <a:t>myelin</a:t>
            </a:r>
            <a:r>
              <a:rPr lang="fr-FR" dirty="0">
                <a:latin typeface="Comic Sans MS" panose="030F0902030302020204" pitchFamily="66" charset="0"/>
              </a:rPr>
              <a:t> </a:t>
            </a:r>
            <a:r>
              <a:rPr lang="fr-FR" dirty="0" err="1">
                <a:latin typeface="Comic Sans MS" panose="030F0902030302020204" pitchFamily="66" charset="0"/>
              </a:rPr>
              <a:t>sheet</a:t>
            </a:r>
            <a:endParaRPr lang="fr-FR" dirty="0">
              <a:latin typeface="Comic Sans MS" panose="030F0902030302020204" pitchFamily="66" charset="0"/>
            </a:endParaRPr>
          </a:p>
          <a:p>
            <a:pPr marL="285750" indent="-285750">
              <a:buFont typeface="Arial" panose="020B0604020202020204" pitchFamily="34" charset="0"/>
              <a:buChar char="•"/>
              <a:tabLst>
                <a:tab pos="433388" algn="l"/>
              </a:tabLst>
            </a:pPr>
            <a:r>
              <a:rPr lang="fr-FR" dirty="0" err="1">
                <a:latin typeface="Comic Sans MS" panose="030F0902030302020204" pitchFamily="66" charset="0"/>
              </a:rPr>
              <a:t>Depends</a:t>
            </a:r>
            <a:r>
              <a:rPr lang="fr-FR" dirty="0">
                <a:latin typeface="Comic Sans MS" panose="030F0902030302020204" pitchFamily="66" charset="0"/>
              </a:rPr>
              <a:t> </a:t>
            </a:r>
            <a:r>
              <a:rPr lang="fr-FR" dirty="0" err="1">
                <a:latin typeface="Comic Sans MS" panose="030F0902030302020204" pitchFamily="66" charset="0"/>
              </a:rPr>
              <a:t>also</a:t>
            </a:r>
            <a:r>
              <a:rPr lang="fr-FR" dirty="0">
                <a:latin typeface="Comic Sans MS" panose="030F0902030302020204" pitchFamily="66" charset="0"/>
              </a:rPr>
              <a:t> of </a:t>
            </a:r>
            <a:r>
              <a:rPr lang="fr-FR" dirty="0" err="1">
                <a:latin typeface="Comic Sans MS" panose="030F0902030302020204" pitchFamily="66" charset="0"/>
              </a:rPr>
              <a:t>extraneural</a:t>
            </a:r>
            <a:r>
              <a:rPr lang="fr-FR" dirty="0">
                <a:latin typeface="Comic Sans MS" panose="030F0902030302020204" pitchFamily="66" charset="0"/>
              </a:rPr>
              <a:t> </a:t>
            </a:r>
            <a:r>
              <a:rPr lang="fr-FR" dirty="0" err="1">
                <a:latin typeface="Comic Sans MS" panose="030F0902030302020204" pitchFamily="66" charset="0"/>
              </a:rPr>
              <a:t>parameters</a:t>
            </a:r>
            <a:endParaRPr lang="fr-FR" dirty="0">
              <a:latin typeface="Comic Sans MS" panose="030F0902030302020204" pitchFamily="66" charset="0"/>
            </a:endParaRPr>
          </a:p>
          <a:p>
            <a:pPr marL="285750" indent="-285750">
              <a:buFont typeface="Arial" panose="020B0604020202020204" pitchFamily="34" charset="0"/>
              <a:buChar char="•"/>
              <a:tabLst>
                <a:tab pos="433388" algn="l"/>
              </a:tabLst>
            </a:pPr>
            <a:endParaRPr lang="fr-FR" dirty="0"/>
          </a:p>
        </p:txBody>
      </p:sp>
      <p:pic>
        <p:nvPicPr>
          <p:cNvPr id="22" name="Image 21">
            <a:extLst>
              <a:ext uri="{FF2B5EF4-FFF2-40B4-BE49-F238E27FC236}">
                <a16:creationId xmlns:a16="http://schemas.microsoft.com/office/drawing/2014/main" id="{978F6B1F-9068-CC49-A2F9-7BEB00D0D946}"/>
              </a:ext>
            </a:extLst>
          </p:cNvPr>
          <p:cNvPicPr>
            <a:picLocks noChangeAspect="1"/>
          </p:cNvPicPr>
          <p:nvPr/>
        </p:nvPicPr>
        <p:blipFill>
          <a:blip r:embed="rId3"/>
          <a:stretch>
            <a:fillRect/>
          </a:stretch>
        </p:blipFill>
        <p:spPr>
          <a:xfrm>
            <a:off x="5186716" y="5281636"/>
            <a:ext cx="3793819" cy="936492"/>
          </a:xfrm>
          <a:prstGeom prst="rect">
            <a:avLst/>
          </a:prstGeom>
        </p:spPr>
      </p:pic>
    </p:spTree>
    <p:extLst>
      <p:ext uri="{BB962C8B-B14F-4D97-AF65-F5344CB8AC3E}">
        <p14:creationId xmlns:p14="http://schemas.microsoft.com/office/powerpoint/2010/main" val="41849386"/>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57876</TotalTime>
  <Words>4166</Words>
  <Application>Microsoft Macintosh PowerPoint</Application>
  <PresentationFormat>Affichage à l'écran (4:3)</PresentationFormat>
  <Paragraphs>486</Paragraphs>
  <Slides>34</Slides>
  <Notes>31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34</vt:i4>
      </vt:variant>
    </vt:vector>
  </HeadingPairs>
  <TitlesOfParts>
    <vt:vector size="41" baseType="lpstr">
      <vt:lpstr>Arial</vt:lpstr>
      <vt:lpstr>Calibri</vt:lpstr>
      <vt:lpstr>Calibri Light</vt:lpstr>
      <vt:lpstr>Comic Sans MS</vt:lpstr>
      <vt:lpstr>ComicSansMS</vt:lpstr>
      <vt:lpstr>Symbol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Study of membrane polarity  Depolarization/hyperpolarization </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 Wang</dc:creator>
  <cp:lastModifiedBy>Microsoft Office User</cp:lastModifiedBy>
  <cp:revision>333</cp:revision>
  <cp:lastPrinted>2022-11-06T08:35:13Z</cp:lastPrinted>
  <dcterms:created xsi:type="dcterms:W3CDTF">2022-09-16T13:23:18Z</dcterms:created>
  <dcterms:modified xsi:type="dcterms:W3CDTF">2022-11-22T10:54:36Z</dcterms:modified>
</cp:coreProperties>
</file>