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71" r:id="rId5"/>
    <p:sldId id="272" r:id="rId6"/>
    <p:sldId id="279" r:id="rId7"/>
    <p:sldId id="273" r:id="rId8"/>
    <p:sldId id="280" r:id="rId9"/>
    <p:sldId id="274" r:id="rId10"/>
    <p:sldId id="275" r:id="rId11"/>
    <p:sldId id="276" r:id="rId12"/>
    <p:sldId id="277" r:id="rId13"/>
    <p:sldId id="281" r:id="rId14"/>
    <p:sldId id="282" r:id="rId15"/>
    <p:sldId id="297" r:id="rId16"/>
    <p:sldId id="296" r:id="rId17"/>
    <p:sldId id="283" r:id="rId18"/>
    <p:sldId id="278" r:id="rId19"/>
    <p:sldId id="284" r:id="rId20"/>
    <p:sldId id="285" r:id="rId21"/>
    <p:sldId id="289" r:id="rId22"/>
    <p:sldId id="286" r:id="rId23"/>
    <p:sldId id="290" r:id="rId24"/>
    <p:sldId id="291" r:id="rId25"/>
    <p:sldId id="292" r:id="rId26"/>
    <p:sldId id="287" r:id="rId27"/>
    <p:sldId id="288" r:id="rId28"/>
    <p:sldId id="293" r:id="rId29"/>
    <p:sldId id="294" r:id="rId30"/>
    <p:sldId id="295" r:id="rId31"/>
    <p:sldId id="298" r:id="rId32"/>
    <p:sldId id="299" r:id="rId33"/>
    <p:sldId id="300" r:id="rId34"/>
    <p:sldId id="301" r:id="rId35"/>
    <p:sldId id="304" r:id="rId36"/>
    <p:sldId id="310" r:id="rId37"/>
    <p:sldId id="305" r:id="rId38"/>
    <p:sldId id="307" r:id="rId39"/>
    <p:sldId id="309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8" r:id="rId53"/>
    <p:sldId id="303" r:id="rId54"/>
    <p:sldId id="325" r:id="rId55"/>
    <p:sldId id="312" r:id="rId56"/>
    <p:sldId id="326" r:id="rId57"/>
    <p:sldId id="327" r:id="rId58"/>
    <p:sldId id="333" r:id="rId59"/>
    <p:sldId id="329" r:id="rId60"/>
    <p:sldId id="330" r:id="rId61"/>
    <p:sldId id="331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6" r:id="rId72"/>
    <p:sldId id="355" r:id="rId73"/>
    <p:sldId id="332" r:id="rId74"/>
    <p:sldId id="348" r:id="rId75"/>
    <p:sldId id="350" r:id="rId76"/>
    <p:sldId id="344" r:id="rId77"/>
    <p:sldId id="351" r:id="rId78"/>
    <p:sldId id="360" r:id="rId79"/>
    <p:sldId id="352" r:id="rId80"/>
    <p:sldId id="353" r:id="rId81"/>
    <p:sldId id="357" r:id="rId82"/>
    <p:sldId id="359" r:id="rId83"/>
    <p:sldId id="361" r:id="rId84"/>
    <p:sldId id="347" r:id="rId85"/>
    <p:sldId id="311" r:id="rId86"/>
    <p:sldId id="362" r:id="rId87"/>
    <p:sldId id="363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4" r:id="rId97"/>
    <p:sldId id="375" r:id="rId98"/>
    <p:sldId id="377" r:id="rId99"/>
    <p:sldId id="378" r:id="rId100"/>
    <p:sldId id="382" r:id="rId101"/>
    <p:sldId id="384" r:id="rId102"/>
    <p:sldId id="379" r:id="rId103"/>
    <p:sldId id="380" r:id="rId104"/>
    <p:sldId id="383" r:id="rId105"/>
    <p:sldId id="385" r:id="rId106"/>
    <p:sldId id="381" r:id="rId107"/>
    <p:sldId id="386" r:id="rId108"/>
    <p:sldId id="387" r:id="rId109"/>
    <p:sldId id="389" r:id="rId110"/>
    <p:sldId id="388" r:id="rId111"/>
    <p:sldId id="390" r:id="rId112"/>
    <p:sldId id="393" r:id="rId113"/>
    <p:sldId id="394" r:id="rId114"/>
    <p:sldId id="405" r:id="rId115"/>
    <p:sldId id="395" r:id="rId116"/>
    <p:sldId id="406" r:id="rId117"/>
    <p:sldId id="398" r:id="rId118"/>
    <p:sldId id="408" r:id="rId119"/>
    <p:sldId id="392" r:id="rId120"/>
    <p:sldId id="396" r:id="rId121"/>
    <p:sldId id="397" r:id="rId122"/>
    <p:sldId id="407" r:id="rId123"/>
    <p:sldId id="409" r:id="rId124"/>
    <p:sldId id="391" r:id="rId125"/>
    <p:sldId id="410" r:id="rId126"/>
    <p:sldId id="411" r:id="rId127"/>
    <p:sldId id="412" r:id="rId128"/>
    <p:sldId id="413" r:id="rId129"/>
    <p:sldId id="402" r:id="rId130"/>
    <p:sldId id="414" r:id="rId131"/>
    <p:sldId id="399" r:id="rId132"/>
    <p:sldId id="401" r:id="rId133"/>
    <p:sldId id="400" r:id="rId134"/>
    <p:sldId id="404" r:id="rId135"/>
    <p:sldId id="364" r:id="rId1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EA8"/>
    <a:srgbClr val="AD29E6"/>
    <a:srgbClr val="A82D56"/>
    <a:srgbClr val="E629DC"/>
    <a:srgbClr val="2E7526"/>
    <a:srgbClr val="8B29E6"/>
    <a:srgbClr val="2952E6"/>
    <a:srgbClr val="29E66B"/>
    <a:srgbClr val="29E6D6"/>
    <a:srgbClr val="22E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CE256-F654-4D65-9B6F-E1CE3D7137F3}" v="2545" dt="2022-10-25T14:15:05.461"/>
    <p1510:client id="{0348C2D8-6215-4D00-BA48-9649D2113367}" v="24" dt="2022-11-30T22:28:54.803"/>
    <p1510:client id="{06653AD7-54E4-4893-ABC4-47D70F78D75E}" v="1" dt="2022-10-31T09:11:59.173"/>
    <p1510:client id="{09EA413D-321E-45E4-B7EF-F13389017184}" v="2" dt="2022-10-25T14:59:07.002"/>
    <p1510:client id="{09EAEABD-F63D-46B4-BE93-BB16B63A7CBB}" v="792" dt="2022-10-27T10:03:38.546"/>
    <p1510:client id="{0F73EC8C-3A2D-4097-AF0A-EF3C2E645E31}" v="925" dt="2022-11-21T14:00:03.665"/>
    <p1510:client id="{1EAA8901-8705-4FDA-810F-8C1CB426DD95}" v="1396" dt="2022-11-11T18:09:35.183"/>
    <p1510:client id="{2227A760-CCC6-4E3F-B8D4-FB40B5CA1DDA}" v="3479" dt="2022-11-18T15:49:06.314"/>
    <p1510:client id="{37235E3E-36FF-4FA8-AA98-EDDBD8DF3CB5}" v="2730" dt="2022-10-26T14:33:21.092"/>
    <p1510:client id="{38DC7099-4C4C-4C0C-B7DA-B7D5BE7E647C}" v="3" dt="2022-11-07T09:03:38.219"/>
    <p1510:client id="{3C8F86FA-87C0-4767-A3F9-10B22396E453}" v="1445" dt="2022-11-14T17:03:03.385"/>
    <p1510:client id="{3F7FD0A1-ED16-41C6-B60E-6AC459EDE34E}" v="2040" dt="2022-10-21T14:37:57.220"/>
    <p1510:client id="{53CF0660-C7FF-4513-A009-05A93FE499D1}" v="3419" dt="2022-10-13T15:34:03.904"/>
    <p1510:client id="{56B66CEF-984A-4023-8252-FBF43E1B1D20}" v="318" dt="2022-11-15T15:34:28.009"/>
    <p1510:client id="{5906C125-8AA9-4447-B767-B5296A5FC6D1}" v="123" dt="2022-10-19T11:19:46.018"/>
    <p1510:client id="{5A474B95-FF17-4149-BAC6-5FA3F3890959}" v="2554" dt="2022-11-16T16:14:49.870"/>
    <p1510:client id="{5E8644FF-B7C0-4445-AE21-D3A578E934A4}" v="271" dt="2022-11-14T13:36:00.760"/>
    <p1510:client id="{661DD878-C01C-4644-AEEC-CED837BDF7AB}" v="3281" dt="2022-10-24T14:57:56.743"/>
    <p1510:client id="{6676FE55-FBEB-43C3-9A98-2AA3DA909186}" v="1868" dt="2022-10-14T13:22:22.921"/>
    <p1510:client id="{6BA05CE2-AB97-49BC-A6B7-2F481D17A357}" v="1188" dt="2022-10-19T14:51:10.134"/>
    <p1510:client id="{83258857-6886-4803-AAE2-BC1D21065315}" v="340" dt="2022-10-11T13:55:02.470"/>
    <p1510:client id="{88909571-AB8D-449D-AD28-6D750AFA89BF}" v="1087" dt="2022-10-20T15:51:17.814"/>
    <p1510:client id="{9F72F254-D270-4D9E-8D64-EC757F084C39}" v="1490" dt="2022-10-20T12:14:02.699"/>
    <p1510:client id="{A223025C-A258-4B1A-8522-E64A8A1C9506}" v="3451" dt="2022-11-15T14:47:08.350"/>
    <p1510:client id="{B809BB6E-F506-4616-9788-80DE6D7DAC03}" v="2298" dt="2022-11-17T12:50:21.030"/>
    <p1510:client id="{BE0255ED-28C1-4967-AC5A-AA130F29B7F9}" v="3" dt="2022-11-08T13:48:52.214"/>
    <p1510:client id="{D1174212-1324-41DC-8700-1253EE804464}" v="2538" dt="2022-10-18T14:44:14.434"/>
    <p1510:client id="{D1F349B1-3EC6-4DEA-B8CB-18ED384BD7A7}" v="1140" dt="2022-10-07T16:36:02.207"/>
    <p1510:client id="{D7C5A6BB-EFB4-4EC3-8ADD-7C6BBD99A983}" v="1" dt="2022-10-12T11:30:38.035"/>
    <p1510:client id="{DA59A6A6-DFAD-4A93-985A-2FA1CF2F7481}" v="754" dt="2022-10-07T12:32:37.373"/>
    <p1510:client id="{DB0C9702-CB2D-4803-B442-E0BB4C8227D2}" v="11" dt="2022-11-10T11:02:48.937"/>
    <p1510:client id="{DD6A9B63-5FB7-448F-91F6-7F002E913540}" v="482" dt="2022-10-11T14:45:13.748"/>
    <p1510:client id="{E9527F89-9A2F-4616-823B-4989282A62CD}" v="58" dt="2022-11-29T11:31:14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DC563-3927-4A11-81F2-10CB8D5095B0}" type="doc">
      <dgm:prSet loTypeId="urn:microsoft.com/office/officeart/2005/8/layout/pyramid1" loCatId="pyramid" qsTypeId="urn:microsoft.com/office/officeart/2005/8/quickstyle/3d4" qsCatId="3D" csTypeId="urn:microsoft.com/office/officeart/2005/8/colors/colorful2" csCatId="colorful" phldr="1"/>
      <dgm:spPr/>
    </dgm:pt>
    <dgm:pt modelId="{BA952C3A-07A4-4D45-8E2B-D0AF4C0C9B69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</a:t>
          </a:r>
          <a:r>
            <a:rPr lang="en-US" u="none">
              <a:latin typeface="Nyala"/>
            </a:rPr>
            <a:t>GOD</a:t>
          </a:r>
        </a:p>
      </dgm:t>
    </dgm:pt>
    <dgm:pt modelId="{4F477EA3-6C80-4082-BF30-10EE16F309A5}" type="parTrans" cxnId="{8846C71C-7ACE-4F4F-806E-6465CCDDC6D5}">
      <dgm:prSet/>
      <dgm:spPr/>
    </dgm:pt>
    <dgm:pt modelId="{DC7934F1-87DB-48B1-86E4-77E813B105DE}" type="sibTrans" cxnId="{8846C71C-7ACE-4F4F-806E-6465CCDDC6D5}">
      <dgm:prSet/>
      <dgm:spPr/>
    </dgm:pt>
    <dgm:pt modelId="{E11C1338-BEF0-4E34-B8C2-4B24C8D3AD91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Experts</a:t>
          </a:r>
        </a:p>
      </dgm:t>
    </dgm:pt>
    <dgm:pt modelId="{8B1C75D9-2376-4D6A-88EA-BFAE53037AE8}" type="parTrans" cxnId="{298D752A-B7BE-4FE3-A337-170142A8BA21}">
      <dgm:prSet/>
      <dgm:spPr/>
    </dgm:pt>
    <dgm:pt modelId="{E8B1C2CB-8F84-40DF-8A96-82893FD102F5}" type="sibTrans" cxnId="{298D752A-B7BE-4FE3-A337-170142A8BA21}">
      <dgm:prSet/>
      <dgm:spPr/>
    </dgm:pt>
    <dgm:pt modelId="{8DD98FA0-75F4-4F72-B2F7-14B08E11DC76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Advanced</a:t>
          </a:r>
        </a:p>
      </dgm:t>
    </dgm:pt>
    <dgm:pt modelId="{FBA5582F-73A4-4421-B9B7-F20277B74BA3}" type="parTrans" cxnId="{E15D1470-EF06-4959-BFB8-F1CD59FC1856}">
      <dgm:prSet/>
      <dgm:spPr/>
    </dgm:pt>
    <dgm:pt modelId="{55545823-C238-421A-9A04-280DF925930E}" type="sibTrans" cxnId="{E15D1470-EF06-4959-BFB8-F1CD59FC1856}">
      <dgm:prSet/>
      <dgm:spPr/>
    </dgm:pt>
    <dgm:pt modelId="{0BC444BD-B9C3-486D-A867-FF9407D77F6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Amateurs</a:t>
          </a:r>
        </a:p>
      </dgm:t>
    </dgm:pt>
    <dgm:pt modelId="{F7311E45-CFFC-429E-8F5B-EC2E863CA77B}" type="parTrans" cxnId="{4A598787-7819-4649-99D2-61D90169DFB1}">
      <dgm:prSet/>
      <dgm:spPr/>
    </dgm:pt>
    <dgm:pt modelId="{535A54B7-8072-4F56-91DB-B28BBAB42AA8}" type="sibTrans" cxnId="{4A598787-7819-4649-99D2-61D90169DFB1}">
      <dgm:prSet/>
      <dgm:spPr/>
    </dgm:pt>
    <dgm:pt modelId="{750EB2A7-C7EF-46F5-8F03-AA5E1640172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Fanatics</a:t>
          </a:r>
        </a:p>
      </dgm:t>
    </dgm:pt>
    <dgm:pt modelId="{BB2AE963-9E2C-4210-A3E2-705B270D37F5}" type="parTrans" cxnId="{A703198A-0252-4AC0-8EA3-9E90393B15ED}">
      <dgm:prSet/>
      <dgm:spPr/>
    </dgm:pt>
    <dgm:pt modelId="{BB12AEA8-F19E-4F24-A3C8-57F35D6C4D32}" type="sibTrans" cxnId="{A703198A-0252-4AC0-8EA3-9E90393B15ED}">
      <dgm:prSet/>
      <dgm:spPr/>
    </dgm:pt>
    <dgm:pt modelId="{A0C38AF6-B0F7-40DA-994A-D1BDBCFBB2E1}">
      <dgm:prSet phldr="0"/>
      <dgm:spPr/>
      <dgm:t>
        <a:bodyPr/>
        <a:lstStyle/>
        <a:p>
          <a:pPr rtl="0"/>
          <a:r>
            <a:rPr lang="en-US">
              <a:latin typeface="Nyala"/>
            </a:rPr>
            <a:t> General public</a:t>
          </a:r>
        </a:p>
      </dgm:t>
    </dgm:pt>
    <dgm:pt modelId="{D4B275F4-E003-4669-8D76-4F868360B306}" type="parTrans" cxnId="{1DF3462E-A83A-45D0-ACE6-CC85CB744BB7}">
      <dgm:prSet/>
      <dgm:spPr/>
    </dgm:pt>
    <dgm:pt modelId="{B6B914A5-2725-49EB-A094-9BF4AE34DC54}" type="sibTrans" cxnId="{1DF3462E-A83A-45D0-ACE6-CC85CB744BB7}">
      <dgm:prSet/>
      <dgm:spPr/>
    </dgm:pt>
    <dgm:pt modelId="{54E4E087-8999-43A9-8B73-CD93F7E017F8}" type="pres">
      <dgm:prSet presAssocID="{C1DDC563-3927-4A11-81F2-10CB8D5095B0}" presName="Name0" presStyleCnt="0">
        <dgm:presLayoutVars>
          <dgm:dir/>
          <dgm:animLvl val="lvl"/>
          <dgm:resizeHandles val="exact"/>
        </dgm:presLayoutVars>
      </dgm:prSet>
      <dgm:spPr/>
    </dgm:pt>
    <dgm:pt modelId="{5EF20DBF-74A6-410F-AD71-DE2CCE4FBD2A}" type="pres">
      <dgm:prSet presAssocID="{BA952C3A-07A4-4D45-8E2B-D0AF4C0C9B69}" presName="Name8" presStyleCnt="0"/>
      <dgm:spPr/>
    </dgm:pt>
    <dgm:pt modelId="{CD0CD17B-DDBD-41AA-A3D9-C860F91CA5B0}" type="pres">
      <dgm:prSet presAssocID="{BA952C3A-07A4-4D45-8E2B-D0AF4C0C9B69}" presName="level" presStyleLbl="node1" presStyleIdx="0" presStyleCnt="6">
        <dgm:presLayoutVars>
          <dgm:chMax val="1"/>
          <dgm:bulletEnabled val="1"/>
        </dgm:presLayoutVars>
      </dgm:prSet>
      <dgm:spPr/>
    </dgm:pt>
    <dgm:pt modelId="{D5E9E841-3171-4E14-A2EA-5BD44B353CF4}" type="pres">
      <dgm:prSet presAssocID="{BA952C3A-07A4-4D45-8E2B-D0AF4C0C9B6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58CB9E-C28F-4E19-9715-9ABF1DB3F77E}" type="pres">
      <dgm:prSet presAssocID="{E11C1338-BEF0-4E34-B8C2-4B24C8D3AD91}" presName="Name8" presStyleCnt="0"/>
      <dgm:spPr/>
    </dgm:pt>
    <dgm:pt modelId="{6AFC10A5-55C2-4C76-AFF5-BBD12E5F594E}" type="pres">
      <dgm:prSet presAssocID="{E11C1338-BEF0-4E34-B8C2-4B24C8D3AD91}" presName="level" presStyleLbl="node1" presStyleIdx="1" presStyleCnt="6">
        <dgm:presLayoutVars>
          <dgm:chMax val="1"/>
          <dgm:bulletEnabled val="1"/>
        </dgm:presLayoutVars>
      </dgm:prSet>
      <dgm:spPr/>
    </dgm:pt>
    <dgm:pt modelId="{616D648B-B711-4933-8106-F2FE75DAE7AB}" type="pres">
      <dgm:prSet presAssocID="{E11C1338-BEF0-4E34-B8C2-4B24C8D3AD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F1AFE64-9216-49E2-9090-1F1AD4D5CB21}" type="pres">
      <dgm:prSet presAssocID="{8DD98FA0-75F4-4F72-B2F7-14B08E11DC76}" presName="Name8" presStyleCnt="0"/>
      <dgm:spPr/>
    </dgm:pt>
    <dgm:pt modelId="{ABC803DC-D836-4D7B-9B9A-E0489C187526}" type="pres">
      <dgm:prSet presAssocID="{8DD98FA0-75F4-4F72-B2F7-14B08E11DC76}" presName="level" presStyleLbl="node1" presStyleIdx="2" presStyleCnt="6">
        <dgm:presLayoutVars>
          <dgm:chMax val="1"/>
          <dgm:bulletEnabled val="1"/>
        </dgm:presLayoutVars>
      </dgm:prSet>
      <dgm:spPr/>
    </dgm:pt>
    <dgm:pt modelId="{A2C726F4-CD08-4BFE-B49F-8A20A042ADDD}" type="pres">
      <dgm:prSet presAssocID="{8DD98FA0-75F4-4F72-B2F7-14B08E11DC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2D1C468-C2F8-4615-AFB9-F83291E32F43}" type="pres">
      <dgm:prSet presAssocID="{0BC444BD-B9C3-486D-A867-FF9407D77F6F}" presName="Name8" presStyleCnt="0"/>
      <dgm:spPr/>
    </dgm:pt>
    <dgm:pt modelId="{59329FC8-292C-4426-B06E-E575618E0FB1}" type="pres">
      <dgm:prSet presAssocID="{0BC444BD-B9C3-486D-A867-FF9407D77F6F}" presName="level" presStyleLbl="node1" presStyleIdx="3" presStyleCnt="6">
        <dgm:presLayoutVars>
          <dgm:chMax val="1"/>
          <dgm:bulletEnabled val="1"/>
        </dgm:presLayoutVars>
      </dgm:prSet>
      <dgm:spPr/>
    </dgm:pt>
    <dgm:pt modelId="{ABA0F5B7-4EA3-4798-8F02-D19497654B7F}" type="pres">
      <dgm:prSet presAssocID="{0BC444BD-B9C3-486D-A867-FF9407D77F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0CC6C2-BFF6-4FCE-8E16-2CA097836E76}" type="pres">
      <dgm:prSet presAssocID="{750EB2A7-C7EF-46F5-8F03-AA5E1640172F}" presName="Name8" presStyleCnt="0"/>
      <dgm:spPr/>
    </dgm:pt>
    <dgm:pt modelId="{8667E623-B97E-4B4E-8194-3E4BC4F86AA2}" type="pres">
      <dgm:prSet presAssocID="{750EB2A7-C7EF-46F5-8F03-AA5E1640172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8242DF2-D5DF-4B1B-9961-36C3193E0FD2}" type="pres">
      <dgm:prSet presAssocID="{750EB2A7-C7EF-46F5-8F03-AA5E164017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3C85C70-17E1-4492-9D4F-34FCF923C9E0}" type="pres">
      <dgm:prSet presAssocID="{A0C38AF6-B0F7-40DA-994A-D1BDBCFBB2E1}" presName="Name8" presStyleCnt="0"/>
      <dgm:spPr/>
    </dgm:pt>
    <dgm:pt modelId="{48979EDE-C2C9-4E21-A5F1-CE4C58B67882}" type="pres">
      <dgm:prSet presAssocID="{A0C38AF6-B0F7-40DA-994A-D1BDBCFBB2E1}" presName="level" presStyleLbl="node1" presStyleIdx="5" presStyleCnt="6">
        <dgm:presLayoutVars>
          <dgm:chMax val="1"/>
          <dgm:bulletEnabled val="1"/>
        </dgm:presLayoutVars>
      </dgm:prSet>
      <dgm:spPr/>
    </dgm:pt>
    <dgm:pt modelId="{4F646E78-A414-4658-8701-767155633A30}" type="pres">
      <dgm:prSet presAssocID="{A0C38AF6-B0F7-40DA-994A-D1BDBCFBB2E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846C71C-7ACE-4F4F-806E-6465CCDDC6D5}" srcId="{C1DDC563-3927-4A11-81F2-10CB8D5095B0}" destId="{BA952C3A-07A4-4D45-8E2B-D0AF4C0C9B69}" srcOrd="0" destOrd="0" parTransId="{4F477EA3-6C80-4082-BF30-10EE16F309A5}" sibTransId="{DC7934F1-87DB-48B1-86E4-77E813B105DE}"/>
    <dgm:cxn modelId="{298D752A-B7BE-4FE3-A337-170142A8BA21}" srcId="{C1DDC563-3927-4A11-81F2-10CB8D5095B0}" destId="{E11C1338-BEF0-4E34-B8C2-4B24C8D3AD91}" srcOrd="1" destOrd="0" parTransId="{8B1C75D9-2376-4D6A-88EA-BFAE53037AE8}" sibTransId="{E8B1C2CB-8F84-40DF-8A96-82893FD102F5}"/>
    <dgm:cxn modelId="{1DF3462E-A83A-45D0-ACE6-CC85CB744BB7}" srcId="{C1DDC563-3927-4A11-81F2-10CB8D5095B0}" destId="{A0C38AF6-B0F7-40DA-994A-D1BDBCFBB2E1}" srcOrd="5" destOrd="0" parTransId="{D4B275F4-E003-4669-8D76-4F868360B306}" sibTransId="{B6B914A5-2725-49EB-A094-9BF4AE34DC54}"/>
    <dgm:cxn modelId="{58E5A63F-59D1-4B68-8B41-F79BA8ECF286}" type="presOf" srcId="{C1DDC563-3927-4A11-81F2-10CB8D5095B0}" destId="{54E4E087-8999-43A9-8B73-CD93F7E017F8}" srcOrd="0" destOrd="0" presId="urn:microsoft.com/office/officeart/2005/8/layout/pyramid1"/>
    <dgm:cxn modelId="{9C794660-CD27-4D08-B856-94103653434B}" type="presOf" srcId="{E11C1338-BEF0-4E34-B8C2-4B24C8D3AD91}" destId="{6AFC10A5-55C2-4C76-AFF5-BBD12E5F594E}" srcOrd="0" destOrd="0" presId="urn:microsoft.com/office/officeart/2005/8/layout/pyramid1"/>
    <dgm:cxn modelId="{1CD47760-0027-4E1C-AAA7-F0A767F2318C}" type="presOf" srcId="{BA952C3A-07A4-4D45-8E2B-D0AF4C0C9B69}" destId="{D5E9E841-3171-4E14-A2EA-5BD44B353CF4}" srcOrd="1" destOrd="0" presId="urn:microsoft.com/office/officeart/2005/8/layout/pyramid1"/>
    <dgm:cxn modelId="{B5D71D67-8E7B-4DA4-B090-6F5F4354D320}" type="presOf" srcId="{BA952C3A-07A4-4D45-8E2B-D0AF4C0C9B69}" destId="{CD0CD17B-DDBD-41AA-A3D9-C860F91CA5B0}" srcOrd="0" destOrd="0" presId="urn:microsoft.com/office/officeart/2005/8/layout/pyramid1"/>
    <dgm:cxn modelId="{E15D1470-EF06-4959-BFB8-F1CD59FC1856}" srcId="{C1DDC563-3927-4A11-81F2-10CB8D5095B0}" destId="{8DD98FA0-75F4-4F72-B2F7-14B08E11DC76}" srcOrd="2" destOrd="0" parTransId="{FBA5582F-73A4-4421-B9B7-F20277B74BA3}" sibTransId="{55545823-C238-421A-9A04-280DF925930E}"/>
    <dgm:cxn modelId="{E0CA7F82-E787-4ED0-ABEA-C8EBE4A7E710}" type="presOf" srcId="{8DD98FA0-75F4-4F72-B2F7-14B08E11DC76}" destId="{ABC803DC-D836-4D7B-9B9A-E0489C187526}" srcOrd="0" destOrd="0" presId="urn:microsoft.com/office/officeart/2005/8/layout/pyramid1"/>
    <dgm:cxn modelId="{4A598787-7819-4649-99D2-61D90169DFB1}" srcId="{C1DDC563-3927-4A11-81F2-10CB8D5095B0}" destId="{0BC444BD-B9C3-486D-A867-FF9407D77F6F}" srcOrd="3" destOrd="0" parTransId="{F7311E45-CFFC-429E-8F5B-EC2E863CA77B}" sibTransId="{535A54B7-8072-4F56-91DB-B28BBAB42AA8}"/>
    <dgm:cxn modelId="{A703198A-0252-4AC0-8EA3-9E90393B15ED}" srcId="{C1DDC563-3927-4A11-81F2-10CB8D5095B0}" destId="{750EB2A7-C7EF-46F5-8F03-AA5E1640172F}" srcOrd="4" destOrd="0" parTransId="{BB2AE963-9E2C-4210-A3E2-705B270D37F5}" sibTransId="{BB12AEA8-F19E-4F24-A3C8-57F35D6C4D32}"/>
    <dgm:cxn modelId="{C89E7E9F-E116-4F3A-9BB8-F4F9FDD66C50}" type="presOf" srcId="{750EB2A7-C7EF-46F5-8F03-AA5E1640172F}" destId="{8667E623-B97E-4B4E-8194-3E4BC4F86AA2}" srcOrd="0" destOrd="0" presId="urn:microsoft.com/office/officeart/2005/8/layout/pyramid1"/>
    <dgm:cxn modelId="{E43D58A1-F68D-4098-BA66-01EFB962871D}" type="presOf" srcId="{A0C38AF6-B0F7-40DA-994A-D1BDBCFBB2E1}" destId="{48979EDE-C2C9-4E21-A5F1-CE4C58B67882}" srcOrd="0" destOrd="0" presId="urn:microsoft.com/office/officeart/2005/8/layout/pyramid1"/>
    <dgm:cxn modelId="{05FBCEB0-7758-4530-9B47-A3A9552C75CD}" type="presOf" srcId="{0BC444BD-B9C3-486D-A867-FF9407D77F6F}" destId="{ABA0F5B7-4EA3-4798-8F02-D19497654B7F}" srcOrd="1" destOrd="0" presId="urn:microsoft.com/office/officeart/2005/8/layout/pyramid1"/>
    <dgm:cxn modelId="{DC1894BD-567D-4E3D-AC23-C677D214381B}" type="presOf" srcId="{E11C1338-BEF0-4E34-B8C2-4B24C8D3AD91}" destId="{616D648B-B711-4933-8106-F2FE75DAE7AB}" srcOrd="1" destOrd="0" presId="urn:microsoft.com/office/officeart/2005/8/layout/pyramid1"/>
    <dgm:cxn modelId="{84B4FAD2-516C-404A-8D36-7D526B615ADE}" type="presOf" srcId="{0BC444BD-B9C3-486D-A867-FF9407D77F6F}" destId="{59329FC8-292C-4426-B06E-E575618E0FB1}" srcOrd="0" destOrd="0" presId="urn:microsoft.com/office/officeart/2005/8/layout/pyramid1"/>
    <dgm:cxn modelId="{C83C0ADC-1A5B-4E72-8085-992249DD0537}" type="presOf" srcId="{750EB2A7-C7EF-46F5-8F03-AA5E1640172F}" destId="{98242DF2-D5DF-4B1B-9961-36C3193E0FD2}" srcOrd="1" destOrd="0" presId="urn:microsoft.com/office/officeart/2005/8/layout/pyramid1"/>
    <dgm:cxn modelId="{1E7EF9E6-DC8B-4C85-AC2D-CB49488DF69B}" type="presOf" srcId="{8DD98FA0-75F4-4F72-B2F7-14B08E11DC76}" destId="{A2C726F4-CD08-4BFE-B49F-8A20A042ADDD}" srcOrd="1" destOrd="0" presId="urn:microsoft.com/office/officeart/2005/8/layout/pyramid1"/>
    <dgm:cxn modelId="{C5FF86F9-E25E-4EB4-82FC-36FC1412D689}" type="presOf" srcId="{A0C38AF6-B0F7-40DA-994A-D1BDBCFBB2E1}" destId="{4F646E78-A414-4658-8701-767155633A30}" srcOrd="1" destOrd="0" presId="urn:microsoft.com/office/officeart/2005/8/layout/pyramid1"/>
    <dgm:cxn modelId="{4481FD48-C42C-43D3-9B88-4CB4A149C032}" type="presParOf" srcId="{54E4E087-8999-43A9-8B73-CD93F7E017F8}" destId="{5EF20DBF-74A6-410F-AD71-DE2CCE4FBD2A}" srcOrd="0" destOrd="0" presId="urn:microsoft.com/office/officeart/2005/8/layout/pyramid1"/>
    <dgm:cxn modelId="{E6106014-C4E8-48E5-97B6-0F2468DE95DD}" type="presParOf" srcId="{5EF20DBF-74A6-410F-AD71-DE2CCE4FBD2A}" destId="{CD0CD17B-DDBD-41AA-A3D9-C860F91CA5B0}" srcOrd="0" destOrd="0" presId="urn:microsoft.com/office/officeart/2005/8/layout/pyramid1"/>
    <dgm:cxn modelId="{656F6348-B894-4C26-9397-57F9AA0C22B5}" type="presParOf" srcId="{5EF20DBF-74A6-410F-AD71-DE2CCE4FBD2A}" destId="{D5E9E841-3171-4E14-A2EA-5BD44B353CF4}" srcOrd="1" destOrd="0" presId="urn:microsoft.com/office/officeart/2005/8/layout/pyramid1"/>
    <dgm:cxn modelId="{73F1BA8F-1EB4-48E0-80AE-3EAE81D89F39}" type="presParOf" srcId="{54E4E087-8999-43A9-8B73-CD93F7E017F8}" destId="{9758CB9E-C28F-4E19-9715-9ABF1DB3F77E}" srcOrd="1" destOrd="0" presId="urn:microsoft.com/office/officeart/2005/8/layout/pyramid1"/>
    <dgm:cxn modelId="{7D1A34F4-BF9D-4449-B1B6-54A9B77B23BD}" type="presParOf" srcId="{9758CB9E-C28F-4E19-9715-9ABF1DB3F77E}" destId="{6AFC10A5-55C2-4C76-AFF5-BBD12E5F594E}" srcOrd="0" destOrd="0" presId="urn:microsoft.com/office/officeart/2005/8/layout/pyramid1"/>
    <dgm:cxn modelId="{6B31F695-872F-4456-B1B8-D3ED2D12D8A5}" type="presParOf" srcId="{9758CB9E-C28F-4E19-9715-9ABF1DB3F77E}" destId="{616D648B-B711-4933-8106-F2FE75DAE7AB}" srcOrd="1" destOrd="0" presId="urn:microsoft.com/office/officeart/2005/8/layout/pyramid1"/>
    <dgm:cxn modelId="{15404ADF-5E10-457E-9663-5E2B0CC0EB33}" type="presParOf" srcId="{54E4E087-8999-43A9-8B73-CD93F7E017F8}" destId="{6F1AFE64-9216-49E2-9090-1F1AD4D5CB21}" srcOrd="2" destOrd="0" presId="urn:microsoft.com/office/officeart/2005/8/layout/pyramid1"/>
    <dgm:cxn modelId="{1E73987A-C489-4F54-B384-426E25DB78E0}" type="presParOf" srcId="{6F1AFE64-9216-49E2-9090-1F1AD4D5CB21}" destId="{ABC803DC-D836-4D7B-9B9A-E0489C187526}" srcOrd="0" destOrd="0" presId="urn:microsoft.com/office/officeart/2005/8/layout/pyramid1"/>
    <dgm:cxn modelId="{CB43E566-5EAA-4C6C-AAA0-1FF2BCC0144B}" type="presParOf" srcId="{6F1AFE64-9216-49E2-9090-1F1AD4D5CB21}" destId="{A2C726F4-CD08-4BFE-B49F-8A20A042ADDD}" srcOrd="1" destOrd="0" presId="urn:microsoft.com/office/officeart/2005/8/layout/pyramid1"/>
    <dgm:cxn modelId="{E5414F96-4B9A-45ED-BA9D-75FE8C5246E3}" type="presParOf" srcId="{54E4E087-8999-43A9-8B73-CD93F7E017F8}" destId="{52D1C468-C2F8-4615-AFB9-F83291E32F43}" srcOrd="3" destOrd="0" presId="urn:microsoft.com/office/officeart/2005/8/layout/pyramid1"/>
    <dgm:cxn modelId="{87E53B7F-7F5D-4682-9DB3-DAB1C876F2AB}" type="presParOf" srcId="{52D1C468-C2F8-4615-AFB9-F83291E32F43}" destId="{59329FC8-292C-4426-B06E-E575618E0FB1}" srcOrd="0" destOrd="0" presId="urn:microsoft.com/office/officeart/2005/8/layout/pyramid1"/>
    <dgm:cxn modelId="{B69CDA60-6BC8-453C-8F9B-0A2BC7C17CDF}" type="presParOf" srcId="{52D1C468-C2F8-4615-AFB9-F83291E32F43}" destId="{ABA0F5B7-4EA3-4798-8F02-D19497654B7F}" srcOrd="1" destOrd="0" presId="urn:microsoft.com/office/officeart/2005/8/layout/pyramid1"/>
    <dgm:cxn modelId="{9EBB7664-EAE0-4A66-9477-AD073BE4C6CD}" type="presParOf" srcId="{54E4E087-8999-43A9-8B73-CD93F7E017F8}" destId="{C10CC6C2-BFF6-4FCE-8E16-2CA097836E76}" srcOrd="4" destOrd="0" presId="urn:microsoft.com/office/officeart/2005/8/layout/pyramid1"/>
    <dgm:cxn modelId="{2837CF4F-2984-4B8A-8F27-7158F4725FF6}" type="presParOf" srcId="{C10CC6C2-BFF6-4FCE-8E16-2CA097836E76}" destId="{8667E623-B97E-4B4E-8194-3E4BC4F86AA2}" srcOrd="0" destOrd="0" presId="urn:microsoft.com/office/officeart/2005/8/layout/pyramid1"/>
    <dgm:cxn modelId="{3E861320-2FC1-4309-969F-A42CC6BD3E12}" type="presParOf" srcId="{C10CC6C2-BFF6-4FCE-8E16-2CA097836E76}" destId="{98242DF2-D5DF-4B1B-9961-36C3193E0FD2}" srcOrd="1" destOrd="0" presId="urn:microsoft.com/office/officeart/2005/8/layout/pyramid1"/>
    <dgm:cxn modelId="{E3165C23-D01D-4632-8D33-9F15CBAB34FD}" type="presParOf" srcId="{54E4E087-8999-43A9-8B73-CD93F7E017F8}" destId="{D3C85C70-17E1-4492-9D4F-34FCF923C9E0}" srcOrd="5" destOrd="0" presId="urn:microsoft.com/office/officeart/2005/8/layout/pyramid1"/>
    <dgm:cxn modelId="{9B7398F9-4E54-4E22-9463-D77BEC6A3531}" type="presParOf" srcId="{D3C85C70-17E1-4492-9D4F-34FCF923C9E0}" destId="{48979EDE-C2C9-4E21-A5F1-CE4C58B67882}" srcOrd="0" destOrd="0" presId="urn:microsoft.com/office/officeart/2005/8/layout/pyramid1"/>
    <dgm:cxn modelId="{E18CA943-FD6F-4D12-8082-D2A0BA0C87AE}" type="presParOf" srcId="{D3C85C70-17E1-4492-9D4F-34FCF923C9E0}" destId="{4F646E78-A414-4658-8701-767155633A3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DC563-3927-4A11-81F2-10CB8D5095B0}" type="doc">
      <dgm:prSet loTypeId="urn:microsoft.com/office/officeart/2005/8/layout/pyramid1" loCatId="pyramid" qsTypeId="urn:microsoft.com/office/officeart/2005/8/quickstyle/3d4" qsCatId="3D" csTypeId="urn:microsoft.com/office/officeart/2005/8/colors/colorful2" csCatId="colorful" phldr="1"/>
      <dgm:spPr/>
    </dgm:pt>
    <dgm:pt modelId="{BA952C3A-07A4-4D45-8E2B-D0AF4C0C9B69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</a:t>
          </a:r>
          <a:r>
            <a:rPr lang="en-US" u="none">
              <a:latin typeface="Nyala"/>
            </a:rPr>
            <a:t>GOD</a:t>
          </a:r>
        </a:p>
      </dgm:t>
    </dgm:pt>
    <dgm:pt modelId="{4F477EA3-6C80-4082-BF30-10EE16F309A5}" type="parTrans" cxnId="{8846C71C-7ACE-4F4F-806E-6465CCDDC6D5}">
      <dgm:prSet/>
      <dgm:spPr/>
    </dgm:pt>
    <dgm:pt modelId="{DC7934F1-87DB-48B1-86E4-77E813B105DE}" type="sibTrans" cxnId="{8846C71C-7ACE-4F4F-806E-6465CCDDC6D5}">
      <dgm:prSet/>
      <dgm:spPr/>
    </dgm:pt>
    <dgm:pt modelId="{E11C1338-BEF0-4E34-B8C2-4B24C8D3AD91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Experts</a:t>
          </a:r>
        </a:p>
      </dgm:t>
    </dgm:pt>
    <dgm:pt modelId="{8B1C75D9-2376-4D6A-88EA-BFAE53037AE8}" type="parTrans" cxnId="{298D752A-B7BE-4FE3-A337-170142A8BA21}">
      <dgm:prSet/>
      <dgm:spPr/>
    </dgm:pt>
    <dgm:pt modelId="{E8B1C2CB-8F84-40DF-8A96-82893FD102F5}" type="sibTrans" cxnId="{298D752A-B7BE-4FE3-A337-170142A8BA21}">
      <dgm:prSet/>
      <dgm:spPr/>
    </dgm:pt>
    <dgm:pt modelId="{8DD98FA0-75F4-4F72-B2F7-14B08E11DC76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Advanced</a:t>
          </a:r>
        </a:p>
      </dgm:t>
    </dgm:pt>
    <dgm:pt modelId="{FBA5582F-73A4-4421-B9B7-F20277B74BA3}" type="parTrans" cxnId="{E15D1470-EF06-4959-BFB8-F1CD59FC1856}">
      <dgm:prSet/>
      <dgm:spPr/>
    </dgm:pt>
    <dgm:pt modelId="{55545823-C238-421A-9A04-280DF925930E}" type="sibTrans" cxnId="{E15D1470-EF06-4959-BFB8-F1CD59FC1856}">
      <dgm:prSet/>
      <dgm:spPr/>
    </dgm:pt>
    <dgm:pt modelId="{0BC444BD-B9C3-486D-A867-FF9407D77F6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Amateurs</a:t>
          </a:r>
        </a:p>
      </dgm:t>
    </dgm:pt>
    <dgm:pt modelId="{F7311E45-CFFC-429E-8F5B-EC2E863CA77B}" type="parTrans" cxnId="{4A598787-7819-4649-99D2-61D90169DFB1}">
      <dgm:prSet/>
      <dgm:spPr/>
    </dgm:pt>
    <dgm:pt modelId="{535A54B7-8072-4F56-91DB-B28BBAB42AA8}" type="sibTrans" cxnId="{4A598787-7819-4649-99D2-61D90169DFB1}">
      <dgm:prSet/>
      <dgm:spPr/>
    </dgm:pt>
    <dgm:pt modelId="{750EB2A7-C7EF-46F5-8F03-AA5E1640172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Fanatics</a:t>
          </a:r>
        </a:p>
      </dgm:t>
    </dgm:pt>
    <dgm:pt modelId="{BB2AE963-9E2C-4210-A3E2-705B270D37F5}" type="parTrans" cxnId="{A703198A-0252-4AC0-8EA3-9E90393B15ED}">
      <dgm:prSet/>
      <dgm:spPr/>
    </dgm:pt>
    <dgm:pt modelId="{BB12AEA8-F19E-4F24-A3C8-57F35D6C4D32}" type="sibTrans" cxnId="{A703198A-0252-4AC0-8EA3-9E90393B15ED}">
      <dgm:prSet/>
      <dgm:spPr/>
    </dgm:pt>
    <dgm:pt modelId="{A0C38AF6-B0F7-40DA-994A-D1BDBCFBB2E1}">
      <dgm:prSet phldr="0"/>
      <dgm:spPr/>
      <dgm:t>
        <a:bodyPr/>
        <a:lstStyle/>
        <a:p>
          <a:pPr rtl="0"/>
          <a:r>
            <a:rPr lang="en-US">
              <a:latin typeface="Nyala"/>
            </a:rPr>
            <a:t> General public</a:t>
          </a:r>
        </a:p>
      </dgm:t>
    </dgm:pt>
    <dgm:pt modelId="{D4B275F4-E003-4669-8D76-4F868360B306}" type="parTrans" cxnId="{1DF3462E-A83A-45D0-ACE6-CC85CB744BB7}">
      <dgm:prSet/>
      <dgm:spPr/>
    </dgm:pt>
    <dgm:pt modelId="{B6B914A5-2725-49EB-A094-9BF4AE34DC54}" type="sibTrans" cxnId="{1DF3462E-A83A-45D0-ACE6-CC85CB744BB7}">
      <dgm:prSet/>
      <dgm:spPr/>
    </dgm:pt>
    <dgm:pt modelId="{54E4E087-8999-43A9-8B73-CD93F7E017F8}" type="pres">
      <dgm:prSet presAssocID="{C1DDC563-3927-4A11-81F2-10CB8D5095B0}" presName="Name0" presStyleCnt="0">
        <dgm:presLayoutVars>
          <dgm:dir/>
          <dgm:animLvl val="lvl"/>
          <dgm:resizeHandles val="exact"/>
        </dgm:presLayoutVars>
      </dgm:prSet>
      <dgm:spPr/>
    </dgm:pt>
    <dgm:pt modelId="{5EF20DBF-74A6-410F-AD71-DE2CCE4FBD2A}" type="pres">
      <dgm:prSet presAssocID="{BA952C3A-07A4-4D45-8E2B-D0AF4C0C9B69}" presName="Name8" presStyleCnt="0"/>
      <dgm:spPr/>
    </dgm:pt>
    <dgm:pt modelId="{CD0CD17B-DDBD-41AA-A3D9-C860F91CA5B0}" type="pres">
      <dgm:prSet presAssocID="{BA952C3A-07A4-4D45-8E2B-D0AF4C0C9B69}" presName="level" presStyleLbl="node1" presStyleIdx="0" presStyleCnt="6">
        <dgm:presLayoutVars>
          <dgm:chMax val="1"/>
          <dgm:bulletEnabled val="1"/>
        </dgm:presLayoutVars>
      </dgm:prSet>
      <dgm:spPr/>
    </dgm:pt>
    <dgm:pt modelId="{D5E9E841-3171-4E14-A2EA-5BD44B353CF4}" type="pres">
      <dgm:prSet presAssocID="{BA952C3A-07A4-4D45-8E2B-D0AF4C0C9B6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58CB9E-C28F-4E19-9715-9ABF1DB3F77E}" type="pres">
      <dgm:prSet presAssocID="{E11C1338-BEF0-4E34-B8C2-4B24C8D3AD91}" presName="Name8" presStyleCnt="0"/>
      <dgm:spPr/>
    </dgm:pt>
    <dgm:pt modelId="{6AFC10A5-55C2-4C76-AFF5-BBD12E5F594E}" type="pres">
      <dgm:prSet presAssocID="{E11C1338-BEF0-4E34-B8C2-4B24C8D3AD91}" presName="level" presStyleLbl="node1" presStyleIdx="1" presStyleCnt="6">
        <dgm:presLayoutVars>
          <dgm:chMax val="1"/>
          <dgm:bulletEnabled val="1"/>
        </dgm:presLayoutVars>
      </dgm:prSet>
      <dgm:spPr/>
    </dgm:pt>
    <dgm:pt modelId="{616D648B-B711-4933-8106-F2FE75DAE7AB}" type="pres">
      <dgm:prSet presAssocID="{E11C1338-BEF0-4E34-B8C2-4B24C8D3AD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F1AFE64-9216-49E2-9090-1F1AD4D5CB21}" type="pres">
      <dgm:prSet presAssocID="{8DD98FA0-75F4-4F72-B2F7-14B08E11DC76}" presName="Name8" presStyleCnt="0"/>
      <dgm:spPr/>
    </dgm:pt>
    <dgm:pt modelId="{ABC803DC-D836-4D7B-9B9A-E0489C187526}" type="pres">
      <dgm:prSet presAssocID="{8DD98FA0-75F4-4F72-B2F7-14B08E11DC76}" presName="level" presStyleLbl="node1" presStyleIdx="2" presStyleCnt="6">
        <dgm:presLayoutVars>
          <dgm:chMax val="1"/>
          <dgm:bulletEnabled val="1"/>
        </dgm:presLayoutVars>
      </dgm:prSet>
      <dgm:spPr/>
    </dgm:pt>
    <dgm:pt modelId="{A2C726F4-CD08-4BFE-B49F-8A20A042ADDD}" type="pres">
      <dgm:prSet presAssocID="{8DD98FA0-75F4-4F72-B2F7-14B08E11DC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2D1C468-C2F8-4615-AFB9-F83291E32F43}" type="pres">
      <dgm:prSet presAssocID="{0BC444BD-B9C3-486D-A867-FF9407D77F6F}" presName="Name8" presStyleCnt="0"/>
      <dgm:spPr/>
    </dgm:pt>
    <dgm:pt modelId="{59329FC8-292C-4426-B06E-E575618E0FB1}" type="pres">
      <dgm:prSet presAssocID="{0BC444BD-B9C3-486D-A867-FF9407D77F6F}" presName="level" presStyleLbl="node1" presStyleIdx="3" presStyleCnt="6">
        <dgm:presLayoutVars>
          <dgm:chMax val="1"/>
          <dgm:bulletEnabled val="1"/>
        </dgm:presLayoutVars>
      </dgm:prSet>
      <dgm:spPr/>
    </dgm:pt>
    <dgm:pt modelId="{ABA0F5B7-4EA3-4798-8F02-D19497654B7F}" type="pres">
      <dgm:prSet presAssocID="{0BC444BD-B9C3-486D-A867-FF9407D77F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0CC6C2-BFF6-4FCE-8E16-2CA097836E76}" type="pres">
      <dgm:prSet presAssocID="{750EB2A7-C7EF-46F5-8F03-AA5E1640172F}" presName="Name8" presStyleCnt="0"/>
      <dgm:spPr/>
    </dgm:pt>
    <dgm:pt modelId="{8667E623-B97E-4B4E-8194-3E4BC4F86AA2}" type="pres">
      <dgm:prSet presAssocID="{750EB2A7-C7EF-46F5-8F03-AA5E1640172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8242DF2-D5DF-4B1B-9961-36C3193E0FD2}" type="pres">
      <dgm:prSet presAssocID="{750EB2A7-C7EF-46F5-8F03-AA5E164017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3C85C70-17E1-4492-9D4F-34FCF923C9E0}" type="pres">
      <dgm:prSet presAssocID="{A0C38AF6-B0F7-40DA-994A-D1BDBCFBB2E1}" presName="Name8" presStyleCnt="0"/>
      <dgm:spPr/>
    </dgm:pt>
    <dgm:pt modelId="{48979EDE-C2C9-4E21-A5F1-CE4C58B67882}" type="pres">
      <dgm:prSet presAssocID="{A0C38AF6-B0F7-40DA-994A-D1BDBCFBB2E1}" presName="level" presStyleLbl="node1" presStyleIdx="5" presStyleCnt="6">
        <dgm:presLayoutVars>
          <dgm:chMax val="1"/>
          <dgm:bulletEnabled val="1"/>
        </dgm:presLayoutVars>
      </dgm:prSet>
      <dgm:spPr/>
    </dgm:pt>
    <dgm:pt modelId="{4F646E78-A414-4658-8701-767155633A30}" type="pres">
      <dgm:prSet presAssocID="{A0C38AF6-B0F7-40DA-994A-D1BDBCFBB2E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846C71C-7ACE-4F4F-806E-6465CCDDC6D5}" srcId="{C1DDC563-3927-4A11-81F2-10CB8D5095B0}" destId="{BA952C3A-07A4-4D45-8E2B-D0AF4C0C9B69}" srcOrd="0" destOrd="0" parTransId="{4F477EA3-6C80-4082-BF30-10EE16F309A5}" sibTransId="{DC7934F1-87DB-48B1-86E4-77E813B105DE}"/>
    <dgm:cxn modelId="{298D752A-B7BE-4FE3-A337-170142A8BA21}" srcId="{C1DDC563-3927-4A11-81F2-10CB8D5095B0}" destId="{E11C1338-BEF0-4E34-B8C2-4B24C8D3AD91}" srcOrd="1" destOrd="0" parTransId="{8B1C75D9-2376-4D6A-88EA-BFAE53037AE8}" sibTransId="{E8B1C2CB-8F84-40DF-8A96-82893FD102F5}"/>
    <dgm:cxn modelId="{1DF3462E-A83A-45D0-ACE6-CC85CB744BB7}" srcId="{C1DDC563-3927-4A11-81F2-10CB8D5095B0}" destId="{A0C38AF6-B0F7-40DA-994A-D1BDBCFBB2E1}" srcOrd="5" destOrd="0" parTransId="{D4B275F4-E003-4669-8D76-4F868360B306}" sibTransId="{B6B914A5-2725-49EB-A094-9BF4AE34DC54}"/>
    <dgm:cxn modelId="{58E5A63F-59D1-4B68-8B41-F79BA8ECF286}" type="presOf" srcId="{C1DDC563-3927-4A11-81F2-10CB8D5095B0}" destId="{54E4E087-8999-43A9-8B73-CD93F7E017F8}" srcOrd="0" destOrd="0" presId="urn:microsoft.com/office/officeart/2005/8/layout/pyramid1"/>
    <dgm:cxn modelId="{9C794660-CD27-4D08-B856-94103653434B}" type="presOf" srcId="{E11C1338-BEF0-4E34-B8C2-4B24C8D3AD91}" destId="{6AFC10A5-55C2-4C76-AFF5-BBD12E5F594E}" srcOrd="0" destOrd="0" presId="urn:microsoft.com/office/officeart/2005/8/layout/pyramid1"/>
    <dgm:cxn modelId="{1CD47760-0027-4E1C-AAA7-F0A767F2318C}" type="presOf" srcId="{BA952C3A-07A4-4D45-8E2B-D0AF4C0C9B69}" destId="{D5E9E841-3171-4E14-A2EA-5BD44B353CF4}" srcOrd="1" destOrd="0" presId="urn:microsoft.com/office/officeart/2005/8/layout/pyramid1"/>
    <dgm:cxn modelId="{B5D71D67-8E7B-4DA4-B090-6F5F4354D320}" type="presOf" srcId="{BA952C3A-07A4-4D45-8E2B-D0AF4C0C9B69}" destId="{CD0CD17B-DDBD-41AA-A3D9-C860F91CA5B0}" srcOrd="0" destOrd="0" presId="urn:microsoft.com/office/officeart/2005/8/layout/pyramid1"/>
    <dgm:cxn modelId="{E15D1470-EF06-4959-BFB8-F1CD59FC1856}" srcId="{C1DDC563-3927-4A11-81F2-10CB8D5095B0}" destId="{8DD98FA0-75F4-4F72-B2F7-14B08E11DC76}" srcOrd="2" destOrd="0" parTransId="{FBA5582F-73A4-4421-B9B7-F20277B74BA3}" sibTransId="{55545823-C238-421A-9A04-280DF925930E}"/>
    <dgm:cxn modelId="{E0CA7F82-E787-4ED0-ABEA-C8EBE4A7E710}" type="presOf" srcId="{8DD98FA0-75F4-4F72-B2F7-14B08E11DC76}" destId="{ABC803DC-D836-4D7B-9B9A-E0489C187526}" srcOrd="0" destOrd="0" presId="urn:microsoft.com/office/officeart/2005/8/layout/pyramid1"/>
    <dgm:cxn modelId="{4A598787-7819-4649-99D2-61D90169DFB1}" srcId="{C1DDC563-3927-4A11-81F2-10CB8D5095B0}" destId="{0BC444BD-B9C3-486D-A867-FF9407D77F6F}" srcOrd="3" destOrd="0" parTransId="{F7311E45-CFFC-429E-8F5B-EC2E863CA77B}" sibTransId="{535A54B7-8072-4F56-91DB-B28BBAB42AA8}"/>
    <dgm:cxn modelId="{A703198A-0252-4AC0-8EA3-9E90393B15ED}" srcId="{C1DDC563-3927-4A11-81F2-10CB8D5095B0}" destId="{750EB2A7-C7EF-46F5-8F03-AA5E1640172F}" srcOrd="4" destOrd="0" parTransId="{BB2AE963-9E2C-4210-A3E2-705B270D37F5}" sibTransId="{BB12AEA8-F19E-4F24-A3C8-57F35D6C4D32}"/>
    <dgm:cxn modelId="{C89E7E9F-E116-4F3A-9BB8-F4F9FDD66C50}" type="presOf" srcId="{750EB2A7-C7EF-46F5-8F03-AA5E1640172F}" destId="{8667E623-B97E-4B4E-8194-3E4BC4F86AA2}" srcOrd="0" destOrd="0" presId="urn:microsoft.com/office/officeart/2005/8/layout/pyramid1"/>
    <dgm:cxn modelId="{E43D58A1-F68D-4098-BA66-01EFB962871D}" type="presOf" srcId="{A0C38AF6-B0F7-40DA-994A-D1BDBCFBB2E1}" destId="{48979EDE-C2C9-4E21-A5F1-CE4C58B67882}" srcOrd="0" destOrd="0" presId="urn:microsoft.com/office/officeart/2005/8/layout/pyramid1"/>
    <dgm:cxn modelId="{05FBCEB0-7758-4530-9B47-A3A9552C75CD}" type="presOf" srcId="{0BC444BD-B9C3-486D-A867-FF9407D77F6F}" destId="{ABA0F5B7-4EA3-4798-8F02-D19497654B7F}" srcOrd="1" destOrd="0" presId="urn:microsoft.com/office/officeart/2005/8/layout/pyramid1"/>
    <dgm:cxn modelId="{DC1894BD-567D-4E3D-AC23-C677D214381B}" type="presOf" srcId="{E11C1338-BEF0-4E34-B8C2-4B24C8D3AD91}" destId="{616D648B-B711-4933-8106-F2FE75DAE7AB}" srcOrd="1" destOrd="0" presId="urn:microsoft.com/office/officeart/2005/8/layout/pyramid1"/>
    <dgm:cxn modelId="{84B4FAD2-516C-404A-8D36-7D526B615ADE}" type="presOf" srcId="{0BC444BD-B9C3-486D-A867-FF9407D77F6F}" destId="{59329FC8-292C-4426-B06E-E575618E0FB1}" srcOrd="0" destOrd="0" presId="urn:microsoft.com/office/officeart/2005/8/layout/pyramid1"/>
    <dgm:cxn modelId="{C83C0ADC-1A5B-4E72-8085-992249DD0537}" type="presOf" srcId="{750EB2A7-C7EF-46F5-8F03-AA5E1640172F}" destId="{98242DF2-D5DF-4B1B-9961-36C3193E0FD2}" srcOrd="1" destOrd="0" presId="urn:microsoft.com/office/officeart/2005/8/layout/pyramid1"/>
    <dgm:cxn modelId="{1E7EF9E6-DC8B-4C85-AC2D-CB49488DF69B}" type="presOf" srcId="{8DD98FA0-75F4-4F72-B2F7-14B08E11DC76}" destId="{A2C726F4-CD08-4BFE-B49F-8A20A042ADDD}" srcOrd="1" destOrd="0" presId="urn:microsoft.com/office/officeart/2005/8/layout/pyramid1"/>
    <dgm:cxn modelId="{C5FF86F9-E25E-4EB4-82FC-36FC1412D689}" type="presOf" srcId="{A0C38AF6-B0F7-40DA-994A-D1BDBCFBB2E1}" destId="{4F646E78-A414-4658-8701-767155633A30}" srcOrd="1" destOrd="0" presId="urn:microsoft.com/office/officeart/2005/8/layout/pyramid1"/>
    <dgm:cxn modelId="{4481FD48-C42C-43D3-9B88-4CB4A149C032}" type="presParOf" srcId="{54E4E087-8999-43A9-8B73-CD93F7E017F8}" destId="{5EF20DBF-74A6-410F-AD71-DE2CCE4FBD2A}" srcOrd="0" destOrd="0" presId="urn:microsoft.com/office/officeart/2005/8/layout/pyramid1"/>
    <dgm:cxn modelId="{E6106014-C4E8-48E5-97B6-0F2468DE95DD}" type="presParOf" srcId="{5EF20DBF-74A6-410F-AD71-DE2CCE4FBD2A}" destId="{CD0CD17B-DDBD-41AA-A3D9-C860F91CA5B0}" srcOrd="0" destOrd="0" presId="urn:microsoft.com/office/officeart/2005/8/layout/pyramid1"/>
    <dgm:cxn modelId="{656F6348-B894-4C26-9397-57F9AA0C22B5}" type="presParOf" srcId="{5EF20DBF-74A6-410F-AD71-DE2CCE4FBD2A}" destId="{D5E9E841-3171-4E14-A2EA-5BD44B353CF4}" srcOrd="1" destOrd="0" presId="urn:microsoft.com/office/officeart/2005/8/layout/pyramid1"/>
    <dgm:cxn modelId="{73F1BA8F-1EB4-48E0-80AE-3EAE81D89F39}" type="presParOf" srcId="{54E4E087-8999-43A9-8B73-CD93F7E017F8}" destId="{9758CB9E-C28F-4E19-9715-9ABF1DB3F77E}" srcOrd="1" destOrd="0" presId="urn:microsoft.com/office/officeart/2005/8/layout/pyramid1"/>
    <dgm:cxn modelId="{7D1A34F4-BF9D-4449-B1B6-54A9B77B23BD}" type="presParOf" srcId="{9758CB9E-C28F-4E19-9715-9ABF1DB3F77E}" destId="{6AFC10A5-55C2-4C76-AFF5-BBD12E5F594E}" srcOrd="0" destOrd="0" presId="urn:microsoft.com/office/officeart/2005/8/layout/pyramid1"/>
    <dgm:cxn modelId="{6B31F695-872F-4456-B1B8-D3ED2D12D8A5}" type="presParOf" srcId="{9758CB9E-C28F-4E19-9715-9ABF1DB3F77E}" destId="{616D648B-B711-4933-8106-F2FE75DAE7AB}" srcOrd="1" destOrd="0" presId="urn:microsoft.com/office/officeart/2005/8/layout/pyramid1"/>
    <dgm:cxn modelId="{15404ADF-5E10-457E-9663-5E2B0CC0EB33}" type="presParOf" srcId="{54E4E087-8999-43A9-8B73-CD93F7E017F8}" destId="{6F1AFE64-9216-49E2-9090-1F1AD4D5CB21}" srcOrd="2" destOrd="0" presId="urn:microsoft.com/office/officeart/2005/8/layout/pyramid1"/>
    <dgm:cxn modelId="{1E73987A-C489-4F54-B384-426E25DB78E0}" type="presParOf" srcId="{6F1AFE64-9216-49E2-9090-1F1AD4D5CB21}" destId="{ABC803DC-D836-4D7B-9B9A-E0489C187526}" srcOrd="0" destOrd="0" presId="urn:microsoft.com/office/officeart/2005/8/layout/pyramid1"/>
    <dgm:cxn modelId="{CB43E566-5EAA-4C6C-AAA0-1FF2BCC0144B}" type="presParOf" srcId="{6F1AFE64-9216-49E2-9090-1F1AD4D5CB21}" destId="{A2C726F4-CD08-4BFE-B49F-8A20A042ADDD}" srcOrd="1" destOrd="0" presId="urn:microsoft.com/office/officeart/2005/8/layout/pyramid1"/>
    <dgm:cxn modelId="{E5414F96-4B9A-45ED-BA9D-75FE8C5246E3}" type="presParOf" srcId="{54E4E087-8999-43A9-8B73-CD93F7E017F8}" destId="{52D1C468-C2F8-4615-AFB9-F83291E32F43}" srcOrd="3" destOrd="0" presId="urn:microsoft.com/office/officeart/2005/8/layout/pyramid1"/>
    <dgm:cxn modelId="{87E53B7F-7F5D-4682-9DB3-DAB1C876F2AB}" type="presParOf" srcId="{52D1C468-C2F8-4615-AFB9-F83291E32F43}" destId="{59329FC8-292C-4426-B06E-E575618E0FB1}" srcOrd="0" destOrd="0" presId="urn:microsoft.com/office/officeart/2005/8/layout/pyramid1"/>
    <dgm:cxn modelId="{B69CDA60-6BC8-453C-8F9B-0A2BC7C17CDF}" type="presParOf" srcId="{52D1C468-C2F8-4615-AFB9-F83291E32F43}" destId="{ABA0F5B7-4EA3-4798-8F02-D19497654B7F}" srcOrd="1" destOrd="0" presId="urn:microsoft.com/office/officeart/2005/8/layout/pyramid1"/>
    <dgm:cxn modelId="{9EBB7664-EAE0-4A66-9477-AD073BE4C6CD}" type="presParOf" srcId="{54E4E087-8999-43A9-8B73-CD93F7E017F8}" destId="{C10CC6C2-BFF6-4FCE-8E16-2CA097836E76}" srcOrd="4" destOrd="0" presId="urn:microsoft.com/office/officeart/2005/8/layout/pyramid1"/>
    <dgm:cxn modelId="{2837CF4F-2984-4B8A-8F27-7158F4725FF6}" type="presParOf" srcId="{C10CC6C2-BFF6-4FCE-8E16-2CA097836E76}" destId="{8667E623-B97E-4B4E-8194-3E4BC4F86AA2}" srcOrd="0" destOrd="0" presId="urn:microsoft.com/office/officeart/2005/8/layout/pyramid1"/>
    <dgm:cxn modelId="{3E861320-2FC1-4309-969F-A42CC6BD3E12}" type="presParOf" srcId="{C10CC6C2-BFF6-4FCE-8E16-2CA097836E76}" destId="{98242DF2-D5DF-4B1B-9961-36C3193E0FD2}" srcOrd="1" destOrd="0" presId="urn:microsoft.com/office/officeart/2005/8/layout/pyramid1"/>
    <dgm:cxn modelId="{E3165C23-D01D-4632-8D33-9F15CBAB34FD}" type="presParOf" srcId="{54E4E087-8999-43A9-8B73-CD93F7E017F8}" destId="{D3C85C70-17E1-4492-9D4F-34FCF923C9E0}" srcOrd="5" destOrd="0" presId="urn:microsoft.com/office/officeart/2005/8/layout/pyramid1"/>
    <dgm:cxn modelId="{9B7398F9-4E54-4E22-9463-D77BEC6A3531}" type="presParOf" srcId="{D3C85C70-17E1-4492-9D4F-34FCF923C9E0}" destId="{48979EDE-C2C9-4E21-A5F1-CE4C58B67882}" srcOrd="0" destOrd="0" presId="urn:microsoft.com/office/officeart/2005/8/layout/pyramid1"/>
    <dgm:cxn modelId="{E18CA943-FD6F-4D12-8082-D2A0BA0C87AE}" type="presParOf" srcId="{D3C85C70-17E1-4492-9D4F-34FCF923C9E0}" destId="{4F646E78-A414-4658-8701-767155633A3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DDC563-3927-4A11-81F2-10CB8D5095B0}" type="doc">
      <dgm:prSet loTypeId="urn:microsoft.com/office/officeart/2005/8/layout/pyramid1" loCatId="pyramid" qsTypeId="urn:microsoft.com/office/officeart/2005/8/quickstyle/3d4" qsCatId="3D" csTypeId="urn:microsoft.com/office/officeart/2005/8/colors/colorful2" csCatId="colorful" phldr="1"/>
      <dgm:spPr/>
    </dgm:pt>
    <dgm:pt modelId="{BA952C3A-07A4-4D45-8E2B-D0AF4C0C9B69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</a:t>
          </a:r>
          <a:r>
            <a:rPr lang="en-US" u="none">
              <a:latin typeface="Nyala"/>
            </a:rPr>
            <a:t>GOD</a:t>
          </a:r>
        </a:p>
      </dgm:t>
    </dgm:pt>
    <dgm:pt modelId="{4F477EA3-6C80-4082-BF30-10EE16F309A5}" type="parTrans" cxnId="{8846C71C-7ACE-4F4F-806E-6465CCDDC6D5}">
      <dgm:prSet/>
      <dgm:spPr/>
    </dgm:pt>
    <dgm:pt modelId="{DC7934F1-87DB-48B1-86E4-77E813B105DE}" type="sibTrans" cxnId="{8846C71C-7ACE-4F4F-806E-6465CCDDC6D5}">
      <dgm:prSet/>
      <dgm:spPr/>
    </dgm:pt>
    <dgm:pt modelId="{E11C1338-BEF0-4E34-B8C2-4B24C8D3AD91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Experts</a:t>
          </a:r>
        </a:p>
      </dgm:t>
    </dgm:pt>
    <dgm:pt modelId="{8B1C75D9-2376-4D6A-88EA-BFAE53037AE8}" type="parTrans" cxnId="{298D752A-B7BE-4FE3-A337-170142A8BA21}">
      <dgm:prSet/>
      <dgm:spPr/>
    </dgm:pt>
    <dgm:pt modelId="{E8B1C2CB-8F84-40DF-8A96-82893FD102F5}" type="sibTrans" cxnId="{298D752A-B7BE-4FE3-A337-170142A8BA21}">
      <dgm:prSet/>
      <dgm:spPr/>
    </dgm:pt>
    <dgm:pt modelId="{8DD98FA0-75F4-4F72-B2F7-14B08E11DC76}">
      <dgm:prSet phldrT="[Text]" phldr="0"/>
      <dgm:spPr/>
      <dgm:t>
        <a:bodyPr/>
        <a:lstStyle/>
        <a:p>
          <a:pPr rtl="0"/>
          <a:r>
            <a:rPr lang="en-US">
              <a:latin typeface="Nyala"/>
            </a:rPr>
            <a:t> Advanced</a:t>
          </a:r>
        </a:p>
      </dgm:t>
    </dgm:pt>
    <dgm:pt modelId="{FBA5582F-73A4-4421-B9B7-F20277B74BA3}" type="parTrans" cxnId="{E15D1470-EF06-4959-BFB8-F1CD59FC1856}">
      <dgm:prSet/>
      <dgm:spPr/>
    </dgm:pt>
    <dgm:pt modelId="{55545823-C238-421A-9A04-280DF925930E}" type="sibTrans" cxnId="{E15D1470-EF06-4959-BFB8-F1CD59FC1856}">
      <dgm:prSet/>
      <dgm:spPr/>
    </dgm:pt>
    <dgm:pt modelId="{0BC444BD-B9C3-486D-A867-FF9407D77F6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Amateurs</a:t>
          </a:r>
        </a:p>
      </dgm:t>
    </dgm:pt>
    <dgm:pt modelId="{F7311E45-CFFC-429E-8F5B-EC2E863CA77B}" type="parTrans" cxnId="{4A598787-7819-4649-99D2-61D90169DFB1}">
      <dgm:prSet/>
      <dgm:spPr/>
    </dgm:pt>
    <dgm:pt modelId="{535A54B7-8072-4F56-91DB-B28BBAB42AA8}" type="sibTrans" cxnId="{4A598787-7819-4649-99D2-61D90169DFB1}">
      <dgm:prSet/>
      <dgm:spPr/>
    </dgm:pt>
    <dgm:pt modelId="{750EB2A7-C7EF-46F5-8F03-AA5E1640172F}">
      <dgm:prSet phldr="0"/>
      <dgm:spPr/>
      <dgm:t>
        <a:bodyPr/>
        <a:lstStyle/>
        <a:p>
          <a:pPr rtl="0"/>
          <a:r>
            <a:rPr lang="en-US">
              <a:latin typeface="Nyala"/>
            </a:rPr>
            <a:t> Fanatics</a:t>
          </a:r>
        </a:p>
      </dgm:t>
    </dgm:pt>
    <dgm:pt modelId="{BB2AE963-9E2C-4210-A3E2-705B270D37F5}" type="parTrans" cxnId="{A703198A-0252-4AC0-8EA3-9E90393B15ED}">
      <dgm:prSet/>
      <dgm:spPr/>
    </dgm:pt>
    <dgm:pt modelId="{BB12AEA8-F19E-4F24-A3C8-57F35D6C4D32}" type="sibTrans" cxnId="{A703198A-0252-4AC0-8EA3-9E90393B15ED}">
      <dgm:prSet/>
      <dgm:spPr/>
    </dgm:pt>
    <dgm:pt modelId="{A0C38AF6-B0F7-40DA-994A-D1BDBCFBB2E1}">
      <dgm:prSet phldr="0"/>
      <dgm:spPr/>
      <dgm:t>
        <a:bodyPr/>
        <a:lstStyle/>
        <a:p>
          <a:pPr rtl="0"/>
          <a:r>
            <a:rPr lang="en-US">
              <a:latin typeface="Nyala"/>
            </a:rPr>
            <a:t> General public</a:t>
          </a:r>
        </a:p>
      </dgm:t>
    </dgm:pt>
    <dgm:pt modelId="{D4B275F4-E003-4669-8D76-4F868360B306}" type="parTrans" cxnId="{1DF3462E-A83A-45D0-ACE6-CC85CB744BB7}">
      <dgm:prSet/>
      <dgm:spPr/>
    </dgm:pt>
    <dgm:pt modelId="{B6B914A5-2725-49EB-A094-9BF4AE34DC54}" type="sibTrans" cxnId="{1DF3462E-A83A-45D0-ACE6-CC85CB744BB7}">
      <dgm:prSet/>
      <dgm:spPr/>
    </dgm:pt>
    <dgm:pt modelId="{54E4E087-8999-43A9-8B73-CD93F7E017F8}" type="pres">
      <dgm:prSet presAssocID="{C1DDC563-3927-4A11-81F2-10CB8D5095B0}" presName="Name0" presStyleCnt="0">
        <dgm:presLayoutVars>
          <dgm:dir/>
          <dgm:animLvl val="lvl"/>
          <dgm:resizeHandles val="exact"/>
        </dgm:presLayoutVars>
      </dgm:prSet>
      <dgm:spPr/>
    </dgm:pt>
    <dgm:pt modelId="{5EF20DBF-74A6-410F-AD71-DE2CCE4FBD2A}" type="pres">
      <dgm:prSet presAssocID="{BA952C3A-07A4-4D45-8E2B-D0AF4C0C9B69}" presName="Name8" presStyleCnt="0"/>
      <dgm:spPr/>
    </dgm:pt>
    <dgm:pt modelId="{CD0CD17B-DDBD-41AA-A3D9-C860F91CA5B0}" type="pres">
      <dgm:prSet presAssocID="{BA952C3A-07A4-4D45-8E2B-D0AF4C0C9B69}" presName="level" presStyleLbl="node1" presStyleIdx="0" presStyleCnt="6">
        <dgm:presLayoutVars>
          <dgm:chMax val="1"/>
          <dgm:bulletEnabled val="1"/>
        </dgm:presLayoutVars>
      </dgm:prSet>
      <dgm:spPr/>
    </dgm:pt>
    <dgm:pt modelId="{D5E9E841-3171-4E14-A2EA-5BD44B353CF4}" type="pres">
      <dgm:prSet presAssocID="{BA952C3A-07A4-4D45-8E2B-D0AF4C0C9B6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58CB9E-C28F-4E19-9715-9ABF1DB3F77E}" type="pres">
      <dgm:prSet presAssocID="{E11C1338-BEF0-4E34-B8C2-4B24C8D3AD91}" presName="Name8" presStyleCnt="0"/>
      <dgm:spPr/>
    </dgm:pt>
    <dgm:pt modelId="{6AFC10A5-55C2-4C76-AFF5-BBD12E5F594E}" type="pres">
      <dgm:prSet presAssocID="{E11C1338-BEF0-4E34-B8C2-4B24C8D3AD91}" presName="level" presStyleLbl="node1" presStyleIdx="1" presStyleCnt="6">
        <dgm:presLayoutVars>
          <dgm:chMax val="1"/>
          <dgm:bulletEnabled val="1"/>
        </dgm:presLayoutVars>
      </dgm:prSet>
      <dgm:spPr/>
    </dgm:pt>
    <dgm:pt modelId="{616D648B-B711-4933-8106-F2FE75DAE7AB}" type="pres">
      <dgm:prSet presAssocID="{E11C1338-BEF0-4E34-B8C2-4B24C8D3AD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F1AFE64-9216-49E2-9090-1F1AD4D5CB21}" type="pres">
      <dgm:prSet presAssocID="{8DD98FA0-75F4-4F72-B2F7-14B08E11DC76}" presName="Name8" presStyleCnt="0"/>
      <dgm:spPr/>
    </dgm:pt>
    <dgm:pt modelId="{ABC803DC-D836-4D7B-9B9A-E0489C187526}" type="pres">
      <dgm:prSet presAssocID="{8DD98FA0-75F4-4F72-B2F7-14B08E11DC76}" presName="level" presStyleLbl="node1" presStyleIdx="2" presStyleCnt="6">
        <dgm:presLayoutVars>
          <dgm:chMax val="1"/>
          <dgm:bulletEnabled val="1"/>
        </dgm:presLayoutVars>
      </dgm:prSet>
      <dgm:spPr/>
    </dgm:pt>
    <dgm:pt modelId="{A2C726F4-CD08-4BFE-B49F-8A20A042ADDD}" type="pres">
      <dgm:prSet presAssocID="{8DD98FA0-75F4-4F72-B2F7-14B08E11DC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2D1C468-C2F8-4615-AFB9-F83291E32F43}" type="pres">
      <dgm:prSet presAssocID="{0BC444BD-B9C3-486D-A867-FF9407D77F6F}" presName="Name8" presStyleCnt="0"/>
      <dgm:spPr/>
    </dgm:pt>
    <dgm:pt modelId="{59329FC8-292C-4426-B06E-E575618E0FB1}" type="pres">
      <dgm:prSet presAssocID="{0BC444BD-B9C3-486D-A867-FF9407D77F6F}" presName="level" presStyleLbl="node1" presStyleIdx="3" presStyleCnt="6">
        <dgm:presLayoutVars>
          <dgm:chMax val="1"/>
          <dgm:bulletEnabled val="1"/>
        </dgm:presLayoutVars>
      </dgm:prSet>
      <dgm:spPr/>
    </dgm:pt>
    <dgm:pt modelId="{ABA0F5B7-4EA3-4798-8F02-D19497654B7F}" type="pres">
      <dgm:prSet presAssocID="{0BC444BD-B9C3-486D-A867-FF9407D77F6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0CC6C2-BFF6-4FCE-8E16-2CA097836E76}" type="pres">
      <dgm:prSet presAssocID="{750EB2A7-C7EF-46F5-8F03-AA5E1640172F}" presName="Name8" presStyleCnt="0"/>
      <dgm:spPr/>
    </dgm:pt>
    <dgm:pt modelId="{8667E623-B97E-4B4E-8194-3E4BC4F86AA2}" type="pres">
      <dgm:prSet presAssocID="{750EB2A7-C7EF-46F5-8F03-AA5E1640172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8242DF2-D5DF-4B1B-9961-36C3193E0FD2}" type="pres">
      <dgm:prSet presAssocID="{750EB2A7-C7EF-46F5-8F03-AA5E164017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3C85C70-17E1-4492-9D4F-34FCF923C9E0}" type="pres">
      <dgm:prSet presAssocID="{A0C38AF6-B0F7-40DA-994A-D1BDBCFBB2E1}" presName="Name8" presStyleCnt="0"/>
      <dgm:spPr/>
    </dgm:pt>
    <dgm:pt modelId="{48979EDE-C2C9-4E21-A5F1-CE4C58B67882}" type="pres">
      <dgm:prSet presAssocID="{A0C38AF6-B0F7-40DA-994A-D1BDBCFBB2E1}" presName="level" presStyleLbl="node1" presStyleIdx="5" presStyleCnt="6">
        <dgm:presLayoutVars>
          <dgm:chMax val="1"/>
          <dgm:bulletEnabled val="1"/>
        </dgm:presLayoutVars>
      </dgm:prSet>
      <dgm:spPr/>
    </dgm:pt>
    <dgm:pt modelId="{4F646E78-A414-4658-8701-767155633A30}" type="pres">
      <dgm:prSet presAssocID="{A0C38AF6-B0F7-40DA-994A-D1BDBCFBB2E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846C71C-7ACE-4F4F-806E-6465CCDDC6D5}" srcId="{C1DDC563-3927-4A11-81F2-10CB8D5095B0}" destId="{BA952C3A-07A4-4D45-8E2B-D0AF4C0C9B69}" srcOrd="0" destOrd="0" parTransId="{4F477EA3-6C80-4082-BF30-10EE16F309A5}" sibTransId="{DC7934F1-87DB-48B1-86E4-77E813B105DE}"/>
    <dgm:cxn modelId="{298D752A-B7BE-4FE3-A337-170142A8BA21}" srcId="{C1DDC563-3927-4A11-81F2-10CB8D5095B0}" destId="{E11C1338-BEF0-4E34-B8C2-4B24C8D3AD91}" srcOrd="1" destOrd="0" parTransId="{8B1C75D9-2376-4D6A-88EA-BFAE53037AE8}" sibTransId="{E8B1C2CB-8F84-40DF-8A96-82893FD102F5}"/>
    <dgm:cxn modelId="{1DF3462E-A83A-45D0-ACE6-CC85CB744BB7}" srcId="{C1DDC563-3927-4A11-81F2-10CB8D5095B0}" destId="{A0C38AF6-B0F7-40DA-994A-D1BDBCFBB2E1}" srcOrd="5" destOrd="0" parTransId="{D4B275F4-E003-4669-8D76-4F868360B306}" sibTransId="{B6B914A5-2725-49EB-A094-9BF4AE34DC54}"/>
    <dgm:cxn modelId="{58E5A63F-59D1-4B68-8B41-F79BA8ECF286}" type="presOf" srcId="{C1DDC563-3927-4A11-81F2-10CB8D5095B0}" destId="{54E4E087-8999-43A9-8B73-CD93F7E017F8}" srcOrd="0" destOrd="0" presId="urn:microsoft.com/office/officeart/2005/8/layout/pyramid1"/>
    <dgm:cxn modelId="{9C794660-CD27-4D08-B856-94103653434B}" type="presOf" srcId="{E11C1338-BEF0-4E34-B8C2-4B24C8D3AD91}" destId="{6AFC10A5-55C2-4C76-AFF5-BBD12E5F594E}" srcOrd="0" destOrd="0" presId="urn:microsoft.com/office/officeart/2005/8/layout/pyramid1"/>
    <dgm:cxn modelId="{1CD47760-0027-4E1C-AAA7-F0A767F2318C}" type="presOf" srcId="{BA952C3A-07A4-4D45-8E2B-D0AF4C0C9B69}" destId="{D5E9E841-3171-4E14-A2EA-5BD44B353CF4}" srcOrd="1" destOrd="0" presId="urn:microsoft.com/office/officeart/2005/8/layout/pyramid1"/>
    <dgm:cxn modelId="{B5D71D67-8E7B-4DA4-B090-6F5F4354D320}" type="presOf" srcId="{BA952C3A-07A4-4D45-8E2B-D0AF4C0C9B69}" destId="{CD0CD17B-DDBD-41AA-A3D9-C860F91CA5B0}" srcOrd="0" destOrd="0" presId="urn:microsoft.com/office/officeart/2005/8/layout/pyramid1"/>
    <dgm:cxn modelId="{E15D1470-EF06-4959-BFB8-F1CD59FC1856}" srcId="{C1DDC563-3927-4A11-81F2-10CB8D5095B0}" destId="{8DD98FA0-75F4-4F72-B2F7-14B08E11DC76}" srcOrd="2" destOrd="0" parTransId="{FBA5582F-73A4-4421-B9B7-F20277B74BA3}" sibTransId="{55545823-C238-421A-9A04-280DF925930E}"/>
    <dgm:cxn modelId="{E0CA7F82-E787-4ED0-ABEA-C8EBE4A7E710}" type="presOf" srcId="{8DD98FA0-75F4-4F72-B2F7-14B08E11DC76}" destId="{ABC803DC-D836-4D7B-9B9A-E0489C187526}" srcOrd="0" destOrd="0" presId="urn:microsoft.com/office/officeart/2005/8/layout/pyramid1"/>
    <dgm:cxn modelId="{4A598787-7819-4649-99D2-61D90169DFB1}" srcId="{C1DDC563-3927-4A11-81F2-10CB8D5095B0}" destId="{0BC444BD-B9C3-486D-A867-FF9407D77F6F}" srcOrd="3" destOrd="0" parTransId="{F7311E45-CFFC-429E-8F5B-EC2E863CA77B}" sibTransId="{535A54B7-8072-4F56-91DB-B28BBAB42AA8}"/>
    <dgm:cxn modelId="{A703198A-0252-4AC0-8EA3-9E90393B15ED}" srcId="{C1DDC563-3927-4A11-81F2-10CB8D5095B0}" destId="{750EB2A7-C7EF-46F5-8F03-AA5E1640172F}" srcOrd="4" destOrd="0" parTransId="{BB2AE963-9E2C-4210-A3E2-705B270D37F5}" sibTransId="{BB12AEA8-F19E-4F24-A3C8-57F35D6C4D32}"/>
    <dgm:cxn modelId="{C89E7E9F-E116-4F3A-9BB8-F4F9FDD66C50}" type="presOf" srcId="{750EB2A7-C7EF-46F5-8F03-AA5E1640172F}" destId="{8667E623-B97E-4B4E-8194-3E4BC4F86AA2}" srcOrd="0" destOrd="0" presId="urn:microsoft.com/office/officeart/2005/8/layout/pyramid1"/>
    <dgm:cxn modelId="{E43D58A1-F68D-4098-BA66-01EFB962871D}" type="presOf" srcId="{A0C38AF6-B0F7-40DA-994A-D1BDBCFBB2E1}" destId="{48979EDE-C2C9-4E21-A5F1-CE4C58B67882}" srcOrd="0" destOrd="0" presId="urn:microsoft.com/office/officeart/2005/8/layout/pyramid1"/>
    <dgm:cxn modelId="{05FBCEB0-7758-4530-9B47-A3A9552C75CD}" type="presOf" srcId="{0BC444BD-B9C3-486D-A867-FF9407D77F6F}" destId="{ABA0F5B7-4EA3-4798-8F02-D19497654B7F}" srcOrd="1" destOrd="0" presId="urn:microsoft.com/office/officeart/2005/8/layout/pyramid1"/>
    <dgm:cxn modelId="{DC1894BD-567D-4E3D-AC23-C677D214381B}" type="presOf" srcId="{E11C1338-BEF0-4E34-B8C2-4B24C8D3AD91}" destId="{616D648B-B711-4933-8106-F2FE75DAE7AB}" srcOrd="1" destOrd="0" presId="urn:microsoft.com/office/officeart/2005/8/layout/pyramid1"/>
    <dgm:cxn modelId="{84B4FAD2-516C-404A-8D36-7D526B615ADE}" type="presOf" srcId="{0BC444BD-B9C3-486D-A867-FF9407D77F6F}" destId="{59329FC8-292C-4426-B06E-E575618E0FB1}" srcOrd="0" destOrd="0" presId="urn:microsoft.com/office/officeart/2005/8/layout/pyramid1"/>
    <dgm:cxn modelId="{C83C0ADC-1A5B-4E72-8085-992249DD0537}" type="presOf" srcId="{750EB2A7-C7EF-46F5-8F03-AA5E1640172F}" destId="{98242DF2-D5DF-4B1B-9961-36C3193E0FD2}" srcOrd="1" destOrd="0" presId="urn:microsoft.com/office/officeart/2005/8/layout/pyramid1"/>
    <dgm:cxn modelId="{1E7EF9E6-DC8B-4C85-AC2D-CB49488DF69B}" type="presOf" srcId="{8DD98FA0-75F4-4F72-B2F7-14B08E11DC76}" destId="{A2C726F4-CD08-4BFE-B49F-8A20A042ADDD}" srcOrd="1" destOrd="0" presId="urn:microsoft.com/office/officeart/2005/8/layout/pyramid1"/>
    <dgm:cxn modelId="{C5FF86F9-E25E-4EB4-82FC-36FC1412D689}" type="presOf" srcId="{A0C38AF6-B0F7-40DA-994A-D1BDBCFBB2E1}" destId="{4F646E78-A414-4658-8701-767155633A30}" srcOrd="1" destOrd="0" presId="urn:microsoft.com/office/officeart/2005/8/layout/pyramid1"/>
    <dgm:cxn modelId="{4481FD48-C42C-43D3-9B88-4CB4A149C032}" type="presParOf" srcId="{54E4E087-8999-43A9-8B73-CD93F7E017F8}" destId="{5EF20DBF-74A6-410F-AD71-DE2CCE4FBD2A}" srcOrd="0" destOrd="0" presId="urn:microsoft.com/office/officeart/2005/8/layout/pyramid1"/>
    <dgm:cxn modelId="{E6106014-C4E8-48E5-97B6-0F2468DE95DD}" type="presParOf" srcId="{5EF20DBF-74A6-410F-AD71-DE2CCE4FBD2A}" destId="{CD0CD17B-DDBD-41AA-A3D9-C860F91CA5B0}" srcOrd="0" destOrd="0" presId="urn:microsoft.com/office/officeart/2005/8/layout/pyramid1"/>
    <dgm:cxn modelId="{656F6348-B894-4C26-9397-57F9AA0C22B5}" type="presParOf" srcId="{5EF20DBF-74A6-410F-AD71-DE2CCE4FBD2A}" destId="{D5E9E841-3171-4E14-A2EA-5BD44B353CF4}" srcOrd="1" destOrd="0" presId="urn:microsoft.com/office/officeart/2005/8/layout/pyramid1"/>
    <dgm:cxn modelId="{73F1BA8F-1EB4-48E0-80AE-3EAE81D89F39}" type="presParOf" srcId="{54E4E087-8999-43A9-8B73-CD93F7E017F8}" destId="{9758CB9E-C28F-4E19-9715-9ABF1DB3F77E}" srcOrd="1" destOrd="0" presId="urn:microsoft.com/office/officeart/2005/8/layout/pyramid1"/>
    <dgm:cxn modelId="{7D1A34F4-BF9D-4449-B1B6-54A9B77B23BD}" type="presParOf" srcId="{9758CB9E-C28F-4E19-9715-9ABF1DB3F77E}" destId="{6AFC10A5-55C2-4C76-AFF5-BBD12E5F594E}" srcOrd="0" destOrd="0" presId="urn:microsoft.com/office/officeart/2005/8/layout/pyramid1"/>
    <dgm:cxn modelId="{6B31F695-872F-4456-B1B8-D3ED2D12D8A5}" type="presParOf" srcId="{9758CB9E-C28F-4E19-9715-9ABF1DB3F77E}" destId="{616D648B-B711-4933-8106-F2FE75DAE7AB}" srcOrd="1" destOrd="0" presId="urn:microsoft.com/office/officeart/2005/8/layout/pyramid1"/>
    <dgm:cxn modelId="{15404ADF-5E10-457E-9663-5E2B0CC0EB33}" type="presParOf" srcId="{54E4E087-8999-43A9-8B73-CD93F7E017F8}" destId="{6F1AFE64-9216-49E2-9090-1F1AD4D5CB21}" srcOrd="2" destOrd="0" presId="urn:microsoft.com/office/officeart/2005/8/layout/pyramid1"/>
    <dgm:cxn modelId="{1E73987A-C489-4F54-B384-426E25DB78E0}" type="presParOf" srcId="{6F1AFE64-9216-49E2-9090-1F1AD4D5CB21}" destId="{ABC803DC-D836-4D7B-9B9A-E0489C187526}" srcOrd="0" destOrd="0" presId="urn:microsoft.com/office/officeart/2005/8/layout/pyramid1"/>
    <dgm:cxn modelId="{CB43E566-5EAA-4C6C-AAA0-1FF2BCC0144B}" type="presParOf" srcId="{6F1AFE64-9216-49E2-9090-1F1AD4D5CB21}" destId="{A2C726F4-CD08-4BFE-B49F-8A20A042ADDD}" srcOrd="1" destOrd="0" presId="urn:microsoft.com/office/officeart/2005/8/layout/pyramid1"/>
    <dgm:cxn modelId="{E5414F96-4B9A-45ED-BA9D-75FE8C5246E3}" type="presParOf" srcId="{54E4E087-8999-43A9-8B73-CD93F7E017F8}" destId="{52D1C468-C2F8-4615-AFB9-F83291E32F43}" srcOrd="3" destOrd="0" presId="urn:microsoft.com/office/officeart/2005/8/layout/pyramid1"/>
    <dgm:cxn modelId="{87E53B7F-7F5D-4682-9DB3-DAB1C876F2AB}" type="presParOf" srcId="{52D1C468-C2F8-4615-AFB9-F83291E32F43}" destId="{59329FC8-292C-4426-B06E-E575618E0FB1}" srcOrd="0" destOrd="0" presId="urn:microsoft.com/office/officeart/2005/8/layout/pyramid1"/>
    <dgm:cxn modelId="{B69CDA60-6BC8-453C-8F9B-0A2BC7C17CDF}" type="presParOf" srcId="{52D1C468-C2F8-4615-AFB9-F83291E32F43}" destId="{ABA0F5B7-4EA3-4798-8F02-D19497654B7F}" srcOrd="1" destOrd="0" presId="urn:microsoft.com/office/officeart/2005/8/layout/pyramid1"/>
    <dgm:cxn modelId="{9EBB7664-EAE0-4A66-9477-AD073BE4C6CD}" type="presParOf" srcId="{54E4E087-8999-43A9-8B73-CD93F7E017F8}" destId="{C10CC6C2-BFF6-4FCE-8E16-2CA097836E76}" srcOrd="4" destOrd="0" presId="urn:microsoft.com/office/officeart/2005/8/layout/pyramid1"/>
    <dgm:cxn modelId="{2837CF4F-2984-4B8A-8F27-7158F4725FF6}" type="presParOf" srcId="{C10CC6C2-BFF6-4FCE-8E16-2CA097836E76}" destId="{8667E623-B97E-4B4E-8194-3E4BC4F86AA2}" srcOrd="0" destOrd="0" presId="urn:microsoft.com/office/officeart/2005/8/layout/pyramid1"/>
    <dgm:cxn modelId="{3E861320-2FC1-4309-969F-A42CC6BD3E12}" type="presParOf" srcId="{C10CC6C2-BFF6-4FCE-8E16-2CA097836E76}" destId="{98242DF2-D5DF-4B1B-9961-36C3193E0FD2}" srcOrd="1" destOrd="0" presId="urn:microsoft.com/office/officeart/2005/8/layout/pyramid1"/>
    <dgm:cxn modelId="{E3165C23-D01D-4632-8D33-9F15CBAB34FD}" type="presParOf" srcId="{54E4E087-8999-43A9-8B73-CD93F7E017F8}" destId="{D3C85C70-17E1-4492-9D4F-34FCF923C9E0}" srcOrd="5" destOrd="0" presId="urn:microsoft.com/office/officeart/2005/8/layout/pyramid1"/>
    <dgm:cxn modelId="{9B7398F9-4E54-4E22-9463-D77BEC6A3531}" type="presParOf" srcId="{D3C85C70-17E1-4492-9D4F-34FCF923C9E0}" destId="{48979EDE-C2C9-4E21-A5F1-CE4C58B67882}" srcOrd="0" destOrd="0" presId="urn:microsoft.com/office/officeart/2005/8/layout/pyramid1"/>
    <dgm:cxn modelId="{E18CA943-FD6F-4D12-8082-D2A0BA0C87AE}" type="presParOf" srcId="{D3C85C70-17E1-4492-9D4F-34FCF923C9E0}" destId="{4F646E78-A414-4658-8701-767155633A3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D17B-DDBD-41AA-A3D9-C860F91CA5B0}">
      <dsp:nvSpPr>
        <dsp:cNvPr id="0" name=""/>
        <dsp:cNvSpPr/>
      </dsp:nvSpPr>
      <dsp:spPr>
        <a:xfrm>
          <a:off x="1838325" y="0"/>
          <a:ext cx="735330" cy="673100"/>
        </a:xfrm>
        <a:prstGeom prst="trapezoid">
          <a:avLst>
            <a:gd name="adj" fmla="val 5462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</a:t>
          </a:r>
          <a:r>
            <a:rPr lang="en-US" sz="2300" u="none" kern="1200">
              <a:latin typeface="Nyala"/>
            </a:rPr>
            <a:t>GOD</a:t>
          </a:r>
        </a:p>
      </dsp:txBody>
      <dsp:txXfrm>
        <a:off x="1838325" y="0"/>
        <a:ext cx="735330" cy="673100"/>
      </dsp:txXfrm>
    </dsp:sp>
    <dsp:sp modelId="{6AFC10A5-55C2-4C76-AFF5-BBD12E5F594E}">
      <dsp:nvSpPr>
        <dsp:cNvPr id="0" name=""/>
        <dsp:cNvSpPr/>
      </dsp:nvSpPr>
      <dsp:spPr>
        <a:xfrm>
          <a:off x="1470660" y="673100"/>
          <a:ext cx="1470660" cy="673100"/>
        </a:xfrm>
        <a:prstGeom prst="trapezoid">
          <a:avLst>
            <a:gd name="adj" fmla="val 54623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Experts</a:t>
          </a:r>
        </a:p>
      </dsp:txBody>
      <dsp:txXfrm>
        <a:off x="1728025" y="673100"/>
        <a:ext cx="955929" cy="673100"/>
      </dsp:txXfrm>
    </dsp:sp>
    <dsp:sp modelId="{ABC803DC-D836-4D7B-9B9A-E0489C187526}">
      <dsp:nvSpPr>
        <dsp:cNvPr id="0" name=""/>
        <dsp:cNvSpPr/>
      </dsp:nvSpPr>
      <dsp:spPr>
        <a:xfrm>
          <a:off x="1102995" y="1346200"/>
          <a:ext cx="2205990" cy="673100"/>
        </a:xfrm>
        <a:prstGeom prst="trapezoid">
          <a:avLst>
            <a:gd name="adj" fmla="val 54623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Advanced</a:t>
          </a:r>
        </a:p>
      </dsp:txBody>
      <dsp:txXfrm>
        <a:off x="1489043" y="1346200"/>
        <a:ext cx="1433893" cy="673100"/>
      </dsp:txXfrm>
    </dsp:sp>
    <dsp:sp modelId="{59329FC8-292C-4426-B06E-E575618E0FB1}">
      <dsp:nvSpPr>
        <dsp:cNvPr id="0" name=""/>
        <dsp:cNvSpPr/>
      </dsp:nvSpPr>
      <dsp:spPr>
        <a:xfrm>
          <a:off x="735329" y="2019300"/>
          <a:ext cx="2941320" cy="673100"/>
        </a:xfrm>
        <a:prstGeom prst="trapezoid">
          <a:avLst>
            <a:gd name="adj" fmla="val 54623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Amateurs</a:t>
          </a:r>
        </a:p>
      </dsp:txBody>
      <dsp:txXfrm>
        <a:off x="1250060" y="2019300"/>
        <a:ext cx="1911858" cy="673100"/>
      </dsp:txXfrm>
    </dsp:sp>
    <dsp:sp modelId="{8667E623-B97E-4B4E-8194-3E4BC4F86AA2}">
      <dsp:nvSpPr>
        <dsp:cNvPr id="0" name=""/>
        <dsp:cNvSpPr/>
      </dsp:nvSpPr>
      <dsp:spPr>
        <a:xfrm>
          <a:off x="367664" y="2692400"/>
          <a:ext cx="3676650" cy="673100"/>
        </a:xfrm>
        <a:prstGeom prst="trapezoid">
          <a:avLst>
            <a:gd name="adj" fmla="val 54623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Fanatics</a:t>
          </a:r>
        </a:p>
      </dsp:txBody>
      <dsp:txXfrm>
        <a:off x="1011078" y="2692400"/>
        <a:ext cx="2389822" cy="673100"/>
      </dsp:txXfrm>
    </dsp:sp>
    <dsp:sp modelId="{48979EDE-C2C9-4E21-A5F1-CE4C58B67882}">
      <dsp:nvSpPr>
        <dsp:cNvPr id="0" name=""/>
        <dsp:cNvSpPr/>
      </dsp:nvSpPr>
      <dsp:spPr>
        <a:xfrm>
          <a:off x="0" y="3365500"/>
          <a:ext cx="4411980" cy="673100"/>
        </a:xfrm>
        <a:prstGeom prst="trapezoid">
          <a:avLst>
            <a:gd name="adj" fmla="val 54623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General public</a:t>
          </a:r>
        </a:p>
      </dsp:txBody>
      <dsp:txXfrm>
        <a:off x="772096" y="3365500"/>
        <a:ext cx="2867787" cy="673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D17B-DDBD-41AA-A3D9-C860F91CA5B0}">
      <dsp:nvSpPr>
        <dsp:cNvPr id="0" name=""/>
        <dsp:cNvSpPr/>
      </dsp:nvSpPr>
      <dsp:spPr>
        <a:xfrm>
          <a:off x="1838325" y="0"/>
          <a:ext cx="735330" cy="673100"/>
        </a:xfrm>
        <a:prstGeom prst="trapezoid">
          <a:avLst>
            <a:gd name="adj" fmla="val 5462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</a:t>
          </a:r>
          <a:r>
            <a:rPr lang="en-US" sz="2300" u="none" kern="1200">
              <a:latin typeface="Nyala"/>
            </a:rPr>
            <a:t>GOD</a:t>
          </a:r>
        </a:p>
      </dsp:txBody>
      <dsp:txXfrm>
        <a:off x="1838325" y="0"/>
        <a:ext cx="735330" cy="673100"/>
      </dsp:txXfrm>
    </dsp:sp>
    <dsp:sp modelId="{6AFC10A5-55C2-4C76-AFF5-BBD12E5F594E}">
      <dsp:nvSpPr>
        <dsp:cNvPr id="0" name=""/>
        <dsp:cNvSpPr/>
      </dsp:nvSpPr>
      <dsp:spPr>
        <a:xfrm>
          <a:off x="1470660" y="673100"/>
          <a:ext cx="1470660" cy="673100"/>
        </a:xfrm>
        <a:prstGeom prst="trapezoid">
          <a:avLst>
            <a:gd name="adj" fmla="val 54623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Experts</a:t>
          </a:r>
        </a:p>
      </dsp:txBody>
      <dsp:txXfrm>
        <a:off x="1728025" y="673100"/>
        <a:ext cx="955929" cy="673100"/>
      </dsp:txXfrm>
    </dsp:sp>
    <dsp:sp modelId="{ABC803DC-D836-4D7B-9B9A-E0489C187526}">
      <dsp:nvSpPr>
        <dsp:cNvPr id="0" name=""/>
        <dsp:cNvSpPr/>
      </dsp:nvSpPr>
      <dsp:spPr>
        <a:xfrm>
          <a:off x="1102995" y="1346200"/>
          <a:ext cx="2205990" cy="673100"/>
        </a:xfrm>
        <a:prstGeom prst="trapezoid">
          <a:avLst>
            <a:gd name="adj" fmla="val 54623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Advanced</a:t>
          </a:r>
        </a:p>
      </dsp:txBody>
      <dsp:txXfrm>
        <a:off x="1489043" y="1346200"/>
        <a:ext cx="1433893" cy="673100"/>
      </dsp:txXfrm>
    </dsp:sp>
    <dsp:sp modelId="{59329FC8-292C-4426-B06E-E575618E0FB1}">
      <dsp:nvSpPr>
        <dsp:cNvPr id="0" name=""/>
        <dsp:cNvSpPr/>
      </dsp:nvSpPr>
      <dsp:spPr>
        <a:xfrm>
          <a:off x="735329" y="2019300"/>
          <a:ext cx="2941320" cy="673100"/>
        </a:xfrm>
        <a:prstGeom prst="trapezoid">
          <a:avLst>
            <a:gd name="adj" fmla="val 54623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Amateurs</a:t>
          </a:r>
        </a:p>
      </dsp:txBody>
      <dsp:txXfrm>
        <a:off x="1250060" y="2019300"/>
        <a:ext cx="1911858" cy="673100"/>
      </dsp:txXfrm>
    </dsp:sp>
    <dsp:sp modelId="{8667E623-B97E-4B4E-8194-3E4BC4F86AA2}">
      <dsp:nvSpPr>
        <dsp:cNvPr id="0" name=""/>
        <dsp:cNvSpPr/>
      </dsp:nvSpPr>
      <dsp:spPr>
        <a:xfrm>
          <a:off x="367664" y="2692400"/>
          <a:ext cx="3676650" cy="673100"/>
        </a:xfrm>
        <a:prstGeom prst="trapezoid">
          <a:avLst>
            <a:gd name="adj" fmla="val 54623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Fanatics</a:t>
          </a:r>
        </a:p>
      </dsp:txBody>
      <dsp:txXfrm>
        <a:off x="1011078" y="2692400"/>
        <a:ext cx="2389822" cy="673100"/>
      </dsp:txXfrm>
    </dsp:sp>
    <dsp:sp modelId="{48979EDE-C2C9-4E21-A5F1-CE4C58B67882}">
      <dsp:nvSpPr>
        <dsp:cNvPr id="0" name=""/>
        <dsp:cNvSpPr/>
      </dsp:nvSpPr>
      <dsp:spPr>
        <a:xfrm>
          <a:off x="0" y="3365500"/>
          <a:ext cx="4411980" cy="673100"/>
        </a:xfrm>
        <a:prstGeom prst="trapezoid">
          <a:avLst>
            <a:gd name="adj" fmla="val 54623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Nyala"/>
            </a:rPr>
            <a:t> General public</a:t>
          </a:r>
        </a:p>
      </dsp:txBody>
      <dsp:txXfrm>
        <a:off x="772096" y="3365500"/>
        <a:ext cx="2867787" cy="673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D17B-DDBD-41AA-A3D9-C860F91CA5B0}">
      <dsp:nvSpPr>
        <dsp:cNvPr id="0" name=""/>
        <dsp:cNvSpPr/>
      </dsp:nvSpPr>
      <dsp:spPr>
        <a:xfrm>
          <a:off x="1555750" y="0"/>
          <a:ext cx="622299" cy="576579"/>
        </a:xfrm>
        <a:prstGeom prst="trapezoid">
          <a:avLst>
            <a:gd name="adj" fmla="val 5396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</a:t>
          </a:r>
          <a:r>
            <a:rPr lang="en-US" sz="1900" u="none" kern="1200">
              <a:latin typeface="Nyala"/>
            </a:rPr>
            <a:t>GOD</a:t>
          </a:r>
        </a:p>
      </dsp:txBody>
      <dsp:txXfrm>
        <a:off x="1555750" y="0"/>
        <a:ext cx="622299" cy="576579"/>
      </dsp:txXfrm>
    </dsp:sp>
    <dsp:sp modelId="{6AFC10A5-55C2-4C76-AFF5-BBD12E5F594E}">
      <dsp:nvSpPr>
        <dsp:cNvPr id="0" name=""/>
        <dsp:cNvSpPr/>
      </dsp:nvSpPr>
      <dsp:spPr>
        <a:xfrm>
          <a:off x="1244600" y="576579"/>
          <a:ext cx="1244599" cy="576579"/>
        </a:xfrm>
        <a:prstGeom prst="trapezoid">
          <a:avLst>
            <a:gd name="adj" fmla="val 53965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Experts</a:t>
          </a:r>
        </a:p>
      </dsp:txBody>
      <dsp:txXfrm>
        <a:off x="1462405" y="576579"/>
        <a:ext cx="808990" cy="576579"/>
      </dsp:txXfrm>
    </dsp:sp>
    <dsp:sp modelId="{ABC803DC-D836-4D7B-9B9A-E0489C187526}">
      <dsp:nvSpPr>
        <dsp:cNvPr id="0" name=""/>
        <dsp:cNvSpPr/>
      </dsp:nvSpPr>
      <dsp:spPr>
        <a:xfrm>
          <a:off x="933450" y="1153159"/>
          <a:ext cx="1866899" cy="576579"/>
        </a:xfrm>
        <a:prstGeom prst="trapezoid">
          <a:avLst>
            <a:gd name="adj" fmla="val 53965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Advanced</a:t>
          </a:r>
        </a:p>
      </dsp:txBody>
      <dsp:txXfrm>
        <a:off x="1260157" y="1153159"/>
        <a:ext cx="1213484" cy="576579"/>
      </dsp:txXfrm>
    </dsp:sp>
    <dsp:sp modelId="{59329FC8-292C-4426-B06E-E575618E0FB1}">
      <dsp:nvSpPr>
        <dsp:cNvPr id="0" name=""/>
        <dsp:cNvSpPr/>
      </dsp:nvSpPr>
      <dsp:spPr>
        <a:xfrm>
          <a:off x="622300" y="1729739"/>
          <a:ext cx="2489199" cy="576579"/>
        </a:xfrm>
        <a:prstGeom prst="trapezoid">
          <a:avLst>
            <a:gd name="adj" fmla="val 53965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Amateurs</a:t>
          </a:r>
        </a:p>
      </dsp:txBody>
      <dsp:txXfrm>
        <a:off x="1057910" y="1729739"/>
        <a:ext cx="1617980" cy="576579"/>
      </dsp:txXfrm>
    </dsp:sp>
    <dsp:sp modelId="{8667E623-B97E-4B4E-8194-3E4BC4F86AA2}">
      <dsp:nvSpPr>
        <dsp:cNvPr id="0" name=""/>
        <dsp:cNvSpPr/>
      </dsp:nvSpPr>
      <dsp:spPr>
        <a:xfrm>
          <a:off x="311150" y="2306319"/>
          <a:ext cx="3111499" cy="576579"/>
        </a:xfrm>
        <a:prstGeom prst="trapezoid">
          <a:avLst>
            <a:gd name="adj" fmla="val 53965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Fanatics</a:t>
          </a:r>
        </a:p>
      </dsp:txBody>
      <dsp:txXfrm>
        <a:off x="855662" y="2306319"/>
        <a:ext cx="2022475" cy="576579"/>
      </dsp:txXfrm>
    </dsp:sp>
    <dsp:sp modelId="{48979EDE-C2C9-4E21-A5F1-CE4C58B67882}">
      <dsp:nvSpPr>
        <dsp:cNvPr id="0" name=""/>
        <dsp:cNvSpPr/>
      </dsp:nvSpPr>
      <dsp:spPr>
        <a:xfrm>
          <a:off x="0" y="2882899"/>
          <a:ext cx="3733799" cy="576579"/>
        </a:xfrm>
        <a:prstGeom prst="trapezoid">
          <a:avLst>
            <a:gd name="adj" fmla="val 53965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Nyala"/>
            </a:rPr>
            <a:t> General public</a:t>
          </a:r>
        </a:p>
      </dsp:txBody>
      <dsp:txXfrm>
        <a:off x="653414" y="2882899"/>
        <a:ext cx="2426970" cy="576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20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euret.org/ee559/" TargetMode="External"/><Relationship Id="rId5" Type="http://schemas.openxmlformats.org/officeDocument/2006/relationships/image" Target="../media/image210.jpe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211.png"/><Relationship Id="rId4" Type="http://schemas.openxmlformats.org/officeDocument/2006/relationships/image" Target="../media/image17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19.png"/><Relationship Id="rId4" Type="http://schemas.openxmlformats.org/officeDocument/2006/relationships/image" Target="../media/image2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8.png"/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gaussian37.github.io/dl-concept-checkboard_artifac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hyperlink" Target="https://distill.pub/2016/deconv-checkerboard/#citation" TargetMode="External"/><Relationship Id="rId4" Type="http://schemas.openxmlformats.org/officeDocument/2006/relationships/image" Target="../media/image22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1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wardsdatascience.com/translational-invariance-vs-translational-equivariance-f9fbc8fca63a" TargetMode="External"/><Relationship Id="rId4" Type="http://schemas.openxmlformats.org/officeDocument/2006/relationships/image" Target="../media/image2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hyperlink" Target="https://github.com/barisozmen/deepaugment" TargetMode="External"/><Relationship Id="rId4" Type="http://schemas.openxmlformats.org/officeDocument/2006/relationships/image" Target="../media/image23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rbi.uliege.be/handle/2268/222511" TargetMode="External"/><Relationship Id="rId4" Type="http://schemas.openxmlformats.org/officeDocument/2006/relationships/image" Target="../media/image24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access.thecvf.com/content_ECCVW_2018/papers/11130/Sabatelli_Deep_Transfer_Learning_for_Art_Classification_Problems_ECCVW_2018_paper.pdf" TargetMode="External"/><Relationship Id="rId5" Type="http://schemas.openxmlformats.org/officeDocument/2006/relationships/image" Target="../media/image241.png"/><Relationship Id="rId4" Type="http://schemas.openxmlformats.org/officeDocument/2006/relationships/hyperlink" Target="https://d2l.ai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euret.org/ee559/" TargetMode="Externa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505.04597" TargetMode="External"/><Relationship Id="rId4" Type="http://schemas.openxmlformats.org/officeDocument/2006/relationships/image" Target="../media/image24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hyperlink" Target="https://fleuret.org/dlc/" TargetMode="External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birla.deepak26/autoencoders-76bb49ae6a8f" TargetMode="External"/><Relationship Id="rId5" Type="http://schemas.openxmlformats.org/officeDocument/2006/relationships/image" Target="../media/image251.png"/><Relationship Id="rId10" Type="http://schemas.openxmlformats.org/officeDocument/2006/relationships/image" Target="../media/image252.png"/><Relationship Id="rId4" Type="http://schemas.openxmlformats.org/officeDocument/2006/relationships/image" Target="../media/image5.png"/><Relationship Id="rId9" Type="http://schemas.openxmlformats.org/officeDocument/2006/relationships/image" Target="../media/image56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freecodecamp.org/an-intuitive-introduction-to-generative-adversarial-networks-gans-7a2264a81394" TargetMode="Externa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gif"/><Relationship Id="rId5" Type="http://schemas.openxmlformats.org/officeDocument/2006/relationships/image" Target="../media/image256.png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5.svg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5.svg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hyperlink" Target="https://arxiv.org/abs/1710.1019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youtu.be/BFK9lkez32E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s://youtu.be/2Bw5f4vYL9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Relationship Id="rId9" Type="http://schemas.openxmlformats.org/officeDocument/2006/relationships/image" Target="../media/image5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.png"/><Relationship Id="rId7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5.png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10" Type="http://schemas.openxmlformats.org/officeDocument/2006/relationships/image" Target="../media/image118.png"/><Relationship Id="rId4" Type="http://schemas.openxmlformats.org/officeDocument/2006/relationships/image" Target="../media/image110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22.png"/><Relationship Id="rId10" Type="http://schemas.openxmlformats.org/officeDocument/2006/relationships/image" Target="../media/image124.png"/><Relationship Id="rId4" Type="http://schemas.openxmlformats.org/officeDocument/2006/relationships/image" Target="../media/image5.png"/><Relationship Id="rId9" Type="http://schemas.openxmlformats.org/officeDocument/2006/relationships/image" Target="../media/image3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5.png"/><Relationship Id="rId7" Type="http://schemas.openxmlformats.org/officeDocument/2006/relationships/image" Target="../media/image5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4.png"/><Relationship Id="rId7" Type="http://schemas.openxmlformats.org/officeDocument/2006/relationships/image" Target="../media/image128.png"/><Relationship Id="rId12" Type="http://schemas.openxmlformats.org/officeDocument/2006/relationships/image" Target="../media/image56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55.png"/><Relationship Id="rId5" Type="http://schemas.openxmlformats.org/officeDocument/2006/relationships/image" Target="../media/image125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5.png"/><Relationship Id="rId7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25.png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4.png"/><Relationship Id="rId7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26.png"/><Relationship Id="rId4" Type="http://schemas.openxmlformats.org/officeDocument/2006/relationships/image" Target="../media/image5.png"/><Relationship Id="rId9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5.png"/><Relationship Id="rId7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6.png"/><Relationship Id="rId9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L9GNk5uJfc?feature=oembed" TargetMode="External"/><Relationship Id="rId5" Type="http://schemas.openxmlformats.org/officeDocument/2006/relationships/image" Target="../media/image142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132.png"/><Relationship Id="rId4" Type="http://schemas.openxmlformats.org/officeDocument/2006/relationships/image" Target="../media/image125.png"/><Relationship Id="rId9" Type="http://schemas.openxmlformats.org/officeDocument/2006/relationships/image" Target="../media/image56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5.png"/><Relationship Id="rId7" Type="http://schemas.openxmlformats.org/officeDocument/2006/relationships/image" Target="../media/image1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1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56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ceedings.mlr.press/v9/glorot10a.html" TargetMode="Externa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8.png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youtu.be/_sBBaNYex3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s://youtu.be/xAXvfVTgqr0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5.png"/><Relationship Id="rId7" Type="http://schemas.openxmlformats.org/officeDocument/2006/relationships/image" Target="../media/image1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hyperlink" Target="https://arxiv.org/abs/1502.03167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5.png"/><Relationship Id="rId7" Type="http://schemas.openxmlformats.org/officeDocument/2006/relationships/image" Target="../media/image1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5.png"/><Relationship Id="rId7" Type="http://schemas.openxmlformats.org/officeDocument/2006/relationships/image" Target="../media/image1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1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7c1lKFFF6dM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leuret.org/ee559/" TargetMode="External"/><Relationship Id="rId4" Type="http://schemas.openxmlformats.org/officeDocument/2006/relationships/image" Target="../media/image196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gif"/><Relationship Id="rId4" Type="http://schemas.openxmlformats.org/officeDocument/2006/relationships/hyperlink" Target="https://fleuret.org/ee559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.png"/><Relationship Id="rId7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138.svg"/><Relationship Id="rId5" Type="http://schemas.openxmlformats.org/officeDocument/2006/relationships/image" Target="../media/image198.png"/><Relationship Id="rId10" Type="http://schemas.openxmlformats.org/officeDocument/2006/relationships/image" Target="../media/image137.png"/><Relationship Id="rId4" Type="http://schemas.openxmlformats.org/officeDocument/2006/relationships/image" Target="../media/image199.png"/><Relationship Id="rId9" Type="http://schemas.openxmlformats.org/officeDocument/2006/relationships/image" Target="../media/image2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98.png"/><Relationship Id="rId4" Type="http://schemas.openxmlformats.org/officeDocument/2006/relationships/image" Target="../media/image203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arxiv.org/abs/1603.0728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gif"/><Relationship Id="rId5" Type="http://schemas.openxmlformats.org/officeDocument/2006/relationships/image" Target="../media/image204.gif"/><Relationship Id="rId4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3.07285" TargetMode="External"/><Relationship Id="rId5" Type="http://schemas.openxmlformats.org/officeDocument/2006/relationships/image" Target="../media/image206.gif"/><Relationship Id="rId4" Type="http://schemas.openxmlformats.org/officeDocument/2006/relationships/image" Target="../media/image1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3.07285" TargetMode="External"/><Relationship Id="rId5" Type="http://schemas.openxmlformats.org/officeDocument/2006/relationships/image" Target="../media/image207.gif"/><Relationship Id="rId4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5293678"/>
            <a:ext cx="2796540" cy="9852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Vincent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Boudart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PhD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student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C8CA7E6-30F8-FA09-ACD8-402FF1A3E9D2}"/>
              </a:ext>
            </a:extLst>
          </p:cNvPr>
          <p:cNvSpPr txBox="1">
            <a:spLocks/>
          </p:cNvSpPr>
          <p:nvPr/>
        </p:nvSpPr>
        <p:spPr>
          <a:xfrm>
            <a:off x="5570220" y="4493578"/>
            <a:ext cx="6492240" cy="1594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Deep Learning</a:t>
            </a:r>
            <a:endParaRPr lang="en-US" sz="54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Introduction &amp; Basics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1680F78-31EA-4E81-06BD-65E9F8BE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" y="2356"/>
            <a:ext cx="3356385" cy="161296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5706F91-09E6-D11D-E013-8B433F398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530" y="260985"/>
            <a:ext cx="2225040" cy="12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3) Why it will become vital in the future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Performance achieved by AI in many domains is now state-of-the-art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9/33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86CDC1-68E8-E10B-5AB1-7323C7AD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4169569"/>
            <a:ext cx="2537460" cy="171164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4E953E5-76A0-BA2A-C23A-48B0A45ED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" y="1829753"/>
            <a:ext cx="2743200" cy="18573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9F4B3FE-76AA-C3B4-33B1-995FD080A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0" y="4213374"/>
            <a:ext cx="4953000" cy="1547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1F180-135A-8279-B5E4-CBF34875AE87}"/>
              </a:ext>
            </a:extLst>
          </p:cNvPr>
          <p:cNvSpPr txBox="1"/>
          <p:nvPr/>
        </p:nvSpPr>
        <p:spPr>
          <a:xfrm>
            <a:off x="1430481" y="3781598"/>
            <a:ext cx="2008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Nyala"/>
                <a:cs typeface="Calibri"/>
              </a:rPr>
              <a:t>Manufacturing</a:t>
            </a:r>
            <a:endParaRPr lang="en-US"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80E31-344F-E981-8CFD-259DA35064F2}"/>
              </a:ext>
            </a:extLst>
          </p:cNvPr>
          <p:cNvSpPr txBox="1"/>
          <p:nvPr/>
        </p:nvSpPr>
        <p:spPr>
          <a:xfrm>
            <a:off x="3495501" y="5983777"/>
            <a:ext cx="1719349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Medical diagnosis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73385-DC60-4775-7DA4-AF43F97CC68A}"/>
              </a:ext>
            </a:extLst>
          </p:cNvPr>
          <p:cNvSpPr txBox="1"/>
          <p:nvPr/>
        </p:nvSpPr>
        <p:spPr>
          <a:xfrm>
            <a:off x="8136081" y="5892336"/>
            <a:ext cx="1719349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Security Camera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D881274-0A26-BC74-98D2-2C905FE6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860" y="1775460"/>
            <a:ext cx="27432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B472D7-8E3C-E6F6-0ABF-1D7812356CA6}"/>
              </a:ext>
            </a:extLst>
          </p:cNvPr>
          <p:cNvSpPr txBox="1"/>
          <p:nvPr/>
        </p:nvSpPr>
        <p:spPr>
          <a:xfrm>
            <a:off x="9423861" y="3667295"/>
            <a:ext cx="7592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Netflix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79BF77D-0299-D7B3-7D37-75C1B38A1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900" y="1826895"/>
            <a:ext cx="2987040" cy="16802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5ED68F-C39D-9862-8F6E-3843F97E06B9}"/>
              </a:ext>
            </a:extLst>
          </p:cNvPr>
          <p:cNvSpPr txBox="1"/>
          <p:nvPr/>
        </p:nvSpPr>
        <p:spPr>
          <a:xfrm>
            <a:off x="5324301" y="3598715"/>
            <a:ext cx="1544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Drug discovery</a:t>
            </a:r>
          </a:p>
        </p:txBody>
      </p:sp>
    </p:spTree>
    <p:extLst>
      <p:ext uri="{BB962C8B-B14F-4D97-AF65-F5344CB8AC3E}">
        <p14:creationId xmlns:p14="http://schemas.microsoft.com/office/powerpoint/2010/main" val="30974959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Convolution are defined through 4 parameters : kernel size, padding, stride and dilation</a:t>
            </a:r>
            <a:endParaRPr lang="en-US"/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The output of a convolution layer can be computed via :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example : input image of size 200x200, kernel 3x3, stride 2x2, dilation 1x1, padding 0x0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output : image of size 99x99</a:t>
            </a:r>
            <a:endParaRPr lang="en-US" sz="2000" dirty="0">
              <a:latin typeface="Nyala"/>
              <a:cs typeface="Calibri" panose="020F0502020204030204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The stride is the main parameter to reduce the size of the data !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        Can we reduce the size of the image in another way ? 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14/47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128B525-E7C3-8C85-455C-46B93903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2778847"/>
            <a:ext cx="6172200" cy="1094567"/>
          </a:xfrm>
          <a:prstGeom prst="rect">
            <a:avLst/>
          </a:prstGeom>
        </p:spPr>
      </p:pic>
      <p:pic>
        <p:nvPicPr>
          <p:cNvPr id="8" name="Graphic 9" descr="Flèche : courbe légère avec un remplissage uni">
            <a:extLst>
              <a:ext uri="{FF2B5EF4-FFF2-40B4-BE49-F238E27FC236}">
                <a16:creationId xmlns:a16="http://schemas.microsoft.com/office/drawing/2014/main" id="{033C8535-1C17-DF78-8796-11322033B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532" y="5668645"/>
            <a:ext cx="487680" cy="510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D57FC-E639-8CC3-439C-4A8B9D2D2638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15838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0B5C04C-DE55-3E8A-8E70-9E62AF5D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740" y="2497015"/>
            <a:ext cx="3467100" cy="3418449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Pooling layers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 </a:t>
            </a:r>
            <a:r>
              <a:rPr lang="en-US" sz="2000" dirty="0">
                <a:latin typeface="Nyala"/>
                <a:ea typeface="+mn-lt"/>
                <a:cs typeface="+mn-lt"/>
              </a:rPr>
              <a:t>When the input image is large, pooling layers can be very useful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goal of pooling is to reduce the dimensions of the image but retaining useful features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pooling layers </a:t>
            </a:r>
            <a:r>
              <a:rPr lang="en-US" sz="2000" b="1" dirty="0">
                <a:latin typeface="Nyala"/>
                <a:cs typeface="Calibri"/>
              </a:rPr>
              <a:t>do not have trainable parameters</a:t>
            </a:r>
            <a:r>
              <a:rPr lang="en-US" sz="2000" dirty="0">
                <a:latin typeface="Nyala"/>
                <a:cs typeface="Calibri"/>
              </a:rPr>
              <a:t>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Most used pooling operations :</a:t>
            </a: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15/47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7185E44-594E-DE69-D03B-961B23DE1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5" t="12360" r="51082" b="14430"/>
          <a:stretch/>
        </p:blipFill>
        <p:spPr>
          <a:xfrm>
            <a:off x="1546860" y="4203461"/>
            <a:ext cx="2423162" cy="1136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5F952-63F8-2CD6-B5F3-2FF921383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79" t="12216" b="15713"/>
          <a:stretch/>
        </p:blipFill>
        <p:spPr>
          <a:xfrm>
            <a:off x="4922520" y="4201513"/>
            <a:ext cx="2476502" cy="1136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AC1D8-7D01-14A8-BFD4-0B2995232617}"/>
              </a:ext>
            </a:extLst>
          </p:cNvPr>
          <p:cNvSpPr txBox="1"/>
          <p:nvPr/>
        </p:nvSpPr>
        <p:spPr>
          <a:xfrm>
            <a:off x="1864128" y="5399809"/>
            <a:ext cx="17920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Maximum Pooling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54DA8-C901-C56B-23CE-C7B9B77DC601}"/>
              </a:ext>
            </a:extLst>
          </p:cNvPr>
          <p:cNvSpPr txBox="1"/>
          <p:nvPr/>
        </p:nvSpPr>
        <p:spPr>
          <a:xfrm>
            <a:off x="5445527" y="5399808"/>
            <a:ext cx="16701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Average Pooling 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95289-286B-E534-8CD0-FE96E4E1E0C5}"/>
              </a:ext>
            </a:extLst>
          </p:cNvPr>
          <p:cNvSpPr txBox="1"/>
          <p:nvPr/>
        </p:nvSpPr>
        <p:spPr>
          <a:xfrm>
            <a:off x="8506834" y="5876897"/>
            <a:ext cx="27160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</a:rPr>
              <a:t>Taken from : Francois Fleuret, </a:t>
            </a:r>
            <a:r>
              <a:rPr lang="en-US" sz="1400" dirty="0">
                <a:latin typeface="Nyala"/>
                <a:hlinkClick r:id="rId6"/>
              </a:rPr>
              <a:t>EE559 Deep Learning</a:t>
            </a:r>
            <a:r>
              <a:rPr lang="en-US" sz="1400" dirty="0">
                <a:latin typeface="Nyala"/>
              </a:rPr>
              <a:t>, EPFL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4F5AB-2A22-000E-FADD-727C360D97F0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34526812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Let say we want to classify 200x200 pixels images into two categories : cats and dogs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Let us apply a first convolution with</a:t>
            </a:r>
            <a:r>
              <a:rPr lang="en-US" sz="2400" dirty="0">
                <a:latin typeface="Nyala"/>
                <a:ea typeface="+mn-lt"/>
                <a:cs typeface="+mn-lt"/>
              </a:rPr>
              <a:t> </a:t>
            </a:r>
            <a:r>
              <a:rPr lang="en-US" sz="2000" dirty="0">
                <a:latin typeface="Nyala"/>
                <a:ea typeface="+mn-lt"/>
                <a:cs typeface="+mn-lt"/>
              </a:rPr>
              <a:t>k = 3x3, s = 2x2, d = 1x1, p = 0x0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output : 99x99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Applying again a convolution with the same parameters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output : 49x49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What are the problems of this procedure ? 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16/47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A56AAB3-952A-1925-0D95-8A7CD4B5B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74" r="78070" b="49128"/>
          <a:stretch/>
        </p:blipFill>
        <p:spPr>
          <a:xfrm>
            <a:off x="8498185" y="1831258"/>
            <a:ext cx="952503" cy="1066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CCA6F-D68F-D523-25B1-5875305C3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91" r="81930" b="12791"/>
          <a:stretch/>
        </p:blipFill>
        <p:spPr>
          <a:xfrm>
            <a:off x="9671665" y="1879912"/>
            <a:ext cx="784866" cy="98869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76FB4D1-74B8-9B04-144D-07D2B1D34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74259" y="3073559"/>
            <a:ext cx="1876742" cy="1876742"/>
          </a:xfrm>
          <a:prstGeom prst="rect">
            <a:avLst/>
          </a:prstGeom>
        </p:spPr>
      </p:pic>
      <p:pic>
        <p:nvPicPr>
          <p:cNvPr id="9" name="Graphic 15" descr="Flèche : droite avec un remplissage uni">
            <a:extLst>
              <a:ext uri="{FF2B5EF4-FFF2-40B4-BE49-F238E27FC236}">
                <a16:creationId xmlns:a16="http://schemas.microsoft.com/office/drawing/2014/main" id="{8D7D42B1-54E4-A89E-982B-3BB9A5588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-5400000">
            <a:off x="9387840" y="5074920"/>
            <a:ext cx="571500" cy="57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5D4CBE-4F26-772E-0411-BB0F8E78CCB2}"/>
              </a:ext>
            </a:extLst>
          </p:cNvPr>
          <p:cNvSpPr txBox="1"/>
          <p:nvPr/>
        </p:nvSpPr>
        <p:spPr>
          <a:xfrm>
            <a:off x="9294321" y="5721234"/>
            <a:ext cx="7744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Nyala"/>
                <a:cs typeface="Calibri"/>
              </a:rPr>
              <a:t>Cat !</a:t>
            </a:r>
            <a:endParaRPr lang="en-US" sz="2400" dirty="0"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C1C2F-9C4D-9D49-6D64-851A93FF732C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370839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1) Convolutions are linear operators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stacking them do not lead to a more complex relationship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need non-linearities : activation functions !</a:t>
            </a: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2) You cannot choose the output of a convolution layer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need to tune the parameters accordingly (kernel size, stride, dilation, padding)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large images require a lot of convolution layers to be reduced by a sufficient factor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how do you go from 2D images to 1D outputs (the classes "dogs" and "cats") ?</a:t>
            </a: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17/47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9E135F2-8B84-85E4-6FB5-AE5AE1B43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280" y="4827639"/>
            <a:ext cx="6179820" cy="12794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79B2B51-C5CE-5C54-8B22-55E5D266F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060" y="1317202"/>
            <a:ext cx="3947160" cy="1465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5EAB7-7300-A800-9354-98BD7200952D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10192870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What are the ingredients needed to build a CNN ?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 - convolutions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 - activation functions (</a:t>
            </a:r>
            <a:r>
              <a:rPr lang="en-US" sz="2000" dirty="0" err="1">
                <a:latin typeface="Nyala"/>
                <a:cs typeface="Calibri"/>
              </a:rPr>
              <a:t>ReLU</a:t>
            </a:r>
            <a:r>
              <a:rPr lang="en-US" sz="2000" dirty="0">
                <a:latin typeface="Nyala"/>
                <a:cs typeface="Calibri"/>
              </a:rPr>
              <a:t>, Leaky </a:t>
            </a:r>
            <a:r>
              <a:rPr lang="en-US" sz="2000" dirty="0" err="1">
                <a:latin typeface="Nyala"/>
                <a:cs typeface="Calibri"/>
              </a:rPr>
              <a:t>ReLU</a:t>
            </a:r>
            <a:r>
              <a:rPr lang="en-US" sz="2000" dirty="0">
                <a:latin typeface="Nyala"/>
                <a:cs typeface="Calibri"/>
              </a:rPr>
              <a:t>, …)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 - fully-connected layers (FC)</a:t>
            </a:r>
            <a:endParaRPr lang="en-US" sz="24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 (- pooling layers)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The most common CNN architectures follow the pattern :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usually N ≤ 3 (for basic CNN), M ≥ 0 and K ≤ 3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YOLO : N = 13, </a:t>
            </a:r>
            <a:r>
              <a:rPr lang="en-US" sz="2000" dirty="0" err="1">
                <a:latin typeface="Nyala"/>
                <a:cs typeface="Calibri"/>
              </a:rPr>
              <a:t>GoogLeNet</a:t>
            </a:r>
            <a:r>
              <a:rPr lang="en-US" sz="2000" dirty="0">
                <a:latin typeface="Nyala"/>
                <a:cs typeface="Calibri"/>
              </a:rPr>
              <a:t> : N = 22, ResNet50 : N = 48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18/47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97B881E-EC9C-362D-F203-BB0A7AEE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720" y="4315848"/>
            <a:ext cx="6659880" cy="512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694CD4-5A0F-95AF-AE91-81663BEBE769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1979426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A typical CNN architecture :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</a:t>
            </a:r>
            <a:r>
              <a:rPr lang="en-US" sz="2000" dirty="0">
                <a:latin typeface="Nyala"/>
                <a:ea typeface="+mn-lt"/>
                <a:cs typeface="+mn-lt"/>
              </a:rPr>
              <a:t>convolution layers are used to learn some features in the input image</a:t>
            </a:r>
            <a:endParaRPr lang="en-US" sz="200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fully-connected layers gather all these features to produce an output</a:t>
            </a:r>
            <a:endParaRPr lang="en-US" sz="200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NB : some CNN do not contain fully-connected layers, it is usually the case when the goal is not classification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19/47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102C19-C03E-CB59-EF79-00F31774D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2013107"/>
            <a:ext cx="6141720" cy="2077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9C4FC-0FFB-9A1A-0768-1B670F57ED74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12880687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What does the depth correspond to ?</a:t>
            </a:r>
          </a:p>
          <a:p>
            <a:pPr marL="0" indent="0">
              <a:buNone/>
            </a:pPr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20/47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F2691CA-A312-70F4-48B9-C9BDE907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2013107"/>
            <a:ext cx="6141720" cy="2077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3320E-D9A2-CA26-622B-6F88FB37F57F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29457280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What does the depth correspond to ?</a:t>
            </a:r>
          </a:p>
          <a:p>
            <a:pPr marL="0" indent="0">
              <a:buNone/>
            </a:pPr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The depth of a layer corresponds to the number of different kernels used in that layer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more kernel, the more features can be learned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but the more kernel, the more parameters to train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20/47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F2691CA-A312-70F4-48B9-C9BDE907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2013107"/>
            <a:ext cx="6141720" cy="2077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8EEAB-7CA7-15CC-978E-8D87729A7D78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38325538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3EDC7C9-FA60-91D3-331D-2867BDF4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3482340"/>
            <a:ext cx="4335780" cy="2705100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To distinguish and classify objects, animals or scenes lots of aspects are useful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shape, color, texture, orientation, companion object, ...</a:t>
            </a:r>
            <a:endParaRPr lang="en-US" sz="20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these aspects are often complex and require to be learned in a couple of steps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       That is why multiple kernels are useful !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Let us consider applying a convolution on a RGB image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a 2D kernel slides over each channel (R, G and B)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resulting images are summed into a </a:t>
            </a:r>
            <a:r>
              <a:rPr lang="en-US" sz="2000" b="1" dirty="0">
                <a:solidFill>
                  <a:srgbClr val="FF0000"/>
                </a:solidFill>
                <a:latin typeface="Nyala"/>
                <a:cs typeface="Calibri"/>
              </a:rPr>
              <a:t>feature map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this is repeated N times with N different kernels, giving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N feature maps for this layer (= depth of the layer)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21/47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6" name="Graphic 9" descr="Flèche : courbe légère avec un remplissage uni">
            <a:extLst>
              <a:ext uri="{FF2B5EF4-FFF2-40B4-BE49-F238E27FC236}">
                <a16:creationId xmlns:a16="http://schemas.microsoft.com/office/drawing/2014/main" id="{7938A54D-B7D8-AA32-7D90-F353D0DB2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532" y="2437765"/>
            <a:ext cx="487680" cy="510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52E2F-67A1-9466-759E-9C450E2A41F2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26381191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A composition of multiple convolutions allows the network to learn a </a:t>
            </a:r>
            <a:r>
              <a:rPr lang="en-US" sz="2400" b="1" dirty="0">
                <a:solidFill>
                  <a:srgbClr val="FF0000"/>
                </a:solidFill>
                <a:latin typeface="Nyala"/>
                <a:cs typeface="Calibri"/>
              </a:rPr>
              <a:t>hierarchical composition of patterns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Example with the ImageNet feature maps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first layers appear to encode direction and color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</a:t>
            </a:r>
            <a:r>
              <a:rPr lang="en-US" sz="2000" dirty="0">
                <a:latin typeface="Nyala"/>
                <a:cs typeface="Calibri"/>
              </a:rPr>
              <a:t> </a:t>
            </a:r>
            <a:r>
              <a:rPr lang="en-US" sz="2000" dirty="0">
                <a:latin typeface="Nyala"/>
                <a:ea typeface="+mn-lt"/>
                <a:cs typeface="+mn-lt"/>
              </a:rPr>
              <a:t>the direction and color filters get combined into </a:t>
            </a:r>
            <a:endParaRPr lang="en-US">
              <a:latin typeface="Calibri" panose="020F0502020204030204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grid and spot textures</a:t>
            </a:r>
            <a:endParaRPr lang="en-US" dirty="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</a:t>
            </a:r>
            <a:r>
              <a:rPr lang="en-US" sz="2000" dirty="0">
                <a:latin typeface="Nyala"/>
                <a:cs typeface="Calibri"/>
              </a:rPr>
              <a:t> </a:t>
            </a:r>
            <a:r>
              <a:rPr lang="en-US" sz="2000" dirty="0">
                <a:latin typeface="Nyala"/>
                <a:ea typeface="+mn-lt"/>
                <a:cs typeface="+mn-lt"/>
              </a:rPr>
              <a:t>these textures gradually get combined into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increasingly complex patterns</a:t>
            </a: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22/47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7AB5AEA-231D-51B8-C378-7D43FD5A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2860800"/>
            <a:ext cx="4785360" cy="2767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D8249-13EC-0B42-EE35-05AE8212DD0B}"/>
              </a:ext>
            </a:extLst>
          </p:cNvPr>
          <p:cNvSpPr txBox="1"/>
          <p:nvPr/>
        </p:nvSpPr>
        <p:spPr>
          <a:xfrm>
            <a:off x="7351221" y="5680364"/>
            <a:ext cx="30881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Taken from Zeiler &amp; Fergus, 2013</a:t>
            </a:r>
            <a:endParaRPr lang="en-US" dirty="0"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25D7E-3090-7591-180C-7E51CFEDC0C4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155933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3) Why it will become vital in the future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Some problems have found a new solution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10/33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E588A6-CED5-24D9-224F-9B07262CF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040" y="4166235"/>
            <a:ext cx="3848100" cy="21526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20C064-720D-2E48-DB10-15B0BA562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1925955"/>
            <a:ext cx="3390900" cy="1908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86217-99BE-5E01-4AF5-413F9B02907C}"/>
              </a:ext>
            </a:extLst>
          </p:cNvPr>
          <p:cNvSpPr txBox="1"/>
          <p:nvPr/>
        </p:nvSpPr>
        <p:spPr>
          <a:xfrm>
            <a:off x="1140921" y="3895897"/>
            <a:ext cx="2119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Traffic management</a:t>
            </a:r>
            <a:endParaRPr lang="en-US"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318FD-7A05-50C1-A926-1CE65A8D0406}"/>
              </a:ext>
            </a:extLst>
          </p:cNvPr>
          <p:cNvSpPr txBox="1"/>
          <p:nvPr/>
        </p:nvSpPr>
        <p:spPr>
          <a:xfrm>
            <a:off x="1720041" y="5541815"/>
            <a:ext cx="14450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Protein folding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CB5DC9D-F8D8-FB7E-6951-C89C72323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820" y="3960923"/>
            <a:ext cx="2423160" cy="1725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1F888-C57A-38F1-E7DC-5D28D6C2B661}"/>
              </a:ext>
            </a:extLst>
          </p:cNvPr>
          <p:cNvSpPr txBox="1"/>
          <p:nvPr/>
        </p:nvSpPr>
        <p:spPr>
          <a:xfrm>
            <a:off x="8555181" y="5816135"/>
            <a:ext cx="1925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Books digitalization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26D826A-A86E-B2A1-8E8D-46B54AE8EA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67" t="8148" r="9167" b="8889"/>
          <a:stretch/>
        </p:blipFill>
        <p:spPr>
          <a:xfrm>
            <a:off x="5288280" y="1836420"/>
            <a:ext cx="2308864" cy="1706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62776-3BEC-154D-44C2-169B915A35DE}"/>
              </a:ext>
            </a:extLst>
          </p:cNvPr>
          <p:cNvSpPr txBox="1"/>
          <p:nvPr/>
        </p:nvSpPr>
        <p:spPr>
          <a:xfrm>
            <a:off x="5423361" y="3591095"/>
            <a:ext cx="20393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Automatic translation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04325309-7CA4-4CFE-ADDA-CE05782F7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180" y="1267816"/>
            <a:ext cx="2743200" cy="19449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E8BF8F-2994-F1F9-2BC7-CF2AA1FE7B44}"/>
              </a:ext>
            </a:extLst>
          </p:cNvPr>
          <p:cNvSpPr txBox="1"/>
          <p:nvPr/>
        </p:nvSpPr>
        <p:spPr>
          <a:xfrm>
            <a:off x="8661861" y="3240575"/>
            <a:ext cx="20393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Rapid fraud detection</a:t>
            </a:r>
          </a:p>
        </p:txBody>
      </p:sp>
    </p:spTree>
    <p:extLst>
      <p:ext uri="{BB962C8B-B14F-4D97-AF65-F5344CB8AC3E}">
        <p14:creationId xmlns:p14="http://schemas.microsoft.com/office/powerpoint/2010/main" val="37676545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So far, we have seen the basic ingredients that compose convolutional networks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you can now build simple networks for classification tasks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if you want to build large networks, some additional ingredients will be needed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Large networks, even with </a:t>
            </a:r>
            <a:r>
              <a:rPr lang="en-US" sz="2400" dirty="0" err="1">
                <a:latin typeface="Nyala"/>
                <a:ea typeface="+mn-lt"/>
                <a:cs typeface="+mn-lt"/>
              </a:rPr>
              <a:t>ReLU</a:t>
            </a:r>
            <a:r>
              <a:rPr lang="en-US" sz="2400" dirty="0">
                <a:latin typeface="Nyala"/>
                <a:ea typeface="+mn-lt"/>
                <a:cs typeface="+mn-lt"/>
              </a:rPr>
              <a:t>, suffer from vanishing gradients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23/47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4FC8F37-D823-728E-1848-3E31A919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725356"/>
            <a:ext cx="2743200" cy="149516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DC595FD-E6B6-1AD4-CBDB-32570ED2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832724"/>
            <a:ext cx="2743200" cy="1432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443E90-1534-EFA7-17D2-49D59ECE927D}"/>
              </a:ext>
            </a:extLst>
          </p:cNvPr>
          <p:cNvSpPr txBox="1"/>
          <p:nvPr/>
        </p:nvSpPr>
        <p:spPr>
          <a:xfrm>
            <a:off x="3237806" y="5449685"/>
            <a:ext cx="14526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 Sigmoid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602B7-247F-1E3A-1213-AF42E05058B3}"/>
              </a:ext>
            </a:extLst>
          </p:cNvPr>
          <p:cNvSpPr txBox="1"/>
          <p:nvPr/>
        </p:nvSpPr>
        <p:spPr>
          <a:xfrm>
            <a:off x="7733605" y="5449685"/>
            <a:ext cx="1216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 </a:t>
            </a:r>
            <a:r>
              <a:rPr lang="en-US" dirty="0" err="1">
                <a:latin typeface="Nyala"/>
                <a:cs typeface="Calibri"/>
              </a:rPr>
              <a:t>ReLU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34B28-3778-FB62-C917-6A2ADBF23C92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3A788-0562-3222-EB5F-10A6A2D0DADB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42165695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Nyala"/>
                <a:cs typeface="Calibri"/>
              </a:rPr>
              <a:t>Training large neural networks is made possible thanks to  </a:t>
            </a:r>
            <a:r>
              <a:rPr lang="en-US" sz="2400" b="1" dirty="0">
                <a:solidFill>
                  <a:srgbClr val="FF0000"/>
                </a:solidFill>
                <a:latin typeface="Nyala"/>
                <a:cs typeface="Calibri"/>
              </a:rPr>
              <a:t>skip connections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000" dirty="0">
                <a:latin typeface="Nyala"/>
                <a:ea typeface="+mn-lt"/>
                <a:cs typeface="+mn-lt"/>
              </a:rPr>
              <a:t>They allow the gradients to shortcut the layers and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pass through without vanishing</a:t>
            </a: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24/47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D960DCF-4AE9-E08E-6F48-B092012FD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93" r="281" b="72021"/>
          <a:stretch/>
        </p:blipFill>
        <p:spPr>
          <a:xfrm>
            <a:off x="1891486" y="1963514"/>
            <a:ext cx="8403929" cy="90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0953D-7E86-B245-D2DC-E2CBCA538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6" t="46679" r="14690" b="11416"/>
          <a:stretch/>
        </p:blipFill>
        <p:spPr>
          <a:xfrm>
            <a:off x="6697979" y="3372764"/>
            <a:ext cx="4507786" cy="220979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3618374-DF64-3B96-4AF1-B1D62905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840" y="4579484"/>
            <a:ext cx="2743200" cy="143283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34E8A8-3477-5AB7-76D7-E5D3371BD4FC}"/>
              </a:ext>
            </a:extLst>
          </p:cNvPr>
          <p:cNvCxnSpPr/>
          <p:nvPr/>
        </p:nvCxnSpPr>
        <p:spPr>
          <a:xfrm>
            <a:off x="4015740" y="2865120"/>
            <a:ext cx="2720340" cy="6705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3" descr="Fermer avec un remplissage uni">
            <a:extLst>
              <a:ext uri="{FF2B5EF4-FFF2-40B4-BE49-F238E27FC236}">
                <a16:creationId xmlns:a16="http://schemas.microsoft.com/office/drawing/2014/main" id="{F52F8BFC-203F-5FEA-7D90-054AC6F91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0980" y="5204460"/>
            <a:ext cx="266700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92573-4C9B-A0A1-D8B3-9690B3F53EA3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786BF-509E-F03C-DB5A-2AC726B7BE55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2653121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For some applications, you do not want to reduce the size of the image, rather you want to have images as outputs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Convolutions are used to downscale the useful information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         Can we reverse the convolution operation ?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25/47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CED97-C334-33AB-44A0-434656F6B755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D1A53-E787-E3F6-0350-20B023C2A83C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latin typeface="Nyala"/>
                <a:cs typeface="Calibri"/>
              </a:rPr>
              <a:t>3.2) Transposed convolutions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7B22C6A-1AC2-5BE1-9A00-C63144956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2200759"/>
            <a:ext cx="3238500" cy="181640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45FBF0-DE3B-1FE9-F570-6D66D0702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660" y="2199188"/>
            <a:ext cx="3581400" cy="1811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BED219-CBD5-139C-1C00-6E576AFF9C51}"/>
              </a:ext>
            </a:extLst>
          </p:cNvPr>
          <p:cNvSpPr txBox="1"/>
          <p:nvPr/>
        </p:nvSpPr>
        <p:spPr>
          <a:xfrm>
            <a:off x="2477885" y="4213166"/>
            <a:ext cx="18772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Image segmentation</a:t>
            </a:r>
            <a:endParaRPr lang="en-US" dirty="0">
              <a:latin typeface="Nyal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3A7BD-3C1F-1FC3-9C84-726FAF039A3A}"/>
              </a:ext>
            </a:extLst>
          </p:cNvPr>
          <p:cNvSpPr txBox="1"/>
          <p:nvPr/>
        </p:nvSpPr>
        <p:spPr>
          <a:xfrm>
            <a:off x="7430885" y="4213165"/>
            <a:ext cx="16944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Super-resolution</a:t>
            </a:r>
          </a:p>
        </p:txBody>
      </p:sp>
      <p:pic>
        <p:nvPicPr>
          <p:cNvPr id="13" name="Graphic 9" descr="Flèche : courbe légère avec un remplissage uni">
            <a:extLst>
              <a:ext uri="{FF2B5EF4-FFF2-40B4-BE49-F238E27FC236}">
                <a16:creationId xmlns:a16="http://schemas.microsoft.com/office/drawing/2014/main" id="{644BF126-6196-9376-32E3-4FDBD1443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252" y="5196205"/>
            <a:ext cx="487680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391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F5B99A3A-1A72-1681-1ECE-9A81999C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2202597"/>
            <a:ext cx="4099559" cy="224706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Nyala"/>
                <a:ea typeface="+mn-lt"/>
                <a:cs typeface="+mn-lt"/>
              </a:rPr>
              <a:t>Transposed convolutions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used to increase the size of the data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different from deconvolution (that is the exact inverse convolution)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generally used together with convolutions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26/47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E6256-68CE-7AF8-0D45-07C818B0AF7B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CB2B5-C9FB-6BBE-14FC-E1D048713E21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latin typeface="Nyala"/>
                <a:cs typeface="Calibri"/>
              </a:rPr>
              <a:t>3.2) Transposed convolutions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6C21D69-3289-1F67-FA05-22A8D887F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3134862"/>
            <a:ext cx="6019800" cy="117501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6783BA3-EF0A-3E4B-F583-D3AB2559C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320" y="4875167"/>
            <a:ext cx="4876800" cy="130628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C01DD70-66ED-BD53-044F-45F60C2FB3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565" r="49796" b="568"/>
          <a:stretch/>
        </p:blipFill>
        <p:spPr>
          <a:xfrm>
            <a:off x="1173480" y="4799601"/>
            <a:ext cx="1874521" cy="1335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640F3-B444-5462-B786-DE08911D9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-311" b="879"/>
          <a:stretch/>
        </p:blipFill>
        <p:spPr>
          <a:xfrm>
            <a:off x="8519160" y="4803013"/>
            <a:ext cx="1866904" cy="13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15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Nyala"/>
                <a:ea typeface="+mn-lt"/>
                <a:cs typeface="+mn-lt"/>
              </a:rPr>
              <a:t>Transposed convolutions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suffer from checkerboard effects (can be reduced by using a kernel size divisible by the stride)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can prevent the network to converge (leading to funny images...)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sometimes other upscaling strategies are preferred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27/47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E6256-68CE-7AF8-0D45-07C818B0AF7B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CB2B5-C9FB-6BBE-14FC-E1D048713E21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latin typeface="Nyala"/>
                <a:cs typeface="Calibri"/>
              </a:rPr>
              <a:t>3.2) Transposed convolutions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843D0C4-3FE7-5B32-7990-E3F140B07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0" t="6345" r="48709" b="508"/>
          <a:stretch/>
        </p:blipFill>
        <p:spPr>
          <a:xfrm>
            <a:off x="7550723" y="2948739"/>
            <a:ext cx="3102051" cy="2789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8DD94-FDA0-220D-1E63-51D2219B796D}"/>
              </a:ext>
            </a:extLst>
          </p:cNvPr>
          <p:cNvSpPr txBox="1"/>
          <p:nvPr/>
        </p:nvSpPr>
        <p:spPr>
          <a:xfrm>
            <a:off x="7752310" y="5868785"/>
            <a:ext cx="31311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Taken from </a:t>
            </a:r>
            <a:r>
              <a:rPr lang="en-US" dirty="0">
                <a:latin typeface="Nyala"/>
                <a:ea typeface="+mn-lt"/>
                <a:cs typeface="+mn-lt"/>
                <a:hlinkClick r:id="rId5"/>
              </a:rPr>
              <a:t>Odena, et al., 2016</a:t>
            </a:r>
            <a:endParaRPr lang="en-US" dirty="0">
              <a:latin typeface="Nyala"/>
              <a:cs typeface="Calibri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3B855EBE-92DD-24ED-F5ED-7D831F7A1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00" t="500" b="422"/>
          <a:stretch/>
        </p:blipFill>
        <p:spPr>
          <a:xfrm>
            <a:off x="1851660" y="3078039"/>
            <a:ext cx="3916680" cy="27455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3013C3-1462-9AB1-53EB-4D85B9734E76}"/>
              </a:ext>
            </a:extLst>
          </p:cNvPr>
          <p:cNvSpPr txBox="1"/>
          <p:nvPr/>
        </p:nvSpPr>
        <p:spPr>
          <a:xfrm>
            <a:off x="2208414" y="5879176"/>
            <a:ext cx="27189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Taken from</a:t>
            </a:r>
            <a:r>
              <a:rPr lang="en-US" dirty="0">
                <a:latin typeface="Nyala"/>
                <a:ea typeface="+mn-lt"/>
                <a:cs typeface="+mn-lt"/>
              </a:rPr>
              <a:t> </a:t>
            </a:r>
            <a:r>
              <a:rPr lang="en-US" dirty="0">
                <a:latin typeface="Nyala"/>
                <a:ea typeface="+mn-lt"/>
                <a:cs typeface="+mn-lt"/>
                <a:hlinkClick r:id="rId7"/>
              </a:rPr>
              <a:t>Jinsol Kim, 2022</a:t>
            </a:r>
            <a:endParaRPr lang="en-US" dirty="0">
              <a:latin typeface="Nyal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3185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Nyala"/>
                <a:ea typeface="+mn-lt"/>
                <a:cs typeface="+mn-lt"/>
              </a:rPr>
              <a:t>Transposed convolutions are not always the best solution to upscale the information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suffer from checkerboard effects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involve trainable parameters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 err="1">
                <a:latin typeface="Nyala"/>
                <a:cs typeface="Calibri"/>
              </a:rPr>
              <a:t>Upsampling</a:t>
            </a:r>
            <a:r>
              <a:rPr lang="en-US" sz="2400" dirty="0">
                <a:latin typeface="Nyala"/>
                <a:cs typeface="Calibri"/>
              </a:rPr>
              <a:t> methods can be used to this purpose !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only one parameter to tune : </a:t>
            </a:r>
            <a:r>
              <a:rPr lang="en-US" sz="2000" dirty="0" err="1">
                <a:latin typeface="Nyala"/>
                <a:cs typeface="Calibri"/>
              </a:rPr>
              <a:t>upsampling</a:t>
            </a:r>
            <a:r>
              <a:rPr lang="en-US" sz="2000" dirty="0">
                <a:latin typeface="Nyala"/>
                <a:cs typeface="Calibri"/>
              </a:rPr>
              <a:t> factor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no trainable weights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28/47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06509-D869-4C87-4B45-04D658F16008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F22CB-83C7-5D6D-424E-8D2ED84525BD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E90866E-0E0C-83EE-7C4C-4EDE503A9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60" y="4743693"/>
            <a:ext cx="2743199" cy="14396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ED98B1-39A9-9802-3DE7-6F9F1CFD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680" y="4742666"/>
            <a:ext cx="2743200" cy="1335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6F547-3985-2E94-6251-A14503CC2300}"/>
              </a:ext>
            </a:extLst>
          </p:cNvPr>
          <p:cNvSpPr txBox="1"/>
          <p:nvPr/>
        </p:nvSpPr>
        <p:spPr>
          <a:xfrm>
            <a:off x="4021281" y="4269277"/>
            <a:ext cx="18440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Nyala"/>
                <a:cs typeface="Calibri"/>
              </a:rPr>
              <a:t>Nearest Neighbors</a:t>
            </a:r>
            <a:endParaRPr lang="en-US" b="1" dirty="0">
              <a:solidFill>
                <a:schemeClr val="accent2"/>
              </a:solidFill>
              <a:latin typeface="Nyal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6EE36-85A4-B730-CCCE-E413EB55B15F}"/>
              </a:ext>
            </a:extLst>
          </p:cNvPr>
          <p:cNvSpPr txBox="1"/>
          <p:nvPr/>
        </p:nvSpPr>
        <p:spPr>
          <a:xfrm>
            <a:off x="7686501" y="4269276"/>
            <a:ext cx="2057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Nyala"/>
                <a:cs typeface="Calibri"/>
              </a:rPr>
              <a:t>Bilinear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6954763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Nyala"/>
                <a:ea typeface="+mn-lt"/>
                <a:cs typeface="+mn-lt"/>
              </a:rPr>
              <a:t>Another </a:t>
            </a:r>
            <a:r>
              <a:rPr lang="en-US" sz="2400" dirty="0" err="1">
                <a:latin typeface="Nyala"/>
                <a:ea typeface="+mn-lt"/>
                <a:cs typeface="+mn-lt"/>
              </a:rPr>
              <a:t>upsampling</a:t>
            </a:r>
            <a:r>
              <a:rPr lang="en-US" sz="2400" dirty="0">
                <a:latin typeface="Nyala"/>
                <a:cs typeface="Calibri"/>
              </a:rPr>
              <a:t> method : </a:t>
            </a:r>
            <a:r>
              <a:rPr lang="en-US" sz="2400" dirty="0" err="1">
                <a:latin typeface="Nyala"/>
                <a:cs typeface="Calibri"/>
              </a:rPr>
              <a:t>unpooling</a:t>
            </a:r>
            <a:endParaRPr lang="en-US" dirty="0" err="1"/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exact inverse of pooling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used together with pooling layers in two-sided network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29/47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06509-D869-4C87-4B45-04D658F16008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F22CB-83C7-5D6D-424E-8D2ED84525BD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Nyala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83EAC00-3F1F-D8F1-1D4E-1219C3605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20" y="2972333"/>
            <a:ext cx="7094220" cy="30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52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Increasing the depth of your CNN can lead to overfitting</a:t>
            </a:r>
            <a:endParaRPr lang="en-US" sz="24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because you increase the capacity of your network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for some tasks, it can learn the statistical noise in your data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this improves the training curves but fails on the validation curves</a:t>
            </a: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Dropout has been introduced to solve this problem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dropout consists in "dropping" out some nodes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each node has a probability p to be dropped</a:t>
            </a: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for a layer of 1000 nodes, if p=0.5, 500 nodes will be dropped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dropout is activated only during the training phase</a:t>
            </a: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30/47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A0328-D6BD-2000-E3A3-BA082731DD77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57362-FCA4-0D99-EC56-B479C9840E0C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latin typeface="Nyal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897-22A0-0CF8-AD63-7AFA15CC1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90" b="1497"/>
          <a:stretch/>
        </p:blipFill>
        <p:spPr>
          <a:xfrm>
            <a:off x="8069580" y="1388374"/>
            <a:ext cx="3215631" cy="2331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F26A46-2CD5-6104-40E2-26B426E52BCD}"/>
              </a:ext>
            </a:extLst>
          </p:cNvPr>
          <p:cNvSpPr txBox="1"/>
          <p:nvPr/>
        </p:nvSpPr>
        <p:spPr>
          <a:xfrm>
            <a:off x="9376756" y="3720638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0E869-1F83-3D87-009A-69FE75D98773}"/>
              </a:ext>
            </a:extLst>
          </p:cNvPr>
          <p:cNvSpPr txBox="1"/>
          <p:nvPr/>
        </p:nvSpPr>
        <p:spPr>
          <a:xfrm>
            <a:off x="7570816" y="229569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>
                <a:latin typeface="Nyala"/>
                <a:cs typeface="Calibri"/>
              </a:rPr>
              <a:t>Loss</a:t>
            </a:r>
            <a:endParaRPr lang="en-US" sz="1400" b="1" dirty="0">
              <a:latin typeface="Nyala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A5952C7-13E1-8EB5-7833-59057BE9B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144417"/>
            <a:ext cx="3985260" cy="209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C82CF5-7225-989C-D348-44213E2B410E}"/>
              </a:ext>
            </a:extLst>
          </p:cNvPr>
          <p:cNvSpPr txBox="1"/>
          <p:nvPr/>
        </p:nvSpPr>
        <p:spPr>
          <a:xfrm>
            <a:off x="5789815" y="5714307"/>
            <a:ext cx="15572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: Srivastava, N. 2014</a:t>
            </a:r>
            <a:endParaRPr lang="en-US" sz="14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9613614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Dropout</a:t>
            </a:r>
            <a:r>
              <a:rPr lang="en-US" sz="2400" dirty="0">
                <a:latin typeface="Nyala"/>
                <a:cs typeface="Calibri"/>
              </a:rPr>
              <a:t> is part of the regularization methods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regularization consists in discouraging the learning of a more complex model to prevent overfitting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bring sparsity in the network layers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nodes focus more on learning the generalized features</a:t>
            </a: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31/47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3) Going further with convolutions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A0328-D6BD-2000-E3A3-BA082731DD77}"/>
              </a:ext>
            </a:extLst>
          </p:cNvPr>
          <p:cNvSpPr txBox="1"/>
          <p:nvPr/>
        </p:nvSpPr>
        <p:spPr>
          <a:xfrm>
            <a:off x="80612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Skip connections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Transposed convolutions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57362-FCA4-0D99-EC56-B479C9840E0C}"/>
              </a:ext>
            </a:extLst>
          </p:cNvPr>
          <p:cNvSpPr txBox="1"/>
          <p:nvPr/>
        </p:nvSpPr>
        <p:spPr>
          <a:xfrm>
            <a:off x="9675321" y="619990"/>
            <a:ext cx="16764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ea typeface="+mn-lt"/>
                <a:cs typeface="+mn-lt"/>
              </a:rPr>
              <a:t>3.3) Upsampling</a:t>
            </a:r>
          </a:p>
          <a:p>
            <a:r>
              <a:rPr lang="en-US" sz="1050" dirty="0">
                <a:latin typeface="Nyala"/>
                <a:ea typeface="+mn-lt"/>
                <a:cs typeface="+mn-lt"/>
              </a:rPr>
              <a:t>3.4) Dropout</a:t>
            </a:r>
            <a:endParaRPr lang="en-US" sz="1050" dirty="0">
              <a:latin typeface="Nyala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951EDFF1-5161-69E7-493B-7FB3B7A79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" r="918" b="10977"/>
          <a:stretch/>
        </p:blipFill>
        <p:spPr>
          <a:xfrm>
            <a:off x="6149340" y="3413760"/>
            <a:ext cx="5526034" cy="22250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98848E4-AD47-7CF5-647A-E3217DFF3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69" t="41505" r="65703" b="21682"/>
          <a:stretch/>
        </p:blipFill>
        <p:spPr>
          <a:xfrm>
            <a:off x="845820" y="3574258"/>
            <a:ext cx="2278383" cy="1973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DF7B1-B620-DC5C-A5C1-3124F1D68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04" t="41536" r="13535" b="21684"/>
          <a:stretch/>
        </p:blipFill>
        <p:spPr>
          <a:xfrm>
            <a:off x="3285945" y="3574258"/>
            <a:ext cx="2291535" cy="1971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63F4BC-DF60-8467-4D91-21B7C6AC5B31}"/>
              </a:ext>
            </a:extLst>
          </p:cNvPr>
          <p:cNvSpPr txBox="1"/>
          <p:nvPr/>
        </p:nvSpPr>
        <p:spPr>
          <a:xfrm>
            <a:off x="5218315" y="6171507"/>
            <a:ext cx="24716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: Srivastava, N. 2014</a:t>
            </a:r>
            <a:endParaRPr lang="en-US" sz="1400">
              <a:latin typeface="Nyal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EB27C-0202-9EB4-9D2D-D72120A43624}"/>
              </a:ext>
            </a:extLst>
          </p:cNvPr>
          <p:cNvSpPr txBox="1"/>
          <p:nvPr/>
        </p:nvSpPr>
        <p:spPr>
          <a:xfrm>
            <a:off x="1122218" y="5682441"/>
            <a:ext cx="1717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Without dropout</a:t>
            </a:r>
            <a:endParaRPr lang="en-US" dirty="0">
              <a:latin typeface="Nyal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FEB59-4634-C978-BFDF-0DB6DB457B6F}"/>
              </a:ext>
            </a:extLst>
          </p:cNvPr>
          <p:cNvSpPr txBox="1"/>
          <p:nvPr/>
        </p:nvSpPr>
        <p:spPr>
          <a:xfrm>
            <a:off x="6631477" y="5682441"/>
            <a:ext cx="17179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Without dropout</a:t>
            </a:r>
            <a:endParaRPr lang="en-US" dirty="0">
              <a:latin typeface="Nyal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B134A-02B9-820B-969B-90F90FB2D1D8}"/>
              </a:ext>
            </a:extLst>
          </p:cNvPr>
          <p:cNvSpPr txBox="1"/>
          <p:nvPr/>
        </p:nvSpPr>
        <p:spPr>
          <a:xfrm>
            <a:off x="3720637" y="5682441"/>
            <a:ext cx="14131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 dropout</a:t>
            </a:r>
            <a:endParaRPr lang="en-US" dirty="0">
              <a:latin typeface="Nyal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BDDC57-8374-F10C-FEE5-8A570A4B97D2}"/>
              </a:ext>
            </a:extLst>
          </p:cNvPr>
          <p:cNvSpPr txBox="1"/>
          <p:nvPr/>
        </p:nvSpPr>
        <p:spPr>
          <a:xfrm>
            <a:off x="9664236" y="5682441"/>
            <a:ext cx="14131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Nyala"/>
                <a:cs typeface="Calibri"/>
              </a:rPr>
              <a:t>With dropout</a:t>
            </a:r>
            <a:endParaRPr lang="en-US" dirty="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15161466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The lack of data is the biggest limit to the performance of deep learning models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collecting more data is usually expensive and laborious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synthesizing data is sometimes complicated and may not represent the true distribution</a:t>
            </a: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How can we create larger datasets in a simple and efficient way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convolutions are translation invariant, they are </a:t>
            </a:r>
            <a:r>
              <a:rPr lang="en-US" sz="2000" dirty="0">
                <a:solidFill>
                  <a:srgbClr val="FF0000"/>
                </a:solidFill>
                <a:latin typeface="Nyala"/>
                <a:cs typeface="Calibri"/>
              </a:rPr>
              <a:t>translation equivariant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but they are not equivariant to other transformations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Data augmentation consists in applying transformations 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to your data to create an artificially larger dataset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32/47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4) Tips and tricks to train NN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FA90A-8D10-9A34-64CB-B33778F6B9F7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4.1) Data augmentation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4.2) Transfer learning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06AB531-CB2C-357A-4D53-A58C4474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3596257"/>
            <a:ext cx="3101340" cy="2042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B8942-11FA-D08E-A0BA-5C3EF2FD9018}"/>
              </a:ext>
            </a:extLst>
          </p:cNvPr>
          <p:cNvSpPr txBox="1"/>
          <p:nvPr/>
        </p:nvSpPr>
        <p:spPr>
          <a:xfrm>
            <a:off x="8559337" y="5786350"/>
            <a:ext cx="23289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 </a:t>
            </a:r>
            <a:r>
              <a:rPr lang="en-US" sz="1400" dirty="0">
                <a:latin typeface="Nyala"/>
                <a:cs typeface="Calibri"/>
                <a:hlinkClick r:id="rId5"/>
              </a:rPr>
              <a:t>Divyanshu M. 2020</a:t>
            </a:r>
            <a:endParaRPr lang="en-US" sz="14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67028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This course is only an introduction but you should be able to...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understand most of the key words/jargon of ML and DL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be able to criticize papers in your field where deep learning is used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understand problems that can happen during NN training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create and train basic networks (both on tabular data, time series and images)</a:t>
            </a: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11/33</a:t>
            </a:r>
            <a:endParaRPr lang="en-US" sz="20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6992023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Some of the transformations used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rotation, flipping and cropping are the most used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noise can also be added to the weights, gradients or activations</a:t>
            </a:r>
            <a:endParaRPr lang="en-US" sz="2400" dirty="0">
              <a:latin typeface="Nyala"/>
              <a:ea typeface="+mn-lt"/>
              <a:cs typeface="+mn-lt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33/47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4) Tips and tricks to train NN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ACF2A-4ECE-11FA-07B8-AA982E25E3BB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4.1) Data augmentation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4.2) Transfer learning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2E74482-8FC3-CA30-CAA9-C0024E3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2779904"/>
            <a:ext cx="5821680" cy="3096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69BE0-4142-787F-69ED-AD4EC5A232EE}"/>
              </a:ext>
            </a:extLst>
          </p:cNvPr>
          <p:cNvSpPr txBox="1"/>
          <p:nvPr/>
        </p:nvSpPr>
        <p:spPr>
          <a:xfrm>
            <a:off x="4408515" y="5929745"/>
            <a:ext cx="249658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 </a:t>
            </a:r>
            <a:r>
              <a:rPr lang="en-US" sz="1400" dirty="0">
                <a:latin typeface="Nyala"/>
                <a:cs typeface="Calibri"/>
                <a:hlinkClick r:id="rId5"/>
              </a:rPr>
              <a:t>DeepAugment, 2020.</a:t>
            </a:r>
            <a:endParaRPr lang="en-US" sz="1400">
              <a:latin typeface="Nyal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83B47DB-9E48-A090-BF26-F98DFFD5F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684739"/>
            <a:ext cx="3886200" cy="44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654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Nyala"/>
                <a:cs typeface="Calibri"/>
              </a:rPr>
              <a:t>Training deep models from scratch on millions of images can take days or weeks</a:t>
            </a:r>
            <a:endParaRPr lang="en-US" sz="2400" b="1" dirty="0">
              <a:solidFill>
                <a:srgbClr val="FF0000"/>
              </a:solidFill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sometimes you do not have the resources required to train large models for a long period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or you lack experience to build deep networks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Why can't you take advantage of the resources of others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many trained models are publicly available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they can be used as features extractors for your own problem !</a:t>
            </a:r>
            <a:endParaRPr lang="en-US" sz="2000" dirty="0">
              <a:latin typeface="Nyala"/>
            </a:endParaRPr>
          </a:p>
          <a:p>
            <a:endParaRPr lang="en-US" sz="20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There exists two ways :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transfer learning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fine-tuning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34/47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4) Tips and tricks to train NN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116AF-FE23-4CE4-720D-9A9BED2D57C3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Data augmentation</a:t>
            </a:r>
          </a:p>
          <a:p>
            <a:r>
              <a:rPr lang="en-US" sz="1050" dirty="0">
                <a:latin typeface="Nyala"/>
                <a:cs typeface="Calibri"/>
              </a:rPr>
              <a:t>4.2) Transfer learning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B2DCDE4-CEF4-FCF2-DCA9-16CA8065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40" y="4474367"/>
            <a:ext cx="5387340" cy="18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442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3752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Nyala"/>
                <a:cs typeface="Calibri"/>
              </a:rPr>
              <a:t>Transfer learning</a:t>
            </a:r>
            <a:endParaRPr lang="en-US" sz="2400" b="1" dirty="0">
              <a:solidFill>
                <a:srgbClr val="FF0000"/>
              </a:solidFill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consists in taking a pre-trained network, remove the last layer(s) and take the rest of the network as a </a:t>
            </a:r>
            <a:r>
              <a:rPr lang="en-US" sz="2000" dirty="0">
                <a:solidFill>
                  <a:srgbClr val="FF0000"/>
                </a:solidFill>
                <a:latin typeface="Nyala"/>
                <a:cs typeface="Calibri"/>
              </a:rPr>
              <a:t>fixed</a:t>
            </a:r>
            <a:r>
              <a:rPr lang="en-US" sz="2000" dirty="0">
                <a:latin typeface="Nyala"/>
                <a:cs typeface="Calibri"/>
              </a:rPr>
              <a:t> feature extractor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only trainable weights are in your own layers at the end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generally better than training from your own data only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requires sometimes to adjust your data (resizing, resampling, …)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35/47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4) Tips and tricks to train NN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116AF-FE23-4CE4-720D-9A9BED2D57C3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Data augmentation</a:t>
            </a:r>
          </a:p>
          <a:p>
            <a:r>
              <a:rPr lang="en-US" sz="1050" dirty="0">
                <a:latin typeface="Nyala"/>
                <a:cs typeface="Calibri"/>
              </a:rPr>
              <a:t>4.2) Transfer learning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1194715-C815-1FB5-A02B-ECCDCEBBF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5" b="10638"/>
          <a:stretch/>
        </p:blipFill>
        <p:spPr>
          <a:xfrm>
            <a:off x="2263140" y="3852778"/>
            <a:ext cx="7139940" cy="2248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1289F0-7A21-5F38-AB9A-4C4BD4D79501}"/>
              </a:ext>
            </a:extLst>
          </p:cNvPr>
          <p:cNvSpPr txBox="1"/>
          <p:nvPr/>
        </p:nvSpPr>
        <p:spPr>
          <a:xfrm>
            <a:off x="9528464" y="5059679"/>
            <a:ext cx="16944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</a:t>
            </a:r>
            <a:r>
              <a:rPr lang="en-US" sz="1400" dirty="0">
                <a:latin typeface="Nyala"/>
                <a:ea typeface="+mn-lt"/>
                <a:cs typeface="+mn-lt"/>
                <a:hlinkClick r:id="rId5"/>
              </a:rPr>
              <a:t>Mormont et al, 2018.</a:t>
            </a:r>
            <a:endParaRPr lang="en-US" sz="1400" dirty="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11827437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3752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Nyala"/>
                <a:cs typeface="Calibri"/>
              </a:rPr>
              <a:t>Fine-tuning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Nearly identical to transfer learning but the weights from the pre-trained network are also fine-tuned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all or only some of the layers can be tuned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36/47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4) Tips and tricks to train NN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116AF-FE23-4CE4-720D-9A9BED2D57C3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Data augmentation</a:t>
            </a:r>
          </a:p>
          <a:p>
            <a:r>
              <a:rPr lang="en-US" sz="1050" dirty="0">
                <a:latin typeface="Nyala"/>
                <a:cs typeface="Calibri"/>
              </a:rPr>
              <a:t>4.2) Transfer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92592-9DFD-0615-8BA7-29BB6180BE9B}"/>
              </a:ext>
            </a:extLst>
          </p:cNvPr>
          <p:cNvSpPr txBox="1"/>
          <p:nvPr/>
        </p:nvSpPr>
        <p:spPr>
          <a:xfrm>
            <a:off x="2260369" y="5823065"/>
            <a:ext cx="32731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 </a:t>
            </a:r>
            <a:r>
              <a:rPr lang="en-US" sz="1400" dirty="0">
                <a:latin typeface="Nyala"/>
                <a:ea typeface="+mn-lt"/>
                <a:cs typeface="+mn-lt"/>
                <a:hlinkClick r:id="rId4"/>
              </a:rPr>
              <a:t>Dive Into Deep Learning</a:t>
            </a:r>
            <a:r>
              <a:rPr lang="en-US" sz="1400" dirty="0">
                <a:latin typeface="Nyala"/>
                <a:ea typeface="+mn-lt"/>
                <a:cs typeface="+mn-lt"/>
              </a:rPr>
              <a:t>, 2020.</a:t>
            </a:r>
            <a:endParaRPr lang="en-US" sz="1400" dirty="0">
              <a:latin typeface="Nyala"/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15F6230-337E-6D50-A96C-D11BDB120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460" y="2862637"/>
            <a:ext cx="4831080" cy="2870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9AE5D5-A10E-C2AB-1C00-0BE73CD575E9}"/>
              </a:ext>
            </a:extLst>
          </p:cNvPr>
          <p:cNvSpPr txBox="1"/>
          <p:nvPr/>
        </p:nvSpPr>
        <p:spPr>
          <a:xfrm>
            <a:off x="7345679" y="5826528"/>
            <a:ext cx="291014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</a:t>
            </a:r>
            <a:r>
              <a:rPr lang="en-US" sz="1400" dirty="0">
                <a:latin typeface="Nyala"/>
                <a:ea typeface="+mn-lt"/>
                <a:cs typeface="+mn-lt"/>
                <a:hlinkClick r:id="rId6"/>
              </a:rPr>
              <a:t>Matthia Sabatelli et al, 2018</a:t>
            </a:r>
            <a:r>
              <a:rPr lang="en-US" sz="1400" dirty="0">
                <a:latin typeface="Nyala"/>
                <a:ea typeface="+mn-lt"/>
                <a:cs typeface="+mn-lt"/>
              </a:rPr>
              <a:t>.</a:t>
            </a:r>
            <a:endParaRPr lang="en-US" sz="1400" dirty="0">
              <a:latin typeface="Nyala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1CE058B-F002-0FAF-F243-149F267FD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4180" y="2860941"/>
            <a:ext cx="4015740" cy="29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274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latin typeface="Nyala"/>
                <a:cs typeface="Calibri"/>
              </a:rPr>
              <a:t>Let us consider a problem where you want to classify images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we know how to do it </a:t>
            </a:r>
            <a:r>
              <a:rPr lang="en-US" sz="2000" dirty="0">
                <a:solidFill>
                  <a:srgbClr val="FF0000"/>
                </a:solidFill>
                <a:latin typeface="Nyala"/>
                <a:cs typeface="Calibri"/>
              </a:rPr>
              <a:t>if there is only one object in the image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in the case of multiple objects, our approach does not work anymore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ideal goal would be to separate the objects in the image</a:t>
            </a: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To achieve that goal, we can use bounding boxes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this implies finding the location AND the class of an object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these two problems are not easy two solve together !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…. or segmentation !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it consists in finding a label for every pixel in the image</a:t>
            </a: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can transposed convolutions be useful ? 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37/47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FEEF5-09B3-6A2D-2582-4785B59AD3A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854051B-3110-1EAE-2C4B-DD74F3867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260" y="1494162"/>
            <a:ext cx="2590800" cy="127887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B964591-500F-E762-3333-D5A01F70C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60" y="3158381"/>
            <a:ext cx="2339340" cy="176043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1C90512-B382-2146-B620-69ECD15FD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5279624"/>
            <a:ext cx="3086100" cy="1099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70722D-B18A-010F-621A-43200366B2F9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32033005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Bounding boxes : YOLO (You Only Look Once – Redmon et al, 2015.)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YOLO is one of the best object detection algorithm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it considers object detection as a regression problem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from a pre-identified set of bounding boxes and confidence values, it select the best ones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Many engineering choices :</a:t>
            </a:r>
            <a:endParaRPr lang="en-US" sz="24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the network is </a:t>
            </a:r>
            <a:r>
              <a:rPr lang="en-US" sz="1800" dirty="0">
                <a:solidFill>
                  <a:srgbClr val="FF0000"/>
                </a:solidFill>
                <a:latin typeface="Nyala"/>
                <a:cs typeface="Calibri"/>
              </a:rPr>
              <a:t>pre-trained</a:t>
            </a:r>
            <a:r>
              <a:rPr lang="en-US" sz="1800" dirty="0">
                <a:latin typeface="Nyala"/>
                <a:cs typeface="Calibri"/>
              </a:rPr>
              <a:t> on the ImageNet dataset</a:t>
            </a: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use </a:t>
            </a:r>
            <a:r>
              <a:rPr lang="en-US" sz="1800" dirty="0">
                <a:solidFill>
                  <a:srgbClr val="FF0000"/>
                </a:solidFill>
                <a:latin typeface="Nyala"/>
                <a:cs typeface="Calibri"/>
              </a:rPr>
              <a:t>Leaky </a:t>
            </a:r>
            <a:r>
              <a:rPr lang="en-US" sz="1800" dirty="0" err="1">
                <a:solidFill>
                  <a:srgbClr val="FF0000"/>
                </a:solidFill>
                <a:latin typeface="Nyala"/>
                <a:cs typeface="Calibri"/>
              </a:rPr>
              <a:t>ReLUs</a:t>
            </a:r>
            <a:r>
              <a:rPr lang="en-US" sz="1800" dirty="0">
                <a:latin typeface="Nyala"/>
                <a:cs typeface="Calibri"/>
              </a:rPr>
              <a:t> for all layers</a:t>
            </a: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</a:t>
            </a:r>
            <a:r>
              <a:rPr lang="en-US" sz="1800" dirty="0">
                <a:solidFill>
                  <a:srgbClr val="FF0000"/>
                </a:solidFill>
                <a:latin typeface="Nyala"/>
                <a:cs typeface="Calibri"/>
              </a:rPr>
              <a:t>data augmentation</a:t>
            </a:r>
            <a:r>
              <a:rPr lang="en-US" sz="1800" dirty="0">
                <a:latin typeface="Nyala"/>
                <a:cs typeface="Calibri"/>
              </a:rPr>
              <a:t> with scaling and color transformation</a:t>
            </a: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</a:t>
            </a:r>
            <a:r>
              <a:rPr lang="en-US" sz="1800" dirty="0">
                <a:solidFill>
                  <a:srgbClr val="FF0000"/>
                </a:solidFill>
                <a:latin typeface="Nyala"/>
                <a:cs typeface="Calibri"/>
              </a:rPr>
              <a:t>normalize</a:t>
            </a:r>
            <a:r>
              <a:rPr lang="en-US" sz="1800" dirty="0">
                <a:latin typeface="Nyala"/>
                <a:cs typeface="Calibri"/>
              </a:rPr>
              <a:t> the bounding box parameters in [0,1]</a:t>
            </a: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</a:t>
            </a:r>
            <a:r>
              <a:rPr lang="en-US" sz="1800" dirty="0">
                <a:solidFill>
                  <a:srgbClr val="FF0000"/>
                </a:solidFill>
                <a:latin typeface="Nyala"/>
                <a:cs typeface="Calibri"/>
              </a:rPr>
              <a:t>dropout</a:t>
            </a:r>
            <a:r>
              <a:rPr lang="en-US" sz="1800" dirty="0">
                <a:latin typeface="Nyala"/>
                <a:cs typeface="Calibri"/>
              </a:rPr>
              <a:t> after the first convolutional layer</a:t>
            </a:r>
          </a:p>
          <a:p>
            <a:pPr marL="0" indent="0">
              <a:buNone/>
            </a:pPr>
            <a:r>
              <a:rPr lang="en-US" sz="1800" dirty="0">
                <a:latin typeface="Nyala"/>
                <a:cs typeface="Calibri"/>
              </a:rPr>
              <a:t>- </a:t>
            </a:r>
            <a:r>
              <a:rPr lang="en-US" sz="1800" dirty="0">
                <a:latin typeface="Nyala"/>
                <a:ea typeface="+mn-lt"/>
                <a:cs typeface="+mn-lt"/>
              </a:rPr>
              <a:t>reduce the weight of large bounding boxes by using the square roots of the size in the loss</a:t>
            </a:r>
            <a:endParaRPr lang="en-US" sz="18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38/47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FEEF5-09B3-6A2D-2582-4785B59AD3A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C362AEE-7C8C-A96D-E4A9-942D8865C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122518"/>
            <a:ext cx="4114800" cy="257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D1F0B-87B6-AA06-FFEE-9A2677D25E49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169687856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9848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Bounding boxes : YOLO (You Only Look Once – Redmon et al, 2015)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</a:t>
            </a:r>
            <a:r>
              <a:rPr lang="en-US" sz="2000" dirty="0">
                <a:latin typeface="Nyala"/>
                <a:ea typeface="+mn-lt"/>
                <a:cs typeface="+mn-lt"/>
              </a:rPr>
              <a:t>input image is divided into a grid </a:t>
            </a:r>
            <a:r>
              <a:rPr lang="en-US" sz="20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(S x S)</a:t>
            </a:r>
            <a:r>
              <a:rPr lang="en-US" sz="2000" dirty="0">
                <a:latin typeface="Nyala"/>
                <a:ea typeface="+mn-lt"/>
                <a:cs typeface="+mn-lt"/>
              </a:rPr>
              <a:t> and for each grid cell, the network predicts </a:t>
            </a:r>
            <a:r>
              <a:rPr lang="en-US" sz="20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B</a:t>
            </a:r>
            <a:r>
              <a:rPr lang="en-US" sz="2000" dirty="0">
                <a:latin typeface="Nyala"/>
                <a:ea typeface="+mn-lt"/>
                <a:cs typeface="+mn-lt"/>
              </a:rPr>
              <a:t> bounding boxes, a confidence value for each box and </a:t>
            </a:r>
            <a:r>
              <a:rPr lang="en-US" sz="20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C</a:t>
            </a:r>
            <a:r>
              <a:rPr lang="en-US" sz="2000" dirty="0">
                <a:latin typeface="Nyala"/>
                <a:ea typeface="+mn-lt"/>
                <a:cs typeface="+mn-lt"/>
              </a:rPr>
              <a:t> class probabilities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loss designed to train YOLO is quite complex and contains many terms achieving different purposes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39/47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FEEF5-09B3-6A2D-2582-4785B59AD3A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1D145C4-91DA-D624-0D6F-010008657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8" t="6470" r="1905" b="1395"/>
          <a:stretch/>
        </p:blipFill>
        <p:spPr>
          <a:xfrm>
            <a:off x="5737860" y="2972388"/>
            <a:ext cx="5487643" cy="302230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C0BBC51-DB1F-3B9F-E0F1-9BA7207CF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" y="3349785"/>
            <a:ext cx="4465320" cy="2467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15EDAA-2513-80C9-AC56-C4B5C0C9A501}"/>
              </a:ext>
            </a:extLst>
          </p:cNvPr>
          <p:cNvSpPr txBox="1"/>
          <p:nvPr/>
        </p:nvSpPr>
        <p:spPr>
          <a:xfrm>
            <a:off x="6617074" y="6067397"/>
            <a:ext cx="43772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</a:rPr>
              <a:t>Taken from : Francois Fleuret, </a:t>
            </a:r>
            <a:r>
              <a:rPr lang="en-US" sz="1400" dirty="0">
                <a:latin typeface="Nyala"/>
                <a:hlinkClick r:id="rId6"/>
              </a:rPr>
              <a:t>EE559 Deep Learning</a:t>
            </a:r>
            <a:r>
              <a:rPr lang="en-US" sz="1400" dirty="0">
                <a:latin typeface="Nyala"/>
              </a:rPr>
              <a:t>, EPFL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A9EBB-FB2B-1849-11AC-E917B59B1F11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20998113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Segmentation : </a:t>
            </a:r>
            <a:r>
              <a:rPr lang="en-US" sz="2400" dirty="0" err="1">
                <a:latin typeface="Nyala"/>
                <a:cs typeface="Calibri"/>
              </a:rPr>
              <a:t>UNet</a:t>
            </a:r>
            <a:r>
              <a:rPr lang="en-US" sz="2400" dirty="0">
                <a:latin typeface="Nyala"/>
                <a:cs typeface="Calibri"/>
              </a:rPr>
              <a:t> (</a:t>
            </a:r>
            <a:r>
              <a:rPr lang="en-US" sz="2400" dirty="0" err="1">
                <a:latin typeface="Nyala"/>
                <a:ea typeface="+mn-lt"/>
                <a:cs typeface="+mn-lt"/>
              </a:rPr>
              <a:t>Ronneberger</a:t>
            </a:r>
            <a:r>
              <a:rPr lang="en-US" sz="2400" dirty="0">
                <a:latin typeface="Nyala"/>
                <a:ea typeface="+mn-lt"/>
                <a:cs typeface="+mn-lt"/>
              </a:rPr>
              <a:t> et al, 2015)</a:t>
            </a: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built as a fully convolutional network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consists in symmetric contraction and expansion paths, with connections from the contracted part to the expanding part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40/47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FEEF5-09B3-6A2D-2582-4785B59AD3A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DB4E0D6E-3E42-C567-2C1F-FA26BAFD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460" y="2875948"/>
            <a:ext cx="5448300" cy="3216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9BC289-081F-295B-5408-53CFFBFC6910}"/>
              </a:ext>
            </a:extLst>
          </p:cNvPr>
          <p:cNvSpPr txBox="1"/>
          <p:nvPr/>
        </p:nvSpPr>
        <p:spPr>
          <a:xfrm>
            <a:off x="9023465" y="4304607"/>
            <a:ext cx="19250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 </a:t>
            </a:r>
            <a:r>
              <a:rPr lang="en-US" sz="1400" dirty="0">
                <a:latin typeface="Nyala"/>
                <a:ea typeface="+mn-lt"/>
                <a:cs typeface="+mn-lt"/>
                <a:hlinkClick r:id="rId5"/>
              </a:rPr>
              <a:t>Ronneberger et al</a:t>
            </a:r>
            <a:r>
              <a:rPr lang="en-US" sz="1400" dirty="0">
                <a:latin typeface="Nyala"/>
                <a:ea typeface="+mn-lt"/>
                <a:cs typeface="+mn-lt"/>
              </a:rPr>
              <a:t>, 2015.</a:t>
            </a:r>
            <a:endParaRPr lang="en-US" sz="1400" dirty="0">
              <a:latin typeface="Nyal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46A1A-1E8D-1AD7-4DCF-3B9693CD7509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41798939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To go further...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Object detection :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 </a:t>
            </a:r>
            <a:r>
              <a:rPr lang="en-US" sz="2000" dirty="0">
                <a:latin typeface="Nyala"/>
                <a:ea typeface="+mn-lt"/>
                <a:cs typeface="+mn-lt"/>
              </a:rPr>
              <a:t>Single Shot Multi-box Detector</a:t>
            </a:r>
            <a:r>
              <a:rPr lang="en-US" sz="2000" dirty="0">
                <a:latin typeface="Nyala"/>
                <a:cs typeface="Calibri"/>
              </a:rPr>
              <a:t> (SSD, Liu et al, 2015) : improves over YOLO by using a fully convolutional network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Region-based CNN (R-CNN, </a:t>
            </a:r>
            <a:r>
              <a:rPr lang="en-US" sz="2000" dirty="0" err="1">
                <a:latin typeface="Nyala"/>
                <a:ea typeface="+mn-lt"/>
                <a:cs typeface="+mn-lt"/>
              </a:rPr>
              <a:t>Girshick</a:t>
            </a:r>
            <a:r>
              <a:rPr lang="en-US" sz="2000" dirty="0">
                <a:latin typeface="Nyala"/>
                <a:ea typeface="+mn-lt"/>
                <a:cs typeface="+mn-lt"/>
              </a:rPr>
              <a:t> et al, 2014)</a:t>
            </a:r>
            <a:r>
              <a:rPr lang="en-US" sz="2000" dirty="0">
                <a:latin typeface="Nyala"/>
                <a:cs typeface="Calibri"/>
              </a:rPr>
              <a:t> : instead of producing a large set of bounding boxes, region proposals are extracted from the image </a:t>
            </a:r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Segmentation :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Mask R-CNN (He et al, 2017) : extends the R-CNN model for segmentation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41/47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FEEF5-09B3-6A2D-2582-4785B59AD3A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DEAD3-BD2B-8CB6-E783-3F5A4CD0916E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12668689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How can you be sure your network detects what it is supposed to ?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sometimes CNNs do not work as expected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a deep network can overfit and learn the statistical noise in the data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you can look at the feature maps to see how the layers are activated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...or let a neural network do it for you : Grad-CAM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Grad-CAM is a neural network producing heatmaps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check how the gradients flow through a network to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Nyala"/>
                <a:cs typeface="Calibri"/>
              </a:rPr>
              <a:t>trace back the important regions in the input image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you can trace back the gradients to any feature map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easily adaptable to any CNN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42/47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637BF-A528-CA9A-4EDA-2B6678F7E04E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E4F6A0D-4FF0-66AB-23BD-5E08DA4E2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51178"/>
            <a:ext cx="5372100" cy="1847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075FC1-B72E-E65C-39A7-D8E4B262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40" y="1801620"/>
            <a:ext cx="3055620" cy="1761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2B2CB8-11A2-A9CD-8C07-5CE2D30CF323}"/>
              </a:ext>
            </a:extLst>
          </p:cNvPr>
          <p:cNvSpPr txBox="1"/>
          <p:nvPr/>
        </p:nvSpPr>
        <p:spPr>
          <a:xfrm>
            <a:off x="8151321" y="3569624"/>
            <a:ext cx="24785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 Zeiler &amp; Fergus, 2013</a:t>
            </a:r>
            <a:endParaRPr lang="en-US" sz="1400" dirty="0"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4809D-DE9E-FE09-518B-EAE564F0F6D5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165010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deep learning jargon...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12/33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4BCD6-3768-64D7-FA0A-D9747EE67783}"/>
              </a:ext>
            </a:extLst>
          </p:cNvPr>
          <p:cNvSpPr txBox="1"/>
          <p:nvPr/>
        </p:nvSpPr>
        <p:spPr>
          <a:xfrm>
            <a:off x="1634836" y="2008909"/>
            <a:ext cx="1898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D9EA8"/>
                </a:solidFill>
                <a:latin typeface="Nyala"/>
                <a:cs typeface="Calibri"/>
              </a:rPr>
              <a:t>Convolution layers</a:t>
            </a:r>
            <a:endParaRPr lang="en-US">
              <a:solidFill>
                <a:srgbClr val="2D9EA8"/>
              </a:solidFill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2AD9-D9FD-3D7B-E5CF-3EF4ABF5E63E}"/>
              </a:ext>
            </a:extLst>
          </p:cNvPr>
          <p:cNvSpPr txBox="1"/>
          <p:nvPr/>
        </p:nvSpPr>
        <p:spPr>
          <a:xfrm>
            <a:off x="2267296" y="3639588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2EB8A-15AB-E71C-D658-9FD92944B9B8}"/>
              </a:ext>
            </a:extLst>
          </p:cNvPr>
          <p:cNvSpPr txBox="1"/>
          <p:nvPr/>
        </p:nvSpPr>
        <p:spPr>
          <a:xfrm>
            <a:off x="4431376" y="2107968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6B"/>
                </a:solidFill>
                <a:latin typeface="Nyala"/>
                <a:cs typeface="Calibri"/>
              </a:rPr>
              <a:t>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9A79-F04E-7496-1B40-E6727502A04D}"/>
              </a:ext>
            </a:extLst>
          </p:cNvPr>
          <p:cNvSpPr txBox="1"/>
          <p:nvPr/>
        </p:nvSpPr>
        <p:spPr>
          <a:xfrm>
            <a:off x="1109056" y="2786147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9ECA4-93F0-3589-B2B2-A90A07365899}"/>
              </a:ext>
            </a:extLst>
          </p:cNvPr>
          <p:cNvSpPr txBox="1"/>
          <p:nvPr/>
        </p:nvSpPr>
        <p:spPr>
          <a:xfrm>
            <a:off x="3440776" y="554458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70C0"/>
                </a:solidFill>
                <a:latin typeface="Nyala"/>
                <a:cs typeface="Calibri"/>
              </a:rPr>
              <a:t>ReLU</a:t>
            </a:r>
            <a:endParaRPr lang="en-US">
              <a:solidFill>
                <a:srgbClr val="0070C0"/>
              </a:solidFill>
              <a:latin typeface="Nyal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3CDE1-4D3E-E193-A636-160EE97416B2}"/>
              </a:ext>
            </a:extLst>
          </p:cNvPr>
          <p:cNvSpPr txBox="1"/>
          <p:nvPr/>
        </p:nvSpPr>
        <p:spPr>
          <a:xfrm>
            <a:off x="6534496" y="2572787"/>
            <a:ext cx="1868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Nyala"/>
                <a:cs typeface="Calibri"/>
              </a:rPr>
              <a:t>Vanishing gradients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83262-8ACC-48AB-54FF-166ACEBC9206}"/>
              </a:ext>
            </a:extLst>
          </p:cNvPr>
          <p:cNvSpPr txBox="1"/>
          <p:nvPr/>
        </p:nvSpPr>
        <p:spPr>
          <a:xfrm>
            <a:off x="1200496" y="4889267"/>
            <a:ext cx="1677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Backpropagation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01F5F-3398-7737-D262-AC9B895D800D}"/>
              </a:ext>
            </a:extLst>
          </p:cNvPr>
          <p:cNvSpPr txBox="1"/>
          <p:nvPr/>
        </p:nvSpPr>
        <p:spPr>
          <a:xfrm>
            <a:off x="9178636" y="2862347"/>
            <a:ext cx="199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Nyala"/>
                <a:cs typeface="Calibri"/>
              </a:rPr>
              <a:t>Activation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416C1-6B9F-05BC-7829-71C5F4CEFA7F}"/>
              </a:ext>
            </a:extLst>
          </p:cNvPr>
          <p:cNvSpPr txBox="1"/>
          <p:nvPr/>
        </p:nvSpPr>
        <p:spPr>
          <a:xfrm>
            <a:off x="6892636" y="4995947"/>
            <a:ext cx="17082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82D56"/>
                </a:solidFill>
                <a:latin typeface="Nyala"/>
                <a:cs typeface="Calibri"/>
              </a:rPr>
              <a:t>Gradient descent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A0266-5ADB-82DB-55AE-83B823BE23E1}"/>
              </a:ext>
            </a:extLst>
          </p:cNvPr>
          <p:cNvSpPr txBox="1"/>
          <p:nvPr/>
        </p:nvSpPr>
        <p:spPr>
          <a:xfrm>
            <a:off x="8706196" y="1711727"/>
            <a:ext cx="2439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52E6"/>
                </a:solidFill>
                <a:latin typeface="Nyala"/>
                <a:cs typeface="Calibri"/>
              </a:rPr>
              <a:t>Overfitting &gt;&lt; underfitting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B2565-D40F-26D2-63AF-BF2BA2F0AC82}"/>
              </a:ext>
            </a:extLst>
          </p:cNvPr>
          <p:cNvSpPr txBox="1"/>
          <p:nvPr/>
        </p:nvSpPr>
        <p:spPr>
          <a:xfrm>
            <a:off x="5665816" y="5879867"/>
            <a:ext cx="1251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Initialization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208F9-2468-D107-4C9F-05E9E414721D}"/>
              </a:ext>
            </a:extLst>
          </p:cNvPr>
          <p:cNvSpPr txBox="1"/>
          <p:nvPr/>
        </p:nvSpPr>
        <p:spPr>
          <a:xfrm>
            <a:off x="10054936" y="4157747"/>
            <a:ext cx="1136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D6"/>
                </a:solidFill>
                <a:latin typeface="Nyala"/>
                <a:cs typeface="Calibri"/>
              </a:rPr>
              <a:t>Optimizer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CA5FE-64E7-C31A-E99F-0C208742A098}"/>
              </a:ext>
            </a:extLst>
          </p:cNvPr>
          <p:cNvSpPr txBox="1"/>
          <p:nvPr/>
        </p:nvSpPr>
        <p:spPr>
          <a:xfrm>
            <a:off x="4050376" y="4523507"/>
            <a:ext cx="23102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629DC"/>
                </a:solidFill>
                <a:latin typeface="Nyala"/>
                <a:cs typeface="Calibri"/>
              </a:rPr>
              <a:t>Transposed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35264-41C5-C715-9246-717A98F3C0C8}"/>
              </a:ext>
            </a:extLst>
          </p:cNvPr>
          <p:cNvSpPr txBox="1"/>
          <p:nvPr/>
        </p:nvSpPr>
        <p:spPr>
          <a:xfrm>
            <a:off x="9155776" y="5399807"/>
            <a:ext cx="1540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7526"/>
                </a:solidFill>
                <a:latin typeface="Nyala"/>
                <a:cs typeface="Calibri"/>
              </a:rPr>
              <a:t>Fully-connected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28EA2-CC8F-71C8-7B8F-5F38F46CFAEE}"/>
              </a:ext>
            </a:extLst>
          </p:cNvPr>
          <p:cNvSpPr txBox="1"/>
          <p:nvPr/>
        </p:nvSpPr>
        <p:spPr>
          <a:xfrm>
            <a:off x="4355176" y="3205247"/>
            <a:ext cx="1738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Nyala"/>
                <a:cs typeface="Calibri"/>
              </a:rPr>
              <a:t>Transfer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43461-D3C7-68F5-6400-95CF8E169112}"/>
              </a:ext>
            </a:extLst>
          </p:cNvPr>
          <p:cNvSpPr txBox="1"/>
          <p:nvPr/>
        </p:nvSpPr>
        <p:spPr>
          <a:xfrm>
            <a:off x="7532716" y="3852947"/>
            <a:ext cx="14949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B29E6"/>
                </a:solidFill>
                <a:latin typeface="Nyala"/>
                <a:cs typeface="Calibri"/>
              </a:rPr>
              <a:t>Normalization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B935A-560A-4F5A-78E7-3770B76DBF03}"/>
              </a:ext>
            </a:extLst>
          </p:cNvPr>
          <p:cNvSpPr txBox="1"/>
          <p:nvPr/>
        </p:nvSpPr>
        <p:spPr>
          <a:xfrm>
            <a:off x="6275416" y="1544087"/>
            <a:ext cx="1075805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629DC"/>
                </a:solidFill>
                <a:latin typeface="Nyala"/>
                <a:cs typeface="Calibri"/>
              </a:rPr>
              <a:t>Batch size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CC9FC6-69F2-A5AF-3B83-CD86DB234024}"/>
              </a:ext>
            </a:extLst>
          </p:cNvPr>
          <p:cNvSpPr txBox="1"/>
          <p:nvPr/>
        </p:nvSpPr>
        <p:spPr>
          <a:xfrm>
            <a:off x="1589116" y="572746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6B"/>
                </a:solidFill>
                <a:latin typeface="Nyala"/>
                <a:cs typeface="Calibri"/>
              </a:rPr>
              <a:t>YOLO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2E455-F52B-7593-7599-1FB9FF47DD97}"/>
              </a:ext>
            </a:extLst>
          </p:cNvPr>
          <p:cNvSpPr txBox="1"/>
          <p:nvPr/>
        </p:nvSpPr>
        <p:spPr>
          <a:xfrm>
            <a:off x="7967056" y="1086887"/>
            <a:ext cx="1060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A82D56"/>
                </a:solidFill>
                <a:latin typeface="Nyala"/>
                <a:cs typeface="Calibri"/>
              </a:rPr>
              <a:t>GradCAM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A1BC2-8830-B27B-CCEE-C961589A1392}"/>
              </a:ext>
            </a:extLst>
          </p:cNvPr>
          <p:cNvSpPr txBox="1"/>
          <p:nvPr/>
        </p:nvSpPr>
        <p:spPr>
          <a:xfrm>
            <a:off x="6427816" y="3464328"/>
            <a:ext cx="771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D9EA8"/>
                </a:solidFill>
                <a:latin typeface="Nyala"/>
                <a:cs typeface="Calibri"/>
              </a:rPr>
              <a:t>RNN</a:t>
            </a:r>
          </a:p>
        </p:txBody>
      </p:sp>
    </p:spTree>
    <p:extLst>
      <p:ext uri="{BB962C8B-B14F-4D97-AF65-F5344CB8AC3E}">
        <p14:creationId xmlns:p14="http://schemas.microsoft.com/office/powerpoint/2010/main" val="28341045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DCFC04E9-48F4-1468-3197-A2AD2D41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7921" b="17162"/>
          <a:stretch/>
        </p:blipFill>
        <p:spPr>
          <a:xfrm>
            <a:off x="8473440" y="1450821"/>
            <a:ext cx="3063242" cy="1868086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Generative Adversarial Networks (GANs) and Autoencoders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goal of these networks is both to learn the underlying distribution in the data </a:t>
            </a:r>
            <a:endParaRPr lang="en-US" sz="2000" dirty="0">
              <a:latin typeface="Nyala"/>
              <a:ea typeface="+mn-lt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AND to produce realistic data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they mainly differ by the way they are trained</a:t>
            </a: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Autoencoders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made of two networks : an encoder and a decoder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networks can either be MLPs or CNNs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often used to denoise data</a:t>
            </a: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do not really work as it is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      Variational Autoencoders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43/47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6C6D7-7847-06EC-94C3-B5FB1EDABAAA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0351512-9F87-1D61-2C67-33EEEC0F9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" t="23199" r="3016" b="3699"/>
          <a:stretch/>
        </p:blipFill>
        <p:spPr>
          <a:xfrm>
            <a:off x="6027420" y="3500086"/>
            <a:ext cx="4082802" cy="1730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8F3A7B-E541-B8E7-6E02-9607D64542FE}"/>
              </a:ext>
            </a:extLst>
          </p:cNvPr>
          <p:cNvSpPr txBox="1"/>
          <p:nvPr/>
        </p:nvSpPr>
        <p:spPr>
          <a:xfrm>
            <a:off x="10311244" y="3784369"/>
            <a:ext cx="122404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 </a:t>
            </a:r>
            <a:r>
              <a:rPr lang="en-US" sz="1400" dirty="0">
                <a:latin typeface="Nyala"/>
                <a:ea typeface="+mn-lt"/>
                <a:cs typeface="+mn-lt"/>
                <a:hlinkClick r:id="rId6"/>
              </a:rPr>
              <a:t>Deepak Birla, 2019.</a:t>
            </a:r>
            <a:r>
              <a:rPr lang="en-US" sz="1400" dirty="0">
                <a:latin typeface="Nyala"/>
                <a:ea typeface="+mn-lt"/>
                <a:cs typeface="+mn-lt"/>
              </a:rPr>
              <a:t> </a:t>
            </a:r>
            <a:endParaRPr lang="en-US" sz="1400" dirty="0">
              <a:latin typeface="Nyal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46E14-A514-B041-4B8B-B92FC080472E}"/>
              </a:ext>
            </a:extLst>
          </p:cNvPr>
          <p:cNvSpPr txBox="1"/>
          <p:nvPr/>
        </p:nvSpPr>
        <p:spPr>
          <a:xfrm>
            <a:off x="9712728" y="2864427"/>
            <a:ext cx="22035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 </a:t>
            </a:r>
            <a:r>
              <a:rPr lang="en-US" sz="1400" dirty="0">
                <a:latin typeface="Nyala"/>
                <a:ea typeface="+mn-lt"/>
                <a:cs typeface="+mn-lt"/>
              </a:rPr>
              <a:t>Francois Fleuret, </a:t>
            </a:r>
            <a:r>
              <a:rPr lang="en-US" sz="1400" dirty="0">
                <a:latin typeface="Nyala"/>
                <a:ea typeface="+mn-lt"/>
                <a:cs typeface="+mn-lt"/>
                <a:hlinkClick r:id="rId7"/>
              </a:rPr>
              <a:t>Deep Learning</a:t>
            </a:r>
            <a:r>
              <a:rPr lang="en-US" sz="1400" dirty="0">
                <a:latin typeface="Nyala"/>
                <a:ea typeface="+mn-lt"/>
                <a:cs typeface="+mn-lt"/>
              </a:rPr>
              <a:t>, UNIGE/EPFL</a:t>
            </a:r>
            <a:endParaRPr lang="en-US" sz="1400" dirty="0">
              <a:latin typeface="Nyala"/>
            </a:endParaRPr>
          </a:p>
        </p:txBody>
      </p:sp>
      <p:pic>
        <p:nvPicPr>
          <p:cNvPr id="16" name="Graphic 9" descr="Flèche : courbe légère avec un remplissage uni">
            <a:extLst>
              <a:ext uri="{FF2B5EF4-FFF2-40B4-BE49-F238E27FC236}">
                <a16:creationId xmlns:a16="http://schemas.microsoft.com/office/drawing/2014/main" id="{DDA316CE-EE16-42D1-7CA5-098DC68BB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632" y="5775325"/>
            <a:ext cx="373380" cy="39624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BD95E68-CA93-C903-BEDD-BEBC4E7E9B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34" b="48920"/>
          <a:stretch/>
        </p:blipFill>
        <p:spPr>
          <a:xfrm>
            <a:off x="4922520" y="5525276"/>
            <a:ext cx="2743200" cy="918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95210-6111-DAAC-062D-1620D2C00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883" b="305"/>
          <a:stretch/>
        </p:blipFill>
        <p:spPr>
          <a:xfrm>
            <a:off x="7757159" y="5506099"/>
            <a:ext cx="2743200" cy="870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DA9CD-0F7B-1A30-5E07-7FA4B2267C24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2208384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Generative Adversarial Networks 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generator is responsible for the generation of new images from a random noise vector (latent space)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discriminator tries to discriminate the generated images from the real ones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training is a competition between these two networks</a:t>
            </a: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GANs are very powerful but very hard to train</a:t>
            </a: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44/47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6C6D7-7847-06EC-94C3-B5FB1EDABAAA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latin typeface="Nyala"/>
                <a:cs typeface="Calibri"/>
              </a:rPr>
              <a:t>5.2) GANs and autoencoders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9FC28BF-AF37-07C6-B6DB-CE9589BFD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020" y="4187193"/>
            <a:ext cx="3954780" cy="1729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FCB27E-78E1-D28C-9C07-42A3F8B53FE8}"/>
              </a:ext>
            </a:extLst>
          </p:cNvPr>
          <p:cNvSpPr txBox="1"/>
          <p:nvPr/>
        </p:nvSpPr>
        <p:spPr>
          <a:xfrm>
            <a:off x="7820890" y="6010794"/>
            <a:ext cx="22666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 Karras et al, 2018.</a:t>
            </a:r>
            <a:endParaRPr lang="en-US" sz="1400" dirty="0">
              <a:latin typeface="Nyala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C7125FE-B467-4390-EA15-1E4C4FB48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929634"/>
            <a:ext cx="3893820" cy="19857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910B8-4BB4-5CA0-57F9-D62C29E1C7C1}"/>
              </a:ext>
            </a:extLst>
          </p:cNvPr>
          <p:cNvSpPr txBox="1"/>
          <p:nvPr/>
        </p:nvSpPr>
        <p:spPr>
          <a:xfrm>
            <a:off x="2414154" y="6025342"/>
            <a:ext cx="23885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cs typeface="Calibri"/>
              </a:rPr>
              <a:t>Taken from </a:t>
            </a:r>
            <a:r>
              <a:rPr lang="en-US" sz="1400" dirty="0">
                <a:latin typeface="Nyala"/>
                <a:ea typeface="+mn-lt"/>
                <a:cs typeface="+mn-lt"/>
                <a:hlinkClick r:id="rId6"/>
              </a:rPr>
              <a:t>Thalles Silva, 2018</a:t>
            </a:r>
            <a:r>
              <a:rPr lang="en-US" sz="1400" dirty="0">
                <a:latin typeface="Nyala"/>
                <a:ea typeface="+mn-lt"/>
                <a:cs typeface="+mn-lt"/>
              </a:rPr>
              <a:t>.</a:t>
            </a:r>
            <a:endParaRPr lang="en-US" sz="1400" dirty="0">
              <a:latin typeface="Nyala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C6B9F-23B4-69F4-BDE1-E572ED469C3F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5.4) Transformers</a:t>
            </a:r>
          </a:p>
        </p:txBody>
      </p:sp>
    </p:spTree>
    <p:extLst>
      <p:ext uri="{BB962C8B-B14F-4D97-AF65-F5344CB8AC3E}">
        <p14:creationId xmlns:p14="http://schemas.microsoft.com/office/powerpoint/2010/main" val="2697222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D572A62-D867-6C24-1405-06A82BC0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3879943"/>
            <a:ext cx="4175760" cy="2618553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How to make sense of sequential data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examples : activity recognition in videos, text translation, speech recognition, ...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analysis of some situations can change with time</a:t>
            </a: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cs typeface="Calibri"/>
              </a:rPr>
              <a:t>Recurrent networks have been designed to address data sequentially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they maintain a recurrent state, updated at each step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predictions can be computed at each step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implement </a:t>
            </a:r>
            <a:r>
              <a:rPr lang="en-US" sz="2000" dirty="0">
                <a:solidFill>
                  <a:srgbClr val="FF0000"/>
                </a:solidFill>
                <a:latin typeface="Nyala"/>
                <a:cs typeface="Calibri"/>
              </a:rPr>
              <a:t>gating, </a:t>
            </a:r>
            <a:r>
              <a:rPr lang="en-US" sz="2000" dirty="0">
                <a:latin typeface="Nyala"/>
                <a:cs typeface="Calibri"/>
              </a:rPr>
              <a:t>similar to skipped connections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examples : LSTM and GRU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might be hard to train for long sequences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45/47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8435B-2E5C-25F4-F5D1-8E538BE7E9A3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6CB4F-EAD5-62BC-1EA3-B94FE3E4D905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Nyala"/>
                <a:cs typeface="Calibri"/>
              </a:rPr>
              <a:t>5.3</a:t>
            </a:r>
            <a:r>
              <a:rPr lang="en-US" sz="1050" dirty="0">
                <a:latin typeface="Nyala"/>
                <a:cs typeface="Calibri"/>
              </a:rPr>
              <a:t>) Recurrent networks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 panose="020F0502020204030204"/>
              </a:rPr>
              <a:t>5.4) Transformers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E33C26F-618B-194C-869E-7BEE8BD03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260" y="4775805"/>
            <a:ext cx="2217420" cy="1322129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4C4EEFF9-0948-96BD-5CB2-B8F5334FC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680" y="1496826"/>
            <a:ext cx="1882139" cy="1928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56F9E6-EC23-1E26-AE7D-FF1A217AE07E}"/>
              </a:ext>
            </a:extLst>
          </p:cNvPr>
          <p:cNvSpPr txBox="1"/>
          <p:nvPr/>
        </p:nvSpPr>
        <p:spPr>
          <a:xfrm>
            <a:off x="5824450" y="5879869"/>
            <a:ext cx="128500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Nyala"/>
                <a:cs typeface="Calibri"/>
              </a:rPr>
              <a:t>LSTM block</a:t>
            </a:r>
            <a:endParaRPr lang="en-US" sz="1600" dirty="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0979592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600" dirty="0">
                <a:latin typeface="Nyala"/>
                <a:cs typeface="Calibri"/>
              </a:rPr>
              <a:t>Transformers are very different from other neural networks</a:t>
            </a:r>
          </a:p>
          <a:p>
            <a:pPr marL="0" indent="0">
              <a:buNone/>
            </a:pPr>
            <a:r>
              <a:rPr lang="en-US" sz="2200" dirty="0">
                <a:latin typeface="Nyala"/>
                <a:ea typeface="+mn-lt"/>
                <a:cs typeface="+mn-lt"/>
              </a:rPr>
              <a:t>- composed of an encoder and a decoder</a:t>
            </a:r>
          </a:p>
          <a:p>
            <a:pPr marL="0" indent="0">
              <a:buNone/>
            </a:pPr>
            <a:r>
              <a:rPr lang="en-US" sz="2200" dirty="0">
                <a:latin typeface="Nyala"/>
                <a:cs typeface="Calibri"/>
              </a:rPr>
              <a:t>- </a:t>
            </a:r>
            <a:r>
              <a:rPr lang="en-US" sz="2200" dirty="0">
                <a:latin typeface="Nyala"/>
                <a:ea typeface="+mn-lt"/>
                <a:cs typeface="+mn-lt"/>
              </a:rPr>
              <a:t>they implement the </a:t>
            </a:r>
            <a:r>
              <a:rPr lang="en-US" sz="22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attention</a:t>
            </a:r>
            <a:r>
              <a:rPr lang="en-US" sz="2200" dirty="0">
                <a:latin typeface="Nyala"/>
                <a:ea typeface="+mn-lt"/>
                <a:cs typeface="+mn-lt"/>
              </a:rPr>
              <a:t> mechanism, consisting in transporting information from parts of the input signals to parts of the output specified dynamically</a:t>
            </a:r>
            <a:endParaRPr lang="en-US" sz="22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latin typeface="Nyala"/>
                <a:cs typeface="Calibri"/>
              </a:rPr>
              <a:t>- attention layers produce weights that are functions of the inputs</a:t>
            </a:r>
          </a:p>
          <a:p>
            <a:pPr marL="0" indent="0">
              <a:buNone/>
            </a:pPr>
            <a:r>
              <a:rPr lang="en-US" sz="2200" dirty="0">
                <a:latin typeface="Nyala"/>
                <a:cs typeface="Calibri"/>
              </a:rPr>
              <a:t>- require input embedding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Steps :</a:t>
            </a:r>
          </a:p>
          <a:p>
            <a:pPr marL="0" indent="0">
              <a:buNone/>
            </a:pPr>
            <a:r>
              <a:rPr lang="en-US" sz="1700" dirty="0">
                <a:latin typeface="Nyala"/>
                <a:cs typeface="Calibri"/>
              </a:rPr>
              <a:t>- </a:t>
            </a:r>
            <a:r>
              <a:rPr lang="en-US" sz="1700" dirty="0">
                <a:latin typeface="Nyala"/>
                <a:ea typeface="+mn-lt"/>
                <a:cs typeface="+mn-lt"/>
              </a:rPr>
              <a:t>The encoders start by processing the input sequence. </a:t>
            </a:r>
          </a:p>
          <a:p>
            <a:pPr marL="0" indent="0">
              <a:buNone/>
            </a:pPr>
            <a:r>
              <a:rPr lang="en-US" sz="1700" dirty="0">
                <a:latin typeface="Nyala"/>
                <a:ea typeface="+mn-lt"/>
                <a:cs typeface="+mn-lt"/>
              </a:rPr>
              <a:t>- The output of the encoder is then transformed into a set 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>
                <a:latin typeface="Nyala"/>
                <a:ea typeface="+mn-lt"/>
                <a:cs typeface="+mn-lt"/>
              </a:rPr>
              <a:t>of attention vectors K and V that will help the decoders focus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>
                <a:latin typeface="Nyala"/>
                <a:ea typeface="+mn-lt"/>
                <a:cs typeface="+mn-lt"/>
              </a:rPr>
              <a:t>on appropriate places in the input sequence.</a:t>
            </a:r>
            <a:endParaRPr lang="en-US" sz="17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1700" dirty="0">
                <a:latin typeface="Nyala"/>
                <a:cs typeface="Calibri"/>
              </a:rPr>
              <a:t>- </a:t>
            </a:r>
            <a:r>
              <a:rPr lang="en-US" sz="1700" dirty="0">
                <a:latin typeface="Nyala"/>
                <a:ea typeface="+mn-lt"/>
                <a:cs typeface="+mn-lt"/>
              </a:rPr>
              <a:t>Each step in the decoding phase produces an output token, 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>
                <a:latin typeface="Nyala"/>
                <a:ea typeface="+mn-lt"/>
                <a:cs typeface="+mn-lt"/>
              </a:rPr>
              <a:t>until a special symbol is reached indicating the transformer 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>
                <a:latin typeface="Nyala"/>
                <a:ea typeface="+mn-lt"/>
                <a:cs typeface="+mn-lt"/>
              </a:rPr>
              <a:t>decoder has completed its output.</a:t>
            </a:r>
            <a:endParaRPr lang="en-US" sz="17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46/47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5) More advanced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14399-C75D-8366-8C2B-6ED0DEDEA6A2}"/>
              </a:ext>
            </a:extLst>
          </p:cNvPr>
          <p:cNvSpPr txBox="1"/>
          <p:nvPr/>
        </p:nvSpPr>
        <p:spPr>
          <a:xfrm>
            <a:off x="669728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Advanced convolutions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GANs and autoencoders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09821-BCA5-ABB5-A0E3-7147C3F35DA1}"/>
              </a:ext>
            </a:extLst>
          </p:cNvPr>
          <p:cNvSpPr txBox="1"/>
          <p:nvPr/>
        </p:nvSpPr>
        <p:spPr>
          <a:xfrm>
            <a:off x="8404167" y="630382"/>
            <a:ext cx="171103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Recurrent networks</a:t>
            </a:r>
          </a:p>
          <a:p>
            <a:r>
              <a:rPr lang="en-US" sz="1050" dirty="0">
                <a:solidFill>
                  <a:srgbClr val="000000"/>
                </a:solidFill>
                <a:latin typeface="Nyala"/>
                <a:cs typeface="Calibri"/>
              </a:rPr>
              <a:t>5.4) Transformers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50647B6-834E-C939-70BB-517BAC58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60" y="3208878"/>
            <a:ext cx="5646420" cy="31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70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53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deep learning jargon...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64BCD6-3768-64D7-FA0A-D9747EE67783}"/>
              </a:ext>
            </a:extLst>
          </p:cNvPr>
          <p:cNvSpPr txBox="1"/>
          <p:nvPr/>
        </p:nvSpPr>
        <p:spPr>
          <a:xfrm>
            <a:off x="1634836" y="2008909"/>
            <a:ext cx="1898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D9EA8"/>
                </a:solidFill>
                <a:latin typeface="Nyala"/>
                <a:cs typeface="Calibri"/>
              </a:rPr>
              <a:t>Convolution layers</a:t>
            </a:r>
            <a:endParaRPr lang="en-US">
              <a:solidFill>
                <a:srgbClr val="2D9EA8"/>
              </a:solidFill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2AD9-D9FD-3D7B-E5CF-3EF4ABF5E63E}"/>
              </a:ext>
            </a:extLst>
          </p:cNvPr>
          <p:cNvSpPr txBox="1"/>
          <p:nvPr/>
        </p:nvSpPr>
        <p:spPr>
          <a:xfrm>
            <a:off x="2267296" y="3639588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2EB8A-15AB-E71C-D658-9FD92944B9B8}"/>
              </a:ext>
            </a:extLst>
          </p:cNvPr>
          <p:cNvSpPr txBox="1"/>
          <p:nvPr/>
        </p:nvSpPr>
        <p:spPr>
          <a:xfrm>
            <a:off x="4431376" y="2107968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6B"/>
                </a:solidFill>
                <a:latin typeface="Nyala"/>
                <a:cs typeface="Calibri"/>
              </a:rPr>
              <a:t>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9A79-F04E-7496-1B40-E6727502A04D}"/>
              </a:ext>
            </a:extLst>
          </p:cNvPr>
          <p:cNvSpPr txBox="1"/>
          <p:nvPr/>
        </p:nvSpPr>
        <p:spPr>
          <a:xfrm>
            <a:off x="1109056" y="2786147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9ECA4-93F0-3589-B2B2-A90A07365899}"/>
              </a:ext>
            </a:extLst>
          </p:cNvPr>
          <p:cNvSpPr txBox="1"/>
          <p:nvPr/>
        </p:nvSpPr>
        <p:spPr>
          <a:xfrm>
            <a:off x="3440776" y="554458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70C0"/>
                </a:solidFill>
                <a:latin typeface="Nyala"/>
                <a:cs typeface="Calibri"/>
              </a:rPr>
              <a:t>ReLU</a:t>
            </a:r>
            <a:endParaRPr lang="en-US">
              <a:solidFill>
                <a:srgbClr val="0070C0"/>
              </a:solidFill>
              <a:latin typeface="Nyal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3CDE1-4D3E-E193-A636-160EE97416B2}"/>
              </a:ext>
            </a:extLst>
          </p:cNvPr>
          <p:cNvSpPr txBox="1"/>
          <p:nvPr/>
        </p:nvSpPr>
        <p:spPr>
          <a:xfrm>
            <a:off x="6534496" y="2572787"/>
            <a:ext cx="1868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Nyala"/>
                <a:cs typeface="Calibri"/>
              </a:rPr>
              <a:t>Vanishing gradients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83262-8ACC-48AB-54FF-166ACEBC9206}"/>
              </a:ext>
            </a:extLst>
          </p:cNvPr>
          <p:cNvSpPr txBox="1"/>
          <p:nvPr/>
        </p:nvSpPr>
        <p:spPr>
          <a:xfrm>
            <a:off x="1200496" y="4889267"/>
            <a:ext cx="1677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Backpropagation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01F5F-3398-7737-D262-AC9B895D800D}"/>
              </a:ext>
            </a:extLst>
          </p:cNvPr>
          <p:cNvSpPr txBox="1"/>
          <p:nvPr/>
        </p:nvSpPr>
        <p:spPr>
          <a:xfrm>
            <a:off x="9178636" y="2862347"/>
            <a:ext cx="199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Nyala"/>
                <a:cs typeface="Calibri"/>
              </a:rPr>
              <a:t>Activation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416C1-6B9F-05BC-7829-71C5F4CEFA7F}"/>
              </a:ext>
            </a:extLst>
          </p:cNvPr>
          <p:cNvSpPr txBox="1"/>
          <p:nvPr/>
        </p:nvSpPr>
        <p:spPr>
          <a:xfrm>
            <a:off x="6892636" y="4995947"/>
            <a:ext cx="17082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82D56"/>
                </a:solidFill>
                <a:latin typeface="Nyala"/>
                <a:cs typeface="Calibri"/>
              </a:rPr>
              <a:t>Gradient descent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A0266-5ADB-82DB-55AE-83B823BE23E1}"/>
              </a:ext>
            </a:extLst>
          </p:cNvPr>
          <p:cNvSpPr txBox="1"/>
          <p:nvPr/>
        </p:nvSpPr>
        <p:spPr>
          <a:xfrm>
            <a:off x="8706196" y="1711727"/>
            <a:ext cx="2439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52E6"/>
                </a:solidFill>
                <a:latin typeface="Nyala"/>
                <a:cs typeface="Calibri"/>
              </a:rPr>
              <a:t>Overfitting &gt;&lt; underfitting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B2565-D40F-26D2-63AF-BF2BA2F0AC82}"/>
              </a:ext>
            </a:extLst>
          </p:cNvPr>
          <p:cNvSpPr txBox="1"/>
          <p:nvPr/>
        </p:nvSpPr>
        <p:spPr>
          <a:xfrm>
            <a:off x="5665816" y="5879867"/>
            <a:ext cx="1251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Initialization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208F9-2468-D107-4C9F-05E9E414721D}"/>
              </a:ext>
            </a:extLst>
          </p:cNvPr>
          <p:cNvSpPr txBox="1"/>
          <p:nvPr/>
        </p:nvSpPr>
        <p:spPr>
          <a:xfrm>
            <a:off x="10054936" y="4157747"/>
            <a:ext cx="1136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D6"/>
                </a:solidFill>
                <a:latin typeface="Nyala"/>
                <a:cs typeface="Calibri"/>
              </a:rPr>
              <a:t>Optimizer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CA5FE-64E7-C31A-E99F-0C208742A098}"/>
              </a:ext>
            </a:extLst>
          </p:cNvPr>
          <p:cNvSpPr txBox="1"/>
          <p:nvPr/>
        </p:nvSpPr>
        <p:spPr>
          <a:xfrm>
            <a:off x="4050376" y="4523507"/>
            <a:ext cx="23102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629DC"/>
                </a:solidFill>
                <a:latin typeface="Nyala"/>
                <a:cs typeface="Calibri"/>
              </a:rPr>
              <a:t>Transposed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35264-41C5-C715-9246-717A98F3C0C8}"/>
              </a:ext>
            </a:extLst>
          </p:cNvPr>
          <p:cNvSpPr txBox="1"/>
          <p:nvPr/>
        </p:nvSpPr>
        <p:spPr>
          <a:xfrm>
            <a:off x="9155776" y="5399807"/>
            <a:ext cx="1540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7526"/>
                </a:solidFill>
                <a:latin typeface="Nyala"/>
                <a:cs typeface="Calibri"/>
              </a:rPr>
              <a:t>Fully-connected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28EA2-CC8F-71C8-7B8F-5F38F46CFAEE}"/>
              </a:ext>
            </a:extLst>
          </p:cNvPr>
          <p:cNvSpPr txBox="1"/>
          <p:nvPr/>
        </p:nvSpPr>
        <p:spPr>
          <a:xfrm>
            <a:off x="4355176" y="3205247"/>
            <a:ext cx="1738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Nyala"/>
                <a:cs typeface="Calibri"/>
              </a:rPr>
              <a:t>Transfer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43461-D3C7-68F5-6400-95CF8E169112}"/>
              </a:ext>
            </a:extLst>
          </p:cNvPr>
          <p:cNvSpPr txBox="1"/>
          <p:nvPr/>
        </p:nvSpPr>
        <p:spPr>
          <a:xfrm>
            <a:off x="7532716" y="3852947"/>
            <a:ext cx="14949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B29E6"/>
                </a:solidFill>
                <a:latin typeface="Nyala"/>
                <a:cs typeface="Calibri"/>
              </a:rPr>
              <a:t>Normalization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B935A-560A-4F5A-78E7-3770B76DBF03}"/>
              </a:ext>
            </a:extLst>
          </p:cNvPr>
          <p:cNvSpPr txBox="1"/>
          <p:nvPr/>
        </p:nvSpPr>
        <p:spPr>
          <a:xfrm>
            <a:off x="6275416" y="1544087"/>
            <a:ext cx="1075805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629DC"/>
                </a:solidFill>
                <a:latin typeface="Nyala"/>
                <a:cs typeface="Calibri"/>
              </a:rPr>
              <a:t>Batch size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CC9FC6-69F2-A5AF-3B83-CD86DB234024}"/>
              </a:ext>
            </a:extLst>
          </p:cNvPr>
          <p:cNvSpPr txBox="1"/>
          <p:nvPr/>
        </p:nvSpPr>
        <p:spPr>
          <a:xfrm>
            <a:off x="1589116" y="572746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6B"/>
                </a:solidFill>
                <a:latin typeface="Nyala"/>
                <a:cs typeface="Calibri"/>
              </a:rPr>
              <a:t>YOLO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2E455-F52B-7593-7599-1FB9FF47DD97}"/>
              </a:ext>
            </a:extLst>
          </p:cNvPr>
          <p:cNvSpPr txBox="1"/>
          <p:nvPr/>
        </p:nvSpPr>
        <p:spPr>
          <a:xfrm>
            <a:off x="7967056" y="1086887"/>
            <a:ext cx="1060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A82D56"/>
                </a:solidFill>
                <a:latin typeface="Nyala"/>
                <a:cs typeface="Calibri"/>
              </a:rPr>
              <a:t>GradCAM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A1BC2-8830-B27B-CCEE-C961589A1392}"/>
              </a:ext>
            </a:extLst>
          </p:cNvPr>
          <p:cNvSpPr txBox="1"/>
          <p:nvPr/>
        </p:nvSpPr>
        <p:spPr>
          <a:xfrm>
            <a:off x="6427816" y="3464328"/>
            <a:ext cx="771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D9EA8"/>
                </a:solidFill>
                <a:latin typeface="Nyala"/>
                <a:cs typeface="Calibri"/>
              </a:rPr>
              <a:t>RNN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C2C946-8DCB-F6C6-C3AA-55BC70536018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47/47</a:t>
            </a:r>
            <a:endParaRPr lang="en-US" sz="2000" dirty="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7503297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6BC63-E332-63ED-D6A1-B4705B2BBE28}"/>
              </a:ext>
            </a:extLst>
          </p:cNvPr>
          <p:cNvSpPr txBox="1"/>
          <p:nvPr/>
        </p:nvSpPr>
        <p:spPr>
          <a:xfrm>
            <a:off x="3521337" y="766244"/>
            <a:ext cx="4679572" cy="6634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Nyala"/>
                <a:ea typeface="+mj-ea"/>
                <a:cs typeface="+mj-cs"/>
              </a:rPr>
              <a:t>Course </a:t>
            </a:r>
            <a:r>
              <a:rPr lang="en-US" sz="4000">
                <a:latin typeface="Nyala"/>
                <a:ea typeface="+mj-ea"/>
                <a:cs typeface="+mj-cs"/>
              </a:rPr>
              <a:t>3 : </a:t>
            </a:r>
            <a:r>
              <a:rPr lang="en-US" sz="4000" kern="1200">
                <a:latin typeface="Nyala"/>
                <a:ea typeface="+mj-ea"/>
                <a:cs typeface="+mj-cs"/>
              </a:rPr>
              <a:t>The end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A05B816C-6F94-C011-AB32-66E79ABA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5" y="-266"/>
            <a:ext cx="3154526" cy="1538785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FA6F3CEF-9CDB-A166-EEE2-0D789BAF6F9E}"/>
              </a:ext>
            </a:extLst>
          </p:cNvPr>
          <p:cNvSpPr txBox="1">
            <a:spLocks/>
          </p:cNvSpPr>
          <p:nvPr/>
        </p:nvSpPr>
        <p:spPr>
          <a:xfrm>
            <a:off x="428960" y="5693343"/>
            <a:ext cx="4204444" cy="937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Nyala"/>
              </a:rPr>
              <a:t>Vincent </a:t>
            </a:r>
            <a:r>
              <a:rPr lang="en-US" sz="2400" b="1" err="1">
                <a:latin typeface="Nyala"/>
              </a:rPr>
              <a:t>Boudart</a:t>
            </a:r>
            <a:r>
              <a:rPr lang="en-US" sz="2400" b="1">
                <a:latin typeface="Nyala"/>
              </a:rPr>
              <a:t>, PhD student</a:t>
            </a:r>
            <a:endParaRPr lang="en-US" sz="2400">
              <a:latin typeface="Nyala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>
                <a:latin typeface="Nyala"/>
              </a:rPr>
              <a:t>vboudart@uliege.be</a:t>
            </a:r>
            <a:endParaRPr lang="en-US" sz="2400" b="1">
              <a:latin typeface="Nyala"/>
              <a:cs typeface="Calibri" panose="020F0502020204030204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D8920E-A36F-A555-D8EF-32751F3FC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24"/>
          <a:stretch/>
        </p:blipFill>
        <p:spPr>
          <a:xfrm>
            <a:off x="901326" y="2271323"/>
            <a:ext cx="4096870" cy="26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My pyramid of deep learning levels....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13/33</a:t>
            </a:r>
            <a:endParaRPr lang="en-US" sz="2000">
              <a:latin typeface="Nyala"/>
            </a:endParaRPr>
          </a:p>
        </p:txBody>
      </p:sp>
      <p:graphicFrame>
        <p:nvGraphicFramePr>
          <p:cNvPr id="6" name="Diagram 8">
            <a:extLst>
              <a:ext uri="{FF2B5EF4-FFF2-40B4-BE49-F238E27FC236}">
                <a16:creationId xmlns:a16="http://schemas.microsoft.com/office/drawing/2014/main" id="{CFBD0DD8-1BAF-EC51-80E0-524029D69E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411366"/>
              </p:ext>
            </p:extLst>
          </p:nvPr>
        </p:nvGraphicFramePr>
        <p:xfrm>
          <a:off x="3870960" y="1897380"/>
          <a:ext cx="441198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9" name="Graphic 379" descr="Ligne fléchée : droite avec un remplissage uni">
            <a:extLst>
              <a:ext uri="{FF2B5EF4-FFF2-40B4-BE49-F238E27FC236}">
                <a16:creationId xmlns:a16="http://schemas.microsoft.com/office/drawing/2014/main" id="{54426130-CF7C-805F-914F-E3AFEBD27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848600" y="4450080"/>
            <a:ext cx="670560" cy="670560"/>
          </a:xfrm>
          <a:prstGeom prst="rect">
            <a:avLst/>
          </a:prstGeom>
        </p:spPr>
      </p:pic>
      <p:pic>
        <p:nvPicPr>
          <p:cNvPr id="439" name="Graphic 379" descr="Ligne fléchée : droite avec un remplissage uni">
            <a:extLst>
              <a:ext uri="{FF2B5EF4-FFF2-40B4-BE49-F238E27FC236}">
                <a16:creationId xmlns:a16="http://schemas.microsoft.com/office/drawing/2014/main" id="{7F2F12EF-B55E-A25E-EEEF-C15B8D9E0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231379" y="3238499"/>
            <a:ext cx="670560" cy="670560"/>
          </a:xfrm>
          <a:prstGeom prst="rect">
            <a:avLst/>
          </a:prstGeom>
        </p:spPr>
      </p:pic>
      <p:pic>
        <p:nvPicPr>
          <p:cNvPr id="440" name="Graphic 379" descr="Ligne fléchée : droite avec un remplissage uni">
            <a:extLst>
              <a:ext uri="{FF2B5EF4-FFF2-40B4-BE49-F238E27FC236}">
                <a16:creationId xmlns:a16="http://schemas.microsoft.com/office/drawing/2014/main" id="{B2A75117-D73B-E3D5-F349-D137D3731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6621779" y="1897379"/>
            <a:ext cx="670560" cy="670560"/>
          </a:xfrm>
          <a:prstGeom prst="rect">
            <a:avLst/>
          </a:prstGeom>
        </p:spPr>
      </p:pic>
      <p:pic>
        <p:nvPicPr>
          <p:cNvPr id="441" name="Graphic 379" descr="Ligne fléchée : droite avec un remplissage uni">
            <a:extLst>
              <a:ext uri="{FF2B5EF4-FFF2-40B4-BE49-F238E27FC236}">
                <a16:creationId xmlns:a16="http://schemas.microsoft.com/office/drawing/2014/main" id="{F43F0468-C047-8AAF-CBC5-F19C070A2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7999" y="5204459"/>
            <a:ext cx="670560" cy="670560"/>
          </a:xfrm>
          <a:prstGeom prst="rect">
            <a:avLst/>
          </a:prstGeom>
        </p:spPr>
      </p:pic>
      <p:pic>
        <p:nvPicPr>
          <p:cNvPr id="442" name="Graphic 379" descr="Ligne fléchée : droite avec un remplissage uni">
            <a:extLst>
              <a:ext uri="{FF2B5EF4-FFF2-40B4-BE49-F238E27FC236}">
                <a16:creationId xmlns:a16="http://schemas.microsoft.com/office/drawing/2014/main" id="{01567673-0FED-87D2-780F-74DBAB9BA5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9999" y="3870959"/>
            <a:ext cx="670560" cy="670560"/>
          </a:xfrm>
          <a:prstGeom prst="rect">
            <a:avLst/>
          </a:prstGeom>
        </p:spPr>
      </p:pic>
      <p:pic>
        <p:nvPicPr>
          <p:cNvPr id="443" name="Graphic 379" descr="Ligne fléchée : droite avec un remplissage uni">
            <a:extLst>
              <a:ext uri="{FF2B5EF4-FFF2-40B4-BE49-F238E27FC236}">
                <a16:creationId xmlns:a16="http://schemas.microsoft.com/office/drawing/2014/main" id="{C48E9DE8-B17A-9898-79CA-FB90B1DA6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33899" y="2529839"/>
            <a:ext cx="670560" cy="670560"/>
          </a:xfrm>
          <a:prstGeom prst="rect">
            <a:avLst/>
          </a:prstGeom>
        </p:spPr>
      </p:pic>
      <p:sp>
        <p:nvSpPr>
          <p:cNvPr id="444" name="TextBox 443">
            <a:extLst>
              <a:ext uri="{FF2B5EF4-FFF2-40B4-BE49-F238E27FC236}">
                <a16:creationId xmlns:a16="http://schemas.microsoft.com/office/drawing/2014/main" id="{E3ADF29E-9870-732C-8CCD-8AFD4CBF3A58}"/>
              </a:ext>
            </a:extLst>
          </p:cNvPr>
          <p:cNvSpPr txBox="1"/>
          <p:nvPr/>
        </p:nvSpPr>
        <p:spPr>
          <a:xfrm>
            <a:off x="999605" y="5206538"/>
            <a:ext cx="18572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Terminator, iRobot, self-driving cars, ...</a:t>
            </a:r>
            <a:endParaRPr lang="en-US">
              <a:latin typeface="Nyala"/>
            </a:endParaRP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EF7D7D77-3E95-16AA-B95B-E0476510F9FC}"/>
              </a:ext>
            </a:extLst>
          </p:cNvPr>
          <p:cNvSpPr txBox="1"/>
          <p:nvPr/>
        </p:nvSpPr>
        <p:spPr>
          <a:xfrm>
            <a:off x="1190105" y="3743497"/>
            <a:ext cx="26801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Understand basic concepts and can implement simple neural networks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B4FBD863-91EB-E6DB-1AE6-82665A031367}"/>
              </a:ext>
            </a:extLst>
          </p:cNvPr>
          <p:cNvSpPr txBox="1"/>
          <p:nvPr/>
        </p:nvSpPr>
        <p:spPr>
          <a:xfrm>
            <a:off x="8672945" y="4596937"/>
            <a:ext cx="30306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Black box doing amazing things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9E07E09-5D48-FE78-1BF7-E644747AAA9C}"/>
              </a:ext>
            </a:extLst>
          </p:cNvPr>
          <p:cNvSpPr txBox="1"/>
          <p:nvPr/>
        </p:nvSpPr>
        <p:spPr>
          <a:xfrm>
            <a:off x="8017625" y="3271056"/>
            <a:ext cx="32059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Can manipulate neural networks and adapt them to their need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88D9012F-6310-9457-DFCA-7019C088DE31}"/>
              </a:ext>
            </a:extLst>
          </p:cNvPr>
          <p:cNvSpPr txBox="1"/>
          <p:nvPr/>
        </p:nvSpPr>
        <p:spPr>
          <a:xfrm>
            <a:off x="1121525" y="2455716"/>
            <a:ext cx="3411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Create new architecture, rethink basic principles (Google, Microsoft, …)</a:t>
            </a:r>
          </a:p>
        </p:txBody>
      </p:sp>
      <p:pic>
        <p:nvPicPr>
          <p:cNvPr id="457" name="Picture 457">
            <a:extLst>
              <a:ext uri="{FF2B5EF4-FFF2-40B4-BE49-F238E27FC236}">
                <a16:creationId xmlns:a16="http://schemas.microsoft.com/office/drawing/2014/main" id="{F9E7B70C-18A6-081A-E7C5-7BCFC13019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6660" y="1049655"/>
            <a:ext cx="345948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5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My pyramid of deep learning levels....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13/33</a:t>
            </a:r>
            <a:endParaRPr lang="en-US" sz="2000">
              <a:latin typeface="Nyala"/>
            </a:endParaRPr>
          </a:p>
        </p:txBody>
      </p:sp>
      <p:graphicFrame>
        <p:nvGraphicFramePr>
          <p:cNvPr id="6" name="Diagram 8">
            <a:extLst>
              <a:ext uri="{FF2B5EF4-FFF2-40B4-BE49-F238E27FC236}">
                <a16:creationId xmlns:a16="http://schemas.microsoft.com/office/drawing/2014/main" id="{CFBD0DD8-1BAF-EC51-80E0-524029D69E32}"/>
              </a:ext>
            </a:extLst>
          </p:cNvPr>
          <p:cNvGraphicFramePr/>
          <p:nvPr/>
        </p:nvGraphicFramePr>
        <p:xfrm>
          <a:off x="3870960" y="1897380"/>
          <a:ext cx="441198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9" name="Graphic 379" descr="Ligne fléchée : droite avec un remplissage uni">
            <a:extLst>
              <a:ext uri="{FF2B5EF4-FFF2-40B4-BE49-F238E27FC236}">
                <a16:creationId xmlns:a16="http://schemas.microsoft.com/office/drawing/2014/main" id="{54426130-CF7C-805F-914F-E3AFEBD27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848600" y="4450080"/>
            <a:ext cx="670560" cy="670560"/>
          </a:xfrm>
          <a:prstGeom prst="rect">
            <a:avLst/>
          </a:prstGeom>
        </p:spPr>
      </p:pic>
      <p:pic>
        <p:nvPicPr>
          <p:cNvPr id="439" name="Graphic 379" descr="Ligne fléchée : droite avec un remplissage uni">
            <a:extLst>
              <a:ext uri="{FF2B5EF4-FFF2-40B4-BE49-F238E27FC236}">
                <a16:creationId xmlns:a16="http://schemas.microsoft.com/office/drawing/2014/main" id="{7F2F12EF-B55E-A25E-EEEF-C15B8D9E0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231379" y="3238499"/>
            <a:ext cx="670560" cy="670560"/>
          </a:xfrm>
          <a:prstGeom prst="rect">
            <a:avLst/>
          </a:prstGeom>
        </p:spPr>
      </p:pic>
      <p:pic>
        <p:nvPicPr>
          <p:cNvPr id="440" name="Graphic 379" descr="Ligne fléchée : droite avec un remplissage uni">
            <a:extLst>
              <a:ext uri="{FF2B5EF4-FFF2-40B4-BE49-F238E27FC236}">
                <a16:creationId xmlns:a16="http://schemas.microsoft.com/office/drawing/2014/main" id="{B2A75117-D73B-E3D5-F349-D137D3731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6621779" y="1897379"/>
            <a:ext cx="670560" cy="670560"/>
          </a:xfrm>
          <a:prstGeom prst="rect">
            <a:avLst/>
          </a:prstGeom>
        </p:spPr>
      </p:pic>
      <p:pic>
        <p:nvPicPr>
          <p:cNvPr id="441" name="Graphic 379" descr="Ligne fléchée : droite avec un remplissage uni">
            <a:extLst>
              <a:ext uri="{FF2B5EF4-FFF2-40B4-BE49-F238E27FC236}">
                <a16:creationId xmlns:a16="http://schemas.microsoft.com/office/drawing/2014/main" id="{F43F0468-C047-8AAF-CBC5-F19C070A2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7999" y="5204459"/>
            <a:ext cx="670560" cy="670560"/>
          </a:xfrm>
          <a:prstGeom prst="rect">
            <a:avLst/>
          </a:prstGeom>
        </p:spPr>
      </p:pic>
      <p:pic>
        <p:nvPicPr>
          <p:cNvPr id="442" name="Graphic 379" descr="Ligne fléchée : droite avec un remplissage uni">
            <a:extLst>
              <a:ext uri="{FF2B5EF4-FFF2-40B4-BE49-F238E27FC236}">
                <a16:creationId xmlns:a16="http://schemas.microsoft.com/office/drawing/2014/main" id="{01567673-0FED-87D2-780F-74DBAB9BA5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09999" y="3870959"/>
            <a:ext cx="670560" cy="670560"/>
          </a:xfrm>
          <a:prstGeom prst="rect">
            <a:avLst/>
          </a:prstGeom>
        </p:spPr>
      </p:pic>
      <p:pic>
        <p:nvPicPr>
          <p:cNvPr id="443" name="Graphic 379" descr="Ligne fléchée : droite avec un remplissage uni">
            <a:extLst>
              <a:ext uri="{FF2B5EF4-FFF2-40B4-BE49-F238E27FC236}">
                <a16:creationId xmlns:a16="http://schemas.microsoft.com/office/drawing/2014/main" id="{C48E9DE8-B17A-9898-79CA-FB90B1DA6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33899" y="2529839"/>
            <a:ext cx="670560" cy="670560"/>
          </a:xfrm>
          <a:prstGeom prst="rect">
            <a:avLst/>
          </a:prstGeom>
        </p:spPr>
      </p:pic>
      <p:sp>
        <p:nvSpPr>
          <p:cNvPr id="444" name="TextBox 443">
            <a:extLst>
              <a:ext uri="{FF2B5EF4-FFF2-40B4-BE49-F238E27FC236}">
                <a16:creationId xmlns:a16="http://schemas.microsoft.com/office/drawing/2014/main" id="{E3ADF29E-9870-732C-8CCD-8AFD4CBF3A58}"/>
              </a:ext>
            </a:extLst>
          </p:cNvPr>
          <p:cNvSpPr txBox="1"/>
          <p:nvPr/>
        </p:nvSpPr>
        <p:spPr>
          <a:xfrm>
            <a:off x="999605" y="5206538"/>
            <a:ext cx="18572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Terminator, iRobot, self-driving cars, ...</a:t>
            </a:r>
            <a:endParaRPr lang="en-US">
              <a:latin typeface="Nyala"/>
            </a:endParaRP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EF7D7D77-3E95-16AA-B95B-E0476510F9FC}"/>
              </a:ext>
            </a:extLst>
          </p:cNvPr>
          <p:cNvSpPr txBox="1"/>
          <p:nvPr/>
        </p:nvSpPr>
        <p:spPr>
          <a:xfrm>
            <a:off x="1190105" y="3743497"/>
            <a:ext cx="26801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Understand basic concepts and can implement simple neural networks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B4FBD863-91EB-E6DB-1AE6-82665A031367}"/>
              </a:ext>
            </a:extLst>
          </p:cNvPr>
          <p:cNvSpPr txBox="1"/>
          <p:nvPr/>
        </p:nvSpPr>
        <p:spPr>
          <a:xfrm>
            <a:off x="8672945" y="4596937"/>
            <a:ext cx="30306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Black box doing amazing things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9E07E09-5D48-FE78-1BF7-E644747AAA9C}"/>
              </a:ext>
            </a:extLst>
          </p:cNvPr>
          <p:cNvSpPr txBox="1"/>
          <p:nvPr/>
        </p:nvSpPr>
        <p:spPr>
          <a:xfrm>
            <a:off x="8017625" y="3271056"/>
            <a:ext cx="32059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Can manipulate neural networks and adapt them to their need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88D9012F-6310-9457-DFCA-7019C088DE31}"/>
              </a:ext>
            </a:extLst>
          </p:cNvPr>
          <p:cNvSpPr txBox="1"/>
          <p:nvPr/>
        </p:nvSpPr>
        <p:spPr>
          <a:xfrm>
            <a:off x="1121525" y="2455716"/>
            <a:ext cx="3411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Create new architecture, rethink basic principles (Google, Microsoft, …)</a:t>
            </a:r>
          </a:p>
        </p:txBody>
      </p:sp>
      <p:pic>
        <p:nvPicPr>
          <p:cNvPr id="457" name="Picture 457">
            <a:extLst>
              <a:ext uri="{FF2B5EF4-FFF2-40B4-BE49-F238E27FC236}">
                <a16:creationId xmlns:a16="http://schemas.microsoft.com/office/drawing/2014/main" id="{F9E7B70C-18A6-081A-E7C5-7BCFC13019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6660" y="1049655"/>
            <a:ext cx="3459480" cy="19316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44DFA2-EB7E-62A1-B806-820A47541C60}"/>
              </a:ext>
            </a:extLst>
          </p:cNvPr>
          <p:cNvSpPr/>
          <p:nvPr/>
        </p:nvSpPr>
        <p:spPr>
          <a:xfrm>
            <a:off x="4594860" y="3870960"/>
            <a:ext cx="3017520" cy="7315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30A45-0F6D-20DA-CFED-DFD8747F086D}"/>
              </a:ext>
            </a:extLst>
          </p:cNvPr>
          <p:cNvSpPr txBox="1"/>
          <p:nvPr/>
        </p:nvSpPr>
        <p:spPr>
          <a:xfrm>
            <a:off x="7843058" y="4087091"/>
            <a:ext cx="26143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You can reach this level !</a:t>
            </a:r>
            <a:endParaRPr lang="en-US">
              <a:solidFill>
                <a:srgbClr val="00B050"/>
              </a:solidFill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34544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You will be able to do AND understand...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14/33</a:t>
            </a:r>
            <a:endParaRPr lang="en-US" sz="2000">
              <a:latin typeface="Nyala"/>
            </a:endParaRP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3874B162-7B87-2467-E968-DD76CB4CD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" y="3909155"/>
            <a:ext cx="6179820" cy="18133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681B34-7452-CAD4-9C80-4747D792344C}"/>
              </a:ext>
            </a:extLst>
          </p:cNvPr>
          <p:cNvSpPr txBox="1"/>
          <p:nvPr/>
        </p:nvSpPr>
        <p:spPr>
          <a:xfrm>
            <a:off x="2711334" y="5582688"/>
            <a:ext cx="34442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Nyala"/>
                <a:cs typeface="Calibri"/>
              </a:rPr>
              <a:t>GoogLeNet (</a:t>
            </a:r>
            <a:r>
              <a:rPr lang="en-US" dirty="0">
                <a:latin typeface="Nyala"/>
                <a:ea typeface="+mn-lt"/>
                <a:cs typeface="+mn-lt"/>
              </a:rPr>
              <a:t>Google Brain team)</a:t>
            </a:r>
            <a:endParaRPr lang="en-US" dirty="0">
              <a:latin typeface="Nyala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4E1D07-2FFF-F55C-0174-B37862051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2145322"/>
            <a:ext cx="4983480" cy="16453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CB999E1-55CD-BFC4-0225-C68A13EAA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080" y="3679814"/>
            <a:ext cx="3314700" cy="227205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6679FC8-0C1A-10BB-BDBB-F73252CA6D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45" t="16000" r="15924" b="400"/>
          <a:stretch/>
        </p:blipFill>
        <p:spPr>
          <a:xfrm>
            <a:off x="7015827" y="1614787"/>
            <a:ext cx="3812198" cy="15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4) Objectives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You will </a:t>
            </a:r>
            <a:r>
              <a:rPr lang="en-US" sz="2400" b="1">
                <a:latin typeface="Nyala"/>
                <a:cs typeface="Calibri"/>
              </a:rPr>
              <a:t>NOT</a:t>
            </a:r>
            <a:r>
              <a:rPr lang="en-US" sz="2400">
                <a:latin typeface="Nyala"/>
                <a:cs typeface="Calibri"/>
              </a:rPr>
              <a:t> be able to do this...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15/33</a:t>
            </a:r>
            <a:endParaRPr lang="en-US" sz="2000">
              <a:latin typeface="Nyala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6188E9-6E91-B8A6-4141-BB4530471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" y="1760295"/>
            <a:ext cx="3749040" cy="2049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0449F-11C6-47AC-C0C1-879ADA7E5CAD}"/>
              </a:ext>
            </a:extLst>
          </p:cNvPr>
          <p:cNvSpPr txBox="1"/>
          <p:nvPr/>
        </p:nvSpPr>
        <p:spPr>
          <a:xfrm>
            <a:off x="4705003" y="1793470"/>
            <a:ext cx="17851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  <a:hlinkClick r:id="rId5"/>
              </a:rPr>
              <a:t>Robot dancing</a:t>
            </a:r>
            <a:r>
              <a:rPr lang="en-US">
                <a:latin typeface="Nyala"/>
                <a:cs typeface="Calibri"/>
              </a:rPr>
              <a:t> (Boston dynamics)</a:t>
            </a:r>
            <a:endParaRPr lang="en-US">
              <a:latin typeface="Nyal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022EDDD-D6BD-C96D-0694-A110DFF10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620" y="1393371"/>
            <a:ext cx="4422140" cy="226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B3FB2-52B9-DAE7-A3E5-DEAAFC171975}"/>
              </a:ext>
            </a:extLst>
          </p:cNvPr>
          <p:cNvSpPr txBox="1"/>
          <p:nvPr/>
        </p:nvSpPr>
        <p:spPr>
          <a:xfrm>
            <a:off x="8023167" y="3804458"/>
            <a:ext cx="34754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ea typeface="+mn-lt"/>
                <a:cs typeface="+mn-lt"/>
              </a:rPr>
              <a:t>Faces created by using </a:t>
            </a:r>
            <a:r>
              <a:rPr lang="en-US">
                <a:latin typeface="Nyala"/>
                <a:ea typeface="+mn-lt"/>
                <a:cs typeface="+mn-lt"/>
                <a:hlinkClick r:id="rId7"/>
              </a:rPr>
              <a:t>ProGAN</a:t>
            </a:r>
            <a:r>
              <a:rPr lang="en-US">
                <a:latin typeface="Nyala"/>
                <a:ea typeface="+mn-lt"/>
                <a:cs typeface="+mn-lt"/>
              </a:rPr>
              <a:t>. </a:t>
            </a:r>
          </a:p>
          <a:p>
            <a:pPr algn="ctr"/>
            <a:r>
              <a:rPr lang="en-US">
                <a:latin typeface="Nyala"/>
                <a:ea typeface="+mn-lt"/>
                <a:cs typeface="+mn-lt"/>
              </a:rPr>
              <a:t>These people do not exist. </a:t>
            </a:r>
            <a:endParaRPr lang="en-US">
              <a:latin typeface="Nyala"/>
              <a:cs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DB1E7C1-7E5C-7D8F-4AB3-8206B2CC0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5053" y="4106122"/>
            <a:ext cx="3787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E7A0C5-CF18-E279-0020-020F60F0A771}"/>
              </a:ext>
            </a:extLst>
          </p:cNvPr>
          <p:cNvSpPr txBox="1"/>
          <p:nvPr/>
        </p:nvSpPr>
        <p:spPr>
          <a:xfrm>
            <a:off x="2093421" y="4895503"/>
            <a:ext cx="19022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  <a:hlinkClick r:id="rId9"/>
              </a:rPr>
              <a:t>Simulate and find laws of physics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>
                <a:latin typeface="Nyala"/>
                <a:cs typeface="Calibri"/>
              </a:rPr>
              <a:t>(Google DeepMind, 2min55)</a:t>
            </a:r>
            <a:endParaRPr lang="en-US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258771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>
                <a:latin typeface="Nyala"/>
                <a:cs typeface="Calibri"/>
              </a:rPr>
              <a:t>Let us settle a very simple problem: linear regression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You have N data points with coordinates (</a:t>
            </a:r>
            <a:r>
              <a:rPr lang="en-US" sz="2000" err="1">
                <a:latin typeface="Nyala"/>
                <a:ea typeface="+mn-lt"/>
                <a:cs typeface="+mn-lt"/>
              </a:rPr>
              <a:t>x,y</a:t>
            </a:r>
            <a:r>
              <a:rPr lang="en-US" sz="2000">
                <a:latin typeface="Nyala"/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You want to fit a line to these data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AND predict new y for new x coordinates</a:t>
            </a:r>
            <a:endParaRPr lang="en-US" sz="2000">
              <a:latin typeface="Nyala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Model :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Nyala"/>
                <a:cs typeface="Calibri"/>
              </a:rPr>
              <a:t> y = w*x + b</a:t>
            </a:r>
          </a:p>
          <a:p>
            <a:r>
              <a:rPr lang="en-US" sz="2400">
                <a:latin typeface="Nyala"/>
                <a:cs typeface="Calibri"/>
              </a:rPr>
              <a:t>Parameters :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w</a:t>
            </a:r>
            <a:r>
              <a:rPr lang="en-US" sz="2400">
                <a:latin typeface="Nyala"/>
                <a:cs typeface="Calibri"/>
              </a:rPr>
              <a:t> and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b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To find the best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w</a:t>
            </a:r>
            <a:r>
              <a:rPr lang="en-US" sz="2400">
                <a:latin typeface="Nyala"/>
                <a:cs typeface="Calibri"/>
              </a:rPr>
              <a:t> and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b</a:t>
            </a:r>
            <a:r>
              <a:rPr lang="en-US" sz="2400">
                <a:latin typeface="Nyala"/>
                <a:cs typeface="Calibri"/>
              </a:rPr>
              <a:t>, we need a mathematical expression to assess how close is our model with respect to the existing data : </a:t>
            </a: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16/33</a:t>
            </a:r>
            <a:endParaRPr lang="en-US" sz="2000">
              <a:latin typeface="Nyal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F29EE13-2F0E-3EC3-52F1-B6616F540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740" y="1249680"/>
            <a:ext cx="4594860" cy="2987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49017D-15C2-96E6-665C-3A063E4FBCE8}"/>
              </a:ext>
            </a:extLst>
          </p:cNvPr>
          <p:cNvSpPr txBox="1"/>
          <p:nvPr/>
        </p:nvSpPr>
        <p:spPr>
          <a:xfrm>
            <a:off x="7697585" y="4157056"/>
            <a:ext cx="33264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cs typeface="Calibri"/>
              </a:rPr>
              <a:t>Graph taken from Grégory Baltus thesis </a:t>
            </a:r>
            <a:endParaRPr lang="en-US"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597483E-849F-C9D1-6A6F-B32AD02C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0" y="5343850"/>
            <a:ext cx="4922520" cy="902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82584-5B4C-53A5-4654-64E14342B3CB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38949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459AE97-F775-ABD9-743A-C51DED579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2" r="-378" b="657"/>
          <a:stretch/>
        </p:blipFill>
        <p:spPr>
          <a:xfrm>
            <a:off x="6324600" y="2612132"/>
            <a:ext cx="4971737" cy="3486502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problem becomes an optimization problem !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find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w</a:t>
            </a:r>
            <a:r>
              <a:rPr lang="en-US" sz="2400">
                <a:latin typeface="Nyala"/>
                <a:cs typeface="Calibri"/>
              </a:rPr>
              <a:t> and </a:t>
            </a:r>
            <a:r>
              <a:rPr lang="en-US" sz="2400">
                <a:solidFill>
                  <a:srgbClr val="00B050"/>
                </a:solidFill>
                <a:latin typeface="Nyala"/>
                <a:cs typeface="Calibri"/>
              </a:rPr>
              <a:t>b</a:t>
            </a:r>
            <a:r>
              <a:rPr lang="en-US" sz="2400">
                <a:latin typeface="Nyala"/>
                <a:cs typeface="Calibri"/>
              </a:rPr>
              <a:t> such that                                         is minimal.</a:t>
            </a:r>
            <a:endParaRPr lang="en-US">
              <a:latin typeface="Calibri" panose="020F0502020204030204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We can solve this problem with a 3D graph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Out of any possible combination of </a:t>
            </a:r>
            <a:r>
              <a:rPr lang="en-US" sz="2000">
                <a:solidFill>
                  <a:srgbClr val="00B050"/>
                </a:solidFill>
                <a:latin typeface="Nyala"/>
                <a:cs typeface="Calibri"/>
              </a:rPr>
              <a:t>w</a:t>
            </a:r>
            <a:r>
              <a:rPr lang="en-US" sz="2000">
                <a:latin typeface="Nyala"/>
                <a:cs typeface="Calibri"/>
              </a:rPr>
              <a:t> and </a:t>
            </a:r>
            <a:r>
              <a:rPr lang="en-US" sz="2000">
                <a:solidFill>
                  <a:srgbClr val="00B050"/>
                </a:solidFill>
                <a:latin typeface="Nyala"/>
                <a:cs typeface="Calibri"/>
              </a:rPr>
              <a:t>b</a:t>
            </a:r>
            <a:r>
              <a:rPr lang="en-US" sz="2000">
                <a:latin typeface="Nyala"/>
                <a:cs typeface="Calibri"/>
              </a:rPr>
              <a:t>, only 1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gives the minimum of the function. </a:t>
            </a:r>
            <a:endParaRPr lang="en-US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Local minimum = global minimum</a:t>
            </a:r>
            <a:endParaRPr lang="en-US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This is the ordinary </a:t>
            </a:r>
            <a:r>
              <a:rPr lang="en-US" sz="2000">
                <a:solidFill>
                  <a:srgbClr val="FF0000"/>
                </a:solidFill>
                <a:latin typeface="Nyala"/>
                <a:cs typeface="Calibri"/>
              </a:rPr>
              <a:t>least square regression </a:t>
            </a:r>
            <a:r>
              <a:rPr lang="en-US" sz="2000">
                <a:latin typeface="Nyala"/>
                <a:cs typeface="Calibri"/>
              </a:rPr>
              <a:t>for which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analytical solutions exist (for polynomial regression)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17/33</a:t>
            </a:r>
            <a:endParaRPr lang="en-US" sz="2000">
              <a:latin typeface="Nyala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B4730DD-C995-633A-4A2A-DF4015DCFB53}"/>
              </a:ext>
            </a:extLst>
          </p:cNvPr>
          <p:cNvSpPr/>
          <p:nvPr/>
        </p:nvSpPr>
        <p:spPr>
          <a:xfrm>
            <a:off x="9014460" y="4274820"/>
            <a:ext cx="137160" cy="12192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41D28F8-4DF8-BD0C-B80C-F83755001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940" y="1967011"/>
            <a:ext cx="2743200" cy="8513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13A743A-8932-FCCE-E255-60815DFC52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7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D208B-F2A9-7B7D-7691-CD52BD4A03C5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78686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A94B-F86A-87E6-10C5-42D49B80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yala"/>
                <a:cs typeface="Calibri Light"/>
              </a:rPr>
              <a:t>Course 1 : Table of contents</a:t>
            </a:r>
            <a:endParaRPr lang="en-US">
              <a:latin typeface="Nyal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1312-046C-5104-40C0-12298B4DD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3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1) What is deep learning ?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2) How it is used nowadays ?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3) Why it will become vital in the future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4) Objectives of this course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5) From linear regression to neural network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    5.1) Definition of the problem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    5.2) Adding complexity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    5.3) Towards MLP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6) Analogy with the polynomial regression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21B08-7CFA-4F20-D180-8647D6C857E7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1/33</a:t>
            </a:r>
            <a:endParaRPr lang="en-US" sz="20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1536379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Let us rewrite our problem... with some adaptations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now have N data points with coordinates (x</a:t>
            </a:r>
            <a:r>
              <a:rPr lang="en-US" sz="2000" baseline="-25000">
                <a:latin typeface="Nyala"/>
                <a:cs typeface="Calibri"/>
              </a:rPr>
              <a:t>0</a:t>
            </a:r>
            <a:r>
              <a:rPr lang="en-US" sz="2000">
                <a:latin typeface="Nyala"/>
                <a:cs typeface="Calibri"/>
              </a:rPr>
              <a:t>, x</a:t>
            </a:r>
            <a:r>
              <a:rPr lang="en-US" sz="2000" baseline="-25000">
                <a:latin typeface="Nyala"/>
                <a:cs typeface="Calibri"/>
              </a:rPr>
              <a:t>1</a:t>
            </a:r>
            <a:r>
              <a:rPr lang="en-US" sz="2000">
                <a:latin typeface="Nyala"/>
                <a:cs typeface="Calibri"/>
              </a:rPr>
              <a:t>, x</a:t>
            </a:r>
            <a:r>
              <a:rPr lang="en-US" sz="2000" baseline="-25000">
                <a:latin typeface="Nyala"/>
                <a:cs typeface="Calibri"/>
              </a:rPr>
              <a:t>2</a:t>
            </a:r>
            <a:r>
              <a:rPr lang="en-US" sz="2000">
                <a:latin typeface="Nyala"/>
                <a:cs typeface="Calibri"/>
              </a:rPr>
              <a:t>, y)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want to predict new y from new (x</a:t>
            </a:r>
            <a:r>
              <a:rPr lang="en-US" sz="2000" baseline="-25000">
                <a:latin typeface="Nyala"/>
                <a:cs typeface="Calibri"/>
              </a:rPr>
              <a:t>0</a:t>
            </a:r>
            <a:r>
              <a:rPr lang="en-US" sz="2000">
                <a:latin typeface="Nyala"/>
                <a:cs typeface="Calibri"/>
              </a:rPr>
              <a:t>, x</a:t>
            </a:r>
            <a:r>
              <a:rPr lang="en-US" sz="2000" baseline="-25000">
                <a:latin typeface="Nyala"/>
                <a:cs typeface="Calibri"/>
              </a:rPr>
              <a:t>1</a:t>
            </a:r>
            <a:r>
              <a:rPr lang="en-US" sz="2000">
                <a:latin typeface="Nyala"/>
                <a:cs typeface="Calibri"/>
              </a:rPr>
              <a:t>, x</a:t>
            </a:r>
            <a:r>
              <a:rPr lang="en-US" sz="2000" baseline="-25000">
                <a:latin typeface="Nyala"/>
                <a:cs typeface="Calibri"/>
              </a:rPr>
              <a:t>2</a:t>
            </a:r>
            <a:r>
              <a:rPr lang="en-US" sz="2000">
                <a:latin typeface="Nyala"/>
                <a:cs typeface="Calibri"/>
              </a:rPr>
              <a:t>) couples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Let us write our model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The graph can be summarized as : 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18/33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B67603-2544-5EE8-1788-1B3A85354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68" r="34426" b="211"/>
          <a:stretch/>
        </p:blipFill>
        <p:spPr>
          <a:xfrm>
            <a:off x="8534400" y="1341684"/>
            <a:ext cx="2133607" cy="34920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AD7A9C-F761-DEA4-2F91-ABD6B2822346}"/>
              </a:ext>
            </a:extLst>
          </p:cNvPr>
          <p:cNvSpPr/>
          <p:nvPr/>
        </p:nvSpPr>
        <p:spPr>
          <a:xfrm>
            <a:off x="10668000" y="308610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cs typeface="Calibri"/>
              </a:rPr>
              <a:t>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3466A-E3EF-8D60-A0F7-3477F74A74B8}"/>
              </a:ext>
            </a:extLst>
          </p:cNvPr>
          <p:cNvSpPr txBox="1"/>
          <p:nvPr/>
        </p:nvSpPr>
        <p:spPr>
          <a:xfrm>
            <a:off x="8722128" y="4989714"/>
            <a:ext cx="24093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Adapted from </a:t>
            </a:r>
            <a:r>
              <a:rPr lang="en-US" err="1">
                <a:latin typeface="Nyala"/>
                <a:cs typeface="Calibri"/>
              </a:rPr>
              <a:t>Louppe</a:t>
            </a:r>
            <a:r>
              <a:rPr lang="en-US">
                <a:latin typeface="Nyala"/>
                <a:cs typeface="Calibri"/>
              </a:rPr>
              <a:t>, G. </a:t>
            </a:r>
            <a:r>
              <a:rPr lang="en-US" i="1">
                <a:latin typeface="Nyala"/>
                <a:cs typeface="Calibri"/>
              </a:rPr>
              <a:t>Deep Learning</a:t>
            </a:r>
            <a:r>
              <a:rPr lang="en-US">
                <a:latin typeface="Nyala"/>
                <a:cs typeface="Calibri"/>
              </a:rPr>
              <a:t> </a:t>
            </a:r>
            <a:endParaRPr lang="en-US">
              <a:latin typeface="Nyala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DA40A1F8-C6C9-4493-5EF7-94F5649F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227195"/>
            <a:ext cx="2103120" cy="202311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A71427D-200C-91EC-49AB-138669C77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560" y="3075077"/>
            <a:ext cx="3337560" cy="7154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A15461D-F39B-6242-24B9-8B0186DE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F07AB-442C-CA72-2745-5B21BB1953B2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123684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Let us rewrite our problem... with some adaptations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You now have N data points with coordinates (x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, x</a:t>
            </a:r>
            <a:r>
              <a:rPr lang="en-US" sz="2000" baseline="-25000">
                <a:latin typeface="Nyala"/>
                <a:ea typeface="+mn-lt"/>
                <a:cs typeface="+mn-lt"/>
              </a:rPr>
              <a:t>1</a:t>
            </a:r>
            <a:r>
              <a:rPr lang="en-US" sz="2000">
                <a:latin typeface="Nyala"/>
                <a:ea typeface="+mn-lt"/>
                <a:cs typeface="+mn-lt"/>
              </a:rPr>
              <a:t>, x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, y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, y</a:t>
            </a:r>
            <a:r>
              <a:rPr lang="en-US" sz="2000" baseline="-25000">
                <a:latin typeface="Nyala"/>
                <a:ea typeface="+mn-lt"/>
                <a:cs typeface="+mn-lt"/>
              </a:rPr>
              <a:t>1</a:t>
            </a:r>
            <a:r>
              <a:rPr lang="en-US" sz="2000">
                <a:latin typeface="Nyala"/>
                <a:ea typeface="+mn-lt"/>
                <a:cs typeface="+mn-lt"/>
              </a:rPr>
              <a:t>, y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You want to predict new (y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, y</a:t>
            </a:r>
            <a:r>
              <a:rPr lang="en-US" sz="2000" baseline="-25000">
                <a:latin typeface="Nyala"/>
                <a:ea typeface="+mn-lt"/>
                <a:cs typeface="+mn-lt"/>
              </a:rPr>
              <a:t>1</a:t>
            </a:r>
            <a:r>
              <a:rPr lang="en-US" sz="2000">
                <a:latin typeface="Nyala"/>
                <a:ea typeface="+mn-lt"/>
                <a:cs typeface="+mn-lt"/>
              </a:rPr>
              <a:t>, y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) from new (x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, x</a:t>
            </a:r>
            <a:r>
              <a:rPr lang="en-US" sz="2000" baseline="-25000">
                <a:latin typeface="Nyala"/>
                <a:ea typeface="+mn-lt"/>
                <a:cs typeface="+mn-lt"/>
              </a:rPr>
              <a:t>1</a:t>
            </a:r>
            <a:r>
              <a:rPr lang="en-US" sz="2000">
                <a:latin typeface="Nyala"/>
                <a:ea typeface="+mn-lt"/>
                <a:cs typeface="+mn-lt"/>
              </a:rPr>
              <a:t>, x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) couples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Every y might need the input from all x (namely x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, x</a:t>
            </a:r>
            <a:r>
              <a:rPr lang="en-US" sz="2000" baseline="-25000">
                <a:latin typeface="Nyala"/>
                <a:ea typeface="+mn-lt"/>
                <a:cs typeface="+mn-lt"/>
              </a:rPr>
              <a:t>1</a:t>
            </a:r>
            <a:r>
              <a:rPr lang="en-US" sz="2000">
                <a:latin typeface="Nyala"/>
                <a:ea typeface="+mn-lt"/>
                <a:cs typeface="+mn-lt"/>
              </a:rPr>
              <a:t> and x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)</a:t>
            </a:r>
          </a:p>
          <a:p>
            <a:endParaRPr lang="en-US" sz="2400">
              <a:latin typeface="Nyala"/>
              <a:ea typeface="+mn-lt"/>
              <a:cs typeface="+mn-lt"/>
            </a:endParaRPr>
          </a:p>
          <a:p>
            <a:r>
              <a:rPr lang="en-US" sz="2400">
                <a:latin typeface="Nyala"/>
                <a:ea typeface="+mn-lt"/>
                <a:cs typeface="+mn-lt"/>
              </a:rPr>
              <a:t>The model becomes : 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fully linear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some inputs (x) might be useless for some outputs (y)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(e.g. y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 depends only on x</a:t>
            </a:r>
            <a:r>
              <a:rPr lang="en-US" sz="2000" baseline="-25000">
                <a:latin typeface="Nyala"/>
                <a:ea typeface="+mn-lt"/>
                <a:cs typeface="+mn-lt"/>
              </a:rPr>
              <a:t>0</a:t>
            </a:r>
            <a:r>
              <a:rPr lang="en-US" sz="2000">
                <a:latin typeface="Nyala"/>
                <a:ea typeface="+mn-lt"/>
                <a:cs typeface="+mn-lt"/>
              </a:rPr>
              <a:t> and x</a:t>
            </a:r>
            <a:r>
              <a:rPr lang="en-US" sz="2000" baseline="-25000">
                <a:latin typeface="Nyala"/>
                <a:ea typeface="+mn-lt"/>
                <a:cs typeface="+mn-lt"/>
              </a:rPr>
              <a:t>2</a:t>
            </a:r>
            <a:r>
              <a:rPr lang="en-US" sz="2000">
                <a:latin typeface="Nyala"/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en-US" sz="2000" baseline="-25000">
              <a:latin typeface="Nyala"/>
              <a:ea typeface="+mn-lt"/>
              <a:cs typeface="+mn-lt"/>
            </a:endParaRPr>
          </a:p>
          <a:p>
            <a:r>
              <a:rPr lang="en-US" sz="2400">
                <a:latin typeface="Nyala"/>
                <a:ea typeface="+mn-lt"/>
                <a:cs typeface="+mn-lt"/>
              </a:rPr>
              <a:t>How can we learn more complex relation between the data ?</a:t>
            </a:r>
          </a:p>
          <a:p>
            <a:endParaRPr lang="en-US" sz="2400">
              <a:latin typeface="Nyala"/>
              <a:ea typeface="+mn-lt"/>
              <a:cs typeface="+mn-lt"/>
            </a:endParaRPr>
          </a:p>
          <a:p>
            <a:endParaRPr lang="en-US" sz="2400">
              <a:latin typeface="Nyala"/>
              <a:ea typeface="+mn-lt"/>
              <a:cs typeface="+mn-lt"/>
            </a:endParaRPr>
          </a:p>
          <a:p>
            <a:endParaRPr lang="en-US" sz="2400">
              <a:latin typeface="Nyala"/>
              <a:ea typeface="+mn-lt"/>
              <a:cs typeface="+mn-lt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19/33</a:t>
            </a:r>
            <a:endParaRPr lang="en-US" sz="2000">
              <a:latin typeface="Nyal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BD3CA8-B83A-A8D3-61D9-F08185B926A1}"/>
              </a:ext>
            </a:extLst>
          </p:cNvPr>
          <p:cNvSpPr/>
          <p:nvPr/>
        </p:nvSpPr>
        <p:spPr>
          <a:xfrm>
            <a:off x="8115299" y="229362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cs typeface="Calibri"/>
              </a:rPr>
              <a:t>x</a:t>
            </a:r>
            <a:r>
              <a:rPr lang="en-US" sz="2000" baseline="-2500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979E6C-A4DE-9699-6ED1-3B8A054A0AF1}"/>
              </a:ext>
            </a:extLst>
          </p:cNvPr>
          <p:cNvSpPr/>
          <p:nvPr/>
        </p:nvSpPr>
        <p:spPr>
          <a:xfrm>
            <a:off x="8115299" y="316230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cs typeface="Calibri"/>
              </a:rPr>
              <a:t>x</a:t>
            </a:r>
            <a:r>
              <a:rPr lang="en-US" sz="2000" baseline="-2500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A60D89-9E76-D608-34CD-35BDF22B74F0}"/>
              </a:ext>
            </a:extLst>
          </p:cNvPr>
          <p:cNvSpPr/>
          <p:nvPr/>
        </p:nvSpPr>
        <p:spPr>
          <a:xfrm>
            <a:off x="8115299" y="403098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cs typeface="Calibri"/>
              </a:rPr>
              <a:t>x</a:t>
            </a:r>
            <a:r>
              <a:rPr lang="en-US" sz="2000" baseline="-2500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A6F3D1-1879-C8D7-D320-7030B659A336}"/>
              </a:ext>
            </a:extLst>
          </p:cNvPr>
          <p:cNvSpPr/>
          <p:nvPr/>
        </p:nvSpPr>
        <p:spPr>
          <a:xfrm>
            <a:off x="9700259" y="316230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y</a:t>
            </a:r>
            <a:r>
              <a:rPr lang="en-US" sz="2000" baseline="-25000">
                <a:solidFill>
                  <a:schemeClr val="tx1"/>
                </a:solidFill>
                <a:ea typeface="+mn-lt"/>
                <a:cs typeface="+mn-lt"/>
              </a:rPr>
              <a:t>1</a:t>
            </a:r>
            <a:endParaRPr lang="en-US" baseline="-2500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987FF0-80FE-605A-917A-B2C01F22BFE8}"/>
              </a:ext>
            </a:extLst>
          </p:cNvPr>
          <p:cNvCxnSpPr/>
          <p:nvPr/>
        </p:nvCxnSpPr>
        <p:spPr>
          <a:xfrm>
            <a:off x="8709660" y="2651760"/>
            <a:ext cx="1028700" cy="601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F3794B-C46D-ED91-22A8-DEC3639D84C1}"/>
              </a:ext>
            </a:extLst>
          </p:cNvPr>
          <p:cNvCxnSpPr>
            <a:cxnSpLocks/>
          </p:cNvCxnSpPr>
          <p:nvPr/>
        </p:nvCxnSpPr>
        <p:spPr>
          <a:xfrm>
            <a:off x="8686800" y="3390900"/>
            <a:ext cx="10134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50FD46-C1C9-B1B1-F1C5-B182BC392CF2}"/>
              </a:ext>
            </a:extLst>
          </p:cNvPr>
          <p:cNvCxnSpPr>
            <a:cxnSpLocks/>
          </p:cNvCxnSpPr>
          <p:nvPr/>
        </p:nvCxnSpPr>
        <p:spPr>
          <a:xfrm flipV="1">
            <a:off x="8663940" y="3535679"/>
            <a:ext cx="1051560" cy="624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DFCFF48-D4CC-517A-66BC-CB83C6955AD6}"/>
              </a:ext>
            </a:extLst>
          </p:cNvPr>
          <p:cNvSpPr/>
          <p:nvPr/>
        </p:nvSpPr>
        <p:spPr>
          <a:xfrm>
            <a:off x="9700259" y="399288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y</a:t>
            </a:r>
            <a:r>
              <a:rPr lang="en-US" sz="2000" baseline="-25000">
                <a:solidFill>
                  <a:schemeClr val="tx1"/>
                </a:solidFill>
                <a:ea typeface="+mn-lt"/>
                <a:cs typeface="+mn-lt"/>
              </a:rPr>
              <a:t>2</a:t>
            </a:r>
            <a:endParaRPr lang="en-US" baseline="-2500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040C9F-6CD4-9053-4955-7601AE3A3F6E}"/>
              </a:ext>
            </a:extLst>
          </p:cNvPr>
          <p:cNvSpPr/>
          <p:nvPr/>
        </p:nvSpPr>
        <p:spPr>
          <a:xfrm>
            <a:off x="9700259" y="2293620"/>
            <a:ext cx="571500" cy="5410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y</a:t>
            </a:r>
            <a:r>
              <a:rPr lang="en-US" sz="2000" baseline="-25000">
                <a:solidFill>
                  <a:schemeClr val="tx1"/>
                </a:solidFill>
                <a:ea typeface="+mn-lt"/>
                <a:cs typeface="+mn-lt"/>
              </a:rPr>
              <a:t>0</a:t>
            </a:r>
            <a:endParaRPr lang="en-US" baseline="-2500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8FE29F-CBCF-A707-6219-35E3ED4C5CB7}"/>
              </a:ext>
            </a:extLst>
          </p:cNvPr>
          <p:cNvCxnSpPr>
            <a:cxnSpLocks/>
          </p:cNvCxnSpPr>
          <p:nvPr/>
        </p:nvCxnSpPr>
        <p:spPr>
          <a:xfrm>
            <a:off x="8679180" y="4267200"/>
            <a:ext cx="101346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46787E-375D-0123-CE0E-EB8FC9E6B10A}"/>
              </a:ext>
            </a:extLst>
          </p:cNvPr>
          <p:cNvCxnSpPr>
            <a:cxnSpLocks/>
          </p:cNvCxnSpPr>
          <p:nvPr/>
        </p:nvCxnSpPr>
        <p:spPr>
          <a:xfrm>
            <a:off x="8686799" y="2567939"/>
            <a:ext cx="10134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BB6636-3A57-5D18-E3A1-2CE7955062B8}"/>
              </a:ext>
            </a:extLst>
          </p:cNvPr>
          <p:cNvCxnSpPr>
            <a:cxnSpLocks/>
          </p:cNvCxnSpPr>
          <p:nvPr/>
        </p:nvCxnSpPr>
        <p:spPr>
          <a:xfrm flipV="1">
            <a:off x="8709660" y="2727959"/>
            <a:ext cx="1051560" cy="624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3451A4-C2C6-65EA-AEAE-04C20F549656}"/>
              </a:ext>
            </a:extLst>
          </p:cNvPr>
          <p:cNvCxnSpPr>
            <a:cxnSpLocks/>
          </p:cNvCxnSpPr>
          <p:nvPr/>
        </p:nvCxnSpPr>
        <p:spPr>
          <a:xfrm flipV="1">
            <a:off x="8625840" y="2819399"/>
            <a:ext cx="1264920" cy="1341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8526F7-942A-FA6F-5CB3-8D2E10A9C6D6}"/>
              </a:ext>
            </a:extLst>
          </p:cNvPr>
          <p:cNvCxnSpPr>
            <a:cxnSpLocks/>
          </p:cNvCxnSpPr>
          <p:nvPr/>
        </p:nvCxnSpPr>
        <p:spPr>
          <a:xfrm>
            <a:off x="8671560" y="3520440"/>
            <a:ext cx="1028700" cy="6019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D23E3A-7E23-662D-95E8-8FFEBA0061A5}"/>
              </a:ext>
            </a:extLst>
          </p:cNvPr>
          <p:cNvCxnSpPr>
            <a:cxnSpLocks/>
          </p:cNvCxnSpPr>
          <p:nvPr/>
        </p:nvCxnSpPr>
        <p:spPr>
          <a:xfrm>
            <a:off x="8671560" y="2735580"/>
            <a:ext cx="1082040" cy="13258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4">
            <a:extLst>
              <a:ext uri="{FF2B5EF4-FFF2-40B4-BE49-F238E27FC236}">
                <a16:creationId xmlns:a16="http://schemas.microsoft.com/office/drawing/2014/main" id="{5C52C472-F3C1-11D3-37CA-1B84C3F1B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" t="20787" r="-246" b="971"/>
          <a:stretch/>
        </p:blipFill>
        <p:spPr>
          <a:xfrm>
            <a:off x="3851910" y="3277827"/>
            <a:ext cx="2245807" cy="6111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4D9E99-2744-F601-B22B-178512E586F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7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9D465-656A-7238-7BE7-3FADAD4F3992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389943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How can we learn more complex relation between the data ?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First guess : add more layers ?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 composition of linear functions = linear function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25200" y="6174970"/>
            <a:ext cx="7550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20/33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9AEE307-B2B7-4579-81F9-B33F23A6F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88" r="8502" b="9394"/>
          <a:stretch/>
        </p:blipFill>
        <p:spPr>
          <a:xfrm>
            <a:off x="1120140" y="3414265"/>
            <a:ext cx="5166391" cy="228821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9A49941-C542-F22C-428A-D7F478469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680" y="3404235"/>
            <a:ext cx="2217420" cy="213741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BB20CA3-75ED-754A-ADEA-E2E1D4F22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357" y="1717357"/>
            <a:ext cx="1411605" cy="140398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BCEB976-C754-0847-9105-24FFCBAC0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120" y="3635061"/>
            <a:ext cx="1341120" cy="1637657"/>
          </a:xfrm>
          <a:prstGeom prst="rect">
            <a:avLst/>
          </a:prstGeom>
        </p:spPr>
      </p:pic>
      <p:pic>
        <p:nvPicPr>
          <p:cNvPr id="9" name="Graphic 9" descr="Flèche : courbe légère avec un remplissage uni">
            <a:extLst>
              <a:ext uri="{FF2B5EF4-FFF2-40B4-BE49-F238E27FC236}">
                <a16:creationId xmlns:a16="http://schemas.microsoft.com/office/drawing/2014/main" id="{873E8223-6FAF-3646-D8FB-8E50F4C6B3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120" y="2598420"/>
            <a:ext cx="525780" cy="5257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CB8A93-AFF3-5809-69BD-293E4950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3BAA8-F5B1-2392-359E-22267EB5C235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105172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How can we learn more complex relation between the data ?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Second guess : use polynomial models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Replace the simple linear regression with higher order models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Two problems :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require some knowledge of the solution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computationally more expensive</a:t>
            </a: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21/33</a:t>
            </a:r>
            <a:endParaRPr lang="en-US" sz="2000">
              <a:latin typeface="Nyala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674D7A7-7E5D-690E-753F-823AF66C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80" y="1718244"/>
            <a:ext cx="2743200" cy="372631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719127A-85BF-0898-49E5-00849A6DB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60" y="3186211"/>
            <a:ext cx="2743200" cy="8513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407019-7756-A8EA-0C9B-32EEB782996E}"/>
              </a:ext>
            </a:extLst>
          </p:cNvPr>
          <p:cNvCxnSpPr/>
          <p:nvPr/>
        </p:nvCxnSpPr>
        <p:spPr>
          <a:xfrm>
            <a:off x="1019175" y="3190875"/>
            <a:ext cx="2842260" cy="83820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AA12BB-486E-F3F9-33F2-9FAD748C4FB2}"/>
              </a:ext>
            </a:extLst>
          </p:cNvPr>
          <p:cNvCxnSpPr>
            <a:cxnSpLocks/>
          </p:cNvCxnSpPr>
          <p:nvPr/>
        </p:nvCxnSpPr>
        <p:spPr>
          <a:xfrm flipV="1">
            <a:off x="1072515" y="3190875"/>
            <a:ext cx="2727960" cy="739140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C539E495-9A4E-1F0E-00E8-9C61E5708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22" t="67021" r="591" b="-419"/>
          <a:stretch/>
        </p:blipFill>
        <p:spPr>
          <a:xfrm>
            <a:off x="4162044" y="3215772"/>
            <a:ext cx="3746532" cy="80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ACE6F-439D-22FD-5AF5-11907383E3B7}"/>
              </a:ext>
            </a:extLst>
          </p:cNvPr>
          <p:cNvSpPr txBox="1"/>
          <p:nvPr/>
        </p:nvSpPr>
        <p:spPr>
          <a:xfrm>
            <a:off x="8432568" y="5317374"/>
            <a:ext cx="24093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Adapted from </a:t>
            </a:r>
            <a:r>
              <a:rPr lang="en-US" err="1">
                <a:latin typeface="Nyala"/>
                <a:cs typeface="Calibri"/>
              </a:rPr>
              <a:t>Louppe</a:t>
            </a:r>
            <a:r>
              <a:rPr lang="en-US">
                <a:latin typeface="Nyala"/>
                <a:cs typeface="Calibri"/>
              </a:rPr>
              <a:t>, G. </a:t>
            </a:r>
            <a:r>
              <a:rPr lang="en-US" i="1">
                <a:latin typeface="Nyala"/>
                <a:cs typeface="Calibri"/>
              </a:rPr>
              <a:t>Deep Learning</a:t>
            </a:r>
            <a:r>
              <a:rPr lang="en-US">
                <a:latin typeface="Nyala"/>
                <a:cs typeface="Calibri"/>
              </a:rPr>
              <a:t> </a:t>
            </a:r>
            <a:endParaRPr lang="en-US">
              <a:latin typeface="Nyala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792AC3-1CBC-20ED-DE1B-593CF956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85ADF-C99B-4135-6563-4FE68E6745E6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3470787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How can we learn more complex relation between the data ?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Third guess : add some non-linearities 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 Where ? 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Easy answer : at the output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we keep a simple linear relation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and add non-linearity at the end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This non-linear function is called an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activation function</a:t>
            </a: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22/33</a:t>
            </a:r>
            <a:endParaRPr lang="en-US" sz="2000">
              <a:latin typeface="Nyala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5E1C7DC5-F51E-F6FC-8878-CCE92DC46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t="15278" r="11667" b="15555"/>
          <a:stretch/>
        </p:blipFill>
        <p:spPr>
          <a:xfrm>
            <a:off x="5966460" y="1935480"/>
            <a:ext cx="1470664" cy="128016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674D7A7-7E5D-690E-753F-823AF66CA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60" y="1939224"/>
            <a:ext cx="2743200" cy="372631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F09D155-D524-BEA6-2D3E-009E5B046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485857"/>
            <a:ext cx="2743200" cy="633046"/>
          </a:xfrm>
          <a:prstGeom prst="rect">
            <a:avLst/>
          </a:prstGeom>
        </p:spPr>
      </p:pic>
      <p:pic>
        <p:nvPicPr>
          <p:cNvPr id="6" name="Graphic 9" descr="Flèche : courbe légère avec un remplissage uni">
            <a:extLst>
              <a:ext uri="{FF2B5EF4-FFF2-40B4-BE49-F238E27FC236}">
                <a16:creationId xmlns:a16="http://schemas.microsoft.com/office/drawing/2014/main" id="{71BD3AC8-4547-A268-B1C6-66D700263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0120" y="2598420"/>
            <a:ext cx="525780" cy="5257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1E0F03-681B-DD95-027B-68D4EC79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EC676-62C9-F009-71CE-B05AEC6ACADF}"/>
              </a:ext>
            </a:extLst>
          </p:cNvPr>
          <p:cNvSpPr txBox="1"/>
          <p:nvPr/>
        </p:nvSpPr>
        <p:spPr>
          <a:xfrm>
            <a:off x="8303028" y="5538354"/>
            <a:ext cx="24093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Adapted from </a:t>
            </a:r>
            <a:r>
              <a:rPr lang="en-US" err="1">
                <a:latin typeface="Nyala"/>
                <a:cs typeface="Calibri"/>
              </a:rPr>
              <a:t>Louppe</a:t>
            </a:r>
            <a:r>
              <a:rPr lang="en-US">
                <a:latin typeface="Nyala"/>
                <a:cs typeface="Calibri"/>
              </a:rPr>
              <a:t>, G. </a:t>
            </a:r>
            <a:r>
              <a:rPr lang="en-US" i="1">
                <a:latin typeface="Nyala"/>
                <a:cs typeface="Calibri"/>
              </a:rPr>
              <a:t>Deep Learning</a:t>
            </a:r>
            <a:r>
              <a:rPr lang="en-US">
                <a:latin typeface="Nyala"/>
                <a:cs typeface="Calibri"/>
              </a:rPr>
              <a:t> </a:t>
            </a:r>
            <a:endParaRPr lang="en-US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2C1BA-551D-B678-F66B-148590803F10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316575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Simplest activation function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These simple functions, added to a linear model, can lead to impressive results !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517AE2-B37D-B2FA-3024-DCC3F6DE361E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23/33</a:t>
            </a:r>
            <a:endParaRPr lang="en-US" sz="2000">
              <a:latin typeface="Nyala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C46DB19-216A-03C7-EDF4-3DCF8DDC1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2408340"/>
            <a:ext cx="3421380" cy="2300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45A829-4D96-0761-66B2-AFD19173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420" y="2484823"/>
            <a:ext cx="3779520" cy="2139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C16B0C-EB44-C60C-D7B2-97B1502F6D76}"/>
              </a:ext>
            </a:extLst>
          </p:cNvPr>
          <p:cNvSpPr txBox="1"/>
          <p:nvPr/>
        </p:nvSpPr>
        <p:spPr>
          <a:xfrm>
            <a:off x="2575560" y="1925782"/>
            <a:ext cx="13743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Step function</a:t>
            </a:r>
            <a:endParaRPr lang="en-US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C87B0-E845-20D1-F19D-D87B04ED1AC2}"/>
              </a:ext>
            </a:extLst>
          </p:cNvPr>
          <p:cNvSpPr txBox="1"/>
          <p:nvPr/>
        </p:nvSpPr>
        <p:spPr>
          <a:xfrm>
            <a:off x="6598919" y="1925782"/>
            <a:ext cx="2639290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Rectified Linear Unit (</a:t>
            </a:r>
            <a:r>
              <a:rPr lang="en-US" err="1">
                <a:latin typeface="Nyala"/>
                <a:cs typeface="Calibri"/>
              </a:rPr>
              <a:t>ReLU</a:t>
            </a:r>
            <a:r>
              <a:rPr lang="en-US">
                <a:latin typeface="Nyala"/>
                <a:cs typeface="Calibri"/>
              </a:rPr>
              <a:t>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39CA5CD-4364-0FEF-26F2-C69DFF62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A249E-A6DC-CFCD-3424-1F144380E27E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773528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unit we have built is the basic mathematical formulation of a neuron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The activation function allows to cancel the contribution from some neurons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 Information is sometimes not relevant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EFDB70C-3197-29A7-BEDB-FEBD3226FD20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24/33</a:t>
            </a:r>
            <a:endParaRPr lang="en-US" sz="2000">
              <a:latin typeface="Nyala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7E54860-3B10-4225-B047-EC7AEEB00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" y="1831216"/>
            <a:ext cx="8694420" cy="25554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84E256-9560-EB3D-2877-C3ED00CD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pic>
        <p:nvPicPr>
          <p:cNvPr id="15" name="Graphic 9" descr="Flèche : courbe légère avec un remplissage uni">
            <a:extLst>
              <a:ext uri="{FF2B5EF4-FFF2-40B4-BE49-F238E27FC236}">
                <a16:creationId xmlns:a16="http://schemas.microsoft.com/office/drawing/2014/main" id="{C7AFB212-D853-AB97-D2E5-EE5C2869E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20" y="5326380"/>
            <a:ext cx="525780" cy="525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B7408-9E37-3E61-AF68-0FA07AF16BB7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90822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805160" cy="49223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Even if our model is better than the multilinear model, it still cannot handle the underlying </a:t>
            </a:r>
            <a:r>
              <a:rPr lang="en-US" sz="2400">
                <a:latin typeface="Nyala"/>
                <a:ea typeface="+mn-lt"/>
                <a:cs typeface="+mn-lt"/>
              </a:rPr>
              <a:t>complexity of the relationship between inputs and output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Let us consider the output of our model as intermediate features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We can repeat this pattern and build new layers, with different weights (and activation ?)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25/33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2F55FA8-0231-8196-393E-1AEB110D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529853"/>
            <a:ext cx="2186940" cy="235099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72BEFFD-7989-B357-D61E-ECE0C7214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440" y="3472244"/>
            <a:ext cx="5577840" cy="2481453"/>
          </a:xfrm>
          <a:prstGeom prst="rect">
            <a:avLst/>
          </a:prstGeom>
        </p:spPr>
      </p:pic>
      <p:pic>
        <p:nvPicPr>
          <p:cNvPr id="8" name="Graphic 8" descr="Flèche : droite avec un remplissage uni">
            <a:extLst>
              <a:ext uri="{FF2B5EF4-FFF2-40B4-BE49-F238E27FC236}">
                <a16:creationId xmlns:a16="http://schemas.microsoft.com/office/drawing/2014/main" id="{5C173AEF-62EC-3A44-8E48-8806B9D11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810000" y="420624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4E5A9E-710C-DEBA-1AC6-63839910828C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105976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We have built our first neural network, </a:t>
            </a:r>
            <a:r>
              <a:rPr lang="en-US" sz="2400">
                <a:latin typeface="Nyala"/>
                <a:ea typeface="+mn-lt"/>
                <a:cs typeface="+mn-lt"/>
              </a:rPr>
              <a:t>called the </a:t>
            </a:r>
            <a:r>
              <a:rPr lang="en-US" sz="2400">
                <a:solidFill>
                  <a:srgbClr val="FF0000"/>
                </a:solidFill>
                <a:latin typeface="Nyala"/>
                <a:ea typeface="+mn-lt"/>
                <a:cs typeface="+mn-lt"/>
              </a:rPr>
              <a:t>multi-layer perceptron</a:t>
            </a:r>
            <a:r>
              <a:rPr lang="en-US" sz="2400">
                <a:latin typeface="Nyala"/>
                <a:ea typeface="+mn-lt"/>
                <a:cs typeface="+mn-lt"/>
              </a:rPr>
              <a:t> (MLP)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It is made up of :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simple model to tune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non-linearities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multiple layers (fully-connected or 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linear layers)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Disclaimer 1 : </a:t>
            </a:r>
            <a:r>
              <a:rPr lang="en-US" sz="2400">
                <a:latin typeface="Nyala"/>
                <a:ea typeface="+mn-lt"/>
                <a:cs typeface="+mn-lt"/>
              </a:rPr>
              <a:t>all the neural networks do not fit the template described above</a:t>
            </a:r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Disclaimer 2 : </a:t>
            </a:r>
            <a:r>
              <a:rPr lang="en-US" sz="2400">
                <a:latin typeface="Nyala"/>
                <a:ea typeface="+mn-lt"/>
                <a:cs typeface="+mn-lt"/>
              </a:rPr>
              <a:t>once defined, the model still need to be fitted (optimization)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26/33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5) From linear regression to neural network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3128D7-A211-5213-87B6-78ABE86D0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88" r="8502" b="9394"/>
          <a:stretch/>
        </p:blipFill>
        <p:spPr>
          <a:xfrm>
            <a:off x="4800600" y="2217925"/>
            <a:ext cx="5166391" cy="2288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28ED9-6321-F27B-7C3C-BB6BFA73D8CE}"/>
              </a:ext>
            </a:extLst>
          </p:cNvPr>
          <p:cNvSpPr txBox="1"/>
          <p:nvPr/>
        </p:nvSpPr>
        <p:spPr>
          <a:xfrm>
            <a:off x="9905307" y="584662"/>
            <a:ext cx="174913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5.1) Definition of the problem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5.2) Adding complexity</a:t>
            </a:r>
          </a:p>
          <a:p>
            <a:r>
              <a:rPr lang="en-US" sz="1050">
                <a:latin typeface="Nyala"/>
                <a:cs typeface="Calibri"/>
              </a:rPr>
              <a:t>5.3) Towards MLP</a:t>
            </a:r>
          </a:p>
        </p:txBody>
      </p:sp>
    </p:spTree>
    <p:extLst>
      <p:ext uri="{BB962C8B-B14F-4D97-AF65-F5344CB8AC3E}">
        <p14:creationId xmlns:p14="http://schemas.microsoft.com/office/powerpoint/2010/main" val="4244428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Let us consider a set of points that you want to fit with a polynomial</a:t>
            </a: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don’t know the exact relation between the data</a:t>
            </a: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decide to go for "trial and error" and solve the least </a:t>
            </a:r>
            <a:endParaRPr lang="en-US" sz="240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square regression with a polynomial of degree </a:t>
            </a:r>
            <a:r>
              <a:rPr lang="en-US" sz="2000" b="1" i="1">
                <a:latin typeface="Nyala"/>
                <a:cs typeface="Calibri"/>
              </a:rPr>
              <a:t>d</a:t>
            </a:r>
            <a:endParaRPr lang="en-US" sz="240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endParaRPr lang="en-US" sz="2000" b="1" i="1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your final choice is based on the total error</a:t>
            </a:r>
            <a:endParaRPr lang="en-US" sz="2000" b="1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27/33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DE263A5-92DB-E7C8-AF40-0E4E710C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60" y="1907540"/>
            <a:ext cx="5006340" cy="3522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3B92D-9CFC-2869-15CD-D5B4F7B5B14E}"/>
              </a:ext>
            </a:extLst>
          </p:cNvPr>
          <p:cNvSpPr txBox="1"/>
          <p:nvPr/>
        </p:nvSpPr>
        <p:spPr>
          <a:xfrm>
            <a:off x="7114308" y="5355474"/>
            <a:ext cx="3727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Taken from </a:t>
            </a:r>
            <a:r>
              <a:rPr lang="en-US" err="1">
                <a:latin typeface="Nyala"/>
                <a:cs typeface="Calibri"/>
              </a:rPr>
              <a:t>Louppe</a:t>
            </a:r>
            <a:r>
              <a:rPr lang="en-US">
                <a:latin typeface="Nyala"/>
                <a:cs typeface="Calibri"/>
              </a:rPr>
              <a:t>, G. </a:t>
            </a:r>
            <a:r>
              <a:rPr lang="en-US" i="1">
                <a:latin typeface="Nyala"/>
                <a:cs typeface="Calibri"/>
              </a:rPr>
              <a:t>Deep Learning</a:t>
            </a:r>
            <a:r>
              <a:rPr lang="en-US">
                <a:latin typeface="Nyala"/>
                <a:cs typeface="Calibri"/>
              </a:rPr>
              <a:t> </a:t>
            </a:r>
            <a:endParaRPr lang="en-US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86236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1) What is deep learning ?</a:t>
            </a:r>
            <a:endParaRPr lang="en-US">
              <a:latin typeface="Nyal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Artificial Intelligence vs Machine Learning vs Deep Learning </a:t>
            </a:r>
            <a:endParaRPr lang="en-US"/>
          </a:p>
          <a:p>
            <a:pPr marL="0" indent="0">
              <a:spcBef>
                <a:spcPts val="500"/>
              </a:spcBef>
              <a:buNone/>
            </a:pPr>
            <a:r>
              <a:rPr lang="en-US" sz="1600">
                <a:latin typeface="Nyala"/>
                <a:cs typeface="Calibri"/>
              </a:rPr>
              <a:t>(</a:t>
            </a:r>
            <a:r>
              <a:rPr lang="en-US" sz="1400">
                <a:latin typeface="Nyala"/>
                <a:ea typeface="+mn-lt"/>
                <a:cs typeface="+mn-lt"/>
              </a:rPr>
              <a:t>http://wiki.pathmind.com/ai-vs-machine-learning-vs-deep-learning</a:t>
            </a:r>
            <a:r>
              <a:rPr lang="en-US" sz="1600">
                <a:latin typeface="Nyala"/>
                <a:ea typeface="+mn-lt"/>
                <a:cs typeface="+mn-lt"/>
              </a:rPr>
              <a:t>)</a:t>
            </a:r>
            <a:endParaRPr lang="en-US">
              <a:cs typeface="Calibri" panose="020F0502020204030204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pic>
        <p:nvPicPr>
          <p:cNvPr id="61" name="Picture 61">
            <a:extLst>
              <a:ext uri="{FF2B5EF4-FFF2-40B4-BE49-F238E27FC236}">
                <a16:creationId xmlns:a16="http://schemas.microsoft.com/office/drawing/2014/main" id="{92BAEF1C-E874-21EE-812F-0DB74BB7C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866" y="2220353"/>
            <a:ext cx="6998745" cy="2930073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2/33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0120C-1AD8-8C36-94A2-8CDFAD496CDD}"/>
              </a:ext>
            </a:extLst>
          </p:cNvPr>
          <p:cNvSpPr txBox="1"/>
          <p:nvPr/>
        </p:nvSpPr>
        <p:spPr>
          <a:xfrm>
            <a:off x="1028699" y="2216727"/>
            <a:ext cx="337704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Nyala"/>
                <a:cs typeface="Calibri"/>
              </a:rPr>
              <a:t>- 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Nyala"/>
                <a:ea typeface="+mn-lt"/>
                <a:cs typeface="+mn-lt"/>
              </a:rPr>
              <a:t>pile of if-then statements</a:t>
            </a:r>
          </a:p>
          <a:p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Nyala"/>
                <a:cs typeface="Calibri"/>
              </a:rPr>
              <a:t>- 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Nyala"/>
                <a:ea typeface="+mn-lt"/>
                <a:cs typeface="+mn-lt"/>
              </a:rPr>
              <a:t>statistical model mapping raw sensory data to symbolic categories</a:t>
            </a:r>
          </a:p>
          <a:p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Nyala"/>
                <a:ea typeface="+mn-lt"/>
                <a:cs typeface="+mn-lt"/>
              </a:rPr>
              <a:t>-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D5922-2F1C-3134-EA2E-93616C6035C4}"/>
              </a:ext>
            </a:extLst>
          </p:cNvPr>
          <p:cNvSpPr txBox="1"/>
          <p:nvPr/>
        </p:nvSpPr>
        <p:spPr>
          <a:xfrm>
            <a:off x="1173479" y="3725487"/>
            <a:ext cx="337704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- optimization algorithms</a:t>
            </a:r>
          </a:p>
          <a:p>
            <a:r>
              <a:rPr 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Nyala"/>
                <a:ea typeface="+mn-lt"/>
                <a:cs typeface="+mn-lt"/>
              </a:rPr>
              <a:t>- decision tree, random forest, K-means</a:t>
            </a:r>
          </a:p>
          <a:p>
            <a:r>
              <a:rPr 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Nyala"/>
                <a:ea typeface="+mn-lt"/>
                <a:cs typeface="+mn-lt"/>
              </a:rPr>
              <a:t>linear regression, support vector machine,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0B1FC-6015-BBC7-DB3F-99F873ECA1C9}"/>
              </a:ext>
            </a:extLst>
          </p:cNvPr>
          <p:cNvSpPr txBox="1"/>
          <p:nvPr/>
        </p:nvSpPr>
        <p:spPr>
          <a:xfrm>
            <a:off x="2354579" y="5203767"/>
            <a:ext cx="33770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2E0DA"/>
                </a:solidFill>
                <a:latin typeface="Nyala"/>
                <a:cs typeface="Calibri"/>
              </a:rPr>
              <a:t>- </a:t>
            </a:r>
            <a:r>
              <a:rPr lang="en-US" sz="1600" b="1">
                <a:solidFill>
                  <a:srgbClr val="22E0DA"/>
                </a:solidFill>
                <a:latin typeface="Nyala"/>
                <a:ea typeface="+mn-lt"/>
                <a:cs typeface="+mn-lt"/>
              </a:rPr>
              <a:t>neural networks</a:t>
            </a:r>
          </a:p>
          <a:p>
            <a:r>
              <a:rPr lang="en-US" sz="1600" b="1">
                <a:solidFill>
                  <a:srgbClr val="22E0DA"/>
                </a:solidFill>
                <a:latin typeface="Nyala"/>
                <a:cs typeface="Calibri"/>
              </a:rPr>
              <a:t>- performs exceptionally well on lots of tasks</a:t>
            </a:r>
          </a:p>
        </p:txBody>
      </p:sp>
    </p:spTree>
    <p:extLst>
      <p:ext uri="{BB962C8B-B14F-4D97-AF65-F5344CB8AC3E}">
        <p14:creationId xmlns:p14="http://schemas.microsoft.com/office/powerpoint/2010/main" val="69509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Fit and total error for some polynomial degrees 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28/33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2425523-E09D-BD18-96DA-4836F69C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903948"/>
            <a:ext cx="2743200" cy="192234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1B7BF61-72BC-6750-F111-B1D60E75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60" y="1901342"/>
            <a:ext cx="2743200" cy="194279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DBD4C23-8343-7C33-13AF-CDE76D942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320" y="1900570"/>
            <a:ext cx="2743200" cy="19138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3CEF9C7-8C81-201C-0A51-219958273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4211709"/>
            <a:ext cx="2743200" cy="193978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22A55DD-2846-D691-8BC1-6FB0380E2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480" y="4181707"/>
            <a:ext cx="2743200" cy="199978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2C0C81E-0775-7690-7B14-6AC81EC65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4320" y="4183787"/>
            <a:ext cx="2743200" cy="1980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376F85-02F8-9736-DFC9-27DE7D35DA14}"/>
              </a:ext>
            </a:extLst>
          </p:cNvPr>
          <p:cNvSpPr txBox="1"/>
          <p:nvPr/>
        </p:nvSpPr>
        <p:spPr>
          <a:xfrm>
            <a:off x="4233948" y="6094614"/>
            <a:ext cx="3727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Taken from </a:t>
            </a:r>
            <a:r>
              <a:rPr lang="en-US" err="1">
                <a:latin typeface="Nyala"/>
                <a:cs typeface="Calibri"/>
              </a:rPr>
              <a:t>Louppe</a:t>
            </a:r>
            <a:r>
              <a:rPr lang="en-US">
                <a:latin typeface="Nyala"/>
                <a:cs typeface="Calibri"/>
              </a:rPr>
              <a:t>, G. </a:t>
            </a:r>
            <a:r>
              <a:rPr lang="en-US" i="1">
                <a:latin typeface="Nyala"/>
                <a:cs typeface="Calibri"/>
              </a:rPr>
              <a:t>Deep Learning</a:t>
            </a:r>
            <a:r>
              <a:rPr lang="en-US">
                <a:latin typeface="Nyala"/>
                <a:cs typeface="Calibri"/>
              </a:rPr>
              <a:t> </a:t>
            </a:r>
            <a:endParaRPr lang="en-US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629071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best solution seems achieved when </a:t>
            </a:r>
            <a:r>
              <a:rPr lang="en-US" sz="2400" b="1" i="1">
                <a:latin typeface="Nyala"/>
                <a:cs typeface="Calibri"/>
              </a:rPr>
              <a:t>d=10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29/33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FA5F95-9A47-6FAD-A415-D1DAA7D84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024217"/>
            <a:ext cx="5593080" cy="3937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E9CCB-0674-53CF-82B3-FF237748FB20}"/>
              </a:ext>
            </a:extLst>
          </p:cNvPr>
          <p:cNvSpPr txBox="1"/>
          <p:nvPr/>
        </p:nvSpPr>
        <p:spPr>
          <a:xfrm>
            <a:off x="4822767" y="5809210"/>
            <a:ext cx="26988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Degree of the polynomial</a:t>
            </a:r>
            <a:endParaRPr lang="en-US" sz="2000"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46B5C-C4BD-411D-E439-2C169EEAE659}"/>
              </a:ext>
            </a:extLst>
          </p:cNvPr>
          <p:cNvSpPr txBox="1"/>
          <p:nvPr/>
        </p:nvSpPr>
        <p:spPr>
          <a:xfrm>
            <a:off x="2010987" y="3370810"/>
            <a:ext cx="1357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Total 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A50FC-D456-D4B7-A539-74F5352DD6CD}"/>
              </a:ext>
            </a:extLst>
          </p:cNvPr>
          <p:cNvSpPr txBox="1"/>
          <p:nvPr/>
        </p:nvSpPr>
        <p:spPr>
          <a:xfrm>
            <a:off x="8516388" y="44639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4287875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But when you add data points that were left aside...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30/33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59F90A8-36E9-5FD4-9CD9-5538D9B33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1895966"/>
            <a:ext cx="5730240" cy="4010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76D201-5508-8ED7-0989-8AD8B47C1311}"/>
              </a:ext>
            </a:extLst>
          </p:cNvPr>
          <p:cNvSpPr txBox="1"/>
          <p:nvPr/>
        </p:nvSpPr>
        <p:spPr>
          <a:xfrm>
            <a:off x="2087187" y="3347950"/>
            <a:ext cx="13196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Total 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E2A91-6693-3A7E-14EB-C78A2A67F797}"/>
              </a:ext>
            </a:extLst>
          </p:cNvPr>
          <p:cNvSpPr txBox="1"/>
          <p:nvPr/>
        </p:nvSpPr>
        <p:spPr>
          <a:xfrm>
            <a:off x="4647507" y="5702530"/>
            <a:ext cx="26988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Degree of the polynomial</a:t>
            </a:r>
            <a:endParaRPr lang="en-US" sz="2000">
              <a:latin typeface="Nyal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6A01E-688C-BB4B-B4BE-3955E276B636}"/>
              </a:ext>
            </a:extLst>
          </p:cNvPr>
          <p:cNvSpPr txBox="1"/>
          <p:nvPr/>
        </p:nvSpPr>
        <p:spPr>
          <a:xfrm>
            <a:off x="8600208" y="357239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975018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Capacity is the ability to find a good model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polynomial regression : degree </a:t>
            </a:r>
            <a:r>
              <a:rPr lang="en-US" sz="2000" b="1" i="1">
                <a:latin typeface="Nyala"/>
                <a:cs typeface="Calibri"/>
              </a:rPr>
              <a:t>d</a:t>
            </a:r>
            <a:endParaRPr lang="en-US" sz="2000" b="1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neural network : number of layers, number of training steps, regularization terms, ...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solidFill>
                  <a:srgbClr val="FF0000"/>
                </a:solidFill>
                <a:latin typeface="Nyala"/>
                <a:ea typeface="+mn-lt"/>
                <a:cs typeface="+mn-lt"/>
              </a:rPr>
              <a:t>Underfitting &gt;&lt; overfitting</a:t>
            </a:r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Separate training and testing data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31/33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A0CB8F7-CDCA-9069-CEBA-6F5951BE7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93" b="242"/>
          <a:stretch/>
        </p:blipFill>
        <p:spPr>
          <a:xfrm>
            <a:off x="5760720" y="2779904"/>
            <a:ext cx="5775963" cy="314224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FEC50DF-7164-4E5E-751B-EF0C00834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4451079"/>
            <a:ext cx="4610100" cy="1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You always have to test your model ONCE the training is completed</a:t>
            </a: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this will help you to understand </a:t>
            </a:r>
            <a:endParaRPr lang="en-US" sz="240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what your network is doing 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will learn how to interpret both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training and testing curves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56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32/33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6) Analogy with the polynomial regression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F3B3E5D-DCDF-4B52-9E31-6B7211FB8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010010"/>
            <a:ext cx="6172200" cy="165688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70DCBF9-99C9-D585-CC23-60A9278A2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460" y="3963184"/>
            <a:ext cx="5295900" cy="17357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7D88C1-0B7A-E275-6464-63C403A98F4F}"/>
              </a:ext>
            </a:extLst>
          </p:cNvPr>
          <p:cNvCxnSpPr/>
          <p:nvPr/>
        </p:nvCxnSpPr>
        <p:spPr>
          <a:xfrm>
            <a:off x="4472940" y="4000500"/>
            <a:ext cx="5684520" cy="159258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67FA3D-EB16-7869-0875-ABF51FB8C9C7}"/>
              </a:ext>
            </a:extLst>
          </p:cNvPr>
          <p:cNvCxnSpPr>
            <a:cxnSpLocks/>
          </p:cNvCxnSpPr>
          <p:nvPr/>
        </p:nvCxnSpPr>
        <p:spPr>
          <a:xfrm flipV="1">
            <a:off x="4488179" y="3977640"/>
            <a:ext cx="5623560" cy="16992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56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53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deep learning jargon...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32820" y="6174970"/>
            <a:ext cx="831272" cy="4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33/33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4BCD6-3768-64D7-FA0A-D9747EE67783}"/>
              </a:ext>
            </a:extLst>
          </p:cNvPr>
          <p:cNvSpPr txBox="1"/>
          <p:nvPr/>
        </p:nvSpPr>
        <p:spPr>
          <a:xfrm>
            <a:off x="1634836" y="2008909"/>
            <a:ext cx="1898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Convolution layers</a:t>
            </a:r>
            <a:endParaRPr lang="en-US">
              <a:solidFill>
                <a:schemeClr val="bg2">
                  <a:lumMod val="75000"/>
                </a:schemeClr>
              </a:solidFill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2AD9-D9FD-3D7B-E5CF-3EF4ABF5E63E}"/>
              </a:ext>
            </a:extLst>
          </p:cNvPr>
          <p:cNvSpPr txBox="1"/>
          <p:nvPr/>
        </p:nvSpPr>
        <p:spPr>
          <a:xfrm>
            <a:off x="2267296" y="3639588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2EB8A-15AB-E71C-D658-9FD92944B9B8}"/>
              </a:ext>
            </a:extLst>
          </p:cNvPr>
          <p:cNvSpPr txBox="1"/>
          <p:nvPr/>
        </p:nvSpPr>
        <p:spPr>
          <a:xfrm>
            <a:off x="4431376" y="2107968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9A79-F04E-7496-1B40-E6727502A04D}"/>
              </a:ext>
            </a:extLst>
          </p:cNvPr>
          <p:cNvSpPr txBox="1"/>
          <p:nvPr/>
        </p:nvSpPr>
        <p:spPr>
          <a:xfrm>
            <a:off x="1109056" y="2786147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9ECA4-93F0-3589-B2B2-A90A07365899}"/>
              </a:ext>
            </a:extLst>
          </p:cNvPr>
          <p:cNvSpPr txBox="1"/>
          <p:nvPr/>
        </p:nvSpPr>
        <p:spPr>
          <a:xfrm>
            <a:off x="3440776" y="554458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70C0"/>
                </a:solidFill>
                <a:latin typeface="Nyala"/>
                <a:cs typeface="Calibri"/>
              </a:rPr>
              <a:t>ReLU</a:t>
            </a:r>
            <a:endParaRPr lang="en-US">
              <a:solidFill>
                <a:srgbClr val="0070C0"/>
              </a:solidFill>
              <a:latin typeface="Nyal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3CDE1-4D3E-E193-A636-160EE97416B2}"/>
              </a:ext>
            </a:extLst>
          </p:cNvPr>
          <p:cNvSpPr txBox="1"/>
          <p:nvPr/>
        </p:nvSpPr>
        <p:spPr>
          <a:xfrm>
            <a:off x="6534496" y="2572787"/>
            <a:ext cx="1868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Vanishing gradients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83262-8ACC-48AB-54FF-166ACEBC9206}"/>
              </a:ext>
            </a:extLst>
          </p:cNvPr>
          <p:cNvSpPr txBox="1"/>
          <p:nvPr/>
        </p:nvSpPr>
        <p:spPr>
          <a:xfrm>
            <a:off x="1200496" y="4889267"/>
            <a:ext cx="1677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Backpropagation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01F5F-3398-7737-D262-AC9B895D800D}"/>
              </a:ext>
            </a:extLst>
          </p:cNvPr>
          <p:cNvSpPr txBox="1"/>
          <p:nvPr/>
        </p:nvSpPr>
        <p:spPr>
          <a:xfrm>
            <a:off x="9178636" y="2862347"/>
            <a:ext cx="199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Nyala"/>
                <a:cs typeface="Calibri"/>
              </a:rPr>
              <a:t>Activation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416C1-6B9F-05BC-7829-71C5F4CEFA7F}"/>
              </a:ext>
            </a:extLst>
          </p:cNvPr>
          <p:cNvSpPr txBox="1"/>
          <p:nvPr/>
        </p:nvSpPr>
        <p:spPr>
          <a:xfrm>
            <a:off x="6892636" y="4995947"/>
            <a:ext cx="17082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Gradient descent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A0266-5ADB-82DB-55AE-83B823BE23E1}"/>
              </a:ext>
            </a:extLst>
          </p:cNvPr>
          <p:cNvSpPr txBox="1"/>
          <p:nvPr/>
        </p:nvSpPr>
        <p:spPr>
          <a:xfrm>
            <a:off x="8706196" y="1711727"/>
            <a:ext cx="2439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52E6"/>
                </a:solidFill>
                <a:latin typeface="Nyala"/>
                <a:cs typeface="Calibri"/>
              </a:rPr>
              <a:t>Overfitting &gt;&lt; underfitting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B2565-D40F-26D2-63AF-BF2BA2F0AC82}"/>
              </a:ext>
            </a:extLst>
          </p:cNvPr>
          <p:cNvSpPr txBox="1"/>
          <p:nvPr/>
        </p:nvSpPr>
        <p:spPr>
          <a:xfrm>
            <a:off x="5665816" y="5879867"/>
            <a:ext cx="1251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Initialization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208F9-2468-D107-4C9F-05E9E414721D}"/>
              </a:ext>
            </a:extLst>
          </p:cNvPr>
          <p:cNvSpPr txBox="1"/>
          <p:nvPr/>
        </p:nvSpPr>
        <p:spPr>
          <a:xfrm>
            <a:off x="10054936" y="4157747"/>
            <a:ext cx="1136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Optimizer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CA5FE-64E7-C31A-E99F-0C208742A098}"/>
              </a:ext>
            </a:extLst>
          </p:cNvPr>
          <p:cNvSpPr txBox="1"/>
          <p:nvPr/>
        </p:nvSpPr>
        <p:spPr>
          <a:xfrm>
            <a:off x="4050376" y="4523507"/>
            <a:ext cx="23102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Transposed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35264-41C5-C715-9246-717A98F3C0C8}"/>
              </a:ext>
            </a:extLst>
          </p:cNvPr>
          <p:cNvSpPr txBox="1"/>
          <p:nvPr/>
        </p:nvSpPr>
        <p:spPr>
          <a:xfrm>
            <a:off x="9155776" y="5399807"/>
            <a:ext cx="1540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7526"/>
                </a:solidFill>
                <a:latin typeface="Nyala"/>
                <a:cs typeface="Calibri"/>
              </a:rPr>
              <a:t>Fully-connected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28EA2-CC8F-71C8-7B8F-5F38F46CFAEE}"/>
              </a:ext>
            </a:extLst>
          </p:cNvPr>
          <p:cNvSpPr txBox="1"/>
          <p:nvPr/>
        </p:nvSpPr>
        <p:spPr>
          <a:xfrm>
            <a:off x="4355176" y="3205247"/>
            <a:ext cx="1738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Transfer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43461-D3C7-68F5-6400-95CF8E169112}"/>
              </a:ext>
            </a:extLst>
          </p:cNvPr>
          <p:cNvSpPr txBox="1"/>
          <p:nvPr/>
        </p:nvSpPr>
        <p:spPr>
          <a:xfrm>
            <a:off x="7532716" y="3852947"/>
            <a:ext cx="14949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Normalization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B935A-560A-4F5A-78E7-3770B76DBF03}"/>
              </a:ext>
            </a:extLst>
          </p:cNvPr>
          <p:cNvSpPr txBox="1"/>
          <p:nvPr/>
        </p:nvSpPr>
        <p:spPr>
          <a:xfrm>
            <a:off x="6275416" y="1544087"/>
            <a:ext cx="1075805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Batch size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799AD-4B82-C1F2-C8BA-1FE76538F14E}"/>
              </a:ext>
            </a:extLst>
          </p:cNvPr>
          <p:cNvSpPr txBox="1"/>
          <p:nvPr/>
        </p:nvSpPr>
        <p:spPr>
          <a:xfrm>
            <a:off x="1589116" y="572746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YOLO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B3D00-49C6-87E5-4009-8AE8F1734A86}"/>
              </a:ext>
            </a:extLst>
          </p:cNvPr>
          <p:cNvSpPr txBox="1"/>
          <p:nvPr/>
        </p:nvSpPr>
        <p:spPr>
          <a:xfrm>
            <a:off x="7967056" y="1086887"/>
            <a:ext cx="1060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GradCAM</a:t>
            </a:r>
            <a:endParaRPr lang="en-US">
              <a:solidFill>
                <a:schemeClr val="bg2">
                  <a:lumMod val="75000"/>
                </a:schemeClr>
              </a:solidFill>
              <a:latin typeface="Nyal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A5A4C9-B895-DAD9-6BDE-D78CD11CFD9C}"/>
              </a:ext>
            </a:extLst>
          </p:cNvPr>
          <p:cNvSpPr txBox="1"/>
          <p:nvPr/>
        </p:nvSpPr>
        <p:spPr>
          <a:xfrm>
            <a:off x="6427816" y="3464328"/>
            <a:ext cx="771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RNN</a:t>
            </a:r>
          </a:p>
        </p:txBody>
      </p:sp>
    </p:spTree>
    <p:extLst>
      <p:ext uri="{BB962C8B-B14F-4D97-AF65-F5344CB8AC3E}">
        <p14:creationId xmlns:p14="http://schemas.microsoft.com/office/powerpoint/2010/main" val="1847580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6BC63-E332-63ED-D6A1-B4705B2BBE28}"/>
              </a:ext>
            </a:extLst>
          </p:cNvPr>
          <p:cNvSpPr txBox="1"/>
          <p:nvPr/>
        </p:nvSpPr>
        <p:spPr>
          <a:xfrm>
            <a:off x="3521337" y="766244"/>
            <a:ext cx="4679572" cy="6634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Nyala"/>
                <a:ea typeface="+mj-ea"/>
                <a:cs typeface="+mj-cs"/>
              </a:rPr>
              <a:t>Course </a:t>
            </a:r>
            <a:r>
              <a:rPr lang="en-US" sz="4000">
                <a:latin typeface="Nyala"/>
                <a:ea typeface="+mj-ea"/>
                <a:cs typeface="+mj-cs"/>
              </a:rPr>
              <a:t>1 : </a:t>
            </a:r>
            <a:r>
              <a:rPr lang="en-US" sz="4000" kern="1200">
                <a:latin typeface="Nyala"/>
                <a:ea typeface="+mj-ea"/>
                <a:cs typeface="+mj-cs"/>
              </a:rPr>
              <a:t>The end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A05B816C-6F94-C011-AB32-66E79ABA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5" y="-266"/>
            <a:ext cx="3154526" cy="1538785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FA6F3CEF-9CDB-A166-EEE2-0D789BAF6F9E}"/>
              </a:ext>
            </a:extLst>
          </p:cNvPr>
          <p:cNvSpPr txBox="1">
            <a:spLocks/>
          </p:cNvSpPr>
          <p:nvPr/>
        </p:nvSpPr>
        <p:spPr>
          <a:xfrm>
            <a:off x="428960" y="5693343"/>
            <a:ext cx="4204444" cy="937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Nyala"/>
              </a:rPr>
              <a:t>Vincent </a:t>
            </a:r>
            <a:r>
              <a:rPr lang="en-US" sz="2400" b="1" err="1">
                <a:latin typeface="Nyala"/>
              </a:rPr>
              <a:t>Boudart</a:t>
            </a:r>
            <a:r>
              <a:rPr lang="en-US" sz="2400" b="1">
                <a:latin typeface="Nyala"/>
              </a:rPr>
              <a:t>, PhD student</a:t>
            </a:r>
            <a:endParaRPr lang="en-US" sz="2400">
              <a:latin typeface="Nyala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>
                <a:latin typeface="Nyala"/>
              </a:rPr>
              <a:t>vboudart@uliege.be</a:t>
            </a:r>
            <a:endParaRPr lang="en-US" sz="2400" b="1">
              <a:latin typeface="Nyala"/>
              <a:cs typeface="Calibri" panose="020F0502020204030204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5235DA8-5896-C2ED-0B06-9BE629EE3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1866900"/>
            <a:ext cx="438912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9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5293678"/>
            <a:ext cx="2796540" cy="9852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Vincent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Boudart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PhD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student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C8CA7E6-30F8-FA09-ACD8-402FF1A3E9D2}"/>
              </a:ext>
            </a:extLst>
          </p:cNvPr>
          <p:cNvSpPr txBox="1">
            <a:spLocks/>
          </p:cNvSpPr>
          <p:nvPr/>
        </p:nvSpPr>
        <p:spPr>
          <a:xfrm>
            <a:off x="5570220" y="4493578"/>
            <a:ext cx="6492240" cy="1594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Deep Learning</a:t>
            </a:r>
            <a:endParaRPr lang="en-US" sz="54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Introduction &amp; Basics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1680F78-31EA-4E81-06BD-65E9F8BE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" y="2356"/>
            <a:ext cx="3356385" cy="161296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5706F91-09E6-D11D-E013-8B433F398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530" y="260985"/>
            <a:ext cx="2225040" cy="12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2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A94B-F86A-87E6-10C5-42D49B80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yala"/>
                <a:cs typeface="Calibri Light"/>
              </a:rPr>
              <a:t>Course 2 : Table of contents</a:t>
            </a:r>
            <a:endParaRPr lang="en-US">
              <a:latin typeface="Nyal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1312-046C-5104-40C0-12298B4DD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37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1) How neural networks learn ?</a:t>
            </a:r>
            <a:endParaRPr lang="en-US" sz="2400" dirty="0">
              <a:latin typeface="Calibri" panose="020F0502020204030204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1.1) Gradient descent</a:t>
            </a:r>
            <a:endParaRPr lang="en-US" sz="2400" dirty="0">
              <a:latin typeface="Calibri" panose="020F0502020204030204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1.2) Backpropagation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ea typeface="+mn-lt"/>
                <a:cs typeface="+mn-lt"/>
              </a:rPr>
              <a:t>2) A word about activation functions</a:t>
            </a:r>
            <a:endParaRPr lang="en-US" dirty="0">
              <a:latin typeface="Nyala"/>
            </a:endParaRP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3) How to train neural networks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 3.1) Optimizers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 3.2) Initialization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 3.3) Normalization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4) How to choose the loss function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 4.1) Regression or classification ?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    4.2) Interpretation of the loss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21B08-7CFA-4F20-D180-8647D6C857E7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1/47</a:t>
            </a:r>
            <a:endParaRPr lang="en-US" sz="20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2593666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 dirty="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Let us consider a loss function             defined over model parameters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We will use the local information to iteratively find the minimum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Let us define a starting point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For a small perturbation         of this starting point</a:t>
            </a:r>
            <a:r>
              <a:rPr lang="en-US" sz="2400" b="1" dirty="0">
                <a:latin typeface="Nyala"/>
                <a:cs typeface="Calibri"/>
              </a:rPr>
              <a:t>, </a:t>
            </a:r>
            <a:r>
              <a:rPr lang="en-US" sz="2000" dirty="0">
                <a:latin typeface="Nyala"/>
                <a:cs typeface="Calibri"/>
              </a:rPr>
              <a:t>the loss can </a:t>
            </a:r>
            <a:endParaRPr lang="en-US" dirty="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be written :</a:t>
            </a:r>
            <a:endParaRPr lang="en-US" dirty="0"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where       is a constant that has been added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0902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57B9DF1-8E5A-151B-4018-69DD94C92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3" t="14531" r="13084" b="12950"/>
          <a:stretch/>
        </p:blipFill>
        <p:spPr>
          <a:xfrm>
            <a:off x="4817745" y="2174424"/>
            <a:ext cx="589483" cy="40063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73E9303-C456-A49C-7C7E-8E9ECC595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825" y="2177415"/>
            <a:ext cx="361950" cy="400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790856D-CE9F-BBEA-2FFC-11909229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390" y="3004185"/>
            <a:ext cx="419100" cy="3619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9F2725-D934-DBB3-61FE-C67A6BDE5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345" y="3507105"/>
            <a:ext cx="285750" cy="2857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66497C1-2200-6C68-7AE2-562A5629D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040" y="4068540"/>
            <a:ext cx="4572000" cy="8392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45F7641-11D7-B5C1-10BB-897A260B54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96" b="-285"/>
          <a:stretch/>
        </p:blipFill>
        <p:spPr>
          <a:xfrm>
            <a:off x="7978140" y="3187373"/>
            <a:ext cx="3611883" cy="245767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EEFE726-D053-B81E-3090-F4FCD0DB0B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28" r="1887" b="2325"/>
          <a:stretch/>
        </p:blipFill>
        <p:spPr>
          <a:xfrm>
            <a:off x="1567815" y="5271135"/>
            <a:ext cx="294377" cy="316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D005A4-057B-CCB2-72DE-24F99C39E47A}"/>
              </a:ext>
            </a:extLst>
          </p:cNvPr>
          <p:cNvSpPr txBox="1"/>
          <p:nvPr/>
        </p:nvSpPr>
        <p:spPr>
          <a:xfrm>
            <a:off x="8882148" y="56831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1E355-BE7E-ABAB-042B-F9639AB2E884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32141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2) How it is used nowadays ?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Self-driving cars (Tesla, Google)</a:t>
            </a:r>
          </a:p>
          <a:p>
            <a:pPr marL="0" indent="0">
              <a:buNone/>
            </a:pPr>
            <a:r>
              <a:rPr lang="en-US" sz="1800">
                <a:latin typeface="Nyala"/>
                <a:cs typeface="Calibri"/>
              </a:rPr>
              <a:t>- Lots of data to process (camera, LiDAR, RADAR, </a:t>
            </a:r>
          </a:p>
          <a:p>
            <a:pPr marL="0" indent="0">
              <a:buNone/>
            </a:pPr>
            <a:r>
              <a:rPr lang="en-US" sz="1800">
                <a:latin typeface="Nyala"/>
                <a:cs typeface="Calibri"/>
              </a:rPr>
              <a:t>GPS, various sensors, …)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>
                <a:latin typeface="Nyala"/>
                <a:cs typeface="Calibri"/>
              </a:rPr>
              <a:t>- Lots of action to take (breaking, turning, prediction of </a:t>
            </a:r>
          </a:p>
          <a:p>
            <a:pPr marL="0" indent="0">
              <a:buNone/>
            </a:pPr>
            <a:r>
              <a:rPr lang="en-US" sz="1800">
                <a:latin typeface="Nyala"/>
                <a:cs typeface="Calibri"/>
              </a:rPr>
              <a:t>human and vehicle behavior, …)</a:t>
            </a:r>
          </a:p>
          <a:p>
            <a:pPr marL="0" indent="0">
              <a:buNone/>
            </a:pPr>
            <a:endParaRPr lang="en-US" sz="18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57CDC4-6DF6-845A-8BFC-929B462A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60" y="3622766"/>
            <a:ext cx="2743199" cy="1959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EA2E8-86B5-E7E1-FAB4-DD72905861AE}"/>
              </a:ext>
            </a:extLst>
          </p:cNvPr>
          <p:cNvSpPr txBox="1"/>
          <p:nvPr/>
        </p:nvSpPr>
        <p:spPr>
          <a:xfrm>
            <a:off x="1245523" y="55903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©Google self-driving car</a:t>
            </a:r>
            <a:endParaRPr lang="en-US">
              <a:latin typeface="Nyala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DBA438F-5F71-F19F-CA6A-281A7EAE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80" y="1591041"/>
            <a:ext cx="5783580" cy="168709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F34A895-7849-ACAA-306D-11A5D051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480" y="3626644"/>
            <a:ext cx="5791200" cy="1837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69ADA4-681E-EE63-F798-F91E27C68C4D}"/>
              </a:ext>
            </a:extLst>
          </p:cNvPr>
          <p:cNvSpPr txBox="1"/>
          <p:nvPr/>
        </p:nvSpPr>
        <p:spPr>
          <a:xfrm>
            <a:off x="6695901" y="5590308"/>
            <a:ext cx="40593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Source : https://arxiv.org/pdf/1910.07738</a:t>
            </a:r>
            <a:endParaRPr lang="en-US" sz="16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329881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73658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To minimize the loss approximation, one has to solve :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which happens when 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By repeating this "small step" process, the update rule for the model parameters is thus :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0902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3B2D4-8668-1467-D718-1A4418F5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820" y="3534650"/>
            <a:ext cx="2164080" cy="48211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6A9A87F-2227-3734-F930-7BB2568C2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6" b="54218"/>
          <a:stretch/>
        </p:blipFill>
        <p:spPr>
          <a:xfrm>
            <a:off x="7399020" y="2049780"/>
            <a:ext cx="3438551" cy="631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D410A-4CC4-EEBA-73DC-BDF6CDC6E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37" t="41108" r="-56"/>
          <a:stretch/>
        </p:blipFill>
        <p:spPr>
          <a:xfrm>
            <a:off x="6941819" y="2776766"/>
            <a:ext cx="1777392" cy="81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FBAFF-2330-DD8E-AE6F-88219997C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45" r="38968" b="55249"/>
          <a:stretch/>
        </p:blipFill>
        <p:spPr>
          <a:xfrm>
            <a:off x="8788945" y="2773679"/>
            <a:ext cx="707509" cy="61722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3D3C2B7-1E34-EFC8-4C28-0EA01EC21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60" y="5018991"/>
            <a:ext cx="2743200" cy="630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FCCC5-9753-023F-699E-B65ECA664C19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2031372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 dirty="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We know how to update model parameters iteratively : </a:t>
            </a: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         are the initial parameters of the model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         is called the </a:t>
            </a:r>
            <a:r>
              <a:rPr lang="en-US" sz="2000" dirty="0">
                <a:solidFill>
                  <a:srgbClr val="FF0000"/>
                </a:solidFill>
                <a:latin typeface="Nyala"/>
                <a:cs typeface="Calibri"/>
              </a:rPr>
              <a:t>learning rate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Both parameters are critical for the convergence of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the update rule !</a:t>
            </a:r>
            <a:endParaRPr lang="en-US" dirty="0">
              <a:cs typeface="Calibri" panose="020F0502020204030204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0902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84C4903-AA4B-ED67-FCBC-5D3BD72F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740" y="2009091"/>
            <a:ext cx="2743200" cy="63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35667-A612-99BA-6606-02F701F1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" y="2607945"/>
            <a:ext cx="419100" cy="361950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9CF3A65D-3AB1-C169-FE15-D61C999F30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28" r="1887" b="2325"/>
          <a:stretch/>
        </p:blipFill>
        <p:spPr>
          <a:xfrm>
            <a:off x="1240155" y="3076575"/>
            <a:ext cx="294377" cy="31631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2D33B71-FB84-6DD9-95A3-F94642E03E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96" b="-285"/>
          <a:stretch/>
        </p:blipFill>
        <p:spPr>
          <a:xfrm>
            <a:off x="7536180" y="3179753"/>
            <a:ext cx="3611883" cy="2457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6E77C6-29B1-C002-1AF3-3209BAA3FE52}"/>
              </a:ext>
            </a:extLst>
          </p:cNvPr>
          <p:cNvSpPr txBox="1"/>
          <p:nvPr/>
        </p:nvSpPr>
        <p:spPr>
          <a:xfrm>
            <a:off x="8280168" y="56831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C3C66-9C60-4FF7-6450-57AF2C711F31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176468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r>
              <a:rPr lang="en-US" sz="2400">
                <a:latin typeface="Nyala"/>
                <a:cs typeface="Calibri"/>
              </a:rPr>
              <a:t>When the learning rate has the right value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9F7486A-EFD9-4928-B60E-98571896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" y="2295625"/>
            <a:ext cx="2743200" cy="185526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55095A8-0805-0B45-E432-BAB42F06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20" y="2270862"/>
            <a:ext cx="2743200" cy="190479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EA8D793-FF9B-C824-B77F-2DFFFB83E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240" y="2296434"/>
            <a:ext cx="2743200" cy="192985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34DF97E-E296-A32A-79D9-8B2D62E51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320" y="4363212"/>
            <a:ext cx="2743200" cy="186537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D0CAF78-AE69-1457-AA75-6E4954A53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3920" y="4361342"/>
            <a:ext cx="2743200" cy="19453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B624999-3B97-5F4A-2C41-08C1869B3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4396366"/>
            <a:ext cx="2743200" cy="1920987"/>
          </a:xfrm>
          <a:prstGeom prst="rect">
            <a:avLst/>
          </a:prstGeom>
        </p:spPr>
      </p:pic>
      <p:pic>
        <p:nvPicPr>
          <p:cNvPr id="14" name="Graphic 8" descr="Flèche : droite avec un remplissage uni">
            <a:extLst>
              <a:ext uri="{FF2B5EF4-FFF2-40B4-BE49-F238E27FC236}">
                <a16:creationId xmlns:a16="http://schemas.microsoft.com/office/drawing/2014/main" id="{AFC00079-E0DB-3B80-5C39-6070AF06D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160520" y="3177540"/>
            <a:ext cx="495300" cy="510540"/>
          </a:xfrm>
          <a:prstGeom prst="rect">
            <a:avLst/>
          </a:prstGeom>
        </p:spPr>
      </p:pic>
      <p:pic>
        <p:nvPicPr>
          <p:cNvPr id="15" name="Graphic 8" descr="Flèche : droite avec un remplissage uni">
            <a:extLst>
              <a:ext uri="{FF2B5EF4-FFF2-40B4-BE49-F238E27FC236}">
                <a16:creationId xmlns:a16="http://schemas.microsoft.com/office/drawing/2014/main" id="{2734BB01-714E-14EA-FF5D-D7242B946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7475220" y="3169920"/>
            <a:ext cx="495300" cy="510540"/>
          </a:xfrm>
          <a:prstGeom prst="rect">
            <a:avLst/>
          </a:prstGeom>
        </p:spPr>
      </p:pic>
      <p:pic>
        <p:nvPicPr>
          <p:cNvPr id="16" name="Graphic 8" descr="Flèche : droite avec un remplissage uni">
            <a:extLst>
              <a:ext uri="{FF2B5EF4-FFF2-40B4-BE49-F238E27FC236}">
                <a16:creationId xmlns:a16="http://schemas.microsoft.com/office/drawing/2014/main" id="{EDB294E4-0E71-D960-00DD-F39CBBFD23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160520" y="5097780"/>
            <a:ext cx="495300" cy="510540"/>
          </a:xfrm>
          <a:prstGeom prst="rect">
            <a:avLst/>
          </a:prstGeom>
        </p:spPr>
      </p:pic>
      <p:pic>
        <p:nvPicPr>
          <p:cNvPr id="17" name="Graphic 8" descr="Flèche : droite avec un remplissage uni">
            <a:extLst>
              <a:ext uri="{FF2B5EF4-FFF2-40B4-BE49-F238E27FC236}">
                <a16:creationId xmlns:a16="http://schemas.microsoft.com/office/drawing/2014/main" id="{8E5A1944-81AE-C42E-A14B-53911F6E2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7475220" y="5097780"/>
            <a:ext cx="495300" cy="5105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40F102-339A-F7BB-54E5-23D3C05A3C49}"/>
              </a:ext>
            </a:extLst>
          </p:cNvPr>
          <p:cNvSpPr txBox="1"/>
          <p:nvPr/>
        </p:nvSpPr>
        <p:spPr>
          <a:xfrm>
            <a:off x="7723908" y="1934094"/>
            <a:ext cx="33770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C6E2B-9B97-9F79-309A-F64BC2D78274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2428536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r>
              <a:rPr lang="en-US" sz="2400">
                <a:latin typeface="Nyala"/>
                <a:cs typeface="Calibri"/>
              </a:rPr>
              <a:t>When the learning rate is too high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4EE5F74-1896-5A1E-E085-9B0A59C52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140" y="2185636"/>
            <a:ext cx="2743200" cy="189236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F8E7707-9D3B-832F-2714-25981366D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420" y="2187262"/>
            <a:ext cx="2743200" cy="18891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32CAC41-9749-0781-2DCA-F2CB27568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140" y="4290934"/>
            <a:ext cx="2743200" cy="193373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3F9204B-0D7A-C714-BC8A-FBD3DB6B0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420" y="4311616"/>
            <a:ext cx="2743200" cy="1892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388F3-7D5E-83E2-11F3-EE4BB844887B}"/>
              </a:ext>
            </a:extLst>
          </p:cNvPr>
          <p:cNvSpPr txBox="1"/>
          <p:nvPr/>
        </p:nvSpPr>
        <p:spPr>
          <a:xfrm>
            <a:off x="9545088" y="39686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5438C-071D-7B96-EF8F-7002F6A7C60F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2007678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How do we know if the feedback from the gradients is accurate ?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training a NN means finding the minimum of your loss function </a:t>
            </a:r>
            <a:r>
              <a:rPr lang="en-US" sz="2400" b="1">
                <a:latin typeface="Nyala"/>
                <a:cs typeface="Calibri"/>
              </a:rPr>
              <a:t>over your data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        Ideal solution : compute the loss </a:t>
            </a:r>
            <a:r>
              <a:rPr lang="en-US" sz="2400" b="1" u="sng">
                <a:latin typeface="Nyala"/>
                <a:cs typeface="Calibri"/>
              </a:rPr>
              <a:t>over all the samples</a:t>
            </a:r>
            <a:r>
              <a:rPr lang="en-US" sz="2400">
                <a:latin typeface="Nyala"/>
                <a:cs typeface="Calibri"/>
              </a:rPr>
              <a:t> in the training set 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 In practice you have thousands/millions of samples, leading to memory overload !</a:t>
            </a: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Solution 1 : evaluate the loss over every single sample :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stochastic gradient descent</a:t>
            </a:r>
          </a:p>
          <a:p>
            <a:pPr marL="0" indent="0">
              <a:buNone/>
            </a:pPr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Solution 2 : evaluate the loss over a small subset :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mini-batch 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7/47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28F88A6-DFD8-FE41-D0D5-3106B3562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760" y="2039571"/>
            <a:ext cx="2354580" cy="538577"/>
          </a:xfrm>
          <a:prstGeom prst="rect">
            <a:avLst/>
          </a:prstGeom>
        </p:spPr>
      </p:pic>
      <p:pic>
        <p:nvPicPr>
          <p:cNvPr id="8" name="Graphic 9" descr="Flèche : courbe légère avec un remplissage uni">
            <a:extLst>
              <a:ext uri="{FF2B5EF4-FFF2-40B4-BE49-F238E27FC236}">
                <a16:creationId xmlns:a16="http://schemas.microsoft.com/office/drawing/2014/main" id="{FC3A051A-CCD6-60FC-B1C6-522D394DF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20" y="3048000"/>
            <a:ext cx="525780" cy="525780"/>
          </a:xfrm>
          <a:prstGeom prst="rect">
            <a:avLst/>
          </a:prstGeom>
        </p:spPr>
      </p:pic>
      <p:pic>
        <p:nvPicPr>
          <p:cNvPr id="9" name="Graphic 10" descr="Avertissement avec un remplissage uni">
            <a:extLst>
              <a:ext uri="{FF2B5EF4-FFF2-40B4-BE49-F238E27FC236}">
                <a16:creationId xmlns:a16="http://schemas.microsoft.com/office/drawing/2014/main" id="{B32F83A4-0A98-777B-E8BB-094281306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992" y="3487993"/>
            <a:ext cx="406402" cy="422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6B95F6-EF26-7C09-4195-99B8EDB33D33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4192718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r>
              <a:rPr lang="en-US" sz="2400">
                <a:latin typeface="Nyala"/>
                <a:cs typeface="Calibri"/>
              </a:rPr>
              <a:t>Comparison between stochastic and mini-batch gradient descent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0902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8/47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CB4F8610-5406-C0D6-5D9B-561DCF831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18" b="321"/>
          <a:stretch/>
        </p:blipFill>
        <p:spPr>
          <a:xfrm>
            <a:off x="7428270" y="2511629"/>
            <a:ext cx="3415830" cy="3473454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65CC27D-5810-27A5-8AD7-ED7982FC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7" t="9259" r="73" b="-309"/>
          <a:stretch/>
        </p:blipFill>
        <p:spPr>
          <a:xfrm>
            <a:off x="2842574" y="4566506"/>
            <a:ext cx="2446679" cy="1674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D8E559-428C-301D-4782-8DC49880C8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8" r="32777" b="-309"/>
          <a:stretch/>
        </p:blipFill>
        <p:spPr>
          <a:xfrm>
            <a:off x="4159044" y="2444377"/>
            <a:ext cx="2596836" cy="1895512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3DF30936-A7BF-4F21-09BF-29A132699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150" b="-769"/>
          <a:stretch/>
        </p:blipFill>
        <p:spPr>
          <a:xfrm>
            <a:off x="955368" y="2509925"/>
            <a:ext cx="2498494" cy="18339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3D9935-0ACA-2DCA-9FCC-7F068033308C}"/>
              </a:ext>
            </a:extLst>
          </p:cNvPr>
          <p:cNvSpPr txBox="1"/>
          <p:nvPr/>
        </p:nvSpPr>
        <p:spPr>
          <a:xfrm>
            <a:off x="2257844" y="2397676"/>
            <a:ext cx="161278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Nyala"/>
                <a:cs typeface="Calibri"/>
              </a:rPr>
              <a:t>Batch GD</a:t>
            </a:r>
          </a:p>
          <a:p>
            <a:r>
              <a:rPr lang="en-US" b="1">
                <a:solidFill>
                  <a:srgbClr val="0070C0"/>
                </a:solidFill>
                <a:latin typeface="Nyala"/>
                <a:cs typeface="Calibri"/>
              </a:rPr>
              <a:t>- impracticable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BFDEA-89B9-CD18-1429-EFE0888D1F6C}"/>
              </a:ext>
            </a:extLst>
          </p:cNvPr>
          <p:cNvSpPr txBox="1"/>
          <p:nvPr/>
        </p:nvSpPr>
        <p:spPr>
          <a:xfrm>
            <a:off x="5497126" y="2398326"/>
            <a:ext cx="25192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Nyala"/>
                <a:cs typeface="Calibri"/>
              </a:rPr>
              <a:t>Stochastic GD</a:t>
            </a:r>
          </a:p>
          <a:p>
            <a:r>
              <a:rPr lang="en-US" b="1">
                <a:solidFill>
                  <a:srgbClr val="7030A0"/>
                </a:solidFill>
                <a:latin typeface="Nyala"/>
                <a:cs typeface="Calibri"/>
              </a:rPr>
              <a:t>- computationally cheap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r>
              <a:rPr lang="en-US" b="1">
                <a:solidFill>
                  <a:srgbClr val="7030A0"/>
                </a:solidFill>
                <a:latin typeface="Nyala"/>
                <a:cs typeface="Calibri"/>
              </a:rPr>
              <a:t>- costly in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27F1F-50DC-9FD8-BD01-A5CF49E024DA}"/>
              </a:ext>
            </a:extLst>
          </p:cNvPr>
          <p:cNvSpPr txBox="1"/>
          <p:nvPr/>
        </p:nvSpPr>
        <p:spPr>
          <a:xfrm>
            <a:off x="4161614" y="4513854"/>
            <a:ext cx="263582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Nyala"/>
                <a:cs typeface="Calibri"/>
              </a:rPr>
              <a:t>Mini-batch GD</a:t>
            </a:r>
          </a:p>
          <a:p>
            <a:r>
              <a:rPr lang="en-US" b="1">
                <a:solidFill>
                  <a:srgbClr val="00B050"/>
                </a:solidFill>
                <a:latin typeface="Nyala"/>
                <a:cs typeface="Calibri"/>
              </a:rPr>
              <a:t>- computationally heavier </a:t>
            </a:r>
          </a:p>
          <a:p>
            <a:r>
              <a:rPr lang="en-US" b="1">
                <a:solidFill>
                  <a:srgbClr val="00B050"/>
                </a:solidFill>
                <a:latin typeface="Nyala"/>
                <a:cs typeface="Calibri"/>
              </a:rPr>
              <a:t>- faster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F2A18-FF40-60A0-9400-5968A9525E1A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851664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phase of a neural network is an iterative process based on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gradient descent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      We will use mini-batch gradient descent as a good compromise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At this point, we know how to update the model parameters 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How do we evaluate the gradients ?</a:t>
            </a:r>
            <a:endParaRPr lang="en-US"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 - gradient for one parameter : 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 - gradient for multiple parameters :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9/47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4" name="Graphic 9" descr="Flèche : courbe légère avec un remplissage uni">
            <a:extLst>
              <a:ext uri="{FF2B5EF4-FFF2-40B4-BE49-F238E27FC236}">
                <a16:creationId xmlns:a16="http://schemas.microsoft.com/office/drawing/2014/main" id="{14F7B5BF-EC00-2D0D-994C-D9637CBCF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1676400"/>
            <a:ext cx="525780" cy="52578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AC9650E-8DF1-A7E4-DE21-DF08DCE8D7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535" b="1408"/>
          <a:stretch/>
        </p:blipFill>
        <p:spPr>
          <a:xfrm>
            <a:off x="8130540" y="2664411"/>
            <a:ext cx="2354580" cy="409623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01C50553-66DE-5361-2F79-21DA154AB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460" y="5066624"/>
            <a:ext cx="3482340" cy="104529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CDAD245-E8B6-E728-4853-81CCA1DB6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0" y="4145280"/>
            <a:ext cx="1120140" cy="853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60A2F2-EE6C-7B72-BD60-2E711840C027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1.2) Backpropagation </a:t>
            </a:r>
          </a:p>
        </p:txBody>
      </p:sp>
    </p:spTree>
    <p:extLst>
      <p:ext uri="{BB962C8B-B14F-4D97-AF65-F5344CB8AC3E}">
        <p14:creationId xmlns:p14="http://schemas.microsoft.com/office/powerpoint/2010/main" val="3910604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procedure to evaluate partial derivatives in a NN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backpropagation</a:t>
            </a:r>
          </a:p>
          <a:p>
            <a:r>
              <a:rPr lang="en-US" sz="2400">
                <a:latin typeface="Nyala"/>
                <a:cs typeface="Calibri"/>
              </a:rPr>
              <a:t>To introduce this concept, let us define a very simple NN with 2 hidden layers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Let us define the forward pass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First layer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Second and third layer :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10/47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2C8E25D-CF27-5CC3-F894-6ABC31215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70" y="3133725"/>
            <a:ext cx="1737360" cy="97917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9E5563-EC78-3214-BF6F-355BF7DE7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240" y="4377690"/>
            <a:ext cx="1752600" cy="16459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4131CAF-59F6-0879-7884-6C73318E9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520" y="2355472"/>
            <a:ext cx="5074920" cy="284809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6A200D2-EE7A-BB85-6B02-F0F58D195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270" y="5640705"/>
            <a:ext cx="1943100" cy="51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607685-D487-CCE0-ADC4-E4A30A20EF7B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426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procedure to evaluate partial derivatives in a NN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backpropagation</a:t>
            </a:r>
          </a:p>
          <a:p>
            <a:r>
              <a:rPr lang="en-US" sz="2400">
                <a:latin typeface="Nyala"/>
                <a:cs typeface="Calibri"/>
              </a:rPr>
              <a:t>The forward pass expressions and matrices :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11/47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2C8E25D-CF27-5CC3-F894-6ABC31215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710" y="2478405"/>
            <a:ext cx="1950720" cy="109347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9E5563-EC78-3214-BF6F-355BF7DE7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3836670"/>
            <a:ext cx="1859280" cy="1752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350B794-315D-A855-1727-68EEE6B6E4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31" r="25148" b="64570"/>
          <a:stretch/>
        </p:blipFill>
        <p:spPr>
          <a:xfrm>
            <a:off x="3756660" y="2174240"/>
            <a:ext cx="1356363" cy="8119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7D13F2A-18AA-5A5F-0A09-3102B51AFB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45" r="22261" b="67577"/>
          <a:stretch/>
        </p:blipFill>
        <p:spPr>
          <a:xfrm>
            <a:off x="3753283" y="3741420"/>
            <a:ext cx="1231956" cy="72390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B736533-919C-54C7-4A18-8EA1846A4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210" y="5073015"/>
            <a:ext cx="1912620" cy="59055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9283EE8-C2B2-26AD-0ABF-C4C53AED4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3" t="37073" r="1020" b="33412"/>
          <a:stretch/>
        </p:blipFill>
        <p:spPr>
          <a:xfrm>
            <a:off x="6586647" y="2257675"/>
            <a:ext cx="2858740" cy="70307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CC3A709-046E-C888-A9CC-5B219AA1C7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48" t="68485" r="27764" b="-364"/>
          <a:stretch/>
        </p:blipFill>
        <p:spPr>
          <a:xfrm>
            <a:off x="9601199" y="2199634"/>
            <a:ext cx="1388053" cy="775516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8998C27-5B14-FEE4-90DA-8A2CDDA525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" t="33105" r="376" b="31741"/>
          <a:stretch/>
        </p:blipFill>
        <p:spPr>
          <a:xfrm>
            <a:off x="6957187" y="3710916"/>
            <a:ext cx="2013479" cy="784886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827A32E-C5FD-6336-35DE-1C46E8DE2B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77" t="67577" r="22149"/>
          <a:stretch/>
        </p:blipFill>
        <p:spPr>
          <a:xfrm>
            <a:off x="9545955" y="3741420"/>
            <a:ext cx="1156698" cy="723903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2F0F56B-8D0B-3BF9-7527-73450DDE50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215" y="2967990"/>
            <a:ext cx="1390650" cy="76962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4EC0C22-1088-4F02-FB83-3B2B47943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1605" y="4423410"/>
            <a:ext cx="1245870" cy="82296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79AC32-DE2F-07CA-738C-41FFED9406C9}"/>
              </a:ext>
            </a:extLst>
          </p:cNvPr>
          <p:cNvCxnSpPr/>
          <p:nvPr/>
        </p:nvCxnSpPr>
        <p:spPr>
          <a:xfrm>
            <a:off x="3253740" y="2202180"/>
            <a:ext cx="22860" cy="375666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C57F61-7081-85C6-FA71-91AB993626C5}"/>
              </a:ext>
            </a:extLst>
          </p:cNvPr>
          <p:cNvSpPr txBox="1"/>
          <p:nvPr/>
        </p:nvSpPr>
        <p:spPr>
          <a:xfrm>
            <a:off x="9333807" y="5223856"/>
            <a:ext cx="21751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Nyala"/>
                <a:cs typeface="Calibri"/>
              </a:rPr>
              <a:t>Total : 16 parameters</a:t>
            </a:r>
            <a:endParaRPr lang="en-US" b="1">
              <a:solidFill>
                <a:srgbClr val="00B050"/>
              </a:solidFill>
              <a:latin typeface="Nyal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383B2E-FAB4-32F4-BF5C-F0B9A1305994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31873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procedure to evaluate partial derivatives in a NN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backpropagation</a:t>
            </a:r>
          </a:p>
          <a:p>
            <a:r>
              <a:rPr lang="en-US" sz="2400">
                <a:latin typeface="Nyala"/>
                <a:cs typeface="Calibri"/>
              </a:rPr>
              <a:t>Let us try to evaluate the partial derivative of the loss with respect to one parameter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chain rule of partial derivatives</a:t>
            </a: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A neural network is a composition of very simple functions !</a:t>
            </a: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4131CAF-59F6-0879-7884-6C73318E9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94512"/>
            <a:ext cx="4411980" cy="24899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82A74C5-E46B-3726-CC12-0CED30E61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120" y="2690928"/>
            <a:ext cx="3215640" cy="1857144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79B4622-850E-0F0E-7CC6-B6D2C3EE8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020" y="5246108"/>
            <a:ext cx="4091940" cy="922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942014-9271-FFFB-624F-380E665ABD5A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795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2) How it is used nowadays ?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Face recognition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3A551A-48E9-32D6-D1F7-30B8FE26E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25327"/>
            <a:ext cx="5288280" cy="2847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4914E-32DF-71A6-A4D5-A9FDB01CC246}"/>
              </a:ext>
            </a:extLst>
          </p:cNvPr>
          <p:cNvSpPr txBox="1"/>
          <p:nvPr/>
        </p:nvSpPr>
        <p:spPr>
          <a:xfrm>
            <a:off x="6420889" y="4301836"/>
            <a:ext cx="51608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Li, Xiang et al. Computer Methods in Applied Mechanics and Engineering. 347. 10.1016/j.cma.2019.01.005. (2019).</a:t>
            </a:r>
            <a:endParaRPr lang="en-US">
              <a:latin typeface="Nyala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5D5AA75-65AE-3C71-00FA-7FDB0D341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" y="1826895"/>
            <a:ext cx="4030980" cy="225171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DF37CA9-CE9C-5004-F590-29E6D8346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" y="4455648"/>
            <a:ext cx="5029200" cy="1726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DCBAC-5CEA-B2FD-7CD4-416954D2F06F}"/>
              </a:ext>
            </a:extLst>
          </p:cNvPr>
          <p:cNvSpPr txBox="1"/>
          <p:nvPr/>
        </p:nvSpPr>
        <p:spPr>
          <a:xfrm>
            <a:off x="5931131" y="5387340"/>
            <a:ext cx="47728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Paul Debevec. </a:t>
            </a:r>
            <a:r>
              <a:rPr lang="en-US" sz="1600" i="1">
                <a:latin typeface="Nyala"/>
                <a:ea typeface="+mn-lt"/>
                <a:cs typeface="+mn-lt"/>
              </a:rPr>
              <a:t>A Neural Network for Facial Feature Location</a:t>
            </a:r>
            <a:r>
              <a:rPr lang="en-US" sz="1600">
                <a:latin typeface="Nyala"/>
                <a:ea typeface="+mn-lt"/>
                <a:cs typeface="+mn-lt"/>
              </a:rPr>
              <a:t>. UC Berkeley CS283 Project Report, December 1992. http://www.debevec.org/FaceRecognition/</a:t>
            </a:r>
            <a:endParaRPr lang="en-US" sz="160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79016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7CFE0C8-64F1-C41D-CC09-83E925279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66777"/>
            <a:ext cx="3169920" cy="295878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procedure to evaluate partial derivatives in a NN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backpropagation</a:t>
            </a:r>
          </a:p>
          <a:p>
            <a:r>
              <a:rPr lang="en-US" sz="2400">
                <a:latin typeface="Nyala"/>
                <a:cs typeface="Calibri"/>
              </a:rPr>
              <a:t>Let us try to evaluate 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249E1B6A-118D-F47E-B9D8-3F8D5A8BD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840" y="1604010"/>
            <a:ext cx="662940" cy="73152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1F3A400-9B59-C1E6-A076-BA54B894B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570" y="3971925"/>
            <a:ext cx="1463040" cy="37719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3927985-2FC1-3C3C-4715-7E2951872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940" y="1932019"/>
            <a:ext cx="6499860" cy="3146363"/>
          </a:xfrm>
          <a:prstGeom prst="rect">
            <a:avLst/>
          </a:prstGeom>
        </p:spPr>
      </p:pic>
      <p:pic>
        <p:nvPicPr>
          <p:cNvPr id="11" name="Graphic 11" descr="Ligne fléchée : droite avec un remplissage uni">
            <a:extLst>
              <a:ext uri="{FF2B5EF4-FFF2-40B4-BE49-F238E27FC236}">
                <a16:creationId xmlns:a16="http://schemas.microsoft.com/office/drawing/2014/main" id="{DFE4F2CC-CFC8-932A-8645-421C4AA44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500000">
            <a:off x="3871952" y="4798406"/>
            <a:ext cx="752994" cy="761653"/>
          </a:xfrm>
          <a:prstGeom prst="rect">
            <a:avLst/>
          </a:prstGeom>
        </p:spPr>
      </p:pic>
      <p:pic>
        <p:nvPicPr>
          <p:cNvPr id="12" name="Graphic 11" descr="Ligne fléchée : droite avec un remplissage uni">
            <a:extLst>
              <a:ext uri="{FF2B5EF4-FFF2-40B4-BE49-F238E27FC236}">
                <a16:creationId xmlns:a16="http://schemas.microsoft.com/office/drawing/2014/main" id="{0E1153D5-A032-0C92-0B8A-ACE8AE32B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280000">
            <a:off x="3168308" y="4912837"/>
            <a:ext cx="631767" cy="640426"/>
          </a:xfrm>
          <a:prstGeom prst="rect">
            <a:avLst/>
          </a:prstGeom>
        </p:spPr>
      </p:pic>
      <p:pic>
        <p:nvPicPr>
          <p:cNvPr id="13" name="Graphic 12" descr="Ligne fléchée : droite avec un remplissage uni">
            <a:extLst>
              <a:ext uri="{FF2B5EF4-FFF2-40B4-BE49-F238E27FC236}">
                <a16:creationId xmlns:a16="http://schemas.microsoft.com/office/drawing/2014/main" id="{E8389AE3-E5F3-D9FF-E448-A1BC9E01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40000">
            <a:off x="2445926" y="4953101"/>
            <a:ext cx="640426" cy="649085"/>
          </a:xfrm>
          <a:prstGeom prst="rect">
            <a:avLst/>
          </a:prstGeom>
        </p:spPr>
      </p:pic>
      <p:pic>
        <p:nvPicPr>
          <p:cNvPr id="14" name="Graphic 13" descr="Ligne fléchée : droite avec un remplissage uni">
            <a:extLst>
              <a:ext uri="{FF2B5EF4-FFF2-40B4-BE49-F238E27FC236}">
                <a16:creationId xmlns:a16="http://schemas.microsoft.com/office/drawing/2014/main" id="{512C9D37-8568-F803-C323-0DCFCA9A6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340000">
            <a:off x="1578545" y="5047681"/>
            <a:ext cx="597130" cy="579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0F4455-5E31-CD77-6311-E1D406CEDA8E}"/>
              </a:ext>
            </a:extLst>
          </p:cNvPr>
          <p:cNvSpPr txBox="1"/>
          <p:nvPr/>
        </p:nvSpPr>
        <p:spPr>
          <a:xfrm>
            <a:off x="899758" y="5590624"/>
            <a:ext cx="15350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depends on the loss function</a:t>
            </a:r>
            <a:endParaRPr lang="en-US">
              <a:latin typeface="Nyal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601EC-5A59-BD75-A627-7D38F5ABA0DB}"/>
              </a:ext>
            </a:extLst>
          </p:cNvPr>
          <p:cNvSpPr txBox="1"/>
          <p:nvPr/>
        </p:nvSpPr>
        <p:spPr>
          <a:xfrm>
            <a:off x="2499328" y="5589049"/>
            <a:ext cx="8241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Nyala"/>
                <a:cs typeface="Calibri"/>
              </a:rPr>
              <a:t>known</a:t>
            </a:r>
            <a:endParaRPr lang="en-US">
              <a:latin typeface="Nyal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3F2E2-4EBB-60D4-E571-FDAC0196E5F4}"/>
              </a:ext>
            </a:extLst>
          </p:cNvPr>
          <p:cNvSpPr txBox="1"/>
          <p:nvPr/>
        </p:nvSpPr>
        <p:spPr>
          <a:xfrm>
            <a:off x="3417191" y="5519775"/>
            <a:ext cx="10146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easy to compute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CFEC5F-EA18-AE05-3C2A-A6FEC30B9937}"/>
              </a:ext>
            </a:extLst>
          </p:cNvPr>
          <p:cNvSpPr txBox="1"/>
          <p:nvPr/>
        </p:nvSpPr>
        <p:spPr>
          <a:xfrm>
            <a:off x="4516896" y="5398549"/>
            <a:ext cx="8241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Nyala"/>
                <a:cs typeface="Calibri"/>
              </a:rPr>
              <a:t>known</a:t>
            </a:r>
            <a:endParaRPr lang="en-US">
              <a:latin typeface="Nyala"/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0FFA5ABA-DF0B-416F-CC85-62E75393E8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04" t="75291" r="12389" b="-389"/>
          <a:stretch/>
        </p:blipFill>
        <p:spPr>
          <a:xfrm>
            <a:off x="7480935" y="3325732"/>
            <a:ext cx="431442" cy="6390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5BA864-7261-C2CE-1C95-8C3663CA07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894" t="51052" r="16630" b="26408"/>
          <a:stretch/>
        </p:blipFill>
        <p:spPr>
          <a:xfrm>
            <a:off x="8494395" y="3375482"/>
            <a:ext cx="326978" cy="542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EE7F93-DDCA-272E-756B-440B181F28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124" t="25785" r="16814" b="52563"/>
          <a:stretch/>
        </p:blipFill>
        <p:spPr>
          <a:xfrm>
            <a:off x="9203054" y="3203440"/>
            <a:ext cx="332955" cy="516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6838FE-E78B-28A5-484F-A602F96EAD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505" r="22124" b="78068"/>
          <a:stretch/>
        </p:blipFill>
        <p:spPr>
          <a:xfrm>
            <a:off x="10559042" y="2790824"/>
            <a:ext cx="287976" cy="5647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AEDBC2-36D0-E1AE-DC08-2639426B46E1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49692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911840" cy="49223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Gradient descent and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backpropagation </a:t>
            </a:r>
            <a:r>
              <a:rPr lang="en-US" sz="2400">
                <a:latin typeface="Nyala"/>
                <a:cs typeface="Calibri"/>
              </a:rPr>
              <a:t>are the core of deep learning algorithms</a:t>
            </a:r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What have we learned ? </a:t>
            </a:r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Backpropagation is cheap since we know some of the terms thanks to the forward pass !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other terms are easy to compute if we choose </a:t>
            </a:r>
            <a:r>
              <a:rPr lang="en-US" sz="2000">
                <a:solidFill>
                  <a:srgbClr val="FF0000"/>
                </a:solidFill>
                <a:latin typeface="Nyala"/>
                <a:cs typeface="Calibri"/>
              </a:rPr>
              <a:t>activation</a:t>
            </a:r>
            <a:r>
              <a:rPr lang="en-US" sz="2000">
                <a:latin typeface="Nyala"/>
                <a:cs typeface="Calibri"/>
              </a:rPr>
              <a:t> and </a:t>
            </a:r>
            <a:r>
              <a:rPr lang="en-US" sz="2000">
                <a:solidFill>
                  <a:srgbClr val="FF0000"/>
                </a:solidFill>
                <a:latin typeface="Nyala"/>
                <a:cs typeface="Calibri"/>
              </a:rPr>
              <a:t>loss functions</a:t>
            </a:r>
            <a:r>
              <a:rPr lang="en-US" sz="2000">
                <a:latin typeface="Nyala"/>
                <a:cs typeface="Calibri"/>
              </a:rPr>
              <a:t> adequately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weights </a:t>
            </a:r>
            <a:r>
              <a:rPr lang="en-US" sz="2000" b="1">
                <a:solidFill>
                  <a:srgbClr val="FF0000"/>
                </a:solidFill>
                <a:latin typeface="Nyala"/>
                <a:cs typeface="Calibri"/>
              </a:rPr>
              <a:t>cannot</a:t>
            </a:r>
            <a:r>
              <a:rPr lang="en-US" sz="2000">
                <a:latin typeface="Nyala"/>
                <a:cs typeface="Calibri"/>
              </a:rPr>
              <a:t> be initialized to zero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What is left ?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How to choose the loss function ?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How to initialize the weights ?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14/47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4D04F17-A50A-593D-8071-6853056F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157059"/>
            <a:ext cx="4419600" cy="2163383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8FB86C05-FCB7-44C4-8609-4004C8B1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60" y="1765908"/>
            <a:ext cx="3291840" cy="758244"/>
          </a:xfrm>
          <a:prstGeom prst="rect">
            <a:avLst/>
          </a:prstGeom>
        </p:spPr>
      </p:pic>
      <p:pic>
        <p:nvPicPr>
          <p:cNvPr id="21" name="Graphic 9" descr="Flèche : courbe légère avec un remplissage uni">
            <a:extLst>
              <a:ext uri="{FF2B5EF4-FFF2-40B4-BE49-F238E27FC236}">
                <a16:creationId xmlns:a16="http://schemas.microsoft.com/office/drawing/2014/main" id="{21FC68B7-8D33-52F3-6BBB-033940823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5400" y="1767840"/>
            <a:ext cx="685800" cy="73914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9D253CBB-FB13-3D48-8F7C-1A4371B22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900" y="1908138"/>
            <a:ext cx="2743200" cy="466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1E91B-5BA1-E73C-DC85-05B434D64774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85131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9">
            <a:extLst>
              <a:ext uri="{FF2B5EF4-FFF2-40B4-BE49-F238E27FC236}">
                <a16:creationId xmlns:a16="http://schemas.microsoft.com/office/drawing/2014/main" id="{9E65CE52-264D-D3F3-389A-BD8AFB9B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0" y="1255166"/>
            <a:ext cx="3596640" cy="241980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911840" cy="49223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Let us have a look at the values of the different terms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sigmoid as the activation function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weights are initialized randomly from a Gaussian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Gradients shrink to zero as the number of layers grows !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       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vanishing gradient</a:t>
            </a:r>
            <a:r>
              <a:rPr lang="en-US" sz="2400">
                <a:latin typeface="Nyala"/>
                <a:cs typeface="Calibri"/>
              </a:rPr>
              <a:t> problem</a:t>
            </a:r>
            <a:endParaRPr lang="en-US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1) How neural networks learn ?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FB86C05-FCB7-44C4-8609-4004C8B1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140" y="2695548"/>
            <a:ext cx="3291840" cy="75824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25823C1-63F6-63C1-AF92-5BA74EF04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100" y="4050379"/>
            <a:ext cx="3855720" cy="18890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7E59EB6C-B7FF-04D4-E1C8-90E792348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670" y="2070735"/>
            <a:ext cx="883920" cy="44577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0FD01CA7-4543-1425-BF0B-3EFD07560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9" r="23980" b="54404"/>
          <a:stretch/>
        </p:blipFill>
        <p:spPr>
          <a:xfrm>
            <a:off x="7655109" y="1620730"/>
            <a:ext cx="1393033" cy="669211"/>
          </a:xfrm>
          <a:prstGeom prst="rect">
            <a:avLst/>
          </a:prstGeom>
        </p:spPr>
      </p:pic>
      <p:pic>
        <p:nvPicPr>
          <p:cNvPr id="18" name="Graphic 17" descr="Ligne fléchée : droite avec un remplissage uni">
            <a:extLst>
              <a:ext uri="{FF2B5EF4-FFF2-40B4-BE49-F238E27FC236}">
                <a16:creationId xmlns:a16="http://schemas.microsoft.com/office/drawing/2014/main" id="{905DC739-C32B-FCFC-3A75-D19954F85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400000">
            <a:off x="3489866" y="3345281"/>
            <a:ext cx="640426" cy="649085"/>
          </a:xfrm>
          <a:prstGeom prst="rect">
            <a:avLst/>
          </a:prstGeom>
        </p:spPr>
      </p:pic>
      <p:pic>
        <p:nvPicPr>
          <p:cNvPr id="22" name="Graphic 21" descr="Ligne fléchée : droite avec un remplissage uni">
            <a:extLst>
              <a:ext uri="{FF2B5EF4-FFF2-40B4-BE49-F238E27FC236}">
                <a16:creationId xmlns:a16="http://schemas.microsoft.com/office/drawing/2014/main" id="{DFD2CE42-51E7-1B16-0538-B313E82634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180000">
            <a:off x="5096168" y="3365977"/>
            <a:ext cx="631767" cy="640426"/>
          </a:xfrm>
          <a:prstGeom prst="rect">
            <a:avLst/>
          </a:prstGeom>
        </p:spPr>
      </p:pic>
      <p:pic>
        <p:nvPicPr>
          <p:cNvPr id="25" name="Graphic 24" descr="Ligne fléchée : droite avec un remplissage uni">
            <a:extLst>
              <a:ext uri="{FF2B5EF4-FFF2-40B4-BE49-F238E27FC236}">
                <a16:creationId xmlns:a16="http://schemas.microsoft.com/office/drawing/2014/main" id="{65A8EE5E-D2F8-0437-DC11-56C6526F2F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4336985" y="3455101"/>
            <a:ext cx="597130" cy="5798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F32B30-95A7-F562-4054-40A18F37D9BE}"/>
              </a:ext>
            </a:extLst>
          </p:cNvPr>
          <p:cNvSpPr txBox="1"/>
          <p:nvPr/>
        </p:nvSpPr>
        <p:spPr>
          <a:xfrm>
            <a:off x="2898370" y="4076700"/>
            <a:ext cx="1260763" cy="4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 -1 ≤ w ≤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B0817-16E1-A2CE-6A14-C0F6181A8F5A}"/>
              </a:ext>
            </a:extLst>
          </p:cNvPr>
          <p:cNvSpPr txBox="1"/>
          <p:nvPr/>
        </p:nvSpPr>
        <p:spPr>
          <a:xfrm>
            <a:off x="4285210" y="4084320"/>
            <a:ext cx="83404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≤ 0.25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3B5431-41A6-2D19-E901-1934E4BF9330}"/>
              </a:ext>
            </a:extLst>
          </p:cNvPr>
          <p:cNvSpPr txBox="1"/>
          <p:nvPr/>
        </p:nvSpPr>
        <p:spPr>
          <a:xfrm>
            <a:off x="5222470" y="4084320"/>
            <a:ext cx="5825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≤ 1</a:t>
            </a:r>
          </a:p>
        </p:txBody>
      </p:sp>
      <p:pic>
        <p:nvPicPr>
          <p:cNvPr id="31" name="Graphic 9" descr="Flèche : courbe légère avec un remplissage uni">
            <a:extLst>
              <a:ext uri="{FF2B5EF4-FFF2-40B4-BE49-F238E27FC236}">
                <a16:creationId xmlns:a16="http://schemas.microsoft.com/office/drawing/2014/main" id="{F610A40F-C198-8B25-823A-5A6B93E46A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460" y="5204460"/>
            <a:ext cx="487680" cy="510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ACBEC-26EC-0200-CFBA-1058AEAB0777}"/>
              </a:ext>
            </a:extLst>
          </p:cNvPr>
          <p:cNvSpPr txBox="1"/>
          <p:nvPr/>
        </p:nvSpPr>
        <p:spPr>
          <a:xfrm>
            <a:off x="7436427" y="599902"/>
            <a:ext cx="131479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1.1) Gradient descent</a:t>
            </a:r>
          </a:p>
          <a:p>
            <a:r>
              <a:rPr lang="en-US" sz="1050">
                <a:latin typeface="Nyala"/>
                <a:cs typeface="Calibri"/>
              </a:rPr>
              <a:t>1.2) Backpropagation</a:t>
            </a:r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395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Activation function brings non-linearities to neural networks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they help constraining the output of neurons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they influence the network's capacity to learn and converge</a:t>
            </a:r>
            <a:endParaRPr lang="en-US" sz="2000">
              <a:latin typeface="Nyala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To be a good activation function (AF), you need to :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be efficient : an AF should reduce the computation time</a:t>
            </a:r>
          </a:p>
          <a:p>
            <a:pPr marL="0" indent="0">
              <a:buNone/>
            </a:pPr>
            <a:r>
              <a:rPr lang="en-US" sz="2000">
                <a:latin typeface="Nyala"/>
                <a:ea typeface="+mn-lt"/>
                <a:cs typeface="+mn-lt"/>
              </a:rPr>
              <a:t>- be </a:t>
            </a:r>
            <a:r>
              <a:rPr lang="en-US" sz="2000">
                <a:solidFill>
                  <a:srgbClr val="FF0000"/>
                </a:solidFill>
                <a:latin typeface="Nyala"/>
                <a:ea typeface="+mn-lt"/>
                <a:cs typeface="+mn-lt"/>
              </a:rPr>
              <a:t>differentiable</a:t>
            </a:r>
            <a:r>
              <a:rPr lang="en-US" sz="2000">
                <a:latin typeface="Nyala"/>
                <a:ea typeface="+mn-lt"/>
                <a:cs typeface="+mn-lt"/>
              </a:rPr>
              <a:t> (almost everywhere)</a:t>
            </a:r>
            <a:endParaRPr lang="en-US" sz="2000">
              <a:latin typeface="Nyala"/>
            </a:endParaRP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</a:t>
            </a:r>
            <a:r>
              <a:rPr lang="en-US" sz="2000">
                <a:latin typeface="Nyala"/>
                <a:cs typeface="Calibri"/>
              </a:rPr>
              <a:t>Consequence of backpropagation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This is ok ! In practice, the values never reach exactly zero !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2) A word about activation functions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EA176F0-1AC2-84C1-25E2-B043BD98F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46" r="55540" b="528"/>
          <a:stretch/>
        </p:blipFill>
        <p:spPr>
          <a:xfrm>
            <a:off x="8473440" y="1337691"/>
            <a:ext cx="2415544" cy="2303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4D0BD-DEC9-4ABC-1FCE-DF49EC4E5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73" t="14846" r="-36" b="840"/>
          <a:stretch/>
        </p:blipFill>
        <p:spPr>
          <a:xfrm>
            <a:off x="8587740" y="3684650"/>
            <a:ext cx="2638451" cy="2294687"/>
          </a:xfrm>
          <a:prstGeom prst="rect">
            <a:avLst/>
          </a:prstGeom>
        </p:spPr>
      </p:pic>
      <p:pic>
        <p:nvPicPr>
          <p:cNvPr id="7" name="Graphic 9" descr="Flèche : courbe légère avec un remplissage uni">
            <a:extLst>
              <a:ext uri="{FF2B5EF4-FFF2-40B4-BE49-F238E27FC236}">
                <a16:creationId xmlns:a16="http://schemas.microsoft.com/office/drawing/2014/main" id="{C44E01DA-E005-6D99-B28E-0C51872C4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20" y="4198620"/>
            <a:ext cx="487680" cy="510540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1F1B5D72-E9DE-69F9-760C-B8917FD04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440" y="4026498"/>
            <a:ext cx="2743200" cy="46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2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Bounded activation functions are prone to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vanishing gradient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That is why the </a:t>
            </a:r>
            <a:r>
              <a:rPr lang="en-US" sz="2000" err="1">
                <a:latin typeface="Nyala"/>
                <a:cs typeface="Calibri"/>
              </a:rPr>
              <a:t>ReLU</a:t>
            </a:r>
            <a:r>
              <a:rPr lang="en-US" sz="2000">
                <a:latin typeface="Nyala"/>
                <a:cs typeface="Calibri"/>
              </a:rPr>
              <a:t> has been introduced !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This is a useful property to induce sparsity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Other activation functions have been proposed to solve sparsity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17/47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2) A word about activation functions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EA176F0-1AC2-84C1-25E2-B043BD98F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02" r="55540" b="31173"/>
          <a:stretch/>
        </p:blipFill>
        <p:spPr>
          <a:xfrm>
            <a:off x="8549640" y="1240168"/>
            <a:ext cx="2529849" cy="152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4D0BD-DEC9-4ABC-1FCE-DF49EC4E5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13" t="14846" r="-140" b="55742"/>
          <a:stretch/>
        </p:blipFill>
        <p:spPr>
          <a:xfrm>
            <a:off x="2712720" y="5399150"/>
            <a:ext cx="3009897" cy="91477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C138FB7-7E9F-F45C-F5B3-3CD350F45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1" t="12121" r="247" b="11418"/>
          <a:stretch/>
        </p:blipFill>
        <p:spPr>
          <a:xfrm>
            <a:off x="7963717" y="2999745"/>
            <a:ext cx="3189694" cy="2072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71C5B-52FD-1BC5-F274-A15B2F1CF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41" t="68179" b="-3922"/>
          <a:stretch/>
        </p:blipFill>
        <p:spPr>
          <a:xfrm>
            <a:off x="6248399" y="5356462"/>
            <a:ext cx="2930024" cy="1094696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C1E04B99-89D1-52A8-99AC-BE2A222E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245968"/>
            <a:ext cx="3291840" cy="758244"/>
          </a:xfrm>
          <a:prstGeom prst="rect">
            <a:avLst/>
          </a:prstGeom>
        </p:spPr>
      </p:pic>
      <p:pic>
        <p:nvPicPr>
          <p:cNvPr id="12" name="Graphic 11" descr="Ligne fléchée : droite avec un remplissage uni">
            <a:extLst>
              <a:ext uri="{FF2B5EF4-FFF2-40B4-BE49-F238E27FC236}">
                <a16:creationId xmlns:a16="http://schemas.microsoft.com/office/drawing/2014/main" id="{3B46ACAA-C8E5-7F64-6A76-570CD16AA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220000">
            <a:off x="3489866" y="2941421"/>
            <a:ext cx="640426" cy="6490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E923D6-F659-F247-51AD-16CACF3EE870}"/>
              </a:ext>
            </a:extLst>
          </p:cNvPr>
          <p:cNvSpPr txBox="1"/>
          <p:nvPr/>
        </p:nvSpPr>
        <p:spPr>
          <a:xfrm>
            <a:off x="2951710" y="3665220"/>
            <a:ext cx="1260763" cy="407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 -1 ≤ w ≤ 1</a:t>
            </a:r>
          </a:p>
        </p:txBody>
      </p:sp>
      <p:pic>
        <p:nvPicPr>
          <p:cNvPr id="16" name="Graphic 15" descr="Ligne fléchée : droite avec un remplissage uni">
            <a:extLst>
              <a:ext uri="{FF2B5EF4-FFF2-40B4-BE49-F238E27FC236}">
                <a16:creationId xmlns:a16="http://schemas.microsoft.com/office/drawing/2014/main" id="{B6A999EE-1EB3-04DA-98E1-8F44D70F5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4336985" y="2952181"/>
            <a:ext cx="597130" cy="579812"/>
          </a:xfrm>
          <a:prstGeom prst="rect">
            <a:avLst/>
          </a:prstGeom>
        </p:spPr>
      </p:pic>
      <p:pic>
        <p:nvPicPr>
          <p:cNvPr id="17" name="Graphic 16" descr="Ligne fléchée : droite avec un remplissage uni">
            <a:extLst>
              <a:ext uri="{FF2B5EF4-FFF2-40B4-BE49-F238E27FC236}">
                <a16:creationId xmlns:a16="http://schemas.microsoft.com/office/drawing/2014/main" id="{9BFE3FB1-38FA-C182-A580-88697F899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5038025" y="2975041"/>
            <a:ext cx="597130" cy="579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FCD5D7-F4A8-CCE7-B531-8D2889588F0C}"/>
              </a:ext>
            </a:extLst>
          </p:cNvPr>
          <p:cNvSpPr txBox="1"/>
          <p:nvPr/>
        </p:nvSpPr>
        <p:spPr>
          <a:xfrm>
            <a:off x="4429990" y="3665220"/>
            <a:ext cx="52924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=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A0FE32-8C24-E2FB-379F-2F0D475B2FA6}"/>
              </a:ext>
            </a:extLst>
          </p:cNvPr>
          <p:cNvSpPr txBox="1"/>
          <p:nvPr/>
        </p:nvSpPr>
        <p:spPr>
          <a:xfrm>
            <a:off x="5199610" y="3665220"/>
            <a:ext cx="5825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=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A9FEAA-41BC-394F-2560-0D8AA4E7D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" t="72269" r="79334" b="8403"/>
          <a:stretch/>
        </p:blipFill>
        <p:spPr>
          <a:xfrm>
            <a:off x="8069580" y="3021710"/>
            <a:ext cx="955414" cy="5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55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Training a NN consists in applying a strategy to update the weights of your NN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  <a:latin typeface="Nyala"/>
                <a:cs typeface="Calibri"/>
              </a:rPr>
              <a:t>Why do we need a strategy ?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18/47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53D67409-4FCB-5AB5-3759-698B9A879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1908138"/>
            <a:ext cx="2743200" cy="466165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58C2B16B-159B-5685-DD57-B40F76123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60" y="1765908"/>
            <a:ext cx="3291840" cy="75824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43D7DBE-457F-3CFC-E514-45506196B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" y="3451860"/>
            <a:ext cx="3589020" cy="272796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08AB8F7-74C2-1D24-ADCF-D66547C02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660" y="3804179"/>
            <a:ext cx="3832860" cy="223668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8CAFF2D-C8C6-38E4-63E9-B935ADED9B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367" b="-306"/>
          <a:stretch/>
        </p:blipFill>
        <p:spPr>
          <a:xfrm>
            <a:off x="8412480" y="3610964"/>
            <a:ext cx="3025140" cy="2414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AEF42E-1D78-1082-2E5E-3F03128324A7}"/>
              </a:ext>
            </a:extLst>
          </p:cNvPr>
          <p:cNvSpPr txBox="1"/>
          <p:nvPr/>
        </p:nvSpPr>
        <p:spPr>
          <a:xfrm>
            <a:off x="1993669" y="3135284"/>
            <a:ext cx="12732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Ideal surface</a:t>
            </a:r>
            <a:endParaRPr lang="en-US">
              <a:latin typeface="Nyal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0B293A-A3D5-B0E3-2BC8-47E625039EFB}"/>
              </a:ext>
            </a:extLst>
          </p:cNvPr>
          <p:cNvSpPr txBox="1"/>
          <p:nvPr/>
        </p:nvSpPr>
        <p:spPr>
          <a:xfrm>
            <a:off x="9545088" y="3135283"/>
            <a:ext cx="12732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Real surface</a:t>
            </a:r>
            <a:endParaRPr lang="en-US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9B62B2-1376-5F5B-14C5-EF0847E489EA}"/>
              </a:ext>
            </a:extLst>
          </p:cNvPr>
          <p:cNvSpPr txBox="1"/>
          <p:nvPr/>
        </p:nvSpPr>
        <p:spPr>
          <a:xfrm>
            <a:off x="5620788" y="3135283"/>
            <a:ext cx="1623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Surface valley</a:t>
            </a:r>
            <a:endParaRPr lang="en-US">
              <a:latin typeface="Nyal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AD086-8BAE-717F-FDE3-A3DF5CD2B763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483264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B05FEFC-32B2-F19C-6A1C-01BC765A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3795925"/>
            <a:ext cx="2590800" cy="220747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6800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learning rate chosen in the beginning of the training might not be adequate later on !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One trick to solve this problem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momentum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Momentum adds inertia in the choice of the step direction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new variable is called the velocity </a:t>
            </a: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Properties :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It can go through barrier walls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It accelerates when the gradient does not change much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It dampens oscillations in narrow valleys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93780" y="618259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19/47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5906ACA-2D41-C9C2-4893-C0BD6721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580" y="3569298"/>
            <a:ext cx="2743200" cy="46616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7F2209D-63F3-2FF1-C942-855C521C6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060" y="3267126"/>
            <a:ext cx="3063240" cy="1078127"/>
          </a:xfrm>
          <a:prstGeom prst="rect">
            <a:avLst/>
          </a:prstGeom>
        </p:spPr>
      </p:pic>
      <p:pic>
        <p:nvPicPr>
          <p:cNvPr id="7" name="Graphic 7" descr="Flèche : droite avec un remplissage uni">
            <a:extLst>
              <a:ext uri="{FF2B5EF4-FFF2-40B4-BE49-F238E27FC236}">
                <a16:creationId xmlns:a16="http://schemas.microsoft.com/office/drawing/2014/main" id="{432083C7-D23A-15FD-A2E2-65CC60A82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05500" y="3497580"/>
            <a:ext cx="609600" cy="60960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D3B60D6-BC34-45C7-2332-A088860F21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10" t="9302" r="6349" b="11628"/>
          <a:stretch/>
        </p:blipFill>
        <p:spPr>
          <a:xfrm>
            <a:off x="4760595" y="3091815"/>
            <a:ext cx="332619" cy="256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4466E5-BAEC-8B4C-600F-0FB6B1A73C4D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553049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Particular case of momentum : Nesterov momentum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 </a:t>
            </a:r>
            <a:r>
              <a:rPr lang="en-US" sz="2000">
                <a:latin typeface="Nyala"/>
                <a:ea typeface="+mn-lt"/>
                <a:cs typeface="+mn-lt"/>
              </a:rPr>
              <a:t>simulate a step in the direction of the velocity, then calculate the gradient and make a correction</a:t>
            </a:r>
            <a:endParaRPr lang="en-US" sz="20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20/47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853D2D-4E51-D51A-97BF-EE769D7CD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80" y="2291766"/>
            <a:ext cx="3055620" cy="108574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E8E72F1-7DF8-7D1C-CBB7-423B06F9A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060" y="2211799"/>
            <a:ext cx="4046220" cy="103232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0A95812-5463-E2DD-5E6A-8EE0B4803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620" y="3712143"/>
            <a:ext cx="2743200" cy="2237874"/>
          </a:xfrm>
          <a:prstGeom prst="rect">
            <a:avLst/>
          </a:prstGeom>
        </p:spPr>
      </p:pic>
      <p:pic>
        <p:nvPicPr>
          <p:cNvPr id="8" name="Graphic 7" descr="Flèche : droite avec un remplissage uni">
            <a:extLst>
              <a:ext uri="{FF2B5EF4-FFF2-40B4-BE49-F238E27FC236}">
                <a16:creationId xmlns:a16="http://schemas.microsoft.com/office/drawing/2014/main" id="{4C195744-9B51-43E6-EDCD-430EF00A2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577840" y="2476500"/>
            <a:ext cx="609600" cy="6096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8B92AD2-9FBB-CE4C-CB7D-20D63EC47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320" y="3529225"/>
            <a:ext cx="2743200" cy="23598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F3BA4-800F-BC49-3142-7B3F25D25A51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093149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Particular case of momentum : Nesterov momentum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21/47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9" name="Online Media 8" title="Gradient Descent with Momentum and Nesterov's Accelerated Gradient">
            <a:hlinkClick r:id="" action="ppaction://media"/>
            <a:extLst>
              <a:ext uri="{FF2B5EF4-FFF2-40B4-BE49-F238E27FC236}">
                <a16:creationId xmlns:a16="http://schemas.microsoft.com/office/drawing/2014/main" id="{9079FCF7-9F26-62CB-C508-364D51817E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26689" y="1876020"/>
            <a:ext cx="6862272" cy="4024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24623-B93E-4BFA-6CAE-F70BA92F6914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4010946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9848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ea typeface="+mn-lt"/>
                <a:cs typeface="+mn-lt"/>
              </a:rPr>
              <a:t>The learning rate chosen in the beginning of the training might not be adequate later on !</a:t>
            </a:r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Other algorithms implementing momentum-like methods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6C9C5-C830-29E3-0D7B-7FB5468CCDBF}"/>
              </a:ext>
            </a:extLst>
          </p:cNvPr>
          <p:cNvSpPr txBox="1"/>
          <p:nvPr/>
        </p:nvSpPr>
        <p:spPr>
          <a:xfrm>
            <a:off x="2669078" y="2291542"/>
            <a:ext cx="9282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Nyala"/>
                <a:cs typeface="Calibri"/>
              </a:rPr>
              <a:t>Adam</a:t>
            </a:r>
            <a:endParaRPr lang="en-US" sz="24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0403A-5C94-22E3-ADAA-406698B664B2}"/>
              </a:ext>
            </a:extLst>
          </p:cNvPr>
          <p:cNvSpPr txBox="1"/>
          <p:nvPr/>
        </p:nvSpPr>
        <p:spPr>
          <a:xfrm>
            <a:off x="8475517" y="2291542"/>
            <a:ext cx="12787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latin typeface="Nyala"/>
                <a:cs typeface="Calibri"/>
              </a:rPr>
              <a:t>RMSProp</a:t>
            </a:r>
            <a:endParaRPr lang="en-US" sz="2400">
              <a:latin typeface="Nyala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9CC979-7C5A-5CFE-2729-09DACA59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660" y="2926031"/>
            <a:ext cx="2743200" cy="208797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F01DDA1-D453-476A-6D02-CC3661670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620" y="3030354"/>
            <a:ext cx="2743200" cy="101065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782E11-FB96-49AB-8D35-82ED1A74EE84}"/>
              </a:ext>
            </a:extLst>
          </p:cNvPr>
          <p:cNvCxnSpPr/>
          <p:nvPr/>
        </p:nvCxnSpPr>
        <p:spPr>
          <a:xfrm>
            <a:off x="6132195" y="2512695"/>
            <a:ext cx="15240" cy="352044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277D2-670E-5CD3-D94A-257D5658671F}"/>
              </a:ext>
            </a:extLst>
          </p:cNvPr>
          <p:cNvSpPr txBox="1"/>
          <p:nvPr/>
        </p:nvSpPr>
        <p:spPr>
          <a:xfrm>
            <a:off x="942109" y="5126181"/>
            <a:ext cx="42394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- works well with</a:t>
            </a:r>
          </a:p>
          <a:p>
            <a:r>
              <a:rPr lang="en-US">
                <a:latin typeface="Nyala"/>
                <a:cs typeface="Calibri"/>
              </a:rPr>
              <a:t>- one of the default optimizers in deep learning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3257F0C-A108-6F66-6494-1AB422C67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362" b="2325"/>
          <a:stretch/>
        </p:blipFill>
        <p:spPr>
          <a:xfrm>
            <a:off x="2674620" y="5140960"/>
            <a:ext cx="780222" cy="317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254A57-3FF3-D359-778C-3AFE87B4A0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17" r="284" b="3238"/>
          <a:stretch/>
        </p:blipFill>
        <p:spPr>
          <a:xfrm>
            <a:off x="3715131" y="5125720"/>
            <a:ext cx="908665" cy="314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2D5AD-888F-F776-7E05-47FBB2907C6D}"/>
              </a:ext>
            </a:extLst>
          </p:cNvPr>
          <p:cNvSpPr txBox="1"/>
          <p:nvPr/>
        </p:nvSpPr>
        <p:spPr>
          <a:xfrm>
            <a:off x="6587143" y="5122717"/>
            <a:ext cx="4765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- performs better in non-convex problems</a:t>
            </a:r>
          </a:p>
          <a:p>
            <a:r>
              <a:rPr lang="en-US">
                <a:latin typeface="Nyala"/>
                <a:cs typeface="Calibri"/>
              </a:rPr>
              <a:t>- does not grow unboundedly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583AE-6048-A3D6-CB3E-25D28C503BF9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79162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800DEF8-1878-9DC8-0344-9400487CAA1B}"/>
              </a:ext>
            </a:extLst>
          </p:cNvPr>
          <p:cNvCxnSpPr/>
          <p:nvPr/>
        </p:nvCxnSpPr>
        <p:spPr>
          <a:xfrm>
            <a:off x="9254490" y="4591050"/>
            <a:ext cx="807720" cy="4953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2) How it is used nowadays ?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Recommendation systems (Netflix, Amazon, Spotify, …)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5/33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B5F061-1329-13A8-7A8C-1F43DD279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1659395"/>
            <a:ext cx="5829300" cy="3257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26502-9E7F-6BE0-5F87-32D2541A675A}"/>
              </a:ext>
            </a:extLst>
          </p:cNvPr>
          <p:cNvSpPr txBox="1"/>
          <p:nvPr/>
        </p:nvSpPr>
        <p:spPr>
          <a:xfrm>
            <a:off x="1326573" y="4591396"/>
            <a:ext cx="48906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Nyala"/>
                <a:ea typeface="+mn-lt"/>
                <a:cs typeface="+mn-lt"/>
              </a:rPr>
              <a:t>"75% of what people are watching on Netflix comes from recommendations" 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>
                <a:latin typeface="Nyala"/>
                <a:ea typeface="+mn-lt"/>
                <a:cs typeface="+mn-lt"/>
              </a:rPr>
              <a:t>McKinsey &amp; Company</a:t>
            </a:r>
            <a:endParaRPr lang="en-US">
              <a:latin typeface="Nyal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95D86-2582-F625-970A-809835F92B1C}"/>
              </a:ext>
            </a:extLst>
          </p:cNvPr>
          <p:cNvSpPr txBox="1"/>
          <p:nvPr/>
        </p:nvSpPr>
        <p:spPr>
          <a:xfrm>
            <a:off x="7270173" y="5338156"/>
            <a:ext cx="291153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Source: https://qz.com/571007/the-magic-that-makes-spotifys-discover-weekly-playlists-so-damn-good/</a:t>
            </a:r>
            <a:endParaRPr lang="en-US" sz="1600">
              <a:latin typeface="Nyala"/>
            </a:endParaRPr>
          </a:p>
          <a:p>
            <a:endParaRPr lang="en-US">
              <a:latin typeface="Nyala"/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5E76A2D-4DD4-DCF2-4267-AEAA833F7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860" y="1363777"/>
            <a:ext cx="3611880" cy="334558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4E15554-3D6E-3922-2672-03B44A749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52" b="-415"/>
          <a:stretch/>
        </p:blipFill>
        <p:spPr>
          <a:xfrm>
            <a:off x="10081260" y="4288223"/>
            <a:ext cx="1577340" cy="15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899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Training a NN consists in applying a strategy to update the weights of your NN</a:t>
            </a:r>
            <a:endParaRPr lang="en-US"/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  this means adapting the learning rate and implementing momentum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The algorithms that compute the gradients, implement the backpropagation, deal with the learning rate and the momentum are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optimizers</a:t>
            </a:r>
          </a:p>
          <a:p>
            <a:endParaRPr lang="en-US" sz="2400">
              <a:solidFill>
                <a:srgbClr val="FF0000"/>
              </a:solidFill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Other methods exist to tune the learning rate, 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such as the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scheduling :</a:t>
            </a:r>
            <a:endParaRPr lang="en-US" sz="24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consists in reducing the learning rate over time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can be combined with Adam, </a:t>
            </a:r>
            <a:r>
              <a:rPr lang="en-US" sz="2000" err="1">
                <a:latin typeface="Nyala"/>
                <a:cs typeface="Calibri"/>
              </a:rPr>
              <a:t>RMSProp</a:t>
            </a:r>
            <a:r>
              <a:rPr lang="en-US" sz="2000">
                <a:latin typeface="Nyala"/>
                <a:cs typeface="Calibri"/>
              </a:rPr>
              <a:t>, ...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4" name="Graphic 9" descr="Flèche : courbe légère avec un remplissage uni">
            <a:extLst>
              <a:ext uri="{FF2B5EF4-FFF2-40B4-BE49-F238E27FC236}">
                <a16:creationId xmlns:a16="http://schemas.microsoft.com/office/drawing/2014/main" id="{BACE4197-0335-979F-9DC5-E1C0B7FFA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460" y="1676400"/>
            <a:ext cx="487680" cy="5105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7F11676-CD4F-72C6-B987-7B2724D8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420" y="3468701"/>
            <a:ext cx="4213860" cy="2900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C092F-CAF2-516C-2B2A-A4BC9502D373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429497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So far, we have learned how to train a neural network 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gradient descent and backpropagation allows to update the weights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batch size and learning rate are very important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choosing the right activation and loss functions is critical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What about the initial values of the weights ?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we know they cannot be zero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are there some preferred initialization schemes ?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           for convex problems, providing a good learning rate,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convergence is achieved regardless of the initial parameter values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24/47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BA9729E7-EBE6-122A-A3A9-F888C650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0" y="2398368"/>
            <a:ext cx="3291840" cy="758244"/>
          </a:xfrm>
          <a:prstGeom prst="rect">
            <a:avLst/>
          </a:prstGeom>
        </p:spPr>
      </p:pic>
      <p:pic>
        <p:nvPicPr>
          <p:cNvPr id="12" name="Graphic 11" descr="Ligne fléchée : droite avec un remplissage uni">
            <a:extLst>
              <a:ext uri="{FF2B5EF4-FFF2-40B4-BE49-F238E27FC236}">
                <a16:creationId xmlns:a16="http://schemas.microsoft.com/office/drawing/2014/main" id="{71ED5020-83FE-F88C-D915-CAF12070F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152825" y="3020761"/>
            <a:ext cx="597130" cy="579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8580D4-8BAE-60C1-65A7-A50BDD0B3B1A}"/>
              </a:ext>
            </a:extLst>
          </p:cNvPr>
          <p:cNvSpPr txBox="1"/>
          <p:nvPr/>
        </p:nvSpPr>
        <p:spPr>
          <a:xfrm>
            <a:off x="8726285" y="3655521"/>
            <a:ext cx="14533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weight's value</a:t>
            </a:r>
            <a:endParaRPr lang="en-US">
              <a:latin typeface="Nyala"/>
            </a:endParaRPr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0D61C2EA-6702-9061-A8ED-95194E5E9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595718"/>
            <a:ext cx="2743200" cy="466165"/>
          </a:xfrm>
          <a:prstGeom prst="rect">
            <a:avLst/>
          </a:prstGeom>
        </p:spPr>
      </p:pic>
      <p:pic>
        <p:nvPicPr>
          <p:cNvPr id="17" name="Graphic 9" descr="Flèche : courbe légère avec un remplissage uni">
            <a:extLst>
              <a:ext uri="{FF2B5EF4-FFF2-40B4-BE49-F238E27FC236}">
                <a16:creationId xmlns:a16="http://schemas.microsoft.com/office/drawing/2014/main" id="{D90AC82A-6F55-E690-C9B6-CC39AB26A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220" y="4579620"/>
            <a:ext cx="487680" cy="510540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34F38612-A48D-BD02-478C-404976D41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7140" y="4168140"/>
            <a:ext cx="299466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1B559-BC53-1EC7-10E1-7EF91B045F47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832085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CB587E1E-1382-2D59-9CA2-D0300565C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7" b="-306"/>
          <a:stretch/>
        </p:blipFill>
        <p:spPr>
          <a:xfrm>
            <a:off x="8122920" y="1096364"/>
            <a:ext cx="2918460" cy="233068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In practice, most of the problems are non-convex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  initial values are important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First strategy : you want the information to flow in your 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network without reducing or magnifying the amplitude of the signals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deeper layers should receive the information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a way of stating that consists in preserving the </a:t>
            </a:r>
            <a:r>
              <a:rPr lang="en-US" sz="2000">
                <a:solidFill>
                  <a:srgbClr val="FF0000"/>
                </a:solidFill>
                <a:latin typeface="Nyala"/>
                <a:cs typeface="Calibri"/>
              </a:rPr>
              <a:t>same variance across layers</a:t>
            </a:r>
            <a:r>
              <a:rPr lang="en-US" sz="2000">
                <a:latin typeface="Nyala"/>
                <a:cs typeface="Calibri"/>
              </a:rPr>
              <a:t> !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11" name="Graphic 9" descr="Flèche : courbe légère avec un remplissage uni">
            <a:extLst>
              <a:ext uri="{FF2B5EF4-FFF2-40B4-BE49-F238E27FC236}">
                <a16:creationId xmlns:a16="http://schemas.microsoft.com/office/drawing/2014/main" id="{A1067F17-809B-E2BA-0E0C-2DA3CCD01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0" y="1676400"/>
            <a:ext cx="487680" cy="51054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C2F4E3CF-8FBE-38D7-29ED-96C8A06572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00"/>
          <a:stretch/>
        </p:blipFill>
        <p:spPr>
          <a:xfrm>
            <a:off x="4632960" y="4511135"/>
            <a:ext cx="6515100" cy="166764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85E045B-D687-3DF4-88B6-0ACDDD26A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" y="5017508"/>
            <a:ext cx="3253740" cy="732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85686-CA92-1CEB-D119-454F42EE74B9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834815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Mathematically, this can be expressed as :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711F688-1432-D4B6-3F6D-0EDB6548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80" y="1547752"/>
            <a:ext cx="4053840" cy="225373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9FEC090-2C67-C971-AA83-1283C4301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380" y="1875457"/>
            <a:ext cx="3025140" cy="1636427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CE9E5C4-F2F6-DC93-700F-7EBAD0182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80" y="3572779"/>
            <a:ext cx="2674620" cy="53540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DB34D4E-C2A5-4CC4-6154-164FA514B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579745"/>
            <a:ext cx="2019300" cy="685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B8C5F-3678-FC58-46C3-F72DC8E3CF36}"/>
              </a:ext>
            </a:extLst>
          </p:cNvPr>
          <p:cNvSpPr txBox="1"/>
          <p:nvPr/>
        </p:nvSpPr>
        <p:spPr>
          <a:xfrm>
            <a:off x="827809" y="4377344"/>
            <a:ext cx="58604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yala"/>
                <a:cs typeface="Calibri"/>
              </a:rPr>
              <a:t>where </a:t>
            </a:r>
            <a:r>
              <a:rPr lang="en-US" sz="2000" err="1">
                <a:latin typeface="Nyala"/>
                <a:cs typeface="Calibri"/>
              </a:rPr>
              <a:t>q</a:t>
            </a:r>
            <a:r>
              <a:rPr lang="en-US" sz="2000" baseline="-25000" err="1">
                <a:latin typeface="Nyala"/>
                <a:cs typeface="Calibri"/>
              </a:rPr>
              <a:t>l</a:t>
            </a:r>
            <a:r>
              <a:rPr lang="en-US" sz="2000">
                <a:latin typeface="Nyala"/>
                <a:cs typeface="Calibri"/>
              </a:rPr>
              <a:t> is the width of layer l.</a:t>
            </a:r>
            <a:endParaRPr lang="en-US" sz="2000">
              <a:latin typeface="Calibri" panose="020F0502020204030204"/>
              <a:cs typeface="Calibri"/>
            </a:endParaRPr>
          </a:p>
          <a:p>
            <a:r>
              <a:rPr lang="en-US" sz="2000">
                <a:latin typeface="Nyala"/>
                <a:cs typeface="Calibri"/>
              </a:rPr>
              <a:t>The only way to ensure the same variance across layers is :</a:t>
            </a:r>
          </a:p>
          <a:p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 sz="2000">
                <a:latin typeface="Nyala"/>
                <a:cs typeface="Calibri"/>
              </a:rPr>
              <a:t>This is enforced in </a:t>
            </a:r>
            <a:r>
              <a:rPr lang="en-US" sz="2000" err="1">
                <a:latin typeface="Nyala"/>
                <a:cs typeface="Calibri"/>
              </a:rPr>
              <a:t>LeCun's</a:t>
            </a:r>
            <a:r>
              <a:rPr lang="en-US" sz="2000">
                <a:latin typeface="Nyala"/>
                <a:cs typeface="Calibri"/>
              </a:rPr>
              <a:t> uniform initialization :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3094E08-8572-2ABC-417F-2C300ABA3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660" y="5406476"/>
            <a:ext cx="2743200" cy="845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156E86-C84E-D38F-346D-638ABEAAC757}"/>
              </a:ext>
            </a:extLst>
          </p:cNvPr>
          <p:cNvSpPr txBox="1"/>
          <p:nvPr/>
        </p:nvSpPr>
        <p:spPr>
          <a:xfrm>
            <a:off x="9232668" y="50735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0AEC57-46C7-E557-A964-5569D245C307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722964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Second strategy : you want the gradients to flow in the backward pass without vanishing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this can be enforced by maintaining the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variance of the gradient</a:t>
            </a:r>
            <a:r>
              <a:rPr lang="en-US" sz="2400">
                <a:latin typeface="Nyala"/>
                <a:cs typeface="Calibri"/>
              </a:rPr>
              <a:t> fixed across layers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Mathematically,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27/47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E2BF278-9508-FB2C-9F17-C538A2A5A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20" y="2577901"/>
            <a:ext cx="3604260" cy="250991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882E9C8-D848-FCC4-13AA-E928FCB30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40" y="5094173"/>
            <a:ext cx="3817620" cy="85303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DDF207D-87EC-1407-3DD0-0AA3588B0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302132"/>
            <a:ext cx="4053840" cy="2253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FFC8D4-085A-4329-CBD3-2852C0630117}"/>
              </a:ext>
            </a:extLst>
          </p:cNvPr>
          <p:cNvSpPr txBox="1"/>
          <p:nvPr/>
        </p:nvSpPr>
        <p:spPr>
          <a:xfrm>
            <a:off x="7220988" y="5340234"/>
            <a:ext cx="2119745" cy="5923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Nyala"/>
                <a:cs typeface="Calibri"/>
              </a:rPr>
              <a:t>Taken from </a:t>
            </a:r>
            <a:r>
              <a:rPr lang="en-US" sz="1600" err="1">
                <a:latin typeface="Nyala"/>
                <a:cs typeface="Calibri"/>
              </a:rPr>
              <a:t>Louppe</a:t>
            </a:r>
            <a:r>
              <a:rPr lang="en-US" sz="1600">
                <a:latin typeface="Nyala"/>
                <a:cs typeface="Calibri"/>
              </a:rPr>
              <a:t>, G. </a:t>
            </a:r>
            <a:r>
              <a:rPr lang="en-US" sz="1600" i="1">
                <a:latin typeface="Nyala"/>
                <a:cs typeface="Calibri"/>
              </a:rPr>
              <a:t>Deep Learning</a:t>
            </a:r>
            <a:r>
              <a:rPr lang="en-US" sz="1600">
                <a:latin typeface="Nyala"/>
                <a:cs typeface="Calibri"/>
              </a:rPr>
              <a:t> </a:t>
            </a:r>
            <a:endParaRPr lang="en-US" sz="1600">
              <a:latin typeface="Nyal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FA1EC-E222-01A8-CC01-25944CA3AD95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876734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65276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variance of the gradients with respect to the activations is preserved across layers if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A compromise on the conditions for the forward and backward pass is found in Xavier's initialization, which initializes the weights with a variance : 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The normalized Xavier's initialization :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28/47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FAA3957-3DEE-D360-52AA-84420BAE9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740" y="1733753"/>
            <a:ext cx="3817620" cy="85303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65A12E5-2CC6-7447-661F-5ACEE2A65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520" y="2689245"/>
            <a:ext cx="1950720" cy="71751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ED24E9B-0396-A82F-3767-FA3B45A3A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520" y="3989763"/>
            <a:ext cx="3177540" cy="85205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580551A-5CCA-CC1C-90A1-CBDD7AF8E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5074920"/>
            <a:ext cx="3604260" cy="800100"/>
          </a:xfrm>
          <a:prstGeom prst="rect">
            <a:avLst/>
          </a:prstGeom>
        </p:spPr>
      </p:pic>
      <p:pic>
        <p:nvPicPr>
          <p:cNvPr id="11" name="Graphic 9" descr="Flèche : courbe légère avec un remplissage uni">
            <a:extLst>
              <a:ext uri="{FF2B5EF4-FFF2-40B4-BE49-F238E27FC236}">
                <a16:creationId xmlns:a16="http://schemas.microsoft.com/office/drawing/2014/main" id="{6630331E-1257-F7D0-0DB4-373A30D7A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9100" y="2788920"/>
            <a:ext cx="487680" cy="5105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B650C-7739-1638-6E98-550B4F3ADF63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413315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How effective is the Xavier's initialization ?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29/47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7C50638-DD69-8FF0-66D6-260A10C6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" y="1849480"/>
            <a:ext cx="4808220" cy="374577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2A787D4-9B29-F0C1-CB0E-7B3EE0225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980" y="1893323"/>
            <a:ext cx="4907280" cy="3741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6C60F-DDC0-BB2F-F48A-8ADAC3AC933C}"/>
              </a:ext>
            </a:extLst>
          </p:cNvPr>
          <p:cNvSpPr txBox="1"/>
          <p:nvPr/>
        </p:nvSpPr>
        <p:spPr>
          <a:xfrm>
            <a:off x="2151610" y="5849389"/>
            <a:ext cx="833628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Credits: </a:t>
            </a:r>
            <a:r>
              <a:rPr lang="en-US" sz="1600" err="1">
                <a:latin typeface="Nyala"/>
                <a:ea typeface="+mn-lt"/>
                <a:cs typeface="+mn-lt"/>
              </a:rPr>
              <a:t>Glorot</a:t>
            </a:r>
            <a:r>
              <a:rPr lang="en-US" sz="1600">
                <a:latin typeface="Nyala"/>
                <a:ea typeface="+mn-lt"/>
                <a:cs typeface="+mn-lt"/>
              </a:rPr>
              <a:t> and </a:t>
            </a:r>
            <a:r>
              <a:rPr lang="en-US" sz="1600" err="1">
                <a:latin typeface="Nyala"/>
                <a:ea typeface="+mn-lt"/>
                <a:cs typeface="+mn-lt"/>
              </a:rPr>
              <a:t>Bengio</a:t>
            </a:r>
            <a:r>
              <a:rPr lang="en-US" sz="1600">
                <a:latin typeface="Nyala"/>
                <a:ea typeface="+mn-lt"/>
                <a:cs typeface="+mn-lt"/>
              </a:rPr>
              <a:t>, </a:t>
            </a:r>
            <a:r>
              <a:rPr lang="en-US" sz="1600">
                <a:latin typeface="Nyala"/>
                <a:ea typeface="+mn-lt"/>
                <a:cs typeface="+mn-lt"/>
                <a:hlinkClick r:id="rId6"/>
              </a:rPr>
              <a:t>Understanding the difficulty of training deep feedforward neural networks</a:t>
            </a:r>
            <a:r>
              <a:rPr lang="en-US" sz="1600">
                <a:latin typeface="Nyala"/>
                <a:ea typeface="+mn-lt"/>
                <a:cs typeface="+mn-lt"/>
              </a:rPr>
              <a:t>, 2010</a:t>
            </a:r>
            <a:endParaRPr lang="en-US" sz="1600">
              <a:latin typeface="Nyala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F304B-EF30-DFC3-36F1-B726BA193654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22864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He initialization (He et al., 2015) vs Xavier's initialization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Performs better than Xavier's initialization in some cases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30/47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4B76557-9337-3979-FF41-093B7FE90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75" y="1878330"/>
            <a:ext cx="1916430" cy="9829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F87959-D8B3-CFA9-A4C8-86F060584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20" y="3658941"/>
            <a:ext cx="4168140" cy="250429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A1460F7-77B7-5C67-DAC0-4AB24A530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1917123"/>
            <a:ext cx="3749040" cy="10044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53596-D3D2-2766-B4ED-0F83805EBBB1}"/>
              </a:ext>
            </a:extLst>
          </p:cNvPr>
          <p:cNvSpPr txBox="1"/>
          <p:nvPr/>
        </p:nvSpPr>
        <p:spPr>
          <a:xfrm>
            <a:off x="4865716" y="1952105"/>
            <a:ext cx="4959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>
                <a:latin typeface="Nyala"/>
                <a:cs typeface="Calibri"/>
              </a:rPr>
              <a:t>×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7ECD1-DAF6-54C5-93D8-35E69F5F1F30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000194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62228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Previous initialization strategies rely on preserving the variance across layers 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- what about the first layer ?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For the first layer, we have assumed that the variances of the input features are the same, that is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31/47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77FD2-F28F-F9C7-FBE7-AAA303BA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960" y="1822072"/>
            <a:ext cx="4053840" cy="225373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8CC3BCB-239B-541E-2462-C7DDE04B5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20" y="3725179"/>
            <a:ext cx="3002280" cy="611602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F647A92-21F0-24A1-064C-D3C6A734F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980" y="2119297"/>
            <a:ext cx="3063240" cy="165166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3908514-4238-2A55-420A-E24F244DC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260" y="4975860"/>
            <a:ext cx="2743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595BB2-0914-5698-ECF4-4A45C79A2B76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4286019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62228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This constraint is not satisfied in general but can be enforced by normalizing or standardizing the inputs through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B950690-5822-1C72-8932-C122300CB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0" t="59387" r="-280" b="-383"/>
          <a:stretch/>
        </p:blipFill>
        <p:spPr>
          <a:xfrm>
            <a:off x="4667529" y="2456329"/>
            <a:ext cx="4443801" cy="81626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FE18B18-63D9-9592-9841-F51BEA3CD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58" r="10444" b="-31"/>
          <a:stretch/>
        </p:blipFill>
        <p:spPr>
          <a:xfrm>
            <a:off x="868680" y="3479706"/>
            <a:ext cx="5227324" cy="26890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E8EB361-61F7-8150-CDFC-64764934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1" r="26839" b="65134"/>
          <a:stretch/>
        </p:blipFill>
        <p:spPr>
          <a:xfrm>
            <a:off x="5579288" y="1717189"/>
            <a:ext cx="1961092" cy="694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7E142E-0258-0C2B-7C9B-744B2327DFE8}"/>
              </a:ext>
            </a:extLst>
          </p:cNvPr>
          <p:cNvSpPr txBox="1"/>
          <p:nvPr/>
        </p:nvSpPr>
        <p:spPr>
          <a:xfrm>
            <a:off x="3712325" y="2579023"/>
            <a:ext cx="7308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with</a:t>
            </a:r>
            <a:endParaRPr lang="en-US" sz="2000">
              <a:latin typeface="Nyala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667A69B-CB40-5AE7-EF5A-B9AFE29862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6" t="28245" r="55038" b="18220"/>
          <a:stretch/>
        </p:blipFill>
        <p:spPr>
          <a:xfrm>
            <a:off x="6309360" y="4111518"/>
            <a:ext cx="2478702" cy="1926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89295-3B4B-A682-5B24-4FEEF11022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67" t="28602" r="9842" b="18220"/>
          <a:stretch/>
        </p:blipFill>
        <p:spPr>
          <a:xfrm>
            <a:off x="9144000" y="4116714"/>
            <a:ext cx="2068871" cy="1914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943BFB-EC84-0A95-24A0-A0C4F69B89B6}"/>
              </a:ext>
            </a:extLst>
          </p:cNvPr>
          <p:cNvSpPr txBox="1"/>
          <p:nvPr/>
        </p:nvSpPr>
        <p:spPr>
          <a:xfrm>
            <a:off x="6461759" y="3575165"/>
            <a:ext cx="21751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Before normalization</a:t>
            </a:r>
            <a:endParaRPr lang="en-US">
              <a:latin typeface="Nyal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1A77D-3D78-B555-4174-3EB561EA8186}"/>
              </a:ext>
            </a:extLst>
          </p:cNvPr>
          <p:cNvSpPr txBox="1"/>
          <p:nvPr/>
        </p:nvSpPr>
        <p:spPr>
          <a:xfrm>
            <a:off x="9113519" y="3575165"/>
            <a:ext cx="1992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Nyala"/>
                <a:cs typeface="Calibri"/>
              </a:rPr>
              <a:t>After normalization</a:t>
            </a:r>
            <a:endParaRPr lang="en-US">
              <a:latin typeface="Nyal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E0286-218E-C802-B95C-47FD6A8E4C71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53718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2) How it is used nowadays ?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Self-learning robots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6/33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ACC13-D37A-852D-EBA7-3A60E7A59A40}"/>
              </a:ext>
            </a:extLst>
          </p:cNvPr>
          <p:cNvSpPr txBox="1"/>
          <p:nvPr/>
        </p:nvSpPr>
        <p:spPr>
          <a:xfrm>
            <a:off x="1842654" y="3380509"/>
            <a:ext cx="4613563" cy="1482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12946-B37C-C9B5-5CD9-C4BCA6970665}"/>
              </a:ext>
            </a:extLst>
          </p:cNvPr>
          <p:cNvSpPr txBox="1"/>
          <p:nvPr/>
        </p:nvSpPr>
        <p:spPr>
          <a:xfrm>
            <a:off x="834736" y="4508962"/>
            <a:ext cx="49176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hlinkClick r:id="rId4"/>
              </a:rPr>
              <a:t>This robot dog has an AI brain and taught itself to walk in just an hour</a:t>
            </a:r>
            <a:r>
              <a:rPr lang="en-US">
                <a:latin typeface="Nyala"/>
                <a:cs typeface="Calibri"/>
              </a:rPr>
              <a:t>, </a:t>
            </a:r>
            <a:r>
              <a:rPr lang="en-US">
                <a:latin typeface="Nyala"/>
                <a:ea typeface="+mn-lt"/>
                <a:cs typeface="+mn-lt"/>
              </a:rPr>
              <a:t>University of California, Berkeley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5771B4D-2F25-9C95-E819-C571D68D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" y="1826841"/>
            <a:ext cx="4732020" cy="257947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2ECF49E-1F34-93A5-EDC4-1323903E5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140" y="1826895"/>
            <a:ext cx="4648200" cy="2586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2EA75-B56B-3088-9899-E54E8D14CE8A}"/>
              </a:ext>
            </a:extLst>
          </p:cNvPr>
          <p:cNvSpPr txBox="1"/>
          <p:nvPr/>
        </p:nvSpPr>
        <p:spPr>
          <a:xfrm>
            <a:off x="6449984" y="4508962"/>
            <a:ext cx="48948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Atlas robot (Boston Dynamics) performing </a:t>
            </a:r>
            <a:r>
              <a:rPr lang="en-US">
                <a:latin typeface="Nyala"/>
                <a:ea typeface="+mn-lt"/>
                <a:cs typeface="+mn-lt"/>
              </a:rPr>
              <a:t>a sequence of dynamic maneuvers that form a</a:t>
            </a:r>
            <a:r>
              <a:rPr lang="en-US">
                <a:latin typeface="Nyala"/>
                <a:cs typeface="Calibri"/>
              </a:rPr>
              <a:t> </a:t>
            </a:r>
            <a:r>
              <a:rPr lang="en-US">
                <a:latin typeface="Nyala"/>
                <a:ea typeface="+mn-lt"/>
                <a:cs typeface="+mn-lt"/>
                <a:hlinkClick r:id="rId7"/>
              </a:rPr>
              <a:t>gymnastic routine</a:t>
            </a:r>
            <a:endParaRPr lang="en-US">
              <a:latin typeface="Nyala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44277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574"/>
            <a:ext cx="10622280" cy="4914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Another method to normalize your data is called 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batch normalization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let us consider a mini-batch of data, where B is the number of data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a mean and a variance are estimated across the batch</a:t>
            </a: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These estimates will be used to normalize the output : </a:t>
            </a:r>
          </a:p>
          <a:p>
            <a:pPr marL="0" indent="0">
              <a:buNone/>
            </a:pP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3F648D8-80F6-221E-C3B7-E3DAB893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80" y="2540198"/>
            <a:ext cx="4602480" cy="809863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B1A50C7-6831-48F2-770E-9F6C314B3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280" y="3196620"/>
            <a:ext cx="4198620" cy="6705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D16B139-D941-8B55-D1B8-6FBA6A37E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180" y="1761116"/>
            <a:ext cx="2743200" cy="927847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86529F9-076F-4769-83BA-470C9455B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80" y="3865784"/>
            <a:ext cx="3893820" cy="238779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6869287-09D5-0134-558E-14564120C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160" y="4030469"/>
            <a:ext cx="3878580" cy="15097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E7D1E7-8CDC-658B-DEF6-D4114C8BC5B8}"/>
              </a:ext>
            </a:extLst>
          </p:cNvPr>
          <p:cNvSpPr txBox="1"/>
          <p:nvPr/>
        </p:nvSpPr>
        <p:spPr>
          <a:xfrm>
            <a:off x="5660275" y="5642264"/>
            <a:ext cx="53824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ea typeface="+mn-lt"/>
                <a:cs typeface="+mn-lt"/>
              </a:rPr>
              <a:t>Credits: Ioffe and Szegedy, </a:t>
            </a:r>
            <a:r>
              <a:rPr lang="en-US" sz="1600">
                <a:latin typeface="Nyala"/>
                <a:ea typeface="+mn-lt"/>
                <a:cs typeface="+mn-lt"/>
                <a:hlinkClick r:id="rId9"/>
              </a:rPr>
              <a:t>Batch Normalization: Accelerating Deep Network Training by Reducing Internal Covariate Shift</a:t>
            </a:r>
            <a:r>
              <a:rPr lang="en-US" sz="1600">
                <a:latin typeface="Nyala"/>
                <a:ea typeface="+mn-lt"/>
                <a:cs typeface="+mn-lt"/>
              </a:rPr>
              <a:t>, 2015.</a:t>
            </a:r>
            <a:endParaRPr lang="en-US" sz="1400"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75C16-1C67-3758-E824-9E357C8A286E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20909208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Where are we so far ?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34/47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14" name="Graphic 13" descr="Ligne fléchée : droite avec un remplissage uni">
            <a:extLst>
              <a:ext uri="{FF2B5EF4-FFF2-40B4-BE49-F238E27FC236}">
                <a16:creationId xmlns:a16="http://schemas.microsoft.com/office/drawing/2014/main" id="{7A85ECBF-1032-001D-68E7-E04F41463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617145" y="3378901"/>
            <a:ext cx="597130" cy="579812"/>
          </a:xfrm>
          <a:prstGeom prst="rect">
            <a:avLst/>
          </a:prstGeom>
        </p:spPr>
      </p:pic>
      <p:pic>
        <p:nvPicPr>
          <p:cNvPr id="15" name="Graphic 14" descr="Ligne fléchée : droite avec un remplissage uni">
            <a:extLst>
              <a:ext uri="{FF2B5EF4-FFF2-40B4-BE49-F238E27FC236}">
                <a16:creationId xmlns:a16="http://schemas.microsoft.com/office/drawing/2014/main" id="{D95C901D-07CD-984D-7027-928139228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431985" y="3378901"/>
            <a:ext cx="597130" cy="579812"/>
          </a:xfrm>
          <a:prstGeom prst="rect">
            <a:avLst/>
          </a:prstGeom>
        </p:spPr>
      </p:pic>
      <p:pic>
        <p:nvPicPr>
          <p:cNvPr id="17" name="Graphic 16" descr="Ligne fléchée : droite avec un remplissage uni">
            <a:extLst>
              <a:ext uri="{FF2B5EF4-FFF2-40B4-BE49-F238E27FC236}">
                <a16:creationId xmlns:a16="http://schemas.microsoft.com/office/drawing/2014/main" id="{8DC0E893-7DB3-B542-AB8B-3E6C61E20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200325" y="3378901"/>
            <a:ext cx="597130" cy="5798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4D60E3-FE1F-EF62-FB5C-62AD01BE7D80}"/>
              </a:ext>
            </a:extLst>
          </p:cNvPr>
          <p:cNvSpPr txBox="1"/>
          <p:nvPr/>
        </p:nvSpPr>
        <p:spPr>
          <a:xfrm>
            <a:off x="5473930" y="3841172"/>
            <a:ext cx="12420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cs typeface="Calibri"/>
              </a:rPr>
              <a:t>Mini-Batch</a:t>
            </a:r>
            <a:r>
              <a:rPr lang="en-US">
                <a:latin typeface="Nyala"/>
                <a:cs typeface="Calibri"/>
              </a:rPr>
              <a:t> </a:t>
            </a:r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3169A35-AF7C-A533-C96E-43C27FACF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00" y="2347279"/>
            <a:ext cx="2377440" cy="2887341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B48522C0-80A8-2815-00A9-0D07C965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460" y="2307700"/>
            <a:ext cx="2438400" cy="2341659"/>
          </a:xfrm>
          <a:prstGeom prst="rect">
            <a:avLst/>
          </a:prstGeom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id="{D046522C-DAC5-E4D1-0CDC-523DFCB9B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90" y="2358390"/>
            <a:ext cx="1752600" cy="2232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B6D5-936D-185D-F54C-F25F55ADE3DE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5082337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Where are we so far ? 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cs typeface="Calibri Light"/>
              </a:rPr>
              <a:t>3) How to train neural networks ?</a:t>
            </a:r>
          </a:p>
        </p:txBody>
      </p:sp>
      <p:pic>
        <p:nvPicPr>
          <p:cNvPr id="14" name="Graphic 13" descr="Ligne fléchée : droite avec un remplissage uni">
            <a:extLst>
              <a:ext uri="{FF2B5EF4-FFF2-40B4-BE49-F238E27FC236}">
                <a16:creationId xmlns:a16="http://schemas.microsoft.com/office/drawing/2014/main" id="{7A85ECBF-1032-001D-68E7-E04F41463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617145" y="3378901"/>
            <a:ext cx="597130" cy="579812"/>
          </a:xfrm>
          <a:prstGeom prst="rect">
            <a:avLst/>
          </a:prstGeom>
        </p:spPr>
      </p:pic>
      <p:pic>
        <p:nvPicPr>
          <p:cNvPr id="15" name="Graphic 14" descr="Ligne fléchée : droite avec un remplissage uni">
            <a:extLst>
              <a:ext uri="{FF2B5EF4-FFF2-40B4-BE49-F238E27FC236}">
                <a16:creationId xmlns:a16="http://schemas.microsoft.com/office/drawing/2014/main" id="{D95C901D-07CD-984D-7027-928139228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431985" y="3378901"/>
            <a:ext cx="597130" cy="579812"/>
          </a:xfrm>
          <a:prstGeom prst="rect">
            <a:avLst/>
          </a:prstGeom>
        </p:spPr>
      </p:pic>
      <p:pic>
        <p:nvPicPr>
          <p:cNvPr id="17" name="Graphic 16" descr="Ligne fléchée : droite avec un remplissage uni">
            <a:extLst>
              <a:ext uri="{FF2B5EF4-FFF2-40B4-BE49-F238E27FC236}">
                <a16:creationId xmlns:a16="http://schemas.microsoft.com/office/drawing/2014/main" id="{8DC0E893-7DB3-B542-AB8B-3E6C61E20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200325" y="3378901"/>
            <a:ext cx="597130" cy="5798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4D60E3-FE1F-EF62-FB5C-62AD01BE7D80}"/>
              </a:ext>
            </a:extLst>
          </p:cNvPr>
          <p:cNvSpPr txBox="1"/>
          <p:nvPr/>
        </p:nvSpPr>
        <p:spPr>
          <a:xfrm>
            <a:off x="5473930" y="3841172"/>
            <a:ext cx="12420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  <a:cs typeface="Calibri"/>
              </a:rPr>
              <a:t>Mini-Batch</a:t>
            </a:r>
            <a:r>
              <a:rPr lang="en-US">
                <a:latin typeface="Nyala"/>
                <a:cs typeface="Calibri"/>
              </a:rPr>
              <a:t> </a:t>
            </a:r>
            <a:endParaRPr lang="en-US"/>
          </a:p>
        </p:txBody>
      </p:sp>
      <p:sp>
        <p:nvSpPr>
          <p:cNvPr id="27" name="Arrow: Curved Up 26">
            <a:extLst>
              <a:ext uri="{FF2B5EF4-FFF2-40B4-BE49-F238E27FC236}">
                <a16:creationId xmlns:a16="http://schemas.microsoft.com/office/drawing/2014/main" id="{4DFB1D09-8951-D975-000A-82D3B6287DB3}"/>
              </a:ext>
            </a:extLst>
          </p:cNvPr>
          <p:cNvSpPr/>
          <p:nvPr/>
        </p:nvSpPr>
        <p:spPr>
          <a:xfrm>
            <a:off x="1729359" y="4707255"/>
            <a:ext cx="6240780" cy="1295400"/>
          </a:xfrm>
          <a:prstGeom prst="curved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3169A35-AF7C-A533-C96E-43C27FACF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00" y="2347279"/>
            <a:ext cx="2377440" cy="2887341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6B22266-F5B2-5ADB-BFB4-851436898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755" y="2354580"/>
            <a:ext cx="1710690" cy="1973580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B48522C0-80A8-2815-00A9-0D07C965C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460" y="2307700"/>
            <a:ext cx="2438400" cy="2341659"/>
          </a:xfrm>
          <a:prstGeom prst="rect">
            <a:avLst/>
          </a:prstGeom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id="{D046522C-DAC5-E4D1-0CDC-523DFCB9B9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990" y="2358390"/>
            <a:ext cx="1752600" cy="2232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ECF97-1F49-C2C0-61CD-F3AB64F7E132}"/>
              </a:ext>
            </a:extLst>
          </p:cNvPr>
          <p:cNvSpPr txBox="1"/>
          <p:nvPr/>
        </p:nvSpPr>
        <p:spPr>
          <a:xfrm>
            <a:off x="8038407" y="516082"/>
            <a:ext cx="1131916" cy="5770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3.1) Optimizers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3.2) Initialization</a:t>
            </a:r>
          </a:p>
          <a:p>
            <a:r>
              <a:rPr lang="en-US" sz="1050">
                <a:latin typeface="Nyala"/>
                <a:cs typeface="Calibri"/>
              </a:rPr>
              <a:t>3.3)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691529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choice of the loss function is critical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best architecture + the best optimizer + the wrong loss = FAIL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a simple architecture + a random optimizer + the good loss = SUCCESS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Most of the problems can be translated into regression OR classification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3185F86-9D76-3BEA-13AF-1E15BB7B0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" y="3992880"/>
            <a:ext cx="2743200" cy="164592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1B7C3BF-E592-05F5-D997-E8A270F07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540" y="3652118"/>
            <a:ext cx="4069080" cy="2510324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9E3A8BC-8FA2-FF6E-3BE0-51D3965F8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180" y="3816391"/>
            <a:ext cx="2743200" cy="2212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0022D-BE50-B461-B24A-A455FB233606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2171016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7823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Regression : involves predicting a value that is continuous in nature (temperature, price, ..)</a:t>
            </a:r>
            <a:endParaRPr lang="en-US">
              <a:latin typeface="Calibri" panose="020F0502020204030204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37/47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C131CCA-8F58-BD6E-87CA-BC201EFCF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8" r="18493" b="75630"/>
          <a:stretch/>
        </p:blipFill>
        <p:spPr>
          <a:xfrm>
            <a:off x="1417320" y="2364838"/>
            <a:ext cx="3259107" cy="663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C3870-5DE6-AC93-66D0-8543B729E2D5}"/>
              </a:ext>
            </a:extLst>
          </p:cNvPr>
          <p:cNvSpPr txBox="1"/>
          <p:nvPr/>
        </p:nvSpPr>
        <p:spPr>
          <a:xfrm>
            <a:off x="2196637" y="1932016"/>
            <a:ext cx="1965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Mean Squared Error</a:t>
            </a:r>
            <a:endParaRPr lang="en-US" b="1">
              <a:solidFill>
                <a:schemeClr val="accent2"/>
              </a:solidFill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797FE-0B5B-83BB-BB4C-4E1ED7B00C83}"/>
              </a:ext>
            </a:extLst>
          </p:cNvPr>
          <p:cNvSpPr txBox="1"/>
          <p:nvPr/>
        </p:nvSpPr>
        <p:spPr>
          <a:xfrm>
            <a:off x="6844836" y="1932016"/>
            <a:ext cx="28720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Mean Absolute Error (L1 loss)</a:t>
            </a:r>
            <a:endParaRPr lang="en-US" b="1">
              <a:solidFill>
                <a:schemeClr val="accent2"/>
              </a:solidFill>
              <a:latin typeface="Nyal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855B3-119E-A478-DCBF-6A30FCBDB6C6}"/>
              </a:ext>
            </a:extLst>
          </p:cNvPr>
          <p:cNvSpPr txBox="1"/>
          <p:nvPr/>
        </p:nvSpPr>
        <p:spPr>
          <a:xfrm>
            <a:off x="1625136" y="4088476"/>
            <a:ext cx="3115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Mean Squared Logarithmic Error</a:t>
            </a:r>
            <a:endParaRPr lang="en-US" b="1">
              <a:solidFill>
                <a:schemeClr val="accent2"/>
              </a:solidFill>
              <a:latin typeface="Nyal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E665-AA67-2169-306D-F160E593F00C}"/>
              </a:ext>
            </a:extLst>
          </p:cNvPr>
          <p:cNvSpPr txBox="1"/>
          <p:nvPr/>
        </p:nvSpPr>
        <p:spPr>
          <a:xfrm>
            <a:off x="7713516" y="4057996"/>
            <a:ext cx="1127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Huber loss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24F8F27-1F02-A193-EF4B-4DE9D966CB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7" t="24485" r="19574" b="50140"/>
          <a:stretch/>
        </p:blipFill>
        <p:spPr>
          <a:xfrm>
            <a:off x="6720839" y="2367977"/>
            <a:ext cx="3116741" cy="69087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FCC821A-15A7-F83C-5C3F-2B740EFA3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7" t="49695" r="9181" b="27039"/>
          <a:stretch/>
        </p:blipFill>
        <p:spPr>
          <a:xfrm>
            <a:off x="1066799" y="4554908"/>
            <a:ext cx="4220097" cy="63346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288AACE-806D-F80F-13C7-03917385DE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30" b="-644"/>
          <a:stretch/>
        </p:blipFill>
        <p:spPr>
          <a:xfrm>
            <a:off x="5699759" y="4506057"/>
            <a:ext cx="5410200" cy="7191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8B1AFF-035F-CDF4-93EF-1EE075718220}"/>
              </a:ext>
            </a:extLst>
          </p:cNvPr>
          <p:cNvSpPr txBox="1"/>
          <p:nvPr/>
        </p:nvSpPr>
        <p:spPr>
          <a:xfrm>
            <a:off x="1120832" y="2973185"/>
            <a:ext cx="20629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Nyala"/>
                <a:cs typeface="Calibri"/>
              </a:rPr>
              <a:t>Advantages : </a:t>
            </a:r>
          </a:p>
          <a:p>
            <a:r>
              <a:rPr lang="en-US" sz="1600">
                <a:latin typeface="Nyala"/>
                <a:cs typeface="Calibri"/>
              </a:rPr>
              <a:t>- no local minima</a:t>
            </a:r>
          </a:p>
          <a:p>
            <a:r>
              <a:rPr lang="en-US" sz="1600">
                <a:latin typeface="Nyala"/>
                <a:cs typeface="Calibri"/>
              </a:rPr>
              <a:t>- penalizes large errors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2DF74-79C1-A5AA-E4D5-7A4586C011D4}"/>
              </a:ext>
            </a:extLst>
          </p:cNvPr>
          <p:cNvSpPr txBox="1"/>
          <p:nvPr/>
        </p:nvSpPr>
        <p:spPr>
          <a:xfrm>
            <a:off x="3323011" y="2973185"/>
            <a:ext cx="20629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Drawbacks : </a:t>
            </a:r>
          </a:p>
          <a:p>
            <a:r>
              <a:rPr lang="en-US" sz="1600">
                <a:latin typeface="Nyala"/>
                <a:cs typeface="Calibri"/>
              </a:rPr>
              <a:t>- outliers are not handled properly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F9F02-3997-F49B-D994-8CCF80120F68}"/>
              </a:ext>
            </a:extLst>
          </p:cNvPr>
          <p:cNvSpPr txBox="1"/>
          <p:nvPr/>
        </p:nvSpPr>
        <p:spPr>
          <a:xfrm>
            <a:off x="6325291" y="2973185"/>
            <a:ext cx="2215341" cy="8233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Nyala"/>
                <a:cs typeface="Calibri"/>
              </a:rPr>
              <a:t>Advantages : </a:t>
            </a:r>
          </a:p>
          <a:p>
            <a:r>
              <a:rPr lang="en-US" sz="1600">
                <a:latin typeface="Nyala"/>
                <a:cs typeface="Calibri"/>
              </a:rPr>
              <a:t>- outliers are handled better than MSE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014D4-678F-693C-FE45-DA4FCAD17BA2}"/>
              </a:ext>
            </a:extLst>
          </p:cNvPr>
          <p:cNvSpPr txBox="1"/>
          <p:nvPr/>
        </p:nvSpPr>
        <p:spPr>
          <a:xfrm>
            <a:off x="8634150" y="5190605"/>
            <a:ext cx="20629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Drawbacks : </a:t>
            </a:r>
          </a:p>
          <a:p>
            <a:r>
              <a:rPr lang="en-US" sz="1600">
                <a:latin typeface="Nyala"/>
                <a:cs typeface="Calibri"/>
              </a:rPr>
              <a:t>- parameter to tune</a:t>
            </a:r>
          </a:p>
          <a:p>
            <a:r>
              <a:rPr lang="en-US" sz="1600">
                <a:latin typeface="Nyala"/>
                <a:cs typeface="Calibri"/>
              </a:rPr>
              <a:t>- complex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1069E-5BA5-8BA0-DF4B-D5E07D944B00}"/>
              </a:ext>
            </a:extLst>
          </p:cNvPr>
          <p:cNvSpPr txBox="1"/>
          <p:nvPr/>
        </p:nvSpPr>
        <p:spPr>
          <a:xfrm>
            <a:off x="8618910" y="2957945"/>
            <a:ext cx="252776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Drawbacks : </a:t>
            </a:r>
          </a:p>
          <a:p>
            <a:r>
              <a:rPr lang="en-US" sz="1600">
                <a:latin typeface="Nyala"/>
                <a:cs typeface="Calibri"/>
              </a:rPr>
              <a:t>- computationally expensive</a:t>
            </a:r>
          </a:p>
          <a:p>
            <a:r>
              <a:rPr lang="en-US" sz="1600">
                <a:latin typeface="Nyala"/>
                <a:cs typeface="Calibri"/>
              </a:rPr>
              <a:t>- there may be local minima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517EE-2AA2-17FF-B7E5-EBF37DC362D8}"/>
              </a:ext>
            </a:extLst>
          </p:cNvPr>
          <p:cNvSpPr txBox="1"/>
          <p:nvPr/>
        </p:nvSpPr>
        <p:spPr>
          <a:xfrm>
            <a:off x="3323010" y="5190605"/>
            <a:ext cx="269540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Drawbacks : </a:t>
            </a:r>
          </a:p>
          <a:p>
            <a:r>
              <a:rPr lang="en-US" sz="1600">
                <a:latin typeface="Nyala"/>
                <a:cs typeface="Calibri"/>
              </a:rPr>
              <a:t>- more expensive than MSE</a:t>
            </a:r>
          </a:p>
          <a:p>
            <a:r>
              <a:rPr lang="en-US" sz="1600">
                <a:latin typeface="Nyala"/>
                <a:cs typeface="Calibri"/>
              </a:rPr>
              <a:t>- penalizes more underestimates than overestimates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9A3AF1-688D-0E8E-DCE5-D188EE9194B8}"/>
              </a:ext>
            </a:extLst>
          </p:cNvPr>
          <p:cNvSpPr txBox="1"/>
          <p:nvPr/>
        </p:nvSpPr>
        <p:spPr>
          <a:xfrm>
            <a:off x="1120831" y="5190605"/>
            <a:ext cx="20629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Nyala"/>
                <a:cs typeface="Calibri"/>
              </a:rPr>
              <a:t>Advantages : </a:t>
            </a:r>
          </a:p>
          <a:p>
            <a:r>
              <a:rPr lang="en-US" sz="1600">
                <a:latin typeface="Nyala"/>
                <a:cs typeface="Calibri"/>
              </a:rPr>
              <a:t>- relax the penalties on huge errors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20C9B-1458-4E0B-9D90-1A93316E1297}"/>
              </a:ext>
            </a:extLst>
          </p:cNvPr>
          <p:cNvSpPr txBox="1"/>
          <p:nvPr/>
        </p:nvSpPr>
        <p:spPr>
          <a:xfrm>
            <a:off x="6325290" y="5190605"/>
            <a:ext cx="22153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Nyala"/>
                <a:cs typeface="Calibri"/>
              </a:rPr>
              <a:t>Advantages : </a:t>
            </a:r>
          </a:p>
          <a:p>
            <a:r>
              <a:rPr lang="en-US" sz="1600">
                <a:latin typeface="Nyala"/>
                <a:cs typeface="Calibri"/>
              </a:rPr>
              <a:t>- outliers handled properly</a:t>
            </a:r>
          </a:p>
          <a:p>
            <a:r>
              <a:rPr lang="en-US" sz="1600">
                <a:latin typeface="Nyala"/>
                <a:cs typeface="Calibri"/>
              </a:rPr>
              <a:t>- no local minima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ECDB2-ACAB-73BE-B85B-AC42F16C94AF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3266481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94"/>
            <a:ext cx="107823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ea typeface="+mn-lt"/>
                <a:cs typeface="+mn-lt"/>
              </a:rPr>
              <a:t>Classification : involves predicting a discrete class output</a:t>
            </a:r>
            <a:endParaRPr lang="en-US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38/47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C3870-5DE6-AC93-66D0-8543B729E2D5}"/>
              </a:ext>
            </a:extLst>
          </p:cNvPr>
          <p:cNvSpPr txBox="1"/>
          <p:nvPr/>
        </p:nvSpPr>
        <p:spPr>
          <a:xfrm>
            <a:off x="1884217" y="1932016"/>
            <a:ext cx="2597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Binary Cross Entropy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797FE-0B5B-83BB-BB4C-4E1ED7B00C83}"/>
              </a:ext>
            </a:extLst>
          </p:cNvPr>
          <p:cNvSpPr txBox="1"/>
          <p:nvPr/>
        </p:nvSpPr>
        <p:spPr>
          <a:xfrm>
            <a:off x="2189016" y="4164676"/>
            <a:ext cx="19881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Cross Entropy 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855B3-119E-A478-DCBF-6A30FCBDB6C6}"/>
              </a:ext>
            </a:extLst>
          </p:cNvPr>
          <p:cNvSpPr txBox="1"/>
          <p:nvPr/>
        </p:nvSpPr>
        <p:spPr>
          <a:xfrm>
            <a:off x="7347756" y="1932016"/>
            <a:ext cx="210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Nyala"/>
                <a:cs typeface="Calibri"/>
              </a:rPr>
              <a:t>BCE with Logits Loss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2DF74-79C1-A5AA-E4D5-7A4586C011D4}"/>
              </a:ext>
            </a:extLst>
          </p:cNvPr>
          <p:cNvSpPr txBox="1"/>
          <p:nvPr/>
        </p:nvSpPr>
        <p:spPr>
          <a:xfrm>
            <a:off x="785551" y="2973185"/>
            <a:ext cx="4699461" cy="8233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Notes : </a:t>
            </a:r>
          </a:p>
          <a:p>
            <a:r>
              <a:rPr lang="en-US" sz="1600">
                <a:latin typeface="Nyala"/>
                <a:cs typeface="Calibri"/>
              </a:rPr>
              <a:t>- requires the use of Sigmoid function as the output of your NN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F9F02-3997-F49B-D994-8CCF80120F68}"/>
              </a:ext>
            </a:extLst>
          </p:cNvPr>
          <p:cNvSpPr txBox="1"/>
          <p:nvPr/>
        </p:nvSpPr>
        <p:spPr>
          <a:xfrm>
            <a:off x="6096691" y="2957945"/>
            <a:ext cx="52557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Notes : </a:t>
            </a:r>
            <a:endParaRPr lang="en-US" sz="1600">
              <a:solidFill>
                <a:srgbClr val="00B050"/>
              </a:solidFill>
              <a:latin typeface="Nyala"/>
              <a:cs typeface="Calibri"/>
            </a:endParaRPr>
          </a:p>
          <a:p>
            <a:r>
              <a:rPr lang="en-US" sz="1600">
                <a:latin typeface="Nyala"/>
                <a:cs typeface="Calibri"/>
              </a:rPr>
              <a:t>- Sigmoid included in the loss (more numerically stable than BCE)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517EE-2AA2-17FF-B7E5-EBF37DC362D8}"/>
              </a:ext>
            </a:extLst>
          </p:cNvPr>
          <p:cNvSpPr txBox="1"/>
          <p:nvPr/>
        </p:nvSpPr>
        <p:spPr>
          <a:xfrm>
            <a:off x="953190" y="5076305"/>
            <a:ext cx="463088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Nyala"/>
                <a:cs typeface="Calibri"/>
              </a:rPr>
              <a:t>Notes : </a:t>
            </a:r>
          </a:p>
          <a:p>
            <a:r>
              <a:rPr lang="en-US" sz="1600">
                <a:latin typeface="Nyala"/>
                <a:cs typeface="Calibri"/>
              </a:rPr>
              <a:t>- requires one-hot encoding of labels</a:t>
            </a:r>
          </a:p>
          <a:p>
            <a:r>
              <a:rPr lang="en-US" sz="1600">
                <a:latin typeface="Nyala"/>
                <a:cs typeface="Calibri"/>
              </a:rPr>
              <a:t>- requires the use of </a:t>
            </a:r>
            <a:r>
              <a:rPr lang="en-US" sz="1600" err="1">
                <a:latin typeface="Nyala"/>
                <a:cs typeface="Calibri"/>
              </a:rPr>
              <a:t>Softmax</a:t>
            </a:r>
            <a:r>
              <a:rPr lang="en-US" sz="1600">
                <a:latin typeface="Nyala"/>
                <a:cs typeface="Calibri"/>
              </a:rPr>
              <a:t> function as the output of your NN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7B291994-93A5-DF72-9395-A6F7A946C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00" t="14420" r="55500" b="57490"/>
          <a:stretch/>
        </p:blipFill>
        <p:spPr>
          <a:xfrm>
            <a:off x="6225540" y="4830990"/>
            <a:ext cx="1417363" cy="1059444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8127E9E8-4EC7-BCFD-E64B-7633AD6DF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46" t="-108" r="6691" b="67029"/>
          <a:stretch/>
        </p:blipFill>
        <p:spPr>
          <a:xfrm>
            <a:off x="891540" y="2312080"/>
            <a:ext cx="4869188" cy="633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E786F6-2FA7-A524-A7B3-789F00B40A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04" t="34783" r="21505" b="32609"/>
          <a:stretch/>
        </p:blipFill>
        <p:spPr>
          <a:xfrm>
            <a:off x="1677803" y="4539389"/>
            <a:ext cx="3016124" cy="623748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0D621731-592F-9574-B990-B35DBF679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7" t="74744" r="-390" b="362"/>
          <a:stretch/>
        </p:blipFill>
        <p:spPr>
          <a:xfrm>
            <a:off x="6012180" y="2339448"/>
            <a:ext cx="5610326" cy="476987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14A9DDB2-CBB8-A89C-928E-9B5B323A1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" t="937" r="-168" b="45161"/>
          <a:stretch/>
        </p:blipFill>
        <p:spPr>
          <a:xfrm>
            <a:off x="8602980" y="5300289"/>
            <a:ext cx="2709599" cy="639727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C58E25A9-80E5-CD9C-060E-9212E07F5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33" t="12606" r="16431" b="869"/>
          <a:stretch/>
        </p:blipFill>
        <p:spPr>
          <a:xfrm>
            <a:off x="8564880" y="3851235"/>
            <a:ext cx="2795392" cy="1255671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D5376FAE-4E05-389F-F1AE-EE629794A3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6" t="52903" r="6704" b="1267"/>
          <a:stretch/>
        </p:blipFill>
        <p:spPr>
          <a:xfrm>
            <a:off x="5682977" y="4070021"/>
            <a:ext cx="2355063" cy="543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E81CCD-B19A-2A9A-B3FD-C2CF2C361546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2118568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Training a NN is long, complex and sometimes confusing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You don't want to use brute force and redo the training 20 times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Need visualization tools meanwhile the NN is being trained !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 </a:t>
            </a:r>
            <a:r>
              <a:rPr lang="en-US" sz="2000">
                <a:latin typeface="Nyala"/>
                <a:cs typeface="Calibri"/>
              </a:rPr>
              <a:t>Plot your loss curves !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Once your model is trained, check the loss curves before testing your network !!!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Workflow : </a:t>
            </a: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39/47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4" name="Graphic 9" descr="Flèche : courbe légère avec un remplissage uni">
            <a:extLst>
              <a:ext uri="{FF2B5EF4-FFF2-40B4-BE49-F238E27FC236}">
                <a16:creationId xmlns:a16="http://schemas.microsoft.com/office/drawing/2014/main" id="{C7290B3B-4E26-C5AE-2A86-A4FE67D0F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120" y="2461260"/>
            <a:ext cx="487680" cy="51054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74C91C0B-A8F3-A1D9-9EF5-EA1021277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460" y="4250290"/>
            <a:ext cx="6629400" cy="177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9F2142-6EE5-183E-4DDE-3F80089CBE9F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1282231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First problem : underfitting/overfitting</a:t>
            </a:r>
            <a:r>
              <a:rPr lang="en-US" sz="2000">
                <a:latin typeface="Nyala"/>
                <a:cs typeface="Calibri"/>
              </a:rPr>
              <a:t> </a:t>
            </a:r>
            <a:r>
              <a:rPr lang="en-US" sz="1800">
                <a:latin typeface="Nyala"/>
                <a:cs typeface="Calibri"/>
              </a:rPr>
              <a:t>(Jason Brownlee, 2019)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40/47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8762DEC-E152-A78A-876F-DD3146EC6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506062"/>
            <a:ext cx="3634740" cy="263835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E993EF2-AF1C-2F07-28F2-AC8159515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2507110"/>
            <a:ext cx="3558540" cy="2636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67B7B-9FDA-7175-5DED-8864BBBB7BD8}"/>
              </a:ext>
            </a:extLst>
          </p:cNvPr>
          <p:cNvSpPr txBox="1"/>
          <p:nvPr/>
        </p:nvSpPr>
        <p:spPr>
          <a:xfrm>
            <a:off x="1473430" y="1792778"/>
            <a:ext cx="3954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flat curve or noisy behavior of with high values</a:t>
            </a:r>
            <a:endParaRPr lang="en-US">
              <a:latin typeface="Nyal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BD03E-3DDB-F709-76F5-8B8E3054E193}"/>
              </a:ext>
            </a:extLst>
          </p:cNvPr>
          <p:cNvSpPr txBox="1"/>
          <p:nvPr/>
        </p:nvSpPr>
        <p:spPr>
          <a:xfrm>
            <a:off x="6822670" y="1792777"/>
            <a:ext cx="3954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loss curves can go lower but halted prematurely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EBDB9-EFC3-B2D2-294F-C864F0659BB0}"/>
              </a:ext>
            </a:extLst>
          </p:cNvPr>
          <p:cNvSpPr txBox="1"/>
          <p:nvPr/>
        </p:nvSpPr>
        <p:spPr>
          <a:xfrm>
            <a:off x="1473430" y="5252257"/>
            <a:ext cx="39547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Solution(s) : </a:t>
            </a:r>
          </a:p>
          <a:p>
            <a:r>
              <a:rPr lang="en-US">
                <a:latin typeface="Nyala"/>
                <a:cs typeface="Calibri"/>
              </a:rPr>
              <a:t>- add more data</a:t>
            </a:r>
          </a:p>
          <a:p>
            <a:r>
              <a:rPr lang="en-US">
                <a:latin typeface="Nyala"/>
                <a:cs typeface="Calibri"/>
              </a:rPr>
              <a:t>- increase model capacity (more layers, etc..)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D7BC17-AC5E-D737-7E62-5E52E4614C8C}"/>
              </a:ext>
            </a:extLst>
          </p:cNvPr>
          <p:cNvSpPr txBox="1"/>
          <p:nvPr/>
        </p:nvSpPr>
        <p:spPr>
          <a:xfrm>
            <a:off x="6822670" y="5252256"/>
            <a:ext cx="39547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Solution(s) : </a:t>
            </a:r>
          </a:p>
          <a:p>
            <a:r>
              <a:rPr lang="en-US">
                <a:latin typeface="Nyala"/>
                <a:cs typeface="Calibri"/>
              </a:rPr>
              <a:t>- add more training steps</a:t>
            </a:r>
          </a:p>
          <a:p>
            <a:r>
              <a:rPr lang="en-US">
                <a:latin typeface="Nyala"/>
                <a:cs typeface="Calibri"/>
              </a:rPr>
              <a:t>- increase the learning rate if the training is too long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0318D-76FC-90BB-E294-2A0BD8F913FD}"/>
              </a:ext>
            </a:extLst>
          </p:cNvPr>
          <p:cNvSpPr txBox="1"/>
          <p:nvPr/>
        </p:nvSpPr>
        <p:spPr>
          <a:xfrm>
            <a:off x="3059776" y="5076998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78DEB-B7A5-7382-1763-5E4CA9FF041A}"/>
              </a:ext>
            </a:extLst>
          </p:cNvPr>
          <p:cNvSpPr txBox="1"/>
          <p:nvPr/>
        </p:nvSpPr>
        <p:spPr>
          <a:xfrm>
            <a:off x="8409016" y="5099857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B97D7-9065-B95D-0B8B-7B85F2E0B5E9}"/>
              </a:ext>
            </a:extLst>
          </p:cNvPr>
          <p:cNvSpPr txBox="1"/>
          <p:nvPr/>
        </p:nvSpPr>
        <p:spPr>
          <a:xfrm>
            <a:off x="956656" y="365205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10ACA-F1C1-7D48-FB2A-AAF4197B21D8}"/>
              </a:ext>
            </a:extLst>
          </p:cNvPr>
          <p:cNvSpPr txBox="1"/>
          <p:nvPr/>
        </p:nvSpPr>
        <p:spPr>
          <a:xfrm>
            <a:off x="6260176" y="365205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41770-4747-6B9A-08EF-E829246DDC08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10106815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First problem : underfitting/overfitting</a:t>
            </a:r>
            <a:r>
              <a:rPr lang="en-US" sz="2000">
                <a:latin typeface="Nyala"/>
                <a:cs typeface="Calibri"/>
              </a:rPr>
              <a:t> </a:t>
            </a:r>
            <a:r>
              <a:rPr lang="en-US" sz="1800">
                <a:latin typeface="Nyala"/>
                <a:cs typeface="Calibri"/>
              </a:rPr>
              <a:t>(Jason Brownlee, 2019)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41/47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97ACF-0016-6982-73B4-5D5B20A40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2452662"/>
            <a:ext cx="3276600" cy="2539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A60FD2-181A-745B-9125-4BFB7506B84E}"/>
              </a:ext>
            </a:extLst>
          </p:cNvPr>
          <p:cNvSpPr txBox="1"/>
          <p:nvPr/>
        </p:nvSpPr>
        <p:spPr>
          <a:xfrm>
            <a:off x="1473430" y="1792778"/>
            <a:ext cx="40233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validation curve increases while training curve decreases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EA3824-DF13-1C30-9F26-FCC0CAE0F5E9}"/>
              </a:ext>
            </a:extLst>
          </p:cNvPr>
          <p:cNvSpPr txBox="1"/>
          <p:nvPr/>
        </p:nvSpPr>
        <p:spPr>
          <a:xfrm>
            <a:off x="1427710" y="5176057"/>
            <a:ext cx="457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Possible solution(s) : </a:t>
            </a:r>
          </a:p>
          <a:p>
            <a:r>
              <a:rPr lang="en-US">
                <a:latin typeface="Nyala"/>
                <a:cs typeface="Calibri"/>
              </a:rPr>
              <a:t>- reduce model capacity (less layers, etc..)</a:t>
            </a:r>
          </a:p>
          <a:p>
            <a:r>
              <a:rPr lang="en-US">
                <a:latin typeface="Nyala"/>
                <a:cs typeface="Calibri"/>
              </a:rPr>
              <a:t>- reduce the learning rate if NN learns too fast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289EC8A6-290E-95CA-E5D1-14E5399E9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2456277"/>
            <a:ext cx="3771900" cy="25321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65D3C8-CD79-4496-DE89-C0FF4C97557C}"/>
              </a:ext>
            </a:extLst>
          </p:cNvPr>
          <p:cNvSpPr txBox="1"/>
          <p:nvPr/>
        </p:nvSpPr>
        <p:spPr>
          <a:xfrm>
            <a:off x="6769330" y="1794497"/>
            <a:ext cx="41104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validation curve levels off while training curve decreases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AD0755-6E54-6E1B-86CE-019E29EF4140}"/>
              </a:ext>
            </a:extLst>
          </p:cNvPr>
          <p:cNvSpPr txBox="1"/>
          <p:nvPr/>
        </p:nvSpPr>
        <p:spPr>
          <a:xfrm>
            <a:off x="6898870" y="5176056"/>
            <a:ext cx="457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Possible solution(s) : </a:t>
            </a:r>
          </a:p>
          <a:p>
            <a:r>
              <a:rPr lang="en-US">
                <a:latin typeface="Nyala"/>
                <a:cs typeface="Calibri"/>
              </a:rPr>
              <a:t>- collect more data (in case of memorization)</a:t>
            </a:r>
          </a:p>
          <a:p>
            <a:r>
              <a:rPr lang="en-US">
                <a:latin typeface="Nyala"/>
                <a:cs typeface="Calibri"/>
              </a:rPr>
              <a:t>- change NN architecture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881598-CD03-F19A-8FB8-F45FD4CF621A}"/>
              </a:ext>
            </a:extLst>
          </p:cNvPr>
          <p:cNvSpPr txBox="1"/>
          <p:nvPr/>
        </p:nvSpPr>
        <p:spPr>
          <a:xfrm>
            <a:off x="2983576" y="4916978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29835-0C56-5257-782A-9E8181B2F8D3}"/>
              </a:ext>
            </a:extLst>
          </p:cNvPr>
          <p:cNvSpPr txBox="1"/>
          <p:nvPr/>
        </p:nvSpPr>
        <p:spPr>
          <a:xfrm>
            <a:off x="8599516" y="4916977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2E3F9F-0D0B-E8CE-79B4-6BE43328A8EB}"/>
              </a:ext>
            </a:extLst>
          </p:cNvPr>
          <p:cNvSpPr txBox="1"/>
          <p:nvPr/>
        </p:nvSpPr>
        <p:spPr>
          <a:xfrm>
            <a:off x="1086196" y="347679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2A9BD0-4589-BAE3-A814-F7C0A109B0B4}"/>
              </a:ext>
            </a:extLst>
          </p:cNvPr>
          <p:cNvSpPr txBox="1"/>
          <p:nvPr/>
        </p:nvSpPr>
        <p:spPr>
          <a:xfrm>
            <a:off x="6290656" y="347679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C4567-BD81-7301-2489-66B91E03C5FD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28568120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Second problem : unrepresentative training/validation dataset </a:t>
            </a:r>
            <a:r>
              <a:rPr lang="en-US" sz="1800">
                <a:latin typeface="Nyala"/>
                <a:cs typeface="Calibri"/>
              </a:rPr>
              <a:t>(Jason Brownlee, 2019)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4D83C9A-EE9F-5851-B9E9-798AF4E7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60" y="2452984"/>
            <a:ext cx="3573780" cy="273689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6EA6B2C-4A2C-A0AC-3BCA-879BFEB13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2451436"/>
            <a:ext cx="3550920" cy="2739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4C52E-0BAB-28F3-F9F6-8080A5D342A6}"/>
              </a:ext>
            </a:extLst>
          </p:cNvPr>
          <p:cNvSpPr txBox="1"/>
          <p:nvPr/>
        </p:nvSpPr>
        <p:spPr>
          <a:xfrm>
            <a:off x="1473430" y="1792778"/>
            <a:ext cx="3954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both losses show improvement but a large gap remains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4A6C4-D7F1-DDE3-3557-06D2A207B6C5}"/>
              </a:ext>
            </a:extLst>
          </p:cNvPr>
          <p:cNvSpPr txBox="1"/>
          <p:nvPr/>
        </p:nvSpPr>
        <p:spPr>
          <a:xfrm>
            <a:off x="1473430" y="5404657"/>
            <a:ext cx="3954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Solution(s) : </a:t>
            </a:r>
          </a:p>
          <a:p>
            <a:r>
              <a:rPr lang="en-US">
                <a:latin typeface="Nyala"/>
                <a:cs typeface="Calibri"/>
              </a:rPr>
              <a:t>- add more samples in the training set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C11B9-7542-E8A8-0091-E1C5DE463AD1}"/>
              </a:ext>
            </a:extLst>
          </p:cNvPr>
          <p:cNvSpPr txBox="1"/>
          <p:nvPr/>
        </p:nvSpPr>
        <p:spPr>
          <a:xfrm>
            <a:off x="6822670" y="1817357"/>
            <a:ext cx="41104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training loss smoothly decreases while the validation loss oscillates "randomly"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17C37-253E-67BF-CE7F-2CF401B3965C}"/>
              </a:ext>
            </a:extLst>
          </p:cNvPr>
          <p:cNvSpPr txBox="1"/>
          <p:nvPr/>
        </p:nvSpPr>
        <p:spPr>
          <a:xfrm>
            <a:off x="6822670" y="5404656"/>
            <a:ext cx="3954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Solution(s) : </a:t>
            </a:r>
          </a:p>
          <a:p>
            <a:r>
              <a:rPr lang="en-US">
                <a:latin typeface="Nyala"/>
                <a:cs typeface="Calibri"/>
              </a:rPr>
              <a:t>- add more samples in the validation 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00F50-9CA2-6B8D-B781-36F8AC745CF1}"/>
              </a:ext>
            </a:extLst>
          </p:cNvPr>
          <p:cNvSpPr txBox="1"/>
          <p:nvPr/>
        </p:nvSpPr>
        <p:spPr>
          <a:xfrm>
            <a:off x="2991196" y="5122718"/>
            <a:ext cx="773083" cy="315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FB23FA-EA63-699E-1A26-8C0C7D90DEE4}"/>
              </a:ext>
            </a:extLst>
          </p:cNvPr>
          <p:cNvSpPr txBox="1"/>
          <p:nvPr/>
        </p:nvSpPr>
        <p:spPr>
          <a:xfrm>
            <a:off x="8355676" y="5122718"/>
            <a:ext cx="7807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Epochs</a:t>
            </a:r>
            <a:endParaRPr lang="en-US" sz="1400" b="1">
              <a:latin typeface="Nyal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53ACDC-4555-F462-3871-C449AA80BA46}"/>
              </a:ext>
            </a:extLst>
          </p:cNvPr>
          <p:cNvSpPr txBox="1"/>
          <p:nvPr/>
        </p:nvSpPr>
        <p:spPr>
          <a:xfrm>
            <a:off x="834736" y="356823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DFC66-6750-0A88-B2E5-DFF71942A261}"/>
              </a:ext>
            </a:extLst>
          </p:cNvPr>
          <p:cNvSpPr txBox="1"/>
          <p:nvPr/>
        </p:nvSpPr>
        <p:spPr>
          <a:xfrm>
            <a:off x="6145876" y="356823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90C471-BF7C-F270-C24E-8DCFAE709EF0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2864292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2) How it is used nowadays ?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Automatic detection of fruits/vegetables …... and metal waste !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7/33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1CDE7-829D-83C0-8760-3B980273D979}"/>
              </a:ext>
            </a:extLst>
          </p:cNvPr>
          <p:cNvSpPr txBox="1"/>
          <p:nvPr/>
        </p:nvSpPr>
        <p:spPr>
          <a:xfrm>
            <a:off x="1005147" y="5002876"/>
            <a:ext cx="42706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AI camera recognizes more than 120 fruits and vegetables with a 97% precision (</a:t>
            </a:r>
            <a:r>
              <a:rPr lang="en-US" err="1">
                <a:latin typeface="Nyala"/>
                <a:cs typeface="Calibri"/>
              </a:rPr>
              <a:t>Robovision</a:t>
            </a:r>
            <a:r>
              <a:rPr lang="en-US">
                <a:latin typeface="Nyala"/>
                <a:cs typeface="Calibri"/>
              </a:rPr>
              <a:t>)</a:t>
            </a:r>
            <a:endParaRPr lang="en-US"/>
          </a:p>
          <a:p>
            <a:r>
              <a:rPr lang="en-US">
                <a:latin typeface="Nyala"/>
                <a:cs typeface="Calibri"/>
              </a:rPr>
              <a:t>In …. </a:t>
            </a:r>
            <a:r>
              <a:rPr lang="en-US" b="1">
                <a:latin typeface="Nyala"/>
                <a:cs typeface="Calibri"/>
              </a:rPr>
              <a:t>Courtrai/Kortrijk, Belgium</a:t>
            </a:r>
            <a:r>
              <a:rPr lang="en-US">
                <a:latin typeface="Nyala"/>
                <a:cs typeface="Calibri"/>
              </a:rPr>
              <a:t> !!!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4E5D1A3-ABCA-7F7C-F8E8-4FC17C4D1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" y="1827806"/>
            <a:ext cx="4511040" cy="301188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72066B5-9EB9-A43D-B096-FAAD554A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720" y="1842135"/>
            <a:ext cx="5318760" cy="2983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8BC58-48FB-486E-405D-9DBAA5B7CD69}"/>
              </a:ext>
            </a:extLst>
          </p:cNvPr>
          <p:cNvSpPr txBox="1"/>
          <p:nvPr/>
        </p:nvSpPr>
        <p:spPr>
          <a:xfrm>
            <a:off x="6096000" y="4999412"/>
            <a:ext cx="54164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hlinkClick r:id="rId6"/>
              </a:rPr>
              <a:t>World first: metals sorted by robots.</a:t>
            </a:r>
            <a:r>
              <a:rPr lang="en-US">
                <a:latin typeface="Nyala"/>
              </a:rPr>
              <a:t> </a:t>
            </a:r>
            <a:r>
              <a:rPr lang="en-US" err="1">
                <a:latin typeface="Nyala"/>
                <a:ea typeface="+mn-lt"/>
                <a:cs typeface="+mn-lt"/>
              </a:rPr>
              <a:t>GeMMe</a:t>
            </a:r>
            <a:r>
              <a:rPr lang="en-US">
                <a:latin typeface="Nyala"/>
                <a:ea typeface="+mn-lt"/>
                <a:cs typeface="+mn-lt"/>
              </a:rPr>
              <a:t> laboratory (Faculty of Applied Sciences at </a:t>
            </a:r>
            <a:r>
              <a:rPr lang="en-US" b="1">
                <a:latin typeface="Nyala"/>
                <a:ea typeface="+mn-lt"/>
                <a:cs typeface="+mn-lt"/>
              </a:rPr>
              <a:t>ULIEGE</a:t>
            </a:r>
            <a:r>
              <a:rPr lang="en-US">
                <a:latin typeface="Nyala"/>
                <a:ea typeface="+mn-lt"/>
                <a:cs typeface="+mn-lt"/>
              </a:rPr>
              <a:t>) &amp; </a:t>
            </a:r>
            <a:r>
              <a:rPr lang="en-US" err="1">
                <a:latin typeface="Nyala"/>
                <a:ea typeface="+mn-lt"/>
                <a:cs typeface="+mn-lt"/>
              </a:rPr>
              <a:t>Citius</a:t>
            </a:r>
            <a:r>
              <a:rPr lang="en-US">
                <a:latin typeface="Nyala"/>
                <a:ea typeface="+mn-lt"/>
                <a:cs typeface="+mn-lt"/>
              </a:rPr>
              <a:t> engineering &amp; COMET Group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9557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Third problem : too large momentum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379D-7A78-E2E1-BB00-694898772B09}"/>
              </a:ext>
            </a:extLst>
          </p:cNvPr>
          <p:cNvSpPr txBox="1"/>
          <p:nvPr/>
        </p:nvSpPr>
        <p:spPr>
          <a:xfrm>
            <a:off x="1465810" y="1922318"/>
            <a:ext cx="52349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Problem </a:t>
            </a:r>
            <a:r>
              <a:rPr lang="en-US">
                <a:latin typeface="Nyala"/>
                <a:cs typeface="Calibri"/>
              </a:rPr>
              <a:t>: Training loss is increasing after some iterations!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738386-62CC-A2C0-F2D4-E4D1ED369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160" y="2457693"/>
            <a:ext cx="4297680" cy="2620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82272C-E975-51EC-43B0-33F59D7DC64F}"/>
              </a:ext>
            </a:extLst>
          </p:cNvPr>
          <p:cNvSpPr txBox="1"/>
          <p:nvPr/>
        </p:nvSpPr>
        <p:spPr>
          <a:xfrm>
            <a:off x="3356956" y="5076998"/>
            <a:ext cx="9026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Iterations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C1BB3-B0DF-9B65-27A4-AE256BBB21F1}"/>
              </a:ext>
            </a:extLst>
          </p:cNvPr>
          <p:cNvSpPr txBox="1"/>
          <p:nvPr/>
        </p:nvSpPr>
        <p:spPr>
          <a:xfrm>
            <a:off x="956656" y="3316777"/>
            <a:ext cx="559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Nyala"/>
                <a:cs typeface="Calibri"/>
              </a:rPr>
              <a:t>Loss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388E2-6C46-099C-5B41-EECDEACC17BD}"/>
              </a:ext>
            </a:extLst>
          </p:cNvPr>
          <p:cNvSpPr txBox="1"/>
          <p:nvPr/>
        </p:nvSpPr>
        <p:spPr>
          <a:xfrm>
            <a:off x="1465810" y="5351317"/>
            <a:ext cx="85191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Possible solution(s) : </a:t>
            </a:r>
          </a:p>
          <a:p>
            <a:r>
              <a:rPr lang="en-US">
                <a:latin typeface="Nyala"/>
                <a:cs typeface="Calibri"/>
              </a:rPr>
              <a:t>- use scheduling to reduce the learning rate or change the optimizer</a:t>
            </a:r>
          </a:p>
          <a:p>
            <a:r>
              <a:rPr lang="en-US">
                <a:latin typeface="Nyala"/>
                <a:cs typeface="Calibri"/>
              </a:rPr>
              <a:t>- use another loss function (if possible)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235D6741-B252-94C1-D88B-89B65A1DB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3924300"/>
            <a:ext cx="3200400" cy="21336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77CED883-61E5-CE74-DAD3-24D8F2F7E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50" y="1831658"/>
            <a:ext cx="1143000" cy="202882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8009516-554B-430B-8F45-4B11BFFC1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585" y="2635568"/>
            <a:ext cx="1207770" cy="11906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23980A-3575-EAF6-757A-329D99778E76}"/>
              </a:ext>
            </a:extLst>
          </p:cNvPr>
          <p:cNvSpPr txBox="1"/>
          <p:nvPr/>
        </p:nvSpPr>
        <p:spPr>
          <a:xfrm>
            <a:off x="7678881" y="3616729"/>
            <a:ext cx="9254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70C0"/>
                </a:solidFill>
                <a:latin typeface="Nyala"/>
                <a:cs typeface="Calibri"/>
              </a:rPr>
              <a:t>Gradient</a:t>
            </a:r>
            <a:endParaRPr lang="en-US" sz="1400" b="1">
              <a:solidFill>
                <a:srgbClr val="0070C0"/>
              </a:solidFill>
              <a:latin typeface="Nyal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4B3BD-652B-65AF-F7D8-54B5A4B87749}"/>
              </a:ext>
            </a:extLst>
          </p:cNvPr>
          <p:cNvSpPr txBox="1"/>
          <p:nvPr/>
        </p:nvSpPr>
        <p:spPr>
          <a:xfrm>
            <a:off x="10376361" y="3631968"/>
            <a:ext cx="9254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70C0"/>
                </a:solidFill>
                <a:latin typeface="Nyala"/>
                <a:cs typeface="Calibri"/>
              </a:rPr>
              <a:t>Gradient</a:t>
            </a:r>
            <a:endParaRPr lang="en-US" sz="1400" b="1">
              <a:solidFill>
                <a:srgbClr val="0070C0"/>
              </a:solidFill>
              <a:latin typeface="Nyal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84EA6F-D787-62A7-3ED0-41259AAA7A70}"/>
              </a:ext>
            </a:extLst>
          </p:cNvPr>
          <p:cNvSpPr txBox="1"/>
          <p:nvPr/>
        </p:nvSpPr>
        <p:spPr>
          <a:xfrm>
            <a:off x="6825441" y="2648988"/>
            <a:ext cx="10474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FF0000"/>
                </a:solidFill>
                <a:latin typeface="Nyala"/>
                <a:cs typeface="Calibri"/>
              </a:rPr>
              <a:t>Momentum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DC429-9176-0D11-6E7F-E11E55F4D162}"/>
              </a:ext>
            </a:extLst>
          </p:cNvPr>
          <p:cNvSpPr txBox="1"/>
          <p:nvPr/>
        </p:nvSpPr>
        <p:spPr>
          <a:xfrm>
            <a:off x="9279081" y="2298467"/>
            <a:ext cx="10474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FF0000"/>
                </a:solidFill>
                <a:latin typeface="Nyala"/>
                <a:cs typeface="Calibri"/>
              </a:rPr>
              <a:t>Momentum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ECC29-C9D1-DB34-8753-D8989DFB1AEA}"/>
              </a:ext>
            </a:extLst>
          </p:cNvPr>
          <p:cNvSpPr txBox="1"/>
          <p:nvPr/>
        </p:nvSpPr>
        <p:spPr>
          <a:xfrm>
            <a:off x="8280861" y="2862347"/>
            <a:ext cx="10474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B050"/>
                </a:solidFill>
                <a:latin typeface="Nyala"/>
                <a:cs typeface="Calibri"/>
              </a:rPr>
              <a:t>Direction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5CA39C-5C42-E796-C071-CD76EFB37009}"/>
              </a:ext>
            </a:extLst>
          </p:cNvPr>
          <p:cNvSpPr txBox="1"/>
          <p:nvPr/>
        </p:nvSpPr>
        <p:spPr>
          <a:xfrm>
            <a:off x="10772601" y="2405147"/>
            <a:ext cx="9102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B050"/>
                </a:solidFill>
                <a:latin typeface="Nyala"/>
                <a:cs typeface="Calibri"/>
              </a:rPr>
              <a:t>Direction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4BB40B-53D3-7037-7CF1-38AD0E58594C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248363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Comment : the (mini-)batch size is closely related to the learning rate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44</a:t>
            </a:r>
            <a:r>
              <a:rPr lang="en-US" sz="2000">
                <a:latin typeface="Nyala"/>
                <a:ea typeface="+mn-lt"/>
                <a:cs typeface="+mn-lt"/>
              </a:rPr>
              <a:t>/47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7E7F0C0-A1F6-720D-63CB-E79D927E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380" y="2509088"/>
            <a:ext cx="3665220" cy="2418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7F354-B01A-6FC7-8A7A-97F75428CA03}"/>
              </a:ext>
            </a:extLst>
          </p:cNvPr>
          <p:cNvSpPr txBox="1"/>
          <p:nvPr/>
        </p:nvSpPr>
        <p:spPr>
          <a:xfrm>
            <a:off x="3347950" y="2743199"/>
            <a:ext cx="16930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Nyala"/>
                <a:cs typeface="Calibri"/>
              </a:rPr>
              <a:t>Batch size : 64</a:t>
            </a:r>
          </a:p>
          <a:p>
            <a:r>
              <a:rPr lang="en-US" sz="1600" b="1">
                <a:solidFill>
                  <a:srgbClr val="2D9EA8"/>
                </a:solidFill>
                <a:latin typeface="Nyala"/>
                <a:cs typeface="Calibri"/>
              </a:rPr>
              <a:t>Batch size : 256</a:t>
            </a:r>
          </a:p>
          <a:p>
            <a:r>
              <a:rPr lang="en-US" sz="1600" b="1">
                <a:solidFill>
                  <a:srgbClr val="7030A0"/>
                </a:solidFill>
                <a:latin typeface="Nyala"/>
                <a:cs typeface="Calibri"/>
              </a:rPr>
              <a:t>Batch size : 1024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DAA9A-52D6-9576-6682-89907CE6AED8}"/>
              </a:ext>
            </a:extLst>
          </p:cNvPr>
          <p:cNvSpPr txBox="1"/>
          <p:nvPr/>
        </p:nvSpPr>
        <p:spPr>
          <a:xfrm>
            <a:off x="1587037" y="5214158"/>
            <a:ext cx="40455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Naïve conclusion :</a:t>
            </a:r>
            <a:r>
              <a:rPr lang="en-US">
                <a:latin typeface="Nyala"/>
                <a:cs typeface="Calibri"/>
              </a:rPr>
              <a:t> increasing the batch size leads to worst results</a:t>
            </a:r>
            <a:endParaRPr lang="en-US">
              <a:latin typeface="Nyal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10391-65D8-3CEE-5ED0-1F6C851D569E}"/>
              </a:ext>
            </a:extLst>
          </p:cNvPr>
          <p:cNvSpPr txBox="1"/>
          <p:nvPr/>
        </p:nvSpPr>
        <p:spPr>
          <a:xfrm>
            <a:off x="1587036" y="1830877"/>
            <a:ext cx="38550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Identical learning rate, different batch sizes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150B2-E3C6-F601-BB88-E65EF8B9A32D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10123742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Comment : the (mini-)batch size is closely related to the learning rate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7E7F0C0-A1F6-720D-63CB-E79D927E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380" y="2509088"/>
            <a:ext cx="3665220" cy="2418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7F354-B01A-6FC7-8A7A-97F75428CA03}"/>
              </a:ext>
            </a:extLst>
          </p:cNvPr>
          <p:cNvSpPr txBox="1"/>
          <p:nvPr/>
        </p:nvSpPr>
        <p:spPr>
          <a:xfrm>
            <a:off x="3347950" y="2743199"/>
            <a:ext cx="16930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Nyala"/>
                <a:cs typeface="Calibri"/>
              </a:rPr>
              <a:t>Batch size : 64</a:t>
            </a:r>
          </a:p>
          <a:p>
            <a:r>
              <a:rPr lang="en-US" sz="1600" b="1">
                <a:solidFill>
                  <a:srgbClr val="2D9EA8"/>
                </a:solidFill>
                <a:latin typeface="Nyala"/>
                <a:cs typeface="Calibri"/>
              </a:rPr>
              <a:t>Batch size : 256</a:t>
            </a:r>
          </a:p>
          <a:p>
            <a:r>
              <a:rPr lang="en-US" sz="1600" b="1">
                <a:solidFill>
                  <a:srgbClr val="7030A0"/>
                </a:solidFill>
                <a:latin typeface="Nyala"/>
                <a:cs typeface="Calibri"/>
              </a:rPr>
              <a:t>Batch size : 1024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DAA9A-52D6-9576-6682-89907CE6AED8}"/>
              </a:ext>
            </a:extLst>
          </p:cNvPr>
          <p:cNvSpPr txBox="1"/>
          <p:nvPr/>
        </p:nvSpPr>
        <p:spPr>
          <a:xfrm>
            <a:off x="1587037" y="5214158"/>
            <a:ext cx="40455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Naïve conclusion :</a:t>
            </a:r>
            <a:r>
              <a:rPr lang="en-US">
                <a:latin typeface="Nyala"/>
                <a:cs typeface="Calibri"/>
              </a:rPr>
              <a:t> increasing the batch size leads to worst results</a:t>
            </a:r>
            <a:endParaRPr lang="en-US">
              <a:latin typeface="Nyal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10391-65D8-3CEE-5ED0-1F6C851D569E}"/>
              </a:ext>
            </a:extLst>
          </p:cNvPr>
          <p:cNvSpPr txBox="1"/>
          <p:nvPr/>
        </p:nvSpPr>
        <p:spPr>
          <a:xfrm>
            <a:off x="1587036" y="1830877"/>
            <a:ext cx="38550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Identical learning rate, different batch sizes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C061126-A4DC-C61C-BF06-670F73D54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340" y="2506980"/>
            <a:ext cx="3657600" cy="2430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24F9A6-97EB-CDDF-A0EA-E762DF23AE88}"/>
              </a:ext>
            </a:extLst>
          </p:cNvPr>
          <p:cNvSpPr txBox="1"/>
          <p:nvPr/>
        </p:nvSpPr>
        <p:spPr>
          <a:xfrm>
            <a:off x="8278090" y="2743199"/>
            <a:ext cx="32017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Nyala"/>
                <a:cs typeface="Calibri"/>
              </a:rPr>
              <a:t>Batch size : 64 | Learning rate : 0.01</a:t>
            </a:r>
          </a:p>
          <a:p>
            <a:r>
              <a:rPr lang="en-US" sz="1600" b="1">
                <a:solidFill>
                  <a:srgbClr val="2D9EA8"/>
                </a:solidFill>
                <a:latin typeface="Nyala"/>
                <a:cs typeface="Calibri"/>
              </a:rPr>
              <a:t>Batch size : 1024 | Learning rate : 0.1</a:t>
            </a:r>
          </a:p>
          <a:p>
            <a:r>
              <a:rPr lang="en-US" sz="1600" b="1">
                <a:solidFill>
                  <a:srgbClr val="7030A0"/>
                </a:solidFill>
                <a:latin typeface="Nyala"/>
                <a:cs typeface="Calibri"/>
              </a:rPr>
              <a:t>Batch size : 1024 | Learning rate : 0.01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BF97C-4018-5220-A9F3-F3440CFD47B0}"/>
              </a:ext>
            </a:extLst>
          </p:cNvPr>
          <p:cNvSpPr txBox="1"/>
          <p:nvPr/>
        </p:nvSpPr>
        <p:spPr>
          <a:xfrm>
            <a:off x="6532415" y="1830876"/>
            <a:ext cx="38550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Different batch sizes AND learning 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A19A3-F33D-D2E1-E50E-C655B6C46CCC}"/>
              </a:ext>
            </a:extLst>
          </p:cNvPr>
          <p:cNvSpPr txBox="1"/>
          <p:nvPr/>
        </p:nvSpPr>
        <p:spPr>
          <a:xfrm>
            <a:off x="6532416" y="5214157"/>
            <a:ext cx="44189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Correct conclusion :</a:t>
            </a:r>
            <a:r>
              <a:rPr lang="en-US">
                <a:latin typeface="Nyala"/>
                <a:cs typeface="Calibri"/>
              </a:rPr>
              <a:t> batch size and learning rate have to be adapted together 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79623-AA09-BF9A-91A0-3C58E5DBB0C9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987982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Most of the problems can be solved by simply looking at the loss curves !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examples shown should serve as a general rule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depending on your architecture, lots of other things can go wrong 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You will not get it immediately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understanding loss curves take time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… and failures !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From "Amateurs" to "Advanced" :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interpreting loss curves + adapting your NN training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be comfortable with other architectures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8060" y="6167350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4) How to choose the loss function ?</a:t>
            </a:r>
          </a:p>
        </p:txBody>
      </p:sp>
      <p:graphicFrame>
        <p:nvGraphicFramePr>
          <p:cNvPr id="11" name="Diagram 8">
            <a:extLst>
              <a:ext uri="{FF2B5EF4-FFF2-40B4-BE49-F238E27FC236}">
                <a16:creationId xmlns:a16="http://schemas.microsoft.com/office/drawing/2014/main" id="{4736E3D3-AAF1-DAB6-F031-191050379E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3776474"/>
              </p:ext>
            </p:extLst>
          </p:nvPr>
        </p:nvGraphicFramePr>
        <p:xfrm>
          <a:off x="6941820" y="2484120"/>
          <a:ext cx="3733800" cy="345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2" name="Arrow: Curved Right 71">
            <a:extLst>
              <a:ext uri="{FF2B5EF4-FFF2-40B4-BE49-F238E27FC236}">
                <a16:creationId xmlns:a16="http://schemas.microsoft.com/office/drawing/2014/main" id="{121A5A7C-85CC-FFFD-ACEE-6C120E974A26}"/>
              </a:ext>
            </a:extLst>
          </p:cNvPr>
          <p:cNvSpPr/>
          <p:nvPr/>
        </p:nvSpPr>
        <p:spPr>
          <a:xfrm rot="1680000" flipV="1">
            <a:off x="7559380" y="3801503"/>
            <a:ext cx="289560" cy="5791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634048-7022-5661-B6D6-457C50A986C1}"/>
              </a:ext>
            </a:extLst>
          </p:cNvPr>
          <p:cNvSpPr txBox="1"/>
          <p:nvPr/>
        </p:nvSpPr>
        <p:spPr>
          <a:xfrm>
            <a:off x="8480367" y="599902"/>
            <a:ext cx="1840576" cy="41549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4.1) Regression or classification ?</a:t>
            </a:r>
          </a:p>
          <a:p>
            <a:r>
              <a:rPr lang="en-US" sz="1050">
                <a:latin typeface="Nyala"/>
                <a:cs typeface="Calibri"/>
              </a:rPr>
              <a:t>4.2) Interpretation of the loss</a:t>
            </a:r>
          </a:p>
        </p:txBody>
      </p:sp>
    </p:spTree>
    <p:extLst>
      <p:ext uri="{BB962C8B-B14F-4D97-AF65-F5344CB8AC3E}">
        <p14:creationId xmlns:p14="http://schemas.microsoft.com/office/powerpoint/2010/main" val="14206940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53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The deep learning jargon...</a:t>
            </a:r>
            <a:endParaRPr lang="en-US"/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0DAC77-5269-32A7-98E9-F0F6CF3DE703}"/>
              </a:ext>
            </a:extLst>
          </p:cNvPr>
          <p:cNvSpPr txBox="1"/>
          <p:nvPr/>
        </p:nvSpPr>
        <p:spPr>
          <a:xfrm>
            <a:off x="11155680" y="6144490"/>
            <a:ext cx="8084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47/47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4BCD6-3768-64D7-FA0A-D9747EE67783}"/>
              </a:ext>
            </a:extLst>
          </p:cNvPr>
          <p:cNvSpPr txBox="1"/>
          <p:nvPr/>
        </p:nvSpPr>
        <p:spPr>
          <a:xfrm>
            <a:off x="1634836" y="2008909"/>
            <a:ext cx="1898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Convolution layers</a:t>
            </a:r>
            <a:endParaRPr lang="en-US">
              <a:solidFill>
                <a:schemeClr val="bg2">
                  <a:lumMod val="75000"/>
                </a:schemeClr>
              </a:solidFill>
              <a:latin typeface="Nya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2AD9-D9FD-3D7B-E5CF-3EF4ABF5E63E}"/>
              </a:ext>
            </a:extLst>
          </p:cNvPr>
          <p:cNvSpPr txBox="1"/>
          <p:nvPr/>
        </p:nvSpPr>
        <p:spPr>
          <a:xfrm>
            <a:off x="2267296" y="3639588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Nyala"/>
                <a:cs typeface="Calibri"/>
              </a:rPr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2EB8A-15AB-E71C-D658-9FD92944B9B8}"/>
              </a:ext>
            </a:extLst>
          </p:cNvPr>
          <p:cNvSpPr txBox="1"/>
          <p:nvPr/>
        </p:nvSpPr>
        <p:spPr>
          <a:xfrm>
            <a:off x="4431376" y="2107968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9A79-F04E-7496-1B40-E6727502A04D}"/>
              </a:ext>
            </a:extLst>
          </p:cNvPr>
          <p:cNvSpPr txBox="1"/>
          <p:nvPr/>
        </p:nvSpPr>
        <p:spPr>
          <a:xfrm>
            <a:off x="1109056" y="2786147"/>
            <a:ext cx="1388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9ECA4-93F0-3589-B2B2-A90A07365899}"/>
              </a:ext>
            </a:extLst>
          </p:cNvPr>
          <p:cNvSpPr txBox="1"/>
          <p:nvPr/>
        </p:nvSpPr>
        <p:spPr>
          <a:xfrm>
            <a:off x="3440776" y="554458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0070C0"/>
                </a:solidFill>
                <a:latin typeface="Nyala"/>
                <a:cs typeface="Calibri"/>
              </a:rPr>
              <a:t>ReLU</a:t>
            </a:r>
            <a:endParaRPr lang="en-US">
              <a:solidFill>
                <a:srgbClr val="0070C0"/>
              </a:solidFill>
              <a:latin typeface="Nyal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3CDE1-4D3E-E193-A636-160EE97416B2}"/>
              </a:ext>
            </a:extLst>
          </p:cNvPr>
          <p:cNvSpPr txBox="1"/>
          <p:nvPr/>
        </p:nvSpPr>
        <p:spPr>
          <a:xfrm>
            <a:off x="6534496" y="2572787"/>
            <a:ext cx="1868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Nyala"/>
                <a:cs typeface="Calibri"/>
              </a:rPr>
              <a:t>Vanishing gradients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83262-8ACC-48AB-54FF-166ACEBC9206}"/>
              </a:ext>
            </a:extLst>
          </p:cNvPr>
          <p:cNvSpPr txBox="1"/>
          <p:nvPr/>
        </p:nvSpPr>
        <p:spPr>
          <a:xfrm>
            <a:off x="1200496" y="4889267"/>
            <a:ext cx="1677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Backpropagation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01F5F-3398-7737-D262-AC9B895D800D}"/>
              </a:ext>
            </a:extLst>
          </p:cNvPr>
          <p:cNvSpPr txBox="1"/>
          <p:nvPr/>
        </p:nvSpPr>
        <p:spPr>
          <a:xfrm>
            <a:off x="9178636" y="2862347"/>
            <a:ext cx="199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Nyala"/>
                <a:cs typeface="Calibri"/>
              </a:rPr>
              <a:t>Activation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416C1-6B9F-05BC-7829-71C5F4CEFA7F}"/>
              </a:ext>
            </a:extLst>
          </p:cNvPr>
          <p:cNvSpPr txBox="1"/>
          <p:nvPr/>
        </p:nvSpPr>
        <p:spPr>
          <a:xfrm>
            <a:off x="6892636" y="4995947"/>
            <a:ext cx="17082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82D56"/>
                </a:solidFill>
                <a:latin typeface="Nyala"/>
                <a:cs typeface="Calibri"/>
              </a:rPr>
              <a:t>Gradient descent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A0266-5ADB-82DB-55AE-83B823BE23E1}"/>
              </a:ext>
            </a:extLst>
          </p:cNvPr>
          <p:cNvSpPr txBox="1"/>
          <p:nvPr/>
        </p:nvSpPr>
        <p:spPr>
          <a:xfrm>
            <a:off x="8706196" y="1711727"/>
            <a:ext cx="2439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52E6"/>
                </a:solidFill>
                <a:latin typeface="Nyala"/>
                <a:cs typeface="Calibri"/>
              </a:rPr>
              <a:t>Overfitting &gt;&lt; underfitting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B2565-D40F-26D2-63AF-BF2BA2F0AC82}"/>
              </a:ext>
            </a:extLst>
          </p:cNvPr>
          <p:cNvSpPr txBox="1"/>
          <p:nvPr/>
        </p:nvSpPr>
        <p:spPr>
          <a:xfrm>
            <a:off x="5665816" y="5879867"/>
            <a:ext cx="1251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yala"/>
                <a:cs typeface="Calibri"/>
              </a:rPr>
              <a:t>Initialization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208F9-2468-D107-4C9F-05E9E414721D}"/>
              </a:ext>
            </a:extLst>
          </p:cNvPr>
          <p:cNvSpPr txBox="1"/>
          <p:nvPr/>
        </p:nvSpPr>
        <p:spPr>
          <a:xfrm>
            <a:off x="10054936" y="4157747"/>
            <a:ext cx="1136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E6D6"/>
                </a:solidFill>
                <a:latin typeface="Nyala"/>
                <a:cs typeface="Calibri"/>
              </a:rPr>
              <a:t>Optimizer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CA5FE-64E7-C31A-E99F-0C208742A098}"/>
              </a:ext>
            </a:extLst>
          </p:cNvPr>
          <p:cNvSpPr txBox="1"/>
          <p:nvPr/>
        </p:nvSpPr>
        <p:spPr>
          <a:xfrm>
            <a:off x="4050376" y="4523507"/>
            <a:ext cx="23102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Transposed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35264-41C5-C715-9246-717A98F3C0C8}"/>
              </a:ext>
            </a:extLst>
          </p:cNvPr>
          <p:cNvSpPr txBox="1"/>
          <p:nvPr/>
        </p:nvSpPr>
        <p:spPr>
          <a:xfrm>
            <a:off x="9155776" y="5399807"/>
            <a:ext cx="1540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7526"/>
                </a:solidFill>
                <a:latin typeface="Nyala"/>
                <a:cs typeface="Calibri"/>
              </a:rPr>
              <a:t>Fully-connected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28EA2-CC8F-71C8-7B8F-5F38F46CFAEE}"/>
              </a:ext>
            </a:extLst>
          </p:cNvPr>
          <p:cNvSpPr txBox="1"/>
          <p:nvPr/>
        </p:nvSpPr>
        <p:spPr>
          <a:xfrm>
            <a:off x="4355176" y="3205247"/>
            <a:ext cx="1738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Transfer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43461-D3C7-68F5-6400-95CF8E169112}"/>
              </a:ext>
            </a:extLst>
          </p:cNvPr>
          <p:cNvSpPr txBox="1"/>
          <p:nvPr/>
        </p:nvSpPr>
        <p:spPr>
          <a:xfrm>
            <a:off x="7532716" y="3852947"/>
            <a:ext cx="14949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B29E6"/>
                </a:solidFill>
                <a:latin typeface="Nyala"/>
                <a:cs typeface="Calibri"/>
              </a:rPr>
              <a:t>Normalization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0B935A-560A-4F5A-78E7-3770B76DBF03}"/>
              </a:ext>
            </a:extLst>
          </p:cNvPr>
          <p:cNvSpPr txBox="1"/>
          <p:nvPr/>
        </p:nvSpPr>
        <p:spPr>
          <a:xfrm>
            <a:off x="6275416" y="1544087"/>
            <a:ext cx="1075805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629DC"/>
                </a:solidFill>
                <a:latin typeface="Nyala"/>
                <a:cs typeface="Calibri"/>
              </a:rPr>
              <a:t>Batch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779FDF-1DA0-78E4-F3D9-D95ED5062C8D}"/>
              </a:ext>
            </a:extLst>
          </p:cNvPr>
          <p:cNvSpPr txBox="1"/>
          <p:nvPr/>
        </p:nvSpPr>
        <p:spPr>
          <a:xfrm>
            <a:off x="7967056" y="1086887"/>
            <a:ext cx="10605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GradCAM</a:t>
            </a:r>
            <a:endParaRPr lang="en-US">
              <a:solidFill>
                <a:schemeClr val="bg2">
                  <a:lumMod val="75000"/>
                </a:schemeClr>
              </a:solidFill>
              <a:latin typeface="Nyala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0B23AC-45A8-979A-320D-88B0B9421167}"/>
              </a:ext>
            </a:extLst>
          </p:cNvPr>
          <p:cNvSpPr txBox="1"/>
          <p:nvPr/>
        </p:nvSpPr>
        <p:spPr>
          <a:xfrm>
            <a:off x="1589116" y="5727467"/>
            <a:ext cx="915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YOLO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EC8EF-0830-2358-9411-2A8A292AE577}"/>
              </a:ext>
            </a:extLst>
          </p:cNvPr>
          <p:cNvSpPr txBox="1"/>
          <p:nvPr/>
        </p:nvSpPr>
        <p:spPr>
          <a:xfrm>
            <a:off x="6427816" y="3464328"/>
            <a:ext cx="7710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Nyala"/>
                <a:cs typeface="Calibri"/>
              </a:rPr>
              <a:t>RNN</a:t>
            </a:r>
          </a:p>
        </p:txBody>
      </p:sp>
    </p:spTree>
    <p:extLst>
      <p:ext uri="{BB962C8B-B14F-4D97-AF65-F5344CB8AC3E}">
        <p14:creationId xmlns:p14="http://schemas.microsoft.com/office/powerpoint/2010/main" val="16019001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6BC63-E332-63ED-D6A1-B4705B2BBE28}"/>
              </a:ext>
            </a:extLst>
          </p:cNvPr>
          <p:cNvSpPr txBox="1"/>
          <p:nvPr/>
        </p:nvSpPr>
        <p:spPr>
          <a:xfrm>
            <a:off x="3521337" y="766244"/>
            <a:ext cx="4679572" cy="6634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Nyala"/>
                <a:ea typeface="+mj-ea"/>
                <a:cs typeface="+mj-cs"/>
              </a:rPr>
              <a:t>Course </a:t>
            </a:r>
            <a:r>
              <a:rPr lang="en-US" sz="4000">
                <a:latin typeface="Nyala"/>
                <a:ea typeface="+mj-ea"/>
                <a:cs typeface="+mj-cs"/>
              </a:rPr>
              <a:t>2 : </a:t>
            </a:r>
            <a:r>
              <a:rPr lang="en-US" sz="4000" kern="1200">
                <a:latin typeface="Nyala"/>
                <a:ea typeface="+mj-ea"/>
                <a:cs typeface="+mj-cs"/>
              </a:rPr>
              <a:t>The end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17AD59B-83CD-B843-8D61-7BFD9455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76" y="1928466"/>
            <a:ext cx="3441844" cy="299201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05B816C-6F94-C011-AB32-66E79ABA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5" y="-266"/>
            <a:ext cx="3154526" cy="1538785"/>
          </a:xfrm>
          <a:prstGeom prst="rect">
            <a:avLst/>
          </a:prstGeom>
        </p:spPr>
      </p:pic>
      <p:sp>
        <p:nvSpPr>
          <p:cNvPr id="10" name="Sous-titre 2">
            <a:extLst>
              <a:ext uri="{FF2B5EF4-FFF2-40B4-BE49-F238E27FC236}">
                <a16:creationId xmlns:a16="http://schemas.microsoft.com/office/drawing/2014/main" id="{FA6F3CEF-9CDB-A166-EEE2-0D789BAF6F9E}"/>
              </a:ext>
            </a:extLst>
          </p:cNvPr>
          <p:cNvSpPr txBox="1">
            <a:spLocks/>
          </p:cNvSpPr>
          <p:nvPr/>
        </p:nvSpPr>
        <p:spPr>
          <a:xfrm>
            <a:off x="428960" y="5693343"/>
            <a:ext cx="4204444" cy="937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Nyala"/>
              </a:rPr>
              <a:t>Vincent </a:t>
            </a:r>
            <a:r>
              <a:rPr lang="en-US" sz="2400" b="1" err="1">
                <a:latin typeface="Nyala"/>
              </a:rPr>
              <a:t>Boudart</a:t>
            </a:r>
            <a:r>
              <a:rPr lang="en-US" sz="2400" b="1">
                <a:latin typeface="Nyala"/>
              </a:rPr>
              <a:t>, PhD student</a:t>
            </a:r>
            <a:endParaRPr lang="en-US" sz="2400">
              <a:latin typeface="Nyala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>
                <a:latin typeface="Nyala"/>
              </a:rPr>
              <a:t>vboudart@uliege.be</a:t>
            </a:r>
            <a:endParaRPr lang="en-US" sz="2400" b="1">
              <a:latin typeface="Nyal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41559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5293678"/>
            <a:ext cx="2796540" cy="9852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Vincent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Boudart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  <a:p>
            <a:r>
              <a:rPr lang="fr-FR" sz="2800" b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PhD </a:t>
            </a:r>
            <a:r>
              <a:rPr lang="fr-FR" sz="28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student</a:t>
            </a:r>
            <a:endParaRPr lang="fr-FR" sz="2800" b="1">
              <a:solidFill>
                <a:schemeClr val="accent2">
                  <a:lumMod val="60000"/>
                  <a:lumOff val="40000"/>
                </a:schemeClr>
              </a:solidFill>
              <a:latin typeface="Nyala"/>
              <a:cs typeface="Calibri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C8CA7E6-30F8-FA09-ACD8-402FF1A3E9D2}"/>
              </a:ext>
            </a:extLst>
          </p:cNvPr>
          <p:cNvSpPr txBox="1">
            <a:spLocks/>
          </p:cNvSpPr>
          <p:nvPr/>
        </p:nvSpPr>
        <p:spPr>
          <a:xfrm>
            <a:off x="5570220" y="4493578"/>
            <a:ext cx="6492240" cy="1594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Deep Learning</a:t>
            </a:r>
            <a:endParaRPr lang="en-US" sz="5400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  <a:p>
            <a:pPr algn="r"/>
            <a:r>
              <a:rPr lang="fr-FR" sz="5400" b="1">
                <a:solidFill>
                  <a:schemeClr val="accent4">
                    <a:lumMod val="60000"/>
                    <a:lumOff val="40000"/>
                  </a:schemeClr>
                </a:solidFill>
                <a:latin typeface="Nyala"/>
                <a:cs typeface="Calibri"/>
              </a:rPr>
              <a:t>Introduction &amp; Basics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1680F78-31EA-4E81-06BD-65E9F8BE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" y="2356"/>
            <a:ext cx="3356385" cy="161296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5706F91-09E6-D11D-E013-8B433F398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530" y="260985"/>
            <a:ext cx="2225040" cy="12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23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A94B-F86A-87E6-10C5-42D49B80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yala"/>
                <a:cs typeface="Calibri Light"/>
              </a:rPr>
              <a:t>Course 3 : Table of contents</a:t>
            </a:r>
            <a:endParaRPr lang="en-US">
              <a:latin typeface="Nyal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1312-046C-5104-40C0-12298B4DD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705"/>
            <a:ext cx="5387340" cy="4473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1) Why convolutional neural networks ?</a:t>
            </a:r>
            <a:endParaRPr lang="en-US" sz="2400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Nyala"/>
                <a:ea typeface="+mn-lt"/>
                <a:cs typeface="+mn-lt"/>
              </a:rPr>
              <a:t>2) How to build a CNN ?</a:t>
            </a:r>
            <a:endParaRPr lang="en-US" sz="2400" dirty="0">
              <a:latin typeface="Nyala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2.1) Parameters of a convolution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2.2) Ingredients of a CNN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2.3) How it really works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ea typeface="+mn-lt"/>
                <a:cs typeface="+mn-lt"/>
              </a:rPr>
              <a:t>3) Going further with convolutions</a:t>
            </a:r>
          </a:p>
          <a:p>
            <a:pPr marL="0" indent="0">
              <a:buNone/>
            </a:pPr>
            <a:r>
              <a:rPr lang="en-US" sz="1200" dirty="0">
                <a:latin typeface="Nyala"/>
                <a:ea typeface="+mn-lt"/>
                <a:cs typeface="+mn-lt"/>
              </a:rPr>
              <a:t> </a:t>
            </a:r>
            <a:r>
              <a:rPr lang="en-US" sz="2000" dirty="0">
                <a:latin typeface="Nyala"/>
                <a:ea typeface="+mn-lt"/>
                <a:cs typeface="+mn-lt"/>
              </a:rPr>
              <a:t>   3.1) Skip connections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3.2) Transposed convolutions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3.3) </a:t>
            </a:r>
            <a:r>
              <a:rPr lang="en-US" sz="2000" dirty="0" err="1">
                <a:latin typeface="Nyala"/>
                <a:ea typeface="+mn-lt"/>
                <a:cs typeface="+mn-lt"/>
              </a:rPr>
              <a:t>Upsampling</a:t>
            </a:r>
            <a:endParaRPr lang="en-US" sz="20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    3.4) Dropout</a:t>
            </a:r>
          </a:p>
          <a:p>
            <a:pPr marL="0" indent="0">
              <a:buNone/>
            </a:pPr>
            <a:endParaRPr lang="en-US" sz="2900" dirty="0">
              <a:latin typeface="Nyal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21B08-7CFA-4F20-D180-8647D6C857E7}"/>
              </a:ext>
            </a:extLst>
          </p:cNvPr>
          <p:cNvSpPr txBox="1"/>
          <p:nvPr/>
        </p:nvSpPr>
        <p:spPr>
          <a:xfrm>
            <a:off x="1119378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1/47</a:t>
            </a:r>
            <a:endParaRPr lang="en-US" sz="2000">
              <a:latin typeface="Nya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43160-0CDB-3EF5-68E7-F0CDB0879A09}"/>
              </a:ext>
            </a:extLst>
          </p:cNvPr>
          <p:cNvSpPr txBox="1"/>
          <p:nvPr/>
        </p:nvSpPr>
        <p:spPr>
          <a:xfrm>
            <a:off x="6093921" y="1900844"/>
            <a:ext cx="5389418" cy="33168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Nyala"/>
                <a:ea typeface="+mn-lt"/>
                <a:cs typeface="+mn-lt"/>
              </a:rPr>
              <a:t>4) Tips and tricks to train NN better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 4.1) Data augmentation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 4.2) Transfer learning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Nyala"/>
                <a:ea typeface="+mn-lt"/>
                <a:cs typeface="+mn-lt"/>
              </a:rPr>
              <a:t>5) More advanced networks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 5.1) Advanced convolutions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 5.2) GANs and autoencoders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 5.3) Transformers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Nyala"/>
                <a:ea typeface="+mn-lt"/>
                <a:cs typeface="+mn-lt"/>
              </a:rPr>
              <a:t>    5.4) Recurrent networks</a:t>
            </a:r>
            <a:endParaRPr lang="en-US" sz="2000" dirty="0">
              <a:latin typeface="Nyala"/>
            </a:endParaRPr>
          </a:p>
        </p:txBody>
      </p:sp>
    </p:spTree>
    <p:extLst>
      <p:ext uri="{BB962C8B-B14F-4D97-AF65-F5344CB8AC3E}">
        <p14:creationId xmlns:p14="http://schemas.microsoft.com/office/powerpoint/2010/main" val="41387579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For the moment, we know how to process tabular data with the multi-layer perceptron 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In lots of domains, data are much different than values in a table</a:t>
            </a:r>
            <a:endParaRPr lang="en-US">
              <a:latin typeface="Calibri" panose="020F0502020204030204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2/47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5C4B2AD-D1DC-6D58-FE52-B93325E3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489200"/>
            <a:ext cx="2762885" cy="2165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944FF4-3C56-0B02-082E-DD32DEADD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75" y="4121944"/>
            <a:ext cx="2537460" cy="17116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39CEDC3-F0DA-9D66-EB9C-356AA1A95C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99" r="14917" b="-195"/>
          <a:stretch/>
        </p:blipFill>
        <p:spPr>
          <a:xfrm>
            <a:off x="7515225" y="2578249"/>
            <a:ext cx="3634725" cy="1550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90F296-A8C4-1515-97C4-B83CC2C3FCD8}"/>
              </a:ext>
            </a:extLst>
          </p:cNvPr>
          <p:cNvSpPr txBox="1"/>
          <p:nvPr/>
        </p:nvSpPr>
        <p:spPr>
          <a:xfrm>
            <a:off x="4709939" y="5912340"/>
            <a:ext cx="1719349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Medical diagnosis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775BC-DE62-7F8C-D943-A8B8E5F95B9D}"/>
              </a:ext>
            </a:extLst>
          </p:cNvPr>
          <p:cNvSpPr txBox="1"/>
          <p:nvPr/>
        </p:nvSpPr>
        <p:spPr>
          <a:xfrm>
            <a:off x="2011189" y="4793152"/>
            <a:ext cx="1171662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Telescopes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27FD9-0B85-D377-46EA-752B56F13041}"/>
              </a:ext>
            </a:extLst>
          </p:cNvPr>
          <p:cNvSpPr txBox="1"/>
          <p:nvPr/>
        </p:nvSpPr>
        <p:spPr>
          <a:xfrm>
            <a:off x="8591376" y="4261340"/>
            <a:ext cx="1719349" cy="3769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Nyala"/>
                <a:cs typeface="Calibri"/>
              </a:rPr>
              <a:t>Security Camera</a:t>
            </a:r>
          </a:p>
        </p:txBody>
      </p:sp>
    </p:spTree>
    <p:extLst>
      <p:ext uri="{BB962C8B-B14F-4D97-AF65-F5344CB8AC3E}">
        <p14:creationId xmlns:p14="http://schemas.microsoft.com/office/powerpoint/2010/main" val="1357749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Can you process images with the multi-layer perceptron ? 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Let us consider Hubble images captured via the Advanced Camera for Surveys (ACS)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High Resolution Channel : 1000 pixels square images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Wide Field Channel : 4000 pixels square image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You can flatten the images to get 1 dimensional data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 </a:t>
            </a:r>
            <a:r>
              <a:rPr lang="en-US" sz="2000" dirty="0">
                <a:latin typeface="Nyala"/>
                <a:cs typeface="Calibri"/>
              </a:rPr>
              <a:t>        millions of pixels leads to billions of parameters to train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(Might be ok for small images)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3/47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A55F404-0154-E020-6FBD-810E9BEF5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16" b="9609"/>
          <a:stretch/>
        </p:blipFill>
        <p:spPr>
          <a:xfrm>
            <a:off x="7518400" y="4237734"/>
            <a:ext cx="3708654" cy="1507719"/>
          </a:xfrm>
          <a:prstGeom prst="rect">
            <a:avLst/>
          </a:prstGeom>
        </p:spPr>
      </p:pic>
      <p:pic>
        <p:nvPicPr>
          <p:cNvPr id="6" name="Graphic 9" descr="Flèche : courbe légère avec un remplissage uni">
            <a:extLst>
              <a:ext uri="{FF2B5EF4-FFF2-40B4-BE49-F238E27FC236}">
                <a16:creationId xmlns:a16="http://schemas.microsoft.com/office/drawing/2014/main" id="{1A45957F-887F-FCE1-4D67-6BC83F5B5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532" y="4325620"/>
            <a:ext cx="487680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5D49AE6-C50E-9E55-5D73-A1804CF3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831896"/>
            <a:ext cx="4076699" cy="2676048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D18F1E-F1F2-C266-A855-FE29859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/>
          <a:lstStyle/>
          <a:p>
            <a:r>
              <a:rPr lang="en-US">
                <a:latin typeface="Nyala"/>
                <a:ea typeface="+mj-lt"/>
                <a:cs typeface="+mj-lt"/>
              </a:rPr>
              <a:t>3) Why it will become vital in the future</a:t>
            </a:r>
            <a:endParaRPr lang="en-US">
              <a:latin typeface="Nyal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Sensors are everywhere, data keep growing !</a:t>
            </a:r>
            <a:endParaRPr lang="en-US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DFD7BF6-4F3B-5524-CC51-3C4AE54EAD8E}"/>
              </a:ext>
            </a:extLst>
          </p:cNvPr>
          <p:cNvSpPr txBox="1"/>
          <p:nvPr/>
        </p:nvSpPr>
        <p:spPr>
          <a:xfrm>
            <a:off x="11277600" y="6174970"/>
            <a:ext cx="6864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8/33</a:t>
            </a:r>
            <a:endParaRPr lang="en-US" sz="2000">
              <a:latin typeface="Nyal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2CFD27-44FA-36CF-113D-AFCF38AD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076700"/>
            <a:ext cx="322326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BC07C78-7F5B-E726-48D6-FCC2344AF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560" y="4416057"/>
            <a:ext cx="3025140" cy="169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EE7B227-612F-EC50-97D4-7AA67DBAD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060" y="1569415"/>
            <a:ext cx="4358640" cy="24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57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Why MLP is not a good idea to process images ?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Do we really need to connect all the pixels together ?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No, resource consuming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How can you be sure your MLP detects what you want ?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- No visual information, even in the intermediate layers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4/47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B85F8BB-6059-DA2E-7747-900582E3D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025" y="1644460"/>
            <a:ext cx="3028950" cy="183870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F702C8-53D0-DABB-19AB-BF355FBAF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275" y="4042993"/>
            <a:ext cx="2846387" cy="20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080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cs typeface="Calibri"/>
              </a:rPr>
              <a:t>What conditions should we fulfill ?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</a:t>
            </a:r>
            <a:r>
              <a:rPr lang="en-US" sz="2000" b="1">
                <a:latin typeface="Nyala"/>
                <a:cs typeface="Calibri"/>
              </a:rPr>
              <a:t>locality</a:t>
            </a:r>
            <a:r>
              <a:rPr lang="en-US" sz="2000">
                <a:latin typeface="Nyala"/>
                <a:cs typeface="Calibri"/>
              </a:rPr>
              <a:t> : only look in a small region around the pixel of interest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</a:t>
            </a:r>
            <a:r>
              <a:rPr lang="en-US" sz="2000" b="1">
                <a:latin typeface="Nyala"/>
                <a:cs typeface="Calibri"/>
              </a:rPr>
              <a:t>invariance to translation</a:t>
            </a:r>
            <a:r>
              <a:rPr lang="en-US" sz="2000">
                <a:latin typeface="Nyala"/>
                <a:cs typeface="Calibri"/>
              </a:rPr>
              <a:t> : should recognize objects everywhere in the image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</a:t>
            </a:r>
            <a:r>
              <a:rPr lang="en-US" sz="2000" b="1">
                <a:latin typeface="Nyala"/>
                <a:cs typeface="Calibri"/>
              </a:rPr>
              <a:t>feature hierarchy</a:t>
            </a:r>
            <a:r>
              <a:rPr lang="en-US" sz="2000">
                <a:latin typeface="Nyala"/>
                <a:cs typeface="Calibri"/>
              </a:rPr>
              <a:t> : should be composed of layers learning features at different scales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What can we use to satisfy these conditions ? 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In computer vision, lots of tools make use of </a:t>
            </a:r>
            <a:r>
              <a:rPr lang="en-US" sz="2000" b="1">
                <a:solidFill>
                  <a:srgbClr val="FF0000"/>
                </a:solidFill>
                <a:latin typeface="Nyala"/>
                <a:cs typeface="Calibri"/>
              </a:rPr>
              <a:t>kernels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edge detection, blurring and sharpening operators, template matching, ...</a:t>
            </a: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Kernels are linear operators convolved with the input image</a:t>
            </a:r>
          </a:p>
          <a:p>
            <a:pPr marL="0" indent="0">
              <a:buNone/>
            </a:pPr>
            <a:r>
              <a:rPr lang="en-US" sz="2400">
                <a:latin typeface="Nyala"/>
                <a:cs typeface="Calibri"/>
              </a:rPr>
              <a:t>        </a:t>
            </a:r>
            <a:r>
              <a:rPr lang="en-US" sz="2400">
                <a:solidFill>
                  <a:srgbClr val="FF0000"/>
                </a:solidFill>
                <a:latin typeface="Nyala"/>
                <a:cs typeface="Calibri"/>
              </a:rPr>
              <a:t>Convolution</a:t>
            </a: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5/47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0D137E3-6D42-7F3E-02A1-28134B33A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6" t="-140" r="33275" b="9"/>
          <a:stretch/>
        </p:blipFill>
        <p:spPr>
          <a:xfrm>
            <a:off x="8191612" y="3189309"/>
            <a:ext cx="3282921" cy="172148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5332547-296F-38FD-7661-E8E930A83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348" y="5038172"/>
            <a:ext cx="2324100" cy="952500"/>
          </a:xfrm>
          <a:prstGeom prst="rect">
            <a:avLst/>
          </a:prstGeom>
        </p:spPr>
      </p:pic>
      <p:pic>
        <p:nvPicPr>
          <p:cNvPr id="7" name="Graphic 9" descr="Flèche : courbe légère avec un remplissage uni">
            <a:extLst>
              <a:ext uri="{FF2B5EF4-FFF2-40B4-BE49-F238E27FC236}">
                <a16:creationId xmlns:a16="http://schemas.microsoft.com/office/drawing/2014/main" id="{30F0F9D7-72CC-3652-46FC-BFB8DE196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532" y="5516245"/>
            <a:ext cx="487680" cy="5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15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Nyala"/>
                <a:ea typeface="+mn-lt"/>
                <a:cs typeface="+mn-lt"/>
              </a:rPr>
              <a:t>A convolution layer applies the same linear transformation locally everywhere </a:t>
            </a:r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endParaRPr lang="en-US" sz="2400">
              <a:latin typeface="Nyala"/>
              <a:cs typeface="Calibri"/>
            </a:endParaRPr>
          </a:p>
          <a:p>
            <a:r>
              <a:rPr lang="en-US" sz="2400">
                <a:latin typeface="Nyala"/>
                <a:cs typeface="Calibri"/>
              </a:rPr>
              <a:t>Convolutions generalize easily to N dimensions through multi-dimensions tensors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for a 3D kernel </a:t>
            </a:r>
            <a:r>
              <a:rPr lang="en-US" sz="2000" b="1" i="1">
                <a:latin typeface="Nyala"/>
                <a:cs typeface="Calibri"/>
              </a:rPr>
              <a:t>u</a:t>
            </a:r>
            <a:r>
              <a:rPr lang="en-US" sz="2000">
                <a:latin typeface="Nyala"/>
                <a:cs typeface="Calibri"/>
              </a:rPr>
              <a:t>, it slides across the input image along its height </a:t>
            </a:r>
            <a:r>
              <a:rPr lang="en-US" sz="2000" b="1" i="1">
                <a:latin typeface="Nyala"/>
                <a:cs typeface="Calibri"/>
              </a:rPr>
              <a:t>h</a:t>
            </a:r>
            <a:r>
              <a:rPr lang="en-US" sz="2000">
                <a:latin typeface="Nyala"/>
                <a:cs typeface="Calibri"/>
              </a:rPr>
              <a:t> and width </a:t>
            </a:r>
            <a:r>
              <a:rPr lang="en-US" sz="2000" b="1" i="1">
                <a:latin typeface="Nyala"/>
                <a:cs typeface="Calibri"/>
              </a:rPr>
              <a:t>w</a:t>
            </a:r>
          </a:p>
          <a:p>
            <a:pPr marL="0" indent="0">
              <a:buNone/>
            </a:pPr>
            <a:r>
              <a:rPr lang="en-US" sz="2000">
                <a:latin typeface="Nyala"/>
                <a:cs typeface="Calibri"/>
              </a:rPr>
              <a:t>- the size </a:t>
            </a:r>
            <a:r>
              <a:rPr lang="en-US" sz="2000" b="1" i="1">
                <a:latin typeface="Nyala"/>
                <a:cs typeface="Calibri"/>
              </a:rPr>
              <a:t>h</a:t>
            </a:r>
            <a:r>
              <a:rPr lang="en-US" sz="2000">
                <a:latin typeface="Nyala"/>
                <a:cs typeface="Calibri"/>
              </a:rPr>
              <a:t> x </a:t>
            </a:r>
            <a:r>
              <a:rPr lang="en-US" sz="2000" b="1" i="1">
                <a:latin typeface="Nyala"/>
                <a:cs typeface="Calibri"/>
              </a:rPr>
              <a:t>w </a:t>
            </a:r>
            <a:r>
              <a:rPr lang="en-US" sz="2000">
                <a:latin typeface="Nyala"/>
                <a:cs typeface="Calibri"/>
              </a:rPr>
              <a:t>is the size of the receptive field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Nyala"/>
                <a:cs typeface="Calibri"/>
              </a:rPr>
              <a:t>6/47</a:t>
            </a:r>
            <a:endParaRPr lang="en-US" sz="200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8B499A2-246F-0ED7-71A0-109DE410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1825914"/>
            <a:ext cx="3806824" cy="242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E5E23-9898-F734-7BD9-C76D6AB6820E}"/>
              </a:ext>
            </a:extLst>
          </p:cNvPr>
          <p:cNvSpPr txBox="1"/>
          <p:nvPr/>
        </p:nvSpPr>
        <p:spPr>
          <a:xfrm>
            <a:off x="7736897" y="2576802"/>
            <a:ext cx="271606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Nyala"/>
              </a:rPr>
              <a:t>Taken from : Francois Fleuret, </a:t>
            </a:r>
            <a:r>
              <a:rPr lang="en-US" sz="1600">
                <a:latin typeface="Nyala"/>
                <a:hlinkClick r:id="rId5"/>
              </a:rPr>
              <a:t>EE559 Deep Learning</a:t>
            </a:r>
            <a:r>
              <a:rPr lang="en-US" sz="1600">
                <a:latin typeface="Nyala"/>
              </a:rPr>
              <a:t>, EPFL</a:t>
            </a:r>
          </a:p>
        </p:txBody>
      </p:sp>
    </p:spTree>
    <p:extLst>
      <p:ext uri="{BB962C8B-B14F-4D97-AF65-F5344CB8AC3E}">
        <p14:creationId xmlns:p14="http://schemas.microsoft.com/office/powerpoint/2010/main" val="40047150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Convolutions generalize easily to N dimensions through multi-dimensions tensors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for a 3D kernel </a:t>
            </a:r>
            <a:r>
              <a:rPr lang="en-US" sz="2000" b="1" i="1" dirty="0">
                <a:latin typeface="Nyala"/>
                <a:ea typeface="+mn-lt"/>
                <a:cs typeface="+mn-lt"/>
              </a:rPr>
              <a:t>u</a:t>
            </a:r>
            <a:r>
              <a:rPr lang="en-US" sz="2000" dirty="0">
                <a:latin typeface="Nyala"/>
                <a:ea typeface="+mn-lt"/>
                <a:cs typeface="+mn-lt"/>
              </a:rPr>
              <a:t>, it slides across the input image along its height </a:t>
            </a:r>
            <a:r>
              <a:rPr lang="en-US" sz="2000" b="1" i="1" dirty="0">
                <a:latin typeface="Nyala"/>
                <a:ea typeface="+mn-lt"/>
                <a:cs typeface="+mn-lt"/>
              </a:rPr>
              <a:t>h</a:t>
            </a:r>
            <a:r>
              <a:rPr lang="en-US" sz="2000" dirty="0">
                <a:latin typeface="Nyala"/>
                <a:ea typeface="+mn-lt"/>
                <a:cs typeface="+mn-lt"/>
              </a:rPr>
              <a:t> and width </a:t>
            </a:r>
            <a:r>
              <a:rPr lang="en-US" sz="2000" b="1" i="1" dirty="0">
                <a:latin typeface="Nyala"/>
                <a:ea typeface="+mn-lt"/>
                <a:cs typeface="+mn-lt"/>
              </a:rPr>
              <a:t>w</a:t>
            </a:r>
            <a:endParaRPr lang="en-US" sz="20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size </a:t>
            </a:r>
            <a:r>
              <a:rPr lang="en-US" sz="2000" b="1" i="1" dirty="0">
                <a:latin typeface="Nyala"/>
                <a:ea typeface="+mn-lt"/>
                <a:cs typeface="+mn-lt"/>
              </a:rPr>
              <a:t>h</a:t>
            </a:r>
            <a:r>
              <a:rPr lang="en-US" sz="2000" dirty="0">
                <a:latin typeface="Nyala"/>
                <a:ea typeface="+mn-lt"/>
                <a:cs typeface="+mn-lt"/>
              </a:rPr>
              <a:t> x </a:t>
            </a:r>
            <a:r>
              <a:rPr lang="en-US" sz="2000" b="1" i="1" dirty="0">
                <a:latin typeface="Nyala"/>
                <a:ea typeface="+mn-lt"/>
                <a:cs typeface="+mn-lt"/>
              </a:rPr>
              <a:t>w </a:t>
            </a:r>
            <a:r>
              <a:rPr lang="en-US" sz="2000" dirty="0">
                <a:latin typeface="Nyala"/>
                <a:ea typeface="+mn-lt"/>
                <a:cs typeface="+mn-lt"/>
              </a:rPr>
              <a:t>is the size of the receptive field</a:t>
            </a:r>
            <a:endParaRPr lang="en-US" sz="2000" dirty="0">
              <a:latin typeface="Nyala"/>
              <a:cs typeface="Calibri" panose="020F0502020204030204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7/47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E5E23-9898-F734-7BD9-C76D6AB6820E}"/>
              </a:ext>
            </a:extLst>
          </p:cNvPr>
          <p:cNvSpPr txBox="1"/>
          <p:nvPr/>
        </p:nvSpPr>
        <p:spPr>
          <a:xfrm>
            <a:off x="8125834" y="5069177"/>
            <a:ext cx="27160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</a:rPr>
              <a:t>Taken from : Francois Fleuret, </a:t>
            </a:r>
            <a:r>
              <a:rPr lang="en-US" sz="1400" dirty="0">
                <a:latin typeface="Nyala"/>
                <a:hlinkClick r:id="rId4"/>
              </a:rPr>
              <a:t>EE559 Deep Learning</a:t>
            </a:r>
            <a:r>
              <a:rPr lang="en-US" sz="1400" dirty="0">
                <a:latin typeface="Nyala"/>
              </a:rPr>
              <a:t>, EPFL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F5956E3-4EF8-9D32-4264-5500A2CB1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13" y="2560160"/>
            <a:ext cx="4759325" cy="361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0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Convolutions are great BUT do gradient descent and backpropagation still work ?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  Example of a very simple convolution :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Let us write the convolution operation as a single matrix multiplication :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For this, we can flatten the input :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kernel </a:t>
            </a:r>
            <a:r>
              <a:rPr lang="en-US" sz="2000" b="1" i="1" dirty="0">
                <a:latin typeface="Nyala"/>
                <a:cs typeface="Calibri"/>
              </a:rPr>
              <a:t>u</a:t>
            </a:r>
            <a:r>
              <a:rPr lang="en-US" sz="2000" dirty="0">
                <a:latin typeface="Nyala"/>
                <a:cs typeface="Calibri"/>
              </a:rPr>
              <a:t> can be expressed as :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8/47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8D3E8C-1488-2BA1-2A0B-0287E9224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1" b="606"/>
          <a:stretch/>
        </p:blipFill>
        <p:spPr>
          <a:xfrm>
            <a:off x="4366260" y="4493698"/>
            <a:ext cx="3276600" cy="109430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CC42B51-4A9C-3220-DE77-701B531DE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540" y="3883325"/>
            <a:ext cx="3489960" cy="39437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2490C59-39CB-6923-0E95-47053E6C0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520" y="1878623"/>
            <a:ext cx="4274820" cy="94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0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Convolutions are great BUT do gradient descent and backpropagation still work ?</a:t>
            </a: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cs typeface="Calibri"/>
              </a:rPr>
              <a:t>- The matrix multiplication gives :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A convolution layer is</a:t>
            </a:r>
            <a:r>
              <a:rPr lang="en-US" sz="2400" dirty="0">
                <a:latin typeface="Nyala"/>
                <a:ea typeface="+mn-lt"/>
                <a:cs typeface="+mn-lt"/>
              </a:rPr>
              <a:t> just a special case of a fully connected layer :</a:t>
            </a:r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227435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9/47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>
                <a:latin typeface="Nyala"/>
                <a:ea typeface="+mj-lt"/>
                <a:cs typeface="+mj-lt"/>
              </a:rPr>
              <a:t>1) Why convolutional neural networks ?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2E9FD42-1831-A727-F015-5AB542FB7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920" y="2062145"/>
            <a:ext cx="3489960" cy="39437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A78FC0B-DBBE-8B0A-9790-71FB09287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21" b="606"/>
          <a:stretch/>
        </p:blipFill>
        <p:spPr>
          <a:xfrm>
            <a:off x="7094220" y="1712398"/>
            <a:ext cx="3276600" cy="109430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F902B3D-B2C0-46B5-2168-248477D4D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140" y="3200400"/>
            <a:ext cx="4114800" cy="44958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7EA2A04-CF00-57D9-4264-EB02242FC0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030"/>
          <a:stretch/>
        </p:blipFill>
        <p:spPr>
          <a:xfrm>
            <a:off x="4964430" y="5053965"/>
            <a:ext cx="2049780" cy="39088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2AD0E79-C142-0FC7-8120-575900453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9060" y="4519552"/>
            <a:ext cx="3215640" cy="179653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DF82727-12C4-482A-D175-F37A6D7965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" t="21285" b="10729"/>
          <a:stretch/>
        </p:blipFill>
        <p:spPr>
          <a:xfrm>
            <a:off x="1746706" y="5047407"/>
            <a:ext cx="1735635" cy="398902"/>
          </a:xfrm>
          <a:prstGeom prst="rect">
            <a:avLst/>
          </a:prstGeom>
        </p:spPr>
      </p:pic>
      <p:pic>
        <p:nvPicPr>
          <p:cNvPr id="15" name="Graphic 15" descr="Flèche : droite avec un remplissage uni">
            <a:extLst>
              <a:ext uri="{FF2B5EF4-FFF2-40B4-BE49-F238E27FC236}">
                <a16:creationId xmlns:a16="http://schemas.microsoft.com/office/drawing/2014/main" id="{ACD1E700-B5E6-18B6-8508-9AB33CD69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3962400" y="496824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702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ea typeface="+mn-lt"/>
                <a:cs typeface="+mn-lt"/>
              </a:rPr>
              <a:t>Convolutions allow to process images with less parameters than fully-connected layers</a:t>
            </a:r>
          </a:p>
          <a:p>
            <a:r>
              <a:rPr lang="en-US" sz="2400" dirty="0">
                <a:latin typeface="Nyala"/>
                <a:cs typeface="Calibri"/>
              </a:rPr>
              <a:t>Gradient descent and backpropagation still work</a:t>
            </a:r>
          </a:p>
          <a:p>
            <a:pPr marL="0" indent="0">
              <a:buNone/>
            </a:pPr>
            <a:r>
              <a:rPr lang="en-US" sz="2400" dirty="0">
                <a:latin typeface="Nyala"/>
                <a:cs typeface="Calibri"/>
              </a:rPr>
              <a:t>        We can use convolutions in a neural network !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cs typeface="Calibri"/>
              </a:rPr>
              <a:t>Can we adjust the convolution operation ?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What are the ingredients needed to build a CNN ? </a:t>
            </a:r>
          </a:p>
          <a:p>
            <a:endParaRPr lang="en-US" sz="2400" dirty="0">
              <a:latin typeface="Nyala"/>
              <a:cs typeface="Calibri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How do the layers interact with each other ?</a:t>
            </a: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877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10/47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9BFE5C9-635F-F2A4-8B1D-204D0ACA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60" y="3843411"/>
            <a:ext cx="3672839" cy="26535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9F5CB9B-811A-02C6-4E8A-5ADA7E71AC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21" b="606"/>
          <a:stretch/>
        </p:blipFill>
        <p:spPr>
          <a:xfrm>
            <a:off x="7650480" y="1834318"/>
            <a:ext cx="3276600" cy="1094301"/>
          </a:xfrm>
          <a:prstGeom prst="rect">
            <a:avLst/>
          </a:prstGeom>
        </p:spPr>
      </p:pic>
      <p:pic>
        <p:nvPicPr>
          <p:cNvPr id="9" name="Graphic 9" descr="Flèche : courbe légère avec un remplissage uni">
            <a:extLst>
              <a:ext uri="{FF2B5EF4-FFF2-40B4-BE49-F238E27FC236}">
                <a16:creationId xmlns:a16="http://schemas.microsoft.com/office/drawing/2014/main" id="{7D0A5801-B45E-3648-F533-149E3EEA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532" y="2125345"/>
            <a:ext cx="487680" cy="510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0082E5-7A7F-6B8B-3376-12A7B047103F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21926465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Can we adjust the convolution operation ? 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convolution is a linear combination of values from the input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kernel size is not the only parameter we can tune </a:t>
            </a:r>
          </a:p>
          <a:p>
            <a:pPr marL="0" indent="0">
              <a:buNone/>
            </a:pPr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padding</a:t>
            </a:r>
            <a:r>
              <a:rPr lang="en-US" sz="2400" dirty="0">
                <a:latin typeface="Nyala"/>
                <a:ea typeface="+mn-lt"/>
                <a:cs typeface="+mn-lt"/>
              </a:rPr>
              <a:t> specifies the size of a zeroed frame added around the input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Padding is useful to control the spatial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dimension of the output map, for example to 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keep it constant across layers</a:t>
            </a:r>
            <a:endParaRPr lang="en-US" sz="200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877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11/47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78BA13-479C-07BB-E03C-44F005378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1" b="606"/>
          <a:stretch/>
        </p:blipFill>
        <p:spPr>
          <a:xfrm>
            <a:off x="7604760" y="1392358"/>
            <a:ext cx="3276600" cy="109430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0FD27B6-E4D6-257D-A754-31F3D562E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40" y="3462470"/>
            <a:ext cx="2476499" cy="281341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6FEEE82-1B81-D03D-9966-7D07D270F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040" y="3463636"/>
            <a:ext cx="2392680" cy="2818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C8A048-538D-DE13-EC90-D43F5FD0359B}"/>
              </a:ext>
            </a:extLst>
          </p:cNvPr>
          <p:cNvSpPr txBox="1"/>
          <p:nvPr/>
        </p:nvSpPr>
        <p:spPr>
          <a:xfrm>
            <a:off x="6815194" y="6174077"/>
            <a:ext cx="30208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: </a:t>
            </a:r>
            <a:r>
              <a:rPr lang="en-US" sz="1400" dirty="0">
                <a:latin typeface="Nyala"/>
                <a:ea typeface="+mn-lt"/>
                <a:cs typeface="+mn-lt"/>
                <a:hlinkClick r:id="rId7"/>
              </a:rPr>
              <a:t>Dumoulin and Visin, 2016.</a:t>
            </a:r>
            <a:endParaRPr lang="en-US" sz="1400" dirty="0">
              <a:latin typeface="Nyal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F996F-B00A-795F-22E8-79B50AA0CE54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</p:spTree>
    <p:extLst>
      <p:ext uri="{BB962C8B-B14F-4D97-AF65-F5344CB8AC3E}">
        <p14:creationId xmlns:p14="http://schemas.microsoft.com/office/powerpoint/2010/main" val="35295128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yala"/>
                <a:cs typeface="Calibri"/>
              </a:rPr>
              <a:t>Can we adjust the convolution operation ? 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convolution is a linear combination of values from the input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kernel size is not the only parameter we can tune </a:t>
            </a:r>
          </a:p>
          <a:p>
            <a:pPr marL="0" indent="0">
              <a:buNone/>
            </a:pPr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stride</a:t>
            </a:r>
            <a:r>
              <a:rPr lang="en-US" sz="2400" dirty="0">
                <a:latin typeface="Nyala"/>
                <a:ea typeface="+mn-lt"/>
                <a:cs typeface="+mn-lt"/>
              </a:rPr>
              <a:t> specifies a step size when moving the kernel across the signal</a:t>
            </a: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Stride is useful to reduce the spatial dimension of 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the feature map by a constant factor</a:t>
            </a:r>
            <a:endParaRPr lang="en-US" dirty="0"/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5726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12/47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78BA13-479C-07BB-E03C-44F005378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1" b="606"/>
          <a:stretch/>
        </p:blipFill>
        <p:spPr>
          <a:xfrm>
            <a:off x="7604760" y="1392358"/>
            <a:ext cx="3276600" cy="109430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A744999-2F42-4476-F432-2A4DB0EB9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820" y="3632252"/>
            <a:ext cx="2743200" cy="2687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FE9A3-22C6-6BD2-0EF4-9CDF88E000B6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7151B-EEA7-78CA-493E-FD52C62ED1AF}"/>
              </a:ext>
            </a:extLst>
          </p:cNvPr>
          <p:cNvSpPr txBox="1"/>
          <p:nvPr/>
        </p:nvSpPr>
        <p:spPr>
          <a:xfrm>
            <a:off x="8925934" y="4505297"/>
            <a:ext cx="19007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: </a:t>
            </a:r>
            <a:r>
              <a:rPr lang="en-US" sz="1400" dirty="0">
                <a:latin typeface="Nyala"/>
                <a:ea typeface="+mn-lt"/>
                <a:cs typeface="+mn-lt"/>
                <a:hlinkClick r:id="rId6"/>
              </a:rPr>
              <a:t>Dumoulin and Visin, 2016.</a:t>
            </a:r>
            <a:endParaRPr lang="en-US" sz="1400" dirty="0">
              <a:latin typeface="Nyal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783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F0FBA88-26EE-C3AA-0231-08C98E576EB6}"/>
              </a:ext>
            </a:extLst>
          </p:cNvPr>
          <p:cNvCxnSpPr/>
          <p:nvPr/>
        </p:nvCxnSpPr>
        <p:spPr>
          <a:xfrm flipV="1">
            <a:off x="2502498" y="6541546"/>
            <a:ext cx="2421816" cy="2689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007C-FBA2-27F0-69BA-4DC766B6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814"/>
            <a:ext cx="10515600" cy="49071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latin typeface="Nyala"/>
                <a:cs typeface="Calibri"/>
              </a:rPr>
              <a:t>Can we adjust the convolution operation ? </a:t>
            </a:r>
            <a:endParaRPr lang="en-US"/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convolution is a linear combination of values from the input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kernel size is not the only parameter we can tune </a:t>
            </a:r>
          </a:p>
          <a:p>
            <a:pPr marL="0" indent="0">
              <a:buNone/>
            </a:pPr>
            <a:endParaRPr lang="en-US" sz="2400" dirty="0">
              <a:latin typeface="Nyala"/>
              <a:ea typeface="+mn-lt"/>
              <a:cs typeface="+mn-lt"/>
            </a:endParaRPr>
          </a:p>
          <a:p>
            <a:r>
              <a:rPr lang="en-US" sz="2400" dirty="0">
                <a:latin typeface="Nyala"/>
                <a:ea typeface="+mn-lt"/>
                <a:cs typeface="+mn-lt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Nyala"/>
                <a:ea typeface="+mn-lt"/>
                <a:cs typeface="+mn-lt"/>
              </a:rPr>
              <a:t>dilation</a:t>
            </a:r>
            <a:r>
              <a:rPr lang="en-US" sz="2400" dirty="0">
                <a:latin typeface="Nyala"/>
                <a:ea typeface="+mn-lt"/>
                <a:cs typeface="+mn-lt"/>
              </a:rPr>
              <a:t> modulates the expansion of the filter without adding weights</a:t>
            </a:r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The dilation modulates the expansion of the kernel support </a:t>
            </a:r>
          </a:p>
          <a:p>
            <a:pPr marL="0" indent="0"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by adding rows and columns of zeros between coefficients </a:t>
            </a:r>
            <a:endParaRPr lang="en-US" dirty="0"/>
          </a:p>
          <a:p>
            <a:pPr marL="0" indent="0">
              <a:buNone/>
            </a:pPr>
            <a:endParaRPr lang="en-US" sz="2000" dirty="0">
              <a:latin typeface="Nyala"/>
              <a:ea typeface="+mn-lt"/>
              <a:cs typeface="+mn-lt"/>
            </a:endParaRPr>
          </a:p>
          <a:p>
            <a:pPr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- Having a dilation coefficient greater than one increases the </a:t>
            </a:r>
            <a:endParaRPr lang="en-US" dirty="0">
              <a:latin typeface="Calibri" panose="020F0502020204030204"/>
              <a:ea typeface="+mn-lt"/>
              <a:cs typeface="+mn-lt"/>
            </a:endParaRPr>
          </a:p>
          <a:p>
            <a:pPr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units receptive field size without increasing the number of </a:t>
            </a:r>
            <a:endParaRPr lang="en-US">
              <a:latin typeface="Calibri" panose="020F0502020204030204"/>
              <a:ea typeface="+mn-lt"/>
              <a:cs typeface="+mn-lt"/>
            </a:endParaRPr>
          </a:p>
          <a:p>
            <a:pPr>
              <a:buNone/>
            </a:pPr>
            <a:r>
              <a:rPr lang="en-US" sz="2000" dirty="0">
                <a:latin typeface="Nyala"/>
                <a:ea typeface="+mn-lt"/>
                <a:cs typeface="+mn-lt"/>
              </a:rPr>
              <a:t>parameters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endParaRPr lang="en-US" sz="2400" dirty="0">
              <a:latin typeface="Nyala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Nyala"/>
              <a:cs typeface="Calibri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63AB598E-7F87-D070-ACE0-B580C675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18"/>
          <a:stretch/>
        </p:blipFill>
        <p:spPr>
          <a:xfrm>
            <a:off x="117438" y="6316903"/>
            <a:ext cx="1679538" cy="44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8A1B68-E8A1-00A4-CA0F-D51712CD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35" b="70909"/>
          <a:stretch/>
        </p:blipFill>
        <p:spPr>
          <a:xfrm>
            <a:off x="10374404" y="150530"/>
            <a:ext cx="1706446" cy="474786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5D51F7AE-F9A3-FAEC-65F0-0EF48DE9A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7" r="73432" b="31211"/>
          <a:stretch/>
        </p:blipFill>
        <p:spPr>
          <a:xfrm>
            <a:off x="1970891" y="6275665"/>
            <a:ext cx="467959" cy="587572"/>
          </a:xfrm>
          <a:prstGeom prst="rect">
            <a:avLst/>
          </a:prstGeom>
        </p:spPr>
      </p:pic>
      <p:pic>
        <p:nvPicPr>
          <p:cNvPr id="37" name="Picture 33">
            <a:extLst>
              <a:ext uri="{FF2B5EF4-FFF2-40B4-BE49-F238E27FC236}">
                <a16:creationId xmlns:a16="http://schemas.microsoft.com/office/drawing/2014/main" id="{FB5DEEF5-B5D6-0306-88C4-65F86470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8" t="33182" r="-1732" b="-2273"/>
          <a:stretch/>
        </p:blipFill>
        <p:spPr>
          <a:xfrm>
            <a:off x="11661780" y="672453"/>
            <a:ext cx="522355" cy="1155658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7FD8515E-7720-D5A4-F3BE-87E7ED94B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7" t="33977" r="32472" b="31172"/>
          <a:stretch/>
        </p:blipFill>
        <p:spPr>
          <a:xfrm>
            <a:off x="9667985" y="131255"/>
            <a:ext cx="515470" cy="49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24121C-FCF9-C891-1652-5497A5B24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7" t="31602" r="-4184" b="31169"/>
          <a:stretch/>
        </p:blipFill>
        <p:spPr>
          <a:xfrm>
            <a:off x="11743764" y="2012498"/>
            <a:ext cx="442463" cy="564732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293D7-775C-2D08-65DA-3AD93D59500E}"/>
              </a:ext>
            </a:extLst>
          </p:cNvPr>
          <p:cNvCxnSpPr>
            <a:cxnSpLocks/>
          </p:cNvCxnSpPr>
          <p:nvPr/>
        </p:nvCxnSpPr>
        <p:spPr>
          <a:xfrm>
            <a:off x="4797910" y="6702909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103E83-A41A-CBCB-6B61-4A43DC9AADD3}"/>
              </a:ext>
            </a:extLst>
          </p:cNvPr>
          <p:cNvCxnSpPr>
            <a:cxnSpLocks/>
          </p:cNvCxnSpPr>
          <p:nvPr/>
        </p:nvCxnSpPr>
        <p:spPr>
          <a:xfrm>
            <a:off x="8402617" y="6588611"/>
            <a:ext cx="3575572" cy="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493F39-9C85-7568-531F-04A59A0E139E}"/>
              </a:ext>
            </a:extLst>
          </p:cNvPr>
          <p:cNvCxnSpPr>
            <a:cxnSpLocks/>
          </p:cNvCxnSpPr>
          <p:nvPr/>
        </p:nvCxnSpPr>
        <p:spPr>
          <a:xfrm>
            <a:off x="315108" y="2692995"/>
            <a:ext cx="1345" cy="175439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498640-A743-EFAE-06C7-45632226B893}"/>
              </a:ext>
            </a:extLst>
          </p:cNvPr>
          <p:cNvCxnSpPr>
            <a:cxnSpLocks/>
          </p:cNvCxnSpPr>
          <p:nvPr/>
        </p:nvCxnSpPr>
        <p:spPr>
          <a:xfrm>
            <a:off x="162708" y="120125"/>
            <a:ext cx="1345" cy="28480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33381F3-68B7-C152-9831-75B8745171DA}"/>
              </a:ext>
            </a:extLst>
          </p:cNvPr>
          <p:cNvCxnSpPr>
            <a:cxnSpLocks/>
          </p:cNvCxnSpPr>
          <p:nvPr/>
        </p:nvCxnSpPr>
        <p:spPr>
          <a:xfrm>
            <a:off x="360379" y="266251"/>
            <a:ext cx="3802380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71A535-FDFD-FACD-3403-ACD030786214}"/>
              </a:ext>
            </a:extLst>
          </p:cNvPr>
          <p:cNvCxnSpPr>
            <a:cxnSpLocks/>
          </p:cNvCxnSpPr>
          <p:nvPr/>
        </p:nvCxnSpPr>
        <p:spPr>
          <a:xfrm>
            <a:off x="3811790" y="149710"/>
            <a:ext cx="3533438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B565121-81FB-F556-BAC9-6148FA7633D7}"/>
              </a:ext>
            </a:extLst>
          </p:cNvPr>
          <p:cNvCxnSpPr>
            <a:cxnSpLocks/>
          </p:cNvCxnSpPr>
          <p:nvPr/>
        </p:nvCxnSpPr>
        <p:spPr>
          <a:xfrm>
            <a:off x="7110802" y="364862"/>
            <a:ext cx="2341132" cy="15240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16B066-223E-7E8D-4D28-10743A6D96C8}"/>
              </a:ext>
            </a:extLst>
          </p:cNvPr>
          <p:cNvCxnSpPr>
            <a:cxnSpLocks/>
          </p:cNvCxnSpPr>
          <p:nvPr/>
        </p:nvCxnSpPr>
        <p:spPr>
          <a:xfrm>
            <a:off x="11879579" y="4710053"/>
            <a:ext cx="1345" cy="175439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EAFE7D-233A-33F1-3640-17B328DCA777}"/>
              </a:ext>
            </a:extLst>
          </p:cNvPr>
          <p:cNvCxnSpPr>
            <a:cxnSpLocks/>
          </p:cNvCxnSpPr>
          <p:nvPr/>
        </p:nvCxnSpPr>
        <p:spPr>
          <a:xfrm>
            <a:off x="12005084" y="2863324"/>
            <a:ext cx="1345" cy="221159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0D314-BC25-2631-700D-4347B16B9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8" r="30568"/>
          <a:stretch/>
        </p:blipFill>
        <p:spPr>
          <a:xfrm>
            <a:off x="56030" y="4833691"/>
            <a:ext cx="533613" cy="140806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9CF3FA-80CE-73B9-8687-584982B0847D}"/>
              </a:ext>
            </a:extLst>
          </p:cNvPr>
          <p:cNvCxnSpPr>
            <a:cxnSpLocks/>
          </p:cNvCxnSpPr>
          <p:nvPr/>
        </p:nvCxnSpPr>
        <p:spPr>
          <a:xfrm>
            <a:off x="64096" y="2814915"/>
            <a:ext cx="413723" cy="95924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78B127-9547-EB8C-AC3A-609A8DBAFB6A}"/>
              </a:ext>
            </a:extLst>
          </p:cNvPr>
          <p:cNvCxnSpPr>
            <a:cxnSpLocks/>
          </p:cNvCxnSpPr>
          <p:nvPr/>
        </p:nvCxnSpPr>
        <p:spPr>
          <a:xfrm>
            <a:off x="7038639" y="89648"/>
            <a:ext cx="377863" cy="35589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5EC3B5-9ABB-CB92-0489-1ED2560A9D82}"/>
              </a:ext>
            </a:extLst>
          </p:cNvPr>
          <p:cNvCxnSpPr>
            <a:cxnSpLocks/>
          </p:cNvCxnSpPr>
          <p:nvPr/>
        </p:nvCxnSpPr>
        <p:spPr>
          <a:xfrm flipH="1">
            <a:off x="83377" y="233083"/>
            <a:ext cx="581358" cy="517262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5B794C-573A-DBF9-B8B0-D01FD30C9061}"/>
              </a:ext>
            </a:extLst>
          </p:cNvPr>
          <p:cNvCxnSpPr>
            <a:cxnSpLocks/>
          </p:cNvCxnSpPr>
          <p:nvPr/>
        </p:nvCxnSpPr>
        <p:spPr>
          <a:xfrm flipH="1">
            <a:off x="10862537" y="5670174"/>
            <a:ext cx="1098175" cy="853887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B5D2F6-87B0-AD63-9C4C-E7AC4B12F5F5}"/>
              </a:ext>
            </a:extLst>
          </p:cNvPr>
          <p:cNvCxnSpPr>
            <a:cxnSpLocks/>
          </p:cNvCxnSpPr>
          <p:nvPr/>
        </p:nvCxnSpPr>
        <p:spPr>
          <a:xfrm>
            <a:off x="4618167" y="6472518"/>
            <a:ext cx="404757" cy="364863"/>
          </a:xfrm>
          <a:prstGeom prst="straightConnector1">
            <a:avLst/>
          </a:prstGeom>
          <a:ln w="28575">
            <a:solidFill>
              <a:srgbClr val="7FBD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77EA30-7D57-278B-4FC8-93DE8C41C764}"/>
              </a:ext>
            </a:extLst>
          </p:cNvPr>
          <p:cNvSpPr txBox="1"/>
          <p:nvPr/>
        </p:nvSpPr>
        <p:spPr>
          <a:xfrm>
            <a:off x="11149647" y="6175288"/>
            <a:ext cx="7703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Nyala"/>
                <a:cs typeface="Calibri"/>
              </a:rPr>
              <a:t>13/47</a:t>
            </a:r>
            <a:endParaRPr lang="en-US" sz="2000" dirty="0">
              <a:latin typeface="Nyal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AC88D-0FBD-60E0-BEFA-1454D8AB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328"/>
          </a:xfrm>
        </p:spPr>
        <p:txBody>
          <a:bodyPr>
            <a:normAutofit/>
          </a:bodyPr>
          <a:lstStyle/>
          <a:p>
            <a:r>
              <a:rPr lang="en-US" dirty="0">
                <a:latin typeface="Nyala"/>
                <a:ea typeface="+mj-lt"/>
                <a:cs typeface="+mj-lt"/>
              </a:rPr>
              <a:t>2) How to build a CNN 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78BA13-479C-07BB-E03C-44F005378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1" b="606"/>
          <a:stretch/>
        </p:blipFill>
        <p:spPr>
          <a:xfrm>
            <a:off x="7604760" y="1392358"/>
            <a:ext cx="3276600" cy="109430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C1467F6-9D88-F7BB-CD87-889019A6E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760" y="3576674"/>
            <a:ext cx="2743199" cy="26459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C5A85-02A0-406E-A7C8-F2713F455592}"/>
              </a:ext>
            </a:extLst>
          </p:cNvPr>
          <p:cNvSpPr txBox="1"/>
          <p:nvPr/>
        </p:nvSpPr>
        <p:spPr>
          <a:xfrm>
            <a:off x="6179127" y="508462"/>
            <a:ext cx="2183476" cy="592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Nyala"/>
                <a:cs typeface="Calibri"/>
              </a:rPr>
              <a:t>2.1) Parameters of a convolution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2.2) Ingredients of a CNN</a:t>
            </a:r>
          </a:p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Nyala"/>
                <a:cs typeface="Calibri"/>
              </a:rPr>
              <a:t>2.3) How it really 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621DE-F5DE-05B2-9A3B-94B1FC908952}"/>
              </a:ext>
            </a:extLst>
          </p:cNvPr>
          <p:cNvSpPr txBox="1"/>
          <p:nvPr/>
        </p:nvSpPr>
        <p:spPr>
          <a:xfrm>
            <a:off x="9497434" y="4451957"/>
            <a:ext cx="17483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Nyala"/>
                <a:ea typeface="+mn-lt"/>
                <a:cs typeface="+mn-lt"/>
              </a:rPr>
              <a:t>Taken from : </a:t>
            </a:r>
            <a:r>
              <a:rPr lang="en-US" sz="1400" dirty="0">
                <a:latin typeface="Nyala"/>
                <a:ea typeface="+mn-lt"/>
                <a:cs typeface="+mn-lt"/>
                <a:hlinkClick r:id="rId6"/>
              </a:rPr>
              <a:t>Dumoulin and Visin, 2016.</a:t>
            </a:r>
            <a:endParaRPr lang="en-US" sz="1400" dirty="0">
              <a:latin typeface="Nyal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0134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6" baseType="lpstr">
      <vt:lpstr>Thème Office</vt:lpstr>
      <vt:lpstr>PowerPoint Presentation</vt:lpstr>
      <vt:lpstr>Course 1 : Table of contents</vt:lpstr>
      <vt:lpstr>1) What is deep learning ?</vt:lpstr>
      <vt:lpstr>2) How it is used nowadays ?</vt:lpstr>
      <vt:lpstr>2) How it is used nowadays ?</vt:lpstr>
      <vt:lpstr>2) How it is used nowadays ?</vt:lpstr>
      <vt:lpstr>2) How it is used nowadays ?</vt:lpstr>
      <vt:lpstr>2) How it is used nowadays ?</vt:lpstr>
      <vt:lpstr>3) Why it will become vital in the future</vt:lpstr>
      <vt:lpstr>3) Why it will become vital in the future</vt:lpstr>
      <vt:lpstr>3) Why it will become vital in the future</vt:lpstr>
      <vt:lpstr>4) Objectives of this course</vt:lpstr>
      <vt:lpstr>4) Objectives of this course</vt:lpstr>
      <vt:lpstr>4) Objectives of this course</vt:lpstr>
      <vt:lpstr>4) Objectives of this course</vt:lpstr>
      <vt:lpstr>4) Objectives of this course</vt:lpstr>
      <vt:lpstr>4) Objectives of this course</vt:lpstr>
      <vt:lpstr>5) From linear regression to neural network</vt:lpstr>
      <vt:lpstr>PowerPoint Presentation</vt:lpstr>
      <vt:lpstr>5) From linear regression to neural network</vt:lpstr>
      <vt:lpstr>PowerPoint Presentation</vt:lpstr>
      <vt:lpstr>5) From linear regression to neural network</vt:lpstr>
      <vt:lpstr>5) From linear regression to neural network</vt:lpstr>
      <vt:lpstr>5) From linear regression to neural network</vt:lpstr>
      <vt:lpstr>5) From linear regression to neural network</vt:lpstr>
      <vt:lpstr>5) From linear regression to neural network</vt:lpstr>
      <vt:lpstr>5) From linear regression to neural network</vt:lpstr>
      <vt:lpstr>5) From linear regression to neural network</vt:lpstr>
      <vt:lpstr>6) Analogy with the polynomial regression</vt:lpstr>
      <vt:lpstr>6) Analogy with the polynomial regression</vt:lpstr>
      <vt:lpstr>6) Analogy with the polynomial regression</vt:lpstr>
      <vt:lpstr>6) Analogy with the polynomial regression</vt:lpstr>
      <vt:lpstr>6) Analogy with the polynomial regression</vt:lpstr>
      <vt:lpstr>6) Analogy with the polynomial regression</vt:lpstr>
      <vt:lpstr>PowerPoint Presentation</vt:lpstr>
      <vt:lpstr>PowerPoint Presentation</vt:lpstr>
      <vt:lpstr>PowerPoint Presentation</vt:lpstr>
      <vt:lpstr>Course 2 : Table of contents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1) How neural networks learn ?</vt:lpstr>
      <vt:lpstr>2) A word about activation functions</vt:lpstr>
      <vt:lpstr>2) A word about activation functions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3) How to train neural networks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4) How to choose the loss function ?</vt:lpstr>
      <vt:lpstr>PowerPoint Presentation</vt:lpstr>
      <vt:lpstr>PowerPoint Presentation</vt:lpstr>
      <vt:lpstr>PowerPoint Presentation</vt:lpstr>
      <vt:lpstr>Course 3 : Table of contents</vt:lpstr>
      <vt:lpstr>1) Why convolutional neural networks ?</vt:lpstr>
      <vt:lpstr>1) Why convolutional neural networks ?</vt:lpstr>
      <vt:lpstr>1) Why convolutional neural networks ?</vt:lpstr>
      <vt:lpstr>1) Why convolutional neural networks ?</vt:lpstr>
      <vt:lpstr>1) Why convolutional neural networks ?</vt:lpstr>
      <vt:lpstr>1) Why convolutional neural networks ?</vt:lpstr>
      <vt:lpstr>1) Why convolutional neural networks ?</vt:lpstr>
      <vt:lpstr>1) Why convolutional neural networks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2) How to build a CNN ?</vt:lpstr>
      <vt:lpstr>3) Going further with convolutions</vt:lpstr>
      <vt:lpstr>3) Going further with convolutions</vt:lpstr>
      <vt:lpstr>3) Going further with convolutions</vt:lpstr>
      <vt:lpstr>3) Going further with convolutions</vt:lpstr>
      <vt:lpstr>3) Going further with convolutions</vt:lpstr>
      <vt:lpstr>3) Going further with convolutions</vt:lpstr>
      <vt:lpstr>3) Going further with convolutions</vt:lpstr>
      <vt:lpstr>3) Going further with convolutions</vt:lpstr>
      <vt:lpstr>3) Going further with convolutions</vt:lpstr>
      <vt:lpstr>4) Tips and tricks to train NN better</vt:lpstr>
      <vt:lpstr>4) Tips and tricks to train NN better</vt:lpstr>
      <vt:lpstr>4) Tips and tricks to train NN better</vt:lpstr>
      <vt:lpstr>4) Tips and tricks to train NN better</vt:lpstr>
      <vt:lpstr>4) Tips and tricks to train NN better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5) More advanced networks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2871</cp:revision>
  <dcterms:created xsi:type="dcterms:W3CDTF">2012-07-30T22:21:58Z</dcterms:created>
  <dcterms:modified xsi:type="dcterms:W3CDTF">2022-12-02T10:33:13Z</dcterms:modified>
</cp:coreProperties>
</file>