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1" r:id="rId4"/>
    <p:sldId id="282" r:id="rId5"/>
    <p:sldId id="285" r:id="rId6"/>
    <p:sldId id="286" r:id="rId7"/>
    <p:sldId id="287" r:id="rId8"/>
    <p:sldId id="288" r:id="rId9"/>
    <p:sldId id="312" r:id="rId10"/>
    <p:sldId id="289" r:id="rId11"/>
    <p:sldId id="290" r:id="rId12"/>
    <p:sldId id="291" r:id="rId13"/>
    <p:sldId id="292" r:id="rId14"/>
    <p:sldId id="293" r:id="rId15"/>
    <p:sldId id="294" r:id="rId16"/>
    <p:sldId id="295" r:id="rId17"/>
    <p:sldId id="297" r:id="rId18"/>
    <p:sldId id="298" r:id="rId19"/>
    <p:sldId id="299" r:id="rId20"/>
    <p:sldId id="300" r:id="rId21"/>
    <p:sldId id="302" r:id="rId22"/>
    <p:sldId id="303" r:id="rId23"/>
    <p:sldId id="305" r:id="rId24"/>
    <p:sldId id="307" r:id="rId25"/>
    <p:sldId id="308" r:id="rId26"/>
    <p:sldId id="309" r:id="rId27"/>
    <p:sldId id="310" r:id="rId28"/>
    <p:sldId id="311" r:id="rId29"/>
    <p:sldId id="314" r:id="rId30"/>
    <p:sldId id="315" r:id="rId31"/>
    <p:sldId id="316" r:id="rId32"/>
    <p:sldId id="317" r:id="rId33"/>
    <p:sldId id="320" r:id="rId34"/>
    <p:sldId id="319" r:id="rId35"/>
    <p:sldId id="321" r:id="rId36"/>
    <p:sldId id="322" r:id="rId37"/>
    <p:sldId id="324" r:id="rId38"/>
    <p:sldId id="325" r:id="rId39"/>
    <p:sldId id="326" r:id="rId40"/>
    <p:sldId id="327" r:id="rId41"/>
    <p:sldId id="328" r:id="rId42"/>
    <p:sldId id="329" r:id="rId43"/>
    <p:sldId id="279"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109"/>
    <a:srgbClr val="1B3358"/>
    <a:srgbClr val="193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1" autoAdjust="0"/>
    <p:restoredTop sz="94660"/>
  </p:normalViewPr>
  <p:slideViewPr>
    <p:cSldViewPr snapToGrid="0">
      <p:cViewPr varScale="1">
        <p:scale>
          <a:sx n="127" d="100"/>
          <a:sy n="127" d="100"/>
        </p:scale>
        <p:origin x="2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CE0777-D1F9-4D52-88DF-078132B8C6DA}"/>
              </a:ext>
            </a:extLst>
          </p:cNvPr>
          <p:cNvSpPr>
            <a:spLocks noGrp="1"/>
          </p:cNvSpPr>
          <p:nvPr>
            <p:ph type="ctrTitle" hasCustomPrompt="1"/>
          </p:nvPr>
        </p:nvSpPr>
        <p:spPr>
          <a:xfrm>
            <a:off x="1942011" y="1122363"/>
            <a:ext cx="9749246" cy="2387600"/>
          </a:xfrm>
        </p:spPr>
        <p:txBody>
          <a:bodyPr anchor="b">
            <a:normAutofit/>
          </a:bodyPr>
          <a:lstStyle>
            <a:lvl1pPr algn="l">
              <a:defRPr sz="4000"/>
            </a:lvl1pPr>
          </a:lstStyle>
          <a:p>
            <a:r>
              <a:rPr lang="fr-FR" dirty="0"/>
              <a:t>Insérer votre titre ici</a:t>
            </a:r>
            <a:endParaRPr lang="fr-BE" dirty="0"/>
          </a:p>
        </p:txBody>
      </p:sp>
      <p:sp>
        <p:nvSpPr>
          <p:cNvPr id="3" name="Sous-titre 2">
            <a:extLst>
              <a:ext uri="{FF2B5EF4-FFF2-40B4-BE49-F238E27FC236}">
                <a16:creationId xmlns:a16="http://schemas.microsoft.com/office/drawing/2014/main" id="{DA151A11-5432-431B-AB3D-51A478E6F31D}"/>
              </a:ext>
            </a:extLst>
          </p:cNvPr>
          <p:cNvSpPr>
            <a:spLocks noGrp="1"/>
          </p:cNvSpPr>
          <p:nvPr>
            <p:ph type="subTitle" idx="1" hasCustomPrompt="1"/>
          </p:nvPr>
        </p:nvSpPr>
        <p:spPr>
          <a:xfrm>
            <a:off x="1942011" y="3628164"/>
            <a:ext cx="9749246" cy="15316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Insérer votre sous-titre ici</a:t>
            </a:r>
            <a:endParaRPr lang="fr-BE" dirty="0"/>
          </a:p>
        </p:txBody>
      </p:sp>
      <p:sp>
        <p:nvSpPr>
          <p:cNvPr id="8" name="Espace réservé du texte 7">
            <a:extLst>
              <a:ext uri="{FF2B5EF4-FFF2-40B4-BE49-F238E27FC236}">
                <a16:creationId xmlns:a16="http://schemas.microsoft.com/office/drawing/2014/main" id="{A02825BE-E9C2-487E-A880-0966A29C8439}"/>
              </a:ext>
            </a:extLst>
          </p:cNvPr>
          <p:cNvSpPr>
            <a:spLocks noGrp="1"/>
          </p:cNvSpPr>
          <p:nvPr>
            <p:ph type="body" sz="quarter" idx="12" hasCustomPrompt="1"/>
          </p:nvPr>
        </p:nvSpPr>
        <p:spPr>
          <a:xfrm>
            <a:off x="3409406" y="5283925"/>
            <a:ext cx="8281851" cy="920931"/>
          </a:xfrm>
        </p:spPr>
        <p:txBody>
          <a:bodyPr>
            <a:normAutofit/>
          </a:bodyPr>
          <a:lstStyle>
            <a:lvl1pPr marL="0" indent="0" algn="r">
              <a:buNone/>
              <a:defRPr sz="2400">
                <a:solidFill>
                  <a:srgbClr val="F09109"/>
                </a:solidFill>
              </a:defRPr>
            </a:lvl1pPr>
          </a:lstStyle>
          <a:p>
            <a:pPr lvl="0"/>
            <a:r>
              <a:rPr lang="fr-FR" dirty="0"/>
              <a:t>Auteur(s)</a:t>
            </a:r>
            <a:endParaRPr lang="fr-BE" dirty="0"/>
          </a:p>
        </p:txBody>
      </p:sp>
    </p:spTree>
    <p:extLst>
      <p:ext uri="{BB962C8B-B14F-4D97-AF65-F5344CB8AC3E}">
        <p14:creationId xmlns:p14="http://schemas.microsoft.com/office/powerpoint/2010/main" val="333904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B9F21-9FFB-41B3-9DEA-1ADF60D7738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325202E-C4F1-4D45-B774-D405614CF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pied de page 4">
            <a:extLst>
              <a:ext uri="{FF2B5EF4-FFF2-40B4-BE49-F238E27FC236}">
                <a16:creationId xmlns:a16="http://schemas.microsoft.com/office/drawing/2014/main" id="{EEF2F763-40B9-4E64-B3D7-3D8E2386E233}"/>
              </a:ext>
            </a:extLst>
          </p:cNvPr>
          <p:cNvSpPr>
            <a:spLocks noGrp="1"/>
          </p:cNvSpPr>
          <p:nvPr>
            <p:ph type="ftr" sz="quarter" idx="11"/>
          </p:nvPr>
        </p:nvSpPr>
        <p:spPr/>
        <p:txBody>
          <a:bodyPr/>
          <a:lstStyle/>
          <a:p>
            <a:endParaRPr lang="fr-BE" dirty="0"/>
          </a:p>
        </p:txBody>
      </p:sp>
    </p:spTree>
    <p:extLst>
      <p:ext uri="{BB962C8B-B14F-4D97-AF65-F5344CB8AC3E}">
        <p14:creationId xmlns:p14="http://schemas.microsoft.com/office/powerpoint/2010/main" val="200634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7E921-4693-4C13-91E6-F4D5C0AF64EB}"/>
              </a:ext>
            </a:extLst>
          </p:cNvPr>
          <p:cNvSpPr>
            <a:spLocks noGrp="1"/>
          </p:cNvSpPr>
          <p:nvPr>
            <p:ph type="title"/>
          </p:nvPr>
        </p:nvSpPr>
        <p:spPr/>
        <p:txBody>
          <a:bodyPr/>
          <a:lstStyle/>
          <a:p>
            <a:r>
              <a:rPr lang="fr-FR"/>
              <a:t>Modifiez le style du titre</a:t>
            </a:r>
            <a:endParaRPr lang="fr-BE"/>
          </a:p>
        </p:txBody>
      </p:sp>
      <p:sp>
        <p:nvSpPr>
          <p:cNvPr id="4" name="Espace réservé du pied de page 3">
            <a:extLst>
              <a:ext uri="{FF2B5EF4-FFF2-40B4-BE49-F238E27FC236}">
                <a16:creationId xmlns:a16="http://schemas.microsoft.com/office/drawing/2014/main" id="{90219C54-6274-432F-938C-D0B356B4A161}"/>
              </a:ext>
            </a:extLst>
          </p:cNvPr>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17648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C855FD8-C97F-43AF-8C10-8A395AF80456}"/>
              </a:ext>
            </a:extLst>
          </p:cNvPr>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374929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B9F21-9FFB-41B3-9DEA-1ADF60D7738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325202E-C4F1-4D45-B774-D405614CF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pied de page 4">
            <a:extLst>
              <a:ext uri="{FF2B5EF4-FFF2-40B4-BE49-F238E27FC236}">
                <a16:creationId xmlns:a16="http://schemas.microsoft.com/office/drawing/2014/main" id="{EEF2F763-40B9-4E64-B3D7-3D8E2386E233}"/>
              </a:ext>
            </a:extLst>
          </p:cNvPr>
          <p:cNvSpPr>
            <a:spLocks noGrp="1"/>
          </p:cNvSpPr>
          <p:nvPr>
            <p:ph type="ftr" sz="quarter" idx="11"/>
          </p:nvPr>
        </p:nvSpPr>
        <p:spPr/>
        <p:txBody>
          <a:bodyPr/>
          <a:lstStyle/>
          <a:p>
            <a:endParaRPr lang="fr-BE" dirty="0"/>
          </a:p>
        </p:txBody>
      </p:sp>
    </p:spTree>
    <p:extLst>
      <p:ext uri="{BB962C8B-B14F-4D97-AF65-F5344CB8AC3E}">
        <p14:creationId xmlns:p14="http://schemas.microsoft.com/office/powerpoint/2010/main" val="281247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7E921-4693-4C13-91E6-F4D5C0AF64EB}"/>
              </a:ext>
            </a:extLst>
          </p:cNvPr>
          <p:cNvSpPr>
            <a:spLocks noGrp="1"/>
          </p:cNvSpPr>
          <p:nvPr>
            <p:ph type="title"/>
          </p:nvPr>
        </p:nvSpPr>
        <p:spPr/>
        <p:txBody>
          <a:bodyPr/>
          <a:lstStyle/>
          <a:p>
            <a:r>
              <a:rPr lang="fr-FR"/>
              <a:t>Modifiez le style du titre</a:t>
            </a:r>
            <a:endParaRPr lang="fr-BE"/>
          </a:p>
        </p:txBody>
      </p:sp>
      <p:sp>
        <p:nvSpPr>
          <p:cNvPr id="4" name="Espace réservé du pied de page 3">
            <a:extLst>
              <a:ext uri="{FF2B5EF4-FFF2-40B4-BE49-F238E27FC236}">
                <a16:creationId xmlns:a16="http://schemas.microsoft.com/office/drawing/2014/main" id="{90219C54-6274-432F-938C-D0B356B4A161}"/>
              </a:ext>
            </a:extLst>
          </p:cNvPr>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259737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C855FD8-C97F-43AF-8C10-8A395AF80456}"/>
              </a:ext>
            </a:extLst>
          </p:cNvPr>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34067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1E6B4A-4848-42DD-99A6-755CF85BF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a:extLst>
              <a:ext uri="{FF2B5EF4-FFF2-40B4-BE49-F238E27FC236}">
                <a16:creationId xmlns:a16="http://schemas.microsoft.com/office/drawing/2014/main" id="{349BD70B-6FFB-482C-A61C-68A54FFD7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a:extLst>
              <a:ext uri="{FF2B5EF4-FFF2-40B4-BE49-F238E27FC236}">
                <a16:creationId xmlns:a16="http://schemas.microsoft.com/office/drawing/2014/main" id="{D845224C-B094-44E3-A550-FC8CBD7EE108}"/>
              </a:ext>
            </a:extLst>
          </p:cNvPr>
          <p:cNvSpPr>
            <a:spLocks noGrp="1"/>
          </p:cNvSpPr>
          <p:nvPr>
            <p:ph type="ftr" sz="quarter" idx="3"/>
          </p:nvPr>
        </p:nvSpPr>
        <p:spPr>
          <a:xfrm>
            <a:off x="2129246" y="6356350"/>
            <a:ext cx="92245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Tree>
    <p:extLst>
      <p:ext uri="{BB962C8B-B14F-4D97-AF65-F5344CB8AC3E}">
        <p14:creationId xmlns:p14="http://schemas.microsoft.com/office/powerpoint/2010/main" val="239216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Lst>
  <p:txStyles>
    <p:titleStyle>
      <a:lvl1pPr algn="l" defTabSz="914400" rtl="0" eaLnBrk="1" latinLnBrk="0" hangingPunct="1">
        <a:lnSpc>
          <a:spcPct val="90000"/>
        </a:lnSpc>
        <a:spcBef>
          <a:spcPct val="0"/>
        </a:spcBef>
        <a:buNone/>
        <a:defRPr sz="4400" kern="1200">
          <a:solidFill>
            <a:srgbClr val="1B3358"/>
          </a:solidFill>
          <a:latin typeface="Exo" panose="02000503000000000000" pitchFamily="50" charset="0"/>
          <a:ea typeface="+mj-ea"/>
          <a:cs typeface="+mj-cs"/>
        </a:defRPr>
      </a:lvl1pPr>
    </p:titleStyle>
    <p:body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5B0D79E-F133-47FD-B6B9-BCE87B2243A1}"/>
              </a:ext>
            </a:extLst>
          </p:cNvPr>
          <p:cNvSpPr>
            <a:spLocks noGrp="1"/>
          </p:cNvSpPr>
          <p:nvPr>
            <p:ph type="ctrTitle"/>
          </p:nvPr>
        </p:nvSpPr>
        <p:spPr/>
        <p:txBody>
          <a:bodyPr/>
          <a:lstStyle/>
          <a:p>
            <a:r>
              <a:rPr lang="fr-BE" dirty="0"/>
              <a:t>Les </a:t>
            </a:r>
            <a:r>
              <a:rPr lang="fr-BE" dirty="0" err="1"/>
              <a:t>QCMs</a:t>
            </a:r>
            <a:r>
              <a:rPr lang="fr-BE" dirty="0"/>
              <a:t> dans l’enseignement supérieur</a:t>
            </a:r>
            <a:br>
              <a:rPr lang="fr-BE" dirty="0"/>
            </a:br>
            <a:r>
              <a:rPr lang="fr-BE" dirty="0"/>
              <a:t>Qu’en penser ? Comment les construire ?</a:t>
            </a:r>
          </a:p>
        </p:txBody>
      </p:sp>
      <p:sp>
        <p:nvSpPr>
          <p:cNvPr id="12" name="Espace réservé du texte 11">
            <a:extLst>
              <a:ext uri="{FF2B5EF4-FFF2-40B4-BE49-F238E27FC236}">
                <a16:creationId xmlns:a16="http://schemas.microsoft.com/office/drawing/2014/main" id="{FC7F9362-BF28-4D8E-960B-4E2C869524AB}"/>
              </a:ext>
            </a:extLst>
          </p:cNvPr>
          <p:cNvSpPr>
            <a:spLocks noGrp="1"/>
          </p:cNvSpPr>
          <p:nvPr>
            <p:ph type="body" sz="quarter" idx="12"/>
          </p:nvPr>
        </p:nvSpPr>
        <p:spPr/>
        <p:txBody>
          <a:bodyPr/>
          <a:lstStyle/>
          <a:p>
            <a:r>
              <a:rPr lang="fr-BE" dirty="0"/>
              <a:t>Pascal </a:t>
            </a:r>
            <a:r>
              <a:rPr lang="fr-BE" dirty="0" err="1"/>
              <a:t>Detroz</a:t>
            </a:r>
            <a:endParaRPr lang="fr-BE" dirty="0"/>
          </a:p>
          <a:p>
            <a:r>
              <a:rPr lang="fr-BE" dirty="0"/>
              <a:t>SMART-IFRES – </a:t>
            </a:r>
            <a:r>
              <a:rPr lang="fr-BE" dirty="0" err="1"/>
              <a:t>DIDACTIFen</a:t>
            </a:r>
            <a:endParaRPr lang="fr-BE" dirty="0"/>
          </a:p>
        </p:txBody>
      </p:sp>
      <p:pic>
        <p:nvPicPr>
          <p:cNvPr id="2" name="Image 1">
            <a:extLst>
              <a:ext uri="{FF2B5EF4-FFF2-40B4-BE49-F238E27FC236}">
                <a16:creationId xmlns:a16="http://schemas.microsoft.com/office/drawing/2014/main" id="{E61B3C80-2E70-8619-5862-C520FE2A4644}"/>
              </a:ext>
            </a:extLst>
          </p:cNvPr>
          <p:cNvPicPr>
            <a:picLocks noChangeAspect="1"/>
          </p:cNvPicPr>
          <p:nvPr/>
        </p:nvPicPr>
        <p:blipFill>
          <a:blip r:embed="rId2"/>
          <a:stretch>
            <a:fillRect/>
          </a:stretch>
        </p:blipFill>
        <p:spPr>
          <a:xfrm>
            <a:off x="-118717" y="5278030"/>
            <a:ext cx="2144299" cy="1042532"/>
          </a:xfrm>
          <a:prstGeom prst="rect">
            <a:avLst/>
          </a:prstGeom>
        </p:spPr>
      </p:pic>
    </p:spTree>
    <p:extLst>
      <p:ext uri="{BB962C8B-B14F-4D97-AF65-F5344CB8AC3E}">
        <p14:creationId xmlns:p14="http://schemas.microsoft.com/office/powerpoint/2010/main" val="219544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74915-4133-402F-584A-C697BD9A7B26}"/>
              </a:ext>
            </a:extLst>
          </p:cNvPr>
          <p:cNvSpPr>
            <a:spLocks noGrp="1"/>
          </p:cNvSpPr>
          <p:nvPr>
            <p:ph type="title"/>
          </p:nvPr>
        </p:nvSpPr>
        <p:spPr/>
        <p:txBody>
          <a:bodyPr/>
          <a:lstStyle/>
          <a:p>
            <a:r>
              <a:rPr lang="fr-FR" dirty="0"/>
              <a:t>Des règles de rédaction pour les QCM</a:t>
            </a:r>
          </a:p>
        </p:txBody>
      </p:sp>
      <p:sp>
        <p:nvSpPr>
          <p:cNvPr id="3" name="Espace réservé du contenu 2">
            <a:extLst>
              <a:ext uri="{FF2B5EF4-FFF2-40B4-BE49-F238E27FC236}">
                <a16:creationId xmlns:a16="http://schemas.microsoft.com/office/drawing/2014/main" id="{4D894683-E90A-5A7B-319F-BC5ED59CF378}"/>
              </a:ext>
            </a:extLst>
          </p:cNvPr>
          <p:cNvSpPr>
            <a:spLocks noGrp="1"/>
          </p:cNvSpPr>
          <p:nvPr>
            <p:ph idx="1"/>
          </p:nvPr>
        </p:nvSpPr>
        <p:spPr/>
        <p:txBody>
          <a:bodyPr/>
          <a:lstStyle/>
          <a:p>
            <a:pPr marL="328314" indent="-328314" defTabSz="829424" eaLnBrk="0">
              <a:buFontTx/>
              <a:buAutoNum type="alphaUcPeriod"/>
              <a:tabLst>
                <a:tab pos="250555" algn="l"/>
              </a:tabLst>
            </a:pPr>
            <a:r>
              <a:rPr lang="fr-BE" sz="2800" dirty="0">
                <a:solidFill>
                  <a:srgbClr val="000000"/>
                </a:solidFill>
                <a:latin typeface="Arial" charset="0"/>
              </a:rPr>
              <a:t> Règles de rédaction concernant l’adéquation aux objectifs</a:t>
            </a:r>
          </a:p>
          <a:p>
            <a:pPr marL="328314" indent="-328314" defTabSz="829424" eaLnBrk="0">
              <a:tabLst>
                <a:tab pos="250555" algn="l"/>
              </a:tabLst>
            </a:pPr>
            <a:endParaRPr lang="fr-BE" sz="1050" dirty="0">
              <a:solidFill>
                <a:srgbClr val="000000"/>
              </a:solidFill>
              <a:latin typeface="Arial" charset="0"/>
            </a:endParaRPr>
          </a:p>
          <a:p>
            <a:pPr marL="328314" indent="-328314" defTabSz="829424" eaLnBrk="0">
              <a:buFontTx/>
              <a:buAutoNum type="alphaUcPeriod" startAt="2"/>
              <a:tabLst>
                <a:tab pos="250555" algn="l"/>
              </a:tabLst>
            </a:pPr>
            <a:r>
              <a:rPr lang="fr-BE" sz="2800" dirty="0">
                <a:solidFill>
                  <a:srgbClr val="000000"/>
                </a:solidFill>
                <a:latin typeface="Arial" charset="0"/>
              </a:rPr>
              <a:t> Règles de rédaction concernant la valeur diagnostique de la réponse</a:t>
            </a:r>
          </a:p>
          <a:p>
            <a:pPr marL="328314" indent="-328314" defTabSz="829424" eaLnBrk="0">
              <a:tabLst>
                <a:tab pos="250555" algn="l"/>
              </a:tabLst>
            </a:pPr>
            <a:endParaRPr lang="fr-BE" sz="1050" dirty="0">
              <a:solidFill>
                <a:srgbClr val="000000"/>
              </a:solidFill>
              <a:latin typeface="Arial" charset="0"/>
            </a:endParaRPr>
          </a:p>
          <a:p>
            <a:pPr marL="328314" indent="-328314" defTabSz="829424" eaLnBrk="0">
              <a:buFontTx/>
              <a:buAutoNum type="alphaUcPeriod" startAt="3"/>
              <a:tabLst>
                <a:tab pos="250555" algn="l"/>
              </a:tabLst>
            </a:pPr>
            <a:r>
              <a:rPr lang="fr-BE" sz="2800" dirty="0">
                <a:solidFill>
                  <a:srgbClr val="000000"/>
                </a:solidFill>
                <a:latin typeface="Arial" charset="0"/>
              </a:rPr>
              <a:t> Règles de rédaction sur la forme</a:t>
            </a:r>
          </a:p>
          <a:p>
            <a:pPr marL="328314" indent="-328314" defTabSz="829424" eaLnBrk="0">
              <a:tabLst>
                <a:tab pos="250555" algn="l"/>
              </a:tabLst>
            </a:pPr>
            <a:endParaRPr lang="fr-BE" sz="1050" dirty="0">
              <a:solidFill>
                <a:srgbClr val="000000"/>
              </a:solidFill>
              <a:latin typeface="Arial" charset="0"/>
            </a:endParaRPr>
          </a:p>
          <a:p>
            <a:pPr marL="328314" indent="-328314" defTabSz="829424" eaLnBrk="0">
              <a:buFontTx/>
              <a:buAutoNum type="alphaUcPeriod" startAt="4"/>
              <a:tabLst>
                <a:tab pos="250555" algn="l"/>
              </a:tabLst>
            </a:pPr>
            <a:r>
              <a:rPr lang="fr-BE" sz="2800" dirty="0">
                <a:solidFill>
                  <a:srgbClr val="000000"/>
                </a:solidFill>
                <a:latin typeface="Arial" charset="0"/>
              </a:rPr>
              <a:t> Règles de rédaction des solutions proposées</a:t>
            </a:r>
          </a:p>
          <a:p>
            <a:pPr marL="328314" indent="-328314" defTabSz="829424" eaLnBrk="0">
              <a:buFontTx/>
              <a:buAutoNum type="alphaUcPeriod" startAt="4"/>
              <a:tabLst>
                <a:tab pos="250555" algn="l"/>
              </a:tabLst>
            </a:pPr>
            <a:r>
              <a:rPr lang="fr-FR" sz="2800" dirty="0">
                <a:solidFill>
                  <a:srgbClr val="000000"/>
                </a:solidFill>
                <a:latin typeface="Arial" charset="0"/>
              </a:rPr>
              <a:t> Règles de cohérence dans le test</a:t>
            </a:r>
          </a:p>
          <a:p>
            <a:endParaRPr lang="fr-FR" dirty="0"/>
          </a:p>
        </p:txBody>
      </p:sp>
      <p:sp>
        <p:nvSpPr>
          <p:cNvPr id="4" name="ZoneTexte 3">
            <a:extLst>
              <a:ext uri="{FF2B5EF4-FFF2-40B4-BE49-F238E27FC236}">
                <a16:creationId xmlns:a16="http://schemas.microsoft.com/office/drawing/2014/main" id="{E742C794-E952-1E66-0BC0-227DD6F00347}"/>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Tree>
    <p:extLst>
      <p:ext uri="{BB962C8B-B14F-4D97-AF65-F5344CB8AC3E}">
        <p14:creationId xmlns:p14="http://schemas.microsoft.com/office/powerpoint/2010/main" val="27262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96D23-012D-239F-51A9-FDE1F327C65C}"/>
              </a:ext>
            </a:extLst>
          </p:cNvPr>
          <p:cNvSpPr>
            <a:spLocks noGrp="1"/>
          </p:cNvSpPr>
          <p:nvPr>
            <p:ph type="title"/>
          </p:nvPr>
        </p:nvSpPr>
        <p:spPr/>
        <p:txBody>
          <a:bodyPr>
            <a:normAutofit/>
          </a:bodyPr>
          <a:lstStyle/>
          <a:p>
            <a:r>
              <a:rPr lang="fr-BE" dirty="0">
                <a:latin typeface="Exo" panose="02000503000000000000"/>
                <a:ea typeface="+mn-ea"/>
                <a:cs typeface="+mn-cs"/>
              </a:rPr>
              <a:t>A. Règles concernant l’adéquation aux objectifs</a:t>
            </a:r>
            <a:endParaRPr lang="fr-FR" dirty="0">
              <a:latin typeface="Exo" panose="02000503000000000000"/>
              <a:ea typeface="+mn-ea"/>
              <a:cs typeface="+mn-cs"/>
            </a:endParaRPr>
          </a:p>
        </p:txBody>
      </p:sp>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lstStyle/>
          <a:p>
            <a:pPr marL="0" indent="0">
              <a:buNone/>
            </a:pPr>
            <a:r>
              <a:rPr lang="fr-FR" dirty="0"/>
              <a:t>Règle 1 : Il convient de n’utiliser la QCM que si elle est le type de question le plus approprié pour mesurer ce que l’on désire évaluer.</a:t>
            </a:r>
          </a:p>
        </p:txBody>
      </p:sp>
      <p:sp>
        <p:nvSpPr>
          <p:cNvPr id="4" name="ZoneTexte 3">
            <a:extLst>
              <a:ext uri="{FF2B5EF4-FFF2-40B4-BE49-F238E27FC236}">
                <a16:creationId xmlns:a16="http://schemas.microsoft.com/office/drawing/2014/main" id="{F1A25354-7791-E7BD-CB35-E5A79E1EBF8E}"/>
              </a:ext>
            </a:extLst>
          </p:cNvPr>
          <p:cNvSpPr txBox="1"/>
          <p:nvPr/>
        </p:nvSpPr>
        <p:spPr>
          <a:xfrm>
            <a:off x="1243445" y="2812888"/>
            <a:ext cx="9705109" cy="2492990"/>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Inventez un nom de poudre à lessiver en insistant sur l ’une de ses qualités : mousse abondante, propreté du linge, peu coûteuse, enlève toutes les taches …</a:t>
            </a:r>
          </a:p>
          <a:p>
            <a:pPr eaLnBrk="0">
              <a:lnSpc>
                <a:spcPct val="100000"/>
              </a:lnSpc>
              <a:buClrTx/>
              <a:buSzTx/>
              <a:buFontTx/>
              <a:buNone/>
              <a:defRPr/>
            </a:pPr>
            <a:r>
              <a:rPr lang="fr-BE" sz="1800" dirty="0">
                <a:solidFill>
                  <a:srgbClr val="000000"/>
                </a:solidFill>
              </a:rPr>
              <a:t>Choisissez le nom qui vous plaît le mieux.</a:t>
            </a:r>
            <a:r>
              <a:rPr lang="fr-BE" sz="2000" dirty="0">
                <a:solidFill>
                  <a:srgbClr val="000000"/>
                </a:solidFill>
              </a:rPr>
              <a:t> </a:t>
            </a:r>
          </a:p>
          <a:p>
            <a:pPr marL="914400" lvl="1" indent="-457200" eaLnBrk="0">
              <a:buFont typeface="+mj-lt"/>
              <a:buAutoNum type="arabicPeriod"/>
              <a:defRPr/>
            </a:pPr>
            <a:r>
              <a:rPr lang="fr-BE" sz="2000" dirty="0" err="1">
                <a:solidFill>
                  <a:srgbClr val="000000"/>
                </a:solidFill>
              </a:rPr>
              <a:t>Economous</a:t>
            </a:r>
            <a:endParaRPr lang="fr-BE" sz="2000" dirty="0">
              <a:solidFill>
                <a:srgbClr val="000000"/>
              </a:solidFill>
            </a:endParaRPr>
          </a:p>
          <a:p>
            <a:pPr marL="914400" lvl="1" indent="-457200" eaLnBrk="0">
              <a:buFont typeface="+mj-lt"/>
              <a:buAutoNum type="arabicPeriod"/>
              <a:defRPr/>
            </a:pPr>
            <a:r>
              <a:rPr lang="fr-BE" sz="2000" dirty="0" err="1">
                <a:solidFill>
                  <a:srgbClr val="000000"/>
                </a:solidFill>
              </a:rPr>
              <a:t>Kimouss</a:t>
            </a:r>
            <a:endParaRPr lang="fr-BE" sz="2000" dirty="0">
              <a:solidFill>
                <a:srgbClr val="000000"/>
              </a:solidFill>
            </a:endParaRPr>
          </a:p>
          <a:p>
            <a:pPr marL="914400" lvl="1" indent="-457200" eaLnBrk="0">
              <a:buFont typeface="+mj-lt"/>
              <a:buAutoNum type="arabicPeriod"/>
              <a:defRPr/>
            </a:pPr>
            <a:r>
              <a:rPr lang="fr-BE" sz="2000" dirty="0" err="1">
                <a:solidFill>
                  <a:srgbClr val="000000"/>
                </a:solidFill>
              </a:rPr>
              <a:t>Mouspacher</a:t>
            </a:r>
            <a:endParaRPr lang="fr-BE" sz="2000" dirty="0">
              <a:solidFill>
                <a:srgbClr val="000000"/>
              </a:solidFill>
            </a:endParaRPr>
          </a:p>
          <a:p>
            <a:pPr marL="914400" lvl="1" indent="-457200" eaLnBrk="0">
              <a:buFont typeface="+mj-lt"/>
              <a:buAutoNum type="arabicPeriod"/>
              <a:defRPr/>
            </a:pPr>
            <a:r>
              <a:rPr lang="fr-BE" sz="2000" dirty="0" err="1">
                <a:solidFill>
                  <a:srgbClr val="000000"/>
                </a:solidFill>
              </a:rPr>
              <a:t>Moustach</a:t>
            </a:r>
            <a:endParaRPr lang="fr-BE" sz="2000" dirty="0">
              <a:solidFill>
                <a:srgbClr val="000000"/>
              </a:solidFill>
            </a:endParaRPr>
          </a:p>
          <a:p>
            <a:pPr marL="914400" lvl="1" indent="-457200" eaLnBrk="0">
              <a:buFont typeface="+mj-lt"/>
              <a:buAutoNum type="arabicPeriod"/>
              <a:defRPr/>
            </a:pPr>
            <a:r>
              <a:rPr lang="fr-BE" sz="2000" dirty="0" err="1">
                <a:solidFill>
                  <a:srgbClr val="000000"/>
                </a:solidFill>
              </a:rPr>
              <a:t>Santach</a:t>
            </a:r>
            <a:endParaRPr lang="fr-BE" sz="2000" dirty="0">
              <a:solidFill>
                <a:srgbClr val="000000"/>
              </a:solidFill>
            </a:endParaRP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0" y="5426545"/>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Ici, une question ouverte aurait été plus pertinente.</a:t>
            </a:r>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Tree>
    <p:extLst>
      <p:ext uri="{BB962C8B-B14F-4D97-AF65-F5344CB8AC3E}">
        <p14:creationId xmlns:p14="http://schemas.microsoft.com/office/powerpoint/2010/main" val="371360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lstStyle/>
          <a:p>
            <a:pPr marL="0" indent="0">
              <a:buNone/>
            </a:pPr>
            <a:r>
              <a:rPr lang="fr-FR" dirty="0"/>
              <a:t>Règle 2 : La QCM doit correspondre à l’objectif visé, au comportement à évaluer.</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9729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Les questions sont proches mais visent des objectifs légèrement différents. </a:t>
            </a:r>
          </a:p>
          <a:p>
            <a:pPr marL="0" indent="0">
              <a:buFont typeface="Arial" panose="020B0604020202020204" pitchFamily="34" charset="0"/>
              <a:buNone/>
            </a:pPr>
            <a:r>
              <a:rPr lang="fr-FR" dirty="0"/>
              <a:t>La (a) convient à la situation du poissonnier, la (b) à celle du pêcheur</a:t>
            </a:r>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pic>
        <p:nvPicPr>
          <p:cNvPr id="7" name="Image 6">
            <a:extLst>
              <a:ext uri="{FF2B5EF4-FFF2-40B4-BE49-F238E27FC236}">
                <a16:creationId xmlns:a16="http://schemas.microsoft.com/office/drawing/2014/main" id="{7590E138-F0C7-F443-0071-010F43A1D193}"/>
              </a:ext>
            </a:extLst>
          </p:cNvPr>
          <p:cNvPicPr>
            <a:picLocks noChangeAspect="1"/>
          </p:cNvPicPr>
          <p:nvPr/>
        </p:nvPicPr>
        <p:blipFill>
          <a:blip r:embed="rId2"/>
          <a:stretch>
            <a:fillRect/>
          </a:stretch>
        </p:blipFill>
        <p:spPr>
          <a:xfrm>
            <a:off x="3366654" y="2581845"/>
            <a:ext cx="5458691" cy="2565203"/>
          </a:xfrm>
          <a:prstGeom prst="rect">
            <a:avLst/>
          </a:prstGeom>
        </p:spPr>
      </p:pic>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p:txBody>
          <a:bodyPr>
            <a:normAutofit/>
          </a:bodyPr>
          <a:lstStyle/>
          <a:p>
            <a:r>
              <a:rPr lang="fr-BE" dirty="0">
                <a:latin typeface="Exo" panose="02000503000000000000"/>
                <a:ea typeface="+mn-ea"/>
                <a:cs typeface="+mn-cs"/>
              </a:rPr>
              <a:t>A. Règles concernant l’adéquation aux objectifs</a:t>
            </a:r>
            <a:endParaRPr lang="fr-FR" dirty="0">
              <a:latin typeface="Exo" panose="02000503000000000000"/>
              <a:ea typeface="+mn-ea"/>
              <a:cs typeface="+mn-cs"/>
            </a:endParaRPr>
          </a:p>
        </p:txBody>
      </p:sp>
    </p:spTree>
    <p:extLst>
      <p:ext uri="{BB962C8B-B14F-4D97-AF65-F5344CB8AC3E}">
        <p14:creationId xmlns:p14="http://schemas.microsoft.com/office/powerpoint/2010/main" val="136163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3 : La QCM ne doit pas perturber les apprentissages. Il faut éviter les distracteurs pouvant fixer une erreur dans l’esprit de l’étudiant.</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088015"/>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Une question portant sur des données perceptives (visuelles ou sonores) peut perturber les apprentissages (</a:t>
            </a:r>
            <a:r>
              <a:rPr lang="fr-FR" dirty="0" err="1"/>
              <a:t>Karraker</a:t>
            </a:r>
            <a:r>
              <a:rPr lang="fr-FR" dirty="0"/>
              <a:t>, 1967)</a:t>
            </a:r>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p:txBody>
          <a:bodyPr>
            <a:normAutofit/>
          </a:bodyPr>
          <a:lstStyle/>
          <a:p>
            <a:r>
              <a:rPr lang="fr-BE" dirty="0">
                <a:latin typeface="Exo" panose="02000503000000000000"/>
                <a:ea typeface="+mn-ea"/>
                <a:cs typeface="+mn-cs"/>
              </a:rPr>
              <a:t>A. Règles concernant l’adéquation aux objectifs</a:t>
            </a:r>
            <a:endParaRPr lang="fr-FR" dirty="0">
              <a:latin typeface="Exo" panose="02000503000000000000"/>
              <a:ea typeface="+mn-ea"/>
              <a:cs typeface="+mn-cs"/>
            </a:endParaRPr>
          </a:p>
        </p:txBody>
      </p:sp>
      <p:sp>
        <p:nvSpPr>
          <p:cNvPr id="8" name="ZoneTexte 7">
            <a:extLst>
              <a:ext uri="{FF2B5EF4-FFF2-40B4-BE49-F238E27FC236}">
                <a16:creationId xmlns:a16="http://schemas.microsoft.com/office/drawing/2014/main" id="{ED1585DC-E6A2-CF8E-4BB8-AB59919CB70E}"/>
              </a:ext>
            </a:extLst>
          </p:cNvPr>
          <p:cNvSpPr txBox="1"/>
          <p:nvPr/>
        </p:nvSpPr>
        <p:spPr>
          <a:xfrm>
            <a:off x="1243445" y="2812888"/>
            <a:ext cx="9705109" cy="1908215"/>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Choisissez l’orthographe correcte</a:t>
            </a:r>
          </a:p>
          <a:p>
            <a:pPr marL="914400" lvl="1" indent="-457200" eaLnBrk="0">
              <a:buFont typeface="+mj-lt"/>
              <a:buAutoNum type="arabicPeriod"/>
              <a:defRPr/>
            </a:pPr>
            <a:r>
              <a:rPr lang="fr-BE" sz="2000" dirty="0" err="1">
                <a:solidFill>
                  <a:srgbClr val="000000"/>
                </a:solidFill>
              </a:rPr>
              <a:t>Horkidée</a:t>
            </a:r>
            <a:endParaRPr lang="fr-BE" sz="2000" dirty="0">
              <a:solidFill>
                <a:srgbClr val="000000"/>
              </a:solidFill>
            </a:endParaRPr>
          </a:p>
          <a:p>
            <a:pPr marL="914400" lvl="1" indent="-457200" eaLnBrk="0">
              <a:buFont typeface="+mj-lt"/>
              <a:buAutoNum type="arabicPeriod"/>
              <a:defRPr/>
            </a:pPr>
            <a:r>
              <a:rPr lang="fr-BE" sz="2000" dirty="0" err="1">
                <a:solidFill>
                  <a:srgbClr val="000000"/>
                </a:solidFill>
              </a:rPr>
              <a:t>Horquidée</a:t>
            </a:r>
            <a:endParaRPr lang="fr-BE" sz="2000" dirty="0">
              <a:solidFill>
                <a:srgbClr val="000000"/>
              </a:solidFill>
            </a:endParaRPr>
          </a:p>
          <a:p>
            <a:pPr marL="914400" lvl="1" indent="-457200" eaLnBrk="0">
              <a:buFont typeface="+mj-lt"/>
              <a:buAutoNum type="arabicPeriod"/>
              <a:defRPr/>
            </a:pPr>
            <a:r>
              <a:rPr lang="fr-BE" sz="2000" dirty="0">
                <a:solidFill>
                  <a:srgbClr val="000000"/>
                </a:solidFill>
              </a:rPr>
              <a:t>Orchidée</a:t>
            </a:r>
          </a:p>
          <a:p>
            <a:pPr marL="914400" lvl="1" indent="-457200" eaLnBrk="0">
              <a:buFont typeface="+mj-lt"/>
              <a:buAutoNum type="arabicPeriod"/>
              <a:defRPr/>
            </a:pPr>
            <a:r>
              <a:rPr lang="fr-BE" sz="2000" dirty="0" err="1">
                <a:solidFill>
                  <a:srgbClr val="000000"/>
                </a:solidFill>
              </a:rPr>
              <a:t>Orkidée</a:t>
            </a:r>
            <a:r>
              <a:rPr lang="fr-BE" sz="2000" dirty="0">
                <a:solidFill>
                  <a:srgbClr val="000000"/>
                </a:solidFill>
              </a:rPr>
              <a:t> </a:t>
            </a:r>
          </a:p>
          <a:p>
            <a:pPr marL="914400" lvl="1" indent="-457200" eaLnBrk="0">
              <a:buFont typeface="+mj-lt"/>
              <a:buAutoNum type="arabicPeriod"/>
              <a:defRPr/>
            </a:pPr>
            <a:r>
              <a:rPr lang="fr-BE" sz="2000" dirty="0" err="1">
                <a:solidFill>
                  <a:srgbClr val="000000"/>
                </a:solidFill>
              </a:rPr>
              <a:t>Orquidée</a:t>
            </a:r>
            <a:endParaRPr lang="fr-BE" sz="2000" dirty="0">
              <a:solidFill>
                <a:srgbClr val="000000"/>
              </a:solidFill>
            </a:endParaRPr>
          </a:p>
        </p:txBody>
      </p:sp>
    </p:spTree>
    <p:extLst>
      <p:ext uri="{BB962C8B-B14F-4D97-AF65-F5344CB8AC3E}">
        <p14:creationId xmlns:p14="http://schemas.microsoft.com/office/powerpoint/2010/main" val="293842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lstStyle/>
          <a:p>
            <a:pPr marL="0" indent="0">
              <a:buNone/>
            </a:pPr>
            <a:r>
              <a:rPr lang="fr-FR" dirty="0"/>
              <a:t>Règle 4 : La QCM doit renseigner l’évaluateur sur le processus mental utilisé par l’étudiant.</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Ici, on ne sait pas si l’étudiant a appliqué la formule ad hoc ou s’il a      compté le nombre de carré sous-jacents </a:t>
            </a:r>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B. Règles concernant la valeur diagnostique de la réponse</a:t>
            </a:r>
            <a:endParaRPr lang="fr-FR" dirty="0">
              <a:latin typeface="Exo" panose="02000503000000000000"/>
              <a:ea typeface="+mn-ea"/>
              <a:cs typeface="+mn-cs"/>
            </a:endParaRPr>
          </a:p>
        </p:txBody>
      </p:sp>
      <p:pic>
        <p:nvPicPr>
          <p:cNvPr id="4" name="Image 3">
            <a:extLst>
              <a:ext uri="{FF2B5EF4-FFF2-40B4-BE49-F238E27FC236}">
                <a16:creationId xmlns:a16="http://schemas.microsoft.com/office/drawing/2014/main" id="{3D3531FF-1A2C-5778-8C5D-63D9471947CC}"/>
              </a:ext>
            </a:extLst>
          </p:cNvPr>
          <p:cNvPicPr>
            <a:picLocks noChangeAspect="1"/>
          </p:cNvPicPr>
          <p:nvPr/>
        </p:nvPicPr>
        <p:blipFill>
          <a:blip r:embed="rId2"/>
          <a:stretch>
            <a:fillRect/>
          </a:stretch>
        </p:blipFill>
        <p:spPr>
          <a:xfrm>
            <a:off x="3008484" y="2584858"/>
            <a:ext cx="5522191" cy="2471689"/>
          </a:xfrm>
          <a:prstGeom prst="rect">
            <a:avLst/>
          </a:prstGeom>
        </p:spPr>
      </p:pic>
    </p:spTree>
    <p:extLst>
      <p:ext uri="{BB962C8B-B14F-4D97-AF65-F5344CB8AC3E}">
        <p14:creationId xmlns:p14="http://schemas.microsoft.com/office/powerpoint/2010/main" val="131450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lstStyle/>
          <a:p>
            <a:pPr marL="0" indent="0">
              <a:buNone/>
            </a:pPr>
            <a:r>
              <a:rPr lang="fr-FR" dirty="0"/>
              <a:t>Règle 5 : Les distracteurs doivent indiquer le type d’erreur commise ou le cheminement incorrect suivi par l’étudiant.</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29580"/>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Pour construire cette question, on a interrogé les étudiants à l’aide d’une question ouverte pour connaître leurs erreurs les plus fréquentes</a:t>
            </a:r>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B. Règles concernant la valeur diagnostique de la réponse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12888"/>
            <a:ext cx="9705109" cy="1908215"/>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Le mot grec </a:t>
            </a:r>
            <a:r>
              <a:rPr lang="fr-BE" sz="1800" dirty="0" err="1">
                <a:solidFill>
                  <a:srgbClr val="000000"/>
                </a:solidFill>
              </a:rPr>
              <a:t>rhis</a:t>
            </a:r>
            <a:r>
              <a:rPr lang="fr-BE" sz="1800" dirty="0">
                <a:solidFill>
                  <a:srgbClr val="000000"/>
                </a:solidFill>
              </a:rPr>
              <a:t>, rhinos, signifie :</a:t>
            </a:r>
          </a:p>
          <a:p>
            <a:pPr marL="914400" lvl="1" indent="-457200" eaLnBrk="0">
              <a:buFont typeface="+mj-lt"/>
              <a:buAutoNum type="arabicPeriod"/>
              <a:defRPr/>
            </a:pPr>
            <a:r>
              <a:rPr lang="fr-BE" sz="2000" dirty="0">
                <a:solidFill>
                  <a:srgbClr val="000000"/>
                </a:solidFill>
              </a:rPr>
              <a:t>Corne</a:t>
            </a:r>
          </a:p>
          <a:p>
            <a:pPr marL="914400" lvl="1" indent="-457200" eaLnBrk="0">
              <a:buFont typeface="+mj-lt"/>
              <a:buAutoNum type="arabicPeriod"/>
              <a:defRPr/>
            </a:pPr>
            <a:r>
              <a:rPr lang="fr-BE" sz="2000" dirty="0">
                <a:solidFill>
                  <a:srgbClr val="000000"/>
                </a:solidFill>
              </a:rPr>
              <a:t>Gorge</a:t>
            </a:r>
          </a:p>
          <a:p>
            <a:pPr marL="914400" lvl="1" indent="-457200" eaLnBrk="0">
              <a:buFont typeface="+mj-lt"/>
              <a:buAutoNum type="arabicPeriod"/>
              <a:defRPr/>
            </a:pPr>
            <a:r>
              <a:rPr lang="fr-BE" sz="2000" dirty="0">
                <a:solidFill>
                  <a:srgbClr val="000000"/>
                </a:solidFill>
              </a:rPr>
              <a:t>Maladie</a:t>
            </a:r>
          </a:p>
          <a:p>
            <a:pPr marL="914400" lvl="1" indent="-457200" eaLnBrk="0">
              <a:buFont typeface="+mj-lt"/>
              <a:buAutoNum type="arabicPeriod"/>
              <a:defRPr/>
            </a:pPr>
            <a:r>
              <a:rPr lang="fr-BE" sz="2000" dirty="0">
                <a:solidFill>
                  <a:srgbClr val="000000"/>
                </a:solidFill>
              </a:rPr>
              <a:t>Nez</a:t>
            </a:r>
          </a:p>
          <a:p>
            <a:pPr marL="914400" lvl="1" indent="-457200" eaLnBrk="0">
              <a:buFont typeface="+mj-lt"/>
              <a:buAutoNum type="arabicPeriod"/>
              <a:defRPr/>
            </a:pPr>
            <a:r>
              <a:rPr lang="fr-BE" sz="2000" dirty="0">
                <a:solidFill>
                  <a:srgbClr val="000000"/>
                </a:solidFill>
              </a:rPr>
              <a:t>Visage</a:t>
            </a:r>
          </a:p>
        </p:txBody>
      </p:sp>
    </p:spTree>
    <p:extLst>
      <p:ext uri="{BB962C8B-B14F-4D97-AF65-F5344CB8AC3E}">
        <p14:creationId xmlns:p14="http://schemas.microsoft.com/office/powerpoint/2010/main" val="12111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fontScale="92500"/>
          </a:bodyPr>
          <a:lstStyle/>
          <a:p>
            <a:pPr marL="0" indent="0">
              <a:buNone/>
            </a:pPr>
            <a:r>
              <a:rPr lang="fr-FR" dirty="0"/>
              <a:t>Règle 6 : Pour éviter un diagnostic erroné, on doit préciser sur quelle partie de l’énoncé porte la question (par exemple, en soulignant cette partie).</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Dans cette question, certains éléments de l’énoncé sont corrects, d’autres ne le sont 	pas. Sur quoi porte la question ?  </a:t>
            </a:r>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B. Règles concernant la valeur diagnostique de la réponse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12888"/>
            <a:ext cx="9705109" cy="1261884"/>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En 1452, voguant sur la Santa Maria, la Pinta et la Nina, Christophe Colomb a découvert l’Amérique du Sud.</a:t>
            </a:r>
          </a:p>
          <a:p>
            <a:pPr marL="914400" lvl="1" indent="-457200" eaLnBrk="0">
              <a:buFont typeface="+mj-lt"/>
              <a:buAutoNum type="arabicPeriod"/>
              <a:defRPr/>
            </a:pPr>
            <a:r>
              <a:rPr lang="fr-BE" sz="2000" dirty="0">
                <a:solidFill>
                  <a:srgbClr val="000000"/>
                </a:solidFill>
              </a:rPr>
              <a:t>Vrai</a:t>
            </a:r>
          </a:p>
          <a:p>
            <a:pPr marL="914400" lvl="1" indent="-457200" eaLnBrk="0">
              <a:buFont typeface="+mj-lt"/>
              <a:buAutoNum type="arabicPeriod"/>
              <a:defRPr/>
            </a:pPr>
            <a:r>
              <a:rPr lang="fr-BE" sz="2000" dirty="0">
                <a:solidFill>
                  <a:srgbClr val="000000"/>
                </a:solidFill>
              </a:rPr>
              <a:t>Faux</a:t>
            </a:r>
          </a:p>
        </p:txBody>
      </p:sp>
    </p:spTree>
    <p:extLst>
      <p:ext uri="{BB962C8B-B14F-4D97-AF65-F5344CB8AC3E}">
        <p14:creationId xmlns:p14="http://schemas.microsoft.com/office/powerpoint/2010/main" val="38481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7 : La question doit être compatible avec la consigne.</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088015"/>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La question ci-dessus précise, via « Lequel », qu’une seule solution est correcte, alors que plusieurs des aliments cités contiennent des lipides.</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C. Règles de rédaction concernant la forme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12888"/>
            <a:ext cx="9705109" cy="1477328"/>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Lequel des aliments ci-dessous apporte des lipides ?</a:t>
            </a:r>
          </a:p>
          <a:p>
            <a:pPr eaLnBrk="0">
              <a:lnSpc>
                <a:spcPct val="100000"/>
              </a:lnSpc>
              <a:buClrTx/>
              <a:buSzTx/>
              <a:buFontTx/>
              <a:buNone/>
              <a:defRPr/>
            </a:pPr>
            <a:r>
              <a:rPr lang="fr-BE" sz="1800" dirty="0">
                <a:solidFill>
                  <a:srgbClr val="000000"/>
                </a:solidFill>
              </a:rPr>
              <a:t>	1. L’eau</a:t>
            </a:r>
          </a:p>
          <a:p>
            <a:pPr eaLnBrk="0">
              <a:lnSpc>
                <a:spcPct val="100000"/>
              </a:lnSpc>
              <a:buClrTx/>
              <a:buSzTx/>
              <a:buFontTx/>
              <a:buNone/>
              <a:defRPr/>
            </a:pPr>
            <a:r>
              <a:rPr lang="fr-BE" sz="1800" dirty="0">
                <a:solidFill>
                  <a:srgbClr val="000000"/>
                </a:solidFill>
              </a:rPr>
              <a:t>	2. l’Huile</a:t>
            </a:r>
          </a:p>
          <a:p>
            <a:pPr eaLnBrk="0">
              <a:lnSpc>
                <a:spcPct val="100000"/>
              </a:lnSpc>
              <a:buClrTx/>
              <a:buSzTx/>
              <a:buFontTx/>
              <a:buNone/>
              <a:defRPr/>
            </a:pPr>
            <a:r>
              <a:rPr lang="fr-BE" sz="1800" dirty="0">
                <a:solidFill>
                  <a:srgbClr val="000000"/>
                </a:solidFill>
              </a:rPr>
              <a:t>	3. l’Œuf</a:t>
            </a:r>
          </a:p>
          <a:p>
            <a:pPr eaLnBrk="0">
              <a:lnSpc>
                <a:spcPct val="100000"/>
              </a:lnSpc>
              <a:buClrTx/>
              <a:buSzTx/>
              <a:buFontTx/>
              <a:buNone/>
              <a:defRPr/>
            </a:pPr>
            <a:r>
              <a:rPr lang="fr-BE" sz="1800" dirty="0">
                <a:solidFill>
                  <a:srgbClr val="000000"/>
                </a:solidFill>
              </a:rPr>
              <a:t>	4. la Viande</a:t>
            </a:r>
            <a:endParaRPr lang="fr-BE" sz="2000" dirty="0">
              <a:solidFill>
                <a:srgbClr val="000000"/>
              </a:solidFill>
            </a:endParaRPr>
          </a:p>
        </p:txBody>
      </p:sp>
    </p:spTree>
    <p:extLst>
      <p:ext uri="{BB962C8B-B14F-4D97-AF65-F5344CB8AC3E}">
        <p14:creationId xmlns:p14="http://schemas.microsoft.com/office/powerpoint/2010/main" val="169129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8 : Les solutions doivent être en accord grammatical avec l’amorce.</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Dans cette question, seule la solution 2 propose un enchainement (amorce + solutions) syntaxiquement correct.</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C. Règles de rédaction concernant la forme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22936"/>
            <a:ext cx="9705109" cy="1477328"/>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On appelle translation le mouvement que la terre effectue</a:t>
            </a:r>
          </a:p>
          <a:p>
            <a:pPr lvl="1" eaLnBrk="0">
              <a:defRPr/>
            </a:pPr>
            <a:r>
              <a:rPr lang="fr-BE" dirty="0">
                <a:solidFill>
                  <a:srgbClr val="000000"/>
                </a:solidFill>
              </a:rPr>
              <a:t>1. d’une durée d ’un jour (soit 24 heures).</a:t>
            </a:r>
          </a:p>
          <a:p>
            <a:pPr lvl="1" eaLnBrk="0">
              <a:defRPr/>
            </a:pPr>
            <a:r>
              <a:rPr lang="fr-BE" dirty="0">
                <a:solidFill>
                  <a:srgbClr val="000000"/>
                </a:solidFill>
              </a:rPr>
              <a:t>2. en 365 jours (soit un an).</a:t>
            </a:r>
          </a:p>
          <a:p>
            <a:pPr lvl="1" eaLnBrk="0">
              <a:defRPr/>
            </a:pPr>
            <a:r>
              <a:rPr lang="fr-BE" dirty="0">
                <a:solidFill>
                  <a:srgbClr val="000000"/>
                </a:solidFill>
              </a:rPr>
              <a:t>3. dont la durée est de 1440 minutes.</a:t>
            </a:r>
          </a:p>
          <a:p>
            <a:pPr lvl="1" eaLnBrk="0">
              <a:defRPr/>
            </a:pPr>
            <a:r>
              <a:rPr lang="fr-BE" dirty="0">
                <a:solidFill>
                  <a:srgbClr val="000000"/>
                </a:solidFill>
              </a:rPr>
              <a:t>4. sur elle-même autour de l’axe Nord-Sud. </a:t>
            </a:r>
            <a:endParaRPr lang="fr-BE" sz="2000" dirty="0">
              <a:solidFill>
                <a:srgbClr val="000000"/>
              </a:solidFill>
            </a:endParaRPr>
          </a:p>
        </p:txBody>
      </p:sp>
      <p:pic>
        <p:nvPicPr>
          <p:cNvPr id="2" name="Image 1">
            <a:extLst>
              <a:ext uri="{FF2B5EF4-FFF2-40B4-BE49-F238E27FC236}">
                <a16:creationId xmlns:a16="http://schemas.microsoft.com/office/drawing/2014/main" id="{982661A5-728A-74B1-BEC1-9BA36251280A}"/>
              </a:ext>
            </a:extLst>
          </p:cNvPr>
          <p:cNvPicPr>
            <a:picLocks noChangeAspect="1"/>
          </p:cNvPicPr>
          <p:nvPr/>
        </p:nvPicPr>
        <p:blipFill>
          <a:blip r:embed="rId2"/>
          <a:stretch>
            <a:fillRect/>
          </a:stretch>
        </p:blipFill>
        <p:spPr>
          <a:xfrm>
            <a:off x="2928726" y="2632389"/>
            <a:ext cx="6334545"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09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9 : veiller à ne pas utiliser de termes vagues dans l’énoncé.</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9729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Dans cette question, s’il s’agit des éléments chimiques répertoriés par </a:t>
            </a:r>
            <a:r>
              <a:rPr lang="fr-FR" dirty="0" err="1"/>
              <a:t>Mendeleev</a:t>
            </a:r>
            <a:r>
              <a:rPr lang="fr-FR" dirty="0"/>
              <a:t>, la solution 1 se dégage. Si l’élément est pris sous son sens général, toutes les solutions sont correctes</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C. Règles de rédaction concernant la forme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12888"/>
            <a:ext cx="9705109" cy="1200329"/>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Quel est l’élément du sang qui transporte l’oxygène ?</a:t>
            </a:r>
          </a:p>
          <a:p>
            <a:pPr eaLnBrk="0">
              <a:lnSpc>
                <a:spcPct val="100000"/>
              </a:lnSpc>
              <a:buClrTx/>
              <a:buSzTx/>
              <a:buFontTx/>
              <a:buNone/>
              <a:defRPr/>
            </a:pPr>
            <a:r>
              <a:rPr lang="fr-BE" sz="1800" dirty="0">
                <a:solidFill>
                  <a:srgbClr val="000000"/>
                </a:solidFill>
              </a:rPr>
              <a:t>	1. Le fer</a:t>
            </a:r>
          </a:p>
          <a:p>
            <a:pPr eaLnBrk="0">
              <a:lnSpc>
                <a:spcPct val="100000"/>
              </a:lnSpc>
              <a:buClrTx/>
              <a:buSzTx/>
              <a:buFontTx/>
              <a:buNone/>
              <a:defRPr/>
            </a:pPr>
            <a:r>
              <a:rPr lang="fr-BE" sz="1800" dirty="0">
                <a:solidFill>
                  <a:srgbClr val="000000"/>
                </a:solidFill>
              </a:rPr>
              <a:t>	2. L’hémoglobine</a:t>
            </a:r>
          </a:p>
          <a:p>
            <a:pPr eaLnBrk="0">
              <a:lnSpc>
                <a:spcPct val="100000"/>
              </a:lnSpc>
              <a:buClrTx/>
              <a:buSzTx/>
              <a:buFontTx/>
              <a:buNone/>
              <a:defRPr/>
            </a:pPr>
            <a:r>
              <a:rPr lang="fr-BE" sz="1800" dirty="0">
                <a:solidFill>
                  <a:srgbClr val="000000"/>
                </a:solidFill>
              </a:rPr>
              <a:t>	3. Les globules rouges</a:t>
            </a:r>
            <a:endParaRPr lang="fr-BE" sz="2000" dirty="0">
              <a:solidFill>
                <a:srgbClr val="000000"/>
              </a:solidFill>
            </a:endParaRPr>
          </a:p>
        </p:txBody>
      </p:sp>
    </p:spTree>
    <p:extLst>
      <p:ext uri="{BB962C8B-B14F-4D97-AF65-F5344CB8AC3E}">
        <p14:creationId xmlns:p14="http://schemas.microsoft.com/office/powerpoint/2010/main" val="134814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6F8BF-8B71-5B7F-5534-00814FF68DAC}"/>
              </a:ext>
            </a:extLst>
          </p:cNvPr>
          <p:cNvSpPr>
            <a:spLocks noGrp="1"/>
          </p:cNvSpPr>
          <p:nvPr>
            <p:ph type="title"/>
          </p:nvPr>
        </p:nvSpPr>
        <p:spPr/>
        <p:txBody>
          <a:bodyPr/>
          <a:lstStyle/>
          <a:p>
            <a:r>
              <a:rPr lang="fr-FR" dirty="0"/>
              <a:t>Deux sources essentielles :</a:t>
            </a:r>
          </a:p>
        </p:txBody>
      </p:sp>
      <p:pic>
        <p:nvPicPr>
          <p:cNvPr id="4" name="Picture 3" descr="Conception des QCM 1986 Labor">
            <a:extLst>
              <a:ext uri="{FF2B5EF4-FFF2-40B4-BE49-F238E27FC236}">
                <a16:creationId xmlns:a16="http://schemas.microsoft.com/office/drawing/2014/main" id="{306D4B12-D5DD-5141-58D8-B48C5F702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698" y="1690688"/>
            <a:ext cx="2833100" cy="4028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a:extLst>
              <a:ext uri="{FF2B5EF4-FFF2-40B4-BE49-F238E27FC236}">
                <a16:creationId xmlns:a16="http://schemas.microsoft.com/office/drawing/2014/main" id="{AB96D18D-1F2F-413F-5CA5-439440DB539A}"/>
              </a:ext>
            </a:extLst>
          </p:cNvPr>
          <p:cNvPicPr>
            <a:picLocks noChangeAspect="1"/>
          </p:cNvPicPr>
          <p:nvPr/>
        </p:nvPicPr>
        <p:blipFill>
          <a:blip r:embed="rId3"/>
          <a:stretch>
            <a:fillRect/>
          </a:stretch>
        </p:blipFill>
        <p:spPr>
          <a:xfrm>
            <a:off x="6620814" y="2104809"/>
            <a:ext cx="4732986" cy="3200400"/>
          </a:xfrm>
          <a:prstGeom prst="rect">
            <a:avLst/>
          </a:prstGeom>
        </p:spPr>
      </p:pic>
    </p:spTree>
    <p:extLst>
      <p:ext uri="{BB962C8B-B14F-4D97-AF65-F5344CB8AC3E}">
        <p14:creationId xmlns:p14="http://schemas.microsoft.com/office/powerpoint/2010/main" val="214728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10 : Éviter les négations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97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Dans cette question, la charge cognitive du répondant est inutilement mobilisée. Eviter les négations sémantiques et syntaxiques.  </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C. Règles de rédaction concernant la forme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12888"/>
            <a:ext cx="9705109" cy="1785104"/>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N ’est-il pas faux de nier que l’absence d’arrêt à un signal STOP n’entraîne pas automatiquement le retrait du permis de conduire ?</a:t>
            </a:r>
          </a:p>
          <a:p>
            <a:pPr marL="342900" indent="-342900" eaLnBrk="0">
              <a:lnSpc>
                <a:spcPct val="100000"/>
              </a:lnSpc>
              <a:buClrTx/>
              <a:buSzTx/>
              <a:buFontTx/>
              <a:buAutoNum type="arabicPeriod"/>
              <a:defRPr/>
            </a:pPr>
            <a:r>
              <a:rPr lang="fr-BE" dirty="0">
                <a:solidFill>
                  <a:srgbClr val="000000"/>
                </a:solidFill>
              </a:rPr>
              <a:t>Oui</a:t>
            </a:r>
          </a:p>
          <a:p>
            <a:pPr marL="342900" indent="-342900" eaLnBrk="0">
              <a:lnSpc>
                <a:spcPct val="100000"/>
              </a:lnSpc>
              <a:buClrTx/>
              <a:buSzTx/>
              <a:buFontTx/>
              <a:buAutoNum type="arabicPeriod"/>
              <a:defRPr/>
            </a:pPr>
            <a:r>
              <a:rPr lang="fr-BE" sz="1800" dirty="0">
                <a:solidFill>
                  <a:srgbClr val="000000"/>
                </a:solidFill>
              </a:rPr>
              <a:t>Non</a:t>
            </a:r>
          </a:p>
          <a:p>
            <a:pPr eaLnBrk="0">
              <a:lnSpc>
                <a:spcPct val="100000"/>
              </a:lnSpc>
              <a:buClrTx/>
              <a:buSzTx/>
              <a:buFontTx/>
              <a:buNone/>
              <a:defRPr/>
            </a:pPr>
            <a:endParaRPr lang="fr-BE" sz="1800" dirty="0">
              <a:solidFill>
                <a:srgbClr val="000000"/>
              </a:solidFill>
            </a:endParaRPr>
          </a:p>
          <a:p>
            <a:pPr eaLnBrk="0">
              <a:lnSpc>
                <a:spcPct val="100000"/>
              </a:lnSpc>
              <a:buClrTx/>
              <a:buSzTx/>
              <a:buFontTx/>
              <a:buNone/>
              <a:defRPr/>
            </a:pPr>
            <a:endParaRPr lang="fr-BE" sz="2000" dirty="0">
              <a:solidFill>
                <a:srgbClr val="000000"/>
              </a:solidFill>
            </a:endParaRPr>
          </a:p>
        </p:txBody>
      </p:sp>
    </p:spTree>
    <p:extLst>
      <p:ext uri="{BB962C8B-B14F-4D97-AF65-F5344CB8AC3E}">
        <p14:creationId xmlns:p14="http://schemas.microsoft.com/office/powerpoint/2010/main" val="136801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11 : La question et les informations ne doivent pas être entremêlées.</a:t>
            </a:r>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C. Règles de rédaction concernant la forme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12888"/>
            <a:ext cx="9705109" cy="4278094"/>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Lequel des 3 dessins ci-dessous représente une embarcation armée en pointe (le rameur tire l’aviron des deux mains) avec barreur (l’équipier qui tient la barre du gouvernail) ? Dans une embarcation armée en couple, il y a deux avirons par barreur. La définition d’aviron, est « rame élargie à un bout en forme de pelle ». Le mot « aviron » vient de l ’ancien français « </a:t>
            </a:r>
            <a:r>
              <a:rPr lang="fr-BE" sz="1800" dirty="0" err="1">
                <a:solidFill>
                  <a:srgbClr val="000000"/>
                </a:solidFill>
              </a:rPr>
              <a:t>viron</a:t>
            </a:r>
            <a:r>
              <a:rPr lang="fr-BE" sz="1800" dirty="0">
                <a:solidFill>
                  <a:srgbClr val="000000"/>
                </a:solidFill>
              </a:rPr>
              <a:t> », qui signifiait « tour ».</a:t>
            </a:r>
          </a:p>
          <a:p>
            <a:pPr eaLnBrk="0">
              <a:lnSpc>
                <a:spcPct val="100000"/>
              </a:lnSpc>
              <a:buClrTx/>
              <a:buSzTx/>
              <a:buFontTx/>
              <a:buNone/>
              <a:defRPr/>
            </a:pPr>
            <a:endParaRPr lang="fr-BE" sz="1800" dirty="0">
              <a:solidFill>
                <a:srgbClr val="000000"/>
              </a:solidFill>
            </a:endParaRPr>
          </a:p>
          <a:p>
            <a:pPr eaLnBrk="0">
              <a:lnSpc>
                <a:spcPct val="100000"/>
              </a:lnSpc>
              <a:buClrTx/>
              <a:buSzTx/>
              <a:buFontTx/>
              <a:buNone/>
              <a:defRPr/>
            </a:pPr>
            <a:endParaRPr lang="fr-BE" dirty="0">
              <a:solidFill>
                <a:srgbClr val="000000"/>
              </a:solidFill>
            </a:endParaRPr>
          </a:p>
          <a:p>
            <a:pPr eaLnBrk="0">
              <a:lnSpc>
                <a:spcPct val="100000"/>
              </a:lnSpc>
              <a:buClrTx/>
              <a:buSzTx/>
              <a:buFontTx/>
              <a:buNone/>
              <a:defRPr/>
            </a:pPr>
            <a:endParaRPr lang="fr-BE" sz="1800" dirty="0">
              <a:solidFill>
                <a:srgbClr val="000000"/>
              </a:solidFill>
            </a:endParaRPr>
          </a:p>
          <a:p>
            <a:pPr eaLnBrk="0">
              <a:lnSpc>
                <a:spcPct val="100000"/>
              </a:lnSpc>
              <a:buClrTx/>
              <a:buSzTx/>
              <a:buFontTx/>
              <a:buNone/>
              <a:defRPr/>
            </a:pPr>
            <a:r>
              <a:rPr lang="fr-BE" sz="1800" dirty="0">
                <a:solidFill>
                  <a:srgbClr val="000000"/>
                </a:solidFill>
              </a:rPr>
              <a:t>Dans une embarcation armée</a:t>
            </a:r>
          </a:p>
          <a:p>
            <a:pPr eaLnBrk="0">
              <a:lnSpc>
                <a:spcPct val="100000"/>
              </a:lnSpc>
              <a:buClrTx/>
              <a:buSzTx/>
              <a:buFontTx/>
              <a:buNone/>
              <a:defRPr/>
            </a:pPr>
            <a:r>
              <a:rPr lang="fr-BE" sz="1800" dirty="0">
                <a:solidFill>
                  <a:srgbClr val="000000"/>
                </a:solidFill>
              </a:rPr>
              <a:t>	- en pointe, le rameur tire un aviron des deux mains</a:t>
            </a:r>
          </a:p>
          <a:p>
            <a:pPr eaLnBrk="0">
              <a:lnSpc>
                <a:spcPct val="100000"/>
              </a:lnSpc>
              <a:buClrTx/>
              <a:buSzTx/>
              <a:buFontTx/>
              <a:buNone/>
              <a:defRPr/>
            </a:pPr>
            <a:r>
              <a:rPr lang="fr-BE" sz="1800" dirty="0">
                <a:solidFill>
                  <a:srgbClr val="000000"/>
                </a:solidFill>
              </a:rPr>
              <a:t>	- en couple, chaque rameur a deux avirons.</a:t>
            </a:r>
          </a:p>
          <a:p>
            <a:pPr eaLnBrk="0">
              <a:lnSpc>
                <a:spcPct val="100000"/>
              </a:lnSpc>
              <a:buClrTx/>
              <a:buSzTx/>
              <a:buFontTx/>
              <a:buNone/>
              <a:defRPr/>
            </a:pPr>
            <a:r>
              <a:rPr lang="fr-BE" sz="1800" dirty="0">
                <a:solidFill>
                  <a:srgbClr val="000000"/>
                </a:solidFill>
              </a:rPr>
              <a:t>La définition d’aviron, est « rame élargie à un bout en forme de pelle ».</a:t>
            </a:r>
          </a:p>
          <a:p>
            <a:pPr eaLnBrk="0">
              <a:lnSpc>
                <a:spcPct val="100000"/>
              </a:lnSpc>
              <a:buClrTx/>
              <a:buSzTx/>
              <a:buFontTx/>
              <a:buNone/>
              <a:defRPr/>
            </a:pPr>
            <a:r>
              <a:rPr lang="fr-BE" sz="1800" dirty="0">
                <a:solidFill>
                  <a:srgbClr val="000000"/>
                </a:solidFill>
              </a:rPr>
              <a:t>Lequel des 3 dessins représente une embarcation armée en pointe avec barreur ?</a:t>
            </a:r>
          </a:p>
          <a:p>
            <a:pPr eaLnBrk="0">
              <a:lnSpc>
                <a:spcPct val="100000"/>
              </a:lnSpc>
              <a:buClrTx/>
              <a:buSzTx/>
              <a:buFontTx/>
              <a:buNone/>
              <a:defRPr/>
            </a:pPr>
            <a:endParaRPr lang="fr-BE" sz="1800" dirty="0">
              <a:solidFill>
                <a:srgbClr val="000000"/>
              </a:solidFill>
            </a:endParaRPr>
          </a:p>
          <a:p>
            <a:pPr eaLnBrk="0">
              <a:lnSpc>
                <a:spcPct val="100000"/>
              </a:lnSpc>
              <a:buClrTx/>
              <a:buSzTx/>
              <a:buFontTx/>
              <a:buNone/>
              <a:defRPr/>
            </a:pPr>
            <a:endParaRPr lang="fr-BE" sz="1800" dirty="0">
              <a:solidFill>
                <a:srgbClr val="000000"/>
              </a:solidFill>
            </a:endParaRPr>
          </a:p>
          <a:p>
            <a:pPr eaLnBrk="0">
              <a:lnSpc>
                <a:spcPct val="100000"/>
              </a:lnSpc>
              <a:buClrTx/>
              <a:buSzTx/>
              <a:buFontTx/>
              <a:buNone/>
              <a:defRPr/>
            </a:pPr>
            <a:endParaRPr lang="fr-BE" sz="2000" dirty="0">
              <a:solidFill>
                <a:srgbClr val="000000"/>
              </a:solidFill>
            </a:endParaRPr>
          </a:p>
        </p:txBody>
      </p:sp>
      <p:pic>
        <p:nvPicPr>
          <p:cNvPr id="2" name="Image 1">
            <a:extLst>
              <a:ext uri="{FF2B5EF4-FFF2-40B4-BE49-F238E27FC236}">
                <a16:creationId xmlns:a16="http://schemas.microsoft.com/office/drawing/2014/main" id="{6C8772B7-B790-960D-B940-35EB509C9B94}"/>
              </a:ext>
            </a:extLst>
          </p:cNvPr>
          <p:cNvPicPr>
            <a:picLocks noChangeAspect="1"/>
          </p:cNvPicPr>
          <p:nvPr/>
        </p:nvPicPr>
        <p:blipFill>
          <a:blip r:embed="rId2"/>
          <a:stretch>
            <a:fillRect/>
          </a:stretch>
        </p:blipFill>
        <p:spPr>
          <a:xfrm>
            <a:off x="2821042" y="4015827"/>
            <a:ext cx="6549916" cy="803895"/>
          </a:xfrm>
          <a:prstGeom prst="rect">
            <a:avLst/>
          </a:prstGeom>
        </p:spPr>
      </p:pic>
      <p:sp>
        <p:nvSpPr>
          <p:cNvPr id="4" name="ZoneTexte 3">
            <a:extLst>
              <a:ext uri="{FF2B5EF4-FFF2-40B4-BE49-F238E27FC236}">
                <a16:creationId xmlns:a16="http://schemas.microsoft.com/office/drawing/2014/main" id="{274FF3CA-77FF-6F0C-3E4D-E6C20A4EF95E}"/>
              </a:ext>
            </a:extLst>
          </p:cNvPr>
          <p:cNvSpPr txBox="1"/>
          <p:nvPr/>
        </p:nvSpPr>
        <p:spPr>
          <a:xfrm>
            <a:off x="472966" y="4191068"/>
            <a:ext cx="1374094" cy="369332"/>
          </a:xfrm>
          <a:prstGeom prst="rect">
            <a:avLst/>
          </a:prstGeom>
          <a:noFill/>
        </p:spPr>
        <p:txBody>
          <a:bodyPr wrap="none" rtlCol="0">
            <a:spAutoFit/>
          </a:bodyPr>
          <a:lstStyle/>
          <a:p>
            <a:r>
              <a:rPr lang="fr-FR" dirty="0"/>
              <a:t>Mais plutôt :</a:t>
            </a:r>
          </a:p>
        </p:txBody>
      </p:sp>
    </p:spTree>
    <p:extLst>
      <p:ext uri="{BB962C8B-B14F-4D97-AF65-F5344CB8AC3E}">
        <p14:creationId xmlns:p14="http://schemas.microsoft.com/office/powerpoint/2010/main" val="428994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fontScale="92500"/>
          </a:bodyPr>
          <a:lstStyle/>
          <a:p>
            <a:pPr marL="0" indent="0">
              <a:buNone/>
            </a:pPr>
            <a:r>
              <a:rPr lang="fr-FR" dirty="0"/>
              <a:t>Règle 12 : Remonter dans l’amorce et/ou grouper à la fin de la question (en-dessous des solutions) les éléments communs aux solutions proposées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972993"/>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8000" dirty="0"/>
              <a:t>Dans cette question, « à la température de fusion de cette matière » est commun à toutes les propositions et peut-être mutualisé. </a:t>
            </a:r>
            <a:endParaRPr lang="fr-FR" dirty="0"/>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C. Règles de rédaction concernant la forme</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243445" y="2812888"/>
            <a:ext cx="9705109" cy="1200329"/>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La température de solidification d ’une matière est :</a:t>
            </a:r>
          </a:p>
          <a:p>
            <a:pPr eaLnBrk="0">
              <a:lnSpc>
                <a:spcPct val="100000"/>
              </a:lnSpc>
              <a:buClrTx/>
              <a:buSzTx/>
              <a:buFontTx/>
              <a:buNone/>
              <a:defRPr/>
            </a:pPr>
            <a:r>
              <a:rPr lang="fr-BE" sz="1800" dirty="0">
                <a:solidFill>
                  <a:srgbClr val="000000"/>
                </a:solidFill>
              </a:rPr>
              <a:t>	1. inférieure à la température de fusion de cette matière.</a:t>
            </a:r>
          </a:p>
          <a:p>
            <a:pPr eaLnBrk="0">
              <a:lnSpc>
                <a:spcPct val="100000"/>
              </a:lnSpc>
              <a:buClrTx/>
              <a:buSzTx/>
              <a:buFontTx/>
              <a:buNone/>
              <a:defRPr/>
            </a:pPr>
            <a:r>
              <a:rPr lang="fr-BE" sz="1800" dirty="0">
                <a:solidFill>
                  <a:srgbClr val="000000"/>
                </a:solidFill>
              </a:rPr>
              <a:t>	2. égale à la température de fusion de cette matière.</a:t>
            </a:r>
          </a:p>
          <a:p>
            <a:pPr eaLnBrk="0">
              <a:lnSpc>
                <a:spcPct val="100000"/>
              </a:lnSpc>
              <a:buClrTx/>
              <a:buSzTx/>
              <a:buFontTx/>
              <a:buNone/>
              <a:defRPr/>
            </a:pPr>
            <a:r>
              <a:rPr lang="fr-BE" sz="1800" dirty="0">
                <a:solidFill>
                  <a:srgbClr val="000000"/>
                </a:solidFill>
              </a:rPr>
              <a:t>	3. supérieure à la température de fusion de cette matière.</a:t>
            </a:r>
          </a:p>
        </p:txBody>
      </p:sp>
    </p:spTree>
    <p:extLst>
      <p:ext uri="{BB962C8B-B14F-4D97-AF65-F5344CB8AC3E}">
        <p14:creationId xmlns:p14="http://schemas.microsoft.com/office/powerpoint/2010/main" val="212623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199" y="1825625"/>
            <a:ext cx="10842171" cy="972993"/>
          </a:xfrm>
        </p:spPr>
        <p:txBody>
          <a:bodyPr>
            <a:normAutofit fontScale="92500"/>
          </a:bodyPr>
          <a:lstStyle/>
          <a:p>
            <a:pPr marL="0" indent="0">
              <a:buNone/>
            </a:pPr>
            <a:r>
              <a:rPr lang="fr-FR" dirty="0"/>
              <a:t>Règle 13 : veiller à l’indépendance syntaxique des solutions en ne reliant pas des solutions entre elles avec des mots comme « au contraire », « en plus », …</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01870"/>
            <a:ext cx="10515600" cy="66755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400" dirty="0"/>
              <a:t>Dans cette question, les solutions proposées ne sont pas indépendantes</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0"/>
            <a:ext cx="4972299" cy="2031325"/>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Le muscle du bras dont la contraction permet d’effectuer le mouvement représenté ci-contre est</a:t>
            </a:r>
          </a:p>
          <a:p>
            <a:pPr lvl="1" eaLnBrk="0">
              <a:defRPr/>
            </a:pPr>
            <a:r>
              <a:rPr lang="fr-BE" dirty="0">
                <a:solidFill>
                  <a:srgbClr val="000000"/>
                </a:solidFill>
              </a:rPr>
              <a:t>1. Le deltoïde</a:t>
            </a:r>
          </a:p>
          <a:p>
            <a:pPr lvl="1" eaLnBrk="0">
              <a:defRPr/>
            </a:pPr>
            <a:r>
              <a:rPr lang="fr-BE" dirty="0">
                <a:solidFill>
                  <a:srgbClr val="000000"/>
                </a:solidFill>
              </a:rPr>
              <a:t>2. Le triceps</a:t>
            </a:r>
          </a:p>
          <a:p>
            <a:pPr lvl="1" eaLnBrk="0">
              <a:defRPr/>
            </a:pPr>
            <a:r>
              <a:rPr lang="fr-BE" dirty="0">
                <a:solidFill>
                  <a:srgbClr val="000000"/>
                </a:solidFill>
              </a:rPr>
              <a:t>3. Au contraire, le biceps</a:t>
            </a:r>
          </a:p>
          <a:p>
            <a:pPr lvl="1" eaLnBrk="0">
              <a:defRPr/>
            </a:pPr>
            <a:r>
              <a:rPr lang="fr-BE" dirty="0">
                <a:solidFill>
                  <a:srgbClr val="000000"/>
                </a:solidFill>
              </a:rPr>
              <a:t>4. En plus, le cubitus de la main.</a:t>
            </a:r>
          </a:p>
          <a:p>
            <a:pPr eaLnBrk="0">
              <a:lnSpc>
                <a:spcPct val="100000"/>
              </a:lnSpc>
              <a:buClrTx/>
              <a:buSzTx/>
              <a:buFontTx/>
              <a:buNone/>
              <a:defRPr/>
            </a:pPr>
            <a:endParaRPr lang="fr-BE" sz="1800" dirty="0">
              <a:solidFill>
                <a:srgbClr val="000000"/>
              </a:solidFill>
            </a:endParaRPr>
          </a:p>
        </p:txBody>
      </p:sp>
      <p:pic>
        <p:nvPicPr>
          <p:cNvPr id="8" name="Picture 10" descr="Muscle">
            <a:extLst>
              <a:ext uri="{FF2B5EF4-FFF2-40B4-BE49-F238E27FC236}">
                <a16:creationId xmlns:a16="http://schemas.microsoft.com/office/drawing/2014/main" id="{A77017D7-4AC0-FC8A-1711-47F52FD2D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426" y="3004810"/>
            <a:ext cx="1312592" cy="168779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4539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fontScale="92500"/>
          </a:bodyPr>
          <a:lstStyle/>
          <a:p>
            <a:pPr marL="0" indent="0">
              <a:buNone/>
            </a:pPr>
            <a:r>
              <a:rPr lang="fr-FR" dirty="0"/>
              <a:t>Règle 14 : les solutions proposées doivent être sémantiquement indé́- pendantes les unes des autres. Deux solutions ne peuvent être emboitées.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1" y="5101873"/>
            <a:ext cx="10265228" cy="38452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5100" dirty="0"/>
              <a:t>Si la réponse 6 est correcte, toutes les solutions sont correctes</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0"/>
            <a:ext cx="9185070" cy="1477328"/>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Une solution d’eau salée en sel de cuisine peut descendre sans geler jusqu’à une température de</a:t>
            </a:r>
          </a:p>
          <a:p>
            <a:pPr lvl="1" eaLnBrk="0">
              <a:defRPr/>
            </a:pPr>
            <a:r>
              <a:rPr lang="fr-BE" dirty="0">
                <a:solidFill>
                  <a:srgbClr val="000000"/>
                </a:solidFill>
              </a:rPr>
              <a:t>1. 0° centigrades</a:t>
            </a:r>
          </a:p>
          <a:p>
            <a:pPr lvl="1" eaLnBrk="0">
              <a:defRPr/>
            </a:pPr>
            <a:r>
              <a:rPr lang="fr-BE" dirty="0">
                <a:solidFill>
                  <a:srgbClr val="000000"/>
                </a:solidFill>
              </a:rPr>
              <a:t>2. -2° centigrades</a:t>
            </a:r>
          </a:p>
          <a:p>
            <a:pPr lvl="1" eaLnBrk="0">
              <a:defRPr/>
            </a:pPr>
            <a:r>
              <a:rPr lang="fr-BE" dirty="0">
                <a:solidFill>
                  <a:srgbClr val="000000"/>
                </a:solidFill>
              </a:rPr>
              <a:t>3. -4° centigrades</a:t>
            </a:r>
          </a:p>
          <a:p>
            <a:pPr lvl="1" eaLnBrk="0">
              <a:defRPr/>
            </a:pPr>
            <a:r>
              <a:rPr lang="fr-BE" dirty="0">
                <a:solidFill>
                  <a:srgbClr val="000000"/>
                </a:solidFill>
              </a:rPr>
              <a:t>4. -6° centigrades</a:t>
            </a:r>
          </a:p>
        </p:txBody>
      </p:sp>
      <p:pic>
        <p:nvPicPr>
          <p:cNvPr id="2" name="Image 1">
            <a:extLst>
              <a:ext uri="{FF2B5EF4-FFF2-40B4-BE49-F238E27FC236}">
                <a16:creationId xmlns:a16="http://schemas.microsoft.com/office/drawing/2014/main" id="{691B924B-7EB3-491B-F9FB-85F2C4C76F7C}"/>
              </a:ext>
            </a:extLst>
          </p:cNvPr>
          <p:cNvPicPr>
            <a:picLocks noChangeAspect="1"/>
          </p:cNvPicPr>
          <p:nvPr/>
        </p:nvPicPr>
        <p:blipFill>
          <a:blip r:embed="rId2"/>
          <a:stretch>
            <a:fillRect/>
          </a:stretch>
        </p:blipFill>
        <p:spPr>
          <a:xfrm>
            <a:off x="2928161" y="2682138"/>
            <a:ext cx="6085308"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05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15 : éviter les mots communs entre l’amorce et les solutions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1" y="5101873"/>
            <a:ext cx="10265228" cy="68932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On peut inférer l’acronyme Interpol à partir de l’énoncé de la question « Quel est le nom de l’organisme de </a:t>
            </a:r>
            <a:r>
              <a:rPr lang="fr-FR" sz="4700" b="1" dirty="0"/>
              <a:t>Pol</a:t>
            </a:r>
            <a:r>
              <a:rPr lang="fr-FR" sz="4700" dirty="0"/>
              <a:t>ice </a:t>
            </a:r>
            <a:r>
              <a:rPr lang="fr-FR" sz="4700" b="1" dirty="0"/>
              <a:t>Inter</a:t>
            </a:r>
            <a:r>
              <a:rPr lang="fr-FR" sz="4700" dirty="0"/>
              <a:t>nationale »</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0"/>
            <a:ext cx="9185070" cy="2031325"/>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Quel est le nom de l’organisme de police internationale ?</a:t>
            </a:r>
          </a:p>
          <a:p>
            <a:pPr eaLnBrk="0">
              <a:lnSpc>
                <a:spcPct val="100000"/>
              </a:lnSpc>
              <a:buClrTx/>
              <a:buSzTx/>
              <a:buFontTx/>
              <a:buNone/>
              <a:defRPr/>
            </a:pPr>
            <a:r>
              <a:rPr lang="fr-BE" sz="1800" dirty="0">
                <a:solidFill>
                  <a:srgbClr val="000000"/>
                </a:solidFill>
              </a:rPr>
              <a:t>	1. CIA</a:t>
            </a:r>
          </a:p>
          <a:p>
            <a:pPr eaLnBrk="0">
              <a:lnSpc>
                <a:spcPct val="100000"/>
              </a:lnSpc>
              <a:buClrTx/>
              <a:buSzTx/>
              <a:buFontTx/>
              <a:buNone/>
              <a:defRPr/>
            </a:pPr>
            <a:r>
              <a:rPr lang="fr-BE" sz="1800" dirty="0">
                <a:solidFill>
                  <a:srgbClr val="000000"/>
                </a:solidFill>
              </a:rPr>
              <a:t>	2. FBI</a:t>
            </a:r>
          </a:p>
          <a:p>
            <a:pPr eaLnBrk="0">
              <a:lnSpc>
                <a:spcPct val="100000"/>
              </a:lnSpc>
              <a:buClrTx/>
              <a:buSzTx/>
              <a:buFontTx/>
              <a:buNone/>
              <a:defRPr/>
            </a:pPr>
            <a:r>
              <a:rPr lang="fr-BE" sz="1800" dirty="0">
                <a:solidFill>
                  <a:srgbClr val="000000"/>
                </a:solidFill>
              </a:rPr>
              <a:t>	3. Interpol</a:t>
            </a:r>
          </a:p>
          <a:p>
            <a:pPr eaLnBrk="0">
              <a:lnSpc>
                <a:spcPct val="100000"/>
              </a:lnSpc>
              <a:buClrTx/>
              <a:buSzTx/>
              <a:buFontTx/>
              <a:buNone/>
              <a:defRPr/>
            </a:pPr>
            <a:r>
              <a:rPr lang="fr-BE" sz="1800" dirty="0">
                <a:solidFill>
                  <a:srgbClr val="000000"/>
                </a:solidFill>
              </a:rPr>
              <a:t>	4. SAS</a:t>
            </a:r>
          </a:p>
          <a:p>
            <a:pPr eaLnBrk="0">
              <a:lnSpc>
                <a:spcPct val="100000"/>
              </a:lnSpc>
              <a:buClrTx/>
              <a:buSzTx/>
              <a:buFontTx/>
              <a:buNone/>
              <a:defRPr/>
            </a:pPr>
            <a:endParaRPr lang="fr-BE" sz="1800" dirty="0">
              <a:solidFill>
                <a:srgbClr val="000000"/>
              </a:solidFill>
            </a:endParaRPr>
          </a:p>
          <a:p>
            <a:pPr lvl="1" eaLnBrk="0">
              <a:defRPr/>
            </a:pPr>
            <a:endParaRPr lang="fr-BE" dirty="0">
              <a:solidFill>
                <a:srgbClr val="000000"/>
              </a:solidFill>
            </a:endParaRPr>
          </a:p>
        </p:txBody>
      </p:sp>
      <p:pic>
        <p:nvPicPr>
          <p:cNvPr id="4" name="Image 3">
            <a:extLst>
              <a:ext uri="{FF2B5EF4-FFF2-40B4-BE49-F238E27FC236}">
                <a16:creationId xmlns:a16="http://schemas.microsoft.com/office/drawing/2014/main" id="{985B7AA4-0414-24B6-3162-E0BB21A5DE8C}"/>
              </a:ext>
            </a:extLst>
          </p:cNvPr>
          <p:cNvPicPr>
            <a:picLocks noChangeAspect="1"/>
          </p:cNvPicPr>
          <p:nvPr/>
        </p:nvPicPr>
        <p:blipFill>
          <a:blip r:embed="rId2"/>
          <a:stretch>
            <a:fillRect/>
          </a:stretch>
        </p:blipFill>
        <p:spPr>
          <a:xfrm>
            <a:off x="2746761" y="2652420"/>
            <a:ext cx="6352607"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44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16 : veiller à̀ une même vraisemblance des solutions proposées ou, en tous les cas, à ce que chaque solution soit vraisemblable.</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1" y="5101873"/>
            <a:ext cx="10265228" cy="68932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Le groupe sanguin AO n’existant pas, cela rend la solution 5 peu vraisemblable.</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0"/>
            <a:ext cx="9185070" cy="2031325"/>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Quel groupe sanguin est « receveur universel » ?</a:t>
            </a:r>
          </a:p>
          <a:p>
            <a:pPr lvl="1" eaLnBrk="0">
              <a:defRPr/>
            </a:pPr>
            <a:r>
              <a:rPr lang="fr-BE" dirty="0">
                <a:solidFill>
                  <a:srgbClr val="000000"/>
                </a:solidFill>
              </a:rPr>
              <a:t>1. A</a:t>
            </a:r>
          </a:p>
          <a:p>
            <a:pPr lvl="1" eaLnBrk="0">
              <a:defRPr/>
            </a:pPr>
            <a:r>
              <a:rPr lang="fr-BE" dirty="0">
                <a:solidFill>
                  <a:srgbClr val="000000"/>
                </a:solidFill>
              </a:rPr>
              <a:t>2. B</a:t>
            </a:r>
          </a:p>
          <a:p>
            <a:pPr lvl="1" eaLnBrk="0">
              <a:defRPr/>
            </a:pPr>
            <a:r>
              <a:rPr lang="fr-BE" dirty="0">
                <a:solidFill>
                  <a:srgbClr val="000000"/>
                </a:solidFill>
              </a:rPr>
              <a:t>3. AB</a:t>
            </a:r>
          </a:p>
          <a:p>
            <a:pPr lvl="1" eaLnBrk="0">
              <a:defRPr/>
            </a:pPr>
            <a:r>
              <a:rPr lang="fr-BE" dirty="0">
                <a:solidFill>
                  <a:srgbClr val="000000"/>
                </a:solidFill>
              </a:rPr>
              <a:t>4. O</a:t>
            </a:r>
          </a:p>
          <a:p>
            <a:pPr lvl="1" eaLnBrk="0">
              <a:defRPr/>
            </a:pPr>
            <a:r>
              <a:rPr lang="fr-BE" dirty="0">
                <a:solidFill>
                  <a:srgbClr val="000000"/>
                </a:solidFill>
              </a:rPr>
              <a:t>5. AO</a:t>
            </a:r>
          </a:p>
          <a:p>
            <a:pPr lvl="1" eaLnBrk="0">
              <a:defRPr/>
            </a:pPr>
            <a:endParaRPr lang="fr-BE" dirty="0">
              <a:solidFill>
                <a:srgbClr val="000000"/>
              </a:solidFill>
            </a:endParaRPr>
          </a:p>
        </p:txBody>
      </p:sp>
    </p:spTree>
    <p:extLst>
      <p:ext uri="{BB962C8B-B14F-4D97-AF65-F5344CB8AC3E}">
        <p14:creationId xmlns:p14="http://schemas.microsoft.com/office/powerpoint/2010/main" val="393695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fontScale="92500"/>
          </a:bodyPr>
          <a:lstStyle/>
          <a:p>
            <a:pPr marL="0" indent="0">
              <a:buNone/>
            </a:pPr>
            <a:r>
              <a:rPr lang="fr-FR" dirty="0"/>
              <a:t>Règle 17 : La solution correcte ne doit pas être (systématiquement) plus longue que les autres. Les solutions doivent avoir une longueur équivalente.</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1" y="5101873"/>
            <a:ext cx="10265228" cy="68932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Proposition 2 : pourquoi autant de détails pour une solution qui serait fausse ?</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0"/>
            <a:ext cx="9185070" cy="1754326"/>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Le mot « </a:t>
            </a:r>
            <a:r>
              <a:rPr lang="fr-BE" sz="1800" dirty="0" err="1">
                <a:solidFill>
                  <a:srgbClr val="000000"/>
                </a:solidFill>
              </a:rPr>
              <a:t>spinaker</a:t>
            </a:r>
            <a:r>
              <a:rPr lang="fr-BE" sz="1800" dirty="0">
                <a:solidFill>
                  <a:srgbClr val="000000"/>
                </a:solidFill>
              </a:rPr>
              <a:t> » désigne : </a:t>
            </a:r>
          </a:p>
          <a:p>
            <a:pPr lvl="1" eaLnBrk="0">
              <a:defRPr/>
            </a:pPr>
            <a:r>
              <a:rPr lang="fr-BE" dirty="0">
                <a:solidFill>
                  <a:srgbClr val="000000"/>
                </a:solidFill>
              </a:rPr>
              <a:t>1. Un chien écossais</a:t>
            </a:r>
          </a:p>
          <a:p>
            <a:pPr lvl="1" eaLnBrk="0">
              <a:defRPr/>
            </a:pPr>
            <a:r>
              <a:rPr lang="fr-BE" dirty="0">
                <a:solidFill>
                  <a:srgbClr val="000000"/>
                </a:solidFill>
              </a:rPr>
              <a:t>2. Une voile triangulaire de grande surface, légère et très creuse, que les yachts envoient dans la marche au vent arrière</a:t>
            </a:r>
          </a:p>
          <a:p>
            <a:pPr lvl="1" eaLnBrk="0">
              <a:defRPr/>
            </a:pPr>
            <a:r>
              <a:rPr lang="fr-BE" dirty="0">
                <a:solidFill>
                  <a:srgbClr val="000000"/>
                </a:solidFill>
              </a:rPr>
              <a:t>3. Un chant tyrolien</a:t>
            </a:r>
          </a:p>
          <a:p>
            <a:pPr lvl="1" eaLnBrk="0">
              <a:defRPr/>
            </a:pPr>
            <a:r>
              <a:rPr lang="fr-BE" dirty="0">
                <a:solidFill>
                  <a:srgbClr val="000000"/>
                </a:solidFill>
              </a:rPr>
              <a:t>4. Un instrument de musique</a:t>
            </a:r>
          </a:p>
        </p:txBody>
      </p:sp>
      <p:pic>
        <p:nvPicPr>
          <p:cNvPr id="8" name="Image 7">
            <a:extLst>
              <a:ext uri="{FF2B5EF4-FFF2-40B4-BE49-F238E27FC236}">
                <a16:creationId xmlns:a16="http://schemas.microsoft.com/office/drawing/2014/main" id="{6B286E85-D015-074A-85FB-6CB4297AA74E}"/>
              </a:ext>
            </a:extLst>
          </p:cNvPr>
          <p:cNvPicPr>
            <a:picLocks noChangeAspect="1"/>
          </p:cNvPicPr>
          <p:nvPr/>
        </p:nvPicPr>
        <p:blipFill>
          <a:blip r:embed="rId2"/>
          <a:stretch>
            <a:fillRect/>
          </a:stretch>
        </p:blipFill>
        <p:spPr>
          <a:xfrm>
            <a:off x="3756619" y="998618"/>
            <a:ext cx="6352607"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901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18 : La solution correcte ne doit pas apparaitre comme plus complète que les autres.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0" y="5058328"/>
            <a:ext cx="10515599" cy="97299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La proposition 5 est plus complète et englobe toutes les autres. Outre le fait qu’il n’y ait pas d’indépendance entre les items, le niveau de complétude rend la 5 attractive.</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0"/>
            <a:ext cx="9185070" cy="1754326"/>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Un incendie se déclare dans une cuisine. L’occupant n’arrive pas à le maîtriser. Que doit-il faire ?</a:t>
            </a:r>
          </a:p>
          <a:p>
            <a:pPr eaLnBrk="0">
              <a:lnSpc>
                <a:spcPct val="100000"/>
              </a:lnSpc>
              <a:buClrTx/>
              <a:buSzTx/>
              <a:buFontTx/>
              <a:buNone/>
              <a:defRPr/>
            </a:pPr>
            <a:r>
              <a:rPr lang="fr-BE" sz="1800" dirty="0">
                <a:solidFill>
                  <a:srgbClr val="000000"/>
                </a:solidFill>
              </a:rPr>
              <a:t>	1. Couper l’arrivée du gaz au compteur</a:t>
            </a:r>
          </a:p>
          <a:p>
            <a:pPr eaLnBrk="0">
              <a:lnSpc>
                <a:spcPct val="100000"/>
              </a:lnSpc>
              <a:buClrTx/>
              <a:buSzTx/>
              <a:buFontTx/>
              <a:buNone/>
              <a:defRPr/>
            </a:pPr>
            <a:r>
              <a:rPr lang="fr-BE" sz="1800" dirty="0">
                <a:solidFill>
                  <a:srgbClr val="000000"/>
                </a:solidFill>
              </a:rPr>
              <a:t>	2. Téléphoner aux pompiers</a:t>
            </a:r>
          </a:p>
          <a:p>
            <a:pPr eaLnBrk="0">
              <a:lnSpc>
                <a:spcPct val="100000"/>
              </a:lnSpc>
              <a:buClrTx/>
              <a:buSzTx/>
              <a:buFontTx/>
              <a:buNone/>
              <a:defRPr/>
            </a:pPr>
            <a:r>
              <a:rPr lang="fr-BE" sz="1800" dirty="0">
                <a:solidFill>
                  <a:srgbClr val="000000"/>
                </a:solidFill>
              </a:rPr>
              <a:t>	3. Evacuer les enfants</a:t>
            </a:r>
          </a:p>
          <a:p>
            <a:pPr eaLnBrk="0">
              <a:lnSpc>
                <a:spcPct val="100000"/>
              </a:lnSpc>
              <a:buClrTx/>
              <a:buSzTx/>
              <a:buFontTx/>
              <a:buNone/>
              <a:defRPr/>
            </a:pPr>
            <a:r>
              <a:rPr lang="fr-BE" sz="1800" dirty="0">
                <a:solidFill>
                  <a:srgbClr val="000000"/>
                </a:solidFill>
              </a:rPr>
              <a:t>	4. 1 et 2</a:t>
            </a:r>
          </a:p>
          <a:p>
            <a:pPr eaLnBrk="0">
              <a:lnSpc>
                <a:spcPct val="100000"/>
              </a:lnSpc>
              <a:buClrTx/>
              <a:buSzTx/>
              <a:buFontTx/>
              <a:buNone/>
              <a:defRPr/>
            </a:pPr>
            <a:r>
              <a:rPr lang="fr-BE" sz="1800" dirty="0">
                <a:solidFill>
                  <a:srgbClr val="000000"/>
                </a:solidFill>
              </a:rPr>
              <a:t>	5. 1, 2 et 3</a:t>
            </a:r>
            <a:endParaRPr lang="fr-BE" dirty="0">
              <a:solidFill>
                <a:srgbClr val="000000"/>
              </a:solidFill>
            </a:endParaRPr>
          </a:p>
        </p:txBody>
      </p:sp>
    </p:spTree>
    <p:extLst>
      <p:ext uri="{BB962C8B-B14F-4D97-AF65-F5344CB8AC3E}">
        <p14:creationId xmlns:p14="http://schemas.microsoft.com/office/powerpoint/2010/main" val="3035686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fontScale="92500" lnSpcReduction="20000"/>
          </a:bodyPr>
          <a:lstStyle/>
          <a:p>
            <a:pPr marL="0" indent="0">
              <a:buNone/>
            </a:pPr>
            <a:r>
              <a:rPr lang="fr-FR" dirty="0"/>
              <a:t>Règle 19 : On privilégie un même niveau de généralité́ des indicateurs (temps, modificateurs...). Tous, toujours, jamais, aucun sont des termes absolus et catégoriques dont les étudiants se méfient.</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0" y="5058329"/>
            <a:ext cx="10515599" cy="38452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La proposition 3 est plus attractive car moins absolue que les autres </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0"/>
            <a:ext cx="9185070" cy="1754326"/>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Le terme épicéa désigne </a:t>
            </a:r>
          </a:p>
          <a:p>
            <a:pPr eaLnBrk="0">
              <a:lnSpc>
                <a:spcPct val="100000"/>
              </a:lnSpc>
              <a:buClrTx/>
              <a:buSzTx/>
              <a:buFontTx/>
              <a:buNone/>
              <a:defRPr/>
            </a:pPr>
            <a:r>
              <a:rPr lang="fr-BE" sz="1800" dirty="0">
                <a:solidFill>
                  <a:srgbClr val="000000"/>
                </a:solidFill>
              </a:rPr>
              <a:t>	1. Tous les arbres résineux.</a:t>
            </a:r>
          </a:p>
          <a:p>
            <a:pPr eaLnBrk="0">
              <a:lnSpc>
                <a:spcPct val="100000"/>
              </a:lnSpc>
              <a:buClrTx/>
              <a:buSzTx/>
              <a:buFontTx/>
              <a:buNone/>
              <a:defRPr/>
            </a:pPr>
            <a:r>
              <a:rPr lang="fr-BE" sz="1800" dirty="0">
                <a:solidFill>
                  <a:srgbClr val="000000"/>
                </a:solidFill>
              </a:rPr>
              <a:t>	2. Tous les pins.</a:t>
            </a:r>
          </a:p>
          <a:p>
            <a:pPr eaLnBrk="0">
              <a:lnSpc>
                <a:spcPct val="100000"/>
              </a:lnSpc>
              <a:buClrTx/>
              <a:buSzTx/>
              <a:buFontTx/>
              <a:buNone/>
              <a:defRPr/>
            </a:pPr>
            <a:r>
              <a:rPr lang="fr-BE" sz="1800" dirty="0">
                <a:solidFill>
                  <a:srgbClr val="000000"/>
                </a:solidFill>
              </a:rPr>
              <a:t>	3. Certains types de pins. </a:t>
            </a:r>
          </a:p>
          <a:p>
            <a:pPr eaLnBrk="0">
              <a:lnSpc>
                <a:spcPct val="100000"/>
              </a:lnSpc>
              <a:buClrTx/>
              <a:buSzTx/>
              <a:buFontTx/>
              <a:buNone/>
              <a:defRPr/>
            </a:pPr>
            <a:endParaRPr lang="fr-BE" sz="1800" dirty="0">
              <a:solidFill>
                <a:srgbClr val="000000"/>
              </a:solidFill>
            </a:endParaRPr>
          </a:p>
          <a:p>
            <a:pPr eaLnBrk="0">
              <a:lnSpc>
                <a:spcPct val="100000"/>
              </a:lnSpc>
              <a:buClrTx/>
              <a:buSzTx/>
              <a:buFontTx/>
              <a:buNone/>
              <a:defRPr/>
            </a:pPr>
            <a:endParaRPr lang="fr-BE" dirty="0">
              <a:solidFill>
                <a:srgbClr val="000000"/>
              </a:solidFill>
            </a:endParaRPr>
          </a:p>
        </p:txBody>
      </p:sp>
      <p:pic>
        <p:nvPicPr>
          <p:cNvPr id="2" name="Image 1">
            <a:extLst>
              <a:ext uri="{FF2B5EF4-FFF2-40B4-BE49-F238E27FC236}">
                <a16:creationId xmlns:a16="http://schemas.microsoft.com/office/drawing/2014/main" id="{973658EE-547E-0306-26B7-1D3F2BF411C5}"/>
              </a:ext>
            </a:extLst>
          </p:cNvPr>
          <p:cNvPicPr>
            <a:picLocks noChangeAspect="1"/>
          </p:cNvPicPr>
          <p:nvPr/>
        </p:nvPicPr>
        <p:blipFill>
          <a:blip r:embed="rId2"/>
          <a:stretch>
            <a:fillRect/>
          </a:stretch>
        </p:blipFill>
        <p:spPr>
          <a:xfrm>
            <a:off x="2919695" y="2637746"/>
            <a:ext cx="6352607"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08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1C37C-5C0E-2706-1861-256D32441E13}"/>
              </a:ext>
            </a:extLst>
          </p:cNvPr>
          <p:cNvSpPr>
            <a:spLocks noGrp="1"/>
          </p:cNvSpPr>
          <p:nvPr>
            <p:ph type="title"/>
          </p:nvPr>
        </p:nvSpPr>
        <p:spPr/>
        <p:txBody>
          <a:bodyPr/>
          <a:lstStyle/>
          <a:p>
            <a:r>
              <a:rPr lang="fr-FR" dirty="0"/>
              <a:t>Un fondement scientifique : le test </a:t>
            </a:r>
            <a:r>
              <a:rPr lang="fr-FR" dirty="0" err="1"/>
              <a:t>wiseness</a:t>
            </a:r>
            <a:r>
              <a:rPr lang="fr-FR" dirty="0"/>
              <a:t> </a:t>
            </a:r>
          </a:p>
        </p:txBody>
      </p:sp>
      <p:sp>
        <p:nvSpPr>
          <p:cNvPr id="3" name="Espace réservé du contenu 2">
            <a:extLst>
              <a:ext uri="{FF2B5EF4-FFF2-40B4-BE49-F238E27FC236}">
                <a16:creationId xmlns:a16="http://schemas.microsoft.com/office/drawing/2014/main" id="{18AAC073-8A11-87BA-DEEB-723F58FBC895}"/>
              </a:ext>
            </a:extLst>
          </p:cNvPr>
          <p:cNvSpPr>
            <a:spLocks noGrp="1"/>
          </p:cNvSpPr>
          <p:nvPr>
            <p:ph idx="1"/>
          </p:nvPr>
        </p:nvSpPr>
        <p:spPr/>
        <p:txBody>
          <a:bodyPr/>
          <a:lstStyle/>
          <a:p>
            <a:r>
              <a:rPr lang="fr-BE" sz="2800" dirty="0">
                <a:solidFill>
                  <a:srgbClr val="000000"/>
                </a:solidFill>
                <a:latin typeface="Arial" charset="0"/>
              </a:rPr>
              <a:t>Gibb (1964) définit le </a:t>
            </a:r>
            <a:r>
              <a:rPr lang="fr-BE" sz="2800" i="1" dirty="0">
                <a:solidFill>
                  <a:srgbClr val="000000"/>
                </a:solidFill>
                <a:latin typeface="Arial" charset="0"/>
              </a:rPr>
              <a:t>test </a:t>
            </a:r>
            <a:r>
              <a:rPr lang="fr-BE" sz="2800" i="1" dirty="0" err="1">
                <a:solidFill>
                  <a:srgbClr val="000000"/>
                </a:solidFill>
                <a:latin typeface="Arial" charset="0"/>
              </a:rPr>
              <a:t>wiseness</a:t>
            </a:r>
            <a:r>
              <a:rPr lang="fr-BE" sz="2800" dirty="0">
                <a:solidFill>
                  <a:srgbClr val="000000"/>
                </a:solidFill>
                <a:latin typeface="Arial" charset="0"/>
              </a:rPr>
              <a:t> comme « la capacité d’un étudiant à répondre correctement à un test fait de QCM qui contiennent des repères formels et, par conséquent, la capacité à obtenir des points sans connaître la matière testée. »</a:t>
            </a:r>
            <a:endParaRPr lang="fr-FR" sz="2800" dirty="0">
              <a:solidFill>
                <a:srgbClr val="000000"/>
              </a:solidFill>
              <a:latin typeface="Arial" charset="0"/>
            </a:endParaRPr>
          </a:p>
          <a:p>
            <a:pPr marL="0" indent="0">
              <a:buNone/>
            </a:pPr>
            <a:endParaRPr lang="fr-FR" dirty="0"/>
          </a:p>
        </p:txBody>
      </p:sp>
      <p:sp>
        <p:nvSpPr>
          <p:cNvPr id="4" name="ZoneTexte 3">
            <a:extLst>
              <a:ext uri="{FF2B5EF4-FFF2-40B4-BE49-F238E27FC236}">
                <a16:creationId xmlns:a16="http://schemas.microsoft.com/office/drawing/2014/main" id="{36544DC2-B3B3-D2C8-B4C1-143BE994EE89}"/>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Tree>
    <p:extLst>
      <p:ext uri="{BB962C8B-B14F-4D97-AF65-F5344CB8AC3E}">
        <p14:creationId xmlns:p14="http://schemas.microsoft.com/office/powerpoint/2010/main" val="4093977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20 : On privilégie un même degré́ de technicité́ du vocabulaire utilisé dans toutes les solutions proposées. </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0" y="5058328"/>
            <a:ext cx="10515599" cy="66224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La proposition 3 est plus attractive car le degré de technicité de la proposition 3 est moins élevé que celui des autres propositions</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477328"/>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Dans l’islam chiite, un ayatollah est</a:t>
            </a:r>
          </a:p>
          <a:p>
            <a:pPr eaLnBrk="0">
              <a:lnSpc>
                <a:spcPct val="100000"/>
              </a:lnSpc>
              <a:buClrTx/>
              <a:buSzTx/>
              <a:buFontTx/>
              <a:buNone/>
              <a:defRPr/>
            </a:pPr>
            <a:r>
              <a:rPr lang="fr-BE" sz="1800" dirty="0">
                <a:solidFill>
                  <a:srgbClr val="000000"/>
                </a:solidFill>
              </a:rPr>
              <a:t>	1. Un imam</a:t>
            </a:r>
          </a:p>
          <a:p>
            <a:pPr eaLnBrk="0">
              <a:lnSpc>
                <a:spcPct val="100000"/>
              </a:lnSpc>
              <a:buClrTx/>
              <a:buSzTx/>
              <a:buFontTx/>
              <a:buNone/>
              <a:defRPr/>
            </a:pPr>
            <a:r>
              <a:rPr lang="fr-BE" sz="1800" dirty="0">
                <a:solidFill>
                  <a:srgbClr val="000000"/>
                </a:solidFill>
              </a:rPr>
              <a:t>	2. Un uléma</a:t>
            </a:r>
          </a:p>
          <a:p>
            <a:pPr eaLnBrk="0">
              <a:lnSpc>
                <a:spcPct val="100000"/>
              </a:lnSpc>
              <a:buClrTx/>
              <a:buSzTx/>
              <a:buFontTx/>
              <a:buNone/>
              <a:defRPr/>
            </a:pPr>
            <a:r>
              <a:rPr lang="fr-BE" sz="1800" dirty="0">
                <a:solidFill>
                  <a:srgbClr val="000000"/>
                </a:solidFill>
              </a:rPr>
              <a:t>	3. Une autorité religieuse</a:t>
            </a:r>
          </a:p>
          <a:p>
            <a:pPr eaLnBrk="0">
              <a:lnSpc>
                <a:spcPct val="100000"/>
              </a:lnSpc>
              <a:buClrTx/>
              <a:buSzTx/>
              <a:buFontTx/>
              <a:buNone/>
              <a:defRPr/>
            </a:pPr>
            <a:r>
              <a:rPr lang="fr-BE" sz="1800" dirty="0">
                <a:solidFill>
                  <a:srgbClr val="000000"/>
                </a:solidFill>
              </a:rPr>
              <a:t>	4. Un derviche</a:t>
            </a:r>
          </a:p>
        </p:txBody>
      </p:sp>
    </p:spTree>
    <p:extLst>
      <p:ext uri="{BB962C8B-B14F-4D97-AF65-F5344CB8AC3E}">
        <p14:creationId xmlns:p14="http://schemas.microsoft.com/office/powerpoint/2010/main" val="96146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a:bodyPr>
          <a:lstStyle/>
          <a:p>
            <a:pPr marL="0" indent="0">
              <a:buNone/>
            </a:pPr>
            <a:r>
              <a:rPr lang="fr-FR" dirty="0"/>
              <a:t>Règle 21 : On privilégiera autant que possible des termes identiques pour évoquer une même idée sur un même sujet.</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0" y="5058328"/>
            <a:ext cx="10515599" cy="932474"/>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Le mot génitrice, mère et maman renvoie au même concept. Ils sont, dans ce contexte, synonymes. Si le but de la question se borne à la lecture de l’arbre généalogique, l’utilisation de mots équivalents augmente inutilement la charge cognitive du répondant</a:t>
            </a:r>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4EEF89C9-7C2E-AF22-F23A-61DA5BF0B501}"/>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4" name="Rectangle : coins arrondis 3">
            <a:extLst>
              <a:ext uri="{FF2B5EF4-FFF2-40B4-BE49-F238E27FC236}">
                <a16:creationId xmlns:a16="http://schemas.microsoft.com/office/drawing/2014/main" id="{4908507A-5138-2347-3D77-FC2D0CFDCEC1}"/>
              </a:ext>
            </a:extLst>
          </p:cNvPr>
          <p:cNvSpPr/>
          <p:nvPr/>
        </p:nvSpPr>
        <p:spPr>
          <a:xfrm>
            <a:off x="3256156" y="2910468"/>
            <a:ext cx="1081668"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Loïc</a:t>
            </a:r>
          </a:p>
        </p:txBody>
      </p:sp>
      <p:sp>
        <p:nvSpPr>
          <p:cNvPr id="11" name="Rectangle : coins arrondis 10">
            <a:extLst>
              <a:ext uri="{FF2B5EF4-FFF2-40B4-BE49-F238E27FC236}">
                <a16:creationId xmlns:a16="http://schemas.microsoft.com/office/drawing/2014/main" id="{DCCC3096-59CC-7540-2B83-AF30F7C9F1AF}"/>
              </a:ext>
            </a:extLst>
          </p:cNvPr>
          <p:cNvSpPr/>
          <p:nvPr/>
        </p:nvSpPr>
        <p:spPr>
          <a:xfrm>
            <a:off x="4739932" y="2910468"/>
            <a:ext cx="1081668"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Léa</a:t>
            </a:r>
          </a:p>
        </p:txBody>
      </p:sp>
      <p:cxnSp>
        <p:nvCxnSpPr>
          <p:cNvPr id="13" name="Connecteur droit 12">
            <a:extLst>
              <a:ext uri="{FF2B5EF4-FFF2-40B4-BE49-F238E27FC236}">
                <a16:creationId xmlns:a16="http://schemas.microsoft.com/office/drawing/2014/main" id="{697F7DDF-D431-1D82-E367-8B84BC99765B}"/>
              </a:ext>
            </a:extLst>
          </p:cNvPr>
          <p:cNvCxnSpPr>
            <a:stCxn id="4" idx="3"/>
            <a:endCxn id="11" idx="1"/>
          </p:cNvCxnSpPr>
          <p:nvPr/>
        </p:nvCxnSpPr>
        <p:spPr>
          <a:xfrm>
            <a:off x="4337824" y="3088888"/>
            <a:ext cx="4021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558BAA08-2AFD-F8C8-389F-3697221BE167}"/>
              </a:ext>
            </a:extLst>
          </p:cNvPr>
          <p:cNvCxnSpPr/>
          <p:nvPr/>
        </p:nvCxnSpPr>
        <p:spPr>
          <a:xfrm>
            <a:off x="4527395" y="3088888"/>
            <a:ext cx="0" cy="3401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50DC9CC-0475-D058-116E-B01A3D5A180A}"/>
              </a:ext>
            </a:extLst>
          </p:cNvPr>
          <p:cNvCxnSpPr/>
          <p:nvPr/>
        </p:nvCxnSpPr>
        <p:spPr>
          <a:xfrm>
            <a:off x="3088888" y="3429000"/>
            <a:ext cx="28658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727D34E5-A881-193A-3DA2-167BE0404311}"/>
              </a:ext>
            </a:extLst>
          </p:cNvPr>
          <p:cNvCxnSpPr/>
          <p:nvPr/>
        </p:nvCxnSpPr>
        <p:spPr>
          <a:xfrm>
            <a:off x="3088888" y="3429000"/>
            <a:ext cx="0" cy="2397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DE814BD-9D25-20F7-5011-D2292B2B2B0B}"/>
              </a:ext>
            </a:extLst>
          </p:cNvPr>
          <p:cNvCxnSpPr/>
          <p:nvPr/>
        </p:nvCxnSpPr>
        <p:spPr>
          <a:xfrm>
            <a:off x="5954751" y="3429000"/>
            <a:ext cx="0" cy="2397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9822AD0-9463-C32B-1783-0D08B67A95FA}"/>
              </a:ext>
            </a:extLst>
          </p:cNvPr>
          <p:cNvCxnSpPr/>
          <p:nvPr/>
        </p:nvCxnSpPr>
        <p:spPr>
          <a:xfrm>
            <a:off x="4527395" y="3429000"/>
            <a:ext cx="0" cy="23975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ectangle : coins arrondis 23">
            <a:extLst>
              <a:ext uri="{FF2B5EF4-FFF2-40B4-BE49-F238E27FC236}">
                <a16:creationId xmlns:a16="http://schemas.microsoft.com/office/drawing/2014/main" id="{657A85B5-A378-F0E8-F1C6-B9E5317CCFAB}"/>
              </a:ext>
            </a:extLst>
          </p:cNvPr>
          <p:cNvSpPr/>
          <p:nvPr/>
        </p:nvSpPr>
        <p:spPr>
          <a:xfrm>
            <a:off x="2548054" y="3646581"/>
            <a:ext cx="1081668"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Jeanne</a:t>
            </a:r>
          </a:p>
        </p:txBody>
      </p:sp>
      <p:sp>
        <p:nvSpPr>
          <p:cNvPr id="25" name="Rectangle : coins arrondis 24">
            <a:extLst>
              <a:ext uri="{FF2B5EF4-FFF2-40B4-BE49-F238E27FC236}">
                <a16:creationId xmlns:a16="http://schemas.microsoft.com/office/drawing/2014/main" id="{3CABE0EB-D427-FD61-A7B7-2218A40FAE81}"/>
              </a:ext>
            </a:extLst>
          </p:cNvPr>
          <p:cNvSpPr/>
          <p:nvPr/>
        </p:nvSpPr>
        <p:spPr>
          <a:xfrm>
            <a:off x="5378014" y="3619351"/>
            <a:ext cx="1081668"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Lucie</a:t>
            </a:r>
          </a:p>
        </p:txBody>
      </p:sp>
      <p:sp>
        <p:nvSpPr>
          <p:cNvPr id="26" name="Rectangle : coins arrondis 25">
            <a:extLst>
              <a:ext uri="{FF2B5EF4-FFF2-40B4-BE49-F238E27FC236}">
                <a16:creationId xmlns:a16="http://schemas.microsoft.com/office/drawing/2014/main" id="{70FF2E60-F293-53D5-5054-D5012B777BD7}"/>
              </a:ext>
            </a:extLst>
          </p:cNvPr>
          <p:cNvSpPr/>
          <p:nvPr/>
        </p:nvSpPr>
        <p:spPr>
          <a:xfrm>
            <a:off x="3963034" y="3627560"/>
            <a:ext cx="1081668"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Joseph</a:t>
            </a:r>
          </a:p>
        </p:txBody>
      </p:sp>
      <p:sp>
        <p:nvSpPr>
          <p:cNvPr id="27" name="Rectangle : coins arrondis 26">
            <a:extLst>
              <a:ext uri="{FF2B5EF4-FFF2-40B4-BE49-F238E27FC236}">
                <a16:creationId xmlns:a16="http://schemas.microsoft.com/office/drawing/2014/main" id="{5E428F4F-B751-EAB9-2836-E13EED6E52B1}"/>
              </a:ext>
            </a:extLst>
          </p:cNvPr>
          <p:cNvSpPr/>
          <p:nvPr/>
        </p:nvSpPr>
        <p:spPr>
          <a:xfrm>
            <a:off x="1109547" y="3649523"/>
            <a:ext cx="1081668"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Louis</a:t>
            </a:r>
          </a:p>
        </p:txBody>
      </p:sp>
      <p:cxnSp>
        <p:nvCxnSpPr>
          <p:cNvPr id="29" name="Connecteur droit 28">
            <a:extLst>
              <a:ext uri="{FF2B5EF4-FFF2-40B4-BE49-F238E27FC236}">
                <a16:creationId xmlns:a16="http://schemas.microsoft.com/office/drawing/2014/main" id="{DF42D959-ADB5-BE80-802E-19FC5B5DD237}"/>
              </a:ext>
            </a:extLst>
          </p:cNvPr>
          <p:cNvCxnSpPr>
            <a:stCxn id="27" idx="3"/>
            <a:endCxn id="24" idx="1"/>
          </p:cNvCxnSpPr>
          <p:nvPr/>
        </p:nvCxnSpPr>
        <p:spPr>
          <a:xfrm flipV="1">
            <a:off x="2191215" y="3825001"/>
            <a:ext cx="356839" cy="294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5DA2ED3-256C-1388-FC73-0D67D0002FEC}"/>
              </a:ext>
            </a:extLst>
          </p:cNvPr>
          <p:cNvCxnSpPr/>
          <p:nvPr/>
        </p:nvCxnSpPr>
        <p:spPr>
          <a:xfrm>
            <a:off x="2369634" y="3825000"/>
            <a:ext cx="0" cy="43476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Rectangle : coins arrondis 31">
            <a:extLst>
              <a:ext uri="{FF2B5EF4-FFF2-40B4-BE49-F238E27FC236}">
                <a16:creationId xmlns:a16="http://schemas.microsoft.com/office/drawing/2014/main" id="{68B79C72-E06D-6F8D-FA1C-99965B1C50CA}"/>
              </a:ext>
            </a:extLst>
          </p:cNvPr>
          <p:cNvSpPr/>
          <p:nvPr/>
        </p:nvSpPr>
        <p:spPr>
          <a:xfrm>
            <a:off x="1828800" y="4269666"/>
            <a:ext cx="1081668" cy="356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Tom</a:t>
            </a:r>
          </a:p>
        </p:txBody>
      </p:sp>
      <p:sp>
        <p:nvSpPr>
          <p:cNvPr id="33" name="ZoneTexte 32">
            <a:extLst>
              <a:ext uri="{FF2B5EF4-FFF2-40B4-BE49-F238E27FC236}">
                <a16:creationId xmlns:a16="http://schemas.microsoft.com/office/drawing/2014/main" id="{BDC7A8CF-E3C7-61EF-2CAA-E2A50CB7215F}"/>
              </a:ext>
            </a:extLst>
          </p:cNvPr>
          <p:cNvSpPr txBox="1"/>
          <p:nvPr/>
        </p:nvSpPr>
        <p:spPr>
          <a:xfrm>
            <a:off x="6646128" y="2897975"/>
            <a:ext cx="5581913" cy="1477328"/>
          </a:xfrm>
          <a:prstGeom prst="rect">
            <a:avLst/>
          </a:prstGeom>
          <a:noFill/>
        </p:spPr>
        <p:txBody>
          <a:bodyPr wrap="none" rtlCol="0">
            <a:spAutoFit/>
          </a:bodyPr>
          <a:lstStyle/>
          <a:p>
            <a:r>
              <a:rPr lang="fr-FR" dirty="0"/>
              <a:t>On peut déduire de l’arbre généalogique ci-contre que :</a:t>
            </a:r>
          </a:p>
          <a:p>
            <a:pPr marL="342900" indent="-342900">
              <a:buAutoNum type="arabicPeriod"/>
            </a:pPr>
            <a:r>
              <a:rPr lang="fr-FR" dirty="0"/>
              <a:t>La génitrice de Jeanne est aussi la maman de Lucie</a:t>
            </a:r>
          </a:p>
          <a:p>
            <a:pPr marL="342900" indent="-342900">
              <a:buAutoNum type="arabicPeriod"/>
            </a:pPr>
            <a:r>
              <a:rPr lang="fr-FR" dirty="0"/>
              <a:t>La mère de Tom est la sœur de Louis</a:t>
            </a:r>
          </a:p>
          <a:p>
            <a:pPr marL="342900" indent="-342900">
              <a:buAutoNum type="arabicPeriod"/>
            </a:pPr>
            <a:r>
              <a:rPr lang="fr-FR" dirty="0"/>
              <a:t>Lucie et Jeanne n’ont pas d’enfant</a:t>
            </a:r>
          </a:p>
          <a:p>
            <a:pPr marL="342900" indent="-342900">
              <a:buAutoNum type="arabicPeriod"/>
            </a:pPr>
            <a:r>
              <a:rPr lang="fr-FR" dirty="0"/>
              <a:t>Louis, Jeanne, Joseph et Lucie sont des enfants de Léa</a:t>
            </a:r>
          </a:p>
        </p:txBody>
      </p:sp>
    </p:spTree>
    <p:extLst>
      <p:ext uri="{BB962C8B-B14F-4D97-AF65-F5344CB8AC3E}">
        <p14:creationId xmlns:p14="http://schemas.microsoft.com/office/powerpoint/2010/main" val="3716921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972993"/>
          </a:xfrm>
        </p:spPr>
        <p:txBody>
          <a:bodyPr>
            <a:normAutofit fontScale="92500" lnSpcReduction="20000"/>
          </a:bodyPr>
          <a:lstStyle/>
          <a:p>
            <a:pPr marL="0" indent="0">
              <a:buNone/>
            </a:pPr>
            <a:r>
              <a:rPr lang="fr-FR" dirty="0"/>
              <a:t>Règle 22 : Les propositions de solutions doivent permettre un consensus large sur leur caractère correct – lorsqu’il s’agit de la réponse correcte – ou incorrect – lorsqu’il s’agit des réponses incorrectes.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200" y="5412798"/>
            <a:ext cx="10515599" cy="30777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Ca se discute </a:t>
            </a:r>
            <a:r>
              <a:rPr lang="fr-FR" sz="4700" dirty="0">
                <a:sym typeface="Wingdings" pitchFamily="2" charset="2"/>
              </a:rPr>
              <a:t></a:t>
            </a:r>
            <a:endParaRPr lang="fr-FR" sz="4700" dirty="0"/>
          </a:p>
          <a:p>
            <a:pPr marL="0" indent="0">
              <a:buFont typeface="Arial" panose="020B0604020202020204" pitchFamily="34" charset="0"/>
              <a:buNone/>
            </a:pPr>
            <a:endParaRPr lang="fr-FR"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754326"/>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Sachant que l’équipe la plus forte ne gagne pas toujours, quelle équipe était la plus forte lors du mondiale 2018</a:t>
            </a:r>
          </a:p>
          <a:p>
            <a:pPr eaLnBrk="0">
              <a:lnSpc>
                <a:spcPct val="100000"/>
              </a:lnSpc>
              <a:buClrTx/>
              <a:buSzTx/>
              <a:buFontTx/>
              <a:buNone/>
              <a:defRPr/>
            </a:pPr>
            <a:r>
              <a:rPr lang="fr-BE" sz="1800" dirty="0">
                <a:solidFill>
                  <a:srgbClr val="000000"/>
                </a:solidFill>
              </a:rPr>
              <a:t>	1. Belgique</a:t>
            </a:r>
          </a:p>
          <a:p>
            <a:pPr eaLnBrk="0">
              <a:lnSpc>
                <a:spcPct val="100000"/>
              </a:lnSpc>
              <a:buClrTx/>
              <a:buSzTx/>
              <a:buFontTx/>
              <a:buNone/>
              <a:defRPr/>
            </a:pPr>
            <a:r>
              <a:rPr lang="fr-BE" sz="1800" dirty="0">
                <a:solidFill>
                  <a:srgbClr val="000000"/>
                </a:solidFill>
              </a:rPr>
              <a:t>	2. France</a:t>
            </a:r>
          </a:p>
          <a:p>
            <a:pPr eaLnBrk="0">
              <a:lnSpc>
                <a:spcPct val="100000"/>
              </a:lnSpc>
              <a:buClrTx/>
              <a:buSzTx/>
              <a:buFontTx/>
              <a:buNone/>
              <a:defRPr/>
            </a:pPr>
            <a:r>
              <a:rPr lang="fr-BE" sz="1800" dirty="0">
                <a:solidFill>
                  <a:srgbClr val="000000"/>
                </a:solidFill>
              </a:rPr>
              <a:t>	3. </a:t>
            </a:r>
            <a:r>
              <a:rPr lang="fr-BE" dirty="0">
                <a:solidFill>
                  <a:srgbClr val="000000"/>
                </a:solidFill>
              </a:rPr>
              <a:t>A</a:t>
            </a:r>
            <a:r>
              <a:rPr lang="fr-BE" sz="1800" dirty="0">
                <a:solidFill>
                  <a:srgbClr val="000000"/>
                </a:solidFill>
              </a:rPr>
              <a:t>ngleterre</a:t>
            </a:r>
          </a:p>
          <a:p>
            <a:pPr eaLnBrk="0">
              <a:lnSpc>
                <a:spcPct val="100000"/>
              </a:lnSpc>
              <a:buClrTx/>
              <a:buSzTx/>
              <a:buFontTx/>
              <a:buNone/>
              <a:defRPr/>
            </a:pPr>
            <a:r>
              <a:rPr lang="fr-BE" sz="1800" dirty="0">
                <a:solidFill>
                  <a:srgbClr val="000000"/>
                </a:solidFill>
              </a:rPr>
              <a:t>	4. Croatie</a:t>
            </a:r>
          </a:p>
        </p:txBody>
      </p:sp>
      <p:sp>
        <p:nvSpPr>
          <p:cNvPr id="8" name="ZoneTexte 7">
            <a:extLst>
              <a:ext uri="{FF2B5EF4-FFF2-40B4-BE49-F238E27FC236}">
                <a16:creationId xmlns:a16="http://schemas.microsoft.com/office/drawing/2014/main" id="{4ED4A399-5071-8D56-C08B-F85800B67A29}"/>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Tree>
    <p:extLst>
      <p:ext uri="{BB962C8B-B14F-4D97-AF65-F5344CB8AC3E}">
        <p14:creationId xmlns:p14="http://schemas.microsoft.com/office/powerpoint/2010/main" val="398378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5"/>
            <a:ext cx="10515600" cy="1179186"/>
          </a:xfrm>
        </p:spPr>
        <p:txBody>
          <a:bodyPr>
            <a:normAutofit fontScale="85000" lnSpcReduction="20000"/>
          </a:bodyPr>
          <a:lstStyle/>
          <a:p>
            <a:pPr marL="0" indent="0">
              <a:buNone/>
            </a:pPr>
            <a:r>
              <a:rPr lang="fr-FR" dirty="0"/>
              <a:t>Règle 23 : Lorsque les solutions sont connotées positivement et </a:t>
            </a:r>
            <a:r>
              <a:rPr lang="fr-FR" dirty="0" err="1"/>
              <a:t>né́gativement</a:t>
            </a:r>
            <a:r>
              <a:rPr lang="fr-FR" dirty="0"/>
              <a:t>, il faut veiller à̀ respecter un équilibre entre ces deux types de solutions, ceci afin de ne pas influencer la réponse des étudiants par un nombre plus important de solutions soit positives, soit négatives.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4912587"/>
            <a:ext cx="10515599" cy="89879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Soit on part du principe que l’étudiant sait que la température est inférieure à 0  et il ne sert à rien d’ajouter une température positive. Soit on pense qu’il n’en sait rien et il est utile d’équilibrer les solutions positives et négatives</a:t>
            </a:r>
          </a:p>
          <a:p>
            <a:pPr marL="0" indent="0">
              <a:buFont typeface="Arial" panose="020B0604020202020204" pitchFamily="34" charset="0"/>
              <a:buNone/>
            </a:pPr>
            <a:endParaRPr lang="fr-FR"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477328"/>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Quelle est la température </a:t>
            </a:r>
            <a:r>
              <a:rPr lang="fr-BE" dirty="0">
                <a:solidFill>
                  <a:srgbClr val="000000"/>
                </a:solidFill>
              </a:rPr>
              <a:t>de solidification de </a:t>
            </a:r>
            <a:r>
              <a:rPr lang="fr-BE" sz="1800" dirty="0">
                <a:solidFill>
                  <a:srgbClr val="000000"/>
                </a:solidFill>
              </a:rPr>
              <a:t>L’eau de mer salée à 23 %</a:t>
            </a:r>
          </a:p>
          <a:p>
            <a:pPr eaLnBrk="0">
              <a:lnSpc>
                <a:spcPct val="100000"/>
              </a:lnSpc>
              <a:buClrTx/>
              <a:buSzTx/>
              <a:buFontTx/>
              <a:buNone/>
              <a:defRPr/>
            </a:pPr>
            <a:r>
              <a:rPr lang="fr-BE" sz="1800" dirty="0">
                <a:solidFill>
                  <a:srgbClr val="000000"/>
                </a:solidFill>
              </a:rPr>
              <a:t>	1. 3°C</a:t>
            </a:r>
          </a:p>
          <a:p>
            <a:pPr eaLnBrk="0">
              <a:lnSpc>
                <a:spcPct val="100000"/>
              </a:lnSpc>
              <a:buClrTx/>
              <a:buSzTx/>
              <a:buFontTx/>
              <a:buNone/>
              <a:defRPr/>
            </a:pPr>
            <a:r>
              <a:rPr lang="fr-BE" sz="1800" dirty="0">
                <a:solidFill>
                  <a:srgbClr val="000000"/>
                </a:solidFill>
              </a:rPr>
              <a:t>	2. </a:t>
            </a:r>
            <a:r>
              <a:rPr lang="fr-BE" dirty="0">
                <a:solidFill>
                  <a:srgbClr val="000000"/>
                </a:solidFill>
              </a:rPr>
              <a:t>- </a:t>
            </a:r>
            <a:r>
              <a:rPr lang="fr-BE" sz="1800" dirty="0">
                <a:solidFill>
                  <a:srgbClr val="000000"/>
                </a:solidFill>
              </a:rPr>
              <a:t>3°C</a:t>
            </a:r>
          </a:p>
          <a:p>
            <a:pPr eaLnBrk="0">
              <a:lnSpc>
                <a:spcPct val="100000"/>
              </a:lnSpc>
              <a:buClrTx/>
              <a:buSzTx/>
              <a:buFontTx/>
              <a:buNone/>
              <a:defRPr/>
            </a:pPr>
            <a:r>
              <a:rPr lang="fr-BE" sz="1800" dirty="0">
                <a:solidFill>
                  <a:srgbClr val="000000"/>
                </a:solidFill>
              </a:rPr>
              <a:t>	3. - </a:t>
            </a:r>
            <a:r>
              <a:rPr lang="fr-BE" dirty="0">
                <a:solidFill>
                  <a:srgbClr val="000000"/>
                </a:solidFill>
              </a:rPr>
              <a:t>10° C</a:t>
            </a:r>
            <a:endParaRPr lang="fr-BE" sz="1800" dirty="0">
              <a:solidFill>
                <a:srgbClr val="000000"/>
              </a:solidFill>
            </a:endParaRPr>
          </a:p>
          <a:p>
            <a:pPr eaLnBrk="0">
              <a:lnSpc>
                <a:spcPct val="100000"/>
              </a:lnSpc>
              <a:buClrTx/>
              <a:buSzTx/>
              <a:buFontTx/>
              <a:buNone/>
              <a:defRPr/>
            </a:pPr>
            <a:r>
              <a:rPr lang="fr-BE" sz="1800" dirty="0">
                <a:solidFill>
                  <a:srgbClr val="000000"/>
                </a:solidFill>
              </a:rPr>
              <a:t>	4. </a:t>
            </a:r>
            <a:r>
              <a:rPr lang="fr-BE" dirty="0">
                <a:solidFill>
                  <a:srgbClr val="000000"/>
                </a:solidFill>
              </a:rPr>
              <a:t>- 21 ° C</a:t>
            </a:r>
          </a:p>
        </p:txBody>
      </p:sp>
      <p:sp>
        <p:nvSpPr>
          <p:cNvPr id="8" name="ZoneTexte 7">
            <a:extLst>
              <a:ext uri="{FF2B5EF4-FFF2-40B4-BE49-F238E27FC236}">
                <a16:creationId xmlns:a16="http://schemas.microsoft.com/office/drawing/2014/main" id="{CCEFC6CA-92D4-758B-E9A2-65934171EACF}"/>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Tree>
    <p:extLst>
      <p:ext uri="{BB962C8B-B14F-4D97-AF65-F5344CB8AC3E}">
        <p14:creationId xmlns:p14="http://schemas.microsoft.com/office/powerpoint/2010/main" val="154643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6"/>
            <a:ext cx="10515600" cy="748738"/>
          </a:xfrm>
        </p:spPr>
        <p:txBody>
          <a:bodyPr>
            <a:normAutofit fontScale="92500" lnSpcReduction="10000"/>
          </a:bodyPr>
          <a:lstStyle/>
          <a:p>
            <a:pPr marL="0" indent="0">
              <a:buNone/>
            </a:pPr>
            <a:r>
              <a:rPr lang="fr-FR" dirty="0"/>
              <a:t>Règle 24 : Il faut éviter d’utiliser des termes, des mots ou des expressions qui introduisent de fortes connotations positives ou négatives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4912588"/>
            <a:ext cx="10515599" cy="7487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Ces connotations n’apportent rien et peuvent brouiller le répondant. Par ailleurs, une seule est à connotation négative (</a:t>
            </a:r>
            <a:r>
              <a:rPr lang="fr-FR" sz="4700" dirty="0" err="1"/>
              <a:t>cfr</a:t>
            </a:r>
            <a:r>
              <a:rPr lang="fr-FR" sz="4700" dirty="0"/>
              <a:t>. règle 23)</a:t>
            </a:r>
          </a:p>
          <a:p>
            <a:pPr marL="0" indent="0">
              <a:buFont typeface="Arial" panose="020B0604020202020204" pitchFamily="34" charset="0"/>
              <a:buNone/>
            </a:pPr>
            <a:endParaRPr lang="fr-FR"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D. Règles de rédaction des solutions proposées</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477328"/>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Qui a écrit le rouge et le noir ?</a:t>
            </a:r>
          </a:p>
          <a:p>
            <a:pPr eaLnBrk="0">
              <a:lnSpc>
                <a:spcPct val="100000"/>
              </a:lnSpc>
              <a:buClrTx/>
              <a:buSzTx/>
              <a:buFontTx/>
              <a:buNone/>
              <a:defRPr/>
            </a:pPr>
            <a:r>
              <a:rPr lang="fr-BE" sz="1800" dirty="0">
                <a:solidFill>
                  <a:srgbClr val="000000"/>
                </a:solidFill>
              </a:rPr>
              <a:t>	1. </a:t>
            </a:r>
            <a:r>
              <a:rPr lang="fr-BE" dirty="0">
                <a:solidFill>
                  <a:srgbClr val="000000"/>
                </a:solidFill>
              </a:rPr>
              <a:t>L’excellent Balzac</a:t>
            </a:r>
            <a:endParaRPr lang="fr-BE" sz="1800" dirty="0">
              <a:solidFill>
                <a:srgbClr val="000000"/>
              </a:solidFill>
            </a:endParaRPr>
          </a:p>
          <a:p>
            <a:pPr eaLnBrk="0">
              <a:lnSpc>
                <a:spcPct val="100000"/>
              </a:lnSpc>
              <a:buClrTx/>
              <a:buSzTx/>
              <a:buFontTx/>
              <a:buNone/>
              <a:defRPr/>
            </a:pPr>
            <a:r>
              <a:rPr lang="fr-BE" sz="1800" dirty="0">
                <a:solidFill>
                  <a:srgbClr val="000000"/>
                </a:solidFill>
              </a:rPr>
              <a:t>	2. </a:t>
            </a:r>
            <a:r>
              <a:rPr lang="fr-BE" dirty="0">
                <a:solidFill>
                  <a:srgbClr val="000000"/>
                </a:solidFill>
              </a:rPr>
              <a:t>Le poétique Lautréamont</a:t>
            </a:r>
            <a:endParaRPr lang="fr-BE" sz="1800" dirty="0">
              <a:solidFill>
                <a:srgbClr val="000000"/>
              </a:solidFill>
            </a:endParaRPr>
          </a:p>
          <a:p>
            <a:pPr eaLnBrk="0">
              <a:lnSpc>
                <a:spcPct val="100000"/>
              </a:lnSpc>
              <a:buClrTx/>
              <a:buSzTx/>
              <a:buFontTx/>
              <a:buNone/>
              <a:defRPr/>
            </a:pPr>
            <a:r>
              <a:rPr lang="fr-BE" sz="1800" dirty="0">
                <a:solidFill>
                  <a:srgbClr val="000000"/>
                </a:solidFill>
              </a:rPr>
              <a:t>	3. L’</a:t>
            </a:r>
            <a:r>
              <a:rPr lang="fr-BE" sz="1800" dirty="0" err="1">
                <a:solidFill>
                  <a:srgbClr val="000000"/>
                </a:solidFill>
              </a:rPr>
              <a:t>écoeurant</a:t>
            </a:r>
            <a:r>
              <a:rPr lang="fr-BE" sz="1800" dirty="0">
                <a:solidFill>
                  <a:srgbClr val="000000"/>
                </a:solidFill>
              </a:rPr>
              <a:t> Sade</a:t>
            </a:r>
          </a:p>
          <a:p>
            <a:pPr eaLnBrk="0">
              <a:lnSpc>
                <a:spcPct val="100000"/>
              </a:lnSpc>
              <a:buClrTx/>
              <a:buSzTx/>
              <a:buFontTx/>
              <a:buNone/>
              <a:defRPr/>
            </a:pPr>
            <a:r>
              <a:rPr lang="fr-BE" sz="1800" dirty="0">
                <a:solidFill>
                  <a:srgbClr val="000000"/>
                </a:solidFill>
              </a:rPr>
              <a:t>	4. Le rêveur </a:t>
            </a:r>
            <a:r>
              <a:rPr lang="fr-BE" dirty="0">
                <a:solidFill>
                  <a:srgbClr val="000000"/>
                </a:solidFill>
              </a:rPr>
              <a:t>Stendhal</a:t>
            </a:r>
          </a:p>
        </p:txBody>
      </p:sp>
      <p:sp>
        <p:nvSpPr>
          <p:cNvPr id="8" name="ZoneTexte 7">
            <a:extLst>
              <a:ext uri="{FF2B5EF4-FFF2-40B4-BE49-F238E27FC236}">
                <a16:creationId xmlns:a16="http://schemas.microsoft.com/office/drawing/2014/main" id="{CCEFC6CA-92D4-758B-E9A2-65934171EACF}"/>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Tree>
    <p:extLst>
      <p:ext uri="{BB962C8B-B14F-4D97-AF65-F5344CB8AC3E}">
        <p14:creationId xmlns:p14="http://schemas.microsoft.com/office/powerpoint/2010/main" val="126252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6"/>
            <a:ext cx="10515600" cy="1084842"/>
          </a:xfrm>
        </p:spPr>
        <p:txBody>
          <a:bodyPr>
            <a:normAutofit fontScale="92500" lnSpcReduction="10000"/>
          </a:bodyPr>
          <a:lstStyle/>
          <a:p>
            <a:pPr marL="0" indent="0">
              <a:buNone/>
            </a:pPr>
            <a:r>
              <a:rPr lang="fr-FR" dirty="0"/>
              <a:t>Règle 25 : Afin de ne pas influencer le choix d’une solution par sa position parmi l’ensemble des solutions proposées, il convient d’indiquer les solutions proposées dans un ordre croissant ou décroissant de grandeur.</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4912587"/>
            <a:ext cx="10515599" cy="95295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Mettre les solutions en ordre croissant allège la charge cognitive du répondant qui, de plus, n’infère pas les raisons de la place du 48 dans la séquence. </a:t>
            </a:r>
          </a:p>
          <a:p>
            <a:pPr marL="0" indent="0">
              <a:buFont typeface="Arial" panose="020B0604020202020204" pitchFamily="34" charset="0"/>
              <a:buNone/>
            </a:pPr>
            <a:endParaRPr lang="fr-FR"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E. Règles de cohérence dans le test</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477328"/>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Quel âge avait Beethoven lorsqu’il est décédé</a:t>
            </a:r>
          </a:p>
          <a:p>
            <a:pPr eaLnBrk="0">
              <a:lnSpc>
                <a:spcPct val="100000"/>
              </a:lnSpc>
              <a:buClrTx/>
              <a:buSzTx/>
              <a:buFontTx/>
              <a:buNone/>
              <a:defRPr/>
            </a:pPr>
            <a:r>
              <a:rPr lang="fr-BE" sz="1800" dirty="0">
                <a:solidFill>
                  <a:srgbClr val="000000"/>
                </a:solidFill>
              </a:rPr>
              <a:t>	1. </a:t>
            </a:r>
            <a:r>
              <a:rPr lang="fr-BE" dirty="0">
                <a:solidFill>
                  <a:srgbClr val="000000"/>
                </a:solidFill>
              </a:rPr>
              <a:t>52</a:t>
            </a:r>
            <a:endParaRPr lang="fr-BE" sz="1800" dirty="0">
              <a:solidFill>
                <a:srgbClr val="000000"/>
              </a:solidFill>
            </a:endParaRPr>
          </a:p>
          <a:p>
            <a:pPr eaLnBrk="0">
              <a:lnSpc>
                <a:spcPct val="100000"/>
              </a:lnSpc>
              <a:buClrTx/>
              <a:buSzTx/>
              <a:buFontTx/>
              <a:buNone/>
              <a:defRPr/>
            </a:pPr>
            <a:r>
              <a:rPr lang="fr-BE" sz="1800" dirty="0">
                <a:solidFill>
                  <a:srgbClr val="000000"/>
                </a:solidFill>
              </a:rPr>
              <a:t>	2. </a:t>
            </a:r>
            <a:r>
              <a:rPr lang="fr-BE" dirty="0">
                <a:solidFill>
                  <a:srgbClr val="000000"/>
                </a:solidFill>
              </a:rPr>
              <a:t>54</a:t>
            </a:r>
            <a:endParaRPr lang="fr-BE" sz="1800" dirty="0">
              <a:solidFill>
                <a:srgbClr val="000000"/>
              </a:solidFill>
            </a:endParaRPr>
          </a:p>
          <a:p>
            <a:pPr eaLnBrk="0">
              <a:lnSpc>
                <a:spcPct val="100000"/>
              </a:lnSpc>
              <a:buClrTx/>
              <a:buSzTx/>
              <a:buFontTx/>
              <a:buNone/>
              <a:defRPr/>
            </a:pPr>
            <a:r>
              <a:rPr lang="fr-BE" sz="1800" dirty="0">
                <a:solidFill>
                  <a:srgbClr val="000000"/>
                </a:solidFill>
              </a:rPr>
              <a:t>	3. 56</a:t>
            </a:r>
          </a:p>
          <a:p>
            <a:pPr eaLnBrk="0">
              <a:lnSpc>
                <a:spcPct val="100000"/>
              </a:lnSpc>
              <a:buClrTx/>
              <a:buSzTx/>
              <a:buFontTx/>
              <a:buNone/>
              <a:defRPr/>
            </a:pPr>
            <a:r>
              <a:rPr lang="fr-BE" sz="1800" dirty="0">
                <a:solidFill>
                  <a:srgbClr val="000000"/>
                </a:solidFill>
              </a:rPr>
              <a:t>	4. 48</a:t>
            </a:r>
            <a:endParaRPr lang="fr-BE" dirty="0">
              <a:solidFill>
                <a:srgbClr val="000000"/>
              </a:solidFill>
            </a:endParaRPr>
          </a:p>
        </p:txBody>
      </p:sp>
      <p:sp>
        <p:nvSpPr>
          <p:cNvPr id="8" name="ZoneTexte 7">
            <a:extLst>
              <a:ext uri="{FF2B5EF4-FFF2-40B4-BE49-F238E27FC236}">
                <a16:creationId xmlns:a16="http://schemas.microsoft.com/office/drawing/2014/main" id="{CCEFC6CA-92D4-758B-E9A2-65934171EACF}"/>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Tree>
    <p:extLst>
      <p:ext uri="{BB962C8B-B14F-4D97-AF65-F5344CB8AC3E}">
        <p14:creationId xmlns:p14="http://schemas.microsoft.com/office/powerpoint/2010/main" val="4188946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6"/>
            <a:ext cx="10515600" cy="1084842"/>
          </a:xfrm>
        </p:spPr>
        <p:txBody>
          <a:bodyPr>
            <a:normAutofit fontScale="92500" lnSpcReduction="10000"/>
          </a:bodyPr>
          <a:lstStyle/>
          <a:p>
            <a:pPr marL="0" indent="0">
              <a:buNone/>
            </a:pPr>
            <a:r>
              <a:rPr lang="fr-FR" dirty="0"/>
              <a:t>Règle 26 :  Privilégier l’écriture en toutes lettres de l’ensemble des idées évoquées dans les solutions proposées et ce, dans l’ensemble du test, afin d’éviter toute confusion. </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4912587"/>
            <a:ext cx="10515599" cy="79683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Ne pas utiliser l’acronyme, mais le nom complet : Le National Council on </a:t>
            </a:r>
            <a:r>
              <a:rPr lang="fr-FR" sz="4700" dirty="0" err="1"/>
              <a:t>Measurement</a:t>
            </a:r>
            <a:r>
              <a:rPr lang="fr-FR" sz="4700" dirty="0"/>
              <a:t> in Education, l’American </a:t>
            </a:r>
            <a:r>
              <a:rPr lang="fr-FR" sz="4700" dirty="0" err="1"/>
              <a:t>Educational</a:t>
            </a:r>
            <a:r>
              <a:rPr lang="fr-FR" sz="4700" dirty="0"/>
              <a:t> </a:t>
            </a:r>
            <a:r>
              <a:rPr lang="fr-FR" sz="4700" dirty="0" err="1"/>
              <a:t>Research</a:t>
            </a:r>
            <a:r>
              <a:rPr lang="fr-FR" sz="4700" dirty="0"/>
              <a:t> Association et l’American </a:t>
            </a:r>
            <a:r>
              <a:rPr lang="fr-FR" sz="4700" dirty="0" err="1"/>
              <a:t>Psychological</a:t>
            </a:r>
            <a:r>
              <a:rPr lang="fr-FR" sz="4700" dirty="0"/>
              <a:t> Association </a:t>
            </a:r>
          </a:p>
          <a:p>
            <a:pPr marL="0" indent="0">
              <a:buFont typeface="Arial" panose="020B0604020202020204" pitchFamily="34" charset="0"/>
              <a:buNone/>
            </a:pPr>
            <a:endParaRPr lang="fr-FR"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E. Règles de cohérence dans le test</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200329"/>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Les « standards for </a:t>
            </a:r>
            <a:r>
              <a:rPr lang="fr-BE" sz="1800" dirty="0" err="1">
                <a:solidFill>
                  <a:srgbClr val="000000"/>
                </a:solidFill>
              </a:rPr>
              <a:t>Educational</a:t>
            </a:r>
            <a:r>
              <a:rPr lang="fr-BE" sz="1800" dirty="0">
                <a:solidFill>
                  <a:srgbClr val="000000"/>
                </a:solidFill>
              </a:rPr>
              <a:t> and </a:t>
            </a:r>
            <a:r>
              <a:rPr lang="fr-BE" sz="1800" dirty="0" err="1">
                <a:solidFill>
                  <a:srgbClr val="000000"/>
                </a:solidFill>
              </a:rPr>
              <a:t>Psychological</a:t>
            </a:r>
            <a:r>
              <a:rPr lang="fr-BE" sz="1800" dirty="0">
                <a:solidFill>
                  <a:srgbClr val="000000"/>
                </a:solidFill>
              </a:rPr>
              <a:t> </a:t>
            </a:r>
            <a:r>
              <a:rPr lang="fr-BE" sz="1800" dirty="0" err="1">
                <a:solidFill>
                  <a:srgbClr val="000000"/>
                </a:solidFill>
              </a:rPr>
              <a:t>Testing</a:t>
            </a:r>
            <a:r>
              <a:rPr lang="fr-BE" sz="1800" dirty="0">
                <a:solidFill>
                  <a:srgbClr val="000000"/>
                </a:solidFill>
              </a:rPr>
              <a:t> » sont publiés par  </a:t>
            </a:r>
          </a:p>
          <a:p>
            <a:pPr eaLnBrk="0">
              <a:lnSpc>
                <a:spcPct val="100000"/>
              </a:lnSpc>
              <a:buClrTx/>
              <a:buSzTx/>
              <a:buFontTx/>
              <a:buNone/>
              <a:defRPr/>
            </a:pPr>
            <a:r>
              <a:rPr lang="fr-BE" sz="1800" dirty="0">
                <a:solidFill>
                  <a:srgbClr val="000000"/>
                </a:solidFill>
              </a:rPr>
              <a:t>	1. </a:t>
            </a:r>
            <a:r>
              <a:rPr lang="fr-BE" dirty="0">
                <a:solidFill>
                  <a:srgbClr val="000000"/>
                </a:solidFill>
              </a:rPr>
              <a:t>La NCME</a:t>
            </a:r>
            <a:endParaRPr lang="fr-BE" sz="1800" dirty="0">
              <a:solidFill>
                <a:srgbClr val="000000"/>
              </a:solidFill>
            </a:endParaRPr>
          </a:p>
          <a:p>
            <a:pPr eaLnBrk="0">
              <a:lnSpc>
                <a:spcPct val="100000"/>
              </a:lnSpc>
              <a:buClrTx/>
              <a:buSzTx/>
              <a:buFontTx/>
              <a:buNone/>
              <a:defRPr/>
            </a:pPr>
            <a:r>
              <a:rPr lang="fr-BE" sz="1800" dirty="0">
                <a:solidFill>
                  <a:srgbClr val="000000"/>
                </a:solidFill>
              </a:rPr>
              <a:t>	2. </a:t>
            </a:r>
            <a:r>
              <a:rPr lang="fr-BE" dirty="0">
                <a:solidFill>
                  <a:srgbClr val="000000"/>
                </a:solidFill>
              </a:rPr>
              <a:t>l’AERA</a:t>
            </a:r>
            <a:endParaRPr lang="fr-BE" sz="1800" dirty="0">
              <a:solidFill>
                <a:srgbClr val="000000"/>
              </a:solidFill>
            </a:endParaRPr>
          </a:p>
          <a:p>
            <a:pPr eaLnBrk="0">
              <a:lnSpc>
                <a:spcPct val="100000"/>
              </a:lnSpc>
              <a:buClrTx/>
              <a:buSzTx/>
              <a:buFontTx/>
              <a:buNone/>
              <a:defRPr/>
            </a:pPr>
            <a:r>
              <a:rPr lang="fr-BE" sz="1800" dirty="0">
                <a:solidFill>
                  <a:srgbClr val="000000"/>
                </a:solidFill>
              </a:rPr>
              <a:t>	3. </a:t>
            </a:r>
            <a:r>
              <a:rPr lang="fr-BE" dirty="0">
                <a:solidFill>
                  <a:srgbClr val="000000"/>
                </a:solidFill>
              </a:rPr>
              <a:t>l’APA</a:t>
            </a:r>
            <a:endParaRPr lang="fr-BE" sz="1800" dirty="0">
              <a:solidFill>
                <a:srgbClr val="000000"/>
              </a:solidFill>
            </a:endParaRPr>
          </a:p>
        </p:txBody>
      </p:sp>
      <p:sp>
        <p:nvSpPr>
          <p:cNvPr id="8" name="ZoneTexte 7">
            <a:extLst>
              <a:ext uri="{FF2B5EF4-FFF2-40B4-BE49-F238E27FC236}">
                <a16:creationId xmlns:a16="http://schemas.microsoft.com/office/drawing/2014/main" id="{CCEFC6CA-92D4-758B-E9A2-65934171EACF}"/>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Tree>
    <p:extLst>
      <p:ext uri="{BB962C8B-B14F-4D97-AF65-F5344CB8AC3E}">
        <p14:creationId xmlns:p14="http://schemas.microsoft.com/office/powerpoint/2010/main" val="3768219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6"/>
            <a:ext cx="10515600" cy="1084842"/>
          </a:xfrm>
        </p:spPr>
        <p:txBody>
          <a:bodyPr>
            <a:normAutofit fontScale="92500" lnSpcReduction="10000"/>
          </a:bodyPr>
          <a:lstStyle/>
          <a:p>
            <a:pPr marL="0" indent="0">
              <a:buNone/>
            </a:pPr>
            <a:r>
              <a:rPr lang="fr-FR" dirty="0"/>
              <a:t>Règle 27 :  Il convient ici de mettre (ou de ne pas mettre le cas échéant) des majuscules en début et des points en fin de phrase pour toutes les solutions proposées.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4912588"/>
            <a:ext cx="10515599" cy="65187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Même sans connaitre la réponse, l’étudiant est attiré par la solution 1 qui est formellement la plus correcte et se termine par un « . »</a:t>
            </a:r>
          </a:p>
          <a:p>
            <a:pPr marL="0" indent="0">
              <a:buFont typeface="Arial" panose="020B0604020202020204" pitchFamily="34" charset="0"/>
              <a:buNone/>
            </a:pPr>
            <a:endParaRPr lang="fr-FR"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E. Règles de cohérence dans le test</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754326"/>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L’acronyme A.S.B.L. en Belgique signifie</a:t>
            </a:r>
          </a:p>
          <a:p>
            <a:pPr marL="342900" indent="-342900" eaLnBrk="0">
              <a:lnSpc>
                <a:spcPct val="100000"/>
              </a:lnSpc>
              <a:buClrTx/>
              <a:buSzTx/>
              <a:buFontTx/>
              <a:buAutoNum type="arabicPeriod"/>
              <a:defRPr/>
            </a:pPr>
            <a:r>
              <a:rPr lang="fr-BE" dirty="0">
                <a:solidFill>
                  <a:srgbClr val="000000"/>
                </a:solidFill>
              </a:rPr>
              <a:t>Association Sans But Lucratif.</a:t>
            </a:r>
          </a:p>
          <a:p>
            <a:pPr marL="342900" indent="-342900" eaLnBrk="0">
              <a:lnSpc>
                <a:spcPct val="100000"/>
              </a:lnSpc>
              <a:buClrTx/>
              <a:buSzTx/>
              <a:buFontTx/>
              <a:buAutoNum type="arabicPeriod"/>
              <a:defRPr/>
            </a:pPr>
            <a:r>
              <a:rPr lang="fr-BE" dirty="0">
                <a:solidFill>
                  <a:srgbClr val="000000"/>
                </a:solidFill>
              </a:rPr>
              <a:t>a</a:t>
            </a:r>
            <a:r>
              <a:rPr lang="fr-BE" sz="1800" dirty="0">
                <a:solidFill>
                  <a:srgbClr val="000000"/>
                </a:solidFill>
              </a:rPr>
              <a:t>ssociation sous budget léger;</a:t>
            </a:r>
          </a:p>
          <a:p>
            <a:pPr marL="342900" indent="-342900" eaLnBrk="0">
              <a:lnSpc>
                <a:spcPct val="100000"/>
              </a:lnSpc>
              <a:buClrTx/>
              <a:buSzTx/>
              <a:buFontTx/>
              <a:buAutoNum type="arabicPeriod"/>
              <a:defRPr/>
            </a:pPr>
            <a:r>
              <a:rPr lang="fr-BE" dirty="0">
                <a:solidFill>
                  <a:srgbClr val="000000"/>
                </a:solidFill>
              </a:rPr>
              <a:t>association sur bienveillance légale</a:t>
            </a:r>
          </a:p>
          <a:p>
            <a:pPr marL="342900" indent="-342900" eaLnBrk="0">
              <a:lnSpc>
                <a:spcPct val="100000"/>
              </a:lnSpc>
              <a:buClrTx/>
              <a:buSzTx/>
              <a:buFontTx/>
              <a:buAutoNum type="arabicPeriod"/>
              <a:defRPr/>
            </a:pPr>
            <a:r>
              <a:rPr lang="fr-BE" dirty="0">
                <a:solidFill>
                  <a:srgbClr val="000000"/>
                </a:solidFill>
              </a:rPr>
              <a:t>Association située en Belgique ou au Luxembourg</a:t>
            </a:r>
          </a:p>
          <a:p>
            <a:pPr marL="342900" indent="-342900" eaLnBrk="0">
              <a:lnSpc>
                <a:spcPct val="100000"/>
              </a:lnSpc>
              <a:buClrTx/>
              <a:buSzTx/>
              <a:buFontTx/>
              <a:buAutoNum type="arabicPeriod"/>
              <a:defRPr/>
            </a:pPr>
            <a:endParaRPr lang="fr-BE" sz="1800" dirty="0">
              <a:solidFill>
                <a:srgbClr val="000000"/>
              </a:solidFill>
            </a:endParaRPr>
          </a:p>
        </p:txBody>
      </p:sp>
      <p:sp>
        <p:nvSpPr>
          <p:cNvPr id="8" name="ZoneTexte 7">
            <a:extLst>
              <a:ext uri="{FF2B5EF4-FFF2-40B4-BE49-F238E27FC236}">
                <a16:creationId xmlns:a16="http://schemas.microsoft.com/office/drawing/2014/main" id="{CCEFC6CA-92D4-758B-E9A2-65934171EACF}"/>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Tree>
    <p:extLst>
      <p:ext uri="{BB962C8B-B14F-4D97-AF65-F5344CB8AC3E}">
        <p14:creationId xmlns:p14="http://schemas.microsoft.com/office/powerpoint/2010/main" val="2135435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3EDC11-A542-73CE-FE3D-FB0EA4EF1862}"/>
              </a:ext>
            </a:extLst>
          </p:cNvPr>
          <p:cNvSpPr>
            <a:spLocks noGrp="1"/>
          </p:cNvSpPr>
          <p:nvPr>
            <p:ph idx="1"/>
          </p:nvPr>
        </p:nvSpPr>
        <p:spPr>
          <a:xfrm>
            <a:off x="838200" y="1825626"/>
            <a:ext cx="10515600" cy="1084842"/>
          </a:xfrm>
        </p:spPr>
        <p:txBody>
          <a:bodyPr>
            <a:normAutofit fontScale="92500" lnSpcReduction="10000"/>
          </a:bodyPr>
          <a:lstStyle/>
          <a:p>
            <a:pPr marL="0" indent="0">
              <a:buNone/>
            </a:pPr>
            <a:r>
              <a:rPr lang="fr-FR" dirty="0"/>
              <a:t>Règle 28 :  Parfois, il arrive qu’une question mentionne des éléments permettant de déduire la solution à̀ une autre question du test. Une dernière relecture spécifique évitera de tomber dans ce travers</a:t>
            </a:r>
          </a:p>
        </p:txBody>
      </p:sp>
      <p:sp>
        <p:nvSpPr>
          <p:cNvPr id="5" name="Espace réservé du contenu 2">
            <a:extLst>
              <a:ext uri="{FF2B5EF4-FFF2-40B4-BE49-F238E27FC236}">
                <a16:creationId xmlns:a16="http://schemas.microsoft.com/office/drawing/2014/main" id="{CF0014A4-3717-CBF2-7E77-8FF2D2DE9ACD}"/>
              </a:ext>
            </a:extLst>
          </p:cNvPr>
          <p:cNvSpPr txBox="1">
            <a:spLocks/>
          </p:cNvSpPr>
          <p:nvPr/>
        </p:nvSpPr>
        <p:spPr>
          <a:xfrm>
            <a:off x="838199" y="5170135"/>
            <a:ext cx="10515599" cy="39432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700" dirty="0"/>
              <a:t>Par cette question, on apporte la réponse à la question précédente</a:t>
            </a:r>
          </a:p>
          <a:p>
            <a:pPr marL="0" indent="0">
              <a:buFont typeface="Arial" panose="020B0604020202020204" pitchFamily="34" charset="0"/>
              <a:buNone/>
            </a:pPr>
            <a:endParaRPr lang="fr-FR" dirty="0"/>
          </a:p>
        </p:txBody>
      </p:sp>
      <p:sp>
        <p:nvSpPr>
          <p:cNvPr id="9" name="Titre 1">
            <a:extLst>
              <a:ext uri="{FF2B5EF4-FFF2-40B4-BE49-F238E27FC236}">
                <a16:creationId xmlns:a16="http://schemas.microsoft.com/office/drawing/2014/main" id="{A89AC388-CF81-70F2-61D5-5F65ABF3FC9D}"/>
              </a:ext>
            </a:extLst>
          </p:cNvPr>
          <p:cNvSpPr>
            <a:spLocks noGrp="1"/>
          </p:cNvSpPr>
          <p:nvPr>
            <p:ph type="title"/>
          </p:nvPr>
        </p:nvSpPr>
        <p:spPr>
          <a:xfrm>
            <a:off x="838200" y="365125"/>
            <a:ext cx="11242964" cy="1325563"/>
          </a:xfrm>
        </p:spPr>
        <p:txBody>
          <a:bodyPr>
            <a:normAutofit/>
          </a:bodyPr>
          <a:lstStyle/>
          <a:p>
            <a:r>
              <a:rPr lang="fr-BE" dirty="0">
                <a:latin typeface="Exo" panose="02000503000000000000"/>
                <a:ea typeface="+mn-ea"/>
                <a:cs typeface="+mn-cs"/>
              </a:rPr>
              <a:t>E. Règles de cohérence dans le test</a:t>
            </a:r>
            <a:endParaRPr lang="fr-FR" dirty="0">
              <a:latin typeface="Exo" panose="02000503000000000000"/>
              <a:ea typeface="+mn-ea"/>
              <a:cs typeface="+mn-cs"/>
            </a:endParaRPr>
          </a:p>
        </p:txBody>
      </p:sp>
      <p:sp>
        <p:nvSpPr>
          <p:cNvPr id="7" name="ZoneTexte 6">
            <a:extLst>
              <a:ext uri="{FF2B5EF4-FFF2-40B4-BE49-F238E27FC236}">
                <a16:creationId xmlns:a16="http://schemas.microsoft.com/office/drawing/2014/main" id="{F9AA6835-4D4C-DDD5-824F-072D4EB03311}"/>
              </a:ext>
            </a:extLst>
          </p:cNvPr>
          <p:cNvSpPr txBox="1"/>
          <p:nvPr/>
        </p:nvSpPr>
        <p:spPr>
          <a:xfrm>
            <a:off x="1330530" y="3004811"/>
            <a:ext cx="8444841" cy="1754326"/>
          </a:xfrm>
          <a:prstGeom prst="rect">
            <a:avLst/>
          </a:prstGeom>
          <a:noFill/>
        </p:spPr>
        <p:txBody>
          <a:bodyPr wrap="square" rtlCol="0">
            <a:spAutoFit/>
          </a:bodyPr>
          <a:lstStyle/>
          <a:p>
            <a:pPr eaLnBrk="0">
              <a:lnSpc>
                <a:spcPct val="100000"/>
              </a:lnSpc>
              <a:buClrTx/>
              <a:buSzTx/>
              <a:buFontTx/>
              <a:buNone/>
              <a:defRPr/>
            </a:pPr>
            <a:r>
              <a:rPr lang="fr-BE" sz="1800" dirty="0">
                <a:solidFill>
                  <a:srgbClr val="000000"/>
                </a:solidFill>
              </a:rPr>
              <a:t>On trouve  la notion d’Association Sans But Lucratif (A.S.B.L.) dans le droit </a:t>
            </a:r>
          </a:p>
          <a:p>
            <a:pPr marL="342900" indent="-342900" eaLnBrk="0">
              <a:lnSpc>
                <a:spcPct val="100000"/>
              </a:lnSpc>
              <a:buClrTx/>
              <a:buSzTx/>
              <a:buFontTx/>
              <a:buAutoNum type="arabicPeriod"/>
              <a:defRPr/>
            </a:pPr>
            <a:r>
              <a:rPr lang="fr-BE" dirty="0">
                <a:solidFill>
                  <a:srgbClr val="000000"/>
                </a:solidFill>
              </a:rPr>
              <a:t>Canadien</a:t>
            </a:r>
          </a:p>
          <a:p>
            <a:pPr marL="342900" indent="-342900" eaLnBrk="0">
              <a:lnSpc>
                <a:spcPct val="100000"/>
              </a:lnSpc>
              <a:buClrTx/>
              <a:buSzTx/>
              <a:buFontTx/>
              <a:buAutoNum type="arabicPeriod"/>
              <a:defRPr/>
            </a:pPr>
            <a:r>
              <a:rPr lang="fr-BE" dirty="0">
                <a:solidFill>
                  <a:srgbClr val="000000"/>
                </a:solidFill>
              </a:rPr>
              <a:t>Suisse</a:t>
            </a:r>
          </a:p>
          <a:p>
            <a:pPr marL="342900" indent="-342900" eaLnBrk="0">
              <a:lnSpc>
                <a:spcPct val="100000"/>
              </a:lnSpc>
              <a:buClrTx/>
              <a:buSzTx/>
              <a:buFontTx/>
              <a:buAutoNum type="arabicPeriod"/>
              <a:defRPr/>
            </a:pPr>
            <a:r>
              <a:rPr lang="fr-BE" dirty="0">
                <a:solidFill>
                  <a:srgbClr val="000000"/>
                </a:solidFill>
              </a:rPr>
              <a:t>Français</a:t>
            </a:r>
          </a:p>
          <a:p>
            <a:pPr marL="342900" indent="-342900" eaLnBrk="0">
              <a:lnSpc>
                <a:spcPct val="100000"/>
              </a:lnSpc>
              <a:buClrTx/>
              <a:buSzTx/>
              <a:buFontTx/>
              <a:buAutoNum type="arabicPeriod"/>
              <a:defRPr/>
            </a:pPr>
            <a:r>
              <a:rPr lang="fr-BE" dirty="0">
                <a:solidFill>
                  <a:srgbClr val="000000"/>
                </a:solidFill>
              </a:rPr>
              <a:t>Belge</a:t>
            </a:r>
          </a:p>
          <a:p>
            <a:pPr marL="342900" indent="-342900" eaLnBrk="0">
              <a:lnSpc>
                <a:spcPct val="100000"/>
              </a:lnSpc>
              <a:buClrTx/>
              <a:buSzTx/>
              <a:buFontTx/>
              <a:buAutoNum type="arabicPeriod"/>
              <a:defRPr/>
            </a:pPr>
            <a:endParaRPr lang="fr-BE" sz="1800" dirty="0">
              <a:solidFill>
                <a:srgbClr val="000000"/>
              </a:solidFill>
            </a:endParaRPr>
          </a:p>
        </p:txBody>
      </p:sp>
      <p:sp>
        <p:nvSpPr>
          <p:cNvPr id="8" name="ZoneTexte 7">
            <a:extLst>
              <a:ext uri="{FF2B5EF4-FFF2-40B4-BE49-F238E27FC236}">
                <a16:creationId xmlns:a16="http://schemas.microsoft.com/office/drawing/2014/main" id="{CCEFC6CA-92D4-758B-E9A2-65934171EACF}"/>
              </a:ext>
            </a:extLst>
          </p:cNvPr>
          <p:cNvSpPr txBox="1"/>
          <p:nvPr/>
        </p:nvSpPr>
        <p:spPr>
          <a:xfrm>
            <a:off x="2068286" y="6389915"/>
            <a:ext cx="7930376" cy="523220"/>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SMART – Règles de rédaction de QCM</a:t>
            </a:r>
          </a:p>
          <a:p>
            <a:r>
              <a:rPr lang="fr-BE" sz="1400" b="0" i="0" u="none" strike="noStrike" dirty="0">
                <a:solidFill>
                  <a:srgbClr val="222222"/>
                </a:solidFill>
                <a:effectLst/>
                <a:latin typeface="Arial" panose="020B0604020202020204" pitchFamily="34" charset="0"/>
              </a:rPr>
              <a:t>http://</a:t>
            </a:r>
            <a:r>
              <a:rPr lang="fr-BE" sz="1400" b="0" i="0" u="none" strike="noStrike" dirty="0" err="1">
                <a:solidFill>
                  <a:srgbClr val="222222"/>
                </a:solidFill>
                <a:effectLst/>
                <a:latin typeface="Arial" panose="020B0604020202020204" pitchFamily="34" charset="0"/>
              </a:rPr>
              <a:t>smart.uliege.be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wp</a:t>
            </a:r>
            <a:r>
              <a:rPr lang="fr-BE" sz="1400" b="0" i="0" u="none" strike="noStrike" dirty="0">
                <a:solidFill>
                  <a:srgbClr val="222222"/>
                </a:solidFill>
                <a:effectLst/>
                <a:latin typeface="Arial" panose="020B0604020202020204" pitchFamily="34" charset="0"/>
              </a:rPr>
              <a:t>-content/</a:t>
            </a:r>
            <a:r>
              <a:rPr lang="fr-BE" sz="1400" b="0" i="0" u="none" strike="noStrike" dirty="0" err="1">
                <a:solidFill>
                  <a:srgbClr val="222222"/>
                </a:solidFill>
                <a:effectLst/>
                <a:latin typeface="Arial" panose="020B0604020202020204" pitchFamily="34" charset="0"/>
              </a:rPr>
              <a:t>uploads</a:t>
            </a:r>
            <a:r>
              <a:rPr lang="fr-BE" sz="1400" b="0" i="0" u="none" strike="noStrike" dirty="0">
                <a:solidFill>
                  <a:srgbClr val="222222"/>
                </a:solidFill>
                <a:effectLst/>
                <a:latin typeface="Arial" panose="020B0604020202020204" pitchFamily="34" charset="0"/>
              </a:rPr>
              <a:t>/ressources/smart-</a:t>
            </a:r>
            <a:r>
              <a:rPr lang="fr-BE" sz="1400" b="0" i="0" u="none" strike="noStrike" dirty="0" err="1">
                <a:solidFill>
                  <a:srgbClr val="222222"/>
                </a:solidFill>
                <a:effectLst/>
                <a:latin typeface="Arial" panose="020B0604020202020204" pitchFamily="34" charset="0"/>
              </a:rPr>
              <a:t>uliege_fiche</a:t>
            </a:r>
            <a:r>
              <a:rPr lang="fr-BE" sz="1400" b="0" i="0" u="none" strike="noStrike" dirty="0">
                <a:solidFill>
                  <a:srgbClr val="222222"/>
                </a:solidFill>
                <a:effectLst/>
                <a:latin typeface="Arial" panose="020B0604020202020204" pitchFamily="34" charset="0"/>
              </a:rPr>
              <a:t>-</a:t>
            </a:r>
            <a:r>
              <a:rPr lang="fr-BE" sz="1400" b="0" i="0" u="none" strike="noStrike" dirty="0" err="1">
                <a:solidFill>
                  <a:srgbClr val="222222"/>
                </a:solidFill>
                <a:effectLst/>
                <a:latin typeface="Arial" panose="020B0604020202020204" pitchFamily="34" charset="0"/>
              </a:rPr>
              <a:t>regles-redaction-qcm.pdf</a:t>
            </a:r>
            <a:endParaRPr lang="fr-FR" sz="1400" dirty="0"/>
          </a:p>
        </p:txBody>
      </p:sp>
    </p:spTree>
    <p:extLst>
      <p:ext uri="{BB962C8B-B14F-4D97-AF65-F5344CB8AC3E}">
        <p14:creationId xmlns:p14="http://schemas.microsoft.com/office/powerpoint/2010/main" val="408123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74A80-6B9A-ABDA-AEC8-B4C73FCA02D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9E0DF1B-222C-4964-B223-4D204C75C74C}"/>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F816C4D9-BF5C-31EC-3250-AB76AD7385F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463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6186-F98D-BB44-CEE0-90D526F06EDA}"/>
              </a:ext>
            </a:extLst>
          </p:cNvPr>
          <p:cNvSpPr>
            <a:spLocks noGrp="1"/>
          </p:cNvSpPr>
          <p:nvPr>
            <p:ph type="title"/>
          </p:nvPr>
        </p:nvSpPr>
        <p:spPr/>
        <p:txBody>
          <a:bodyPr/>
          <a:lstStyle/>
          <a:p>
            <a:r>
              <a:rPr lang="fr-FR" dirty="0"/>
              <a:t>Quelques exemples </a:t>
            </a:r>
          </a:p>
        </p:txBody>
      </p:sp>
      <p:sp>
        <p:nvSpPr>
          <p:cNvPr id="3" name="Espace réservé du contenu 2">
            <a:extLst>
              <a:ext uri="{FF2B5EF4-FFF2-40B4-BE49-F238E27FC236}">
                <a16:creationId xmlns:a16="http://schemas.microsoft.com/office/drawing/2014/main" id="{AFFF8BE4-1D94-25C5-AE7A-246BC9E5554D}"/>
              </a:ext>
            </a:extLst>
          </p:cNvPr>
          <p:cNvSpPr>
            <a:spLocks noGrp="1"/>
          </p:cNvSpPr>
          <p:nvPr>
            <p:ph idx="1"/>
          </p:nvPr>
        </p:nvSpPr>
        <p:spPr>
          <a:xfrm>
            <a:off x="838200" y="1825625"/>
            <a:ext cx="10515600" cy="2648404"/>
          </a:xfrm>
        </p:spPr>
        <p:txBody>
          <a:bodyPr>
            <a:normAutofit/>
          </a:bodyPr>
          <a:lstStyle/>
          <a:p>
            <a:pPr marL="0" indent="0">
              <a:buNone/>
            </a:pPr>
            <a:r>
              <a:rPr lang="fr-BE" sz="2800" i="1" dirty="0">
                <a:solidFill>
                  <a:srgbClr val="000000"/>
                </a:solidFill>
                <a:latin typeface="Arial" charset="0"/>
                <a:ea typeface="ＭＳ Ｐゴシック" charset="0"/>
                <a:cs typeface="ＭＳ Ｐゴシック" charset="0"/>
              </a:rPr>
              <a:t>La dernière amitié</a:t>
            </a:r>
            <a:r>
              <a:rPr lang="fr-BE" sz="2800" dirty="0">
                <a:solidFill>
                  <a:srgbClr val="000000"/>
                </a:solidFill>
                <a:latin typeface="Arial" charset="0"/>
                <a:ea typeface="ＭＳ Ｐゴシック" charset="0"/>
                <a:cs typeface="ＭＳ Ｐゴシック" charset="0"/>
              </a:rPr>
              <a:t> de Harlan Stone est un</a:t>
            </a:r>
          </a:p>
          <a:p>
            <a:pPr marL="514350" indent="-514350" defTabSz="829424">
              <a:buClr>
                <a:schemeClr val="bg1"/>
              </a:buClr>
              <a:buFont typeface="+mj-lt"/>
              <a:buAutoNum type="arabicPeriod"/>
            </a:pPr>
            <a:r>
              <a:rPr lang="fr-BE" sz="2800" dirty="0">
                <a:solidFill>
                  <a:srgbClr val="000000"/>
                </a:solidFill>
                <a:latin typeface="Arial" charset="0"/>
                <a:ea typeface="ＭＳ Ｐゴシック" charset="0"/>
                <a:cs typeface="ＭＳ Ｐゴシック" charset="0"/>
              </a:rPr>
              <a:t>1. satire politique</a:t>
            </a:r>
          </a:p>
          <a:p>
            <a:pPr marL="514350" indent="-514350" defTabSz="829424">
              <a:buClr>
                <a:schemeClr val="bg1"/>
              </a:buClr>
              <a:buFont typeface="+mj-lt"/>
              <a:buAutoNum type="arabicPeriod"/>
            </a:pPr>
            <a:r>
              <a:rPr lang="fr-BE" sz="2800" dirty="0">
                <a:solidFill>
                  <a:srgbClr val="000000"/>
                </a:solidFill>
                <a:latin typeface="Arial" charset="0"/>
                <a:ea typeface="ＭＳ Ｐゴシック" charset="0"/>
                <a:cs typeface="ＭＳ Ｐゴシック" charset="0"/>
              </a:rPr>
              <a:t>2. récit autobiographique</a:t>
            </a:r>
          </a:p>
          <a:p>
            <a:pPr marL="514350" indent="-514350" defTabSz="829424">
              <a:buClr>
                <a:schemeClr val="bg1"/>
              </a:buClr>
              <a:buFont typeface="+mj-lt"/>
              <a:buAutoNum type="arabicPeriod"/>
            </a:pPr>
            <a:r>
              <a:rPr lang="fr-BE" sz="2800" dirty="0">
                <a:solidFill>
                  <a:srgbClr val="000000"/>
                </a:solidFill>
                <a:latin typeface="Arial" charset="0"/>
                <a:ea typeface="ＭＳ Ｐゴシック" charset="0"/>
                <a:cs typeface="ＭＳ Ｐゴシック" charset="0"/>
              </a:rPr>
              <a:t>3. histoire de science fiction</a:t>
            </a:r>
          </a:p>
          <a:p>
            <a:pPr marL="514350" indent="-514350" defTabSz="829424">
              <a:buClr>
                <a:schemeClr val="bg1"/>
              </a:buClr>
              <a:buFont typeface="+mj-lt"/>
              <a:buAutoNum type="arabicPeriod"/>
            </a:pPr>
            <a:r>
              <a:rPr lang="fr-BE" sz="2800" dirty="0">
                <a:solidFill>
                  <a:srgbClr val="000000"/>
                </a:solidFill>
                <a:latin typeface="Arial" charset="0"/>
                <a:ea typeface="ＭＳ Ｐゴシック" charset="0"/>
                <a:cs typeface="ＭＳ Ｐゴシック" charset="0"/>
              </a:rPr>
              <a:t>4. courte biographie</a:t>
            </a:r>
            <a:endParaRPr lang="fr-FR" dirty="0"/>
          </a:p>
          <a:p>
            <a:pPr marL="0" indent="0">
              <a:buNone/>
            </a:pPr>
            <a:endParaRPr lang="fr-FR" dirty="0"/>
          </a:p>
        </p:txBody>
      </p:sp>
      <p:sp>
        <p:nvSpPr>
          <p:cNvPr id="4" name="Espace réservé du contenu 2">
            <a:extLst>
              <a:ext uri="{FF2B5EF4-FFF2-40B4-BE49-F238E27FC236}">
                <a16:creationId xmlns:a16="http://schemas.microsoft.com/office/drawing/2014/main" id="{09FA6682-C5B1-4499-A128-B2494515CE21}"/>
              </a:ext>
            </a:extLst>
          </p:cNvPr>
          <p:cNvSpPr txBox="1">
            <a:spLocks/>
          </p:cNvSpPr>
          <p:nvPr/>
        </p:nvSpPr>
        <p:spPr>
          <a:xfrm>
            <a:off x="838200" y="4608966"/>
            <a:ext cx="10515600" cy="975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5" name="ZoneTexte 4">
            <a:extLst>
              <a:ext uri="{FF2B5EF4-FFF2-40B4-BE49-F238E27FC236}">
                <a16:creationId xmlns:a16="http://schemas.microsoft.com/office/drawing/2014/main" id="{1F9895EB-EDE7-824D-B864-FB6CEBFB9BE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6" name="ZoneTexte 5">
            <a:extLst>
              <a:ext uri="{FF2B5EF4-FFF2-40B4-BE49-F238E27FC236}">
                <a16:creationId xmlns:a16="http://schemas.microsoft.com/office/drawing/2014/main" id="{55C9597E-1CB8-1B45-AD74-F2B265FD4329}"/>
              </a:ext>
            </a:extLst>
          </p:cNvPr>
          <p:cNvSpPr txBox="1"/>
          <p:nvPr/>
        </p:nvSpPr>
        <p:spPr>
          <a:xfrm>
            <a:off x="838200" y="4773502"/>
            <a:ext cx="10026334" cy="646331"/>
          </a:xfrm>
          <a:prstGeom prst="rect">
            <a:avLst/>
          </a:prstGeom>
          <a:noFill/>
        </p:spPr>
        <p:txBody>
          <a:bodyPr wrap="none" rtlCol="0">
            <a:spAutoFit/>
          </a:bodyPr>
          <a:lstStyle/>
          <a:p>
            <a:r>
              <a:rPr lang="fr-FR" dirty="0"/>
              <a:t>Selon l’étude de Diamond et Evans (1972), 35 % des étudiants sont attirés par la solution 2, la seule à être </a:t>
            </a:r>
          </a:p>
          <a:p>
            <a:r>
              <a:rPr lang="fr-FR" dirty="0"/>
              <a:t>syntaxiquement (amorce et solution) correcte.</a:t>
            </a:r>
          </a:p>
        </p:txBody>
      </p:sp>
    </p:spTree>
    <p:extLst>
      <p:ext uri="{BB962C8B-B14F-4D97-AF65-F5344CB8AC3E}">
        <p14:creationId xmlns:p14="http://schemas.microsoft.com/office/powerpoint/2010/main" val="2740794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7ED89-BDD5-2BD0-B601-64B09A1CBB3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476C2F8-70D9-3776-3C6C-9866AB905395}"/>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B0857CBE-31E0-2454-92FB-46E9D6CB57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9529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2D47-2A7B-AAC9-4517-07850FF550A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9CDFB7E-0F42-9EE2-B945-4B5404744466}"/>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C29C9C5C-D70B-1C31-32E6-83547817466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6348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14629-CE43-B65E-FC84-2374E8F7B5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32608C4-3E30-C3A6-5EEF-ED7A698947F7}"/>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E68BBD29-DCA1-0700-3E40-84D8D4FC9FC4}"/>
              </a:ext>
            </a:extLst>
          </p:cNvPr>
          <p:cNvPicPr>
            <a:picLocks noChangeAspect="1"/>
          </p:cNvPicPr>
          <p:nvPr/>
        </p:nvPicPr>
        <p:blipFill>
          <a:blip r:embed="rId2"/>
          <a:stretch>
            <a:fillRect/>
          </a:stretch>
        </p:blipFill>
        <p:spPr>
          <a:xfrm>
            <a:off x="92" y="0"/>
            <a:ext cx="12180757" cy="6858000"/>
          </a:xfrm>
          <a:prstGeom prst="rect">
            <a:avLst/>
          </a:prstGeom>
        </p:spPr>
      </p:pic>
    </p:spTree>
    <p:extLst>
      <p:ext uri="{BB962C8B-B14F-4D97-AF65-F5344CB8AC3E}">
        <p14:creationId xmlns:p14="http://schemas.microsoft.com/office/powerpoint/2010/main" val="1598416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3F171-B3BA-2D5F-421D-DF6A890E4AEA}"/>
              </a:ext>
            </a:extLst>
          </p:cNvPr>
          <p:cNvSpPr>
            <a:spLocks noGrp="1"/>
          </p:cNvSpPr>
          <p:nvPr>
            <p:ph type="title"/>
          </p:nvPr>
        </p:nvSpPr>
        <p:spPr/>
        <p:txBody>
          <a:bodyPr/>
          <a:lstStyle/>
          <a:p>
            <a:r>
              <a:rPr lang="fr-FR" dirty="0"/>
              <a:t>Merci pour votre attention !</a:t>
            </a:r>
          </a:p>
        </p:txBody>
      </p:sp>
      <p:sp>
        <p:nvSpPr>
          <p:cNvPr id="4" name="ZoneTexte 3">
            <a:extLst>
              <a:ext uri="{FF2B5EF4-FFF2-40B4-BE49-F238E27FC236}">
                <a16:creationId xmlns:a16="http://schemas.microsoft.com/office/drawing/2014/main" id="{272F8C0D-A7AD-B4A5-F7DC-F6E112976E3D}"/>
              </a:ext>
            </a:extLst>
          </p:cNvPr>
          <p:cNvSpPr txBox="1"/>
          <p:nvPr/>
        </p:nvSpPr>
        <p:spPr>
          <a:xfrm>
            <a:off x="4807442" y="3752165"/>
            <a:ext cx="2643288" cy="461665"/>
          </a:xfrm>
          <a:prstGeom prst="rect">
            <a:avLst/>
          </a:prstGeom>
          <a:noFill/>
        </p:spPr>
        <p:txBody>
          <a:bodyPr wrap="none" rtlCol="0">
            <a:spAutoFit/>
          </a:bodyPr>
          <a:lstStyle/>
          <a:p>
            <a:r>
              <a:rPr lang="fr-FR" sz="2400" dirty="0" err="1"/>
              <a:t>p.detroz@uliege.be</a:t>
            </a:r>
            <a:endParaRPr lang="fr-FR" sz="2400" dirty="0"/>
          </a:p>
        </p:txBody>
      </p:sp>
      <p:sp>
        <p:nvSpPr>
          <p:cNvPr id="10" name="ZoneTexte 9">
            <a:extLst>
              <a:ext uri="{FF2B5EF4-FFF2-40B4-BE49-F238E27FC236}">
                <a16:creationId xmlns:a16="http://schemas.microsoft.com/office/drawing/2014/main" id="{80AAF98A-72A1-2D2C-8174-03528A40BB8F}"/>
              </a:ext>
            </a:extLst>
          </p:cNvPr>
          <p:cNvSpPr txBox="1"/>
          <p:nvPr/>
        </p:nvSpPr>
        <p:spPr>
          <a:xfrm>
            <a:off x="4774356" y="3105834"/>
            <a:ext cx="2676374" cy="646331"/>
          </a:xfrm>
          <a:prstGeom prst="rect">
            <a:avLst/>
          </a:prstGeom>
          <a:noFill/>
        </p:spPr>
        <p:txBody>
          <a:bodyPr wrap="none" rtlCol="0">
            <a:spAutoFit/>
          </a:bodyPr>
          <a:lstStyle/>
          <a:p>
            <a:r>
              <a:rPr lang="fr-FR" sz="3600" dirty="0"/>
              <a:t>Pascal </a:t>
            </a:r>
            <a:r>
              <a:rPr lang="fr-FR" sz="3600" dirty="0" err="1"/>
              <a:t>Detroz</a:t>
            </a:r>
            <a:endParaRPr lang="fr-FR" sz="3600" dirty="0"/>
          </a:p>
        </p:txBody>
      </p:sp>
    </p:spTree>
    <p:extLst>
      <p:ext uri="{BB962C8B-B14F-4D97-AF65-F5344CB8AC3E}">
        <p14:creationId xmlns:p14="http://schemas.microsoft.com/office/powerpoint/2010/main" val="232705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6186-F98D-BB44-CEE0-90D526F06EDA}"/>
              </a:ext>
            </a:extLst>
          </p:cNvPr>
          <p:cNvSpPr>
            <a:spLocks noGrp="1"/>
          </p:cNvSpPr>
          <p:nvPr>
            <p:ph type="title"/>
          </p:nvPr>
        </p:nvSpPr>
        <p:spPr/>
        <p:txBody>
          <a:bodyPr/>
          <a:lstStyle/>
          <a:p>
            <a:r>
              <a:rPr lang="fr-FR" dirty="0"/>
              <a:t>Quelques exemples </a:t>
            </a:r>
          </a:p>
        </p:txBody>
      </p:sp>
      <p:sp>
        <p:nvSpPr>
          <p:cNvPr id="3" name="Espace réservé du contenu 2">
            <a:extLst>
              <a:ext uri="{FF2B5EF4-FFF2-40B4-BE49-F238E27FC236}">
                <a16:creationId xmlns:a16="http://schemas.microsoft.com/office/drawing/2014/main" id="{AFFF8BE4-1D94-25C5-AE7A-246BC9E5554D}"/>
              </a:ext>
            </a:extLst>
          </p:cNvPr>
          <p:cNvSpPr>
            <a:spLocks noGrp="1"/>
          </p:cNvSpPr>
          <p:nvPr>
            <p:ph idx="1"/>
          </p:nvPr>
        </p:nvSpPr>
        <p:spPr>
          <a:xfrm>
            <a:off x="838200" y="1825625"/>
            <a:ext cx="10515600" cy="2648404"/>
          </a:xfrm>
        </p:spPr>
        <p:txBody>
          <a:bodyPr>
            <a:normAutofit/>
          </a:bodyPr>
          <a:lstStyle/>
          <a:p>
            <a:pPr marL="0" indent="0">
              <a:buNone/>
            </a:pPr>
            <a:r>
              <a:rPr lang="fr-BE" sz="2800" dirty="0">
                <a:solidFill>
                  <a:srgbClr val="000000"/>
                </a:solidFill>
                <a:latin typeface="Arial" charset="0"/>
                <a:ea typeface="ＭＳ Ｐゴシック" charset="0"/>
                <a:cs typeface="ＭＳ Ｐゴシック" charset="0"/>
              </a:rPr>
              <a:t>La population de la ville de </a:t>
            </a:r>
            <a:r>
              <a:rPr lang="fr-BE" sz="2800" dirty="0" err="1">
                <a:solidFill>
                  <a:srgbClr val="000000"/>
                </a:solidFill>
                <a:latin typeface="Arial" charset="0"/>
                <a:ea typeface="ＭＳ Ｐゴシック" charset="0"/>
                <a:cs typeface="ＭＳ Ｐゴシック" charset="0"/>
              </a:rPr>
              <a:t>Frankton</a:t>
            </a:r>
            <a:r>
              <a:rPr lang="fr-BE" sz="2800" dirty="0">
                <a:solidFill>
                  <a:srgbClr val="000000"/>
                </a:solidFill>
                <a:latin typeface="Arial" charset="0"/>
                <a:ea typeface="ＭＳ Ｐゴシック" charset="0"/>
                <a:cs typeface="ＭＳ Ｐゴシック" charset="0"/>
              </a:rPr>
              <a:t> est inférieure à</a:t>
            </a:r>
          </a:p>
          <a:p>
            <a:pPr marL="0" indent="0">
              <a:buNone/>
            </a:pPr>
            <a:r>
              <a:rPr lang="fr-BE" sz="2800" dirty="0">
                <a:solidFill>
                  <a:srgbClr val="000000"/>
                </a:solidFill>
                <a:latin typeface="Arial" charset="0"/>
                <a:ea typeface="ＭＳ Ｐゴシック" charset="0"/>
                <a:cs typeface="ＭＳ Ｐゴシック" charset="0"/>
              </a:rPr>
              <a:t>	1. 50 mille habitants</a:t>
            </a:r>
          </a:p>
          <a:p>
            <a:pPr marL="0" indent="0">
              <a:buNone/>
            </a:pPr>
            <a:r>
              <a:rPr lang="fr-BE" sz="2800" dirty="0">
                <a:solidFill>
                  <a:srgbClr val="000000"/>
                </a:solidFill>
                <a:latin typeface="Arial" charset="0"/>
                <a:ea typeface="ＭＳ Ｐゴシック" charset="0"/>
                <a:cs typeface="ＭＳ Ｐゴシック" charset="0"/>
              </a:rPr>
              <a:t>	2. 60 mille habitants</a:t>
            </a:r>
          </a:p>
          <a:p>
            <a:pPr marL="0" indent="0">
              <a:buNone/>
            </a:pPr>
            <a:r>
              <a:rPr lang="fr-BE" sz="2800" dirty="0">
                <a:solidFill>
                  <a:srgbClr val="000000"/>
                </a:solidFill>
                <a:latin typeface="Arial" charset="0"/>
                <a:ea typeface="ＭＳ Ｐゴシック" charset="0"/>
                <a:cs typeface="ＭＳ Ｐゴシック" charset="0"/>
              </a:rPr>
              <a:t>	3. 70 mille habitants</a:t>
            </a:r>
          </a:p>
          <a:p>
            <a:pPr marL="0" indent="0">
              <a:buNone/>
            </a:pPr>
            <a:r>
              <a:rPr lang="fr-BE" sz="2800" dirty="0">
                <a:solidFill>
                  <a:srgbClr val="000000"/>
                </a:solidFill>
                <a:latin typeface="Arial" charset="0"/>
                <a:ea typeface="ＭＳ Ｐゴシック" charset="0"/>
                <a:cs typeface="ＭＳ Ｐゴシック" charset="0"/>
              </a:rPr>
              <a:t>	4. 80 mille habitants</a:t>
            </a:r>
          </a:p>
          <a:p>
            <a:pPr marL="0" indent="0">
              <a:buNone/>
            </a:pPr>
            <a:endParaRPr lang="fr-BE" sz="2800" dirty="0">
              <a:solidFill>
                <a:srgbClr val="000000"/>
              </a:solidFill>
              <a:latin typeface="Arial" charset="0"/>
              <a:ea typeface="ＭＳ Ｐゴシック" charset="0"/>
              <a:cs typeface="ＭＳ Ｐゴシック" charset="0"/>
            </a:endParaRPr>
          </a:p>
          <a:p>
            <a:pPr marL="0" indent="0">
              <a:buNone/>
            </a:pPr>
            <a:endParaRPr lang="fr-FR" dirty="0"/>
          </a:p>
        </p:txBody>
      </p:sp>
      <p:sp>
        <p:nvSpPr>
          <p:cNvPr id="4" name="Espace réservé du contenu 2">
            <a:extLst>
              <a:ext uri="{FF2B5EF4-FFF2-40B4-BE49-F238E27FC236}">
                <a16:creationId xmlns:a16="http://schemas.microsoft.com/office/drawing/2014/main" id="{09FA6682-C5B1-4499-A128-B2494515CE21}"/>
              </a:ext>
            </a:extLst>
          </p:cNvPr>
          <p:cNvSpPr txBox="1">
            <a:spLocks/>
          </p:cNvSpPr>
          <p:nvPr/>
        </p:nvSpPr>
        <p:spPr>
          <a:xfrm>
            <a:off x="838200" y="4608966"/>
            <a:ext cx="10515600" cy="975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5" name="ZoneTexte 4">
            <a:extLst>
              <a:ext uri="{FF2B5EF4-FFF2-40B4-BE49-F238E27FC236}">
                <a16:creationId xmlns:a16="http://schemas.microsoft.com/office/drawing/2014/main" id="{1F9895EB-EDE7-824D-B864-FB6CEBFB9BE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6" name="ZoneTexte 5">
            <a:extLst>
              <a:ext uri="{FF2B5EF4-FFF2-40B4-BE49-F238E27FC236}">
                <a16:creationId xmlns:a16="http://schemas.microsoft.com/office/drawing/2014/main" id="{55C9597E-1CB8-1B45-AD74-F2B265FD4329}"/>
              </a:ext>
            </a:extLst>
          </p:cNvPr>
          <p:cNvSpPr txBox="1"/>
          <p:nvPr/>
        </p:nvSpPr>
        <p:spPr>
          <a:xfrm>
            <a:off x="838200" y="4773502"/>
            <a:ext cx="8757782" cy="646331"/>
          </a:xfrm>
          <a:prstGeom prst="rect">
            <a:avLst/>
          </a:prstGeom>
          <a:noFill/>
        </p:spPr>
        <p:txBody>
          <a:bodyPr wrap="none" rtlCol="0">
            <a:spAutoFit/>
          </a:bodyPr>
          <a:lstStyle/>
          <a:p>
            <a:r>
              <a:rPr lang="fr-FR" dirty="0"/>
              <a:t>Selon l’étude de Diamond et Evans (1972), 45 % des étudiants sont attirés par la solution 1. </a:t>
            </a:r>
          </a:p>
          <a:p>
            <a:r>
              <a:rPr lang="fr-FR" dirty="0"/>
              <a:t>Si elle est correcte, les autres ne le sont pas. A noter que la 4 est correcte dans tous les cas. </a:t>
            </a:r>
          </a:p>
        </p:txBody>
      </p:sp>
    </p:spTree>
    <p:extLst>
      <p:ext uri="{BB962C8B-B14F-4D97-AF65-F5344CB8AC3E}">
        <p14:creationId xmlns:p14="http://schemas.microsoft.com/office/powerpoint/2010/main" val="55884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6186-F98D-BB44-CEE0-90D526F06EDA}"/>
              </a:ext>
            </a:extLst>
          </p:cNvPr>
          <p:cNvSpPr>
            <a:spLocks noGrp="1"/>
          </p:cNvSpPr>
          <p:nvPr>
            <p:ph type="title"/>
          </p:nvPr>
        </p:nvSpPr>
        <p:spPr/>
        <p:txBody>
          <a:bodyPr/>
          <a:lstStyle/>
          <a:p>
            <a:r>
              <a:rPr lang="fr-FR" dirty="0"/>
              <a:t>Quelques exemples </a:t>
            </a:r>
          </a:p>
        </p:txBody>
      </p:sp>
      <p:sp>
        <p:nvSpPr>
          <p:cNvPr id="3" name="Espace réservé du contenu 2">
            <a:extLst>
              <a:ext uri="{FF2B5EF4-FFF2-40B4-BE49-F238E27FC236}">
                <a16:creationId xmlns:a16="http://schemas.microsoft.com/office/drawing/2014/main" id="{AFFF8BE4-1D94-25C5-AE7A-246BC9E5554D}"/>
              </a:ext>
            </a:extLst>
          </p:cNvPr>
          <p:cNvSpPr>
            <a:spLocks noGrp="1"/>
          </p:cNvSpPr>
          <p:nvPr>
            <p:ph idx="1"/>
          </p:nvPr>
        </p:nvSpPr>
        <p:spPr>
          <a:xfrm>
            <a:off x="838200" y="1825625"/>
            <a:ext cx="10515600" cy="2648404"/>
          </a:xfrm>
        </p:spPr>
        <p:txBody>
          <a:bodyPr>
            <a:normAutofit/>
          </a:bodyPr>
          <a:lstStyle/>
          <a:p>
            <a:pPr marL="0" indent="0">
              <a:buNone/>
            </a:pPr>
            <a:r>
              <a:rPr lang="fr-BE" sz="2800" dirty="0">
                <a:solidFill>
                  <a:srgbClr val="000000"/>
                </a:solidFill>
                <a:latin typeface="Arial" charset="0"/>
                <a:ea typeface="ＭＳ Ｐゴシック" charset="0"/>
                <a:cs typeface="ＭＳ Ｐゴシック" charset="0"/>
              </a:rPr>
              <a:t>Le Parti National Augustin a son quartier général à</a:t>
            </a:r>
          </a:p>
          <a:p>
            <a:pPr lvl="1">
              <a:buNone/>
            </a:pPr>
            <a:r>
              <a:rPr lang="fr-BE" sz="2800" dirty="0">
                <a:solidFill>
                  <a:srgbClr val="000000"/>
                </a:solidFill>
                <a:latin typeface="Arial" charset="0"/>
                <a:ea typeface="ＭＳ Ｐゴシック" charset="0"/>
                <a:cs typeface="ＭＳ Ｐゴシック" charset="0"/>
              </a:rPr>
              <a:t>	1. </a:t>
            </a:r>
            <a:r>
              <a:rPr lang="fr-BE" sz="2800" dirty="0" err="1">
                <a:solidFill>
                  <a:srgbClr val="000000"/>
                </a:solidFill>
                <a:latin typeface="Arial" charset="0"/>
                <a:ea typeface="ＭＳ Ｐゴシック" charset="0"/>
                <a:cs typeface="ＭＳ Ｐゴシック" charset="0"/>
              </a:rPr>
              <a:t>Camdem</a:t>
            </a:r>
            <a:r>
              <a:rPr lang="fr-BE" sz="2800" dirty="0">
                <a:solidFill>
                  <a:srgbClr val="000000"/>
                </a:solidFill>
                <a:latin typeface="Arial" charset="0"/>
                <a:ea typeface="ＭＳ Ｐゴシック" charset="0"/>
                <a:cs typeface="ＭＳ Ｐゴシック" charset="0"/>
              </a:rPr>
              <a:t>, dans le new jersey</a:t>
            </a:r>
          </a:p>
          <a:p>
            <a:pPr lvl="1">
              <a:buNone/>
            </a:pPr>
            <a:r>
              <a:rPr lang="fr-BE" sz="2800" dirty="0">
                <a:solidFill>
                  <a:srgbClr val="000000"/>
                </a:solidFill>
                <a:latin typeface="Arial" charset="0"/>
                <a:ea typeface="ＭＳ Ｐゴシック" charset="0"/>
                <a:cs typeface="ＭＳ Ｐゴシック" charset="0"/>
              </a:rPr>
              <a:t>	2. St Augustin, en Floride</a:t>
            </a:r>
          </a:p>
          <a:p>
            <a:pPr lvl="1">
              <a:buNone/>
            </a:pPr>
            <a:r>
              <a:rPr lang="fr-BE" sz="2800" dirty="0">
                <a:solidFill>
                  <a:srgbClr val="000000"/>
                </a:solidFill>
                <a:latin typeface="Arial" charset="0"/>
                <a:ea typeface="ＭＳ Ｐゴシック" charset="0"/>
                <a:cs typeface="ＭＳ Ｐゴシック" charset="0"/>
              </a:rPr>
              <a:t>	3. Palo Alto, en Californie</a:t>
            </a:r>
          </a:p>
          <a:p>
            <a:pPr lvl="1">
              <a:buNone/>
            </a:pPr>
            <a:r>
              <a:rPr lang="fr-BE" sz="2800" dirty="0">
                <a:solidFill>
                  <a:srgbClr val="000000"/>
                </a:solidFill>
                <a:latin typeface="Arial" charset="0"/>
                <a:ea typeface="ＭＳ Ｐゴシック" charset="0"/>
                <a:cs typeface="ＭＳ Ｐゴシック" charset="0"/>
              </a:rPr>
              <a:t>	4. Dallas, au Texas</a:t>
            </a:r>
          </a:p>
          <a:p>
            <a:pPr marL="0" indent="0">
              <a:buNone/>
            </a:pPr>
            <a:endParaRPr lang="fr-BE" sz="2800" dirty="0">
              <a:solidFill>
                <a:srgbClr val="000000"/>
              </a:solidFill>
              <a:latin typeface="Arial" charset="0"/>
              <a:ea typeface="ＭＳ Ｐゴシック" charset="0"/>
              <a:cs typeface="ＭＳ Ｐゴシック" charset="0"/>
            </a:endParaRPr>
          </a:p>
          <a:p>
            <a:pPr marL="0" indent="0">
              <a:buNone/>
            </a:pPr>
            <a:endParaRPr lang="fr-FR" dirty="0"/>
          </a:p>
        </p:txBody>
      </p:sp>
      <p:sp>
        <p:nvSpPr>
          <p:cNvPr id="4" name="Espace réservé du contenu 2">
            <a:extLst>
              <a:ext uri="{FF2B5EF4-FFF2-40B4-BE49-F238E27FC236}">
                <a16:creationId xmlns:a16="http://schemas.microsoft.com/office/drawing/2014/main" id="{09FA6682-C5B1-4499-A128-B2494515CE21}"/>
              </a:ext>
            </a:extLst>
          </p:cNvPr>
          <p:cNvSpPr txBox="1">
            <a:spLocks/>
          </p:cNvSpPr>
          <p:nvPr/>
        </p:nvSpPr>
        <p:spPr>
          <a:xfrm>
            <a:off x="838200" y="4608966"/>
            <a:ext cx="10515600" cy="975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5" name="ZoneTexte 4">
            <a:extLst>
              <a:ext uri="{FF2B5EF4-FFF2-40B4-BE49-F238E27FC236}">
                <a16:creationId xmlns:a16="http://schemas.microsoft.com/office/drawing/2014/main" id="{1F9895EB-EDE7-824D-B864-FB6CEBFB9BE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6" name="ZoneTexte 5">
            <a:extLst>
              <a:ext uri="{FF2B5EF4-FFF2-40B4-BE49-F238E27FC236}">
                <a16:creationId xmlns:a16="http://schemas.microsoft.com/office/drawing/2014/main" id="{55C9597E-1CB8-1B45-AD74-F2B265FD4329}"/>
              </a:ext>
            </a:extLst>
          </p:cNvPr>
          <p:cNvSpPr txBox="1"/>
          <p:nvPr/>
        </p:nvSpPr>
        <p:spPr>
          <a:xfrm>
            <a:off x="838200" y="4773502"/>
            <a:ext cx="10036629" cy="923330"/>
          </a:xfrm>
          <a:prstGeom prst="rect">
            <a:avLst/>
          </a:prstGeom>
          <a:noFill/>
        </p:spPr>
        <p:txBody>
          <a:bodyPr wrap="square" rtlCol="0">
            <a:spAutoFit/>
          </a:bodyPr>
          <a:lstStyle/>
          <a:p>
            <a:r>
              <a:rPr lang="fr-FR" dirty="0"/>
              <a:t>Selon l’étude de Diamond et Evans (1972), 76 % des étudiants sont attirés par la solution 2. Le mot Augustin est répété dans l’amorce et dans les solutions proposées </a:t>
            </a:r>
          </a:p>
          <a:p>
            <a:r>
              <a:rPr lang="fr-FR" dirty="0"/>
              <a:t>66 % des étudiants choisissent cette réponse dans l’étude de </a:t>
            </a:r>
            <a:r>
              <a:rPr lang="fr-FR" dirty="0" err="1"/>
              <a:t>Slakter</a:t>
            </a:r>
            <a:r>
              <a:rPr lang="fr-FR" dirty="0"/>
              <a:t> et al., 1972)</a:t>
            </a:r>
          </a:p>
        </p:txBody>
      </p:sp>
    </p:spTree>
    <p:extLst>
      <p:ext uri="{BB962C8B-B14F-4D97-AF65-F5344CB8AC3E}">
        <p14:creationId xmlns:p14="http://schemas.microsoft.com/office/powerpoint/2010/main" val="256325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6186-F98D-BB44-CEE0-90D526F06EDA}"/>
              </a:ext>
            </a:extLst>
          </p:cNvPr>
          <p:cNvSpPr>
            <a:spLocks noGrp="1"/>
          </p:cNvSpPr>
          <p:nvPr>
            <p:ph type="title"/>
          </p:nvPr>
        </p:nvSpPr>
        <p:spPr/>
        <p:txBody>
          <a:bodyPr/>
          <a:lstStyle/>
          <a:p>
            <a:r>
              <a:rPr lang="fr-FR" dirty="0"/>
              <a:t>Quelques exemples </a:t>
            </a:r>
          </a:p>
        </p:txBody>
      </p:sp>
      <p:sp>
        <p:nvSpPr>
          <p:cNvPr id="3" name="Espace réservé du contenu 2">
            <a:extLst>
              <a:ext uri="{FF2B5EF4-FFF2-40B4-BE49-F238E27FC236}">
                <a16:creationId xmlns:a16="http://schemas.microsoft.com/office/drawing/2014/main" id="{AFFF8BE4-1D94-25C5-AE7A-246BC9E5554D}"/>
              </a:ext>
            </a:extLst>
          </p:cNvPr>
          <p:cNvSpPr>
            <a:spLocks noGrp="1"/>
          </p:cNvSpPr>
          <p:nvPr>
            <p:ph idx="1"/>
          </p:nvPr>
        </p:nvSpPr>
        <p:spPr>
          <a:xfrm>
            <a:off x="838200" y="1825625"/>
            <a:ext cx="10515600" cy="2648404"/>
          </a:xfrm>
        </p:spPr>
        <p:txBody>
          <a:bodyPr>
            <a:normAutofit/>
          </a:bodyPr>
          <a:lstStyle/>
          <a:p>
            <a:pPr marL="0" indent="0">
              <a:buNone/>
            </a:pPr>
            <a:r>
              <a:rPr lang="fr-BE" sz="2800" dirty="0">
                <a:solidFill>
                  <a:srgbClr val="000000"/>
                </a:solidFill>
                <a:latin typeface="Arial" charset="0"/>
                <a:ea typeface="ＭＳ Ｐゴシック" charset="0"/>
                <a:cs typeface="ＭＳ Ｐゴシック" charset="0"/>
              </a:rPr>
              <a:t>Le vent du désert de </a:t>
            </a:r>
            <a:r>
              <a:rPr lang="fr-BE" sz="2800" dirty="0" err="1">
                <a:solidFill>
                  <a:srgbClr val="000000"/>
                </a:solidFill>
                <a:latin typeface="Arial" charset="0"/>
                <a:ea typeface="ＭＳ Ｐゴシック" charset="0"/>
                <a:cs typeface="ＭＳ Ｐゴシック" charset="0"/>
              </a:rPr>
              <a:t>Zubi</a:t>
            </a:r>
            <a:r>
              <a:rPr lang="fr-BE" sz="2800" dirty="0">
                <a:solidFill>
                  <a:srgbClr val="000000"/>
                </a:solidFill>
                <a:latin typeface="Arial" charset="0"/>
                <a:ea typeface="ＭＳ Ｐゴシック" charset="0"/>
                <a:cs typeface="ＭＳ Ｐゴシック" charset="0"/>
              </a:rPr>
              <a:t> est fait </a:t>
            </a:r>
          </a:p>
          <a:p>
            <a:pPr marL="0" indent="0">
              <a:buNone/>
            </a:pPr>
            <a:r>
              <a:rPr lang="fr-BE" sz="2800" dirty="0">
                <a:solidFill>
                  <a:srgbClr val="000000"/>
                </a:solidFill>
                <a:latin typeface="Arial" charset="0"/>
                <a:ea typeface="ＭＳ Ｐゴシック" charset="0"/>
                <a:cs typeface="ＭＳ Ｐゴシック" charset="0"/>
              </a:rPr>
              <a:t>	1. de petits insectes</a:t>
            </a:r>
          </a:p>
          <a:p>
            <a:pPr marL="0" indent="0">
              <a:buNone/>
            </a:pPr>
            <a:r>
              <a:rPr lang="fr-BE" sz="2800" dirty="0">
                <a:solidFill>
                  <a:srgbClr val="000000"/>
                </a:solidFill>
                <a:latin typeface="Arial" charset="0"/>
                <a:ea typeface="ＭＳ Ｐゴシック" charset="0"/>
                <a:cs typeface="ＭＳ Ｐゴシック" charset="0"/>
              </a:rPr>
              <a:t>	2. de cristaux de cuivre</a:t>
            </a:r>
          </a:p>
          <a:p>
            <a:pPr marL="0" indent="0">
              <a:buNone/>
            </a:pPr>
            <a:r>
              <a:rPr lang="fr-BE" sz="2800" dirty="0">
                <a:solidFill>
                  <a:srgbClr val="000000"/>
                </a:solidFill>
                <a:latin typeface="Arial" charset="0"/>
                <a:ea typeface="ＭＳ Ｐゴシック" charset="0"/>
                <a:cs typeface="ＭＳ Ｐゴシック" charset="0"/>
              </a:rPr>
              <a:t>	3. de cristaux de glace</a:t>
            </a:r>
          </a:p>
          <a:p>
            <a:pPr marL="0" indent="0">
              <a:buNone/>
            </a:pPr>
            <a:r>
              <a:rPr lang="fr-BE" sz="2800" dirty="0">
                <a:solidFill>
                  <a:srgbClr val="000000"/>
                </a:solidFill>
                <a:latin typeface="Arial" charset="0"/>
                <a:ea typeface="ＭＳ Ｐゴシック" charset="0"/>
                <a:cs typeface="ＭＳ Ｐゴシック" charset="0"/>
              </a:rPr>
              <a:t>	4. d’aiguilles de pins</a:t>
            </a:r>
          </a:p>
          <a:p>
            <a:pPr marL="0" indent="0">
              <a:buNone/>
            </a:pPr>
            <a:endParaRPr lang="fr-BE" sz="2800" dirty="0">
              <a:solidFill>
                <a:srgbClr val="000000"/>
              </a:solidFill>
              <a:latin typeface="Arial" charset="0"/>
              <a:ea typeface="ＭＳ Ｐゴシック" charset="0"/>
              <a:cs typeface="ＭＳ Ｐゴシック" charset="0"/>
            </a:endParaRPr>
          </a:p>
          <a:p>
            <a:pPr marL="0" indent="0">
              <a:buNone/>
            </a:pPr>
            <a:endParaRPr lang="fr-FR" dirty="0"/>
          </a:p>
        </p:txBody>
      </p:sp>
      <p:sp>
        <p:nvSpPr>
          <p:cNvPr id="4" name="Espace réservé du contenu 2">
            <a:extLst>
              <a:ext uri="{FF2B5EF4-FFF2-40B4-BE49-F238E27FC236}">
                <a16:creationId xmlns:a16="http://schemas.microsoft.com/office/drawing/2014/main" id="{09FA6682-C5B1-4499-A128-B2494515CE21}"/>
              </a:ext>
            </a:extLst>
          </p:cNvPr>
          <p:cNvSpPr txBox="1">
            <a:spLocks/>
          </p:cNvSpPr>
          <p:nvPr/>
        </p:nvSpPr>
        <p:spPr>
          <a:xfrm>
            <a:off x="838200" y="4608966"/>
            <a:ext cx="10515600" cy="975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5" name="ZoneTexte 4">
            <a:extLst>
              <a:ext uri="{FF2B5EF4-FFF2-40B4-BE49-F238E27FC236}">
                <a16:creationId xmlns:a16="http://schemas.microsoft.com/office/drawing/2014/main" id="{1F9895EB-EDE7-824D-B864-FB6CEBFB9BE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6" name="ZoneTexte 5">
            <a:extLst>
              <a:ext uri="{FF2B5EF4-FFF2-40B4-BE49-F238E27FC236}">
                <a16:creationId xmlns:a16="http://schemas.microsoft.com/office/drawing/2014/main" id="{55C9597E-1CB8-1B45-AD74-F2B265FD4329}"/>
              </a:ext>
            </a:extLst>
          </p:cNvPr>
          <p:cNvSpPr txBox="1"/>
          <p:nvPr/>
        </p:nvSpPr>
        <p:spPr>
          <a:xfrm>
            <a:off x="838200" y="4773502"/>
            <a:ext cx="8229112" cy="646331"/>
          </a:xfrm>
          <a:prstGeom prst="rect">
            <a:avLst/>
          </a:prstGeom>
          <a:noFill/>
        </p:spPr>
        <p:txBody>
          <a:bodyPr wrap="none" rtlCol="0">
            <a:spAutoFit/>
          </a:bodyPr>
          <a:lstStyle/>
          <a:p>
            <a:r>
              <a:rPr lang="fr-FR" dirty="0"/>
              <a:t>Selon l’étude de </a:t>
            </a:r>
            <a:r>
              <a:rPr lang="fr-FR" dirty="0" err="1"/>
              <a:t>Slakter</a:t>
            </a:r>
            <a:r>
              <a:rPr lang="fr-FR" dirty="0"/>
              <a:t> et al. (1972), 84 % des étudiants sont attirés par la solution 3. </a:t>
            </a:r>
          </a:p>
          <a:p>
            <a:r>
              <a:rPr lang="fr-FR" dirty="0"/>
              <a:t>Il s’agit de celle qui est la plus plausible, les autres semblant absurdes. </a:t>
            </a:r>
          </a:p>
        </p:txBody>
      </p:sp>
    </p:spTree>
    <p:extLst>
      <p:ext uri="{BB962C8B-B14F-4D97-AF65-F5344CB8AC3E}">
        <p14:creationId xmlns:p14="http://schemas.microsoft.com/office/powerpoint/2010/main" val="89335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6186-F98D-BB44-CEE0-90D526F06EDA}"/>
              </a:ext>
            </a:extLst>
          </p:cNvPr>
          <p:cNvSpPr>
            <a:spLocks noGrp="1"/>
          </p:cNvSpPr>
          <p:nvPr>
            <p:ph type="title"/>
          </p:nvPr>
        </p:nvSpPr>
        <p:spPr/>
        <p:txBody>
          <a:bodyPr/>
          <a:lstStyle/>
          <a:p>
            <a:r>
              <a:rPr lang="fr-FR" dirty="0"/>
              <a:t>Quelques exemples </a:t>
            </a:r>
          </a:p>
        </p:txBody>
      </p:sp>
      <p:sp>
        <p:nvSpPr>
          <p:cNvPr id="3" name="Espace réservé du contenu 2">
            <a:extLst>
              <a:ext uri="{FF2B5EF4-FFF2-40B4-BE49-F238E27FC236}">
                <a16:creationId xmlns:a16="http://schemas.microsoft.com/office/drawing/2014/main" id="{AFFF8BE4-1D94-25C5-AE7A-246BC9E5554D}"/>
              </a:ext>
            </a:extLst>
          </p:cNvPr>
          <p:cNvSpPr>
            <a:spLocks noGrp="1"/>
          </p:cNvSpPr>
          <p:nvPr>
            <p:ph idx="1"/>
          </p:nvPr>
        </p:nvSpPr>
        <p:spPr>
          <a:xfrm>
            <a:off x="838200" y="1825625"/>
            <a:ext cx="11190514" cy="2648404"/>
          </a:xfrm>
        </p:spPr>
        <p:txBody>
          <a:bodyPr>
            <a:normAutofit/>
          </a:bodyPr>
          <a:lstStyle/>
          <a:p>
            <a:pPr marL="0" indent="0">
              <a:buNone/>
            </a:pPr>
            <a:r>
              <a:rPr lang="fr-BE" sz="2800" dirty="0">
                <a:solidFill>
                  <a:srgbClr val="000000"/>
                </a:solidFill>
                <a:latin typeface="Arial" charset="0"/>
                <a:ea typeface="ＭＳ Ｐゴシック" charset="0"/>
                <a:cs typeface="ＭＳ Ｐゴシック" charset="0"/>
              </a:rPr>
              <a:t>Herman Klavemann est célèbre parce que</a:t>
            </a:r>
          </a:p>
          <a:p>
            <a:pPr marL="914400" lvl="2" indent="0">
              <a:buNone/>
            </a:pPr>
            <a:r>
              <a:rPr lang="fr-BE" sz="2600" dirty="0">
                <a:solidFill>
                  <a:srgbClr val="000000"/>
                </a:solidFill>
                <a:latin typeface="Arial" charset="0"/>
                <a:ea typeface="ＭＳ Ｐゴシック" charset="0"/>
                <a:cs typeface="ＭＳ Ｐゴシック" charset="0"/>
              </a:rPr>
              <a:t>1. Il a développé toutes les échelles musicales utilisées en occident.</a:t>
            </a:r>
          </a:p>
          <a:p>
            <a:pPr marL="914400" lvl="2" indent="0">
              <a:buNone/>
            </a:pPr>
            <a:r>
              <a:rPr lang="fr-BE" sz="2600" dirty="0">
                <a:solidFill>
                  <a:srgbClr val="000000"/>
                </a:solidFill>
                <a:latin typeface="Arial" charset="0"/>
                <a:ea typeface="ＭＳ Ｐゴシック" charset="0"/>
                <a:cs typeface="ＭＳ Ｐゴシック" charset="0"/>
              </a:rPr>
              <a:t>2. Il a composé toutes les sonates pendant la période romantique.</a:t>
            </a:r>
          </a:p>
          <a:p>
            <a:pPr marL="914400" lvl="2" indent="0">
              <a:buNone/>
            </a:pPr>
            <a:r>
              <a:rPr lang="fr-BE" sz="2600" dirty="0">
                <a:solidFill>
                  <a:srgbClr val="000000"/>
                </a:solidFill>
                <a:latin typeface="Arial" charset="0"/>
                <a:ea typeface="ＭＳ Ｐゴシック" charset="0"/>
                <a:cs typeface="ＭＳ Ｐゴシック" charset="0"/>
              </a:rPr>
              <a:t>3. Il a traduit tous les classiques russes en anglais.</a:t>
            </a:r>
          </a:p>
          <a:p>
            <a:pPr marL="914400" lvl="2" indent="0">
              <a:buNone/>
            </a:pPr>
            <a:r>
              <a:rPr lang="fr-BE" sz="2600" dirty="0">
                <a:solidFill>
                  <a:srgbClr val="000000"/>
                </a:solidFill>
                <a:latin typeface="Arial" charset="0"/>
                <a:ea typeface="ＭＳ Ｐゴシック" charset="0"/>
                <a:cs typeface="ＭＳ Ｐゴシック" charset="0"/>
              </a:rPr>
              <a:t>4. Il a inventé l’épingle de sûreté.</a:t>
            </a:r>
          </a:p>
          <a:p>
            <a:pPr marL="0" indent="0">
              <a:buNone/>
            </a:pPr>
            <a:endParaRPr lang="fr-BE" sz="2800" dirty="0">
              <a:solidFill>
                <a:srgbClr val="000000"/>
              </a:solidFill>
              <a:latin typeface="Arial" charset="0"/>
              <a:ea typeface="ＭＳ Ｐゴシック" charset="0"/>
              <a:cs typeface="ＭＳ Ｐゴシック" charset="0"/>
            </a:endParaRPr>
          </a:p>
          <a:p>
            <a:pPr marL="0" indent="0">
              <a:buNone/>
            </a:pPr>
            <a:endParaRPr lang="fr-FR" dirty="0"/>
          </a:p>
        </p:txBody>
      </p:sp>
      <p:sp>
        <p:nvSpPr>
          <p:cNvPr id="4" name="Espace réservé du contenu 2">
            <a:extLst>
              <a:ext uri="{FF2B5EF4-FFF2-40B4-BE49-F238E27FC236}">
                <a16:creationId xmlns:a16="http://schemas.microsoft.com/office/drawing/2014/main" id="{09FA6682-C5B1-4499-A128-B2494515CE21}"/>
              </a:ext>
            </a:extLst>
          </p:cNvPr>
          <p:cNvSpPr txBox="1">
            <a:spLocks/>
          </p:cNvSpPr>
          <p:nvPr/>
        </p:nvSpPr>
        <p:spPr>
          <a:xfrm>
            <a:off x="838200" y="4608966"/>
            <a:ext cx="10515600" cy="975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5" name="ZoneTexte 4">
            <a:extLst>
              <a:ext uri="{FF2B5EF4-FFF2-40B4-BE49-F238E27FC236}">
                <a16:creationId xmlns:a16="http://schemas.microsoft.com/office/drawing/2014/main" id="{1F9895EB-EDE7-824D-B864-FB6CEBFB9BE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6" name="ZoneTexte 5">
            <a:extLst>
              <a:ext uri="{FF2B5EF4-FFF2-40B4-BE49-F238E27FC236}">
                <a16:creationId xmlns:a16="http://schemas.microsoft.com/office/drawing/2014/main" id="{55C9597E-1CB8-1B45-AD74-F2B265FD4329}"/>
              </a:ext>
            </a:extLst>
          </p:cNvPr>
          <p:cNvSpPr txBox="1"/>
          <p:nvPr/>
        </p:nvSpPr>
        <p:spPr>
          <a:xfrm>
            <a:off x="838201" y="4773502"/>
            <a:ext cx="10515600" cy="1200329"/>
          </a:xfrm>
          <a:prstGeom prst="rect">
            <a:avLst/>
          </a:prstGeom>
          <a:noFill/>
        </p:spPr>
        <p:txBody>
          <a:bodyPr wrap="square" rtlCol="0">
            <a:spAutoFit/>
          </a:bodyPr>
          <a:lstStyle/>
          <a:p>
            <a:r>
              <a:rPr lang="fr-FR" dirty="0"/>
              <a:t>Selon l’étude de Diamond et Evans (1972), 50 % des étudiants sont attirés par la solution 4. Ils sont 41 % dans l’étude de Skalter et al. (1972)  </a:t>
            </a:r>
          </a:p>
          <a:p>
            <a:r>
              <a:rPr lang="fr-FR" dirty="0"/>
              <a:t>Des solutions comprenant des mots tels que  « tous », « toujours », « jamais » sont moins attractives pour les étudiants </a:t>
            </a:r>
          </a:p>
        </p:txBody>
      </p:sp>
    </p:spTree>
    <p:extLst>
      <p:ext uri="{BB962C8B-B14F-4D97-AF65-F5344CB8AC3E}">
        <p14:creationId xmlns:p14="http://schemas.microsoft.com/office/powerpoint/2010/main" val="308491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D6186-F98D-BB44-CEE0-90D526F06EDA}"/>
              </a:ext>
            </a:extLst>
          </p:cNvPr>
          <p:cNvSpPr>
            <a:spLocks noGrp="1"/>
          </p:cNvSpPr>
          <p:nvPr>
            <p:ph type="title"/>
          </p:nvPr>
        </p:nvSpPr>
        <p:spPr/>
        <p:txBody>
          <a:bodyPr/>
          <a:lstStyle/>
          <a:p>
            <a:r>
              <a:rPr lang="fr-FR" dirty="0"/>
              <a:t>Quelques exemples </a:t>
            </a:r>
          </a:p>
        </p:txBody>
      </p:sp>
      <p:sp>
        <p:nvSpPr>
          <p:cNvPr id="3" name="Espace réservé du contenu 2">
            <a:extLst>
              <a:ext uri="{FF2B5EF4-FFF2-40B4-BE49-F238E27FC236}">
                <a16:creationId xmlns:a16="http://schemas.microsoft.com/office/drawing/2014/main" id="{AFFF8BE4-1D94-25C5-AE7A-246BC9E5554D}"/>
              </a:ext>
            </a:extLst>
          </p:cNvPr>
          <p:cNvSpPr>
            <a:spLocks noGrp="1"/>
          </p:cNvSpPr>
          <p:nvPr>
            <p:ph idx="1"/>
          </p:nvPr>
        </p:nvSpPr>
        <p:spPr>
          <a:xfrm>
            <a:off x="838200" y="1825625"/>
            <a:ext cx="11190514" cy="2648404"/>
          </a:xfrm>
        </p:spPr>
        <p:txBody>
          <a:bodyPr>
            <a:normAutofit/>
          </a:bodyPr>
          <a:lstStyle/>
          <a:p>
            <a:pPr marL="0" indent="0">
              <a:buNone/>
            </a:pPr>
            <a:r>
              <a:rPr lang="fr-BE" sz="2800" dirty="0">
                <a:solidFill>
                  <a:srgbClr val="000000"/>
                </a:solidFill>
                <a:latin typeface="Arial" charset="0"/>
                <a:ea typeface="ＭＳ Ｐゴシック" charset="0"/>
                <a:cs typeface="ＭＳ Ｐゴシック" charset="0"/>
              </a:rPr>
              <a:t>La loi Davis (XIX° siècle)</a:t>
            </a:r>
          </a:p>
          <a:p>
            <a:pPr marL="457200" lvl="1" indent="0">
              <a:buNone/>
            </a:pPr>
            <a:r>
              <a:rPr lang="fr-BE" dirty="0">
                <a:solidFill>
                  <a:srgbClr val="000000"/>
                </a:solidFill>
                <a:latin typeface="Arial" charset="0"/>
                <a:ea typeface="ＭＳ Ｐゴシック" charset="0"/>
                <a:cs typeface="ＭＳ Ｐゴシック" charset="0"/>
              </a:rPr>
              <a:t>1. Fournit de l’argent aux écoles</a:t>
            </a:r>
          </a:p>
          <a:p>
            <a:pPr marL="457200" lvl="1" indent="0">
              <a:buNone/>
            </a:pPr>
            <a:r>
              <a:rPr lang="fr-BE" dirty="0">
                <a:solidFill>
                  <a:srgbClr val="000000"/>
                </a:solidFill>
                <a:latin typeface="Arial" charset="0"/>
                <a:ea typeface="ＭＳ Ｐゴシック" charset="0"/>
                <a:cs typeface="ＭＳ Ｐゴシック" charset="0"/>
              </a:rPr>
              <a:t>2. Abolit une loi précédente</a:t>
            </a:r>
          </a:p>
          <a:p>
            <a:pPr marL="457200" lvl="1" indent="0">
              <a:buNone/>
            </a:pPr>
            <a:r>
              <a:rPr lang="fr-BE" dirty="0">
                <a:solidFill>
                  <a:srgbClr val="000000"/>
                </a:solidFill>
                <a:latin typeface="Arial" charset="0"/>
                <a:ea typeface="ＭＳ Ｐゴシック" charset="0"/>
                <a:cs typeface="ＭＳ Ｐゴシック" charset="0"/>
              </a:rPr>
              <a:t>3. Interdit la fabrication, la vente, le transport ou l’utilisation de divers médicaments qui étaient alors utilisés dans des intentions illégales</a:t>
            </a:r>
          </a:p>
          <a:p>
            <a:pPr marL="457200" lvl="1" indent="0">
              <a:buNone/>
            </a:pPr>
            <a:r>
              <a:rPr lang="fr-BE" dirty="0">
                <a:solidFill>
                  <a:srgbClr val="000000"/>
                </a:solidFill>
                <a:latin typeface="Arial" charset="0"/>
                <a:ea typeface="ＭＳ Ｐゴシック" charset="0"/>
                <a:cs typeface="ＭＳ Ｐゴシック" charset="0"/>
              </a:rPr>
              <a:t>4. Augmenta le salaire des agents de l’état</a:t>
            </a:r>
          </a:p>
          <a:p>
            <a:pPr marL="0" indent="0">
              <a:buNone/>
            </a:pPr>
            <a:endParaRPr lang="fr-BE" sz="2800" dirty="0">
              <a:solidFill>
                <a:srgbClr val="000000"/>
              </a:solidFill>
              <a:latin typeface="Arial" charset="0"/>
              <a:ea typeface="ＭＳ Ｐゴシック" charset="0"/>
              <a:cs typeface="ＭＳ Ｐゴシック" charset="0"/>
            </a:endParaRPr>
          </a:p>
          <a:p>
            <a:pPr marL="0" indent="0">
              <a:buNone/>
            </a:pPr>
            <a:endParaRPr lang="fr-BE" sz="2800" dirty="0">
              <a:solidFill>
                <a:srgbClr val="000000"/>
              </a:solidFill>
              <a:latin typeface="Arial" charset="0"/>
              <a:ea typeface="ＭＳ Ｐゴシック" charset="0"/>
              <a:cs typeface="ＭＳ Ｐゴシック" charset="0"/>
            </a:endParaRPr>
          </a:p>
          <a:p>
            <a:pPr marL="0" indent="0">
              <a:buNone/>
            </a:pPr>
            <a:endParaRPr lang="fr-FR" dirty="0"/>
          </a:p>
        </p:txBody>
      </p:sp>
      <p:sp>
        <p:nvSpPr>
          <p:cNvPr id="4" name="Espace réservé du contenu 2">
            <a:extLst>
              <a:ext uri="{FF2B5EF4-FFF2-40B4-BE49-F238E27FC236}">
                <a16:creationId xmlns:a16="http://schemas.microsoft.com/office/drawing/2014/main" id="{09FA6682-C5B1-4499-A128-B2494515CE21}"/>
              </a:ext>
            </a:extLst>
          </p:cNvPr>
          <p:cNvSpPr txBox="1">
            <a:spLocks/>
          </p:cNvSpPr>
          <p:nvPr/>
        </p:nvSpPr>
        <p:spPr>
          <a:xfrm>
            <a:off x="838200" y="4608966"/>
            <a:ext cx="10515600" cy="975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19205"/>
              </a:buClr>
              <a:buFont typeface="Arial" panose="020B0604020202020204" pitchFamily="34" charset="0"/>
              <a:buChar char="•"/>
              <a:defRPr sz="2800" kern="1200">
                <a:solidFill>
                  <a:srgbClr val="1B3358"/>
                </a:solidFill>
                <a:latin typeface="Exo" panose="02000503000000000000" pitchFamily="50" charset="0"/>
                <a:ea typeface="+mn-ea"/>
                <a:cs typeface="+mn-cs"/>
              </a:defRPr>
            </a:lvl1pPr>
            <a:lvl2pPr marL="685800" indent="-228600" algn="l" defTabSz="914400" rtl="0" eaLnBrk="1" latinLnBrk="0" hangingPunct="1">
              <a:lnSpc>
                <a:spcPct val="90000"/>
              </a:lnSpc>
              <a:spcBef>
                <a:spcPts val="500"/>
              </a:spcBef>
              <a:buClr>
                <a:srgbClr val="F19205"/>
              </a:buClr>
              <a:buFont typeface="Arial" panose="020B0604020202020204" pitchFamily="34" charset="0"/>
              <a:buChar char="•"/>
              <a:defRPr sz="2400" kern="1200">
                <a:solidFill>
                  <a:srgbClr val="1B3358"/>
                </a:solidFill>
                <a:latin typeface="Exo" panose="02000503000000000000" pitchFamily="50" charset="0"/>
                <a:ea typeface="+mn-ea"/>
                <a:cs typeface="+mn-cs"/>
              </a:defRPr>
            </a:lvl2pPr>
            <a:lvl3pPr marL="1143000" indent="-228600" algn="l" defTabSz="914400" rtl="0" eaLnBrk="1" latinLnBrk="0" hangingPunct="1">
              <a:lnSpc>
                <a:spcPct val="90000"/>
              </a:lnSpc>
              <a:spcBef>
                <a:spcPts val="500"/>
              </a:spcBef>
              <a:buClr>
                <a:srgbClr val="F19205"/>
              </a:buClr>
              <a:buFont typeface="Arial" panose="020B0604020202020204" pitchFamily="34" charset="0"/>
              <a:buChar char="•"/>
              <a:defRPr sz="2000" kern="1200">
                <a:solidFill>
                  <a:srgbClr val="1B3358"/>
                </a:solidFill>
                <a:latin typeface="Exo" panose="02000503000000000000" pitchFamily="50" charset="0"/>
                <a:ea typeface="+mn-ea"/>
                <a:cs typeface="+mn-cs"/>
              </a:defRPr>
            </a:lvl3pPr>
            <a:lvl4pPr marL="16002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4pPr>
            <a:lvl5pPr marL="2057400" indent="-228600" algn="l" defTabSz="914400" rtl="0" eaLnBrk="1" latinLnBrk="0" hangingPunct="1">
              <a:lnSpc>
                <a:spcPct val="90000"/>
              </a:lnSpc>
              <a:spcBef>
                <a:spcPts val="500"/>
              </a:spcBef>
              <a:buClr>
                <a:srgbClr val="F19205"/>
              </a:buClr>
              <a:buFont typeface="Arial" panose="020B0604020202020204" pitchFamily="34" charset="0"/>
              <a:buChar char="•"/>
              <a:defRPr sz="1800" kern="1200">
                <a:solidFill>
                  <a:srgbClr val="1B3358"/>
                </a:solidFill>
                <a:latin typeface="Exo"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5" name="ZoneTexte 4">
            <a:extLst>
              <a:ext uri="{FF2B5EF4-FFF2-40B4-BE49-F238E27FC236}">
                <a16:creationId xmlns:a16="http://schemas.microsoft.com/office/drawing/2014/main" id="{1F9895EB-EDE7-824D-B864-FB6CEBFB9BE1}"/>
              </a:ext>
            </a:extLst>
          </p:cNvPr>
          <p:cNvSpPr txBox="1"/>
          <p:nvPr/>
        </p:nvSpPr>
        <p:spPr>
          <a:xfrm>
            <a:off x="2068286" y="6389915"/>
            <a:ext cx="6750566" cy="307777"/>
          </a:xfrm>
          <a:prstGeom prst="rect">
            <a:avLst/>
          </a:prstGeom>
          <a:noFill/>
        </p:spPr>
        <p:txBody>
          <a:bodyPr wrap="none" rtlCol="0">
            <a:spAutoFit/>
          </a:bodyPr>
          <a:lstStyle/>
          <a:p>
            <a:r>
              <a:rPr lang="fr-BE" sz="1400" b="0" i="0" u="none" strike="noStrike" dirty="0">
                <a:solidFill>
                  <a:srgbClr val="222222"/>
                </a:solidFill>
                <a:effectLst/>
                <a:latin typeface="Arial" panose="020B0604020202020204" pitchFamily="34" charset="0"/>
              </a:rPr>
              <a:t>Leclercq, D. (1986). La conception des questions à choix multiple. </a:t>
            </a:r>
            <a:r>
              <a:rPr lang="fr-BE" sz="1400" b="0" i="1" u="none" strike="noStrike" dirty="0">
                <a:solidFill>
                  <a:srgbClr val="222222"/>
                </a:solidFill>
                <a:effectLst/>
                <a:latin typeface="Arial" panose="020B0604020202020204" pitchFamily="34" charset="0"/>
              </a:rPr>
              <a:t>Education 2000</a:t>
            </a:r>
            <a:r>
              <a:rPr lang="fr-BE" sz="1400" b="0" i="0" u="none" strike="noStrike" dirty="0">
                <a:solidFill>
                  <a:srgbClr val="222222"/>
                </a:solidFill>
                <a:effectLst/>
                <a:latin typeface="Arial" panose="020B0604020202020204" pitchFamily="34" charset="0"/>
              </a:rPr>
              <a:t>.</a:t>
            </a:r>
            <a:endParaRPr lang="fr-FR" sz="1400" dirty="0"/>
          </a:p>
        </p:txBody>
      </p:sp>
      <p:sp>
        <p:nvSpPr>
          <p:cNvPr id="6" name="ZoneTexte 5">
            <a:extLst>
              <a:ext uri="{FF2B5EF4-FFF2-40B4-BE49-F238E27FC236}">
                <a16:creationId xmlns:a16="http://schemas.microsoft.com/office/drawing/2014/main" id="{55C9597E-1CB8-1B45-AD74-F2B265FD4329}"/>
              </a:ext>
            </a:extLst>
          </p:cNvPr>
          <p:cNvSpPr txBox="1"/>
          <p:nvPr/>
        </p:nvSpPr>
        <p:spPr>
          <a:xfrm>
            <a:off x="838201" y="4773502"/>
            <a:ext cx="10515600" cy="646331"/>
          </a:xfrm>
          <a:prstGeom prst="rect">
            <a:avLst/>
          </a:prstGeom>
          <a:noFill/>
        </p:spPr>
        <p:txBody>
          <a:bodyPr wrap="square" rtlCol="0">
            <a:spAutoFit/>
          </a:bodyPr>
          <a:lstStyle/>
          <a:p>
            <a:r>
              <a:rPr lang="fr-FR" dirty="0"/>
              <a:t>Selon l’étude de Diamond et Evans (1972), 53 % des étudiants sont attirés par la solution 3. </a:t>
            </a:r>
          </a:p>
          <a:p>
            <a:r>
              <a:rPr lang="fr-FR" dirty="0"/>
              <a:t>Des solutions plus longues et plus détaillées sont plus attractives</a:t>
            </a:r>
          </a:p>
        </p:txBody>
      </p:sp>
    </p:spTree>
    <p:extLst>
      <p:ext uri="{BB962C8B-B14F-4D97-AF65-F5344CB8AC3E}">
        <p14:creationId xmlns:p14="http://schemas.microsoft.com/office/powerpoint/2010/main" val="1886671594"/>
      </p:ext>
    </p:extLst>
  </p:cSld>
  <p:clrMapOvr>
    <a:masterClrMapping/>
  </p:clrMapOvr>
</p:sld>
</file>

<file path=ppt/theme/theme1.xml><?xml version="1.0" encoding="utf-8"?>
<a:theme xmlns:a="http://schemas.openxmlformats.org/drawingml/2006/main" name="admee_MOO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26570</TotalTime>
  <Words>3811</Words>
  <Application>Microsoft Macintosh PowerPoint</Application>
  <PresentationFormat>Grand écran</PresentationFormat>
  <Paragraphs>336</Paragraphs>
  <Slides>43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43</vt:i4>
      </vt:variant>
    </vt:vector>
  </HeadingPairs>
  <TitlesOfParts>
    <vt:vector size="47" baseType="lpstr">
      <vt:lpstr>Arial</vt:lpstr>
      <vt:lpstr>Calibri</vt:lpstr>
      <vt:lpstr>Exo</vt:lpstr>
      <vt:lpstr>admee_MOOC</vt:lpstr>
      <vt:lpstr>Les QCMs dans l’enseignement supérieur Qu’en penser ? Comment les construire ?</vt:lpstr>
      <vt:lpstr>Deux sources essentielles :</vt:lpstr>
      <vt:lpstr>Un fondement scientifique : le test wiseness </vt:lpstr>
      <vt:lpstr>Quelques exemples </vt:lpstr>
      <vt:lpstr>Quelques exemples </vt:lpstr>
      <vt:lpstr>Quelques exemples </vt:lpstr>
      <vt:lpstr>Quelques exemples </vt:lpstr>
      <vt:lpstr>Quelques exemples </vt:lpstr>
      <vt:lpstr>Quelques exemples </vt:lpstr>
      <vt:lpstr>Des règles de rédaction pour les QCM</vt:lpstr>
      <vt:lpstr>A. Règles concernant l’adéquation aux objectifs</vt:lpstr>
      <vt:lpstr>A. Règles concernant l’adéquation aux objectifs</vt:lpstr>
      <vt:lpstr>A. Règles concernant l’adéquation aux objectifs</vt:lpstr>
      <vt:lpstr>B. Règles concernant la valeur diagnostique de la réponse</vt:lpstr>
      <vt:lpstr>B. Règles concernant la valeur diagnostique de la réponse</vt:lpstr>
      <vt:lpstr>B. Règles concernant la valeur diagnostique de la réponse</vt:lpstr>
      <vt:lpstr>C. Règles de rédaction concernant la forme</vt:lpstr>
      <vt:lpstr>C. Règles de rédaction concernant la forme</vt:lpstr>
      <vt:lpstr>C. Règles de rédaction concernant la forme</vt:lpstr>
      <vt:lpstr>C. Règles de rédaction concernant la forme</vt:lpstr>
      <vt:lpstr>C. Règles de rédaction concernant la forme</vt:lpstr>
      <vt:lpstr>C. Règles de rédaction concernant la forme</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D. Règles de rédaction des solutions proposées</vt:lpstr>
      <vt:lpstr>E. Règles de cohérence dans le test</vt:lpstr>
      <vt:lpstr>E. Règles de cohérence dans le test</vt:lpstr>
      <vt:lpstr>E. Règles de cohérence dans le test</vt:lpstr>
      <vt:lpstr>E. Règles de cohérence dans le test</vt:lpstr>
      <vt:lpstr>Présentation PowerPoint</vt:lpstr>
      <vt:lpstr>Présentation PowerPoint</vt:lpstr>
      <vt:lpstr>Présentation PowerPoint</vt:lpstr>
      <vt:lpstr>Présentation PowerPoint</vt:lpstr>
      <vt:lpstr>Merci pour votre attention !</vt:lpstr>
    </vt:vector>
  </TitlesOfParts>
  <Company>Université de Liège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olo go</dc:creator>
  <cp:lastModifiedBy>Detroz Pascal</cp:lastModifiedBy>
  <cp:revision>29</cp:revision>
  <dcterms:created xsi:type="dcterms:W3CDTF">2022-04-27T14:11:37Z</dcterms:created>
  <dcterms:modified xsi:type="dcterms:W3CDTF">2022-12-07T12:08:12Z</dcterms:modified>
</cp:coreProperties>
</file>