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drawings/drawing4.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6"/>
  </p:notesMasterIdLst>
  <p:sldIdLst>
    <p:sldId id="276" r:id="rId3"/>
    <p:sldId id="345" r:id="rId4"/>
    <p:sldId id="309" r:id="rId5"/>
    <p:sldId id="346" r:id="rId6"/>
    <p:sldId id="347" r:id="rId7"/>
    <p:sldId id="294" r:id="rId8"/>
    <p:sldId id="328" r:id="rId9"/>
    <p:sldId id="277" r:id="rId10"/>
    <p:sldId id="259" r:id="rId11"/>
    <p:sldId id="261" r:id="rId12"/>
    <p:sldId id="260" r:id="rId13"/>
    <p:sldId id="344" r:id="rId14"/>
    <p:sldId id="280" r:id="rId15"/>
  </p:sldIdLst>
  <p:sldSz cx="12192000" cy="6858000"/>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311" autoAdjust="0"/>
  </p:normalViewPr>
  <p:slideViewPr>
    <p:cSldViewPr snapToGrid="0">
      <p:cViewPr varScale="1">
        <p:scale>
          <a:sx n="73" d="100"/>
          <a:sy n="73" d="100"/>
        </p:scale>
        <p:origin x="1070" y="62"/>
      </p:cViewPr>
      <p:guideLst/>
    </p:cSldViewPr>
  </p:slideViewPr>
  <p:notesTextViewPr>
    <p:cViewPr>
      <p:scale>
        <a:sx n="3" d="2"/>
        <a:sy n="3" d="2"/>
      </p:scale>
      <p:origin x="0" y="0"/>
    </p:cViewPr>
  </p:notesTextViewPr>
  <p:sorterViewPr>
    <p:cViewPr>
      <p:scale>
        <a:sx n="200" d="100"/>
        <a:sy n="200" d="100"/>
      </p:scale>
      <p:origin x="0" y="-74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oleObject" Target="file:///E:\JG-MP-2022.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JG-MP-2022.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E:\JG-MP-2022.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1" Type="http://schemas.openxmlformats.org/officeDocument/2006/relationships/oleObject" Target="file:///E:\JG-MP-2022.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E:\JG-MP-20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216625882327505"/>
          <c:y val="2.7963368103870484E-2"/>
          <c:w val="0.87783374117672497"/>
          <c:h val="0.54640412182576381"/>
        </c:manualLayout>
      </c:layout>
      <c:bar3DChart>
        <c:barDir val="col"/>
        <c:grouping val="clustered"/>
        <c:varyColors val="0"/>
        <c:ser>
          <c:idx val="0"/>
          <c:order val="0"/>
          <c:tx>
            <c:strRef>
              <c:f>'ანალგეზია 2022 (გჯ)'!$C$23</c:f>
              <c:strCache>
                <c:ptCount val="1"/>
                <c:pt idx="0">
                  <c:v>30 min</c:v>
                </c:pt>
              </c:strCache>
            </c:strRef>
          </c:tx>
          <c:spPr>
            <a:solidFill>
              <a:srgbClr val="7030A0"/>
            </a:solidFill>
            <a:ln>
              <a:solidFill>
                <a:srgbClr val="7030A0"/>
              </a:solidFill>
            </a:ln>
            <a:effectLst/>
            <a:scene3d>
              <a:camera prst="orthographicFront"/>
              <a:lightRig rig="threePt" dir="t"/>
            </a:scene3d>
            <a:sp3d>
              <a:contourClr>
                <a:srgbClr val="7030A0"/>
              </a:contourClr>
            </a:sp3d>
          </c:spPr>
          <c:invertIfNegative val="0"/>
          <c:dLbls>
            <c:dLbl>
              <c:idx val="0"/>
              <c:layout>
                <c:manualLayout>
                  <c:x val="-1.2316519162674016E-2"/>
                  <c:y val="-1.2108217242075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AB-4D9C-99EF-7341BC0AC223}"/>
                </c:ext>
              </c:extLst>
            </c:dLbl>
            <c:dLbl>
              <c:idx val="1"/>
              <c:layout>
                <c:manualLayout>
                  <c:x val="-1.1369756361850418E-2"/>
                  <c:y val="-2.40730683026459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AB-4D9C-99EF-7341BC0AC223}"/>
                </c:ext>
              </c:extLst>
            </c:dLbl>
            <c:dLbl>
              <c:idx val="2"/>
              <c:layout>
                <c:manualLayout>
                  <c:x val="-1.3050570962479689E-2"/>
                  <c:y val="-3.41880341880348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FAB-4D9C-99EF-7341BC0AC223}"/>
                </c:ext>
              </c:extLst>
            </c:dLbl>
            <c:dLbl>
              <c:idx val="3"/>
              <c:layout>
                <c:manualLayout>
                  <c:x val="-1.6280967220989907E-2"/>
                  <c:y val="2.77842510395649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FAB-4D9C-99EF-7341BC0AC223}"/>
                </c:ext>
              </c:extLst>
            </c:dLbl>
            <c:dLbl>
              <c:idx val="4"/>
              <c:layout>
                <c:manualLayout>
                  <c:x val="-9.1795890490197242E-3"/>
                  <c:y val="-3.22351159286145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FAB-4D9C-99EF-7341BC0AC223}"/>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'ანალგეზია 2022 (გჯ)'!$B$24:$B$33</c:f>
              <c:strCache>
                <c:ptCount val="10"/>
                <c:pt idx="0">
                  <c:v>A.s.tot.(50 mg/kg  ip)</c:v>
                </c:pt>
                <c:pt idx="1">
                  <c:v>A.s.F2 (25 mg/kg  ip)</c:v>
                </c:pt>
                <c:pt idx="2">
                  <c:v>A.s.F2 (50 mg/kg  ip)</c:v>
                </c:pt>
                <c:pt idx="3">
                  <c:v>A.s.F3 (25 mg/kg  ip)</c:v>
                </c:pt>
                <c:pt idx="4">
                  <c:v>A.s.F3 (50 mg/kg  ip)</c:v>
                </c:pt>
                <c:pt idx="5">
                  <c:v>A.p.tot. (50 mg/kg  ip)</c:v>
                </c:pt>
                <c:pt idx="6">
                  <c:v>A.p.F2 (25 mg/kg  ip)</c:v>
                </c:pt>
                <c:pt idx="7">
                  <c:v>A.p.F2 (50 mg/kg  ip)</c:v>
                </c:pt>
                <c:pt idx="8">
                  <c:v>A.p.F3 (25 mg/kg  ip)</c:v>
                </c:pt>
                <c:pt idx="9">
                  <c:v>A.p.F3 (50 mg/kg  ip)</c:v>
                </c:pt>
              </c:strCache>
            </c:strRef>
          </c:cat>
          <c:val>
            <c:numRef>
              <c:f>'ანალგეზია 2022 (გჯ)'!$C$24:$C$33</c:f>
              <c:numCache>
                <c:formatCode>0.0</c:formatCode>
                <c:ptCount val="10"/>
                <c:pt idx="0">
                  <c:v>55.169561621174502</c:v>
                </c:pt>
                <c:pt idx="1">
                  <c:v>17.369727047146384</c:v>
                </c:pt>
                <c:pt idx="2">
                  <c:v>44.292803970223297</c:v>
                </c:pt>
                <c:pt idx="3">
                  <c:v>50.992555831265484</c:v>
                </c:pt>
                <c:pt idx="4">
                  <c:v>64.640198511166219</c:v>
                </c:pt>
                <c:pt idx="5">
                  <c:v>105.58312655086846</c:v>
                </c:pt>
                <c:pt idx="6">
                  <c:v>27.171215880893278</c:v>
                </c:pt>
                <c:pt idx="7">
                  <c:v>56.079404466501217</c:v>
                </c:pt>
                <c:pt idx="8">
                  <c:v>24.565756823821324</c:v>
                </c:pt>
                <c:pt idx="9">
                  <c:v>58.933002481389565</c:v>
                </c:pt>
              </c:numCache>
            </c:numRef>
          </c:val>
          <c:shape val="cylinder"/>
          <c:extLst>
            <c:ext xmlns:c16="http://schemas.microsoft.com/office/drawing/2014/chart" uri="{C3380CC4-5D6E-409C-BE32-E72D297353CC}">
              <c16:uniqueId val="{00000005-0FAB-4D9C-99EF-7341BC0AC223}"/>
            </c:ext>
          </c:extLst>
        </c:ser>
        <c:ser>
          <c:idx val="1"/>
          <c:order val="1"/>
          <c:tx>
            <c:strRef>
              <c:f>'ანალგეზია 2022 (გჯ)'!$D$23</c:f>
              <c:strCache>
                <c:ptCount val="1"/>
                <c:pt idx="0">
                  <c:v>60 min</c:v>
                </c:pt>
              </c:strCache>
            </c:strRef>
          </c:tx>
          <c:spPr>
            <a:solidFill>
              <a:schemeClr val="accent5">
                <a:tint val="77000"/>
              </a:schemeClr>
            </a:solidFill>
            <a:ln>
              <a:noFill/>
            </a:ln>
            <a:effectLst/>
            <a:scene3d>
              <a:camera prst="orthographicFront"/>
              <a:lightRig rig="threePt" dir="t"/>
            </a:scene3d>
            <a:sp3d/>
          </c:spPr>
          <c:invertIfNegative val="0"/>
          <c:dLbls>
            <c:dLbl>
              <c:idx val="0"/>
              <c:layout>
                <c:manualLayout>
                  <c:x val="-5.7912336814341927E-3"/>
                  <c:y val="-7.26509186351706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FAB-4D9C-99EF-7341BC0AC223}"/>
                </c:ext>
              </c:extLst>
            </c:dLbl>
            <c:dLbl>
              <c:idx val="1"/>
              <c:layout>
                <c:manualLayout>
                  <c:x val="6.5252854812398045E-3"/>
                  <c:y val="-5.48435291742384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FAB-4D9C-99EF-7341BC0AC223}"/>
                </c:ext>
              </c:extLst>
            </c:dLbl>
            <c:dLbl>
              <c:idx val="2"/>
              <c:layout>
                <c:manualLayout>
                  <c:x val="-1.1474467232354889E-2"/>
                  <c:y val="-1.21212121212121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FAB-4D9C-99EF-7341BC0AC223}"/>
                </c:ext>
              </c:extLst>
            </c:dLbl>
            <c:dLbl>
              <c:idx val="3"/>
              <c:layout>
                <c:manualLayout>
                  <c:x val="5.9262461000363928E-3"/>
                  <c:y val="3.703660918696725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FAB-4D9C-99EF-7341BC0AC223}"/>
                </c:ext>
              </c:extLst>
            </c:dLbl>
            <c:dLbl>
              <c:idx val="4"/>
              <c:layout>
                <c:manualLayout>
                  <c:x val="1.0396228713056281E-2"/>
                  <c:y val="6.216495665314192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FAB-4D9C-99EF-7341BC0AC223}"/>
                </c:ext>
              </c:extLst>
            </c:dLbl>
            <c:dLbl>
              <c:idx val="5"/>
              <c:layout>
                <c:manualLayout>
                  <c:x val="1.8813222915849942E-2"/>
                  <c:y val="-4.52529548417166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FAB-4D9C-99EF-7341BC0AC223}"/>
                </c:ext>
              </c:extLst>
            </c:dLbl>
            <c:dLbl>
              <c:idx val="6"/>
              <c:layout>
                <c:manualLayout>
                  <c:x val="1.3769360678825867E-2"/>
                  <c:y val="-8.08080808080808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FAB-4D9C-99EF-7341BC0AC223}"/>
                </c:ext>
              </c:extLst>
            </c:dLbl>
            <c:dLbl>
              <c:idx val="7"/>
              <c:layout>
                <c:manualLayout>
                  <c:x val="1.8359147571767653E-2"/>
                  <c:y val="-1.21212121212121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FAB-4D9C-99EF-7341BC0AC223}"/>
                </c:ext>
              </c:extLst>
            </c:dLbl>
            <c:dLbl>
              <c:idx val="8"/>
              <c:layout>
                <c:manualLayout>
                  <c:x val="1.6064254125296846E-2"/>
                  <c:y val="-4.04040404040404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FAB-4D9C-99EF-7341BC0AC223}"/>
                </c:ext>
              </c:extLst>
            </c:dLbl>
            <c:dLbl>
              <c:idx val="9"/>
              <c:layout>
                <c:manualLayout>
                  <c:x val="2.7538721357651733E-2"/>
                  <c:y val="-8.08080808080808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FAB-4D9C-99EF-7341BC0AC223}"/>
                </c:ext>
              </c:extLst>
            </c:dLbl>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'ანალგეზია 2022 (გჯ)'!$B$24:$B$33</c:f>
              <c:strCache>
                <c:ptCount val="10"/>
                <c:pt idx="0">
                  <c:v>A.s.tot.(50 mg/kg  ip)</c:v>
                </c:pt>
                <c:pt idx="1">
                  <c:v>A.s.F2 (25 mg/kg  ip)</c:v>
                </c:pt>
                <c:pt idx="2">
                  <c:v>A.s.F2 (50 mg/kg  ip)</c:v>
                </c:pt>
                <c:pt idx="3">
                  <c:v>A.s.F3 (25 mg/kg  ip)</c:v>
                </c:pt>
                <c:pt idx="4">
                  <c:v>A.s.F3 (50 mg/kg  ip)</c:v>
                </c:pt>
                <c:pt idx="5">
                  <c:v>A.p.tot. (50 mg/kg  ip)</c:v>
                </c:pt>
                <c:pt idx="6">
                  <c:v>A.p.F2 (25 mg/kg  ip)</c:v>
                </c:pt>
                <c:pt idx="7">
                  <c:v>A.p.F2 (50 mg/kg  ip)</c:v>
                </c:pt>
                <c:pt idx="8">
                  <c:v>A.p.F3 (25 mg/kg  ip)</c:v>
                </c:pt>
                <c:pt idx="9">
                  <c:v>A.p.F3 (50 mg/kg  ip)</c:v>
                </c:pt>
              </c:strCache>
            </c:strRef>
          </c:cat>
          <c:val>
            <c:numRef>
              <c:f>'ანალგეზია 2022 (გჯ)'!$D$24:$D$33</c:f>
              <c:numCache>
                <c:formatCode>0.0</c:formatCode>
                <c:ptCount val="10"/>
                <c:pt idx="0">
                  <c:v>70.327669902912618</c:v>
                </c:pt>
                <c:pt idx="1">
                  <c:v>28.582524271844644</c:v>
                </c:pt>
                <c:pt idx="2">
                  <c:v>58.077669902912611</c:v>
                </c:pt>
                <c:pt idx="3">
                  <c:v>65.417475728155367</c:v>
                </c:pt>
                <c:pt idx="4">
                  <c:v>80.368932038834956</c:v>
                </c:pt>
                <c:pt idx="5">
                  <c:v>81.310679611650528</c:v>
                </c:pt>
                <c:pt idx="6">
                  <c:v>11.953883495145625</c:v>
                </c:pt>
                <c:pt idx="7">
                  <c:v>37.402912621359199</c:v>
                </c:pt>
                <c:pt idx="8">
                  <c:v>9.6601941747572795</c:v>
                </c:pt>
                <c:pt idx="9">
                  <c:v>39.915048543689302</c:v>
                </c:pt>
              </c:numCache>
            </c:numRef>
          </c:val>
          <c:shape val="cylinder"/>
          <c:extLst>
            <c:ext xmlns:c16="http://schemas.microsoft.com/office/drawing/2014/chart" uri="{C3380CC4-5D6E-409C-BE32-E72D297353CC}">
              <c16:uniqueId val="{00000010-0FAB-4D9C-99EF-7341BC0AC223}"/>
            </c:ext>
          </c:extLst>
        </c:ser>
        <c:dLbls>
          <c:showLegendKey val="0"/>
          <c:showVal val="0"/>
          <c:showCatName val="0"/>
          <c:showSerName val="0"/>
          <c:showPercent val="0"/>
          <c:showBubbleSize val="0"/>
        </c:dLbls>
        <c:gapWidth val="219"/>
        <c:shape val="box"/>
        <c:axId val="1911210688"/>
        <c:axId val="1911207360"/>
        <c:axId val="0"/>
      </c:bar3DChart>
      <c:catAx>
        <c:axId val="1911210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US"/>
          </a:p>
        </c:txPr>
        <c:crossAx val="1911207360"/>
        <c:crosses val="autoZero"/>
        <c:auto val="1"/>
        <c:lblAlgn val="ctr"/>
        <c:lblOffset val="100"/>
        <c:noMultiLvlLbl val="0"/>
      </c:catAx>
      <c:valAx>
        <c:axId val="19112073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a:solidFill>
                      <a:schemeClr val="tx1"/>
                    </a:solidFill>
                    <a:latin typeface="Calibri" panose="020F0502020204030204" pitchFamily="34" charset="0"/>
                    <a:cs typeface="Calibri" panose="020F0502020204030204" pitchFamily="34" charset="0"/>
                  </a:rPr>
                  <a:t>Analgesic effect </a:t>
                </a:r>
                <a:r>
                  <a:rPr lang="ka-GE" sz="1200">
                    <a:solidFill>
                      <a:schemeClr val="tx1"/>
                    </a:solidFill>
                    <a:latin typeface="Calibri" panose="020F0502020204030204" pitchFamily="34" charset="0"/>
                    <a:cs typeface="Calibri" panose="020F0502020204030204" pitchFamily="34" charset="0"/>
                  </a:rPr>
                  <a:t>(%)</a:t>
                </a:r>
                <a:endParaRPr lang="en-US" sz="1200">
                  <a:solidFill>
                    <a:schemeClr val="tx1"/>
                  </a:solidFill>
                  <a:latin typeface="Calibri" panose="020F0502020204030204" pitchFamily="34" charset="0"/>
                  <a:cs typeface="Calibri" panose="020F0502020204030204" pitchFamily="34" charset="0"/>
                </a:endParaRPr>
              </a:p>
            </c:rich>
          </c:tx>
          <c:layout>
            <c:manualLayout>
              <c:xMode val="edge"/>
              <c:yMode val="edge"/>
              <c:x val="1.1969701855266511E-2"/>
              <c:y val="0.14519684164854765"/>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911210688"/>
        <c:crosses val="autoZero"/>
        <c:crossBetween val="between"/>
      </c:valAx>
      <c:spPr>
        <a:noFill/>
        <a:ln>
          <a:noFill/>
        </a:ln>
        <a:effectLst/>
      </c:spPr>
    </c:plotArea>
    <c:legend>
      <c:legendPos val="b"/>
      <c:layout>
        <c:manualLayout>
          <c:xMode val="edge"/>
          <c:yMode val="edge"/>
          <c:x val="0.35439705880842054"/>
          <c:y val="0.66417279616371594"/>
          <c:w val="0.25520886812225396"/>
          <c:h val="6.6354509084422697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200" b="1">
          <a:solidFill>
            <a:sysClr val="windowText" lastClr="000000"/>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ln>
          <a:solidFill>
            <a:schemeClr val="tx1">
              <a:lumMod val="50000"/>
              <a:lumOff val="50000"/>
            </a:schemeClr>
          </a:solidFill>
        </a:ln>
      </c:spPr>
    </c:floor>
    <c:sideWall>
      <c:thickness val="0"/>
    </c:sideWall>
    <c:backWall>
      <c:thickness val="0"/>
    </c:backWall>
    <c:plotArea>
      <c:layout>
        <c:manualLayout>
          <c:layoutTarget val="inner"/>
          <c:xMode val="edge"/>
          <c:yMode val="edge"/>
          <c:x val="0.12812472676723269"/>
          <c:y val="6.1741863259085615E-2"/>
          <c:w val="0.84789602173090806"/>
          <c:h val="0.76343202506381891"/>
        </c:manualLayout>
      </c:layout>
      <c:bar3DChart>
        <c:barDir val="col"/>
        <c:grouping val="stacked"/>
        <c:varyColors val="0"/>
        <c:ser>
          <c:idx val="0"/>
          <c:order val="0"/>
          <c:spPr>
            <a:solidFill>
              <a:srgbClr val="7030A0"/>
            </a:solidFill>
            <a:scene3d>
              <a:camera prst="orthographicFront"/>
              <a:lightRig rig="threePt" dir="t"/>
            </a:scene3d>
            <a:sp3d/>
          </c:spPr>
          <c:invertIfNegative val="0"/>
          <c:dPt>
            <c:idx val="0"/>
            <c:invertIfNegative val="0"/>
            <c:bubble3D val="0"/>
            <c:extLst>
              <c:ext xmlns:c16="http://schemas.microsoft.com/office/drawing/2014/chart" uri="{C3380CC4-5D6E-409C-BE32-E72D297353CC}">
                <c16:uniqueId val="{00000000-50DF-41BC-B69F-792C3F373C14}"/>
              </c:ext>
            </c:extLst>
          </c:dPt>
          <c:dPt>
            <c:idx val="1"/>
            <c:invertIfNegative val="0"/>
            <c:bubble3D val="0"/>
            <c:spPr>
              <a:solidFill>
                <a:srgbClr val="A86ED4"/>
              </a:solidFill>
              <a:scene3d>
                <a:camera prst="orthographicFront"/>
                <a:lightRig rig="threePt" dir="t"/>
              </a:scene3d>
              <a:sp3d/>
            </c:spPr>
            <c:extLst>
              <c:ext xmlns:c16="http://schemas.microsoft.com/office/drawing/2014/chart" uri="{C3380CC4-5D6E-409C-BE32-E72D297353CC}">
                <c16:uniqueId val="{00000002-50DF-41BC-B69F-792C3F373C14}"/>
              </c:ext>
            </c:extLst>
          </c:dPt>
          <c:dPt>
            <c:idx val="2"/>
            <c:invertIfNegative val="0"/>
            <c:bubble3D val="0"/>
            <c:spPr>
              <a:solidFill>
                <a:srgbClr val="E2CFF1"/>
              </a:solidFill>
              <a:scene3d>
                <a:camera prst="orthographicFront"/>
                <a:lightRig rig="threePt" dir="t"/>
              </a:scene3d>
              <a:sp3d/>
            </c:spPr>
            <c:extLst>
              <c:ext xmlns:c16="http://schemas.microsoft.com/office/drawing/2014/chart" uri="{C3380CC4-5D6E-409C-BE32-E72D297353CC}">
                <c16:uniqueId val="{00000004-50DF-41BC-B69F-792C3F373C14}"/>
              </c:ext>
            </c:extLst>
          </c:dPt>
          <c:dPt>
            <c:idx val="3"/>
            <c:invertIfNegative val="0"/>
            <c:bubble3D val="0"/>
            <c:spPr>
              <a:solidFill>
                <a:srgbClr val="FFFF66"/>
              </a:solidFill>
              <a:scene3d>
                <a:camera prst="orthographicFront"/>
                <a:lightRig rig="threePt" dir="t"/>
              </a:scene3d>
              <a:sp3d/>
            </c:spPr>
            <c:extLst>
              <c:ext xmlns:c16="http://schemas.microsoft.com/office/drawing/2014/chart" uri="{C3380CC4-5D6E-409C-BE32-E72D297353CC}">
                <c16:uniqueId val="{00000006-50DF-41BC-B69F-792C3F373C14}"/>
              </c:ext>
            </c:extLst>
          </c:dPt>
          <c:dPt>
            <c:idx val="4"/>
            <c:invertIfNegative val="0"/>
            <c:bubble3D val="0"/>
            <c:extLst>
              <c:ext xmlns:c16="http://schemas.microsoft.com/office/drawing/2014/chart" uri="{C3380CC4-5D6E-409C-BE32-E72D297353CC}">
                <c16:uniqueId val="{00000007-50DF-41BC-B69F-792C3F373C14}"/>
              </c:ext>
            </c:extLst>
          </c:dPt>
          <c:dPt>
            <c:idx val="5"/>
            <c:invertIfNegative val="0"/>
            <c:bubble3D val="0"/>
            <c:extLst>
              <c:ext xmlns:c16="http://schemas.microsoft.com/office/drawing/2014/chart" uri="{C3380CC4-5D6E-409C-BE32-E72D297353CC}">
                <c16:uniqueId val="{00000008-50DF-41BC-B69F-792C3F373C14}"/>
              </c:ext>
            </c:extLst>
          </c:dPt>
          <c:dPt>
            <c:idx val="6"/>
            <c:invertIfNegative val="0"/>
            <c:bubble3D val="0"/>
            <c:extLst>
              <c:ext xmlns:c16="http://schemas.microsoft.com/office/drawing/2014/chart" uri="{C3380CC4-5D6E-409C-BE32-E72D297353CC}">
                <c16:uniqueId val="{00000009-50DF-41BC-B69F-792C3F373C14}"/>
              </c:ext>
            </c:extLst>
          </c:dPt>
          <c:dPt>
            <c:idx val="7"/>
            <c:invertIfNegative val="0"/>
            <c:bubble3D val="0"/>
            <c:extLst>
              <c:ext xmlns:c16="http://schemas.microsoft.com/office/drawing/2014/chart" uri="{C3380CC4-5D6E-409C-BE32-E72D297353CC}">
                <c16:uniqueId val="{0000000A-50DF-41BC-B69F-792C3F373C14}"/>
              </c:ext>
            </c:extLst>
          </c:dPt>
          <c:dPt>
            <c:idx val="8"/>
            <c:invertIfNegative val="0"/>
            <c:bubble3D val="0"/>
            <c:extLst>
              <c:ext xmlns:c16="http://schemas.microsoft.com/office/drawing/2014/chart" uri="{C3380CC4-5D6E-409C-BE32-E72D297353CC}">
                <c16:uniqueId val="{0000000B-50DF-41BC-B69F-792C3F373C14}"/>
              </c:ext>
            </c:extLst>
          </c:dPt>
          <c:dPt>
            <c:idx val="9"/>
            <c:invertIfNegative val="0"/>
            <c:bubble3D val="0"/>
            <c:extLst>
              <c:ext xmlns:c16="http://schemas.microsoft.com/office/drawing/2014/chart" uri="{C3380CC4-5D6E-409C-BE32-E72D297353CC}">
                <c16:uniqueId val="{0000000C-50DF-41BC-B69F-792C3F373C14}"/>
              </c:ext>
            </c:extLst>
          </c:dPt>
          <c:dLbls>
            <c:dLbl>
              <c:idx val="0"/>
              <c:layout>
                <c:manualLayout>
                  <c:x val="1.5941344994524629E-2"/>
                  <c:y val="-0.37474247320357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0DF-41BC-B69F-792C3F373C14}"/>
                </c:ext>
              </c:extLst>
            </c:dLbl>
            <c:dLbl>
              <c:idx val="1"/>
              <c:layout>
                <c:manualLayout>
                  <c:x val="1.5824936752399668E-2"/>
                  <c:y val="-0.158173083613753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0DF-41BC-B69F-792C3F373C14}"/>
                </c:ext>
              </c:extLst>
            </c:dLbl>
            <c:dLbl>
              <c:idx val="2"/>
              <c:layout>
                <c:manualLayout>
                  <c:x val="1.6834949441424794E-2"/>
                  <c:y val="-0.3487757561587940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0DF-41BC-B69F-792C3F373C14}"/>
                </c:ext>
              </c:extLst>
            </c:dLbl>
            <c:dLbl>
              <c:idx val="3"/>
              <c:layout>
                <c:manualLayout>
                  <c:x val="1.675198881638101E-2"/>
                  <c:y val="-0.2109203608297637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0DF-41BC-B69F-792C3F373C14}"/>
                </c:ext>
              </c:extLst>
            </c:dLbl>
            <c:dLbl>
              <c:idx val="4"/>
              <c:layout>
                <c:manualLayout>
                  <c:x val="2.9922990225618451E-2"/>
                  <c:y val="-6.22222331097520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0DF-41BC-B69F-792C3F373C14}"/>
                </c:ext>
              </c:extLst>
            </c:dLbl>
            <c:dLbl>
              <c:idx val="5"/>
              <c:layout>
                <c:manualLayout>
                  <c:x val="3.6963693808116857E-2"/>
                  <c:y val="-9.33333496646281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0DF-41BC-B69F-792C3F373C14}"/>
                </c:ext>
              </c:extLst>
            </c:dLbl>
            <c:dLbl>
              <c:idx val="6"/>
              <c:layout>
                <c:manualLayout>
                  <c:x val="3.3443342016867619E-2"/>
                  <c:y val="-6.00000104986895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0DF-41BC-B69F-792C3F373C14}"/>
                </c:ext>
              </c:extLst>
            </c:dLbl>
            <c:dLbl>
              <c:idx val="7"/>
              <c:layout>
                <c:manualLayout>
                  <c:x val="3.8723869703741476E-2"/>
                  <c:y val="-0.115555575775253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0DF-41BC-B69F-792C3F373C14}"/>
                </c:ext>
              </c:extLst>
            </c:dLbl>
            <c:dLbl>
              <c:idx val="8"/>
              <c:layout>
                <c:manualLayout>
                  <c:x val="3.1683166121243132E-2"/>
                  <c:y val="-5.33333426655019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0DF-41BC-B69F-792C3F373C14}"/>
                </c:ext>
              </c:extLst>
            </c:dLbl>
            <c:dLbl>
              <c:idx val="9"/>
              <c:layout>
                <c:manualLayout>
                  <c:x val="2.9922990225618385E-2"/>
                  <c:y val="-6.0000010498689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0DF-41BC-B69F-792C3F373C14}"/>
                </c:ext>
              </c:extLst>
            </c:dLbl>
            <c:numFmt formatCode="#,##0.0" sourceLinked="0"/>
            <c:spPr>
              <a:noFill/>
              <a:ln>
                <a:noFill/>
              </a:ln>
              <a:effectLst/>
            </c:spPr>
            <c:txPr>
              <a:bodyPr wrap="square" lIns="38100" tIns="19050" rIns="38100" bIns="19050" anchor="ctr">
                <a:spAutoFit/>
              </a:bodyPr>
              <a:lstStyle/>
              <a:p>
                <a:pPr>
                  <a:defRPr sz="800" b="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'ანთება 2022(გჯ)'!$B$40:$B$43</c:f>
              <c:strCache>
                <c:ptCount val="4"/>
                <c:pt idx="0">
                  <c:v>A.s.tot.  (50 mg/kg  ip)</c:v>
                </c:pt>
                <c:pt idx="1">
                  <c:v>A.sF2  (50 mg/kg  ip)</c:v>
                </c:pt>
                <c:pt idx="2">
                  <c:v>A.sF3  (50 mg/kg  ip)</c:v>
                </c:pt>
                <c:pt idx="3">
                  <c:v>A.p.tot. (50 mg/kg  ip)</c:v>
                </c:pt>
              </c:strCache>
            </c:strRef>
          </c:cat>
          <c:val>
            <c:numRef>
              <c:f>'ანთება 2022(გჯ)'!$C$40:$C$43</c:f>
              <c:numCache>
                <c:formatCode>0.00</c:formatCode>
                <c:ptCount val="4"/>
                <c:pt idx="0">
                  <c:v>63.51851851851854</c:v>
                </c:pt>
                <c:pt idx="1">
                  <c:v>21.439060205580024</c:v>
                </c:pt>
                <c:pt idx="2">
                  <c:v>59.537037037037045</c:v>
                </c:pt>
                <c:pt idx="3">
                  <c:v>32.685185185185198</c:v>
                </c:pt>
              </c:numCache>
            </c:numRef>
          </c:val>
          <c:extLst>
            <c:ext xmlns:c16="http://schemas.microsoft.com/office/drawing/2014/chart" uri="{C3380CC4-5D6E-409C-BE32-E72D297353CC}">
              <c16:uniqueId val="{0000000D-50DF-41BC-B69F-792C3F373C14}"/>
            </c:ext>
          </c:extLst>
        </c:ser>
        <c:dLbls>
          <c:showLegendKey val="0"/>
          <c:showVal val="0"/>
          <c:showCatName val="0"/>
          <c:showSerName val="0"/>
          <c:showPercent val="0"/>
          <c:showBubbleSize val="0"/>
        </c:dLbls>
        <c:gapWidth val="191"/>
        <c:gapDepth val="92"/>
        <c:shape val="cylinder"/>
        <c:axId val="158389760"/>
        <c:axId val="158391296"/>
        <c:axId val="0"/>
      </c:bar3DChart>
      <c:dateAx>
        <c:axId val="158389760"/>
        <c:scaling>
          <c:orientation val="minMax"/>
        </c:scaling>
        <c:delete val="1"/>
        <c:axPos val="b"/>
        <c:numFmt formatCode="General" sourceLinked="0"/>
        <c:majorTickMark val="out"/>
        <c:minorTickMark val="none"/>
        <c:tickLblPos val="nextTo"/>
        <c:crossAx val="158391296"/>
        <c:crosses val="autoZero"/>
        <c:auto val="0"/>
        <c:lblOffset val="100"/>
        <c:baseTimeUnit val="days"/>
      </c:dateAx>
      <c:valAx>
        <c:axId val="158391296"/>
        <c:scaling>
          <c:orientation val="minMax"/>
        </c:scaling>
        <c:delete val="0"/>
        <c:axPos val="l"/>
        <c:majorGridlines>
          <c:spPr>
            <a:ln w="1270">
              <a:solidFill>
                <a:schemeClr val="bg2"/>
              </a:solidFill>
            </a:ln>
          </c:spPr>
        </c:majorGridlines>
        <c:title>
          <c:tx>
            <c:rich>
              <a:bodyPr rot="-5400000" vert="horz"/>
              <a:lstStyle/>
              <a:p>
                <a:pPr>
                  <a:defRPr sz="1000" spc="50" baseline="0"/>
                </a:pPr>
                <a:r>
                  <a:rPr lang="en-US" sz="1000" spc="50" baseline="0" dirty="0">
                    <a:solidFill>
                      <a:schemeClr val="tx1"/>
                    </a:solidFill>
                  </a:rPr>
                  <a:t>Effect</a:t>
                </a:r>
                <a:r>
                  <a:rPr lang="kk-KZ" sz="1000" spc="50" baseline="0" dirty="0">
                    <a:solidFill>
                      <a:schemeClr val="tx1"/>
                    </a:solidFill>
                  </a:rPr>
                  <a:t>   </a:t>
                </a:r>
                <a:r>
                  <a:rPr lang="en-US" sz="1000" spc="50" baseline="0" dirty="0">
                    <a:solidFill>
                      <a:schemeClr val="tx1"/>
                    </a:solidFill>
                  </a:rPr>
                  <a:t>%</a:t>
                </a:r>
              </a:p>
            </c:rich>
          </c:tx>
          <c:layout>
            <c:manualLayout>
              <c:xMode val="edge"/>
              <c:yMode val="edge"/>
              <c:x val="8.1525297742560807E-5"/>
              <c:y val="0.29760460474886563"/>
            </c:manualLayout>
          </c:layout>
          <c:overlay val="0"/>
          <c:spPr>
            <a:noFill/>
            <a:ln>
              <a:noFill/>
            </a:ln>
          </c:spPr>
        </c:title>
        <c:numFmt formatCode="0" sourceLinked="0"/>
        <c:majorTickMark val="out"/>
        <c:minorTickMark val="none"/>
        <c:tickLblPos val="nextTo"/>
        <c:spPr>
          <a:ln w="635">
            <a:solidFill>
              <a:schemeClr val="tx1">
                <a:lumMod val="50000"/>
                <a:lumOff val="50000"/>
              </a:schemeClr>
            </a:solidFill>
          </a:ln>
        </c:spPr>
        <c:txPr>
          <a:bodyPr/>
          <a:lstStyle/>
          <a:p>
            <a:pPr>
              <a:defRPr sz="900" b="0"/>
            </a:pPr>
            <a:endParaRPr lang="en-US"/>
          </a:p>
        </c:txPr>
        <c:crossAx val="158389760"/>
        <c:crosses val="autoZero"/>
        <c:crossBetween val="between"/>
      </c:valAx>
      <c:spPr>
        <a:ln>
          <a:noFill/>
        </a:ln>
      </c:spPr>
    </c:plotArea>
    <c:legend>
      <c:legendPos val="b"/>
      <c:layout>
        <c:manualLayout>
          <c:xMode val="edge"/>
          <c:yMode val="edge"/>
          <c:x val="8.9044665225632369E-2"/>
          <c:y val="0.86136218046582336"/>
          <c:w val="0.88162585680531902"/>
          <c:h val="0.12530448386780121"/>
        </c:manualLayout>
      </c:layout>
      <c:overlay val="0"/>
      <c:txPr>
        <a:bodyPr/>
        <a:lstStyle/>
        <a:p>
          <a:pPr>
            <a:defRPr sz="700" b="0">
              <a:solidFill>
                <a:schemeClr val="tx1"/>
              </a:solidFill>
            </a:defRPr>
          </a:pPr>
          <a:endParaRPr lang="en-US"/>
        </a:p>
      </c:txPr>
    </c:legend>
    <c:plotVisOnly val="1"/>
    <c:dispBlanksAs val="gap"/>
    <c:showDLblsOverMax val="0"/>
  </c:chart>
  <c:spPr>
    <a:solidFill>
      <a:sysClr val="window" lastClr="FFFFFF"/>
    </a:solidFill>
    <a:ln>
      <a:noFill/>
    </a:ln>
  </c:spPr>
  <c:txPr>
    <a:bodyPr/>
    <a:lstStyle/>
    <a:p>
      <a:pPr>
        <a:defRPr sz="1200" b="1">
          <a:solidFill>
            <a:sysClr val="windowText" lastClr="000000"/>
          </a:solidFil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95972459591496"/>
          <c:y val="5.1083594897194717E-2"/>
          <c:w val="0.83944466520322869"/>
          <c:h val="0.69145019423077403"/>
        </c:manualLayout>
      </c:layout>
      <c:barChart>
        <c:barDir val="col"/>
        <c:grouping val="clustered"/>
        <c:varyColors val="0"/>
        <c:ser>
          <c:idx val="0"/>
          <c:order val="0"/>
          <c:tx>
            <c:strRef>
              <c:f>'ანთება 2022(გჯ)'!$C$31</c:f>
              <c:strCache>
                <c:ptCount val="1"/>
                <c:pt idx="0">
                  <c:v>baseline</c:v>
                </c:pt>
              </c:strCache>
            </c:strRef>
          </c:tx>
          <c:spPr>
            <a:solidFill>
              <a:schemeClr val="accent1"/>
            </a:solidFill>
            <a:ln>
              <a:noFill/>
            </a:ln>
            <a:effectLst/>
            <a:scene3d>
              <a:camera prst="orthographicFront"/>
              <a:lightRig rig="threePt" dir="t"/>
            </a:scene3d>
            <a:sp3d/>
          </c:spPr>
          <c:invertIfNegative val="0"/>
          <c:dLbls>
            <c:dLbl>
              <c:idx val="0"/>
              <c:layout>
                <c:manualLayout>
                  <c:x val="-2.0087886877674911E-2"/>
                  <c:y val="-3.0272918103711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F5-490D-9142-FC50600537C9}"/>
                </c:ext>
              </c:extLst>
            </c:dLbl>
            <c:dLbl>
              <c:idx val="1"/>
              <c:layout>
                <c:manualLayout>
                  <c:x val="-2.008788687767489E-2"/>
                  <c:y val="-3.02729181037116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F5-490D-9142-FC50600537C9}"/>
                </c:ext>
              </c:extLst>
            </c:dLbl>
            <c:dLbl>
              <c:idx val="2"/>
              <c:layout>
                <c:manualLayout>
                  <c:x val="-2.4105464253209943E-2"/>
                  <c:y val="-1.89205738148197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6F5-490D-9142-FC50600537C9}"/>
                </c:ext>
              </c:extLst>
            </c:dLbl>
            <c:dLbl>
              <c:idx val="3"/>
              <c:layout>
                <c:manualLayout>
                  <c:x val="-2.8123041628744849E-2"/>
                  <c:y val="-2.6488803340747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6F5-490D-9142-FC50600537C9}"/>
                </c:ext>
              </c:extLst>
            </c:dLbl>
            <c:dLbl>
              <c:idx val="4"/>
              <c:layout>
                <c:manualLayout>
                  <c:x val="-3.0131830316512485E-2"/>
                  <c:y val="-3.784114762963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6F5-490D-9142-FC50600537C9}"/>
                </c:ext>
              </c:extLst>
            </c:dLbl>
            <c:numFmt formatCode="#,##0" sourceLinked="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Lit>
                <c:formatCode>General</c:formatCode>
                <c:ptCount val="1"/>
                <c:pt idx="0">
                  <c:v>9</c:v>
                </c:pt>
              </c:numLit>
            </c:plus>
            <c:minus>
              <c:numLit>
                <c:formatCode>General</c:formatCode>
                <c:ptCount val="1"/>
                <c:pt idx="0">
                  <c:v>8</c:v>
                </c:pt>
              </c:numLit>
            </c:minus>
            <c:spPr>
              <a:noFill/>
              <a:ln w="9525" cap="flat" cmpd="sng" algn="ctr">
                <a:solidFill>
                  <a:schemeClr val="tx1">
                    <a:lumMod val="65000"/>
                    <a:lumOff val="35000"/>
                  </a:schemeClr>
                </a:solidFill>
                <a:round/>
              </a:ln>
              <a:effectLst/>
            </c:spPr>
          </c:errBars>
          <c:cat>
            <c:strRef>
              <c:f>'ანთება 2022(გჯ)'!$B$32:$B$36</c:f>
              <c:strCache>
                <c:ptCount val="5"/>
                <c:pt idx="0">
                  <c:v>Control</c:v>
                </c:pt>
                <c:pt idx="1">
                  <c:v>A.s.tot.  (50 mg/kg  ip)</c:v>
                </c:pt>
                <c:pt idx="2">
                  <c:v>A.sF2  (50 mg/kg  ip)</c:v>
                </c:pt>
                <c:pt idx="3">
                  <c:v>A.sF3  (50 mg/kg  ip)</c:v>
                </c:pt>
                <c:pt idx="4">
                  <c:v>A.p.tot. (50 mg/kg  ip)</c:v>
                </c:pt>
              </c:strCache>
            </c:strRef>
          </c:cat>
          <c:val>
            <c:numRef>
              <c:f>'ანთება 2022(გჯ)'!$C$32:$C$36</c:f>
              <c:numCache>
                <c:formatCode>0.00</c:formatCode>
                <c:ptCount val="5"/>
                <c:pt idx="0">
                  <c:v>187.8</c:v>
                </c:pt>
                <c:pt idx="1">
                  <c:v>187.2</c:v>
                </c:pt>
                <c:pt idx="2">
                  <c:v>189.8</c:v>
                </c:pt>
                <c:pt idx="3">
                  <c:v>187.8</c:v>
                </c:pt>
                <c:pt idx="4">
                  <c:v>187.2</c:v>
                </c:pt>
              </c:numCache>
            </c:numRef>
          </c:val>
          <c:extLst>
            <c:ext xmlns:c16="http://schemas.microsoft.com/office/drawing/2014/chart" uri="{C3380CC4-5D6E-409C-BE32-E72D297353CC}">
              <c16:uniqueId val="{00000005-E6F5-490D-9142-FC50600537C9}"/>
            </c:ext>
          </c:extLst>
        </c:ser>
        <c:ser>
          <c:idx val="1"/>
          <c:order val="1"/>
          <c:tx>
            <c:strRef>
              <c:f>'ანთება 2022(გჯ)'!$D$31</c:f>
              <c:strCache>
                <c:ptCount val="1"/>
                <c:pt idx="0">
                  <c:v>1 h</c:v>
                </c:pt>
              </c:strCache>
            </c:strRef>
          </c:tx>
          <c:spPr>
            <a:solidFill>
              <a:srgbClr val="002060"/>
            </a:solidFill>
            <a:ln>
              <a:noFill/>
            </a:ln>
            <a:effectLst/>
            <a:scene3d>
              <a:camera prst="orthographicFront"/>
              <a:lightRig rig="threePt" dir="t"/>
            </a:scene3d>
            <a:sp3d/>
          </c:spPr>
          <c:invertIfNegative val="0"/>
          <c:dLbls>
            <c:dLbl>
              <c:idx val="0"/>
              <c:layout>
                <c:manualLayout>
                  <c:x val="5.2228505881954719E-2"/>
                  <c:y val="-3.78411476296394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6F5-490D-9142-FC50600537C9}"/>
                </c:ext>
              </c:extLst>
            </c:dLbl>
            <c:dLbl>
              <c:idx val="1"/>
              <c:layout>
                <c:manualLayout>
                  <c:x val="4.2184562443117274E-2"/>
                  <c:y val="-3.78411476296394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6F5-490D-9142-FC50600537C9}"/>
                </c:ext>
              </c:extLst>
            </c:dLbl>
            <c:dLbl>
              <c:idx val="2"/>
              <c:layout>
                <c:manualLayout>
                  <c:x val="4.218456244311727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6F5-490D-9142-FC50600537C9}"/>
                </c:ext>
              </c:extLst>
            </c:dLbl>
            <c:dLbl>
              <c:idx val="3"/>
              <c:layout>
                <c:manualLayout>
                  <c:x val="3.2140619004279829E-2"/>
                  <c:y val="-6.937463589929177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6F5-490D-9142-FC50600537C9}"/>
                </c:ext>
              </c:extLst>
            </c:dLbl>
            <c:dLbl>
              <c:idx val="4"/>
              <c:layout>
                <c:manualLayout>
                  <c:x val="2.008788687767489E-2"/>
                  <c:y val="-7.56822952592788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6F5-490D-9142-FC50600537C9}"/>
                </c:ext>
              </c:extLst>
            </c:dLbl>
            <c:numFmt formatCode="#,##0" sourceLinked="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Lit>
                <c:formatCode>General</c:formatCode>
                <c:ptCount val="1"/>
                <c:pt idx="0">
                  <c:v>20</c:v>
                </c:pt>
              </c:numLit>
            </c:plus>
            <c:minus>
              <c:numLit>
                <c:formatCode>General</c:formatCode>
                <c:ptCount val="1"/>
                <c:pt idx="0">
                  <c:v>22</c:v>
                </c:pt>
              </c:numLit>
            </c:minus>
            <c:spPr>
              <a:noFill/>
              <a:ln w="9525" cap="flat" cmpd="sng" algn="ctr">
                <a:solidFill>
                  <a:schemeClr val="tx1">
                    <a:lumMod val="65000"/>
                    <a:lumOff val="35000"/>
                  </a:schemeClr>
                </a:solidFill>
                <a:round/>
              </a:ln>
              <a:effectLst/>
            </c:spPr>
          </c:errBars>
          <c:cat>
            <c:strRef>
              <c:f>'ანთება 2022(გჯ)'!$B$32:$B$36</c:f>
              <c:strCache>
                <c:ptCount val="5"/>
                <c:pt idx="0">
                  <c:v>Control</c:v>
                </c:pt>
                <c:pt idx="1">
                  <c:v>A.s.tot.  (50 mg/kg  ip)</c:v>
                </c:pt>
                <c:pt idx="2">
                  <c:v>A.sF2  (50 mg/kg  ip)</c:v>
                </c:pt>
                <c:pt idx="3">
                  <c:v>A.sF3  (50 mg/kg  ip)</c:v>
                </c:pt>
                <c:pt idx="4">
                  <c:v>A.p.tot. (50 mg/kg  ip)</c:v>
                </c:pt>
              </c:strCache>
            </c:strRef>
          </c:cat>
          <c:val>
            <c:numRef>
              <c:f>'ანთება 2022(გჯ)'!$D$32:$D$36</c:f>
              <c:numCache>
                <c:formatCode>0.00</c:formatCode>
                <c:ptCount val="5"/>
                <c:pt idx="0">
                  <c:v>296</c:v>
                </c:pt>
                <c:pt idx="1">
                  <c:v>227.2</c:v>
                </c:pt>
                <c:pt idx="2">
                  <c:v>268.60000000000002</c:v>
                </c:pt>
                <c:pt idx="3">
                  <c:v>231.5</c:v>
                </c:pt>
                <c:pt idx="4">
                  <c:v>260.5</c:v>
                </c:pt>
              </c:numCache>
            </c:numRef>
          </c:val>
          <c:extLst>
            <c:ext xmlns:c16="http://schemas.microsoft.com/office/drawing/2014/chart" uri="{C3380CC4-5D6E-409C-BE32-E72D297353CC}">
              <c16:uniqueId val="{0000000B-E6F5-490D-9142-FC50600537C9}"/>
            </c:ext>
          </c:extLst>
        </c:ser>
        <c:dLbls>
          <c:showLegendKey val="0"/>
          <c:showVal val="0"/>
          <c:showCatName val="0"/>
          <c:showSerName val="0"/>
          <c:showPercent val="0"/>
          <c:showBubbleSize val="0"/>
        </c:dLbls>
        <c:gapWidth val="219"/>
        <c:axId val="157861760"/>
        <c:axId val="157863296"/>
      </c:barChart>
      <c:catAx>
        <c:axId val="157861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57863296"/>
        <c:crosses val="autoZero"/>
        <c:auto val="1"/>
        <c:lblAlgn val="ctr"/>
        <c:lblOffset val="100"/>
        <c:noMultiLvlLbl val="0"/>
      </c:catAx>
      <c:valAx>
        <c:axId val="157863296"/>
        <c:scaling>
          <c:orientation val="minMax"/>
          <c:max val="350"/>
          <c:min val="1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sz="1000">
                    <a:solidFill>
                      <a:schemeClr val="tx1"/>
                    </a:solidFill>
                  </a:rPr>
                  <a:t>V (mm)</a:t>
                </a:r>
              </a:p>
            </c:rich>
          </c:tx>
          <c:layout>
            <c:manualLayout>
              <c:xMode val="edge"/>
              <c:yMode val="edge"/>
              <c:x val="9.1731061789740755E-3"/>
              <c:y val="0.29530021728186273"/>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57861760"/>
        <c:crosses val="autoZero"/>
        <c:crossBetween val="between"/>
      </c:valAx>
      <c:spPr>
        <a:noFill/>
        <a:ln>
          <a:noFill/>
        </a:ln>
        <a:effectLst/>
      </c:spPr>
    </c:plotArea>
    <c:legend>
      <c:legendPos val="b"/>
      <c:layout>
        <c:manualLayout>
          <c:xMode val="edge"/>
          <c:yMode val="edge"/>
          <c:x val="0.32982472472396829"/>
          <c:y val="0.8936603844765113"/>
          <c:w val="0.44184583492472546"/>
          <c:h val="7.301704878291509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w="9525" cap="flat" cmpd="sng" algn="ctr">
      <a:noFill/>
      <a:round/>
    </a:ln>
    <a:effectLst/>
  </c:spPr>
  <c:txPr>
    <a:bodyPr/>
    <a:lstStyle/>
    <a:p>
      <a:pPr>
        <a:defRPr sz="1100" b="1">
          <a:solidFill>
            <a:sysClr val="windowText" lastClr="000000"/>
          </a:solidFill>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50"/>
      <c:rAngAx val="1"/>
    </c:view3D>
    <c:floor>
      <c:thickness val="0"/>
    </c:floor>
    <c:sideWall>
      <c:thickness val="0"/>
    </c:sideWall>
    <c:backWall>
      <c:thickness val="0"/>
    </c:backWall>
    <c:plotArea>
      <c:layout>
        <c:manualLayout>
          <c:layoutTarget val="inner"/>
          <c:xMode val="edge"/>
          <c:yMode val="edge"/>
          <c:x val="0.22382224916636104"/>
          <c:y val="2.6044584426946633E-2"/>
          <c:w val="0.77587059226292376"/>
          <c:h val="0.82702194225721781"/>
        </c:manualLayout>
      </c:layout>
      <c:bar3DChart>
        <c:barDir val="col"/>
        <c:grouping val="clustered"/>
        <c:varyColors val="0"/>
        <c:ser>
          <c:idx val="0"/>
          <c:order val="0"/>
          <c:tx>
            <c:strRef>
              <c:f>'გასტროპროტექტ2022(გჯ)'!$S$23</c:f>
              <c:strCache>
                <c:ptCount val="1"/>
                <c:pt idx="0">
                  <c:v>ეფექტი</c:v>
                </c:pt>
              </c:strCache>
            </c:strRef>
          </c:tx>
          <c:spPr>
            <a:scene3d>
              <a:camera prst="orthographicFront"/>
              <a:lightRig rig="threePt" dir="t"/>
            </a:scene3d>
            <a:sp3d/>
          </c:spPr>
          <c:invertIfNegative val="0"/>
          <c:dPt>
            <c:idx val="0"/>
            <c:invertIfNegative val="0"/>
            <c:bubble3D val="0"/>
            <c:spPr>
              <a:solidFill>
                <a:srgbClr val="7030A0"/>
              </a:solidFill>
              <a:scene3d>
                <a:camera prst="orthographicFront"/>
                <a:lightRig rig="threePt" dir="t"/>
              </a:scene3d>
              <a:sp3d/>
            </c:spPr>
            <c:extLst>
              <c:ext xmlns:c16="http://schemas.microsoft.com/office/drawing/2014/chart" uri="{C3380CC4-5D6E-409C-BE32-E72D297353CC}">
                <c16:uniqueId val="{00000001-71FA-456B-B42A-8AF8A0A9BE96}"/>
              </c:ext>
            </c:extLst>
          </c:dPt>
          <c:dPt>
            <c:idx val="1"/>
            <c:invertIfNegative val="0"/>
            <c:bubble3D val="0"/>
            <c:spPr>
              <a:solidFill>
                <a:srgbClr val="A86ED4"/>
              </a:solidFill>
              <a:scene3d>
                <a:camera prst="orthographicFront"/>
                <a:lightRig rig="threePt" dir="t"/>
              </a:scene3d>
              <a:sp3d/>
            </c:spPr>
            <c:extLst>
              <c:ext xmlns:c16="http://schemas.microsoft.com/office/drawing/2014/chart" uri="{C3380CC4-5D6E-409C-BE32-E72D297353CC}">
                <c16:uniqueId val="{00000003-71FA-456B-B42A-8AF8A0A9BE96}"/>
              </c:ext>
            </c:extLst>
          </c:dPt>
          <c:dPt>
            <c:idx val="2"/>
            <c:invertIfNegative val="0"/>
            <c:bubble3D val="0"/>
            <c:spPr>
              <a:solidFill>
                <a:srgbClr val="E2CFF1"/>
              </a:solidFill>
              <a:scene3d>
                <a:camera prst="orthographicFront"/>
                <a:lightRig rig="threePt" dir="t"/>
              </a:scene3d>
              <a:sp3d/>
            </c:spPr>
            <c:extLst>
              <c:ext xmlns:c16="http://schemas.microsoft.com/office/drawing/2014/chart" uri="{C3380CC4-5D6E-409C-BE32-E72D297353CC}">
                <c16:uniqueId val="{00000005-71FA-456B-B42A-8AF8A0A9BE96}"/>
              </c:ext>
            </c:extLst>
          </c:dPt>
          <c:dPt>
            <c:idx val="3"/>
            <c:invertIfNegative val="0"/>
            <c:bubble3D val="0"/>
            <c:spPr>
              <a:solidFill>
                <a:schemeClr val="accent4">
                  <a:lumMod val="60000"/>
                  <a:lumOff val="40000"/>
                </a:schemeClr>
              </a:solidFill>
              <a:scene3d>
                <a:camera prst="orthographicFront"/>
                <a:lightRig rig="threePt" dir="t"/>
              </a:scene3d>
              <a:sp3d/>
            </c:spPr>
            <c:extLst>
              <c:ext xmlns:c16="http://schemas.microsoft.com/office/drawing/2014/chart" uri="{C3380CC4-5D6E-409C-BE32-E72D297353CC}">
                <c16:uniqueId val="{00000007-71FA-456B-B42A-8AF8A0A9BE96}"/>
              </c:ext>
            </c:extLst>
          </c:dPt>
          <c:dPt>
            <c:idx val="4"/>
            <c:invertIfNegative val="0"/>
            <c:bubble3D val="0"/>
            <c:spPr>
              <a:solidFill>
                <a:schemeClr val="accent3">
                  <a:lumMod val="75000"/>
                </a:schemeClr>
              </a:solidFill>
              <a:scene3d>
                <a:camera prst="orthographicFront"/>
                <a:lightRig rig="threePt" dir="t"/>
              </a:scene3d>
              <a:sp3d/>
            </c:spPr>
            <c:extLst>
              <c:ext xmlns:c16="http://schemas.microsoft.com/office/drawing/2014/chart" uri="{C3380CC4-5D6E-409C-BE32-E72D297353CC}">
                <c16:uniqueId val="{00000009-71FA-456B-B42A-8AF8A0A9BE96}"/>
              </c:ext>
            </c:extLst>
          </c:dPt>
          <c:dPt>
            <c:idx val="5"/>
            <c:invertIfNegative val="0"/>
            <c:bubble3D val="0"/>
            <c:spPr>
              <a:solidFill>
                <a:schemeClr val="accent3">
                  <a:lumMod val="40000"/>
                  <a:lumOff val="60000"/>
                </a:schemeClr>
              </a:solidFill>
              <a:scene3d>
                <a:camera prst="orthographicFront"/>
                <a:lightRig rig="threePt" dir="t"/>
              </a:scene3d>
              <a:sp3d/>
            </c:spPr>
            <c:extLst>
              <c:ext xmlns:c16="http://schemas.microsoft.com/office/drawing/2014/chart" uri="{C3380CC4-5D6E-409C-BE32-E72D297353CC}">
                <c16:uniqueId val="{0000000B-71FA-456B-B42A-8AF8A0A9BE96}"/>
              </c:ext>
            </c:extLst>
          </c:dPt>
          <c:dPt>
            <c:idx val="6"/>
            <c:invertIfNegative val="0"/>
            <c:bubble3D val="0"/>
            <c:extLst>
              <c:ext xmlns:c16="http://schemas.microsoft.com/office/drawing/2014/chart" uri="{C3380CC4-5D6E-409C-BE32-E72D297353CC}">
                <c16:uniqueId val="{0000000C-71FA-456B-B42A-8AF8A0A9BE96}"/>
              </c:ext>
            </c:extLst>
          </c:dPt>
          <c:dPt>
            <c:idx val="7"/>
            <c:invertIfNegative val="0"/>
            <c:bubble3D val="0"/>
            <c:extLst>
              <c:ext xmlns:c16="http://schemas.microsoft.com/office/drawing/2014/chart" uri="{C3380CC4-5D6E-409C-BE32-E72D297353CC}">
                <c16:uniqueId val="{0000000E-71FA-456B-B42A-8AF8A0A9BE96}"/>
              </c:ext>
            </c:extLst>
          </c:dPt>
          <c:dPt>
            <c:idx val="8"/>
            <c:invertIfNegative val="0"/>
            <c:bubble3D val="0"/>
            <c:spPr>
              <a:solidFill>
                <a:schemeClr val="tx2">
                  <a:lumMod val="40000"/>
                  <a:lumOff val="60000"/>
                </a:schemeClr>
              </a:solidFill>
              <a:scene3d>
                <a:camera prst="orthographicFront"/>
                <a:lightRig rig="threePt" dir="t"/>
              </a:scene3d>
              <a:sp3d/>
            </c:spPr>
            <c:extLst>
              <c:ext xmlns:c16="http://schemas.microsoft.com/office/drawing/2014/chart" uri="{C3380CC4-5D6E-409C-BE32-E72D297353CC}">
                <c16:uniqueId val="{00000010-71FA-456B-B42A-8AF8A0A9BE96}"/>
              </c:ext>
            </c:extLst>
          </c:dPt>
          <c:dLbls>
            <c:dLbl>
              <c:idx val="0"/>
              <c:layout>
                <c:manualLayout>
                  <c:x val="1.674761346508122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FA-456B-B42A-8AF8A0A9BE96}"/>
                </c:ext>
              </c:extLst>
            </c:dLbl>
            <c:dLbl>
              <c:idx val="1"/>
              <c:layout>
                <c:manualLayout>
                  <c:x val="2.6796181544129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1FA-456B-B42A-8AF8A0A9BE96}"/>
                </c:ext>
              </c:extLst>
            </c:dLbl>
            <c:dLbl>
              <c:idx val="2"/>
              <c:layout>
                <c:manualLayout>
                  <c:x val="2.7775208024279469E-3"/>
                  <c:y val="6.40000000000001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1FA-456B-B42A-8AF8A0A9BE96}"/>
                </c:ext>
              </c:extLst>
            </c:dLbl>
            <c:dLbl>
              <c:idx val="3"/>
              <c:layout>
                <c:manualLayout>
                  <c:x val="1.6665124814567781E-2"/>
                  <c:y val="1.777777777777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1FA-456B-B42A-8AF8A0A9BE96}"/>
                </c:ext>
              </c:extLst>
            </c:dLbl>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'გასტროპროტექტ2022(გჯ)'!$T$22:$W$22</c:f>
              <c:strCache>
                <c:ptCount val="4"/>
                <c:pt idx="0">
                  <c:v>A.s.tot.  (50 mg/kg  ip)</c:v>
                </c:pt>
                <c:pt idx="1">
                  <c:v>A.sF2(50 mg/kg  ip)</c:v>
                </c:pt>
                <c:pt idx="2">
                  <c:v>A.sF3(50 mg/kg  ip)</c:v>
                </c:pt>
                <c:pt idx="3">
                  <c:v>A.p.tot. (50 mg/kg  ip)</c:v>
                </c:pt>
              </c:strCache>
            </c:strRef>
          </c:cat>
          <c:val>
            <c:numRef>
              <c:f>'გასტროპროტექტ2022(გჯ)'!$T$23:$W$23</c:f>
              <c:numCache>
                <c:formatCode>0.0</c:formatCode>
                <c:ptCount val="4"/>
                <c:pt idx="0">
                  <c:v>43.968871595330739</c:v>
                </c:pt>
                <c:pt idx="1">
                  <c:v>22.178988326848245</c:v>
                </c:pt>
                <c:pt idx="2">
                  <c:v>-0.51880674448769037</c:v>
                </c:pt>
                <c:pt idx="3">
                  <c:v>-3.9</c:v>
                </c:pt>
              </c:numCache>
            </c:numRef>
          </c:val>
          <c:shape val="cylinder"/>
          <c:extLst>
            <c:ext xmlns:c16="http://schemas.microsoft.com/office/drawing/2014/chart" uri="{C3380CC4-5D6E-409C-BE32-E72D297353CC}">
              <c16:uniqueId val="{00000011-71FA-456B-B42A-8AF8A0A9BE96}"/>
            </c:ext>
          </c:extLst>
        </c:ser>
        <c:dLbls>
          <c:showLegendKey val="0"/>
          <c:showVal val="0"/>
          <c:showCatName val="0"/>
          <c:showSerName val="0"/>
          <c:showPercent val="0"/>
          <c:showBubbleSize val="0"/>
        </c:dLbls>
        <c:gapWidth val="150"/>
        <c:shape val="box"/>
        <c:axId val="198955008"/>
        <c:axId val="198956544"/>
        <c:axId val="0"/>
      </c:bar3DChart>
      <c:catAx>
        <c:axId val="198955008"/>
        <c:scaling>
          <c:orientation val="minMax"/>
        </c:scaling>
        <c:delete val="1"/>
        <c:axPos val="b"/>
        <c:numFmt formatCode="General" sourceLinked="0"/>
        <c:majorTickMark val="out"/>
        <c:minorTickMark val="none"/>
        <c:tickLblPos val="nextTo"/>
        <c:crossAx val="198956544"/>
        <c:crosses val="autoZero"/>
        <c:auto val="1"/>
        <c:lblAlgn val="ctr"/>
        <c:lblOffset val="100"/>
        <c:noMultiLvlLbl val="0"/>
      </c:catAx>
      <c:valAx>
        <c:axId val="198956544"/>
        <c:scaling>
          <c:orientation val="minMax"/>
          <c:max val="50"/>
          <c:min val="-5"/>
        </c:scaling>
        <c:delete val="0"/>
        <c:axPos val="l"/>
        <c:majorGridlines>
          <c:spPr>
            <a:ln>
              <a:noFill/>
            </a:ln>
          </c:spPr>
        </c:majorGridlines>
        <c:title>
          <c:tx>
            <c:rich>
              <a:bodyPr rot="-5400000" vert="horz"/>
              <a:lstStyle/>
              <a:p>
                <a:pPr>
                  <a:defRPr lang="en-US" sz="1000" b="1" i="0" u="none" strike="noStrike" kern="1200" spc="150" baseline="0">
                    <a:solidFill>
                      <a:sysClr val="windowText" lastClr="000000"/>
                    </a:solidFill>
                    <a:latin typeface="+mn-lt"/>
                    <a:ea typeface="+mn-ea"/>
                    <a:cs typeface="+mn-cs"/>
                  </a:defRPr>
                </a:pPr>
                <a:r>
                  <a:rPr lang="en-US" sz="1000" b="1" i="0" u="none" strike="noStrike" kern="1200" spc="150" baseline="0" dirty="0">
                    <a:solidFill>
                      <a:schemeClr val="tx1"/>
                    </a:solidFill>
                    <a:latin typeface="+mn-lt"/>
                    <a:ea typeface="+mn-ea"/>
                    <a:cs typeface="+mn-cs"/>
                  </a:rPr>
                  <a:t>Effect %I</a:t>
                </a:r>
              </a:p>
            </c:rich>
          </c:tx>
          <c:layout>
            <c:manualLayout>
              <c:xMode val="edge"/>
              <c:yMode val="edge"/>
              <c:x val="3.3154399178363575E-2"/>
              <c:y val="0.27083774102705249"/>
            </c:manualLayout>
          </c:layout>
          <c:overlay val="0"/>
        </c:title>
        <c:numFmt formatCode="0.0" sourceLinked="1"/>
        <c:majorTickMark val="out"/>
        <c:minorTickMark val="none"/>
        <c:tickLblPos val="nextTo"/>
        <c:txPr>
          <a:bodyPr/>
          <a:lstStyle/>
          <a:p>
            <a:pPr>
              <a:defRPr sz="800"/>
            </a:pPr>
            <a:endParaRPr lang="en-US"/>
          </a:p>
        </c:txPr>
        <c:crossAx val="198955008"/>
        <c:crosses val="autoZero"/>
        <c:crossBetween val="between"/>
        <c:minorUnit val="1"/>
      </c:valAx>
      <c:spPr>
        <a:scene3d>
          <a:camera prst="orthographicFront"/>
          <a:lightRig rig="threePt" dir="t"/>
        </a:scene3d>
        <a:sp3d>
          <a:bevelB/>
        </a:sp3d>
      </c:spPr>
    </c:plotArea>
    <c:legend>
      <c:legendPos val="b"/>
      <c:layout>
        <c:manualLayout>
          <c:xMode val="edge"/>
          <c:yMode val="edge"/>
          <c:x val="4.0738794289154778E-2"/>
          <c:y val="0.86491436570428692"/>
          <c:w val="0.93083934946930702"/>
          <c:h val="0.13259338582677163"/>
        </c:manualLayout>
      </c:layout>
      <c:overlay val="0"/>
      <c:txPr>
        <a:bodyPr/>
        <a:lstStyle/>
        <a:p>
          <a:pPr>
            <a:defRPr sz="900"/>
          </a:pPr>
          <a:endParaRPr lang="en-US"/>
        </a:p>
      </c:txPr>
    </c:legend>
    <c:plotVisOnly val="1"/>
    <c:dispBlanksAs val="gap"/>
    <c:showDLblsOverMax val="0"/>
  </c:chart>
  <c:spPr>
    <a:noFill/>
    <a:ln>
      <a:noFill/>
    </a:ln>
  </c:spPr>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5349052271078942"/>
          <c:y val="6.0544254884806054E-2"/>
          <c:w val="0.83117852548716442"/>
          <c:h val="0.73896728775972143"/>
        </c:manualLayout>
      </c:layout>
      <c:bar3DChart>
        <c:barDir val="col"/>
        <c:grouping val="clustered"/>
        <c:varyColors val="1"/>
        <c:ser>
          <c:idx val="0"/>
          <c:order val="0"/>
          <c:invertIfNegative val="0"/>
          <c:dPt>
            <c:idx val="0"/>
            <c:invertIfNegative val="0"/>
            <c:bubble3D val="0"/>
            <c:spPr>
              <a:solidFill>
                <a:srgbClr val="C00000"/>
              </a:solidFill>
            </c:spPr>
            <c:extLst>
              <c:ext xmlns:c16="http://schemas.microsoft.com/office/drawing/2014/chart" uri="{C3380CC4-5D6E-409C-BE32-E72D297353CC}">
                <c16:uniqueId val="{00000001-FC61-4241-A2F7-F6421A2A6042}"/>
              </c:ext>
            </c:extLst>
          </c:dPt>
          <c:dPt>
            <c:idx val="1"/>
            <c:invertIfNegative val="0"/>
            <c:bubble3D val="0"/>
            <c:spPr>
              <a:solidFill>
                <a:srgbClr val="7030A0"/>
              </a:solidFill>
            </c:spPr>
            <c:extLst>
              <c:ext xmlns:c16="http://schemas.microsoft.com/office/drawing/2014/chart" uri="{C3380CC4-5D6E-409C-BE32-E72D297353CC}">
                <c16:uniqueId val="{00000003-FC61-4241-A2F7-F6421A2A6042}"/>
              </c:ext>
            </c:extLst>
          </c:dPt>
          <c:dPt>
            <c:idx val="2"/>
            <c:invertIfNegative val="0"/>
            <c:bubble3D val="0"/>
            <c:spPr>
              <a:solidFill>
                <a:srgbClr val="A86ED4"/>
              </a:solidFill>
            </c:spPr>
            <c:extLst>
              <c:ext xmlns:c16="http://schemas.microsoft.com/office/drawing/2014/chart" uri="{C3380CC4-5D6E-409C-BE32-E72D297353CC}">
                <c16:uniqueId val="{00000005-FC61-4241-A2F7-F6421A2A6042}"/>
              </c:ext>
            </c:extLst>
          </c:dPt>
          <c:dPt>
            <c:idx val="3"/>
            <c:invertIfNegative val="0"/>
            <c:bubble3D val="0"/>
            <c:spPr>
              <a:solidFill>
                <a:srgbClr val="E2CFF1"/>
              </a:solidFill>
            </c:spPr>
            <c:extLst>
              <c:ext xmlns:c16="http://schemas.microsoft.com/office/drawing/2014/chart" uri="{C3380CC4-5D6E-409C-BE32-E72D297353CC}">
                <c16:uniqueId val="{00000007-FC61-4241-A2F7-F6421A2A6042}"/>
              </c:ext>
            </c:extLst>
          </c:dPt>
          <c:dPt>
            <c:idx val="4"/>
            <c:invertIfNegative val="0"/>
            <c:bubble3D val="0"/>
            <c:spPr>
              <a:solidFill>
                <a:srgbClr val="FFC000"/>
              </a:solidFill>
            </c:spPr>
            <c:extLst>
              <c:ext xmlns:c16="http://schemas.microsoft.com/office/drawing/2014/chart" uri="{C3380CC4-5D6E-409C-BE32-E72D297353CC}">
                <c16:uniqueId val="{00000009-FC61-4241-A2F7-F6421A2A6042}"/>
              </c:ext>
            </c:extLst>
          </c:dPt>
          <c:dPt>
            <c:idx val="5"/>
            <c:invertIfNegative val="0"/>
            <c:bubble3D val="0"/>
            <c:spPr>
              <a:solidFill>
                <a:schemeClr val="accent3">
                  <a:lumMod val="60000"/>
                  <a:lumOff val="40000"/>
                </a:schemeClr>
              </a:solidFill>
            </c:spPr>
            <c:extLst>
              <c:ext xmlns:c16="http://schemas.microsoft.com/office/drawing/2014/chart" uri="{C3380CC4-5D6E-409C-BE32-E72D297353CC}">
                <c16:uniqueId val="{0000000B-FC61-4241-A2F7-F6421A2A6042}"/>
              </c:ext>
            </c:extLst>
          </c:dPt>
          <c:dPt>
            <c:idx val="6"/>
            <c:invertIfNegative val="0"/>
            <c:bubble3D val="0"/>
            <c:spPr>
              <a:solidFill>
                <a:schemeClr val="accent5">
                  <a:lumMod val="75000"/>
                </a:schemeClr>
              </a:solidFill>
            </c:spPr>
            <c:extLst>
              <c:ext xmlns:c16="http://schemas.microsoft.com/office/drawing/2014/chart" uri="{C3380CC4-5D6E-409C-BE32-E72D297353CC}">
                <c16:uniqueId val="{0000000D-FC61-4241-A2F7-F6421A2A6042}"/>
              </c:ext>
            </c:extLst>
          </c:dPt>
          <c:dPt>
            <c:idx val="7"/>
            <c:invertIfNegative val="0"/>
            <c:bubble3D val="0"/>
            <c:spPr>
              <a:solidFill>
                <a:schemeClr val="tx2">
                  <a:lumMod val="40000"/>
                  <a:lumOff val="60000"/>
                </a:schemeClr>
              </a:solidFill>
            </c:spPr>
            <c:extLst>
              <c:ext xmlns:c16="http://schemas.microsoft.com/office/drawing/2014/chart" uri="{C3380CC4-5D6E-409C-BE32-E72D297353CC}">
                <c16:uniqueId val="{0000000F-FC61-4241-A2F7-F6421A2A6042}"/>
              </c:ext>
            </c:extLst>
          </c:dPt>
          <c:dLbls>
            <c:spPr>
              <a:noFill/>
              <a:ln>
                <a:noFill/>
              </a:ln>
              <a:effectLst/>
            </c:spPr>
            <c:txPr>
              <a:bodyPr wrap="square" lIns="38100" tIns="19050" rIns="38100" bIns="19050" anchor="ctr">
                <a:spAutoFit/>
              </a:bodyPr>
              <a:lstStyle/>
              <a:p>
                <a:pPr>
                  <a:defRPr sz="105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'გასტროპროტექტ2022(გჯ)'!$S$19:$W$19</c:f>
              <c:strCache>
                <c:ptCount val="5"/>
                <c:pt idx="0">
                  <c:v>Control</c:v>
                </c:pt>
                <c:pt idx="1">
                  <c:v>A.s.tot.  (50 mg/kg  ip)</c:v>
                </c:pt>
                <c:pt idx="2">
                  <c:v>A.sF2(50 mg/kg  ip)</c:v>
                </c:pt>
                <c:pt idx="3">
                  <c:v>A.sF3(50 mg/kg  ip)</c:v>
                </c:pt>
                <c:pt idx="4">
                  <c:v>A.p.tot. (50 mg/kg  ip)</c:v>
                </c:pt>
              </c:strCache>
            </c:strRef>
          </c:cat>
          <c:val>
            <c:numRef>
              <c:f>'გასტროპროტექტ2022(გჯ)'!$S$20:$W$20</c:f>
              <c:numCache>
                <c:formatCode>0.00</c:formatCode>
                <c:ptCount val="5"/>
                <c:pt idx="0">
                  <c:v>2.57</c:v>
                </c:pt>
                <c:pt idx="1">
                  <c:v>1.44</c:v>
                </c:pt>
                <c:pt idx="2">
                  <c:v>2</c:v>
                </c:pt>
                <c:pt idx="3">
                  <c:v>2.5833333333333335</c:v>
                </c:pt>
                <c:pt idx="4">
                  <c:v>2.67</c:v>
                </c:pt>
              </c:numCache>
            </c:numRef>
          </c:val>
          <c:shape val="cone"/>
          <c:extLst>
            <c:ext xmlns:c16="http://schemas.microsoft.com/office/drawing/2014/chart" uri="{C3380CC4-5D6E-409C-BE32-E72D297353CC}">
              <c16:uniqueId val="{00000010-FC61-4241-A2F7-F6421A2A6042}"/>
            </c:ext>
          </c:extLst>
        </c:ser>
        <c:dLbls>
          <c:showLegendKey val="0"/>
          <c:showVal val="0"/>
          <c:showCatName val="0"/>
          <c:showSerName val="0"/>
          <c:showPercent val="0"/>
          <c:showBubbleSize val="0"/>
        </c:dLbls>
        <c:gapWidth val="150"/>
        <c:shape val="box"/>
        <c:axId val="195672704"/>
        <c:axId val="198930816"/>
        <c:axId val="0"/>
      </c:bar3DChart>
      <c:catAx>
        <c:axId val="195672704"/>
        <c:scaling>
          <c:orientation val="minMax"/>
        </c:scaling>
        <c:delete val="1"/>
        <c:axPos val="b"/>
        <c:numFmt formatCode="General" sourceLinked="0"/>
        <c:majorTickMark val="out"/>
        <c:minorTickMark val="none"/>
        <c:tickLblPos val="nextTo"/>
        <c:crossAx val="198930816"/>
        <c:crosses val="autoZero"/>
        <c:auto val="1"/>
        <c:lblAlgn val="ctr"/>
        <c:lblOffset val="100"/>
        <c:noMultiLvlLbl val="0"/>
      </c:catAx>
      <c:valAx>
        <c:axId val="198930816"/>
        <c:scaling>
          <c:orientation val="minMax"/>
        </c:scaling>
        <c:delete val="0"/>
        <c:axPos val="l"/>
        <c:majorGridlines>
          <c:spPr>
            <a:ln>
              <a:noFill/>
            </a:ln>
          </c:spPr>
        </c:majorGridlines>
        <c:title>
          <c:tx>
            <c:rich>
              <a:bodyPr rot="-5400000" vert="horz"/>
              <a:lstStyle/>
              <a:p>
                <a:pPr>
                  <a:defRPr sz="1000"/>
                </a:pPr>
                <a:r>
                  <a:rPr lang="en-US" sz="1000"/>
                  <a:t>Ulcer index</a:t>
                </a:r>
                <a:endParaRPr lang="ru-RU" sz="1000"/>
              </a:p>
            </c:rich>
          </c:tx>
          <c:layout>
            <c:manualLayout>
              <c:xMode val="edge"/>
              <c:yMode val="edge"/>
              <c:x val="4.7571850196732211E-3"/>
              <c:y val="0.36271551059572976"/>
            </c:manualLayout>
          </c:layout>
          <c:overlay val="0"/>
        </c:title>
        <c:numFmt formatCode="0.00" sourceLinked="1"/>
        <c:majorTickMark val="out"/>
        <c:minorTickMark val="none"/>
        <c:tickLblPos val="nextTo"/>
        <c:txPr>
          <a:bodyPr/>
          <a:lstStyle/>
          <a:p>
            <a:pPr>
              <a:defRPr sz="800" b="0"/>
            </a:pPr>
            <a:endParaRPr lang="en-US"/>
          </a:p>
        </c:txPr>
        <c:crossAx val="195672704"/>
        <c:crosses val="autoZero"/>
        <c:crossBetween val="between"/>
      </c:valAx>
    </c:plotArea>
    <c:legend>
      <c:legendPos val="b"/>
      <c:layout>
        <c:manualLayout>
          <c:xMode val="edge"/>
          <c:yMode val="edge"/>
          <c:x val="1.4475242266609617E-2"/>
          <c:y val="0.82407722075794954"/>
          <c:w val="0.98552478497273521"/>
          <c:h val="0.17592280527633478"/>
        </c:manualLayout>
      </c:layout>
      <c:overlay val="0"/>
      <c:txPr>
        <a:bodyPr/>
        <a:lstStyle/>
        <a:p>
          <a:pPr>
            <a:defRPr sz="900" b="0"/>
          </a:pPr>
          <a:endParaRPr lang="en-US"/>
        </a:p>
      </c:txPr>
    </c:legend>
    <c:plotVisOnly val="1"/>
    <c:dispBlanksAs val="gap"/>
    <c:showDLblsOverMax val="0"/>
  </c:chart>
  <c:spPr>
    <a:solidFill>
      <a:sysClr val="window" lastClr="FFFFFF"/>
    </a:solidFill>
    <a:ln>
      <a:noFill/>
    </a:ln>
  </c:spPr>
  <c:txPr>
    <a:bodyPr/>
    <a:lstStyle/>
    <a:p>
      <a:pPr>
        <a:defRPr sz="1200" b="1"/>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F4ADBB-B955-42F4-B09D-A8E540B1BB7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72285E5-A33D-403B-B745-69D10D365A04}">
      <dgm:prSet phldrT="[Text]" custT="1"/>
      <dgm:spPr/>
      <dgm:t>
        <a:bodyPr/>
        <a:lstStyle/>
        <a:p>
          <a:r>
            <a:rPr lang="en-US" sz="1600" b="1" dirty="0"/>
            <a:t>Saponins</a:t>
          </a:r>
        </a:p>
      </dgm:t>
    </dgm:pt>
    <dgm:pt modelId="{9A3A7702-2B56-414B-8A25-08964791AD47}" type="parTrans" cxnId="{C4CE7567-E798-4271-A1B8-90ED393C6768}">
      <dgm:prSet/>
      <dgm:spPr/>
      <dgm:t>
        <a:bodyPr/>
        <a:lstStyle/>
        <a:p>
          <a:endParaRPr lang="en-US" sz="1400"/>
        </a:p>
      </dgm:t>
    </dgm:pt>
    <dgm:pt modelId="{B7EDAC76-2E47-492D-9748-5C90BA492AC3}" type="sibTrans" cxnId="{C4CE7567-E798-4271-A1B8-90ED393C6768}">
      <dgm:prSet/>
      <dgm:spPr/>
      <dgm:t>
        <a:bodyPr/>
        <a:lstStyle/>
        <a:p>
          <a:endParaRPr lang="en-US" sz="1400"/>
        </a:p>
      </dgm:t>
    </dgm:pt>
    <dgm:pt modelId="{62FD0CD9-851D-41DC-8C34-37BDCCB100A8}">
      <dgm:prSet phldrT="[Text]" custT="1"/>
      <dgm:spPr/>
      <dgm:t>
        <a:bodyPr/>
        <a:lstStyle/>
        <a:p>
          <a:r>
            <a:rPr lang="en-US" sz="1400" dirty="0" err="1"/>
            <a:t>Atroviolaceoside</a:t>
          </a:r>
          <a:endParaRPr lang="en-US" sz="1400" dirty="0"/>
        </a:p>
      </dgm:t>
    </dgm:pt>
    <dgm:pt modelId="{08DE3AF8-9FF1-49C9-BA48-B1FC7E17E6A1}" type="parTrans" cxnId="{42D876ED-210D-4E2C-AD8F-8FDFCEA6CD3A}">
      <dgm:prSet/>
      <dgm:spPr/>
      <dgm:t>
        <a:bodyPr/>
        <a:lstStyle/>
        <a:p>
          <a:endParaRPr lang="en-US" sz="1400"/>
        </a:p>
      </dgm:t>
    </dgm:pt>
    <dgm:pt modelId="{8050A88B-EDE1-4C58-997A-86E6F22F474B}" type="sibTrans" cxnId="{42D876ED-210D-4E2C-AD8F-8FDFCEA6CD3A}">
      <dgm:prSet/>
      <dgm:spPr/>
      <dgm:t>
        <a:bodyPr/>
        <a:lstStyle/>
        <a:p>
          <a:endParaRPr lang="en-US" sz="1400"/>
        </a:p>
      </dgm:t>
    </dgm:pt>
    <dgm:pt modelId="{459C03C2-0F8C-4303-8473-425BEAA0DD4A}">
      <dgm:prSet phldrT="[Text]" custT="1"/>
      <dgm:spPr/>
      <dgm:t>
        <a:bodyPr/>
        <a:lstStyle/>
        <a:p>
          <a:r>
            <a:rPr lang="en-US" sz="1400" dirty="0" err="1"/>
            <a:t>Eruboside</a:t>
          </a:r>
          <a:r>
            <a:rPr lang="en-US" sz="1400" dirty="0"/>
            <a:t> B</a:t>
          </a:r>
        </a:p>
      </dgm:t>
    </dgm:pt>
    <dgm:pt modelId="{CFA54056-920F-4B15-837D-29AFE3151416}" type="parTrans" cxnId="{07406B39-E586-4EE1-8818-27CBD7542DD8}">
      <dgm:prSet/>
      <dgm:spPr/>
      <dgm:t>
        <a:bodyPr/>
        <a:lstStyle/>
        <a:p>
          <a:endParaRPr lang="en-US" sz="1400"/>
        </a:p>
      </dgm:t>
    </dgm:pt>
    <dgm:pt modelId="{7D4EDA9D-6137-4947-978D-FF6C39C5D635}" type="sibTrans" cxnId="{07406B39-E586-4EE1-8818-27CBD7542DD8}">
      <dgm:prSet/>
      <dgm:spPr/>
      <dgm:t>
        <a:bodyPr/>
        <a:lstStyle/>
        <a:p>
          <a:endParaRPr lang="en-US" sz="1400"/>
        </a:p>
      </dgm:t>
    </dgm:pt>
    <dgm:pt modelId="{5DB16D99-2781-4C59-A753-3C9964D9B160}">
      <dgm:prSet phldrT="[Text]" custT="1"/>
      <dgm:spPr/>
      <dgm:t>
        <a:bodyPr/>
        <a:lstStyle/>
        <a:p>
          <a:r>
            <a:rPr lang="en-US" sz="1600" b="1" dirty="0"/>
            <a:t>Flavonoids</a:t>
          </a:r>
        </a:p>
      </dgm:t>
    </dgm:pt>
    <dgm:pt modelId="{4B85904E-85AC-444A-88E4-7B53B495B439}" type="parTrans" cxnId="{A4910BDC-215D-4970-AFEE-0F932D6176A6}">
      <dgm:prSet/>
      <dgm:spPr/>
      <dgm:t>
        <a:bodyPr/>
        <a:lstStyle/>
        <a:p>
          <a:endParaRPr lang="en-US" sz="1400"/>
        </a:p>
      </dgm:t>
    </dgm:pt>
    <dgm:pt modelId="{286EC520-F37A-4B6C-B109-3956218C4DD7}" type="sibTrans" cxnId="{A4910BDC-215D-4970-AFEE-0F932D6176A6}">
      <dgm:prSet/>
      <dgm:spPr/>
      <dgm:t>
        <a:bodyPr/>
        <a:lstStyle/>
        <a:p>
          <a:endParaRPr lang="en-US" sz="1400"/>
        </a:p>
      </dgm:t>
    </dgm:pt>
    <dgm:pt modelId="{E1F4F7B6-0E3E-4E95-B558-D1F179BE1E83}">
      <dgm:prSet phldrT="[Text]" custT="1"/>
      <dgm:spPr/>
      <dgm:t>
        <a:bodyPr/>
        <a:lstStyle/>
        <a:p>
          <a:r>
            <a:rPr lang="en-US" sz="1400" dirty="0"/>
            <a:t>Quercetin</a:t>
          </a:r>
        </a:p>
      </dgm:t>
    </dgm:pt>
    <dgm:pt modelId="{D239FF2A-65EF-49CB-BA76-087A18A30AF6}" type="parTrans" cxnId="{5F0175E6-3DBC-4E50-A49E-9F166B77F943}">
      <dgm:prSet/>
      <dgm:spPr/>
      <dgm:t>
        <a:bodyPr/>
        <a:lstStyle/>
        <a:p>
          <a:endParaRPr lang="en-US" sz="1400"/>
        </a:p>
      </dgm:t>
    </dgm:pt>
    <dgm:pt modelId="{41599D05-8679-416A-977D-8FAEE362CAAE}" type="sibTrans" cxnId="{5F0175E6-3DBC-4E50-A49E-9F166B77F943}">
      <dgm:prSet/>
      <dgm:spPr/>
      <dgm:t>
        <a:bodyPr/>
        <a:lstStyle/>
        <a:p>
          <a:endParaRPr lang="en-US" sz="1400"/>
        </a:p>
      </dgm:t>
    </dgm:pt>
    <dgm:pt modelId="{303B08BC-38A4-4A56-B7C5-AEDD0163796F}">
      <dgm:prSet phldrT="[Text]" custT="1"/>
      <dgm:spPr/>
      <dgm:t>
        <a:bodyPr/>
        <a:lstStyle/>
        <a:p>
          <a:r>
            <a:rPr lang="en-US" sz="1400" dirty="0"/>
            <a:t>Luteolin</a:t>
          </a:r>
        </a:p>
      </dgm:t>
    </dgm:pt>
    <dgm:pt modelId="{4E7E8FBB-4AA7-4501-ACAD-63B18780A598}" type="parTrans" cxnId="{F61B2076-D0BE-45CC-AF4A-0008FFEA8E58}">
      <dgm:prSet/>
      <dgm:spPr/>
      <dgm:t>
        <a:bodyPr/>
        <a:lstStyle/>
        <a:p>
          <a:endParaRPr lang="en-US" sz="1400"/>
        </a:p>
      </dgm:t>
    </dgm:pt>
    <dgm:pt modelId="{84AFFEF4-E0DD-4DB2-BCD1-7BE87F41DB16}" type="sibTrans" cxnId="{F61B2076-D0BE-45CC-AF4A-0008FFEA8E58}">
      <dgm:prSet/>
      <dgm:spPr/>
      <dgm:t>
        <a:bodyPr/>
        <a:lstStyle/>
        <a:p>
          <a:endParaRPr lang="en-US" sz="1400"/>
        </a:p>
      </dgm:t>
    </dgm:pt>
    <dgm:pt modelId="{29DAFE64-AB42-4B03-A1A2-3E4E20AF1CEA}">
      <dgm:prSet phldrT="[Text]" custT="1"/>
      <dgm:spPr/>
      <dgm:t>
        <a:bodyPr/>
        <a:lstStyle/>
        <a:p>
          <a:r>
            <a:rPr lang="en-US" sz="1600" b="1" dirty="0"/>
            <a:t>Sulfuric compounds</a:t>
          </a:r>
        </a:p>
      </dgm:t>
    </dgm:pt>
    <dgm:pt modelId="{0C951B1C-5D86-4BCB-BCD1-F446D12E2A57}" type="parTrans" cxnId="{7ACD25B8-051B-413F-AF1A-95DC38D0AB20}">
      <dgm:prSet/>
      <dgm:spPr/>
      <dgm:t>
        <a:bodyPr/>
        <a:lstStyle/>
        <a:p>
          <a:endParaRPr lang="en-US" sz="1400"/>
        </a:p>
      </dgm:t>
    </dgm:pt>
    <dgm:pt modelId="{3A91FF39-789B-4F06-AE0A-06A457A4809F}" type="sibTrans" cxnId="{7ACD25B8-051B-413F-AF1A-95DC38D0AB20}">
      <dgm:prSet/>
      <dgm:spPr/>
      <dgm:t>
        <a:bodyPr/>
        <a:lstStyle/>
        <a:p>
          <a:endParaRPr lang="en-US" sz="1400"/>
        </a:p>
      </dgm:t>
    </dgm:pt>
    <dgm:pt modelId="{680E74CF-6EF5-4632-8D31-FE387235B761}">
      <dgm:prSet phldrT="[Text]" custT="1"/>
      <dgm:spPr/>
      <dgm:t>
        <a:bodyPr/>
        <a:lstStyle/>
        <a:p>
          <a:r>
            <a:rPr lang="en-US" sz="1400" dirty="0"/>
            <a:t>Allicin</a:t>
          </a:r>
        </a:p>
      </dgm:t>
    </dgm:pt>
    <dgm:pt modelId="{A9FE5D59-E194-46AB-A079-8E4EC6EFDA36}" type="parTrans" cxnId="{4FFA23AD-2CE8-4A78-BBE8-6471DA9BD623}">
      <dgm:prSet/>
      <dgm:spPr/>
      <dgm:t>
        <a:bodyPr/>
        <a:lstStyle/>
        <a:p>
          <a:endParaRPr lang="en-US" sz="1400"/>
        </a:p>
      </dgm:t>
    </dgm:pt>
    <dgm:pt modelId="{004D64C2-B35F-48CB-B4AE-4ADFB27CBA07}" type="sibTrans" cxnId="{4FFA23AD-2CE8-4A78-BBE8-6471DA9BD623}">
      <dgm:prSet/>
      <dgm:spPr/>
      <dgm:t>
        <a:bodyPr/>
        <a:lstStyle/>
        <a:p>
          <a:endParaRPr lang="en-US" sz="1400"/>
        </a:p>
      </dgm:t>
    </dgm:pt>
    <dgm:pt modelId="{D7BE2CE3-18B8-4B98-BDA2-5DFB7671BFBB}">
      <dgm:prSet phldrT="[Text]" custT="1"/>
      <dgm:spPr/>
      <dgm:t>
        <a:bodyPr/>
        <a:lstStyle/>
        <a:p>
          <a:r>
            <a:rPr lang="en-US" sz="1400" dirty="0"/>
            <a:t>Dimethyl disulfide</a:t>
          </a:r>
        </a:p>
      </dgm:t>
    </dgm:pt>
    <dgm:pt modelId="{7A52FF65-7A62-4A5F-AF0A-BBF0552BCE51}" type="parTrans" cxnId="{321B43DE-6499-4F24-B710-82B839410BA1}">
      <dgm:prSet/>
      <dgm:spPr/>
      <dgm:t>
        <a:bodyPr/>
        <a:lstStyle/>
        <a:p>
          <a:endParaRPr lang="en-US" sz="1400"/>
        </a:p>
      </dgm:t>
    </dgm:pt>
    <dgm:pt modelId="{695C3FC2-B44A-40FA-84AF-897E88CD5E2F}" type="sibTrans" cxnId="{321B43DE-6499-4F24-B710-82B839410BA1}">
      <dgm:prSet/>
      <dgm:spPr/>
      <dgm:t>
        <a:bodyPr/>
        <a:lstStyle/>
        <a:p>
          <a:endParaRPr lang="en-US" sz="1400"/>
        </a:p>
      </dgm:t>
    </dgm:pt>
    <dgm:pt modelId="{AE994B82-88D2-4D99-B8EE-D28C5DB93B20}">
      <dgm:prSet phldrT="[Text]" custT="1"/>
      <dgm:spPr/>
      <dgm:t>
        <a:bodyPr/>
        <a:lstStyle/>
        <a:p>
          <a:r>
            <a:rPr lang="en-US" sz="1600" b="1" dirty="0"/>
            <a:t>Anthocyanins</a:t>
          </a:r>
        </a:p>
      </dgm:t>
    </dgm:pt>
    <dgm:pt modelId="{0FB48EA4-A51D-40B4-A3AC-DB59D8321744}" type="parTrans" cxnId="{3C561609-437D-4690-A01C-63DEE7DE445C}">
      <dgm:prSet/>
      <dgm:spPr/>
      <dgm:t>
        <a:bodyPr/>
        <a:lstStyle/>
        <a:p>
          <a:endParaRPr lang="en-US" sz="1400"/>
        </a:p>
      </dgm:t>
    </dgm:pt>
    <dgm:pt modelId="{889FE483-CA48-42EF-9635-5F726F4177C7}" type="sibTrans" cxnId="{3C561609-437D-4690-A01C-63DEE7DE445C}">
      <dgm:prSet/>
      <dgm:spPr/>
      <dgm:t>
        <a:bodyPr/>
        <a:lstStyle/>
        <a:p>
          <a:endParaRPr lang="en-US" sz="1400"/>
        </a:p>
      </dgm:t>
    </dgm:pt>
    <dgm:pt modelId="{799FAD63-7B2E-479E-8DCE-E68F0B676728}">
      <dgm:prSet phldrT="[Text]" custT="1"/>
      <dgm:spPr/>
      <dgm:t>
        <a:bodyPr/>
        <a:lstStyle/>
        <a:p>
          <a:r>
            <a:rPr lang="en-US" sz="1400" dirty="0"/>
            <a:t>Cyanidin 3-(6-malonylglucoside)</a:t>
          </a:r>
        </a:p>
      </dgm:t>
    </dgm:pt>
    <dgm:pt modelId="{8A0F7916-8998-4E5F-BFF7-20C22A396D0A}" type="parTrans" cxnId="{9CA02A7F-861A-4E7F-9B13-C5153E0DAFDD}">
      <dgm:prSet/>
      <dgm:spPr/>
      <dgm:t>
        <a:bodyPr/>
        <a:lstStyle/>
        <a:p>
          <a:endParaRPr lang="en-US" sz="1400"/>
        </a:p>
      </dgm:t>
    </dgm:pt>
    <dgm:pt modelId="{0E92C6CD-9E80-46EE-8417-94B23D167423}" type="sibTrans" cxnId="{9CA02A7F-861A-4E7F-9B13-C5153E0DAFDD}">
      <dgm:prSet/>
      <dgm:spPr/>
      <dgm:t>
        <a:bodyPr/>
        <a:lstStyle/>
        <a:p>
          <a:endParaRPr lang="en-US" sz="1400"/>
        </a:p>
      </dgm:t>
    </dgm:pt>
    <dgm:pt modelId="{32CA2645-B69B-4C77-9D1D-2ACFAF597040}">
      <dgm:prSet phldrT="[Text]" custT="1"/>
      <dgm:spPr/>
      <dgm:t>
        <a:bodyPr/>
        <a:lstStyle/>
        <a:p>
          <a:r>
            <a:rPr lang="en-US" sz="1600" b="1" dirty="0"/>
            <a:t>Phenolic compounds</a:t>
          </a:r>
        </a:p>
      </dgm:t>
    </dgm:pt>
    <dgm:pt modelId="{431A5CAB-19EE-4CD2-A083-2B37F49F559C}" type="parTrans" cxnId="{03E35E33-E774-4EDB-BFD0-CD84B547D7A8}">
      <dgm:prSet/>
      <dgm:spPr/>
      <dgm:t>
        <a:bodyPr/>
        <a:lstStyle/>
        <a:p>
          <a:endParaRPr lang="en-US" sz="1400"/>
        </a:p>
      </dgm:t>
    </dgm:pt>
    <dgm:pt modelId="{89CE481D-9107-4EF1-B4ED-0003A81CFAAF}" type="sibTrans" cxnId="{03E35E33-E774-4EDB-BFD0-CD84B547D7A8}">
      <dgm:prSet/>
      <dgm:spPr/>
      <dgm:t>
        <a:bodyPr/>
        <a:lstStyle/>
        <a:p>
          <a:endParaRPr lang="en-US" sz="1400"/>
        </a:p>
      </dgm:t>
    </dgm:pt>
    <dgm:pt modelId="{AFF6DDC3-EB82-48B8-A2C5-68CF7DA65314}">
      <dgm:prSet phldrT="[Text]" custT="1"/>
      <dgm:spPr/>
      <dgm:t>
        <a:bodyPr/>
        <a:lstStyle/>
        <a:p>
          <a:r>
            <a:rPr lang="en-US" sz="1400" dirty="0"/>
            <a:t>Cyanidin-3-O-glucoside</a:t>
          </a:r>
        </a:p>
      </dgm:t>
    </dgm:pt>
    <dgm:pt modelId="{B0846F89-D372-4EBB-8A93-C10CD31BE501}" type="parTrans" cxnId="{BAF19FD6-C929-490C-B379-4A47344C2D66}">
      <dgm:prSet/>
      <dgm:spPr/>
      <dgm:t>
        <a:bodyPr/>
        <a:lstStyle/>
        <a:p>
          <a:endParaRPr lang="en-US" sz="1400"/>
        </a:p>
      </dgm:t>
    </dgm:pt>
    <dgm:pt modelId="{CE2D2D28-07A9-463D-A95E-880EF313F2F9}" type="sibTrans" cxnId="{BAF19FD6-C929-490C-B379-4A47344C2D66}">
      <dgm:prSet/>
      <dgm:spPr/>
      <dgm:t>
        <a:bodyPr/>
        <a:lstStyle/>
        <a:p>
          <a:endParaRPr lang="en-US" sz="1400"/>
        </a:p>
      </dgm:t>
    </dgm:pt>
    <dgm:pt modelId="{D2DDB10B-A26A-401A-AD12-66B236C3FDD3}">
      <dgm:prSet phldrT="[Text]" custT="1"/>
      <dgm:spPr/>
      <dgm:t>
        <a:bodyPr/>
        <a:lstStyle/>
        <a:p>
          <a:r>
            <a:rPr lang="en-US" sz="1600" b="1" dirty="0"/>
            <a:t>Organic and fatty acids</a:t>
          </a:r>
        </a:p>
      </dgm:t>
    </dgm:pt>
    <dgm:pt modelId="{79B83767-3B72-4F85-B0BB-344AE0E98A81}" type="parTrans" cxnId="{1A4D72BE-1E04-4A2E-BE91-4192E8046CE2}">
      <dgm:prSet/>
      <dgm:spPr/>
      <dgm:t>
        <a:bodyPr/>
        <a:lstStyle/>
        <a:p>
          <a:endParaRPr lang="en-US" sz="1400"/>
        </a:p>
      </dgm:t>
    </dgm:pt>
    <dgm:pt modelId="{25FB5B71-60D5-484B-A47F-65273A57B892}" type="sibTrans" cxnId="{1A4D72BE-1E04-4A2E-BE91-4192E8046CE2}">
      <dgm:prSet/>
      <dgm:spPr/>
      <dgm:t>
        <a:bodyPr/>
        <a:lstStyle/>
        <a:p>
          <a:endParaRPr lang="en-US" sz="1400"/>
        </a:p>
      </dgm:t>
    </dgm:pt>
    <dgm:pt modelId="{8BB83822-6930-41A3-87A3-2E69A4870212}">
      <dgm:prSet phldrT="[Text]" custT="1"/>
      <dgm:spPr/>
      <dgm:t>
        <a:bodyPr/>
        <a:lstStyle/>
        <a:p>
          <a:r>
            <a:rPr lang="en-US" sz="1400" dirty="0"/>
            <a:t>Protocatechuic acid</a:t>
          </a:r>
        </a:p>
      </dgm:t>
    </dgm:pt>
    <dgm:pt modelId="{10863C86-9602-41EB-8006-5CAF991A5614}" type="parTrans" cxnId="{E8C335C0-54DC-4D63-B7F5-9DBB5A165CFC}">
      <dgm:prSet/>
      <dgm:spPr/>
      <dgm:t>
        <a:bodyPr/>
        <a:lstStyle/>
        <a:p>
          <a:endParaRPr lang="en-US" sz="1400"/>
        </a:p>
      </dgm:t>
    </dgm:pt>
    <dgm:pt modelId="{192B591E-921B-4944-AF7F-2FC264F16122}" type="sibTrans" cxnId="{E8C335C0-54DC-4D63-B7F5-9DBB5A165CFC}">
      <dgm:prSet/>
      <dgm:spPr/>
      <dgm:t>
        <a:bodyPr/>
        <a:lstStyle/>
        <a:p>
          <a:endParaRPr lang="en-US" sz="1400"/>
        </a:p>
      </dgm:t>
    </dgm:pt>
    <dgm:pt modelId="{C7298640-D7F2-4FF5-9118-D2E2ACF1721F}">
      <dgm:prSet phldrT="[Text]" custT="1"/>
      <dgm:spPr/>
      <dgm:t>
        <a:bodyPr/>
        <a:lstStyle/>
        <a:p>
          <a:r>
            <a:rPr lang="en-US" sz="1400" dirty="0"/>
            <a:t>Gallic acid </a:t>
          </a:r>
        </a:p>
      </dgm:t>
    </dgm:pt>
    <dgm:pt modelId="{618A39B2-7B6D-4BF3-98B3-9828D6E9D041}" type="parTrans" cxnId="{DFFAFD37-AFF1-4896-8579-8F6DBDF57980}">
      <dgm:prSet/>
      <dgm:spPr/>
      <dgm:t>
        <a:bodyPr/>
        <a:lstStyle/>
        <a:p>
          <a:endParaRPr lang="en-US" sz="1400"/>
        </a:p>
      </dgm:t>
    </dgm:pt>
    <dgm:pt modelId="{4C8ED2B0-5E79-42EB-974A-E55357CFA108}" type="sibTrans" cxnId="{DFFAFD37-AFF1-4896-8579-8F6DBDF57980}">
      <dgm:prSet/>
      <dgm:spPr/>
      <dgm:t>
        <a:bodyPr/>
        <a:lstStyle/>
        <a:p>
          <a:endParaRPr lang="en-US" sz="1400"/>
        </a:p>
      </dgm:t>
    </dgm:pt>
    <dgm:pt modelId="{2F31C89A-E879-46CD-B5E1-6417962BD634}">
      <dgm:prSet phldrT="[Text]" custT="1"/>
      <dgm:spPr/>
      <dgm:t>
        <a:bodyPr/>
        <a:lstStyle/>
        <a:p>
          <a:r>
            <a:rPr lang="en-US" sz="1600" b="1" dirty="0"/>
            <a:t>Amino acids</a:t>
          </a:r>
        </a:p>
      </dgm:t>
    </dgm:pt>
    <dgm:pt modelId="{1D7A75A4-191A-46F4-A571-3ABECED95626}" type="parTrans" cxnId="{31E1C721-A3EE-4163-B8FB-3D5DCCBB69DA}">
      <dgm:prSet/>
      <dgm:spPr/>
      <dgm:t>
        <a:bodyPr/>
        <a:lstStyle/>
        <a:p>
          <a:endParaRPr lang="en-US" sz="1400"/>
        </a:p>
      </dgm:t>
    </dgm:pt>
    <dgm:pt modelId="{F2379EC3-9293-478C-A79D-B1F6B12BFEAB}" type="sibTrans" cxnId="{31E1C721-A3EE-4163-B8FB-3D5DCCBB69DA}">
      <dgm:prSet/>
      <dgm:spPr/>
      <dgm:t>
        <a:bodyPr/>
        <a:lstStyle/>
        <a:p>
          <a:endParaRPr lang="en-US" sz="1400"/>
        </a:p>
      </dgm:t>
    </dgm:pt>
    <dgm:pt modelId="{FEF9B1F5-B598-4D89-B02C-08F94211B016}">
      <dgm:prSet phldrT="[Text]" custT="1"/>
      <dgm:spPr/>
      <dgm:t>
        <a:bodyPr/>
        <a:lstStyle/>
        <a:p>
          <a:r>
            <a:rPr lang="en-US" sz="1400" dirty="0"/>
            <a:t>Oxalic acid</a:t>
          </a:r>
        </a:p>
      </dgm:t>
    </dgm:pt>
    <dgm:pt modelId="{B1D68181-B3F5-49D4-80AC-F2DE6B8952A1}" type="parTrans" cxnId="{36C8B14A-D997-48AC-BB73-AA53667149A7}">
      <dgm:prSet/>
      <dgm:spPr/>
      <dgm:t>
        <a:bodyPr/>
        <a:lstStyle/>
        <a:p>
          <a:endParaRPr lang="en-US" sz="1400"/>
        </a:p>
      </dgm:t>
    </dgm:pt>
    <dgm:pt modelId="{46E72031-D9A5-46AD-BBFC-D6F0D1430F5E}" type="sibTrans" cxnId="{36C8B14A-D997-48AC-BB73-AA53667149A7}">
      <dgm:prSet/>
      <dgm:spPr/>
      <dgm:t>
        <a:bodyPr/>
        <a:lstStyle/>
        <a:p>
          <a:endParaRPr lang="en-US" sz="1400"/>
        </a:p>
      </dgm:t>
    </dgm:pt>
    <dgm:pt modelId="{0B6DDB5E-9A34-462E-824E-6A0800059E7E}">
      <dgm:prSet phldrT="[Text]" custT="1"/>
      <dgm:spPr/>
      <dgm:t>
        <a:bodyPr/>
        <a:lstStyle/>
        <a:p>
          <a:r>
            <a:rPr lang="en-US" sz="1400" dirty="0"/>
            <a:t>Succinic acid</a:t>
          </a:r>
        </a:p>
      </dgm:t>
    </dgm:pt>
    <dgm:pt modelId="{36956313-F709-459A-90B7-E096CBC23A42}" type="parTrans" cxnId="{64325C63-3C76-422F-B913-E4F1A162EEA1}">
      <dgm:prSet/>
      <dgm:spPr/>
      <dgm:t>
        <a:bodyPr/>
        <a:lstStyle/>
        <a:p>
          <a:endParaRPr lang="en-US" sz="1400"/>
        </a:p>
      </dgm:t>
    </dgm:pt>
    <dgm:pt modelId="{B4C51B19-BD6A-4E50-B8E8-133213110A4F}" type="sibTrans" cxnId="{64325C63-3C76-422F-B913-E4F1A162EEA1}">
      <dgm:prSet/>
      <dgm:spPr/>
      <dgm:t>
        <a:bodyPr/>
        <a:lstStyle/>
        <a:p>
          <a:endParaRPr lang="en-US" sz="1400"/>
        </a:p>
      </dgm:t>
    </dgm:pt>
    <dgm:pt modelId="{CD962D3E-7B0A-40DE-9563-12351520576D}">
      <dgm:prSet phldrT="[Text]" custT="1"/>
      <dgm:spPr/>
      <dgm:t>
        <a:bodyPr/>
        <a:lstStyle/>
        <a:p>
          <a:r>
            <a:rPr lang="en-US" sz="1400" dirty="0"/>
            <a:t>Cystine</a:t>
          </a:r>
        </a:p>
      </dgm:t>
    </dgm:pt>
    <dgm:pt modelId="{5085059A-BB04-4B7E-B3C0-064F52174E26}" type="parTrans" cxnId="{E0A86481-7B69-4252-BB27-EBAC5C4DF30A}">
      <dgm:prSet/>
      <dgm:spPr/>
      <dgm:t>
        <a:bodyPr/>
        <a:lstStyle/>
        <a:p>
          <a:endParaRPr lang="en-US" sz="1400"/>
        </a:p>
      </dgm:t>
    </dgm:pt>
    <dgm:pt modelId="{85C09D12-2D30-4041-9CAA-E11BF669C2EF}" type="sibTrans" cxnId="{E0A86481-7B69-4252-BB27-EBAC5C4DF30A}">
      <dgm:prSet/>
      <dgm:spPr/>
      <dgm:t>
        <a:bodyPr/>
        <a:lstStyle/>
        <a:p>
          <a:endParaRPr lang="en-US" sz="1400"/>
        </a:p>
      </dgm:t>
    </dgm:pt>
    <dgm:pt modelId="{73BCC78D-E450-4546-B717-34719138F870}">
      <dgm:prSet phldrT="[Text]" custT="1"/>
      <dgm:spPr/>
      <dgm:t>
        <a:bodyPr/>
        <a:lstStyle/>
        <a:p>
          <a:r>
            <a:rPr lang="en-US" sz="1400" dirty="0"/>
            <a:t>Tryptophan</a:t>
          </a:r>
        </a:p>
      </dgm:t>
    </dgm:pt>
    <dgm:pt modelId="{E0FE1AFB-8636-430E-A06F-00FCEE25A124}" type="parTrans" cxnId="{A507E7AA-3F5C-427F-8DD3-ABB081C9F2C2}">
      <dgm:prSet/>
      <dgm:spPr/>
      <dgm:t>
        <a:bodyPr/>
        <a:lstStyle/>
        <a:p>
          <a:endParaRPr lang="en-US" sz="1400"/>
        </a:p>
      </dgm:t>
    </dgm:pt>
    <dgm:pt modelId="{6B4341AB-1B78-4726-A948-260E73419BC6}" type="sibTrans" cxnId="{A507E7AA-3F5C-427F-8DD3-ABB081C9F2C2}">
      <dgm:prSet/>
      <dgm:spPr/>
      <dgm:t>
        <a:bodyPr/>
        <a:lstStyle/>
        <a:p>
          <a:endParaRPr lang="en-US" sz="1400"/>
        </a:p>
      </dgm:t>
    </dgm:pt>
    <dgm:pt modelId="{DEF2089B-238F-4A73-A814-0C37A7AD12FF}">
      <dgm:prSet phldrT="[Text]" custT="1"/>
      <dgm:spPr/>
      <dgm:t>
        <a:bodyPr/>
        <a:lstStyle/>
        <a:p>
          <a:r>
            <a:rPr lang="en-US" sz="1400" dirty="0" err="1"/>
            <a:t>Deltonine</a:t>
          </a:r>
          <a:endParaRPr lang="en-US" sz="1400" dirty="0"/>
        </a:p>
      </dgm:t>
    </dgm:pt>
    <dgm:pt modelId="{75072D16-ED4E-4AC2-8B90-D79136ACCF2F}" type="parTrans" cxnId="{87223841-4217-4B78-87AF-9E9CD7A835F9}">
      <dgm:prSet/>
      <dgm:spPr/>
      <dgm:t>
        <a:bodyPr/>
        <a:lstStyle/>
        <a:p>
          <a:endParaRPr lang="en-US" sz="1400"/>
        </a:p>
      </dgm:t>
    </dgm:pt>
    <dgm:pt modelId="{9C4FED52-0A23-45C8-A60A-4F9B50922B47}" type="sibTrans" cxnId="{87223841-4217-4B78-87AF-9E9CD7A835F9}">
      <dgm:prSet/>
      <dgm:spPr/>
      <dgm:t>
        <a:bodyPr/>
        <a:lstStyle/>
        <a:p>
          <a:endParaRPr lang="en-US" sz="1400"/>
        </a:p>
      </dgm:t>
    </dgm:pt>
    <dgm:pt modelId="{9CE90A81-8CD8-4E9A-BED8-20C7F443CABC}">
      <dgm:prSet phldrT="[Text]" custT="1"/>
      <dgm:spPr/>
      <dgm:t>
        <a:bodyPr/>
        <a:lstStyle/>
        <a:p>
          <a:r>
            <a:rPr lang="en-US" sz="1400" dirty="0"/>
            <a:t>Yayoisaponin C</a:t>
          </a:r>
        </a:p>
      </dgm:t>
    </dgm:pt>
    <dgm:pt modelId="{B8F3EBD7-1897-46ED-808A-1306C00F495D}" type="parTrans" cxnId="{377C6E11-5083-4FD8-B5C3-3314A62162EF}">
      <dgm:prSet/>
      <dgm:spPr/>
      <dgm:t>
        <a:bodyPr/>
        <a:lstStyle/>
        <a:p>
          <a:endParaRPr lang="en-US" sz="1400"/>
        </a:p>
      </dgm:t>
    </dgm:pt>
    <dgm:pt modelId="{21714734-9127-4CB5-9FBB-D81AB8C9D767}" type="sibTrans" cxnId="{377C6E11-5083-4FD8-B5C3-3314A62162EF}">
      <dgm:prSet/>
      <dgm:spPr/>
      <dgm:t>
        <a:bodyPr/>
        <a:lstStyle/>
        <a:p>
          <a:endParaRPr lang="en-US" sz="1400"/>
        </a:p>
      </dgm:t>
    </dgm:pt>
    <dgm:pt modelId="{AC85D479-EBD1-490B-A1FC-64B5DD846B2D}">
      <dgm:prSet phldrT="[Text]" custT="1"/>
      <dgm:spPr/>
      <dgm:t>
        <a:bodyPr/>
        <a:lstStyle/>
        <a:p>
          <a:r>
            <a:rPr lang="en-US" sz="1400" dirty="0" err="1"/>
            <a:t>Leucospiroside</a:t>
          </a:r>
          <a:r>
            <a:rPr lang="en-US" sz="1400" dirty="0"/>
            <a:t> A</a:t>
          </a:r>
        </a:p>
      </dgm:t>
    </dgm:pt>
    <dgm:pt modelId="{0C48C165-9CBD-4C51-A0B4-90B2A47BFF7A}" type="parTrans" cxnId="{2D5DE6F4-3F69-46B0-A585-E806E2BD16A8}">
      <dgm:prSet/>
      <dgm:spPr/>
      <dgm:t>
        <a:bodyPr/>
        <a:lstStyle/>
        <a:p>
          <a:endParaRPr lang="en-US" sz="1400"/>
        </a:p>
      </dgm:t>
    </dgm:pt>
    <dgm:pt modelId="{FC5005D8-B9EA-45F1-9665-6C0E844D558B}" type="sibTrans" cxnId="{2D5DE6F4-3F69-46B0-A585-E806E2BD16A8}">
      <dgm:prSet/>
      <dgm:spPr/>
      <dgm:t>
        <a:bodyPr/>
        <a:lstStyle/>
        <a:p>
          <a:endParaRPr lang="en-US" sz="1400"/>
        </a:p>
      </dgm:t>
    </dgm:pt>
    <dgm:pt modelId="{1D9BF047-AA8B-4F2C-B58E-EBE1653B9E52}">
      <dgm:prSet phldrT="[Text]" custT="1"/>
      <dgm:spPr/>
      <dgm:t>
        <a:bodyPr/>
        <a:lstStyle/>
        <a:p>
          <a:r>
            <a:rPr lang="en-US" sz="1400" dirty="0" err="1"/>
            <a:t>Leucofuranoside</a:t>
          </a:r>
          <a:r>
            <a:rPr lang="en-US" sz="1400" dirty="0"/>
            <a:t> A</a:t>
          </a:r>
        </a:p>
      </dgm:t>
    </dgm:pt>
    <dgm:pt modelId="{E21E4D88-6272-455D-A9D3-7883A6CBF88F}" type="parTrans" cxnId="{92226CF6-A027-46B4-AAFF-3310CA0EC90A}">
      <dgm:prSet/>
      <dgm:spPr/>
      <dgm:t>
        <a:bodyPr/>
        <a:lstStyle/>
        <a:p>
          <a:endParaRPr lang="en-US" sz="1400"/>
        </a:p>
      </dgm:t>
    </dgm:pt>
    <dgm:pt modelId="{FCD4AA65-6307-401F-8DD5-F456F00B0667}" type="sibTrans" cxnId="{92226CF6-A027-46B4-AAFF-3310CA0EC90A}">
      <dgm:prSet/>
      <dgm:spPr/>
      <dgm:t>
        <a:bodyPr/>
        <a:lstStyle/>
        <a:p>
          <a:endParaRPr lang="en-US" sz="1400"/>
        </a:p>
      </dgm:t>
    </dgm:pt>
    <dgm:pt modelId="{01FDB9EF-B228-426C-B677-AD96124151B7}">
      <dgm:prSet phldrT="[Text]" custT="1"/>
      <dgm:spPr/>
      <dgm:t>
        <a:bodyPr/>
        <a:lstStyle/>
        <a:p>
          <a:r>
            <a:rPr lang="en-US" sz="1400" dirty="0" err="1"/>
            <a:t>Tuberoside</a:t>
          </a:r>
          <a:r>
            <a:rPr lang="en-US" sz="1400" dirty="0"/>
            <a:t> A-U</a:t>
          </a:r>
        </a:p>
      </dgm:t>
    </dgm:pt>
    <dgm:pt modelId="{A003C306-F6E5-4B67-BC77-B92431AACA55}" type="parTrans" cxnId="{972EEDDF-7B61-425A-82C7-76A002F741AC}">
      <dgm:prSet/>
      <dgm:spPr/>
      <dgm:t>
        <a:bodyPr/>
        <a:lstStyle/>
        <a:p>
          <a:endParaRPr lang="en-US" sz="1400"/>
        </a:p>
      </dgm:t>
    </dgm:pt>
    <dgm:pt modelId="{A42EB712-08ED-40EE-8755-1355008CEF6E}" type="sibTrans" cxnId="{972EEDDF-7B61-425A-82C7-76A002F741AC}">
      <dgm:prSet/>
      <dgm:spPr/>
      <dgm:t>
        <a:bodyPr/>
        <a:lstStyle/>
        <a:p>
          <a:endParaRPr lang="en-US" sz="1400"/>
        </a:p>
      </dgm:t>
    </dgm:pt>
    <dgm:pt modelId="{F7A08FD4-68A6-4D4E-A52B-D3C60712D5B1}">
      <dgm:prSet phldrT="[Text]" custT="1"/>
      <dgm:spPr/>
      <dgm:t>
        <a:bodyPr/>
        <a:lstStyle/>
        <a:p>
          <a:r>
            <a:rPr lang="en-US" sz="1400" dirty="0" err="1"/>
            <a:t>Aginoside</a:t>
          </a:r>
          <a:endParaRPr lang="en-US" sz="1400" dirty="0"/>
        </a:p>
      </dgm:t>
    </dgm:pt>
    <dgm:pt modelId="{6424D225-ABD9-49C2-9079-F1BBB37E9203}" type="parTrans" cxnId="{4950B3CE-A337-4E4F-89B3-714E99D0D468}">
      <dgm:prSet/>
      <dgm:spPr/>
      <dgm:t>
        <a:bodyPr/>
        <a:lstStyle/>
        <a:p>
          <a:endParaRPr lang="en-US" sz="1400"/>
        </a:p>
      </dgm:t>
    </dgm:pt>
    <dgm:pt modelId="{5A24016F-4C82-4E73-BFC7-A38ACFA47786}" type="sibTrans" cxnId="{4950B3CE-A337-4E4F-89B3-714E99D0D468}">
      <dgm:prSet/>
      <dgm:spPr/>
      <dgm:t>
        <a:bodyPr/>
        <a:lstStyle/>
        <a:p>
          <a:endParaRPr lang="en-US" sz="1400"/>
        </a:p>
      </dgm:t>
    </dgm:pt>
    <dgm:pt modelId="{38C2E2C9-B888-4026-A15C-AEA61CB06BF8}">
      <dgm:prSet phldrT="[Text]" custT="1"/>
      <dgm:spPr/>
      <dgm:t>
        <a:bodyPr/>
        <a:lstStyle/>
        <a:p>
          <a:r>
            <a:rPr lang="en-US" sz="1400" dirty="0"/>
            <a:t>Quercetin 3-O-β-glucopyranoside</a:t>
          </a:r>
        </a:p>
      </dgm:t>
    </dgm:pt>
    <dgm:pt modelId="{631E6F85-A142-4C01-8DAC-0B2808381DDD}" type="parTrans" cxnId="{91C8DEEF-96C3-420D-91A9-9135ABC18E0B}">
      <dgm:prSet/>
      <dgm:spPr/>
      <dgm:t>
        <a:bodyPr/>
        <a:lstStyle/>
        <a:p>
          <a:endParaRPr lang="en-US" sz="1400"/>
        </a:p>
      </dgm:t>
    </dgm:pt>
    <dgm:pt modelId="{5AA28220-90C8-4D88-8039-ABEFCD277D66}" type="sibTrans" cxnId="{91C8DEEF-96C3-420D-91A9-9135ABC18E0B}">
      <dgm:prSet/>
      <dgm:spPr/>
      <dgm:t>
        <a:bodyPr/>
        <a:lstStyle/>
        <a:p>
          <a:endParaRPr lang="en-US" sz="1400"/>
        </a:p>
      </dgm:t>
    </dgm:pt>
    <dgm:pt modelId="{C9888146-7407-4F38-BE37-62B9DF5E838E}">
      <dgm:prSet phldrT="[Text]" custT="1"/>
      <dgm:spPr/>
      <dgm:t>
        <a:bodyPr/>
        <a:lstStyle/>
        <a:p>
          <a:r>
            <a:rPr lang="en-US" sz="1400" dirty="0"/>
            <a:t>Astragalin</a:t>
          </a:r>
        </a:p>
      </dgm:t>
    </dgm:pt>
    <dgm:pt modelId="{19921E6C-DD10-43B9-AA01-3109FE472886}" type="parTrans" cxnId="{6047710B-490C-4B4A-A791-2F44FDFB66E7}">
      <dgm:prSet/>
      <dgm:spPr/>
      <dgm:t>
        <a:bodyPr/>
        <a:lstStyle/>
        <a:p>
          <a:endParaRPr lang="en-US" sz="1400"/>
        </a:p>
      </dgm:t>
    </dgm:pt>
    <dgm:pt modelId="{F1802D07-EAA1-47D0-BCC3-C6D2D5C02EB2}" type="sibTrans" cxnId="{6047710B-490C-4B4A-A791-2F44FDFB66E7}">
      <dgm:prSet/>
      <dgm:spPr/>
      <dgm:t>
        <a:bodyPr/>
        <a:lstStyle/>
        <a:p>
          <a:endParaRPr lang="en-US" sz="1400"/>
        </a:p>
      </dgm:t>
    </dgm:pt>
    <dgm:pt modelId="{3EF7BACA-9184-41B8-85EE-87AB8A3FBFCF}">
      <dgm:prSet phldrT="[Text]" custT="1"/>
      <dgm:spPr/>
      <dgm:t>
        <a:bodyPr/>
        <a:lstStyle/>
        <a:p>
          <a:r>
            <a:rPr lang="en-US" sz="1400" dirty="0"/>
            <a:t>Kaempferol</a:t>
          </a:r>
        </a:p>
      </dgm:t>
    </dgm:pt>
    <dgm:pt modelId="{626BB159-7A9F-4E8E-B620-5BFE20046782}" type="parTrans" cxnId="{DD80B471-E227-4224-9B29-17EA9629B9BA}">
      <dgm:prSet/>
      <dgm:spPr/>
      <dgm:t>
        <a:bodyPr/>
        <a:lstStyle/>
        <a:p>
          <a:endParaRPr lang="en-US" sz="1400"/>
        </a:p>
      </dgm:t>
    </dgm:pt>
    <dgm:pt modelId="{14BBAF24-56A3-4E80-A5C9-87274DAF0CA9}" type="sibTrans" cxnId="{DD80B471-E227-4224-9B29-17EA9629B9BA}">
      <dgm:prSet/>
      <dgm:spPr/>
      <dgm:t>
        <a:bodyPr/>
        <a:lstStyle/>
        <a:p>
          <a:endParaRPr lang="en-US" sz="1400"/>
        </a:p>
      </dgm:t>
    </dgm:pt>
    <dgm:pt modelId="{A506ECB7-A7A1-4095-B585-7820230E819A}">
      <dgm:prSet phldrT="[Text]" custT="1"/>
      <dgm:spPr/>
      <dgm:t>
        <a:bodyPr/>
        <a:lstStyle/>
        <a:p>
          <a:r>
            <a:rPr lang="en-US" sz="1400"/>
            <a:t>Isorhamnetin</a:t>
          </a:r>
          <a:endParaRPr lang="en-US" sz="1400" dirty="0"/>
        </a:p>
      </dgm:t>
    </dgm:pt>
    <dgm:pt modelId="{FCB42927-4C71-4C61-93DA-36B085DDA61A}" type="parTrans" cxnId="{8BDC1D70-72D2-4D49-9387-06557FFC3FE0}">
      <dgm:prSet/>
      <dgm:spPr/>
      <dgm:t>
        <a:bodyPr/>
        <a:lstStyle/>
        <a:p>
          <a:endParaRPr lang="en-US" sz="1400"/>
        </a:p>
      </dgm:t>
    </dgm:pt>
    <dgm:pt modelId="{CD636D7A-3571-498B-88A2-0268DFCF8FA2}" type="sibTrans" cxnId="{8BDC1D70-72D2-4D49-9387-06557FFC3FE0}">
      <dgm:prSet/>
      <dgm:spPr/>
      <dgm:t>
        <a:bodyPr/>
        <a:lstStyle/>
        <a:p>
          <a:endParaRPr lang="en-US" sz="1400"/>
        </a:p>
      </dgm:t>
    </dgm:pt>
    <dgm:pt modelId="{DEB28DF8-715F-4BB8-AA85-DF5D886C17EC}">
      <dgm:prSet phldrT="[Text]" custT="1"/>
      <dgm:spPr/>
      <dgm:t>
        <a:bodyPr/>
        <a:lstStyle/>
        <a:p>
          <a:r>
            <a:rPr lang="en-US" sz="1400" dirty="0"/>
            <a:t>Methyl allyl sulfide </a:t>
          </a:r>
        </a:p>
      </dgm:t>
    </dgm:pt>
    <dgm:pt modelId="{CF9D74B1-CA10-4B08-BC27-9FD53A1C5B9F}" type="parTrans" cxnId="{510DE0EE-E766-4507-8E58-A46745778138}">
      <dgm:prSet/>
      <dgm:spPr/>
      <dgm:t>
        <a:bodyPr/>
        <a:lstStyle/>
        <a:p>
          <a:endParaRPr lang="en-US" sz="1400"/>
        </a:p>
      </dgm:t>
    </dgm:pt>
    <dgm:pt modelId="{914D8E75-29B5-43BB-93AB-7EE761A9B420}" type="sibTrans" cxnId="{510DE0EE-E766-4507-8E58-A46745778138}">
      <dgm:prSet/>
      <dgm:spPr/>
      <dgm:t>
        <a:bodyPr/>
        <a:lstStyle/>
        <a:p>
          <a:endParaRPr lang="en-US" sz="1400"/>
        </a:p>
      </dgm:t>
    </dgm:pt>
    <dgm:pt modelId="{7A0DC4AD-8613-4AD3-96C1-B4B468678247}">
      <dgm:prSet phldrT="[Text]" custT="1"/>
      <dgm:spPr/>
      <dgm:t>
        <a:bodyPr/>
        <a:lstStyle/>
        <a:p>
          <a:r>
            <a:rPr lang="en-US" sz="1400" dirty="0"/>
            <a:t>Methyl-</a:t>
          </a:r>
          <a:r>
            <a:rPr lang="en-US" sz="1400" dirty="0" err="1"/>
            <a:t>propyldisulphide</a:t>
          </a:r>
          <a:endParaRPr lang="en-US" sz="1400" dirty="0"/>
        </a:p>
      </dgm:t>
    </dgm:pt>
    <dgm:pt modelId="{73C6D2ED-819F-41D7-AB87-20DCFB4D0473}" type="parTrans" cxnId="{835ADC1D-9C5B-45E7-8B3D-BA218E5F18D0}">
      <dgm:prSet/>
      <dgm:spPr/>
      <dgm:t>
        <a:bodyPr/>
        <a:lstStyle/>
        <a:p>
          <a:endParaRPr lang="en-US" sz="1400"/>
        </a:p>
      </dgm:t>
    </dgm:pt>
    <dgm:pt modelId="{C73C8110-6988-4F41-A313-EBE1F41B006E}" type="sibTrans" cxnId="{835ADC1D-9C5B-45E7-8B3D-BA218E5F18D0}">
      <dgm:prSet/>
      <dgm:spPr/>
      <dgm:t>
        <a:bodyPr/>
        <a:lstStyle/>
        <a:p>
          <a:endParaRPr lang="en-US" sz="1400"/>
        </a:p>
      </dgm:t>
    </dgm:pt>
    <dgm:pt modelId="{5F0F3198-3552-4860-B6B1-75D3A405072F}">
      <dgm:prSet phldrT="[Text]" custT="1"/>
      <dgm:spPr/>
      <dgm:t>
        <a:bodyPr/>
        <a:lstStyle/>
        <a:p>
          <a:r>
            <a:rPr lang="en-US" sz="1400" dirty="0"/>
            <a:t>Dipropyl disulfide </a:t>
          </a:r>
        </a:p>
      </dgm:t>
    </dgm:pt>
    <dgm:pt modelId="{EE9240AD-170F-478D-BDC6-97CFE6709FDC}" type="parTrans" cxnId="{D7DA83B2-7B37-4CCD-86BD-5643D6D698BE}">
      <dgm:prSet/>
      <dgm:spPr/>
      <dgm:t>
        <a:bodyPr/>
        <a:lstStyle/>
        <a:p>
          <a:endParaRPr lang="en-US" sz="1400"/>
        </a:p>
      </dgm:t>
    </dgm:pt>
    <dgm:pt modelId="{10C2A0B7-BD3E-4A3F-A4CD-12F419BBE663}" type="sibTrans" cxnId="{D7DA83B2-7B37-4CCD-86BD-5643D6D698BE}">
      <dgm:prSet/>
      <dgm:spPr/>
      <dgm:t>
        <a:bodyPr/>
        <a:lstStyle/>
        <a:p>
          <a:endParaRPr lang="en-US" sz="1400"/>
        </a:p>
      </dgm:t>
    </dgm:pt>
    <dgm:pt modelId="{C1D56689-ACA7-4105-B4B0-EDB0030A60B3}">
      <dgm:prSet phldrT="[Text]" custT="1"/>
      <dgm:spPr/>
      <dgm:t>
        <a:bodyPr/>
        <a:lstStyle/>
        <a:p>
          <a:r>
            <a:rPr lang="en-US" sz="1400"/>
            <a:t>Dipropyl trisulfide</a:t>
          </a:r>
          <a:endParaRPr lang="en-US" sz="1400" dirty="0"/>
        </a:p>
      </dgm:t>
    </dgm:pt>
    <dgm:pt modelId="{A6F8E31B-2CBA-46D4-B21C-7CF3053C6ED3}" type="parTrans" cxnId="{7C4ADE50-39D7-49FB-A4A9-BEE08CABE7DA}">
      <dgm:prSet/>
      <dgm:spPr/>
      <dgm:t>
        <a:bodyPr/>
        <a:lstStyle/>
        <a:p>
          <a:endParaRPr lang="en-US" sz="1400"/>
        </a:p>
      </dgm:t>
    </dgm:pt>
    <dgm:pt modelId="{F446BBDE-1CA4-4EA2-BBC9-421D05423FB5}" type="sibTrans" cxnId="{7C4ADE50-39D7-49FB-A4A9-BEE08CABE7DA}">
      <dgm:prSet/>
      <dgm:spPr/>
      <dgm:t>
        <a:bodyPr/>
        <a:lstStyle/>
        <a:p>
          <a:endParaRPr lang="en-US" sz="1400"/>
        </a:p>
      </dgm:t>
    </dgm:pt>
    <dgm:pt modelId="{E9B57137-7B10-4047-936C-7D644B749D74}">
      <dgm:prSet phldrT="[Text]" custT="1"/>
      <dgm:spPr/>
      <dgm:t>
        <a:bodyPr/>
        <a:lstStyle/>
        <a:p>
          <a:r>
            <a:rPr lang="en-US" sz="1400" dirty="0"/>
            <a:t>Malvidin-3′-glucoside </a:t>
          </a:r>
        </a:p>
      </dgm:t>
    </dgm:pt>
    <dgm:pt modelId="{444AE3F9-7B3A-482D-9EA3-0DB5BE1AE298}" type="parTrans" cxnId="{56194740-4B0B-41C6-AEC2-E88D0E644CD3}">
      <dgm:prSet/>
      <dgm:spPr/>
      <dgm:t>
        <a:bodyPr/>
        <a:lstStyle/>
        <a:p>
          <a:endParaRPr lang="en-US" sz="1400"/>
        </a:p>
      </dgm:t>
    </dgm:pt>
    <dgm:pt modelId="{2CA42204-7FDA-4076-AF63-02DB3B5249DD}" type="sibTrans" cxnId="{56194740-4B0B-41C6-AEC2-E88D0E644CD3}">
      <dgm:prSet/>
      <dgm:spPr/>
      <dgm:t>
        <a:bodyPr/>
        <a:lstStyle/>
        <a:p>
          <a:endParaRPr lang="en-US" sz="1400"/>
        </a:p>
      </dgm:t>
    </dgm:pt>
    <dgm:pt modelId="{4CFF1062-1922-4D87-9E28-B03869489846}">
      <dgm:prSet phldrT="[Text]" custT="1"/>
      <dgm:spPr/>
      <dgm:t>
        <a:bodyPr/>
        <a:lstStyle/>
        <a:p>
          <a:r>
            <a:rPr lang="en-US" sz="1400" dirty="0"/>
            <a:t>Ferulic acid</a:t>
          </a:r>
        </a:p>
      </dgm:t>
    </dgm:pt>
    <dgm:pt modelId="{3DA8198E-B33D-4E12-B66E-B5655B068407}" type="parTrans" cxnId="{C6984CB3-8CB1-4E48-9829-A2E20EDD11E0}">
      <dgm:prSet/>
      <dgm:spPr/>
      <dgm:t>
        <a:bodyPr/>
        <a:lstStyle/>
        <a:p>
          <a:endParaRPr lang="en-US" sz="1400"/>
        </a:p>
      </dgm:t>
    </dgm:pt>
    <dgm:pt modelId="{A359BA40-0C99-4238-AB06-579DCF1E4419}" type="sibTrans" cxnId="{C6984CB3-8CB1-4E48-9829-A2E20EDD11E0}">
      <dgm:prSet/>
      <dgm:spPr/>
      <dgm:t>
        <a:bodyPr/>
        <a:lstStyle/>
        <a:p>
          <a:endParaRPr lang="en-US" sz="1400"/>
        </a:p>
      </dgm:t>
    </dgm:pt>
    <dgm:pt modelId="{38367387-EE9D-4697-9235-C505BA4D40E6}">
      <dgm:prSet phldrT="[Text]" custT="1"/>
      <dgm:spPr/>
      <dgm:t>
        <a:bodyPr/>
        <a:lstStyle/>
        <a:p>
          <a:r>
            <a:rPr lang="en-US" sz="1400" dirty="0"/>
            <a:t>Malic acid</a:t>
          </a:r>
        </a:p>
      </dgm:t>
    </dgm:pt>
    <dgm:pt modelId="{469AC64B-435B-4348-8D2D-7821ECAA126B}" type="parTrans" cxnId="{40423242-AEDD-49F2-B8F5-94A09B99D1DD}">
      <dgm:prSet/>
      <dgm:spPr/>
      <dgm:t>
        <a:bodyPr/>
        <a:lstStyle/>
        <a:p>
          <a:endParaRPr lang="en-US" sz="1400"/>
        </a:p>
      </dgm:t>
    </dgm:pt>
    <dgm:pt modelId="{E027A85F-D14E-40FF-A2AF-0BE3B96ADE4E}" type="sibTrans" cxnId="{40423242-AEDD-49F2-B8F5-94A09B99D1DD}">
      <dgm:prSet/>
      <dgm:spPr/>
      <dgm:t>
        <a:bodyPr/>
        <a:lstStyle/>
        <a:p>
          <a:endParaRPr lang="en-US" sz="1400"/>
        </a:p>
      </dgm:t>
    </dgm:pt>
    <dgm:pt modelId="{42066DE4-8571-457A-A72E-277E0CE6F762}">
      <dgm:prSet phldrT="[Text]" custT="1"/>
      <dgm:spPr/>
      <dgm:t>
        <a:bodyPr/>
        <a:lstStyle/>
        <a:p>
          <a:r>
            <a:rPr lang="en-US" sz="1400" dirty="0"/>
            <a:t>Tartaric acid</a:t>
          </a:r>
        </a:p>
      </dgm:t>
    </dgm:pt>
    <dgm:pt modelId="{B4E65043-A11E-4C12-A598-921F449F0031}" type="parTrans" cxnId="{51A9797C-1F52-4A9C-9F6B-09FE1DEE5935}">
      <dgm:prSet/>
      <dgm:spPr/>
      <dgm:t>
        <a:bodyPr/>
        <a:lstStyle/>
        <a:p>
          <a:endParaRPr lang="en-US" sz="1400"/>
        </a:p>
      </dgm:t>
    </dgm:pt>
    <dgm:pt modelId="{BD76F22E-7BB6-4895-852B-CF73BE81D809}" type="sibTrans" cxnId="{51A9797C-1F52-4A9C-9F6B-09FE1DEE5935}">
      <dgm:prSet/>
      <dgm:spPr/>
      <dgm:t>
        <a:bodyPr/>
        <a:lstStyle/>
        <a:p>
          <a:endParaRPr lang="en-US" sz="1400"/>
        </a:p>
      </dgm:t>
    </dgm:pt>
    <dgm:pt modelId="{4887D14E-C94F-44C4-8364-CA77B4383438}">
      <dgm:prSet phldrT="[Text]" custT="1"/>
      <dgm:spPr/>
      <dgm:t>
        <a:bodyPr/>
        <a:lstStyle/>
        <a:p>
          <a:r>
            <a:rPr lang="en-US" sz="1400" dirty="0"/>
            <a:t>Citric acid</a:t>
          </a:r>
        </a:p>
      </dgm:t>
    </dgm:pt>
    <dgm:pt modelId="{0D4B9D72-4F9B-4074-BE03-576D30CBFE0D}" type="parTrans" cxnId="{13DDFCFB-EEFE-49DA-B4F9-20311BB5C590}">
      <dgm:prSet/>
      <dgm:spPr/>
      <dgm:t>
        <a:bodyPr/>
        <a:lstStyle/>
        <a:p>
          <a:endParaRPr lang="en-US" sz="1400"/>
        </a:p>
      </dgm:t>
    </dgm:pt>
    <dgm:pt modelId="{A2722FA0-7BC7-4746-95E5-0580C2496EAE}" type="sibTrans" cxnId="{13DDFCFB-EEFE-49DA-B4F9-20311BB5C590}">
      <dgm:prSet/>
      <dgm:spPr/>
      <dgm:t>
        <a:bodyPr/>
        <a:lstStyle/>
        <a:p>
          <a:endParaRPr lang="en-US" sz="1400"/>
        </a:p>
      </dgm:t>
    </dgm:pt>
    <dgm:pt modelId="{0389134F-AF39-4180-B527-77145D6B2109}">
      <dgm:prSet phldrT="[Text]" custT="1"/>
      <dgm:spPr/>
      <dgm:t>
        <a:bodyPr/>
        <a:lstStyle/>
        <a:p>
          <a:r>
            <a:rPr lang="en-US" sz="1400" dirty="0"/>
            <a:t>Sitosterol</a:t>
          </a:r>
        </a:p>
      </dgm:t>
    </dgm:pt>
    <dgm:pt modelId="{D8EA570E-0F28-42AF-BBFF-EA6A5E619BEF}" type="parTrans" cxnId="{3A0AC150-680A-4876-BB4C-553AD95B0BB2}">
      <dgm:prSet/>
      <dgm:spPr/>
      <dgm:t>
        <a:bodyPr/>
        <a:lstStyle/>
        <a:p>
          <a:endParaRPr lang="en-US" sz="1400"/>
        </a:p>
      </dgm:t>
    </dgm:pt>
    <dgm:pt modelId="{AA574953-39B3-4815-A875-3281EAC25B7B}" type="sibTrans" cxnId="{3A0AC150-680A-4876-BB4C-553AD95B0BB2}">
      <dgm:prSet/>
      <dgm:spPr/>
      <dgm:t>
        <a:bodyPr/>
        <a:lstStyle/>
        <a:p>
          <a:endParaRPr lang="en-US" sz="1400"/>
        </a:p>
      </dgm:t>
    </dgm:pt>
    <dgm:pt modelId="{0BB95DEF-27C5-49C0-A1BE-3C7B737616AA}">
      <dgm:prSet phldrT="[Text]" custT="1"/>
      <dgm:spPr/>
      <dgm:t>
        <a:bodyPr/>
        <a:lstStyle/>
        <a:p>
          <a:r>
            <a:rPr lang="en-US" sz="1400" dirty="0"/>
            <a:t>Arginine</a:t>
          </a:r>
        </a:p>
      </dgm:t>
    </dgm:pt>
    <dgm:pt modelId="{5B841A58-3340-4AD4-93D3-C7FB6524BC7B}" type="parTrans" cxnId="{B8A1EB41-60B8-46E3-9565-0E421D0F1333}">
      <dgm:prSet/>
      <dgm:spPr/>
      <dgm:t>
        <a:bodyPr/>
        <a:lstStyle/>
        <a:p>
          <a:endParaRPr lang="en-US" sz="1400"/>
        </a:p>
      </dgm:t>
    </dgm:pt>
    <dgm:pt modelId="{EED1CD39-BDA2-4390-B388-1424C8B80590}" type="sibTrans" cxnId="{B8A1EB41-60B8-46E3-9565-0E421D0F1333}">
      <dgm:prSet/>
      <dgm:spPr/>
      <dgm:t>
        <a:bodyPr/>
        <a:lstStyle/>
        <a:p>
          <a:endParaRPr lang="en-US" sz="1400"/>
        </a:p>
      </dgm:t>
    </dgm:pt>
    <dgm:pt modelId="{D3E5F0A5-793C-4F96-83AD-62EA3B26548E}">
      <dgm:prSet phldrT="[Text]" custT="1"/>
      <dgm:spPr/>
      <dgm:t>
        <a:bodyPr/>
        <a:lstStyle/>
        <a:p>
          <a:r>
            <a:rPr lang="en-US" sz="1400" dirty="0"/>
            <a:t>Glycine</a:t>
          </a:r>
        </a:p>
      </dgm:t>
    </dgm:pt>
    <dgm:pt modelId="{9115F42C-C7F7-4A68-8DE6-E31A1F84A8D7}" type="parTrans" cxnId="{08D29CEE-6D06-4BDF-9740-11FF091C4AB6}">
      <dgm:prSet/>
      <dgm:spPr/>
      <dgm:t>
        <a:bodyPr/>
        <a:lstStyle/>
        <a:p>
          <a:endParaRPr lang="en-US" sz="1400"/>
        </a:p>
      </dgm:t>
    </dgm:pt>
    <dgm:pt modelId="{3859F1A6-6B90-485C-8AD2-635C9839D167}" type="sibTrans" cxnId="{08D29CEE-6D06-4BDF-9740-11FF091C4AB6}">
      <dgm:prSet/>
      <dgm:spPr/>
      <dgm:t>
        <a:bodyPr/>
        <a:lstStyle/>
        <a:p>
          <a:endParaRPr lang="en-US" sz="1400"/>
        </a:p>
      </dgm:t>
    </dgm:pt>
    <dgm:pt modelId="{71B8E478-0616-4C62-AE6E-7BAE42C37BED}" type="pres">
      <dgm:prSet presAssocID="{EBF4ADBB-B955-42F4-B09D-A8E540B1BB7A}" presName="Name0" presStyleCnt="0">
        <dgm:presLayoutVars>
          <dgm:dir/>
          <dgm:animLvl val="lvl"/>
          <dgm:resizeHandles val="exact"/>
        </dgm:presLayoutVars>
      </dgm:prSet>
      <dgm:spPr/>
    </dgm:pt>
    <dgm:pt modelId="{DA7E0DFC-5DE1-43F6-A68B-ECD6246A24F3}" type="pres">
      <dgm:prSet presAssocID="{572285E5-A33D-403B-B745-69D10D365A04}" presName="composite" presStyleCnt="0"/>
      <dgm:spPr/>
    </dgm:pt>
    <dgm:pt modelId="{94583C77-109D-41C8-AF33-49D12FC85B9B}" type="pres">
      <dgm:prSet presAssocID="{572285E5-A33D-403B-B745-69D10D365A04}" presName="parTx" presStyleLbl="alignNode1" presStyleIdx="0" presStyleCnt="7" custScaleX="132411" custScaleY="100000">
        <dgm:presLayoutVars>
          <dgm:chMax val="0"/>
          <dgm:chPref val="0"/>
          <dgm:bulletEnabled val="1"/>
        </dgm:presLayoutVars>
      </dgm:prSet>
      <dgm:spPr/>
    </dgm:pt>
    <dgm:pt modelId="{12B15D65-426B-443C-A489-AE390E4B19BB}" type="pres">
      <dgm:prSet presAssocID="{572285E5-A33D-403B-B745-69D10D365A04}" presName="desTx" presStyleLbl="alignAccFollowNode1" presStyleIdx="0" presStyleCnt="7" custScaleX="132461">
        <dgm:presLayoutVars>
          <dgm:bulletEnabled val="1"/>
        </dgm:presLayoutVars>
      </dgm:prSet>
      <dgm:spPr/>
    </dgm:pt>
    <dgm:pt modelId="{F9B7F717-7707-444D-9891-CB77774612DD}" type="pres">
      <dgm:prSet presAssocID="{B7EDAC76-2E47-492D-9748-5C90BA492AC3}" presName="space" presStyleCnt="0"/>
      <dgm:spPr/>
    </dgm:pt>
    <dgm:pt modelId="{70B1706A-B66D-4CA3-8FF4-37A99FB1EA88}" type="pres">
      <dgm:prSet presAssocID="{5DB16D99-2781-4C59-A753-3C9964D9B160}" presName="composite" presStyleCnt="0"/>
      <dgm:spPr/>
    </dgm:pt>
    <dgm:pt modelId="{09EF9F8C-0E84-4B41-8340-AD88EFDB4BA6}" type="pres">
      <dgm:prSet presAssocID="{5DB16D99-2781-4C59-A753-3C9964D9B160}" presName="parTx" presStyleLbl="alignNode1" presStyleIdx="1" presStyleCnt="7">
        <dgm:presLayoutVars>
          <dgm:chMax val="0"/>
          <dgm:chPref val="0"/>
          <dgm:bulletEnabled val="1"/>
        </dgm:presLayoutVars>
      </dgm:prSet>
      <dgm:spPr/>
    </dgm:pt>
    <dgm:pt modelId="{9F1DAEDA-7419-4646-82F0-8833E53E1202}" type="pres">
      <dgm:prSet presAssocID="{5DB16D99-2781-4C59-A753-3C9964D9B160}" presName="desTx" presStyleLbl="alignAccFollowNode1" presStyleIdx="1" presStyleCnt="7" custScaleY="100000">
        <dgm:presLayoutVars>
          <dgm:bulletEnabled val="1"/>
        </dgm:presLayoutVars>
      </dgm:prSet>
      <dgm:spPr/>
    </dgm:pt>
    <dgm:pt modelId="{5B45EA4E-398E-444F-AE69-19BADAF91627}" type="pres">
      <dgm:prSet presAssocID="{286EC520-F37A-4B6C-B109-3956218C4DD7}" presName="space" presStyleCnt="0"/>
      <dgm:spPr/>
    </dgm:pt>
    <dgm:pt modelId="{66069FC4-E42D-4FB5-AF87-45064349B3A9}" type="pres">
      <dgm:prSet presAssocID="{29DAFE64-AB42-4B03-A1A2-3E4E20AF1CEA}" presName="composite" presStyleCnt="0"/>
      <dgm:spPr/>
    </dgm:pt>
    <dgm:pt modelId="{A91DED8E-E9DE-49A8-9B2B-9D8C44AF8FA7}" type="pres">
      <dgm:prSet presAssocID="{29DAFE64-AB42-4B03-A1A2-3E4E20AF1CEA}" presName="parTx" presStyleLbl="alignNode1" presStyleIdx="2" presStyleCnt="7">
        <dgm:presLayoutVars>
          <dgm:chMax val="0"/>
          <dgm:chPref val="0"/>
          <dgm:bulletEnabled val="1"/>
        </dgm:presLayoutVars>
      </dgm:prSet>
      <dgm:spPr/>
    </dgm:pt>
    <dgm:pt modelId="{93BDC382-90E4-492C-BDDF-CA36911CF176}" type="pres">
      <dgm:prSet presAssocID="{29DAFE64-AB42-4B03-A1A2-3E4E20AF1CEA}" presName="desTx" presStyleLbl="alignAccFollowNode1" presStyleIdx="2" presStyleCnt="7">
        <dgm:presLayoutVars>
          <dgm:bulletEnabled val="1"/>
        </dgm:presLayoutVars>
      </dgm:prSet>
      <dgm:spPr/>
    </dgm:pt>
    <dgm:pt modelId="{A1A0AC40-516B-4659-B2D0-52B169F4C3BF}" type="pres">
      <dgm:prSet presAssocID="{3A91FF39-789B-4F06-AE0A-06A457A4809F}" presName="space" presStyleCnt="0"/>
      <dgm:spPr/>
    </dgm:pt>
    <dgm:pt modelId="{35D50282-76E7-48CB-9404-748CD107C5CE}" type="pres">
      <dgm:prSet presAssocID="{AE994B82-88D2-4D99-B8EE-D28C5DB93B20}" presName="composite" presStyleCnt="0"/>
      <dgm:spPr/>
    </dgm:pt>
    <dgm:pt modelId="{9E8CC6CD-ACEA-4632-B561-3EFB7764A1AD}" type="pres">
      <dgm:prSet presAssocID="{AE994B82-88D2-4D99-B8EE-D28C5DB93B20}" presName="parTx" presStyleLbl="alignNode1" presStyleIdx="3" presStyleCnt="7">
        <dgm:presLayoutVars>
          <dgm:chMax val="0"/>
          <dgm:chPref val="0"/>
          <dgm:bulletEnabled val="1"/>
        </dgm:presLayoutVars>
      </dgm:prSet>
      <dgm:spPr/>
    </dgm:pt>
    <dgm:pt modelId="{6395C4B0-BF27-4506-B1B5-276BE44AE68F}" type="pres">
      <dgm:prSet presAssocID="{AE994B82-88D2-4D99-B8EE-D28C5DB93B20}" presName="desTx" presStyleLbl="alignAccFollowNode1" presStyleIdx="3" presStyleCnt="7">
        <dgm:presLayoutVars>
          <dgm:bulletEnabled val="1"/>
        </dgm:presLayoutVars>
      </dgm:prSet>
      <dgm:spPr/>
    </dgm:pt>
    <dgm:pt modelId="{A1C5F35A-704C-4DD2-8BCA-5444D3937B8B}" type="pres">
      <dgm:prSet presAssocID="{889FE483-CA48-42EF-9635-5F726F4177C7}" presName="space" presStyleCnt="0"/>
      <dgm:spPr/>
    </dgm:pt>
    <dgm:pt modelId="{E30C7AA7-300B-4A0E-B738-CE629507D8AE}" type="pres">
      <dgm:prSet presAssocID="{32CA2645-B69B-4C77-9D1D-2ACFAF597040}" presName="composite" presStyleCnt="0"/>
      <dgm:spPr/>
    </dgm:pt>
    <dgm:pt modelId="{96B1880B-1106-436E-BC25-8A4F6724AFF2}" type="pres">
      <dgm:prSet presAssocID="{32CA2645-B69B-4C77-9D1D-2ACFAF597040}" presName="parTx" presStyleLbl="alignNode1" presStyleIdx="4" presStyleCnt="7">
        <dgm:presLayoutVars>
          <dgm:chMax val="0"/>
          <dgm:chPref val="0"/>
          <dgm:bulletEnabled val="1"/>
        </dgm:presLayoutVars>
      </dgm:prSet>
      <dgm:spPr/>
    </dgm:pt>
    <dgm:pt modelId="{1EC43D92-86BC-451A-A0F1-E228626E816F}" type="pres">
      <dgm:prSet presAssocID="{32CA2645-B69B-4C77-9D1D-2ACFAF597040}" presName="desTx" presStyleLbl="alignAccFollowNode1" presStyleIdx="4" presStyleCnt="7">
        <dgm:presLayoutVars>
          <dgm:bulletEnabled val="1"/>
        </dgm:presLayoutVars>
      </dgm:prSet>
      <dgm:spPr/>
    </dgm:pt>
    <dgm:pt modelId="{27FCF9E0-CBB5-4F34-9441-AE4E5BF39D19}" type="pres">
      <dgm:prSet presAssocID="{89CE481D-9107-4EF1-B4ED-0003A81CFAAF}" presName="space" presStyleCnt="0"/>
      <dgm:spPr/>
    </dgm:pt>
    <dgm:pt modelId="{6F603AEE-2E40-4F42-AF3D-622A8E74CBCA}" type="pres">
      <dgm:prSet presAssocID="{D2DDB10B-A26A-401A-AD12-66B236C3FDD3}" presName="composite" presStyleCnt="0"/>
      <dgm:spPr/>
    </dgm:pt>
    <dgm:pt modelId="{662FAB18-22A1-466C-B7E1-4236CCE1CAF0}" type="pres">
      <dgm:prSet presAssocID="{D2DDB10B-A26A-401A-AD12-66B236C3FDD3}" presName="parTx" presStyleLbl="alignNode1" presStyleIdx="5" presStyleCnt="7">
        <dgm:presLayoutVars>
          <dgm:chMax val="0"/>
          <dgm:chPref val="0"/>
          <dgm:bulletEnabled val="1"/>
        </dgm:presLayoutVars>
      </dgm:prSet>
      <dgm:spPr/>
    </dgm:pt>
    <dgm:pt modelId="{13B94E6F-E5EB-4A67-A0D9-B64A9100F73E}" type="pres">
      <dgm:prSet presAssocID="{D2DDB10B-A26A-401A-AD12-66B236C3FDD3}" presName="desTx" presStyleLbl="alignAccFollowNode1" presStyleIdx="5" presStyleCnt="7">
        <dgm:presLayoutVars>
          <dgm:bulletEnabled val="1"/>
        </dgm:presLayoutVars>
      </dgm:prSet>
      <dgm:spPr/>
    </dgm:pt>
    <dgm:pt modelId="{AEF1636B-224B-4B9F-9581-C40B92DBD88B}" type="pres">
      <dgm:prSet presAssocID="{25FB5B71-60D5-484B-A47F-65273A57B892}" presName="space" presStyleCnt="0"/>
      <dgm:spPr/>
    </dgm:pt>
    <dgm:pt modelId="{11A05CE6-5C42-4513-84AE-9F2E98BB9132}" type="pres">
      <dgm:prSet presAssocID="{2F31C89A-E879-46CD-B5E1-6417962BD634}" presName="composite" presStyleCnt="0"/>
      <dgm:spPr/>
    </dgm:pt>
    <dgm:pt modelId="{C0318292-B7D1-4B88-AC6C-11883F04BF8E}" type="pres">
      <dgm:prSet presAssocID="{2F31C89A-E879-46CD-B5E1-6417962BD634}" presName="parTx" presStyleLbl="alignNode1" presStyleIdx="6" presStyleCnt="7">
        <dgm:presLayoutVars>
          <dgm:chMax val="0"/>
          <dgm:chPref val="0"/>
          <dgm:bulletEnabled val="1"/>
        </dgm:presLayoutVars>
      </dgm:prSet>
      <dgm:spPr/>
    </dgm:pt>
    <dgm:pt modelId="{BA980BBE-75D1-4838-A3B5-FDE332D57ED2}" type="pres">
      <dgm:prSet presAssocID="{2F31C89A-E879-46CD-B5E1-6417962BD634}" presName="desTx" presStyleLbl="alignAccFollowNode1" presStyleIdx="6" presStyleCnt="7">
        <dgm:presLayoutVars>
          <dgm:bulletEnabled val="1"/>
        </dgm:presLayoutVars>
      </dgm:prSet>
      <dgm:spPr/>
    </dgm:pt>
  </dgm:ptLst>
  <dgm:cxnLst>
    <dgm:cxn modelId="{396A2C02-5F24-43AE-93CB-5F9429C879CC}" type="presOf" srcId="{E1F4F7B6-0E3E-4E95-B558-D1F179BE1E83}" destId="{9F1DAEDA-7419-4646-82F0-8833E53E1202}" srcOrd="0" destOrd="1" presId="urn:microsoft.com/office/officeart/2005/8/layout/hList1"/>
    <dgm:cxn modelId="{56097B05-E478-4806-8CC6-BF613F9FE1EB}" type="presOf" srcId="{FEF9B1F5-B598-4D89-B02C-08F94211B016}" destId="{13B94E6F-E5EB-4A67-A0D9-B64A9100F73E}" srcOrd="0" destOrd="0" presId="urn:microsoft.com/office/officeart/2005/8/layout/hList1"/>
    <dgm:cxn modelId="{3C561609-437D-4690-A01C-63DEE7DE445C}" srcId="{EBF4ADBB-B955-42F4-B09D-A8E540B1BB7A}" destId="{AE994B82-88D2-4D99-B8EE-D28C5DB93B20}" srcOrd="3" destOrd="0" parTransId="{0FB48EA4-A51D-40B4-A3AC-DB59D8321744}" sibTransId="{889FE483-CA48-42EF-9635-5F726F4177C7}"/>
    <dgm:cxn modelId="{6047710B-490C-4B4A-A791-2F44FDFB66E7}" srcId="{5DB16D99-2781-4C59-A753-3C9964D9B160}" destId="{C9888146-7407-4F38-BE37-62B9DF5E838E}" srcOrd="5" destOrd="0" parTransId="{19921E6C-DD10-43B9-AA01-3109FE472886}" sibTransId="{F1802D07-EAA1-47D0-BCC3-C6D2D5C02EB2}"/>
    <dgm:cxn modelId="{DDA9D110-8B76-4C04-9E69-E6D0706F2FC7}" type="presOf" srcId="{32CA2645-B69B-4C77-9D1D-2ACFAF597040}" destId="{96B1880B-1106-436E-BC25-8A4F6724AFF2}" srcOrd="0" destOrd="0" presId="urn:microsoft.com/office/officeart/2005/8/layout/hList1"/>
    <dgm:cxn modelId="{1D3B1211-AD2C-44E6-8BF3-AC91952B9702}" type="presOf" srcId="{303B08BC-38A4-4A56-B7C5-AEDD0163796F}" destId="{9F1DAEDA-7419-4646-82F0-8833E53E1202}" srcOrd="0" destOrd="3" presId="urn:microsoft.com/office/officeart/2005/8/layout/hList1"/>
    <dgm:cxn modelId="{377C6E11-5083-4FD8-B5C3-3314A62162EF}" srcId="{572285E5-A33D-403B-B745-69D10D365A04}" destId="{9CE90A81-8CD8-4E9A-BED8-20C7F443CABC}" srcOrd="4" destOrd="0" parTransId="{B8F3EBD7-1897-46ED-808A-1306C00F495D}" sibTransId="{21714734-9127-4CB5-9FBB-D81AB8C9D767}"/>
    <dgm:cxn modelId="{BD623112-B354-4D1B-B8EA-4A870635156E}" type="presOf" srcId="{42066DE4-8571-457A-A72E-277E0CE6F762}" destId="{13B94E6F-E5EB-4A67-A0D9-B64A9100F73E}" srcOrd="0" destOrd="3" presId="urn:microsoft.com/office/officeart/2005/8/layout/hList1"/>
    <dgm:cxn modelId="{E8D4991A-E433-41F8-A69D-A311F62893D5}" type="presOf" srcId="{F7A08FD4-68A6-4D4E-A52B-D3C60712D5B1}" destId="{12B15D65-426B-443C-A489-AE390E4B19BB}" srcOrd="0" destOrd="1" presId="urn:microsoft.com/office/officeart/2005/8/layout/hList1"/>
    <dgm:cxn modelId="{0EB2801B-C5A5-42C2-9E60-5E716CD448AD}" type="presOf" srcId="{A506ECB7-A7A1-4095-B585-7820230E819A}" destId="{9F1DAEDA-7419-4646-82F0-8833E53E1202}" srcOrd="0" destOrd="2" presId="urn:microsoft.com/office/officeart/2005/8/layout/hList1"/>
    <dgm:cxn modelId="{2EF6E81B-DB7B-48B7-B5C6-CAD9FE9B4B73}" type="presOf" srcId="{7A0DC4AD-8613-4AD3-96C1-B4B468678247}" destId="{93BDC382-90E4-492C-BDDF-CA36911CF176}" srcOrd="0" destOrd="3" presId="urn:microsoft.com/office/officeart/2005/8/layout/hList1"/>
    <dgm:cxn modelId="{188A1E1C-E630-4219-91C5-B79F33291AEC}" type="presOf" srcId="{73BCC78D-E450-4546-B717-34719138F870}" destId="{BA980BBE-75D1-4838-A3B5-FDE332D57ED2}" srcOrd="0" destOrd="0" presId="urn:microsoft.com/office/officeart/2005/8/layout/hList1"/>
    <dgm:cxn modelId="{835ADC1D-9C5B-45E7-8B3D-BA218E5F18D0}" srcId="{29DAFE64-AB42-4B03-A1A2-3E4E20AF1CEA}" destId="{7A0DC4AD-8613-4AD3-96C1-B4B468678247}" srcOrd="3" destOrd="0" parTransId="{73C6D2ED-819F-41D7-AB87-20DCFB4D0473}" sibTransId="{C73C8110-6988-4F41-A313-EBE1F41B006E}"/>
    <dgm:cxn modelId="{2D4BDB1E-FF29-4EEE-8553-9EB431EFD1B1}" type="presOf" srcId="{AFF6DDC3-EB82-48B8-A2C5-68CF7DA65314}" destId="{6395C4B0-BF27-4506-B1B5-276BE44AE68F}" srcOrd="0" destOrd="1" presId="urn:microsoft.com/office/officeart/2005/8/layout/hList1"/>
    <dgm:cxn modelId="{AFDD3520-BB80-4EEF-90B9-68AAE94D4473}" type="presOf" srcId="{29DAFE64-AB42-4B03-A1A2-3E4E20AF1CEA}" destId="{A91DED8E-E9DE-49A8-9B2B-9D8C44AF8FA7}" srcOrd="0" destOrd="0" presId="urn:microsoft.com/office/officeart/2005/8/layout/hList1"/>
    <dgm:cxn modelId="{31E1C721-A3EE-4163-B8FB-3D5DCCBB69DA}" srcId="{EBF4ADBB-B955-42F4-B09D-A8E540B1BB7A}" destId="{2F31C89A-E879-46CD-B5E1-6417962BD634}" srcOrd="6" destOrd="0" parTransId="{1D7A75A4-191A-46F4-A571-3ABECED95626}" sibTransId="{F2379EC3-9293-478C-A79D-B1F6B12BFEAB}"/>
    <dgm:cxn modelId="{B0599F22-01E8-4515-988F-E537C0C8F4F2}" type="presOf" srcId="{680E74CF-6EF5-4632-8D31-FE387235B761}" destId="{93BDC382-90E4-492C-BDDF-CA36911CF176}" srcOrd="0" destOrd="0" presId="urn:microsoft.com/office/officeart/2005/8/layout/hList1"/>
    <dgm:cxn modelId="{6A722429-ADE0-4ED5-A6E5-311E3599FB6E}" type="presOf" srcId="{4CFF1062-1922-4D87-9E28-B03869489846}" destId="{1EC43D92-86BC-451A-A0F1-E228626E816F}" srcOrd="0" destOrd="2" presId="urn:microsoft.com/office/officeart/2005/8/layout/hList1"/>
    <dgm:cxn modelId="{EB68422C-D3D9-47DE-9906-6ECA768F8865}" type="presOf" srcId="{62FD0CD9-851D-41DC-8C34-37BDCCB100A8}" destId="{12B15D65-426B-443C-A489-AE390E4B19BB}" srcOrd="0" destOrd="0" presId="urn:microsoft.com/office/officeart/2005/8/layout/hList1"/>
    <dgm:cxn modelId="{5FD99E2C-C012-469C-A358-47D549AD7768}" type="presOf" srcId="{C7298640-D7F2-4FF5-9118-D2E2ACF1721F}" destId="{1EC43D92-86BC-451A-A0F1-E228626E816F}" srcOrd="0" destOrd="1" presId="urn:microsoft.com/office/officeart/2005/8/layout/hList1"/>
    <dgm:cxn modelId="{6255C430-75CD-40FE-A865-3A05BD5E2947}" type="presOf" srcId="{E9B57137-7B10-4047-936C-7D644B749D74}" destId="{6395C4B0-BF27-4506-B1B5-276BE44AE68F}" srcOrd="0" destOrd="2" presId="urn:microsoft.com/office/officeart/2005/8/layout/hList1"/>
    <dgm:cxn modelId="{03E35E33-E774-4EDB-BFD0-CD84B547D7A8}" srcId="{EBF4ADBB-B955-42F4-B09D-A8E540B1BB7A}" destId="{32CA2645-B69B-4C77-9D1D-2ACFAF597040}" srcOrd="4" destOrd="0" parTransId="{431A5CAB-19EE-4CD2-A083-2B37F49F559C}" sibTransId="{89CE481D-9107-4EF1-B4ED-0003A81CFAAF}"/>
    <dgm:cxn modelId="{DFFAFD37-AFF1-4896-8579-8F6DBDF57980}" srcId="{32CA2645-B69B-4C77-9D1D-2ACFAF597040}" destId="{C7298640-D7F2-4FF5-9118-D2E2ACF1721F}" srcOrd="1" destOrd="0" parTransId="{618A39B2-7B6D-4BF3-98B3-9828D6E9D041}" sibTransId="{4C8ED2B0-5E79-42EB-974A-E55357CFA108}"/>
    <dgm:cxn modelId="{07406B39-E586-4EE1-8818-27CBD7542DD8}" srcId="{572285E5-A33D-403B-B745-69D10D365A04}" destId="{459C03C2-0F8C-4303-8473-425BEAA0DD4A}" srcOrd="2" destOrd="0" parTransId="{CFA54056-920F-4B15-837D-29AFE3151416}" sibTransId="{7D4EDA9D-6137-4947-978D-FF6C39C5D635}"/>
    <dgm:cxn modelId="{C7F2523D-3D5E-4C90-B122-1EAF760B45B3}" type="presOf" srcId="{DEB28DF8-715F-4BB8-AA85-DF5D886C17EC}" destId="{93BDC382-90E4-492C-BDDF-CA36911CF176}" srcOrd="0" destOrd="2" presId="urn:microsoft.com/office/officeart/2005/8/layout/hList1"/>
    <dgm:cxn modelId="{56194740-4B0B-41C6-AEC2-E88D0E644CD3}" srcId="{AE994B82-88D2-4D99-B8EE-D28C5DB93B20}" destId="{E9B57137-7B10-4047-936C-7D644B749D74}" srcOrd="2" destOrd="0" parTransId="{444AE3F9-7B3A-482D-9EA3-0DB5BE1AE298}" sibTransId="{2CA42204-7FDA-4076-AF63-02DB3B5249DD}"/>
    <dgm:cxn modelId="{87223841-4217-4B78-87AF-9E9CD7A835F9}" srcId="{572285E5-A33D-403B-B745-69D10D365A04}" destId="{DEF2089B-238F-4A73-A814-0C37A7AD12FF}" srcOrd="3" destOrd="0" parTransId="{75072D16-ED4E-4AC2-8B90-D79136ACCF2F}" sibTransId="{9C4FED52-0A23-45C8-A60A-4F9B50922B47}"/>
    <dgm:cxn modelId="{B8A1EB41-60B8-46E3-9565-0E421D0F1333}" srcId="{2F31C89A-E879-46CD-B5E1-6417962BD634}" destId="{0BB95DEF-27C5-49C0-A1BE-3C7B737616AA}" srcOrd="2" destOrd="0" parTransId="{5B841A58-3340-4AD4-93D3-C7FB6524BC7B}" sibTransId="{EED1CD39-BDA2-4390-B388-1424C8B80590}"/>
    <dgm:cxn modelId="{40423242-AEDD-49F2-B8F5-94A09B99D1DD}" srcId="{D2DDB10B-A26A-401A-AD12-66B236C3FDD3}" destId="{38367387-EE9D-4697-9235-C505BA4D40E6}" srcOrd="2" destOrd="0" parTransId="{469AC64B-435B-4348-8D2D-7821ECAA126B}" sibTransId="{E027A85F-D14E-40FF-A2AF-0BE3B96ADE4E}"/>
    <dgm:cxn modelId="{64325C63-3C76-422F-B913-E4F1A162EEA1}" srcId="{D2DDB10B-A26A-401A-AD12-66B236C3FDD3}" destId="{0B6DDB5E-9A34-462E-824E-6A0800059E7E}" srcOrd="1" destOrd="0" parTransId="{36956313-F709-459A-90B7-E096CBC23A42}" sibTransId="{B4C51B19-BD6A-4E50-B8E8-133213110A4F}"/>
    <dgm:cxn modelId="{7D24E664-A93E-49FD-AED2-D1448199A5BF}" type="presOf" srcId="{38C2E2C9-B888-4026-A15C-AEA61CB06BF8}" destId="{9F1DAEDA-7419-4646-82F0-8833E53E1202}" srcOrd="0" destOrd="4" presId="urn:microsoft.com/office/officeart/2005/8/layout/hList1"/>
    <dgm:cxn modelId="{D565A065-273C-45A1-871E-C582B7DD920F}" type="presOf" srcId="{D7BE2CE3-18B8-4B98-BDA2-5DFB7671BFBB}" destId="{93BDC382-90E4-492C-BDDF-CA36911CF176}" srcOrd="0" destOrd="1" presId="urn:microsoft.com/office/officeart/2005/8/layout/hList1"/>
    <dgm:cxn modelId="{C4CE7567-E798-4271-A1B8-90ED393C6768}" srcId="{EBF4ADBB-B955-42F4-B09D-A8E540B1BB7A}" destId="{572285E5-A33D-403B-B745-69D10D365A04}" srcOrd="0" destOrd="0" parTransId="{9A3A7702-2B56-414B-8A25-08964791AD47}" sibTransId="{B7EDAC76-2E47-492D-9748-5C90BA492AC3}"/>
    <dgm:cxn modelId="{36C8B14A-D997-48AC-BB73-AA53667149A7}" srcId="{D2DDB10B-A26A-401A-AD12-66B236C3FDD3}" destId="{FEF9B1F5-B598-4D89-B02C-08F94211B016}" srcOrd="0" destOrd="0" parTransId="{B1D68181-B3F5-49D4-80AC-F2DE6B8952A1}" sibTransId="{46E72031-D9A5-46AD-BBFC-D6F0D1430F5E}"/>
    <dgm:cxn modelId="{A506006B-EC9F-443F-BD91-5093509D2470}" type="presOf" srcId="{CD962D3E-7B0A-40DE-9563-12351520576D}" destId="{BA980BBE-75D1-4838-A3B5-FDE332D57ED2}" srcOrd="0" destOrd="1" presId="urn:microsoft.com/office/officeart/2005/8/layout/hList1"/>
    <dgm:cxn modelId="{8BDC1D70-72D2-4D49-9387-06557FFC3FE0}" srcId="{5DB16D99-2781-4C59-A753-3C9964D9B160}" destId="{A506ECB7-A7A1-4095-B585-7820230E819A}" srcOrd="2" destOrd="0" parTransId="{FCB42927-4C71-4C61-93DA-36B085DDA61A}" sibTransId="{CD636D7A-3571-498B-88A2-0268DFCF8FA2}"/>
    <dgm:cxn modelId="{3A0AC150-680A-4876-BB4C-553AD95B0BB2}" srcId="{D2DDB10B-A26A-401A-AD12-66B236C3FDD3}" destId="{0389134F-AF39-4180-B527-77145D6B2109}" srcOrd="5" destOrd="0" parTransId="{D8EA570E-0F28-42AF-BBFF-EA6A5E619BEF}" sibTransId="{AA574953-39B3-4815-A875-3281EAC25B7B}"/>
    <dgm:cxn modelId="{7C4ADE50-39D7-49FB-A4A9-BEE08CABE7DA}" srcId="{29DAFE64-AB42-4B03-A1A2-3E4E20AF1CEA}" destId="{C1D56689-ACA7-4105-B4B0-EDB0030A60B3}" srcOrd="5" destOrd="0" parTransId="{A6F8E31B-2CBA-46D4-B21C-7CF3053C6ED3}" sibTransId="{F446BBDE-1CA4-4EA2-BBC9-421D05423FB5}"/>
    <dgm:cxn modelId="{9FC35151-6CF2-4644-BD29-E505DCCCE71A}" type="presOf" srcId="{C9888146-7407-4F38-BE37-62B9DF5E838E}" destId="{9F1DAEDA-7419-4646-82F0-8833E53E1202}" srcOrd="0" destOrd="5" presId="urn:microsoft.com/office/officeart/2005/8/layout/hList1"/>
    <dgm:cxn modelId="{DD80B471-E227-4224-9B29-17EA9629B9BA}" srcId="{5DB16D99-2781-4C59-A753-3C9964D9B160}" destId="{3EF7BACA-9184-41B8-85EE-87AB8A3FBFCF}" srcOrd="0" destOrd="0" parTransId="{626BB159-7A9F-4E8E-B620-5BFE20046782}" sibTransId="{14BBAF24-56A3-4E80-A5C9-87274DAF0CA9}"/>
    <dgm:cxn modelId="{6F547275-7BAA-41DF-8258-5421200F8974}" type="presOf" srcId="{2F31C89A-E879-46CD-B5E1-6417962BD634}" destId="{C0318292-B7D1-4B88-AC6C-11883F04BF8E}" srcOrd="0" destOrd="0" presId="urn:microsoft.com/office/officeart/2005/8/layout/hList1"/>
    <dgm:cxn modelId="{0B7E9475-2B17-4D9E-9B03-9655C83FC942}" type="presOf" srcId="{459C03C2-0F8C-4303-8473-425BEAA0DD4A}" destId="{12B15D65-426B-443C-A489-AE390E4B19BB}" srcOrd="0" destOrd="2" presId="urn:microsoft.com/office/officeart/2005/8/layout/hList1"/>
    <dgm:cxn modelId="{B14EB175-4CEE-480F-BD2B-8FF43E5E18F1}" type="presOf" srcId="{01FDB9EF-B228-426C-B677-AD96124151B7}" destId="{12B15D65-426B-443C-A489-AE390E4B19BB}" srcOrd="0" destOrd="7" presId="urn:microsoft.com/office/officeart/2005/8/layout/hList1"/>
    <dgm:cxn modelId="{F61B2076-D0BE-45CC-AF4A-0008FFEA8E58}" srcId="{5DB16D99-2781-4C59-A753-3C9964D9B160}" destId="{303B08BC-38A4-4A56-B7C5-AEDD0163796F}" srcOrd="3" destOrd="0" parTransId="{4E7E8FBB-4AA7-4501-ACAD-63B18780A598}" sibTransId="{84AFFEF4-E0DD-4DB2-BCD1-7BE87F41DB16}"/>
    <dgm:cxn modelId="{F4AA8056-2C6F-4E30-8F59-BCDA3FECFDF2}" type="presOf" srcId="{0BB95DEF-27C5-49C0-A1BE-3C7B737616AA}" destId="{BA980BBE-75D1-4838-A3B5-FDE332D57ED2}" srcOrd="0" destOrd="2" presId="urn:microsoft.com/office/officeart/2005/8/layout/hList1"/>
    <dgm:cxn modelId="{308FAA57-356B-47E3-8795-FC615461456B}" type="presOf" srcId="{EBF4ADBB-B955-42F4-B09D-A8E540B1BB7A}" destId="{71B8E478-0616-4C62-AE6E-7BAE42C37BED}" srcOrd="0" destOrd="0" presId="urn:microsoft.com/office/officeart/2005/8/layout/hList1"/>
    <dgm:cxn modelId="{25B68F78-8844-45B8-85E6-A2014C19C920}" type="presOf" srcId="{9CE90A81-8CD8-4E9A-BED8-20C7F443CABC}" destId="{12B15D65-426B-443C-A489-AE390E4B19BB}" srcOrd="0" destOrd="4" presId="urn:microsoft.com/office/officeart/2005/8/layout/hList1"/>
    <dgm:cxn modelId="{CF502E59-0385-4447-8AF1-32D582E6CCB8}" type="presOf" srcId="{3EF7BACA-9184-41B8-85EE-87AB8A3FBFCF}" destId="{9F1DAEDA-7419-4646-82F0-8833E53E1202}" srcOrd="0" destOrd="0" presId="urn:microsoft.com/office/officeart/2005/8/layout/hList1"/>
    <dgm:cxn modelId="{DB826E79-CDA1-4152-B9D5-2C567ECF7043}" type="presOf" srcId="{C1D56689-ACA7-4105-B4B0-EDB0030A60B3}" destId="{93BDC382-90E4-492C-BDDF-CA36911CF176}" srcOrd="0" destOrd="5" presId="urn:microsoft.com/office/officeart/2005/8/layout/hList1"/>
    <dgm:cxn modelId="{C29C3E7A-2826-422C-AB0E-B63A795CD224}" type="presOf" srcId="{38367387-EE9D-4697-9235-C505BA4D40E6}" destId="{13B94E6F-E5EB-4A67-A0D9-B64A9100F73E}" srcOrd="0" destOrd="2" presId="urn:microsoft.com/office/officeart/2005/8/layout/hList1"/>
    <dgm:cxn modelId="{51A9797C-1F52-4A9C-9F6B-09FE1DEE5935}" srcId="{D2DDB10B-A26A-401A-AD12-66B236C3FDD3}" destId="{42066DE4-8571-457A-A72E-277E0CE6F762}" srcOrd="3" destOrd="0" parTransId="{B4E65043-A11E-4C12-A598-921F449F0031}" sibTransId="{BD76F22E-7BB6-4895-852B-CF73BE81D809}"/>
    <dgm:cxn modelId="{9CA02A7F-861A-4E7F-9B13-C5153E0DAFDD}" srcId="{AE994B82-88D2-4D99-B8EE-D28C5DB93B20}" destId="{799FAD63-7B2E-479E-8DCE-E68F0B676728}" srcOrd="0" destOrd="0" parTransId="{8A0F7916-8998-4E5F-BFF7-20C22A396D0A}" sibTransId="{0E92C6CD-9E80-46EE-8417-94B23D167423}"/>
    <dgm:cxn modelId="{E0A86481-7B69-4252-BB27-EBAC5C4DF30A}" srcId="{2F31C89A-E879-46CD-B5E1-6417962BD634}" destId="{CD962D3E-7B0A-40DE-9563-12351520576D}" srcOrd="1" destOrd="0" parTransId="{5085059A-BB04-4B7E-B3C0-064F52174E26}" sibTransId="{85C09D12-2D30-4041-9CAA-E11BF669C2EF}"/>
    <dgm:cxn modelId="{045D9F8A-53C0-486E-A09D-6F0B80D6BC44}" type="presOf" srcId="{1D9BF047-AA8B-4F2C-B58E-EBE1653B9E52}" destId="{12B15D65-426B-443C-A489-AE390E4B19BB}" srcOrd="0" destOrd="6" presId="urn:microsoft.com/office/officeart/2005/8/layout/hList1"/>
    <dgm:cxn modelId="{FDF13E8F-97EA-4540-B724-B8FC2CEF9708}" type="presOf" srcId="{8BB83822-6930-41A3-87A3-2E69A4870212}" destId="{1EC43D92-86BC-451A-A0F1-E228626E816F}" srcOrd="0" destOrd="0" presId="urn:microsoft.com/office/officeart/2005/8/layout/hList1"/>
    <dgm:cxn modelId="{A405EA9C-16F5-4DA5-803C-AE5C486E52FF}" type="presOf" srcId="{0389134F-AF39-4180-B527-77145D6B2109}" destId="{13B94E6F-E5EB-4A67-A0D9-B64A9100F73E}" srcOrd="0" destOrd="5" presId="urn:microsoft.com/office/officeart/2005/8/layout/hList1"/>
    <dgm:cxn modelId="{1557CFA1-10C2-47E6-AC2C-919C6FCCC9E5}" type="presOf" srcId="{4887D14E-C94F-44C4-8364-CA77B4383438}" destId="{13B94E6F-E5EB-4A67-A0D9-B64A9100F73E}" srcOrd="0" destOrd="4" presId="urn:microsoft.com/office/officeart/2005/8/layout/hList1"/>
    <dgm:cxn modelId="{7A4C4CA2-FEB7-4731-91E0-4DB988EBB7BC}" type="presOf" srcId="{AE994B82-88D2-4D99-B8EE-D28C5DB93B20}" destId="{9E8CC6CD-ACEA-4632-B561-3EFB7764A1AD}" srcOrd="0" destOrd="0" presId="urn:microsoft.com/office/officeart/2005/8/layout/hList1"/>
    <dgm:cxn modelId="{A507E7AA-3F5C-427F-8DD3-ABB081C9F2C2}" srcId="{2F31C89A-E879-46CD-B5E1-6417962BD634}" destId="{73BCC78D-E450-4546-B717-34719138F870}" srcOrd="0" destOrd="0" parTransId="{E0FE1AFB-8636-430E-A06F-00FCEE25A124}" sibTransId="{6B4341AB-1B78-4726-A948-260E73419BC6}"/>
    <dgm:cxn modelId="{4FFA23AD-2CE8-4A78-BBE8-6471DA9BD623}" srcId="{29DAFE64-AB42-4B03-A1A2-3E4E20AF1CEA}" destId="{680E74CF-6EF5-4632-8D31-FE387235B761}" srcOrd="0" destOrd="0" parTransId="{A9FE5D59-E194-46AB-A079-8E4EC6EFDA36}" sibTransId="{004D64C2-B35F-48CB-B4AE-4ADFB27CBA07}"/>
    <dgm:cxn modelId="{5433C6B0-7817-4C1C-96D1-03A02DA948E1}" type="presOf" srcId="{DEF2089B-238F-4A73-A814-0C37A7AD12FF}" destId="{12B15D65-426B-443C-A489-AE390E4B19BB}" srcOrd="0" destOrd="3" presId="urn:microsoft.com/office/officeart/2005/8/layout/hList1"/>
    <dgm:cxn modelId="{D7DA83B2-7B37-4CCD-86BD-5643D6D698BE}" srcId="{29DAFE64-AB42-4B03-A1A2-3E4E20AF1CEA}" destId="{5F0F3198-3552-4860-B6B1-75D3A405072F}" srcOrd="4" destOrd="0" parTransId="{EE9240AD-170F-478D-BDC6-97CFE6709FDC}" sibTransId="{10C2A0B7-BD3E-4A3F-A4CD-12F419BBE663}"/>
    <dgm:cxn modelId="{C6984CB3-8CB1-4E48-9829-A2E20EDD11E0}" srcId="{32CA2645-B69B-4C77-9D1D-2ACFAF597040}" destId="{4CFF1062-1922-4D87-9E28-B03869489846}" srcOrd="2" destOrd="0" parTransId="{3DA8198E-B33D-4E12-B66E-B5655B068407}" sibTransId="{A359BA40-0C99-4238-AB06-579DCF1E4419}"/>
    <dgm:cxn modelId="{1F95EDB6-D623-413B-9B2D-8DB93BD2E3BB}" type="presOf" srcId="{D3E5F0A5-793C-4F96-83AD-62EA3B26548E}" destId="{BA980BBE-75D1-4838-A3B5-FDE332D57ED2}" srcOrd="0" destOrd="3" presId="urn:microsoft.com/office/officeart/2005/8/layout/hList1"/>
    <dgm:cxn modelId="{7ACD25B8-051B-413F-AF1A-95DC38D0AB20}" srcId="{EBF4ADBB-B955-42F4-B09D-A8E540B1BB7A}" destId="{29DAFE64-AB42-4B03-A1A2-3E4E20AF1CEA}" srcOrd="2" destOrd="0" parTransId="{0C951B1C-5D86-4BCB-BCD1-F446D12E2A57}" sibTransId="{3A91FF39-789B-4F06-AE0A-06A457A4809F}"/>
    <dgm:cxn modelId="{1A4D72BE-1E04-4A2E-BE91-4192E8046CE2}" srcId="{EBF4ADBB-B955-42F4-B09D-A8E540B1BB7A}" destId="{D2DDB10B-A26A-401A-AD12-66B236C3FDD3}" srcOrd="5" destOrd="0" parTransId="{79B83767-3B72-4F85-B0BB-344AE0E98A81}" sibTransId="{25FB5B71-60D5-484B-A47F-65273A57B892}"/>
    <dgm:cxn modelId="{E8C335C0-54DC-4D63-B7F5-9DBB5A165CFC}" srcId="{32CA2645-B69B-4C77-9D1D-2ACFAF597040}" destId="{8BB83822-6930-41A3-87A3-2E69A4870212}" srcOrd="0" destOrd="0" parTransId="{10863C86-9602-41EB-8006-5CAF991A5614}" sibTransId="{192B591E-921B-4944-AF7F-2FC264F16122}"/>
    <dgm:cxn modelId="{4950B3CE-A337-4E4F-89B3-714E99D0D468}" srcId="{572285E5-A33D-403B-B745-69D10D365A04}" destId="{F7A08FD4-68A6-4D4E-A52B-D3C60712D5B1}" srcOrd="1" destOrd="0" parTransId="{6424D225-ABD9-49C2-9079-F1BBB37E9203}" sibTransId="{5A24016F-4C82-4E73-BFC7-A38ACFA47786}"/>
    <dgm:cxn modelId="{BAF19FD6-C929-490C-B379-4A47344C2D66}" srcId="{AE994B82-88D2-4D99-B8EE-D28C5DB93B20}" destId="{AFF6DDC3-EB82-48B8-A2C5-68CF7DA65314}" srcOrd="1" destOrd="0" parTransId="{B0846F89-D372-4EBB-8A93-C10CD31BE501}" sibTransId="{CE2D2D28-07A9-463D-A95E-880EF313F2F9}"/>
    <dgm:cxn modelId="{A4910BDC-215D-4970-AFEE-0F932D6176A6}" srcId="{EBF4ADBB-B955-42F4-B09D-A8E540B1BB7A}" destId="{5DB16D99-2781-4C59-A753-3C9964D9B160}" srcOrd="1" destOrd="0" parTransId="{4B85904E-85AC-444A-88E4-7B53B495B439}" sibTransId="{286EC520-F37A-4B6C-B109-3956218C4DD7}"/>
    <dgm:cxn modelId="{321B43DE-6499-4F24-B710-82B839410BA1}" srcId="{29DAFE64-AB42-4B03-A1A2-3E4E20AF1CEA}" destId="{D7BE2CE3-18B8-4B98-BDA2-5DFB7671BFBB}" srcOrd="1" destOrd="0" parTransId="{7A52FF65-7A62-4A5F-AF0A-BBF0552BCE51}" sibTransId="{695C3FC2-B44A-40FA-84AF-897E88CD5E2F}"/>
    <dgm:cxn modelId="{972EEDDF-7B61-425A-82C7-76A002F741AC}" srcId="{572285E5-A33D-403B-B745-69D10D365A04}" destId="{01FDB9EF-B228-426C-B677-AD96124151B7}" srcOrd="7" destOrd="0" parTransId="{A003C306-F6E5-4B67-BC77-B92431AACA55}" sibTransId="{A42EB712-08ED-40EE-8755-1355008CEF6E}"/>
    <dgm:cxn modelId="{F7CDCDE0-A126-4CA4-96EF-F1B4AAE35F5A}" type="presOf" srcId="{5DB16D99-2781-4C59-A753-3C9964D9B160}" destId="{09EF9F8C-0E84-4B41-8340-AD88EFDB4BA6}" srcOrd="0" destOrd="0" presId="urn:microsoft.com/office/officeart/2005/8/layout/hList1"/>
    <dgm:cxn modelId="{AF683EE1-FC75-47BC-AEAD-27EFACA54168}" type="presOf" srcId="{D2DDB10B-A26A-401A-AD12-66B236C3FDD3}" destId="{662FAB18-22A1-466C-B7E1-4236CCE1CAF0}" srcOrd="0" destOrd="0" presId="urn:microsoft.com/office/officeart/2005/8/layout/hList1"/>
    <dgm:cxn modelId="{5F0175E6-3DBC-4E50-A49E-9F166B77F943}" srcId="{5DB16D99-2781-4C59-A753-3C9964D9B160}" destId="{E1F4F7B6-0E3E-4E95-B558-D1F179BE1E83}" srcOrd="1" destOrd="0" parTransId="{D239FF2A-65EF-49CB-BA76-087A18A30AF6}" sibTransId="{41599D05-8679-416A-977D-8FAEE362CAAE}"/>
    <dgm:cxn modelId="{B4EA2BEC-2818-4EC7-B9FE-F6184B52C898}" type="presOf" srcId="{572285E5-A33D-403B-B745-69D10D365A04}" destId="{94583C77-109D-41C8-AF33-49D12FC85B9B}" srcOrd="0" destOrd="0" presId="urn:microsoft.com/office/officeart/2005/8/layout/hList1"/>
    <dgm:cxn modelId="{42D876ED-210D-4E2C-AD8F-8FDFCEA6CD3A}" srcId="{572285E5-A33D-403B-B745-69D10D365A04}" destId="{62FD0CD9-851D-41DC-8C34-37BDCCB100A8}" srcOrd="0" destOrd="0" parTransId="{08DE3AF8-9FF1-49C9-BA48-B1FC7E17E6A1}" sibTransId="{8050A88B-EDE1-4C58-997A-86E6F22F474B}"/>
    <dgm:cxn modelId="{08D29CEE-6D06-4BDF-9740-11FF091C4AB6}" srcId="{2F31C89A-E879-46CD-B5E1-6417962BD634}" destId="{D3E5F0A5-793C-4F96-83AD-62EA3B26548E}" srcOrd="3" destOrd="0" parTransId="{9115F42C-C7F7-4A68-8DE6-E31A1F84A8D7}" sibTransId="{3859F1A6-6B90-485C-8AD2-635C9839D167}"/>
    <dgm:cxn modelId="{510DE0EE-E766-4507-8E58-A46745778138}" srcId="{29DAFE64-AB42-4B03-A1A2-3E4E20AF1CEA}" destId="{DEB28DF8-715F-4BB8-AA85-DF5D886C17EC}" srcOrd="2" destOrd="0" parTransId="{CF9D74B1-CA10-4B08-BC27-9FD53A1C5B9F}" sibTransId="{914D8E75-29B5-43BB-93AB-7EE761A9B420}"/>
    <dgm:cxn modelId="{91C8DEEF-96C3-420D-91A9-9135ABC18E0B}" srcId="{5DB16D99-2781-4C59-A753-3C9964D9B160}" destId="{38C2E2C9-B888-4026-A15C-AEA61CB06BF8}" srcOrd="4" destOrd="0" parTransId="{631E6F85-A142-4C01-8DAC-0B2808381DDD}" sibTransId="{5AA28220-90C8-4D88-8039-ABEFCD277D66}"/>
    <dgm:cxn modelId="{139B5EF0-6B92-41F9-A238-B0EA2E9BA895}" type="presOf" srcId="{5F0F3198-3552-4860-B6B1-75D3A405072F}" destId="{93BDC382-90E4-492C-BDDF-CA36911CF176}" srcOrd="0" destOrd="4" presId="urn:microsoft.com/office/officeart/2005/8/layout/hList1"/>
    <dgm:cxn modelId="{2D5DE6F4-3F69-46B0-A585-E806E2BD16A8}" srcId="{572285E5-A33D-403B-B745-69D10D365A04}" destId="{AC85D479-EBD1-490B-A1FC-64B5DD846B2D}" srcOrd="5" destOrd="0" parTransId="{0C48C165-9CBD-4C51-A0B4-90B2A47BFF7A}" sibTransId="{FC5005D8-B9EA-45F1-9665-6C0E844D558B}"/>
    <dgm:cxn modelId="{92226CF6-A027-46B4-AAFF-3310CA0EC90A}" srcId="{572285E5-A33D-403B-B745-69D10D365A04}" destId="{1D9BF047-AA8B-4F2C-B58E-EBE1653B9E52}" srcOrd="6" destOrd="0" parTransId="{E21E4D88-6272-455D-A9D3-7883A6CBF88F}" sibTransId="{FCD4AA65-6307-401F-8DD5-F456F00B0667}"/>
    <dgm:cxn modelId="{454958F7-1A25-4C30-A00C-3F15EDCC781A}" type="presOf" srcId="{799FAD63-7B2E-479E-8DCE-E68F0B676728}" destId="{6395C4B0-BF27-4506-B1B5-276BE44AE68F}" srcOrd="0" destOrd="0" presId="urn:microsoft.com/office/officeart/2005/8/layout/hList1"/>
    <dgm:cxn modelId="{FE6252F8-7688-44BA-A60D-9881F3293A3F}" type="presOf" srcId="{AC85D479-EBD1-490B-A1FC-64B5DD846B2D}" destId="{12B15D65-426B-443C-A489-AE390E4B19BB}" srcOrd="0" destOrd="5" presId="urn:microsoft.com/office/officeart/2005/8/layout/hList1"/>
    <dgm:cxn modelId="{13DDFCFB-EEFE-49DA-B4F9-20311BB5C590}" srcId="{D2DDB10B-A26A-401A-AD12-66B236C3FDD3}" destId="{4887D14E-C94F-44C4-8364-CA77B4383438}" srcOrd="4" destOrd="0" parTransId="{0D4B9D72-4F9B-4074-BE03-576D30CBFE0D}" sibTransId="{A2722FA0-7BC7-4746-95E5-0580C2496EAE}"/>
    <dgm:cxn modelId="{66122AFF-80DC-43D6-B7C4-17EF4ED3A9CC}" type="presOf" srcId="{0B6DDB5E-9A34-462E-824E-6A0800059E7E}" destId="{13B94E6F-E5EB-4A67-A0D9-B64A9100F73E}" srcOrd="0" destOrd="1" presId="urn:microsoft.com/office/officeart/2005/8/layout/hList1"/>
    <dgm:cxn modelId="{414FE621-2BFB-4DE6-8C58-8F04E51EBE67}" type="presParOf" srcId="{71B8E478-0616-4C62-AE6E-7BAE42C37BED}" destId="{DA7E0DFC-5DE1-43F6-A68B-ECD6246A24F3}" srcOrd="0" destOrd="0" presId="urn:microsoft.com/office/officeart/2005/8/layout/hList1"/>
    <dgm:cxn modelId="{EFF30A04-8A9A-4794-A742-02BB30CADBF7}" type="presParOf" srcId="{DA7E0DFC-5DE1-43F6-A68B-ECD6246A24F3}" destId="{94583C77-109D-41C8-AF33-49D12FC85B9B}" srcOrd="0" destOrd="0" presId="urn:microsoft.com/office/officeart/2005/8/layout/hList1"/>
    <dgm:cxn modelId="{4CAFA5CD-5741-4D65-8F00-94E9CD085BE7}" type="presParOf" srcId="{DA7E0DFC-5DE1-43F6-A68B-ECD6246A24F3}" destId="{12B15D65-426B-443C-A489-AE390E4B19BB}" srcOrd="1" destOrd="0" presId="urn:microsoft.com/office/officeart/2005/8/layout/hList1"/>
    <dgm:cxn modelId="{B5706DE6-29A5-4F03-B520-4BB348EBF9AA}" type="presParOf" srcId="{71B8E478-0616-4C62-AE6E-7BAE42C37BED}" destId="{F9B7F717-7707-444D-9891-CB77774612DD}" srcOrd="1" destOrd="0" presId="urn:microsoft.com/office/officeart/2005/8/layout/hList1"/>
    <dgm:cxn modelId="{523F639A-6970-484E-8AE2-97DEE3139E20}" type="presParOf" srcId="{71B8E478-0616-4C62-AE6E-7BAE42C37BED}" destId="{70B1706A-B66D-4CA3-8FF4-37A99FB1EA88}" srcOrd="2" destOrd="0" presId="urn:microsoft.com/office/officeart/2005/8/layout/hList1"/>
    <dgm:cxn modelId="{9E1ADC16-1EF0-41F7-A316-3BE1888DBEC6}" type="presParOf" srcId="{70B1706A-B66D-4CA3-8FF4-37A99FB1EA88}" destId="{09EF9F8C-0E84-4B41-8340-AD88EFDB4BA6}" srcOrd="0" destOrd="0" presId="urn:microsoft.com/office/officeart/2005/8/layout/hList1"/>
    <dgm:cxn modelId="{9EF59F6F-DF0D-4322-A4FD-CFDDDB8B1082}" type="presParOf" srcId="{70B1706A-B66D-4CA3-8FF4-37A99FB1EA88}" destId="{9F1DAEDA-7419-4646-82F0-8833E53E1202}" srcOrd="1" destOrd="0" presId="urn:microsoft.com/office/officeart/2005/8/layout/hList1"/>
    <dgm:cxn modelId="{E497ED1D-B8A1-4352-A86E-9ABB0AB27C6D}" type="presParOf" srcId="{71B8E478-0616-4C62-AE6E-7BAE42C37BED}" destId="{5B45EA4E-398E-444F-AE69-19BADAF91627}" srcOrd="3" destOrd="0" presId="urn:microsoft.com/office/officeart/2005/8/layout/hList1"/>
    <dgm:cxn modelId="{19DFCBAB-A902-4A82-AE13-D23F13CE8FD9}" type="presParOf" srcId="{71B8E478-0616-4C62-AE6E-7BAE42C37BED}" destId="{66069FC4-E42D-4FB5-AF87-45064349B3A9}" srcOrd="4" destOrd="0" presId="urn:microsoft.com/office/officeart/2005/8/layout/hList1"/>
    <dgm:cxn modelId="{185D63E5-3D8B-4443-B55F-8CEFF4BA7060}" type="presParOf" srcId="{66069FC4-E42D-4FB5-AF87-45064349B3A9}" destId="{A91DED8E-E9DE-49A8-9B2B-9D8C44AF8FA7}" srcOrd="0" destOrd="0" presId="urn:microsoft.com/office/officeart/2005/8/layout/hList1"/>
    <dgm:cxn modelId="{D57C4462-6944-4ED9-A1C4-EDFF977836A1}" type="presParOf" srcId="{66069FC4-E42D-4FB5-AF87-45064349B3A9}" destId="{93BDC382-90E4-492C-BDDF-CA36911CF176}" srcOrd="1" destOrd="0" presId="urn:microsoft.com/office/officeart/2005/8/layout/hList1"/>
    <dgm:cxn modelId="{0008B232-2CBA-439D-80DA-894BBCE7794C}" type="presParOf" srcId="{71B8E478-0616-4C62-AE6E-7BAE42C37BED}" destId="{A1A0AC40-516B-4659-B2D0-52B169F4C3BF}" srcOrd="5" destOrd="0" presId="urn:microsoft.com/office/officeart/2005/8/layout/hList1"/>
    <dgm:cxn modelId="{A6218F01-966D-44E2-9E5F-3D6FEC9F1745}" type="presParOf" srcId="{71B8E478-0616-4C62-AE6E-7BAE42C37BED}" destId="{35D50282-76E7-48CB-9404-748CD107C5CE}" srcOrd="6" destOrd="0" presId="urn:microsoft.com/office/officeart/2005/8/layout/hList1"/>
    <dgm:cxn modelId="{11510670-CD4A-4184-B7CD-6D51528E698D}" type="presParOf" srcId="{35D50282-76E7-48CB-9404-748CD107C5CE}" destId="{9E8CC6CD-ACEA-4632-B561-3EFB7764A1AD}" srcOrd="0" destOrd="0" presId="urn:microsoft.com/office/officeart/2005/8/layout/hList1"/>
    <dgm:cxn modelId="{9E88B149-E908-42C6-975D-A4CF7DD6D026}" type="presParOf" srcId="{35D50282-76E7-48CB-9404-748CD107C5CE}" destId="{6395C4B0-BF27-4506-B1B5-276BE44AE68F}" srcOrd="1" destOrd="0" presId="urn:microsoft.com/office/officeart/2005/8/layout/hList1"/>
    <dgm:cxn modelId="{531B74A4-867A-46CE-8122-C5078C9DB298}" type="presParOf" srcId="{71B8E478-0616-4C62-AE6E-7BAE42C37BED}" destId="{A1C5F35A-704C-4DD2-8BCA-5444D3937B8B}" srcOrd="7" destOrd="0" presId="urn:microsoft.com/office/officeart/2005/8/layout/hList1"/>
    <dgm:cxn modelId="{2E80D6BF-D9A6-402A-B53C-718212EC37E3}" type="presParOf" srcId="{71B8E478-0616-4C62-AE6E-7BAE42C37BED}" destId="{E30C7AA7-300B-4A0E-B738-CE629507D8AE}" srcOrd="8" destOrd="0" presId="urn:microsoft.com/office/officeart/2005/8/layout/hList1"/>
    <dgm:cxn modelId="{C8469DE7-FD29-48DE-A840-1CA58DD122D6}" type="presParOf" srcId="{E30C7AA7-300B-4A0E-B738-CE629507D8AE}" destId="{96B1880B-1106-436E-BC25-8A4F6724AFF2}" srcOrd="0" destOrd="0" presId="urn:microsoft.com/office/officeart/2005/8/layout/hList1"/>
    <dgm:cxn modelId="{34ADE601-434D-4EAA-AA0D-79A91BCD24B3}" type="presParOf" srcId="{E30C7AA7-300B-4A0E-B738-CE629507D8AE}" destId="{1EC43D92-86BC-451A-A0F1-E228626E816F}" srcOrd="1" destOrd="0" presId="urn:microsoft.com/office/officeart/2005/8/layout/hList1"/>
    <dgm:cxn modelId="{629D6A6A-312F-4F5D-9F2A-13968930010E}" type="presParOf" srcId="{71B8E478-0616-4C62-AE6E-7BAE42C37BED}" destId="{27FCF9E0-CBB5-4F34-9441-AE4E5BF39D19}" srcOrd="9" destOrd="0" presId="urn:microsoft.com/office/officeart/2005/8/layout/hList1"/>
    <dgm:cxn modelId="{C4CEF3C7-AD10-4F31-9EA4-FB22B7AC83DF}" type="presParOf" srcId="{71B8E478-0616-4C62-AE6E-7BAE42C37BED}" destId="{6F603AEE-2E40-4F42-AF3D-622A8E74CBCA}" srcOrd="10" destOrd="0" presId="urn:microsoft.com/office/officeart/2005/8/layout/hList1"/>
    <dgm:cxn modelId="{247D5286-B06D-4C47-8079-282AA70AC025}" type="presParOf" srcId="{6F603AEE-2E40-4F42-AF3D-622A8E74CBCA}" destId="{662FAB18-22A1-466C-B7E1-4236CCE1CAF0}" srcOrd="0" destOrd="0" presId="urn:microsoft.com/office/officeart/2005/8/layout/hList1"/>
    <dgm:cxn modelId="{CC62C34E-AAC5-46AA-B216-9A6E94514B1B}" type="presParOf" srcId="{6F603AEE-2E40-4F42-AF3D-622A8E74CBCA}" destId="{13B94E6F-E5EB-4A67-A0D9-B64A9100F73E}" srcOrd="1" destOrd="0" presId="urn:microsoft.com/office/officeart/2005/8/layout/hList1"/>
    <dgm:cxn modelId="{27B5E3D2-D525-4C20-AC70-756B1557FAE5}" type="presParOf" srcId="{71B8E478-0616-4C62-AE6E-7BAE42C37BED}" destId="{AEF1636B-224B-4B9F-9581-C40B92DBD88B}" srcOrd="11" destOrd="0" presId="urn:microsoft.com/office/officeart/2005/8/layout/hList1"/>
    <dgm:cxn modelId="{75B42EDE-F4BB-4086-BF0C-0053353835D2}" type="presParOf" srcId="{71B8E478-0616-4C62-AE6E-7BAE42C37BED}" destId="{11A05CE6-5C42-4513-84AE-9F2E98BB9132}" srcOrd="12" destOrd="0" presId="urn:microsoft.com/office/officeart/2005/8/layout/hList1"/>
    <dgm:cxn modelId="{4AD24787-1113-46E1-82ED-8869D7E82275}" type="presParOf" srcId="{11A05CE6-5C42-4513-84AE-9F2E98BB9132}" destId="{C0318292-B7D1-4B88-AC6C-11883F04BF8E}" srcOrd="0" destOrd="0" presId="urn:microsoft.com/office/officeart/2005/8/layout/hList1"/>
    <dgm:cxn modelId="{56B866E5-122B-49FF-ADB1-B4CAD269C093}" type="presParOf" srcId="{11A05CE6-5C42-4513-84AE-9F2E98BB9132}" destId="{BA980BBE-75D1-4838-A3B5-FDE332D57ED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6933A2-6632-4A6C-B7E4-DFA6404A1B63}"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C3B02F00-B6FA-4A89-8C74-A3C190F2CD0A}">
      <dgm:prSet phldrT="[Text]" custT="1"/>
      <dgm:spPr/>
      <dgm:t>
        <a:bodyPr/>
        <a:lstStyle/>
        <a:p>
          <a:r>
            <a:rPr lang="en-US" sz="2400" dirty="0"/>
            <a:t>Pharmacological activities</a:t>
          </a:r>
        </a:p>
      </dgm:t>
    </dgm:pt>
    <dgm:pt modelId="{864EE1A5-9485-44B5-B336-A9DBF325125D}" type="parTrans" cxnId="{0B5DD33F-FE7C-4176-9335-DB7E9B7F9451}">
      <dgm:prSet/>
      <dgm:spPr/>
      <dgm:t>
        <a:bodyPr/>
        <a:lstStyle/>
        <a:p>
          <a:endParaRPr lang="en-US" sz="1600"/>
        </a:p>
      </dgm:t>
    </dgm:pt>
    <dgm:pt modelId="{6BBA4E93-642A-436C-870D-73CFE64CBE52}" type="sibTrans" cxnId="{0B5DD33F-FE7C-4176-9335-DB7E9B7F9451}">
      <dgm:prSet/>
      <dgm:spPr/>
      <dgm:t>
        <a:bodyPr/>
        <a:lstStyle/>
        <a:p>
          <a:endParaRPr lang="en-US" sz="1600"/>
        </a:p>
      </dgm:t>
    </dgm:pt>
    <dgm:pt modelId="{93867D9D-7B6D-4461-8897-6F60D394BBBB}">
      <dgm:prSet phldrT="[Text]" custT="1"/>
      <dgm:spPr/>
      <dgm:t>
        <a:bodyPr/>
        <a:lstStyle/>
        <a:p>
          <a:r>
            <a:rPr lang="en-US" sz="1600" dirty="0"/>
            <a:t>Cytotoxic</a:t>
          </a:r>
        </a:p>
      </dgm:t>
    </dgm:pt>
    <dgm:pt modelId="{11A325F3-1F81-4F36-9386-177AF42913CD}" type="parTrans" cxnId="{B1E92328-0ABE-428E-9367-2E90402E0DC7}">
      <dgm:prSet custT="1"/>
      <dgm:spPr/>
      <dgm:t>
        <a:bodyPr/>
        <a:lstStyle/>
        <a:p>
          <a:endParaRPr lang="en-US" sz="1600"/>
        </a:p>
      </dgm:t>
    </dgm:pt>
    <dgm:pt modelId="{2AA33D74-FE2F-4204-B178-0DC3F485A34D}" type="sibTrans" cxnId="{B1E92328-0ABE-428E-9367-2E90402E0DC7}">
      <dgm:prSet/>
      <dgm:spPr/>
      <dgm:t>
        <a:bodyPr/>
        <a:lstStyle/>
        <a:p>
          <a:endParaRPr lang="en-US" sz="1600"/>
        </a:p>
      </dgm:t>
    </dgm:pt>
    <dgm:pt modelId="{9C3DAA41-234F-4B77-9124-F26DF5CE0BD8}">
      <dgm:prSet phldrT="[Text]" custT="1"/>
      <dgm:spPr>
        <a:solidFill>
          <a:schemeClr val="accent1"/>
        </a:solidFill>
      </dgm:spPr>
      <dgm:t>
        <a:bodyPr/>
        <a:lstStyle/>
        <a:p>
          <a:r>
            <a:rPr lang="en-US" sz="1600" dirty="0"/>
            <a:t>Antioxidant</a:t>
          </a:r>
        </a:p>
      </dgm:t>
    </dgm:pt>
    <dgm:pt modelId="{5C56C94E-8767-4A5A-9896-F8D4F76B43A5}" type="parTrans" cxnId="{ECD25AD4-5E2D-422F-B0D6-D051AB8DDC04}">
      <dgm:prSet custT="1"/>
      <dgm:spPr/>
      <dgm:t>
        <a:bodyPr/>
        <a:lstStyle/>
        <a:p>
          <a:endParaRPr lang="en-US" sz="1600"/>
        </a:p>
      </dgm:t>
    </dgm:pt>
    <dgm:pt modelId="{ED49E035-6543-4C95-A3DA-C4323C0DE63E}" type="sibTrans" cxnId="{ECD25AD4-5E2D-422F-B0D6-D051AB8DDC04}">
      <dgm:prSet/>
      <dgm:spPr/>
      <dgm:t>
        <a:bodyPr/>
        <a:lstStyle/>
        <a:p>
          <a:endParaRPr lang="en-US" sz="1600"/>
        </a:p>
      </dgm:t>
    </dgm:pt>
    <dgm:pt modelId="{BF164644-8236-43C3-95EA-E45963620A58}">
      <dgm:prSet phldrT="[Text]" custT="1"/>
      <dgm:spPr>
        <a:solidFill>
          <a:schemeClr val="accent4">
            <a:lumMod val="60000"/>
            <a:lumOff val="40000"/>
          </a:schemeClr>
        </a:solidFill>
      </dgm:spPr>
      <dgm:t>
        <a:bodyPr/>
        <a:lstStyle/>
        <a:p>
          <a:r>
            <a:rPr lang="en-US" sz="1600" dirty="0"/>
            <a:t>Anti-inflammatory</a:t>
          </a:r>
        </a:p>
      </dgm:t>
    </dgm:pt>
    <dgm:pt modelId="{7F490B96-C6B7-4258-B05A-1155766400DB}" type="parTrans" cxnId="{FDECC144-BDC9-4B00-A8F0-E554D3ECE39E}">
      <dgm:prSet custT="1"/>
      <dgm:spPr/>
      <dgm:t>
        <a:bodyPr/>
        <a:lstStyle/>
        <a:p>
          <a:endParaRPr lang="en-US" sz="1600"/>
        </a:p>
      </dgm:t>
    </dgm:pt>
    <dgm:pt modelId="{2D4B7CD6-5CF1-440B-BBFA-653A46B9F9BB}" type="sibTrans" cxnId="{FDECC144-BDC9-4B00-A8F0-E554D3ECE39E}">
      <dgm:prSet/>
      <dgm:spPr/>
      <dgm:t>
        <a:bodyPr/>
        <a:lstStyle/>
        <a:p>
          <a:endParaRPr lang="en-US" sz="1600"/>
        </a:p>
      </dgm:t>
    </dgm:pt>
    <dgm:pt modelId="{E307B829-A2AD-4122-B53C-2911B7A8533A}">
      <dgm:prSet phldrT="[Text]"/>
      <dgm:spPr/>
      <dgm:t>
        <a:bodyPr/>
        <a:lstStyle/>
        <a:p>
          <a:endParaRPr lang="en-US" sz="1600" dirty="0"/>
        </a:p>
      </dgm:t>
    </dgm:pt>
    <dgm:pt modelId="{D00C67BA-BFCD-4713-9CC7-390CFAF67A29}" type="parTrans" cxnId="{4C92AC21-D983-42F2-A684-ED5F11EE8C2F}">
      <dgm:prSet/>
      <dgm:spPr/>
      <dgm:t>
        <a:bodyPr/>
        <a:lstStyle/>
        <a:p>
          <a:endParaRPr lang="en-US" sz="1600"/>
        </a:p>
      </dgm:t>
    </dgm:pt>
    <dgm:pt modelId="{8C30E4EC-B943-4DED-9331-66070FB5DA5C}" type="sibTrans" cxnId="{4C92AC21-D983-42F2-A684-ED5F11EE8C2F}">
      <dgm:prSet/>
      <dgm:spPr/>
      <dgm:t>
        <a:bodyPr/>
        <a:lstStyle/>
        <a:p>
          <a:endParaRPr lang="en-US" sz="1600"/>
        </a:p>
      </dgm:t>
    </dgm:pt>
    <dgm:pt modelId="{302ADB40-15F2-444D-A520-ED45F80E3B6F}">
      <dgm:prSet phldrT="[Text]" custT="1"/>
      <dgm:spPr>
        <a:solidFill>
          <a:schemeClr val="accent4">
            <a:lumMod val="60000"/>
            <a:lumOff val="40000"/>
          </a:schemeClr>
        </a:solidFill>
      </dgm:spPr>
      <dgm:t>
        <a:bodyPr/>
        <a:lstStyle/>
        <a:p>
          <a:r>
            <a:rPr lang="en-US" sz="1600" dirty="0"/>
            <a:t>Analgesic</a:t>
          </a:r>
        </a:p>
      </dgm:t>
    </dgm:pt>
    <dgm:pt modelId="{A9C759ED-D30E-4AFF-BEE4-7B7F59156F66}" type="parTrans" cxnId="{F1515E63-D86F-4856-B41A-7C9E62F57E3E}">
      <dgm:prSet custT="1"/>
      <dgm:spPr/>
      <dgm:t>
        <a:bodyPr/>
        <a:lstStyle/>
        <a:p>
          <a:endParaRPr lang="en-US" sz="1600"/>
        </a:p>
      </dgm:t>
    </dgm:pt>
    <dgm:pt modelId="{A5A0F73E-40A0-4957-9DB9-6A26ECA86651}" type="sibTrans" cxnId="{F1515E63-D86F-4856-B41A-7C9E62F57E3E}">
      <dgm:prSet/>
      <dgm:spPr/>
      <dgm:t>
        <a:bodyPr/>
        <a:lstStyle/>
        <a:p>
          <a:endParaRPr lang="en-US" sz="1600"/>
        </a:p>
      </dgm:t>
    </dgm:pt>
    <dgm:pt modelId="{1658FFB3-0517-44CF-A247-9E0DDB2C8E45}">
      <dgm:prSet phldrT="[Text]" custT="1"/>
      <dgm:spPr/>
      <dgm:t>
        <a:bodyPr/>
        <a:lstStyle/>
        <a:p>
          <a:r>
            <a:rPr lang="en-US" sz="1600" dirty="0"/>
            <a:t>Antifungal</a:t>
          </a:r>
        </a:p>
      </dgm:t>
    </dgm:pt>
    <dgm:pt modelId="{EC24DCD0-6137-4A9D-B54A-0EF095264BF3}" type="parTrans" cxnId="{A554DACD-688E-4533-A49F-3508784F303E}">
      <dgm:prSet custT="1"/>
      <dgm:spPr/>
      <dgm:t>
        <a:bodyPr/>
        <a:lstStyle/>
        <a:p>
          <a:endParaRPr lang="en-US" sz="1600"/>
        </a:p>
      </dgm:t>
    </dgm:pt>
    <dgm:pt modelId="{D0D70A75-F3F1-49F7-B9B6-EF21079C0A95}" type="sibTrans" cxnId="{A554DACD-688E-4533-A49F-3508784F303E}">
      <dgm:prSet/>
      <dgm:spPr/>
      <dgm:t>
        <a:bodyPr/>
        <a:lstStyle/>
        <a:p>
          <a:endParaRPr lang="en-US" sz="1600"/>
        </a:p>
      </dgm:t>
    </dgm:pt>
    <dgm:pt modelId="{E7325AE2-DF3F-46AE-8BEA-28EB095529BD}">
      <dgm:prSet phldrT="[Text]" custT="1"/>
      <dgm:spPr/>
      <dgm:t>
        <a:bodyPr/>
        <a:lstStyle/>
        <a:p>
          <a:r>
            <a:rPr lang="en-US" sz="1600" dirty="0"/>
            <a:t>Antibacterial </a:t>
          </a:r>
        </a:p>
      </dgm:t>
    </dgm:pt>
    <dgm:pt modelId="{8562535F-7333-4F18-9405-17080330E05B}" type="parTrans" cxnId="{0CECC98A-EC28-4A50-9156-1198E07ABCAE}">
      <dgm:prSet custT="1"/>
      <dgm:spPr/>
      <dgm:t>
        <a:bodyPr/>
        <a:lstStyle/>
        <a:p>
          <a:endParaRPr lang="en-US" sz="1600"/>
        </a:p>
      </dgm:t>
    </dgm:pt>
    <dgm:pt modelId="{ADE2A197-882F-4B91-9DC3-0EACDC59AE75}" type="sibTrans" cxnId="{0CECC98A-EC28-4A50-9156-1198E07ABCAE}">
      <dgm:prSet/>
      <dgm:spPr/>
      <dgm:t>
        <a:bodyPr/>
        <a:lstStyle/>
        <a:p>
          <a:endParaRPr lang="en-US" sz="1600"/>
        </a:p>
      </dgm:t>
    </dgm:pt>
    <dgm:pt modelId="{C868B397-4287-46CC-98EA-B05B076E595D}" type="pres">
      <dgm:prSet presAssocID="{A86933A2-6632-4A6C-B7E4-DFA6404A1B63}" presName="cycle" presStyleCnt="0">
        <dgm:presLayoutVars>
          <dgm:chMax val="1"/>
          <dgm:dir/>
          <dgm:animLvl val="ctr"/>
          <dgm:resizeHandles val="exact"/>
        </dgm:presLayoutVars>
      </dgm:prSet>
      <dgm:spPr/>
    </dgm:pt>
    <dgm:pt modelId="{DB07095E-9112-4A4C-880E-8C1677948AB7}" type="pres">
      <dgm:prSet presAssocID="{C3B02F00-B6FA-4A89-8C74-A3C190F2CD0A}" presName="centerShape" presStyleLbl="node0" presStyleIdx="0" presStyleCnt="1" custScaleX="225152"/>
      <dgm:spPr/>
    </dgm:pt>
    <dgm:pt modelId="{65132E3D-9FAA-45BC-BCBE-9E97F5C70F8F}" type="pres">
      <dgm:prSet presAssocID="{11A325F3-1F81-4F36-9386-177AF42913CD}" presName="Name9" presStyleLbl="parChTrans1D2" presStyleIdx="0" presStyleCnt="6"/>
      <dgm:spPr/>
    </dgm:pt>
    <dgm:pt modelId="{A42A328B-5211-48A9-83E2-0C5D7854C25C}" type="pres">
      <dgm:prSet presAssocID="{11A325F3-1F81-4F36-9386-177AF42913CD}" presName="connTx" presStyleLbl="parChTrans1D2" presStyleIdx="0" presStyleCnt="6"/>
      <dgm:spPr/>
    </dgm:pt>
    <dgm:pt modelId="{2666B400-A000-46FC-A69A-F89CAEE7CDC0}" type="pres">
      <dgm:prSet presAssocID="{93867D9D-7B6D-4461-8897-6F60D394BBBB}" presName="node" presStyleLbl="node1" presStyleIdx="0" presStyleCnt="6" custScaleX="166126" custScaleY="76673">
        <dgm:presLayoutVars>
          <dgm:bulletEnabled val="1"/>
        </dgm:presLayoutVars>
      </dgm:prSet>
      <dgm:spPr/>
    </dgm:pt>
    <dgm:pt modelId="{684012DC-E3A1-41AC-B5D0-961E130F4F52}" type="pres">
      <dgm:prSet presAssocID="{5C56C94E-8767-4A5A-9896-F8D4F76B43A5}" presName="Name9" presStyleLbl="parChTrans1D2" presStyleIdx="1" presStyleCnt="6"/>
      <dgm:spPr/>
    </dgm:pt>
    <dgm:pt modelId="{94D8176B-6E17-4BEC-B95E-2B5409B4D21A}" type="pres">
      <dgm:prSet presAssocID="{5C56C94E-8767-4A5A-9896-F8D4F76B43A5}" presName="connTx" presStyleLbl="parChTrans1D2" presStyleIdx="1" presStyleCnt="6"/>
      <dgm:spPr/>
    </dgm:pt>
    <dgm:pt modelId="{75F3EE91-8081-4137-A326-53F9D24FE24F}" type="pres">
      <dgm:prSet presAssocID="{9C3DAA41-234F-4B77-9124-F26DF5CE0BD8}" presName="node" presStyleLbl="node1" presStyleIdx="1" presStyleCnt="6" custScaleX="166126" custScaleY="76673" custRadScaleRad="128773" custRadScaleInc="24837">
        <dgm:presLayoutVars>
          <dgm:bulletEnabled val="1"/>
        </dgm:presLayoutVars>
      </dgm:prSet>
      <dgm:spPr/>
    </dgm:pt>
    <dgm:pt modelId="{8EF7C99B-6E3A-4EEB-98DC-44E62CA7F31A}" type="pres">
      <dgm:prSet presAssocID="{8562535F-7333-4F18-9405-17080330E05B}" presName="Name9" presStyleLbl="parChTrans1D2" presStyleIdx="2" presStyleCnt="6"/>
      <dgm:spPr/>
    </dgm:pt>
    <dgm:pt modelId="{B7F74F79-BA10-42B8-81E8-DE812DC0B8A4}" type="pres">
      <dgm:prSet presAssocID="{8562535F-7333-4F18-9405-17080330E05B}" presName="connTx" presStyleLbl="parChTrans1D2" presStyleIdx="2" presStyleCnt="6"/>
      <dgm:spPr/>
    </dgm:pt>
    <dgm:pt modelId="{B677E4AC-FC88-47C4-A81B-DF64811795D8}" type="pres">
      <dgm:prSet presAssocID="{E7325AE2-DF3F-46AE-8BEA-28EB095529BD}" presName="node" presStyleLbl="node1" presStyleIdx="2" presStyleCnt="6" custScaleX="166126" custScaleY="76673" custRadScaleRad="127064" custRadScaleInc="-31288">
        <dgm:presLayoutVars>
          <dgm:bulletEnabled val="1"/>
        </dgm:presLayoutVars>
      </dgm:prSet>
      <dgm:spPr/>
    </dgm:pt>
    <dgm:pt modelId="{54AA9589-B419-4C49-9C55-7D6FAF2E22BE}" type="pres">
      <dgm:prSet presAssocID="{7F490B96-C6B7-4258-B05A-1155766400DB}" presName="Name9" presStyleLbl="parChTrans1D2" presStyleIdx="3" presStyleCnt="6"/>
      <dgm:spPr/>
    </dgm:pt>
    <dgm:pt modelId="{8BF96D56-707F-4BB4-9CEC-6DADE0FF607F}" type="pres">
      <dgm:prSet presAssocID="{7F490B96-C6B7-4258-B05A-1155766400DB}" presName="connTx" presStyleLbl="parChTrans1D2" presStyleIdx="3" presStyleCnt="6"/>
      <dgm:spPr/>
    </dgm:pt>
    <dgm:pt modelId="{29431D78-3ECD-4300-BECC-DFF275586DAD}" type="pres">
      <dgm:prSet presAssocID="{BF164644-8236-43C3-95EA-E45963620A58}" presName="node" presStyleLbl="node1" presStyleIdx="3" presStyleCnt="6" custScaleX="166126" custScaleY="76673" custRadScaleRad="101558" custRadScaleInc="0">
        <dgm:presLayoutVars>
          <dgm:bulletEnabled val="1"/>
        </dgm:presLayoutVars>
      </dgm:prSet>
      <dgm:spPr/>
    </dgm:pt>
    <dgm:pt modelId="{84F34779-7A6C-45AD-BA05-2F284AD288AD}" type="pres">
      <dgm:prSet presAssocID="{A9C759ED-D30E-4AFF-BEE4-7B7F59156F66}" presName="Name9" presStyleLbl="parChTrans1D2" presStyleIdx="4" presStyleCnt="6"/>
      <dgm:spPr/>
    </dgm:pt>
    <dgm:pt modelId="{186AC48A-8822-4934-96E8-E62DF7EB3D6C}" type="pres">
      <dgm:prSet presAssocID="{A9C759ED-D30E-4AFF-BEE4-7B7F59156F66}" presName="connTx" presStyleLbl="parChTrans1D2" presStyleIdx="4" presStyleCnt="6"/>
      <dgm:spPr/>
    </dgm:pt>
    <dgm:pt modelId="{1EB7D34B-C803-48DE-9A67-62B598D88F29}" type="pres">
      <dgm:prSet presAssocID="{302ADB40-15F2-444D-A520-ED45F80E3B6F}" presName="node" presStyleLbl="node1" presStyleIdx="4" presStyleCnt="6" custScaleX="166126" custScaleY="76673" custRadScaleRad="136089" custRadScaleInc="36899">
        <dgm:presLayoutVars>
          <dgm:bulletEnabled val="1"/>
        </dgm:presLayoutVars>
      </dgm:prSet>
      <dgm:spPr/>
    </dgm:pt>
    <dgm:pt modelId="{4CEF85F5-2566-465F-81DB-22EDEDF4C46F}" type="pres">
      <dgm:prSet presAssocID="{EC24DCD0-6137-4A9D-B54A-0EF095264BF3}" presName="Name9" presStyleLbl="parChTrans1D2" presStyleIdx="5" presStyleCnt="6"/>
      <dgm:spPr/>
    </dgm:pt>
    <dgm:pt modelId="{99A0B546-8D82-4BC0-97A8-F813BBD616C7}" type="pres">
      <dgm:prSet presAssocID="{EC24DCD0-6137-4A9D-B54A-0EF095264BF3}" presName="connTx" presStyleLbl="parChTrans1D2" presStyleIdx="5" presStyleCnt="6"/>
      <dgm:spPr/>
    </dgm:pt>
    <dgm:pt modelId="{A3F5A57C-B1F0-4F4B-9629-E86742C7E055}" type="pres">
      <dgm:prSet presAssocID="{1658FFB3-0517-44CF-A247-9E0DDB2C8E45}" presName="node" presStyleLbl="node1" presStyleIdx="5" presStyleCnt="6" custScaleX="166126" custScaleY="76673" custRadScaleRad="131344" custRadScaleInc="-26387">
        <dgm:presLayoutVars>
          <dgm:bulletEnabled val="1"/>
        </dgm:presLayoutVars>
      </dgm:prSet>
      <dgm:spPr/>
    </dgm:pt>
  </dgm:ptLst>
  <dgm:cxnLst>
    <dgm:cxn modelId="{F3AF2E01-54D0-498B-B39E-8A205FCF4314}" type="presOf" srcId="{8562535F-7333-4F18-9405-17080330E05B}" destId="{8EF7C99B-6E3A-4EEB-98DC-44E62CA7F31A}" srcOrd="0" destOrd="0" presId="urn:microsoft.com/office/officeart/2005/8/layout/radial1"/>
    <dgm:cxn modelId="{C456E304-C30A-45E2-B7BD-12AE200A5734}" type="presOf" srcId="{11A325F3-1F81-4F36-9386-177AF42913CD}" destId="{A42A328B-5211-48A9-83E2-0C5D7854C25C}" srcOrd="1" destOrd="0" presId="urn:microsoft.com/office/officeart/2005/8/layout/radial1"/>
    <dgm:cxn modelId="{3C37CD05-7DE5-4468-AB6D-D55CBC5DAAE3}" type="presOf" srcId="{11A325F3-1F81-4F36-9386-177AF42913CD}" destId="{65132E3D-9FAA-45BC-BCBE-9E97F5C70F8F}" srcOrd="0" destOrd="0" presId="urn:microsoft.com/office/officeart/2005/8/layout/radial1"/>
    <dgm:cxn modelId="{8C201906-09F7-4F6A-A041-BEB910DE4DBD}" type="presOf" srcId="{7F490B96-C6B7-4258-B05A-1155766400DB}" destId="{8BF96D56-707F-4BB4-9CEC-6DADE0FF607F}" srcOrd="1" destOrd="0" presId="urn:microsoft.com/office/officeart/2005/8/layout/radial1"/>
    <dgm:cxn modelId="{055AD708-9876-42A5-A003-8CCD520B3159}" type="presOf" srcId="{C3B02F00-B6FA-4A89-8C74-A3C190F2CD0A}" destId="{DB07095E-9112-4A4C-880E-8C1677948AB7}" srcOrd="0" destOrd="0" presId="urn:microsoft.com/office/officeart/2005/8/layout/radial1"/>
    <dgm:cxn modelId="{4C92AC21-D983-42F2-A684-ED5F11EE8C2F}" srcId="{A86933A2-6632-4A6C-B7E4-DFA6404A1B63}" destId="{E307B829-A2AD-4122-B53C-2911B7A8533A}" srcOrd="1" destOrd="0" parTransId="{D00C67BA-BFCD-4713-9CC7-390CFAF67A29}" sibTransId="{8C30E4EC-B943-4DED-9331-66070FB5DA5C}"/>
    <dgm:cxn modelId="{B1E92328-0ABE-428E-9367-2E90402E0DC7}" srcId="{C3B02F00-B6FA-4A89-8C74-A3C190F2CD0A}" destId="{93867D9D-7B6D-4461-8897-6F60D394BBBB}" srcOrd="0" destOrd="0" parTransId="{11A325F3-1F81-4F36-9386-177AF42913CD}" sibTransId="{2AA33D74-FE2F-4204-B178-0DC3F485A34D}"/>
    <dgm:cxn modelId="{0B5DD33F-FE7C-4176-9335-DB7E9B7F9451}" srcId="{A86933A2-6632-4A6C-B7E4-DFA6404A1B63}" destId="{C3B02F00-B6FA-4A89-8C74-A3C190F2CD0A}" srcOrd="0" destOrd="0" parTransId="{864EE1A5-9485-44B5-B336-A9DBF325125D}" sibTransId="{6BBA4E93-642A-436C-870D-73CFE64CBE52}"/>
    <dgm:cxn modelId="{F1515E63-D86F-4856-B41A-7C9E62F57E3E}" srcId="{C3B02F00-B6FA-4A89-8C74-A3C190F2CD0A}" destId="{302ADB40-15F2-444D-A520-ED45F80E3B6F}" srcOrd="4" destOrd="0" parTransId="{A9C759ED-D30E-4AFF-BEE4-7B7F59156F66}" sibTransId="{A5A0F73E-40A0-4957-9DB9-6A26ECA86651}"/>
    <dgm:cxn modelId="{FDECC144-BDC9-4B00-A8F0-E554D3ECE39E}" srcId="{C3B02F00-B6FA-4A89-8C74-A3C190F2CD0A}" destId="{BF164644-8236-43C3-95EA-E45963620A58}" srcOrd="3" destOrd="0" parTransId="{7F490B96-C6B7-4258-B05A-1155766400DB}" sibTransId="{2D4B7CD6-5CF1-440B-BBFA-653A46B9F9BB}"/>
    <dgm:cxn modelId="{A0FEC94F-795F-4644-8E09-6CD44CAA9AF2}" type="presOf" srcId="{A9C759ED-D30E-4AFF-BEE4-7B7F59156F66}" destId="{186AC48A-8822-4934-96E8-E62DF7EB3D6C}" srcOrd="1" destOrd="0" presId="urn:microsoft.com/office/officeart/2005/8/layout/radial1"/>
    <dgm:cxn modelId="{0D5AE272-DE2B-4C6D-B25C-E915FB0BF8C8}" type="presOf" srcId="{A86933A2-6632-4A6C-B7E4-DFA6404A1B63}" destId="{C868B397-4287-46CC-98EA-B05B076E595D}" srcOrd="0" destOrd="0" presId="urn:microsoft.com/office/officeart/2005/8/layout/radial1"/>
    <dgm:cxn modelId="{E0CBED73-37BF-4780-B5CF-8294DF9870EC}" type="presOf" srcId="{5C56C94E-8767-4A5A-9896-F8D4F76B43A5}" destId="{684012DC-E3A1-41AC-B5D0-961E130F4F52}" srcOrd="0" destOrd="0" presId="urn:microsoft.com/office/officeart/2005/8/layout/radial1"/>
    <dgm:cxn modelId="{BF0C4956-F7D7-4D3D-BF5E-522253F9F3BF}" type="presOf" srcId="{7F490B96-C6B7-4258-B05A-1155766400DB}" destId="{54AA9589-B419-4C49-9C55-7D6FAF2E22BE}" srcOrd="0" destOrd="0" presId="urn:microsoft.com/office/officeart/2005/8/layout/radial1"/>
    <dgm:cxn modelId="{0AB2DC59-1BFA-422A-9CC5-C56B5145EE65}" type="presOf" srcId="{1658FFB3-0517-44CF-A247-9E0DDB2C8E45}" destId="{A3F5A57C-B1F0-4F4B-9629-E86742C7E055}" srcOrd="0" destOrd="0" presId="urn:microsoft.com/office/officeart/2005/8/layout/radial1"/>
    <dgm:cxn modelId="{7F8CB17B-538A-439F-90AE-D94F276E64DA}" type="presOf" srcId="{BF164644-8236-43C3-95EA-E45963620A58}" destId="{29431D78-3ECD-4300-BECC-DFF275586DAD}" srcOrd="0" destOrd="0" presId="urn:microsoft.com/office/officeart/2005/8/layout/radial1"/>
    <dgm:cxn modelId="{0CECC98A-EC28-4A50-9156-1198E07ABCAE}" srcId="{C3B02F00-B6FA-4A89-8C74-A3C190F2CD0A}" destId="{E7325AE2-DF3F-46AE-8BEA-28EB095529BD}" srcOrd="2" destOrd="0" parTransId="{8562535F-7333-4F18-9405-17080330E05B}" sibTransId="{ADE2A197-882F-4B91-9DC3-0EACDC59AE75}"/>
    <dgm:cxn modelId="{C3D5B792-2DF6-4350-A875-0D87C806C32F}" type="presOf" srcId="{A9C759ED-D30E-4AFF-BEE4-7B7F59156F66}" destId="{84F34779-7A6C-45AD-BA05-2F284AD288AD}" srcOrd="0" destOrd="0" presId="urn:microsoft.com/office/officeart/2005/8/layout/radial1"/>
    <dgm:cxn modelId="{680CF893-4C9B-4495-9FD1-433AC68847A8}" type="presOf" srcId="{93867D9D-7B6D-4461-8897-6F60D394BBBB}" destId="{2666B400-A000-46FC-A69A-F89CAEE7CDC0}" srcOrd="0" destOrd="0" presId="urn:microsoft.com/office/officeart/2005/8/layout/radial1"/>
    <dgm:cxn modelId="{7FA96896-6D63-4A29-B991-D6329B56D438}" type="presOf" srcId="{EC24DCD0-6137-4A9D-B54A-0EF095264BF3}" destId="{4CEF85F5-2566-465F-81DB-22EDEDF4C46F}" srcOrd="0" destOrd="0" presId="urn:microsoft.com/office/officeart/2005/8/layout/radial1"/>
    <dgm:cxn modelId="{D5A024AB-8800-408D-B9B9-4A277306B4CE}" type="presOf" srcId="{EC24DCD0-6137-4A9D-B54A-0EF095264BF3}" destId="{99A0B546-8D82-4BC0-97A8-F813BBD616C7}" srcOrd="1" destOrd="0" presId="urn:microsoft.com/office/officeart/2005/8/layout/radial1"/>
    <dgm:cxn modelId="{7995F1C8-8190-44F3-83D5-213A1A803A02}" type="presOf" srcId="{8562535F-7333-4F18-9405-17080330E05B}" destId="{B7F74F79-BA10-42B8-81E8-DE812DC0B8A4}" srcOrd="1" destOrd="0" presId="urn:microsoft.com/office/officeart/2005/8/layout/radial1"/>
    <dgm:cxn modelId="{A554DACD-688E-4533-A49F-3508784F303E}" srcId="{C3B02F00-B6FA-4A89-8C74-A3C190F2CD0A}" destId="{1658FFB3-0517-44CF-A247-9E0DDB2C8E45}" srcOrd="5" destOrd="0" parTransId="{EC24DCD0-6137-4A9D-B54A-0EF095264BF3}" sibTransId="{D0D70A75-F3F1-49F7-B9B6-EF21079C0A95}"/>
    <dgm:cxn modelId="{399568D4-3462-407F-A83D-EAC8EC069961}" type="presOf" srcId="{9C3DAA41-234F-4B77-9124-F26DF5CE0BD8}" destId="{75F3EE91-8081-4137-A326-53F9D24FE24F}" srcOrd="0" destOrd="0" presId="urn:microsoft.com/office/officeart/2005/8/layout/radial1"/>
    <dgm:cxn modelId="{ECD25AD4-5E2D-422F-B0D6-D051AB8DDC04}" srcId="{C3B02F00-B6FA-4A89-8C74-A3C190F2CD0A}" destId="{9C3DAA41-234F-4B77-9124-F26DF5CE0BD8}" srcOrd="1" destOrd="0" parTransId="{5C56C94E-8767-4A5A-9896-F8D4F76B43A5}" sibTransId="{ED49E035-6543-4C95-A3DA-C4323C0DE63E}"/>
    <dgm:cxn modelId="{2C1AD1D8-DD23-4BFD-85B3-105A800D9ECD}" type="presOf" srcId="{302ADB40-15F2-444D-A520-ED45F80E3B6F}" destId="{1EB7D34B-C803-48DE-9A67-62B598D88F29}" srcOrd="0" destOrd="0" presId="urn:microsoft.com/office/officeart/2005/8/layout/radial1"/>
    <dgm:cxn modelId="{237C7AF2-0DB9-4270-B20B-ADE5CF6D8605}" type="presOf" srcId="{5C56C94E-8767-4A5A-9896-F8D4F76B43A5}" destId="{94D8176B-6E17-4BEC-B95E-2B5409B4D21A}" srcOrd="1" destOrd="0" presId="urn:microsoft.com/office/officeart/2005/8/layout/radial1"/>
    <dgm:cxn modelId="{62727FF4-7C0C-470B-8DE1-3DD305AC85BD}" type="presOf" srcId="{E7325AE2-DF3F-46AE-8BEA-28EB095529BD}" destId="{B677E4AC-FC88-47C4-A81B-DF64811795D8}" srcOrd="0" destOrd="0" presId="urn:microsoft.com/office/officeart/2005/8/layout/radial1"/>
    <dgm:cxn modelId="{81F99587-8E1D-426D-8F5A-5853CDB1D786}" type="presParOf" srcId="{C868B397-4287-46CC-98EA-B05B076E595D}" destId="{DB07095E-9112-4A4C-880E-8C1677948AB7}" srcOrd="0" destOrd="0" presId="urn:microsoft.com/office/officeart/2005/8/layout/radial1"/>
    <dgm:cxn modelId="{554B1615-3985-4881-9E47-9268FF287CCC}" type="presParOf" srcId="{C868B397-4287-46CC-98EA-B05B076E595D}" destId="{65132E3D-9FAA-45BC-BCBE-9E97F5C70F8F}" srcOrd="1" destOrd="0" presId="urn:microsoft.com/office/officeart/2005/8/layout/radial1"/>
    <dgm:cxn modelId="{4A24F35C-2839-47DB-912C-B70AA8BCF5B5}" type="presParOf" srcId="{65132E3D-9FAA-45BC-BCBE-9E97F5C70F8F}" destId="{A42A328B-5211-48A9-83E2-0C5D7854C25C}" srcOrd="0" destOrd="0" presId="urn:microsoft.com/office/officeart/2005/8/layout/radial1"/>
    <dgm:cxn modelId="{21AF659D-C082-44EE-81AC-BC9A5A0A2F59}" type="presParOf" srcId="{C868B397-4287-46CC-98EA-B05B076E595D}" destId="{2666B400-A000-46FC-A69A-F89CAEE7CDC0}" srcOrd="2" destOrd="0" presId="urn:microsoft.com/office/officeart/2005/8/layout/radial1"/>
    <dgm:cxn modelId="{FB39F7E2-BBCD-4602-A037-008595CB8EA9}" type="presParOf" srcId="{C868B397-4287-46CC-98EA-B05B076E595D}" destId="{684012DC-E3A1-41AC-B5D0-961E130F4F52}" srcOrd="3" destOrd="0" presId="urn:microsoft.com/office/officeart/2005/8/layout/radial1"/>
    <dgm:cxn modelId="{80847ADC-88DB-4EDD-BA38-F794DFBDAE58}" type="presParOf" srcId="{684012DC-E3A1-41AC-B5D0-961E130F4F52}" destId="{94D8176B-6E17-4BEC-B95E-2B5409B4D21A}" srcOrd="0" destOrd="0" presId="urn:microsoft.com/office/officeart/2005/8/layout/radial1"/>
    <dgm:cxn modelId="{9BA846EC-E0D0-48A1-BB39-9897642E4326}" type="presParOf" srcId="{C868B397-4287-46CC-98EA-B05B076E595D}" destId="{75F3EE91-8081-4137-A326-53F9D24FE24F}" srcOrd="4" destOrd="0" presId="urn:microsoft.com/office/officeart/2005/8/layout/radial1"/>
    <dgm:cxn modelId="{D37C29BA-F172-45B5-A0A8-05F3C710650A}" type="presParOf" srcId="{C868B397-4287-46CC-98EA-B05B076E595D}" destId="{8EF7C99B-6E3A-4EEB-98DC-44E62CA7F31A}" srcOrd="5" destOrd="0" presId="urn:microsoft.com/office/officeart/2005/8/layout/radial1"/>
    <dgm:cxn modelId="{57B9D2CD-4A7E-4904-8940-F9BA1BDF94AE}" type="presParOf" srcId="{8EF7C99B-6E3A-4EEB-98DC-44E62CA7F31A}" destId="{B7F74F79-BA10-42B8-81E8-DE812DC0B8A4}" srcOrd="0" destOrd="0" presId="urn:microsoft.com/office/officeart/2005/8/layout/radial1"/>
    <dgm:cxn modelId="{1559F43A-3022-4307-9528-55D0A84E832E}" type="presParOf" srcId="{C868B397-4287-46CC-98EA-B05B076E595D}" destId="{B677E4AC-FC88-47C4-A81B-DF64811795D8}" srcOrd="6" destOrd="0" presId="urn:microsoft.com/office/officeart/2005/8/layout/radial1"/>
    <dgm:cxn modelId="{21BE6026-0D3F-4B56-8500-C6132D1AC166}" type="presParOf" srcId="{C868B397-4287-46CC-98EA-B05B076E595D}" destId="{54AA9589-B419-4C49-9C55-7D6FAF2E22BE}" srcOrd="7" destOrd="0" presId="urn:microsoft.com/office/officeart/2005/8/layout/radial1"/>
    <dgm:cxn modelId="{FD2139E4-47FD-42A6-B6C7-899078B8BEAB}" type="presParOf" srcId="{54AA9589-B419-4C49-9C55-7D6FAF2E22BE}" destId="{8BF96D56-707F-4BB4-9CEC-6DADE0FF607F}" srcOrd="0" destOrd="0" presId="urn:microsoft.com/office/officeart/2005/8/layout/radial1"/>
    <dgm:cxn modelId="{A4243095-203F-4A84-980A-2B83F0BB8816}" type="presParOf" srcId="{C868B397-4287-46CC-98EA-B05B076E595D}" destId="{29431D78-3ECD-4300-BECC-DFF275586DAD}" srcOrd="8" destOrd="0" presId="urn:microsoft.com/office/officeart/2005/8/layout/radial1"/>
    <dgm:cxn modelId="{CB5700AE-14EE-4AD2-A8F7-34110DA42501}" type="presParOf" srcId="{C868B397-4287-46CC-98EA-B05B076E595D}" destId="{84F34779-7A6C-45AD-BA05-2F284AD288AD}" srcOrd="9" destOrd="0" presId="urn:microsoft.com/office/officeart/2005/8/layout/radial1"/>
    <dgm:cxn modelId="{20BF644E-CAA4-47FA-9E9E-4355BFCE9DB3}" type="presParOf" srcId="{84F34779-7A6C-45AD-BA05-2F284AD288AD}" destId="{186AC48A-8822-4934-96E8-E62DF7EB3D6C}" srcOrd="0" destOrd="0" presId="urn:microsoft.com/office/officeart/2005/8/layout/radial1"/>
    <dgm:cxn modelId="{4321D16D-8D6C-41C8-BD72-8A30BCC8CDFF}" type="presParOf" srcId="{C868B397-4287-46CC-98EA-B05B076E595D}" destId="{1EB7D34B-C803-48DE-9A67-62B598D88F29}" srcOrd="10" destOrd="0" presId="urn:microsoft.com/office/officeart/2005/8/layout/radial1"/>
    <dgm:cxn modelId="{0ED53048-5991-4D2E-8722-2CF2293450E3}" type="presParOf" srcId="{C868B397-4287-46CC-98EA-B05B076E595D}" destId="{4CEF85F5-2566-465F-81DB-22EDEDF4C46F}" srcOrd="11" destOrd="0" presId="urn:microsoft.com/office/officeart/2005/8/layout/radial1"/>
    <dgm:cxn modelId="{2AD73373-0BD8-4188-A07A-CFAA50BC68EC}" type="presParOf" srcId="{4CEF85F5-2566-465F-81DB-22EDEDF4C46F}" destId="{99A0B546-8D82-4BC0-97A8-F813BBD616C7}" srcOrd="0" destOrd="0" presId="urn:microsoft.com/office/officeart/2005/8/layout/radial1"/>
    <dgm:cxn modelId="{130F0DCF-660A-400C-B4C9-4AB74AFFC00F}" type="presParOf" srcId="{C868B397-4287-46CC-98EA-B05B076E595D}" destId="{A3F5A57C-B1F0-4F4B-9629-E86742C7E055}"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83C77-109D-41C8-AF33-49D12FC85B9B}">
      <dsp:nvSpPr>
        <dsp:cNvPr id="0" name=""/>
        <dsp:cNvSpPr/>
      </dsp:nvSpPr>
      <dsp:spPr>
        <a:xfrm>
          <a:off x="12049" y="233567"/>
          <a:ext cx="1868788" cy="56454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Saponins</a:t>
          </a:r>
        </a:p>
      </dsp:txBody>
      <dsp:txXfrm>
        <a:off x="12049" y="233567"/>
        <a:ext cx="1868788" cy="564541"/>
      </dsp:txXfrm>
    </dsp:sp>
    <dsp:sp modelId="{12B15D65-426B-443C-A489-AE390E4B19BB}">
      <dsp:nvSpPr>
        <dsp:cNvPr id="0" name=""/>
        <dsp:cNvSpPr/>
      </dsp:nvSpPr>
      <dsp:spPr>
        <a:xfrm>
          <a:off x="11696" y="798109"/>
          <a:ext cx="1869494" cy="274156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err="1"/>
            <a:t>Atroviolaceoside</a:t>
          </a:r>
          <a:endParaRPr lang="en-US" sz="1400" kern="1200" dirty="0"/>
        </a:p>
        <a:p>
          <a:pPr marL="114300" lvl="1" indent="-114300" algn="l" defTabSz="622300">
            <a:lnSpc>
              <a:spcPct val="90000"/>
            </a:lnSpc>
            <a:spcBef>
              <a:spcPct val="0"/>
            </a:spcBef>
            <a:spcAft>
              <a:spcPct val="15000"/>
            </a:spcAft>
            <a:buChar char="•"/>
          </a:pPr>
          <a:r>
            <a:rPr lang="en-US" sz="1400" kern="1200" dirty="0" err="1"/>
            <a:t>Aginoside</a:t>
          </a:r>
          <a:endParaRPr lang="en-US" sz="1400" kern="1200" dirty="0"/>
        </a:p>
        <a:p>
          <a:pPr marL="114300" lvl="1" indent="-114300" algn="l" defTabSz="622300">
            <a:lnSpc>
              <a:spcPct val="90000"/>
            </a:lnSpc>
            <a:spcBef>
              <a:spcPct val="0"/>
            </a:spcBef>
            <a:spcAft>
              <a:spcPct val="15000"/>
            </a:spcAft>
            <a:buChar char="•"/>
          </a:pPr>
          <a:r>
            <a:rPr lang="en-US" sz="1400" kern="1200" dirty="0" err="1"/>
            <a:t>Eruboside</a:t>
          </a:r>
          <a:r>
            <a:rPr lang="en-US" sz="1400" kern="1200" dirty="0"/>
            <a:t> B</a:t>
          </a:r>
        </a:p>
        <a:p>
          <a:pPr marL="114300" lvl="1" indent="-114300" algn="l" defTabSz="622300">
            <a:lnSpc>
              <a:spcPct val="90000"/>
            </a:lnSpc>
            <a:spcBef>
              <a:spcPct val="0"/>
            </a:spcBef>
            <a:spcAft>
              <a:spcPct val="15000"/>
            </a:spcAft>
            <a:buChar char="•"/>
          </a:pPr>
          <a:r>
            <a:rPr lang="en-US" sz="1400" kern="1200" dirty="0" err="1"/>
            <a:t>Deltonine</a:t>
          </a:r>
          <a:endParaRPr lang="en-US" sz="1400" kern="1200" dirty="0"/>
        </a:p>
        <a:p>
          <a:pPr marL="114300" lvl="1" indent="-114300" algn="l" defTabSz="622300">
            <a:lnSpc>
              <a:spcPct val="90000"/>
            </a:lnSpc>
            <a:spcBef>
              <a:spcPct val="0"/>
            </a:spcBef>
            <a:spcAft>
              <a:spcPct val="15000"/>
            </a:spcAft>
            <a:buChar char="•"/>
          </a:pPr>
          <a:r>
            <a:rPr lang="en-US" sz="1400" kern="1200" dirty="0"/>
            <a:t>Yayoisaponin C</a:t>
          </a:r>
        </a:p>
        <a:p>
          <a:pPr marL="114300" lvl="1" indent="-114300" algn="l" defTabSz="622300">
            <a:lnSpc>
              <a:spcPct val="90000"/>
            </a:lnSpc>
            <a:spcBef>
              <a:spcPct val="0"/>
            </a:spcBef>
            <a:spcAft>
              <a:spcPct val="15000"/>
            </a:spcAft>
            <a:buChar char="•"/>
          </a:pPr>
          <a:r>
            <a:rPr lang="en-US" sz="1400" kern="1200" dirty="0" err="1"/>
            <a:t>Leucospiroside</a:t>
          </a:r>
          <a:r>
            <a:rPr lang="en-US" sz="1400" kern="1200" dirty="0"/>
            <a:t> A</a:t>
          </a:r>
        </a:p>
        <a:p>
          <a:pPr marL="114300" lvl="1" indent="-114300" algn="l" defTabSz="622300">
            <a:lnSpc>
              <a:spcPct val="90000"/>
            </a:lnSpc>
            <a:spcBef>
              <a:spcPct val="0"/>
            </a:spcBef>
            <a:spcAft>
              <a:spcPct val="15000"/>
            </a:spcAft>
            <a:buChar char="•"/>
          </a:pPr>
          <a:r>
            <a:rPr lang="en-US" sz="1400" kern="1200" dirty="0" err="1"/>
            <a:t>Leucofuranoside</a:t>
          </a:r>
          <a:r>
            <a:rPr lang="en-US" sz="1400" kern="1200" dirty="0"/>
            <a:t> A</a:t>
          </a:r>
        </a:p>
        <a:p>
          <a:pPr marL="114300" lvl="1" indent="-114300" algn="l" defTabSz="622300">
            <a:lnSpc>
              <a:spcPct val="90000"/>
            </a:lnSpc>
            <a:spcBef>
              <a:spcPct val="0"/>
            </a:spcBef>
            <a:spcAft>
              <a:spcPct val="15000"/>
            </a:spcAft>
            <a:buChar char="•"/>
          </a:pPr>
          <a:r>
            <a:rPr lang="en-US" sz="1400" kern="1200" dirty="0" err="1"/>
            <a:t>Tuberoside</a:t>
          </a:r>
          <a:r>
            <a:rPr lang="en-US" sz="1400" kern="1200" dirty="0"/>
            <a:t> A-U</a:t>
          </a:r>
        </a:p>
      </dsp:txBody>
      <dsp:txXfrm>
        <a:off x="11696" y="798109"/>
        <a:ext cx="1869494" cy="2741568"/>
      </dsp:txXfrm>
    </dsp:sp>
    <dsp:sp modelId="{09EF9F8C-0E84-4B41-8340-AD88EFDB4BA6}">
      <dsp:nvSpPr>
        <dsp:cNvPr id="0" name=""/>
        <dsp:cNvSpPr/>
      </dsp:nvSpPr>
      <dsp:spPr>
        <a:xfrm>
          <a:off x="2078587" y="233567"/>
          <a:ext cx="1411354" cy="56454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Flavonoids</a:t>
          </a:r>
        </a:p>
      </dsp:txBody>
      <dsp:txXfrm>
        <a:off x="2078587" y="233567"/>
        <a:ext cx="1411354" cy="564541"/>
      </dsp:txXfrm>
    </dsp:sp>
    <dsp:sp modelId="{9F1DAEDA-7419-4646-82F0-8833E53E1202}">
      <dsp:nvSpPr>
        <dsp:cNvPr id="0" name=""/>
        <dsp:cNvSpPr/>
      </dsp:nvSpPr>
      <dsp:spPr>
        <a:xfrm>
          <a:off x="2078587" y="798109"/>
          <a:ext cx="1411354" cy="274156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Kaempferol</a:t>
          </a:r>
        </a:p>
        <a:p>
          <a:pPr marL="114300" lvl="1" indent="-114300" algn="l" defTabSz="622300">
            <a:lnSpc>
              <a:spcPct val="90000"/>
            </a:lnSpc>
            <a:spcBef>
              <a:spcPct val="0"/>
            </a:spcBef>
            <a:spcAft>
              <a:spcPct val="15000"/>
            </a:spcAft>
            <a:buChar char="•"/>
          </a:pPr>
          <a:r>
            <a:rPr lang="en-US" sz="1400" kern="1200" dirty="0"/>
            <a:t>Quercetin</a:t>
          </a:r>
        </a:p>
        <a:p>
          <a:pPr marL="114300" lvl="1" indent="-114300" algn="l" defTabSz="622300">
            <a:lnSpc>
              <a:spcPct val="90000"/>
            </a:lnSpc>
            <a:spcBef>
              <a:spcPct val="0"/>
            </a:spcBef>
            <a:spcAft>
              <a:spcPct val="15000"/>
            </a:spcAft>
            <a:buChar char="•"/>
          </a:pPr>
          <a:r>
            <a:rPr lang="en-US" sz="1400" kern="1200"/>
            <a:t>Isorhamnetin</a:t>
          </a:r>
          <a:endParaRPr lang="en-US" sz="1400" kern="1200" dirty="0"/>
        </a:p>
        <a:p>
          <a:pPr marL="114300" lvl="1" indent="-114300" algn="l" defTabSz="622300">
            <a:lnSpc>
              <a:spcPct val="90000"/>
            </a:lnSpc>
            <a:spcBef>
              <a:spcPct val="0"/>
            </a:spcBef>
            <a:spcAft>
              <a:spcPct val="15000"/>
            </a:spcAft>
            <a:buChar char="•"/>
          </a:pPr>
          <a:r>
            <a:rPr lang="en-US" sz="1400" kern="1200" dirty="0"/>
            <a:t>Luteolin</a:t>
          </a:r>
        </a:p>
        <a:p>
          <a:pPr marL="114300" lvl="1" indent="-114300" algn="l" defTabSz="622300">
            <a:lnSpc>
              <a:spcPct val="90000"/>
            </a:lnSpc>
            <a:spcBef>
              <a:spcPct val="0"/>
            </a:spcBef>
            <a:spcAft>
              <a:spcPct val="15000"/>
            </a:spcAft>
            <a:buChar char="•"/>
          </a:pPr>
          <a:r>
            <a:rPr lang="en-US" sz="1400" kern="1200" dirty="0"/>
            <a:t>Quercetin 3-O-β-glucopyranoside</a:t>
          </a:r>
        </a:p>
        <a:p>
          <a:pPr marL="114300" lvl="1" indent="-114300" algn="l" defTabSz="622300">
            <a:lnSpc>
              <a:spcPct val="90000"/>
            </a:lnSpc>
            <a:spcBef>
              <a:spcPct val="0"/>
            </a:spcBef>
            <a:spcAft>
              <a:spcPct val="15000"/>
            </a:spcAft>
            <a:buChar char="•"/>
          </a:pPr>
          <a:r>
            <a:rPr lang="en-US" sz="1400" kern="1200" dirty="0"/>
            <a:t>Astragalin</a:t>
          </a:r>
        </a:p>
      </dsp:txBody>
      <dsp:txXfrm>
        <a:off x="2078587" y="798109"/>
        <a:ext cx="1411354" cy="2741568"/>
      </dsp:txXfrm>
    </dsp:sp>
    <dsp:sp modelId="{A91DED8E-E9DE-49A8-9B2B-9D8C44AF8FA7}">
      <dsp:nvSpPr>
        <dsp:cNvPr id="0" name=""/>
        <dsp:cNvSpPr/>
      </dsp:nvSpPr>
      <dsp:spPr>
        <a:xfrm>
          <a:off x="3687338" y="233567"/>
          <a:ext cx="1409976" cy="56454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Sulfuric compounds</a:t>
          </a:r>
        </a:p>
      </dsp:txBody>
      <dsp:txXfrm>
        <a:off x="3687338" y="233567"/>
        <a:ext cx="1409976" cy="564541"/>
      </dsp:txXfrm>
    </dsp:sp>
    <dsp:sp modelId="{93BDC382-90E4-492C-BDDF-CA36911CF176}">
      <dsp:nvSpPr>
        <dsp:cNvPr id="0" name=""/>
        <dsp:cNvSpPr/>
      </dsp:nvSpPr>
      <dsp:spPr>
        <a:xfrm>
          <a:off x="3687338" y="798109"/>
          <a:ext cx="1409976" cy="274156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Allicin</a:t>
          </a:r>
        </a:p>
        <a:p>
          <a:pPr marL="114300" lvl="1" indent="-114300" algn="l" defTabSz="622300">
            <a:lnSpc>
              <a:spcPct val="90000"/>
            </a:lnSpc>
            <a:spcBef>
              <a:spcPct val="0"/>
            </a:spcBef>
            <a:spcAft>
              <a:spcPct val="15000"/>
            </a:spcAft>
            <a:buChar char="•"/>
          </a:pPr>
          <a:r>
            <a:rPr lang="en-US" sz="1400" kern="1200" dirty="0"/>
            <a:t>Dimethyl disulfide</a:t>
          </a:r>
        </a:p>
        <a:p>
          <a:pPr marL="114300" lvl="1" indent="-114300" algn="l" defTabSz="622300">
            <a:lnSpc>
              <a:spcPct val="90000"/>
            </a:lnSpc>
            <a:spcBef>
              <a:spcPct val="0"/>
            </a:spcBef>
            <a:spcAft>
              <a:spcPct val="15000"/>
            </a:spcAft>
            <a:buChar char="•"/>
          </a:pPr>
          <a:r>
            <a:rPr lang="en-US" sz="1400" kern="1200" dirty="0"/>
            <a:t>Methyl allyl sulfide </a:t>
          </a:r>
        </a:p>
        <a:p>
          <a:pPr marL="114300" lvl="1" indent="-114300" algn="l" defTabSz="622300">
            <a:lnSpc>
              <a:spcPct val="90000"/>
            </a:lnSpc>
            <a:spcBef>
              <a:spcPct val="0"/>
            </a:spcBef>
            <a:spcAft>
              <a:spcPct val="15000"/>
            </a:spcAft>
            <a:buChar char="•"/>
          </a:pPr>
          <a:r>
            <a:rPr lang="en-US" sz="1400" kern="1200" dirty="0"/>
            <a:t>Methyl-</a:t>
          </a:r>
          <a:r>
            <a:rPr lang="en-US" sz="1400" kern="1200" dirty="0" err="1"/>
            <a:t>propyldisulphide</a:t>
          </a:r>
          <a:endParaRPr lang="en-US" sz="1400" kern="1200" dirty="0"/>
        </a:p>
        <a:p>
          <a:pPr marL="114300" lvl="1" indent="-114300" algn="l" defTabSz="622300">
            <a:lnSpc>
              <a:spcPct val="90000"/>
            </a:lnSpc>
            <a:spcBef>
              <a:spcPct val="0"/>
            </a:spcBef>
            <a:spcAft>
              <a:spcPct val="15000"/>
            </a:spcAft>
            <a:buChar char="•"/>
          </a:pPr>
          <a:r>
            <a:rPr lang="en-US" sz="1400" kern="1200" dirty="0"/>
            <a:t>Dipropyl disulfide </a:t>
          </a:r>
        </a:p>
        <a:p>
          <a:pPr marL="114300" lvl="1" indent="-114300" algn="l" defTabSz="622300">
            <a:lnSpc>
              <a:spcPct val="90000"/>
            </a:lnSpc>
            <a:spcBef>
              <a:spcPct val="0"/>
            </a:spcBef>
            <a:spcAft>
              <a:spcPct val="15000"/>
            </a:spcAft>
            <a:buChar char="•"/>
          </a:pPr>
          <a:r>
            <a:rPr lang="en-US" sz="1400" kern="1200"/>
            <a:t>Dipropyl trisulfide</a:t>
          </a:r>
          <a:endParaRPr lang="en-US" sz="1400" kern="1200" dirty="0"/>
        </a:p>
      </dsp:txBody>
      <dsp:txXfrm>
        <a:off x="3687338" y="798109"/>
        <a:ext cx="1409976" cy="2741568"/>
      </dsp:txXfrm>
    </dsp:sp>
    <dsp:sp modelId="{9E8CC6CD-ACEA-4632-B561-3EFB7764A1AD}">
      <dsp:nvSpPr>
        <dsp:cNvPr id="0" name=""/>
        <dsp:cNvSpPr/>
      </dsp:nvSpPr>
      <dsp:spPr>
        <a:xfrm>
          <a:off x="5294711" y="233567"/>
          <a:ext cx="1409976" cy="56454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Anthocyanins</a:t>
          </a:r>
        </a:p>
      </dsp:txBody>
      <dsp:txXfrm>
        <a:off x="5294711" y="233567"/>
        <a:ext cx="1409976" cy="564541"/>
      </dsp:txXfrm>
    </dsp:sp>
    <dsp:sp modelId="{6395C4B0-BF27-4506-B1B5-276BE44AE68F}">
      <dsp:nvSpPr>
        <dsp:cNvPr id="0" name=""/>
        <dsp:cNvSpPr/>
      </dsp:nvSpPr>
      <dsp:spPr>
        <a:xfrm>
          <a:off x="5294711" y="798109"/>
          <a:ext cx="1409976" cy="274156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Cyanidin 3-(6-malonylglucoside)</a:t>
          </a:r>
        </a:p>
        <a:p>
          <a:pPr marL="114300" lvl="1" indent="-114300" algn="l" defTabSz="622300">
            <a:lnSpc>
              <a:spcPct val="90000"/>
            </a:lnSpc>
            <a:spcBef>
              <a:spcPct val="0"/>
            </a:spcBef>
            <a:spcAft>
              <a:spcPct val="15000"/>
            </a:spcAft>
            <a:buChar char="•"/>
          </a:pPr>
          <a:r>
            <a:rPr lang="en-US" sz="1400" kern="1200" dirty="0"/>
            <a:t>Cyanidin-3-O-glucoside</a:t>
          </a:r>
        </a:p>
        <a:p>
          <a:pPr marL="114300" lvl="1" indent="-114300" algn="l" defTabSz="622300">
            <a:lnSpc>
              <a:spcPct val="90000"/>
            </a:lnSpc>
            <a:spcBef>
              <a:spcPct val="0"/>
            </a:spcBef>
            <a:spcAft>
              <a:spcPct val="15000"/>
            </a:spcAft>
            <a:buChar char="•"/>
          </a:pPr>
          <a:r>
            <a:rPr lang="en-US" sz="1400" kern="1200" dirty="0"/>
            <a:t>Malvidin-3′-glucoside </a:t>
          </a:r>
        </a:p>
      </dsp:txBody>
      <dsp:txXfrm>
        <a:off x="5294711" y="798109"/>
        <a:ext cx="1409976" cy="2741568"/>
      </dsp:txXfrm>
    </dsp:sp>
    <dsp:sp modelId="{96B1880B-1106-436E-BC25-8A4F6724AFF2}">
      <dsp:nvSpPr>
        <dsp:cNvPr id="0" name=""/>
        <dsp:cNvSpPr/>
      </dsp:nvSpPr>
      <dsp:spPr>
        <a:xfrm>
          <a:off x="6902083" y="233567"/>
          <a:ext cx="1409976" cy="56454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Phenolic compounds</a:t>
          </a:r>
        </a:p>
      </dsp:txBody>
      <dsp:txXfrm>
        <a:off x="6902083" y="233567"/>
        <a:ext cx="1409976" cy="564541"/>
      </dsp:txXfrm>
    </dsp:sp>
    <dsp:sp modelId="{1EC43D92-86BC-451A-A0F1-E228626E816F}">
      <dsp:nvSpPr>
        <dsp:cNvPr id="0" name=""/>
        <dsp:cNvSpPr/>
      </dsp:nvSpPr>
      <dsp:spPr>
        <a:xfrm>
          <a:off x="6902083" y="798109"/>
          <a:ext cx="1409976" cy="274156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Protocatechuic acid</a:t>
          </a:r>
        </a:p>
        <a:p>
          <a:pPr marL="114300" lvl="1" indent="-114300" algn="l" defTabSz="622300">
            <a:lnSpc>
              <a:spcPct val="90000"/>
            </a:lnSpc>
            <a:spcBef>
              <a:spcPct val="0"/>
            </a:spcBef>
            <a:spcAft>
              <a:spcPct val="15000"/>
            </a:spcAft>
            <a:buChar char="•"/>
          </a:pPr>
          <a:r>
            <a:rPr lang="en-US" sz="1400" kern="1200" dirty="0"/>
            <a:t>Gallic acid </a:t>
          </a:r>
        </a:p>
        <a:p>
          <a:pPr marL="114300" lvl="1" indent="-114300" algn="l" defTabSz="622300">
            <a:lnSpc>
              <a:spcPct val="90000"/>
            </a:lnSpc>
            <a:spcBef>
              <a:spcPct val="0"/>
            </a:spcBef>
            <a:spcAft>
              <a:spcPct val="15000"/>
            </a:spcAft>
            <a:buChar char="•"/>
          </a:pPr>
          <a:r>
            <a:rPr lang="en-US" sz="1400" kern="1200" dirty="0"/>
            <a:t>Ferulic acid</a:t>
          </a:r>
        </a:p>
      </dsp:txBody>
      <dsp:txXfrm>
        <a:off x="6902083" y="798109"/>
        <a:ext cx="1409976" cy="2741568"/>
      </dsp:txXfrm>
    </dsp:sp>
    <dsp:sp modelId="{662FAB18-22A1-466C-B7E1-4236CCE1CAF0}">
      <dsp:nvSpPr>
        <dsp:cNvPr id="0" name=""/>
        <dsp:cNvSpPr/>
      </dsp:nvSpPr>
      <dsp:spPr>
        <a:xfrm>
          <a:off x="8509456" y="233567"/>
          <a:ext cx="1409976" cy="56454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Organic and fatty acids</a:t>
          </a:r>
        </a:p>
      </dsp:txBody>
      <dsp:txXfrm>
        <a:off x="8509456" y="233567"/>
        <a:ext cx="1409976" cy="564541"/>
      </dsp:txXfrm>
    </dsp:sp>
    <dsp:sp modelId="{13B94E6F-E5EB-4A67-A0D9-B64A9100F73E}">
      <dsp:nvSpPr>
        <dsp:cNvPr id="0" name=""/>
        <dsp:cNvSpPr/>
      </dsp:nvSpPr>
      <dsp:spPr>
        <a:xfrm>
          <a:off x="8509456" y="798109"/>
          <a:ext cx="1409976" cy="274156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Oxalic acid</a:t>
          </a:r>
        </a:p>
        <a:p>
          <a:pPr marL="114300" lvl="1" indent="-114300" algn="l" defTabSz="622300">
            <a:lnSpc>
              <a:spcPct val="90000"/>
            </a:lnSpc>
            <a:spcBef>
              <a:spcPct val="0"/>
            </a:spcBef>
            <a:spcAft>
              <a:spcPct val="15000"/>
            </a:spcAft>
            <a:buChar char="•"/>
          </a:pPr>
          <a:r>
            <a:rPr lang="en-US" sz="1400" kern="1200" dirty="0"/>
            <a:t>Succinic acid</a:t>
          </a:r>
        </a:p>
        <a:p>
          <a:pPr marL="114300" lvl="1" indent="-114300" algn="l" defTabSz="622300">
            <a:lnSpc>
              <a:spcPct val="90000"/>
            </a:lnSpc>
            <a:spcBef>
              <a:spcPct val="0"/>
            </a:spcBef>
            <a:spcAft>
              <a:spcPct val="15000"/>
            </a:spcAft>
            <a:buChar char="•"/>
          </a:pPr>
          <a:r>
            <a:rPr lang="en-US" sz="1400" kern="1200" dirty="0"/>
            <a:t>Malic acid</a:t>
          </a:r>
        </a:p>
        <a:p>
          <a:pPr marL="114300" lvl="1" indent="-114300" algn="l" defTabSz="622300">
            <a:lnSpc>
              <a:spcPct val="90000"/>
            </a:lnSpc>
            <a:spcBef>
              <a:spcPct val="0"/>
            </a:spcBef>
            <a:spcAft>
              <a:spcPct val="15000"/>
            </a:spcAft>
            <a:buChar char="•"/>
          </a:pPr>
          <a:r>
            <a:rPr lang="en-US" sz="1400" kern="1200" dirty="0"/>
            <a:t>Tartaric acid</a:t>
          </a:r>
        </a:p>
        <a:p>
          <a:pPr marL="114300" lvl="1" indent="-114300" algn="l" defTabSz="622300">
            <a:lnSpc>
              <a:spcPct val="90000"/>
            </a:lnSpc>
            <a:spcBef>
              <a:spcPct val="0"/>
            </a:spcBef>
            <a:spcAft>
              <a:spcPct val="15000"/>
            </a:spcAft>
            <a:buChar char="•"/>
          </a:pPr>
          <a:r>
            <a:rPr lang="en-US" sz="1400" kern="1200" dirty="0"/>
            <a:t>Citric acid</a:t>
          </a:r>
        </a:p>
        <a:p>
          <a:pPr marL="114300" lvl="1" indent="-114300" algn="l" defTabSz="622300">
            <a:lnSpc>
              <a:spcPct val="90000"/>
            </a:lnSpc>
            <a:spcBef>
              <a:spcPct val="0"/>
            </a:spcBef>
            <a:spcAft>
              <a:spcPct val="15000"/>
            </a:spcAft>
            <a:buChar char="•"/>
          </a:pPr>
          <a:r>
            <a:rPr lang="en-US" sz="1400" kern="1200" dirty="0"/>
            <a:t>Sitosterol</a:t>
          </a:r>
        </a:p>
      </dsp:txBody>
      <dsp:txXfrm>
        <a:off x="8509456" y="798109"/>
        <a:ext cx="1409976" cy="2741568"/>
      </dsp:txXfrm>
    </dsp:sp>
    <dsp:sp modelId="{C0318292-B7D1-4B88-AC6C-11883F04BF8E}">
      <dsp:nvSpPr>
        <dsp:cNvPr id="0" name=""/>
        <dsp:cNvSpPr/>
      </dsp:nvSpPr>
      <dsp:spPr>
        <a:xfrm>
          <a:off x="10116829" y="233567"/>
          <a:ext cx="1409976" cy="56454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Amino acids</a:t>
          </a:r>
        </a:p>
      </dsp:txBody>
      <dsp:txXfrm>
        <a:off x="10116829" y="233567"/>
        <a:ext cx="1409976" cy="564541"/>
      </dsp:txXfrm>
    </dsp:sp>
    <dsp:sp modelId="{BA980BBE-75D1-4838-A3B5-FDE332D57ED2}">
      <dsp:nvSpPr>
        <dsp:cNvPr id="0" name=""/>
        <dsp:cNvSpPr/>
      </dsp:nvSpPr>
      <dsp:spPr>
        <a:xfrm>
          <a:off x="10116829" y="798109"/>
          <a:ext cx="1409976" cy="274156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Tryptophan</a:t>
          </a:r>
        </a:p>
        <a:p>
          <a:pPr marL="114300" lvl="1" indent="-114300" algn="l" defTabSz="622300">
            <a:lnSpc>
              <a:spcPct val="90000"/>
            </a:lnSpc>
            <a:spcBef>
              <a:spcPct val="0"/>
            </a:spcBef>
            <a:spcAft>
              <a:spcPct val="15000"/>
            </a:spcAft>
            <a:buChar char="•"/>
          </a:pPr>
          <a:r>
            <a:rPr lang="en-US" sz="1400" kern="1200" dirty="0"/>
            <a:t>Cystine</a:t>
          </a:r>
        </a:p>
        <a:p>
          <a:pPr marL="114300" lvl="1" indent="-114300" algn="l" defTabSz="622300">
            <a:lnSpc>
              <a:spcPct val="90000"/>
            </a:lnSpc>
            <a:spcBef>
              <a:spcPct val="0"/>
            </a:spcBef>
            <a:spcAft>
              <a:spcPct val="15000"/>
            </a:spcAft>
            <a:buChar char="•"/>
          </a:pPr>
          <a:r>
            <a:rPr lang="en-US" sz="1400" kern="1200" dirty="0"/>
            <a:t>Arginine</a:t>
          </a:r>
        </a:p>
        <a:p>
          <a:pPr marL="114300" lvl="1" indent="-114300" algn="l" defTabSz="622300">
            <a:lnSpc>
              <a:spcPct val="90000"/>
            </a:lnSpc>
            <a:spcBef>
              <a:spcPct val="0"/>
            </a:spcBef>
            <a:spcAft>
              <a:spcPct val="15000"/>
            </a:spcAft>
            <a:buChar char="•"/>
          </a:pPr>
          <a:r>
            <a:rPr lang="en-US" sz="1400" kern="1200" dirty="0"/>
            <a:t>Glycine</a:t>
          </a:r>
        </a:p>
      </dsp:txBody>
      <dsp:txXfrm>
        <a:off x="10116829" y="798109"/>
        <a:ext cx="1409976" cy="2741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7095E-9112-4A4C-880E-8C1677948AB7}">
      <dsp:nvSpPr>
        <dsp:cNvPr id="0" name=""/>
        <dsp:cNvSpPr/>
      </dsp:nvSpPr>
      <dsp:spPr>
        <a:xfrm>
          <a:off x="2911927" y="1864359"/>
          <a:ext cx="3222172" cy="14311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Pharmacological activities</a:t>
          </a:r>
        </a:p>
      </dsp:txBody>
      <dsp:txXfrm>
        <a:off x="3383803" y="2073940"/>
        <a:ext cx="2278420" cy="1011947"/>
      </dsp:txXfrm>
    </dsp:sp>
    <dsp:sp modelId="{65132E3D-9FAA-45BC-BCBE-9E97F5C70F8F}">
      <dsp:nvSpPr>
        <dsp:cNvPr id="0" name=""/>
        <dsp:cNvSpPr/>
      </dsp:nvSpPr>
      <dsp:spPr>
        <a:xfrm rot="16200000">
          <a:off x="4224836" y="1551943"/>
          <a:ext cx="596354" cy="28476"/>
        </a:xfrm>
        <a:custGeom>
          <a:avLst/>
          <a:gdLst/>
          <a:ahLst/>
          <a:cxnLst/>
          <a:rect l="0" t="0" r="0" b="0"/>
          <a:pathLst>
            <a:path>
              <a:moveTo>
                <a:pt x="0" y="14238"/>
              </a:moveTo>
              <a:lnTo>
                <a:pt x="596354" y="142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508104" y="1551273"/>
        <a:ext cx="29817" cy="29817"/>
      </dsp:txXfrm>
    </dsp:sp>
    <dsp:sp modelId="{2666B400-A000-46FC-A69A-F89CAEE7CDC0}">
      <dsp:nvSpPr>
        <dsp:cNvPr id="0" name=""/>
        <dsp:cNvSpPr/>
      </dsp:nvSpPr>
      <dsp:spPr>
        <a:xfrm>
          <a:off x="3334290" y="170729"/>
          <a:ext cx="2377445" cy="10972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Cytotoxic</a:t>
          </a:r>
        </a:p>
      </dsp:txBody>
      <dsp:txXfrm>
        <a:off x="3682459" y="331421"/>
        <a:ext cx="1681107" cy="775890"/>
      </dsp:txXfrm>
    </dsp:sp>
    <dsp:sp modelId="{684012DC-E3A1-41AC-B5D0-961E130F4F52}">
      <dsp:nvSpPr>
        <dsp:cNvPr id="0" name=""/>
        <dsp:cNvSpPr/>
      </dsp:nvSpPr>
      <dsp:spPr>
        <a:xfrm rot="20247066">
          <a:off x="5693613" y="2045436"/>
          <a:ext cx="164687" cy="28476"/>
        </a:xfrm>
        <a:custGeom>
          <a:avLst/>
          <a:gdLst/>
          <a:ahLst/>
          <a:cxnLst/>
          <a:rect l="0" t="0" r="0" b="0"/>
          <a:pathLst>
            <a:path>
              <a:moveTo>
                <a:pt x="0" y="14238"/>
              </a:moveTo>
              <a:lnTo>
                <a:pt x="164687" y="142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771840" y="2055557"/>
        <a:ext cx="8234" cy="8234"/>
      </dsp:txXfrm>
    </dsp:sp>
    <dsp:sp modelId="{75F3EE91-8081-4137-A326-53F9D24FE24F}">
      <dsp:nvSpPr>
        <dsp:cNvPr id="0" name=""/>
        <dsp:cNvSpPr/>
      </dsp:nvSpPr>
      <dsp:spPr>
        <a:xfrm>
          <a:off x="5547014" y="1112523"/>
          <a:ext cx="2377445" cy="1097274"/>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Antioxidant</a:t>
          </a:r>
        </a:p>
      </dsp:txBody>
      <dsp:txXfrm>
        <a:off x="5895183" y="1273215"/>
        <a:ext cx="1681107" cy="775890"/>
      </dsp:txXfrm>
    </dsp:sp>
    <dsp:sp modelId="{8EF7C99B-6E3A-4EEB-98DC-44E62CA7F31A}">
      <dsp:nvSpPr>
        <dsp:cNvPr id="0" name=""/>
        <dsp:cNvSpPr/>
      </dsp:nvSpPr>
      <dsp:spPr>
        <a:xfrm rot="1236816">
          <a:off x="5750326" y="3039751"/>
          <a:ext cx="66068" cy="28476"/>
        </a:xfrm>
        <a:custGeom>
          <a:avLst/>
          <a:gdLst/>
          <a:ahLst/>
          <a:cxnLst/>
          <a:rect l="0" t="0" r="0" b="0"/>
          <a:pathLst>
            <a:path>
              <a:moveTo>
                <a:pt x="0" y="14238"/>
              </a:moveTo>
              <a:lnTo>
                <a:pt x="66068" y="142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781709" y="3052337"/>
        <a:ext cx="3303" cy="3303"/>
      </dsp:txXfrm>
    </dsp:sp>
    <dsp:sp modelId="{B677E4AC-FC88-47C4-A81B-DF64811795D8}">
      <dsp:nvSpPr>
        <dsp:cNvPr id="0" name=""/>
        <dsp:cNvSpPr/>
      </dsp:nvSpPr>
      <dsp:spPr>
        <a:xfrm>
          <a:off x="5547018" y="2863586"/>
          <a:ext cx="2377445" cy="10972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Antibacterial </a:t>
          </a:r>
        </a:p>
      </dsp:txBody>
      <dsp:txXfrm>
        <a:off x="5895187" y="3024278"/>
        <a:ext cx="1681107" cy="775890"/>
      </dsp:txXfrm>
    </dsp:sp>
    <dsp:sp modelId="{54AA9589-B419-4C49-9C55-7D6FAF2E22BE}">
      <dsp:nvSpPr>
        <dsp:cNvPr id="0" name=""/>
        <dsp:cNvSpPr/>
      </dsp:nvSpPr>
      <dsp:spPr>
        <a:xfrm rot="5400000">
          <a:off x="4210342" y="3593902"/>
          <a:ext cx="625342" cy="28476"/>
        </a:xfrm>
        <a:custGeom>
          <a:avLst/>
          <a:gdLst/>
          <a:ahLst/>
          <a:cxnLst/>
          <a:rect l="0" t="0" r="0" b="0"/>
          <a:pathLst>
            <a:path>
              <a:moveTo>
                <a:pt x="0" y="14238"/>
              </a:moveTo>
              <a:lnTo>
                <a:pt x="625342" y="142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507379" y="3592506"/>
        <a:ext cx="31267" cy="31267"/>
      </dsp:txXfrm>
    </dsp:sp>
    <dsp:sp modelId="{29431D78-3ECD-4300-BECC-DFF275586DAD}">
      <dsp:nvSpPr>
        <dsp:cNvPr id="0" name=""/>
        <dsp:cNvSpPr/>
      </dsp:nvSpPr>
      <dsp:spPr>
        <a:xfrm>
          <a:off x="3334290" y="3920811"/>
          <a:ext cx="2377445" cy="1097274"/>
        </a:xfrm>
        <a:prstGeom prst="ellips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Anti-inflammatory</a:t>
          </a:r>
        </a:p>
      </dsp:txBody>
      <dsp:txXfrm>
        <a:off x="3682459" y="4081503"/>
        <a:ext cx="1681107" cy="775890"/>
      </dsp:txXfrm>
    </dsp:sp>
    <dsp:sp modelId="{84F34779-7A6C-45AD-BA05-2F284AD288AD}">
      <dsp:nvSpPr>
        <dsp:cNvPr id="0" name=""/>
        <dsp:cNvSpPr/>
      </dsp:nvSpPr>
      <dsp:spPr>
        <a:xfrm rot="9664182">
          <a:off x="3077348" y="3031439"/>
          <a:ext cx="175249" cy="28476"/>
        </a:xfrm>
        <a:custGeom>
          <a:avLst/>
          <a:gdLst/>
          <a:ahLst/>
          <a:cxnLst/>
          <a:rect l="0" t="0" r="0" b="0"/>
          <a:pathLst>
            <a:path>
              <a:moveTo>
                <a:pt x="0" y="14238"/>
              </a:moveTo>
              <a:lnTo>
                <a:pt x="175249" y="142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3160591" y="3041296"/>
        <a:ext cx="8762" cy="8762"/>
      </dsp:txXfrm>
    </dsp:sp>
    <dsp:sp modelId="{1EB7D34B-C803-48DE-9A67-62B598D88F29}">
      <dsp:nvSpPr>
        <dsp:cNvPr id="0" name=""/>
        <dsp:cNvSpPr/>
      </dsp:nvSpPr>
      <dsp:spPr>
        <a:xfrm>
          <a:off x="939236" y="2852702"/>
          <a:ext cx="2377445" cy="1097274"/>
        </a:xfrm>
        <a:prstGeom prst="ellips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Analgesic</a:t>
          </a:r>
        </a:p>
      </dsp:txBody>
      <dsp:txXfrm>
        <a:off x="1287405" y="3013394"/>
        <a:ext cx="1681107" cy="775890"/>
      </dsp:txXfrm>
    </dsp:sp>
    <dsp:sp modelId="{4CEF85F5-2566-465F-81DB-22EDEDF4C46F}">
      <dsp:nvSpPr>
        <dsp:cNvPr id="0" name=""/>
        <dsp:cNvSpPr/>
      </dsp:nvSpPr>
      <dsp:spPr>
        <a:xfrm rot="12125034">
          <a:off x="3144163" y="2046112"/>
          <a:ext cx="196573" cy="28476"/>
        </a:xfrm>
        <a:custGeom>
          <a:avLst/>
          <a:gdLst/>
          <a:ahLst/>
          <a:cxnLst/>
          <a:rect l="0" t="0" r="0" b="0"/>
          <a:pathLst>
            <a:path>
              <a:moveTo>
                <a:pt x="0" y="14238"/>
              </a:moveTo>
              <a:lnTo>
                <a:pt x="196573" y="142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3237536" y="2055436"/>
        <a:ext cx="9828" cy="9828"/>
      </dsp:txXfrm>
    </dsp:sp>
    <dsp:sp modelId="{A3F5A57C-B1F0-4F4B-9629-E86742C7E055}">
      <dsp:nvSpPr>
        <dsp:cNvPr id="0" name=""/>
        <dsp:cNvSpPr/>
      </dsp:nvSpPr>
      <dsp:spPr>
        <a:xfrm>
          <a:off x="1069858" y="1112527"/>
          <a:ext cx="2377445" cy="10972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Antifungal</a:t>
          </a:r>
        </a:p>
      </dsp:txBody>
      <dsp:txXfrm>
        <a:off x="1418027" y="1273219"/>
        <a:ext cx="1681107" cy="77589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0.1859</cdr:x>
      <cdr:y>0.18909</cdr:y>
    </cdr:from>
    <cdr:to>
      <cdr:x>0.23243</cdr:x>
      <cdr:y>0.24807</cdr:y>
    </cdr:to>
    <cdr:sp macro="" textlink="">
      <cdr:nvSpPr>
        <cdr:cNvPr id="2" name="TextBox 1">
          <a:extLst xmlns:a="http://schemas.openxmlformats.org/drawingml/2006/main">
            <a:ext uri="{FF2B5EF4-FFF2-40B4-BE49-F238E27FC236}">
              <a16:creationId xmlns:a16="http://schemas.microsoft.com/office/drawing/2014/main" id="{36BCB860-8879-4758-AF98-C331702C0961}"/>
            </a:ext>
          </a:extLst>
        </cdr:cNvPr>
        <cdr:cNvSpPr txBox="1"/>
      </cdr:nvSpPr>
      <cdr:spPr>
        <a:xfrm xmlns:a="http://schemas.openxmlformats.org/drawingml/2006/main">
          <a:off x="1266605" y="1038632"/>
          <a:ext cx="317022" cy="3239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b="1" dirty="0">
              <a:solidFill>
                <a:schemeClr val="tx1"/>
              </a:solidFill>
            </a:rPr>
            <a:t>**</a:t>
          </a:r>
        </a:p>
      </cdr:txBody>
    </cdr:sp>
  </cdr:relSizeAnchor>
  <cdr:relSizeAnchor xmlns:cdr="http://schemas.openxmlformats.org/drawingml/2006/chartDrawing">
    <cdr:from>
      <cdr:x>0.15775</cdr:x>
      <cdr:y>0.25541</cdr:y>
    </cdr:from>
    <cdr:to>
      <cdr:x>0.20428</cdr:x>
      <cdr:y>0.31439</cdr:y>
    </cdr:to>
    <cdr:sp macro="" textlink="">
      <cdr:nvSpPr>
        <cdr:cNvPr id="3" name="TextBox 2">
          <a:extLst xmlns:a="http://schemas.openxmlformats.org/drawingml/2006/main">
            <a:ext uri="{FF2B5EF4-FFF2-40B4-BE49-F238E27FC236}">
              <a16:creationId xmlns:a16="http://schemas.microsoft.com/office/drawing/2014/main" id="{E82FB788-5631-4AF2-867D-C222F69AA75A}"/>
            </a:ext>
          </a:extLst>
        </cdr:cNvPr>
        <cdr:cNvSpPr txBox="1"/>
      </cdr:nvSpPr>
      <cdr:spPr>
        <a:xfrm xmlns:a="http://schemas.openxmlformats.org/drawingml/2006/main">
          <a:off x="1074809" y="1402896"/>
          <a:ext cx="317023" cy="32395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b="1" dirty="0">
              <a:solidFill>
                <a:schemeClr val="tx1"/>
              </a:solidFill>
            </a:rPr>
            <a:t>*</a:t>
          </a:r>
        </a:p>
      </cdr:txBody>
    </cdr:sp>
  </cdr:relSizeAnchor>
  <cdr:relSizeAnchor xmlns:cdr="http://schemas.openxmlformats.org/drawingml/2006/chartDrawing">
    <cdr:from>
      <cdr:x>0.3243</cdr:x>
      <cdr:y>0.31033</cdr:y>
    </cdr:from>
    <cdr:to>
      <cdr:x>0.37084</cdr:x>
      <cdr:y>0.36932</cdr:y>
    </cdr:to>
    <cdr:sp macro="" textlink="">
      <cdr:nvSpPr>
        <cdr:cNvPr id="4" name="TextBox 3">
          <a:extLst xmlns:a="http://schemas.openxmlformats.org/drawingml/2006/main">
            <a:ext uri="{FF2B5EF4-FFF2-40B4-BE49-F238E27FC236}">
              <a16:creationId xmlns:a16="http://schemas.microsoft.com/office/drawing/2014/main" id="{C7982C6F-2042-40B5-9AA1-750BF17DD802}"/>
            </a:ext>
          </a:extLst>
        </cdr:cNvPr>
        <cdr:cNvSpPr txBox="1"/>
      </cdr:nvSpPr>
      <cdr:spPr>
        <a:xfrm xmlns:a="http://schemas.openxmlformats.org/drawingml/2006/main">
          <a:off x="2209564" y="1704525"/>
          <a:ext cx="317091" cy="32401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b="1" dirty="0">
              <a:solidFill>
                <a:schemeClr val="tx1"/>
              </a:solidFill>
            </a:rPr>
            <a:t>*</a:t>
          </a:r>
        </a:p>
      </cdr:txBody>
    </cdr:sp>
  </cdr:relSizeAnchor>
  <cdr:relSizeAnchor xmlns:cdr="http://schemas.openxmlformats.org/drawingml/2006/chartDrawing">
    <cdr:from>
      <cdr:x>0.34525</cdr:x>
      <cdr:y>0.23834</cdr:y>
    </cdr:from>
    <cdr:to>
      <cdr:x>0.39178</cdr:x>
      <cdr:y>0.29732</cdr:y>
    </cdr:to>
    <cdr:sp macro="" textlink="">
      <cdr:nvSpPr>
        <cdr:cNvPr id="5" name="TextBox 4">
          <a:extLst xmlns:a="http://schemas.openxmlformats.org/drawingml/2006/main">
            <a:ext uri="{FF2B5EF4-FFF2-40B4-BE49-F238E27FC236}">
              <a16:creationId xmlns:a16="http://schemas.microsoft.com/office/drawing/2014/main" id="{3758234F-949F-4B7D-9BAF-D3B73781B2D0}"/>
            </a:ext>
          </a:extLst>
        </cdr:cNvPr>
        <cdr:cNvSpPr txBox="1"/>
      </cdr:nvSpPr>
      <cdr:spPr>
        <a:xfrm xmlns:a="http://schemas.openxmlformats.org/drawingml/2006/main">
          <a:off x="2352277" y="1309128"/>
          <a:ext cx="317022" cy="3239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b="1" dirty="0">
              <a:solidFill>
                <a:schemeClr val="tx1"/>
              </a:solidFill>
            </a:rPr>
            <a:t>*</a:t>
          </a:r>
        </a:p>
      </cdr:txBody>
    </cdr:sp>
  </cdr:relSizeAnchor>
  <cdr:relSizeAnchor xmlns:cdr="http://schemas.openxmlformats.org/drawingml/2006/chartDrawing">
    <cdr:from>
      <cdr:x>0.40442</cdr:x>
      <cdr:y>0.28834</cdr:y>
    </cdr:from>
    <cdr:to>
      <cdr:x>0.45095</cdr:x>
      <cdr:y>0.34733</cdr:y>
    </cdr:to>
    <cdr:sp macro="" textlink="">
      <cdr:nvSpPr>
        <cdr:cNvPr id="6" name="TextBox 5">
          <a:extLst xmlns:a="http://schemas.openxmlformats.org/drawingml/2006/main">
            <a:ext uri="{FF2B5EF4-FFF2-40B4-BE49-F238E27FC236}">
              <a16:creationId xmlns:a16="http://schemas.microsoft.com/office/drawing/2014/main" id="{0598F0C5-8E75-487E-A41F-61F868E12C2B}"/>
            </a:ext>
          </a:extLst>
        </cdr:cNvPr>
        <cdr:cNvSpPr txBox="1"/>
      </cdr:nvSpPr>
      <cdr:spPr>
        <a:xfrm xmlns:a="http://schemas.openxmlformats.org/drawingml/2006/main">
          <a:off x="2755459" y="1583771"/>
          <a:ext cx="317023" cy="32401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b="1" dirty="0">
              <a:solidFill>
                <a:schemeClr val="tx1"/>
              </a:solidFill>
            </a:rPr>
            <a:t>*</a:t>
          </a:r>
        </a:p>
      </cdr:txBody>
    </cdr:sp>
  </cdr:relSizeAnchor>
  <cdr:relSizeAnchor xmlns:cdr="http://schemas.openxmlformats.org/drawingml/2006/chartDrawing">
    <cdr:from>
      <cdr:x>0.44587</cdr:x>
      <cdr:y>0.21858</cdr:y>
    </cdr:from>
    <cdr:to>
      <cdr:x>0.4924</cdr:x>
      <cdr:y>0.27756</cdr:y>
    </cdr:to>
    <cdr:sp macro="" textlink="">
      <cdr:nvSpPr>
        <cdr:cNvPr id="7" name="TextBox 6">
          <a:extLst xmlns:a="http://schemas.openxmlformats.org/drawingml/2006/main">
            <a:ext uri="{FF2B5EF4-FFF2-40B4-BE49-F238E27FC236}">
              <a16:creationId xmlns:a16="http://schemas.microsoft.com/office/drawing/2014/main" id="{508BC916-EFF7-4AA2-B7D8-63C10F436324}"/>
            </a:ext>
          </a:extLst>
        </cdr:cNvPr>
        <cdr:cNvSpPr txBox="1"/>
      </cdr:nvSpPr>
      <cdr:spPr>
        <a:xfrm xmlns:a="http://schemas.openxmlformats.org/drawingml/2006/main">
          <a:off x="3037843" y="1200611"/>
          <a:ext cx="317022" cy="32395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b="1" dirty="0">
              <a:solidFill>
                <a:schemeClr val="tx1"/>
              </a:solidFill>
            </a:rPr>
            <a:t>*</a:t>
          </a:r>
        </a:p>
      </cdr:txBody>
    </cdr:sp>
  </cdr:relSizeAnchor>
  <cdr:relSizeAnchor xmlns:cdr="http://schemas.openxmlformats.org/drawingml/2006/chartDrawing">
    <cdr:from>
      <cdr:x>0.48997</cdr:x>
      <cdr:y>0.21858</cdr:y>
    </cdr:from>
    <cdr:to>
      <cdr:x>0.53651</cdr:x>
      <cdr:y>0.27756</cdr:y>
    </cdr:to>
    <cdr:sp macro="" textlink="">
      <cdr:nvSpPr>
        <cdr:cNvPr id="8" name="TextBox 7">
          <a:extLst xmlns:a="http://schemas.openxmlformats.org/drawingml/2006/main">
            <a:ext uri="{FF2B5EF4-FFF2-40B4-BE49-F238E27FC236}">
              <a16:creationId xmlns:a16="http://schemas.microsoft.com/office/drawing/2014/main" id="{4AED7481-1685-4997-9D21-95650B40B4B2}"/>
            </a:ext>
          </a:extLst>
        </cdr:cNvPr>
        <cdr:cNvSpPr txBox="1"/>
      </cdr:nvSpPr>
      <cdr:spPr>
        <a:xfrm xmlns:a="http://schemas.openxmlformats.org/drawingml/2006/main">
          <a:off x="3338282" y="1200611"/>
          <a:ext cx="317091" cy="3239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b="1" dirty="0">
              <a:solidFill>
                <a:schemeClr val="tx1"/>
              </a:solidFill>
            </a:rPr>
            <a:t>*</a:t>
          </a:r>
        </a:p>
      </cdr:txBody>
    </cdr:sp>
  </cdr:relSizeAnchor>
  <cdr:relSizeAnchor xmlns:cdr="http://schemas.openxmlformats.org/drawingml/2006/chartDrawing">
    <cdr:from>
      <cdr:x>0.52945</cdr:x>
      <cdr:y>0.15259</cdr:y>
    </cdr:from>
    <cdr:to>
      <cdr:x>0.57598</cdr:x>
      <cdr:y>0.19421</cdr:y>
    </cdr:to>
    <cdr:sp macro="" textlink="">
      <cdr:nvSpPr>
        <cdr:cNvPr id="9" name="TextBox 8">
          <a:extLst xmlns:a="http://schemas.openxmlformats.org/drawingml/2006/main">
            <a:ext uri="{FF2B5EF4-FFF2-40B4-BE49-F238E27FC236}">
              <a16:creationId xmlns:a16="http://schemas.microsoft.com/office/drawing/2014/main" id="{4A255526-982C-4632-974D-202F82E2BEDB}"/>
            </a:ext>
          </a:extLst>
        </cdr:cNvPr>
        <cdr:cNvSpPr txBox="1"/>
      </cdr:nvSpPr>
      <cdr:spPr>
        <a:xfrm xmlns:a="http://schemas.openxmlformats.org/drawingml/2006/main">
          <a:off x="3607271" y="838131"/>
          <a:ext cx="317022"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b="1" dirty="0">
              <a:solidFill>
                <a:schemeClr val="tx1"/>
              </a:solidFill>
            </a:rPr>
            <a:t>***</a:t>
          </a:r>
        </a:p>
      </cdr:txBody>
    </cdr:sp>
  </cdr:relSizeAnchor>
  <cdr:relSizeAnchor xmlns:cdr="http://schemas.openxmlformats.org/drawingml/2006/chartDrawing">
    <cdr:from>
      <cdr:x>0.6299</cdr:x>
      <cdr:y>0.14457</cdr:y>
    </cdr:from>
    <cdr:to>
      <cdr:x>0.67644</cdr:x>
      <cdr:y>0.20355</cdr:y>
    </cdr:to>
    <cdr:sp macro="" textlink="">
      <cdr:nvSpPr>
        <cdr:cNvPr id="11" name="TextBox 10">
          <a:extLst xmlns:a="http://schemas.openxmlformats.org/drawingml/2006/main">
            <a:ext uri="{FF2B5EF4-FFF2-40B4-BE49-F238E27FC236}">
              <a16:creationId xmlns:a16="http://schemas.microsoft.com/office/drawing/2014/main" id="{58465F19-D8CD-4710-85EB-C4B5346BA6A4}"/>
            </a:ext>
          </a:extLst>
        </cdr:cNvPr>
        <cdr:cNvSpPr txBox="1"/>
      </cdr:nvSpPr>
      <cdr:spPr>
        <a:xfrm xmlns:a="http://schemas.openxmlformats.org/drawingml/2006/main">
          <a:off x="4291705" y="794067"/>
          <a:ext cx="317090" cy="3239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b="1" dirty="0">
              <a:solidFill>
                <a:schemeClr val="tx1"/>
              </a:solidFill>
            </a:rPr>
            <a:t>*</a:t>
          </a:r>
        </a:p>
      </cdr:txBody>
    </cdr:sp>
  </cdr:relSizeAnchor>
  <cdr:relSizeAnchor xmlns:cdr="http://schemas.openxmlformats.org/drawingml/2006/chartDrawing">
    <cdr:from>
      <cdr:x>0.75559</cdr:x>
      <cdr:y>0.26106</cdr:y>
    </cdr:from>
    <cdr:to>
      <cdr:x>0.80212</cdr:x>
      <cdr:y>0.32004</cdr:y>
    </cdr:to>
    <cdr:sp macro="" textlink="">
      <cdr:nvSpPr>
        <cdr:cNvPr id="12" name="TextBox 11">
          <a:extLst xmlns:a="http://schemas.openxmlformats.org/drawingml/2006/main">
            <a:ext uri="{FF2B5EF4-FFF2-40B4-BE49-F238E27FC236}">
              <a16:creationId xmlns:a16="http://schemas.microsoft.com/office/drawing/2014/main" id="{D536AD01-677A-49DB-A7B4-088AFFC66686}"/>
            </a:ext>
          </a:extLst>
        </cdr:cNvPr>
        <cdr:cNvSpPr txBox="1"/>
      </cdr:nvSpPr>
      <cdr:spPr>
        <a:xfrm xmlns:a="http://schemas.openxmlformats.org/drawingml/2006/main">
          <a:off x="5148056" y="1433924"/>
          <a:ext cx="317023" cy="3239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b="1" dirty="0">
              <a:solidFill>
                <a:schemeClr val="tx1"/>
              </a:solidFill>
            </a:rPr>
            <a:t>*</a:t>
          </a:r>
        </a:p>
      </cdr:txBody>
    </cdr:sp>
  </cdr:relSizeAnchor>
  <cdr:relSizeAnchor xmlns:cdr="http://schemas.openxmlformats.org/drawingml/2006/chartDrawing">
    <cdr:from>
      <cdr:x>0.92022</cdr:x>
      <cdr:y>0.24558</cdr:y>
    </cdr:from>
    <cdr:to>
      <cdr:x>0.96676</cdr:x>
      <cdr:y>0.30456</cdr:y>
    </cdr:to>
    <cdr:sp macro="" textlink="">
      <cdr:nvSpPr>
        <cdr:cNvPr id="13" name="TextBox 12">
          <a:extLst xmlns:a="http://schemas.openxmlformats.org/drawingml/2006/main">
            <a:ext uri="{FF2B5EF4-FFF2-40B4-BE49-F238E27FC236}">
              <a16:creationId xmlns:a16="http://schemas.microsoft.com/office/drawing/2014/main" id="{31986421-0485-4821-A797-CB75E6F7AAD2}"/>
            </a:ext>
          </a:extLst>
        </cdr:cNvPr>
        <cdr:cNvSpPr txBox="1"/>
      </cdr:nvSpPr>
      <cdr:spPr>
        <a:xfrm xmlns:a="http://schemas.openxmlformats.org/drawingml/2006/main">
          <a:off x="6269756" y="1348866"/>
          <a:ext cx="317090" cy="3239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b="1" dirty="0">
              <a:solidFill>
                <a:schemeClr val="tx1"/>
              </a:solidFill>
            </a:rPr>
            <a:t>***</a:t>
          </a:r>
        </a:p>
      </cdr:txBody>
    </cdr:sp>
  </cdr:relSizeAnchor>
  <cdr:relSizeAnchor xmlns:cdr="http://schemas.openxmlformats.org/drawingml/2006/chartDrawing">
    <cdr:from>
      <cdr:x>0.95346</cdr:x>
      <cdr:y>0.32269</cdr:y>
    </cdr:from>
    <cdr:to>
      <cdr:x>1</cdr:x>
      <cdr:y>0.38168</cdr:y>
    </cdr:to>
    <cdr:sp macro="" textlink="">
      <cdr:nvSpPr>
        <cdr:cNvPr id="14" name="TextBox 13">
          <a:extLst xmlns:a="http://schemas.openxmlformats.org/drawingml/2006/main">
            <a:ext uri="{FF2B5EF4-FFF2-40B4-BE49-F238E27FC236}">
              <a16:creationId xmlns:a16="http://schemas.microsoft.com/office/drawing/2014/main" id="{F419B1F8-284F-4508-B55D-F11F71A22691}"/>
            </a:ext>
          </a:extLst>
        </cdr:cNvPr>
        <cdr:cNvSpPr txBox="1"/>
      </cdr:nvSpPr>
      <cdr:spPr>
        <a:xfrm xmlns:a="http://schemas.openxmlformats.org/drawingml/2006/main">
          <a:off x="6496202" y="1772455"/>
          <a:ext cx="317091" cy="32401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b="1" dirty="0">
              <a:solidFill>
                <a:schemeClr val="tx1"/>
              </a:solidFill>
            </a:rPr>
            <a:t>**</a:t>
          </a:r>
        </a:p>
      </cdr:txBody>
    </cdr:sp>
  </cdr:relSizeAnchor>
  <cdr:relSizeAnchor xmlns:cdr="http://schemas.openxmlformats.org/drawingml/2006/chartDrawing">
    <cdr:from>
      <cdr:x>0.58673</cdr:x>
      <cdr:y>0.04429</cdr:y>
    </cdr:from>
    <cdr:to>
      <cdr:x>0.63326</cdr:x>
      <cdr:y>0.10327</cdr:y>
    </cdr:to>
    <cdr:sp macro="" textlink="">
      <cdr:nvSpPr>
        <cdr:cNvPr id="15" name="TextBox 14">
          <a:extLst xmlns:a="http://schemas.openxmlformats.org/drawingml/2006/main">
            <a:ext uri="{FF2B5EF4-FFF2-40B4-BE49-F238E27FC236}">
              <a16:creationId xmlns:a16="http://schemas.microsoft.com/office/drawing/2014/main" id="{1D5AD234-361A-4A00-4E93-249FEF13406A}"/>
            </a:ext>
          </a:extLst>
        </cdr:cNvPr>
        <cdr:cNvSpPr txBox="1"/>
      </cdr:nvSpPr>
      <cdr:spPr>
        <a:xfrm xmlns:a="http://schemas.openxmlformats.org/drawingml/2006/main">
          <a:off x="3997568" y="243254"/>
          <a:ext cx="317022" cy="3239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b="1" dirty="0">
              <a:solidFill>
                <a:schemeClr val="tx1"/>
              </a:solidFill>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0.25887</cdr:x>
      <cdr:y>0.04226</cdr:y>
    </cdr:from>
    <cdr:to>
      <cdr:x>0.33315</cdr:x>
      <cdr:y>0.139</cdr:y>
    </cdr:to>
    <cdr:sp macro="" textlink="">
      <cdr:nvSpPr>
        <cdr:cNvPr id="2" name="TextBox 2"/>
        <cdr:cNvSpPr txBox="1"/>
      </cdr:nvSpPr>
      <cdr:spPr>
        <a:xfrm xmlns:a="http://schemas.openxmlformats.org/drawingml/2006/main">
          <a:off x="838359" y="128798"/>
          <a:ext cx="240556" cy="29486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chemeClr val="tx1"/>
              </a:solidFill>
            </a:rPr>
            <a:t>*</a:t>
          </a:r>
          <a:endParaRPr lang="en-US" sz="900" b="1" dirty="0">
            <a:solidFill>
              <a:schemeClr val="tx1"/>
            </a:solidFill>
          </a:endParaRPr>
        </a:p>
      </cdr:txBody>
    </cdr:sp>
  </cdr:relSizeAnchor>
  <cdr:relSizeAnchor xmlns:cdr="http://schemas.openxmlformats.org/drawingml/2006/chartDrawing">
    <cdr:from>
      <cdr:x>0.65884</cdr:x>
      <cdr:y>0.09344</cdr:y>
    </cdr:from>
    <cdr:to>
      <cdr:x>0.73312</cdr:x>
      <cdr:y>0.19017</cdr:y>
    </cdr:to>
    <cdr:sp macro="" textlink="">
      <cdr:nvSpPr>
        <cdr:cNvPr id="3" name="TextBox 2"/>
        <cdr:cNvSpPr txBox="1"/>
      </cdr:nvSpPr>
      <cdr:spPr>
        <a:xfrm xmlns:a="http://schemas.openxmlformats.org/drawingml/2006/main">
          <a:off x="2133668" y="284791"/>
          <a:ext cx="240555" cy="29483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chemeClr val="tx1"/>
              </a:solidFill>
            </a:rPr>
            <a:t>*</a:t>
          </a:r>
        </a:p>
      </cdr:txBody>
    </cdr:sp>
  </cdr:relSizeAnchor>
</c:userShapes>
</file>

<file path=ppt/drawings/drawing3.xml><?xml version="1.0" encoding="utf-8"?>
<c:userShapes xmlns:c="http://schemas.openxmlformats.org/drawingml/2006/chart">
  <cdr:relSizeAnchor xmlns:cdr="http://schemas.openxmlformats.org/drawingml/2006/chartDrawing">
    <cdr:from>
      <cdr:x>0.39588</cdr:x>
      <cdr:y>0.32782</cdr:y>
    </cdr:from>
    <cdr:to>
      <cdr:x>0.44707</cdr:x>
      <cdr:y>0.42437</cdr:y>
    </cdr:to>
    <cdr:sp macro="" textlink="">
      <cdr:nvSpPr>
        <cdr:cNvPr id="2" name="TextBox 1">
          <a:extLst xmlns:a="http://schemas.openxmlformats.org/drawingml/2006/main">
            <a:ext uri="{FF2B5EF4-FFF2-40B4-BE49-F238E27FC236}">
              <a16:creationId xmlns:a16="http://schemas.microsoft.com/office/drawing/2014/main" id="{EE5F83A5-4D55-4D93-9EE2-91BC7FF61D80}"/>
            </a:ext>
          </a:extLst>
        </cdr:cNvPr>
        <cdr:cNvSpPr txBox="1"/>
      </cdr:nvSpPr>
      <cdr:spPr>
        <a:xfrm xmlns:a="http://schemas.openxmlformats.org/drawingml/2006/main">
          <a:off x="1539205" y="752092"/>
          <a:ext cx="199032" cy="22151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a:t>*</a:t>
          </a:r>
        </a:p>
      </cdr:txBody>
    </cdr:sp>
  </cdr:relSizeAnchor>
  <cdr:relSizeAnchor xmlns:cdr="http://schemas.openxmlformats.org/drawingml/2006/chartDrawing">
    <cdr:from>
      <cdr:x>0.72776</cdr:x>
      <cdr:y>0.32419</cdr:y>
    </cdr:from>
    <cdr:to>
      <cdr:x>0.77894</cdr:x>
      <cdr:y>0.42074</cdr:y>
    </cdr:to>
    <cdr:sp macro="" textlink="">
      <cdr:nvSpPr>
        <cdr:cNvPr id="3" name="TextBox 2">
          <a:extLst xmlns:a="http://schemas.openxmlformats.org/drawingml/2006/main">
            <a:ext uri="{FF2B5EF4-FFF2-40B4-BE49-F238E27FC236}">
              <a16:creationId xmlns:a16="http://schemas.microsoft.com/office/drawing/2014/main" id="{70050019-B569-4DE9-A522-A95DFD72AD2E}"/>
            </a:ext>
          </a:extLst>
        </cdr:cNvPr>
        <cdr:cNvSpPr txBox="1"/>
      </cdr:nvSpPr>
      <cdr:spPr>
        <a:xfrm xmlns:a="http://schemas.openxmlformats.org/drawingml/2006/main">
          <a:off x="2829607" y="743778"/>
          <a:ext cx="198993" cy="22151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a:t>*</a:t>
          </a:r>
        </a:p>
      </cdr:txBody>
    </cdr:sp>
  </cdr:relSizeAnchor>
</c:userShapes>
</file>

<file path=ppt/drawings/drawing4.xml><?xml version="1.0" encoding="utf-8"?>
<c:userShapes xmlns:c="http://schemas.openxmlformats.org/drawingml/2006/chart">
  <cdr:relSizeAnchor xmlns:cdr="http://schemas.openxmlformats.org/drawingml/2006/chartDrawing">
    <cdr:from>
      <cdr:x>0.40471</cdr:x>
      <cdr:y>0.34683</cdr:y>
    </cdr:from>
    <cdr:to>
      <cdr:x>0.47201</cdr:x>
      <cdr:y>0.44894</cdr:y>
    </cdr:to>
    <cdr:sp macro="" textlink="">
      <cdr:nvSpPr>
        <cdr:cNvPr id="2" name="TextBox 1">
          <a:extLst xmlns:a="http://schemas.openxmlformats.org/drawingml/2006/main">
            <a:ext uri="{FF2B5EF4-FFF2-40B4-BE49-F238E27FC236}">
              <a16:creationId xmlns:a16="http://schemas.microsoft.com/office/drawing/2014/main" id="{5FFFDEFA-7E0B-4417-93C6-9DBEF1814E6B}"/>
            </a:ext>
          </a:extLst>
        </cdr:cNvPr>
        <cdr:cNvSpPr txBox="1"/>
      </cdr:nvSpPr>
      <cdr:spPr>
        <a:xfrm xmlns:a="http://schemas.openxmlformats.org/drawingml/2006/main">
          <a:off x="1725302" y="1085894"/>
          <a:ext cx="286905" cy="3196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solidFill>
                <a:schemeClr val="tx1"/>
              </a:solidFill>
            </a:rPr>
            <a:t>**</a:t>
          </a:r>
        </a:p>
      </cdr:txBody>
    </cdr:sp>
  </cdr:relSizeAnchor>
  <cdr:relSizeAnchor xmlns:cdr="http://schemas.openxmlformats.org/drawingml/2006/chartDrawing">
    <cdr:from>
      <cdr:x>0.56831</cdr:x>
      <cdr:y>0.22201</cdr:y>
    </cdr:from>
    <cdr:to>
      <cdr:x>0.63561</cdr:x>
      <cdr:y>0.32411</cdr:y>
    </cdr:to>
    <cdr:sp macro="" textlink="">
      <cdr:nvSpPr>
        <cdr:cNvPr id="3" name="TextBox 2">
          <a:extLst xmlns:a="http://schemas.openxmlformats.org/drawingml/2006/main">
            <a:ext uri="{FF2B5EF4-FFF2-40B4-BE49-F238E27FC236}">
              <a16:creationId xmlns:a16="http://schemas.microsoft.com/office/drawing/2014/main" id="{2A624F94-D615-4BD2-95BC-CABBBA45BFD5}"/>
            </a:ext>
          </a:extLst>
        </cdr:cNvPr>
        <cdr:cNvSpPr txBox="1"/>
      </cdr:nvSpPr>
      <cdr:spPr>
        <a:xfrm xmlns:a="http://schemas.openxmlformats.org/drawingml/2006/main">
          <a:off x="2422749" y="695080"/>
          <a:ext cx="286905" cy="31966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solidFill>
                <a:schemeClr val="tx1"/>
              </a:solidFill>
            </a:rPr>
            <a:t>*</a:t>
          </a:r>
          <a:endParaRPr lang="en-US" sz="12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647"/>
          </a:xfrm>
          <a:prstGeom prst="rect">
            <a:avLst/>
          </a:prstGeom>
        </p:spPr>
        <p:txBody>
          <a:bodyPr vert="horz" lIns="92546" tIns="46273" rIns="92546" bIns="46273" rtlCol="0"/>
          <a:lstStyle>
            <a:lvl1pPr algn="l">
              <a:defRPr sz="1200"/>
            </a:lvl1pPr>
          </a:lstStyle>
          <a:p>
            <a:endParaRPr lang="ka-GE"/>
          </a:p>
        </p:txBody>
      </p:sp>
      <p:sp>
        <p:nvSpPr>
          <p:cNvPr id="3" name="Date Placeholder 2"/>
          <p:cNvSpPr>
            <a:spLocks noGrp="1"/>
          </p:cNvSpPr>
          <p:nvPr>
            <p:ph type="dt" idx="1"/>
          </p:nvPr>
        </p:nvSpPr>
        <p:spPr>
          <a:xfrm>
            <a:off x="3939466" y="0"/>
            <a:ext cx="3013763" cy="463647"/>
          </a:xfrm>
          <a:prstGeom prst="rect">
            <a:avLst/>
          </a:prstGeom>
        </p:spPr>
        <p:txBody>
          <a:bodyPr vert="horz" lIns="92546" tIns="46273" rIns="92546" bIns="46273" rtlCol="0"/>
          <a:lstStyle>
            <a:lvl1pPr algn="r">
              <a:defRPr sz="1200"/>
            </a:lvl1pPr>
          </a:lstStyle>
          <a:p>
            <a:fld id="{086E18D6-35BD-463E-9AF0-4F130B1E7963}" type="datetimeFigureOut">
              <a:rPr lang="ka-GE" smtClean="0"/>
              <a:t>04.01.2023</a:t>
            </a:fld>
            <a:endParaRPr lang="ka-GE"/>
          </a:p>
        </p:txBody>
      </p:sp>
      <p:sp>
        <p:nvSpPr>
          <p:cNvPr id="4" name="Slide Image Placeholder 3"/>
          <p:cNvSpPr>
            <a:spLocks noGrp="1" noRot="1" noChangeAspect="1"/>
          </p:cNvSpPr>
          <p:nvPr>
            <p:ph type="sldImg" idx="2"/>
          </p:nvPr>
        </p:nvSpPr>
        <p:spPr>
          <a:xfrm>
            <a:off x="706438" y="1155700"/>
            <a:ext cx="5541962" cy="3117850"/>
          </a:xfrm>
          <a:prstGeom prst="rect">
            <a:avLst/>
          </a:prstGeom>
          <a:noFill/>
          <a:ln w="12700">
            <a:solidFill>
              <a:prstClr val="black"/>
            </a:solidFill>
          </a:ln>
        </p:spPr>
        <p:txBody>
          <a:bodyPr vert="horz" lIns="92546" tIns="46273" rIns="92546" bIns="46273" rtlCol="0" anchor="ctr"/>
          <a:lstStyle/>
          <a:p>
            <a:endParaRPr lang="ka-GE"/>
          </a:p>
        </p:txBody>
      </p:sp>
      <p:sp>
        <p:nvSpPr>
          <p:cNvPr id="5" name="Notes Placeholder 4"/>
          <p:cNvSpPr>
            <a:spLocks noGrp="1"/>
          </p:cNvSpPr>
          <p:nvPr>
            <p:ph type="body" sz="quarter" idx="3"/>
          </p:nvPr>
        </p:nvSpPr>
        <p:spPr>
          <a:xfrm>
            <a:off x="695484" y="4447153"/>
            <a:ext cx="5563870" cy="3638580"/>
          </a:xfrm>
          <a:prstGeom prst="rect">
            <a:avLst/>
          </a:prstGeom>
        </p:spPr>
        <p:txBody>
          <a:bodyPr vert="horz" lIns="92546" tIns="46273" rIns="92546" bIns="462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ka-GE"/>
          </a:p>
        </p:txBody>
      </p:sp>
      <p:sp>
        <p:nvSpPr>
          <p:cNvPr id="6" name="Footer Placeholder 5"/>
          <p:cNvSpPr>
            <a:spLocks noGrp="1"/>
          </p:cNvSpPr>
          <p:nvPr>
            <p:ph type="ftr" sz="quarter" idx="4"/>
          </p:nvPr>
        </p:nvSpPr>
        <p:spPr>
          <a:xfrm>
            <a:off x="0" y="8777193"/>
            <a:ext cx="3013763" cy="463646"/>
          </a:xfrm>
          <a:prstGeom prst="rect">
            <a:avLst/>
          </a:prstGeom>
        </p:spPr>
        <p:txBody>
          <a:bodyPr vert="horz" lIns="92546" tIns="46273" rIns="92546" bIns="46273" rtlCol="0" anchor="b"/>
          <a:lstStyle>
            <a:lvl1pPr algn="l">
              <a:defRPr sz="1200"/>
            </a:lvl1pPr>
          </a:lstStyle>
          <a:p>
            <a:endParaRPr lang="ka-GE"/>
          </a:p>
        </p:txBody>
      </p:sp>
      <p:sp>
        <p:nvSpPr>
          <p:cNvPr id="7" name="Slide Number Placeholder 6"/>
          <p:cNvSpPr>
            <a:spLocks noGrp="1"/>
          </p:cNvSpPr>
          <p:nvPr>
            <p:ph type="sldNum" sz="quarter" idx="5"/>
          </p:nvPr>
        </p:nvSpPr>
        <p:spPr>
          <a:xfrm>
            <a:off x="3939466" y="8777193"/>
            <a:ext cx="3013763" cy="463646"/>
          </a:xfrm>
          <a:prstGeom prst="rect">
            <a:avLst/>
          </a:prstGeom>
        </p:spPr>
        <p:txBody>
          <a:bodyPr vert="horz" lIns="92546" tIns="46273" rIns="92546" bIns="46273" rtlCol="0" anchor="b"/>
          <a:lstStyle>
            <a:lvl1pPr algn="r">
              <a:defRPr sz="1200"/>
            </a:lvl1pPr>
          </a:lstStyle>
          <a:p>
            <a:fld id="{BA42FB5F-E806-4EC8-8B25-B647F0DED0C8}" type="slidenum">
              <a:rPr lang="ka-GE" smtClean="0"/>
              <a:t>‹#›</a:t>
            </a:fld>
            <a:endParaRPr lang="ka-GE"/>
          </a:p>
        </p:txBody>
      </p:sp>
    </p:spTree>
    <p:extLst>
      <p:ext uri="{BB962C8B-B14F-4D97-AF65-F5344CB8AC3E}">
        <p14:creationId xmlns:p14="http://schemas.microsoft.com/office/powerpoint/2010/main" val="2099848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edd59eec3_0_24:notes"/>
          <p:cNvSpPr>
            <a:spLocks noGrp="1" noRot="1" noChangeAspect="1"/>
          </p:cNvSpPr>
          <p:nvPr>
            <p:ph type="sldImg" idx="2"/>
          </p:nvPr>
        </p:nvSpPr>
        <p:spPr>
          <a:xfrm>
            <a:off x="398463" y="693738"/>
            <a:ext cx="6157912"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edd59eec3_0_24:notes"/>
          <p:cNvSpPr txBox="1">
            <a:spLocks noGrp="1"/>
          </p:cNvSpPr>
          <p:nvPr>
            <p:ph type="body" idx="1"/>
          </p:nvPr>
        </p:nvSpPr>
        <p:spPr>
          <a:xfrm>
            <a:off x="695484" y="4389398"/>
            <a:ext cx="5563870" cy="4158377"/>
          </a:xfrm>
          <a:prstGeom prst="rect">
            <a:avLst/>
          </a:prstGeom>
        </p:spPr>
        <p:txBody>
          <a:bodyPr spcFirstLastPara="1" wrap="square" lIns="92531" tIns="92531" rIns="92531" bIns="92531" anchor="t" anchorCtr="0">
            <a:noAutofit/>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tabLst>
                <a:tab pos="2959558" algn="l"/>
              </a:tabLst>
            </a:pPr>
            <a:endParaRPr lang="en-US" b="0" i="0" dirty="0"/>
          </a:p>
        </p:txBody>
      </p:sp>
      <p:sp>
        <p:nvSpPr>
          <p:cNvPr id="4" name="Slide Number Placeholder 3"/>
          <p:cNvSpPr>
            <a:spLocks noGrp="1"/>
          </p:cNvSpPr>
          <p:nvPr>
            <p:ph type="sldNum" sz="quarter" idx="5"/>
          </p:nvPr>
        </p:nvSpPr>
        <p:spPr/>
        <p:txBody>
          <a:bodyPr/>
          <a:lstStyle/>
          <a:p>
            <a:fld id="{BA42FB5F-E806-4EC8-8B25-B647F0DED0C8}" type="slidenum">
              <a:rPr lang="ka-GE" smtClean="0"/>
              <a:t>10</a:t>
            </a:fld>
            <a:endParaRPr lang="ka-GE"/>
          </a:p>
        </p:txBody>
      </p:sp>
    </p:spTree>
    <p:extLst>
      <p:ext uri="{BB962C8B-B14F-4D97-AF65-F5344CB8AC3E}">
        <p14:creationId xmlns:p14="http://schemas.microsoft.com/office/powerpoint/2010/main" val="2612264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10"/>
              </a:spcAft>
              <a:tabLst>
                <a:tab pos="2959558" algn="l"/>
              </a:tabLst>
            </a:pPr>
            <a:endParaRPr lang="en-US" sz="1800" b="0" dirty="0">
              <a:latin typeface="Sylfaen" panose="010A0502050306030303"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A42FB5F-E806-4EC8-8B25-B647F0DED0C8}" type="slidenum">
              <a:rPr lang="ka-GE" smtClean="0"/>
              <a:t>11</a:t>
            </a:fld>
            <a:endParaRPr lang="ka-GE"/>
          </a:p>
        </p:txBody>
      </p:sp>
    </p:spTree>
    <p:extLst>
      <p:ext uri="{BB962C8B-B14F-4D97-AF65-F5344CB8AC3E}">
        <p14:creationId xmlns:p14="http://schemas.microsoft.com/office/powerpoint/2010/main" val="3886140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ka-GE" b="0" i="0" dirty="0"/>
          </a:p>
        </p:txBody>
      </p:sp>
      <p:sp>
        <p:nvSpPr>
          <p:cNvPr id="4" name="Slide Number Placeholder 3"/>
          <p:cNvSpPr>
            <a:spLocks noGrp="1"/>
          </p:cNvSpPr>
          <p:nvPr>
            <p:ph type="sldNum" sz="quarter" idx="5"/>
          </p:nvPr>
        </p:nvSpPr>
        <p:spPr/>
        <p:txBody>
          <a:bodyPr/>
          <a:lstStyle/>
          <a:p>
            <a:fld id="{BA42FB5F-E806-4EC8-8B25-B647F0DED0C8}" type="slidenum">
              <a:rPr lang="ka-GE" smtClean="0"/>
              <a:t>12</a:t>
            </a:fld>
            <a:endParaRPr lang="ka-GE"/>
          </a:p>
        </p:txBody>
      </p:sp>
    </p:spTree>
    <p:extLst>
      <p:ext uri="{BB962C8B-B14F-4D97-AF65-F5344CB8AC3E}">
        <p14:creationId xmlns:p14="http://schemas.microsoft.com/office/powerpoint/2010/main" val="3636214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42FB5F-E806-4EC8-8B25-B647F0DED0C8}" type="slidenum">
              <a:rPr lang="ka-GE" smtClean="0"/>
              <a:t>13</a:t>
            </a:fld>
            <a:endParaRPr lang="ka-GE"/>
          </a:p>
        </p:txBody>
      </p:sp>
    </p:spTree>
    <p:extLst>
      <p:ext uri="{BB962C8B-B14F-4D97-AF65-F5344CB8AC3E}">
        <p14:creationId xmlns:p14="http://schemas.microsoft.com/office/powerpoint/2010/main" val="3737065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solidFill>
                <a:srgbClr val="FF0000"/>
              </a:solidFill>
            </a:endParaRPr>
          </a:p>
        </p:txBody>
      </p:sp>
      <p:sp>
        <p:nvSpPr>
          <p:cNvPr id="4" name="Slide Number Placeholder 3"/>
          <p:cNvSpPr>
            <a:spLocks noGrp="1"/>
          </p:cNvSpPr>
          <p:nvPr>
            <p:ph type="sldNum" sz="quarter" idx="5"/>
          </p:nvPr>
        </p:nvSpPr>
        <p:spPr/>
        <p:txBody>
          <a:bodyPr/>
          <a:lstStyle/>
          <a:p>
            <a:fld id="{BA42FB5F-E806-4EC8-8B25-B647F0DED0C8}" type="slidenum">
              <a:rPr lang="ka-GE" smtClean="0"/>
              <a:t>2</a:t>
            </a:fld>
            <a:endParaRPr lang="ka-GE"/>
          </a:p>
        </p:txBody>
      </p:sp>
    </p:spTree>
    <p:extLst>
      <p:ext uri="{BB962C8B-B14F-4D97-AF65-F5344CB8AC3E}">
        <p14:creationId xmlns:p14="http://schemas.microsoft.com/office/powerpoint/2010/main" val="601130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A42FB5F-E806-4EC8-8B25-B647F0DED0C8}" type="slidenum">
              <a:rPr lang="ka-GE" smtClean="0"/>
              <a:t>3</a:t>
            </a:fld>
            <a:endParaRPr lang="ka-GE"/>
          </a:p>
        </p:txBody>
      </p:sp>
    </p:spTree>
    <p:extLst>
      <p:ext uri="{BB962C8B-B14F-4D97-AF65-F5344CB8AC3E}">
        <p14:creationId xmlns:p14="http://schemas.microsoft.com/office/powerpoint/2010/main" val="974379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A42FB5F-E806-4EC8-8B25-B647F0DED0C8}" type="slidenum">
              <a:rPr lang="ka-GE" smtClean="0"/>
              <a:t>4</a:t>
            </a:fld>
            <a:endParaRPr lang="ka-GE"/>
          </a:p>
        </p:txBody>
      </p:sp>
    </p:spTree>
    <p:extLst>
      <p:ext uri="{BB962C8B-B14F-4D97-AF65-F5344CB8AC3E}">
        <p14:creationId xmlns:p14="http://schemas.microsoft.com/office/powerpoint/2010/main" val="1158228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A42FB5F-E806-4EC8-8B25-B647F0DED0C8}" type="slidenum">
              <a:rPr lang="ka-GE" smtClean="0"/>
              <a:t>5</a:t>
            </a:fld>
            <a:endParaRPr lang="ka-GE"/>
          </a:p>
        </p:txBody>
      </p:sp>
    </p:spTree>
    <p:extLst>
      <p:ext uri="{BB962C8B-B14F-4D97-AF65-F5344CB8AC3E}">
        <p14:creationId xmlns:p14="http://schemas.microsoft.com/office/powerpoint/2010/main" val="392798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A42FB5F-E806-4EC8-8B25-B647F0DED0C8}" type="slidenum">
              <a:rPr lang="ka-GE" smtClean="0"/>
              <a:t>6</a:t>
            </a:fld>
            <a:endParaRPr lang="ka-GE"/>
          </a:p>
        </p:txBody>
      </p:sp>
    </p:spTree>
    <p:extLst>
      <p:ext uri="{BB962C8B-B14F-4D97-AF65-F5344CB8AC3E}">
        <p14:creationId xmlns:p14="http://schemas.microsoft.com/office/powerpoint/2010/main" val="3578447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dirty="0"/>
          </a:p>
        </p:txBody>
      </p:sp>
      <p:sp>
        <p:nvSpPr>
          <p:cNvPr id="4" name="Slide Number Placeholder 3"/>
          <p:cNvSpPr>
            <a:spLocks noGrp="1"/>
          </p:cNvSpPr>
          <p:nvPr>
            <p:ph type="sldNum" sz="quarter" idx="5"/>
          </p:nvPr>
        </p:nvSpPr>
        <p:spPr/>
        <p:txBody>
          <a:bodyPr/>
          <a:lstStyle/>
          <a:p>
            <a:fld id="{2D202FAA-CC98-45B5-B476-96AF7CD430AB}" type="slidenum">
              <a:rPr lang="ka-GE" smtClean="0"/>
              <a:t>7</a:t>
            </a:fld>
            <a:endParaRPr lang="ka-GE"/>
          </a:p>
        </p:txBody>
      </p:sp>
    </p:spTree>
    <p:extLst>
      <p:ext uri="{BB962C8B-B14F-4D97-AF65-F5344CB8AC3E}">
        <p14:creationId xmlns:p14="http://schemas.microsoft.com/office/powerpoint/2010/main" val="3072162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42FB5F-E806-4EC8-8B25-B647F0DED0C8}" type="slidenum">
              <a:rPr lang="ka-GE" smtClean="0"/>
              <a:t>8</a:t>
            </a:fld>
            <a:endParaRPr lang="ka-GE"/>
          </a:p>
        </p:txBody>
      </p:sp>
    </p:spTree>
    <p:extLst>
      <p:ext uri="{BB962C8B-B14F-4D97-AF65-F5344CB8AC3E}">
        <p14:creationId xmlns:p14="http://schemas.microsoft.com/office/powerpoint/2010/main" val="1084899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BA42FB5F-E806-4EC8-8B25-B647F0DED0C8}" type="slidenum">
              <a:rPr lang="ka-GE" smtClean="0"/>
              <a:t>9</a:t>
            </a:fld>
            <a:endParaRPr lang="ka-GE"/>
          </a:p>
        </p:txBody>
      </p:sp>
    </p:spTree>
    <p:extLst>
      <p:ext uri="{BB962C8B-B14F-4D97-AF65-F5344CB8AC3E}">
        <p14:creationId xmlns:p14="http://schemas.microsoft.com/office/powerpoint/2010/main" val="2620844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97E457A-5E06-4940-9E1D-C4329D9A7AE7}" type="datetimeFigureOut">
              <a:rPr lang="ka-GE" smtClean="0"/>
              <a:t>04.01.2023</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B077B926-7102-45F3-956A-C53E4BF407F8}" type="slidenum">
              <a:rPr lang="ka-GE" smtClean="0"/>
              <a:t>‹#›</a:t>
            </a:fld>
            <a:endParaRPr lang="ka-GE"/>
          </a:p>
        </p:txBody>
      </p:sp>
    </p:spTree>
    <p:extLst>
      <p:ext uri="{BB962C8B-B14F-4D97-AF65-F5344CB8AC3E}">
        <p14:creationId xmlns:p14="http://schemas.microsoft.com/office/powerpoint/2010/main" val="2554474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12800" y="0"/>
            <a:ext cx="5994400" cy="487362"/>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7E457A-5E06-4940-9E1D-C4329D9A7AE7}" type="datetimeFigureOut">
              <a:rPr lang="ka-GE" smtClean="0"/>
              <a:t>04.01.2023</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B077B926-7102-45F3-956A-C53E4BF407F8}" type="slidenum">
              <a:rPr lang="ka-GE" smtClean="0"/>
              <a:t>‹#›</a:t>
            </a:fld>
            <a:endParaRPr lang="ka-GE"/>
          </a:p>
        </p:txBody>
      </p:sp>
    </p:spTree>
    <p:extLst>
      <p:ext uri="{BB962C8B-B14F-4D97-AF65-F5344CB8AC3E}">
        <p14:creationId xmlns:p14="http://schemas.microsoft.com/office/powerpoint/2010/main" val="1856147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7E457A-5E06-4940-9E1D-C4329D9A7AE7}" type="datetimeFigureOut">
              <a:rPr lang="ka-GE" smtClean="0"/>
              <a:t>04.01.2023</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B077B926-7102-45F3-956A-C53E4BF407F8}" type="slidenum">
              <a:rPr lang="ka-GE" smtClean="0"/>
              <a:t>‹#›</a:t>
            </a:fld>
            <a:endParaRPr lang="ka-GE"/>
          </a:p>
        </p:txBody>
      </p:sp>
    </p:spTree>
    <p:extLst>
      <p:ext uri="{BB962C8B-B14F-4D97-AF65-F5344CB8AC3E}">
        <p14:creationId xmlns:p14="http://schemas.microsoft.com/office/powerpoint/2010/main" val="2392876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75800-208C-42F4-A39F-5DC9853FD8FF}"/>
              </a:ext>
            </a:extLst>
          </p:cNvPr>
          <p:cNvSpPr>
            <a:spLocks noGrp="1"/>
          </p:cNvSpPr>
          <p:nvPr>
            <p:ph type="title"/>
          </p:nvPr>
        </p:nvSpPr>
        <p:spPr/>
        <p:txBody>
          <a:bodyPr/>
          <a:lstStyle/>
          <a:p>
            <a:r>
              <a:rPr lang="en-US"/>
              <a:t>Click to edit Master title style</a:t>
            </a:r>
            <a:endParaRPr lang="ka-GE"/>
          </a:p>
        </p:txBody>
      </p:sp>
      <p:sp>
        <p:nvSpPr>
          <p:cNvPr id="3" name="Content Placeholder 2">
            <a:extLst>
              <a:ext uri="{FF2B5EF4-FFF2-40B4-BE49-F238E27FC236}">
                <a16:creationId xmlns:a16="http://schemas.microsoft.com/office/drawing/2014/main" id="{6DA8D793-B5FB-44C2-B8AA-8CBE057173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ka-GE"/>
          </a:p>
        </p:txBody>
      </p:sp>
      <p:sp>
        <p:nvSpPr>
          <p:cNvPr id="4" name="Date Placeholder 3">
            <a:extLst>
              <a:ext uri="{FF2B5EF4-FFF2-40B4-BE49-F238E27FC236}">
                <a16:creationId xmlns:a16="http://schemas.microsoft.com/office/drawing/2014/main" id="{C7BFB438-FC12-4BF3-9DAB-EDBEC6872541}"/>
              </a:ext>
            </a:extLst>
          </p:cNvPr>
          <p:cNvSpPr>
            <a:spLocks noGrp="1"/>
          </p:cNvSpPr>
          <p:nvPr>
            <p:ph type="dt" sz="half" idx="10"/>
          </p:nvPr>
        </p:nvSpPr>
        <p:spPr/>
        <p:txBody>
          <a:bodyPr/>
          <a:lstStyle/>
          <a:p>
            <a:fld id="{F97E457A-5E06-4940-9E1D-C4329D9A7AE7}" type="datetimeFigureOut">
              <a:rPr lang="ka-GE" smtClean="0"/>
              <a:t>04.01.2023</a:t>
            </a:fld>
            <a:endParaRPr lang="ka-GE"/>
          </a:p>
        </p:txBody>
      </p:sp>
      <p:sp>
        <p:nvSpPr>
          <p:cNvPr id="5" name="Footer Placeholder 4">
            <a:extLst>
              <a:ext uri="{FF2B5EF4-FFF2-40B4-BE49-F238E27FC236}">
                <a16:creationId xmlns:a16="http://schemas.microsoft.com/office/drawing/2014/main" id="{1F39F522-8183-484B-AC31-98FFC8B089AD}"/>
              </a:ext>
            </a:extLst>
          </p:cNvPr>
          <p:cNvSpPr>
            <a:spLocks noGrp="1"/>
          </p:cNvSpPr>
          <p:nvPr>
            <p:ph type="ftr" sz="quarter" idx="11"/>
          </p:nvPr>
        </p:nvSpPr>
        <p:spPr/>
        <p:txBody>
          <a:bodyPr/>
          <a:lstStyle/>
          <a:p>
            <a:endParaRPr lang="ka-GE"/>
          </a:p>
        </p:txBody>
      </p:sp>
      <p:sp>
        <p:nvSpPr>
          <p:cNvPr id="6" name="Slide Number Placeholder 5">
            <a:extLst>
              <a:ext uri="{FF2B5EF4-FFF2-40B4-BE49-F238E27FC236}">
                <a16:creationId xmlns:a16="http://schemas.microsoft.com/office/drawing/2014/main" id="{971D2245-E07D-474E-BECB-8E4450DA158E}"/>
              </a:ext>
            </a:extLst>
          </p:cNvPr>
          <p:cNvSpPr>
            <a:spLocks noGrp="1"/>
          </p:cNvSpPr>
          <p:nvPr>
            <p:ph type="sldNum" sz="quarter" idx="12"/>
          </p:nvPr>
        </p:nvSpPr>
        <p:spPr/>
        <p:txBody>
          <a:bodyPr/>
          <a:lstStyle/>
          <a:p>
            <a:fld id="{B077B926-7102-45F3-956A-C53E4BF407F8}" type="slidenum">
              <a:rPr lang="ka-GE" smtClean="0"/>
              <a:t>‹#›</a:t>
            </a:fld>
            <a:endParaRPr lang="ka-GE"/>
          </a:p>
        </p:txBody>
      </p:sp>
    </p:spTree>
    <p:extLst>
      <p:ext uri="{BB962C8B-B14F-4D97-AF65-F5344CB8AC3E}">
        <p14:creationId xmlns:p14="http://schemas.microsoft.com/office/powerpoint/2010/main" val="3506120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09F668-E108-4FF4-8E66-D654E4CCEABC}" type="datetimeFigureOut">
              <a:rPr lang="en-US" smtClean="0"/>
              <a:t>04-Jan-23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6751C-8541-4446-A121-21E1DEFE6EFB}" type="slidenum">
              <a:rPr lang="en-US" smtClean="0"/>
              <a:t>‹#›</a:t>
            </a:fld>
            <a:endParaRPr lang="en-US"/>
          </a:p>
        </p:txBody>
      </p:sp>
    </p:spTree>
    <p:extLst>
      <p:ext uri="{BB962C8B-B14F-4D97-AF65-F5344CB8AC3E}">
        <p14:creationId xmlns:p14="http://schemas.microsoft.com/office/powerpoint/2010/main" val="294145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09F668-E108-4FF4-8E66-D654E4CCEABC}" type="datetimeFigureOut">
              <a:rPr lang="en-US" smtClean="0"/>
              <a:t>04-Jan-23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6751C-8541-4446-A121-21E1DEFE6EFB}" type="slidenum">
              <a:rPr lang="en-US" smtClean="0"/>
              <a:t>‹#›</a:t>
            </a:fld>
            <a:endParaRPr lang="en-US"/>
          </a:p>
        </p:txBody>
      </p:sp>
    </p:spTree>
    <p:extLst>
      <p:ext uri="{BB962C8B-B14F-4D97-AF65-F5344CB8AC3E}">
        <p14:creationId xmlns:p14="http://schemas.microsoft.com/office/powerpoint/2010/main" val="1755870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09F668-E108-4FF4-8E66-D654E4CCEABC}" type="datetimeFigureOut">
              <a:rPr lang="en-US" smtClean="0"/>
              <a:t>04-Jan-23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6751C-8541-4446-A121-21E1DEFE6EFB}" type="slidenum">
              <a:rPr lang="en-US" smtClean="0"/>
              <a:t>‹#›</a:t>
            </a:fld>
            <a:endParaRPr lang="en-US"/>
          </a:p>
        </p:txBody>
      </p:sp>
    </p:spTree>
    <p:extLst>
      <p:ext uri="{BB962C8B-B14F-4D97-AF65-F5344CB8AC3E}">
        <p14:creationId xmlns:p14="http://schemas.microsoft.com/office/powerpoint/2010/main" val="32502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09F668-E108-4FF4-8E66-D654E4CCEABC}" type="datetimeFigureOut">
              <a:rPr lang="en-US" smtClean="0"/>
              <a:t>04-Jan-23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6751C-8541-4446-A121-21E1DEFE6EFB}" type="slidenum">
              <a:rPr lang="en-US" smtClean="0"/>
              <a:t>‹#›</a:t>
            </a:fld>
            <a:endParaRPr lang="en-US"/>
          </a:p>
        </p:txBody>
      </p:sp>
    </p:spTree>
    <p:extLst>
      <p:ext uri="{BB962C8B-B14F-4D97-AF65-F5344CB8AC3E}">
        <p14:creationId xmlns:p14="http://schemas.microsoft.com/office/powerpoint/2010/main" val="1951876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09F668-E108-4FF4-8E66-D654E4CCEABC}" type="datetimeFigureOut">
              <a:rPr lang="en-US" smtClean="0"/>
              <a:t>04-Jan-23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B6751C-8541-4446-A121-21E1DEFE6EFB}" type="slidenum">
              <a:rPr lang="en-US" smtClean="0"/>
              <a:t>‹#›</a:t>
            </a:fld>
            <a:endParaRPr lang="en-US"/>
          </a:p>
        </p:txBody>
      </p:sp>
    </p:spTree>
    <p:extLst>
      <p:ext uri="{BB962C8B-B14F-4D97-AF65-F5344CB8AC3E}">
        <p14:creationId xmlns:p14="http://schemas.microsoft.com/office/powerpoint/2010/main" val="1078299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09F668-E108-4FF4-8E66-D654E4CCEABC}" type="datetimeFigureOut">
              <a:rPr lang="en-US" smtClean="0"/>
              <a:t>04-Jan-23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B6751C-8541-4446-A121-21E1DEFE6EFB}" type="slidenum">
              <a:rPr lang="en-US" smtClean="0"/>
              <a:t>‹#›</a:t>
            </a:fld>
            <a:endParaRPr lang="en-US"/>
          </a:p>
        </p:txBody>
      </p:sp>
    </p:spTree>
    <p:extLst>
      <p:ext uri="{BB962C8B-B14F-4D97-AF65-F5344CB8AC3E}">
        <p14:creationId xmlns:p14="http://schemas.microsoft.com/office/powerpoint/2010/main" val="3717688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09F668-E108-4FF4-8E66-D654E4CCEABC}" type="datetimeFigureOut">
              <a:rPr lang="en-US" smtClean="0"/>
              <a:t>04-Jan-23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B6751C-8541-4446-A121-21E1DEFE6EFB}" type="slidenum">
              <a:rPr lang="en-US" smtClean="0"/>
              <a:t>‹#›</a:t>
            </a:fld>
            <a:endParaRPr lang="en-US"/>
          </a:p>
        </p:txBody>
      </p:sp>
    </p:spTree>
    <p:extLst>
      <p:ext uri="{BB962C8B-B14F-4D97-AF65-F5344CB8AC3E}">
        <p14:creationId xmlns:p14="http://schemas.microsoft.com/office/powerpoint/2010/main" val="2751606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 y="0"/>
            <a:ext cx="12190707" cy="6858000"/>
          </a:xfrm>
          <a:prstGeom prst="rect">
            <a:avLst/>
          </a:prstGeom>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7E457A-5E06-4940-9E1D-C4329D9A7AE7}" type="datetimeFigureOut">
              <a:rPr lang="ka-GE" smtClean="0"/>
              <a:t>04.01.2023</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B077B926-7102-45F3-956A-C53E4BF407F8}" type="slidenum">
              <a:rPr lang="ka-GE" smtClean="0"/>
              <a:t>‹#›</a:t>
            </a:fld>
            <a:endParaRPr lang="ka-GE"/>
          </a:p>
        </p:txBody>
      </p:sp>
    </p:spTree>
    <p:extLst>
      <p:ext uri="{BB962C8B-B14F-4D97-AF65-F5344CB8AC3E}">
        <p14:creationId xmlns:p14="http://schemas.microsoft.com/office/powerpoint/2010/main" val="3191457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09F668-E108-4FF4-8E66-D654E4CCEABC}" type="datetimeFigureOut">
              <a:rPr lang="en-US" smtClean="0"/>
              <a:t>04-Jan-23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6751C-8541-4446-A121-21E1DEFE6EFB}" type="slidenum">
              <a:rPr lang="en-US" smtClean="0"/>
              <a:t>‹#›</a:t>
            </a:fld>
            <a:endParaRPr lang="en-US"/>
          </a:p>
        </p:txBody>
      </p:sp>
    </p:spTree>
    <p:extLst>
      <p:ext uri="{BB962C8B-B14F-4D97-AF65-F5344CB8AC3E}">
        <p14:creationId xmlns:p14="http://schemas.microsoft.com/office/powerpoint/2010/main" val="1307727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09F668-E108-4FF4-8E66-D654E4CCEABC}" type="datetimeFigureOut">
              <a:rPr lang="en-US" smtClean="0"/>
              <a:t>04-Jan-23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6751C-8541-4446-A121-21E1DEFE6EFB}" type="slidenum">
              <a:rPr lang="en-US" smtClean="0"/>
              <a:t>‹#›</a:t>
            </a:fld>
            <a:endParaRPr lang="en-US"/>
          </a:p>
        </p:txBody>
      </p:sp>
    </p:spTree>
    <p:extLst>
      <p:ext uri="{BB962C8B-B14F-4D97-AF65-F5344CB8AC3E}">
        <p14:creationId xmlns:p14="http://schemas.microsoft.com/office/powerpoint/2010/main" val="1282924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09F668-E108-4FF4-8E66-D654E4CCEABC}" type="datetimeFigureOut">
              <a:rPr lang="en-US" smtClean="0"/>
              <a:t>04-Jan-23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6751C-8541-4446-A121-21E1DEFE6EFB}" type="slidenum">
              <a:rPr lang="en-US" smtClean="0"/>
              <a:t>‹#›</a:t>
            </a:fld>
            <a:endParaRPr lang="en-US"/>
          </a:p>
        </p:txBody>
      </p:sp>
    </p:spTree>
    <p:extLst>
      <p:ext uri="{BB962C8B-B14F-4D97-AF65-F5344CB8AC3E}">
        <p14:creationId xmlns:p14="http://schemas.microsoft.com/office/powerpoint/2010/main" val="23915186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09F668-E108-4FF4-8E66-D654E4CCEABC}" type="datetimeFigureOut">
              <a:rPr lang="en-US" smtClean="0"/>
              <a:t>04-Jan-23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6751C-8541-4446-A121-21E1DEFE6EFB}" type="slidenum">
              <a:rPr lang="en-US" smtClean="0"/>
              <a:t>‹#›</a:t>
            </a:fld>
            <a:endParaRPr lang="en-US"/>
          </a:p>
        </p:txBody>
      </p:sp>
    </p:spTree>
    <p:extLst>
      <p:ext uri="{BB962C8B-B14F-4D97-AF65-F5344CB8AC3E}">
        <p14:creationId xmlns:p14="http://schemas.microsoft.com/office/powerpoint/2010/main" val="730010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7E457A-5E06-4940-9E1D-C4329D9A7AE7}" type="datetimeFigureOut">
              <a:rPr lang="ka-GE" smtClean="0"/>
              <a:t>04.01.2023</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B077B926-7102-45F3-956A-C53E4BF407F8}" type="slidenum">
              <a:rPr lang="ka-GE" smtClean="0"/>
              <a:t>‹#›</a:t>
            </a:fld>
            <a:endParaRPr lang="ka-GE"/>
          </a:p>
        </p:txBody>
      </p:sp>
    </p:spTree>
    <p:extLst>
      <p:ext uri="{BB962C8B-B14F-4D97-AF65-F5344CB8AC3E}">
        <p14:creationId xmlns:p14="http://schemas.microsoft.com/office/powerpoint/2010/main" val="2327074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0"/>
            <a:ext cx="5994400" cy="48736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7E457A-5E06-4940-9E1D-C4329D9A7AE7}" type="datetimeFigureOut">
              <a:rPr lang="ka-GE" smtClean="0"/>
              <a:t>04.01.2023</a:t>
            </a:fld>
            <a:endParaRPr lang="ka-GE"/>
          </a:p>
        </p:txBody>
      </p:sp>
      <p:sp>
        <p:nvSpPr>
          <p:cNvPr id="6" name="Footer Placeholder 5"/>
          <p:cNvSpPr>
            <a:spLocks noGrp="1"/>
          </p:cNvSpPr>
          <p:nvPr>
            <p:ph type="ftr" sz="quarter" idx="11"/>
          </p:nvPr>
        </p:nvSpPr>
        <p:spPr/>
        <p:txBody>
          <a:bodyPr/>
          <a:lstStyle/>
          <a:p>
            <a:endParaRPr lang="ka-GE"/>
          </a:p>
        </p:txBody>
      </p:sp>
      <p:sp>
        <p:nvSpPr>
          <p:cNvPr id="7" name="Slide Number Placeholder 6"/>
          <p:cNvSpPr>
            <a:spLocks noGrp="1"/>
          </p:cNvSpPr>
          <p:nvPr>
            <p:ph type="sldNum" sz="quarter" idx="12"/>
          </p:nvPr>
        </p:nvSpPr>
        <p:spPr/>
        <p:txBody>
          <a:bodyPr/>
          <a:lstStyle/>
          <a:p>
            <a:fld id="{B077B926-7102-45F3-956A-C53E4BF407F8}" type="slidenum">
              <a:rPr lang="ka-GE" smtClean="0"/>
              <a:t>‹#›</a:t>
            </a:fld>
            <a:endParaRPr lang="ka-GE"/>
          </a:p>
        </p:txBody>
      </p:sp>
    </p:spTree>
    <p:extLst>
      <p:ext uri="{BB962C8B-B14F-4D97-AF65-F5344CB8AC3E}">
        <p14:creationId xmlns:p14="http://schemas.microsoft.com/office/powerpoint/2010/main" val="807005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0"/>
            <a:ext cx="5994400" cy="48736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7E457A-5E06-4940-9E1D-C4329D9A7AE7}" type="datetimeFigureOut">
              <a:rPr lang="ka-GE" smtClean="0"/>
              <a:t>04.01.2023</a:t>
            </a:fld>
            <a:endParaRPr lang="ka-GE"/>
          </a:p>
        </p:txBody>
      </p:sp>
      <p:sp>
        <p:nvSpPr>
          <p:cNvPr id="8" name="Footer Placeholder 7"/>
          <p:cNvSpPr>
            <a:spLocks noGrp="1"/>
          </p:cNvSpPr>
          <p:nvPr>
            <p:ph type="ftr" sz="quarter" idx="11"/>
          </p:nvPr>
        </p:nvSpPr>
        <p:spPr/>
        <p:txBody>
          <a:bodyPr/>
          <a:lstStyle/>
          <a:p>
            <a:endParaRPr lang="ka-GE"/>
          </a:p>
        </p:txBody>
      </p:sp>
      <p:sp>
        <p:nvSpPr>
          <p:cNvPr id="9" name="Slide Number Placeholder 8"/>
          <p:cNvSpPr>
            <a:spLocks noGrp="1"/>
          </p:cNvSpPr>
          <p:nvPr>
            <p:ph type="sldNum" sz="quarter" idx="12"/>
          </p:nvPr>
        </p:nvSpPr>
        <p:spPr/>
        <p:txBody>
          <a:bodyPr/>
          <a:lstStyle/>
          <a:p>
            <a:fld id="{B077B926-7102-45F3-956A-C53E4BF407F8}" type="slidenum">
              <a:rPr lang="ka-GE" smtClean="0"/>
              <a:t>‹#›</a:t>
            </a:fld>
            <a:endParaRPr lang="ka-GE"/>
          </a:p>
        </p:txBody>
      </p:sp>
    </p:spTree>
    <p:extLst>
      <p:ext uri="{BB962C8B-B14F-4D97-AF65-F5344CB8AC3E}">
        <p14:creationId xmlns:p14="http://schemas.microsoft.com/office/powerpoint/2010/main" val="4198398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0"/>
            <a:ext cx="5994400" cy="487362"/>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F97E457A-5E06-4940-9E1D-C4329D9A7AE7}" type="datetimeFigureOut">
              <a:rPr lang="ka-GE" smtClean="0"/>
              <a:t>04.01.2023</a:t>
            </a:fld>
            <a:endParaRPr lang="ka-GE"/>
          </a:p>
        </p:txBody>
      </p:sp>
      <p:sp>
        <p:nvSpPr>
          <p:cNvPr id="4" name="Footer Placeholder 3"/>
          <p:cNvSpPr>
            <a:spLocks noGrp="1"/>
          </p:cNvSpPr>
          <p:nvPr>
            <p:ph type="ftr" sz="quarter" idx="11"/>
          </p:nvPr>
        </p:nvSpPr>
        <p:spPr/>
        <p:txBody>
          <a:bodyPr/>
          <a:lstStyle/>
          <a:p>
            <a:endParaRPr lang="ka-GE"/>
          </a:p>
        </p:txBody>
      </p:sp>
      <p:sp>
        <p:nvSpPr>
          <p:cNvPr id="5" name="Slide Number Placeholder 4"/>
          <p:cNvSpPr>
            <a:spLocks noGrp="1"/>
          </p:cNvSpPr>
          <p:nvPr>
            <p:ph type="sldNum" sz="quarter" idx="12"/>
          </p:nvPr>
        </p:nvSpPr>
        <p:spPr/>
        <p:txBody>
          <a:bodyPr/>
          <a:lstStyle/>
          <a:p>
            <a:fld id="{B077B926-7102-45F3-956A-C53E4BF407F8}" type="slidenum">
              <a:rPr lang="ka-GE" smtClean="0"/>
              <a:t>‹#›</a:t>
            </a:fld>
            <a:endParaRPr lang="ka-GE"/>
          </a:p>
        </p:txBody>
      </p:sp>
    </p:spTree>
    <p:extLst>
      <p:ext uri="{BB962C8B-B14F-4D97-AF65-F5344CB8AC3E}">
        <p14:creationId xmlns:p14="http://schemas.microsoft.com/office/powerpoint/2010/main" val="285268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7E457A-5E06-4940-9E1D-C4329D9A7AE7}" type="datetimeFigureOut">
              <a:rPr lang="ka-GE" smtClean="0"/>
              <a:t>04.01.2023</a:t>
            </a:fld>
            <a:endParaRPr lang="ka-GE"/>
          </a:p>
        </p:txBody>
      </p:sp>
      <p:sp>
        <p:nvSpPr>
          <p:cNvPr id="3" name="Footer Placeholder 2"/>
          <p:cNvSpPr>
            <a:spLocks noGrp="1"/>
          </p:cNvSpPr>
          <p:nvPr>
            <p:ph type="ftr" sz="quarter" idx="11"/>
          </p:nvPr>
        </p:nvSpPr>
        <p:spPr/>
        <p:txBody>
          <a:bodyPr/>
          <a:lstStyle/>
          <a:p>
            <a:endParaRPr lang="ka-GE"/>
          </a:p>
        </p:txBody>
      </p:sp>
      <p:sp>
        <p:nvSpPr>
          <p:cNvPr id="4" name="Slide Number Placeholder 3"/>
          <p:cNvSpPr>
            <a:spLocks noGrp="1"/>
          </p:cNvSpPr>
          <p:nvPr>
            <p:ph type="sldNum" sz="quarter" idx="12"/>
          </p:nvPr>
        </p:nvSpPr>
        <p:spPr/>
        <p:txBody>
          <a:bodyPr/>
          <a:lstStyle/>
          <a:p>
            <a:fld id="{B077B926-7102-45F3-956A-C53E4BF407F8}" type="slidenum">
              <a:rPr lang="ka-GE" smtClean="0"/>
              <a:t>‹#›</a:t>
            </a:fld>
            <a:endParaRPr lang="ka-GE"/>
          </a:p>
        </p:txBody>
      </p:sp>
    </p:spTree>
    <p:extLst>
      <p:ext uri="{BB962C8B-B14F-4D97-AF65-F5344CB8AC3E}">
        <p14:creationId xmlns:p14="http://schemas.microsoft.com/office/powerpoint/2010/main" val="3118194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7E457A-5E06-4940-9E1D-C4329D9A7AE7}" type="datetimeFigureOut">
              <a:rPr lang="ka-GE" smtClean="0"/>
              <a:t>04.01.2023</a:t>
            </a:fld>
            <a:endParaRPr lang="ka-GE"/>
          </a:p>
        </p:txBody>
      </p:sp>
      <p:sp>
        <p:nvSpPr>
          <p:cNvPr id="6" name="Footer Placeholder 5"/>
          <p:cNvSpPr>
            <a:spLocks noGrp="1"/>
          </p:cNvSpPr>
          <p:nvPr>
            <p:ph type="ftr" sz="quarter" idx="11"/>
          </p:nvPr>
        </p:nvSpPr>
        <p:spPr/>
        <p:txBody>
          <a:bodyPr/>
          <a:lstStyle/>
          <a:p>
            <a:endParaRPr lang="ka-GE"/>
          </a:p>
        </p:txBody>
      </p:sp>
      <p:sp>
        <p:nvSpPr>
          <p:cNvPr id="7" name="Slide Number Placeholder 6"/>
          <p:cNvSpPr>
            <a:spLocks noGrp="1"/>
          </p:cNvSpPr>
          <p:nvPr>
            <p:ph type="sldNum" sz="quarter" idx="12"/>
          </p:nvPr>
        </p:nvSpPr>
        <p:spPr/>
        <p:txBody>
          <a:bodyPr/>
          <a:lstStyle/>
          <a:p>
            <a:fld id="{B077B926-7102-45F3-956A-C53E4BF407F8}" type="slidenum">
              <a:rPr lang="ka-GE" smtClean="0"/>
              <a:t>‹#›</a:t>
            </a:fld>
            <a:endParaRPr lang="ka-GE"/>
          </a:p>
        </p:txBody>
      </p:sp>
    </p:spTree>
    <p:extLst>
      <p:ext uri="{BB962C8B-B14F-4D97-AF65-F5344CB8AC3E}">
        <p14:creationId xmlns:p14="http://schemas.microsoft.com/office/powerpoint/2010/main" val="3016355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7E457A-5E06-4940-9E1D-C4329D9A7AE7}" type="datetimeFigureOut">
              <a:rPr lang="ka-GE" smtClean="0"/>
              <a:t>04.01.2023</a:t>
            </a:fld>
            <a:endParaRPr lang="ka-GE"/>
          </a:p>
        </p:txBody>
      </p:sp>
      <p:sp>
        <p:nvSpPr>
          <p:cNvPr id="6" name="Footer Placeholder 5"/>
          <p:cNvSpPr>
            <a:spLocks noGrp="1"/>
          </p:cNvSpPr>
          <p:nvPr>
            <p:ph type="ftr" sz="quarter" idx="11"/>
          </p:nvPr>
        </p:nvSpPr>
        <p:spPr/>
        <p:txBody>
          <a:bodyPr/>
          <a:lstStyle/>
          <a:p>
            <a:endParaRPr lang="ka-GE"/>
          </a:p>
        </p:txBody>
      </p:sp>
      <p:sp>
        <p:nvSpPr>
          <p:cNvPr id="7" name="Slide Number Placeholder 6"/>
          <p:cNvSpPr>
            <a:spLocks noGrp="1"/>
          </p:cNvSpPr>
          <p:nvPr>
            <p:ph type="sldNum" sz="quarter" idx="12"/>
          </p:nvPr>
        </p:nvSpPr>
        <p:spPr/>
        <p:txBody>
          <a:bodyPr/>
          <a:lstStyle/>
          <a:p>
            <a:fld id="{B077B926-7102-45F3-956A-C53E4BF407F8}" type="slidenum">
              <a:rPr lang="ka-GE" smtClean="0"/>
              <a:t>‹#›</a:t>
            </a:fld>
            <a:endParaRPr lang="ka-GE"/>
          </a:p>
        </p:txBody>
      </p:sp>
    </p:spTree>
    <p:extLst>
      <p:ext uri="{BB962C8B-B14F-4D97-AF65-F5344CB8AC3E}">
        <p14:creationId xmlns:p14="http://schemas.microsoft.com/office/powerpoint/2010/main" val="666302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7" y="0"/>
            <a:ext cx="12190707" cy="6858000"/>
          </a:xfrm>
          <a:prstGeom prst="rect">
            <a:avLst/>
          </a:prstGeom>
        </p:spPr>
      </p:pic>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7E457A-5E06-4940-9E1D-C4329D9A7AE7}" type="datetimeFigureOut">
              <a:rPr lang="ka-GE" smtClean="0"/>
              <a:t>04.01.2023</a:t>
            </a:fld>
            <a:endParaRPr lang="ka-GE"/>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a-GE"/>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7B926-7102-45F3-956A-C53E4BF407F8}" type="slidenum">
              <a:rPr lang="ka-GE" smtClean="0"/>
              <a:t>‹#›</a:t>
            </a:fld>
            <a:endParaRPr lang="ka-GE"/>
          </a:p>
        </p:txBody>
      </p:sp>
    </p:spTree>
    <p:extLst>
      <p:ext uri="{BB962C8B-B14F-4D97-AF65-F5344CB8AC3E}">
        <p14:creationId xmlns:p14="http://schemas.microsoft.com/office/powerpoint/2010/main" val="2164805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18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09F668-E108-4FF4-8E66-D654E4CCEABC}" type="datetimeFigureOut">
              <a:rPr lang="en-US" smtClean="0"/>
              <a:t>04-Jan-23</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6751C-8541-4446-A121-21E1DEFE6EFB}" type="slidenum">
              <a:rPr lang="en-US" smtClean="0"/>
              <a:t>‹#›</a:t>
            </a:fld>
            <a:endParaRPr lang="en-US"/>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9" y="0"/>
            <a:ext cx="12190708" cy="6858000"/>
          </a:xfrm>
          <a:prstGeom prst="rect">
            <a:avLst/>
          </a:prstGeom>
        </p:spPr>
      </p:pic>
    </p:spTree>
    <p:extLst>
      <p:ext uri="{BB962C8B-B14F-4D97-AF65-F5344CB8AC3E}">
        <p14:creationId xmlns:p14="http://schemas.microsoft.com/office/powerpoint/2010/main" val="316667477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jpe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0.jpe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2" name="TextBox 1">
            <a:extLst>
              <a:ext uri="{FF2B5EF4-FFF2-40B4-BE49-F238E27FC236}">
                <a16:creationId xmlns:a16="http://schemas.microsoft.com/office/drawing/2014/main" id="{C43AB564-1C80-468E-9862-DD3B6F822FB3}"/>
              </a:ext>
            </a:extLst>
          </p:cNvPr>
          <p:cNvSpPr txBox="1"/>
          <p:nvPr/>
        </p:nvSpPr>
        <p:spPr>
          <a:xfrm>
            <a:off x="1298522" y="1852758"/>
            <a:ext cx="9594934" cy="1077218"/>
          </a:xfrm>
          <a:prstGeom prst="rect">
            <a:avLst/>
          </a:prstGeom>
          <a:noFill/>
        </p:spPr>
        <p:txBody>
          <a:bodyPr wrap="none" rtlCol="0">
            <a:spAutoFit/>
          </a:bodyPr>
          <a:lstStyle/>
          <a:p>
            <a:pPr algn="ctr"/>
            <a:r>
              <a:rPr lang="en-US" sz="3200" dirty="0">
                <a:solidFill>
                  <a:schemeClr val="accent1">
                    <a:lumMod val="75000"/>
                  </a:schemeClr>
                </a:solidFill>
              </a:rPr>
              <a:t>Pharmacognostic and pharmacological aspects of plants </a:t>
            </a:r>
          </a:p>
          <a:p>
            <a:pPr algn="ctr"/>
            <a:r>
              <a:rPr lang="en-US" sz="3200" dirty="0">
                <a:solidFill>
                  <a:schemeClr val="accent1">
                    <a:lumMod val="75000"/>
                  </a:schemeClr>
                </a:solidFill>
              </a:rPr>
              <a:t>genus Allium growing in Georgia</a:t>
            </a:r>
            <a:endParaRPr lang="ka-GE" sz="3200" dirty="0">
              <a:solidFill>
                <a:schemeClr val="accent1">
                  <a:lumMod val="75000"/>
                </a:schemeClr>
              </a:solidFill>
            </a:endParaRPr>
          </a:p>
        </p:txBody>
      </p:sp>
      <p:sp>
        <p:nvSpPr>
          <p:cNvPr id="6" name="TextBox 5">
            <a:extLst>
              <a:ext uri="{FF2B5EF4-FFF2-40B4-BE49-F238E27FC236}">
                <a16:creationId xmlns:a16="http://schemas.microsoft.com/office/drawing/2014/main" id="{F3CBF70B-FF6E-4ACF-5EDB-8D1FF5D5D1CC}"/>
              </a:ext>
            </a:extLst>
          </p:cNvPr>
          <p:cNvSpPr txBox="1"/>
          <p:nvPr/>
        </p:nvSpPr>
        <p:spPr>
          <a:xfrm>
            <a:off x="3484248" y="3407790"/>
            <a:ext cx="5223481" cy="2677656"/>
          </a:xfrm>
          <a:prstGeom prst="rect">
            <a:avLst/>
          </a:prstGeom>
          <a:noFill/>
        </p:spPr>
        <p:txBody>
          <a:bodyPr wrap="none" rtlCol="0">
            <a:spAutoFit/>
          </a:bodyPr>
          <a:lstStyle/>
          <a:p>
            <a:pPr algn="ctr"/>
            <a:r>
              <a:rPr lang="en-US" sz="2400" dirty="0">
                <a:solidFill>
                  <a:schemeClr val="accent1">
                    <a:lumMod val="75000"/>
                  </a:schemeClr>
                </a:solidFill>
              </a:rPr>
              <a:t>Giorgi Jgerenaia</a:t>
            </a:r>
          </a:p>
          <a:p>
            <a:pPr algn="ctr"/>
            <a:endParaRPr lang="en-US" sz="2400" dirty="0">
              <a:solidFill>
                <a:schemeClr val="accent1">
                  <a:lumMod val="75000"/>
                </a:schemeClr>
              </a:solidFill>
            </a:endParaRPr>
          </a:p>
          <a:p>
            <a:pPr algn="ctr"/>
            <a:endParaRPr lang="en-US" sz="2400" dirty="0">
              <a:solidFill>
                <a:schemeClr val="accent1">
                  <a:lumMod val="75000"/>
                </a:schemeClr>
              </a:solidFill>
            </a:endParaRPr>
          </a:p>
          <a:p>
            <a:pPr algn="ctr"/>
            <a:endParaRPr lang="en-US" sz="2400" dirty="0">
              <a:solidFill>
                <a:schemeClr val="accent1">
                  <a:lumMod val="75000"/>
                </a:schemeClr>
              </a:solidFill>
            </a:endParaRPr>
          </a:p>
          <a:p>
            <a:pPr algn="ctr"/>
            <a:r>
              <a:rPr lang="en-US" sz="2400" dirty="0">
                <a:solidFill>
                  <a:schemeClr val="accent1">
                    <a:lumMod val="75000"/>
                  </a:schemeClr>
                </a:solidFill>
              </a:rPr>
              <a:t>Tbilisi State Medical University (Georgia)</a:t>
            </a:r>
          </a:p>
          <a:p>
            <a:pPr algn="ctr"/>
            <a:r>
              <a:rPr lang="fr-FR" sz="2400" dirty="0">
                <a:solidFill>
                  <a:schemeClr val="accent1">
                    <a:lumMod val="75000"/>
                  </a:schemeClr>
                </a:solidFill>
              </a:rPr>
              <a:t>Université de Liège (Belgique)</a:t>
            </a:r>
          </a:p>
          <a:p>
            <a:pPr algn="ctr"/>
            <a:endParaRPr lang="en-US" sz="2400" dirty="0">
              <a:solidFill>
                <a:schemeClr val="accent1">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F78650-EA52-4AF7-8697-0000BC9B249B}"/>
              </a:ext>
            </a:extLst>
          </p:cNvPr>
          <p:cNvSpPr txBox="1"/>
          <p:nvPr/>
        </p:nvSpPr>
        <p:spPr>
          <a:xfrm>
            <a:off x="4752651" y="0"/>
            <a:ext cx="2686698" cy="369332"/>
          </a:xfrm>
          <a:prstGeom prst="rect">
            <a:avLst/>
          </a:prstGeom>
          <a:noFill/>
        </p:spPr>
        <p:txBody>
          <a:bodyPr wrap="none" rtlCol="0">
            <a:spAutoFit/>
          </a:bodyPr>
          <a:lstStyle/>
          <a:p>
            <a:r>
              <a:rPr lang="en-US" dirty="0"/>
              <a:t>Anti-inflammatory activity</a:t>
            </a:r>
            <a:endParaRPr lang="ka-GE" dirty="0"/>
          </a:p>
        </p:txBody>
      </p:sp>
      <p:sp>
        <p:nvSpPr>
          <p:cNvPr id="8" name="TextBox 7">
            <a:extLst>
              <a:ext uri="{FF2B5EF4-FFF2-40B4-BE49-F238E27FC236}">
                <a16:creationId xmlns:a16="http://schemas.microsoft.com/office/drawing/2014/main" id="{942DA93E-2867-98A7-5E8B-11F6AD3349AF}"/>
              </a:ext>
            </a:extLst>
          </p:cNvPr>
          <p:cNvSpPr txBox="1"/>
          <p:nvPr/>
        </p:nvSpPr>
        <p:spPr>
          <a:xfrm>
            <a:off x="1169634" y="671365"/>
            <a:ext cx="5460726" cy="584775"/>
          </a:xfrm>
          <a:prstGeom prst="rect">
            <a:avLst/>
          </a:prstGeom>
          <a:noFill/>
        </p:spPr>
        <p:txBody>
          <a:bodyPr wrap="none" rtlCol="0">
            <a:spAutoFit/>
          </a:bodyPr>
          <a:lstStyle>
            <a:defPPr>
              <a:defRPr lang="en-US"/>
            </a:defPPr>
            <a:lvl1pPr>
              <a:defRPr sz="3200">
                <a:cs typeface="Calibri" panose="020F0502020204030204" pitchFamily="34" charset="0"/>
              </a:defRPr>
            </a:lvl1pPr>
          </a:lstStyle>
          <a:p>
            <a:r>
              <a:rPr lang="en-US" dirty="0"/>
              <a:t>ANTI-INFLAMMATORY ACTIVITY</a:t>
            </a:r>
            <a:endParaRPr lang="ka-GE" dirty="0"/>
          </a:p>
        </p:txBody>
      </p:sp>
      <p:grpSp>
        <p:nvGrpSpPr>
          <p:cNvPr id="7" name="Group 6">
            <a:extLst>
              <a:ext uri="{FF2B5EF4-FFF2-40B4-BE49-F238E27FC236}">
                <a16:creationId xmlns:a16="http://schemas.microsoft.com/office/drawing/2014/main" id="{10DB39E6-B19A-A108-92ED-A2712FB76A80}"/>
              </a:ext>
            </a:extLst>
          </p:cNvPr>
          <p:cNvGrpSpPr/>
          <p:nvPr/>
        </p:nvGrpSpPr>
        <p:grpSpPr>
          <a:xfrm>
            <a:off x="7866998" y="436651"/>
            <a:ext cx="4173900" cy="1508153"/>
            <a:chOff x="1071919" y="1534682"/>
            <a:chExt cx="4173900" cy="1508153"/>
          </a:xfrm>
        </p:grpSpPr>
        <p:pic>
          <p:nvPicPr>
            <p:cNvPr id="6" name="Picture 5" descr="A picture containing text, mammal, blurry&#10;&#10;Description automatically generated">
              <a:extLst>
                <a:ext uri="{FF2B5EF4-FFF2-40B4-BE49-F238E27FC236}">
                  <a16:creationId xmlns:a16="http://schemas.microsoft.com/office/drawing/2014/main" id="{5022382B-955A-4D4D-9BED-259E09358B5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69634" y="1534682"/>
              <a:ext cx="4076185" cy="1500613"/>
            </a:xfrm>
            <a:prstGeom prst="rect">
              <a:avLst/>
            </a:prstGeom>
          </p:spPr>
        </p:pic>
        <p:sp>
          <p:nvSpPr>
            <p:cNvPr id="5" name="Rectangle 4">
              <a:extLst>
                <a:ext uri="{FF2B5EF4-FFF2-40B4-BE49-F238E27FC236}">
                  <a16:creationId xmlns:a16="http://schemas.microsoft.com/office/drawing/2014/main" id="{D534DD78-5DD7-27FA-5496-C3AA96D29A90}"/>
                </a:ext>
              </a:extLst>
            </p:cNvPr>
            <p:cNvSpPr/>
            <p:nvPr/>
          </p:nvSpPr>
          <p:spPr>
            <a:xfrm>
              <a:off x="1071919" y="1542222"/>
              <a:ext cx="4173900" cy="15006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161433EC-C117-CCC2-7C68-ADB38A523EA8}"/>
              </a:ext>
            </a:extLst>
          </p:cNvPr>
          <p:cNvGrpSpPr/>
          <p:nvPr/>
        </p:nvGrpSpPr>
        <p:grpSpPr>
          <a:xfrm>
            <a:off x="8184009" y="2675751"/>
            <a:ext cx="3586238" cy="3324999"/>
            <a:chOff x="7439349" y="1905000"/>
            <a:chExt cx="3586238" cy="3324999"/>
          </a:xfrm>
        </p:grpSpPr>
        <p:grpSp>
          <p:nvGrpSpPr>
            <p:cNvPr id="10" name="Group 9">
              <a:extLst>
                <a:ext uri="{FF2B5EF4-FFF2-40B4-BE49-F238E27FC236}">
                  <a16:creationId xmlns:a16="http://schemas.microsoft.com/office/drawing/2014/main" id="{BE242E55-D529-9BBD-3CF5-1105DBBF5E15}"/>
                </a:ext>
              </a:extLst>
            </p:cNvPr>
            <p:cNvGrpSpPr/>
            <p:nvPr/>
          </p:nvGrpSpPr>
          <p:grpSpPr>
            <a:xfrm>
              <a:off x="7439349" y="1905000"/>
              <a:ext cx="3370891" cy="3048000"/>
              <a:chOff x="7439349" y="1905000"/>
              <a:chExt cx="3370891" cy="3048000"/>
            </a:xfrm>
          </p:grpSpPr>
          <p:graphicFrame>
            <p:nvGraphicFramePr>
              <p:cNvPr id="3" name="Chart 2">
                <a:extLst>
                  <a:ext uri="{FF2B5EF4-FFF2-40B4-BE49-F238E27FC236}">
                    <a16:creationId xmlns:a16="http://schemas.microsoft.com/office/drawing/2014/main" id="{00000000-0008-0000-0500-000003000000}"/>
                  </a:ext>
                </a:extLst>
              </p:cNvPr>
              <p:cNvGraphicFramePr/>
              <p:nvPr>
                <p:extLst>
                  <p:ext uri="{D42A27DB-BD31-4B8C-83A1-F6EECF244321}">
                    <p14:modId xmlns:p14="http://schemas.microsoft.com/office/powerpoint/2010/main" val="2308882077"/>
                  </p:ext>
                </p:extLst>
              </p:nvPr>
            </p:nvGraphicFramePr>
            <p:xfrm>
              <a:off x="7439349" y="1905000"/>
              <a:ext cx="3238498" cy="304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1A2C0B6A-1576-EE18-8DAC-8E7162729AD9}"/>
                  </a:ext>
                </a:extLst>
              </p:cNvPr>
              <p:cNvSpPr/>
              <p:nvPr/>
            </p:nvSpPr>
            <p:spPr>
              <a:xfrm>
                <a:off x="7439349" y="1991360"/>
                <a:ext cx="3370891" cy="29616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C32484BB-7FF1-4F0F-6B28-0F8318DDD0F5}"/>
                </a:ext>
              </a:extLst>
            </p:cNvPr>
            <p:cNvSpPr txBox="1"/>
            <p:nvPr/>
          </p:nvSpPr>
          <p:spPr>
            <a:xfrm>
              <a:off x="7439349" y="4953000"/>
              <a:ext cx="3586238" cy="276999"/>
            </a:xfrm>
            <a:prstGeom prst="rect">
              <a:avLst/>
            </a:prstGeom>
            <a:noFill/>
          </p:spPr>
          <p:txBody>
            <a:bodyPr wrap="none" rtlCol="0">
              <a:spAutoFit/>
            </a:bodyPr>
            <a:lstStyle/>
            <a:p>
              <a:r>
                <a:rPr lang="en-US" sz="1200" dirty="0"/>
                <a:t>Fig. 3. Efficacy of the extracts and fractions.</a:t>
              </a:r>
            </a:p>
          </p:txBody>
        </p:sp>
      </p:grpSp>
      <p:grpSp>
        <p:nvGrpSpPr>
          <p:cNvPr id="16" name="Group 15">
            <a:extLst>
              <a:ext uri="{FF2B5EF4-FFF2-40B4-BE49-F238E27FC236}">
                <a16:creationId xmlns:a16="http://schemas.microsoft.com/office/drawing/2014/main" id="{9DCCEC20-5AE5-FCA2-B482-C3AC43603B1B}"/>
              </a:ext>
            </a:extLst>
          </p:cNvPr>
          <p:cNvGrpSpPr/>
          <p:nvPr/>
        </p:nvGrpSpPr>
        <p:grpSpPr>
          <a:xfrm>
            <a:off x="637100" y="2942838"/>
            <a:ext cx="6678100" cy="3057912"/>
            <a:chOff x="-1953" y="3133725"/>
            <a:chExt cx="5031152" cy="3057912"/>
          </a:xfrm>
        </p:grpSpPr>
        <p:sp>
          <p:nvSpPr>
            <p:cNvPr id="11" name="TextBox 10">
              <a:extLst>
                <a:ext uri="{FF2B5EF4-FFF2-40B4-BE49-F238E27FC236}">
                  <a16:creationId xmlns:a16="http://schemas.microsoft.com/office/drawing/2014/main" id="{CF1836D6-8217-D0DF-135B-DDDD63BBCC99}"/>
                </a:ext>
              </a:extLst>
            </p:cNvPr>
            <p:cNvSpPr txBox="1"/>
            <p:nvPr/>
          </p:nvSpPr>
          <p:spPr>
            <a:xfrm>
              <a:off x="-1953" y="5914638"/>
              <a:ext cx="4157485" cy="276999"/>
            </a:xfrm>
            <a:prstGeom prst="rect">
              <a:avLst/>
            </a:prstGeom>
            <a:noFill/>
          </p:spPr>
          <p:txBody>
            <a:bodyPr wrap="none" rtlCol="0">
              <a:spAutoFit/>
            </a:bodyPr>
            <a:lstStyle/>
            <a:p>
              <a:r>
                <a:rPr lang="en-US" sz="1200" dirty="0"/>
                <a:t>Fig. 2. Thickness of the paw, of control and experimental groups</a:t>
              </a:r>
            </a:p>
          </p:txBody>
        </p:sp>
        <p:grpSp>
          <p:nvGrpSpPr>
            <p:cNvPr id="15" name="Group 14">
              <a:extLst>
                <a:ext uri="{FF2B5EF4-FFF2-40B4-BE49-F238E27FC236}">
                  <a16:creationId xmlns:a16="http://schemas.microsoft.com/office/drawing/2014/main" id="{E9463DAC-0C5D-75EE-A680-7A9809849F1E}"/>
                </a:ext>
              </a:extLst>
            </p:cNvPr>
            <p:cNvGrpSpPr/>
            <p:nvPr/>
          </p:nvGrpSpPr>
          <p:grpSpPr>
            <a:xfrm>
              <a:off x="-1" y="3133725"/>
              <a:ext cx="5029200" cy="2867025"/>
              <a:chOff x="-1" y="3133725"/>
              <a:chExt cx="5029200" cy="2867025"/>
            </a:xfrm>
          </p:grpSpPr>
          <p:graphicFrame>
            <p:nvGraphicFramePr>
              <p:cNvPr id="2" name="Chart 1">
                <a:extLst>
                  <a:ext uri="{FF2B5EF4-FFF2-40B4-BE49-F238E27FC236}">
                    <a16:creationId xmlns:a16="http://schemas.microsoft.com/office/drawing/2014/main" id="{00000000-0008-0000-0500-000002000000}"/>
                  </a:ext>
                </a:extLst>
              </p:cNvPr>
              <p:cNvGraphicFramePr/>
              <p:nvPr>
                <p:extLst>
                  <p:ext uri="{D42A27DB-BD31-4B8C-83A1-F6EECF244321}">
                    <p14:modId xmlns:p14="http://schemas.microsoft.com/office/powerpoint/2010/main" val="3745725182"/>
                  </p:ext>
                </p:extLst>
              </p:nvPr>
            </p:nvGraphicFramePr>
            <p:xfrm>
              <a:off x="-1" y="3133725"/>
              <a:ext cx="5029200" cy="2867025"/>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BC26C959-8609-5957-CF08-5D3422B04809}"/>
                  </a:ext>
                </a:extLst>
              </p:cNvPr>
              <p:cNvSpPr/>
              <p:nvPr/>
            </p:nvSpPr>
            <p:spPr>
              <a:xfrm>
                <a:off x="0" y="3133725"/>
                <a:ext cx="5029199" cy="2762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TextBox 17">
            <a:extLst>
              <a:ext uri="{FF2B5EF4-FFF2-40B4-BE49-F238E27FC236}">
                <a16:creationId xmlns:a16="http://schemas.microsoft.com/office/drawing/2014/main" id="{FBC43B6E-CDF0-DC12-509A-01FEC22CF492}"/>
              </a:ext>
            </a:extLst>
          </p:cNvPr>
          <p:cNvSpPr txBox="1"/>
          <p:nvPr/>
        </p:nvSpPr>
        <p:spPr>
          <a:xfrm>
            <a:off x="9129064" y="2031164"/>
            <a:ext cx="1747481" cy="276999"/>
          </a:xfrm>
          <a:prstGeom prst="rect">
            <a:avLst/>
          </a:prstGeom>
          <a:noFill/>
        </p:spPr>
        <p:txBody>
          <a:bodyPr wrap="square">
            <a:spAutoFit/>
          </a:bodyPr>
          <a:lstStyle/>
          <a:p>
            <a:r>
              <a:rPr kumimoji="0" lang="en-US" sz="1200" b="0" i="0" u="none" strike="noStrike" kern="1200" cap="none" spc="0" normalizeH="0" baseline="0" noProof="0" dirty="0">
                <a:ln>
                  <a:noFill/>
                </a:ln>
                <a:solidFill>
                  <a:srgbClr val="005B84"/>
                </a:solidFill>
                <a:effectLst/>
                <a:uLnTx/>
                <a:uFillTx/>
                <a:latin typeface="BPG LE Studio 02"/>
                <a:ea typeface="+mn-ea"/>
                <a:cs typeface="+mn-cs"/>
              </a:rPr>
              <a:t>Fig. 1. General view</a:t>
            </a:r>
            <a:endParaRPr lang="en-US" dirty="0"/>
          </a:p>
        </p:txBody>
      </p:sp>
    </p:spTree>
    <p:extLst>
      <p:ext uri="{BB962C8B-B14F-4D97-AF65-F5344CB8AC3E}">
        <p14:creationId xmlns:p14="http://schemas.microsoft.com/office/powerpoint/2010/main" val="1897900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5917C2B-7219-45BE-8067-A43D580FDDA6}"/>
              </a:ext>
            </a:extLst>
          </p:cNvPr>
          <p:cNvSpPr txBox="1"/>
          <p:nvPr/>
        </p:nvSpPr>
        <p:spPr>
          <a:xfrm>
            <a:off x="4852069" y="0"/>
            <a:ext cx="2487861" cy="369332"/>
          </a:xfrm>
          <a:prstGeom prst="rect">
            <a:avLst/>
          </a:prstGeom>
          <a:noFill/>
        </p:spPr>
        <p:txBody>
          <a:bodyPr wrap="none" rtlCol="0">
            <a:spAutoFit/>
          </a:bodyPr>
          <a:lstStyle/>
          <a:p>
            <a:r>
              <a:rPr lang="en-US" dirty="0"/>
              <a:t>Gastroprotective activity</a:t>
            </a:r>
            <a:endParaRPr lang="ka-GE" dirty="0"/>
          </a:p>
        </p:txBody>
      </p:sp>
      <p:sp>
        <p:nvSpPr>
          <p:cNvPr id="2" name="TextBox 1">
            <a:extLst>
              <a:ext uri="{FF2B5EF4-FFF2-40B4-BE49-F238E27FC236}">
                <a16:creationId xmlns:a16="http://schemas.microsoft.com/office/drawing/2014/main" id="{25C13D2E-C232-520C-CEFA-0B4B8EF5150F}"/>
              </a:ext>
            </a:extLst>
          </p:cNvPr>
          <p:cNvSpPr txBox="1"/>
          <p:nvPr/>
        </p:nvSpPr>
        <p:spPr>
          <a:xfrm>
            <a:off x="1253143" y="635553"/>
            <a:ext cx="10763858" cy="492443"/>
          </a:xfrm>
          <a:prstGeom prst="rect">
            <a:avLst/>
          </a:prstGeom>
          <a:noFill/>
        </p:spPr>
        <p:txBody>
          <a:bodyPr wrap="square" rtlCol="0">
            <a:spAutoFit/>
          </a:bodyPr>
          <a:lstStyle>
            <a:defPPr>
              <a:defRPr lang="en-US"/>
            </a:defPPr>
            <a:lvl1pPr>
              <a:defRPr sz="3200">
                <a:cs typeface="Calibri" panose="020F0502020204030204" pitchFamily="34" charset="0"/>
              </a:defRPr>
            </a:lvl1pPr>
          </a:lstStyle>
          <a:p>
            <a:r>
              <a:rPr lang="en-US" sz="2600" dirty="0"/>
              <a:t>GASTROPROTECTIVE ACTIVITY:  (ETHANOL INDUCED ULCER IN RODENTS)</a:t>
            </a:r>
            <a:endParaRPr lang="ka-GE" sz="2600" dirty="0"/>
          </a:p>
        </p:txBody>
      </p:sp>
      <p:grpSp>
        <p:nvGrpSpPr>
          <p:cNvPr id="17" name="Group 16">
            <a:extLst>
              <a:ext uri="{FF2B5EF4-FFF2-40B4-BE49-F238E27FC236}">
                <a16:creationId xmlns:a16="http://schemas.microsoft.com/office/drawing/2014/main" id="{AB8F09D6-4882-54E9-FDD0-3D5FF265FD92}"/>
              </a:ext>
            </a:extLst>
          </p:cNvPr>
          <p:cNvGrpSpPr/>
          <p:nvPr/>
        </p:nvGrpSpPr>
        <p:grpSpPr>
          <a:xfrm>
            <a:off x="7453706" y="2704303"/>
            <a:ext cx="4455009" cy="3598049"/>
            <a:chOff x="7696201" y="2513623"/>
            <a:chExt cx="3791585" cy="3598049"/>
          </a:xfrm>
        </p:grpSpPr>
        <p:graphicFrame>
          <p:nvGraphicFramePr>
            <p:cNvPr id="10" name="Chart 9">
              <a:extLst>
                <a:ext uri="{FF2B5EF4-FFF2-40B4-BE49-F238E27FC236}">
                  <a16:creationId xmlns:a16="http://schemas.microsoft.com/office/drawing/2014/main" id="{00000000-0008-0000-0400-000007000000}"/>
                </a:ext>
              </a:extLst>
            </p:cNvPr>
            <p:cNvGraphicFramePr/>
            <p:nvPr>
              <p:extLst>
                <p:ext uri="{D42A27DB-BD31-4B8C-83A1-F6EECF244321}">
                  <p14:modId xmlns:p14="http://schemas.microsoft.com/office/powerpoint/2010/main" val="1383569429"/>
                </p:ext>
              </p:extLst>
            </p:nvPr>
          </p:nvGraphicFramePr>
          <p:xfrm>
            <a:off x="7696201" y="2513623"/>
            <a:ext cx="3791585" cy="332105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4E8B98EC-1BE0-A5D3-EEA8-E62673489AB6}"/>
                </a:ext>
              </a:extLst>
            </p:cNvPr>
            <p:cNvSpPr txBox="1"/>
            <p:nvPr/>
          </p:nvSpPr>
          <p:spPr>
            <a:xfrm>
              <a:off x="7696201" y="5834673"/>
              <a:ext cx="2068451" cy="276999"/>
            </a:xfrm>
            <a:prstGeom prst="rect">
              <a:avLst/>
            </a:prstGeom>
            <a:noFill/>
          </p:spPr>
          <p:txBody>
            <a:bodyPr wrap="none" rtlCol="0">
              <a:spAutoFit/>
            </a:bodyPr>
            <a:lstStyle/>
            <a:p>
              <a:r>
                <a:rPr lang="en-US" sz="1200" dirty="0"/>
                <a:t>Fig. 5. Efficacy of extracts (%I).</a:t>
              </a:r>
            </a:p>
          </p:txBody>
        </p:sp>
      </p:grpSp>
      <p:grpSp>
        <p:nvGrpSpPr>
          <p:cNvPr id="16" name="Group 15">
            <a:extLst>
              <a:ext uri="{FF2B5EF4-FFF2-40B4-BE49-F238E27FC236}">
                <a16:creationId xmlns:a16="http://schemas.microsoft.com/office/drawing/2014/main" id="{C67C002A-694F-892F-2EE4-80AAA14CE6E0}"/>
              </a:ext>
            </a:extLst>
          </p:cNvPr>
          <p:cNvGrpSpPr/>
          <p:nvPr/>
        </p:nvGrpSpPr>
        <p:grpSpPr>
          <a:xfrm>
            <a:off x="326686" y="3091579"/>
            <a:ext cx="4330329" cy="3407867"/>
            <a:chOff x="344381" y="2703805"/>
            <a:chExt cx="4330329" cy="3407867"/>
          </a:xfrm>
        </p:grpSpPr>
        <p:sp>
          <p:nvSpPr>
            <p:cNvPr id="13" name="TextBox 12">
              <a:extLst>
                <a:ext uri="{FF2B5EF4-FFF2-40B4-BE49-F238E27FC236}">
                  <a16:creationId xmlns:a16="http://schemas.microsoft.com/office/drawing/2014/main" id="{CF6686B1-70D4-03D9-468A-EDE20C4132A7}"/>
                </a:ext>
              </a:extLst>
            </p:cNvPr>
            <p:cNvSpPr txBox="1"/>
            <p:nvPr/>
          </p:nvSpPr>
          <p:spPr>
            <a:xfrm>
              <a:off x="344381" y="5834673"/>
              <a:ext cx="1557734" cy="276999"/>
            </a:xfrm>
            <a:prstGeom prst="rect">
              <a:avLst/>
            </a:prstGeom>
            <a:noFill/>
          </p:spPr>
          <p:txBody>
            <a:bodyPr wrap="none" rtlCol="0">
              <a:spAutoFit/>
            </a:bodyPr>
            <a:lstStyle/>
            <a:p>
              <a:r>
                <a:rPr lang="en-US" sz="1200" dirty="0"/>
                <a:t>Fig. 4. Ulcer index (UI)</a:t>
              </a:r>
            </a:p>
          </p:txBody>
        </p:sp>
        <p:graphicFrame>
          <p:nvGraphicFramePr>
            <p:cNvPr id="9" name="Chart 8">
              <a:extLst>
                <a:ext uri="{FF2B5EF4-FFF2-40B4-BE49-F238E27FC236}">
                  <a16:creationId xmlns:a16="http://schemas.microsoft.com/office/drawing/2014/main" id="{00000000-0008-0000-0400-000006000000}"/>
                </a:ext>
              </a:extLst>
            </p:cNvPr>
            <p:cNvGraphicFramePr/>
            <p:nvPr>
              <p:extLst>
                <p:ext uri="{D42A27DB-BD31-4B8C-83A1-F6EECF244321}">
                  <p14:modId xmlns:p14="http://schemas.microsoft.com/office/powerpoint/2010/main" val="3978542198"/>
                </p:ext>
              </p:extLst>
            </p:nvPr>
          </p:nvGraphicFramePr>
          <p:xfrm>
            <a:off x="411638" y="2703805"/>
            <a:ext cx="4263072" cy="3130868"/>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7" name="Group 6">
            <a:extLst>
              <a:ext uri="{FF2B5EF4-FFF2-40B4-BE49-F238E27FC236}">
                <a16:creationId xmlns:a16="http://schemas.microsoft.com/office/drawing/2014/main" id="{D88CFF52-2CBC-6CCF-41E6-48963D88652A}"/>
              </a:ext>
            </a:extLst>
          </p:cNvPr>
          <p:cNvGrpSpPr/>
          <p:nvPr/>
        </p:nvGrpSpPr>
        <p:grpSpPr>
          <a:xfrm>
            <a:off x="3800664" y="1405489"/>
            <a:ext cx="4194337" cy="1901858"/>
            <a:chOff x="858430" y="1527142"/>
            <a:chExt cx="4194337" cy="1901858"/>
          </a:xfrm>
        </p:grpSpPr>
        <p:pic>
          <p:nvPicPr>
            <p:cNvPr id="11" name="Picture 10">
              <a:extLst>
                <a:ext uri="{FF2B5EF4-FFF2-40B4-BE49-F238E27FC236}">
                  <a16:creationId xmlns:a16="http://schemas.microsoft.com/office/drawing/2014/main" id="{533B6509-5353-41BC-A08A-701837BFA07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9241" y="1708977"/>
              <a:ext cx="3981450" cy="1603375"/>
            </a:xfrm>
            <a:prstGeom prst="rect">
              <a:avLst/>
            </a:prstGeom>
          </p:spPr>
        </p:pic>
        <p:sp>
          <p:nvSpPr>
            <p:cNvPr id="3" name="Rectangle 2">
              <a:extLst>
                <a:ext uri="{FF2B5EF4-FFF2-40B4-BE49-F238E27FC236}">
                  <a16:creationId xmlns:a16="http://schemas.microsoft.com/office/drawing/2014/main" id="{0199E2B1-94F8-5AD9-33D4-A29EF16FE466}"/>
                </a:ext>
              </a:extLst>
            </p:cNvPr>
            <p:cNvSpPr/>
            <p:nvPr/>
          </p:nvSpPr>
          <p:spPr>
            <a:xfrm>
              <a:off x="858430" y="1527142"/>
              <a:ext cx="4194337" cy="19018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57629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75CB7E-D3CE-7BC7-F435-4BF4B68588EB}"/>
              </a:ext>
            </a:extLst>
          </p:cNvPr>
          <p:cNvSpPr txBox="1"/>
          <p:nvPr/>
        </p:nvSpPr>
        <p:spPr>
          <a:xfrm>
            <a:off x="471631" y="1628507"/>
            <a:ext cx="11248738" cy="4251100"/>
          </a:xfrm>
          <a:prstGeom prst="rect">
            <a:avLst/>
          </a:prstGeom>
          <a:noFill/>
        </p:spPr>
        <p:txBody>
          <a:bodyPr wrap="square" rtlCol="0">
            <a:spAutoFit/>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ea typeface="Calibri" panose="020F0502020204030204" pitchFamily="34" charset="0"/>
                <a:cs typeface="Times New Roman" panose="02020603050405020304" pitchFamily="18" charset="0"/>
              </a:rPr>
              <a:t>The microstructural study of </a:t>
            </a:r>
            <a:r>
              <a:rPr lang="en-US" sz="1800" i="1" dirty="0">
                <a:effectLst/>
                <a:ea typeface="Calibri" panose="020F0502020204030204" pitchFamily="34" charset="0"/>
                <a:cs typeface="Times New Roman" panose="02020603050405020304" pitchFamily="18" charset="0"/>
              </a:rPr>
              <a:t>Allium saxatile </a:t>
            </a:r>
            <a:r>
              <a:rPr lang="en-US" sz="1800" dirty="0">
                <a:effectLst/>
                <a:ea typeface="Calibri" panose="020F0502020204030204" pitchFamily="34" charset="0"/>
                <a:cs typeface="Times New Roman" panose="02020603050405020304" pitchFamily="18" charset="0"/>
              </a:rPr>
              <a:t>and </a:t>
            </a:r>
            <a:r>
              <a:rPr lang="en-US" sz="1800" i="1" dirty="0">
                <a:effectLst/>
                <a:ea typeface="Calibri" panose="020F0502020204030204" pitchFamily="34" charset="0"/>
                <a:cs typeface="Times New Roman" panose="02020603050405020304" pitchFamily="18" charset="0"/>
              </a:rPr>
              <a:t>Allium </a:t>
            </a:r>
            <a:r>
              <a:rPr lang="en-US" sz="1800" i="1" dirty="0" err="1">
                <a:effectLst/>
                <a:ea typeface="Calibri" panose="020F0502020204030204" pitchFamily="34" charset="0"/>
                <a:cs typeface="Times New Roman" panose="02020603050405020304" pitchFamily="18" charset="0"/>
              </a:rPr>
              <a:t>ponticum</a:t>
            </a:r>
            <a:r>
              <a:rPr lang="en-US" sz="1800" i="1" dirty="0">
                <a:effectLst/>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rPr>
              <a:t>revealed that:</a:t>
            </a:r>
          </a:p>
          <a:p>
            <a:pPr marL="800100" lvl="1" indent="-342900">
              <a:lnSpc>
                <a:spcPct val="107000"/>
              </a:lnSpc>
              <a:spcAft>
                <a:spcPts val="800"/>
              </a:spcAft>
              <a:buFont typeface="Wingdings" panose="05000000000000000000" pitchFamily="2" charset="2"/>
              <a:buChar char=""/>
              <a:tabLst>
                <a:tab pos="685800" algn="l"/>
              </a:tabLst>
            </a:pPr>
            <a:r>
              <a:rPr lang="en-US" i="1" dirty="0">
                <a:effectLst/>
                <a:ea typeface="Calibri" panose="020F0502020204030204" pitchFamily="34" charset="0"/>
                <a:cs typeface="Times New Roman" panose="02020603050405020304" pitchFamily="18" charset="0"/>
              </a:rPr>
              <a:t>Allium </a:t>
            </a:r>
            <a:r>
              <a:rPr lang="en-US" i="1" dirty="0" err="1">
                <a:effectLst/>
                <a:ea typeface="Calibri" panose="020F0502020204030204" pitchFamily="34" charset="0"/>
                <a:cs typeface="Times New Roman" panose="02020603050405020304" pitchFamily="18" charset="0"/>
              </a:rPr>
              <a:t>ponticum</a:t>
            </a:r>
            <a:r>
              <a:rPr lang="en-US" i="1" dirty="0">
                <a:effectLst/>
                <a:ea typeface="Calibri" panose="020F0502020204030204" pitchFamily="34" charset="0"/>
                <a:cs typeface="Times New Roman" panose="02020603050405020304" pitchFamily="18" charset="0"/>
              </a:rPr>
              <a:t>: </a:t>
            </a:r>
            <a:r>
              <a:rPr lang="en-US" dirty="0">
                <a:effectLst/>
                <a:ea typeface="Calibri" panose="020F0502020204030204" pitchFamily="34" charset="0"/>
                <a:cs typeface="Times New Roman" panose="02020603050405020304" pitchFamily="18" charset="0"/>
              </a:rPr>
              <a:t>Stamen filaments are as long as the petals or slightly shorter. the stamen is divided into three, the lateral teeth of which exceed the middle one, on which the anther is placed. The leaves stomata are immersed in the cells of the epidermis. </a:t>
            </a:r>
            <a:r>
              <a:rPr lang="en-US" dirty="0" err="1">
                <a:effectLst/>
                <a:ea typeface="Calibri" panose="020F0502020204030204" pitchFamily="34" charset="0"/>
                <a:cs typeface="Times New Roman" panose="02020603050405020304" pitchFamily="18" charset="0"/>
              </a:rPr>
              <a:t>Stomatas</a:t>
            </a:r>
            <a:r>
              <a:rPr lang="en-US" dirty="0">
                <a:effectLst/>
                <a:ea typeface="Calibri" panose="020F0502020204030204" pitchFamily="34" charset="0"/>
                <a:cs typeface="Times New Roman" panose="02020603050405020304" pitchFamily="18" charset="0"/>
              </a:rPr>
              <a:t> are </a:t>
            </a:r>
            <a:r>
              <a:rPr lang="en-US" dirty="0" err="1">
                <a:effectLst/>
                <a:ea typeface="Calibri" panose="020F0502020204030204" pitchFamily="34" charset="0"/>
                <a:cs typeface="Times New Roman" panose="02020603050405020304" pitchFamily="18" charset="0"/>
              </a:rPr>
              <a:t>paracytic</a:t>
            </a:r>
            <a:r>
              <a:rPr lang="en-US" dirty="0">
                <a:effectLst/>
                <a:ea typeface="Calibri" panose="020F0502020204030204" pitchFamily="34" charset="0"/>
                <a:cs typeface="Times New Roman" panose="02020603050405020304" pitchFamily="18" charset="0"/>
              </a:rPr>
              <a:t> type.</a:t>
            </a:r>
          </a:p>
          <a:p>
            <a:pPr marL="800100" lvl="1" indent="-342900">
              <a:lnSpc>
                <a:spcPct val="107000"/>
              </a:lnSpc>
              <a:spcAft>
                <a:spcPts val="800"/>
              </a:spcAft>
              <a:buFont typeface="Wingdings" panose="05000000000000000000" pitchFamily="2" charset="2"/>
              <a:buChar char=""/>
              <a:tabLst>
                <a:tab pos="685800" algn="l"/>
              </a:tabLst>
            </a:pPr>
            <a:r>
              <a:rPr lang="en-US" i="1" dirty="0">
                <a:effectLst/>
                <a:ea typeface="Calibri" panose="020F0502020204030204" pitchFamily="34" charset="0"/>
                <a:cs typeface="Times New Roman" panose="02020603050405020304" pitchFamily="18" charset="0"/>
              </a:rPr>
              <a:t>Allium saxatile</a:t>
            </a:r>
            <a:r>
              <a:rPr lang="en-US" dirty="0">
                <a:effectLst/>
                <a:ea typeface="Calibri" panose="020F0502020204030204" pitchFamily="34" charset="0"/>
                <a:cs typeface="Times New Roman" panose="02020603050405020304" pitchFamily="18" charset="0"/>
              </a:rPr>
              <a:t>: Stamen filaments are longer than the petals. Stomata is placed on the level of the epidermal tissue. </a:t>
            </a:r>
            <a:r>
              <a:rPr lang="en-US" dirty="0" err="1">
                <a:effectLst/>
                <a:ea typeface="Calibri" panose="020F0502020204030204" pitchFamily="34" charset="0"/>
                <a:cs typeface="Times New Roman" panose="02020603050405020304" pitchFamily="18" charset="0"/>
              </a:rPr>
              <a:t>Stomatas</a:t>
            </a:r>
            <a:r>
              <a:rPr lang="en-US" dirty="0">
                <a:effectLst/>
                <a:ea typeface="Calibri" panose="020F0502020204030204" pitchFamily="34" charset="0"/>
                <a:cs typeface="Times New Roman" panose="02020603050405020304" pitchFamily="18" charset="0"/>
              </a:rPr>
              <a:t> are mostly </a:t>
            </a:r>
            <a:r>
              <a:rPr lang="en-US" dirty="0" err="1">
                <a:effectLst/>
                <a:ea typeface="Calibri" panose="020F0502020204030204" pitchFamily="34" charset="0"/>
                <a:cs typeface="Times New Roman" panose="02020603050405020304" pitchFamily="18" charset="0"/>
              </a:rPr>
              <a:t>anomocytic</a:t>
            </a:r>
            <a:r>
              <a:rPr lang="en-US" dirty="0">
                <a:effectLst/>
                <a:ea typeface="Calibri" panose="020F0502020204030204" pitchFamily="34" charset="0"/>
                <a:cs typeface="Times New Roman" panose="02020603050405020304" pitchFamily="18" charset="0"/>
              </a:rPr>
              <a:t> type.</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ea typeface="Calibri" panose="020F0502020204030204" pitchFamily="34" charset="0"/>
                <a:cs typeface="Times New Roman" panose="02020603050405020304" pitchFamily="18" charset="0"/>
              </a:rPr>
              <a:t>Optimal conditions were elaborated to obtain crude extracts;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ea typeface="Calibri" panose="020F0502020204030204" pitchFamily="34" charset="0"/>
                <a:cs typeface="Times New Roman" panose="02020603050405020304" pitchFamily="18" charset="0"/>
              </a:rPr>
              <a:t>A.S.F3 fraction has higher analgesic and anti-inflammatory activity, than other fractions;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i="1" dirty="0">
                <a:effectLst/>
                <a:ea typeface="Calibri" panose="020F0502020204030204" pitchFamily="34" charset="0"/>
                <a:cs typeface="Times New Roman" panose="02020603050405020304" pitchFamily="18" charset="0"/>
              </a:rPr>
              <a:t>A. saxatile </a:t>
            </a:r>
            <a:r>
              <a:rPr lang="en-US" sz="1800" dirty="0">
                <a:effectLst/>
                <a:ea typeface="Calibri" panose="020F0502020204030204" pitchFamily="34" charset="0"/>
                <a:cs typeface="Times New Roman" panose="02020603050405020304" pitchFamily="18" charset="0"/>
              </a:rPr>
              <a:t>is</a:t>
            </a:r>
            <a:r>
              <a:rPr lang="en-US" sz="1800" i="1" dirty="0">
                <a:effectLst/>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rPr>
              <a:t>characterized with marked dose dependent analgesic and anti-inflammatory activity presumably because of A.S.F3 content, that well correlates with the worsening of gastric mucosa condition, suggesting having mechanism of action similar to the one of NSAIDs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i="1" dirty="0">
                <a:effectLst/>
                <a:ea typeface="Calibri" panose="020F0502020204030204" pitchFamily="34" charset="0"/>
                <a:cs typeface="Times New Roman" panose="02020603050405020304" pitchFamily="18" charset="0"/>
              </a:rPr>
              <a:t>A. </a:t>
            </a:r>
            <a:r>
              <a:rPr lang="en-US" sz="1800" i="1" dirty="0" err="1">
                <a:effectLst/>
                <a:ea typeface="Calibri" panose="020F0502020204030204" pitchFamily="34" charset="0"/>
                <a:cs typeface="Times New Roman" panose="02020603050405020304" pitchFamily="18" charset="0"/>
              </a:rPr>
              <a:t>ponticum</a:t>
            </a:r>
            <a:r>
              <a:rPr lang="en-US" sz="1800" i="1" dirty="0">
                <a:effectLst/>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rPr>
              <a:t>total extract revealed faster onset analgesic activity but shorter duration of action;</a:t>
            </a:r>
          </a:p>
        </p:txBody>
      </p:sp>
      <p:sp>
        <p:nvSpPr>
          <p:cNvPr id="7" name="TextBox 6">
            <a:extLst>
              <a:ext uri="{FF2B5EF4-FFF2-40B4-BE49-F238E27FC236}">
                <a16:creationId xmlns:a16="http://schemas.microsoft.com/office/drawing/2014/main" id="{816A98F2-B6C2-C8A1-C65F-87B0908F80F3}"/>
              </a:ext>
            </a:extLst>
          </p:cNvPr>
          <p:cNvSpPr txBox="1"/>
          <p:nvPr/>
        </p:nvSpPr>
        <p:spPr>
          <a:xfrm>
            <a:off x="1252176" y="813807"/>
            <a:ext cx="2603983" cy="584775"/>
          </a:xfrm>
          <a:prstGeom prst="rect">
            <a:avLst/>
          </a:prstGeom>
          <a:noFill/>
        </p:spPr>
        <p:txBody>
          <a:bodyPr wrap="none" rtlCol="0">
            <a:spAutoFit/>
          </a:bodyPr>
          <a:lstStyle>
            <a:defPPr>
              <a:defRPr lang="en-US"/>
            </a:defPPr>
            <a:lvl1pPr>
              <a:defRPr sz="3200">
                <a:cs typeface="Calibri" panose="020F0502020204030204" pitchFamily="34" charset="0"/>
              </a:defRPr>
            </a:lvl1pPr>
          </a:lstStyle>
          <a:p>
            <a:r>
              <a:rPr lang="en-US" dirty="0"/>
              <a:t>CONCLUSIONS</a:t>
            </a:r>
          </a:p>
        </p:txBody>
      </p:sp>
    </p:spTree>
    <p:extLst>
      <p:ext uri="{BB962C8B-B14F-4D97-AF65-F5344CB8AC3E}">
        <p14:creationId xmlns:p14="http://schemas.microsoft.com/office/powerpoint/2010/main" val="3429396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40E8BF-17BE-4B54-801F-229130542D06}"/>
              </a:ext>
            </a:extLst>
          </p:cNvPr>
          <p:cNvSpPr txBox="1"/>
          <p:nvPr/>
        </p:nvSpPr>
        <p:spPr>
          <a:xfrm>
            <a:off x="3777427" y="3180720"/>
            <a:ext cx="4637146" cy="496559"/>
          </a:xfrm>
          <a:prstGeom prst="rect">
            <a:avLst/>
          </a:prstGeom>
          <a:noFill/>
        </p:spPr>
        <p:txBody>
          <a:bodyPr wrap="none" rtlCol="0">
            <a:spAutoFit/>
          </a:bodyPr>
          <a:lstStyle>
            <a:defPPr>
              <a:defRPr lang="en-US"/>
            </a:defPPr>
            <a:lvl1pPr>
              <a:defRPr sz="3200">
                <a:cs typeface="Calibri" panose="020F0502020204030204" pitchFamily="34" charset="0"/>
              </a:defRPr>
            </a:lvl1pPr>
          </a:lstStyle>
          <a:p>
            <a:r>
              <a:rPr lang="en-US" dirty="0"/>
              <a:t>Thank you for your attention</a:t>
            </a:r>
          </a:p>
        </p:txBody>
      </p:sp>
    </p:spTree>
    <p:extLst>
      <p:ext uri="{BB962C8B-B14F-4D97-AF65-F5344CB8AC3E}">
        <p14:creationId xmlns:p14="http://schemas.microsoft.com/office/powerpoint/2010/main" val="3753234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467C03-077F-53C9-B879-9C20E0B54E75}"/>
              </a:ext>
            </a:extLst>
          </p:cNvPr>
          <p:cNvSpPr txBox="1"/>
          <p:nvPr/>
        </p:nvSpPr>
        <p:spPr>
          <a:xfrm>
            <a:off x="0" y="1761697"/>
            <a:ext cx="8838189" cy="707886"/>
          </a:xfrm>
          <a:prstGeom prst="rect">
            <a:avLst/>
          </a:prstGeom>
          <a:noFill/>
        </p:spPr>
        <p:txBody>
          <a:bodyPr wrap="none" rtlCol="0">
            <a:spAutoFit/>
          </a:bodyPr>
          <a:lstStyle/>
          <a:p>
            <a:r>
              <a:rPr lang="en-US" sz="2000" dirty="0"/>
              <a:t>The genus Allium belongs to the family Alliaceae. </a:t>
            </a:r>
          </a:p>
          <a:p>
            <a:r>
              <a:rPr lang="en-US" sz="2000" dirty="0"/>
              <a:t>This genus involves up to 1233 species, growing mostly in the northern hemisphere</a:t>
            </a:r>
            <a:endParaRPr lang="ka-GE" sz="2000" dirty="0"/>
          </a:p>
        </p:txBody>
      </p:sp>
      <p:pic>
        <p:nvPicPr>
          <p:cNvPr id="6" name="Picture 5" descr="Map&#10;&#10;Description automatically generated">
            <a:extLst>
              <a:ext uri="{FF2B5EF4-FFF2-40B4-BE49-F238E27FC236}">
                <a16:creationId xmlns:a16="http://schemas.microsoft.com/office/drawing/2014/main" id="{1CCEB307-A2EE-FDCF-6E95-6CC61FB866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605" y="3192541"/>
            <a:ext cx="5067023" cy="3099916"/>
          </a:xfrm>
          <a:prstGeom prst="rect">
            <a:avLst/>
          </a:prstGeom>
        </p:spPr>
      </p:pic>
      <p:sp>
        <p:nvSpPr>
          <p:cNvPr id="5" name="TextBox 4">
            <a:extLst>
              <a:ext uri="{FF2B5EF4-FFF2-40B4-BE49-F238E27FC236}">
                <a16:creationId xmlns:a16="http://schemas.microsoft.com/office/drawing/2014/main" id="{803198BF-BD81-ABC8-1E34-C9052DEF534B}"/>
              </a:ext>
            </a:extLst>
          </p:cNvPr>
          <p:cNvSpPr txBox="1"/>
          <p:nvPr/>
        </p:nvSpPr>
        <p:spPr>
          <a:xfrm>
            <a:off x="1323926" y="697879"/>
            <a:ext cx="4995150" cy="461665"/>
          </a:xfrm>
          <a:prstGeom prst="rect">
            <a:avLst/>
          </a:prstGeom>
          <a:noFill/>
        </p:spPr>
        <p:txBody>
          <a:bodyPr wrap="none" rtlCol="0">
            <a:spAutoFit/>
          </a:bodyPr>
          <a:lstStyle/>
          <a:p>
            <a:r>
              <a:rPr lang="en-US" sz="2400" dirty="0"/>
              <a:t>ALLIUM SPECIES AROUND THE WORLD</a:t>
            </a:r>
          </a:p>
        </p:txBody>
      </p:sp>
      <p:sp>
        <p:nvSpPr>
          <p:cNvPr id="3" name="Rectangle 2">
            <a:extLst>
              <a:ext uri="{FF2B5EF4-FFF2-40B4-BE49-F238E27FC236}">
                <a16:creationId xmlns:a16="http://schemas.microsoft.com/office/drawing/2014/main" id="{C16CD4F2-51BB-B47F-1547-54F4FF9E2DC7}"/>
              </a:ext>
            </a:extLst>
          </p:cNvPr>
          <p:cNvSpPr/>
          <p:nvPr/>
        </p:nvSpPr>
        <p:spPr>
          <a:xfrm>
            <a:off x="3239861" y="3930572"/>
            <a:ext cx="185057" cy="1415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ap&#10;&#10;Description automatically generated">
            <a:extLst>
              <a:ext uri="{FF2B5EF4-FFF2-40B4-BE49-F238E27FC236}">
                <a16:creationId xmlns:a16="http://schemas.microsoft.com/office/drawing/2014/main" id="{06733E47-D70A-24B1-54E5-5BCAB7CEC92B}"/>
              </a:ext>
            </a:extLst>
          </p:cNvPr>
          <p:cNvPicPr>
            <a:picLocks noChangeAspect="1"/>
          </p:cNvPicPr>
          <p:nvPr/>
        </p:nvPicPr>
        <p:blipFill rotWithShape="1">
          <a:blip r:embed="rId4">
            <a:extLst>
              <a:ext uri="{28A0092B-C50C-407E-A947-70E740481C1C}">
                <a14:useLocalDpi xmlns:a14="http://schemas.microsoft.com/office/drawing/2010/main" val="0"/>
              </a:ext>
            </a:extLst>
          </a:blip>
          <a:srcRect l="68354" t="24279" b="49072"/>
          <a:stretch/>
        </p:blipFill>
        <p:spPr>
          <a:xfrm>
            <a:off x="6551002" y="4164148"/>
            <a:ext cx="1809657" cy="1156701"/>
          </a:xfrm>
          <a:prstGeom prst="rect">
            <a:avLst/>
          </a:prstGeom>
        </p:spPr>
      </p:pic>
      <p:grpSp>
        <p:nvGrpSpPr>
          <p:cNvPr id="8" name="Group 7">
            <a:extLst>
              <a:ext uri="{FF2B5EF4-FFF2-40B4-BE49-F238E27FC236}">
                <a16:creationId xmlns:a16="http://schemas.microsoft.com/office/drawing/2014/main" id="{861F6A62-7F62-3FCF-F972-F45B8B27FD5E}"/>
              </a:ext>
            </a:extLst>
          </p:cNvPr>
          <p:cNvGrpSpPr/>
          <p:nvPr/>
        </p:nvGrpSpPr>
        <p:grpSpPr>
          <a:xfrm>
            <a:off x="9580033" y="1568579"/>
            <a:ext cx="1383362" cy="1931739"/>
            <a:chOff x="2662237" y="2494536"/>
            <a:chExt cx="2619376" cy="3366211"/>
          </a:xfrm>
        </p:grpSpPr>
        <p:pic>
          <p:nvPicPr>
            <p:cNvPr id="9" name="Google Shape;72;p15" descr="Image result for allium ponticum">
              <a:extLst>
                <a:ext uri="{FF2B5EF4-FFF2-40B4-BE49-F238E27FC236}">
                  <a16:creationId xmlns:a16="http://schemas.microsoft.com/office/drawing/2014/main" id="{0FCF8061-D018-5A19-F537-0DA636F81489}"/>
                </a:ext>
              </a:extLst>
            </p:cNvPr>
            <p:cNvPicPr preferRelativeResize="0"/>
            <p:nvPr/>
          </p:nvPicPr>
          <p:blipFill rotWithShape="1">
            <a:blip r:embed="rId5" cstate="email">
              <a:alphaModFix/>
              <a:extLst>
                <a:ext uri="{28A0092B-C50C-407E-A947-70E740481C1C}">
                  <a14:useLocalDpi xmlns:a14="http://schemas.microsoft.com/office/drawing/2010/main"/>
                </a:ext>
              </a:extLst>
            </a:blip>
            <a:srcRect l="18728" r="18084"/>
            <a:stretch/>
          </p:blipFill>
          <p:spPr>
            <a:xfrm>
              <a:off x="2662237" y="2494536"/>
              <a:ext cx="2619376" cy="2809875"/>
            </a:xfrm>
            <a:prstGeom prst="rect">
              <a:avLst/>
            </a:prstGeom>
            <a:noFill/>
            <a:ln>
              <a:noFill/>
            </a:ln>
          </p:spPr>
        </p:pic>
        <p:sp>
          <p:nvSpPr>
            <p:cNvPr id="10" name="TextBox 9">
              <a:extLst>
                <a:ext uri="{FF2B5EF4-FFF2-40B4-BE49-F238E27FC236}">
                  <a16:creationId xmlns:a16="http://schemas.microsoft.com/office/drawing/2014/main" id="{D2F8686E-88DC-75C2-4240-8F64E43712B9}"/>
                </a:ext>
              </a:extLst>
            </p:cNvPr>
            <p:cNvSpPr txBox="1"/>
            <p:nvPr/>
          </p:nvSpPr>
          <p:spPr>
            <a:xfrm>
              <a:off x="2662237" y="5324421"/>
              <a:ext cx="2610691" cy="536326"/>
            </a:xfrm>
            <a:prstGeom prst="rect">
              <a:avLst/>
            </a:prstGeom>
            <a:noFill/>
          </p:spPr>
          <p:txBody>
            <a:bodyPr wrap="none" rtlCol="0">
              <a:spAutoFit/>
            </a:bodyPr>
            <a:lstStyle/>
            <a:p>
              <a:r>
                <a:rPr lang="en-US" sz="1400" i="1" dirty="0"/>
                <a:t>Allium ponticum</a:t>
              </a:r>
              <a:endParaRPr lang="ka-GE" sz="1400" i="1" dirty="0"/>
            </a:p>
          </p:txBody>
        </p:sp>
      </p:grpSp>
      <p:grpSp>
        <p:nvGrpSpPr>
          <p:cNvPr id="11" name="Group 10">
            <a:extLst>
              <a:ext uri="{FF2B5EF4-FFF2-40B4-BE49-F238E27FC236}">
                <a16:creationId xmlns:a16="http://schemas.microsoft.com/office/drawing/2014/main" id="{57EB29C6-2968-05E5-8F90-BE05BAB810AA}"/>
              </a:ext>
            </a:extLst>
          </p:cNvPr>
          <p:cNvGrpSpPr/>
          <p:nvPr/>
        </p:nvGrpSpPr>
        <p:grpSpPr>
          <a:xfrm>
            <a:off x="9580033" y="3657893"/>
            <a:ext cx="1383362" cy="2152633"/>
            <a:chOff x="7405959" y="2494536"/>
            <a:chExt cx="2123804" cy="3278645"/>
          </a:xfrm>
        </p:grpSpPr>
        <p:pic>
          <p:nvPicPr>
            <p:cNvPr id="12" name="Picture 11">
              <a:extLst>
                <a:ext uri="{FF2B5EF4-FFF2-40B4-BE49-F238E27FC236}">
                  <a16:creationId xmlns:a16="http://schemas.microsoft.com/office/drawing/2014/main" id="{3A87AD70-B7F6-509E-8578-BAE50D1E764C}"/>
                </a:ext>
              </a:extLst>
            </p:cNvPr>
            <p:cNvPicPr>
              <a:picLocks noChangeAspect="1"/>
            </p:cNvPicPr>
            <p:nvPr/>
          </p:nvPicPr>
          <p:blipFill>
            <a:blip r:embed="rId6"/>
            <a:stretch>
              <a:fillRect/>
            </a:stretch>
          </p:blipFill>
          <p:spPr>
            <a:xfrm>
              <a:off x="7405959" y="2494536"/>
              <a:ext cx="2123804" cy="2829885"/>
            </a:xfrm>
            <a:prstGeom prst="rect">
              <a:avLst/>
            </a:prstGeom>
          </p:spPr>
        </p:pic>
        <p:sp>
          <p:nvSpPr>
            <p:cNvPr id="13" name="TextBox 12">
              <a:extLst>
                <a:ext uri="{FF2B5EF4-FFF2-40B4-BE49-F238E27FC236}">
                  <a16:creationId xmlns:a16="http://schemas.microsoft.com/office/drawing/2014/main" id="{31D27F1F-4097-F2A0-7EF4-31BD146FB0E5}"/>
                </a:ext>
              </a:extLst>
            </p:cNvPr>
            <p:cNvSpPr txBox="1"/>
            <p:nvPr/>
          </p:nvSpPr>
          <p:spPr>
            <a:xfrm>
              <a:off x="7405959" y="5304410"/>
              <a:ext cx="1918701" cy="468771"/>
            </a:xfrm>
            <a:prstGeom prst="rect">
              <a:avLst/>
            </a:prstGeom>
            <a:noFill/>
          </p:spPr>
          <p:txBody>
            <a:bodyPr wrap="none" rtlCol="0">
              <a:spAutoFit/>
            </a:bodyPr>
            <a:lstStyle/>
            <a:p>
              <a:r>
                <a:rPr lang="en-US" sz="1400" i="1" dirty="0"/>
                <a:t>Allium saxatile</a:t>
              </a:r>
              <a:endParaRPr lang="ka-GE" sz="1400" i="1" dirty="0"/>
            </a:p>
          </p:txBody>
        </p:sp>
      </p:grpSp>
      <p:cxnSp>
        <p:nvCxnSpPr>
          <p:cNvPr id="14" name="Straight Arrow Connector 13">
            <a:extLst>
              <a:ext uri="{FF2B5EF4-FFF2-40B4-BE49-F238E27FC236}">
                <a16:creationId xmlns:a16="http://schemas.microsoft.com/office/drawing/2014/main" id="{39EE75D5-719F-F16E-DE01-2AB15D914F90}"/>
              </a:ext>
            </a:extLst>
          </p:cNvPr>
          <p:cNvCxnSpPr>
            <a:cxnSpLocks/>
            <a:stCxn id="3" idx="3"/>
            <a:endCxn id="7" idx="1"/>
          </p:cNvCxnSpPr>
          <p:nvPr/>
        </p:nvCxnSpPr>
        <p:spPr>
          <a:xfrm>
            <a:off x="3424918" y="4001329"/>
            <a:ext cx="3126084" cy="741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151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2999931-3647-4BD6-A5A9-A5AD3D36EFC0}"/>
              </a:ext>
            </a:extLst>
          </p:cNvPr>
          <p:cNvPicPr>
            <a:picLocks noChangeAspect="1"/>
          </p:cNvPicPr>
          <p:nvPr/>
        </p:nvPicPr>
        <p:blipFill>
          <a:blip r:embed="rId3"/>
          <a:stretch>
            <a:fillRect/>
          </a:stretch>
        </p:blipFill>
        <p:spPr>
          <a:xfrm>
            <a:off x="6096000" y="2774855"/>
            <a:ext cx="5989199" cy="3366343"/>
          </a:xfrm>
          <a:prstGeom prst="rect">
            <a:avLst/>
          </a:prstGeom>
        </p:spPr>
      </p:pic>
      <p:sp>
        <p:nvSpPr>
          <p:cNvPr id="6" name="TextBox 5">
            <a:extLst>
              <a:ext uri="{FF2B5EF4-FFF2-40B4-BE49-F238E27FC236}">
                <a16:creationId xmlns:a16="http://schemas.microsoft.com/office/drawing/2014/main" id="{AC7093C6-FBEA-ECE5-3237-0F80517B41FA}"/>
              </a:ext>
            </a:extLst>
          </p:cNvPr>
          <p:cNvSpPr txBox="1"/>
          <p:nvPr/>
        </p:nvSpPr>
        <p:spPr>
          <a:xfrm>
            <a:off x="1053474" y="983668"/>
            <a:ext cx="11031725" cy="1703223"/>
          </a:xfrm>
          <a:prstGeom prst="rect">
            <a:avLst/>
          </a:prstGeom>
          <a:noFill/>
        </p:spPr>
        <p:txBody>
          <a:bodyPr wrap="square" rtlCol="0">
            <a:spAutoFit/>
          </a:bodyPr>
          <a:lstStyle/>
          <a:p>
            <a:pPr algn="just">
              <a:lnSpc>
                <a:spcPct val="125000"/>
              </a:lnSpc>
            </a:pPr>
            <a:r>
              <a:rPr lang="en-US" sz="1700" dirty="0"/>
              <a:t>Allium plants have a long history of traditional use, as food and medicine, around the world, extending back to ancient times. </a:t>
            </a:r>
          </a:p>
          <a:p>
            <a:pPr algn="just">
              <a:lnSpc>
                <a:spcPct val="125000"/>
              </a:lnSpc>
            </a:pPr>
            <a:r>
              <a:rPr lang="en-US" sz="1700" dirty="0"/>
              <a:t>The story of Allium cultivation starts over 4000 years ago in ancient Egypt. </a:t>
            </a:r>
          </a:p>
          <a:p>
            <a:pPr algn="just">
              <a:lnSpc>
                <a:spcPct val="125000"/>
              </a:lnSpc>
            </a:pPr>
            <a:r>
              <a:rPr lang="en-US" sz="1700" dirty="0"/>
              <a:t>According to “</a:t>
            </a:r>
            <a:r>
              <a:rPr lang="en-US" sz="1700" dirty="0" err="1"/>
              <a:t>Karabadini</a:t>
            </a:r>
            <a:r>
              <a:rPr lang="en-US" sz="1700" dirty="0"/>
              <a:t> “ and “</a:t>
            </a:r>
            <a:r>
              <a:rPr lang="en-US" sz="1700" dirty="0" err="1"/>
              <a:t>Iadigar-Daudi</a:t>
            </a:r>
            <a:r>
              <a:rPr lang="en-US" sz="1700" dirty="0"/>
              <a:t>” Allium species were widely used in Georgian traditional medicine as an antifungal, antiseptic and antibacterial remedy. </a:t>
            </a:r>
            <a:endParaRPr lang="ka-GE" sz="1700" dirty="0"/>
          </a:p>
        </p:txBody>
      </p:sp>
      <p:pic>
        <p:nvPicPr>
          <p:cNvPr id="3" name="Picture 2" descr="Text&#10;&#10;Description automatically generated">
            <a:extLst>
              <a:ext uri="{FF2B5EF4-FFF2-40B4-BE49-F238E27FC236}">
                <a16:creationId xmlns:a16="http://schemas.microsoft.com/office/drawing/2014/main" id="{A05DAC5D-32EF-67DA-E5BC-408C09ADA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884" y="2774853"/>
            <a:ext cx="4580059" cy="3366343"/>
          </a:xfrm>
          <a:prstGeom prst="rect">
            <a:avLst/>
          </a:prstGeom>
        </p:spPr>
      </p:pic>
      <p:sp>
        <p:nvSpPr>
          <p:cNvPr id="2" name="TextBox 1">
            <a:extLst>
              <a:ext uri="{FF2B5EF4-FFF2-40B4-BE49-F238E27FC236}">
                <a16:creationId xmlns:a16="http://schemas.microsoft.com/office/drawing/2014/main" id="{4E38754E-7F2D-5662-D7BD-26D58DA157E0}"/>
              </a:ext>
            </a:extLst>
          </p:cNvPr>
          <p:cNvSpPr txBox="1"/>
          <p:nvPr/>
        </p:nvSpPr>
        <p:spPr>
          <a:xfrm>
            <a:off x="1053474" y="6141197"/>
            <a:ext cx="4301177" cy="261610"/>
          </a:xfrm>
          <a:prstGeom prst="rect">
            <a:avLst/>
          </a:prstGeom>
          <a:noFill/>
        </p:spPr>
        <p:txBody>
          <a:bodyPr wrap="none" rtlCol="0">
            <a:spAutoFit/>
          </a:bodyPr>
          <a:lstStyle/>
          <a:p>
            <a:r>
              <a:rPr lang="en-US" sz="1100" dirty="0"/>
              <a:t>“</a:t>
            </a:r>
            <a:r>
              <a:rPr lang="en-US" sz="1100" dirty="0" err="1"/>
              <a:t>Iadigar-Daudi</a:t>
            </a:r>
            <a:r>
              <a:rPr lang="en-US" sz="1100" dirty="0"/>
              <a:t>”_ the book of Georgian traditional medicine</a:t>
            </a:r>
          </a:p>
        </p:txBody>
      </p:sp>
      <p:sp>
        <p:nvSpPr>
          <p:cNvPr id="5" name="TextBox 4">
            <a:extLst>
              <a:ext uri="{FF2B5EF4-FFF2-40B4-BE49-F238E27FC236}">
                <a16:creationId xmlns:a16="http://schemas.microsoft.com/office/drawing/2014/main" id="{FC86B76B-81CA-6F42-EEB9-73E444D920E2}"/>
              </a:ext>
            </a:extLst>
          </p:cNvPr>
          <p:cNvSpPr txBox="1"/>
          <p:nvPr/>
        </p:nvSpPr>
        <p:spPr>
          <a:xfrm>
            <a:off x="6096000" y="6141197"/>
            <a:ext cx="1859805" cy="261610"/>
          </a:xfrm>
          <a:prstGeom prst="rect">
            <a:avLst/>
          </a:prstGeom>
          <a:noFill/>
        </p:spPr>
        <p:txBody>
          <a:bodyPr wrap="none" rtlCol="0">
            <a:spAutoFit/>
          </a:bodyPr>
          <a:lstStyle/>
          <a:p>
            <a:r>
              <a:rPr lang="en-US" sz="1100" dirty="0"/>
              <a:t>Egyptian traditional medicine</a:t>
            </a:r>
          </a:p>
        </p:txBody>
      </p:sp>
      <p:sp>
        <p:nvSpPr>
          <p:cNvPr id="9" name="TextBox 8">
            <a:extLst>
              <a:ext uri="{FF2B5EF4-FFF2-40B4-BE49-F238E27FC236}">
                <a16:creationId xmlns:a16="http://schemas.microsoft.com/office/drawing/2014/main" id="{38D8A005-AD50-783F-5F22-8F0167E8E914}"/>
              </a:ext>
            </a:extLst>
          </p:cNvPr>
          <p:cNvSpPr txBox="1"/>
          <p:nvPr/>
        </p:nvSpPr>
        <p:spPr>
          <a:xfrm>
            <a:off x="1275105" y="532138"/>
            <a:ext cx="4271490" cy="584775"/>
          </a:xfrm>
          <a:prstGeom prst="rect">
            <a:avLst/>
          </a:prstGeom>
          <a:noFill/>
        </p:spPr>
        <p:txBody>
          <a:bodyPr wrap="none" rtlCol="0">
            <a:spAutoFit/>
          </a:bodyPr>
          <a:lstStyle>
            <a:defPPr>
              <a:defRPr lang="en-US"/>
            </a:defPPr>
            <a:lvl1pPr>
              <a:defRPr sz="3200">
                <a:cs typeface="Calibri" panose="020F0502020204030204" pitchFamily="34" charset="0"/>
              </a:defRPr>
            </a:lvl1pPr>
          </a:lstStyle>
          <a:p>
            <a:r>
              <a:rPr lang="en-US" dirty="0"/>
              <a:t>ETHNOPHARMACOLOGY</a:t>
            </a:r>
          </a:p>
        </p:txBody>
      </p:sp>
    </p:spTree>
    <p:extLst>
      <p:ext uri="{BB962C8B-B14F-4D97-AF65-F5344CB8AC3E}">
        <p14:creationId xmlns:p14="http://schemas.microsoft.com/office/powerpoint/2010/main" val="2979398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AA8E7142-1BE4-06C1-8B65-E8839E4735EF}"/>
              </a:ext>
            </a:extLst>
          </p:cNvPr>
          <p:cNvGraphicFramePr/>
          <p:nvPr>
            <p:extLst>
              <p:ext uri="{D42A27DB-BD31-4B8C-83A1-F6EECF244321}">
                <p14:modId xmlns:p14="http://schemas.microsoft.com/office/powerpoint/2010/main" val="2487663639"/>
              </p:ext>
            </p:extLst>
          </p:nvPr>
        </p:nvGraphicFramePr>
        <p:xfrm>
          <a:off x="326749" y="1756185"/>
          <a:ext cx="11538502" cy="3773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511E9F52-F013-6C4F-6AC4-8826CC992D54}"/>
              </a:ext>
            </a:extLst>
          </p:cNvPr>
          <p:cNvSpPr txBox="1"/>
          <p:nvPr/>
        </p:nvSpPr>
        <p:spPr>
          <a:xfrm>
            <a:off x="1234912" y="716437"/>
            <a:ext cx="6477864" cy="584775"/>
          </a:xfrm>
          <a:prstGeom prst="rect">
            <a:avLst/>
          </a:prstGeom>
          <a:noFill/>
        </p:spPr>
        <p:txBody>
          <a:bodyPr wrap="none" rtlCol="0">
            <a:spAutoFit/>
          </a:bodyPr>
          <a:lstStyle>
            <a:defPPr>
              <a:defRPr lang="en-US"/>
            </a:defPPr>
            <a:lvl1pPr>
              <a:defRPr sz="3200">
                <a:cs typeface="Calibri" panose="020F0502020204030204" pitchFamily="34" charset="0"/>
              </a:defRPr>
            </a:lvl1pPr>
          </a:lstStyle>
          <a:p>
            <a:r>
              <a:rPr lang="en-US" dirty="0"/>
              <a:t>CONSTITUENTS FOUND IN ALLIUM SP.</a:t>
            </a:r>
          </a:p>
        </p:txBody>
      </p:sp>
    </p:spTree>
    <p:extLst>
      <p:ext uri="{BB962C8B-B14F-4D97-AF65-F5344CB8AC3E}">
        <p14:creationId xmlns:p14="http://schemas.microsoft.com/office/powerpoint/2010/main" val="1208255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7DDDCE-35E3-4E44-3912-1CF1A459154A}"/>
              </a:ext>
            </a:extLst>
          </p:cNvPr>
          <p:cNvSpPr txBox="1"/>
          <p:nvPr/>
        </p:nvSpPr>
        <p:spPr>
          <a:xfrm>
            <a:off x="1263192" y="735291"/>
            <a:ext cx="10974479" cy="553998"/>
          </a:xfrm>
          <a:prstGeom prst="rect">
            <a:avLst/>
          </a:prstGeom>
          <a:noFill/>
        </p:spPr>
        <p:txBody>
          <a:bodyPr wrap="none" rtlCol="0">
            <a:spAutoFit/>
          </a:bodyPr>
          <a:lstStyle>
            <a:defPPr>
              <a:defRPr lang="en-US"/>
            </a:defPPr>
            <a:lvl1pPr>
              <a:defRPr sz="3200">
                <a:cs typeface="Calibri" panose="020F0502020204030204" pitchFamily="34" charset="0"/>
              </a:defRPr>
            </a:lvl1pPr>
          </a:lstStyle>
          <a:p>
            <a:r>
              <a:rPr lang="en-US" sz="3000" dirty="0"/>
              <a:t>PHARMACOLOGICAL ACTIVITIES OF ALLIUM-DERIVED COMPOUNDS</a:t>
            </a:r>
          </a:p>
        </p:txBody>
      </p:sp>
      <p:graphicFrame>
        <p:nvGraphicFramePr>
          <p:cNvPr id="6" name="Diagram 5">
            <a:extLst>
              <a:ext uri="{FF2B5EF4-FFF2-40B4-BE49-F238E27FC236}">
                <a16:creationId xmlns:a16="http://schemas.microsoft.com/office/drawing/2014/main" id="{7DB08F22-A129-A108-0FDA-54447A9F9860}"/>
              </a:ext>
            </a:extLst>
          </p:cNvPr>
          <p:cNvGraphicFramePr/>
          <p:nvPr>
            <p:extLst>
              <p:ext uri="{D42A27DB-BD31-4B8C-83A1-F6EECF244321}">
                <p14:modId xmlns:p14="http://schemas.microsoft.com/office/powerpoint/2010/main" val="4252411336"/>
              </p:ext>
            </p:extLst>
          </p:nvPr>
        </p:nvGraphicFramePr>
        <p:xfrm>
          <a:off x="1572986" y="1227292"/>
          <a:ext cx="9046027" cy="5159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8860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37AB66-4AF3-480C-BB70-0A15840BF0CE}"/>
              </a:ext>
            </a:extLst>
          </p:cNvPr>
          <p:cNvSpPr txBox="1"/>
          <p:nvPr/>
        </p:nvSpPr>
        <p:spPr>
          <a:xfrm>
            <a:off x="1263192" y="779319"/>
            <a:ext cx="2866490" cy="584775"/>
          </a:xfrm>
          <a:prstGeom prst="rect">
            <a:avLst/>
          </a:prstGeom>
          <a:noFill/>
        </p:spPr>
        <p:txBody>
          <a:bodyPr wrap="none" rtlCol="0">
            <a:spAutoFit/>
          </a:bodyPr>
          <a:lstStyle/>
          <a:p>
            <a:r>
              <a:rPr lang="en-US" sz="3200" dirty="0">
                <a:cs typeface="Calibri" panose="020F0502020204030204" pitchFamily="34" charset="0"/>
              </a:rPr>
              <a:t>OBJECTIVES</a:t>
            </a:r>
            <a:endParaRPr lang="en-GB" sz="3200" dirty="0">
              <a:cs typeface="Calibri" panose="020F0502020204030204" pitchFamily="34" charset="0"/>
            </a:endParaRPr>
          </a:p>
        </p:txBody>
      </p:sp>
      <p:sp>
        <p:nvSpPr>
          <p:cNvPr id="4" name="TextBox 3">
            <a:extLst>
              <a:ext uri="{FF2B5EF4-FFF2-40B4-BE49-F238E27FC236}">
                <a16:creationId xmlns:a16="http://schemas.microsoft.com/office/drawing/2014/main" id="{630B594F-D025-EF89-DBE1-04A588C8C294}"/>
              </a:ext>
            </a:extLst>
          </p:cNvPr>
          <p:cNvSpPr txBox="1"/>
          <p:nvPr/>
        </p:nvSpPr>
        <p:spPr>
          <a:xfrm>
            <a:off x="485760" y="1621354"/>
            <a:ext cx="5610240" cy="2731773"/>
          </a:xfrm>
          <a:prstGeom prst="rect">
            <a:avLst/>
          </a:prstGeom>
          <a:noFill/>
        </p:spPr>
        <p:txBody>
          <a:bodyPr wrap="square" rtlCol="0">
            <a:spAutoFit/>
          </a:bodyPr>
          <a:lstStyle/>
          <a:p>
            <a:pPr marL="285750" indent="-285750">
              <a:lnSpc>
                <a:spcPct val="150000"/>
              </a:lnSpc>
              <a:spcBef>
                <a:spcPts val="1200"/>
              </a:spcBef>
              <a:buFont typeface="Arial" panose="020B0604020202020204" pitchFamily="34" charset="0"/>
              <a:buChar char="•"/>
            </a:pPr>
            <a:r>
              <a:rPr lang="en-US" sz="1600" dirty="0">
                <a:cs typeface="Calibri" panose="020F0502020204030204" pitchFamily="34" charset="0"/>
              </a:rPr>
              <a:t>Study of morphology and anatomy of the plants;</a:t>
            </a:r>
          </a:p>
          <a:p>
            <a:pPr marL="285750" indent="-285750">
              <a:lnSpc>
                <a:spcPct val="150000"/>
              </a:lnSpc>
              <a:spcBef>
                <a:spcPts val="1200"/>
              </a:spcBef>
              <a:buFont typeface="Arial" panose="020B0604020202020204" pitchFamily="34" charset="0"/>
              <a:buChar char="•"/>
            </a:pPr>
            <a:r>
              <a:rPr lang="en-US" sz="1600" dirty="0">
                <a:cs typeface="Calibri" panose="020F0502020204030204" pitchFamily="34" charset="0"/>
              </a:rPr>
              <a:t>Obtaining crude extracts from both plants;</a:t>
            </a:r>
          </a:p>
          <a:p>
            <a:pPr marL="285750" indent="-285750">
              <a:lnSpc>
                <a:spcPct val="150000"/>
              </a:lnSpc>
              <a:spcBef>
                <a:spcPts val="1200"/>
              </a:spcBef>
              <a:buFont typeface="Arial" panose="020B0604020202020204" pitchFamily="34" charset="0"/>
              <a:buChar char="•"/>
            </a:pPr>
            <a:r>
              <a:rPr lang="en-US" sz="1600" dirty="0">
                <a:cs typeface="Calibri" panose="020F0502020204030204" pitchFamily="34" charset="0"/>
              </a:rPr>
              <a:t>Separation of crude extracts</a:t>
            </a:r>
            <a:r>
              <a:rPr lang="ka-GE" sz="1600" dirty="0">
                <a:cs typeface="Calibri" panose="020F0502020204030204" pitchFamily="34" charset="0"/>
              </a:rPr>
              <a:t>,</a:t>
            </a:r>
            <a:r>
              <a:rPr lang="en-US" sz="1600" dirty="0">
                <a:cs typeface="Calibri" panose="020F0502020204030204" pitchFamily="34" charset="0"/>
              </a:rPr>
              <a:t> using column chromatography to obtain enriched fractions;</a:t>
            </a:r>
          </a:p>
          <a:p>
            <a:pPr marL="285750" indent="-285750">
              <a:lnSpc>
                <a:spcPct val="150000"/>
              </a:lnSpc>
              <a:spcBef>
                <a:spcPts val="1200"/>
              </a:spcBef>
              <a:buFont typeface="Arial" panose="020B0604020202020204" pitchFamily="34" charset="0"/>
              <a:buChar char="•"/>
            </a:pPr>
            <a:r>
              <a:rPr lang="en-US" sz="1600" dirty="0">
                <a:cs typeface="Calibri" panose="020F0502020204030204" pitchFamily="34" charset="0"/>
              </a:rPr>
              <a:t>Determination of analgesic, anti-inflammatory and gastroprotective activities of fractions and total extract;</a:t>
            </a:r>
          </a:p>
        </p:txBody>
      </p:sp>
      <p:grpSp>
        <p:nvGrpSpPr>
          <p:cNvPr id="8" name="Group 7">
            <a:extLst>
              <a:ext uri="{FF2B5EF4-FFF2-40B4-BE49-F238E27FC236}">
                <a16:creationId xmlns:a16="http://schemas.microsoft.com/office/drawing/2014/main" id="{16787D0B-D32C-977F-2E6E-3BD97088ABCD}"/>
              </a:ext>
            </a:extLst>
          </p:cNvPr>
          <p:cNvGrpSpPr/>
          <p:nvPr/>
        </p:nvGrpSpPr>
        <p:grpSpPr>
          <a:xfrm>
            <a:off x="6096000" y="363819"/>
            <a:ext cx="5226931" cy="3661639"/>
            <a:chOff x="2973172" y="1431471"/>
            <a:chExt cx="5226931" cy="3661639"/>
          </a:xfrm>
        </p:grpSpPr>
        <p:pic>
          <p:nvPicPr>
            <p:cNvPr id="6" name="Picture 5" descr="Diagram&#10;&#10;Description automatically generated">
              <a:extLst>
                <a:ext uri="{FF2B5EF4-FFF2-40B4-BE49-F238E27FC236}">
                  <a16:creationId xmlns:a16="http://schemas.microsoft.com/office/drawing/2014/main" id="{FDBB68BA-C18D-47E8-D30E-C713E7E799D7}"/>
                </a:ext>
              </a:extLst>
            </p:cNvPr>
            <p:cNvPicPr>
              <a:picLocks noChangeAspect="1"/>
            </p:cNvPicPr>
            <p:nvPr/>
          </p:nvPicPr>
          <p:blipFill rotWithShape="1">
            <a:blip r:embed="rId3">
              <a:extLst>
                <a:ext uri="{28A0092B-C50C-407E-A947-70E740481C1C}">
                  <a14:useLocalDpi xmlns:a14="http://schemas.microsoft.com/office/drawing/2010/main" val="0"/>
                </a:ext>
              </a:extLst>
            </a:blip>
            <a:srcRect r="44793" b="46608"/>
            <a:stretch/>
          </p:blipFill>
          <p:spPr>
            <a:xfrm>
              <a:off x="2973172" y="1431471"/>
              <a:ext cx="5226931" cy="3661639"/>
            </a:xfrm>
            <a:prstGeom prst="rect">
              <a:avLst/>
            </a:prstGeom>
          </p:spPr>
        </p:pic>
        <p:sp>
          <p:nvSpPr>
            <p:cNvPr id="3" name="Rectangle 2">
              <a:extLst>
                <a:ext uri="{FF2B5EF4-FFF2-40B4-BE49-F238E27FC236}">
                  <a16:creationId xmlns:a16="http://schemas.microsoft.com/office/drawing/2014/main" id="{59C2ACDC-CAD9-3867-3B26-E101FB274675}"/>
                </a:ext>
              </a:extLst>
            </p:cNvPr>
            <p:cNvSpPr/>
            <p:nvPr/>
          </p:nvSpPr>
          <p:spPr>
            <a:xfrm>
              <a:off x="5555226" y="4581832"/>
              <a:ext cx="983226" cy="5112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DF5783-20CC-A428-0640-B8FC48B4C4FA}"/>
                </a:ext>
              </a:extLst>
            </p:cNvPr>
            <p:cNvSpPr/>
            <p:nvPr/>
          </p:nvSpPr>
          <p:spPr>
            <a:xfrm>
              <a:off x="7952626" y="4799592"/>
              <a:ext cx="247477" cy="293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512A6F4-1029-6096-DF72-1D7B0ABD8373}"/>
                </a:ext>
              </a:extLst>
            </p:cNvPr>
            <p:cNvSpPr/>
            <p:nvPr/>
          </p:nvSpPr>
          <p:spPr>
            <a:xfrm>
              <a:off x="7952626" y="4026226"/>
              <a:ext cx="247477" cy="293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Рисунок 52">
            <a:extLst>
              <a:ext uri="{FF2B5EF4-FFF2-40B4-BE49-F238E27FC236}">
                <a16:creationId xmlns:a16="http://schemas.microsoft.com/office/drawing/2014/main" id="{06C80943-E9A2-4EE8-5407-F2FB102BD5C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3693" y="3856832"/>
            <a:ext cx="794361" cy="1242396"/>
          </a:xfrm>
          <a:prstGeom prst="rect">
            <a:avLst/>
          </a:prstGeom>
          <a:noFill/>
          <a:ln>
            <a:noFill/>
          </a:ln>
        </p:spPr>
      </p:pic>
      <p:pic>
        <p:nvPicPr>
          <p:cNvPr id="10" name="Picture 9" descr="A picture containing text, different, several&#10;&#10;Description automatically generated">
            <a:extLst>
              <a:ext uri="{FF2B5EF4-FFF2-40B4-BE49-F238E27FC236}">
                <a16:creationId xmlns:a16="http://schemas.microsoft.com/office/drawing/2014/main" id="{A7A792E2-E38D-1D8B-B0C6-BB42806154D6}"/>
              </a:ext>
            </a:extLst>
          </p:cNvPr>
          <p:cNvPicPr>
            <a:picLocks noChangeAspect="1"/>
          </p:cNvPicPr>
          <p:nvPr/>
        </p:nvPicPr>
        <p:blipFill rotWithShape="1">
          <a:blip r:embed="rId5">
            <a:extLst>
              <a:ext uri="{28A0092B-C50C-407E-A947-70E740481C1C}">
                <a14:useLocalDpi xmlns:a14="http://schemas.microsoft.com/office/drawing/2010/main" val="0"/>
              </a:ext>
            </a:extLst>
          </a:blip>
          <a:srcRect t="6497" r="53969"/>
          <a:stretch/>
        </p:blipFill>
        <p:spPr>
          <a:xfrm>
            <a:off x="6367252" y="3856832"/>
            <a:ext cx="1245189" cy="1242397"/>
          </a:xfrm>
          <a:prstGeom prst="rect">
            <a:avLst/>
          </a:prstGeom>
        </p:spPr>
      </p:pic>
      <p:sp>
        <p:nvSpPr>
          <p:cNvPr id="12" name="TextBox 11">
            <a:extLst>
              <a:ext uri="{FF2B5EF4-FFF2-40B4-BE49-F238E27FC236}">
                <a16:creationId xmlns:a16="http://schemas.microsoft.com/office/drawing/2014/main" id="{030B9391-CFF5-9E42-1E84-0C06D60727A6}"/>
              </a:ext>
            </a:extLst>
          </p:cNvPr>
          <p:cNvSpPr txBox="1"/>
          <p:nvPr/>
        </p:nvSpPr>
        <p:spPr>
          <a:xfrm>
            <a:off x="9912403" y="4193011"/>
            <a:ext cx="1793837" cy="369332"/>
          </a:xfrm>
          <a:prstGeom prst="rect">
            <a:avLst/>
          </a:prstGeom>
          <a:noFill/>
        </p:spPr>
        <p:txBody>
          <a:bodyPr wrap="square">
            <a:spAutoFit/>
          </a:bodyPr>
          <a:lstStyle/>
          <a:p>
            <a:r>
              <a:rPr lang="en-US" sz="1800" dirty="0">
                <a:latin typeface="Calibri" panose="020F0502020204030204" pitchFamily="34" charset="0"/>
                <a:cs typeface="Calibri" panose="020F0502020204030204" pitchFamily="34" charset="0"/>
              </a:rPr>
              <a:t>actions</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9645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770C9B36-1CCE-3BAB-315F-27026EDB6149}"/>
              </a:ext>
            </a:extLst>
          </p:cNvPr>
          <p:cNvCxnSpPr>
            <a:cxnSpLocks/>
          </p:cNvCxnSpPr>
          <p:nvPr/>
        </p:nvCxnSpPr>
        <p:spPr>
          <a:xfrm flipH="1">
            <a:off x="6096000" y="434712"/>
            <a:ext cx="19388" cy="5988575"/>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CDBC436A-D674-AD76-CE32-3702205C3328}"/>
              </a:ext>
            </a:extLst>
          </p:cNvPr>
          <p:cNvGrpSpPr/>
          <p:nvPr/>
        </p:nvGrpSpPr>
        <p:grpSpPr>
          <a:xfrm>
            <a:off x="2677186" y="1272944"/>
            <a:ext cx="3063489" cy="4318397"/>
            <a:chOff x="809324" y="555261"/>
            <a:chExt cx="4922010" cy="5754072"/>
          </a:xfrm>
        </p:grpSpPr>
        <p:sp>
          <p:nvSpPr>
            <p:cNvPr id="51" name="TextBox 50">
              <a:extLst>
                <a:ext uri="{FF2B5EF4-FFF2-40B4-BE49-F238E27FC236}">
                  <a16:creationId xmlns:a16="http://schemas.microsoft.com/office/drawing/2014/main" id="{13A84936-2F38-583F-0AE6-56340BC285D2}"/>
                </a:ext>
              </a:extLst>
            </p:cNvPr>
            <p:cNvSpPr txBox="1"/>
            <p:nvPr/>
          </p:nvSpPr>
          <p:spPr>
            <a:xfrm>
              <a:off x="809324" y="555261"/>
              <a:ext cx="4620828" cy="378991"/>
            </a:xfrm>
            <a:prstGeom prst="rect">
              <a:avLst/>
            </a:prstGeom>
            <a:noFill/>
          </p:spPr>
          <p:txBody>
            <a:bodyPr wrap="none" rtlCol="0">
              <a:spAutoFit/>
            </a:bodyPr>
            <a:lstStyle/>
            <a:p>
              <a:r>
                <a:rPr lang="en-US" sz="1100" dirty="0">
                  <a:cs typeface="Calibri" panose="020F0502020204030204" pitchFamily="34" charset="0"/>
                </a:rPr>
                <a:t>Microscopy of the flower of </a:t>
              </a:r>
              <a:r>
                <a:rPr lang="en-US" sz="1100" i="1" dirty="0">
                  <a:cs typeface="Calibri" panose="020F0502020204030204" pitchFamily="34" charset="0"/>
                </a:rPr>
                <a:t>Allium ponticum</a:t>
              </a:r>
              <a:endParaRPr lang="ka-GE" sz="1100" dirty="0">
                <a:cs typeface="Calibri" panose="020F0502020204030204" pitchFamily="34" charset="0"/>
              </a:endParaRPr>
            </a:p>
          </p:txBody>
        </p:sp>
        <p:grpSp>
          <p:nvGrpSpPr>
            <p:cNvPr id="52" name="Group 51">
              <a:extLst>
                <a:ext uri="{FF2B5EF4-FFF2-40B4-BE49-F238E27FC236}">
                  <a16:creationId xmlns:a16="http://schemas.microsoft.com/office/drawing/2014/main" id="{0D68D5F4-212A-F677-B963-5C0BC81AD5DB}"/>
                </a:ext>
              </a:extLst>
            </p:cNvPr>
            <p:cNvGrpSpPr/>
            <p:nvPr/>
          </p:nvGrpSpPr>
          <p:grpSpPr>
            <a:xfrm>
              <a:off x="809324" y="852841"/>
              <a:ext cx="4922010" cy="5456492"/>
              <a:chOff x="10334" y="900930"/>
              <a:chExt cx="4922010" cy="5456492"/>
            </a:xfrm>
          </p:grpSpPr>
          <p:grpSp>
            <p:nvGrpSpPr>
              <p:cNvPr id="53" name="Group 52">
                <a:extLst>
                  <a:ext uri="{FF2B5EF4-FFF2-40B4-BE49-F238E27FC236}">
                    <a16:creationId xmlns:a16="http://schemas.microsoft.com/office/drawing/2014/main" id="{FDD50E30-B637-9BF4-E574-B35B850B61D6}"/>
                  </a:ext>
                </a:extLst>
              </p:cNvPr>
              <p:cNvGrpSpPr/>
              <p:nvPr/>
            </p:nvGrpSpPr>
            <p:grpSpPr>
              <a:xfrm>
                <a:off x="10334" y="900930"/>
                <a:ext cx="2231135" cy="2945256"/>
                <a:chOff x="630410" y="1401170"/>
                <a:chExt cx="2231135" cy="2945256"/>
              </a:xfrm>
            </p:grpSpPr>
            <p:pic>
              <p:nvPicPr>
                <p:cNvPr id="75" name="Рисунок 48">
                  <a:extLst>
                    <a:ext uri="{FF2B5EF4-FFF2-40B4-BE49-F238E27FC236}">
                      <a16:creationId xmlns:a16="http://schemas.microsoft.com/office/drawing/2014/main" id="{11F1AB27-25A2-A2AE-C4F2-07859C207FFE}"/>
                    </a:ext>
                  </a:extLst>
                </p:cNvPr>
                <p:cNvPicPr/>
                <p:nvPr/>
              </p:nvPicPr>
              <p:blipFill rotWithShape="1">
                <a:blip r:embed="rId3" cstate="print">
                  <a:extLst>
                    <a:ext uri="{28A0092B-C50C-407E-A947-70E740481C1C}">
                      <a14:useLocalDpi xmlns:a14="http://schemas.microsoft.com/office/drawing/2010/main" val="0"/>
                    </a:ext>
                  </a:extLst>
                </a:blip>
                <a:srcRect r="10457"/>
                <a:stretch/>
              </p:blipFill>
              <p:spPr bwMode="auto">
                <a:xfrm>
                  <a:off x="638121" y="1413751"/>
                  <a:ext cx="2223424" cy="2932675"/>
                </a:xfrm>
                <a:prstGeom prst="rect">
                  <a:avLst/>
                </a:prstGeom>
                <a:noFill/>
                <a:ln>
                  <a:solidFill>
                    <a:schemeClr val="tx1"/>
                  </a:solidFill>
                </a:ln>
              </p:spPr>
            </p:pic>
            <p:sp>
              <p:nvSpPr>
                <p:cNvPr id="76" name="Надпись 157">
                  <a:extLst>
                    <a:ext uri="{FF2B5EF4-FFF2-40B4-BE49-F238E27FC236}">
                      <a16:creationId xmlns:a16="http://schemas.microsoft.com/office/drawing/2014/main" id="{FEE5363B-1154-8618-6A59-B0B12091D82D}"/>
                    </a:ext>
                  </a:extLst>
                </p:cNvPr>
                <p:cNvSpPr txBox="1"/>
                <p:nvPr/>
              </p:nvSpPr>
              <p:spPr>
                <a:xfrm>
                  <a:off x="630410" y="1401170"/>
                  <a:ext cx="300384" cy="2975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GB" sz="12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A</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nvGrpSpPr>
              <p:cNvPr id="54" name="Group 53">
                <a:extLst>
                  <a:ext uri="{FF2B5EF4-FFF2-40B4-BE49-F238E27FC236}">
                    <a16:creationId xmlns:a16="http://schemas.microsoft.com/office/drawing/2014/main" id="{0B46088C-F753-D248-67EB-B6E458D5A136}"/>
                  </a:ext>
                </a:extLst>
              </p:cNvPr>
              <p:cNvGrpSpPr/>
              <p:nvPr/>
            </p:nvGrpSpPr>
            <p:grpSpPr>
              <a:xfrm>
                <a:off x="2279200" y="1085453"/>
                <a:ext cx="2653144" cy="2547080"/>
                <a:chOff x="2962622" y="1380648"/>
                <a:chExt cx="3349323" cy="2920290"/>
              </a:xfrm>
            </p:grpSpPr>
            <p:pic>
              <p:nvPicPr>
                <p:cNvPr id="67" name="Рисунок 52">
                  <a:extLst>
                    <a:ext uri="{FF2B5EF4-FFF2-40B4-BE49-F238E27FC236}">
                      <a16:creationId xmlns:a16="http://schemas.microsoft.com/office/drawing/2014/main" id="{13BA60B6-ECDE-DAB0-11A3-1286B41F5B5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5754" y="1430364"/>
                  <a:ext cx="2714765" cy="2870574"/>
                </a:xfrm>
                <a:prstGeom prst="rect">
                  <a:avLst/>
                </a:prstGeom>
                <a:noFill/>
                <a:ln>
                  <a:noFill/>
                </a:ln>
              </p:spPr>
            </p:pic>
            <p:cxnSp>
              <p:nvCxnSpPr>
                <p:cNvPr id="68" name="Прямая со стрелкой 165">
                  <a:extLst>
                    <a:ext uri="{FF2B5EF4-FFF2-40B4-BE49-F238E27FC236}">
                      <a16:creationId xmlns:a16="http://schemas.microsoft.com/office/drawing/2014/main" id="{5AE03EE7-68B6-BF64-8E84-1707DB442EA0}"/>
                    </a:ext>
                  </a:extLst>
                </p:cNvPr>
                <p:cNvCxnSpPr/>
                <p:nvPr/>
              </p:nvCxnSpPr>
              <p:spPr>
                <a:xfrm flipV="1">
                  <a:off x="3249653" y="2356885"/>
                  <a:ext cx="1079143" cy="2586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Прямая со стрелкой 166">
                  <a:extLst>
                    <a:ext uri="{FF2B5EF4-FFF2-40B4-BE49-F238E27FC236}">
                      <a16:creationId xmlns:a16="http://schemas.microsoft.com/office/drawing/2014/main" id="{0E88C470-4E2B-6160-F7E5-79D66F151B81}"/>
                    </a:ext>
                  </a:extLst>
                </p:cNvPr>
                <p:cNvCxnSpPr/>
                <p:nvPr/>
              </p:nvCxnSpPr>
              <p:spPr>
                <a:xfrm>
                  <a:off x="3223004" y="2606391"/>
                  <a:ext cx="1388181" cy="5797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0" name="Прямая со стрелкой 167">
                  <a:extLst>
                    <a:ext uri="{FF2B5EF4-FFF2-40B4-BE49-F238E27FC236}">
                      <a16:creationId xmlns:a16="http://schemas.microsoft.com/office/drawing/2014/main" id="{F4FD24F7-288A-AEA2-5056-E98928B2037B}"/>
                    </a:ext>
                  </a:extLst>
                </p:cNvPr>
                <p:cNvCxnSpPr/>
                <p:nvPr/>
              </p:nvCxnSpPr>
              <p:spPr>
                <a:xfrm>
                  <a:off x="3249377" y="2621343"/>
                  <a:ext cx="837372" cy="12102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1" name="Прямая со стрелкой 170">
                  <a:extLst>
                    <a:ext uri="{FF2B5EF4-FFF2-40B4-BE49-F238E27FC236}">
                      <a16:creationId xmlns:a16="http://schemas.microsoft.com/office/drawing/2014/main" id="{F00182ED-4277-9F43-07BA-FCB2A25F34FD}"/>
                    </a:ext>
                  </a:extLst>
                </p:cNvPr>
                <p:cNvCxnSpPr/>
                <p:nvPr/>
              </p:nvCxnSpPr>
              <p:spPr>
                <a:xfrm flipV="1">
                  <a:off x="3396467" y="1750020"/>
                  <a:ext cx="1250322" cy="315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2" name="Надпись 168">
                  <a:extLst>
                    <a:ext uri="{FF2B5EF4-FFF2-40B4-BE49-F238E27FC236}">
                      <a16:creationId xmlns:a16="http://schemas.microsoft.com/office/drawing/2014/main" id="{D19964BE-A7C8-A202-C4DF-2BC12C861DF7}"/>
                    </a:ext>
                  </a:extLst>
                </p:cNvPr>
                <p:cNvSpPr txBox="1"/>
                <p:nvPr/>
              </p:nvSpPr>
              <p:spPr>
                <a:xfrm>
                  <a:off x="2962622" y="2389703"/>
                  <a:ext cx="259976" cy="33179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ka-GE" sz="1200" b="1" dirty="0">
                      <a:solidFill>
                        <a:srgbClr val="FF0000"/>
                      </a:solidFill>
                      <a:effectLst/>
                      <a:latin typeface="Sylfaen" panose="010A0502050306030303" pitchFamily="18" charset="0"/>
                      <a:ea typeface="Calibri" panose="020F0502020204030204" pitchFamily="34" charset="0"/>
                      <a:cs typeface="Arial" panose="020B0604020202020204" pitchFamily="34" charset="0"/>
                    </a:rPr>
                    <a:t>1</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3" name="Надпись 169">
                  <a:extLst>
                    <a:ext uri="{FF2B5EF4-FFF2-40B4-BE49-F238E27FC236}">
                      <a16:creationId xmlns:a16="http://schemas.microsoft.com/office/drawing/2014/main" id="{ECF1AC14-1007-F315-386F-B81692B86C57}"/>
                    </a:ext>
                  </a:extLst>
                </p:cNvPr>
                <p:cNvSpPr txBox="1"/>
                <p:nvPr/>
              </p:nvSpPr>
              <p:spPr>
                <a:xfrm>
                  <a:off x="3125445" y="1560369"/>
                  <a:ext cx="388883" cy="33633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ka-GE" sz="1200" b="1" dirty="0">
                      <a:solidFill>
                        <a:srgbClr val="FF0000"/>
                      </a:solidFill>
                      <a:effectLst/>
                      <a:latin typeface="Sylfaen" panose="010A0502050306030303" pitchFamily="18" charset="0"/>
                      <a:ea typeface="Calibri" panose="020F0502020204030204" pitchFamily="34" charset="0"/>
                      <a:cs typeface="Arial" panose="020B0604020202020204" pitchFamily="34" charset="0"/>
                    </a:rPr>
                    <a:t>2</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4" name="Надпись 158">
                  <a:extLst>
                    <a:ext uri="{FF2B5EF4-FFF2-40B4-BE49-F238E27FC236}">
                      <a16:creationId xmlns:a16="http://schemas.microsoft.com/office/drawing/2014/main" id="{BFFF0ACC-660E-84BD-C273-7810A658F66A}"/>
                    </a:ext>
                  </a:extLst>
                </p:cNvPr>
                <p:cNvSpPr txBox="1"/>
                <p:nvPr/>
              </p:nvSpPr>
              <p:spPr>
                <a:xfrm>
                  <a:off x="5954136" y="1380648"/>
                  <a:ext cx="357809" cy="38827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GB" sz="1200" b="1">
                      <a:solidFill>
                        <a:srgbClr val="FF0000"/>
                      </a:solidFill>
                      <a:effectLst/>
                      <a:latin typeface="Times New Roman" panose="02020603050405020304" pitchFamily="18" charset="0"/>
                      <a:ea typeface="Calibri" panose="020F0502020204030204" pitchFamily="34" charset="0"/>
                      <a:cs typeface="Arial" panose="020B0604020202020204" pitchFamily="34" charset="0"/>
                    </a:rPr>
                    <a:t>B</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grpSp>
          <p:grpSp>
            <p:nvGrpSpPr>
              <p:cNvPr id="55" name="Group 54">
                <a:extLst>
                  <a:ext uri="{FF2B5EF4-FFF2-40B4-BE49-F238E27FC236}">
                    <a16:creationId xmlns:a16="http://schemas.microsoft.com/office/drawing/2014/main" id="{1B22696C-A78B-E4F0-4935-46D9224F4F35}"/>
                  </a:ext>
                </a:extLst>
              </p:cNvPr>
              <p:cNvGrpSpPr/>
              <p:nvPr/>
            </p:nvGrpSpPr>
            <p:grpSpPr>
              <a:xfrm>
                <a:off x="18045" y="3858767"/>
                <a:ext cx="1627031" cy="2451373"/>
                <a:chOff x="630409" y="4404379"/>
                <a:chExt cx="1598308" cy="2150605"/>
              </a:xfrm>
            </p:grpSpPr>
            <p:pic>
              <p:nvPicPr>
                <p:cNvPr id="64" name="Рисунок 53">
                  <a:extLst>
                    <a:ext uri="{FF2B5EF4-FFF2-40B4-BE49-F238E27FC236}">
                      <a16:creationId xmlns:a16="http://schemas.microsoft.com/office/drawing/2014/main" id="{41E21A51-975F-FC9E-C9B8-507B3884FCD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437" y="4422026"/>
                  <a:ext cx="1598280" cy="2132958"/>
                </a:xfrm>
                <a:prstGeom prst="rect">
                  <a:avLst/>
                </a:prstGeom>
                <a:noFill/>
                <a:ln>
                  <a:noFill/>
                </a:ln>
              </p:spPr>
            </p:pic>
            <p:sp>
              <p:nvSpPr>
                <p:cNvPr id="65" name="Надпись 171">
                  <a:extLst>
                    <a:ext uri="{FF2B5EF4-FFF2-40B4-BE49-F238E27FC236}">
                      <a16:creationId xmlns:a16="http://schemas.microsoft.com/office/drawing/2014/main" id="{B1B0F023-B315-2371-977C-97F1239547D0}"/>
                    </a:ext>
                  </a:extLst>
                </p:cNvPr>
                <p:cNvSpPr txBox="1"/>
                <p:nvPr/>
              </p:nvSpPr>
              <p:spPr>
                <a:xfrm>
                  <a:off x="1630649" y="5250012"/>
                  <a:ext cx="399473" cy="36743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ka-GE" sz="1200" b="1">
                      <a:solidFill>
                        <a:srgbClr val="FF0000"/>
                      </a:solidFill>
                      <a:effectLst/>
                      <a:latin typeface="Sylfaen" panose="010A0502050306030303" pitchFamily="18" charset="0"/>
                      <a:ea typeface="Calibri" panose="020F0502020204030204" pitchFamily="34" charset="0"/>
                      <a:cs typeface="Arial" panose="020B0604020202020204" pitchFamily="34" charset="0"/>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
              <p:nvSpPr>
                <p:cNvPr id="66" name="Надпись 159">
                  <a:extLst>
                    <a:ext uri="{FF2B5EF4-FFF2-40B4-BE49-F238E27FC236}">
                      <a16:creationId xmlns:a16="http://schemas.microsoft.com/office/drawing/2014/main" id="{56C347E8-A2EF-CC4F-3994-0056708BCB83}"/>
                    </a:ext>
                  </a:extLst>
                </p:cNvPr>
                <p:cNvSpPr txBox="1"/>
                <p:nvPr/>
              </p:nvSpPr>
              <p:spPr>
                <a:xfrm>
                  <a:off x="630409" y="4404379"/>
                  <a:ext cx="310017" cy="36646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GB" sz="12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C</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nvGrpSpPr>
              <p:cNvPr id="56" name="Group 55">
                <a:extLst>
                  <a:ext uri="{FF2B5EF4-FFF2-40B4-BE49-F238E27FC236}">
                    <a16:creationId xmlns:a16="http://schemas.microsoft.com/office/drawing/2014/main" id="{54C34FDE-F23D-958E-4713-C67653266557}"/>
                  </a:ext>
                </a:extLst>
              </p:cNvPr>
              <p:cNvGrpSpPr/>
              <p:nvPr/>
            </p:nvGrpSpPr>
            <p:grpSpPr>
              <a:xfrm>
                <a:off x="1763493" y="3785601"/>
                <a:ext cx="1641193" cy="2571821"/>
                <a:chOff x="3588623" y="4329329"/>
                <a:chExt cx="1168141" cy="2244903"/>
              </a:xfrm>
            </p:grpSpPr>
            <p:pic>
              <p:nvPicPr>
                <p:cNvPr id="59" name="Рисунок 8">
                  <a:extLst>
                    <a:ext uri="{FF2B5EF4-FFF2-40B4-BE49-F238E27FC236}">
                      <a16:creationId xmlns:a16="http://schemas.microsoft.com/office/drawing/2014/main" id="{824BE958-9BA8-220B-3250-BA28796A343E}"/>
                    </a:ext>
                  </a:extLst>
                </p:cNvPr>
                <p:cNvPicPr>
                  <a:picLocks noChangeAspect="1"/>
                </p:cNvPicPr>
                <p:nvPr/>
              </p:nvPicPr>
              <p:blipFill>
                <a:blip r:embed="rId6"/>
                <a:stretch>
                  <a:fillRect/>
                </a:stretch>
              </p:blipFill>
              <p:spPr>
                <a:xfrm>
                  <a:off x="3622794" y="4434466"/>
                  <a:ext cx="1133970" cy="2139766"/>
                </a:xfrm>
                <a:prstGeom prst="rect">
                  <a:avLst/>
                </a:prstGeom>
              </p:spPr>
            </p:pic>
            <p:sp>
              <p:nvSpPr>
                <p:cNvPr id="60" name="Надпись 174">
                  <a:extLst>
                    <a:ext uri="{FF2B5EF4-FFF2-40B4-BE49-F238E27FC236}">
                      <a16:creationId xmlns:a16="http://schemas.microsoft.com/office/drawing/2014/main" id="{E5539512-4C67-0F4E-1019-714219CDB019}"/>
                    </a:ext>
                  </a:extLst>
                </p:cNvPr>
                <p:cNvSpPr txBox="1"/>
                <p:nvPr/>
              </p:nvSpPr>
              <p:spPr>
                <a:xfrm>
                  <a:off x="3955684" y="5953414"/>
                  <a:ext cx="386713" cy="3371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ka-GE" sz="1200" b="1">
                      <a:solidFill>
                        <a:srgbClr val="FF0000"/>
                      </a:solidFill>
                      <a:effectLst/>
                      <a:latin typeface="Sylfaen" panose="010A0502050306030303" pitchFamily="18" charset="0"/>
                      <a:ea typeface="Calibri" panose="020F0502020204030204" pitchFamily="34" charset="0"/>
                      <a:cs typeface="Arial" panose="020B0604020202020204" pitchFamily="34" charset="0"/>
                    </a:rPr>
                    <a:t>4</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
              <p:nvSpPr>
                <p:cNvPr id="61" name="Надпись 175">
                  <a:extLst>
                    <a:ext uri="{FF2B5EF4-FFF2-40B4-BE49-F238E27FC236}">
                      <a16:creationId xmlns:a16="http://schemas.microsoft.com/office/drawing/2014/main" id="{85B62E6D-9814-A388-2563-744237545017}"/>
                    </a:ext>
                  </a:extLst>
                </p:cNvPr>
                <p:cNvSpPr txBox="1"/>
                <p:nvPr/>
              </p:nvSpPr>
              <p:spPr>
                <a:xfrm>
                  <a:off x="4226415" y="5039485"/>
                  <a:ext cx="384365" cy="3681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ka-GE" sz="1200" b="1">
                      <a:solidFill>
                        <a:srgbClr val="FF0000"/>
                      </a:solidFill>
                      <a:effectLst/>
                      <a:latin typeface="Sylfaen" panose="010A0502050306030303" pitchFamily="18" charset="0"/>
                      <a:ea typeface="Calibri" panose="020F0502020204030204" pitchFamily="34" charset="0"/>
                      <a:cs typeface="Arial" panose="020B0604020202020204" pitchFamily="34" charset="0"/>
                    </a:rPr>
                    <a:t>5</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
              <p:nvSpPr>
                <p:cNvPr id="62" name="Надпись 176">
                  <a:extLst>
                    <a:ext uri="{FF2B5EF4-FFF2-40B4-BE49-F238E27FC236}">
                      <a16:creationId xmlns:a16="http://schemas.microsoft.com/office/drawing/2014/main" id="{374780CB-9A76-97E7-6991-0E4E17023EB3}"/>
                    </a:ext>
                  </a:extLst>
                </p:cNvPr>
                <p:cNvSpPr txBox="1"/>
                <p:nvPr/>
              </p:nvSpPr>
              <p:spPr>
                <a:xfrm>
                  <a:off x="4328793" y="4329329"/>
                  <a:ext cx="310017" cy="36646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ka-GE" sz="1200" b="1" dirty="0">
                      <a:solidFill>
                        <a:srgbClr val="FF0000"/>
                      </a:solidFill>
                      <a:effectLst/>
                      <a:latin typeface="Sylfaen" panose="010A0502050306030303" pitchFamily="18" charset="0"/>
                      <a:ea typeface="Calibri" panose="020F0502020204030204" pitchFamily="34" charset="0"/>
                      <a:cs typeface="Arial" panose="020B0604020202020204" pitchFamily="34" charset="0"/>
                    </a:rPr>
                    <a:t>6</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3" name="Надпись 161">
                  <a:extLst>
                    <a:ext uri="{FF2B5EF4-FFF2-40B4-BE49-F238E27FC236}">
                      <a16:creationId xmlns:a16="http://schemas.microsoft.com/office/drawing/2014/main" id="{5C2BF2C4-6827-C2E6-88F3-EB70684D3CF8}"/>
                    </a:ext>
                  </a:extLst>
                </p:cNvPr>
                <p:cNvSpPr txBox="1"/>
                <p:nvPr/>
              </p:nvSpPr>
              <p:spPr>
                <a:xfrm>
                  <a:off x="3588623" y="4421638"/>
                  <a:ext cx="306101" cy="37899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GB" sz="12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D</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57" name="Рисунок 60">
                <a:extLst>
                  <a:ext uri="{FF2B5EF4-FFF2-40B4-BE49-F238E27FC236}">
                    <a16:creationId xmlns:a16="http://schemas.microsoft.com/office/drawing/2014/main" id="{3C49388C-EFAA-1539-5432-E80C3A2EF435}"/>
                  </a:ext>
                </a:extLst>
              </p:cNvPr>
              <p:cNvPicPr/>
              <p:nvPr/>
            </p:nvPicPr>
            <p:blipFill rotWithShape="1">
              <a:blip r:embed="rId7" cstate="print">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l="1178" t="7106" r="4493" b="11495"/>
              <a:stretch/>
            </p:blipFill>
            <p:spPr bwMode="auto">
              <a:xfrm rot="16200000">
                <a:off x="2952302" y="4497691"/>
                <a:ext cx="2453863" cy="1216243"/>
              </a:xfrm>
              <a:prstGeom prst="rect">
                <a:avLst/>
              </a:prstGeom>
              <a:noFill/>
              <a:ln>
                <a:noFill/>
              </a:ln>
            </p:spPr>
          </p:pic>
          <p:sp>
            <p:nvSpPr>
              <p:cNvPr id="58" name="TextBox 57">
                <a:extLst>
                  <a:ext uri="{FF2B5EF4-FFF2-40B4-BE49-F238E27FC236}">
                    <a16:creationId xmlns:a16="http://schemas.microsoft.com/office/drawing/2014/main" id="{4B0574AD-080E-C16B-5F5F-45CCD9058E7C}"/>
                  </a:ext>
                </a:extLst>
              </p:cNvPr>
              <p:cNvSpPr txBox="1"/>
              <p:nvPr/>
            </p:nvSpPr>
            <p:spPr>
              <a:xfrm>
                <a:off x="4461625" y="3854872"/>
                <a:ext cx="287258" cy="276999"/>
              </a:xfrm>
              <a:prstGeom prst="rect">
                <a:avLst/>
              </a:prstGeom>
              <a:noFill/>
            </p:spPr>
            <p:txBody>
              <a:bodyPr wrap="none" rtlCol="0">
                <a:spAutoFit/>
              </a:bodyPr>
              <a:lstStyle/>
              <a:p>
                <a:r>
                  <a:rPr lang="en-US" sz="1200" b="1" dirty="0">
                    <a:solidFill>
                      <a:srgbClr val="FF0000"/>
                    </a:solidFill>
                    <a:latin typeface="Times New Roman" panose="02020603050405020304" pitchFamily="18" charset="0"/>
                    <a:cs typeface="Times New Roman" panose="02020603050405020304" pitchFamily="18" charset="0"/>
                  </a:rPr>
                  <a:t>E</a:t>
                </a:r>
                <a:endParaRPr lang="en-US" sz="1400" b="1" dirty="0">
                  <a:solidFill>
                    <a:srgbClr val="FF0000"/>
                  </a:solidFill>
                  <a:latin typeface="Times New Roman" panose="02020603050405020304" pitchFamily="18" charset="0"/>
                  <a:cs typeface="Times New Roman" panose="02020603050405020304" pitchFamily="18" charset="0"/>
                </a:endParaRPr>
              </a:p>
            </p:txBody>
          </p:sp>
        </p:grpSp>
      </p:grpSp>
      <p:grpSp>
        <p:nvGrpSpPr>
          <p:cNvPr id="77" name="Group 76">
            <a:extLst>
              <a:ext uri="{FF2B5EF4-FFF2-40B4-BE49-F238E27FC236}">
                <a16:creationId xmlns:a16="http://schemas.microsoft.com/office/drawing/2014/main" id="{89DC929F-1DE7-7213-3447-21EDD7E2705E}"/>
              </a:ext>
            </a:extLst>
          </p:cNvPr>
          <p:cNvGrpSpPr/>
          <p:nvPr/>
        </p:nvGrpSpPr>
        <p:grpSpPr>
          <a:xfrm>
            <a:off x="6303644" y="1272944"/>
            <a:ext cx="3475416" cy="4282912"/>
            <a:chOff x="218795" y="492711"/>
            <a:chExt cx="4248394" cy="5872578"/>
          </a:xfrm>
        </p:grpSpPr>
        <p:sp>
          <p:nvSpPr>
            <p:cNvPr id="78" name="TextBox 77">
              <a:extLst>
                <a:ext uri="{FF2B5EF4-FFF2-40B4-BE49-F238E27FC236}">
                  <a16:creationId xmlns:a16="http://schemas.microsoft.com/office/drawing/2014/main" id="{95D86EBC-4980-09FA-BA81-6AA32EE84B51}"/>
                </a:ext>
              </a:extLst>
            </p:cNvPr>
            <p:cNvSpPr txBox="1"/>
            <p:nvPr/>
          </p:nvSpPr>
          <p:spPr>
            <a:xfrm>
              <a:off x="218795" y="492711"/>
              <a:ext cx="3171061" cy="261610"/>
            </a:xfrm>
            <a:prstGeom prst="rect">
              <a:avLst/>
            </a:prstGeom>
            <a:noFill/>
          </p:spPr>
          <p:txBody>
            <a:bodyPr wrap="none" rtlCol="0">
              <a:spAutoFit/>
            </a:bodyPr>
            <a:lstStyle/>
            <a:p>
              <a:r>
                <a:rPr lang="en-US" sz="1100" dirty="0">
                  <a:cs typeface="Calibri" panose="020F0502020204030204" pitchFamily="34" charset="0"/>
                </a:rPr>
                <a:t>Microscopy of the flower of </a:t>
              </a:r>
              <a:r>
                <a:rPr lang="en-US" sz="1100" i="1" dirty="0">
                  <a:cs typeface="Calibri" panose="020F0502020204030204" pitchFamily="34" charset="0"/>
                </a:rPr>
                <a:t>Allium saxatile</a:t>
              </a:r>
              <a:endParaRPr lang="ka-GE" sz="1100" dirty="0">
                <a:cs typeface="Calibri" panose="020F0502020204030204" pitchFamily="34" charset="0"/>
              </a:endParaRPr>
            </a:p>
          </p:txBody>
        </p:sp>
        <p:grpSp>
          <p:nvGrpSpPr>
            <p:cNvPr id="79" name="Group 78">
              <a:extLst>
                <a:ext uri="{FF2B5EF4-FFF2-40B4-BE49-F238E27FC236}">
                  <a16:creationId xmlns:a16="http://schemas.microsoft.com/office/drawing/2014/main" id="{338ABFE6-5B3A-D9DF-5A21-5975FB5F3496}"/>
                </a:ext>
              </a:extLst>
            </p:cNvPr>
            <p:cNvGrpSpPr/>
            <p:nvPr/>
          </p:nvGrpSpPr>
          <p:grpSpPr>
            <a:xfrm>
              <a:off x="218795" y="798209"/>
              <a:ext cx="4248394" cy="5567080"/>
              <a:chOff x="218795" y="798209"/>
              <a:chExt cx="4248394" cy="5567080"/>
            </a:xfrm>
          </p:grpSpPr>
          <p:pic>
            <p:nvPicPr>
              <p:cNvPr id="80" name="Picture 79" descr="A picture containing text, different, several&#10;&#10;Description automatically generated">
                <a:extLst>
                  <a:ext uri="{FF2B5EF4-FFF2-40B4-BE49-F238E27FC236}">
                    <a16:creationId xmlns:a16="http://schemas.microsoft.com/office/drawing/2014/main" id="{FEB7F220-A1B7-58A6-173B-5F02214D9971}"/>
                  </a:ext>
                </a:extLst>
              </p:cNvPr>
              <p:cNvPicPr>
                <a:picLocks noChangeAspect="1"/>
              </p:cNvPicPr>
              <p:nvPr/>
            </p:nvPicPr>
            <p:blipFill rotWithShape="1">
              <a:blip r:embed="rId9">
                <a:extLst>
                  <a:ext uri="{28A0092B-C50C-407E-A947-70E740481C1C}">
                    <a14:useLocalDpi xmlns:a14="http://schemas.microsoft.com/office/drawing/2010/main" val="0"/>
                  </a:ext>
                </a:extLst>
              </a:blip>
              <a:srcRect r="53969"/>
              <a:stretch/>
            </p:blipFill>
            <p:spPr>
              <a:xfrm>
                <a:off x="218795" y="798209"/>
                <a:ext cx="2715287" cy="3250007"/>
              </a:xfrm>
              <a:prstGeom prst="rect">
                <a:avLst/>
              </a:prstGeom>
            </p:spPr>
          </p:pic>
          <p:pic>
            <p:nvPicPr>
              <p:cNvPr id="81" name="Picture 80" descr="A picture containing text, different, several&#10;&#10;Description automatically generated">
                <a:extLst>
                  <a:ext uri="{FF2B5EF4-FFF2-40B4-BE49-F238E27FC236}">
                    <a16:creationId xmlns:a16="http://schemas.microsoft.com/office/drawing/2014/main" id="{8DDADEE1-68E7-E69A-66EE-AADD427A6E11}"/>
                  </a:ext>
                </a:extLst>
              </p:cNvPr>
              <p:cNvPicPr>
                <a:picLocks noChangeAspect="1"/>
              </p:cNvPicPr>
              <p:nvPr/>
            </p:nvPicPr>
            <p:blipFill rotWithShape="1">
              <a:blip r:embed="rId9">
                <a:extLst>
                  <a:ext uri="{28A0092B-C50C-407E-A947-70E740481C1C}">
                    <a14:useLocalDpi xmlns:a14="http://schemas.microsoft.com/office/drawing/2010/main" val="0"/>
                  </a:ext>
                </a:extLst>
              </a:blip>
              <a:srcRect l="46623" r="35496" b="15726"/>
              <a:stretch/>
            </p:blipFill>
            <p:spPr>
              <a:xfrm>
                <a:off x="3144501" y="798209"/>
                <a:ext cx="1246697" cy="3237182"/>
              </a:xfrm>
              <a:prstGeom prst="rect">
                <a:avLst/>
              </a:prstGeom>
            </p:spPr>
          </p:pic>
          <p:pic>
            <p:nvPicPr>
              <p:cNvPr id="82" name="Picture 81" descr="A picture containing text, different, several&#10;&#10;Description automatically generated">
                <a:extLst>
                  <a:ext uri="{FF2B5EF4-FFF2-40B4-BE49-F238E27FC236}">
                    <a16:creationId xmlns:a16="http://schemas.microsoft.com/office/drawing/2014/main" id="{E84A7C46-93A6-291A-F2C7-CE6487968381}"/>
                  </a:ext>
                </a:extLst>
              </p:cNvPr>
              <p:cNvPicPr>
                <a:picLocks noChangeAspect="1"/>
              </p:cNvPicPr>
              <p:nvPr/>
            </p:nvPicPr>
            <p:blipFill rotWithShape="1">
              <a:blip r:embed="rId9">
                <a:extLst>
                  <a:ext uri="{28A0092B-C50C-407E-A947-70E740481C1C}">
                    <a14:useLocalDpi xmlns:a14="http://schemas.microsoft.com/office/drawing/2010/main" val="0"/>
                  </a:ext>
                </a:extLst>
              </a:blip>
              <a:srcRect l="64623" r="19983" b="46032"/>
              <a:stretch/>
            </p:blipFill>
            <p:spPr>
              <a:xfrm>
                <a:off x="218795" y="4007097"/>
                <a:ext cx="1220947" cy="2358192"/>
              </a:xfrm>
              <a:prstGeom prst="rect">
                <a:avLst/>
              </a:prstGeom>
            </p:spPr>
          </p:pic>
          <p:pic>
            <p:nvPicPr>
              <p:cNvPr id="83" name="Picture 82" descr="A picture containing text, different, several&#10;&#10;Description automatically generated">
                <a:extLst>
                  <a:ext uri="{FF2B5EF4-FFF2-40B4-BE49-F238E27FC236}">
                    <a16:creationId xmlns:a16="http://schemas.microsoft.com/office/drawing/2014/main" id="{62B8A9A5-2F2A-B2AC-1593-A9921634FAA6}"/>
                  </a:ext>
                </a:extLst>
              </p:cNvPr>
              <p:cNvPicPr>
                <a:picLocks noChangeAspect="1"/>
              </p:cNvPicPr>
              <p:nvPr/>
            </p:nvPicPr>
            <p:blipFill rotWithShape="1">
              <a:blip r:embed="rId9">
                <a:extLst>
                  <a:ext uri="{28A0092B-C50C-407E-A947-70E740481C1C}">
                    <a14:useLocalDpi xmlns:a14="http://schemas.microsoft.com/office/drawing/2010/main" val="0"/>
                  </a:ext>
                </a:extLst>
              </a:blip>
              <a:srcRect l="80017" b="46462"/>
              <a:stretch/>
            </p:blipFill>
            <p:spPr>
              <a:xfrm>
                <a:off x="1437886" y="4101092"/>
                <a:ext cx="1498053" cy="2211320"/>
              </a:xfrm>
              <a:prstGeom prst="rect">
                <a:avLst/>
              </a:prstGeom>
            </p:spPr>
          </p:pic>
          <p:grpSp>
            <p:nvGrpSpPr>
              <p:cNvPr id="84" name="Group 83">
                <a:extLst>
                  <a:ext uri="{FF2B5EF4-FFF2-40B4-BE49-F238E27FC236}">
                    <a16:creationId xmlns:a16="http://schemas.microsoft.com/office/drawing/2014/main" id="{91E95A5B-CE72-3FF0-154E-E7B9793086BF}"/>
                  </a:ext>
                </a:extLst>
              </p:cNvPr>
              <p:cNvGrpSpPr/>
              <p:nvPr/>
            </p:nvGrpSpPr>
            <p:grpSpPr>
              <a:xfrm>
                <a:off x="3144501" y="4080533"/>
                <a:ext cx="1322688" cy="2211320"/>
                <a:chOff x="3144501" y="4080533"/>
                <a:chExt cx="1322688" cy="2211320"/>
              </a:xfrm>
            </p:grpSpPr>
            <p:pic>
              <p:nvPicPr>
                <p:cNvPr id="85" name="Picture 84" descr="A picture containing text, different, several&#10;&#10;Description automatically generated">
                  <a:extLst>
                    <a:ext uri="{FF2B5EF4-FFF2-40B4-BE49-F238E27FC236}">
                      <a16:creationId xmlns:a16="http://schemas.microsoft.com/office/drawing/2014/main" id="{DAD6BCA4-8911-4D2F-BFD9-46DD9004713A}"/>
                    </a:ext>
                  </a:extLst>
                </p:cNvPr>
                <p:cNvPicPr>
                  <a:picLocks noChangeAspect="1"/>
                </p:cNvPicPr>
                <p:nvPr/>
              </p:nvPicPr>
              <p:blipFill rotWithShape="1">
                <a:blip r:embed="rId9">
                  <a:extLst>
                    <a:ext uri="{28A0092B-C50C-407E-A947-70E740481C1C}">
                      <a14:useLocalDpi xmlns:a14="http://schemas.microsoft.com/office/drawing/2010/main" val="0"/>
                    </a:ext>
                  </a:extLst>
                </a:blip>
                <a:srcRect l="70503" t="55132" b="14758"/>
                <a:stretch/>
              </p:blipFill>
              <p:spPr>
                <a:xfrm rot="16200000">
                  <a:off x="2660668" y="4564366"/>
                  <a:ext cx="2211320" cy="1243654"/>
                </a:xfrm>
                <a:prstGeom prst="rect">
                  <a:avLst/>
                </a:prstGeom>
              </p:spPr>
            </p:pic>
            <p:sp>
              <p:nvSpPr>
                <p:cNvPr id="86" name="TextBox 85">
                  <a:extLst>
                    <a:ext uri="{FF2B5EF4-FFF2-40B4-BE49-F238E27FC236}">
                      <a16:creationId xmlns:a16="http://schemas.microsoft.com/office/drawing/2014/main" id="{464EDC68-D1E4-36DA-68D4-1139C9444B3A}"/>
                    </a:ext>
                  </a:extLst>
                </p:cNvPr>
                <p:cNvSpPr txBox="1"/>
                <p:nvPr/>
              </p:nvSpPr>
              <p:spPr>
                <a:xfrm>
                  <a:off x="4094485" y="4101092"/>
                  <a:ext cx="372704" cy="422013"/>
                </a:xfrm>
                <a:prstGeom prst="rect">
                  <a:avLst/>
                </a:prstGeom>
                <a:noFill/>
              </p:spPr>
              <p:txBody>
                <a:bodyPr wrap="none" rtlCol="0">
                  <a:spAutoFit/>
                </a:bodyPr>
                <a:lstStyle/>
                <a:p>
                  <a:r>
                    <a:rPr lang="en-US" sz="1400" b="1" dirty="0">
                      <a:solidFill>
                        <a:schemeClr val="bg2">
                          <a:lumMod val="10000"/>
                        </a:schemeClr>
                      </a:solidFill>
                      <a:latin typeface="Times New Roman" panose="02020603050405020304" pitchFamily="18" charset="0"/>
                      <a:cs typeface="Times New Roman" panose="02020603050405020304" pitchFamily="18" charset="0"/>
                    </a:rPr>
                    <a:t>E</a:t>
                  </a:r>
                </a:p>
              </p:txBody>
            </p:sp>
          </p:grpSp>
        </p:grpSp>
      </p:grpSp>
      <p:sp>
        <p:nvSpPr>
          <p:cNvPr id="88" name="TextBox 87">
            <a:extLst>
              <a:ext uri="{FF2B5EF4-FFF2-40B4-BE49-F238E27FC236}">
                <a16:creationId xmlns:a16="http://schemas.microsoft.com/office/drawing/2014/main" id="{CFE38C9F-3EEA-95D8-0259-98C79BDCB8B5}"/>
              </a:ext>
            </a:extLst>
          </p:cNvPr>
          <p:cNvSpPr txBox="1"/>
          <p:nvPr/>
        </p:nvSpPr>
        <p:spPr>
          <a:xfrm>
            <a:off x="9826781" y="1557375"/>
            <a:ext cx="2564418" cy="3801041"/>
          </a:xfrm>
          <a:prstGeom prst="rect">
            <a:avLst/>
          </a:prstGeom>
          <a:noFill/>
        </p:spPr>
        <p:txBody>
          <a:bodyPr wrap="square" rtlCol="0">
            <a:spAutoFit/>
          </a:bodyPr>
          <a:lstStyle/>
          <a:p>
            <a:pPr marL="228600" indent="-228600">
              <a:buFont typeface="+mj-lt"/>
              <a:buAutoNum type="alphaUcPeriod"/>
            </a:pPr>
            <a:r>
              <a:rPr lang="en-US" sz="1600" dirty="0">
                <a:effectLst/>
                <a:ea typeface="Calibri" panose="020F0502020204030204" pitchFamily="34" charset="0"/>
                <a:cs typeface="Calibri" panose="020F0502020204030204" pitchFamily="34" charset="0"/>
              </a:rPr>
              <a:t>Flower</a:t>
            </a:r>
            <a:r>
              <a:rPr lang="ka-GE" sz="1600" dirty="0">
                <a:effectLst/>
                <a:ea typeface="Calibri" panose="020F0502020204030204" pitchFamily="34" charset="0"/>
                <a:cs typeface="Calibri" panose="020F0502020204030204" pitchFamily="34" charset="0"/>
              </a:rPr>
              <a:t>;</a:t>
            </a:r>
            <a:endParaRPr lang="en-US" sz="1600" dirty="0">
              <a:effectLst/>
              <a:ea typeface="Calibri" panose="020F0502020204030204" pitchFamily="34" charset="0"/>
              <a:cs typeface="Calibri" panose="020F0502020204030204" pitchFamily="34" charset="0"/>
            </a:endParaRPr>
          </a:p>
          <a:p>
            <a:pPr marL="685800" lvl="1" indent="-228600">
              <a:buFont typeface="+mj-lt"/>
              <a:buAutoNum type="arabicPeriod"/>
            </a:pPr>
            <a:r>
              <a:rPr lang="en-US" sz="1400" dirty="0">
                <a:ea typeface="Calibri" panose="020F0502020204030204" pitchFamily="34" charset="0"/>
                <a:cs typeface="Calibri" panose="020F0502020204030204" pitchFamily="34" charset="0"/>
              </a:rPr>
              <a:t>Petal;</a:t>
            </a:r>
          </a:p>
          <a:p>
            <a:pPr marL="685800" lvl="1" indent="-228600">
              <a:buFont typeface="+mj-lt"/>
              <a:buAutoNum type="arabicPeriod"/>
            </a:pPr>
            <a:r>
              <a:rPr lang="en-US" sz="1400" dirty="0">
                <a:effectLst/>
                <a:ea typeface="Calibri" panose="020F0502020204030204" pitchFamily="34" charset="0"/>
                <a:cs typeface="Calibri" panose="020F0502020204030204" pitchFamily="34" charset="0"/>
              </a:rPr>
              <a:t>Filament;</a:t>
            </a:r>
          </a:p>
          <a:p>
            <a:pPr marL="228600" indent="-228600">
              <a:spcBef>
                <a:spcPts val="600"/>
              </a:spcBef>
              <a:buFont typeface="+mj-lt"/>
              <a:buAutoNum type="alphaUcPeriod"/>
            </a:pPr>
            <a:r>
              <a:rPr lang="en-US" sz="1600" dirty="0">
                <a:effectLst/>
                <a:ea typeface="Calibri" panose="020F0502020204030204" pitchFamily="34" charset="0"/>
                <a:cs typeface="Calibri" panose="020F0502020204030204" pitchFamily="34" charset="0"/>
              </a:rPr>
              <a:t>Disposition of petals and filaments</a:t>
            </a:r>
            <a:r>
              <a:rPr lang="en-US" sz="1100" dirty="0">
                <a:effectLst/>
                <a:ea typeface="Calibri" panose="020F0502020204030204" pitchFamily="34" charset="0"/>
                <a:cs typeface="Calibri" panose="020F0502020204030204" pitchFamily="34" charset="0"/>
              </a:rPr>
              <a:t>;</a:t>
            </a:r>
          </a:p>
          <a:p>
            <a:pPr marL="685800" lvl="1" indent="-228600">
              <a:buFont typeface="+mj-lt"/>
              <a:buAutoNum type="arabicPeriod"/>
            </a:pPr>
            <a:r>
              <a:rPr lang="en-US" sz="1400" dirty="0">
                <a:ea typeface="Calibri" panose="020F0502020204030204" pitchFamily="34" charset="0"/>
                <a:cs typeface="Arial" panose="020B0604020202020204" pitchFamily="34" charset="0"/>
              </a:rPr>
              <a:t>Petals;</a:t>
            </a:r>
          </a:p>
          <a:p>
            <a:pPr marL="685800" lvl="1" indent="-228600">
              <a:buFont typeface="+mj-lt"/>
              <a:buAutoNum type="arabicPeriod"/>
            </a:pPr>
            <a:r>
              <a:rPr lang="en-US" sz="1400" dirty="0">
                <a:effectLst/>
                <a:ea typeface="Calibri" panose="020F0502020204030204" pitchFamily="34" charset="0"/>
                <a:cs typeface="Arial" panose="020B0604020202020204" pitchFamily="34" charset="0"/>
              </a:rPr>
              <a:t>Filament;</a:t>
            </a:r>
            <a:endParaRPr lang="en-US" sz="1400" dirty="0">
              <a:effectLst/>
              <a:ea typeface="Calibri" panose="020F0502020204030204" pitchFamily="34" charset="0"/>
              <a:cs typeface="Calibri" panose="020F0502020204030204" pitchFamily="34" charset="0"/>
            </a:endParaRPr>
          </a:p>
          <a:p>
            <a:pPr marL="228600" indent="-228600">
              <a:spcBef>
                <a:spcPts val="600"/>
              </a:spcBef>
              <a:buFont typeface="+mj-lt"/>
              <a:buAutoNum type="alphaUcPeriod"/>
            </a:pPr>
            <a:r>
              <a:rPr lang="en-US" sz="1600" dirty="0">
                <a:effectLst/>
                <a:ea typeface="Calibri" panose="020F0502020204030204" pitchFamily="34" charset="0"/>
                <a:cs typeface="Calibri" panose="020F0502020204030204" pitchFamily="34" charset="0"/>
              </a:rPr>
              <a:t>Stamen;</a:t>
            </a:r>
          </a:p>
          <a:p>
            <a:pPr lvl="1"/>
            <a:r>
              <a:rPr lang="en-US" sz="1100" dirty="0">
                <a:effectLst/>
                <a:ea typeface="Calibri" panose="020F0502020204030204" pitchFamily="34" charset="0"/>
                <a:cs typeface="Calibri" panose="020F0502020204030204" pitchFamily="34" charset="0"/>
              </a:rPr>
              <a:t>5.    </a:t>
            </a:r>
            <a:r>
              <a:rPr lang="en-US" sz="1400" dirty="0">
                <a:effectLst/>
                <a:ea typeface="Calibri" panose="020F0502020204030204" pitchFamily="34" charset="0"/>
                <a:cs typeface="Calibri" panose="020F0502020204030204" pitchFamily="34" charset="0"/>
              </a:rPr>
              <a:t>Anther;</a:t>
            </a:r>
          </a:p>
          <a:p>
            <a:pPr marL="228600" indent="-228600">
              <a:spcBef>
                <a:spcPts val="600"/>
              </a:spcBef>
              <a:buFont typeface="+mj-lt"/>
              <a:buAutoNum type="alphaUcPeriod"/>
            </a:pPr>
            <a:r>
              <a:rPr lang="en-US" sz="1600" dirty="0">
                <a:effectLst/>
                <a:ea typeface="Calibri" panose="020F0502020204030204" pitchFamily="34" charset="0"/>
                <a:cs typeface="Calibri" panose="020F0502020204030204" pitchFamily="34" charset="0"/>
              </a:rPr>
              <a:t>Pistil</a:t>
            </a:r>
            <a:r>
              <a:rPr lang="ka-GE" sz="1100" dirty="0">
                <a:effectLst/>
                <a:ea typeface="Calibri" panose="020F0502020204030204" pitchFamily="34" charset="0"/>
                <a:cs typeface="Calibri" panose="020F0502020204030204" pitchFamily="34" charset="0"/>
              </a:rPr>
              <a:t>; </a:t>
            </a:r>
            <a:endParaRPr lang="en-US" sz="1100" dirty="0">
              <a:effectLst/>
              <a:ea typeface="Calibri" panose="020F0502020204030204" pitchFamily="34" charset="0"/>
              <a:cs typeface="Calibri" panose="020F0502020204030204" pitchFamily="34" charset="0"/>
            </a:endParaRPr>
          </a:p>
          <a:p>
            <a:pPr lvl="1"/>
            <a:r>
              <a:rPr lang="en-US" sz="1400" dirty="0">
                <a:effectLst/>
                <a:ea typeface="Calibri" panose="020F0502020204030204" pitchFamily="34" charset="0"/>
                <a:cs typeface="Calibri" panose="020F0502020204030204" pitchFamily="34" charset="0"/>
              </a:rPr>
              <a:t>3.    </a:t>
            </a:r>
            <a:r>
              <a:rPr lang="en-US" sz="1400" dirty="0">
                <a:ea typeface="Calibri" panose="020F0502020204030204" pitchFamily="34" charset="0"/>
                <a:cs typeface="Calibri" panose="020F0502020204030204" pitchFamily="34" charset="0"/>
              </a:rPr>
              <a:t>Ovary;</a:t>
            </a:r>
            <a:endParaRPr lang="ka-GE" sz="1400" dirty="0">
              <a:effectLst/>
              <a:ea typeface="Calibri" panose="020F0502020204030204" pitchFamily="34" charset="0"/>
              <a:cs typeface="Calibri" panose="020F0502020204030204" pitchFamily="34" charset="0"/>
            </a:endParaRPr>
          </a:p>
          <a:p>
            <a:pPr lvl="1"/>
            <a:r>
              <a:rPr lang="en-US" sz="1400" dirty="0">
                <a:effectLst/>
                <a:ea typeface="Calibri" panose="020F0502020204030204" pitchFamily="34" charset="0"/>
                <a:cs typeface="Calibri" panose="020F0502020204030204" pitchFamily="34" charset="0"/>
              </a:rPr>
              <a:t>4.    Style;</a:t>
            </a:r>
          </a:p>
          <a:p>
            <a:pPr marL="228600" indent="-228600">
              <a:spcBef>
                <a:spcPts val="600"/>
              </a:spcBef>
              <a:buFont typeface="+mj-lt"/>
              <a:buAutoNum type="alphaUcPeriod"/>
            </a:pPr>
            <a:r>
              <a:rPr lang="en-US" sz="1600" dirty="0">
                <a:effectLst/>
                <a:ea typeface="Calibri" panose="020F0502020204030204" pitchFamily="34" charset="0"/>
                <a:cs typeface="Calibri" panose="020F0502020204030204" pitchFamily="34" charset="0"/>
              </a:rPr>
              <a:t>Cross section of petal;</a:t>
            </a:r>
            <a:endParaRPr lang="ka-GE" sz="1600" dirty="0">
              <a:effectLst/>
              <a:ea typeface="Calibri" panose="020F0502020204030204" pitchFamily="34" charset="0"/>
              <a:cs typeface="Calibri" panose="020F0502020204030204" pitchFamily="34" charset="0"/>
            </a:endParaRPr>
          </a:p>
          <a:p>
            <a:endParaRPr lang="ka-GE" sz="1100" dirty="0">
              <a:cs typeface="Calibri" panose="020F0502020204030204" pitchFamily="34" charset="0"/>
            </a:endParaRPr>
          </a:p>
        </p:txBody>
      </p:sp>
      <p:sp>
        <p:nvSpPr>
          <p:cNvPr id="90" name="TextBox 89">
            <a:extLst>
              <a:ext uri="{FF2B5EF4-FFF2-40B4-BE49-F238E27FC236}">
                <a16:creationId xmlns:a16="http://schemas.microsoft.com/office/drawing/2014/main" id="{F40BF544-73D1-0561-969B-B328CE684234}"/>
              </a:ext>
            </a:extLst>
          </p:cNvPr>
          <p:cNvSpPr txBox="1"/>
          <p:nvPr/>
        </p:nvSpPr>
        <p:spPr>
          <a:xfrm>
            <a:off x="189093" y="1859335"/>
            <a:ext cx="2685786" cy="3123932"/>
          </a:xfrm>
          <a:prstGeom prst="rect">
            <a:avLst/>
          </a:prstGeom>
          <a:noFill/>
        </p:spPr>
        <p:txBody>
          <a:bodyPr wrap="square" rtlCol="0">
            <a:spAutoFit/>
          </a:bodyPr>
          <a:lstStyle/>
          <a:p>
            <a:pPr marL="228600" indent="-228600">
              <a:spcAft>
                <a:spcPts val="600"/>
              </a:spcAft>
              <a:buFont typeface="+mj-lt"/>
              <a:buAutoNum type="alphaUcPeriod"/>
            </a:pPr>
            <a:r>
              <a:rPr lang="en-US" sz="1600" dirty="0">
                <a:effectLst/>
                <a:ea typeface="Calibri" panose="020F0502020204030204" pitchFamily="34" charset="0"/>
                <a:cs typeface="Arial" panose="020B0604020202020204" pitchFamily="34" charset="0"/>
              </a:rPr>
              <a:t>Flower</a:t>
            </a:r>
            <a:endParaRPr lang="ka-GE" sz="1600" dirty="0">
              <a:effectLst/>
              <a:ea typeface="Calibri" panose="020F0502020204030204" pitchFamily="34" charset="0"/>
              <a:cs typeface="Arial" panose="020B0604020202020204" pitchFamily="34" charset="0"/>
            </a:endParaRPr>
          </a:p>
          <a:p>
            <a:pPr marL="228600" indent="-228600">
              <a:buFont typeface="+mj-lt"/>
              <a:buAutoNum type="alphaUcPeriod"/>
            </a:pPr>
            <a:r>
              <a:rPr lang="en-US" sz="1600" dirty="0">
                <a:effectLst/>
                <a:ea typeface="Calibri" panose="020F0502020204030204" pitchFamily="34" charset="0"/>
                <a:cs typeface="Arial" panose="020B0604020202020204" pitchFamily="34" charset="0"/>
              </a:rPr>
              <a:t>Disposition of petals and filaments;</a:t>
            </a:r>
          </a:p>
          <a:p>
            <a:pPr marL="685800" lvl="1" indent="-228600">
              <a:buFont typeface="+mj-lt"/>
              <a:buAutoNum type="arabicPeriod"/>
            </a:pPr>
            <a:r>
              <a:rPr lang="en-US" sz="1400" dirty="0">
                <a:ea typeface="Calibri" panose="020F0502020204030204" pitchFamily="34" charset="0"/>
                <a:cs typeface="Arial" panose="020B0604020202020204" pitchFamily="34" charset="0"/>
              </a:rPr>
              <a:t>Petals;</a:t>
            </a:r>
          </a:p>
          <a:p>
            <a:pPr marL="685800" lvl="1" indent="-228600">
              <a:buFont typeface="+mj-lt"/>
              <a:buAutoNum type="arabicPeriod"/>
            </a:pPr>
            <a:r>
              <a:rPr lang="en-US" sz="1400" dirty="0">
                <a:effectLst/>
                <a:ea typeface="Calibri" panose="020F0502020204030204" pitchFamily="34" charset="0"/>
                <a:cs typeface="Arial" panose="020B0604020202020204" pitchFamily="34" charset="0"/>
              </a:rPr>
              <a:t>Filament;</a:t>
            </a:r>
            <a:endParaRPr lang="ka-GE" sz="1400" dirty="0">
              <a:effectLst/>
              <a:ea typeface="Calibri" panose="020F0502020204030204" pitchFamily="34" charset="0"/>
              <a:cs typeface="Arial" panose="020B0604020202020204" pitchFamily="34" charset="0"/>
            </a:endParaRPr>
          </a:p>
          <a:p>
            <a:pPr marL="228600" indent="-228600">
              <a:spcAft>
                <a:spcPts val="600"/>
              </a:spcAft>
              <a:buFont typeface="+mj-lt"/>
              <a:buAutoNum type="alphaUcPeriod"/>
            </a:pPr>
            <a:r>
              <a:rPr lang="en-US" sz="1600" dirty="0">
                <a:effectLst/>
                <a:ea typeface="Calibri" panose="020F0502020204030204" pitchFamily="34" charset="0"/>
                <a:cs typeface="Calibri" panose="020F0502020204030204" pitchFamily="34" charset="0"/>
              </a:rPr>
              <a:t>Stamen</a:t>
            </a:r>
            <a:r>
              <a:rPr lang="en-US" sz="1600" dirty="0">
                <a:effectLst/>
                <a:ea typeface="Calibri" panose="020F0502020204030204" pitchFamily="34" charset="0"/>
                <a:cs typeface="Arial" panose="020B0604020202020204" pitchFamily="34" charset="0"/>
              </a:rPr>
              <a:t>;</a:t>
            </a:r>
          </a:p>
          <a:p>
            <a:pPr marL="228600" indent="-228600">
              <a:buFont typeface="+mj-lt"/>
              <a:buAutoNum type="alphaUcPeriod"/>
            </a:pPr>
            <a:r>
              <a:rPr lang="en-US" sz="1600" dirty="0">
                <a:effectLst/>
                <a:ea typeface="Calibri" panose="020F0502020204030204" pitchFamily="34" charset="0"/>
                <a:cs typeface="Arial" panose="020B0604020202020204" pitchFamily="34" charset="0"/>
              </a:rPr>
              <a:t>Pistil</a:t>
            </a:r>
            <a:r>
              <a:rPr lang="ka-GE" sz="1600" dirty="0">
                <a:effectLst/>
                <a:ea typeface="Calibri" panose="020F0502020204030204" pitchFamily="34" charset="0"/>
                <a:cs typeface="Arial" panose="020B0604020202020204" pitchFamily="34" charset="0"/>
              </a:rPr>
              <a:t>; </a:t>
            </a:r>
            <a:endParaRPr lang="en-US" sz="1600" dirty="0">
              <a:effectLst/>
              <a:ea typeface="Calibri" panose="020F0502020204030204" pitchFamily="34" charset="0"/>
              <a:cs typeface="Arial" panose="020B0604020202020204" pitchFamily="34" charset="0"/>
            </a:endParaRPr>
          </a:p>
          <a:p>
            <a:pPr marL="685800" lvl="1" indent="-228600">
              <a:buFont typeface="+mj-lt"/>
              <a:buAutoNum type="arabicPeriod"/>
            </a:pPr>
            <a:r>
              <a:rPr lang="en-US" sz="1400" dirty="0">
                <a:ea typeface="Calibri" panose="020F0502020204030204" pitchFamily="34" charset="0"/>
                <a:cs typeface="Arial" panose="020B0604020202020204" pitchFamily="34" charset="0"/>
              </a:rPr>
              <a:t>Ovary;</a:t>
            </a:r>
          </a:p>
          <a:p>
            <a:pPr marL="685800" lvl="1" indent="-228600">
              <a:buFont typeface="+mj-lt"/>
              <a:buAutoNum type="arabicPeriod"/>
            </a:pPr>
            <a:r>
              <a:rPr lang="en-US" sz="1400" dirty="0">
                <a:effectLst/>
                <a:ea typeface="Calibri" panose="020F0502020204030204" pitchFamily="34" charset="0"/>
                <a:cs typeface="Arial" panose="020B0604020202020204" pitchFamily="34" charset="0"/>
              </a:rPr>
              <a:t>Style;</a:t>
            </a:r>
          </a:p>
          <a:p>
            <a:pPr marL="685800" lvl="1" indent="-228600">
              <a:buFont typeface="+mj-lt"/>
              <a:buAutoNum type="arabicPeriod"/>
            </a:pPr>
            <a:r>
              <a:rPr lang="en-US" sz="1400" dirty="0">
                <a:ea typeface="Calibri" panose="020F0502020204030204" pitchFamily="34" charset="0"/>
                <a:cs typeface="Arial" panose="020B0604020202020204" pitchFamily="34" charset="0"/>
              </a:rPr>
              <a:t>Stigma;</a:t>
            </a:r>
            <a:endParaRPr lang="ka-GE" sz="1400" dirty="0">
              <a:effectLst/>
              <a:ea typeface="Calibri" panose="020F0502020204030204" pitchFamily="34" charset="0"/>
              <a:cs typeface="Arial" panose="020B0604020202020204" pitchFamily="34" charset="0"/>
            </a:endParaRPr>
          </a:p>
          <a:p>
            <a:pPr marL="228600" indent="-228600">
              <a:spcBef>
                <a:spcPts val="600"/>
              </a:spcBef>
              <a:buFont typeface="+mj-lt"/>
              <a:buAutoNum type="alphaUcPeriod"/>
            </a:pPr>
            <a:r>
              <a:rPr lang="en-US" sz="1600" dirty="0">
                <a:ea typeface="Calibri" panose="020F0502020204030204" pitchFamily="34" charset="0"/>
                <a:cs typeface="Arial" panose="020B0604020202020204" pitchFamily="34" charset="0"/>
              </a:rPr>
              <a:t>Cross section of petal;</a:t>
            </a:r>
          </a:p>
        </p:txBody>
      </p:sp>
      <p:sp>
        <p:nvSpPr>
          <p:cNvPr id="2" name="Oval 1">
            <a:extLst>
              <a:ext uri="{FF2B5EF4-FFF2-40B4-BE49-F238E27FC236}">
                <a16:creationId xmlns:a16="http://schemas.microsoft.com/office/drawing/2014/main" id="{43CFD9B8-E0F9-1812-3B64-691C89A6DCDA}"/>
              </a:ext>
            </a:extLst>
          </p:cNvPr>
          <p:cNvSpPr/>
          <p:nvPr/>
        </p:nvSpPr>
        <p:spPr>
          <a:xfrm rot="1571740">
            <a:off x="6901292" y="1516962"/>
            <a:ext cx="488433" cy="1116729"/>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1E41B594-FF91-7CC5-F2E6-4BF3FA8BB337}"/>
              </a:ext>
            </a:extLst>
          </p:cNvPr>
          <p:cNvSpPr/>
          <p:nvPr/>
        </p:nvSpPr>
        <p:spPr>
          <a:xfrm rot="5400000">
            <a:off x="3173616" y="1165625"/>
            <a:ext cx="488433" cy="1241622"/>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A637794-618B-ECF1-77C9-3207C19CE9F4}"/>
              </a:ext>
            </a:extLst>
          </p:cNvPr>
          <p:cNvSpPr/>
          <p:nvPr/>
        </p:nvSpPr>
        <p:spPr>
          <a:xfrm>
            <a:off x="2981698" y="3824561"/>
            <a:ext cx="521458" cy="1177541"/>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7681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E90DA21-B6D4-AD4B-32F0-D46A82693071}"/>
              </a:ext>
            </a:extLst>
          </p:cNvPr>
          <p:cNvGrpSpPr/>
          <p:nvPr/>
        </p:nvGrpSpPr>
        <p:grpSpPr>
          <a:xfrm>
            <a:off x="120174" y="1358825"/>
            <a:ext cx="5714285" cy="3825788"/>
            <a:chOff x="2736940" y="25571"/>
            <a:chExt cx="6773655" cy="4580627"/>
          </a:xfrm>
        </p:grpSpPr>
        <p:grpSp>
          <p:nvGrpSpPr>
            <p:cNvPr id="3" name="Group 2">
              <a:extLst>
                <a:ext uri="{FF2B5EF4-FFF2-40B4-BE49-F238E27FC236}">
                  <a16:creationId xmlns:a16="http://schemas.microsoft.com/office/drawing/2014/main" id="{E2B726BE-1220-D674-8280-98F902EBE723}"/>
                </a:ext>
              </a:extLst>
            </p:cNvPr>
            <p:cNvGrpSpPr/>
            <p:nvPr/>
          </p:nvGrpSpPr>
          <p:grpSpPr>
            <a:xfrm>
              <a:off x="3914046" y="25571"/>
              <a:ext cx="3065375" cy="802722"/>
              <a:chOff x="3986226" y="25571"/>
              <a:chExt cx="3065375" cy="802722"/>
            </a:xfrm>
          </p:grpSpPr>
          <p:sp>
            <p:nvSpPr>
              <p:cNvPr id="18" name="TextBox 17">
                <a:extLst>
                  <a:ext uri="{FF2B5EF4-FFF2-40B4-BE49-F238E27FC236}">
                    <a16:creationId xmlns:a16="http://schemas.microsoft.com/office/drawing/2014/main" id="{E1F8CAE6-E1F8-3EA4-4199-2591DE47E76D}"/>
                  </a:ext>
                </a:extLst>
              </p:cNvPr>
              <p:cNvSpPr txBox="1"/>
              <p:nvPr/>
            </p:nvSpPr>
            <p:spPr>
              <a:xfrm>
                <a:off x="4464004" y="25571"/>
                <a:ext cx="2102591" cy="479053"/>
              </a:xfrm>
              <a:prstGeom prst="rect">
                <a:avLst/>
              </a:prstGeom>
              <a:noFill/>
            </p:spPr>
            <p:txBody>
              <a:bodyPr wrap="none" rtlCol="0">
                <a:spAutoFit/>
              </a:bodyPr>
              <a:lstStyle/>
              <a:p>
                <a:r>
                  <a:rPr lang="en-US" sz="2000" i="1" dirty="0">
                    <a:ea typeface="STZhongsong" panose="02010600040101010101" pitchFamily="2" charset="-122"/>
                  </a:rPr>
                  <a:t>Allium </a:t>
                </a:r>
                <a:r>
                  <a:rPr lang="en-US" sz="2000" i="1" dirty="0" err="1">
                    <a:ea typeface="STZhongsong" panose="02010600040101010101" pitchFamily="2" charset="-122"/>
                  </a:rPr>
                  <a:t>Saxatille</a:t>
                </a:r>
                <a:endParaRPr lang="ka-GE" sz="2000" i="1" dirty="0">
                  <a:ea typeface="STZhongsong" panose="02010600040101010101" pitchFamily="2" charset="-122"/>
                </a:endParaRPr>
              </a:p>
            </p:txBody>
          </p:sp>
          <p:sp>
            <p:nvSpPr>
              <p:cNvPr id="19" name="TextBox 18">
                <a:extLst>
                  <a:ext uri="{FF2B5EF4-FFF2-40B4-BE49-F238E27FC236}">
                    <a16:creationId xmlns:a16="http://schemas.microsoft.com/office/drawing/2014/main" id="{A5F7A11B-B2EB-E126-A092-E549FE6C9515}"/>
                  </a:ext>
                </a:extLst>
              </p:cNvPr>
              <p:cNvSpPr txBox="1"/>
              <p:nvPr/>
            </p:nvSpPr>
            <p:spPr>
              <a:xfrm>
                <a:off x="3986226" y="459789"/>
                <a:ext cx="3065375" cy="368504"/>
              </a:xfrm>
              <a:prstGeom prst="rect">
                <a:avLst/>
              </a:prstGeom>
              <a:noFill/>
            </p:spPr>
            <p:txBody>
              <a:bodyPr wrap="none" rtlCol="0">
                <a:spAutoFit/>
              </a:bodyPr>
              <a:lstStyle/>
              <a:p>
                <a:r>
                  <a:rPr lang="en-US" sz="1400" dirty="0"/>
                  <a:t>Dried and powdered plant 500 g </a:t>
                </a:r>
                <a:endParaRPr lang="ka-GE" sz="1400" dirty="0"/>
              </a:p>
            </p:txBody>
          </p:sp>
        </p:grpSp>
        <p:sp>
          <p:nvSpPr>
            <p:cNvPr id="4" name="Arrow: Down 3">
              <a:extLst>
                <a:ext uri="{FF2B5EF4-FFF2-40B4-BE49-F238E27FC236}">
                  <a16:creationId xmlns:a16="http://schemas.microsoft.com/office/drawing/2014/main" id="{BA92A5B7-B65E-4C32-A8CE-AA4AB01386F8}"/>
                </a:ext>
              </a:extLst>
            </p:cNvPr>
            <p:cNvSpPr/>
            <p:nvPr/>
          </p:nvSpPr>
          <p:spPr>
            <a:xfrm>
              <a:off x="5327007" y="890431"/>
              <a:ext cx="232229" cy="746857"/>
            </a:xfrm>
            <a:prstGeom prst="downArrow">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sz="1400"/>
            </a:p>
          </p:txBody>
        </p:sp>
        <p:sp>
          <p:nvSpPr>
            <p:cNvPr id="5" name="TextBox 4">
              <a:extLst>
                <a:ext uri="{FF2B5EF4-FFF2-40B4-BE49-F238E27FC236}">
                  <a16:creationId xmlns:a16="http://schemas.microsoft.com/office/drawing/2014/main" id="{4657DB70-20EB-72E8-6C74-D6CD8B68FC10}"/>
                </a:ext>
              </a:extLst>
            </p:cNvPr>
            <p:cNvSpPr txBox="1"/>
            <p:nvPr/>
          </p:nvSpPr>
          <p:spPr>
            <a:xfrm>
              <a:off x="5481672" y="1091902"/>
              <a:ext cx="2570796" cy="368502"/>
            </a:xfrm>
            <a:prstGeom prst="rect">
              <a:avLst/>
            </a:prstGeom>
            <a:noFill/>
          </p:spPr>
          <p:txBody>
            <a:bodyPr wrap="none" rtlCol="0">
              <a:spAutoFit/>
            </a:bodyPr>
            <a:lstStyle/>
            <a:p>
              <a:r>
                <a:rPr lang="en-US" sz="1400" dirty="0"/>
                <a:t>(Extraction with 80% EtOH)</a:t>
              </a:r>
              <a:endParaRPr lang="ka-GE" sz="1400" dirty="0"/>
            </a:p>
          </p:txBody>
        </p:sp>
        <p:sp>
          <p:nvSpPr>
            <p:cNvPr id="6" name="TextBox 5">
              <a:extLst>
                <a:ext uri="{FF2B5EF4-FFF2-40B4-BE49-F238E27FC236}">
                  <a16:creationId xmlns:a16="http://schemas.microsoft.com/office/drawing/2014/main" id="{5D017845-3B1F-8C44-B290-4032D5E344DD}"/>
                </a:ext>
              </a:extLst>
            </p:cNvPr>
            <p:cNvSpPr txBox="1"/>
            <p:nvPr/>
          </p:nvSpPr>
          <p:spPr>
            <a:xfrm>
              <a:off x="4092244" y="1664285"/>
              <a:ext cx="2701757" cy="442202"/>
            </a:xfrm>
            <a:prstGeom prst="rect">
              <a:avLst/>
            </a:prstGeom>
            <a:noFill/>
          </p:spPr>
          <p:txBody>
            <a:bodyPr wrap="none" rtlCol="0">
              <a:spAutoFit/>
            </a:bodyPr>
            <a:lstStyle/>
            <a:p>
              <a:r>
                <a:rPr lang="en-US" dirty="0"/>
                <a:t>Ethanol extract 35,7 g </a:t>
              </a:r>
              <a:endParaRPr lang="ka-GE" dirty="0"/>
            </a:p>
          </p:txBody>
        </p:sp>
        <p:sp>
          <p:nvSpPr>
            <p:cNvPr id="7" name="Arrow: Down 6">
              <a:extLst>
                <a:ext uri="{FF2B5EF4-FFF2-40B4-BE49-F238E27FC236}">
                  <a16:creationId xmlns:a16="http://schemas.microsoft.com/office/drawing/2014/main" id="{C60E2507-D5C4-8F00-3DD4-5CE62DCA8D33}"/>
                </a:ext>
              </a:extLst>
            </p:cNvPr>
            <p:cNvSpPr/>
            <p:nvPr/>
          </p:nvSpPr>
          <p:spPr>
            <a:xfrm>
              <a:off x="5327005" y="2144488"/>
              <a:ext cx="232229" cy="746857"/>
            </a:xfrm>
            <a:prstGeom prst="downArrow">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sz="1400"/>
            </a:p>
          </p:txBody>
        </p:sp>
        <p:sp>
          <p:nvSpPr>
            <p:cNvPr id="8" name="TextBox 7">
              <a:extLst>
                <a:ext uri="{FF2B5EF4-FFF2-40B4-BE49-F238E27FC236}">
                  <a16:creationId xmlns:a16="http://schemas.microsoft.com/office/drawing/2014/main" id="{461ECED3-4DE4-393F-EFEB-30F4D6235FD4}"/>
                </a:ext>
              </a:extLst>
            </p:cNvPr>
            <p:cNvSpPr txBox="1"/>
            <p:nvPr/>
          </p:nvSpPr>
          <p:spPr>
            <a:xfrm>
              <a:off x="5563079" y="2279137"/>
              <a:ext cx="3947516" cy="368502"/>
            </a:xfrm>
            <a:prstGeom prst="rect">
              <a:avLst/>
            </a:prstGeom>
            <a:noFill/>
          </p:spPr>
          <p:txBody>
            <a:bodyPr wrap="none" rtlCol="0">
              <a:spAutoFit/>
            </a:bodyPr>
            <a:lstStyle/>
            <a:p>
              <a:r>
                <a:rPr lang="en-US" sz="1400" dirty="0"/>
                <a:t>(15 g Chromatographed over </a:t>
              </a:r>
              <a:r>
                <a:rPr lang="en-US" sz="1400" dirty="0" err="1"/>
                <a:t>Diaion</a:t>
              </a:r>
              <a:r>
                <a:rPr lang="en-US" sz="1400" dirty="0"/>
                <a:t> HP-20)</a:t>
              </a:r>
              <a:endParaRPr lang="ka-GE" sz="1400" dirty="0"/>
            </a:p>
          </p:txBody>
        </p:sp>
        <p:sp>
          <p:nvSpPr>
            <p:cNvPr id="9" name="TextBox 8">
              <a:extLst>
                <a:ext uri="{FF2B5EF4-FFF2-40B4-BE49-F238E27FC236}">
                  <a16:creationId xmlns:a16="http://schemas.microsoft.com/office/drawing/2014/main" id="{FC4AA6E4-0A5C-194D-9B42-D69CF5F2667B}"/>
                </a:ext>
              </a:extLst>
            </p:cNvPr>
            <p:cNvSpPr txBox="1"/>
            <p:nvPr/>
          </p:nvSpPr>
          <p:spPr>
            <a:xfrm>
              <a:off x="4727473" y="2986148"/>
              <a:ext cx="1431294" cy="442202"/>
            </a:xfrm>
            <a:prstGeom prst="rect">
              <a:avLst/>
            </a:prstGeom>
            <a:noFill/>
          </p:spPr>
          <p:txBody>
            <a:bodyPr wrap="none" rtlCol="0">
              <a:spAutoFit/>
            </a:bodyPr>
            <a:lstStyle/>
            <a:p>
              <a:r>
                <a:rPr lang="en-US" dirty="0"/>
                <a:t>4 Fractions</a:t>
              </a:r>
              <a:endParaRPr lang="ka-GE" dirty="0"/>
            </a:p>
          </p:txBody>
        </p:sp>
        <p:cxnSp>
          <p:nvCxnSpPr>
            <p:cNvPr id="10" name="Straight Arrow Connector 9">
              <a:extLst>
                <a:ext uri="{FF2B5EF4-FFF2-40B4-BE49-F238E27FC236}">
                  <a16:creationId xmlns:a16="http://schemas.microsoft.com/office/drawing/2014/main" id="{B6C47214-8CBC-0C64-6C34-4D867BF1295C}"/>
                </a:ext>
              </a:extLst>
            </p:cNvPr>
            <p:cNvCxnSpPr>
              <a:cxnSpLocks/>
              <a:stCxn id="9" idx="2"/>
              <a:endCxn id="17" idx="0"/>
            </p:cNvCxnSpPr>
            <p:nvPr/>
          </p:nvCxnSpPr>
          <p:spPr>
            <a:xfrm>
              <a:off x="5443120" y="3428350"/>
              <a:ext cx="2661581" cy="403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B3DC55A-1845-4F54-E84A-B5025A7D3D15}"/>
                </a:ext>
              </a:extLst>
            </p:cNvPr>
            <p:cNvCxnSpPr>
              <a:cxnSpLocks/>
              <a:stCxn id="9" idx="2"/>
              <a:endCxn id="16" idx="0"/>
            </p:cNvCxnSpPr>
            <p:nvPr/>
          </p:nvCxnSpPr>
          <p:spPr>
            <a:xfrm>
              <a:off x="5443120" y="3428350"/>
              <a:ext cx="989867" cy="403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1D844B6-6795-ED56-5305-F7CA17836D80}"/>
                </a:ext>
              </a:extLst>
            </p:cNvPr>
            <p:cNvCxnSpPr>
              <a:cxnSpLocks/>
              <a:stCxn id="9" idx="2"/>
              <a:endCxn id="14" idx="0"/>
            </p:cNvCxnSpPr>
            <p:nvPr/>
          </p:nvCxnSpPr>
          <p:spPr>
            <a:xfrm flipH="1">
              <a:off x="3263482" y="3428350"/>
              <a:ext cx="2179638" cy="403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084E8F7-1822-F607-1343-761548828FF4}"/>
                </a:ext>
              </a:extLst>
            </p:cNvPr>
            <p:cNvCxnSpPr>
              <a:cxnSpLocks/>
              <a:stCxn id="9" idx="2"/>
              <a:endCxn id="15" idx="0"/>
            </p:cNvCxnSpPr>
            <p:nvPr/>
          </p:nvCxnSpPr>
          <p:spPr>
            <a:xfrm flipH="1">
              <a:off x="4802147" y="3428350"/>
              <a:ext cx="640972" cy="403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5918D1F-6FCD-1EDE-D35D-1911560B0303}"/>
                </a:ext>
              </a:extLst>
            </p:cNvPr>
            <p:cNvSpPr txBox="1"/>
            <p:nvPr/>
          </p:nvSpPr>
          <p:spPr>
            <a:xfrm>
              <a:off x="2736940" y="3831877"/>
              <a:ext cx="1053083" cy="773854"/>
            </a:xfrm>
            <a:prstGeom prst="rect">
              <a:avLst/>
            </a:prstGeom>
            <a:noFill/>
            <a:ln>
              <a:solidFill>
                <a:schemeClr val="accent1"/>
              </a:solidFill>
            </a:ln>
          </p:spPr>
          <p:txBody>
            <a:bodyPr wrap="none" rtlCol="0">
              <a:spAutoFit/>
            </a:bodyPr>
            <a:lstStyle/>
            <a:p>
              <a:pPr algn="ctr"/>
              <a:r>
                <a:rPr lang="en-US" sz="1400" dirty="0"/>
                <a:t>A.S. F1</a:t>
              </a:r>
            </a:p>
            <a:p>
              <a:pPr algn="ctr"/>
              <a:r>
                <a:rPr lang="en-US" sz="1100" dirty="0"/>
                <a:t>(H</a:t>
              </a:r>
              <a:r>
                <a:rPr lang="en-US" sz="1100" baseline="-25000" dirty="0"/>
                <a:t>2</a:t>
              </a:r>
              <a:r>
                <a:rPr lang="en-US" sz="1100" dirty="0"/>
                <a:t>O_100%)</a:t>
              </a:r>
            </a:p>
            <a:p>
              <a:pPr algn="ctr"/>
              <a:r>
                <a:rPr lang="en-US" sz="1100" dirty="0"/>
                <a:t>8,2 g</a:t>
              </a:r>
              <a:endParaRPr lang="ka-GE" sz="1100" dirty="0"/>
            </a:p>
          </p:txBody>
        </p:sp>
        <p:sp>
          <p:nvSpPr>
            <p:cNvPr id="15" name="TextBox 14">
              <a:extLst>
                <a:ext uri="{FF2B5EF4-FFF2-40B4-BE49-F238E27FC236}">
                  <a16:creationId xmlns:a16="http://schemas.microsoft.com/office/drawing/2014/main" id="{2B3892FA-9FED-4566-2AD7-770062AD18E8}"/>
                </a:ext>
              </a:extLst>
            </p:cNvPr>
            <p:cNvSpPr txBox="1"/>
            <p:nvPr/>
          </p:nvSpPr>
          <p:spPr>
            <a:xfrm>
              <a:off x="4233803" y="3832344"/>
              <a:ext cx="1136689" cy="773854"/>
            </a:xfrm>
            <a:prstGeom prst="rect">
              <a:avLst/>
            </a:prstGeom>
            <a:noFill/>
            <a:ln>
              <a:solidFill>
                <a:schemeClr val="accent1"/>
              </a:solidFill>
            </a:ln>
          </p:spPr>
          <p:txBody>
            <a:bodyPr wrap="none" rtlCol="0">
              <a:spAutoFit/>
            </a:bodyPr>
            <a:lstStyle/>
            <a:p>
              <a:pPr algn="ctr"/>
              <a:r>
                <a:rPr lang="en-US" sz="1400" dirty="0"/>
                <a:t>A.S. F2</a:t>
              </a:r>
            </a:p>
            <a:p>
              <a:pPr algn="ctr"/>
              <a:r>
                <a:rPr lang="en-US" sz="1100" dirty="0"/>
                <a:t>(MeOH_50%)</a:t>
              </a:r>
            </a:p>
            <a:p>
              <a:pPr algn="ctr"/>
              <a:r>
                <a:rPr lang="en-US" sz="1100" dirty="0"/>
                <a:t>1,7 g</a:t>
              </a:r>
              <a:endParaRPr lang="ka-GE" sz="1100" dirty="0"/>
            </a:p>
          </p:txBody>
        </p:sp>
        <p:sp>
          <p:nvSpPr>
            <p:cNvPr id="16" name="TextBox 15">
              <a:extLst>
                <a:ext uri="{FF2B5EF4-FFF2-40B4-BE49-F238E27FC236}">
                  <a16:creationId xmlns:a16="http://schemas.microsoft.com/office/drawing/2014/main" id="{4B08AE26-2ACE-C5C8-03D1-1059BE3F158C}"/>
                </a:ext>
              </a:extLst>
            </p:cNvPr>
            <p:cNvSpPr txBox="1"/>
            <p:nvPr/>
          </p:nvSpPr>
          <p:spPr>
            <a:xfrm>
              <a:off x="5821887" y="3831877"/>
              <a:ext cx="1222197" cy="773854"/>
            </a:xfrm>
            <a:prstGeom prst="rect">
              <a:avLst/>
            </a:prstGeom>
            <a:noFill/>
            <a:ln>
              <a:solidFill>
                <a:schemeClr val="accent1"/>
              </a:solidFill>
            </a:ln>
          </p:spPr>
          <p:txBody>
            <a:bodyPr wrap="none" rtlCol="0">
              <a:spAutoFit/>
            </a:bodyPr>
            <a:lstStyle/>
            <a:p>
              <a:pPr algn="ctr"/>
              <a:r>
                <a:rPr lang="en-US" sz="1400" dirty="0"/>
                <a:t>A.S. F3</a:t>
              </a:r>
            </a:p>
            <a:p>
              <a:pPr algn="ctr"/>
              <a:r>
                <a:rPr lang="en-US" sz="1100" dirty="0"/>
                <a:t>(MeOH_100%)</a:t>
              </a:r>
            </a:p>
            <a:p>
              <a:pPr algn="ctr"/>
              <a:r>
                <a:rPr lang="en-US" sz="1100" dirty="0"/>
                <a:t>3,5 g</a:t>
              </a:r>
              <a:endParaRPr lang="ka-GE" sz="1100" dirty="0"/>
            </a:p>
          </p:txBody>
        </p:sp>
        <p:sp>
          <p:nvSpPr>
            <p:cNvPr id="17" name="TextBox 16">
              <a:extLst>
                <a:ext uri="{FF2B5EF4-FFF2-40B4-BE49-F238E27FC236}">
                  <a16:creationId xmlns:a16="http://schemas.microsoft.com/office/drawing/2014/main" id="{34F58C19-0E66-B266-61D5-5C1F5C773C08}"/>
                </a:ext>
              </a:extLst>
            </p:cNvPr>
            <p:cNvSpPr txBox="1"/>
            <p:nvPr/>
          </p:nvSpPr>
          <p:spPr>
            <a:xfrm>
              <a:off x="7506902" y="3831877"/>
              <a:ext cx="1195595" cy="773854"/>
            </a:xfrm>
            <a:prstGeom prst="rect">
              <a:avLst/>
            </a:prstGeom>
            <a:noFill/>
            <a:ln>
              <a:solidFill>
                <a:schemeClr val="accent1"/>
              </a:solidFill>
            </a:ln>
          </p:spPr>
          <p:txBody>
            <a:bodyPr wrap="none" rtlCol="0">
              <a:spAutoFit/>
            </a:bodyPr>
            <a:lstStyle/>
            <a:p>
              <a:pPr algn="ctr"/>
              <a:r>
                <a:rPr lang="en-US" sz="1400" dirty="0"/>
                <a:t>A.S. F4</a:t>
              </a:r>
            </a:p>
            <a:p>
              <a:pPr algn="ctr"/>
              <a:r>
                <a:rPr lang="en-US" sz="1100" dirty="0"/>
                <a:t>(EtOAc_100%)</a:t>
              </a:r>
            </a:p>
            <a:p>
              <a:pPr algn="ctr"/>
              <a:r>
                <a:rPr lang="en-US" sz="1100" dirty="0"/>
                <a:t>0,02 g</a:t>
              </a:r>
              <a:endParaRPr lang="ka-GE" sz="1100" dirty="0"/>
            </a:p>
          </p:txBody>
        </p:sp>
      </p:grpSp>
      <p:grpSp>
        <p:nvGrpSpPr>
          <p:cNvPr id="20" name="Group 19">
            <a:extLst>
              <a:ext uri="{FF2B5EF4-FFF2-40B4-BE49-F238E27FC236}">
                <a16:creationId xmlns:a16="http://schemas.microsoft.com/office/drawing/2014/main" id="{71F6145E-9671-A380-5667-FE073D8C3BF7}"/>
              </a:ext>
            </a:extLst>
          </p:cNvPr>
          <p:cNvGrpSpPr/>
          <p:nvPr/>
        </p:nvGrpSpPr>
        <p:grpSpPr>
          <a:xfrm>
            <a:off x="6347803" y="1328049"/>
            <a:ext cx="5776212" cy="3856954"/>
            <a:chOff x="2780941" y="-38090"/>
            <a:chExt cx="6536663" cy="4590498"/>
          </a:xfrm>
        </p:grpSpPr>
        <p:grpSp>
          <p:nvGrpSpPr>
            <p:cNvPr id="21" name="Group 20">
              <a:extLst>
                <a:ext uri="{FF2B5EF4-FFF2-40B4-BE49-F238E27FC236}">
                  <a16:creationId xmlns:a16="http://schemas.microsoft.com/office/drawing/2014/main" id="{8F762326-F9F8-7DC2-44FA-ACA4FDEB9063}"/>
                </a:ext>
              </a:extLst>
            </p:cNvPr>
            <p:cNvGrpSpPr/>
            <p:nvPr/>
          </p:nvGrpSpPr>
          <p:grpSpPr>
            <a:xfrm>
              <a:off x="4240866" y="-38090"/>
              <a:ext cx="2809211" cy="848733"/>
              <a:chOff x="4313046" y="-38090"/>
              <a:chExt cx="2809211" cy="848733"/>
            </a:xfrm>
          </p:grpSpPr>
          <p:sp>
            <p:nvSpPr>
              <p:cNvPr id="36" name="TextBox 35">
                <a:extLst>
                  <a:ext uri="{FF2B5EF4-FFF2-40B4-BE49-F238E27FC236}">
                    <a16:creationId xmlns:a16="http://schemas.microsoft.com/office/drawing/2014/main" id="{7D2C663C-23FB-04F0-E1DE-F96BAABB95A2}"/>
                  </a:ext>
                </a:extLst>
              </p:cNvPr>
              <p:cNvSpPr txBox="1"/>
              <p:nvPr/>
            </p:nvSpPr>
            <p:spPr>
              <a:xfrm>
                <a:off x="4632371" y="-38090"/>
                <a:ext cx="2043417" cy="455818"/>
              </a:xfrm>
              <a:prstGeom prst="rect">
                <a:avLst/>
              </a:prstGeom>
              <a:noFill/>
            </p:spPr>
            <p:txBody>
              <a:bodyPr wrap="none" rtlCol="0">
                <a:spAutoFit/>
              </a:bodyPr>
              <a:lstStyle/>
              <a:p>
                <a:r>
                  <a:rPr lang="en-US" sz="2000" i="1" dirty="0">
                    <a:ea typeface="STZhongsong" panose="02010600040101010101" pitchFamily="2" charset="-122"/>
                  </a:rPr>
                  <a:t>Allium </a:t>
                </a:r>
                <a:r>
                  <a:rPr lang="en-US" sz="2000" i="1" dirty="0" err="1">
                    <a:ea typeface="STZhongsong" panose="02010600040101010101" pitchFamily="2" charset="-122"/>
                  </a:rPr>
                  <a:t>Ponticum</a:t>
                </a:r>
                <a:endParaRPr lang="ka-GE" sz="2000" i="1" dirty="0">
                  <a:ea typeface="STZhongsong" panose="02010600040101010101" pitchFamily="2" charset="-122"/>
                </a:endParaRPr>
              </a:p>
            </p:txBody>
          </p:sp>
          <p:sp>
            <p:nvSpPr>
              <p:cNvPr id="37" name="TextBox 36">
                <a:extLst>
                  <a:ext uri="{FF2B5EF4-FFF2-40B4-BE49-F238E27FC236}">
                    <a16:creationId xmlns:a16="http://schemas.microsoft.com/office/drawing/2014/main" id="{8D811C2B-E54A-DD42-3FBE-FEFE93F97413}"/>
                  </a:ext>
                </a:extLst>
              </p:cNvPr>
              <p:cNvSpPr txBox="1"/>
              <p:nvPr/>
            </p:nvSpPr>
            <p:spPr>
              <a:xfrm>
                <a:off x="4313046" y="460013"/>
                <a:ext cx="2809211" cy="350630"/>
              </a:xfrm>
              <a:prstGeom prst="rect">
                <a:avLst/>
              </a:prstGeom>
              <a:noFill/>
            </p:spPr>
            <p:txBody>
              <a:bodyPr wrap="none" rtlCol="0">
                <a:spAutoFit/>
              </a:bodyPr>
              <a:lstStyle/>
              <a:p>
                <a:r>
                  <a:rPr lang="en-US" sz="1400" dirty="0"/>
                  <a:t>Dried and powdered plant 500 g </a:t>
                </a:r>
                <a:endParaRPr lang="ka-GE" sz="1400" dirty="0"/>
              </a:p>
            </p:txBody>
          </p:sp>
        </p:grpSp>
        <p:sp>
          <p:nvSpPr>
            <p:cNvPr id="22" name="Arrow: Down 21">
              <a:extLst>
                <a:ext uri="{FF2B5EF4-FFF2-40B4-BE49-F238E27FC236}">
                  <a16:creationId xmlns:a16="http://schemas.microsoft.com/office/drawing/2014/main" id="{10C68C0F-9B3A-7227-CEAB-B94C7206720F}"/>
                </a:ext>
              </a:extLst>
            </p:cNvPr>
            <p:cNvSpPr/>
            <p:nvPr/>
          </p:nvSpPr>
          <p:spPr>
            <a:xfrm>
              <a:off x="5467743" y="854750"/>
              <a:ext cx="232227" cy="746857"/>
            </a:xfrm>
            <a:prstGeom prst="downArrow">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sz="1400"/>
            </a:p>
          </p:txBody>
        </p:sp>
        <p:sp>
          <p:nvSpPr>
            <p:cNvPr id="23" name="TextBox 22">
              <a:extLst>
                <a:ext uri="{FF2B5EF4-FFF2-40B4-BE49-F238E27FC236}">
                  <a16:creationId xmlns:a16="http://schemas.microsoft.com/office/drawing/2014/main" id="{4DFC3B52-8F4F-CDC1-C170-CA0CE6A85B0C}"/>
                </a:ext>
              </a:extLst>
            </p:cNvPr>
            <p:cNvSpPr txBox="1"/>
            <p:nvPr/>
          </p:nvSpPr>
          <p:spPr>
            <a:xfrm>
              <a:off x="5650277" y="1068983"/>
              <a:ext cx="2355962" cy="350629"/>
            </a:xfrm>
            <a:prstGeom prst="rect">
              <a:avLst/>
            </a:prstGeom>
            <a:noFill/>
          </p:spPr>
          <p:txBody>
            <a:bodyPr wrap="none" rtlCol="0">
              <a:spAutoFit/>
            </a:bodyPr>
            <a:lstStyle/>
            <a:p>
              <a:r>
                <a:rPr lang="en-US" sz="1400" dirty="0"/>
                <a:t>(Extraction with 80% EtOH)</a:t>
              </a:r>
              <a:endParaRPr lang="ka-GE" sz="1400" dirty="0"/>
            </a:p>
          </p:txBody>
        </p:sp>
        <p:sp>
          <p:nvSpPr>
            <p:cNvPr id="24" name="TextBox 23">
              <a:extLst>
                <a:ext uri="{FF2B5EF4-FFF2-40B4-BE49-F238E27FC236}">
                  <a16:creationId xmlns:a16="http://schemas.microsoft.com/office/drawing/2014/main" id="{BF8A296D-594D-F393-36AB-0EDF335C5B89}"/>
                </a:ext>
              </a:extLst>
            </p:cNvPr>
            <p:cNvSpPr txBox="1"/>
            <p:nvPr/>
          </p:nvSpPr>
          <p:spPr>
            <a:xfrm>
              <a:off x="4407482" y="1637853"/>
              <a:ext cx="2475979" cy="420755"/>
            </a:xfrm>
            <a:prstGeom prst="rect">
              <a:avLst/>
            </a:prstGeom>
            <a:noFill/>
          </p:spPr>
          <p:txBody>
            <a:bodyPr wrap="none" rtlCol="0">
              <a:spAutoFit/>
            </a:bodyPr>
            <a:lstStyle/>
            <a:p>
              <a:r>
                <a:rPr lang="en-US" dirty="0"/>
                <a:t>Ethanol extract 30,5 g </a:t>
              </a:r>
              <a:endParaRPr lang="ka-GE" dirty="0"/>
            </a:p>
          </p:txBody>
        </p:sp>
        <p:sp>
          <p:nvSpPr>
            <p:cNvPr id="25" name="Arrow: Down 24">
              <a:extLst>
                <a:ext uri="{FF2B5EF4-FFF2-40B4-BE49-F238E27FC236}">
                  <a16:creationId xmlns:a16="http://schemas.microsoft.com/office/drawing/2014/main" id="{C2D04C17-062A-BDE8-9304-8B8BE719897C}"/>
                </a:ext>
              </a:extLst>
            </p:cNvPr>
            <p:cNvSpPr/>
            <p:nvPr/>
          </p:nvSpPr>
          <p:spPr>
            <a:xfrm>
              <a:off x="5467743" y="2102712"/>
              <a:ext cx="232227" cy="746857"/>
            </a:xfrm>
            <a:prstGeom prst="downArrow">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sz="1400"/>
            </a:p>
          </p:txBody>
        </p:sp>
        <p:sp>
          <p:nvSpPr>
            <p:cNvPr id="26" name="TextBox 25">
              <a:extLst>
                <a:ext uri="{FF2B5EF4-FFF2-40B4-BE49-F238E27FC236}">
                  <a16:creationId xmlns:a16="http://schemas.microsoft.com/office/drawing/2014/main" id="{FBC56AD4-30C6-D71B-6AE9-89CACB1AF275}"/>
                </a:ext>
              </a:extLst>
            </p:cNvPr>
            <p:cNvSpPr txBox="1"/>
            <p:nvPr/>
          </p:nvSpPr>
          <p:spPr>
            <a:xfrm>
              <a:off x="5699970" y="2211340"/>
              <a:ext cx="3617634" cy="350629"/>
            </a:xfrm>
            <a:prstGeom prst="rect">
              <a:avLst/>
            </a:prstGeom>
            <a:noFill/>
          </p:spPr>
          <p:txBody>
            <a:bodyPr wrap="none" rtlCol="0">
              <a:spAutoFit/>
            </a:bodyPr>
            <a:lstStyle/>
            <a:p>
              <a:r>
                <a:rPr lang="en-US" sz="1400" dirty="0"/>
                <a:t>(15 g Chromatographed over </a:t>
              </a:r>
              <a:r>
                <a:rPr lang="en-US" sz="1400" dirty="0" err="1"/>
                <a:t>Diaion</a:t>
              </a:r>
              <a:r>
                <a:rPr lang="en-US" sz="1400" dirty="0"/>
                <a:t> HP-20)</a:t>
              </a:r>
              <a:endParaRPr lang="ka-GE" sz="1400" dirty="0"/>
            </a:p>
          </p:txBody>
        </p:sp>
        <p:sp>
          <p:nvSpPr>
            <p:cNvPr id="27" name="TextBox 26">
              <a:extLst>
                <a:ext uri="{FF2B5EF4-FFF2-40B4-BE49-F238E27FC236}">
                  <a16:creationId xmlns:a16="http://schemas.microsoft.com/office/drawing/2014/main" id="{4AA712B3-E578-FF4B-C41A-D986E9D3A9BF}"/>
                </a:ext>
              </a:extLst>
            </p:cNvPr>
            <p:cNvSpPr txBox="1"/>
            <p:nvPr/>
          </p:nvSpPr>
          <p:spPr>
            <a:xfrm>
              <a:off x="4926057" y="2951861"/>
              <a:ext cx="1311685" cy="420755"/>
            </a:xfrm>
            <a:prstGeom prst="rect">
              <a:avLst/>
            </a:prstGeom>
            <a:noFill/>
          </p:spPr>
          <p:txBody>
            <a:bodyPr wrap="none" rtlCol="0">
              <a:spAutoFit/>
            </a:bodyPr>
            <a:lstStyle/>
            <a:p>
              <a:r>
                <a:rPr lang="en-US" dirty="0"/>
                <a:t>4 Fractions</a:t>
              </a:r>
              <a:endParaRPr lang="ka-GE" dirty="0"/>
            </a:p>
          </p:txBody>
        </p:sp>
        <p:cxnSp>
          <p:nvCxnSpPr>
            <p:cNvPr id="28" name="Straight Arrow Connector 27">
              <a:extLst>
                <a:ext uri="{FF2B5EF4-FFF2-40B4-BE49-F238E27FC236}">
                  <a16:creationId xmlns:a16="http://schemas.microsoft.com/office/drawing/2014/main" id="{C54E85E1-FFBA-19D2-CB1D-9872C4E4CA5F}"/>
                </a:ext>
              </a:extLst>
            </p:cNvPr>
            <p:cNvCxnSpPr>
              <a:cxnSpLocks/>
              <a:stCxn id="27" idx="2"/>
              <a:endCxn id="35" idx="0"/>
            </p:cNvCxnSpPr>
            <p:nvPr/>
          </p:nvCxnSpPr>
          <p:spPr>
            <a:xfrm>
              <a:off x="5581899" y="3372616"/>
              <a:ext cx="2522801" cy="443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610BC74-9140-F59E-2613-C75C145F4823}"/>
                </a:ext>
              </a:extLst>
            </p:cNvPr>
            <p:cNvCxnSpPr>
              <a:cxnSpLocks/>
              <a:stCxn id="27" idx="2"/>
              <a:endCxn id="34" idx="0"/>
            </p:cNvCxnSpPr>
            <p:nvPr/>
          </p:nvCxnSpPr>
          <p:spPr>
            <a:xfrm>
              <a:off x="5581899" y="3372616"/>
              <a:ext cx="851086" cy="443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8CC2F72-2EA3-D6A4-13F5-C9928879D378}"/>
                </a:ext>
              </a:extLst>
            </p:cNvPr>
            <p:cNvCxnSpPr>
              <a:cxnSpLocks/>
              <a:stCxn id="27" idx="2"/>
              <a:endCxn id="32" idx="0"/>
            </p:cNvCxnSpPr>
            <p:nvPr/>
          </p:nvCxnSpPr>
          <p:spPr>
            <a:xfrm flipH="1">
              <a:off x="3263481" y="3372616"/>
              <a:ext cx="2318418" cy="443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4B00A9C-D92F-5572-8068-3E1AC4A8CE23}"/>
                </a:ext>
              </a:extLst>
            </p:cNvPr>
            <p:cNvCxnSpPr>
              <a:cxnSpLocks/>
              <a:stCxn id="27" idx="2"/>
              <a:endCxn id="33" idx="0"/>
            </p:cNvCxnSpPr>
            <p:nvPr/>
          </p:nvCxnSpPr>
          <p:spPr>
            <a:xfrm flipH="1">
              <a:off x="4802148" y="3372616"/>
              <a:ext cx="779751" cy="443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F7FFFCD-2F11-197B-E714-94308A32BD4E}"/>
                </a:ext>
              </a:extLst>
            </p:cNvPr>
            <p:cNvSpPr txBox="1"/>
            <p:nvPr/>
          </p:nvSpPr>
          <p:spPr>
            <a:xfrm>
              <a:off x="2780941" y="3815622"/>
              <a:ext cx="965080" cy="736321"/>
            </a:xfrm>
            <a:prstGeom prst="rect">
              <a:avLst/>
            </a:prstGeom>
            <a:noFill/>
            <a:ln>
              <a:solidFill>
                <a:schemeClr val="accent1"/>
              </a:solidFill>
            </a:ln>
          </p:spPr>
          <p:txBody>
            <a:bodyPr wrap="none" rtlCol="0">
              <a:spAutoFit/>
            </a:bodyPr>
            <a:lstStyle/>
            <a:p>
              <a:pPr algn="ctr"/>
              <a:r>
                <a:rPr lang="en-US" sz="1400" dirty="0"/>
                <a:t>A.P. F1</a:t>
              </a:r>
            </a:p>
            <a:p>
              <a:pPr algn="ctr"/>
              <a:r>
                <a:rPr lang="en-US" sz="1100" dirty="0"/>
                <a:t>(H</a:t>
              </a:r>
              <a:r>
                <a:rPr lang="en-US" sz="1100" baseline="-25000" dirty="0"/>
                <a:t>2</a:t>
              </a:r>
              <a:r>
                <a:rPr lang="en-US" sz="1100" dirty="0"/>
                <a:t>O_100%)</a:t>
              </a:r>
            </a:p>
            <a:p>
              <a:pPr algn="ctr"/>
              <a:r>
                <a:rPr lang="en-US" sz="1100" dirty="0"/>
                <a:t>6,7 g</a:t>
              </a:r>
              <a:endParaRPr lang="ka-GE" sz="1100" dirty="0"/>
            </a:p>
          </p:txBody>
        </p:sp>
        <p:sp>
          <p:nvSpPr>
            <p:cNvPr id="33" name="TextBox 32">
              <a:extLst>
                <a:ext uri="{FF2B5EF4-FFF2-40B4-BE49-F238E27FC236}">
                  <a16:creationId xmlns:a16="http://schemas.microsoft.com/office/drawing/2014/main" id="{FF1383F7-0BD1-A412-85A5-9CAA1C839AFD}"/>
                </a:ext>
              </a:extLst>
            </p:cNvPr>
            <p:cNvSpPr txBox="1"/>
            <p:nvPr/>
          </p:nvSpPr>
          <p:spPr>
            <a:xfrm>
              <a:off x="4281298" y="3816087"/>
              <a:ext cx="1041699" cy="736321"/>
            </a:xfrm>
            <a:prstGeom prst="rect">
              <a:avLst/>
            </a:prstGeom>
            <a:noFill/>
            <a:ln>
              <a:solidFill>
                <a:schemeClr val="accent1"/>
              </a:solidFill>
            </a:ln>
          </p:spPr>
          <p:txBody>
            <a:bodyPr wrap="none" rtlCol="0">
              <a:spAutoFit/>
            </a:bodyPr>
            <a:lstStyle/>
            <a:p>
              <a:pPr algn="ctr"/>
              <a:r>
                <a:rPr lang="en-US" sz="1400" dirty="0"/>
                <a:t>A.P. F2</a:t>
              </a:r>
            </a:p>
            <a:p>
              <a:pPr algn="ctr"/>
              <a:r>
                <a:rPr lang="en-US" sz="1100" dirty="0"/>
                <a:t>(MeOH_50%)</a:t>
              </a:r>
            </a:p>
            <a:p>
              <a:pPr algn="ctr"/>
              <a:r>
                <a:rPr lang="en-US" sz="1100" dirty="0"/>
                <a:t>3,9 g</a:t>
              </a:r>
              <a:endParaRPr lang="ka-GE" sz="1100" dirty="0"/>
            </a:p>
          </p:txBody>
        </p:sp>
        <p:sp>
          <p:nvSpPr>
            <p:cNvPr id="34" name="TextBox 33">
              <a:extLst>
                <a:ext uri="{FF2B5EF4-FFF2-40B4-BE49-F238E27FC236}">
                  <a16:creationId xmlns:a16="http://schemas.microsoft.com/office/drawing/2014/main" id="{32BC9E65-E640-558B-27E5-8034E46739DA}"/>
                </a:ext>
              </a:extLst>
            </p:cNvPr>
            <p:cNvSpPr txBox="1"/>
            <p:nvPr/>
          </p:nvSpPr>
          <p:spPr>
            <a:xfrm>
              <a:off x="5872954" y="3815623"/>
              <a:ext cx="1120062" cy="736321"/>
            </a:xfrm>
            <a:prstGeom prst="rect">
              <a:avLst/>
            </a:prstGeom>
            <a:noFill/>
            <a:ln>
              <a:solidFill>
                <a:schemeClr val="accent1"/>
              </a:solidFill>
            </a:ln>
          </p:spPr>
          <p:txBody>
            <a:bodyPr wrap="none" rtlCol="0">
              <a:spAutoFit/>
            </a:bodyPr>
            <a:lstStyle/>
            <a:p>
              <a:pPr algn="ctr"/>
              <a:r>
                <a:rPr lang="en-US" sz="1400" dirty="0"/>
                <a:t>A.P. F3</a:t>
              </a:r>
            </a:p>
            <a:p>
              <a:pPr algn="ctr"/>
              <a:r>
                <a:rPr lang="en-US" sz="1100" dirty="0"/>
                <a:t>(MeOH_100%)</a:t>
              </a:r>
            </a:p>
            <a:p>
              <a:pPr algn="ctr"/>
              <a:r>
                <a:rPr lang="en-US" sz="1100" dirty="0"/>
                <a:t>2,3 g</a:t>
              </a:r>
              <a:endParaRPr lang="ka-GE" sz="1100" dirty="0"/>
            </a:p>
          </p:txBody>
        </p:sp>
        <p:sp>
          <p:nvSpPr>
            <p:cNvPr id="35" name="TextBox 34">
              <a:extLst>
                <a:ext uri="{FF2B5EF4-FFF2-40B4-BE49-F238E27FC236}">
                  <a16:creationId xmlns:a16="http://schemas.microsoft.com/office/drawing/2014/main" id="{71A48F56-E2AE-6B67-2434-572D6E50E47D}"/>
                </a:ext>
              </a:extLst>
            </p:cNvPr>
            <p:cNvSpPr txBox="1"/>
            <p:nvPr/>
          </p:nvSpPr>
          <p:spPr>
            <a:xfrm>
              <a:off x="7556860" y="3815623"/>
              <a:ext cx="1095682" cy="736321"/>
            </a:xfrm>
            <a:prstGeom prst="rect">
              <a:avLst/>
            </a:prstGeom>
            <a:noFill/>
            <a:ln>
              <a:solidFill>
                <a:schemeClr val="accent1"/>
              </a:solidFill>
            </a:ln>
          </p:spPr>
          <p:txBody>
            <a:bodyPr wrap="none" rtlCol="0">
              <a:spAutoFit/>
            </a:bodyPr>
            <a:lstStyle/>
            <a:p>
              <a:pPr algn="ctr"/>
              <a:r>
                <a:rPr lang="en-US" sz="1400" dirty="0"/>
                <a:t>A.P. F4</a:t>
              </a:r>
            </a:p>
            <a:p>
              <a:pPr algn="ctr"/>
              <a:r>
                <a:rPr lang="en-US" sz="1100" dirty="0"/>
                <a:t>(EtOAc_100%)</a:t>
              </a:r>
            </a:p>
            <a:p>
              <a:pPr algn="ctr"/>
              <a:r>
                <a:rPr lang="en-US" sz="1100" dirty="0"/>
                <a:t>0,2 g</a:t>
              </a:r>
              <a:endParaRPr lang="ka-GE" sz="1100" dirty="0"/>
            </a:p>
          </p:txBody>
        </p:sp>
      </p:grpSp>
      <p:cxnSp>
        <p:nvCxnSpPr>
          <p:cNvPr id="39" name="Straight Connector 38">
            <a:extLst>
              <a:ext uri="{FF2B5EF4-FFF2-40B4-BE49-F238E27FC236}">
                <a16:creationId xmlns:a16="http://schemas.microsoft.com/office/drawing/2014/main" id="{9A08AA4D-DD5D-D9D4-1754-67D366DFFE81}"/>
              </a:ext>
            </a:extLst>
          </p:cNvPr>
          <p:cNvCxnSpPr>
            <a:cxnSpLocks/>
          </p:cNvCxnSpPr>
          <p:nvPr/>
        </p:nvCxnSpPr>
        <p:spPr>
          <a:xfrm>
            <a:off x="6096000" y="363794"/>
            <a:ext cx="0" cy="6135329"/>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5376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00000000-0008-0000-0300-000005000000}"/>
              </a:ext>
            </a:extLst>
          </p:cNvPr>
          <p:cNvGraphicFramePr/>
          <p:nvPr>
            <p:extLst>
              <p:ext uri="{D42A27DB-BD31-4B8C-83A1-F6EECF244321}">
                <p14:modId xmlns:p14="http://schemas.microsoft.com/office/powerpoint/2010/main" val="1679774034"/>
              </p:ext>
            </p:extLst>
          </p:nvPr>
        </p:nvGraphicFramePr>
        <p:xfrm>
          <a:off x="78638" y="1746094"/>
          <a:ext cx="6813293" cy="5847413"/>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A5AA9805-FA6C-4A81-906A-25CD80CC8003}"/>
              </a:ext>
            </a:extLst>
          </p:cNvPr>
          <p:cNvSpPr txBox="1"/>
          <p:nvPr/>
        </p:nvSpPr>
        <p:spPr>
          <a:xfrm>
            <a:off x="1169634" y="671365"/>
            <a:ext cx="3690434" cy="584775"/>
          </a:xfrm>
          <a:prstGeom prst="rect">
            <a:avLst/>
          </a:prstGeom>
          <a:noFill/>
        </p:spPr>
        <p:txBody>
          <a:bodyPr wrap="none" rtlCol="0">
            <a:spAutoFit/>
          </a:bodyPr>
          <a:lstStyle>
            <a:defPPr>
              <a:defRPr lang="en-US"/>
            </a:defPPr>
            <a:lvl1pPr>
              <a:defRPr sz="3200">
                <a:cs typeface="Calibri" panose="020F0502020204030204" pitchFamily="34" charset="0"/>
              </a:defRPr>
            </a:lvl1pPr>
          </a:lstStyle>
          <a:p>
            <a:r>
              <a:rPr lang="en-US" dirty="0"/>
              <a:t>ANALGESIC ACTIVITY</a:t>
            </a:r>
            <a:endParaRPr lang="ka-GE" dirty="0"/>
          </a:p>
        </p:txBody>
      </p:sp>
      <p:grpSp>
        <p:nvGrpSpPr>
          <p:cNvPr id="25" name="Group 24">
            <a:extLst>
              <a:ext uri="{FF2B5EF4-FFF2-40B4-BE49-F238E27FC236}">
                <a16:creationId xmlns:a16="http://schemas.microsoft.com/office/drawing/2014/main" id="{912208A2-76B0-4960-9632-3F67FFF033D5}"/>
              </a:ext>
            </a:extLst>
          </p:cNvPr>
          <p:cNvGrpSpPr>
            <a:grpSpLocks/>
          </p:cNvGrpSpPr>
          <p:nvPr/>
        </p:nvGrpSpPr>
        <p:grpSpPr>
          <a:xfrm>
            <a:off x="7229140" y="358100"/>
            <a:ext cx="4557156" cy="2046728"/>
            <a:chOff x="833614" y="753994"/>
            <a:chExt cx="6119993" cy="4666246"/>
          </a:xfrm>
        </p:grpSpPr>
        <p:grpSp>
          <p:nvGrpSpPr>
            <p:cNvPr id="11" name="Group 10">
              <a:extLst>
                <a:ext uri="{FF2B5EF4-FFF2-40B4-BE49-F238E27FC236}">
                  <a16:creationId xmlns:a16="http://schemas.microsoft.com/office/drawing/2014/main" id="{568A6DAC-A99D-434A-B52C-E5F755A9CBC2}"/>
                </a:ext>
              </a:extLst>
            </p:cNvPr>
            <p:cNvGrpSpPr>
              <a:grpSpLocks/>
            </p:cNvGrpSpPr>
            <p:nvPr/>
          </p:nvGrpSpPr>
          <p:grpSpPr>
            <a:xfrm>
              <a:off x="833614" y="1018863"/>
              <a:ext cx="6119993" cy="4401377"/>
              <a:chOff x="3314885" y="1541794"/>
              <a:chExt cx="6296330" cy="4421210"/>
            </a:xfrm>
          </p:grpSpPr>
          <p:pic>
            <p:nvPicPr>
              <p:cNvPr id="12" name="Picture 11" descr="Diagram&#10;&#10;Description automatically generated">
                <a:extLst>
                  <a:ext uri="{FF2B5EF4-FFF2-40B4-BE49-F238E27FC236}">
                    <a16:creationId xmlns:a16="http://schemas.microsoft.com/office/drawing/2014/main" id="{B5DD5703-CF7E-4BBA-A778-993B31C7DC0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0442" t="12762"/>
              <a:stretch/>
            </p:blipFill>
            <p:spPr>
              <a:xfrm>
                <a:off x="3314885" y="1541794"/>
                <a:ext cx="6296330" cy="4421210"/>
              </a:xfrm>
              <a:prstGeom prst="rect">
                <a:avLst/>
              </a:prstGeom>
            </p:spPr>
          </p:pic>
          <p:grpSp>
            <p:nvGrpSpPr>
              <p:cNvPr id="13" name="Group 12">
                <a:extLst>
                  <a:ext uri="{FF2B5EF4-FFF2-40B4-BE49-F238E27FC236}">
                    <a16:creationId xmlns:a16="http://schemas.microsoft.com/office/drawing/2014/main" id="{60D10B4B-CBAB-4885-9D48-4AA31AE0B9C2}"/>
                  </a:ext>
                </a:extLst>
              </p:cNvPr>
              <p:cNvGrpSpPr>
                <a:grpSpLocks/>
              </p:cNvGrpSpPr>
              <p:nvPr/>
            </p:nvGrpSpPr>
            <p:grpSpPr>
              <a:xfrm>
                <a:off x="8392550" y="3274979"/>
                <a:ext cx="713974" cy="279638"/>
                <a:chOff x="8392550" y="3274979"/>
                <a:chExt cx="713974" cy="279638"/>
              </a:xfrm>
            </p:grpSpPr>
            <p:sp>
              <p:nvSpPr>
                <p:cNvPr id="14" name="Rectangle 13">
                  <a:extLst>
                    <a:ext uri="{FF2B5EF4-FFF2-40B4-BE49-F238E27FC236}">
                      <a16:creationId xmlns:a16="http://schemas.microsoft.com/office/drawing/2014/main" id="{4925870F-A7EF-4140-A481-228B10A45492}"/>
                    </a:ext>
                  </a:extLst>
                </p:cNvPr>
                <p:cNvSpPr>
                  <a:spLocks/>
                </p:cNvSpPr>
                <p:nvPr/>
              </p:nvSpPr>
              <p:spPr>
                <a:xfrm>
                  <a:off x="8861277" y="3351563"/>
                  <a:ext cx="157126" cy="18307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ka-GE"/>
                </a:p>
              </p:txBody>
            </p:sp>
            <p:sp>
              <p:nvSpPr>
                <p:cNvPr id="15" name="Rectangle 14">
                  <a:extLst>
                    <a:ext uri="{FF2B5EF4-FFF2-40B4-BE49-F238E27FC236}">
                      <a16:creationId xmlns:a16="http://schemas.microsoft.com/office/drawing/2014/main" id="{49A77454-9D31-4317-8BD6-D1B07A6A6ADF}"/>
                    </a:ext>
                  </a:extLst>
                </p:cNvPr>
                <p:cNvSpPr>
                  <a:spLocks/>
                </p:cNvSpPr>
                <p:nvPr/>
              </p:nvSpPr>
              <p:spPr>
                <a:xfrm>
                  <a:off x="8487584" y="3356643"/>
                  <a:ext cx="157126" cy="163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ka-GE"/>
                </a:p>
              </p:txBody>
            </p:sp>
            <p:sp>
              <p:nvSpPr>
                <p:cNvPr id="16" name="TextBox 15">
                  <a:extLst>
                    <a:ext uri="{FF2B5EF4-FFF2-40B4-BE49-F238E27FC236}">
                      <a16:creationId xmlns:a16="http://schemas.microsoft.com/office/drawing/2014/main" id="{7A796567-E0A5-4EDE-A619-EEFD561F2D34}"/>
                    </a:ext>
                  </a:extLst>
                </p:cNvPr>
                <p:cNvSpPr txBox="1">
                  <a:spLocks/>
                </p:cNvSpPr>
                <p:nvPr/>
              </p:nvSpPr>
              <p:spPr>
                <a:xfrm>
                  <a:off x="8392550" y="3274979"/>
                  <a:ext cx="341760" cy="276999"/>
                </a:xfrm>
                <a:prstGeom prst="rect">
                  <a:avLst/>
                </a:prstGeom>
                <a:noFill/>
              </p:spPr>
              <p:txBody>
                <a:bodyPr wrap="none" rtlCol="0">
                  <a:spAutoFit/>
                </a:bodyPr>
                <a:lstStyle/>
                <a:p>
                  <a:r>
                    <a:rPr lang="en-US" sz="1200" dirty="0"/>
                    <a:t>30</a:t>
                  </a:r>
                  <a:endParaRPr lang="ka-GE" dirty="0"/>
                </a:p>
              </p:txBody>
            </p:sp>
            <p:sp>
              <p:nvSpPr>
                <p:cNvPr id="17" name="TextBox 16">
                  <a:extLst>
                    <a:ext uri="{FF2B5EF4-FFF2-40B4-BE49-F238E27FC236}">
                      <a16:creationId xmlns:a16="http://schemas.microsoft.com/office/drawing/2014/main" id="{0AD5C7D0-75A3-4E43-8761-09AA46C851D7}"/>
                    </a:ext>
                  </a:extLst>
                </p:cNvPr>
                <p:cNvSpPr txBox="1">
                  <a:spLocks/>
                </p:cNvSpPr>
                <p:nvPr/>
              </p:nvSpPr>
              <p:spPr>
                <a:xfrm>
                  <a:off x="8764764" y="3277618"/>
                  <a:ext cx="341760" cy="276999"/>
                </a:xfrm>
                <a:prstGeom prst="rect">
                  <a:avLst/>
                </a:prstGeom>
                <a:noFill/>
              </p:spPr>
              <p:txBody>
                <a:bodyPr wrap="none" rtlCol="0">
                  <a:spAutoFit/>
                </a:bodyPr>
                <a:lstStyle/>
                <a:p>
                  <a:r>
                    <a:rPr lang="en-US" sz="1200" dirty="0"/>
                    <a:t>60</a:t>
                  </a:r>
                  <a:endParaRPr lang="ka-GE" dirty="0"/>
                </a:p>
              </p:txBody>
            </p:sp>
          </p:grpSp>
        </p:grpSp>
        <p:sp>
          <p:nvSpPr>
            <p:cNvPr id="18" name="TextBox 17">
              <a:extLst>
                <a:ext uri="{FF2B5EF4-FFF2-40B4-BE49-F238E27FC236}">
                  <a16:creationId xmlns:a16="http://schemas.microsoft.com/office/drawing/2014/main" id="{F0C1279C-4209-4594-AC96-DFA129B11E9E}"/>
                </a:ext>
              </a:extLst>
            </p:cNvPr>
            <p:cNvSpPr txBox="1">
              <a:spLocks/>
            </p:cNvSpPr>
            <p:nvPr/>
          </p:nvSpPr>
          <p:spPr>
            <a:xfrm>
              <a:off x="2288095" y="753994"/>
              <a:ext cx="3095687" cy="529737"/>
            </a:xfrm>
            <a:prstGeom prst="rect">
              <a:avLst/>
            </a:prstGeom>
            <a:solidFill>
              <a:schemeClr val="bg1"/>
            </a:solidFill>
          </p:spPr>
          <p:txBody>
            <a:bodyPr wrap="square" rtlCol="0">
              <a:spAutoFit/>
            </a:bodyPr>
            <a:lstStyle/>
            <a:p>
              <a:pPr algn="ctr"/>
              <a:r>
                <a:rPr lang="en-US" sz="1400" dirty="0"/>
                <a:t>Hot plate assay</a:t>
              </a:r>
              <a:endParaRPr lang="ka-GE" sz="1400" dirty="0"/>
            </a:p>
          </p:txBody>
        </p:sp>
        <p:sp>
          <p:nvSpPr>
            <p:cNvPr id="19" name="TextBox 18">
              <a:extLst>
                <a:ext uri="{FF2B5EF4-FFF2-40B4-BE49-F238E27FC236}">
                  <a16:creationId xmlns:a16="http://schemas.microsoft.com/office/drawing/2014/main" id="{C6EBCF1F-C885-4B0B-8C94-2B244165A524}"/>
                </a:ext>
              </a:extLst>
            </p:cNvPr>
            <p:cNvSpPr txBox="1">
              <a:spLocks/>
            </p:cNvSpPr>
            <p:nvPr/>
          </p:nvSpPr>
          <p:spPr>
            <a:xfrm>
              <a:off x="1228402" y="2627987"/>
              <a:ext cx="1118127" cy="577451"/>
            </a:xfrm>
            <a:prstGeom prst="rect">
              <a:avLst/>
            </a:prstGeom>
            <a:solidFill>
              <a:schemeClr val="bg1"/>
            </a:solidFill>
          </p:spPr>
          <p:txBody>
            <a:bodyPr wrap="square" rtlCol="0">
              <a:spAutoFit/>
            </a:bodyPr>
            <a:lstStyle/>
            <a:p>
              <a:pPr algn="ctr"/>
              <a:r>
                <a:rPr lang="en-US" sz="600" dirty="0"/>
                <a:t>Weighing and marking </a:t>
              </a:r>
            </a:p>
            <a:p>
              <a:pPr algn="ctr"/>
              <a:r>
                <a:rPr lang="en-US" sz="600" dirty="0"/>
                <a:t>the mouse </a:t>
              </a:r>
              <a:endParaRPr lang="ka-GE" sz="600" dirty="0"/>
            </a:p>
          </p:txBody>
        </p:sp>
        <p:sp>
          <p:nvSpPr>
            <p:cNvPr id="20" name="TextBox 19">
              <a:extLst>
                <a:ext uri="{FF2B5EF4-FFF2-40B4-BE49-F238E27FC236}">
                  <a16:creationId xmlns:a16="http://schemas.microsoft.com/office/drawing/2014/main" id="{CAB14036-B100-4CD7-87DC-D4E69A55C771}"/>
                </a:ext>
              </a:extLst>
            </p:cNvPr>
            <p:cNvSpPr txBox="1">
              <a:spLocks/>
            </p:cNvSpPr>
            <p:nvPr/>
          </p:nvSpPr>
          <p:spPr>
            <a:xfrm>
              <a:off x="3112515" y="2682159"/>
              <a:ext cx="1495166" cy="261609"/>
            </a:xfrm>
            <a:prstGeom prst="rect">
              <a:avLst/>
            </a:prstGeom>
            <a:solidFill>
              <a:schemeClr val="bg1"/>
            </a:solidFill>
          </p:spPr>
          <p:txBody>
            <a:bodyPr wrap="square" rtlCol="0">
              <a:spAutoFit/>
            </a:bodyPr>
            <a:lstStyle/>
            <a:p>
              <a:pPr algn="ctr"/>
              <a:r>
                <a:rPr lang="en-US" sz="1100" dirty="0"/>
                <a:t>Injection</a:t>
              </a:r>
              <a:endParaRPr lang="ka-GE" sz="1100" dirty="0"/>
            </a:p>
          </p:txBody>
        </p:sp>
        <p:sp>
          <p:nvSpPr>
            <p:cNvPr id="21" name="TextBox 20">
              <a:extLst>
                <a:ext uri="{FF2B5EF4-FFF2-40B4-BE49-F238E27FC236}">
                  <a16:creationId xmlns:a16="http://schemas.microsoft.com/office/drawing/2014/main" id="{6F1AD1C3-75F5-4E26-ACFD-72CEDB6F13B2}"/>
                </a:ext>
              </a:extLst>
            </p:cNvPr>
            <p:cNvSpPr txBox="1">
              <a:spLocks/>
            </p:cNvSpPr>
            <p:nvPr/>
          </p:nvSpPr>
          <p:spPr>
            <a:xfrm>
              <a:off x="5156617" y="2642100"/>
              <a:ext cx="1434002" cy="577451"/>
            </a:xfrm>
            <a:prstGeom prst="rect">
              <a:avLst/>
            </a:prstGeom>
            <a:solidFill>
              <a:schemeClr val="bg1"/>
            </a:solidFill>
          </p:spPr>
          <p:txBody>
            <a:bodyPr wrap="square" rtlCol="0">
              <a:spAutoFit/>
            </a:bodyPr>
            <a:lstStyle/>
            <a:p>
              <a:pPr algn="ctr"/>
              <a:r>
                <a:rPr lang="en-US" sz="600" dirty="0"/>
                <a:t>Hot plate latency </a:t>
              </a:r>
            </a:p>
            <a:p>
              <a:pPr algn="ctr"/>
              <a:r>
                <a:rPr lang="en-US" sz="600" dirty="0"/>
                <a:t>30 and 60 min after injection</a:t>
              </a:r>
              <a:endParaRPr lang="ka-GE" sz="600" dirty="0"/>
            </a:p>
          </p:txBody>
        </p:sp>
        <p:sp>
          <p:nvSpPr>
            <p:cNvPr id="22" name="TextBox 21">
              <a:extLst>
                <a:ext uri="{FF2B5EF4-FFF2-40B4-BE49-F238E27FC236}">
                  <a16:creationId xmlns:a16="http://schemas.microsoft.com/office/drawing/2014/main" id="{E712CC9D-8299-4CA5-910C-9ACF39A0C0C9}"/>
                </a:ext>
              </a:extLst>
            </p:cNvPr>
            <p:cNvSpPr txBox="1">
              <a:spLocks/>
            </p:cNvSpPr>
            <p:nvPr/>
          </p:nvSpPr>
          <p:spPr>
            <a:xfrm>
              <a:off x="5143250" y="4826378"/>
              <a:ext cx="1319801" cy="344329"/>
            </a:xfrm>
            <a:prstGeom prst="rect">
              <a:avLst/>
            </a:prstGeom>
            <a:solidFill>
              <a:schemeClr val="bg1"/>
            </a:solidFill>
          </p:spPr>
          <p:txBody>
            <a:bodyPr wrap="square" rtlCol="0">
              <a:spAutoFit/>
            </a:bodyPr>
            <a:lstStyle/>
            <a:p>
              <a:pPr algn="ctr"/>
              <a:r>
                <a:rPr lang="en-US" sz="700" dirty="0"/>
                <a:t>Note the results</a:t>
              </a:r>
              <a:endParaRPr lang="ka-GE" sz="700" dirty="0"/>
            </a:p>
          </p:txBody>
        </p:sp>
        <p:sp>
          <p:nvSpPr>
            <p:cNvPr id="24" name="TextBox 23">
              <a:extLst>
                <a:ext uri="{FF2B5EF4-FFF2-40B4-BE49-F238E27FC236}">
                  <a16:creationId xmlns:a16="http://schemas.microsoft.com/office/drawing/2014/main" id="{DC5C9D7C-E4E2-463A-8841-CE96C85102FF}"/>
                </a:ext>
              </a:extLst>
            </p:cNvPr>
            <p:cNvSpPr txBox="1">
              <a:spLocks/>
            </p:cNvSpPr>
            <p:nvPr/>
          </p:nvSpPr>
          <p:spPr>
            <a:xfrm>
              <a:off x="1299172" y="4872543"/>
              <a:ext cx="1495166" cy="529737"/>
            </a:xfrm>
            <a:prstGeom prst="rect">
              <a:avLst/>
            </a:prstGeom>
            <a:solidFill>
              <a:schemeClr val="bg1"/>
            </a:solidFill>
          </p:spPr>
          <p:txBody>
            <a:bodyPr wrap="square" rtlCol="0">
              <a:spAutoFit/>
            </a:bodyPr>
            <a:lstStyle/>
            <a:p>
              <a:pPr algn="ctr"/>
              <a:r>
                <a:rPr lang="en-US" sz="700" dirty="0"/>
                <a:t>Determine baseline latency</a:t>
              </a:r>
              <a:endParaRPr lang="ka-GE" sz="700" dirty="0"/>
            </a:p>
          </p:txBody>
        </p:sp>
      </p:grpSp>
      <p:sp>
        <p:nvSpPr>
          <p:cNvPr id="8" name="TextBox 7">
            <a:extLst>
              <a:ext uri="{FF2B5EF4-FFF2-40B4-BE49-F238E27FC236}">
                <a16:creationId xmlns:a16="http://schemas.microsoft.com/office/drawing/2014/main" id="{3D02B609-264B-B70C-0C3D-AED5C326891C}"/>
              </a:ext>
            </a:extLst>
          </p:cNvPr>
          <p:cNvSpPr txBox="1"/>
          <p:nvPr/>
        </p:nvSpPr>
        <p:spPr>
          <a:xfrm>
            <a:off x="6998216" y="2404828"/>
            <a:ext cx="4469224" cy="430887"/>
          </a:xfrm>
          <a:prstGeom prst="rect">
            <a:avLst/>
          </a:prstGeom>
          <a:noFill/>
        </p:spPr>
        <p:txBody>
          <a:bodyPr wrap="square" rtlCol="0">
            <a:spAutoFit/>
          </a:bodyPr>
          <a:lstStyle/>
          <a:p>
            <a:r>
              <a:rPr lang="en-US" sz="1100" dirty="0"/>
              <a:t>Table 1. Analgesic effects of </a:t>
            </a:r>
            <a:r>
              <a:rPr lang="en-US" sz="1100" i="1" dirty="0"/>
              <a:t>A. saxatile </a:t>
            </a:r>
            <a:r>
              <a:rPr lang="en-US" sz="1100" dirty="0"/>
              <a:t>and </a:t>
            </a:r>
            <a:r>
              <a:rPr lang="en-US" sz="1100" i="1" dirty="0"/>
              <a:t>A. </a:t>
            </a:r>
            <a:r>
              <a:rPr lang="en-US" sz="1100" i="1" dirty="0" err="1"/>
              <a:t>ponticum</a:t>
            </a:r>
            <a:r>
              <a:rPr lang="en-US" sz="1100" i="1" dirty="0"/>
              <a:t> </a:t>
            </a:r>
            <a:r>
              <a:rPr lang="en-US" sz="1100" dirty="0"/>
              <a:t>total extracts and fractions</a:t>
            </a:r>
          </a:p>
        </p:txBody>
      </p:sp>
      <p:sp>
        <p:nvSpPr>
          <p:cNvPr id="9" name="TextBox 8">
            <a:extLst>
              <a:ext uri="{FF2B5EF4-FFF2-40B4-BE49-F238E27FC236}">
                <a16:creationId xmlns:a16="http://schemas.microsoft.com/office/drawing/2014/main" id="{4C484C8E-A8BB-BD12-CA70-9C526229F6DA}"/>
              </a:ext>
            </a:extLst>
          </p:cNvPr>
          <p:cNvSpPr txBox="1"/>
          <p:nvPr/>
        </p:nvSpPr>
        <p:spPr>
          <a:xfrm>
            <a:off x="892692" y="5874663"/>
            <a:ext cx="6105524" cy="461665"/>
          </a:xfrm>
          <a:prstGeom prst="rect">
            <a:avLst/>
          </a:prstGeom>
          <a:noFill/>
        </p:spPr>
        <p:txBody>
          <a:bodyPr wrap="square">
            <a:spAutoFit/>
          </a:bodyPr>
          <a:lstStyle/>
          <a:p>
            <a:pPr marL="452438" indent="-452438"/>
            <a:r>
              <a:rPr lang="en-US" sz="1200" dirty="0"/>
              <a:t>Fig. 1. Analgesic effects of </a:t>
            </a:r>
            <a:r>
              <a:rPr lang="en-US" sz="1200" i="1" dirty="0"/>
              <a:t>A. saxatile </a:t>
            </a:r>
            <a:r>
              <a:rPr lang="en-US" sz="1200" dirty="0"/>
              <a:t>and </a:t>
            </a:r>
            <a:r>
              <a:rPr lang="en-US" sz="1200" i="1" dirty="0"/>
              <a:t>A. </a:t>
            </a:r>
            <a:r>
              <a:rPr lang="en-US" sz="1200" i="1" dirty="0" err="1"/>
              <a:t>ponticum</a:t>
            </a:r>
            <a:r>
              <a:rPr lang="en-US" sz="1200" i="1" dirty="0"/>
              <a:t> </a:t>
            </a:r>
            <a:r>
              <a:rPr lang="en-US" sz="1200" dirty="0"/>
              <a:t>total extracts and fractions</a:t>
            </a:r>
          </a:p>
        </p:txBody>
      </p:sp>
      <p:graphicFrame>
        <p:nvGraphicFramePr>
          <p:cNvPr id="4" name="Table 10">
            <a:extLst>
              <a:ext uri="{FF2B5EF4-FFF2-40B4-BE49-F238E27FC236}">
                <a16:creationId xmlns:a16="http://schemas.microsoft.com/office/drawing/2014/main" id="{06C7FBB3-CC20-9E96-5A18-AD2633AEB992}"/>
              </a:ext>
            </a:extLst>
          </p:cNvPr>
          <p:cNvGraphicFramePr>
            <a:graphicFrameLocks noGrp="1"/>
          </p:cNvGraphicFramePr>
          <p:nvPr>
            <p:extLst>
              <p:ext uri="{D42A27DB-BD31-4B8C-83A1-F6EECF244321}">
                <p14:modId xmlns:p14="http://schemas.microsoft.com/office/powerpoint/2010/main" val="2045477598"/>
              </p:ext>
            </p:extLst>
          </p:nvPr>
        </p:nvGraphicFramePr>
        <p:xfrm>
          <a:off x="7116763" y="2786041"/>
          <a:ext cx="4856584" cy="3404086"/>
        </p:xfrm>
        <a:graphic>
          <a:graphicData uri="http://schemas.openxmlformats.org/drawingml/2006/table">
            <a:tbl>
              <a:tblPr firstRow="1" bandRow="1">
                <a:tableStyleId>{2D5ABB26-0587-4C30-8999-92F81FD0307C}</a:tableStyleId>
              </a:tblPr>
              <a:tblGrid>
                <a:gridCol w="1811764">
                  <a:extLst>
                    <a:ext uri="{9D8B030D-6E8A-4147-A177-3AD203B41FA5}">
                      <a16:colId xmlns:a16="http://schemas.microsoft.com/office/drawing/2014/main" val="2533387902"/>
                    </a:ext>
                  </a:extLst>
                </a:gridCol>
                <a:gridCol w="860612">
                  <a:extLst>
                    <a:ext uri="{9D8B030D-6E8A-4147-A177-3AD203B41FA5}">
                      <a16:colId xmlns:a16="http://schemas.microsoft.com/office/drawing/2014/main" val="2720475671"/>
                    </a:ext>
                  </a:extLst>
                </a:gridCol>
                <a:gridCol w="1092104">
                  <a:extLst>
                    <a:ext uri="{9D8B030D-6E8A-4147-A177-3AD203B41FA5}">
                      <a16:colId xmlns:a16="http://schemas.microsoft.com/office/drawing/2014/main" val="309664818"/>
                    </a:ext>
                  </a:extLst>
                </a:gridCol>
                <a:gridCol w="1092104">
                  <a:extLst>
                    <a:ext uri="{9D8B030D-6E8A-4147-A177-3AD203B41FA5}">
                      <a16:colId xmlns:a16="http://schemas.microsoft.com/office/drawing/2014/main" val="1551998311"/>
                    </a:ext>
                  </a:extLst>
                </a:gridCol>
              </a:tblGrid>
              <a:tr h="277568">
                <a:tc>
                  <a:txBody>
                    <a:bodyPr/>
                    <a:lstStyle/>
                    <a:p>
                      <a:pPr algn="l">
                        <a:lnSpc>
                          <a:spcPct val="107000"/>
                        </a:lnSpc>
                        <a:spcAft>
                          <a:spcPts val="800"/>
                        </a:spcAft>
                      </a:pPr>
                      <a:r>
                        <a:rPr lang="ka-GE" sz="1100" dirty="0">
                          <a:solidFill>
                            <a:schemeClr val="tx1"/>
                          </a:solidFill>
                          <a:effectLst/>
                        </a:rPr>
                        <a:t> </a:t>
                      </a:r>
                      <a:endParaRPr lang="ka-G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100" dirty="0">
                          <a:solidFill>
                            <a:schemeClr val="tx1"/>
                          </a:solidFill>
                          <a:effectLst/>
                        </a:rPr>
                        <a:t>Baseline latency</a:t>
                      </a:r>
                      <a:r>
                        <a:rPr lang="en-US" sz="1100" baseline="30000" dirty="0">
                          <a:solidFill>
                            <a:schemeClr val="tx1"/>
                          </a:solidFill>
                          <a:effectLst/>
                        </a:rPr>
                        <a:t> #</a:t>
                      </a:r>
                      <a:endParaRPr lang="ka-G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7000"/>
                        </a:lnSpc>
                        <a:spcAft>
                          <a:spcPts val="800"/>
                        </a:spcAft>
                      </a:pPr>
                      <a:r>
                        <a:rPr lang="en-US" sz="1100" dirty="0">
                          <a:solidFill>
                            <a:schemeClr val="tx1"/>
                          </a:solidFill>
                          <a:effectLst/>
                        </a:rPr>
                        <a:t>30 min</a:t>
                      </a:r>
                      <a:endParaRPr lang="ka-G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7000"/>
                        </a:lnSpc>
                        <a:spcAft>
                          <a:spcPts val="800"/>
                        </a:spcAft>
                      </a:pPr>
                      <a:r>
                        <a:rPr lang="en-US" sz="1100" dirty="0">
                          <a:solidFill>
                            <a:schemeClr val="tx1"/>
                          </a:solidFill>
                          <a:effectLst/>
                        </a:rPr>
                        <a:t>60 min</a:t>
                      </a:r>
                      <a:endParaRPr lang="ka-G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5656107"/>
                  </a:ext>
                </a:extLst>
              </a:tr>
              <a:tr h="277568">
                <a:tc>
                  <a:txBody>
                    <a:bodyPr/>
                    <a:lstStyle/>
                    <a:p>
                      <a:pPr algn="l">
                        <a:lnSpc>
                          <a:spcPct val="107000"/>
                        </a:lnSpc>
                        <a:spcAft>
                          <a:spcPts val="800"/>
                        </a:spcAft>
                      </a:pPr>
                      <a:r>
                        <a:rPr lang="en-US" sz="1100" dirty="0">
                          <a:solidFill>
                            <a:schemeClr val="tx1"/>
                          </a:solidFill>
                          <a:effectLst/>
                        </a:rPr>
                        <a:t>Control</a:t>
                      </a:r>
                      <a:endParaRPr lang="ka-G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11">
                  <a:txBody>
                    <a:bodyPr/>
                    <a:lstStyle/>
                    <a:p>
                      <a:pPr algn="ctr">
                        <a:lnSpc>
                          <a:spcPct val="107000"/>
                        </a:lnSpc>
                        <a:spcAft>
                          <a:spcPts val="800"/>
                        </a:spcAft>
                      </a:pPr>
                      <a:r>
                        <a:rPr lang="ka-GE" sz="1100" dirty="0">
                          <a:solidFill>
                            <a:schemeClr val="tx1"/>
                          </a:solidFill>
                          <a:effectLst/>
                        </a:rPr>
                        <a:t> </a:t>
                      </a:r>
                      <a:r>
                        <a:rPr lang="en-US" sz="1100" dirty="0">
                          <a:solidFill>
                            <a:schemeClr val="tx1"/>
                          </a:solidFill>
                          <a:effectLst/>
                        </a:rPr>
                        <a:t>11.5±3.5</a:t>
                      </a:r>
                      <a:endParaRPr lang="ka-G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7000"/>
                        </a:lnSpc>
                        <a:spcAft>
                          <a:spcPts val="800"/>
                        </a:spcAft>
                      </a:pPr>
                      <a:r>
                        <a:rPr lang="en-US" sz="1100" dirty="0">
                          <a:solidFill>
                            <a:schemeClr val="tx1"/>
                          </a:solidFill>
                          <a:effectLst/>
                        </a:rPr>
                        <a:t>11.6±2.6</a:t>
                      </a:r>
                      <a:endParaRPr lang="ka-G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7000"/>
                        </a:lnSpc>
                        <a:spcAft>
                          <a:spcPts val="800"/>
                        </a:spcAft>
                      </a:pPr>
                      <a:r>
                        <a:rPr lang="en-US" sz="1100" dirty="0">
                          <a:solidFill>
                            <a:schemeClr val="tx1"/>
                          </a:solidFill>
                          <a:effectLst/>
                        </a:rPr>
                        <a:t>11.8±2.4</a:t>
                      </a:r>
                      <a:endParaRPr lang="ka-G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5005538"/>
                  </a:ext>
                </a:extLst>
              </a:tr>
              <a:tr h="277568">
                <a:tc>
                  <a:txBody>
                    <a:bodyPr/>
                    <a:lstStyle/>
                    <a:p>
                      <a:pPr algn="l">
                        <a:lnSpc>
                          <a:spcPct val="107000"/>
                        </a:lnSpc>
                        <a:spcAft>
                          <a:spcPts val="800"/>
                        </a:spcAft>
                      </a:pPr>
                      <a:r>
                        <a:rPr lang="en-US" sz="1100" dirty="0" err="1">
                          <a:solidFill>
                            <a:schemeClr val="tx1"/>
                          </a:solidFill>
                          <a:effectLst/>
                        </a:rPr>
                        <a:t>A.s.</a:t>
                      </a:r>
                      <a:r>
                        <a:rPr lang="en-US" sz="1100" dirty="0">
                          <a:solidFill>
                            <a:schemeClr val="tx1"/>
                          </a:solidFill>
                          <a:effectLst/>
                        </a:rPr>
                        <a:t> tot (50 mg/kg  </a:t>
                      </a:r>
                      <a:r>
                        <a:rPr lang="en-US" sz="1100" dirty="0" err="1">
                          <a:solidFill>
                            <a:schemeClr val="tx1"/>
                          </a:solidFill>
                          <a:effectLst/>
                        </a:rPr>
                        <a:t>ip</a:t>
                      </a:r>
                      <a:r>
                        <a:rPr lang="en-US" sz="1100" dirty="0">
                          <a:solidFill>
                            <a:schemeClr val="tx1"/>
                          </a:solidFill>
                          <a:effectLst/>
                        </a:rPr>
                        <a:t>)</a:t>
                      </a:r>
                      <a:endParaRPr lang="ka-G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ka-GE"/>
                    </a:p>
                  </a:txBody>
                  <a:tcPr/>
                </a:tc>
                <a:tc>
                  <a:txBody>
                    <a:bodyPr/>
                    <a:lstStyle/>
                    <a:p>
                      <a:pPr marL="0" indent="0" algn="ctr">
                        <a:lnSpc>
                          <a:spcPct val="107000"/>
                        </a:lnSpc>
                        <a:spcAft>
                          <a:spcPts val="800"/>
                        </a:spcAft>
                      </a:pPr>
                      <a:r>
                        <a:rPr lang="en-US" sz="1100" dirty="0">
                          <a:solidFill>
                            <a:schemeClr val="tx1"/>
                          </a:solidFill>
                          <a:effectLst/>
                        </a:rPr>
                        <a:t>17.9±5.6*</a:t>
                      </a:r>
                      <a:endParaRPr lang="ka-G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7000"/>
                        </a:lnSpc>
                        <a:spcAft>
                          <a:spcPts val="800"/>
                        </a:spcAft>
                      </a:pPr>
                      <a:r>
                        <a:rPr lang="en-US" sz="1100" dirty="0">
                          <a:solidFill>
                            <a:schemeClr val="tx1"/>
                          </a:solidFill>
                          <a:effectLst/>
                        </a:rPr>
                        <a:t>20.1±7.3**</a:t>
                      </a:r>
                      <a:endParaRPr lang="ka-G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1786263"/>
                  </a:ext>
                </a:extLst>
              </a:tr>
              <a:tr h="277568">
                <a:tc>
                  <a:txBody>
                    <a:bodyPr/>
                    <a:lstStyle/>
                    <a:p>
                      <a:pPr algn="l">
                        <a:lnSpc>
                          <a:spcPct val="107000"/>
                        </a:lnSpc>
                        <a:spcAft>
                          <a:spcPts val="800"/>
                        </a:spcAft>
                      </a:pPr>
                      <a:r>
                        <a:rPr lang="en-US" sz="1100" dirty="0" err="1">
                          <a:solidFill>
                            <a:schemeClr val="tx1"/>
                          </a:solidFill>
                          <a:effectLst/>
                        </a:rPr>
                        <a:t>A.s.</a:t>
                      </a:r>
                      <a:r>
                        <a:rPr lang="en-US" sz="1100" dirty="0">
                          <a:solidFill>
                            <a:schemeClr val="tx1"/>
                          </a:solidFill>
                          <a:effectLst/>
                        </a:rPr>
                        <a:t> F2  (25 mg/kg  </a:t>
                      </a:r>
                      <a:r>
                        <a:rPr lang="en-US" sz="1100" dirty="0" err="1">
                          <a:solidFill>
                            <a:schemeClr val="tx1"/>
                          </a:solidFill>
                          <a:effectLst/>
                        </a:rPr>
                        <a:t>ip</a:t>
                      </a:r>
                      <a:r>
                        <a:rPr lang="en-US" sz="1100" dirty="0">
                          <a:solidFill>
                            <a:schemeClr val="tx1"/>
                          </a:solidFill>
                          <a:effectLst/>
                        </a:rPr>
                        <a:t>)</a:t>
                      </a:r>
                      <a:endParaRPr lang="ka-G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ka-GE"/>
                    </a:p>
                  </a:txBody>
                  <a:tcPr/>
                </a:tc>
                <a:tc>
                  <a:txBody>
                    <a:bodyPr/>
                    <a:lstStyle/>
                    <a:p>
                      <a:pPr marL="0" indent="0" algn="ctr">
                        <a:lnSpc>
                          <a:spcPct val="107000"/>
                        </a:lnSpc>
                        <a:spcAft>
                          <a:spcPts val="800"/>
                        </a:spcAft>
                      </a:pPr>
                      <a:r>
                        <a:rPr lang="en-US" sz="1100" dirty="0">
                          <a:solidFill>
                            <a:schemeClr val="tx1"/>
                          </a:solidFill>
                          <a:effectLst/>
                        </a:rPr>
                        <a:t>13.5±5.3</a:t>
                      </a:r>
                      <a:endParaRPr lang="ka-G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7000"/>
                        </a:lnSpc>
                        <a:spcAft>
                          <a:spcPts val="800"/>
                        </a:spcAft>
                      </a:pPr>
                      <a:r>
                        <a:rPr lang="en-US" sz="1100" dirty="0">
                          <a:solidFill>
                            <a:schemeClr val="tx1"/>
                          </a:solidFill>
                          <a:effectLst/>
                        </a:rPr>
                        <a:t>15.1±5.6</a:t>
                      </a:r>
                      <a:endParaRPr lang="ka-G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3881226"/>
                  </a:ext>
                </a:extLst>
              </a:tr>
              <a:tr h="277568">
                <a:tc>
                  <a:txBody>
                    <a:bodyPr/>
                    <a:lstStyle/>
                    <a:p>
                      <a:pPr algn="l">
                        <a:lnSpc>
                          <a:spcPct val="107000"/>
                        </a:lnSpc>
                        <a:spcAft>
                          <a:spcPts val="800"/>
                        </a:spcAft>
                      </a:pPr>
                      <a:r>
                        <a:rPr lang="en-US" sz="1100" dirty="0" err="1">
                          <a:solidFill>
                            <a:schemeClr val="tx1"/>
                          </a:solidFill>
                          <a:effectLst/>
                        </a:rPr>
                        <a:t>A.s.</a:t>
                      </a:r>
                      <a:r>
                        <a:rPr lang="en-US" sz="1100" dirty="0">
                          <a:solidFill>
                            <a:schemeClr val="tx1"/>
                          </a:solidFill>
                          <a:effectLst/>
                        </a:rPr>
                        <a:t> F2  (50 mg/kg  </a:t>
                      </a:r>
                      <a:r>
                        <a:rPr lang="en-US" sz="1100" dirty="0" err="1">
                          <a:solidFill>
                            <a:schemeClr val="tx1"/>
                          </a:solidFill>
                          <a:effectLst/>
                        </a:rPr>
                        <a:t>ip</a:t>
                      </a:r>
                      <a:r>
                        <a:rPr lang="en-US" sz="1100" dirty="0">
                          <a:solidFill>
                            <a:schemeClr val="tx1"/>
                          </a:solidFill>
                          <a:effectLst/>
                        </a:rPr>
                        <a:t>)</a:t>
                      </a:r>
                      <a:endParaRPr lang="ka-G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ka-GE"/>
                    </a:p>
                  </a:txBody>
                  <a:tcPr/>
                </a:tc>
                <a:tc>
                  <a:txBody>
                    <a:bodyPr/>
                    <a:lstStyle/>
                    <a:p>
                      <a:pPr marL="0" indent="0" algn="ctr">
                        <a:lnSpc>
                          <a:spcPct val="107000"/>
                        </a:lnSpc>
                        <a:spcAft>
                          <a:spcPts val="800"/>
                        </a:spcAft>
                      </a:pPr>
                      <a:r>
                        <a:rPr lang="en-US" sz="1100">
                          <a:solidFill>
                            <a:schemeClr val="tx1"/>
                          </a:solidFill>
                          <a:effectLst/>
                        </a:rPr>
                        <a:t>16.6±2.3*</a:t>
                      </a:r>
                      <a:endParaRPr lang="ka-G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7000"/>
                        </a:lnSpc>
                        <a:spcAft>
                          <a:spcPts val="800"/>
                        </a:spcAft>
                      </a:pPr>
                      <a:r>
                        <a:rPr lang="en-US" sz="1100" dirty="0">
                          <a:solidFill>
                            <a:schemeClr val="tx1"/>
                          </a:solidFill>
                          <a:effectLst/>
                        </a:rPr>
                        <a:t>18.6±2.5**</a:t>
                      </a:r>
                      <a:endParaRPr lang="ka-G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3753033"/>
                  </a:ext>
                </a:extLst>
              </a:tr>
              <a:tr h="277568">
                <a:tc>
                  <a:txBody>
                    <a:bodyPr/>
                    <a:lstStyle/>
                    <a:p>
                      <a:pPr algn="l">
                        <a:lnSpc>
                          <a:spcPct val="107000"/>
                        </a:lnSpc>
                        <a:spcAft>
                          <a:spcPts val="800"/>
                        </a:spcAft>
                      </a:pPr>
                      <a:r>
                        <a:rPr lang="en-US" sz="1100">
                          <a:solidFill>
                            <a:schemeClr val="tx1"/>
                          </a:solidFill>
                          <a:effectLst/>
                        </a:rPr>
                        <a:t>A.s. F3 (25 mg/kg  ip)</a:t>
                      </a:r>
                      <a:endParaRPr lang="ka-G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ka-GE"/>
                    </a:p>
                  </a:txBody>
                  <a:tcPr/>
                </a:tc>
                <a:tc>
                  <a:txBody>
                    <a:bodyPr/>
                    <a:lstStyle/>
                    <a:p>
                      <a:pPr marL="0" indent="0" algn="ctr">
                        <a:lnSpc>
                          <a:spcPct val="107000"/>
                        </a:lnSpc>
                        <a:spcAft>
                          <a:spcPts val="800"/>
                        </a:spcAft>
                      </a:pPr>
                      <a:r>
                        <a:rPr lang="en-US" sz="1100" dirty="0">
                          <a:solidFill>
                            <a:schemeClr val="tx1"/>
                          </a:solidFill>
                          <a:effectLst/>
                        </a:rPr>
                        <a:t>17.4±5.4</a:t>
                      </a:r>
                      <a:endParaRPr lang="ka-G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7000"/>
                        </a:lnSpc>
                        <a:spcAft>
                          <a:spcPts val="800"/>
                        </a:spcAft>
                      </a:pPr>
                      <a:r>
                        <a:rPr lang="en-US" sz="1100" dirty="0">
                          <a:solidFill>
                            <a:schemeClr val="tx1"/>
                          </a:solidFill>
                          <a:effectLst/>
                        </a:rPr>
                        <a:t>19.5±7.2*</a:t>
                      </a:r>
                      <a:endParaRPr lang="ka-G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9652095"/>
                  </a:ext>
                </a:extLst>
              </a:tr>
              <a:tr h="277568">
                <a:tc>
                  <a:txBody>
                    <a:bodyPr/>
                    <a:lstStyle/>
                    <a:p>
                      <a:pPr algn="l">
                        <a:lnSpc>
                          <a:spcPct val="107000"/>
                        </a:lnSpc>
                        <a:spcAft>
                          <a:spcPts val="800"/>
                        </a:spcAft>
                      </a:pPr>
                      <a:r>
                        <a:rPr lang="en-US" sz="1100" dirty="0" err="1">
                          <a:solidFill>
                            <a:schemeClr val="tx1"/>
                          </a:solidFill>
                          <a:effectLst/>
                        </a:rPr>
                        <a:t>A.s.</a:t>
                      </a:r>
                      <a:r>
                        <a:rPr lang="en-US" sz="1100" dirty="0">
                          <a:solidFill>
                            <a:schemeClr val="tx1"/>
                          </a:solidFill>
                          <a:effectLst/>
                        </a:rPr>
                        <a:t> F3 (50 mg/kg  </a:t>
                      </a:r>
                      <a:r>
                        <a:rPr lang="en-US" sz="1100" dirty="0" err="1">
                          <a:solidFill>
                            <a:schemeClr val="tx1"/>
                          </a:solidFill>
                          <a:effectLst/>
                        </a:rPr>
                        <a:t>ip</a:t>
                      </a:r>
                      <a:r>
                        <a:rPr lang="en-US" sz="1100" dirty="0">
                          <a:solidFill>
                            <a:schemeClr val="tx1"/>
                          </a:solidFill>
                          <a:effectLst/>
                        </a:rPr>
                        <a:t>)</a:t>
                      </a:r>
                      <a:endParaRPr lang="ka-G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ka-GE"/>
                    </a:p>
                  </a:txBody>
                  <a:tcPr/>
                </a:tc>
                <a:tc>
                  <a:txBody>
                    <a:bodyPr/>
                    <a:lstStyle/>
                    <a:p>
                      <a:pPr marL="0" indent="0" algn="ctr">
                        <a:lnSpc>
                          <a:spcPct val="107000"/>
                        </a:lnSpc>
                        <a:spcAft>
                          <a:spcPts val="800"/>
                        </a:spcAft>
                      </a:pPr>
                      <a:r>
                        <a:rPr lang="en-US" sz="1100" dirty="0">
                          <a:solidFill>
                            <a:schemeClr val="tx1"/>
                          </a:solidFill>
                          <a:effectLst/>
                        </a:rPr>
                        <a:t>19.0±5.4*</a:t>
                      </a:r>
                      <a:endParaRPr lang="ka-G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7000"/>
                        </a:lnSpc>
                        <a:spcAft>
                          <a:spcPts val="800"/>
                        </a:spcAft>
                      </a:pPr>
                      <a:r>
                        <a:rPr lang="en-US" sz="1100" dirty="0">
                          <a:solidFill>
                            <a:schemeClr val="tx1"/>
                          </a:solidFill>
                          <a:effectLst/>
                        </a:rPr>
                        <a:t>21.2±6.7***</a:t>
                      </a:r>
                      <a:endParaRPr lang="ka-G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5982964"/>
                  </a:ext>
                </a:extLst>
              </a:tr>
              <a:tr h="277568">
                <a:tc>
                  <a:txBody>
                    <a:bodyPr/>
                    <a:lstStyle/>
                    <a:p>
                      <a:pPr algn="l">
                        <a:lnSpc>
                          <a:spcPct val="107000"/>
                        </a:lnSpc>
                        <a:spcAft>
                          <a:spcPts val="800"/>
                        </a:spcAft>
                      </a:pPr>
                      <a:r>
                        <a:rPr lang="en-US" sz="1100">
                          <a:solidFill>
                            <a:schemeClr val="tx1"/>
                          </a:solidFill>
                          <a:effectLst/>
                        </a:rPr>
                        <a:t>A.p. tot (50 mg/kg  ip)</a:t>
                      </a:r>
                      <a:endParaRPr lang="ka-G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ka-GE"/>
                    </a:p>
                  </a:txBody>
                  <a:tcPr/>
                </a:tc>
                <a:tc>
                  <a:txBody>
                    <a:bodyPr/>
                    <a:lstStyle/>
                    <a:p>
                      <a:pPr marL="0" indent="0" algn="ctr">
                        <a:lnSpc>
                          <a:spcPct val="107000"/>
                        </a:lnSpc>
                        <a:spcAft>
                          <a:spcPts val="800"/>
                        </a:spcAft>
                      </a:pPr>
                      <a:r>
                        <a:rPr lang="en-US" sz="1100">
                          <a:solidFill>
                            <a:schemeClr val="tx1"/>
                          </a:solidFill>
                          <a:effectLst/>
                        </a:rPr>
                        <a:t>23.7±6.7**</a:t>
                      </a:r>
                      <a:endParaRPr lang="ka-G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7000"/>
                        </a:lnSpc>
                        <a:spcAft>
                          <a:spcPts val="800"/>
                        </a:spcAft>
                      </a:pPr>
                      <a:r>
                        <a:rPr lang="en-US" sz="1100" dirty="0">
                          <a:solidFill>
                            <a:schemeClr val="tx1"/>
                          </a:solidFill>
                          <a:effectLst/>
                        </a:rPr>
                        <a:t>21.3±6.4*</a:t>
                      </a:r>
                      <a:endParaRPr lang="ka-G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4428074"/>
                  </a:ext>
                </a:extLst>
              </a:tr>
              <a:tr h="277568">
                <a:tc>
                  <a:txBody>
                    <a:bodyPr/>
                    <a:lstStyle/>
                    <a:p>
                      <a:pPr algn="l">
                        <a:lnSpc>
                          <a:spcPct val="107000"/>
                        </a:lnSpc>
                        <a:spcAft>
                          <a:spcPts val="800"/>
                        </a:spcAft>
                      </a:pPr>
                      <a:r>
                        <a:rPr lang="en-US" sz="1100">
                          <a:solidFill>
                            <a:schemeClr val="tx1"/>
                          </a:solidFill>
                          <a:effectLst/>
                        </a:rPr>
                        <a:t>A.p. F2 (25 mg/kg  ip)</a:t>
                      </a:r>
                      <a:endParaRPr lang="ka-G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ka-GE"/>
                    </a:p>
                  </a:txBody>
                  <a:tcPr/>
                </a:tc>
                <a:tc>
                  <a:txBody>
                    <a:bodyPr/>
                    <a:lstStyle/>
                    <a:p>
                      <a:pPr marL="0" indent="0" algn="ctr">
                        <a:lnSpc>
                          <a:spcPct val="107000"/>
                        </a:lnSpc>
                        <a:spcAft>
                          <a:spcPts val="800"/>
                        </a:spcAft>
                      </a:pPr>
                      <a:r>
                        <a:rPr lang="en-US" sz="1100" dirty="0">
                          <a:solidFill>
                            <a:schemeClr val="tx1"/>
                          </a:solidFill>
                          <a:effectLst/>
                        </a:rPr>
                        <a:t>14.6±2.9</a:t>
                      </a:r>
                      <a:endParaRPr lang="ka-G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7000"/>
                        </a:lnSpc>
                        <a:spcAft>
                          <a:spcPts val="800"/>
                        </a:spcAft>
                      </a:pPr>
                      <a:r>
                        <a:rPr lang="en-US" sz="1100" dirty="0">
                          <a:solidFill>
                            <a:schemeClr val="tx1"/>
                          </a:solidFill>
                          <a:effectLst/>
                        </a:rPr>
                        <a:t>13.2±2.6</a:t>
                      </a:r>
                      <a:endParaRPr lang="ka-G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2423391"/>
                  </a:ext>
                </a:extLst>
              </a:tr>
              <a:tr h="277568">
                <a:tc>
                  <a:txBody>
                    <a:bodyPr/>
                    <a:lstStyle/>
                    <a:p>
                      <a:pPr algn="l">
                        <a:lnSpc>
                          <a:spcPct val="107000"/>
                        </a:lnSpc>
                        <a:spcAft>
                          <a:spcPts val="800"/>
                        </a:spcAft>
                      </a:pPr>
                      <a:r>
                        <a:rPr lang="en-US" sz="1100">
                          <a:solidFill>
                            <a:schemeClr val="tx1"/>
                          </a:solidFill>
                          <a:effectLst/>
                        </a:rPr>
                        <a:t>A.p. F2 (50 mg/kg  ip)</a:t>
                      </a:r>
                      <a:endParaRPr lang="ka-G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ka-GE"/>
                    </a:p>
                  </a:txBody>
                  <a:tcPr/>
                </a:tc>
                <a:tc>
                  <a:txBody>
                    <a:bodyPr/>
                    <a:lstStyle/>
                    <a:p>
                      <a:pPr marL="0" indent="0" algn="ctr">
                        <a:lnSpc>
                          <a:spcPct val="107000"/>
                        </a:lnSpc>
                        <a:spcAft>
                          <a:spcPts val="800"/>
                        </a:spcAft>
                      </a:pPr>
                      <a:r>
                        <a:rPr lang="en-US" sz="1100" dirty="0">
                          <a:solidFill>
                            <a:schemeClr val="tx1"/>
                          </a:solidFill>
                          <a:effectLst/>
                        </a:rPr>
                        <a:t>18.0±4.5*</a:t>
                      </a:r>
                      <a:endParaRPr lang="ka-G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7000"/>
                        </a:lnSpc>
                        <a:spcAft>
                          <a:spcPts val="800"/>
                        </a:spcAft>
                      </a:pPr>
                      <a:r>
                        <a:rPr lang="en-US" sz="1100" dirty="0">
                          <a:solidFill>
                            <a:schemeClr val="tx1"/>
                          </a:solidFill>
                          <a:effectLst/>
                        </a:rPr>
                        <a:t>16.2±4.4</a:t>
                      </a:r>
                      <a:endParaRPr lang="ka-G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1540285"/>
                  </a:ext>
                </a:extLst>
              </a:tr>
              <a:tr h="277568">
                <a:tc>
                  <a:txBody>
                    <a:bodyPr/>
                    <a:lstStyle/>
                    <a:p>
                      <a:pPr algn="l">
                        <a:lnSpc>
                          <a:spcPct val="107000"/>
                        </a:lnSpc>
                        <a:spcAft>
                          <a:spcPts val="800"/>
                        </a:spcAft>
                      </a:pPr>
                      <a:r>
                        <a:rPr lang="en-US" sz="1100" dirty="0" err="1">
                          <a:solidFill>
                            <a:schemeClr val="tx1"/>
                          </a:solidFill>
                          <a:effectLst/>
                        </a:rPr>
                        <a:t>A.p.</a:t>
                      </a:r>
                      <a:r>
                        <a:rPr lang="en-US" sz="1100" dirty="0">
                          <a:solidFill>
                            <a:schemeClr val="tx1"/>
                          </a:solidFill>
                          <a:effectLst/>
                        </a:rPr>
                        <a:t> F3 (25 mg/kg  </a:t>
                      </a:r>
                      <a:r>
                        <a:rPr lang="en-US" sz="1100" dirty="0" err="1">
                          <a:solidFill>
                            <a:schemeClr val="tx1"/>
                          </a:solidFill>
                          <a:effectLst/>
                        </a:rPr>
                        <a:t>ip</a:t>
                      </a:r>
                      <a:r>
                        <a:rPr lang="en-US" sz="1100" dirty="0">
                          <a:solidFill>
                            <a:schemeClr val="tx1"/>
                          </a:solidFill>
                          <a:effectLst/>
                        </a:rPr>
                        <a:t>)</a:t>
                      </a:r>
                      <a:endParaRPr lang="ka-G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ka-GE"/>
                    </a:p>
                  </a:txBody>
                  <a:tcPr/>
                </a:tc>
                <a:tc>
                  <a:txBody>
                    <a:bodyPr/>
                    <a:lstStyle/>
                    <a:p>
                      <a:pPr marL="0" indent="0" algn="ctr">
                        <a:lnSpc>
                          <a:spcPct val="107000"/>
                        </a:lnSpc>
                        <a:spcAft>
                          <a:spcPts val="800"/>
                        </a:spcAft>
                      </a:pPr>
                      <a:r>
                        <a:rPr lang="en-US" sz="1100">
                          <a:solidFill>
                            <a:schemeClr val="tx1"/>
                          </a:solidFill>
                          <a:effectLst/>
                        </a:rPr>
                        <a:t>14.3±3.5</a:t>
                      </a:r>
                      <a:endParaRPr lang="ka-G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7000"/>
                        </a:lnSpc>
                        <a:spcAft>
                          <a:spcPts val="800"/>
                        </a:spcAft>
                      </a:pPr>
                      <a:r>
                        <a:rPr lang="en-US" sz="1100" dirty="0">
                          <a:solidFill>
                            <a:schemeClr val="tx1"/>
                          </a:solidFill>
                          <a:effectLst/>
                        </a:rPr>
                        <a:t>12.9±3.1</a:t>
                      </a:r>
                      <a:endParaRPr lang="ka-G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5479475"/>
                  </a:ext>
                </a:extLst>
              </a:tr>
              <a:tr h="277568">
                <a:tc>
                  <a:txBody>
                    <a:bodyPr/>
                    <a:lstStyle/>
                    <a:p>
                      <a:pPr algn="l">
                        <a:lnSpc>
                          <a:spcPct val="107000"/>
                        </a:lnSpc>
                        <a:spcAft>
                          <a:spcPts val="800"/>
                        </a:spcAft>
                      </a:pPr>
                      <a:r>
                        <a:rPr lang="en-US" sz="1100" dirty="0" err="1">
                          <a:solidFill>
                            <a:schemeClr val="tx1"/>
                          </a:solidFill>
                          <a:effectLst/>
                        </a:rPr>
                        <a:t>A.p.</a:t>
                      </a:r>
                      <a:r>
                        <a:rPr lang="en-US" sz="1100" dirty="0">
                          <a:solidFill>
                            <a:schemeClr val="tx1"/>
                          </a:solidFill>
                          <a:effectLst/>
                        </a:rPr>
                        <a:t> F3 (50 mg/kg  </a:t>
                      </a:r>
                      <a:r>
                        <a:rPr lang="en-US" sz="1100" dirty="0" err="1">
                          <a:solidFill>
                            <a:schemeClr val="tx1"/>
                          </a:solidFill>
                          <a:effectLst/>
                        </a:rPr>
                        <a:t>ip</a:t>
                      </a:r>
                      <a:r>
                        <a:rPr lang="en-US" sz="1100" dirty="0">
                          <a:solidFill>
                            <a:schemeClr val="tx1"/>
                          </a:solidFill>
                          <a:effectLst/>
                        </a:rPr>
                        <a:t>)</a:t>
                      </a:r>
                      <a:endParaRPr lang="ka-G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ka-GE"/>
                    </a:p>
                  </a:txBody>
                  <a:tcPr/>
                </a:tc>
                <a:tc>
                  <a:txBody>
                    <a:bodyPr/>
                    <a:lstStyle/>
                    <a:p>
                      <a:pPr marL="0" indent="0" algn="ctr">
                        <a:lnSpc>
                          <a:spcPct val="107000"/>
                        </a:lnSpc>
                        <a:spcAft>
                          <a:spcPts val="800"/>
                        </a:spcAft>
                      </a:pPr>
                      <a:r>
                        <a:rPr lang="en-US" sz="1100">
                          <a:solidFill>
                            <a:schemeClr val="tx1"/>
                          </a:solidFill>
                          <a:effectLst/>
                        </a:rPr>
                        <a:t>18.3±2.5***</a:t>
                      </a:r>
                      <a:endParaRPr lang="ka-GE"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07000"/>
                        </a:lnSpc>
                        <a:spcAft>
                          <a:spcPts val="800"/>
                        </a:spcAft>
                      </a:pPr>
                      <a:r>
                        <a:rPr lang="en-US" sz="1100" dirty="0">
                          <a:solidFill>
                            <a:schemeClr val="tx1"/>
                          </a:solidFill>
                          <a:effectLst/>
                        </a:rPr>
                        <a:t>16.5±2.2*</a:t>
                      </a:r>
                      <a:endParaRPr lang="ka-GE"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9362334"/>
                  </a:ext>
                </a:extLst>
              </a:tr>
            </a:tbl>
          </a:graphicData>
        </a:graphic>
      </p:graphicFrame>
    </p:spTree>
    <p:extLst>
      <p:ext uri="{BB962C8B-B14F-4D97-AF65-F5344CB8AC3E}">
        <p14:creationId xmlns:p14="http://schemas.microsoft.com/office/powerpoint/2010/main" val="1621466039"/>
      </p:ext>
    </p:extLst>
  </p:cSld>
  <p:clrMapOvr>
    <a:masterClrMapping/>
  </p:clrMapOvr>
</p:sld>
</file>

<file path=ppt/theme/theme1.xml><?xml version="1.0" encoding="utf-8"?>
<a:theme xmlns:a="http://schemas.openxmlformats.org/drawingml/2006/main" name="პრეზენტაციის_შაბლონი ">
  <a:themeElements>
    <a:clrScheme name="Custom 2">
      <a:dk1>
        <a:srgbClr val="005B84"/>
      </a:dk1>
      <a:lt1>
        <a:srgbClr val="FFFFFF"/>
      </a:lt1>
      <a:dk2>
        <a:srgbClr val="0037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თსსუ">
      <a:majorFont>
        <a:latin typeface="BPG LE Studio 02 Caps"/>
        <a:ea typeface=""/>
        <a:cs typeface=""/>
      </a:majorFont>
      <a:minorFont>
        <a:latin typeface="BPG LE Studio 02"/>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პრეზენტაციის_შაბლონი </Template>
  <TotalTime>5228</TotalTime>
  <Words>1079</Words>
  <Application>Microsoft Office PowerPoint</Application>
  <PresentationFormat>Widescreen</PresentationFormat>
  <Paragraphs>287</Paragraphs>
  <Slides>13</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BPG LE Studio 02</vt:lpstr>
      <vt:lpstr>BPG LE Studio 02 Caps</vt:lpstr>
      <vt:lpstr>Calibri</vt:lpstr>
      <vt:lpstr>Sylfaen</vt:lpstr>
      <vt:lpstr>Times New Roman</vt:lpstr>
      <vt:lpstr>Wingdings</vt:lpstr>
      <vt:lpstr>პრეზენტაციის_შაბლონი </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Jgerenaia Giorgi</dc:creator>
  <cp:lastModifiedBy>Giorgi Jgerenaia</cp:lastModifiedBy>
  <cp:revision>93</cp:revision>
  <cp:lastPrinted>2022-09-19T05:58:25Z</cp:lastPrinted>
  <dcterms:created xsi:type="dcterms:W3CDTF">2022-02-20T14:45:58Z</dcterms:created>
  <dcterms:modified xsi:type="dcterms:W3CDTF">2023-01-04T16:11:46Z</dcterms:modified>
</cp:coreProperties>
</file>