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handoutMasterIdLst>
    <p:handoutMasterId r:id="rId19"/>
  </p:handoutMasterIdLst>
  <p:sldIdLst>
    <p:sldId id="256" r:id="rId3"/>
    <p:sldId id="365" r:id="rId4"/>
    <p:sldId id="337" r:id="rId5"/>
    <p:sldId id="345" r:id="rId6"/>
    <p:sldId id="347" r:id="rId7"/>
    <p:sldId id="358" r:id="rId8"/>
    <p:sldId id="289" r:id="rId9"/>
    <p:sldId id="350" r:id="rId10"/>
    <p:sldId id="362" r:id="rId11"/>
    <p:sldId id="324" r:id="rId12"/>
    <p:sldId id="326" r:id="rId13"/>
    <p:sldId id="354" r:id="rId14"/>
    <p:sldId id="357" r:id="rId15"/>
    <p:sldId id="366" r:id="rId16"/>
    <p:sldId id="297" r:id="rId17"/>
  </p:sldIdLst>
  <p:sldSz cx="9144000" cy="6858000" type="screen4x3"/>
  <p:notesSz cx="6858000" cy="9144000"/>
  <p:defaultTextStyle>
    <a:defPPr>
      <a:defRPr lang="fr-FR"/>
    </a:defPPr>
    <a:lvl1pPr marL="0" algn="l" defTabSz="373555" rtl="0" eaLnBrk="1" latinLnBrk="0" hangingPunct="1">
      <a:defRPr sz="1400" kern="1200">
        <a:solidFill>
          <a:schemeClr val="tx1"/>
        </a:solidFill>
        <a:latin typeface="+mn-lt"/>
        <a:ea typeface="+mn-ea"/>
        <a:cs typeface="+mn-cs"/>
      </a:defRPr>
    </a:lvl1pPr>
    <a:lvl2pPr marL="373555" algn="l" defTabSz="373555" rtl="0" eaLnBrk="1" latinLnBrk="0" hangingPunct="1">
      <a:defRPr sz="1400" kern="1200">
        <a:solidFill>
          <a:schemeClr val="tx1"/>
        </a:solidFill>
        <a:latin typeface="+mn-lt"/>
        <a:ea typeface="+mn-ea"/>
        <a:cs typeface="+mn-cs"/>
      </a:defRPr>
    </a:lvl2pPr>
    <a:lvl3pPr marL="747113" algn="l" defTabSz="373555" rtl="0" eaLnBrk="1" latinLnBrk="0" hangingPunct="1">
      <a:defRPr sz="1400" kern="1200">
        <a:solidFill>
          <a:schemeClr val="tx1"/>
        </a:solidFill>
        <a:latin typeface="+mn-lt"/>
        <a:ea typeface="+mn-ea"/>
        <a:cs typeface="+mn-cs"/>
      </a:defRPr>
    </a:lvl3pPr>
    <a:lvl4pPr marL="1120668" algn="l" defTabSz="373555" rtl="0" eaLnBrk="1" latinLnBrk="0" hangingPunct="1">
      <a:defRPr sz="1400" kern="1200">
        <a:solidFill>
          <a:schemeClr val="tx1"/>
        </a:solidFill>
        <a:latin typeface="+mn-lt"/>
        <a:ea typeface="+mn-ea"/>
        <a:cs typeface="+mn-cs"/>
      </a:defRPr>
    </a:lvl4pPr>
    <a:lvl5pPr marL="1494226" algn="l" defTabSz="373555" rtl="0" eaLnBrk="1" latinLnBrk="0" hangingPunct="1">
      <a:defRPr sz="1400" kern="1200">
        <a:solidFill>
          <a:schemeClr val="tx1"/>
        </a:solidFill>
        <a:latin typeface="+mn-lt"/>
        <a:ea typeface="+mn-ea"/>
        <a:cs typeface="+mn-cs"/>
      </a:defRPr>
    </a:lvl5pPr>
    <a:lvl6pPr marL="1867779" algn="l" defTabSz="373555" rtl="0" eaLnBrk="1" latinLnBrk="0" hangingPunct="1">
      <a:defRPr sz="1400" kern="1200">
        <a:solidFill>
          <a:schemeClr val="tx1"/>
        </a:solidFill>
        <a:latin typeface="+mn-lt"/>
        <a:ea typeface="+mn-ea"/>
        <a:cs typeface="+mn-cs"/>
      </a:defRPr>
    </a:lvl6pPr>
    <a:lvl7pPr marL="2241337" algn="l" defTabSz="373555" rtl="0" eaLnBrk="1" latinLnBrk="0" hangingPunct="1">
      <a:defRPr sz="1400" kern="1200">
        <a:solidFill>
          <a:schemeClr val="tx1"/>
        </a:solidFill>
        <a:latin typeface="+mn-lt"/>
        <a:ea typeface="+mn-ea"/>
        <a:cs typeface="+mn-cs"/>
      </a:defRPr>
    </a:lvl7pPr>
    <a:lvl8pPr marL="2614892" algn="l" defTabSz="373555" rtl="0" eaLnBrk="1" latinLnBrk="0" hangingPunct="1">
      <a:defRPr sz="1400" kern="1200">
        <a:solidFill>
          <a:schemeClr val="tx1"/>
        </a:solidFill>
        <a:latin typeface="+mn-lt"/>
        <a:ea typeface="+mn-ea"/>
        <a:cs typeface="+mn-cs"/>
      </a:defRPr>
    </a:lvl8pPr>
    <a:lvl9pPr marL="2988450" algn="l" defTabSz="373555"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CDE9D4A-C8E5-4300-8B50-BBEF77E39B22}">
          <p14:sldIdLst>
            <p14:sldId id="256"/>
            <p14:sldId id="365"/>
            <p14:sldId id="337"/>
            <p14:sldId id="345"/>
            <p14:sldId id="347"/>
            <p14:sldId id="358"/>
            <p14:sldId id="289"/>
            <p14:sldId id="350"/>
            <p14:sldId id="362"/>
            <p14:sldId id="324"/>
            <p14:sldId id="326"/>
            <p14:sldId id="354"/>
            <p14:sldId id="357"/>
            <p14:sldId id="366"/>
          </p14:sldIdLst>
        </p14:section>
        <p14:section name="Section sans titre" id="{BE2E0918-ECBD-423C-98AE-6FE12D938BA5}">
          <p14:sldIdLst>
            <p14:sldId id="297"/>
          </p14:sldIdLst>
        </p14:section>
      </p14:sectionLst>
    </p:ext>
    <p:ext uri="{EFAFB233-063F-42B5-8137-9DF3F51BA10A}">
      <p15:sldGuideLst xmlns:p15="http://schemas.microsoft.com/office/powerpoint/2012/main" xmlns="">
        <p15:guide id="1" orient="horz" pos="217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B"/>
    <a:srgbClr val="3C8A2E"/>
    <a:srgbClr val="FFFFFF"/>
    <a:srgbClr val="D52B1E"/>
    <a:srgbClr val="C40000"/>
    <a:srgbClr val="B6BF00"/>
    <a:srgbClr val="B2B4B3"/>
    <a:srgbClr val="EAEAEA"/>
    <a:srgbClr val="000000"/>
    <a:srgbClr val="6C6F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9644" autoAdjust="0"/>
  </p:normalViewPr>
  <p:slideViewPr>
    <p:cSldViewPr snapToObjects="1">
      <p:cViewPr>
        <p:scale>
          <a:sx n="80" d="100"/>
          <a:sy n="80" d="100"/>
        </p:scale>
        <p:origin x="-1128" y="-162"/>
      </p:cViewPr>
      <p:guideLst>
        <p:guide orient="horz" pos="2174"/>
        <p:guide pos="288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435026-5326-44B9-8DC3-A48EF6A655DD}" type="doc">
      <dgm:prSet loTypeId="urn:microsoft.com/office/officeart/2005/8/layout/radial1" loCatId="relationship" qsTypeId="urn:microsoft.com/office/officeart/2005/8/quickstyle/simple3" qsCatId="simple" csTypeId="urn:microsoft.com/office/officeart/2005/8/colors/accent2_3" csCatId="accent2" phldr="1"/>
      <dgm:spPr/>
      <dgm:t>
        <a:bodyPr/>
        <a:lstStyle/>
        <a:p>
          <a:endParaRPr lang="fr-FR"/>
        </a:p>
      </dgm:t>
    </dgm:pt>
    <dgm:pt modelId="{709598A6-9EDE-4FA2-B11A-A02197374B8C}">
      <dgm:prSet phldrT="[Texte]" custT="1"/>
      <dgm:spPr>
        <a:solidFill>
          <a:srgbClr val="FFC000"/>
        </a:solidFill>
      </dgm:spPr>
      <dgm:t>
        <a:bodyPr/>
        <a:lstStyle/>
        <a:p>
          <a:pPr>
            <a:lnSpc>
              <a:spcPct val="100000"/>
            </a:lnSpc>
          </a:pPr>
          <a:r>
            <a:rPr lang="fr-FR" sz="1600" b="1" dirty="0" smtClean="0">
              <a:latin typeface="Arial Narrow" pitchFamily="34" charset="0"/>
              <a:cs typeface="Arial" pitchFamily="34" charset="0"/>
            </a:rPr>
            <a:t>Adoption </a:t>
          </a:r>
        </a:p>
        <a:p>
          <a:pPr>
            <a:lnSpc>
              <a:spcPct val="100000"/>
            </a:lnSpc>
          </a:pPr>
          <a:r>
            <a:rPr lang="fr-FR" sz="1600" b="1" dirty="0" smtClean="0">
              <a:latin typeface="Arial Narrow" pitchFamily="34" charset="0"/>
              <a:cs typeface="Arial" pitchFamily="34" charset="0"/>
            </a:rPr>
            <a:t>de la gazéification de biomasse?</a:t>
          </a:r>
          <a:endParaRPr lang="fr-FR" sz="1600" b="1" dirty="0">
            <a:latin typeface="Arial Narrow" pitchFamily="34" charset="0"/>
            <a:cs typeface="Arial" pitchFamily="34" charset="0"/>
          </a:endParaRPr>
        </a:p>
      </dgm:t>
    </dgm:pt>
    <dgm:pt modelId="{D7BC9E39-7B03-4A36-AC5B-76A058B7F63A}" type="parTrans" cxnId="{E62B1373-1A21-4EA0-819F-75737ACD3923}">
      <dgm:prSet/>
      <dgm:spPr/>
      <dgm:t>
        <a:bodyPr/>
        <a:lstStyle/>
        <a:p>
          <a:endParaRPr lang="fr-FR"/>
        </a:p>
      </dgm:t>
    </dgm:pt>
    <dgm:pt modelId="{8D220CD9-38FE-4636-BBAA-82C18EBE3399}" type="sibTrans" cxnId="{E62B1373-1A21-4EA0-819F-75737ACD3923}">
      <dgm:prSet/>
      <dgm:spPr/>
      <dgm:t>
        <a:bodyPr/>
        <a:lstStyle/>
        <a:p>
          <a:endParaRPr lang="fr-FR"/>
        </a:p>
      </dgm:t>
    </dgm:pt>
    <dgm:pt modelId="{9A5E05DF-FCA2-46EC-976C-5E2E1B33501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1600" b="1" dirty="0" smtClean="0">
            <a:latin typeface="Arial Narrow" pitchFamily="34" charset="0"/>
            <a:cs typeface="Arial" pitchFamily="34" charset="0"/>
          </a:endParaRPr>
        </a:p>
        <a:p>
          <a:pPr marL="0" marR="0" indent="0" defTabSz="622300" eaLnBrk="1" fontAlgn="auto" latinLnBrk="0" hangingPunct="1">
            <a:lnSpc>
              <a:spcPct val="90000"/>
            </a:lnSpc>
            <a:spcBef>
              <a:spcPct val="0"/>
            </a:spcBef>
            <a:spcAft>
              <a:spcPct val="35000"/>
            </a:spcAft>
            <a:buClrTx/>
            <a:buSzTx/>
            <a:buFontTx/>
            <a:buNone/>
            <a:tabLst/>
            <a:defRPr/>
          </a:pPr>
          <a:r>
            <a:rPr lang="fr-FR" sz="1600" b="1" dirty="0" smtClean="0">
              <a:latin typeface="Arial Narrow" pitchFamily="34" charset="0"/>
              <a:cs typeface="Arial" pitchFamily="34" charset="0"/>
            </a:rPr>
            <a:t>Sociologie</a:t>
          </a:r>
          <a:r>
            <a:rPr lang="fr-FR" sz="1600" b="1" baseline="0" dirty="0" smtClean="0">
              <a:latin typeface="Arial Narrow" pitchFamily="34" charset="0"/>
              <a:cs typeface="Arial" pitchFamily="34" charset="0"/>
            </a:rPr>
            <a:t> de la traduction</a:t>
          </a:r>
          <a:endParaRPr lang="fr-FR" sz="1600" b="1" dirty="0" smtClean="0">
            <a:latin typeface="Arial Narrow" pitchFamily="34" charset="0"/>
            <a:cs typeface="Arial" pitchFamily="34" charset="0"/>
          </a:endParaRPr>
        </a:p>
        <a:p>
          <a:pPr defTabSz="622300">
            <a:lnSpc>
              <a:spcPct val="90000"/>
            </a:lnSpc>
            <a:spcBef>
              <a:spcPct val="0"/>
            </a:spcBef>
            <a:spcAft>
              <a:spcPct val="35000"/>
            </a:spcAft>
          </a:pPr>
          <a:endParaRPr lang="fr-FR" sz="1600" b="1" dirty="0">
            <a:latin typeface="Arial Narrow" pitchFamily="34" charset="0"/>
            <a:cs typeface="Arial" pitchFamily="34" charset="0"/>
          </a:endParaRPr>
        </a:p>
      </dgm:t>
    </dgm:pt>
    <dgm:pt modelId="{2794A14F-BF80-43D8-9C40-806049FC2B62}" type="parTrans" cxnId="{7342F320-82CB-4E17-94E4-FF81BB79E217}">
      <dgm:prSet/>
      <dgm:spPr/>
      <dgm:t>
        <a:bodyPr/>
        <a:lstStyle/>
        <a:p>
          <a:endParaRPr lang="fr-FR"/>
        </a:p>
      </dgm:t>
    </dgm:pt>
    <dgm:pt modelId="{7F48A0E9-83FE-4E6B-B551-C303367AD897}" type="sibTrans" cxnId="{7342F320-82CB-4E17-94E4-FF81BB79E217}">
      <dgm:prSet/>
      <dgm:spPr/>
      <dgm:t>
        <a:bodyPr/>
        <a:lstStyle/>
        <a:p>
          <a:endParaRPr lang="fr-FR"/>
        </a:p>
      </dgm:t>
    </dgm:pt>
    <dgm:pt modelId="{731ED8DA-F39D-4432-B4DC-5BA001E32926}">
      <dgm:prSet custT="1"/>
      <dgm:spPr/>
      <dgm:t>
        <a:bodyPr/>
        <a:lstStyle/>
        <a:p>
          <a:r>
            <a:rPr lang="fr-FR" sz="1600" b="1" dirty="0" smtClean="0">
              <a:latin typeface="Arial Narrow" pitchFamily="34" charset="0"/>
              <a:cs typeface="Arial" pitchFamily="34" charset="0"/>
            </a:rPr>
            <a:t>Outil d’évaluation des facteurs clés </a:t>
          </a:r>
          <a:endParaRPr lang="fr-FR" sz="1600" b="1" dirty="0">
            <a:latin typeface="Arial Narrow" pitchFamily="34" charset="0"/>
            <a:cs typeface="Arial" pitchFamily="34" charset="0"/>
          </a:endParaRPr>
        </a:p>
      </dgm:t>
    </dgm:pt>
    <dgm:pt modelId="{512A12B0-1111-4BB0-ACC4-5BFFE4257EC2}" type="parTrans" cxnId="{C1EDAAE7-E225-46F9-BF93-17666639DB39}">
      <dgm:prSet/>
      <dgm:spPr/>
      <dgm:t>
        <a:bodyPr/>
        <a:lstStyle/>
        <a:p>
          <a:endParaRPr lang="fr-FR"/>
        </a:p>
      </dgm:t>
    </dgm:pt>
    <dgm:pt modelId="{1E87E747-188D-4698-B0AE-2F653C83FD28}" type="sibTrans" cxnId="{C1EDAAE7-E225-46F9-BF93-17666639DB39}">
      <dgm:prSet/>
      <dgm:spPr/>
      <dgm:t>
        <a:bodyPr/>
        <a:lstStyle/>
        <a:p>
          <a:endParaRPr lang="fr-FR"/>
        </a:p>
      </dgm:t>
    </dgm:pt>
    <dgm:pt modelId="{3BC95A45-ABF2-4D1C-91C6-1AC968C3C0E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600" b="1" dirty="0" smtClean="0">
              <a:latin typeface="Arial Narrow" pitchFamily="34" charset="0"/>
              <a:cs typeface="Arial" pitchFamily="34" charset="0"/>
            </a:rPr>
            <a:t>Diffusion </a:t>
          </a:r>
        </a:p>
        <a:p>
          <a:pPr marL="0" marR="0" indent="0" defTabSz="914400" eaLnBrk="1" fontAlgn="auto" latinLnBrk="0" hangingPunct="1">
            <a:lnSpc>
              <a:spcPct val="100000"/>
            </a:lnSpc>
            <a:spcBef>
              <a:spcPts val="0"/>
            </a:spcBef>
            <a:spcAft>
              <a:spcPts val="0"/>
            </a:spcAft>
            <a:buClrTx/>
            <a:buSzTx/>
            <a:buFontTx/>
            <a:buNone/>
            <a:tabLst/>
            <a:defRPr/>
          </a:pPr>
          <a:r>
            <a:rPr lang="fr-FR" sz="1600" b="1" dirty="0" smtClean="0">
              <a:latin typeface="Arial Narrow" pitchFamily="34" charset="0"/>
              <a:cs typeface="Arial" pitchFamily="34" charset="0"/>
            </a:rPr>
            <a:t>de l’innovation</a:t>
          </a:r>
          <a:endParaRPr lang="fr-FR" sz="1600" b="1" dirty="0">
            <a:latin typeface="Arial Narrow" pitchFamily="34" charset="0"/>
            <a:cs typeface="Arial" pitchFamily="34" charset="0"/>
          </a:endParaRPr>
        </a:p>
      </dgm:t>
    </dgm:pt>
    <dgm:pt modelId="{1170ABFA-4B77-4F75-969B-123086CAC9BF}" type="parTrans" cxnId="{CC9973A0-0988-47B2-B473-6D6281839E50}">
      <dgm:prSet/>
      <dgm:spPr/>
      <dgm:t>
        <a:bodyPr/>
        <a:lstStyle/>
        <a:p>
          <a:endParaRPr lang="fr-FR"/>
        </a:p>
      </dgm:t>
    </dgm:pt>
    <dgm:pt modelId="{2F1365B4-3A8C-4853-8251-90EEE54E3DC3}" type="sibTrans" cxnId="{CC9973A0-0988-47B2-B473-6D6281839E50}">
      <dgm:prSet/>
      <dgm:spPr/>
      <dgm:t>
        <a:bodyPr/>
        <a:lstStyle/>
        <a:p>
          <a:endParaRPr lang="fr-FR"/>
        </a:p>
      </dgm:t>
    </dgm:pt>
    <dgm:pt modelId="{9C3A5519-2FE8-4D75-8136-DA4C705EFC12}" type="pres">
      <dgm:prSet presAssocID="{7E435026-5326-44B9-8DC3-A48EF6A655DD}" presName="cycle" presStyleCnt="0">
        <dgm:presLayoutVars>
          <dgm:chMax val="1"/>
          <dgm:dir/>
          <dgm:animLvl val="ctr"/>
          <dgm:resizeHandles val="exact"/>
        </dgm:presLayoutVars>
      </dgm:prSet>
      <dgm:spPr/>
      <dgm:t>
        <a:bodyPr/>
        <a:lstStyle/>
        <a:p>
          <a:endParaRPr lang="fr-FR"/>
        </a:p>
      </dgm:t>
    </dgm:pt>
    <dgm:pt modelId="{00597833-8594-4482-9078-AD5D7D3F63C1}" type="pres">
      <dgm:prSet presAssocID="{709598A6-9EDE-4FA2-B11A-A02197374B8C}" presName="centerShape" presStyleLbl="node0" presStyleIdx="0" presStyleCnt="1" custScaleX="132285" custScaleY="93005" custLinFactNeighborX="4944" custLinFactNeighborY="-20909"/>
      <dgm:spPr/>
      <dgm:t>
        <a:bodyPr/>
        <a:lstStyle/>
        <a:p>
          <a:endParaRPr lang="fr-FR"/>
        </a:p>
      </dgm:t>
    </dgm:pt>
    <dgm:pt modelId="{8F91981F-A6DF-4561-ABA1-8197A9F9B88A}" type="pres">
      <dgm:prSet presAssocID="{1170ABFA-4B77-4F75-969B-123086CAC9BF}" presName="Name9" presStyleLbl="parChTrans1D2" presStyleIdx="0" presStyleCnt="3"/>
      <dgm:spPr/>
      <dgm:t>
        <a:bodyPr/>
        <a:lstStyle/>
        <a:p>
          <a:endParaRPr lang="fr-FR"/>
        </a:p>
      </dgm:t>
    </dgm:pt>
    <dgm:pt modelId="{E832E2D9-3E1E-4F6B-84F1-BE8B989CD495}" type="pres">
      <dgm:prSet presAssocID="{1170ABFA-4B77-4F75-969B-123086CAC9BF}" presName="connTx" presStyleLbl="parChTrans1D2" presStyleIdx="0" presStyleCnt="3"/>
      <dgm:spPr/>
      <dgm:t>
        <a:bodyPr/>
        <a:lstStyle/>
        <a:p>
          <a:endParaRPr lang="fr-FR"/>
        </a:p>
      </dgm:t>
    </dgm:pt>
    <dgm:pt modelId="{9AB42F4C-3760-4619-BA7C-0F9AD67D812D}" type="pres">
      <dgm:prSet presAssocID="{3BC95A45-ABF2-4D1C-91C6-1AC968C3C0E2}" presName="node" presStyleLbl="node1" presStyleIdx="0" presStyleCnt="3" custScaleX="108011" custScaleY="79334" custRadScaleRad="114872" custRadScaleInc="-46861">
        <dgm:presLayoutVars>
          <dgm:bulletEnabled val="1"/>
        </dgm:presLayoutVars>
      </dgm:prSet>
      <dgm:spPr/>
      <dgm:t>
        <a:bodyPr/>
        <a:lstStyle/>
        <a:p>
          <a:endParaRPr lang="fr-FR"/>
        </a:p>
      </dgm:t>
    </dgm:pt>
    <dgm:pt modelId="{F1AFCE5B-CCB5-4E27-ACBC-AA3C0D9A33DE}" type="pres">
      <dgm:prSet presAssocID="{2794A14F-BF80-43D8-9C40-806049FC2B62}" presName="Name9" presStyleLbl="parChTrans1D2" presStyleIdx="1" presStyleCnt="3"/>
      <dgm:spPr/>
      <dgm:t>
        <a:bodyPr/>
        <a:lstStyle/>
        <a:p>
          <a:endParaRPr lang="fr-FR"/>
        </a:p>
      </dgm:t>
    </dgm:pt>
    <dgm:pt modelId="{F058DD77-9135-436C-9780-A81E13224672}" type="pres">
      <dgm:prSet presAssocID="{2794A14F-BF80-43D8-9C40-806049FC2B62}" presName="connTx" presStyleLbl="parChTrans1D2" presStyleIdx="1" presStyleCnt="3"/>
      <dgm:spPr/>
      <dgm:t>
        <a:bodyPr/>
        <a:lstStyle/>
        <a:p>
          <a:endParaRPr lang="fr-FR"/>
        </a:p>
      </dgm:t>
    </dgm:pt>
    <dgm:pt modelId="{96A312C6-3D1A-4988-AFD5-B3415F86932D}" type="pres">
      <dgm:prSet presAssocID="{9A5E05DF-FCA2-46EC-976C-5E2E1B335013}" presName="node" presStyleLbl="node1" presStyleIdx="1" presStyleCnt="3" custScaleX="105485" custScaleY="82676" custRadScaleRad="129195" custRadScaleInc="-140329">
        <dgm:presLayoutVars>
          <dgm:bulletEnabled val="1"/>
        </dgm:presLayoutVars>
      </dgm:prSet>
      <dgm:spPr/>
      <dgm:t>
        <a:bodyPr/>
        <a:lstStyle/>
        <a:p>
          <a:endParaRPr lang="fr-FR"/>
        </a:p>
      </dgm:t>
    </dgm:pt>
    <dgm:pt modelId="{2881A219-282C-4A50-AD9B-EEBC7ADFC1EC}" type="pres">
      <dgm:prSet presAssocID="{512A12B0-1111-4BB0-ACC4-5BFFE4257EC2}" presName="Name9" presStyleLbl="parChTrans1D2" presStyleIdx="2" presStyleCnt="3"/>
      <dgm:spPr/>
      <dgm:t>
        <a:bodyPr/>
        <a:lstStyle/>
        <a:p>
          <a:endParaRPr lang="fr-FR"/>
        </a:p>
      </dgm:t>
    </dgm:pt>
    <dgm:pt modelId="{F2DBE1D3-CE60-497A-B366-88B948938548}" type="pres">
      <dgm:prSet presAssocID="{512A12B0-1111-4BB0-ACC4-5BFFE4257EC2}" presName="connTx" presStyleLbl="parChTrans1D2" presStyleIdx="2" presStyleCnt="3"/>
      <dgm:spPr/>
      <dgm:t>
        <a:bodyPr/>
        <a:lstStyle/>
        <a:p>
          <a:endParaRPr lang="fr-FR"/>
        </a:p>
      </dgm:t>
    </dgm:pt>
    <dgm:pt modelId="{BAE66F2D-A5B4-4FD6-BCD5-57378D3937E4}" type="pres">
      <dgm:prSet presAssocID="{731ED8DA-F39D-4432-B4DC-5BA001E32926}" presName="node" presStyleLbl="node1" presStyleIdx="2" presStyleCnt="3" custScaleX="152119" custScaleY="67409" custRadScaleRad="27984" custRadScaleInc="-131846">
        <dgm:presLayoutVars>
          <dgm:bulletEnabled val="1"/>
        </dgm:presLayoutVars>
      </dgm:prSet>
      <dgm:spPr/>
      <dgm:t>
        <a:bodyPr/>
        <a:lstStyle/>
        <a:p>
          <a:endParaRPr lang="fr-FR"/>
        </a:p>
      </dgm:t>
    </dgm:pt>
  </dgm:ptLst>
  <dgm:cxnLst>
    <dgm:cxn modelId="{382EC1B1-7838-4E12-8DAC-726DEFAFBD8F}" type="presOf" srcId="{1170ABFA-4B77-4F75-969B-123086CAC9BF}" destId="{8F91981F-A6DF-4561-ABA1-8197A9F9B88A}" srcOrd="0" destOrd="0" presId="urn:microsoft.com/office/officeart/2005/8/layout/radial1"/>
    <dgm:cxn modelId="{E62B1373-1A21-4EA0-819F-75737ACD3923}" srcId="{7E435026-5326-44B9-8DC3-A48EF6A655DD}" destId="{709598A6-9EDE-4FA2-B11A-A02197374B8C}" srcOrd="0" destOrd="0" parTransId="{D7BC9E39-7B03-4A36-AC5B-76A058B7F63A}" sibTransId="{8D220CD9-38FE-4636-BBAA-82C18EBE3399}"/>
    <dgm:cxn modelId="{7723065F-B2A2-4DB3-9456-C01BF2F73CB9}" type="presOf" srcId="{3BC95A45-ABF2-4D1C-91C6-1AC968C3C0E2}" destId="{9AB42F4C-3760-4619-BA7C-0F9AD67D812D}" srcOrd="0" destOrd="0" presId="urn:microsoft.com/office/officeart/2005/8/layout/radial1"/>
    <dgm:cxn modelId="{7342F320-82CB-4E17-94E4-FF81BB79E217}" srcId="{709598A6-9EDE-4FA2-B11A-A02197374B8C}" destId="{9A5E05DF-FCA2-46EC-976C-5E2E1B335013}" srcOrd="1" destOrd="0" parTransId="{2794A14F-BF80-43D8-9C40-806049FC2B62}" sibTransId="{7F48A0E9-83FE-4E6B-B551-C303367AD897}"/>
    <dgm:cxn modelId="{37307C23-B794-4F4D-8CD5-5FA281601679}" type="presOf" srcId="{512A12B0-1111-4BB0-ACC4-5BFFE4257EC2}" destId="{2881A219-282C-4A50-AD9B-EEBC7ADFC1EC}" srcOrd="0" destOrd="0" presId="urn:microsoft.com/office/officeart/2005/8/layout/radial1"/>
    <dgm:cxn modelId="{8D2A5E56-E723-4B88-807F-A8ECD2C69775}" type="presOf" srcId="{2794A14F-BF80-43D8-9C40-806049FC2B62}" destId="{F1AFCE5B-CCB5-4E27-ACBC-AA3C0D9A33DE}" srcOrd="0" destOrd="0" presId="urn:microsoft.com/office/officeart/2005/8/layout/radial1"/>
    <dgm:cxn modelId="{0469D309-A9AE-4F3A-8A9E-4E9198DAB7A6}" type="presOf" srcId="{2794A14F-BF80-43D8-9C40-806049FC2B62}" destId="{F058DD77-9135-436C-9780-A81E13224672}" srcOrd="1" destOrd="0" presId="urn:microsoft.com/office/officeart/2005/8/layout/radial1"/>
    <dgm:cxn modelId="{2FA7E58F-873F-4BD5-929E-B380A7149FE4}" type="presOf" srcId="{709598A6-9EDE-4FA2-B11A-A02197374B8C}" destId="{00597833-8594-4482-9078-AD5D7D3F63C1}" srcOrd="0" destOrd="0" presId="urn:microsoft.com/office/officeart/2005/8/layout/radial1"/>
    <dgm:cxn modelId="{FF72B54C-6151-4C65-91B1-C0BEF6D630C5}" type="presOf" srcId="{512A12B0-1111-4BB0-ACC4-5BFFE4257EC2}" destId="{F2DBE1D3-CE60-497A-B366-88B948938548}" srcOrd="1" destOrd="0" presId="urn:microsoft.com/office/officeart/2005/8/layout/radial1"/>
    <dgm:cxn modelId="{C1EDAAE7-E225-46F9-BF93-17666639DB39}" srcId="{709598A6-9EDE-4FA2-B11A-A02197374B8C}" destId="{731ED8DA-F39D-4432-B4DC-5BA001E32926}" srcOrd="2" destOrd="0" parTransId="{512A12B0-1111-4BB0-ACC4-5BFFE4257EC2}" sibTransId="{1E87E747-188D-4698-B0AE-2F653C83FD28}"/>
    <dgm:cxn modelId="{CC9973A0-0988-47B2-B473-6D6281839E50}" srcId="{709598A6-9EDE-4FA2-B11A-A02197374B8C}" destId="{3BC95A45-ABF2-4D1C-91C6-1AC968C3C0E2}" srcOrd="0" destOrd="0" parTransId="{1170ABFA-4B77-4F75-969B-123086CAC9BF}" sibTransId="{2F1365B4-3A8C-4853-8251-90EEE54E3DC3}"/>
    <dgm:cxn modelId="{D4989CBC-9042-4C2C-BD8D-76BB06DB51E1}" type="presOf" srcId="{1170ABFA-4B77-4F75-969B-123086CAC9BF}" destId="{E832E2D9-3E1E-4F6B-84F1-BE8B989CD495}" srcOrd="1" destOrd="0" presId="urn:microsoft.com/office/officeart/2005/8/layout/radial1"/>
    <dgm:cxn modelId="{A5BE0B12-306A-4BE2-B570-1B7521B40208}" type="presOf" srcId="{7E435026-5326-44B9-8DC3-A48EF6A655DD}" destId="{9C3A5519-2FE8-4D75-8136-DA4C705EFC12}" srcOrd="0" destOrd="0" presId="urn:microsoft.com/office/officeart/2005/8/layout/radial1"/>
    <dgm:cxn modelId="{075F426A-03BC-4573-B51C-13855EE2CA62}" type="presOf" srcId="{731ED8DA-F39D-4432-B4DC-5BA001E32926}" destId="{BAE66F2D-A5B4-4FD6-BCD5-57378D3937E4}" srcOrd="0" destOrd="0" presId="urn:microsoft.com/office/officeart/2005/8/layout/radial1"/>
    <dgm:cxn modelId="{7A84A0A3-8EA5-4B18-B876-D12C251E3750}" type="presOf" srcId="{9A5E05DF-FCA2-46EC-976C-5E2E1B335013}" destId="{96A312C6-3D1A-4988-AFD5-B3415F86932D}" srcOrd="0" destOrd="0" presId="urn:microsoft.com/office/officeart/2005/8/layout/radial1"/>
    <dgm:cxn modelId="{A7052507-FEC5-487E-8173-E27B03AEA134}" type="presParOf" srcId="{9C3A5519-2FE8-4D75-8136-DA4C705EFC12}" destId="{00597833-8594-4482-9078-AD5D7D3F63C1}" srcOrd="0" destOrd="0" presId="urn:microsoft.com/office/officeart/2005/8/layout/radial1"/>
    <dgm:cxn modelId="{923A666C-BC4F-44AC-A932-530B14CEA4F9}" type="presParOf" srcId="{9C3A5519-2FE8-4D75-8136-DA4C705EFC12}" destId="{8F91981F-A6DF-4561-ABA1-8197A9F9B88A}" srcOrd="1" destOrd="0" presId="urn:microsoft.com/office/officeart/2005/8/layout/radial1"/>
    <dgm:cxn modelId="{BA0A22BC-1886-42A0-B676-8F520172F1AF}" type="presParOf" srcId="{8F91981F-A6DF-4561-ABA1-8197A9F9B88A}" destId="{E832E2D9-3E1E-4F6B-84F1-BE8B989CD495}" srcOrd="0" destOrd="0" presId="urn:microsoft.com/office/officeart/2005/8/layout/radial1"/>
    <dgm:cxn modelId="{8C5E8D34-E4A6-4E29-B7C9-F8770F4A9A76}" type="presParOf" srcId="{9C3A5519-2FE8-4D75-8136-DA4C705EFC12}" destId="{9AB42F4C-3760-4619-BA7C-0F9AD67D812D}" srcOrd="2" destOrd="0" presId="urn:microsoft.com/office/officeart/2005/8/layout/radial1"/>
    <dgm:cxn modelId="{A9ECA9D3-8366-4330-A3BC-AEBCC100BF55}" type="presParOf" srcId="{9C3A5519-2FE8-4D75-8136-DA4C705EFC12}" destId="{F1AFCE5B-CCB5-4E27-ACBC-AA3C0D9A33DE}" srcOrd="3" destOrd="0" presId="urn:microsoft.com/office/officeart/2005/8/layout/radial1"/>
    <dgm:cxn modelId="{3463162A-36C8-4D57-A044-D616E95A319D}" type="presParOf" srcId="{F1AFCE5B-CCB5-4E27-ACBC-AA3C0D9A33DE}" destId="{F058DD77-9135-436C-9780-A81E13224672}" srcOrd="0" destOrd="0" presId="urn:microsoft.com/office/officeart/2005/8/layout/radial1"/>
    <dgm:cxn modelId="{EBF916CC-C3D7-494D-B0B2-D21237DCA274}" type="presParOf" srcId="{9C3A5519-2FE8-4D75-8136-DA4C705EFC12}" destId="{96A312C6-3D1A-4988-AFD5-B3415F86932D}" srcOrd="4" destOrd="0" presId="urn:microsoft.com/office/officeart/2005/8/layout/radial1"/>
    <dgm:cxn modelId="{42D8D331-5298-43D2-BF20-39307F637D44}" type="presParOf" srcId="{9C3A5519-2FE8-4D75-8136-DA4C705EFC12}" destId="{2881A219-282C-4A50-AD9B-EEBC7ADFC1EC}" srcOrd="5" destOrd="0" presId="urn:microsoft.com/office/officeart/2005/8/layout/radial1"/>
    <dgm:cxn modelId="{6586B736-6C53-47D1-8FF2-7A51EE91A01E}" type="presParOf" srcId="{2881A219-282C-4A50-AD9B-EEBC7ADFC1EC}" destId="{F2DBE1D3-CE60-497A-B366-88B948938548}" srcOrd="0" destOrd="0" presId="urn:microsoft.com/office/officeart/2005/8/layout/radial1"/>
    <dgm:cxn modelId="{2AD91418-FA98-4383-B2AC-F1761FA22FA3}" type="presParOf" srcId="{9C3A5519-2FE8-4D75-8136-DA4C705EFC12}" destId="{BAE66F2D-A5B4-4FD6-BCD5-57378D3937E4}"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97833-8594-4482-9078-AD5D7D3F63C1}">
      <dsp:nvSpPr>
        <dsp:cNvPr id="0" name=""/>
        <dsp:cNvSpPr/>
      </dsp:nvSpPr>
      <dsp:spPr>
        <a:xfrm>
          <a:off x="2113619" y="1225726"/>
          <a:ext cx="2062846" cy="1450316"/>
        </a:xfrm>
        <a:prstGeom prst="ellipse">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fr-FR" sz="1600" b="1" kern="1200" dirty="0" smtClean="0">
              <a:latin typeface="Arial Narrow" pitchFamily="34" charset="0"/>
              <a:cs typeface="Arial" pitchFamily="34" charset="0"/>
            </a:rPr>
            <a:t>Adoption </a:t>
          </a:r>
        </a:p>
        <a:p>
          <a:pPr lvl="0" algn="ctr" defTabSz="711200">
            <a:lnSpc>
              <a:spcPct val="100000"/>
            </a:lnSpc>
            <a:spcBef>
              <a:spcPct val="0"/>
            </a:spcBef>
            <a:spcAft>
              <a:spcPct val="35000"/>
            </a:spcAft>
          </a:pPr>
          <a:r>
            <a:rPr lang="fr-FR" sz="1600" b="1" kern="1200" dirty="0" smtClean="0">
              <a:latin typeface="Arial Narrow" pitchFamily="34" charset="0"/>
              <a:cs typeface="Arial" pitchFamily="34" charset="0"/>
            </a:rPr>
            <a:t>de la gazéification de biomasse?</a:t>
          </a:r>
          <a:endParaRPr lang="fr-FR" sz="1600" b="1" kern="1200" dirty="0">
            <a:latin typeface="Arial Narrow" pitchFamily="34" charset="0"/>
            <a:cs typeface="Arial" pitchFamily="34" charset="0"/>
          </a:endParaRPr>
        </a:p>
      </dsp:txBody>
      <dsp:txXfrm>
        <a:off x="2415716" y="1438120"/>
        <a:ext cx="1458652" cy="1025528"/>
      </dsp:txXfrm>
    </dsp:sp>
    <dsp:sp modelId="{8F91981F-A6DF-4561-ABA1-8197A9F9B88A}">
      <dsp:nvSpPr>
        <dsp:cNvPr id="0" name=""/>
        <dsp:cNvSpPr/>
      </dsp:nvSpPr>
      <dsp:spPr>
        <a:xfrm rot="13374108">
          <a:off x="2340403" y="1275530"/>
          <a:ext cx="210499" cy="50800"/>
        </a:xfrm>
        <a:custGeom>
          <a:avLst/>
          <a:gdLst/>
          <a:ahLst/>
          <a:cxnLst/>
          <a:rect l="0" t="0" r="0" b="0"/>
          <a:pathLst>
            <a:path>
              <a:moveTo>
                <a:pt x="0" y="25400"/>
              </a:moveTo>
              <a:lnTo>
                <a:pt x="210499" y="2540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440390" y="1295668"/>
        <a:ext cx="10524" cy="10524"/>
      </dsp:txXfrm>
    </dsp:sp>
    <dsp:sp modelId="{9AB42F4C-3760-4619-BA7C-0F9AD67D812D}">
      <dsp:nvSpPr>
        <dsp:cNvPr id="0" name=""/>
        <dsp:cNvSpPr/>
      </dsp:nvSpPr>
      <dsp:spPr>
        <a:xfrm>
          <a:off x="1004194" y="125426"/>
          <a:ext cx="1684318" cy="1237131"/>
        </a:xfrm>
        <a:prstGeom prst="ellipse">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600" b="1" kern="1200" dirty="0" smtClean="0">
              <a:latin typeface="Arial Narrow" pitchFamily="34" charset="0"/>
              <a:cs typeface="Arial" pitchFamily="34" charset="0"/>
            </a:rPr>
            <a:t>Diffusion </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b="1" kern="1200" dirty="0" smtClean="0">
              <a:latin typeface="Arial Narrow" pitchFamily="34" charset="0"/>
              <a:cs typeface="Arial" pitchFamily="34" charset="0"/>
            </a:rPr>
            <a:t>de l’innovation</a:t>
          </a:r>
          <a:endParaRPr lang="fr-FR" sz="1600" b="1" kern="1200" dirty="0">
            <a:latin typeface="Arial Narrow" pitchFamily="34" charset="0"/>
            <a:cs typeface="Arial" pitchFamily="34" charset="0"/>
          </a:endParaRPr>
        </a:p>
      </dsp:txBody>
      <dsp:txXfrm>
        <a:off x="1250857" y="306600"/>
        <a:ext cx="1190992" cy="874783"/>
      </dsp:txXfrm>
    </dsp:sp>
    <dsp:sp modelId="{F1AFCE5B-CCB5-4E27-ACBC-AA3C0D9A33DE}">
      <dsp:nvSpPr>
        <dsp:cNvPr id="0" name=""/>
        <dsp:cNvSpPr/>
      </dsp:nvSpPr>
      <dsp:spPr>
        <a:xfrm rot="18972841">
          <a:off x="3716214" y="1244037"/>
          <a:ext cx="279565" cy="50800"/>
        </a:xfrm>
        <a:custGeom>
          <a:avLst/>
          <a:gdLst/>
          <a:ahLst/>
          <a:cxnLst/>
          <a:rect l="0" t="0" r="0" b="0"/>
          <a:pathLst>
            <a:path>
              <a:moveTo>
                <a:pt x="0" y="25400"/>
              </a:moveTo>
              <a:lnTo>
                <a:pt x="279565" y="2540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849007" y="1262448"/>
        <a:ext cx="13978" cy="13978"/>
      </dsp:txXfrm>
    </dsp:sp>
    <dsp:sp modelId="{96A312C6-3D1A-4988-AFD5-B3415F86932D}">
      <dsp:nvSpPr>
        <dsp:cNvPr id="0" name=""/>
        <dsp:cNvSpPr/>
      </dsp:nvSpPr>
      <dsp:spPr>
        <a:xfrm>
          <a:off x="3655080" y="29063"/>
          <a:ext cx="1644928" cy="1289246"/>
        </a:xfrm>
        <a:prstGeom prst="ellipse">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600" b="1" kern="1200" dirty="0" smtClean="0">
            <a:latin typeface="Arial Narrow" pitchFamily="34" charset="0"/>
            <a:cs typeface="Arial" pitchFamily="34" charset="0"/>
          </a:endParaRPr>
        </a:p>
        <a:p>
          <a:pPr marL="0" marR="0" lvl="0" indent="0" algn="ctr" defTabSz="622300" eaLnBrk="1" fontAlgn="auto" latinLnBrk="0" hangingPunct="1">
            <a:lnSpc>
              <a:spcPct val="90000"/>
            </a:lnSpc>
            <a:spcBef>
              <a:spcPct val="0"/>
            </a:spcBef>
            <a:spcAft>
              <a:spcPct val="35000"/>
            </a:spcAft>
            <a:buClrTx/>
            <a:buSzTx/>
            <a:buFontTx/>
            <a:buNone/>
            <a:tabLst/>
            <a:defRPr/>
          </a:pPr>
          <a:r>
            <a:rPr lang="fr-FR" sz="1600" b="1" kern="1200" dirty="0" smtClean="0">
              <a:latin typeface="Arial Narrow" pitchFamily="34" charset="0"/>
              <a:cs typeface="Arial" pitchFamily="34" charset="0"/>
            </a:rPr>
            <a:t>Sociologie</a:t>
          </a:r>
          <a:r>
            <a:rPr lang="fr-FR" sz="1600" b="1" kern="1200" baseline="0" dirty="0" smtClean="0">
              <a:latin typeface="Arial Narrow" pitchFamily="34" charset="0"/>
              <a:cs typeface="Arial" pitchFamily="34" charset="0"/>
            </a:rPr>
            <a:t> de la traduction</a:t>
          </a:r>
          <a:endParaRPr lang="fr-FR" sz="1600" b="1" kern="1200" dirty="0" smtClean="0">
            <a:latin typeface="Arial Narrow" pitchFamily="34" charset="0"/>
            <a:cs typeface="Arial" pitchFamily="34" charset="0"/>
          </a:endParaRPr>
        </a:p>
        <a:p>
          <a:pPr lvl="0" algn="ctr" defTabSz="622300">
            <a:lnSpc>
              <a:spcPct val="90000"/>
            </a:lnSpc>
            <a:spcBef>
              <a:spcPct val="0"/>
            </a:spcBef>
            <a:spcAft>
              <a:spcPct val="35000"/>
            </a:spcAft>
          </a:pPr>
          <a:endParaRPr lang="fr-FR" sz="1600" b="1" kern="1200" dirty="0">
            <a:latin typeface="Arial Narrow" pitchFamily="34" charset="0"/>
            <a:cs typeface="Arial" pitchFamily="34" charset="0"/>
          </a:endParaRPr>
        </a:p>
      </dsp:txBody>
      <dsp:txXfrm>
        <a:off x="3895974" y="217869"/>
        <a:ext cx="1163140" cy="911634"/>
      </dsp:txXfrm>
    </dsp:sp>
    <dsp:sp modelId="{2881A219-282C-4A50-AD9B-EEBC7ADFC1EC}">
      <dsp:nvSpPr>
        <dsp:cNvPr id="0" name=""/>
        <dsp:cNvSpPr/>
      </dsp:nvSpPr>
      <dsp:spPr>
        <a:xfrm rot="5436644">
          <a:off x="3069639" y="2717578"/>
          <a:ext cx="133920" cy="50800"/>
        </a:xfrm>
        <a:custGeom>
          <a:avLst/>
          <a:gdLst/>
          <a:ahLst/>
          <a:cxnLst/>
          <a:rect l="0" t="0" r="0" b="0"/>
          <a:pathLst>
            <a:path>
              <a:moveTo>
                <a:pt x="0" y="25400"/>
              </a:moveTo>
              <a:lnTo>
                <a:pt x="133920" y="2540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133251" y="2739630"/>
        <a:ext cx="6696" cy="6696"/>
      </dsp:txXfrm>
    </dsp:sp>
    <dsp:sp modelId="{BAE66F2D-A5B4-4FD6-BCD5-57378D3937E4}">
      <dsp:nvSpPr>
        <dsp:cNvPr id="0" name=""/>
        <dsp:cNvSpPr/>
      </dsp:nvSpPr>
      <dsp:spPr>
        <a:xfrm>
          <a:off x="1944214" y="2809929"/>
          <a:ext cx="2372137" cy="1051173"/>
        </a:xfrm>
        <a:prstGeom prst="ellipse">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itchFamily="34" charset="0"/>
              <a:cs typeface="Arial" pitchFamily="34" charset="0"/>
            </a:rPr>
            <a:t>Outil d’évaluation des facteurs clés </a:t>
          </a:r>
          <a:endParaRPr lang="fr-FR" sz="1600" b="1" kern="1200" dirty="0">
            <a:latin typeface="Arial Narrow" pitchFamily="34" charset="0"/>
            <a:cs typeface="Arial" pitchFamily="34" charset="0"/>
          </a:endParaRPr>
        </a:p>
      </dsp:txBody>
      <dsp:txXfrm>
        <a:off x="2291605" y="2963870"/>
        <a:ext cx="1677355" cy="74329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BE87CF-C40F-BD43-A5F3-D9721C6FB542}" type="datetime1">
              <a:rPr lang="fr-FR" smtClean="0"/>
              <a:t>13/12/2018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AB186-DAC5-1545-8A44-4FC4EB088FB5}" type="slidenum">
              <a:rPr lang="fr-FR" smtClean="0"/>
              <a:t>‹N°›</a:t>
            </a:fld>
            <a:endParaRPr lang="fr-FR"/>
          </a:p>
        </p:txBody>
      </p:sp>
    </p:spTree>
    <p:extLst>
      <p:ext uri="{BB962C8B-B14F-4D97-AF65-F5344CB8AC3E}">
        <p14:creationId xmlns:p14="http://schemas.microsoft.com/office/powerpoint/2010/main" val="85428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7DF32-BDED-2040-90BC-A18B2DBC5812}" type="datetime1">
              <a:rPr lang="fr-FR" smtClean="0"/>
              <a:t>13/12/2018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D6091-60E2-A243-9C37-16A8BC02D7FD}" type="slidenum">
              <a:rPr lang="fr-FR" smtClean="0"/>
              <a:t>‹N°›</a:t>
            </a:fld>
            <a:endParaRPr lang="fr-FR"/>
          </a:p>
        </p:txBody>
      </p:sp>
    </p:spTree>
    <p:extLst>
      <p:ext uri="{BB962C8B-B14F-4D97-AF65-F5344CB8AC3E}">
        <p14:creationId xmlns:p14="http://schemas.microsoft.com/office/powerpoint/2010/main" val="1372715731"/>
      </p:ext>
    </p:extLst>
  </p:cSld>
  <p:clrMap bg1="lt1" tx1="dk1" bg2="lt2" tx2="dk2" accent1="accent1" accent2="accent2" accent3="accent3" accent4="accent4" accent5="accent5" accent6="accent6" hlink="hlink" folHlink="folHlink"/>
  <p:hf hdr="0" ftr="0" dt="0"/>
  <p:notesStyle>
    <a:lvl1pPr marL="0" algn="l" defTabSz="373555" rtl="0" eaLnBrk="1" latinLnBrk="0" hangingPunct="1">
      <a:defRPr sz="1100" kern="1200">
        <a:solidFill>
          <a:schemeClr val="tx1"/>
        </a:solidFill>
        <a:latin typeface="+mn-lt"/>
        <a:ea typeface="+mn-ea"/>
        <a:cs typeface="+mn-cs"/>
      </a:defRPr>
    </a:lvl1pPr>
    <a:lvl2pPr marL="373555" algn="l" defTabSz="373555" rtl="0" eaLnBrk="1" latinLnBrk="0" hangingPunct="1">
      <a:defRPr sz="1100" kern="1200">
        <a:solidFill>
          <a:schemeClr val="tx1"/>
        </a:solidFill>
        <a:latin typeface="+mn-lt"/>
        <a:ea typeface="+mn-ea"/>
        <a:cs typeface="+mn-cs"/>
      </a:defRPr>
    </a:lvl2pPr>
    <a:lvl3pPr marL="747113" algn="l" defTabSz="373555" rtl="0" eaLnBrk="1" latinLnBrk="0" hangingPunct="1">
      <a:defRPr sz="1100" kern="1200">
        <a:solidFill>
          <a:schemeClr val="tx1"/>
        </a:solidFill>
        <a:latin typeface="+mn-lt"/>
        <a:ea typeface="+mn-ea"/>
        <a:cs typeface="+mn-cs"/>
      </a:defRPr>
    </a:lvl3pPr>
    <a:lvl4pPr marL="1120668" algn="l" defTabSz="373555" rtl="0" eaLnBrk="1" latinLnBrk="0" hangingPunct="1">
      <a:defRPr sz="1100" kern="1200">
        <a:solidFill>
          <a:schemeClr val="tx1"/>
        </a:solidFill>
        <a:latin typeface="+mn-lt"/>
        <a:ea typeface="+mn-ea"/>
        <a:cs typeface="+mn-cs"/>
      </a:defRPr>
    </a:lvl4pPr>
    <a:lvl5pPr marL="1494226" algn="l" defTabSz="373555" rtl="0" eaLnBrk="1" latinLnBrk="0" hangingPunct="1">
      <a:defRPr sz="1100" kern="1200">
        <a:solidFill>
          <a:schemeClr val="tx1"/>
        </a:solidFill>
        <a:latin typeface="+mn-lt"/>
        <a:ea typeface="+mn-ea"/>
        <a:cs typeface="+mn-cs"/>
      </a:defRPr>
    </a:lvl5pPr>
    <a:lvl6pPr marL="1867779" algn="l" defTabSz="373555" rtl="0" eaLnBrk="1" latinLnBrk="0" hangingPunct="1">
      <a:defRPr sz="1100" kern="1200">
        <a:solidFill>
          <a:schemeClr val="tx1"/>
        </a:solidFill>
        <a:latin typeface="+mn-lt"/>
        <a:ea typeface="+mn-ea"/>
        <a:cs typeface="+mn-cs"/>
      </a:defRPr>
    </a:lvl6pPr>
    <a:lvl7pPr marL="2241337" algn="l" defTabSz="373555" rtl="0" eaLnBrk="1" latinLnBrk="0" hangingPunct="1">
      <a:defRPr sz="1100" kern="1200">
        <a:solidFill>
          <a:schemeClr val="tx1"/>
        </a:solidFill>
        <a:latin typeface="+mn-lt"/>
        <a:ea typeface="+mn-ea"/>
        <a:cs typeface="+mn-cs"/>
      </a:defRPr>
    </a:lvl7pPr>
    <a:lvl8pPr marL="2614892" algn="l" defTabSz="373555" rtl="0" eaLnBrk="1" latinLnBrk="0" hangingPunct="1">
      <a:defRPr sz="1100" kern="1200">
        <a:solidFill>
          <a:schemeClr val="tx1"/>
        </a:solidFill>
        <a:latin typeface="+mn-lt"/>
        <a:ea typeface="+mn-ea"/>
        <a:cs typeface="+mn-cs"/>
      </a:defRPr>
    </a:lvl8pPr>
    <a:lvl9pPr marL="2988450" algn="l" defTabSz="37355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t>1</a:t>
            </a:fld>
            <a:endParaRPr lang="fr-FR"/>
          </a:p>
        </p:txBody>
      </p:sp>
    </p:spTree>
    <p:extLst>
      <p:ext uri="{BB962C8B-B14F-4D97-AF65-F5344CB8AC3E}">
        <p14:creationId xmlns:p14="http://schemas.microsoft.com/office/powerpoint/2010/main" val="175765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29598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95982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95982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29598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t>2</a:t>
            </a:fld>
            <a:endParaRPr lang="fr-FR"/>
          </a:p>
        </p:txBody>
      </p:sp>
    </p:spTree>
    <p:extLst>
      <p:ext uri="{BB962C8B-B14F-4D97-AF65-F5344CB8AC3E}">
        <p14:creationId xmlns:p14="http://schemas.microsoft.com/office/powerpoint/2010/main" val="175765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t>3</a:t>
            </a:fld>
            <a:endParaRPr lang="fr-FR"/>
          </a:p>
        </p:txBody>
      </p:sp>
    </p:spTree>
    <p:extLst>
      <p:ext uri="{BB962C8B-B14F-4D97-AF65-F5344CB8AC3E}">
        <p14:creationId xmlns:p14="http://schemas.microsoft.com/office/powerpoint/2010/main" val="29598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smtClean="0"/>
              <a:t>La figure</a:t>
            </a:r>
            <a:r>
              <a:rPr lang="fr-FR" baseline="0" dirty="0" smtClean="0"/>
              <a:t> 1 montre la technologie de gazéification de la biomasse comme une alternative prometteuse pour la production d’électricité en milieu rural parce que utilise des résidus de bois ou agricoles largement disponibles dans ces milieux,</a:t>
            </a:r>
          </a:p>
          <a:p>
            <a:r>
              <a:rPr lang="fr-FR" baseline="0" dirty="0" smtClean="0"/>
              <a:t>Mais il y a de contraintes liés à la technologie même ou à l’environnement de mise en œuvre.  </a:t>
            </a:r>
            <a:r>
              <a:rPr lang="fr-FR" b="1" baseline="0" dirty="0" smtClean="0">
                <a:solidFill>
                  <a:srgbClr val="C00000"/>
                </a:solidFill>
              </a:rPr>
              <a:t>(Ce que montre les 4 cadres du bas). </a:t>
            </a:r>
            <a:r>
              <a:rPr lang="fr-FR" baseline="0" dirty="0" smtClean="0"/>
              <a:t>D’où notre objectif de ( voir diapo suivante)  pour trouver une solution optimale adaptée  au contexte d’intégration de ces technologie,</a:t>
            </a:r>
            <a:endParaRPr lang="fr-FR" dirty="0"/>
          </a:p>
        </p:txBody>
      </p:sp>
      <p:sp>
        <p:nvSpPr>
          <p:cNvPr id="4" name="Espace réservé du numéro de diapositive 3"/>
          <p:cNvSpPr>
            <a:spLocks noGrp="1"/>
          </p:cNvSpPr>
          <p:nvPr>
            <p:ph type="sldNum" sz="quarter" idx="10"/>
          </p:nvPr>
        </p:nvSpPr>
        <p:spPr/>
        <p:txBody>
          <a:bodyPr/>
          <a:lstStyle/>
          <a:p>
            <a:fld id="{AA18713C-A556-4EC7-86B7-EEB06104D765}"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413169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t>5</a:t>
            </a:fld>
            <a:endParaRPr lang="fr-FR"/>
          </a:p>
        </p:txBody>
      </p:sp>
    </p:spTree>
    <p:extLst>
      <p:ext uri="{BB962C8B-B14F-4D97-AF65-F5344CB8AC3E}">
        <p14:creationId xmlns:p14="http://schemas.microsoft.com/office/powerpoint/2010/main" val="223186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indent="0" algn="just">
              <a:lnSpc>
                <a:spcPct val="200000"/>
              </a:lnSpc>
              <a:buFont typeface="Wingdings" pitchFamily="2" charset="2"/>
              <a:buNone/>
            </a:pPr>
            <a:endParaRPr lang="fr-FR"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t>7</a:t>
            </a:fld>
            <a:endParaRPr lang="fr-FR"/>
          </a:p>
        </p:txBody>
      </p:sp>
    </p:spTree>
    <p:extLst>
      <p:ext uri="{BB962C8B-B14F-4D97-AF65-F5344CB8AC3E}">
        <p14:creationId xmlns:p14="http://schemas.microsoft.com/office/powerpoint/2010/main" val="223186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29598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29598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9598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12" y="2130434"/>
            <a:ext cx="7772401"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5" y="3886201"/>
            <a:ext cx="6400800" cy="1752600"/>
          </a:xfrm>
        </p:spPr>
        <p:txBody>
          <a:bodyPr/>
          <a:lstStyle>
            <a:lvl1pPr marL="0" indent="0" algn="ctr">
              <a:buNone/>
              <a:defRPr>
                <a:solidFill>
                  <a:schemeClr val="tx1">
                    <a:tint val="75000"/>
                  </a:schemeClr>
                </a:solidFill>
              </a:defRPr>
            </a:lvl1pPr>
            <a:lvl2pPr marL="373555" indent="0" algn="ctr">
              <a:buNone/>
              <a:defRPr>
                <a:solidFill>
                  <a:schemeClr val="tx1">
                    <a:tint val="75000"/>
                  </a:schemeClr>
                </a:solidFill>
              </a:defRPr>
            </a:lvl2pPr>
            <a:lvl3pPr marL="747113" indent="0" algn="ctr">
              <a:buNone/>
              <a:defRPr>
                <a:solidFill>
                  <a:schemeClr val="tx1">
                    <a:tint val="75000"/>
                  </a:schemeClr>
                </a:solidFill>
              </a:defRPr>
            </a:lvl3pPr>
            <a:lvl4pPr marL="1120668" indent="0" algn="ctr">
              <a:buNone/>
              <a:defRPr>
                <a:solidFill>
                  <a:schemeClr val="tx1">
                    <a:tint val="75000"/>
                  </a:schemeClr>
                </a:solidFill>
              </a:defRPr>
            </a:lvl4pPr>
            <a:lvl5pPr marL="1494226" indent="0" algn="ctr">
              <a:buNone/>
              <a:defRPr>
                <a:solidFill>
                  <a:schemeClr val="tx1">
                    <a:tint val="75000"/>
                  </a:schemeClr>
                </a:solidFill>
              </a:defRPr>
            </a:lvl5pPr>
            <a:lvl6pPr marL="1867779" indent="0" algn="ctr">
              <a:buNone/>
              <a:defRPr>
                <a:solidFill>
                  <a:schemeClr val="tx1">
                    <a:tint val="75000"/>
                  </a:schemeClr>
                </a:solidFill>
              </a:defRPr>
            </a:lvl6pPr>
            <a:lvl7pPr marL="2241337" indent="0" algn="ctr">
              <a:buNone/>
              <a:defRPr>
                <a:solidFill>
                  <a:schemeClr val="tx1">
                    <a:tint val="75000"/>
                  </a:schemeClr>
                </a:solidFill>
              </a:defRPr>
            </a:lvl7pPr>
            <a:lvl8pPr marL="2614892" indent="0" algn="ctr">
              <a:buNone/>
              <a:defRPr>
                <a:solidFill>
                  <a:schemeClr val="tx1">
                    <a:tint val="75000"/>
                  </a:schemeClr>
                </a:solidFill>
              </a:defRPr>
            </a:lvl8pPr>
            <a:lvl9pPr marL="298845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F798EC9-B556-4681-8EFE-39025A09C440}" type="datetime1">
              <a:rPr lang="fr-FR" smtClean="0"/>
              <a:t>13/12/2018</a:t>
            </a:fld>
            <a:endParaRPr lang="fr-FR"/>
          </a:p>
        </p:txBody>
      </p:sp>
      <p:sp>
        <p:nvSpPr>
          <p:cNvPr id="5" name="Espace réservé du pied de page 4"/>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123683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30301F-E4BE-400E-9BEA-AA516C2A543F}" type="datetime1">
              <a:rPr lang="fr-FR" smtClean="0"/>
              <a:t>13/12/2018</a:t>
            </a:fld>
            <a:endParaRPr lang="fr-FR"/>
          </a:p>
        </p:txBody>
      </p:sp>
      <p:sp>
        <p:nvSpPr>
          <p:cNvPr id="5" name="Espace réservé du pied de page 4"/>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344996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7" y="274643"/>
            <a:ext cx="2057399"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1" y="274643"/>
            <a:ext cx="6019803"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555881-D404-4EDD-8F40-CDE87FF3D464}" type="datetime1">
              <a:rPr lang="fr-FR" smtClean="0"/>
              <a:t>13/12/2018</a:t>
            </a:fld>
            <a:endParaRPr lang="fr-FR"/>
          </a:p>
        </p:txBody>
      </p:sp>
      <p:sp>
        <p:nvSpPr>
          <p:cNvPr id="5" name="Espace réservé du pied de page 4"/>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132317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6" y="2130427"/>
            <a:ext cx="7772401"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5" y="3886201"/>
            <a:ext cx="6400800" cy="1752600"/>
          </a:xfrm>
        </p:spPr>
        <p:txBody>
          <a:bodyPr/>
          <a:lstStyle>
            <a:lvl1pPr marL="0" indent="0" algn="ctr">
              <a:buNone/>
              <a:defRPr>
                <a:solidFill>
                  <a:schemeClr val="tx1">
                    <a:tint val="75000"/>
                  </a:schemeClr>
                </a:solidFill>
              </a:defRPr>
            </a:lvl1pPr>
            <a:lvl2pPr marL="394396" indent="0" algn="ctr">
              <a:buNone/>
              <a:defRPr>
                <a:solidFill>
                  <a:schemeClr val="tx1">
                    <a:tint val="75000"/>
                  </a:schemeClr>
                </a:solidFill>
              </a:defRPr>
            </a:lvl2pPr>
            <a:lvl3pPr marL="788788" indent="0" algn="ctr">
              <a:buNone/>
              <a:defRPr>
                <a:solidFill>
                  <a:schemeClr val="tx1">
                    <a:tint val="75000"/>
                  </a:schemeClr>
                </a:solidFill>
              </a:defRPr>
            </a:lvl3pPr>
            <a:lvl4pPr marL="1183181" indent="0" algn="ctr">
              <a:buNone/>
              <a:defRPr>
                <a:solidFill>
                  <a:schemeClr val="tx1">
                    <a:tint val="75000"/>
                  </a:schemeClr>
                </a:solidFill>
              </a:defRPr>
            </a:lvl4pPr>
            <a:lvl5pPr marL="1577577" indent="0" algn="ctr">
              <a:buNone/>
              <a:defRPr>
                <a:solidFill>
                  <a:schemeClr val="tx1">
                    <a:tint val="75000"/>
                  </a:schemeClr>
                </a:solidFill>
              </a:defRPr>
            </a:lvl5pPr>
            <a:lvl6pPr marL="1971970" indent="0" algn="ctr">
              <a:buNone/>
              <a:defRPr>
                <a:solidFill>
                  <a:schemeClr val="tx1">
                    <a:tint val="75000"/>
                  </a:schemeClr>
                </a:solidFill>
              </a:defRPr>
            </a:lvl6pPr>
            <a:lvl7pPr marL="2366362" indent="0" algn="ctr">
              <a:buNone/>
              <a:defRPr>
                <a:solidFill>
                  <a:schemeClr val="tx1">
                    <a:tint val="75000"/>
                  </a:schemeClr>
                </a:solidFill>
              </a:defRPr>
            </a:lvl7pPr>
            <a:lvl8pPr marL="2760758" indent="0" algn="ctr">
              <a:buNone/>
              <a:defRPr>
                <a:solidFill>
                  <a:schemeClr val="tx1">
                    <a:tint val="75000"/>
                  </a:schemeClr>
                </a:solidFill>
              </a:defRPr>
            </a:lvl8pPr>
            <a:lvl9pPr marL="3155151"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7CF2636-A1D2-4AB8-9D29-100E40DD02AE}" type="datetime1">
              <a:rPr lang="fr-FR" smtClean="0"/>
              <a:pPr/>
              <a:t>13/12/2018</a:t>
            </a:fld>
            <a:endParaRPr lang="fr-FR"/>
          </a:p>
        </p:txBody>
      </p:sp>
      <p:sp>
        <p:nvSpPr>
          <p:cNvPr id="5" name="Espace réservé du pied de page 4"/>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6" name="Espace réservé du numéro de diapositive 5"/>
          <p:cNvSpPr>
            <a:spLocks noGrp="1"/>
          </p:cNvSpPr>
          <p:nvPr>
            <p:ph type="sldNum" sz="quarter" idx="12"/>
          </p:nvPr>
        </p:nvSpPr>
        <p:spPr>
          <a:xfrm>
            <a:off x="8316421" y="6167232"/>
            <a:ext cx="648071" cy="430122"/>
          </a:xfrm>
        </p:spPr>
        <p:txBody>
          <a:bodyPr/>
          <a:lstStyle>
            <a:lvl1pPr>
              <a:defRPr sz="1400" b="1" i="0" baseline="0">
                <a:solidFill>
                  <a:schemeClr val="tx1"/>
                </a:solidFill>
              </a:defRPr>
            </a:lvl1pPr>
          </a:lstStyle>
          <a:p>
            <a:fld id="{E77FB375-5110-45B6-823A-7322B68977DC}"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21566258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D0555C-4E6B-4DFF-A8CB-C85C027B4527}" type="datetime1">
              <a:rPr lang="fr-FR" smtClean="0"/>
              <a:pPr/>
              <a:t>13/12/2018</a:t>
            </a:fld>
            <a:endParaRPr lang="fr-FR"/>
          </a:p>
        </p:txBody>
      </p:sp>
      <p:sp>
        <p:nvSpPr>
          <p:cNvPr id="5" name="Espace réservé du pied de page 4"/>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dirty="0">
              <a:solidFill>
                <a:prstClr val="black"/>
              </a:solidFill>
            </a:endParaRPr>
          </a:p>
        </p:txBody>
      </p:sp>
      <p:sp>
        <p:nvSpPr>
          <p:cNvPr id="6" name="Espace réservé du numéro de diapositive 5"/>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2787555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20" y="4406906"/>
            <a:ext cx="7772401" cy="1362076"/>
          </a:xfrm>
        </p:spPr>
        <p:txBody>
          <a:bodyPr anchor="t"/>
          <a:lstStyle>
            <a:lvl1pPr algn="l">
              <a:defRPr sz="34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20" y="2906719"/>
            <a:ext cx="7772401" cy="1500186"/>
          </a:xfrm>
        </p:spPr>
        <p:txBody>
          <a:bodyPr anchor="b"/>
          <a:lstStyle>
            <a:lvl1pPr marL="0" indent="0">
              <a:buNone/>
              <a:defRPr sz="1700">
                <a:solidFill>
                  <a:schemeClr val="tx1">
                    <a:tint val="75000"/>
                  </a:schemeClr>
                </a:solidFill>
              </a:defRPr>
            </a:lvl1pPr>
            <a:lvl2pPr marL="394396" indent="0">
              <a:buNone/>
              <a:defRPr sz="1400">
                <a:solidFill>
                  <a:schemeClr val="tx1">
                    <a:tint val="75000"/>
                  </a:schemeClr>
                </a:solidFill>
              </a:defRPr>
            </a:lvl2pPr>
            <a:lvl3pPr marL="788788" indent="0">
              <a:buNone/>
              <a:defRPr sz="1400">
                <a:solidFill>
                  <a:schemeClr val="tx1">
                    <a:tint val="75000"/>
                  </a:schemeClr>
                </a:solidFill>
              </a:defRPr>
            </a:lvl3pPr>
            <a:lvl4pPr marL="1183181" indent="0">
              <a:buNone/>
              <a:defRPr sz="1100">
                <a:solidFill>
                  <a:schemeClr val="tx1">
                    <a:tint val="75000"/>
                  </a:schemeClr>
                </a:solidFill>
              </a:defRPr>
            </a:lvl4pPr>
            <a:lvl5pPr marL="1577577" indent="0">
              <a:buNone/>
              <a:defRPr sz="1100">
                <a:solidFill>
                  <a:schemeClr val="tx1">
                    <a:tint val="75000"/>
                  </a:schemeClr>
                </a:solidFill>
              </a:defRPr>
            </a:lvl5pPr>
            <a:lvl6pPr marL="1971970" indent="0">
              <a:buNone/>
              <a:defRPr sz="1100">
                <a:solidFill>
                  <a:schemeClr val="tx1">
                    <a:tint val="75000"/>
                  </a:schemeClr>
                </a:solidFill>
              </a:defRPr>
            </a:lvl6pPr>
            <a:lvl7pPr marL="2366362" indent="0">
              <a:buNone/>
              <a:defRPr sz="1100">
                <a:solidFill>
                  <a:schemeClr val="tx1">
                    <a:tint val="75000"/>
                  </a:schemeClr>
                </a:solidFill>
              </a:defRPr>
            </a:lvl7pPr>
            <a:lvl8pPr marL="2760758" indent="0">
              <a:buNone/>
              <a:defRPr sz="1100">
                <a:solidFill>
                  <a:schemeClr val="tx1">
                    <a:tint val="75000"/>
                  </a:schemeClr>
                </a:solidFill>
              </a:defRPr>
            </a:lvl8pPr>
            <a:lvl9pPr marL="3155151" indent="0">
              <a:buNone/>
              <a:defRPr sz="11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F56A778-B705-4913-9414-8C7B8F3A721B}" type="datetime1">
              <a:rPr lang="fr-FR" smtClean="0"/>
              <a:pPr/>
              <a:t>13/12/2018</a:t>
            </a:fld>
            <a:endParaRPr lang="fr-FR"/>
          </a:p>
        </p:txBody>
      </p:sp>
      <p:sp>
        <p:nvSpPr>
          <p:cNvPr id="5" name="Espace réservé du pied de page 4"/>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6884919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5" y="1600208"/>
            <a:ext cx="4038599" cy="4525962"/>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3" y="1600208"/>
            <a:ext cx="4038599" cy="4525962"/>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E9DB31-38DB-4CCD-91BD-6EC15D249F84}" type="datetime1">
              <a:rPr lang="fr-FR" smtClean="0"/>
              <a:pPr/>
              <a:t>13/12/2018</a:t>
            </a:fld>
            <a:endParaRPr lang="fr-FR"/>
          </a:p>
        </p:txBody>
      </p:sp>
      <p:sp>
        <p:nvSpPr>
          <p:cNvPr id="6" name="Espace réservé du pied de page 5"/>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3767082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5" y="1535115"/>
            <a:ext cx="4040188" cy="639761"/>
          </a:xfrm>
        </p:spPr>
        <p:txBody>
          <a:bodyPr anchor="b"/>
          <a:lstStyle>
            <a:lvl1pPr marL="0" indent="0">
              <a:buNone/>
              <a:defRPr sz="2000" b="1"/>
            </a:lvl1pPr>
            <a:lvl2pPr marL="394396" indent="0">
              <a:buNone/>
              <a:defRPr sz="1700" b="1"/>
            </a:lvl2pPr>
            <a:lvl3pPr marL="788788" indent="0">
              <a:buNone/>
              <a:defRPr sz="1400" b="1"/>
            </a:lvl3pPr>
            <a:lvl4pPr marL="1183181" indent="0">
              <a:buNone/>
              <a:defRPr sz="1400" b="1"/>
            </a:lvl4pPr>
            <a:lvl5pPr marL="1577577" indent="0">
              <a:buNone/>
              <a:defRPr sz="1400" b="1"/>
            </a:lvl5pPr>
            <a:lvl6pPr marL="1971970" indent="0">
              <a:buNone/>
              <a:defRPr sz="1400" b="1"/>
            </a:lvl6pPr>
            <a:lvl7pPr marL="2366362" indent="0">
              <a:buNone/>
              <a:defRPr sz="1400" b="1"/>
            </a:lvl7pPr>
            <a:lvl8pPr marL="2760758" indent="0">
              <a:buNone/>
              <a:defRPr sz="1400" b="1"/>
            </a:lvl8pPr>
            <a:lvl9pPr marL="3155151" indent="0">
              <a:buNone/>
              <a:defRPr sz="1400" b="1"/>
            </a:lvl9pPr>
          </a:lstStyle>
          <a:p>
            <a:pPr lvl="0"/>
            <a:r>
              <a:rPr lang="fr-FR" smtClean="0"/>
              <a:t>Modifiez les styles du texte du masque</a:t>
            </a:r>
          </a:p>
        </p:txBody>
      </p:sp>
      <p:sp>
        <p:nvSpPr>
          <p:cNvPr id="4" name="Espace réservé du contenu 3"/>
          <p:cNvSpPr>
            <a:spLocks noGrp="1"/>
          </p:cNvSpPr>
          <p:nvPr>
            <p:ph sz="half" idx="2"/>
          </p:nvPr>
        </p:nvSpPr>
        <p:spPr>
          <a:xfrm>
            <a:off x="457205" y="2174880"/>
            <a:ext cx="4040188" cy="3951286"/>
          </a:xfrm>
        </p:spPr>
        <p:txBody>
          <a:bodyPr/>
          <a:lstStyle>
            <a:lvl1pPr>
              <a:defRPr sz="2000"/>
            </a:lvl1pPr>
            <a:lvl2pPr>
              <a:defRPr sz="17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4" y="1535115"/>
            <a:ext cx="4041775" cy="639761"/>
          </a:xfrm>
        </p:spPr>
        <p:txBody>
          <a:bodyPr anchor="b"/>
          <a:lstStyle>
            <a:lvl1pPr marL="0" indent="0">
              <a:buNone/>
              <a:defRPr sz="2000" b="1"/>
            </a:lvl1pPr>
            <a:lvl2pPr marL="394396" indent="0">
              <a:buNone/>
              <a:defRPr sz="1700" b="1"/>
            </a:lvl2pPr>
            <a:lvl3pPr marL="788788" indent="0">
              <a:buNone/>
              <a:defRPr sz="1400" b="1"/>
            </a:lvl3pPr>
            <a:lvl4pPr marL="1183181" indent="0">
              <a:buNone/>
              <a:defRPr sz="1400" b="1"/>
            </a:lvl4pPr>
            <a:lvl5pPr marL="1577577" indent="0">
              <a:buNone/>
              <a:defRPr sz="1400" b="1"/>
            </a:lvl5pPr>
            <a:lvl6pPr marL="1971970" indent="0">
              <a:buNone/>
              <a:defRPr sz="1400" b="1"/>
            </a:lvl6pPr>
            <a:lvl7pPr marL="2366362" indent="0">
              <a:buNone/>
              <a:defRPr sz="1400" b="1"/>
            </a:lvl7pPr>
            <a:lvl8pPr marL="2760758" indent="0">
              <a:buNone/>
              <a:defRPr sz="1400" b="1"/>
            </a:lvl8pPr>
            <a:lvl9pPr marL="3155151" indent="0">
              <a:buNone/>
              <a:defRPr sz="14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4" y="2174880"/>
            <a:ext cx="4041775" cy="3951286"/>
          </a:xfrm>
        </p:spPr>
        <p:txBody>
          <a:bodyPr/>
          <a:lstStyle>
            <a:lvl1pPr>
              <a:defRPr sz="2000"/>
            </a:lvl1pPr>
            <a:lvl2pPr>
              <a:defRPr sz="17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3E3C1FC-0D7C-4CED-8B45-CD37454F7739}" type="datetime1">
              <a:rPr lang="fr-FR" smtClean="0"/>
              <a:pPr/>
              <a:t>13/12/2018</a:t>
            </a:fld>
            <a:endParaRPr lang="fr-FR"/>
          </a:p>
        </p:txBody>
      </p:sp>
      <p:sp>
        <p:nvSpPr>
          <p:cNvPr id="8" name="Espace réservé du pied de page 7"/>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9" name="Espace réservé du numéro de diapositive 8"/>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793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3827C06-9BBB-4B54-851C-8D9A29737F7B}" type="datetime1">
              <a:rPr lang="fr-FR" smtClean="0"/>
              <a:pPr/>
              <a:t>13/12/2018</a:t>
            </a:fld>
            <a:endParaRPr lang="fr-FR"/>
          </a:p>
        </p:txBody>
      </p:sp>
      <p:sp>
        <p:nvSpPr>
          <p:cNvPr id="4" name="Espace réservé du pied de page 3"/>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5" name="Espace réservé du numéro de diapositive 4"/>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395303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5522F5-41FB-43AB-B9DE-9688508A5CC1}" type="datetime1">
              <a:rPr lang="fr-FR" smtClean="0"/>
              <a:pPr/>
              <a:t>13/12/2018</a:t>
            </a:fld>
            <a:endParaRPr lang="fr-FR"/>
          </a:p>
        </p:txBody>
      </p:sp>
      <p:sp>
        <p:nvSpPr>
          <p:cNvPr id="3" name="Espace réservé du pied de page 2"/>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4" name="Espace réservé du numéro de diapositive 3"/>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698939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8"/>
            <a:ext cx="3008312" cy="1162049"/>
          </a:xfrm>
        </p:spPr>
        <p:txBody>
          <a:bodyPr anchor="b"/>
          <a:lstStyle>
            <a:lvl1pPr algn="l">
              <a:defRPr sz="1700" b="1"/>
            </a:lvl1pPr>
          </a:lstStyle>
          <a:p>
            <a:r>
              <a:rPr lang="fr-FR" smtClean="0"/>
              <a:t>Modifiez le style du titre</a:t>
            </a:r>
            <a:endParaRPr lang="fr-FR"/>
          </a:p>
        </p:txBody>
      </p:sp>
      <p:sp>
        <p:nvSpPr>
          <p:cNvPr id="3" name="Espace réservé du contenu 2"/>
          <p:cNvSpPr>
            <a:spLocks noGrp="1"/>
          </p:cNvSpPr>
          <p:nvPr>
            <p:ph idx="1"/>
          </p:nvPr>
        </p:nvSpPr>
        <p:spPr>
          <a:xfrm>
            <a:off x="3575051" y="273056"/>
            <a:ext cx="5111751" cy="5853114"/>
          </a:xfrm>
        </p:spPr>
        <p:txBody>
          <a:bodyPr/>
          <a:lstStyle>
            <a:lvl1pPr>
              <a:defRPr sz="28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435101"/>
            <a:ext cx="3008312" cy="4691064"/>
          </a:xfrm>
        </p:spPr>
        <p:txBody>
          <a:bodyPr/>
          <a:lstStyle>
            <a:lvl1pPr marL="0" indent="0">
              <a:buNone/>
              <a:defRPr sz="1100"/>
            </a:lvl1pPr>
            <a:lvl2pPr marL="394396" indent="0">
              <a:buNone/>
              <a:defRPr sz="1100"/>
            </a:lvl2pPr>
            <a:lvl3pPr marL="788788" indent="0">
              <a:buNone/>
              <a:defRPr sz="900"/>
            </a:lvl3pPr>
            <a:lvl4pPr marL="1183181" indent="0">
              <a:buNone/>
              <a:defRPr sz="900"/>
            </a:lvl4pPr>
            <a:lvl5pPr marL="1577577" indent="0">
              <a:buNone/>
              <a:defRPr sz="900"/>
            </a:lvl5pPr>
            <a:lvl6pPr marL="1971970" indent="0">
              <a:buNone/>
              <a:defRPr sz="900"/>
            </a:lvl6pPr>
            <a:lvl7pPr marL="2366362" indent="0">
              <a:buNone/>
              <a:defRPr sz="900"/>
            </a:lvl7pPr>
            <a:lvl8pPr marL="2760758" indent="0">
              <a:buNone/>
              <a:defRPr sz="900"/>
            </a:lvl8pPr>
            <a:lvl9pPr marL="3155151"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D0511C-E87D-4C8C-91B3-E948A6F9AAE5}" type="datetime1">
              <a:rPr lang="fr-FR" smtClean="0"/>
              <a:pPr/>
              <a:t>13/12/2018</a:t>
            </a:fld>
            <a:endParaRPr lang="fr-FR"/>
          </a:p>
        </p:txBody>
      </p:sp>
      <p:sp>
        <p:nvSpPr>
          <p:cNvPr id="6" name="Espace réservé du pied de page 5"/>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57726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31410D-8000-45E9-8FC4-2C34E5E484F1}" type="datetime1">
              <a:rPr lang="fr-FR" smtClean="0"/>
              <a:t>13/12/2018</a:t>
            </a:fld>
            <a:endParaRPr lang="fr-FR"/>
          </a:p>
        </p:txBody>
      </p:sp>
      <p:sp>
        <p:nvSpPr>
          <p:cNvPr id="5" name="Espace réservé du pied de page 4"/>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452375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91" y="4800602"/>
            <a:ext cx="5486400" cy="566736"/>
          </a:xfrm>
        </p:spPr>
        <p:txBody>
          <a:bodyPr anchor="b"/>
          <a:lstStyle>
            <a:lvl1pPr algn="l">
              <a:defRPr sz="17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91" y="612778"/>
            <a:ext cx="5486400" cy="4114800"/>
          </a:xfrm>
        </p:spPr>
        <p:txBody>
          <a:bodyPr/>
          <a:lstStyle>
            <a:lvl1pPr marL="0" indent="0">
              <a:buNone/>
              <a:defRPr sz="2800"/>
            </a:lvl1pPr>
            <a:lvl2pPr marL="394396" indent="0">
              <a:buNone/>
              <a:defRPr sz="2300"/>
            </a:lvl2pPr>
            <a:lvl3pPr marL="788788" indent="0">
              <a:buNone/>
              <a:defRPr sz="2000"/>
            </a:lvl3pPr>
            <a:lvl4pPr marL="1183181" indent="0">
              <a:buNone/>
              <a:defRPr sz="1700"/>
            </a:lvl4pPr>
            <a:lvl5pPr marL="1577577" indent="0">
              <a:buNone/>
              <a:defRPr sz="1700"/>
            </a:lvl5pPr>
            <a:lvl6pPr marL="1971970" indent="0">
              <a:buNone/>
              <a:defRPr sz="1700"/>
            </a:lvl6pPr>
            <a:lvl7pPr marL="2366362" indent="0">
              <a:buNone/>
              <a:defRPr sz="1700"/>
            </a:lvl7pPr>
            <a:lvl8pPr marL="2760758" indent="0">
              <a:buNone/>
              <a:defRPr sz="1700"/>
            </a:lvl8pPr>
            <a:lvl9pPr marL="3155151" indent="0">
              <a:buNone/>
              <a:defRPr sz="17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91" y="5367343"/>
            <a:ext cx="5486400" cy="804864"/>
          </a:xfrm>
        </p:spPr>
        <p:txBody>
          <a:bodyPr/>
          <a:lstStyle>
            <a:lvl1pPr marL="0" indent="0">
              <a:buNone/>
              <a:defRPr sz="1100"/>
            </a:lvl1pPr>
            <a:lvl2pPr marL="394396" indent="0">
              <a:buNone/>
              <a:defRPr sz="1100"/>
            </a:lvl2pPr>
            <a:lvl3pPr marL="788788" indent="0">
              <a:buNone/>
              <a:defRPr sz="900"/>
            </a:lvl3pPr>
            <a:lvl4pPr marL="1183181" indent="0">
              <a:buNone/>
              <a:defRPr sz="900"/>
            </a:lvl4pPr>
            <a:lvl5pPr marL="1577577" indent="0">
              <a:buNone/>
              <a:defRPr sz="900"/>
            </a:lvl5pPr>
            <a:lvl6pPr marL="1971970" indent="0">
              <a:buNone/>
              <a:defRPr sz="900"/>
            </a:lvl6pPr>
            <a:lvl7pPr marL="2366362" indent="0">
              <a:buNone/>
              <a:defRPr sz="900"/>
            </a:lvl7pPr>
            <a:lvl8pPr marL="2760758" indent="0">
              <a:buNone/>
              <a:defRPr sz="900"/>
            </a:lvl8pPr>
            <a:lvl9pPr marL="3155151"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44E2DA4-2590-4307-8E86-C61B6CC127A8}" type="datetime1">
              <a:rPr lang="fr-FR" smtClean="0"/>
              <a:pPr/>
              <a:t>13/12/2018</a:t>
            </a:fld>
            <a:endParaRPr lang="fr-FR"/>
          </a:p>
        </p:txBody>
      </p:sp>
      <p:sp>
        <p:nvSpPr>
          <p:cNvPr id="6" name="Espace réservé du pied de page 5"/>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7" name="Espace réservé du numéro de diapositive 6"/>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1222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69F263-2395-4B08-A6FF-0E6957096352}" type="datetime1">
              <a:rPr lang="fr-FR" smtClean="0"/>
              <a:pPr/>
              <a:t>13/12/2018</a:t>
            </a:fld>
            <a:endParaRPr lang="fr-FR"/>
          </a:p>
        </p:txBody>
      </p:sp>
      <p:sp>
        <p:nvSpPr>
          <p:cNvPr id="5" name="Espace réservé du pied de page 4"/>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806068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7" y="274640"/>
            <a:ext cx="2057399"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1" y="274640"/>
            <a:ext cx="6019803"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AD6777-BBBC-4CC8-833A-B2095ABCE069}" type="datetime1">
              <a:rPr lang="fr-FR" smtClean="0"/>
              <a:pPr/>
              <a:t>13/12/2018</a:t>
            </a:fld>
            <a:endParaRPr lang="fr-FR"/>
          </a:p>
        </p:txBody>
      </p:sp>
      <p:sp>
        <p:nvSpPr>
          <p:cNvPr id="5" name="Espace réservé du pied de page 4"/>
          <p:cNvSpPr>
            <a:spLocks noGrp="1"/>
          </p:cNvSpPr>
          <p:nvPr>
            <p:ph type="ftr" sz="quarter" idx="11"/>
          </p:nvPr>
        </p:nvSpPr>
        <p:spPr>
          <a:xfrm>
            <a:off x="1684221" y="6356354"/>
            <a:ext cx="2895601" cy="365125"/>
          </a:xfrm>
          <a:prstGeom prst="rect">
            <a:avLst/>
          </a:prstGeom>
        </p:spPr>
        <p:txBody>
          <a:bodyPr lIns="78877" tIns="39439" rIns="78877" bIns="39439"/>
          <a:lstStyle/>
          <a:p>
            <a:pPr defTabSz="788788"/>
            <a:r>
              <a:rPr lang="fr-FR" smtClean="0">
                <a:solidFill>
                  <a:prstClr val="black"/>
                </a:solidFill>
              </a:rPr>
              <a:t>Séminaire de programme 3E </a:t>
            </a:r>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E77FB375-5110-45B6-823A-7322B68977D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49898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25" y="4406909"/>
            <a:ext cx="7772401" cy="1362076"/>
          </a:xfrm>
        </p:spPr>
        <p:txBody>
          <a:bodyPr anchor="t"/>
          <a:lstStyle>
            <a:lvl1pPr algn="l">
              <a:defRPr sz="31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25" y="2906719"/>
            <a:ext cx="7772401" cy="1500186"/>
          </a:xfrm>
        </p:spPr>
        <p:txBody>
          <a:bodyPr anchor="b"/>
          <a:lstStyle>
            <a:lvl1pPr marL="0" indent="0">
              <a:buNone/>
              <a:defRPr sz="1700">
                <a:solidFill>
                  <a:schemeClr val="tx1">
                    <a:tint val="75000"/>
                  </a:schemeClr>
                </a:solidFill>
              </a:defRPr>
            </a:lvl1pPr>
            <a:lvl2pPr marL="373555" indent="0">
              <a:buNone/>
              <a:defRPr sz="1400">
                <a:solidFill>
                  <a:schemeClr val="tx1">
                    <a:tint val="75000"/>
                  </a:schemeClr>
                </a:solidFill>
              </a:defRPr>
            </a:lvl2pPr>
            <a:lvl3pPr marL="747113" indent="0">
              <a:buNone/>
              <a:defRPr sz="1400">
                <a:solidFill>
                  <a:schemeClr val="tx1">
                    <a:tint val="75000"/>
                  </a:schemeClr>
                </a:solidFill>
              </a:defRPr>
            </a:lvl3pPr>
            <a:lvl4pPr marL="1120668" indent="0">
              <a:buNone/>
              <a:defRPr sz="1100">
                <a:solidFill>
                  <a:schemeClr val="tx1">
                    <a:tint val="75000"/>
                  </a:schemeClr>
                </a:solidFill>
              </a:defRPr>
            </a:lvl4pPr>
            <a:lvl5pPr marL="1494226" indent="0">
              <a:buNone/>
              <a:defRPr sz="1100">
                <a:solidFill>
                  <a:schemeClr val="tx1">
                    <a:tint val="75000"/>
                  </a:schemeClr>
                </a:solidFill>
              </a:defRPr>
            </a:lvl5pPr>
            <a:lvl6pPr marL="1867779" indent="0">
              <a:buNone/>
              <a:defRPr sz="1100">
                <a:solidFill>
                  <a:schemeClr val="tx1">
                    <a:tint val="75000"/>
                  </a:schemeClr>
                </a:solidFill>
              </a:defRPr>
            </a:lvl6pPr>
            <a:lvl7pPr marL="2241337" indent="0">
              <a:buNone/>
              <a:defRPr sz="1100">
                <a:solidFill>
                  <a:schemeClr val="tx1">
                    <a:tint val="75000"/>
                  </a:schemeClr>
                </a:solidFill>
              </a:defRPr>
            </a:lvl7pPr>
            <a:lvl8pPr marL="2614892" indent="0">
              <a:buNone/>
              <a:defRPr sz="1100">
                <a:solidFill>
                  <a:schemeClr val="tx1">
                    <a:tint val="75000"/>
                  </a:schemeClr>
                </a:solidFill>
              </a:defRPr>
            </a:lvl8pPr>
            <a:lvl9pPr marL="2988450" indent="0">
              <a:buNone/>
              <a:defRPr sz="11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AF91947-C6FE-4EA3-9197-139DCF25CF58}" type="datetime1">
              <a:rPr lang="fr-FR" smtClean="0"/>
              <a:t>13/12/2018</a:t>
            </a:fld>
            <a:endParaRPr lang="fr-FR"/>
          </a:p>
        </p:txBody>
      </p:sp>
      <p:sp>
        <p:nvSpPr>
          <p:cNvPr id="5" name="Espace réservé du pied de page 4"/>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244341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9" y="1600208"/>
            <a:ext cx="4038601" cy="4525962"/>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9" y="1600208"/>
            <a:ext cx="4038601" cy="4525962"/>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6B6D43-04AD-4C3B-813E-57DA84A4AD8A}" type="datetime1">
              <a:rPr lang="fr-FR" smtClean="0"/>
              <a:t>13/12/2018</a:t>
            </a:fld>
            <a:endParaRPr lang="fr-FR"/>
          </a:p>
        </p:txBody>
      </p:sp>
      <p:sp>
        <p:nvSpPr>
          <p:cNvPr id="6" name="Espace réservé du pied de page 5"/>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368165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6" y="1535115"/>
            <a:ext cx="4040188" cy="639761"/>
          </a:xfrm>
        </p:spPr>
        <p:txBody>
          <a:bodyPr anchor="b"/>
          <a:lstStyle>
            <a:lvl1pPr marL="0" indent="0">
              <a:buNone/>
              <a:defRPr sz="2000" b="1"/>
            </a:lvl1pPr>
            <a:lvl2pPr marL="373555" indent="0">
              <a:buNone/>
              <a:defRPr sz="1700" b="1"/>
            </a:lvl2pPr>
            <a:lvl3pPr marL="747113" indent="0">
              <a:buNone/>
              <a:defRPr sz="1400" b="1"/>
            </a:lvl3pPr>
            <a:lvl4pPr marL="1120668" indent="0">
              <a:buNone/>
              <a:defRPr sz="1400" b="1"/>
            </a:lvl4pPr>
            <a:lvl5pPr marL="1494226" indent="0">
              <a:buNone/>
              <a:defRPr sz="1400" b="1"/>
            </a:lvl5pPr>
            <a:lvl6pPr marL="1867779" indent="0">
              <a:buNone/>
              <a:defRPr sz="1400" b="1"/>
            </a:lvl6pPr>
            <a:lvl7pPr marL="2241337" indent="0">
              <a:buNone/>
              <a:defRPr sz="1400" b="1"/>
            </a:lvl7pPr>
            <a:lvl8pPr marL="2614892" indent="0">
              <a:buNone/>
              <a:defRPr sz="1400" b="1"/>
            </a:lvl8pPr>
            <a:lvl9pPr marL="2988450" indent="0">
              <a:buNone/>
              <a:defRPr sz="14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6" y="2174880"/>
            <a:ext cx="4040188" cy="3951286"/>
          </a:xfrm>
        </p:spPr>
        <p:txBody>
          <a:bodyPr/>
          <a:lstStyle>
            <a:lvl1pPr>
              <a:defRPr sz="2000"/>
            </a:lvl1pPr>
            <a:lvl2pPr>
              <a:defRPr sz="17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7" y="1535115"/>
            <a:ext cx="4041775" cy="639761"/>
          </a:xfrm>
        </p:spPr>
        <p:txBody>
          <a:bodyPr anchor="b"/>
          <a:lstStyle>
            <a:lvl1pPr marL="0" indent="0">
              <a:buNone/>
              <a:defRPr sz="2000" b="1"/>
            </a:lvl1pPr>
            <a:lvl2pPr marL="373555" indent="0">
              <a:buNone/>
              <a:defRPr sz="1700" b="1"/>
            </a:lvl2pPr>
            <a:lvl3pPr marL="747113" indent="0">
              <a:buNone/>
              <a:defRPr sz="1400" b="1"/>
            </a:lvl3pPr>
            <a:lvl4pPr marL="1120668" indent="0">
              <a:buNone/>
              <a:defRPr sz="1400" b="1"/>
            </a:lvl4pPr>
            <a:lvl5pPr marL="1494226" indent="0">
              <a:buNone/>
              <a:defRPr sz="1400" b="1"/>
            </a:lvl5pPr>
            <a:lvl6pPr marL="1867779" indent="0">
              <a:buNone/>
              <a:defRPr sz="1400" b="1"/>
            </a:lvl6pPr>
            <a:lvl7pPr marL="2241337" indent="0">
              <a:buNone/>
              <a:defRPr sz="1400" b="1"/>
            </a:lvl7pPr>
            <a:lvl8pPr marL="2614892" indent="0">
              <a:buNone/>
              <a:defRPr sz="1400" b="1"/>
            </a:lvl8pPr>
            <a:lvl9pPr marL="2988450" indent="0">
              <a:buNone/>
              <a:defRPr sz="14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7" y="2174880"/>
            <a:ext cx="4041775" cy="3951286"/>
          </a:xfrm>
        </p:spPr>
        <p:txBody>
          <a:bodyPr/>
          <a:lstStyle>
            <a:lvl1pPr>
              <a:defRPr sz="2000"/>
            </a:lvl1pPr>
            <a:lvl2pPr>
              <a:defRPr sz="17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AB7212-DBB3-4268-8647-E8CF0BA393DB}" type="datetime1">
              <a:rPr lang="fr-FR" smtClean="0"/>
              <a:t>13/12/2018</a:t>
            </a:fld>
            <a:endParaRPr lang="fr-FR"/>
          </a:p>
        </p:txBody>
      </p:sp>
      <p:sp>
        <p:nvSpPr>
          <p:cNvPr id="8" name="Espace réservé du pied de page 7"/>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9" name="Espace réservé du numéro de diapositive 8"/>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27712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E11E884-3B68-4061-9057-972CEDE5C720}" type="datetime1">
              <a:rPr lang="fr-FR" smtClean="0"/>
              <a:t>13/12/2018</a:t>
            </a:fld>
            <a:endParaRPr lang="fr-FR"/>
          </a:p>
        </p:txBody>
      </p:sp>
      <p:sp>
        <p:nvSpPr>
          <p:cNvPr id="4" name="Espace réservé du pied de page 3"/>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346900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2D4932-009F-4804-B0D5-8E544D2928A1}" type="datetime1">
              <a:rPr lang="fr-FR" smtClean="0"/>
              <a:t>13/12/2018</a:t>
            </a:fld>
            <a:endParaRPr lang="fr-FR"/>
          </a:p>
        </p:txBody>
      </p:sp>
      <p:sp>
        <p:nvSpPr>
          <p:cNvPr id="3" name="Espace réservé du pied de page 2"/>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4" name="Espace réservé du numéro de diapositive 3"/>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145132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8"/>
            <a:ext cx="3008312" cy="1162049"/>
          </a:xfrm>
        </p:spPr>
        <p:txBody>
          <a:bodyPr anchor="b"/>
          <a:lstStyle>
            <a:lvl1pPr algn="l">
              <a:defRPr sz="1700" b="1"/>
            </a:lvl1pPr>
          </a:lstStyle>
          <a:p>
            <a:r>
              <a:rPr lang="fr-FR" smtClean="0"/>
              <a:t>Cliquez et modifiez le titre</a:t>
            </a:r>
            <a:endParaRPr lang="fr-FR"/>
          </a:p>
        </p:txBody>
      </p:sp>
      <p:sp>
        <p:nvSpPr>
          <p:cNvPr id="3" name="Espace réservé du contenu 2"/>
          <p:cNvSpPr>
            <a:spLocks noGrp="1"/>
          </p:cNvSpPr>
          <p:nvPr>
            <p:ph idx="1"/>
          </p:nvPr>
        </p:nvSpPr>
        <p:spPr>
          <a:xfrm>
            <a:off x="3575054" y="273063"/>
            <a:ext cx="5111751" cy="5853110"/>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4"/>
            <a:ext cx="3008312" cy="4691064"/>
          </a:xfrm>
        </p:spPr>
        <p:txBody>
          <a:bodyPr/>
          <a:lstStyle>
            <a:lvl1pPr marL="0" indent="0">
              <a:buNone/>
              <a:defRPr sz="1100"/>
            </a:lvl1pPr>
            <a:lvl2pPr marL="373555" indent="0">
              <a:buNone/>
              <a:defRPr sz="1100"/>
            </a:lvl2pPr>
            <a:lvl3pPr marL="747113" indent="0">
              <a:buNone/>
              <a:defRPr sz="900"/>
            </a:lvl3pPr>
            <a:lvl4pPr marL="1120668" indent="0">
              <a:buNone/>
              <a:defRPr sz="900"/>
            </a:lvl4pPr>
            <a:lvl5pPr marL="1494226" indent="0">
              <a:buNone/>
              <a:defRPr sz="900"/>
            </a:lvl5pPr>
            <a:lvl6pPr marL="1867779" indent="0">
              <a:buNone/>
              <a:defRPr sz="900"/>
            </a:lvl6pPr>
            <a:lvl7pPr marL="2241337" indent="0">
              <a:buNone/>
              <a:defRPr sz="900"/>
            </a:lvl7pPr>
            <a:lvl8pPr marL="2614892" indent="0">
              <a:buNone/>
              <a:defRPr sz="900"/>
            </a:lvl8pPr>
            <a:lvl9pPr marL="298845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D1E77BC-9892-4FB9-AB43-72C1745158B7}" type="datetime1">
              <a:rPr lang="fr-FR" smtClean="0"/>
              <a:t>13/12/2018</a:t>
            </a:fld>
            <a:endParaRPr lang="fr-FR"/>
          </a:p>
        </p:txBody>
      </p:sp>
      <p:sp>
        <p:nvSpPr>
          <p:cNvPr id="6" name="Espace réservé du pied de page 5"/>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10451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92" y="4800602"/>
            <a:ext cx="5486400" cy="566736"/>
          </a:xfrm>
        </p:spPr>
        <p:txBody>
          <a:bodyPr anchor="b"/>
          <a:lstStyle>
            <a:lvl1pPr algn="l">
              <a:defRPr sz="17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92" y="612785"/>
            <a:ext cx="5486400" cy="4114800"/>
          </a:xfrm>
        </p:spPr>
        <p:txBody>
          <a:bodyPr/>
          <a:lstStyle>
            <a:lvl1pPr marL="0" indent="0">
              <a:buNone/>
              <a:defRPr sz="2600"/>
            </a:lvl1pPr>
            <a:lvl2pPr marL="373555" indent="0">
              <a:buNone/>
              <a:defRPr sz="2300"/>
            </a:lvl2pPr>
            <a:lvl3pPr marL="747113" indent="0">
              <a:buNone/>
              <a:defRPr sz="2000"/>
            </a:lvl3pPr>
            <a:lvl4pPr marL="1120668" indent="0">
              <a:buNone/>
              <a:defRPr sz="1700"/>
            </a:lvl4pPr>
            <a:lvl5pPr marL="1494226" indent="0">
              <a:buNone/>
              <a:defRPr sz="1700"/>
            </a:lvl5pPr>
            <a:lvl6pPr marL="1867779" indent="0">
              <a:buNone/>
              <a:defRPr sz="1700"/>
            </a:lvl6pPr>
            <a:lvl7pPr marL="2241337" indent="0">
              <a:buNone/>
              <a:defRPr sz="1700"/>
            </a:lvl7pPr>
            <a:lvl8pPr marL="2614892" indent="0">
              <a:buNone/>
              <a:defRPr sz="1700"/>
            </a:lvl8pPr>
            <a:lvl9pPr marL="2988450" indent="0">
              <a:buNone/>
              <a:defRPr sz="1700"/>
            </a:lvl9pPr>
          </a:lstStyle>
          <a:p>
            <a:endParaRPr lang="fr-FR"/>
          </a:p>
        </p:txBody>
      </p:sp>
      <p:sp>
        <p:nvSpPr>
          <p:cNvPr id="4" name="Espace réservé du texte 3"/>
          <p:cNvSpPr>
            <a:spLocks noGrp="1"/>
          </p:cNvSpPr>
          <p:nvPr>
            <p:ph type="body" sz="half" idx="2"/>
          </p:nvPr>
        </p:nvSpPr>
        <p:spPr>
          <a:xfrm>
            <a:off x="1792292" y="5367346"/>
            <a:ext cx="5486400" cy="804864"/>
          </a:xfrm>
        </p:spPr>
        <p:txBody>
          <a:bodyPr/>
          <a:lstStyle>
            <a:lvl1pPr marL="0" indent="0">
              <a:buNone/>
              <a:defRPr sz="1100"/>
            </a:lvl1pPr>
            <a:lvl2pPr marL="373555" indent="0">
              <a:buNone/>
              <a:defRPr sz="1100"/>
            </a:lvl2pPr>
            <a:lvl3pPr marL="747113" indent="0">
              <a:buNone/>
              <a:defRPr sz="900"/>
            </a:lvl3pPr>
            <a:lvl4pPr marL="1120668" indent="0">
              <a:buNone/>
              <a:defRPr sz="900"/>
            </a:lvl4pPr>
            <a:lvl5pPr marL="1494226" indent="0">
              <a:buNone/>
              <a:defRPr sz="900"/>
            </a:lvl5pPr>
            <a:lvl6pPr marL="1867779" indent="0">
              <a:buNone/>
              <a:defRPr sz="900"/>
            </a:lvl6pPr>
            <a:lvl7pPr marL="2241337" indent="0">
              <a:buNone/>
              <a:defRPr sz="900"/>
            </a:lvl7pPr>
            <a:lvl8pPr marL="2614892" indent="0">
              <a:buNone/>
              <a:defRPr sz="900"/>
            </a:lvl8pPr>
            <a:lvl9pPr marL="298845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7F16233-C046-4AA6-B5E7-28AC6C573957}" type="datetime1">
              <a:rPr lang="fr-FR" smtClean="0"/>
              <a:t>13/12/2018</a:t>
            </a:fld>
            <a:endParaRPr lang="fr-FR"/>
          </a:p>
        </p:txBody>
      </p:sp>
      <p:sp>
        <p:nvSpPr>
          <p:cNvPr id="6" name="Espace réservé du pied de page 5"/>
          <p:cNvSpPr>
            <a:spLocks noGrp="1"/>
          </p:cNvSpPr>
          <p:nvPr>
            <p:ph type="ftr" sz="quarter" idx="11"/>
          </p:nvPr>
        </p:nvSpPr>
        <p:spPr>
          <a:xfrm>
            <a:off x="1684221" y="6356357"/>
            <a:ext cx="2895601" cy="365125"/>
          </a:xfrm>
          <a:prstGeom prst="rect">
            <a:avLst/>
          </a:prstGeom>
        </p:spPr>
        <p:txBody>
          <a:bodyPr lIns="74709" tIns="37356" rIns="74709" bIns="37356"/>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t>‹N°›</a:t>
            </a:fld>
            <a:endParaRPr lang="fr-FR"/>
          </a:p>
        </p:txBody>
      </p:sp>
    </p:spTree>
    <p:extLst>
      <p:ext uri="{BB962C8B-B14F-4D97-AF65-F5344CB8AC3E}">
        <p14:creationId xmlns:p14="http://schemas.microsoft.com/office/powerpoint/2010/main" val="69499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5" y="274648"/>
            <a:ext cx="8229600" cy="706089"/>
          </a:xfrm>
          <a:prstGeom prst="rect">
            <a:avLst/>
          </a:prstGeom>
        </p:spPr>
        <p:txBody>
          <a:bodyPr vert="horz" lIns="74709" tIns="37356" rIns="74709" bIns="37356"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5" y="1628815"/>
            <a:ext cx="8229600" cy="4320480"/>
          </a:xfrm>
          <a:prstGeom prst="rect">
            <a:avLst/>
          </a:prstGeom>
        </p:spPr>
        <p:txBody>
          <a:bodyPr vert="horz" lIns="74709" tIns="37356" rIns="74709" bIns="37356" rtlCol="0">
            <a:normAutofit/>
          </a:bodyPr>
          <a:lstStyle/>
          <a:p>
            <a:pPr lvl="0"/>
            <a:r>
              <a:rPr lang="fr-FR" dirty="0" smtClean="0"/>
              <a:t>Cliquez pour modifier les styles du texte du masque</a:t>
            </a:r>
          </a:p>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sp>
        <p:nvSpPr>
          <p:cNvPr id="4" name="Espace réservé de la date 3"/>
          <p:cNvSpPr>
            <a:spLocks noGrp="1"/>
          </p:cNvSpPr>
          <p:nvPr>
            <p:ph type="dt" sz="half" idx="2"/>
          </p:nvPr>
        </p:nvSpPr>
        <p:spPr>
          <a:xfrm>
            <a:off x="5246716" y="6169551"/>
            <a:ext cx="2133600" cy="415934"/>
          </a:xfrm>
          <a:prstGeom prst="rect">
            <a:avLst/>
          </a:prstGeom>
        </p:spPr>
        <p:txBody>
          <a:bodyPr vert="horz" lIns="74709" tIns="37356" rIns="74709" bIns="37356" rtlCol="0" anchor="ctr"/>
          <a:lstStyle>
            <a:lvl1pPr algn="r">
              <a:defRPr sz="600">
                <a:solidFill>
                  <a:srgbClr val="6C6F70"/>
                </a:solidFill>
                <a:latin typeface="Arial"/>
                <a:cs typeface="Arial"/>
              </a:defRPr>
            </a:lvl1pPr>
          </a:lstStyle>
          <a:p>
            <a:fld id="{5E480378-4F6A-43B9-B940-3AAAEAE39267}" type="datetime1">
              <a:rPr lang="fr-FR" smtClean="0"/>
              <a:t>13/12/2018</a:t>
            </a:fld>
            <a:endParaRPr lang="fr-FR" dirty="0"/>
          </a:p>
        </p:txBody>
      </p:sp>
      <p:pic>
        <p:nvPicPr>
          <p:cNvPr id="8" name="Image 7" descr="Logo_2iE_Marqueur.png"/>
          <p:cNvPicPr>
            <a:picLocks noChangeAspect="1"/>
          </p:cNvPicPr>
          <p:nvPr/>
        </p:nvPicPr>
        <p:blipFill rotWithShape="1">
          <a:blip r:embed="rId13">
            <a:extLst>
              <a:ext uri="{28A0092B-C50C-407E-A947-70E740481C1C}">
                <a14:useLocalDpi xmlns:a14="http://schemas.microsoft.com/office/drawing/2010/main" val="0"/>
              </a:ext>
            </a:extLst>
          </a:blip>
          <a:srcRect t="81457"/>
          <a:stretch/>
        </p:blipFill>
        <p:spPr>
          <a:xfrm>
            <a:off x="7451771" y="6287525"/>
            <a:ext cx="1235040" cy="180001"/>
          </a:xfrm>
          <a:prstGeom prst="rect">
            <a:avLst/>
          </a:prstGeom>
        </p:spPr>
      </p:pic>
      <p:sp>
        <p:nvSpPr>
          <p:cNvPr id="6" name="Espace réservé du numéro de diapositive 5"/>
          <p:cNvSpPr>
            <a:spLocks noGrp="1"/>
          </p:cNvSpPr>
          <p:nvPr>
            <p:ph type="sldNum" sz="quarter" idx="4"/>
          </p:nvPr>
        </p:nvSpPr>
        <p:spPr>
          <a:xfrm>
            <a:off x="8316419" y="6167229"/>
            <a:ext cx="552671" cy="420564"/>
          </a:xfrm>
          <a:prstGeom prst="rect">
            <a:avLst/>
          </a:prstGeom>
        </p:spPr>
        <p:txBody>
          <a:bodyPr vert="horz" lIns="74709" tIns="37356" rIns="74709" bIns="37356" rtlCol="0" anchor="ctr"/>
          <a:lstStyle>
            <a:lvl1pPr algn="ctr">
              <a:defRPr sz="600">
                <a:solidFill>
                  <a:schemeClr val="bg1"/>
                </a:solidFill>
                <a:latin typeface="Arial"/>
                <a:cs typeface="Arial"/>
              </a:defRPr>
            </a:lvl1pPr>
          </a:lstStyle>
          <a:p>
            <a:fld id="{531ADC4E-519F-4B42-B6D5-EA3459AA116D}" type="slidenum">
              <a:rPr lang="fr-FR" smtClean="0"/>
              <a:pPr/>
              <a:t>‹N°›</a:t>
            </a:fld>
            <a:endParaRPr lang="fr-FR"/>
          </a:p>
        </p:txBody>
      </p:sp>
      <p:cxnSp>
        <p:nvCxnSpPr>
          <p:cNvPr id="10" name="Connecteur droit 9"/>
          <p:cNvCxnSpPr/>
          <p:nvPr/>
        </p:nvCxnSpPr>
        <p:spPr>
          <a:xfrm flipH="1">
            <a:off x="1187629" y="6381327"/>
            <a:ext cx="5256584" cy="0"/>
          </a:xfrm>
          <a:prstGeom prst="line">
            <a:avLst/>
          </a:prstGeom>
          <a:ln w="3175" cmpd="sng">
            <a:solidFill>
              <a:srgbClr val="6C6F70"/>
            </a:solidFill>
          </a:ln>
          <a:effectLst/>
        </p:spPr>
        <p:style>
          <a:lnRef idx="2">
            <a:schemeClr val="accent1"/>
          </a:lnRef>
          <a:fillRef idx="0">
            <a:schemeClr val="accent1"/>
          </a:fillRef>
          <a:effectRef idx="1">
            <a:schemeClr val="accent1"/>
          </a:effectRef>
          <a:fontRef idx="minor">
            <a:schemeClr val="tx1"/>
          </a:fontRef>
        </p:style>
      </p:cxnSp>
      <p:pic>
        <p:nvPicPr>
          <p:cNvPr id="9" name="Image 8" descr="LOGO 2iE AFRIQUE.png"/>
          <p:cNvPicPr>
            <a:picLocks noChangeAspect="1"/>
          </p:cNvPicPr>
          <p:nvPr/>
        </p:nvPicPr>
        <p:blipFill rotWithShape="1">
          <a:blip r:embed="rId14">
            <a:extLst>
              <a:ext uri="{28A0092B-C50C-407E-A947-70E740481C1C}">
                <a14:useLocalDpi xmlns:a14="http://schemas.microsoft.com/office/drawing/2010/main" val="0"/>
              </a:ext>
            </a:extLst>
          </a:blip>
          <a:srcRect l="18525" t="18525" r="18525" b="18525"/>
          <a:stretch/>
        </p:blipFill>
        <p:spPr>
          <a:xfrm>
            <a:off x="395545" y="6065913"/>
            <a:ext cx="680465" cy="675458"/>
          </a:xfrm>
          <a:prstGeom prst="rect">
            <a:avLst/>
          </a:prstGeom>
        </p:spPr>
      </p:pic>
    </p:spTree>
    <p:extLst>
      <p:ext uri="{BB962C8B-B14F-4D97-AF65-F5344CB8AC3E}">
        <p14:creationId xmlns:p14="http://schemas.microsoft.com/office/powerpoint/2010/main" val="33487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373555" rtl="0" eaLnBrk="1" latinLnBrk="0" hangingPunct="1">
        <a:spcBef>
          <a:spcPct val="0"/>
        </a:spcBef>
        <a:buNone/>
        <a:defRPr sz="2600" kern="1200">
          <a:solidFill>
            <a:srgbClr val="6C6F70"/>
          </a:solidFill>
          <a:latin typeface="Arial"/>
          <a:ea typeface="+mj-ea"/>
          <a:cs typeface="Arial"/>
        </a:defRPr>
      </a:lvl1pPr>
    </p:titleStyle>
    <p:bodyStyle>
      <a:lvl1pPr marL="280168" indent="-280168" algn="l" defTabSz="373555" rtl="0" eaLnBrk="1" latinLnBrk="0" hangingPunct="1">
        <a:spcBef>
          <a:spcPct val="20000"/>
        </a:spcBef>
        <a:buSzPct val="100000"/>
        <a:buFont typeface="Lucida Grande"/>
        <a:buChar char="■"/>
        <a:defRPr sz="1100" kern="1200">
          <a:solidFill>
            <a:srgbClr val="6C6F70"/>
          </a:solidFill>
          <a:latin typeface="Arial"/>
          <a:ea typeface="+mn-ea"/>
          <a:cs typeface="Arial"/>
        </a:defRPr>
      </a:lvl1pPr>
      <a:lvl2pPr marL="607028" indent="-233470" algn="l" defTabSz="373555" rtl="0" eaLnBrk="1" latinLnBrk="0" hangingPunct="1">
        <a:spcBef>
          <a:spcPct val="20000"/>
        </a:spcBef>
        <a:buFont typeface="Lucida Grande"/>
        <a:buChar char="■"/>
        <a:defRPr sz="1100" kern="1200">
          <a:solidFill>
            <a:srgbClr val="6C6F70"/>
          </a:solidFill>
          <a:latin typeface="Arial"/>
          <a:ea typeface="+mn-ea"/>
          <a:cs typeface="Arial"/>
        </a:defRPr>
      </a:lvl2pPr>
      <a:lvl3pPr marL="933891" indent="-186778" algn="l" defTabSz="373555" rtl="0" eaLnBrk="1" latinLnBrk="0" hangingPunct="1">
        <a:spcBef>
          <a:spcPct val="20000"/>
        </a:spcBef>
        <a:buFont typeface="Lucida Grande"/>
        <a:buChar char="■"/>
        <a:defRPr sz="1100" kern="1200">
          <a:solidFill>
            <a:srgbClr val="6C6F70"/>
          </a:solidFill>
          <a:latin typeface="Arial"/>
          <a:ea typeface="+mn-ea"/>
          <a:cs typeface="Arial"/>
        </a:defRPr>
      </a:lvl3pPr>
      <a:lvl4pPr marL="1307449" indent="-186778" algn="l" defTabSz="373555" rtl="0" eaLnBrk="1" latinLnBrk="0" hangingPunct="1">
        <a:spcBef>
          <a:spcPct val="20000"/>
        </a:spcBef>
        <a:buFont typeface="Lucida Grande"/>
        <a:buChar char="■"/>
        <a:defRPr sz="1100" kern="1200">
          <a:solidFill>
            <a:srgbClr val="6C6F70"/>
          </a:solidFill>
          <a:latin typeface="Arial"/>
          <a:ea typeface="+mn-ea"/>
          <a:cs typeface="Arial"/>
        </a:defRPr>
      </a:lvl4pPr>
      <a:lvl5pPr marL="1681004" indent="-186778" algn="l" defTabSz="373555" rtl="0" eaLnBrk="1" latinLnBrk="0" hangingPunct="1">
        <a:spcBef>
          <a:spcPct val="20000"/>
        </a:spcBef>
        <a:buFont typeface="Lucida Grande"/>
        <a:buChar char="■"/>
        <a:defRPr sz="1100" kern="1200">
          <a:solidFill>
            <a:srgbClr val="6C6F70"/>
          </a:solidFill>
          <a:latin typeface="Arial"/>
          <a:ea typeface="+mn-ea"/>
          <a:cs typeface="Arial"/>
        </a:defRPr>
      </a:lvl5pPr>
      <a:lvl6pPr marL="2054559" indent="-186778" algn="l" defTabSz="373555" rtl="0" eaLnBrk="1" latinLnBrk="0" hangingPunct="1">
        <a:spcBef>
          <a:spcPct val="20000"/>
        </a:spcBef>
        <a:buFont typeface="Arial"/>
        <a:buChar char="•"/>
        <a:defRPr sz="1700" kern="1200">
          <a:solidFill>
            <a:schemeClr val="tx1"/>
          </a:solidFill>
          <a:latin typeface="+mn-lt"/>
          <a:ea typeface="+mn-ea"/>
          <a:cs typeface="+mn-cs"/>
        </a:defRPr>
      </a:lvl6pPr>
      <a:lvl7pPr marL="2428114" indent="-186778" algn="l" defTabSz="373555" rtl="0" eaLnBrk="1" latinLnBrk="0" hangingPunct="1">
        <a:spcBef>
          <a:spcPct val="20000"/>
        </a:spcBef>
        <a:buFont typeface="Arial"/>
        <a:buChar char="•"/>
        <a:defRPr sz="1700" kern="1200">
          <a:solidFill>
            <a:schemeClr val="tx1"/>
          </a:solidFill>
          <a:latin typeface="+mn-lt"/>
          <a:ea typeface="+mn-ea"/>
          <a:cs typeface="+mn-cs"/>
        </a:defRPr>
      </a:lvl7pPr>
      <a:lvl8pPr marL="2801672" indent="-186778" algn="l" defTabSz="373555" rtl="0" eaLnBrk="1" latinLnBrk="0" hangingPunct="1">
        <a:spcBef>
          <a:spcPct val="20000"/>
        </a:spcBef>
        <a:buFont typeface="Arial"/>
        <a:buChar char="•"/>
        <a:defRPr sz="1700" kern="1200">
          <a:solidFill>
            <a:schemeClr val="tx1"/>
          </a:solidFill>
          <a:latin typeface="+mn-lt"/>
          <a:ea typeface="+mn-ea"/>
          <a:cs typeface="+mn-cs"/>
        </a:defRPr>
      </a:lvl8pPr>
      <a:lvl9pPr marL="3175228" indent="-186778" algn="l" defTabSz="373555"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fr-FR"/>
      </a:defPPr>
      <a:lvl1pPr marL="0" algn="l" defTabSz="373555" rtl="0" eaLnBrk="1" latinLnBrk="0" hangingPunct="1">
        <a:defRPr sz="1400" kern="1200">
          <a:solidFill>
            <a:schemeClr val="tx1"/>
          </a:solidFill>
          <a:latin typeface="+mn-lt"/>
          <a:ea typeface="+mn-ea"/>
          <a:cs typeface="+mn-cs"/>
        </a:defRPr>
      </a:lvl1pPr>
      <a:lvl2pPr marL="373555" algn="l" defTabSz="373555" rtl="0" eaLnBrk="1" latinLnBrk="0" hangingPunct="1">
        <a:defRPr sz="1400" kern="1200">
          <a:solidFill>
            <a:schemeClr val="tx1"/>
          </a:solidFill>
          <a:latin typeface="+mn-lt"/>
          <a:ea typeface="+mn-ea"/>
          <a:cs typeface="+mn-cs"/>
        </a:defRPr>
      </a:lvl2pPr>
      <a:lvl3pPr marL="747113" algn="l" defTabSz="373555" rtl="0" eaLnBrk="1" latinLnBrk="0" hangingPunct="1">
        <a:defRPr sz="1400" kern="1200">
          <a:solidFill>
            <a:schemeClr val="tx1"/>
          </a:solidFill>
          <a:latin typeface="+mn-lt"/>
          <a:ea typeface="+mn-ea"/>
          <a:cs typeface="+mn-cs"/>
        </a:defRPr>
      </a:lvl3pPr>
      <a:lvl4pPr marL="1120668" algn="l" defTabSz="373555" rtl="0" eaLnBrk="1" latinLnBrk="0" hangingPunct="1">
        <a:defRPr sz="1400" kern="1200">
          <a:solidFill>
            <a:schemeClr val="tx1"/>
          </a:solidFill>
          <a:latin typeface="+mn-lt"/>
          <a:ea typeface="+mn-ea"/>
          <a:cs typeface="+mn-cs"/>
        </a:defRPr>
      </a:lvl4pPr>
      <a:lvl5pPr marL="1494226" algn="l" defTabSz="373555" rtl="0" eaLnBrk="1" latinLnBrk="0" hangingPunct="1">
        <a:defRPr sz="1400" kern="1200">
          <a:solidFill>
            <a:schemeClr val="tx1"/>
          </a:solidFill>
          <a:latin typeface="+mn-lt"/>
          <a:ea typeface="+mn-ea"/>
          <a:cs typeface="+mn-cs"/>
        </a:defRPr>
      </a:lvl5pPr>
      <a:lvl6pPr marL="1867779" algn="l" defTabSz="373555" rtl="0" eaLnBrk="1" latinLnBrk="0" hangingPunct="1">
        <a:defRPr sz="1400" kern="1200">
          <a:solidFill>
            <a:schemeClr val="tx1"/>
          </a:solidFill>
          <a:latin typeface="+mn-lt"/>
          <a:ea typeface="+mn-ea"/>
          <a:cs typeface="+mn-cs"/>
        </a:defRPr>
      </a:lvl6pPr>
      <a:lvl7pPr marL="2241337" algn="l" defTabSz="373555" rtl="0" eaLnBrk="1" latinLnBrk="0" hangingPunct="1">
        <a:defRPr sz="1400" kern="1200">
          <a:solidFill>
            <a:schemeClr val="tx1"/>
          </a:solidFill>
          <a:latin typeface="+mn-lt"/>
          <a:ea typeface="+mn-ea"/>
          <a:cs typeface="+mn-cs"/>
        </a:defRPr>
      </a:lvl7pPr>
      <a:lvl8pPr marL="2614892" algn="l" defTabSz="373555" rtl="0" eaLnBrk="1" latinLnBrk="0" hangingPunct="1">
        <a:defRPr sz="1400" kern="1200">
          <a:solidFill>
            <a:schemeClr val="tx1"/>
          </a:solidFill>
          <a:latin typeface="+mn-lt"/>
          <a:ea typeface="+mn-ea"/>
          <a:cs typeface="+mn-cs"/>
        </a:defRPr>
      </a:lvl8pPr>
      <a:lvl9pPr marL="2988450" algn="l" defTabSz="37355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5" y="274646"/>
            <a:ext cx="8229600" cy="706089"/>
          </a:xfrm>
          <a:prstGeom prst="rect">
            <a:avLst/>
          </a:prstGeom>
        </p:spPr>
        <p:txBody>
          <a:bodyPr vert="horz" lIns="78877" tIns="39439" rIns="78877" bIns="39439"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5" y="1628808"/>
            <a:ext cx="8229600" cy="4320480"/>
          </a:xfrm>
          <a:prstGeom prst="rect">
            <a:avLst/>
          </a:prstGeom>
        </p:spPr>
        <p:txBody>
          <a:bodyPr vert="horz" lIns="78877" tIns="39439" rIns="78877" bIns="39439" rtlCol="0">
            <a:normAutofit/>
          </a:bodyPr>
          <a:lstStyle/>
          <a:p>
            <a:pPr lvl="0"/>
            <a:r>
              <a:rPr lang="fr-FR" dirty="0" smtClean="0"/>
              <a:t>Cliquez pour modifier les styles du texte du masque</a:t>
            </a:r>
          </a:p>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sp>
        <p:nvSpPr>
          <p:cNvPr id="4" name="Espace réservé de la date 3"/>
          <p:cNvSpPr>
            <a:spLocks noGrp="1"/>
          </p:cNvSpPr>
          <p:nvPr>
            <p:ph type="dt" sz="half" idx="2"/>
          </p:nvPr>
        </p:nvSpPr>
        <p:spPr>
          <a:xfrm>
            <a:off x="5246716" y="6169551"/>
            <a:ext cx="2133600" cy="415934"/>
          </a:xfrm>
          <a:prstGeom prst="rect">
            <a:avLst/>
          </a:prstGeom>
        </p:spPr>
        <p:txBody>
          <a:bodyPr vert="horz" lIns="78877" tIns="39439" rIns="78877" bIns="39439" rtlCol="0" anchor="ctr"/>
          <a:lstStyle>
            <a:lvl1pPr algn="r">
              <a:defRPr sz="1400" b="1" i="0" baseline="0">
                <a:solidFill>
                  <a:srgbClr val="6C6F70"/>
                </a:solidFill>
                <a:latin typeface="Arial"/>
                <a:cs typeface="Arial"/>
              </a:defRPr>
            </a:lvl1pPr>
          </a:lstStyle>
          <a:p>
            <a:pPr defTabSz="788788"/>
            <a:fld id="{43108A53-30AF-4BE5-972A-EA351A2F8A52}" type="datetime1">
              <a:rPr lang="fr-FR" smtClean="0"/>
              <a:pPr defTabSz="788788"/>
              <a:t>13/12/2018</a:t>
            </a:fld>
            <a:endParaRPr lang="fr-FR" dirty="0"/>
          </a:p>
        </p:txBody>
      </p:sp>
      <p:pic>
        <p:nvPicPr>
          <p:cNvPr id="8" name="Image 7" descr="Logo_2iE_Marqueur.png"/>
          <p:cNvPicPr>
            <a:picLocks noChangeAspect="1"/>
          </p:cNvPicPr>
          <p:nvPr/>
        </p:nvPicPr>
        <p:blipFill rotWithShape="1">
          <a:blip r:embed="rId13" cstate="print">
            <a:extLst>
              <a:ext uri="{28A0092B-C50C-407E-A947-70E740481C1C}">
                <a14:useLocalDpi xmlns:a14="http://schemas.microsoft.com/office/drawing/2010/main" val="0"/>
              </a:ext>
            </a:extLst>
          </a:blip>
          <a:srcRect t="81457"/>
          <a:stretch/>
        </p:blipFill>
        <p:spPr>
          <a:xfrm>
            <a:off x="7451765" y="6287518"/>
            <a:ext cx="1235040" cy="180001"/>
          </a:xfrm>
          <a:prstGeom prst="rect">
            <a:avLst/>
          </a:prstGeom>
        </p:spPr>
      </p:pic>
      <p:sp>
        <p:nvSpPr>
          <p:cNvPr id="6" name="Espace réservé du numéro de diapositive 5"/>
          <p:cNvSpPr>
            <a:spLocks noGrp="1"/>
          </p:cNvSpPr>
          <p:nvPr>
            <p:ph type="sldNum" sz="quarter" idx="4"/>
          </p:nvPr>
        </p:nvSpPr>
        <p:spPr>
          <a:xfrm>
            <a:off x="8316421" y="6167232"/>
            <a:ext cx="648071" cy="430122"/>
          </a:xfrm>
          <a:prstGeom prst="rect">
            <a:avLst/>
          </a:prstGeom>
        </p:spPr>
        <p:txBody>
          <a:bodyPr vert="horz" lIns="78877" tIns="39439" rIns="78877" bIns="39439" rtlCol="0" anchor="ctr"/>
          <a:lstStyle>
            <a:lvl1pPr algn="ctr">
              <a:defRPr sz="1400" b="1" i="0" baseline="0">
                <a:solidFill>
                  <a:schemeClr val="tx1"/>
                </a:solidFill>
                <a:latin typeface="Arial"/>
                <a:cs typeface="Arial"/>
              </a:defRPr>
            </a:lvl1pPr>
          </a:lstStyle>
          <a:p>
            <a:pPr defTabSz="788788"/>
            <a:fld id="{E77FB375-5110-45B6-823A-7322B68977DC}" type="slidenum">
              <a:rPr lang="fr-FR" smtClean="0">
                <a:solidFill>
                  <a:prstClr val="black"/>
                </a:solidFill>
              </a:rPr>
              <a:pPr defTabSz="788788"/>
              <a:t>‹N°›</a:t>
            </a:fld>
            <a:endParaRPr lang="fr-FR" dirty="0">
              <a:solidFill>
                <a:prstClr val="black"/>
              </a:solidFill>
            </a:endParaRPr>
          </a:p>
        </p:txBody>
      </p:sp>
      <p:cxnSp>
        <p:nvCxnSpPr>
          <p:cNvPr id="10" name="Connecteur droit 9"/>
          <p:cNvCxnSpPr/>
          <p:nvPr/>
        </p:nvCxnSpPr>
        <p:spPr>
          <a:xfrm flipH="1">
            <a:off x="1187624" y="6381327"/>
            <a:ext cx="5256584" cy="0"/>
          </a:xfrm>
          <a:prstGeom prst="line">
            <a:avLst/>
          </a:prstGeom>
          <a:ln w="3175" cmpd="sng">
            <a:solidFill>
              <a:srgbClr val="6C6F70"/>
            </a:solidFill>
          </a:ln>
          <a:effectLst/>
        </p:spPr>
        <p:style>
          <a:lnRef idx="2">
            <a:schemeClr val="accent1"/>
          </a:lnRef>
          <a:fillRef idx="0">
            <a:schemeClr val="accent1"/>
          </a:fillRef>
          <a:effectRef idx="1">
            <a:schemeClr val="accent1"/>
          </a:effectRef>
          <a:fontRef idx="minor">
            <a:schemeClr val="tx1"/>
          </a:fontRef>
        </p:style>
      </p:cxnSp>
      <p:pic>
        <p:nvPicPr>
          <p:cNvPr id="9" name="Image 8" descr="LOGO 2iE AFRIQUE.png"/>
          <p:cNvPicPr>
            <a:picLocks noChangeAspect="1"/>
          </p:cNvPicPr>
          <p:nvPr/>
        </p:nvPicPr>
        <p:blipFill rotWithShape="1">
          <a:blip r:embed="rId14" cstate="print">
            <a:extLst>
              <a:ext uri="{28A0092B-C50C-407E-A947-70E740481C1C}">
                <a14:useLocalDpi xmlns:a14="http://schemas.microsoft.com/office/drawing/2010/main" val="0"/>
              </a:ext>
            </a:extLst>
          </a:blip>
          <a:srcRect l="18525" t="18525" r="18525" b="18525"/>
          <a:stretch/>
        </p:blipFill>
        <p:spPr>
          <a:xfrm>
            <a:off x="395539" y="6065913"/>
            <a:ext cx="680467" cy="675458"/>
          </a:xfrm>
          <a:prstGeom prst="rect">
            <a:avLst/>
          </a:prstGeom>
        </p:spPr>
      </p:pic>
    </p:spTree>
    <p:extLst>
      <p:ext uri="{BB962C8B-B14F-4D97-AF65-F5344CB8AC3E}">
        <p14:creationId xmlns:p14="http://schemas.microsoft.com/office/powerpoint/2010/main" val="3704747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394396" rtl="0" eaLnBrk="1" latinLnBrk="0" hangingPunct="1">
        <a:spcBef>
          <a:spcPct val="0"/>
        </a:spcBef>
        <a:buNone/>
        <a:defRPr sz="2600" kern="1200">
          <a:solidFill>
            <a:srgbClr val="6C6F70"/>
          </a:solidFill>
          <a:latin typeface="Arial"/>
          <a:ea typeface="+mj-ea"/>
          <a:cs typeface="Arial"/>
        </a:defRPr>
      </a:lvl1pPr>
    </p:titleStyle>
    <p:bodyStyle>
      <a:lvl1pPr marL="295795" indent="-295795" algn="l" defTabSz="394396" rtl="0" eaLnBrk="1" latinLnBrk="0" hangingPunct="1">
        <a:spcBef>
          <a:spcPct val="20000"/>
        </a:spcBef>
        <a:buSzPct val="100000"/>
        <a:buFont typeface="Lucida Grande"/>
        <a:buChar char="■"/>
        <a:defRPr sz="1100" kern="1200">
          <a:solidFill>
            <a:srgbClr val="6C6F70"/>
          </a:solidFill>
          <a:latin typeface="Arial"/>
          <a:ea typeface="+mn-ea"/>
          <a:cs typeface="Arial"/>
        </a:defRPr>
      </a:lvl1pPr>
      <a:lvl2pPr marL="640891" indent="-246495" algn="l" defTabSz="394396" rtl="0" eaLnBrk="1" latinLnBrk="0" hangingPunct="1">
        <a:spcBef>
          <a:spcPct val="20000"/>
        </a:spcBef>
        <a:buFont typeface="Lucida Grande"/>
        <a:buChar char="■"/>
        <a:defRPr sz="1100" kern="1200">
          <a:solidFill>
            <a:srgbClr val="6C6F70"/>
          </a:solidFill>
          <a:latin typeface="Arial"/>
          <a:ea typeface="+mn-ea"/>
          <a:cs typeface="Arial"/>
        </a:defRPr>
      </a:lvl2pPr>
      <a:lvl3pPr marL="985985" indent="-197196" algn="l" defTabSz="394396" rtl="0" eaLnBrk="1" latinLnBrk="0" hangingPunct="1">
        <a:spcBef>
          <a:spcPct val="20000"/>
        </a:spcBef>
        <a:buFont typeface="Lucida Grande"/>
        <a:buChar char="■"/>
        <a:defRPr sz="1100" kern="1200">
          <a:solidFill>
            <a:srgbClr val="6C6F70"/>
          </a:solidFill>
          <a:latin typeface="Arial"/>
          <a:ea typeface="+mn-ea"/>
          <a:cs typeface="Arial"/>
        </a:defRPr>
      </a:lvl3pPr>
      <a:lvl4pPr marL="1380380" indent="-197196" algn="l" defTabSz="394396" rtl="0" eaLnBrk="1" latinLnBrk="0" hangingPunct="1">
        <a:spcBef>
          <a:spcPct val="20000"/>
        </a:spcBef>
        <a:buFont typeface="Lucida Grande"/>
        <a:buChar char="■"/>
        <a:defRPr sz="1100" kern="1200">
          <a:solidFill>
            <a:srgbClr val="6C6F70"/>
          </a:solidFill>
          <a:latin typeface="Arial"/>
          <a:ea typeface="+mn-ea"/>
          <a:cs typeface="Arial"/>
        </a:defRPr>
      </a:lvl4pPr>
      <a:lvl5pPr marL="1774773" indent="-197196" algn="l" defTabSz="394396" rtl="0" eaLnBrk="1" latinLnBrk="0" hangingPunct="1">
        <a:spcBef>
          <a:spcPct val="20000"/>
        </a:spcBef>
        <a:buFont typeface="Lucida Grande"/>
        <a:buChar char="■"/>
        <a:defRPr sz="1100" kern="1200">
          <a:solidFill>
            <a:srgbClr val="6C6F70"/>
          </a:solidFill>
          <a:latin typeface="Arial"/>
          <a:ea typeface="+mn-ea"/>
          <a:cs typeface="Arial"/>
        </a:defRPr>
      </a:lvl5pPr>
      <a:lvl6pPr marL="2169166" indent="-197196" algn="l" defTabSz="394396" rtl="0" eaLnBrk="1" latinLnBrk="0" hangingPunct="1">
        <a:spcBef>
          <a:spcPct val="20000"/>
        </a:spcBef>
        <a:buFont typeface="Arial"/>
        <a:buChar char="•"/>
        <a:defRPr sz="1700" kern="1200">
          <a:solidFill>
            <a:schemeClr val="tx1"/>
          </a:solidFill>
          <a:latin typeface="+mn-lt"/>
          <a:ea typeface="+mn-ea"/>
          <a:cs typeface="+mn-cs"/>
        </a:defRPr>
      </a:lvl6pPr>
      <a:lvl7pPr marL="2563562" indent="-197196" algn="l" defTabSz="394396" rtl="0" eaLnBrk="1" latinLnBrk="0" hangingPunct="1">
        <a:spcBef>
          <a:spcPct val="20000"/>
        </a:spcBef>
        <a:buFont typeface="Arial"/>
        <a:buChar char="•"/>
        <a:defRPr sz="1700" kern="1200">
          <a:solidFill>
            <a:schemeClr val="tx1"/>
          </a:solidFill>
          <a:latin typeface="+mn-lt"/>
          <a:ea typeface="+mn-ea"/>
          <a:cs typeface="+mn-cs"/>
        </a:defRPr>
      </a:lvl7pPr>
      <a:lvl8pPr marL="2957954" indent="-197196" algn="l" defTabSz="394396" rtl="0" eaLnBrk="1" latinLnBrk="0" hangingPunct="1">
        <a:spcBef>
          <a:spcPct val="20000"/>
        </a:spcBef>
        <a:buFont typeface="Arial"/>
        <a:buChar char="•"/>
        <a:defRPr sz="1700" kern="1200">
          <a:solidFill>
            <a:schemeClr val="tx1"/>
          </a:solidFill>
          <a:latin typeface="+mn-lt"/>
          <a:ea typeface="+mn-ea"/>
          <a:cs typeface="+mn-cs"/>
        </a:defRPr>
      </a:lvl8pPr>
      <a:lvl9pPr marL="3352347" indent="-197196" algn="l" defTabSz="39439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fr-FR"/>
      </a:defPPr>
      <a:lvl1pPr marL="0" algn="l" defTabSz="394396" rtl="0" eaLnBrk="1" latinLnBrk="0" hangingPunct="1">
        <a:defRPr sz="1400" kern="1200">
          <a:solidFill>
            <a:schemeClr val="tx1"/>
          </a:solidFill>
          <a:latin typeface="+mn-lt"/>
          <a:ea typeface="+mn-ea"/>
          <a:cs typeface="+mn-cs"/>
        </a:defRPr>
      </a:lvl1pPr>
      <a:lvl2pPr marL="394396" algn="l" defTabSz="394396" rtl="0" eaLnBrk="1" latinLnBrk="0" hangingPunct="1">
        <a:defRPr sz="1400" kern="1200">
          <a:solidFill>
            <a:schemeClr val="tx1"/>
          </a:solidFill>
          <a:latin typeface="+mn-lt"/>
          <a:ea typeface="+mn-ea"/>
          <a:cs typeface="+mn-cs"/>
        </a:defRPr>
      </a:lvl2pPr>
      <a:lvl3pPr marL="788788" algn="l" defTabSz="394396" rtl="0" eaLnBrk="1" latinLnBrk="0" hangingPunct="1">
        <a:defRPr sz="1400" kern="1200">
          <a:solidFill>
            <a:schemeClr val="tx1"/>
          </a:solidFill>
          <a:latin typeface="+mn-lt"/>
          <a:ea typeface="+mn-ea"/>
          <a:cs typeface="+mn-cs"/>
        </a:defRPr>
      </a:lvl3pPr>
      <a:lvl4pPr marL="1183181" algn="l" defTabSz="394396" rtl="0" eaLnBrk="1" latinLnBrk="0" hangingPunct="1">
        <a:defRPr sz="1400" kern="1200">
          <a:solidFill>
            <a:schemeClr val="tx1"/>
          </a:solidFill>
          <a:latin typeface="+mn-lt"/>
          <a:ea typeface="+mn-ea"/>
          <a:cs typeface="+mn-cs"/>
        </a:defRPr>
      </a:lvl4pPr>
      <a:lvl5pPr marL="1577577" algn="l" defTabSz="394396" rtl="0" eaLnBrk="1" latinLnBrk="0" hangingPunct="1">
        <a:defRPr sz="1400" kern="1200">
          <a:solidFill>
            <a:schemeClr val="tx1"/>
          </a:solidFill>
          <a:latin typeface="+mn-lt"/>
          <a:ea typeface="+mn-ea"/>
          <a:cs typeface="+mn-cs"/>
        </a:defRPr>
      </a:lvl5pPr>
      <a:lvl6pPr marL="1971970" algn="l" defTabSz="394396" rtl="0" eaLnBrk="1" latinLnBrk="0" hangingPunct="1">
        <a:defRPr sz="1400" kern="1200">
          <a:solidFill>
            <a:schemeClr val="tx1"/>
          </a:solidFill>
          <a:latin typeface="+mn-lt"/>
          <a:ea typeface="+mn-ea"/>
          <a:cs typeface="+mn-cs"/>
        </a:defRPr>
      </a:lvl6pPr>
      <a:lvl7pPr marL="2366362" algn="l" defTabSz="394396" rtl="0" eaLnBrk="1" latinLnBrk="0" hangingPunct="1">
        <a:defRPr sz="1400" kern="1200">
          <a:solidFill>
            <a:schemeClr val="tx1"/>
          </a:solidFill>
          <a:latin typeface="+mn-lt"/>
          <a:ea typeface="+mn-ea"/>
          <a:cs typeface="+mn-cs"/>
        </a:defRPr>
      </a:lvl7pPr>
      <a:lvl8pPr marL="2760758" algn="l" defTabSz="394396" rtl="0" eaLnBrk="1" latinLnBrk="0" hangingPunct="1">
        <a:defRPr sz="1400" kern="1200">
          <a:solidFill>
            <a:schemeClr val="tx1"/>
          </a:solidFill>
          <a:latin typeface="+mn-lt"/>
          <a:ea typeface="+mn-ea"/>
          <a:cs typeface="+mn-cs"/>
        </a:defRPr>
      </a:lvl8pPr>
      <a:lvl9pPr marL="3155151" algn="l" defTabSz="39439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2ie-edu.org/phocadownload/sustainEng2018/Formulaire_souscription_side_event_exposant_SustaingEng_fr-en.doc" TargetMode="External"/><Relationship Id="rId13" Type="http://schemas.openxmlformats.org/officeDocument/2006/relationships/hyperlink" Target="http://2ie-edu.org/phocadownload/sustainEng2018/Page_de_titre_Fr.docx" TargetMode="External"/><Relationship Id="rId3" Type="http://schemas.openxmlformats.org/officeDocument/2006/relationships/hyperlink" Target="http://cac.2ie-edu.org/lime123/index.php/493398?lang=fr" TargetMode="External"/><Relationship Id="rId7" Type="http://schemas.openxmlformats.org/officeDocument/2006/relationships/hyperlink" Target="http://2ie-edu.org/phocadownload/sustainEng2018/Note_presentation_SustainEng_2018_EN.pdf" TargetMode="External"/><Relationship Id="rId12" Type="http://schemas.openxmlformats.org/officeDocument/2006/relationships/hyperlink" Target="http://2ie-edu.org/phocadownload/sustainEng2018/Instruction_for_authors_Manuscript_En.docx" TargetMode="External"/><Relationship Id="rId2" Type="http://schemas.openxmlformats.org/officeDocument/2006/relationships/hyperlink" Target="http://2ie-edu.org/Attention-Attention-Nouveaut%C3%A9s_et_Informations_importantes.pdf" TargetMode="Externa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2ie-edu.org/phocadownload/sustainEng2018/Note_presentation_SustainEng_2018_FR.pdf" TargetMode="External"/><Relationship Id="rId11" Type="http://schemas.openxmlformats.org/officeDocument/2006/relationships/hyperlink" Target="http://2ie-edu.org/phocadownload/sustainEng2018/Consignes_aux_auteurs_Manuscript_Fr.docx" TargetMode="External"/><Relationship Id="rId5" Type="http://schemas.openxmlformats.org/officeDocument/2006/relationships/hyperlink" Target="http://2ie-edu.org/phocadownload/sustainEng2018/Programme_detaille_SUSTAINENG_version%20ok.pdf" TargetMode="External"/><Relationship Id="rId15" Type="http://schemas.openxmlformats.org/officeDocument/2006/relationships/image" Target="../media/image15.gif"/><Relationship Id="rId10" Type="http://schemas.openxmlformats.org/officeDocument/2006/relationships/hyperlink" Target="http://2ie-edu.org/phocadownload/sustainEng2018/SUSTAINENG_Infos_pratiques_Vf.pdf" TargetMode="External"/><Relationship Id="rId4" Type="http://schemas.openxmlformats.org/officeDocument/2006/relationships/hyperlink" Target="http://cac.2ie-edu.org/lime123/index.php/493398?lang=en" TargetMode="External"/><Relationship Id="rId9" Type="http://schemas.openxmlformats.org/officeDocument/2006/relationships/hyperlink" Target="http://2ie-edu.org/phocadownload/sustainEng2018/Call_for_papers_SustainEng_2018EN.pdf" TargetMode="External"/><Relationship Id="rId14" Type="http://schemas.openxmlformats.org/officeDocument/2006/relationships/hyperlink" Target="http://2ie-edu.org/phocadownload/sustainEng2018/Title_page_En.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67744" y="4005388"/>
            <a:ext cx="3672408" cy="352441"/>
          </a:xfrm>
          <a:prstGeom prst="rect">
            <a:avLst/>
          </a:prstGeom>
        </p:spPr>
        <p:txBody>
          <a:bodyPr wrap="square" lIns="74709" tIns="37356" rIns="74709" bIns="37356">
            <a:spAutoFit/>
          </a:bodyPr>
          <a:lstStyle/>
          <a:p>
            <a:pPr algn="ctr"/>
            <a:r>
              <a:rPr lang="fr-FR" sz="1800" b="1" dirty="0" smtClean="0">
                <a:latin typeface="Arial Narrow" pitchFamily="34" charset="0"/>
              </a:rPr>
              <a:t>Doctorante en 1</a:t>
            </a:r>
            <a:r>
              <a:rPr lang="fr-FR" sz="1800" b="1" baseline="30000" dirty="0" smtClean="0">
                <a:latin typeface="Arial Narrow" pitchFamily="34" charset="0"/>
              </a:rPr>
              <a:t>ère</a:t>
            </a:r>
            <a:r>
              <a:rPr lang="fr-FR" sz="1800" b="1" dirty="0" smtClean="0">
                <a:latin typeface="Arial Narrow" pitchFamily="34" charset="0"/>
              </a:rPr>
              <a:t> Année: </a:t>
            </a:r>
            <a:r>
              <a:rPr lang="fr-FR" sz="1600" dirty="0" smtClean="0">
                <a:latin typeface="Arial Narrow" pitchFamily="34" charset="0"/>
              </a:rPr>
              <a:t>BARRY </a:t>
            </a:r>
            <a:r>
              <a:rPr lang="fr-FR" sz="1600" dirty="0">
                <a:latin typeface="Arial Narrow" pitchFamily="34" charset="0"/>
              </a:rPr>
              <a:t>Fanta</a:t>
            </a:r>
          </a:p>
        </p:txBody>
      </p:sp>
      <p:sp>
        <p:nvSpPr>
          <p:cNvPr id="21" name="Rectangle 20"/>
          <p:cNvSpPr/>
          <p:nvPr/>
        </p:nvSpPr>
        <p:spPr>
          <a:xfrm>
            <a:off x="2001248" y="4638533"/>
            <a:ext cx="4176464" cy="1583547"/>
          </a:xfrm>
          <a:prstGeom prst="rect">
            <a:avLst/>
          </a:prstGeom>
        </p:spPr>
        <p:txBody>
          <a:bodyPr wrap="square" lIns="74709" tIns="37356" rIns="74709" bIns="37356">
            <a:spAutoFit/>
          </a:bodyPr>
          <a:lstStyle/>
          <a:p>
            <a:r>
              <a:rPr lang="fr-FR" sz="1800" b="1" u="sng" dirty="0" smtClean="0">
                <a:latin typeface="Arial Narrow" pitchFamily="34" charset="0"/>
              </a:rPr>
              <a:t>Direction de : </a:t>
            </a:r>
          </a:p>
          <a:p>
            <a:pPr lvl="0" algn="just"/>
            <a:r>
              <a:rPr lang="fr-FR" sz="1600" dirty="0" smtClean="0">
                <a:solidFill>
                  <a:prstClr val="black"/>
                </a:solidFill>
                <a:latin typeface="Arial Narrow" pitchFamily="34" charset="0"/>
              </a:rPr>
              <a:t>Dr</a:t>
            </a:r>
            <a:r>
              <a:rPr lang="fr-FR" sz="1600" dirty="0">
                <a:solidFill>
                  <a:prstClr val="black"/>
                </a:solidFill>
                <a:latin typeface="Arial Narrow" pitchFamily="34" charset="0"/>
              </a:rPr>
              <a:t>. Marie TIEMTORE/SAWADOGO, 2iE</a:t>
            </a:r>
          </a:p>
          <a:p>
            <a:pPr lvl="0" algn="just"/>
            <a:r>
              <a:rPr lang="fr-FR" sz="1600" dirty="0">
                <a:solidFill>
                  <a:prstClr val="black"/>
                </a:solidFill>
                <a:latin typeface="Arial Narrow" pitchFamily="34" charset="0"/>
              </a:rPr>
              <a:t>Dr. </a:t>
            </a:r>
            <a:r>
              <a:rPr lang="fr-FR" sz="1600" dirty="0" err="1">
                <a:solidFill>
                  <a:prstClr val="black"/>
                </a:solidFill>
                <a:latin typeface="Arial Narrow" pitchFamily="34" charset="0"/>
              </a:rPr>
              <a:t>Maïmouna</a:t>
            </a:r>
            <a:r>
              <a:rPr lang="fr-FR" sz="1600" dirty="0">
                <a:solidFill>
                  <a:prstClr val="black"/>
                </a:solidFill>
                <a:latin typeface="Arial Narrow" pitchFamily="34" charset="0"/>
              </a:rPr>
              <a:t> BOLOGO/TRAORE, 2iE </a:t>
            </a:r>
          </a:p>
          <a:p>
            <a:pPr algn="just"/>
            <a:r>
              <a:rPr lang="fr-FR" sz="1600" dirty="0" smtClean="0">
                <a:latin typeface="Arial Narrow" pitchFamily="34" charset="0"/>
              </a:rPr>
              <a:t>Pr</a:t>
            </a:r>
            <a:r>
              <a:rPr lang="fr-FR" sz="1600" dirty="0">
                <a:latin typeface="Arial Narrow" pitchFamily="34" charset="0"/>
              </a:rPr>
              <a:t>. Igor OUEDRAOGO, 2iE </a:t>
            </a:r>
          </a:p>
          <a:p>
            <a:pPr algn="just"/>
            <a:r>
              <a:rPr lang="fr-FR" sz="1600" dirty="0">
                <a:latin typeface="Arial Narrow" pitchFamily="34" charset="0"/>
              </a:rPr>
              <a:t>Pr. Thomas DOGOT, </a:t>
            </a:r>
            <a:r>
              <a:rPr lang="fr-FR" sz="1600" dirty="0" err="1">
                <a:latin typeface="Arial Narrow" pitchFamily="34" charset="0"/>
              </a:rPr>
              <a:t>ULg</a:t>
            </a:r>
            <a:r>
              <a:rPr lang="fr-FR" sz="1600" dirty="0">
                <a:latin typeface="Arial Narrow" pitchFamily="34" charset="0"/>
              </a:rPr>
              <a:t> – </a:t>
            </a:r>
            <a:r>
              <a:rPr lang="fr-FR" sz="1600" dirty="0" err="1">
                <a:latin typeface="Arial Narrow" pitchFamily="34" charset="0"/>
              </a:rPr>
              <a:t>Gx</a:t>
            </a:r>
            <a:r>
              <a:rPr lang="fr-FR" sz="1600" dirty="0">
                <a:latin typeface="Arial Narrow" pitchFamily="34" charset="0"/>
              </a:rPr>
              <a:t> ABT (Belgique)</a:t>
            </a:r>
          </a:p>
          <a:p>
            <a:pPr algn="just"/>
            <a:endParaRPr lang="fr-FR" sz="1600" dirty="0" smtClean="0">
              <a:latin typeface="Arial Narrow" pitchFamily="34" charset="0"/>
            </a:endParaRPr>
          </a:p>
        </p:txBody>
      </p:sp>
      <p:sp>
        <p:nvSpPr>
          <p:cNvPr id="23" name="Espace réservé de la date 22"/>
          <p:cNvSpPr>
            <a:spLocks noGrp="1"/>
          </p:cNvSpPr>
          <p:nvPr>
            <p:ph type="dt" sz="half" idx="10"/>
          </p:nvPr>
        </p:nvSpPr>
        <p:spPr/>
        <p:txBody>
          <a:bodyPr/>
          <a:lstStyle/>
          <a:p>
            <a:fld id="{E38DE299-392E-4C22-BCB1-D8A968B441D0}" type="datetime1">
              <a:rPr lang="fr-FR" sz="1200" b="1"/>
              <a:t>13/12/2018</a:t>
            </a:fld>
            <a:endParaRPr lang="fr-FR" sz="900" b="1" dirty="0"/>
          </a:p>
        </p:txBody>
      </p:sp>
      <p:sp>
        <p:nvSpPr>
          <p:cNvPr id="24" name="Espace réservé du numéro de diapositive 23"/>
          <p:cNvSpPr>
            <a:spLocks noGrp="1"/>
          </p:cNvSpPr>
          <p:nvPr>
            <p:ph type="sldNum" sz="quarter" idx="12"/>
          </p:nvPr>
        </p:nvSpPr>
        <p:spPr>
          <a:xfrm>
            <a:off x="8468862" y="6375197"/>
            <a:ext cx="552671" cy="420564"/>
          </a:xfrm>
        </p:spPr>
        <p:txBody>
          <a:bodyPr/>
          <a:lstStyle/>
          <a:p>
            <a:fld id="{531ADC4E-519F-4B42-B6D5-EA3459AA116D}" type="slidenum">
              <a:rPr lang="fr-FR" sz="1400">
                <a:solidFill>
                  <a:schemeClr val="tx1"/>
                </a:solidFill>
              </a:rPr>
              <a:t>1</a:t>
            </a:fld>
            <a:endParaRPr lang="fr-FR" sz="1400" dirty="0">
              <a:solidFill>
                <a:schemeClr val="tx1"/>
              </a:solidFill>
            </a:endParaRPr>
          </a:p>
        </p:txBody>
      </p:sp>
      <p:pic>
        <p:nvPicPr>
          <p:cNvPr id="3" name="Picture 2" descr="http://www.2ie-edu.org/images/slideshow/banner-nexus-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1" y="216025"/>
            <a:ext cx="9017713" cy="357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323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12894" y="6366384"/>
            <a:ext cx="552671" cy="420564"/>
          </a:xfrm>
        </p:spPr>
        <p:txBody>
          <a:bodyPr/>
          <a:lstStyle/>
          <a:p>
            <a:fld id="{531ADC4E-519F-4B42-B6D5-EA3459AA116D}" type="slidenum">
              <a:rPr lang="fr-FR" sz="1400">
                <a:solidFill>
                  <a:prstClr val="black"/>
                </a:solidFill>
              </a:rPr>
              <a:pPr/>
              <a:t>10</a:t>
            </a:fld>
            <a:endParaRPr lang="fr-FR" sz="1400" dirty="0">
              <a:solidFill>
                <a:prstClr val="black"/>
              </a:solidFill>
            </a:endParaRPr>
          </a:p>
        </p:txBody>
      </p:sp>
      <p:graphicFrame>
        <p:nvGraphicFramePr>
          <p:cNvPr id="2" name="Diagramme 1"/>
          <p:cNvGraphicFramePr/>
          <p:nvPr>
            <p:extLst>
              <p:ext uri="{D42A27DB-BD31-4B8C-83A1-F6EECF244321}">
                <p14:modId xmlns:p14="http://schemas.microsoft.com/office/powerpoint/2010/main" val="345022630"/>
              </p:ext>
            </p:extLst>
          </p:nvPr>
        </p:nvGraphicFramePr>
        <p:xfrm>
          <a:off x="1475656" y="2419280"/>
          <a:ext cx="5525333" cy="461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Accolade ouvrante 14"/>
          <p:cNvSpPr/>
          <p:nvPr/>
        </p:nvSpPr>
        <p:spPr>
          <a:xfrm flipH="1">
            <a:off x="2302058" y="2293390"/>
            <a:ext cx="177793" cy="1739759"/>
          </a:xfrm>
          <a:prstGeom prst="leftBrace">
            <a:avLst>
              <a:gd name="adj1" fmla="val 83011"/>
              <a:gd name="adj2" fmla="val 49189"/>
            </a:avLst>
          </a:prstGeom>
        </p:spPr>
        <p:style>
          <a:lnRef idx="1">
            <a:schemeClr val="accent2"/>
          </a:lnRef>
          <a:fillRef idx="0">
            <a:schemeClr val="accent2"/>
          </a:fillRef>
          <a:effectRef idx="0">
            <a:schemeClr val="accent2"/>
          </a:effectRef>
          <a:fontRef idx="minor">
            <a:schemeClr val="tx1"/>
          </a:fontRef>
        </p:style>
        <p:txBody>
          <a:bodyPr lIns="66151" tIns="33077" rIns="66151" bIns="33077" rtlCol="0" anchor="ctr"/>
          <a:lstStyle/>
          <a:p>
            <a:pPr algn="ctr"/>
            <a:endParaRPr lang="fr-FR">
              <a:solidFill>
                <a:prstClr val="black"/>
              </a:solidFill>
            </a:endParaRPr>
          </a:p>
        </p:txBody>
      </p:sp>
      <p:sp>
        <p:nvSpPr>
          <p:cNvPr id="18" name="ZoneTexte 17"/>
          <p:cNvSpPr txBox="1"/>
          <p:nvPr/>
        </p:nvSpPr>
        <p:spPr>
          <a:xfrm>
            <a:off x="7028092" y="3620035"/>
            <a:ext cx="1397613" cy="313021"/>
          </a:xfrm>
          <a:prstGeom prst="rect">
            <a:avLst/>
          </a:prstGeom>
          <a:noFill/>
          <a:ln w="28575">
            <a:solidFill>
              <a:schemeClr val="tx1"/>
            </a:solidFill>
          </a:ln>
        </p:spPr>
        <p:txBody>
          <a:bodyPr wrap="square" lIns="66151" tIns="33077" rIns="66151" bIns="33077" rtlCol="0" anchor="ctr">
            <a:spAutoFit/>
          </a:bodyPr>
          <a:lstStyle/>
          <a:p>
            <a:pPr algn="ctr"/>
            <a:r>
              <a:rPr lang="fr-FR" sz="1600" dirty="0">
                <a:solidFill>
                  <a:prstClr val="black"/>
                </a:solidFill>
                <a:latin typeface="Arial Narrow" pitchFamily="34" charset="0"/>
                <a:cs typeface="Arial" pitchFamily="34" charset="0"/>
              </a:rPr>
              <a:t>Mobilisation</a:t>
            </a:r>
          </a:p>
        </p:txBody>
      </p:sp>
      <p:sp>
        <p:nvSpPr>
          <p:cNvPr id="20" name="ZoneTexte 19"/>
          <p:cNvSpPr txBox="1"/>
          <p:nvPr/>
        </p:nvSpPr>
        <p:spPr>
          <a:xfrm>
            <a:off x="7028092" y="2276872"/>
            <a:ext cx="1397613" cy="313021"/>
          </a:xfrm>
          <a:prstGeom prst="rect">
            <a:avLst/>
          </a:prstGeom>
          <a:noFill/>
          <a:ln w="28575">
            <a:solidFill>
              <a:schemeClr val="tx1"/>
            </a:solidFill>
          </a:ln>
        </p:spPr>
        <p:txBody>
          <a:bodyPr wrap="square" lIns="66151" tIns="33077" rIns="66151" bIns="33077" rtlCol="0" anchor="ctr">
            <a:spAutoFit/>
          </a:bodyPr>
          <a:lstStyle/>
          <a:p>
            <a:pPr algn="ctr"/>
            <a:r>
              <a:rPr lang="fr-FR" sz="1600" dirty="0">
                <a:solidFill>
                  <a:prstClr val="black"/>
                </a:solidFill>
                <a:latin typeface="Arial Narrow" pitchFamily="34" charset="0"/>
                <a:cs typeface="Arial" pitchFamily="34" charset="0"/>
              </a:rPr>
              <a:t>Intéressement</a:t>
            </a:r>
          </a:p>
        </p:txBody>
      </p:sp>
      <p:sp>
        <p:nvSpPr>
          <p:cNvPr id="21" name="ZoneTexte 20"/>
          <p:cNvSpPr txBox="1"/>
          <p:nvPr/>
        </p:nvSpPr>
        <p:spPr>
          <a:xfrm>
            <a:off x="7028092" y="2947997"/>
            <a:ext cx="1397613" cy="313021"/>
          </a:xfrm>
          <a:prstGeom prst="rect">
            <a:avLst/>
          </a:prstGeom>
          <a:noFill/>
          <a:ln w="28575">
            <a:solidFill>
              <a:schemeClr val="tx1"/>
            </a:solidFill>
          </a:ln>
        </p:spPr>
        <p:txBody>
          <a:bodyPr wrap="square" lIns="66151" tIns="33077" rIns="66151" bIns="33077" rtlCol="0" anchor="ctr">
            <a:spAutoFit/>
          </a:bodyPr>
          <a:lstStyle/>
          <a:p>
            <a:pPr algn="ctr"/>
            <a:r>
              <a:rPr lang="fr-FR" sz="1600" dirty="0">
                <a:solidFill>
                  <a:prstClr val="black"/>
                </a:solidFill>
                <a:latin typeface="Arial Narrow" pitchFamily="34" charset="0"/>
                <a:cs typeface="Arial" pitchFamily="34" charset="0"/>
              </a:rPr>
              <a:t>Enrôlement</a:t>
            </a:r>
          </a:p>
        </p:txBody>
      </p:sp>
      <p:sp>
        <p:nvSpPr>
          <p:cNvPr id="22" name="ZoneTexte 21"/>
          <p:cNvSpPr txBox="1"/>
          <p:nvPr/>
        </p:nvSpPr>
        <p:spPr>
          <a:xfrm>
            <a:off x="7028092" y="1700808"/>
            <a:ext cx="1397613" cy="313021"/>
          </a:xfrm>
          <a:prstGeom prst="rect">
            <a:avLst/>
          </a:prstGeom>
          <a:noFill/>
          <a:ln w="28575">
            <a:solidFill>
              <a:schemeClr val="tx1"/>
            </a:solidFill>
          </a:ln>
        </p:spPr>
        <p:txBody>
          <a:bodyPr wrap="square" lIns="66151" tIns="33077" rIns="66151" bIns="33077" rtlCol="0" anchor="ctr">
            <a:spAutoFit/>
          </a:bodyPr>
          <a:lstStyle/>
          <a:p>
            <a:pPr algn="ctr"/>
            <a:r>
              <a:rPr lang="fr-FR" sz="1600" dirty="0">
                <a:solidFill>
                  <a:prstClr val="black"/>
                </a:solidFill>
                <a:latin typeface="Arial Narrow" pitchFamily="34" charset="0"/>
                <a:cs typeface="Arial" pitchFamily="34" charset="0"/>
              </a:rPr>
              <a:t>Problématisation</a:t>
            </a:r>
          </a:p>
        </p:txBody>
      </p:sp>
      <p:sp>
        <p:nvSpPr>
          <p:cNvPr id="23" name="ZoneTexte 22"/>
          <p:cNvSpPr txBox="1"/>
          <p:nvPr/>
        </p:nvSpPr>
        <p:spPr>
          <a:xfrm>
            <a:off x="7020272" y="4196099"/>
            <a:ext cx="1397613" cy="313021"/>
          </a:xfrm>
          <a:prstGeom prst="rect">
            <a:avLst/>
          </a:prstGeom>
          <a:noFill/>
          <a:ln w="28575">
            <a:solidFill>
              <a:schemeClr val="tx1"/>
            </a:solidFill>
          </a:ln>
        </p:spPr>
        <p:txBody>
          <a:bodyPr wrap="square" lIns="66151" tIns="33077" rIns="66151" bIns="33077" rtlCol="0" anchor="ctr">
            <a:spAutoFit/>
          </a:bodyPr>
          <a:lstStyle/>
          <a:p>
            <a:pPr algn="ctr"/>
            <a:r>
              <a:rPr lang="fr-FR" sz="1600" dirty="0">
                <a:solidFill>
                  <a:prstClr val="black"/>
                </a:solidFill>
                <a:latin typeface="Arial Narrow" pitchFamily="34" charset="0"/>
                <a:cs typeface="Arial" pitchFamily="34" charset="0"/>
              </a:rPr>
              <a:t>Dissidence</a:t>
            </a:r>
          </a:p>
        </p:txBody>
      </p:sp>
      <p:cxnSp>
        <p:nvCxnSpPr>
          <p:cNvPr id="25" name="Connecteur droit avec flèche 24"/>
          <p:cNvCxnSpPr/>
          <p:nvPr/>
        </p:nvCxnSpPr>
        <p:spPr>
          <a:xfrm>
            <a:off x="7740352" y="3885179"/>
            <a:ext cx="0" cy="3359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a:off x="7740352" y="3237107"/>
            <a:ext cx="0" cy="3359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p:nvPr/>
        </p:nvCxnSpPr>
        <p:spPr>
          <a:xfrm>
            <a:off x="7740352" y="2589035"/>
            <a:ext cx="0" cy="3359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p:nvPr/>
        </p:nvCxnSpPr>
        <p:spPr>
          <a:xfrm>
            <a:off x="7740352" y="1988840"/>
            <a:ext cx="0" cy="3359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a:xfrm flipH="1">
            <a:off x="8439773" y="1854595"/>
            <a:ext cx="3086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ZoneTexte 62"/>
          <p:cNvSpPr txBox="1"/>
          <p:nvPr/>
        </p:nvSpPr>
        <p:spPr>
          <a:xfrm>
            <a:off x="523716" y="2135856"/>
            <a:ext cx="1891074" cy="1913459"/>
          </a:xfrm>
          <a:prstGeom prst="rect">
            <a:avLst/>
          </a:prstGeom>
          <a:noFill/>
        </p:spPr>
        <p:txBody>
          <a:bodyPr wrap="square" lIns="66151" tIns="33077" rIns="66151" bIns="33077" rtlCol="0">
            <a:spAutoFit/>
          </a:bodyPr>
          <a:lstStyle/>
          <a:p>
            <a:pPr algn="ctr">
              <a:lnSpc>
                <a:spcPct val="150000"/>
              </a:lnSpc>
            </a:pPr>
            <a:r>
              <a:rPr lang="fr-FR" sz="1600" dirty="0">
                <a:solidFill>
                  <a:prstClr val="black"/>
                </a:solidFill>
                <a:latin typeface="Arial Narrow" pitchFamily="34" charset="0"/>
                <a:ea typeface="Calibri"/>
                <a:cs typeface="Arial" pitchFamily="34" charset="0"/>
              </a:rPr>
              <a:t>Avantage relatif </a:t>
            </a:r>
          </a:p>
          <a:p>
            <a:pPr algn="ctr">
              <a:lnSpc>
                <a:spcPct val="150000"/>
              </a:lnSpc>
            </a:pPr>
            <a:r>
              <a:rPr lang="fr-FR" sz="1600" dirty="0">
                <a:solidFill>
                  <a:prstClr val="black"/>
                </a:solidFill>
                <a:latin typeface="Arial Narrow" pitchFamily="34" charset="0"/>
                <a:ea typeface="Calibri"/>
                <a:cs typeface="Arial" pitchFamily="34" charset="0"/>
              </a:rPr>
              <a:t>Compatibilité </a:t>
            </a:r>
          </a:p>
          <a:p>
            <a:pPr algn="ctr">
              <a:lnSpc>
                <a:spcPct val="150000"/>
              </a:lnSpc>
            </a:pPr>
            <a:r>
              <a:rPr lang="fr-FR" sz="1600" dirty="0">
                <a:solidFill>
                  <a:prstClr val="black"/>
                </a:solidFill>
                <a:latin typeface="Arial Narrow" pitchFamily="34" charset="0"/>
                <a:ea typeface="Calibri"/>
                <a:cs typeface="Arial" pitchFamily="34" charset="0"/>
              </a:rPr>
              <a:t>Complexité </a:t>
            </a:r>
          </a:p>
          <a:p>
            <a:pPr algn="ctr">
              <a:lnSpc>
                <a:spcPct val="150000"/>
              </a:lnSpc>
            </a:pPr>
            <a:r>
              <a:rPr lang="fr-FR" sz="1600" dirty="0">
                <a:solidFill>
                  <a:prstClr val="black"/>
                </a:solidFill>
                <a:latin typeface="Arial Narrow" pitchFamily="34" charset="0"/>
                <a:ea typeface="Calibri"/>
                <a:cs typeface="Arial" pitchFamily="34" charset="0"/>
              </a:rPr>
              <a:t>Possibilité d’essai  </a:t>
            </a:r>
          </a:p>
          <a:p>
            <a:pPr algn="ctr">
              <a:lnSpc>
                <a:spcPct val="150000"/>
              </a:lnSpc>
            </a:pPr>
            <a:r>
              <a:rPr lang="fr-FR" sz="1600" dirty="0">
                <a:solidFill>
                  <a:prstClr val="black"/>
                </a:solidFill>
                <a:latin typeface="Arial Narrow" pitchFamily="34" charset="0"/>
                <a:ea typeface="Calibri"/>
                <a:cs typeface="Arial" pitchFamily="34" charset="0"/>
              </a:rPr>
              <a:t>Caractère observable</a:t>
            </a:r>
            <a:endParaRPr lang="fr-FR" sz="1600" dirty="0">
              <a:solidFill>
                <a:prstClr val="black"/>
              </a:solidFill>
              <a:latin typeface="Arial Narrow" pitchFamily="34" charset="0"/>
              <a:cs typeface="Arial" pitchFamily="34" charset="0"/>
            </a:endParaRPr>
          </a:p>
        </p:txBody>
      </p:sp>
      <p:cxnSp>
        <p:nvCxnSpPr>
          <p:cNvPr id="4" name="Connecteur droit avec flèche 3"/>
          <p:cNvCxnSpPr/>
          <p:nvPr/>
        </p:nvCxnSpPr>
        <p:spPr>
          <a:xfrm flipV="1">
            <a:off x="4139952" y="3163269"/>
            <a:ext cx="992764" cy="238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Accolade ouvrante 26"/>
          <p:cNvSpPr/>
          <p:nvPr/>
        </p:nvSpPr>
        <p:spPr>
          <a:xfrm rot="10800000" flipH="1">
            <a:off x="6788029" y="1873950"/>
            <a:ext cx="156752" cy="2311326"/>
          </a:xfrm>
          <a:prstGeom prst="leftBrace">
            <a:avLst>
              <a:gd name="adj1" fmla="val 83011"/>
              <a:gd name="adj2" fmla="val 49189"/>
            </a:avLst>
          </a:prstGeom>
        </p:spPr>
        <p:style>
          <a:lnRef idx="1">
            <a:schemeClr val="accent2"/>
          </a:lnRef>
          <a:fillRef idx="0">
            <a:schemeClr val="accent2"/>
          </a:fillRef>
          <a:effectRef idx="0">
            <a:schemeClr val="accent2"/>
          </a:effectRef>
          <a:fontRef idx="minor">
            <a:schemeClr val="tx1"/>
          </a:fontRef>
        </p:style>
        <p:txBody>
          <a:bodyPr lIns="66151" tIns="33077" rIns="66151" bIns="33077" rtlCol="0" anchor="ctr"/>
          <a:lstStyle/>
          <a:p>
            <a:pPr algn="ctr"/>
            <a:endParaRPr lang="fr-FR">
              <a:solidFill>
                <a:prstClr val="black"/>
              </a:solidFill>
            </a:endParaRPr>
          </a:p>
        </p:txBody>
      </p:sp>
      <p:cxnSp>
        <p:nvCxnSpPr>
          <p:cNvPr id="62" name="Connecteur en angle 61"/>
          <p:cNvCxnSpPr>
            <a:stCxn id="23" idx="3"/>
          </p:cNvCxnSpPr>
          <p:nvPr/>
        </p:nvCxnSpPr>
        <p:spPr>
          <a:xfrm flipV="1">
            <a:off x="8417885" y="1844824"/>
            <a:ext cx="330579" cy="2507786"/>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397120" y="776898"/>
            <a:ext cx="8337275" cy="707886"/>
          </a:xfrm>
          <a:prstGeom prst="rect">
            <a:avLst/>
          </a:prstGeom>
          <a:noFill/>
        </p:spPr>
        <p:txBody>
          <a:bodyPr wrap="square" rtlCol="0">
            <a:spAutoFit/>
          </a:bodyPr>
          <a:lstStyle/>
          <a:p>
            <a:pPr marL="342900" indent="-342900">
              <a:buFont typeface="Arial" pitchFamily="34" charset="0"/>
              <a:buChar char="•"/>
            </a:pPr>
            <a:r>
              <a:rPr lang="fr-FR" sz="2000" b="1" dirty="0" smtClean="0">
                <a:latin typeface="Arial Narrow" pitchFamily="34" charset="0"/>
                <a:cs typeface="Arial" pitchFamily="34" charset="0"/>
              </a:rPr>
              <a:t>Théories d’analyse des </a:t>
            </a:r>
            <a:r>
              <a:rPr lang="fr-FR" sz="2000" b="1" dirty="0">
                <a:latin typeface="Arial Narrow" pitchFamily="34" charset="0"/>
                <a:cs typeface="Arial" pitchFamily="34" charset="0"/>
              </a:rPr>
              <a:t>facteurs de blocage et de motivation de l’adoption de la gazéification de biomasse</a:t>
            </a:r>
          </a:p>
        </p:txBody>
      </p:sp>
      <p:sp>
        <p:nvSpPr>
          <p:cNvPr id="24" name="Rectangle 23"/>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Méthodologie (3/6)</a:t>
            </a:r>
            <a:endParaRPr lang="fr-FR" sz="2400" b="1" dirty="0">
              <a:solidFill>
                <a:schemeClr val="tx1"/>
              </a:solidFill>
              <a:latin typeface="Arial Narrow" pitchFamily="34" charset="0"/>
              <a:cs typeface="Arial" pitchFamily="34" charset="0"/>
            </a:endParaRPr>
          </a:p>
        </p:txBody>
      </p:sp>
      <p:sp>
        <p:nvSpPr>
          <p:cNvPr id="3" name="Rectangle 2"/>
          <p:cNvSpPr/>
          <p:nvPr/>
        </p:nvSpPr>
        <p:spPr>
          <a:xfrm>
            <a:off x="2789727" y="1831748"/>
            <a:ext cx="3693214" cy="830997"/>
          </a:xfrm>
          <a:prstGeom prst="rect">
            <a:avLst/>
          </a:prstGeom>
        </p:spPr>
        <p:txBody>
          <a:bodyPr wrap="square">
            <a:spAutoFit/>
          </a:bodyPr>
          <a:lstStyle/>
          <a:p>
            <a:pPr algn="ctr"/>
            <a:r>
              <a:rPr lang="fr-FR" sz="1600" dirty="0" err="1">
                <a:latin typeface="Arial Narrow" pitchFamily="34" charset="0"/>
              </a:rPr>
              <a:t>Benchmarking</a:t>
            </a:r>
            <a:r>
              <a:rPr lang="fr-FR" sz="1600" dirty="0">
                <a:latin typeface="Arial Narrow" pitchFamily="34" charset="0"/>
              </a:rPr>
              <a:t> sur </a:t>
            </a:r>
            <a:r>
              <a:rPr lang="fr-FR" sz="1600" dirty="0" smtClean="0">
                <a:latin typeface="Arial Narrow" pitchFamily="34" charset="0"/>
              </a:rPr>
              <a:t>la gazéification au Bénin et </a:t>
            </a:r>
            <a:r>
              <a:rPr lang="fr-FR" sz="1600" dirty="0">
                <a:latin typeface="Arial Narrow" pitchFamily="34" charset="0"/>
                <a:ea typeface="Calibri"/>
                <a:cs typeface="Times New Roman"/>
              </a:rPr>
              <a:t>pyrolyse au Burkina Faso </a:t>
            </a:r>
          </a:p>
          <a:p>
            <a:pPr algn="ctr"/>
            <a:r>
              <a:rPr lang="fr-FR" sz="1600" dirty="0" smtClean="0">
                <a:latin typeface="Arial Narrow" pitchFamily="34" charset="0"/>
              </a:rPr>
              <a:t>Entretien </a:t>
            </a:r>
            <a:r>
              <a:rPr lang="fr-FR" sz="1600" dirty="0">
                <a:latin typeface="Arial Narrow" pitchFamily="34" charset="0"/>
              </a:rPr>
              <a:t>de groupes</a:t>
            </a:r>
          </a:p>
        </p:txBody>
      </p:sp>
    </p:spTree>
    <p:extLst>
      <p:ext uri="{BB962C8B-B14F-4D97-AF65-F5344CB8AC3E}">
        <p14:creationId xmlns:p14="http://schemas.microsoft.com/office/powerpoint/2010/main" val="846019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12894" y="6366384"/>
            <a:ext cx="552671" cy="420564"/>
          </a:xfrm>
        </p:spPr>
        <p:txBody>
          <a:bodyPr/>
          <a:lstStyle/>
          <a:p>
            <a:fld id="{531ADC4E-519F-4B42-B6D5-EA3459AA116D}" type="slidenum">
              <a:rPr lang="fr-FR" sz="1400">
                <a:solidFill>
                  <a:prstClr val="black"/>
                </a:solidFill>
              </a:rPr>
              <a:pPr/>
              <a:t>11</a:t>
            </a:fld>
            <a:endParaRPr lang="fr-FR" sz="1400" dirty="0">
              <a:solidFill>
                <a:prstClr val="black"/>
              </a:solidFill>
            </a:endParaRPr>
          </a:p>
        </p:txBody>
      </p:sp>
      <p:sp>
        <p:nvSpPr>
          <p:cNvPr id="3" name="Rectangle à coins arrondis 2"/>
          <p:cNvSpPr/>
          <p:nvPr/>
        </p:nvSpPr>
        <p:spPr>
          <a:xfrm>
            <a:off x="479225" y="2267489"/>
            <a:ext cx="1225610" cy="718209"/>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Objectifs et champ d’étude</a:t>
            </a:r>
            <a:endParaRPr lang="fr-FR" sz="1200" dirty="0">
              <a:latin typeface="Arial" pitchFamily="34" charset="0"/>
              <a:cs typeface="Arial" pitchFamily="34" charset="0"/>
            </a:endParaRPr>
          </a:p>
        </p:txBody>
      </p:sp>
      <p:sp>
        <p:nvSpPr>
          <p:cNvPr id="24" name="Rectangle à coins arrondis 23"/>
          <p:cNvSpPr/>
          <p:nvPr/>
        </p:nvSpPr>
        <p:spPr>
          <a:xfrm>
            <a:off x="479225" y="3429532"/>
            <a:ext cx="1225610" cy="718209"/>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Inventaire </a:t>
            </a:r>
            <a:endParaRPr lang="fr-FR" sz="1200" dirty="0">
              <a:latin typeface="Arial" pitchFamily="34" charset="0"/>
              <a:cs typeface="Arial" pitchFamily="34" charset="0"/>
            </a:endParaRPr>
          </a:p>
        </p:txBody>
      </p:sp>
      <p:sp>
        <p:nvSpPr>
          <p:cNvPr id="25" name="Rectangle à coins arrondis 24"/>
          <p:cNvSpPr/>
          <p:nvPr/>
        </p:nvSpPr>
        <p:spPr>
          <a:xfrm>
            <a:off x="467545" y="4582999"/>
            <a:ext cx="1225610" cy="718209"/>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Evaluation d’impacts</a:t>
            </a:r>
            <a:endParaRPr lang="fr-FR" sz="1200" dirty="0">
              <a:latin typeface="Arial" pitchFamily="34" charset="0"/>
              <a:cs typeface="Arial" pitchFamily="34" charset="0"/>
            </a:endParaRPr>
          </a:p>
        </p:txBody>
      </p:sp>
      <p:sp>
        <p:nvSpPr>
          <p:cNvPr id="5" name="Rectangle à coins arrondis 4"/>
          <p:cNvSpPr/>
          <p:nvPr/>
        </p:nvSpPr>
        <p:spPr>
          <a:xfrm>
            <a:off x="1970258" y="2267489"/>
            <a:ext cx="1161582" cy="3006842"/>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Interprétation </a:t>
            </a:r>
            <a:endParaRPr lang="fr-FR" sz="1200" dirty="0">
              <a:latin typeface="Arial" pitchFamily="34" charset="0"/>
              <a:cs typeface="Arial" pitchFamily="34" charset="0"/>
            </a:endParaRPr>
          </a:p>
        </p:txBody>
      </p:sp>
      <p:cxnSp>
        <p:nvCxnSpPr>
          <p:cNvPr id="9" name="Connecteur droit avec flèche 8"/>
          <p:cNvCxnSpPr>
            <a:stCxn id="3" idx="3"/>
          </p:cNvCxnSpPr>
          <p:nvPr/>
        </p:nvCxnSpPr>
        <p:spPr>
          <a:xfrm flipV="1">
            <a:off x="1704835" y="2626593"/>
            <a:ext cx="274877"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a:off x="1693155" y="3786615"/>
            <a:ext cx="27710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flipH="1">
            <a:off x="1674890" y="4942103"/>
            <a:ext cx="285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a:endCxn id="24" idx="0"/>
          </p:cNvCxnSpPr>
          <p:nvPr/>
        </p:nvCxnSpPr>
        <p:spPr>
          <a:xfrm>
            <a:off x="1092030" y="2952644"/>
            <a:ext cx="0" cy="4768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a:off x="1073746" y="4149734"/>
            <a:ext cx="0" cy="4332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75040" y="5513302"/>
            <a:ext cx="2379402" cy="236077"/>
          </a:xfrm>
          <a:prstGeom prst="rect">
            <a:avLst/>
          </a:prstGeom>
        </p:spPr>
        <p:txBody>
          <a:bodyPr wrap="none" lIns="66151" tIns="33077" rIns="66151" bIns="33077">
            <a:spAutoFit/>
          </a:bodyPr>
          <a:lstStyle/>
          <a:p>
            <a:r>
              <a:rPr lang="fr-FR" sz="1100" dirty="0">
                <a:latin typeface="Arial" pitchFamily="34" charset="0"/>
                <a:cs typeface="Arial" pitchFamily="34" charset="0"/>
              </a:rPr>
              <a:t>Extrait de la norme ISO 14040:2006</a:t>
            </a:r>
          </a:p>
        </p:txBody>
      </p:sp>
      <p:sp>
        <p:nvSpPr>
          <p:cNvPr id="20" name="Rectangle 19"/>
          <p:cNvSpPr/>
          <p:nvPr/>
        </p:nvSpPr>
        <p:spPr>
          <a:xfrm>
            <a:off x="387008" y="755632"/>
            <a:ext cx="8347388" cy="374577"/>
          </a:xfrm>
          <a:prstGeom prst="rect">
            <a:avLst/>
          </a:prstGeom>
        </p:spPr>
        <p:txBody>
          <a:bodyPr wrap="square" lIns="66151" tIns="33077" rIns="66151" bIns="33077">
            <a:spAutoFit/>
          </a:bodyPr>
          <a:lstStyle/>
          <a:p>
            <a:pPr marL="342900" indent="-342900">
              <a:buFont typeface="Arial" pitchFamily="34" charset="0"/>
              <a:buChar char="•"/>
            </a:pPr>
            <a:r>
              <a:rPr lang="fr-FR" sz="2000" b="1" dirty="0" smtClean="0">
                <a:latin typeface="Arial Narrow" pitchFamily="34" charset="0"/>
                <a:cs typeface="Arial" pitchFamily="34" charset="0"/>
              </a:rPr>
              <a:t>Evaluation de la durabilité de la filière de gazéification </a:t>
            </a:r>
          </a:p>
        </p:txBody>
      </p:sp>
      <p:sp>
        <p:nvSpPr>
          <p:cNvPr id="22" name="Rectangle 21"/>
          <p:cNvSpPr/>
          <p:nvPr/>
        </p:nvSpPr>
        <p:spPr>
          <a:xfrm>
            <a:off x="3275855" y="1531797"/>
            <a:ext cx="5360445" cy="3883229"/>
          </a:xfrm>
          <a:prstGeom prst="rect">
            <a:avLst/>
          </a:prstGeom>
          <a:ln>
            <a:solidFill>
              <a:schemeClr val="bg2"/>
            </a:solidFill>
          </a:ln>
        </p:spPr>
        <p:txBody>
          <a:bodyPr wrap="square" lIns="66151" tIns="33077" rIns="66151" bIns="33077">
            <a:spAutoFit/>
          </a:bodyPr>
          <a:lstStyle/>
          <a:p>
            <a:pPr algn="just"/>
            <a:r>
              <a:rPr lang="fr-FR" sz="1600" b="1" dirty="0" smtClean="0">
                <a:latin typeface="Arial Narrow" pitchFamily="34" charset="0"/>
                <a:cs typeface="Arial" pitchFamily="34" charset="0"/>
              </a:rPr>
              <a:t>1) Définition</a:t>
            </a:r>
            <a:r>
              <a:rPr lang="fr-FR" sz="1600" b="1" dirty="0">
                <a:latin typeface="Arial Narrow" pitchFamily="34" charset="0"/>
                <a:cs typeface="Arial" pitchFamily="34" charset="0"/>
              </a:rPr>
              <a:t> </a:t>
            </a:r>
            <a:r>
              <a:rPr lang="fr-FR" sz="1600" b="1" dirty="0" smtClean="0">
                <a:latin typeface="Arial Narrow" pitchFamily="34" charset="0"/>
                <a:cs typeface="Arial" pitchFamily="34" charset="0"/>
              </a:rPr>
              <a:t>des objectifs</a:t>
            </a:r>
            <a:r>
              <a:rPr lang="fr-FR" sz="1600" b="1" dirty="0">
                <a:latin typeface="Arial Narrow" pitchFamily="34" charset="0"/>
                <a:cs typeface="Arial" pitchFamily="34" charset="0"/>
              </a:rPr>
              <a:t> et  du champ de </a:t>
            </a:r>
            <a:r>
              <a:rPr lang="fr-FR" sz="1600" b="1" dirty="0" smtClean="0">
                <a:latin typeface="Arial Narrow" pitchFamily="34" charset="0"/>
                <a:cs typeface="Arial" pitchFamily="34" charset="0"/>
              </a:rPr>
              <a:t>l’étude</a:t>
            </a:r>
          </a:p>
          <a:p>
            <a:pPr marL="466725" indent="-285750" algn="just">
              <a:lnSpc>
                <a:spcPct val="150000"/>
              </a:lnSpc>
              <a:buFont typeface="Arial" pitchFamily="34" charset="0"/>
              <a:buChar char="−"/>
            </a:pPr>
            <a:r>
              <a:rPr lang="fr-FR" sz="1600" dirty="0" smtClean="0">
                <a:latin typeface="Arial Narrow" pitchFamily="34" charset="0"/>
                <a:cs typeface="Arial" pitchFamily="34" charset="0"/>
              </a:rPr>
              <a:t>Objectif</a:t>
            </a:r>
          </a:p>
          <a:p>
            <a:pPr marL="625475" indent="-285750" algn="just">
              <a:lnSpc>
                <a:spcPct val="150000"/>
              </a:lnSpc>
              <a:buFont typeface="Arial" pitchFamily="34" charset="0"/>
              <a:buChar char="∙"/>
            </a:pPr>
            <a:r>
              <a:rPr lang="fr-FR" sz="1600" dirty="0" smtClean="0">
                <a:latin typeface="Arial Narrow" pitchFamily="34" charset="0"/>
                <a:cs typeface="Arial" pitchFamily="34" charset="0"/>
              </a:rPr>
              <a:t>caractériser les indicateurs (formation, santé, sécurité du travail, emplois, etc.) et </a:t>
            </a:r>
            <a:r>
              <a:rPr lang="fr-FR" sz="1600" dirty="0">
                <a:latin typeface="Arial Narrow" pitchFamily="34" charset="0"/>
                <a:cs typeface="Arial" pitchFamily="34" charset="0"/>
              </a:rPr>
              <a:t>é</a:t>
            </a:r>
            <a:r>
              <a:rPr lang="fr-FR" sz="1600" dirty="0" smtClean="0">
                <a:latin typeface="Arial Narrow" pitchFamily="34" charset="0"/>
                <a:cs typeface="Arial" pitchFamily="34" charset="0"/>
              </a:rPr>
              <a:t>valuer les impacts sociaux</a:t>
            </a:r>
          </a:p>
          <a:p>
            <a:pPr marL="625475" indent="-285750" algn="just">
              <a:lnSpc>
                <a:spcPct val="150000"/>
              </a:lnSpc>
              <a:buFont typeface="Arial" pitchFamily="34" charset="0"/>
              <a:buChar char="∙"/>
            </a:pPr>
            <a:r>
              <a:rPr lang="fr-FR" sz="1600" dirty="0" smtClean="0">
                <a:latin typeface="Arial Narrow" pitchFamily="34" charset="0"/>
                <a:cs typeface="Arial" pitchFamily="34" charset="0"/>
              </a:rPr>
              <a:t>Utilisateurs directs des gazogènes, autorités locales et administratives.</a:t>
            </a:r>
            <a:endParaRPr lang="fr-FR" sz="1600" dirty="0">
              <a:latin typeface="Arial Narrow" pitchFamily="34" charset="0"/>
              <a:cs typeface="Arial" pitchFamily="34" charset="0"/>
            </a:endParaRPr>
          </a:p>
          <a:p>
            <a:pPr marL="466725" indent="-285750" algn="just">
              <a:lnSpc>
                <a:spcPct val="150000"/>
              </a:lnSpc>
              <a:buFont typeface="Arial" pitchFamily="34" charset="0"/>
              <a:buChar char="−"/>
            </a:pPr>
            <a:r>
              <a:rPr lang="fr-FR" sz="1600" dirty="0" smtClean="0">
                <a:latin typeface="Arial Narrow" pitchFamily="34" charset="0"/>
                <a:cs typeface="Arial" pitchFamily="34" charset="0"/>
              </a:rPr>
              <a:t> Champ </a:t>
            </a:r>
            <a:endParaRPr lang="fr-FR" sz="1600" dirty="0">
              <a:latin typeface="Arial Narrow" pitchFamily="34" charset="0"/>
              <a:cs typeface="Arial" pitchFamily="34" charset="0"/>
            </a:endParaRPr>
          </a:p>
          <a:p>
            <a:pPr marL="628650" indent="-273050" algn="just">
              <a:lnSpc>
                <a:spcPct val="150000"/>
              </a:lnSpc>
              <a:buFont typeface="Arial" pitchFamily="34" charset="0"/>
              <a:buChar char="∙"/>
            </a:pPr>
            <a:r>
              <a:rPr lang="fr-FR" sz="1600" dirty="0" smtClean="0">
                <a:latin typeface="Arial Narrow" pitchFamily="34" charset="0"/>
                <a:cs typeface="Arial" pitchFamily="34" charset="0"/>
              </a:rPr>
              <a:t>Frontières</a:t>
            </a:r>
            <a:r>
              <a:rPr lang="fr-FR" sz="1600" dirty="0">
                <a:latin typeface="Arial Narrow" pitchFamily="34" charset="0"/>
                <a:cs typeface="Arial" pitchFamily="34" charset="0"/>
              </a:rPr>
              <a:t> du </a:t>
            </a:r>
            <a:r>
              <a:rPr lang="fr-FR" sz="1600" dirty="0" smtClean="0">
                <a:latin typeface="Arial Narrow" pitchFamily="34" charset="0"/>
                <a:cs typeface="Arial" pitchFamily="34" charset="0"/>
              </a:rPr>
              <a:t>système: collection, transport, stockage/ conversion et utilisateurs d’énergie </a:t>
            </a:r>
            <a:endParaRPr lang="fr-FR" sz="1600" dirty="0" smtClean="0">
              <a:latin typeface="Arial Narrow" pitchFamily="34" charset="0"/>
              <a:cs typeface="Arial" pitchFamily="34" charset="0"/>
            </a:endParaRPr>
          </a:p>
          <a:p>
            <a:pPr marL="628650" indent="-273050" algn="just">
              <a:lnSpc>
                <a:spcPct val="150000"/>
              </a:lnSpc>
              <a:buFont typeface="Arial" pitchFamily="34" charset="0"/>
              <a:buChar char="∙"/>
            </a:pPr>
            <a:r>
              <a:rPr lang="fr-FR" sz="1600" dirty="0" smtClean="0">
                <a:latin typeface="Arial Narrow" pitchFamily="34" charset="0"/>
                <a:cs typeface="Arial" pitchFamily="34" charset="0"/>
              </a:rPr>
              <a:t>Catégories</a:t>
            </a:r>
            <a:r>
              <a:rPr lang="fr-FR" sz="1600" dirty="0">
                <a:latin typeface="Arial Narrow" pitchFamily="34" charset="0"/>
                <a:cs typeface="Arial" pitchFamily="34" charset="0"/>
              </a:rPr>
              <a:t> </a:t>
            </a:r>
            <a:r>
              <a:rPr lang="fr-FR" sz="1600" dirty="0" smtClean="0">
                <a:latin typeface="Arial Narrow" pitchFamily="34" charset="0"/>
                <a:cs typeface="Arial" pitchFamily="34" charset="0"/>
              </a:rPr>
              <a:t>d’impacts sociales à étudier : </a:t>
            </a:r>
            <a:endParaRPr lang="fr-FR" sz="1600" dirty="0">
              <a:latin typeface="Arial Narrow" pitchFamily="34" charset="0"/>
              <a:cs typeface="Arial" pitchFamily="34" charset="0"/>
            </a:endParaRPr>
          </a:p>
          <a:p>
            <a:pPr marL="628650" algn="just"/>
            <a:r>
              <a:rPr lang="fr-FR" sz="1600" dirty="0" smtClean="0">
                <a:latin typeface="Arial Narrow" pitchFamily="34" charset="0"/>
                <a:cs typeface="Arial" pitchFamily="34" charset="0"/>
              </a:rPr>
              <a:t>Bien-être individuel, communautaire, acceptation sociale, etc</a:t>
            </a:r>
            <a:r>
              <a:rPr lang="fr-FR" sz="1600" dirty="0">
                <a:latin typeface="Arial Narrow" pitchFamily="34" charset="0"/>
                <a:cs typeface="Arial" pitchFamily="34" charset="0"/>
              </a:rPr>
              <a:t>.</a:t>
            </a:r>
            <a:endParaRPr lang="fr-FR" sz="1600" dirty="0" smtClean="0">
              <a:latin typeface="Arial Narrow" pitchFamily="34" charset="0"/>
              <a:cs typeface="Arial" pitchFamily="34" charset="0"/>
            </a:endParaRPr>
          </a:p>
        </p:txBody>
      </p:sp>
      <p:sp>
        <p:nvSpPr>
          <p:cNvPr id="16" name="Rectangle 15"/>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Méthodologie (4/6)</a:t>
            </a:r>
            <a:endParaRPr lang="fr-FR" sz="2400" b="1" dirty="0">
              <a:solidFill>
                <a:schemeClr val="tx1"/>
              </a:solidFill>
              <a:latin typeface="Arial Narrow" pitchFamily="34" charset="0"/>
              <a:cs typeface="Arial" pitchFamily="34" charset="0"/>
            </a:endParaRPr>
          </a:p>
        </p:txBody>
      </p:sp>
    </p:spTree>
    <p:extLst>
      <p:ext uri="{BB962C8B-B14F-4D97-AF65-F5344CB8AC3E}">
        <p14:creationId xmlns:p14="http://schemas.microsoft.com/office/powerpoint/2010/main" val="356387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12894" y="6366384"/>
            <a:ext cx="552671" cy="420564"/>
          </a:xfrm>
        </p:spPr>
        <p:txBody>
          <a:bodyPr/>
          <a:lstStyle/>
          <a:p>
            <a:fld id="{531ADC4E-519F-4B42-B6D5-EA3459AA116D}" type="slidenum">
              <a:rPr lang="fr-FR" sz="1400">
                <a:solidFill>
                  <a:prstClr val="black"/>
                </a:solidFill>
              </a:rPr>
              <a:pPr/>
              <a:t>12</a:t>
            </a:fld>
            <a:endParaRPr lang="fr-FR" sz="1400" dirty="0">
              <a:solidFill>
                <a:prstClr val="black"/>
              </a:solidFill>
            </a:endParaRPr>
          </a:p>
        </p:txBody>
      </p:sp>
      <p:sp>
        <p:nvSpPr>
          <p:cNvPr id="3" name="Rectangle à coins arrondis 2"/>
          <p:cNvSpPr/>
          <p:nvPr/>
        </p:nvSpPr>
        <p:spPr>
          <a:xfrm>
            <a:off x="479225" y="2267489"/>
            <a:ext cx="1225610" cy="718209"/>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Objectifs et champ d’étude</a:t>
            </a:r>
            <a:endParaRPr lang="fr-FR" sz="1200" dirty="0">
              <a:latin typeface="Arial" pitchFamily="34" charset="0"/>
              <a:cs typeface="Arial" pitchFamily="34" charset="0"/>
            </a:endParaRPr>
          </a:p>
        </p:txBody>
      </p:sp>
      <p:sp>
        <p:nvSpPr>
          <p:cNvPr id="24" name="Rectangle à coins arrondis 23"/>
          <p:cNvSpPr/>
          <p:nvPr/>
        </p:nvSpPr>
        <p:spPr>
          <a:xfrm>
            <a:off x="479225" y="3429532"/>
            <a:ext cx="1225610" cy="718209"/>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Inventaire </a:t>
            </a:r>
            <a:endParaRPr lang="fr-FR" sz="1200" dirty="0">
              <a:latin typeface="Arial" pitchFamily="34" charset="0"/>
              <a:cs typeface="Arial" pitchFamily="34" charset="0"/>
            </a:endParaRPr>
          </a:p>
        </p:txBody>
      </p:sp>
      <p:sp>
        <p:nvSpPr>
          <p:cNvPr id="25" name="Rectangle à coins arrondis 24"/>
          <p:cNvSpPr/>
          <p:nvPr/>
        </p:nvSpPr>
        <p:spPr>
          <a:xfrm>
            <a:off x="467545" y="4582999"/>
            <a:ext cx="1225610" cy="718209"/>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Evaluation d’impacts</a:t>
            </a:r>
            <a:endParaRPr lang="fr-FR" sz="1200" dirty="0">
              <a:latin typeface="Arial" pitchFamily="34" charset="0"/>
              <a:cs typeface="Arial" pitchFamily="34" charset="0"/>
            </a:endParaRPr>
          </a:p>
        </p:txBody>
      </p:sp>
      <p:sp>
        <p:nvSpPr>
          <p:cNvPr id="5" name="Rectangle à coins arrondis 4"/>
          <p:cNvSpPr/>
          <p:nvPr/>
        </p:nvSpPr>
        <p:spPr>
          <a:xfrm>
            <a:off x="1970258" y="2267489"/>
            <a:ext cx="1161582" cy="3006842"/>
          </a:xfrm>
          <a:prstGeom prst="roundRect">
            <a:avLst/>
          </a:prstGeom>
        </p:spPr>
        <p:style>
          <a:lnRef idx="2">
            <a:schemeClr val="dk1"/>
          </a:lnRef>
          <a:fillRef idx="1">
            <a:schemeClr val="lt1"/>
          </a:fillRef>
          <a:effectRef idx="0">
            <a:schemeClr val="dk1"/>
          </a:effectRef>
          <a:fontRef idx="minor">
            <a:schemeClr val="dk1"/>
          </a:fontRef>
        </p:style>
        <p:txBody>
          <a:bodyPr lIns="66151" tIns="33077" rIns="66151" bIns="33077" rtlCol="0" anchor="ctr"/>
          <a:lstStyle/>
          <a:p>
            <a:pPr algn="ctr"/>
            <a:r>
              <a:rPr lang="fr-FR" sz="1200" dirty="0" smtClean="0">
                <a:latin typeface="Arial" pitchFamily="34" charset="0"/>
                <a:cs typeface="Arial" pitchFamily="34" charset="0"/>
              </a:rPr>
              <a:t>Interprétation </a:t>
            </a:r>
            <a:endParaRPr lang="fr-FR" sz="1200" dirty="0">
              <a:latin typeface="Arial" pitchFamily="34" charset="0"/>
              <a:cs typeface="Arial" pitchFamily="34" charset="0"/>
            </a:endParaRPr>
          </a:p>
        </p:txBody>
      </p:sp>
      <p:cxnSp>
        <p:nvCxnSpPr>
          <p:cNvPr id="9" name="Connecteur droit avec flèche 8"/>
          <p:cNvCxnSpPr>
            <a:stCxn id="3" idx="3"/>
          </p:cNvCxnSpPr>
          <p:nvPr/>
        </p:nvCxnSpPr>
        <p:spPr>
          <a:xfrm flipV="1">
            <a:off x="1704835" y="2626593"/>
            <a:ext cx="274877"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a:off x="1693155" y="3786615"/>
            <a:ext cx="27710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flipH="1">
            <a:off x="1674890" y="4942103"/>
            <a:ext cx="285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a:endCxn id="24" idx="0"/>
          </p:cNvCxnSpPr>
          <p:nvPr/>
        </p:nvCxnSpPr>
        <p:spPr>
          <a:xfrm>
            <a:off x="1092030" y="2952644"/>
            <a:ext cx="0" cy="4768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a:off x="1073746" y="4149734"/>
            <a:ext cx="0" cy="4332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75040" y="5513302"/>
            <a:ext cx="2379402" cy="236077"/>
          </a:xfrm>
          <a:prstGeom prst="rect">
            <a:avLst/>
          </a:prstGeom>
        </p:spPr>
        <p:txBody>
          <a:bodyPr wrap="none" lIns="66151" tIns="33077" rIns="66151" bIns="33077">
            <a:spAutoFit/>
          </a:bodyPr>
          <a:lstStyle/>
          <a:p>
            <a:r>
              <a:rPr lang="fr-FR" sz="1100" dirty="0">
                <a:latin typeface="Arial" pitchFamily="34" charset="0"/>
                <a:cs typeface="Arial" pitchFamily="34" charset="0"/>
              </a:rPr>
              <a:t>Extrait de la norme ISO 14040:2006</a:t>
            </a:r>
          </a:p>
        </p:txBody>
      </p:sp>
      <p:sp>
        <p:nvSpPr>
          <p:cNvPr id="22" name="Rectangle 21"/>
          <p:cNvSpPr/>
          <p:nvPr/>
        </p:nvSpPr>
        <p:spPr>
          <a:xfrm>
            <a:off x="3275856" y="1578412"/>
            <a:ext cx="5458540" cy="3390787"/>
          </a:xfrm>
          <a:prstGeom prst="rect">
            <a:avLst/>
          </a:prstGeom>
        </p:spPr>
        <p:txBody>
          <a:bodyPr wrap="square" lIns="66151" tIns="33077" rIns="66151" bIns="33077">
            <a:spAutoFit/>
          </a:bodyPr>
          <a:lstStyle/>
          <a:p>
            <a:pPr algn="just"/>
            <a:r>
              <a:rPr lang="fr-FR" sz="1600" b="1" dirty="0" smtClean="0">
                <a:latin typeface="Arial Narrow" pitchFamily="34" charset="0"/>
                <a:cs typeface="Arial" pitchFamily="34" charset="0"/>
              </a:rPr>
              <a:t>2) Analyse</a:t>
            </a:r>
            <a:r>
              <a:rPr lang="fr-FR" sz="1600" b="1" dirty="0">
                <a:latin typeface="Arial Narrow" pitchFamily="34" charset="0"/>
                <a:cs typeface="Arial" pitchFamily="34" charset="0"/>
              </a:rPr>
              <a:t> </a:t>
            </a:r>
            <a:r>
              <a:rPr lang="fr-FR" sz="1600" b="1" dirty="0" smtClean="0">
                <a:latin typeface="Arial Narrow" pitchFamily="34" charset="0"/>
                <a:cs typeface="Arial" pitchFamily="34" charset="0"/>
              </a:rPr>
              <a:t>de l’inventaire</a:t>
            </a:r>
            <a:r>
              <a:rPr lang="fr-FR" sz="1600" b="1" dirty="0">
                <a:latin typeface="Arial Narrow" pitchFamily="34" charset="0"/>
                <a:cs typeface="Arial" pitchFamily="34" charset="0"/>
              </a:rPr>
              <a:t> </a:t>
            </a:r>
          </a:p>
          <a:p>
            <a:pPr marL="466725" indent="-285750" algn="just">
              <a:buFont typeface="Arial" pitchFamily="34" charset="0"/>
              <a:buChar char="−"/>
            </a:pPr>
            <a:r>
              <a:rPr lang="fr-FR" sz="1600" dirty="0">
                <a:latin typeface="Arial Narrow" pitchFamily="34" charset="0"/>
                <a:cs typeface="Arial" pitchFamily="34" charset="0"/>
              </a:rPr>
              <a:t>données de consommation et </a:t>
            </a:r>
            <a:r>
              <a:rPr lang="fr-FR" sz="1600" dirty="0" smtClean="0">
                <a:latin typeface="Arial Narrow" pitchFamily="34" charset="0"/>
                <a:cs typeface="Arial" pitchFamily="34" charset="0"/>
              </a:rPr>
              <a:t>d’émissions de type qualitatif et quantitatif </a:t>
            </a:r>
          </a:p>
          <a:p>
            <a:pPr marL="466725" indent="-285750" algn="just">
              <a:buFont typeface="Arial" pitchFamily="34" charset="0"/>
              <a:buChar char="−"/>
            </a:pPr>
            <a:r>
              <a:rPr lang="fr-FR" sz="1600" dirty="0" smtClean="0">
                <a:latin typeface="Arial Narrow" pitchFamily="34" charset="0"/>
                <a:cs typeface="Arial" pitchFamily="34" charset="0"/>
              </a:rPr>
              <a:t>collectées à l’aide de guide d’entretien et questionnaire. </a:t>
            </a:r>
          </a:p>
          <a:p>
            <a:pPr marL="466725" indent="-285750" algn="just">
              <a:buFont typeface="Arial" pitchFamily="34" charset="0"/>
              <a:buChar char="−"/>
            </a:pPr>
            <a:r>
              <a:rPr lang="fr-FR" sz="1600" dirty="0" smtClean="0">
                <a:latin typeface="Arial Narrow" pitchFamily="34" charset="0"/>
                <a:cs typeface="Arial" pitchFamily="34" charset="0"/>
              </a:rPr>
              <a:t>Source</a:t>
            </a:r>
            <a:r>
              <a:rPr lang="fr-FR" sz="1600" dirty="0">
                <a:latin typeface="Arial Narrow" pitchFamily="34" charset="0"/>
                <a:cs typeface="Arial" pitchFamily="34" charset="0"/>
              </a:rPr>
              <a:t> </a:t>
            </a:r>
            <a:r>
              <a:rPr lang="fr-FR" sz="1600" dirty="0" smtClean="0">
                <a:latin typeface="Arial Narrow" pitchFamily="34" charset="0"/>
                <a:cs typeface="Arial" pitchFamily="34" charset="0"/>
              </a:rPr>
              <a:t>: recueil</a:t>
            </a:r>
            <a:r>
              <a:rPr lang="fr-FR" sz="1600" dirty="0">
                <a:latin typeface="Arial Narrow" pitchFamily="34" charset="0"/>
                <a:cs typeface="Arial" pitchFamily="34" charset="0"/>
              </a:rPr>
              <a:t> sur </a:t>
            </a:r>
            <a:r>
              <a:rPr lang="fr-FR" sz="1600" dirty="0" smtClean="0">
                <a:latin typeface="Arial Narrow" pitchFamily="34" charset="0"/>
                <a:cs typeface="Arial" pitchFamily="34" charset="0"/>
              </a:rPr>
              <a:t>site, experts, </a:t>
            </a:r>
            <a:r>
              <a:rPr lang="fr-FR" sz="1600" dirty="0">
                <a:latin typeface="Arial Narrow" pitchFamily="34" charset="0"/>
                <a:cs typeface="Arial" pitchFamily="34" charset="0"/>
              </a:rPr>
              <a:t>r</a:t>
            </a:r>
            <a:r>
              <a:rPr lang="fr-FR" sz="1600" dirty="0" smtClean="0">
                <a:latin typeface="Arial Narrow" pitchFamily="34" charset="0"/>
                <a:cs typeface="Arial" pitchFamily="34" charset="0"/>
              </a:rPr>
              <a:t>echerche</a:t>
            </a:r>
            <a:r>
              <a:rPr lang="fr-FR" sz="1600" dirty="0">
                <a:latin typeface="Arial Narrow" pitchFamily="34" charset="0"/>
                <a:cs typeface="Arial" pitchFamily="34" charset="0"/>
              </a:rPr>
              <a:t> bibliographique </a:t>
            </a:r>
            <a:r>
              <a:rPr lang="fr-FR" sz="1600" dirty="0" smtClean="0">
                <a:latin typeface="Arial Narrow" pitchFamily="34" charset="0"/>
                <a:cs typeface="Arial" pitchFamily="34" charset="0"/>
              </a:rPr>
              <a:t>et base</a:t>
            </a:r>
            <a:r>
              <a:rPr lang="fr-FR" sz="1600" dirty="0">
                <a:latin typeface="Arial Narrow" pitchFamily="34" charset="0"/>
                <a:cs typeface="Arial" pitchFamily="34" charset="0"/>
              </a:rPr>
              <a:t> de données des </a:t>
            </a:r>
            <a:r>
              <a:rPr lang="fr-FR" sz="1600" dirty="0" smtClean="0">
                <a:latin typeface="Arial Narrow" pitchFamily="34" charset="0"/>
                <a:cs typeface="Arial" pitchFamily="34" charset="0"/>
              </a:rPr>
              <a:t>entreprises</a:t>
            </a:r>
          </a:p>
          <a:p>
            <a:pPr marL="180975" algn="just"/>
            <a:endParaRPr lang="fr-FR" sz="1600" dirty="0">
              <a:latin typeface="Arial Narrow" pitchFamily="34" charset="0"/>
              <a:cs typeface="Arial" pitchFamily="34" charset="0"/>
            </a:endParaRPr>
          </a:p>
          <a:p>
            <a:pPr algn="just"/>
            <a:r>
              <a:rPr lang="fr-FR" sz="1600" b="1" dirty="0" smtClean="0">
                <a:latin typeface="Arial Narrow" pitchFamily="34" charset="0"/>
                <a:cs typeface="Arial" pitchFamily="34" charset="0"/>
              </a:rPr>
              <a:t>3) Evaluation</a:t>
            </a:r>
            <a:r>
              <a:rPr lang="fr-FR" sz="1600" b="1" dirty="0">
                <a:latin typeface="Arial Narrow" pitchFamily="34" charset="0"/>
                <a:cs typeface="Arial" pitchFamily="34" charset="0"/>
              </a:rPr>
              <a:t> des impacts</a:t>
            </a:r>
          </a:p>
          <a:p>
            <a:pPr marL="466725" indent="-285750" algn="just">
              <a:lnSpc>
                <a:spcPct val="150000"/>
              </a:lnSpc>
              <a:buFont typeface="Arial" pitchFamily="34" charset="0"/>
              <a:buChar char="−"/>
            </a:pPr>
            <a:r>
              <a:rPr lang="fr-FR" sz="1600" dirty="0">
                <a:latin typeface="Arial Narrow" pitchFamily="34" charset="0"/>
                <a:cs typeface="Arial" pitchFamily="34" charset="0"/>
              </a:rPr>
              <a:t>Traduire les consommations et  les émissions en impacts </a:t>
            </a:r>
            <a:r>
              <a:rPr lang="fr-FR" sz="1600" dirty="0" smtClean="0">
                <a:latin typeface="Arial Narrow" pitchFamily="34" charset="0"/>
                <a:cs typeface="Arial" pitchFamily="34" charset="0"/>
              </a:rPr>
              <a:t>sociaux</a:t>
            </a:r>
            <a:endParaRPr lang="fr-FR" sz="1600" dirty="0">
              <a:latin typeface="Arial Narrow" pitchFamily="34" charset="0"/>
              <a:cs typeface="Arial" pitchFamily="34" charset="0"/>
            </a:endParaRPr>
          </a:p>
          <a:p>
            <a:pPr marL="466725" indent="-285750" algn="just">
              <a:lnSpc>
                <a:spcPct val="150000"/>
              </a:lnSpc>
              <a:buFont typeface="Arial" pitchFamily="34" charset="0"/>
              <a:buChar char="−"/>
            </a:pPr>
            <a:r>
              <a:rPr lang="fr-FR" sz="1600" dirty="0">
                <a:latin typeface="Arial Narrow" pitchFamily="34" charset="0"/>
                <a:cs typeface="Arial" pitchFamily="34" charset="0"/>
              </a:rPr>
              <a:t>Méthodes des </a:t>
            </a:r>
            <a:r>
              <a:rPr lang="fr-FR" sz="1600" dirty="0" err="1">
                <a:latin typeface="Arial Narrow" pitchFamily="34" charset="0"/>
                <a:cs typeface="Arial" pitchFamily="34" charset="0"/>
              </a:rPr>
              <a:t>capabilités</a:t>
            </a:r>
            <a:r>
              <a:rPr lang="fr-FR" sz="1600" dirty="0">
                <a:latin typeface="Arial Narrow" pitchFamily="34" charset="0"/>
                <a:cs typeface="Arial" pitchFamily="34" charset="0"/>
              </a:rPr>
              <a:t> ou </a:t>
            </a:r>
            <a:r>
              <a:rPr lang="fr-FR" sz="1600" dirty="0" smtClean="0">
                <a:latin typeface="Arial Narrow" pitchFamily="34" charset="0"/>
                <a:cs typeface="Arial" pitchFamily="34" charset="0"/>
              </a:rPr>
              <a:t>capacités</a:t>
            </a:r>
          </a:p>
          <a:p>
            <a:pPr marL="180975" algn="just">
              <a:lnSpc>
                <a:spcPct val="150000"/>
              </a:lnSpc>
            </a:pPr>
            <a:endParaRPr lang="fr-FR" sz="1600" dirty="0" smtClean="0">
              <a:latin typeface="Arial Narrow" pitchFamily="34" charset="0"/>
              <a:cs typeface="Arial" pitchFamily="34" charset="0"/>
            </a:endParaRPr>
          </a:p>
          <a:p>
            <a:pPr algn="just"/>
            <a:r>
              <a:rPr lang="fr-FR" sz="1600" b="1" dirty="0">
                <a:latin typeface="Arial Narrow" pitchFamily="34" charset="0"/>
                <a:cs typeface="Arial" pitchFamily="34" charset="0"/>
              </a:rPr>
              <a:t>4) </a:t>
            </a:r>
            <a:r>
              <a:rPr lang="fr-FR" sz="1600" b="1" dirty="0" smtClean="0">
                <a:latin typeface="Arial Narrow" pitchFamily="34" charset="0"/>
                <a:cs typeface="Arial" pitchFamily="34" charset="0"/>
              </a:rPr>
              <a:t>Interprétation des</a:t>
            </a:r>
            <a:r>
              <a:rPr lang="fr-FR" sz="1600" b="1" dirty="0">
                <a:latin typeface="Arial Narrow" pitchFamily="34" charset="0"/>
                <a:cs typeface="Arial" pitchFamily="34" charset="0"/>
              </a:rPr>
              <a:t> résultats </a:t>
            </a:r>
          </a:p>
        </p:txBody>
      </p:sp>
      <p:sp>
        <p:nvSpPr>
          <p:cNvPr id="16" name="Rectangle 15"/>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Méthodologie (5/6)</a:t>
            </a:r>
            <a:endParaRPr lang="fr-FR" sz="2400" b="1" dirty="0">
              <a:solidFill>
                <a:schemeClr val="tx1"/>
              </a:solidFill>
              <a:latin typeface="Arial Narrow" pitchFamily="34" charset="0"/>
              <a:cs typeface="Arial" pitchFamily="34" charset="0"/>
            </a:endParaRPr>
          </a:p>
        </p:txBody>
      </p:sp>
      <p:sp>
        <p:nvSpPr>
          <p:cNvPr id="18" name="Rectangle 17"/>
          <p:cNvSpPr/>
          <p:nvPr/>
        </p:nvSpPr>
        <p:spPr>
          <a:xfrm>
            <a:off x="387008" y="755632"/>
            <a:ext cx="8347388" cy="374577"/>
          </a:xfrm>
          <a:prstGeom prst="rect">
            <a:avLst/>
          </a:prstGeom>
        </p:spPr>
        <p:txBody>
          <a:bodyPr wrap="square" lIns="66151" tIns="33077" rIns="66151" bIns="33077">
            <a:spAutoFit/>
          </a:bodyPr>
          <a:lstStyle/>
          <a:p>
            <a:pPr marL="342900" indent="-342900">
              <a:buFont typeface="Arial" pitchFamily="34" charset="0"/>
              <a:buChar char="•"/>
            </a:pPr>
            <a:r>
              <a:rPr lang="fr-FR" sz="2000" b="1" dirty="0" smtClean="0">
                <a:latin typeface="Arial Narrow" pitchFamily="34" charset="0"/>
                <a:cs typeface="Arial" pitchFamily="34" charset="0"/>
              </a:rPr>
              <a:t>Evaluation de la durabilité de la filière de gazéification </a:t>
            </a:r>
            <a:r>
              <a:rPr lang="fr-FR" sz="2000" dirty="0" smtClean="0">
                <a:latin typeface="Arial Narrow" pitchFamily="34" charset="0"/>
                <a:cs typeface="Arial" pitchFamily="34" charset="0"/>
              </a:rPr>
              <a:t>(suite)</a:t>
            </a:r>
          </a:p>
        </p:txBody>
      </p:sp>
    </p:spTree>
    <p:extLst>
      <p:ext uri="{BB962C8B-B14F-4D97-AF65-F5344CB8AC3E}">
        <p14:creationId xmlns:p14="http://schemas.microsoft.com/office/powerpoint/2010/main" val="1744801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12894" y="6366384"/>
            <a:ext cx="552671" cy="420564"/>
          </a:xfrm>
        </p:spPr>
        <p:txBody>
          <a:bodyPr/>
          <a:lstStyle/>
          <a:p>
            <a:fld id="{531ADC4E-519F-4B42-B6D5-EA3459AA116D}" type="slidenum">
              <a:rPr lang="fr-FR" sz="1400">
                <a:solidFill>
                  <a:prstClr val="black"/>
                </a:solidFill>
              </a:rPr>
              <a:pPr/>
              <a:t>13</a:t>
            </a:fld>
            <a:endParaRPr lang="fr-FR" sz="1400" dirty="0">
              <a:solidFill>
                <a:prstClr val="black"/>
              </a:solidFill>
            </a:endParaRPr>
          </a:p>
        </p:txBody>
      </p:sp>
      <p:sp>
        <p:nvSpPr>
          <p:cNvPr id="20" name="Rectangle 19"/>
          <p:cNvSpPr/>
          <p:nvPr/>
        </p:nvSpPr>
        <p:spPr>
          <a:xfrm>
            <a:off x="397120" y="912142"/>
            <a:ext cx="8423352" cy="436132"/>
          </a:xfrm>
          <a:prstGeom prst="rect">
            <a:avLst/>
          </a:prstGeom>
        </p:spPr>
        <p:txBody>
          <a:bodyPr wrap="square" lIns="66151" tIns="33077" rIns="66151" bIns="33077">
            <a:spAutoFit/>
          </a:bodyPr>
          <a:lstStyle/>
          <a:p>
            <a:pPr marL="285750" indent="-285750">
              <a:buFont typeface="Arial" pitchFamily="34" charset="0"/>
              <a:buChar char="•"/>
            </a:pPr>
            <a:r>
              <a:rPr lang="fr-FR" sz="2400" b="1" dirty="0" smtClean="0">
                <a:latin typeface="Arial Narrow" pitchFamily="34" charset="0"/>
                <a:cs typeface="Arial" pitchFamily="34" charset="0"/>
              </a:rPr>
              <a:t>Traitement des données</a:t>
            </a:r>
            <a:endParaRPr lang="fr-FR" sz="2400" dirty="0" smtClean="0">
              <a:latin typeface="Arial Narrow" pitchFamily="34" charset="0"/>
              <a:cs typeface="Arial" pitchFamily="34" charset="0"/>
            </a:endParaRPr>
          </a:p>
        </p:txBody>
      </p:sp>
      <p:sp>
        <p:nvSpPr>
          <p:cNvPr id="22" name="Rectangle 21"/>
          <p:cNvSpPr/>
          <p:nvPr/>
        </p:nvSpPr>
        <p:spPr>
          <a:xfrm>
            <a:off x="397120" y="1412776"/>
            <a:ext cx="8337276" cy="3760119"/>
          </a:xfrm>
          <a:prstGeom prst="rect">
            <a:avLst/>
          </a:prstGeom>
        </p:spPr>
        <p:txBody>
          <a:bodyPr wrap="square" lIns="66151" tIns="33077" rIns="66151" bIns="33077">
            <a:spAutoFit/>
          </a:bodyPr>
          <a:lstStyle/>
          <a:p>
            <a:pPr marL="523875" indent="-342900" algn="just">
              <a:lnSpc>
                <a:spcPct val="150000"/>
              </a:lnSpc>
              <a:buFont typeface="Wingdings" pitchFamily="2" charset="2"/>
              <a:buChar char="§"/>
            </a:pPr>
            <a:r>
              <a:rPr lang="fr-FR" sz="2000" b="1" dirty="0" smtClean="0">
                <a:latin typeface="Arial Narrow" pitchFamily="34" charset="0"/>
                <a:cs typeface="Arial" pitchFamily="34" charset="0"/>
              </a:rPr>
              <a:t>Techniques de traitement:</a:t>
            </a:r>
          </a:p>
          <a:p>
            <a:pPr marL="1243012" indent="-342900" algn="just">
              <a:lnSpc>
                <a:spcPct val="150000"/>
              </a:lnSpc>
              <a:buFontTx/>
              <a:buChar char="-"/>
            </a:pPr>
            <a:r>
              <a:rPr lang="fr-FR" sz="2000" dirty="0" smtClean="0">
                <a:latin typeface="Arial Narrow" pitchFamily="34" charset="0"/>
                <a:cs typeface="Arial" pitchFamily="34" charset="0"/>
              </a:rPr>
              <a:t>données </a:t>
            </a:r>
            <a:r>
              <a:rPr lang="fr-FR" sz="2000" dirty="0">
                <a:latin typeface="Arial Narrow" pitchFamily="34" charset="0"/>
                <a:cs typeface="Arial" pitchFamily="34" charset="0"/>
              </a:rPr>
              <a:t>qualitatives obtenues </a:t>
            </a:r>
            <a:r>
              <a:rPr lang="fr-FR" sz="2000" dirty="0" smtClean="0">
                <a:latin typeface="Arial Narrow" pitchFamily="34" charset="0"/>
                <a:cs typeface="Arial" pitchFamily="34" charset="0"/>
              </a:rPr>
              <a:t>traitement manuel;</a:t>
            </a:r>
          </a:p>
          <a:p>
            <a:pPr marL="1243012" indent="-342900" algn="just">
              <a:lnSpc>
                <a:spcPct val="150000"/>
              </a:lnSpc>
              <a:buFontTx/>
              <a:buChar char="-"/>
            </a:pPr>
            <a:r>
              <a:rPr lang="fr-FR" sz="2000" dirty="0" smtClean="0">
                <a:latin typeface="Arial Narrow" pitchFamily="34" charset="0"/>
                <a:cs typeface="Arial" pitchFamily="34" charset="0"/>
              </a:rPr>
              <a:t>données </a:t>
            </a:r>
            <a:r>
              <a:rPr lang="fr-FR" sz="2000" dirty="0">
                <a:latin typeface="Arial Narrow" pitchFamily="34" charset="0"/>
                <a:cs typeface="Arial" pitchFamily="34" charset="0"/>
              </a:rPr>
              <a:t>quantitatives </a:t>
            </a:r>
            <a:r>
              <a:rPr lang="fr-FR" sz="2000" dirty="0" smtClean="0">
                <a:latin typeface="Arial Narrow" pitchFamily="34" charset="0"/>
                <a:cs typeface="Arial" pitchFamily="34" charset="0"/>
              </a:rPr>
              <a:t>dépouillement avant interprétation.</a:t>
            </a:r>
          </a:p>
          <a:p>
            <a:pPr marL="900112" algn="just">
              <a:lnSpc>
                <a:spcPct val="150000"/>
              </a:lnSpc>
            </a:pPr>
            <a:endParaRPr lang="fr-FR" sz="2000" b="1" dirty="0" smtClean="0">
              <a:latin typeface="Arial Narrow" pitchFamily="34" charset="0"/>
              <a:cs typeface="Arial" pitchFamily="34" charset="0"/>
            </a:endParaRPr>
          </a:p>
          <a:p>
            <a:pPr marL="523875" indent="-342900" algn="just">
              <a:lnSpc>
                <a:spcPct val="150000"/>
              </a:lnSpc>
              <a:buFont typeface="Wingdings" pitchFamily="2" charset="2"/>
              <a:buChar char="§"/>
            </a:pPr>
            <a:r>
              <a:rPr lang="fr-FR" sz="2000" b="1" dirty="0" smtClean="0">
                <a:latin typeface="Arial Narrow" pitchFamily="34" charset="0"/>
                <a:cs typeface="Arial" pitchFamily="34" charset="0"/>
              </a:rPr>
              <a:t>Logiciels de traitement:</a:t>
            </a:r>
          </a:p>
          <a:p>
            <a:pPr marL="900112" algn="just">
              <a:lnSpc>
                <a:spcPct val="150000"/>
              </a:lnSpc>
            </a:pPr>
            <a:r>
              <a:rPr lang="fr-FR" sz="2000" dirty="0" smtClean="0">
                <a:latin typeface="Arial Narrow" pitchFamily="34" charset="0"/>
                <a:cs typeface="Arial" pitchFamily="34" charset="0"/>
              </a:rPr>
              <a:t>- SPHINX LEXICA pour élaborer les outils de collecte des données.</a:t>
            </a:r>
          </a:p>
          <a:p>
            <a:pPr marL="900112" algn="just">
              <a:lnSpc>
                <a:spcPct val="150000"/>
              </a:lnSpc>
            </a:pPr>
            <a:r>
              <a:rPr lang="fr-FR" sz="2000" dirty="0" smtClean="0">
                <a:latin typeface="Arial Narrow" pitchFamily="34" charset="0"/>
                <a:cs typeface="Arial" pitchFamily="34" charset="0"/>
              </a:rPr>
              <a:t>- SPSS et STATA pour analyser les données qualitatives et quantitatives.</a:t>
            </a:r>
          </a:p>
          <a:p>
            <a:pPr marL="900112" algn="just">
              <a:lnSpc>
                <a:spcPct val="150000"/>
              </a:lnSpc>
            </a:pPr>
            <a:r>
              <a:rPr lang="fr-FR" sz="2000" dirty="0" smtClean="0">
                <a:latin typeface="Arial Narrow" pitchFamily="34" charset="0"/>
                <a:cs typeface="Arial" pitchFamily="34" charset="0"/>
              </a:rPr>
              <a:t>- MINITAB pour les </a:t>
            </a:r>
            <a:r>
              <a:rPr lang="fr-FR" sz="2000" dirty="0" err="1" smtClean="0">
                <a:latin typeface="Arial Narrow" pitchFamily="34" charset="0"/>
                <a:cs typeface="Arial" pitchFamily="34" charset="0"/>
              </a:rPr>
              <a:t>capabilités</a:t>
            </a:r>
            <a:r>
              <a:rPr lang="fr-FR" sz="2000" dirty="0" smtClean="0">
                <a:latin typeface="Arial Narrow" pitchFamily="34" charset="0"/>
                <a:cs typeface="Arial" pitchFamily="34" charset="0"/>
              </a:rPr>
              <a:t>.</a:t>
            </a:r>
          </a:p>
        </p:txBody>
      </p:sp>
      <p:sp>
        <p:nvSpPr>
          <p:cNvPr id="8" name="Rectangle 7"/>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Méthodologie (6/6)</a:t>
            </a:r>
            <a:endParaRPr lang="fr-FR" sz="2400" b="1" dirty="0">
              <a:solidFill>
                <a:schemeClr val="tx1"/>
              </a:solidFill>
              <a:latin typeface="Arial Narrow" pitchFamily="34" charset="0"/>
              <a:cs typeface="Arial" pitchFamily="34" charset="0"/>
            </a:endParaRPr>
          </a:p>
        </p:txBody>
      </p:sp>
    </p:spTree>
    <p:extLst>
      <p:ext uri="{BB962C8B-B14F-4D97-AF65-F5344CB8AC3E}">
        <p14:creationId xmlns:p14="http://schemas.microsoft.com/office/powerpoint/2010/main" val="384786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12894" y="6366384"/>
            <a:ext cx="552671" cy="420564"/>
          </a:xfrm>
        </p:spPr>
        <p:txBody>
          <a:bodyPr/>
          <a:lstStyle/>
          <a:p>
            <a:fld id="{531ADC4E-519F-4B42-B6D5-EA3459AA116D}" type="slidenum">
              <a:rPr lang="fr-FR" sz="1400">
                <a:solidFill>
                  <a:prstClr val="black"/>
                </a:solidFill>
              </a:rPr>
              <a:pPr/>
              <a:t>14</a:t>
            </a:fld>
            <a:endParaRPr lang="fr-FR" sz="1400" dirty="0">
              <a:solidFill>
                <a:prstClr val="black"/>
              </a:solidFill>
            </a:endParaRPr>
          </a:p>
        </p:txBody>
      </p:sp>
      <p:sp>
        <p:nvSpPr>
          <p:cNvPr id="20" name="Rectangle 19"/>
          <p:cNvSpPr/>
          <p:nvPr/>
        </p:nvSpPr>
        <p:spPr>
          <a:xfrm>
            <a:off x="397120" y="912142"/>
            <a:ext cx="8423352" cy="436132"/>
          </a:xfrm>
          <a:prstGeom prst="rect">
            <a:avLst/>
          </a:prstGeom>
        </p:spPr>
        <p:txBody>
          <a:bodyPr wrap="square" lIns="66151" tIns="33077" rIns="66151" bIns="33077">
            <a:spAutoFit/>
          </a:bodyPr>
          <a:lstStyle/>
          <a:p>
            <a:pPr marL="285750" indent="-285750">
              <a:buFont typeface="Arial" pitchFamily="34" charset="0"/>
              <a:buChar char="•"/>
            </a:pPr>
            <a:r>
              <a:rPr lang="fr-FR" sz="2400" b="1" smtClean="0">
                <a:latin typeface="Arial Narrow" pitchFamily="34" charset="0"/>
                <a:cs typeface="Arial" pitchFamily="34" charset="0"/>
              </a:rPr>
              <a:t>Résultats escomptés</a:t>
            </a:r>
            <a:endParaRPr lang="fr-FR" sz="2400" dirty="0" smtClean="0">
              <a:latin typeface="Arial Narrow" pitchFamily="34" charset="0"/>
              <a:cs typeface="Arial" pitchFamily="34" charset="0"/>
            </a:endParaRPr>
          </a:p>
        </p:txBody>
      </p:sp>
      <p:sp>
        <p:nvSpPr>
          <p:cNvPr id="22" name="Rectangle 21"/>
          <p:cNvSpPr/>
          <p:nvPr/>
        </p:nvSpPr>
        <p:spPr>
          <a:xfrm>
            <a:off x="397120" y="1412776"/>
            <a:ext cx="8337276" cy="3606231"/>
          </a:xfrm>
          <a:prstGeom prst="rect">
            <a:avLst/>
          </a:prstGeom>
        </p:spPr>
        <p:txBody>
          <a:bodyPr wrap="square" lIns="66151" tIns="33077" rIns="66151" bIns="33077">
            <a:spAutoFit/>
          </a:bodyPr>
          <a:lstStyle/>
          <a:p>
            <a:pPr marL="180975" algn="just">
              <a:lnSpc>
                <a:spcPct val="150000"/>
              </a:lnSpc>
            </a:pPr>
            <a:r>
              <a:rPr lang="fr-FR" sz="2000" dirty="0" smtClean="0">
                <a:latin typeface="Arial Narrow" pitchFamily="34" charset="0"/>
                <a:cs typeface="Arial" pitchFamily="34" charset="0"/>
              </a:rPr>
              <a:t>Connaissance des principaux </a:t>
            </a:r>
            <a:r>
              <a:rPr lang="fr-FR" sz="2000" dirty="0">
                <a:latin typeface="Arial Narrow" pitchFamily="34" charset="0"/>
                <a:cs typeface="Arial" pitchFamily="34" charset="0"/>
              </a:rPr>
              <a:t>facteurs </a:t>
            </a:r>
            <a:r>
              <a:rPr lang="fr-FR" sz="2000" dirty="0" smtClean="0">
                <a:latin typeface="Arial Narrow" pitchFamily="34" charset="0"/>
                <a:cs typeface="Arial" pitchFamily="34" charset="0"/>
              </a:rPr>
              <a:t>socio-économiques et </a:t>
            </a:r>
            <a:r>
              <a:rPr lang="fr-FR" sz="2000" dirty="0">
                <a:latin typeface="Arial Narrow" pitchFamily="34" charset="0"/>
                <a:cs typeface="Arial" pitchFamily="34" charset="0"/>
              </a:rPr>
              <a:t>environnementaux de blocage de l’adoption de la gazéification au Burkina </a:t>
            </a:r>
            <a:r>
              <a:rPr lang="fr-FR" sz="2000" dirty="0" smtClean="0">
                <a:latin typeface="Arial Narrow" pitchFamily="34" charset="0"/>
                <a:cs typeface="Arial" pitchFamily="34" charset="0"/>
              </a:rPr>
              <a:t>Faso.  </a:t>
            </a:r>
          </a:p>
          <a:p>
            <a:pPr marL="180975" algn="just">
              <a:lnSpc>
                <a:spcPct val="150000"/>
              </a:lnSpc>
            </a:pPr>
            <a:endParaRPr lang="fr-FR" sz="2000" dirty="0" smtClean="0">
              <a:latin typeface="Arial Narrow" pitchFamily="34" charset="0"/>
              <a:cs typeface="Arial" pitchFamily="34" charset="0"/>
            </a:endParaRPr>
          </a:p>
          <a:p>
            <a:pPr marL="180975" algn="just">
              <a:lnSpc>
                <a:spcPct val="200000"/>
              </a:lnSpc>
            </a:pPr>
            <a:r>
              <a:rPr lang="fr-FR" sz="2000" dirty="0" smtClean="0">
                <a:latin typeface="Arial Narrow" pitchFamily="34" charset="0"/>
                <a:cs typeface="Arial" pitchFamily="34" charset="0"/>
              </a:rPr>
              <a:t>Et de la </a:t>
            </a:r>
            <a:r>
              <a:rPr lang="fr-FR" sz="2000" dirty="0">
                <a:latin typeface="Arial Narrow" pitchFamily="34" charset="0"/>
                <a:cs typeface="Arial" pitchFamily="34" charset="0"/>
              </a:rPr>
              <a:t>taille des gisements des résidus agricoles économiquement </a:t>
            </a:r>
            <a:r>
              <a:rPr lang="fr-FR" sz="2000" dirty="0" smtClean="0">
                <a:latin typeface="Arial Narrow" pitchFamily="34" charset="0"/>
                <a:cs typeface="Arial" pitchFamily="34" charset="0"/>
              </a:rPr>
              <a:t>mobilisables. </a:t>
            </a:r>
          </a:p>
          <a:p>
            <a:pPr marL="180975" algn="just">
              <a:lnSpc>
                <a:spcPct val="200000"/>
              </a:lnSpc>
            </a:pPr>
            <a:endParaRPr lang="fr-FR" sz="2000" dirty="0">
              <a:latin typeface="Arial Narrow" pitchFamily="34" charset="0"/>
              <a:cs typeface="Arial" pitchFamily="34" charset="0"/>
            </a:endParaRPr>
          </a:p>
          <a:p>
            <a:pPr marL="180975" algn="just">
              <a:lnSpc>
                <a:spcPct val="150000"/>
              </a:lnSpc>
            </a:pPr>
            <a:r>
              <a:rPr lang="fr-FR" sz="2000" dirty="0" smtClean="0">
                <a:latin typeface="Arial Narrow" pitchFamily="34" charset="0"/>
                <a:cs typeface="Arial" pitchFamily="34" charset="0"/>
              </a:rPr>
              <a:t>Proposition d’un </a:t>
            </a:r>
            <a:r>
              <a:rPr lang="fr-FR" sz="2000" dirty="0">
                <a:latin typeface="Arial Narrow" pitchFamily="34" charset="0"/>
                <a:cs typeface="Arial" pitchFamily="34" charset="0"/>
              </a:rPr>
              <a:t>modèle d’aide à la décision </a:t>
            </a:r>
            <a:r>
              <a:rPr lang="fr-FR" sz="2000" dirty="0" smtClean="0">
                <a:latin typeface="Arial Narrow" pitchFamily="34" charset="0"/>
                <a:cs typeface="Arial" pitchFamily="34" charset="0"/>
              </a:rPr>
              <a:t>pour un développement sociale durable des filières de gazéification.</a:t>
            </a:r>
            <a:endParaRPr lang="fr-FR" sz="2000" dirty="0">
              <a:latin typeface="Arial Narrow" pitchFamily="34" charset="0"/>
              <a:cs typeface="Arial" pitchFamily="34" charset="0"/>
            </a:endParaRPr>
          </a:p>
        </p:txBody>
      </p:sp>
      <p:sp>
        <p:nvSpPr>
          <p:cNvPr id="8" name="Rectangle 7"/>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Résultats escomptés (1/1)</a:t>
            </a:r>
            <a:endParaRPr lang="fr-FR" sz="2400" b="1" dirty="0">
              <a:solidFill>
                <a:schemeClr val="tx1"/>
              </a:solidFill>
              <a:latin typeface="Arial Narrow" pitchFamily="34" charset="0"/>
              <a:cs typeface="Arial" pitchFamily="34" charset="0"/>
            </a:endParaRPr>
          </a:p>
        </p:txBody>
      </p:sp>
    </p:spTree>
    <p:extLst>
      <p:ext uri="{BB962C8B-B14F-4D97-AF65-F5344CB8AC3E}">
        <p14:creationId xmlns:p14="http://schemas.microsoft.com/office/powerpoint/2010/main" val="3368955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re 1"/>
          <p:cNvSpPr>
            <a:spLocks noGrp="1"/>
          </p:cNvSpPr>
          <p:nvPr>
            <p:ph type="title"/>
          </p:nvPr>
        </p:nvSpPr>
        <p:spPr>
          <a:xfrm>
            <a:off x="1202137" y="1983106"/>
            <a:ext cx="6682231" cy="2093966"/>
          </a:xfrm>
        </p:spPr>
        <p:txBody>
          <a:bodyPr anchor="ctr">
            <a:noAutofit/>
          </a:bodyPr>
          <a:lstStyle/>
          <a:p>
            <a:pPr algn="ctr">
              <a:lnSpc>
                <a:spcPct val="80000"/>
              </a:lnSpc>
            </a:pPr>
            <a:r>
              <a:rPr lang="fr-FR" sz="4300" dirty="0" smtClean="0">
                <a:solidFill>
                  <a:schemeClr val="tx1"/>
                </a:solidFill>
              </a:rPr>
              <a:t>MERCI ! </a:t>
            </a:r>
            <a:endParaRPr lang="fr-FR" sz="4300" dirty="0">
              <a:solidFill>
                <a:schemeClr val="tx1"/>
              </a:solidFill>
            </a:endParaRPr>
          </a:p>
        </p:txBody>
      </p:sp>
      <p:grpSp>
        <p:nvGrpSpPr>
          <p:cNvPr id="43" name="Grouper 42"/>
          <p:cNvGrpSpPr/>
          <p:nvPr/>
        </p:nvGrpSpPr>
        <p:grpSpPr>
          <a:xfrm>
            <a:off x="539553" y="2673170"/>
            <a:ext cx="1883040" cy="271170"/>
            <a:chOff x="3256462" y="3822260"/>
            <a:chExt cx="2634843" cy="379434"/>
          </a:xfrm>
        </p:grpSpPr>
        <p:sp>
          <p:nvSpPr>
            <p:cNvPr id="39" name="Rectangle 38"/>
            <p:cNvSpPr/>
            <p:nvPr/>
          </p:nvSpPr>
          <p:spPr>
            <a:xfrm>
              <a:off x="3256462" y="3822260"/>
              <a:ext cx="379434" cy="3794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Rectangle 39"/>
            <p:cNvSpPr/>
            <p:nvPr/>
          </p:nvSpPr>
          <p:spPr>
            <a:xfrm>
              <a:off x="4008265" y="3822260"/>
              <a:ext cx="379434" cy="3794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Rectangle 40"/>
            <p:cNvSpPr/>
            <p:nvPr/>
          </p:nvSpPr>
          <p:spPr>
            <a:xfrm>
              <a:off x="4760068" y="3822260"/>
              <a:ext cx="379434" cy="3794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Rectangle 41"/>
            <p:cNvSpPr/>
            <p:nvPr/>
          </p:nvSpPr>
          <p:spPr>
            <a:xfrm>
              <a:off x="5511871" y="3822260"/>
              <a:ext cx="379434" cy="3794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Espace réservé de la date 1"/>
          <p:cNvSpPr>
            <a:spLocks noGrp="1"/>
          </p:cNvSpPr>
          <p:nvPr>
            <p:ph type="dt" sz="half" idx="10"/>
          </p:nvPr>
        </p:nvSpPr>
        <p:spPr/>
        <p:txBody>
          <a:bodyPr/>
          <a:lstStyle/>
          <a:p>
            <a:fld id="{6E8E708B-1C34-478A-BCA2-412EBC0BE0B0}" type="datetime1">
              <a:rPr lang="fr-FR" sz="1200" b="1"/>
              <a:t>13/12/2018</a:t>
            </a:fld>
            <a:endParaRPr lang="fr-FR" b="1" dirty="0"/>
          </a:p>
        </p:txBody>
      </p:sp>
      <p:sp>
        <p:nvSpPr>
          <p:cNvPr id="3" name="Espace réservé du numéro de diapositive 2"/>
          <p:cNvSpPr>
            <a:spLocks noGrp="1"/>
          </p:cNvSpPr>
          <p:nvPr>
            <p:ph type="sldNum" sz="quarter" idx="12"/>
          </p:nvPr>
        </p:nvSpPr>
        <p:spPr>
          <a:xfrm>
            <a:off x="8573951" y="6375203"/>
            <a:ext cx="552671" cy="420564"/>
          </a:xfrm>
        </p:spPr>
        <p:txBody>
          <a:bodyPr/>
          <a:lstStyle/>
          <a:p>
            <a:fld id="{531ADC4E-519F-4B42-B6D5-EA3459AA116D}" type="slidenum">
              <a:rPr lang="fr-FR" sz="1400" smtClean="0">
                <a:solidFill>
                  <a:schemeClr val="tx1"/>
                </a:solidFill>
              </a:rPr>
              <a:t>15</a:t>
            </a:fld>
            <a:endParaRPr lang="fr-FR" sz="1400" dirty="0">
              <a:solidFill>
                <a:schemeClr val="tx1"/>
              </a:solidFill>
            </a:endParaRPr>
          </a:p>
        </p:txBody>
      </p:sp>
      <p:graphicFrame>
        <p:nvGraphicFramePr>
          <p:cNvPr id="4" name="Tableau 3"/>
          <p:cNvGraphicFramePr>
            <a:graphicFrameLocks noGrp="1"/>
          </p:cNvGraphicFramePr>
          <p:nvPr/>
        </p:nvGraphicFramePr>
        <p:xfrm>
          <a:off x="885825" y="2585402"/>
          <a:ext cx="7372350" cy="2407920"/>
        </p:xfrm>
        <a:graphic>
          <a:graphicData uri="http://schemas.openxmlformats.org/drawingml/2006/table">
            <a:tbl>
              <a:tblPr/>
              <a:tblGrid>
                <a:gridCol w="7372350"/>
              </a:tblGrid>
              <a:tr h="0">
                <a:tc>
                  <a:txBody>
                    <a:bodyPr/>
                    <a:lstStyle/>
                    <a:p>
                      <a:pPr algn="ctr"/>
                      <a:r>
                        <a:rPr lang="fr-FR" sz="1200" b="1" u="none" strike="noStrike">
                          <a:solidFill>
                            <a:srgbClr val="333399"/>
                          </a:solidFill>
                          <a:effectLst/>
                          <a:hlinkClick r:id="rId2"/>
                        </a:rPr>
                        <a:t>&gt;&gt;&gt; Attention! Attention! Nouveautés et Informations importantes</a:t>
                      </a:r>
                      <a:r>
                        <a:rPr lang="fr-FR" sz="1200" b="1">
                          <a:solidFill>
                            <a:srgbClr val="333399"/>
                          </a:solidFill>
                          <a:effectLst/>
                        </a:rPr>
                        <a:t> </a:t>
                      </a:r>
                      <a:endParaRPr lang="fr-FR">
                        <a:effectLst/>
                      </a:endParaRPr>
                    </a:p>
                  </a:txBody>
                  <a:tcPr marL="47625" anchor="ctr">
                    <a:lnL>
                      <a:noFill/>
                    </a:lnL>
                    <a:lnR>
                      <a:noFill/>
                    </a:lnR>
                    <a:lnT>
                      <a:noFill/>
                    </a:lnT>
                    <a:lnB w="9525" cap="flat" cmpd="sng" algn="ctr">
                      <a:solidFill>
                        <a:srgbClr val="DDDDDD"/>
                      </a:solidFill>
                      <a:prstDash val="dot"/>
                      <a:round/>
                      <a:headEnd type="none" w="med" len="med"/>
                      <a:tailEnd type="none" w="med" len="med"/>
                    </a:lnB>
                    <a:solidFill>
                      <a:srgbClr val="EEEEEE"/>
                    </a:solidFill>
                  </a:tcPr>
                </a:tc>
              </a:tr>
              <a:tr h="0">
                <a:tc>
                  <a:txBody>
                    <a:bodyPr/>
                    <a:lstStyle/>
                    <a:p>
                      <a:pPr algn="ctr"/>
                      <a:r>
                        <a:rPr lang="fr-FR" sz="1200" b="1" u="sng" dirty="0">
                          <a:solidFill>
                            <a:srgbClr val="FF0000"/>
                          </a:solidFill>
                          <a:effectLst/>
                        </a:rPr>
                        <a:t>Inscription en ligne / on line</a:t>
                      </a:r>
                      <a:r>
                        <a:rPr lang="fr-FR" sz="1200" dirty="0">
                          <a:effectLst/>
                        </a:rPr>
                        <a:t> :</a:t>
                      </a:r>
                      <a:endParaRPr lang="fr-FR" dirty="0">
                        <a:effectLst/>
                      </a:endParaRPr>
                    </a:p>
                    <a:p>
                      <a:pPr algn="just">
                        <a:spcAft>
                          <a:spcPts val="0"/>
                        </a:spcAft>
                      </a:pPr>
                      <a:r>
                        <a:rPr lang="fr-FR" sz="1400" b="1" u="none" strike="noStrike" dirty="0">
                          <a:solidFill>
                            <a:srgbClr val="0000FF"/>
                          </a:solidFill>
                          <a:effectLst/>
                          <a:latin typeface="Times New Roman"/>
                          <a:hlinkClick r:id="rId3"/>
                        </a:rPr>
                        <a:t>&gt;&gt;&gt; Formulaire d'inscription</a:t>
                      </a:r>
                      <a:r>
                        <a:rPr lang="fr-FR" sz="1400" b="1" dirty="0">
                          <a:effectLst/>
                          <a:latin typeface="Times New Roman"/>
                        </a:rPr>
                        <a:t> / </a:t>
                      </a:r>
                      <a:r>
                        <a:rPr lang="fr-FR" sz="1400" b="1" u="none" strike="noStrike" dirty="0">
                          <a:solidFill>
                            <a:srgbClr val="0000FF"/>
                          </a:solidFill>
                          <a:effectLst/>
                          <a:latin typeface="Times New Roman"/>
                          <a:hlinkClick r:id="rId4"/>
                        </a:rPr>
                        <a:t>Registration </a:t>
                      </a:r>
                      <a:r>
                        <a:rPr lang="fr-FR" sz="1400" b="1" u="none" strike="noStrike" dirty="0" err="1">
                          <a:solidFill>
                            <a:srgbClr val="0000FF"/>
                          </a:solidFill>
                          <a:effectLst/>
                          <a:latin typeface="Times New Roman"/>
                          <a:hlinkClick r:id="rId4"/>
                        </a:rPr>
                        <a:t>form</a:t>
                      </a:r>
                      <a:endParaRPr lang="fr-FR" dirty="0">
                        <a:effectLst/>
                      </a:endParaRPr>
                    </a:p>
                    <a:p>
                      <a:pPr algn="ctr"/>
                      <a:r>
                        <a:rPr lang="fr-FR" sz="1200" b="1" u="sng" dirty="0">
                          <a:solidFill>
                            <a:srgbClr val="FF0000"/>
                          </a:solidFill>
                          <a:effectLst/>
                        </a:rPr>
                        <a:t>Télécharger / </a:t>
                      </a:r>
                      <a:r>
                        <a:rPr lang="fr-FR" sz="1200" b="1" u="sng" dirty="0" err="1">
                          <a:solidFill>
                            <a:srgbClr val="FF0000"/>
                          </a:solidFill>
                          <a:effectLst/>
                        </a:rPr>
                        <a:t>Download</a:t>
                      </a:r>
                      <a:r>
                        <a:rPr lang="fr-FR" sz="1200" dirty="0">
                          <a:solidFill>
                            <a:srgbClr val="FF0000"/>
                          </a:solidFill>
                          <a:effectLst/>
                        </a:rPr>
                        <a:t> :</a:t>
                      </a:r>
                      <a:endParaRPr lang="fr-FR" dirty="0">
                        <a:effectLst/>
                      </a:endParaRPr>
                    </a:p>
                    <a:p>
                      <a:pPr algn="ctr"/>
                      <a:r>
                        <a:rPr lang="fr-FR" sz="1200" b="1" u="none" strike="noStrike" dirty="0">
                          <a:solidFill>
                            <a:srgbClr val="333399"/>
                          </a:solidFill>
                          <a:effectLst/>
                          <a:hlinkClick r:id="rId5"/>
                        </a:rPr>
                        <a:t>&gt;&gt;&gt; Programme détaillé </a:t>
                      </a:r>
                      <a:r>
                        <a:rPr lang="fr-FR" sz="1200" b="1" u="none" strike="noStrike" dirty="0" err="1">
                          <a:solidFill>
                            <a:srgbClr val="333399"/>
                          </a:solidFill>
                          <a:effectLst/>
                          <a:hlinkClick r:id="rId5"/>
                        </a:rPr>
                        <a:t>SustainEng</a:t>
                      </a:r>
                      <a:r>
                        <a:rPr lang="fr-FR" sz="1200" b="1" u="none" strike="noStrike" dirty="0">
                          <a:solidFill>
                            <a:srgbClr val="333399"/>
                          </a:solidFill>
                          <a:effectLst/>
                          <a:hlinkClick r:id="rId5"/>
                        </a:rPr>
                        <a:t> 2018 : Liste des thématiques </a:t>
                      </a:r>
                      <a:endParaRPr lang="fr-FR" dirty="0">
                        <a:effectLst/>
                      </a:endParaRPr>
                    </a:p>
                    <a:p>
                      <a:pPr algn="ctr"/>
                      <a:r>
                        <a:rPr lang="fr-FR" sz="1200" b="1" u="none" strike="noStrike" dirty="0">
                          <a:solidFill>
                            <a:srgbClr val="333399"/>
                          </a:solidFill>
                          <a:effectLst/>
                          <a:hlinkClick r:id="rId6"/>
                        </a:rPr>
                        <a:t>&gt;&gt;&gt; La note de </a:t>
                      </a:r>
                      <a:r>
                        <a:rPr lang="fr-FR" sz="1200" b="1" u="none" strike="noStrike" dirty="0" err="1">
                          <a:solidFill>
                            <a:srgbClr val="333399"/>
                          </a:solidFill>
                          <a:effectLst/>
                          <a:hlinkClick r:id="rId6"/>
                        </a:rPr>
                        <a:t>presentation</a:t>
                      </a:r>
                      <a:r>
                        <a:rPr lang="fr-FR" sz="1200" b="1" u="none" strike="noStrike" dirty="0">
                          <a:solidFill>
                            <a:srgbClr val="333399"/>
                          </a:solidFill>
                          <a:effectLst/>
                          <a:hlinkClick r:id="rId6"/>
                        </a:rPr>
                        <a:t> </a:t>
                      </a:r>
                      <a:r>
                        <a:rPr lang="fr-FR" sz="1200" b="1" u="none" strike="noStrike" dirty="0" err="1">
                          <a:solidFill>
                            <a:srgbClr val="333399"/>
                          </a:solidFill>
                          <a:effectLst/>
                          <a:hlinkClick r:id="rId6"/>
                        </a:rPr>
                        <a:t>SustainEng</a:t>
                      </a:r>
                      <a:r>
                        <a:rPr lang="fr-FR" sz="1200" b="1" u="none" strike="noStrike" dirty="0">
                          <a:solidFill>
                            <a:srgbClr val="333399"/>
                          </a:solidFill>
                          <a:effectLst/>
                          <a:hlinkClick r:id="rId6"/>
                        </a:rPr>
                        <a:t> 2018 FR</a:t>
                      </a:r>
                      <a:r>
                        <a:rPr lang="fr-FR" sz="1200" b="1" dirty="0">
                          <a:solidFill>
                            <a:srgbClr val="000000"/>
                          </a:solidFill>
                          <a:effectLst/>
                        </a:rPr>
                        <a:t> /</a:t>
                      </a:r>
                      <a:r>
                        <a:rPr lang="fr-FR" sz="1200" u="none" strike="noStrike" dirty="0">
                          <a:solidFill>
                            <a:srgbClr val="008080"/>
                          </a:solidFill>
                          <a:effectLst/>
                          <a:hlinkClick r:id="rId7"/>
                        </a:rPr>
                        <a:t> </a:t>
                      </a:r>
                      <a:r>
                        <a:rPr lang="fr-FR" sz="1200" b="1" u="none" strike="noStrike" dirty="0">
                          <a:solidFill>
                            <a:srgbClr val="008080"/>
                          </a:solidFill>
                          <a:effectLst/>
                          <a:hlinkClick r:id="rId7"/>
                        </a:rPr>
                        <a:t>La note de </a:t>
                      </a:r>
                      <a:r>
                        <a:rPr lang="fr-FR" sz="1200" b="1" u="none" strike="noStrike" dirty="0" err="1">
                          <a:solidFill>
                            <a:srgbClr val="008080"/>
                          </a:solidFill>
                          <a:effectLst/>
                          <a:hlinkClick r:id="rId7"/>
                        </a:rPr>
                        <a:t>presentation</a:t>
                      </a:r>
                      <a:r>
                        <a:rPr lang="fr-FR" sz="1200" b="1" u="none" strike="noStrike" dirty="0">
                          <a:solidFill>
                            <a:srgbClr val="008080"/>
                          </a:solidFill>
                          <a:effectLst/>
                          <a:hlinkClick r:id="rId7"/>
                        </a:rPr>
                        <a:t> </a:t>
                      </a:r>
                      <a:r>
                        <a:rPr lang="fr-FR" sz="1200" b="1" u="none" strike="noStrike" dirty="0" err="1">
                          <a:solidFill>
                            <a:srgbClr val="008080"/>
                          </a:solidFill>
                          <a:effectLst/>
                          <a:hlinkClick r:id="rId7"/>
                        </a:rPr>
                        <a:t>SustainEng</a:t>
                      </a:r>
                      <a:r>
                        <a:rPr lang="fr-FR" sz="1200" b="1" u="none" strike="noStrike" dirty="0">
                          <a:solidFill>
                            <a:srgbClr val="008080"/>
                          </a:solidFill>
                          <a:effectLst/>
                          <a:hlinkClick r:id="rId7"/>
                        </a:rPr>
                        <a:t> 2018 EN</a:t>
                      </a:r>
                      <a:endParaRPr lang="fr-FR" dirty="0">
                        <a:effectLst/>
                      </a:endParaRPr>
                    </a:p>
                    <a:p>
                      <a:pPr algn="ctr"/>
                      <a:r>
                        <a:rPr lang="fr-FR" sz="1200" b="1" u="none" strike="noStrike" dirty="0">
                          <a:solidFill>
                            <a:srgbClr val="333399"/>
                          </a:solidFill>
                          <a:effectLst/>
                          <a:hlinkClick r:id="rId8"/>
                        </a:rPr>
                        <a:t>&gt;&gt;&gt; Le Formulaire de souscription pour les exposants</a:t>
                      </a:r>
                      <a:r>
                        <a:rPr lang="fr-FR" sz="1200" b="1" u="none" strike="noStrike" dirty="0">
                          <a:solidFill>
                            <a:srgbClr val="000000"/>
                          </a:solidFill>
                          <a:effectLst/>
                          <a:hlinkClick r:id="rId8"/>
                        </a:rPr>
                        <a:t> /</a:t>
                      </a:r>
                      <a:r>
                        <a:rPr lang="fr-FR" sz="1200" b="1" u="none" strike="noStrike" dirty="0">
                          <a:solidFill>
                            <a:srgbClr val="0000FF"/>
                          </a:solidFill>
                          <a:effectLst/>
                          <a:hlinkClick r:id="rId8"/>
                        </a:rPr>
                        <a:t> </a:t>
                      </a:r>
                      <a:r>
                        <a:rPr lang="fr-FR" sz="1200" b="1" u="none" strike="noStrike" dirty="0" err="1">
                          <a:solidFill>
                            <a:srgbClr val="008080"/>
                          </a:solidFill>
                          <a:effectLst/>
                          <a:hlinkClick r:id="rId8"/>
                        </a:rPr>
                        <a:t>Subscription</a:t>
                      </a:r>
                      <a:r>
                        <a:rPr lang="fr-FR" sz="1200" b="1" u="none" strike="noStrike" dirty="0">
                          <a:solidFill>
                            <a:srgbClr val="008080"/>
                          </a:solidFill>
                          <a:effectLst/>
                          <a:hlinkClick r:id="rId8"/>
                        </a:rPr>
                        <a:t> </a:t>
                      </a:r>
                      <a:r>
                        <a:rPr lang="fr-FR" sz="1200" b="1" u="none" strike="noStrike" dirty="0" err="1">
                          <a:solidFill>
                            <a:srgbClr val="008080"/>
                          </a:solidFill>
                          <a:effectLst/>
                          <a:hlinkClick r:id="rId8"/>
                        </a:rPr>
                        <a:t>form</a:t>
                      </a:r>
                      <a:endParaRPr lang="fr-FR" dirty="0">
                        <a:effectLst/>
                      </a:endParaRPr>
                    </a:p>
                    <a:p>
                      <a:pPr algn="ctr"/>
                      <a:r>
                        <a:rPr lang="fr-FR" sz="1200" b="1" u="none" strike="noStrike" dirty="0">
                          <a:solidFill>
                            <a:srgbClr val="008080"/>
                          </a:solidFill>
                          <a:effectLst/>
                          <a:hlinkClick r:id="rId9"/>
                        </a:rPr>
                        <a:t>&gt;&gt;&gt; Call for </a:t>
                      </a:r>
                      <a:r>
                        <a:rPr lang="fr-FR" sz="1200" b="1" u="none" strike="noStrike" dirty="0" err="1">
                          <a:solidFill>
                            <a:srgbClr val="008080"/>
                          </a:solidFill>
                          <a:effectLst/>
                          <a:hlinkClick r:id="rId9"/>
                        </a:rPr>
                        <a:t>papers</a:t>
                      </a:r>
                      <a:r>
                        <a:rPr lang="fr-FR" sz="1200" b="1" u="none" strike="noStrike" dirty="0">
                          <a:solidFill>
                            <a:srgbClr val="008080"/>
                          </a:solidFill>
                          <a:effectLst/>
                          <a:hlinkClick r:id="rId9"/>
                        </a:rPr>
                        <a:t> </a:t>
                      </a:r>
                      <a:r>
                        <a:rPr lang="fr-FR" sz="1200" b="1" u="none" strike="noStrike" dirty="0" err="1">
                          <a:solidFill>
                            <a:srgbClr val="008080"/>
                          </a:solidFill>
                          <a:effectLst/>
                          <a:hlinkClick r:id="rId9"/>
                        </a:rPr>
                        <a:t>SustainEng</a:t>
                      </a:r>
                      <a:r>
                        <a:rPr lang="fr-FR" sz="1200" b="1" u="none" strike="noStrike" dirty="0">
                          <a:solidFill>
                            <a:srgbClr val="008080"/>
                          </a:solidFill>
                          <a:effectLst/>
                          <a:hlinkClick r:id="rId9"/>
                        </a:rPr>
                        <a:t> 2018 EN</a:t>
                      </a:r>
                      <a:endParaRPr lang="fr-FR" dirty="0">
                        <a:effectLst/>
                      </a:endParaRPr>
                    </a:p>
                    <a:p>
                      <a:pPr algn="ctr"/>
                      <a:r>
                        <a:rPr lang="fr-FR" sz="1200" b="1" u="none" strike="noStrike" dirty="0">
                          <a:solidFill>
                            <a:srgbClr val="333399"/>
                          </a:solidFill>
                          <a:effectLst/>
                          <a:hlinkClick r:id="rId10"/>
                        </a:rPr>
                        <a:t>&gt;&gt;&gt; Informations pratiques</a:t>
                      </a:r>
                      <a:r>
                        <a:rPr lang="fr-FR" sz="1200" b="1" u="none" strike="noStrike" dirty="0">
                          <a:solidFill>
                            <a:srgbClr val="333333"/>
                          </a:solidFill>
                          <a:effectLst/>
                          <a:hlinkClick r:id="rId10"/>
                        </a:rPr>
                        <a:t> /</a:t>
                      </a:r>
                      <a:r>
                        <a:rPr lang="fr-FR" sz="1200" b="1" u="none" strike="noStrike" dirty="0">
                          <a:solidFill>
                            <a:srgbClr val="008080"/>
                          </a:solidFill>
                          <a:effectLst/>
                          <a:hlinkClick r:id="rId10"/>
                        </a:rPr>
                        <a:t> </a:t>
                      </a:r>
                      <a:r>
                        <a:rPr lang="fr-FR" sz="1200" b="1" u="none" strike="noStrike" dirty="0" err="1">
                          <a:solidFill>
                            <a:srgbClr val="008080"/>
                          </a:solidFill>
                          <a:effectLst/>
                          <a:hlinkClick r:id="rId10"/>
                        </a:rPr>
                        <a:t>Useful</a:t>
                      </a:r>
                      <a:r>
                        <a:rPr lang="fr-FR" sz="1200" b="1" u="none" strike="noStrike" dirty="0">
                          <a:solidFill>
                            <a:srgbClr val="008080"/>
                          </a:solidFill>
                          <a:effectLst/>
                          <a:hlinkClick r:id="rId10"/>
                        </a:rPr>
                        <a:t> Information</a:t>
                      </a:r>
                      <a:endParaRPr lang="fr-FR" dirty="0">
                        <a:effectLst/>
                      </a:endParaRPr>
                    </a:p>
                    <a:p>
                      <a:pPr algn="ctr"/>
                      <a:r>
                        <a:rPr lang="fr-FR" sz="1200" b="1" u="sng" dirty="0">
                          <a:solidFill>
                            <a:srgbClr val="099F34"/>
                          </a:solidFill>
                          <a:effectLst/>
                        </a:rPr>
                        <a:t>Consignes pour la rédaction d’articles complets / Instructions for full </a:t>
                      </a:r>
                      <a:r>
                        <a:rPr lang="fr-FR" sz="1200" b="1" u="sng" dirty="0" err="1">
                          <a:solidFill>
                            <a:srgbClr val="099F34"/>
                          </a:solidFill>
                          <a:effectLst/>
                        </a:rPr>
                        <a:t>paper</a:t>
                      </a:r>
                      <a:r>
                        <a:rPr lang="fr-FR" sz="1200" b="1" u="sng" dirty="0">
                          <a:solidFill>
                            <a:srgbClr val="099F34"/>
                          </a:solidFill>
                          <a:effectLst/>
                        </a:rPr>
                        <a:t> </a:t>
                      </a:r>
                      <a:r>
                        <a:rPr lang="fr-FR" sz="1200" b="1" u="sng" dirty="0" err="1">
                          <a:solidFill>
                            <a:srgbClr val="099F34"/>
                          </a:solidFill>
                          <a:effectLst/>
                        </a:rPr>
                        <a:t>preparation</a:t>
                      </a:r>
                      <a:endParaRPr lang="fr-FR" dirty="0">
                        <a:effectLst/>
                      </a:endParaRPr>
                    </a:p>
                    <a:p>
                      <a:pPr algn="ctr"/>
                      <a:r>
                        <a:rPr lang="fr-FR" sz="1200" b="1" u="none" strike="noStrike" dirty="0">
                          <a:solidFill>
                            <a:srgbClr val="333399"/>
                          </a:solidFill>
                          <a:effectLst/>
                          <a:hlinkClick r:id="rId11"/>
                        </a:rPr>
                        <a:t>&gt;&gt;&gt; Consignes aux auteurs </a:t>
                      </a:r>
                      <a:r>
                        <a:rPr lang="fr-FR" sz="1200" b="1" u="none" strike="noStrike" dirty="0" err="1">
                          <a:solidFill>
                            <a:srgbClr val="333399"/>
                          </a:solidFill>
                          <a:effectLst/>
                          <a:hlinkClick r:id="rId11"/>
                        </a:rPr>
                        <a:t>Manuscript</a:t>
                      </a:r>
                      <a:r>
                        <a:rPr lang="fr-FR" sz="1200" b="1" u="none" strike="noStrike" dirty="0">
                          <a:solidFill>
                            <a:srgbClr val="333399"/>
                          </a:solidFill>
                          <a:effectLst/>
                          <a:hlinkClick r:id="rId11"/>
                        </a:rPr>
                        <a:t> (Fr)</a:t>
                      </a:r>
                      <a:r>
                        <a:rPr lang="fr-FR" sz="1200" dirty="0">
                          <a:effectLst/>
                        </a:rPr>
                        <a:t> / </a:t>
                      </a:r>
                      <a:r>
                        <a:rPr lang="fr-FR" sz="1200" b="1" u="none" strike="noStrike" dirty="0">
                          <a:solidFill>
                            <a:srgbClr val="008080"/>
                          </a:solidFill>
                          <a:effectLst/>
                          <a:hlinkClick r:id="rId12"/>
                        </a:rPr>
                        <a:t>Instruction for </a:t>
                      </a:r>
                      <a:r>
                        <a:rPr lang="fr-FR" sz="1200" b="1" u="none" strike="noStrike" dirty="0" err="1">
                          <a:solidFill>
                            <a:srgbClr val="008080"/>
                          </a:solidFill>
                          <a:effectLst/>
                          <a:hlinkClick r:id="rId12"/>
                        </a:rPr>
                        <a:t>authors</a:t>
                      </a:r>
                      <a:r>
                        <a:rPr lang="fr-FR" sz="1200" b="1" u="none" strike="noStrike" dirty="0">
                          <a:solidFill>
                            <a:srgbClr val="008080"/>
                          </a:solidFill>
                          <a:effectLst/>
                          <a:hlinkClick r:id="rId12"/>
                        </a:rPr>
                        <a:t> </a:t>
                      </a:r>
                      <a:r>
                        <a:rPr lang="fr-FR" sz="1200" b="1" u="none" strike="noStrike" dirty="0" err="1">
                          <a:solidFill>
                            <a:srgbClr val="008080"/>
                          </a:solidFill>
                          <a:effectLst/>
                          <a:hlinkClick r:id="rId12"/>
                        </a:rPr>
                        <a:t>Manuscript</a:t>
                      </a:r>
                      <a:r>
                        <a:rPr lang="fr-FR" sz="1200" b="1" u="none" strike="noStrike" dirty="0">
                          <a:solidFill>
                            <a:srgbClr val="008080"/>
                          </a:solidFill>
                          <a:effectLst/>
                          <a:hlinkClick r:id="rId12"/>
                        </a:rPr>
                        <a:t> (En)</a:t>
                      </a:r>
                      <a:endParaRPr lang="fr-FR" dirty="0">
                        <a:effectLst/>
                      </a:endParaRPr>
                    </a:p>
                    <a:p>
                      <a:pPr algn="ctr"/>
                      <a:r>
                        <a:rPr lang="fr-FR" sz="1200" b="1" u="none" strike="noStrike" dirty="0">
                          <a:solidFill>
                            <a:srgbClr val="333399"/>
                          </a:solidFill>
                          <a:effectLst/>
                          <a:hlinkClick r:id="rId13"/>
                        </a:rPr>
                        <a:t>&gt;&gt;&gt; Page de titre (Fr)</a:t>
                      </a:r>
                      <a:r>
                        <a:rPr lang="fr-FR" sz="1200" b="1" dirty="0">
                          <a:solidFill>
                            <a:srgbClr val="333399"/>
                          </a:solidFill>
                          <a:effectLst/>
                        </a:rPr>
                        <a:t> </a:t>
                      </a:r>
                      <a:r>
                        <a:rPr lang="fr-FR" sz="1200" dirty="0">
                          <a:effectLst/>
                        </a:rPr>
                        <a:t>/ </a:t>
                      </a:r>
                      <a:r>
                        <a:rPr lang="fr-FR" sz="1200" b="1" u="none" strike="noStrike" dirty="0" err="1">
                          <a:solidFill>
                            <a:srgbClr val="008080"/>
                          </a:solidFill>
                          <a:effectLst/>
                          <a:hlinkClick r:id="rId14"/>
                        </a:rPr>
                        <a:t>Title</a:t>
                      </a:r>
                      <a:r>
                        <a:rPr lang="fr-FR" sz="1200" b="1" u="none" strike="noStrike" dirty="0">
                          <a:solidFill>
                            <a:srgbClr val="008080"/>
                          </a:solidFill>
                          <a:effectLst/>
                          <a:hlinkClick r:id="rId14"/>
                        </a:rPr>
                        <a:t> page (En)</a:t>
                      </a:r>
                      <a:endParaRPr lang="fr-FR" dirty="0">
                        <a:effectLst/>
                      </a:endParaRPr>
                    </a:p>
                  </a:txBody>
                  <a:tcPr marL="4762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DDDDD"/>
                      </a:solidFill>
                      <a:prstDash val="dot"/>
                      <a:round/>
                      <a:headEnd type="none" w="med" len="med"/>
                      <a:tailEnd type="none" w="med" len="med"/>
                    </a:lnT>
                    <a:lnB w="9525" cap="flat" cmpd="sng" algn="ctr">
                      <a:solidFill>
                        <a:srgbClr val="DDDDDD"/>
                      </a:solidFill>
                      <a:prstDash val="dot"/>
                      <a:round/>
                      <a:headEnd type="none" w="med" len="med"/>
                      <a:tailEnd type="none" w="med" len="med"/>
                    </a:lnB>
                    <a:solidFill>
                      <a:srgbClr val="EEEEEE"/>
                    </a:solidFill>
                  </a:tcPr>
                </a:tc>
              </a:tr>
            </a:tbl>
          </a:graphicData>
        </a:graphic>
      </p:graphicFrame>
      <p:pic>
        <p:nvPicPr>
          <p:cNvPr id="1027" name="Picture 3" descr="ne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85825" y="2586038"/>
            <a:ext cx="2857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85825" y="2586038"/>
            <a:ext cx="2857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ppel a communication SustainEng 2018F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064" y="105542"/>
            <a:ext cx="8628432" cy="61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26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26523" y="2328604"/>
            <a:ext cx="8187329" cy="1460436"/>
          </a:xfrm>
          <a:prstGeom prst="rect">
            <a:avLst/>
          </a:prstGeom>
          <a:solidFill>
            <a:schemeClr val="accent3">
              <a:lumMod val="60000"/>
              <a:lumOff val="40000"/>
            </a:schemeClr>
          </a:solidFill>
        </p:spPr>
        <p:txBody>
          <a:bodyPr wrap="square" lIns="74709" tIns="37356" rIns="74709" bIns="37356" rtlCol="0">
            <a:spAutoFit/>
          </a:bodyPr>
          <a:lstStyle/>
          <a:p>
            <a:pPr lvl="1" algn="ctr">
              <a:lnSpc>
                <a:spcPct val="150000"/>
              </a:lnSpc>
            </a:pPr>
            <a:r>
              <a:rPr lang="fr-FR" sz="2000" b="1" dirty="0">
                <a:latin typeface="Arial Narrow" pitchFamily="34" charset="0"/>
              </a:rPr>
              <a:t>CONDITIONS DE DÉVELOPPEMENT DURABLE D’UNE FILIÈRE DE GAZÉIFICATION DE LA BIOMASSE AGRICOLE: </a:t>
            </a:r>
          </a:p>
          <a:p>
            <a:pPr lvl="1" algn="ctr">
              <a:lnSpc>
                <a:spcPct val="150000"/>
              </a:lnSpc>
            </a:pPr>
            <a:r>
              <a:rPr lang="fr-FR" sz="2000" b="1" dirty="0">
                <a:latin typeface="Arial Narrow" pitchFamily="34" charset="0"/>
              </a:rPr>
              <a:t>CAS  DU BURKINA FASO</a:t>
            </a:r>
          </a:p>
        </p:txBody>
      </p:sp>
      <p:sp>
        <p:nvSpPr>
          <p:cNvPr id="23" name="Espace réservé de la date 22"/>
          <p:cNvSpPr>
            <a:spLocks noGrp="1"/>
          </p:cNvSpPr>
          <p:nvPr>
            <p:ph type="dt" sz="half" idx="10"/>
          </p:nvPr>
        </p:nvSpPr>
        <p:spPr/>
        <p:txBody>
          <a:bodyPr/>
          <a:lstStyle/>
          <a:p>
            <a:fld id="{E38DE299-392E-4C22-BCB1-D8A968B441D0}" type="datetime1">
              <a:rPr lang="fr-FR" sz="1200" b="1"/>
              <a:t>13/12/2018</a:t>
            </a:fld>
            <a:endParaRPr lang="fr-FR" sz="900" b="1" dirty="0"/>
          </a:p>
        </p:txBody>
      </p:sp>
      <p:sp>
        <p:nvSpPr>
          <p:cNvPr id="24" name="Espace réservé du numéro de diapositive 23"/>
          <p:cNvSpPr>
            <a:spLocks noGrp="1"/>
          </p:cNvSpPr>
          <p:nvPr>
            <p:ph type="sldNum" sz="quarter" idx="12"/>
          </p:nvPr>
        </p:nvSpPr>
        <p:spPr>
          <a:xfrm>
            <a:off x="8468862" y="6375197"/>
            <a:ext cx="552671" cy="420564"/>
          </a:xfrm>
        </p:spPr>
        <p:txBody>
          <a:bodyPr/>
          <a:lstStyle/>
          <a:p>
            <a:fld id="{531ADC4E-519F-4B42-B6D5-EA3459AA116D}" type="slidenum">
              <a:rPr lang="fr-FR" sz="1400">
                <a:solidFill>
                  <a:schemeClr val="tx1"/>
                </a:solidFill>
              </a:rPr>
              <a:t>2</a:t>
            </a:fld>
            <a:endParaRPr lang="fr-FR" sz="14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21908"/>
            <a:ext cx="2363601" cy="13628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22" y="121908"/>
            <a:ext cx="1956273" cy="12650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563888" y="1988840"/>
            <a:ext cx="1800200" cy="338554"/>
          </a:xfrm>
          <a:prstGeom prst="rect">
            <a:avLst/>
          </a:prstGeom>
          <a:noFill/>
        </p:spPr>
        <p:txBody>
          <a:bodyPr wrap="square" rtlCol="0">
            <a:spAutoFit/>
          </a:bodyPr>
          <a:lstStyle/>
          <a:p>
            <a:pPr algn="ctr"/>
            <a:r>
              <a:rPr lang="fr-FR" sz="1600" u="sng" dirty="0" smtClean="0">
                <a:latin typeface="Arial Narrow" pitchFamily="34" charset="0"/>
              </a:rPr>
              <a:t>Thème:</a:t>
            </a:r>
            <a:endParaRPr lang="fr-FR" sz="1600" u="sng" dirty="0">
              <a:latin typeface="Arial Narrow" pitchFamily="34" charset="0"/>
            </a:endParaRPr>
          </a:p>
        </p:txBody>
      </p:sp>
    </p:spTree>
    <p:extLst>
      <p:ext uri="{BB962C8B-B14F-4D97-AF65-F5344CB8AC3E}">
        <p14:creationId xmlns:p14="http://schemas.microsoft.com/office/powerpoint/2010/main" val="2469815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490805" y="6346598"/>
            <a:ext cx="552671" cy="420564"/>
          </a:xfrm>
        </p:spPr>
        <p:txBody>
          <a:bodyPr/>
          <a:lstStyle/>
          <a:p>
            <a:fld id="{531ADC4E-519F-4B42-B6D5-EA3459AA116D}" type="slidenum">
              <a:rPr lang="fr-FR" sz="1400">
                <a:solidFill>
                  <a:schemeClr val="tx1"/>
                </a:solidFill>
              </a:rPr>
              <a:t>3</a:t>
            </a:fld>
            <a:endParaRPr lang="fr-FR" sz="1400" dirty="0">
              <a:solidFill>
                <a:schemeClr val="tx1"/>
              </a:solidFill>
            </a:endParaRPr>
          </a:p>
        </p:txBody>
      </p:sp>
      <p:grpSp>
        <p:nvGrpSpPr>
          <p:cNvPr id="21" name="Groupe 20"/>
          <p:cNvGrpSpPr/>
          <p:nvPr/>
        </p:nvGrpSpPr>
        <p:grpSpPr>
          <a:xfrm>
            <a:off x="3275856" y="1484784"/>
            <a:ext cx="2391994" cy="2802019"/>
            <a:chOff x="3131840" y="1670801"/>
            <a:chExt cx="3106628" cy="3452035"/>
          </a:xfrm>
        </p:grpSpPr>
        <p:pic>
          <p:nvPicPr>
            <p:cNvPr id="3076" name="Picture 4" descr="Résultat de recherche d'images pour &quot;Carte Afrique de l'Oues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314522"/>
              <a:ext cx="2808313" cy="280831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502163" y="1670801"/>
              <a:ext cx="2736305" cy="338555"/>
            </a:xfrm>
            <a:prstGeom prst="rect">
              <a:avLst/>
            </a:prstGeom>
            <a:noFill/>
          </p:spPr>
          <p:txBody>
            <a:bodyPr wrap="square" rtlCol="0">
              <a:spAutoFit/>
            </a:bodyPr>
            <a:lstStyle/>
            <a:p>
              <a:pPr algn="ctr"/>
              <a:r>
                <a:rPr lang="fr-FR" sz="1600" b="1" dirty="0" smtClean="0">
                  <a:solidFill>
                    <a:schemeClr val="accent3">
                      <a:lumMod val="50000"/>
                    </a:schemeClr>
                  </a:solidFill>
                  <a:latin typeface="Arial" pitchFamily="34" charset="0"/>
                  <a:cs typeface="Arial" pitchFamily="34" charset="0"/>
                </a:rPr>
                <a:t>Afrique de l’Ouest</a:t>
              </a:r>
              <a:endParaRPr lang="fr-FR" sz="1600" b="1" dirty="0">
                <a:solidFill>
                  <a:schemeClr val="accent3">
                    <a:lumMod val="50000"/>
                  </a:schemeClr>
                </a:solidFill>
                <a:latin typeface="Arial" pitchFamily="34" charset="0"/>
                <a:cs typeface="Arial" pitchFamily="34" charset="0"/>
              </a:endParaRPr>
            </a:p>
          </p:txBody>
        </p:sp>
      </p:grpSp>
      <p:sp>
        <p:nvSpPr>
          <p:cNvPr id="15" name="ZoneTexte 14"/>
          <p:cNvSpPr txBox="1"/>
          <p:nvPr/>
        </p:nvSpPr>
        <p:spPr>
          <a:xfrm>
            <a:off x="403115" y="764704"/>
            <a:ext cx="2990096" cy="923330"/>
          </a:xfrm>
          <a:prstGeom prst="rect">
            <a:avLst/>
          </a:prstGeom>
          <a:solidFill>
            <a:schemeClr val="accent3">
              <a:lumMod val="60000"/>
              <a:lumOff val="40000"/>
            </a:schemeClr>
          </a:solidFill>
        </p:spPr>
        <p:txBody>
          <a:bodyPr wrap="square" rtlCol="0">
            <a:spAutoFit/>
          </a:bodyPr>
          <a:lstStyle/>
          <a:p>
            <a:pPr algn="ctr"/>
            <a:r>
              <a:rPr lang="fr-FR" sz="1800" dirty="0">
                <a:latin typeface="Arial Narrow" pitchFamily="34" charset="0"/>
                <a:cs typeface="Arial" pitchFamily="34" charset="0"/>
              </a:rPr>
              <a:t>Forte croissance démographique (300,7 millions d’habitants </a:t>
            </a:r>
            <a:r>
              <a:rPr lang="fr-FR" sz="1800" dirty="0" smtClean="0">
                <a:latin typeface="Arial Narrow" pitchFamily="34" charset="0"/>
                <a:cs typeface="Arial" pitchFamily="34" charset="0"/>
              </a:rPr>
              <a:t>en </a:t>
            </a:r>
          </a:p>
          <a:p>
            <a:pPr algn="ctr"/>
            <a:r>
              <a:rPr lang="fr-FR" sz="1800" dirty="0" smtClean="0">
                <a:latin typeface="Arial Narrow" pitchFamily="34" charset="0"/>
                <a:cs typeface="Arial" pitchFamily="34" charset="0"/>
              </a:rPr>
              <a:t>2009 ‐ 2010</a:t>
            </a:r>
            <a:r>
              <a:rPr lang="fr-FR" sz="1800" dirty="0">
                <a:latin typeface="Arial Narrow" pitchFamily="34" charset="0"/>
                <a:cs typeface="Arial" pitchFamily="34" charset="0"/>
              </a:rPr>
              <a:t>) </a:t>
            </a:r>
            <a:r>
              <a:rPr lang="fr-FR" sz="1800" dirty="0" smtClean="0">
                <a:latin typeface="Arial Narrow" pitchFamily="34" charset="0"/>
                <a:cs typeface="Arial" pitchFamily="34" charset="0"/>
              </a:rPr>
              <a:t>(CEREEC, 2012)</a:t>
            </a:r>
            <a:endParaRPr lang="fr-FR" sz="1800" dirty="0">
              <a:latin typeface="Arial Narrow" pitchFamily="34" charset="0"/>
              <a:cs typeface="Arial" pitchFamily="34" charset="0"/>
            </a:endParaRPr>
          </a:p>
        </p:txBody>
      </p:sp>
      <p:sp>
        <p:nvSpPr>
          <p:cNvPr id="39" name="ZoneTexte 38"/>
          <p:cNvSpPr txBox="1"/>
          <p:nvPr/>
        </p:nvSpPr>
        <p:spPr>
          <a:xfrm>
            <a:off x="1898163" y="5638712"/>
            <a:ext cx="5239331" cy="707886"/>
          </a:xfrm>
          <a:prstGeom prst="rect">
            <a:avLst/>
          </a:prstGeom>
          <a:noFill/>
        </p:spPr>
        <p:txBody>
          <a:bodyPr wrap="square" rtlCol="0">
            <a:spAutoFit/>
          </a:bodyPr>
          <a:lstStyle/>
          <a:p>
            <a:pPr algn="ctr"/>
            <a:r>
              <a:rPr lang="fr-FR" sz="2000" b="1" dirty="0" smtClean="0">
                <a:latin typeface="Arial Narrow" pitchFamily="34" charset="0"/>
                <a:cs typeface="Arial" pitchFamily="34" charset="0"/>
              </a:rPr>
              <a:t>Conversion de la biomasse agricole </a:t>
            </a:r>
            <a:r>
              <a:rPr lang="fr-FR" sz="2000" b="1" dirty="0">
                <a:latin typeface="Arial Narrow" pitchFamily="34" charset="0"/>
                <a:cs typeface="Arial" pitchFamily="34" charset="0"/>
              </a:rPr>
              <a:t>en énergie par gazéification </a:t>
            </a:r>
            <a:r>
              <a:rPr lang="fr-FR" sz="2000" b="1" dirty="0" smtClean="0">
                <a:latin typeface="Arial Narrow" pitchFamily="34" charset="0"/>
                <a:cs typeface="Arial" pitchFamily="34" charset="0"/>
              </a:rPr>
              <a:t>avec plein d’avantages.</a:t>
            </a:r>
            <a:endParaRPr lang="fr-FR" sz="2000" b="1" dirty="0">
              <a:latin typeface="Arial Narrow" pitchFamily="34" charset="0"/>
              <a:cs typeface="Arial" pitchFamily="34" charset="0"/>
            </a:endParaRPr>
          </a:p>
        </p:txBody>
      </p:sp>
      <p:cxnSp>
        <p:nvCxnSpPr>
          <p:cNvPr id="27" name="Connecteur droit avec flèche 26"/>
          <p:cNvCxnSpPr/>
          <p:nvPr/>
        </p:nvCxnSpPr>
        <p:spPr>
          <a:xfrm>
            <a:off x="5540594" y="3749614"/>
            <a:ext cx="407412" cy="244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flipH="1" flipV="1">
            <a:off x="3207784" y="1947913"/>
            <a:ext cx="370853" cy="222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flipH="1">
            <a:off x="3207784" y="3761028"/>
            <a:ext cx="453675" cy="255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latin typeface="Arial Narrow" pitchFamily="34" charset="0"/>
                <a:cs typeface="Arial" pitchFamily="34" charset="0"/>
              </a:rPr>
              <a:t>Introduction générale (1/2)</a:t>
            </a:r>
          </a:p>
        </p:txBody>
      </p:sp>
      <p:sp>
        <p:nvSpPr>
          <p:cNvPr id="38" name="ZoneTexte 37"/>
          <p:cNvSpPr txBox="1"/>
          <p:nvPr/>
        </p:nvSpPr>
        <p:spPr>
          <a:xfrm>
            <a:off x="5748764" y="747584"/>
            <a:ext cx="2990096" cy="1200329"/>
          </a:xfrm>
          <a:prstGeom prst="rect">
            <a:avLst/>
          </a:prstGeom>
          <a:solidFill>
            <a:schemeClr val="accent3">
              <a:lumMod val="60000"/>
              <a:lumOff val="40000"/>
            </a:schemeClr>
          </a:solidFill>
        </p:spPr>
        <p:txBody>
          <a:bodyPr wrap="square" rtlCol="0">
            <a:spAutoFit/>
          </a:bodyPr>
          <a:lstStyle/>
          <a:p>
            <a:pPr algn="ctr">
              <a:buSzPts val="1400"/>
            </a:pPr>
            <a:r>
              <a:rPr lang="fr-FR" sz="1800" dirty="0">
                <a:solidFill>
                  <a:srgbClr val="000000"/>
                </a:solidFill>
                <a:latin typeface="Arial Narrow" pitchFamily="34" charset="0"/>
                <a:cs typeface="Arial"/>
              </a:rPr>
              <a:t>Faible accès aux services énergétiques modernes (Consommation </a:t>
            </a:r>
            <a:r>
              <a:rPr lang="fr-FR" sz="1800" dirty="0" smtClean="0">
                <a:solidFill>
                  <a:srgbClr val="000000"/>
                </a:solidFill>
                <a:latin typeface="Arial Narrow" pitchFamily="34" charset="0"/>
                <a:cs typeface="Arial"/>
              </a:rPr>
              <a:t>d’électricité: 128 </a:t>
            </a:r>
            <a:r>
              <a:rPr lang="fr-FR" sz="1800" dirty="0">
                <a:solidFill>
                  <a:srgbClr val="000000"/>
                </a:solidFill>
                <a:latin typeface="Arial Narrow" pitchFamily="34" charset="0"/>
                <a:cs typeface="Arial"/>
              </a:rPr>
              <a:t>kWh/</a:t>
            </a:r>
            <a:r>
              <a:rPr lang="fr-FR" sz="1800" dirty="0" err="1">
                <a:solidFill>
                  <a:srgbClr val="000000"/>
                </a:solidFill>
                <a:latin typeface="Arial Narrow" pitchFamily="34" charset="0"/>
                <a:cs typeface="Arial"/>
              </a:rPr>
              <a:t>hab</a:t>
            </a:r>
            <a:r>
              <a:rPr lang="fr-FR" sz="1800" dirty="0">
                <a:solidFill>
                  <a:srgbClr val="000000"/>
                </a:solidFill>
                <a:latin typeface="Arial Narrow" pitchFamily="34" charset="0"/>
                <a:cs typeface="Arial"/>
              </a:rPr>
              <a:t>/an) </a:t>
            </a:r>
            <a:endParaRPr lang="fr-FR" sz="1800" dirty="0">
              <a:latin typeface="Arial Narrow" pitchFamily="34" charset="0"/>
            </a:endParaRPr>
          </a:p>
        </p:txBody>
      </p:sp>
      <p:sp>
        <p:nvSpPr>
          <p:cNvPr id="40" name="ZoneTexte 39"/>
          <p:cNvSpPr txBox="1"/>
          <p:nvPr/>
        </p:nvSpPr>
        <p:spPr>
          <a:xfrm>
            <a:off x="397120" y="4180270"/>
            <a:ext cx="2990096" cy="1477328"/>
          </a:xfrm>
          <a:prstGeom prst="rect">
            <a:avLst/>
          </a:prstGeom>
          <a:solidFill>
            <a:schemeClr val="accent3">
              <a:lumMod val="60000"/>
              <a:lumOff val="40000"/>
            </a:schemeClr>
          </a:solidFill>
        </p:spPr>
        <p:txBody>
          <a:bodyPr wrap="square" rtlCol="0">
            <a:spAutoFit/>
          </a:bodyPr>
          <a:lstStyle/>
          <a:p>
            <a:pPr algn="ctr"/>
            <a:r>
              <a:rPr lang="fr-FR" sz="1800" dirty="0">
                <a:latin typeface="Arial Narrow" pitchFamily="34" charset="0"/>
                <a:cs typeface="Arial" pitchFamily="34" charset="0"/>
              </a:rPr>
              <a:t>Forte dépendance </a:t>
            </a:r>
            <a:r>
              <a:rPr lang="fr-FR" sz="1800" dirty="0" smtClean="0">
                <a:latin typeface="Arial Narrow" pitchFamily="34" charset="0"/>
                <a:cs typeface="Arial" pitchFamily="34" charset="0"/>
              </a:rPr>
              <a:t>en </a:t>
            </a:r>
            <a:r>
              <a:rPr lang="fr-FR" sz="1800" dirty="0">
                <a:latin typeface="Arial Narrow" pitchFamily="34" charset="0"/>
                <a:cs typeface="Arial" pitchFamily="34" charset="0"/>
              </a:rPr>
              <a:t>bois et a</a:t>
            </a:r>
            <a:r>
              <a:rPr lang="fr-FR" sz="1800" dirty="0" smtClean="0">
                <a:latin typeface="Arial Narrow" pitchFamily="34" charset="0"/>
                <a:cs typeface="Arial" pitchFamily="34" charset="0"/>
              </a:rPr>
              <a:t>u charbon </a:t>
            </a:r>
            <a:r>
              <a:rPr lang="fr-FR" sz="1800" dirty="0">
                <a:latin typeface="Arial Narrow" pitchFamily="34" charset="0"/>
                <a:cs typeface="Arial" pitchFamily="34" charset="0"/>
              </a:rPr>
              <a:t>pour la cuisson </a:t>
            </a:r>
            <a:r>
              <a:rPr lang="fr-FR" sz="1800" dirty="0" smtClean="0">
                <a:latin typeface="Arial Narrow" pitchFamily="34" charset="0"/>
                <a:cs typeface="Arial" pitchFamily="34" charset="0"/>
              </a:rPr>
              <a:t>domestique: ~ </a:t>
            </a:r>
            <a:r>
              <a:rPr lang="fr-FR" sz="1800" dirty="0">
                <a:latin typeface="Arial Narrow" pitchFamily="34" charset="0"/>
                <a:cs typeface="Arial" pitchFamily="34" charset="0"/>
              </a:rPr>
              <a:t>90 % population </a:t>
            </a:r>
            <a:r>
              <a:rPr lang="fr-FR" sz="1800" dirty="0" smtClean="0">
                <a:latin typeface="Arial Narrow" pitchFamily="34" charset="0"/>
                <a:cs typeface="Arial" pitchFamily="34" charset="0"/>
              </a:rPr>
              <a:t>rurale entrainant une dégradation des forêt (FAO</a:t>
            </a:r>
            <a:r>
              <a:rPr lang="fr-FR" sz="1800" dirty="0">
                <a:latin typeface="Arial Narrow" pitchFamily="34" charset="0"/>
                <a:cs typeface="Arial" pitchFamily="34" charset="0"/>
              </a:rPr>
              <a:t>, 2015)</a:t>
            </a:r>
          </a:p>
        </p:txBody>
      </p:sp>
      <p:sp>
        <p:nvSpPr>
          <p:cNvPr id="41" name="ZoneTexte 40"/>
          <p:cNvSpPr txBox="1"/>
          <p:nvPr/>
        </p:nvSpPr>
        <p:spPr>
          <a:xfrm>
            <a:off x="5540594" y="4168636"/>
            <a:ext cx="3193802" cy="1200329"/>
          </a:xfrm>
          <a:prstGeom prst="rect">
            <a:avLst/>
          </a:prstGeom>
          <a:solidFill>
            <a:schemeClr val="accent3">
              <a:lumMod val="60000"/>
              <a:lumOff val="40000"/>
            </a:schemeClr>
          </a:solidFill>
        </p:spPr>
        <p:txBody>
          <a:bodyPr wrap="square" rtlCol="0">
            <a:spAutoFit/>
          </a:bodyPr>
          <a:lstStyle/>
          <a:p>
            <a:pPr algn="ctr"/>
            <a:r>
              <a:rPr lang="fr-FR" sz="1800" dirty="0">
                <a:latin typeface="Arial Narrow" pitchFamily="34" charset="0"/>
                <a:cs typeface="Arial" pitchFamily="34" charset="0"/>
              </a:rPr>
              <a:t>2009 : 6/16 pays de la CEDEAO (Cap‐Vert, Ghana, Nigéria, </a:t>
            </a:r>
            <a:r>
              <a:rPr lang="fr-FR" sz="1800" dirty="0" smtClean="0">
                <a:latin typeface="Arial Narrow" pitchFamily="34" charset="0"/>
                <a:cs typeface="Arial" pitchFamily="34" charset="0"/>
              </a:rPr>
              <a:t>Côte </a:t>
            </a:r>
            <a:r>
              <a:rPr lang="fr-FR" sz="1800" dirty="0">
                <a:latin typeface="Arial Narrow" pitchFamily="34" charset="0"/>
                <a:cs typeface="Arial" pitchFamily="34" charset="0"/>
              </a:rPr>
              <a:t>d’Ivoire, Sénégal avaient </a:t>
            </a:r>
            <a:r>
              <a:rPr lang="fr-FR" sz="1800" dirty="0" smtClean="0">
                <a:latin typeface="Arial Narrow" pitchFamily="34" charset="0"/>
                <a:cs typeface="Arial" pitchFamily="34" charset="0"/>
              </a:rPr>
              <a:t>un </a:t>
            </a:r>
            <a:r>
              <a:rPr lang="fr-FR" sz="1800" dirty="0">
                <a:latin typeface="Arial Narrow" pitchFamily="34" charset="0"/>
                <a:cs typeface="Arial" pitchFamily="34" charset="0"/>
              </a:rPr>
              <a:t>taux d’accès </a:t>
            </a:r>
            <a:r>
              <a:rPr lang="fr-FR" sz="1800" dirty="0" smtClean="0">
                <a:latin typeface="Arial Narrow" pitchFamily="34" charset="0"/>
                <a:cs typeface="Arial" pitchFamily="34" charset="0"/>
              </a:rPr>
              <a:t>national à </a:t>
            </a:r>
            <a:r>
              <a:rPr lang="fr-FR" sz="1800" dirty="0">
                <a:latin typeface="Arial Narrow" pitchFamily="34" charset="0"/>
                <a:cs typeface="Arial" pitchFamily="34" charset="0"/>
              </a:rPr>
              <a:t>l’électricité &gt; 30</a:t>
            </a:r>
          </a:p>
        </p:txBody>
      </p:sp>
      <p:sp>
        <p:nvSpPr>
          <p:cNvPr id="42" name="Flèche vers le bas 41"/>
          <p:cNvSpPr/>
          <p:nvPr/>
        </p:nvSpPr>
        <p:spPr>
          <a:xfrm>
            <a:off x="4310627" y="4914700"/>
            <a:ext cx="405389" cy="576064"/>
          </a:xfrm>
          <a:prstGeom prst="downArrow">
            <a:avLst/>
          </a:prstGeom>
          <a:solidFill>
            <a:srgbClr val="00B050"/>
          </a:solidFill>
          <a:ln>
            <a:solidFill>
              <a:srgbClr val="3C8A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avec flèche 42"/>
          <p:cNvCxnSpPr/>
          <p:nvPr/>
        </p:nvCxnSpPr>
        <p:spPr>
          <a:xfrm flipV="1">
            <a:off x="5540594" y="2007293"/>
            <a:ext cx="456381" cy="250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19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 de texte 2070"/>
          <p:cNvSpPr txBox="1"/>
          <p:nvPr/>
        </p:nvSpPr>
        <p:spPr>
          <a:xfrm>
            <a:off x="6660232" y="2682788"/>
            <a:ext cx="929048" cy="3175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defTabSz="788746">
              <a:lnSpc>
                <a:spcPct val="150000"/>
              </a:lnSpc>
              <a:spcAft>
                <a:spcPts val="863"/>
              </a:spcAft>
            </a:pPr>
            <a:r>
              <a:rPr lang="fr-FR" sz="1200" b="1" dirty="0" smtClean="0">
                <a:solidFill>
                  <a:prstClr val="black"/>
                </a:solidFill>
                <a:latin typeface="Arial Narrow" pitchFamily="34" charset="0"/>
                <a:ea typeface="Calibri"/>
                <a:cs typeface="Arial" pitchFamily="34" charset="0"/>
              </a:rPr>
              <a:t>Electricité</a:t>
            </a:r>
            <a:endParaRPr lang="fr-FR" sz="1100" b="1" dirty="0">
              <a:solidFill>
                <a:prstClr val="black"/>
              </a:solidFill>
              <a:latin typeface="Arial Narrow" pitchFamily="34" charset="0"/>
              <a:ea typeface="Calibri"/>
            </a:endParaRPr>
          </a:p>
        </p:txBody>
      </p:sp>
      <p:sp>
        <p:nvSpPr>
          <p:cNvPr id="6" name="Espace réservé du numéro de diapositive 5"/>
          <p:cNvSpPr>
            <a:spLocks noGrp="1"/>
          </p:cNvSpPr>
          <p:nvPr>
            <p:ph type="sldNum" sz="quarter" idx="12"/>
          </p:nvPr>
        </p:nvSpPr>
        <p:spPr>
          <a:xfrm>
            <a:off x="8388424" y="6383254"/>
            <a:ext cx="648071" cy="430122"/>
          </a:xfrm>
        </p:spPr>
        <p:txBody>
          <a:bodyPr/>
          <a:lstStyle/>
          <a:p>
            <a:fld id="{E77FB375-5110-45B6-823A-7322B68977DC}" type="slidenum">
              <a:rPr lang="fr-FR" smtClean="0">
                <a:solidFill>
                  <a:prstClr val="black"/>
                </a:solidFill>
              </a:rPr>
              <a:pPr/>
              <a:t>4</a:t>
            </a:fld>
            <a:endParaRPr lang="fr-FR" dirty="0">
              <a:solidFill>
                <a:prstClr val="black"/>
              </a:solidFill>
            </a:endParaRPr>
          </a:p>
        </p:txBody>
      </p:sp>
      <p:sp>
        <p:nvSpPr>
          <p:cNvPr id="10" name="Zone de texte 4124"/>
          <p:cNvSpPr txBox="1"/>
          <p:nvPr/>
        </p:nvSpPr>
        <p:spPr>
          <a:xfrm>
            <a:off x="406865" y="5877272"/>
            <a:ext cx="2996076" cy="3505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defTabSz="788746">
              <a:spcAft>
                <a:spcPts val="863"/>
              </a:spcAft>
            </a:pPr>
            <a:r>
              <a:rPr lang="fr-FR" b="1" dirty="0" smtClean="0">
                <a:solidFill>
                  <a:prstClr val="black"/>
                </a:solidFill>
                <a:latin typeface="Arial Narrow" pitchFamily="34" charset="0"/>
                <a:ea typeface="Calibri"/>
                <a:cs typeface="Arial" pitchFamily="34" charset="0"/>
              </a:rPr>
              <a:t>Approvisionnement  </a:t>
            </a:r>
            <a:r>
              <a:rPr lang="fr-FR" sz="1200" b="1" dirty="0" smtClean="0">
                <a:solidFill>
                  <a:prstClr val="black"/>
                </a:solidFill>
                <a:latin typeface="Arial" pitchFamily="34" charset="0"/>
                <a:ea typeface="Calibri"/>
                <a:cs typeface="Arial" pitchFamily="34" charset="0"/>
              </a:rPr>
              <a:t>matière première</a:t>
            </a:r>
            <a:endParaRPr lang="fr-FR" sz="1200" b="1" dirty="0">
              <a:solidFill>
                <a:prstClr val="black"/>
              </a:solidFill>
              <a:latin typeface="Arial" pitchFamily="34" charset="0"/>
              <a:ea typeface="Calibri"/>
              <a:cs typeface="Arial" pitchFamily="34" charset="0"/>
            </a:endParaRPr>
          </a:p>
        </p:txBody>
      </p:sp>
      <p:pic>
        <p:nvPicPr>
          <p:cNvPr id="29" name="Picture 3"/>
          <p:cNvPicPr>
            <a:picLocks noChangeAspect="1"/>
          </p:cNvPicPr>
          <p:nvPr/>
        </p:nvPicPr>
        <p:blipFill rotWithShape="1">
          <a:blip r:embed="rId3">
            <a:extLst>
              <a:ext uri="{28A0092B-C50C-407E-A947-70E740481C1C}">
                <a14:useLocalDpi xmlns:a14="http://schemas.microsoft.com/office/drawing/2010/main" val="0"/>
              </a:ext>
            </a:extLst>
          </a:blip>
          <a:srcRect l="78962" t="51015" r="10038" b="26500"/>
          <a:stretch/>
        </p:blipFill>
        <p:spPr bwMode="auto">
          <a:xfrm>
            <a:off x="7473212" y="1931260"/>
            <a:ext cx="1477212" cy="2865892"/>
          </a:xfrm>
          <a:prstGeom prst="rect">
            <a:avLst/>
          </a:prstGeom>
          <a:noFill/>
          <a:ln>
            <a:noFill/>
          </a:ln>
          <a:extLst>
            <a:ext uri="{53640926-AAD7-44D8-BBD7-CCE9431645EC}">
              <a14:shadowObscured xmlns:a14="http://schemas.microsoft.com/office/drawing/2010/main"/>
            </a:ext>
          </a:extLst>
        </p:spPr>
      </p:pic>
      <p:sp>
        <p:nvSpPr>
          <p:cNvPr id="26" name="ZoneTexte 25"/>
          <p:cNvSpPr txBox="1"/>
          <p:nvPr/>
        </p:nvSpPr>
        <p:spPr>
          <a:xfrm>
            <a:off x="208853" y="844004"/>
            <a:ext cx="8034887" cy="356647"/>
          </a:xfrm>
          <a:prstGeom prst="rect">
            <a:avLst/>
          </a:prstGeom>
          <a:noFill/>
        </p:spPr>
        <p:txBody>
          <a:bodyPr wrap="square" lIns="78875" tIns="39439" rIns="78875" bIns="39439" rtlCol="0">
            <a:spAutoFit/>
          </a:bodyPr>
          <a:lstStyle/>
          <a:p>
            <a:pPr marL="285750" indent="-285750" algn="just" defTabSz="788746">
              <a:buFont typeface="Arial" pitchFamily="34" charset="0"/>
              <a:buChar char="•"/>
            </a:pPr>
            <a:r>
              <a:rPr lang="fr-FR" sz="1800" b="1" dirty="0" smtClean="0">
                <a:solidFill>
                  <a:prstClr val="black"/>
                </a:solidFill>
                <a:latin typeface="Arial Narrow" pitchFamily="34" charset="0"/>
                <a:cs typeface="Arial" pitchFamily="34" charset="0"/>
              </a:rPr>
              <a:t>Contraintes à la vulgarisation de la technologie</a:t>
            </a:r>
            <a:endParaRPr lang="fr-FR" sz="1800" b="1" dirty="0">
              <a:solidFill>
                <a:prstClr val="black"/>
              </a:solidFill>
              <a:latin typeface="Arial Narrow" pitchFamily="34" charset="0"/>
              <a:cs typeface="Arial" pitchFamily="34" charset="0"/>
            </a:endParaRPr>
          </a:p>
        </p:txBody>
      </p:sp>
      <p:sp>
        <p:nvSpPr>
          <p:cNvPr id="4" name="ZoneTexte 3"/>
          <p:cNvSpPr txBox="1"/>
          <p:nvPr/>
        </p:nvSpPr>
        <p:spPr>
          <a:xfrm>
            <a:off x="2909986" y="6476948"/>
            <a:ext cx="4433035" cy="282244"/>
          </a:xfrm>
          <a:prstGeom prst="rect">
            <a:avLst/>
          </a:prstGeom>
          <a:noFill/>
        </p:spPr>
        <p:txBody>
          <a:bodyPr wrap="square" lIns="66151" tIns="33077" rIns="66151" bIns="33077" rtlCol="0">
            <a:spAutoFit/>
          </a:bodyPr>
          <a:lstStyle/>
          <a:p>
            <a:r>
              <a:rPr lang="fr-FR" dirty="0" smtClean="0"/>
              <a:t>Cas du Burkina, Source: (</a:t>
            </a:r>
            <a:r>
              <a:rPr lang="fr-FR" dirty="0" err="1" smtClean="0"/>
              <a:t>Kaboré</a:t>
            </a:r>
            <a:r>
              <a:rPr lang="fr-FR" dirty="0" smtClean="0"/>
              <a:t>, 2018)</a:t>
            </a:r>
            <a:endParaRPr lang="fr-FR" dirty="0"/>
          </a:p>
        </p:txBody>
      </p:sp>
      <p:sp>
        <p:nvSpPr>
          <p:cNvPr id="2" name="AutoShape 2" descr="Résultat de recherche d'images pour &quot;image balles de ri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Résultat de recherche d'images pour &quot;image balles de riz&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image balles de riz&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20" y="1549517"/>
            <a:ext cx="2014640" cy="150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20" y="3593333"/>
            <a:ext cx="1996436" cy="155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420550" y="5200636"/>
            <a:ext cx="1996436" cy="769441"/>
          </a:xfrm>
          <a:prstGeom prst="rect">
            <a:avLst/>
          </a:prstGeom>
          <a:noFill/>
        </p:spPr>
        <p:txBody>
          <a:bodyPr wrap="square" rtlCol="0">
            <a:spAutoFit/>
          </a:bodyPr>
          <a:lstStyle/>
          <a:p>
            <a:pPr algn="ctr"/>
            <a:r>
              <a:rPr lang="fr-FR" b="1" dirty="0" smtClean="0">
                <a:latin typeface="Arial Narrow" pitchFamily="34" charset="0"/>
                <a:cs typeface="Arial" pitchFamily="34" charset="0"/>
              </a:rPr>
              <a:t>Tiges de </a:t>
            </a:r>
            <a:r>
              <a:rPr lang="fr-FR" b="1" dirty="0">
                <a:latin typeface="Arial Narrow" pitchFamily="34" charset="0"/>
                <a:cs typeface="Arial" pitchFamily="34" charset="0"/>
              </a:rPr>
              <a:t>cotonnier </a:t>
            </a:r>
            <a:r>
              <a:rPr lang="fr-FR" sz="1000" dirty="0">
                <a:latin typeface="Arial" pitchFamily="34" charset="0"/>
                <a:cs typeface="Arial" pitchFamily="34" charset="0"/>
              </a:rPr>
              <a:t>(</a:t>
            </a:r>
            <a:r>
              <a:rPr lang="fr-FR" sz="1000" dirty="0">
                <a:latin typeface="Arial Narrow" pitchFamily="34" charset="0"/>
                <a:cs typeface="Arial" pitchFamily="34" charset="0"/>
              </a:rPr>
              <a:t>http://www.makery.info/2018/04/24/chronique-dune-makeuse-en-materiaux-28</a:t>
            </a:r>
            <a:r>
              <a:rPr lang="fr-FR" sz="1000" dirty="0" smtClean="0">
                <a:latin typeface="Arial Narrow" pitchFamily="34" charset="0"/>
                <a:cs typeface="Arial" pitchFamily="34" charset="0"/>
              </a:rPr>
              <a:t>/)</a:t>
            </a:r>
            <a:endParaRPr lang="fr-FR" sz="1000" dirty="0">
              <a:latin typeface="Arial Narrow" pitchFamily="34" charset="0"/>
              <a:cs typeface="Arial" pitchFamily="34" charset="0"/>
            </a:endParaRPr>
          </a:p>
        </p:txBody>
      </p:sp>
      <p:cxnSp>
        <p:nvCxnSpPr>
          <p:cNvPr id="20" name="Connecteur droit 19"/>
          <p:cNvCxnSpPr/>
          <p:nvPr/>
        </p:nvCxnSpPr>
        <p:spPr>
          <a:xfrm>
            <a:off x="2544264" y="1549517"/>
            <a:ext cx="0" cy="3602049"/>
          </a:xfrm>
          <a:prstGeom prst="line">
            <a:avLst/>
          </a:prstGeom>
          <a:ln>
            <a:prstDash val="dashDot"/>
          </a:ln>
        </p:spPr>
        <p:style>
          <a:lnRef idx="3">
            <a:schemeClr val="dk1"/>
          </a:lnRef>
          <a:fillRef idx="0">
            <a:schemeClr val="dk1"/>
          </a:fillRef>
          <a:effectRef idx="2">
            <a:schemeClr val="dk1"/>
          </a:effectRef>
          <a:fontRef idx="minor">
            <a:schemeClr val="tx1"/>
          </a:fontRef>
        </p:style>
      </p:cxnSp>
      <p:sp>
        <p:nvSpPr>
          <p:cNvPr id="21" name="Rectangle à coins arrondis 20"/>
          <p:cNvSpPr/>
          <p:nvPr/>
        </p:nvSpPr>
        <p:spPr>
          <a:xfrm>
            <a:off x="2799936" y="3054437"/>
            <a:ext cx="1008112" cy="6625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latin typeface="Arial Narrow" pitchFamily="34" charset="0"/>
              </a:rPr>
              <a:t>Gazogène</a:t>
            </a:r>
            <a:endParaRPr lang="fr-FR" b="1" dirty="0">
              <a:latin typeface="Arial Narrow" pitchFamily="34" charset="0"/>
            </a:endParaRPr>
          </a:p>
        </p:txBody>
      </p:sp>
      <p:sp>
        <p:nvSpPr>
          <p:cNvPr id="35" name="Rectangle à coins arrondis 34"/>
          <p:cNvSpPr/>
          <p:nvPr/>
        </p:nvSpPr>
        <p:spPr>
          <a:xfrm>
            <a:off x="4282300" y="3069543"/>
            <a:ext cx="981156" cy="6334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1200" dirty="0" smtClean="0">
              <a:latin typeface="Arial" pitchFamily="34" charset="0"/>
              <a:cs typeface="Arial" pitchFamily="34" charset="0"/>
            </a:endParaRPr>
          </a:p>
          <a:p>
            <a:pPr algn="ctr"/>
            <a:r>
              <a:rPr lang="fr-FR" b="1" dirty="0" smtClean="0">
                <a:latin typeface="Arial Narrow" pitchFamily="34" charset="0"/>
                <a:cs typeface="Arial" pitchFamily="34" charset="0"/>
              </a:rPr>
              <a:t>Système de Filtration</a:t>
            </a:r>
            <a:endParaRPr lang="fr-FR" b="1" dirty="0">
              <a:latin typeface="Arial Narrow" pitchFamily="34" charset="0"/>
              <a:cs typeface="Arial" pitchFamily="34" charset="0"/>
            </a:endParaRPr>
          </a:p>
          <a:p>
            <a:pPr algn="ctr"/>
            <a:endParaRPr lang="fr-FR" sz="1200" dirty="0">
              <a:latin typeface="Arial" pitchFamily="34" charset="0"/>
              <a:cs typeface="Arial" pitchFamily="34" charset="0"/>
            </a:endParaRPr>
          </a:p>
        </p:txBody>
      </p:sp>
      <p:sp>
        <p:nvSpPr>
          <p:cNvPr id="36" name="Rectangle à coins arrondis 35"/>
          <p:cNvSpPr/>
          <p:nvPr/>
        </p:nvSpPr>
        <p:spPr>
          <a:xfrm>
            <a:off x="5770256" y="3029713"/>
            <a:ext cx="1095129" cy="6625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latin typeface="Arial Narrow" pitchFamily="34" charset="0"/>
                <a:cs typeface="Arial" pitchFamily="34" charset="0"/>
              </a:rPr>
              <a:t>Groupe électrogène</a:t>
            </a:r>
            <a:endParaRPr lang="fr-FR" b="1" dirty="0">
              <a:latin typeface="Arial Narrow" pitchFamily="34" charset="0"/>
              <a:cs typeface="Arial" pitchFamily="34" charset="0"/>
            </a:endParaRPr>
          </a:p>
        </p:txBody>
      </p:sp>
      <p:sp>
        <p:nvSpPr>
          <p:cNvPr id="24" name="Flèche vers le bas 23"/>
          <p:cNvSpPr/>
          <p:nvPr/>
        </p:nvSpPr>
        <p:spPr>
          <a:xfrm>
            <a:off x="3195528" y="2612316"/>
            <a:ext cx="189735" cy="449594"/>
          </a:xfrm>
          <a:prstGeom prst="downArrow">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lumMod val="95000"/>
                </a:schemeClr>
              </a:solidFill>
            </a:endParaRPr>
          </a:p>
        </p:txBody>
      </p:sp>
      <p:sp>
        <p:nvSpPr>
          <p:cNvPr id="41" name="Flèche vers le bas 40"/>
          <p:cNvSpPr/>
          <p:nvPr/>
        </p:nvSpPr>
        <p:spPr>
          <a:xfrm>
            <a:off x="3177461" y="3717032"/>
            <a:ext cx="189735" cy="4495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ZoneTexte 24"/>
          <p:cNvSpPr txBox="1"/>
          <p:nvPr/>
        </p:nvSpPr>
        <p:spPr>
          <a:xfrm>
            <a:off x="2814840" y="4297270"/>
            <a:ext cx="951113" cy="276999"/>
          </a:xfrm>
          <a:prstGeom prst="rect">
            <a:avLst/>
          </a:prstGeom>
          <a:noFill/>
        </p:spPr>
        <p:txBody>
          <a:bodyPr wrap="square" rtlCol="0">
            <a:spAutoFit/>
          </a:bodyPr>
          <a:lstStyle/>
          <a:p>
            <a:pPr algn="ctr"/>
            <a:r>
              <a:rPr lang="fr-FR" sz="1200" dirty="0" smtClean="0">
                <a:latin typeface="Arial" pitchFamily="34" charset="0"/>
                <a:cs typeface="Arial" pitchFamily="34" charset="0"/>
              </a:rPr>
              <a:t>Cendres</a:t>
            </a:r>
            <a:endParaRPr lang="fr-FR" sz="1200" dirty="0">
              <a:latin typeface="Arial" pitchFamily="34" charset="0"/>
              <a:cs typeface="Arial" pitchFamily="34" charset="0"/>
            </a:endParaRPr>
          </a:p>
        </p:txBody>
      </p:sp>
      <p:sp>
        <p:nvSpPr>
          <p:cNvPr id="30" name="ZoneTexte 29"/>
          <p:cNvSpPr txBox="1"/>
          <p:nvPr/>
        </p:nvSpPr>
        <p:spPr>
          <a:xfrm>
            <a:off x="4240096" y="4150821"/>
            <a:ext cx="1080120" cy="646331"/>
          </a:xfrm>
          <a:prstGeom prst="rect">
            <a:avLst/>
          </a:prstGeom>
          <a:noFill/>
        </p:spPr>
        <p:txBody>
          <a:bodyPr wrap="square" rtlCol="0">
            <a:spAutoFit/>
          </a:bodyPr>
          <a:lstStyle/>
          <a:p>
            <a:pPr algn="ctr"/>
            <a:r>
              <a:rPr lang="fr-FR" sz="1200" dirty="0" smtClean="0">
                <a:latin typeface="Arial" pitchFamily="34" charset="0"/>
                <a:cs typeface="Arial" pitchFamily="34" charset="0"/>
              </a:rPr>
              <a:t>Eau usée, particules,</a:t>
            </a:r>
          </a:p>
          <a:p>
            <a:pPr algn="ctr"/>
            <a:r>
              <a:rPr lang="fr-FR" sz="1200" dirty="0">
                <a:latin typeface="Arial" pitchFamily="34" charset="0"/>
                <a:cs typeface="Arial" pitchFamily="34" charset="0"/>
              </a:rPr>
              <a:t>g</a:t>
            </a:r>
            <a:r>
              <a:rPr lang="fr-FR" sz="1200" dirty="0" smtClean="0">
                <a:latin typeface="Arial" pitchFamily="34" charset="0"/>
                <a:cs typeface="Arial" pitchFamily="34" charset="0"/>
              </a:rPr>
              <a:t>oudron </a:t>
            </a:r>
            <a:endParaRPr lang="fr-FR" sz="1200" dirty="0">
              <a:latin typeface="Arial" pitchFamily="34" charset="0"/>
              <a:cs typeface="Arial" pitchFamily="34" charset="0"/>
            </a:endParaRPr>
          </a:p>
        </p:txBody>
      </p:sp>
      <p:sp>
        <p:nvSpPr>
          <p:cNvPr id="40" name="ZoneTexte 39"/>
          <p:cNvSpPr txBox="1"/>
          <p:nvPr/>
        </p:nvSpPr>
        <p:spPr>
          <a:xfrm>
            <a:off x="5854076" y="4301534"/>
            <a:ext cx="943609" cy="276999"/>
          </a:xfrm>
          <a:prstGeom prst="rect">
            <a:avLst/>
          </a:prstGeom>
          <a:noFill/>
        </p:spPr>
        <p:txBody>
          <a:bodyPr wrap="square" rtlCol="0">
            <a:spAutoFit/>
          </a:bodyPr>
          <a:lstStyle/>
          <a:p>
            <a:pPr algn="ctr"/>
            <a:r>
              <a:rPr lang="fr-FR" sz="1200" dirty="0" smtClean="0">
                <a:latin typeface="Arial" pitchFamily="34" charset="0"/>
                <a:cs typeface="Arial" pitchFamily="34" charset="0"/>
              </a:rPr>
              <a:t>Fumées</a:t>
            </a:r>
            <a:endParaRPr lang="fr-FR" sz="1200" dirty="0">
              <a:latin typeface="Arial" pitchFamily="34" charset="0"/>
              <a:cs typeface="Arial" pitchFamily="34" charset="0"/>
            </a:endParaRPr>
          </a:p>
        </p:txBody>
      </p:sp>
      <p:sp>
        <p:nvSpPr>
          <p:cNvPr id="49" name="ZoneTexte 48"/>
          <p:cNvSpPr txBox="1"/>
          <p:nvPr/>
        </p:nvSpPr>
        <p:spPr>
          <a:xfrm>
            <a:off x="2844172" y="2215504"/>
            <a:ext cx="943609" cy="307777"/>
          </a:xfrm>
          <a:prstGeom prst="rect">
            <a:avLst/>
          </a:prstGeom>
          <a:noFill/>
        </p:spPr>
        <p:txBody>
          <a:bodyPr wrap="square" rtlCol="0">
            <a:spAutoFit/>
          </a:bodyPr>
          <a:lstStyle/>
          <a:p>
            <a:pPr algn="ctr"/>
            <a:r>
              <a:rPr lang="fr-FR" b="1" dirty="0" smtClean="0">
                <a:latin typeface="Arial Narrow" pitchFamily="34" charset="0"/>
                <a:cs typeface="Arial" pitchFamily="34" charset="0"/>
              </a:rPr>
              <a:t>Air</a:t>
            </a:r>
            <a:endParaRPr lang="fr-FR" b="1" dirty="0">
              <a:latin typeface="Arial Narrow" pitchFamily="34" charset="0"/>
              <a:cs typeface="Arial" pitchFamily="34" charset="0"/>
            </a:endParaRPr>
          </a:p>
        </p:txBody>
      </p:sp>
      <p:sp>
        <p:nvSpPr>
          <p:cNvPr id="50" name="ZoneTexte 49"/>
          <p:cNvSpPr txBox="1"/>
          <p:nvPr/>
        </p:nvSpPr>
        <p:spPr>
          <a:xfrm>
            <a:off x="3592448" y="2780928"/>
            <a:ext cx="943609" cy="461665"/>
          </a:xfrm>
          <a:prstGeom prst="rect">
            <a:avLst/>
          </a:prstGeom>
          <a:noFill/>
        </p:spPr>
        <p:txBody>
          <a:bodyPr wrap="square" rtlCol="0">
            <a:spAutoFit/>
          </a:bodyPr>
          <a:lstStyle/>
          <a:p>
            <a:pPr algn="ctr"/>
            <a:r>
              <a:rPr lang="fr-FR" sz="1200" b="1" dirty="0" smtClean="0">
                <a:latin typeface="Arial Narrow" pitchFamily="34" charset="0"/>
                <a:cs typeface="Arial" pitchFamily="34" charset="0"/>
              </a:rPr>
              <a:t>Gaz</a:t>
            </a:r>
          </a:p>
          <a:p>
            <a:pPr algn="ctr"/>
            <a:r>
              <a:rPr lang="fr-FR" sz="1200" b="1" dirty="0" smtClean="0">
                <a:latin typeface="Arial Narrow" pitchFamily="34" charset="0"/>
                <a:cs typeface="Arial" pitchFamily="34" charset="0"/>
              </a:rPr>
              <a:t>brut</a:t>
            </a:r>
            <a:endParaRPr lang="fr-FR" sz="1200" b="1" dirty="0">
              <a:latin typeface="Arial Narrow" pitchFamily="34" charset="0"/>
              <a:cs typeface="Arial" pitchFamily="34" charset="0"/>
            </a:endParaRPr>
          </a:p>
        </p:txBody>
      </p:sp>
      <p:sp>
        <p:nvSpPr>
          <p:cNvPr id="51" name="ZoneTexte 50"/>
          <p:cNvSpPr txBox="1"/>
          <p:nvPr/>
        </p:nvSpPr>
        <p:spPr>
          <a:xfrm>
            <a:off x="4150879" y="2113692"/>
            <a:ext cx="1296477" cy="523220"/>
          </a:xfrm>
          <a:prstGeom prst="rect">
            <a:avLst/>
          </a:prstGeom>
          <a:noFill/>
        </p:spPr>
        <p:txBody>
          <a:bodyPr wrap="square" rtlCol="0">
            <a:spAutoFit/>
          </a:bodyPr>
          <a:lstStyle/>
          <a:p>
            <a:pPr algn="ctr"/>
            <a:r>
              <a:rPr lang="fr-FR" b="1" dirty="0" smtClean="0">
                <a:latin typeface="Arial Narrow" pitchFamily="34" charset="0"/>
                <a:cs typeface="Arial" pitchFamily="34" charset="0"/>
              </a:rPr>
              <a:t>Eau pour lavage du gaz</a:t>
            </a:r>
            <a:endParaRPr lang="fr-FR" b="1" dirty="0">
              <a:latin typeface="Arial Narrow" pitchFamily="34" charset="0"/>
              <a:cs typeface="Arial" pitchFamily="34" charset="0"/>
            </a:endParaRPr>
          </a:p>
        </p:txBody>
      </p:sp>
      <p:sp>
        <p:nvSpPr>
          <p:cNvPr id="52" name="ZoneTexte 51"/>
          <p:cNvSpPr txBox="1"/>
          <p:nvPr/>
        </p:nvSpPr>
        <p:spPr>
          <a:xfrm>
            <a:off x="5040415" y="2782089"/>
            <a:ext cx="943609" cy="461665"/>
          </a:xfrm>
          <a:prstGeom prst="rect">
            <a:avLst/>
          </a:prstGeom>
          <a:noFill/>
        </p:spPr>
        <p:txBody>
          <a:bodyPr wrap="square" rtlCol="0">
            <a:spAutoFit/>
          </a:bodyPr>
          <a:lstStyle/>
          <a:p>
            <a:pPr algn="ctr"/>
            <a:r>
              <a:rPr lang="fr-FR" sz="1200" b="1" dirty="0" smtClean="0">
                <a:latin typeface="Arial Narrow" pitchFamily="34" charset="0"/>
                <a:cs typeface="Arial" pitchFamily="34" charset="0"/>
              </a:rPr>
              <a:t>Gaz</a:t>
            </a:r>
          </a:p>
          <a:p>
            <a:pPr algn="ctr"/>
            <a:r>
              <a:rPr lang="fr-FR" sz="1200" b="1" dirty="0" smtClean="0">
                <a:latin typeface="Arial Narrow" pitchFamily="34" charset="0"/>
                <a:cs typeface="Arial" pitchFamily="34" charset="0"/>
              </a:rPr>
              <a:t>épuré</a:t>
            </a:r>
            <a:endParaRPr lang="fr-FR" sz="1200" b="1" dirty="0">
              <a:latin typeface="Arial Narrow" pitchFamily="34" charset="0"/>
              <a:cs typeface="Arial" pitchFamily="34" charset="0"/>
            </a:endParaRPr>
          </a:p>
        </p:txBody>
      </p:sp>
      <p:sp>
        <p:nvSpPr>
          <p:cNvPr id="46" name="ZoneTexte 45"/>
          <p:cNvSpPr txBox="1"/>
          <p:nvPr/>
        </p:nvSpPr>
        <p:spPr>
          <a:xfrm>
            <a:off x="3771708" y="5895716"/>
            <a:ext cx="2309673" cy="307777"/>
          </a:xfrm>
          <a:prstGeom prst="rect">
            <a:avLst/>
          </a:prstGeom>
          <a:noFill/>
        </p:spPr>
        <p:txBody>
          <a:bodyPr wrap="square" rtlCol="0">
            <a:spAutoFit/>
          </a:bodyPr>
          <a:lstStyle/>
          <a:p>
            <a:pPr algn="ctr"/>
            <a:r>
              <a:rPr lang="fr-FR" b="1" dirty="0" smtClean="0">
                <a:latin typeface="Arial Narrow" pitchFamily="34" charset="0"/>
                <a:cs typeface="Arial" pitchFamily="34" charset="0"/>
              </a:rPr>
              <a:t>Processus de conversion </a:t>
            </a:r>
            <a:endParaRPr lang="fr-FR" b="1" dirty="0">
              <a:latin typeface="Arial Narrow" pitchFamily="34" charset="0"/>
              <a:cs typeface="Arial" pitchFamily="34" charset="0"/>
            </a:endParaRPr>
          </a:p>
        </p:txBody>
      </p:sp>
      <p:sp>
        <p:nvSpPr>
          <p:cNvPr id="42" name="Rectangle 41"/>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latin typeface="Arial Narrow" pitchFamily="34" charset="0"/>
                <a:cs typeface="Arial" pitchFamily="34" charset="0"/>
              </a:rPr>
              <a:t>Introduction générale </a:t>
            </a:r>
            <a:r>
              <a:rPr lang="fr-FR" sz="2400" b="1" dirty="0" smtClean="0">
                <a:solidFill>
                  <a:schemeClr val="tx1"/>
                </a:solidFill>
                <a:latin typeface="Arial Narrow" pitchFamily="34" charset="0"/>
                <a:cs typeface="Arial" pitchFamily="34" charset="0"/>
              </a:rPr>
              <a:t>(2/2</a:t>
            </a:r>
            <a:r>
              <a:rPr lang="fr-FR" sz="2400" b="1" dirty="0">
                <a:solidFill>
                  <a:schemeClr val="tx1"/>
                </a:solidFill>
                <a:latin typeface="Arial Narrow" pitchFamily="34" charset="0"/>
                <a:cs typeface="Arial" pitchFamily="34" charset="0"/>
              </a:rPr>
              <a:t>)</a:t>
            </a:r>
          </a:p>
        </p:txBody>
      </p:sp>
      <p:sp>
        <p:nvSpPr>
          <p:cNvPr id="47" name="Zone de texte 4105"/>
          <p:cNvSpPr txBox="1"/>
          <p:nvPr/>
        </p:nvSpPr>
        <p:spPr>
          <a:xfrm>
            <a:off x="406864" y="3068960"/>
            <a:ext cx="1986692" cy="32222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88746">
              <a:lnSpc>
                <a:spcPct val="115000"/>
              </a:lnSpc>
              <a:spcAft>
                <a:spcPts val="863"/>
              </a:spcAft>
            </a:pPr>
            <a:r>
              <a:rPr lang="fr-FR" b="1" dirty="0" smtClean="0">
                <a:solidFill>
                  <a:prstClr val="black"/>
                </a:solidFill>
                <a:latin typeface="Arial Narrow" pitchFamily="34" charset="0"/>
                <a:ea typeface="Calibri"/>
                <a:cs typeface="Arial" pitchFamily="34" charset="0"/>
              </a:rPr>
              <a:t>Balles de </a:t>
            </a:r>
            <a:r>
              <a:rPr lang="fr-FR" b="1" dirty="0">
                <a:solidFill>
                  <a:prstClr val="black"/>
                </a:solidFill>
                <a:latin typeface="Arial Narrow" pitchFamily="34" charset="0"/>
                <a:ea typeface="Calibri"/>
                <a:cs typeface="Arial" pitchFamily="34" charset="0"/>
              </a:rPr>
              <a:t>riz </a:t>
            </a:r>
            <a:r>
              <a:rPr lang="fr-FR" dirty="0">
                <a:solidFill>
                  <a:prstClr val="black"/>
                </a:solidFill>
                <a:latin typeface="Arial Narrow" pitchFamily="34" charset="0"/>
                <a:ea typeface="Calibri"/>
                <a:cs typeface="Arial" pitchFamily="34" charset="0"/>
              </a:rPr>
              <a:t>(wikiwand.com) </a:t>
            </a:r>
          </a:p>
        </p:txBody>
      </p:sp>
      <p:sp>
        <p:nvSpPr>
          <p:cNvPr id="38" name="Flèche droite 37"/>
          <p:cNvSpPr/>
          <p:nvPr/>
        </p:nvSpPr>
        <p:spPr>
          <a:xfrm>
            <a:off x="2351352" y="3296325"/>
            <a:ext cx="397551" cy="1520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Flèche droite 47"/>
          <p:cNvSpPr/>
          <p:nvPr/>
        </p:nvSpPr>
        <p:spPr>
          <a:xfrm>
            <a:off x="3842545" y="3284984"/>
            <a:ext cx="397551" cy="1520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Flèche droite 52"/>
          <p:cNvSpPr/>
          <p:nvPr/>
        </p:nvSpPr>
        <p:spPr>
          <a:xfrm>
            <a:off x="5314177" y="3284984"/>
            <a:ext cx="397551" cy="1520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Flèche droite 53"/>
          <p:cNvSpPr/>
          <p:nvPr/>
        </p:nvSpPr>
        <p:spPr>
          <a:xfrm>
            <a:off x="6924821" y="3284984"/>
            <a:ext cx="397551" cy="1520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5" name="Connecteur droit 54"/>
          <p:cNvCxnSpPr/>
          <p:nvPr/>
        </p:nvCxnSpPr>
        <p:spPr>
          <a:xfrm>
            <a:off x="7122084" y="1556792"/>
            <a:ext cx="0" cy="3602049"/>
          </a:xfrm>
          <a:prstGeom prst="line">
            <a:avLst/>
          </a:prstGeom>
          <a:ln>
            <a:prstDash val="dashDot"/>
          </a:ln>
        </p:spPr>
        <p:style>
          <a:lnRef idx="3">
            <a:schemeClr val="dk1"/>
          </a:lnRef>
          <a:fillRef idx="0">
            <a:schemeClr val="dk1"/>
          </a:fillRef>
          <a:effectRef idx="2">
            <a:schemeClr val="dk1"/>
          </a:effectRef>
          <a:fontRef idx="minor">
            <a:schemeClr val="tx1"/>
          </a:fontRef>
        </p:style>
      </p:cxnSp>
      <p:sp>
        <p:nvSpPr>
          <p:cNvPr id="57" name="Flèche vers le bas 56"/>
          <p:cNvSpPr/>
          <p:nvPr/>
        </p:nvSpPr>
        <p:spPr>
          <a:xfrm>
            <a:off x="4716431" y="3717032"/>
            <a:ext cx="189735" cy="4495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8" name="Zone de texte 201"/>
          <p:cNvSpPr txBox="1"/>
          <p:nvPr/>
        </p:nvSpPr>
        <p:spPr>
          <a:xfrm>
            <a:off x="6865384" y="5631297"/>
            <a:ext cx="2085039" cy="6060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788746">
              <a:lnSpc>
                <a:spcPct val="115000"/>
              </a:lnSpc>
            </a:pPr>
            <a:r>
              <a:rPr lang="fr-FR" b="1" dirty="0" smtClean="0">
                <a:solidFill>
                  <a:prstClr val="black"/>
                </a:solidFill>
                <a:latin typeface="Arial Narrow" pitchFamily="34" charset="0"/>
                <a:ea typeface="Calibri"/>
                <a:cs typeface="Arial" pitchFamily="34" charset="0"/>
              </a:rPr>
              <a:t>Distribution</a:t>
            </a:r>
          </a:p>
          <a:p>
            <a:pPr algn="ctr" defTabSz="788746">
              <a:lnSpc>
                <a:spcPct val="115000"/>
              </a:lnSpc>
            </a:pPr>
            <a:r>
              <a:rPr lang="fr-FR" b="1" dirty="0" smtClean="0">
                <a:solidFill>
                  <a:prstClr val="black"/>
                </a:solidFill>
                <a:latin typeface="Arial Narrow" pitchFamily="34" charset="0"/>
                <a:ea typeface="Calibri"/>
                <a:cs typeface="Arial" pitchFamily="34" charset="0"/>
              </a:rPr>
              <a:t>(Raccordement au réseau)</a:t>
            </a:r>
            <a:endParaRPr lang="fr-FR" b="1" dirty="0">
              <a:solidFill>
                <a:prstClr val="black"/>
              </a:solidFill>
              <a:latin typeface="Arial Narrow" pitchFamily="34" charset="0"/>
              <a:ea typeface="Calibri"/>
              <a:cs typeface="Arial" pitchFamily="34" charset="0"/>
            </a:endParaRPr>
          </a:p>
        </p:txBody>
      </p:sp>
      <p:sp>
        <p:nvSpPr>
          <p:cNvPr id="59" name="Flèche vers le bas 58"/>
          <p:cNvSpPr/>
          <p:nvPr/>
        </p:nvSpPr>
        <p:spPr>
          <a:xfrm>
            <a:off x="6210848" y="3692308"/>
            <a:ext cx="189735" cy="4495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0" name="Flèche vers le bas 59"/>
          <p:cNvSpPr/>
          <p:nvPr/>
        </p:nvSpPr>
        <p:spPr>
          <a:xfrm>
            <a:off x="4704249" y="2619949"/>
            <a:ext cx="189735" cy="449594"/>
          </a:xfrm>
          <a:prstGeom prst="downArrow">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lumMod val="95000"/>
                </a:schemeClr>
              </a:solidFill>
            </a:endParaRPr>
          </a:p>
        </p:txBody>
      </p:sp>
    </p:spTree>
    <p:extLst>
      <p:ext uri="{BB962C8B-B14F-4D97-AF65-F5344CB8AC3E}">
        <p14:creationId xmlns:p14="http://schemas.microsoft.com/office/powerpoint/2010/main" val="322161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a:xfrm>
            <a:off x="8316419" y="6377511"/>
            <a:ext cx="552671" cy="420564"/>
          </a:xfrm>
        </p:spPr>
        <p:txBody>
          <a:bodyPr/>
          <a:lstStyle/>
          <a:p>
            <a:fld id="{531ADC4E-519F-4B42-B6D5-EA3459AA116D}" type="slidenum">
              <a:rPr lang="fr-FR" sz="1400">
                <a:solidFill>
                  <a:schemeClr val="tx1"/>
                </a:solidFill>
              </a:rPr>
              <a:t>5</a:t>
            </a:fld>
            <a:endParaRPr lang="fr-FR" sz="1400" dirty="0">
              <a:solidFill>
                <a:schemeClr val="tx1"/>
              </a:solidFill>
            </a:endParaRPr>
          </a:p>
        </p:txBody>
      </p:sp>
      <p:sp>
        <p:nvSpPr>
          <p:cNvPr id="6" name="Rectangle 5"/>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Objectifs </a:t>
            </a:r>
            <a:endParaRPr lang="fr-FR" sz="2400" b="1" dirty="0">
              <a:solidFill>
                <a:schemeClr val="tx1"/>
              </a:solidFill>
              <a:latin typeface="Arial" pitchFamily="34" charset="0"/>
              <a:cs typeface="Arial" pitchFamily="34" charset="0"/>
            </a:endParaRPr>
          </a:p>
        </p:txBody>
      </p:sp>
      <p:grpSp>
        <p:nvGrpSpPr>
          <p:cNvPr id="8" name="Groupe 7"/>
          <p:cNvGrpSpPr/>
          <p:nvPr/>
        </p:nvGrpSpPr>
        <p:grpSpPr>
          <a:xfrm>
            <a:off x="3379744" y="2540512"/>
            <a:ext cx="1930875" cy="1824592"/>
            <a:chOff x="3783407" y="1671218"/>
            <a:chExt cx="1463788" cy="1281851"/>
          </a:xfrm>
        </p:grpSpPr>
        <p:sp>
          <p:nvSpPr>
            <p:cNvPr id="10" name="Ellipse 9"/>
            <p:cNvSpPr/>
            <p:nvPr/>
          </p:nvSpPr>
          <p:spPr>
            <a:xfrm>
              <a:off x="3783407" y="1671218"/>
              <a:ext cx="1463788" cy="1281851"/>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Ellipse 4"/>
            <p:cNvSpPr/>
            <p:nvPr/>
          </p:nvSpPr>
          <p:spPr>
            <a:xfrm>
              <a:off x="3997774" y="1858941"/>
              <a:ext cx="1035054" cy="9064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800" b="1" u="sng" kern="1200" dirty="0" smtClean="0">
                  <a:latin typeface="Arial Narrow" pitchFamily="34" charset="0"/>
                  <a:cs typeface="Arial" pitchFamily="34" charset="0"/>
                </a:rPr>
                <a:t>OG :</a:t>
              </a:r>
              <a:r>
                <a:rPr lang="fr-FR" sz="1800" b="1" kern="1200" dirty="0" smtClean="0">
                  <a:latin typeface="Arial Narrow" pitchFamily="34" charset="0"/>
                  <a:cs typeface="Arial" pitchFamily="34" charset="0"/>
                </a:rPr>
                <a:t> contribuer à la durabilité de la filière de gazéification</a:t>
              </a:r>
              <a:endParaRPr lang="fr-FR" sz="1800" b="1" kern="1200" dirty="0">
                <a:latin typeface="Arial Narrow" pitchFamily="34" charset="0"/>
                <a:cs typeface="Arial" pitchFamily="34" charset="0"/>
              </a:endParaRPr>
            </a:p>
          </p:txBody>
        </p:sp>
      </p:grpSp>
      <p:grpSp>
        <p:nvGrpSpPr>
          <p:cNvPr id="15" name="Groupe 14"/>
          <p:cNvGrpSpPr/>
          <p:nvPr/>
        </p:nvGrpSpPr>
        <p:grpSpPr>
          <a:xfrm>
            <a:off x="3275856" y="4645538"/>
            <a:ext cx="2200368" cy="1663782"/>
            <a:chOff x="5685744" y="1717012"/>
            <a:chExt cx="1214220" cy="1214220"/>
          </a:xfrm>
          <a:solidFill>
            <a:schemeClr val="accent3">
              <a:lumMod val="60000"/>
              <a:lumOff val="40000"/>
            </a:schemeClr>
          </a:solidFill>
        </p:grpSpPr>
        <p:sp>
          <p:nvSpPr>
            <p:cNvPr id="16" name="Rectangle à coins arrondis 15"/>
            <p:cNvSpPr/>
            <p:nvPr/>
          </p:nvSpPr>
          <p:spPr>
            <a:xfrm>
              <a:off x="5685744" y="1717012"/>
              <a:ext cx="1214220" cy="1214220"/>
            </a:xfrm>
            <a:prstGeom prst="roundRect">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5745017" y="1776285"/>
              <a:ext cx="1095674" cy="109567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fr-FR" sz="1800" b="1" kern="1200" dirty="0" smtClean="0">
                  <a:latin typeface="Arial Narrow" pitchFamily="34" charset="0"/>
                  <a:cs typeface="Arial" pitchFamily="34" charset="0"/>
                </a:rPr>
                <a:t>OS3:</a:t>
              </a:r>
            </a:p>
            <a:p>
              <a:pPr lvl="0" algn="ctr"/>
              <a:r>
                <a:rPr lang="fr-FR" sz="1800" dirty="0" smtClean="0">
                  <a:latin typeface="Arial Narrow" pitchFamily="34" charset="0"/>
                  <a:cs typeface="Arial" pitchFamily="34" charset="0"/>
                </a:rPr>
                <a:t>Caractériser les</a:t>
              </a:r>
              <a:r>
                <a:rPr lang="fr-FR" sz="1800" kern="1200" dirty="0" smtClean="0">
                  <a:latin typeface="Arial Narrow" pitchFamily="34" charset="0"/>
                  <a:cs typeface="Arial" pitchFamily="34" charset="0"/>
                </a:rPr>
                <a:t> </a:t>
              </a:r>
              <a:r>
                <a:rPr lang="fr-FR" sz="1800" dirty="0">
                  <a:latin typeface="Arial Narrow" pitchFamily="34" charset="0"/>
                  <a:cs typeface="Arial" pitchFamily="34" charset="0"/>
                </a:rPr>
                <a:t>i</a:t>
              </a:r>
              <a:r>
                <a:rPr lang="fr-FR" sz="1800" dirty="0" smtClean="0">
                  <a:latin typeface="Arial Narrow" pitchFamily="34" charset="0"/>
                  <a:cs typeface="Arial" pitchFamily="34" charset="0"/>
                </a:rPr>
                <a:t>ndicateurs </a:t>
              </a:r>
              <a:r>
                <a:rPr lang="fr-FR" sz="1800" dirty="0">
                  <a:latin typeface="Arial Narrow" pitchFamily="34" charset="0"/>
                  <a:cs typeface="Arial" pitchFamily="34" charset="0"/>
                </a:rPr>
                <a:t>de </a:t>
              </a:r>
              <a:r>
                <a:rPr lang="fr-FR" sz="1800" dirty="0" smtClean="0">
                  <a:latin typeface="Arial Narrow" pitchFamily="34" charset="0"/>
                  <a:cs typeface="Arial" pitchFamily="34" charset="0"/>
                </a:rPr>
                <a:t>durabilité </a:t>
              </a:r>
              <a:r>
                <a:rPr lang="fr-FR" sz="1800" dirty="0">
                  <a:latin typeface="Arial Narrow" pitchFamily="34" charset="0"/>
                  <a:cs typeface="Arial" pitchFamily="34" charset="0"/>
                </a:rPr>
                <a:t>et </a:t>
              </a:r>
            </a:p>
            <a:p>
              <a:pPr lvl="0" algn="ctr"/>
              <a:r>
                <a:rPr lang="fr-FR" sz="1800" dirty="0">
                  <a:latin typeface="Arial Narrow" pitchFamily="34" charset="0"/>
                  <a:cs typeface="Arial" pitchFamily="34" charset="0"/>
                </a:rPr>
                <a:t>catégories d’impacts sociaux </a:t>
              </a:r>
            </a:p>
          </p:txBody>
        </p:sp>
      </p:grpSp>
      <p:grpSp>
        <p:nvGrpSpPr>
          <p:cNvPr id="25" name="Groupe 24"/>
          <p:cNvGrpSpPr/>
          <p:nvPr/>
        </p:nvGrpSpPr>
        <p:grpSpPr>
          <a:xfrm>
            <a:off x="5508104" y="2578972"/>
            <a:ext cx="2200368" cy="1663782"/>
            <a:chOff x="5685744" y="1717012"/>
            <a:chExt cx="1214220" cy="1214220"/>
          </a:xfrm>
          <a:solidFill>
            <a:schemeClr val="accent1">
              <a:lumMod val="60000"/>
              <a:lumOff val="40000"/>
            </a:schemeClr>
          </a:solidFill>
        </p:grpSpPr>
        <p:sp>
          <p:nvSpPr>
            <p:cNvPr id="26" name="Rectangle à coins arrondis 25"/>
            <p:cNvSpPr/>
            <p:nvPr/>
          </p:nvSpPr>
          <p:spPr>
            <a:xfrm>
              <a:off x="5685744" y="1717012"/>
              <a:ext cx="1214220" cy="1214220"/>
            </a:xfrm>
            <a:prstGeom prst="roundRect">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5745017" y="1776285"/>
              <a:ext cx="1095674" cy="109567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800" b="1" dirty="0" smtClean="0">
                  <a:latin typeface="Arial Narrow" pitchFamily="34" charset="0"/>
                  <a:cs typeface="Arial" pitchFamily="34" charset="0"/>
                </a:rPr>
                <a:t>OS2:</a:t>
              </a:r>
            </a:p>
            <a:p>
              <a:pPr lvl="0" algn="ctr" defTabSz="533400">
                <a:lnSpc>
                  <a:spcPct val="90000"/>
                </a:lnSpc>
                <a:spcBef>
                  <a:spcPct val="0"/>
                </a:spcBef>
                <a:spcAft>
                  <a:spcPct val="35000"/>
                </a:spcAft>
              </a:pPr>
              <a:r>
                <a:rPr lang="fr-FR" sz="1800" dirty="0" smtClean="0">
                  <a:latin typeface="Arial Narrow" pitchFamily="34" charset="0"/>
                  <a:cs typeface="Arial" pitchFamily="34" charset="0"/>
                </a:rPr>
                <a:t>Analyser les facteurs de l’adoption de la gazéification</a:t>
              </a:r>
              <a:endParaRPr lang="fr-FR" sz="1800" dirty="0">
                <a:latin typeface="Arial Narrow" pitchFamily="34" charset="0"/>
                <a:cs typeface="Arial" pitchFamily="34" charset="0"/>
              </a:endParaRPr>
            </a:p>
          </p:txBody>
        </p:sp>
      </p:grpSp>
      <p:grpSp>
        <p:nvGrpSpPr>
          <p:cNvPr id="28" name="Groupe 27"/>
          <p:cNvGrpSpPr/>
          <p:nvPr/>
        </p:nvGrpSpPr>
        <p:grpSpPr>
          <a:xfrm>
            <a:off x="3307736" y="685098"/>
            <a:ext cx="2200368" cy="1663782"/>
            <a:chOff x="5685744" y="1717012"/>
            <a:chExt cx="1214220" cy="1214220"/>
          </a:xfrm>
          <a:solidFill>
            <a:schemeClr val="accent3">
              <a:lumMod val="60000"/>
              <a:lumOff val="40000"/>
            </a:schemeClr>
          </a:solidFill>
        </p:grpSpPr>
        <p:sp>
          <p:nvSpPr>
            <p:cNvPr id="29" name="Rectangle à coins arrondis 28"/>
            <p:cNvSpPr/>
            <p:nvPr/>
          </p:nvSpPr>
          <p:spPr>
            <a:xfrm>
              <a:off x="5685744" y="1717012"/>
              <a:ext cx="1214220" cy="1214220"/>
            </a:xfrm>
            <a:prstGeom prst="roundRect">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5745017" y="1776285"/>
              <a:ext cx="1095674" cy="109567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fr-FR" sz="1800" b="1" dirty="0" smtClean="0">
                  <a:latin typeface="Arial Narrow" pitchFamily="34" charset="0"/>
                  <a:cs typeface="Arial" pitchFamily="34" charset="0"/>
                </a:rPr>
                <a:t>OS1:</a:t>
              </a:r>
            </a:p>
            <a:p>
              <a:pPr lvl="0" algn="ctr"/>
              <a:r>
                <a:rPr lang="fr-FR" sz="1800" b="1" dirty="0" smtClean="0">
                  <a:latin typeface="Arial Narrow" pitchFamily="34" charset="0"/>
                  <a:cs typeface="Arial" pitchFamily="34" charset="0"/>
                </a:rPr>
                <a:t> </a:t>
              </a:r>
              <a:r>
                <a:rPr lang="fr-FR" sz="1800" dirty="0" smtClean="0">
                  <a:latin typeface="Arial Narrow" pitchFamily="34" charset="0"/>
                  <a:cs typeface="Arial" pitchFamily="34" charset="0"/>
                </a:rPr>
                <a:t>Analyser la chaîne  </a:t>
              </a:r>
              <a:r>
                <a:rPr lang="fr-FR" sz="1800" dirty="0">
                  <a:latin typeface="Arial Narrow" pitchFamily="34" charset="0"/>
                  <a:cs typeface="Arial" pitchFamily="34" charset="0"/>
                </a:rPr>
                <a:t>d’approvisionnement</a:t>
              </a:r>
            </a:p>
            <a:p>
              <a:pPr lvl="0" algn="ctr"/>
              <a:r>
                <a:rPr lang="fr-FR" sz="1800" dirty="0">
                  <a:latin typeface="Arial Narrow" pitchFamily="34" charset="0"/>
                  <a:cs typeface="Arial" pitchFamily="34" charset="0"/>
                </a:rPr>
                <a:t> de biomasse</a:t>
              </a:r>
            </a:p>
          </p:txBody>
        </p:sp>
      </p:grpSp>
      <p:grpSp>
        <p:nvGrpSpPr>
          <p:cNvPr id="31" name="Groupe 30"/>
          <p:cNvGrpSpPr/>
          <p:nvPr/>
        </p:nvGrpSpPr>
        <p:grpSpPr>
          <a:xfrm>
            <a:off x="971600" y="2564904"/>
            <a:ext cx="2200368" cy="1663782"/>
            <a:chOff x="5685744" y="1717012"/>
            <a:chExt cx="1214220" cy="1214220"/>
          </a:xfrm>
          <a:solidFill>
            <a:schemeClr val="accent1">
              <a:lumMod val="60000"/>
              <a:lumOff val="40000"/>
            </a:schemeClr>
          </a:solidFill>
        </p:grpSpPr>
        <p:sp>
          <p:nvSpPr>
            <p:cNvPr id="32" name="Rectangle à coins arrondis 31"/>
            <p:cNvSpPr/>
            <p:nvPr/>
          </p:nvSpPr>
          <p:spPr>
            <a:xfrm>
              <a:off x="5685744" y="1717012"/>
              <a:ext cx="1214220" cy="1214220"/>
            </a:xfrm>
            <a:prstGeom prst="roundRect">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5745017" y="1776285"/>
              <a:ext cx="1095674" cy="109567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lvl="0" algn="ctr"/>
              <a:r>
                <a:rPr lang="fr-FR" sz="1800" b="1" dirty="0" smtClean="0">
                  <a:latin typeface="Arial Narrow" pitchFamily="34" charset="0"/>
                  <a:cs typeface="Arial" pitchFamily="34" charset="0"/>
                </a:rPr>
                <a:t>OS4:</a:t>
              </a:r>
            </a:p>
            <a:p>
              <a:pPr lvl="0" algn="ctr"/>
              <a:r>
                <a:rPr lang="fr-FR" sz="1800" dirty="0" smtClean="0">
                  <a:latin typeface="Arial Narrow" pitchFamily="34" charset="0"/>
                  <a:cs typeface="Arial" pitchFamily="34" charset="0"/>
                </a:rPr>
                <a:t>Evaluer les impacts socio-économiques</a:t>
              </a:r>
              <a:endParaRPr lang="fr-FR" sz="1800" dirty="0">
                <a:latin typeface="Arial Narrow" pitchFamily="34" charset="0"/>
                <a:cs typeface="Arial" pitchFamily="34" charset="0"/>
              </a:endParaRPr>
            </a:p>
          </p:txBody>
        </p:sp>
      </p:grpSp>
      <p:grpSp>
        <p:nvGrpSpPr>
          <p:cNvPr id="34" name="Groupe 33"/>
          <p:cNvGrpSpPr/>
          <p:nvPr/>
        </p:nvGrpSpPr>
        <p:grpSpPr>
          <a:xfrm>
            <a:off x="3159792" y="3172510"/>
            <a:ext cx="227576" cy="412835"/>
            <a:chOff x="3428664" y="2112083"/>
            <a:chExt cx="250703" cy="412835"/>
          </a:xfrm>
        </p:grpSpPr>
        <p:sp>
          <p:nvSpPr>
            <p:cNvPr id="35" name="Flèche droite 34"/>
            <p:cNvSpPr/>
            <p:nvPr/>
          </p:nvSpPr>
          <p:spPr>
            <a:xfrm rot="10777266">
              <a:off x="3428664" y="2112083"/>
              <a:ext cx="250703" cy="412835"/>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36" name="Flèche droite 4"/>
            <p:cNvSpPr/>
            <p:nvPr/>
          </p:nvSpPr>
          <p:spPr>
            <a:xfrm rot="21577266">
              <a:off x="3503874" y="2194401"/>
              <a:ext cx="175492" cy="2477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latin typeface="Arial" pitchFamily="34" charset="0"/>
                <a:cs typeface="Arial" pitchFamily="34" charset="0"/>
              </a:endParaRPr>
            </a:p>
          </p:txBody>
        </p:sp>
      </p:grpSp>
      <p:grpSp>
        <p:nvGrpSpPr>
          <p:cNvPr id="43" name="Groupe 42"/>
          <p:cNvGrpSpPr/>
          <p:nvPr/>
        </p:nvGrpSpPr>
        <p:grpSpPr>
          <a:xfrm flipH="1">
            <a:off x="5292080" y="3169104"/>
            <a:ext cx="243745" cy="412835"/>
            <a:chOff x="3428664" y="2112083"/>
            <a:chExt cx="250703" cy="412835"/>
          </a:xfrm>
        </p:grpSpPr>
        <p:sp>
          <p:nvSpPr>
            <p:cNvPr id="44" name="Flèche droite 43"/>
            <p:cNvSpPr/>
            <p:nvPr/>
          </p:nvSpPr>
          <p:spPr>
            <a:xfrm rot="10777266">
              <a:off x="3428664" y="2112083"/>
              <a:ext cx="250703" cy="412835"/>
            </a:xfrm>
            <a:prstGeom prst="rightArrow">
              <a:avLst>
                <a:gd name="adj1" fmla="val 60000"/>
                <a:gd name="adj2" fmla="val 50000"/>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45" name="Flèche droite 4"/>
            <p:cNvSpPr/>
            <p:nvPr/>
          </p:nvSpPr>
          <p:spPr>
            <a:xfrm rot="21577266">
              <a:off x="3503874" y="2194401"/>
              <a:ext cx="175492" cy="2477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latin typeface="Arial" pitchFamily="34" charset="0"/>
                <a:cs typeface="Arial" pitchFamily="34" charset="0"/>
              </a:endParaRPr>
            </a:p>
          </p:txBody>
        </p:sp>
      </p:grpSp>
      <p:sp>
        <p:nvSpPr>
          <p:cNvPr id="4" name="Flèche vers le bas 3"/>
          <p:cNvSpPr/>
          <p:nvPr/>
        </p:nvSpPr>
        <p:spPr>
          <a:xfrm>
            <a:off x="4168088" y="4365104"/>
            <a:ext cx="397958" cy="249768"/>
          </a:xfrm>
          <a:prstGeom prst="down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Flèche vers le bas 49"/>
          <p:cNvSpPr/>
          <p:nvPr/>
        </p:nvSpPr>
        <p:spPr>
          <a:xfrm flipV="1">
            <a:off x="4161704" y="2321012"/>
            <a:ext cx="397958" cy="243892"/>
          </a:xfrm>
          <a:prstGeom prst="down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49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463809" y="6377511"/>
            <a:ext cx="552671" cy="420564"/>
          </a:xfrm>
        </p:spPr>
        <p:txBody>
          <a:bodyPr/>
          <a:lstStyle/>
          <a:p>
            <a:fld id="{531ADC4E-519F-4B42-B6D5-EA3459AA116D}" type="slidenum">
              <a:rPr lang="fr-FR" sz="1400" smtClean="0">
                <a:solidFill>
                  <a:schemeClr val="tx1"/>
                </a:solidFill>
              </a:rPr>
              <a:t>6</a:t>
            </a:fld>
            <a:endParaRPr lang="fr-FR" sz="1400">
              <a:solidFill>
                <a:schemeClr val="tx1"/>
              </a:solidFill>
            </a:endParaRPr>
          </a:p>
        </p:txBody>
      </p:sp>
      <p:sp>
        <p:nvSpPr>
          <p:cNvPr id="6" name="Rectangle 5"/>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Questions de recherche </a:t>
            </a:r>
            <a:endParaRPr lang="fr-FR" sz="2400" b="1" dirty="0">
              <a:solidFill>
                <a:schemeClr val="tx1"/>
              </a:solidFill>
              <a:latin typeface="Arial Narrow" pitchFamily="34" charset="0"/>
              <a:cs typeface="Arial" pitchFamily="34" charset="0"/>
            </a:endParaRPr>
          </a:p>
        </p:txBody>
      </p:sp>
      <p:sp>
        <p:nvSpPr>
          <p:cNvPr id="9" name="ZoneTexte 8"/>
          <p:cNvSpPr txBox="1"/>
          <p:nvPr/>
        </p:nvSpPr>
        <p:spPr>
          <a:xfrm>
            <a:off x="397120" y="1556792"/>
            <a:ext cx="8343025" cy="4524315"/>
          </a:xfrm>
          <a:prstGeom prst="rect">
            <a:avLst/>
          </a:prstGeom>
          <a:noFill/>
        </p:spPr>
        <p:txBody>
          <a:bodyPr wrap="square" rtlCol="0">
            <a:spAutoFit/>
          </a:bodyPr>
          <a:lstStyle/>
          <a:p>
            <a:pPr marL="342900" lvl="0" indent="-342900" algn="just">
              <a:lnSpc>
                <a:spcPct val="150000"/>
              </a:lnSpc>
              <a:buBlip>
                <a:blip r:embed="rId2"/>
              </a:buBlip>
            </a:pPr>
            <a:r>
              <a:rPr lang="fr-FR" sz="2400" dirty="0" smtClean="0">
                <a:solidFill>
                  <a:prstClr val="black"/>
                </a:solidFill>
                <a:latin typeface="Arial Narrow" pitchFamily="34" charset="0"/>
                <a:cs typeface="Arial" pitchFamily="34" charset="0"/>
              </a:rPr>
              <a:t>Les </a:t>
            </a:r>
            <a:r>
              <a:rPr lang="fr-FR" sz="2400" dirty="0">
                <a:solidFill>
                  <a:prstClr val="black"/>
                </a:solidFill>
                <a:latin typeface="Arial Narrow" pitchFamily="34" charset="0"/>
                <a:cs typeface="Arial" pitchFamily="34" charset="0"/>
              </a:rPr>
              <a:t>résidus de </a:t>
            </a:r>
            <a:r>
              <a:rPr lang="fr-FR" sz="2400" dirty="0" smtClean="0">
                <a:solidFill>
                  <a:prstClr val="black"/>
                </a:solidFill>
                <a:latin typeface="Arial Narrow" pitchFamily="34" charset="0"/>
                <a:cs typeface="Arial" pitchFamily="34" charset="0"/>
              </a:rPr>
              <a:t>agricoles </a:t>
            </a:r>
            <a:r>
              <a:rPr lang="fr-FR" sz="2400" dirty="0">
                <a:solidFill>
                  <a:prstClr val="black"/>
                </a:solidFill>
                <a:latin typeface="Arial Narrow" pitchFamily="34" charset="0"/>
                <a:cs typeface="Arial" pitchFamily="34" charset="0"/>
              </a:rPr>
              <a:t>sont-ils disponibles, mobilisables et mobilisés pour une rentabilité optimale de la technologie de gazéification ? </a:t>
            </a:r>
          </a:p>
          <a:p>
            <a:pPr marL="342900" lvl="0" indent="-342900" algn="just">
              <a:lnSpc>
                <a:spcPct val="150000"/>
              </a:lnSpc>
              <a:buBlip>
                <a:blip r:embed="rId2"/>
              </a:buBlip>
            </a:pPr>
            <a:endParaRPr lang="fr-FR" sz="2400" dirty="0" smtClean="0">
              <a:solidFill>
                <a:prstClr val="black"/>
              </a:solidFill>
              <a:latin typeface="Arial Narrow" pitchFamily="34" charset="0"/>
              <a:cs typeface="Arial" pitchFamily="34" charset="0"/>
            </a:endParaRPr>
          </a:p>
          <a:p>
            <a:pPr marL="342900" indent="-342900" algn="just">
              <a:lnSpc>
                <a:spcPct val="150000"/>
              </a:lnSpc>
              <a:buBlip>
                <a:blip r:embed="rId2"/>
              </a:buBlip>
            </a:pPr>
            <a:r>
              <a:rPr lang="fr-FR" sz="2400" dirty="0">
                <a:latin typeface="Arial Narrow" pitchFamily="34" charset="0"/>
                <a:cs typeface="Arial" pitchFamily="34" charset="0"/>
              </a:rPr>
              <a:t>Quels sont les facteurs de motivation et de blocage de l’adoption de la gazéification de biomasse agricole? </a:t>
            </a:r>
            <a:endParaRPr lang="fr-FR" sz="2400" dirty="0" smtClean="0">
              <a:latin typeface="Arial Narrow" pitchFamily="34" charset="0"/>
              <a:cs typeface="Arial" pitchFamily="34" charset="0"/>
            </a:endParaRPr>
          </a:p>
          <a:p>
            <a:pPr marL="342900" indent="-342900" algn="just">
              <a:lnSpc>
                <a:spcPct val="150000"/>
              </a:lnSpc>
              <a:buBlip>
                <a:blip r:embed="rId2"/>
              </a:buBlip>
            </a:pPr>
            <a:endParaRPr lang="fr-FR" sz="2400" dirty="0" smtClean="0">
              <a:latin typeface="Arial Narrow" pitchFamily="34" charset="0"/>
              <a:cs typeface="Arial" pitchFamily="34" charset="0"/>
            </a:endParaRPr>
          </a:p>
          <a:p>
            <a:pPr marL="342900" indent="-342900" algn="just">
              <a:lnSpc>
                <a:spcPct val="150000"/>
              </a:lnSpc>
              <a:buBlip>
                <a:blip r:embed="rId2"/>
              </a:buBlip>
            </a:pPr>
            <a:r>
              <a:rPr lang="fr-FR" sz="2400" dirty="0">
                <a:latin typeface="Arial Narrow" pitchFamily="34" charset="0"/>
                <a:cs typeface="Arial" pitchFamily="34" charset="0"/>
              </a:rPr>
              <a:t>Quel modèle faudra-t-il pour le développement durable de la filière de gazéification ? </a:t>
            </a:r>
            <a:endParaRPr lang="fr-FR" sz="2400" dirty="0">
              <a:solidFill>
                <a:prstClr val="black"/>
              </a:solidFill>
              <a:latin typeface="Arial Narrow"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169" y="727827"/>
            <a:ext cx="753165" cy="103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999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a:xfrm>
            <a:off x="8477766" y="6375197"/>
            <a:ext cx="552671" cy="420564"/>
          </a:xfrm>
        </p:spPr>
        <p:txBody>
          <a:bodyPr/>
          <a:lstStyle/>
          <a:p>
            <a:fld id="{531ADC4E-519F-4B42-B6D5-EA3459AA116D}" type="slidenum">
              <a:rPr lang="fr-FR" sz="1400">
                <a:solidFill>
                  <a:srgbClr val="002060"/>
                </a:solidFill>
              </a:rPr>
              <a:t>7</a:t>
            </a:fld>
            <a:endParaRPr lang="fr-FR" sz="1400">
              <a:solidFill>
                <a:srgbClr val="002060"/>
              </a:solidFill>
            </a:endParaRPr>
          </a:p>
        </p:txBody>
      </p:sp>
      <p:sp>
        <p:nvSpPr>
          <p:cNvPr id="3" name="Rectangle 2"/>
          <p:cNvSpPr/>
          <p:nvPr/>
        </p:nvSpPr>
        <p:spPr>
          <a:xfrm>
            <a:off x="397120" y="1340768"/>
            <a:ext cx="8337276" cy="4025717"/>
          </a:xfrm>
          <a:prstGeom prst="rect">
            <a:avLst/>
          </a:prstGeom>
        </p:spPr>
        <p:txBody>
          <a:bodyPr wrap="square">
            <a:spAutoFit/>
          </a:bodyPr>
          <a:lstStyle/>
          <a:p>
            <a:pPr marL="342900" lvl="0" indent="-342900" algn="just">
              <a:buBlip>
                <a:blip r:embed="rId3"/>
              </a:buBlip>
            </a:pPr>
            <a:r>
              <a:rPr lang="fr-FR" sz="2400" dirty="0" smtClean="0">
                <a:solidFill>
                  <a:prstClr val="black"/>
                </a:solidFill>
                <a:latin typeface="Arial Narrow" pitchFamily="34" charset="0"/>
                <a:cs typeface="Arial" pitchFamily="34" charset="0"/>
              </a:rPr>
              <a:t>La rentabilité de la gazéification dépend de l’accessibilité et de la disponibilité de résidus de cultures;</a:t>
            </a:r>
          </a:p>
          <a:p>
            <a:pPr marL="285750" lvl="0" indent="-285750">
              <a:buFont typeface="Arial" pitchFamily="34" charset="0"/>
              <a:buChar char="•"/>
            </a:pPr>
            <a:endParaRPr lang="fr-FR" sz="2400" dirty="0">
              <a:solidFill>
                <a:prstClr val="black"/>
              </a:solidFill>
              <a:latin typeface="Arial Narrow" pitchFamily="34" charset="0"/>
              <a:cs typeface="Arial" pitchFamily="34" charset="0"/>
            </a:endParaRPr>
          </a:p>
          <a:p>
            <a:pPr marL="342900" lvl="0" indent="-342900" algn="just">
              <a:lnSpc>
                <a:spcPct val="115000"/>
              </a:lnSpc>
              <a:buBlip>
                <a:blip r:embed="rId3"/>
              </a:buBlip>
            </a:pPr>
            <a:r>
              <a:rPr lang="fr-FR" sz="2400" dirty="0" smtClean="0">
                <a:solidFill>
                  <a:prstClr val="black"/>
                </a:solidFill>
                <a:latin typeface="Arial Narrow" pitchFamily="34" charset="0"/>
                <a:cs typeface="Arial" pitchFamily="34" charset="0"/>
              </a:rPr>
              <a:t>les facteurs organisationnels des acteurs et intrinsèques à la technologie de gazéification peuvent constituer des freins à son adoption;</a:t>
            </a:r>
          </a:p>
          <a:p>
            <a:pPr marL="285750" lvl="0" indent="-285750">
              <a:lnSpc>
                <a:spcPct val="115000"/>
              </a:lnSpc>
              <a:buFont typeface="Arial" pitchFamily="34" charset="0"/>
              <a:buChar char="•"/>
            </a:pPr>
            <a:endParaRPr lang="fr-FR" sz="2400" dirty="0" smtClean="0">
              <a:solidFill>
                <a:prstClr val="black"/>
              </a:solidFill>
              <a:latin typeface="Arial Narrow" pitchFamily="34" charset="0"/>
              <a:cs typeface="Arial" pitchFamily="34" charset="0"/>
            </a:endParaRPr>
          </a:p>
          <a:p>
            <a:pPr marL="342900" indent="-342900" algn="just">
              <a:lnSpc>
                <a:spcPct val="115000"/>
              </a:lnSpc>
              <a:buBlip>
                <a:blip r:embed="rId3"/>
              </a:buBlip>
            </a:pPr>
            <a:r>
              <a:rPr lang="fr-FR" sz="2400" dirty="0" smtClean="0">
                <a:solidFill>
                  <a:prstClr val="black"/>
                </a:solidFill>
                <a:latin typeface="Arial Narrow" pitchFamily="34" charset="0"/>
                <a:cs typeface="Arial" pitchFamily="34" charset="0"/>
              </a:rPr>
              <a:t>il existe des indicateurs sociaux pertinents de durabilité de la filière de gazéification de biomasse.</a:t>
            </a:r>
            <a:endParaRPr lang="fr-FR" sz="2400" dirty="0" smtClean="0">
              <a:solidFill>
                <a:prstClr val="black"/>
              </a:solidFill>
              <a:latin typeface="Arial Narrow" pitchFamily="34" charset="0"/>
              <a:ea typeface="Calibri"/>
              <a:cs typeface="Arial" pitchFamily="34" charset="0"/>
            </a:endParaRPr>
          </a:p>
          <a:p>
            <a:pPr marL="285750" lvl="0" indent="-285750">
              <a:buFont typeface="Arial" pitchFamily="34" charset="0"/>
              <a:buChar char="•"/>
            </a:pPr>
            <a:endParaRPr lang="fr-FR" sz="1800" dirty="0">
              <a:solidFill>
                <a:prstClr val="black"/>
              </a:solidFill>
              <a:latin typeface="Arial" pitchFamily="34" charset="0"/>
              <a:ea typeface="Calibri"/>
              <a:cs typeface="Arial" pitchFamily="34" charset="0"/>
            </a:endParaRPr>
          </a:p>
        </p:txBody>
      </p:sp>
      <p:sp>
        <p:nvSpPr>
          <p:cNvPr id="8" name="Rectangle 7"/>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Hypothèses</a:t>
            </a:r>
            <a:endParaRPr lang="fr-FR" sz="2400" b="1" dirty="0">
              <a:solidFill>
                <a:schemeClr val="tx1"/>
              </a:solidFill>
              <a:latin typeface="Arial Narrow" pitchFamily="34" charset="0"/>
              <a:cs typeface="Arial" pitchFamily="34" charset="0"/>
            </a:endParaRPr>
          </a:p>
        </p:txBody>
      </p:sp>
    </p:spTree>
    <p:extLst>
      <p:ext uri="{BB962C8B-B14F-4D97-AF65-F5344CB8AC3E}">
        <p14:creationId xmlns:p14="http://schemas.microsoft.com/office/powerpoint/2010/main" val="3058668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12894" y="6366384"/>
            <a:ext cx="552671" cy="420564"/>
          </a:xfrm>
        </p:spPr>
        <p:txBody>
          <a:bodyPr/>
          <a:lstStyle/>
          <a:p>
            <a:fld id="{531ADC4E-519F-4B42-B6D5-EA3459AA116D}" type="slidenum">
              <a:rPr lang="fr-FR" sz="1400">
                <a:solidFill>
                  <a:prstClr val="black"/>
                </a:solidFill>
              </a:rPr>
              <a:pPr/>
              <a:t>8</a:t>
            </a:fld>
            <a:endParaRPr lang="fr-FR" sz="1400" dirty="0">
              <a:solidFill>
                <a:prstClr val="black"/>
              </a:solidFill>
            </a:endParaRPr>
          </a:p>
        </p:txBody>
      </p:sp>
      <p:sp>
        <p:nvSpPr>
          <p:cNvPr id="5" name="Rectangle 4"/>
          <p:cNvSpPr/>
          <p:nvPr/>
        </p:nvSpPr>
        <p:spPr>
          <a:xfrm>
            <a:off x="469127" y="702542"/>
            <a:ext cx="5243148" cy="5483668"/>
          </a:xfrm>
          <a:prstGeom prst="rect">
            <a:avLst/>
          </a:prstGeom>
        </p:spPr>
        <p:txBody>
          <a:bodyPr wrap="square" lIns="66151" tIns="33077" rIns="66151" bIns="33077">
            <a:spAutoFit/>
          </a:bodyPr>
          <a:lstStyle/>
          <a:p>
            <a:pPr marL="285750" indent="-285750" algn="just">
              <a:buFont typeface="Arial" pitchFamily="34" charset="0"/>
              <a:buChar char="•"/>
            </a:pPr>
            <a:r>
              <a:rPr lang="fr-FR" sz="2000" b="1" dirty="0">
                <a:latin typeface="Arial Narrow" pitchFamily="34" charset="0"/>
                <a:cs typeface="Arial" pitchFamily="34" charset="0"/>
              </a:rPr>
              <a:t>Zones d’étude: </a:t>
            </a:r>
            <a:r>
              <a:rPr lang="fr-FR" sz="2000" b="1" dirty="0" smtClean="0">
                <a:latin typeface="Arial Narrow" pitchFamily="34" charset="0"/>
                <a:cs typeface="Arial" pitchFamily="34" charset="0"/>
              </a:rPr>
              <a:t> </a:t>
            </a:r>
          </a:p>
          <a:p>
            <a:pPr marL="450850" algn="just"/>
            <a:r>
              <a:rPr lang="fr-FR" sz="2000" dirty="0" smtClean="0">
                <a:solidFill>
                  <a:prstClr val="black"/>
                </a:solidFill>
                <a:latin typeface="Arial Narrow" pitchFamily="34" charset="0"/>
                <a:cs typeface="Arial" pitchFamily="34" charset="0"/>
              </a:rPr>
              <a:t>(</a:t>
            </a:r>
            <a:r>
              <a:rPr lang="fr-FR" sz="2000" dirty="0">
                <a:solidFill>
                  <a:prstClr val="black"/>
                </a:solidFill>
                <a:latin typeface="Arial Narrow" pitchFamily="34" charset="0"/>
                <a:cs typeface="Arial" pitchFamily="34" charset="0"/>
              </a:rPr>
              <a:t>3) communes: </a:t>
            </a:r>
            <a:r>
              <a:rPr lang="fr-FR" sz="2000" dirty="0" err="1" smtClean="0">
                <a:solidFill>
                  <a:prstClr val="black"/>
                </a:solidFill>
                <a:latin typeface="Arial Narrow" pitchFamily="34" charset="0"/>
                <a:cs typeface="Arial" pitchFamily="34" charset="0"/>
              </a:rPr>
              <a:t>Bama</a:t>
            </a:r>
            <a:r>
              <a:rPr lang="fr-FR" sz="2000" dirty="0" smtClean="0">
                <a:solidFill>
                  <a:prstClr val="black"/>
                </a:solidFill>
                <a:latin typeface="Arial Narrow" pitchFamily="34" charset="0"/>
                <a:cs typeface="Arial" pitchFamily="34" charset="0"/>
              </a:rPr>
              <a:t> (Hauts Bassins), Dano (Sud Ouest) </a:t>
            </a:r>
            <a:r>
              <a:rPr lang="fr-FR" sz="2000" dirty="0">
                <a:solidFill>
                  <a:prstClr val="black"/>
                </a:solidFill>
                <a:latin typeface="Arial Narrow" pitchFamily="34" charset="0"/>
                <a:cs typeface="Arial" pitchFamily="34" charset="0"/>
              </a:rPr>
              <a:t>et </a:t>
            </a:r>
            <a:r>
              <a:rPr lang="fr-FR" sz="2000" dirty="0" smtClean="0">
                <a:solidFill>
                  <a:prstClr val="black"/>
                </a:solidFill>
                <a:latin typeface="Arial Narrow" pitchFamily="34" charset="0"/>
                <a:cs typeface="Arial" pitchFamily="34" charset="0"/>
              </a:rPr>
              <a:t>Po (</a:t>
            </a:r>
            <a:r>
              <a:rPr lang="fr-FR" sz="2000" dirty="0">
                <a:solidFill>
                  <a:prstClr val="black"/>
                </a:solidFill>
                <a:latin typeface="Arial Narrow" pitchFamily="34" charset="0"/>
                <a:cs typeface="Arial" pitchFamily="34" charset="0"/>
              </a:rPr>
              <a:t>Centre Nord</a:t>
            </a:r>
            <a:r>
              <a:rPr lang="fr-FR" sz="2000" dirty="0" smtClean="0">
                <a:solidFill>
                  <a:prstClr val="black"/>
                </a:solidFill>
                <a:latin typeface="Arial Narrow" pitchFamily="34" charset="0"/>
                <a:cs typeface="Arial" pitchFamily="34" charset="0"/>
              </a:rPr>
              <a:t> ).</a:t>
            </a:r>
          </a:p>
          <a:p>
            <a:pPr marL="285750" indent="-285750" algn="just">
              <a:buFont typeface="Arial" pitchFamily="34" charset="0"/>
              <a:buChar char="•"/>
            </a:pPr>
            <a:r>
              <a:rPr lang="fr-FR" sz="2000" b="1" dirty="0" smtClean="0">
                <a:solidFill>
                  <a:prstClr val="black"/>
                </a:solidFill>
                <a:latin typeface="Arial Narrow" pitchFamily="34" charset="0"/>
                <a:cs typeface="Arial" pitchFamily="34" charset="0"/>
              </a:rPr>
              <a:t>Technique de d’échantillonnage: </a:t>
            </a:r>
          </a:p>
          <a:p>
            <a:pPr marL="617537" indent="-171450" algn="just">
              <a:buFont typeface="Arial" pitchFamily="34" charset="0"/>
              <a:buChar char="−"/>
            </a:pPr>
            <a:r>
              <a:rPr lang="fr-FR" sz="2000" dirty="0">
                <a:solidFill>
                  <a:prstClr val="black"/>
                </a:solidFill>
                <a:latin typeface="Arial Narrow" pitchFamily="34" charset="0"/>
                <a:cs typeface="Arial" pitchFamily="34" charset="0"/>
              </a:rPr>
              <a:t>b</a:t>
            </a:r>
            <a:r>
              <a:rPr lang="fr-FR" sz="2000" dirty="0" smtClean="0">
                <a:solidFill>
                  <a:prstClr val="black"/>
                </a:solidFill>
                <a:latin typeface="Arial Narrow" pitchFamily="34" charset="0"/>
                <a:cs typeface="Arial" pitchFamily="34" charset="0"/>
              </a:rPr>
              <a:t>oule de neige: </a:t>
            </a:r>
          </a:p>
          <a:p>
            <a:pPr marL="617537" indent="-171450" algn="just">
              <a:buFont typeface="Arial" pitchFamily="34" charset="0"/>
              <a:buChar char="−"/>
            </a:pPr>
            <a:r>
              <a:rPr lang="fr-FR" sz="2000" dirty="0" smtClean="0">
                <a:solidFill>
                  <a:prstClr val="black"/>
                </a:solidFill>
                <a:latin typeface="Arial Narrow" pitchFamily="34" charset="0"/>
                <a:cs typeface="Arial" pitchFamily="34" charset="0"/>
              </a:rPr>
              <a:t>sélection aléatoire. </a:t>
            </a:r>
          </a:p>
          <a:p>
            <a:pPr marL="446087" algn="just"/>
            <a:r>
              <a:rPr lang="fr-FR" sz="2000" dirty="0" smtClean="0">
                <a:solidFill>
                  <a:prstClr val="black"/>
                </a:solidFill>
                <a:latin typeface="Arial Narrow" pitchFamily="34" charset="0"/>
                <a:cs typeface="Arial" pitchFamily="34" charset="0"/>
              </a:rPr>
              <a:t>sélection </a:t>
            </a:r>
            <a:r>
              <a:rPr lang="fr-FR" sz="2000" dirty="0">
                <a:solidFill>
                  <a:prstClr val="black"/>
                </a:solidFill>
                <a:latin typeface="Arial Narrow" pitchFamily="34" charset="0"/>
                <a:cs typeface="Arial" pitchFamily="34" charset="0"/>
              </a:rPr>
              <a:t>des collecteurs, </a:t>
            </a:r>
            <a:r>
              <a:rPr lang="fr-FR" sz="2000" dirty="0" smtClean="0">
                <a:solidFill>
                  <a:prstClr val="black"/>
                </a:solidFill>
                <a:latin typeface="Arial Narrow" pitchFamily="34" charset="0"/>
                <a:cs typeface="Arial" pitchFamily="34" charset="0"/>
              </a:rPr>
              <a:t>transporteurs et transformateurs </a:t>
            </a:r>
            <a:r>
              <a:rPr lang="fr-FR" sz="2000" dirty="0">
                <a:solidFill>
                  <a:prstClr val="black"/>
                </a:solidFill>
                <a:latin typeface="Arial Narrow" pitchFamily="34" charset="0"/>
                <a:cs typeface="Arial" pitchFamily="34" charset="0"/>
              </a:rPr>
              <a:t>de </a:t>
            </a:r>
            <a:r>
              <a:rPr lang="fr-FR" sz="2000" dirty="0" smtClean="0">
                <a:solidFill>
                  <a:prstClr val="black"/>
                </a:solidFill>
                <a:latin typeface="Arial Narrow" pitchFamily="34" charset="0"/>
                <a:cs typeface="Arial" pitchFamily="34" charset="0"/>
              </a:rPr>
              <a:t>biomasse, utilisateurs d’énergie</a:t>
            </a:r>
            <a:endParaRPr lang="fr-FR" sz="2000" dirty="0">
              <a:solidFill>
                <a:prstClr val="black"/>
              </a:solidFill>
              <a:latin typeface="Arial Narrow" pitchFamily="34" charset="0"/>
              <a:cs typeface="Arial" pitchFamily="34" charset="0"/>
            </a:endParaRPr>
          </a:p>
          <a:p>
            <a:pPr marL="285750" indent="-285750" algn="just">
              <a:buFont typeface="Arial" pitchFamily="34" charset="0"/>
              <a:buChar char="•"/>
            </a:pPr>
            <a:r>
              <a:rPr lang="fr-FR" sz="2000" b="1" dirty="0" smtClean="0">
                <a:solidFill>
                  <a:prstClr val="black"/>
                </a:solidFill>
                <a:latin typeface="Arial Narrow" pitchFamily="34" charset="0"/>
                <a:cs typeface="Arial" pitchFamily="34" charset="0"/>
              </a:rPr>
              <a:t>Technique de collecte des données </a:t>
            </a:r>
          </a:p>
          <a:p>
            <a:pPr marL="617538" indent="-171450" algn="just">
              <a:buFont typeface="Arial" pitchFamily="34" charset="0"/>
              <a:buChar char="−"/>
            </a:pPr>
            <a:r>
              <a:rPr lang="fr-FR" sz="2000" dirty="0">
                <a:solidFill>
                  <a:prstClr val="black"/>
                </a:solidFill>
                <a:latin typeface="Arial Narrow" pitchFamily="34" charset="0"/>
                <a:cs typeface="Arial" pitchFamily="34" charset="0"/>
              </a:rPr>
              <a:t>r</a:t>
            </a:r>
            <a:r>
              <a:rPr lang="fr-FR" sz="2000" dirty="0" smtClean="0">
                <a:solidFill>
                  <a:prstClr val="black"/>
                </a:solidFill>
                <a:latin typeface="Arial Narrow" pitchFamily="34" charset="0"/>
                <a:cs typeface="Arial" pitchFamily="34" charset="0"/>
              </a:rPr>
              <a:t>evue documentaire;</a:t>
            </a:r>
          </a:p>
          <a:p>
            <a:pPr marL="617538" indent="-171450" algn="just">
              <a:buFont typeface="Arial" pitchFamily="34" charset="0"/>
              <a:buChar char="−"/>
            </a:pPr>
            <a:r>
              <a:rPr lang="fr-FR" sz="2000" dirty="0">
                <a:solidFill>
                  <a:prstClr val="black"/>
                </a:solidFill>
                <a:latin typeface="Arial Narrow" pitchFamily="34" charset="0"/>
                <a:cs typeface="Arial" pitchFamily="34" charset="0"/>
              </a:rPr>
              <a:t>v</a:t>
            </a:r>
            <a:r>
              <a:rPr lang="fr-FR" sz="2000" dirty="0" smtClean="0">
                <a:solidFill>
                  <a:prstClr val="black"/>
                </a:solidFill>
                <a:latin typeface="Arial Narrow" pitchFamily="34" charset="0"/>
                <a:cs typeface="Arial" pitchFamily="34" charset="0"/>
              </a:rPr>
              <a:t>isites exploratoires des sites d’implantation des gazogènes;</a:t>
            </a:r>
          </a:p>
          <a:p>
            <a:pPr marL="617538" indent="-171450" algn="just">
              <a:buFont typeface="Arial" pitchFamily="34" charset="0"/>
              <a:buChar char="−"/>
            </a:pPr>
            <a:r>
              <a:rPr lang="fr-FR" sz="2000" dirty="0" err="1">
                <a:solidFill>
                  <a:prstClr val="black"/>
                </a:solidFill>
                <a:latin typeface="Arial Narrow" pitchFamily="34" charset="0"/>
                <a:cs typeface="Arial" pitchFamily="34" charset="0"/>
              </a:rPr>
              <a:t>b</a:t>
            </a:r>
            <a:r>
              <a:rPr lang="fr-FR" sz="2000" dirty="0" err="1" smtClean="0">
                <a:solidFill>
                  <a:prstClr val="black"/>
                </a:solidFill>
                <a:latin typeface="Arial Narrow" pitchFamily="34" charset="0"/>
                <a:cs typeface="Arial" pitchFamily="34" charset="0"/>
              </a:rPr>
              <a:t>enchmarking</a:t>
            </a:r>
            <a:r>
              <a:rPr lang="fr-FR" sz="2000" dirty="0" smtClean="0">
                <a:solidFill>
                  <a:prstClr val="black"/>
                </a:solidFill>
                <a:latin typeface="Arial Narrow" pitchFamily="34" charset="0"/>
                <a:cs typeface="Arial" pitchFamily="34" charset="0"/>
              </a:rPr>
              <a:t>;</a:t>
            </a:r>
            <a:endParaRPr lang="fr-FR" sz="2000" dirty="0">
              <a:solidFill>
                <a:prstClr val="black"/>
              </a:solidFill>
              <a:latin typeface="Arial Narrow" pitchFamily="34" charset="0"/>
              <a:cs typeface="Arial" pitchFamily="34" charset="0"/>
            </a:endParaRPr>
          </a:p>
          <a:p>
            <a:pPr marL="617538" indent="-171450" algn="just">
              <a:buFont typeface="Arial" pitchFamily="34" charset="0"/>
              <a:buChar char="−"/>
            </a:pPr>
            <a:r>
              <a:rPr lang="fr-FR" sz="2000" dirty="0" smtClean="0">
                <a:solidFill>
                  <a:prstClr val="black"/>
                </a:solidFill>
                <a:latin typeface="Arial Narrow" pitchFamily="34" charset="0"/>
                <a:cs typeface="Arial" pitchFamily="34" charset="0"/>
              </a:rPr>
              <a:t>Enquêtes par questionnaires, entretiens individuels et de groupes à l’aide des guides </a:t>
            </a:r>
            <a:r>
              <a:rPr lang="fr-FR" sz="2000" dirty="0" smtClean="0">
                <a:solidFill>
                  <a:prstClr val="black"/>
                </a:solidFill>
                <a:latin typeface="Arial Narrow" pitchFamily="34" charset="0"/>
                <a:cs typeface="Arial" pitchFamily="34" charset="0"/>
              </a:rPr>
              <a:t>d’entretien.</a:t>
            </a:r>
            <a:endParaRPr lang="fr-FR" sz="2000" dirty="0" smtClean="0">
              <a:solidFill>
                <a:prstClr val="black"/>
              </a:solidFill>
              <a:latin typeface="Arial Narrow" pitchFamily="34" charset="0"/>
              <a:cs typeface="Arial" pitchFamily="34" charset="0"/>
            </a:endParaRPr>
          </a:p>
        </p:txBody>
      </p:sp>
      <p:grpSp>
        <p:nvGrpSpPr>
          <p:cNvPr id="3" name="Groupe 2"/>
          <p:cNvGrpSpPr/>
          <p:nvPr/>
        </p:nvGrpSpPr>
        <p:grpSpPr>
          <a:xfrm>
            <a:off x="5712275" y="908720"/>
            <a:ext cx="3022121" cy="3612224"/>
            <a:chOff x="5225301" y="764704"/>
            <a:chExt cx="3312368" cy="3419271"/>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5225301" y="764704"/>
              <a:ext cx="3312368" cy="3419271"/>
            </a:xfrm>
            <a:prstGeom prst="rect">
              <a:avLst/>
            </a:prstGeom>
          </p:spPr>
        </p:pic>
        <p:sp>
          <p:nvSpPr>
            <p:cNvPr id="2" name="Ellipse 1"/>
            <p:cNvSpPr/>
            <p:nvPr/>
          </p:nvSpPr>
          <p:spPr>
            <a:xfrm>
              <a:off x="5364088" y="2478853"/>
              <a:ext cx="1728196" cy="86409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lIns="66151" tIns="33077" rIns="66151" bIns="33077" rtlCol="0" anchor="ctr"/>
            <a:lstStyle/>
            <a:p>
              <a:pPr algn="ctr"/>
              <a:endParaRPr lang="fr-FR"/>
            </a:p>
          </p:txBody>
        </p:sp>
      </p:grpSp>
      <p:sp>
        <p:nvSpPr>
          <p:cNvPr id="9" name="Rectangle 8"/>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Méthodologie (1/6)</a:t>
            </a:r>
            <a:endParaRPr lang="fr-FR" sz="2400" b="1" dirty="0">
              <a:solidFill>
                <a:schemeClr val="tx1"/>
              </a:solidFill>
              <a:latin typeface="Arial Narrow" pitchFamily="34" charset="0"/>
              <a:cs typeface="Arial" pitchFamily="34" charset="0"/>
            </a:endParaRPr>
          </a:p>
        </p:txBody>
      </p:sp>
    </p:spTree>
    <p:extLst>
      <p:ext uri="{BB962C8B-B14F-4D97-AF65-F5344CB8AC3E}">
        <p14:creationId xmlns:p14="http://schemas.microsoft.com/office/powerpoint/2010/main" val="1350083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8512894" y="6366384"/>
            <a:ext cx="552671" cy="420564"/>
          </a:xfrm>
        </p:spPr>
        <p:txBody>
          <a:bodyPr/>
          <a:lstStyle/>
          <a:p>
            <a:fld id="{531ADC4E-519F-4B42-B6D5-EA3459AA116D}" type="slidenum">
              <a:rPr lang="fr-FR" sz="1400">
                <a:solidFill>
                  <a:prstClr val="black"/>
                </a:solidFill>
              </a:rPr>
              <a:pPr/>
              <a:t>9</a:t>
            </a:fld>
            <a:endParaRPr lang="fr-FR" sz="1400" dirty="0">
              <a:solidFill>
                <a:prstClr val="black"/>
              </a:solidFill>
            </a:endParaRPr>
          </a:p>
        </p:txBody>
      </p:sp>
      <p:sp>
        <p:nvSpPr>
          <p:cNvPr id="5" name="ZoneTexte 4"/>
          <p:cNvSpPr txBox="1"/>
          <p:nvPr/>
        </p:nvSpPr>
        <p:spPr>
          <a:xfrm>
            <a:off x="397120" y="764703"/>
            <a:ext cx="8337276" cy="1015663"/>
          </a:xfrm>
          <a:prstGeom prst="rect">
            <a:avLst/>
          </a:prstGeom>
          <a:noFill/>
        </p:spPr>
        <p:txBody>
          <a:bodyPr wrap="square" rtlCol="0">
            <a:spAutoFit/>
          </a:bodyPr>
          <a:lstStyle/>
          <a:p>
            <a:pPr marL="342900" indent="-342900" algn="just">
              <a:buFont typeface="Arial" pitchFamily="34" charset="0"/>
              <a:buChar char="•"/>
            </a:pPr>
            <a:r>
              <a:rPr lang="fr-FR" sz="2000" b="1" dirty="0" smtClean="0">
                <a:latin typeface="Arial Narrow" pitchFamily="34" charset="0"/>
                <a:cs typeface="Arial" pitchFamily="34" charset="0"/>
              </a:rPr>
              <a:t>Méthodes </a:t>
            </a:r>
            <a:r>
              <a:rPr lang="fr-FR" sz="2000" b="1" dirty="0">
                <a:latin typeface="Arial Narrow" pitchFamily="34" charset="0"/>
                <a:cs typeface="Arial" pitchFamily="34" charset="0"/>
              </a:rPr>
              <a:t>d’analyse de la </a:t>
            </a:r>
            <a:r>
              <a:rPr lang="fr-FR" sz="2000" b="1" dirty="0" smtClean="0">
                <a:latin typeface="Arial Narrow" pitchFamily="34" charset="0"/>
                <a:cs typeface="Arial" pitchFamily="34" charset="0"/>
              </a:rPr>
              <a:t>chaîne </a:t>
            </a:r>
            <a:r>
              <a:rPr lang="fr-FR" sz="2000" b="1" dirty="0">
                <a:latin typeface="Arial Narrow" pitchFamily="34" charset="0"/>
                <a:cs typeface="Arial" pitchFamily="34" charset="0"/>
              </a:rPr>
              <a:t>d’approvisionnement de </a:t>
            </a:r>
            <a:r>
              <a:rPr lang="fr-FR" sz="2000" b="1" dirty="0" smtClean="0">
                <a:latin typeface="Arial Narrow" pitchFamily="34" charset="0"/>
                <a:cs typeface="Arial" pitchFamily="34" charset="0"/>
              </a:rPr>
              <a:t>biomasse</a:t>
            </a:r>
          </a:p>
          <a:p>
            <a:pPr algn="just"/>
            <a:endParaRPr lang="fr-FR" sz="2000" b="1" dirty="0">
              <a:latin typeface="Arial Narrow" pitchFamily="34" charset="0"/>
              <a:cs typeface="Arial" pitchFamily="34" charset="0"/>
            </a:endParaRPr>
          </a:p>
          <a:p>
            <a:pPr algn="just"/>
            <a:r>
              <a:rPr lang="fr-FR" sz="2000" dirty="0" smtClean="0">
                <a:latin typeface="Arial Narrow" pitchFamily="34" charset="0"/>
                <a:cs typeface="Arial" pitchFamily="34" charset="0"/>
              </a:rPr>
              <a:t>Ligne directive de la Commission Internationale et de Développement</a:t>
            </a:r>
            <a:endParaRPr lang="fr-FR" sz="2400" dirty="0">
              <a:latin typeface="Arial Narrow" pitchFamily="34" charset="0"/>
              <a:cs typeface="Arial" pitchFamily="34" charset="0"/>
            </a:endParaRPr>
          </a:p>
        </p:txBody>
      </p:sp>
      <p:sp>
        <p:nvSpPr>
          <p:cNvPr id="9" name="Rectangle 8"/>
          <p:cNvSpPr/>
          <p:nvPr/>
        </p:nvSpPr>
        <p:spPr>
          <a:xfrm>
            <a:off x="397120" y="188640"/>
            <a:ext cx="833727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tx1"/>
                </a:solidFill>
                <a:latin typeface="Arial Narrow" pitchFamily="34" charset="0"/>
                <a:cs typeface="Arial" pitchFamily="34" charset="0"/>
              </a:rPr>
              <a:t>Méthodologie (2/6)</a:t>
            </a:r>
            <a:endParaRPr lang="fr-FR" sz="2400" b="1" dirty="0">
              <a:solidFill>
                <a:schemeClr val="tx1"/>
              </a:solidFill>
              <a:latin typeface="Arial Narrow" pitchFamily="34" charset="0"/>
              <a:cs typeface="Arial" pitchFamily="34" charset="0"/>
            </a:endParaRPr>
          </a:p>
        </p:txBody>
      </p:sp>
      <p:sp>
        <p:nvSpPr>
          <p:cNvPr id="2" name="Flèche droite 1"/>
          <p:cNvSpPr/>
          <p:nvPr/>
        </p:nvSpPr>
        <p:spPr>
          <a:xfrm>
            <a:off x="397120" y="1933710"/>
            <a:ext cx="4168638" cy="35835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just" defTabSz="914400">
              <a:defRPr/>
            </a:pPr>
            <a:r>
              <a:rPr lang="fr-FR" sz="1600" b="1" dirty="0">
                <a:solidFill>
                  <a:schemeClr val="tx1"/>
                </a:solidFill>
                <a:latin typeface="Arial Narrow" pitchFamily="34" charset="0"/>
                <a:cs typeface="Arial" pitchFamily="34" charset="0"/>
              </a:rPr>
              <a:t>Analyse </a:t>
            </a:r>
            <a:r>
              <a:rPr lang="fr-FR" sz="1600" b="1" dirty="0" smtClean="0">
                <a:solidFill>
                  <a:schemeClr val="tx1"/>
                </a:solidFill>
                <a:latin typeface="Arial Narrow" pitchFamily="34" charset="0"/>
                <a:cs typeface="Arial" pitchFamily="34" charset="0"/>
              </a:rPr>
              <a:t>structurelle </a:t>
            </a:r>
          </a:p>
          <a:p>
            <a:pPr algn="just" defTabSz="914400">
              <a:defRPr/>
            </a:pPr>
            <a:r>
              <a:rPr lang="fr-FR" sz="1600" dirty="0" smtClean="0">
                <a:solidFill>
                  <a:schemeClr val="tx1"/>
                </a:solidFill>
                <a:latin typeface="Arial Narrow" pitchFamily="34" charset="0"/>
                <a:cs typeface="Arial" pitchFamily="34" charset="0"/>
              </a:rPr>
              <a:t>Identification des acteurs;</a:t>
            </a:r>
            <a:endParaRPr lang="fr-FR" sz="1600" dirty="0">
              <a:solidFill>
                <a:schemeClr val="tx1"/>
              </a:solidFill>
              <a:latin typeface="Arial Narrow" pitchFamily="34" charset="0"/>
              <a:cs typeface="Arial" pitchFamily="34" charset="0"/>
            </a:endParaRPr>
          </a:p>
          <a:p>
            <a:pPr algn="just" defTabSz="914400">
              <a:defRPr/>
            </a:pPr>
            <a:r>
              <a:rPr lang="fr-FR" sz="1600" dirty="0">
                <a:solidFill>
                  <a:schemeClr val="tx1"/>
                </a:solidFill>
                <a:latin typeface="Arial Narrow" pitchFamily="34" charset="0"/>
                <a:cs typeface="Arial" pitchFamily="34" charset="0"/>
              </a:rPr>
              <a:t>Rentabilité au niveau de chaque maillon, </a:t>
            </a:r>
            <a:endParaRPr lang="fr-FR" sz="1600" dirty="0" smtClean="0">
              <a:solidFill>
                <a:schemeClr val="tx1"/>
              </a:solidFill>
              <a:latin typeface="Arial Narrow" pitchFamily="34" charset="0"/>
              <a:cs typeface="Arial" pitchFamily="34" charset="0"/>
            </a:endParaRPr>
          </a:p>
          <a:p>
            <a:pPr algn="just" defTabSz="914400">
              <a:defRPr/>
            </a:pPr>
            <a:r>
              <a:rPr lang="fr-FR" sz="1600" dirty="0" smtClean="0">
                <a:solidFill>
                  <a:schemeClr val="tx1"/>
                </a:solidFill>
                <a:latin typeface="Arial Narrow" pitchFamily="34" charset="0"/>
                <a:cs typeface="Arial" pitchFamily="34" charset="0"/>
              </a:rPr>
              <a:t>Distribution </a:t>
            </a:r>
            <a:r>
              <a:rPr lang="fr-FR" sz="1600" dirty="0">
                <a:solidFill>
                  <a:schemeClr val="tx1"/>
                </a:solidFill>
                <a:latin typeface="Arial Narrow" pitchFamily="34" charset="0"/>
                <a:cs typeface="Arial" pitchFamily="34" charset="0"/>
              </a:rPr>
              <a:t>spatiale des flux sortants, </a:t>
            </a:r>
            <a:endParaRPr lang="fr-FR" sz="1600" dirty="0" smtClean="0">
              <a:solidFill>
                <a:schemeClr val="tx1"/>
              </a:solidFill>
              <a:latin typeface="Arial Narrow" pitchFamily="34" charset="0"/>
              <a:cs typeface="Arial" pitchFamily="34" charset="0"/>
            </a:endParaRPr>
          </a:p>
          <a:p>
            <a:pPr algn="just" defTabSz="914400">
              <a:defRPr/>
            </a:pPr>
            <a:r>
              <a:rPr lang="fr-FR" sz="1600" dirty="0" smtClean="0">
                <a:solidFill>
                  <a:schemeClr val="tx1"/>
                </a:solidFill>
                <a:latin typeface="Arial Narrow" pitchFamily="34" charset="0"/>
                <a:cs typeface="Arial" pitchFamily="34" charset="0"/>
              </a:rPr>
              <a:t>Consommations </a:t>
            </a:r>
            <a:r>
              <a:rPr lang="fr-FR" sz="1600" dirty="0">
                <a:solidFill>
                  <a:schemeClr val="tx1"/>
                </a:solidFill>
                <a:latin typeface="Arial Narrow" pitchFamily="34" charset="0"/>
                <a:cs typeface="Arial" pitchFamily="34" charset="0"/>
              </a:rPr>
              <a:t>de différents biens et </a:t>
            </a:r>
            <a:r>
              <a:rPr lang="fr-FR" sz="1600" dirty="0" smtClean="0">
                <a:solidFill>
                  <a:schemeClr val="tx1"/>
                </a:solidFill>
                <a:latin typeface="Arial Narrow" pitchFamily="34" charset="0"/>
                <a:cs typeface="Arial" pitchFamily="34" charset="0"/>
              </a:rPr>
              <a:t>services.</a:t>
            </a:r>
            <a:endParaRPr lang="fr-FR" sz="1600" dirty="0">
              <a:solidFill>
                <a:schemeClr val="tx1"/>
              </a:solidFill>
              <a:latin typeface="Arial Narrow" pitchFamily="34" charset="0"/>
              <a:cs typeface="Arial" pitchFamily="34" charset="0"/>
            </a:endParaRPr>
          </a:p>
          <a:p>
            <a:pPr algn="ctr"/>
            <a:endParaRPr lang="fr-FR" sz="1800" dirty="0">
              <a:latin typeface="Arial Narrow" pitchFamily="34" charset="0"/>
            </a:endParaRPr>
          </a:p>
        </p:txBody>
      </p:sp>
      <p:sp>
        <p:nvSpPr>
          <p:cNvPr id="3" name="Flèche gauche 2"/>
          <p:cNvSpPr/>
          <p:nvPr/>
        </p:nvSpPr>
        <p:spPr>
          <a:xfrm>
            <a:off x="4565758" y="2636912"/>
            <a:ext cx="4168638" cy="36004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just"/>
            <a:r>
              <a:rPr lang="fr-FR" sz="1800" b="1" dirty="0">
                <a:latin typeface="Arial Narrow" pitchFamily="34" charset="0"/>
              </a:rPr>
              <a:t>Analyse fonctionnelle </a:t>
            </a:r>
          </a:p>
          <a:p>
            <a:pPr algn="just"/>
            <a:r>
              <a:rPr lang="fr-FR" sz="1800" dirty="0">
                <a:latin typeface="Arial Narrow" pitchFamily="34" charset="0"/>
              </a:rPr>
              <a:t> Identification des </a:t>
            </a:r>
            <a:r>
              <a:rPr lang="fr-FR" sz="1800" dirty="0" smtClean="0">
                <a:latin typeface="Arial Narrow" pitchFamily="34" charset="0"/>
              </a:rPr>
              <a:t>facteurs, </a:t>
            </a:r>
            <a:r>
              <a:rPr lang="fr-FR" sz="1800" dirty="0">
                <a:latin typeface="Arial Narrow" pitchFamily="34" charset="0"/>
              </a:rPr>
              <a:t>déterminant la </a:t>
            </a:r>
            <a:r>
              <a:rPr lang="fr-FR" sz="1800" dirty="0" smtClean="0">
                <a:latin typeface="Arial Narrow" pitchFamily="34" charset="0"/>
              </a:rPr>
              <a:t>structure,</a:t>
            </a:r>
            <a:endParaRPr lang="fr-FR" sz="1800" dirty="0">
              <a:latin typeface="Arial Narrow" pitchFamily="34" charset="0"/>
            </a:endParaRPr>
          </a:p>
          <a:p>
            <a:pPr algn="just"/>
            <a:r>
              <a:rPr lang="fr-FR" sz="1800" dirty="0">
                <a:latin typeface="Arial Narrow" pitchFamily="34" charset="0"/>
              </a:rPr>
              <a:t>dynamique des niveaux de </a:t>
            </a:r>
            <a:r>
              <a:rPr lang="fr-FR" sz="1800" dirty="0" smtClean="0">
                <a:latin typeface="Arial Narrow" pitchFamily="34" charset="0"/>
              </a:rPr>
              <a:t>filière, </a:t>
            </a:r>
            <a:endParaRPr lang="fr-FR" sz="1800" dirty="0">
              <a:latin typeface="Arial Narrow" pitchFamily="34" charset="0"/>
            </a:endParaRPr>
          </a:p>
          <a:p>
            <a:pPr algn="just"/>
            <a:r>
              <a:rPr lang="fr-FR" sz="1800" dirty="0">
                <a:latin typeface="Arial Narrow" pitchFamily="34" charset="0"/>
              </a:rPr>
              <a:t>Atouts et </a:t>
            </a:r>
            <a:r>
              <a:rPr lang="fr-FR" sz="1800" dirty="0" smtClean="0">
                <a:latin typeface="Arial Narrow" pitchFamily="34" charset="0"/>
              </a:rPr>
              <a:t>contraintes.</a:t>
            </a:r>
            <a:endParaRPr lang="fr-FR" sz="1800" dirty="0">
              <a:latin typeface="Arial Narrow" pitchFamily="34" charset="0"/>
            </a:endParaRPr>
          </a:p>
        </p:txBody>
      </p:sp>
      <p:sp>
        <p:nvSpPr>
          <p:cNvPr id="4" name="Rectangle 3"/>
          <p:cNvSpPr/>
          <p:nvPr/>
        </p:nvSpPr>
        <p:spPr>
          <a:xfrm>
            <a:off x="3871155" y="2589121"/>
            <a:ext cx="1125629" cy="584775"/>
          </a:xfrm>
          <a:prstGeom prst="rect">
            <a:avLst/>
          </a:prstGeom>
        </p:spPr>
        <p:txBody>
          <a:bodyPr wrap="none">
            <a:spAutoFit/>
          </a:bodyPr>
          <a:lstStyle/>
          <a:p>
            <a:pPr algn="ctr"/>
            <a:r>
              <a:rPr lang="fr-FR" sz="1600" dirty="0" smtClean="0">
                <a:latin typeface="Arial Narrow" pitchFamily="34" charset="0"/>
              </a:rPr>
              <a:t>Données </a:t>
            </a:r>
          </a:p>
          <a:p>
            <a:pPr algn="ctr"/>
            <a:r>
              <a:rPr lang="fr-FR" sz="1600" dirty="0">
                <a:latin typeface="Arial Narrow" pitchFamily="34" charset="0"/>
              </a:rPr>
              <a:t>q</a:t>
            </a:r>
            <a:r>
              <a:rPr lang="fr-FR" sz="1600" dirty="0" smtClean="0">
                <a:latin typeface="Arial Narrow" pitchFamily="34" charset="0"/>
              </a:rPr>
              <a:t>uantitatives</a:t>
            </a:r>
            <a:endParaRPr lang="fr-FR" sz="1600" dirty="0">
              <a:latin typeface="Arial Narrow" pitchFamily="34" charset="0"/>
            </a:endParaRPr>
          </a:p>
        </p:txBody>
      </p:sp>
      <p:sp>
        <p:nvSpPr>
          <p:cNvPr id="8" name="Rectangle 7"/>
          <p:cNvSpPr/>
          <p:nvPr/>
        </p:nvSpPr>
        <p:spPr>
          <a:xfrm>
            <a:off x="3712265" y="4653136"/>
            <a:ext cx="1091966" cy="584775"/>
          </a:xfrm>
          <a:prstGeom prst="rect">
            <a:avLst/>
          </a:prstGeom>
        </p:spPr>
        <p:txBody>
          <a:bodyPr wrap="none">
            <a:spAutoFit/>
          </a:bodyPr>
          <a:lstStyle/>
          <a:p>
            <a:pPr algn="ctr"/>
            <a:r>
              <a:rPr lang="fr-FR" sz="1600" dirty="0" smtClean="0">
                <a:latin typeface="Arial Narrow" pitchFamily="34" charset="0"/>
              </a:rPr>
              <a:t>Données </a:t>
            </a:r>
          </a:p>
          <a:p>
            <a:r>
              <a:rPr lang="fr-FR" sz="1600" dirty="0" smtClean="0">
                <a:latin typeface="Arial Narrow" pitchFamily="34" charset="0"/>
              </a:rPr>
              <a:t>qualitatives </a:t>
            </a:r>
            <a:endParaRPr lang="fr-FR" sz="1600" dirty="0">
              <a:latin typeface="Arial Narrow" pitchFamily="34" charset="0"/>
            </a:endParaRPr>
          </a:p>
        </p:txBody>
      </p:sp>
      <p:sp>
        <p:nvSpPr>
          <p:cNvPr id="10" name="Pensées 9"/>
          <p:cNvSpPr/>
          <p:nvPr/>
        </p:nvSpPr>
        <p:spPr>
          <a:xfrm>
            <a:off x="4572562" y="1844824"/>
            <a:ext cx="1871646" cy="792088"/>
          </a:xfrm>
          <a:prstGeom prst="cloudCallout">
            <a:avLst>
              <a:gd name="adj1" fmla="val -36738"/>
              <a:gd name="adj2" fmla="val 69996"/>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latin typeface="Arial Narrow" pitchFamily="34" charset="0"/>
              </a:rPr>
              <a:t>Questionnaire</a:t>
            </a:r>
          </a:p>
        </p:txBody>
      </p:sp>
      <p:sp>
        <p:nvSpPr>
          <p:cNvPr id="11" name="Pensées 10"/>
          <p:cNvSpPr/>
          <p:nvPr/>
        </p:nvSpPr>
        <p:spPr>
          <a:xfrm>
            <a:off x="3236262" y="5419505"/>
            <a:ext cx="1567969" cy="792088"/>
          </a:xfrm>
          <a:prstGeom prst="cloudCallout">
            <a:avLst>
              <a:gd name="adj1" fmla="val 14763"/>
              <a:gd name="adj2" fmla="val -69434"/>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a:latin typeface="Arial Narrow" pitchFamily="34" charset="0"/>
              </a:rPr>
              <a:t>Guide d’entretien</a:t>
            </a:r>
          </a:p>
        </p:txBody>
      </p:sp>
    </p:spTree>
    <p:extLst>
      <p:ext uri="{BB962C8B-B14F-4D97-AF65-F5344CB8AC3E}">
        <p14:creationId xmlns:p14="http://schemas.microsoft.com/office/powerpoint/2010/main" val="1225562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20631</TotalTime>
  <Words>916</Words>
  <Application>Microsoft Office PowerPoint</Application>
  <PresentationFormat>Affichage à l'écran (4:3)</PresentationFormat>
  <Paragraphs>212</Paragraphs>
  <Slides>15</Slides>
  <Notes>13</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Thème Office</vt:lpstr>
      <vt:lpstr>1_2IE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DOCUMENT</dc:title>
  <dc:creator>TBWa TBWA</dc:creator>
  <cp:lastModifiedBy>HP</cp:lastModifiedBy>
  <cp:revision>939</cp:revision>
  <dcterms:created xsi:type="dcterms:W3CDTF">2013-01-15T13:52:18Z</dcterms:created>
  <dcterms:modified xsi:type="dcterms:W3CDTF">2018-12-13T06:23:32Z</dcterms:modified>
</cp:coreProperties>
</file>