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144000"/>
  <p:defaultTextStyle>
    <a:defPPr>
      <a:defRPr lang="fr-FR"/>
    </a:defPPr>
    <a:lvl1pPr marL="0" algn="l" defTabSz="4175782" rtl="0" eaLnBrk="1" latinLnBrk="0" hangingPunct="1">
      <a:defRPr sz="8200" kern="1200">
        <a:solidFill>
          <a:schemeClr val="tx1"/>
        </a:solidFill>
        <a:latin typeface="+mn-lt"/>
        <a:ea typeface="+mn-ea"/>
        <a:cs typeface="+mn-cs"/>
      </a:defRPr>
    </a:lvl1pPr>
    <a:lvl2pPr marL="2087891" algn="l" defTabSz="4175782" rtl="0" eaLnBrk="1" latinLnBrk="0" hangingPunct="1">
      <a:defRPr sz="8200" kern="1200">
        <a:solidFill>
          <a:schemeClr val="tx1"/>
        </a:solidFill>
        <a:latin typeface="+mn-lt"/>
        <a:ea typeface="+mn-ea"/>
        <a:cs typeface="+mn-cs"/>
      </a:defRPr>
    </a:lvl2pPr>
    <a:lvl3pPr marL="4175782" algn="l" defTabSz="4175782" rtl="0" eaLnBrk="1" latinLnBrk="0" hangingPunct="1">
      <a:defRPr sz="8200" kern="1200">
        <a:solidFill>
          <a:schemeClr val="tx1"/>
        </a:solidFill>
        <a:latin typeface="+mn-lt"/>
        <a:ea typeface="+mn-ea"/>
        <a:cs typeface="+mn-cs"/>
      </a:defRPr>
    </a:lvl3pPr>
    <a:lvl4pPr marL="6263668" algn="l" defTabSz="4175782" rtl="0" eaLnBrk="1" latinLnBrk="0" hangingPunct="1">
      <a:defRPr sz="8200" kern="1200">
        <a:solidFill>
          <a:schemeClr val="tx1"/>
        </a:solidFill>
        <a:latin typeface="+mn-lt"/>
        <a:ea typeface="+mn-ea"/>
        <a:cs typeface="+mn-cs"/>
      </a:defRPr>
    </a:lvl4pPr>
    <a:lvl5pPr marL="8351559" algn="l" defTabSz="4175782" rtl="0" eaLnBrk="1" latinLnBrk="0" hangingPunct="1">
      <a:defRPr sz="8200" kern="1200">
        <a:solidFill>
          <a:schemeClr val="tx1"/>
        </a:solidFill>
        <a:latin typeface="+mn-lt"/>
        <a:ea typeface="+mn-ea"/>
        <a:cs typeface="+mn-cs"/>
      </a:defRPr>
    </a:lvl5pPr>
    <a:lvl6pPr marL="10439450" algn="l" defTabSz="4175782" rtl="0" eaLnBrk="1" latinLnBrk="0" hangingPunct="1">
      <a:defRPr sz="8200" kern="1200">
        <a:solidFill>
          <a:schemeClr val="tx1"/>
        </a:solidFill>
        <a:latin typeface="+mn-lt"/>
        <a:ea typeface="+mn-ea"/>
        <a:cs typeface="+mn-cs"/>
      </a:defRPr>
    </a:lvl6pPr>
    <a:lvl7pPr marL="12527341" algn="l" defTabSz="4175782" rtl="0" eaLnBrk="1" latinLnBrk="0" hangingPunct="1">
      <a:defRPr sz="8200" kern="1200">
        <a:solidFill>
          <a:schemeClr val="tx1"/>
        </a:solidFill>
        <a:latin typeface="+mn-lt"/>
        <a:ea typeface="+mn-ea"/>
        <a:cs typeface="+mn-cs"/>
      </a:defRPr>
    </a:lvl7pPr>
    <a:lvl8pPr marL="14615228" algn="l" defTabSz="4175782" rtl="0" eaLnBrk="1" latinLnBrk="0" hangingPunct="1">
      <a:defRPr sz="8200" kern="1200">
        <a:solidFill>
          <a:schemeClr val="tx1"/>
        </a:solidFill>
        <a:latin typeface="+mn-lt"/>
        <a:ea typeface="+mn-ea"/>
        <a:cs typeface="+mn-cs"/>
      </a:defRPr>
    </a:lvl8pPr>
    <a:lvl9pPr marL="16703119" algn="l" defTabSz="4175782"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30" d="100"/>
          <a:sy n="30" d="100"/>
        </p:scale>
        <p:origin x="-1084" y="-2672"/>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3B07-4127-4368-A9D2-6366905340AB}" type="datetimeFigureOut">
              <a:rPr lang="fr-FR" smtClean="0"/>
              <a:t>20/05/2021</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9CAEB-97A3-4AF9-ACFB-DDE883DAB581}" type="slidenum">
              <a:rPr lang="fr-FR" smtClean="0"/>
              <a:t>‹N°›</a:t>
            </a:fld>
            <a:endParaRPr lang="fr-FR"/>
          </a:p>
        </p:txBody>
      </p:sp>
    </p:spTree>
    <p:extLst>
      <p:ext uri="{BB962C8B-B14F-4D97-AF65-F5344CB8AC3E}">
        <p14:creationId xmlns:p14="http://schemas.microsoft.com/office/powerpoint/2010/main" val="647133839"/>
      </p:ext>
    </p:extLst>
  </p:cSld>
  <p:clrMap bg1="lt1" tx1="dk1" bg2="lt2" tx2="dk2" accent1="accent1" accent2="accent2" accent3="accent3" accent4="accent4" accent5="accent5" accent6="accent6" hlink="hlink" folHlink="folHlink"/>
  <p:notesStyle>
    <a:lvl1pPr marL="0" algn="l" defTabSz="4175782" rtl="0" eaLnBrk="1" latinLnBrk="0" hangingPunct="1">
      <a:defRPr sz="5500" kern="1200">
        <a:solidFill>
          <a:schemeClr val="tx1"/>
        </a:solidFill>
        <a:latin typeface="+mn-lt"/>
        <a:ea typeface="+mn-ea"/>
        <a:cs typeface="+mn-cs"/>
      </a:defRPr>
    </a:lvl1pPr>
    <a:lvl2pPr marL="2087891" algn="l" defTabSz="4175782" rtl="0" eaLnBrk="1" latinLnBrk="0" hangingPunct="1">
      <a:defRPr sz="5500" kern="1200">
        <a:solidFill>
          <a:schemeClr val="tx1"/>
        </a:solidFill>
        <a:latin typeface="+mn-lt"/>
        <a:ea typeface="+mn-ea"/>
        <a:cs typeface="+mn-cs"/>
      </a:defRPr>
    </a:lvl2pPr>
    <a:lvl3pPr marL="4175782" algn="l" defTabSz="4175782" rtl="0" eaLnBrk="1" latinLnBrk="0" hangingPunct="1">
      <a:defRPr sz="5500" kern="1200">
        <a:solidFill>
          <a:schemeClr val="tx1"/>
        </a:solidFill>
        <a:latin typeface="+mn-lt"/>
        <a:ea typeface="+mn-ea"/>
        <a:cs typeface="+mn-cs"/>
      </a:defRPr>
    </a:lvl3pPr>
    <a:lvl4pPr marL="6263668" algn="l" defTabSz="4175782" rtl="0" eaLnBrk="1" latinLnBrk="0" hangingPunct="1">
      <a:defRPr sz="5500" kern="1200">
        <a:solidFill>
          <a:schemeClr val="tx1"/>
        </a:solidFill>
        <a:latin typeface="+mn-lt"/>
        <a:ea typeface="+mn-ea"/>
        <a:cs typeface="+mn-cs"/>
      </a:defRPr>
    </a:lvl4pPr>
    <a:lvl5pPr marL="8351559" algn="l" defTabSz="4175782" rtl="0" eaLnBrk="1" latinLnBrk="0" hangingPunct="1">
      <a:defRPr sz="5500" kern="1200">
        <a:solidFill>
          <a:schemeClr val="tx1"/>
        </a:solidFill>
        <a:latin typeface="+mn-lt"/>
        <a:ea typeface="+mn-ea"/>
        <a:cs typeface="+mn-cs"/>
      </a:defRPr>
    </a:lvl5pPr>
    <a:lvl6pPr marL="10439450" algn="l" defTabSz="4175782" rtl="0" eaLnBrk="1" latinLnBrk="0" hangingPunct="1">
      <a:defRPr sz="5500" kern="1200">
        <a:solidFill>
          <a:schemeClr val="tx1"/>
        </a:solidFill>
        <a:latin typeface="+mn-lt"/>
        <a:ea typeface="+mn-ea"/>
        <a:cs typeface="+mn-cs"/>
      </a:defRPr>
    </a:lvl6pPr>
    <a:lvl7pPr marL="12527341" algn="l" defTabSz="4175782" rtl="0" eaLnBrk="1" latinLnBrk="0" hangingPunct="1">
      <a:defRPr sz="5500" kern="1200">
        <a:solidFill>
          <a:schemeClr val="tx1"/>
        </a:solidFill>
        <a:latin typeface="+mn-lt"/>
        <a:ea typeface="+mn-ea"/>
        <a:cs typeface="+mn-cs"/>
      </a:defRPr>
    </a:lvl7pPr>
    <a:lvl8pPr marL="14615228" algn="l" defTabSz="4175782" rtl="0" eaLnBrk="1" latinLnBrk="0" hangingPunct="1">
      <a:defRPr sz="5500" kern="1200">
        <a:solidFill>
          <a:schemeClr val="tx1"/>
        </a:solidFill>
        <a:latin typeface="+mn-lt"/>
        <a:ea typeface="+mn-ea"/>
        <a:cs typeface="+mn-cs"/>
      </a:defRPr>
    </a:lvl8pPr>
    <a:lvl9pPr marL="16703119" algn="l" defTabSz="4175782"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402"/>
            <a:ext cx="25737979" cy="9176085"/>
          </a:xfrm>
        </p:spPr>
        <p:txBody>
          <a:bodyPr/>
          <a:lstStyle/>
          <a:p>
            <a:r>
              <a:rPr lang="fr-FR"/>
              <a:t>Modifiez le style du titre</a:t>
            </a:r>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7891" indent="0" algn="ctr">
              <a:buNone/>
              <a:defRPr>
                <a:solidFill>
                  <a:schemeClr val="tx1">
                    <a:tint val="75000"/>
                  </a:schemeClr>
                </a:solidFill>
              </a:defRPr>
            </a:lvl2pPr>
            <a:lvl3pPr marL="4175782" indent="0" algn="ctr">
              <a:buNone/>
              <a:defRPr>
                <a:solidFill>
                  <a:schemeClr val="tx1">
                    <a:tint val="75000"/>
                  </a:schemeClr>
                </a:solidFill>
              </a:defRPr>
            </a:lvl3pPr>
            <a:lvl4pPr marL="6263668" indent="0" algn="ctr">
              <a:buNone/>
              <a:defRPr>
                <a:solidFill>
                  <a:schemeClr val="tx1">
                    <a:tint val="75000"/>
                  </a:schemeClr>
                </a:solidFill>
              </a:defRPr>
            </a:lvl4pPr>
            <a:lvl5pPr marL="8351559" indent="0" algn="ctr">
              <a:buNone/>
              <a:defRPr>
                <a:solidFill>
                  <a:schemeClr val="tx1">
                    <a:tint val="75000"/>
                  </a:schemeClr>
                </a:solidFill>
              </a:defRPr>
            </a:lvl5pPr>
            <a:lvl6pPr marL="10439450" indent="0" algn="ctr">
              <a:buNone/>
              <a:defRPr>
                <a:solidFill>
                  <a:schemeClr val="tx1">
                    <a:tint val="75000"/>
                  </a:schemeClr>
                </a:solidFill>
              </a:defRPr>
            </a:lvl6pPr>
            <a:lvl7pPr marL="12527341" indent="0" algn="ctr">
              <a:buNone/>
              <a:defRPr>
                <a:solidFill>
                  <a:schemeClr val="tx1">
                    <a:tint val="75000"/>
                  </a:schemeClr>
                </a:solidFill>
              </a:defRPr>
            </a:lvl7pPr>
            <a:lvl8pPr marL="14615228" indent="0" algn="ctr">
              <a:buNone/>
              <a:defRPr>
                <a:solidFill>
                  <a:schemeClr val="tx1">
                    <a:tint val="75000"/>
                  </a:schemeClr>
                </a:solidFill>
              </a:defRPr>
            </a:lvl8pPr>
            <a:lvl9pPr marL="16703119"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D971F78-E830-4CFD-B866-9DAC8B6BB351}" type="datetime1">
              <a:rPr lang="fr-FR" smtClean="0"/>
              <a:t>20/05/2021</a:t>
            </a:fld>
            <a:endParaRPr lang="fr-FR"/>
          </a:p>
        </p:txBody>
      </p:sp>
      <p:sp>
        <p:nvSpPr>
          <p:cNvPr id="5" name="Espace réservé du pied de page 4"/>
          <p:cNvSpPr>
            <a:spLocks noGrp="1"/>
          </p:cNvSpPr>
          <p:nvPr>
            <p:ph type="ftr" sz="quarter" idx="11"/>
          </p:nvPr>
        </p:nvSpPr>
        <p:spPr/>
        <p:txBody>
          <a:body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307051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E38A06-1308-4952-B0BA-8CA067270CB3}" type="datetime1">
              <a:rPr lang="fr-FR" smtClean="0"/>
              <a:t>20/05/2021</a:t>
            </a:fld>
            <a:endParaRPr lang="fr-FR"/>
          </a:p>
        </p:txBody>
      </p:sp>
      <p:sp>
        <p:nvSpPr>
          <p:cNvPr id="5" name="Espace réservé du pied de page 4"/>
          <p:cNvSpPr>
            <a:spLocks noGrp="1"/>
          </p:cNvSpPr>
          <p:nvPr>
            <p:ph type="ftr" sz="quarter" idx="11"/>
          </p:nvPr>
        </p:nvSpPr>
        <p:spPr/>
        <p:txBody>
          <a:body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290519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4" y="2289072"/>
            <a:ext cx="5109748" cy="48694697"/>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135506" y="2289072"/>
            <a:ext cx="14824573" cy="4869469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33D204-4BF3-4566-940A-BF641C37011E}" type="datetime1">
              <a:rPr lang="fr-FR" smtClean="0"/>
              <a:t>20/05/2021</a:t>
            </a:fld>
            <a:endParaRPr lang="fr-FR"/>
          </a:p>
        </p:txBody>
      </p:sp>
      <p:sp>
        <p:nvSpPr>
          <p:cNvPr id="5" name="Espace réservé du pied de page 4"/>
          <p:cNvSpPr>
            <a:spLocks noGrp="1"/>
          </p:cNvSpPr>
          <p:nvPr>
            <p:ph type="ftr" sz="quarter" idx="11"/>
          </p:nvPr>
        </p:nvSpPr>
        <p:spPr/>
        <p:txBody>
          <a:body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31457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665C1D2-7888-42CD-9EEE-42062C94FBED}" type="datetime1">
              <a:rPr lang="fr-FR" smtClean="0"/>
              <a:t>20/05/2021</a:t>
            </a:fld>
            <a:endParaRPr lang="fr-FR"/>
          </a:p>
        </p:txBody>
      </p:sp>
      <p:sp>
        <p:nvSpPr>
          <p:cNvPr id="5" name="Espace réservé du pied de page 4"/>
          <p:cNvSpPr>
            <a:spLocks noGrp="1"/>
          </p:cNvSpPr>
          <p:nvPr>
            <p:ph type="ftr" sz="quarter" idx="11"/>
          </p:nvPr>
        </p:nvSpPr>
        <p:spPr/>
        <p:txBody>
          <a:body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300403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0" y="27508442"/>
            <a:ext cx="25737979" cy="8502249"/>
          </a:xfrm>
        </p:spPr>
        <p:txBody>
          <a:bodyPr anchor="t"/>
          <a:lstStyle>
            <a:lvl1pPr algn="l">
              <a:defRPr sz="18300" b="1" cap="all"/>
            </a:lvl1pPr>
          </a:lstStyle>
          <a:p>
            <a:r>
              <a:rPr lang="fr-FR"/>
              <a:t>Modifiez le style du titre</a:t>
            </a:r>
          </a:p>
        </p:txBody>
      </p:sp>
      <p:sp>
        <p:nvSpPr>
          <p:cNvPr id="3" name="Espace réservé du texte 2"/>
          <p:cNvSpPr>
            <a:spLocks noGrp="1"/>
          </p:cNvSpPr>
          <p:nvPr>
            <p:ph type="body" idx="1"/>
          </p:nvPr>
        </p:nvSpPr>
        <p:spPr>
          <a:xfrm>
            <a:off x="2391910" y="18144090"/>
            <a:ext cx="25737979" cy="9364360"/>
          </a:xfrm>
        </p:spPr>
        <p:txBody>
          <a:bodyPr anchor="b"/>
          <a:lstStyle>
            <a:lvl1pPr marL="0" indent="0">
              <a:buNone/>
              <a:defRPr sz="9100">
                <a:solidFill>
                  <a:schemeClr val="tx1">
                    <a:tint val="75000"/>
                  </a:schemeClr>
                </a:solidFill>
              </a:defRPr>
            </a:lvl1pPr>
            <a:lvl2pPr marL="2087891" indent="0">
              <a:buNone/>
              <a:defRPr sz="8200">
                <a:solidFill>
                  <a:schemeClr val="tx1">
                    <a:tint val="75000"/>
                  </a:schemeClr>
                </a:solidFill>
              </a:defRPr>
            </a:lvl2pPr>
            <a:lvl3pPr marL="4175782" indent="0">
              <a:buNone/>
              <a:defRPr sz="7300">
                <a:solidFill>
                  <a:schemeClr val="tx1">
                    <a:tint val="75000"/>
                  </a:schemeClr>
                </a:solidFill>
              </a:defRPr>
            </a:lvl3pPr>
            <a:lvl4pPr marL="6263668" indent="0">
              <a:buNone/>
              <a:defRPr sz="6400">
                <a:solidFill>
                  <a:schemeClr val="tx1">
                    <a:tint val="75000"/>
                  </a:schemeClr>
                </a:solidFill>
              </a:defRPr>
            </a:lvl4pPr>
            <a:lvl5pPr marL="8351559" indent="0">
              <a:buNone/>
              <a:defRPr sz="6400">
                <a:solidFill>
                  <a:schemeClr val="tx1">
                    <a:tint val="75000"/>
                  </a:schemeClr>
                </a:solidFill>
              </a:defRPr>
            </a:lvl5pPr>
            <a:lvl6pPr marL="10439450" indent="0">
              <a:buNone/>
              <a:defRPr sz="6400">
                <a:solidFill>
                  <a:schemeClr val="tx1">
                    <a:tint val="75000"/>
                  </a:schemeClr>
                </a:solidFill>
              </a:defRPr>
            </a:lvl6pPr>
            <a:lvl7pPr marL="12527341" indent="0">
              <a:buNone/>
              <a:defRPr sz="6400">
                <a:solidFill>
                  <a:schemeClr val="tx1">
                    <a:tint val="75000"/>
                  </a:schemeClr>
                </a:solidFill>
              </a:defRPr>
            </a:lvl7pPr>
            <a:lvl8pPr marL="14615228" indent="0">
              <a:buNone/>
              <a:defRPr sz="6400">
                <a:solidFill>
                  <a:schemeClr val="tx1">
                    <a:tint val="75000"/>
                  </a:schemeClr>
                </a:solidFill>
              </a:defRPr>
            </a:lvl8pPr>
            <a:lvl9pPr marL="16703119" indent="0">
              <a:buNone/>
              <a:defRPr sz="6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F891191-76B5-490E-84E3-CA9E985C752B}" type="datetime1">
              <a:rPr lang="fr-FR" smtClean="0"/>
              <a:t>20/05/2021</a:t>
            </a:fld>
            <a:endParaRPr lang="fr-FR"/>
          </a:p>
        </p:txBody>
      </p:sp>
      <p:sp>
        <p:nvSpPr>
          <p:cNvPr id="5" name="Espace réservé du pied de page 4"/>
          <p:cNvSpPr>
            <a:spLocks noGrp="1"/>
          </p:cNvSpPr>
          <p:nvPr>
            <p:ph type="ftr" sz="quarter" idx="11"/>
          </p:nvPr>
        </p:nvSpPr>
        <p:spPr/>
        <p:txBody>
          <a:body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385564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135506" y="13318215"/>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11607331" y="13318215"/>
            <a:ext cx="9967158" cy="3766556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2902FE8-4E0F-47A6-9016-687158617417}" type="datetime1">
              <a:rPr lang="fr-FR" smtClean="0"/>
              <a:t>20/05/2021</a:t>
            </a:fld>
            <a:endParaRPr lang="fr-FR"/>
          </a:p>
        </p:txBody>
      </p:sp>
      <p:sp>
        <p:nvSpPr>
          <p:cNvPr id="6" name="Espace réservé du pied de page 5"/>
          <p:cNvSpPr>
            <a:spLocks noGrp="1"/>
          </p:cNvSpPr>
          <p:nvPr>
            <p:ph type="ftr" sz="quarter" idx="11"/>
          </p:nvPr>
        </p:nvSpPr>
        <p:spPr/>
        <p:txBody>
          <a:bodyPr/>
          <a:lstStyle/>
          <a:p>
            <a:r>
              <a:rPr lang="fr-FR"/>
              <a:t>Institut International d’Ingénierie   Rue de la Science - 01 BP 594 - Ouagadougou 01 - BURKINA FASO</a:t>
            </a:r>
          </a:p>
        </p:txBody>
      </p:sp>
      <p:sp>
        <p:nvSpPr>
          <p:cNvPr id="7" name="Espace réservé du numéro de diapositive 6"/>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215862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999" y="1714326"/>
            <a:ext cx="27251978" cy="7134754"/>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1514005" y="9582373"/>
            <a:ext cx="13378914" cy="3993477"/>
          </a:xfrm>
        </p:spPr>
        <p:txBody>
          <a:bodyPr anchor="b"/>
          <a:lstStyle>
            <a:lvl1pPr marL="0" indent="0">
              <a:buNone/>
              <a:defRPr sz="11000" b="1"/>
            </a:lvl1pPr>
            <a:lvl2pPr marL="2087891" indent="0">
              <a:buNone/>
              <a:defRPr sz="9100" b="1"/>
            </a:lvl2pPr>
            <a:lvl3pPr marL="4175782" indent="0">
              <a:buNone/>
              <a:defRPr sz="8200" b="1"/>
            </a:lvl3pPr>
            <a:lvl4pPr marL="6263668" indent="0">
              <a:buNone/>
              <a:defRPr sz="7300" b="1"/>
            </a:lvl4pPr>
            <a:lvl5pPr marL="8351559" indent="0">
              <a:buNone/>
              <a:defRPr sz="7300" b="1"/>
            </a:lvl5pPr>
            <a:lvl6pPr marL="10439450" indent="0">
              <a:buNone/>
              <a:defRPr sz="7300" b="1"/>
            </a:lvl6pPr>
            <a:lvl7pPr marL="12527341" indent="0">
              <a:buNone/>
              <a:defRPr sz="7300" b="1"/>
            </a:lvl7pPr>
            <a:lvl8pPr marL="14615228" indent="0">
              <a:buNone/>
              <a:defRPr sz="7300" b="1"/>
            </a:lvl8pPr>
            <a:lvl9pPr marL="16703119" indent="0">
              <a:buNone/>
              <a:defRPr sz="7300" b="1"/>
            </a:lvl9pPr>
          </a:lstStyle>
          <a:p>
            <a:pPr lvl="0"/>
            <a:r>
              <a:rPr lang="fr-FR"/>
              <a:t>Modifiez les styles du texte du masque</a:t>
            </a:r>
          </a:p>
        </p:txBody>
      </p:sp>
      <p:sp>
        <p:nvSpPr>
          <p:cNvPr id="4" name="Espace réservé du contenu 3"/>
          <p:cNvSpPr>
            <a:spLocks noGrp="1"/>
          </p:cNvSpPr>
          <p:nvPr>
            <p:ph sz="half" idx="2"/>
          </p:nvPr>
        </p:nvSpPr>
        <p:spPr>
          <a:xfrm>
            <a:off x="1514005" y="13575850"/>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5381815" y="9582373"/>
            <a:ext cx="13384168" cy="3993477"/>
          </a:xfrm>
        </p:spPr>
        <p:txBody>
          <a:bodyPr anchor="b"/>
          <a:lstStyle>
            <a:lvl1pPr marL="0" indent="0">
              <a:buNone/>
              <a:defRPr sz="11000" b="1"/>
            </a:lvl1pPr>
            <a:lvl2pPr marL="2087891" indent="0">
              <a:buNone/>
              <a:defRPr sz="9100" b="1"/>
            </a:lvl2pPr>
            <a:lvl3pPr marL="4175782" indent="0">
              <a:buNone/>
              <a:defRPr sz="8200" b="1"/>
            </a:lvl3pPr>
            <a:lvl4pPr marL="6263668" indent="0">
              <a:buNone/>
              <a:defRPr sz="7300" b="1"/>
            </a:lvl4pPr>
            <a:lvl5pPr marL="8351559" indent="0">
              <a:buNone/>
              <a:defRPr sz="7300" b="1"/>
            </a:lvl5pPr>
            <a:lvl6pPr marL="10439450" indent="0">
              <a:buNone/>
              <a:defRPr sz="7300" b="1"/>
            </a:lvl6pPr>
            <a:lvl7pPr marL="12527341" indent="0">
              <a:buNone/>
              <a:defRPr sz="7300" b="1"/>
            </a:lvl7pPr>
            <a:lvl8pPr marL="14615228" indent="0">
              <a:buNone/>
              <a:defRPr sz="7300" b="1"/>
            </a:lvl8pPr>
            <a:lvl9pPr marL="16703119" indent="0">
              <a:buNone/>
              <a:defRPr sz="7300" b="1"/>
            </a:lvl9pPr>
          </a:lstStyle>
          <a:p>
            <a:pPr lvl="0"/>
            <a:r>
              <a:rPr lang="fr-FR"/>
              <a:t>Modifiez les styles du texte du masque</a:t>
            </a:r>
          </a:p>
        </p:txBody>
      </p:sp>
      <p:sp>
        <p:nvSpPr>
          <p:cNvPr id="6" name="Espace réservé du contenu 5"/>
          <p:cNvSpPr>
            <a:spLocks noGrp="1"/>
          </p:cNvSpPr>
          <p:nvPr>
            <p:ph sz="quarter" idx="4"/>
          </p:nvPr>
        </p:nvSpPr>
        <p:spPr>
          <a:xfrm>
            <a:off x="15381815" y="13575850"/>
            <a:ext cx="13384168"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6220E29-B183-40A7-A24B-C2357794C88F}" type="datetime1">
              <a:rPr lang="fr-FR" smtClean="0"/>
              <a:t>20/05/2021</a:t>
            </a:fld>
            <a:endParaRPr lang="fr-FR"/>
          </a:p>
        </p:txBody>
      </p:sp>
      <p:sp>
        <p:nvSpPr>
          <p:cNvPr id="8" name="Espace réservé du pied de page 7"/>
          <p:cNvSpPr>
            <a:spLocks noGrp="1"/>
          </p:cNvSpPr>
          <p:nvPr>
            <p:ph type="ftr" sz="quarter" idx="11"/>
          </p:nvPr>
        </p:nvSpPr>
        <p:spPr/>
        <p:txBody>
          <a:bodyPr/>
          <a:lstStyle/>
          <a:p>
            <a:r>
              <a:rPr lang="fr-FR"/>
              <a:t>Institut International d’Ingénierie   Rue de la Science - 01 BP 594 - Ouagadougou 01 - BURKINA FASO</a:t>
            </a:r>
          </a:p>
        </p:txBody>
      </p:sp>
      <p:sp>
        <p:nvSpPr>
          <p:cNvPr id="9" name="Espace réservé du numéro de diapositive 8"/>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184822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B83F0D-0C1D-42F6-A58C-FA7EAA595E3D}" type="datetime1">
              <a:rPr lang="fr-FR" smtClean="0"/>
              <a:t>20/05/2021</a:t>
            </a:fld>
            <a:endParaRPr lang="fr-FR"/>
          </a:p>
        </p:txBody>
      </p:sp>
      <p:sp>
        <p:nvSpPr>
          <p:cNvPr id="4" name="Espace réservé du pied de page 3"/>
          <p:cNvSpPr>
            <a:spLocks noGrp="1"/>
          </p:cNvSpPr>
          <p:nvPr>
            <p:ph type="ftr" sz="quarter" idx="11"/>
          </p:nvPr>
        </p:nvSpPr>
        <p:spPr/>
        <p:txBody>
          <a:bodyPr/>
          <a:lstStyle/>
          <a:p>
            <a:r>
              <a:rPr lang="fr-FR"/>
              <a:t>Institut International d’Ingénierie   Rue de la Science - 01 BP 594 - Ouagadougou 01 - BURKINA FASO</a:t>
            </a:r>
          </a:p>
        </p:txBody>
      </p:sp>
      <p:sp>
        <p:nvSpPr>
          <p:cNvPr id="5" name="Espace réservé du numéro de diapositive 4"/>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373010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0A94048-1C06-473E-93A1-56D9A8395849}" type="datetime1">
              <a:rPr lang="fr-FR" smtClean="0"/>
              <a:t>20/05/2021</a:t>
            </a:fld>
            <a:endParaRPr lang="fr-FR"/>
          </a:p>
        </p:txBody>
      </p:sp>
      <p:sp>
        <p:nvSpPr>
          <p:cNvPr id="3" name="Espace réservé du pied de page 2"/>
          <p:cNvSpPr>
            <a:spLocks noGrp="1"/>
          </p:cNvSpPr>
          <p:nvPr>
            <p:ph type="ftr" sz="quarter" idx="11"/>
          </p:nvPr>
        </p:nvSpPr>
        <p:spPr/>
        <p:txBody>
          <a:bodyPr/>
          <a:lstStyle/>
          <a:p>
            <a:r>
              <a:rPr lang="fr-FR"/>
              <a:t>Institut International d’Ingénierie   Rue de la Science - 01 BP 594 - Ouagadougou 01 - BURKINA FASO</a:t>
            </a:r>
          </a:p>
        </p:txBody>
      </p:sp>
      <p:sp>
        <p:nvSpPr>
          <p:cNvPr id="4" name="Espace réservé du numéro de diapositive 3"/>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57512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5"/>
            <a:ext cx="9961904" cy="7253667"/>
          </a:xfrm>
        </p:spPr>
        <p:txBody>
          <a:bodyPr anchor="b"/>
          <a:lstStyle>
            <a:lvl1pPr algn="l">
              <a:defRPr sz="9100" b="1"/>
            </a:lvl1pPr>
          </a:lstStyle>
          <a:p>
            <a:r>
              <a:rPr lang="fr-FR"/>
              <a:t>Modifiez le style du titre</a:t>
            </a:r>
          </a:p>
        </p:txBody>
      </p:sp>
      <p:sp>
        <p:nvSpPr>
          <p:cNvPr id="3" name="Espace réservé du contenu 2"/>
          <p:cNvSpPr>
            <a:spLocks noGrp="1"/>
          </p:cNvSpPr>
          <p:nvPr>
            <p:ph idx="1"/>
          </p:nvPr>
        </p:nvSpPr>
        <p:spPr>
          <a:xfrm>
            <a:off x="11838634" y="1704417"/>
            <a:ext cx="16927349" cy="3653589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514001" y="8958089"/>
            <a:ext cx="9961904" cy="29282225"/>
          </a:xfrm>
        </p:spPr>
        <p:txBody>
          <a:bodyPr/>
          <a:lstStyle>
            <a:lvl1pPr marL="0" indent="0">
              <a:buNone/>
              <a:defRPr sz="6400"/>
            </a:lvl1pPr>
            <a:lvl2pPr marL="2087891" indent="0">
              <a:buNone/>
              <a:defRPr sz="5500"/>
            </a:lvl2pPr>
            <a:lvl3pPr marL="4175782" indent="0">
              <a:buNone/>
              <a:defRPr sz="4600"/>
            </a:lvl3pPr>
            <a:lvl4pPr marL="6263668" indent="0">
              <a:buNone/>
              <a:defRPr sz="4100"/>
            </a:lvl4pPr>
            <a:lvl5pPr marL="8351559" indent="0">
              <a:buNone/>
              <a:defRPr sz="4100"/>
            </a:lvl5pPr>
            <a:lvl6pPr marL="10439450" indent="0">
              <a:buNone/>
              <a:defRPr sz="4100"/>
            </a:lvl6pPr>
            <a:lvl7pPr marL="12527341" indent="0">
              <a:buNone/>
              <a:defRPr sz="4100"/>
            </a:lvl7pPr>
            <a:lvl8pPr marL="14615228" indent="0">
              <a:buNone/>
              <a:defRPr sz="4100"/>
            </a:lvl8pPr>
            <a:lvl9pPr marL="16703119"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9583828-A3D0-46D8-82F0-AA02BD413678}" type="datetime1">
              <a:rPr lang="fr-FR" smtClean="0"/>
              <a:t>20/05/2021</a:t>
            </a:fld>
            <a:endParaRPr lang="fr-FR"/>
          </a:p>
        </p:txBody>
      </p:sp>
      <p:sp>
        <p:nvSpPr>
          <p:cNvPr id="6" name="Espace réservé du pied de page 5"/>
          <p:cNvSpPr>
            <a:spLocks noGrp="1"/>
          </p:cNvSpPr>
          <p:nvPr>
            <p:ph type="ftr" sz="quarter" idx="11"/>
          </p:nvPr>
        </p:nvSpPr>
        <p:spPr/>
        <p:txBody>
          <a:bodyPr/>
          <a:lstStyle/>
          <a:p>
            <a:r>
              <a:rPr lang="fr-FR"/>
              <a:t>Institut International d’Ingénierie   Rue de la Science - 01 BP 594 - Ouagadougou 01 - BURKINA FASO</a:t>
            </a:r>
          </a:p>
        </p:txBody>
      </p:sp>
      <p:sp>
        <p:nvSpPr>
          <p:cNvPr id="7" name="Espace réservé du numéro de diapositive 6"/>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190732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74"/>
            <a:ext cx="18167985" cy="3537654"/>
          </a:xfrm>
        </p:spPr>
        <p:txBody>
          <a:bodyPr anchor="b"/>
          <a:lstStyle>
            <a:lvl1pPr algn="l">
              <a:defRPr sz="9100" b="1"/>
            </a:lvl1pPr>
          </a:lstStyle>
          <a:p>
            <a:r>
              <a:rPr lang="fr-FR"/>
              <a:t>Modifiez le style du titre</a:t>
            </a:r>
          </a:p>
        </p:txBody>
      </p:sp>
      <p:sp>
        <p:nvSpPr>
          <p:cNvPr id="3" name="Espace réservé pour une image  2"/>
          <p:cNvSpPr>
            <a:spLocks noGrp="1"/>
          </p:cNvSpPr>
          <p:nvPr>
            <p:ph type="pic" idx="1"/>
          </p:nvPr>
        </p:nvSpPr>
        <p:spPr>
          <a:xfrm>
            <a:off x="5935087" y="3825019"/>
            <a:ext cx="18167985" cy="25685115"/>
          </a:xfrm>
        </p:spPr>
        <p:txBody>
          <a:bodyPr/>
          <a:lstStyle>
            <a:lvl1pPr marL="0" indent="0">
              <a:buNone/>
              <a:defRPr sz="14600"/>
            </a:lvl1pPr>
            <a:lvl2pPr marL="2087891" indent="0">
              <a:buNone/>
              <a:defRPr sz="12800"/>
            </a:lvl2pPr>
            <a:lvl3pPr marL="4175782" indent="0">
              <a:buNone/>
              <a:defRPr sz="11000"/>
            </a:lvl3pPr>
            <a:lvl4pPr marL="6263668" indent="0">
              <a:buNone/>
              <a:defRPr sz="9100"/>
            </a:lvl4pPr>
            <a:lvl5pPr marL="8351559" indent="0">
              <a:buNone/>
              <a:defRPr sz="9100"/>
            </a:lvl5pPr>
            <a:lvl6pPr marL="10439450" indent="0">
              <a:buNone/>
              <a:defRPr sz="9100"/>
            </a:lvl6pPr>
            <a:lvl7pPr marL="12527341" indent="0">
              <a:buNone/>
              <a:defRPr sz="9100"/>
            </a:lvl7pPr>
            <a:lvl8pPr marL="14615228" indent="0">
              <a:buNone/>
              <a:defRPr sz="9100"/>
            </a:lvl8pPr>
            <a:lvl9pPr marL="16703119" indent="0">
              <a:buNone/>
              <a:defRPr sz="9100"/>
            </a:lvl9pPr>
          </a:lstStyle>
          <a:p>
            <a:endParaRPr lang="fr-FR"/>
          </a:p>
        </p:txBody>
      </p:sp>
      <p:sp>
        <p:nvSpPr>
          <p:cNvPr id="4" name="Espace réservé du texte 3"/>
          <p:cNvSpPr>
            <a:spLocks noGrp="1"/>
          </p:cNvSpPr>
          <p:nvPr>
            <p:ph type="body" sz="half" idx="2"/>
          </p:nvPr>
        </p:nvSpPr>
        <p:spPr>
          <a:xfrm>
            <a:off x="5935087" y="33503628"/>
            <a:ext cx="18167985" cy="5024051"/>
          </a:xfrm>
        </p:spPr>
        <p:txBody>
          <a:bodyPr/>
          <a:lstStyle>
            <a:lvl1pPr marL="0" indent="0">
              <a:buNone/>
              <a:defRPr sz="6400"/>
            </a:lvl1pPr>
            <a:lvl2pPr marL="2087891" indent="0">
              <a:buNone/>
              <a:defRPr sz="5500"/>
            </a:lvl2pPr>
            <a:lvl3pPr marL="4175782" indent="0">
              <a:buNone/>
              <a:defRPr sz="4600"/>
            </a:lvl3pPr>
            <a:lvl4pPr marL="6263668" indent="0">
              <a:buNone/>
              <a:defRPr sz="4100"/>
            </a:lvl4pPr>
            <a:lvl5pPr marL="8351559" indent="0">
              <a:buNone/>
              <a:defRPr sz="4100"/>
            </a:lvl5pPr>
            <a:lvl6pPr marL="10439450" indent="0">
              <a:buNone/>
              <a:defRPr sz="4100"/>
            </a:lvl6pPr>
            <a:lvl7pPr marL="12527341" indent="0">
              <a:buNone/>
              <a:defRPr sz="4100"/>
            </a:lvl7pPr>
            <a:lvl8pPr marL="14615228" indent="0">
              <a:buNone/>
              <a:defRPr sz="4100"/>
            </a:lvl8pPr>
            <a:lvl9pPr marL="16703119"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8DC7E1-BE07-4F6D-B9A3-BC67E7C59B63}" type="datetime1">
              <a:rPr lang="fr-FR" smtClean="0"/>
              <a:t>20/05/2021</a:t>
            </a:fld>
            <a:endParaRPr lang="fr-FR"/>
          </a:p>
        </p:txBody>
      </p:sp>
      <p:sp>
        <p:nvSpPr>
          <p:cNvPr id="6" name="Espace réservé du pied de page 5"/>
          <p:cNvSpPr>
            <a:spLocks noGrp="1"/>
          </p:cNvSpPr>
          <p:nvPr>
            <p:ph type="ftr" sz="quarter" idx="11"/>
          </p:nvPr>
        </p:nvSpPr>
        <p:spPr/>
        <p:txBody>
          <a:bodyPr/>
          <a:lstStyle/>
          <a:p>
            <a:r>
              <a:rPr lang="fr-FR"/>
              <a:t>Institut International d’Ingénierie   Rue de la Science - 01 BP 594 - Ouagadougou 01 - BURKINA FASO</a:t>
            </a:r>
          </a:p>
        </p:txBody>
      </p:sp>
      <p:sp>
        <p:nvSpPr>
          <p:cNvPr id="7" name="Espace réservé du numéro de diapositive 6"/>
          <p:cNvSpPr>
            <a:spLocks noGrp="1"/>
          </p:cNvSpPr>
          <p:nvPr>
            <p:ph type="sldNum" sz="quarter" idx="12"/>
          </p:nvPr>
        </p:nvSpPr>
        <p:spPr/>
        <p:txBody>
          <a:bodyPr/>
          <a:lstStyle/>
          <a:p>
            <a:fld id="{9DAF1D11-E8C6-4D28-A176-4FC08367DA25}" type="slidenum">
              <a:rPr lang="fr-FR" smtClean="0"/>
              <a:t>‹N°›</a:t>
            </a:fld>
            <a:endParaRPr lang="fr-FR"/>
          </a:p>
        </p:txBody>
      </p:sp>
    </p:spTree>
    <p:extLst>
      <p:ext uri="{BB962C8B-B14F-4D97-AF65-F5344CB8AC3E}">
        <p14:creationId xmlns:p14="http://schemas.microsoft.com/office/powerpoint/2010/main" val="11399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579" tIns="208790" rIns="417579" bIns="208790" rtlCol="0" anchor="ctr">
            <a:normAutofit/>
          </a:bodyPr>
          <a:lstStyle/>
          <a:p>
            <a:r>
              <a:rPr lang="fr-FR"/>
              <a:t>Modifiez le style du titre</a:t>
            </a:r>
          </a:p>
        </p:txBody>
      </p:sp>
      <p:sp>
        <p:nvSpPr>
          <p:cNvPr id="3" name="Espace réservé du texte 2"/>
          <p:cNvSpPr>
            <a:spLocks noGrp="1"/>
          </p:cNvSpPr>
          <p:nvPr>
            <p:ph type="body" idx="1"/>
          </p:nvPr>
        </p:nvSpPr>
        <p:spPr>
          <a:xfrm>
            <a:off x="1513999" y="9988668"/>
            <a:ext cx="27251978" cy="28251646"/>
          </a:xfrm>
          <a:prstGeom prst="rect">
            <a:avLst/>
          </a:prstGeom>
        </p:spPr>
        <p:txBody>
          <a:bodyPr vert="horz" lIns="417579" tIns="208790" rIns="417579" bIns="20879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513999" y="39677166"/>
            <a:ext cx="7065328" cy="2279156"/>
          </a:xfrm>
          <a:prstGeom prst="rect">
            <a:avLst/>
          </a:prstGeom>
        </p:spPr>
        <p:txBody>
          <a:bodyPr vert="horz" lIns="417579" tIns="208790" rIns="417579" bIns="208790" rtlCol="0" anchor="ctr"/>
          <a:lstStyle>
            <a:lvl1pPr algn="l">
              <a:defRPr sz="5500">
                <a:solidFill>
                  <a:schemeClr val="tx1">
                    <a:tint val="75000"/>
                  </a:schemeClr>
                </a:solidFill>
              </a:defRPr>
            </a:lvl1pPr>
          </a:lstStyle>
          <a:p>
            <a:fld id="{886DB131-8AC0-464F-A469-42B17E2D46B0}" type="datetime1">
              <a:rPr lang="fr-FR" smtClean="0"/>
              <a:t>20/05/2021</a:t>
            </a:fld>
            <a:endParaRPr lang="fr-FR"/>
          </a:p>
        </p:txBody>
      </p:sp>
      <p:sp>
        <p:nvSpPr>
          <p:cNvPr id="5" name="Espace réservé du pied de page 4"/>
          <p:cNvSpPr>
            <a:spLocks noGrp="1"/>
          </p:cNvSpPr>
          <p:nvPr>
            <p:ph type="ftr" sz="quarter" idx="3"/>
          </p:nvPr>
        </p:nvSpPr>
        <p:spPr>
          <a:xfrm>
            <a:off x="10345658" y="39677166"/>
            <a:ext cx="9588659" cy="2279156"/>
          </a:xfrm>
          <a:prstGeom prst="rect">
            <a:avLst/>
          </a:prstGeom>
        </p:spPr>
        <p:txBody>
          <a:bodyPr vert="horz" lIns="417579" tIns="208790" rIns="417579" bIns="208790" rtlCol="0" anchor="ctr"/>
          <a:lstStyle>
            <a:lvl1pPr algn="ctr">
              <a:defRPr sz="5500">
                <a:solidFill>
                  <a:schemeClr val="tx1">
                    <a:tint val="75000"/>
                  </a:schemeClr>
                </a:solidFill>
              </a:defRPr>
            </a:lvl1pPr>
          </a:lstStyle>
          <a:p>
            <a:r>
              <a:rPr lang="fr-FR"/>
              <a:t>Institut International d’Ingénierie   Rue de la Science - 01 BP 594 - Ouagadougou 01 - BURKINA FASO</a:t>
            </a:r>
          </a:p>
        </p:txBody>
      </p:sp>
      <p:sp>
        <p:nvSpPr>
          <p:cNvPr id="6" name="Espace réservé du numéro de diapositive 5"/>
          <p:cNvSpPr>
            <a:spLocks noGrp="1"/>
          </p:cNvSpPr>
          <p:nvPr>
            <p:ph type="sldNum" sz="quarter" idx="4"/>
          </p:nvPr>
        </p:nvSpPr>
        <p:spPr>
          <a:xfrm>
            <a:off x="21700649" y="39677166"/>
            <a:ext cx="7065328" cy="2279156"/>
          </a:xfrm>
          <a:prstGeom prst="rect">
            <a:avLst/>
          </a:prstGeom>
        </p:spPr>
        <p:txBody>
          <a:bodyPr vert="horz" lIns="417579" tIns="208790" rIns="417579" bIns="208790" rtlCol="0" anchor="ctr"/>
          <a:lstStyle>
            <a:lvl1pPr algn="r">
              <a:defRPr sz="5500">
                <a:solidFill>
                  <a:schemeClr val="tx1">
                    <a:tint val="75000"/>
                  </a:schemeClr>
                </a:solidFill>
              </a:defRPr>
            </a:lvl1pPr>
          </a:lstStyle>
          <a:p>
            <a:fld id="{9DAF1D11-E8C6-4D28-A176-4FC08367DA25}" type="slidenum">
              <a:rPr lang="fr-FR" smtClean="0"/>
              <a:t>‹N°›</a:t>
            </a:fld>
            <a:endParaRPr lang="fr-FR"/>
          </a:p>
        </p:txBody>
      </p:sp>
    </p:spTree>
    <p:extLst>
      <p:ext uri="{BB962C8B-B14F-4D97-AF65-F5344CB8AC3E}">
        <p14:creationId xmlns:p14="http://schemas.microsoft.com/office/powerpoint/2010/main" val="220418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175782" rtl="0" eaLnBrk="1" latinLnBrk="0" hangingPunct="1">
        <a:spcBef>
          <a:spcPct val="0"/>
        </a:spcBef>
        <a:buNone/>
        <a:defRPr sz="20100" kern="1200">
          <a:solidFill>
            <a:schemeClr val="tx1"/>
          </a:solidFill>
          <a:latin typeface="+mj-lt"/>
          <a:ea typeface="+mj-ea"/>
          <a:cs typeface="+mj-cs"/>
        </a:defRPr>
      </a:lvl1pPr>
    </p:titleStyle>
    <p:bodyStyle>
      <a:lvl1pPr marL="1565915" indent="-1565915" algn="l" defTabSz="4175782"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2820" indent="-1304929" algn="l" defTabSz="4175782"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725" indent="-1043943" algn="l" defTabSz="4175782"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7612"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503"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3394"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285"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9176"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7062" indent="-1043943" algn="l" defTabSz="4175782"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5782" rtl="0" eaLnBrk="1" latinLnBrk="0" hangingPunct="1">
        <a:defRPr sz="8200" kern="1200">
          <a:solidFill>
            <a:schemeClr val="tx1"/>
          </a:solidFill>
          <a:latin typeface="+mn-lt"/>
          <a:ea typeface="+mn-ea"/>
          <a:cs typeface="+mn-cs"/>
        </a:defRPr>
      </a:lvl1pPr>
      <a:lvl2pPr marL="2087891" algn="l" defTabSz="4175782" rtl="0" eaLnBrk="1" latinLnBrk="0" hangingPunct="1">
        <a:defRPr sz="8200" kern="1200">
          <a:solidFill>
            <a:schemeClr val="tx1"/>
          </a:solidFill>
          <a:latin typeface="+mn-lt"/>
          <a:ea typeface="+mn-ea"/>
          <a:cs typeface="+mn-cs"/>
        </a:defRPr>
      </a:lvl2pPr>
      <a:lvl3pPr marL="4175782" algn="l" defTabSz="4175782" rtl="0" eaLnBrk="1" latinLnBrk="0" hangingPunct="1">
        <a:defRPr sz="8200" kern="1200">
          <a:solidFill>
            <a:schemeClr val="tx1"/>
          </a:solidFill>
          <a:latin typeface="+mn-lt"/>
          <a:ea typeface="+mn-ea"/>
          <a:cs typeface="+mn-cs"/>
        </a:defRPr>
      </a:lvl3pPr>
      <a:lvl4pPr marL="6263668" algn="l" defTabSz="4175782" rtl="0" eaLnBrk="1" latinLnBrk="0" hangingPunct="1">
        <a:defRPr sz="8200" kern="1200">
          <a:solidFill>
            <a:schemeClr val="tx1"/>
          </a:solidFill>
          <a:latin typeface="+mn-lt"/>
          <a:ea typeface="+mn-ea"/>
          <a:cs typeface="+mn-cs"/>
        </a:defRPr>
      </a:lvl4pPr>
      <a:lvl5pPr marL="8351559" algn="l" defTabSz="4175782" rtl="0" eaLnBrk="1" latinLnBrk="0" hangingPunct="1">
        <a:defRPr sz="8200" kern="1200">
          <a:solidFill>
            <a:schemeClr val="tx1"/>
          </a:solidFill>
          <a:latin typeface="+mn-lt"/>
          <a:ea typeface="+mn-ea"/>
          <a:cs typeface="+mn-cs"/>
        </a:defRPr>
      </a:lvl5pPr>
      <a:lvl6pPr marL="10439450" algn="l" defTabSz="4175782" rtl="0" eaLnBrk="1" latinLnBrk="0" hangingPunct="1">
        <a:defRPr sz="8200" kern="1200">
          <a:solidFill>
            <a:schemeClr val="tx1"/>
          </a:solidFill>
          <a:latin typeface="+mn-lt"/>
          <a:ea typeface="+mn-ea"/>
          <a:cs typeface="+mn-cs"/>
        </a:defRPr>
      </a:lvl6pPr>
      <a:lvl7pPr marL="12527341" algn="l" defTabSz="4175782" rtl="0" eaLnBrk="1" latinLnBrk="0" hangingPunct="1">
        <a:defRPr sz="8200" kern="1200">
          <a:solidFill>
            <a:schemeClr val="tx1"/>
          </a:solidFill>
          <a:latin typeface="+mn-lt"/>
          <a:ea typeface="+mn-ea"/>
          <a:cs typeface="+mn-cs"/>
        </a:defRPr>
      </a:lvl7pPr>
      <a:lvl8pPr marL="14615228" algn="l" defTabSz="4175782" rtl="0" eaLnBrk="1" latinLnBrk="0" hangingPunct="1">
        <a:defRPr sz="8200" kern="1200">
          <a:solidFill>
            <a:schemeClr val="tx1"/>
          </a:solidFill>
          <a:latin typeface="+mn-lt"/>
          <a:ea typeface="+mn-ea"/>
          <a:cs typeface="+mn-cs"/>
        </a:defRPr>
      </a:lvl8pPr>
      <a:lvl9pPr marL="16703119" algn="l" defTabSz="41757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1.emf"/><Relationship Id="rId5" Type="http://schemas.openxmlformats.org/officeDocument/2006/relationships/image" Target="../media/image4.jpeg"/><Relationship Id="rId10" Type="http://schemas.openxmlformats.org/officeDocument/2006/relationships/oleObject" Target="../embeddings/Microsoft_Excel_Chart.xls"/><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Espace réservé du pied de page 10"/>
          <p:cNvSpPr>
            <a:spLocks noGrp="1"/>
          </p:cNvSpPr>
          <p:nvPr>
            <p:ph type="ftr" sz="quarter" idx="11"/>
          </p:nvPr>
        </p:nvSpPr>
        <p:spPr>
          <a:xfrm>
            <a:off x="2898627" y="40126342"/>
            <a:ext cx="29667296" cy="2682182"/>
          </a:xfrm>
        </p:spPr>
        <p:txBody>
          <a:bodyPr/>
          <a:lstStyle/>
          <a:p>
            <a:pPr algn="l"/>
            <a:r>
              <a:rPr lang="fr-FR" sz="3200" b="1" dirty="0"/>
              <a:t>Institut International d’Ingénierie de l’Eau et de l’Environnement</a:t>
            </a:r>
            <a:r>
              <a:rPr lang="fr-FR" sz="3200" dirty="0"/>
              <a:t>   Rue de la Science - 01 BP 594 - Ouagadougou 01 - BURKINA FASO</a:t>
            </a:r>
          </a:p>
          <a:p>
            <a:pPr algn="l"/>
            <a:r>
              <a:rPr lang="fr-FR" sz="3200" dirty="0"/>
              <a:t>Tél. : (+226) 50. 49. 28. 00 - Fax : (+226) 50. 49. 28. 01 - Mail : 2ie@2ie-edu.org - </a:t>
            </a:r>
            <a:r>
              <a:rPr lang="fr-FR" sz="3200" b="1" dirty="0"/>
              <a:t>www.2ie-edu.org</a:t>
            </a:r>
            <a:endParaRPr lang="fr-FR" sz="3200" dirty="0"/>
          </a:p>
        </p:txBody>
      </p:sp>
      <p:pic>
        <p:nvPicPr>
          <p:cNvPr id="13" name="Image 12"/>
          <p:cNvPicPr/>
          <p:nvPr/>
        </p:nvPicPr>
        <p:blipFill>
          <a:blip r:embed="rId3">
            <a:extLst>
              <a:ext uri="{28A0092B-C50C-407E-A947-70E740481C1C}">
                <a14:useLocalDpi xmlns:a14="http://schemas.microsoft.com/office/drawing/2010/main" val="0"/>
              </a:ext>
            </a:extLst>
          </a:blip>
          <a:stretch>
            <a:fillRect/>
          </a:stretch>
        </p:blipFill>
        <p:spPr>
          <a:xfrm>
            <a:off x="1828799" y="40625486"/>
            <a:ext cx="1141835" cy="724992"/>
          </a:xfrm>
          <a:prstGeom prst="rect">
            <a:avLst/>
          </a:prstGeom>
        </p:spPr>
      </p:pic>
      <p:sp>
        <p:nvSpPr>
          <p:cNvPr id="10" name="ZoneTexte 9"/>
          <p:cNvSpPr txBox="1"/>
          <p:nvPr/>
        </p:nvSpPr>
        <p:spPr>
          <a:xfrm>
            <a:off x="1389169" y="9636137"/>
            <a:ext cx="13119979" cy="13973056"/>
          </a:xfrm>
          <a:prstGeom prst="rect">
            <a:avLst/>
          </a:prstGeom>
          <a:noFill/>
        </p:spPr>
        <p:txBody>
          <a:bodyPr wrap="square" rtlCol="0">
            <a:spAutoFit/>
          </a:bodyPr>
          <a:lstStyle/>
          <a:p>
            <a:r>
              <a:rPr lang="fr-FR" sz="6600" b="1" dirty="0">
                <a:solidFill>
                  <a:srgbClr val="00B0F0"/>
                </a:solidFill>
                <a:latin typeface="Arial" pitchFamily="34" charset="0"/>
                <a:cs typeface="Arial" pitchFamily="34" charset="0"/>
              </a:rPr>
              <a:t>Introduction </a:t>
            </a:r>
          </a:p>
          <a:p>
            <a:pPr algn="just"/>
            <a:r>
              <a:rPr lang="fr-FR" sz="4400" dirty="0">
                <a:latin typeface="Arial" pitchFamily="34" charset="0"/>
                <a:cs typeface="Arial" pitchFamily="34" charset="0"/>
              </a:rPr>
              <a:t>Au Burkina Faso, faible contexte d’accès à l’électricité des populations rurales, impactant le développement de la transformation des produits agricoles chez les semi industriels traditionnels.</a:t>
            </a:r>
          </a:p>
          <a:p>
            <a:pPr marL="571500" indent="-571500" algn="just">
              <a:buFont typeface="Wingdings" panose="05000000000000000000" pitchFamily="2" charset="2"/>
              <a:buChar char="Ø"/>
            </a:pPr>
            <a:r>
              <a:rPr lang="fr-FR" sz="4400" dirty="0">
                <a:latin typeface="Arial" pitchFamily="34" charset="0"/>
                <a:cs typeface="Arial" pitchFamily="34" charset="0"/>
              </a:rPr>
              <a:t>Processus de la gazéification: comme solution</a:t>
            </a:r>
          </a:p>
          <a:p>
            <a:pPr algn="just"/>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algn="just"/>
            <a:r>
              <a:rPr lang="fr-FR" sz="4400" dirty="0">
                <a:solidFill>
                  <a:srgbClr val="00B0F0"/>
                </a:solidFill>
                <a:latin typeface="Arial" pitchFamily="34" charset="0"/>
                <a:cs typeface="Arial" pitchFamily="34" charset="0"/>
              </a:rPr>
              <a:t>&gt; </a:t>
            </a:r>
            <a:r>
              <a:rPr lang="fr-FR" sz="4400" dirty="0">
                <a:latin typeface="Arial" pitchFamily="34" charset="0"/>
                <a:cs typeface="Arial" pitchFamily="34" charset="0"/>
              </a:rPr>
              <a:t>Sa vulgarisation se heurte à plusieurs contraintes dans des pays comme l’Inde, le Chine et surtout des pays africains où elle est encore immature. D’où le questionnement comment assurer la durabilité de la filière dans le cas du Burkina Faso?</a:t>
            </a: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0279975" cy="9360761"/>
          </a:xfrm>
          <a:prstGeom prst="rect">
            <a:avLst/>
          </a:prstGeom>
        </p:spPr>
      </p:pic>
      <p:sp>
        <p:nvSpPr>
          <p:cNvPr id="9" name="ZoneTexte 8"/>
          <p:cNvSpPr txBox="1"/>
          <p:nvPr/>
        </p:nvSpPr>
        <p:spPr>
          <a:xfrm>
            <a:off x="6066979" y="4995531"/>
            <a:ext cx="22682519" cy="3375283"/>
          </a:xfrm>
          <a:prstGeom prst="rect">
            <a:avLst/>
          </a:prstGeom>
          <a:noFill/>
        </p:spPr>
        <p:txBody>
          <a:bodyPr wrap="square" rtlCol="0">
            <a:spAutoFit/>
          </a:bodyPr>
          <a:lstStyle/>
          <a:p>
            <a:pPr algn="ctr"/>
            <a:endParaRPr lang="fr-FR" sz="3200" dirty="0">
              <a:solidFill>
                <a:schemeClr val="tx1">
                  <a:lumMod val="65000"/>
                  <a:lumOff val="35000"/>
                </a:schemeClr>
              </a:solidFill>
              <a:latin typeface="Roboto Cn" pitchFamily="2" charset="0"/>
              <a:ea typeface="Roboto Cn" pitchFamily="2" charset="0"/>
            </a:endParaRPr>
          </a:p>
          <a:p>
            <a:pPr algn="ctr"/>
            <a:r>
              <a:rPr lang="en-GB" sz="3200" dirty="0">
                <a:solidFill>
                  <a:prstClr val="black"/>
                </a:solidFill>
                <a:latin typeface="Arial" panose="020B0604020202020204" pitchFamily="34" charset="0"/>
                <a:ea typeface="MS PGothic" pitchFamily="34" charset="-128"/>
                <a:cs typeface="Arial" panose="020B0604020202020204" pitchFamily="34" charset="0"/>
              </a:rPr>
              <a:t>Fanta BARRY</a:t>
            </a:r>
            <a:r>
              <a:rPr lang="en-US" sz="3200" i="1" dirty="0">
                <a:solidFill>
                  <a:prstClr val="black"/>
                </a:solidFill>
                <a:latin typeface="Arial" panose="020B0604020202020204" pitchFamily="34" charset="0"/>
                <a:ea typeface="MS PGothic" pitchFamily="34" charset="-128"/>
                <a:cs typeface="Arial" panose="020B0604020202020204" pitchFamily="34" charset="0"/>
              </a:rPr>
              <a:t>*</a:t>
            </a:r>
            <a:r>
              <a:rPr lang="fr-FR" sz="3200" baseline="30000" dirty="0">
                <a:solidFill>
                  <a:prstClr val="black"/>
                </a:solidFill>
                <a:latin typeface="Arial" panose="020B0604020202020204" pitchFamily="34" charset="0"/>
                <a:cs typeface="Arial" panose="020B0604020202020204" pitchFamily="34" charset="0"/>
              </a:rPr>
              <a:t>1,2 </a:t>
            </a:r>
            <a:r>
              <a:rPr lang="en-GB" sz="3200" dirty="0">
                <a:solidFill>
                  <a:prstClr val="black"/>
                </a:solidFill>
                <a:latin typeface="Arial" panose="020B0604020202020204" pitchFamily="34" charset="0"/>
                <a:ea typeface="MS PGothic" pitchFamily="34" charset="-128"/>
                <a:cs typeface="Arial" panose="020B0604020202020204" pitchFamily="34" charset="0"/>
              </a:rPr>
              <a:t>, </a:t>
            </a:r>
            <a:r>
              <a:rPr lang="en-GB" sz="3200" dirty="0" err="1">
                <a:solidFill>
                  <a:prstClr val="black"/>
                </a:solidFill>
                <a:latin typeface="Arial" panose="020B0604020202020204" pitchFamily="34" charset="0"/>
                <a:ea typeface="MS PGothic" pitchFamily="34" charset="-128"/>
                <a:cs typeface="Arial" panose="020B0604020202020204" pitchFamily="34" charset="0"/>
              </a:rPr>
              <a:t>MarieTIEMTORE</a:t>
            </a:r>
            <a:r>
              <a:rPr lang="en-GB" sz="3200" dirty="0">
                <a:solidFill>
                  <a:prstClr val="black"/>
                </a:solidFill>
                <a:latin typeface="Arial" panose="020B0604020202020204" pitchFamily="34" charset="0"/>
                <a:ea typeface="MS PGothic" pitchFamily="34" charset="-128"/>
                <a:cs typeface="Arial" panose="020B0604020202020204" pitchFamily="34" charset="0"/>
              </a:rPr>
              <a:t>/SAWADOGO</a:t>
            </a:r>
            <a:r>
              <a:rPr lang="fr-FR" sz="3200" baseline="30000" dirty="0">
                <a:solidFill>
                  <a:prstClr val="black"/>
                </a:solidFill>
                <a:latin typeface="Arial" panose="020B0604020202020204" pitchFamily="34" charset="0"/>
                <a:cs typeface="Arial" panose="020B0604020202020204" pitchFamily="34" charset="0"/>
              </a:rPr>
              <a:t>1</a:t>
            </a:r>
            <a:r>
              <a:rPr lang="en-GB" sz="3200" dirty="0">
                <a:solidFill>
                  <a:prstClr val="black"/>
                </a:solidFill>
                <a:latin typeface="Arial" panose="020B0604020202020204" pitchFamily="34" charset="0"/>
                <a:ea typeface="MS PGothic" pitchFamily="34" charset="-128"/>
                <a:cs typeface="Arial" panose="020B0604020202020204" pitchFamily="34" charset="0"/>
              </a:rPr>
              <a:t>, Maïmouna BOLOGO/TRAORE</a:t>
            </a:r>
            <a:r>
              <a:rPr lang="fr-FR" sz="3200" baseline="30000" dirty="0">
                <a:solidFill>
                  <a:prstClr val="black"/>
                </a:solidFill>
                <a:latin typeface="Arial" panose="020B0604020202020204" pitchFamily="34" charset="0"/>
                <a:cs typeface="Arial" panose="020B0604020202020204" pitchFamily="34" charset="0"/>
              </a:rPr>
              <a:t>1</a:t>
            </a:r>
            <a:r>
              <a:rPr lang="fr-FR" sz="3200" i="1" dirty="0">
                <a:solidFill>
                  <a:prstClr val="black"/>
                </a:solidFill>
                <a:latin typeface="Arial" panose="020B0604020202020204" pitchFamily="34" charset="0"/>
                <a:ea typeface="MS PGothic" pitchFamily="34" charset="-128"/>
                <a:cs typeface="Arial" panose="020B0604020202020204" pitchFamily="34" charset="0"/>
              </a:rPr>
              <a:t>, </a:t>
            </a:r>
            <a:r>
              <a:rPr lang="en-GB" sz="3200" dirty="0">
                <a:solidFill>
                  <a:prstClr val="black"/>
                </a:solidFill>
                <a:latin typeface="Arial" panose="020B0604020202020204" pitchFamily="34" charset="0"/>
                <a:ea typeface="MS PGothic" pitchFamily="34" charset="-128"/>
                <a:cs typeface="Arial" panose="020B0604020202020204" pitchFamily="34" charset="0"/>
              </a:rPr>
              <a:t>Igor OUEDRAOGO</a:t>
            </a:r>
            <a:r>
              <a:rPr lang="fr-FR" sz="3200" baseline="30000" dirty="0">
                <a:solidFill>
                  <a:prstClr val="black"/>
                </a:solidFill>
                <a:latin typeface="Arial" panose="020B0604020202020204" pitchFamily="34" charset="0"/>
                <a:cs typeface="Arial" panose="020B0604020202020204" pitchFamily="34" charset="0"/>
              </a:rPr>
              <a:t>1</a:t>
            </a:r>
            <a:r>
              <a:rPr lang="en-GB" sz="3200" dirty="0">
                <a:solidFill>
                  <a:prstClr val="black"/>
                </a:solidFill>
                <a:latin typeface="Arial" panose="020B0604020202020204" pitchFamily="34" charset="0"/>
                <a:ea typeface="MS PGothic" pitchFamily="34" charset="-128"/>
                <a:cs typeface="Arial" panose="020B0604020202020204" pitchFamily="34" charset="0"/>
              </a:rPr>
              <a:t>, Thomas DOGOT</a:t>
            </a:r>
            <a:r>
              <a:rPr lang="fr-FR" sz="3200" baseline="30000" dirty="0">
                <a:solidFill>
                  <a:prstClr val="black"/>
                </a:solidFill>
                <a:latin typeface="Arial" panose="020B0604020202020204" pitchFamily="34" charset="0"/>
                <a:cs typeface="Arial" panose="020B0604020202020204" pitchFamily="34" charset="0"/>
              </a:rPr>
              <a:t>2 </a:t>
            </a:r>
            <a:endParaRPr lang="en-GB" sz="3200" baseline="30000" dirty="0">
              <a:solidFill>
                <a:prstClr val="black"/>
              </a:solidFill>
              <a:latin typeface="Arial" panose="020B0604020202020204" pitchFamily="34" charset="0"/>
              <a:ea typeface="MS PGothic" pitchFamily="34" charset="-128"/>
              <a:cs typeface="Arial" panose="020B0604020202020204" pitchFamily="34" charset="0"/>
            </a:endParaRPr>
          </a:p>
          <a:p>
            <a:pPr algn="ctr"/>
            <a:endParaRPr lang="en-US" sz="3200" baseline="30000" dirty="0"/>
          </a:p>
          <a:p>
            <a:pPr algn="ctr"/>
            <a:r>
              <a:rPr lang="en-US" sz="3200" baseline="30000" dirty="0"/>
              <a:t>1</a:t>
            </a:r>
            <a:r>
              <a:rPr lang="en-US" sz="3200" dirty="0"/>
              <a:t>Laboratoire de </a:t>
            </a:r>
            <a:r>
              <a:rPr lang="en-US" sz="3200" dirty="0" err="1"/>
              <a:t>l’Energie</a:t>
            </a:r>
            <a:r>
              <a:rPr lang="en-US" sz="3200" dirty="0"/>
              <a:t> </a:t>
            </a:r>
            <a:r>
              <a:rPr lang="en-US" sz="3200" dirty="0" err="1"/>
              <a:t>Renouvelable</a:t>
            </a:r>
            <a:r>
              <a:rPr lang="en-US" sz="3200" dirty="0"/>
              <a:t> et </a:t>
            </a:r>
            <a:r>
              <a:rPr lang="en-US" sz="3200" dirty="0" err="1"/>
              <a:t>Efficacité</a:t>
            </a:r>
            <a:r>
              <a:rPr lang="en-US" sz="3200" dirty="0"/>
              <a:t> </a:t>
            </a:r>
            <a:r>
              <a:rPr lang="en-US" sz="3200" dirty="0" err="1"/>
              <a:t>Energétique</a:t>
            </a:r>
            <a:r>
              <a:rPr lang="en-US" sz="3200" dirty="0"/>
              <a:t> (</a:t>
            </a:r>
            <a:r>
              <a:rPr lang="en-US" sz="3200" dirty="0" err="1"/>
              <a:t>LabEREE</a:t>
            </a:r>
            <a:r>
              <a:rPr lang="en-US" sz="3200" dirty="0"/>
              <a:t>), </a:t>
            </a:r>
            <a:r>
              <a:rPr lang="en-US" sz="3200" dirty="0" err="1"/>
              <a:t>Institut</a:t>
            </a:r>
            <a:r>
              <a:rPr lang="en-US" sz="3200" dirty="0"/>
              <a:t> International </a:t>
            </a:r>
            <a:r>
              <a:rPr lang="en-US" sz="3200" dirty="0" err="1"/>
              <a:t>d’Ingénierie</a:t>
            </a:r>
            <a:r>
              <a:rPr lang="en-US" sz="3200" dirty="0"/>
              <a:t> de </a:t>
            </a:r>
            <a:r>
              <a:rPr lang="en-US" sz="3200" dirty="0" err="1"/>
              <a:t>l’Eau</a:t>
            </a:r>
            <a:r>
              <a:rPr lang="en-US" sz="3200" dirty="0"/>
              <a:t> et de </a:t>
            </a:r>
            <a:r>
              <a:rPr lang="en-US" sz="3200" dirty="0" err="1"/>
              <a:t>l’Environnement</a:t>
            </a:r>
            <a:r>
              <a:rPr lang="en-US" sz="3200" dirty="0"/>
              <a:t> (</a:t>
            </a:r>
            <a:r>
              <a:rPr lang="en-US" sz="3200" dirty="0" err="1"/>
              <a:t>Institut</a:t>
            </a:r>
            <a:r>
              <a:rPr lang="en-US" sz="3200" dirty="0"/>
              <a:t> 2iE), Burkina Faso.</a:t>
            </a:r>
            <a:endParaRPr lang="fr-BE" sz="3200" dirty="0"/>
          </a:p>
          <a:p>
            <a:pPr algn="ctr"/>
            <a:r>
              <a:rPr lang="en-US" sz="3200" baseline="30000" dirty="0"/>
              <a:t>2</a:t>
            </a:r>
            <a:r>
              <a:rPr lang="en-US" sz="3200" dirty="0"/>
              <a:t>Département de </a:t>
            </a:r>
            <a:r>
              <a:rPr lang="en-US" sz="3200" dirty="0" err="1"/>
              <a:t>l’Economie</a:t>
            </a:r>
            <a:r>
              <a:rPr lang="en-US" sz="3200" dirty="0"/>
              <a:t> et development rural, Gembloux </a:t>
            </a:r>
            <a:r>
              <a:rPr lang="en-US" sz="3200" dirty="0" err="1"/>
              <a:t>Agro</a:t>
            </a:r>
            <a:r>
              <a:rPr lang="en-US" sz="3200" dirty="0"/>
              <a:t> Bio-Tech, University of Liège, Belgium</a:t>
            </a:r>
            <a:endParaRPr lang="fr-BE" sz="3200" dirty="0"/>
          </a:p>
          <a:p>
            <a:pPr algn="ctr"/>
            <a:r>
              <a:rPr lang="en-US" sz="3200" b="1" dirty="0"/>
              <a:t>*</a:t>
            </a:r>
            <a:r>
              <a:rPr lang="en-US" sz="3200" dirty="0"/>
              <a:t>Correspondence: fanta.barry@2ie-edu.org, fanta.barry@doct.uliege.be, fbarry099@gmail.com.</a:t>
            </a:r>
            <a:r>
              <a:rPr lang="en-US" sz="2800" b="1" dirty="0">
                <a:solidFill>
                  <a:prstClr val="black"/>
                </a:solidFill>
                <a:latin typeface="Arial" panose="020B0604020202020204" pitchFamily="34" charset="0"/>
                <a:ea typeface="MS PGothic" pitchFamily="34" charset="-128"/>
                <a:cs typeface="Arial" panose="020B0604020202020204" pitchFamily="34" charset="0"/>
              </a:rPr>
              <a:t>  </a:t>
            </a:r>
          </a:p>
        </p:txBody>
      </p:sp>
      <p:sp>
        <p:nvSpPr>
          <p:cNvPr id="21" name="ZoneTexte 20"/>
          <p:cNvSpPr txBox="1"/>
          <p:nvPr/>
        </p:nvSpPr>
        <p:spPr>
          <a:xfrm>
            <a:off x="15281799" y="35373814"/>
            <a:ext cx="13683725" cy="4493538"/>
          </a:xfrm>
          <a:prstGeom prst="rect">
            <a:avLst/>
          </a:prstGeom>
          <a:noFill/>
        </p:spPr>
        <p:txBody>
          <a:bodyPr wrap="square" rtlCol="0">
            <a:spAutoFit/>
          </a:bodyPr>
          <a:lstStyle/>
          <a:p>
            <a:pPr lvl="0"/>
            <a:r>
              <a:rPr lang="fr-FR" sz="6600" b="1" dirty="0">
                <a:solidFill>
                  <a:srgbClr val="00B0F0"/>
                </a:solidFill>
                <a:latin typeface="Arial" pitchFamily="34" charset="0"/>
                <a:cs typeface="Arial" pitchFamily="34" charset="0"/>
              </a:rPr>
              <a:t>Conclusion</a:t>
            </a:r>
            <a:endParaRPr lang="fr-FR" sz="4400" dirty="0">
              <a:latin typeface="Arial" pitchFamily="34" charset="0"/>
              <a:cs typeface="Arial" pitchFamily="34" charset="0"/>
            </a:endParaRPr>
          </a:p>
          <a:p>
            <a:pPr algn="just"/>
            <a:r>
              <a:rPr lang="fr-FR" sz="4400" dirty="0">
                <a:latin typeface="Arial" pitchFamily="34" charset="0"/>
                <a:cs typeface="Arial" pitchFamily="34" charset="0"/>
              </a:rPr>
              <a:t>Les barrières clés de l’adoption de la gazéification au Burkina Faso ainsi que les conditions de sa durabilité (la taille des gisements des résidus agricoles économiquement gazéifiables et autres indicateurs sociaux de durabilité) sont connues. </a:t>
            </a:r>
          </a:p>
        </p:txBody>
      </p:sp>
      <p:sp>
        <p:nvSpPr>
          <p:cNvPr id="98" name="ZoneTexte 97">
            <a:extLst>
              <a:ext uri="{FF2B5EF4-FFF2-40B4-BE49-F238E27FC236}">
                <a16:creationId xmlns:a16="http://schemas.microsoft.com/office/drawing/2014/main" id="{71C1BFDE-EE82-4DDC-B4F6-6701C813DD09}"/>
              </a:ext>
            </a:extLst>
          </p:cNvPr>
          <p:cNvSpPr txBox="1"/>
          <p:nvPr/>
        </p:nvSpPr>
        <p:spPr>
          <a:xfrm>
            <a:off x="15484925" y="9890449"/>
            <a:ext cx="14295506" cy="18035707"/>
          </a:xfrm>
          <a:prstGeom prst="rect">
            <a:avLst/>
          </a:prstGeom>
          <a:noFill/>
        </p:spPr>
        <p:txBody>
          <a:bodyPr wrap="square" rtlCol="0">
            <a:spAutoFit/>
          </a:bodyPr>
          <a:lstStyle/>
          <a:p>
            <a:r>
              <a:rPr lang="fr-FR" sz="6600" b="1" dirty="0">
                <a:solidFill>
                  <a:srgbClr val="00B0F0"/>
                </a:solidFill>
                <a:latin typeface="Arial" pitchFamily="34" charset="0"/>
                <a:cs typeface="Arial" pitchFamily="34" charset="0"/>
              </a:rPr>
              <a:t>Résultats</a:t>
            </a:r>
            <a:endParaRPr lang="fr-FR" sz="4400" b="1" dirty="0">
              <a:latin typeface="Arial" pitchFamily="34" charset="0"/>
              <a:cs typeface="Arial" pitchFamily="34" charset="0"/>
            </a:endParaRPr>
          </a:p>
          <a:p>
            <a:pPr algn="just"/>
            <a:r>
              <a:rPr lang="fr-FR" sz="4400" b="1" dirty="0">
                <a:latin typeface="Arial" pitchFamily="34" charset="0"/>
                <a:cs typeface="Arial" pitchFamily="34" charset="0"/>
              </a:rPr>
              <a:t>1)</a:t>
            </a:r>
            <a:r>
              <a:rPr lang="fr-FR" sz="4400" dirty="0">
                <a:latin typeface="Arial" pitchFamily="34" charset="0"/>
                <a:cs typeface="Arial" pitchFamily="34" charset="0"/>
              </a:rPr>
              <a:t> Facteurs clés d’adoption de la gazéification  	</a:t>
            </a: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642938" indent="-101600" algn="just">
              <a:buFont typeface="Wingdings" panose="05000000000000000000" pitchFamily="2" charset="2"/>
              <a:buChar char="Ø"/>
            </a:pPr>
            <a:endParaRPr lang="fr-FR" sz="4400" dirty="0">
              <a:latin typeface="Arial" pitchFamily="34" charset="0"/>
              <a:cs typeface="Arial" pitchFamily="34" charset="0"/>
            </a:endParaRPr>
          </a:p>
          <a:p>
            <a:pPr marL="642938" indent="-101600" algn="just">
              <a:buFont typeface="Wingdings" panose="05000000000000000000" pitchFamily="2" charset="2"/>
              <a:buChar char="Ø"/>
            </a:pPr>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r>
              <a:rPr lang="fr-FR" sz="4400" dirty="0">
                <a:latin typeface="Arial" pitchFamily="34" charset="0"/>
                <a:cs typeface="Arial" pitchFamily="34" charset="0"/>
              </a:rPr>
              <a:t>2) Evolution du potentiel théorique de résidus agricoles </a:t>
            </a: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endParaRPr lang="fr-FR" sz="4400" dirty="0">
              <a:latin typeface="Arial" pitchFamily="34" charset="0"/>
              <a:cs typeface="Arial" pitchFamily="34" charset="0"/>
            </a:endParaRPr>
          </a:p>
          <a:p>
            <a:pPr marL="541338" algn="just"/>
            <a:r>
              <a:rPr lang="fr-FR" sz="4400" dirty="0">
                <a:latin typeface="Arial" pitchFamily="34" charset="0"/>
                <a:cs typeface="Arial" pitchFamily="34" charset="0"/>
              </a:rPr>
              <a:t>3) Répartition spatiale des résidus agricoles par province</a:t>
            </a:r>
          </a:p>
          <a:p>
            <a:pPr marL="541338" algn="just"/>
            <a:endParaRPr lang="fr-FR" sz="4400" dirty="0">
              <a:latin typeface="Arial" pitchFamily="34" charset="0"/>
              <a:cs typeface="Arial" pitchFamily="34" charset="0"/>
            </a:endParaRPr>
          </a:p>
        </p:txBody>
      </p:sp>
      <p:pic>
        <p:nvPicPr>
          <p:cNvPr id="105" name="Image 3">
            <a:extLst>
              <a:ext uri="{FF2B5EF4-FFF2-40B4-BE49-F238E27FC236}">
                <a16:creationId xmlns:a16="http://schemas.microsoft.com/office/drawing/2014/main" id="{5DDFE323-FAB7-45FD-9188-10CA415E1A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96971" y="760113"/>
            <a:ext cx="4384157" cy="1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17" descr="RÃ©sultat de recherche d'images pour &quot;logo de ares ccd&quot;">
            <a:extLst>
              <a:ext uri="{FF2B5EF4-FFF2-40B4-BE49-F238E27FC236}">
                <a16:creationId xmlns:a16="http://schemas.microsoft.com/office/drawing/2014/main" id="{E7AB6EA9-4329-4E18-9A37-29F57D08DA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23675" y="742711"/>
            <a:ext cx="4680608" cy="165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Rectangle 106">
            <a:extLst>
              <a:ext uri="{FF2B5EF4-FFF2-40B4-BE49-F238E27FC236}">
                <a16:creationId xmlns:a16="http://schemas.microsoft.com/office/drawing/2014/main" id="{02A63608-1DB5-4AC8-BB2F-E9457B061898}"/>
              </a:ext>
            </a:extLst>
          </p:cNvPr>
          <p:cNvSpPr/>
          <p:nvPr/>
        </p:nvSpPr>
        <p:spPr>
          <a:xfrm>
            <a:off x="6355011" y="2617139"/>
            <a:ext cx="22394487" cy="2585323"/>
          </a:xfrm>
          <a:prstGeom prst="rect">
            <a:avLst/>
          </a:prstGeom>
        </p:spPr>
        <p:txBody>
          <a:bodyPr wrap="square">
            <a:spAutoFit/>
          </a:bodyPr>
          <a:lstStyle/>
          <a:p>
            <a:pPr algn="ctr"/>
            <a:r>
              <a:rPr lang="fr-FR" sz="5400" dirty="0">
                <a:solidFill>
                  <a:srgbClr val="00B0F0"/>
                </a:solidFill>
                <a:latin typeface="Roboto Cn" pitchFamily="2" charset="0"/>
                <a:ea typeface="Roboto Cn" pitchFamily="2" charset="0"/>
              </a:rPr>
              <a:t>CONDITIONS DE DÉVELOPPEMENT DURABLE D’UNE FILIÈRE DE GAZÉIFICATION DE LA BIOMASSE AGRICOLE: </a:t>
            </a:r>
          </a:p>
          <a:p>
            <a:pPr algn="ctr"/>
            <a:r>
              <a:rPr lang="fr-FR" sz="5400" dirty="0">
                <a:solidFill>
                  <a:srgbClr val="00B0F0"/>
                </a:solidFill>
                <a:latin typeface="Roboto Cn" pitchFamily="2" charset="0"/>
                <a:ea typeface="Roboto Cn" pitchFamily="2" charset="0"/>
              </a:rPr>
              <a:t>CAS DU BURKINA FASO</a:t>
            </a:r>
            <a:endParaRPr lang="fr-FR" sz="2800" dirty="0">
              <a:solidFill>
                <a:schemeClr val="tx1">
                  <a:lumMod val="65000"/>
                  <a:lumOff val="35000"/>
                </a:schemeClr>
              </a:solidFill>
              <a:latin typeface="Roboto Cn" pitchFamily="2" charset="0"/>
              <a:ea typeface="Roboto Cn" pitchFamily="2" charset="0"/>
            </a:endParaRPr>
          </a:p>
        </p:txBody>
      </p:sp>
      <p:pic>
        <p:nvPicPr>
          <p:cNvPr id="110" name="Image 2">
            <a:extLst>
              <a:ext uri="{FF2B5EF4-FFF2-40B4-BE49-F238E27FC236}">
                <a16:creationId xmlns:a16="http://schemas.microsoft.com/office/drawing/2014/main" id="{073004B4-284A-4DE8-9EEC-FC5210B147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213" t="1151"/>
          <a:stretch>
            <a:fillRect/>
          </a:stretch>
        </p:blipFill>
        <p:spPr bwMode="auto">
          <a:xfrm>
            <a:off x="16981117" y="11996454"/>
            <a:ext cx="9425037" cy="521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Image 201">
            <a:extLst>
              <a:ext uri="{FF2B5EF4-FFF2-40B4-BE49-F238E27FC236}">
                <a16:creationId xmlns:a16="http://schemas.microsoft.com/office/drawing/2014/main" id="{F1BDC90D-4D75-4978-B159-50D8DC89CC95}"/>
              </a:ext>
            </a:extLst>
          </p:cNvPr>
          <p:cNvPicPr>
            <a:picLocks noChangeAspect="1"/>
          </p:cNvPicPr>
          <p:nvPr/>
        </p:nvPicPr>
        <p:blipFill>
          <a:blip r:embed="rId8"/>
          <a:stretch>
            <a:fillRect/>
          </a:stretch>
        </p:blipFill>
        <p:spPr>
          <a:xfrm>
            <a:off x="1828799" y="14351869"/>
            <a:ext cx="11799019" cy="5180185"/>
          </a:xfrm>
          <a:prstGeom prst="rect">
            <a:avLst/>
          </a:prstGeom>
        </p:spPr>
      </p:pic>
      <p:sp>
        <p:nvSpPr>
          <p:cNvPr id="203" name="ZoneTexte 202">
            <a:extLst>
              <a:ext uri="{FF2B5EF4-FFF2-40B4-BE49-F238E27FC236}">
                <a16:creationId xmlns:a16="http://schemas.microsoft.com/office/drawing/2014/main" id="{7B3393FF-B508-46D7-8B9A-741B12F248C2}"/>
              </a:ext>
            </a:extLst>
          </p:cNvPr>
          <p:cNvSpPr txBox="1"/>
          <p:nvPr/>
        </p:nvSpPr>
        <p:spPr>
          <a:xfrm>
            <a:off x="1314451" y="23708518"/>
            <a:ext cx="13033448" cy="16681490"/>
          </a:xfrm>
          <a:prstGeom prst="rect">
            <a:avLst/>
          </a:prstGeom>
          <a:noFill/>
        </p:spPr>
        <p:txBody>
          <a:bodyPr wrap="square" rtlCol="0">
            <a:spAutoFit/>
          </a:bodyPr>
          <a:lstStyle/>
          <a:p>
            <a:r>
              <a:rPr lang="fr-FR" sz="6600" b="1" dirty="0">
                <a:solidFill>
                  <a:srgbClr val="00B0F0"/>
                </a:solidFill>
                <a:latin typeface="Arial" pitchFamily="34" charset="0"/>
                <a:cs typeface="Arial" pitchFamily="34" charset="0"/>
              </a:rPr>
              <a:t>Méthodologie </a:t>
            </a:r>
          </a:p>
          <a:p>
            <a:pPr algn="just"/>
            <a:r>
              <a:rPr lang="fr-FR" sz="4400" dirty="0">
                <a:solidFill>
                  <a:srgbClr val="00B0F0"/>
                </a:solidFill>
                <a:latin typeface="Arial" pitchFamily="34" charset="0"/>
                <a:cs typeface="Arial" pitchFamily="34" charset="0"/>
              </a:rPr>
              <a:t>&gt;</a:t>
            </a:r>
            <a:r>
              <a:rPr lang="fr-FR" sz="4400" dirty="0">
                <a:solidFill>
                  <a:schemeClr val="tx1">
                    <a:lumMod val="50000"/>
                    <a:lumOff val="50000"/>
                  </a:schemeClr>
                </a:solidFill>
                <a:latin typeface="Arial" pitchFamily="34" charset="0"/>
                <a:cs typeface="Arial" pitchFamily="34" charset="0"/>
              </a:rPr>
              <a:t> </a:t>
            </a:r>
            <a:r>
              <a:rPr lang="fr-FR" sz="4400" b="1" dirty="0">
                <a:latin typeface="Arial" pitchFamily="34" charset="0"/>
                <a:cs typeface="Arial" pitchFamily="34" charset="0"/>
              </a:rPr>
              <a:t>Techniques de collecte des données: </a:t>
            </a:r>
            <a:r>
              <a:rPr lang="fr-FR" sz="4400" dirty="0">
                <a:latin typeface="Arial" pitchFamily="34" charset="0"/>
                <a:cs typeface="Arial" pitchFamily="34" charset="0"/>
              </a:rPr>
              <a:t>focus groupes à l’aide de guide d’entretien auprès des responsables d’ONG, d’huileries, des transformateurs/</a:t>
            </a:r>
            <a:r>
              <a:rPr lang="fr-FR" sz="4400" dirty="0" err="1">
                <a:latin typeface="Arial" pitchFamily="34" charset="0"/>
                <a:cs typeface="Arial" pitchFamily="34" charset="0"/>
              </a:rPr>
              <a:t>trices</a:t>
            </a:r>
            <a:r>
              <a:rPr lang="fr-FR" sz="4400" dirty="0">
                <a:latin typeface="Arial" pitchFamily="34" charset="0"/>
                <a:cs typeface="Arial" pitchFamily="34" charset="0"/>
              </a:rPr>
              <a:t> de l’anacarde et de riz paddy.</a:t>
            </a:r>
          </a:p>
          <a:p>
            <a:pPr algn="just"/>
            <a:r>
              <a:rPr lang="fr-FR" sz="4400" dirty="0">
                <a:solidFill>
                  <a:srgbClr val="00B0F0"/>
                </a:solidFill>
                <a:latin typeface="Arial" pitchFamily="34" charset="0"/>
                <a:cs typeface="Arial" pitchFamily="34" charset="0"/>
              </a:rPr>
              <a:t>&gt; </a:t>
            </a:r>
            <a:r>
              <a:rPr lang="fr-FR" sz="4400" b="1" dirty="0">
                <a:latin typeface="Arial" pitchFamily="34" charset="0"/>
                <a:cs typeface="Arial" pitchFamily="34" charset="0"/>
              </a:rPr>
              <a:t>Méthodes d’analyse </a:t>
            </a:r>
          </a:p>
          <a:p>
            <a:pPr marL="571500" indent="-571500" algn="just">
              <a:buFont typeface="Wingdings" panose="05000000000000000000" pitchFamily="2" charset="2"/>
              <a:buChar char="Ø"/>
            </a:pPr>
            <a:r>
              <a:rPr lang="fr-FR" sz="4400" dirty="0">
                <a:latin typeface="Arial" pitchFamily="34" charset="0"/>
                <a:cs typeface="Arial" pitchFamily="34" charset="0"/>
              </a:rPr>
              <a:t>facteurs clés de blocage de la technologie de gazéification de la biomasse par le processus d’hiérarchisation analytique (AHP) : </a:t>
            </a: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latin typeface="Arial" pitchFamily="34" charset="0"/>
              <a:cs typeface="Arial" pitchFamily="34" charset="0"/>
            </a:endParaRPr>
          </a:p>
          <a:p>
            <a:pPr marL="571500" indent="-571500" algn="just">
              <a:buFont typeface="Wingdings" panose="05000000000000000000" pitchFamily="2" charset="2"/>
              <a:buChar char="Ø"/>
            </a:pPr>
            <a:r>
              <a:rPr lang="fr-FR" sz="4400" dirty="0">
                <a:latin typeface="Arial" pitchFamily="34" charset="0"/>
                <a:cs typeface="Arial" pitchFamily="34" charset="0"/>
              </a:rPr>
              <a:t>rentabilité économique de la gazéification de résidus agricoles.</a:t>
            </a: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endParaRPr lang="fr-FR" sz="4400" dirty="0">
              <a:solidFill>
                <a:schemeClr val="tx1">
                  <a:lumMod val="50000"/>
                  <a:lumOff val="50000"/>
                </a:schemeClr>
              </a:solidFill>
              <a:latin typeface="Arial" pitchFamily="34" charset="0"/>
              <a:cs typeface="Arial" pitchFamily="34" charset="0"/>
            </a:endParaRPr>
          </a:p>
          <a:p>
            <a:pPr algn="just"/>
            <a:endParaRPr lang="fr-FR" sz="4400" dirty="0">
              <a:solidFill>
                <a:schemeClr val="tx1">
                  <a:lumMod val="50000"/>
                  <a:lumOff val="50000"/>
                </a:schemeClr>
              </a:solidFill>
              <a:latin typeface="Arial" pitchFamily="34" charset="0"/>
              <a:cs typeface="Arial" pitchFamily="34" charset="0"/>
            </a:endParaRPr>
          </a:p>
          <a:p>
            <a:pPr marL="571500" indent="-571500" algn="just">
              <a:buFont typeface="Wingdings" panose="05000000000000000000" pitchFamily="2" charset="2"/>
              <a:buChar char="Ø"/>
            </a:pPr>
            <a:r>
              <a:rPr lang="fr-FR" sz="4400" dirty="0">
                <a:latin typeface="Arial" pitchFamily="34" charset="0"/>
                <a:cs typeface="Arial" pitchFamily="34" charset="0"/>
              </a:rPr>
              <a:t>Analyse de la durabilité sociale de la filière de gazéification de biomasse par la méthode d’analyse des capabilités.</a:t>
            </a:r>
            <a:endParaRPr lang="fr-FR" sz="6600" b="1" dirty="0">
              <a:solidFill>
                <a:schemeClr val="tx1">
                  <a:lumMod val="65000"/>
                  <a:lumOff val="35000"/>
                </a:schemeClr>
              </a:solidFill>
              <a:latin typeface="Arial" pitchFamily="34" charset="0"/>
              <a:cs typeface="Arial" pitchFamily="34" charset="0"/>
            </a:endParaRPr>
          </a:p>
        </p:txBody>
      </p:sp>
      <p:grpSp>
        <p:nvGrpSpPr>
          <p:cNvPr id="204" name="Groupe 203">
            <a:extLst>
              <a:ext uri="{FF2B5EF4-FFF2-40B4-BE49-F238E27FC236}">
                <a16:creationId xmlns:a16="http://schemas.microsoft.com/office/drawing/2014/main" id="{17AEA470-AFE7-4F9E-8F08-BF6BD4BF42DA}"/>
              </a:ext>
            </a:extLst>
          </p:cNvPr>
          <p:cNvGrpSpPr/>
          <p:nvPr/>
        </p:nvGrpSpPr>
        <p:grpSpPr>
          <a:xfrm>
            <a:off x="1643890" y="31053334"/>
            <a:ext cx="12776017" cy="2294555"/>
            <a:chOff x="16368029" y="19408772"/>
            <a:chExt cx="12373885" cy="1337717"/>
          </a:xfrm>
        </p:grpSpPr>
        <p:sp>
          <p:nvSpPr>
            <p:cNvPr id="205" name="Forme libre : forme 204">
              <a:extLst>
                <a:ext uri="{FF2B5EF4-FFF2-40B4-BE49-F238E27FC236}">
                  <a16:creationId xmlns:a16="http://schemas.microsoft.com/office/drawing/2014/main" id="{3425D7B4-70AC-4BE2-B093-F75233ACC402}"/>
                </a:ext>
              </a:extLst>
            </p:cNvPr>
            <p:cNvSpPr/>
            <p:nvPr/>
          </p:nvSpPr>
          <p:spPr>
            <a:xfrm>
              <a:off x="16368029" y="19408772"/>
              <a:ext cx="3344293" cy="1337717"/>
            </a:xfrm>
            <a:custGeom>
              <a:avLst/>
              <a:gdLst>
                <a:gd name="connsiteX0" fmla="*/ 0 w 3344293"/>
                <a:gd name="connsiteY0" fmla="*/ 0 h 1337717"/>
                <a:gd name="connsiteX1" fmla="*/ 2675435 w 3344293"/>
                <a:gd name="connsiteY1" fmla="*/ 0 h 1337717"/>
                <a:gd name="connsiteX2" fmla="*/ 3344293 w 3344293"/>
                <a:gd name="connsiteY2" fmla="*/ 668859 h 1337717"/>
                <a:gd name="connsiteX3" fmla="*/ 2675435 w 3344293"/>
                <a:gd name="connsiteY3" fmla="*/ 1337717 h 1337717"/>
                <a:gd name="connsiteX4" fmla="*/ 0 w 3344293"/>
                <a:gd name="connsiteY4" fmla="*/ 1337717 h 1337717"/>
                <a:gd name="connsiteX5" fmla="*/ 668859 w 3344293"/>
                <a:gd name="connsiteY5" fmla="*/ 668859 h 1337717"/>
                <a:gd name="connsiteX6" fmla="*/ 0 w 3344293"/>
                <a:gd name="connsiteY6" fmla="*/ 0 h 133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293" h="1337717">
                  <a:moveTo>
                    <a:pt x="0" y="0"/>
                  </a:moveTo>
                  <a:lnTo>
                    <a:pt x="2675435" y="0"/>
                  </a:lnTo>
                  <a:lnTo>
                    <a:pt x="3344293" y="668859"/>
                  </a:lnTo>
                  <a:lnTo>
                    <a:pt x="2675435" y="1337717"/>
                  </a:lnTo>
                  <a:lnTo>
                    <a:pt x="0" y="1337717"/>
                  </a:lnTo>
                  <a:lnTo>
                    <a:pt x="668859" y="66885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0"/>
                <a:satOff val="0"/>
                <a:lumOff val="0"/>
                <a:alphaOff val="0"/>
              </a:schemeClr>
            </a:fillRef>
            <a:effectRef idx="1">
              <a:schemeClr val="accent1">
                <a:shade val="50000"/>
                <a:hueOff val="0"/>
                <a:satOff val="0"/>
                <a:lumOff val="0"/>
                <a:alphaOff val="0"/>
              </a:schemeClr>
            </a:effectRef>
            <a:fontRef idx="minor">
              <a:schemeClr val="dk1"/>
            </a:fontRef>
          </p:style>
          <p:txBody>
            <a:bodyPr spcFirstLastPara="0" vert="horz" wrap="square" lIns="748869" tIns="26670" rIns="695528" bIns="26670" numCol="1" spcCol="1270" anchor="ctr" anchorCtr="0">
              <a:noAutofit/>
            </a:bodyPr>
            <a:lstStyle/>
            <a:p>
              <a:pPr marL="0" lvl="0" indent="0" algn="ctr" defTabSz="889000">
                <a:lnSpc>
                  <a:spcPct val="90000"/>
                </a:lnSpc>
                <a:spcBef>
                  <a:spcPct val="0"/>
                </a:spcBef>
                <a:spcAft>
                  <a:spcPct val="35000"/>
                </a:spcAft>
                <a:buNone/>
              </a:pPr>
              <a:r>
                <a:rPr lang="fr-FR" altLang="fr-FR" sz="2400" kern="1200" dirty="0">
                  <a:latin typeface="Arial" panose="020B0604020202020204" pitchFamily="34" charset="0"/>
                  <a:cs typeface="Arial" panose="020B0604020202020204" pitchFamily="34" charset="0"/>
                </a:rPr>
                <a:t>Établissement de la structure hiérarchique des facteurs</a:t>
              </a:r>
              <a:endParaRPr lang="fr-BE" sz="2400" kern="1200" dirty="0"/>
            </a:p>
          </p:txBody>
        </p:sp>
        <p:sp>
          <p:nvSpPr>
            <p:cNvPr id="206" name="Forme libre : forme 205">
              <a:extLst>
                <a:ext uri="{FF2B5EF4-FFF2-40B4-BE49-F238E27FC236}">
                  <a16:creationId xmlns:a16="http://schemas.microsoft.com/office/drawing/2014/main" id="{EFC8D7EA-4809-43B4-970E-B5F6B566A43F}"/>
                </a:ext>
              </a:extLst>
            </p:cNvPr>
            <p:cNvSpPr/>
            <p:nvPr/>
          </p:nvSpPr>
          <p:spPr>
            <a:xfrm>
              <a:off x="19377893" y="19408772"/>
              <a:ext cx="3344293" cy="1337717"/>
            </a:xfrm>
            <a:custGeom>
              <a:avLst/>
              <a:gdLst>
                <a:gd name="connsiteX0" fmla="*/ 0 w 3344293"/>
                <a:gd name="connsiteY0" fmla="*/ 0 h 1337717"/>
                <a:gd name="connsiteX1" fmla="*/ 2675435 w 3344293"/>
                <a:gd name="connsiteY1" fmla="*/ 0 h 1337717"/>
                <a:gd name="connsiteX2" fmla="*/ 3344293 w 3344293"/>
                <a:gd name="connsiteY2" fmla="*/ 668859 h 1337717"/>
                <a:gd name="connsiteX3" fmla="*/ 2675435 w 3344293"/>
                <a:gd name="connsiteY3" fmla="*/ 1337717 h 1337717"/>
                <a:gd name="connsiteX4" fmla="*/ 0 w 3344293"/>
                <a:gd name="connsiteY4" fmla="*/ 1337717 h 1337717"/>
                <a:gd name="connsiteX5" fmla="*/ 668859 w 3344293"/>
                <a:gd name="connsiteY5" fmla="*/ 668859 h 1337717"/>
                <a:gd name="connsiteX6" fmla="*/ 0 w 3344293"/>
                <a:gd name="connsiteY6" fmla="*/ 0 h 133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293" h="1337717">
                  <a:moveTo>
                    <a:pt x="0" y="0"/>
                  </a:moveTo>
                  <a:lnTo>
                    <a:pt x="2675435" y="0"/>
                  </a:lnTo>
                  <a:lnTo>
                    <a:pt x="3344293" y="668859"/>
                  </a:lnTo>
                  <a:lnTo>
                    <a:pt x="2675435" y="1337717"/>
                  </a:lnTo>
                  <a:lnTo>
                    <a:pt x="0" y="1337717"/>
                  </a:lnTo>
                  <a:lnTo>
                    <a:pt x="668859" y="66885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180718"/>
                <a:satOff val="-3780"/>
                <a:lumOff val="21031"/>
                <a:alphaOff val="0"/>
              </a:schemeClr>
            </a:fillRef>
            <a:effectRef idx="1">
              <a:schemeClr val="accent1">
                <a:shade val="50000"/>
                <a:hueOff val="180718"/>
                <a:satOff val="-3780"/>
                <a:lumOff val="21031"/>
                <a:alphaOff val="0"/>
              </a:schemeClr>
            </a:effectRef>
            <a:fontRef idx="minor">
              <a:schemeClr val="dk1"/>
            </a:fontRef>
          </p:style>
          <p:txBody>
            <a:bodyPr spcFirstLastPara="0" vert="horz" wrap="square" lIns="748869" tIns="26670" rIns="695528" bIns="26670" numCol="1" spcCol="1270" anchor="ctr" anchorCtr="0">
              <a:noAutofit/>
            </a:bodyPr>
            <a:lstStyle/>
            <a:p>
              <a:pPr marL="0" lvl="0" indent="0" algn="ctr" defTabSz="889000">
                <a:lnSpc>
                  <a:spcPct val="90000"/>
                </a:lnSpc>
                <a:spcBef>
                  <a:spcPct val="0"/>
                </a:spcBef>
                <a:spcAft>
                  <a:spcPct val="35000"/>
                </a:spcAft>
                <a:buNone/>
              </a:pPr>
              <a:r>
                <a:rPr lang="fr-FR" altLang="fr-FR" sz="2400" kern="1200" dirty="0">
                  <a:latin typeface="Arial" panose="020B0604020202020204" pitchFamily="34" charset="0"/>
                  <a:cs typeface="Arial" panose="020B0604020202020204" pitchFamily="34" charset="0"/>
                </a:rPr>
                <a:t>Construction des matrices de comparaison par paires</a:t>
              </a:r>
              <a:endParaRPr lang="fr-BE" sz="2400" kern="1200" dirty="0"/>
            </a:p>
          </p:txBody>
        </p:sp>
        <p:sp>
          <p:nvSpPr>
            <p:cNvPr id="207" name="Forme libre : forme 206">
              <a:extLst>
                <a:ext uri="{FF2B5EF4-FFF2-40B4-BE49-F238E27FC236}">
                  <a16:creationId xmlns:a16="http://schemas.microsoft.com/office/drawing/2014/main" id="{272D2B0E-85FC-46EE-B5F6-17B6277F54BA}"/>
                </a:ext>
              </a:extLst>
            </p:cNvPr>
            <p:cNvSpPr/>
            <p:nvPr/>
          </p:nvSpPr>
          <p:spPr>
            <a:xfrm>
              <a:off x="22387757" y="19408772"/>
              <a:ext cx="3344293" cy="1337717"/>
            </a:xfrm>
            <a:custGeom>
              <a:avLst/>
              <a:gdLst>
                <a:gd name="connsiteX0" fmla="*/ 0 w 3344293"/>
                <a:gd name="connsiteY0" fmla="*/ 0 h 1337717"/>
                <a:gd name="connsiteX1" fmla="*/ 2675435 w 3344293"/>
                <a:gd name="connsiteY1" fmla="*/ 0 h 1337717"/>
                <a:gd name="connsiteX2" fmla="*/ 3344293 w 3344293"/>
                <a:gd name="connsiteY2" fmla="*/ 668859 h 1337717"/>
                <a:gd name="connsiteX3" fmla="*/ 2675435 w 3344293"/>
                <a:gd name="connsiteY3" fmla="*/ 1337717 h 1337717"/>
                <a:gd name="connsiteX4" fmla="*/ 0 w 3344293"/>
                <a:gd name="connsiteY4" fmla="*/ 1337717 h 1337717"/>
                <a:gd name="connsiteX5" fmla="*/ 668859 w 3344293"/>
                <a:gd name="connsiteY5" fmla="*/ 668859 h 1337717"/>
                <a:gd name="connsiteX6" fmla="*/ 0 w 3344293"/>
                <a:gd name="connsiteY6" fmla="*/ 0 h 133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293" h="1337717">
                  <a:moveTo>
                    <a:pt x="0" y="0"/>
                  </a:moveTo>
                  <a:lnTo>
                    <a:pt x="2675435" y="0"/>
                  </a:lnTo>
                  <a:lnTo>
                    <a:pt x="3344293" y="668859"/>
                  </a:lnTo>
                  <a:lnTo>
                    <a:pt x="2675435" y="1337717"/>
                  </a:lnTo>
                  <a:lnTo>
                    <a:pt x="0" y="1337717"/>
                  </a:lnTo>
                  <a:lnTo>
                    <a:pt x="668859" y="66885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361436"/>
                <a:satOff val="-7560"/>
                <a:lumOff val="42063"/>
                <a:alphaOff val="0"/>
              </a:schemeClr>
            </a:fillRef>
            <a:effectRef idx="1">
              <a:schemeClr val="accent1">
                <a:shade val="50000"/>
                <a:hueOff val="361436"/>
                <a:satOff val="-7560"/>
                <a:lumOff val="42063"/>
                <a:alphaOff val="0"/>
              </a:schemeClr>
            </a:effectRef>
            <a:fontRef idx="minor">
              <a:schemeClr val="dk1"/>
            </a:fontRef>
          </p:style>
          <p:txBody>
            <a:bodyPr spcFirstLastPara="0" vert="horz" wrap="square" lIns="748869" tIns="26670" rIns="695528" bIns="26670" numCol="1" spcCol="1270" anchor="ctr" anchorCtr="0">
              <a:noAutofit/>
            </a:bodyPr>
            <a:lstStyle/>
            <a:p>
              <a:pPr marL="0" lvl="0" indent="0" algn="ctr" defTabSz="889000">
                <a:lnSpc>
                  <a:spcPct val="90000"/>
                </a:lnSpc>
                <a:spcBef>
                  <a:spcPct val="0"/>
                </a:spcBef>
                <a:spcAft>
                  <a:spcPct val="35000"/>
                </a:spcAft>
                <a:buNone/>
              </a:pPr>
              <a:r>
                <a:rPr lang="fr-FR" altLang="fr-FR" sz="2400" kern="1200" dirty="0">
                  <a:latin typeface="Arial" panose="020B0604020202020204" pitchFamily="34" charset="0"/>
                  <a:cs typeface="Arial" panose="020B0604020202020204" pitchFamily="34" charset="0"/>
                </a:rPr>
                <a:t>Calcul des poids pour chaque catégorie de facteurs</a:t>
              </a:r>
              <a:endParaRPr lang="fr-BE" sz="2400" kern="1200" dirty="0"/>
            </a:p>
          </p:txBody>
        </p:sp>
        <p:sp>
          <p:nvSpPr>
            <p:cNvPr id="208" name="Forme libre : forme 207">
              <a:extLst>
                <a:ext uri="{FF2B5EF4-FFF2-40B4-BE49-F238E27FC236}">
                  <a16:creationId xmlns:a16="http://schemas.microsoft.com/office/drawing/2014/main" id="{EEA2EA76-494D-4586-A4A3-6E7AE72B19A0}"/>
                </a:ext>
              </a:extLst>
            </p:cNvPr>
            <p:cNvSpPr/>
            <p:nvPr/>
          </p:nvSpPr>
          <p:spPr>
            <a:xfrm>
              <a:off x="25397621" y="19408772"/>
              <a:ext cx="3344293" cy="1337717"/>
            </a:xfrm>
            <a:custGeom>
              <a:avLst/>
              <a:gdLst>
                <a:gd name="connsiteX0" fmla="*/ 0 w 3344293"/>
                <a:gd name="connsiteY0" fmla="*/ 0 h 1337717"/>
                <a:gd name="connsiteX1" fmla="*/ 2675435 w 3344293"/>
                <a:gd name="connsiteY1" fmla="*/ 0 h 1337717"/>
                <a:gd name="connsiteX2" fmla="*/ 3344293 w 3344293"/>
                <a:gd name="connsiteY2" fmla="*/ 668859 h 1337717"/>
                <a:gd name="connsiteX3" fmla="*/ 2675435 w 3344293"/>
                <a:gd name="connsiteY3" fmla="*/ 1337717 h 1337717"/>
                <a:gd name="connsiteX4" fmla="*/ 0 w 3344293"/>
                <a:gd name="connsiteY4" fmla="*/ 1337717 h 1337717"/>
                <a:gd name="connsiteX5" fmla="*/ 668859 w 3344293"/>
                <a:gd name="connsiteY5" fmla="*/ 668859 h 1337717"/>
                <a:gd name="connsiteX6" fmla="*/ 0 w 3344293"/>
                <a:gd name="connsiteY6" fmla="*/ 0 h 133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293" h="1337717">
                  <a:moveTo>
                    <a:pt x="0" y="0"/>
                  </a:moveTo>
                  <a:lnTo>
                    <a:pt x="2675435" y="0"/>
                  </a:lnTo>
                  <a:lnTo>
                    <a:pt x="3344293" y="668859"/>
                  </a:lnTo>
                  <a:lnTo>
                    <a:pt x="2675435" y="1337717"/>
                  </a:lnTo>
                  <a:lnTo>
                    <a:pt x="0" y="1337717"/>
                  </a:lnTo>
                  <a:lnTo>
                    <a:pt x="668859" y="66885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180718"/>
                <a:satOff val="-3780"/>
                <a:lumOff val="21031"/>
                <a:alphaOff val="0"/>
              </a:schemeClr>
            </a:fillRef>
            <a:effectRef idx="1">
              <a:schemeClr val="accent1">
                <a:shade val="50000"/>
                <a:hueOff val="180718"/>
                <a:satOff val="-3780"/>
                <a:lumOff val="21031"/>
                <a:alphaOff val="0"/>
              </a:schemeClr>
            </a:effectRef>
            <a:fontRef idx="minor">
              <a:schemeClr val="dk1"/>
            </a:fontRef>
          </p:style>
          <p:txBody>
            <a:bodyPr spcFirstLastPara="0" vert="horz" wrap="square" lIns="748869" tIns="26670" rIns="695528" bIns="26670" numCol="1" spcCol="1270" anchor="ctr" anchorCtr="0">
              <a:noAutofit/>
            </a:bodyPr>
            <a:lstStyle/>
            <a:p>
              <a:pPr marL="0" lvl="0" indent="0" algn="ctr" defTabSz="889000">
                <a:lnSpc>
                  <a:spcPct val="90000"/>
                </a:lnSpc>
                <a:spcBef>
                  <a:spcPct val="0"/>
                </a:spcBef>
                <a:spcAft>
                  <a:spcPct val="35000"/>
                </a:spcAft>
                <a:buNone/>
              </a:pPr>
              <a:r>
                <a:rPr lang="fr-FR" altLang="fr-FR" sz="2400" kern="1200" dirty="0">
                  <a:latin typeface="Arial" panose="020B0604020202020204" pitchFamily="34" charset="0"/>
                  <a:cs typeface="Arial" panose="020B0604020202020204" pitchFamily="34" charset="0"/>
                </a:rPr>
                <a:t>Calcul du degré de cohérence </a:t>
              </a:r>
              <a:endParaRPr lang="fr-BE" sz="2400" kern="1200" dirty="0"/>
            </a:p>
          </p:txBody>
        </p:sp>
      </p:grpSp>
      <p:grpSp>
        <p:nvGrpSpPr>
          <p:cNvPr id="209" name="Groupe 208">
            <a:extLst>
              <a:ext uri="{FF2B5EF4-FFF2-40B4-BE49-F238E27FC236}">
                <a16:creationId xmlns:a16="http://schemas.microsoft.com/office/drawing/2014/main" id="{012EA658-0233-4FEA-AEA2-365B3C748FC5}"/>
              </a:ext>
            </a:extLst>
          </p:cNvPr>
          <p:cNvGrpSpPr/>
          <p:nvPr/>
        </p:nvGrpSpPr>
        <p:grpSpPr>
          <a:xfrm>
            <a:off x="1520930" y="35085782"/>
            <a:ext cx="12754961" cy="3097610"/>
            <a:chOff x="361506" y="1602837"/>
            <a:chExt cx="8531669" cy="1322317"/>
          </a:xfrm>
        </p:grpSpPr>
        <p:sp>
          <p:nvSpPr>
            <p:cNvPr id="210" name="Rectangle 209">
              <a:extLst>
                <a:ext uri="{FF2B5EF4-FFF2-40B4-BE49-F238E27FC236}">
                  <a16:creationId xmlns:a16="http://schemas.microsoft.com/office/drawing/2014/main" id="{2B082587-13C4-4637-AB8F-82D2D3DA048C}"/>
                </a:ext>
              </a:extLst>
            </p:cNvPr>
            <p:cNvSpPr/>
            <p:nvPr/>
          </p:nvSpPr>
          <p:spPr>
            <a:xfrm>
              <a:off x="361506" y="1602837"/>
              <a:ext cx="8531669" cy="1322317"/>
            </a:xfrm>
            <a:prstGeom prst="rect">
              <a:avLst/>
            </a:prstGeom>
            <a:ln>
              <a:solidFill>
                <a:schemeClr val="accent6"/>
              </a:solidFill>
            </a:ln>
          </p:spPr>
        </p:sp>
        <p:sp>
          <p:nvSpPr>
            <p:cNvPr id="211" name="Flèche : droite 210">
              <a:extLst>
                <a:ext uri="{FF2B5EF4-FFF2-40B4-BE49-F238E27FC236}">
                  <a16:creationId xmlns:a16="http://schemas.microsoft.com/office/drawing/2014/main" id="{CC9D9172-001C-4145-AB1E-5AAC02B08F99}"/>
                </a:ext>
              </a:extLst>
            </p:cNvPr>
            <p:cNvSpPr/>
            <p:nvPr/>
          </p:nvSpPr>
          <p:spPr>
            <a:xfrm>
              <a:off x="361506" y="1602837"/>
              <a:ext cx="8531664" cy="1322317"/>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2" name="Forme libre : forme 211">
              <a:extLst>
                <a:ext uri="{FF2B5EF4-FFF2-40B4-BE49-F238E27FC236}">
                  <a16:creationId xmlns:a16="http://schemas.microsoft.com/office/drawing/2014/main" id="{E0FCA246-BB31-422A-AC2A-EEB75E896BF9}"/>
                </a:ext>
              </a:extLst>
            </p:cNvPr>
            <p:cNvSpPr/>
            <p:nvPr/>
          </p:nvSpPr>
          <p:spPr>
            <a:xfrm>
              <a:off x="365671" y="1999532"/>
              <a:ext cx="2574497" cy="528926"/>
            </a:xfrm>
            <a:custGeom>
              <a:avLst/>
              <a:gdLst>
                <a:gd name="connsiteX0" fmla="*/ 0 w 2574497"/>
                <a:gd name="connsiteY0" fmla="*/ 88156 h 528926"/>
                <a:gd name="connsiteX1" fmla="*/ 88156 w 2574497"/>
                <a:gd name="connsiteY1" fmla="*/ 0 h 528926"/>
                <a:gd name="connsiteX2" fmla="*/ 2486341 w 2574497"/>
                <a:gd name="connsiteY2" fmla="*/ 0 h 528926"/>
                <a:gd name="connsiteX3" fmla="*/ 2574497 w 2574497"/>
                <a:gd name="connsiteY3" fmla="*/ 88156 h 528926"/>
                <a:gd name="connsiteX4" fmla="*/ 2574497 w 2574497"/>
                <a:gd name="connsiteY4" fmla="*/ 440770 h 528926"/>
                <a:gd name="connsiteX5" fmla="*/ 2486341 w 2574497"/>
                <a:gd name="connsiteY5" fmla="*/ 528926 h 528926"/>
                <a:gd name="connsiteX6" fmla="*/ 88156 w 2574497"/>
                <a:gd name="connsiteY6" fmla="*/ 528926 h 528926"/>
                <a:gd name="connsiteX7" fmla="*/ 0 w 2574497"/>
                <a:gd name="connsiteY7" fmla="*/ 440770 h 528926"/>
                <a:gd name="connsiteX8" fmla="*/ 0 w 2574497"/>
                <a:gd name="connsiteY8" fmla="*/ 88156 h 52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497" h="528926">
                  <a:moveTo>
                    <a:pt x="0" y="88156"/>
                  </a:moveTo>
                  <a:cubicBezTo>
                    <a:pt x="0" y="39469"/>
                    <a:pt x="39469" y="0"/>
                    <a:pt x="88156" y="0"/>
                  </a:cubicBezTo>
                  <a:lnTo>
                    <a:pt x="2486341" y="0"/>
                  </a:lnTo>
                  <a:cubicBezTo>
                    <a:pt x="2535028" y="0"/>
                    <a:pt x="2574497" y="39469"/>
                    <a:pt x="2574497" y="88156"/>
                  </a:cubicBezTo>
                  <a:lnTo>
                    <a:pt x="2574497" y="440770"/>
                  </a:lnTo>
                  <a:cubicBezTo>
                    <a:pt x="2574497" y="489457"/>
                    <a:pt x="2535028" y="528926"/>
                    <a:pt x="2486341" y="528926"/>
                  </a:cubicBezTo>
                  <a:lnTo>
                    <a:pt x="88156" y="528926"/>
                  </a:lnTo>
                  <a:cubicBezTo>
                    <a:pt x="39469" y="528926"/>
                    <a:pt x="0" y="489457"/>
                    <a:pt x="0" y="440770"/>
                  </a:cubicBezTo>
                  <a:lnTo>
                    <a:pt x="0" y="88156"/>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540" tIns="71540" rIns="71540" bIns="71540" numCol="1" spcCol="1270" anchor="ctr" anchorCtr="0">
              <a:noAutofit/>
            </a:bodyPr>
            <a:lstStyle/>
            <a:p>
              <a:pPr marL="0" lvl="0" indent="0" algn="ctr" defTabSz="533400">
                <a:lnSpc>
                  <a:spcPct val="90000"/>
                </a:lnSpc>
                <a:spcBef>
                  <a:spcPct val="0"/>
                </a:spcBef>
                <a:spcAft>
                  <a:spcPct val="35000"/>
                </a:spcAft>
                <a:buNone/>
              </a:pPr>
              <a:r>
                <a:rPr lang="fr-FR" altLang="fr-FR" sz="2400" b="1" kern="1200" dirty="0">
                  <a:solidFill>
                    <a:srgbClr val="000000"/>
                  </a:solidFill>
                  <a:latin typeface="Arial" panose="020B0604020202020204" pitchFamily="34" charset="0"/>
                  <a:cs typeface="Arial" panose="020B0604020202020204" pitchFamily="34" charset="0"/>
                </a:rPr>
                <a:t>Potentiel théorique des résidus agricoles</a:t>
              </a:r>
              <a:endParaRPr lang="fr-BE" sz="2400" b="1" kern="1200" dirty="0">
                <a:solidFill>
                  <a:schemeClr val="tx1"/>
                </a:solidFill>
              </a:endParaRPr>
            </a:p>
          </p:txBody>
        </p:sp>
        <p:sp>
          <p:nvSpPr>
            <p:cNvPr id="213" name="Forme libre : forme 212">
              <a:extLst>
                <a:ext uri="{FF2B5EF4-FFF2-40B4-BE49-F238E27FC236}">
                  <a16:creationId xmlns:a16="http://schemas.microsoft.com/office/drawing/2014/main" id="{00CCE85D-71B5-44B3-A799-67F7BCDEC714}"/>
                </a:ext>
              </a:extLst>
            </p:cNvPr>
            <p:cNvSpPr/>
            <p:nvPr/>
          </p:nvSpPr>
          <p:spPr>
            <a:xfrm>
              <a:off x="3340091" y="1999532"/>
              <a:ext cx="2574497" cy="528926"/>
            </a:xfrm>
            <a:custGeom>
              <a:avLst/>
              <a:gdLst>
                <a:gd name="connsiteX0" fmla="*/ 0 w 2574497"/>
                <a:gd name="connsiteY0" fmla="*/ 88156 h 528926"/>
                <a:gd name="connsiteX1" fmla="*/ 88156 w 2574497"/>
                <a:gd name="connsiteY1" fmla="*/ 0 h 528926"/>
                <a:gd name="connsiteX2" fmla="*/ 2486341 w 2574497"/>
                <a:gd name="connsiteY2" fmla="*/ 0 h 528926"/>
                <a:gd name="connsiteX3" fmla="*/ 2574497 w 2574497"/>
                <a:gd name="connsiteY3" fmla="*/ 88156 h 528926"/>
                <a:gd name="connsiteX4" fmla="*/ 2574497 w 2574497"/>
                <a:gd name="connsiteY4" fmla="*/ 440770 h 528926"/>
                <a:gd name="connsiteX5" fmla="*/ 2486341 w 2574497"/>
                <a:gd name="connsiteY5" fmla="*/ 528926 h 528926"/>
                <a:gd name="connsiteX6" fmla="*/ 88156 w 2574497"/>
                <a:gd name="connsiteY6" fmla="*/ 528926 h 528926"/>
                <a:gd name="connsiteX7" fmla="*/ 0 w 2574497"/>
                <a:gd name="connsiteY7" fmla="*/ 440770 h 528926"/>
                <a:gd name="connsiteX8" fmla="*/ 0 w 2574497"/>
                <a:gd name="connsiteY8" fmla="*/ 88156 h 52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497" h="528926">
                  <a:moveTo>
                    <a:pt x="0" y="88156"/>
                  </a:moveTo>
                  <a:cubicBezTo>
                    <a:pt x="0" y="39469"/>
                    <a:pt x="39469" y="0"/>
                    <a:pt x="88156" y="0"/>
                  </a:cubicBezTo>
                  <a:lnTo>
                    <a:pt x="2486341" y="0"/>
                  </a:lnTo>
                  <a:cubicBezTo>
                    <a:pt x="2535028" y="0"/>
                    <a:pt x="2574497" y="39469"/>
                    <a:pt x="2574497" y="88156"/>
                  </a:cubicBezTo>
                  <a:lnTo>
                    <a:pt x="2574497" y="440770"/>
                  </a:lnTo>
                  <a:cubicBezTo>
                    <a:pt x="2574497" y="489457"/>
                    <a:pt x="2535028" y="528926"/>
                    <a:pt x="2486341" y="528926"/>
                  </a:cubicBezTo>
                  <a:lnTo>
                    <a:pt x="88156" y="528926"/>
                  </a:lnTo>
                  <a:cubicBezTo>
                    <a:pt x="39469" y="528926"/>
                    <a:pt x="0" y="489457"/>
                    <a:pt x="0" y="440770"/>
                  </a:cubicBezTo>
                  <a:lnTo>
                    <a:pt x="0" y="88156"/>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540" tIns="71540" rIns="71540" bIns="71540" numCol="1" spcCol="1270" anchor="ctr" anchorCtr="0">
              <a:noAutofit/>
            </a:bodyPr>
            <a:lstStyle/>
            <a:p>
              <a:pPr marL="0" lvl="0" indent="0" algn="ctr" defTabSz="533400">
                <a:lnSpc>
                  <a:spcPct val="90000"/>
                </a:lnSpc>
                <a:spcBef>
                  <a:spcPct val="0"/>
                </a:spcBef>
                <a:spcAft>
                  <a:spcPct val="35000"/>
                </a:spcAft>
                <a:buNone/>
              </a:pPr>
              <a:r>
                <a:rPr lang="fr-FR" altLang="fr-FR" sz="2400" b="1" kern="1200" dirty="0">
                  <a:solidFill>
                    <a:srgbClr val="000000"/>
                  </a:solidFill>
                  <a:latin typeface="Arial" panose="020B0604020202020204" pitchFamily="34" charset="0"/>
                  <a:cs typeface="Arial" panose="020B0604020202020204" pitchFamily="34" charset="0"/>
                </a:rPr>
                <a:t>Potentiel mobilisable des résidus agricoles</a:t>
              </a:r>
              <a:endParaRPr lang="fr-BE" sz="2400" kern="1200" dirty="0"/>
            </a:p>
          </p:txBody>
        </p:sp>
        <p:sp>
          <p:nvSpPr>
            <p:cNvPr id="214" name="Forme libre : forme 213">
              <a:extLst>
                <a:ext uri="{FF2B5EF4-FFF2-40B4-BE49-F238E27FC236}">
                  <a16:creationId xmlns:a16="http://schemas.microsoft.com/office/drawing/2014/main" id="{CF34ACBC-BC7B-4707-8D46-77C93E6C6B18}"/>
                </a:ext>
              </a:extLst>
            </p:cNvPr>
            <p:cNvSpPr/>
            <p:nvPr/>
          </p:nvSpPr>
          <p:spPr>
            <a:xfrm>
              <a:off x="6314511" y="1999532"/>
              <a:ext cx="2574497" cy="528926"/>
            </a:xfrm>
            <a:custGeom>
              <a:avLst/>
              <a:gdLst>
                <a:gd name="connsiteX0" fmla="*/ 0 w 2574497"/>
                <a:gd name="connsiteY0" fmla="*/ 88156 h 528926"/>
                <a:gd name="connsiteX1" fmla="*/ 88156 w 2574497"/>
                <a:gd name="connsiteY1" fmla="*/ 0 h 528926"/>
                <a:gd name="connsiteX2" fmla="*/ 2486341 w 2574497"/>
                <a:gd name="connsiteY2" fmla="*/ 0 h 528926"/>
                <a:gd name="connsiteX3" fmla="*/ 2574497 w 2574497"/>
                <a:gd name="connsiteY3" fmla="*/ 88156 h 528926"/>
                <a:gd name="connsiteX4" fmla="*/ 2574497 w 2574497"/>
                <a:gd name="connsiteY4" fmla="*/ 440770 h 528926"/>
                <a:gd name="connsiteX5" fmla="*/ 2486341 w 2574497"/>
                <a:gd name="connsiteY5" fmla="*/ 528926 h 528926"/>
                <a:gd name="connsiteX6" fmla="*/ 88156 w 2574497"/>
                <a:gd name="connsiteY6" fmla="*/ 528926 h 528926"/>
                <a:gd name="connsiteX7" fmla="*/ 0 w 2574497"/>
                <a:gd name="connsiteY7" fmla="*/ 440770 h 528926"/>
                <a:gd name="connsiteX8" fmla="*/ 0 w 2574497"/>
                <a:gd name="connsiteY8" fmla="*/ 88156 h 52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497" h="528926">
                  <a:moveTo>
                    <a:pt x="0" y="88156"/>
                  </a:moveTo>
                  <a:cubicBezTo>
                    <a:pt x="0" y="39469"/>
                    <a:pt x="39469" y="0"/>
                    <a:pt x="88156" y="0"/>
                  </a:cubicBezTo>
                  <a:lnTo>
                    <a:pt x="2486341" y="0"/>
                  </a:lnTo>
                  <a:cubicBezTo>
                    <a:pt x="2535028" y="0"/>
                    <a:pt x="2574497" y="39469"/>
                    <a:pt x="2574497" y="88156"/>
                  </a:cubicBezTo>
                  <a:lnTo>
                    <a:pt x="2574497" y="440770"/>
                  </a:lnTo>
                  <a:cubicBezTo>
                    <a:pt x="2574497" y="489457"/>
                    <a:pt x="2535028" y="528926"/>
                    <a:pt x="2486341" y="528926"/>
                  </a:cubicBezTo>
                  <a:lnTo>
                    <a:pt x="88156" y="528926"/>
                  </a:lnTo>
                  <a:cubicBezTo>
                    <a:pt x="39469" y="528926"/>
                    <a:pt x="0" y="489457"/>
                    <a:pt x="0" y="440770"/>
                  </a:cubicBezTo>
                  <a:lnTo>
                    <a:pt x="0" y="88156"/>
                  </a:lnTo>
                  <a:close/>
                </a:path>
              </a:pathLst>
            </a:cu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1540" tIns="71540" rIns="71540" bIns="71540" numCol="1" spcCol="1270" anchor="ctr" anchorCtr="0">
              <a:noAutofit/>
            </a:bodyPr>
            <a:lstStyle/>
            <a:p>
              <a:pPr marL="0" lvl="0" indent="0" algn="ctr" defTabSz="533400">
                <a:lnSpc>
                  <a:spcPct val="90000"/>
                </a:lnSpc>
                <a:spcBef>
                  <a:spcPct val="0"/>
                </a:spcBef>
                <a:spcAft>
                  <a:spcPct val="35000"/>
                </a:spcAft>
                <a:buNone/>
              </a:pPr>
              <a:r>
                <a:rPr lang="fr-FR" altLang="fr-FR" sz="2400" b="1" kern="1200" dirty="0">
                  <a:solidFill>
                    <a:srgbClr val="000000"/>
                  </a:solidFill>
                  <a:latin typeface="Arial" panose="020B0604020202020204" pitchFamily="34" charset="0"/>
                  <a:cs typeface="Arial" panose="020B0604020202020204" pitchFamily="34" charset="0"/>
                </a:rPr>
                <a:t>Potentiel énergétique des résidus agricoles gazéifiables</a:t>
              </a:r>
              <a:endParaRPr lang="fr-BE" sz="2400" b="1" kern="1200" dirty="0">
                <a:solidFill>
                  <a:schemeClr val="tx1"/>
                </a:solidFill>
              </a:endParaRPr>
            </a:p>
          </p:txBody>
        </p:sp>
      </p:grpSp>
      <p:pic>
        <p:nvPicPr>
          <p:cNvPr id="215" name="Image 214">
            <a:extLst>
              <a:ext uri="{FF2B5EF4-FFF2-40B4-BE49-F238E27FC236}">
                <a16:creationId xmlns:a16="http://schemas.microsoft.com/office/drawing/2014/main" id="{9581D90C-5A76-42DC-879C-EC71F139BA8E}"/>
              </a:ext>
            </a:extLst>
          </p:cNvPr>
          <p:cNvPicPr>
            <a:picLocks noChangeAspect="1"/>
          </p:cNvPicPr>
          <p:nvPr/>
        </p:nvPicPr>
        <p:blipFill>
          <a:blip r:embed="rId9"/>
          <a:stretch>
            <a:fillRect/>
          </a:stretch>
        </p:blipFill>
        <p:spPr>
          <a:xfrm>
            <a:off x="16838429" y="27581930"/>
            <a:ext cx="10254885" cy="7248704"/>
          </a:xfrm>
          <a:prstGeom prst="rect">
            <a:avLst/>
          </a:prstGeom>
        </p:spPr>
      </p:pic>
      <p:sp>
        <p:nvSpPr>
          <p:cNvPr id="5" name="Rectangle 5">
            <a:extLst>
              <a:ext uri="{FF2B5EF4-FFF2-40B4-BE49-F238E27FC236}">
                <a16:creationId xmlns:a16="http://schemas.microsoft.com/office/drawing/2014/main" id="{6BC2EB15-5263-4A6C-AB1E-6F7FFBE7F0AF}"/>
              </a:ext>
            </a:extLst>
          </p:cNvPr>
          <p:cNvSpPr>
            <a:spLocks noChangeArrowheads="1"/>
          </p:cNvSpPr>
          <p:nvPr/>
        </p:nvSpPr>
        <p:spPr bwMode="auto">
          <a:xfrm>
            <a:off x="0" y="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6" name="Objet 5">
            <a:extLst>
              <a:ext uri="{FF2B5EF4-FFF2-40B4-BE49-F238E27FC236}">
                <a16:creationId xmlns:a16="http://schemas.microsoft.com/office/drawing/2014/main" id="{ECE8CC57-175B-4625-AFF7-064D1FDD06A2}"/>
              </a:ext>
            </a:extLst>
          </p:cNvPr>
          <p:cNvGraphicFramePr>
            <a:graphicFrameLocks/>
          </p:cNvGraphicFramePr>
          <p:nvPr>
            <p:extLst>
              <p:ext uri="{D42A27DB-BD31-4B8C-83A1-F6EECF244321}">
                <p14:modId xmlns:p14="http://schemas.microsoft.com/office/powerpoint/2010/main" val="1342383603"/>
              </p:ext>
            </p:extLst>
          </p:nvPr>
        </p:nvGraphicFramePr>
        <p:xfrm>
          <a:off x="16981117" y="19151438"/>
          <a:ext cx="11400011" cy="5925231"/>
        </p:xfrm>
        <a:graphic>
          <a:graphicData uri="http://schemas.openxmlformats.org/presentationml/2006/ole">
            <mc:AlternateContent xmlns:mc="http://schemas.openxmlformats.org/markup-compatibility/2006">
              <mc:Choice xmlns:v="urn:schemas-microsoft-com:vml" Requires="v">
                <p:oleObj spid="_x0000_s1031" name="Chart" r:id="rId10" imgW="4971890" imgH="2939875" progId="Excel.Chart.8">
                  <p:embed/>
                </p:oleObj>
              </mc:Choice>
              <mc:Fallback>
                <p:oleObj name="Chart" r:id="rId10" imgW="4971890" imgH="2939875" progId="Excel.Chart.8">
                  <p:embed/>
                  <p:pic>
                    <p:nvPicPr>
                      <p:cNvPr id="0" name="Object 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81117" y="19151438"/>
                        <a:ext cx="11400011" cy="5925231"/>
                      </a:xfrm>
                      <a:prstGeom prst="rect">
                        <a:avLst/>
                      </a:prstGeom>
                      <a:noFill/>
                    </p:spPr>
                  </p:pic>
                </p:oleObj>
              </mc:Fallback>
            </mc:AlternateContent>
          </a:graphicData>
        </a:graphic>
      </p:graphicFrame>
      <p:sp>
        <p:nvSpPr>
          <p:cNvPr id="8" name="Rectangle 6">
            <a:extLst>
              <a:ext uri="{FF2B5EF4-FFF2-40B4-BE49-F238E27FC236}">
                <a16:creationId xmlns:a16="http://schemas.microsoft.com/office/drawing/2014/main" id="{E8DB51BA-78FA-42BF-B720-3B7B94F3E32B}"/>
              </a:ext>
            </a:extLst>
          </p:cNvPr>
          <p:cNvSpPr>
            <a:spLocks noChangeArrowheads="1"/>
          </p:cNvSpPr>
          <p:nvPr/>
        </p:nvSpPr>
        <p:spPr bwMode="auto">
          <a:xfrm>
            <a:off x="0" y="294005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Tree>
    <p:extLst>
      <p:ext uri="{BB962C8B-B14F-4D97-AF65-F5344CB8AC3E}">
        <p14:creationId xmlns:p14="http://schemas.microsoft.com/office/powerpoint/2010/main" val="21609689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Personnalisé</PresentationFormat>
  <Paragraphs>70</Paragraphs>
  <Slides>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8" baseType="lpstr">
      <vt:lpstr>MS PGothic</vt:lpstr>
      <vt:lpstr>Arial</vt:lpstr>
      <vt:lpstr>Calibri</vt:lpstr>
      <vt:lpstr>Roboto Cn</vt:lpstr>
      <vt:lpstr>Wingdings</vt:lpstr>
      <vt:lpstr>Thème Office</vt:lpstr>
      <vt:lpstr>Graphique Microsoft Excel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Amandine PUNTOUS</dc:creator>
  <cp:lastModifiedBy>Fanta BARRY</cp:lastModifiedBy>
  <cp:revision>60</cp:revision>
  <dcterms:created xsi:type="dcterms:W3CDTF">2013-03-12T18:53:29Z</dcterms:created>
  <dcterms:modified xsi:type="dcterms:W3CDTF">2021-05-20T10:35:41Z</dcterms:modified>
</cp:coreProperties>
</file>