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040"/>
    <a:srgbClr val="0098C6"/>
    <a:srgbClr val="006A72"/>
    <a:srgbClr val="DC5B26"/>
    <a:srgbClr val="595959"/>
    <a:srgbClr val="383579"/>
    <a:srgbClr val="CD0066"/>
    <a:srgbClr val="A988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48" autoAdjust="0"/>
    <p:restoredTop sz="95887" autoAdjust="0"/>
  </p:normalViewPr>
  <p:slideViewPr>
    <p:cSldViewPr snapToObjects="1">
      <p:cViewPr>
        <p:scale>
          <a:sx n="140" d="100"/>
          <a:sy n="140" d="100"/>
        </p:scale>
        <p:origin x="3786" y="10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4DC7E7D0-FC16-A49E-70AB-967BDB2430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3080A87-1281-0811-E160-67407461643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E5EF94D-84CF-42BD-A8BA-12A2625ADAC9}" type="datetime1">
              <a:rPr lang="fr-FR" altLang="fr-FR"/>
              <a:pPr>
                <a:defRPr/>
              </a:pPr>
              <a:t>08/12/2022</a:t>
            </a:fld>
            <a:endParaRPr lang="fr-FR" alt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8AAB6DA2-9EB7-6A28-BD7C-F0E65FEB62B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alt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B9A32FC8-2C1E-A5E5-9D2C-EEBC713511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BE" altLang="fr-FR" noProof="0"/>
              <a:t>Cliquez pour modifier les styles du texte du masque</a:t>
            </a:r>
          </a:p>
          <a:p>
            <a:pPr lvl="1"/>
            <a:r>
              <a:rPr lang="nl-BE" altLang="fr-FR" noProof="0"/>
              <a:t>Deuxième niveau</a:t>
            </a:r>
          </a:p>
          <a:p>
            <a:pPr lvl="2"/>
            <a:r>
              <a:rPr lang="nl-BE" altLang="fr-FR" noProof="0"/>
              <a:t>Troisième niveau</a:t>
            </a:r>
          </a:p>
          <a:p>
            <a:pPr lvl="3"/>
            <a:r>
              <a:rPr lang="nl-BE" altLang="fr-FR" noProof="0"/>
              <a:t>Quatrième niveau</a:t>
            </a:r>
          </a:p>
          <a:p>
            <a:pPr lvl="4"/>
            <a:r>
              <a:rPr lang="nl-BE" altLang="fr-FR" noProof="0"/>
              <a:t>Cinquième niveau</a:t>
            </a:r>
            <a:endParaRPr lang="fr-FR" altLang="fr-FR" noProof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7D653F-5483-4AA3-3351-34F7EA973F0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13FE90-FE18-9945-669C-16BBD850C0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E985DCA8-D9BA-432D-A1FB-C6165C013305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>
            <a:extLst>
              <a:ext uri="{FF2B5EF4-FFF2-40B4-BE49-F238E27FC236}">
                <a16:creationId xmlns:a16="http://schemas.microsoft.com/office/drawing/2014/main" id="{02FB67C5-08B0-6851-A5F5-03B29C714D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commentaires 2">
            <a:extLst>
              <a:ext uri="{FF2B5EF4-FFF2-40B4-BE49-F238E27FC236}">
                <a16:creationId xmlns:a16="http://schemas.microsoft.com/office/drawing/2014/main" id="{5BAD472C-D6BF-F267-CE94-A397A0CED28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  <p:sp>
        <p:nvSpPr>
          <p:cNvPr id="4100" name="Espace réservé du numéro de diapositive 3">
            <a:extLst>
              <a:ext uri="{FF2B5EF4-FFF2-40B4-BE49-F238E27FC236}">
                <a16:creationId xmlns:a16="http://schemas.microsoft.com/office/drawing/2014/main" id="{6FDC36D3-9AD8-2FFE-1FFB-3EF7ED2F36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1541FAD-CD05-42E0-9AB0-D294FEA132FD}" type="slidenum">
              <a:rPr lang="fr-FR" altLang="fr-FR">
                <a:latin typeface="Calibri" panose="020F0502020204030204" pitchFamily="34" charset="0"/>
              </a:rPr>
              <a:pPr/>
              <a:t>1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nl-BE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825195-0E00-903B-3792-1A45B7B05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A8C66-CE1D-4F49-898B-60B429294EB1}" type="datetime1">
              <a:rPr lang="fr-FR" altLang="fr-FR"/>
              <a:pPr>
                <a:defRPr/>
              </a:pPr>
              <a:t>08/12/2022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ED08FA-DC84-AE08-3329-EF34CAAF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6CDB03-8972-E0CB-01BC-DBDD92A03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E7FD08-5F24-4707-BD25-D860E68A7DD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56117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846FD0-45E4-91F2-1525-5947D9054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429D6-B1A5-4BB3-BD71-B7F967AEB3D9}" type="datetime1">
              <a:rPr lang="fr-FR" altLang="fr-FR"/>
              <a:pPr>
                <a:defRPr/>
              </a:pPr>
              <a:t>08/12/2022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80F3A1-E47D-78E7-B0D1-DC38659CE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A88BE4-A6C0-2951-481E-143F62EE8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59EF7-790F-46FF-8D78-F0CAB6B098F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1778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54825E-777E-4EDB-1C87-3622DC87A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2564A-41A2-471A-B6A7-831CE9FCCA01}" type="datetime1">
              <a:rPr lang="fr-FR" altLang="fr-FR"/>
              <a:pPr>
                <a:defRPr/>
              </a:pPr>
              <a:t>08/12/2022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97B315-6282-0967-A392-78C327CE1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0A71EB-1188-BB63-B2BE-CCEEAE79B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E02F7-843F-4CCE-B66F-3DBEC33FBAA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68802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0FD5D4-028C-C658-2F76-10B7A0F68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74340-6F43-4DCF-A34B-35A0CD5E5A1D}" type="datetime1">
              <a:rPr lang="fr-FR" altLang="fr-FR"/>
              <a:pPr>
                <a:defRPr/>
              </a:pPr>
              <a:t>08/12/2022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228A1E-4636-A846-131A-79415DA19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5365E2-B674-73E9-D1DA-29B537A80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3C39BD-6C89-4817-BD08-59CF2921E66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68310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8A0B59-0840-78F1-91F6-D1697ABF9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9E866-7C1A-49D2-A9FF-4183F15A9D59}" type="datetime1">
              <a:rPr lang="fr-FR" altLang="fr-FR"/>
              <a:pPr>
                <a:defRPr/>
              </a:pPr>
              <a:t>08/12/2022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AFBC5A-0997-FFDB-A8B1-DF7D4B2F7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0AAB44-05A7-B6B9-CCAF-DB89CDECC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724C3-17BF-427D-BF6F-3F831502D9D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62450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427C25B6-C2C1-2A0F-A749-00BAD3DC0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ACBDA-09D3-4455-A291-1074EDDEAB82}" type="datetime1">
              <a:rPr lang="fr-FR" altLang="fr-FR"/>
              <a:pPr>
                <a:defRPr/>
              </a:pPr>
              <a:t>08/12/2022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5072FC61-AE3D-E9F8-D53A-5DA7D2C3C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6EFC09E0-1697-B6E2-179F-CA6572702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181826-D8CC-48C8-A1FE-6C89DF4614C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78011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ECA84FFB-FA22-84DC-29DF-302BA9F17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66631-72B3-46F7-8230-DFE43FCA186B}" type="datetime1">
              <a:rPr lang="fr-FR" altLang="fr-FR"/>
              <a:pPr>
                <a:defRPr/>
              </a:pPr>
              <a:t>08/12/2022</a:t>
            </a:fld>
            <a:endParaRPr lang="fr-FR" alt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EC44E7C3-41C1-9601-B917-F1AB92C0C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C778BCD8-AC24-6CFA-21E6-3307EC978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899296-13BC-4046-A92E-2216DA132D3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78189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9298B4AF-67D1-801A-A381-60FF37CC1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87EA0-020F-4CEA-9DE7-A4CE8F959ECF}" type="datetime1">
              <a:rPr lang="fr-FR" altLang="fr-FR"/>
              <a:pPr>
                <a:defRPr/>
              </a:pPr>
              <a:t>08/12/2022</a:t>
            </a:fld>
            <a:endParaRPr lang="fr-FR" alt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10D970C6-F973-41DB-D8A4-2D0D0D419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F71DDEF8-166B-0263-D9D3-606E1B9D1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B318C-E5C7-44B6-9DB4-6E2BE856585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80662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7413D890-0E34-3C6E-D5CB-8431F52BA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64114-D56D-4BC3-93DC-9D191D755926}" type="datetime1">
              <a:rPr lang="fr-FR" altLang="fr-FR"/>
              <a:pPr>
                <a:defRPr/>
              </a:pPr>
              <a:t>08/12/2022</a:t>
            </a:fld>
            <a:endParaRPr lang="fr-FR" altLang="fr-FR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A58FB341-5CC2-2644-0A3D-58123AA29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C223FADD-5896-4223-48F2-1780DB892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CC8CB1-CFA3-427B-BC21-A7453C43633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38829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DECE7553-C522-0F1D-28AB-8EF59854C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98003-613A-4170-8F80-19F869136549}" type="datetime1">
              <a:rPr lang="fr-FR" altLang="fr-FR"/>
              <a:pPr>
                <a:defRPr/>
              </a:pPr>
              <a:t>08/12/2022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BAA97A62-3F3D-5860-6B3A-48BDFE06F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B48A94D7-8EE7-4CE7-B2C5-0BABFDD36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3E6CA-E0FA-4F56-9D32-35521458FB5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02860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EC1710EF-7B6F-3588-B329-7A480D2D2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7D7DA-6B78-48B1-9BE6-F9489FCF7587}" type="datetime1">
              <a:rPr lang="fr-FR" altLang="fr-FR"/>
              <a:pPr>
                <a:defRPr/>
              </a:pPr>
              <a:t>08/12/2022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BBD7E9DE-871C-72E4-B947-17ACF0434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15D30710-7085-D00B-31EF-8028B4C52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EEB5D1-567C-49B6-9B7A-7933B25CE8F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37178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CA067686-1443-5778-8DA7-8D376CF802A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71488" y="527050"/>
            <a:ext cx="59150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BE" altLang="en-US"/>
              <a:t>Cliquez et modifiez le titre</a:t>
            </a:r>
            <a:endParaRPr lang="fr-FR" altLang="en-US"/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3A17388F-D90A-BE2E-1F6D-F8F52F0A910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71488" y="2636838"/>
            <a:ext cx="5915025" cy="628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BE" altLang="en-US"/>
              <a:t>Cliquez pour modifier les styles du texte du masque</a:t>
            </a:r>
          </a:p>
          <a:p>
            <a:pPr lvl="1"/>
            <a:r>
              <a:rPr lang="nl-BE" altLang="en-US"/>
              <a:t>Deuxième niveau</a:t>
            </a:r>
          </a:p>
          <a:p>
            <a:pPr lvl="2"/>
            <a:r>
              <a:rPr lang="nl-BE" altLang="en-US"/>
              <a:t>Troisième niveau</a:t>
            </a:r>
          </a:p>
          <a:p>
            <a:pPr lvl="3"/>
            <a:r>
              <a:rPr lang="nl-BE" altLang="en-US"/>
              <a:t>Quatrième niveau</a:t>
            </a:r>
          </a:p>
          <a:p>
            <a:pPr lvl="4"/>
            <a:r>
              <a:rPr lang="nl-BE" altLang="en-US"/>
              <a:t>Cinquième niveau</a:t>
            </a:r>
            <a:endParaRPr lang="fr-FR" alt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2A0B8D-51B3-D9F7-E139-741BA70CF9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2100"/>
            <a:ext cx="154305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6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AE596A9-3F21-41EC-AEED-A75220B4F098}" type="datetime1">
              <a:rPr lang="fr-FR" altLang="fr-FR"/>
              <a:pPr>
                <a:defRPr/>
              </a:pPr>
              <a:t>08/12/2022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CDF94E-4702-259A-A310-66B3688181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2100"/>
            <a:ext cx="2314575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6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8C4467-426B-B568-7890-123E30F5B1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2100"/>
            <a:ext cx="154305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600">
                <a:solidFill>
                  <a:srgbClr val="898989"/>
                </a:solidFill>
              </a:defRPr>
            </a:lvl1pPr>
          </a:lstStyle>
          <a:p>
            <a:fld id="{BAFA95F2-1F11-4D3E-95B6-17B2D19981C0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itchFamily="34" charset="0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itchFamily="34" charset="0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itchFamily="34" charset="0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itchFamily="34" charset="0"/>
        </a:defRPr>
      </a:lvl5pPr>
      <a:lvl6pPr marL="4572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itchFamily="34" charset="0"/>
        </a:defRPr>
      </a:lvl6pPr>
      <a:lvl7pPr marL="9144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itchFamily="34" charset="0"/>
        </a:defRPr>
      </a:lvl7pPr>
      <a:lvl8pPr marL="13716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itchFamily="34" charset="0"/>
        </a:defRPr>
      </a:lvl8pPr>
      <a:lvl9pPr marL="18288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itchFamily="34" charset="0"/>
        </a:defRPr>
      </a:lvl9pPr>
    </p:titleStyle>
    <p:bodyStyle>
      <a:lvl1pPr marL="128588" indent="-128588" algn="l" defTabSz="514350" rtl="0" eaLnBrk="0" fontAlgn="base" hangingPunct="0">
        <a:lnSpc>
          <a:spcPct val="90000"/>
        </a:lnSpc>
        <a:spcBef>
          <a:spcPts val="563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BD2698C-8BEA-9A5B-EB66-85224A1EE199}"/>
              </a:ext>
            </a:extLst>
          </p:cNvPr>
          <p:cNvSpPr/>
          <p:nvPr/>
        </p:nvSpPr>
        <p:spPr>
          <a:xfrm>
            <a:off x="3565931" y="5244406"/>
            <a:ext cx="3078897" cy="1973993"/>
          </a:xfrm>
          <a:prstGeom prst="rect">
            <a:avLst/>
          </a:prstGeom>
          <a:noFill/>
          <a:ln w="19050">
            <a:solidFill>
              <a:srgbClr val="8DC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7CB872-10EF-2033-9C95-38A3A6001CB8}"/>
              </a:ext>
            </a:extLst>
          </p:cNvPr>
          <p:cNvSpPr/>
          <p:nvPr/>
        </p:nvSpPr>
        <p:spPr>
          <a:xfrm>
            <a:off x="422111" y="5243639"/>
            <a:ext cx="3078897" cy="1973993"/>
          </a:xfrm>
          <a:prstGeom prst="rect">
            <a:avLst/>
          </a:prstGeom>
          <a:noFill/>
          <a:ln w="19050">
            <a:solidFill>
              <a:srgbClr val="8DC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245E1B-6280-7129-A4F3-AAD12153A286}"/>
              </a:ext>
            </a:extLst>
          </p:cNvPr>
          <p:cNvSpPr/>
          <p:nvPr/>
        </p:nvSpPr>
        <p:spPr>
          <a:xfrm>
            <a:off x="3565931" y="3225575"/>
            <a:ext cx="3078897" cy="1973993"/>
          </a:xfrm>
          <a:prstGeom prst="rect">
            <a:avLst/>
          </a:prstGeom>
          <a:noFill/>
          <a:ln w="19050">
            <a:solidFill>
              <a:srgbClr val="8DC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B47E7AC-8401-8A2D-8DCD-4D9F786B7F15}"/>
              </a:ext>
            </a:extLst>
          </p:cNvPr>
          <p:cNvSpPr/>
          <p:nvPr/>
        </p:nvSpPr>
        <p:spPr>
          <a:xfrm>
            <a:off x="422111" y="3224808"/>
            <a:ext cx="3078897" cy="1973993"/>
          </a:xfrm>
          <a:prstGeom prst="rect">
            <a:avLst/>
          </a:prstGeom>
          <a:noFill/>
          <a:ln w="19050">
            <a:solidFill>
              <a:srgbClr val="8DC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076" name="ZoneTexte 25">
            <a:extLst>
              <a:ext uri="{FF2B5EF4-FFF2-40B4-BE49-F238E27FC236}">
                <a16:creationId xmlns:a16="http://schemas.microsoft.com/office/drawing/2014/main" id="{FD24F5F2-DD39-DAFA-717C-95321C6C0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191000" y="1905000"/>
            <a:ext cx="381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fr-FR" altLang="fr-FR">
              <a:latin typeface="Calibri" panose="020F0502020204030204" pitchFamily="34" charset="0"/>
            </a:endParaRPr>
          </a:p>
        </p:txBody>
      </p:sp>
      <p:sp>
        <p:nvSpPr>
          <p:cNvPr id="8" name="Triangle 7">
            <a:extLst>
              <a:ext uri="{FF2B5EF4-FFF2-40B4-BE49-F238E27FC236}">
                <a16:creationId xmlns:a16="http://schemas.microsoft.com/office/drawing/2014/main" id="{F562BFE0-5DA4-7CBE-D75C-C02C58DA571D}"/>
              </a:ext>
            </a:extLst>
          </p:cNvPr>
          <p:cNvSpPr/>
          <p:nvPr/>
        </p:nvSpPr>
        <p:spPr>
          <a:xfrm rot="5400000">
            <a:off x="-142875" y="630239"/>
            <a:ext cx="798511" cy="528637"/>
          </a:xfrm>
          <a:prstGeom prst="triangle">
            <a:avLst/>
          </a:prstGeom>
          <a:solidFill>
            <a:srgbClr val="006A72"/>
          </a:solidFill>
          <a:ln>
            <a:solidFill>
              <a:srgbClr val="006A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3078" name="ZoneTexte 8">
            <a:extLst>
              <a:ext uri="{FF2B5EF4-FFF2-40B4-BE49-F238E27FC236}">
                <a16:creationId xmlns:a16="http://schemas.microsoft.com/office/drawing/2014/main" id="{AE523850-95FB-3C3F-20F8-6265FC29F5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791" y="539665"/>
            <a:ext cx="63357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Aft>
                <a:spcPts val="0"/>
              </a:spcAft>
            </a:pPr>
            <a:r>
              <a:rPr lang="en-US" sz="14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Targeting the function of the transentorhinal cortex to identify early cognitive markers of Alzheimer’s disease</a:t>
            </a:r>
            <a:endParaRPr lang="fr-BE" sz="14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riangle 37">
            <a:extLst>
              <a:ext uri="{FF2B5EF4-FFF2-40B4-BE49-F238E27FC236}">
                <a16:creationId xmlns:a16="http://schemas.microsoft.com/office/drawing/2014/main" id="{DD82235F-2DE4-4FCD-5ECC-C2329A0F0C32}"/>
              </a:ext>
            </a:extLst>
          </p:cNvPr>
          <p:cNvSpPr/>
          <p:nvPr/>
        </p:nvSpPr>
        <p:spPr>
          <a:xfrm rot="16200000">
            <a:off x="6209506" y="975519"/>
            <a:ext cx="752475" cy="528638"/>
          </a:xfrm>
          <a:prstGeom prst="triangle">
            <a:avLst>
              <a:gd name="adj" fmla="val 51598"/>
            </a:avLst>
          </a:prstGeom>
          <a:solidFill>
            <a:srgbClr val="8DC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BD2E74-87D8-C2BF-9AA2-D9975E7AC827}"/>
              </a:ext>
            </a:extLst>
          </p:cNvPr>
          <p:cNvSpPr/>
          <p:nvPr/>
        </p:nvSpPr>
        <p:spPr>
          <a:xfrm>
            <a:off x="-26988" y="9690554"/>
            <a:ext cx="6897688" cy="215445"/>
          </a:xfrm>
          <a:prstGeom prst="rect">
            <a:avLst/>
          </a:prstGeom>
          <a:solidFill>
            <a:srgbClr val="006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3081" name="ZoneTexte 13">
            <a:extLst>
              <a:ext uri="{FF2B5EF4-FFF2-40B4-BE49-F238E27FC236}">
                <a16:creationId xmlns:a16="http://schemas.microsoft.com/office/drawing/2014/main" id="{3D5EE91F-2F72-369B-4871-801CFAD8C6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3" y="9644063"/>
            <a:ext cx="64801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fr-FR" altLang="en-US" sz="1200" dirty="0">
                <a:solidFill>
                  <a:schemeClr val="bg1"/>
                </a:solidFill>
              </a:rPr>
              <a:t>Christine.Bastin@uliege.be    Emma.Delhaye@uliege.be</a:t>
            </a:r>
          </a:p>
        </p:txBody>
      </p:sp>
      <p:pic>
        <p:nvPicPr>
          <p:cNvPr id="3082" name="Image 14">
            <a:extLst>
              <a:ext uri="{FF2B5EF4-FFF2-40B4-BE49-F238E27FC236}">
                <a16:creationId xmlns:a16="http://schemas.microsoft.com/office/drawing/2014/main" id="{61DECDE1-67C6-9AF1-53E1-4DBC0DE4C1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23" y="2814747"/>
            <a:ext cx="427334" cy="454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ZoneTexte 15">
            <a:extLst>
              <a:ext uri="{FF2B5EF4-FFF2-40B4-BE49-F238E27FC236}">
                <a16:creationId xmlns:a16="http://schemas.microsoft.com/office/drawing/2014/main" id="{FD886AE3-A5FF-D31F-0BD3-75955284B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726" y="2849457"/>
            <a:ext cx="242093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FR" altLang="en-US" sz="1400" dirty="0" err="1"/>
              <a:t>Review</a:t>
            </a:r>
            <a:endParaRPr lang="fr-FR" altLang="en-US" sz="1400" dirty="0"/>
          </a:p>
        </p:txBody>
      </p:sp>
      <p:pic>
        <p:nvPicPr>
          <p:cNvPr id="3084" name="Image 52">
            <a:extLst>
              <a:ext uri="{FF2B5EF4-FFF2-40B4-BE49-F238E27FC236}">
                <a16:creationId xmlns:a16="http://schemas.microsoft.com/office/drawing/2014/main" id="{983F0499-CCB2-4CB2-1CFE-EAF1C92180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1423955"/>
            <a:ext cx="433718" cy="460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5" name="ZoneTexte 53">
            <a:extLst>
              <a:ext uri="{FF2B5EF4-FFF2-40B4-BE49-F238E27FC236}">
                <a16:creationId xmlns:a16="http://schemas.microsoft.com/office/drawing/2014/main" id="{49D1EEB8-C7D9-5566-3FEE-8FF3F5426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975" y="1460500"/>
            <a:ext cx="24209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FR" altLang="en-US" sz="1400"/>
              <a:t>Introduction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FA5B1FD5-5B6A-935E-F7C3-36580EF7CC2C}"/>
              </a:ext>
            </a:extLst>
          </p:cNvPr>
          <p:cNvSpPr txBox="1"/>
          <p:nvPr/>
        </p:nvSpPr>
        <p:spPr>
          <a:xfrm>
            <a:off x="357188" y="1782763"/>
            <a:ext cx="6454775" cy="1077218"/>
          </a:xfrm>
          <a:prstGeom prst="rect">
            <a:avLst/>
          </a:prstGeom>
          <a:noFill/>
          <a:ln w="3175">
            <a:noFill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Neurofibrillary tangles and neurodegeneration are the best predictors of cognitive decline in Alzheimer’s disease (AD)</a:t>
            </a:r>
            <a:r>
              <a:rPr lang="en-US" sz="800" baseline="30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1,2</a:t>
            </a:r>
            <a:r>
              <a:rPr lang="en-US" sz="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. They follow a typical pattern of topographical progression, with initial cortical accumulation in the </a:t>
            </a:r>
            <a:r>
              <a:rPr lang="en-US" sz="8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transenthorinal</a:t>
            </a:r>
            <a:r>
              <a:rPr lang="en-US" sz="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cortex</a:t>
            </a:r>
            <a:r>
              <a:rPr lang="en-US" sz="800" baseline="30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. As the presence of subtle cognitive decline in the preclinical and predementia stages is a robust predictor of future cognitive and functional outcomes</a:t>
            </a:r>
            <a:r>
              <a:rPr lang="en-US" sz="800" baseline="30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en-US" sz="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the identification of the most sensitive and specific cognitive markers of AD is a key for early diagnosis. Here we consider that </a:t>
            </a:r>
            <a:r>
              <a:rPr lang="en-US" sz="8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the earliest cognitive changes in AD should concern the cognitive functions depending on the transentorhinal cortex</a:t>
            </a:r>
            <a:r>
              <a:rPr lang="en-US" sz="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. We review potential functions associated with the transentorhinal cortex, which have been explored in the context of AD and its early stages. Then, we propose a unifying view pointing to entity-level representation as one specific function of the transentorhinal cortex that should be considered as the best candidate for a cognitive marker of Alzheimer’s disease.</a:t>
            </a:r>
            <a:endParaRPr lang="en-GB" sz="800" dirty="0">
              <a:cs typeface="Arial" panose="020B0604020202020204" pitchFamily="34" charset="0"/>
            </a:endParaRPr>
          </a:p>
        </p:txBody>
      </p:sp>
      <p:pic>
        <p:nvPicPr>
          <p:cNvPr id="3087" name="Image 58">
            <a:extLst>
              <a:ext uri="{FF2B5EF4-FFF2-40B4-BE49-F238E27FC236}">
                <a16:creationId xmlns:a16="http://schemas.microsoft.com/office/drawing/2014/main" id="{739B015F-5909-7546-AC83-912CB950C7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7689304"/>
            <a:ext cx="436223" cy="462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ZoneTexte 60">
            <a:extLst>
              <a:ext uri="{FF2B5EF4-FFF2-40B4-BE49-F238E27FC236}">
                <a16:creationId xmlns:a16="http://schemas.microsoft.com/office/drawing/2014/main" id="{3D29C9BF-6C07-6111-E447-B133E9846DC1}"/>
              </a:ext>
            </a:extLst>
          </p:cNvPr>
          <p:cNvSpPr txBox="1"/>
          <p:nvPr/>
        </p:nvSpPr>
        <p:spPr>
          <a:xfrm>
            <a:off x="147713" y="8083843"/>
            <a:ext cx="6529055" cy="144655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800" b="1" dirty="0">
                <a:solidFill>
                  <a:srgbClr val="006A72"/>
                </a:solidFill>
              </a:rPr>
              <a:t>All these tasks share a common element that could be the key to identify the best cognitive marker of AD.</a:t>
            </a:r>
            <a:endParaRPr lang="en-GB" sz="800" b="1" u="sng" dirty="0">
              <a:solidFill>
                <a:srgbClr val="006A72"/>
              </a:solidFill>
            </a:endParaRPr>
          </a:p>
          <a:p>
            <a:pPr marL="228600" indent="-228600" algn="just" eaLnBrk="1" hangingPunct="1">
              <a:buFont typeface="Wingdings" panose="05000000000000000000" pitchFamily="2" charset="2"/>
              <a:buChar char="Ø"/>
              <a:defRPr/>
            </a:pPr>
            <a:r>
              <a:rPr lang="en-US" sz="800" dirty="0"/>
              <a:t>Even if the tasks pertain to various cognitive domains, it is always necessary to create, store and retrieve an entity-level representation. An </a:t>
            </a:r>
            <a:r>
              <a:rPr lang="en-US" sz="800" b="1" dirty="0"/>
              <a:t>entity</a:t>
            </a:r>
            <a:r>
              <a:rPr lang="en-US" sz="800" dirty="0"/>
              <a:t> is defined as an exemplar of a category which is distinguished from other similar exemplars by its unique configuration of perceptual-conceptual traits. </a:t>
            </a:r>
          </a:p>
          <a:p>
            <a:pPr marL="228600" indent="-228600" algn="just" eaLnBrk="1" hangingPunct="1">
              <a:buFont typeface="Wingdings" panose="05000000000000000000" pitchFamily="2" charset="2"/>
              <a:buChar char="Ø"/>
              <a:defRPr/>
            </a:pPr>
            <a:r>
              <a:rPr lang="en-US" sz="800" dirty="0"/>
              <a:t>As the apex of a hierarchy of processing in the ventral visual stream, the transentorhinal cortex stores orthogonal representations of entities, allowing us to make fine-grained discrimination between very similar stimuli (e.g., living items, very similar objects), distinguishing them through the unique conjunctive integration of their features.</a:t>
            </a:r>
          </a:p>
          <a:p>
            <a:pPr marL="228600" indent="-228600" algn="just" eaLnBrk="1" hangingPunct="1">
              <a:buFont typeface="Wingdings" panose="05000000000000000000" pitchFamily="2" charset="2"/>
              <a:buChar char="Ø"/>
              <a:defRPr/>
            </a:pPr>
            <a:endParaRPr lang="en-GB" sz="800" dirty="0"/>
          </a:p>
          <a:p>
            <a:pPr algn="ctr" eaLnBrk="1" hangingPunct="1">
              <a:defRPr/>
            </a:pPr>
            <a:r>
              <a:rPr lang="en-US" sz="800" b="1" dirty="0">
                <a:solidFill>
                  <a:srgbClr val="8DC040"/>
                </a:solidFill>
              </a:rPr>
              <a:t>We suggest that the best cognitive marker of early AD needs to measure the ability to represent entities that relies specifically on the transentorhinal cortex. A tool mixing tasks from various domains, all probing representations of entities, would be an ideal candidate screening tool</a:t>
            </a:r>
            <a:endParaRPr lang="en-GB" sz="800" dirty="0"/>
          </a:p>
        </p:txBody>
      </p:sp>
      <p:sp>
        <p:nvSpPr>
          <p:cNvPr id="23" name="ZoneTexte 67">
            <a:extLst>
              <a:ext uri="{FF2B5EF4-FFF2-40B4-BE49-F238E27FC236}">
                <a16:creationId xmlns:a16="http://schemas.microsoft.com/office/drawing/2014/main" id="{BF1791CD-5DB1-A4B0-9BB4-02838DBE0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202" y="1024759"/>
            <a:ext cx="522627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GB" sz="1000" b="1" dirty="0"/>
              <a:t>Christine Bastin &amp; </a:t>
            </a:r>
            <a:r>
              <a:rPr lang="en-GB" sz="1000" b="1" u="sng" dirty="0"/>
              <a:t>Emma Delhaye</a:t>
            </a:r>
            <a:endParaRPr lang="en-GB" sz="1000" u="sng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4F87046-1FAC-3508-512F-BAE1D8799E38}"/>
              </a:ext>
            </a:extLst>
          </p:cNvPr>
          <p:cNvSpPr/>
          <p:nvPr/>
        </p:nvSpPr>
        <p:spPr>
          <a:xfrm>
            <a:off x="357188" y="3378689"/>
            <a:ext cx="6429375" cy="1677988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400"/>
          </a:p>
        </p:txBody>
      </p:sp>
      <p:sp>
        <p:nvSpPr>
          <p:cNvPr id="3094" name="ZoneTexte 59">
            <a:extLst>
              <a:ext uri="{FF2B5EF4-FFF2-40B4-BE49-F238E27FC236}">
                <a16:creationId xmlns:a16="http://schemas.microsoft.com/office/drawing/2014/main" id="{1BF83930-66D0-6B4B-24D9-CE20E3404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" y="7732328"/>
            <a:ext cx="24209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FR" altLang="en-US" sz="1400" dirty="0"/>
              <a:t>Discussion</a:t>
            </a:r>
          </a:p>
        </p:txBody>
      </p:sp>
      <p:sp>
        <p:nvSpPr>
          <p:cNvPr id="3096" name="ZoneTexte 51">
            <a:extLst>
              <a:ext uri="{FF2B5EF4-FFF2-40B4-BE49-F238E27FC236}">
                <a16:creationId xmlns:a16="http://schemas.microsoft.com/office/drawing/2014/main" id="{E589FCB8-F069-D0E8-66E4-07A58E314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" y="9459234"/>
            <a:ext cx="6788150" cy="19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86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457200" indent="-457200">
              <a:lnSpc>
                <a:spcPct val="200000"/>
              </a:lnSpc>
              <a:spcAft>
                <a:spcPts val="800"/>
              </a:spcAft>
            </a:pPr>
            <a:r>
              <a:rPr lang="fr-BE" altLang="en-US" sz="400" dirty="0">
                <a:cs typeface="Arial" panose="020B0604020202020204" pitchFamily="34" charset="0"/>
              </a:rPr>
              <a:t>(1) </a:t>
            </a:r>
            <a:r>
              <a:rPr lang="en-US" sz="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Terry et al. (1991). </a:t>
            </a:r>
            <a:r>
              <a:rPr lang="en-US" sz="4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Annals of Neurology</a:t>
            </a:r>
            <a:r>
              <a:rPr lang="en-US" sz="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US" sz="4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30</a:t>
            </a:r>
            <a:r>
              <a:rPr lang="en-US" sz="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(4), 572-580. (2) </a:t>
            </a:r>
            <a:r>
              <a:rPr lang="en-US" sz="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Timmers</a:t>
            </a:r>
            <a:r>
              <a:rPr lang="en-US" sz="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et al. (2019). </a:t>
            </a:r>
            <a:r>
              <a:rPr lang="en-US" sz="4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Neurobiology of Aging</a:t>
            </a:r>
            <a:r>
              <a:rPr lang="en-US" sz="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US" sz="4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79</a:t>
            </a:r>
            <a:r>
              <a:rPr lang="en-US" sz="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131-141. (3) </a:t>
            </a:r>
            <a:r>
              <a:rPr lang="en-US" sz="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Braak</a:t>
            </a:r>
            <a:r>
              <a:rPr lang="en-US" sz="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&amp; Del </a:t>
            </a:r>
            <a:r>
              <a:rPr lang="en-US" sz="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Tredici</a:t>
            </a:r>
            <a:r>
              <a:rPr lang="en-US" sz="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(2018). </a:t>
            </a:r>
            <a:r>
              <a:rPr lang="fr-BE" sz="4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Cerebral</a:t>
            </a:r>
            <a:r>
              <a:rPr lang="fr-BE" sz="4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Cortex</a:t>
            </a:r>
            <a:r>
              <a:rPr lang="fr-BE" sz="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fr-BE" sz="4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28</a:t>
            </a:r>
            <a:r>
              <a:rPr lang="fr-BE" sz="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(9), 3372-3384. </a:t>
            </a:r>
            <a:r>
              <a:rPr lang="fr-BE" sz="400" dirty="0">
                <a:ea typeface="Calibri" panose="020F0502020204030204" pitchFamily="34" charset="0"/>
                <a:cs typeface="Arial" panose="020B0604020202020204" pitchFamily="34" charset="0"/>
              </a:rPr>
              <a:t>(4) </a:t>
            </a:r>
            <a:r>
              <a:rPr lang="fr-BE" sz="400" dirty="0" err="1">
                <a:ea typeface="Calibri" panose="020F0502020204030204" pitchFamily="34" charset="0"/>
                <a:cs typeface="Arial" panose="020B0604020202020204" pitchFamily="34" charset="0"/>
              </a:rPr>
              <a:t>Elman</a:t>
            </a:r>
            <a:r>
              <a:rPr lang="fr-BE" sz="400" dirty="0">
                <a:ea typeface="Calibri" panose="020F0502020204030204" pitchFamily="34" charset="0"/>
                <a:cs typeface="Arial" panose="020B0604020202020204" pitchFamily="34" charset="0"/>
              </a:rPr>
              <a:t> et al. (2020). </a:t>
            </a:r>
            <a:r>
              <a:rPr lang="fr-BE" sz="400" i="1" dirty="0" err="1">
                <a:ea typeface="Calibri" panose="020F0502020204030204" pitchFamily="34" charset="0"/>
                <a:cs typeface="Arial" panose="020B0604020202020204" pitchFamily="34" charset="0"/>
              </a:rPr>
              <a:t>Biological</a:t>
            </a:r>
            <a:r>
              <a:rPr lang="fr-BE" sz="400" i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BE" sz="400" i="1" dirty="0" err="1">
                <a:ea typeface="Calibri" panose="020F0502020204030204" pitchFamily="34" charset="0"/>
                <a:cs typeface="Arial" panose="020B0604020202020204" pitchFamily="34" charset="0"/>
              </a:rPr>
              <a:t>Psychiatry</a:t>
            </a:r>
            <a:r>
              <a:rPr lang="fr-BE" sz="400" dirty="0"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fr-BE" sz="400" i="1" dirty="0">
                <a:ea typeface="Calibri" panose="020F0502020204030204" pitchFamily="34" charset="0"/>
                <a:cs typeface="Arial" panose="020B0604020202020204" pitchFamily="34" charset="0"/>
              </a:rPr>
              <a:t> 87</a:t>
            </a:r>
            <a:r>
              <a:rPr lang="fr-BE" sz="400" dirty="0">
                <a:ea typeface="Calibri" panose="020F0502020204030204" pitchFamily="34" charset="0"/>
                <a:cs typeface="Arial" panose="020B0604020202020204" pitchFamily="34" charset="0"/>
              </a:rPr>
              <a:t>(9), 819-828.</a:t>
            </a:r>
            <a:endParaRPr lang="fr-BE" altLang="en-US" sz="400" dirty="0">
              <a:cs typeface="Arial" panose="020B0604020202020204" pitchFamily="34" charset="0"/>
            </a:endParaRPr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519B5A17-6EDD-50DA-87E7-2FD2FEF4D0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466" y="55563"/>
            <a:ext cx="1710594" cy="526754"/>
          </a:xfrm>
          <a:prstGeom prst="rect">
            <a:avLst/>
          </a:prstGeom>
        </p:spPr>
      </p:pic>
      <p:sp>
        <p:nvSpPr>
          <p:cNvPr id="63" name="ZoneTexte 62">
            <a:extLst>
              <a:ext uri="{FF2B5EF4-FFF2-40B4-BE49-F238E27FC236}">
                <a16:creationId xmlns:a16="http://schemas.microsoft.com/office/drawing/2014/main" id="{ECF6160E-4C6F-22D1-CC8D-A449934D238B}"/>
              </a:ext>
            </a:extLst>
          </p:cNvPr>
          <p:cNvSpPr txBox="1"/>
          <p:nvPr/>
        </p:nvSpPr>
        <p:spPr>
          <a:xfrm>
            <a:off x="999652" y="1229464"/>
            <a:ext cx="5095875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700" dirty="0">
                <a:cs typeface="Arial" panose="020B0604020202020204" pitchFamily="34" charset="0"/>
              </a:rPr>
              <a:t>GIGA-CRC In Vivo Imaging,  University of Liège, Belgium</a:t>
            </a:r>
          </a:p>
        </p:txBody>
      </p:sp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3C8244A2-AFBA-3C3A-59F9-9B3FEDFB94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8907" y="23471"/>
            <a:ext cx="1414104" cy="539146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81B72B51-95F8-81A7-8BA5-F6CC50568B81}"/>
              </a:ext>
            </a:extLst>
          </p:cNvPr>
          <p:cNvSpPr/>
          <p:nvPr/>
        </p:nvSpPr>
        <p:spPr>
          <a:xfrm>
            <a:off x="840247" y="7281845"/>
            <a:ext cx="5481178" cy="31055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1400" dirty="0" err="1">
                <a:latin typeface="Arial" panose="020B0604020202020204" pitchFamily="34" charset="0"/>
                <a:cs typeface="Arial" panose="020B0604020202020204" pitchFamily="34" charset="0"/>
              </a:rPr>
              <a:t>Reviewed</a:t>
            </a:r>
            <a:r>
              <a:rPr lang="fr-BE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1400" dirty="0" err="1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r>
              <a:rPr lang="fr-BE" sz="1400" dirty="0">
                <a:latin typeface="Arial" panose="020B0604020202020204" pitchFamily="34" charset="0"/>
                <a:cs typeface="Arial" panose="020B0604020202020204" pitchFamily="34" charset="0"/>
              </a:rPr>
              <a:t> in the </a:t>
            </a:r>
            <a:r>
              <a:rPr lang="fr-BE" sz="1400" dirty="0" err="1">
                <a:latin typeface="Arial" panose="020B0604020202020204" pitchFamily="34" charset="0"/>
                <a:cs typeface="Arial" panose="020B0604020202020204" pitchFamily="34" charset="0"/>
              </a:rPr>
              <a:t>PsyArXiv</a:t>
            </a:r>
            <a:r>
              <a:rPr lang="fr-BE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1400" dirty="0" err="1">
                <a:latin typeface="Arial" panose="020B0604020202020204" pitchFamily="34" charset="0"/>
                <a:cs typeface="Arial" panose="020B0604020202020204" pitchFamily="34" charset="0"/>
              </a:rPr>
              <a:t>preprint</a:t>
            </a:r>
            <a:endParaRPr lang="fr-B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5FD30500-C302-5171-F724-068A6080560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62445" y="4426516"/>
            <a:ext cx="1542049" cy="1323768"/>
          </a:xfrm>
          <a:prstGeom prst="rect">
            <a:avLst/>
          </a:prstGeom>
        </p:spPr>
      </p:pic>
      <p:sp>
        <p:nvSpPr>
          <p:cNvPr id="17" name="Ellipse 16">
            <a:extLst>
              <a:ext uri="{FF2B5EF4-FFF2-40B4-BE49-F238E27FC236}">
                <a16:creationId xmlns:a16="http://schemas.microsoft.com/office/drawing/2014/main" id="{1C06BC4B-79C0-C597-79AC-52F4DBDB060E}"/>
              </a:ext>
            </a:extLst>
          </p:cNvPr>
          <p:cNvSpPr/>
          <p:nvPr/>
        </p:nvSpPr>
        <p:spPr>
          <a:xfrm>
            <a:off x="2690889" y="4270008"/>
            <a:ext cx="1659448" cy="1584176"/>
          </a:xfrm>
          <a:prstGeom prst="ellipse">
            <a:avLst/>
          </a:prstGeom>
          <a:noFill/>
          <a:ln>
            <a:solidFill>
              <a:srgbClr val="8DC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CB332CB0-0FE3-16D6-6486-B637DA010E8C}"/>
              </a:ext>
            </a:extLst>
          </p:cNvPr>
          <p:cNvSpPr/>
          <p:nvPr/>
        </p:nvSpPr>
        <p:spPr>
          <a:xfrm>
            <a:off x="3424196" y="4276560"/>
            <a:ext cx="216024" cy="1565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9E2D6900-3857-C94F-034E-F3E12EF5512C}"/>
              </a:ext>
            </a:extLst>
          </p:cNvPr>
          <p:cNvSpPr/>
          <p:nvPr/>
        </p:nvSpPr>
        <p:spPr>
          <a:xfrm>
            <a:off x="2716602" y="5127319"/>
            <a:ext cx="139311" cy="1565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BE25FCF3-38F0-F9DD-88F9-3DDAD4D0656C}"/>
              </a:ext>
            </a:extLst>
          </p:cNvPr>
          <p:cNvSpPr/>
          <p:nvPr/>
        </p:nvSpPr>
        <p:spPr>
          <a:xfrm>
            <a:off x="4211026" y="5127319"/>
            <a:ext cx="116389" cy="1565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9FEF526E-03CD-42D5-4086-6D56E5320318}"/>
              </a:ext>
            </a:extLst>
          </p:cNvPr>
          <p:cNvSpPr/>
          <p:nvPr/>
        </p:nvSpPr>
        <p:spPr>
          <a:xfrm>
            <a:off x="3424197" y="5689923"/>
            <a:ext cx="220828" cy="1565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A5F84810-0C16-1E21-451C-883EAFA9BA26}"/>
              </a:ext>
            </a:extLst>
          </p:cNvPr>
          <p:cNvSpPr txBox="1"/>
          <p:nvPr/>
        </p:nvSpPr>
        <p:spPr>
          <a:xfrm>
            <a:off x="2051380" y="3562350"/>
            <a:ext cx="142212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900" b="1" i="1" dirty="0" err="1"/>
              <a:t>Conjunctive</a:t>
            </a:r>
            <a:r>
              <a:rPr lang="fr-BE" sz="900" b="1" i="1" dirty="0"/>
              <a:t> binding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F76213A3-E78A-E930-CD55-5F343284C80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3002" y="3263683"/>
            <a:ext cx="1449015" cy="948121"/>
          </a:xfrm>
          <a:prstGeom prst="rect">
            <a:avLst/>
          </a:prstGeom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663D354C-DF8C-C748-56DB-1A52929763F1}"/>
              </a:ext>
            </a:extLst>
          </p:cNvPr>
          <p:cNvSpPr txBox="1"/>
          <p:nvPr/>
        </p:nvSpPr>
        <p:spPr>
          <a:xfrm>
            <a:off x="463002" y="4225221"/>
            <a:ext cx="23482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Related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to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sub-hippocampal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regions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, but not to the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hippocampus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Impaired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in AD, but not in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other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dementias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Impaired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in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asymptomatic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PSEN1 mutation carriers and in Subjective Cognitive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Decline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and MCI</a:t>
            </a: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Predicts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the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presence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of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amyloid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burden</a:t>
            </a:r>
            <a:endParaRPr lang="fr-BE" sz="800" dirty="0">
              <a:solidFill>
                <a:srgbClr val="000000"/>
              </a:solidFill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A15509EA-3F52-ADB0-1524-E996F93B3D32}"/>
              </a:ext>
            </a:extLst>
          </p:cNvPr>
          <p:cNvSpPr txBox="1"/>
          <p:nvPr/>
        </p:nvSpPr>
        <p:spPr>
          <a:xfrm>
            <a:off x="3645025" y="3555045"/>
            <a:ext cx="1422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i="1"/>
              <a:t>Disambiguation of objects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8045BD93-6E79-3833-BC4C-25AA5C68693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48866" y="3308047"/>
            <a:ext cx="699513" cy="427682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24A16CB7-F1E5-D2AE-100A-6E46BE8BCF1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81124" y="3770649"/>
            <a:ext cx="858987" cy="293578"/>
          </a:xfrm>
          <a:prstGeom prst="rect">
            <a:avLst/>
          </a:prstGeom>
        </p:spPr>
      </p:pic>
      <p:sp>
        <p:nvSpPr>
          <p:cNvPr id="26" name="ZoneTexte 25">
            <a:extLst>
              <a:ext uri="{FF2B5EF4-FFF2-40B4-BE49-F238E27FC236}">
                <a16:creationId xmlns:a16="http://schemas.microsoft.com/office/drawing/2014/main" id="{44C7FA8D-0AB8-137B-1A43-FBF6E901D765}"/>
              </a:ext>
            </a:extLst>
          </p:cNvPr>
          <p:cNvSpPr txBox="1"/>
          <p:nvPr/>
        </p:nvSpPr>
        <p:spPr>
          <a:xfrm>
            <a:off x="4328516" y="4139810"/>
            <a:ext cx="23482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Naming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of living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things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correlates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with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transentohinal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cortical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thickness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in MCI and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mild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AD</a:t>
            </a: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False recognitions of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similar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objects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correlate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with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transentorhinal volume and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presence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of tau in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anterior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MTL</a:t>
            </a: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Impaired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visual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discrimination of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similar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objects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in MCI and familial AD.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A57BDF98-7EFF-812E-2C0D-B960F68E7029}"/>
              </a:ext>
            </a:extLst>
          </p:cNvPr>
          <p:cNvSpPr txBox="1"/>
          <p:nvPr/>
        </p:nvSpPr>
        <p:spPr>
          <a:xfrm>
            <a:off x="1556719" y="5353240"/>
            <a:ext cx="142212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900" b="1" i="1" dirty="0" err="1"/>
              <a:t>Novelty</a:t>
            </a:r>
            <a:r>
              <a:rPr lang="fr-BE" sz="900" b="1" i="1" dirty="0"/>
              <a:t> </a:t>
            </a:r>
            <a:r>
              <a:rPr lang="fr-BE" sz="900" b="1" i="1" dirty="0" err="1"/>
              <a:t>detection</a:t>
            </a:r>
            <a:endParaRPr lang="fr-BE" sz="900" b="1" i="1" dirty="0"/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D3FE594B-8C95-8117-A362-3938D11E25D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2044" y="5678109"/>
            <a:ext cx="1900016" cy="797080"/>
          </a:xfrm>
          <a:prstGeom prst="rect">
            <a:avLst/>
          </a:prstGeom>
        </p:spPr>
      </p:pic>
      <p:pic>
        <p:nvPicPr>
          <p:cNvPr id="29" name="Image 28">
            <a:extLst>
              <a:ext uri="{FF2B5EF4-FFF2-40B4-BE49-F238E27FC236}">
                <a16:creationId xmlns:a16="http://schemas.microsoft.com/office/drawing/2014/main" id="{80C41B7F-03F5-9A9A-E806-660D360AA66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4652" y="5458218"/>
            <a:ext cx="275594" cy="183730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E78BECA7-983E-4CB9-DA39-C564EBBC7D2F}"/>
              </a:ext>
            </a:extLst>
          </p:cNvPr>
          <p:cNvSpPr txBox="1"/>
          <p:nvPr/>
        </p:nvSpPr>
        <p:spPr>
          <a:xfrm>
            <a:off x="533486" y="6527098"/>
            <a:ext cx="2853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In MCI,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viewing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time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indicates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a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failure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to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detect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the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novelty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of high-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interference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objects</a:t>
            </a:r>
            <a:endParaRPr lang="fr-BE" sz="800" dirty="0">
              <a:solidFill>
                <a:srgbClr val="000000"/>
              </a:solidFill>
              <a:ea typeface="+mn-ea"/>
              <a:cs typeface="Arial" panose="020B0604020202020204" pitchFamily="34" charset="0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The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extent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of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processing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of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conjunctive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parts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correlates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with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transentorhinal volume.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08C42A00-68F6-F57E-52E1-D7578FBF4523}"/>
              </a:ext>
            </a:extLst>
          </p:cNvPr>
          <p:cNvSpPr txBox="1"/>
          <p:nvPr/>
        </p:nvSpPr>
        <p:spPr>
          <a:xfrm>
            <a:off x="4229438" y="5409990"/>
            <a:ext cx="142212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900" b="1" i="1" dirty="0" err="1"/>
              <a:t>Familiarity</a:t>
            </a:r>
            <a:endParaRPr lang="fr-BE" sz="900" b="1" i="1" dirty="0"/>
          </a:p>
        </p:txBody>
      </p:sp>
      <p:pic>
        <p:nvPicPr>
          <p:cNvPr id="33" name="Image 32">
            <a:extLst>
              <a:ext uri="{FF2B5EF4-FFF2-40B4-BE49-F238E27FC236}">
                <a16:creationId xmlns:a16="http://schemas.microsoft.com/office/drawing/2014/main" id="{A40A4E57-9C54-CA28-FDA8-09EB3957240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136546" y="5681074"/>
            <a:ext cx="2430210" cy="696898"/>
          </a:xfrm>
          <a:prstGeom prst="rect">
            <a:avLst/>
          </a:prstGeom>
        </p:spPr>
      </p:pic>
      <p:sp>
        <p:nvSpPr>
          <p:cNvPr id="34" name="ZoneTexte 33">
            <a:extLst>
              <a:ext uri="{FF2B5EF4-FFF2-40B4-BE49-F238E27FC236}">
                <a16:creationId xmlns:a16="http://schemas.microsoft.com/office/drawing/2014/main" id="{8F5CFC23-E7FF-B4E9-2BFD-75ED9514072C}"/>
              </a:ext>
            </a:extLst>
          </p:cNvPr>
          <p:cNvSpPr txBox="1"/>
          <p:nvPr/>
        </p:nvSpPr>
        <p:spPr>
          <a:xfrm>
            <a:off x="3669929" y="6489977"/>
            <a:ext cx="28538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In MCI and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mild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AD,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familiarity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for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objects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(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especially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viewpoint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-invariant recognition)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correlates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with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transentorhinal volume.</a:t>
            </a: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Impaired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familiarity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</a:t>
            </a:r>
            <a:r>
              <a:rPr lang="fr-BE" sz="800" dirty="0" err="1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predicts</a:t>
            </a:r>
            <a:r>
              <a:rPr lang="fr-BE" sz="800" dirty="0">
                <a:solidFill>
                  <a:srgbClr val="000000"/>
                </a:solidFill>
                <a:ea typeface="+mn-ea"/>
                <a:cs typeface="Arial" panose="020B0604020202020204" pitchFamily="34" charset="0"/>
              </a:rPr>
              <a:t> future progression to AD in MCI.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A1F46896-04C2-4328-4B54-EAB794BE6C5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6795" y="7598418"/>
            <a:ext cx="595480" cy="595480"/>
          </a:xfrm>
          <a:prstGeom prst="rect">
            <a:avLst/>
          </a:prstGeom>
        </p:spPr>
      </p:pic>
      <p:pic>
        <p:nvPicPr>
          <p:cNvPr id="32" name="Image 31">
            <a:extLst>
              <a:ext uri="{FF2B5EF4-FFF2-40B4-BE49-F238E27FC236}">
                <a16:creationId xmlns:a16="http://schemas.microsoft.com/office/drawing/2014/main" id="{BD3B9220-D455-DB4F-D537-48437A97535C}"/>
              </a:ext>
            </a:extLst>
          </p:cNvPr>
          <p:cNvPicPr>
            <a:picLocks/>
          </p:cNvPicPr>
          <p:nvPr/>
        </p:nvPicPr>
        <p:blipFill>
          <a:blip r:embed="rId14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2423009">
            <a:off x="5446712" y="7723666"/>
            <a:ext cx="332304" cy="7361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4538</TotalTime>
  <Words>614</Words>
  <Application>Microsoft Office PowerPoint</Application>
  <PresentationFormat>Format A4 (210 x 297 mm)</PresentationFormat>
  <Paragraphs>31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Bastin Christine</cp:lastModifiedBy>
  <cp:revision>102</cp:revision>
  <cp:lastPrinted>2009-04-03T14:22:39Z</cp:lastPrinted>
  <dcterms:created xsi:type="dcterms:W3CDTF">2018-02-07T07:23:41Z</dcterms:created>
  <dcterms:modified xsi:type="dcterms:W3CDTF">2022-12-08T10:57:48Z</dcterms:modified>
</cp:coreProperties>
</file>