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26" r:id="rId2"/>
    <p:sldId id="450" r:id="rId3"/>
    <p:sldId id="448" r:id="rId4"/>
    <p:sldId id="447" r:id="rId5"/>
    <p:sldId id="451" r:id="rId6"/>
    <p:sldId id="452" r:id="rId7"/>
    <p:sldId id="446" r:id="rId8"/>
    <p:sldId id="453" r:id="rId9"/>
    <p:sldId id="428" r:id="rId10"/>
    <p:sldId id="429" r:id="rId11"/>
    <p:sldId id="454" r:id="rId12"/>
    <p:sldId id="436" r:id="rId13"/>
    <p:sldId id="439" r:id="rId14"/>
    <p:sldId id="440" r:id="rId15"/>
    <p:sldId id="441" r:id="rId16"/>
    <p:sldId id="455" r:id="rId17"/>
    <p:sldId id="437" r:id="rId18"/>
    <p:sldId id="438" r:id="rId19"/>
    <p:sldId id="443" r:id="rId20"/>
    <p:sldId id="444" r:id="rId21"/>
    <p:sldId id="456" r:id="rId22"/>
    <p:sldId id="435" r:id="rId23"/>
    <p:sldId id="457" r:id="rId24"/>
    <p:sldId id="442" r:id="rId25"/>
    <p:sldId id="445" r:id="rId26"/>
    <p:sldId id="434" r:id="rId27"/>
  </p:sldIdLst>
  <p:sldSz cx="24482425" cy="13681075"/>
  <p:notesSz cx="6858000" cy="9144000"/>
  <p:defaultTextStyle>
    <a:defPPr>
      <a:defRPr lang="fr-FR"/>
    </a:defPPr>
    <a:lvl1pPr marL="0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0376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80753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71129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61505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51881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42258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32634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23010" algn="l" defTabSz="2180753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9">
          <p15:clr>
            <a:srgbClr val="A4A3A4"/>
          </p15:clr>
        </p15:guide>
        <p15:guide id="2" pos="77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800000"/>
    <a:srgbClr val="FFFF99"/>
    <a:srgbClr val="FFFF66"/>
    <a:srgbClr val="00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6" autoAdjust="0"/>
    <p:restoredTop sz="93701" autoAdjust="0"/>
  </p:normalViewPr>
  <p:slideViewPr>
    <p:cSldViewPr>
      <p:cViewPr>
        <p:scale>
          <a:sx n="40" d="100"/>
          <a:sy n="40" d="100"/>
        </p:scale>
        <p:origin x="-606" y="0"/>
      </p:cViewPr>
      <p:guideLst>
        <p:guide orient="horz" pos="4309"/>
        <p:guide pos="77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DF7F-5024-4EB5-BAB2-6261288A5835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76FA5-6BB3-4809-B8BB-1E28030FD1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92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90376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80753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71129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61505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51881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42258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32634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23010" algn="l" defTabSz="218075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182" y="4250001"/>
            <a:ext cx="20810061" cy="29325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364" y="7752609"/>
            <a:ext cx="17137698" cy="349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8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71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6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51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4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3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23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123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039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749758" y="547878"/>
            <a:ext cx="5508546" cy="1167325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24121" y="547878"/>
            <a:ext cx="16117596" cy="116732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182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205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3943" y="8791358"/>
            <a:ext cx="20810061" cy="2717214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33943" y="5798624"/>
            <a:ext cx="20810061" cy="299273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037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8075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7112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615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518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4225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326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230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678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4121" y="3192252"/>
            <a:ext cx="10813071" cy="9028877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45233" y="3192252"/>
            <a:ext cx="10813071" cy="9028877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85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4121" y="3062408"/>
            <a:ext cx="10817323" cy="1276266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90376" indent="0">
              <a:buNone/>
              <a:defRPr sz="4800" b="1"/>
            </a:lvl2pPr>
            <a:lvl3pPr marL="2180753" indent="0">
              <a:buNone/>
              <a:defRPr sz="4300" b="1"/>
            </a:lvl3pPr>
            <a:lvl4pPr marL="3271129" indent="0">
              <a:buNone/>
              <a:defRPr sz="3800" b="1"/>
            </a:lvl4pPr>
            <a:lvl5pPr marL="4361505" indent="0">
              <a:buNone/>
              <a:defRPr sz="3800" b="1"/>
            </a:lvl5pPr>
            <a:lvl6pPr marL="5451881" indent="0">
              <a:buNone/>
              <a:defRPr sz="3800" b="1"/>
            </a:lvl6pPr>
            <a:lvl7pPr marL="6542258" indent="0">
              <a:buNone/>
              <a:defRPr sz="3800" b="1"/>
            </a:lvl7pPr>
            <a:lvl8pPr marL="7632634" indent="0">
              <a:buNone/>
              <a:defRPr sz="3800" b="1"/>
            </a:lvl8pPr>
            <a:lvl9pPr marL="8723010" indent="0">
              <a:buNone/>
              <a:defRPr sz="3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4121" y="4338674"/>
            <a:ext cx="10817323" cy="7882454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436733" y="3062408"/>
            <a:ext cx="10821572" cy="1276266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90376" indent="0">
              <a:buNone/>
              <a:defRPr sz="4800" b="1"/>
            </a:lvl2pPr>
            <a:lvl3pPr marL="2180753" indent="0">
              <a:buNone/>
              <a:defRPr sz="4300" b="1"/>
            </a:lvl3pPr>
            <a:lvl4pPr marL="3271129" indent="0">
              <a:buNone/>
              <a:defRPr sz="3800" b="1"/>
            </a:lvl4pPr>
            <a:lvl5pPr marL="4361505" indent="0">
              <a:buNone/>
              <a:defRPr sz="3800" b="1"/>
            </a:lvl5pPr>
            <a:lvl6pPr marL="5451881" indent="0">
              <a:buNone/>
              <a:defRPr sz="3800" b="1"/>
            </a:lvl6pPr>
            <a:lvl7pPr marL="6542258" indent="0">
              <a:buNone/>
              <a:defRPr sz="3800" b="1"/>
            </a:lvl7pPr>
            <a:lvl8pPr marL="7632634" indent="0">
              <a:buNone/>
              <a:defRPr sz="3800" b="1"/>
            </a:lvl8pPr>
            <a:lvl9pPr marL="8723010" indent="0">
              <a:buNone/>
              <a:defRPr sz="3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436733" y="4338674"/>
            <a:ext cx="10821572" cy="7882454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21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553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270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123" y="544710"/>
            <a:ext cx="8054549" cy="2318182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71948" y="544711"/>
            <a:ext cx="13686356" cy="11676418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24123" y="2862893"/>
            <a:ext cx="8054549" cy="9358236"/>
          </a:xfrm>
        </p:spPr>
        <p:txBody>
          <a:bodyPr/>
          <a:lstStyle>
            <a:lvl1pPr marL="0" indent="0">
              <a:buNone/>
              <a:defRPr sz="3300"/>
            </a:lvl1pPr>
            <a:lvl2pPr marL="1090376" indent="0">
              <a:buNone/>
              <a:defRPr sz="2900"/>
            </a:lvl2pPr>
            <a:lvl3pPr marL="2180753" indent="0">
              <a:buNone/>
              <a:defRPr sz="2400"/>
            </a:lvl3pPr>
            <a:lvl4pPr marL="3271129" indent="0">
              <a:buNone/>
              <a:defRPr sz="2100"/>
            </a:lvl4pPr>
            <a:lvl5pPr marL="4361505" indent="0">
              <a:buNone/>
              <a:defRPr sz="2100"/>
            </a:lvl5pPr>
            <a:lvl6pPr marL="5451881" indent="0">
              <a:buNone/>
              <a:defRPr sz="2100"/>
            </a:lvl6pPr>
            <a:lvl7pPr marL="6542258" indent="0">
              <a:buNone/>
              <a:defRPr sz="2100"/>
            </a:lvl7pPr>
            <a:lvl8pPr marL="7632634" indent="0">
              <a:buNone/>
              <a:defRPr sz="2100"/>
            </a:lvl8pPr>
            <a:lvl9pPr marL="8723010" indent="0">
              <a:buNone/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370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8727" y="9576752"/>
            <a:ext cx="14689455" cy="113059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98727" y="1222429"/>
            <a:ext cx="14689455" cy="8208645"/>
          </a:xfrm>
        </p:spPr>
        <p:txBody>
          <a:bodyPr/>
          <a:lstStyle>
            <a:lvl1pPr marL="0" indent="0">
              <a:buNone/>
              <a:defRPr sz="7600"/>
            </a:lvl1pPr>
            <a:lvl2pPr marL="1090376" indent="0">
              <a:buNone/>
              <a:defRPr sz="6700"/>
            </a:lvl2pPr>
            <a:lvl3pPr marL="2180753" indent="0">
              <a:buNone/>
              <a:defRPr sz="5700"/>
            </a:lvl3pPr>
            <a:lvl4pPr marL="3271129" indent="0">
              <a:buNone/>
              <a:defRPr sz="4800"/>
            </a:lvl4pPr>
            <a:lvl5pPr marL="4361505" indent="0">
              <a:buNone/>
              <a:defRPr sz="4800"/>
            </a:lvl5pPr>
            <a:lvl6pPr marL="5451881" indent="0">
              <a:buNone/>
              <a:defRPr sz="4800"/>
            </a:lvl6pPr>
            <a:lvl7pPr marL="6542258" indent="0">
              <a:buNone/>
              <a:defRPr sz="4800"/>
            </a:lvl7pPr>
            <a:lvl8pPr marL="7632634" indent="0">
              <a:buNone/>
              <a:defRPr sz="4800"/>
            </a:lvl8pPr>
            <a:lvl9pPr marL="8723010" indent="0">
              <a:buNone/>
              <a:defRPr sz="48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8727" y="10707342"/>
            <a:ext cx="14689455" cy="1605625"/>
          </a:xfrm>
        </p:spPr>
        <p:txBody>
          <a:bodyPr/>
          <a:lstStyle>
            <a:lvl1pPr marL="0" indent="0">
              <a:buNone/>
              <a:defRPr sz="3300"/>
            </a:lvl1pPr>
            <a:lvl2pPr marL="1090376" indent="0">
              <a:buNone/>
              <a:defRPr sz="2900"/>
            </a:lvl2pPr>
            <a:lvl3pPr marL="2180753" indent="0">
              <a:buNone/>
              <a:defRPr sz="2400"/>
            </a:lvl3pPr>
            <a:lvl4pPr marL="3271129" indent="0">
              <a:buNone/>
              <a:defRPr sz="2100"/>
            </a:lvl4pPr>
            <a:lvl5pPr marL="4361505" indent="0">
              <a:buNone/>
              <a:defRPr sz="2100"/>
            </a:lvl5pPr>
            <a:lvl6pPr marL="5451881" indent="0">
              <a:buNone/>
              <a:defRPr sz="2100"/>
            </a:lvl6pPr>
            <a:lvl7pPr marL="6542258" indent="0">
              <a:buNone/>
              <a:defRPr sz="2100"/>
            </a:lvl7pPr>
            <a:lvl8pPr marL="7632634" indent="0">
              <a:buNone/>
              <a:defRPr sz="2100"/>
            </a:lvl8pPr>
            <a:lvl9pPr marL="8723010" indent="0">
              <a:buNone/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633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24121" y="547877"/>
            <a:ext cx="22034183" cy="2280179"/>
          </a:xfrm>
          <a:prstGeom prst="rect">
            <a:avLst/>
          </a:prstGeom>
        </p:spPr>
        <p:txBody>
          <a:bodyPr vert="horz" lIns="218075" tIns="109038" rIns="218075" bIns="10903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4121" y="3192252"/>
            <a:ext cx="22034183" cy="9028877"/>
          </a:xfrm>
          <a:prstGeom prst="rect">
            <a:avLst/>
          </a:prstGeom>
        </p:spPr>
        <p:txBody>
          <a:bodyPr vert="horz" lIns="218075" tIns="109038" rIns="218075" bIns="10903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24121" y="12680330"/>
            <a:ext cx="5712566" cy="728391"/>
          </a:xfrm>
          <a:prstGeom prst="rect">
            <a:avLst/>
          </a:prstGeom>
        </p:spPr>
        <p:txBody>
          <a:bodyPr vert="horz" lIns="218075" tIns="109038" rIns="218075" bIns="10903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CDC0-CF1A-4E03-96E3-F9504BA39C48}" type="datetimeFigureOut">
              <a:rPr lang="fr-BE" smtClean="0"/>
              <a:t>14-12-22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64829" y="12680330"/>
            <a:ext cx="7752768" cy="728391"/>
          </a:xfrm>
          <a:prstGeom prst="rect">
            <a:avLst/>
          </a:prstGeom>
        </p:spPr>
        <p:txBody>
          <a:bodyPr vert="horz" lIns="218075" tIns="109038" rIns="218075" bIns="10903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545738" y="12680330"/>
            <a:ext cx="5712566" cy="728391"/>
          </a:xfrm>
          <a:prstGeom prst="rect">
            <a:avLst/>
          </a:prstGeom>
        </p:spPr>
        <p:txBody>
          <a:bodyPr vert="horz" lIns="218075" tIns="109038" rIns="218075" bIns="10903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2892-F425-4D36-A36C-8A633FE347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098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80753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7782" indent="-817782" algn="l" defTabSz="2180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1861" indent="-681485" algn="l" defTabSz="2180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5941" indent="-545188" algn="l" defTabSz="2180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6317" indent="-545188" algn="l" defTabSz="2180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06693" indent="-545188" algn="l" defTabSz="2180753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97070" indent="-545188" algn="l" defTabSz="2180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87446" indent="-545188" algn="l" defTabSz="2180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822" indent="-545188" algn="l" defTabSz="2180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68198" indent="-545188" algn="l" defTabSz="2180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0376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80753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71129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61505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51881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42258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32634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23010" algn="l" defTabSz="2180753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RumeXperts" TargetMode="External"/><Relationship Id="rId5" Type="http://schemas.openxmlformats.org/officeDocument/2006/relationships/hyperlink" Target="https://www.facebook.com/Theriogenologie/" TargetMode="External"/><Relationship Id="rId4" Type="http://schemas.openxmlformats.org/officeDocument/2006/relationships/hyperlink" Target="mailto:Christian.hanzen@uliege.b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ani1109269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eriogenologie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huK6x-EKq8EE-4qBZ_9GYQ/videos" TargetMode="External"/><Relationship Id="rId4" Type="http://schemas.openxmlformats.org/officeDocument/2006/relationships/hyperlink" Target="https://www.facebook.com/RumeXper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7" b="29635"/>
          <a:stretch/>
        </p:blipFill>
        <p:spPr>
          <a:xfrm>
            <a:off x="575916" y="11658522"/>
            <a:ext cx="3213145" cy="134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à coins arrondis 5"/>
          <p:cNvSpPr/>
          <p:nvPr/>
        </p:nvSpPr>
        <p:spPr>
          <a:xfrm>
            <a:off x="1079973" y="637329"/>
            <a:ext cx="21746416" cy="25307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0" dirty="0">
                <a:solidFill>
                  <a:schemeClr val="bg1"/>
                </a:solidFill>
              </a:rPr>
              <a:t>L'endométrite subclinique un facteur d'infertilité parmi d'autres. 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</a:rPr>
              <a:t>C</a:t>
            </a:r>
            <a:r>
              <a:rPr lang="fr-BE" sz="6000" dirty="0" smtClean="0">
                <a:solidFill>
                  <a:schemeClr val="bg1"/>
                </a:solidFill>
              </a:rPr>
              <a:t>aractéristiques</a:t>
            </a:r>
            <a:r>
              <a:rPr lang="fr-BE" sz="6000" dirty="0">
                <a:solidFill>
                  <a:schemeClr val="bg1"/>
                </a:solidFill>
              </a:rPr>
              <a:t>, d</a:t>
            </a:r>
            <a:r>
              <a:rPr lang="fr-BE" sz="6000" dirty="0" smtClean="0">
                <a:solidFill>
                  <a:schemeClr val="bg1"/>
                </a:solidFill>
              </a:rPr>
              <a:t>iagnostic </a:t>
            </a:r>
            <a:r>
              <a:rPr lang="fr-BE" sz="6000" dirty="0">
                <a:solidFill>
                  <a:schemeClr val="bg1"/>
                </a:solidFill>
              </a:rPr>
              <a:t>et thérapeutiques</a:t>
            </a:r>
            <a:r>
              <a:rPr lang="fr-BE" sz="6000" dirty="0" smtClean="0">
                <a:solidFill>
                  <a:schemeClr val="bg1"/>
                </a:solidFill>
              </a:rPr>
              <a:t>.</a:t>
            </a:r>
            <a:endParaRPr lang="fr-BE" sz="6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User\Pictures\Christian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5" y="5899338"/>
            <a:ext cx="2936126" cy="35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2340" y="3611366"/>
            <a:ext cx="172819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5400" dirty="0" smtClean="0">
                <a:solidFill>
                  <a:schemeClr val="bg1"/>
                </a:solidFill>
              </a:rPr>
              <a:t>Professeur </a:t>
            </a:r>
            <a:r>
              <a:rPr lang="fr-BE" sz="5400" dirty="0">
                <a:solidFill>
                  <a:schemeClr val="bg1"/>
                </a:solidFill>
              </a:rPr>
              <a:t>honoraire Christian </a:t>
            </a:r>
            <a:r>
              <a:rPr lang="fr-BE" sz="5400" dirty="0" smtClean="0">
                <a:solidFill>
                  <a:schemeClr val="bg1"/>
                </a:solidFill>
              </a:rPr>
              <a:t>Hanzen</a:t>
            </a:r>
          </a:p>
          <a:p>
            <a:pPr algn="ctr"/>
            <a:endParaRPr lang="fr-BE" dirty="0">
              <a:solidFill>
                <a:schemeClr val="bg1"/>
              </a:solidFill>
            </a:endParaRPr>
          </a:p>
          <a:p>
            <a:pPr algn="ctr"/>
            <a:r>
              <a:rPr lang="fr-BE" dirty="0">
                <a:solidFill>
                  <a:schemeClr val="bg1"/>
                </a:solidFill>
              </a:rPr>
              <a:t>Consultant </a:t>
            </a:r>
            <a:r>
              <a:rPr lang="fr-BE" dirty="0" err="1">
                <a:solidFill>
                  <a:schemeClr val="bg1"/>
                </a:solidFill>
              </a:rPr>
              <a:t>Rumexperts</a:t>
            </a:r>
            <a:endParaRPr lang="fr-BE" dirty="0">
              <a:solidFill>
                <a:schemeClr val="bg1"/>
              </a:solidFill>
            </a:endParaRPr>
          </a:p>
          <a:p>
            <a:pPr algn="ctr"/>
            <a:r>
              <a:rPr lang="fr-BE" dirty="0">
                <a:solidFill>
                  <a:schemeClr val="bg1"/>
                </a:solidFill>
              </a:rPr>
              <a:t>Université de Liège, Faculté de Médecine Vétérinaire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Département de gestion vétérinaire des Ressources </a:t>
            </a:r>
            <a:r>
              <a:rPr lang="fr-BE" dirty="0" smtClean="0">
                <a:solidFill>
                  <a:schemeClr val="bg1"/>
                </a:solidFill>
              </a:rPr>
              <a:t>Animales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552580" y="7661441"/>
            <a:ext cx="12961440" cy="23042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Christian.hanzen@uliege.be</a:t>
            </a:r>
            <a:endParaRPr lang="fr-BE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https://www.facebook.com/Theriogenologie/</a:t>
            </a: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6"/>
              </a:rPr>
              <a:t>https://www.facebook.com/RumeXperts</a:t>
            </a:r>
            <a:r>
              <a:rPr lang="fr-B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2340" y="10368929"/>
            <a:ext cx="17353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Université Blida1</a:t>
            </a:r>
          </a:p>
          <a:p>
            <a:pPr algn="ctr"/>
            <a:r>
              <a:rPr lang="fr-BE" dirty="0" smtClean="0">
                <a:solidFill>
                  <a:schemeClr val="bg1"/>
                </a:solidFill>
              </a:rPr>
              <a:t>Institut </a:t>
            </a:r>
            <a:r>
              <a:rPr lang="fr-BE" dirty="0">
                <a:solidFill>
                  <a:schemeClr val="bg1"/>
                </a:solidFill>
              </a:rPr>
              <a:t>des sciences </a:t>
            </a:r>
            <a:r>
              <a:rPr lang="fr-BE" dirty="0" smtClean="0">
                <a:solidFill>
                  <a:schemeClr val="bg1"/>
                </a:solidFill>
              </a:rPr>
              <a:t>vétérinaires</a:t>
            </a:r>
          </a:p>
          <a:p>
            <a:pPr algn="ctr"/>
            <a:r>
              <a:rPr lang="fr-BE" dirty="0" smtClean="0">
                <a:solidFill>
                  <a:schemeClr val="bg1"/>
                </a:solidFill>
              </a:rPr>
              <a:t>1</a:t>
            </a:r>
            <a:r>
              <a:rPr lang="fr-BE" baseline="30000" dirty="0" smtClean="0">
                <a:solidFill>
                  <a:schemeClr val="bg1"/>
                </a:solidFill>
              </a:rPr>
              <a:t>er</a:t>
            </a:r>
            <a:r>
              <a:rPr lang="fr-BE" dirty="0" smtClean="0">
                <a:solidFill>
                  <a:schemeClr val="bg1"/>
                </a:solidFill>
              </a:rPr>
              <a:t> séminaire international (12 décembre 2022)</a:t>
            </a:r>
            <a:endParaRPr lang="fr-BE" dirty="0">
              <a:solidFill>
                <a:schemeClr val="bg1"/>
              </a:solidFill>
            </a:endParaRPr>
          </a:p>
          <a:p>
            <a:r>
              <a:rPr lang="fr-BE" i="1" dirty="0" smtClean="0">
                <a:solidFill>
                  <a:schemeClr val="bg1"/>
                </a:solidFill>
              </a:rPr>
              <a:t>Optimisation </a:t>
            </a:r>
            <a:r>
              <a:rPr lang="fr-BE" i="1" dirty="0">
                <a:solidFill>
                  <a:schemeClr val="bg1"/>
                </a:solidFill>
              </a:rPr>
              <a:t>des performances de reproduction des animaux d’élevage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ssier 360 Learning\Parcours 5 les infections utérines\Module 1 Définir et raisonner\Propédeutiques infections utér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6" y="575841"/>
            <a:ext cx="16774905" cy="121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ossier 360 Learning\Parcours 5 les infections utérines\Module 1 Définir et raisonner\Specu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09" y="116334"/>
            <a:ext cx="3454332" cy="276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Dossier 360 Learning\Parcours 5 les infections utérines\Module 1 Définir et raisonner\Cytolog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369" y="2989020"/>
            <a:ext cx="3573171" cy="26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Dossier 360 Learning\Parcours 5 les infections utérines\Module 1 Définir et raisonner\Pince à biops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08" y="5762370"/>
            <a:ext cx="3454332" cy="25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ossier 360 Learning\Parcours 5 les infections utérines\Module 1 Définir et raisonner\Metricheck 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924" y="11301434"/>
            <a:ext cx="5543924" cy="20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650" y="8501955"/>
            <a:ext cx="56896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000" y="3562149"/>
            <a:ext cx="3072124" cy="410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7992740" y="12025113"/>
            <a:ext cx="9001000" cy="11161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0" dirty="0" smtClean="0"/>
              <a:t>Choisir une méthode</a:t>
            </a:r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2393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12220" y="4749726"/>
            <a:ext cx="17137904" cy="3386955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Comment diagnostiquer l’endométrite subclinique ?</a:t>
            </a:r>
            <a:endParaRPr lang="fr-BE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:\Dossier 360 Learning\Parcours 5 les infections utérines\Définir et diagnostiquer\Diagnostic endometrite subclinique 2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84" y="215801"/>
            <a:ext cx="19874208" cy="1274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/>
          <p:cNvSpPr/>
          <p:nvPr/>
        </p:nvSpPr>
        <p:spPr>
          <a:xfrm>
            <a:off x="6606373" y="7252138"/>
            <a:ext cx="17702094" cy="6463862"/>
          </a:xfrm>
          <a:custGeom>
            <a:avLst/>
            <a:gdLst>
              <a:gd name="connsiteX0" fmla="*/ 11870813 w 17702094"/>
              <a:gd name="connsiteY0" fmla="*/ 409903 h 6463862"/>
              <a:gd name="connsiteX1" fmla="*/ 11839282 w 17702094"/>
              <a:gd name="connsiteY1" fmla="*/ 819807 h 6463862"/>
              <a:gd name="connsiteX2" fmla="*/ 11555503 w 17702094"/>
              <a:gd name="connsiteY2" fmla="*/ 914400 h 6463862"/>
              <a:gd name="connsiteX3" fmla="*/ 11460910 w 17702094"/>
              <a:gd name="connsiteY3" fmla="*/ 945931 h 6463862"/>
              <a:gd name="connsiteX4" fmla="*/ 10672634 w 17702094"/>
              <a:gd name="connsiteY4" fmla="*/ 914400 h 6463862"/>
              <a:gd name="connsiteX5" fmla="*/ 10578041 w 17702094"/>
              <a:gd name="connsiteY5" fmla="*/ 882869 h 6463862"/>
              <a:gd name="connsiteX6" fmla="*/ 10325793 w 17702094"/>
              <a:gd name="connsiteY6" fmla="*/ 819807 h 6463862"/>
              <a:gd name="connsiteX7" fmla="*/ 9821296 w 17702094"/>
              <a:gd name="connsiteY7" fmla="*/ 851338 h 6463862"/>
              <a:gd name="connsiteX8" fmla="*/ 9159144 w 17702094"/>
              <a:gd name="connsiteY8" fmla="*/ 914400 h 6463862"/>
              <a:gd name="connsiteX9" fmla="*/ 9033020 w 17702094"/>
              <a:gd name="connsiteY9" fmla="*/ 1198179 h 6463862"/>
              <a:gd name="connsiteX10" fmla="*/ 8969958 w 17702094"/>
              <a:gd name="connsiteY10" fmla="*/ 1387365 h 6463862"/>
              <a:gd name="connsiteX11" fmla="*/ 8938427 w 17702094"/>
              <a:gd name="connsiteY11" fmla="*/ 1481959 h 6463862"/>
              <a:gd name="connsiteX12" fmla="*/ 8875365 w 17702094"/>
              <a:gd name="connsiteY12" fmla="*/ 1702676 h 6463862"/>
              <a:gd name="connsiteX13" fmla="*/ 8780772 w 17702094"/>
              <a:gd name="connsiteY13" fmla="*/ 1734207 h 6463862"/>
              <a:gd name="connsiteX14" fmla="*/ 8591586 w 17702094"/>
              <a:gd name="connsiteY14" fmla="*/ 1828800 h 6463862"/>
              <a:gd name="connsiteX15" fmla="*/ 8370868 w 17702094"/>
              <a:gd name="connsiteY15" fmla="*/ 1797269 h 6463862"/>
              <a:gd name="connsiteX16" fmla="*/ 7960965 w 17702094"/>
              <a:gd name="connsiteY16" fmla="*/ 1702676 h 6463862"/>
              <a:gd name="connsiteX17" fmla="*/ 7897903 w 17702094"/>
              <a:gd name="connsiteY17" fmla="*/ 1608083 h 6463862"/>
              <a:gd name="connsiteX18" fmla="*/ 7677186 w 17702094"/>
              <a:gd name="connsiteY18" fmla="*/ 1545021 h 6463862"/>
              <a:gd name="connsiteX19" fmla="*/ 7645655 w 17702094"/>
              <a:gd name="connsiteY19" fmla="*/ 1450428 h 6463862"/>
              <a:gd name="connsiteX20" fmla="*/ 7551061 w 17702094"/>
              <a:gd name="connsiteY20" fmla="*/ 1481959 h 6463862"/>
              <a:gd name="connsiteX21" fmla="*/ 7393406 w 17702094"/>
              <a:gd name="connsiteY21" fmla="*/ 1639614 h 6463862"/>
              <a:gd name="connsiteX22" fmla="*/ 7204220 w 17702094"/>
              <a:gd name="connsiteY22" fmla="*/ 1702676 h 6463862"/>
              <a:gd name="connsiteX23" fmla="*/ 6825848 w 17702094"/>
              <a:gd name="connsiteY23" fmla="*/ 1671145 h 6463862"/>
              <a:gd name="connsiteX24" fmla="*/ 6731255 w 17702094"/>
              <a:gd name="connsiteY24" fmla="*/ 1639614 h 6463862"/>
              <a:gd name="connsiteX25" fmla="*/ 6636661 w 17702094"/>
              <a:gd name="connsiteY25" fmla="*/ 1576552 h 6463862"/>
              <a:gd name="connsiteX26" fmla="*/ 6100634 w 17702094"/>
              <a:gd name="connsiteY26" fmla="*/ 1545021 h 6463862"/>
              <a:gd name="connsiteX27" fmla="*/ 5659199 w 17702094"/>
              <a:gd name="connsiteY27" fmla="*/ 1481959 h 6463862"/>
              <a:gd name="connsiteX28" fmla="*/ 5343889 w 17702094"/>
              <a:gd name="connsiteY28" fmla="*/ 1387365 h 6463862"/>
              <a:gd name="connsiteX29" fmla="*/ 5249296 w 17702094"/>
              <a:gd name="connsiteY29" fmla="*/ 1355834 h 6463862"/>
              <a:gd name="connsiteX30" fmla="*/ 5060110 w 17702094"/>
              <a:gd name="connsiteY30" fmla="*/ 1229710 h 6463862"/>
              <a:gd name="connsiteX31" fmla="*/ 4965517 w 17702094"/>
              <a:gd name="connsiteY31" fmla="*/ 1166648 h 6463862"/>
              <a:gd name="connsiteX32" fmla="*/ 4870924 w 17702094"/>
              <a:gd name="connsiteY32" fmla="*/ 1135117 h 6463862"/>
              <a:gd name="connsiteX33" fmla="*/ 4776330 w 17702094"/>
              <a:gd name="connsiteY33" fmla="*/ 1072055 h 6463862"/>
              <a:gd name="connsiteX34" fmla="*/ 4555613 w 17702094"/>
              <a:gd name="connsiteY34" fmla="*/ 1040524 h 6463862"/>
              <a:gd name="connsiteX35" fmla="*/ 4366427 w 17702094"/>
              <a:gd name="connsiteY35" fmla="*/ 977462 h 6463862"/>
              <a:gd name="connsiteX36" fmla="*/ 4208772 w 17702094"/>
              <a:gd name="connsiteY36" fmla="*/ 945931 h 6463862"/>
              <a:gd name="connsiteX37" fmla="*/ 4019586 w 17702094"/>
              <a:gd name="connsiteY37" fmla="*/ 882869 h 6463862"/>
              <a:gd name="connsiteX38" fmla="*/ 3924993 w 17702094"/>
              <a:gd name="connsiteY38" fmla="*/ 851338 h 6463862"/>
              <a:gd name="connsiteX39" fmla="*/ 3641213 w 17702094"/>
              <a:gd name="connsiteY39" fmla="*/ 788276 h 6463862"/>
              <a:gd name="connsiteX40" fmla="*/ 2979061 w 17702094"/>
              <a:gd name="connsiteY40" fmla="*/ 819807 h 6463862"/>
              <a:gd name="connsiteX41" fmla="*/ 2789875 w 17702094"/>
              <a:gd name="connsiteY41" fmla="*/ 882869 h 6463862"/>
              <a:gd name="connsiteX42" fmla="*/ 2663751 w 17702094"/>
              <a:gd name="connsiteY42" fmla="*/ 914400 h 6463862"/>
              <a:gd name="connsiteX43" fmla="*/ 1686289 w 17702094"/>
              <a:gd name="connsiteY43" fmla="*/ 977462 h 6463862"/>
              <a:gd name="connsiteX44" fmla="*/ 1465572 w 17702094"/>
              <a:gd name="connsiteY44" fmla="*/ 1008993 h 6463862"/>
              <a:gd name="connsiteX45" fmla="*/ 1370979 w 17702094"/>
              <a:gd name="connsiteY45" fmla="*/ 1040524 h 6463862"/>
              <a:gd name="connsiteX46" fmla="*/ 1150261 w 17702094"/>
              <a:gd name="connsiteY46" fmla="*/ 1072055 h 6463862"/>
              <a:gd name="connsiteX47" fmla="*/ 898013 w 17702094"/>
              <a:gd name="connsiteY47" fmla="*/ 1135117 h 6463862"/>
              <a:gd name="connsiteX48" fmla="*/ 708827 w 17702094"/>
              <a:gd name="connsiteY48" fmla="*/ 1198179 h 6463862"/>
              <a:gd name="connsiteX49" fmla="*/ 614234 w 17702094"/>
              <a:gd name="connsiteY49" fmla="*/ 1229710 h 6463862"/>
              <a:gd name="connsiteX50" fmla="*/ 425048 w 17702094"/>
              <a:gd name="connsiteY50" fmla="*/ 1355834 h 6463862"/>
              <a:gd name="connsiteX51" fmla="*/ 141268 w 17702094"/>
              <a:gd name="connsiteY51" fmla="*/ 1545021 h 6463862"/>
              <a:gd name="connsiteX52" fmla="*/ 46675 w 17702094"/>
              <a:gd name="connsiteY52" fmla="*/ 1608083 h 6463862"/>
              <a:gd name="connsiteX53" fmla="*/ 46675 w 17702094"/>
              <a:gd name="connsiteY53" fmla="*/ 2144110 h 6463862"/>
              <a:gd name="connsiteX54" fmla="*/ 78206 w 17702094"/>
              <a:gd name="connsiteY54" fmla="*/ 2270234 h 6463862"/>
              <a:gd name="connsiteX55" fmla="*/ 141268 w 17702094"/>
              <a:gd name="connsiteY55" fmla="*/ 2364828 h 6463862"/>
              <a:gd name="connsiteX56" fmla="*/ 204330 w 17702094"/>
              <a:gd name="connsiteY56" fmla="*/ 3720662 h 6463862"/>
              <a:gd name="connsiteX57" fmla="*/ 298924 w 17702094"/>
              <a:gd name="connsiteY57" fmla="*/ 4099034 h 6463862"/>
              <a:gd name="connsiteX58" fmla="*/ 393517 w 17702094"/>
              <a:gd name="connsiteY58" fmla="*/ 4193628 h 6463862"/>
              <a:gd name="connsiteX59" fmla="*/ 708827 w 17702094"/>
              <a:gd name="connsiteY59" fmla="*/ 4572000 h 6463862"/>
              <a:gd name="connsiteX60" fmla="*/ 834951 w 17702094"/>
              <a:gd name="connsiteY60" fmla="*/ 4635062 h 6463862"/>
              <a:gd name="connsiteX61" fmla="*/ 1024137 w 17702094"/>
              <a:gd name="connsiteY61" fmla="*/ 4792717 h 6463862"/>
              <a:gd name="connsiteX62" fmla="*/ 1181793 w 17702094"/>
              <a:gd name="connsiteY62" fmla="*/ 4855779 h 6463862"/>
              <a:gd name="connsiteX63" fmla="*/ 1276386 w 17702094"/>
              <a:gd name="connsiteY63" fmla="*/ 4887310 h 6463862"/>
              <a:gd name="connsiteX64" fmla="*/ 1465572 w 17702094"/>
              <a:gd name="connsiteY64" fmla="*/ 5044965 h 6463862"/>
              <a:gd name="connsiteX65" fmla="*/ 1591696 w 17702094"/>
              <a:gd name="connsiteY65" fmla="*/ 5076496 h 6463862"/>
              <a:gd name="connsiteX66" fmla="*/ 1749351 w 17702094"/>
              <a:gd name="connsiteY66" fmla="*/ 5139559 h 6463862"/>
              <a:gd name="connsiteX67" fmla="*/ 1970068 w 17702094"/>
              <a:gd name="connsiteY67" fmla="*/ 5202621 h 6463862"/>
              <a:gd name="connsiteX68" fmla="*/ 2127724 w 17702094"/>
              <a:gd name="connsiteY68" fmla="*/ 5265683 h 6463862"/>
              <a:gd name="connsiteX69" fmla="*/ 2316910 w 17702094"/>
              <a:gd name="connsiteY69" fmla="*/ 5328745 h 6463862"/>
              <a:gd name="connsiteX70" fmla="*/ 2411503 w 17702094"/>
              <a:gd name="connsiteY70" fmla="*/ 5360276 h 6463862"/>
              <a:gd name="connsiteX71" fmla="*/ 2600689 w 17702094"/>
              <a:gd name="connsiteY71" fmla="*/ 5391807 h 6463862"/>
              <a:gd name="connsiteX72" fmla="*/ 2789875 w 17702094"/>
              <a:gd name="connsiteY72" fmla="*/ 5454869 h 6463862"/>
              <a:gd name="connsiteX73" fmla="*/ 2915999 w 17702094"/>
              <a:gd name="connsiteY73" fmla="*/ 5486400 h 6463862"/>
              <a:gd name="connsiteX74" fmla="*/ 3010593 w 17702094"/>
              <a:gd name="connsiteY74" fmla="*/ 5517931 h 6463862"/>
              <a:gd name="connsiteX75" fmla="*/ 3262841 w 17702094"/>
              <a:gd name="connsiteY75" fmla="*/ 5549462 h 6463862"/>
              <a:gd name="connsiteX76" fmla="*/ 3452027 w 17702094"/>
              <a:gd name="connsiteY76" fmla="*/ 5612524 h 6463862"/>
              <a:gd name="connsiteX77" fmla="*/ 3546620 w 17702094"/>
              <a:gd name="connsiteY77" fmla="*/ 5644055 h 6463862"/>
              <a:gd name="connsiteX78" fmla="*/ 3704275 w 17702094"/>
              <a:gd name="connsiteY78" fmla="*/ 5707117 h 6463862"/>
              <a:gd name="connsiteX79" fmla="*/ 3988055 w 17702094"/>
              <a:gd name="connsiteY79" fmla="*/ 5801710 h 6463862"/>
              <a:gd name="connsiteX80" fmla="*/ 4082648 w 17702094"/>
              <a:gd name="connsiteY80" fmla="*/ 5833241 h 6463862"/>
              <a:gd name="connsiteX81" fmla="*/ 4177241 w 17702094"/>
              <a:gd name="connsiteY81" fmla="*/ 5896303 h 6463862"/>
              <a:gd name="connsiteX82" fmla="*/ 4397958 w 17702094"/>
              <a:gd name="connsiteY82" fmla="*/ 5959365 h 6463862"/>
              <a:gd name="connsiteX83" fmla="*/ 4618675 w 17702094"/>
              <a:gd name="connsiteY83" fmla="*/ 6022428 h 6463862"/>
              <a:gd name="connsiteX84" fmla="*/ 5596137 w 17702094"/>
              <a:gd name="connsiteY84" fmla="*/ 6053959 h 6463862"/>
              <a:gd name="connsiteX85" fmla="*/ 6258289 w 17702094"/>
              <a:gd name="connsiteY85" fmla="*/ 6085490 h 6463862"/>
              <a:gd name="connsiteX86" fmla="*/ 6384413 w 17702094"/>
              <a:gd name="connsiteY86" fmla="*/ 6117021 h 6463862"/>
              <a:gd name="connsiteX87" fmla="*/ 6573599 w 17702094"/>
              <a:gd name="connsiteY87" fmla="*/ 6180083 h 6463862"/>
              <a:gd name="connsiteX88" fmla="*/ 7046565 w 17702094"/>
              <a:gd name="connsiteY88" fmla="*/ 6243145 h 6463862"/>
              <a:gd name="connsiteX89" fmla="*/ 7487999 w 17702094"/>
              <a:gd name="connsiteY89" fmla="*/ 6337738 h 6463862"/>
              <a:gd name="connsiteX90" fmla="*/ 7803310 w 17702094"/>
              <a:gd name="connsiteY90" fmla="*/ 6400800 h 6463862"/>
              <a:gd name="connsiteX91" fmla="*/ 8213213 w 17702094"/>
              <a:gd name="connsiteY91" fmla="*/ 6463862 h 6463862"/>
              <a:gd name="connsiteX92" fmla="*/ 8875365 w 17702094"/>
              <a:gd name="connsiteY92" fmla="*/ 6432331 h 6463862"/>
              <a:gd name="connsiteX93" fmla="*/ 8969958 w 17702094"/>
              <a:gd name="connsiteY93" fmla="*/ 6337738 h 6463862"/>
              <a:gd name="connsiteX94" fmla="*/ 9064551 w 17702094"/>
              <a:gd name="connsiteY94" fmla="*/ 6306207 h 6463862"/>
              <a:gd name="connsiteX95" fmla="*/ 9159144 w 17702094"/>
              <a:gd name="connsiteY95" fmla="*/ 6243145 h 6463862"/>
              <a:gd name="connsiteX96" fmla="*/ 9348330 w 17702094"/>
              <a:gd name="connsiteY96" fmla="*/ 6180083 h 6463862"/>
              <a:gd name="connsiteX97" fmla="*/ 9411393 w 17702094"/>
              <a:gd name="connsiteY97" fmla="*/ 6117021 h 6463862"/>
              <a:gd name="connsiteX98" fmla="*/ 9537517 w 17702094"/>
              <a:gd name="connsiteY98" fmla="*/ 6085490 h 6463862"/>
              <a:gd name="connsiteX99" fmla="*/ 9632110 w 17702094"/>
              <a:gd name="connsiteY99" fmla="*/ 6053959 h 6463862"/>
              <a:gd name="connsiteX100" fmla="*/ 9852827 w 17702094"/>
              <a:gd name="connsiteY100" fmla="*/ 5959365 h 6463862"/>
              <a:gd name="connsiteX101" fmla="*/ 11082537 w 17702094"/>
              <a:gd name="connsiteY101" fmla="*/ 5896303 h 6463862"/>
              <a:gd name="connsiteX102" fmla="*/ 11114068 w 17702094"/>
              <a:gd name="connsiteY102" fmla="*/ 5580993 h 6463862"/>
              <a:gd name="connsiteX103" fmla="*/ 11177130 w 17702094"/>
              <a:gd name="connsiteY103" fmla="*/ 5391807 h 6463862"/>
              <a:gd name="connsiteX104" fmla="*/ 11208661 w 17702094"/>
              <a:gd name="connsiteY104" fmla="*/ 5297214 h 6463862"/>
              <a:gd name="connsiteX105" fmla="*/ 11114068 w 17702094"/>
              <a:gd name="connsiteY105" fmla="*/ 4572000 h 6463862"/>
              <a:gd name="connsiteX106" fmla="*/ 11114068 w 17702094"/>
              <a:gd name="connsiteY106" fmla="*/ 3657600 h 6463862"/>
              <a:gd name="connsiteX107" fmla="*/ 11145599 w 17702094"/>
              <a:gd name="connsiteY107" fmla="*/ 3563007 h 6463862"/>
              <a:gd name="connsiteX108" fmla="*/ 11208661 w 17702094"/>
              <a:gd name="connsiteY108" fmla="*/ 3468414 h 6463862"/>
              <a:gd name="connsiteX109" fmla="*/ 11397848 w 17702094"/>
              <a:gd name="connsiteY109" fmla="*/ 3405352 h 6463862"/>
              <a:gd name="connsiteX110" fmla="*/ 11492441 w 17702094"/>
              <a:gd name="connsiteY110" fmla="*/ 3373821 h 6463862"/>
              <a:gd name="connsiteX111" fmla="*/ 11587034 w 17702094"/>
              <a:gd name="connsiteY111" fmla="*/ 3342290 h 6463862"/>
              <a:gd name="connsiteX112" fmla="*/ 11681627 w 17702094"/>
              <a:gd name="connsiteY112" fmla="*/ 3310759 h 6463862"/>
              <a:gd name="connsiteX113" fmla="*/ 11776220 w 17702094"/>
              <a:gd name="connsiteY113" fmla="*/ 3247696 h 6463862"/>
              <a:gd name="connsiteX114" fmla="*/ 11870813 w 17702094"/>
              <a:gd name="connsiteY114" fmla="*/ 3216165 h 6463862"/>
              <a:gd name="connsiteX115" fmla="*/ 12879806 w 17702094"/>
              <a:gd name="connsiteY115" fmla="*/ 3184634 h 6463862"/>
              <a:gd name="connsiteX116" fmla="*/ 13541958 w 17702094"/>
              <a:gd name="connsiteY116" fmla="*/ 3184634 h 6463862"/>
              <a:gd name="connsiteX117" fmla="*/ 13731144 w 17702094"/>
              <a:gd name="connsiteY117" fmla="*/ 3216165 h 6463862"/>
              <a:gd name="connsiteX118" fmla="*/ 15717599 w 17702094"/>
              <a:gd name="connsiteY118" fmla="*/ 3247696 h 6463862"/>
              <a:gd name="connsiteX119" fmla="*/ 16789655 w 17702094"/>
              <a:gd name="connsiteY119" fmla="*/ 3279228 h 6463862"/>
              <a:gd name="connsiteX120" fmla="*/ 17577930 w 17702094"/>
              <a:gd name="connsiteY120" fmla="*/ 3279228 h 6463862"/>
              <a:gd name="connsiteX121" fmla="*/ 17514868 w 17702094"/>
              <a:gd name="connsiteY121" fmla="*/ 1481959 h 6463862"/>
              <a:gd name="connsiteX122" fmla="*/ 17451806 w 17702094"/>
              <a:gd name="connsiteY122" fmla="*/ 725214 h 6463862"/>
              <a:gd name="connsiteX123" fmla="*/ 17420275 w 17702094"/>
              <a:gd name="connsiteY123" fmla="*/ 409903 h 6463862"/>
              <a:gd name="connsiteX124" fmla="*/ 17325682 w 17702094"/>
              <a:gd name="connsiteY124" fmla="*/ 315310 h 6463862"/>
              <a:gd name="connsiteX125" fmla="*/ 17041903 w 17702094"/>
              <a:gd name="connsiteY125" fmla="*/ 283779 h 6463862"/>
              <a:gd name="connsiteX126" fmla="*/ 16789655 w 17702094"/>
              <a:gd name="connsiteY126" fmla="*/ 220717 h 6463862"/>
              <a:gd name="connsiteX127" fmla="*/ 16695061 w 17702094"/>
              <a:gd name="connsiteY127" fmla="*/ 157655 h 6463862"/>
              <a:gd name="connsiteX128" fmla="*/ 16411282 w 17702094"/>
              <a:gd name="connsiteY128" fmla="*/ 63062 h 6463862"/>
              <a:gd name="connsiteX129" fmla="*/ 16316689 w 17702094"/>
              <a:gd name="connsiteY129" fmla="*/ 31531 h 6463862"/>
              <a:gd name="connsiteX130" fmla="*/ 16222096 w 17702094"/>
              <a:gd name="connsiteY130" fmla="*/ 0 h 6463862"/>
              <a:gd name="connsiteX131" fmla="*/ 15086979 w 17702094"/>
              <a:gd name="connsiteY131" fmla="*/ 31531 h 6463862"/>
              <a:gd name="connsiteX132" fmla="*/ 14298703 w 17702094"/>
              <a:gd name="connsiteY132" fmla="*/ 94593 h 6463862"/>
              <a:gd name="connsiteX133" fmla="*/ 13888799 w 17702094"/>
              <a:gd name="connsiteY133" fmla="*/ 126124 h 6463862"/>
              <a:gd name="connsiteX134" fmla="*/ 12911337 w 17702094"/>
              <a:gd name="connsiteY134" fmla="*/ 157655 h 6463862"/>
              <a:gd name="connsiteX135" fmla="*/ 12469903 w 17702094"/>
              <a:gd name="connsiteY135" fmla="*/ 189186 h 6463862"/>
              <a:gd name="connsiteX136" fmla="*/ 12375310 w 17702094"/>
              <a:gd name="connsiteY136" fmla="*/ 220717 h 6463862"/>
              <a:gd name="connsiteX137" fmla="*/ 12123061 w 17702094"/>
              <a:gd name="connsiteY137" fmla="*/ 252248 h 6463862"/>
              <a:gd name="connsiteX138" fmla="*/ 11902344 w 17702094"/>
              <a:gd name="connsiteY138" fmla="*/ 409903 h 6463862"/>
              <a:gd name="connsiteX139" fmla="*/ 11839282 w 17702094"/>
              <a:gd name="connsiteY139" fmla="*/ 472965 h 646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7702094" h="6463862">
                <a:moveTo>
                  <a:pt x="11870813" y="409903"/>
                </a:moveTo>
                <a:cubicBezTo>
                  <a:pt x="11860303" y="546538"/>
                  <a:pt x="11897233" y="695625"/>
                  <a:pt x="11839282" y="819807"/>
                </a:cubicBezTo>
                <a:lnTo>
                  <a:pt x="11555503" y="914400"/>
                </a:lnTo>
                <a:lnTo>
                  <a:pt x="11460910" y="945931"/>
                </a:lnTo>
                <a:cubicBezTo>
                  <a:pt x="11198151" y="935421"/>
                  <a:pt x="10934935" y="933136"/>
                  <a:pt x="10672634" y="914400"/>
                </a:cubicBezTo>
                <a:cubicBezTo>
                  <a:pt x="10639482" y="912032"/>
                  <a:pt x="10610285" y="890930"/>
                  <a:pt x="10578041" y="882869"/>
                </a:cubicBezTo>
                <a:lnTo>
                  <a:pt x="10325793" y="819807"/>
                </a:lnTo>
                <a:lnTo>
                  <a:pt x="9821296" y="851338"/>
                </a:lnTo>
                <a:cubicBezTo>
                  <a:pt x="9213400" y="887097"/>
                  <a:pt x="9434746" y="822533"/>
                  <a:pt x="9159144" y="914400"/>
                </a:cubicBezTo>
                <a:cubicBezTo>
                  <a:pt x="9001274" y="1072270"/>
                  <a:pt x="9097790" y="939100"/>
                  <a:pt x="9033020" y="1198179"/>
                </a:cubicBezTo>
                <a:cubicBezTo>
                  <a:pt x="9016898" y="1262667"/>
                  <a:pt x="8990979" y="1324303"/>
                  <a:pt x="8969958" y="1387365"/>
                </a:cubicBezTo>
                <a:cubicBezTo>
                  <a:pt x="8959448" y="1418896"/>
                  <a:pt x="8946488" y="1449714"/>
                  <a:pt x="8938427" y="1481959"/>
                </a:cubicBezTo>
                <a:cubicBezTo>
                  <a:pt x="8938154" y="1483050"/>
                  <a:pt x="8890443" y="1687598"/>
                  <a:pt x="8875365" y="1702676"/>
                </a:cubicBezTo>
                <a:cubicBezTo>
                  <a:pt x="8851863" y="1726178"/>
                  <a:pt x="8810500" y="1719343"/>
                  <a:pt x="8780772" y="1734207"/>
                </a:cubicBezTo>
                <a:cubicBezTo>
                  <a:pt x="8536277" y="1856455"/>
                  <a:pt x="8829348" y="1749546"/>
                  <a:pt x="8591586" y="1828800"/>
                </a:cubicBezTo>
                <a:cubicBezTo>
                  <a:pt x="8518013" y="1818290"/>
                  <a:pt x="8443284" y="1813980"/>
                  <a:pt x="8370868" y="1797269"/>
                </a:cubicBezTo>
                <a:cubicBezTo>
                  <a:pt x="7808200" y="1667423"/>
                  <a:pt x="8586226" y="1791999"/>
                  <a:pt x="7960965" y="1702676"/>
                </a:cubicBezTo>
                <a:cubicBezTo>
                  <a:pt x="7939944" y="1671145"/>
                  <a:pt x="7927494" y="1631756"/>
                  <a:pt x="7897903" y="1608083"/>
                </a:cubicBezTo>
                <a:cubicBezTo>
                  <a:pt x="7877342" y="1591634"/>
                  <a:pt x="7685426" y="1547081"/>
                  <a:pt x="7677186" y="1545021"/>
                </a:cubicBezTo>
                <a:cubicBezTo>
                  <a:pt x="7666676" y="1513490"/>
                  <a:pt x="7675383" y="1465292"/>
                  <a:pt x="7645655" y="1450428"/>
                </a:cubicBezTo>
                <a:cubicBezTo>
                  <a:pt x="7615927" y="1435564"/>
                  <a:pt x="7577015" y="1461196"/>
                  <a:pt x="7551061" y="1481959"/>
                </a:cubicBezTo>
                <a:cubicBezTo>
                  <a:pt x="7380266" y="1618594"/>
                  <a:pt x="7606243" y="1545020"/>
                  <a:pt x="7393406" y="1639614"/>
                </a:cubicBezTo>
                <a:cubicBezTo>
                  <a:pt x="7332662" y="1666611"/>
                  <a:pt x="7204220" y="1702676"/>
                  <a:pt x="7204220" y="1702676"/>
                </a:cubicBezTo>
                <a:cubicBezTo>
                  <a:pt x="7078096" y="1692166"/>
                  <a:pt x="6951299" y="1687872"/>
                  <a:pt x="6825848" y="1671145"/>
                </a:cubicBezTo>
                <a:cubicBezTo>
                  <a:pt x="6792903" y="1666752"/>
                  <a:pt x="6760983" y="1654478"/>
                  <a:pt x="6731255" y="1639614"/>
                </a:cubicBezTo>
                <a:cubicBezTo>
                  <a:pt x="6697360" y="1622667"/>
                  <a:pt x="6674138" y="1582173"/>
                  <a:pt x="6636661" y="1576552"/>
                </a:cubicBezTo>
                <a:cubicBezTo>
                  <a:pt x="6459657" y="1550001"/>
                  <a:pt x="6279310" y="1555531"/>
                  <a:pt x="6100634" y="1545021"/>
                </a:cubicBezTo>
                <a:cubicBezTo>
                  <a:pt x="5673925" y="1459679"/>
                  <a:pt x="6308320" y="1581823"/>
                  <a:pt x="5659199" y="1481959"/>
                </a:cubicBezTo>
                <a:cubicBezTo>
                  <a:pt x="5570697" y="1468343"/>
                  <a:pt x="5417556" y="1411921"/>
                  <a:pt x="5343889" y="1387365"/>
                </a:cubicBezTo>
                <a:cubicBezTo>
                  <a:pt x="5312358" y="1376855"/>
                  <a:pt x="5276951" y="1374270"/>
                  <a:pt x="5249296" y="1355834"/>
                </a:cubicBezTo>
                <a:lnTo>
                  <a:pt x="5060110" y="1229710"/>
                </a:lnTo>
                <a:cubicBezTo>
                  <a:pt x="5028579" y="1208689"/>
                  <a:pt x="5001468" y="1178632"/>
                  <a:pt x="4965517" y="1166648"/>
                </a:cubicBezTo>
                <a:cubicBezTo>
                  <a:pt x="4933986" y="1156138"/>
                  <a:pt x="4900652" y="1149981"/>
                  <a:pt x="4870924" y="1135117"/>
                </a:cubicBezTo>
                <a:cubicBezTo>
                  <a:pt x="4837029" y="1118170"/>
                  <a:pt x="4812628" y="1082944"/>
                  <a:pt x="4776330" y="1072055"/>
                </a:cubicBezTo>
                <a:cubicBezTo>
                  <a:pt x="4705145" y="1050700"/>
                  <a:pt x="4629185" y="1051034"/>
                  <a:pt x="4555613" y="1040524"/>
                </a:cubicBezTo>
                <a:cubicBezTo>
                  <a:pt x="4492551" y="1019503"/>
                  <a:pt x="4431609" y="990498"/>
                  <a:pt x="4366427" y="977462"/>
                </a:cubicBezTo>
                <a:cubicBezTo>
                  <a:pt x="4313875" y="966952"/>
                  <a:pt x="4260476" y="960032"/>
                  <a:pt x="4208772" y="945931"/>
                </a:cubicBezTo>
                <a:cubicBezTo>
                  <a:pt x="4144641" y="928441"/>
                  <a:pt x="4082648" y="903890"/>
                  <a:pt x="4019586" y="882869"/>
                </a:cubicBezTo>
                <a:cubicBezTo>
                  <a:pt x="3988055" y="872359"/>
                  <a:pt x="3957237" y="859399"/>
                  <a:pt x="3924993" y="851338"/>
                </a:cubicBezTo>
                <a:cubicBezTo>
                  <a:pt x="3746876" y="806809"/>
                  <a:pt x="3841362" y="828306"/>
                  <a:pt x="3641213" y="788276"/>
                </a:cubicBezTo>
                <a:cubicBezTo>
                  <a:pt x="3420496" y="798786"/>
                  <a:pt x="3198677" y="795405"/>
                  <a:pt x="2979061" y="819807"/>
                </a:cubicBezTo>
                <a:cubicBezTo>
                  <a:pt x="2912994" y="827148"/>
                  <a:pt x="2854363" y="866747"/>
                  <a:pt x="2789875" y="882869"/>
                </a:cubicBezTo>
                <a:cubicBezTo>
                  <a:pt x="2747834" y="893379"/>
                  <a:pt x="2706582" y="907811"/>
                  <a:pt x="2663751" y="914400"/>
                </a:cubicBezTo>
                <a:cubicBezTo>
                  <a:pt x="2352506" y="962284"/>
                  <a:pt x="1982361" y="964004"/>
                  <a:pt x="1686289" y="977462"/>
                </a:cubicBezTo>
                <a:cubicBezTo>
                  <a:pt x="1612717" y="987972"/>
                  <a:pt x="1538448" y="994418"/>
                  <a:pt x="1465572" y="1008993"/>
                </a:cubicBezTo>
                <a:cubicBezTo>
                  <a:pt x="1432981" y="1015511"/>
                  <a:pt x="1403570" y="1034006"/>
                  <a:pt x="1370979" y="1040524"/>
                </a:cubicBezTo>
                <a:cubicBezTo>
                  <a:pt x="1298103" y="1055099"/>
                  <a:pt x="1223834" y="1061545"/>
                  <a:pt x="1150261" y="1072055"/>
                </a:cubicBezTo>
                <a:cubicBezTo>
                  <a:pt x="863243" y="1167728"/>
                  <a:pt x="1316555" y="1020969"/>
                  <a:pt x="898013" y="1135117"/>
                </a:cubicBezTo>
                <a:cubicBezTo>
                  <a:pt x="833882" y="1152607"/>
                  <a:pt x="771889" y="1177158"/>
                  <a:pt x="708827" y="1198179"/>
                </a:cubicBezTo>
                <a:cubicBezTo>
                  <a:pt x="677296" y="1208689"/>
                  <a:pt x="641889" y="1211274"/>
                  <a:pt x="614234" y="1229710"/>
                </a:cubicBezTo>
                <a:lnTo>
                  <a:pt x="425048" y="1355834"/>
                </a:lnTo>
                <a:lnTo>
                  <a:pt x="141268" y="1545021"/>
                </a:lnTo>
                <a:lnTo>
                  <a:pt x="46675" y="1608083"/>
                </a:lnTo>
                <a:cubicBezTo>
                  <a:pt x="-28323" y="1833078"/>
                  <a:pt x="-1349" y="1711898"/>
                  <a:pt x="46675" y="2144110"/>
                </a:cubicBezTo>
                <a:cubicBezTo>
                  <a:pt x="51461" y="2187180"/>
                  <a:pt x="61135" y="2230403"/>
                  <a:pt x="78206" y="2270234"/>
                </a:cubicBezTo>
                <a:cubicBezTo>
                  <a:pt x="93134" y="2305066"/>
                  <a:pt x="120247" y="2333297"/>
                  <a:pt x="141268" y="2364828"/>
                </a:cubicBezTo>
                <a:cubicBezTo>
                  <a:pt x="233397" y="3009729"/>
                  <a:pt x="134741" y="2259295"/>
                  <a:pt x="204330" y="3720662"/>
                </a:cubicBezTo>
                <a:cubicBezTo>
                  <a:pt x="206935" y="3775375"/>
                  <a:pt x="257082" y="4057191"/>
                  <a:pt x="298924" y="4099034"/>
                </a:cubicBezTo>
                <a:cubicBezTo>
                  <a:pt x="330455" y="4130565"/>
                  <a:pt x="366140" y="4158429"/>
                  <a:pt x="393517" y="4193628"/>
                </a:cubicBezTo>
                <a:cubicBezTo>
                  <a:pt x="485704" y="4312154"/>
                  <a:pt x="564193" y="4499683"/>
                  <a:pt x="708827" y="4572000"/>
                </a:cubicBezTo>
                <a:cubicBezTo>
                  <a:pt x="750868" y="4593021"/>
                  <a:pt x="796703" y="4607742"/>
                  <a:pt x="834951" y="4635062"/>
                </a:cubicBezTo>
                <a:cubicBezTo>
                  <a:pt x="997662" y="4751284"/>
                  <a:pt x="857325" y="4709311"/>
                  <a:pt x="1024137" y="4792717"/>
                </a:cubicBezTo>
                <a:cubicBezTo>
                  <a:pt x="1074762" y="4818029"/>
                  <a:pt x="1128797" y="4835905"/>
                  <a:pt x="1181793" y="4855779"/>
                </a:cubicBezTo>
                <a:cubicBezTo>
                  <a:pt x="1212913" y="4867449"/>
                  <a:pt x="1246658" y="4872446"/>
                  <a:pt x="1276386" y="4887310"/>
                </a:cubicBezTo>
                <a:cubicBezTo>
                  <a:pt x="1719758" y="5108996"/>
                  <a:pt x="977434" y="4766029"/>
                  <a:pt x="1465572" y="5044965"/>
                </a:cubicBezTo>
                <a:cubicBezTo>
                  <a:pt x="1503198" y="5066465"/>
                  <a:pt x="1550585" y="5062792"/>
                  <a:pt x="1591696" y="5076496"/>
                </a:cubicBezTo>
                <a:cubicBezTo>
                  <a:pt x="1645391" y="5094395"/>
                  <a:pt x="1696355" y="5119685"/>
                  <a:pt x="1749351" y="5139559"/>
                </a:cubicBezTo>
                <a:cubicBezTo>
                  <a:pt x="1992247" y="5230646"/>
                  <a:pt x="1671939" y="5103245"/>
                  <a:pt x="1970068" y="5202621"/>
                </a:cubicBezTo>
                <a:cubicBezTo>
                  <a:pt x="2023764" y="5220519"/>
                  <a:pt x="2074531" y="5246340"/>
                  <a:pt x="2127724" y="5265683"/>
                </a:cubicBezTo>
                <a:cubicBezTo>
                  <a:pt x="2190195" y="5288400"/>
                  <a:pt x="2253848" y="5307724"/>
                  <a:pt x="2316910" y="5328745"/>
                </a:cubicBezTo>
                <a:cubicBezTo>
                  <a:pt x="2348441" y="5339255"/>
                  <a:pt x="2378719" y="5354812"/>
                  <a:pt x="2411503" y="5360276"/>
                </a:cubicBezTo>
                <a:cubicBezTo>
                  <a:pt x="2474565" y="5370786"/>
                  <a:pt x="2538666" y="5376301"/>
                  <a:pt x="2600689" y="5391807"/>
                </a:cubicBezTo>
                <a:cubicBezTo>
                  <a:pt x="2665177" y="5407929"/>
                  <a:pt x="2725387" y="5438747"/>
                  <a:pt x="2789875" y="5454869"/>
                </a:cubicBezTo>
                <a:cubicBezTo>
                  <a:pt x="2831916" y="5465379"/>
                  <a:pt x="2874331" y="5474495"/>
                  <a:pt x="2915999" y="5486400"/>
                </a:cubicBezTo>
                <a:cubicBezTo>
                  <a:pt x="2947957" y="5495531"/>
                  <a:pt x="2977892" y="5511985"/>
                  <a:pt x="3010593" y="5517931"/>
                </a:cubicBezTo>
                <a:cubicBezTo>
                  <a:pt x="3093963" y="5533089"/>
                  <a:pt x="3178758" y="5538952"/>
                  <a:pt x="3262841" y="5549462"/>
                </a:cubicBezTo>
                <a:lnTo>
                  <a:pt x="3452027" y="5612524"/>
                </a:lnTo>
                <a:cubicBezTo>
                  <a:pt x="3483558" y="5623034"/>
                  <a:pt x="3515761" y="5631711"/>
                  <a:pt x="3546620" y="5644055"/>
                </a:cubicBezTo>
                <a:cubicBezTo>
                  <a:pt x="3599172" y="5665076"/>
                  <a:pt x="3651083" y="5687774"/>
                  <a:pt x="3704275" y="5707117"/>
                </a:cubicBezTo>
                <a:cubicBezTo>
                  <a:pt x="3704306" y="5707128"/>
                  <a:pt x="3940743" y="5785939"/>
                  <a:pt x="3988055" y="5801710"/>
                </a:cubicBezTo>
                <a:cubicBezTo>
                  <a:pt x="4019586" y="5812220"/>
                  <a:pt x="4054993" y="5814805"/>
                  <a:pt x="4082648" y="5833241"/>
                </a:cubicBezTo>
                <a:cubicBezTo>
                  <a:pt x="4114179" y="5854262"/>
                  <a:pt x="4143346" y="5879356"/>
                  <a:pt x="4177241" y="5896303"/>
                </a:cubicBezTo>
                <a:cubicBezTo>
                  <a:pt x="4227641" y="5921503"/>
                  <a:pt x="4350813" y="5945895"/>
                  <a:pt x="4397958" y="5959365"/>
                </a:cubicBezTo>
                <a:cubicBezTo>
                  <a:pt x="4459446" y="5976933"/>
                  <a:pt x="4557073" y="6018908"/>
                  <a:pt x="4618675" y="6022428"/>
                </a:cubicBezTo>
                <a:cubicBezTo>
                  <a:pt x="4944134" y="6041026"/>
                  <a:pt x="5270388" y="6041430"/>
                  <a:pt x="5596137" y="6053959"/>
                </a:cubicBezTo>
                <a:lnTo>
                  <a:pt x="6258289" y="6085490"/>
                </a:lnTo>
                <a:cubicBezTo>
                  <a:pt x="6300330" y="6096000"/>
                  <a:pt x="6342905" y="6104569"/>
                  <a:pt x="6384413" y="6117021"/>
                </a:cubicBezTo>
                <a:cubicBezTo>
                  <a:pt x="6448083" y="6136122"/>
                  <a:pt x="6508030" y="6169155"/>
                  <a:pt x="6573599" y="6180083"/>
                </a:cubicBezTo>
                <a:cubicBezTo>
                  <a:pt x="6856666" y="6227261"/>
                  <a:pt x="6699245" y="6204554"/>
                  <a:pt x="7046565" y="6243145"/>
                </a:cubicBezTo>
                <a:cubicBezTo>
                  <a:pt x="7378545" y="6353805"/>
                  <a:pt x="7090240" y="6271445"/>
                  <a:pt x="7487999" y="6337738"/>
                </a:cubicBezTo>
                <a:cubicBezTo>
                  <a:pt x="7593726" y="6355359"/>
                  <a:pt x="7697583" y="6383179"/>
                  <a:pt x="7803310" y="6400800"/>
                </a:cubicBezTo>
                <a:cubicBezTo>
                  <a:pt x="8065804" y="6444549"/>
                  <a:pt x="7929207" y="6423290"/>
                  <a:pt x="8213213" y="6463862"/>
                </a:cubicBezTo>
                <a:cubicBezTo>
                  <a:pt x="8433930" y="6453352"/>
                  <a:pt x="8657404" y="6468658"/>
                  <a:pt x="8875365" y="6432331"/>
                </a:cubicBezTo>
                <a:cubicBezTo>
                  <a:pt x="8919350" y="6425000"/>
                  <a:pt x="8932856" y="6362473"/>
                  <a:pt x="8969958" y="6337738"/>
                </a:cubicBezTo>
                <a:cubicBezTo>
                  <a:pt x="8997613" y="6319302"/>
                  <a:pt x="9034823" y="6321071"/>
                  <a:pt x="9064551" y="6306207"/>
                </a:cubicBezTo>
                <a:cubicBezTo>
                  <a:pt x="9098446" y="6289260"/>
                  <a:pt x="9124515" y="6258536"/>
                  <a:pt x="9159144" y="6243145"/>
                </a:cubicBezTo>
                <a:cubicBezTo>
                  <a:pt x="9219888" y="6216148"/>
                  <a:pt x="9348330" y="6180083"/>
                  <a:pt x="9348330" y="6180083"/>
                </a:cubicBezTo>
                <a:cubicBezTo>
                  <a:pt x="9369351" y="6159062"/>
                  <a:pt x="9384803" y="6130316"/>
                  <a:pt x="9411393" y="6117021"/>
                </a:cubicBezTo>
                <a:cubicBezTo>
                  <a:pt x="9450153" y="6097641"/>
                  <a:pt x="9495849" y="6097395"/>
                  <a:pt x="9537517" y="6085490"/>
                </a:cubicBezTo>
                <a:cubicBezTo>
                  <a:pt x="9569475" y="6076359"/>
                  <a:pt x="9600579" y="6064469"/>
                  <a:pt x="9632110" y="6053959"/>
                </a:cubicBezTo>
                <a:cubicBezTo>
                  <a:pt x="9730765" y="5955303"/>
                  <a:pt x="9670173" y="5992575"/>
                  <a:pt x="9852827" y="5959365"/>
                </a:cubicBezTo>
                <a:cubicBezTo>
                  <a:pt x="10331146" y="5872398"/>
                  <a:pt x="10266572" y="5921029"/>
                  <a:pt x="11082537" y="5896303"/>
                </a:cubicBezTo>
                <a:cubicBezTo>
                  <a:pt x="11093047" y="5791200"/>
                  <a:pt x="11094602" y="5684811"/>
                  <a:pt x="11114068" y="5580993"/>
                </a:cubicBezTo>
                <a:cubicBezTo>
                  <a:pt x="11126318" y="5515658"/>
                  <a:pt x="11156109" y="5454869"/>
                  <a:pt x="11177130" y="5391807"/>
                </a:cubicBezTo>
                <a:lnTo>
                  <a:pt x="11208661" y="5297214"/>
                </a:lnTo>
                <a:cubicBezTo>
                  <a:pt x="11142292" y="4633521"/>
                  <a:pt x="11212404" y="4867007"/>
                  <a:pt x="11114068" y="4572000"/>
                </a:cubicBezTo>
                <a:cubicBezTo>
                  <a:pt x="11073498" y="4125728"/>
                  <a:pt x="11062852" y="4195370"/>
                  <a:pt x="11114068" y="3657600"/>
                </a:cubicBezTo>
                <a:cubicBezTo>
                  <a:pt x="11117219" y="3624513"/>
                  <a:pt x="11130735" y="3592735"/>
                  <a:pt x="11145599" y="3563007"/>
                </a:cubicBezTo>
                <a:cubicBezTo>
                  <a:pt x="11162546" y="3529112"/>
                  <a:pt x="11176526" y="3488499"/>
                  <a:pt x="11208661" y="3468414"/>
                </a:cubicBezTo>
                <a:cubicBezTo>
                  <a:pt x="11265030" y="3433183"/>
                  <a:pt x="11334786" y="3426373"/>
                  <a:pt x="11397848" y="3405352"/>
                </a:cubicBezTo>
                <a:lnTo>
                  <a:pt x="11492441" y="3373821"/>
                </a:lnTo>
                <a:lnTo>
                  <a:pt x="11587034" y="3342290"/>
                </a:lnTo>
                <a:lnTo>
                  <a:pt x="11681627" y="3310759"/>
                </a:lnTo>
                <a:cubicBezTo>
                  <a:pt x="11713158" y="3289738"/>
                  <a:pt x="11742325" y="3264644"/>
                  <a:pt x="11776220" y="3247696"/>
                </a:cubicBezTo>
                <a:cubicBezTo>
                  <a:pt x="11805948" y="3232832"/>
                  <a:pt x="11837631" y="3218061"/>
                  <a:pt x="11870813" y="3216165"/>
                </a:cubicBezTo>
                <a:cubicBezTo>
                  <a:pt x="12206760" y="3196968"/>
                  <a:pt x="12543475" y="3195144"/>
                  <a:pt x="12879806" y="3184634"/>
                </a:cubicBezTo>
                <a:cubicBezTo>
                  <a:pt x="13147129" y="3095526"/>
                  <a:pt x="12981263" y="3137909"/>
                  <a:pt x="13541958" y="3184634"/>
                </a:cubicBezTo>
                <a:cubicBezTo>
                  <a:pt x="13605669" y="3189943"/>
                  <a:pt x="13667239" y="3214313"/>
                  <a:pt x="13731144" y="3216165"/>
                </a:cubicBezTo>
                <a:cubicBezTo>
                  <a:pt x="14393101" y="3235352"/>
                  <a:pt x="15055505" y="3234044"/>
                  <a:pt x="15717599" y="3247696"/>
                </a:cubicBezTo>
                <a:lnTo>
                  <a:pt x="16789655" y="3279228"/>
                </a:lnTo>
                <a:cubicBezTo>
                  <a:pt x="16962117" y="3303865"/>
                  <a:pt x="17537415" y="3400774"/>
                  <a:pt x="17577930" y="3279228"/>
                </a:cubicBezTo>
                <a:cubicBezTo>
                  <a:pt x="17863339" y="2423000"/>
                  <a:pt x="17575710" y="2110661"/>
                  <a:pt x="17514868" y="1481959"/>
                </a:cubicBezTo>
                <a:cubicBezTo>
                  <a:pt x="17490486" y="1230013"/>
                  <a:pt x="17476993" y="977080"/>
                  <a:pt x="17451806" y="725214"/>
                </a:cubicBezTo>
                <a:cubicBezTo>
                  <a:pt x="17441296" y="620110"/>
                  <a:pt x="17451339" y="510860"/>
                  <a:pt x="17420275" y="409903"/>
                </a:cubicBezTo>
                <a:cubicBezTo>
                  <a:pt x="17407161" y="367283"/>
                  <a:pt x="17367985" y="329411"/>
                  <a:pt x="17325682" y="315310"/>
                </a:cubicBezTo>
                <a:cubicBezTo>
                  <a:pt x="17235391" y="285213"/>
                  <a:pt x="17136122" y="297239"/>
                  <a:pt x="17041903" y="283779"/>
                </a:cubicBezTo>
                <a:cubicBezTo>
                  <a:pt x="16991532" y="276583"/>
                  <a:pt x="16848343" y="250061"/>
                  <a:pt x="16789655" y="220717"/>
                </a:cubicBezTo>
                <a:cubicBezTo>
                  <a:pt x="16755760" y="203770"/>
                  <a:pt x="16729691" y="173046"/>
                  <a:pt x="16695061" y="157655"/>
                </a:cubicBezTo>
                <a:lnTo>
                  <a:pt x="16411282" y="63062"/>
                </a:lnTo>
                <a:lnTo>
                  <a:pt x="16316689" y="31531"/>
                </a:lnTo>
                <a:lnTo>
                  <a:pt x="16222096" y="0"/>
                </a:lnTo>
                <a:cubicBezTo>
                  <a:pt x="15843724" y="10510"/>
                  <a:pt x="15465040" y="12938"/>
                  <a:pt x="15086979" y="31531"/>
                </a:cubicBezTo>
                <a:cubicBezTo>
                  <a:pt x="14823699" y="44479"/>
                  <a:pt x="14561484" y="73847"/>
                  <a:pt x="14298703" y="94593"/>
                </a:cubicBezTo>
                <a:cubicBezTo>
                  <a:pt x="14162090" y="105378"/>
                  <a:pt x="14025766" y="121706"/>
                  <a:pt x="13888799" y="126124"/>
                </a:cubicBezTo>
                <a:lnTo>
                  <a:pt x="12911337" y="157655"/>
                </a:lnTo>
                <a:cubicBezTo>
                  <a:pt x="12764192" y="168165"/>
                  <a:pt x="12616412" y="171950"/>
                  <a:pt x="12469903" y="189186"/>
                </a:cubicBezTo>
                <a:cubicBezTo>
                  <a:pt x="12436894" y="193069"/>
                  <a:pt x="12408010" y="214771"/>
                  <a:pt x="12375310" y="220717"/>
                </a:cubicBezTo>
                <a:cubicBezTo>
                  <a:pt x="12291939" y="235875"/>
                  <a:pt x="12207144" y="241738"/>
                  <a:pt x="12123061" y="252248"/>
                </a:cubicBezTo>
                <a:cubicBezTo>
                  <a:pt x="11797241" y="360855"/>
                  <a:pt x="12007447" y="234731"/>
                  <a:pt x="11902344" y="409903"/>
                </a:cubicBezTo>
                <a:cubicBezTo>
                  <a:pt x="11887049" y="435394"/>
                  <a:pt x="11860303" y="451944"/>
                  <a:pt x="11839282" y="4729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188" y="8928769"/>
            <a:ext cx="4752528" cy="266429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29" y="8568729"/>
            <a:ext cx="566093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M3Flus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764" y="8811155"/>
            <a:ext cx="3672408" cy="27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" y="4608289"/>
            <a:ext cx="2950275" cy="298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21671791" y="4536281"/>
            <a:ext cx="2520280" cy="2483810"/>
            <a:chOff x="18741399" y="8557204"/>
            <a:chExt cx="5741026" cy="4812093"/>
          </a:xfrm>
        </p:grpSpPr>
        <p:pic>
          <p:nvPicPr>
            <p:cNvPr id="13" name="Image 12" descr="F:\Dossier 360 Learning\Parcours 5 les infections utérines\Multitstix bayer.jp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1399" y="8557204"/>
              <a:ext cx="5741026" cy="4812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8741399" y="8557204"/>
              <a:ext cx="2870513" cy="2819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" name="Forme libre 5"/>
          <p:cNvSpPr/>
          <p:nvPr/>
        </p:nvSpPr>
        <p:spPr>
          <a:xfrm>
            <a:off x="8702566" y="5893407"/>
            <a:ext cx="10152993" cy="3029876"/>
          </a:xfrm>
          <a:custGeom>
            <a:avLst/>
            <a:gdLst>
              <a:gd name="connsiteX0" fmla="*/ 5454868 w 10152993"/>
              <a:gd name="connsiteY0" fmla="*/ 34427 h 3029876"/>
              <a:gd name="connsiteX1" fmla="*/ 5265682 w 10152993"/>
              <a:gd name="connsiteY1" fmla="*/ 65959 h 3029876"/>
              <a:gd name="connsiteX2" fmla="*/ 5139558 w 10152993"/>
              <a:gd name="connsiteY2" fmla="*/ 97490 h 3029876"/>
              <a:gd name="connsiteX3" fmla="*/ 4792717 w 10152993"/>
              <a:gd name="connsiteY3" fmla="*/ 129021 h 3029876"/>
              <a:gd name="connsiteX4" fmla="*/ 4414344 w 10152993"/>
              <a:gd name="connsiteY4" fmla="*/ 255145 h 3029876"/>
              <a:gd name="connsiteX5" fmla="*/ 4319751 w 10152993"/>
              <a:gd name="connsiteY5" fmla="*/ 286676 h 3029876"/>
              <a:gd name="connsiteX6" fmla="*/ 4225158 w 10152993"/>
              <a:gd name="connsiteY6" fmla="*/ 349738 h 3029876"/>
              <a:gd name="connsiteX7" fmla="*/ 3972910 w 10152993"/>
              <a:gd name="connsiteY7" fmla="*/ 728110 h 3029876"/>
              <a:gd name="connsiteX8" fmla="*/ 3909848 w 10152993"/>
              <a:gd name="connsiteY8" fmla="*/ 822703 h 3029876"/>
              <a:gd name="connsiteX9" fmla="*/ 3878317 w 10152993"/>
              <a:gd name="connsiteY9" fmla="*/ 917296 h 3029876"/>
              <a:gd name="connsiteX10" fmla="*/ 3815255 w 10152993"/>
              <a:gd name="connsiteY10" fmla="*/ 1011890 h 3029876"/>
              <a:gd name="connsiteX11" fmla="*/ 3752193 w 10152993"/>
              <a:gd name="connsiteY11" fmla="*/ 1201076 h 3029876"/>
              <a:gd name="connsiteX12" fmla="*/ 3657600 w 10152993"/>
              <a:gd name="connsiteY12" fmla="*/ 1264138 h 3029876"/>
              <a:gd name="connsiteX13" fmla="*/ 3594537 w 10152993"/>
              <a:gd name="connsiteY13" fmla="*/ 1327200 h 3029876"/>
              <a:gd name="connsiteX14" fmla="*/ 3405351 w 10152993"/>
              <a:gd name="connsiteY14" fmla="*/ 1390262 h 3029876"/>
              <a:gd name="connsiteX15" fmla="*/ 2932386 w 10152993"/>
              <a:gd name="connsiteY15" fmla="*/ 1358731 h 3029876"/>
              <a:gd name="connsiteX16" fmla="*/ 2837793 w 10152993"/>
              <a:gd name="connsiteY16" fmla="*/ 1327200 h 3029876"/>
              <a:gd name="connsiteX17" fmla="*/ 2175641 w 10152993"/>
              <a:gd name="connsiteY17" fmla="*/ 1264138 h 3029876"/>
              <a:gd name="connsiteX18" fmla="*/ 2081048 w 10152993"/>
              <a:gd name="connsiteY18" fmla="*/ 1232607 h 3029876"/>
              <a:gd name="connsiteX19" fmla="*/ 819806 w 10152993"/>
              <a:gd name="connsiteY19" fmla="*/ 1264138 h 3029876"/>
              <a:gd name="connsiteX20" fmla="*/ 693682 w 10152993"/>
              <a:gd name="connsiteY20" fmla="*/ 1295669 h 3029876"/>
              <a:gd name="connsiteX21" fmla="*/ 504496 w 10152993"/>
              <a:gd name="connsiteY21" fmla="*/ 1358731 h 3029876"/>
              <a:gd name="connsiteX22" fmla="*/ 409903 w 10152993"/>
              <a:gd name="connsiteY22" fmla="*/ 1390262 h 3029876"/>
              <a:gd name="connsiteX23" fmla="*/ 189186 w 10152993"/>
              <a:gd name="connsiteY23" fmla="*/ 1453324 h 3029876"/>
              <a:gd name="connsiteX24" fmla="*/ 94593 w 10152993"/>
              <a:gd name="connsiteY24" fmla="*/ 1516386 h 3029876"/>
              <a:gd name="connsiteX25" fmla="*/ 0 w 10152993"/>
              <a:gd name="connsiteY25" fmla="*/ 1705572 h 3029876"/>
              <a:gd name="connsiteX26" fmla="*/ 63062 w 10152993"/>
              <a:gd name="connsiteY26" fmla="*/ 2052414 h 3029876"/>
              <a:gd name="connsiteX27" fmla="*/ 252248 w 10152993"/>
              <a:gd name="connsiteY27" fmla="*/ 2210069 h 3029876"/>
              <a:gd name="connsiteX28" fmla="*/ 346841 w 10152993"/>
              <a:gd name="connsiteY28" fmla="*/ 2241600 h 3029876"/>
              <a:gd name="connsiteX29" fmla="*/ 630620 w 10152993"/>
              <a:gd name="connsiteY29" fmla="*/ 2462317 h 3029876"/>
              <a:gd name="connsiteX30" fmla="*/ 945931 w 10152993"/>
              <a:gd name="connsiteY30" fmla="*/ 2556910 h 3029876"/>
              <a:gd name="connsiteX31" fmla="*/ 1797268 w 10152993"/>
              <a:gd name="connsiteY31" fmla="*/ 2525379 h 3029876"/>
              <a:gd name="connsiteX32" fmla="*/ 1986455 w 10152993"/>
              <a:gd name="connsiteY32" fmla="*/ 2430786 h 3029876"/>
              <a:gd name="connsiteX33" fmla="*/ 2175641 w 10152993"/>
              <a:gd name="connsiteY33" fmla="*/ 2367724 h 3029876"/>
              <a:gd name="connsiteX34" fmla="*/ 2806262 w 10152993"/>
              <a:gd name="connsiteY34" fmla="*/ 2399255 h 3029876"/>
              <a:gd name="connsiteX35" fmla="*/ 2995448 w 10152993"/>
              <a:gd name="connsiteY35" fmla="*/ 2462317 h 3029876"/>
              <a:gd name="connsiteX36" fmla="*/ 3153103 w 10152993"/>
              <a:gd name="connsiteY36" fmla="*/ 2493848 h 3029876"/>
              <a:gd name="connsiteX37" fmla="*/ 3436882 w 10152993"/>
              <a:gd name="connsiteY37" fmla="*/ 2619972 h 3029876"/>
              <a:gd name="connsiteX38" fmla="*/ 3531475 w 10152993"/>
              <a:gd name="connsiteY38" fmla="*/ 2651503 h 3029876"/>
              <a:gd name="connsiteX39" fmla="*/ 3626068 w 10152993"/>
              <a:gd name="connsiteY39" fmla="*/ 2714565 h 3029876"/>
              <a:gd name="connsiteX40" fmla="*/ 4288220 w 10152993"/>
              <a:gd name="connsiteY40" fmla="*/ 2746096 h 3029876"/>
              <a:gd name="connsiteX41" fmla="*/ 4319751 w 10152993"/>
              <a:gd name="connsiteY41" fmla="*/ 2840690 h 3029876"/>
              <a:gd name="connsiteX42" fmla="*/ 4382813 w 10152993"/>
              <a:gd name="connsiteY42" fmla="*/ 2935283 h 3029876"/>
              <a:gd name="connsiteX43" fmla="*/ 4572000 w 10152993"/>
              <a:gd name="connsiteY43" fmla="*/ 3029876 h 3029876"/>
              <a:gd name="connsiteX44" fmla="*/ 4918841 w 10152993"/>
              <a:gd name="connsiteY44" fmla="*/ 2872221 h 3029876"/>
              <a:gd name="connsiteX45" fmla="*/ 4918841 w 10152993"/>
              <a:gd name="connsiteY45" fmla="*/ 2872221 h 3029876"/>
              <a:gd name="connsiteX46" fmla="*/ 5171089 w 10152993"/>
              <a:gd name="connsiteY46" fmla="*/ 2809159 h 3029876"/>
              <a:gd name="connsiteX47" fmla="*/ 5833241 w 10152993"/>
              <a:gd name="connsiteY47" fmla="*/ 2903752 h 3029876"/>
              <a:gd name="connsiteX48" fmla="*/ 6022427 w 10152993"/>
              <a:gd name="connsiteY48" fmla="*/ 2966814 h 3029876"/>
              <a:gd name="connsiteX49" fmla="*/ 6117020 w 10152993"/>
              <a:gd name="connsiteY49" fmla="*/ 2998345 h 3029876"/>
              <a:gd name="connsiteX50" fmla="*/ 6495393 w 10152993"/>
              <a:gd name="connsiteY50" fmla="*/ 2966814 h 3029876"/>
              <a:gd name="connsiteX51" fmla="*/ 6684579 w 10152993"/>
              <a:gd name="connsiteY51" fmla="*/ 2903752 h 3029876"/>
              <a:gd name="connsiteX52" fmla="*/ 6936827 w 10152993"/>
              <a:gd name="connsiteY52" fmla="*/ 2840690 h 3029876"/>
              <a:gd name="connsiteX53" fmla="*/ 7094482 w 10152993"/>
              <a:gd name="connsiteY53" fmla="*/ 2683034 h 3029876"/>
              <a:gd name="connsiteX54" fmla="*/ 7189075 w 10152993"/>
              <a:gd name="connsiteY54" fmla="*/ 2651503 h 3029876"/>
              <a:gd name="connsiteX55" fmla="*/ 7315200 w 10152993"/>
              <a:gd name="connsiteY55" fmla="*/ 2588441 h 3029876"/>
              <a:gd name="connsiteX56" fmla="*/ 7662041 w 10152993"/>
              <a:gd name="connsiteY56" fmla="*/ 2525379 h 3029876"/>
              <a:gd name="connsiteX57" fmla="*/ 8040413 w 10152993"/>
              <a:gd name="connsiteY57" fmla="*/ 2556910 h 3029876"/>
              <a:gd name="connsiteX58" fmla="*/ 8513379 w 10152993"/>
              <a:gd name="connsiteY58" fmla="*/ 2525379 h 3029876"/>
              <a:gd name="connsiteX59" fmla="*/ 8607972 w 10152993"/>
              <a:gd name="connsiteY59" fmla="*/ 2493848 h 3029876"/>
              <a:gd name="connsiteX60" fmla="*/ 8923282 w 10152993"/>
              <a:gd name="connsiteY60" fmla="*/ 2462317 h 3029876"/>
              <a:gd name="connsiteX61" fmla="*/ 9207062 w 10152993"/>
              <a:gd name="connsiteY61" fmla="*/ 2430786 h 3029876"/>
              <a:gd name="connsiteX62" fmla="*/ 9427779 w 10152993"/>
              <a:gd name="connsiteY62" fmla="*/ 2367724 h 3029876"/>
              <a:gd name="connsiteX63" fmla="*/ 9616965 w 10152993"/>
              <a:gd name="connsiteY63" fmla="*/ 2304662 h 3029876"/>
              <a:gd name="connsiteX64" fmla="*/ 9806151 w 10152993"/>
              <a:gd name="connsiteY64" fmla="*/ 2178538 h 3029876"/>
              <a:gd name="connsiteX65" fmla="*/ 9995337 w 10152993"/>
              <a:gd name="connsiteY65" fmla="*/ 2083945 h 3029876"/>
              <a:gd name="connsiteX66" fmla="*/ 10121462 w 10152993"/>
              <a:gd name="connsiteY66" fmla="*/ 1800165 h 3029876"/>
              <a:gd name="connsiteX67" fmla="*/ 10152993 w 10152993"/>
              <a:gd name="connsiteY67" fmla="*/ 1705572 h 3029876"/>
              <a:gd name="connsiteX68" fmla="*/ 10121462 w 10152993"/>
              <a:gd name="connsiteY68" fmla="*/ 1516386 h 3029876"/>
              <a:gd name="connsiteX69" fmla="*/ 9932275 w 10152993"/>
              <a:gd name="connsiteY69" fmla="*/ 1453324 h 3029876"/>
              <a:gd name="connsiteX70" fmla="*/ 9837682 w 10152993"/>
              <a:gd name="connsiteY70" fmla="*/ 1421793 h 3029876"/>
              <a:gd name="connsiteX71" fmla="*/ 9270124 w 10152993"/>
              <a:gd name="connsiteY71" fmla="*/ 1358731 h 3029876"/>
              <a:gd name="connsiteX72" fmla="*/ 7851227 w 10152993"/>
              <a:gd name="connsiteY72" fmla="*/ 1295669 h 3029876"/>
              <a:gd name="connsiteX73" fmla="*/ 7598979 w 10152993"/>
              <a:gd name="connsiteY73" fmla="*/ 1264138 h 3029876"/>
              <a:gd name="connsiteX74" fmla="*/ 7315200 w 10152993"/>
              <a:gd name="connsiteY74" fmla="*/ 1138014 h 3029876"/>
              <a:gd name="connsiteX75" fmla="*/ 7252137 w 10152993"/>
              <a:gd name="connsiteY75" fmla="*/ 1074952 h 3029876"/>
              <a:gd name="connsiteX76" fmla="*/ 7189075 w 10152993"/>
              <a:gd name="connsiteY76" fmla="*/ 885765 h 3029876"/>
              <a:gd name="connsiteX77" fmla="*/ 7157544 w 10152993"/>
              <a:gd name="connsiteY77" fmla="*/ 791172 h 3029876"/>
              <a:gd name="connsiteX78" fmla="*/ 7062951 w 10152993"/>
              <a:gd name="connsiteY78" fmla="*/ 475862 h 3029876"/>
              <a:gd name="connsiteX79" fmla="*/ 7031420 w 10152993"/>
              <a:gd name="connsiteY79" fmla="*/ 381269 h 3029876"/>
              <a:gd name="connsiteX80" fmla="*/ 6747641 w 10152993"/>
              <a:gd name="connsiteY80" fmla="*/ 255145 h 3029876"/>
              <a:gd name="connsiteX81" fmla="*/ 6653048 w 10152993"/>
              <a:gd name="connsiteY81" fmla="*/ 223614 h 3029876"/>
              <a:gd name="connsiteX82" fmla="*/ 6558455 w 10152993"/>
              <a:gd name="connsiteY82" fmla="*/ 192083 h 3029876"/>
              <a:gd name="connsiteX83" fmla="*/ 6053958 w 10152993"/>
              <a:gd name="connsiteY83" fmla="*/ 160552 h 3029876"/>
              <a:gd name="connsiteX84" fmla="*/ 5864772 w 10152993"/>
              <a:gd name="connsiteY84" fmla="*/ 97490 h 3029876"/>
              <a:gd name="connsiteX85" fmla="*/ 5675586 w 10152993"/>
              <a:gd name="connsiteY85" fmla="*/ 2896 h 3029876"/>
              <a:gd name="connsiteX86" fmla="*/ 5517931 w 10152993"/>
              <a:gd name="connsiteY86" fmla="*/ 2896 h 302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0152993" h="3029876">
                <a:moveTo>
                  <a:pt x="5454868" y="34427"/>
                </a:moveTo>
                <a:cubicBezTo>
                  <a:pt x="5391806" y="44938"/>
                  <a:pt x="5328372" y="53421"/>
                  <a:pt x="5265682" y="65959"/>
                </a:cubicBezTo>
                <a:cubicBezTo>
                  <a:pt x="5223188" y="74458"/>
                  <a:pt x="5182513" y="91763"/>
                  <a:pt x="5139558" y="97490"/>
                </a:cubicBezTo>
                <a:cubicBezTo>
                  <a:pt x="5024486" y="112833"/>
                  <a:pt x="4908331" y="118511"/>
                  <a:pt x="4792717" y="129021"/>
                </a:cubicBezTo>
                <a:lnTo>
                  <a:pt x="4414344" y="255145"/>
                </a:lnTo>
                <a:cubicBezTo>
                  <a:pt x="4382813" y="265655"/>
                  <a:pt x="4347406" y="268240"/>
                  <a:pt x="4319751" y="286676"/>
                </a:cubicBezTo>
                <a:lnTo>
                  <a:pt x="4225158" y="349738"/>
                </a:lnTo>
                <a:lnTo>
                  <a:pt x="3972910" y="728110"/>
                </a:lnTo>
                <a:cubicBezTo>
                  <a:pt x="3951889" y="759641"/>
                  <a:pt x="3921832" y="786752"/>
                  <a:pt x="3909848" y="822703"/>
                </a:cubicBezTo>
                <a:cubicBezTo>
                  <a:pt x="3899338" y="854234"/>
                  <a:pt x="3893181" y="887568"/>
                  <a:pt x="3878317" y="917296"/>
                </a:cubicBezTo>
                <a:cubicBezTo>
                  <a:pt x="3861370" y="951191"/>
                  <a:pt x="3830646" y="977260"/>
                  <a:pt x="3815255" y="1011890"/>
                </a:cubicBezTo>
                <a:cubicBezTo>
                  <a:pt x="3788258" y="1072634"/>
                  <a:pt x="3807502" y="1164203"/>
                  <a:pt x="3752193" y="1201076"/>
                </a:cubicBezTo>
                <a:cubicBezTo>
                  <a:pt x="3720662" y="1222097"/>
                  <a:pt x="3687192" y="1240465"/>
                  <a:pt x="3657600" y="1264138"/>
                </a:cubicBezTo>
                <a:cubicBezTo>
                  <a:pt x="3634386" y="1282709"/>
                  <a:pt x="3621127" y="1313905"/>
                  <a:pt x="3594537" y="1327200"/>
                </a:cubicBezTo>
                <a:cubicBezTo>
                  <a:pt x="3535082" y="1356928"/>
                  <a:pt x="3405351" y="1390262"/>
                  <a:pt x="3405351" y="1390262"/>
                </a:cubicBezTo>
                <a:cubicBezTo>
                  <a:pt x="3247696" y="1379752"/>
                  <a:pt x="3089425" y="1376180"/>
                  <a:pt x="2932386" y="1358731"/>
                </a:cubicBezTo>
                <a:cubicBezTo>
                  <a:pt x="2899353" y="1355061"/>
                  <a:pt x="2870493" y="1333146"/>
                  <a:pt x="2837793" y="1327200"/>
                </a:cubicBezTo>
                <a:cubicBezTo>
                  <a:pt x="2659856" y="1294848"/>
                  <a:pt x="2329946" y="1276008"/>
                  <a:pt x="2175641" y="1264138"/>
                </a:cubicBezTo>
                <a:cubicBezTo>
                  <a:pt x="2144110" y="1253628"/>
                  <a:pt x="2114285" y="1232607"/>
                  <a:pt x="2081048" y="1232607"/>
                </a:cubicBezTo>
                <a:cubicBezTo>
                  <a:pt x="1660503" y="1232607"/>
                  <a:pt x="1239918" y="1245042"/>
                  <a:pt x="819806" y="1264138"/>
                </a:cubicBezTo>
                <a:cubicBezTo>
                  <a:pt x="776515" y="1266106"/>
                  <a:pt x="735190" y="1283217"/>
                  <a:pt x="693682" y="1295669"/>
                </a:cubicBezTo>
                <a:cubicBezTo>
                  <a:pt x="630012" y="1314770"/>
                  <a:pt x="567558" y="1337710"/>
                  <a:pt x="504496" y="1358731"/>
                </a:cubicBezTo>
                <a:cubicBezTo>
                  <a:pt x="472965" y="1369241"/>
                  <a:pt x="442147" y="1382201"/>
                  <a:pt x="409903" y="1390262"/>
                </a:cubicBezTo>
                <a:cubicBezTo>
                  <a:pt x="369493" y="1400365"/>
                  <a:pt x="234421" y="1430707"/>
                  <a:pt x="189186" y="1453324"/>
                </a:cubicBezTo>
                <a:cubicBezTo>
                  <a:pt x="155291" y="1470271"/>
                  <a:pt x="126124" y="1495365"/>
                  <a:pt x="94593" y="1516386"/>
                </a:cubicBezTo>
                <a:cubicBezTo>
                  <a:pt x="62709" y="1564212"/>
                  <a:pt x="0" y="1640300"/>
                  <a:pt x="0" y="1705572"/>
                </a:cubicBezTo>
                <a:cubicBezTo>
                  <a:pt x="0" y="1714261"/>
                  <a:pt x="18719" y="1985900"/>
                  <a:pt x="63062" y="2052414"/>
                </a:cubicBezTo>
                <a:cubicBezTo>
                  <a:pt x="97929" y="2104715"/>
                  <a:pt x="194082" y="2180986"/>
                  <a:pt x="252248" y="2210069"/>
                </a:cubicBezTo>
                <a:cubicBezTo>
                  <a:pt x="281976" y="2224933"/>
                  <a:pt x="315310" y="2231090"/>
                  <a:pt x="346841" y="2241600"/>
                </a:cubicBezTo>
                <a:cubicBezTo>
                  <a:pt x="428458" y="2323217"/>
                  <a:pt x="517476" y="2424602"/>
                  <a:pt x="630620" y="2462317"/>
                </a:cubicBezTo>
                <a:cubicBezTo>
                  <a:pt x="860918" y="2539083"/>
                  <a:pt x="755318" y="2509257"/>
                  <a:pt x="945931" y="2556910"/>
                </a:cubicBezTo>
                <a:cubicBezTo>
                  <a:pt x="1229710" y="2546400"/>
                  <a:pt x="1513923" y="2544269"/>
                  <a:pt x="1797268" y="2525379"/>
                </a:cubicBezTo>
                <a:cubicBezTo>
                  <a:pt x="1898735" y="2518615"/>
                  <a:pt x="1897361" y="2470383"/>
                  <a:pt x="1986455" y="2430786"/>
                </a:cubicBezTo>
                <a:cubicBezTo>
                  <a:pt x="2047199" y="2403789"/>
                  <a:pt x="2175641" y="2367724"/>
                  <a:pt x="2175641" y="2367724"/>
                </a:cubicBezTo>
                <a:cubicBezTo>
                  <a:pt x="2385848" y="2378234"/>
                  <a:pt x="2597180" y="2375130"/>
                  <a:pt x="2806262" y="2399255"/>
                </a:cubicBezTo>
                <a:cubicBezTo>
                  <a:pt x="2872297" y="2406874"/>
                  <a:pt x="2930266" y="2449281"/>
                  <a:pt x="2995448" y="2462317"/>
                </a:cubicBezTo>
                <a:cubicBezTo>
                  <a:pt x="3048000" y="2472827"/>
                  <a:pt x="3101399" y="2479747"/>
                  <a:pt x="3153103" y="2493848"/>
                </a:cubicBezTo>
                <a:cubicBezTo>
                  <a:pt x="3511030" y="2591464"/>
                  <a:pt x="3211278" y="2507170"/>
                  <a:pt x="3436882" y="2619972"/>
                </a:cubicBezTo>
                <a:cubicBezTo>
                  <a:pt x="3466610" y="2634836"/>
                  <a:pt x="3501747" y="2636639"/>
                  <a:pt x="3531475" y="2651503"/>
                </a:cubicBezTo>
                <a:cubicBezTo>
                  <a:pt x="3565370" y="2668450"/>
                  <a:pt x="3588465" y="2709865"/>
                  <a:pt x="3626068" y="2714565"/>
                </a:cubicBezTo>
                <a:cubicBezTo>
                  <a:pt x="3845329" y="2741973"/>
                  <a:pt x="4067503" y="2735586"/>
                  <a:pt x="4288220" y="2746096"/>
                </a:cubicBezTo>
                <a:cubicBezTo>
                  <a:pt x="4298730" y="2777627"/>
                  <a:pt x="4304887" y="2810962"/>
                  <a:pt x="4319751" y="2840690"/>
                </a:cubicBezTo>
                <a:cubicBezTo>
                  <a:pt x="4336698" y="2874585"/>
                  <a:pt x="4356017" y="2908487"/>
                  <a:pt x="4382813" y="2935283"/>
                </a:cubicBezTo>
                <a:cubicBezTo>
                  <a:pt x="4443937" y="2996407"/>
                  <a:pt x="4495065" y="3004231"/>
                  <a:pt x="4572000" y="3029876"/>
                </a:cubicBezTo>
                <a:cubicBezTo>
                  <a:pt x="4803974" y="2983481"/>
                  <a:pt x="4685063" y="3028073"/>
                  <a:pt x="4918841" y="2872221"/>
                </a:cubicBezTo>
                <a:lnTo>
                  <a:pt x="4918841" y="2872221"/>
                </a:lnTo>
                <a:cubicBezTo>
                  <a:pt x="5064276" y="2823743"/>
                  <a:pt x="4980843" y="2847208"/>
                  <a:pt x="5171089" y="2809159"/>
                </a:cubicBezTo>
                <a:cubicBezTo>
                  <a:pt x="5710381" y="2845112"/>
                  <a:pt x="5494158" y="2790724"/>
                  <a:pt x="5833241" y="2903752"/>
                </a:cubicBezTo>
                <a:lnTo>
                  <a:pt x="6022427" y="2966814"/>
                </a:lnTo>
                <a:lnTo>
                  <a:pt x="6117020" y="2998345"/>
                </a:lnTo>
                <a:cubicBezTo>
                  <a:pt x="6243144" y="2987835"/>
                  <a:pt x="6370553" y="2987621"/>
                  <a:pt x="6495393" y="2966814"/>
                </a:cubicBezTo>
                <a:cubicBezTo>
                  <a:pt x="6560962" y="2955886"/>
                  <a:pt x="6619397" y="2916788"/>
                  <a:pt x="6684579" y="2903752"/>
                </a:cubicBezTo>
                <a:cubicBezTo>
                  <a:pt x="6874825" y="2865703"/>
                  <a:pt x="6791392" y="2889168"/>
                  <a:pt x="6936827" y="2840690"/>
                </a:cubicBezTo>
                <a:cubicBezTo>
                  <a:pt x="6989379" y="2788138"/>
                  <a:pt x="7023976" y="2706536"/>
                  <a:pt x="7094482" y="2683034"/>
                </a:cubicBezTo>
                <a:cubicBezTo>
                  <a:pt x="7126013" y="2672524"/>
                  <a:pt x="7158526" y="2664595"/>
                  <a:pt x="7189075" y="2651503"/>
                </a:cubicBezTo>
                <a:cubicBezTo>
                  <a:pt x="7232278" y="2632987"/>
                  <a:pt x="7271189" y="2604945"/>
                  <a:pt x="7315200" y="2588441"/>
                </a:cubicBezTo>
                <a:cubicBezTo>
                  <a:pt x="7406689" y="2554133"/>
                  <a:pt x="7581474" y="2536889"/>
                  <a:pt x="7662041" y="2525379"/>
                </a:cubicBezTo>
                <a:cubicBezTo>
                  <a:pt x="7788165" y="2535889"/>
                  <a:pt x="7913852" y="2556910"/>
                  <a:pt x="8040413" y="2556910"/>
                </a:cubicBezTo>
                <a:cubicBezTo>
                  <a:pt x="8198418" y="2556910"/>
                  <a:pt x="8356340" y="2542828"/>
                  <a:pt x="8513379" y="2525379"/>
                </a:cubicBezTo>
                <a:cubicBezTo>
                  <a:pt x="8546412" y="2521709"/>
                  <a:pt x="8575122" y="2498902"/>
                  <a:pt x="8607972" y="2493848"/>
                </a:cubicBezTo>
                <a:cubicBezTo>
                  <a:pt x="8712371" y="2477787"/>
                  <a:pt x="8818235" y="2473375"/>
                  <a:pt x="8923282" y="2462317"/>
                </a:cubicBezTo>
                <a:lnTo>
                  <a:pt x="9207062" y="2430786"/>
                </a:lnTo>
                <a:cubicBezTo>
                  <a:pt x="9524961" y="2324820"/>
                  <a:pt x="9031858" y="2486500"/>
                  <a:pt x="9427779" y="2367724"/>
                </a:cubicBezTo>
                <a:cubicBezTo>
                  <a:pt x="9491449" y="2348623"/>
                  <a:pt x="9561656" y="2341535"/>
                  <a:pt x="9616965" y="2304662"/>
                </a:cubicBezTo>
                <a:cubicBezTo>
                  <a:pt x="9680027" y="2262621"/>
                  <a:pt x="9734249" y="2202505"/>
                  <a:pt x="9806151" y="2178538"/>
                </a:cubicBezTo>
                <a:cubicBezTo>
                  <a:pt x="9936695" y="2135023"/>
                  <a:pt x="9873089" y="2165443"/>
                  <a:pt x="9995337" y="2083945"/>
                </a:cubicBezTo>
                <a:cubicBezTo>
                  <a:pt x="10095273" y="1934043"/>
                  <a:pt x="10046416" y="2025303"/>
                  <a:pt x="10121462" y="1800165"/>
                </a:cubicBezTo>
                <a:lnTo>
                  <a:pt x="10152993" y="1705572"/>
                </a:lnTo>
                <a:cubicBezTo>
                  <a:pt x="10142483" y="1642510"/>
                  <a:pt x="10163562" y="1564500"/>
                  <a:pt x="10121462" y="1516386"/>
                </a:cubicBezTo>
                <a:cubicBezTo>
                  <a:pt x="10077689" y="1466360"/>
                  <a:pt x="9995337" y="1474345"/>
                  <a:pt x="9932275" y="1453324"/>
                </a:cubicBezTo>
                <a:lnTo>
                  <a:pt x="9837682" y="1421793"/>
                </a:lnTo>
                <a:cubicBezTo>
                  <a:pt x="9593192" y="1340296"/>
                  <a:pt x="9776252" y="1392473"/>
                  <a:pt x="9270124" y="1358731"/>
                </a:cubicBezTo>
                <a:cubicBezTo>
                  <a:pt x="8613012" y="1264858"/>
                  <a:pt x="9343454" y="1360548"/>
                  <a:pt x="7851227" y="1295669"/>
                </a:cubicBezTo>
                <a:cubicBezTo>
                  <a:pt x="7766570" y="1291988"/>
                  <a:pt x="7683062" y="1274648"/>
                  <a:pt x="7598979" y="1264138"/>
                </a:cubicBezTo>
                <a:cubicBezTo>
                  <a:pt x="7448967" y="1214134"/>
                  <a:pt x="7422274" y="1223673"/>
                  <a:pt x="7315200" y="1138014"/>
                </a:cubicBezTo>
                <a:cubicBezTo>
                  <a:pt x="7291986" y="1119443"/>
                  <a:pt x="7273158" y="1095973"/>
                  <a:pt x="7252137" y="1074952"/>
                </a:cubicBezTo>
                <a:lnTo>
                  <a:pt x="7189075" y="885765"/>
                </a:lnTo>
                <a:cubicBezTo>
                  <a:pt x="7178565" y="854234"/>
                  <a:pt x="7165605" y="823416"/>
                  <a:pt x="7157544" y="791172"/>
                </a:cubicBezTo>
                <a:cubicBezTo>
                  <a:pt x="7109891" y="600560"/>
                  <a:pt x="7139717" y="706159"/>
                  <a:pt x="7062951" y="475862"/>
                </a:cubicBezTo>
                <a:cubicBezTo>
                  <a:pt x="7052441" y="444331"/>
                  <a:pt x="7059075" y="399705"/>
                  <a:pt x="7031420" y="381269"/>
                </a:cubicBezTo>
                <a:cubicBezTo>
                  <a:pt x="6881518" y="281334"/>
                  <a:pt x="6972778" y="330191"/>
                  <a:pt x="6747641" y="255145"/>
                </a:cubicBezTo>
                <a:lnTo>
                  <a:pt x="6653048" y="223614"/>
                </a:lnTo>
                <a:cubicBezTo>
                  <a:pt x="6621517" y="213104"/>
                  <a:pt x="6591627" y="194156"/>
                  <a:pt x="6558455" y="192083"/>
                </a:cubicBezTo>
                <a:lnTo>
                  <a:pt x="6053958" y="160552"/>
                </a:lnTo>
                <a:cubicBezTo>
                  <a:pt x="5990896" y="139531"/>
                  <a:pt x="5920081" y="134363"/>
                  <a:pt x="5864772" y="97490"/>
                </a:cubicBezTo>
                <a:cubicBezTo>
                  <a:pt x="5799771" y="54155"/>
                  <a:pt x="5755922" y="12938"/>
                  <a:pt x="5675586" y="2896"/>
                </a:cubicBezTo>
                <a:cubicBezTo>
                  <a:pt x="5623440" y="-3622"/>
                  <a:pt x="5570483" y="2896"/>
                  <a:pt x="5517931" y="289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16561692" y="2304033"/>
            <a:ext cx="720080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5457420" y="3204133"/>
            <a:ext cx="1320296" cy="9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7848724" y="0"/>
            <a:ext cx="3833042" cy="194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1681766" y="0"/>
            <a:ext cx="8480326" cy="194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6777716" y="0"/>
            <a:ext cx="5524145" cy="266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51980" y="4320257"/>
            <a:ext cx="11305256" cy="9028877"/>
          </a:xfrm>
        </p:spPr>
        <p:txBody>
          <a:bodyPr>
            <a:normAutofit/>
          </a:bodyPr>
          <a:lstStyle/>
          <a:p>
            <a:r>
              <a:rPr lang="fr-BE" sz="4000" dirty="0" smtClean="0">
                <a:solidFill>
                  <a:schemeClr val="bg1"/>
                </a:solidFill>
              </a:rPr>
              <a:t>Cathéter </a:t>
            </a:r>
            <a:r>
              <a:rPr lang="fr-BE" sz="4000" dirty="0">
                <a:solidFill>
                  <a:schemeClr val="bg1"/>
                </a:solidFill>
              </a:rPr>
              <a:t>(Foley ou Rush) à 2 ou 3 voies </a:t>
            </a:r>
            <a:endParaRPr lang="fr-BE" sz="4000" dirty="0" smtClean="0">
              <a:solidFill>
                <a:schemeClr val="bg1"/>
              </a:solidFill>
            </a:endParaRPr>
          </a:p>
          <a:p>
            <a:r>
              <a:rPr lang="fr-BE" sz="4000" dirty="0" smtClean="0">
                <a:solidFill>
                  <a:schemeClr val="bg1"/>
                </a:solidFill>
              </a:rPr>
              <a:t>Volume </a:t>
            </a:r>
            <a:r>
              <a:rPr lang="fr-BE" sz="4000" dirty="0">
                <a:solidFill>
                  <a:schemeClr val="bg1"/>
                </a:solidFill>
              </a:rPr>
              <a:t>de 20 </a:t>
            </a:r>
            <a:r>
              <a:rPr lang="fr-BE" sz="4000" dirty="0" smtClean="0">
                <a:solidFill>
                  <a:schemeClr val="bg1"/>
                </a:solidFill>
              </a:rPr>
              <a:t>à </a:t>
            </a:r>
            <a:r>
              <a:rPr lang="fr-BE" sz="4000" dirty="0">
                <a:solidFill>
                  <a:schemeClr val="bg1"/>
                </a:solidFill>
              </a:rPr>
              <a:t>60 ml </a:t>
            </a:r>
            <a:r>
              <a:rPr lang="fr-BE" sz="4000" dirty="0" smtClean="0">
                <a:solidFill>
                  <a:schemeClr val="bg1"/>
                </a:solidFill>
              </a:rPr>
              <a:t>de </a:t>
            </a:r>
            <a:r>
              <a:rPr lang="fr-BE" sz="4000" dirty="0">
                <a:solidFill>
                  <a:schemeClr val="bg1"/>
                </a:solidFill>
              </a:rPr>
              <a:t>solution physiologique </a:t>
            </a:r>
            <a:endParaRPr lang="fr-BE" sz="4000" dirty="0" smtClean="0">
              <a:solidFill>
                <a:schemeClr val="bg1"/>
              </a:solidFill>
            </a:endParaRPr>
          </a:p>
          <a:p>
            <a:r>
              <a:rPr lang="fr-BE" sz="4000" dirty="0" smtClean="0">
                <a:solidFill>
                  <a:schemeClr val="bg1"/>
                </a:solidFill>
              </a:rPr>
              <a:t>Massage </a:t>
            </a:r>
            <a:r>
              <a:rPr lang="fr-BE" sz="4000" dirty="0">
                <a:solidFill>
                  <a:schemeClr val="bg1"/>
                </a:solidFill>
              </a:rPr>
              <a:t>de l’utérus par voie </a:t>
            </a:r>
            <a:r>
              <a:rPr lang="fr-BE" sz="4000" dirty="0" smtClean="0">
                <a:solidFill>
                  <a:schemeClr val="bg1"/>
                </a:solidFill>
              </a:rPr>
              <a:t>transrectale</a:t>
            </a:r>
          </a:p>
          <a:p>
            <a:r>
              <a:rPr lang="fr-BE" sz="4000" dirty="0" err="1" smtClean="0">
                <a:solidFill>
                  <a:schemeClr val="bg1"/>
                </a:solidFill>
              </a:rPr>
              <a:t>Réaspiration</a:t>
            </a:r>
            <a:r>
              <a:rPr lang="fr-BE" sz="4000" dirty="0" smtClean="0">
                <a:solidFill>
                  <a:schemeClr val="bg1"/>
                </a:solidFill>
              </a:rPr>
              <a:t> du liquide</a:t>
            </a:r>
          </a:p>
          <a:p>
            <a:r>
              <a:rPr lang="fr-BE" sz="4000" u="sng" dirty="0" smtClean="0">
                <a:solidFill>
                  <a:schemeClr val="bg1"/>
                </a:solidFill>
              </a:rPr>
              <a:t>Centrifugation</a:t>
            </a:r>
            <a:r>
              <a:rPr lang="fr-BE" sz="4000" dirty="0" smtClean="0">
                <a:solidFill>
                  <a:schemeClr val="bg1"/>
                </a:solidFill>
              </a:rPr>
              <a:t> (1000 </a:t>
            </a:r>
            <a:r>
              <a:rPr lang="fr-BE" sz="4000" dirty="0" err="1" smtClean="0">
                <a:solidFill>
                  <a:schemeClr val="bg1"/>
                </a:solidFill>
              </a:rPr>
              <a:t>tpm</a:t>
            </a:r>
            <a:r>
              <a:rPr lang="fr-BE" sz="4000" dirty="0" smtClean="0">
                <a:solidFill>
                  <a:schemeClr val="bg1"/>
                </a:solidFill>
              </a:rPr>
              <a:t>, 7 min) </a:t>
            </a:r>
          </a:p>
          <a:p>
            <a:endParaRPr lang="fr-BE" sz="4000" dirty="0">
              <a:solidFill>
                <a:schemeClr val="bg1"/>
              </a:solidFill>
            </a:endParaRPr>
          </a:p>
          <a:p>
            <a:r>
              <a:rPr lang="fr-BE" sz="4000" dirty="0" smtClean="0">
                <a:solidFill>
                  <a:schemeClr val="bg1"/>
                </a:solidFill>
              </a:rPr>
              <a:t>Mais : grande variabilité du volume récolté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Mais </a:t>
            </a:r>
            <a:r>
              <a:rPr lang="fr-BE" sz="4000" dirty="0" smtClean="0">
                <a:solidFill>
                  <a:schemeClr val="bg1"/>
                </a:solidFill>
              </a:rPr>
              <a:t>: récolte </a:t>
            </a:r>
            <a:r>
              <a:rPr lang="fr-BE" sz="4000" dirty="0" smtClean="0">
                <a:solidFill>
                  <a:schemeClr val="bg1"/>
                </a:solidFill>
              </a:rPr>
              <a:t>de liquide dans 17 % des cas 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Avantage : image plus représentative du contenu utérin</a:t>
            </a:r>
          </a:p>
          <a:p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00052" y="371471"/>
            <a:ext cx="14329592" cy="12124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Méthodes de diagnostic des ESC : le prélèvement</a:t>
            </a:r>
            <a:endParaRPr lang="fr-BE" sz="4800" dirty="0"/>
          </a:p>
        </p:txBody>
      </p:sp>
      <p:pic>
        <p:nvPicPr>
          <p:cNvPr id="6" name="Picture 3" descr="M3Flu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348" y="4608289"/>
            <a:ext cx="9378152" cy="690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151980" y="2728962"/>
            <a:ext cx="4104456" cy="9997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Le lavage utérin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15167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63948" y="3535288"/>
            <a:ext cx="11953328" cy="4680520"/>
          </a:xfrm>
        </p:spPr>
        <p:txBody>
          <a:bodyPr>
            <a:normAutofit/>
          </a:bodyPr>
          <a:lstStyle/>
          <a:p>
            <a:r>
              <a:rPr lang="fr-BE" sz="4000" dirty="0" smtClean="0">
                <a:solidFill>
                  <a:schemeClr val="bg1"/>
                </a:solidFill>
              </a:rPr>
              <a:t>Dispositif </a:t>
            </a:r>
            <a:r>
              <a:rPr lang="fr-BE" sz="4000" dirty="0">
                <a:solidFill>
                  <a:schemeClr val="bg1"/>
                </a:solidFill>
              </a:rPr>
              <a:t>de 8-9 cm de long fixée </a:t>
            </a:r>
            <a:r>
              <a:rPr lang="fr-BE" sz="4000" dirty="0" smtClean="0">
                <a:solidFill>
                  <a:schemeClr val="bg1"/>
                </a:solidFill>
              </a:rPr>
              <a:t>sur  </a:t>
            </a:r>
            <a:r>
              <a:rPr lang="fr-BE" sz="4000" dirty="0">
                <a:solidFill>
                  <a:schemeClr val="bg1"/>
                </a:solidFill>
              </a:rPr>
              <a:t>4,5 cm dans </a:t>
            </a:r>
            <a:r>
              <a:rPr lang="fr-BE" sz="4000" dirty="0" smtClean="0">
                <a:solidFill>
                  <a:schemeClr val="bg1"/>
                </a:solidFill>
              </a:rPr>
              <a:t>l’extrémité </a:t>
            </a:r>
            <a:r>
              <a:rPr lang="fr-BE" sz="4000" dirty="0">
                <a:solidFill>
                  <a:schemeClr val="bg1"/>
                </a:solidFill>
              </a:rPr>
              <a:t>d’un pistolet d’IA.  </a:t>
            </a:r>
            <a:endParaRPr lang="fr-BE" sz="4000" dirty="0" smtClean="0">
              <a:solidFill>
                <a:schemeClr val="bg1"/>
              </a:solidFill>
            </a:endParaRPr>
          </a:p>
          <a:p>
            <a:r>
              <a:rPr lang="fr-BE" sz="4000" dirty="0" smtClean="0">
                <a:solidFill>
                  <a:schemeClr val="bg1"/>
                </a:solidFill>
              </a:rPr>
              <a:t>Gaine plastique et chemise sanitaire 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Introduction </a:t>
            </a:r>
            <a:r>
              <a:rPr lang="fr-BE" sz="4000" dirty="0" err="1" smtClean="0">
                <a:solidFill>
                  <a:schemeClr val="bg1"/>
                </a:solidFill>
              </a:rPr>
              <a:t>transcervicale</a:t>
            </a:r>
            <a:r>
              <a:rPr lang="fr-BE" sz="4000" dirty="0" smtClean="0">
                <a:solidFill>
                  <a:schemeClr val="bg1"/>
                </a:solidFill>
              </a:rPr>
              <a:t> dans la lumière utérine 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Mouvement de rotation pour faire le prélèvement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Réintroduction dans la gaine</a:t>
            </a:r>
          </a:p>
          <a:p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12020" y="371471"/>
            <a:ext cx="13753528" cy="12124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Méthodes de diagnostic des ESC : le prélèvement</a:t>
            </a:r>
            <a:endParaRPr lang="fr-BE" sz="4800" dirty="0"/>
          </a:p>
        </p:txBody>
      </p:sp>
      <p:pic>
        <p:nvPicPr>
          <p:cNvPr id="7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388" y="2088009"/>
            <a:ext cx="7416824" cy="388843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850" y="7344593"/>
            <a:ext cx="7118362" cy="54726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Rectangle à coins arrondis 8"/>
          <p:cNvSpPr/>
          <p:nvPr/>
        </p:nvSpPr>
        <p:spPr>
          <a:xfrm>
            <a:off x="1151980" y="2232025"/>
            <a:ext cx="4104456" cy="9997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La </a:t>
            </a:r>
            <a:r>
              <a:rPr lang="fr-BE" sz="4000" dirty="0" err="1" smtClean="0"/>
              <a:t>cytobrosse</a:t>
            </a:r>
            <a:endParaRPr lang="fr-BE" sz="4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151980" y="8352705"/>
            <a:ext cx="4104456" cy="9997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Le </a:t>
            </a:r>
            <a:r>
              <a:rPr lang="fr-BE" sz="4000" dirty="0" err="1" smtClean="0"/>
              <a:t>cytotape</a:t>
            </a:r>
            <a:endParaRPr lang="fr-BE" sz="400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972" y="9720857"/>
            <a:ext cx="11953328" cy="3528392"/>
          </a:xfrm>
        </p:spPr>
        <p:txBody>
          <a:bodyPr>
            <a:normAutofit lnSpcReduction="10000"/>
          </a:bodyPr>
          <a:lstStyle/>
          <a:p>
            <a:r>
              <a:rPr lang="fr-BE" sz="4000" dirty="0" smtClean="0">
                <a:solidFill>
                  <a:schemeClr val="bg1"/>
                </a:solidFill>
              </a:rPr>
              <a:t>Idem que la </a:t>
            </a:r>
            <a:r>
              <a:rPr lang="fr-BE" sz="4000" dirty="0" err="1" smtClean="0">
                <a:solidFill>
                  <a:schemeClr val="bg1"/>
                </a:solidFill>
              </a:rPr>
              <a:t>cytobrosse</a:t>
            </a:r>
            <a:r>
              <a:rPr lang="fr-BE" sz="4000" dirty="0" smtClean="0">
                <a:solidFill>
                  <a:schemeClr val="bg1"/>
                </a:solidFill>
              </a:rPr>
              <a:t> mais celle-ci est remplacée par une bande </a:t>
            </a:r>
            <a:r>
              <a:rPr lang="fr-BE" sz="4000" dirty="0">
                <a:solidFill>
                  <a:schemeClr val="bg1"/>
                </a:solidFill>
              </a:rPr>
              <a:t>de papier absorbant (1.5cm</a:t>
            </a:r>
            <a:r>
              <a:rPr lang="fr-BE" sz="4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Frottis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Prélèvement possible en même temps que l’IA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Matériel bon marché</a:t>
            </a:r>
            <a:endParaRPr lang="fr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63948" y="2664073"/>
            <a:ext cx="14113568" cy="5047679"/>
          </a:xfrm>
        </p:spPr>
        <p:txBody>
          <a:bodyPr>
            <a:normAutofit/>
          </a:bodyPr>
          <a:lstStyle/>
          <a:p>
            <a:r>
              <a:rPr lang="fr-BE" sz="4000" dirty="0" smtClean="0">
                <a:solidFill>
                  <a:schemeClr val="bg1"/>
                </a:solidFill>
              </a:rPr>
              <a:t>Etalement du prélèvement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Coloration au moyen de </a:t>
            </a:r>
            <a:r>
              <a:rPr lang="fr-BE" sz="4000" dirty="0" err="1" smtClean="0">
                <a:solidFill>
                  <a:schemeClr val="bg1"/>
                </a:solidFill>
              </a:rPr>
              <a:t>Giemsa</a:t>
            </a:r>
            <a:r>
              <a:rPr lang="fr-BE" sz="4000" dirty="0" smtClean="0">
                <a:solidFill>
                  <a:schemeClr val="bg1"/>
                </a:solidFill>
              </a:rPr>
              <a:t> ou de </a:t>
            </a:r>
            <a:r>
              <a:rPr lang="fr-BE" sz="4000" dirty="0" err="1" smtClean="0">
                <a:solidFill>
                  <a:schemeClr val="bg1"/>
                </a:solidFill>
              </a:rPr>
              <a:t>Diff</a:t>
            </a:r>
            <a:r>
              <a:rPr lang="fr-BE" sz="4000" dirty="0" smtClean="0">
                <a:solidFill>
                  <a:schemeClr val="bg1"/>
                </a:solidFill>
              </a:rPr>
              <a:t> Quick 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Examen : x 400 ou x 1000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Examen de 200 à 300 cellules (</a:t>
            </a:r>
            <a:r>
              <a:rPr lang="fr-BE" sz="4000" dirty="0">
                <a:solidFill>
                  <a:schemeClr val="bg1"/>
                </a:solidFill>
              </a:rPr>
              <a:t>cellules endométriales, les neutrophiles, les éosinophiles, les basophiles, les lymphocytes et les </a:t>
            </a:r>
            <a:r>
              <a:rPr lang="fr-BE" sz="4000" dirty="0" smtClean="0">
                <a:solidFill>
                  <a:schemeClr val="bg1"/>
                </a:solidFill>
              </a:rPr>
              <a:t>monocytes/macrophages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Expression du résultat en % de neutrophiles  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51980" y="215801"/>
            <a:ext cx="16531051" cy="12124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Méthodes de diagnostic des ESC : l’analyse du prélèvement </a:t>
            </a:r>
            <a:endParaRPr lang="fr-BE" sz="48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151980" y="1655961"/>
            <a:ext cx="4104456" cy="9997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Examen direct </a:t>
            </a:r>
            <a:endParaRPr lang="fr-BE" sz="4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151980" y="7776641"/>
            <a:ext cx="11305256" cy="9997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Examen indirect : test à la leucocyte </a:t>
            </a:r>
            <a:r>
              <a:rPr lang="fr-BE" sz="4000" dirty="0" err="1" smtClean="0"/>
              <a:t>esterase</a:t>
            </a:r>
            <a:endParaRPr lang="fr-BE" sz="400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972" y="8776369"/>
            <a:ext cx="17065896" cy="4472880"/>
          </a:xfrm>
        </p:spPr>
        <p:txBody>
          <a:bodyPr>
            <a:normAutofit/>
          </a:bodyPr>
          <a:lstStyle/>
          <a:p>
            <a:r>
              <a:rPr lang="fr-BE" sz="4000" dirty="0" smtClean="0">
                <a:solidFill>
                  <a:schemeClr val="bg1"/>
                </a:solidFill>
              </a:rPr>
              <a:t>Prélèvement dans une solution (0,9 %) sérum physiologique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Agitation durant 10 sec et dépôt d’une goutte sur le </a:t>
            </a:r>
            <a:r>
              <a:rPr lang="fr-BE" sz="4000" dirty="0" err="1">
                <a:solidFill>
                  <a:schemeClr val="bg1"/>
                </a:solidFill>
              </a:rPr>
              <a:t>M</a:t>
            </a:r>
            <a:r>
              <a:rPr lang="fr-BE" sz="4000" dirty="0" err="1" smtClean="0">
                <a:solidFill>
                  <a:schemeClr val="bg1"/>
                </a:solidFill>
              </a:rPr>
              <a:t>ultistix</a:t>
            </a:r>
            <a:r>
              <a:rPr lang="fr-BE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Réaction de l’acide </a:t>
            </a:r>
            <a:r>
              <a:rPr lang="fr-BE" sz="4000" dirty="0" err="1">
                <a:solidFill>
                  <a:schemeClr val="bg1"/>
                </a:solidFill>
              </a:rPr>
              <a:t>indoxyl</a:t>
            </a:r>
            <a:r>
              <a:rPr lang="fr-BE" sz="4000" dirty="0">
                <a:solidFill>
                  <a:schemeClr val="bg1"/>
                </a:solidFill>
              </a:rPr>
              <a:t>-carbonique </a:t>
            </a:r>
            <a:r>
              <a:rPr lang="fr-BE" sz="4000" dirty="0" smtClean="0">
                <a:solidFill>
                  <a:schemeClr val="bg1"/>
                </a:solidFill>
              </a:rPr>
              <a:t>de la tigette avec </a:t>
            </a:r>
            <a:r>
              <a:rPr lang="fr-BE" sz="4000" dirty="0">
                <a:solidFill>
                  <a:schemeClr val="bg1"/>
                </a:solidFill>
              </a:rPr>
              <a:t>l’estérase produite par les </a:t>
            </a:r>
            <a:r>
              <a:rPr lang="fr-BE" sz="4000" dirty="0" smtClean="0">
                <a:solidFill>
                  <a:schemeClr val="bg1"/>
                </a:solidFill>
              </a:rPr>
              <a:t>leucocytes et libération de l’</a:t>
            </a:r>
            <a:r>
              <a:rPr lang="fr-BE" sz="4000" dirty="0" err="1" smtClean="0">
                <a:solidFill>
                  <a:schemeClr val="bg1"/>
                </a:solidFill>
              </a:rPr>
              <a:t>indoxyl</a:t>
            </a:r>
            <a:r>
              <a:rPr lang="fr-BE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BE" sz="4000" dirty="0" smtClean="0">
                <a:solidFill>
                  <a:schemeClr val="bg1"/>
                </a:solidFill>
              </a:rPr>
              <a:t>Coloration violette après réaction (lecture après 2 minutes)</a:t>
            </a:r>
          </a:p>
          <a:p>
            <a:r>
              <a:rPr lang="fr-BE" sz="4000" dirty="0">
                <a:solidFill>
                  <a:schemeClr val="bg1"/>
                </a:solidFill>
              </a:rPr>
              <a:t>0 : négatif ; 0,5 : traces de leucocytes ; 1 : léger ; 2 : modéré ; 3 : important </a:t>
            </a:r>
            <a:endParaRPr lang="fr-BE" sz="4000" dirty="0" smtClean="0">
              <a:solidFill>
                <a:schemeClr val="bg1"/>
              </a:solidFill>
            </a:endParaRPr>
          </a:p>
        </p:txBody>
      </p:sp>
      <p:pic>
        <p:nvPicPr>
          <p:cNvPr id="13" name="Image 12" descr="F:\Dossier 360 Learning\Parcours 5 les infections utérines\Cytologi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644" y="2443857"/>
            <a:ext cx="4824536" cy="38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LT-S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236" y="2440110"/>
            <a:ext cx="3821163" cy="38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8361892" y="8136681"/>
            <a:ext cx="5741026" cy="4812093"/>
            <a:chOff x="18741399" y="8557204"/>
            <a:chExt cx="5741026" cy="4812093"/>
          </a:xfrm>
        </p:grpSpPr>
        <p:pic>
          <p:nvPicPr>
            <p:cNvPr id="10" name="Image 9" descr="F:\Dossier 360 Learning\Parcours 5 les infections utérines\Multitstix bayer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1399" y="8557204"/>
              <a:ext cx="5741026" cy="4812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8741399" y="8557204"/>
              <a:ext cx="2870513" cy="2819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0952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12220" y="4749726"/>
            <a:ext cx="17137904" cy="3386955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L’endométrite subclinique </a:t>
            </a:r>
          </a:p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Est-ce grave docteur ?</a:t>
            </a:r>
            <a:endParaRPr lang="fr-BE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204" y="323217"/>
            <a:ext cx="11809312" cy="13033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/>
        </p:nvSpPr>
        <p:spPr>
          <a:xfrm>
            <a:off x="647924" y="863873"/>
            <a:ext cx="10081120" cy="1872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600" dirty="0" smtClean="0"/>
              <a:t>Prévalence moyenne : 30 %</a:t>
            </a:r>
            <a:endParaRPr lang="fr-BE" sz="6600" dirty="0"/>
          </a:p>
        </p:txBody>
      </p:sp>
      <p:sp>
        <p:nvSpPr>
          <p:cNvPr id="4" name="Flèche vers le bas 3"/>
          <p:cNvSpPr/>
          <p:nvPr/>
        </p:nvSpPr>
        <p:spPr>
          <a:xfrm>
            <a:off x="4932400" y="3096121"/>
            <a:ext cx="151216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579725" y="5229928"/>
            <a:ext cx="8289525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Seuil considéré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Méthode de prélèvement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Stade du postpartum</a:t>
            </a:r>
          </a:p>
          <a:p>
            <a:pPr marL="1661876" lvl="1" indent="-5715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&gt; 18 % : 21 à 33 J PP</a:t>
            </a:r>
          </a:p>
          <a:p>
            <a:pPr marL="1661876" lvl="1" indent="-5715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&gt; 10 % : 34 à 47 J PP</a:t>
            </a:r>
          </a:p>
          <a:p>
            <a:pPr marL="1661876" lvl="1" indent="-5715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&gt; 8 % : 28 à 41 J PP</a:t>
            </a:r>
          </a:p>
          <a:p>
            <a:pPr marL="1661876" lvl="1" indent="-5715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&gt; 5 % : 40 à 60 J 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N de cellules dénombrées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Statut utérin : </a:t>
            </a:r>
            <a:r>
              <a:rPr lang="fr-BE" dirty="0" err="1" smtClean="0">
                <a:solidFill>
                  <a:schemeClr val="bg1"/>
                </a:solidFill>
              </a:rPr>
              <a:t>EC</a:t>
            </a:r>
            <a:r>
              <a:rPr lang="fr-BE" dirty="0" smtClean="0">
                <a:solidFill>
                  <a:schemeClr val="bg1"/>
                </a:solidFill>
              </a:rPr>
              <a:t> avant ou pas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Stat de reproduction : PP vs 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Spéculation ? 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2 ACTIVITES ENSEIGNEMENTS\Ressources\Facebook Theriogenology\Prevalence endometrite clinique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12" y="287809"/>
            <a:ext cx="17569952" cy="12889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/>
        </p:nvSpPr>
        <p:spPr>
          <a:xfrm>
            <a:off x="8136756" y="2808089"/>
            <a:ext cx="6768752" cy="9361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Prévalence : 5 – 45 %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28825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0092" y="5616401"/>
            <a:ext cx="2145838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189 vaches laitières de deux exploitations ont fait l’objet 30 à 43 jours après le vêlage d’un prélèvement utérin au moyen d’une </a:t>
            </a:r>
            <a:r>
              <a:rPr lang="fr-FR" dirty="0" err="1" smtClean="0">
                <a:solidFill>
                  <a:schemeClr val="bg1"/>
                </a:solidFill>
              </a:rPr>
              <a:t>cytobrosse</a:t>
            </a:r>
            <a:endParaRPr lang="fr-FR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Diagnostic bactériologique par </a:t>
            </a:r>
            <a:r>
              <a:rPr lang="fr-FR" dirty="0" err="1" smtClean="0">
                <a:solidFill>
                  <a:schemeClr val="bg1"/>
                </a:solidFill>
              </a:rPr>
              <a:t>Petrifilm</a:t>
            </a:r>
            <a:r>
              <a:rPr lang="fr-FR" dirty="0" smtClean="0">
                <a:solidFill>
                  <a:schemeClr val="bg1"/>
                </a:solidFill>
              </a:rPr>
              <a:t> ou </a:t>
            </a:r>
            <a:r>
              <a:rPr lang="fr-FR" dirty="0" err="1" smtClean="0">
                <a:solidFill>
                  <a:schemeClr val="bg1"/>
                </a:solidFill>
              </a:rPr>
              <a:t>Triplate</a:t>
            </a:r>
            <a:endParaRPr lang="fr-FR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dirty="0">
                <a:solidFill>
                  <a:schemeClr val="bg1"/>
                </a:solidFill>
              </a:rPr>
              <a:t>prévalences respectives des endométrites « bactériologiques » et « cytologiques »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ont </a:t>
            </a:r>
            <a:r>
              <a:rPr lang="fr-FR" dirty="0">
                <a:solidFill>
                  <a:schemeClr val="bg1"/>
                </a:solidFill>
              </a:rPr>
              <a:t>été de </a:t>
            </a:r>
            <a:r>
              <a:rPr lang="fr-FR" dirty="0">
                <a:solidFill>
                  <a:srgbClr val="FFFF00"/>
                </a:solidFill>
              </a:rPr>
              <a:t>16,4 %</a:t>
            </a:r>
            <a:r>
              <a:rPr lang="fr-FR" dirty="0">
                <a:solidFill>
                  <a:schemeClr val="bg1"/>
                </a:solidFill>
              </a:rPr>
              <a:t> et de </a:t>
            </a:r>
            <a:r>
              <a:rPr lang="fr-FR" dirty="0">
                <a:solidFill>
                  <a:srgbClr val="FFFF00"/>
                </a:solidFill>
              </a:rPr>
              <a:t>37 %</a:t>
            </a:r>
            <a:r>
              <a:rPr lang="fr-FR" dirty="0">
                <a:solidFill>
                  <a:schemeClr val="bg1"/>
                </a:solidFill>
              </a:rPr>
              <a:t>. </a:t>
            </a:r>
            <a:endParaRPr lang="fr-FR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80,6 </a:t>
            </a:r>
            <a:r>
              <a:rPr lang="fr-FR" dirty="0">
                <a:solidFill>
                  <a:srgbClr val="FFFF00"/>
                </a:solidFill>
              </a:rPr>
              <a:t>% </a:t>
            </a:r>
            <a:r>
              <a:rPr lang="fr-FR" dirty="0" smtClean="0">
                <a:solidFill>
                  <a:schemeClr val="bg1"/>
                </a:solidFill>
              </a:rPr>
              <a:t>des endométrites cliniques </a:t>
            </a:r>
            <a:r>
              <a:rPr lang="fr-FR" dirty="0" err="1" smtClean="0">
                <a:solidFill>
                  <a:schemeClr val="bg1"/>
                </a:solidFill>
              </a:rPr>
              <a:t>bactériologiquement</a:t>
            </a:r>
            <a:r>
              <a:rPr lang="fr-FR" dirty="0" smtClean="0">
                <a:solidFill>
                  <a:schemeClr val="bg1"/>
                </a:solidFill>
              </a:rPr>
              <a:t> positives sont également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positives </a:t>
            </a:r>
            <a:r>
              <a:rPr lang="fr-FR" dirty="0">
                <a:solidFill>
                  <a:schemeClr val="bg1"/>
                </a:solidFill>
              </a:rPr>
              <a:t>à la cytologie. </a:t>
            </a:r>
            <a:endParaRPr lang="fr-FR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A </a:t>
            </a:r>
            <a:r>
              <a:rPr lang="fr-FR" dirty="0">
                <a:solidFill>
                  <a:schemeClr val="bg1"/>
                </a:solidFill>
              </a:rPr>
              <a:t>l’inverse, </a:t>
            </a:r>
            <a:r>
              <a:rPr lang="fr-FR" dirty="0">
                <a:solidFill>
                  <a:srgbClr val="FFFF00"/>
                </a:solidFill>
              </a:rPr>
              <a:t>64,3 %</a:t>
            </a:r>
            <a:r>
              <a:rPr lang="fr-FR" dirty="0">
                <a:solidFill>
                  <a:schemeClr val="bg1"/>
                </a:solidFill>
              </a:rPr>
              <a:t> des cas d’endométrites « cytologiques » se sont révélées négatives 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à </a:t>
            </a:r>
            <a:r>
              <a:rPr lang="fr-FR" dirty="0">
                <a:solidFill>
                  <a:schemeClr val="bg1"/>
                </a:solidFill>
              </a:rPr>
              <a:t>l’examen bactériologique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760373" y="639817"/>
            <a:ext cx="8937223" cy="12124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Bactéries vs neutrophiles ?</a:t>
            </a:r>
            <a:endParaRPr lang="fr-BE" sz="4800" dirty="0"/>
          </a:p>
        </p:txBody>
      </p:sp>
      <p:sp>
        <p:nvSpPr>
          <p:cNvPr id="4" name="Rectangle 3"/>
          <p:cNvSpPr/>
          <p:nvPr/>
        </p:nvSpPr>
        <p:spPr>
          <a:xfrm>
            <a:off x="3708264" y="2448049"/>
            <a:ext cx="17497944" cy="20774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Barbeau-Grégoire, N. et al. Validation of On-</a:t>
            </a:r>
            <a:r>
              <a:rPr lang="fr-FR" dirty="0" err="1">
                <a:solidFill>
                  <a:schemeClr val="bg1"/>
                </a:solidFill>
              </a:rPr>
              <a:t>Farm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Bacteriological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Systems</a:t>
            </a:r>
            <a:r>
              <a:rPr lang="fr-FR" dirty="0">
                <a:solidFill>
                  <a:schemeClr val="bg1"/>
                </a:solidFill>
              </a:rPr>
              <a:t> for Endometritis </a:t>
            </a:r>
            <a:r>
              <a:rPr lang="fr-FR" dirty="0" err="1">
                <a:solidFill>
                  <a:schemeClr val="bg1"/>
                </a:solidFill>
              </a:rPr>
              <a:t>Diagnosis</a:t>
            </a:r>
            <a:r>
              <a:rPr lang="fr-FR" dirty="0">
                <a:solidFill>
                  <a:schemeClr val="bg1"/>
                </a:solidFill>
              </a:rPr>
              <a:t> in </a:t>
            </a:r>
            <a:r>
              <a:rPr lang="fr-FR" dirty="0">
                <a:solidFill>
                  <a:srgbClr val="FFFF00"/>
                </a:solidFill>
              </a:rPr>
              <a:t>Postpartum </a:t>
            </a:r>
            <a:r>
              <a:rPr lang="fr-FR" dirty="0" err="1">
                <a:solidFill>
                  <a:srgbClr val="FFFF00"/>
                </a:solidFill>
              </a:rPr>
              <a:t>Dairy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Cows</a:t>
            </a:r>
            <a:r>
              <a:rPr lang="fr-FR" dirty="0">
                <a:solidFill>
                  <a:schemeClr val="bg1"/>
                </a:solidFill>
              </a:rPr>
              <a:t>. </a:t>
            </a:r>
            <a:r>
              <a:rPr lang="fr-FR" dirty="0" err="1">
                <a:solidFill>
                  <a:schemeClr val="bg1"/>
                </a:solidFill>
              </a:rPr>
              <a:t>Animals</a:t>
            </a:r>
            <a:r>
              <a:rPr lang="fr-FR" dirty="0">
                <a:solidFill>
                  <a:schemeClr val="bg1"/>
                </a:solidFill>
              </a:rPr>
              <a:t> 2021, 11, 2695. </a:t>
            </a:r>
            <a:r>
              <a:rPr lang="fr-FR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fr-FR" dirty="0" smtClean="0">
                <a:solidFill>
                  <a:schemeClr val="bg1"/>
                </a:solidFill>
                <a:hlinkClick r:id="rId2"/>
              </a:rPr>
              <a:t>doi.org/10.3390/ani11092695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12220" y="4749726"/>
            <a:ext cx="17137904" cy="2090811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Et tout d’abord définir </a:t>
            </a:r>
            <a:endParaRPr lang="fr-BE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ucun texte alternatif disponib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12" y="2531399"/>
            <a:ext cx="12169352" cy="9577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/>
        </p:nvSpPr>
        <p:spPr>
          <a:xfrm>
            <a:off x="4896396" y="503833"/>
            <a:ext cx="15985776" cy="108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Bactériologie, neutrophiles et </a:t>
            </a:r>
            <a:r>
              <a:rPr lang="fr-BE" sz="4800" dirty="0" smtClean="0">
                <a:solidFill>
                  <a:srgbClr val="FFFF00"/>
                </a:solidFill>
              </a:rPr>
              <a:t>vaches infertiles</a:t>
            </a:r>
            <a:endParaRPr lang="fr-BE" sz="4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8869" y="2952105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1"/>
                </a:solidFill>
              </a:rPr>
              <a:t>121 vaches laitières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chemeClr val="bg1"/>
                </a:solidFill>
              </a:rPr>
              <a:t>8259 </a:t>
            </a:r>
            <a:r>
              <a:rPr lang="fr-BE" sz="4000" dirty="0">
                <a:solidFill>
                  <a:schemeClr val="bg1"/>
                </a:solidFill>
              </a:rPr>
              <a:t>kg de lait en 305 jours </a:t>
            </a:r>
            <a:endParaRPr lang="fr-BE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chemeClr val="bg1"/>
                </a:solidFill>
              </a:rPr>
              <a:t>inséminées </a:t>
            </a:r>
            <a:r>
              <a:rPr lang="fr-BE" sz="4000" dirty="0">
                <a:solidFill>
                  <a:schemeClr val="bg1"/>
                </a:solidFill>
              </a:rPr>
              <a:t>en moyenne </a:t>
            </a:r>
            <a:r>
              <a:rPr lang="fr-BE" sz="4000" dirty="0" smtClean="0">
                <a:solidFill>
                  <a:schemeClr val="bg1"/>
                </a:solidFill>
              </a:rPr>
              <a:t>4,8 </a:t>
            </a:r>
            <a:r>
              <a:rPr lang="fr-BE" sz="4000" dirty="0">
                <a:solidFill>
                  <a:schemeClr val="bg1"/>
                </a:solidFill>
              </a:rPr>
              <a:t>fois </a:t>
            </a:r>
            <a:endParaRPr lang="fr-BE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chemeClr val="bg1"/>
                </a:solidFill>
              </a:rPr>
              <a:t>période </a:t>
            </a:r>
            <a:r>
              <a:rPr lang="fr-BE" sz="4000" dirty="0">
                <a:solidFill>
                  <a:schemeClr val="bg1"/>
                </a:solidFill>
              </a:rPr>
              <a:t>d’attente de 76 </a:t>
            </a:r>
            <a:r>
              <a:rPr lang="fr-BE" sz="4000" dirty="0" smtClean="0">
                <a:solidFill>
                  <a:schemeClr val="bg1"/>
                </a:solidFill>
              </a:rPr>
              <a:t>jours</a:t>
            </a:r>
            <a:endParaRPr lang="fr-B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chemeClr val="bg1"/>
                </a:solidFill>
              </a:rPr>
              <a:t>prélevées </a:t>
            </a:r>
            <a:r>
              <a:rPr lang="fr-BE" sz="4000" dirty="0">
                <a:solidFill>
                  <a:schemeClr val="bg1"/>
                </a:solidFill>
              </a:rPr>
              <a:t>271 jours </a:t>
            </a:r>
            <a:r>
              <a:rPr lang="fr-BE" sz="4000" dirty="0" smtClean="0">
                <a:solidFill>
                  <a:schemeClr val="bg1"/>
                </a:solidFill>
              </a:rPr>
              <a:t>PP en </a:t>
            </a:r>
            <a:r>
              <a:rPr lang="fr-BE" sz="4000" dirty="0">
                <a:solidFill>
                  <a:schemeClr val="bg1"/>
                </a:solidFill>
              </a:rPr>
              <a:t>moyenne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85428" y="9279810"/>
            <a:ext cx="96633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rgbClr val="FFFF00"/>
                </a:solidFill>
              </a:rPr>
              <a:t>47,1 %</a:t>
            </a:r>
            <a:r>
              <a:rPr lang="fr-BE" sz="4000" dirty="0" smtClean="0">
                <a:solidFill>
                  <a:schemeClr val="bg1"/>
                </a:solidFill>
              </a:rPr>
              <a:t> de prélèvements </a:t>
            </a:r>
            <a:r>
              <a:rPr lang="fr-BE" sz="4000" dirty="0" err="1" smtClean="0">
                <a:solidFill>
                  <a:schemeClr val="bg1"/>
                </a:solidFill>
              </a:rPr>
              <a:t>bactério</a:t>
            </a:r>
            <a:r>
              <a:rPr lang="fr-BE" sz="4000" dirty="0">
                <a:solidFill>
                  <a:schemeClr val="bg1"/>
                </a:solidFill>
              </a:rPr>
              <a:t> </a:t>
            </a:r>
            <a:r>
              <a:rPr lang="fr-BE" sz="4000" dirty="0" smtClean="0">
                <a:solidFill>
                  <a:schemeClr val="bg1"/>
                </a:solidFill>
              </a:rPr>
              <a:t>négatifs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sz="4000" dirty="0">
                <a:solidFill>
                  <a:schemeClr val="bg1"/>
                </a:solidFill>
              </a:rPr>
              <a:t>% </a:t>
            </a:r>
            <a:r>
              <a:rPr lang="fr-BE" sz="4000" dirty="0" smtClean="0">
                <a:solidFill>
                  <a:schemeClr val="bg1"/>
                </a:solidFill>
              </a:rPr>
              <a:t>d’ESC (% de neutrophiles)  </a:t>
            </a:r>
          </a:p>
          <a:p>
            <a:pPr marL="1661876" lvl="1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chemeClr val="bg1"/>
                </a:solidFill>
              </a:rPr>
              <a:t>0 % : 39 %</a:t>
            </a:r>
          </a:p>
          <a:p>
            <a:pPr marL="1661876" lvl="1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chemeClr val="bg1"/>
                </a:solidFill>
              </a:rPr>
              <a:t> &gt; 0 </a:t>
            </a:r>
            <a:r>
              <a:rPr lang="fr-BE" sz="4000" dirty="0">
                <a:solidFill>
                  <a:schemeClr val="bg1"/>
                </a:solidFill>
              </a:rPr>
              <a:t>% et &lt; 5 % </a:t>
            </a:r>
            <a:r>
              <a:rPr lang="fr-BE" sz="4000" dirty="0" smtClean="0">
                <a:solidFill>
                  <a:schemeClr val="bg1"/>
                </a:solidFill>
              </a:rPr>
              <a:t>: 48 %</a:t>
            </a:r>
          </a:p>
          <a:p>
            <a:pPr marL="1661876" lvl="1" indent="-571500">
              <a:buFont typeface="Arial" panose="020B0604020202020204" pitchFamily="34" charset="0"/>
              <a:buChar char="•"/>
            </a:pPr>
            <a:r>
              <a:rPr lang="fr-BE" sz="4000" dirty="0" smtClean="0">
                <a:solidFill>
                  <a:schemeClr val="bg1"/>
                </a:solidFill>
              </a:rPr>
              <a:t>=&gt; </a:t>
            </a:r>
            <a:r>
              <a:rPr lang="fr-BE" sz="4000" dirty="0">
                <a:solidFill>
                  <a:schemeClr val="bg1"/>
                </a:solidFill>
              </a:rPr>
              <a:t>5 % </a:t>
            </a:r>
            <a:r>
              <a:rPr lang="fr-BE" sz="4000" dirty="0" smtClean="0">
                <a:solidFill>
                  <a:schemeClr val="bg1"/>
                </a:solidFill>
              </a:rPr>
              <a:t>: </a:t>
            </a:r>
            <a:r>
              <a:rPr lang="fr-BE" sz="4000" dirty="0" smtClean="0">
                <a:solidFill>
                  <a:srgbClr val="FFFF00"/>
                </a:solidFill>
              </a:rPr>
              <a:t>13 %</a:t>
            </a:r>
          </a:p>
        </p:txBody>
      </p:sp>
    </p:spTree>
    <p:extLst>
      <p:ext uri="{BB962C8B-B14F-4D97-AF65-F5344CB8AC3E}">
        <p14:creationId xmlns:p14="http://schemas.microsoft.com/office/powerpoint/2010/main" val="2581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12220" y="4749726"/>
            <a:ext cx="17137904" cy="3386955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Que peut-on faire ?</a:t>
            </a:r>
            <a:endParaRPr lang="fr-BE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:\2 ACTIVITES ENSEIGNEMENTS\Ressources\Facebook Theriogenology\Dini 2015 serum phy et endometrite subcliniqu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36" y="1799978"/>
            <a:ext cx="20450272" cy="118093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/>
        </p:nvSpPr>
        <p:spPr>
          <a:xfrm>
            <a:off x="4896396" y="503833"/>
            <a:ext cx="10873208" cy="108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Traitement : sérum physiologique 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9213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6136" y="2817374"/>
            <a:ext cx="1879408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i="1" dirty="0" err="1">
                <a:solidFill>
                  <a:schemeClr val="bg1"/>
                </a:solidFill>
              </a:rPr>
              <a:t>Mido</a:t>
            </a:r>
            <a:r>
              <a:rPr lang="fr-BE" i="1" dirty="0">
                <a:solidFill>
                  <a:schemeClr val="bg1"/>
                </a:solidFill>
              </a:rPr>
              <a:t> S et al</a:t>
            </a:r>
            <a:r>
              <a:rPr lang="fr-BE" i="1" dirty="0" smtClean="0">
                <a:solidFill>
                  <a:schemeClr val="bg1"/>
                </a:solidFill>
              </a:rPr>
              <a:t>.</a:t>
            </a:r>
            <a:r>
              <a:rPr lang="en-GB" i="1" dirty="0" smtClean="0">
                <a:solidFill>
                  <a:schemeClr val="bg1"/>
                </a:solidFill>
              </a:rPr>
              <a:t>. </a:t>
            </a:r>
            <a:r>
              <a:rPr lang="en-GB" i="1" dirty="0">
                <a:solidFill>
                  <a:schemeClr val="bg1"/>
                </a:solidFill>
              </a:rPr>
              <a:t>Effects of intrauterine infusion of povidone-iodine on endometrial cytology and bacteriology in dairy cows with clinical endometritis. </a:t>
            </a:r>
            <a:endParaRPr lang="en-GB" i="1" dirty="0" smtClean="0">
              <a:solidFill>
                <a:schemeClr val="bg1"/>
              </a:solidFill>
            </a:endParaRPr>
          </a:p>
          <a:p>
            <a:r>
              <a:rPr lang="en-GB" i="1" dirty="0" err="1">
                <a:solidFill>
                  <a:schemeClr val="bg1"/>
                </a:solidFill>
              </a:rPr>
              <a:t>J.Vet.Med.Sci</a:t>
            </a:r>
            <a:r>
              <a:rPr lang="en-GB" i="1" dirty="0">
                <a:solidFill>
                  <a:schemeClr val="bg1"/>
                </a:solidFill>
              </a:rPr>
              <a:t>, 2016, 78,551-556</a:t>
            </a:r>
            <a:endParaRPr lang="fr-BE" i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896396" y="503833"/>
            <a:ext cx="10873208" cy="108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Traitement : l’</a:t>
            </a:r>
            <a:r>
              <a:rPr lang="fr-BE" sz="4800" dirty="0" err="1" smtClean="0"/>
              <a:t>isobétadine</a:t>
            </a:r>
            <a:endParaRPr lang="fr-BE" sz="4800" dirty="0"/>
          </a:p>
        </p:txBody>
      </p:sp>
      <p:sp>
        <p:nvSpPr>
          <p:cNvPr id="5" name="Rectangle 4"/>
          <p:cNvSpPr/>
          <p:nvPr/>
        </p:nvSpPr>
        <p:spPr>
          <a:xfrm>
            <a:off x="2556136" y="5841710"/>
            <a:ext cx="195861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18 vaches laitières de race Holstein traitées </a:t>
            </a:r>
            <a:r>
              <a:rPr lang="fr-BE" dirty="0" smtClean="0">
                <a:solidFill>
                  <a:schemeClr val="bg1"/>
                </a:solidFill>
              </a:rPr>
              <a:t>(PGF2A) pour pyomètre 83 J 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Endométrite clinique 10 jours plus tard (</a:t>
            </a:r>
            <a:r>
              <a:rPr lang="fr-BE" dirty="0" err="1" smtClean="0">
                <a:solidFill>
                  <a:schemeClr val="bg1"/>
                </a:solidFill>
              </a:rPr>
              <a:t>Metricheck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>
                <a:solidFill>
                  <a:schemeClr val="bg1"/>
                </a:solidFill>
              </a:rPr>
              <a:t>et % de </a:t>
            </a:r>
            <a:r>
              <a:rPr lang="fr-BE" dirty="0" err="1">
                <a:solidFill>
                  <a:schemeClr val="bg1"/>
                </a:solidFill>
              </a:rPr>
              <a:t>PMN</a:t>
            </a:r>
            <a:r>
              <a:rPr lang="fr-BE" dirty="0">
                <a:solidFill>
                  <a:schemeClr val="bg1"/>
                </a:solidFill>
              </a:rPr>
              <a:t> &gt; 10 </a:t>
            </a:r>
            <a:r>
              <a:rPr lang="fr-BE" dirty="0" smtClean="0">
                <a:solidFill>
                  <a:schemeClr val="bg1"/>
                </a:solidFill>
              </a:rPr>
              <a:t>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Traitement </a:t>
            </a:r>
            <a:r>
              <a:rPr lang="fr-BE" dirty="0" err="1" smtClean="0">
                <a:solidFill>
                  <a:schemeClr val="bg1"/>
                </a:solidFill>
              </a:rPr>
              <a:t>IUt</a:t>
            </a:r>
            <a:r>
              <a:rPr lang="fr-BE" dirty="0" smtClean="0">
                <a:solidFill>
                  <a:schemeClr val="bg1"/>
                </a:solidFill>
              </a:rPr>
              <a:t> au moyen de  50 ml d’</a:t>
            </a:r>
            <a:r>
              <a:rPr lang="fr-BE" dirty="0" err="1" smtClean="0">
                <a:solidFill>
                  <a:schemeClr val="bg1"/>
                </a:solidFill>
              </a:rPr>
              <a:t>isobetadine</a:t>
            </a:r>
            <a:r>
              <a:rPr lang="fr-BE" dirty="0" smtClean="0">
                <a:solidFill>
                  <a:schemeClr val="bg1"/>
                </a:solidFill>
              </a:rPr>
              <a:t> à 0,5 </a:t>
            </a:r>
            <a:r>
              <a:rPr lang="fr-BE" dirty="0">
                <a:solidFill>
                  <a:schemeClr val="bg1"/>
                </a:solidFill>
              </a:rPr>
              <a:t>ou 2 % de </a:t>
            </a:r>
            <a:r>
              <a:rPr lang="fr-BE" dirty="0" err="1" smtClean="0">
                <a:solidFill>
                  <a:schemeClr val="bg1"/>
                </a:solidFill>
              </a:rPr>
              <a:t>PVP</a:t>
            </a:r>
            <a:r>
              <a:rPr lang="fr-BE" dirty="0" smtClean="0">
                <a:solidFill>
                  <a:schemeClr val="bg1"/>
                </a:solidFill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Contrôle 2 semaines plus tard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6136" y="9529221"/>
            <a:ext cx="196581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BE" dirty="0" smtClean="0">
                <a:solidFill>
                  <a:srgbClr val="FFFF00"/>
                </a:solidFill>
              </a:rPr>
              <a:t>Diminution du % </a:t>
            </a:r>
            <a:r>
              <a:rPr lang="fr-BE" dirty="0">
                <a:solidFill>
                  <a:srgbClr val="FFFF00"/>
                </a:solidFill>
              </a:rPr>
              <a:t>de neutrophiles et </a:t>
            </a:r>
            <a:r>
              <a:rPr lang="fr-BE" dirty="0" smtClean="0">
                <a:solidFill>
                  <a:srgbClr val="FFFF00"/>
                </a:solidFill>
              </a:rPr>
              <a:t>de la contamination </a:t>
            </a:r>
            <a:r>
              <a:rPr lang="fr-BE" dirty="0">
                <a:solidFill>
                  <a:srgbClr val="FFFF00"/>
                </a:solidFill>
              </a:rPr>
              <a:t>bactérienne </a:t>
            </a:r>
            <a:r>
              <a:rPr lang="fr-BE" dirty="0" smtClean="0">
                <a:solidFill>
                  <a:srgbClr val="FFFF00"/>
                </a:solidFill>
              </a:rPr>
              <a:t>dans </a:t>
            </a:r>
            <a:r>
              <a:rPr lang="fr-BE" dirty="0">
                <a:solidFill>
                  <a:srgbClr val="FFFF00"/>
                </a:solidFill>
              </a:rPr>
              <a:t>les deux groupes mais bien davantage dans le groupe traité avec la solution à 2 </a:t>
            </a:r>
            <a:r>
              <a:rPr lang="fr-BE" dirty="0" smtClean="0">
                <a:solidFill>
                  <a:srgbClr val="FFFF00"/>
                </a:solidFill>
              </a:rPr>
              <a:t>%</a:t>
            </a:r>
            <a:endParaRPr lang="fr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17544" y="3672185"/>
            <a:ext cx="10225136" cy="8208912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824388" y="659503"/>
            <a:ext cx="13753528" cy="12124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Les neutrophiles : au cœur du système de défense </a:t>
            </a:r>
            <a:endParaRPr lang="fr-BE" sz="4800" dirty="0"/>
          </a:p>
        </p:txBody>
      </p:sp>
      <p:sp>
        <p:nvSpPr>
          <p:cNvPr id="4" name="Rectangle 3"/>
          <p:cNvSpPr/>
          <p:nvPr/>
        </p:nvSpPr>
        <p:spPr>
          <a:xfrm>
            <a:off x="18073860" y="7056561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</a:t>
            </a:r>
            <a:r>
              <a:rPr lang="fr-FR" sz="3200" dirty="0" smtClean="0">
                <a:solidFill>
                  <a:schemeClr val="bg1"/>
                </a:solidFill>
              </a:rPr>
              <a:t>’augmentation </a:t>
            </a:r>
            <a:r>
              <a:rPr lang="fr-FR" sz="3200" dirty="0">
                <a:solidFill>
                  <a:schemeClr val="bg1"/>
                </a:solidFill>
              </a:rPr>
              <a:t>de la production 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réduit </a:t>
            </a:r>
            <a:r>
              <a:rPr lang="fr-FR" sz="3200" dirty="0">
                <a:solidFill>
                  <a:schemeClr val="bg1"/>
                </a:solidFill>
              </a:rPr>
              <a:t>la quantité de glucose </a:t>
            </a:r>
            <a:endParaRPr lang="fr-FR" sz="3200" dirty="0" smtClean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disponible </a:t>
            </a:r>
            <a:r>
              <a:rPr lang="fr-FR" sz="3200" dirty="0">
                <a:solidFill>
                  <a:schemeClr val="bg1"/>
                </a:solidFill>
              </a:rPr>
              <a:t>pour les neutrophiles. </a:t>
            </a:r>
            <a:endParaRPr lang="fr-BE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73860" y="4032225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Les neutrophiles synthétisent des radicaux libres (stress oxydatif). Leur concentration augmente si celle des apports en antioxydants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(Se, Vit C) diminue.</a:t>
            </a:r>
            <a:endParaRPr lang="fr-BE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73860" y="9905155"/>
            <a:ext cx="5687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Une calcémie &lt;</a:t>
            </a:r>
            <a:r>
              <a:rPr lang="fr-FR" sz="3200" dirty="0">
                <a:solidFill>
                  <a:schemeClr val="bg1"/>
                </a:solidFill>
              </a:rPr>
              <a:t>2.15mmol/l </a:t>
            </a:r>
            <a:r>
              <a:rPr lang="fr-FR" sz="3200" dirty="0" smtClean="0">
                <a:solidFill>
                  <a:schemeClr val="bg1"/>
                </a:solidFill>
              </a:rPr>
              <a:t> J0 à J3 PP diminue le nombre et la fonction des neutrophiles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972" y="7371600"/>
            <a:ext cx="58292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L’administration de G-</a:t>
            </a:r>
            <a:r>
              <a:rPr lang="fr-FR" sz="3200" dirty="0" err="1">
                <a:solidFill>
                  <a:schemeClr val="bg1"/>
                </a:solidFill>
              </a:rPr>
              <a:t>CSF</a:t>
            </a:r>
            <a:r>
              <a:rPr lang="fr-FR" sz="3200" dirty="0">
                <a:solidFill>
                  <a:schemeClr val="bg1"/>
                </a:solidFill>
              </a:rPr>
              <a:t> (granulocyte </a:t>
            </a:r>
            <a:r>
              <a:rPr lang="fr-FR" sz="3200" dirty="0" err="1">
                <a:solidFill>
                  <a:schemeClr val="bg1"/>
                </a:solidFill>
              </a:rPr>
              <a:t>colony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stimulating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facteur </a:t>
            </a:r>
            <a:r>
              <a:rPr lang="fr-FR" sz="3200" dirty="0">
                <a:solidFill>
                  <a:schemeClr val="bg1"/>
                </a:solidFill>
              </a:rPr>
              <a:t>responsable de la différenciation et de la multiplication des neutrophiles dans le tissu osseux </a:t>
            </a:r>
            <a:r>
              <a:rPr lang="fr-FR" sz="3200" dirty="0" smtClean="0">
                <a:solidFill>
                  <a:schemeClr val="bg1"/>
                </a:solidFill>
              </a:rPr>
              <a:t>) augmente le nombre de neutrophiles mais pas leur fonction (</a:t>
            </a:r>
            <a:r>
              <a:rPr lang="fr-FR" sz="3200" dirty="0" err="1" smtClean="0">
                <a:solidFill>
                  <a:schemeClr val="bg1"/>
                </a:solidFill>
              </a:rPr>
              <a:t>cfr</a:t>
            </a:r>
            <a:r>
              <a:rPr lang="fr-FR" sz="3200" dirty="0" smtClean="0">
                <a:solidFill>
                  <a:schemeClr val="bg1"/>
                </a:solidFill>
              </a:rPr>
              <a:t> les essais avec le  P</a:t>
            </a:r>
            <a:r>
              <a:rPr lang="fr-BE" sz="3200" dirty="0" err="1" smtClean="0">
                <a:solidFill>
                  <a:schemeClr val="bg1"/>
                </a:solidFill>
              </a:rPr>
              <a:t>egbovigrastim</a:t>
            </a:r>
            <a:r>
              <a:rPr lang="fr-BE" sz="3200" dirty="0" smtClean="0">
                <a:solidFill>
                  <a:schemeClr val="bg1"/>
                </a:solidFill>
              </a:rPr>
              <a:t> ou </a:t>
            </a:r>
            <a:r>
              <a:rPr lang="fr-BE" sz="3200" dirty="0" err="1" smtClean="0">
                <a:solidFill>
                  <a:schemeClr val="bg1"/>
                </a:solidFill>
              </a:rPr>
              <a:t>Imrestor</a:t>
            </a:r>
            <a:r>
              <a:rPr lang="fr-BE" sz="3200" dirty="0" smtClean="0">
                <a:solidFill>
                  <a:schemeClr val="bg1"/>
                </a:solidFill>
              </a:rPr>
              <a:t> </a:t>
            </a:r>
            <a:r>
              <a:rPr lang="fr-BE" sz="3200" dirty="0">
                <a:solidFill>
                  <a:schemeClr val="bg1"/>
                </a:solidFill>
              </a:rPr>
              <a:t>d’</a:t>
            </a:r>
            <a:r>
              <a:rPr lang="fr-BE" sz="3200" dirty="0" err="1">
                <a:solidFill>
                  <a:schemeClr val="bg1"/>
                </a:solidFill>
              </a:rPr>
              <a:t>Elanco</a:t>
            </a:r>
            <a:r>
              <a:rPr lang="fr-BE" sz="3200" dirty="0" smtClean="0">
                <a:solidFill>
                  <a:schemeClr val="bg1"/>
                </a:solidFill>
              </a:rPr>
              <a:t>)</a:t>
            </a:r>
            <a:endParaRPr lang="fr-BE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932" y="4176660"/>
            <a:ext cx="55412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 cortisol altère la </a:t>
            </a:r>
            <a:r>
              <a:rPr lang="fr-FR" sz="3200" dirty="0">
                <a:solidFill>
                  <a:schemeClr val="bg1"/>
                </a:solidFill>
              </a:rPr>
              <a:t>fonction des neutrophiles.</a:t>
            </a:r>
            <a:endParaRPr lang="fr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2 ACTIVITES ENSEIGNEMENTS\Ressources\Facebook Theriogenology\endometrite clinique traiteme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60" y="3168129"/>
            <a:ext cx="12745416" cy="9145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/>
        </p:nvSpPr>
        <p:spPr>
          <a:xfrm>
            <a:off x="3312220" y="791865"/>
            <a:ext cx="17929992" cy="108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 smtClean="0"/>
              <a:t>Détection et traitement précoce des endométrites cliniques</a:t>
            </a:r>
            <a:endParaRPr lang="fr-BE" sz="4800" dirty="0"/>
          </a:p>
        </p:txBody>
      </p:sp>
    </p:spTree>
    <p:extLst>
      <p:ext uri="{BB962C8B-B14F-4D97-AF65-F5344CB8AC3E}">
        <p14:creationId xmlns:p14="http://schemas.microsoft.com/office/powerpoint/2010/main" val="1943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448124" y="1367929"/>
            <a:ext cx="18218024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7200" dirty="0" smtClean="0"/>
              <a:t>Merci de votre attention</a:t>
            </a:r>
          </a:p>
          <a:p>
            <a:pPr algn="ctr"/>
            <a:endParaRPr lang="fr-BE" sz="7200" dirty="0"/>
          </a:p>
          <a:p>
            <a:pPr algn="ctr"/>
            <a:r>
              <a:rPr lang="fr-BE" sz="7200" dirty="0" smtClean="0"/>
              <a:t>J’attends vos questions</a:t>
            </a:r>
            <a:endParaRPr lang="fr-BE" sz="7200" dirty="0"/>
          </a:p>
        </p:txBody>
      </p:sp>
      <p:pic>
        <p:nvPicPr>
          <p:cNvPr id="5122" name="Picture 2" descr="C:\Users\User\Pictures\Logo rumexp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60" y="10872732"/>
            <a:ext cx="5707812" cy="23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2">
            <a:extLst>
              <a:ext uri="{FF2B5EF4-FFF2-40B4-BE49-F238E27FC236}">
                <a16:creationId xmlns="" xmlns:a16="http://schemas.microsoft.com/office/drawing/2014/main" id="{EBDC24D3-EEF0-4B69-A174-E4DFF7884894}"/>
              </a:ext>
            </a:extLst>
          </p:cNvPr>
          <p:cNvSpPr txBox="1">
            <a:spLocks/>
          </p:cNvSpPr>
          <p:nvPr/>
        </p:nvSpPr>
        <p:spPr>
          <a:xfrm>
            <a:off x="2448124" y="6840537"/>
            <a:ext cx="20810312" cy="3096344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</p:spPr>
        <p:txBody>
          <a:bodyPr vert="horz" lIns="288000" tIns="72000" rIns="2160000" bIns="7200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Facebook </a:t>
            </a:r>
            <a:r>
              <a:rPr lang="fr-FR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theriogenologie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https://www.facebook.com/Theriogenologie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Page Facebook RumeXperts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:  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www.facebook.com/RumeXperts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Chaîne </a:t>
            </a:r>
            <a:r>
              <a:rPr lang="fr-FR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Christian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Hanzen  :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www.youtube.com : tapez </a:t>
            </a:r>
            <a:r>
              <a:rPr lang="fr-FR" sz="4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christian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fr-FR" sz="4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hanzen</a:t>
            </a:r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05341" y="6121653"/>
            <a:ext cx="3859382" cy="576379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764723" y="6121653"/>
            <a:ext cx="578057" cy="576379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42781" y="6121653"/>
            <a:ext cx="2890286" cy="57637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233071" y="6121653"/>
            <a:ext cx="769325" cy="576379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8198" name="Text Box 38"/>
          <p:cNvSpPr txBox="1">
            <a:spLocks noChangeArrowheads="1"/>
          </p:cNvSpPr>
          <p:nvPr/>
        </p:nvSpPr>
        <p:spPr bwMode="auto">
          <a:xfrm>
            <a:off x="23989377" y="4725041"/>
            <a:ext cx="440343" cy="62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218010" tIns="109005" rIns="218010" bIns="109005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fr-FR" alt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9006644" y="6121653"/>
            <a:ext cx="578057" cy="576379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9584704" y="6121653"/>
            <a:ext cx="2890286" cy="57637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12474990" y="6121653"/>
            <a:ext cx="4241917" cy="576379"/>
            <a:chOff x="2880" y="2069"/>
            <a:chExt cx="998" cy="182"/>
          </a:xfrm>
        </p:grpSpPr>
        <p:sp>
          <p:nvSpPr>
            <p:cNvPr id="8270" name="Rectangle 42"/>
            <p:cNvSpPr>
              <a:spLocks noChangeArrowheads="1"/>
            </p:cNvSpPr>
            <p:nvPr/>
          </p:nvSpPr>
          <p:spPr bwMode="auto">
            <a:xfrm>
              <a:off x="2880" y="2069"/>
              <a:ext cx="181" cy="18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320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8271" name="Rectangle 43"/>
            <p:cNvSpPr>
              <a:spLocks noChangeArrowheads="1"/>
            </p:cNvSpPr>
            <p:nvPr/>
          </p:nvSpPr>
          <p:spPr bwMode="auto">
            <a:xfrm>
              <a:off x="3061" y="2069"/>
              <a:ext cx="136" cy="182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320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8272" name="Rectangle 44"/>
            <p:cNvSpPr>
              <a:spLocks noChangeArrowheads="1"/>
            </p:cNvSpPr>
            <p:nvPr/>
          </p:nvSpPr>
          <p:spPr bwMode="auto">
            <a:xfrm>
              <a:off x="3198" y="2069"/>
              <a:ext cx="680" cy="18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3200">
                <a:solidFill>
                  <a:srgbClr val="FF9900"/>
                </a:solidFill>
                <a:latin typeface="+mn-lt"/>
              </a:endParaRPr>
            </a:p>
          </p:txBody>
        </p:sp>
      </p:grp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6716914" y="6121653"/>
            <a:ext cx="4237668" cy="576379"/>
            <a:chOff x="3878" y="2069"/>
            <a:chExt cx="997" cy="182"/>
          </a:xfrm>
        </p:grpSpPr>
        <p:sp>
          <p:nvSpPr>
            <p:cNvPr id="8267" name="Rectangle 45"/>
            <p:cNvSpPr>
              <a:spLocks noChangeArrowheads="1"/>
            </p:cNvSpPr>
            <p:nvPr/>
          </p:nvSpPr>
          <p:spPr bwMode="auto">
            <a:xfrm>
              <a:off x="3878" y="2069"/>
              <a:ext cx="181" cy="18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320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8268" name="Rectangle 46"/>
            <p:cNvSpPr>
              <a:spLocks noChangeArrowheads="1"/>
            </p:cNvSpPr>
            <p:nvPr/>
          </p:nvSpPr>
          <p:spPr bwMode="auto">
            <a:xfrm>
              <a:off x="4059" y="2069"/>
              <a:ext cx="136" cy="182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3200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8269" name="Rectangle 47"/>
            <p:cNvSpPr>
              <a:spLocks noChangeArrowheads="1"/>
            </p:cNvSpPr>
            <p:nvPr/>
          </p:nvSpPr>
          <p:spPr bwMode="auto">
            <a:xfrm>
              <a:off x="4195" y="2069"/>
              <a:ext cx="680" cy="18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fr-FR" sz="3200">
                <a:solidFill>
                  <a:srgbClr val="FF9900"/>
                </a:solidFill>
                <a:latin typeface="+mn-lt"/>
              </a:endParaRP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7655031" y="4110662"/>
            <a:ext cx="624812" cy="2010992"/>
            <a:chOff x="1746" y="1434"/>
            <a:chExt cx="147" cy="635"/>
          </a:xfrm>
        </p:grpSpPr>
        <p:sp>
          <p:nvSpPr>
            <p:cNvPr id="8265" name="Text Box 33"/>
            <p:cNvSpPr txBox="1">
              <a:spLocks noChangeArrowheads="1"/>
            </p:cNvSpPr>
            <p:nvPr/>
          </p:nvSpPr>
          <p:spPr bwMode="auto">
            <a:xfrm>
              <a:off x="1746" y="1434"/>
              <a:ext cx="14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solidFill>
                    <a:srgbClr val="FF3300"/>
                  </a:solidFill>
                  <a:latin typeface="+mn-lt"/>
                </a:rPr>
                <a:t>V1</a:t>
              </a:r>
            </a:p>
          </p:txBody>
        </p:sp>
        <p:sp>
          <p:nvSpPr>
            <p:cNvPr id="8266" name="Line 51"/>
            <p:cNvSpPr>
              <a:spLocks noChangeShapeType="1"/>
            </p:cNvSpPr>
            <p:nvPr/>
          </p:nvSpPr>
          <p:spPr bwMode="auto">
            <a:xfrm flipV="1">
              <a:off x="1882" y="1706"/>
              <a:ext cx="0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1896921" y="4110662"/>
            <a:ext cx="624812" cy="2010992"/>
            <a:chOff x="2744" y="1434"/>
            <a:chExt cx="147" cy="635"/>
          </a:xfrm>
        </p:grpSpPr>
        <p:sp>
          <p:nvSpPr>
            <p:cNvPr id="8263" name="Line 57"/>
            <p:cNvSpPr>
              <a:spLocks noChangeShapeType="1"/>
            </p:cNvSpPr>
            <p:nvPr/>
          </p:nvSpPr>
          <p:spPr bwMode="auto">
            <a:xfrm flipV="1">
              <a:off x="2880" y="1706"/>
              <a:ext cx="0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64" name="Text Box 60"/>
            <p:cNvSpPr txBox="1">
              <a:spLocks noChangeArrowheads="1"/>
            </p:cNvSpPr>
            <p:nvPr/>
          </p:nvSpPr>
          <p:spPr bwMode="auto">
            <a:xfrm>
              <a:off x="2744" y="1434"/>
              <a:ext cx="14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solidFill>
                    <a:srgbClr val="FF3300"/>
                  </a:solidFill>
                  <a:latin typeface="+mn-lt"/>
                </a:rPr>
                <a:t>V2</a:t>
              </a:r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20380814" y="4110662"/>
            <a:ext cx="624813" cy="2010992"/>
            <a:chOff x="4740" y="1434"/>
            <a:chExt cx="147" cy="635"/>
          </a:xfrm>
        </p:grpSpPr>
        <p:sp>
          <p:nvSpPr>
            <p:cNvPr id="8261" name="Line 59"/>
            <p:cNvSpPr>
              <a:spLocks noChangeShapeType="1"/>
            </p:cNvSpPr>
            <p:nvPr/>
          </p:nvSpPr>
          <p:spPr bwMode="auto">
            <a:xfrm flipV="1">
              <a:off x="4876" y="1706"/>
              <a:ext cx="0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62" name="Text Box 61"/>
            <p:cNvSpPr txBox="1">
              <a:spLocks noChangeArrowheads="1"/>
            </p:cNvSpPr>
            <p:nvPr/>
          </p:nvSpPr>
          <p:spPr bwMode="auto">
            <a:xfrm>
              <a:off x="4740" y="1434"/>
              <a:ext cx="14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solidFill>
                    <a:srgbClr val="FF3300"/>
                  </a:solidFill>
                  <a:latin typeface="+mn-lt"/>
                </a:rPr>
                <a:t>Vn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16138843" y="4110662"/>
            <a:ext cx="624812" cy="2010992"/>
            <a:chOff x="3742" y="1434"/>
            <a:chExt cx="147" cy="635"/>
          </a:xfrm>
        </p:grpSpPr>
        <p:sp>
          <p:nvSpPr>
            <p:cNvPr id="8259" name="Line 58"/>
            <p:cNvSpPr>
              <a:spLocks noChangeShapeType="1"/>
            </p:cNvSpPr>
            <p:nvPr/>
          </p:nvSpPr>
          <p:spPr bwMode="auto">
            <a:xfrm flipV="1">
              <a:off x="3878" y="1706"/>
              <a:ext cx="0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60" name="Text Box 62"/>
            <p:cNvSpPr txBox="1">
              <a:spLocks noChangeArrowheads="1"/>
            </p:cNvSpPr>
            <p:nvPr/>
          </p:nvSpPr>
          <p:spPr bwMode="auto">
            <a:xfrm>
              <a:off x="3742" y="1434"/>
              <a:ext cx="14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solidFill>
                    <a:srgbClr val="FF3300"/>
                  </a:solidFill>
                  <a:latin typeface="+mn-lt"/>
                </a:rPr>
                <a:t>V3</a:t>
              </a:r>
            </a:p>
          </p:txBody>
        </p:sp>
      </p:grpSp>
      <p:sp>
        <p:nvSpPr>
          <p:cNvPr id="56384" name="Rectangle 64"/>
          <p:cNvSpPr>
            <a:spLocks noChangeArrowheads="1"/>
          </p:cNvSpPr>
          <p:nvPr/>
        </p:nvSpPr>
        <p:spPr bwMode="auto">
          <a:xfrm>
            <a:off x="22306214" y="6121653"/>
            <a:ext cx="1542904" cy="57637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23079715" y="4050487"/>
            <a:ext cx="769324" cy="2071166"/>
            <a:chOff x="5375" y="1416"/>
            <a:chExt cx="181" cy="608"/>
          </a:xfrm>
        </p:grpSpPr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 flipV="1">
              <a:off x="5556" y="1661"/>
              <a:ext cx="0" cy="3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58" name="Text Box 65"/>
            <p:cNvSpPr txBox="1">
              <a:spLocks noChangeArrowheads="1"/>
            </p:cNvSpPr>
            <p:nvPr/>
          </p:nvSpPr>
          <p:spPr bwMode="auto">
            <a:xfrm>
              <a:off x="5375" y="1416"/>
              <a:ext cx="171" cy="17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Réf</a:t>
              </a:r>
            </a:p>
          </p:txBody>
        </p:sp>
      </p:grp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3604365" y="3046579"/>
            <a:ext cx="1160366" cy="3075075"/>
            <a:chOff x="793" y="1098"/>
            <a:chExt cx="273" cy="971"/>
          </a:xfrm>
        </p:grpSpPr>
        <p:sp>
          <p:nvSpPr>
            <p:cNvPr id="8255" name="Line 49"/>
            <p:cNvSpPr>
              <a:spLocks noChangeShapeType="1"/>
            </p:cNvSpPr>
            <p:nvPr/>
          </p:nvSpPr>
          <p:spPr bwMode="auto">
            <a:xfrm flipV="1">
              <a:off x="1066" y="1344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56" name="Text Box 66"/>
            <p:cNvSpPr txBox="1">
              <a:spLocks noChangeArrowheads="1"/>
            </p:cNvSpPr>
            <p:nvPr/>
          </p:nvSpPr>
          <p:spPr bwMode="auto">
            <a:xfrm>
              <a:off x="793" y="1098"/>
              <a:ext cx="173" cy="18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IA1</a:t>
              </a:r>
            </a:p>
          </p:txBody>
        </p:sp>
      </p:grp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8041810" y="2900896"/>
            <a:ext cx="964846" cy="3220754"/>
            <a:chOff x="1837" y="1052"/>
            <a:chExt cx="227" cy="1017"/>
          </a:xfrm>
        </p:grpSpPr>
        <p:sp>
          <p:nvSpPr>
            <p:cNvPr id="8253" name="Line 52"/>
            <p:cNvSpPr>
              <a:spLocks noChangeShapeType="1"/>
            </p:cNvSpPr>
            <p:nvPr/>
          </p:nvSpPr>
          <p:spPr bwMode="auto">
            <a:xfrm flipV="1">
              <a:off x="2064" y="1298"/>
              <a:ext cx="0" cy="7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54" name="Text Box 67"/>
            <p:cNvSpPr txBox="1">
              <a:spLocks noChangeArrowheads="1"/>
            </p:cNvSpPr>
            <p:nvPr/>
          </p:nvSpPr>
          <p:spPr bwMode="auto">
            <a:xfrm>
              <a:off x="1837" y="1052"/>
              <a:ext cx="173" cy="18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IA1</a:t>
              </a: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4956009" y="2188344"/>
            <a:ext cx="476048" cy="3933308"/>
            <a:chOff x="1111" y="827"/>
            <a:chExt cx="112" cy="1242"/>
          </a:xfrm>
        </p:grpSpPr>
        <p:sp>
          <p:nvSpPr>
            <p:cNvPr id="8251" name="Line 50"/>
            <p:cNvSpPr>
              <a:spLocks noChangeShapeType="1"/>
            </p:cNvSpPr>
            <p:nvPr/>
          </p:nvSpPr>
          <p:spPr bwMode="auto">
            <a:xfrm flipV="1">
              <a:off x="1202" y="1071"/>
              <a:ext cx="0" cy="9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52" name="Text Box 68"/>
            <p:cNvSpPr txBox="1">
              <a:spLocks noChangeArrowheads="1"/>
            </p:cNvSpPr>
            <p:nvPr/>
          </p:nvSpPr>
          <p:spPr bwMode="auto">
            <a:xfrm>
              <a:off x="1111" y="827"/>
              <a:ext cx="112" cy="18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IF</a:t>
              </a:r>
            </a:p>
          </p:txBody>
        </p:sp>
      </p:grp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9197941" y="2042664"/>
            <a:ext cx="476048" cy="4078987"/>
            <a:chOff x="2109" y="781"/>
            <a:chExt cx="112" cy="1288"/>
          </a:xfrm>
        </p:grpSpPr>
        <p:sp>
          <p:nvSpPr>
            <p:cNvPr id="8249" name="Line 53"/>
            <p:cNvSpPr>
              <a:spLocks noChangeShapeType="1"/>
            </p:cNvSpPr>
            <p:nvPr/>
          </p:nvSpPr>
          <p:spPr bwMode="auto">
            <a:xfrm flipV="1">
              <a:off x="2200" y="1026"/>
              <a:ext cx="0" cy="10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50" name="Text Box 69"/>
            <p:cNvSpPr txBox="1">
              <a:spLocks noChangeArrowheads="1"/>
            </p:cNvSpPr>
            <p:nvPr/>
          </p:nvSpPr>
          <p:spPr bwMode="auto">
            <a:xfrm>
              <a:off x="2109" y="781"/>
              <a:ext cx="112" cy="18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IF</a:t>
              </a: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1487649" y="6698016"/>
            <a:ext cx="1687417" cy="1589790"/>
            <a:chOff x="295" y="2251"/>
            <a:chExt cx="397" cy="502"/>
          </a:xfrm>
        </p:grpSpPr>
        <p:sp>
          <p:nvSpPr>
            <p:cNvPr id="8247" name="Line 70"/>
            <p:cNvSpPr>
              <a:spLocks noChangeShapeType="1"/>
            </p:cNvSpPr>
            <p:nvPr/>
          </p:nvSpPr>
          <p:spPr bwMode="auto">
            <a:xfrm>
              <a:off x="612" y="2251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48" name="Text Box 71"/>
            <p:cNvSpPr txBox="1">
              <a:spLocks noChangeArrowheads="1"/>
            </p:cNvSpPr>
            <p:nvPr/>
          </p:nvSpPr>
          <p:spPr bwMode="auto">
            <a:xfrm>
              <a:off x="295" y="2413"/>
              <a:ext cx="397" cy="3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Période  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d’attente</a:t>
              </a:r>
            </a:p>
          </p:txBody>
        </p:sp>
      </p:grp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3384236" y="6698027"/>
            <a:ext cx="2367486" cy="2881891"/>
            <a:chOff x="703" y="2251"/>
            <a:chExt cx="557" cy="910"/>
          </a:xfrm>
        </p:grpSpPr>
        <p:sp>
          <p:nvSpPr>
            <p:cNvPr id="8245" name="Line 72"/>
            <p:cNvSpPr>
              <a:spLocks noChangeShapeType="1"/>
            </p:cNvSpPr>
            <p:nvPr/>
          </p:nvSpPr>
          <p:spPr bwMode="auto">
            <a:xfrm>
              <a:off x="1111" y="2251"/>
              <a:ext cx="0" cy="49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46" name="Text Box 73"/>
            <p:cNvSpPr txBox="1">
              <a:spLocks noChangeArrowheads="1"/>
            </p:cNvSpPr>
            <p:nvPr/>
          </p:nvSpPr>
          <p:spPr bwMode="auto">
            <a:xfrm>
              <a:off x="703" y="2821"/>
              <a:ext cx="557" cy="3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 dirty="0">
                  <a:latin typeface="+mn-lt"/>
                </a:rPr>
                <a:t>Période de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 dirty="0">
                  <a:latin typeface="+mn-lt"/>
                </a:rPr>
                <a:t>reproduction</a:t>
              </a:r>
            </a:p>
          </p:txBody>
        </p:sp>
      </p:grpSp>
      <p:sp>
        <p:nvSpPr>
          <p:cNvPr id="8215" name="Text Box 26"/>
          <p:cNvSpPr txBox="1">
            <a:spLocks noChangeArrowheads="1"/>
          </p:cNvSpPr>
          <p:nvPr/>
        </p:nvSpPr>
        <p:spPr bwMode="auto">
          <a:xfrm>
            <a:off x="714075" y="4050491"/>
            <a:ext cx="2119467" cy="7104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18010" tIns="109005" rIns="218010" bIns="109005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fr-BE" altLang="fr-FR" sz="3200">
                <a:latin typeface="+mn-lt"/>
              </a:rPr>
              <a:t>Naissance</a:t>
            </a:r>
          </a:p>
        </p:txBody>
      </p:sp>
      <p:sp>
        <p:nvSpPr>
          <p:cNvPr id="8216" name="Line 48"/>
          <p:cNvSpPr>
            <a:spLocks noChangeShapeType="1"/>
          </p:cNvSpPr>
          <p:nvPr/>
        </p:nvSpPr>
        <p:spPr bwMode="auto">
          <a:xfrm flipV="1">
            <a:off x="905341" y="4972063"/>
            <a:ext cx="0" cy="114959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18010" tIns="109005" rIns="218010" bIns="109005"/>
          <a:lstStyle/>
          <a:p>
            <a:endParaRPr lang="fr-BE" sz="3200"/>
          </a:p>
        </p:txBody>
      </p: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5205463" y="6698024"/>
            <a:ext cx="2120959" cy="4319671"/>
            <a:chOff x="1066" y="2251"/>
            <a:chExt cx="499" cy="1364"/>
          </a:xfrm>
        </p:grpSpPr>
        <p:sp>
          <p:nvSpPr>
            <p:cNvPr id="8243" name="Line 74"/>
            <p:cNvSpPr>
              <a:spLocks noChangeShapeType="1"/>
            </p:cNvSpPr>
            <p:nvPr/>
          </p:nvSpPr>
          <p:spPr bwMode="auto">
            <a:xfrm>
              <a:off x="1565" y="2251"/>
              <a:ext cx="0" cy="9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44" name="Text Box 75"/>
            <p:cNvSpPr txBox="1">
              <a:spLocks noChangeArrowheads="1"/>
            </p:cNvSpPr>
            <p:nvPr/>
          </p:nvSpPr>
          <p:spPr bwMode="auto">
            <a:xfrm>
              <a:off x="1066" y="3275"/>
              <a:ext cx="487" cy="3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Période de 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gestation</a:t>
              </a:r>
            </a:p>
          </p:txBody>
        </p:sp>
      </p:grpSp>
      <p:grpSp>
        <p:nvGrpSpPr>
          <p:cNvPr id="16" name="Group 117"/>
          <p:cNvGrpSpPr>
            <a:grpSpLocks/>
          </p:cNvGrpSpPr>
          <p:nvPr/>
        </p:nvGrpSpPr>
        <p:grpSpPr bwMode="auto">
          <a:xfrm>
            <a:off x="905344" y="6698029"/>
            <a:ext cx="7327726" cy="5314082"/>
            <a:chOff x="213" y="2115"/>
            <a:chExt cx="1724" cy="1678"/>
          </a:xfrm>
        </p:grpSpPr>
        <p:grpSp>
          <p:nvGrpSpPr>
            <p:cNvPr id="8237" name="Group 93"/>
            <p:cNvGrpSpPr>
              <a:grpSpLocks/>
            </p:cNvGrpSpPr>
            <p:nvPr/>
          </p:nvGrpSpPr>
          <p:grpSpPr bwMode="auto">
            <a:xfrm>
              <a:off x="213" y="2115"/>
              <a:ext cx="1724" cy="1678"/>
              <a:chOff x="158" y="2251"/>
              <a:chExt cx="1724" cy="1678"/>
            </a:xfrm>
          </p:grpSpPr>
          <p:sp>
            <p:nvSpPr>
              <p:cNvPr id="8241" name="Line 76"/>
              <p:cNvSpPr>
                <a:spLocks noChangeShapeType="1"/>
              </p:cNvSpPr>
              <p:nvPr/>
            </p:nvSpPr>
            <p:spPr bwMode="auto">
              <a:xfrm>
                <a:off x="1882" y="2251"/>
                <a:ext cx="0" cy="167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3200"/>
              </a:p>
            </p:txBody>
          </p:sp>
          <p:sp>
            <p:nvSpPr>
              <p:cNvPr id="8242" name="Line 78"/>
              <p:cNvSpPr>
                <a:spLocks noChangeShapeType="1"/>
              </p:cNvSpPr>
              <p:nvPr/>
            </p:nvSpPr>
            <p:spPr bwMode="auto">
              <a:xfrm>
                <a:off x="158" y="2251"/>
                <a:ext cx="0" cy="167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3200"/>
              </a:p>
            </p:txBody>
          </p:sp>
        </p:grpSp>
        <p:grpSp>
          <p:nvGrpSpPr>
            <p:cNvPr id="8238" name="Group 94"/>
            <p:cNvGrpSpPr>
              <a:grpSpLocks/>
            </p:cNvGrpSpPr>
            <p:nvPr/>
          </p:nvGrpSpPr>
          <p:grpSpPr bwMode="auto">
            <a:xfrm>
              <a:off x="213" y="3532"/>
              <a:ext cx="1724" cy="261"/>
              <a:chOff x="158" y="3668"/>
              <a:chExt cx="1724" cy="261"/>
            </a:xfrm>
          </p:grpSpPr>
          <p:sp>
            <p:nvSpPr>
              <p:cNvPr id="8239" name="Line 79"/>
              <p:cNvSpPr>
                <a:spLocks noChangeShapeType="1"/>
              </p:cNvSpPr>
              <p:nvPr/>
            </p:nvSpPr>
            <p:spPr bwMode="auto">
              <a:xfrm>
                <a:off x="158" y="3929"/>
                <a:ext cx="172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3200"/>
              </a:p>
            </p:txBody>
          </p:sp>
          <p:sp>
            <p:nvSpPr>
              <p:cNvPr id="8240" name="Text Box 81"/>
              <p:cNvSpPr txBox="1">
                <a:spLocks noChangeArrowheads="1"/>
              </p:cNvSpPr>
              <p:nvPr/>
            </p:nvSpPr>
            <p:spPr bwMode="auto">
              <a:xfrm>
                <a:off x="418" y="3668"/>
                <a:ext cx="352" cy="185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3200">
                    <a:solidFill>
                      <a:srgbClr val="FF0066"/>
                    </a:solidFill>
                    <a:latin typeface="+mn-lt"/>
                  </a:rPr>
                  <a:t>24 mois</a:t>
                </a:r>
              </a:p>
            </p:txBody>
          </p:sp>
        </p:grpSp>
      </p:grpSp>
      <p:grpSp>
        <p:nvGrpSpPr>
          <p:cNvPr id="19" name="Group 119"/>
          <p:cNvGrpSpPr>
            <a:grpSpLocks/>
          </p:cNvGrpSpPr>
          <p:nvPr/>
        </p:nvGrpSpPr>
        <p:grpSpPr bwMode="auto">
          <a:xfrm>
            <a:off x="8233072" y="6698029"/>
            <a:ext cx="4241917" cy="5314082"/>
            <a:chOff x="1937" y="2115"/>
            <a:chExt cx="998" cy="1678"/>
          </a:xfrm>
        </p:grpSpPr>
        <p:sp>
          <p:nvSpPr>
            <p:cNvPr id="8233" name="Line 77"/>
            <p:cNvSpPr>
              <a:spLocks noChangeShapeType="1"/>
            </p:cNvSpPr>
            <p:nvPr/>
          </p:nvSpPr>
          <p:spPr bwMode="auto">
            <a:xfrm>
              <a:off x="2935" y="2115"/>
              <a:ext cx="0" cy="167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grpSp>
          <p:nvGrpSpPr>
            <p:cNvPr id="8234" name="Group 95"/>
            <p:cNvGrpSpPr>
              <a:grpSpLocks/>
            </p:cNvGrpSpPr>
            <p:nvPr/>
          </p:nvGrpSpPr>
          <p:grpSpPr bwMode="auto">
            <a:xfrm>
              <a:off x="1937" y="3532"/>
              <a:ext cx="998" cy="261"/>
              <a:chOff x="1882" y="3668"/>
              <a:chExt cx="998" cy="261"/>
            </a:xfrm>
          </p:grpSpPr>
          <p:sp>
            <p:nvSpPr>
              <p:cNvPr id="8235" name="Line 80"/>
              <p:cNvSpPr>
                <a:spLocks noChangeShapeType="1"/>
              </p:cNvSpPr>
              <p:nvPr/>
            </p:nvSpPr>
            <p:spPr bwMode="auto">
              <a:xfrm>
                <a:off x="1882" y="3929"/>
                <a:ext cx="99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BE" sz="3200"/>
              </a:p>
            </p:txBody>
          </p:sp>
          <p:sp>
            <p:nvSpPr>
              <p:cNvPr id="8236" name="Text Box 82"/>
              <p:cNvSpPr txBox="1">
                <a:spLocks noChangeArrowheads="1"/>
              </p:cNvSpPr>
              <p:nvPr/>
            </p:nvSpPr>
            <p:spPr bwMode="auto">
              <a:xfrm>
                <a:off x="2006" y="3668"/>
                <a:ext cx="407" cy="185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SzPct val="120000"/>
                  <a:buChar char="•"/>
                  <a:defRPr sz="2600">
                    <a:solidFill>
                      <a:schemeClr val="bg1"/>
                    </a:solidFill>
                    <a:latin typeface="Arial Narrow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Wingdings" pitchFamily="2" charset="2"/>
                  <a:buChar char="§"/>
                  <a:defRPr sz="2400">
                    <a:solidFill>
                      <a:schemeClr val="bg1"/>
                    </a:solidFill>
                    <a:latin typeface="Arial Narrow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200">
                    <a:solidFill>
                      <a:schemeClr val="bg1"/>
                    </a:solidFill>
                    <a:latin typeface="Arial Narrow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fr-BE" altLang="fr-FR" sz="3200">
                    <a:solidFill>
                      <a:srgbClr val="FF0066"/>
                    </a:solidFill>
                    <a:latin typeface="+mn-lt"/>
                  </a:rPr>
                  <a:t>365 jours</a:t>
                </a:r>
              </a:p>
            </p:txBody>
          </p:sp>
        </p:grpSp>
      </p:grpSp>
      <p:sp>
        <p:nvSpPr>
          <p:cNvPr id="56422" name="Text Box 102"/>
          <p:cNvSpPr txBox="1">
            <a:spLocks noChangeArrowheads="1"/>
          </p:cNvSpPr>
          <p:nvPr/>
        </p:nvSpPr>
        <p:spPr bwMode="auto">
          <a:xfrm>
            <a:off x="13826624" y="9427912"/>
            <a:ext cx="7302863" cy="169278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18010" tIns="109005" rIns="218010" bIns="109005">
            <a:spAutoFit/>
          </a:bodyPr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3200">
                <a:solidFill>
                  <a:srgbClr val="FF0066"/>
                </a:solidFill>
                <a:latin typeface="+mn-lt"/>
              </a:rPr>
              <a:t>La fécondité est une notion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3200">
                <a:solidFill>
                  <a:srgbClr val="FF0066"/>
                </a:solidFill>
                <a:latin typeface="+mn-lt"/>
              </a:rPr>
              <a:t>de temps nécessaire à l’obtention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BE" altLang="fr-FR" sz="3200">
                <a:solidFill>
                  <a:srgbClr val="FF0066"/>
                </a:solidFill>
                <a:latin typeface="+mn-lt"/>
              </a:rPr>
              <a:t>d’une gestation ou … d’un vêlage</a:t>
            </a:r>
          </a:p>
        </p:txBody>
      </p:sp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11896933" y="665055"/>
            <a:ext cx="7030196" cy="5456596"/>
            <a:chOff x="2799" y="210"/>
            <a:chExt cx="1654" cy="1723"/>
          </a:xfrm>
        </p:grpSpPr>
        <p:sp>
          <p:nvSpPr>
            <p:cNvPr id="8231" name="Line 103"/>
            <p:cNvSpPr>
              <a:spLocks noChangeShapeType="1"/>
            </p:cNvSpPr>
            <p:nvPr/>
          </p:nvSpPr>
          <p:spPr bwMode="auto">
            <a:xfrm flipH="1" flipV="1">
              <a:off x="3198" y="799"/>
              <a:ext cx="9" cy="1134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32" name="Text Box 104"/>
            <p:cNvSpPr txBox="1">
              <a:spLocks noChangeArrowheads="1"/>
            </p:cNvSpPr>
            <p:nvPr/>
          </p:nvSpPr>
          <p:spPr bwMode="auto">
            <a:xfrm>
              <a:off x="2799" y="210"/>
              <a:ext cx="1654" cy="496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solidFill>
                    <a:srgbClr val="0099FF"/>
                  </a:solidFill>
                  <a:latin typeface="+mn-lt"/>
                </a:rPr>
                <a:t>La fertilité est une notion de nombre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solidFill>
                    <a:srgbClr val="0099FF"/>
                  </a:solidFill>
                  <a:latin typeface="+mn-lt"/>
                </a:rPr>
                <a:t>d’inséminations nécessaires  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solidFill>
                    <a:srgbClr val="0099FF"/>
                  </a:solidFill>
                  <a:latin typeface="+mn-lt"/>
                </a:rPr>
                <a:t>à l’obtention d’une gestation (&lt; 3 ou &gt; 2)</a:t>
              </a:r>
              <a:r>
                <a:rPr lang="fr-BE" altLang="fr-FR" sz="3200">
                  <a:latin typeface="+mn-lt"/>
                </a:rPr>
                <a:t> </a:t>
              </a:r>
            </a:p>
          </p:txBody>
        </p:sp>
      </p:grpSp>
      <p:sp>
        <p:nvSpPr>
          <p:cNvPr id="56426" name="Line 106"/>
          <p:cNvSpPr>
            <a:spLocks noChangeShapeType="1"/>
          </p:cNvSpPr>
          <p:nvPr/>
        </p:nvSpPr>
        <p:spPr bwMode="auto">
          <a:xfrm>
            <a:off x="905346" y="6121650"/>
            <a:ext cx="2294377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18010" tIns="109005" rIns="218010" bIns="109005"/>
          <a:lstStyle/>
          <a:p>
            <a:endParaRPr lang="fr-BE" sz="3200"/>
          </a:p>
        </p:txBody>
      </p:sp>
      <p:sp>
        <p:nvSpPr>
          <p:cNvPr id="56428" name="Rectangle 108"/>
          <p:cNvSpPr>
            <a:spLocks noChangeArrowheads="1"/>
          </p:cNvSpPr>
          <p:nvPr/>
        </p:nvSpPr>
        <p:spPr bwMode="auto">
          <a:xfrm>
            <a:off x="20958831" y="6121653"/>
            <a:ext cx="769325" cy="576379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56429" name="Rectangle 109"/>
          <p:cNvSpPr>
            <a:spLocks noChangeArrowheads="1"/>
          </p:cNvSpPr>
          <p:nvPr/>
        </p:nvSpPr>
        <p:spPr bwMode="auto">
          <a:xfrm>
            <a:off x="21728152" y="6121653"/>
            <a:ext cx="578057" cy="57637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18010" tIns="109005" rIns="218010" bIns="109005" anchor="ctr"/>
          <a:lstStyle>
            <a:lvl1pPr algn="l">
              <a:spcBef>
                <a:spcPct val="20000"/>
              </a:spcBef>
              <a:buSzPct val="120000"/>
              <a:buChar char="•"/>
              <a:defRPr sz="2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fr-FR" sz="3200">
              <a:solidFill>
                <a:srgbClr val="FF9900"/>
              </a:solidFill>
              <a:latin typeface="+mn-lt"/>
            </a:endParaRPr>
          </a:p>
        </p:txBody>
      </p:sp>
      <p:grpSp>
        <p:nvGrpSpPr>
          <p:cNvPr id="22" name="Group 110"/>
          <p:cNvGrpSpPr>
            <a:grpSpLocks/>
          </p:cNvGrpSpPr>
          <p:nvPr/>
        </p:nvGrpSpPr>
        <p:grpSpPr bwMode="auto">
          <a:xfrm>
            <a:off x="20763319" y="2900896"/>
            <a:ext cx="964846" cy="3220754"/>
            <a:chOff x="1837" y="1052"/>
            <a:chExt cx="227" cy="1017"/>
          </a:xfrm>
        </p:grpSpPr>
        <p:sp>
          <p:nvSpPr>
            <p:cNvPr id="8229" name="Line 111"/>
            <p:cNvSpPr>
              <a:spLocks noChangeShapeType="1"/>
            </p:cNvSpPr>
            <p:nvPr/>
          </p:nvSpPr>
          <p:spPr bwMode="auto">
            <a:xfrm flipV="1">
              <a:off x="2064" y="1298"/>
              <a:ext cx="0" cy="7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30" name="Text Box 112"/>
            <p:cNvSpPr txBox="1">
              <a:spLocks noChangeArrowheads="1"/>
            </p:cNvSpPr>
            <p:nvPr/>
          </p:nvSpPr>
          <p:spPr bwMode="auto">
            <a:xfrm>
              <a:off x="1837" y="1052"/>
              <a:ext cx="173" cy="18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IA1</a:t>
              </a:r>
            </a:p>
          </p:txBody>
        </p:sp>
      </p:grp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21154354" y="6698026"/>
            <a:ext cx="2894535" cy="2020490"/>
            <a:chOff x="4923" y="2251"/>
            <a:chExt cx="681" cy="638"/>
          </a:xfrm>
        </p:grpSpPr>
        <p:sp>
          <p:nvSpPr>
            <p:cNvPr id="8227" name="Line 114"/>
            <p:cNvSpPr>
              <a:spLocks noChangeShapeType="1"/>
            </p:cNvSpPr>
            <p:nvPr/>
          </p:nvSpPr>
          <p:spPr bwMode="auto">
            <a:xfrm flipH="1">
              <a:off x="5193" y="2251"/>
              <a:ext cx="0" cy="4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sz="3200"/>
            </a:p>
          </p:txBody>
        </p:sp>
        <p:sp>
          <p:nvSpPr>
            <p:cNvPr id="8228" name="Text Box 115"/>
            <p:cNvSpPr txBox="1">
              <a:spLocks noChangeArrowheads="1"/>
            </p:cNvSpPr>
            <p:nvPr/>
          </p:nvSpPr>
          <p:spPr bwMode="auto">
            <a:xfrm flipH="1">
              <a:off x="4923" y="2704"/>
              <a:ext cx="681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SzPct val="120000"/>
                <a:buChar char="•"/>
                <a:defRPr sz="26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Wingdings" pitchFamily="2" charset="2"/>
                <a:buChar char="§"/>
                <a:defRPr sz="24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2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fr-BE" altLang="fr-FR" sz="3200">
                  <a:latin typeface="+mn-lt"/>
                </a:rPr>
                <a:t>Dernière IA</a:t>
              </a: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1A05-098B-4BC5-8AFC-FFFE968C38FD}" type="slidenum">
              <a:rPr lang="fr-BE" smtClean="0"/>
              <a:t>3</a:t>
            </a:fld>
            <a:endParaRPr lang="fr-BE"/>
          </a:p>
        </p:txBody>
      </p:sp>
      <p:sp>
        <p:nvSpPr>
          <p:cNvPr id="82" name="ZoneTexte 81"/>
          <p:cNvSpPr txBox="1"/>
          <p:nvPr/>
        </p:nvSpPr>
        <p:spPr>
          <a:xfrm>
            <a:off x="1052589" y="605220"/>
            <a:ext cx="6368713" cy="6808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fr-BE" sz="5300" dirty="0">
                <a:solidFill>
                  <a:schemeClr val="bg1"/>
                </a:solidFill>
              </a:rPr>
              <a:t>La vache, un outil de production</a:t>
            </a:r>
          </a:p>
        </p:txBody>
      </p:sp>
    </p:spTree>
    <p:extLst>
      <p:ext uri="{BB962C8B-B14F-4D97-AF65-F5344CB8AC3E}">
        <p14:creationId xmlns:p14="http://schemas.microsoft.com/office/powerpoint/2010/main" val="12085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  <p:bldP spid="56325" grpId="0" animBg="1"/>
      <p:bldP spid="56327" grpId="0" animBg="1"/>
      <p:bldP spid="56360" grpId="0" animBg="1"/>
      <p:bldP spid="56361" grpId="0" animBg="1"/>
      <p:bldP spid="56384" grpId="0" animBg="1"/>
      <p:bldP spid="56422" grpId="0" animBg="1"/>
      <p:bldP spid="56426" grpId="0" animBg="1"/>
      <p:bldP spid="56428" grpId="0" animBg="1"/>
      <p:bldP spid="564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" y="1655961"/>
            <a:ext cx="813896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3" y="8341569"/>
            <a:ext cx="6853686" cy="6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684" y="1737233"/>
            <a:ext cx="7272808" cy="724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5" y="9612845"/>
            <a:ext cx="899287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4468" y="12017855"/>
            <a:ext cx="15565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dirty="0">
                <a:solidFill>
                  <a:schemeClr val="bg1"/>
                </a:solidFill>
              </a:rPr>
              <a:t>25.981 vaches laitières de 108 troupeaux (&gt; 50 vaches de race Holstein) de 2000 à 2014</a:t>
            </a:r>
          </a:p>
          <a:p>
            <a:r>
              <a:rPr lang="fr-BE" sz="3200" dirty="0" err="1">
                <a:solidFill>
                  <a:schemeClr val="bg1"/>
                </a:solidFill>
              </a:rPr>
              <a:t>Cfr</a:t>
            </a:r>
            <a:r>
              <a:rPr lang="fr-BE" sz="3200" dirty="0">
                <a:solidFill>
                  <a:schemeClr val="bg1"/>
                </a:solidFill>
              </a:rPr>
              <a:t> </a:t>
            </a:r>
            <a:r>
              <a:rPr lang="fr-BE" sz="3200" dirty="0" err="1">
                <a:solidFill>
                  <a:schemeClr val="bg1"/>
                </a:solidFill>
              </a:rPr>
              <a:t>Tunisian</a:t>
            </a:r>
            <a:r>
              <a:rPr lang="fr-BE" sz="3200" dirty="0">
                <a:solidFill>
                  <a:schemeClr val="bg1"/>
                </a:solidFill>
              </a:rPr>
              <a:t> </a:t>
            </a:r>
            <a:r>
              <a:rPr lang="fr-BE" sz="3200" dirty="0" err="1">
                <a:solidFill>
                  <a:schemeClr val="bg1"/>
                </a:solidFill>
              </a:rPr>
              <a:t>Genetic</a:t>
            </a:r>
            <a:r>
              <a:rPr lang="fr-BE" sz="3200" dirty="0">
                <a:solidFill>
                  <a:schemeClr val="bg1"/>
                </a:solidFill>
              </a:rPr>
              <a:t> </a:t>
            </a:r>
            <a:r>
              <a:rPr lang="fr-BE" sz="3200" dirty="0" err="1">
                <a:solidFill>
                  <a:schemeClr val="bg1"/>
                </a:solidFill>
              </a:rPr>
              <a:t>Improvement</a:t>
            </a:r>
            <a:r>
              <a:rPr lang="fr-BE" sz="3200" dirty="0">
                <a:solidFill>
                  <a:schemeClr val="bg1"/>
                </a:solidFill>
              </a:rPr>
              <a:t> Center)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19517" y="431825"/>
            <a:ext cx="2433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5400" dirty="0" smtClean="0">
                <a:solidFill>
                  <a:srgbClr val="FFFF00"/>
                </a:solidFill>
              </a:rPr>
              <a:t>FRANCE</a:t>
            </a:r>
            <a:endParaRPr lang="fr-BE" sz="5400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521202" y="10195296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5400" dirty="0" smtClean="0">
                <a:solidFill>
                  <a:srgbClr val="FFFF00"/>
                </a:solidFill>
              </a:rPr>
              <a:t>TUNISIE</a:t>
            </a:r>
            <a:endParaRPr lang="fr-BE" sz="5400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909248" y="443236"/>
            <a:ext cx="134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5400" dirty="0" smtClean="0">
                <a:solidFill>
                  <a:srgbClr val="FFFF00"/>
                </a:solidFill>
              </a:rPr>
              <a:t>USA</a:t>
            </a:r>
            <a:endParaRPr lang="fr-BE" sz="5400" dirty="0">
              <a:solidFill>
                <a:srgbClr val="FFFF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576185" y="3812718"/>
            <a:ext cx="6120680" cy="28803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5400" dirty="0" smtClean="0">
                <a:solidFill>
                  <a:schemeClr val="bg1"/>
                </a:solidFill>
              </a:rPr>
              <a:t>L’infertilité :  </a:t>
            </a:r>
            <a:endParaRPr lang="fr-BE" sz="5400" dirty="0">
              <a:solidFill>
                <a:schemeClr val="bg1"/>
              </a:solidFill>
            </a:endParaRPr>
          </a:p>
          <a:p>
            <a:pPr algn="ctr"/>
            <a:r>
              <a:rPr lang="fr-BE" sz="5400" dirty="0">
                <a:solidFill>
                  <a:schemeClr val="bg1"/>
                </a:solidFill>
              </a:rPr>
              <a:t>un petit état </a:t>
            </a:r>
          </a:p>
          <a:p>
            <a:pPr algn="ctr"/>
            <a:r>
              <a:rPr lang="fr-BE" sz="5400" dirty="0">
                <a:solidFill>
                  <a:schemeClr val="bg1"/>
                </a:solidFill>
              </a:rPr>
              <a:t>des lieux</a:t>
            </a:r>
          </a:p>
        </p:txBody>
      </p:sp>
    </p:spTree>
    <p:extLst>
      <p:ext uri="{BB962C8B-B14F-4D97-AF65-F5344CB8AC3E}">
        <p14:creationId xmlns:p14="http://schemas.microsoft.com/office/powerpoint/2010/main" val="13970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12220" y="4749726"/>
            <a:ext cx="17137904" cy="2090811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Les causes de l’infertilité </a:t>
            </a:r>
            <a:endParaRPr lang="fr-BE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12220" y="4749726"/>
            <a:ext cx="17137904" cy="2090811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Les causes de l’infertilité </a:t>
            </a:r>
            <a:endParaRPr lang="fr-BE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H:\Dossier 360 Learning\Parcours 6 infertilite\Infertilite Module 2 manifestations analyse\Hypotheses infertilite infecondi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92" y="503833"/>
            <a:ext cx="20234248" cy="12889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7153536" y="11881097"/>
            <a:ext cx="459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solidFill>
                  <a:srgbClr val="FF0000"/>
                </a:solidFill>
              </a:rPr>
              <a:t>Endométrites subcliniques</a:t>
            </a:r>
            <a:endParaRPr lang="fr-BE" sz="32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5193540" y="11305033"/>
            <a:ext cx="1872208" cy="8684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961292" y="11161017"/>
            <a:ext cx="2232248" cy="434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93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12220" y="4749726"/>
            <a:ext cx="17137904" cy="3386955"/>
          </a:xfrm>
          <a:prstGeom prst="round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L’endométrite subclinique</a:t>
            </a:r>
          </a:p>
          <a:p>
            <a:pPr algn="ctr"/>
            <a:r>
              <a:rPr lang="fr-BE" sz="9600" dirty="0" smtClean="0">
                <a:solidFill>
                  <a:srgbClr val="FF6699"/>
                </a:solidFill>
              </a:rPr>
              <a:t>Une infection parmi d’autres </a:t>
            </a:r>
            <a:endParaRPr lang="fr-BE" sz="96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87884" y="359817"/>
            <a:ext cx="9001000" cy="11161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0" dirty="0" smtClean="0"/>
              <a:t>Savoir de quoi on parle</a:t>
            </a:r>
            <a:endParaRPr lang="fr-BE" sz="6000" dirty="0"/>
          </a:p>
        </p:txBody>
      </p:sp>
      <p:pic>
        <p:nvPicPr>
          <p:cNvPr id="1028" name="Picture 4" descr="D:\2 ACTIVITES ENSEIGNEMENTS\Ressources\Facebook Theriogenology\Uterine infections definition franç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6" y="1655963"/>
            <a:ext cx="15481720" cy="116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569804" y="4824313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smtClean="0"/>
              <a:t>Ecoulement vaginal purulent (</a:t>
            </a:r>
            <a:r>
              <a:rPr lang="fr-BE" sz="4000" dirty="0" err="1" smtClean="0"/>
              <a:t>PVD</a:t>
            </a:r>
            <a:r>
              <a:rPr lang="fr-BE" sz="4000" dirty="0" smtClean="0"/>
              <a:t> : purulent vaginal </a:t>
            </a:r>
            <a:r>
              <a:rPr lang="fr-BE" sz="4000" dirty="0" err="1" smtClean="0"/>
              <a:t>discharge</a:t>
            </a:r>
            <a:r>
              <a:rPr lang="fr-BE" sz="4000" dirty="0" smtClean="0"/>
              <a:t>)</a:t>
            </a:r>
          </a:p>
          <a:p>
            <a:r>
              <a:rPr lang="fr-BE" sz="4000" dirty="0" smtClean="0"/>
              <a:t>= endométrite clinique ou  </a:t>
            </a:r>
            <a:endParaRPr lang="fr-BE" sz="4000" dirty="0"/>
          </a:p>
          <a:p>
            <a:r>
              <a:rPr lang="fr-BE" sz="4000" dirty="0" smtClean="0"/>
              <a:t>= cervicite ou </a:t>
            </a:r>
          </a:p>
          <a:p>
            <a:r>
              <a:rPr lang="fr-BE" sz="4000" dirty="0" smtClean="0"/>
              <a:t>= vaginite ou </a:t>
            </a:r>
          </a:p>
          <a:p>
            <a:r>
              <a:rPr lang="fr-BE" sz="4000" dirty="0" smtClean="0"/>
              <a:t>= pyomètre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10515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208296</TotalTime>
  <Words>960</Words>
  <Application>Microsoft Office PowerPoint</Application>
  <PresentationFormat>Personnalisé</PresentationFormat>
  <Paragraphs>160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Lecteur Bulletin GTV</cp:lastModifiedBy>
  <cp:revision>573</cp:revision>
  <dcterms:created xsi:type="dcterms:W3CDTF">2021-02-10T14:19:29Z</dcterms:created>
  <dcterms:modified xsi:type="dcterms:W3CDTF">2022-12-14T09:05:26Z</dcterms:modified>
</cp:coreProperties>
</file>