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7" r:id="rId4"/>
    <p:sldId id="258" r:id="rId5"/>
    <p:sldId id="259" r:id="rId6"/>
    <p:sldId id="261" r:id="rId7"/>
    <p:sldId id="262" r:id="rId8"/>
    <p:sldId id="264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7E627C-24BB-35EA-B41E-C4F23977FD47}" name="Miny Xavier" initials="MX" userId="S::xavier.miny@uliege.be::cf49e9b8-9a73-4875-b180-cf0bb3d9f24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5E547-CF1D-457F-3117-C7E039961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1EA18F8-0E88-8E22-E03D-FD9B8CE2B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5FF6CC-645C-EA87-A9CE-EB371FF0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7510-7751-487F-B5BB-9A57DB5C99A3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854D39-5AC5-D23A-027A-2FCCB54EB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EC599D-159C-9713-BEED-3A8AF3F7A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A534-8362-4D23-A689-8D2205913F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2200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CCC03-950E-E009-0D8E-6C0E2A4A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70CCB1-71FB-E235-AA9B-62A42CBDF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8BB7AD-9278-694F-8795-AA59E871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7510-7751-487F-B5BB-9A57DB5C99A3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73E790-6513-B4D0-BD65-04EA40576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9C6613-CD98-6C6C-CB88-62CEA6F2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A534-8362-4D23-A689-8D2205913F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178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ED15023-E66D-9B21-6763-9B79E03CB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B9EB26-DA4F-7F29-4DE2-9F5802D80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2CADC4-32B0-4569-9D8D-2D13405DF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7510-7751-487F-B5BB-9A57DB5C99A3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7FE598-7E72-483A-C17A-C34606AA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FB7B27-E8E1-918A-C9AE-4A520FC1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A534-8362-4D23-A689-8D2205913F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459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B8E66E6-6C38-486D-95D5-3FBA6CF86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4C3223C7-7D36-4288-9753-A896F165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2051450"/>
            <a:ext cx="6849271" cy="222890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3A7F0557-8D19-4B43-A502-9357E2DDA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400" y="4413363"/>
            <a:ext cx="6849270" cy="120602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EFEBE9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8264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triangl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186B50D-7A9A-4C26-A361-193920B65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69"/>
          <a:stretch/>
        </p:blipFill>
        <p:spPr>
          <a:xfrm>
            <a:off x="0" y="1"/>
            <a:ext cx="11792857" cy="6858000"/>
          </a:xfrm>
          <a:prstGeom prst="rect">
            <a:avLst/>
          </a:prstGeom>
        </p:spPr>
      </p:pic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93FFFD2A-7B82-4122-A9D3-1A0E246AF41A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1003671" y="1229649"/>
            <a:ext cx="11188328" cy="562835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BD3022D-2542-442B-808D-5202447836B9}"/>
              </a:ext>
            </a:extLst>
          </p:cNvPr>
          <p:cNvSpPr>
            <a:spLocks noChangeAspect="1"/>
          </p:cNvSpPr>
          <p:nvPr/>
        </p:nvSpPr>
        <p:spPr>
          <a:xfrm>
            <a:off x="0" y="3575544"/>
            <a:ext cx="6518368" cy="3282456"/>
          </a:xfrm>
          <a:prstGeom prst="rtTriangle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220E6C27-2AE9-4FB3-A4CA-9DEC3190D3C5}"/>
              </a:ext>
            </a:extLst>
          </p:cNvPr>
          <p:cNvSpPr>
            <a:spLocks noChangeAspect="1"/>
          </p:cNvSpPr>
          <p:nvPr/>
        </p:nvSpPr>
        <p:spPr>
          <a:xfrm rot="10800000">
            <a:off x="5125802" y="1"/>
            <a:ext cx="7066198" cy="3545854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28E6A2BE-1A69-49F4-ABDB-084CBADE8416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4521747" y="3975709"/>
            <a:ext cx="7564505" cy="1069122"/>
          </a:xfrm>
        </p:spPr>
        <p:txBody>
          <a:bodyPr tIns="36000" bIns="36000" anchor="b">
            <a:noAutofit/>
          </a:bodyPr>
          <a:lstStyle>
            <a:lvl1pPr algn="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9B18075-0FAD-4EBC-8A1C-C7DA9039DC69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521748" y="5074520"/>
            <a:ext cx="7564504" cy="824127"/>
          </a:xfrm>
        </p:spPr>
        <p:txBody>
          <a:bodyPr tIns="0" bIns="0">
            <a:noAutofit/>
          </a:bodyPr>
          <a:lstStyle>
            <a:lvl1pPr marL="0" indent="0" algn="r">
              <a:buNone/>
              <a:defRPr sz="28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FC5805C5-53B1-4332-819D-2A40AB5315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93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ACF1279-0A96-46BC-BDEC-342B1904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102" y="2462286"/>
            <a:ext cx="7493796" cy="56734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E94DBEBC-C3DD-417A-AE0B-7F2FFBE8B0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6181" y="3108237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ABD0B67-8261-4A54-B433-27B04D6C5FA5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4" name="Triangle rectangle 26">
              <a:extLst>
                <a:ext uri="{FF2B5EF4-FFF2-40B4-BE49-F238E27FC236}">
                  <a16:creationId xmlns:a16="http://schemas.microsoft.com/office/drawing/2014/main" id="{AED1471E-38A9-4C43-B330-15A5928385CA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riangle rectangle 26">
              <a:extLst>
                <a:ext uri="{FF2B5EF4-FFF2-40B4-BE49-F238E27FC236}">
                  <a16:creationId xmlns:a16="http://schemas.microsoft.com/office/drawing/2014/main" id="{692F3268-955F-4A36-89E1-8B2CBE6FECE9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A8589E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Triangle isocèle 2">
              <a:extLst>
                <a:ext uri="{FF2B5EF4-FFF2-40B4-BE49-F238E27FC236}">
                  <a16:creationId xmlns:a16="http://schemas.microsoft.com/office/drawing/2014/main" id="{C12C66E5-C642-4A82-B37D-6149495CC1CB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9" name="Graphique 8">
            <a:extLst>
              <a:ext uri="{FF2B5EF4-FFF2-40B4-BE49-F238E27FC236}">
                <a16:creationId xmlns:a16="http://schemas.microsoft.com/office/drawing/2014/main" id="{8B793308-2542-4FCA-98E9-63301B822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89600" y="435600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6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1">
            <a:extLst>
              <a:ext uri="{FF2B5EF4-FFF2-40B4-BE49-F238E27FC236}">
                <a16:creationId xmlns:a16="http://schemas.microsoft.com/office/drawing/2014/main" id="{2241C72F-8B64-4833-B9EA-07DC2E34F56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12192000" cy="6863694"/>
            <a:chOff x="-5102" y="-5100"/>
            <a:chExt cx="9149101" cy="5150642"/>
          </a:xfrm>
        </p:grpSpPr>
        <p:sp>
          <p:nvSpPr>
            <p:cNvPr id="7" name="Triangle isocèle 17">
              <a:extLst>
                <a:ext uri="{FF2B5EF4-FFF2-40B4-BE49-F238E27FC236}">
                  <a16:creationId xmlns:a16="http://schemas.microsoft.com/office/drawing/2014/main" id="{254C6A41-E4CB-4892-81E8-7463EEA69623}"/>
                </a:ext>
              </a:extLst>
            </p:cNvPr>
            <p:cNvSpPr/>
            <p:nvPr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A858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>
                <a:solidFill>
                  <a:srgbClr val="5B257D"/>
                </a:solidFill>
              </a:endParaRPr>
            </a:p>
          </p:txBody>
        </p:sp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B629F952-43F5-4EB4-857F-4F3C5F5274C9}"/>
                </a:ext>
              </a:extLst>
            </p:cNvPr>
            <p:cNvSpPr/>
            <p:nvPr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664D58-8FC7-41BD-ACDB-D5E84E9B5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2023E7-7B76-4FA3-9608-8B33B4F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5E3D61-0E00-4CEE-B060-9D83A856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83D0827-1551-4DEF-AEE5-8BD3BD50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992" y="4791656"/>
            <a:ext cx="6356336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1F87DFC7-3329-4F55-8747-8F14050EA2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1992" y="5437607"/>
            <a:ext cx="6356336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1E7861F7-6100-4819-8452-49DFE0389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23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0592D962-125E-40AB-A930-7AA00616D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2769"/>
          <a:stretch/>
        </p:blipFill>
        <p:spPr>
          <a:xfrm>
            <a:off x="0" y="-1"/>
            <a:ext cx="7546694" cy="4388693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864029D-2963-4A65-B032-A8175CB95F1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 w 12192000"/>
              <a:gd name="connsiteY1" fmla="*/ 0 h 6858000"/>
              <a:gd name="connsiteX2" fmla="*/ 1 w 12192000"/>
              <a:gd name="connsiteY2" fmla="*/ 3682800 h 6858000"/>
              <a:gd name="connsiteX3" fmla="*/ 7430401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" y="0"/>
                </a:lnTo>
                <a:lnTo>
                  <a:pt x="1" y="3682800"/>
                </a:lnTo>
                <a:lnTo>
                  <a:pt x="743040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noFill/>
              </a:ln>
            </a:endParaRPr>
          </a:p>
        </p:txBody>
      </p:sp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D40B19F9-0171-42B6-84C3-DBE1B2949BC3}"/>
              </a:ext>
            </a:extLst>
          </p:cNvPr>
          <p:cNvSpPr>
            <a:spLocks noChangeAspect="1"/>
          </p:cNvSpPr>
          <p:nvPr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960000"/>
            <a:ext cx="11043598" cy="1080000"/>
          </a:xfrm>
        </p:spPr>
        <p:txBody>
          <a:bodyPr anchor="b">
            <a:normAutofit/>
          </a:bodyPr>
          <a:lstStyle>
            <a:lvl1pPr algn="r">
              <a:defRPr sz="3200" b="1" cap="none" baseline="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2400" y="5220000"/>
            <a:ext cx="11043598" cy="863559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14ABDAFE-1AC8-493A-8B5A-796E5B4C59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8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5B5860-269D-417B-A8E7-19FBD2A0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8A0599-C68A-4E69-AD24-F58B6AF4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427AB3-0931-4524-9E39-39B01BFF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037BDB4-C7E2-464F-8E9B-068858F75CEB}"/>
              </a:ext>
            </a:extLst>
          </p:cNvPr>
          <p:cNvGrpSpPr/>
          <p:nvPr/>
        </p:nvGrpSpPr>
        <p:grpSpPr>
          <a:xfrm>
            <a:off x="0" y="0"/>
            <a:ext cx="9465276" cy="6858000"/>
            <a:chOff x="0" y="0"/>
            <a:chExt cx="9465276" cy="6858000"/>
          </a:xfrm>
        </p:grpSpPr>
        <p:sp>
          <p:nvSpPr>
            <p:cNvPr id="7" name="Triangle rectangle 6">
              <a:extLst>
                <a:ext uri="{FF2B5EF4-FFF2-40B4-BE49-F238E27FC236}">
                  <a16:creationId xmlns:a16="http://schemas.microsoft.com/office/drawing/2014/main" id="{5B097EBE-1403-4461-8BC8-95DB246D7EB6}"/>
                </a:ext>
              </a:extLst>
            </p:cNvPr>
            <p:cNvSpPr/>
            <p:nvPr/>
          </p:nvSpPr>
          <p:spPr>
            <a:xfrm flipV="1">
              <a:off x="0" y="0"/>
              <a:ext cx="6342868" cy="31940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1FBADB"/>
                </a:solidFill>
              </a:endParaRPr>
            </a:p>
          </p:txBody>
        </p:sp>
        <p:sp>
          <p:nvSpPr>
            <p:cNvPr id="8" name="Triangle rectangle 7">
              <a:extLst>
                <a:ext uri="{FF2B5EF4-FFF2-40B4-BE49-F238E27FC236}">
                  <a16:creationId xmlns:a16="http://schemas.microsoft.com/office/drawing/2014/main" id="{79502811-6ACB-420A-AD49-65F9DA2AF29B}"/>
                </a:ext>
              </a:extLst>
            </p:cNvPr>
            <p:cNvSpPr/>
            <p:nvPr/>
          </p:nvSpPr>
          <p:spPr>
            <a:xfrm>
              <a:off x="0" y="2091570"/>
              <a:ext cx="9465276" cy="4766430"/>
            </a:xfrm>
            <a:prstGeom prst="rtTriangle">
              <a:avLst/>
            </a:pr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2F15EA7B-C4EB-49CC-BCC6-D8966413E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4717898"/>
            <a:ext cx="7454000" cy="567349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1FC12A7-3105-4716-8D56-C90E64A8DE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2400" y="5363849"/>
            <a:ext cx="7454000" cy="486486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9B4D04BD-770C-42E0-B674-F660FD4E5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2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EDC8ECE-BC03-46C4-8549-294628CA9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58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>
            <a:extLst>
              <a:ext uri="{FF2B5EF4-FFF2-40B4-BE49-F238E27FC236}">
                <a16:creationId xmlns:a16="http://schemas.microsoft.com/office/drawing/2014/main" id="{03254CBB-1086-403B-B41D-67E9E1C3A603}"/>
              </a:ext>
            </a:extLst>
          </p:cNvPr>
          <p:cNvSpPr>
            <a:spLocks noChangeAspect="1"/>
          </p:cNvSpPr>
          <p:nvPr/>
        </p:nvSpPr>
        <p:spPr>
          <a:xfrm>
            <a:off x="0" y="4870800"/>
            <a:ext cx="4009365" cy="19872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DDDB33-DD70-4F0B-BEA6-3DE9948C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C356BA-49A3-8E74-FB68-F2AD3364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24FAAF-5620-3F97-5AF9-6BC5B3B31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C609B3-4122-CBEB-FD8B-F1B6E1561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7510-7751-487F-B5BB-9A57DB5C99A3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F2606C-58B9-4D43-D7C6-DD241F00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7FA638-A3B5-B97E-284D-2AC9B7B7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A534-8362-4D23-A689-8D2205913F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9586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>
            <a:extLst>
              <a:ext uri="{FF2B5EF4-FFF2-40B4-BE49-F238E27FC236}">
                <a16:creationId xmlns:a16="http://schemas.microsoft.com/office/drawing/2014/main" id="{03254CBB-1086-403B-B41D-67E9E1C3A603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6419EF0B-C3E2-49B0-84D9-20E19BE85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58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B53BF58-347A-435F-B3E3-64B564E31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57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612A94D1-7406-46E7-BD67-6B25953F8DE1}"/>
              </a:ext>
            </a:extLst>
          </p:cNvPr>
          <p:cNvSpPr>
            <a:spLocks noChangeAspect="1"/>
          </p:cNvSpPr>
          <p:nvPr/>
        </p:nvSpPr>
        <p:spPr>
          <a:xfrm>
            <a:off x="0" y="4870800"/>
            <a:ext cx="4009365" cy="19872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9344DD1D-FC9F-4914-B658-C979409B3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23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rectangle 13">
            <a:extLst>
              <a:ext uri="{FF2B5EF4-FFF2-40B4-BE49-F238E27FC236}">
                <a16:creationId xmlns:a16="http://schemas.microsoft.com/office/drawing/2014/main" id="{DD0FD8BE-0CD3-4B35-AD30-6B1CABC75B9F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841A8C5-A7DB-4D56-A0CC-B56E28E34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78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274638"/>
            <a:ext cx="103920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72400" y="1600201"/>
            <a:ext cx="499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972400" y="1600200"/>
            <a:ext cx="499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2400" y="6356351"/>
            <a:ext cx="2844800" cy="365125"/>
          </a:xfrm>
        </p:spPr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453EDA5-A07A-40EC-97E6-F85199BA9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68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2400" y="1535113"/>
            <a:ext cx="4992000" cy="648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72400" y="2174875"/>
            <a:ext cx="4992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970000" y="1535113"/>
            <a:ext cx="4992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970000" y="2166637"/>
            <a:ext cx="4992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C3F2609B-A12E-448C-BCFB-264C4D3D0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13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7068AF-0755-41BB-B9AD-C5B1DE013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65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0D70B00-64C3-4CBA-B19B-5596D8C26EDD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FB3DB1BF-25BA-4C73-B078-94E2BFC8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53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5251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7" y="273050"/>
            <a:ext cx="3556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92711" y="273051"/>
            <a:ext cx="657482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71827" y="1435101"/>
            <a:ext cx="3556001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60BE51CA-071A-40A8-A5FB-AB76303D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75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4B2498-CC53-A2E2-1A95-0BCB6621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0783DF-B070-DAE1-75CD-258E45AB8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3542D6-A623-1520-12C1-F0C3DFE6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7510-7751-487F-B5BB-9A57DB5C99A3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109BEA-5C9B-20ED-FF19-053A895E5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7EFEB4-AE8F-ADFA-9C69-8021B718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A534-8362-4D23-A689-8D2205913F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2265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7931" y="4800600"/>
            <a:ext cx="839613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897931" y="612775"/>
            <a:ext cx="839613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97931" y="5367338"/>
            <a:ext cx="8396139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3D0A32B-295A-4821-B49E-DF14B9771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43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165BC5AF-66B2-4FF5-8D66-541989CD55A5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7931" y="4800600"/>
            <a:ext cx="839613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897931" y="612775"/>
            <a:ext cx="839613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97931" y="5367338"/>
            <a:ext cx="8396139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9BE2E7A4-B44B-49B9-8226-9D7FCD966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7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39B8AC76-F257-4FEE-A86E-B12A4DB9F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203344" y="5801056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80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238758" y="260649"/>
            <a:ext cx="2461141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8688" y="260649"/>
            <a:ext cx="7567712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4B0F298-245B-405C-8754-511454A9C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203344" y="5801056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19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et triangle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748EED0-0A57-4655-9879-BB4BBE38F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6798" b="167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E466FE93-BCCA-4DEB-B128-EDA5937013B3}"/>
              </a:ext>
            </a:extLst>
          </p:cNvPr>
          <p:cNvSpPr/>
          <p:nvPr/>
        </p:nvSpPr>
        <p:spPr>
          <a:xfrm flipH="1">
            <a:off x="4200000" y="2858400"/>
            <a:ext cx="7992000" cy="399960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CED83DE5-27A0-439B-8B1B-5E0DFE9DCC27}"/>
              </a:ext>
            </a:extLst>
          </p:cNvPr>
          <p:cNvSpPr/>
          <p:nvPr/>
        </p:nvSpPr>
        <p:spPr>
          <a:xfrm flipH="1" flipV="1">
            <a:off x="4200000" y="0"/>
            <a:ext cx="7992000" cy="39996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3CFC905C-D692-43EF-A413-5BD3FC5D5CE6}"/>
              </a:ext>
            </a:extLst>
          </p:cNvPr>
          <p:cNvSpPr>
            <a:spLocks noChangeAspect="1"/>
          </p:cNvSpPr>
          <p:nvPr/>
        </p:nvSpPr>
        <p:spPr>
          <a:xfrm>
            <a:off x="0" y="2106000"/>
            <a:ext cx="9500400" cy="4752000"/>
          </a:xfrm>
          <a:prstGeom prst="rtTriangle">
            <a:avLst/>
          </a:prstGeom>
          <a:solidFill>
            <a:schemeClr val="accent1">
              <a:alpha val="8470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3AFEB569-9A6E-4E23-92B8-3DAE124B0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21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Triangle et image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89B84DC-DA94-4A3B-BB2D-18F3335C1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6798" b="167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6F9CE725-9F0E-4867-847C-F2274CE57378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1003672" y="1229649"/>
            <a:ext cx="11188328" cy="562835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BD3022D-2542-442B-808D-5202447836B9}"/>
              </a:ext>
            </a:extLst>
          </p:cNvPr>
          <p:cNvSpPr>
            <a:spLocks noChangeAspect="1"/>
          </p:cNvSpPr>
          <p:nvPr/>
        </p:nvSpPr>
        <p:spPr>
          <a:xfrm>
            <a:off x="0" y="3575544"/>
            <a:ext cx="6518368" cy="3282456"/>
          </a:xfrm>
          <a:prstGeom prst="rtTriangle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220E6C27-2AE9-4FB3-A4CA-9DEC3190D3C5}"/>
              </a:ext>
            </a:extLst>
          </p:cNvPr>
          <p:cNvSpPr>
            <a:spLocks noChangeAspect="1"/>
          </p:cNvSpPr>
          <p:nvPr/>
        </p:nvSpPr>
        <p:spPr>
          <a:xfrm rot="10800000">
            <a:off x="5125802" y="1"/>
            <a:ext cx="7066198" cy="3545854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0">
            <a:extLst>
              <a:ext uri="{FF2B5EF4-FFF2-40B4-BE49-F238E27FC236}">
                <a16:creationId xmlns:a16="http://schemas.microsoft.com/office/drawing/2014/main" id="{EEECA6DB-FE45-4F0C-9997-81E8823BE3BF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4521747" y="3975709"/>
            <a:ext cx="7564505" cy="1069122"/>
          </a:xfrm>
        </p:spPr>
        <p:txBody>
          <a:bodyPr tIns="36000" bIns="36000" anchor="b">
            <a:noAutofit/>
          </a:bodyPr>
          <a:lstStyle>
            <a:lvl1pPr algn="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2ED0D76D-8361-4720-A879-E969FBCFB0E6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521748" y="5074520"/>
            <a:ext cx="7564504" cy="824127"/>
          </a:xfrm>
        </p:spPr>
        <p:txBody>
          <a:bodyPr tIns="0" bIns="0">
            <a:noAutofit/>
          </a:bodyPr>
          <a:lstStyle>
            <a:lvl1pPr marL="0" indent="0" algn="r">
              <a:buNone/>
              <a:defRPr sz="28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E02BF532-472D-453D-B62B-B15EEBE0E7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96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4BEE6B7-6726-40A8-B682-418CD4504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13252"/>
          <a:stretch/>
        </p:blipFill>
        <p:spPr>
          <a:xfrm>
            <a:off x="0" y="0"/>
            <a:ext cx="7532914" cy="4886956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B69A3261-0B63-4F95-8DFF-EE72BDFD742A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 w 12192000"/>
              <a:gd name="connsiteY1" fmla="*/ 0 h 6858000"/>
              <a:gd name="connsiteX2" fmla="*/ 1 w 12192000"/>
              <a:gd name="connsiteY2" fmla="*/ 3682800 h 6858000"/>
              <a:gd name="connsiteX3" fmla="*/ 7430401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" y="0"/>
                </a:lnTo>
                <a:lnTo>
                  <a:pt x="1" y="3682800"/>
                </a:lnTo>
                <a:lnTo>
                  <a:pt x="743040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noFill/>
              </a:ln>
            </a:endParaRP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81451F3F-6F39-4C4D-AC93-F3A07058C804}"/>
              </a:ext>
            </a:extLst>
          </p:cNvPr>
          <p:cNvSpPr/>
          <p:nvPr/>
        </p:nvSpPr>
        <p:spPr>
          <a:xfrm>
            <a:off x="1" y="3175200"/>
            <a:ext cx="7430400" cy="3682800"/>
          </a:xfrm>
          <a:prstGeom prst="rtTriangle">
            <a:avLst/>
          </a:prstGeom>
          <a:solidFill>
            <a:schemeClr val="tx2">
              <a:lumMod val="20000"/>
              <a:lumOff val="8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059627"/>
            <a:ext cx="2844800" cy="661850"/>
          </a:xfrm>
        </p:spPr>
        <p:txBody>
          <a:bodyPr anchor="t"/>
          <a:lstStyle>
            <a:lvl1pPr>
              <a:defRPr sz="1600"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2ADB040-BA9D-4C5A-A012-D7BA1741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3495170"/>
            <a:ext cx="11010000" cy="108236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92110A2D-EE1B-45F5-96B6-541C66382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99" y="4581003"/>
            <a:ext cx="11009999" cy="96103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771C0A3-CB71-4D1D-897A-D76A595F93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9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0F4F805-C2F8-4520-BD8B-755F503B3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13252"/>
          <a:stretch/>
        </p:blipFill>
        <p:spPr>
          <a:xfrm>
            <a:off x="0" y="0"/>
            <a:ext cx="7532914" cy="4886956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32BA8963-0FF6-4A19-8B5B-0689D3AA063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 w 12192000"/>
              <a:gd name="connsiteY1" fmla="*/ 0 h 6858000"/>
              <a:gd name="connsiteX2" fmla="*/ 1 w 12192000"/>
              <a:gd name="connsiteY2" fmla="*/ 3682800 h 6858000"/>
              <a:gd name="connsiteX3" fmla="*/ 7430401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" y="0"/>
                </a:lnTo>
                <a:lnTo>
                  <a:pt x="1" y="3682800"/>
                </a:lnTo>
                <a:lnTo>
                  <a:pt x="743040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noFill/>
              </a:ln>
            </a:endParaRP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53C0011F-D29D-48F0-AB5C-8C5CFEB68921}"/>
              </a:ext>
            </a:extLst>
          </p:cNvPr>
          <p:cNvSpPr>
            <a:spLocks noChangeAspect="1"/>
          </p:cNvSpPr>
          <p:nvPr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6D13421-62DF-44A8-A64A-F96CD33F0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3960000"/>
            <a:ext cx="11043598" cy="1080000"/>
          </a:xfrm>
        </p:spPr>
        <p:txBody>
          <a:bodyPr anchor="b">
            <a:normAutofit/>
          </a:bodyPr>
          <a:lstStyle>
            <a:lvl1pPr algn="r">
              <a:defRPr sz="3200" b="1" cap="none" baseline="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8BE65B4F-FABF-45EF-8BD3-F275E9683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400" y="5220000"/>
            <a:ext cx="11043598" cy="863559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1E0009B4-757C-499A-88A8-C25FED3A4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96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71E0A66B-DB9D-4AB9-ADF4-40E84E420424}"/>
              </a:ext>
            </a:extLst>
          </p:cNvPr>
          <p:cNvSpPr/>
          <p:nvPr/>
        </p:nvSpPr>
        <p:spPr>
          <a:xfrm flipV="1">
            <a:off x="0" y="0"/>
            <a:ext cx="7430400" cy="36828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81451F3F-6F39-4C4D-AC93-F3A07058C804}"/>
              </a:ext>
            </a:extLst>
          </p:cNvPr>
          <p:cNvSpPr/>
          <p:nvPr/>
        </p:nvSpPr>
        <p:spPr>
          <a:xfrm>
            <a:off x="0" y="3175200"/>
            <a:ext cx="7430400" cy="3682800"/>
          </a:xfrm>
          <a:prstGeom prst="rtTriangle">
            <a:avLst/>
          </a:prstGeom>
          <a:solidFill>
            <a:schemeClr val="tx2">
              <a:lumMod val="20000"/>
              <a:lumOff val="8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059627"/>
            <a:ext cx="2844800" cy="661850"/>
          </a:xfrm>
        </p:spPr>
        <p:txBody>
          <a:bodyPr anchor="t"/>
          <a:lstStyle>
            <a:lvl1pPr>
              <a:defRPr sz="1600"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2ADB040-BA9D-4C5A-A012-D7BA1741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3495170"/>
            <a:ext cx="11010000" cy="108236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61BCD301-28D6-4DED-9149-0B0CF8272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99" y="4581003"/>
            <a:ext cx="11009999" cy="96103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F39465F8-E9E2-47E7-BDC1-AF6F8B079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9671" y="436122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36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erciem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547525E4-AC16-4CAF-B3D3-BD2C7A73410B}"/>
              </a:ext>
            </a:extLst>
          </p:cNvPr>
          <p:cNvSpPr>
            <a:spLocks noChangeAspect="1"/>
          </p:cNvSpPr>
          <p:nvPr/>
        </p:nvSpPr>
        <p:spPr>
          <a:xfrm flipV="1">
            <a:off x="0" y="0"/>
            <a:ext cx="6647468" cy="3294748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Espace réservé du contenu 10">
            <a:extLst>
              <a:ext uri="{FF2B5EF4-FFF2-40B4-BE49-F238E27FC236}">
                <a16:creationId xmlns:a16="http://schemas.microsoft.com/office/drawing/2014/main" id="{2F56595C-9867-4C3E-9EEA-ED39D6506E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8213" y="1732179"/>
            <a:ext cx="7341387" cy="226309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66A2B0E-41E7-4618-9AE9-1F01F0C6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056" y="432000"/>
            <a:ext cx="6227543" cy="1143000"/>
          </a:xfrm>
        </p:spPr>
        <p:txBody>
          <a:bodyPr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u contenu 10">
            <a:extLst>
              <a:ext uri="{FF2B5EF4-FFF2-40B4-BE49-F238E27FC236}">
                <a16:creationId xmlns:a16="http://schemas.microsoft.com/office/drawing/2014/main" id="{F239FEE7-05BB-4D8F-A370-4D608D68C4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2400" y="4932378"/>
            <a:ext cx="11047199" cy="137498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06DFF1A-32E6-4337-BAFD-2C4EEC438B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2400" y="4152453"/>
            <a:ext cx="11047199" cy="62482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E5478DF-DDE1-4B6E-81AF-0ADF38B5C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429" y="429238"/>
            <a:ext cx="20128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5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0EEFEC-525C-282B-1378-C52001F68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1D308-B971-7A6B-6DD4-8F08F7E91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DCEB36-A87C-B4DF-13AB-20D808CEA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72FA35-3E3D-CCFC-AE24-3CE75939A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7510-7751-487F-B5BB-9A57DB5C99A3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CACEC3-E891-7083-6DB2-715CC6CBF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45B040-1143-9C11-2EA8-01933332B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A534-8362-4D23-A689-8D2205913F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717611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merciem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3339CA6A-741C-4A8E-AF1D-052FFF7D176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547525E4-AC16-4CAF-B3D3-BD2C7A73410B}"/>
              </a:ext>
            </a:extLst>
          </p:cNvPr>
          <p:cNvSpPr>
            <a:spLocks noChangeAspect="1"/>
          </p:cNvSpPr>
          <p:nvPr/>
        </p:nvSpPr>
        <p:spPr>
          <a:xfrm flipV="1">
            <a:off x="0" y="0"/>
            <a:ext cx="6647468" cy="3294748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Espace réservé du contenu 10">
            <a:extLst>
              <a:ext uri="{FF2B5EF4-FFF2-40B4-BE49-F238E27FC236}">
                <a16:creationId xmlns:a16="http://schemas.microsoft.com/office/drawing/2014/main" id="{2F56595C-9867-4C3E-9EEA-ED39D6506E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8213" y="1732179"/>
            <a:ext cx="7341387" cy="226309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5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66A2B0E-41E7-4618-9AE9-1F01F0C6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056" y="432000"/>
            <a:ext cx="6227543" cy="1143000"/>
          </a:xfrm>
        </p:spPr>
        <p:txBody>
          <a:bodyPr/>
          <a:lstStyle>
            <a:lvl1pPr algn="r">
              <a:defRPr sz="2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u contenu 10">
            <a:extLst>
              <a:ext uri="{FF2B5EF4-FFF2-40B4-BE49-F238E27FC236}">
                <a16:creationId xmlns:a16="http://schemas.microsoft.com/office/drawing/2014/main" id="{F239FEE7-05BB-4D8F-A370-4D608D68C4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2400" y="4932378"/>
            <a:ext cx="11047199" cy="137498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5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06DFF1A-32E6-4337-BAFD-2C4EEC438B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2400" y="4152453"/>
            <a:ext cx="11047199" cy="62482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58D217-F45A-46D5-BA46-1994B7A927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629" y="431438"/>
            <a:ext cx="2026800" cy="6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93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91E69DD1-20E2-4033-855D-1DB35DD81AA4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1" name="Triangle rectangle 26">
              <a:extLst>
                <a:ext uri="{FF2B5EF4-FFF2-40B4-BE49-F238E27FC236}">
                  <a16:creationId xmlns:a16="http://schemas.microsoft.com/office/drawing/2014/main" id="{CBAFF0A8-EF7F-4551-B92A-B2DEC1CDD375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rectangle 26">
              <a:extLst>
                <a:ext uri="{FF2B5EF4-FFF2-40B4-BE49-F238E27FC236}">
                  <a16:creationId xmlns:a16="http://schemas.microsoft.com/office/drawing/2014/main" id="{24323A89-83F5-4937-BF4A-0C432B1AE11D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A8589E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isocèle 12">
              <a:extLst>
                <a:ext uri="{FF2B5EF4-FFF2-40B4-BE49-F238E27FC236}">
                  <a16:creationId xmlns:a16="http://schemas.microsoft.com/office/drawing/2014/main" id="{2D031C7C-554A-4831-B3BB-E45C7ED0A51A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7" name="Graphique 6">
            <a:extLst>
              <a:ext uri="{FF2B5EF4-FFF2-40B4-BE49-F238E27FC236}">
                <a16:creationId xmlns:a16="http://schemas.microsoft.com/office/drawing/2014/main" id="{96EB6485-24F0-47D4-BD2A-DB9829148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4960" y="2732400"/>
            <a:ext cx="4582080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49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2116EE20-0978-42ED-B377-D7237342D524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2" name="Triangle rectangle 26">
              <a:extLst>
                <a:ext uri="{FF2B5EF4-FFF2-40B4-BE49-F238E27FC236}">
                  <a16:creationId xmlns:a16="http://schemas.microsoft.com/office/drawing/2014/main" id="{A0C8D663-01D0-4CF7-B6F2-3A75FE7900B1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26">
              <a:extLst>
                <a:ext uri="{FF2B5EF4-FFF2-40B4-BE49-F238E27FC236}">
                  <a16:creationId xmlns:a16="http://schemas.microsoft.com/office/drawing/2014/main" id="{BA55A5D8-67BE-4C2A-AEBD-D9094E1A5DFB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isocèle 13">
              <a:extLst>
                <a:ext uri="{FF2B5EF4-FFF2-40B4-BE49-F238E27FC236}">
                  <a16:creationId xmlns:a16="http://schemas.microsoft.com/office/drawing/2014/main" id="{782EA74F-4041-4199-B217-7ABA249B5012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6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1C2DB881-046E-4775-82A8-3F24E5E17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4960" y="2732400"/>
            <a:ext cx="4582080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59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0CAB536-F998-4B20-8FA8-B7F96539D4A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607594" y="2792413"/>
            <a:ext cx="4976812" cy="13938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fr-FR" dirty="0"/>
              <a:t>Merci</a:t>
            </a:r>
            <a:endParaRPr lang="fr-BE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B6A43A5-AA3A-4BFC-B7DB-5DE5EB0B7779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0" name="Triangle rectangle 26">
              <a:extLst>
                <a:ext uri="{FF2B5EF4-FFF2-40B4-BE49-F238E27FC236}">
                  <a16:creationId xmlns:a16="http://schemas.microsoft.com/office/drawing/2014/main" id="{54206899-FB18-4847-BC57-167CAF217DF1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rectangle 26">
              <a:extLst>
                <a:ext uri="{FF2B5EF4-FFF2-40B4-BE49-F238E27FC236}">
                  <a16:creationId xmlns:a16="http://schemas.microsoft.com/office/drawing/2014/main" id="{F2C10157-9E7F-4D71-AB98-2BE7CC23FE66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A8589E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isocèle 11">
              <a:extLst>
                <a:ext uri="{FF2B5EF4-FFF2-40B4-BE49-F238E27FC236}">
                  <a16:creationId xmlns:a16="http://schemas.microsoft.com/office/drawing/2014/main" id="{877BF605-1224-44AC-96C9-FFBFA7439C7D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C4804201-82A3-4261-B48D-CED65630B9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0439" y="500408"/>
            <a:ext cx="4582080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63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55AB448A-770F-427D-851F-70109ACC6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52000" y="2169000"/>
            <a:ext cx="8288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7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FB332C-3EFE-9B42-5819-22FE3ED2B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7A834-FFF7-E55B-3119-13A06756F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17FC4A-145C-599D-C7E6-220C71A65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723FE68-1697-07F1-A12A-D1AC1E8550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5806EEE-9BC8-5B50-A2B9-D00922482E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F26BBC2-C41E-56A2-E710-C4C3C0A12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7510-7751-487F-B5BB-9A57DB5C99A3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4773AC2-06CE-7CB6-B1A0-86E5F9F6C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B8200B9-0638-5289-8E00-E3455C41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A534-8362-4D23-A689-8D2205913F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506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A36F5-318F-4227-CB26-1CAA1D27D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DB8879-64EE-9E26-19B3-E11EB3418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7510-7751-487F-B5BB-9A57DB5C99A3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ED4C6D-21FB-C5E4-C2DE-0027EF3BF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DC6900-63A3-5D09-6CD4-EF7A4DC40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A534-8362-4D23-A689-8D2205913F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725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1A06C0-BA78-5949-5CC4-1072E241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7510-7751-487F-B5BB-9A57DB5C99A3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34F0FC-8D38-7E6C-20BD-25690271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74BD7B-AC79-7F5C-8376-FAFD702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A534-8362-4D23-A689-8D2205913F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0166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3A968-96D4-A874-DF43-1288954F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EBE57D-BE6D-1158-A698-8D3D2D010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51AC7E-93AC-1709-AE5E-60C3F490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F0F939-724A-DA50-D242-03D8D877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7510-7751-487F-B5BB-9A57DB5C99A3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1B8F93-CA6E-0225-806F-3CD120CFA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DD70D1-E84E-DFF0-3940-AFCDE7A7A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A534-8362-4D23-A689-8D2205913F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73817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080822-61EA-A3AC-D495-0AA145B0F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684E24-F4D6-6F36-A184-3FFD4DF69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473C10-B136-F946-E56F-D724E1A39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4CB379-CFA5-5B3D-B213-8A08137C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7510-7751-487F-B5BB-9A57DB5C99A3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8A675C-60EE-E8EA-7442-6DF5C075D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EE1700-7FA1-E941-5824-BCC5664A4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1A534-8362-4D23-A689-8D2205913F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552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0318B8-641C-4BA9-E43A-643EA89E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9D1954-C7DC-7AE1-9BF3-E067358D7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B28570-5BC2-BE61-28DA-E9F107CF5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D7510-7751-487F-B5BB-9A57DB5C99A3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F4D62C-C725-0108-1CFE-854287F59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6CF277-AE47-E034-8F76-DB939A3B7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1A534-8362-4D23-A689-8D2205913FB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564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72400" y="274638"/>
            <a:ext cx="1038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BE" noProof="0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2400" y="1600201"/>
            <a:ext cx="1038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BE" noProof="0" dirty="0"/>
              <a:t>Cliquez pour modifier les styles du texte du masque</a:t>
            </a:r>
          </a:p>
          <a:p>
            <a:pPr lvl="1"/>
            <a:r>
              <a:rPr lang="fr-BE" noProof="0" dirty="0"/>
              <a:t>Deuxième niveau</a:t>
            </a:r>
          </a:p>
          <a:p>
            <a:pPr lvl="2"/>
            <a:r>
              <a:rPr lang="fr-BE" noProof="0" dirty="0"/>
              <a:t>Troisième niveau</a:t>
            </a:r>
          </a:p>
          <a:p>
            <a:pPr lvl="3"/>
            <a:r>
              <a:rPr lang="fr-BE" noProof="0" dirty="0"/>
              <a:t>Quatrième niveau</a:t>
            </a:r>
          </a:p>
          <a:p>
            <a:pPr lvl="4"/>
            <a:r>
              <a:rPr lang="fr-BE" noProof="0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2400" y="6356351"/>
            <a:ext cx="288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3B87A-11AD-42B6-B851-8DD850EB46BC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8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8445F-33C3-4B77-A046-2DEA1EA998B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103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txStyles>
    <p:titleStyle>
      <a:lvl1pPr algn="just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4500" indent="-4445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Calibri" panose="020F050202020403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Wingdings 3" panose="05040102010807070707" pitchFamily="18" charset="2"/>
        <a:buChar char="u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Calibri" panose="020F050202020403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ACA20-A6B0-4D28-AD3B-C4CA0BCE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99" y="2051450"/>
            <a:ext cx="8589355" cy="2228904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Parliamentary immunities, human rights, and the separation of powers </a:t>
            </a:r>
            <a:endParaRPr lang="fr-BE" dirty="0">
              <a:latin typeface="Gill Sans MT" panose="020B0502020104020203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1E682A-37A5-4C7A-98FF-F06966E6F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99" y="4635304"/>
            <a:ext cx="6849270" cy="1206022"/>
          </a:xfrm>
        </p:spPr>
        <p:txBody>
          <a:bodyPr>
            <a:normAutofit fontScale="77500" lnSpcReduction="20000"/>
          </a:bodyPr>
          <a:lstStyle/>
          <a:p>
            <a:r>
              <a:rPr lang="fr-BE" dirty="0">
                <a:solidFill>
                  <a:schemeClr val="bg1"/>
                </a:solidFill>
                <a:latin typeface="Gill Sans MT" panose="020B0502020104020203" pitchFamily="34" charset="0"/>
              </a:rPr>
              <a:t>Andy JOUSTEN</a:t>
            </a:r>
          </a:p>
          <a:p>
            <a:r>
              <a:rPr lang="fr-BE" sz="2300" i="1" dirty="0">
                <a:solidFill>
                  <a:schemeClr val="bg1"/>
                </a:solidFill>
                <a:latin typeface="Gill Sans MT" panose="020B0502020104020203" pitchFamily="34" charset="0"/>
              </a:rPr>
              <a:t>PhD-</a:t>
            </a:r>
            <a:r>
              <a:rPr lang="fr-BE" sz="2300" i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Student</a:t>
            </a:r>
            <a:r>
              <a:rPr lang="fr-BE" sz="2300" i="1" dirty="0">
                <a:solidFill>
                  <a:schemeClr val="bg1"/>
                </a:solidFill>
                <a:latin typeface="Gill Sans MT" panose="020B0502020104020203" pitchFamily="34" charset="0"/>
              </a:rPr>
              <a:t> at the </a:t>
            </a:r>
            <a:r>
              <a:rPr lang="fr-BE" sz="2300" i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University</a:t>
            </a:r>
            <a:r>
              <a:rPr lang="fr-BE" sz="2300" i="1" dirty="0">
                <a:solidFill>
                  <a:schemeClr val="bg1"/>
                </a:solidFill>
                <a:latin typeface="Gill Sans MT" panose="020B0502020104020203" pitchFamily="34" charset="0"/>
              </a:rPr>
              <a:t> of Liège (</a:t>
            </a:r>
            <a:r>
              <a:rPr lang="fr-BE" sz="2300" i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Belgium</a:t>
            </a:r>
            <a:r>
              <a:rPr lang="fr-BE" sz="2300" i="1" dirty="0">
                <a:solidFill>
                  <a:schemeClr val="bg1"/>
                </a:solidFill>
                <a:latin typeface="Gill Sans MT" panose="020B0502020104020203" pitchFamily="34" charset="0"/>
              </a:rPr>
              <a:t>)</a:t>
            </a:r>
          </a:p>
          <a:p>
            <a:r>
              <a:rPr lang="fr-BE" sz="2300" i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Deputy</a:t>
            </a:r>
            <a:r>
              <a:rPr lang="fr-BE" sz="2300" i="1" dirty="0">
                <a:solidFill>
                  <a:schemeClr val="bg1"/>
                </a:solidFill>
                <a:latin typeface="Gill Sans MT" panose="020B0502020104020203" pitchFamily="34" charset="0"/>
              </a:rPr>
              <a:t> Auditor at the Supreme Administrative Court (</a:t>
            </a:r>
            <a:r>
              <a:rPr lang="fr-BE" sz="2300" i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Belgium</a:t>
            </a:r>
            <a:r>
              <a:rPr lang="fr-BE" sz="2300" i="1" dirty="0">
                <a:solidFill>
                  <a:schemeClr val="bg1"/>
                </a:solidFill>
                <a:latin typeface="Gill Sans MT" panose="020B05020201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9638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FD6C8-A762-2ADD-391B-0C7D4CEB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264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fr-FR" sz="3400" b="1" dirty="0">
                <a:solidFill>
                  <a:srgbClr val="008080"/>
                </a:solidFill>
                <a:latin typeface="Gill Sans MT" panose="020B0502020104020203" pitchFamily="34" charset="0"/>
              </a:rPr>
              <a:t>III. Une protection insuffisante - An </a:t>
            </a:r>
            <a:r>
              <a:rPr lang="fr-FR" sz="3400" b="1" dirty="0" err="1">
                <a:solidFill>
                  <a:srgbClr val="008080"/>
                </a:solidFill>
                <a:latin typeface="Gill Sans MT" panose="020B0502020104020203" pitchFamily="34" charset="0"/>
              </a:rPr>
              <a:t>insufficient</a:t>
            </a:r>
            <a:r>
              <a:rPr lang="fr-FR" sz="3400" b="1" dirty="0">
                <a:solidFill>
                  <a:srgbClr val="008080"/>
                </a:solidFill>
                <a:latin typeface="Gill Sans MT" panose="020B0502020104020203" pitchFamily="34" charset="0"/>
              </a:rPr>
              <a:t> protection</a:t>
            </a:r>
            <a:endParaRPr lang="fr-BE" sz="3400" b="1" dirty="0">
              <a:solidFill>
                <a:srgbClr val="0080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1C30F-D022-01CA-E627-C56277ED9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29163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229AAE"/>
              </a:buClr>
              <a:buNone/>
            </a:pPr>
            <a:endParaRPr lang="en-US" sz="2200" dirty="0">
              <a:latin typeface="Gill Sans MT" panose="020B0502020104020203" pitchFamily="34" charset="0"/>
            </a:endParaRPr>
          </a:p>
          <a:p>
            <a:pPr marL="0" indent="0" algn="just">
              <a:buClr>
                <a:srgbClr val="229AAE"/>
              </a:buClr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E61D8B-365F-EBF9-5865-03D259D73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62" y="6047168"/>
            <a:ext cx="1409700" cy="6167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7D54CE-4C55-2CFF-FBF7-F35D49594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83" t="25460" r="38322" b="5324"/>
          <a:stretch/>
        </p:blipFill>
        <p:spPr>
          <a:xfrm>
            <a:off x="2234867" y="1215341"/>
            <a:ext cx="2985219" cy="50762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 descr="Une image contenant pierre&#10;&#10;Description générée automatiquement">
            <a:extLst>
              <a:ext uri="{FF2B5EF4-FFF2-40B4-BE49-F238E27FC236}">
                <a16:creationId xmlns:a16="http://schemas.microsoft.com/office/drawing/2014/main" id="{00714377-3C5A-6CE8-AD9F-D7CDD17DE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58" t="5957" r="18280" b="11206"/>
          <a:stretch/>
        </p:blipFill>
        <p:spPr>
          <a:xfrm rot="440248">
            <a:off x="7366489" y="1623340"/>
            <a:ext cx="2328127" cy="42602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BC41084-09A4-A0F8-A983-4AE3F29AB506}"/>
              </a:ext>
            </a:extLst>
          </p:cNvPr>
          <p:cNvSpPr txBox="1"/>
          <p:nvPr/>
        </p:nvSpPr>
        <p:spPr>
          <a:xfrm>
            <a:off x="229374" y="4632587"/>
            <a:ext cx="20054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Gill Sans MT" panose="020B0502020104020203" pitchFamily="34" charset="0"/>
              </a:rPr>
              <a:t>Revue Trimestrielle des Droits de l'Homme</a:t>
            </a:r>
            <a:r>
              <a:rPr lang="fr-FR" sz="1400" dirty="0">
                <a:latin typeface="Gill Sans MT" panose="020B0502020104020203" pitchFamily="34" charset="0"/>
              </a:rPr>
              <a:t>, (11 </a:t>
            </a:r>
            <a:r>
              <a:rPr lang="fr-FR" sz="1400" dirty="0" err="1">
                <a:latin typeface="Gill Sans MT" panose="020B0502020104020203" pitchFamily="34" charset="0"/>
              </a:rPr>
              <a:t>January</a:t>
            </a:r>
            <a:r>
              <a:rPr lang="fr-FR" sz="1400" dirty="0">
                <a:latin typeface="Gill Sans MT" panose="020B0502020104020203" pitchFamily="34" charset="0"/>
              </a:rPr>
              <a:t> 2022): 29-62. </a:t>
            </a:r>
            <a:endParaRPr lang="fr-BE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43622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FD6C8-A762-2ADD-391B-0C7D4CEB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solidFill>
                  <a:srgbClr val="008080"/>
                </a:solidFill>
                <a:latin typeface="Gill Sans MT" panose="020B0502020104020203" pitchFamily="34" charset="0"/>
              </a:rPr>
              <a:t>Introduction</a:t>
            </a:r>
            <a:endParaRPr lang="fr-BE" sz="4000" b="1" dirty="0">
              <a:solidFill>
                <a:srgbClr val="0080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1C30F-D022-01CA-E627-C56277ED9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6605588" cy="4729163"/>
          </a:xfrm>
        </p:spPr>
        <p:txBody>
          <a:bodyPr/>
          <a:lstStyle/>
          <a:p>
            <a:pPr lvl="1">
              <a:buClr>
                <a:srgbClr val="7030A0"/>
              </a:buClr>
              <a:buFont typeface="Wingdings" panose="05000000000000000000" pitchFamily="2" charset="2"/>
              <a:buChar char="Ø"/>
            </a:pPr>
            <a:endParaRPr lang="fr-FR" sz="500" dirty="0">
              <a:latin typeface="Gill Sans MT" panose="020B0502020104020203" pitchFamily="34" charset="0"/>
            </a:endParaRPr>
          </a:p>
          <a:p>
            <a:pPr algn="just">
              <a:buClr>
                <a:srgbClr val="329683"/>
              </a:buClr>
            </a:pPr>
            <a:r>
              <a:rPr lang="fr-FR" sz="3200" dirty="0">
                <a:latin typeface="Gill Sans MT" panose="020B0502020104020203" pitchFamily="34" charset="0"/>
              </a:rPr>
              <a:t>Case </a:t>
            </a:r>
            <a:r>
              <a:rPr lang="fr-FR" sz="3200" dirty="0" err="1">
                <a:latin typeface="Gill Sans MT" panose="020B0502020104020203" pitchFamily="34" charset="0"/>
              </a:rPr>
              <a:t>law</a:t>
            </a:r>
            <a:r>
              <a:rPr lang="fr-FR" sz="3200" dirty="0">
                <a:latin typeface="Gill Sans MT" panose="020B0502020104020203" pitchFamily="34" charset="0"/>
              </a:rPr>
              <a:t> of the </a:t>
            </a:r>
            <a:r>
              <a:rPr lang="fr-FR" sz="3200" dirty="0" err="1">
                <a:latin typeface="Gill Sans MT" panose="020B0502020104020203" pitchFamily="34" charset="0"/>
              </a:rPr>
              <a:t>European</a:t>
            </a:r>
            <a:r>
              <a:rPr lang="fr-FR" sz="3200" dirty="0">
                <a:latin typeface="Gill Sans MT" panose="020B0502020104020203" pitchFamily="34" charset="0"/>
              </a:rPr>
              <a:t> Court of Human </a:t>
            </a:r>
            <a:r>
              <a:rPr lang="fr-FR" sz="3200" dirty="0" err="1">
                <a:latin typeface="Gill Sans MT" panose="020B0502020104020203" pitchFamily="34" charset="0"/>
              </a:rPr>
              <a:t>Rights</a:t>
            </a:r>
            <a:r>
              <a:rPr lang="fr-FR" sz="3200" dirty="0">
                <a:latin typeface="Gill Sans MT" panose="020B0502020104020203" pitchFamily="34" charset="0"/>
              </a:rPr>
              <a:t> (</a:t>
            </a:r>
            <a:r>
              <a:rPr lang="fr-FR" sz="3200" dirty="0" err="1">
                <a:latin typeface="Gill Sans MT" panose="020B0502020104020203" pitchFamily="34" charset="0"/>
              </a:rPr>
              <a:t>E.Ct.H.R</a:t>
            </a:r>
            <a:r>
              <a:rPr lang="fr-FR" sz="3200" dirty="0">
                <a:latin typeface="Gill Sans MT" panose="020B0502020104020203" pitchFamily="34" charset="0"/>
              </a:rPr>
              <a:t>.)</a:t>
            </a:r>
          </a:p>
          <a:p>
            <a:pPr marL="0" indent="0" algn="just">
              <a:buClr>
                <a:srgbClr val="329683"/>
              </a:buClr>
              <a:buNone/>
            </a:pPr>
            <a:endParaRPr lang="fr-FR" sz="3200" dirty="0">
              <a:latin typeface="Gill Sans MT" panose="020B0502020104020203" pitchFamily="34" charset="0"/>
            </a:endParaRPr>
          </a:p>
          <a:p>
            <a:pPr lvl="1" algn="just">
              <a:buClr>
                <a:srgbClr val="329683"/>
              </a:buClr>
            </a:pPr>
            <a:r>
              <a:rPr lang="fr-FR" sz="2800" dirty="0">
                <a:latin typeface="Gill Sans MT" panose="020B0502020104020203" pitchFamily="34" charset="0"/>
              </a:rPr>
              <a:t>Interactions </a:t>
            </a:r>
            <a:r>
              <a:rPr lang="fr-FR" sz="2800" dirty="0" err="1">
                <a:latin typeface="Gill Sans MT" panose="020B0502020104020203" pitchFamily="34" charset="0"/>
              </a:rPr>
              <a:t>between</a:t>
            </a:r>
            <a:r>
              <a:rPr lang="fr-FR" sz="2800" dirty="0">
                <a:latin typeface="Gill Sans MT" panose="020B0502020104020203" pitchFamily="34" charset="0"/>
              </a:rPr>
              <a:t> </a:t>
            </a:r>
            <a:r>
              <a:rPr lang="fr-FR" sz="2800" dirty="0" err="1">
                <a:latin typeface="Gill Sans MT" panose="020B0502020104020203" pitchFamily="34" charset="0"/>
              </a:rPr>
              <a:t>human</a:t>
            </a:r>
            <a:r>
              <a:rPr lang="fr-FR" sz="2800" dirty="0">
                <a:latin typeface="Gill Sans MT" panose="020B0502020104020203" pitchFamily="34" charset="0"/>
              </a:rPr>
              <a:t> </a:t>
            </a:r>
            <a:r>
              <a:rPr lang="fr-FR" sz="2800" dirty="0" err="1">
                <a:latin typeface="Gill Sans MT" panose="020B0502020104020203" pitchFamily="34" charset="0"/>
              </a:rPr>
              <a:t>rights</a:t>
            </a:r>
            <a:r>
              <a:rPr lang="fr-FR" sz="2800" dirty="0">
                <a:latin typeface="Gill Sans MT" panose="020B0502020104020203" pitchFamily="34" charset="0"/>
              </a:rPr>
              <a:t> and </a:t>
            </a:r>
            <a:r>
              <a:rPr lang="fr-FR" sz="2800" dirty="0" err="1">
                <a:latin typeface="Gill Sans MT" panose="020B0502020104020203" pitchFamily="34" charset="0"/>
              </a:rPr>
              <a:t>parliamentary</a:t>
            </a:r>
            <a:r>
              <a:rPr lang="fr-FR" sz="2800" dirty="0">
                <a:latin typeface="Gill Sans MT" panose="020B0502020104020203" pitchFamily="34" charset="0"/>
              </a:rPr>
              <a:t> </a:t>
            </a:r>
            <a:r>
              <a:rPr lang="fr-FR" sz="2800" dirty="0" err="1">
                <a:latin typeface="Gill Sans MT" panose="020B0502020104020203" pitchFamily="34" charset="0"/>
              </a:rPr>
              <a:t>immunities</a:t>
            </a:r>
            <a:endParaRPr lang="fr-FR" sz="2800" dirty="0">
              <a:latin typeface="Gill Sans MT" panose="020B0502020104020203" pitchFamily="34" charset="0"/>
            </a:endParaRPr>
          </a:p>
          <a:p>
            <a:pPr lvl="1" algn="just">
              <a:buClr>
                <a:srgbClr val="329683"/>
              </a:buClr>
            </a:pPr>
            <a:r>
              <a:rPr lang="fr-FR" sz="2800" dirty="0">
                <a:latin typeface="Gill Sans MT" panose="020B0502020104020203" pitchFamily="34" charset="0"/>
              </a:rPr>
              <a:t>Courts’ vision on the relations </a:t>
            </a:r>
            <a:r>
              <a:rPr lang="fr-FR" sz="2800" dirty="0" err="1">
                <a:latin typeface="Gill Sans MT" panose="020B0502020104020203" pitchFamily="34" charset="0"/>
              </a:rPr>
              <a:t>between</a:t>
            </a:r>
            <a:r>
              <a:rPr lang="fr-FR" sz="2800" dirty="0">
                <a:latin typeface="Gill Sans MT" panose="020B0502020104020203" pitchFamily="34" charset="0"/>
              </a:rPr>
              <a:t> </a:t>
            </a:r>
            <a:r>
              <a:rPr lang="fr-FR" sz="2800" dirty="0" err="1">
                <a:latin typeface="Gill Sans MT" panose="020B0502020104020203" pitchFamily="34" charset="0"/>
              </a:rPr>
              <a:t>Parliament</a:t>
            </a:r>
            <a:r>
              <a:rPr lang="fr-FR" sz="2800" dirty="0">
                <a:latin typeface="Gill Sans MT" panose="020B0502020104020203" pitchFamily="34" charset="0"/>
              </a:rPr>
              <a:t>, </a:t>
            </a:r>
            <a:r>
              <a:rPr lang="fr-FR" sz="2800" dirty="0" err="1">
                <a:latin typeface="Gill Sans MT" panose="020B0502020104020203" pitchFamily="34" charset="0"/>
              </a:rPr>
              <a:t>MPs</a:t>
            </a:r>
            <a:r>
              <a:rPr lang="fr-FR" sz="2800" dirty="0">
                <a:latin typeface="Gill Sans MT" panose="020B0502020104020203" pitchFamily="34" charset="0"/>
              </a:rPr>
              <a:t> and the </a:t>
            </a:r>
            <a:r>
              <a:rPr lang="fr-FR" sz="2800" dirty="0" err="1">
                <a:latin typeface="Gill Sans MT" panose="020B0502020104020203" pitchFamily="34" charset="0"/>
              </a:rPr>
              <a:t>judiciary</a:t>
            </a:r>
            <a:r>
              <a:rPr lang="fr-FR" sz="2800" dirty="0">
                <a:latin typeface="Gill Sans MT" panose="020B0502020104020203" pitchFamily="34" charset="0"/>
              </a:rPr>
              <a:t> 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E61D8B-365F-EBF9-5865-03D259D73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22" y="6014630"/>
            <a:ext cx="1409700" cy="6167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3AAD65-B0AD-144B-5AF6-B6E951028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23" y="1027906"/>
            <a:ext cx="5272777" cy="4599781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102499" lon="2404204" rev="281988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31533623"/>
      </p:ext>
    </p:extLst>
  </p:cSld>
  <p:clrMapOvr>
    <a:masterClrMapping/>
  </p:clrMapOvr>
  <p:transition spd="slow">
    <p:cover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FD6C8-A762-2ADD-391B-0C7D4CEB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>
                <a:solidFill>
                  <a:srgbClr val="008080"/>
                </a:solidFill>
                <a:latin typeface="Gill Sans MT" panose="020B0502020104020203" pitchFamily="34" charset="0"/>
              </a:rPr>
              <a:t>Introduction</a:t>
            </a:r>
            <a:endParaRPr lang="fr-BE" sz="3500" b="1" dirty="0">
              <a:solidFill>
                <a:srgbClr val="0080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1C30F-D022-01CA-E627-C56277ED9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/>
          </a:bodyPr>
          <a:lstStyle/>
          <a:p>
            <a:pPr algn="just">
              <a:buClr>
                <a:srgbClr val="229AAE"/>
              </a:buClr>
            </a:pPr>
            <a:r>
              <a:rPr lang="en-US" sz="3200" dirty="0">
                <a:latin typeface="Gill Sans MT" panose="020B0502020104020203" pitchFamily="34" charset="0"/>
              </a:rPr>
              <a:t>Thesis formulated for the purpose of the presentation: </a:t>
            </a:r>
          </a:p>
          <a:p>
            <a:pPr marL="0" indent="0" algn="just">
              <a:buClr>
                <a:srgbClr val="229AAE"/>
              </a:buClr>
              <a:buNone/>
            </a:pPr>
            <a:endParaRPr lang="en-US" sz="3200" dirty="0">
              <a:latin typeface="Gill Sans MT" panose="020B0502020104020203" pitchFamily="34" charset="0"/>
            </a:endParaRPr>
          </a:p>
          <a:p>
            <a:pPr marL="457200" lvl="1" indent="0" algn="just">
              <a:buClr>
                <a:srgbClr val="229AAE"/>
              </a:buClr>
              <a:buNone/>
            </a:pPr>
            <a:r>
              <a:rPr lang="en-US" sz="2800" dirty="0">
                <a:latin typeface="Gill Sans MT" panose="020B0502020104020203" pitchFamily="34" charset="0"/>
              </a:rPr>
              <a:t>“</a:t>
            </a:r>
            <a:r>
              <a:rPr lang="en-US" sz="2800" i="1" dirty="0" err="1">
                <a:latin typeface="Gill Sans MT" panose="020B0502020104020203" pitchFamily="34" charset="0"/>
              </a:rPr>
              <a:t>L’immunité</a:t>
            </a:r>
            <a:r>
              <a:rPr lang="en-US" sz="2800" i="1" dirty="0">
                <a:latin typeface="Gill Sans MT" panose="020B0502020104020203" pitchFamily="34" charset="0"/>
              </a:rPr>
              <a:t> </a:t>
            </a:r>
            <a:r>
              <a:rPr lang="en-US" sz="2800" i="1" dirty="0" err="1">
                <a:latin typeface="Gill Sans MT" panose="020B0502020104020203" pitchFamily="34" charset="0"/>
              </a:rPr>
              <a:t>parlementaire</a:t>
            </a:r>
            <a:r>
              <a:rPr lang="en-US" sz="2800" i="1" dirty="0">
                <a:latin typeface="Gill Sans MT" panose="020B0502020104020203" pitchFamily="34" charset="0"/>
              </a:rPr>
              <a:t> (au </a:t>
            </a:r>
            <a:r>
              <a:rPr lang="en-US" sz="2800" i="1" dirty="0" err="1">
                <a:latin typeface="Gill Sans MT" panose="020B0502020104020203" pitchFamily="34" charset="0"/>
              </a:rPr>
              <a:t>sens</a:t>
            </a:r>
            <a:r>
              <a:rPr lang="en-US" sz="2800" i="1" dirty="0">
                <a:latin typeface="Gill Sans MT" panose="020B0502020104020203" pitchFamily="34" charset="0"/>
              </a:rPr>
              <a:t> strict) </a:t>
            </a:r>
            <a:r>
              <a:rPr lang="en-US" sz="2800" i="1" dirty="0" err="1">
                <a:latin typeface="Gill Sans MT" panose="020B0502020104020203" pitchFamily="34" charset="0"/>
              </a:rPr>
              <a:t>est</a:t>
            </a:r>
            <a:r>
              <a:rPr lang="en-US" sz="2800" i="1" dirty="0">
                <a:latin typeface="Gill Sans MT" panose="020B0502020104020203" pitchFamily="34" charset="0"/>
              </a:rPr>
              <a:t> un mal </a:t>
            </a:r>
            <a:r>
              <a:rPr lang="en-US" sz="2800" i="1" dirty="0" err="1">
                <a:latin typeface="Gill Sans MT" panose="020B0502020104020203" pitchFamily="34" charset="0"/>
              </a:rPr>
              <a:t>nécessaire</a:t>
            </a:r>
            <a:r>
              <a:rPr lang="en-US" sz="2800" i="1" dirty="0">
                <a:latin typeface="Gill Sans MT" panose="020B0502020104020203" pitchFamily="34" charset="0"/>
              </a:rPr>
              <a:t>, </a:t>
            </a:r>
            <a:r>
              <a:rPr lang="en-US" sz="2800" i="1" dirty="0" err="1">
                <a:latin typeface="Gill Sans MT" panose="020B0502020104020203" pitchFamily="34" charset="0"/>
              </a:rPr>
              <a:t>mais</a:t>
            </a:r>
            <a:r>
              <a:rPr lang="en-US" sz="2800" i="1" dirty="0">
                <a:latin typeface="Gill Sans MT" panose="020B0502020104020203" pitchFamily="34" charset="0"/>
              </a:rPr>
              <a:t> </a:t>
            </a:r>
            <a:r>
              <a:rPr lang="en-US" sz="2800" i="1" dirty="0" err="1">
                <a:latin typeface="Gill Sans MT" panose="020B0502020104020203" pitchFamily="34" charset="0"/>
              </a:rPr>
              <a:t>peut</a:t>
            </a:r>
            <a:r>
              <a:rPr lang="en-US" sz="2800" i="1" dirty="0">
                <a:latin typeface="Gill Sans MT" panose="020B0502020104020203" pitchFamily="34" charset="0"/>
              </a:rPr>
              <a:t> </a:t>
            </a:r>
            <a:r>
              <a:rPr lang="en-US" sz="2800" i="1" dirty="0" err="1">
                <a:latin typeface="Gill Sans MT" panose="020B0502020104020203" pitchFamily="34" charset="0"/>
              </a:rPr>
              <a:t>parfois</a:t>
            </a:r>
            <a:r>
              <a:rPr lang="en-US" sz="2800" i="1" dirty="0">
                <a:latin typeface="Gill Sans MT" panose="020B0502020104020203" pitchFamily="34" charset="0"/>
              </a:rPr>
              <a:t> </a:t>
            </a:r>
            <a:r>
              <a:rPr lang="en-US" sz="2800" i="1" dirty="0" err="1">
                <a:latin typeface="Gill Sans MT" panose="020B0502020104020203" pitchFamily="34" charset="0"/>
              </a:rPr>
              <a:t>s’avérer</a:t>
            </a:r>
            <a:r>
              <a:rPr lang="en-US" sz="2800" i="1" dirty="0">
                <a:latin typeface="Gill Sans MT" panose="020B0502020104020203" pitchFamily="34" charset="0"/>
              </a:rPr>
              <a:t> </a:t>
            </a:r>
            <a:r>
              <a:rPr lang="en-US" sz="2800" i="1" dirty="0" err="1">
                <a:latin typeface="Gill Sans MT" panose="020B0502020104020203" pitchFamily="34" charset="0"/>
              </a:rPr>
              <a:t>insuffisante</a:t>
            </a:r>
            <a:r>
              <a:rPr lang="en-US" sz="2800" dirty="0">
                <a:latin typeface="Gill Sans MT" panose="020B0502020104020203" pitchFamily="34" charset="0"/>
              </a:rPr>
              <a:t>”</a:t>
            </a:r>
          </a:p>
          <a:p>
            <a:pPr marL="457200" lvl="1" indent="0" algn="just">
              <a:buClr>
                <a:srgbClr val="229AAE"/>
              </a:buClr>
              <a:buNone/>
            </a:pPr>
            <a:endParaRPr lang="en-US" sz="2800" dirty="0">
              <a:latin typeface="Gill Sans MT" panose="020B0502020104020203" pitchFamily="34" charset="0"/>
            </a:endParaRPr>
          </a:p>
          <a:p>
            <a:pPr marL="457200" lvl="1" indent="0" algn="just">
              <a:buClr>
                <a:srgbClr val="229AAE"/>
              </a:buClr>
              <a:buNone/>
            </a:pPr>
            <a:r>
              <a:rPr lang="en-US" sz="2800" dirty="0">
                <a:latin typeface="Gill Sans MT" panose="020B0502020104020203" pitchFamily="34" charset="0"/>
              </a:rPr>
              <a:t>“Parliamentary immunity (in the strict sense) is a necessary evil, but can sometimes prove to be insufficient”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E61D8B-365F-EBF9-5865-03D259D73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62" y="6047168"/>
            <a:ext cx="1409700" cy="6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4996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6DFD6C8-A762-2ADD-391B-0C7D4CEB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174" y="427660"/>
            <a:ext cx="7227570" cy="1675626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008080"/>
                </a:solidFill>
                <a:latin typeface="Gill Sans MT" panose="020B0502020104020203" pitchFamily="34" charset="0"/>
              </a:rPr>
              <a:t>Introduction</a:t>
            </a:r>
            <a:endParaRPr lang="fr-BE" sz="4000" b="1" dirty="0">
              <a:solidFill>
                <a:srgbClr val="008080"/>
              </a:solidFill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16041191-9136-4A28-619E-95CE87726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05" r="3" b="5258"/>
          <a:stretch/>
        </p:blipFill>
        <p:spPr>
          <a:xfrm>
            <a:off x="0" y="57813"/>
            <a:ext cx="4392000" cy="2270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 descr="Une image contenant personne, foule&#10;&#10;Description générée automatiquement">
            <a:extLst>
              <a:ext uri="{FF2B5EF4-FFF2-40B4-BE49-F238E27FC236}">
                <a16:creationId xmlns:a16="http://schemas.microsoft.com/office/drawing/2014/main" id="{B35E1D8B-FC16-283F-EBDF-B1EB550F4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2563"/>
          <a:stretch/>
        </p:blipFill>
        <p:spPr>
          <a:xfrm>
            <a:off x="0" y="2338580"/>
            <a:ext cx="4392000" cy="2270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146CFF-1DA5-8F64-AAC1-1EEB30BF61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" t="4490" r="3060" b="8108"/>
          <a:stretch/>
        </p:blipFill>
        <p:spPr>
          <a:xfrm>
            <a:off x="0" y="4587762"/>
            <a:ext cx="4392000" cy="2270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1C30F-D022-01CA-E627-C56277ED9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174" y="2399720"/>
            <a:ext cx="6875145" cy="3736507"/>
          </a:xfrm>
        </p:spPr>
        <p:txBody>
          <a:bodyPr>
            <a:normAutofit/>
          </a:bodyPr>
          <a:lstStyle/>
          <a:p>
            <a:pPr>
              <a:buClr>
                <a:srgbClr val="229AAE"/>
              </a:buClr>
            </a:pPr>
            <a:r>
              <a:rPr lang="en-US" dirty="0">
                <a:latin typeface="Gill Sans MT" panose="020B0502020104020203" pitchFamily="34" charset="0"/>
              </a:rPr>
              <a:t>Public opinion and the reshaping of public institutions (Parliament) </a:t>
            </a:r>
          </a:p>
          <a:p>
            <a:pPr>
              <a:buClr>
                <a:srgbClr val="229AAE"/>
              </a:buClr>
            </a:pPr>
            <a:r>
              <a:rPr lang="en-US" dirty="0">
                <a:latin typeface="Gill Sans MT" panose="020B0502020104020203" pitchFamily="34" charset="0"/>
              </a:rPr>
              <a:t>Parliamentary opposition in the relationship between the political power and the judiciary </a:t>
            </a:r>
          </a:p>
          <a:p>
            <a:pPr marL="0" indent="0">
              <a:buNone/>
            </a:pPr>
            <a:endParaRPr lang="fr-BE" sz="2000" dirty="0"/>
          </a:p>
          <a:p>
            <a:pPr marL="0" indent="0">
              <a:buNone/>
            </a:pPr>
            <a:endParaRPr lang="fr-BE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E61D8B-365F-EBF9-5865-03D259D73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75" y="6108378"/>
            <a:ext cx="1409700" cy="6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81724"/>
      </p:ext>
    </p:extLst>
  </p:cSld>
  <p:clrMapOvr>
    <a:masterClrMapping/>
  </p:clrMapOvr>
  <p:transition spd="slow"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9D537C9-D86A-6B7D-71E9-2D6AD293E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1" b="9930"/>
          <a:stretch/>
        </p:blipFill>
        <p:spPr bwMode="auto">
          <a:xfrm>
            <a:off x="0" y="1447800"/>
            <a:ext cx="12192000" cy="54102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6DFD6C8-A762-2ADD-391B-0C7D4CEB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>
                <a:solidFill>
                  <a:srgbClr val="008080"/>
                </a:solidFill>
                <a:latin typeface="Gill Sans MT" panose="020B0502020104020203" pitchFamily="34" charset="0"/>
              </a:rPr>
              <a:t>I. Un « mal » - An </a:t>
            </a:r>
            <a:r>
              <a:rPr lang="en-GB" sz="3600" b="1">
                <a:solidFill>
                  <a:srgbClr val="008080"/>
                </a:solidFill>
                <a:latin typeface="Gill Sans MT" panose="020B0502020104020203" pitchFamily="34" charset="0"/>
              </a:rPr>
              <a:t>“evil”</a:t>
            </a:r>
            <a:endParaRPr lang="fr-BE" sz="3200" b="1" dirty="0">
              <a:solidFill>
                <a:srgbClr val="0080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1C30F-D022-01CA-E627-C56277ED9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4234"/>
            <a:ext cx="10515600" cy="3948113"/>
          </a:xfrm>
          <a:solidFill>
            <a:schemeClr val="bg1">
              <a:alpha val="82000"/>
            </a:schemeClr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Clr>
                <a:srgbClr val="229AAE"/>
              </a:buClr>
            </a:pPr>
            <a:r>
              <a:rPr lang="en-US" sz="3200" dirty="0">
                <a:latin typeface="Gill Sans MT" panose="020B0502020104020203" pitchFamily="34" charset="0"/>
              </a:rPr>
              <a:t>Parliamentary immunity and harmed third parties’ human rights</a:t>
            </a:r>
          </a:p>
          <a:p>
            <a:pPr marL="0" indent="0" algn="just">
              <a:buClr>
                <a:srgbClr val="229AAE"/>
              </a:buClr>
              <a:buNone/>
            </a:pPr>
            <a:endParaRPr lang="en-US" sz="3200" dirty="0">
              <a:latin typeface="Gill Sans MT" panose="020B0502020104020203" pitchFamily="34" charset="0"/>
            </a:endParaRPr>
          </a:p>
          <a:p>
            <a:pPr lvl="1" algn="just">
              <a:buClr>
                <a:srgbClr val="229AAE"/>
              </a:buClr>
            </a:pPr>
            <a:r>
              <a:rPr lang="en-US" sz="2800" dirty="0">
                <a:latin typeface="Gill Sans MT" panose="020B0502020104020203" pitchFamily="34" charset="0"/>
              </a:rPr>
              <a:t>Challenged before the </a:t>
            </a:r>
            <a:r>
              <a:rPr lang="en-US" sz="2800" dirty="0" err="1">
                <a:latin typeface="Gill Sans MT" panose="020B0502020104020203" pitchFamily="34" charset="0"/>
              </a:rPr>
              <a:t>E.Ct.H.R</a:t>
            </a:r>
            <a:r>
              <a:rPr lang="en-US" sz="2800" dirty="0">
                <a:latin typeface="Gill Sans MT" panose="020B0502020104020203" pitchFamily="34" charset="0"/>
              </a:rPr>
              <a:t>. </a:t>
            </a:r>
          </a:p>
          <a:p>
            <a:pPr lvl="1" algn="just">
              <a:buClr>
                <a:srgbClr val="229AAE"/>
              </a:buClr>
            </a:pPr>
            <a:r>
              <a:rPr lang="en-US" sz="2800" dirty="0">
                <a:latin typeface="Gill Sans MT" panose="020B0502020104020203" pitchFamily="34" charset="0"/>
              </a:rPr>
              <a:t>Right to access to court (Art. 6.1 E.C.H.R.)</a:t>
            </a:r>
          </a:p>
          <a:p>
            <a:pPr lvl="1" algn="just">
              <a:buClr>
                <a:srgbClr val="229AAE"/>
              </a:buClr>
            </a:pPr>
            <a:r>
              <a:rPr lang="en-US" sz="2800" dirty="0">
                <a:latin typeface="Gill Sans MT" panose="020B0502020104020203" pitchFamily="34" charset="0"/>
              </a:rPr>
              <a:t>Compatible, but only under certain conditions relating to the scope of parliamentary immunities </a:t>
            </a:r>
          </a:p>
          <a:p>
            <a:pPr lvl="1" algn="just">
              <a:buClr>
                <a:srgbClr val="229AAE"/>
              </a:buClr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E61D8B-365F-EBF9-5865-03D259D73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62" y="6047168"/>
            <a:ext cx="1409700" cy="6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12971"/>
      </p:ext>
    </p:extLst>
  </p:cSld>
  <p:clrMapOvr>
    <a:masterClrMapping/>
  </p:clrMapOvr>
  <p:transition spd="slow">
    <p:cover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8669E8C-1BFE-38D4-8EFC-BC95A98716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" b="2830"/>
          <a:stretch/>
        </p:blipFill>
        <p:spPr>
          <a:xfrm rot="415757">
            <a:off x="8156744" y="931368"/>
            <a:ext cx="3725645" cy="52184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171926" lon="1506156" rev="21545946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6DFD6C8-A762-2ADD-391B-0C7D4CEB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8080"/>
                </a:solidFill>
                <a:latin typeface="Gill Sans MT" panose="020B0502020104020203" pitchFamily="34" charset="0"/>
              </a:rPr>
              <a:t>I. Un « mal » - An </a:t>
            </a:r>
            <a:r>
              <a:rPr lang="en-GB" sz="3600" b="1" dirty="0">
                <a:solidFill>
                  <a:srgbClr val="008080"/>
                </a:solidFill>
                <a:latin typeface="Gill Sans MT" panose="020B0502020104020203" pitchFamily="34" charset="0"/>
              </a:rPr>
              <a:t>“evil”</a:t>
            </a:r>
            <a:endParaRPr lang="fr-BE" sz="3200" b="1" dirty="0">
              <a:solidFill>
                <a:srgbClr val="0080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1C30F-D022-01CA-E627-C56277ED9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47800"/>
            <a:ext cx="6934199" cy="5045075"/>
          </a:xfrm>
        </p:spPr>
        <p:txBody>
          <a:bodyPr>
            <a:normAutofit fontScale="77500" lnSpcReduction="20000"/>
          </a:bodyPr>
          <a:lstStyle/>
          <a:p>
            <a:pPr algn="just">
              <a:buClr>
                <a:srgbClr val="229AAE"/>
              </a:buClr>
            </a:pPr>
            <a:r>
              <a:rPr lang="en-US" sz="3600" dirty="0">
                <a:latin typeface="Gill Sans MT" panose="020B0502020104020203" pitchFamily="34" charset="0"/>
              </a:rPr>
              <a:t>Parliamentary immunity and the MPs’ interests (and rights)</a:t>
            </a:r>
          </a:p>
          <a:p>
            <a:pPr marL="0" indent="0" algn="just">
              <a:buClr>
                <a:srgbClr val="229AAE"/>
              </a:buClr>
              <a:buNone/>
            </a:pPr>
            <a:endParaRPr lang="en-US" sz="3600" dirty="0">
              <a:latin typeface="Gill Sans MT" panose="020B0502020104020203" pitchFamily="34" charset="0"/>
            </a:endParaRPr>
          </a:p>
          <a:p>
            <a:pPr lvl="1" algn="just">
              <a:buClr>
                <a:srgbClr val="229AAE"/>
              </a:buClr>
            </a:pPr>
            <a:r>
              <a:rPr lang="en-US" sz="3200" dirty="0">
                <a:latin typeface="Gill Sans MT" panose="020B0502020104020203" pitchFamily="34" charset="0"/>
              </a:rPr>
              <a:t>Parliamentary immunity and the public opinion </a:t>
            </a:r>
          </a:p>
          <a:p>
            <a:pPr lvl="2" algn="just">
              <a:buClr>
                <a:srgbClr val="229AAE"/>
              </a:buClr>
            </a:pPr>
            <a:r>
              <a:rPr lang="en-US" sz="2800" dirty="0">
                <a:latin typeface="Gill Sans MT" panose="020B0502020104020203" pitchFamily="34" charset="0"/>
              </a:rPr>
              <a:t>Bad reputation of the parliamentary immunities in the public opinion</a:t>
            </a:r>
          </a:p>
          <a:p>
            <a:pPr lvl="2" algn="just">
              <a:buClr>
                <a:srgbClr val="229AAE"/>
              </a:buClr>
            </a:pPr>
            <a:r>
              <a:rPr lang="en-US" sz="2800" dirty="0">
                <a:latin typeface="Gill Sans MT" panose="020B0502020104020203" pitchFamily="34" charset="0"/>
              </a:rPr>
              <a:t>Risk of a “trial” by the “court of the public opinion”</a:t>
            </a:r>
          </a:p>
          <a:p>
            <a:pPr marL="914400" lvl="2" indent="0" algn="just">
              <a:buClr>
                <a:srgbClr val="229AAE"/>
              </a:buClr>
              <a:buNone/>
            </a:pPr>
            <a:endParaRPr lang="en-US" sz="2800" dirty="0">
              <a:latin typeface="Gill Sans MT" panose="020B0502020104020203" pitchFamily="34" charset="0"/>
            </a:endParaRPr>
          </a:p>
          <a:p>
            <a:pPr lvl="1" algn="just">
              <a:buClr>
                <a:srgbClr val="229AAE"/>
              </a:buClr>
            </a:pPr>
            <a:r>
              <a:rPr lang="en-US" sz="3200" dirty="0">
                <a:latin typeface="Gill Sans MT" panose="020B0502020104020203" pitchFamily="34" charset="0"/>
              </a:rPr>
              <a:t>The MPs’ interests (and rights)</a:t>
            </a:r>
          </a:p>
          <a:p>
            <a:pPr lvl="2" algn="just">
              <a:buClr>
                <a:srgbClr val="229AAE"/>
              </a:buClr>
            </a:pPr>
            <a:r>
              <a:rPr lang="en-US" sz="2800" dirty="0">
                <a:latin typeface="Gill Sans MT" panose="020B0502020104020203" pitchFamily="34" charset="0"/>
              </a:rPr>
              <a:t>No possibility for the MP to renounce to the immunity </a:t>
            </a:r>
          </a:p>
          <a:p>
            <a:pPr lvl="2" algn="just">
              <a:buClr>
                <a:srgbClr val="229AAE"/>
              </a:buClr>
            </a:pPr>
            <a:r>
              <a:rPr lang="en-US" sz="2800" dirty="0">
                <a:latin typeface="Gill Sans MT" panose="020B0502020104020203" pitchFamily="34" charset="0"/>
              </a:rPr>
              <a:t>Compatible with his right to access to court (</a:t>
            </a:r>
            <a:r>
              <a:rPr lang="en-US" sz="2800" dirty="0" err="1">
                <a:latin typeface="Gill Sans MT" panose="020B0502020104020203" pitchFamily="34" charset="0"/>
              </a:rPr>
              <a:t>E.Ct.H.R</a:t>
            </a:r>
            <a:r>
              <a:rPr lang="en-US" sz="2800" dirty="0">
                <a:latin typeface="Gill Sans MT" panose="020B0502020104020203" pitchFamily="34" charset="0"/>
              </a:rPr>
              <a:t>., Grand Chamber, </a:t>
            </a:r>
            <a:r>
              <a:rPr lang="en-US" sz="2800" i="1" dirty="0">
                <a:latin typeface="Gill Sans MT" panose="020B0502020104020203" pitchFamily="34" charset="0"/>
              </a:rPr>
              <a:t>Kart v. Turkey</a:t>
            </a:r>
            <a:r>
              <a:rPr lang="en-US" sz="2800" dirty="0">
                <a:latin typeface="Gill Sans MT" panose="020B0502020104020203" pitchFamily="34" charset="0"/>
              </a:rPr>
              <a:t>, 3 December 2009)</a:t>
            </a:r>
          </a:p>
          <a:p>
            <a:pPr lvl="2" algn="just">
              <a:buClr>
                <a:srgbClr val="229AAE"/>
              </a:buClr>
            </a:pPr>
            <a:r>
              <a:rPr lang="en-US" sz="2800" dirty="0">
                <a:latin typeface="Gill Sans MT" panose="020B0502020104020203" pitchFamily="34" charset="0"/>
              </a:rPr>
              <a:t>Political importance of the image</a:t>
            </a:r>
          </a:p>
          <a:p>
            <a:pPr lvl="1" algn="just">
              <a:buClr>
                <a:srgbClr val="229AAE"/>
              </a:buClr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E61D8B-365F-EBF9-5865-03D259D73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62" y="6047168"/>
            <a:ext cx="1409700" cy="6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73758"/>
      </p:ext>
    </p:extLst>
  </p:cSld>
  <p:clrMapOvr>
    <a:masterClrMapping/>
  </p:clrMapOvr>
  <p:transition spd="slow">
    <p:cover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 descr="Une image contenant bâtiment, extérieur, bâtiment gouvernemental, pierre&#10;&#10;Description générée automatiquement">
            <a:extLst>
              <a:ext uri="{FF2B5EF4-FFF2-40B4-BE49-F238E27FC236}">
                <a16:creationId xmlns:a16="http://schemas.microsoft.com/office/drawing/2014/main" id="{84B4E9AC-DD5B-8BF0-8DD9-EA6A2575A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1" r="29187" b="-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6DFD6C8-A762-2ADD-391B-0C7D4CEB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88222" cy="1807305"/>
          </a:xfrm>
        </p:spPr>
        <p:txBody>
          <a:bodyPr>
            <a:normAutofit/>
          </a:bodyPr>
          <a:lstStyle/>
          <a:p>
            <a:r>
              <a:rPr lang="fr-FR" sz="4100" b="1" dirty="0">
                <a:solidFill>
                  <a:srgbClr val="008080"/>
                </a:solidFill>
                <a:latin typeface="Gill Sans MT" panose="020B0502020104020203" pitchFamily="34" charset="0"/>
              </a:rPr>
              <a:t>II. Un « mal nécessaire » - A </a:t>
            </a:r>
            <a:r>
              <a:rPr lang="en-GB" sz="4100" b="1" dirty="0">
                <a:solidFill>
                  <a:srgbClr val="008080"/>
                </a:solidFill>
                <a:latin typeface="Gill Sans MT" panose="020B0502020104020203" pitchFamily="34" charset="0"/>
              </a:rPr>
              <a:t>“necessary evil”</a:t>
            </a:r>
            <a:endParaRPr lang="fr-BE" sz="4100" b="1" dirty="0">
              <a:solidFill>
                <a:srgbClr val="0080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1C30F-D022-01CA-E627-C56277ED9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391015" cy="3843666"/>
          </a:xfrm>
        </p:spPr>
        <p:txBody>
          <a:bodyPr>
            <a:normAutofit fontScale="92500" lnSpcReduction="20000"/>
          </a:bodyPr>
          <a:lstStyle/>
          <a:p>
            <a:pPr algn="just">
              <a:buClr>
                <a:srgbClr val="229AAE"/>
              </a:buClr>
            </a:pPr>
            <a:r>
              <a:rPr lang="en-US" dirty="0">
                <a:latin typeface="Gill Sans MT" panose="020B0502020104020203" pitchFamily="34" charset="0"/>
              </a:rPr>
              <a:t>The legitimate objective of parliamentary immunities</a:t>
            </a:r>
          </a:p>
          <a:p>
            <a:pPr marL="0" indent="0" algn="just">
              <a:buClr>
                <a:srgbClr val="229AAE"/>
              </a:buClr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lvl="1" algn="just">
              <a:buClr>
                <a:srgbClr val="229AAE"/>
              </a:buClr>
            </a:pPr>
            <a:r>
              <a:rPr lang="en-US" sz="2800" dirty="0">
                <a:latin typeface="Gill Sans MT" panose="020B0502020104020203" pitchFamily="34" charset="0"/>
              </a:rPr>
              <a:t>Protection of the parliamentary function and institution</a:t>
            </a:r>
          </a:p>
          <a:p>
            <a:pPr lvl="1" algn="just">
              <a:buClr>
                <a:srgbClr val="229AAE"/>
              </a:buClr>
            </a:pPr>
            <a:r>
              <a:rPr lang="en-US" sz="2800" dirty="0">
                <a:latin typeface="Gill Sans MT" panose="020B0502020104020203" pitchFamily="34" charset="0"/>
              </a:rPr>
              <a:t>Arbitrary and political prosecution </a:t>
            </a:r>
          </a:p>
          <a:p>
            <a:pPr marL="457200" lvl="1" indent="0" algn="just">
              <a:buClr>
                <a:srgbClr val="229AAE"/>
              </a:buClr>
              <a:buNone/>
            </a:pPr>
            <a:endParaRPr lang="en-US" sz="2800" dirty="0">
              <a:latin typeface="Gill Sans MT" panose="020B0502020104020203" pitchFamily="34" charset="0"/>
            </a:endParaRPr>
          </a:p>
          <a:p>
            <a:pPr algn="just">
              <a:buClr>
                <a:srgbClr val="229AAE"/>
              </a:buClr>
            </a:pPr>
            <a:r>
              <a:rPr lang="en-US" dirty="0">
                <a:latin typeface="Gill Sans MT" panose="020B0502020104020203" pitchFamily="34" charset="0"/>
              </a:rPr>
              <a:t> Parliamentary control of the political motivation / basis of the prosecution</a:t>
            </a: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E61D8B-365F-EBF9-5865-03D259D73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615" y="6241256"/>
            <a:ext cx="1409700" cy="6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8894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FD6C8-A762-2ADD-391B-0C7D4CEB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fr-FR" sz="3400" b="1" dirty="0">
                <a:solidFill>
                  <a:srgbClr val="008080"/>
                </a:solidFill>
                <a:latin typeface="Gill Sans MT" panose="020B0502020104020203" pitchFamily="34" charset="0"/>
              </a:rPr>
              <a:t>III. Une protection insuffisante - An </a:t>
            </a:r>
            <a:r>
              <a:rPr lang="fr-FR" sz="3400" b="1" dirty="0" err="1">
                <a:solidFill>
                  <a:srgbClr val="008080"/>
                </a:solidFill>
                <a:latin typeface="Gill Sans MT" panose="020B0502020104020203" pitchFamily="34" charset="0"/>
              </a:rPr>
              <a:t>insufficient</a:t>
            </a:r>
            <a:r>
              <a:rPr lang="fr-FR" sz="3400" b="1" dirty="0">
                <a:solidFill>
                  <a:srgbClr val="008080"/>
                </a:solidFill>
                <a:latin typeface="Gill Sans MT" panose="020B0502020104020203" pitchFamily="34" charset="0"/>
              </a:rPr>
              <a:t> protection</a:t>
            </a:r>
            <a:endParaRPr lang="fr-BE" sz="3400" b="1" dirty="0">
              <a:solidFill>
                <a:srgbClr val="0080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1C30F-D022-01CA-E627-C56277ED9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29163"/>
          </a:xfrm>
        </p:spPr>
        <p:txBody>
          <a:bodyPr>
            <a:normAutofit/>
          </a:bodyPr>
          <a:lstStyle/>
          <a:p>
            <a:pPr algn="just">
              <a:buClr>
                <a:srgbClr val="229AAE"/>
              </a:buClr>
            </a:pPr>
            <a:endParaRPr lang="en-US" dirty="0">
              <a:latin typeface="Gill Sans MT" panose="020B0502020104020203" pitchFamily="34" charset="0"/>
            </a:endParaRPr>
          </a:p>
          <a:p>
            <a:pPr algn="just">
              <a:buClr>
                <a:srgbClr val="229AAE"/>
              </a:buClr>
            </a:pPr>
            <a:r>
              <a:rPr lang="en-US" sz="3200" dirty="0">
                <a:latin typeface="Gill Sans MT" panose="020B0502020104020203" pitchFamily="34" charset="0"/>
              </a:rPr>
              <a:t>The importance of the immunity for members of the opposition </a:t>
            </a:r>
          </a:p>
          <a:p>
            <a:pPr algn="just">
              <a:buClr>
                <a:srgbClr val="229AAE"/>
              </a:buClr>
            </a:pPr>
            <a:r>
              <a:rPr lang="en-US" sz="3200" dirty="0">
                <a:latin typeface="Gill Sans MT" panose="020B0502020104020203" pitchFamily="34" charset="0"/>
              </a:rPr>
              <a:t>The danger of majority decisions</a:t>
            </a:r>
          </a:p>
          <a:p>
            <a:pPr algn="just">
              <a:buClr>
                <a:srgbClr val="229AAE"/>
              </a:buClr>
            </a:pPr>
            <a:r>
              <a:rPr lang="en-US" sz="3200" dirty="0" err="1">
                <a:latin typeface="Gill Sans MT" panose="020B0502020104020203" pitchFamily="34" charset="0"/>
              </a:rPr>
              <a:t>E.Ct.H.R</a:t>
            </a:r>
            <a:r>
              <a:rPr lang="en-US" sz="3200" dirty="0">
                <a:latin typeface="Gill Sans MT" panose="020B0502020104020203" pitchFamily="34" charset="0"/>
              </a:rPr>
              <a:t>., Grand Chamber, </a:t>
            </a:r>
            <a:r>
              <a:rPr lang="en-US" sz="3200" i="1" dirty="0" err="1">
                <a:latin typeface="Gill Sans MT" panose="020B0502020104020203" pitchFamily="34" charset="0"/>
              </a:rPr>
              <a:t>Selahattin</a:t>
            </a:r>
            <a:r>
              <a:rPr lang="en-US" sz="3200" i="1" dirty="0">
                <a:latin typeface="Gill Sans MT" panose="020B0502020104020203" pitchFamily="34" charset="0"/>
              </a:rPr>
              <a:t> </a:t>
            </a:r>
            <a:r>
              <a:rPr lang="en-US" sz="3200" i="1" dirty="0" err="1">
                <a:latin typeface="Gill Sans MT" panose="020B0502020104020203" pitchFamily="34" charset="0"/>
              </a:rPr>
              <a:t>Demirtaş</a:t>
            </a:r>
            <a:r>
              <a:rPr lang="en-US" sz="3200" i="1" dirty="0">
                <a:latin typeface="Gill Sans MT" panose="020B0502020104020203" pitchFamily="34" charset="0"/>
              </a:rPr>
              <a:t> v. Turkey No. 2</a:t>
            </a:r>
            <a:r>
              <a:rPr lang="en-US" sz="3200" dirty="0">
                <a:latin typeface="Gill Sans MT" panose="020B0502020104020203" pitchFamily="34" charset="0"/>
              </a:rPr>
              <a:t>, 22 December 2020</a:t>
            </a:r>
          </a:p>
          <a:p>
            <a:pPr lvl="1" algn="just">
              <a:buClr>
                <a:srgbClr val="229AAE"/>
              </a:buClr>
            </a:pPr>
            <a:r>
              <a:rPr lang="en-US" sz="2800" dirty="0">
                <a:latin typeface="Gill Sans MT" panose="020B0502020104020203" pitchFamily="34" charset="0"/>
              </a:rPr>
              <a:t>Procedural guarantee</a:t>
            </a:r>
          </a:p>
          <a:p>
            <a:pPr lvl="1" algn="just">
              <a:buClr>
                <a:srgbClr val="229AAE"/>
              </a:buClr>
            </a:pPr>
            <a:r>
              <a:rPr lang="en-US" sz="2800" dirty="0">
                <a:latin typeface="Gill Sans MT" panose="020B0502020104020203" pitchFamily="34" charset="0"/>
              </a:rPr>
              <a:t>Based on article 3 of the Additional Protocol to the E.C.H.R. </a:t>
            </a:r>
          </a:p>
          <a:p>
            <a:pPr algn="just">
              <a:buClr>
                <a:srgbClr val="229AAE"/>
              </a:buClr>
            </a:pPr>
            <a:endParaRPr lang="en-US" sz="3200" dirty="0">
              <a:latin typeface="Gill Sans MT" panose="020B0502020104020203" pitchFamily="34" charset="0"/>
            </a:endParaRPr>
          </a:p>
          <a:p>
            <a:pPr marL="0" indent="0" algn="just">
              <a:buClr>
                <a:srgbClr val="229AAE"/>
              </a:buClr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E61D8B-365F-EBF9-5865-03D259D73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62" y="6047168"/>
            <a:ext cx="1409700" cy="6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72767"/>
      </p:ext>
    </p:extLst>
  </p:cSld>
  <p:clrMapOvr>
    <a:masterClrMapping/>
  </p:clrMapOvr>
  <p:transition spd="slow">
    <p:cover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DFD6C8-A762-2ADD-391B-0C7D4CEB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400" b="1" dirty="0">
                <a:solidFill>
                  <a:srgbClr val="008080"/>
                </a:solidFill>
                <a:latin typeface="Gill Sans MT" panose="020B0502020104020203" pitchFamily="34" charset="0"/>
              </a:rPr>
              <a:t>III. Une protection insuffisante - An </a:t>
            </a:r>
            <a:r>
              <a:rPr lang="fr-FR" sz="3400" b="1" dirty="0" err="1">
                <a:solidFill>
                  <a:srgbClr val="008080"/>
                </a:solidFill>
                <a:latin typeface="Gill Sans MT" panose="020B0502020104020203" pitchFamily="34" charset="0"/>
              </a:rPr>
              <a:t>insufficient</a:t>
            </a:r>
            <a:r>
              <a:rPr lang="fr-FR" sz="3400" b="1" dirty="0">
                <a:solidFill>
                  <a:srgbClr val="008080"/>
                </a:solidFill>
                <a:latin typeface="Gill Sans MT" panose="020B0502020104020203" pitchFamily="34" charset="0"/>
              </a:rPr>
              <a:t> protection</a:t>
            </a:r>
            <a:endParaRPr lang="fr-BE" sz="3400" b="1" dirty="0">
              <a:solidFill>
                <a:srgbClr val="00808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11C30F-D022-01CA-E627-C56277ED9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77550" cy="5167312"/>
          </a:xfrm>
        </p:spPr>
        <p:txBody>
          <a:bodyPr>
            <a:normAutofit fontScale="92500" lnSpcReduction="20000"/>
          </a:bodyPr>
          <a:lstStyle/>
          <a:p>
            <a:pPr algn="just">
              <a:buClr>
                <a:srgbClr val="229AAE"/>
              </a:buClr>
            </a:pPr>
            <a:r>
              <a:rPr lang="en-US" dirty="0" err="1">
                <a:latin typeface="Gill Sans MT" panose="020B0502020104020203" pitchFamily="34" charset="0"/>
              </a:rPr>
              <a:t>E.Ct.H.R</a:t>
            </a:r>
            <a:r>
              <a:rPr lang="en-US" dirty="0">
                <a:latin typeface="Gill Sans MT" panose="020B0502020104020203" pitchFamily="34" charset="0"/>
              </a:rPr>
              <a:t>., Grand Chamber, </a:t>
            </a:r>
            <a:r>
              <a:rPr lang="en-US" i="1" dirty="0" err="1">
                <a:latin typeface="Gill Sans MT" panose="020B0502020104020203" pitchFamily="34" charset="0"/>
              </a:rPr>
              <a:t>Selahattin</a:t>
            </a:r>
            <a:r>
              <a:rPr lang="en-US" i="1" dirty="0">
                <a:latin typeface="Gill Sans MT" panose="020B0502020104020203" pitchFamily="34" charset="0"/>
              </a:rPr>
              <a:t> </a:t>
            </a:r>
            <a:r>
              <a:rPr lang="en-US" i="1" dirty="0" err="1">
                <a:latin typeface="Gill Sans MT" panose="020B0502020104020203" pitchFamily="34" charset="0"/>
              </a:rPr>
              <a:t>Demirtaş</a:t>
            </a:r>
            <a:r>
              <a:rPr lang="en-US" i="1" dirty="0">
                <a:latin typeface="Gill Sans MT" panose="020B0502020104020203" pitchFamily="34" charset="0"/>
              </a:rPr>
              <a:t> v. Turkey No. 2</a:t>
            </a:r>
            <a:r>
              <a:rPr lang="en-US" dirty="0">
                <a:latin typeface="Gill Sans MT" panose="020B0502020104020203" pitchFamily="34" charset="0"/>
              </a:rPr>
              <a:t>, 22 December 2020</a:t>
            </a:r>
          </a:p>
          <a:p>
            <a:pPr marL="0" indent="0" algn="just">
              <a:buClr>
                <a:srgbClr val="229AAE"/>
              </a:buClr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 algn="just">
              <a:buClr>
                <a:srgbClr val="229AAE"/>
              </a:buClr>
              <a:buNone/>
            </a:pPr>
            <a:r>
              <a:rPr lang="en-US" dirty="0">
                <a:latin typeface="Gill Sans MT" panose="020B0502020104020203" pitchFamily="34" charset="0"/>
              </a:rPr>
              <a:t>“Nevertheless, in view of the importance in a democratic society of the right to liberty and security of a member of parliament, the domestic courts must show, while exercising their discretion, that in ordering a person’s initial and/or continued pre-trial detention, they have weighed up the relevant interests, in particular those of the person concerned as safeguarded by Article 3 of Protocol No. 1 against the public interest depriving that person of his or her liberty where required in the context of criminal proceedings. </a:t>
            </a:r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0"/>
              </a:rPr>
              <a:t>An important element in this balancing exercise is whether the charges have a political basis. </a:t>
            </a:r>
            <a:r>
              <a:rPr lang="en-US" dirty="0">
                <a:latin typeface="Gill Sans MT" panose="020B0502020104020203" pitchFamily="34" charset="0"/>
              </a:rPr>
              <a:t>The Court’s role is then to review the decisions of the national courts from the standpoint of the Convention, without taking the place of the relevant domestic authorities”.</a:t>
            </a:r>
          </a:p>
          <a:p>
            <a:pPr marL="0" indent="0" algn="just">
              <a:buClr>
                <a:srgbClr val="229AAE"/>
              </a:buClr>
              <a:buNone/>
            </a:pPr>
            <a:endParaRPr lang="en-US" sz="2200" dirty="0">
              <a:latin typeface="Gill Sans MT" panose="020B0502020104020203" pitchFamily="34" charset="0"/>
            </a:endParaRPr>
          </a:p>
          <a:p>
            <a:pPr marL="0" indent="0" algn="just">
              <a:buClr>
                <a:srgbClr val="229AAE"/>
              </a:buClr>
              <a:buNone/>
            </a:pPr>
            <a:r>
              <a:rPr lang="en-US" sz="2200" dirty="0">
                <a:latin typeface="Gill Sans MT" panose="020B0502020104020203" pitchFamily="34" charset="0"/>
              </a:rPr>
              <a:t>N.B. Confirmed in </a:t>
            </a:r>
            <a:r>
              <a:rPr lang="en-US" sz="2200" dirty="0" err="1">
                <a:latin typeface="Gill Sans MT" panose="020B0502020104020203" pitchFamily="34" charset="0"/>
              </a:rPr>
              <a:t>E.Ct.H.R</a:t>
            </a:r>
            <a:r>
              <a:rPr lang="en-US" sz="2200" dirty="0">
                <a:latin typeface="Gill Sans MT" panose="020B0502020104020203" pitchFamily="34" charset="0"/>
              </a:rPr>
              <a:t>., </a:t>
            </a:r>
            <a:r>
              <a:rPr lang="en-US" sz="2200" i="1" dirty="0" err="1">
                <a:latin typeface="Gill Sans MT" panose="020B0502020104020203" pitchFamily="34" charset="0"/>
              </a:rPr>
              <a:t>Yüksekdağ</a:t>
            </a:r>
            <a:r>
              <a:rPr lang="en-US" sz="2200" i="1" dirty="0">
                <a:latin typeface="Gill Sans MT" panose="020B0502020104020203" pitchFamily="34" charset="0"/>
              </a:rPr>
              <a:t> </a:t>
            </a:r>
            <a:r>
              <a:rPr lang="en-US" sz="2200" i="1" dirty="0" err="1">
                <a:latin typeface="Gill Sans MT" panose="020B0502020104020203" pitchFamily="34" charset="0"/>
              </a:rPr>
              <a:t>Şenoğlu</a:t>
            </a:r>
            <a:r>
              <a:rPr lang="en-US" sz="2200" i="1" dirty="0">
                <a:latin typeface="Gill Sans MT" panose="020B0502020104020203" pitchFamily="34" charset="0"/>
              </a:rPr>
              <a:t> </a:t>
            </a:r>
            <a:r>
              <a:rPr lang="en-US" sz="2200" i="1" dirty="0" err="1">
                <a:latin typeface="Gill Sans MT" panose="020B0502020104020203" pitchFamily="34" charset="0"/>
              </a:rPr>
              <a:t>a.o.</a:t>
            </a:r>
            <a:r>
              <a:rPr lang="en-US" sz="2200" i="1" dirty="0">
                <a:latin typeface="Gill Sans MT" panose="020B0502020104020203" pitchFamily="34" charset="0"/>
              </a:rPr>
              <a:t> v. Turkey</a:t>
            </a:r>
            <a:r>
              <a:rPr lang="en-US" sz="2200" dirty="0">
                <a:latin typeface="Gill Sans MT" panose="020B0502020104020203" pitchFamily="34" charset="0"/>
              </a:rPr>
              <a:t>, 8 November 2022</a:t>
            </a:r>
          </a:p>
          <a:p>
            <a:pPr marL="0" indent="0" algn="just">
              <a:buClr>
                <a:srgbClr val="229AAE"/>
              </a:buClr>
              <a:buNone/>
            </a:pPr>
            <a:endParaRPr lang="en-US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E61D8B-365F-EBF9-5865-03D259D73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62" y="6047168"/>
            <a:ext cx="1409700" cy="6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12203"/>
      </p:ext>
    </p:extLst>
  </p:cSld>
  <p:clrMapOvr>
    <a:masterClrMapping/>
  </p:clrMapOvr>
  <p:transition spd="slow">
    <p:cover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TE">
  <a:themeElements>
    <a:clrScheme name="Droit_ULiège">
      <a:dk1>
        <a:sysClr val="windowText" lastClr="000000"/>
      </a:dk1>
      <a:lt1>
        <a:sysClr val="window" lastClr="FFFFFF"/>
      </a:lt1>
      <a:dk2>
        <a:srgbClr val="8C8B82"/>
      </a:dk2>
      <a:lt2>
        <a:srgbClr val="E8E2DE"/>
      </a:lt2>
      <a:accent1>
        <a:srgbClr val="5B257D"/>
      </a:accent1>
      <a:accent2>
        <a:srgbClr val="FFD000"/>
      </a:accent2>
      <a:accent3>
        <a:srgbClr val="00707F"/>
      </a:accent3>
      <a:accent4>
        <a:srgbClr val="5FA4B0"/>
      </a:accent4>
      <a:accent5>
        <a:srgbClr val="E62D31"/>
      </a:accent5>
      <a:accent6>
        <a:srgbClr val="005CA9"/>
      </a:accent6>
      <a:hlink>
        <a:srgbClr val="8DA6D6"/>
      </a:hlink>
      <a:folHlink>
        <a:srgbClr val="1FBAD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ides discret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ITE" id="{D207611A-2C48-48B6-AA4D-7F75B4727C6B}" vid="{D18068EF-8DC9-46A9-90BB-4F655C0681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</TotalTime>
  <Words>645</Words>
  <Application>Microsoft Office PowerPoint</Application>
  <PresentationFormat>Grand écran</PresentationFormat>
  <Paragraphs>60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Gill Sans MT</vt:lpstr>
      <vt:lpstr>Wingdings</vt:lpstr>
      <vt:lpstr>Wingdings 3</vt:lpstr>
      <vt:lpstr>Thème Office</vt:lpstr>
      <vt:lpstr>CITE</vt:lpstr>
      <vt:lpstr>Parliamentary immunities, human rights, and the separation of powers </vt:lpstr>
      <vt:lpstr>Introduction</vt:lpstr>
      <vt:lpstr>Introduction</vt:lpstr>
      <vt:lpstr>Introduction</vt:lpstr>
      <vt:lpstr>I. Un « mal » - An “evil”</vt:lpstr>
      <vt:lpstr>I. Un « mal » - An “evil”</vt:lpstr>
      <vt:lpstr>II. Un « mal nécessaire » - A “necessary evil”</vt:lpstr>
      <vt:lpstr>III. Une protection insuffisante - An insufficient protection</vt:lpstr>
      <vt:lpstr>III. Une protection insuffisante - An insufficient protection</vt:lpstr>
      <vt:lpstr>III. Une protection insuffisante - An insufficient protection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AJ</dc:creator>
  <cp:lastModifiedBy>AJ</cp:lastModifiedBy>
  <cp:revision>20</cp:revision>
  <dcterms:created xsi:type="dcterms:W3CDTF">2022-12-05T08:12:32Z</dcterms:created>
  <dcterms:modified xsi:type="dcterms:W3CDTF">2022-12-07T11:52:58Z</dcterms:modified>
</cp:coreProperties>
</file>