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06" r:id="rId11"/>
    <p:sldId id="307" r:id="rId12"/>
    <p:sldId id="305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61"/>
    <p:restoredTop sz="95897"/>
  </p:normalViewPr>
  <p:slideViewPr>
    <p:cSldViewPr snapToGrid="0">
      <p:cViewPr varScale="1">
        <p:scale>
          <a:sx n="102" d="100"/>
          <a:sy n="102" d="100"/>
        </p:scale>
        <p:origin x="20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jans Pierre" userId="bc670255-90e3-4fb2-b40f-26651d6b78e9" providerId="ADAL" clId="{221E5258-DE87-0C40-83E5-7998C51FDDB0}"/>
    <pc:docChg chg="custSel modSld">
      <pc:chgData name="Verjans Pierre" userId="bc670255-90e3-4fb2-b40f-26651d6b78e9" providerId="ADAL" clId="{221E5258-DE87-0C40-83E5-7998C51FDDB0}" dt="2022-12-06T19:55:20.692" v="10" actId="5793"/>
      <pc:docMkLst>
        <pc:docMk/>
      </pc:docMkLst>
      <pc:sldChg chg="modSp mod">
        <pc:chgData name="Verjans Pierre" userId="bc670255-90e3-4fb2-b40f-26651d6b78e9" providerId="ADAL" clId="{221E5258-DE87-0C40-83E5-7998C51FDDB0}" dt="2022-12-06T19:55:20.692" v="10" actId="5793"/>
        <pc:sldMkLst>
          <pc:docMk/>
          <pc:sldMk cId="2864331188" sldId="265"/>
        </pc:sldMkLst>
        <pc:spChg chg="mod">
          <ac:chgData name="Verjans Pierre" userId="bc670255-90e3-4fb2-b40f-26651d6b78e9" providerId="ADAL" clId="{221E5258-DE87-0C40-83E5-7998C51FDDB0}" dt="2022-12-06T19:55:20.692" v="10" actId="5793"/>
          <ac:spMkLst>
            <pc:docMk/>
            <pc:sldMk cId="2864331188" sldId="265"/>
            <ac:spMk id="3" creationId="{EE274DAA-42CC-4819-DDD4-1897EF300DF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67C97A5-988D-254B-A563-492363B89A45}" type="datetimeFigureOut">
              <a:rPr lang="fr-FR" smtClean="0"/>
              <a:t>06/12/2022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334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97A5-988D-254B-A563-492363B89A45}" type="datetimeFigureOut">
              <a:rPr lang="fr-FR" smtClean="0"/>
              <a:t>06/12/2022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43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97A5-988D-254B-A563-492363B89A45}" type="datetimeFigureOut">
              <a:rPr lang="fr-FR" smtClean="0"/>
              <a:t>06/12/2022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650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97A5-988D-254B-A563-492363B89A45}" type="datetimeFigureOut">
              <a:rPr lang="fr-FR" smtClean="0"/>
              <a:t>06/12/2022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50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97A5-988D-254B-A563-492363B89A45}" type="datetimeFigureOut">
              <a:rPr lang="fr-FR" smtClean="0"/>
              <a:t>06/12/2022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527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97A5-988D-254B-A563-492363B89A45}" type="datetimeFigureOut">
              <a:rPr lang="fr-FR" smtClean="0"/>
              <a:t>06/12/2022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370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97A5-988D-254B-A563-492363B89A45}" type="datetimeFigureOut">
              <a:rPr lang="fr-FR" smtClean="0"/>
              <a:t>06/12/2022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620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97A5-988D-254B-A563-492363B89A45}" type="datetimeFigureOut">
              <a:rPr lang="fr-FR" smtClean="0"/>
              <a:t>06/12/2022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089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97A5-988D-254B-A563-492363B89A45}" type="datetimeFigureOut">
              <a:rPr lang="fr-FR" smtClean="0"/>
              <a:t>06/12/2022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45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97A5-988D-254B-A563-492363B89A45}" type="datetimeFigureOut">
              <a:rPr lang="fr-FR" smtClean="0"/>
              <a:t>06/12/2022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198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97A5-988D-254B-A563-492363B89A45}" type="datetimeFigureOut">
              <a:rPr lang="fr-FR" smtClean="0"/>
              <a:t>06/12/2022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52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97A5-988D-254B-A563-492363B89A45}" type="datetimeFigureOut">
              <a:rPr lang="fr-FR" smtClean="0"/>
              <a:t>06/12/2022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86797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97A5-988D-254B-A563-492363B89A45}" type="datetimeFigureOut">
              <a:rPr lang="fr-FR" smtClean="0"/>
              <a:t>06/12/2022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35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97A5-988D-254B-A563-492363B89A45}" type="datetimeFigureOut">
              <a:rPr lang="fr-FR" smtClean="0"/>
              <a:t>06/12/2022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74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97A5-988D-254B-A563-492363B89A45}" type="datetimeFigureOut">
              <a:rPr lang="fr-FR" smtClean="0"/>
              <a:t>06/12/2022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46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97A5-988D-254B-A563-492363B89A45}" type="datetimeFigureOut">
              <a:rPr lang="fr-FR" smtClean="0"/>
              <a:t>06/12/2022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3074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97A5-988D-254B-A563-492363B89A45}" type="datetimeFigureOut">
              <a:rPr lang="fr-FR" smtClean="0"/>
              <a:t>06/12/2022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04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7C97A5-988D-254B-A563-492363B89A45}" type="datetimeFigureOut">
              <a:rPr lang="fr-FR" smtClean="0"/>
              <a:t>06/12/2022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74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Document_Microsoft_Word.docx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45DBC5-F6E9-FA7F-71A4-F6697613C9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Belgique? Comment en est-on arrivé là?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93CB17B-C6C8-6EE0-E2D4-FDF4D169F1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Module 2 Séquence 5</a:t>
            </a:r>
          </a:p>
          <a:p>
            <a:r>
              <a:rPr lang="fr-FR" dirty="0"/>
              <a:t>Petra Meier Histoire de la moitié du ciel: évolution du droit politique des femmes</a:t>
            </a:r>
          </a:p>
        </p:txBody>
      </p:sp>
    </p:spTree>
    <p:extLst>
      <p:ext uri="{BB962C8B-B14F-4D97-AF65-F5344CB8AC3E}">
        <p14:creationId xmlns:p14="http://schemas.microsoft.com/office/powerpoint/2010/main" val="953916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CB4249-FF00-2BBE-9CCA-CA1B25B16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Résistances locales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EFDF9D-032D-735F-8B89-63E15F3AC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Niveau local, plus de votes de préférence, donc sauts de place plus facile</a:t>
            </a:r>
          </a:p>
          <a:p>
            <a:r>
              <a:rPr lang="fr-FR" dirty="0"/>
              <a:t>Donc, prime aux plus connus, déjà en place</a:t>
            </a:r>
          </a:p>
          <a:p>
            <a:r>
              <a:rPr lang="fr-FR" dirty="0"/>
              <a:t>Difficulté de recruter </a:t>
            </a:r>
            <a:r>
              <a:rPr lang="fr-FR"/>
              <a:t>des femmes</a:t>
            </a:r>
            <a:endParaRPr lang="fr-FR" dirty="0"/>
          </a:p>
          <a:p>
            <a:r>
              <a:rPr lang="fr-FR" dirty="0"/>
              <a:t>Depuis 2018, tirette hommes-femmes sur toute la liste</a:t>
            </a:r>
          </a:p>
          <a:p>
            <a:r>
              <a:rPr lang="fr-FR" dirty="0"/>
              <a:t>A Bruxelles, 49% de femmes élues dans les communes en 2018</a:t>
            </a:r>
          </a:p>
          <a:p>
            <a:r>
              <a:rPr lang="fr-FR" dirty="0"/>
              <a:t>En Wallonie et en Flandre, 39% de femmes seulement en 2018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7197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2883261-B94C-DCD6-E7D2-AD0288F27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Augmentation du nombre d’élues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3232ABB-50C7-7DD1-B68F-C97D61D5D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2501900"/>
            <a:ext cx="6172200" cy="368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716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dirty="0"/>
              <a:t>Quota de genre et effets parlementaires</a:t>
            </a:r>
          </a:p>
        </p:txBody>
      </p:sp>
      <p:sp>
        <p:nvSpPr>
          <p:cNvPr id="112642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fr-FR" sz="1200">
              <a:solidFill>
                <a:srgbClr val="B5A788"/>
              </a:solidFill>
              <a:latin typeface="Gill Sans MT" charset="0"/>
            </a:endParaRPr>
          </a:p>
        </p:txBody>
      </p:sp>
      <p:graphicFrame>
        <p:nvGraphicFramePr>
          <p:cNvPr id="112643" name="Objet 5"/>
          <p:cNvGraphicFramePr>
            <a:graphicFrameLocks noChangeAspect="1"/>
          </p:cNvGraphicFramePr>
          <p:nvPr/>
        </p:nvGraphicFramePr>
        <p:xfrm>
          <a:off x="2525713" y="2543919"/>
          <a:ext cx="7789862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867400" imgH="2603500" progId="Word.Document.12">
                  <p:embed/>
                </p:oleObj>
              </mc:Choice>
              <mc:Fallback>
                <p:oleObj name="Document" r:id="rId2" imgW="5867400" imgH="2603500" progId="Word.Document.12">
                  <p:embed/>
                  <p:pic>
                    <p:nvPicPr>
                      <p:cNvPr id="112643" name="Obje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713" y="2543919"/>
                        <a:ext cx="7789862" cy="345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696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3A1A37-0675-8F04-FAD4-432CEE67C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Egalité des chances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274DAA-42CC-4819-DDD4-1897EF300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Représentation de la diversité</a:t>
            </a:r>
          </a:p>
          <a:p>
            <a:pPr lvl="1"/>
            <a:r>
              <a:rPr lang="fr-FR" dirty="0"/>
              <a:t>LGBTQ</a:t>
            </a:r>
          </a:p>
          <a:p>
            <a:pPr lvl="1"/>
            <a:r>
              <a:rPr lang="fr-FR" dirty="0"/>
              <a:t>Origine étrangère</a:t>
            </a:r>
          </a:p>
          <a:p>
            <a:pPr lvl="1"/>
            <a:r>
              <a:rPr lang="fr-FR" dirty="0"/>
              <a:t>Âges </a:t>
            </a:r>
          </a:p>
          <a:p>
            <a:pPr lvl="1"/>
            <a:r>
              <a:rPr lang="fr-FR" dirty="0"/>
              <a:t>…</a:t>
            </a:r>
          </a:p>
          <a:p>
            <a:pPr lvl="1"/>
            <a:r>
              <a:rPr lang="fr-FR"/>
              <a:t>Langue…</a:t>
            </a:r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4331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C60A6F-D0F2-ADE0-7DDB-ECB7983B4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Représentation équilibrée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CD9360-111C-BCAB-DCDE-024341E55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Entre 60% et 40% de membres de chaque sexe (genre?)</a:t>
            </a:r>
          </a:p>
          <a:p>
            <a:r>
              <a:rPr lang="fr-FR" dirty="0"/>
              <a:t>Belgique, 2019: 41% de femmes; 15 pays équilibrés</a:t>
            </a:r>
          </a:p>
          <a:p>
            <a:r>
              <a:rPr lang="fr-FR" dirty="0"/>
              <a:t>Mais</a:t>
            </a:r>
          </a:p>
          <a:p>
            <a:r>
              <a:rPr lang="fr-FR" dirty="0"/>
              <a:t>Tardif: vote 1948 et pas de présence significative avant 2000</a:t>
            </a:r>
          </a:p>
          <a:p>
            <a:endParaRPr lang="fr-FR" dirty="0"/>
          </a:p>
          <a:p>
            <a:r>
              <a:rPr lang="fr-FR" dirty="0"/>
              <a:t>Evolution?</a:t>
            </a:r>
          </a:p>
        </p:txBody>
      </p:sp>
    </p:spTree>
    <p:extLst>
      <p:ext uri="{BB962C8B-B14F-4D97-AF65-F5344CB8AC3E}">
        <p14:creationId xmlns:p14="http://schemas.microsoft.com/office/powerpoint/2010/main" val="3269265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52CE05-65AE-2FDF-BD74-C5DAD1B35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</a:t>
            </a:r>
            <a:r>
              <a:rPr lang="fr-FR" baseline="30000" dirty="0"/>
              <a:t>e</a:t>
            </a:r>
            <a:r>
              <a:rPr lang="fr-FR" dirty="0"/>
              <a:t> vague de féminisme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A78A1B-8907-3424-61E6-1D5340168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Fin XIXe début XXe: enseignement filles</a:t>
            </a:r>
          </a:p>
          <a:p>
            <a:pPr lvl="3"/>
            <a:r>
              <a:rPr lang="fr-FR" dirty="0"/>
              <a:t>Secondaire: 1864 Gatti de </a:t>
            </a:r>
            <a:r>
              <a:rPr lang="fr-FR" dirty="0" err="1"/>
              <a:t>Gamond</a:t>
            </a:r>
            <a:r>
              <a:rPr lang="fr-FR" dirty="0"/>
              <a:t>: secondaire filles</a:t>
            </a:r>
          </a:p>
          <a:p>
            <a:pPr lvl="3"/>
            <a:r>
              <a:rPr lang="fr-FR" dirty="0"/>
              <a:t>Universitaire: 1880: filles ULB, 1890:  femmes </a:t>
            </a:r>
            <a:r>
              <a:rPr lang="fr-FR" dirty="0" err="1"/>
              <a:t>diplômables</a:t>
            </a:r>
            <a:endParaRPr lang="fr-FR" dirty="0"/>
          </a:p>
          <a:p>
            <a:pPr lvl="1"/>
            <a:r>
              <a:rPr lang="fr-FR" dirty="0"/>
              <a:t>Puis professions: 1922: femmes peuvent devenir avocates</a:t>
            </a:r>
          </a:p>
          <a:p>
            <a:r>
              <a:rPr lang="fr-FR" dirty="0"/>
              <a:t>Enseignement prioritaire, droit de vote ensuite (pas de suffragettes en B)</a:t>
            </a:r>
          </a:p>
          <a:p>
            <a:r>
              <a:rPr lang="fr-FR" dirty="0"/>
              <a:t>POB et PL: peur vote féminin catholique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8013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124626-CA44-CE5C-19AA-A93F46759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Vote femmes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72C5B4-5DAD-9C33-9B72-DFAF7B68B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1921 : élections communales sauf adultères et prostituées</a:t>
            </a:r>
          </a:p>
          <a:p>
            <a:pPr lvl="1"/>
            <a:r>
              <a:rPr lang="fr-FR" dirty="0"/>
              <a:t>Veuves de guerre, résistantes et mères de soldats morts au front</a:t>
            </a:r>
          </a:p>
          <a:p>
            <a:pPr lvl="1"/>
            <a:r>
              <a:rPr lang="fr-FR" dirty="0"/>
              <a:t>Peuvent se présenter aux élections législatives</a:t>
            </a:r>
          </a:p>
          <a:p>
            <a:r>
              <a:rPr lang="fr-FR" dirty="0"/>
              <a:t>1948: droit de vote</a:t>
            </a:r>
          </a:p>
          <a:p>
            <a:pPr lvl="1"/>
            <a:r>
              <a:rPr lang="fr-FR" dirty="0"/>
              <a:t>Mais seulement &lt;5% de femmes encore en 1970</a:t>
            </a:r>
          </a:p>
          <a:p>
            <a:pPr lvl="1"/>
            <a:r>
              <a:rPr lang="fr-FR" dirty="0"/>
              <a:t>10% dans les années 90</a:t>
            </a:r>
          </a:p>
        </p:txBody>
      </p:sp>
    </p:spTree>
    <p:extLst>
      <p:ext uri="{BB962C8B-B14F-4D97-AF65-F5344CB8AC3E}">
        <p14:creationId xmlns:p14="http://schemas.microsoft.com/office/powerpoint/2010/main" val="440634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3543D-4CFC-D742-52C2-6CA510BF4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e</a:t>
            </a:r>
            <a:r>
              <a:rPr lang="fr-FR" dirty="0"/>
              <a:t> vague féministe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A8DCBB-5230-41C2-77E4-E9FC40BEB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Années 1970</a:t>
            </a:r>
          </a:p>
          <a:p>
            <a:pPr lvl="1"/>
            <a:r>
              <a:rPr lang="fr-FR" dirty="0"/>
              <a:t>« travail égal - salaire égal », « avortement les femmes décident », « égalité des sexes »</a:t>
            </a:r>
          </a:p>
          <a:p>
            <a:pPr lvl="1"/>
            <a:r>
              <a:rPr lang="fr-FR" dirty="0"/>
              <a:t>Agenda politique: </a:t>
            </a:r>
            <a:r>
              <a:rPr lang="fr-FR" i="1" dirty="0"/>
              <a:t>quota</a:t>
            </a:r>
            <a:r>
              <a:rPr lang="fr-FR" dirty="0"/>
              <a:t> : peu succès</a:t>
            </a:r>
          </a:p>
          <a:p>
            <a:r>
              <a:rPr lang="fr-FR" dirty="0"/>
              <a:t>1986 </a:t>
            </a:r>
            <a:r>
              <a:rPr lang="fr-FR" dirty="0" err="1"/>
              <a:t>Miet</a:t>
            </a:r>
            <a:r>
              <a:rPr lang="fr-FR" dirty="0"/>
              <a:t> Smets, </a:t>
            </a:r>
            <a:r>
              <a:rPr lang="fr-FR" dirty="0" err="1"/>
              <a:t>ex-présidente</a:t>
            </a:r>
            <a:r>
              <a:rPr lang="fr-FR" dirty="0"/>
              <a:t> femmes CVP: </a:t>
            </a:r>
          </a:p>
          <a:p>
            <a:r>
              <a:rPr lang="fr-FR" dirty="0"/>
              <a:t>secrétaire d’Etat égalité chances (John Rawls)</a:t>
            </a:r>
          </a:p>
          <a:p>
            <a:pPr lvl="1"/>
            <a:r>
              <a:rPr lang="fr-FR" dirty="0"/>
              <a:t>Promotion des femmes en politique locale</a:t>
            </a:r>
          </a:p>
          <a:p>
            <a:pPr lvl="1"/>
            <a:r>
              <a:rPr lang="fr-FR" dirty="0"/>
              <a:t>Violence à l’égard des femmes</a:t>
            </a:r>
          </a:p>
          <a:p>
            <a:pPr lvl="1"/>
            <a:r>
              <a:rPr lang="fr-FR" dirty="0"/>
              <a:t>Égalité sur le marché du travail</a:t>
            </a:r>
          </a:p>
        </p:txBody>
      </p:sp>
    </p:spTree>
    <p:extLst>
      <p:ext uri="{BB962C8B-B14F-4D97-AF65-F5344CB8AC3E}">
        <p14:creationId xmlns:p14="http://schemas.microsoft.com/office/powerpoint/2010/main" val="3143327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999E5D-50FB-7DD2-9391-189B51B8D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Loi </a:t>
            </a:r>
            <a:r>
              <a:rPr lang="fr-FR" i="1" dirty="0"/>
              <a:t>quota</a:t>
            </a:r>
            <a:r>
              <a:rPr lang="fr-FR" dirty="0"/>
              <a:t> 1994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5D55E8-ABF4-244E-F8FB-B0F0BFD56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Smets – </a:t>
            </a:r>
            <a:r>
              <a:rPr lang="fr-FR" dirty="0" err="1"/>
              <a:t>Tobback</a:t>
            </a:r>
            <a:r>
              <a:rPr lang="fr-FR" dirty="0"/>
              <a:t>: minimum 33% sexe le moins représenté</a:t>
            </a:r>
          </a:p>
          <a:p>
            <a:pPr lvl="1"/>
            <a:r>
              <a:rPr lang="fr-FR" dirty="0"/>
              <a:t>1994, locales, provinciales, européennes: 25%</a:t>
            </a:r>
          </a:p>
          <a:p>
            <a:pPr lvl="1"/>
            <a:r>
              <a:rPr lang="fr-FR" dirty="0"/>
              <a:t>1995: exemption de </a:t>
            </a:r>
            <a:r>
              <a:rPr lang="fr-FR" i="1" dirty="0"/>
              <a:t>quota</a:t>
            </a:r>
          </a:p>
          <a:p>
            <a:pPr lvl="1"/>
            <a:r>
              <a:rPr lang="fr-FR" dirty="0"/>
              <a:t>1999: 1</a:t>
            </a:r>
            <a:r>
              <a:rPr lang="fr-FR" baseline="30000" dirty="0"/>
              <a:t>e</a:t>
            </a:r>
            <a:r>
              <a:rPr lang="fr-FR" dirty="0"/>
              <a:t> application loi</a:t>
            </a:r>
          </a:p>
          <a:p>
            <a:r>
              <a:rPr lang="fr-FR" dirty="0"/>
              <a:t>Résistances:</a:t>
            </a:r>
          </a:p>
          <a:p>
            <a:pPr lvl="1"/>
            <a:r>
              <a:rPr lang="fr-FR" dirty="0"/>
              <a:t>Beaucoup de dimensions dans la composition des listes (courants politiques, diversités géographique et sociale): inutile d’en ajouter un</a:t>
            </a:r>
          </a:p>
          <a:p>
            <a:pPr lvl="1"/>
            <a:r>
              <a:rPr lang="fr-FR" dirty="0"/>
              <a:t>Femmes pas intéressées par la politique et pas d’obstacles structurels</a:t>
            </a:r>
          </a:p>
        </p:txBody>
      </p:sp>
    </p:spTree>
    <p:extLst>
      <p:ext uri="{BB962C8B-B14F-4D97-AF65-F5344CB8AC3E}">
        <p14:creationId xmlns:p14="http://schemas.microsoft.com/office/powerpoint/2010/main" val="2023143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5A156-3988-A6A0-4914-A5A90AF70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Loi 2002 : parité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BBA0AB-D552-89B7-0202-ADACF058B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50% sur chaque liste et 2 premiers sexe différent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8275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A813C1-1A01-B684-C83A-0E1C3F888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BEC8AF-56F4-84B5-B89A-6CF6A4F9F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1995: augmentation des femmes au Sénat, à la Chambre et à Bruxelles</a:t>
            </a:r>
          </a:p>
          <a:p>
            <a:r>
              <a:rPr lang="fr-FR" dirty="0"/>
              <a:t>2003: différence Chambre, Flandre et Wallonie</a:t>
            </a:r>
          </a:p>
          <a:p>
            <a:r>
              <a:rPr lang="fr-FR" dirty="0"/>
              <a:t>Proportionnel: listes complètes, tous sièges;</a:t>
            </a:r>
          </a:p>
          <a:p>
            <a:pPr lvl="1"/>
            <a:r>
              <a:rPr lang="fr-FR" dirty="0"/>
              <a:t>Grande circonscription: grand nombre de sièges; effet présentation femmes</a:t>
            </a:r>
          </a:p>
          <a:p>
            <a:pPr lvl="1"/>
            <a:r>
              <a:rPr lang="fr-FR" dirty="0"/>
              <a:t>Petite </a:t>
            </a:r>
            <a:r>
              <a:rPr lang="fr-FR" dirty="0" err="1"/>
              <a:t>circonscr</a:t>
            </a:r>
            <a:r>
              <a:rPr lang="fr-FR" dirty="0"/>
              <a:t>° (Lux): peu sièges (4): si </a:t>
            </a:r>
            <a:r>
              <a:rPr lang="fr-FR" i="1" dirty="0"/>
              <a:t>quota</a:t>
            </a:r>
            <a:r>
              <a:rPr lang="fr-FR" dirty="0"/>
              <a:t> 33%: peu chances qu’une femme soit élue</a:t>
            </a:r>
          </a:p>
          <a:p>
            <a:pPr lvl="2"/>
            <a:r>
              <a:rPr lang="fr-FR" dirty="0"/>
              <a:t>Les partis ne gagnent pas 4 sièges: donc, pas d’élues car rarement têtes de liste</a:t>
            </a:r>
          </a:p>
        </p:txBody>
      </p:sp>
    </p:spTree>
    <p:extLst>
      <p:ext uri="{BB962C8B-B14F-4D97-AF65-F5344CB8AC3E}">
        <p14:creationId xmlns:p14="http://schemas.microsoft.com/office/powerpoint/2010/main" val="2563358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2F01A2-A126-48EA-C08E-74BB7AF5C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Analyse, 2</a:t>
            </a:r>
            <a:r>
              <a:rPr lang="fr-FR" baseline="30000" dirty="0"/>
              <a:t>e</a:t>
            </a:r>
            <a:r>
              <a:rPr lang="fr-FR" dirty="0"/>
              <a:t> temps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0F593C-D8FE-2CE8-3F44-3D65DA5F9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e </a:t>
            </a:r>
            <a:r>
              <a:rPr lang="fr-FR" dirty="0"/>
              <a:t>loi: 50% et 2 premières places alternées</a:t>
            </a:r>
          </a:p>
          <a:p>
            <a:r>
              <a:rPr lang="fr-FR" dirty="0"/>
              <a:t>Parlement wallon: </a:t>
            </a:r>
          </a:p>
          <a:p>
            <a:pPr lvl="1"/>
            <a:r>
              <a:rPr lang="fr-FR" dirty="0"/>
              <a:t>petites circonscriptions, donc moins de chances </a:t>
            </a:r>
          </a:p>
          <a:p>
            <a:pPr lvl="1"/>
            <a:r>
              <a:rPr lang="fr-FR" dirty="0"/>
              <a:t>sauf si les femmes sont bien haut sur la liste </a:t>
            </a:r>
          </a:p>
          <a:p>
            <a:pPr lvl="2"/>
            <a:r>
              <a:rPr lang="fr-FR" dirty="0"/>
              <a:t>(effet dévolutif case de tête diminué mais joue encore pour les premières places)</a:t>
            </a:r>
          </a:p>
          <a:p>
            <a:r>
              <a:rPr lang="fr-FR" dirty="0"/>
              <a:t>Donc, alternance premières places joue dans petites circonscriptions.</a:t>
            </a:r>
          </a:p>
        </p:txBody>
      </p:sp>
    </p:spTree>
    <p:extLst>
      <p:ext uri="{BB962C8B-B14F-4D97-AF65-F5344CB8AC3E}">
        <p14:creationId xmlns:p14="http://schemas.microsoft.com/office/powerpoint/2010/main" val="39309936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{8EE85167-B9ED-4C41-812B-D4E0BE99D74C}tf10001064</Template>
  <TotalTime>186</TotalTime>
  <Words>554</Words>
  <Application>Microsoft Macintosh PowerPoint</Application>
  <PresentationFormat>Grand écran</PresentationFormat>
  <Paragraphs>73</Paragraphs>
  <Slides>13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Garamond</vt:lpstr>
      <vt:lpstr>Gill Sans MT</vt:lpstr>
      <vt:lpstr>Organique</vt:lpstr>
      <vt:lpstr>Document</vt:lpstr>
      <vt:lpstr>Belgique? Comment en est-on arrivé là?</vt:lpstr>
      <vt:lpstr>Représentation équilibrée</vt:lpstr>
      <vt:lpstr>1e vague de féminisme</vt:lpstr>
      <vt:lpstr>Vote femmes</vt:lpstr>
      <vt:lpstr>2e vague féministe</vt:lpstr>
      <vt:lpstr>Loi quota 1994</vt:lpstr>
      <vt:lpstr>Loi 2002 : parité</vt:lpstr>
      <vt:lpstr>Analyse </vt:lpstr>
      <vt:lpstr>Analyse, 2e temps</vt:lpstr>
      <vt:lpstr>Résistances locales</vt:lpstr>
      <vt:lpstr>Augmentation du nombre d’élues</vt:lpstr>
      <vt:lpstr>Quota de genre et effets parlementaires</vt:lpstr>
      <vt:lpstr>Egalité des chances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Belgique? Comment en est-on arrivé là?</dc:title>
  <dc:creator>Verjans Pierre</dc:creator>
  <cp:lastModifiedBy>Verjans Pierre</cp:lastModifiedBy>
  <cp:revision>1</cp:revision>
  <dcterms:created xsi:type="dcterms:W3CDTF">2022-11-30T16:03:16Z</dcterms:created>
  <dcterms:modified xsi:type="dcterms:W3CDTF">2022-12-06T19:55:29Z</dcterms:modified>
</cp:coreProperties>
</file>