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3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4" r:id="rId12"/>
    <p:sldId id="275" r:id="rId13"/>
    <p:sldId id="276" r:id="rId14"/>
    <p:sldId id="277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46"/>
    <p:restoredTop sz="95946"/>
  </p:normalViewPr>
  <p:slideViewPr>
    <p:cSldViewPr snapToGrid="0">
      <p:cViewPr varScale="1">
        <p:scale>
          <a:sx n="87" d="100"/>
          <a:sy n="87" d="100"/>
        </p:scale>
        <p:origin x="4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jans Pierre" userId="bc670255-90e3-4fb2-b40f-26651d6b78e9" providerId="ADAL" clId="{328AD1AA-C1B7-F44C-870D-E43A0B43A2B2}"/>
    <pc:docChg chg="custSel modSld">
      <pc:chgData name="Verjans Pierre" userId="bc670255-90e3-4fb2-b40f-26651d6b78e9" providerId="ADAL" clId="{328AD1AA-C1B7-F44C-870D-E43A0B43A2B2}" dt="2022-11-29T17:54:14.293" v="1" actId="27636"/>
      <pc:docMkLst>
        <pc:docMk/>
      </pc:docMkLst>
      <pc:sldChg chg="modSp mod">
        <pc:chgData name="Verjans Pierre" userId="bc670255-90e3-4fb2-b40f-26651d6b78e9" providerId="ADAL" clId="{328AD1AA-C1B7-F44C-870D-E43A0B43A2B2}" dt="2022-11-29T17:54:14.293" v="1" actId="27636"/>
        <pc:sldMkLst>
          <pc:docMk/>
          <pc:sldMk cId="3532499207" sldId="268"/>
        </pc:sldMkLst>
        <pc:spChg chg="mod">
          <ac:chgData name="Verjans Pierre" userId="bc670255-90e3-4fb2-b40f-26651d6b78e9" providerId="ADAL" clId="{328AD1AA-C1B7-F44C-870D-E43A0B43A2B2}" dt="2022-11-29T17:54:14.293" v="1" actId="27636"/>
          <ac:spMkLst>
            <pc:docMk/>
            <pc:sldMk cId="3532499207" sldId="268"/>
            <ac:spMk id="3" creationId="{70DF1380-5F3E-906C-C466-87732A98DD3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751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162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3050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901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636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7426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530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005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43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336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510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CFE10-43B2-E14E-B901-AB90BB58AA13}" type="datetimeFigureOut">
              <a:rPr lang="fr-FR" smtClean="0"/>
              <a:t>29/11/2022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67D7E2B-88AC-F540-996E-B6F515F7681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16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66A8BC-EE9E-8028-4BAA-4F630C1ED3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Belgique, comment en est-on arrivé là?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442DF96-A516-FB9C-2D6E-6A1FF6A585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UCTL, 30 novembre 2022</a:t>
            </a:r>
          </a:p>
          <a:p>
            <a:r>
              <a:rPr lang="fr-FR" dirty="0"/>
              <a:t> cours en ligne </a:t>
            </a:r>
            <a:r>
              <a:rPr lang="fr-FR" i="1" dirty="0"/>
              <a:t>Histoire(s) de Belgique</a:t>
            </a:r>
            <a:r>
              <a:rPr lang="fr-FR" dirty="0"/>
              <a:t>, Module 2 séquence 4</a:t>
            </a:r>
          </a:p>
        </p:txBody>
      </p:sp>
    </p:spTree>
    <p:extLst>
      <p:ext uri="{BB962C8B-B14F-4D97-AF65-F5344CB8AC3E}">
        <p14:creationId xmlns:p14="http://schemas.microsoft.com/office/powerpoint/2010/main" val="3777684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3011A88E-B345-9719-2E69-077C8A2E0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Rapports de force au sein de l’exécutif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A456A0-3139-8279-50E2-122BDD0A1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i="1" dirty="0"/>
              <a:t>L’action du roi en Belgique depuis 1830</a:t>
            </a:r>
            <a:r>
              <a:rPr lang="fr-FR" dirty="0"/>
              <a:t>, Jean </a:t>
            </a:r>
            <a:r>
              <a:rPr lang="fr-FR" dirty="0" err="1"/>
              <a:t>Stengers</a:t>
            </a:r>
            <a:endParaRPr lang="fr-FR" dirty="0"/>
          </a:p>
          <a:p>
            <a:r>
              <a:rPr lang="fr-FR" dirty="0"/>
              <a:t>Effritement de la marge de manœuvre du roi</a:t>
            </a:r>
          </a:p>
          <a:p>
            <a:pPr lvl="1"/>
            <a:r>
              <a:rPr lang="fr-FR" dirty="0"/>
              <a:t>Exemple: </a:t>
            </a:r>
          </a:p>
          <a:p>
            <a:pPr lvl="1"/>
            <a:r>
              <a:rPr lang="fr-FR" dirty="0"/>
              <a:t>Nomination et révocation des ministres</a:t>
            </a:r>
          </a:p>
          <a:p>
            <a:pPr lvl="1"/>
            <a:r>
              <a:rPr lang="fr-FR" dirty="0"/>
              <a:t>Dans la pratique: premier ministre et partis, texte: « Roi »</a:t>
            </a:r>
          </a:p>
          <a:p>
            <a:pPr lvl="1"/>
            <a:endParaRPr lang="fr-FR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8159B2B-A4E2-2ECD-D5D2-F038C45F3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3543931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B5D6F4-5ACD-4E0B-6AA6-5B1B79A42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Nomination des ministres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134080-2DBA-A8EF-A940-614348AF9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Léopold I nomme un formateur chargé de lui proposer un gouvernement</a:t>
            </a:r>
          </a:p>
          <a:p>
            <a:r>
              <a:rPr lang="fr-FR" dirty="0"/>
              <a:t>Ses successeurs suivront ce principe.</a:t>
            </a:r>
          </a:p>
          <a:p>
            <a:r>
              <a:rPr lang="fr-FR" dirty="0"/>
              <a:t>Liberté juridique et politique du roi</a:t>
            </a:r>
          </a:p>
          <a:p>
            <a:pPr lvl="1"/>
            <a:r>
              <a:rPr lang="fr-FR" dirty="0"/>
              <a:t>Juridique: le contreseing ministériel est alors considéré comme une formalité</a:t>
            </a:r>
          </a:p>
          <a:p>
            <a:pPr lvl="1"/>
            <a:r>
              <a:rPr lang="fr-FR" dirty="0"/>
              <a:t>Politique: le formateur ou l’informateur devra trouver une majorité parlementaire</a:t>
            </a:r>
          </a:p>
          <a:p>
            <a:pPr lvl="2"/>
            <a:r>
              <a:rPr lang="fr-FR" dirty="0"/>
              <a:t>=&gt; choix limité ou large en fonction de la composition du parlement et des regroupements possibles ou non</a:t>
            </a:r>
          </a:p>
          <a:p>
            <a:r>
              <a:rPr lang="fr-FR" dirty="0"/>
              <a:t>Depuis 1945: choix pro/</a:t>
            </a:r>
            <a:r>
              <a:rPr lang="fr-FR" dirty="0" err="1"/>
              <a:t>im</a:t>
            </a:r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3B57EB-9EA4-31A8-FCA0-CD78C708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1341585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B5D6F4-5ACD-4E0B-6AA6-5B1B79A42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Nomination des ministres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0134080-2DBA-A8EF-A940-614348AF9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Léopold I nomme un formateur chargé de lui proposer un gouvernement</a:t>
            </a:r>
          </a:p>
          <a:p>
            <a:r>
              <a:rPr lang="fr-FR" dirty="0"/>
              <a:t>Ses successeurs suivront ce principe.</a:t>
            </a:r>
          </a:p>
          <a:p>
            <a:r>
              <a:rPr lang="fr-FR" dirty="0"/>
              <a:t>Liberté juridique et politique du roi</a:t>
            </a:r>
          </a:p>
          <a:p>
            <a:pPr lvl="1"/>
            <a:r>
              <a:rPr lang="fr-FR" dirty="0"/>
              <a:t>Juridique: le contreseing ministériel est alors considéré comme une formalité</a:t>
            </a:r>
          </a:p>
          <a:p>
            <a:pPr lvl="1"/>
            <a:r>
              <a:rPr lang="fr-FR" dirty="0"/>
              <a:t>Politique: le formateur ou l’informateur devra trouver une majorité parlementaire</a:t>
            </a:r>
          </a:p>
          <a:p>
            <a:pPr lvl="2"/>
            <a:r>
              <a:rPr lang="fr-FR" dirty="0"/>
              <a:t>=&gt; choix limité ou large en fonction de la composition du parlement et des regroupements possibles ou non</a:t>
            </a:r>
          </a:p>
          <a:p>
            <a:r>
              <a:rPr lang="fr-FR" dirty="0"/>
              <a:t>Depuis 1945: choix pro/</a:t>
            </a:r>
            <a:r>
              <a:rPr lang="fr-FR" dirty="0" err="1"/>
              <a:t>im</a:t>
            </a:r>
            <a:r>
              <a:rPr lang="fr-FR" dirty="0"/>
              <a:t> posé par les forces respectives des partis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83B57EB-9EA4-31A8-FCA0-CD78C708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2444367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394B4B-266E-71FE-7246-E5BD72C0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Révocation du gouvernement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0FB3012-8BFB-224D-6029-A1AB9E849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Juridiquement, pas de révocation formelle mais arrêté « acceptant la démission d’un ministre »</a:t>
            </a:r>
          </a:p>
          <a:p>
            <a:r>
              <a:rPr lang="fr-FR" dirty="0"/>
              <a:t>Premier ministre monte en puissance</a:t>
            </a:r>
          </a:p>
          <a:p>
            <a:r>
              <a:rPr lang="fr-FR" dirty="0"/>
              <a:t>Arrêté de démission: « sur proposition du premier ministre »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50BBA31-E0E9-487C-D91C-367DF69E4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739552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9B5A611-C2AF-4FE0-8C19-3067FF5BD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Rôle protocolaire?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38D04E-5096-CB15-FF1F-D0918C4D5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Non car le roi sanctionne et promulgue les lois</a:t>
            </a:r>
          </a:p>
          <a:p>
            <a:pPr lvl="1"/>
            <a:r>
              <a:rPr lang="fr-FR" dirty="0"/>
              <a:t>Sanction: acte législatif formel (sauf 1990 IVG)</a:t>
            </a:r>
          </a:p>
          <a:p>
            <a:pPr lvl="1"/>
            <a:r>
              <a:rPr lang="fr-FR" dirty="0"/>
              <a:t>Promulgation: acte exécutif constatant l’adoption d’une loi</a:t>
            </a:r>
          </a:p>
          <a:p>
            <a:pPr lvl="2"/>
            <a:endParaRPr lang="fr-FR" dirty="0"/>
          </a:p>
          <a:p>
            <a:pPr lvl="2"/>
            <a:r>
              <a:rPr lang="fr-FR" dirty="0"/>
              <a:t>3 avril: Arrêté des Ministres réunis en conseil constatant l’impossibilité de régner</a:t>
            </a:r>
          </a:p>
          <a:p>
            <a:pPr lvl="2"/>
            <a:r>
              <a:rPr lang="fr-FR" dirty="0"/>
              <a:t>3 avril: sanction de la loi IVG par les Ministres réunis en conseil</a:t>
            </a:r>
          </a:p>
          <a:p>
            <a:pPr lvl="2"/>
            <a:r>
              <a:rPr lang="fr-FR" dirty="0"/>
              <a:t>5 avril: Loi Chambres réunies constatant fin impossibilité régner.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A937251-3280-5BEB-9E51-5AA3355A6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68006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8D1553-092D-B2DF-E194-0A87EF8C6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Geoffrey Grandjean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79C9E9-5769-315C-E775-EF7C67318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Module 2 Séquence 4 Partie 1</a:t>
            </a:r>
          </a:p>
          <a:p>
            <a:r>
              <a:rPr lang="fr-FR" dirty="0"/>
              <a:t>Rapports entre pouvoirs exécutif – législatif – judiciaire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Module 2 Séquence 4 Partie 2</a:t>
            </a:r>
          </a:p>
          <a:p>
            <a:r>
              <a:rPr lang="fr-FR" dirty="0"/>
              <a:t>Rapports au sein du pouvoir exécutif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1D4D7B-6E95-B274-BB10-7330636F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2931504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A3AFF4-7DB7-A639-2B6E-75B3AD206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Rapports pouvoirs </a:t>
            </a:r>
            <a:br>
              <a:rPr lang="fr-FR" dirty="0"/>
            </a:br>
            <a:r>
              <a:rPr lang="fr-FR" dirty="0"/>
              <a:t>exécutif-législatif-judiciaire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573CAC-BF9E-D382-14EA-A743B7C3B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Constitution 1831 : principe séparation des pouvoirs (Montesquieu)</a:t>
            </a:r>
          </a:p>
          <a:p>
            <a:r>
              <a:rPr lang="fr-FR" dirty="0"/>
              <a:t>Législatif bicaméral : </a:t>
            </a:r>
          </a:p>
          <a:p>
            <a:pPr lvl="1"/>
            <a:r>
              <a:rPr lang="fr-FR" dirty="0"/>
              <a:t>Représentants</a:t>
            </a:r>
          </a:p>
          <a:p>
            <a:pPr lvl="1"/>
            <a:r>
              <a:rPr lang="fr-FR" dirty="0"/>
              <a:t>Nobles</a:t>
            </a:r>
          </a:p>
          <a:p>
            <a:r>
              <a:rPr lang="fr-FR" dirty="0"/>
              <a:t>Roi limité par contreseing ministériel : exécutif</a:t>
            </a:r>
          </a:p>
          <a:p>
            <a:r>
              <a:rPr lang="fr-FR" dirty="0"/>
              <a:t>Judiciaire: pas de création de règles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1CED137-8786-5131-218F-B3DD480C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4171971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E5E195-3196-3807-2BEE-166C6D0233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Contrôle des pouvoirs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D88B26-5F22-0BC1-29FC-C03AF8A76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Interactions: </a:t>
            </a:r>
          </a:p>
          <a:p>
            <a:pPr lvl="1"/>
            <a:r>
              <a:rPr lang="fr-FR" dirty="0"/>
              <a:t>Roi membre de l’exécutif et du législatif</a:t>
            </a:r>
          </a:p>
          <a:p>
            <a:pPr lvl="1"/>
            <a:r>
              <a:rPr lang="fr-FR" dirty="0"/>
              <a:t>Chambre: </a:t>
            </a:r>
          </a:p>
          <a:p>
            <a:pPr lvl="2"/>
            <a:r>
              <a:rPr lang="fr-FR" dirty="0"/>
              <a:t>Fonctions juridictionnelles: accusation des ministres, levée d’immunité, enquête parlement.</a:t>
            </a:r>
          </a:p>
          <a:p>
            <a:pPr lvl="2"/>
            <a:r>
              <a:rPr lang="fr-FR" dirty="0"/>
              <a:t>Nominations à certaines fonctions (juge Cour constitutionnelle)</a:t>
            </a:r>
          </a:p>
          <a:p>
            <a:pPr lvl="2"/>
            <a:r>
              <a:rPr lang="fr-FR" dirty="0"/>
              <a:t>Partage initiative parlementaire avec exécutif</a:t>
            </a:r>
          </a:p>
          <a:p>
            <a:pPr lvl="2"/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88644A8-B2AA-7A43-8C60-D0FA87C26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3626476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5E3D7-7DFB-20F0-AAA4-FC4E11829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Evolution des rapports de force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DFA18E-BD81-FE9D-7B0B-0084CF804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Initiative législative majoritairement gouvernementale et non parlementaire</a:t>
            </a:r>
          </a:p>
          <a:p>
            <a:r>
              <a:rPr lang="fr-FR" dirty="0"/>
              <a:t>« Présidentialisation » </a:t>
            </a:r>
          </a:p>
          <a:p>
            <a:pPr lvl="1"/>
            <a:r>
              <a:rPr lang="fr-FR" dirty="0"/>
              <a:t>Internationalisation de la vie politique</a:t>
            </a:r>
          </a:p>
          <a:p>
            <a:pPr lvl="1"/>
            <a:r>
              <a:rPr lang="fr-FR" dirty="0"/>
              <a:t>Bureaucratisation de l’Etat</a:t>
            </a:r>
          </a:p>
          <a:p>
            <a:pPr lvl="1"/>
            <a:r>
              <a:rPr lang="fr-FR" dirty="0"/>
              <a:t>Structure des moyens de communication</a:t>
            </a:r>
          </a:p>
          <a:p>
            <a:pPr lvl="1"/>
            <a:r>
              <a:rPr lang="fr-FR" dirty="0"/>
              <a:t>Erosion des clivages politiques traditionnels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C6C5279-1935-8733-9416-779151BBE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497365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89641-12A7-E827-1E7A-08DC7BC04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Législatif-exécutif face au judiciaire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0DF1380-5F3E-906C-C466-87732A98D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Emprise croissante du pouvoir des juges</a:t>
            </a:r>
          </a:p>
          <a:p>
            <a:pPr lvl="1"/>
            <a:r>
              <a:rPr lang="fr-FR" sz="3200" dirty="0"/>
              <a:t>Juridicisation</a:t>
            </a:r>
            <a:r>
              <a:rPr lang="fr-FR" dirty="0"/>
              <a:t>: croissance du rôle de la loi: augmentation normative </a:t>
            </a:r>
          </a:p>
          <a:p>
            <a:pPr lvl="2"/>
            <a:r>
              <a:rPr lang="fr-FR" dirty="0"/>
              <a:t>Stable jusque 1914</a:t>
            </a:r>
          </a:p>
          <a:p>
            <a:pPr lvl="2"/>
            <a:r>
              <a:rPr lang="fr-FR" dirty="0"/>
              <a:t>Doublement 18-40</a:t>
            </a:r>
          </a:p>
          <a:p>
            <a:pPr lvl="2"/>
            <a:r>
              <a:rPr lang="fr-FR" dirty="0"/>
              <a:t>Croissance 45-80</a:t>
            </a:r>
          </a:p>
          <a:p>
            <a:pPr lvl="2"/>
            <a:r>
              <a:rPr lang="fr-FR" dirty="0"/>
              <a:t>Croissance exponentielle 1980:</a:t>
            </a:r>
          </a:p>
          <a:p>
            <a:pPr lvl="3"/>
            <a:r>
              <a:rPr lang="fr-FR" dirty="0"/>
              <a:t>Fédéralisation</a:t>
            </a:r>
          </a:p>
          <a:p>
            <a:pPr lvl="3"/>
            <a:r>
              <a:rPr lang="fr-FR" dirty="0"/>
              <a:t>Européanisation</a:t>
            </a:r>
          </a:p>
          <a:p>
            <a:pPr lvl="3"/>
            <a:r>
              <a:rPr lang="fr-FR" dirty="0"/>
              <a:t>Publications privées obligatoires</a:t>
            </a:r>
          </a:p>
          <a:p>
            <a:pPr lvl="2"/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123626-8F90-CD7D-50C5-A959AB49A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3532499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47B3313-E0FE-9147-21EF-81BC202AC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DF2628C-0B00-7FE2-7673-8AB1ACC20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311" y="728133"/>
            <a:ext cx="7736390" cy="53848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503B6438-149B-5051-7530-BADC5AE8CECD}"/>
              </a:ext>
            </a:extLst>
          </p:cNvPr>
          <p:cNvSpPr txBox="1"/>
          <p:nvPr/>
        </p:nvSpPr>
        <p:spPr>
          <a:xfrm>
            <a:off x="9059333" y="1270000"/>
            <a:ext cx="23936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Index: 100</a:t>
            </a:r>
          </a:p>
          <a:p>
            <a:r>
              <a:rPr lang="fr-FR" dirty="0"/>
              <a:t>Stable jusque 1914</a:t>
            </a:r>
          </a:p>
          <a:p>
            <a:r>
              <a:rPr lang="fr-FR" dirty="0"/>
              <a:t>Doublement 18-40</a:t>
            </a:r>
          </a:p>
          <a:p>
            <a:r>
              <a:rPr lang="fr-FR" dirty="0"/>
              <a:t>Croissance 45-80</a:t>
            </a:r>
          </a:p>
          <a:p>
            <a:r>
              <a:rPr lang="fr-FR" dirty="0"/>
              <a:t>Croissance exponentielle</a:t>
            </a:r>
          </a:p>
          <a:p>
            <a:r>
              <a:rPr lang="fr-FR" dirty="0"/>
              <a:t>1980</a:t>
            </a:r>
          </a:p>
        </p:txBody>
      </p:sp>
    </p:spTree>
    <p:extLst>
      <p:ext uri="{BB962C8B-B14F-4D97-AF65-F5344CB8AC3E}">
        <p14:creationId xmlns:p14="http://schemas.microsoft.com/office/powerpoint/2010/main" val="2880968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C5B6D-EAEE-45AE-5E5B-DFFA3A14E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Judiciarisation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8C1A25-8568-A9DC-4B9C-0005EEDAC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Interventions des juges: augmentation des litiges</a:t>
            </a:r>
          </a:p>
          <a:p>
            <a:endParaRPr lang="fr-FR" dirty="0"/>
          </a:p>
          <a:p>
            <a:r>
              <a:rPr lang="fr-FR" dirty="0"/>
              <a:t>Mise en cause de responsabilité de l’Etat par les juges</a:t>
            </a:r>
          </a:p>
          <a:p>
            <a:pPr lvl="1"/>
            <a:r>
              <a:rPr lang="fr-FR" dirty="0"/>
              <a:t>1920: jurisprudence </a:t>
            </a:r>
            <a:r>
              <a:rPr lang="fr-FR" i="1" dirty="0" err="1"/>
              <a:t>Flandria</a:t>
            </a:r>
            <a:r>
              <a:rPr lang="fr-FR" dirty="0"/>
              <a:t> contre ville de Bruges: pouvoir exécutif responsable</a:t>
            </a:r>
          </a:p>
          <a:p>
            <a:pPr lvl="1"/>
            <a:r>
              <a:rPr lang="fr-FR" dirty="0"/>
              <a:t>1990: </a:t>
            </a:r>
            <a:r>
              <a:rPr lang="fr-FR" i="1" dirty="0" err="1"/>
              <a:t>Anca</a:t>
            </a:r>
            <a:r>
              <a:rPr lang="fr-FR" dirty="0"/>
              <a:t>: faute du pouvoir judiciaire</a:t>
            </a:r>
          </a:p>
          <a:p>
            <a:pPr lvl="1"/>
            <a:r>
              <a:rPr lang="fr-FR" dirty="0"/>
              <a:t>2006: responsabilité de l’Etat pour inaction législative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36C73F-8B62-E6E8-EA2A-3C7C3DBFF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</p:spTree>
    <p:extLst>
      <p:ext uri="{BB962C8B-B14F-4D97-AF65-F5344CB8AC3E}">
        <p14:creationId xmlns:p14="http://schemas.microsoft.com/office/powerpoint/2010/main" val="739620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A4DF1E-AF63-353D-BAF4-F71D05D0E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23 novembre 2022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54331683-D507-CB8D-479C-E6A0944E5F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579" y="0"/>
            <a:ext cx="5493644" cy="6858000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AD723968-950E-CFE1-BFB4-9CD366C8EFB5}"/>
              </a:ext>
            </a:extLst>
          </p:cNvPr>
          <p:cNvSpPr txBox="1"/>
          <p:nvPr/>
        </p:nvSpPr>
        <p:spPr>
          <a:xfrm>
            <a:off x="6350000" y="1778000"/>
            <a:ext cx="444897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2006: créations du</a:t>
            </a:r>
          </a:p>
          <a:p>
            <a:r>
              <a:rPr lang="fr-FR" dirty="0"/>
              <a:t>Conseil de contentieux des étrangers</a:t>
            </a:r>
          </a:p>
          <a:p>
            <a:endParaRPr lang="fr-FR" dirty="0"/>
          </a:p>
          <a:p>
            <a:r>
              <a:rPr lang="fr-FR" dirty="0"/>
              <a:t>Autres juridictions administratives:</a:t>
            </a:r>
          </a:p>
          <a:p>
            <a:r>
              <a:rPr lang="fr-FR" dirty="0"/>
              <a:t>Collèges provinciaux, députations permanentes,</a:t>
            </a:r>
          </a:p>
          <a:p>
            <a:r>
              <a:rPr lang="fr-FR" dirty="0"/>
              <a:t>Contentieux de sécurité sociale,</a:t>
            </a:r>
          </a:p>
          <a:p>
            <a:r>
              <a:rPr lang="fr-FR" dirty="0"/>
              <a:t>…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108144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{555F2B96-E452-004F-A0CE-C33E20C5508E}tf10001119</Template>
  <TotalTime>1349</TotalTime>
  <Words>624</Words>
  <Application>Microsoft Macintosh PowerPoint</Application>
  <PresentationFormat>Grand écran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Galerie</vt:lpstr>
      <vt:lpstr>Belgique, comment en est-on arrivé là?</vt:lpstr>
      <vt:lpstr>Geoffrey Grandjean </vt:lpstr>
      <vt:lpstr>Rapports pouvoirs  exécutif-législatif-judiciaire</vt:lpstr>
      <vt:lpstr>Contrôle des pouvoirs</vt:lpstr>
      <vt:lpstr>Evolution des rapports de force</vt:lpstr>
      <vt:lpstr>Législatif-exécutif face au judiciaire</vt:lpstr>
      <vt:lpstr>Présentation PowerPoint</vt:lpstr>
      <vt:lpstr>Judiciarisation</vt:lpstr>
      <vt:lpstr>Présentation PowerPoint</vt:lpstr>
      <vt:lpstr>Rapports de force au sein de l’exécutif</vt:lpstr>
      <vt:lpstr>Nomination des ministres</vt:lpstr>
      <vt:lpstr>Nomination des ministres</vt:lpstr>
      <vt:lpstr>Révocation du gouvernement</vt:lpstr>
      <vt:lpstr>Rôle protocolaire?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Belgique, comment en est-on arrivé là?</dc:title>
  <dc:creator>Verjans Pierre</dc:creator>
  <cp:lastModifiedBy>Verjans Pierre</cp:lastModifiedBy>
  <cp:revision>1</cp:revision>
  <dcterms:created xsi:type="dcterms:W3CDTF">2022-11-23T13:05:02Z</dcterms:created>
  <dcterms:modified xsi:type="dcterms:W3CDTF">2022-11-30T16:03:10Z</dcterms:modified>
</cp:coreProperties>
</file>