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84" r:id="rId3"/>
    <p:sldId id="257" r:id="rId4"/>
    <p:sldId id="258" r:id="rId5"/>
    <p:sldId id="259" r:id="rId6"/>
    <p:sldId id="278" r:id="rId7"/>
    <p:sldId id="260" r:id="rId8"/>
    <p:sldId id="261" r:id="rId9"/>
    <p:sldId id="262" r:id="rId10"/>
    <p:sldId id="264" r:id="rId11"/>
    <p:sldId id="271" r:id="rId12"/>
    <p:sldId id="270" r:id="rId13"/>
    <p:sldId id="277" r:id="rId14"/>
    <p:sldId id="276" r:id="rId15"/>
    <p:sldId id="275" r:id="rId16"/>
    <p:sldId id="274" r:id="rId17"/>
    <p:sldId id="273" r:id="rId18"/>
    <p:sldId id="279" r:id="rId19"/>
    <p:sldId id="280" r:id="rId20"/>
    <p:sldId id="281" r:id="rId21"/>
    <p:sldId id="282" r:id="rId22"/>
    <p:sldId id="283" r:id="rId23"/>
    <p:sldId id="263" r:id="rId24"/>
    <p:sldId id="269" r:id="rId25"/>
    <p:sldId id="265" r:id="rId26"/>
    <p:sldId id="267" r:id="rId27"/>
    <p:sldId id="256" r:id="rId28"/>
    <p:sldId id="272" r:id="rId29"/>
    <p:sldId id="266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10" d="100"/>
          <a:sy n="110" d="100"/>
        </p:scale>
        <p:origin x="6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DF852-567E-4FCD-94DB-D7FDB43BD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715424-1FDF-4BB5-8432-70A3EAA0D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485156-75AF-4DCA-B76E-A338A4E3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260DD-DA8D-4E04-9AB5-C4B10D6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9B3F05-74A8-4F52-906D-2B5334C0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7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D72F4-07AD-4110-8B09-2895BB8D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B947FB-0730-4155-A6F0-276B26AF9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355201-5E9E-4DFA-BC29-8DB8AF45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C0F3E-0CCD-4543-B8C1-0CCD5192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2EAD95-55C1-48BB-A525-B6AF0A54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16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8D78C7-3253-4415-B9BB-E6FA89674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351181-6C71-42C1-8A81-013E8B7AE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8A128-6226-4B25-A55C-5F490214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EEA3B-4571-437F-911C-0C98DD88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DAF30-4CF7-4727-AFD2-B86D5462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835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University of Liège, Belgium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Quentin Grossman - MRS Fall Meeting 2021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136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University of Liège, Belgium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Quentin Grossman - MRS Fall Meeting 2021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4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71C8A-AC73-4254-9D7D-1167D43A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B95EB-7A6A-4D11-A945-FF80E634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DBBAE-A14B-423E-80EC-69DAE302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B42DB-6CA1-4141-9F45-B5D20A31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3A176-DF62-48A7-A06F-8A77D1E4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95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8505A-3F34-422C-984D-0592410E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E56784-1CD0-4B32-BA67-707DDEB0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E8D01-EF8B-4C4C-80E2-ABD9C989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FFF99-CB57-482F-AC86-CABC22DD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CAC7A-6A58-4F0C-9FC4-7EC52C5F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583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F7C8A-5C53-410F-AD7D-4BB743DB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FB219-5C19-4C1A-A072-27DD9B9FF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D44BEA-7CFB-481B-AC8D-AC547B2F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FBBE1-6220-43A1-83F9-0740BD6E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41BD0-B6DB-4B27-B7B0-BA847BFF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63734A-F351-4D54-829B-1784D97F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6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E6789-D003-4382-941E-C330871E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D7932-5D48-4C81-84DD-DEA95AE40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D5E8C-E225-426C-8E40-6225DBF3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1C403E-1008-4C47-A879-01B10671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D61A0C-B663-4C40-95DF-BCA13A2F6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C8BE8B-63DA-449A-B48E-45FBFDDD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0DB1AC-E73A-4391-8A4D-10D8B6DF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7072D6-62E6-45A2-B03C-9680145F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51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1F92F-2E1A-4616-ACE5-39C1B032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EC6310-2C32-400B-9478-D81C000E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95A6C8-FC7B-44F1-95B6-0FC37737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02D66-868C-4258-BEAE-9AFC4EB8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61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30DD41-5F1D-4411-910C-32F861E8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505FB-53AE-4B59-ACE9-3E5B24E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CFF300-5D2D-4787-9C09-B950381D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27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C0B12-BE05-4167-B8E4-B86896A3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602251-7B4D-4CEB-9D6B-D89C595D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0B8C81-9B64-401E-8E76-83DBA59F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704221-7528-4A62-8295-CA2B77A8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888162-EA03-453D-904D-01A4E7AB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443062-7FFD-4FBA-A287-F84FB911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98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ACBCB-8EF3-4BDC-8732-4FF98FC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0CE906-6220-45EB-A42D-5969272E7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318109-8E26-448C-A370-54F1AD03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994109-009E-4EC5-A971-4F8D017A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512E8B-E177-447F-9BD9-DD61019A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64915-1410-4FCD-9F94-A2519250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764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645F71-0C54-45FF-981E-25CC7F27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14DDE2-E538-4C03-A496-86EA750B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0DD86-4FA3-49F9-9690-CA107FE71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660A-A25B-4F82-9B7B-C829375C062A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69F65-EE71-49B1-9FB2-0847C34CB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AFFE8-238E-496A-802C-0F06BC7F6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FECD-9E2C-4EF4-A053-F62D84DEFE7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80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BE"/>
              <a:t>University of Liège, Belgium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Quentin Grossman - MRS Fall Meeting 2021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5243A5-88EF-4F65-8DD9-CCB9A7F1DC18}" type="slidenum">
              <a:rPr lang="fr-BE" smtClean="0"/>
              <a:t>‹N°›</a:t>
            </a:fld>
            <a:endParaRPr lang="fr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2AF238-07A1-3BFD-A736-1A3AF210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49" y="2912013"/>
            <a:ext cx="8525302" cy="23021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371D79-4820-431C-8939-04E6E5F11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b="22063"/>
          <a:stretch/>
        </p:blipFill>
        <p:spPr>
          <a:xfrm>
            <a:off x="5009611" y="5098491"/>
            <a:ext cx="2172778" cy="12140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09E81D-275A-48E8-9AD4-FA21C70EC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19300"/>
            <a:ext cx="10058400" cy="1801346"/>
          </a:xfrm>
          <a:ln w="12700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400" dirty="0" err="1"/>
              <a:t>Architectured</a:t>
            </a:r>
            <a:r>
              <a:rPr lang="en-GB" sz="5400" dirty="0"/>
              <a:t> Interfaces in Bimaterial </a:t>
            </a:r>
            <a:r>
              <a:rPr lang="en-GB" sz="5400" dirty="0" err="1"/>
              <a:t>Attachements</a:t>
            </a:r>
            <a:endParaRPr lang="fr-BE" sz="5400" dirty="0"/>
          </a:p>
        </p:txBody>
      </p:sp>
      <p:pic>
        <p:nvPicPr>
          <p:cNvPr id="7" name="Google Shape;116;p25">
            <a:extLst>
              <a:ext uri="{FF2B5EF4-FFF2-40B4-BE49-F238E27FC236}">
                <a16:creationId xmlns:a16="http://schemas.microsoft.com/office/drawing/2014/main" id="{6329745A-7C9C-4878-9502-92A2E71AA5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65" y="3801831"/>
            <a:ext cx="1630030" cy="79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AO foundation">
            <a:extLst>
              <a:ext uri="{FF2B5EF4-FFF2-40B4-BE49-F238E27FC236}">
                <a16:creationId xmlns:a16="http://schemas.microsoft.com/office/drawing/2014/main" id="{F46E2074-6056-47DC-A5FE-B5027A62C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4" b="41555"/>
          <a:stretch/>
        </p:blipFill>
        <p:spPr bwMode="auto">
          <a:xfrm>
            <a:off x="9420238" y="3930556"/>
            <a:ext cx="2489497" cy="5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A17594A8-23E4-46E0-A181-C8DD09A8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D49E9FB-82A7-491B-B826-1F6D9B49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8EB95EB1-E58C-4F86-AF03-FC24786F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A5243A5-88EF-4F65-8DD9-CCB9A7F1DC18}" type="slidenum">
              <a:rPr lang="fr-BE" sz="1600" smtClean="0"/>
              <a:t>1</a:t>
            </a:fld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77288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10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Flat &amp; Soft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1E4774-476B-4BFA-AD60-617CA7C5B450}"/>
              </a:ext>
            </a:extLst>
          </p:cNvPr>
          <p:cNvSpPr txBox="1"/>
          <p:nvPr/>
        </p:nvSpPr>
        <p:spPr>
          <a:xfrm>
            <a:off x="950724" y="5672204"/>
            <a:ext cx="107999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Soft </a:t>
            </a:r>
            <a:r>
              <a:rPr lang="fr-BE" sz="2400" dirty="0" err="1"/>
              <a:t>intermediate</a:t>
            </a:r>
            <a:r>
              <a:rPr lang="fr-BE" sz="2400" dirty="0"/>
              <a:t> layer </a:t>
            </a:r>
            <a:r>
              <a:rPr lang="fr-BE" sz="2400" dirty="0" err="1"/>
              <a:t>decrease</a:t>
            </a:r>
            <a:r>
              <a:rPr lang="fr-BE" sz="2400" dirty="0"/>
              <a:t> the stress </a:t>
            </a:r>
            <a:r>
              <a:rPr lang="fr-BE" sz="2400" dirty="0" err="1"/>
              <a:t>mismatch</a:t>
            </a:r>
            <a:endParaRPr lang="fr-BE" sz="2400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FFD4B-73B6-40AE-A33A-F85A8186352B}"/>
              </a:ext>
            </a:extLst>
          </p:cNvPr>
          <p:cNvCxnSpPr>
            <a:cxnSpLocks/>
          </p:cNvCxnSpPr>
          <p:nvPr/>
        </p:nvCxnSpPr>
        <p:spPr>
          <a:xfrm>
            <a:off x="208703" y="5908297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87C4CB9-B2D0-B7E1-6F86-204A6D317EF3}"/>
              </a:ext>
            </a:extLst>
          </p:cNvPr>
          <p:cNvSpPr txBox="1"/>
          <p:nvPr/>
        </p:nvSpPr>
        <p:spPr>
          <a:xfrm>
            <a:off x="580043" y="1052853"/>
            <a:ext cx="136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Flat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6CCF7F-918C-E161-BA38-86B7B85D6469}"/>
              </a:ext>
            </a:extLst>
          </p:cNvPr>
          <p:cNvSpPr txBox="1"/>
          <p:nvPr/>
        </p:nvSpPr>
        <p:spPr>
          <a:xfrm>
            <a:off x="9016919" y="1052853"/>
            <a:ext cx="237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Soft interface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5AE511-7B7F-055B-78CC-6CD2E709E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9" r="27179"/>
          <a:stretch/>
        </p:blipFill>
        <p:spPr>
          <a:xfrm>
            <a:off x="208703" y="1437137"/>
            <a:ext cx="2434228" cy="40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5CA415-2485-4D4B-18B8-780568B3D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r="27539"/>
          <a:stretch/>
        </p:blipFill>
        <p:spPr>
          <a:xfrm>
            <a:off x="9128331" y="1474988"/>
            <a:ext cx="2395872" cy="4000000"/>
          </a:xfrm>
          <a:prstGeom prst="rect">
            <a:avLst/>
          </a:prstGeom>
        </p:spPr>
      </p:pic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C892E814-3E2F-03EA-6469-CEE3BDD7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36088E5-FCAB-8795-9A1D-B79A85322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9" b="22099"/>
          <a:stretch/>
        </p:blipFill>
        <p:spPr>
          <a:xfrm>
            <a:off x="2542523" y="1319604"/>
            <a:ext cx="5333333" cy="223211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8F834B1-1C76-C40D-DBA3-FB5A8823C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/>
        </p:blipFill>
        <p:spPr>
          <a:xfrm>
            <a:off x="3794998" y="3470970"/>
            <a:ext cx="5333333" cy="216697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B78A1AA-0679-6D2F-CF38-86B6A188FD65}"/>
              </a:ext>
            </a:extLst>
          </p:cNvPr>
          <p:cNvSpPr/>
          <p:nvPr/>
        </p:nvSpPr>
        <p:spPr>
          <a:xfrm>
            <a:off x="562599" y="3120345"/>
            <a:ext cx="1303116" cy="45562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A27D54-DA1E-F221-856F-E50A17CEA7D5}"/>
              </a:ext>
            </a:extLst>
          </p:cNvPr>
          <p:cNvSpPr/>
          <p:nvPr/>
        </p:nvSpPr>
        <p:spPr>
          <a:xfrm>
            <a:off x="9449566" y="3179379"/>
            <a:ext cx="1303116" cy="45562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E8DD84-5CAA-E2D7-D1DD-02337D3486C8}"/>
              </a:ext>
            </a:extLst>
          </p:cNvPr>
          <p:cNvSpPr/>
          <p:nvPr/>
        </p:nvSpPr>
        <p:spPr>
          <a:xfrm>
            <a:off x="3794999" y="3649364"/>
            <a:ext cx="5007807" cy="195986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AD132A-B5E7-CF04-C256-54CBE1CF0222}"/>
              </a:ext>
            </a:extLst>
          </p:cNvPr>
          <p:cNvSpPr/>
          <p:nvPr/>
        </p:nvSpPr>
        <p:spPr>
          <a:xfrm>
            <a:off x="2542522" y="1571965"/>
            <a:ext cx="5007807" cy="195986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07C2EEE-6732-7EE5-6969-B8605C0BE14E}"/>
              </a:ext>
            </a:extLst>
          </p:cNvPr>
          <p:cNvCxnSpPr>
            <a:cxnSpLocks/>
          </p:cNvCxnSpPr>
          <p:nvPr/>
        </p:nvCxnSpPr>
        <p:spPr>
          <a:xfrm flipV="1">
            <a:off x="1865715" y="1548776"/>
            <a:ext cx="676807" cy="163060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17BB6CC-51E0-759F-2CE4-D88D5941663A}"/>
              </a:ext>
            </a:extLst>
          </p:cNvPr>
          <p:cNvCxnSpPr>
            <a:cxnSpLocks/>
          </p:cNvCxnSpPr>
          <p:nvPr/>
        </p:nvCxnSpPr>
        <p:spPr>
          <a:xfrm flipV="1">
            <a:off x="1865714" y="3531831"/>
            <a:ext cx="676807" cy="198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4D05818-58C0-D8E6-DA6C-05DEE48EE078}"/>
              </a:ext>
            </a:extLst>
          </p:cNvPr>
          <p:cNvCxnSpPr>
            <a:cxnSpLocks/>
          </p:cNvCxnSpPr>
          <p:nvPr/>
        </p:nvCxnSpPr>
        <p:spPr>
          <a:xfrm flipV="1">
            <a:off x="8802806" y="3627716"/>
            <a:ext cx="646760" cy="19815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0388107-84E1-EDCD-3092-9A6A46ED2BA9}"/>
              </a:ext>
            </a:extLst>
          </p:cNvPr>
          <p:cNvCxnSpPr>
            <a:cxnSpLocks/>
          </p:cNvCxnSpPr>
          <p:nvPr/>
        </p:nvCxnSpPr>
        <p:spPr>
          <a:xfrm flipV="1">
            <a:off x="8789928" y="3175945"/>
            <a:ext cx="659638" cy="47341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3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46116C3-821F-0EE9-AACB-55DCB036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4" y="1325794"/>
            <a:ext cx="3730383" cy="279778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11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Other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geometries</a:t>
            </a:r>
            <a:endParaRPr lang="fr-BE" sz="3600" dirty="0">
              <a:latin typeface="+mj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80DC8BD-6B42-9E3B-E05A-FAAD30BC7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74" y="1331337"/>
            <a:ext cx="3730389" cy="279779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D9C12AB-400E-FB25-2BDF-3BAEF09AD4DE}"/>
              </a:ext>
            </a:extLst>
          </p:cNvPr>
          <p:cNvSpPr txBox="1"/>
          <p:nvPr/>
        </p:nvSpPr>
        <p:spPr>
          <a:xfrm>
            <a:off x="5222047" y="1152894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Digitation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8E2D2F1-3B60-5F24-2093-2FBF2C4C7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49" y="1325115"/>
            <a:ext cx="3730388" cy="27977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D51F26E-C835-C033-9E16-B8CF7DFBE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113"/>
            <a:ext cx="3730389" cy="279779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28187A3-07CA-9C59-D601-57C4C2806D94}"/>
              </a:ext>
            </a:extLst>
          </p:cNvPr>
          <p:cNvSpPr txBox="1"/>
          <p:nvPr/>
        </p:nvSpPr>
        <p:spPr>
          <a:xfrm>
            <a:off x="1254168" y="1152891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Flat</a:t>
            </a:r>
          </a:p>
        </p:txBody>
      </p:sp>
      <p:sp>
        <p:nvSpPr>
          <p:cNvPr id="33" name="Espace réservé du pied de page 2">
            <a:extLst>
              <a:ext uri="{FF2B5EF4-FFF2-40B4-BE49-F238E27FC236}">
                <a16:creationId xmlns:a16="http://schemas.microsoft.com/office/drawing/2014/main" id="{5A3708D0-9481-7BF5-19F5-51688414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93737A2-FEF1-02F7-5A3B-87FD5166ED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 b="23246"/>
          <a:stretch/>
        </p:blipFill>
        <p:spPr>
          <a:xfrm>
            <a:off x="8104711" y="4437628"/>
            <a:ext cx="4087289" cy="164024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E3D246A-0F3E-7833-482E-416EAA96BE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4" b="22934"/>
          <a:stretch/>
        </p:blipFill>
        <p:spPr>
          <a:xfrm>
            <a:off x="4049060" y="4458522"/>
            <a:ext cx="4087289" cy="165942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06C8EFD-EA00-AA5B-4722-F4212E2463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2753"/>
          <a:stretch/>
        </p:blipFill>
        <p:spPr>
          <a:xfrm>
            <a:off x="0" y="4504819"/>
            <a:ext cx="4087289" cy="167048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1274A8B-783F-3E9E-D907-111794E729BD}"/>
              </a:ext>
            </a:extLst>
          </p:cNvPr>
          <p:cNvSpPr txBox="1"/>
          <p:nvPr/>
        </p:nvSpPr>
        <p:spPr>
          <a:xfrm>
            <a:off x="9120243" y="1146671"/>
            <a:ext cx="156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Chessboard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74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3B2862-44AF-2260-C959-15F2CC28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4" y="1325114"/>
            <a:ext cx="3730383" cy="279778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D31EA60-6A85-DF63-312D-F7283A42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79" y="1338762"/>
            <a:ext cx="3730384" cy="279778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9FBD4A8-4F7E-1E00-13C9-5775CF9A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1317689"/>
            <a:ext cx="3730389" cy="27977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7FD552-5920-5ECC-3E18-40FD3AE2A2B0}"/>
              </a:ext>
            </a:extLst>
          </p:cNvPr>
          <p:cNvSpPr txBox="1"/>
          <p:nvPr/>
        </p:nvSpPr>
        <p:spPr>
          <a:xfrm>
            <a:off x="9289433" y="1133022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Triangular</a:t>
            </a:r>
            <a:endParaRPr lang="fr-BE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EC4FCAD-5ACB-CC50-7226-5EC9263278D5}"/>
              </a:ext>
            </a:extLst>
          </p:cNvPr>
          <p:cNvSpPr txBox="1"/>
          <p:nvPr/>
        </p:nvSpPr>
        <p:spPr>
          <a:xfrm>
            <a:off x="1254603" y="1133022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Staggered</a:t>
            </a:r>
            <a:endParaRPr lang="fr-BE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F8BE37-D1C8-0855-E4E7-ED82F782ECD7}"/>
              </a:ext>
            </a:extLst>
          </p:cNvPr>
          <p:cNvSpPr txBox="1"/>
          <p:nvPr/>
        </p:nvSpPr>
        <p:spPr>
          <a:xfrm>
            <a:off x="4788638" y="1133022"/>
            <a:ext cx="22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Interlocking</a:t>
            </a:r>
            <a:endParaRPr lang="fr-BE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12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Other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geometries</a:t>
            </a:r>
            <a:endParaRPr lang="fr-BE" sz="3600" dirty="0">
              <a:latin typeface="+mj-lt"/>
            </a:endParaRPr>
          </a:p>
        </p:txBody>
      </p:sp>
      <p:sp>
        <p:nvSpPr>
          <p:cNvPr id="33" name="Espace réservé du pied de page 2">
            <a:extLst>
              <a:ext uri="{FF2B5EF4-FFF2-40B4-BE49-F238E27FC236}">
                <a16:creationId xmlns:a16="http://schemas.microsoft.com/office/drawing/2014/main" id="{5A3708D0-9481-7BF5-19F5-51688414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53B69C-CCA8-45EA-49F0-7B2E17CC6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0" b="22960"/>
          <a:stretch/>
        </p:blipFill>
        <p:spPr>
          <a:xfrm>
            <a:off x="4058863" y="4466504"/>
            <a:ext cx="4087290" cy="16577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7E894D-C946-2FD5-7897-53D37C82F9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7" b="23987"/>
          <a:stretch/>
        </p:blipFill>
        <p:spPr>
          <a:xfrm>
            <a:off x="8094380" y="4452854"/>
            <a:ext cx="4087289" cy="159483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2094A27-C416-3FAD-77B6-D8EA41039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22967"/>
          <a:stretch/>
        </p:blipFill>
        <p:spPr>
          <a:xfrm>
            <a:off x="-496" y="4513116"/>
            <a:ext cx="4087289" cy="1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13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Distance of the max Stress </a:t>
            </a:r>
            <a:r>
              <a:rPr lang="fr-BE" sz="3600" dirty="0" err="1">
                <a:latin typeface="+mj-lt"/>
              </a:rPr>
              <a:t>from</a:t>
            </a:r>
            <a:r>
              <a:rPr lang="fr-BE" sz="3600" dirty="0">
                <a:latin typeface="+mj-lt"/>
              </a:rPr>
              <a:t> free </a:t>
            </a:r>
            <a:r>
              <a:rPr lang="fr-BE" sz="3600" dirty="0" err="1">
                <a:latin typeface="+mj-lt"/>
              </a:rPr>
              <a:t>edge</a:t>
            </a:r>
            <a:endParaRPr lang="fr-BE" sz="3600" dirty="0">
              <a:latin typeface="+mj-lt"/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E79DE91-5642-DCF6-DA0C-E5693CAC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C6EAF4-DAC3-7907-C25D-CA96FDB8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5" y="1135410"/>
            <a:ext cx="5333333" cy="400000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6E8AA27-6B9F-4F4A-8FC0-23BBC86E6F15}"/>
              </a:ext>
            </a:extLst>
          </p:cNvPr>
          <p:cNvSpPr txBox="1"/>
          <p:nvPr/>
        </p:nvSpPr>
        <p:spPr>
          <a:xfrm>
            <a:off x="4519663" y="5097873"/>
            <a:ext cx="7768764" cy="136191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400" dirty="0"/>
              <a:t>Maximum of Stress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taken</a:t>
            </a:r>
            <a:r>
              <a:rPr lang="fr-BE" sz="2400" dirty="0"/>
              <a:t> </a:t>
            </a:r>
            <a:r>
              <a:rPr lang="fr-BE" sz="2400" dirty="0" err="1"/>
              <a:t>away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free </a:t>
            </a:r>
            <a:r>
              <a:rPr lang="fr-BE" sz="2400" dirty="0" err="1"/>
              <a:t>edge</a:t>
            </a:r>
            <a:endParaRPr lang="fr-BE" sz="2400" dirty="0"/>
          </a:p>
          <a:p>
            <a:r>
              <a:rPr lang="fr-BE" sz="1050" dirty="0"/>
              <a:t> </a:t>
            </a:r>
            <a:endParaRPr lang="fr-B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400" dirty="0" err="1"/>
              <a:t>Does</a:t>
            </a:r>
            <a:r>
              <a:rPr lang="fr-BE" sz="2400" dirty="0"/>
              <a:t> </a:t>
            </a:r>
            <a:r>
              <a:rPr lang="fr-BE" sz="2400" dirty="0" err="1"/>
              <a:t>it</a:t>
            </a:r>
            <a:r>
              <a:rPr lang="fr-BE" sz="2400" dirty="0"/>
              <a:t> </a:t>
            </a:r>
            <a:r>
              <a:rPr lang="fr-BE" sz="2400" dirty="0" err="1"/>
              <a:t>delay</a:t>
            </a:r>
            <a:r>
              <a:rPr lang="fr-BE" sz="2400" dirty="0"/>
              <a:t> </a:t>
            </a:r>
            <a:r>
              <a:rPr lang="fr-BE" sz="2400" dirty="0" err="1"/>
              <a:t>breaking</a:t>
            </a:r>
            <a:r>
              <a:rPr lang="fr-BE" sz="2400" dirty="0"/>
              <a:t> of </a:t>
            </a:r>
            <a:r>
              <a:rPr lang="fr-BE" sz="2400" dirty="0" err="1"/>
              <a:t>samples</a:t>
            </a:r>
            <a:r>
              <a:rPr lang="fr-BE" sz="2400" dirty="0"/>
              <a:t>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2400" dirty="0" err="1"/>
              <a:t>See</a:t>
            </a:r>
            <a:r>
              <a:rPr lang="fr-BE" sz="2400" dirty="0"/>
              <a:t> </a:t>
            </a:r>
            <a:r>
              <a:rPr lang="fr-BE" sz="2400" dirty="0" err="1"/>
              <a:t>experimental</a:t>
            </a:r>
            <a:r>
              <a:rPr lang="fr-BE" sz="2400" dirty="0"/>
              <a:t> </a:t>
            </a:r>
            <a:r>
              <a:rPr lang="fr-BE" sz="2400" dirty="0" err="1"/>
              <a:t>results</a:t>
            </a:r>
            <a:endParaRPr lang="fr-BE" sz="2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899ABC-81BB-5F7F-0F8F-2C62F0CBF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" y="1103638"/>
            <a:ext cx="3049495" cy="5268139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572022A-9562-DB6E-F405-12765B08F8A1}"/>
              </a:ext>
            </a:extLst>
          </p:cNvPr>
          <p:cNvCxnSpPr>
            <a:cxnSpLocks/>
          </p:cNvCxnSpPr>
          <p:nvPr/>
        </p:nvCxnSpPr>
        <p:spPr>
          <a:xfrm>
            <a:off x="1105469" y="1869743"/>
            <a:ext cx="589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6207500-D819-6429-0B48-BB976C0792C9}"/>
              </a:ext>
            </a:extLst>
          </p:cNvPr>
          <p:cNvSpPr txBox="1"/>
          <p:nvPr/>
        </p:nvSpPr>
        <p:spPr>
          <a:xfrm>
            <a:off x="1132765" y="1296536"/>
            <a:ext cx="45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/>
              <a:t>D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0425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14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Effect</a:t>
            </a:r>
            <a:r>
              <a:rPr lang="fr-BE" sz="3600" dirty="0">
                <a:latin typeface="+mj-lt"/>
              </a:rPr>
              <a:t> of </a:t>
            </a:r>
            <a:r>
              <a:rPr lang="fr-BE" sz="3600" dirty="0" err="1">
                <a:latin typeface="+mj-lt"/>
              </a:rPr>
              <a:t>width</a:t>
            </a:r>
            <a:r>
              <a:rPr lang="fr-BE" sz="3600" dirty="0">
                <a:latin typeface="+mj-lt"/>
              </a:rPr>
              <a:t> : Soft interface 2MPa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36CFB23-5542-5AD0-C4FF-877644652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400"/>
            <a:ext cx="3438642" cy="25789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532515C-D216-DD2D-5222-5EF827AD7E75}"/>
              </a:ext>
            </a:extLst>
          </p:cNvPr>
          <p:cNvSpPr txBox="1"/>
          <p:nvPr/>
        </p:nvSpPr>
        <p:spPr>
          <a:xfrm>
            <a:off x="316181" y="1110641"/>
            <a:ext cx="231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4 voxels</a:t>
            </a: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138D2C3C-10FF-ABD4-7197-D8D9CB7B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9465AB-7F48-4849-85D1-3183C209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2" y="1157406"/>
            <a:ext cx="3438637" cy="25789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ED39CA-A1E5-2056-4CC7-D250098DA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334"/>
            <a:ext cx="3438637" cy="25789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609A0B0-F545-382E-3E8A-234176D2A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2" y="3815334"/>
            <a:ext cx="3438637" cy="25789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A869B4-882C-C389-A083-DF0598DC3C88}"/>
              </a:ext>
            </a:extLst>
          </p:cNvPr>
          <p:cNvSpPr txBox="1"/>
          <p:nvPr/>
        </p:nvSpPr>
        <p:spPr>
          <a:xfrm>
            <a:off x="3964245" y="1110797"/>
            <a:ext cx="240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8 voxels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030F7D-0816-1A18-ED03-15E55C2E8FE0}"/>
              </a:ext>
            </a:extLst>
          </p:cNvPr>
          <p:cNvSpPr txBox="1"/>
          <p:nvPr/>
        </p:nvSpPr>
        <p:spPr>
          <a:xfrm>
            <a:off x="568816" y="3801854"/>
            <a:ext cx="195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16 voxels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7AACE7-88ED-A098-94D1-21F61C322FED}"/>
              </a:ext>
            </a:extLst>
          </p:cNvPr>
          <p:cNvSpPr txBox="1"/>
          <p:nvPr/>
        </p:nvSpPr>
        <p:spPr>
          <a:xfrm>
            <a:off x="3964245" y="3801854"/>
            <a:ext cx="240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32 voxels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85198FF-C6B0-FA97-60D8-CE597802A54C}"/>
              </a:ext>
            </a:extLst>
          </p:cNvPr>
          <p:cNvSpPr txBox="1"/>
          <p:nvPr/>
        </p:nvSpPr>
        <p:spPr>
          <a:xfrm>
            <a:off x="7881636" y="1846726"/>
            <a:ext cx="2674834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4 voxels = 1.68mm</a:t>
            </a:r>
          </a:p>
          <a:p>
            <a:pPr algn="ctr"/>
            <a:r>
              <a:rPr lang="fr-BE" dirty="0"/>
              <a:t>8 voxels = 3.36mm</a:t>
            </a:r>
          </a:p>
          <a:p>
            <a:pPr algn="ctr"/>
            <a:r>
              <a:rPr lang="fr-BE" dirty="0"/>
              <a:t>16 voxels = 6.72mm</a:t>
            </a:r>
          </a:p>
          <a:p>
            <a:pPr algn="ctr"/>
            <a:r>
              <a:rPr lang="fr-BE" dirty="0"/>
              <a:t>32 voxels = 13.44mm</a:t>
            </a:r>
          </a:p>
        </p:txBody>
      </p:sp>
    </p:spTree>
    <p:extLst>
      <p:ext uri="{BB962C8B-B14F-4D97-AF65-F5344CB8AC3E}">
        <p14:creationId xmlns:p14="http://schemas.microsoft.com/office/powerpoint/2010/main" val="330763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26550A51-2622-AF11-E236-6F74FDA4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7" y="5641140"/>
            <a:ext cx="2082839" cy="523791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15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Reduce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mismatch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with</a:t>
            </a:r>
            <a:r>
              <a:rPr lang="fr-BE" sz="3600" dirty="0">
                <a:latin typeface="+mj-lt"/>
              </a:rPr>
              <a:t> Soft interface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1E4774-476B-4BFA-AD60-617CA7C5B450}"/>
              </a:ext>
            </a:extLst>
          </p:cNvPr>
          <p:cNvSpPr txBox="1"/>
          <p:nvPr/>
        </p:nvSpPr>
        <p:spPr>
          <a:xfrm>
            <a:off x="950724" y="5672204"/>
            <a:ext cx="107999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/>
              <a:t>Minimisation of </a:t>
            </a:r>
            <a:r>
              <a:rPr lang="fr-BE" sz="2400" dirty="0" err="1"/>
              <a:t>mismatch</a:t>
            </a:r>
            <a:r>
              <a:rPr lang="fr-BE" sz="2400" dirty="0"/>
              <a:t> </a:t>
            </a:r>
            <a:r>
              <a:rPr lang="fr-BE" sz="2400" dirty="0" err="1"/>
              <a:t>criteria</a:t>
            </a:r>
            <a:r>
              <a:rPr lang="fr-BE" sz="2400" dirty="0"/>
              <a:t> met ! </a:t>
            </a:r>
            <a:r>
              <a:rPr lang="fr-BE" sz="2400" dirty="0" err="1"/>
              <a:t>Optimised</a:t>
            </a:r>
            <a:r>
              <a:rPr lang="fr-BE" sz="2400" dirty="0"/>
              <a:t> </a:t>
            </a:r>
            <a:r>
              <a:rPr lang="fr-BE" sz="2400" dirty="0" err="1"/>
              <a:t>Young’s</a:t>
            </a:r>
            <a:r>
              <a:rPr lang="fr-BE" sz="2400" dirty="0"/>
              <a:t> </a:t>
            </a:r>
            <a:r>
              <a:rPr lang="fr-BE" sz="2400" dirty="0" err="1"/>
              <a:t>Modulus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endParaRPr lang="fr-BE" sz="2400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FFD4B-73B6-40AE-A33A-F85A8186352B}"/>
              </a:ext>
            </a:extLst>
          </p:cNvPr>
          <p:cNvCxnSpPr>
            <a:cxnSpLocks/>
          </p:cNvCxnSpPr>
          <p:nvPr/>
        </p:nvCxnSpPr>
        <p:spPr>
          <a:xfrm>
            <a:off x="208703" y="5908297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D375B1AD-E117-420D-F10E-B225BACA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2" y="1815677"/>
            <a:ext cx="3738684" cy="28040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F71156-3DAE-8224-C9AA-52AEA59E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0" y="1815677"/>
            <a:ext cx="3738691" cy="28040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3A18467-C2A3-399E-75DC-26CAEBB3F2DE}"/>
              </a:ext>
            </a:extLst>
          </p:cNvPr>
          <p:cNvSpPr txBox="1"/>
          <p:nvPr/>
        </p:nvSpPr>
        <p:spPr>
          <a:xfrm>
            <a:off x="4187753" y="1389315"/>
            <a:ext cx="369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</a:t>
            </a:r>
            <a:r>
              <a:rPr lang="fr-BE" u="sng" dirty="0" err="1"/>
              <a:t>Optimised</a:t>
            </a:r>
            <a:r>
              <a:rPr lang="fr-BE" u="sng" dirty="0"/>
              <a:t> (316 MPa) 32 voxels </a:t>
            </a:r>
            <a:r>
              <a:rPr lang="fr-BE" u="sng" dirty="0" err="1"/>
              <a:t>wide</a:t>
            </a:r>
            <a:endParaRPr lang="fr-BE" u="sng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75D9C8A-28A9-DC27-E16A-AB921C05C1FC}"/>
              </a:ext>
            </a:extLst>
          </p:cNvPr>
          <p:cNvSpPr txBox="1"/>
          <p:nvPr/>
        </p:nvSpPr>
        <p:spPr>
          <a:xfrm>
            <a:off x="8470589" y="1389315"/>
            <a:ext cx="343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500 MPa</a:t>
            </a:r>
          </a:p>
          <a:p>
            <a:pPr algn="ctr"/>
            <a:r>
              <a:rPr lang="fr-BE" u="sng" dirty="0"/>
              <a:t>32 voxels </a:t>
            </a:r>
            <a:r>
              <a:rPr lang="fr-BE" u="sng" dirty="0" err="1"/>
              <a:t>wide</a:t>
            </a:r>
            <a:endParaRPr lang="fr-BE" u="sng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37E865D-A263-760F-F2D0-32C000E64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5677"/>
            <a:ext cx="3738698" cy="28040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B70C304-1B07-3A15-3D3F-1BCAC960D1DB}"/>
              </a:ext>
            </a:extLst>
          </p:cNvPr>
          <p:cNvSpPr txBox="1"/>
          <p:nvPr/>
        </p:nvSpPr>
        <p:spPr>
          <a:xfrm>
            <a:off x="499456" y="1389315"/>
            <a:ext cx="285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2MPa</a:t>
            </a:r>
          </a:p>
          <a:p>
            <a:pPr algn="ctr"/>
            <a:r>
              <a:rPr lang="fr-BE" u="sng" dirty="0"/>
              <a:t>32 voxels </a:t>
            </a:r>
            <a:r>
              <a:rPr lang="fr-BE" u="sng" dirty="0" err="1"/>
              <a:t>wide</a:t>
            </a:r>
            <a:endParaRPr lang="fr-BE" u="sng" dirty="0"/>
          </a:p>
        </p:txBody>
      </p:sp>
      <p:sp>
        <p:nvSpPr>
          <p:cNvPr id="19" name="Espace réservé du pied de page 2">
            <a:extLst>
              <a:ext uri="{FF2B5EF4-FFF2-40B4-BE49-F238E27FC236}">
                <a16:creationId xmlns:a16="http://schemas.microsoft.com/office/drawing/2014/main" id="{2EC6634B-7D63-2CDF-00AB-E397E834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3351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FFA090-FC44-8633-69C6-E22B1AF1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08" y="1812915"/>
            <a:ext cx="3738686" cy="280401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16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Reduce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mismatch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with</a:t>
            </a:r>
            <a:r>
              <a:rPr lang="fr-BE" sz="3600" dirty="0">
                <a:latin typeface="+mj-lt"/>
              </a:rPr>
              <a:t> Soft interface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1E4774-476B-4BFA-AD60-617CA7C5B450}"/>
              </a:ext>
            </a:extLst>
          </p:cNvPr>
          <p:cNvSpPr txBox="1"/>
          <p:nvPr/>
        </p:nvSpPr>
        <p:spPr>
          <a:xfrm>
            <a:off x="950724" y="5672204"/>
            <a:ext cx="9285097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Minimisation of </a:t>
            </a:r>
            <a:r>
              <a:rPr lang="fr-BE" sz="2400" dirty="0" err="1"/>
              <a:t>mismatch</a:t>
            </a:r>
            <a:r>
              <a:rPr lang="fr-BE" sz="2400" dirty="0"/>
              <a:t> </a:t>
            </a:r>
            <a:r>
              <a:rPr lang="fr-BE" sz="2400" dirty="0" err="1"/>
              <a:t>criteria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not met </a:t>
            </a:r>
            <a:r>
              <a:rPr lang="fr-BE" sz="2400" dirty="0" err="1"/>
              <a:t>when</a:t>
            </a:r>
            <a:r>
              <a:rPr lang="fr-BE" sz="2400" dirty="0"/>
              <a:t> the layer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too</a:t>
            </a:r>
            <a:r>
              <a:rPr lang="fr-BE" sz="2400" dirty="0"/>
              <a:t> </a:t>
            </a:r>
            <a:r>
              <a:rPr lang="fr-BE" sz="2400" dirty="0" err="1"/>
              <a:t>small</a:t>
            </a:r>
            <a:endParaRPr lang="fr-BE" sz="2400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FFD4B-73B6-40AE-A33A-F85A8186352B}"/>
              </a:ext>
            </a:extLst>
          </p:cNvPr>
          <p:cNvCxnSpPr>
            <a:cxnSpLocks/>
          </p:cNvCxnSpPr>
          <p:nvPr/>
        </p:nvCxnSpPr>
        <p:spPr>
          <a:xfrm>
            <a:off x="208703" y="5908297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1FCDE73-98A5-5851-00F5-612DC4A67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5" y="1812914"/>
            <a:ext cx="3738686" cy="28040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A869B4-882C-C389-A083-DF0598DC3C88}"/>
              </a:ext>
            </a:extLst>
          </p:cNvPr>
          <p:cNvSpPr txBox="1"/>
          <p:nvPr/>
        </p:nvSpPr>
        <p:spPr>
          <a:xfrm>
            <a:off x="4305498" y="1628249"/>
            <a:ext cx="358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</a:t>
            </a:r>
            <a:r>
              <a:rPr lang="fr-BE" u="sng" dirty="0" err="1"/>
              <a:t>Optimsed</a:t>
            </a:r>
            <a:r>
              <a:rPr lang="fr-BE" u="sng" dirty="0"/>
              <a:t> (316 </a:t>
            </a:r>
            <a:r>
              <a:rPr lang="fr-BE" u="sng" dirty="0" err="1"/>
              <a:t>Mpa</a:t>
            </a:r>
            <a:r>
              <a:rPr lang="fr-BE" u="sng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030F7D-0816-1A18-ED03-15E55C2E8FE0}"/>
              </a:ext>
            </a:extLst>
          </p:cNvPr>
          <p:cNvSpPr txBox="1"/>
          <p:nvPr/>
        </p:nvSpPr>
        <p:spPr>
          <a:xfrm>
            <a:off x="8056108" y="1638013"/>
            <a:ext cx="413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500 MPa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36CFB23-5542-5AD0-C4FF-877644652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0" y="1812916"/>
            <a:ext cx="3738686" cy="28040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532515C-D216-DD2D-5222-5EF827AD7E75}"/>
              </a:ext>
            </a:extLst>
          </p:cNvPr>
          <p:cNvSpPr txBox="1"/>
          <p:nvPr/>
        </p:nvSpPr>
        <p:spPr>
          <a:xfrm>
            <a:off x="807584" y="1638013"/>
            <a:ext cx="231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/>
              <a:t>Soft Interface 2 MPa</a:t>
            </a: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138D2C3C-10FF-ABD4-7197-D8D9CB7B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44176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ADD7CDA-7148-46AF-654C-863083684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1" y="1233160"/>
            <a:ext cx="5855569" cy="439167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17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3410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AD376EB-84AF-2D96-3AD0-5B810BA0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1" y="1233159"/>
            <a:ext cx="5855558" cy="439166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18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7885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5636531-32DC-2930-3B88-2C1C250A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0" y="1233158"/>
            <a:ext cx="5855557" cy="439166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19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710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table, graphiques vectoriels&#10;&#10;Description générée automatiquement">
            <a:extLst>
              <a:ext uri="{FF2B5EF4-FFF2-40B4-BE49-F238E27FC236}">
                <a16:creationId xmlns:a16="http://schemas.microsoft.com/office/drawing/2014/main" id="{CD6B1652-6A8C-48CF-AE15-C369CAAA7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3" y="1575348"/>
            <a:ext cx="3295238" cy="4352381"/>
          </a:xfrm>
          <a:prstGeom prst="rect">
            <a:avLst/>
          </a:prstGeom>
        </p:spPr>
      </p:pic>
      <p:pic>
        <p:nvPicPr>
          <p:cNvPr id="49" name="Google Shape;141;p26" descr="Capture d’écran 2018-10-17 à 5.33.43 PM.png">
            <a:extLst>
              <a:ext uri="{FF2B5EF4-FFF2-40B4-BE49-F238E27FC236}">
                <a16:creationId xmlns:a16="http://schemas.microsoft.com/office/drawing/2014/main" id="{284E3543-4CAE-4FEC-ABA0-B9187E7DCE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16" t="20979" r="1664" b="26043"/>
          <a:stretch/>
        </p:blipFill>
        <p:spPr>
          <a:xfrm>
            <a:off x="7074106" y="4608710"/>
            <a:ext cx="3551383" cy="149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Bimaterial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Attachments</a:t>
            </a:r>
            <a:r>
              <a:rPr lang="fr-BE" sz="3600" dirty="0">
                <a:latin typeface="+mj-lt"/>
              </a:rPr>
              <a:t> In Nature</a:t>
            </a:r>
          </a:p>
        </p:txBody>
      </p:sp>
      <p:pic>
        <p:nvPicPr>
          <p:cNvPr id="20" name="Google Shape;124;p26" descr="nmat4906-f1.png">
            <a:extLst>
              <a:ext uri="{FF2B5EF4-FFF2-40B4-BE49-F238E27FC236}">
                <a16:creationId xmlns:a16="http://schemas.microsoft.com/office/drawing/2014/main" id="{DB2350B5-963B-4663-BB02-20EB29DC12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493582" flipH="1">
            <a:off x="8496622" y="789905"/>
            <a:ext cx="1580879" cy="3801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9">
            <a:extLst>
              <a:ext uri="{FF2B5EF4-FFF2-40B4-BE49-F238E27FC236}">
                <a16:creationId xmlns:a16="http://schemas.microsoft.com/office/drawing/2014/main" id="{FF124EF2-AB75-4337-8DE5-50A08220EB5C}"/>
              </a:ext>
            </a:extLst>
          </p:cNvPr>
          <p:cNvSpPr txBox="1"/>
          <p:nvPr/>
        </p:nvSpPr>
        <p:spPr>
          <a:xfrm>
            <a:off x="7797132" y="1952397"/>
            <a:ext cx="208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Achilles tendon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331E3554-E3F0-4EE4-9134-08A72832A7A2}"/>
              </a:ext>
            </a:extLst>
          </p:cNvPr>
          <p:cNvSpPr txBox="1"/>
          <p:nvPr/>
        </p:nvSpPr>
        <p:spPr>
          <a:xfrm>
            <a:off x="7431846" y="3829626"/>
            <a:ext cx="283590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>
                <a:solidFill>
                  <a:schemeClr val="bg1">
                    <a:lumMod val="75000"/>
                  </a:schemeClr>
                </a:solidFill>
              </a:rPr>
              <a:t>Locke et al., ACS Biomaterials 2016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C5B0FBC-11C0-4F0E-8FC7-251F2C4CC412}"/>
              </a:ext>
            </a:extLst>
          </p:cNvPr>
          <p:cNvCxnSpPr/>
          <p:nvPr/>
        </p:nvCxnSpPr>
        <p:spPr>
          <a:xfrm flipH="1" flipV="1">
            <a:off x="5601005" y="3784839"/>
            <a:ext cx="304776" cy="241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7">
            <a:extLst>
              <a:ext uri="{FF2B5EF4-FFF2-40B4-BE49-F238E27FC236}">
                <a16:creationId xmlns:a16="http://schemas.microsoft.com/office/drawing/2014/main" id="{B304B680-A4CE-4BFD-A6F6-AD95FF834FEC}"/>
              </a:ext>
            </a:extLst>
          </p:cNvPr>
          <p:cNvSpPr txBox="1"/>
          <p:nvPr/>
        </p:nvSpPr>
        <p:spPr>
          <a:xfrm>
            <a:off x="1178570" y="6061801"/>
            <a:ext cx="291932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>
                <a:solidFill>
                  <a:schemeClr val="bg1">
                    <a:lumMod val="75000"/>
                  </a:schemeClr>
                </a:solidFill>
              </a:rPr>
              <a:t>Dunlop at al.,  Materials Today 2011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7ABFEF-A3B8-4E6D-ADE5-88E3B8135B96}"/>
              </a:ext>
            </a:extLst>
          </p:cNvPr>
          <p:cNvSpPr txBox="1"/>
          <p:nvPr/>
        </p:nvSpPr>
        <p:spPr>
          <a:xfrm>
            <a:off x="1267066" y="1152857"/>
            <a:ext cx="274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u="sng" dirty="0"/>
              <a:t>Long gradient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FBCEB66-3198-47D6-BB8B-9AB2AB5F2EEF}"/>
              </a:ext>
            </a:extLst>
          </p:cNvPr>
          <p:cNvSpPr txBox="1"/>
          <p:nvPr/>
        </p:nvSpPr>
        <p:spPr>
          <a:xfrm>
            <a:off x="7404250" y="1210111"/>
            <a:ext cx="274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u="sng" dirty="0"/>
              <a:t>Short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136;p26">
                <a:extLst>
                  <a:ext uri="{FF2B5EF4-FFF2-40B4-BE49-F238E27FC236}">
                    <a16:creationId xmlns:a16="http://schemas.microsoft.com/office/drawing/2014/main" id="{9473C3A3-DED3-4A37-B05B-5EF3E1D1C096}"/>
                  </a:ext>
                </a:extLst>
              </p:cNvPr>
              <p:cNvSpPr txBox="1"/>
              <p:nvPr/>
            </p:nvSpPr>
            <p:spPr>
              <a:xfrm>
                <a:off x="5335103" y="5128520"/>
                <a:ext cx="2098000" cy="45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r>
                  <a:rPr lang="fr" sz="2400" b="1" dirty="0">
                    <a:solidFill>
                      <a:srgbClr val="000000"/>
                    </a:solidFill>
                    <a:latin typeface="Proxima Nova" panose="020B0604020202020204" charset="0"/>
                    <a:ea typeface="Proxima Nova"/>
                    <a:cs typeface="Proxima Nova"/>
                    <a:sym typeface="Proxima Nova"/>
                  </a:rPr>
                  <a:t>E </a:t>
                </a:r>
                <a14:m>
                  <m:oMath xmlns:m="http://schemas.openxmlformats.org/officeDocument/2006/math">
                    <m:r>
                      <a:rPr lang="fr" sz="24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Proxima Nova"/>
                        <a:sym typeface="Proxima Nova"/>
                      </a:rPr>
                      <m:t>~</m:t>
                    </m:r>
                  </m:oMath>
                </a14:m>
                <a:r>
                  <a:rPr lang="fr" sz="2400" b="1" dirty="0">
                    <a:latin typeface="Proxima Nova" panose="020B0604020202020204" charset="0"/>
                    <a:ea typeface="Proxima Nova"/>
                  </a:rPr>
                  <a:t>2</a:t>
                </a:r>
                <a:r>
                  <a:rPr lang="fr" sz="2400" b="1" dirty="0">
                    <a:solidFill>
                      <a:srgbClr val="000000"/>
                    </a:solidFill>
                    <a:latin typeface="Proxima Nova" panose="020B0604020202020204" charset="0"/>
                    <a:ea typeface="Proxima Nova"/>
                    <a:cs typeface="Proxima Nova"/>
                    <a:sym typeface="Proxima Nova"/>
                  </a:rPr>
                  <a:t>0 GPa</a:t>
                </a:r>
                <a:endParaRPr sz="2400" b="1" dirty="0">
                  <a:solidFill>
                    <a:srgbClr val="000000"/>
                  </a:solidFill>
                  <a:latin typeface="Proxima Nova" panose="020B0604020202020204" charset="0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47" name="Google Shape;136;p26">
                <a:extLst>
                  <a:ext uri="{FF2B5EF4-FFF2-40B4-BE49-F238E27FC236}">
                    <a16:creationId xmlns:a16="http://schemas.microsoft.com/office/drawing/2014/main" id="{9473C3A3-DED3-4A37-B05B-5EF3E1D1C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03" y="5128520"/>
                <a:ext cx="2098000" cy="451600"/>
              </a:xfrm>
              <a:prstGeom prst="rect">
                <a:avLst/>
              </a:prstGeom>
              <a:blipFill>
                <a:blip r:embed="rId6"/>
                <a:stretch>
                  <a:fillRect l="-2907" t="-5405" b="-37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37;p26">
                <a:extLst>
                  <a:ext uri="{FF2B5EF4-FFF2-40B4-BE49-F238E27FC236}">
                    <a16:creationId xmlns:a16="http://schemas.microsoft.com/office/drawing/2014/main" id="{4D9032C9-E058-4EBA-AF34-498B4F843B9F}"/>
                  </a:ext>
                </a:extLst>
              </p:cNvPr>
              <p:cNvSpPr txBox="1"/>
              <p:nvPr/>
            </p:nvSpPr>
            <p:spPr>
              <a:xfrm>
                <a:off x="10460400" y="5128520"/>
                <a:ext cx="2098000" cy="45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r>
                  <a:rPr lang="en-US" sz="2400" dirty="0">
                    <a:solidFill>
                      <a:srgbClr val="BB7143"/>
                    </a:solidFill>
                    <a:latin typeface="Proxima Nova" panose="020B0604020202020204" charset="0"/>
                    <a:ea typeface="Proxima Nova"/>
                    <a:cs typeface="Proxima Nova"/>
                    <a:sym typeface="Proxima Nova"/>
                  </a:rPr>
                  <a:t>E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B7143"/>
                        </a:solidFill>
                        <a:latin typeface="Cambria Math"/>
                        <a:ea typeface="Cambria Math"/>
                        <a:cs typeface="Proxima Nova"/>
                        <a:sym typeface="Proxima Nova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rgbClr val="BB7143"/>
                    </a:solidFill>
                    <a:latin typeface="Proxima Nova" panose="020B0604020202020204" charset="0"/>
                    <a:ea typeface="Proxima Nova"/>
                    <a:cs typeface="Proxima Nova"/>
                    <a:sym typeface="Proxima Nova"/>
                  </a:rPr>
                  <a:t>0.5 GPa</a:t>
                </a:r>
              </a:p>
            </p:txBody>
          </p:sp>
        </mc:Choice>
        <mc:Fallback xmlns="">
          <p:sp>
            <p:nvSpPr>
              <p:cNvPr id="48" name="Google Shape;137;p26">
                <a:extLst>
                  <a:ext uri="{FF2B5EF4-FFF2-40B4-BE49-F238E27FC236}">
                    <a16:creationId xmlns:a16="http://schemas.microsoft.com/office/drawing/2014/main" id="{4D9032C9-E058-4EBA-AF34-498B4F84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400" y="5128520"/>
                <a:ext cx="2098000" cy="451600"/>
              </a:xfrm>
              <a:prstGeom prst="rect">
                <a:avLst/>
              </a:prstGeom>
              <a:blipFill>
                <a:blip r:embed="rId7"/>
                <a:stretch>
                  <a:fillRect l="-3198" t="-5405" b="-37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149;p26">
            <a:extLst>
              <a:ext uri="{FF2B5EF4-FFF2-40B4-BE49-F238E27FC236}">
                <a16:creationId xmlns:a16="http://schemas.microsoft.com/office/drawing/2014/main" id="{D0A6CF3C-971C-4002-8A2C-12E363700500}"/>
              </a:ext>
            </a:extLst>
          </p:cNvPr>
          <p:cNvSpPr txBox="1"/>
          <p:nvPr/>
        </p:nvSpPr>
        <p:spPr>
          <a:xfrm>
            <a:off x="7506586" y="4202196"/>
            <a:ext cx="2366596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500µm</a:t>
            </a: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190;p27">
            <a:extLst>
              <a:ext uri="{FF2B5EF4-FFF2-40B4-BE49-F238E27FC236}">
                <a16:creationId xmlns:a16="http://schemas.microsoft.com/office/drawing/2014/main" id="{AE8BE337-2BC9-4A06-9F1A-5A32DBD138AB}"/>
              </a:ext>
            </a:extLst>
          </p:cNvPr>
          <p:cNvSpPr txBox="1"/>
          <p:nvPr/>
        </p:nvSpPr>
        <p:spPr>
          <a:xfrm>
            <a:off x="7433103" y="6040138"/>
            <a:ext cx="2833388" cy="39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1467" dirty="0">
                <a:solidFill>
                  <a:schemeClr val="bg1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Rossetti et al, Nat Mat 2017</a:t>
            </a:r>
            <a:endParaRPr sz="1467" dirty="0">
              <a:solidFill>
                <a:schemeClr val="bg1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DCB2019-9CF8-4CA9-8614-258B49DCBBE9}"/>
              </a:ext>
            </a:extLst>
          </p:cNvPr>
          <p:cNvCxnSpPr>
            <a:cxnSpLocks/>
          </p:cNvCxnSpPr>
          <p:nvPr/>
        </p:nvCxnSpPr>
        <p:spPr>
          <a:xfrm>
            <a:off x="8212535" y="4535046"/>
            <a:ext cx="89762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4A2BE0A-2AAE-4701-9C2A-C9F3F56E8C37}"/>
              </a:ext>
            </a:extLst>
          </p:cNvPr>
          <p:cNvCxnSpPr>
            <a:cxnSpLocks/>
          </p:cNvCxnSpPr>
          <p:nvPr/>
        </p:nvCxnSpPr>
        <p:spPr>
          <a:xfrm flipH="1">
            <a:off x="7074106" y="3280722"/>
            <a:ext cx="2036339" cy="1323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5BDF55-41B6-498F-9FEC-B0B223EDA21B}"/>
              </a:ext>
            </a:extLst>
          </p:cNvPr>
          <p:cNvCxnSpPr>
            <a:cxnSpLocks/>
          </p:cNvCxnSpPr>
          <p:nvPr/>
        </p:nvCxnSpPr>
        <p:spPr>
          <a:xfrm>
            <a:off x="9471171" y="3280722"/>
            <a:ext cx="1107960" cy="1323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21B12B5-7F3F-41D9-9C75-58AF1AE25B7F}"/>
              </a:ext>
            </a:extLst>
          </p:cNvPr>
          <p:cNvSpPr txBox="1"/>
          <p:nvPr/>
        </p:nvSpPr>
        <p:spPr>
          <a:xfrm>
            <a:off x="5000858" y="2921168"/>
            <a:ext cx="138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/>
              <a:t>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4AD9580-297E-4A21-BB4F-C050E8E2F8DA}"/>
              </a:ext>
            </a:extLst>
          </p:cNvPr>
          <p:cNvSpPr/>
          <p:nvPr/>
        </p:nvSpPr>
        <p:spPr>
          <a:xfrm>
            <a:off x="7607541" y="1210111"/>
            <a:ext cx="2292917" cy="570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018510BA-0454-4094-8105-D009B93D84AB}"/>
              </a:ext>
            </a:extLst>
          </p:cNvPr>
          <p:cNvSpPr txBox="1"/>
          <p:nvPr/>
        </p:nvSpPr>
        <p:spPr>
          <a:xfrm>
            <a:off x="2529309" y="3898934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Deformability</a:t>
            </a: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E9FB4673-A45B-4B2E-9BA1-45F6A942E949}"/>
              </a:ext>
            </a:extLst>
          </p:cNvPr>
          <p:cNvSpPr txBox="1"/>
          <p:nvPr/>
        </p:nvSpPr>
        <p:spPr>
          <a:xfrm>
            <a:off x="2715131" y="5400237"/>
            <a:ext cx="9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Stiffness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DE5518FD-4581-493C-B90F-AA375F4C7764}"/>
              </a:ext>
            </a:extLst>
          </p:cNvPr>
          <p:cNvSpPr txBox="1"/>
          <p:nvPr/>
        </p:nvSpPr>
        <p:spPr>
          <a:xfrm>
            <a:off x="874762" y="3705754"/>
            <a:ext cx="143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Side attached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 soft body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E3B7AD6B-828E-4C77-A03B-763D911E2403}"/>
              </a:ext>
            </a:extLst>
          </p:cNvPr>
          <p:cNvSpPr txBox="1"/>
          <p:nvPr/>
        </p:nvSpPr>
        <p:spPr>
          <a:xfrm>
            <a:off x="801855" y="5466047"/>
            <a:ext cx="158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Side attached to hard surface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F510C8B7-970A-480E-8386-5D316DF0C8C5}"/>
              </a:ext>
            </a:extLst>
          </p:cNvPr>
          <p:cNvSpPr txBox="1"/>
          <p:nvPr/>
        </p:nvSpPr>
        <p:spPr>
          <a:xfrm>
            <a:off x="84766" y="4263393"/>
            <a:ext cx="127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 ~ 0.2 MPa</a:t>
            </a: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F41D25EB-9F7B-47D1-83AF-D91E5ED8CE2C}"/>
              </a:ext>
            </a:extLst>
          </p:cNvPr>
          <p:cNvSpPr txBox="1"/>
          <p:nvPr/>
        </p:nvSpPr>
        <p:spPr>
          <a:xfrm>
            <a:off x="105143" y="5079646"/>
            <a:ext cx="117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 ~ 25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GPa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C10943E0-99E0-4040-BCB8-1C14C0B3013A}"/>
              </a:ext>
            </a:extLst>
          </p:cNvPr>
          <p:cNvSpPr txBox="1"/>
          <p:nvPr/>
        </p:nvSpPr>
        <p:spPr>
          <a:xfrm>
            <a:off x="3721296" y="4564309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cm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AE9BDD3-1841-44D7-B1BF-731129737BD5}"/>
              </a:ext>
            </a:extLst>
          </p:cNvPr>
          <p:cNvCxnSpPr>
            <a:cxnSpLocks/>
          </p:cNvCxnSpPr>
          <p:nvPr/>
        </p:nvCxnSpPr>
        <p:spPr>
          <a:xfrm>
            <a:off x="3678663" y="4427996"/>
            <a:ext cx="0" cy="92632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B2523721-0053-9693-D140-E525D9E4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8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E6BFE88-50D6-17EE-C029-9C0E2E5E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7" y="1233171"/>
            <a:ext cx="5855540" cy="439165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20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34676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7D67B0-1D93-606A-4443-144D9E4C0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6" y="1233170"/>
            <a:ext cx="5855521" cy="4391641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21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5928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A9806F1A-E6AF-4A96-BB73-1D93BA37C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2" y="1233161"/>
            <a:ext cx="5855568" cy="44988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22</a:t>
            </a:fld>
            <a:endParaRPr lang="fr-BE" sz="16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Stress-</a:t>
            </a:r>
            <a:r>
              <a:rPr lang="fr-BE" sz="3600" dirty="0" err="1">
                <a:latin typeface="+mj-lt"/>
              </a:rPr>
              <a:t>strain</a:t>
            </a:r>
            <a:endParaRPr lang="fr-BE" sz="3600" dirty="0">
              <a:latin typeface="+mj-lt"/>
            </a:endParaRPr>
          </a:p>
        </p:txBody>
      </p:sp>
      <p:pic>
        <p:nvPicPr>
          <p:cNvPr id="24" name="Image 23" descr="Une image contenant herbe, extérieur, ciel nocturne&#10;&#10;Description générée automatiquement">
            <a:extLst>
              <a:ext uri="{FF2B5EF4-FFF2-40B4-BE49-F238E27FC236}">
                <a16:creationId xmlns:a16="http://schemas.microsoft.com/office/drawing/2014/main" id="{C0182EE7-AACC-4E83-B349-F8BA3707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78" y="1984474"/>
            <a:ext cx="2600858" cy="847899"/>
          </a:xfrm>
          <a:prstGeom prst="rect">
            <a:avLst/>
          </a:prstGeom>
        </p:spPr>
      </p:pic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C0387E-CDC9-4319-B0AE-E330E9C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783"/>
            <a:ext cx="6004027" cy="2051220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46DD237-EE14-563E-F620-214A82F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88D81B-376B-7404-C913-4409297FCFBC}"/>
              </a:ext>
            </a:extLst>
          </p:cNvPr>
          <p:cNvSpPr txBox="1"/>
          <p:nvPr/>
        </p:nvSpPr>
        <p:spPr>
          <a:xfrm>
            <a:off x="7026377" y="1333391"/>
            <a:ext cx="36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err="1"/>
              <a:t>Fractured</a:t>
            </a:r>
            <a:r>
              <a:rPr lang="fr-BE" u="sng" dirty="0"/>
              <a:t> </a:t>
            </a:r>
            <a:r>
              <a:rPr lang="fr-BE" u="sng" dirty="0" err="1"/>
              <a:t>samples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02430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10CB41-6C02-1495-EEE4-75AE4905D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5" y="1356271"/>
            <a:ext cx="5333333" cy="40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D937B1-C9F9-CD38-667E-3CE1300A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6" y="1356271"/>
            <a:ext cx="5333333" cy="4000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23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Apparent </a:t>
            </a:r>
            <a:r>
              <a:rPr lang="fr-BE" sz="3600" dirty="0" err="1">
                <a:latin typeface="+mj-lt"/>
              </a:rPr>
              <a:t>Stiffness</a:t>
            </a:r>
            <a:r>
              <a:rPr lang="fr-BE" sz="3600" dirty="0">
                <a:latin typeface="+mj-lt"/>
              </a:rPr>
              <a:t> &amp; </a:t>
            </a:r>
            <a:r>
              <a:rPr lang="fr-BE" sz="3600" dirty="0" err="1">
                <a:latin typeface="+mj-lt"/>
              </a:rPr>
              <a:t>Strength</a:t>
            </a:r>
            <a:endParaRPr lang="fr-BE" sz="3600" dirty="0">
              <a:latin typeface="+mj-lt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1E4774-476B-4BFA-AD60-617CA7C5B450}"/>
              </a:ext>
            </a:extLst>
          </p:cNvPr>
          <p:cNvSpPr txBox="1"/>
          <p:nvPr/>
        </p:nvSpPr>
        <p:spPr>
          <a:xfrm>
            <a:off x="950724" y="5672204"/>
            <a:ext cx="107999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Strength</a:t>
            </a:r>
            <a:r>
              <a:rPr lang="fr-BE" sz="2400" dirty="0"/>
              <a:t> </a:t>
            </a:r>
            <a:r>
              <a:rPr lang="fr-BE" sz="2400" dirty="0" err="1"/>
              <a:t>increases</a:t>
            </a:r>
            <a:r>
              <a:rPr lang="fr-BE" sz="2400" dirty="0"/>
              <a:t> </a:t>
            </a:r>
            <a:r>
              <a:rPr lang="fr-BE" sz="2400" dirty="0" err="1"/>
              <a:t>significantly</a:t>
            </a:r>
            <a:r>
              <a:rPr lang="fr-BE" sz="2400" dirty="0"/>
              <a:t> </a:t>
            </a:r>
            <a:r>
              <a:rPr lang="fr-BE" sz="2400" dirty="0" err="1"/>
              <a:t>while</a:t>
            </a:r>
            <a:r>
              <a:rPr lang="fr-BE" sz="2400" dirty="0"/>
              <a:t> apparent </a:t>
            </a:r>
            <a:r>
              <a:rPr lang="fr-BE" sz="2400" dirty="0" err="1"/>
              <a:t>stiffness</a:t>
            </a:r>
            <a:r>
              <a:rPr lang="fr-BE" sz="2400" dirty="0"/>
              <a:t> </a:t>
            </a:r>
            <a:r>
              <a:rPr lang="fr-BE" sz="2400" dirty="0" err="1"/>
              <a:t>stays</a:t>
            </a:r>
            <a:r>
              <a:rPr lang="fr-BE" sz="2400" dirty="0"/>
              <a:t> </a:t>
            </a:r>
            <a:r>
              <a:rPr lang="fr-BE" sz="2400" dirty="0" err="1"/>
              <a:t>approximately</a:t>
            </a:r>
            <a:r>
              <a:rPr lang="fr-BE" sz="2400" dirty="0"/>
              <a:t> constant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FFD4B-73B6-40AE-A33A-F85A8186352B}"/>
              </a:ext>
            </a:extLst>
          </p:cNvPr>
          <p:cNvCxnSpPr>
            <a:cxnSpLocks/>
          </p:cNvCxnSpPr>
          <p:nvPr/>
        </p:nvCxnSpPr>
        <p:spPr>
          <a:xfrm>
            <a:off x="208703" y="5908297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E0722456-8DAC-F8C4-8373-1B5DDC04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D7813F0-38F5-A75C-5666-A607D95A9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3" y="1270700"/>
            <a:ext cx="1638095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7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0580125-70F5-6C50-E707-A7E71DCFB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03" y="1762589"/>
            <a:ext cx="4476936" cy="33577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6FC5F0-A907-FBED-2705-606DCD755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" y="1764971"/>
            <a:ext cx="4473760" cy="335532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24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Work </a:t>
            </a:r>
            <a:r>
              <a:rPr lang="fr-BE" sz="3600" dirty="0">
                <a:solidFill>
                  <a:srgbClr val="00B050"/>
                </a:solidFill>
                <a:latin typeface="+mj-lt"/>
              </a:rPr>
              <a:t>Pre</a:t>
            </a:r>
            <a:r>
              <a:rPr lang="fr-BE" sz="3600" dirty="0">
                <a:latin typeface="+mj-lt"/>
              </a:rPr>
              <a:t>/</a:t>
            </a:r>
            <a:r>
              <a:rPr lang="fr-BE" sz="3600" dirty="0">
                <a:solidFill>
                  <a:srgbClr val="FF0000"/>
                </a:solidFill>
                <a:latin typeface="+mj-lt"/>
              </a:rPr>
              <a:t>Post</a:t>
            </a:r>
            <a:r>
              <a:rPr lang="fr-BE" sz="3600" dirty="0">
                <a:latin typeface="+mj-lt"/>
              </a:rPr>
              <a:t>-Failure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4B4BFDF-BDCA-4248-8CB5-B728531D3BD6}"/>
              </a:ext>
            </a:extLst>
          </p:cNvPr>
          <p:cNvSpPr txBox="1"/>
          <p:nvPr/>
        </p:nvSpPr>
        <p:spPr>
          <a:xfrm>
            <a:off x="5702193" y="1316692"/>
            <a:ext cx="23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/>
              <a:t>Post-</a:t>
            </a:r>
            <a:r>
              <a:rPr lang="fr-BE" sz="2400" u="sng" dirty="0" err="1"/>
              <a:t>failure</a:t>
            </a:r>
            <a:r>
              <a:rPr lang="fr-BE" sz="2400" u="sng" dirty="0"/>
              <a:t> </a:t>
            </a:r>
            <a:r>
              <a:rPr lang="fr-BE" sz="2400" u="sng" dirty="0" err="1"/>
              <a:t>work</a:t>
            </a:r>
            <a:endParaRPr lang="fr-BE" sz="2400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816FBDA-DF60-4711-914D-6E2A7C710C6A}"/>
              </a:ext>
            </a:extLst>
          </p:cNvPr>
          <p:cNvSpPr txBox="1"/>
          <p:nvPr/>
        </p:nvSpPr>
        <p:spPr>
          <a:xfrm>
            <a:off x="1612134" y="1316693"/>
            <a:ext cx="23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/>
              <a:t>Pre-</a:t>
            </a:r>
            <a:r>
              <a:rPr lang="fr-BE" sz="2400" u="sng" dirty="0" err="1"/>
              <a:t>failure</a:t>
            </a:r>
            <a:r>
              <a:rPr lang="fr-BE" sz="2400" u="sng" dirty="0"/>
              <a:t> </a:t>
            </a:r>
            <a:r>
              <a:rPr lang="fr-BE" sz="2400" u="sng" dirty="0" err="1"/>
              <a:t>work</a:t>
            </a:r>
            <a:endParaRPr lang="fr-BE" sz="2400" u="sng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2D383FD-5C67-4D44-9FF4-10A95B126A99}"/>
              </a:ext>
            </a:extLst>
          </p:cNvPr>
          <p:cNvSpPr txBox="1"/>
          <p:nvPr/>
        </p:nvSpPr>
        <p:spPr>
          <a:xfrm>
            <a:off x="1590882" y="5453286"/>
            <a:ext cx="6918107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/>
              <a:t>Max </a:t>
            </a:r>
            <a:r>
              <a:rPr lang="fr-BE" sz="2400" dirty="0" err="1"/>
              <a:t>increase</a:t>
            </a:r>
            <a:r>
              <a:rPr lang="fr-BE" sz="2400" dirty="0"/>
              <a:t> :	        </a:t>
            </a:r>
            <a:r>
              <a:rPr lang="fr-BE" sz="2400" dirty="0" err="1"/>
              <a:t>pre-failure</a:t>
            </a:r>
            <a:r>
              <a:rPr lang="fr-BE" sz="2400" dirty="0"/>
              <a:t> </a:t>
            </a:r>
            <a:r>
              <a:rPr lang="fr-BE" sz="2400" dirty="0" err="1"/>
              <a:t>work</a:t>
            </a:r>
            <a:r>
              <a:rPr lang="fr-BE" sz="2400" dirty="0"/>
              <a:t>		        3x</a:t>
            </a:r>
          </a:p>
          <a:p>
            <a:r>
              <a:rPr lang="fr-BE" sz="2400" dirty="0"/>
              <a:t>		        post-</a:t>
            </a:r>
            <a:r>
              <a:rPr lang="fr-BE" sz="2400" dirty="0" err="1"/>
              <a:t>failure</a:t>
            </a:r>
            <a:r>
              <a:rPr lang="fr-BE" sz="2400" dirty="0"/>
              <a:t> </a:t>
            </a:r>
            <a:r>
              <a:rPr lang="fr-BE" sz="2400" dirty="0" err="1"/>
              <a:t>work</a:t>
            </a:r>
            <a:r>
              <a:rPr lang="fr-BE" sz="2400" dirty="0"/>
              <a:t>		        5x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5465688-25CC-41CE-8849-066B271BA84E}"/>
              </a:ext>
            </a:extLst>
          </p:cNvPr>
          <p:cNvCxnSpPr>
            <a:cxnSpLocks/>
          </p:cNvCxnSpPr>
          <p:nvPr/>
        </p:nvCxnSpPr>
        <p:spPr>
          <a:xfrm>
            <a:off x="696000" y="5825856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0EC2EAA-8B74-4685-9413-4E765F456833}"/>
              </a:ext>
            </a:extLst>
          </p:cNvPr>
          <p:cNvSpPr txBox="1"/>
          <p:nvPr/>
        </p:nvSpPr>
        <p:spPr>
          <a:xfrm>
            <a:off x="7106108" y="5053128"/>
            <a:ext cx="1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 err="1"/>
              <a:t>Ordered</a:t>
            </a:r>
            <a:endParaRPr lang="fr-BE" sz="2400" u="sng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A34BA6A-D0EC-4D36-B78B-75E07607D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29" y="0"/>
            <a:ext cx="3776648" cy="213570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2945A61-5AE4-4E20-9AC0-F13715BEF7C4}"/>
              </a:ext>
            </a:extLst>
          </p:cNvPr>
          <p:cNvSpPr txBox="1"/>
          <p:nvPr/>
        </p:nvSpPr>
        <p:spPr>
          <a:xfrm>
            <a:off x="9098339" y="2057948"/>
            <a:ext cx="23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Displacement</a:t>
            </a:r>
            <a:endParaRPr lang="fr-BE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62ED64-4F90-4D7B-8CAD-7E67603972EB}"/>
              </a:ext>
            </a:extLst>
          </p:cNvPr>
          <p:cNvSpPr/>
          <p:nvPr/>
        </p:nvSpPr>
        <p:spPr>
          <a:xfrm>
            <a:off x="8068470" y="709971"/>
            <a:ext cx="357165" cy="600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8589288-1AB6-49C4-9E9A-348431097EC0}"/>
              </a:ext>
            </a:extLst>
          </p:cNvPr>
          <p:cNvSpPr txBox="1"/>
          <p:nvPr/>
        </p:nvSpPr>
        <p:spPr>
          <a:xfrm rot="16200000">
            <a:off x="7681246" y="749826"/>
            <a:ext cx="123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Force</a:t>
            </a:r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E4C81535-ADBD-718D-2AA8-87772F93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A800FB4-AA90-07D3-D40F-2DF2C7016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59" y="1048302"/>
            <a:ext cx="1638095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25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latin typeface="+mj-lt"/>
              </a:rPr>
              <a:t>Conclusions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BBB6CB-8309-4A92-833F-6BE3BF3CC1C2}"/>
              </a:ext>
            </a:extLst>
          </p:cNvPr>
          <p:cNvSpPr txBox="1"/>
          <p:nvPr/>
        </p:nvSpPr>
        <p:spPr>
          <a:xfrm>
            <a:off x="525567" y="1420415"/>
            <a:ext cx="11140866" cy="4462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dirty="0" err="1"/>
              <a:t>Adding</a:t>
            </a:r>
            <a:r>
              <a:rPr lang="fr-BE" sz="3200" dirty="0"/>
              <a:t> a </a:t>
            </a:r>
            <a:r>
              <a:rPr lang="fr-BE" sz="3200" dirty="0" err="1"/>
              <a:t>small</a:t>
            </a:r>
            <a:r>
              <a:rPr lang="fr-BE" sz="3200" dirty="0"/>
              <a:t> layer of soft </a:t>
            </a:r>
            <a:r>
              <a:rPr lang="fr-BE" sz="3200" dirty="0" err="1"/>
              <a:t>materials</a:t>
            </a:r>
            <a:r>
              <a:rPr lang="fr-BE" sz="3200" dirty="0"/>
              <a:t> </a:t>
            </a:r>
            <a:r>
              <a:rPr lang="fr-BE" sz="3200" dirty="0" err="1"/>
              <a:t>decreases</a:t>
            </a:r>
            <a:r>
              <a:rPr lang="fr-BE" sz="3200" dirty="0"/>
              <a:t> the stress </a:t>
            </a:r>
            <a:r>
              <a:rPr lang="fr-BE" sz="3200" dirty="0" err="1"/>
              <a:t>mismatch</a:t>
            </a:r>
            <a:r>
              <a:rPr lang="fr-BE" sz="3200" dirty="0"/>
              <a:t> </a:t>
            </a:r>
            <a:r>
              <a:rPr lang="fr-BE" sz="3200" dirty="0" err="1"/>
              <a:t>between</a:t>
            </a:r>
            <a:r>
              <a:rPr lang="fr-BE" sz="3200" dirty="0"/>
              <a:t> </a:t>
            </a:r>
            <a:r>
              <a:rPr lang="fr-BE" sz="3200" dirty="0" err="1"/>
              <a:t>materials</a:t>
            </a:r>
            <a:r>
              <a:rPr lang="fr-BE" sz="3200" dirty="0"/>
              <a:t>.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BE" sz="3200" dirty="0" err="1"/>
              <a:t>Towards</a:t>
            </a:r>
            <a:r>
              <a:rPr lang="fr-BE" sz="3200" dirty="0"/>
              <a:t> </a:t>
            </a:r>
            <a:r>
              <a:rPr lang="fr-BE" sz="3200" dirty="0" err="1"/>
              <a:t>increased</a:t>
            </a:r>
            <a:r>
              <a:rPr lang="fr-BE" sz="3200" dirty="0"/>
              <a:t> fatigue performance ?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endParaRPr lang="fr-BE" sz="600" dirty="0"/>
          </a:p>
          <a:p>
            <a:endParaRPr lang="fr-BE" sz="11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dirty="0"/>
              <a:t>Minimal perturbations </a:t>
            </a:r>
            <a:r>
              <a:rPr lang="fr-BE" sz="3200" dirty="0" err="1"/>
              <a:t>increase</a:t>
            </a:r>
            <a:r>
              <a:rPr lang="fr-BE" sz="3200" dirty="0"/>
              <a:t> </a:t>
            </a:r>
            <a:r>
              <a:rPr lang="fr-BE" sz="3200" dirty="0" err="1"/>
              <a:t>strength</a:t>
            </a:r>
            <a:r>
              <a:rPr lang="fr-BE" sz="3200" dirty="0"/>
              <a:t> and </a:t>
            </a:r>
            <a:r>
              <a:rPr lang="fr-BE" sz="3200" dirty="0" err="1"/>
              <a:t>failure</a:t>
            </a:r>
            <a:r>
              <a:rPr lang="fr-BE" sz="3200" dirty="0"/>
              <a:t> </a:t>
            </a:r>
            <a:r>
              <a:rPr lang="fr-BE" sz="3200" dirty="0" err="1"/>
              <a:t>resistance</a:t>
            </a:r>
            <a:r>
              <a:rPr lang="fr-BE" sz="3200" dirty="0"/>
              <a:t> of bimaterial </a:t>
            </a:r>
            <a:r>
              <a:rPr lang="fr-BE" sz="3200" dirty="0" err="1"/>
              <a:t>attachment</a:t>
            </a:r>
            <a:r>
              <a:rPr lang="fr-BE" sz="3200" dirty="0"/>
              <a:t>.</a:t>
            </a:r>
          </a:p>
          <a:p>
            <a:endParaRPr lang="fr-BE" sz="11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dirty="0"/>
              <a:t>Interface </a:t>
            </a:r>
            <a:r>
              <a:rPr lang="fr-BE" sz="3200" dirty="0" err="1"/>
              <a:t>patterning</a:t>
            </a:r>
            <a:r>
              <a:rPr lang="fr-BE" sz="3200" dirty="0"/>
              <a:t> </a:t>
            </a:r>
            <a:r>
              <a:rPr lang="fr-BE" sz="3200" dirty="0" err="1"/>
              <a:t>induces</a:t>
            </a:r>
            <a:r>
              <a:rPr lang="fr-BE" sz="3200" dirty="0"/>
              <a:t> a shift in the maximum stress </a:t>
            </a:r>
            <a:r>
              <a:rPr lang="fr-BE" sz="3200" dirty="0" err="1"/>
              <a:t>inside</a:t>
            </a:r>
            <a:r>
              <a:rPr lang="fr-BE" sz="3200" dirty="0"/>
              <a:t> the bulk of </a:t>
            </a:r>
            <a:r>
              <a:rPr lang="fr-BE" sz="3200" dirty="0" err="1"/>
              <a:t>material</a:t>
            </a:r>
            <a:r>
              <a:rPr lang="fr-BE" sz="3200" dirty="0"/>
              <a:t>.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BE" sz="3200" dirty="0" err="1"/>
              <a:t>Increased</a:t>
            </a:r>
            <a:r>
              <a:rPr lang="fr-BE" sz="3200" dirty="0"/>
              <a:t> </a:t>
            </a:r>
            <a:r>
              <a:rPr lang="fr-BE" sz="3200" dirty="0" err="1"/>
              <a:t>mechanical</a:t>
            </a:r>
            <a:r>
              <a:rPr lang="fr-BE" sz="3200" dirty="0"/>
              <a:t> </a:t>
            </a:r>
            <a:r>
              <a:rPr lang="fr-BE" sz="3200" dirty="0" err="1"/>
              <a:t>properties</a:t>
            </a:r>
            <a:r>
              <a:rPr lang="fr-BE" sz="3200" dirty="0"/>
              <a:t> in </a:t>
            </a:r>
            <a:r>
              <a:rPr lang="fr-BE" sz="3200" dirty="0" err="1"/>
              <a:t>uniaxial</a:t>
            </a:r>
            <a:r>
              <a:rPr lang="fr-BE" sz="3200" dirty="0"/>
              <a:t> tension !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D7FA0549-5151-0F27-1C25-9399DBF6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2004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371D79-4820-431C-8939-04E6E5F11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17" y="4354894"/>
            <a:ext cx="1911290" cy="19112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09E81D-275A-48E8-9AD4-FA21C70EC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19300"/>
            <a:ext cx="10058400" cy="3566160"/>
          </a:xfrm>
          <a:ln w="12700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400" dirty="0" err="1"/>
              <a:t>Architectured</a:t>
            </a:r>
            <a:r>
              <a:rPr lang="en-GB" sz="5400" dirty="0"/>
              <a:t> Interfaces in Bimaterial </a:t>
            </a:r>
            <a:r>
              <a:rPr lang="en-GB" sz="5400" dirty="0" err="1"/>
              <a:t>Attachements</a:t>
            </a:r>
            <a:endParaRPr lang="fr-BE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24E835-9E25-402F-A92C-D40D1BF88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37354"/>
            <a:ext cx="5029200" cy="1143000"/>
          </a:xfrm>
        </p:spPr>
        <p:txBody>
          <a:bodyPr>
            <a:noAutofit/>
          </a:bodyPr>
          <a:lstStyle/>
          <a:p>
            <a:r>
              <a:rPr lang="fr-BE" sz="2000" b="1" dirty="0"/>
              <a:t>Quentin  Grossman</a:t>
            </a:r>
          </a:p>
          <a:p>
            <a:r>
              <a:rPr lang="fr-BE" sz="2000" dirty="0" err="1"/>
              <a:t>Mechanics</a:t>
            </a:r>
            <a:r>
              <a:rPr lang="fr-BE" sz="2000" dirty="0"/>
              <a:t> of </a:t>
            </a:r>
            <a:r>
              <a:rPr lang="fr-BE" sz="2000" dirty="0" err="1"/>
              <a:t>Biological</a:t>
            </a:r>
            <a:r>
              <a:rPr lang="fr-BE" sz="2000" dirty="0"/>
              <a:t> and</a:t>
            </a:r>
          </a:p>
          <a:p>
            <a:r>
              <a:rPr lang="fr-BE" sz="2000" dirty="0" err="1"/>
              <a:t>Bioinspired</a:t>
            </a:r>
            <a:r>
              <a:rPr lang="fr-BE" sz="2000" dirty="0"/>
              <a:t> Materials </a:t>
            </a:r>
            <a:r>
              <a:rPr lang="fr-BE" sz="2000" dirty="0" err="1"/>
              <a:t>Laboratory</a:t>
            </a:r>
            <a:endParaRPr lang="fr-BE" sz="2000" dirty="0"/>
          </a:p>
        </p:txBody>
      </p:sp>
      <p:pic>
        <p:nvPicPr>
          <p:cNvPr id="7" name="Google Shape;116;p25">
            <a:extLst>
              <a:ext uri="{FF2B5EF4-FFF2-40B4-BE49-F238E27FC236}">
                <a16:creationId xmlns:a16="http://schemas.microsoft.com/office/drawing/2014/main" id="{6329745A-7C9C-4878-9502-92A2E71AA5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34" y="4392209"/>
            <a:ext cx="1442062" cy="69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AO foundation">
            <a:extLst>
              <a:ext uri="{FF2B5EF4-FFF2-40B4-BE49-F238E27FC236}">
                <a16:creationId xmlns:a16="http://schemas.microsoft.com/office/drawing/2014/main" id="{F46E2074-6056-47DC-A5FE-B5027A62C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4" b="41555"/>
          <a:stretch/>
        </p:blipFill>
        <p:spPr bwMode="auto">
          <a:xfrm>
            <a:off x="8722986" y="5767360"/>
            <a:ext cx="2489497" cy="5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612F4EF-D2E8-4F82-A90D-D8EBD9527C60}"/>
              </a:ext>
            </a:extLst>
          </p:cNvPr>
          <p:cNvSpPr txBox="1"/>
          <p:nvPr/>
        </p:nvSpPr>
        <p:spPr>
          <a:xfrm>
            <a:off x="1097280" y="5804519"/>
            <a:ext cx="330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tx2"/>
                </a:solidFill>
                <a:latin typeface="+mj-lt"/>
              </a:rPr>
              <a:t>Davide </a:t>
            </a:r>
            <a:r>
              <a:rPr lang="fr-BE" sz="2400" dirty="0" err="1">
                <a:solidFill>
                  <a:schemeClr val="tx2"/>
                </a:solidFill>
                <a:latin typeface="+mj-lt"/>
              </a:rPr>
              <a:t>Ruffoni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CBADB4-96EE-4855-81DB-D4060FA47472}"/>
              </a:ext>
            </a:extLst>
          </p:cNvPr>
          <p:cNvSpPr txBox="1"/>
          <p:nvPr/>
        </p:nvSpPr>
        <p:spPr>
          <a:xfrm>
            <a:off x="6693234" y="5804519"/>
            <a:ext cx="191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tx2"/>
                </a:solidFill>
                <a:latin typeface="+mj-lt"/>
              </a:rPr>
              <a:t>Peter Varga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8B5BCE-A701-4B76-8EB8-92825E9C3036}"/>
              </a:ext>
            </a:extLst>
          </p:cNvPr>
          <p:cNvSpPr txBox="1"/>
          <p:nvPr/>
        </p:nvSpPr>
        <p:spPr>
          <a:xfrm>
            <a:off x="6693234" y="5091790"/>
            <a:ext cx="217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chemeClr val="tx2"/>
                </a:solidFill>
                <a:latin typeface="+mj-lt"/>
              </a:rPr>
              <a:t>Belgium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A17594A8-23E4-46E0-A181-C8DD09A8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D49E9FB-82A7-491B-B826-1F6D9B49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8EB95EB1-E58C-4F86-AF03-FC24786F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A5243A5-88EF-4F65-8DD9-CCB9A7F1DC18}" type="slidenum">
              <a:rPr lang="fr-BE" sz="1600" smtClean="0"/>
              <a:t>26</a:t>
            </a:fld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24750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DD74054-5CE0-EAE0-06BF-AB22C0F9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27777"/>
          <a:stretch/>
        </p:blipFill>
        <p:spPr>
          <a:xfrm>
            <a:off x="0" y="1429000"/>
            <a:ext cx="2370452" cy="40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FEE43A-BD74-6BE1-9976-C64E045C9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27777"/>
          <a:stretch/>
        </p:blipFill>
        <p:spPr>
          <a:xfrm>
            <a:off x="2020129" y="1428999"/>
            <a:ext cx="2370452" cy="400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7450195-781C-0BD5-E349-C2F4D6407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 r="27883"/>
          <a:stretch/>
        </p:blipFill>
        <p:spPr>
          <a:xfrm>
            <a:off x="4065751" y="1428998"/>
            <a:ext cx="2359114" cy="400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9190817-C3F6-CDA3-0A90-50B43FC98C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r="28201"/>
          <a:stretch/>
        </p:blipFill>
        <p:spPr>
          <a:xfrm>
            <a:off x="6105721" y="1428998"/>
            <a:ext cx="2325182" cy="400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ACB2ED4-A376-560D-5F6E-5B8A4CCAF2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r="27708"/>
          <a:stretch/>
        </p:blipFill>
        <p:spPr>
          <a:xfrm>
            <a:off x="8120165" y="1428998"/>
            <a:ext cx="2377830" cy="4000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8CA0B35-0174-DF22-E1DB-0DADA89B4D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r="27527"/>
          <a:stretch/>
        </p:blipFill>
        <p:spPr>
          <a:xfrm>
            <a:off x="10146043" y="1428998"/>
            <a:ext cx="2397156" cy="4000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27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</a:t>
            </a:r>
            <a:r>
              <a:rPr lang="fr-BE" sz="3600" dirty="0" err="1">
                <a:latin typeface="+mj-lt"/>
              </a:rPr>
              <a:t>Other</a:t>
            </a:r>
            <a:r>
              <a:rPr lang="fr-BE" sz="3600" dirty="0">
                <a:latin typeface="+mj-lt"/>
              </a:rPr>
              <a:t> </a:t>
            </a:r>
            <a:r>
              <a:rPr lang="fr-BE" sz="3600" dirty="0" err="1">
                <a:latin typeface="+mj-lt"/>
              </a:rPr>
              <a:t>geometries</a:t>
            </a:r>
            <a:endParaRPr lang="fr-BE" sz="3600" dirty="0">
              <a:latin typeface="+mj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8187A3-07CA-9C59-D601-57C4C2806D94}"/>
              </a:ext>
            </a:extLst>
          </p:cNvPr>
          <p:cNvSpPr txBox="1"/>
          <p:nvPr/>
        </p:nvSpPr>
        <p:spPr>
          <a:xfrm>
            <a:off x="401839" y="1152891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Flat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9C12AB-400E-FB25-2BDF-3BAEF09AD4DE}"/>
              </a:ext>
            </a:extLst>
          </p:cNvPr>
          <p:cNvSpPr txBox="1"/>
          <p:nvPr/>
        </p:nvSpPr>
        <p:spPr>
          <a:xfrm>
            <a:off x="2449887" y="1152891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Digitation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274A8B-783F-3E9E-D907-111794E729BD}"/>
              </a:ext>
            </a:extLst>
          </p:cNvPr>
          <p:cNvSpPr txBox="1"/>
          <p:nvPr/>
        </p:nvSpPr>
        <p:spPr>
          <a:xfrm>
            <a:off x="4390581" y="1152891"/>
            <a:ext cx="156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Chessboard</a:t>
            </a:r>
            <a:endParaRPr lang="fr-BE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F92DA8-6958-1852-A08C-C776A64015B6}"/>
              </a:ext>
            </a:extLst>
          </p:cNvPr>
          <p:cNvSpPr txBox="1"/>
          <p:nvPr/>
        </p:nvSpPr>
        <p:spPr>
          <a:xfrm>
            <a:off x="6517158" y="1152891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Staggered</a:t>
            </a:r>
            <a:endParaRPr lang="fr-BE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D9B1003-2EAC-892D-DE93-DEEFEB4E8CD3}"/>
              </a:ext>
            </a:extLst>
          </p:cNvPr>
          <p:cNvSpPr txBox="1"/>
          <p:nvPr/>
        </p:nvSpPr>
        <p:spPr>
          <a:xfrm>
            <a:off x="7981417" y="1152891"/>
            <a:ext cx="22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Interlocking</a:t>
            </a:r>
            <a:endParaRPr lang="fr-BE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DEB0CEA-AB4A-6B8E-E07B-6C863BFA3C0C}"/>
              </a:ext>
            </a:extLst>
          </p:cNvPr>
          <p:cNvSpPr txBox="1"/>
          <p:nvPr/>
        </p:nvSpPr>
        <p:spPr>
          <a:xfrm>
            <a:off x="10556470" y="1152891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/>
              <a:t>Triangular</a:t>
            </a:r>
            <a:endParaRPr lang="fr-BE" dirty="0"/>
          </a:p>
        </p:txBody>
      </p:sp>
      <p:sp>
        <p:nvSpPr>
          <p:cNvPr id="36" name="Espace réservé du pied de page 2">
            <a:extLst>
              <a:ext uri="{FF2B5EF4-FFF2-40B4-BE49-F238E27FC236}">
                <a16:creationId xmlns:a16="http://schemas.microsoft.com/office/drawing/2014/main" id="{4919AF68-7E31-7306-33F4-AFF2E0CB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4120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547536D-5602-4D92-8304-1DF765C6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" y="1377162"/>
            <a:ext cx="3397769" cy="22328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884225F-5CBE-4B6E-9C60-A13E82FD0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" y="4090756"/>
            <a:ext cx="3405605" cy="223796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28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latin typeface="+mj-lt"/>
              </a:rPr>
              <a:t>Von Mises Stress Distribution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04EF68-3407-491B-88E2-7339927F50C9}"/>
              </a:ext>
            </a:extLst>
          </p:cNvPr>
          <p:cNvSpPr txBox="1"/>
          <p:nvPr/>
        </p:nvSpPr>
        <p:spPr>
          <a:xfrm>
            <a:off x="2168892" y="986979"/>
            <a:ext cx="22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 err="1"/>
              <a:t>Mean</a:t>
            </a:r>
            <a:r>
              <a:rPr lang="fr-BE" sz="2400" u="sng" dirty="0"/>
              <a:t> VM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A86AFEF-F58A-498B-BD9C-C420A88E1ED2}"/>
              </a:ext>
            </a:extLst>
          </p:cNvPr>
          <p:cNvSpPr txBox="1"/>
          <p:nvPr/>
        </p:nvSpPr>
        <p:spPr>
          <a:xfrm>
            <a:off x="7773426" y="1080666"/>
            <a:ext cx="22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Distribution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43EC64-0EA1-46E6-ABA8-E8D9C3B3B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75" y="2735324"/>
            <a:ext cx="2829959" cy="994688"/>
          </a:xfrm>
          <a:prstGeom prst="rect">
            <a:avLst/>
          </a:prstGeom>
        </p:spPr>
      </p:pic>
      <p:pic>
        <p:nvPicPr>
          <p:cNvPr id="16" name="Image 15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DC57D7C-5DC1-40AC-9ADB-0FE15E9DB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78" y="1800170"/>
            <a:ext cx="2788968" cy="96731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6BF26B8-395B-4F80-9CC6-9CA00CE3F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56" y="2119253"/>
            <a:ext cx="447619" cy="151428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D428AF7-29D6-47B4-AFCE-A886FCC69350}"/>
              </a:ext>
            </a:extLst>
          </p:cNvPr>
          <p:cNvSpPr txBox="1"/>
          <p:nvPr/>
        </p:nvSpPr>
        <p:spPr>
          <a:xfrm>
            <a:off x="11582895" y="1869880"/>
            <a:ext cx="660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+mj-lt"/>
              </a:rPr>
              <a:t>[MPa]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8F991F5-902B-4AA7-A2BD-E3FBE096B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27" y="4216425"/>
            <a:ext cx="1217457" cy="750293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1F6E24F-99DC-4BE7-A932-EAF619BDFEA7}"/>
              </a:ext>
            </a:extLst>
          </p:cNvPr>
          <p:cNvSpPr txBox="1"/>
          <p:nvPr/>
        </p:nvSpPr>
        <p:spPr>
          <a:xfrm>
            <a:off x="2168892" y="3691925"/>
            <a:ext cx="22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Std VM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0471C3-136C-4AA3-9CC7-4D5799F1C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04" y="1381068"/>
            <a:ext cx="3407028" cy="22328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32099D-84FA-494B-92A1-E0B884817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8241"/>
            <a:ext cx="2788968" cy="9507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5CECB51-1CB6-4CA3-866D-BF460070D9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2146"/>
            <a:ext cx="2788968" cy="98104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F7E73FC-DE5B-4976-BC54-78CC63184C36}"/>
              </a:ext>
            </a:extLst>
          </p:cNvPr>
          <p:cNvSpPr txBox="1"/>
          <p:nvPr/>
        </p:nvSpPr>
        <p:spPr>
          <a:xfrm rot="16200000">
            <a:off x="683874" y="2299266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Triangular</a:t>
            </a:r>
            <a:endParaRPr lang="fr-BE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A4E908-A5BD-47E3-81C5-32FD205D6E20}"/>
              </a:ext>
            </a:extLst>
          </p:cNvPr>
          <p:cNvSpPr txBox="1"/>
          <p:nvPr/>
        </p:nvSpPr>
        <p:spPr>
          <a:xfrm rot="16200000">
            <a:off x="1194527" y="2279398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Staggered</a:t>
            </a:r>
            <a:endParaRPr lang="fr-BE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576DEDC-EEE4-470D-91C1-8EDBF5897547}"/>
              </a:ext>
            </a:extLst>
          </p:cNvPr>
          <p:cNvSpPr txBox="1"/>
          <p:nvPr/>
        </p:nvSpPr>
        <p:spPr>
          <a:xfrm rot="16200000">
            <a:off x="1840003" y="2293516"/>
            <a:ext cx="156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75% VF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CB058E8-A39F-4B13-8EDC-2768F97F4CC0}"/>
              </a:ext>
            </a:extLst>
          </p:cNvPr>
          <p:cNvSpPr txBox="1"/>
          <p:nvPr/>
        </p:nvSpPr>
        <p:spPr>
          <a:xfrm rot="16200000">
            <a:off x="263712" y="2257326"/>
            <a:ext cx="156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08FFFB5-F0D9-43F2-828C-4E1B772B73ED}"/>
              </a:ext>
            </a:extLst>
          </p:cNvPr>
          <p:cNvSpPr txBox="1"/>
          <p:nvPr/>
        </p:nvSpPr>
        <p:spPr>
          <a:xfrm>
            <a:off x="9439410" y="1480231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/>
              <a:t>Triangular</a:t>
            </a:r>
            <a:endParaRPr lang="fr-BE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410CE07-4DE3-4F63-8EB8-4BA11FE47439}"/>
              </a:ext>
            </a:extLst>
          </p:cNvPr>
          <p:cNvSpPr txBox="1"/>
          <p:nvPr/>
        </p:nvSpPr>
        <p:spPr>
          <a:xfrm>
            <a:off x="9439409" y="3627424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75% VF</a:t>
            </a:r>
            <a:endParaRPr lang="fr-BE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A13B2FA-AAB2-45C4-966E-79F855C5E28A}"/>
              </a:ext>
            </a:extLst>
          </p:cNvPr>
          <p:cNvSpPr txBox="1"/>
          <p:nvPr/>
        </p:nvSpPr>
        <p:spPr>
          <a:xfrm>
            <a:off x="6644340" y="1480231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Flat</a:t>
            </a:r>
            <a:endParaRPr lang="fr-BE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EBBADCD-81B2-4512-8092-379D2B087FA0}"/>
              </a:ext>
            </a:extLst>
          </p:cNvPr>
          <p:cNvSpPr txBox="1"/>
          <p:nvPr/>
        </p:nvSpPr>
        <p:spPr>
          <a:xfrm>
            <a:off x="6644339" y="3627424"/>
            <a:ext cx="16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/>
              <a:t>Staggered</a:t>
            </a:r>
            <a:endParaRPr lang="fr-BE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F5A582-3800-41FA-84EC-166A7F3B897B}"/>
              </a:ext>
            </a:extLst>
          </p:cNvPr>
          <p:cNvSpPr/>
          <p:nvPr/>
        </p:nvSpPr>
        <p:spPr>
          <a:xfrm>
            <a:off x="6025352" y="2192024"/>
            <a:ext cx="266073" cy="26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7CAA7E7-F8A7-4790-B21C-EAD5C4807BD9}"/>
              </a:ext>
            </a:extLst>
          </p:cNvPr>
          <p:cNvSpPr/>
          <p:nvPr/>
        </p:nvSpPr>
        <p:spPr>
          <a:xfrm>
            <a:off x="8653011" y="2192615"/>
            <a:ext cx="266073" cy="26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E79DE91-5642-DCF6-DA0C-E5693CAC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1388647-EAA7-4CB0-9770-1230F5123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7" y="4090756"/>
            <a:ext cx="3401615" cy="2229273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6E8AA27-6B9F-4F4A-8FC0-23BBC86E6F15}"/>
              </a:ext>
            </a:extLst>
          </p:cNvPr>
          <p:cNvSpPr txBox="1"/>
          <p:nvPr/>
        </p:nvSpPr>
        <p:spPr>
          <a:xfrm>
            <a:off x="6371332" y="4344118"/>
            <a:ext cx="5519745" cy="1731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400" dirty="0"/>
              <a:t>Stress concentration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taken</a:t>
            </a:r>
            <a:r>
              <a:rPr lang="fr-BE" sz="2400" dirty="0"/>
              <a:t> </a:t>
            </a:r>
            <a:r>
              <a:rPr lang="fr-BE" sz="2400" dirty="0" err="1"/>
              <a:t>away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</a:t>
            </a:r>
            <a:r>
              <a:rPr lang="fr-BE" sz="2400" dirty="0" err="1"/>
              <a:t>edges</a:t>
            </a:r>
            <a:endParaRPr lang="fr-BE" sz="2400" dirty="0"/>
          </a:p>
          <a:p>
            <a:r>
              <a:rPr lang="fr-BE" sz="1050" dirty="0"/>
              <a:t> </a:t>
            </a:r>
            <a:endParaRPr lang="fr-B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400" dirty="0"/>
              <a:t>Spread of Stress : </a:t>
            </a:r>
            <a:r>
              <a:rPr lang="fr-BE" sz="2400" dirty="0" err="1"/>
              <a:t>Higher</a:t>
            </a:r>
            <a:r>
              <a:rPr lang="fr-BE" sz="2400" dirty="0"/>
              <a:t> </a:t>
            </a:r>
            <a:r>
              <a:rPr lang="fr-BE" sz="2400" dirty="0" err="1"/>
              <a:t>amount</a:t>
            </a:r>
            <a:r>
              <a:rPr lang="fr-BE" sz="2400" dirty="0"/>
              <a:t> of voxels </a:t>
            </a:r>
            <a:r>
              <a:rPr lang="fr-BE" sz="2400" dirty="0" err="1"/>
              <a:t>with</a:t>
            </a:r>
            <a:r>
              <a:rPr lang="fr-BE" sz="2400" dirty="0"/>
              <a:t> high and </a:t>
            </a:r>
            <a:r>
              <a:rPr lang="fr-BE" sz="2400" dirty="0" err="1"/>
              <a:t>low</a:t>
            </a:r>
            <a:r>
              <a:rPr lang="fr-BE" sz="2400" dirty="0"/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360179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osmétique&#10;&#10;Description générée automatiquement">
            <a:extLst>
              <a:ext uri="{FF2B5EF4-FFF2-40B4-BE49-F238E27FC236}">
                <a16:creationId xmlns:a16="http://schemas.microsoft.com/office/drawing/2014/main" id="{78300A70-751A-4919-91E4-BCB9E80CC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2474" y="3324844"/>
            <a:ext cx="2463972" cy="361604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3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Bimaterial</a:t>
            </a:r>
            <a:r>
              <a:rPr lang="fr-BE" sz="3600" dirty="0">
                <a:latin typeface="+mj-lt"/>
              </a:rPr>
              <a:t> Interfaces </a:t>
            </a:r>
            <a:r>
              <a:rPr lang="fr-BE" sz="3600" dirty="0" err="1">
                <a:latin typeface="+mj-lt"/>
              </a:rPr>
              <a:t>with</a:t>
            </a:r>
            <a:r>
              <a:rPr lang="fr-BE" sz="3600" dirty="0">
                <a:latin typeface="+mj-lt"/>
              </a:rPr>
              <a:t> 3D Printing </a:t>
            </a:r>
            <a:r>
              <a:rPr lang="fr-BE" sz="3600" dirty="0" err="1">
                <a:latin typeface="+mj-lt"/>
              </a:rPr>
              <a:t>Technology</a:t>
            </a:r>
            <a:r>
              <a:rPr lang="fr-BE" sz="3600" dirty="0">
                <a:latin typeface="+mj-lt"/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723459C-D1A0-43F4-B969-6562BC3A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4" y="1432390"/>
            <a:ext cx="7098273" cy="42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0E61DA8-CCC3-4350-AD38-FEF44779C046}"/>
              </a:ext>
            </a:extLst>
          </p:cNvPr>
          <p:cNvSpPr txBox="1"/>
          <p:nvPr/>
        </p:nvSpPr>
        <p:spPr>
          <a:xfrm>
            <a:off x="7402378" y="1073846"/>
            <a:ext cx="4574708" cy="298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400" u="sng" dirty="0"/>
              <a:t>Stratasys Objet260 Connex2</a:t>
            </a:r>
            <a:r>
              <a:rPr lang="fr-BE" sz="2400" dirty="0"/>
              <a:t>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Droplets dimension : 40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Control on </a:t>
            </a:r>
            <a:r>
              <a:rPr lang="fr-BE" sz="2400" u="sng" dirty="0"/>
              <a:t>local microstructure</a:t>
            </a:r>
            <a:r>
              <a:rPr lang="fr-BE" sz="2400" dirty="0"/>
              <a:t> and </a:t>
            </a:r>
            <a:r>
              <a:rPr lang="fr-BE" sz="2400" u="sng" dirty="0" err="1"/>
              <a:t>mechanical</a:t>
            </a:r>
            <a:r>
              <a:rPr lang="fr-BE" sz="2400" u="sng" dirty="0"/>
              <a:t> </a:t>
            </a:r>
            <a:r>
              <a:rPr lang="fr-BE" sz="2400" u="sng" dirty="0" err="1"/>
              <a:t>properties</a:t>
            </a:r>
            <a:endParaRPr lang="fr-B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High </a:t>
            </a:r>
            <a:r>
              <a:rPr lang="fr-BE" sz="2400" dirty="0" err="1"/>
              <a:t>geometrical</a:t>
            </a:r>
            <a:r>
              <a:rPr lang="fr-BE" sz="2400" dirty="0"/>
              <a:t> </a:t>
            </a:r>
            <a:r>
              <a:rPr lang="fr-BE" sz="2400" dirty="0" err="1"/>
              <a:t>freedom</a:t>
            </a:r>
            <a:endParaRPr lang="fr-B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 err="1"/>
              <a:t>Allows</a:t>
            </a:r>
            <a:r>
              <a:rPr lang="fr-BE" sz="2400" dirty="0"/>
              <a:t> Voxel 3D 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6F5BF-44EF-46E1-B608-EC58D5CEC957}"/>
              </a:ext>
            </a:extLst>
          </p:cNvPr>
          <p:cNvSpPr/>
          <p:nvPr/>
        </p:nvSpPr>
        <p:spPr>
          <a:xfrm>
            <a:off x="4580389" y="3900881"/>
            <a:ext cx="2530095" cy="15247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A99243-54D1-4B4B-9CA8-2B32AC82E444}"/>
              </a:ext>
            </a:extLst>
          </p:cNvPr>
          <p:cNvSpPr txBox="1"/>
          <p:nvPr/>
        </p:nvSpPr>
        <p:spPr>
          <a:xfrm>
            <a:off x="4756558" y="3922469"/>
            <a:ext cx="222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Voxel 3D printing</a:t>
            </a:r>
          </a:p>
        </p:txBody>
      </p:sp>
      <p:pic>
        <p:nvPicPr>
          <p:cNvPr id="6" name="Image 5" descr="Une image contenant texte, parfum, boîte&#10;&#10;Description générée automatiquement">
            <a:extLst>
              <a:ext uri="{FF2B5EF4-FFF2-40B4-BE49-F238E27FC236}">
                <a16:creationId xmlns:a16="http://schemas.microsoft.com/office/drawing/2014/main" id="{A32A1DF7-F18E-4F84-AE72-84C205BF8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3" y="4234015"/>
            <a:ext cx="2115512" cy="1191595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D9C4D6E-A611-B09C-6CE4-F85262F9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7204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974AED6-10C5-47C7-8434-1E58753A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17" y="1413539"/>
            <a:ext cx="3327649" cy="3718017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E113B52-B4F8-4987-A3FD-16930578B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41439"/>
              </p:ext>
            </p:extLst>
          </p:nvPr>
        </p:nvGraphicFramePr>
        <p:xfrm>
          <a:off x="4275020" y="2432888"/>
          <a:ext cx="3269382" cy="228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2.0 Graph" r:id="rId3" imgW="6274376" imgH="4392154" progId="SigmaPlotGraphicObject.11">
                  <p:embed/>
                </p:oleObj>
              </mc:Choice>
              <mc:Fallback>
                <p:oleObj name="SPW 12.0 Graph" r:id="rId3" imgW="6274376" imgH="4392154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020" y="2432888"/>
                        <a:ext cx="3269382" cy="2289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62B8EC8B-4FDA-4168-88F4-B69B1E6C8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3" y="1735944"/>
            <a:ext cx="3845271" cy="289704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4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99585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latin typeface="+mj-lt"/>
              </a:rPr>
              <a:t>Interfaces in </a:t>
            </a:r>
            <a:r>
              <a:rPr lang="fr-BE" sz="3600" dirty="0" err="1">
                <a:latin typeface="+mj-lt"/>
              </a:rPr>
              <a:t>Polyjet</a:t>
            </a:r>
            <a:r>
              <a:rPr lang="fr-BE" sz="3600" dirty="0">
                <a:latin typeface="+mj-lt"/>
              </a:rPr>
              <a:t> Printing as Weak </a:t>
            </a:r>
            <a:r>
              <a:rPr lang="fr-BE" sz="3600" dirty="0" err="1">
                <a:latin typeface="+mj-lt"/>
              </a:rPr>
              <a:t>Regions</a:t>
            </a:r>
            <a:endParaRPr lang="fr-BE" sz="36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B54EBB-DC65-4E22-AD69-9443B125F0E4}"/>
              </a:ext>
            </a:extLst>
          </p:cNvPr>
          <p:cNvSpPr txBox="1"/>
          <p:nvPr/>
        </p:nvSpPr>
        <p:spPr>
          <a:xfrm>
            <a:off x="794584" y="1274279"/>
            <a:ext cx="25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Printing direction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8D9557-EED2-4580-BE4C-91109A5A8099}"/>
              </a:ext>
            </a:extLst>
          </p:cNvPr>
          <p:cNvSpPr txBox="1"/>
          <p:nvPr/>
        </p:nvSpPr>
        <p:spPr>
          <a:xfrm>
            <a:off x="4264018" y="1267876"/>
            <a:ext cx="324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Material</a:t>
            </a:r>
            <a:r>
              <a:rPr lang="fr-BE" sz="2400" dirty="0"/>
              <a:t> </a:t>
            </a:r>
            <a:r>
              <a:rPr lang="fr-BE" sz="2400" dirty="0" err="1"/>
              <a:t>properties</a:t>
            </a:r>
            <a:endParaRPr lang="fr-BE" sz="2400" dirty="0"/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355EBFC9-27BD-4553-BBD2-ABBD478AE5CB}"/>
              </a:ext>
            </a:extLst>
          </p:cNvPr>
          <p:cNvSpPr txBox="1"/>
          <p:nvPr/>
        </p:nvSpPr>
        <p:spPr>
          <a:xfrm>
            <a:off x="4424709" y="4826443"/>
            <a:ext cx="3406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Adapted from 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Lumpe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et  al., Materials and Design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F4A5D0-4E7A-4932-8FC5-8F1CFF03470E}"/>
              </a:ext>
            </a:extLst>
          </p:cNvPr>
          <p:cNvSpPr txBox="1"/>
          <p:nvPr/>
        </p:nvSpPr>
        <p:spPr>
          <a:xfrm>
            <a:off x="852924" y="5246548"/>
            <a:ext cx="3606342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BE" sz="2800" dirty="0"/>
              <a:t>Interface as </a:t>
            </a:r>
            <a:r>
              <a:rPr lang="fr-BE" sz="2800" dirty="0" err="1"/>
              <a:t>weakness</a:t>
            </a:r>
            <a:r>
              <a:rPr lang="fr-BE" sz="2800" dirty="0"/>
              <a:t> :  	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39A1AE-0D60-4E5E-8E0F-095EF22CD776}"/>
              </a:ext>
            </a:extLst>
          </p:cNvPr>
          <p:cNvSpPr/>
          <p:nvPr/>
        </p:nvSpPr>
        <p:spPr>
          <a:xfrm>
            <a:off x="76913" y="1267305"/>
            <a:ext cx="4018000" cy="37180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F33BFE0-DFA9-4140-962E-5482AF7CF557}"/>
              </a:ext>
            </a:extLst>
          </p:cNvPr>
          <p:cNvSpPr/>
          <p:nvPr/>
        </p:nvSpPr>
        <p:spPr>
          <a:xfrm>
            <a:off x="4237541" y="1265806"/>
            <a:ext cx="3285913" cy="34561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29C94D-FABB-40E0-895B-BBE2EA1D5B1A}"/>
              </a:ext>
            </a:extLst>
          </p:cNvPr>
          <p:cNvSpPr txBox="1"/>
          <p:nvPr/>
        </p:nvSpPr>
        <p:spPr>
          <a:xfrm>
            <a:off x="9069804" y="1079668"/>
            <a:ext cx="158551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Results</a:t>
            </a:r>
            <a:endParaRPr lang="fr-BE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C800A5-BC1C-42C0-A77F-4B381A6B28EA}"/>
              </a:ext>
            </a:extLst>
          </p:cNvPr>
          <p:cNvSpPr txBox="1"/>
          <p:nvPr/>
        </p:nvSpPr>
        <p:spPr>
          <a:xfrm>
            <a:off x="4623730" y="5269614"/>
            <a:ext cx="7260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Printing direction (y)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Elastic</a:t>
            </a:r>
            <a:r>
              <a:rPr lang="fr-BE" sz="2800" dirty="0"/>
              <a:t> </a:t>
            </a:r>
            <a:r>
              <a:rPr lang="fr-BE" sz="2800" dirty="0" err="1"/>
              <a:t>contrast</a:t>
            </a:r>
            <a:r>
              <a:rPr lang="fr-BE" sz="2800" dirty="0"/>
              <a:t> </a:t>
            </a:r>
            <a:r>
              <a:rPr lang="fr-BE" sz="2800" dirty="0" err="1"/>
              <a:t>should</a:t>
            </a:r>
            <a:r>
              <a:rPr lang="fr-BE" sz="2800" dirty="0"/>
              <a:t> not </a:t>
            </a:r>
            <a:r>
              <a:rPr lang="fr-BE" sz="2800" dirty="0" err="1"/>
              <a:t>be</a:t>
            </a:r>
            <a:r>
              <a:rPr lang="fr-BE" sz="2800" dirty="0"/>
              <a:t> </a:t>
            </a:r>
            <a:r>
              <a:rPr lang="fr-BE" sz="2800" dirty="0" err="1"/>
              <a:t>too</a:t>
            </a:r>
            <a:r>
              <a:rPr lang="fr-BE" sz="2800" dirty="0"/>
              <a:t> high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A8050-F9A2-4C0B-85E3-5A4704873C90}"/>
              </a:ext>
            </a:extLst>
          </p:cNvPr>
          <p:cNvSpPr/>
          <p:nvPr/>
        </p:nvSpPr>
        <p:spPr>
          <a:xfrm>
            <a:off x="696000" y="5131558"/>
            <a:ext cx="10385982" cy="119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8941F4F-7DE7-4DF6-AB91-9E6EA00CFF4A}"/>
              </a:ext>
            </a:extLst>
          </p:cNvPr>
          <p:cNvSpPr/>
          <p:nvPr/>
        </p:nvSpPr>
        <p:spPr>
          <a:xfrm>
            <a:off x="7656868" y="1113086"/>
            <a:ext cx="4411393" cy="38722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E5B0C8-92AA-4925-8348-0750953D81AF}"/>
              </a:ext>
            </a:extLst>
          </p:cNvPr>
          <p:cNvSpPr txBox="1"/>
          <p:nvPr/>
        </p:nvSpPr>
        <p:spPr>
          <a:xfrm>
            <a:off x="6096000" y="1811095"/>
            <a:ext cx="117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 </a:t>
            </a:r>
            <a:r>
              <a:rPr lang="fr-BE" sz="2400" dirty="0" err="1"/>
              <a:t>E</a:t>
            </a:r>
            <a:r>
              <a:rPr lang="fr-BE" sz="1600" dirty="0" err="1"/>
              <a:t>Rigid</a:t>
            </a:r>
            <a:endParaRPr lang="fr-BE" sz="2000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2FC786A-1DA6-4778-9160-48B513787517}"/>
              </a:ext>
            </a:extLst>
          </p:cNvPr>
          <p:cNvCxnSpPr/>
          <p:nvPr/>
        </p:nvCxnSpPr>
        <p:spPr>
          <a:xfrm>
            <a:off x="6359857" y="2211205"/>
            <a:ext cx="655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A1790F75-7C7F-4239-8170-1892CB1B1765}"/>
              </a:ext>
            </a:extLst>
          </p:cNvPr>
          <p:cNvSpPr txBox="1"/>
          <p:nvPr/>
        </p:nvSpPr>
        <p:spPr>
          <a:xfrm>
            <a:off x="6158438" y="2150184"/>
            <a:ext cx="105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E</a:t>
            </a:r>
            <a:r>
              <a:rPr lang="fr-BE" sz="1600" dirty="0" err="1"/>
              <a:t>Soft</a:t>
            </a:r>
            <a:endParaRPr lang="fr-BE" sz="20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F986947-28ED-4602-94AF-6CCB091B3A3C}"/>
              </a:ext>
            </a:extLst>
          </p:cNvPr>
          <p:cNvSpPr txBox="1"/>
          <p:nvPr/>
        </p:nvSpPr>
        <p:spPr>
          <a:xfrm>
            <a:off x="4329219" y="2001473"/>
            <a:ext cx="228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/>
              <a:t>Stiffness</a:t>
            </a:r>
            <a:r>
              <a:rPr lang="fr-BE" sz="2000" dirty="0"/>
              <a:t> ratio =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F8B3DE3-85BE-A721-455E-9BBC377D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5541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5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99585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3F4A5D0-4E7A-4932-8FC5-8F1CFF03470E}"/>
              </a:ext>
            </a:extLst>
          </p:cNvPr>
          <p:cNvSpPr txBox="1"/>
          <p:nvPr/>
        </p:nvSpPr>
        <p:spPr>
          <a:xfrm>
            <a:off x="852924" y="5246548"/>
            <a:ext cx="3606342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BE" sz="2800" dirty="0"/>
              <a:t>Interface as </a:t>
            </a:r>
            <a:r>
              <a:rPr lang="fr-BE" sz="2800" dirty="0" err="1"/>
              <a:t>weakness</a:t>
            </a:r>
            <a:r>
              <a:rPr lang="fr-BE" sz="2800" dirty="0"/>
              <a:t> :  	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C800A5-BC1C-42C0-A77F-4B381A6B28EA}"/>
              </a:ext>
            </a:extLst>
          </p:cNvPr>
          <p:cNvSpPr txBox="1"/>
          <p:nvPr/>
        </p:nvSpPr>
        <p:spPr>
          <a:xfrm>
            <a:off x="4623730" y="5269614"/>
            <a:ext cx="7260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Intermediate</a:t>
            </a:r>
            <a:r>
              <a:rPr lang="fr-BE" sz="2800" dirty="0"/>
              <a:t> layer </a:t>
            </a:r>
            <a:r>
              <a:rPr lang="fr-BE" sz="2800" dirty="0" err="1"/>
              <a:t>reduces</a:t>
            </a:r>
            <a:r>
              <a:rPr lang="fr-BE" sz="2800" dirty="0"/>
              <a:t> stress </a:t>
            </a:r>
            <a:r>
              <a:rPr lang="fr-BE" sz="2800" dirty="0" err="1"/>
              <a:t>mismatch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Optimised</a:t>
            </a:r>
            <a:r>
              <a:rPr lang="fr-BE" sz="2800" dirty="0"/>
              <a:t> </a:t>
            </a:r>
            <a:r>
              <a:rPr lang="fr-BE" sz="2800" dirty="0" err="1"/>
              <a:t>Young’s</a:t>
            </a:r>
            <a:r>
              <a:rPr lang="fr-BE" sz="2800" dirty="0"/>
              <a:t> </a:t>
            </a:r>
            <a:r>
              <a:rPr lang="fr-BE" sz="2800" dirty="0" err="1"/>
              <a:t>Modulus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endParaRPr lang="fr-BE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A8050-F9A2-4C0B-85E3-5A4704873C90}"/>
              </a:ext>
            </a:extLst>
          </p:cNvPr>
          <p:cNvSpPr/>
          <p:nvPr/>
        </p:nvSpPr>
        <p:spPr>
          <a:xfrm>
            <a:off x="695999" y="5131558"/>
            <a:ext cx="11068371" cy="119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F8B3DE3-85BE-A721-455E-9BBC377D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C69617-293A-17CC-2201-27600402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6"/>
          <a:stretch/>
        </p:blipFill>
        <p:spPr>
          <a:xfrm>
            <a:off x="7892035" y="1714875"/>
            <a:ext cx="3320448" cy="26519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CDAF16-0B1A-40F9-702B-DEBFF38A4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2"/>
          <a:stretch/>
        </p:blipFill>
        <p:spPr>
          <a:xfrm>
            <a:off x="4639317" y="1199215"/>
            <a:ext cx="2706508" cy="36793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D1E20A-8EB9-AA90-E0AC-AC38C23229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9"/>
          <a:stretch/>
        </p:blipFill>
        <p:spPr>
          <a:xfrm>
            <a:off x="1286318" y="1274352"/>
            <a:ext cx="2599629" cy="361281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9A67048-9450-A549-23B0-7B025D3ACDFC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latin typeface="+mj-lt"/>
              </a:rPr>
              <a:t>Interfaces in </a:t>
            </a:r>
            <a:r>
              <a:rPr lang="fr-BE" sz="3600" dirty="0" err="1">
                <a:latin typeface="+mj-lt"/>
              </a:rPr>
              <a:t>Polyjet</a:t>
            </a:r>
            <a:r>
              <a:rPr lang="fr-BE" sz="3600" dirty="0">
                <a:latin typeface="+mj-lt"/>
              </a:rPr>
              <a:t> Printing as Weak </a:t>
            </a:r>
            <a:r>
              <a:rPr lang="fr-BE" sz="3600" dirty="0" err="1">
                <a:latin typeface="+mj-lt"/>
              </a:rPr>
              <a:t>Regions</a:t>
            </a:r>
            <a:endParaRPr lang="fr-BE" sz="3600" dirty="0">
              <a:latin typeface="+mj-lt"/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3C8741C-B8AA-7A74-D0E8-891FDD652E8B}"/>
              </a:ext>
            </a:extLst>
          </p:cNvPr>
          <p:cNvSpPr txBox="1"/>
          <p:nvPr/>
        </p:nvSpPr>
        <p:spPr>
          <a:xfrm>
            <a:off x="4311981" y="4879327"/>
            <a:ext cx="6067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A.Y.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Uzan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, O. Milo, Y.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Politi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et al., Principles of elastic bridging in biological materials, Acta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Biomaterialia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8" name="Image 37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E879C34E-D05B-1945-3280-AB3F875BC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83" y="5687982"/>
            <a:ext cx="2283240" cy="574188"/>
          </a:xfrm>
          <a:prstGeom prst="rect">
            <a:avLst/>
          </a:prstGeom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3B7364D-D67F-3C4B-98B9-C6870417D29D}"/>
              </a:ext>
            </a:extLst>
          </p:cNvPr>
          <p:cNvSpPr/>
          <p:nvPr/>
        </p:nvSpPr>
        <p:spPr>
          <a:xfrm>
            <a:off x="695999" y="1131158"/>
            <a:ext cx="3630340" cy="38541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84D7BC36-5085-8EEA-991F-8ED281BFB0F1}"/>
              </a:ext>
            </a:extLst>
          </p:cNvPr>
          <p:cNvSpPr/>
          <p:nvPr/>
        </p:nvSpPr>
        <p:spPr>
          <a:xfrm>
            <a:off x="4476266" y="1145823"/>
            <a:ext cx="3030003" cy="377461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1BCEECD0-49EB-1FC5-3821-28ABDB5BBEC2}"/>
              </a:ext>
            </a:extLst>
          </p:cNvPr>
          <p:cNvSpPr/>
          <p:nvPr/>
        </p:nvSpPr>
        <p:spPr>
          <a:xfrm>
            <a:off x="7669320" y="1429218"/>
            <a:ext cx="3726561" cy="31700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16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6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Aims</a:t>
            </a:r>
            <a:endParaRPr lang="fr-BE" sz="3600" dirty="0">
              <a:latin typeface="+mj-lt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2A719DF-4EC6-45BD-B933-95D387166674}"/>
              </a:ext>
            </a:extLst>
          </p:cNvPr>
          <p:cNvSpPr txBox="1"/>
          <p:nvPr/>
        </p:nvSpPr>
        <p:spPr>
          <a:xfrm>
            <a:off x="2259769" y="1627843"/>
            <a:ext cx="8644792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000" b="0" i="0" u="none" strike="noStrike" dirty="0">
                <a:solidFill>
                  <a:srgbClr val="000000"/>
                </a:solidFill>
                <a:effectLst/>
              </a:rPr>
              <a:t>Prototype new </a:t>
            </a:r>
            <a:r>
              <a:rPr lang="en-GB" sz="3000" b="0" i="0" u="none" strike="noStrike" dirty="0" err="1">
                <a:solidFill>
                  <a:srgbClr val="000000"/>
                </a:solidFill>
                <a:effectLst/>
              </a:rPr>
              <a:t>bimaterial</a:t>
            </a:r>
            <a:r>
              <a:rPr lang="en-GB" sz="3000" b="0" i="0" u="none" strike="noStrike" dirty="0">
                <a:solidFill>
                  <a:srgbClr val="000000"/>
                </a:solidFill>
                <a:effectLst/>
              </a:rPr>
              <a:t> attachments based on minimal perturbation using voxel 3D printing</a:t>
            </a:r>
            <a:endParaRPr lang="en-GB" sz="30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FA0A97-26BD-4472-95D3-35B588AF00C0}"/>
              </a:ext>
            </a:extLst>
          </p:cNvPr>
          <p:cNvSpPr txBox="1"/>
          <p:nvPr/>
        </p:nvSpPr>
        <p:spPr>
          <a:xfrm>
            <a:off x="0" y="1781731"/>
            <a:ext cx="247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u="sng" dirty="0"/>
              <a:t>Aim 1</a:t>
            </a:r>
            <a:r>
              <a:rPr lang="fr-BE" sz="4000" dirty="0"/>
              <a:t> :</a:t>
            </a:r>
            <a:endParaRPr lang="fr-BE" sz="4000" u="sng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EEFD4F-163B-405E-B52E-632DD34F5E9F}"/>
              </a:ext>
            </a:extLst>
          </p:cNvPr>
          <p:cNvSpPr txBox="1"/>
          <p:nvPr/>
        </p:nvSpPr>
        <p:spPr>
          <a:xfrm>
            <a:off x="2259769" y="3382293"/>
            <a:ext cx="8644792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000" b="0" i="0" u="none" strike="noStrike" dirty="0">
                <a:solidFill>
                  <a:srgbClr val="000000"/>
                </a:solidFill>
                <a:effectLst/>
              </a:rPr>
              <a:t>Understand impact of perturbations on stiffness, strength, failure behaviour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897F30-8589-485E-A0B2-13B4F7AA1FFC}"/>
              </a:ext>
            </a:extLst>
          </p:cNvPr>
          <p:cNvSpPr txBox="1"/>
          <p:nvPr/>
        </p:nvSpPr>
        <p:spPr>
          <a:xfrm>
            <a:off x="0" y="3536181"/>
            <a:ext cx="247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u="sng" dirty="0"/>
              <a:t>Aim 2</a:t>
            </a:r>
            <a:r>
              <a:rPr lang="fr-BE" sz="4000" dirty="0"/>
              <a:t> :</a:t>
            </a:r>
            <a:endParaRPr lang="fr-BE" sz="4000" u="sng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36F6F0-294E-473C-A419-F54853C4ABF3}"/>
              </a:ext>
            </a:extLst>
          </p:cNvPr>
          <p:cNvSpPr txBox="1"/>
          <p:nvPr/>
        </p:nvSpPr>
        <p:spPr>
          <a:xfrm>
            <a:off x="2259769" y="5237274"/>
            <a:ext cx="8644792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000" b="0" i="0" u="none" strike="noStrike" dirty="0">
                <a:solidFill>
                  <a:srgbClr val="000000"/>
                </a:solidFill>
                <a:effectLst/>
              </a:rPr>
              <a:t>Understand local stress </a:t>
            </a:r>
            <a:r>
              <a:rPr lang="en-GB" sz="3000" dirty="0">
                <a:solidFill>
                  <a:srgbClr val="000000"/>
                </a:solidFill>
              </a:rPr>
              <a:t>distribution at interfaces</a:t>
            </a:r>
            <a:endParaRPr lang="en-GB" sz="3000" dirty="0">
              <a:effectLst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6E047F-6DBC-450D-949A-C8F344804B41}"/>
              </a:ext>
            </a:extLst>
          </p:cNvPr>
          <p:cNvSpPr txBox="1"/>
          <p:nvPr/>
        </p:nvSpPr>
        <p:spPr>
          <a:xfrm>
            <a:off x="0" y="5127705"/>
            <a:ext cx="247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u="sng" dirty="0"/>
              <a:t>Aim 3</a:t>
            </a:r>
            <a:r>
              <a:rPr lang="fr-BE" sz="4000" dirty="0"/>
              <a:t> :</a:t>
            </a:r>
            <a:endParaRPr lang="fr-BE" sz="4000" u="sng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3DC2C7F-E513-B8E8-2D4C-E99C964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04224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9516E7E-C2EA-4348-A8AA-FEB189D7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2" y="228637"/>
            <a:ext cx="6490692" cy="3701915"/>
          </a:xfrm>
          <a:prstGeom prst="rect">
            <a:avLst/>
          </a:prstGeom>
        </p:spPr>
      </p:pic>
      <p:pic>
        <p:nvPicPr>
          <p:cNvPr id="6" name="Image 5" descr="Une image contenant texte, boîtier, accessoire, fauteuil&#10;&#10;Description générée automatiquement">
            <a:extLst>
              <a:ext uri="{FF2B5EF4-FFF2-40B4-BE49-F238E27FC236}">
                <a16:creationId xmlns:a16="http://schemas.microsoft.com/office/drawing/2014/main" id="{FF2FDBC0-D1A1-413B-A635-D740ABACA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52" y="5225633"/>
            <a:ext cx="3934828" cy="102816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7</a:t>
            </a:fld>
            <a:endParaRPr lang="fr-BE" sz="16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452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Methodology</a:t>
            </a:r>
            <a:endParaRPr lang="fr-BE" sz="3600" dirty="0"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DB7229-3AF7-4A1A-981E-92CD02B8829B}"/>
              </a:ext>
            </a:extLst>
          </p:cNvPr>
          <p:cNvSpPr txBox="1"/>
          <p:nvPr/>
        </p:nvSpPr>
        <p:spPr>
          <a:xfrm>
            <a:off x="384754" y="1041007"/>
            <a:ext cx="74993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u="sng" dirty="0"/>
              <a:t>Droplets mix</a:t>
            </a:r>
            <a:endParaRPr lang="fr-BE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Voxel size </a:t>
            </a:r>
            <a:r>
              <a:rPr lang="fr-BE" sz="2800" dirty="0" err="1"/>
              <a:t>chosen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r>
              <a:rPr lang="fr-BE" sz="2800" dirty="0"/>
              <a:t>  420x420 µm²</a:t>
            </a:r>
          </a:p>
          <a:p>
            <a:r>
              <a:rPr lang="fr-BE" sz="3200" u="sng" dirty="0"/>
              <a:t>Types of </a:t>
            </a:r>
            <a:r>
              <a:rPr lang="fr-BE" sz="3200" u="sng" dirty="0" err="1"/>
              <a:t>bimaterial</a:t>
            </a:r>
            <a:r>
              <a:rPr lang="fr-BE" sz="3200" u="sng" dirty="0"/>
              <a:t> </a:t>
            </a:r>
            <a:r>
              <a:rPr lang="fr-BE" sz="3200" u="sng" dirty="0" err="1"/>
              <a:t>attachments</a:t>
            </a:r>
            <a:r>
              <a:rPr lang="fr-BE" sz="3200" dirty="0"/>
              <a:t> :</a:t>
            </a:r>
          </a:p>
          <a:p>
            <a:pPr>
              <a:lnSpc>
                <a:spcPct val="150000"/>
              </a:lnSpc>
            </a:pPr>
            <a:r>
              <a:rPr lang="fr-BE" sz="2800" dirty="0"/>
              <a:t>Minimal perturbation : &lt; 10% </a:t>
            </a:r>
            <a:r>
              <a:rPr lang="fr-BE" sz="2800" dirty="0" err="1"/>
              <a:t>length</a:t>
            </a:r>
            <a:endParaRPr lang="fr-BE" sz="2800" dirty="0"/>
          </a:p>
          <a:p>
            <a:endParaRPr lang="fr-BE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Flat interface (Reference case)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/>
              <a:t>Ordered</a:t>
            </a:r>
            <a:r>
              <a:rPr lang="fr-BE" sz="2400" dirty="0"/>
              <a:t> Interface </a:t>
            </a:r>
            <a:r>
              <a:rPr lang="fr-BE" sz="2400" dirty="0" err="1"/>
              <a:t>patterning</a:t>
            </a:r>
            <a:r>
              <a:rPr lang="fr-BE" sz="2400" dirty="0"/>
              <a:t> (6 configurations)</a:t>
            </a:r>
          </a:p>
          <a:p>
            <a:pPr>
              <a:lnSpc>
                <a:spcPct val="150000"/>
              </a:lnSpc>
            </a:pPr>
            <a:r>
              <a:rPr lang="fr-BE" sz="3200" u="sng" dirty="0"/>
              <a:t>Methods</a:t>
            </a:r>
            <a:r>
              <a:rPr lang="fr-BE" sz="3200" dirty="0"/>
              <a:t> :</a:t>
            </a:r>
          </a:p>
          <a:p>
            <a:endParaRPr lang="fr-BE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/>
              <a:t>Voxel </a:t>
            </a:r>
            <a:r>
              <a:rPr lang="fr-BE" sz="2400" dirty="0" err="1"/>
              <a:t>based</a:t>
            </a:r>
            <a:r>
              <a:rPr lang="fr-BE" sz="2400" dirty="0"/>
              <a:t> </a:t>
            </a:r>
            <a:r>
              <a:rPr lang="fr-BE" sz="2400" dirty="0" err="1"/>
              <a:t>finite</a:t>
            </a:r>
            <a:r>
              <a:rPr lang="fr-BE" sz="2400" dirty="0"/>
              <a:t> </a:t>
            </a:r>
            <a:r>
              <a:rPr lang="fr-BE" sz="2400" dirty="0" err="1"/>
              <a:t>element</a:t>
            </a:r>
            <a:r>
              <a:rPr lang="fr-BE" sz="2400" dirty="0"/>
              <a:t> 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 err="1"/>
              <a:t>Experimental</a:t>
            </a:r>
            <a:r>
              <a:rPr lang="fr-BE" sz="2400" dirty="0"/>
              <a:t> </a:t>
            </a:r>
            <a:r>
              <a:rPr lang="fr-BE" sz="2400" dirty="0" err="1"/>
              <a:t>testing</a:t>
            </a:r>
            <a:r>
              <a:rPr lang="fr-BE" sz="2400" dirty="0"/>
              <a:t> on 3D </a:t>
            </a:r>
            <a:r>
              <a:rPr lang="fr-BE" sz="2400" dirty="0" err="1"/>
              <a:t>printed</a:t>
            </a:r>
            <a:r>
              <a:rPr lang="fr-BE" sz="2400" dirty="0"/>
              <a:t> bimaterial </a:t>
            </a:r>
            <a:r>
              <a:rPr lang="fr-BE" sz="2400" dirty="0" err="1"/>
              <a:t>samples</a:t>
            </a:r>
            <a:endParaRPr lang="fr-B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45F0B-3847-461F-908D-F4D7BE54B8F1}"/>
              </a:ext>
            </a:extLst>
          </p:cNvPr>
          <p:cNvSpPr/>
          <p:nvPr/>
        </p:nvSpPr>
        <p:spPr>
          <a:xfrm>
            <a:off x="9412073" y="5312922"/>
            <a:ext cx="369116" cy="853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7AF540-A57F-477E-8E67-2131E2A80064}"/>
              </a:ext>
            </a:extLst>
          </p:cNvPr>
          <p:cNvSpPr/>
          <p:nvPr/>
        </p:nvSpPr>
        <p:spPr>
          <a:xfrm>
            <a:off x="10187354" y="5312922"/>
            <a:ext cx="369116" cy="853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D1BD611-4D47-4015-9D20-7CB01E8C156B}"/>
              </a:ext>
            </a:extLst>
          </p:cNvPr>
          <p:cNvSpPr txBox="1"/>
          <p:nvPr/>
        </p:nvSpPr>
        <p:spPr>
          <a:xfrm>
            <a:off x="7763559" y="3858791"/>
            <a:ext cx="316048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 err="1">
                <a:solidFill>
                  <a:schemeClr val="bg1">
                    <a:lumMod val="75000"/>
                  </a:schemeClr>
                </a:solidFill>
              </a:rPr>
              <a:t>Zorzetto</a:t>
            </a:r>
            <a:r>
              <a:rPr lang="en-US" sz="1467" dirty="0">
                <a:solidFill>
                  <a:schemeClr val="bg1">
                    <a:lumMod val="75000"/>
                  </a:schemeClr>
                </a:solidFill>
              </a:rPr>
              <a:t>  et al.,  Scientific Reports 2020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6C982D1B-072F-7386-A955-640FCFCB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0563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D4358C-BD4E-44E0-86E0-2CADE38E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32"/>
            <a:ext cx="12192000" cy="2110803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8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Methodology</a:t>
            </a:r>
            <a:endParaRPr lang="fr-BE" sz="3600" dirty="0"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DB7229-3AF7-4A1A-981E-92CD02B8829B}"/>
              </a:ext>
            </a:extLst>
          </p:cNvPr>
          <p:cNvSpPr txBox="1"/>
          <p:nvPr/>
        </p:nvSpPr>
        <p:spPr>
          <a:xfrm>
            <a:off x="395681" y="2177912"/>
            <a:ext cx="1140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u="sng" dirty="0" err="1"/>
              <a:t>Ordered</a:t>
            </a:r>
            <a:r>
              <a:rPr lang="fr-BE" sz="2800" dirty="0"/>
              <a:t>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541F5BD-9A45-4813-A715-D74FB982AC9C}"/>
              </a:ext>
            </a:extLst>
          </p:cNvPr>
          <p:cNvSpPr txBox="1"/>
          <p:nvPr/>
        </p:nvSpPr>
        <p:spPr>
          <a:xfrm>
            <a:off x="-87319" y="3828800"/>
            <a:ext cx="18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Soft</a:t>
            </a:r>
          </a:p>
          <a:p>
            <a:pPr algn="ctr"/>
            <a:r>
              <a:rPr lang="fr-BE" sz="2000" dirty="0">
                <a:solidFill>
                  <a:schemeClr val="bg1"/>
                </a:solidFill>
              </a:rPr>
              <a:t>(E = 50 MPa)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38BAEA-F4D2-4672-8270-E375D67316CC}"/>
              </a:ext>
            </a:extLst>
          </p:cNvPr>
          <p:cNvSpPr txBox="1"/>
          <p:nvPr/>
        </p:nvSpPr>
        <p:spPr>
          <a:xfrm>
            <a:off x="-87318" y="2900070"/>
            <a:ext cx="18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/>
              <a:t>Rigid</a:t>
            </a:r>
            <a:endParaRPr lang="fr-BE" sz="2000" dirty="0"/>
          </a:p>
          <a:p>
            <a:pPr algn="ctr"/>
            <a:r>
              <a:rPr lang="fr-BE" sz="2000" dirty="0"/>
              <a:t>(E = 2 </a:t>
            </a:r>
            <a:r>
              <a:rPr lang="fr-BE" sz="2000" dirty="0" err="1"/>
              <a:t>GPa</a:t>
            </a:r>
            <a:r>
              <a:rPr lang="fr-BE" sz="2000" dirty="0"/>
              <a:t>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6FF9E0-CB88-4252-8AF5-95370FEBF278}"/>
              </a:ext>
            </a:extLst>
          </p:cNvPr>
          <p:cNvCxnSpPr>
            <a:cxnSpLocks/>
          </p:cNvCxnSpPr>
          <p:nvPr/>
        </p:nvCxnSpPr>
        <p:spPr>
          <a:xfrm>
            <a:off x="9630561" y="3698416"/>
            <a:ext cx="790949" cy="15005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FAD6FB0-A3A1-4E0D-AF6A-5C5F372C29F0}"/>
              </a:ext>
            </a:extLst>
          </p:cNvPr>
          <p:cNvSpPr txBox="1"/>
          <p:nvPr/>
        </p:nvSpPr>
        <p:spPr>
          <a:xfrm>
            <a:off x="9922626" y="5175893"/>
            <a:ext cx="18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/>
              <a:t>Softer</a:t>
            </a:r>
            <a:r>
              <a:rPr lang="fr-BE" sz="2000" dirty="0"/>
              <a:t> layer</a:t>
            </a:r>
          </a:p>
          <a:p>
            <a:pPr algn="ctr"/>
            <a:r>
              <a:rPr lang="fr-BE" sz="2000" dirty="0"/>
              <a:t> (E = 2 MPa)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B640378-E2A9-435C-AE86-E27CF35FACBF}"/>
              </a:ext>
            </a:extLst>
          </p:cNvPr>
          <p:cNvSpPr txBox="1"/>
          <p:nvPr/>
        </p:nvSpPr>
        <p:spPr>
          <a:xfrm>
            <a:off x="-18479" y="4660003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Flat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085DF11-AB34-4B7E-82FC-51FB9237239A}"/>
              </a:ext>
            </a:extLst>
          </p:cNvPr>
          <p:cNvSpPr txBox="1"/>
          <p:nvPr/>
        </p:nvSpPr>
        <p:spPr>
          <a:xfrm>
            <a:off x="1650328" y="4660003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Triangular</a:t>
            </a:r>
            <a:endParaRPr lang="fr-BE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D9F35C5-7507-41B8-A4CF-32C1E20A6FA1}"/>
              </a:ext>
            </a:extLst>
          </p:cNvPr>
          <p:cNvSpPr txBox="1"/>
          <p:nvPr/>
        </p:nvSpPr>
        <p:spPr>
          <a:xfrm>
            <a:off x="3329445" y="4660003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Chessboard</a:t>
            </a:r>
            <a:endParaRPr lang="fr-BE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D8C39C-1C6D-40E1-9619-6356DC64DA54}"/>
              </a:ext>
            </a:extLst>
          </p:cNvPr>
          <p:cNvSpPr txBox="1"/>
          <p:nvPr/>
        </p:nvSpPr>
        <p:spPr>
          <a:xfrm>
            <a:off x="5102477" y="4632556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Rectangular</a:t>
            </a:r>
            <a:endParaRPr lang="fr-BE" sz="24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4831B0-0F8E-4473-B5B7-6EC3DA73B25E}"/>
              </a:ext>
            </a:extLst>
          </p:cNvPr>
          <p:cNvSpPr txBox="1"/>
          <p:nvPr/>
        </p:nvSpPr>
        <p:spPr>
          <a:xfrm>
            <a:off x="6840371" y="4660003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Interlocking</a:t>
            </a:r>
            <a:endParaRPr lang="fr-BE" sz="24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28F4CD-BC63-4998-9906-5D4F1DA9FB30}"/>
              </a:ext>
            </a:extLst>
          </p:cNvPr>
          <p:cNvSpPr txBox="1"/>
          <p:nvPr/>
        </p:nvSpPr>
        <p:spPr>
          <a:xfrm>
            <a:off x="8554626" y="4669194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Soft interface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4D4061A-B27C-4FE4-9040-ECCF42C48C11}"/>
              </a:ext>
            </a:extLst>
          </p:cNvPr>
          <p:cNvSpPr txBox="1"/>
          <p:nvPr/>
        </p:nvSpPr>
        <p:spPr>
          <a:xfrm>
            <a:off x="10308395" y="4669194"/>
            <a:ext cx="18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Staggered</a:t>
            </a:r>
            <a:endParaRPr lang="fr-BE" sz="2400" dirty="0"/>
          </a:p>
        </p:txBody>
      </p:sp>
      <p:pic>
        <p:nvPicPr>
          <p:cNvPr id="36" name="Image 35" descr="Une image contenant texte, boîtier, accessoire, fauteuil&#10;&#10;Description générée automatiquement">
            <a:extLst>
              <a:ext uri="{FF2B5EF4-FFF2-40B4-BE49-F238E27FC236}">
                <a16:creationId xmlns:a16="http://schemas.microsoft.com/office/drawing/2014/main" id="{45055CE2-DD29-4409-AB8A-190372802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7" y="1281989"/>
            <a:ext cx="3214291" cy="8398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AF2EA2-59A1-489D-BD4B-AD03E7C2DE4E}"/>
              </a:ext>
            </a:extLst>
          </p:cNvPr>
          <p:cNvSpPr/>
          <p:nvPr/>
        </p:nvSpPr>
        <p:spPr>
          <a:xfrm>
            <a:off x="5672988" y="1411912"/>
            <a:ext cx="276837" cy="616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A013D0D-839E-4EC0-ACEC-18DD656134EE}"/>
              </a:ext>
            </a:extLst>
          </p:cNvPr>
          <p:cNvCxnSpPr>
            <a:cxnSpLocks/>
          </p:cNvCxnSpPr>
          <p:nvPr/>
        </p:nvCxnSpPr>
        <p:spPr>
          <a:xfrm flipH="1">
            <a:off x="5231717" y="2024079"/>
            <a:ext cx="440082" cy="747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90203D-E192-4D9F-BC26-13352DDA0F27}"/>
              </a:ext>
            </a:extLst>
          </p:cNvPr>
          <p:cNvCxnSpPr>
            <a:cxnSpLocks/>
          </p:cNvCxnSpPr>
          <p:nvPr/>
        </p:nvCxnSpPr>
        <p:spPr>
          <a:xfrm>
            <a:off x="5949825" y="2038452"/>
            <a:ext cx="919074" cy="7330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FDA3159-3921-48F7-A26A-BCE25582E3EA}"/>
              </a:ext>
            </a:extLst>
          </p:cNvPr>
          <p:cNvSpPr/>
          <p:nvPr/>
        </p:nvSpPr>
        <p:spPr>
          <a:xfrm>
            <a:off x="5231715" y="2777850"/>
            <a:ext cx="1641252" cy="1931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7163AA1-EB14-48B8-BCCF-71DBCE064958}"/>
              </a:ext>
            </a:extLst>
          </p:cNvPr>
          <p:cNvSpPr txBox="1"/>
          <p:nvPr/>
        </p:nvSpPr>
        <p:spPr>
          <a:xfrm>
            <a:off x="7855413" y="1440325"/>
            <a:ext cx="409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/>
              <a:t>Only</a:t>
            </a:r>
            <a:r>
              <a:rPr lang="fr-BE" sz="2800" dirty="0"/>
              <a:t> 4 voxels perturbation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597E692-57DD-01F7-FBB0-FBB57B75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95986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0037F-CFDD-4816-83B7-8810F719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326" y="6459784"/>
            <a:ext cx="2472271" cy="365125"/>
          </a:xfrm>
        </p:spPr>
        <p:txBody>
          <a:bodyPr/>
          <a:lstStyle/>
          <a:p>
            <a:r>
              <a:rPr lang="fr-BE" sz="1400" dirty="0" err="1"/>
              <a:t>University</a:t>
            </a:r>
            <a:r>
              <a:rPr lang="fr-BE" sz="1400" dirty="0"/>
              <a:t> of Liège, </a:t>
            </a:r>
            <a:r>
              <a:rPr lang="fr-BE" sz="1400" dirty="0" err="1"/>
              <a:t>Belgium</a:t>
            </a:r>
            <a:endParaRPr lang="fr-BE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225E8-5C26-4556-B70C-6CBEF27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43A5-88EF-4F65-8DD9-CCB9A7F1DC18}" type="slidenum">
              <a:rPr lang="fr-BE" sz="1600" smtClean="0"/>
              <a:t>9</a:t>
            </a:fld>
            <a:endParaRPr lang="fr-BE" sz="16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583D528-9E63-4A69-900E-436260324A73}"/>
              </a:ext>
            </a:extLst>
          </p:cNvPr>
          <p:cNvCxnSpPr/>
          <p:nvPr/>
        </p:nvCxnSpPr>
        <p:spPr>
          <a:xfrm>
            <a:off x="696000" y="981512"/>
            <a:ext cx="1080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1CE8C77-B6AD-4039-A184-03A3AB023147}"/>
              </a:ext>
            </a:extLst>
          </p:cNvPr>
          <p:cNvSpPr txBox="1"/>
          <p:nvPr/>
        </p:nvSpPr>
        <p:spPr>
          <a:xfrm>
            <a:off x="696000" y="335181"/>
            <a:ext cx="10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>
                <a:latin typeface="+mj-lt"/>
              </a:rPr>
              <a:t>Results</a:t>
            </a:r>
            <a:r>
              <a:rPr lang="fr-BE" sz="3600" dirty="0">
                <a:latin typeface="+mj-lt"/>
              </a:rPr>
              <a:t> : Flat &amp; Soft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1E4774-476B-4BFA-AD60-617CA7C5B450}"/>
              </a:ext>
            </a:extLst>
          </p:cNvPr>
          <p:cNvSpPr txBox="1"/>
          <p:nvPr/>
        </p:nvSpPr>
        <p:spPr>
          <a:xfrm>
            <a:off x="950725" y="5672204"/>
            <a:ext cx="735618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Soft </a:t>
            </a:r>
            <a:r>
              <a:rPr lang="fr-BE" sz="2400" dirty="0" err="1"/>
              <a:t>intermediate</a:t>
            </a:r>
            <a:r>
              <a:rPr lang="fr-BE" sz="2400" dirty="0"/>
              <a:t> layer </a:t>
            </a:r>
            <a:r>
              <a:rPr lang="fr-BE" sz="2400" dirty="0" err="1"/>
              <a:t>decreases</a:t>
            </a:r>
            <a:r>
              <a:rPr lang="fr-BE" sz="2400" dirty="0"/>
              <a:t> the stress </a:t>
            </a:r>
            <a:r>
              <a:rPr lang="fr-BE" sz="2400" dirty="0" err="1"/>
              <a:t>mismatch</a:t>
            </a:r>
            <a:endParaRPr lang="fr-BE" sz="2400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9BFFD4B-73B6-40AE-A33A-F85A8186352B}"/>
              </a:ext>
            </a:extLst>
          </p:cNvPr>
          <p:cNvCxnSpPr>
            <a:cxnSpLocks/>
          </p:cNvCxnSpPr>
          <p:nvPr/>
        </p:nvCxnSpPr>
        <p:spPr>
          <a:xfrm>
            <a:off x="208703" y="5908297"/>
            <a:ext cx="57937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9A4CECA-E4C2-0EC1-4B11-346079896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587"/>
            <a:ext cx="4153456" cy="31150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9A891F-8C30-7B93-D6EE-A004799B1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6" y="1712587"/>
            <a:ext cx="4153456" cy="31150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87C4CB9-B2D0-B7E1-6F86-204A6D317EF3}"/>
              </a:ext>
            </a:extLst>
          </p:cNvPr>
          <p:cNvSpPr txBox="1"/>
          <p:nvPr/>
        </p:nvSpPr>
        <p:spPr>
          <a:xfrm>
            <a:off x="1587299" y="1363044"/>
            <a:ext cx="136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Flat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6CCF7F-918C-E161-BA38-86B7B85D6469}"/>
              </a:ext>
            </a:extLst>
          </p:cNvPr>
          <p:cNvSpPr txBox="1"/>
          <p:nvPr/>
        </p:nvSpPr>
        <p:spPr>
          <a:xfrm>
            <a:off x="5183790" y="1363045"/>
            <a:ext cx="237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/>
              <a:t>Soft interface</a:t>
            </a: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D563C538-2AD7-AAD0-8679-AE3620C6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3167" y="6459785"/>
            <a:ext cx="5548840" cy="365125"/>
          </a:xfrm>
        </p:spPr>
        <p:txBody>
          <a:bodyPr/>
          <a:lstStyle/>
          <a:p>
            <a:r>
              <a:rPr lang="en-GB" sz="1200" dirty="0"/>
              <a:t>Quentin Grossman - Workshop on metamaterials and biomechanics 2022</a:t>
            </a:r>
            <a:endParaRPr lang="fr-BE" sz="12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D07CCEC-42D5-BA5B-1F4C-9B7688B7A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07" y="1135407"/>
            <a:ext cx="2537069" cy="43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0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étrospective">
  <a:themeElements>
    <a:clrScheme name="Personnalisé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E4831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27134</TotalTime>
  <Words>1131</Words>
  <Application>Microsoft Office PowerPoint</Application>
  <PresentationFormat>Grand écran</PresentationFormat>
  <Paragraphs>267</Paragraphs>
  <Slides>28</Slides>
  <Notes>0</Notes>
  <HiddenSlides>3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Proxima Nova</vt:lpstr>
      <vt:lpstr>Wingdings</vt:lpstr>
      <vt:lpstr>Thème Office</vt:lpstr>
      <vt:lpstr>Rétrospective</vt:lpstr>
      <vt:lpstr>SPW 12.0 Graph</vt:lpstr>
      <vt:lpstr>Architectured Interfaces in Bimaterial Attachements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Architectured Interfaces in Bimaterial Attachements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Voxel 3D Printing and Computer Simulations to Prototype Bimaterial Attachments Based on Local Interface Patterning</dc:title>
  <dc:creator>Grossman Quentin</dc:creator>
  <cp:lastModifiedBy>Grossman Quentin</cp:lastModifiedBy>
  <cp:revision>146</cp:revision>
  <dcterms:created xsi:type="dcterms:W3CDTF">2021-11-25T00:20:58Z</dcterms:created>
  <dcterms:modified xsi:type="dcterms:W3CDTF">2022-11-04T16:25:30Z</dcterms:modified>
</cp:coreProperties>
</file>