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2" r:id="rId2"/>
  </p:sldMasterIdLst>
  <p:notesMasterIdLst>
    <p:notesMasterId r:id="rId11"/>
  </p:notesMasterIdLst>
  <p:sldIdLst>
    <p:sldId id="259" r:id="rId3"/>
    <p:sldId id="260" r:id="rId4"/>
    <p:sldId id="269" r:id="rId5"/>
    <p:sldId id="261" r:id="rId6"/>
    <p:sldId id="265" r:id="rId7"/>
    <p:sldId id="266" r:id="rId8"/>
    <p:sldId id="267" r:id="rId9"/>
    <p:sldId id="268" r:id="rId10"/>
  </p:sldIdLst>
  <p:sldSz cx="9144000" cy="5143500" type="screen16x9"/>
  <p:notesSz cx="6858000" cy="9144000"/>
  <p:defaultTextStyle>
    <a:defPPr>
      <a:defRPr lang="fr-FR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1" userDrawn="1">
          <p15:clr>
            <a:srgbClr val="A4A3A4"/>
          </p15:clr>
        </p15:guide>
        <p15:guide id="2" pos="54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C3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406"/>
    <p:restoredTop sz="65123"/>
  </p:normalViewPr>
  <p:slideViewPr>
    <p:cSldViewPr snapToGrid="0" snapToObjects="1">
      <p:cViewPr varScale="1">
        <p:scale>
          <a:sx n="97" d="100"/>
          <a:sy n="97" d="100"/>
        </p:scale>
        <p:origin x="2313" y="51"/>
      </p:cViewPr>
      <p:guideLst>
        <p:guide orient="horz" pos="1121"/>
        <p:guide pos="54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85" d="100"/>
          <a:sy n="85" d="100"/>
        </p:scale>
        <p:origin x="2880" y="16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rnaud Kerzmann" userId="905c2296cb856666" providerId="LiveId" clId="{3635BE5B-58AA-4F87-A263-1CABA77CF1F6}"/>
    <pc:docChg chg="addSld">
      <pc:chgData name="Arnaud Kerzmann" userId="905c2296cb856666" providerId="LiveId" clId="{3635BE5B-58AA-4F87-A263-1CABA77CF1F6}" dt="2022-06-19T13:16:16.387" v="0" actId="680"/>
      <pc:docMkLst>
        <pc:docMk/>
      </pc:docMkLst>
      <pc:sldChg chg="new">
        <pc:chgData name="Arnaud Kerzmann" userId="905c2296cb856666" providerId="LiveId" clId="{3635BE5B-58AA-4F87-A263-1CABA77CF1F6}" dt="2022-06-19T13:16:16.387" v="0" actId="680"/>
        <pc:sldMkLst>
          <pc:docMk/>
          <pc:sldMk cId="3279047052" sldId="26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A1B8BB-25E6-9445-B920-21177B43CF09}" type="datetimeFigureOut">
              <a:rPr lang="fr-FR" smtClean="0"/>
              <a:t>19/06/2022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7E527C-C5B3-2247-9948-BEB47ACA7A9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86670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u="none" dirty="0">
                <a:solidFill>
                  <a:schemeClr val="accent5">
                    <a:lumMod val="25000"/>
                  </a:schemeClr>
                </a:solidFill>
                <a:cs typeface="Calibri Light" panose="020F0302020204030204" pitchFamily="34" charset="0"/>
              </a:rPr>
              <a:t>I’m</a:t>
            </a:r>
            <a:r>
              <a:rPr lang="en-US" sz="900" u="none" baseline="0" dirty="0">
                <a:solidFill>
                  <a:schemeClr val="accent5">
                    <a:lumMod val="25000"/>
                  </a:schemeClr>
                </a:solidFill>
                <a:cs typeface="Calibri Light" panose="020F0302020204030204" pitchFamily="34" charset="0"/>
              </a:rPr>
              <a:t> Justine Pudzeis and I am surgeon trainee at the University of Liege.</a:t>
            </a:r>
          </a:p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u="none" baseline="0" dirty="0">
                <a:solidFill>
                  <a:schemeClr val="accent5">
                    <a:lumMod val="25000"/>
                  </a:schemeClr>
                </a:solidFill>
                <a:cs typeface="Calibri Light" panose="020F0302020204030204" pitchFamily="34" charset="0"/>
              </a:rPr>
              <a:t>I'm going to present you a case report </a:t>
            </a:r>
            <a:r>
              <a:rPr lang="en-US" sz="900" u="none" dirty="0">
                <a:solidFill>
                  <a:schemeClr val="accent5">
                    <a:lumMod val="25000"/>
                  </a:schemeClr>
                </a:solidFill>
                <a:cs typeface="Calibri Light" panose="020F0302020204030204" pitchFamily="34" charset="0"/>
              </a:rPr>
              <a:t>about spontaneous </a:t>
            </a:r>
            <a:r>
              <a:rPr lang="en-US" sz="900" u="none" dirty="0" err="1">
                <a:solidFill>
                  <a:schemeClr val="accent5">
                    <a:lumMod val="25000"/>
                  </a:schemeClr>
                </a:solidFill>
                <a:cs typeface="Calibri Light" panose="020F0302020204030204" pitchFamily="34" charset="0"/>
              </a:rPr>
              <a:t>aorto</a:t>
            </a:r>
            <a:r>
              <a:rPr lang="en-US" sz="900" u="none" dirty="0">
                <a:solidFill>
                  <a:schemeClr val="accent5">
                    <a:lumMod val="25000"/>
                  </a:schemeClr>
                </a:solidFill>
                <a:cs typeface="Calibri Light" panose="020F0302020204030204" pitchFamily="34" charset="0"/>
              </a:rPr>
              <a:t>-enteric fistula 6 years after an elective endovascular repair of abdominal aneurysm.</a:t>
            </a:r>
            <a:endParaRPr lang="fr-FR" sz="900" u="none" dirty="0">
              <a:solidFill>
                <a:schemeClr val="accent5">
                  <a:lumMod val="25000"/>
                </a:schemeClr>
              </a:solidFill>
              <a:cs typeface="Calibri Light" panose="020F0302020204030204" pitchFamily="34" charset="0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7E527C-C5B3-2247-9948-BEB47ACA7A91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23267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 82 </a:t>
            </a:r>
            <a:r>
              <a:rPr lang="fr-FR" dirty="0" err="1"/>
              <a:t>years</a:t>
            </a:r>
            <a:r>
              <a:rPr lang="fr-FR" dirty="0"/>
              <a:t> </a:t>
            </a:r>
            <a:r>
              <a:rPr lang="fr-FR" dirty="0" err="1"/>
              <a:t>old</a:t>
            </a:r>
            <a:r>
              <a:rPr lang="fr-FR" dirty="0"/>
              <a:t> </a:t>
            </a:r>
            <a:r>
              <a:rPr lang="fr-FR" dirty="0" err="1"/>
              <a:t>caucasian</a:t>
            </a:r>
            <a:r>
              <a:rPr lang="fr-FR" dirty="0"/>
              <a:t> man </a:t>
            </a:r>
            <a:r>
              <a:rPr lang="fr-FR" dirty="0" err="1"/>
              <a:t>was</a:t>
            </a:r>
            <a:r>
              <a:rPr lang="fr-FR" dirty="0"/>
              <a:t> </a:t>
            </a:r>
            <a:r>
              <a:rPr lang="fr-FR" dirty="0" err="1"/>
              <a:t>admitted</a:t>
            </a:r>
            <a:r>
              <a:rPr lang="fr-FR" dirty="0"/>
              <a:t> to the emergency room </a:t>
            </a:r>
            <a:r>
              <a:rPr lang="en-US" sz="900" dirty="0">
                <a:solidFill>
                  <a:schemeClr val="accent5">
                    <a:lumMod val="25000"/>
                  </a:schemeClr>
                </a:solidFill>
              </a:rPr>
              <a:t>because of anemia and gastrointestinal bleeding mixed. </a:t>
            </a:r>
          </a:p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Six years previously, he had undergone an uneventful endovascular repair of a </a:t>
            </a:r>
            <a:r>
              <a:rPr lang="en-US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infrarenal</a:t>
            </a:r>
            <a:r>
              <a:rPr lang="en-US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abdominal aortic aneurysm.</a:t>
            </a:r>
            <a:endParaRPr lang="fr-FR" dirty="0"/>
          </a:p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CT scan performed at approximately two month before showed</a:t>
            </a:r>
            <a:r>
              <a:rPr lang="en-US" sz="9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900" dirty="0">
                <a:solidFill>
                  <a:schemeClr val="accent5">
                    <a:lumMod val="25000"/>
                  </a:schemeClr>
                </a:solidFill>
              </a:rPr>
              <a:t>the stent was in the right position, without evidence of infection. However, we noted a progressive enlargement of the aneurysm sac with no clear evidence of </a:t>
            </a:r>
            <a:r>
              <a:rPr lang="en-US" sz="900" dirty="0" err="1">
                <a:solidFill>
                  <a:schemeClr val="accent5">
                    <a:lumMod val="25000"/>
                  </a:schemeClr>
                </a:solidFill>
              </a:rPr>
              <a:t>endoleak</a:t>
            </a:r>
            <a:r>
              <a:rPr lang="en-US" sz="900" dirty="0">
                <a:solidFill>
                  <a:schemeClr val="accent5">
                    <a:lumMod val="25000"/>
                  </a:schemeClr>
                </a:solidFill>
              </a:rPr>
              <a:t>.</a:t>
            </a:r>
          </a:p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9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7E527C-C5B3-2247-9948-BEB47ACA7A91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00479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emergency room, a repeat CT scan showed presence of massive amount</a:t>
            </a:r>
            <a:r>
              <a:rPr lang="en-US" sz="9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en-US" sz="9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periprosthetic</a:t>
            </a:r>
            <a:r>
              <a:rPr lang="en-US" sz="9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air bubbles </a:t>
            </a:r>
            <a:r>
              <a:rPr lang="en-US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within the aneurysm sac, which raised suspicion for an </a:t>
            </a:r>
            <a:r>
              <a:rPr lang="en-US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aorto</a:t>
            </a:r>
            <a:r>
              <a:rPr lang="en-US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-enteric fistula.</a:t>
            </a:r>
          </a:p>
          <a:p>
            <a:r>
              <a:rPr lang="en-US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 extra-anatomic </a:t>
            </a:r>
            <a:r>
              <a:rPr lang="en-US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axillobifemoral</a:t>
            </a:r>
            <a:r>
              <a:rPr lang="en-US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bypass, </a:t>
            </a:r>
            <a:r>
              <a:rPr lang="en-US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endograft</a:t>
            </a:r>
            <a:r>
              <a:rPr lang="en-US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explantation</a:t>
            </a:r>
            <a:r>
              <a:rPr lang="en-US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aneurysm sac debridement, and enteric repair were done urgently.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7E527C-C5B3-2247-9948-BEB47ACA7A91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01151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u="sng" dirty="0" err="1">
                <a:solidFill>
                  <a:schemeClr val="accent5">
                    <a:lumMod val="25000"/>
                  </a:schemeClr>
                </a:solidFill>
                <a:cs typeface="Calibri Light" panose="020F0302020204030204" pitchFamily="34" charset="0"/>
              </a:rPr>
              <a:t>Aorto</a:t>
            </a:r>
            <a:r>
              <a:rPr lang="en-US" sz="900" b="0" u="sng" dirty="0">
                <a:solidFill>
                  <a:schemeClr val="accent5">
                    <a:lumMod val="25000"/>
                  </a:schemeClr>
                </a:solidFill>
                <a:cs typeface="Calibri Light" panose="020F0302020204030204" pitchFamily="34" charset="0"/>
              </a:rPr>
              <a:t>-enteric fistula</a:t>
            </a:r>
            <a:r>
              <a:rPr lang="en-US" sz="900" b="0" dirty="0">
                <a:solidFill>
                  <a:schemeClr val="accent5">
                    <a:lumMod val="25000"/>
                  </a:schemeClr>
                </a:solidFill>
                <a:cs typeface="Calibri Light" panose="020F0302020204030204" pitchFamily="34" charset="0"/>
              </a:rPr>
              <a:t> </a:t>
            </a:r>
            <a:r>
              <a:rPr lang="en-US" sz="900" dirty="0">
                <a:solidFill>
                  <a:schemeClr val="accent5">
                    <a:lumMod val="25000"/>
                  </a:schemeClr>
                </a:solidFill>
                <a:cs typeface="Calibri Light" panose="020F0302020204030204" pitchFamily="34" charset="0"/>
              </a:rPr>
              <a:t>formation after endovascular abdominal aortic aneurysm repair without prior abdominal surgery is exceedingly rare</a:t>
            </a:r>
            <a:r>
              <a:rPr lang="en-US" sz="900" b="1" dirty="0">
                <a:solidFill>
                  <a:schemeClr val="accent5">
                    <a:lumMod val="25000"/>
                  </a:schemeClr>
                </a:solidFill>
                <a:cs typeface="Calibri Light" panose="020F0302020204030204" pitchFamily="34" charset="0"/>
              </a:rPr>
              <a:t>.</a:t>
            </a:r>
            <a:r>
              <a:rPr lang="en-US" sz="900" dirty="0">
                <a:solidFill>
                  <a:schemeClr val="accent5">
                    <a:lumMod val="25000"/>
                  </a:schemeClr>
                </a:solidFill>
                <a:cs typeface="Calibri Light" panose="020F0302020204030204" pitchFamily="34" charset="0"/>
              </a:rPr>
              <a:t> It is associated with a serious prognosis. It can occur at any time postoperatively. </a:t>
            </a:r>
          </a:p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CT scan </a:t>
            </a:r>
            <a:r>
              <a:rPr lang="en-US" sz="900" dirty="0">
                <a:sym typeface="Trebuchet MS"/>
              </a:rPr>
              <a:t>confirms diagnosis in only 80% of cases.</a:t>
            </a:r>
            <a:r>
              <a:rPr lang="en-US" sz="900" baseline="0" dirty="0">
                <a:sym typeface="Trebuchet MS"/>
              </a:rPr>
              <a:t> </a:t>
            </a:r>
            <a:r>
              <a:rPr lang="en-US" sz="900" dirty="0">
                <a:solidFill>
                  <a:schemeClr val="accent5">
                    <a:lumMod val="25000"/>
                  </a:schemeClr>
                </a:solidFill>
              </a:rPr>
              <a:t>Often, diagnosis is established during surgical exploration.</a:t>
            </a:r>
            <a:endParaRPr lang="en-US" sz="900" baseline="30000" dirty="0">
              <a:solidFill>
                <a:schemeClr val="accent5">
                  <a:lumMod val="25000"/>
                </a:schemeClr>
              </a:solidFill>
            </a:endParaRPr>
          </a:p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900" dirty="0">
              <a:solidFill>
                <a:schemeClr val="accent5">
                  <a:lumMod val="25000"/>
                </a:schemeClr>
              </a:solidFill>
              <a:cs typeface="Calibri Light" panose="020F0302020204030204" pitchFamily="34" charset="0"/>
            </a:endParaRPr>
          </a:p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most frequently reported mechanism is :</a:t>
            </a:r>
            <a:endParaRPr lang="fr-FR" dirty="0"/>
          </a:p>
          <a:p>
            <a:pPr algn="just">
              <a:spcAft>
                <a:spcPts val="1200"/>
              </a:spcAft>
            </a:pPr>
            <a:r>
              <a:rPr lang="en-US" sz="900" dirty="0">
                <a:solidFill>
                  <a:schemeClr val="accent5">
                    <a:lumMod val="25000"/>
                  </a:schemeClr>
                </a:solidFill>
              </a:rPr>
              <a:t>1) Aortic wall erosion or perforation by the stent graft body with or without migration, kinking or fracture, by the hook, a guidewire, and/or a coil.</a:t>
            </a:r>
            <a:endParaRPr lang="fr-FR" sz="900" baseline="30000" dirty="0">
              <a:solidFill>
                <a:schemeClr val="accent5">
                  <a:lumMod val="25000"/>
                </a:schemeClr>
              </a:solidFill>
            </a:endParaRPr>
          </a:p>
          <a:p>
            <a:pPr algn="just">
              <a:spcAft>
                <a:spcPts val="1200"/>
              </a:spcAft>
            </a:pPr>
            <a:r>
              <a:rPr lang="en-US" sz="900" dirty="0">
                <a:solidFill>
                  <a:schemeClr val="accent5">
                    <a:lumMod val="25000"/>
                  </a:schemeClr>
                </a:solidFill>
              </a:rPr>
              <a:t>2) </a:t>
            </a:r>
            <a:r>
              <a:rPr lang="en-US" sz="900" dirty="0" err="1">
                <a:solidFill>
                  <a:schemeClr val="accent5">
                    <a:lumMod val="25000"/>
                  </a:schemeClr>
                </a:solidFill>
              </a:rPr>
              <a:t>Peri</a:t>
            </a:r>
            <a:r>
              <a:rPr lang="en-US" sz="900" dirty="0">
                <a:solidFill>
                  <a:schemeClr val="accent5">
                    <a:lumMod val="25000"/>
                  </a:schemeClr>
                </a:solidFill>
              </a:rPr>
              <a:t>-aortic inflammation which includes pre-EVAR infected or inflammatory aneurysm, local infection, stent graft infection, intervention for </a:t>
            </a:r>
            <a:r>
              <a:rPr lang="en-US" sz="900" dirty="0" err="1">
                <a:solidFill>
                  <a:schemeClr val="accent5">
                    <a:lumMod val="25000"/>
                  </a:schemeClr>
                </a:solidFill>
              </a:rPr>
              <a:t>endoleak</a:t>
            </a:r>
            <a:r>
              <a:rPr lang="en-US" sz="900" dirty="0">
                <a:solidFill>
                  <a:schemeClr val="accent5">
                    <a:lumMod val="25000"/>
                  </a:schemeClr>
                </a:solidFill>
              </a:rPr>
              <a:t>.</a:t>
            </a:r>
            <a:endParaRPr lang="fr-FR" sz="900" baseline="30000" dirty="0">
              <a:solidFill>
                <a:schemeClr val="accent5">
                  <a:lumMod val="25000"/>
                </a:schemeClr>
              </a:solidFill>
            </a:endParaRPr>
          </a:p>
          <a:p>
            <a:pPr algn="just">
              <a:spcAft>
                <a:spcPts val="1200"/>
              </a:spcAft>
            </a:pPr>
            <a:r>
              <a:rPr lang="en-US" sz="900" dirty="0">
                <a:solidFill>
                  <a:schemeClr val="accent5">
                    <a:lumMod val="25000"/>
                  </a:schemeClr>
                </a:solidFill>
              </a:rPr>
              <a:t>3) Compression caused by the pre-existing aneurysm sac, persistent </a:t>
            </a:r>
            <a:r>
              <a:rPr lang="en-US" sz="900" dirty="0" err="1">
                <a:solidFill>
                  <a:schemeClr val="accent5">
                    <a:lumMod val="25000"/>
                  </a:schemeClr>
                </a:solidFill>
              </a:rPr>
              <a:t>endotension</a:t>
            </a:r>
            <a:r>
              <a:rPr lang="en-US" sz="900" dirty="0">
                <a:solidFill>
                  <a:schemeClr val="accent5">
                    <a:lumMod val="25000"/>
                  </a:schemeClr>
                </a:solidFill>
              </a:rPr>
              <a:t>, and re-expansion of the aneurysm sac.</a:t>
            </a:r>
            <a:endParaRPr lang="en-US" sz="900" baseline="30000" dirty="0">
              <a:solidFill>
                <a:schemeClr val="accent5">
                  <a:lumMod val="25000"/>
                </a:schemeClr>
              </a:solidFill>
            </a:endParaRPr>
          </a:p>
          <a:p>
            <a:endParaRPr lang="fr-FR" dirty="0"/>
          </a:p>
          <a:p>
            <a:r>
              <a:rPr lang="en-US" sz="900" dirty="0">
                <a:solidFill>
                  <a:schemeClr val="accent5">
                    <a:lumMod val="25000"/>
                  </a:schemeClr>
                </a:solidFill>
              </a:rPr>
              <a:t>Surgical treatment must be associated with antibiotic therapy, but no guideline exist on the exact duration of treatment. Traditionally, surgical treatment consists of aortic replacement by cryopreserved allograft or by </a:t>
            </a:r>
            <a:r>
              <a:rPr lang="en-US" sz="900" dirty="0" err="1">
                <a:solidFill>
                  <a:schemeClr val="accent5">
                    <a:lumMod val="25000"/>
                  </a:schemeClr>
                </a:solidFill>
              </a:rPr>
              <a:t>axillo-bifemoral</a:t>
            </a:r>
            <a:r>
              <a:rPr lang="en-US" sz="900" dirty="0">
                <a:solidFill>
                  <a:schemeClr val="accent5">
                    <a:lumMod val="25000"/>
                  </a:schemeClr>
                </a:solidFill>
              </a:rPr>
              <a:t> bypass in conjunction with enteric reconstruction or repair.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7E527C-C5B3-2247-9948-BEB47ACA7A91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25179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</a:t>
            </a:r>
            <a:r>
              <a:rPr lang="fr-FR" sz="9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conclusion, </a:t>
            </a:r>
          </a:p>
          <a:p>
            <a:pPr marL="171450" marR="0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fr-FR" sz="9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Aorto-enteric</a:t>
            </a:r>
            <a:r>
              <a:rPr lang="fr-FR" sz="9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9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fistula</a:t>
            </a:r>
            <a:r>
              <a:rPr lang="fr-FR" sz="9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900" dirty="0">
                <a:latin typeface="Calibri Light" charset="0"/>
                <a:ea typeface="Calibri Light" charset="0"/>
                <a:cs typeface="Calibri Light" charset="0"/>
              </a:rPr>
              <a:t>can occur even after initially successful EVAR, so long term surveillance is essential</a:t>
            </a:r>
          </a:p>
          <a:p>
            <a:pPr marL="171450" marR="0" lvl="1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600" b="0" dirty="0">
                <a:latin typeface="Calibri Light" charset="0"/>
                <a:ea typeface="Calibri Light" charset="0"/>
                <a:cs typeface="Calibri Light" charset="0"/>
              </a:rPr>
              <a:t>Because there is no time limit for the fistula to occur</a:t>
            </a:r>
          </a:p>
          <a:p>
            <a:pPr marL="171450" marR="0" lvl="1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600" b="0" dirty="0" err="1">
                <a:latin typeface="Calibri Light" charset="0"/>
                <a:ea typeface="Calibri Light" charset="0"/>
                <a:cs typeface="Calibri Light" charset="0"/>
              </a:rPr>
              <a:t>Etablishing</a:t>
            </a:r>
            <a:r>
              <a:rPr lang="en-US" sz="1600" b="0" dirty="0">
                <a:latin typeface="Calibri Light" charset="0"/>
                <a:ea typeface="Calibri Light" charset="0"/>
                <a:cs typeface="Calibri Light" charset="0"/>
              </a:rPr>
              <a:t> the diagnosis is more difficult due to the multiple mechanisms leading to formation of </a:t>
            </a:r>
            <a:r>
              <a:rPr lang="fr-FR" sz="1600" b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aorto-enteric</a:t>
            </a:r>
            <a:r>
              <a:rPr lang="fr-FR" sz="16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600" b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fistula</a:t>
            </a:r>
            <a:r>
              <a:rPr lang="fr-FR" sz="16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171450" marR="0" lvl="1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fr-FR" sz="16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 the </a:t>
            </a:r>
            <a:r>
              <a:rPr lang="en-US" sz="1600" b="0" dirty="0">
                <a:latin typeface="Calibri Light" charset="0"/>
                <a:ea typeface="Calibri Light" charset="0"/>
                <a:cs typeface="Calibri Light" charset="0"/>
              </a:rPr>
              <a:t>Diagnosis can be suspected on CT and confirmed by surgery</a:t>
            </a:r>
            <a:endParaRPr lang="fr-FR" sz="1600" b="0" dirty="0">
              <a:latin typeface="Calibri Light" charset="0"/>
              <a:ea typeface="Calibri Light" charset="0"/>
              <a:cs typeface="Calibri Light" charset="0"/>
            </a:endParaRPr>
          </a:p>
          <a:p>
            <a:pPr marL="171450" marR="0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fr-FR" sz="9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7E527C-C5B3-2247-9948-BEB47ACA7A91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03466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fr-FR" sz="9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7E527C-C5B3-2247-9948-BEB47ACA7A91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5282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2350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F124D-2950-C04B-B0D5-38D91F94C5B2}" type="datetimeFigureOut">
              <a:rPr lang="fr-FR" smtClean="0"/>
              <a:t>19/06/2022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C6361-5952-4342-BC48-FD29B3AF5049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r-FR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F124D-2950-C04B-B0D5-38D91F94C5B2}" type="datetimeFigureOut">
              <a:rPr lang="fr-FR" smtClean="0"/>
              <a:t>19/06/2022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C6361-5952-4342-BC48-FD29B3AF5049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F124D-2950-C04B-B0D5-38D91F94C5B2}" type="datetimeFigureOut">
              <a:rPr lang="fr-FR" smtClean="0"/>
              <a:t>19/06/2022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C6361-5952-4342-BC48-FD29B3AF5049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F124D-2950-C04B-B0D5-38D91F94C5B2}" type="datetimeFigureOut">
              <a:rPr lang="fr-FR" smtClean="0"/>
              <a:t>19/06/2022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C6361-5952-4342-BC48-FD29B3AF5049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62457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10603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2771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Cliquez pour 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F124D-2950-C04B-B0D5-38D91F94C5B2}" type="datetimeFigureOut">
              <a:rPr lang="fr-FR" smtClean="0"/>
              <a:t>19/06/2022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C6361-5952-4342-BC48-FD29B3AF5049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F124D-2950-C04B-B0D5-38D91F94C5B2}" type="datetimeFigureOut">
              <a:rPr lang="fr-FR" smtClean="0"/>
              <a:t>19/06/2022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C6361-5952-4342-BC48-FD29B3AF5049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F124D-2950-C04B-B0D5-38D91F94C5B2}" type="datetimeFigureOut">
              <a:rPr lang="fr-FR" smtClean="0"/>
              <a:t>19/06/2022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C6361-5952-4342-BC48-FD29B3AF5049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F124D-2950-C04B-B0D5-38D91F94C5B2}" type="datetimeFigureOut">
              <a:rPr lang="fr-FR" smtClean="0"/>
              <a:t>19/06/2022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C6361-5952-4342-BC48-FD29B3AF5049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F124D-2950-C04B-B0D5-38D91F94C5B2}" type="datetimeFigureOut">
              <a:rPr lang="fr-FR" smtClean="0"/>
              <a:t>19/06/2022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C6361-5952-4342-BC48-FD29B3AF5049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F124D-2950-C04B-B0D5-38D91F94C5B2}" type="datetimeFigureOut">
              <a:rPr lang="fr-FR" smtClean="0"/>
              <a:t>19/06/2022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C6361-5952-4342-BC48-FD29B3AF5049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F124D-2950-C04B-B0D5-38D91F94C5B2}" type="datetimeFigureOut">
              <a:rPr lang="fr-FR" smtClean="0"/>
              <a:t>19/06/2022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C6361-5952-4342-BC48-FD29B3AF5049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47724C46-B304-D74F-9DDB-1DBCA1CE1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F30A6C6-F3AB-284B-9A00-C8D4108B3E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33A3574-7468-6146-922A-A7477A0958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2F124D-2950-C04B-B0D5-38D91F94C5B2}" type="datetimeFigureOut">
              <a:rPr lang="fr-FR" smtClean="0"/>
              <a:t>19/06/2022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3F81DAB-547C-2943-A491-052346D9F8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39694FC-2052-EE47-9A2A-E96CD56B99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8C6361-5952-4342-BC48-FD29B3AF50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064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49" r:id="rId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2F124D-2950-C04B-B0D5-38D91F94C5B2}" type="datetimeFigureOut">
              <a:rPr lang="fr-FR" smtClean="0"/>
              <a:t>19/06/2022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8C6361-5952-4342-BC48-FD29B3AF50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1756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64" r:id="rId12"/>
    <p:sldLayoutId id="2147483665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09211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734201" y="1788831"/>
            <a:ext cx="7835703" cy="974925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9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dirty="0"/>
              <a:t>LATE SPONTANEOUS AORTO-ENTERIC FISTULA</a:t>
            </a:r>
          </a:p>
          <a:p>
            <a:pPr algn="ctr"/>
            <a:r>
              <a:rPr lang="en-GB" sz="2800" b="0" dirty="0"/>
              <a:t>AFTER ENDOVASCULAR REPAIR</a:t>
            </a:r>
          </a:p>
          <a:p>
            <a:pPr algn="ctr"/>
            <a:r>
              <a:rPr lang="en-GB" sz="2800" b="0" dirty="0"/>
              <a:t>OF ABDOMINAL ANEURYSM</a:t>
            </a:r>
            <a:endParaRPr lang="fr-FR" sz="2800" b="0" dirty="0"/>
          </a:p>
        </p:txBody>
      </p:sp>
      <p:sp>
        <p:nvSpPr>
          <p:cNvPr id="3" name="Sous-titre 2"/>
          <p:cNvSpPr txBox="1">
            <a:spLocks/>
          </p:cNvSpPr>
          <p:nvPr/>
        </p:nvSpPr>
        <p:spPr>
          <a:xfrm>
            <a:off x="2494625" y="3288685"/>
            <a:ext cx="6579193" cy="731754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fr-FR" sz="1000" dirty="0"/>
              <a:t>J. PUDZEIS</a:t>
            </a:r>
            <a:r>
              <a:rPr lang="fr-FR" sz="1000" baseline="30000" dirty="0"/>
              <a:t>1</a:t>
            </a:r>
            <a:r>
              <a:rPr lang="fr-FR" sz="1000" dirty="0"/>
              <a:t>, A. KERZMANN</a:t>
            </a:r>
            <a:r>
              <a:rPr lang="fr-FR" sz="1000" baseline="30000" dirty="0"/>
              <a:t>1</a:t>
            </a:r>
            <a:r>
              <a:rPr lang="fr-FR" sz="1000" dirty="0"/>
              <a:t>, A. MOSCATO</a:t>
            </a:r>
            <a:r>
              <a:rPr lang="fr-FR" sz="1000" baseline="30000" dirty="0"/>
              <a:t>2</a:t>
            </a:r>
            <a:r>
              <a:rPr lang="fr-FR" sz="1000" dirty="0"/>
              <a:t>, N. MAWAIT</a:t>
            </a:r>
            <a:r>
              <a:rPr lang="fr-FR" sz="1000" baseline="30000" dirty="0"/>
              <a:t>1</a:t>
            </a:r>
            <a:r>
              <a:rPr lang="fr-FR" sz="1000" dirty="0"/>
              <a:t>, E. BOESMANS</a:t>
            </a:r>
            <a:r>
              <a:rPr lang="fr-FR" sz="1000" baseline="30000" dirty="0"/>
              <a:t>1</a:t>
            </a:r>
            <a:r>
              <a:rPr lang="fr-FR" sz="1000" dirty="0"/>
              <a:t>, C. HOLEMANS</a:t>
            </a:r>
            <a:r>
              <a:rPr lang="fr-FR" sz="1000" baseline="30000" dirty="0"/>
              <a:t>1</a:t>
            </a:r>
            <a:r>
              <a:rPr lang="fr-FR" sz="1000" dirty="0"/>
              <a:t>, D. SZECEL</a:t>
            </a:r>
            <a:r>
              <a:rPr lang="fr-FR" sz="1000" baseline="30000" dirty="0"/>
              <a:t>1</a:t>
            </a:r>
            <a:r>
              <a:rPr lang="fr-FR" sz="1000" dirty="0"/>
              <a:t> and J-O. DEFRAIGNE</a:t>
            </a:r>
            <a:r>
              <a:rPr lang="fr-FR" sz="1000" baseline="30000" dirty="0"/>
              <a:t>1</a:t>
            </a:r>
            <a:r>
              <a:rPr lang="fr-FR" sz="1000" dirty="0"/>
              <a:t> </a:t>
            </a:r>
            <a:endParaRPr lang="en-US" sz="1000" dirty="0"/>
          </a:p>
          <a:p>
            <a:pPr marL="0" indent="0" algn="r">
              <a:spcBef>
                <a:spcPts val="200"/>
              </a:spcBef>
              <a:buNone/>
              <a:defRPr sz="1000" b="1"/>
            </a:pPr>
            <a:r>
              <a:rPr lang="en-US" altLang="nl-BE" sz="1000" dirty="0"/>
              <a:t>1. </a:t>
            </a:r>
            <a:r>
              <a:rPr lang="fr-BE" altLang="nl-BE" sz="1000" dirty="0" err="1"/>
              <a:t>Department</a:t>
            </a:r>
            <a:r>
              <a:rPr lang="fr-BE" altLang="nl-BE" sz="1000" dirty="0"/>
              <a:t> o</a:t>
            </a:r>
            <a:r>
              <a:rPr lang="fr-BE" sz="1000" dirty="0"/>
              <a:t>f </a:t>
            </a:r>
            <a:r>
              <a:rPr lang="fr-BE" sz="1000" dirty="0" err="1"/>
              <a:t>Cardiovascular</a:t>
            </a:r>
            <a:r>
              <a:rPr lang="fr-BE" sz="1000" dirty="0"/>
              <a:t> and </a:t>
            </a:r>
            <a:r>
              <a:rPr lang="fr-BE" sz="1000" dirty="0" err="1"/>
              <a:t>Thoracic</a:t>
            </a:r>
            <a:r>
              <a:rPr lang="fr-BE" sz="1000" dirty="0"/>
              <a:t> </a:t>
            </a:r>
            <a:r>
              <a:rPr lang="fr-BE" sz="1000" dirty="0" err="1"/>
              <a:t>Surgery</a:t>
            </a:r>
            <a:r>
              <a:rPr lang="fr-BE" sz="1000" dirty="0"/>
              <a:t>, CHU, </a:t>
            </a:r>
            <a:r>
              <a:rPr lang="fr-BE" sz="1000" dirty="0" err="1"/>
              <a:t>Liege</a:t>
            </a:r>
            <a:r>
              <a:rPr lang="fr-BE" sz="1000" dirty="0"/>
              <a:t>, </a:t>
            </a:r>
            <a:r>
              <a:rPr lang="fr-BE" sz="1000" dirty="0" err="1"/>
              <a:t>Belgium</a:t>
            </a:r>
            <a:endParaRPr lang="fr-BE" sz="1000" dirty="0"/>
          </a:p>
          <a:p>
            <a:pPr marL="0" indent="0" algn="r">
              <a:spcBef>
                <a:spcPts val="200"/>
              </a:spcBef>
              <a:buNone/>
              <a:defRPr sz="1000" b="1"/>
            </a:pPr>
            <a:r>
              <a:rPr lang="fr-BE" sz="1000" dirty="0"/>
              <a:t>2. </a:t>
            </a:r>
            <a:r>
              <a:rPr lang="fr-BE" sz="1000" dirty="0" err="1"/>
              <a:t>Department</a:t>
            </a:r>
            <a:r>
              <a:rPr lang="fr-BE" sz="1000" dirty="0"/>
              <a:t> of </a:t>
            </a:r>
            <a:r>
              <a:rPr lang="fr-BE" sz="1000" dirty="0" err="1"/>
              <a:t>Surgery</a:t>
            </a:r>
            <a:r>
              <a:rPr lang="fr-BE" sz="1000" dirty="0"/>
              <a:t>, </a:t>
            </a:r>
            <a:r>
              <a:rPr lang="fr-BE" sz="1000" dirty="0" err="1"/>
              <a:t>Vivalia</a:t>
            </a:r>
            <a:r>
              <a:rPr lang="fr-BE" sz="1000" dirty="0"/>
              <a:t> Saint Joseph </a:t>
            </a:r>
            <a:r>
              <a:rPr lang="fr-BE" sz="1000" dirty="0" err="1"/>
              <a:t>Hospital</a:t>
            </a:r>
            <a:r>
              <a:rPr lang="fr-BE" sz="1000" dirty="0"/>
              <a:t>, Arlon, </a:t>
            </a:r>
            <a:r>
              <a:rPr lang="fr-BE" sz="1000" dirty="0" err="1"/>
              <a:t>Belgium</a:t>
            </a:r>
            <a:endParaRPr lang="fr-BE" sz="1000" dirty="0"/>
          </a:p>
        </p:txBody>
      </p:sp>
      <p:grpSp>
        <p:nvGrpSpPr>
          <p:cNvPr id="4" name="Grouper"/>
          <p:cNvGrpSpPr/>
          <p:nvPr/>
        </p:nvGrpSpPr>
        <p:grpSpPr>
          <a:xfrm>
            <a:off x="115741" y="4500979"/>
            <a:ext cx="1801836" cy="513567"/>
            <a:chOff x="0" y="0"/>
            <a:chExt cx="1348234" cy="358690"/>
          </a:xfrm>
        </p:grpSpPr>
        <p:pic>
          <p:nvPicPr>
            <p:cNvPr id="5" name="Image 3" descr="Imag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1649" y="30243"/>
              <a:ext cx="566586" cy="2982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" name="Image 6" descr="Imag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739535" cy="3586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19364545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90470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357079" y="1112194"/>
            <a:ext cx="6447504" cy="688020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>
                <a:solidFill>
                  <a:srgbClr val="F9C346"/>
                </a:solidFill>
              </a:rPr>
              <a:t>Case Report</a:t>
            </a:r>
          </a:p>
        </p:txBody>
      </p:sp>
      <p:sp>
        <p:nvSpPr>
          <p:cNvPr id="3" name="Espace réservé du contenu 2"/>
          <p:cNvSpPr txBox="1"/>
          <p:nvPr/>
        </p:nvSpPr>
        <p:spPr>
          <a:xfrm>
            <a:off x="780202" y="1722191"/>
            <a:ext cx="3271108" cy="10328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normAutofit/>
          </a:bodyPr>
          <a:lstStyle/>
          <a:p>
            <a:pPr marL="260032" lvl="1" indent="-260032" defTabSz="336042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SzPct val="80000"/>
              <a:buFontTx/>
              <a:buChar char="➢"/>
              <a:defRPr sz="1274" b="1"/>
            </a:pPr>
            <a:r>
              <a:rPr lang="nl-BE" sz="1400" b="1" dirty="0"/>
              <a:t>8</a:t>
            </a:r>
            <a:r>
              <a:rPr sz="1400" b="1" dirty="0"/>
              <a:t>2 years old caucasian man </a:t>
            </a:r>
            <a:endParaRPr sz="1400" b="1" dirty="0">
              <a:sym typeface="Trebuchet MS"/>
            </a:endParaRPr>
          </a:p>
          <a:p>
            <a:pPr marL="563570" lvl="1" indent="-227528" defTabSz="336042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SzPct val="80000"/>
              <a:buFontTx/>
              <a:buChar char="➢"/>
              <a:defRPr sz="1274"/>
            </a:pPr>
            <a:r>
              <a:rPr lang="nl-BE" sz="1400" dirty="0">
                <a:sym typeface="Trebuchet MS"/>
              </a:rPr>
              <a:t>Anemia</a:t>
            </a:r>
            <a:endParaRPr sz="1400" dirty="0">
              <a:sym typeface="Trebuchet MS"/>
            </a:endParaRPr>
          </a:p>
          <a:p>
            <a:pPr marL="563570" lvl="1" indent="-227528" defTabSz="336042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SzPct val="80000"/>
              <a:buFontTx/>
              <a:buChar char="➢"/>
              <a:defRPr sz="1274"/>
            </a:pPr>
            <a:r>
              <a:rPr lang="nl-BE" sz="1400" dirty="0"/>
              <a:t>Hematemesis and melena</a:t>
            </a:r>
            <a:endParaRPr sz="1400" dirty="0"/>
          </a:p>
        </p:txBody>
      </p:sp>
      <p:sp>
        <p:nvSpPr>
          <p:cNvPr id="4" name="Espace réservé du contenu 2"/>
          <p:cNvSpPr txBox="1">
            <a:spLocks/>
          </p:cNvSpPr>
          <p:nvPr/>
        </p:nvSpPr>
        <p:spPr>
          <a:xfrm>
            <a:off x="724782" y="2629071"/>
            <a:ext cx="4226138" cy="1338306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0032" lvl="1" indent="-260032" defTabSz="336042">
              <a:spcBef>
                <a:spcPts val="500"/>
              </a:spcBef>
              <a:buClr>
                <a:schemeClr val="tx1"/>
              </a:buClr>
              <a:buSzPct val="80000"/>
              <a:buFontTx/>
              <a:buChar char="➢"/>
              <a:defRPr sz="1274" b="1"/>
            </a:pPr>
            <a:r>
              <a:rPr lang="fr-FR" sz="1400" b="1" dirty="0" err="1"/>
              <a:t>History</a:t>
            </a:r>
            <a:endParaRPr lang="fr-FR" sz="1400" b="1" dirty="0"/>
          </a:p>
          <a:p>
            <a:pPr marL="563570" lvl="1" indent="-227528" defTabSz="336042">
              <a:spcBef>
                <a:spcPts val="500"/>
              </a:spcBef>
              <a:buClr>
                <a:schemeClr val="tx1"/>
              </a:buClr>
              <a:buSzPct val="80000"/>
              <a:buFontTx/>
              <a:buChar char="➢"/>
              <a:defRPr sz="1274"/>
            </a:pPr>
            <a:r>
              <a:rPr lang="fr-FR" sz="1400" dirty="0" err="1"/>
              <a:t>Endovascular</a:t>
            </a:r>
            <a:r>
              <a:rPr lang="fr-FR" sz="1400" dirty="0"/>
              <a:t> </a:t>
            </a:r>
            <a:r>
              <a:rPr lang="fr-FR" sz="1400" dirty="0" err="1"/>
              <a:t>repair</a:t>
            </a:r>
            <a:r>
              <a:rPr lang="fr-FR" sz="1400" dirty="0"/>
              <a:t> </a:t>
            </a:r>
            <a:r>
              <a:rPr lang="en-US" sz="1400" dirty="0">
                <a:solidFill>
                  <a:schemeClr val="accent5">
                    <a:lumMod val="25000"/>
                  </a:schemeClr>
                </a:solidFill>
              </a:rPr>
              <a:t>of </a:t>
            </a:r>
            <a:r>
              <a:rPr lang="en-US" sz="1400" dirty="0"/>
              <a:t>an </a:t>
            </a:r>
            <a:r>
              <a:rPr lang="en-US" sz="1400" dirty="0" err="1"/>
              <a:t>infrarenal</a:t>
            </a:r>
            <a:r>
              <a:rPr lang="en-US" sz="1400" dirty="0"/>
              <a:t> abdominal aortic aneurysm </a:t>
            </a:r>
            <a:r>
              <a:rPr lang="fr-FR" sz="1400" dirty="0"/>
              <a:t>(EVAR) 6 </a:t>
            </a:r>
            <a:r>
              <a:rPr lang="fr-FR" sz="1400" dirty="0" err="1"/>
              <a:t>years</a:t>
            </a:r>
            <a:r>
              <a:rPr lang="fr-FR" sz="1400" dirty="0"/>
              <a:t> </a:t>
            </a:r>
            <a:r>
              <a:rPr lang="fr-FR" sz="1400" dirty="0" err="1"/>
              <a:t>before</a:t>
            </a:r>
            <a:endParaRPr lang="fr-FR" sz="1400" dirty="0"/>
          </a:p>
          <a:p>
            <a:pPr marL="563570" lvl="1" indent="-227528" defTabSz="336042">
              <a:spcBef>
                <a:spcPts val="500"/>
              </a:spcBef>
              <a:buClr>
                <a:schemeClr val="tx1"/>
              </a:buClr>
              <a:buSzPct val="80000"/>
              <a:buFontTx/>
              <a:buChar char="➢"/>
              <a:defRPr sz="1274"/>
            </a:pPr>
            <a:r>
              <a:rPr lang="fr-FR" sz="1400" dirty="0"/>
              <a:t>Pacemaker implantation </a:t>
            </a:r>
            <a:r>
              <a:rPr lang="fr-FR" sz="1400" dirty="0" err="1"/>
              <a:t>after</a:t>
            </a:r>
            <a:r>
              <a:rPr lang="fr-FR" sz="1400" dirty="0"/>
              <a:t> </a:t>
            </a:r>
            <a:r>
              <a:rPr lang="fr-FR" sz="1400" dirty="0" err="1"/>
              <a:t>third-degree</a:t>
            </a:r>
            <a:r>
              <a:rPr lang="fr-FR" sz="1400" dirty="0"/>
              <a:t> </a:t>
            </a:r>
            <a:r>
              <a:rPr lang="fr-FR" sz="1400" dirty="0" err="1"/>
              <a:t>atrioventricular</a:t>
            </a:r>
            <a:r>
              <a:rPr lang="fr-FR" sz="1400" dirty="0"/>
              <a:t> block </a:t>
            </a:r>
          </a:p>
        </p:txBody>
      </p:sp>
      <p:sp>
        <p:nvSpPr>
          <p:cNvPr id="5" name="Espace réservé du contenu 2"/>
          <p:cNvSpPr txBox="1"/>
          <p:nvPr/>
        </p:nvSpPr>
        <p:spPr>
          <a:xfrm>
            <a:off x="780202" y="3967377"/>
            <a:ext cx="4605886" cy="12393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normAutofit/>
          </a:bodyPr>
          <a:lstStyle/>
          <a:p>
            <a:pPr marL="260032" lvl="1" indent="-260032" defTabSz="336042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SzPct val="80000"/>
              <a:buFontTx/>
              <a:buChar char="➢"/>
              <a:defRPr sz="1274" b="1"/>
            </a:pPr>
            <a:r>
              <a:rPr sz="1400" b="1" dirty="0"/>
              <a:t>Treatment</a:t>
            </a:r>
            <a:endParaRPr sz="1400" b="1" dirty="0">
              <a:sym typeface="Trebuchet MS"/>
            </a:endParaRPr>
          </a:p>
          <a:p>
            <a:pPr marL="563570" lvl="1" indent="-227528" defTabSz="336042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SzPct val="80000"/>
              <a:buFontTx/>
              <a:buChar char="➢"/>
              <a:defRPr sz="1274"/>
            </a:pPr>
            <a:r>
              <a:rPr lang="nl-NL" sz="1400" dirty="0" err="1"/>
              <a:t>Asaflow</a:t>
            </a:r>
            <a:r>
              <a:rPr lang="nl-NL" sz="1400" dirty="0"/>
              <a:t> 80mg </a:t>
            </a:r>
          </a:p>
          <a:p>
            <a:pPr marL="563570" lvl="1" indent="-227528" defTabSz="336042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SzPct val="80000"/>
              <a:buFontTx/>
              <a:buChar char="➢"/>
              <a:defRPr sz="1274"/>
            </a:pPr>
            <a:r>
              <a:rPr lang="nl-NL" sz="1400" dirty="0"/>
              <a:t>Bisoprolol 5mg </a:t>
            </a:r>
          </a:p>
          <a:p>
            <a:pPr marL="563570" lvl="1" indent="-227528" defTabSz="336042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SzPct val="80000"/>
              <a:buFontTx/>
              <a:buChar char="➢"/>
              <a:defRPr sz="1274"/>
            </a:pPr>
            <a:r>
              <a:rPr lang="nl-NL" sz="1400" dirty="0"/>
              <a:t>L-thyroxine 12.5mcg</a:t>
            </a:r>
          </a:p>
        </p:txBody>
      </p:sp>
      <p:sp>
        <p:nvSpPr>
          <p:cNvPr id="7" name="Espace réservé du contenu 2"/>
          <p:cNvSpPr txBox="1"/>
          <p:nvPr/>
        </p:nvSpPr>
        <p:spPr>
          <a:xfrm>
            <a:off x="4828657" y="1721314"/>
            <a:ext cx="3974971" cy="10328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normAutofit/>
          </a:bodyPr>
          <a:lstStyle/>
          <a:p>
            <a:pPr marL="260032" lvl="1" indent="-260032" defTabSz="336042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SzPct val="80000"/>
              <a:buFontTx/>
              <a:buChar char="➢"/>
              <a:defRPr sz="1274" b="1"/>
            </a:pPr>
            <a:r>
              <a:rPr lang="en-US" sz="1400" b="1" dirty="0"/>
              <a:t>Computed tomography (CT) two months before</a:t>
            </a:r>
            <a:endParaRPr lang="nl-BE" sz="1400" b="1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889" y="2101491"/>
            <a:ext cx="3500189" cy="2387600"/>
          </a:xfrm>
          <a:prstGeom prst="rect">
            <a:avLst/>
          </a:prstGeom>
        </p:spPr>
      </p:pic>
      <p:cxnSp>
        <p:nvCxnSpPr>
          <p:cNvPr id="9" name="Connecteur droit avec flèche 8"/>
          <p:cNvCxnSpPr/>
          <p:nvPr/>
        </p:nvCxnSpPr>
        <p:spPr bwMode="auto">
          <a:xfrm flipH="1" flipV="1">
            <a:off x="7192361" y="2977468"/>
            <a:ext cx="589755" cy="2797"/>
          </a:xfrm>
          <a:prstGeom prst="straightConnector1">
            <a:avLst/>
          </a:prstGeom>
          <a:ln w="38100">
            <a:headEnd type="none" w="med" len="med"/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3584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advAuto="0"/>
      <p:bldP spid="4" grpId="0" animBg="1" advAuto="0"/>
      <p:bldP spid="5" grpId="0" animBg="1" advAuto="0"/>
      <p:bldP spid="7" grpId="0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357079" y="1112194"/>
            <a:ext cx="7583272" cy="688020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>
                <a:solidFill>
                  <a:srgbClr val="F9C346"/>
                </a:solidFill>
              </a:rPr>
              <a:t>CT in the emergency room &amp; </a:t>
            </a:r>
            <a:r>
              <a:rPr lang="fr-FR" b="1" dirty="0" err="1">
                <a:solidFill>
                  <a:srgbClr val="F9C346"/>
                </a:solidFill>
              </a:rPr>
              <a:t>treatment</a:t>
            </a:r>
            <a:r>
              <a:rPr lang="fr-FR" b="1" dirty="0">
                <a:solidFill>
                  <a:srgbClr val="F9C346"/>
                </a:solidFill>
              </a:rPr>
              <a:t> </a:t>
            </a:r>
          </a:p>
        </p:txBody>
      </p:sp>
      <p:sp>
        <p:nvSpPr>
          <p:cNvPr id="3" name="Espace réservé du contenu 2"/>
          <p:cNvSpPr txBox="1"/>
          <p:nvPr/>
        </p:nvSpPr>
        <p:spPr>
          <a:xfrm>
            <a:off x="537107" y="1707012"/>
            <a:ext cx="3686550" cy="4503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normAutofit/>
          </a:bodyPr>
          <a:lstStyle/>
          <a:p>
            <a:pPr marL="260032" lvl="1" indent="-260032" defTabSz="336042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SzPct val="80000"/>
              <a:buFontTx/>
              <a:buChar char="➢"/>
              <a:defRPr sz="1274" b="1"/>
            </a:pPr>
            <a:r>
              <a:rPr lang="nl-BE" sz="1400" dirty="0"/>
              <a:t>Suspicion of an aorto-enteric fistula </a:t>
            </a:r>
            <a:endParaRPr sz="1400" dirty="0">
              <a:sym typeface="Trebuchet MS"/>
            </a:endParaRPr>
          </a:p>
        </p:txBody>
      </p:sp>
      <p:sp>
        <p:nvSpPr>
          <p:cNvPr id="7" name="Espace réservé du contenu 2"/>
          <p:cNvSpPr txBox="1"/>
          <p:nvPr/>
        </p:nvSpPr>
        <p:spPr>
          <a:xfrm>
            <a:off x="5871656" y="1721314"/>
            <a:ext cx="3974971" cy="10328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normAutofit/>
          </a:bodyPr>
          <a:lstStyle/>
          <a:p>
            <a:pPr marL="260032" lvl="1" indent="-260032" defTabSz="336042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SzPct val="80000"/>
              <a:buFontTx/>
              <a:buChar char="➢"/>
              <a:defRPr sz="1274" b="1"/>
            </a:pPr>
            <a:r>
              <a:rPr lang="en-US" sz="1400" b="1" dirty="0"/>
              <a:t>Extra-anatomic </a:t>
            </a:r>
            <a:r>
              <a:rPr lang="en-US" sz="1400" b="1" dirty="0" err="1"/>
              <a:t>axillo-bifemoral</a:t>
            </a:r>
            <a:r>
              <a:rPr lang="en-US" sz="1400" b="1" dirty="0"/>
              <a:t> bypass</a:t>
            </a:r>
            <a:endParaRPr lang="nl-BE" sz="1400" b="1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34" y="2011206"/>
            <a:ext cx="2123796" cy="3002607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000" y="2551250"/>
            <a:ext cx="2633429" cy="1922518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317" y="2011206"/>
            <a:ext cx="2140195" cy="2990409"/>
          </a:xfrm>
          <a:prstGeom prst="rect">
            <a:avLst/>
          </a:prstGeom>
        </p:spPr>
      </p:pic>
      <p:cxnSp>
        <p:nvCxnSpPr>
          <p:cNvPr id="12" name="Connecteur droit avec flèche 11"/>
          <p:cNvCxnSpPr/>
          <p:nvPr/>
        </p:nvCxnSpPr>
        <p:spPr bwMode="auto">
          <a:xfrm flipH="1" flipV="1">
            <a:off x="1790627" y="3722536"/>
            <a:ext cx="589755" cy="2797"/>
          </a:xfrm>
          <a:prstGeom prst="straightConnector1">
            <a:avLst/>
          </a:prstGeom>
          <a:ln w="38100">
            <a:headEnd type="none" w="med" len="med"/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 bwMode="auto">
          <a:xfrm flipH="1" flipV="1">
            <a:off x="4393380" y="3248402"/>
            <a:ext cx="589755" cy="2797"/>
          </a:xfrm>
          <a:prstGeom prst="straightConnector1">
            <a:avLst/>
          </a:prstGeom>
          <a:ln w="38100">
            <a:headEnd type="none" w="med" len="med"/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3957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advAuto="0"/>
      <p:bldP spid="7" grpId="0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357079" y="1112194"/>
            <a:ext cx="6447504" cy="688020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>
                <a:solidFill>
                  <a:srgbClr val="F9C346"/>
                </a:solidFill>
              </a:rPr>
              <a:t>Discussion</a:t>
            </a:r>
          </a:p>
        </p:txBody>
      </p:sp>
      <p:sp>
        <p:nvSpPr>
          <p:cNvPr id="9" name="Espace réservé du contenu 2"/>
          <p:cNvSpPr txBox="1"/>
          <p:nvPr/>
        </p:nvSpPr>
        <p:spPr>
          <a:xfrm>
            <a:off x="787459" y="1773435"/>
            <a:ext cx="6738198" cy="1201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normAutofit/>
          </a:bodyPr>
          <a:lstStyle/>
          <a:p>
            <a:pPr marL="260032" lvl="1" indent="-260032" defTabSz="336042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SzPct val="80000"/>
              <a:buFontTx/>
              <a:buChar char="➢"/>
              <a:defRPr sz="1274" b="1"/>
            </a:pPr>
            <a:r>
              <a:rPr lang="nl-BE" sz="1400" b="1" dirty="0"/>
              <a:t>Secondary aorto-enteric fistula (AEF) after EVAR</a:t>
            </a:r>
            <a:endParaRPr sz="1400" b="1" dirty="0">
              <a:sym typeface="Trebuchet MS"/>
            </a:endParaRPr>
          </a:p>
          <a:p>
            <a:pPr marL="563570" lvl="1" indent="-227528" defTabSz="336042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SzPct val="80000"/>
              <a:buFontTx/>
              <a:buChar char="➢"/>
              <a:defRPr sz="1274"/>
            </a:pPr>
            <a:r>
              <a:rPr lang="nl-BE" sz="1400" dirty="0">
                <a:sym typeface="Trebuchet MS"/>
              </a:rPr>
              <a:t>Extremely rare but life-threatening illness </a:t>
            </a:r>
          </a:p>
          <a:p>
            <a:pPr marL="563570" lvl="1" indent="-227528" defTabSz="336042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SzPct val="80000"/>
              <a:buFontTx/>
              <a:buChar char="➢"/>
              <a:defRPr sz="1274"/>
            </a:pPr>
            <a:r>
              <a:rPr lang="en-US" sz="1400" dirty="0"/>
              <a:t>Any time postoperatively</a:t>
            </a:r>
          </a:p>
          <a:p>
            <a:pPr marL="563570" lvl="1" indent="-227528" defTabSz="336042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SzPct val="80000"/>
              <a:buFontTx/>
              <a:buChar char="➢"/>
              <a:defRPr sz="1274"/>
            </a:pPr>
            <a:r>
              <a:rPr lang="en-US" sz="1400" dirty="0">
                <a:sym typeface="Trebuchet MS"/>
              </a:rPr>
              <a:t>CT confirms diagnosis in only 80% of cases</a:t>
            </a:r>
            <a:endParaRPr lang="nl-BE" sz="1400" dirty="0">
              <a:sym typeface="Trebuchet MS"/>
            </a:endParaRPr>
          </a:p>
          <a:p>
            <a:pPr marL="563570" lvl="1" indent="-227528" defTabSz="336042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SzPct val="80000"/>
              <a:buFontTx/>
              <a:buChar char="➢"/>
              <a:defRPr sz="1274"/>
            </a:pPr>
            <a:endParaRPr lang="nl-BE" sz="1400" dirty="0">
              <a:sym typeface="Trebuchet MS"/>
            </a:endParaRPr>
          </a:p>
        </p:txBody>
      </p:sp>
      <p:sp>
        <p:nvSpPr>
          <p:cNvPr id="10" name="Espace réservé du contenu 2"/>
          <p:cNvSpPr txBox="1"/>
          <p:nvPr/>
        </p:nvSpPr>
        <p:spPr>
          <a:xfrm>
            <a:off x="787459" y="4222292"/>
            <a:ext cx="6738198" cy="899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normAutofit/>
          </a:bodyPr>
          <a:lstStyle/>
          <a:p>
            <a:pPr marL="260032" lvl="1" indent="-260032" defTabSz="336042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SzPct val="80000"/>
              <a:buFontTx/>
              <a:buChar char="➢"/>
              <a:defRPr sz="1274" b="1"/>
            </a:pPr>
            <a:r>
              <a:rPr lang="nl-BE" sz="1400" b="1" dirty="0"/>
              <a:t>Management </a:t>
            </a:r>
            <a:endParaRPr sz="1400" b="1" dirty="0">
              <a:sym typeface="Trebuchet MS"/>
            </a:endParaRPr>
          </a:p>
          <a:p>
            <a:pPr marL="563570" lvl="1" indent="-227528" defTabSz="336042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SzPct val="80000"/>
              <a:buFontTx/>
              <a:buChar char="➢"/>
              <a:defRPr sz="1274"/>
            </a:pPr>
            <a:r>
              <a:rPr lang="nl-BE" sz="1400" dirty="0">
                <a:sym typeface="Trebuchet MS"/>
              </a:rPr>
              <a:t>Surgical treatment associated with antibiotic therapy</a:t>
            </a:r>
          </a:p>
          <a:p>
            <a:pPr marL="563570" lvl="1" indent="-227528" defTabSz="336042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SzPct val="80000"/>
              <a:buFontTx/>
              <a:buChar char="➢"/>
              <a:defRPr sz="1274"/>
            </a:pPr>
            <a:endParaRPr lang="nl-BE" sz="1400" dirty="0">
              <a:sym typeface="Trebuchet MS"/>
            </a:endParaRPr>
          </a:p>
        </p:txBody>
      </p:sp>
      <p:sp>
        <p:nvSpPr>
          <p:cNvPr id="11" name="Espace réservé du contenu 2"/>
          <p:cNvSpPr txBox="1"/>
          <p:nvPr/>
        </p:nvSpPr>
        <p:spPr>
          <a:xfrm>
            <a:off x="787459" y="2962242"/>
            <a:ext cx="6738198" cy="11752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normAutofit/>
          </a:bodyPr>
          <a:lstStyle/>
          <a:p>
            <a:pPr marL="260032" lvl="1" indent="-260032" defTabSz="336042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SzPct val="80000"/>
              <a:buFontTx/>
              <a:buChar char="➢"/>
              <a:defRPr sz="1274" b="1"/>
            </a:pPr>
            <a:r>
              <a:rPr lang="nl-BE" sz="1400" b="1" dirty="0"/>
              <a:t>Mechanisms </a:t>
            </a:r>
            <a:endParaRPr sz="1400" b="1" dirty="0">
              <a:sym typeface="Trebuchet MS"/>
            </a:endParaRPr>
          </a:p>
          <a:p>
            <a:pPr marL="625842" lvl="2" indent="-234900" defTabSz="336042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SzPct val="90000"/>
              <a:buFont typeface="+mj-lt"/>
              <a:buAutoNum type="arabicPeriod"/>
              <a:defRPr sz="1274"/>
            </a:pPr>
            <a:r>
              <a:rPr lang="en-US" sz="1400" dirty="0"/>
              <a:t>Aortic wall erosion or perforation</a:t>
            </a:r>
          </a:p>
          <a:p>
            <a:pPr marL="625842" lvl="2" indent="-234900" defTabSz="336042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SzPct val="90000"/>
              <a:buFont typeface="+mj-lt"/>
              <a:buAutoNum type="arabicPeriod"/>
              <a:defRPr sz="1274"/>
            </a:pPr>
            <a:r>
              <a:rPr lang="nl-BE" sz="1400" dirty="0"/>
              <a:t>Peri-aortic inflammation</a:t>
            </a:r>
          </a:p>
          <a:p>
            <a:pPr marL="625842" lvl="2" indent="-234900" defTabSz="336042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SzPct val="90000"/>
              <a:buFont typeface="+mj-lt"/>
              <a:buAutoNum type="arabicPeriod"/>
              <a:defRPr sz="1274"/>
            </a:pPr>
            <a:r>
              <a:rPr lang="nl-BE" sz="1400" dirty="0">
                <a:sym typeface="Trebuchet MS"/>
              </a:rPr>
              <a:t>Compression</a:t>
            </a:r>
          </a:p>
          <a:p>
            <a:pPr marL="563570" lvl="1" indent="-227528" defTabSz="336042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SzPct val="80000"/>
              <a:buFontTx/>
              <a:buChar char="➢"/>
              <a:defRPr sz="1274"/>
            </a:pPr>
            <a:endParaRPr lang="nl-BE" sz="1400" dirty="0"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849808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 advAuto="0"/>
      <p:bldP spid="10" grpId="0" animBg="1" advAuto="0"/>
      <p:bldP spid="11" grpId="0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357079" y="1112194"/>
            <a:ext cx="6447504" cy="688020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>
                <a:solidFill>
                  <a:srgbClr val="F9C346"/>
                </a:solidFill>
              </a:rPr>
              <a:t>Conclusion</a:t>
            </a:r>
          </a:p>
        </p:txBody>
      </p:sp>
      <p:sp>
        <p:nvSpPr>
          <p:cNvPr id="3" name="Espace réservé du contenu 2"/>
          <p:cNvSpPr txBox="1"/>
          <p:nvPr/>
        </p:nvSpPr>
        <p:spPr>
          <a:xfrm>
            <a:off x="833991" y="1722191"/>
            <a:ext cx="7841285" cy="10328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normAutofit/>
          </a:bodyPr>
          <a:lstStyle/>
          <a:p>
            <a:pPr marL="260032" lvl="1" indent="-260032" defTabSz="336042">
              <a:lnSpc>
                <a:spcPct val="110000"/>
              </a:lnSpc>
              <a:spcBef>
                <a:spcPts val="500"/>
              </a:spcBef>
              <a:spcAft>
                <a:spcPts val="1200"/>
              </a:spcAft>
              <a:buClr>
                <a:schemeClr val="tx1"/>
              </a:buClr>
              <a:buSzPct val="80000"/>
              <a:buFontTx/>
              <a:buChar char="➢"/>
              <a:defRPr sz="1274" b="1"/>
            </a:pPr>
            <a:r>
              <a:rPr lang="en-US" sz="1600" dirty="0">
                <a:latin typeface="Calibri Light" charset="0"/>
                <a:ea typeface="Calibri Light" charset="0"/>
                <a:cs typeface="Calibri Light" charset="0"/>
              </a:rPr>
              <a:t>AEF can occur even after initially successful EVAR, so </a:t>
            </a:r>
            <a:r>
              <a:rPr lang="en-US" sz="1600" dirty="0">
                <a:ea typeface="Calibri Light" charset="0"/>
                <a:cs typeface="Calibri Light" charset="0"/>
              </a:rPr>
              <a:t>long term surveillance is essential</a:t>
            </a:r>
            <a:endParaRPr lang="fr-FR" sz="1600" dirty="0">
              <a:ea typeface="Calibri Light" charset="0"/>
              <a:cs typeface="Calibri Light" charset="0"/>
            </a:endParaRPr>
          </a:p>
        </p:txBody>
      </p:sp>
      <p:sp>
        <p:nvSpPr>
          <p:cNvPr id="4" name="Espace réservé du contenu 2"/>
          <p:cNvSpPr txBox="1">
            <a:spLocks/>
          </p:cNvSpPr>
          <p:nvPr/>
        </p:nvSpPr>
        <p:spPr>
          <a:xfrm>
            <a:off x="780201" y="2238594"/>
            <a:ext cx="7156474" cy="735923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0032" lvl="1" indent="-260032" defTabSz="336042">
              <a:lnSpc>
                <a:spcPct val="110000"/>
              </a:lnSpc>
              <a:spcBef>
                <a:spcPts val="500"/>
              </a:spcBef>
              <a:spcAft>
                <a:spcPts val="1200"/>
              </a:spcAft>
              <a:buClr>
                <a:schemeClr val="tx1"/>
              </a:buClr>
              <a:buSzPct val="80000"/>
              <a:buFontTx/>
              <a:buChar char="➢"/>
              <a:defRPr sz="1274" b="1"/>
            </a:pPr>
            <a:r>
              <a:rPr lang="en-US" sz="1600" dirty="0">
                <a:ea typeface="Calibri Light" charset="0"/>
                <a:cs typeface="Calibri Light" charset="0"/>
              </a:rPr>
              <a:t>No time limit </a:t>
            </a:r>
            <a:r>
              <a:rPr lang="en-US" sz="1600" b="1" dirty="0">
                <a:latin typeface="Calibri Light" charset="0"/>
                <a:ea typeface="Calibri Light" charset="0"/>
                <a:cs typeface="Calibri Light" charset="0"/>
              </a:rPr>
              <a:t>for the fistula to occur</a:t>
            </a:r>
            <a:endParaRPr lang="fr-FR" sz="1600" b="1" dirty="0"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9" name="Espace réservé du contenu 2"/>
          <p:cNvSpPr txBox="1">
            <a:spLocks/>
          </p:cNvSpPr>
          <p:nvPr/>
        </p:nvSpPr>
        <p:spPr>
          <a:xfrm>
            <a:off x="780200" y="2834569"/>
            <a:ext cx="7895075" cy="735923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0032" lvl="1" indent="-260032" defTabSz="336042">
              <a:lnSpc>
                <a:spcPct val="110000"/>
              </a:lnSpc>
              <a:spcBef>
                <a:spcPts val="500"/>
              </a:spcBef>
              <a:spcAft>
                <a:spcPts val="1200"/>
              </a:spcAft>
              <a:buClr>
                <a:schemeClr val="tx1"/>
              </a:buClr>
              <a:buSzPct val="80000"/>
              <a:buFontTx/>
              <a:buChar char="➢"/>
              <a:defRPr sz="1274" b="1"/>
            </a:pPr>
            <a:r>
              <a:rPr lang="en-US" sz="1600" b="1" dirty="0" err="1">
                <a:latin typeface="Calibri Light" charset="0"/>
                <a:ea typeface="Calibri Light" charset="0"/>
                <a:cs typeface="Calibri Light" charset="0"/>
              </a:rPr>
              <a:t>Etablishing</a:t>
            </a:r>
            <a:r>
              <a:rPr lang="en-US" sz="1600" b="1" dirty="0">
                <a:latin typeface="Calibri Light" charset="0"/>
                <a:ea typeface="Calibri Light" charset="0"/>
                <a:cs typeface="Calibri Light" charset="0"/>
              </a:rPr>
              <a:t> the diagnosis is more difficult due to the multiple mechanisms leading to formation of AEF</a:t>
            </a:r>
            <a:endParaRPr lang="fr-FR" sz="1600" b="1" dirty="0"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10" name="Espace réservé du contenu 2"/>
          <p:cNvSpPr txBox="1">
            <a:spLocks/>
          </p:cNvSpPr>
          <p:nvPr/>
        </p:nvSpPr>
        <p:spPr>
          <a:xfrm>
            <a:off x="780201" y="3639361"/>
            <a:ext cx="7156474" cy="735923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0032" lvl="1" indent="-260032" defTabSz="336042">
              <a:lnSpc>
                <a:spcPct val="110000"/>
              </a:lnSpc>
              <a:spcBef>
                <a:spcPts val="500"/>
              </a:spcBef>
              <a:spcAft>
                <a:spcPts val="1200"/>
              </a:spcAft>
              <a:buClr>
                <a:schemeClr val="tx1"/>
              </a:buClr>
              <a:buSzPct val="80000"/>
              <a:buFontTx/>
              <a:buChar char="➢"/>
              <a:defRPr sz="1274" b="1"/>
            </a:pPr>
            <a:r>
              <a:rPr lang="en-US" sz="1600" b="1" dirty="0">
                <a:latin typeface="Calibri Light" charset="0"/>
                <a:ea typeface="Calibri Light" charset="0"/>
                <a:cs typeface="Calibri Light" charset="0"/>
              </a:rPr>
              <a:t>Diagnosis can be suspected on CT and confirmed by surgery</a:t>
            </a:r>
            <a:endParaRPr lang="fr-FR" sz="1600" b="1" dirty="0">
              <a:latin typeface="Calibri Light" charset="0"/>
              <a:ea typeface="Calibri Light" charset="0"/>
              <a:cs typeface="Calibri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0339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7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advAuto="0"/>
      <p:bldP spid="4" grpId="0" animBg="1" advAuto="0"/>
      <p:bldP spid="9" grpId="0" animBg="1" advAuto="0"/>
      <p:bldP spid="10" grpId="0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357079" y="1112194"/>
            <a:ext cx="6447504" cy="688020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 err="1">
                <a:solidFill>
                  <a:srgbClr val="F9C346"/>
                </a:solidFill>
              </a:rPr>
              <a:t>References</a:t>
            </a:r>
            <a:endParaRPr lang="fr-FR" b="1" dirty="0">
              <a:solidFill>
                <a:srgbClr val="F9C346"/>
              </a:solidFill>
            </a:endParaRPr>
          </a:p>
        </p:txBody>
      </p:sp>
      <p:sp>
        <p:nvSpPr>
          <p:cNvPr id="3" name="Espace réservé du contenu 2"/>
          <p:cNvSpPr txBox="1"/>
          <p:nvPr/>
        </p:nvSpPr>
        <p:spPr>
          <a:xfrm>
            <a:off x="707631" y="1634445"/>
            <a:ext cx="7640304" cy="32710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normAutofit fontScale="25000" lnSpcReduction="20000"/>
          </a:bodyPr>
          <a:lstStyle/>
          <a:p>
            <a:pPr marL="171000" lvl="1" indent="-171000" defTabSz="336042">
              <a:lnSpc>
                <a:spcPct val="130000"/>
              </a:lnSpc>
              <a:spcAft>
                <a:spcPts val="600"/>
              </a:spcAft>
              <a:buClr>
                <a:schemeClr val="tx1"/>
              </a:buClr>
              <a:buSzPct val="80000"/>
              <a:buFont typeface="+mj-lt"/>
              <a:buAutoNum type="arabicPeriod"/>
              <a:defRPr sz="1274" b="1"/>
            </a:pPr>
            <a:r>
              <a:rPr lang="fr-FR" sz="6400" b="1" dirty="0">
                <a:latin typeface="Calibri Light" charset="0"/>
                <a:ea typeface="Calibri Light" charset="0"/>
                <a:cs typeface="Calibri Light" charset="0"/>
              </a:rPr>
              <a:t>Chenu C, and al</a:t>
            </a:r>
            <a:r>
              <a:rPr lang="fr-FR" sz="6400" b="1" i="1" dirty="0">
                <a:latin typeface="Calibri Light" charset="0"/>
                <a:ea typeface="Calibri Light" charset="0"/>
                <a:cs typeface="Calibri Light" charset="0"/>
              </a:rPr>
              <a:t>. </a:t>
            </a:r>
            <a:r>
              <a:rPr lang="en-US" sz="6400" b="1" i="1" dirty="0" err="1">
                <a:latin typeface="Calibri Light" charset="0"/>
                <a:ea typeface="Calibri Light" charset="0"/>
                <a:cs typeface="Calibri Light" charset="0"/>
              </a:rPr>
              <a:t>Aorto</a:t>
            </a:r>
            <a:r>
              <a:rPr lang="en-US" sz="6400" b="1" i="1" dirty="0">
                <a:latin typeface="Calibri Light" charset="0"/>
                <a:ea typeface="Calibri Light" charset="0"/>
                <a:cs typeface="Calibri Light" charset="0"/>
              </a:rPr>
              <a:t>-enteric fistula after endovascular abdominal aortic aneurysm repair : case report and review. </a:t>
            </a:r>
            <a:r>
              <a:rPr lang="en-US" sz="6400" b="1" i="1" dirty="0" err="1">
                <a:latin typeface="Calibri Light" charset="0"/>
                <a:ea typeface="Calibri Light" charset="0"/>
                <a:cs typeface="Calibri Light" charset="0"/>
              </a:rPr>
              <a:t>Eur</a:t>
            </a:r>
            <a:r>
              <a:rPr lang="en-US" sz="6400" b="1" i="1" dirty="0">
                <a:latin typeface="Calibri Light" charset="0"/>
                <a:ea typeface="Calibri Light" charset="0"/>
                <a:cs typeface="Calibri Light" charset="0"/>
              </a:rPr>
              <a:t> J </a:t>
            </a:r>
            <a:r>
              <a:rPr lang="en-US" sz="6400" b="1" i="1" dirty="0" err="1">
                <a:latin typeface="Calibri Light" charset="0"/>
                <a:ea typeface="Calibri Light" charset="0"/>
                <a:cs typeface="Calibri Light" charset="0"/>
              </a:rPr>
              <a:t>Vasc</a:t>
            </a:r>
            <a:r>
              <a:rPr lang="en-US" sz="6400" b="1" i="1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6400" b="1" i="1" dirty="0" err="1">
                <a:latin typeface="Calibri Light" charset="0"/>
                <a:ea typeface="Calibri Light" charset="0"/>
                <a:cs typeface="Calibri Light" charset="0"/>
              </a:rPr>
              <a:t>Endovasc</a:t>
            </a:r>
            <a:r>
              <a:rPr lang="en-US" sz="6400" b="1" i="1" dirty="0">
                <a:latin typeface="Calibri Light" charset="0"/>
                <a:ea typeface="Calibri Light" charset="0"/>
                <a:cs typeface="Calibri Light" charset="0"/>
              </a:rPr>
              <a:t> Surg. </a:t>
            </a:r>
            <a:r>
              <a:rPr lang="en-US" sz="6400" b="1" dirty="0">
                <a:latin typeface="Calibri Light" charset="0"/>
                <a:ea typeface="Calibri Light" charset="0"/>
                <a:cs typeface="Calibri Light" charset="0"/>
              </a:rPr>
              <a:t>2009;37(4),401‑6. </a:t>
            </a:r>
            <a:endParaRPr lang="fr-FR" sz="6400" b="1" dirty="0">
              <a:latin typeface="Calibri Light" charset="0"/>
              <a:ea typeface="Calibri Light" charset="0"/>
              <a:cs typeface="Calibri Light" charset="0"/>
            </a:endParaRPr>
          </a:p>
          <a:p>
            <a:pPr marL="171000" lvl="1" indent="-171000" defTabSz="336042">
              <a:lnSpc>
                <a:spcPct val="130000"/>
              </a:lnSpc>
              <a:spcAft>
                <a:spcPts val="600"/>
              </a:spcAft>
              <a:buClr>
                <a:schemeClr val="tx1"/>
              </a:buClr>
              <a:buSzPct val="80000"/>
              <a:buFont typeface="+mj-lt"/>
              <a:buAutoNum type="arabicPeriod"/>
              <a:defRPr sz="1274" b="1"/>
            </a:pPr>
            <a:r>
              <a:rPr lang="en-US" sz="6400" b="1" dirty="0" err="1">
                <a:latin typeface="Calibri Light" charset="0"/>
                <a:ea typeface="Calibri Light" charset="0"/>
                <a:cs typeface="Calibri Light" charset="0"/>
              </a:rPr>
              <a:t>Zaki</a:t>
            </a:r>
            <a:r>
              <a:rPr lang="en-US" sz="6400" b="1" dirty="0">
                <a:latin typeface="Calibri Light" charset="0"/>
                <a:ea typeface="Calibri Light" charset="0"/>
                <a:cs typeface="Calibri Light" charset="0"/>
              </a:rPr>
              <a:t> M, and al. </a:t>
            </a:r>
            <a:r>
              <a:rPr lang="en-US" sz="6400" b="1" i="1" dirty="0">
                <a:latin typeface="Calibri Light" charset="0"/>
                <a:ea typeface="Calibri Light" charset="0"/>
                <a:cs typeface="Calibri Light" charset="0"/>
              </a:rPr>
              <a:t>Secondary </a:t>
            </a:r>
            <a:r>
              <a:rPr lang="en-US" sz="6400" b="1" i="1" dirty="0" err="1">
                <a:latin typeface="Calibri Light" charset="0"/>
                <a:ea typeface="Calibri Light" charset="0"/>
                <a:cs typeface="Calibri Light" charset="0"/>
              </a:rPr>
              <a:t>aortoduodenal</a:t>
            </a:r>
            <a:r>
              <a:rPr lang="en-US" sz="6400" b="1" i="1" dirty="0">
                <a:latin typeface="Calibri Light" charset="0"/>
                <a:ea typeface="Calibri Light" charset="0"/>
                <a:cs typeface="Calibri Light" charset="0"/>
              </a:rPr>
              <a:t> fistula following endovascular repair of inflammatory abdominal aortic aneurysm due to Streptococcus </a:t>
            </a:r>
            <a:r>
              <a:rPr lang="en-US" sz="6400" b="1" i="1" dirty="0" err="1">
                <a:latin typeface="Calibri Light" charset="0"/>
                <a:ea typeface="Calibri Light" charset="0"/>
                <a:cs typeface="Calibri Light" charset="0"/>
              </a:rPr>
              <a:t>anginosus</a:t>
            </a:r>
            <a:r>
              <a:rPr lang="en-US" sz="6400" b="1" i="1" dirty="0">
                <a:latin typeface="Calibri Light" charset="0"/>
                <a:ea typeface="Calibri Light" charset="0"/>
                <a:cs typeface="Calibri Light" charset="0"/>
              </a:rPr>
              <a:t> infection : A case report and literature review. </a:t>
            </a:r>
            <a:r>
              <a:rPr lang="en-US" sz="6400" b="1" i="1" dirty="0" err="1">
                <a:latin typeface="Calibri Light" charset="0"/>
                <a:ea typeface="Calibri Light" charset="0"/>
                <a:cs typeface="Calibri Light" charset="0"/>
              </a:rPr>
              <a:t>Int</a:t>
            </a:r>
            <a:r>
              <a:rPr lang="en-US" sz="6400" b="1" i="1" dirty="0">
                <a:latin typeface="Calibri Light" charset="0"/>
                <a:ea typeface="Calibri Light" charset="0"/>
                <a:cs typeface="Calibri Light" charset="0"/>
              </a:rPr>
              <a:t> J </a:t>
            </a:r>
            <a:r>
              <a:rPr lang="en-US" sz="6400" b="1" i="1" dirty="0" err="1">
                <a:latin typeface="Calibri Light" charset="0"/>
                <a:ea typeface="Calibri Light" charset="0"/>
                <a:cs typeface="Calibri Light" charset="0"/>
              </a:rPr>
              <a:t>Surg</a:t>
            </a:r>
            <a:r>
              <a:rPr lang="en-US" sz="6400" b="1" i="1" dirty="0">
                <a:latin typeface="Calibri Light" charset="0"/>
                <a:ea typeface="Calibri Light" charset="0"/>
                <a:cs typeface="Calibri Light" charset="0"/>
              </a:rPr>
              <a:t> Case Rep. </a:t>
            </a:r>
            <a:r>
              <a:rPr lang="en-US" sz="6400" b="1" dirty="0">
                <a:latin typeface="Calibri Light" charset="0"/>
                <a:ea typeface="Calibri Light" charset="0"/>
                <a:cs typeface="Calibri Light" charset="0"/>
              </a:rPr>
              <a:t>2014;5(10),710‑3. </a:t>
            </a:r>
            <a:endParaRPr lang="fr-FR" sz="6400" b="1" dirty="0">
              <a:latin typeface="Calibri Light" charset="0"/>
              <a:ea typeface="Calibri Light" charset="0"/>
              <a:cs typeface="Calibri Light" charset="0"/>
            </a:endParaRPr>
          </a:p>
          <a:p>
            <a:pPr marL="171000" lvl="1" indent="-171000" defTabSz="336042">
              <a:lnSpc>
                <a:spcPct val="130000"/>
              </a:lnSpc>
              <a:spcAft>
                <a:spcPts val="600"/>
              </a:spcAft>
              <a:buClr>
                <a:schemeClr val="tx1"/>
              </a:buClr>
              <a:buSzPct val="80000"/>
              <a:buFont typeface="+mj-lt"/>
              <a:buAutoNum type="arabicPeriod"/>
              <a:defRPr sz="1274" b="1"/>
            </a:pPr>
            <a:r>
              <a:rPr lang="en-US" sz="6400" b="1" dirty="0" err="1">
                <a:latin typeface="Calibri Light" charset="0"/>
                <a:ea typeface="Calibri Light" charset="0"/>
                <a:cs typeface="Calibri Light" charset="0"/>
              </a:rPr>
              <a:t>Koda</a:t>
            </a:r>
            <a:r>
              <a:rPr lang="en-US" sz="6400" b="1" dirty="0">
                <a:latin typeface="Calibri Light" charset="0"/>
                <a:ea typeface="Calibri Light" charset="0"/>
                <a:cs typeface="Calibri Light" charset="0"/>
              </a:rPr>
              <a:t> Y, and al. </a:t>
            </a:r>
            <a:r>
              <a:rPr lang="en-US" sz="6400" b="1" i="1" dirty="0">
                <a:latin typeface="Calibri Light" charset="0"/>
                <a:ea typeface="Calibri Light" charset="0"/>
                <a:cs typeface="Calibri Light" charset="0"/>
              </a:rPr>
              <a:t>Secondary </a:t>
            </a:r>
            <a:r>
              <a:rPr lang="en-US" sz="6400" b="1" i="1" dirty="0" err="1">
                <a:latin typeface="Calibri Light" charset="0"/>
                <a:ea typeface="Calibri Light" charset="0"/>
                <a:cs typeface="Calibri Light" charset="0"/>
              </a:rPr>
              <a:t>Aorto</a:t>
            </a:r>
            <a:r>
              <a:rPr lang="en-US" sz="6400" b="1" i="1" dirty="0">
                <a:latin typeface="Calibri Light" charset="0"/>
                <a:ea typeface="Calibri Light" charset="0"/>
                <a:cs typeface="Calibri Light" charset="0"/>
              </a:rPr>
              <a:t>-enteric Fistula and Type II </a:t>
            </a:r>
            <a:r>
              <a:rPr lang="en-US" sz="6400" b="1" i="1" dirty="0" err="1">
                <a:latin typeface="Calibri Light" charset="0"/>
                <a:ea typeface="Calibri Light" charset="0"/>
                <a:cs typeface="Calibri Light" charset="0"/>
              </a:rPr>
              <a:t>Endoleak</a:t>
            </a:r>
            <a:r>
              <a:rPr lang="en-US" sz="6400" b="1" i="1" dirty="0">
                <a:latin typeface="Calibri Light" charset="0"/>
                <a:ea typeface="Calibri Light" charset="0"/>
                <a:cs typeface="Calibri Light" charset="0"/>
              </a:rPr>
              <a:t> Five Years after Endovascular Abdominal Aortic Aneurysm Repair. EJVES Short Rep. </a:t>
            </a:r>
            <a:r>
              <a:rPr lang="en-US" sz="6400" b="1" dirty="0">
                <a:latin typeface="Calibri Light" charset="0"/>
                <a:ea typeface="Calibri Light" charset="0"/>
                <a:cs typeface="Calibri Light" charset="0"/>
              </a:rPr>
              <a:t>2019;43,12‑17.</a:t>
            </a:r>
            <a:endParaRPr lang="fr-FR" sz="6400" b="1" dirty="0">
              <a:latin typeface="Calibri Light" charset="0"/>
              <a:ea typeface="Calibri Light" charset="0"/>
              <a:cs typeface="Calibri Light" charset="0"/>
            </a:endParaRPr>
          </a:p>
          <a:p>
            <a:pPr marL="171000" lvl="1" indent="-171000" defTabSz="336042">
              <a:lnSpc>
                <a:spcPct val="130000"/>
              </a:lnSpc>
              <a:spcAft>
                <a:spcPts val="600"/>
              </a:spcAft>
              <a:buClr>
                <a:schemeClr val="tx1"/>
              </a:buClr>
              <a:buSzPct val="80000"/>
              <a:buFont typeface="+mj-lt"/>
              <a:buAutoNum type="arabicPeriod"/>
              <a:defRPr sz="1274" b="1"/>
            </a:pPr>
            <a:r>
              <a:rPr lang="fr-FR" sz="6400" b="1" dirty="0" err="1">
                <a:latin typeface="Calibri Light" charset="0"/>
                <a:ea typeface="Calibri Light" charset="0"/>
                <a:cs typeface="Calibri Light" charset="0"/>
              </a:rPr>
              <a:t>Kahlberg</a:t>
            </a:r>
            <a:r>
              <a:rPr lang="fr-FR" sz="6400" b="1" dirty="0">
                <a:latin typeface="Calibri Light" charset="0"/>
                <a:ea typeface="Calibri Light" charset="0"/>
                <a:cs typeface="Calibri Light" charset="0"/>
              </a:rPr>
              <a:t> A, and al. </a:t>
            </a:r>
            <a:r>
              <a:rPr lang="fr-FR" sz="6400" b="1" i="1" dirty="0" err="1">
                <a:latin typeface="Calibri Light" charset="0"/>
                <a:ea typeface="Calibri Light" charset="0"/>
                <a:cs typeface="Calibri Light" charset="0"/>
              </a:rPr>
              <a:t>Results</a:t>
            </a:r>
            <a:r>
              <a:rPr lang="fr-FR" sz="6400" b="1" i="1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fr-FR" sz="6400" b="1" i="1" dirty="0" err="1">
                <a:latin typeface="Calibri Light" charset="0"/>
                <a:ea typeface="Calibri Light" charset="0"/>
                <a:cs typeface="Calibri Light" charset="0"/>
              </a:rPr>
              <a:t>from</a:t>
            </a:r>
            <a:r>
              <a:rPr lang="fr-FR" sz="6400" b="1" i="1" dirty="0">
                <a:latin typeface="Calibri Light" charset="0"/>
                <a:ea typeface="Calibri Light" charset="0"/>
                <a:cs typeface="Calibri Light" charset="0"/>
              </a:rPr>
              <a:t> the </a:t>
            </a:r>
            <a:r>
              <a:rPr lang="fr-FR" sz="6400" b="1" i="1" dirty="0" err="1">
                <a:latin typeface="Calibri Light" charset="0"/>
                <a:ea typeface="Calibri Light" charset="0"/>
                <a:cs typeface="Calibri Light" charset="0"/>
              </a:rPr>
              <a:t>Multicenter</a:t>
            </a:r>
            <a:r>
              <a:rPr lang="fr-FR" sz="6400" b="1" i="1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fr-FR" sz="6400" b="1" i="1" dirty="0" err="1">
                <a:latin typeface="Calibri Light" charset="0"/>
                <a:ea typeface="Calibri Light" charset="0"/>
                <a:cs typeface="Calibri Light" charset="0"/>
              </a:rPr>
              <a:t>Study</a:t>
            </a:r>
            <a:r>
              <a:rPr lang="fr-FR" sz="6400" b="1" i="1" dirty="0">
                <a:latin typeface="Calibri Light" charset="0"/>
                <a:ea typeface="Calibri Light" charset="0"/>
                <a:cs typeface="Calibri Light" charset="0"/>
              </a:rPr>
              <a:t> on </a:t>
            </a:r>
            <a:r>
              <a:rPr lang="fr-FR" sz="6400" b="1" i="1" dirty="0" err="1">
                <a:latin typeface="Calibri Light" charset="0"/>
                <a:ea typeface="Calibri Light" charset="0"/>
                <a:cs typeface="Calibri Light" charset="0"/>
              </a:rPr>
              <a:t>Aortoenteric</a:t>
            </a:r>
            <a:r>
              <a:rPr lang="fr-FR" sz="6400" b="1" i="1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fr-FR" sz="6400" b="1" i="1" dirty="0" err="1">
                <a:latin typeface="Calibri Light" charset="0"/>
                <a:ea typeface="Calibri Light" charset="0"/>
                <a:cs typeface="Calibri Light" charset="0"/>
              </a:rPr>
              <a:t>Fistulization</a:t>
            </a:r>
            <a:r>
              <a:rPr lang="fr-FR" sz="6400" b="1" i="1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fr-FR" sz="6400" b="1" i="1" dirty="0" err="1">
                <a:latin typeface="Calibri Light" charset="0"/>
                <a:ea typeface="Calibri Light" charset="0"/>
                <a:cs typeface="Calibri Light" charset="0"/>
              </a:rPr>
              <a:t>after</a:t>
            </a:r>
            <a:r>
              <a:rPr lang="fr-FR" sz="6400" b="1" i="1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fr-FR" sz="6400" b="1" i="1" dirty="0" err="1">
                <a:latin typeface="Calibri Light" charset="0"/>
                <a:ea typeface="Calibri Light" charset="0"/>
                <a:cs typeface="Calibri Light" charset="0"/>
              </a:rPr>
              <a:t>Stent</a:t>
            </a:r>
            <a:r>
              <a:rPr lang="fr-FR" sz="6400" b="1" i="1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fr-FR" sz="6400" b="1" i="1" dirty="0" err="1">
                <a:latin typeface="Calibri Light" charset="0"/>
                <a:ea typeface="Calibri Light" charset="0"/>
                <a:cs typeface="Calibri Light" charset="0"/>
              </a:rPr>
              <a:t>Grafting</a:t>
            </a:r>
            <a:r>
              <a:rPr lang="fr-FR" sz="6400" b="1" i="1" dirty="0">
                <a:latin typeface="Calibri Light" charset="0"/>
                <a:ea typeface="Calibri Light" charset="0"/>
                <a:cs typeface="Calibri Light" charset="0"/>
              </a:rPr>
              <a:t> of the Abdominal </a:t>
            </a:r>
            <a:r>
              <a:rPr lang="fr-FR" sz="6400" b="1" i="1" dirty="0" err="1">
                <a:latin typeface="Calibri Light" charset="0"/>
                <a:ea typeface="Calibri Light" charset="0"/>
                <a:cs typeface="Calibri Light" charset="0"/>
              </a:rPr>
              <a:t>Aorta</a:t>
            </a:r>
            <a:r>
              <a:rPr lang="fr-FR" sz="6400" b="1" i="1" dirty="0">
                <a:latin typeface="Calibri Light" charset="0"/>
                <a:ea typeface="Calibri Light" charset="0"/>
                <a:cs typeface="Calibri Light" charset="0"/>
              </a:rPr>
              <a:t> (MAEFISTO). J </a:t>
            </a:r>
            <a:r>
              <a:rPr lang="fr-FR" sz="6400" b="1" i="1" dirty="0" err="1">
                <a:latin typeface="Calibri Light" charset="0"/>
                <a:ea typeface="Calibri Light" charset="0"/>
                <a:cs typeface="Calibri Light" charset="0"/>
              </a:rPr>
              <a:t>Vasc</a:t>
            </a:r>
            <a:r>
              <a:rPr lang="fr-FR" sz="6400" b="1" i="1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fr-FR" sz="6400" b="1" i="1" dirty="0" err="1">
                <a:latin typeface="Calibri Light" charset="0"/>
                <a:ea typeface="Calibri Light" charset="0"/>
                <a:cs typeface="Calibri Light" charset="0"/>
              </a:rPr>
              <a:t>Surg</a:t>
            </a:r>
            <a:r>
              <a:rPr lang="fr-FR" sz="6400" b="1" i="1" dirty="0">
                <a:latin typeface="Calibri Light" charset="0"/>
                <a:ea typeface="Calibri Light" charset="0"/>
                <a:cs typeface="Calibri Light" charset="0"/>
              </a:rPr>
              <a:t>. </a:t>
            </a:r>
            <a:r>
              <a:rPr lang="fr-FR" sz="6400" b="1" dirty="0">
                <a:latin typeface="Calibri Light" charset="0"/>
                <a:ea typeface="Calibri Light" charset="0"/>
                <a:cs typeface="Calibri Light" charset="0"/>
              </a:rPr>
              <a:t>2016;64(2):313-20. </a:t>
            </a:r>
          </a:p>
          <a:p>
            <a:pPr marL="171000" lvl="1" indent="-171000" defTabSz="336042">
              <a:lnSpc>
                <a:spcPct val="130000"/>
              </a:lnSpc>
              <a:spcAft>
                <a:spcPts val="600"/>
              </a:spcAft>
              <a:buClr>
                <a:schemeClr val="tx1"/>
              </a:buClr>
              <a:buSzPct val="80000"/>
              <a:buFont typeface="+mj-lt"/>
              <a:buAutoNum type="arabicPeriod"/>
              <a:defRPr sz="1274" b="1"/>
            </a:pPr>
            <a:r>
              <a:rPr lang="en-US" sz="6400" b="1" dirty="0">
                <a:latin typeface="Calibri Light" charset="0"/>
                <a:ea typeface="Calibri Light" charset="0"/>
                <a:cs typeface="Calibri Light" charset="0"/>
              </a:rPr>
              <a:t>Lane JS, and al. </a:t>
            </a:r>
            <a:r>
              <a:rPr lang="en-US" sz="6400" b="1" i="1" dirty="0" err="1">
                <a:latin typeface="Calibri Light" charset="0"/>
                <a:ea typeface="Calibri Light" charset="0"/>
                <a:cs typeface="Calibri Light" charset="0"/>
              </a:rPr>
              <a:t>Aortoduodenal</a:t>
            </a:r>
            <a:r>
              <a:rPr lang="en-US" sz="6400" b="1" i="1" dirty="0">
                <a:latin typeface="Calibri Light" charset="0"/>
                <a:ea typeface="Calibri Light" charset="0"/>
                <a:cs typeface="Calibri Light" charset="0"/>
              </a:rPr>
              <a:t> fistula after endovascular aneurysm repair presenting with aneurysm sac abscess. J </a:t>
            </a:r>
            <a:r>
              <a:rPr lang="en-US" sz="6400" b="1" i="1" dirty="0" err="1">
                <a:latin typeface="Calibri Light" charset="0"/>
                <a:ea typeface="Calibri Light" charset="0"/>
                <a:cs typeface="Calibri Light" charset="0"/>
              </a:rPr>
              <a:t>Vasc</a:t>
            </a:r>
            <a:r>
              <a:rPr lang="en-US" sz="6400" b="1" i="1" dirty="0">
                <a:latin typeface="Calibri Light" charset="0"/>
                <a:ea typeface="Calibri Light" charset="0"/>
                <a:cs typeface="Calibri Light" charset="0"/>
              </a:rPr>
              <a:t> Surg</a:t>
            </a:r>
            <a:r>
              <a:rPr lang="en-US" sz="6400" b="1" dirty="0">
                <a:latin typeface="Calibri Light" charset="0"/>
                <a:ea typeface="Calibri Light" charset="0"/>
                <a:cs typeface="Calibri Light" charset="0"/>
              </a:rPr>
              <a:t>. 2009;50(4):919-20. </a:t>
            </a:r>
            <a:endParaRPr lang="fr-FR" sz="6400" b="1" dirty="0">
              <a:latin typeface="Calibri Light" charset="0"/>
              <a:ea typeface="Calibri Light" charset="0"/>
              <a:cs typeface="Calibri Light" charset="0"/>
            </a:endParaRPr>
          </a:p>
          <a:p>
            <a:pPr marL="171000" indent="-171000" algn="just">
              <a:spcAft>
                <a:spcPts val="600"/>
              </a:spcAft>
              <a:buFont typeface="+mj-lt"/>
              <a:buAutoNum type="arabicPeriod"/>
            </a:pPr>
            <a:endParaRPr lang="fr-BE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59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advAuto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</TotalTime>
  <Words>792</Words>
  <Application>Microsoft Office PowerPoint</Application>
  <PresentationFormat>Affichage à l'écran (16:9)</PresentationFormat>
  <Paragraphs>70</Paragraphs>
  <Slides>8</Slides>
  <Notes>6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Thème Office</vt:lpstr>
      <vt:lpstr>1_Thème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Sébastien Blanc</dc:creator>
  <cp:lastModifiedBy>Arnaud Kerzmann</cp:lastModifiedBy>
  <cp:revision>39</cp:revision>
  <dcterms:created xsi:type="dcterms:W3CDTF">2019-02-15T15:01:16Z</dcterms:created>
  <dcterms:modified xsi:type="dcterms:W3CDTF">2022-06-19T13:16:25Z</dcterms:modified>
</cp:coreProperties>
</file>