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75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5"/>
    <p:restoredTop sz="94637"/>
  </p:normalViewPr>
  <p:slideViewPr>
    <p:cSldViewPr snapToGrid="0" snapToObjects="1">
      <p:cViewPr varScale="1">
        <p:scale>
          <a:sx n="85" d="100"/>
          <a:sy n="85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1B8BB-25E6-9445-B920-21177B43CF09}" type="datetimeFigureOut">
              <a:rPr lang="fr-FR" smtClean="0"/>
              <a:t>17/08/2022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527C-C5B3-2247-9948-BEB47ACA7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6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724C46-B304-D74F-9DDB-1DBCA1CE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0A6C6-F3AB-284B-9A00-C8D4108B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A3574-7468-6146-922A-A7477A095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124D-2950-C04B-B0D5-38D91F94C5B2}" type="datetimeFigureOut">
              <a:rPr lang="fr-FR" smtClean="0"/>
              <a:t>17/08/2022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F81DAB-547C-2943-A491-052346D9F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9694FC-2052-EE47-9A2A-E96CD56B9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C6361-5952-4342-BC48-FD29B3AF5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2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OUR RESULTS (3)</a:t>
            </a:r>
            <a:endParaRPr 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18062" r="16991" b="52341"/>
          <a:stretch>
            <a:fillRect/>
          </a:stretch>
        </p:blipFill>
        <p:spPr bwMode="auto">
          <a:xfrm>
            <a:off x="1415350" y="1945038"/>
            <a:ext cx="9399560" cy="29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54474" r="62930" b="31914"/>
          <a:stretch>
            <a:fillRect/>
          </a:stretch>
        </p:blipFill>
        <p:spPr bwMode="auto">
          <a:xfrm>
            <a:off x="1507613" y="4859686"/>
            <a:ext cx="9215034" cy="17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37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ASSOCIATED INJURIES</a:t>
            </a:r>
            <a:endParaRPr lang="en-US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9" t="26227" r="21744" b="8029"/>
          <a:stretch>
            <a:fillRect/>
          </a:stretch>
        </p:blipFill>
        <p:spPr bwMode="auto">
          <a:xfrm>
            <a:off x="2194342" y="1898650"/>
            <a:ext cx="7821612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COMPLICATIONS (1)</a:t>
            </a:r>
            <a:endParaRPr lang="en-US" sz="2400" dirty="0"/>
          </a:p>
        </p:txBody>
      </p:sp>
      <p:sp>
        <p:nvSpPr>
          <p:cNvPr id="6" name="Sous-titre 2"/>
          <p:cNvSpPr txBox="1">
            <a:spLocks noChangeArrowheads="1"/>
          </p:cNvSpPr>
          <p:nvPr/>
        </p:nvSpPr>
        <p:spPr>
          <a:xfrm>
            <a:off x="1884228" y="2277550"/>
            <a:ext cx="7972694" cy="3800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fr-FR" sz="2600" b="1" i="1" u="sng" dirty="0">
                <a:latin typeface="Grandview" pitchFamily="34" charset="0"/>
              </a:rPr>
              <a:t>Open </a:t>
            </a:r>
            <a:r>
              <a:rPr lang="de-DE" altLang="fr-FR" sz="2600" b="1" i="1" u="sng" dirty="0" err="1">
                <a:latin typeface="Grandview" pitchFamily="34" charset="0"/>
              </a:rPr>
              <a:t>surgery</a:t>
            </a:r>
            <a:r>
              <a:rPr lang="de-DE" altLang="fr-FR" sz="2600" b="1" i="1" u="sng" dirty="0">
                <a:latin typeface="Grandview" pitchFamily="34" charset="0"/>
              </a:rPr>
              <a:t>:</a:t>
            </a: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paraplegia</a:t>
            </a:r>
            <a:r>
              <a:rPr lang="de-DE" altLang="fr-FR" sz="2600" dirty="0">
                <a:latin typeface="Grandview" pitchFamily="34" charset="0"/>
              </a:rPr>
              <a:t> (</a:t>
            </a:r>
            <a:r>
              <a:rPr lang="de-DE" altLang="fr-FR" sz="2600" dirty="0" err="1">
                <a:latin typeface="Grandview" pitchFamily="34" charset="0"/>
              </a:rPr>
              <a:t>no</a:t>
            </a:r>
            <a:r>
              <a:rPr lang="de-DE" altLang="fr-FR" sz="2600" dirty="0">
                <a:latin typeface="Grandview" pitchFamily="34" charset="0"/>
              </a:rPr>
              <a:t> distal </a:t>
            </a:r>
            <a:r>
              <a:rPr lang="de-DE" altLang="fr-FR" sz="2600" dirty="0" err="1">
                <a:latin typeface="Grandview" pitchFamily="34" charset="0"/>
              </a:rPr>
              <a:t>perfusion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during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surgery</a:t>
            </a:r>
            <a:r>
              <a:rPr lang="de-DE" altLang="fr-FR" sz="2600" dirty="0">
                <a:latin typeface="Grandview" pitchFamily="34" charset="0"/>
              </a:rPr>
              <a:t>) </a:t>
            </a:r>
            <a:r>
              <a:rPr lang="de-DE" altLang="fr-FR" sz="2600" dirty="0" err="1">
                <a:latin typeface="Grandview" pitchFamily="34" charset="0"/>
              </a:rPr>
              <a:t>and</a:t>
            </a:r>
            <a:r>
              <a:rPr lang="de-DE" altLang="fr-FR" sz="2600" dirty="0">
                <a:latin typeface="Grandview" pitchFamily="34" charset="0"/>
              </a:rPr>
              <a:t> 1 </a:t>
            </a:r>
            <a:r>
              <a:rPr lang="de-DE" altLang="fr-FR" sz="2600" dirty="0" err="1">
                <a:latin typeface="Grandview" pitchFamily="34" charset="0"/>
              </a:rPr>
              <a:t>paraparesia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acute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lower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limb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ischemia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2 </a:t>
            </a:r>
            <a:r>
              <a:rPr lang="de-DE" altLang="fr-FR" sz="2600" dirty="0" err="1">
                <a:latin typeface="Grandview" pitchFamily="34" charset="0"/>
              </a:rPr>
              <a:t>recurrent</a:t>
            </a:r>
            <a:r>
              <a:rPr lang="de-DE" altLang="fr-FR" sz="2600" dirty="0">
                <a:latin typeface="Grandview" pitchFamily="34" charset="0"/>
              </a:rPr>
              <a:t> nerve </a:t>
            </a:r>
            <a:r>
              <a:rPr lang="de-DE" altLang="fr-FR" sz="2600" dirty="0" err="1">
                <a:latin typeface="Grandview" pitchFamily="34" charset="0"/>
              </a:rPr>
              <a:t>palsy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respiratory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failure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acute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kidney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injury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critical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illness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polyneuropathy</a:t>
            </a:r>
            <a:endParaRPr lang="de-DE" altLang="fr-FR" sz="2600" dirty="0">
              <a:latin typeface="Grandview" pitchFamily="34" charset="0"/>
            </a:endParaRPr>
          </a:p>
          <a:p>
            <a:r>
              <a:rPr lang="de-DE" altLang="fr-FR" sz="2600" dirty="0">
                <a:latin typeface="Grandview" pitchFamily="34" charset="0"/>
              </a:rPr>
              <a:t>1 </a:t>
            </a:r>
            <a:r>
              <a:rPr lang="de-DE" altLang="fr-FR" sz="2600" dirty="0" err="1">
                <a:latin typeface="Grandview" pitchFamily="34" charset="0"/>
              </a:rPr>
              <a:t>death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during</a:t>
            </a:r>
            <a:r>
              <a:rPr lang="de-DE" altLang="fr-FR" sz="2600" dirty="0">
                <a:latin typeface="Grandview" pitchFamily="34" charset="0"/>
              </a:rPr>
              <a:t> </a:t>
            </a:r>
            <a:r>
              <a:rPr lang="de-DE" altLang="fr-FR" sz="2600" dirty="0" err="1">
                <a:latin typeface="Grandview" pitchFamily="34" charset="0"/>
              </a:rPr>
              <a:t>procedure</a:t>
            </a:r>
            <a:endParaRPr lang="de-DE" altLang="fr-FR" sz="2600" dirty="0">
              <a:latin typeface="Grandvie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1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COMPLICATIONS (2)</a:t>
            </a:r>
            <a:endParaRPr lang="en-US" sz="2400" dirty="0"/>
          </a:p>
        </p:txBody>
      </p:sp>
      <p:sp>
        <p:nvSpPr>
          <p:cNvPr id="7" name="Sous-titre 2"/>
          <p:cNvSpPr txBox="1">
            <a:spLocks noChangeArrowheads="1"/>
          </p:cNvSpPr>
          <p:nvPr/>
        </p:nvSpPr>
        <p:spPr>
          <a:xfrm>
            <a:off x="1016323" y="3332135"/>
            <a:ext cx="9754999" cy="18931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dirty="0">
                <a:solidFill>
                  <a:srgbClr val="000000"/>
                </a:solidFill>
                <a:latin typeface="Grandview" pitchFamily="34" charset="0"/>
              </a:rPr>
              <a:t>Endovascular repair was </a:t>
            </a:r>
            <a:r>
              <a:rPr lang="en-US" altLang="fr-FR" b="1" i="1" u="sng" dirty="0">
                <a:solidFill>
                  <a:srgbClr val="FF0000"/>
                </a:solidFill>
                <a:latin typeface="Grandview" pitchFamily="34" charset="0"/>
              </a:rPr>
              <a:t>not associated with any complications, mortality or spinal cord injury.</a:t>
            </a:r>
          </a:p>
          <a:p>
            <a:endParaRPr lang="en-US" alt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2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IN CONCLUSION</a:t>
            </a:r>
            <a:endParaRPr lang="en-US" sz="2400" dirty="0"/>
          </a:p>
        </p:txBody>
      </p:sp>
      <p:sp>
        <p:nvSpPr>
          <p:cNvPr id="6" name="Sous-titre 2"/>
          <p:cNvSpPr txBox="1">
            <a:spLocks noChangeArrowheads="1"/>
          </p:cNvSpPr>
          <p:nvPr/>
        </p:nvSpPr>
        <p:spPr>
          <a:xfrm>
            <a:off x="655746" y="2302333"/>
            <a:ext cx="11192708" cy="4337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2400" dirty="0">
                <a:latin typeface="Grandview" pitchFamily="34" charset="0"/>
              </a:rPr>
              <a:t>In our experience, </a:t>
            </a:r>
            <a:r>
              <a:rPr lang="en-US" altLang="fr-FR" sz="2400" b="1" u="sng" dirty="0">
                <a:solidFill>
                  <a:srgbClr val="FF0000"/>
                </a:solidFill>
                <a:latin typeface="Grandview" pitchFamily="34" charset="0"/>
              </a:rPr>
              <a:t>endovascular repair </a:t>
            </a:r>
            <a:r>
              <a:rPr lang="en-US" altLang="fr-FR" sz="2400" dirty="0">
                <a:latin typeface="Grandview" pitchFamily="34" charset="0"/>
              </a:rPr>
              <a:t>of aortic isthmus rupture is </a:t>
            </a:r>
            <a:r>
              <a:rPr lang="en-US" altLang="fr-FR" sz="2400" b="1" u="sng" dirty="0">
                <a:solidFill>
                  <a:srgbClr val="FF0000"/>
                </a:solidFill>
                <a:latin typeface="Grandview" pitchFamily="34" charset="0"/>
              </a:rPr>
              <a:t>safer than surgical treatment. </a:t>
            </a:r>
          </a:p>
          <a:p>
            <a:pPr marL="0" indent="0">
              <a:buNone/>
            </a:pPr>
            <a:endParaRPr lang="en-US" altLang="fr-FR" sz="1200" b="1" u="sng" dirty="0">
              <a:solidFill>
                <a:srgbClr val="FF0000"/>
              </a:solidFill>
              <a:latin typeface="Grandview" pitchFamily="34" charset="0"/>
            </a:endParaRPr>
          </a:p>
          <a:p>
            <a:pPr marL="0" indent="0">
              <a:buNone/>
            </a:pPr>
            <a:r>
              <a:rPr lang="en-US" altLang="fr-FR" sz="2400" dirty="0">
                <a:latin typeface="Grandview" pitchFamily="34" charset="0"/>
              </a:rPr>
              <a:t>TEVAR can be delayed if the patient is stable with associated injuries,</a:t>
            </a:r>
          </a:p>
          <a:p>
            <a:pPr marL="0" indent="0">
              <a:buNone/>
            </a:pPr>
            <a:endParaRPr lang="en-US" altLang="fr-FR" sz="1200" dirty="0">
              <a:latin typeface="Grandview" pitchFamily="34" charset="0"/>
            </a:endParaRPr>
          </a:p>
          <a:p>
            <a:pPr marL="0" indent="0">
              <a:buNone/>
            </a:pPr>
            <a:r>
              <a:rPr lang="en-US" altLang="fr-FR" sz="2400" dirty="0">
                <a:latin typeface="Grandview" pitchFamily="34" charset="0"/>
              </a:rPr>
              <a:t>If surgery is performed, </a:t>
            </a:r>
            <a:r>
              <a:rPr lang="en-US" altLang="fr-FR" sz="2400" b="1" u="sng" dirty="0">
                <a:solidFill>
                  <a:srgbClr val="FF0000"/>
                </a:solidFill>
                <a:latin typeface="Grandview" pitchFamily="34" charset="0"/>
              </a:rPr>
              <a:t>it has to be done with distal perfusion to prevent spinal cord injury. </a:t>
            </a:r>
          </a:p>
          <a:p>
            <a:pPr marL="0" indent="0">
              <a:buNone/>
            </a:pPr>
            <a:endParaRPr lang="en-US" altLang="fr-FR" sz="1200" b="1" u="sng" dirty="0">
              <a:solidFill>
                <a:srgbClr val="FF0000"/>
              </a:solidFill>
              <a:latin typeface="Grandview" pitchFamily="34" charset="0"/>
            </a:endParaRPr>
          </a:p>
          <a:p>
            <a:pPr marL="0" indent="0">
              <a:buNone/>
            </a:pPr>
            <a:r>
              <a:rPr lang="en-US" altLang="fr-FR" sz="2400" b="1" u="sng" dirty="0">
                <a:solidFill>
                  <a:srgbClr val="FF0000"/>
                </a:solidFill>
                <a:latin typeface="Grandview" pitchFamily="34" charset="0"/>
              </a:rPr>
              <a:t>We recommend endovascular treatment as a first choice for blunt aortic injuries</a:t>
            </a:r>
          </a:p>
        </p:txBody>
      </p:sp>
    </p:spTree>
    <p:extLst>
      <p:ext uri="{BB962C8B-B14F-4D97-AF65-F5344CB8AC3E}">
        <p14:creationId xmlns:p14="http://schemas.microsoft.com/office/powerpoint/2010/main" val="1510174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2115" y="2719950"/>
            <a:ext cx="9222487" cy="1859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0" dirty="0"/>
              <a:t>THANK YOU </a:t>
            </a:r>
          </a:p>
          <a:p>
            <a:pPr algn="ctr"/>
            <a:r>
              <a:rPr lang="fr-BE" sz="7000" dirty="0"/>
              <a:t>FOR YOUR ATTENTION</a:t>
            </a: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17419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ous-titre 2"/>
          <p:cNvSpPr txBox="1">
            <a:spLocks noChangeArrowheads="1"/>
          </p:cNvSpPr>
          <p:nvPr/>
        </p:nvSpPr>
        <p:spPr>
          <a:xfrm>
            <a:off x="2228878" y="2341724"/>
            <a:ext cx="7772400" cy="3601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fr-FR" sz="3600" b="1" dirty="0">
                <a:solidFill>
                  <a:srgbClr val="201F1E"/>
                </a:solidFill>
                <a:latin typeface="Segoe UI" panose="020B0502040204020203" pitchFamily="34" charset="0"/>
              </a:rPr>
              <a:t>TREATMENT OF BLUNT AORTIC ISTHMUS RUPTURE: 19-YEARS SINGLE CENTER EXPERIENCE</a:t>
            </a:r>
          </a:p>
          <a:p>
            <a:pPr marL="0" indent="0">
              <a:buNone/>
            </a:pPr>
            <a:endParaRPr lang="fr-BE" altLang="fr-FR" sz="2000" b="1" i="1" u="sng" dirty="0">
              <a:latin typeface="Grandview" pitchFamily="34" charset="0"/>
            </a:endParaRPr>
          </a:p>
          <a:p>
            <a:pPr marL="0" indent="0">
              <a:buNone/>
            </a:pPr>
            <a:endParaRPr lang="en-US" altLang="fr-FR" sz="2000" b="1" i="1" u="sng" dirty="0">
              <a:latin typeface="Grandview" pitchFamily="34" charset="0"/>
            </a:endParaRPr>
          </a:p>
          <a:p>
            <a:pPr marL="0" indent="0">
              <a:buNone/>
            </a:pPr>
            <a:r>
              <a:rPr lang="en-US" altLang="fr-FR" sz="2000" b="1" i="1" u="sng" dirty="0" err="1">
                <a:latin typeface="Grandview" pitchFamily="34" charset="0"/>
              </a:rPr>
              <a:t>Minga</a:t>
            </a:r>
            <a:r>
              <a:rPr lang="en-US" altLang="fr-FR" sz="2000" b="1" i="1" u="sng" dirty="0">
                <a:latin typeface="Grandview" pitchFamily="34" charset="0"/>
              </a:rPr>
              <a:t> </a:t>
            </a:r>
            <a:r>
              <a:rPr lang="en-US" altLang="fr-FR" sz="2000" b="1" i="1" u="sng" dirty="0" err="1">
                <a:latin typeface="Grandview" pitchFamily="34" charset="0"/>
              </a:rPr>
              <a:t>Lowampa</a:t>
            </a:r>
            <a:r>
              <a:rPr lang="en-US" altLang="fr-FR" sz="2000" b="1" i="1" u="sng" dirty="0">
                <a:latin typeface="Grandview" pitchFamily="34" charset="0"/>
              </a:rPr>
              <a:t> </a:t>
            </a:r>
            <a:r>
              <a:rPr lang="en-US" altLang="fr-FR" sz="2000" b="1" i="1" u="sng" dirty="0" err="1">
                <a:latin typeface="Grandview" pitchFamily="34" charset="0"/>
              </a:rPr>
              <a:t>Elie</a:t>
            </a:r>
            <a:r>
              <a:rPr lang="en-US" altLang="fr-FR" sz="1600" dirty="0">
                <a:latin typeface="Grandview" pitchFamily="34" charset="0"/>
              </a:rPr>
              <a:t>, </a:t>
            </a:r>
            <a:r>
              <a:rPr lang="en-US" altLang="fr-FR" sz="1600" dirty="0" err="1">
                <a:latin typeface="Grandview" pitchFamily="34" charset="0"/>
              </a:rPr>
              <a:t>Kerzmann</a:t>
            </a:r>
            <a:r>
              <a:rPr lang="en-US" altLang="fr-FR" sz="1600" dirty="0">
                <a:latin typeface="Grandview" pitchFamily="34" charset="0"/>
              </a:rPr>
              <a:t> Arnaud, Michel </a:t>
            </a:r>
            <a:r>
              <a:rPr lang="en-US" altLang="fr-FR" sz="1600" dirty="0" err="1">
                <a:latin typeface="Grandview" pitchFamily="34" charset="0"/>
              </a:rPr>
              <a:t>Aubry</a:t>
            </a:r>
            <a:r>
              <a:rPr lang="en-US" altLang="fr-FR" sz="1600" dirty="0">
                <a:latin typeface="Grandview" pitchFamily="34" charset="0"/>
              </a:rPr>
              <a:t>, </a:t>
            </a:r>
            <a:r>
              <a:rPr lang="en-US" altLang="fr-FR" sz="1600" dirty="0" err="1">
                <a:latin typeface="Grandview" pitchFamily="34" charset="0"/>
              </a:rPr>
              <a:t>Desiron</a:t>
            </a:r>
            <a:r>
              <a:rPr lang="en-US" altLang="fr-FR" sz="1600" dirty="0">
                <a:latin typeface="Grandview" pitchFamily="34" charset="0"/>
              </a:rPr>
              <a:t> Quentin, </a:t>
            </a:r>
            <a:r>
              <a:rPr lang="en-US" altLang="fr-FR" sz="1600" dirty="0" err="1">
                <a:latin typeface="Grandview" pitchFamily="34" charset="0"/>
              </a:rPr>
              <a:t>Boesmans</a:t>
            </a:r>
            <a:r>
              <a:rPr lang="en-US" altLang="fr-FR" sz="1600" dirty="0">
                <a:latin typeface="Grandview" pitchFamily="34" charset="0"/>
              </a:rPr>
              <a:t> </a:t>
            </a:r>
            <a:r>
              <a:rPr lang="en-US" altLang="fr-FR" sz="1600" dirty="0" err="1">
                <a:latin typeface="Grandview" pitchFamily="34" charset="0"/>
              </a:rPr>
              <a:t>Evelyne</a:t>
            </a:r>
            <a:r>
              <a:rPr lang="en-US" altLang="fr-FR" sz="1600" dirty="0">
                <a:latin typeface="Grandview" pitchFamily="34" charset="0"/>
              </a:rPr>
              <a:t>, </a:t>
            </a:r>
            <a:r>
              <a:rPr lang="en-US" altLang="fr-FR" sz="1600" dirty="0" err="1">
                <a:latin typeface="Grandview" pitchFamily="34" charset="0"/>
              </a:rPr>
              <a:t>Sakalihasan</a:t>
            </a:r>
            <a:r>
              <a:rPr lang="en-US" altLang="fr-FR" sz="1600" dirty="0">
                <a:latin typeface="Grandview" pitchFamily="34" charset="0"/>
              </a:rPr>
              <a:t> </a:t>
            </a:r>
            <a:r>
              <a:rPr lang="en-US" altLang="fr-FR" sz="1600" dirty="0" err="1">
                <a:latin typeface="Grandview" pitchFamily="34" charset="0"/>
              </a:rPr>
              <a:t>Natzi</a:t>
            </a:r>
            <a:r>
              <a:rPr lang="en-US" altLang="fr-FR" sz="1600" dirty="0">
                <a:latin typeface="Grandview" pitchFamily="34" charset="0"/>
              </a:rPr>
              <a:t>, </a:t>
            </a:r>
            <a:r>
              <a:rPr lang="en-US" altLang="fr-FR" sz="1600" dirty="0" err="1">
                <a:latin typeface="Grandview" pitchFamily="34" charset="0"/>
              </a:rPr>
              <a:t>Defraigne</a:t>
            </a:r>
            <a:r>
              <a:rPr lang="en-US" altLang="fr-FR" sz="1600" dirty="0">
                <a:latin typeface="Grandview" pitchFamily="34" charset="0"/>
              </a:rPr>
              <a:t> Jean-Olivier</a:t>
            </a:r>
          </a:p>
          <a:p>
            <a:pPr marL="0" indent="0">
              <a:buNone/>
            </a:pPr>
            <a:r>
              <a:rPr lang="en-US" altLang="fr-FR" sz="1600" dirty="0">
                <a:latin typeface="Grandview" pitchFamily="34" charset="0"/>
              </a:rPr>
              <a:t>Department of Cardiovascular and Thoracic Surgery, CHU Liège, Belgium</a:t>
            </a:r>
          </a:p>
        </p:txBody>
      </p:sp>
    </p:spTree>
    <p:extLst>
      <p:ext uri="{BB962C8B-B14F-4D97-AF65-F5344CB8AC3E}">
        <p14:creationId xmlns:p14="http://schemas.microsoft.com/office/powerpoint/2010/main" val="193645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ous-titre 2"/>
          <p:cNvSpPr txBox="1">
            <a:spLocks noChangeArrowheads="1"/>
          </p:cNvSpPr>
          <p:nvPr/>
        </p:nvSpPr>
        <p:spPr>
          <a:xfrm>
            <a:off x="2228878" y="2341724"/>
            <a:ext cx="7772400" cy="3601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fr-FR" sz="3600" b="1" dirty="0">
                <a:solidFill>
                  <a:srgbClr val="201F1E"/>
                </a:solidFill>
                <a:latin typeface="Segoe UI" panose="020B0502040204020203" pitchFamily="34" charset="0"/>
              </a:rPr>
              <a:t>NO DISCLOSURE</a:t>
            </a:r>
          </a:p>
          <a:p>
            <a:pPr marL="0" indent="0">
              <a:buNone/>
            </a:pPr>
            <a:endParaRPr lang="fr-BE" altLang="fr-FR" sz="2000" b="1" i="1" u="sng" dirty="0">
              <a:latin typeface="Grandvie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6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INTRODUCTION</a:t>
            </a:r>
            <a:endParaRPr lang="en-US" sz="24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15241" y="2324746"/>
            <a:ext cx="11579816" cy="3958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/>
              <a:buNone/>
              <a:defRPr/>
            </a:pP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Aortic injuries are involved in 0,4% of admissions in trauma patients</a:t>
            </a:r>
          </a:p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/>
              <a:buNone/>
              <a:defRPr/>
            </a:pPr>
            <a:r>
              <a:rPr lang="en-US" sz="2400" dirty="0">
                <a:solidFill>
                  <a:srgbClr val="3C3C3C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he autopsy ex</a:t>
            </a:r>
            <a:r>
              <a:rPr lang="en-US" sz="2400" dirty="0">
                <a:solidFill>
                  <a:srgbClr val="0C0C0C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am</a:t>
            </a:r>
            <a:r>
              <a:rPr lang="en-US" sz="2400" dirty="0">
                <a:solidFill>
                  <a:srgbClr val="181818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inat</a:t>
            </a:r>
            <a:r>
              <a:rPr lang="en-US" sz="2400" dirty="0">
                <a:solidFill>
                  <a:srgbClr val="242424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ion </a:t>
            </a:r>
            <a:r>
              <a:rPr lang="en-US" sz="2400" dirty="0">
                <a:solidFill>
                  <a:srgbClr val="303030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at</a:t>
            </a:r>
            <a:r>
              <a:rPr lang="en-US" sz="2400" dirty="0">
                <a:solidFill>
                  <a:srgbClr val="3C3C3C"/>
                </a:solidFill>
                <a:latin typeface="Grandview" panose="020B0502040204020203" pitchFamily="34" charset="0"/>
                <a:cs typeface="Times New Roman" panose="02020603050405020304" pitchFamily="18" charset="0"/>
              </a:rPr>
              <a:t>tributed </a:t>
            </a: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33% of death in trauma patient from aortic injury</a:t>
            </a:r>
          </a:p>
          <a:p>
            <a:pPr>
              <a:buFont typeface="Wingdings" pitchFamily="2"/>
              <a:buNone/>
              <a:defRPr/>
            </a:pP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- 80% occurs at the scene of the accident</a:t>
            </a:r>
          </a:p>
          <a:p>
            <a:pPr>
              <a:buFont typeface="Wingdings" pitchFamily="2"/>
              <a:buNone/>
              <a:defRPr/>
            </a:pP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- 20% occurs in hospital</a:t>
            </a:r>
          </a:p>
          <a:p>
            <a:pPr>
              <a:buFont typeface="Wingdings" pitchFamily="2"/>
              <a:buNone/>
              <a:defRPr/>
            </a:pPr>
            <a:endParaRPr lang="en-US" sz="2400" dirty="0">
              <a:latin typeface="Grandview" panose="020B0502040204020203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/>
              <a:buNone/>
              <a:defRPr/>
            </a:pP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Diagnosis and management of blunt aortic isthmus rupture have improved the last </a:t>
            </a:r>
          </a:p>
          <a:p>
            <a:pPr>
              <a:buFont typeface="Wingdings" pitchFamily="2"/>
              <a:buNone/>
              <a:defRPr/>
            </a:pPr>
            <a:r>
              <a:rPr lang="en-US" sz="2400" dirty="0">
                <a:latin typeface="Grandview" panose="020B0502040204020203" pitchFamily="34" charset="0"/>
                <a:cs typeface="Times New Roman" panose="02020603050405020304" pitchFamily="18" charset="0"/>
              </a:rPr>
              <a:t>20 years. </a:t>
            </a:r>
          </a:p>
        </p:txBody>
      </p:sp>
    </p:spTree>
    <p:extLst>
      <p:ext uri="{BB962C8B-B14F-4D97-AF65-F5344CB8AC3E}">
        <p14:creationId xmlns:p14="http://schemas.microsoft.com/office/powerpoint/2010/main" val="125902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30893" r="47746" b="20148"/>
          <a:stretch>
            <a:fillRect/>
          </a:stretch>
        </p:blipFill>
        <p:spPr bwMode="auto">
          <a:xfrm>
            <a:off x="3090110" y="1390032"/>
            <a:ext cx="6131382" cy="42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 noChangeArrowheads="1"/>
          </p:cNvSpPr>
          <p:nvPr/>
        </p:nvSpPr>
        <p:spPr>
          <a:xfrm>
            <a:off x="2199535" y="5550246"/>
            <a:ext cx="7912531" cy="12004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Azizzadeh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A,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Keyhani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K, Miller CC, et al. Blunt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traumatic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aortic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injury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initial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experience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endovascular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repair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J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2009;49:1403e8.  </a:t>
            </a: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Lee WA,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Matsumura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JS, Mitchell RS, et al.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Endovascular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repair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traumatic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thoracic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aortic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injury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clinical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practice guidelines of the society for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vascular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surgery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J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Vasc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BE" altLang="fr-FR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</a:t>
            </a:r>
            <a:r>
              <a:rPr lang="fr-BE" alt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2011;53:187e92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altLang="fr-FR" dirty="0">
              <a:latin typeface="Grandview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0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725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OUR EXPERIENCE</a:t>
            </a:r>
          </a:p>
          <a:p>
            <a:pPr algn="ctr"/>
            <a:r>
              <a:rPr lang="fr-BE" sz="2400" dirty="0"/>
              <a:t>(</a:t>
            </a:r>
            <a:r>
              <a:rPr lang="fr-BE" sz="2400" dirty="0" err="1"/>
              <a:t>University</a:t>
            </a:r>
            <a:r>
              <a:rPr lang="fr-BE" sz="2400" dirty="0"/>
              <a:t> </a:t>
            </a:r>
            <a:r>
              <a:rPr lang="fr-BE" sz="2400" dirty="0" err="1"/>
              <a:t>Hospital</a:t>
            </a:r>
            <a:r>
              <a:rPr lang="fr-BE" sz="2400" dirty="0"/>
              <a:t> of Liège)</a:t>
            </a:r>
            <a:endParaRPr lang="en-US" sz="2400" dirty="0"/>
          </a:p>
        </p:txBody>
      </p:sp>
      <p:sp>
        <p:nvSpPr>
          <p:cNvPr id="6" name="Sous-titre 2"/>
          <p:cNvSpPr txBox="1">
            <a:spLocks noChangeArrowheads="1"/>
          </p:cNvSpPr>
          <p:nvPr/>
        </p:nvSpPr>
        <p:spPr>
          <a:xfrm>
            <a:off x="722675" y="2642460"/>
            <a:ext cx="10240962" cy="3357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Retrospective study concerning </a:t>
            </a:r>
            <a:r>
              <a:rPr lang="en-US" altLang="fr-FR" sz="2200" b="1" u="sng" dirty="0">
                <a:solidFill>
                  <a:srgbClr val="FF0000"/>
                </a:solidFill>
                <a:latin typeface="Grandview" panose="020B0502040204020203"/>
              </a:rPr>
              <a:t>62</a:t>
            </a: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 patients admitted between  </a:t>
            </a:r>
            <a:r>
              <a:rPr lang="en-US" altLang="fr-FR" sz="2200" b="1" u="sng" dirty="0">
                <a:solidFill>
                  <a:srgbClr val="FF0000"/>
                </a:solidFill>
                <a:latin typeface="Grandview" panose="020B0502040204020203"/>
              </a:rPr>
              <a:t>2002 – 2021</a:t>
            </a:r>
          </a:p>
          <a:p>
            <a:pPr marL="0" indent="0">
              <a:buNone/>
              <a:defRPr/>
            </a:pPr>
            <a:endParaRPr lang="en-US" altLang="fr-FR" sz="2200" dirty="0">
              <a:latin typeface="Grandview" panose="020B0502040204020203"/>
            </a:endParaRPr>
          </a:p>
          <a:p>
            <a:pPr>
              <a:defRPr/>
            </a:pPr>
            <a:r>
              <a:rPr lang="en-US" altLang="fr-FR" sz="2200" b="1" u="sng" dirty="0">
                <a:solidFill>
                  <a:srgbClr val="FF0000"/>
                </a:solidFill>
                <a:latin typeface="Grandview" panose="020B0502040204020203"/>
              </a:rPr>
              <a:t>48</a:t>
            </a:r>
            <a:r>
              <a:rPr lang="en-US" altLang="fr-FR" sz="2200" dirty="0">
                <a:latin typeface="Grandview" panose="020B0502040204020203"/>
              </a:rPr>
              <a:t> </a:t>
            </a: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males – </a:t>
            </a:r>
            <a:r>
              <a:rPr lang="en-US" altLang="fr-FR" sz="2200" b="1" u="sng" dirty="0">
                <a:solidFill>
                  <a:srgbClr val="FF0000"/>
                </a:solidFill>
                <a:latin typeface="Grandview" panose="020B0502040204020203"/>
              </a:rPr>
              <a:t>14</a:t>
            </a: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 females with mean age of </a:t>
            </a:r>
            <a:r>
              <a:rPr lang="en-US" altLang="fr-FR" sz="2200" b="1" u="sng" dirty="0">
                <a:solidFill>
                  <a:srgbClr val="FF0000"/>
                </a:solidFill>
                <a:latin typeface="Grandview" panose="020B0502040204020203"/>
              </a:rPr>
              <a:t>47</a:t>
            </a: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 years-old</a:t>
            </a:r>
          </a:p>
          <a:p>
            <a:pPr marL="0" indent="0">
              <a:buNone/>
              <a:defRPr/>
            </a:pPr>
            <a:endParaRPr lang="en-US" altLang="fr-FR" sz="2200" dirty="0">
              <a:solidFill>
                <a:srgbClr val="000000"/>
              </a:solidFill>
              <a:latin typeface="Grandview" panose="020B0502040204020203"/>
            </a:endParaRPr>
          </a:p>
          <a:p>
            <a:pPr>
              <a:defRPr/>
            </a:pP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Mechanism of injury:</a:t>
            </a:r>
          </a:p>
          <a:p>
            <a:pPr marL="0" indent="0">
              <a:buNone/>
              <a:defRPr/>
            </a:pP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	- 55 road traffic accidents</a:t>
            </a:r>
          </a:p>
          <a:p>
            <a:pPr marL="0" indent="0">
              <a:buNone/>
              <a:defRPr/>
            </a:pP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	- 6 falls from height</a:t>
            </a:r>
          </a:p>
          <a:p>
            <a:pPr marL="0" indent="0">
              <a:buNone/>
              <a:defRPr/>
            </a:pPr>
            <a:r>
              <a:rPr lang="en-US" altLang="fr-FR" sz="2200" dirty="0">
                <a:solidFill>
                  <a:srgbClr val="000000"/>
                </a:solidFill>
                <a:latin typeface="Grandview" panose="020B0502040204020203"/>
              </a:rPr>
              <a:t>	- 1 crush injury</a:t>
            </a:r>
          </a:p>
          <a:p>
            <a:pPr>
              <a:defRPr/>
            </a:pPr>
            <a:endParaRPr lang="en-US" altLang="fr-FR" dirty="0"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3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30893" r="47746" b="20148"/>
          <a:stretch>
            <a:fillRect/>
          </a:stretch>
        </p:blipFill>
        <p:spPr bwMode="auto">
          <a:xfrm>
            <a:off x="2061274" y="1371318"/>
            <a:ext cx="8090613" cy="53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372599" y="6030831"/>
            <a:ext cx="540963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Grandview"/>
              </a:rPr>
              <a:t>10</a:t>
            </a:r>
            <a:endParaRPr lang="en-US" sz="2400" b="1" dirty="0">
              <a:latin typeface="Grandview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05282" y="6078026"/>
            <a:ext cx="540963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Grandview"/>
              </a:rPr>
              <a:t>12</a:t>
            </a:r>
            <a:endParaRPr lang="en-US" sz="2400" b="1" dirty="0">
              <a:latin typeface="Grandview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05282" y="3192319"/>
            <a:ext cx="540963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Grandview"/>
              </a:rPr>
              <a:t>19</a:t>
            </a:r>
            <a:endParaRPr lang="en-US" sz="2400" b="1" dirty="0">
              <a:latin typeface="Grandview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372599" y="3192319"/>
            <a:ext cx="540963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Grandview"/>
              </a:rPr>
              <a:t>21</a:t>
            </a:r>
            <a:endParaRPr lang="en-US" sz="2400" b="1" dirty="0">
              <a:latin typeface="Grandview"/>
            </a:endParaRPr>
          </a:p>
        </p:txBody>
      </p:sp>
    </p:spTree>
    <p:extLst>
      <p:ext uri="{BB962C8B-B14F-4D97-AF65-F5344CB8AC3E}">
        <p14:creationId xmlns:p14="http://schemas.microsoft.com/office/powerpoint/2010/main" val="1769591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OUR RESULTS</a:t>
            </a:r>
            <a:endParaRPr lang="en-US" sz="2400" dirty="0"/>
          </a:p>
        </p:txBody>
      </p:sp>
      <p:pic>
        <p:nvPicPr>
          <p:cNvPr id="6" name="Imag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43404" r="62819" b="40994"/>
          <a:stretch>
            <a:fillRect/>
          </a:stretch>
        </p:blipFill>
        <p:spPr bwMode="auto">
          <a:xfrm>
            <a:off x="610730" y="2110499"/>
            <a:ext cx="10971213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30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" y="6078026"/>
            <a:ext cx="1249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40" y="6078025"/>
            <a:ext cx="1250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3851"/>
            <a:ext cx="4370522" cy="5811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dirty="0"/>
              <a:t>OUR RESULTS (2) : Management</a:t>
            </a:r>
            <a:endParaRPr lang="en-US" sz="2400" dirty="0"/>
          </a:p>
        </p:txBody>
      </p:sp>
      <p:pic>
        <p:nvPicPr>
          <p:cNvPr id="7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39032" r="62732" b="48041"/>
          <a:stretch>
            <a:fillRect/>
          </a:stretch>
        </p:blipFill>
        <p:spPr bwMode="auto">
          <a:xfrm>
            <a:off x="173038" y="2343150"/>
            <a:ext cx="118268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7458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366</Words>
  <Application>Microsoft Office PowerPoint</Application>
  <PresentationFormat>Grand écran</PresentationFormat>
  <Paragraphs>56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Grandview</vt:lpstr>
      <vt:lpstr>Segoe UI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Blanc</dc:creator>
  <cp:lastModifiedBy>Arnaud Kerzmann</cp:lastModifiedBy>
  <cp:revision>21</cp:revision>
  <dcterms:created xsi:type="dcterms:W3CDTF">2019-02-15T15:01:16Z</dcterms:created>
  <dcterms:modified xsi:type="dcterms:W3CDTF">2022-08-17T19:46:42Z</dcterms:modified>
</cp:coreProperties>
</file>