
<file path=[Content_Types].xml><?xml version="1.0" encoding="utf-8"?>
<Types xmlns="http://schemas.openxmlformats.org/package/2006/content-types">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Lst>
  <p:notesMasterIdLst>
    <p:notesMasterId r:id="rId17"/>
  </p:notesMasterIdLst>
  <p:sldIdLst>
    <p:sldId id="270" r:id="rId3"/>
    <p:sldId id="271" r:id="rId4"/>
    <p:sldId id="289" r:id="rId5"/>
    <p:sldId id="261" r:id="rId6"/>
    <p:sldId id="258" r:id="rId7"/>
    <p:sldId id="279" r:id="rId8"/>
    <p:sldId id="295" r:id="rId9"/>
    <p:sldId id="281" r:id="rId10"/>
    <p:sldId id="296" r:id="rId11"/>
    <p:sldId id="282" r:id="rId12"/>
    <p:sldId id="299" r:id="rId13"/>
    <p:sldId id="274" r:id="rId14"/>
    <p:sldId id="297" r:id="rId15"/>
    <p:sldId id="298"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Dunkle Formatvorlag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660"/>
  </p:normalViewPr>
  <p:slideViewPr>
    <p:cSldViewPr snapToGrid="0">
      <p:cViewPr>
        <p:scale>
          <a:sx n="80" d="100"/>
          <a:sy n="80" d="100"/>
        </p:scale>
        <p:origin x="1420" y="2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a Voivozeanu" userId="3f860ed9fac6becf" providerId="LiveId" clId="{CDDA8295-B86C-4118-BB5D-F3DE07924453}"/>
    <pc:docChg chg="modSld">
      <pc:chgData name="Alexandra Voivozeanu" userId="3f860ed9fac6becf" providerId="LiveId" clId="{CDDA8295-B86C-4118-BB5D-F3DE07924453}" dt="2022-10-02T20:22:37.483" v="0" actId="14100"/>
      <pc:docMkLst>
        <pc:docMk/>
      </pc:docMkLst>
      <pc:sldChg chg="modSp mod">
        <pc:chgData name="Alexandra Voivozeanu" userId="3f860ed9fac6becf" providerId="LiveId" clId="{CDDA8295-B86C-4118-BB5D-F3DE07924453}" dt="2022-10-02T20:22:37.483" v="0" actId="14100"/>
        <pc:sldMkLst>
          <pc:docMk/>
          <pc:sldMk cId="3933838951" sldId="270"/>
        </pc:sldMkLst>
        <pc:picChg chg="mod">
          <ac:chgData name="Alexandra Voivozeanu" userId="3f860ed9fac6becf" providerId="LiveId" clId="{CDDA8295-B86C-4118-BB5D-F3DE07924453}" dt="2022-10-02T20:22:37.483" v="0" actId="14100"/>
          <ac:picMkLst>
            <pc:docMk/>
            <pc:sldMk cId="3933838951" sldId="270"/>
            <ac:picMk id="4" creationId="{FE44C2A4-CAA7-103D-9C12-A3B991B21A4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4" name="PlaceHolder 1"/>
          <p:cNvSpPr>
            <a:spLocks noGrp="1" noRot="1" noChangeAspect="1"/>
          </p:cNvSpPr>
          <p:nvPr>
            <p:ph type="sldImg"/>
          </p:nvPr>
        </p:nvSpPr>
        <p:spPr>
          <a:xfrm>
            <a:off x="1107000" y="812520"/>
            <a:ext cx="5345280" cy="4008960"/>
          </a:xfrm>
          <a:prstGeom prst="rect">
            <a:avLst/>
          </a:prstGeom>
        </p:spPr>
        <p:txBody>
          <a:bodyPr lIns="0" tIns="0" rIns="0" bIns="0" anchor="ctr"/>
          <a:lstStyle/>
          <a:p>
            <a:r>
              <a:rPr lang="en-US" sz="1800" b="0" strike="noStrike" spc="-1">
                <a:solidFill>
                  <a:srgbClr val="000000"/>
                </a:solidFill>
                <a:latin typeface="Arial"/>
              </a:rPr>
              <a:t>Click to move the slide</a:t>
            </a:r>
          </a:p>
        </p:txBody>
      </p:sp>
      <p:sp>
        <p:nvSpPr>
          <p:cNvPr id="115" name="PlaceHolder 2"/>
          <p:cNvSpPr>
            <a:spLocks noGrp="1"/>
          </p:cNvSpPr>
          <p:nvPr>
            <p:ph type="body"/>
          </p:nvPr>
        </p:nvSpPr>
        <p:spPr>
          <a:xfrm>
            <a:off x="756000" y="5078520"/>
            <a:ext cx="6047640" cy="4811040"/>
          </a:xfrm>
          <a:prstGeom prst="rect">
            <a:avLst/>
          </a:prstGeom>
        </p:spPr>
        <p:txBody>
          <a:bodyPr lIns="0" tIns="0" rIns="0" bIns="0"/>
          <a:lstStyle/>
          <a:p>
            <a:r>
              <a:rPr lang="es-ES" sz="2000" b="0" strike="noStrike" spc="-1">
                <a:latin typeface="Arial"/>
              </a:rPr>
              <a:t>Click to edit the notes format</a:t>
            </a:r>
          </a:p>
        </p:txBody>
      </p:sp>
      <p:sp>
        <p:nvSpPr>
          <p:cNvPr id="116" name="PlaceHolder 3"/>
          <p:cNvSpPr>
            <a:spLocks noGrp="1"/>
          </p:cNvSpPr>
          <p:nvPr>
            <p:ph type="hdr"/>
          </p:nvPr>
        </p:nvSpPr>
        <p:spPr>
          <a:xfrm>
            <a:off x="0" y="0"/>
            <a:ext cx="3280680" cy="534240"/>
          </a:xfrm>
          <a:prstGeom prst="rect">
            <a:avLst/>
          </a:prstGeom>
        </p:spPr>
        <p:txBody>
          <a:bodyPr lIns="0" tIns="0" rIns="0" bIns="0"/>
          <a:lstStyle/>
          <a:p>
            <a:r>
              <a:rPr lang="es-ES" sz="1400" b="0" strike="noStrike" spc="-1">
                <a:latin typeface="Times New Roman"/>
              </a:rPr>
              <a:t>&lt;header&gt;</a:t>
            </a:r>
          </a:p>
        </p:txBody>
      </p:sp>
      <p:sp>
        <p:nvSpPr>
          <p:cNvPr id="117" name="PlaceHolder 4"/>
          <p:cNvSpPr>
            <a:spLocks noGrp="1"/>
          </p:cNvSpPr>
          <p:nvPr>
            <p:ph type="dt"/>
          </p:nvPr>
        </p:nvSpPr>
        <p:spPr>
          <a:xfrm>
            <a:off x="4278960" y="0"/>
            <a:ext cx="3280680" cy="534240"/>
          </a:xfrm>
          <a:prstGeom prst="rect">
            <a:avLst/>
          </a:prstGeom>
        </p:spPr>
        <p:txBody>
          <a:bodyPr lIns="0" tIns="0" rIns="0" bIns="0"/>
          <a:lstStyle/>
          <a:p>
            <a:pPr algn="r"/>
            <a:r>
              <a:rPr lang="es-ES" sz="1400" b="0" strike="noStrike" spc="-1">
                <a:latin typeface="Times New Roman"/>
              </a:rPr>
              <a:t>&lt;date/time&gt;</a:t>
            </a:r>
          </a:p>
        </p:txBody>
      </p:sp>
      <p:sp>
        <p:nvSpPr>
          <p:cNvPr id="118" name="PlaceHolder 5"/>
          <p:cNvSpPr>
            <a:spLocks noGrp="1"/>
          </p:cNvSpPr>
          <p:nvPr>
            <p:ph type="ftr"/>
          </p:nvPr>
        </p:nvSpPr>
        <p:spPr>
          <a:xfrm>
            <a:off x="0" y="10157400"/>
            <a:ext cx="3280680" cy="534240"/>
          </a:xfrm>
          <a:prstGeom prst="rect">
            <a:avLst/>
          </a:prstGeom>
        </p:spPr>
        <p:txBody>
          <a:bodyPr lIns="0" tIns="0" rIns="0" bIns="0" anchor="b"/>
          <a:lstStyle/>
          <a:p>
            <a:r>
              <a:rPr lang="es-ES" sz="1400" b="0" strike="noStrike" spc="-1">
                <a:latin typeface="Times New Roman"/>
              </a:rPr>
              <a:t>&lt;footer&gt;</a:t>
            </a:r>
          </a:p>
        </p:txBody>
      </p:sp>
      <p:sp>
        <p:nvSpPr>
          <p:cNvPr id="119" name="PlaceHolder 6"/>
          <p:cNvSpPr>
            <a:spLocks noGrp="1"/>
          </p:cNvSpPr>
          <p:nvPr>
            <p:ph type="sldNum"/>
          </p:nvPr>
        </p:nvSpPr>
        <p:spPr>
          <a:xfrm>
            <a:off x="4278960" y="10157400"/>
            <a:ext cx="3280680" cy="534240"/>
          </a:xfrm>
          <a:prstGeom prst="rect">
            <a:avLst/>
          </a:prstGeom>
        </p:spPr>
        <p:txBody>
          <a:bodyPr lIns="0" tIns="0" rIns="0" bIns="0" anchor="b"/>
          <a:lstStyle/>
          <a:p>
            <a:pPr algn="r"/>
            <a:fld id="{7E15FAFB-A673-4090-8F02-2E855E5C08F6}" type="slidenum">
              <a:rPr lang="es-ES" sz="1400" b="0" strike="noStrike" spc="-1">
                <a:latin typeface="Times New Roman"/>
              </a:rPr>
              <a:t>‹#›</a:t>
            </a:fld>
            <a:endParaRPr lang="es-E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PlaceHolder 1"/>
          <p:cNvSpPr>
            <a:spLocks noGrp="1" noRot="1" noChangeAspect="1"/>
          </p:cNvSpPr>
          <p:nvPr>
            <p:ph type="sldImg"/>
          </p:nvPr>
        </p:nvSpPr>
        <p:spPr>
          <a:xfrm>
            <a:off x="1371600" y="1143000"/>
            <a:ext cx="4114800" cy="3086100"/>
          </a:xfrm>
          <a:prstGeom prst="rect">
            <a:avLst/>
          </a:prstGeom>
        </p:spPr>
      </p:sp>
      <p:sp>
        <p:nvSpPr>
          <p:cNvPr id="233" name="PlaceHolder 2"/>
          <p:cNvSpPr>
            <a:spLocks noGrp="1"/>
          </p:cNvSpPr>
          <p:nvPr>
            <p:ph type="body"/>
          </p:nvPr>
        </p:nvSpPr>
        <p:spPr>
          <a:xfrm>
            <a:off x="685800" y="4400640"/>
            <a:ext cx="5484600" cy="3598560"/>
          </a:xfrm>
          <a:prstGeom prst="rect">
            <a:avLst/>
          </a:prstGeom>
        </p:spPr>
        <p:txBody>
          <a:bodyPr lIns="0" tIns="0" rIns="0" bIns="0"/>
          <a:lstStyle/>
          <a:p>
            <a:pPr marL="1800" indent="0">
              <a:lnSpc>
                <a:spcPct val="100000"/>
              </a:lnSpc>
              <a:buClr>
                <a:srgbClr val="000000"/>
              </a:buClr>
              <a:buFont typeface="Symbol"/>
              <a:buNone/>
            </a:pPr>
            <a:endParaRPr lang="es-ES" sz="2000" b="0" strike="noStrike" spc="-1" dirty="0">
              <a:latin typeface="Arial"/>
            </a:endParaRPr>
          </a:p>
          <a:p>
            <a:pPr>
              <a:lnSpc>
                <a:spcPct val="100000"/>
              </a:lnSpc>
            </a:pPr>
            <a:endParaRPr lang="es-ES" sz="2000" b="0" strike="noStrike" spc="-1" dirty="0">
              <a:latin typeface="Arial"/>
            </a:endParaRPr>
          </a:p>
        </p:txBody>
      </p:sp>
      <p:sp>
        <p:nvSpPr>
          <p:cNvPr id="234" name="CustomShape 3"/>
          <p:cNvSpPr/>
          <p:nvPr/>
        </p:nvSpPr>
        <p:spPr>
          <a:xfrm>
            <a:off x="3884760" y="8685360"/>
            <a:ext cx="2970000" cy="456840"/>
          </a:xfrm>
          <a:prstGeom prst="rect">
            <a:avLst/>
          </a:prstGeom>
          <a:noFill/>
          <a:ln>
            <a:noFill/>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20269427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PlaceHolder 1"/>
          <p:cNvSpPr>
            <a:spLocks noGrp="1" noRot="1" noChangeAspect="1"/>
          </p:cNvSpPr>
          <p:nvPr>
            <p:ph type="sldImg"/>
          </p:nvPr>
        </p:nvSpPr>
        <p:spPr>
          <a:xfrm>
            <a:off x="1371600" y="1143000"/>
            <a:ext cx="4113213" cy="3084513"/>
          </a:xfrm>
          <a:prstGeom prst="rect">
            <a:avLst/>
          </a:prstGeom>
        </p:spPr>
      </p:sp>
      <p:sp>
        <p:nvSpPr>
          <p:cNvPr id="236" name="PlaceHolder 2"/>
          <p:cNvSpPr>
            <a:spLocks noGrp="1"/>
          </p:cNvSpPr>
          <p:nvPr>
            <p:ph type="body"/>
          </p:nvPr>
        </p:nvSpPr>
        <p:spPr>
          <a:xfrm>
            <a:off x="685800" y="4400640"/>
            <a:ext cx="5484600" cy="3598560"/>
          </a:xfrm>
          <a:prstGeom prst="rect">
            <a:avLst/>
          </a:prstGeom>
        </p:spPr>
        <p:txBody>
          <a:bodyPr lIns="0" tIns="0" rIns="0" bIns="0"/>
          <a:lstStyle/>
          <a:p>
            <a:endParaRPr lang="es-ES" sz="2000" b="0" strike="noStrike" spc="-1" dirty="0">
              <a:latin typeface="Arial"/>
            </a:endParaRPr>
          </a:p>
        </p:txBody>
      </p:sp>
      <p:sp>
        <p:nvSpPr>
          <p:cNvPr id="237" name="CustomShape 3"/>
          <p:cNvSpPr/>
          <p:nvPr/>
        </p:nvSpPr>
        <p:spPr>
          <a:xfrm>
            <a:off x="3884760" y="8685360"/>
            <a:ext cx="2970000" cy="456840"/>
          </a:xfrm>
          <a:prstGeom prst="rect">
            <a:avLst/>
          </a:prstGeom>
          <a:noFill/>
          <a:ln>
            <a:noFill/>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30943557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PlaceHolder 1"/>
          <p:cNvSpPr>
            <a:spLocks noGrp="1" noRot="1" noChangeAspect="1"/>
          </p:cNvSpPr>
          <p:nvPr>
            <p:ph type="sldImg"/>
          </p:nvPr>
        </p:nvSpPr>
        <p:spPr>
          <a:xfrm>
            <a:off x="1371600" y="1143000"/>
            <a:ext cx="4113213" cy="3084513"/>
          </a:xfrm>
          <a:prstGeom prst="rect">
            <a:avLst/>
          </a:prstGeom>
        </p:spPr>
      </p:sp>
      <p:sp>
        <p:nvSpPr>
          <p:cNvPr id="236" name="PlaceHolder 2"/>
          <p:cNvSpPr>
            <a:spLocks noGrp="1"/>
          </p:cNvSpPr>
          <p:nvPr>
            <p:ph type="body"/>
          </p:nvPr>
        </p:nvSpPr>
        <p:spPr>
          <a:xfrm>
            <a:off x="685800" y="4400640"/>
            <a:ext cx="5484600" cy="3598560"/>
          </a:xfrm>
          <a:prstGeom prst="rect">
            <a:avLst/>
          </a:prstGeom>
        </p:spPr>
        <p:txBody>
          <a:bodyPr lIns="0" tIns="0" rIns="0" bIns="0"/>
          <a:lstStyle/>
          <a:p>
            <a:endParaRPr lang="es-ES" sz="2000" b="0" strike="noStrike" spc="-1" dirty="0">
              <a:latin typeface="Arial"/>
            </a:endParaRPr>
          </a:p>
        </p:txBody>
      </p:sp>
      <p:sp>
        <p:nvSpPr>
          <p:cNvPr id="237" name="CustomShape 3"/>
          <p:cNvSpPr/>
          <p:nvPr/>
        </p:nvSpPr>
        <p:spPr>
          <a:xfrm>
            <a:off x="3884760" y="8685360"/>
            <a:ext cx="2970000" cy="456840"/>
          </a:xfrm>
          <a:prstGeom prst="rect">
            <a:avLst/>
          </a:prstGeom>
          <a:noFill/>
          <a:ln>
            <a:noFill/>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3194050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PlaceHolder 1"/>
          <p:cNvSpPr>
            <a:spLocks noGrp="1" noRot="1" noChangeAspect="1"/>
          </p:cNvSpPr>
          <p:nvPr>
            <p:ph type="sldImg"/>
          </p:nvPr>
        </p:nvSpPr>
        <p:spPr>
          <a:xfrm>
            <a:off x="1371600" y="1143000"/>
            <a:ext cx="4113213" cy="3084513"/>
          </a:xfrm>
          <a:prstGeom prst="rect">
            <a:avLst/>
          </a:prstGeom>
        </p:spPr>
      </p:sp>
      <p:sp>
        <p:nvSpPr>
          <p:cNvPr id="236" name="PlaceHolder 2"/>
          <p:cNvSpPr>
            <a:spLocks noGrp="1"/>
          </p:cNvSpPr>
          <p:nvPr>
            <p:ph type="body"/>
          </p:nvPr>
        </p:nvSpPr>
        <p:spPr>
          <a:xfrm>
            <a:off x="685800" y="4400640"/>
            <a:ext cx="5484600" cy="3598560"/>
          </a:xfrm>
          <a:prstGeom prst="rect">
            <a:avLst/>
          </a:prstGeom>
        </p:spPr>
        <p:txBody>
          <a:bodyPr lIns="0" tIns="0" rIns="0" bIns="0"/>
          <a:lstStyle/>
          <a:p>
            <a:endParaRPr lang="es-ES" sz="2000" b="0" strike="noStrike" spc="-1" dirty="0">
              <a:latin typeface="Arial"/>
            </a:endParaRPr>
          </a:p>
        </p:txBody>
      </p:sp>
      <p:sp>
        <p:nvSpPr>
          <p:cNvPr id="237" name="CustomShape 3"/>
          <p:cNvSpPr/>
          <p:nvPr/>
        </p:nvSpPr>
        <p:spPr>
          <a:xfrm>
            <a:off x="3884760" y="8685360"/>
            <a:ext cx="2970000" cy="456840"/>
          </a:xfrm>
          <a:prstGeom prst="rect">
            <a:avLst/>
          </a:prstGeom>
          <a:noFill/>
          <a:ln>
            <a:noFill/>
          </a:ln>
        </p:spPr>
        <p:style>
          <a:lnRef idx="0">
            <a:scrgbClr r="0" g="0" b="0"/>
          </a:lnRef>
          <a:fillRef idx="0">
            <a:scrgbClr r="0" g="0" b="0"/>
          </a:fillRef>
          <a:effectRef idx="0">
            <a:scrgbClr r="0" g="0" b="0"/>
          </a:effectRef>
          <a:fontRef idx="minor"/>
        </p:style>
      </p:sp>
    </p:spTree>
    <p:extLst>
      <p:ext uri="{BB962C8B-B14F-4D97-AF65-F5344CB8AC3E}">
        <p14:creationId xmlns:p14="http://schemas.microsoft.com/office/powerpoint/2010/main" val="2200867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3E7EF2-EDE7-4F5B-9DB0-162D92DE1C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7114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E7EF2-EDE7-4F5B-9DB0-162D92DE1C56}" type="slidenum">
              <a:rPr lang="en-US" smtClean="0"/>
              <a:t>4</a:t>
            </a:fld>
            <a:endParaRPr lang="en-US"/>
          </a:p>
        </p:txBody>
      </p:sp>
    </p:spTree>
    <p:extLst>
      <p:ext uri="{BB962C8B-B14F-4D97-AF65-F5344CB8AC3E}">
        <p14:creationId xmlns:p14="http://schemas.microsoft.com/office/powerpoint/2010/main" val="23148871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3E7EF2-EDE7-4F5B-9DB0-162D92DE1C56}" type="slidenum">
              <a:rPr lang="en-US" smtClean="0"/>
              <a:t>7</a:t>
            </a:fld>
            <a:endParaRPr lang="en-US"/>
          </a:p>
        </p:txBody>
      </p:sp>
    </p:spTree>
    <p:extLst>
      <p:ext uri="{BB962C8B-B14F-4D97-AF65-F5344CB8AC3E}">
        <p14:creationId xmlns:p14="http://schemas.microsoft.com/office/powerpoint/2010/main" val="3628150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3E7EF2-EDE7-4F5B-9DB0-162D92DE1C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690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3E7EF2-EDE7-4F5B-9DB0-162D92DE1C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2852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3E7EF2-EDE7-4F5B-9DB0-162D92DE1C5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04193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6488" y="812800"/>
            <a:ext cx="5345112" cy="4008438"/>
          </a:xfrm>
        </p:spPr>
      </p:sp>
      <p:sp>
        <p:nvSpPr>
          <p:cNvPr id="3" name="Notes Placeholder 2"/>
          <p:cNvSpPr>
            <a:spLocks noGrp="1"/>
          </p:cNvSpPr>
          <p:nvPr>
            <p:ph type="body" idx="1"/>
          </p:nvPr>
        </p:nvSpPr>
        <p:spPr/>
        <p:txBody>
          <a:bodyPr/>
          <a:lstStyle/>
          <a:p>
            <a:endParaRPr lang="de-DE" dirty="0"/>
          </a:p>
        </p:txBody>
      </p:sp>
      <p:sp>
        <p:nvSpPr>
          <p:cNvPr id="4" name="Slide Number Placeholder 3"/>
          <p:cNvSpPr>
            <a:spLocks noGrp="1"/>
          </p:cNvSpPr>
          <p:nvPr>
            <p:ph type="sldNum"/>
          </p:nvPr>
        </p:nvSpPr>
        <p:spPr/>
        <p:txBody>
          <a:bodyPr/>
          <a:lstStyle/>
          <a:p>
            <a:pPr algn="r"/>
            <a:fld id="{7E15FAFB-A673-4090-8F02-2E855E5C08F6}" type="slidenum">
              <a:rPr lang="es-ES" sz="1400" b="0" strike="noStrike" spc="-1" smtClean="0">
                <a:latin typeface="Times New Roman"/>
              </a:rPr>
              <a:t>12</a:t>
            </a:fld>
            <a:endParaRPr lang="es-ES" sz="1400" b="0" strike="noStrike" spc="-1">
              <a:latin typeface="Times New Roman"/>
            </a:endParaRPr>
          </a:p>
        </p:txBody>
      </p:sp>
    </p:spTree>
    <p:extLst>
      <p:ext uri="{BB962C8B-B14F-4D97-AF65-F5344CB8AC3E}">
        <p14:creationId xmlns:p14="http://schemas.microsoft.com/office/powerpoint/2010/main" val="267013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9"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0" name="PlaceHolder 5"/>
          <p:cNvSpPr>
            <a:spLocks noGrp="1"/>
          </p:cNvSpPr>
          <p:nvPr>
            <p:ph type="body"/>
          </p:nvPr>
        </p:nvSpPr>
        <p:spPr>
          <a:xfrm>
            <a:off x="457200" y="368208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5" name="PlaceHolder 5"/>
          <p:cNvSpPr>
            <a:spLocks noGrp="1"/>
          </p:cNvSpPr>
          <p:nvPr>
            <p:ph type="body"/>
          </p:nvPr>
        </p:nvSpPr>
        <p:spPr>
          <a:xfrm>
            <a:off x="6022080" y="368208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37" name="PlaceHolder 7"/>
          <p:cNvSpPr>
            <a:spLocks noGrp="1"/>
          </p:cNvSpPr>
          <p:nvPr>
            <p:ph type="body"/>
          </p:nvPr>
        </p:nvSpPr>
        <p:spPr>
          <a:xfrm>
            <a:off x="457200" y="3682080"/>
            <a:ext cx="264960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6460-698A-40AA-92DF-5AE7FB2EE9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9BAE44-EBBB-47B8-AE90-F0DB37BDF4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2A5064-8A36-47AE-BF4E-2C6916EE5F86}"/>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F22473D6-AF5A-4EED-81E8-6E9493BBC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965E4-573E-466B-854D-60CE722BD05B}"/>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3635766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65639-C956-42E5-8F40-7EE94BB5EABA}"/>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B198F5D-C1B9-4C67-B62A-824028B339B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905ED4C-DCFB-40B7-92EE-F7EE6D135C99}"/>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81F8DC25-0E20-464D-9752-1F763F9004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4E3CB0-BF60-4019-BD4F-CA65F7D1B4E4}"/>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1896519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16460-698A-40AA-92DF-5AE7FB2EE9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9BAE44-EBBB-47B8-AE90-F0DB37BDF4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2A5064-8A36-47AE-BF4E-2C6916EE5F86}"/>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F22473D6-AF5A-4EED-81E8-6E9493BBC9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4965E4-573E-466B-854D-60CE722BD05B}"/>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3533541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B52A9-8DEE-448C-ABD0-37E3705111AE}"/>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502FDF88-C434-4D6B-BC18-CCB0FB2D863D}"/>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992EA3-ED35-489A-B5ED-597EFCE28094}"/>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2449482E-B2A5-4819-9E73-8450A95102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AEC467-FA8C-4E1D-9482-5A93ED15C975}"/>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1694899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4DA7BE-9374-4BB4-A3E7-CAA2C222D7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E8A873-AF04-4AD0-A51B-001976C4C32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30FC15-E463-45EB-848A-4DF25EBD3EC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6AC676-D585-4854-903A-3BEEA14DE3F9}"/>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6" name="Footer Placeholder 5">
            <a:extLst>
              <a:ext uri="{FF2B5EF4-FFF2-40B4-BE49-F238E27FC236}">
                <a16:creationId xmlns:a16="http://schemas.microsoft.com/office/drawing/2014/main" id="{EF68ABCB-2C07-4EFB-8749-0E2BFD1824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61A4F4-9B61-4482-BE0E-099961DC98FE}"/>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35338441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54782-618E-4C6C-838E-E2D306B7AD3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F2394E-CA01-480B-AB1E-B9D9D0AC897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AA14BD8-C8DC-4659-B206-E69223CE56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2C5B3BB-98D1-4119-8F62-50C923AFCDC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155B0C1-DB03-4BB0-93F9-F0004A8F2DAD}"/>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123DEB-AA4A-4742-ADA5-E8806E3B8332}"/>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8" name="Footer Placeholder 7">
            <a:extLst>
              <a:ext uri="{FF2B5EF4-FFF2-40B4-BE49-F238E27FC236}">
                <a16:creationId xmlns:a16="http://schemas.microsoft.com/office/drawing/2014/main" id="{0C3F015C-35FE-49DF-83AB-05528DFD087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D91A1C6-C6F3-473E-B255-486477130FDE}"/>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9744866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FC584-35F5-4D8E-B360-F00745EEDC1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A7434A-20A0-448D-99B6-57223707AFE8}"/>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4" name="Footer Placeholder 3">
            <a:extLst>
              <a:ext uri="{FF2B5EF4-FFF2-40B4-BE49-F238E27FC236}">
                <a16:creationId xmlns:a16="http://schemas.microsoft.com/office/drawing/2014/main" id="{81A0336F-BE1E-4305-893B-5CCDE2F0A3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B41DAA-A509-41F5-9D2F-9E4237769A81}"/>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2137065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s-E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BC3593-E856-4B68-B9EF-8F4A2644E22C}"/>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3" name="Footer Placeholder 2">
            <a:extLst>
              <a:ext uri="{FF2B5EF4-FFF2-40B4-BE49-F238E27FC236}">
                <a16:creationId xmlns:a16="http://schemas.microsoft.com/office/drawing/2014/main" id="{7B6FF7FB-9B90-4606-B0D6-9FEB6AAE2F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48E09D-68F2-421C-9B61-4C3FB54DC9FF}"/>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10143902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11EAD-7EBD-44F2-90A3-C54863FCA2A4}"/>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8BCA024E-5495-442A-90CB-E86646822681}"/>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C7429C-3753-40B2-9AB2-31593988D1F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EF23B67C-F6E5-4D47-A371-A8C273EA3CF7}"/>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6" name="Footer Placeholder 5">
            <a:extLst>
              <a:ext uri="{FF2B5EF4-FFF2-40B4-BE49-F238E27FC236}">
                <a16:creationId xmlns:a16="http://schemas.microsoft.com/office/drawing/2014/main" id="{C4BDB08A-8D1A-4B80-9838-7303E7896A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FED870-FCC5-4882-89DE-00D0C617F46D}"/>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12666287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DADC2-05FD-4F15-A770-AE0401AC128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4E609E38-0C98-4325-9447-03DC7FEDF3BD}"/>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4D4C2E2-C2B8-49C6-92A8-28D179B0D2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0EF6907-876A-4E99-A82A-3C5FA9396343}"/>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6" name="Footer Placeholder 5">
            <a:extLst>
              <a:ext uri="{FF2B5EF4-FFF2-40B4-BE49-F238E27FC236}">
                <a16:creationId xmlns:a16="http://schemas.microsoft.com/office/drawing/2014/main" id="{40D2DCEF-3C09-4246-9DBD-CFE2767907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C305E4-5825-465B-ACD9-E48F46A7067A}"/>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2087710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8DF65-2C54-403D-A057-E27073381E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B32C552-F798-4D3C-9621-476B0C77F6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21E349-A02D-470C-A2F4-8D74076090CF}"/>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8D394ED0-DF07-4209-9412-0A39A02273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118F2D-9689-4B31-8367-68361A008856}"/>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239955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01944F-A978-460D-9059-4F139DEF35E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A4C3C0-BAB9-4C38-AAD6-1E42BFC6A519}"/>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0BBBC-123A-4D03-9468-032F2AFC20CC}"/>
              </a:ext>
            </a:extLst>
          </p:cNvPr>
          <p:cNvSpPr>
            <a:spLocks noGrp="1"/>
          </p:cNvSpPr>
          <p:nvPr>
            <p:ph type="dt" sz="half" idx="10"/>
          </p:nvPr>
        </p:nvSpPr>
        <p:spPr/>
        <p:txBody>
          <a:body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1573D582-4EDB-49B3-AA89-C359B55B3B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A5A55-3F00-4B99-AD88-E0ED70BD1793}"/>
              </a:ext>
            </a:extLst>
          </p:cNvPr>
          <p:cNvSpPr>
            <a:spLocks noGrp="1"/>
          </p:cNvSpPr>
          <p:nvPr>
            <p:ph type="sldNum" sz="quarter" idx="12"/>
          </p:nvPr>
        </p:nvSpPr>
        <p:spPr/>
        <p:txBody>
          <a:bodyPr/>
          <a:lstStyle/>
          <a:p>
            <a:fld id="{E0228E8C-6F94-46B4-BA35-2B4DD0794C60}" type="slidenum">
              <a:rPr lang="en-US" smtClean="0"/>
              <a:t>‹#›</a:t>
            </a:fld>
            <a:endParaRPr lang="en-US"/>
          </a:p>
        </p:txBody>
      </p:sp>
    </p:spTree>
    <p:extLst>
      <p:ext uri="{BB962C8B-B14F-4D97-AF65-F5344CB8AC3E}">
        <p14:creationId xmlns:p14="http://schemas.microsoft.com/office/powerpoint/2010/main" val="1402133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s-E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3" name="PlaceHolder 3"/>
          <p:cNvSpPr>
            <a:spLocks noGrp="1"/>
          </p:cNvSpPr>
          <p:nvPr>
            <p:ph type="body"/>
          </p:nvPr>
        </p:nvSpPr>
        <p:spPr>
          <a:xfrm>
            <a:off x="457200" y="368208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4" name="PlaceHolder 4"/>
          <p:cNvSpPr>
            <a:spLocks noGrp="1"/>
          </p:cNvSpPr>
          <p:nvPr>
            <p:ph type="body"/>
          </p:nvPr>
        </p:nvSpPr>
        <p:spPr>
          <a:xfrm>
            <a:off x="4674240" y="1604520"/>
            <a:ext cx="4015800" cy="397728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endParaRPr lang="en-US" sz="1800" b="0" strike="noStrike" spc="-1">
              <a:solidFill>
                <a:srgbClr val="000000"/>
              </a:solidFill>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2800" b="0" strike="noStrike" spc="-1">
              <a:solidFill>
                <a:srgbClr val="000000"/>
              </a:solidFill>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28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r>
              <a:rPr lang="en-US" sz="1800" b="0" strike="noStrike" spc="-1">
                <a:solidFill>
                  <a:srgbClr val="000000"/>
                </a:solidFill>
                <a:latin typeface="Arial"/>
              </a:rPr>
              <a:t>Click to edit the title text format</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8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en-US" sz="20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en-US" sz="18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1E58F9E-B30E-4F40-B2C2-1F780DEB125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D6063D5-CD8C-427E-B7DA-B1E9FDE5A1D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891DFF-5335-447C-B72C-6E7544B45DD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1D30DE4-3638-46D2-92AE-84918CA4AEBC}" type="datetimeFigureOut">
              <a:rPr lang="en-US" smtClean="0"/>
              <a:t>10/2/2022</a:t>
            </a:fld>
            <a:endParaRPr lang="en-US"/>
          </a:p>
        </p:txBody>
      </p:sp>
      <p:sp>
        <p:nvSpPr>
          <p:cNvPr id="5" name="Footer Placeholder 4">
            <a:extLst>
              <a:ext uri="{FF2B5EF4-FFF2-40B4-BE49-F238E27FC236}">
                <a16:creationId xmlns:a16="http://schemas.microsoft.com/office/drawing/2014/main" id="{FE6973C4-0A4E-4057-8F45-852217540EDF}"/>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E2CB50-5755-4683-8989-EA93D6B8C41B}"/>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228E8C-6F94-46B4-BA35-2B4DD0794C60}" type="slidenum">
              <a:rPr lang="en-US" smtClean="0"/>
              <a:t>‹#›</a:t>
            </a:fld>
            <a:endParaRPr lang="en-US"/>
          </a:p>
        </p:txBody>
      </p:sp>
    </p:spTree>
    <p:extLst>
      <p:ext uri="{BB962C8B-B14F-4D97-AF65-F5344CB8AC3E}">
        <p14:creationId xmlns:p14="http://schemas.microsoft.com/office/powerpoint/2010/main" val="195842764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E44C2A4-CAA7-103D-9C12-A3B991B21A4C}"/>
              </a:ext>
            </a:extLst>
          </p:cNvPr>
          <p:cNvPicPr>
            <a:picLocks noChangeAspect="1"/>
          </p:cNvPicPr>
          <p:nvPr/>
        </p:nvPicPr>
        <p:blipFill rotWithShape="1">
          <a:blip r:embed="rId3">
            <a:extLst>
              <a:ext uri="{28A0092B-C50C-407E-A947-70E740481C1C}">
                <a14:useLocalDpi xmlns:a14="http://schemas.microsoft.com/office/drawing/2010/main" val="0"/>
              </a:ext>
            </a:extLst>
          </a:blip>
          <a:srcRect l="508"/>
          <a:stretch/>
        </p:blipFill>
        <p:spPr>
          <a:xfrm>
            <a:off x="2798859" y="5105323"/>
            <a:ext cx="6221100" cy="1534751"/>
          </a:xfrm>
          <a:prstGeom prst="rect">
            <a:avLst/>
          </a:prstGeom>
          <a:ln>
            <a:solidFill>
              <a:schemeClr val="bg1"/>
            </a:solidFill>
          </a:ln>
        </p:spPr>
      </p:pic>
      <p:sp>
        <p:nvSpPr>
          <p:cNvPr id="120" name="CustomShape 1"/>
          <p:cNvSpPr/>
          <p:nvPr/>
        </p:nvSpPr>
        <p:spPr>
          <a:xfrm>
            <a:off x="2276856" y="1234440"/>
            <a:ext cx="6647688" cy="21929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800" b="1" i="0" u="none" strike="noStrike" baseline="0" dirty="0">
                <a:solidFill>
                  <a:srgbClr val="000000"/>
                </a:solidFill>
                <a:latin typeface="+mj-lt"/>
              </a:rPr>
              <a:t>Welfare Brokers and Mobile EU citizens’ Access to Social Protection: The Case of Romanian Migrants in Germany </a:t>
            </a:r>
            <a:endParaRPr kumimoji="0" lang="es-ES" sz="2800" b="0" i="0" u="none" strike="noStrike" kern="1200" cap="none" spc="-1" normalizeH="0" baseline="0" noProof="0" dirty="0">
              <a:ln>
                <a:noFill/>
              </a:ln>
              <a:solidFill>
                <a:prstClr val="black"/>
              </a:solidFill>
              <a:effectLst/>
              <a:uLnTx/>
              <a:uFillTx/>
              <a:latin typeface="+mj-lt"/>
              <a:cs typeface="Calibri" panose="020F0502020204030204" pitchFamily="34" charset="0"/>
            </a:endParaRPr>
          </a:p>
        </p:txBody>
      </p:sp>
      <p:sp>
        <p:nvSpPr>
          <p:cNvPr id="121" name="CustomShape 2"/>
          <p:cNvSpPr/>
          <p:nvPr/>
        </p:nvSpPr>
        <p:spPr>
          <a:xfrm>
            <a:off x="3164472" y="3582828"/>
            <a:ext cx="4692600" cy="1761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500" b="1" i="1" u="none" strike="noStrike" kern="1200" cap="none" spc="-1" normalizeH="0" baseline="0" noProof="0" dirty="0">
                <a:ln>
                  <a:noFill/>
                </a:ln>
                <a:solidFill>
                  <a:srgbClr val="000000"/>
                </a:solidFill>
                <a:effectLst/>
                <a:uLnTx/>
                <a:uFillTx/>
                <a:latin typeface="Gill Sans MT"/>
                <a:ea typeface="Arial"/>
              </a:rPr>
              <a:t>Alexandra Voivozeanu</a:t>
            </a:r>
            <a:endParaRPr kumimoji="0" lang="es-ES" sz="1500" b="0" i="1" u="none" strike="noStrike" kern="1200" cap="none" spc="-1" normalizeH="0" baseline="0" noProof="0" dirty="0">
              <a:ln>
                <a:noFill/>
              </a:ln>
              <a:solidFill>
                <a:srgbClr val="000000"/>
              </a:solidFill>
              <a:effectLst/>
              <a:uLnTx/>
              <a:uFillTx/>
              <a:latin typeface="Gill Sans MT"/>
              <a:ea typeface="Arial"/>
            </a:endParaRPr>
          </a:p>
        </p:txBody>
      </p:sp>
      <p:pic>
        <p:nvPicPr>
          <p:cNvPr id="123" name="Picture 3"/>
          <p:cNvPicPr/>
          <p:nvPr/>
        </p:nvPicPr>
        <p:blipFill>
          <a:blip r:embed="rId4"/>
          <a:stretch/>
        </p:blipFill>
        <p:spPr>
          <a:xfrm>
            <a:off x="0" y="0"/>
            <a:ext cx="2368440" cy="6854760"/>
          </a:xfrm>
          <a:prstGeom prst="rect">
            <a:avLst/>
          </a:prstGeom>
          <a:ln>
            <a:noFill/>
          </a:ln>
        </p:spPr>
      </p:pic>
    </p:spTree>
    <p:extLst>
      <p:ext uri="{BB962C8B-B14F-4D97-AF65-F5344CB8AC3E}">
        <p14:creationId xmlns:p14="http://schemas.microsoft.com/office/powerpoint/2010/main" val="393383895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A6DB6-6A49-4185-824D-D93835478228}"/>
              </a:ext>
            </a:extLst>
          </p:cNvPr>
          <p:cNvSpPr>
            <a:spLocks noGrp="1"/>
          </p:cNvSpPr>
          <p:nvPr>
            <p:ph type="title"/>
          </p:nvPr>
        </p:nvSpPr>
        <p:spPr>
          <a:xfrm>
            <a:off x="628650" y="343180"/>
            <a:ext cx="7886700" cy="1325563"/>
          </a:xfrm>
        </p:spPr>
        <p:txBody>
          <a:bodyPr/>
          <a:lstStyle/>
          <a:p>
            <a:r>
              <a:rPr lang="en-US" b="1" dirty="0">
                <a:latin typeface="Arial" panose="020B0604020202020204" pitchFamily="34" charset="0"/>
                <a:cs typeface="Arial" panose="020B0604020202020204" pitchFamily="34" charset="0"/>
              </a:rPr>
              <a:t>Knowledge gaps: civil servants</a:t>
            </a:r>
            <a:endParaRPr lang="en-US" dirty="0">
              <a:latin typeface="Arial" panose="020B0604020202020204" pitchFamily="34" charset="0"/>
              <a:cs typeface="Arial" panose="020B0604020202020204" pitchFamily="34" charset="0"/>
            </a:endParaRPr>
          </a:p>
        </p:txBody>
      </p:sp>
      <p:sp>
        <p:nvSpPr>
          <p:cNvPr id="11" name="Content Placeholder 2">
            <a:extLst>
              <a:ext uri="{FF2B5EF4-FFF2-40B4-BE49-F238E27FC236}">
                <a16:creationId xmlns:a16="http://schemas.microsoft.com/office/drawing/2014/main" id="{E21D5957-76E9-4154-B7C8-29B304FF4626}"/>
              </a:ext>
            </a:extLst>
          </p:cNvPr>
          <p:cNvSpPr txBox="1">
            <a:spLocks/>
          </p:cNvSpPr>
          <p:nvPr/>
        </p:nvSpPr>
        <p:spPr>
          <a:xfrm>
            <a:off x="504749" y="1668743"/>
            <a:ext cx="8010601" cy="394437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28625" indent="-257175" defTabSz="685800">
              <a:lnSpc>
                <a:spcPct val="150000"/>
              </a:lnSpc>
              <a:spcBef>
                <a:spcPts val="0"/>
              </a:spcBef>
              <a:spcAft>
                <a:spcPts val="600"/>
              </a:spcAft>
            </a:pPr>
            <a:r>
              <a:rPr lang="en-GB" sz="1600" b="1" dirty="0">
                <a:latin typeface="Arial" panose="020B0604020202020204" pitchFamily="34" charset="0"/>
                <a:ea typeface="Yu Gothic UI Semibold" panose="020B0700000000000000" pitchFamily="34" charset="-128"/>
                <a:cs typeface="Arial" panose="020B0604020202020204" pitchFamily="34" charset="0"/>
              </a:rPr>
              <a:t>Insufficient knowledge of EU regulations &amp; discriminatory practices at the administrative level </a:t>
            </a:r>
            <a:endParaRPr lang="en-US" sz="1600" dirty="0">
              <a:latin typeface="Arial" panose="020B0604020202020204" pitchFamily="34" charset="0"/>
              <a:ea typeface="Calibri" panose="020F0502020204030204" pitchFamily="34" charset="0"/>
              <a:cs typeface="Arial" panose="020B0604020202020204" pitchFamily="34" charset="0"/>
            </a:endParaRPr>
          </a:p>
          <a:p>
            <a:pPr marL="428625" indent="-257175" defTabSz="685800">
              <a:lnSpc>
                <a:spcPct val="150000"/>
              </a:lnSpc>
              <a:spcBef>
                <a:spcPts val="0"/>
              </a:spcBef>
              <a:spcAft>
                <a:spcPts val="600"/>
              </a:spcAft>
            </a:pPr>
            <a:endParaRPr lang="en-US" sz="2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8004DA89-591B-8D55-40D2-340E0CAE6347}"/>
              </a:ext>
            </a:extLst>
          </p:cNvPr>
          <p:cNvSpPr/>
          <p:nvPr/>
        </p:nvSpPr>
        <p:spPr>
          <a:xfrm>
            <a:off x="3339547" y="4206240"/>
            <a:ext cx="5426428" cy="219509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algn="just">
              <a:lnSpc>
                <a:spcPct val="150000"/>
              </a:lnSpc>
              <a:spcBef>
                <a:spcPts val="0"/>
              </a:spcBef>
              <a:spcAft>
                <a:spcPts val="0"/>
              </a:spcAft>
            </a:pPr>
            <a:r>
              <a:rPr lang="en-US" sz="1800" kern="150" dirty="0">
                <a:solidFill>
                  <a:schemeClr val="tx1"/>
                </a:solidFill>
                <a:effectLst/>
                <a:latin typeface="Arial" panose="020B0604020202020204" pitchFamily="34" charset="0"/>
                <a:ea typeface="SimSun" panose="02010600030101010101" pitchFamily="2" charset="-122"/>
                <a:cs typeface="Arial" panose="020B0604020202020204" pitchFamily="34" charset="0"/>
              </a:rPr>
              <a:t>“</a:t>
            </a:r>
            <a:r>
              <a:rPr lang="en-US" sz="1200" kern="150" dirty="0">
                <a:solidFill>
                  <a:schemeClr val="tx1"/>
                </a:solidFill>
                <a:effectLst/>
                <a:latin typeface="Arial" panose="020B0604020202020204" pitchFamily="34" charset="0"/>
                <a:ea typeface="SimSun" panose="02010600030101010101" pitchFamily="2" charset="-122"/>
                <a:cs typeface="Arial" panose="020B0604020202020204" pitchFamily="34" charset="0"/>
              </a:rPr>
              <a:t>Within a very normal child benefit case – a letter arrives suddenly: the Family Welfare Office must check if one is still entitled to child benefits. And this is simply an administrative process that comes from mistrust… they want to check if the people are indeed in Berlin, or if the children are indeed in Berlin, or if the conditions are still them same… our white German-speaking clients never get such letters.”</a:t>
            </a:r>
            <a:endParaRPr lang="de-DE" sz="1200" kern="15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p:txBody>
      </p:sp>
      <p:sp>
        <p:nvSpPr>
          <p:cNvPr id="9" name="Rectangle 8">
            <a:extLst>
              <a:ext uri="{FF2B5EF4-FFF2-40B4-BE49-F238E27FC236}">
                <a16:creationId xmlns:a16="http://schemas.microsoft.com/office/drawing/2014/main" id="{04F8756F-B9C0-1205-85DE-7FCCDFAEB741}"/>
              </a:ext>
            </a:extLst>
          </p:cNvPr>
          <p:cNvSpPr/>
          <p:nvPr/>
        </p:nvSpPr>
        <p:spPr>
          <a:xfrm>
            <a:off x="1916264" y="3641697"/>
            <a:ext cx="55659" cy="3260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 name="Rectangle 9">
            <a:extLst>
              <a:ext uri="{FF2B5EF4-FFF2-40B4-BE49-F238E27FC236}">
                <a16:creationId xmlns:a16="http://schemas.microsoft.com/office/drawing/2014/main" id="{7D88B7B9-36E8-77CB-EF32-A47E2682CAA2}"/>
              </a:ext>
            </a:extLst>
          </p:cNvPr>
          <p:cNvSpPr/>
          <p:nvPr/>
        </p:nvSpPr>
        <p:spPr>
          <a:xfrm>
            <a:off x="755374" y="2806809"/>
            <a:ext cx="4381169" cy="1693629"/>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algn="just" defTabSz="685800">
              <a:lnSpc>
                <a:spcPct val="150000"/>
              </a:lnSpc>
            </a:pPr>
            <a:r>
              <a:rPr lang="en-US" sz="1200" kern="150"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Especially in the case of child benefits, people from Romania experience very long waiting times and, occasionally, face high hurdles in submitting and having their applications processed. I would go so far as to say that systematic obstruction takes place.</a:t>
            </a:r>
            <a:endParaRPr lang="de-DE" sz="1200" kern="15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a:p>
            <a:pPr marL="171450" algn="just" defTabSz="685800">
              <a:lnSpc>
                <a:spcPct val="150000"/>
              </a:lnSpc>
            </a:pPr>
            <a:r>
              <a:rPr lang="en-US" sz="1200" kern="150" dirty="0">
                <a:solidFill>
                  <a:srgbClr val="000000"/>
                </a:solidFill>
                <a:latin typeface="Arial" panose="020B0604020202020204" pitchFamily="34" charset="0"/>
                <a:ea typeface="SimSun" panose="02010600030101010101" pitchFamily="2" charset="-122"/>
                <a:cs typeface="Arial" panose="020B0604020202020204" pitchFamily="34" charset="0"/>
              </a:rPr>
              <a:t>(Dan, CSO representative)</a:t>
            </a:r>
            <a:endParaRPr lang="en-US" sz="1200" kern="150" dirty="0">
              <a:solidFill>
                <a:prstClr val="white"/>
              </a:solidFill>
              <a:latin typeface="Arial" panose="020B0604020202020204" pitchFamily="34" charset="0"/>
              <a:ea typeface="SimSun" panose="02010600030101010101" pitchFamily="2" charset="-122"/>
              <a:cs typeface="Arial" panose="020B0604020202020204" pitchFamily="34" charset="0"/>
            </a:endParaRPr>
          </a:p>
        </p:txBody>
      </p:sp>
      <p:pic>
        <p:nvPicPr>
          <p:cNvPr id="12" name="Picture 4">
            <a:extLst>
              <a:ext uri="{FF2B5EF4-FFF2-40B4-BE49-F238E27FC236}">
                <a16:creationId xmlns:a16="http://schemas.microsoft.com/office/drawing/2014/main" id="{550AF3EF-CEC2-1F05-340D-69C5C6BD4483}"/>
              </a:ext>
            </a:extLst>
          </p:cNvPr>
          <p:cNvPicPr/>
          <p:nvPr/>
        </p:nvPicPr>
        <p:blipFill>
          <a:blip r:embed="rId3"/>
          <a:stretch/>
        </p:blipFill>
        <p:spPr>
          <a:xfrm>
            <a:off x="6875640" y="36735"/>
            <a:ext cx="2266560" cy="771480"/>
          </a:xfrm>
          <a:prstGeom prst="rect">
            <a:avLst/>
          </a:prstGeom>
          <a:ln>
            <a:noFill/>
          </a:ln>
        </p:spPr>
      </p:pic>
    </p:spTree>
    <p:extLst>
      <p:ext uri="{BB962C8B-B14F-4D97-AF65-F5344CB8AC3E}">
        <p14:creationId xmlns:p14="http://schemas.microsoft.com/office/powerpoint/2010/main" val="1830493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A6DB6-6A49-4185-824D-D93835478228}"/>
              </a:ext>
            </a:extLst>
          </p:cNvPr>
          <p:cNvSpPr>
            <a:spLocks noGrp="1"/>
          </p:cNvSpPr>
          <p:nvPr>
            <p:ph type="title"/>
          </p:nvPr>
        </p:nvSpPr>
        <p:spPr>
          <a:xfrm>
            <a:off x="349857" y="343180"/>
            <a:ext cx="8165493" cy="1325563"/>
          </a:xfrm>
        </p:spPr>
        <p:txBody>
          <a:bodyPr>
            <a:normAutofit/>
          </a:bodyPr>
          <a:lstStyle/>
          <a:p>
            <a:pPr algn="just">
              <a:lnSpc>
                <a:spcPct val="150000"/>
              </a:lnSpc>
              <a:spcBef>
                <a:spcPts val="0"/>
              </a:spcBef>
              <a:spcAft>
                <a:spcPts val="800"/>
              </a:spcAft>
            </a:pPr>
            <a:r>
              <a:rPr lang="de-DE" sz="2800" b="1" dirty="0" err="1">
                <a:effectLst/>
                <a:latin typeface="Arial" panose="020B0604020202020204" pitchFamily="34" charset="0"/>
                <a:ea typeface="Calibri" panose="020F0502020204030204" pitchFamily="34" charset="0"/>
                <a:cs typeface="Arial" panose="020B0604020202020204" pitchFamily="34" charset="0"/>
              </a:rPr>
              <a:t>Welfare</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brokers</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beyond</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their</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role</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as</a:t>
            </a:r>
            <a:r>
              <a:rPr lang="de-DE" sz="2800" b="1" dirty="0">
                <a:effectLst/>
                <a:latin typeface="Arial" panose="020B0604020202020204" pitchFamily="34" charset="0"/>
                <a:ea typeface="Calibri" panose="020F0502020204030204" pitchFamily="34" charset="0"/>
                <a:cs typeface="Arial" panose="020B0604020202020204" pitchFamily="34" charset="0"/>
              </a:rPr>
              <a:t> </a:t>
            </a:r>
            <a:r>
              <a:rPr lang="de-DE" sz="2800" b="1" dirty="0" err="1">
                <a:effectLst/>
                <a:latin typeface="Arial" panose="020B0604020202020204" pitchFamily="34" charset="0"/>
                <a:ea typeface="Calibri" panose="020F0502020204030204" pitchFamily="34" charset="0"/>
                <a:cs typeface="Arial" panose="020B0604020202020204" pitchFamily="34" charset="0"/>
              </a:rPr>
              <a:t>mediators</a:t>
            </a:r>
            <a:r>
              <a:rPr lang="de-DE" sz="2800" b="1" dirty="0">
                <a:effectLst/>
                <a:latin typeface="Arial" panose="020B0604020202020204" pitchFamily="34" charset="0"/>
                <a:ea typeface="Calibri" panose="020F0502020204030204" pitchFamily="34" charset="0"/>
                <a:cs typeface="Arial" panose="020B0604020202020204" pitchFamily="34" charset="0"/>
              </a:rPr>
              <a:t> </a:t>
            </a:r>
          </a:p>
        </p:txBody>
      </p:sp>
      <p:sp>
        <p:nvSpPr>
          <p:cNvPr id="3" name="Content Placeholder 2">
            <a:extLst>
              <a:ext uri="{FF2B5EF4-FFF2-40B4-BE49-F238E27FC236}">
                <a16:creationId xmlns:a16="http://schemas.microsoft.com/office/drawing/2014/main" id="{677B94BC-B5C1-6E31-5B84-79C6ED4D69EC}"/>
              </a:ext>
            </a:extLst>
          </p:cNvPr>
          <p:cNvSpPr>
            <a:spLocks noGrp="1"/>
          </p:cNvSpPr>
          <p:nvPr>
            <p:ph idx="1"/>
          </p:nvPr>
        </p:nvSpPr>
        <p:spPr>
          <a:xfrm>
            <a:off x="349857" y="1741336"/>
            <a:ext cx="8165493" cy="4435626"/>
          </a:xfrm>
        </p:spPr>
        <p:txBody>
          <a:bodyPr>
            <a:normAutofit/>
          </a:bodyPr>
          <a:lstStyle/>
          <a:p>
            <a:pPr>
              <a:lnSpc>
                <a:spcPct val="150000"/>
              </a:lnSpc>
              <a:spcBef>
                <a:spcPts val="0"/>
              </a:spcBef>
            </a:pPr>
            <a:r>
              <a:rPr lang="de-DE" sz="1800" b="1" dirty="0">
                <a:latin typeface="Arial" panose="020B0604020202020204" pitchFamily="34" charset="0"/>
                <a:cs typeface="Arial" panose="020B0604020202020204" pitchFamily="34" charset="0"/>
              </a:rPr>
              <a:t> WB </a:t>
            </a:r>
            <a:r>
              <a:rPr lang="de-DE" sz="1800" b="1" dirty="0" err="1">
                <a:latin typeface="Arial" panose="020B0604020202020204" pitchFamily="34" charset="0"/>
                <a:cs typeface="Arial" panose="020B0604020202020204" pitchFamily="34" charset="0"/>
              </a:rPr>
              <a:t>try</a:t>
            </a:r>
            <a:r>
              <a:rPr lang="de-DE" sz="1800" b="1" dirty="0">
                <a:latin typeface="Arial" panose="020B0604020202020204" pitchFamily="34" charset="0"/>
                <a:cs typeface="Arial" panose="020B0604020202020204" pitchFamily="34" charset="0"/>
              </a:rPr>
              <a:t> </a:t>
            </a:r>
            <a:r>
              <a:rPr lang="de-DE" sz="1800" b="1" dirty="0" err="1">
                <a:latin typeface="Arial" panose="020B0604020202020204" pitchFamily="34" charset="0"/>
                <a:cs typeface="Arial" panose="020B0604020202020204" pitchFamily="34" charset="0"/>
              </a:rPr>
              <a:t>to</a:t>
            </a:r>
            <a:r>
              <a:rPr lang="de-DE" sz="1800" b="1" dirty="0">
                <a:latin typeface="Arial" panose="020B0604020202020204" pitchFamily="34" charset="0"/>
                <a:cs typeface="Arial" panose="020B0604020202020204" pitchFamily="34" charset="0"/>
              </a:rPr>
              <a:t> push </a:t>
            </a:r>
            <a:r>
              <a:rPr lang="de-DE" sz="1800" b="1" dirty="0" err="1">
                <a:latin typeface="Arial" panose="020B0604020202020204" pitchFamily="34" charset="0"/>
                <a:cs typeface="Arial" panose="020B0604020202020204" pitchFamily="34" charset="0"/>
              </a:rPr>
              <a:t>for</a:t>
            </a:r>
            <a:r>
              <a:rPr lang="de-DE" sz="1800" b="1" dirty="0">
                <a:latin typeface="Arial" panose="020B0604020202020204" pitchFamily="34" charset="0"/>
                <a:cs typeface="Arial" panose="020B0604020202020204" pitchFamily="34" charset="0"/>
              </a:rPr>
              <a:t> </a:t>
            </a:r>
            <a:r>
              <a:rPr lang="de-DE" sz="1800" b="1" dirty="0" err="1">
                <a:latin typeface="Arial" panose="020B0604020202020204" pitchFamily="34" charset="0"/>
                <a:cs typeface="Arial" panose="020B0604020202020204" pitchFamily="34" charset="0"/>
              </a:rPr>
              <a:t>change</a:t>
            </a:r>
            <a:r>
              <a:rPr lang="de-DE" sz="1800" b="1" dirty="0">
                <a:latin typeface="Arial" panose="020B0604020202020204" pitchFamily="34" charset="0"/>
                <a:cs typeface="Arial" panose="020B0604020202020204" pitchFamily="34" charset="0"/>
              </a:rPr>
              <a:t> </a:t>
            </a:r>
            <a:r>
              <a:rPr lang="en-US" sz="1800" b="1" dirty="0">
                <a:effectLst/>
                <a:latin typeface="Arial" panose="020B0604020202020204" pitchFamily="34" charset="0"/>
                <a:ea typeface="Yu Gothic UI Semibold" panose="020B0700000000000000" pitchFamily="34" charset="-128"/>
                <a:cs typeface="Arial" panose="020B0604020202020204" pitchFamily="34" charset="0"/>
              </a:rPr>
              <a:t>in the normative and bureaucratic setting </a:t>
            </a:r>
            <a:br>
              <a:rPr lang="de-DE" sz="1800" b="1" dirty="0">
                <a:effectLst/>
                <a:latin typeface="Arial" panose="020B0604020202020204" pitchFamily="34" charset="0"/>
                <a:ea typeface="Calibri" panose="020F0502020204030204" pitchFamily="34" charset="0"/>
                <a:cs typeface="Arial" panose="020B0604020202020204" pitchFamily="34" charset="0"/>
              </a:rPr>
            </a:br>
            <a:endParaRPr lang="de-DE" sz="1600" dirty="0">
              <a:latin typeface="Arial" panose="020B0604020202020204" pitchFamily="34" charset="0"/>
              <a:cs typeface="Arial" panose="020B0604020202020204" pitchFamily="34" charset="0"/>
            </a:endParaRPr>
          </a:p>
        </p:txBody>
      </p:sp>
      <p:sp>
        <p:nvSpPr>
          <p:cNvPr id="11" name="Content Placeholder 2">
            <a:extLst>
              <a:ext uri="{FF2B5EF4-FFF2-40B4-BE49-F238E27FC236}">
                <a16:creationId xmlns:a16="http://schemas.microsoft.com/office/drawing/2014/main" id="{E21D5957-76E9-4154-B7C8-29B304FF4626}"/>
              </a:ext>
            </a:extLst>
          </p:cNvPr>
          <p:cNvSpPr txBox="1">
            <a:spLocks/>
          </p:cNvSpPr>
          <p:nvPr/>
        </p:nvSpPr>
        <p:spPr>
          <a:xfrm>
            <a:off x="504749" y="1668743"/>
            <a:ext cx="8010601" cy="394437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28625" indent="-257175" defTabSz="685800">
              <a:lnSpc>
                <a:spcPct val="150000"/>
              </a:lnSpc>
              <a:spcBef>
                <a:spcPts val="0"/>
              </a:spcBef>
              <a:spcAft>
                <a:spcPts val="600"/>
              </a:spcAft>
            </a:pPr>
            <a:endParaRPr lang="en-US" sz="2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8004DA89-591B-8D55-40D2-340E0CAE6347}"/>
              </a:ext>
            </a:extLst>
          </p:cNvPr>
          <p:cNvSpPr/>
          <p:nvPr/>
        </p:nvSpPr>
        <p:spPr>
          <a:xfrm>
            <a:off x="711483" y="2744745"/>
            <a:ext cx="5231461" cy="2603735"/>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algn="just">
              <a:lnSpc>
                <a:spcPct val="150000"/>
              </a:lnSpc>
              <a:spcBef>
                <a:spcPts val="0"/>
              </a:spcBef>
              <a:spcAft>
                <a:spcPts val="0"/>
              </a:spcAft>
            </a:pPr>
            <a:r>
              <a:rPr lang="en-US" sz="1600" dirty="0">
                <a:solidFill>
                  <a:schemeClr val="tx1"/>
                </a:solidFill>
                <a:effectLst/>
                <a:latin typeface="Times New Roman" panose="02020603050405020304" pitchFamily="18" charset="0"/>
                <a:ea typeface="Yu Gothic UI Semibold" panose="020B0700000000000000" pitchFamily="34" charset="-128"/>
                <a:cs typeface="Times New Roman" panose="02020603050405020304" pitchFamily="18" charset="0"/>
              </a:rPr>
              <a:t>“</a:t>
            </a:r>
            <a:r>
              <a:rPr lang="en-US" sz="1400" dirty="0">
                <a:solidFill>
                  <a:schemeClr val="tx1"/>
                </a:solidFill>
                <a:effectLst/>
                <a:latin typeface="Times New Roman" panose="02020603050405020304" pitchFamily="18" charset="0"/>
                <a:ea typeface="Yu Gothic UI Semibold" panose="020B0700000000000000" pitchFamily="34" charset="-128"/>
                <a:cs typeface="Times New Roman" panose="02020603050405020304" pitchFamily="18" charset="0"/>
              </a:rPr>
              <a:t>Yes, we are going against this law [</a:t>
            </a:r>
            <a:r>
              <a:rPr lang="en-US" sz="1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that shortens the back payment for child benefits from four year to six months</a:t>
            </a:r>
            <a:r>
              <a:rPr lang="en-US" sz="1400" dirty="0">
                <a:solidFill>
                  <a:schemeClr val="tx1"/>
                </a:solidFill>
                <a:effectLst/>
                <a:latin typeface="Times New Roman" panose="02020603050405020304" pitchFamily="18" charset="0"/>
                <a:ea typeface="Yu Gothic UI Semibold" panose="020B0700000000000000" pitchFamily="34" charset="-128"/>
                <a:cs typeface="Times New Roman" panose="02020603050405020304" pitchFamily="18" charset="0"/>
              </a:rPr>
              <a:t>], using [this client’s] case as an example… we do that on a pro-bono basis, because [it is of interest] for us, of course, because we could close a lot of cases and get more money but, on the other hand, I think it is also a social point that is really important for me.” (Kim, representative of transnational company).</a:t>
            </a:r>
            <a:endParaRPr lang="de-DE" sz="1400" kern="150" dirty="0">
              <a:solidFill>
                <a:schemeClr val="tx1"/>
              </a:solidFill>
              <a:effectLst/>
              <a:latin typeface="Arial" panose="020B0604020202020204" pitchFamily="34" charset="0"/>
              <a:ea typeface="SimSun" panose="02010600030101010101" pitchFamily="2" charset="-122"/>
              <a:cs typeface="Arial" panose="020B0604020202020204" pitchFamily="34" charset="0"/>
            </a:endParaRPr>
          </a:p>
        </p:txBody>
      </p:sp>
      <p:pic>
        <p:nvPicPr>
          <p:cNvPr id="4" name="Picture 4">
            <a:extLst>
              <a:ext uri="{FF2B5EF4-FFF2-40B4-BE49-F238E27FC236}">
                <a16:creationId xmlns:a16="http://schemas.microsoft.com/office/drawing/2014/main" id="{38C868B8-3EFE-8BB0-B0FB-FF8CF9B2FC20}"/>
              </a:ext>
            </a:extLst>
          </p:cNvPr>
          <p:cNvPicPr/>
          <p:nvPr/>
        </p:nvPicPr>
        <p:blipFill>
          <a:blip r:embed="rId3"/>
          <a:stretch/>
        </p:blipFill>
        <p:spPr>
          <a:xfrm>
            <a:off x="6875640" y="36735"/>
            <a:ext cx="2266560" cy="771480"/>
          </a:xfrm>
          <a:prstGeom prst="rect">
            <a:avLst/>
          </a:prstGeom>
          <a:ln>
            <a:noFill/>
          </a:ln>
        </p:spPr>
      </p:pic>
    </p:spTree>
    <p:extLst>
      <p:ext uri="{BB962C8B-B14F-4D97-AF65-F5344CB8AC3E}">
        <p14:creationId xmlns:p14="http://schemas.microsoft.com/office/powerpoint/2010/main" val="4179381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7668-D4CD-0064-ECBB-A47769176A47}"/>
              </a:ext>
            </a:extLst>
          </p:cNvPr>
          <p:cNvSpPr>
            <a:spLocks noGrp="1"/>
          </p:cNvSpPr>
          <p:nvPr>
            <p:ph type="title"/>
          </p:nvPr>
        </p:nvSpPr>
        <p:spPr/>
        <p:txBody>
          <a:bodyPr/>
          <a:lstStyle/>
          <a:p>
            <a:r>
              <a:rPr lang="en-US" b="1" dirty="0"/>
              <a:t>Welfare brokers (ideal types)</a:t>
            </a:r>
          </a:p>
        </p:txBody>
      </p:sp>
      <p:graphicFrame>
        <p:nvGraphicFramePr>
          <p:cNvPr id="4" name="Table 3">
            <a:extLst>
              <a:ext uri="{FF2B5EF4-FFF2-40B4-BE49-F238E27FC236}">
                <a16:creationId xmlns:a16="http://schemas.microsoft.com/office/drawing/2014/main" id="{4F386642-AAB1-41BB-90A4-B9F840FBAC4C}"/>
              </a:ext>
            </a:extLst>
          </p:cNvPr>
          <p:cNvGraphicFramePr>
            <a:graphicFrameLocks noGrp="1"/>
          </p:cNvGraphicFramePr>
          <p:nvPr>
            <p:extLst>
              <p:ext uri="{D42A27DB-BD31-4B8C-83A1-F6EECF244321}">
                <p14:modId xmlns:p14="http://schemas.microsoft.com/office/powerpoint/2010/main" val="1554164549"/>
              </p:ext>
            </p:extLst>
          </p:nvPr>
        </p:nvGraphicFramePr>
        <p:xfrm>
          <a:off x="76494" y="1715159"/>
          <a:ext cx="8833420" cy="2595565"/>
        </p:xfrm>
        <a:graphic>
          <a:graphicData uri="http://schemas.openxmlformats.org/drawingml/2006/table">
            <a:tbl>
              <a:tblPr firstRow="1" firstCol="1" bandRow="1">
                <a:tableStyleId>{5202B0CA-FC54-4496-8BCA-5EF66A818D29}</a:tableStyleId>
              </a:tblPr>
              <a:tblGrid>
                <a:gridCol w="2403359">
                  <a:extLst>
                    <a:ext uri="{9D8B030D-6E8A-4147-A177-3AD203B41FA5}">
                      <a16:colId xmlns:a16="http://schemas.microsoft.com/office/drawing/2014/main" val="2753295783"/>
                    </a:ext>
                  </a:extLst>
                </a:gridCol>
                <a:gridCol w="2461731">
                  <a:extLst>
                    <a:ext uri="{9D8B030D-6E8A-4147-A177-3AD203B41FA5}">
                      <a16:colId xmlns:a16="http://schemas.microsoft.com/office/drawing/2014/main" val="3025731469"/>
                    </a:ext>
                  </a:extLst>
                </a:gridCol>
                <a:gridCol w="2775323">
                  <a:extLst>
                    <a:ext uri="{9D8B030D-6E8A-4147-A177-3AD203B41FA5}">
                      <a16:colId xmlns:a16="http://schemas.microsoft.com/office/drawing/2014/main" val="2569630531"/>
                    </a:ext>
                  </a:extLst>
                </a:gridCol>
                <a:gridCol w="1193007">
                  <a:extLst>
                    <a:ext uri="{9D8B030D-6E8A-4147-A177-3AD203B41FA5}">
                      <a16:colId xmlns:a16="http://schemas.microsoft.com/office/drawing/2014/main" val="1016677323"/>
                    </a:ext>
                  </a:extLst>
                </a:gridCol>
              </a:tblGrid>
              <a:tr h="238905">
                <a:tc>
                  <a:txBody>
                    <a:bodyPr/>
                    <a:lstStyle/>
                    <a:p>
                      <a:pPr marL="0" marR="0" algn="just">
                        <a:lnSpc>
                          <a:spcPct val="150000"/>
                        </a:lnSpc>
                        <a:spcBef>
                          <a:spcPts val="0"/>
                        </a:spcBef>
                        <a:spcAft>
                          <a:spcPts val="0"/>
                        </a:spcAft>
                      </a:pPr>
                      <a:r>
                        <a:rPr lang="en-US" sz="12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effectLst/>
                        </a:rPr>
                        <a:t>Transnational company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a:effectLst/>
                        </a:rPr>
                        <a:t>Civil society Organization (CSO)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tcPr>
                </a:tc>
                <a:tc>
                  <a:txBody>
                    <a:bodyPr/>
                    <a:lstStyle/>
                    <a:p>
                      <a:pPr marL="0" marR="0" algn="just">
                        <a:lnSpc>
                          <a:spcPct val="150000"/>
                        </a:lnSpc>
                        <a:spcBef>
                          <a:spcPts val="0"/>
                        </a:spcBef>
                        <a:spcAft>
                          <a:spcPts val="0"/>
                        </a:spcAft>
                      </a:pPr>
                      <a:r>
                        <a:rPr lang="en-US" sz="1200" dirty="0">
                          <a:effectLst/>
                        </a:rPr>
                        <a:t>Ethnic broker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B w="12700" cap="flat" cmpd="sng" algn="ctr">
                      <a:noFill/>
                      <a:prstDash val="solid"/>
                      <a:round/>
                      <a:headEnd type="none" w="med" len="med"/>
                      <a:tailEnd type="none" w="med" len="med"/>
                    </a:lnB>
                  </a:tcPr>
                </a:tc>
                <a:extLst>
                  <a:ext uri="{0D108BD9-81ED-4DB2-BD59-A6C34878D82A}">
                    <a16:rowId xmlns:a16="http://schemas.microsoft.com/office/drawing/2014/main" val="670564114"/>
                  </a:ext>
                </a:extLst>
              </a:tr>
              <a:tr h="506626">
                <a:tc>
                  <a:txBody>
                    <a:bodyPr/>
                    <a:lstStyle/>
                    <a:p>
                      <a:pPr marL="0" marR="0" algn="just">
                        <a:lnSpc>
                          <a:spcPct val="150000"/>
                        </a:lnSpc>
                        <a:spcBef>
                          <a:spcPts val="0"/>
                        </a:spcBef>
                        <a:spcAft>
                          <a:spcPts val="0"/>
                        </a:spcAft>
                      </a:pPr>
                      <a:r>
                        <a:rPr lang="en-US" sz="1200" dirty="0">
                          <a:effectLst/>
                        </a:rPr>
                        <a:t>Time (Duration of the interaction with client)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Sporadic or sustained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a:effectLst/>
                        </a:rPr>
                        <a:t>Sporadic or sustained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a:effectLst/>
                        </a:rPr>
                        <a:t> Sporadic or sustained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19845014"/>
                  </a:ext>
                </a:extLst>
              </a:tr>
              <a:tr h="774347">
                <a:tc>
                  <a:txBody>
                    <a:bodyPr/>
                    <a:lstStyle/>
                    <a:p>
                      <a:pPr marL="0" marR="0" algn="just">
                        <a:lnSpc>
                          <a:spcPct val="150000"/>
                        </a:lnSpc>
                        <a:spcBef>
                          <a:spcPts val="0"/>
                        </a:spcBef>
                        <a:spcAft>
                          <a:spcPts val="0"/>
                        </a:spcAft>
                      </a:pPr>
                      <a:r>
                        <a:rPr lang="en-US" sz="1200" dirty="0">
                          <a:effectLst/>
                        </a:rPr>
                        <a:t>Space (location(s) where the broker is active)</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Multiple Member States (MS)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MS where the benefit is claimed</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a:effectLst/>
                        </a:rPr>
                        <a:t>MS where the benefit is claimed </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14842780"/>
                  </a:ext>
                </a:extLst>
              </a:tr>
              <a:tr h="506626">
                <a:tc>
                  <a:txBody>
                    <a:bodyPr/>
                    <a:lstStyle/>
                    <a:p>
                      <a:pPr marL="0" marR="0" algn="just">
                        <a:lnSpc>
                          <a:spcPct val="150000"/>
                        </a:lnSpc>
                        <a:spcBef>
                          <a:spcPts val="0"/>
                        </a:spcBef>
                        <a:spcAft>
                          <a:spcPts val="0"/>
                        </a:spcAft>
                      </a:pPr>
                      <a:r>
                        <a:rPr lang="en-US" sz="1200" dirty="0">
                          <a:effectLst/>
                        </a:rPr>
                        <a:t>Motive (Gain to be expected from the broker)</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Profit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highlight>
                            <a:srgbClr val="C0C0C0"/>
                          </a:highlight>
                        </a:rPr>
                        <a:t>Altruistic</a:t>
                      </a:r>
                      <a:r>
                        <a:rPr lang="en-US" sz="1200" dirty="0">
                          <a:effectLst/>
                        </a:rPr>
                        <a:t> (social justice, change legislation)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Profit/Social capital</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208189802"/>
                  </a:ext>
                </a:extLst>
              </a:tr>
              <a:tr h="506626">
                <a:tc>
                  <a:txBody>
                    <a:bodyPr/>
                    <a:lstStyle/>
                    <a:p>
                      <a:pPr marL="0" marR="0" algn="just">
                        <a:lnSpc>
                          <a:spcPct val="150000"/>
                        </a:lnSpc>
                        <a:spcBef>
                          <a:spcPts val="0"/>
                        </a:spcBef>
                        <a:spcAft>
                          <a:spcPts val="0"/>
                        </a:spcAft>
                      </a:pPr>
                      <a:r>
                        <a:rPr lang="en-US" sz="1200" dirty="0">
                          <a:effectLst/>
                        </a:rPr>
                        <a:t>Clients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Short-term/seasonal migrants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Long-term migrants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just">
                        <a:lnSpc>
                          <a:spcPct val="150000"/>
                        </a:lnSpc>
                        <a:spcBef>
                          <a:spcPts val="0"/>
                        </a:spcBef>
                        <a:spcAft>
                          <a:spcPts val="0"/>
                        </a:spcAft>
                      </a:pPr>
                      <a:r>
                        <a:rPr lang="en-US" sz="1200" dirty="0">
                          <a:effectLst/>
                        </a:rPr>
                        <a:t>Long-term migrants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931011734"/>
                  </a:ext>
                </a:extLst>
              </a:tr>
            </a:tbl>
          </a:graphicData>
        </a:graphic>
      </p:graphicFrame>
      <p:pic>
        <p:nvPicPr>
          <p:cNvPr id="3" name="Picture 4">
            <a:extLst>
              <a:ext uri="{FF2B5EF4-FFF2-40B4-BE49-F238E27FC236}">
                <a16:creationId xmlns:a16="http://schemas.microsoft.com/office/drawing/2014/main" id="{8D2ECE66-A4F7-3E81-2358-AA8FA820E583}"/>
              </a:ext>
            </a:extLst>
          </p:cNvPr>
          <p:cNvPicPr/>
          <p:nvPr/>
        </p:nvPicPr>
        <p:blipFill>
          <a:blip r:embed="rId3"/>
          <a:stretch/>
        </p:blipFill>
        <p:spPr>
          <a:xfrm>
            <a:off x="6756371" y="5952506"/>
            <a:ext cx="2266560" cy="771480"/>
          </a:xfrm>
          <a:prstGeom prst="rect">
            <a:avLst/>
          </a:prstGeom>
          <a:ln>
            <a:noFill/>
          </a:ln>
        </p:spPr>
      </p:pic>
    </p:spTree>
    <p:extLst>
      <p:ext uri="{BB962C8B-B14F-4D97-AF65-F5344CB8AC3E}">
        <p14:creationId xmlns:p14="http://schemas.microsoft.com/office/powerpoint/2010/main" val="17734891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4"/>
          <p:cNvPicPr/>
          <p:nvPr/>
        </p:nvPicPr>
        <p:blipFill>
          <a:blip r:embed="rId3"/>
          <a:stretch/>
        </p:blipFill>
        <p:spPr>
          <a:xfrm>
            <a:off x="6875640" y="36735"/>
            <a:ext cx="2266560" cy="771480"/>
          </a:xfrm>
          <a:prstGeom prst="rect">
            <a:avLst/>
          </a:prstGeom>
          <a:ln>
            <a:noFill/>
          </a:ln>
        </p:spPr>
      </p:pic>
      <p:sp>
        <p:nvSpPr>
          <p:cNvPr id="124" name="CustomShape 1"/>
          <p:cNvSpPr/>
          <p:nvPr/>
        </p:nvSpPr>
        <p:spPr>
          <a:xfrm>
            <a:off x="504748" y="669614"/>
            <a:ext cx="8390533" cy="771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fontScale="77500" lnSpcReduction="20000"/>
          </a:bodyPr>
          <a:lstStyle/>
          <a:p>
            <a:pPr>
              <a:lnSpc>
                <a:spcPct val="90000"/>
              </a:lnSpc>
            </a:pPr>
            <a:r>
              <a:rPr lang="en-GB" sz="4400" b="1" spc="-1" dirty="0">
                <a:solidFill>
                  <a:srgbClr val="000000"/>
                </a:solidFill>
                <a:latin typeface="+mj-lt"/>
                <a:cs typeface="Calibri" panose="020F0502020204030204" pitchFamily="34" charset="0"/>
              </a:rPr>
              <a:t>Migrant’</a:t>
            </a:r>
            <a:r>
              <a:rPr lang="de-DE" sz="4400" b="1" spc="-1" dirty="0">
                <a:solidFill>
                  <a:srgbClr val="000000"/>
                </a:solidFill>
                <a:latin typeface="+mj-lt"/>
                <a:cs typeface="Calibri" panose="020F0502020204030204" pitchFamily="34" charset="0"/>
              </a:rPr>
              <a:t>s </a:t>
            </a:r>
            <a:r>
              <a:rPr lang="de-DE" sz="4400" b="1" spc="-1" dirty="0" err="1">
                <a:solidFill>
                  <a:srgbClr val="000000"/>
                </a:solidFill>
                <a:latin typeface="+mj-lt"/>
                <a:cs typeface="Calibri" panose="020F0502020204030204" pitchFamily="34" charset="0"/>
              </a:rPr>
              <a:t>recourse</a:t>
            </a:r>
            <a:r>
              <a:rPr lang="de-DE" sz="4400" b="1" spc="-1" dirty="0">
                <a:solidFill>
                  <a:srgbClr val="000000"/>
                </a:solidFill>
                <a:latin typeface="+mj-lt"/>
                <a:cs typeface="Calibri" panose="020F0502020204030204" pitchFamily="34" charset="0"/>
              </a:rPr>
              <a:t> </a:t>
            </a:r>
            <a:r>
              <a:rPr lang="de-DE" sz="4400" b="1" spc="-1" dirty="0" err="1">
                <a:solidFill>
                  <a:srgbClr val="000000"/>
                </a:solidFill>
                <a:latin typeface="+mj-lt"/>
                <a:cs typeface="Calibri" panose="020F0502020204030204" pitchFamily="34" charset="0"/>
              </a:rPr>
              <a:t>to</a:t>
            </a:r>
            <a:r>
              <a:rPr lang="de-DE" sz="4400" b="1" spc="-1" dirty="0">
                <a:solidFill>
                  <a:srgbClr val="000000"/>
                </a:solidFill>
                <a:latin typeface="+mj-lt"/>
                <a:cs typeface="Calibri" panose="020F0502020204030204" pitchFamily="34" charset="0"/>
              </a:rPr>
              <a:t> </a:t>
            </a:r>
            <a:r>
              <a:rPr lang="de-DE" sz="4400" b="1" spc="-1" dirty="0" err="1">
                <a:solidFill>
                  <a:srgbClr val="000000"/>
                </a:solidFill>
                <a:latin typeface="+mj-lt"/>
                <a:cs typeface="Calibri" panose="020F0502020204030204" pitchFamily="34" charset="0"/>
              </a:rPr>
              <a:t>welfare</a:t>
            </a:r>
            <a:r>
              <a:rPr lang="de-DE" sz="4400" b="1" spc="-1" dirty="0">
                <a:solidFill>
                  <a:srgbClr val="000000"/>
                </a:solidFill>
                <a:latin typeface="+mj-lt"/>
                <a:cs typeface="Calibri" panose="020F0502020204030204" pitchFamily="34" charset="0"/>
              </a:rPr>
              <a:t> </a:t>
            </a:r>
            <a:r>
              <a:rPr lang="de-DE" sz="4400" b="1" spc="-1" dirty="0" err="1">
                <a:solidFill>
                  <a:srgbClr val="000000"/>
                </a:solidFill>
                <a:latin typeface="+mj-lt"/>
                <a:cs typeface="Calibri" panose="020F0502020204030204" pitchFamily="34" charset="0"/>
              </a:rPr>
              <a:t>brokers</a:t>
            </a:r>
            <a:endParaRPr lang="es-ES" sz="4400" b="0" strike="noStrike" spc="-1" dirty="0">
              <a:latin typeface="+mj-lt"/>
              <a:cs typeface="Calibri" panose="020F0502020204030204" pitchFamily="34" charset="0"/>
            </a:endParaRPr>
          </a:p>
        </p:txBody>
      </p:sp>
      <p:sp>
        <p:nvSpPr>
          <p:cNvPr id="125" name="CustomShape 2"/>
          <p:cNvSpPr/>
          <p:nvPr/>
        </p:nvSpPr>
        <p:spPr>
          <a:xfrm>
            <a:off x="970920" y="2065320"/>
            <a:ext cx="7549200" cy="3902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pPr>
            <a:endParaRPr lang="es-ES" sz="2800" b="0" strike="noStrike" spc="-1" dirty="0">
              <a:latin typeface="Calibri" panose="020F0502020204030204" pitchFamily="34" charset="0"/>
              <a:cs typeface="Calibri" panose="020F0502020204030204" pitchFamily="34" charset="0"/>
            </a:endParaRPr>
          </a:p>
          <a:p>
            <a:pPr>
              <a:lnSpc>
                <a:spcPct val="100000"/>
              </a:lnSpc>
            </a:pPr>
            <a:endParaRPr lang="es-ES" sz="2800" b="0" strike="noStrike" spc="-1" dirty="0">
              <a:latin typeface="Arial"/>
            </a:endParaRPr>
          </a:p>
          <a:p>
            <a:pPr>
              <a:lnSpc>
                <a:spcPct val="90000"/>
              </a:lnSpc>
              <a:spcBef>
                <a:spcPts val="1001"/>
              </a:spcBef>
            </a:pPr>
            <a:endParaRPr lang="es-ES" sz="2800" b="0" strike="noStrike" spc="-1" dirty="0">
              <a:latin typeface="Arial"/>
            </a:endParaRPr>
          </a:p>
          <a:p>
            <a:pPr>
              <a:lnSpc>
                <a:spcPct val="90000"/>
              </a:lnSpc>
              <a:spcBef>
                <a:spcPts val="1001"/>
              </a:spcBef>
            </a:pPr>
            <a:endParaRPr lang="es-ES" sz="2800" b="0" strike="noStrike" spc="-1" dirty="0">
              <a:latin typeface="Arial"/>
            </a:endParaRPr>
          </a:p>
        </p:txBody>
      </p:sp>
      <p:sp>
        <p:nvSpPr>
          <p:cNvPr id="4" name="Content Placeholder 2">
            <a:extLst>
              <a:ext uri="{FF2B5EF4-FFF2-40B4-BE49-F238E27FC236}">
                <a16:creationId xmlns:a16="http://schemas.microsoft.com/office/drawing/2014/main" id="{A811B1AC-95A9-150D-A542-57BC1C7762D8}"/>
              </a:ext>
            </a:extLst>
          </p:cNvPr>
          <p:cNvSpPr txBox="1">
            <a:spLocks/>
          </p:cNvSpPr>
          <p:nvPr/>
        </p:nvSpPr>
        <p:spPr>
          <a:xfrm>
            <a:off x="504749" y="1668743"/>
            <a:ext cx="8010601" cy="394437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28625" indent="-257175" defTabSz="685800">
              <a:lnSpc>
                <a:spcPct val="150000"/>
              </a:lnSpc>
              <a:spcBef>
                <a:spcPts val="0"/>
              </a:spcBef>
              <a:spcAft>
                <a:spcPts val="600"/>
              </a:spcAft>
            </a:pPr>
            <a:endParaRPr lang="en-US" sz="2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 Placeholder 5">
            <a:extLst>
              <a:ext uri="{FF2B5EF4-FFF2-40B4-BE49-F238E27FC236}">
                <a16:creationId xmlns:a16="http://schemas.microsoft.com/office/drawing/2014/main" id="{DD56659B-8641-95E1-495B-E4CD713FB341}"/>
              </a:ext>
            </a:extLst>
          </p:cNvPr>
          <p:cNvSpPr>
            <a:spLocks noGrp="1"/>
          </p:cNvSpPr>
          <p:nvPr>
            <p:ph type="body"/>
          </p:nvPr>
        </p:nvSpPr>
        <p:spPr>
          <a:xfrm>
            <a:off x="628650" y="1532797"/>
            <a:ext cx="8010601" cy="2838296"/>
          </a:xfrm>
        </p:spPr>
        <p:txBody>
          <a:bodyPr>
            <a:normAutofit/>
          </a:bodyPr>
          <a:lstStyle/>
          <a:p>
            <a:pPr marL="285750" indent="-285750" algn="just">
              <a:buFont typeface="Arial" panose="020B0604020202020204" pitchFamily="34" charset="0"/>
              <a:buChar char="•"/>
              <a:defRPr/>
            </a:pPr>
            <a:r>
              <a:rPr lang="en-US" sz="1600" dirty="0">
                <a:solidFill>
                  <a:prstClr val="black"/>
                </a:solidFill>
                <a:latin typeface="+mn-lt"/>
                <a:ea typeface="SimSun" panose="02010600030101010101" pitchFamily="2" charset="-122"/>
              </a:rPr>
              <a:t>Low skilled/low paid migrants more inclined to ask for support from welfare brokers,  highly paid/higher paid but</a:t>
            </a:r>
            <a:r>
              <a:rPr lang="en-US" sz="1800" dirty="0">
                <a:effectLst/>
                <a:latin typeface="+mn-lt"/>
                <a:ea typeface="Calibri" panose="020F0502020204030204" pitchFamily="34" charset="0"/>
              </a:rPr>
              <a:t> also pushes higher skilled migrants to make use of welfare brokers’ services out of convenience. </a:t>
            </a:r>
            <a:endParaRPr lang="en-US" sz="1600" dirty="0">
              <a:solidFill>
                <a:prstClr val="black"/>
              </a:solidFill>
              <a:latin typeface="+mn-lt"/>
              <a:ea typeface="SimSun" panose="02010600030101010101" pitchFamily="2" charset="-122"/>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SimSun" panose="02010600030101010101" pitchFamily="2" charset="-122"/>
                <a:cs typeface="+mn-cs"/>
              </a:rPr>
              <a:t>Following interaction with WB, some EU migrants become empowered in claiming their welfare rights in Germany</a:t>
            </a:r>
            <a:endParaRPr kumimoji="0" lang="en-US" sz="1600" b="1" i="0" u="none" strike="noStrike" kern="1200" cap="none" spc="0" normalizeH="0" baseline="0" noProof="0" dirty="0">
              <a:ln>
                <a:noFill/>
              </a:ln>
              <a:solidFill>
                <a:prstClr val="black"/>
              </a:solidFill>
              <a:effectLst/>
              <a:uLnTx/>
              <a:uFillTx/>
              <a:latin typeface="+mn-lt"/>
              <a:ea typeface="SimSun" panose="02010600030101010101" pitchFamily="2" charset="-122"/>
              <a:cs typeface="+mn-cs"/>
            </a:endParaRPr>
          </a:p>
          <a:p>
            <a:pPr marL="228600" marR="0" lvl="0" indent="-2286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SimSun" panose="02010600030101010101" pitchFamily="2" charset="-122"/>
                <a:cs typeface="+mn-cs"/>
              </a:rPr>
              <a:t>Others still encounter consistent difficulties in acquiring information about their welfare rights</a:t>
            </a:r>
          </a:p>
          <a:p>
            <a:endParaRPr lang="de-DE" dirty="0"/>
          </a:p>
        </p:txBody>
      </p:sp>
      <p:sp>
        <p:nvSpPr>
          <p:cNvPr id="7" name="Rectangle 6">
            <a:extLst>
              <a:ext uri="{FF2B5EF4-FFF2-40B4-BE49-F238E27FC236}">
                <a16:creationId xmlns:a16="http://schemas.microsoft.com/office/drawing/2014/main" id="{F323C3D5-C6FB-3CCA-9A30-274E08841A61}"/>
              </a:ext>
            </a:extLst>
          </p:cNvPr>
          <p:cNvSpPr/>
          <p:nvPr/>
        </p:nvSpPr>
        <p:spPr>
          <a:xfrm>
            <a:off x="4751924" y="4238046"/>
            <a:ext cx="4158011" cy="221626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pPr>
            <a:r>
              <a:rPr lang="en-GB" sz="1800" kern="150"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a:t>
            </a:r>
          </a:p>
          <a:p>
            <a:pPr algn="just">
              <a:lnSpc>
                <a:spcPct val="150000"/>
              </a:lnSpc>
            </a:pPr>
            <a:r>
              <a:rPr lang="en-GB" sz="1400" kern="150" dirty="0">
                <a:solidFill>
                  <a:schemeClr val="tx1"/>
                </a:solidFill>
                <a:effectLst/>
                <a:ea typeface="SimSun" panose="02010600030101010101" pitchFamily="2" charset="-122"/>
                <a:cs typeface="Times New Roman" panose="02020603050405020304" pitchFamily="18" charset="0"/>
              </a:rPr>
              <a:t>[I know] 10 percent more [about the welfare system in Germany]. I don’t know much about it. Because I didn’t do those things myself, someone else did it for me. I was just the post for those forms – I would just submit and receive it, nothing else</a:t>
            </a:r>
            <a:r>
              <a:rPr lang="en-GB" sz="1400" kern="150" dirty="0">
                <a:solidFill>
                  <a:schemeClr val="tx1"/>
                </a:solidFill>
                <a:ea typeface="SimSun" panose="02010600030101010101" pitchFamily="2" charset="-122"/>
                <a:cs typeface="Times New Roman" panose="02020603050405020304" pitchFamily="18" charset="0"/>
              </a:rPr>
              <a:t> </a:t>
            </a:r>
            <a:r>
              <a:rPr lang="en-US" sz="1400" dirty="0">
                <a:solidFill>
                  <a:schemeClr val="tx1"/>
                </a:solidFill>
                <a:effectLst/>
                <a:ea typeface="Yu Gothic UI Semibold" panose="020B0700000000000000" pitchFamily="34" charset="-128"/>
              </a:rPr>
              <a:t>(Irina, 32) </a:t>
            </a:r>
          </a:p>
          <a:p>
            <a:pPr algn="just">
              <a:lnSpc>
                <a:spcPct val="150000"/>
              </a:lnSpc>
            </a:pPr>
            <a:endParaRPr lang="en-GB" sz="1800" kern="150" dirty="0">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endParaRPr>
          </a:p>
          <a:p>
            <a:pPr algn="ctr"/>
            <a:endParaRPr lang="en-US" dirty="0"/>
          </a:p>
        </p:txBody>
      </p:sp>
      <p:sp>
        <p:nvSpPr>
          <p:cNvPr id="9" name="Rectangle 8">
            <a:extLst>
              <a:ext uri="{FF2B5EF4-FFF2-40B4-BE49-F238E27FC236}">
                <a16:creationId xmlns:a16="http://schemas.microsoft.com/office/drawing/2014/main" id="{6F2ADACB-8840-7742-4802-E656997E6F90}"/>
              </a:ext>
            </a:extLst>
          </p:cNvPr>
          <p:cNvSpPr/>
          <p:nvPr/>
        </p:nvSpPr>
        <p:spPr>
          <a:xfrm>
            <a:off x="581105" y="4238046"/>
            <a:ext cx="3862129" cy="221626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50000"/>
              </a:lnSpc>
              <a:spcBef>
                <a:spcPts val="1200"/>
              </a:spcBef>
            </a:pPr>
            <a:r>
              <a:rPr lang="en-US" sz="1200" dirty="0">
                <a:solidFill>
                  <a:schemeClr val="tx1"/>
                </a:solidFill>
                <a:effectLst/>
                <a:ea typeface="Calibri" panose="020F0502020204030204" pitchFamily="34" charset="0"/>
                <a:cs typeface="Times New Roman" panose="02020603050405020304" pitchFamily="18" charset="0"/>
              </a:rPr>
              <a:t>“[they asked us what benefits we applied for] …and they explain very well that we were refused in place A because we did not apply in place B. Then, we more or less got how this works and we learned where to impose ourselves and so on” (Laura, 3.12.2020, online). </a:t>
            </a:r>
            <a:endParaRPr lang="de-DE" sz="1200" dirty="0">
              <a:solidFill>
                <a:schemeClr val="tx1"/>
              </a:solidFill>
              <a:effectLst/>
              <a:ea typeface="Calibri" panose="020F0502020204030204" pitchFamily="34" charset="0"/>
              <a:cs typeface="Times New Roman" panose="02020603050405020304" pitchFamily="18" charset="0"/>
            </a:endParaRPr>
          </a:p>
          <a:p>
            <a:pPr algn="ctr"/>
            <a:endParaRPr lang="de-DE" dirty="0"/>
          </a:p>
        </p:txBody>
      </p:sp>
    </p:spTree>
    <p:extLst>
      <p:ext uri="{BB962C8B-B14F-4D97-AF65-F5344CB8AC3E}">
        <p14:creationId xmlns:p14="http://schemas.microsoft.com/office/powerpoint/2010/main" val="35623207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6" name="Picture 4"/>
          <p:cNvPicPr/>
          <p:nvPr/>
        </p:nvPicPr>
        <p:blipFill>
          <a:blip r:embed="rId3"/>
          <a:stretch/>
        </p:blipFill>
        <p:spPr>
          <a:xfrm>
            <a:off x="6875640" y="36735"/>
            <a:ext cx="2266560" cy="771480"/>
          </a:xfrm>
          <a:prstGeom prst="rect">
            <a:avLst/>
          </a:prstGeom>
          <a:ln>
            <a:noFill/>
          </a:ln>
        </p:spPr>
      </p:pic>
      <p:sp>
        <p:nvSpPr>
          <p:cNvPr id="125" name="CustomShape 2"/>
          <p:cNvSpPr/>
          <p:nvPr/>
        </p:nvSpPr>
        <p:spPr>
          <a:xfrm>
            <a:off x="970920" y="2065320"/>
            <a:ext cx="7549200" cy="3902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pPr>
            <a:endParaRPr lang="es-ES" sz="2800" b="0" strike="noStrike" spc="-1" dirty="0">
              <a:latin typeface="Calibri" panose="020F0502020204030204" pitchFamily="34" charset="0"/>
              <a:cs typeface="Calibri" panose="020F0502020204030204" pitchFamily="34" charset="0"/>
            </a:endParaRPr>
          </a:p>
          <a:p>
            <a:pPr>
              <a:lnSpc>
                <a:spcPct val="100000"/>
              </a:lnSpc>
            </a:pPr>
            <a:endParaRPr lang="es-ES" sz="2800" b="0" strike="noStrike" spc="-1" dirty="0">
              <a:latin typeface="Arial"/>
            </a:endParaRPr>
          </a:p>
          <a:p>
            <a:pPr>
              <a:lnSpc>
                <a:spcPct val="90000"/>
              </a:lnSpc>
              <a:spcBef>
                <a:spcPts val="1001"/>
              </a:spcBef>
            </a:pPr>
            <a:endParaRPr lang="es-ES" sz="2800" b="0" strike="noStrike" spc="-1" dirty="0">
              <a:latin typeface="Arial"/>
            </a:endParaRPr>
          </a:p>
          <a:p>
            <a:pPr>
              <a:lnSpc>
                <a:spcPct val="90000"/>
              </a:lnSpc>
              <a:spcBef>
                <a:spcPts val="1001"/>
              </a:spcBef>
            </a:pPr>
            <a:endParaRPr lang="es-ES" sz="2800" b="0" strike="noStrike" spc="-1" dirty="0">
              <a:latin typeface="Arial"/>
            </a:endParaRPr>
          </a:p>
        </p:txBody>
      </p:sp>
      <p:sp>
        <p:nvSpPr>
          <p:cNvPr id="4" name="Content Placeholder 2">
            <a:extLst>
              <a:ext uri="{FF2B5EF4-FFF2-40B4-BE49-F238E27FC236}">
                <a16:creationId xmlns:a16="http://schemas.microsoft.com/office/drawing/2014/main" id="{A811B1AC-95A9-150D-A542-57BC1C7762D8}"/>
              </a:ext>
            </a:extLst>
          </p:cNvPr>
          <p:cNvSpPr txBox="1">
            <a:spLocks/>
          </p:cNvSpPr>
          <p:nvPr/>
        </p:nvSpPr>
        <p:spPr>
          <a:xfrm>
            <a:off x="504749" y="1668743"/>
            <a:ext cx="8010601" cy="3944378"/>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28625" indent="-257175" defTabSz="685800">
              <a:lnSpc>
                <a:spcPct val="150000"/>
              </a:lnSpc>
              <a:spcBef>
                <a:spcPts val="0"/>
              </a:spcBef>
              <a:spcAft>
                <a:spcPts val="600"/>
              </a:spcAft>
            </a:pPr>
            <a:endParaRPr lang="en-US" sz="21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C143889D-3733-250F-40E5-F36209AC92E9}"/>
              </a:ext>
            </a:extLst>
          </p:cNvPr>
          <p:cNvSpPr>
            <a:spLocks noGrp="1"/>
          </p:cNvSpPr>
          <p:nvPr>
            <p:ph type="title"/>
          </p:nvPr>
        </p:nvSpPr>
        <p:spPr>
          <a:xfrm>
            <a:off x="457560" y="273600"/>
            <a:ext cx="8228880" cy="1152864"/>
          </a:xfrm>
        </p:spPr>
        <p:txBody>
          <a:bodyPr/>
          <a:lstStyle/>
          <a:p>
            <a:br>
              <a:rPr lang="de-DE" dirty="0"/>
            </a:br>
            <a:r>
              <a:rPr lang="de-DE" b="1" dirty="0" err="1"/>
              <a:t>Conclusion</a:t>
            </a:r>
            <a:br>
              <a:rPr lang="de-DE" dirty="0"/>
            </a:br>
            <a:endParaRPr lang="de-DE" dirty="0"/>
          </a:p>
        </p:txBody>
      </p:sp>
      <p:sp>
        <p:nvSpPr>
          <p:cNvPr id="5" name="Text Placeholder 4">
            <a:extLst>
              <a:ext uri="{FF2B5EF4-FFF2-40B4-BE49-F238E27FC236}">
                <a16:creationId xmlns:a16="http://schemas.microsoft.com/office/drawing/2014/main" id="{6998EDBB-E5CD-2026-B9E0-C19945E7D40D}"/>
              </a:ext>
            </a:extLst>
          </p:cNvPr>
          <p:cNvSpPr>
            <a:spLocks noGrp="1"/>
          </p:cNvSpPr>
          <p:nvPr>
            <p:ph type="subTitle"/>
          </p:nvPr>
        </p:nvSpPr>
        <p:spPr>
          <a:xfrm>
            <a:off x="437851" y="1558456"/>
            <a:ext cx="8228880" cy="4646388"/>
          </a:xfrm>
        </p:spPr>
        <p:txBody>
          <a:bodyPr>
            <a:normAutofit fontScale="25000" lnSpcReduction="20000"/>
          </a:bodyPr>
          <a:lstStyle/>
          <a:p>
            <a:pPr marL="685800" indent="-685800" algn="just">
              <a:lnSpc>
                <a:spcPct val="170000"/>
              </a:lnSpc>
              <a:buFont typeface="Wingdings" panose="05000000000000000000" pitchFamily="2" charset="2"/>
              <a:buChar char="§"/>
            </a:pPr>
            <a:r>
              <a:rPr lang="de-DE" sz="5600" dirty="0" err="1">
                <a:latin typeface="+mn-lt"/>
              </a:rPr>
              <a:t>Role</a:t>
            </a:r>
            <a:r>
              <a:rPr lang="de-DE" sz="5600" dirty="0">
                <a:latin typeface="+mn-lt"/>
              </a:rPr>
              <a:t> </a:t>
            </a:r>
            <a:r>
              <a:rPr lang="de-DE" sz="5600" dirty="0" err="1">
                <a:latin typeface="+mn-lt"/>
              </a:rPr>
              <a:t>of</a:t>
            </a:r>
            <a:r>
              <a:rPr lang="de-DE" sz="5600" dirty="0">
                <a:latin typeface="+mn-lt"/>
              </a:rPr>
              <a:t> </a:t>
            </a:r>
            <a:r>
              <a:rPr lang="de-DE" sz="5600" dirty="0" err="1">
                <a:latin typeface="+mn-lt"/>
              </a:rPr>
              <a:t>brokerage</a:t>
            </a:r>
            <a:r>
              <a:rPr lang="de-DE" sz="5600" dirty="0">
                <a:latin typeface="+mn-lt"/>
              </a:rPr>
              <a:t> </a:t>
            </a:r>
            <a:r>
              <a:rPr lang="de-DE" sz="5600" dirty="0" err="1">
                <a:latin typeface="+mn-lt"/>
              </a:rPr>
              <a:t>beyond</a:t>
            </a:r>
            <a:r>
              <a:rPr lang="de-DE" sz="5600" dirty="0">
                <a:latin typeface="+mn-lt"/>
              </a:rPr>
              <a:t> </a:t>
            </a:r>
            <a:r>
              <a:rPr lang="de-DE" sz="5600" dirty="0" err="1">
                <a:latin typeface="+mn-lt"/>
              </a:rPr>
              <a:t>migration</a:t>
            </a:r>
            <a:r>
              <a:rPr lang="de-DE" sz="5600" dirty="0">
                <a:latin typeface="+mn-lt"/>
              </a:rPr>
              <a:t> </a:t>
            </a:r>
            <a:r>
              <a:rPr lang="de-DE" sz="5600" dirty="0" err="1">
                <a:latin typeface="+mn-lt"/>
              </a:rPr>
              <a:t>facilitation</a:t>
            </a:r>
            <a:r>
              <a:rPr lang="de-DE" sz="5600" dirty="0">
                <a:latin typeface="+mn-lt"/>
              </a:rPr>
              <a:t>/</a:t>
            </a:r>
            <a:r>
              <a:rPr lang="de-DE" sz="5600" dirty="0" err="1">
                <a:latin typeface="+mn-lt"/>
              </a:rPr>
              <a:t>arrival</a:t>
            </a:r>
            <a:r>
              <a:rPr lang="de-DE" sz="5600" dirty="0">
                <a:latin typeface="+mn-lt"/>
              </a:rPr>
              <a:t> in </a:t>
            </a:r>
            <a:r>
              <a:rPr lang="de-DE" sz="5600" dirty="0" err="1">
                <a:latin typeface="+mn-lt"/>
              </a:rPr>
              <a:t>the</a:t>
            </a:r>
            <a:r>
              <a:rPr lang="de-DE" sz="5600" dirty="0">
                <a:latin typeface="+mn-lt"/>
              </a:rPr>
              <a:t> host-country.</a:t>
            </a:r>
          </a:p>
          <a:p>
            <a:pPr marL="685800" indent="-685800" algn="just">
              <a:lnSpc>
                <a:spcPct val="170000"/>
              </a:lnSpc>
              <a:buFont typeface="Wingdings" panose="05000000000000000000" pitchFamily="2" charset="2"/>
              <a:buChar char="§"/>
            </a:pPr>
            <a:r>
              <a:rPr lang="de-DE" sz="5600" dirty="0">
                <a:latin typeface="+mn-lt"/>
                <a:cs typeface="Times New Roman" panose="02020603050405020304" pitchFamily="18" charset="0"/>
              </a:rPr>
              <a:t>WB</a:t>
            </a:r>
            <a:r>
              <a:rPr lang="en-US" sz="5600" dirty="0">
                <a:latin typeface="+mn-lt"/>
                <a:cs typeface="Times New Roman" panose="02020603050405020304" pitchFamily="18" charset="0"/>
              </a:rPr>
              <a:t> as </a:t>
            </a:r>
            <a:r>
              <a:rPr lang="en-US" sz="5600" dirty="0">
                <a:effectLst/>
                <a:latin typeface="+mn-lt"/>
                <a:ea typeface="Calibri" panose="020F0502020204030204" pitchFamily="34" charset="0"/>
                <a:cs typeface="Times New Roman" panose="02020603050405020304" pitchFamily="18" charset="0"/>
              </a:rPr>
              <a:t>mediators between the interest of all actors involved</a:t>
            </a:r>
            <a:r>
              <a:rPr lang="en-US" sz="5600" dirty="0">
                <a:latin typeface="+mn-lt"/>
                <a:ea typeface="Calibri" panose="020F0502020204030204" pitchFamily="34" charset="0"/>
                <a:cs typeface="Times New Roman" panose="02020603050405020304" pitchFamily="18" charset="0"/>
              </a:rPr>
              <a:t> in the claim-making process- </a:t>
            </a:r>
          </a:p>
          <a:p>
            <a:pPr marL="685800" indent="-685800" algn="just">
              <a:lnSpc>
                <a:spcPct val="170000"/>
              </a:lnSpc>
              <a:buFont typeface="Wingdings" panose="05000000000000000000" pitchFamily="2" charset="2"/>
              <a:buChar char="§"/>
            </a:pPr>
            <a:r>
              <a:rPr lang="en-US" sz="5600" dirty="0">
                <a:latin typeface="+mn-lt"/>
                <a:ea typeface="Calibri" panose="020F0502020204030204" pitchFamily="34" charset="0"/>
                <a:cs typeface="Times New Roman" panose="02020603050405020304" pitchFamily="18" charset="0"/>
              </a:rPr>
              <a:t>Explored the r</a:t>
            </a:r>
            <a:r>
              <a:rPr lang="en-US" sz="5600" dirty="0">
                <a:effectLst/>
                <a:latin typeface="+mn-lt"/>
                <a:ea typeface="Calibri" panose="020F0502020204030204" pitchFamily="34" charset="0"/>
                <a:cs typeface="Times New Roman" panose="02020603050405020304" pitchFamily="18" charset="0"/>
              </a:rPr>
              <a:t>oles and practices of a diversity of actors – shows that WB actively shape policies and administrative practices. </a:t>
            </a:r>
            <a:endParaRPr lang="de-DE" sz="5600" dirty="0">
              <a:effectLst/>
              <a:latin typeface="+mn-lt"/>
              <a:ea typeface="Calibri" panose="020F0502020204030204" pitchFamily="34" charset="0"/>
              <a:cs typeface="Times New Roman" panose="02020603050405020304" pitchFamily="18" charset="0"/>
            </a:endParaRPr>
          </a:p>
          <a:p>
            <a:pPr marL="685800" indent="-685800" algn="just">
              <a:lnSpc>
                <a:spcPct val="170000"/>
              </a:lnSpc>
              <a:spcBef>
                <a:spcPts val="0"/>
              </a:spcBef>
              <a:spcAft>
                <a:spcPts val="800"/>
              </a:spcAft>
              <a:buFont typeface="Wingdings" panose="05000000000000000000" pitchFamily="2" charset="2"/>
              <a:buChar char="§"/>
            </a:pPr>
            <a:r>
              <a:rPr lang="en-US" sz="5600" dirty="0">
                <a:latin typeface="+mn-lt"/>
                <a:ea typeface="Calibri" panose="020F0502020204030204" pitchFamily="34" charset="0"/>
                <a:cs typeface="Times New Roman" panose="02020603050405020304" pitchFamily="18" charset="0"/>
              </a:rPr>
              <a:t>E</a:t>
            </a:r>
            <a:r>
              <a:rPr lang="en-US" sz="5600" dirty="0">
                <a:effectLst/>
                <a:latin typeface="+mn-lt"/>
                <a:ea typeface="Calibri" panose="020F0502020204030204" pitchFamily="34" charset="0"/>
                <a:cs typeface="Times New Roman" panose="02020603050405020304" pitchFamily="18" charset="0"/>
              </a:rPr>
              <a:t>xchanges between </a:t>
            </a:r>
            <a:r>
              <a:rPr lang="en-US" sz="5600" dirty="0">
                <a:latin typeface="+mn-lt"/>
                <a:ea typeface="Calibri" panose="020F0502020204030204" pitchFamily="34" charset="0"/>
                <a:cs typeface="Times New Roman" panose="02020603050405020304" pitchFamily="18" charset="0"/>
              </a:rPr>
              <a:t>WB</a:t>
            </a:r>
            <a:r>
              <a:rPr lang="en-US" sz="5600" dirty="0">
                <a:effectLst/>
                <a:latin typeface="+mn-lt"/>
                <a:ea typeface="Calibri" panose="020F0502020204030204" pitchFamily="34" charset="0"/>
                <a:cs typeface="Times New Roman" panose="02020603050405020304" pitchFamily="18" charset="0"/>
              </a:rPr>
              <a:t> and beneficiaries vary in terms of frequencies of interactions, space in which intervention is required and motives pursued by brokers. </a:t>
            </a:r>
            <a:endParaRPr lang="de-DE" sz="5600" dirty="0">
              <a:latin typeface="+mn-lt"/>
              <a:ea typeface="Calibri" panose="020F0502020204030204" pitchFamily="34" charset="0"/>
              <a:cs typeface="Times New Roman" panose="02020603050405020304" pitchFamily="18" charset="0"/>
            </a:endParaRPr>
          </a:p>
          <a:p>
            <a:pPr marL="685800" indent="-685800" algn="just">
              <a:lnSpc>
                <a:spcPct val="170000"/>
              </a:lnSpc>
              <a:spcBef>
                <a:spcPts val="0"/>
              </a:spcBef>
              <a:spcAft>
                <a:spcPts val="800"/>
              </a:spcAft>
              <a:buFont typeface="Wingdings" panose="05000000000000000000" pitchFamily="2" charset="2"/>
              <a:buChar char="§"/>
            </a:pPr>
            <a:r>
              <a:rPr lang="de-DE" sz="5600" dirty="0">
                <a:effectLst/>
                <a:latin typeface="+mn-lt"/>
                <a:ea typeface="Calibri" panose="020F0502020204030204" pitchFamily="34" charset="0"/>
                <a:cs typeface="Times New Roman" panose="02020603050405020304" pitchFamily="18" charset="0"/>
              </a:rPr>
              <a:t>P</a:t>
            </a:r>
            <a:r>
              <a:rPr lang="en-US" sz="5600" dirty="0" err="1">
                <a:effectLst/>
                <a:latin typeface="+mn-lt"/>
                <a:ea typeface="Calibri" panose="020F0502020204030204" pitchFamily="34" charset="0"/>
                <a:cs typeface="Times New Roman" panose="02020603050405020304" pitchFamily="18" charset="0"/>
              </a:rPr>
              <a:t>recarious</a:t>
            </a:r>
            <a:r>
              <a:rPr lang="en-US" sz="5600" dirty="0">
                <a:effectLst/>
                <a:latin typeface="+mn-lt"/>
                <a:ea typeface="Calibri" panose="020F0502020204030204" pitchFamily="34" charset="0"/>
                <a:cs typeface="Times New Roman" panose="02020603050405020304" pitchFamily="18" charset="0"/>
              </a:rPr>
              <a:t> migrants more inclined to ask for support from WB but complexity also pushes higher skilled migrants to make use of welfare brokers’ services out of convenience.  </a:t>
            </a:r>
            <a:endParaRPr lang="de-DE" sz="5600" dirty="0">
              <a:effectLst/>
              <a:latin typeface="+mn-lt"/>
              <a:ea typeface="Calibri" panose="020F0502020204030204" pitchFamily="34" charset="0"/>
              <a:cs typeface="Times New Roman" panose="02020603050405020304" pitchFamily="18" charset="0"/>
            </a:endParaRPr>
          </a:p>
          <a:p>
            <a:pPr marL="685800" indent="-685800" algn="just">
              <a:lnSpc>
                <a:spcPct val="170000"/>
              </a:lnSpc>
              <a:spcBef>
                <a:spcPts val="0"/>
              </a:spcBef>
              <a:spcAft>
                <a:spcPts val="800"/>
              </a:spcAft>
              <a:buFont typeface="Wingdings" panose="05000000000000000000" pitchFamily="2" charset="2"/>
              <a:buChar char="§"/>
            </a:pPr>
            <a:r>
              <a:rPr lang="en-US" sz="5600" dirty="0">
                <a:effectLst/>
                <a:latin typeface="+mn-lt"/>
                <a:ea typeface="Calibri" panose="020F0502020204030204" pitchFamily="34" charset="0"/>
                <a:cs typeface="Times New Roman" panose="02020603050405020304" pitchFamily="18" charset="0"/>
              </a:rPr>
              <a:t>Some EU migrants become autonomous in claiming social benefits, while others become captive clients of welfare brokers and possibly a sustained source of financial gain for these actors.</a:t>
            </a:r>
            <a:endParaRPr lang="de-DE" sz="5600" dirty="0">
              <a:effectLst/>
              <a:latin typeface="+mn-lt"/>
              <a:ea typeface="Calibri" panose="020F0502020204030204" pitchFamily="34" charset="0"/>
              <a:cs typeface="Times New Roman" panose="02020603050405020304" pitchFamily="18" charset="0"/>
            </a:endParaRPr>
          </a:p>
          <a:p>
            <a:endParaRPr lang="de-DE" sz="5600" dirty="0">
              <a:latin typeface="+mn-lt"/>
            </a:endParaRPr>
          </a:p>
          <a:p>
            <a:endParaRPr lang="de-DE" dirty="0"/>
          </a:p>
        </p:txBody>
      </p:sp>
    </p:spTree>
    <p:extLst>
      <p:ext uri="{BB962C8B-B14F-4D97-AF65-F5344CB8AC3E}">
        <p14:creationId xmlns:p14="http://schemas.microsoft.com/office/powerpoint/2010/main" val="46990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6">
            <a:extLst>
              <a:ext uri="{FF2B5EF4-FFF2-40B4-BE49-F238E27FC236}">
                <a16:creationId xmlns:a16="http://schemas.microsoft.com/office/drawing/2014/main" id="{0981B017-3010-F94F-F95F-2289A500D8D5}"/>
              </a:ext>
            </a:extLst>
          </p:cNvPr>
          <p:cNvSpPr txBox="1">
            <a:spLocks/>
          </p:cNvSpPr>
          <p:nvPr/>
        </p:nvSpPr>
        <p:spPr>
          <a:xfrm>
            <a:off x="574407" y="2475152"/>
            <a:ext cx="5150855" cy="1854097"/>
          </a:xfrm>
          <a:prstGeom prst="rect">
            <a:avLst/>
          </a:prstGeom>
          <a:solidFill>
            <a:schemeClr val="bg1">
              <a:lumMod val="85000"/>
            </a:schemeClr>
          </a:solidFill>
          <a:ln>
            <a:solidFill>
              <a:schemeClr val="tx1"/>
            </a:solidFill>
          </a:ln>
        </p:spPr>
        <p:txBody>
          <a:bodyPr lIns="0" tIns="0" rIns="0" bIns="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gn="just">
              <a:lnSpc>
                <a:spcPct val="150000"/>
              </a:lnSpc>
              <a:spcBef>
                <a:spcPts val="0"/>
              </a:spcBef>
              <a:spcAft>
                <a:spcPts val="800"/>
              </a:spcAft>
              <a:buFont typeface="Arial" panose="020B0604020202020204" pitchFamily="34" charset="0"/>
              <a:buNone/>
            </a:pPr>
            <a:r>
              <a:rPr lang="en-GB" sz="1400" dirty="0">
                <a:ea typeface="Yu Gothic UI Semibold" panose="020B0700000000000000" pitchFamily="34" charset="-128"/>
                <a:cs typeface="Times New Roman" panose="02020603050405020304" pitchFamily="18" charset="0"/>
              </a:rPr>
              <a:t>“I didn’t know anything about child benefits [in Germany]... We don’t know the language and we don’t know the law…</a:t>
            </a:r>
            <a:r>
              <a:rPr lang="en-GB" sz="1400" dirty="0">
                <a:ea typeface="Calibri" panose="020F0502020204030204" pitchFamily="34" charset="0"/>
              </a:rPr>
              <a:t> </a:t>
            </a:r>
            <a:r>
              <a:rPr lang="en-GB" sz="1400" dirty="0">
                <a:ea typeface="Yu Gothic UI Semibold" panose="020B0700000000000000" pitchFamily="34" charset="-128"/>
                <a:cs typeface="Times New Roman" panose="02020603050405020304" pitchFamily="18" charset="0"/>
              </a:rPr>
              <a:t>I heard that [the companies] work together with lawyers. We don’t know anyone. There are many obstacles for us… </a:t>
            </a:r>
            <a:r>
              <a:rPr lang="en-GB" sz="1400" b="1" dirty="0">
                <a:ea typeface="Yu Gothic UI Semibold" panose="020B0700000000000000" pitchFamily="34" charset="-128"/>
                <a:cs typeface="Times New Roman" panose="02020603050405020304" pitchFamily="18" charset="0"/>
              </a:rPr>
              <a:t>(Maria, seasonal worker)</a:t>
            </a:r>
          </a:p>
        </p:txBody>
      </p:sp>
      <p:pic>
        <p:nvPicPr>
          <p:cNvPr id="126" name="Picture 4"/>
          <p:cNvPicPr/>
          <p:nvPr/>
        </p:nvPicPr>
        <p:blipFill>
          <a:blip r:embed="rId3"/>
          <a:stretch/>
        </p:blipFill>
        <p:spPr>
          <a:xfrm>
            <a:off x="6700143" y="214881"/>
            <a:ext cx="2266560" cy="771480"/>
          </a:xfrm>
          <a:prstGeom prst="rect">
            <a:avLst/>
          </a:prstGeom>
          <a:ln>
            <a:noFill/>
          </a:ln>
        </p:spPr>
      </p:pic>
      <p:sp>
        <p:nvSpPr>
          <p:cNvPr id="124" name="CustomShape 1"/>
          <p:cNvSpPr/>
          <p:nvPr/>
        </p:nvSpPr>
        <p:spPr>
          <a:xfrm>
            <a:off x="292608" y="303185"/>
            <a:ext cx="8814672" cy="972459"/>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90000"/>
              </a:lnSpc>
            </a:pPr>
            <a:endParaRPr lang="es-ES" sz="4800" b="1" strike="noStrike" spc="-1" dirty="0">
              <a:solidFill>
                <a:srgbClr val="000000"/>
              </a:solidFill>
              <a:latin typeface="+mj-lt"/>
              <a:ea typeface="DejaVu Sans"/>
              <a:cs typeface="Calibri" panose="020F0502020204030204" pitchFamily="34" charset="0"/>
            </a:endParaRPr>
          </a:p>
          <a:p>
            <a:pPr>
              <a:lnSpc>
                <a:spcPct val="90000"/>
              </a:lnSpc>
            </a:pPr>
            <a:r>
              <a:rPr lang="es-ES" sz="4800" b="1" strike="noStrike" spc="-1" dirty="0" err="1">
                <a:solidFill>
                  <a:srgbClr val="000000"/>
                </a:solidFill>
                <a:latin typeface="+mj-lt"/>
                <a:ea typeface="DejaVu Sans"/>
                <a:cs typeface="Calibri" panose="020F0502020204030204" pitchFamily="34" charset="0"/>
              </a:rPr>
              <a:t>Context</a:t>
            </a:r>
            <a:endParaRPr lang="es-ES" sz="4800" b="0" strike="noStrike" spc="-1" dirty="0">
              <a:latin typeface="+mj-lt"/>
              <a:cs typeface="Calibri" panose="020F0502020204030204" pitchFamily="34" charset="0"/>
            </a:endParaRPr>
          </a:p>
        </p:txBody>
      </p:sp>
      <p:sp>
        <p:nvSpPr>
          <p:cNvPr id="125" name="CustomShape 2"/>
          <p:cNvSpPr/>
          <p:nvPr/>
        </p:nvSpPr>
        <p:spPr>
          <a:xfrm>
            <a:off x="970920" y="2065320"/>
            <a:ext cx="7549200" cy="39020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90000"/>
              </a:lnSpc>
              <a:spcBef>
                <a:spcPts val="1001"/>
              </a:spcBef>
            </a:pPr>
            <a:endParaRPr lang="es-ES" sz="2800" b="0" strike="noStrike" spc="-1" dirty="0">
              <a:latin typeface="Calibri" panose="020F0502020204030204" pitchFamily="34" charset="0"/>
              <a:cs typeface="Calibri" panose="020F0502020204030204" pitchFamily="34" charset="0"/>
            </a:endParaRPr>
          </a:p>
          <a:p>
            <a:pPr>
              <a:lnSpc>
                <a:spcPct val="100000"/>
              </a:lnSpc>
            </a:pPr>
            <a:endParaRPr lang="es-ES" sz="2800" b="0" strike="noStrike" spc="-1" dirty="0">
              <a:latin typeface="Arial"/>
            </a:endParaRPr>
          </a:p>
          <a:p>
            <a:pPr>
              <a:lnSpc>
                <a:spcPct val="90000"/>
              </a:lnSpc>
              <a:spcBef>
                <a:spcPts val="1001"/>
              </a:spcBef>
            </a:pPr>
            <a:endParaRPr lang="es-ES" sz="2800" b="0" strike="noStrike" spc="-1" dirty="0">
              <a:latin typeface="Arial"/>
            </a:endParaRPr>
          </a:p>
          <a:p>
            <a:pPr>
              <a:lnSpc>
                <a:spcPct val="90000"/>
              </a:lnSpc>
              <a:spcBef>
                <a:spcPts val="1001"/>
              </a:spcBef>
            </a:pPr>
            <a:endParaRPr lang="es-ES" sz="2800" b="0" strike="noStrike" spc="-1" dirty="0">
              <a:latin typeface="Arial"/>
            </a:endParaRPr>
          </a:p>
        </p:txBody>
      </p:sp>
      <p:sp>
        <p:nvSpPr>
          <p:cNvPr id="3" name="Content Placeholder 6">
            <a:extLst>
              <a:ext uri="{FF2B5EF4-FFF2-40B4-BE49-F238E27FC236}">
                <a16:creationId xmlns:a16="http://schemas.microsoft.com/office/drawing/2014/main" id="{EC59D0F9-ACD6-402C-3672-2F9AA23821C4}"/>
              </a:ext>
            </a:extLst>
          </p:cNvPr>
          <p:cNvSpPr txBox="1">
            <a:spLocks/>
          </p:cNvSpPr>
          <p:nvPr/>
        </p:nvSpPr>
        <p:spPr>
          <a:xfrm>
            <a:off x="3753471" y="4016340"/>
            <a:ext cx="4816122" cy="2262749"/>
          </a:xfrm>
          <a:prstGeom prst="rect">
            <a:avLst/>
          </a:prstGeom>
          <a:solidFill>
            <a:schemeClr val="bg1">
              <a:lumMod val="85000"/>
            </a:schemeClr>
          </a:solidFill>
          <a:ln>
            <a:solidFill>
              <a:schemeClr val="tx1"/>
            </a:solidFill>
          </a:ln>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en-GB" sz="2300" dirty="0">
                <a:ea typeface="Calibri" panose="020F0502020204030204" pitchFamily="34" charset="0"/>
                <a:cs typeface="Times New Roman" panose="02020603050405020304" pitchFamily="18" charset="0"/>
              </a:rPr>
              <a:t>“Y</a:t>
            </a:r>
            <a:r>
              <a:rPr lang="en-US" sz="2300" dirty="0" err="1">
                <a:ea typeface="Calibri" panose="020F0502020204030204" pitchFamily="34" charset="0"/>
                <a:cs typeface="Times New Roman" panose="02020603050405020304" pitchFamily="18" charset="0"/>
              </a:rPr>
              <a:t>ou</a:t>
            </a:r>
            <a:r>
              <a:rPr lang="en-US" sz="2300" dirty="0">
                <a:ea typeface="Calibri" panose="020F0502020204030204" pitchFamily="34" charset="0"/>
                <a:cs typeface="Times New Roman" panose="02020603050405020304" pitchFamily="18" charset="0"/>
              </a:rPr>
              <a:t> need about 10, up to 15 documents, per file [to] get child allowance [… ] You have three different legal basis on which you can get child allowance […] If you use the wrong one, you [could] cancel your complete claim… Normally, the people should have fair possibility to get these social benefits, but I don’t think they have” </a:t>
            </a:r>
            <a:r>
              <a:rPr lang="en-US" sz="2300" b="1" dirty="0">
                <a:ea typeface="Calibri" panose="020F0502020204030204" pitchFamily="34" charset="0"/>
                <a:cs typeface="Times New Roman" panose="02020603050405020304" pitchFamily="18" charset="0"/>
              </a:rPr>
              <a:t>(Kim, representative of a transnational company) </a:t>
            </a:r>
          </a:p>
          <a:p>
            <a:endParaRPr lang="en-US" dirty="0"/>
          </a:p>
        </p:txBody>
      </p:sp>
    </p:spTree>
    <p:extLst>
      <p:ext uri="{BB962C8B-B14F-4D97-AF65-F5344CB8AC3E}">
        <p14:creationId xmlns:p14="http://schemas.microsoft.com/office/powerpoint/2010/main" val="246117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1965-C2E8-4E13-8BC6-5A15A5C3468B}"/>
              </a:ext>
            </a:extLst>
          </p:cNvPr>
          <p:cNvSpPr>
            <a:spLocks noGrp="1"/>
          </p:cNvSpPr>
          <p:nvPr>
            <p:ph type="title"/>
          </p:nvPr>
        </p:nvSpPr>
        <p:spPr>
          <a:xfrm>
            <a:off x="86057" y="725837"/>
            <a:ext cx="8044859" cy="994172"/>
          </a:xfrm>
        </p:spPr>
        <p:txBody>
          <a:bodyPr>
            <a:normAutofit/>
          </a:bodyPr>
          <a:lstStyle/>
          <a:p>
            <a:r>
              <a:rPr lang="en-US" sz="4000" b="1" dirty="0">
                <a:latin typeface="Arial" panose="020B0604020202020204" pitchFamily="34" charset="0"/>
                <a:cs typeface="Arial" panose="020B0604020202020204" pitchFamily="34" charset="0"/>
              </a:rPr>
              <a:t>  </a:t>
            </a:r>
            <a:r>
              <a:rPr lang="en-US" sz="5300" b="1" dirty="0">
                <a:latin typeface="Arial" panose="020B0604020202020204" pitchFamily="34" charset="0"/>
                <a:cs typeface="Arial" panose="020B0604020202020204" pitchFamily="34" charset="0"/>
              </a:rPr>
              <a:t>Context</a:t>
            </a:r>
          </a:p>
        </p:txBody>
      </p:sp>
      <p:sp>
        <p:nvSpPr>
          <p:cNvPr id="3" name="Content Placeholder 2">
            <a:extLst>
              <a:ext uri="{FF2B5EF4-FFF2-40B4-BE49-F238E27FC236}">
                <a16:creationId xmlns:a16="http://schemas.microsoft.com/office/drawing/2014/main" id="{2ACC2342-5592-4EF2-81C8-17D5522F09D8}"/>
              </a:ext>
            </a:extLst>
          </p:cNvPr>
          <p:cNvSpPr>
            <a:spLocks noGrp="1"/>
          </p:cNvSpPr>
          <p:nvPr>
            <p:ph idx="1"/>
          </p:nvPr>
        </p:nvSpPr>
        <p:spPr>
          <a:xfrm>
            <a:off x="532957" y="2177016"/>
            <a:ext cx="8044859" cy="3620387"/>
          </a:xfrm>
        </p:spPr>
        <p:txBody>
          <a:bodyPr/>
          <a:lstStyle/>
          <a:p>
            <a:pPr marL="0" indent="0">
              <a:buNone/>
            </a:pPr>
            <a:endParaRPr lang="en-US" dirty="0"/>
          </a:p>
          <a:p>
            <a:pPr marL="0" indent="0">
              <a:buNone/>
            </a:pPr>
            <a:endParaRPr lang="en-US" dirty="0"/>
          </a:p>
          <a:p>
            <a:pPr marL="0" indent="0">
              <a:buNone/>
            </a:pPr>
            <a:endParaRPr lang="en-US" dirty="0"/>
          </a:p>
        </p:txBody>
      </p:sp>
      <p:sp>
        <p:nvSpPr>
          <p:cNvPr id="4" name="Rectangle 3">
            <a:extLst>
              <a:ext uri="{FF2B5EF4-FFF2-40B4-BE49-F238E27FC236}">
                <a16:creationId xmlns:a16="http://schemas.microsoft.com/office/drawing/2014/main" id="{2B97E013-6773-4B9B-98D6-FAFE54B0D00A}"/>
              </a:ext>
            </a:extLst>
          </p:cNvPr>
          <p:cNvSpPr/>
          <p:nvPr/>
        </p:nvSpPr>
        <p:spPr>
          <a:xfrm>
            <a:off x="2751175" y="3775887"/>
            <a:ext cx="1714500" cy="422645"/>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r>
              <a:rPr lang="en-US" sz="1350" dirty="0">
                <a:solidFill>
                  <a:prstClr val="black"/>
                </a:solidFill>
                <a:latin typeface="Arial" panose="020B0604020202020204" pitchFamily="34" charset="0"/>
                <a:cs typeface="Arial" panose="020B0604020202020204" pitchFamily="34" charset="0"/>
              </a:rPr>
              <a:t>Transnational companies</a:t>
            </a:r>
          </a:p>
        </p:txBody>
      </p:sp>
      <p:sp>
        <p:nvSpPr>
          <p:cNvPr id="5" name="Rectangle 4">
            <a:extLst>
              <a:ext uri="{FF2B5EF4-FFF2-40B4-BE49-F238E27FC236}">
                <a16:creationId xmlns:a16="http://schemas.microsoft.com/office/drawing/2014/main" id="{BDB14949-4BD1-4CF1-8390-37CF44F4A71A}"/>
              </a:ext>
            </a:extLst>
          </p:cNvPr>
          <p:cNvSpPr/>
          <p:nvPr/>
        </p:nvSpPr>
        <p:spPr>
          <a:xfrm>
            <a:off x="4880344" y="3775888"/>
            <a:ext cx="1969682" cy="43859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350" dirty="0">
                <a:solidFill>
                  <a:prstClr val="black"/>
                </a:solidFill>
                <a:latin typeface="Arial" panose="020B0604020202020204" pitchFamily="34" charset="0"/>
                <a:cs typeface="Arial" panose="020B0604020202020204" pitchFamily="34" charset="0"/>
              </a:rPr>
              <a:t>(Short-term) Migrants </a:t>
            </a:r>
          </a:p>
        </p:txBody>
      </p:sp>
      <p:sp>
        <p:nvSpPr>
          <p:cNvPr id="6" name="Rectangle 5">
            <a:extLst>
              <a:ext uri="{FF2B5EF4-FFF2-40B4-BE49-F238E27FC236}">
                <a16:creationId xmlns:a16="http://schemas.microsoft.com/office/drawing/2014/main" id="{1C897EFC-E7EE-4A72-A81D-D31EFC334236}"/>
              </a:ext>
            </a:extLst>
          </p:cNvPr>
          <p:cNvSpPr/>
          <p:nvPr/>
        </p:nvSpPr>
        <p:spPr>
          <a:xfrm>
            <a:off x="521264" y="4460468"/>
            <a:ext cx="1779625" cy="43859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350" dirty="0">
                <a:solidFill>
                  <a:prstClr val="black"/>
                </a:solidFill>
                <a:latin typeface="Arial" panose="020B0604020202020204" pitchFamily="34" charset="0"/>
                <a:cs typeface="Arial" panose="020B0604020202020204" pitchFamily="34" charset="0"/>
              </a:rPr>
              <a:t>Fiscal institutions in DE</a:t>
            </a:r>
          </a:p>
        </p:txBody>
      </p:sp>
      <p:sp>
        <p:nvSpPr>
          <p:cNvPr id="7" name="Rectangle 6">
            <a:extLst>
              <a:ext uri="{FF2B5EF4-FFF2-40B4-BE49-F238E27FC236}">
                <a16:creationId xmlns:a16="http://schemas.microsoft.com/office/drawing/2014/main" id="{A5939104-0D28-47B5-8095-B7DC14EA0112}"/>
              </a:ext>
            </a:extLst>
          </p:cNvPr>
          <p:cNvSpPr/>
          <p:nvPr/>
        </p:nvSpPr>
        <p:spPr>
          <a:xfrm>
            <a:off x="532958" y="3775887"/>
            <a:ext cx="1803549" cy="422645"/>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350" dirty="0">
                <a:solidFill>
                  <a:prstClr val="black"/>
                </a:solidFill>
                <a:latin typeface="Arial" panose="020B0604020202020204" pitchFamily="34" charset="0"/>
                <a:cs typeface="Arial" panose="020B0604020202020204" pitchFamily="34" charset="0"/>
              </a:rPr>
              <a:t>Family Welfare Office</a:t>
            </a:r>
          </a:p>
        </p:txBody>
      </p:sp>
      <p:sp>
        <p:nvSpPr>
          <p:cNvPr id="8" name="Rectangle 7">
            <a:extLst>
              <a:ext uri="{FF2B5EF4-FFF2-40B4-BE49-F238E27FC236}">
                <a16:creationId xmlns:a16="http://schemas.microsoft.com/office/drawing/2014/main" id="{79AA4C20-DC22-489D-81F0-CE9923EFEA0D}"/>
              </a:ext>
            </a:extLst>
          </p:cNvPr>
          <p:cNvSpPr/>
          <p:nvPr/>
        </p:nvSpPr>
        <p:spPr>
          <a:xfrm>
            <a:off x="532956" y="3139481"/>
            <a:ext cx="1775638" cy="422645"/>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350" dirty="0">
                <a:solidFill>
                  <a:prstClr val="black"/>
                </a:solidFill>
                <a:latin typeface="Arial" panose="020B0604020202020204" pitchFamily="34" charset="0"/>
                <a:cs typeface="Arial" panose="020B0604020202020204" pitchFamily="34" charset="0"/>
              </a:rPr>
              <a:t>German employers</a:t>
            </a:r>
          </a:p>
        </p:txBody>
      </p:sp>
      <p:sp>
        <p:nvSpPr>
          <p:cNvPr id="10" name="Rectangle 9">
            <a:extLst>
              <a:ext uri="{FF2B5EF4-FFF2-40B4-BE49-F238E27FC236}">
                <a16:creationId xmlns:a16="http://schemas.microsoft.com/office/drawing/2014/main" id="{C83148F6-B577-414F-98AA-23F17172D0F7}"/>
              </a:ext>
            </a:extLst>
          </p:cNvPr>
          <p:cNvSpPr/>
          <p:nvPr/>
        </p:nvSpPr>
        <p:spPr>
          <a:xfrm>
            <a:off x="4908253" y="4433354"/>
            <a:ext cx="1969682" cy="43859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350" dirty="0">
                <a:solidFill>
                  <a:prstClr val="black"/>
                </a:solidFill>
                <a:latin typeface="Arial" panose="020B0604020202020204" pitchFamily="34" charset="0"/>
                <a:cs typeface="Arial" panose="020B0604020202020204" pitchFamily="34" charset="0"/>
              </a:rPr>
              <a:t>Fiscal institutions in RO</a:t>
            </a:r>
          </a:p>
        </p:txBody>
      </p:sp>
      <p:sp>
        <p:nvSpPr>
          <p:cNvPr id="11" name="Rectangle 10">
            <a:extLst>
              <a:ext uri="{FF2B5EF4-FFF2-40B4-BE49-F238E27FC236}">
                <a16:creationId xmlns:a16="http://schemas.microsoft.com/office/drawing/2014/main" id="{CACCECDC-6EF9-4302-A16E-12E81001B3C8}"/>
              </a:ext>
            </a:extLst>
          </p:cNvPr>
          <p:cNvSpPr/>
          <p:nvPr/>
        </p:nvSpPr>
        <p:spPr>
          <a:xfrm>
            <a:off x="4901609" y="2966619"/>
            <a:ext cx="1927151" cy="62095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r>
              <a:rPr lang="en-US" sz="1050" dirty="0">
                <a:solidFill>
                  <a:prstClr val="black"/>
                </a:solidFill>
                <a:latin typeface="Arial" panose="020B0604020202020204" pitchFamily="34" charset="0"/>
                <a:cs typeface="Arial" panose="020B0604020202020204" pitchFamily="34" charset="0"/>
              </a:rPr>
              <a:t>Sub-brokers in RO (recruitment agencies, transportation companies, freelancers</a:t>
            </a:r>
            <a:r>
              <a:rPr lang="en-US" sz="1050" dirty="0">
                <a:solidFill>
                  <a:prstClr val="black"/>
                </a:solidFill>
                <a:latin typeface="Calibri" panose="020F0502020204030204"/>
              </a:rPr>
              <a:t>)  </a:t>
            </a:r>
          </a:p>
        </p:txBody>
      </p:sp>
      <p:sp>
        <p:nvSpPr>
          <p:cNvPr id="13" name="TextBox 12">
            <a:extLst>
              <a:ext uri="{FF2B5EF4-FFF2-40B4-BE49-F238E27FC236}">
                <a16:creationId xmlns:a16="http://schemas.microsoft.com/office/drawing/2014/main" id="{3C884BF5-1D2C-43AF-9F50-86F25DAAB383}"/>
              </a:ext>
            </a:extLst>
          </p:cNvPr>
          <p:cNvSpPr txBox="1"/>
          <p:nvPr/>
        </p:nvSpPr>
        <p:spPr>
          <a:xfrm>
            <a:off x="4465675" y="5117119"/>
            <a:ext cx="4417828" cy="897618"/>
          </a:xfrm>
          <a:prstGeom prst="rect">
            <a:avLst/>
          </a:prstGeom>
          <a:solidFill>
            <a:schemeClr val="bg1">
              <a:lumMod val="85000"/>
            </a:schemeClr>
          </a:solidFill>
          <a:ln>
            <a:solidFill>
              <a:schemeClr val="tx1"/>
            </a:solidFill>
          </a:ln>
        </p:spPr>
        <p:txBody>
          <a:bodyPr wrap="square" rtlCol="0">
            <a:spAutoFit/>
          </a:bodyPr>
          <a:lstStyle/>
          <a:p>
            <a:pPr marL="342900" algn="just" defTabSz="685800">
              <a:lnSpc>
                <a:spcPct val="150000"/>
              </a:lnSpc>
              <a:spcAft>
                <a:spcPts val="600"/>
              </a:spcAft>
              <a:tabLst>
                <a:tab pos="342900" algn="l"/>
                <a:tab pos="685800" algn="l"/>
                <a:tab pos="1028700" algn="l"/>
                <a:tab pos="1371600" algn="l"/>
                <a:tab pos="1714500" algn="l"/>
                <a:tab pos="2057400" algn="l"/>
                <a:tab pos="2400300" algn="l"/>
                <a:tab pos="2743200" algn="l"/>
                <a:tab pos="3086100" algn="l"/>
                <a:tab pos="3429000" algn="l"/>
                <a:tab pos="3771900" algn="l"/>
                <a:tab pos="4114800" algn="l"/>
                <a:tab pos="4457700" algn="l"/>
                <a:tab pos="4800600" algn="l"/>
              </a:tabLst>
            </a:pPr>
            <a:r>
              <a:rPr lang="en-GB" sz="900" dirty="0">
                <a:solidFill>
                  <a:prstClr val="black"/>
                </a:solidFill>
                <a:latin typeface="Arial" panose="020B0604020202020204" pitchFamily="34" charset="0"/>
                <a:ea typeface="Calibri" panose="020F0502020204030204" pitchFamily="34" charset="0"/>
                <a:cs typeface="Arial" panose="020B0604020202020204" pitchFamily="34" charset="0"/>
              </a:rPr>
              <a:t>There are different entities. There is the client, </a:t>
            </a:r>
            <a:r>
              <a:rPr lang="en-US" sz="900" dirty="0">
                <a:solidFill>
                  <a:prstClr val="black"/>
                </a:solidFill>
                <a:latin typeface="Arial" panose="020B0604020202020204" pitchFamily="34" charset="0"/>
                <a:ea typeface="Calibri" panose="020F0502020204030204" pitchFamily="34" charset="0"/>
                <a:cs typeface="Arial" panose="020B0604020202020204" pitchFamily="34" charset="0"/>
              </a:rPr>
              <a:t>there are the institutions around them in Romania, there are institutions in Germany, there is the employer in Germany and, then, there is us. And we connect all these entities. (Kim, representative of transnational company)</a:t>
            </a:r>
          </a:p>
        </p:txBody>
      </p:sp>
      <p:cxnSp>
        <p:nvCxnSpPr>
          <p:cNvPr id="15" name="Straight Arrow Connector 14">
            <a:extLst>
              <a:ext uri="{FF2B5EF4-FFF2-40B4-BE49-F238E27FC236}">
                <a16:creationId xmlns:a16="http://schemas.microsoft.com/office/drawing/2014/main" id="{0DC7BAAC-CD2A-4AA3-B55A-FF2E8C6134DC}"/>
              </a:ext>
            </a:extLst>
          </p:cNvPr>
          <p:cNvCxnSpPr/>
          <p:nvPr/>
        </p:nvCxnSpPr>
        <p:spPr>
          <a:xfrm>
            <a:off x="2336506" y="3995183"/>
            <a:ext cx="414668"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B4B16FE-70B8-4BBD-8CA6-2746864F1479}"/>
              </a:ext>
            </a:extLst>
          </p:cNvPr>
          <p:cNvCxnSpPr/>
          <p:nvPr/>
        </p:nvCxnSpPr>
        <p:spPr>
          <a:xfrm>
            <a:off x="2336506" y="3302977"/>
            <a:ext cx="358847" cy="550235"/>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041766B-8DB8-4030-AA9C-F8EB2B117743}"/>
              </a:ext>
            </a:extLst>
          </p:cNvPr>
          <p:cNvCxnSpPr>
            <a:cxnSpLocks/>
          </p:cNvCxnSpPr>
          <p:nvPr/>
        </p:nvCxnSpPr>
        <p:spPr>
          <a:xfrm flipV="1">
            <a:off x="2364418" y="4106300"/>
            <a:ext cx="358847" cy="467555"/>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CBD323A7-FBE8-459C-82B6-DE892CFCD384}"/>
              </a:ext>
            </a:extLst>
          </p:cNvPr>
          <p:cNvCxnSpPr>
            <a:cxnSpLocks/>
          </p:cNvCxnSpPr>
          <p:nvPr/>
        </p:nvCxnSpPr>
        <p:spPr>
          <a:xfrm flipV="1">
            <a:off x="4492920" y="3415471"/>
            <a:ext cx="359513" cy="437741"/>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72C297F5-3835-4B8B-8E85-4CA12F5592A2}"/>
              </a:ext>
            </a:extLst>
          </p:cNvPr>
          <p:cNvCxnSpPr>
            <a:cxnSpLocks/>
          </p:cNvCxnSpPr>
          <p:nvPr/>
        </p:nvCxnSpPr>
        <p:spPr>
          <a:xfrm>
            <a:off x="4492920" y="3977768"/>
            <a:ext cx="35951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CDED7CD-2CD7-410F-95C4-2B44E683A3FD}"/>
              </a:ext>
            </a:extLst>
          </p:cNvPr>
          <p:cNvCxnSpPr>
            <a:cxnSpLocks/>
          </p:cNvCxnSpPr>
          <p:nvPr/>
        </p:nvCxnSpPr>
        <p:spPr>
          <a:xfrm>
            <a:off x="4480296" y="4135889"/>
            <a:ext cx="372137" cy="379393"/>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pic>
        <p:nvPicPr>
          <p:cNvPr id="9" name="Picture 4">
            <a:extLst>
              <a:ext uri="{FF2B5EF4-FFF2-40B4-BE49-F238E27FC236}">
                <a16:creationId xmlns:a16="http://schemas.microsoft.com/office/drawing/2014/main" id="{3CBEEA2F-9CDE-DD70-A7E3-123D0B01D12D}"/>
              </a:ext>
            </a:extLst>
          </p:cNvPr>
          <p:cNvPicPr/>
          <p:nvPr/>
        </p:nvPicPr>
        <p:blipFill>
          <a:blip r:embed="rId3"/>
          <a:stretch/>
        </p:blipFill>
        <p:spPr>
          <a:xfrm>
            <a:off x="6794655" y="147916"/>
            <a:ext cx="2266560" cy="771480"/>
          </a:xfrm>
          <a:prstGeom prst="rect">
            <a:avLst/>
          </a:prstGeom>
          <a:ln>
            <a:noFill/>
          </a:ln>
        </p:spPr>
      </p:pic>
    </p:spTree>
    <p:extLst>
      <p:ext uri="{BB962C8B-B14F-4D97-AF65-F5344CB8AC3E}">
        <p14:creationId xmlns:p14="http://schemas.microsoft.com/office/powerpoint/2010/main" val="1683593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420D0-5835-41A7-9BDA-59B4C00DDA03}"/>
              </a:ext>
            </a:extLst>
          </p:cNvPr>
          <p:cNvSpPr>
            <a:spLocks noGrp="1"/>
          </p:cNvSpPr>
          <p:nvPr>
            <p:ph type="title"/>
          </p:nvPr>
        </p:nvSpPr>
        <p:spPr/>
        <p:txBody>
          <a:bodyPr/>
          <a:lstStyle/>
          <a:p>
            <a:r>
              <a:rPr lang="en-US" b="1" dirty="0">
                <a:latin typeface="+mn-lt"/>
                <a:cs typeface="Times New Roman" panose="02020603050405020304" pitchFamily="18" charset="0"/>
              </a:rPr>
              <a:t>Theoretical framework </a:t>
            </a:r>
          </a:p>
        </p:txBody>
      </p:sp>
      <p:sp>
        <p:nvSpPr>
          <p:cNvPr id="3" name="Content Placeholder 2">
            <a:extLst>
              <a:ext uri="{FF2B5EF4-FFF2-40B4-BE49-F238E27FC236}">
                <a16:creationId xmlns:a16="http://schemas.microsoft.com/office/drawing/2014/main" id="{E307DA53-3F4F-4398-B56E-2F142EF5C533}"/>
              </a:ext>
            </a:extLst>
          </p:cNvPr>
          <p:cNvSpPr>
            <a:spLocks noGrp="1"/>
          </p:cNvSpPr>
          <p:nvPr>
            <p:ph idx="1"/>
          </p:nvPr>
        </p:nvSpPr>
        <p:spPr>
          <a:xfrm>
            <a:off x="575733" y="1418401"/>
            <a:ext cx="7939617" cy="5321066"/>
          </a:xfrm>
        </p:spPr>
        <p:txBody>
          <a:bodyPr>
            <a:noAutofit/>
          </a:bodyPr>
          <a:lstStyle/>
          <a:p>
            <a:pPr marL="0" indent="0">
              <a:buNone/>
            </a:pPr>
            <a:endParaRPr lang="en-US" sz="1200" b="1" dirty="0">
              <a:solidFill>
                <a:srgbClr val="000000"/>
              </a:solidFill>
              <a:latin typeface="Times New Roman" panose="02020603050405020304" pitchFamily="18" charset="0"/>
              <a:ea typeface="Times New Roman" panose="02020603050405020304" pitchFamily="18" charset="0"/>
            </a:endParaRPr>
          </a:p>
          <a:p>
            <a:pPr marL="0" indent="0">
              <a:buNone/>
            </a:pPr>
            <a:r>
              <a:rPr lang="en-US" sz="1200" b="1" dirty="0">
                <a:solidFill>
                  <a:srgbClr val="000000"/>
                </a:solidFill>
                <a:ea typeface="Times New Roman" panose="02020603050405020304" pitchFamily="18" charset="0"/>
              </a:rPr>
              <a:t>Migration-social protection nexus</a:t>
            </a:r>
          </a:p>
          <a:p>
            <a:r>
              <a:rPr lang="en-US" sz="1200" dirty="0">
                <a:solidFill>
                  <a:srgbClr val="000000"/>
                </a:solidFill>
                <a:ea typeface="Times New Roman" panose="02020603050405020304" pitchFamily="18" charset="0"/>
              </a:rPr>
              <a:t>non-profits as “rights intermediaries”: provide support for EU migrants at an individual level and push for better EU law implementation (</a:t>
            </a:r>
            <a:r>
              <a:rPr lang="en-US" sz="1200" dirty="0" err="1">
                <a:solidFill>
                  <a:srgbClr val="000000"/>
                </a:solidFill>
                <a:ea typeface="Times New Roman" panose="02020603050405020304" pitchFamily="18" charset="0"/>
              </a:rPr>
              <a:t>Bruzelius</a:t>
            </a:r>
            <a:r>
              <a:rPr lang="en-US" sz="1200" dirty="0">
                <a:solidFill>
                  <a:srgbClr val="000000"/>
                </a:solidFill>
                <a:ea typeface="Times New Roman" panose="02020603050405020304" pitchFamily="18" charset="0"/>
              </a:rPr>
              <a:t> 2020).</a:t>
            </a:r>
          </a:p>
          <a:p>
            <a:r>
              <a:rPr lang="en-US" sz="1200" dirty="0">
                <a:solidFill>
                  <a:srgbClr val="000000"/>
                </a:solidFill>
                <a:effectLst/>
                <a:ea typeface="Times New Roman" panose="02020603050405020304" pitchFamily="18" charset="0"/>
              </a:rPr>
              <a:t>“welfare mediators”: negotiate knowledge asymmetries between street-level bureaucrats and migrants (</a:t>
            </a:r>
            <a:r>
              <a:rPr lang="en-US" sz="1200" dirty="0" err="1">
                <a:solidFill>
                  <a:srgbClr val="000000"/>
                </a:solidFill>
                <a:effectLst/>
                <a:ea typeface="Times New Roman" panose="02020603050405020304" pitchFamily="18" charset="0"/>
              </a:rPr>
              <a:t>Ratzmann</a:t>
            </a:r>
            <a:r>
              <a:rPr lang="en-US" sz="1200" dirty="0">
                <a:solidFill>
                  <a:srgbClr val="000000"/>
                </a:solidFill>
                <a:effectLst/>
                <a:ea typeface="Times New Roman" panose="02020603050405020304" pitchFamily="18" charset="0"/>
              </a:rPr>
              <a:t> and </a:t>
            </a:r>
            <a:r>
              <a:rPr lang="en-US" sz="1200" dirty="0" err="1">
                <a:solidFill>
                  <a:srgbClr val="000000"/>
                </a:solidFill>
                <a:effectLst/>
                <a:ea typeface="Times New Roman" panose="02020603050405020304" pitchFamily="18" charset="0"/>
              </a:rPr>
              <a:t>Heindlmaier</a:t>
            </a:r>
            <a:r>
              <a:rPr lang="en-US" sz="1200" dirty="0">
                <a:solidFill>
                  <a:srgbClr val="000000"/>
                </a:solidFill>
                <a:effectLst/>
                <a:ea typeface="Times New Roman" panose="02020603050405020304" pitchFamily="18" charset="0"/>
              </a:rPr>
              <a:t>, 2022).</a:t>
            </a:r>
            <a:endParaRPr lang="en-US" sz="1200" dirty="0">
              <a:solidFill>
                <a:srgbClr val="000000"/>
              </a:solidFill>
              <a:ea typeface="Times New Roman" panose="02020603050405020304" pitchFamily="18" charset="0"/>
            </a:endParaRPr>
          </a:p>
          <a:p>
            <a:pPr marL="0" indent="0">
              <a:buNone/>
            </a:pPr>
            <a:r>
              <a:rPr lang="en-US" sz="1200" b="1" dirty="0">
                <a:solidFill>
                  <a:srgbClr val="000000"/>
                </a:solidFill>
                <a:ea typeface="Times New Roman" panose="02020603050405020304" pitchFamily="18" charset="0"/>
              </a:rPr>
              <a:t>Social policy research</a:t>
            </a:r>
            <a:endParaRPr lang="en-US" sz="1200" dirty="0">
              <a:solidFill>
                <a:srgbClr val="000000"/>
              </a:solidFill>
              <a:ea typeface="Times New Roman" panose="02020603050405020304" pitchFamily="18" charset="0"/>
            </a:endParaRPr>
          </a:p>
          <a:p>
            <a:r>
              <a:rPr lang="en-US" sz="1200" dirty="0">
                <a:solidFill>
                  <a:srgbClr val="000000"/>
                </a:solidFill>
                <a:ea typeface="Times New Roman" panose="02020603050405020304" pitchFamily="18" charset="0"/>
              </a:rPr>
              <a:t>role of voluntary and public sector brokers increase benefit uptake/ particularly relevant for vulnerable groups (Finn and </a:t>
            </a:r>
            <a:r>
              <a:rPr lang="en-US" sz="1200" dirty="0" err="1">
                <a:solidFill>
                  <a:srgbClr val="000000"/>
                </a:solidFill>
                <a:ea typeface="Times New Roman" panose="02020603050405020304" pitchFamily="18" charset="0"/>
              </a:rPr>
              <a:t>Goodship</a:t>
            </a:r>
            <a:r>
              <a:rPr lang="en-US" sz="1200" dirty="0">
                <a:solidFill>
                  <a:srgbClr val="000000"/>
                </a:solidFill>
                <a:ea typeface="Times New Roman" panose="02020603050405020304" pitchFamily="18" charset="0"/>
              </a:rPr>
              <a:t> 2014, Wigan and Talbot 2006, Wilson and Amir 2008) </a:t>
            </a:r>
          </a:p>
          <a:p>
            <a:r>
              <a:rPr lang="en-US" sz="1200" dirty="0">
                <a:solidFill>
                  <a:srgbClr val="000000"/>
                </a:solidFill>
                <a:ea typeface="Times New Roman" panose="02020603050405020304" pitchFamily="18" charset="0"/>
                <a:cs typeface="Times New Roman" panose="02020603050405020304" pitchFamily="18" charset="0"/>
              </a:rPr>
              <a:t>strategies of “take-up agents”: knowledge, networking, emotions and power (Holler and </a:t>
            </a:r>
            <a:r>
              <a:rPr lang="en-US" sz="1200" dirty="0" err="1">
                <a:solidFill>
                  <a:srgbClr val="000000"/>
                </a:solidFill>
                <a:ea typeface="Times New Roman" panose="02020603050405020304" pitchFamily="18" charset="0"/>
                <a:cs typeface="Times New Roman" panose="02020603050405020304" pitchFamily="18" charset="0"/>
              </a:rPr>
              <a:t>Benish</a:t>
            </a:r>
            <a:r>
              <a:rPr lang="en-US" sz="1200" dirty="0">
                <a:solidFill>
                  <a:srgbClr val="000000"/>
                </a:solidFill>
                <a:ea typeface="Times New Roman" panose="02020603050405020304" pitchFamily="18" charset="0"/>
                <a:cs typeface="Times New Roman" panose="02020603050405020304" pitchFamily="18" charset="0"/>
              </a:rPr>
              <a:t> 2020).</a:t>
            </a:r>
          </a:p>
          <a:p>
            <a:pPr marL="0" indent="0">
              <a:buNone/>
            </a:pPr>
            <a:r>
              <a:rPr lang="en-US" sz="1200" b="1" dirty="0">
                <a:solidFill>
                  <a:srgbClr val="000000"/>
                </a:solidFill>
                <a:ea typeface="Calibri" panose="020F0502020204030204" pitchFamily="34" charset="0"/>
                <a:cs typeface="Times New Roman" panose="02020603050405020304" pitchFamily="18" charset="0"/>
              </a:rPr>
              <a:t>Research on brokers in facilitating </a:t>
            </a:r>
            <a:r>
              <a:rPr lang="en-US" sz="1200" b="1" dirty="0" err="1">
                <a:solidFill>
                  <a:srgbClr val="000000"/>
                </a:solidFill>
                <a:ea typeface="Calibri" panose="020F0502020204030204" pitchFamily="34" charset="0"/>
                <a:cs typeface="Times New Roman" panose="02020603050405020304" pitchFamily="18" charset="0"/>
              </a:rPr>
              <a:t>labour</a:t>
            </a:r>
            <a:r>
              <a:rPr lang="en-US" sz="1200" b="1" dirty="0">
                <a:solidFill>
                  <a:srgbClr val="000000"/>
                </a:solidFill>
                <a:ea typeface="Calibri" panose="020F0502020204030204" pitchFamily="34" charset="0"/>
                <a:cs typeface="Times New Roman" panose="02020603050405020304" pitchFamily="18" charset="0"/>
              </a:rPr>
              <a:t> migration/development aid/media  </a:t>
            </a:r>
            <a:endParaRPr lang="en-US" sz="1200" dirty="0">
              <a:solidFill>
                <a:srgbClr val="000000"/>
              </a:solidFill>
              <a:ea typeface="Times New Roman" panose="02020603050405020304" pitchFamily="18" charset="0"/>
              <a:cs typeface="Times New Roman" panose="02020603050405020304" pitchFamily="18" charset="0"/>
            </a:endParaRPr>
          </a:p>
          <a:p>
            <a:pPr algn="just">
              <a:lnSpc>
                <a:spcPct val="100000"/>
              </a:lnSpc>
            </a:pPr>
            <a:r>
              <a:rPr lang="en-US" sz="1200" dirty="0">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actively contribute to implementing development aid projects by </a:t>
            </a:r>
            <a:r>
              <a:rPr lang="en-US" sz="1200" dirty="0">
                <a:ea typeface="Calibri" panose="020F0502020204030204" pitchFamily="34" charset="0"/>
                <a:cs typeface="Times New Roman" panose="02020603050405020304" pitchFamily="18" charset="0"/>
              </a:rPr>
              <a:t>translate </a:t>
            </a:r>
            <a:r>
              <a:rPr lang="en-US" sz="1200" dirty="0">
                <a:effectLst/>
                <a:ea typeface="Calibri" panose="020F0502020204030204" pitchFamily="34" charset="0"/>
                <a:cs typeface="Times New Roman" panose="02020603050405020304" pitchFamily="18" charset="0"/>
              </a:rPr>
              <a:t>meaning “into different institutional languages of its stakeholder supporters and constantly created interest and making it real” (</a:t>
            </a:r>
            <a:r>
              <a:rPr lang="en-US" sz="1200" dirty="0">
                <a:ea typeface="Calibri" panose="020F0502020204030204" pitchFamily="34" charset="0"/>
                <a:cs typeface="Times New Roman" panose="02020603050405020304" pitchFamily="18" charset="0"/>
              </a:rPr>
              <a:t>M</a:t>
            </a:r>
            <a:r>
              <a:rPr lang="en-US" sz="1200" dirty="0">
                <a:effectLst/>
                <a:ea typeface="Calibri" panose="020F0502020204030204" pitchFamily="34" charset="0"/>
                <a:cs typeface="Times New Roman" panose="02020603050405020304" pitchFamily="18" charset="0"/>
              </a:rPr>
              <a:t>oses 2005)</a:t>
            </a:r>
          </a:p>
          <a:p>
            <a:pPr algn="just">
              <a:lnSpc>
                <a:spcPct val="100000"/>
              </a:lnSpc>
            </a:pPr>
            <a:r>
              <a:rPr lang="en-GB" sz="1200" dirty="0">
                <a:effectLst/>
                <a:ea typeface="Calibri" panose="020F0502020204030204" pitchFamily="34" charset="0"/>
                <a:cs typeface="Times New Roman" panose="02020603050405020304" pitchFamily="18" charset="0"/>
              </a:rPr>
              <a:t>“moral ambiguity and contradictions</a:t>
            </a:r>
            <a:r>
              <a:rPr lang="en-US" sz="1200" dirty="0">
                <a:effectLst/>
                <a:ea typeface="Calibri" panose="020F0502020204030204" pitchFamily="34" charset="0"/>
                <a:cs typeface="Times New Roman" panose="02020603050405020304" pitchFamily="18" charset="0"/>
              </a:rPr>
              <a:t> </a:t>
            </a:r>
            <a:r>
              <a:rPr lang="en-GB" sz="1200" dirty="0">
                <a:effectLst/>
                <a:ea typeface="Calibri" panose="020F0502020204030204" pitchFamily="34" charset="0"/>
                <a:cs typeface="Times New Roman" panose="02020603050405020304" pitchFamily="18" charset="0"/>
              </a:rPr>
              <a:t>” </a:t>
            </a:r>
            <a:r>
              <a:rPr lang="en-US" sz="1200" dirty="0">
                <a:ea typeface="Calibri" panose="020F0502020204030204" pitchFamily="34" charset="0"/>
                <a:cs typeface="Times New Roman" panose="02020603050405020304" pitchFamily="18" charset="0"/>
              </a:rPr>
              <a:t>/</a:t>
            </a:r>
            <a:r>
              <a:rPr lang="en-GB" sz="1200" dirty="0">
                <a:effectLst/>
                <a:ea typeface="Calibri" panose="020F0502020204030204" pitchFamily="34" charset="0"/>
                <a:cs typeface="Times New Roman" panose="02020603050405020304" pitchFamily="18" charset="0"/>
              </a:rPr>
              <a:t> “producers of the society in which they re-emerge” (James, 2011</a:t>
            </a:r>
            <a:r>
              <a:rPr lang="en-GB" sz="1200" dirty="0">
                <a:ea typeface="Calibri" panose="020F0502020204030204" pitchFamily="34" charset="0"/>
                <a:cs typeface="Times New Roman" panose="02020603050405020304" pitchFamily="18" charset="0"/>
              </a:rPr>
              <a:t>)</a:t>
            </a:r>
            <a:endParaRPr lang="en-US" sz="1200" b="1" dirty="0">
              <a:solidFill>
                <a:srgbClr val="000000"/>
              </a:solidFill>
              <a:ea typeface="Calibri" panose="020F0502020204030204" pitchFamily="34" charset="0"/>
              <a:cs typeface="Times New Roman" panose="02020603050405020304" pitchFamily="18" charset="0"/>
            </a:endParaRPr>
          </a:p>
          <a:p>
            <a:pPr algn="just">
              <a:lnSpc>
                <a:spcPct val="100000"/>
              </a:lnSpc>
            </a:pPr>
            <a:r>
              <a:rPr lang="en-GB" sz="1200" kern="150" dirty="0">
                <a:effectLst/>
                <a:ea typeface="SimSun" panose="02010600030101010101" pitchFamily="2" charset="-122"/>
              </a:rPr>
              <a:t>discourses which demonize brokers draw attention from regulations, institutions and employers who are equally responsible for migrants’ exploitation (McKeown 2012)</a:t>
            </a:r>
          </a:p>
          <a:p>
            <a:pPr algn="just">
              <a:lnSpc>
                <a:spcPct val="100000"/>
              </a:lnSpc>
            </a:pPr>
            <a:r>
              <a:rPr lang="en-GB" sz="1200" dirty="0">
                <a:ea typeface="Calibri" panose="020F0502020204030204" pitchFamily="34" charset="0"/>
                <a:cs typeface="Times New Roman" panose="02020603050405020304" pitchFamily="18" charset="0"/>
              </a:rPr>
              <a:t>b</a:t>
            </a:r>
            <a:r>
              <a:rPr lang="en-GB" sz="1200" dirty="0">
                <a:effectLst/>
                <a:ea typeface="Calibri" panose="020F0502020204030204" pitchFamily="34" charset="0"/>
                <a:cs typeface="Times New Roman" panose="02020603050405020304" pitchFamily="18" charset="0"/>
              </a:rPr>
              <a:t>lurred distinctions between </a:t>
            </a:r>
            <a:r>
              <a:rPr lang="en-GB" sz="1200" dirty="0">
                <a:ea typeface="Calibri" panose="020F0502020204030204" pitchFamily="34" charset="0"/>
                <a:cs typeface="Times New Roman" panose="02020603050405020304" pitchFamily="18" charset="0"/>
              </a:rPr>
              <a:t>formal/informal, regular/irregular, state/market</a:t>
            </a:r>
            <a:r>
              <a:rPr lang="en-GB" sz="1200" dirty="0">
                <a:effectLst/>
                <a:ea typeface="Calibri" panose="020F0502020204030204" pitchFamily="34" charset="0"/>
                <a:cs typeface="Times New Roman" panose="02020603050405020304" pitchFamily="18" charset="0"/>
              </a:rPr>
              <a:t> brokerage (Lindquist, Xiang and Yeon 2012)</a:t>
            </a:r>
          </a:p>
          <a:p>
            <a:pPr algn="just">
              <a:lnSpc>
                <a:spcPct val="100000"/>
              </a:lnSpc>
            </a:pPr>
            <a:endParaRPr lang="en-GB" sz="1200" kern="150" dirty="0">
              <a:ea typeface="SimSun" panose="02010600030101010101" pitchFamily="2" charset="-122"/>
            </a:endParaRPr>
          </a:p>
          <a:p>
            <a:pPr algn="just">
              <a:lnSpc>
                <a:spcPct val="170000"/>
              </a:lnSpc>
            </a:pPr>
            <a:endParaRPr lang="en-US" sz="900" dirty="0">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9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9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900" dirty="0"/>
          </a:p>
        </p:txBody>
      </p:sp>
      <p:pic>
        <p:nvPicPr>
          <p:cNvPr id="4" name="Picture 3">
            <a:extLst>
              <a:ext uri="{FF2B5EF4-FFF2-40B4-BE49-F238E27FC236}">
                <a16:creationId xmlns:a16="http://schemas.microsoft.com/office/drawing/2014/main" id="{512871AF-1863-66C7-1682-734A346B15FB}"/>
              </a:ext>
            </a:extLst>
          </p:cNvPr>
          <p:cNvPicPr>
            <a:picLocks noChangeAspect="1"/>
          </p:cNvPicPr>
          <p:nvPr/>
        </p:nvPicPr>
        <p:blipFill>
          <a:blip r:embed="rId3"/>
          <a:stretch>
            <a:fillRect/>
          </a:stretch>
        </p:blipFill>
        <p:spPr>
          <a:xfrm>
            <a:off x="6737200" y="71741"/>
            <a:ext cx="2267909" cy="774259"/>
          </a:xfrm>
          <a:prstGeom prst="rect">
            <a:avLst/>
          </a:prstGeom>
        </p:spPr>
      </p:pic>
    </p:spTree>
    <p:extLst>
      <p:ext uri="{BB962C8B-B14F-4D97-AF65-F5344CB8AC3E}">
        <p14:creationId xmlns:p14="http://schemas.microsoft.com/office/powerpoint/2010/main" val="262425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95DED-22FF-4C14-8D24-2254BC8E7E6D}"/>
              </a:ext>
            </a:extLst>
          </p:cNvPr>
          <p:cNvSpPr>
            <a:spLocks noGrp="1"/>
          </p:cNvSpPr>
          <p:nvPr>
            <p:ph type="title"/>
          </p:nvPr>
        </p:nvSpPr>
        <p:spPr/>
        <p:txBody>
          <a:bodyPr/>
          <a:lstStyle/>
          <a:p>
            <a:r>
              <a:rPr lang="en-US" b="1" dirty="0">
                <a:cs typeface="Times New Roman" panose="02020603050405020304" pitchFamily="18" charset="0"/>
              </a:rPr>
              <a:t>Methods and data </a:t>
            </a:r>
          </a:p>
        </p:txBody>
      </p:sp>
      <p:sp>
        <p:nvSpPr>
          <p:cNvPr id="6" name="Rectangle 1">
            <a:extLst>
              <a:ext uri="{FF2B5EF4-FFF2-40B4-BE49-F238E27FC236}">
                <a16:creationId xmlns:a16="http://schemas.microsoft.com/office/drawing/2014/main" id="{ED683E8E-1948-422C-AF08-7B434719FE60}"/>
              </a:ext>
            </a:extLst>
          </p:cNvPr>
          <p:cNvSpPr>
            <a:spLocks noChangeArrowheads="1"/>
          </p:cNvSpPr>
          <p:nvPr/>
        </p:nvSpPr>
        <p:spPr bwMode="auto">
          <a:xfrm>
            <a:off x="1" y="890201"/>
            <a:ext cx="138564"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endParaRPr lang="en-US" sz="1350"/>
          </a:p>
        </p:txBody>
      </p:sp>
      <p:sp>
        <p:nvSpPr>
          <p:cNvPr id="8" name="Content Placeholder 7">
            <a:extLst>
              <a:ext uri="{FF2B5EF4-FFF2-40B4-BE49-F238E27FC236}">
                <a16:creationId xmlns:a16="http://schemas.microsoft.com/office/drawing/2014/main" id="{4DFD8410-AEA2-430D-A788-FBE3293769F8}"/>
              </a:ext>
            </a:extLst>
          </p:cNvPr>
          <p:cNvSpPr>
            <a:spLocks noGrp="1"/>
          </p:cNvSpPr>
          <p:nvPr>
            <p:ph idx="1"/>
          </p:nvPr>
        </p:nvSpPr>
        <p:spPr/>
        <p:txBody>
          <a:bodyPr>
            <a:normAutofit fontScale="92500" lnSpcReduction="10000"/>
          </a:bodyPr>
          <a:lstStyle/>
          <a:p>
            <a:pPr>
              <a:lnSpc>
                <a:spcPct val="150000"/>
              </a:lnSpc>
              <a:buFont typeface="Wingdings" panose="05000000000000000000" pitchFamily="2" charset="2"/>
              <a:buChar char="§"/>
            </a:pPr>
            <a:r>
              <a:rPr lang="en-US" sz="1800" dirty="0">
                <a:cs typeface="Times New Roman" panose="02020603050405020304" pitchFamily="18" charset="0"/>
              </a:rPr>
              <a:t>Unemployment and child benefits</a:t>
            </a:r>
          </a:p>
          <a:p>
            <a:pPr>
              <a:lnSpc>
                <a:spcPct val="150000"/>
              </a:lnSpc>
              <a:buFont typeface="Wingdings" panose="05000000000000000000" pitchFamily="2" charset="2"/>
              <a:buChar char="§"/>
            </a:pPr>
            <a:r>
              <a:rPr lang="en-US" sz="1800" dirty="0">
                <a:cs typeface="Times New Roman" panose="02020603050405020304" pitchFamily="18" charset="0"/>
              </a:rPr>
              <a:t>Online ethnographies </a:t>
            </a:r>
          </a:p>
          <a:p>
            <a:pPr>
              <a:lnSpc>
                <a:spcPct val="150000"/>
              </a:lnSpc>
              <a:buFont typeface="Wingdings" panose="05000000000000000000" pitchFamily="2" charset="2"/>
              <a:buChar char="§"/>
            </a:pPr>
            <a:r>
              <a:rPr lang="en-US" sz="1800" dirty="0">
                <a:cs typeface="Times New Roman" panose="02020603050405020304" pitchFamily="18" charset="0"/>
              </a:rPr>
              <a:t>Multi-sited ethnographies (online &amp; in-person):</a:t>
            </a:r>
          </a:p>
          <a:p>
            <a:pPr lvl="1">
              <a:lnSpc>
                <a:spcPct val="150000"/>
              </a:lnSpc>
            </a:pPr>
            <a:r>
              <a:rPr lang="en-US" sz="1800" b="1" dirty="0">
                <a:cs typeface="Times New Roman" panose="02020603050405020304" pitchFamily="18" charset="0"/>
              </a:rPr>
              <a:t>20 interviews with migrants </a:t>
            </a:r>
          </a:p>
          <a:p>
            <a:pPr lvl="1">
              <a:lnSpc>
                <a:spcPct val="150000"/>
              </a:lnSpc>
            </a:pPr>
            <a:r>
              <a:rPr lang="en-US" sz="1800" b="1" dirty="0">
                <a:cs typeface="Times New Roman" panose="02020603050405020304" pitchFamily="18" charset="0"/>
              </a:rPr>
              <a:t>25 interviews with welfare brokers</a:t>
            </a:r>
            <a:r>
              <a:rPr lang="en-US" sz="1800" dirty="0">
                <a:cs typeface="Times New Roman" panose="02020603050405020304" pitchFamily="18" charset="0"/>
              </a:rPr>
              <a:t>: informal brokers (1), ethnic associations (3), advisory offices (9) unions (2) small-scale companies(3), large-scale companies (3)&amp; sub-brokers (1)</a:t>
            </a:r>
          </a:p>
          <a:p>
            <a:pPr lvl="1">
              <a:lnSpc>
                <a:spcPct val="150000"/>
              </a:lnSpc>
            </a:pPr>
            <a:r>
              <a:rPr lang="en-US" sz="1800" dirty="0">
                <a:cs typeface="Times New Roman" panose="02020603050405020304" pitchFamily="18" charset="0"/>
              </a:rPr>
              <a:t>national and local Family Benefit Office Representatives (2)</a:t>
            </a:r>
          </a:p>
          <a:p>
            <a:pPr>
              <a:lnSpc>
                <a:spcPct val="150000"/>
              </a:lnSpc>
              <a:buFont typeface="Wingdings" panose="05000000000000000000" pitchFamily="2" charset="2"/>
              <a:buChar char="§"/>
            </a:pPr>
            <a:r>
              <a:rPr lang="en-US" sz="1700" dirty="0">
                <a:cs typeface="Times New Roman" panose="02020603050405020304" pitchFamily="18" charset="0"/>
              </a:rPr>
              <a:t>Documentary research</a:t>
            </a:r>
          </a:p>
          <a:p>
            <a:pPr>
              <a:lnSpc>
                <a:spcPct val="150000"/>
              </a:lnSpc>
              <a:buFont typeface="Wingdings" panose="05000000000000000000" pitchFamily="2" charset="2"/>
              <a:buChar char="§"/>
            </a:pPr>
            <a:endParaRPr lang="en-US" sz="1800" dirty="0">
              <a:cs typeface="Times New Roman" panose="02020603050405020304" pitchFamily="18" charset="0"/>
            </a:endParaRPr>
          </a:p>
          <a:p>
            <a:endParaRPr lang="en-US" dirty="0"/>
          </a:p>
          <a:p>
            <a:endParaRPr lang="en-US" dirty="0"/>
          </a:p>
          <a:p>
            <a:pPr>
              <a:buFontTx/>
              <a:buChar char="-"/>
            </a:pPr>
            <a:endParaRPr lang="en-US" dirty="0"/>
          </a:p>
          <a:p>
            <a:endParaRPr lang="en-US" dirty="0"/>
          </a:p>
        </p:txBody>
      </p:sp>
      <p:pic>
        <p:nvPicPr>
          <p:cNvPr id="3" name="Picture 4">
            <a:extLst>
              <a:ext uri="{FF2B5EF4-FFF2-40B4-BE49-F238E27FC236}">
                <a16:creationId xmlns:a16="http://schemas.microsoft.com/office/drawing/2014/main" id="{529A2064-5D74-457C-5181-624FC55E8344}"/>
              </a:ext>
            </a:extLst>
          </p:cNvPr>
          <p:cNvPicPr/>
          <p:nvPr/>
        </p:nvPicPr>
        <p:blipFill>
          <a:blip r:embed="rId2"/>
          <a:stretch/>
        </p:blipFill>
        <p:spPr>
          <a:xfrm>
            <a:off x="6877440" y="39207"/>
            <a:ext cx="2266560" cy="771480"/>
          </a:xfrm>
          <a:prstGeom prst="rect">
            <a:avLst/>
          </a:prstGeom>
          <a:ln>
            <a:noFill/>
          </a:ln>
        </p:spPr>
      </p:pic>
    </p:spTree>
    <p:extLst>
      <p:ext uri="{BB962C8B-B14F-4D97-AF65-F5344CB8AC3E}">
        <p14:creationId xmlns:p14="http://schemas.microsoft.com/office/powerpoint/2010/main" val="1660443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5AD66935-2DD3-B244-D9EA-DB943575CEC0}"/>
              </a:ext>
            </a:extLst>
          </p:cNvPr>
          <p:cNvPicPr/>
          <p:nvPr/>
        </p:nvPicPr>
        <p:blipFill>
          <a:blip r:embed="rId2"/>
          <a:stretch/>
        </p:blipFill>
        <p:spPr>
          <a:xfrm>
            <a:off x="6877440" y="74520"/>
            <a:ext cx="2266560" cy="771480"/>
          </a:xfrm>
          <a:prstGeom prst="rect">
            <a:avLst/>
          </a:prstGeom>
          <a:ln>
            <a:noFill/>
          </a:ln>
        </p:spPr>
      </p:pic>
      <p:sp>
        <p:nvSpPr>
          <p:cNvPr id="2" name="Title 1">
            <a:extLst>
              <a:ext uri="{FF2B5EF4-FFF2-40B4-BE49-F238E27FC236}">
                <a16:creationId xmlns:a16="http://schemas.microsoft.com/office/drawing/2014/main" id="{3A645FF4-FC88-D4C3-7B91-3DEEE795D93D}"/>
              </a:ext>
            </a:extLst>
          </p:cNvPr>
          <p:cNvSpPr>
            <a:spLocks noGrp="1"/>
          </p:cNvSpPr>
          <p:nvPr>
            <p:ph type="title"/>
          </p:nvPr>
        </p:nvSpPr>
        <p:spPr>
          <a:xfrm>
            <a:off x="449885" y="273600"/>
            <a:ext cx="8229240" cy="1144800"/>
          </a:xfrm>
        </p:spPr>
        <p:txBody>
          <a:bodyPr/>
          <a:lstStyle/>
          <a:p>
            <a:br>
              <a:rPr lang="en-US" b="1" i="1" dirty="0">
                <a:solidFill>
                  <a:srgbClr val="000000"/>
                </a:solidFill>
                <a:effectLst/>
                <a:ea typeface="Times New Roman" panose="02020603050405020304" pitchFamily="18" charset="0"/>
                <a:cs typeface="Times New Roman" panose="02020603050405020304" pitchFamily="18" charset="0"/>
              </a:rPr>
            </a:br>
            <a:br>
              <a:rPr lang="en-US" b="1" i="1" dirty="0">
                <a:solidFill>
                  <a:srgbClr val="000000"/>
                </a:solidFill>
                <a:effectLst/>
                <a:ea typeface="Times New Roman" panose="02020603050405020304" pitchFamily="18" charset="0"/>
                <a:cs typeface="Times New Roman" panose="02020603050405020304" pitchFamily="18" charset="0"/>
              </a:rPr>
            </a:br>
            <a:r>
              <a:rPr lang="en-US" b="1" dirty="0">
                <a:solidFill>
                  <a:srgbClr val="000000"/>
                </a:solidFill>
                <a:effectLst/>
                <a:ea typeface="Times New Roman" panose="02020603050405020304" pitchFamily="18" charset="0"/>
                <a:cs typeface="Times New Roman" panose="02020603050405020304" pitchFamily="18" charset="0"/>
              </a:rPr>
              <a:t>Conceptualizing welfare brokers </a:t>
            </a:r>
            <a:br>
              <a:rPr lang="en-US" b="1" dirty="0">
                <a:effectLst/>
                <a:ea typeface="Calibri" panose="020F0502020204030204" pitchFamily="34" charset="0"/>
                <a:cs typeface="Times New Roman" panose="02020603050405020304" pitchFamily="18" charset="0"/>
              </a:rPr>
            </a:br>
            <a:endParaRPr lang="en-US" b="1" dirty="0"/>
          </a:p>
        </p:txBody>
      </p:sp>
      <p:sp>
        <p:nvSpPr>
          <p:cNvPr id="3" name="Content Placeholder 2">
            <a:extLst>
              <a:ext uri="{FF2B5EF4-FFF2-40B4-BE49-F238E27FC236}">
                <a16:creationId xmlns:a16="http://schemas.microsoft.com/office/drawing/2014/main" id="{0310374C-542D-4385-C6CD-68FE7C97ABF1}"/>
              </a:ext>
            </a:extLst>
          </p:cNvPr>
          <p:cNvSpPr>
            <a:spLocks noGrp="1"/>
          </p:cNvSpPr>
          <p:nvPr>
            <p:ph idx="1"/>
          </p:nvPr>
        </p:nvSpPr>
        <p:spPr>
          <a:xfrm>
            <a:off x="457200" y="1604520"/>
            <a:ext cx="8229240" cy="5147410"/>
          </a:xfrm>
        </p:spPr>
        <p:txBody>
          <a:bodyPr/>
          <a:lstStyle/>
          <a:p>
            <a:pPr marL="0" indent="0" algn="just">
              <a:lnSpc>
                <a:spcPct val="150000"/>
              </a:lnSpc>
              <a:spcBef>
                <a:spcPts val="0"/>
              </a:spcBef>
              <a:spcAft>
                <a:spcPts val="800"/>
              </a:spcAft>
              <a:buNone/>
            </a:pPr>
            <a:endParaRPr lang="en-US" sz="1800" b="1" dirty="0">
              <a:effectLst/>
              <a:ea typeface="Calibri" panose="020F0502020204030204" pitchFamily="34" charset="0"/>
              <a:cs typeface="Times New Roman" panose="02020603050405020304" pitchFamily="18" charset="0"/>
            </a:endParaRPr>
          </a:p>
          <a:p>
            <a:pPr marL="0" indent="0" algn="just">
              <a:lnSpc>
                <a:spcPct val="150000"/>
              </a:lnSpc>
              <a:spcBef>
                <a:spcPts val="0"/>
              </a:spcBef>
              <a:spcAft>
                <a:spcPts val="800"/>
              </a:spcAft>
              <a:buNone/>
            </a:pPr>
            <a:r>
              <a:rPr lang="en-US" sz="1800" b="1" dirty="0">
                <a:effectLst/>
                <a:ea typeface="Calibri" panose="020F0502020204030204" pitchFamily="34" charset="0"/>
                <a:cs typeface="Times New Roman" panose="02020603050405020304" pitchFamily="18" charset="0"/>
              </a:rPr>
              <a:t>‘Welfare brokers’ </a:t>
            </a:r>
            <a:r>
              <a:rPr lang="en-US" sz="1800" dirty="0">
                <a:effectLst/>
                <a:ea typeface="Calibri" panose="020F0502020204030204" pitchFamily="34" charset="0"/>
                <a:cs typeface="Times New Roman" panose="02020603050405020304" pitchFamily="18" charset="0"/>
              </a:rPr>
              <a:t>–</a:t>
            </a:r>
            <a:r>
              <a:rPr lang="en-US" sz="1800" dirty="0">
                <a:solidFill>
                  <a:srgbClr val="000000"/>
                </a:solidFill>
                <a:effectLst/>
                <a:ea typeface="Times New Roman" panose="02020603050405020304" pitchFamily="18" charset="0"/>
                <a:cs typeface="Times New Roman" panose="02020603050405020304" pitchFamily="18" charset="0"/>
              </a:rPr>
              <a:t> mediators </a:t>
            </a:r>
            <a:r>
              <a:rPr lang="en-US" sz="1800" dirty="0">
                <a:effectLst/>
                <a:ea typeface="Calibri" panose="020F0502020204030204" pitchFamily="34" charset="0"/>
                <a:cs typeface="Times New Roman" panose="02020603050405020304" pitchFamily="18" charset="0"/>
              </a:rPr>
              <a:t>–</a:t>
            </a:r>
            <a:r>
              <a:rPr lang="en-US" sz="1800" dirty="0">
                <a:solidFill>
                  <a:srgbClr val="000000"/>
                </a:solidFill>
                <a:effectLst/>
                <a:ea typeface="Times New Roman" panose="02020603050405020304" pitchFamily="18" charset="0"/>
                <a:cs typeface="Times New Roman" panose="02020603050405020304" pitchFamily="18" charset="0"/>
              </a:rPr>
              <a:t> motivated by either economic gain, symbolic capital or altruism </a:t>
            </a:r>
            <a:r>
              <a:rPr lang="en-US" sz="1800" dirty="0">
                <a:effectLst/>
                <a:ea typeface="Calibri" panose="020F0502020204030204" pitchFamily="34" charset="0"/>
                <a:cs typeface="Times New Roman" panose="02020603050405020304" pitchFamily="18" charset="0"/>
              </a:rPr>
              <a:t>–</a:t>
            </a:r>
            <a:r>
              <a:rPr lang="en-US" sz="1800" dirty="0">
                <a:solidFill>
                  <a:srgbClr val="000000"/>
                </a:solidFill>
                <a:ea typeface="Calibri" panose="020F0502020204030204" pitchFamily="34" charset="0"/>
                <a:cs typeface="Times New Roman" panose="02020603050405020304" pitchFamily="18" charset="0"/>
              </a:rPr>
              <a:t> </a:t>
            </a:r>
            <a:r>
              <a:rPr lang="en-US" sz="1800" dirty="0">
                <a:solidFill>
                  <a:srgbClr val="000000"/>
                </a:solidFill>
                <a:effectLst/>
                <a:ea typeface="Times New Roman" panose="02020603050405020304" pitchFamily="18" charset="0"/>
                <a:cs typeface="Times New Roman" panose="02020603050405020304" pitchFamily="18" charset="0"/>
              </a:rPr>
              <a:t>who use their expertise in the area of cross-border social protection to address knowledge gaps between civil servants and migrants and whose intervention enables the latter to access a specific benefit</a:t>
            </a:r>
            <a:r>
              <a:rPr lang="en-US" sz="1800" dirty="0">
                <a:solidFill>
                  <a:srgbClr val="000000"/>
                </a:solidFill>
                <a:ea typeface="Times New Roman" panose="02020603050405020304" pitchFamily="18" charset="0"/>
                <a:cs typeface="Times New Roman" panose="02020603050405020304" pitchFamily="18" charset="0"/>
              </a:rPr>
              <a:t>. </a:t>
            </a:r>
            <a:endParaRPr lang="en-US" sz="1800" dirty="0">
              <a:ea typeface="Calibri" panose="020F0502020204030204" pitchFamily="34" charset="0"/>
            </a:endParaRPr>
          </a:p>
          <a:p>
            <a:pPr marL="0" indent="0">
              <a:buNone/>
            </a:pPr>
            <a:endParaRPr lang="en-US" sz="1800" dirty="0">
              <a:latin typeface="Times New Roman" panose="02020603050405020304" pitchFamily="18" charset="0"/>
              <a:ea typeface="Calibri" panose="020F0502020204030204" pitchFamily="34" charset="0"/>
            </a:endParaRPr>
          </a:p>
          <a:p>
            <a:pPr marL="0" indent="0">
              <a:buNone/>
            </a:pP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latin typeface="Times New Roman" panose="02020603050405020304" pitchFamily="18" charset="0"/>
              <a:ea typeface="Calibri" panose="020F0502020204030204" pitchFamily="34" charset="0"/>
            </a:endParaRPr>
          </a:p>
          <a:p>
            <a:pPr marL="0" indent="0">
              <a:buNone/>
            </a:pPr>
            <a:endParaRPr lang="en-US" sz="1800" dirty="0">
              <a:effectLst/>
              <a:latin typeface="Times New Roman" panose="02020603050405020304" pitchFamily="18" charset="0"/>
              <a:ea typeface="Calibri" panose="020F0502020204030204" pitchFamily="34" charset="0"/>
            </a:endParaRPr>
          </a:p>
          <a:p>
            <a:pPr marL="0" indent="0">
              <a:buNone/>
            </a:pPr>
            <a:endParaRPr lang="en-US" sz="1800" dirty="0">
              <a:effectLst/>
              <a:latin typeface="Times" panose="02020603060405020304" pitchFamily="18" charset="0"/>
              <a:ea typeface="Calibri" panose="020F0502020204030204" pitchFamily="34" charset="0"/>
            </a:endParaRPr>
          </a:p>
        </p:txBody>
      </p:sp>
      <p:sp>
        <p:nvSpPr>
          <p:cNvPr id="5" name="Rectangle 4">
            <a:extLst>
              <a:ext uri="{FF2B5EF4-FFF2-40B4-BE49-F238E27FC236}">
                <a16:creationId xmlns:a16="http://schemas.microsoft.com/office/drawing/2014/main" id="{4A33DF33-9ACA-8B45-5EB4-EA3AE60BFC01}"/>
              </a:ext>
            </a:extLst>
          </p:cNvPr>
          <p:cNvSpPr/>
          <p:nvPr/>
        </p:nvSpPr>
        <p:spPr>
          <a:xfrm>
            <a:off x="1502797" y="4754880"/>
            <a:ext cx="1749286" cy="5883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a:solidFill>
                  <a:schemeClr val="tx1"/>
                </a:solidFill>
              </a:rPr>
              <a:t>EU </a:t>
            </a:r>
            <a:r>
              <a:rPr lang="de-DE" dirty="0" err="1">
                <a:solidFill>
                  <a:schemeClr val="tx1"/>
                </a:solidFill>
              </a:rPr>
              <a:t>Migrants</a:t>
            </a:r>
            <a:endParaRPr lang="de-DE" dirty="0">
              <a:solidFill>
                <a:schemeClr val="tx1"/>
              </a:solidFill>
            </a:endParaRPr>
          </a:p>
        </p:txBody>
      </p:sp>
      <p:sp>
        <p:nvSpPr>
          <p:cNvPr id="6" name="Rectangle 5">
            <a:extLst>
              <a:ext uri="{FF2B5EF4-FFF2-40B4-BE49-F238E27FC236}">
                <a16:creationId xmlns:a16="http://schemas.microsoft.com/office/drawing/2014/main" id="{21B28062-A679-1066-50E5-8C0F7FDA662B}"/>
              </a:ext>
            </a:extLst>
          </p:cNvPr>
          <p:cNvSpPr/>
          <p:nvPr/>
        </p:nvSpPr>
        <p:spPr>
          <a:xfrm>
            <a:off x="3633746" y="4746928"/>
            <a:ext cx="1916263" cy="5883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solidFill>
                  <a:schemeClr val="tx1"/>
                </a:solidFill>
              </a:rPr>
              <a:t>Welfare</a:t>
            </a:r>
            <a:r>
              <a:rPr lang="de-DE" dirty="0">
                <a:solidFill>
                  <a:schemeClr val="tx1"/>
                </a:solidFill>
              </a:rPr>
              <a:t> Brokers</a:t>
            </a:r>
          </a:p>
        </p:txBody>
      </p:sp>
      <p:sp>
        <p:nvSpPr>
          <p:cNvPr id="7" name="Rectangle 6">
            <a:extLst>
              <a:ext uri="{FF2B5EF4-FFF2-40B4-BE49-F238E27FC236}">
                <a16:creationId xmlns:a16="http://schemas.microsoft.com/office/drawing/2014/main" id="{EDD54F2F-DE81-5665-B9A9-4215275FE85A}"/>
              </a:ext>
            </a:extLst>
          </p:cNvPr>
          <p:cNvSpPr/>
          <p:nvPr/>
        </p:nvSpPr>
        <p:spPr>
          <a:xfrm>
            <a:off x="5891556" y="4746927"/>
            <a:ext cx="2043845" cy="58839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err="1">
                <a:solidFill>
                  <a:schemeClr val="tx1"/>
                </a:solidFill>
              </a:rPr>
              <a:t>Social</a:t>
            </a:r>
            <a:r>
              <a:rPr lang="de-DE" dirty="0">
                <a:solidFill>
                  <a:schemeClr val="tx1"/>
                </a:solidFill>
              </a:rPr>
              <a:t> </a:t>
            </a:r>
            <a:r>
              <a:rPr lang="de-DE" dirty="0" err="1">
                <a:solidFill>
                  <a:schemeClr val="tx1"/>
                </a:solidFill>
              </a:rPr>
              <a:t>administrators</a:t>
            </a:r>
            <a:r>
              <a:rPr lang="de-DE" dirty="0">
                <a:solidFill>
                  <a:schemeClr val="tx1"/>
                </a:solidFill>
              </a:rPr>
              <a:t> </a:t>
            </a:r>
          </a:p>
        </p:txBody>
      </p:sp>
      <p:cxnSp>
        <p:nvCxnSpPr>
          <p:cNvPr id="9" name="Straight Arrow Connector 8">
            <a:extLst>
              <a:ext uri="{FF2B5EF4-FFF2-40B4-BE49-F238E27FC236}">
                <a16:creationId xmlns:a16="http://schemas.microsoft.com/office/drawing/2014/main" id="{25BF399F-93A4-DFA7-8B9B-9B4E05AAB595}"/>
              </a:ext>
            </a:extLst>
          </p:cNvPr>
          <p:cNvCxnSpPr/>
          <p:nvPr/>
        </p:nvCxnSpPr>
        <p:spPr>
          <a:xfrm>
            <a:off x="3363402" y="5041125"/>
            <a:ext cx="14312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75C389E0-B468-A4E4-90E5-2508E37B4E7E}"/>
              </a:ext>
            </a:extLst>
          </p:cNvPr>
          <p:cNvCxnSpPr>
            <a:cxnSpLocks/>
          </p:cNvCxnSpPr>
          <p:nvPr/>
        </p:nvCxnSpPr>
        <p:spPr>
          <a:xfrm flipH="1">
            <a:off x="3363402" y="5176299"/>
            <a:ext cx="14312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7E0D413-BF9C-A43D-F9DA-A4760532349B}"/>
              </a:ext>
            </a:extLst>
          </p:cNvPr>
          <p:cNvCxnSpPr/>
          <p:nvPr/>
        </p:nvCxnSpPr>
        <p:spPr>
          <a:xfrm>
            <a:off x="5621572" y="5049078"/>
            <a:ext cx="1590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B24E51A-3861-04C0-AD8D-F90EBD0443C9}"/>
              </a:ext>
            </a:extLst>
          </p:cNvPr>
          <p:cNvCxnSpPr/>
          <p:nvPr/>
        </p:nvCxnSpPr>
        <p:spPr>
          <a:xfrm flipH="1">
            <a:off x="5621572" y="5176299"/>
            <a:ext cx="15902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AD9B10EE-9B35-538E-218E-93CF9EF7EAED}"/>
              </a:ext>
            </a:extLst>
          </p:cNvPr>
          <p:cNvSpPr/>
          <p:nvPr/>
        </p:nvSpPr>
        <p:spPr>
          <a:xfrm>
            <a:off x="1502797" y="5909563"/>
            <a:ext cx="1749286" cy="638738"/>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1400" dirty="0" err="1">
                <a:solidFill>
                  <a:schemeClr val="tx1"/>
                </a:solidFill>
              </a:rPr>
              <a:t>Employers</a:t>
            </a:r>
            <a:r>
              <a:rPr lang="de-DE" sz="1400" dirty="0">
                <a:solidFill>
                  <a:schemeClr val="tx1"/>
                </a:solidFill>
              </a:rPr>
              <a:t>, </a:t>
            </a:r>
            <a:r>
              <a:rPr lang="de-DE" sz="1400" dirty="0" err="1">
                <a:solidFill>
                  <a:schemeClr val="tx1"/>
                </a:solidFill>
              </a:rPr>
              <a:t>Tax</a:t>
            </a:r>
            <a:r>
              <a:rPr lang="de-DE" sz="1400" dirty="0">
                <a:solidFill>
                  <a:schemeClr val="tx1"/>
                </a:solidFill>
              </a:rPr>
              <a:t> </a:t>
            </a:r>
            <a:r>
              <a:rPr lang="de-DE" sz="1400" dirty="0" err="1">
                <a:solidFill>
                  <a:schemeClr val="tx1"/>
                </a:solidFill>
              </a:rPr>
              <a:t>offices</a:t>
            </a:r>
            <a:r>
              <a:rPr lang="de-DE" sz="1400" dirty="0">
                <a:solidFill>
                  <a:schemeClr val="tx1"/>
                </a:solidFill>
              </a:rPr>
              <a:t>, Schools, City hall </a:t>
            </a:r>
            <a:r>
              <a:rPr lang="de-DE" sz="1400" dirty="0" err="1">
                <a:solidFill>
                  <a:schemeClr val="tx1"/>
                </a:solidFill>
              </a:rPr>
              <a:t>etc</a:t>
            </a:r>
            <a:endParaRPr lang="de-DE" sz="1400" dirty="0">
              <a:solidFill>
                <a:schemeClr val="tx1"/>
              </a:solidFill>
            </a:endParaRPr>
          </a:p>
        </p:txBody>
      </p:sp>
      <p:cxnSp>
        <p:nvCxnSpPr>
          <p:cNvPr id="21" name="Straight Arrow Connector 20">
            <a:extLst>
              <a:ext uri="{FF2B5EF4-FFF2-40B4-BE49-F238E27FC236}">
                <a16:creationId xmlns:a16="http://schemas.microsoft.com/office/drawing/2014/main" id="{002A203B-48C7-A771-9211-D2536840E935}"/>
              </a:ext>
            </a:extLst>
          </p:cNvPr>
          <p:cNvCxnSpPr>
            <a:cxnSpLocks/>
          </p:cNvCxnSpPr>
          <p:nvPr/>
        </p:nvCxnSpPr>
        <p:spPr>
          <a:xfrm flipH="1">
            <a:off x="2989690" y="5529397"/>
            <a:ext cx="699715" cy="2702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8E0E748F-F46F-137E-82B8-0ED9229C0F2C}"/>
              </a:ext>
            </a:extLst>
          </p:cNvPr>
          <p:cNvCxnSpPr>
            <a:cxnSpLocks/>
          </p:cNvCxnSpPr>
          <p:nvPr/>
        </p:nvCxnSpPr>
        <p:spPr>
          <a:xfrm flipV="1">
            <a:off x="2989690" y="5454250"/>
            <a:ext cx="699715" cy="2790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75851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981CD-1C40-4CBF-80A9-BB39A31A3D90}"/>
              </a:ext>
            </a:extLst>
          </p:cNvPr>
          <p:cNvSpPr>
            <a:spLocks noGrp="1"/>
          </p:cNvSpPr>
          <p:nvPr>
            <p:ph type="title"/>
          </p:nvPr>
        </p:nvSpPr>
        <p:spPr/>
        <p:txBody>
          <a:bodyPr>
            <a:noAutofit/>
          </a:bodyPr>
          <a:lstStyle/>
          <a:p>
            <a:pPr algn="just"/>
            <a:r>
              <a:rPr lang="en-US" sz="3000" b="1" dirty="0">
                <a:cs typeface="Times New Roman" panose="02020603050405020304" pitchFamily="18" charset="0"/>
              </a:rPr>
              <a:t>Knowledge gaps: EU migrants </a:t>
            </a:r>
            <a:endParaRPr lang="en-US" sz="3000" dirty="0"/>
          </a:p>
        </p:txBody>
      </p:sp>
      <p:sp>
        <p:nvSpPr>
          <p:cNvPr id="3" name="Content Placeholder 2">
            <a:extLst>
              <a:ext uri="{FF2B5EF4-FFF2-40B4-BE49-F238E27FC236}">
                <a16:creationId xmlns:a16="http://schemas.microsoft.com/office/drawing/2014/main" id="{B179FF6F-0D75-4137-A3DC-6AC0DAB11E67}"/>
              </a:ext>
            </a:extLst>
          </p:cNvPr>
          <p:cNvSpPr>
            <a:spLocks noGrp="1"/>
          </p:cNvSpPr>
          <p:nvPr>
            <p:ph idx="1"/>
          </p:nvPr>
        </p:nvSpPr>
        <p:spPr/>
        <p:txBody>
          <a:bodyPr>
            <a:normAutofit/>
          </a:bodyPr>
          <a:lstStyle/>
          <a:p>
            <a:r>
              <a:rPr lang="en-GB" sz="1800" b="1" dirty="0">
                <a:latin typeface="+mj-lt"/>
                <a:ea typeface="Yu Gothic UI Semibold" panose="020B0700000000000000" pitchFamily="34" charset="-128"/>
                <a:cs typeface="Times New Roman" panose="02020603050405020304" pitchFamily="18" charset="0"/>
              </a:rPr>
              <a:t>EU migrants lack knowledge of German language, of their social rights and of the institutional framework in Germany</a:t>
            </a:r>
          </a:p>
          <a:p>
            <a:pPr marL="0" indent="0" algn="just">
              <a:buNone/>
            </a:pPr>
            <a:endParaRPr lang="en-US" sz="135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5" name="Rectangle 4">
            <a:extLst>
              <a:ext uri="{FF2B5EF4-FFF2-40B4-BE49-F238E27FC236}">
                <a16:creationId xmlns:a16="http://schemas.microsoft.com/office/drawing/2014/main" id="{759AB77A-2121-45FA-8379-63CC4A23FB39}"/>
              </a:ext>
            </a:extLst>
          </p:cNvPr>
          <p:cNvSpPr/>
          <p:nvPr/>
        </p:nvSpPr>
        <p:spPr>
          <a:xfrm>
            <a:off x="461176" y="2695492"/>
            <a:ext cx="4114800" cy="2693006"/>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en-US" sz="135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lvl="1" algn="just">
              <a:lnSpc>
                <a:spcPct val="150000"/>
              </a:lnSpc>
            </a:pPr>
            <a:r>
              <a:rPr lang="en-US" sz="1350" dirty="0">
                <a:solidFill>
                  <a:schemeClr val="tx1"/>
                </a:solidFill>
                <a:ea typeface="Calibri" panose="020F0502020204030204" pitchFamily="34" charset="0"/>
                <a:cs typeface="Times New Roman" panose="02020603050405020304" pitchFamily="18" charset="0"/>
              </a:rPr>
              <a:t>I: What did you know about [your social rights in Germany]?</a:t>
            </a:r>
          </a:p>
          <a:p>
            <a:pPr lvl="1" algn="just">
              <a:lnSpc>
                <a:spcPct val="150000"/>
              </a:lnSpc>
            </a:pPr>
            <a:r>
              <a:rPr lang="en-US" sz="1350" dirty="0">
                <a:solidFill>
                  <a:schemeClr val="tx1"/>
                </a:solidFill>
                <a:ea typeface="Calibri" panose="020F0502020204030204" pitchFamily="34" charset="0"/>
                <a:cs typeface="Times New Roman" panose="02020603050405020304" pitchFamily="18" charset="0"/>
              </a:rPr>
              <a:t>R: I knew nothing. I didn’t expect to end up in an extreme situation. I didn’t expect that I will [have to] apply for benefits. In my opinion this was something I would be entitled to after years and years [in Germany]. (Ada, 32) </a:t>
            </a:r>
          </a:p>
          <a:p>
            <a:pPr algn="ctr"/>
            <a:endParaRPr lang="en-US" sz="1350" dirty="0"/>
          </a:p>
        </p:txBody>
      </p:sp>
      <p:sp>
        <p:nvSpPr>
          <p:cNvPr id="6" name="Rectangle 5">
            <a:extLst>
              <a:ext uri="{FF2B5EF4-FFF2-40B4-BE49-F238E27FC236}">
                <a16:creationId xmlns:a16="http://schemas.microsoft.com/office/drawing/2014/main" id="{D23C9312-51F7-470C-B81B-55C5C7E6CA53}"/>
              </a:ext>
            </a:extLst>
          </p:cNvPr>
          <p:cNvSpPr/>
          <p:nvPr/>
        </p:nvSpPr>
        <p:spPr>
          <a:xfrm>
            <a:off x="4579952" y="3967700"/>
            <a:ext cx="4431701" cy="2033049"/>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1" algn="just">
              <a:lnSpc>
                <a:spcPct val="150000"/>
              </a:lnSpc>
            </a:pPr>
            <a:r>
              <a:rPr lang="en-US" sz="1350" dirty="0">
                <a:solidFill>
                  <a:schemeClr val="tx1"/>
                </a:solidFill>
                <a:latin typeface="+mj-lt"/>
                <a:ea typeface="Calibri" panose="020F0502020204030204" pitchFamily="34" charset="0"/>
                <a:cs typeface="Times New Roman" panose="02020603050405020304" pitchFamily="18" charset="0"/>
              </a:rPr>
              <a:t>You feel lost in a system that you are not familiar with. So, I was not familiar with the system, I encountered problems, sometimes I understood things too late. Honestly, even if you speak the language to a certain extent, the bureaucracy is something else. (Diana, 37)</a:t>
            </a:r>
          </a:p>
        </p:txBody>
      </p:sp>
      <p:pic>
        <p:nvPicPr>
          <p:cNvPr id="4" name="Picture 4">
            <a:extLst>
              <a:ext uri="{FF2B5EF4-FFF2-40B4-BE49-F238E27FC236}">
                <a16:creationId xmlns:a16="http://schemas.microsoft.com/office/drawing/2014/main" id="{B89A0B27-90CB-3CCD-FC29-52542C4A73FE}"/>
              </a:ext>
            </a:extLst>
          </p:cNvPr>
          <p:cNvPicPr/>
          <p:nvPr/>
        </p:nvPicPr>
        <p:blipFill>
          <a:blip r:embed="rId3"/>
          <a:stretch/>
        </p:blipFill>
        <p:spPr>
          <a:xfrm>
            <a:off x="6875640" y="36735"/>
            <a:ext cx="2266560" cy="771480"/>
          </a:xfrm>
          <a:prstGeom prst="rect">
            <a:avLst/>
          </a:prstGeom>
          <a:ln>
            <a:noFill/>
          </a:ln>
        </p:spPr>
      </p:pic>
    </p:spTree>
    <p:extLst>
      <p:ext uri="{BB962C8B-B14F-4D97-AF65-F5344CB8AC3E}">
        <p14:creationId xmlns:p14="http://schemas.microsoft.com/office/powerpoint/2010/main" val="3056827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20732CF-09DD-6805-9B9F-1901B056634F}"/>
              </a:ext>
            </a:extLst>
          </p:cNvPr>
          <p:cNvSpPr/>
          <p:nvPr/>
        </p:nvSpPr>
        <p:spPr>
          <a:xfrm>
            <a:off x="4304721" y="3531228"/>
            <a:ext cx="4477909" cy="3205701"/>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457200" marR="0" algn="just">
              <a:lnSpc>
                <a:spcPct val="150000"/>
              </a:lnSpc>
              <a:spcBef>
                <a:spcPts val="0"/>
              </a:spcBef>
              <a:spcAft>
                <a:spcPts val="800"/>
              </a:spcAft>
            </a:pPr>
            <a:r>
              <a:rPr lang="en-US" sz="1400"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“Now, when claiming child benefits as a Romanian, one will receive a long list of documents to send additionally: a proof that your child attends </a:t>
            </a:r>
            <a:r>
              <a:rPr lang="en-US" sz="1400" dirty="0" err="1">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Kindergarden</a:t>
            </a:r>
            <a:r>
              <a:rPr lang="en-US" sz="1400"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 which is not mandatory in Germany, [a rental contract</a:t>
            </a:r>
            <a:r>
              <a:rPr lang="en-US" sz="1400" kern="150" dirty="0">
                <a:solidFill>
                  <a:srgbClr val="000000"/>
                </a:solidFill>
                <a:latin typeface="Arial" panose="020B0604020202020204" pitchFamily="34" charset="0"/>
                <a:ea typeface="SimSun" panose="02010600030101010101" pitchFamily="2" charset="-122"/>
                <a:cs typeface="Arial" panose="020B0604020202020204" pitchFamily="34" charset="0"/>
              </a:rPr>
              <a:t>]</a:t>
            </a:r>
            <a:r>
              <a:rPr lang="en-US" sz="1400"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 you need to mention your electricity provider, you need to prove that you paid the Radio-TV tax and many more…an entire list that has nothing to do with child benefits.” (Sara, CSO representative</a:t>
            </a:r>
            <a:r>
              <a:rPr lang="en-US" sz="1400" dirty="0">
                <a:solidFill>
                  <a:schemeClr val="tx1"/>
                </a:solidFill>
                <a:effectLst/>
                <a:latin typeface="Times New Roman" panose="02020603050405020304" pitchFamily="18" charset="0"/>
                <a:ea typeface="Yu Gothic UI Semibold" panose="020B0700000000000000" pitchFamily="34" charset="-128"/>
                <a:cs typeface="Times New Roman" panose="02020603050405020304" pitchFamily="18" charset="0"/>
              </a:rPr>
              <a:t>). </a:t>
            </a:r>
            <a:endParaRPr lang="de-DE"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39E2E764-77FB-4DA6-A27E-2966402A861F}"/>
              </a:ext>
            </a:extLst>
          </p:cNvPr>
          <p:cNvSpPr>
            <a:spLocks noGrp="1"/>
          </p:cNvSpPr>
          <p:nvPr>
            <p:ph type="title"/>
          </p:nvPr>
        </p:nvSpPr>
        <p:spPr/>
        <p:txBody>
          <a:bodyPr/>
          <a:lstStyle/>
          <a:p>
            <a:pPr algn="just"/>
            <a:r>
              <a:rPr lang="en-US" b="1" dirty="0">
                <a:latin typeface="Arial" panose="020B0604020202020204" pitchFamily="34" charset="0"/>
                <a:cs typeface="Arial" panose="020B0604020202020204" pitchFamily="34" charset="0"/>
              </a:rPr>
              <a:t>Knowledge gaps: civil servants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6AFAD86-634F-4601-86CD-5A1E037160BE}"/>
              </a:ext>
            </a:extLst>
          </p:cNvPr>
          <p:cNvSpPr>
            <a:spLocks noGrp="1"/>
          </p:cNvSpPr>
          <p:nvPr>
            <p:ph idx="1"/>
          </p:nvPr>
        </p:nvSpPr>
        <p:spPr/>
        <p:txBody>
          <a:bodyPr/>
          <a:lstStyle/>
          <a:p>
            <a:r>
              <a:rPr lang="en-GB" sz="1800" b="1" dirty="0">
                <a:latin typeface="Arial" panose="020B0604020202020204" pitchFamily="34" charset="0"/>
                <a:ea typeface="Yu Gothic UI Semibold" panose="020B0700000000000000" pitchFamily="34" charset="-128"/>
                <a:cs typeface="Arial" panose="020B0604020202020204" pitchFamily="34" charset="0"/>
              </a:rPr>
              <a:t>Insufficient knowledge of EU regulations &amp; discriminatory practices at the administrative level </a:t>
            </a:r>
            <a:endParaRPr lang="en-US" sz="1800" dirty="0">
              <a:latin typeface="Arial" panose="020B0604020202020204" pitchFamily="34" charset="0"/>
              <a:ea typeface="Calibri" panose="020F0502020204030204" pitchFamily="34" charset="0"/>
              <a:cs typeface="Arial" panose="020B0604020202020204" pitchFamily="34" charset="0"/>
            </a:endParaRPr>
          </a:p>
          <a:p>
            <a:endParaRPr lang="en-US" dirty="0"/>
          </a:p>
        </p:txBody>
      </p:sp>
      <p:sp>
        <p:nvSpPr>
          <p:cNvPr id="4" name="Rectangle 3">
            <a:extLst>
              <a:ext uri="{FF2B5EF4-FFF2-40B4-BE49-F238E27FC236}">
                <a16:creationId xmlns:a16="http://schemas.microsoft.com/office/drawing/2014/main" id="{EFBFE26C-4143-4128-B3D9-92FF277607F8}"/>
              </a:ext>
            </a:extLst>
          </p:cNvPr>
          <p:cNvSpPr/>
          <p:nvPr/>
        </p:nvSpPr>
        <p:spPr>
          <a:xfrm>
            <a:off x="572494" y="2703443"/>
            <a:ext cx="3999506" cy="235358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algn="just" defTabSz="685800">
              <a:lnSpc>
                <a:spcPct val="150000"/>
              </a:lnSpc>
            </a:pPr>
            <a:r>
              <a:rPr lang="en-US" sz="1350" kern="150" dirty="0">
                <a:solidFill>
                  <a:srgbClr val="000000"/>
                </a:solidFill>
                <a:latin typeface="Arial" panose="020B0604020202020204" pitchFamily="34" charset="0"/>
                <a:ea typeface="SimSun" panose="02010600030101010101" pitchFamily="2" charset="-122"/>
                <a:cs typeface="Arial" panose="020B0604020202020204" pitchFamily="34" charset="0"/>
              </a:rPr>
              <a:t>The law has changed so often in the last 10-15 years that in many cases employees [of </a:t>
            </a:r>
            <a:r>
              <a:rPr lang="en-US" sz="1350" kern="150" dirty="0" err="1">
                <a:solidFill>
                  <a:srgbClr val="000000"/>
                </a:solidFill>
                <a:latin typeface="Arial" panose="020B0604020202020204" pitchFamily="34" charset="0"/>
                <a:ea typeface="SimSun" panose="02010600030101010101" pitchFamily="2" charset="-122"/>
                <a:cs typeface="Arial" panose="020B0604020202020204" pitchFamily="34" charset="0"/>
              </a:rPr>
              <a:t>Jobcenters</a:t>
            </a:r>
            <a:r>
              <a:rPr lang="en-US" sz="1350" kern="150" dirty="0">
                <a:solidFill>
                  <a:srgbClr val="000000"/>
                </a:solidFill>
                <a:latin typeface="Arial" panose="020B0604020202020204" pitchFamily="34" charset="0"/>
                <a:ea typeface="SimSun" panose="02010600030101010101" pitchFamily="2" charset="-122"/>
                <a:cs typeface="Arial" panose="020B0604020202020204" pitchFamily="34" charset="0"/>
              </a:rPr>
              <a:t>] do not know [what is needed]. They make a lot of mistakes: they ask for the </a:t>
            </a:r>
            <a:r>
              <a:rPr lang="en-US" sz="1350" kern="150" dirty="0" err="1">
                <a:solidFill>
                  <a:srgbClr val="000000"/>
                </a:solidFill>
                <a:latin typeface="Arial" panose="020B0604020202020204" pitchFamily="34" charset="0"/>
                <a:ea typeface="SimSun" panose="02010600030101010101" pitchFamily="2" charset="-122"/>
                <a:cs typeface="Arial" panose="020B0604020202020204" pitchFamily="34" charset="0"/>
              </a:rPr>
              <a:t>Freizügigkeitsbescheinigung</a:t>
            </a:r>
            <a:r>
              <a:rPr lang="en-US" sz="1350" kern="150" dirty="0">
                <a:solidFill>
                  <a:srgbClr val="000000"/>
                </a:solidFill>
                <a:latin typeface="Arial" panose="020B0604020202020204" pitchFamily="34" charset="0"/>
                <a:ea typeface="SimSun" panose="02010600030101010101" pitchFamily="2" charset="-122"/>
                <a:cs typeface="Arial" panose="020B0604020202020204" pitchFamily="34" charset="0"/>
              </a:rPr>
              <a:t> [freedom of movement certificate], […] for an insurance (Adrian, CSO representative)</a:t>
            </a:r>
            <a:endParaRPr lang="en-US" sz="1350" kern="150" dirty="0">
              <a:solidFill>
                <a:prstClr val="white"/>
              </a:solidFill>
              <a:latin typeface="Arial" panose="020B0604020202020204" pitchFamily="34" charset="0"/>
              <a:ea typeface="SimSun" panose="02010600030101010101" pitchFamily="2" charset="-122"/>
              <a:cs typeface="Arial" panose="020B0604020202020204" pitchFamily="34" charset="0"/>
            </a:endParaRPr>
          </a:p>
        </p:txBody>
      </p:sp>
      <p:pic>
        <p:nvPicPr>
          <p:cNvPr id="10" name="Picture 4">
            <a:extLst>
              <a:ext uri="{FF2B5EF4-FFF2-40B4-BE49-F238E27FC236}">
                <a16:creationId xmlns:a16="http://schemas.microsoft.com/office/drawing/2014/main" id="{B801AD62-4D47-81AA-019A-F651F052B248}"/>
              </a:ext>
            </a:extLst>
          </p:cNvPr>
          <p:cNvPicPr/>
          <p:nvPr/>
        </p:nvPicPr>
        <p:blipFill>
          <a:blip r:embed="rId3"/>
          <a:stretch/>
        </p:blipFill>
        <p:spPr>
          <a:xfrm>
            <a:off x="6875640" y="36735"/>
            <a:ext cx="2266560" cy="771480"/>
          </a:xfrm>
          <a:prstGeom prst="rect">
            <a:avLst/>
          </a:prstGeom>
          <a:ln>
            <a:noFill/>
          </a:ln>
        </p:spPr>
      </p:pic>
    </p:spTree>
    <p:extLst>
      <p:ext uri="{BB962C8B-B14F-4D97-AF65-F5344CB8AC3E}">
        <p14:creationId xmlns:p14="http://schemas.microsoft.com/office/powerpoint/2010/main" val="4059768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436DCF-58E5-0AAC-25B0-86303E1E885D}"/>
              </a:ext>
            </a:extLst>
          </p:cNvPr>
          <p:cNvSpPr/>
          <p:nvPr/>
        </p:nvSpPr>
        <p:spPr>
          <a:xfrm>
            <a:off x="4715123" y="3429000"/>
            <a:ext cx="3856384" cy="3321657"/>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57200" marR="0" algn="just">
              <a:lnSpc>
                <a:spcPct val="150000"/>
              </a:lnSpc>
              <a:spcBef>
                <a:spcPts val="0"/>
              </a:spcBef>
              <a:spcAft>
                <a:spcPts val="800"/>
              </a:spcAft>
            </a:pPr>
            <a:r>
              <a:rPr lang="en-US" sz="1400"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“[The Job Center] works based on the law, but in fact all that matters is unwritten. Your behavior, your appearance, what you are dressed like, punctuality, all this matters. Sometimes much more than that, you [as a broker] must give [civil servants] the feeling that they are not alone, that you understand them, that they have so much to do and that the cases are so difficult” (Sara, CSO representative</a:t>
            </a:r>
            <a:r>
              <a:rPr lang="en-US" sz="1400" i="1" dirty="0">
                <a:solidFill>
                  <a:schemeClr val="tx1"/>
                </a:solidFill>
                <a:effectLst/>
                <a:latin typeface="Arial" panose="020B0604020202020204" pitchFamily="34" charset="0"/>
                <a:ea typeface="Yu Gothic UI Semibold" panose="020B0700000000000000" pitchFamily="34" charset="-128"/>
                <a:cs typeface="Arial" panose="020B0604020202020204" pitchFamily="34" charset="0"/>
              </a:rPr>
              <a:t>)</a:t>
            </a:r>
            <a:endParaRPr lang="en-US" sz="1400" dirty="0">
              <a:solidFill>
                <a:schemeClr val="tx1"/>
              </a:solidFill>
              <a:latin typeface="Arial" panose="020B0604020202020204" pitchFamily="34" charset="0"/>
              <a:ea typeface="Yu Gothic UI Semibold" panose="020B0700000000000000" pitchFamily="34" charset="-128"/>
              <a:cs typeface="Arial" panose="020B0604020202020204" pitchFamily="34" charset="0"/>
            </a:endParaRPr>
          </a:p>
        </p:txBody>
      </p:sp>
      <p:sp>
        <p:nvSpPr>
          <p:cNvPr id="2" name="Title 1">
            <a:extLst>
              <a:ext uri="{FF2B5EF4-FFF2-40B4-BE49-F238E27FC236}">
                <a16:creationId xmlns:a16="http://schemas.microsoft.com/office/drawing/2014/main" id="{4EC6B960-1547-0A41-AFEC-209D5DAF9BC3}"/>
              </a:ext>
            </a:extLst>
          </p:cNvPr>
          <p:cNvSpPr>
            <a:spLocks noGrp="1"/>
          </p:cNvSpPr>
          <p:nvPr>
            <p:ph type="title"/>
          </p:nvPr>
        </p:nvSpPr>
        <p:spPr/>
        <p:txBody>
          <a:bodyPr/>
          <a:lstStyle/>
          <a:p>
            <a:r>
              <a:rPr lang="en-US" b="1" dirty="0">
                <a:latin typeface="Arial" panose="020B0604020202020204" pitchFamily="34" charset="0"/>
                <a:cs typeface="Arial" panose="020B0604020202020204" pitchFamily="34" charset="0"/>
              </a:rPr>
              <a:t>Knowledge gaps: civil servants</a:t>
            </a:r>
            <a:endParaRPr lang="de-D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7DAEBA5-64EF-B12C-5A2D-0F44B0A11006}"/>
              </a:ext>
            </a:extLst>
          </p:cNvPr>
          <p:cNvSpPr>
            <a:spLocks noGrp="1"/>
          </p:cNvSpPr>
          <p:nvPr>
            <p:ph idx="1"/>
          </p:nvPr>
        </p:nvSpPr>
        <p:spPr/>
        <p:txBody>
          <a:bodyPr/>
          <a:lstStyle/>
          <a:p>
            <a:r>
              <a:rPr lang="en-GB" sz="2400" b="1" dirty="0">
                <a:latin typeface="Arial" panose="020B0604020202020204" pitchFamily="34" charset="0"/>
                <a:ea typeface="Yu Gothic UI Semibold" panose="020B0700000000000000" pitchFamily="34" charset="-128"/>
                <a:cs typeface="Arial" panose="020B0604020202020204" pitchFamily="34" charset="0"/>
              </a:rPr>
              <a:t>Insufficient knowledge of EU regulations &amp; discriminatory practices at the administrative level </a:t>
            </a:r>
            <a:endParaRPr lang="en-US" sz="2400" dirty="0">
              <a:latin typeface="Arial" panose="020B0604020202020204" pitchFamily="34" charset="0"/>
              <a:ea typeface="Calibri" panose="020F0502020204030204" pitchFamily="34" charset="0"/>
              <a:cs typeface="Arial" panose="020B0604020202020204" pitchFamily="34" charset="0"/>
            </a:endParaRPr>
          </a:p>
          <a:p>
            <a:endParaRPr lang="de-DE" dirty="0"/>
          </a:p>
        </p:txBody>
      </p:sp>
      <p:sp>
        <p:nvSpPr>
          <p:cNvPr id="7" name="Rectangle 6">
            <a:extLst>
              <a:ext uri="{FF2B5EF4-FFF2-40B4-BE49-F238E27FC236}">
                <a16:creationId xmlns:a16="http://schemas.microsoft.com/office/drawing/2014/main" id="{DAAFAB95-D1D0-646F-BF3D-4D28B9013151}"/>
              </a:ext>
            </a:extLst>
          </p:cNvPr>
          <p:cNvSpPr/>
          <p:nvPr/>
        </p:nvSpPr>
        <p:spPr>
          <a:xfrm>
            <a:off x="653001" y="2973666"/>
            <a:ext cx="4499940" cy="1971923"/>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685800">
              <a:lnSpc>
                <a:spcPct val="150000"/>
              </a:lnSpc>
            </a:pPr>
            <a:r>
              <a:rPr lang="en-US" sz="1350" dirty="0">
                <a:solidFill>
                  <a:prstClr val="black"/>
                </a:solidFill>
                <a:latin typeface="Arial" panose="020B0604020202020204" pitchFamily="34" charset="0"/>
                <a:ea typeface="Yu Gothic UI Semibold" panose="020B0700000000000000" pitchFamily="34" charset="-128"/>
                <a:cs typeface="Arial" panose="020B0604020202020204" pitchFamily="34" charset="0"/>
              </a:rPr>
              <a:t>“A women […] refused [the extension of my social housing benefit] […] and told me: “go back to your country, to Romania”, and she did this gesture with her hand and rejected me. I got angry and told her: you are racist. I started crying”. (Irina, 32) </a:t>
            </a:r>
          </a:p>
          <a:p>
            <a:pPr algn="just" defTabSz="685800">
              <a:lnSpc>
                <a:spcPct val="150000"/>
              </a:lnSpc>
            </a:pPr>
            <a:endParaRPr lang="en-US" sz="1350" dirty="0">
              <a:solidFill>
                <a:prstClr val="black"/>
              </a:solidFill>
              <a:latin typeface="Times New Roman" panose="02020603050405020304" pitchFamily="18" charset="0"/>
              <a:cs typeface="Times New Roman" panose="02020603050405020304" pitchFamily="18" charset="0"/>
            </a:endParaRPr>
          </a:p>
        </p:txBody>
      </p:sp>
      <p:pic>
        <p:nvPicPr>
          <p:cNvPr id="8" name="Picture 4">
            <a:extLst>
              <a:ext uri="{FF2B5EF4-FFF2-40B4-BE49-F238E27FC236}">
                <a16:creationId xmlns:a16="http://schemas.microsoft.com/office/drawing/2014/main" id="{7DE5F35A-63D5-1464-0A1B-003FBDD234A4}"/>
              </a:ext>
            </a:extLst>
          </p:cNvPr>
          <p:cNvPicPr/>
          <p:nvPr/>
        </p:nvPicPr>
        <p:blipFill>
          <a:blip r:embed="rId2"/>
          <a:stretch/>
        </p:blipFill>
        <p:spPr>
          <a:xfrm>
            <a:off x="6875640" y="36735"/>
            <a:ext cx="2266560" cy="771480"/>
          </a:xfrm>
          <a:prstGeom prst="rect">
            <a:avLst/>
          </a:prstGeom>
          <a:ln>
            <a:noFill/>
          </a:ln>
        </p:spPr>
      </p:pic>
    </p:spTree>
    <p:extLst>
      <p:ext uri="{BB962C8B-B14F-4D97-AF65-F5344CB8AC3E}">
        <p14:creationId xmlns:p14="http://schemas.microsoft.com/office/powerpoint/2010/main" val="1351754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1785</Words>
  <Application>Microsoft Office PowerPoint</Application>
  <PresentationFormat>On-screen Show (4:3)</PresentationFormat>
  <Paragraphs>124</Paragraphs>
  <Slides>14</Slides>
  <Notes>11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14</vt:i4>
      </vt:variant>
    </vt:vector>
  </HeadingPairs>
  <TitlesOfParts>
    <vt:vector size="24" baseType="lpstr">
      <vt:lpstr>Arial</vt:lpstr>
      <vt:lpstr>Calibri</vt:lpstr>
      <vt:lpstr>Calibri Light</vt:lpstr>
      <vt:lpstr>Gill Sans MT</vt:lpstr>
      <vt:lpstr>Symbol</vt:lpstr>
      <vt:lpstr>Times</vt:lpstr>
      <vt:lpstr>Times New Roman</vt:lpstr>
      <vt:lpstr>Wingdings</vt:lpstr>
      <vt:lpstr>Office Theme</vt:lpstr>
      <vt:lpstr>1_Office Theme</vt:lpstr>
      <vt:lpstr>PowerPoint Presentation</vt:lpstr>
      <vt:lpstr>PowerPoint Presentation</vt:lpstr>
      <vt:lpstr>  Context</vt:lpstr>
      <vt:lpstr>Theoretical framework </vt:lpstr>
      <vt:lpstr>Methods and data </vt:lpstr>
      <vt:lpstr>  Conceptualizing welfare brokers  </vt:lpstr>
      <vt:lpstr>Knowledge gaps: EU migrants </vt:lpstr>
      <vt:lpstr>Knowledge gaps: civil servants</vt:lpstr>
      <vt:lpstr>Knowledge gaps: civil servants</vt:lpstr>
      <vt:lpstr>Knowledge gaps: civil servants</vt:lpstr>
      <vt:lpstr>Welfare brokers beyond their role as mediators </vt:lpstr>
      <vt:lpstr>Welfare brokers (ideal types)</vt:lpstr>
      <vt:lpstr>PowerPoint Presentation</vt:lpstr>
      <vt:lpstr> 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subject/>
  <dc:creator>Reviewer X</dc:creator>
  <dc:description/>
  <cp:lastModifiedBy>Alexandra Voivozeanu</cp:lastModifiedBy>
  <cp:revision>77</cp:revision>
  <dcterms:created xsi:type="dcterms:W3CDTF">2019-03-21T07:10:46Z</dcterms:created>
  <dcterms:modified xsi:type="dcterms:W3CDTF">2022-10-02T20:22:44Z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11</vt:i4>
  </property>
  <property fmtid="{D5CDD505-2E9C-101B-9397-08002B2CF9AE}" pid="8" name="PresentationFormat">
    <vt:lpwstr>Affichage à l'écran (4:3)</vt:lpwstr>
  </property>
  <property fmtid="{D5CDD505-2E9C-101B-9397-08002B2CF9AE}" pid="9" name="ScaleCrop">
    <vt:bool>false</vt:bool>
  </property>
  <property fmtid="{D5CDD505-2E9C-101B-9397-08002B2CF9AE}" pid="10" name="ShareDoc">
    <vt:bool>false</vt:bool>
  </property>
  <property fmtid="{D5CDD505-2E9C-101B-9397-08002B2CF9AE}" pid="11" name="Slides">
    <vt:i4>14</vt:i4>
  </property>
</Properties>
</file>