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67" r:id="rId3"/>
    <p:sldId id="262" r:id="rId4"/>
    <p:sldId id="258" r:id="rId5"/>
    <p:sldId id="275" r:id="rId6"/>
    <p:sldId id="264" r:id="rId7"/>
    <p:sldId id="268" r:id="rId8"/>
    <p:sldId id="265" r:id="rId9"/>
    <p:sldId id="271" r:id="rId10"/>
    <p:sldId id="266" r:id="rId11"/>
    <p:sldId id="273" r:id="rId12"/>
    <p:sldId id="269" r:id="rId13"/>
    <p:sldId id="270" r:id="rId14"/>
    <p:sldId id="274" r:id="rId15"/>
    <p:sldId id="260" r:id="rId16"/>
    <p:sldId id="261"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875" autoAdjust="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37E8C-8689-4FB8-B0F4-5931D8617D10}" type="datetimeFigureOut">
              <a:rPr lang="fr-BE" smtClean="0"/>
              <a:t>15-09-22</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BE7FCB-27D1-48CC-93E3-9B949C71066F}" type="slidenum">
              <a:rPr lang="fr-BE" smtClean="0"/>
              <a:t>‹N°›</a:t>
            </a:fld>
            <a:endParaRPr lang="fr-BE"/>
          </a:p>
        </p:txBody>
      </p:sp>
    </p:spTree>
    <p:extLst>
      <p:ext uri="{BB962C8B-B14F-4D97-AF65-F5344CB8AC3E}">
        <p14:creationId xmlns:p14="http://schemas.microsoft.com/office/powerpoint/2010/main" val="1150647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BE" dirty="0" smtClean="0">
                <a:solidFill>
                  <a:srgbClr val="C00000"/>
                </a:solidFill>
              </a:rPr>
              <a:t>Ambitieux! </a:t>
            </a:r>
            <a:r>
              <a:rPr lang="fr-BE" dirty="0" smtClean="0"/>
              <a:t>Il vise à former les futurs enseignants…</a:t>
            </a:r>
          </a:p>
          <a:p>
            <a:pPr marL="0" indent="0">
              <a:buNone/>
            </a:pPr>
            <a:r>
              <a:rPr lang="fr-BE" dirty="0" smtClean="0">
                <a:sym typeface="Wingdings" pitchFamily="2" charset="2"/>
              </a:rPr>
              <a:t>    </a:t>
            </a:r>
            <a:r>
              <a:rPr lang="fr-BE" dirty="0" smtClean="0"/>
              <a:t>« (…) à </a:t>
            </a:r>
            <a:r>
              <a:rPr lang="fr-BE" b="1" dirty="0" smtClean="0"/>
              <a:t>interagir</a:t>
            </a:r>
            <a:r>
              <a:rPr lang="fr-BE" dirty="0" smtClean="0"/>
              <a:t> avec un étudiant, à </a:t>
            </a:r>
            <a:r>
              <a:rPr lang="fr-BE" b="1" dirty="0" smtClean="0"/>
              <a:t>observer</a:t>
            </a:r>
            <a:r>
              <a:rPr lang="fr-BE" dirty="0" smtClean="0"/>
              <a:t>, </a:t>
            </a:r>
            <a:r>
              <a:rPr lang="fr-BE" b="1" dirty="0" smtClean="0"/>
              <a:t>analyser</a:t>
            </a:r>
            <a:r>
              <a:rPr lang="fr-BE" dirty="0" smtClean="0"/>
              <a:t>, et </a:t>
            </a:r>
            <a:r>
              <a:rPr lang="fr-BE" b="1" dirty="0" smtClean="0"/>
              <a:t>évaluer</a:t>
            </a:r>
            <a:r>
              <a:rPr lang="fr-BE" dirty="0" smtClean="0"/>
              <a:t>                                               (//</a:t>
            </a:r>
            <a:r>
              <a:rPr lang="fr-BE" dirty="0" err="1" smtClean="0"/>
              <a:t>CASprafo</a:t>
            </a:r>
            <a:r>
              <a:rPr lang="fr-BE" dirty="0" smtClean="0"/>
              <a:t>// Suisse)</a:t>
            </a:r>
          </a:p>
          <a:p>
            <a:pPr marL="0" indent="0">
              <a:buNone/>
            </a:pPr>
            <a:r>
              <a:rPr lang="fr-BE" dirty="0" smtClean="0"/>
              <a:t>        des éléments de pratique professionnelle enseignante en vue de </a:t>
            </a:r>
          </a:p>
          <a:p>
            <a:pPr marL="0" indent="0">
              <a:buNone/>
            </a:pPr>
            <a:r>
              <a:rPr lang="fr-BE" b="1" dirty="0" smtClean="0"/>
              <a:t>        conseiller</a:t>
            </a:r>
            <a:r>
              <a:rPr lang="fr-BE" dirty="0" smtClean="0"/>
              <a:t> et d’</a:t>
            </a:r>
            <a:r>
              <a:rPr lang="fr-BE" b="1" dirty="0" smtClean="0"/>
              <a:t>aider à réajuster</a:t>
            </a:r>
            <a:r>
              <a:rPr lang="fr-BE" dirty="0" smtClean="0"/>
              <a:t> ces pratiques » (art. 56, p. 35). </a:t>
            </a:r>
            <a:endParaRPr lang="fr-BE" sz="1000" dirty="0" smtClean="0"/>
          </a:p>
          <a:p>
            <a:r>
              <a:rPr lang="fr-BE" sz="1200" dirty="0" smtClean="0">
                <a:solidFill>
                  <a:srgbClr val="C00000"/>
                </a:solidFill>
              </a:rPr>
              <a:t>…mais nécessaire! </a:t>
            </a:r>
          </a:p>
          <a:p>
            <a:pPr marL="285750" indent="-285750">
              <a:buFont typeface="Wingdings" pitchFamily="2" charset="2"/>
              <a:buChar char="à"/>
            </a:pPr>
            <a:r>
              <a:rPr lang="fr-BE" sz="1200" dirty="0" smtClean="0">
                <a:sym typeface="Wingdings" pitchFamily="2" charset="2"/>
              </a:rPr>
              <a:t>pas formés à l’heure actuelle </a:t>
            </a:r>
          </a:p>
          <a:p>
            <a:pPr marL="285750" indent="-285750">
              <a:buFont typeface="Wingdings" pitchFamily="2" charset="2"/>
              <a:buChar char="à"/>
            </a:pPr>
            <a:r>
              <a:rPr lang="fr-BE" sz="1200" dirty="0" smtClean="0">
                <a:sym typeface="Wingdings" pitchFamily="2" charset="2"/>
              </a:rPr>
              <a:t>guidés par leurs conceptions personnelles</a:t>
            </a:r>
            <a:endParaRPr lang="fr-B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smtClean="0">
              <a:solidFill>
                <a:srgbClr val="00B050"/>
              </a:solidFil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smtClean="0">
              <a:solidFill>
                <a:srgbClr val="00B050"/>
              </a:solidFil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smtClean="0">
              <a:solidFill>
                <a:srgbClr val="00B050"/>
              </a:solidFil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smtClean="0">
              <a:solidFill>
                <a:srgbClr val="00B050"/>
              </a:solidFil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00B050"/>
                </a:solidFill>
                <a:sym typeface="Wingdings" panose="05000000000000000000" pitchFamily="2" charset="2"/>
              </a:rPr>
              <a:t> </a:t>
            </a:r>
            <a:r>
              <a:rPr lang="fr-BE" sz="1200" dirty="0" smtClean="0">
                <a:solidFill>
                  <a:srgbClr val="00B050"/>
                </a:solidFill>
              </a:rPr>
              <a:t>Objectif</a:t>
            </a:r>
            <a:r>
              <a:rPr lang="fr-BE" sz="1200" dirty="0" smtClean="0"/>
              <a:t>: </a:t>
            </a:r>
            <a:r>
              <a:rPr lang="fr-BE" sz="1200" strike="sngStrike" dirty="0" smtClean="0"/>
              <a:t>dilemmes</a:t>
            </a:r>
            <a:r>
              <a:rPr lang="fr-BE" sz="1200" dirty="0" smtClean="0"/>
              <a:t> </a:t>
            </a:r>
            <a:r>
              <a:rPr lang="fr-BE" sz="1200" dirty="0" smtClean="0">
                <a:sym typeface="Wingdings" pitchFamily="2" charset="2"/>
              </a:rPr>
              <a:t> </a:t>
            </a:r>
            <a:r>
              <a:rPr lang="fr-BE" sz="1200" dirty="0" smtClean="0"/>
              <a:t>quelques données intéressantes pour réfléchir certains contenus d’un module de formation des maitres de stage?</a:t>
            </a:r>
          </a:p>
          <a:p>
            <a:endParaRPr lang="fr-BE" dirty="0"/>
          </a:p>
        </p:txBody>
      </p:sp>
      <p:sp>
        <p:nvSpPr>
          <p:cNvPr id="4" name="Espace réservé du numéro de diapositive 3"/>
          <p:cNvSpPr>
            <a:spLocks noGrp="1"/>
          </p:cNvSpPr>
          <p:nvPr>
            <p:ph type="sldNum" sz="quarter" idx="10"/>
          </p:nvPr>
        </p:nvSpPr>
        <p:spPr/>
        <p:txBody>
          <a:bodyPr/>
          <a:lstStyle/>
          <a:p>
            <a:fld id="{95BE7FCB-27D1-48CC-93E3-9B949C71066F}" type="slidenum">
              <a:rPr lang="fr-BE" smtClean="0"/>
              <a:t>2</a:t>
            </a:fld>
            <a:endParaRPr lang="fr-BE"/>
          </a:p>
        </p:txBody>
      </p:sp>
    </p:spTree>
    <p:extLst>
      <p:ext uri="{BB962C8B-B14F-4D97-AF65-F5344CB8AC3E}">
        <p14:creationId xmlns:p14="http://schemas.microsoft.com/office/powerpoint/2010/main" val="3172102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buNone/>
            </a:pPr>
            <a:r>
              <a:rPr lang="fr-FR" dirty="0" smtClean="0"/>
              <a:t>en écho avec le décret RFIE qui annonce la mise en œuvre de modules de formation à leur intention</a:t>
            </a:r>
          </a:p>
          <a:p>
            <a:pPr marL="0" indent="0" algn="just">
              <a:buNone/>
            </a:pPr>
            <a:r>
              <a:rPr lang="fr-FR" dirty="0" smtClean="0"/>
              <a:t>En effet, il ressort de la rencontre avec les 3 binômes qu’un profil d’accompagnateur figé ne semble pas exister et que le tuteur perçu comme efficace pourrait être celui qui a l’art de se déplacer adéquatement sur le continuum, ce qui nécessite d’apprendre à déceler ce dont le stagiaire a besoin à chaque moment pour adapter sa posture en conséquence, et ceci sans perdre de vue les objectifs fixés.</a:t>
            </a:r>
            <a:endParaRPr lang="fr-FR" sz="1050" dirty="0" smtClean="0"/>
          </a:p>
          <a:p>
            <a:endParaRPr lang="fr-BE" dirty="0"/>
          </a:p>
        </p:txBody>
      </p:sp>
      <p:sp>
        <p:nvSpPr>
          <p:cNvPr id="4" name="Espace réservé du numéro de diapositive 3"/>
          <p:cNvSpPr>
            <a:spLocks noGrp="1"/>
          </p:cNvSpPr>
          <p:nvPr>
            <p:ph type="sldNum" sz="quarter" idx="10"/>
          </p:nvPr>
        </p:nvSpPr>
        <p:spPr/>
        <p:txBody>
          <a:bodyPr/>
          <a:lstStyle/>
          <a:p>
            <a:fld id="{95BE7FCB-27D1-48CC-93E3-9B949C71066F}" type="slidenum">
              <a:rPr lang="fr-BE" smtClean="0"/>
              <a:t>14</a:t>
            </a:fld>
            <a:endParaRPr lang="fr-BE"/>
          </a:p>
        </p:txBody>
      </p:sp>
    </p:spTree>
    <p:extLst>
      <p:ext uri="{BB962C8B-B14F-4D97-AF65-F5344CB8AC3E}">
        <p14:creationId xmlns:p14="http://schemas.microsoft.com/office/powerpoint/2010/main" val="3562283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err="1" smtClean="0"/>
              <a:t>Mieusset</a:t>
            </a:r>
            <a:r>
              <a:rPr lang="fr-BE" baseline="0" dirty="0" smtClean="0"/>
              <a:t> à propos des dilemmes : </a:t>
            </a:r>
            <a:r>
              <a:rPr lang="fr-FR" sz="1200" b="0" i="0" u="none" strike="noStrike" kern="1200" baseline="0" dirty="0" smtClean="0">
                <a:solidFill>
                  <a:schemeClr val="tx1"/>
                </a:solidFill>
                <a:latin typeface="+mn-lt"/>
                <a:ea typeface="+mn-ea"/>
                <a:cs typeface="+mn-cs"/>
              </a:rPr>
              <a:t>prennent racine dans la concurrence des deux métiers que le MS assume, enseignant et MS, ce qui lui demande de conjuguer des éléments d’un même contexte professionnel avec des visées de transmission pour l’enseignant et d’accompagnement pour le MS, parfois incompatibles. </a:t>
            </a:r>
            <a:endParaRPr lang="fr-BE" dirty="0"/>
          </a:p>
        </p:txBody>
      </p:sp>
      <p:sp>
        <p:nvSpPr>
          <p:cNvPr id="4" name="Espace réservé du numéro de diapositive 3"/>
          <p:cNvSpPr>
            <a:spLocks noGrp="1"/>
          </p:cNvSpPr>
          <p:nvPr>
            <p:ph type="sldNum" sz="quarter" idx="10"/>
          </p:nvPr>
        </p:nvSpPr>
        <p:spPr/>
        <p:txBody>
          <a:bodyPr/>
          <a:lstStyle/>
          <a:p>
            <a:fld id="{95BE7FCB-27D1-48CC-93E3-9B949C71066F}" type="slidenum">
              <a:rPr lang="fr-BE" smtClean="0"/>
              <a:t>3</a:t>
            </a:fld>
            <a:endParaRPr lang="fr-BE"/>
          </a:p>
        </p:txBody>
      </p:sp>
    </p:spTree>
    <p:extLst>
      <p:ext uri="{BB962C8B-B14F-4D97-AF65-F5344CB8AC3E}">
        <p14:creationId xmlns:p14="http://schemas.microsoft.com/office/powerpoint/2010/main" val="75549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Modèle composite</a:t>
            </a:r>
            <a:r>
              <a:rPr lang="fr-BE" baseline="0" dirty="0" smtClean="0"/>
              <a:t> : grille d’intelligibilité…</a:t>
            </a:r>
            <a:endParaRPr lang="fr-BE" dirty="0"/>
          </a:p>
        </p:txBody>
      </p:sp>
      <p:sp>
        <p:nvSpPr>
          <p:cNvPr id="4" name="Espace réservé du numéro de diapositive 3"/>
          <p:cNvSpPr>
            <a:spLocks noGrp="1"/>
          </p:cNvSpPr>
          <p:nvPr>
            <p:ph type="sldNum" sz="quarter" idx="10"/>
          </p:nvPr>
        </p:nvSpPr>
        <p:spPr/>
        <p:txBody>
          <a:bodyPr/>
          <a:lstStyle/>
          <a:p>
            <a:fld id="{95BE7FCB-27D1-48CC-93E3-9B949C71066F}" type="slidenum">
              <a:rPr lang="fr-BE" smtClean="0"/>
              <a:t>4</a:t>
            </a:fld>
            <a:endParaRPr lang="fr-BE"/>
          </a:p>
        </p:txBody>
      </p:sp>
    </p:spTree>
    <p:extLst>
      <p:ext uri="{BB962C8B-B14F-4D97-AF65-F5344CB8AC3E}">
        <p14:creationId xmlns:p14="http://schemas.microsoft.com/office/powerpoint/2010/main" val="394559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Exploratoire</a:t>
            </a:r>
            <a:endParaRPr lang="fr-BE" dirty="0"/>
          </a:p>
        </p:txBody>
      </p:sp>
      <p:sp>
        <p:nvSpPr>
          <p:cNvPr id="4" name="Espace réservé du numéro de diapositive 3"/>
          <p:cNvSpPr>
            <a:spLocks noGrp="1"/>
          </p:cNvSpPr>
          <p:nvPr>
            <p:ph type="sldNum" sz="quarter" idx="10"/>
          </p:nvPr>
        </p:nvSpPr>
        <p:spPr/>
        <p:txBody>
          <a:bodyPr/>
          <a:lstStyle/>
          <a:p>
            <a:fld id="{95BE7FCB-27D1-48CC-93E3-9B949C71066F}" type="slidenum">
              <a:rPr lang="fr-BE" smtClean="0"/>
              <a:t>6</a:t>
            </a:fld>
            <a:endParaRPr lang="fr-BE"/>
          </a:p>
        </p:txBody>
      </p:sp>
    </p:spTree>
    <p:extLst>
      <p:ext uri="{BB962C8B-B14F-4D97-AF65-F5344CB8AC3E}">
        <p14:creationId xmlns:p14="http://schemas.microsoft.com/office/powerpoint/2010/main" val="230715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5BE7FCB-27D1-48CC-93E3-9B949C71066F}" type="slidenum">
              <a:rPr lang="fr-BE" smtClean="0"/>
              <a:t>8</a:t>
            </a:fld>
            <a:endParaRPr lang="fr-BE"/>
          </a:p>
        </p:txBody>
      </p:sp>
    </p:spTree>
    <p:extLst>
      <p:ext uri="{BB962C8B-B14F-4D97-AF65-F5344CB8AC3E}">
        <p14:creationId xmlns:p14="http://schemas.microsoft.com/office/powerpoint/2010/main" val="1807591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l’absence totale d’entretiens de réflexion sur l’action a constitué un réel manque pour elle, qui dit avoir « </a:t>
            </a:r>
            <a:r>
              <a:rPr lang="fr-FR" sz="1200" i="1" kern="1200" dirty="0" smtClean="0">
                <a:solidFill>
                  <a:schemeClr val="tx1"/>
                </a:solidFill>
                <a:effectLst/>
                <a:latin typeface="+mn-lt"/>
                <a:ea typeface="+mn-ea"/>
                <a:cs typeface="+mn-cs"/>
              </a:rPr>
              <a:t>besoin de retours positifs comme négatifs</a:t>
            </a:r>
            <a:r>
              <a:rPr lang="fr-FR" sz="1200" kern="1200" dirty="0" smtClean="0">
                <a:solidFill>
                  <a:schemeClr val="tx1"/>
                </a:solidFill>
                <a:effectLst/>
                <a:latin typeface="+mn-lt"/>
                <a:ea typeface="+mn-ea"/>
                <a:cs typeface="+mn-cs"/>
              </a:rPr>
              <a:t> ». La maitre de stage se dit consciente de ce manquement et explique aisément les raisons de cette « </a:t>
            </a:r>
            <a:r>
              <a:rPr lang="fr-FR" sz="1200" i="1" kern="1200" dirty="0" smtClean="0">
                <a:solidFill>
                  <a:schemeClr val="tx1"/>
                </a:solidFill>
                <a:effectLst/>
                <a:latin typeface="+mn-lt"/>
                <a:ea typeface="+mn-ea"/>
                <a:cs typeface="+mn-cs"/>
              </a:rPr>
              <a:t>esquive</a:t>
            </a:r>
            <a:r>
              <a:rPr lang="fr-FR" sz="1200" kern="1200" dirty="0" smtClean="0">
                <a:solidFill>
                  <a:schemeClr val="tx1"/>
                </a:solidFill>
                <a:effectLst/>
                <a:latin typeface="+mn-lt"/>
                <a:ea typeface="+mn-ea"/>
                <a:cs typeface="+mn-cs"/>
              </a:rPr>
              <a:t> » : « </a:t>
            </a:r>
            <a:r>
              <a:rPr lang="fr-FR" sz="1200" i="1" kern="1200" dirty="0" smtClean="0">
                <a:solidFill>
                  <a:schemeClr val="tx1"/>
                </a:solidFill>
                <a:effectLst/>
                <a:latin typeface="+mn-lt"/>
                <a:ea typeface="+mn-ea"/>
                <a:cs typeface="+mn-cs"/>
              </a:rPr>
              <a:t>je ne me sens pas formée pour gérer le débriefing : ça me donne l’impression d’un entretien psy, je demande le ressenti mais je n’ai pas le temps d’en faire quelque chose par la suite donc c’est un flop. Entre deux cours, c’est vraiment difficile et je suis nulle</a:t>
            </a:r>
            <a:r>
              <a:rPr lang="fr-FR" sz="1200" kern="1200" dirty="0" smtClean="0">
                <a:solidFill>
                  <a:schemeClr val="tx1"/>
                </a:solidFill>
                <a:effectLst/>
                <a:latin typeface="+mn-lt"/>
                <a:ea typeface="+mn-ea"/>
                <a:cs typeface="+mn-cs"/>
              </a:rPr>
              <a:t> ». Au-delà des contraintes temporelles, ce sentiment d’incapacité semblerait induit par le fait que Brigitte a, à plusieurs reprises, assisté à des entretiens de régulation (</a:t>
            </a:r>
            <a:r>
              <a:rPr lang="fr-FR" sz="1200" kern="1200" dirty="0" err="1" smtClean="0">
                <a:solidFill>
                  <a:schemeClr val="tx1"/>
                </a:solidFill>
                <a:effectLst/>
                <a:latin typeface="+mn-lt"/>
                <a:ea typeface="+mn-ea"/>
                <a:cs typeface="+mn-cs"/>
              </a:rPr>
              <a:t>Beckers</a:t>
            </a:r>
            <a:r>
              <a:rPr lang="fr-FR" sz="1200" kern="1200" dirty="0" smtClean="0">
                <a:solidFill>
                  <a:schemeClr val="tx1"/>
                </a:solidFill>
                <a:effectLst/>
                <a:latin typeface="+mn-lt"/>
                <a:ea typeface="+mn-ea"/>
                <a:cs typeface="+mn-cs"/>
              </a:rPr>
              <a:t>, 2012) gérés par une formatrice de l’Université et qu’elle pense être tenue de les mener à l’identique. Elle dit d’ailleurs à ce sujet : « </a:t>
            </a:r>
            <a:r>
              <a:rPr lang="fr-FR" sz="1200" i="1" kern="1200" dirty="0" smtClean="0">
                <a:solidFill>
                  <a:schemeClr val="tx1"/>
                </a:solidFill>
                <a:effectLst/>
                <a:latin typeface="+mn-lt"/>
                <a:ea typeface="+mn-ea"/>
                <a:cs typeface="+mn-cs"/>
              </a:rPr>
              <a:t>ça m’arrangerait bien qu’elle [la formatrice] soit là dès le début pour faire un débriefing tip top</a:t>
            </a:r>
            <a:r>
              <a:rPr lang="fr-FR" sz="1200" kern="1200" dirty="0" smtClean="0">
                <a:solidFill>
                  <a:schemeClr val="tx1"/>
                </a:solidFill>
                <a:effectLst/>
                <a:latin typeface="+mn-lt"/>
                <a:ea typeface="+mn-ea"/>
                <a:cs typeface="+mn-cs"/>
              </a:rPr>
              <a:t> ». Brigitte semble donc en proie à une certaine pression engendrée par sa vision de l’entretien idéal, auquel « </a:t>
            </a:r>
            <a:r>
              <a:rPr lang="fr-FR" sz="1200" i="1" kern="1200" dirty="0" smtClean="0">
                <a:solidFill>
                  <a:schemeClr val="tx1"/>
                </a:solidFill>
                <a:effectLst/>
                <a:latin typeface="+mn-lt"/>
                <a:ea typeface="+mn-ea"/>
                <a:cs typeface="+mn-cs"/>
              </a:rPr>
              <a:t>elle ne se sent pas formée</a:t>
            </a:r>
            <a:r>
              <a:rPr lang="fr-FR" sz="1200" kern="1200" dirty="0" smtClean="0">
                <a:solidFill>
                  <a:schemeClr val="tx1"/>
                </a:solidFill>
                <a:effectLst/>
                <a:latin typeface="+mn-lt"/>
                <a:ea typeface="+mn-ea"/>
                <a:cs typeface="+mn-cs"/>
              </a:rPr>
              <a:t> », et auquel elle ne s’essaye donc pas puisqu’il lui parait inatteignable. La discussion tripartite avec la chercheuse a été l’occasion de revenir sur cette « activité empêchée » (Clot, 1999) mais également l’occasion pour Ariel d’exprimer le sentiment de manque engendré par celle-ci. Ce n’est en effet qu’au terme de l’échange avec la chercheuse que la stagiaire s’est exprimée à ce sujet.</a:t>
            </a:r>
            <a:endParaRPr lang="fr-BE" dirty="0"/>
          </a:p>
        </p:txBody>
      </p:sp>
      <p:sp>
        <p:nvSpPr>
          <p:cNvPr id="4" name="Espace réservé du numéro de diapositive 3"/>
          <p:cNvSpPr>
            <a:spLocks noGrp="1"/>
          </p:cNvSpPr>
          <p:nvPr>
            <p:ph type="sldNum" sz="quarter" idx="10"/>
          </p:nvPr>
        </p:nvSpPr>
        <p:spPr/>
        <p:txBody>
          <a:bodyPr/>
          <a:lstStyle/>
          <a:p>
            <a:fld id="{95BE7FCB-27D1-48CC-93E3-9B949C71066F}" type="slidenum">
              <a:rPr lang="fr-BE" smtClean="0"/>
              <a:t>10</a:t>
            </a:fld>
            <a:endParaRPr lang="fr-BE"/>
          </a:p>
        </p:txBody>
      </p:sp>
    </p:spTree>
    <p:extLst>
      <p:ext uri="{BB962C8B-B14F-4D97-AF65-F5344CB8AC3E}">
        <p14:creationId xmlns:p14="http://schemas.microsoft.com/office/powerpoint/2010/main" val="1743068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 constat qui a pu être posé dès le début a été déterminant dans l’analyse du fonctionnement de ce duo car leur idée respective de ce qui conditionne un bon enseignement aura perduré tout au long de l’accompagnement et ne sera mis en lumière qu’au moment de l’entretien avec la chercheuse, soit après le stage.</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95BE7FCB-27D1-48CC-93E3-9B949C71066F}" type="slidenum">
              <a:rPr lang="fr-BE" smtClean="0"/>
              <a:t>11</a:t>
            </a:fld>
            <a:endParaRPr lang="fr-BE"/>
          </a:p>
        </p:txBody>
      </p:sp>
    </p:spTree>
    <p:extLst>
      <p:ext uri="{BB962C8B-B14F-4D97-AF65-F5344CB8AC3E}">
        <p14:creationId xmlns:p14="http://schemas.microsoft.com/office/powerpoint/2010/main" val="41439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LIMITES: uniquement</a:t>
            </a:r>
            <a:r>
              <a:rPr lang="fr-FR" baseline="0" dirty="0" smtClean="0"/>
              <a:t> sur analyse de cas situées et sur pratiques </a:t>
            </a:r>
            <a:r>
              <a:rPr lang="fr-FR" baseline="0" dirty="0" smtClean="0"/>
              <a:t>déclarées</a:t>
            </a:r>
            <a:r>
              <a:rPr lang="fr-FR" baseline="0" dirty="0" smtClean="0"/>
              <a:t>….</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2, Brigitte interviendrait en cas d’erreur de contenu, Carlos a réglé une situation « </a:t>
            </a:r>
            <a:r>
              <a:rPr lang="fr-FR" i="1" dirty="0" smtClean="0"/>
              <a:t>de désarroi</a:t>
            </a:r>
            <a:r>
              <a:rPr lang="fr-FR" dirty="0" smtClean="0"/>
              <a:t> » concernant un détail pratique et Louise a montré son soutien à sa stagiaire quand cette dernière lui lançait des regards empreints de stress.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3, C’est aussi celui où le lien à la formation pour les maitres de stage ou à l’expérience acquise a été exprimé le plus clairement : Brigitte « </a:t>
            </a:r>
            <a:r>
              <a:rPr lang="fr-FR" sz="1200" i="1" kern="1200" dirty="0" smtClean="0">
                <a:solidFill>
                  <a:schemeClr val="tx1"/>
                </a:solidFill>
                <a:effectLst/>
                <a:latin typeface="+mn-lt"/>
                <a:ea typeface="+mn-ea"/>
                <a:cs typeface="+mn-cs"/>
              </a:rPr>
              <a:t>esquive</a:t>
            </a:r>
            <a:r>
              <a:rPr lang="fr-FR" sz="1200" kern="1200" dirty="0" smtClean="0">
                <a:solidFill>
                  <a:schemeClr val="tx1"/>
                </a:solidFill>
                <a:effectLst/>
                <a:latin typeface="+mn-lt"/>
                <a:ea typeface="+mn-ea"/>
                <a:cs typeface="+mn-cs"/>
              </a:rPr>
              <a:t> » cette étape car elle ne se sent pas outillée pour la gérer, Carlos met à profit ses acquis de formations continues, auxquelles il fait fréquemment référence, et Louise a l’habitude de mener des séances de débriefing avec ses propres élèves.</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5BE7FCB-27D1-48CC-93E3-9B949C71066F}" type="slidenum">
              <a:rPr lang="fr-BE" smtClean="0"/>
              <a:t>12</a:t>
            </a:fld>
            <a:endParaRPr lang="fr-BE"/>
          </a:p>
        </p:txBody>
      </p:sp>
    </p:spTree>
    <p:extLst>
      <p:ext uri="{BB962C8B-B14F-4D97-AF65-F5344CB8AC3E}">
        <p14:creationId xmlns:p14="http://schemas.microsoft.com/office/powerpoint/2010/main" val="1023136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Une réponse partielle à cette question peut être apportée par les capacités d’adaptation dont ont fait preuve à la fois les maitres de stage et les stagiaires en faveur d’une expérience positive. Et si la clé d’un accompagnement de stage réussi se jouait dans les capacités d’adaptation de l’un et/ou de l’autre ? Cette étude de cas fait en effet apparaitre que les « dilemmes » (</a:t>
            </a:r>
            <a:r>
              <a:rPr lang="fr-FR" sz="1200" kern="1200" dirty="0" err="1" smtClean="0">
                <a:solidFill>
                  <a:schemeClr val="tx1"/>
                </a:solidFill>
                <a:effectLst/>
                <a:latin typeface="+mn-lt"/>
                <a:ea typeface="+mn-ea"/>
                <a:cs typeface="+mn-cs"/>
              </a:rPr>
              <a:t>Mieusset</a:t>
            </a:r>
            <a:r>
              <a:rPr lang="fr-FR" sz="1200" kern="1200" dirty="0" smtClean="0">
                <a:solidFill>
                  <a:schemeClr val="tx1"/>
                </a:solidFill>
                <a:effectLst/>
                <a:latin typeface="+mn-lt"/>
                <a:ea typeface="+mn-ea"/>
                <a:cs typeface="+mn-cs"/>
              </a:rPr>
              <a:t>, 2013) auxquels tous les tuteurs sont inévitablement confrontés pourraient être gommés pour laisser place à des choix plus conscients, posés en réponse aux besoins de l’autre. Il est bien question ici de s’adapter aux caractéristiques du stagiaire et non de le façonner à son image. Même au sein du duo Louise-Emilie où la stagiaire était au départ la plus en attente de « </a:t>
            </a:r>
            <a:r>
              <a:rPr lang="fr-FR" sz="1200" i="1" kern="1200" dirty="0" smtClean="0">
                <a:solidFill>
                  <a:schemeClr val="tx1"/>
                </a:solidFill>
                <a:effectLst/>
                <a:latin typeface="+mn-lt"/>
                <a:ea typeface="+mn-ea"/>
                <a:cs typeface="+mn-cs"/>
              </a:rPr>
              <a:t>trucs et astuces</a:t>
            </a:r>
            <a:r>
              <a:rPr lang="fr-FR" sz="1200" kern="1200" dirty="0" smtClean="0">
                <a:solidFill>
                  <a:schemeClr val="tx1"/>
                </a:solidFill>
                <a:effectLst/>
                <a:latin typeface="+mn-lt"/>
                <a:ea typeface="+mn-ea"/>
                <a:cs typeface="+mn-cs"/>
              </a:rPr>
              <a:t> » et désireuse de copier un modèle, la capacité d’adaptation de son accompagnatrice a permis à la future enseignante d’évoluer vers la volonté de bénéficier de postures plus ouvertes pour « </a:t>
            </a:r>
            <a:r>
              <a:rPr lang="fr-FR" sz="1200" i="1" kern="1200" dirty="0" smtClean="0">
                <a:solidFill>
                  <a:schemeClr val="tx1"/>
                </a:solidFill>
                <a:effectLst/>
                <a:latin typeface="+mn-lt"/>
                <a:ea typeface="+mn-ea"/>
                <a:cs typeface="+mn-cs"/>
              </a:rPr>
              <a:t>se découvrir</a:t>
            </a:r>
            <a:r>
              <a:rPr lang="fr-FR" sz="1200" kern="1200" dirty="0" smtClean="0">
                <a:solidFill>
                  <a:schemeClr val="tx1"/>
                </a:solidFill>
                <a:effectLst/>
                <a:latin typeface="+mn-lt"/>
                <a:ea typeface="+mn-ea"/>
                <a:cs typeface="+mn-cs"/>
              </a:rPr>
              <a:t> » et ainsi développer son propre style (Clot, 1999).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Modèle MERID</a:t>
            </a:r>
            <a:r>
              <a:rPr lang="fr-FR" sz="1200" kern="1200" baseline="0" dirty="0" smtClean="0">
                <a:solidFill>
                  <a:schemeClr val="tx1"/>
                </a:solidFill>
                <a:effectLst/>
                <a:latin typeface="+mn-lt"/>
                <a:ea typeface="+mn-ea"/>
                <a:cs typeface="+mn-cs"/>
              </a:rPr>
              <a:t> (directivité – active/passif)</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95BE7FCB-27D1-48CC-93E3-9B949C71066F}" type="slidenum">
              <a:rPr lang="fr-BE" smtClean="0"/>
              <a:t>13</a:t>
            </a:fld>
            <a:endParaRPr lang="fr-BE"/>
          </a:p>
        </p:txBody>
      </p:sp>
    </p:spTree>
    <p:extLst>
      <p:ext uri="{BB962C8B-B14F-4D97-AF65-F5344CB8AC3E}">
        <p14:creationId xmlns:p14="http://schemas.microsoft.com/office/powerpoint/2010/main" val="1747927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2ACB8D96-FAC0-405F-99C9-D56F086793B6}" type="datetime1">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76BEBF9-082F-4500-8CDD-E2DEDE238423}" type="datetime1">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641586C-3DAB-485C-A8D7-9F62D1AD35A2}" type="datetime1">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6152F1FD-7834-42D0-BE96-338FBC01442B}" type="datetime1">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E6B4F13-855A-46C2-83B0-FDBBF7AB2888}" type="datetime1">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B25F56D8-07FB-4E57-81DF-DDAC85146C4E}" type="datetime1">
              <a:rPr lang="en-US" smtClean="0"/>
              <a:t>9/15/2022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7A832A69-EC26-488A-9250-D2AABB8571BB}" type="datetime1">
              <a:rPr lang="en-US" smtClean="0"/>
              <a:t>9/15/2022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689FDC2-DE2A-45AC-B5D9-8F0F3FAAA04D}" type="datetime1">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19A3E74-6439-434F-807C-5CBAE86A288A}" type="datetime1">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996FB-CC1A-B040-9CBB-519E31732D6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4C0417E-1251-AD43-AB09-AB326109E95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A2C97E-7E05-1C45-9D69-1ACDE812CEC0}"/>
              </a:ext>
            </a:extLst>
          </p:cNvPr>
          <p:cNvSpPr>
            <a:spLocks noGrp="1"/>
          </p:cNvSpPr>
          <p:nvPr>
            <p:ph type="dt" sz="half" idx="10"/>
          </p:nvPr>
        </p:nvSpPr>
        <p:spPr/>
        <p:txBody>
          <a:bodyPr/>
          <a:lstStyle/>
          <a:p>
            <a:fld id="{A4C75C5F-835D-4609-AE2F-FC68E268EA65}" type="datetime1">
              <a:rPr lang="en-US" smtClean="0"/>
              <a:t>9/15/2022</a:t>
            </a:fld>
            <a:endParaRPr lang="fr-FR"/>
          </a:p>
        </p:txBody>
      </p:sp>
      <p:sp>
        <p:nvSpPr>
          <p:cNvPr id="5" name="Espace réservé du pied de page 4">
            <a:extLst>
              <a:ext uri="{FF2B5EF4-FFF2-40B4-BE49-F238E27FC236}">
                <a16:creationId xmlns:a16="http://schemas.microsoft.com/office/drawing/2014/main" id="{CE8517C0-235E-B148-B72A-B4683A5557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2B30B1-E015-0344-BBA1-1584954E0819}"/>
              </a:ext>
            </a:extLst>
          </p:cNvPr>
          <p:cNvSpPr>
            <a:spLocks noGrp="1"/>
          </p:cNvSpPr>
          <p:nvPr>
            <p:ph type="sldNum" sz="quarter" idx="12"/>
          </p:nvPr>
        </p:nvSpPr>
        <p:spPr/>
        <p:txBody>
          <a:bodyPr/>
          <a:lstStyle/>
          <a:p>
            <a:fld id="{1B736681-FD0C-A44E-9F75-A1C838C7823F}" type="slidenum">
              <a:rPr lang="fr-FR" smtClean="0"/>
              <a:t>‹N°›</a:t>
            </a:fld>
            <a:endParaRPr lang="fr-FR"/>
          </a:p>
        </p:txBody>
      </p:sp>
    </p:spTree>
    <p:extLst>
      <p:ext uri="{BB962C8B-B14F-4D97-AF65-F5344CB8AC3E}">
        <p14:creationId xmlns:p14="http://schemas.microsoft.com/office/powerpoint/2010/main" val="287685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4861439-78AB-43D4-BFAF-E3D5D627C9AF}" type="datetime1">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7FD0CCF-7430-452E-B93B-3F0AB95F5B2F}" type="datetime1">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C148ADB-5138-414C-ABF5-0DAB118E12A0}" type="datetime1">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2096DC0-31F7-4406-A491-371931D048B0}" type="datetime1">
              <a:rPr lang="en-US" smtClean="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AC76564-B581-448E-81FE-7D331B60BA3A}" type="datetime1">
              <a:rPr lang="en-US" smtClean="0"/>
              <a:t>9/15/2022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10FC908-3283-41ED-9854-4C804371ED41}" type="datetime1">
              <a:rPr lang="en-US" smtClean="0"/>
              <a:t>9/15/2022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67C198D4-293D-4A97-B024-E1749B8C57F9}" type="datetime1">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3D9853D-316B-440D-AFE6-19665DBC0198}" type="datetime1">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56B2300-514C-4BC0-BB04-56EC41BE17EF}" type="datetime1">
              <a:rPr lang="en-US" smtClean="0"/>
              <a:t>9/15/2022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7202/1066581ar" TargetMode="External"/><Relationship Id="rId2" Type="http://schemas.openxmlformats.org/officeDocument/2006/relationships/hyperlink" Target="https://psycnet.apa.org/doi/10.1037/0022-3514.56.2.26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allilex.cfwb.be/document/pdf/50119_000.pdf" TargetMode="External"/><Relationship Id="rId2" Type="http://schemas.openxmlformats.org/officeDocument/2006/relationships/hyperlink" Target="http://hdl.handle.net/2268/247035" TargetMode="External"/><Relationship Id="rId1" Type="http://schemas.openxmlformats.org/officeDocument/2006/relationships/slideLayout" Target="../slideLayouts/slideLayout2.xml"/><Relationship Id="rId6" Type="http://schemas.openxmlformats.org/officeDocument/2006/relationships/hyperlink" Target="https://www.cairn.info/revue-recherche-et-formation.htm" TargetMode="External"/><Relationship Id="rId5" Type="http://schemas.openxmlformats.org/officeDocument/2006/relationships/hyperlink" Target="http://hdl.handle.net/2268/247037" TargetMode="External"/><Relationship Id="rId4" Type="http://schemas.openxmlformats.org/officeDocument/2006/relationships/hyperlink" Target="http://hdl.handle.net/2268/24787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51012" y="1647941"/>
            <a:ext cx="8689976" cy="2509213"/>
          </a:xfrm>
        </p:spPr>
        <p:txBody>
          <a:bodyPr>
            <a:normAutofit fontScale="90000"/>
          </a:bodyPr>
          <a:lstStyle/>
          <a:p>
            <a:r>
              <a:rPr lang="fr-FR" b="1" dirty="0"/>
              <a:t>Quand étudiants et maitres de stage sont invités à se questionner sur les postures d’accompagnement</a:t>
            </a:r>
            <a:endParaRPr lang="fr-BE" dirty="0"/>
          </a:p>
        </p:txBody>
      </p:sp>
      <p:sp>
        <p:nvSpPr>
          <p:cNvPr id="3" name="Sous-titre 2"/>
          <p:cNvSpPr>
            <a:spLocks noGrp="1"/>
          </p:cNvSpPr>
          <p:nvPr>
            <p:ph type="subTitle" idx="1"/>
          </p:nvPr>
        </p:nvSpPr>
        <p:spPr>
          <a:xfrm>
            <a:off x="3257694" y="4965771"/>
            <a:ext cx="8689976" cy="1371599"/>
          </a:xfrm>
        </p:spPr>
        <p:txBody>
          <a:bodyPr>
            <a:normAutofit fontScale="92500" lnSpcReduction="10000"/>
          </a:bodyPr>
          <a:lstStyle/>
          <a:p>
            <a:pPr algn="r"/>
            <a:r>
              <a:rPr lang="fr-BE" dirty="0" smtClean="0"/>
              <a:t>Noël </a:t>
            </a:r>
            <a:r>
              <a:rPr lang="fr-BE" dirty="0" err="1" smtClean="0"/>
              <a:t>stéphanie</a:t>
            </a:r>
            <a:r>
              <a:rPr lang="fr-BE" dirty="0" smtClean="0"/>
              <a:t>, </a:t>
            </a:r>
            <a:r>
              <a:rPr lang="fr-BE" dirty="0" err="1" smtClean="0"/>
              <a:t>ULiège</a:t>
            </a:r>
            <a:endParaRPr lang="fr-BE" dirty="0" smtClean="0"/>
          </a:p>
          <a:p>
            <a:pPr algn="r"/>
            <a:r>
              <a:rPr lang="fr-BE" dirty="0" err="1" smtClean="0"/>
              <a:t>Crasson</a:t>
            </a:r>
            <a:r>
              <a:rPr lang="fr-BE" dirty="0" smtClean="0"/>
              <a:t> carole, </a:t>
            </a:r>
            <a:r>
              <a:rPr lang="fr-BE" dirty="0" err="1" smtClean="0"/>
              <a:t>HElmo</a:t>
            </a:r>
            <a:endParaRPr lang="fr-BE" dirty="0" smtClean="0"/>
          </a:p>
          <a:p>
            <a:pPr algn="r"/>
            <a:r>
              <a:rPr lang="fr-BE" dirty="0" err="1" smtClean="0"/>
              <a:t>Fagnant</a:t>
            </a:r>
            <a:r>
              <a:rPr lang="fr-BE" dirty="0" smtClean="0"/>
              <a:t> </a:t>
            </a:r>
            <a:r>
              <a:rPr lang="fr-BE" dirty="0" err="1" smtClean="0"/>
              <a:t>annick</a:t>
            </a:r>
            <a:r>
              <a:rPr lang="fr-BE" dirty="0" smtClean="0"/>
              <a:t>, </a:t>
            </a:r>
            <a:r>
              <a:rPr lang="fr-BE" dirty="0" err="1" smtClean="0"/>
              <a:t>ULiège</a:t>
            </a:r>
            <a:endParaRPr lang="fr-BE"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1</a:t>
            </a:fld>
            <a:endParaRPr lang="en-US" dirty="0"/>
          </a:p>
        </p:txBody>
      </p:sp>
      <p:sp>
        <p:nvSpPr>
          <p:cNvPr id="6" name="ZoneTexte 5"/>
          <p:cNvSpPr txBox="1"/>
          <p:nvPr/>
        </p:nvSpPr>
        <p:spPr>
          <a:xfrm>
            <a:off x="445341" y="5925908"/>
            <a:ext cx="3947550" cy="400110"/>
          </a:xfrm>
          <a:prstGeom prst="rect">
            <a:avLst/>
          </a:prstGeom>
          <a:noFill/>
        </p:spPr>
        <p:txBody>
          <a:bodyPr wrap="square" rtlCol="0">
            <a:spAutoFit/>
          </a:bodyPr>
          <a:lstStyle/>
          <a:p>
            <a:r>
              <a:rPr lang="fr-BE" sz="2000" dirty="0" smtClean="0">
                <a:solidFill>
                  <a:schemeClr val="bg1">
                    <a:lumMod val="50000"/>
                  </a:schemeClr>
                </a:solidFill>
              </a:rPr>
              <a:t>Colloque AREF 2022 - Lausanne</a:t>
            </a:r>
            <a:endParaRPr lang="fr-BE" sz="2000" dirty="0">
              <a:solidFill>
                <a:schemeClr val="bg1">
                  <a:lumMod val="50000"/>
                </a:schemeClr>
              </a:solidFill>
            </a:endParaRPr>
          </a:p>
        </p:txBody>
      </p:sp>
    </p:spTree>
    <p:extLst>
      <p:ext uri="{BB962C8B-B14F-4D97-AF65-F5344CB8AC3E}">
        <p14:creationId xmlns:p14="http://schemas.microsoft.com/office/powerpoint/2010/main" val="2201342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2262" y="312837"/>
            <a:ext cx="10364451" cy="1596177"/>
          </a:xfrm>
        </p:spPr>
        <p:txBody>
          <a:bodyPr/>
          <a:lstStyle/>
          <a:p>
            <a:r>
              <a:rPr lang="fr-BE" dirty="0" smtClean="0"/>
              <a:t>Analyse de l’accompagnement espéré et vécu des binômes</a:t>
            </a:r>
            <a:endParaRPr lang="fr-BE" dirty="0"/>
          </a:p>
        </p:txBody>
      </p:sp>
      <p:sp>
        <p:nvSpPr>
          <p:cNvPr id="3" name="Espace réservé du contenu 2"/>
          <p:cNvSpPr>
            <a:spLocks noGrp="1"/>
          </p:cNvSpPr>
          <p:nvPr>
            <p:ph sz="quarter" idx="13"/>
          </p:nvPr>
        </p:nvSpPr>
        <p:spPr>
          <a:xfrm>
            <a:off x="613061" y="1767627"/>
            <a:ext cx="10713653" cy="4998027"/>
          </a:xfrm>
        </p:spPr>
        <p:txBody>
          <a:bodyPr>
            <a:normAutofit fontScale="85000" lnSpcReduction="10000"/>
          </a:bodyPr>
          <a:lstStyle/>
          <a:p>
            <a:pPr algn="just"/>
            <a:r>
              <a:rPr lang="fr-FR" i="1" dirty="0"/>
              <a:t>Binôme Brigitte (</a:t>
            </a:r>
            <a:r>
              <a:rPr lang="fr-FR" i="1" dirty="0" err="1" smtClean="0"/>
              <a:t>MdS</a:t>
            </a:r>
            <a:r>
              <a:rPr lang="fr-FR" i="1" dirty="0"/>
              <a:t>) et Ariel (S)</a:t>
            </a:r>
            <a:endParaRPr lang="fr-BE" dirty="0"/>
          </a:p>
          <a:p>
            <a:pPr marL="0" indent="0" algn="just">
              <a:buNone/>
            </a:pPr>
            <a:r>
              <a:rPr lang="fr-FR" dirty="0" smtClean="0"/>
              <a:t>apparente </a:t>
            </a:r>
            <a:r>
              <a:rPr lang="fr-FR" dirty="0"/>
              <a:t>conformité de départ concernant les postures efficaces laisse présager un accompagnement harmonieux, le déroulement effectif du stage et le contenu de l’entretien tripartite </a:t>
            </a:r>
            <a:r>
              <a:rPr lang="fr-FR" dirty="0" smtClean="0"/>
              <a:t>mettent </a:t>
            </a:r>
            <a:r>
              <a:rPr lang="fr-FR" dirty="0"/>
              <a:t>en </a:t>
            </a:r>
            <a:r>
              <a:rPr lang="fr-FR" dirty="0" smtClean="0"/>
              <a:t>exergue </a:t>
            </a:r>
            <a:r>
              <a:rPr lang="fr-FR" dirty="0"/>
              <a:t>quelques </a:t>
            </a:r>
            <a:r>
              <a:rPr lang="fr-FR" dirty="0" smtClean="0"/>
              <a:t>difficultés.</a:t>
            </a:r>
          </a:p>
          <a:p>
            <a:pPr marL="0" indent="0" algn="just">
              <a:buNone/>
            </a:pPr>
            <a:endParaRPr lang="fr-FR" sz="1100" dirty="0" smtClean="0"/>
          </a:p>
          <a:p>
            <a:pPr algn="just">
              <a:buFontTx/>
              <a:buChar char="-"/>
            </a:pPr>
            <a:r>
              <a:rPr lang="fr-FR" b="1" dirty="0" smtClean="0"/>
              <a:t>absence </a:t>
            </a:r>
            <a:r>
              <a:rPr lang="fr-FR" b="1" dirty="0"/>
              <a:t>totale d’entretiens de </a:t>
            </a:r>
            <a:r>
              <a:rPr lang="fr-FR" b="1" dirty="0" smtClean="0"/>
              <a:t>réflexion sur la pratique</a:t>
            </a:r>
          </a:p>
          <a:p>
            <a:pPr algn="just">
              <a:buFontTx/>
              <a:buChar char="-"/>
            </a:pPr>
            <a:r>
              <a:rPr lang="fr-FR" dirty="0" smtClean="0"/>
              <a:t>MDS se </a:t>
            </a:r>
            <a:r>
              <a:rPr lang="fr-FR" dirty="0"/>
              <a:t>dit consciente de ce manquement et explique aisément </a:t>
            </a:r>
            <a:r>
              <a:rPr lang="fr-FR" dirty="0" smtClean="0"/>
              <a:t>raisons </a:t>
            </a:r>
            <a:r>
              <a:rPr lang="fr-FR" dirty="0"/>
              <a:t>de cette « </a:t>
            </a:r>
            <a:r>
              <a:rPr lang="fr-FR" i="1" dirty="0"/>
              <a:t>esquive</a:t>
            </a:r>
            <a:r>
              <a:rPr lang="fr-FR" dirty="0"/>
              <a:t> </a:t>
            </a:r>
            <a:r>
              <a:rPr lang="fr-FR" dirty="0" smtClean="0"/>
              <a:t>». </a:t>
            </a:r>
          </a:p>
          <a:p>
            <a:pPr algn="just">
              <a:buFontTx/>
              <a:buChar char="-"/>
            </a:pPr>
            <a:r>
              <a:rPr lang="fr-FR" dirty="0" smtClean="0"/>
              <a:t>Au-delà </a:t>
            </a:r>
            <a:r>
              <a:rPr lang="fr-FR" dirty="0"/>
              <a:t>des contraintes temporelles, ce sentiment d’incapacité semblerait induit par le fait que Brigitte a, à plusieurs reprises, assisté à des entretiens de régulation (</a:t>
            </a:r>
            <a:r>
              <a:rPr lang="fr-FR" dirty="0" err="1"/>
              <a:t>Beckers</a:t>
            </a:r>
            <a:r>
              <a:rPr lang="fr-FR" dirty="0"/>
              <a:t>, 2012) gérés par une formatrice de l’Université et qu’elle pense être tenue de les mener à </a:t>
            </a:r>
            <a:r>
              <a:rPr lang="fr-FR" dirty="0" smtClean="0"/>
              <a:t>l’identique. </a:t>
            </a:r>
            <a:r>
              <a:rPr lang="fr-FR" dirty="0"/>
              <a:t>Brigitte semble </a:t>
            </a:r>
            <a:r>
              <a:rPr lang="fr-FR" dirty="0" smtClean="0"/>
              <a:t>en </a:t>
            </a:r>
            <a:r>
              <a:rPr lang="fr-FR" dirty="0"/>
              <a:t>proie à une certaine pression engendrée par sa vision de l’entretien idéal, auquel « </a:t>
            </a:r>
            <a:r>
              <a:rPr lang="fr-FR" i="1" dirty="0"/>
              <a:t>elle ne se sent pas formée</a:t>
            </a:r>
            <a:r>
              <a:rPr lang="fr-FR" dirty="0"/>
              <a:t> », et auquel elle ne s’essaye donc pas puisqu’il lui parait inatteignable</a:t>
            </a:r>
            <a:r>
              <a:rPr lang="fr-FR" dirty="0" smtClean="0"/>
              <a:t>. </a:t>
            </a:r>
          </a:p>
          <a:p>
            <a:pPr algn="just">
              <a:buFontTx/>
              <a:buChar char="-"/>
            </a:pPr>
            <a:r>
              <a:rPr lang="fr-FR" dirty="0" smtClean="0"/>
              <a:t>discussion tripartite a été occasion </a:t>
            </a:r>
            <a:r>
              <a:rPr lang="fr-FR" dirty="0"/>
              <a:t>pour Ariel d’exprimer le sentiment de manque engendré par celle-ci. </a:t>
            </a:r>
            <a:endParaRPr lang="fr-BE" dirty="0"/>
          </a:p>
        </p:txBody>
      </p:sp>
      <p:sp>
        <p:nvSpPr>
          <p:cNvPr id="4" name="Bulle ronde 3"/>
          <p:cNvSpPr/>
          <p:nvPr/>
        </p:nvSpPr>
        <p:spPr>
          <a:xfrm>
            <a:off x="10511027" y="4554677"/>
            <a:ext cx="1631373" cy="1842657"/>
          </a:xfrm>
          <a:prstGeom prst="wedgeEllipseCallout">
            <a:avLst>
              <a:gd name="adj1" fmla="val -103484"/>
              <a:gd name="adj2" fmla="val 258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 </a:t>
            </a:r>
            <a:r>
              <a:rPr lang="fr-FR" dirty="0" smtClean="0">
                <a:solidFill>
                  <a:schemeClr val="bg1"/>
                </a:solidFill>
              </a:rPr>
              <a:t>J’ai </a:t>
            </a:r>
            <a:r>
              <a:rPr lang="fr-FR" i="1" dirty="0" smtClean="0">
                <a:solidFill>
                  <a:schemeClr val="bg1"/>
                </a:solidFill>
              </a:rPr>
              <a:t>besoin </a:t>
            </a:r>
            <a:r>
              <a:rPr lang="fr-FR" i="1" dirty="0">
                <a:solidFill>
                  <a:schemeClr val="bg1"/>
                </a:solidFill>
              </a:rPr>
              <a:t>de retours positifs comme négatifs</a:t>
            </a:r>
            <a:r>
              <a:rPr lang="fr-FR" dirty="0">
                <a:solidFill>
                  <a:schemeClr val="bg1"/>
                </a:solidFill>
              </a:rPr>
              <a:t> »</a:t>
            </a:r>
            <a:endParaRPr lang="fr-BE" dirty="0">
              <a:solidFill>
                <a:schemeClr val="bg1"/>
              </a:solidFill>
            </a:endParaRPr>
          </a:p>
        </p:txBody>
      </p:sp>
      <p:sp>
        <p:nvSpPr>
          <p:cNvPr id="5" name="Bulle ronde 4"/>
          <p:cNvSpPr/>
          <p:nvPr/>
        </p:nvSpPr>
        <p:spPr>
          <a:xfrm>
            <a:off x="6415276" y="1767627"/>
            <a:ext cx="5683828" cy="2369127"/>
          </a:xfrm>
          <a:prstGeom prst="wedgeEllipseCallout">
            <a:avLst>
              <a:gd name="adj1" fmla="val -53875"/>
              <a:gd name="adj2" fmla="val 5070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 </a:t>
            </a:r>
            <a:r>
              <a:rPr lang="fr-FR" i="1" dirty="0" smtClean="0">
                <a:solidFill>
                  <a:schemeClr val="bg1"/>
                </a:solidFill>
              </a:rPr>
              <a:t>Je </a:t>
            </a:r>
            <a:r>
              <a:rPr lang="fr-FR" i="1" dirty="0">
                <a:solidFill>
                  <a:schemeClr val="bg1"/>
                </a:solidFill>
              </a:rPr>
              <a:t>ne me sens pas formée pour gérer le débriefing : ça me donne l’impression d’un entretien psy, je demande le ressenti mais je n’ai pas le temps d’en faire quelque chose par la suite donc c’est un flop. Entre deux cours, c’est vraiment difficile et je suis </a:t>
            </a:r>
            <a:r>
              <a:rPr lang="fr-FR" i="1" dirty="0" smtClean="0">
                <a:solidFill>
                  <a:schemeClr val="bg1"/>
                </a:solidFill>
              </a:rPr>
              <a:t>nulle…</a:t>
            </a:r>
            <a:r>
              <a:rPr lang="fr-FR" dirty="0" smtClean="0">
                <a:solidFill>
                  <a:schemeClr val="bg1"/>
                </a:solidFill>
              </a:rPr>
              <a:t> </a:t>
            </a:r>
            <a:r>
              <a:rPr lang="fr-FR" dirty="0">
                <a:solidFill>
                  <a:schemeClr val="bg1"/>
                </a:solidFill>
              </a:rPr>
              <a:t>»</a:t>
            </a:r>
            <a:endParaRPr lang="fr-BE" dirty="0">
              <a:solidFill>
                <a:schemeClr val="bg1"/>
              </a:solidFill>
            </a:endParaRPr>
          </a:p>
        </p:txBody>
      </p:sp>
      <p:sp>
        <p:nvSpPr>
          <p:cNvPr id="6" name="Bulle ronde 5"/>
          <p:cNvSpPr/>
          <p:nvPr/>
        </p:nvSpPr>
        <p:spPr>
          <a:xfrm>
            <a:off x="1566187" y="3848373"/>
            <a:ext cx="4589318" cy="1412607"/>
          </a:xfrm>
          <a:prstGeom prst="wedgeEllipseCallout">
            <a:avLst>
              <a:gd name="adj1" fmla="val -24808"/>
              <a:gd name="adj2" fmla="val 6254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 </a:t>
            </a:r>
            <a:r>
              <a:rPr lang="fr-FR" i="1" dirty="0" smtClean="0">
                <a:solidFill>
                  <a:schemeClr val="bg1"/>
                </a:solidFill>
              </a:rPr>
              <a:t>Ca </a:t>
            </a:r>
            <a:r>
              <a:rPr lang="fr-FR" i="1" dirty="0">
                <a:solidFill>
                  <a:schemeClr val="bg1"/>
                </a:solidFill>
              </a:rPr>
              <a:t>m’arrangerait bien qu’elle </a:t>
            </a:r>
            <a:r>
              <a:rPr lang="fr-FR" dirty="0">
                <a:solidFill>
                  <a:schemeClr val="bg1"/>
                </a:solidFill>
              </a:rPr>
              <a:t>[la formatrice] </a:t>
            </a:r>
            <a:r>
              <a:rPr lang="fr-FR" i="1" dirty="0">
                <a:solidFill>
                  <a:schemeClr val="bg1"/>
                </a:solidFill>
              </a:rPr>
              <a:t>soit là dès le début pour faire un débriefing tip </a:t>
            </a:r>
            <a:r>
              <a:rPr lang="fr-FR" i="1" dirty="0" smtClean="0">
                <a:solidFill>
                  <a:schemeClr val="bg1"/>
                </a:solidFill>
              </a:rPr>
              <a:t>top.</a:t>
            </a:r>
            <a:r>
              <a:rPr lang="fr-FR" dirty="0">
                <a:solidFill>
                  <a:schemeClr val="bg1"/>
                </a:solidFill>
              </a:rPr>
              <a:t> »</a:t>
            </a:r>
            <a:endParaRPr lang="fr-BE" dirty="0">
              <a:solidFill>
                <a:schemeClr val="bg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18" y="3394299"/>
            <a:ext cx="795907" cy="795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9594096" y="1148479"/>
            <a:ext cx="2548304" cy="646331"/>
          </a:xfrm>
          <a:prstGeom prst="rect">
            <a:avLst/>
          </a:prstGeom>
          <a:solidFill>
            <a:schemeClr val="bg1"/>
          </a:solidFill>
        </p:spPr>
        <p:txBody>
          <a:bodyPr wrap="square" rtlCol="0">
            <a:spAutoFit/>
          </a:bodyPr>
          <a:lstStyle/>
          <a:p>
            <a:r>
              <a:rPr lang="fr-BE" dirty="0" smtClean="0"/>
              <a:t>           </a:t>
            </a:r>
            <a:r>
              <a:rPr lang="fr-BE" dirty="0" err="1" smtClean="0"/>
              <a:t>ens</a:t>
            </a:r>
            <a:r>
              <a:rPr lang="fr-BE" dirty="0" smtClean="0"/>
              <a:t>. 16 ans </a:t>
            </a:r>
          </a:p>
          <a:p>
            <a:r>
              <a:rPr lang="fr-BE" dirty="0"/>
              <a:t>	 </a:t>
            </a:r>
            <a:r>
              <a:rPr lang="fr-BE" dirty="0" smtClean="0"/>
              <a:t>  15 ans </a:t>
            </a:r>
            <a:r>
              <a:rPr lang="fr-BE" dirty="0" err="1" smtClean="0"/>
              <a:t>exp</a:t>
            </a:r>
            <a:r>
              <a:rPr lang="fr-BE" dirty="0" smtClean="0"/>
              <a:t>. MDS</a:t>
            </a:r>
            <a:endParaRPr lang="fr-BE" dirty="0"/>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4096" y="1148479"/>
            <a:ext cx="726742" cy="611072"/>
          </a:xfrm>
          <a:prstGeom prst="rect">
            <a:avLst/>
          </a:prstGeom>
        </p:spPr>
      </p:pic>
      <p:sp>
        <p:nvSpPr>
          <p:cNvPr id="8" name="Espace réservé du numéro de diapositive 7"/>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07131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Analyse de l’accompagnement espéré et vécu des trois binômes</a:t>
            </a:r>
            <a:endParaRPr lang="fr-BE" dirty="0"/>
          </a:p>
        </p:txBody>
      </p:sp>
      <p:sp>
        <p:nvSpPr>
          <p:cNvPr id="3" name="Espace réservé du contenu 2"/>
          <p:cNvSpPr>
            <a:spLocks noGrp="1"/>
          </p:cNvSpPr>
          <p:nvPr>
            <p:ph sz="quarter" idx="13"/>
          </p:nvPr>
        </p:nvSpPr>
        <p:spPr>
          <a:xfrm>
            <a:off x="913774" y="1909014"/>
            <a:ext cx="10363826" cy="4772341"/>
          </a:xfrm>
        </p:spPr>
        <p:txBody>
          <a:bodyPr>
            <a:normAutofit fontScale="92500" lnSpcReduction="10000"/>
          </a:bodyPr>
          <a:lstStyle/>
          <a:p>
            <a:pPr algn="just"/>
            <a:r>
              <a:rPr lang="fr-FR" i="1" dirty="0"/>
              <a:t>Binôme </a:t>
            </a:r>
            <a:r>
              <a:rPr lang="fr-FR" i="1" dirty="0" smtClean="0"/>
              <a:t>Louise </a:t>
            </a:r>
            <a:r>
              <a:rPr lang="fr-FR" i="1" dirty="0"/>
              <a:t>(</a:t>
            </a:r>
            <a:r>
              <a:rPr lang="fr-FR" i="1" dirty="0" err="1" smtClean="0"/>
              <a:t>MdS</a:t>
            </a:r>
            <a:r>
              <a:rPr lang="fr-FR" i="1" dirty="0"/>
              <a:t>) et </a:t>
            </a:r>
            <a:r>
              <a:rPr lang="fr-FR" i="1" dirty="0" smtClean="0"/>
              <a:t>Emilie </a:t>
            </a:r>
            <a:r>
              <a:rPr lang="fr-FR" i="1" dirty="0"/>
              <a:t>(S) </a:t>
            </a:r>
            <a:endParaRPr lang="fr-BE" dirty="0"/>
          </a:p>
          <a:p>
            <a:pPr marL="0" indent="0" algn="just">
              <a:buNone/>
            </a:pPr>
            <a:r>
              <a:rPr lang="fr-FR" dirty="0"/>
              <a:t>semblent s’être assez bien « trouvées </a:t>
            </a:r>
            <a:r>
              <a:rPr lang="fr-FR" dirty="0" smtClean="0"/>
              <a:t>» Mais </a:t>
            </a:r>
            <a:r>
              <a:rPr lang="fr-FR" dirty="0"/>
              <a:t>divergence </a:t>
            </a:r>
            <a:r>
              <a:rPr lang="fr-FR" dirty="0" smtClean="0"/>
              <a:t>en </a:t>
            </a:r>
            <a:r>
              <a:rPr lang="fr-FR" dirty="0"/>
              <a:t>ce qui concerne l’axe à prioriser pour enseigner. </a:t>
            </a:r>
            <a:r>
              <a:rPr lang="fr-FR" dirty="0" smtClean="0"/>
              <a:t>Louise </a:t>
            </a:r>
            <a:r>
              <a:rPr lang="fr-FR" dirty="0"/>
              <a:t>met l’accent en priorité sur la gestion du groupe comme levier à l’apprentissage (</a:t>
            </a:r>
            <a:r>
              <a:rPr lang="fr-FR" dirty="0" err="1"/>
              <a:t>Leinhardt</a:t>
            </a:r>
            <a:r>
              <a:rPr lang="fr-FR" dirty="0"/>
              <a:t>, 1983), Emilie se focalise </a:t>
            </a:r>
            <a:r>
              <a:rPr lang="fr-FR" dirty="0" smtClean="0"/>
              <a:t>exclusivement </a:t>
            </a:r>
            <a:r>
              <a:rPr lang="fr-FR" dirty="0"/>
              <a:t>sur la maitrise de la matière. </a:t>
            </a:r>
            <a:endParaRPr lang="fr-FR" dirty="0" smtClean="0"/>
          </a:p>
          <a:p>
            <a:pPr marL="0" indent="0" algn="just">
              <a:buNone/>
            </a:pPr>
            <a:r>
              <a:rPr lang="fr-FR" b="1" dirty="0" smtClean="0"/>
              <a:t>Action</a:t>
            </a:r>
            <a:r>
              <a:rPr lang="fr-FR" dirty="0" smtClean="0"/>
              <a:t> : </a:t>
            </a:r>
            <a:r>
              <a:rPr lang="fr-FR" dirty="0"/>
              <a:t>Louise, qui, au départ plébiscitait une « </a:t>
            </a:r>
            <a:r>
              <a:rPr lang="fr-FR" i="1" dirty="0"/>
              <a:t>immersion totale</a:t>
            </a:r>
            <a:r>
              <a:rPr lang="fr-FR" dirty="0"/>
              <a:t> », adapte </a:t>
            </a:r>
            <a:r>
              <a:rPr lang="fr-FR" i="1" dirty="0"/>
              <a:t>in fine</a:t>
            </a:r>
            <a:r>
              <a:rPr lang="fr-FR" dirty="0"/>
              <a:t> sa posture en étant plus présente que prévu, et ce en réponse aux signaux de la </a:t>
            </a:r>
            <a:r>
              <a:rPr lang="fr-FR" dirty="0" smtClean="0"/>
              <a:t>stagiaire</a:t>
            </a:r>
            <a:r>
              <a:rPr lang="fr-FR" dirty="0"/>
              <a:t>.</a:t>
            </a:r>
            <a:r>
              <a:rPr lang="fr-FR" dirty="0" smtClean="0"/>
              <a:t> </a:t>
            </a:r>
          </a:p>
          <a:p>
            <a:pPr marL="0" indent="0" algn="just">
              <a:buNone/>
            </a:pPr>
            <a:endParaRPr lang="fr-FR" sz="1700" dirty="0" smtClean="0"/>
          </a:p>
          <a:p>
            <a:pPr marL="0" indent="0" algn="just">
              <a:buNone/>
            </a:pPr>
            <a:r>
              <a:rPr lang="fr-FR" dirty="0" smtClean="0">
                <a:sym typeface="Wingdings" panose="05000000000000000000" pitchFamily="2" charset="2"/>
              </a:rPr>
              <a:t> </a:t>
            </a:r>
            <a:r>
              <a:rPr lang="fr-FR" dirty="0" smtClean="0"/>
              <a:t>les </a:t>
            </a:r>
            <a:r>
              <a:rPr lang="fr-FR" dirty="0"/>
              <a:t>capacités d’adaptation de l’une et de l’autre (envers l’une et l’autre) ont permis un accompagnement qu’elles ont estimé efficace. L’expérience semble notamment avoir permis à Emilie d’élargir sa vision de l’enseignement, qui ne se centre plus uniquement sur l’axe « enseigner » du triangle pédagogique (</a:t>
            </a:r>
            <a:r>
              <a:rPr lang="fr-FR" dirty="0" err="1"/>
              <a:t>Houssaye</a:t>
            </a:r>
            <a:r>
              <a:rPr lang="fr-FR" dirty="0"/>
              <a:t>, 1993) mais également sur l’axe « éduquer ».</a:t>
            </a:r>
            <a:endParaRPr lang="fr-BE" dirty="0"/>
          </a:p>
        </p:txBody>
      </p:sp>
      <p:sp>
        <p:nvSpPr>
          <p:cNvPr id="5" name="ZoneTexte 4"/>
          <p:cNvSpPr txBox="1"/>
          <p:nvPr/>
        </p:nvSpPr>
        <p:spPr>
          <a:xfrm>
            <a:off x="9209723" y="1568219"/>
            <a:ext cx="2389909" cy="646331"/>
          </a:xfrm>
          <a:prstGeom prst="rect">
            <a:avLst/>
          </a:prstGeom>
          <a:solidFill>
            <a:schemeClr val="bg1"/>
          </a:solidFill>
        </p:spPr>
        <p:txBody>
          <a:bodyPr wrap="square" rtlCol="0">
            <a:spAutoFit/>
          </a:bodyPr>
          <a:lstStyle/>
          <a:p>
            <a:r>
              <a:rPr lang="fr-BE" dirty="0" smtClean="0"/>
              <a:t>           </a:t>
            </a:r>
            <a:r>
              <a:rPr lang="fr-BE" dirty="0" err="1" smtClean="0"/>
              <a:t>ens</a:t>
            </a:r>
            <a:r>
              <a:rPr lang="fr-BE" dirty="0" smtClean="0"/>
              <a:t>. 6 ans</a:t>
            </a:r>
          </a:p>
          <a:p>
            <a:r>
              <a:rPr lang="fr-BE" dirty="0"/>
              <a:t>	</a:t>
            </a:r>
            <a:r>
              <a:rPr lang="fr-BE" dirty="0" smtClean="0"/>
              <a:t>    2</a:t>
            </a:r>
            <a:r>
              <a:rPr lang="fr-BE" baseline="30000" dirty="0" smtClean="0"/>
              <a:t>eme</a:t>
            </a:r>
            <a:r>
              <a:rPr lang="fr-BE" dirty="0" smtClean="0"/>
              <a:t> </a:t>
            </a:r>
            <a:r>
              <a:rPr lang="fr-BE" dirty="0" err="1" smtClean="0"/>
              <a:t>exp</a:t>
            </a:r>
            <a:r>
              <a:rPr lang="fr-BE" dirty="0" smtClean="0"/>
              <a:t>. MDS</a:t>
            </a:r>
            <a:endParaRPr lang="fr-BE"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9723" y="1568075"/>
            <a:ext cx="726742" cy="611072"/>
          </a:xfrm>
          <a:prstGeom prst="rect">
            <a:avLst/>
          </a:prstGeom>
        </p:spPr>
      </p:pic>
      <p:sp>
        <p:nvSpPr>
          <p:cNvPr id="7" name="Bulle ronde 6"/>
          <p:cNvSpPr/>
          <p:nvPr/>
        </p:nvSpPr>
        <p:spPr>
          <a:xfrm>
            <a:off x="6519814" y="3298040"/>
            <a:ext cx="4634345" cy="2036618"/>
          </a:xfrm>
          <a:prstGeom prst="wedgeEllipseCallout">
            <a:avLst>
              <a:gd name="adj1" fmla="val -59622"/>
              <a:gd name="adj2" fmla="val -512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p>
          <a:p>
            <a:pPr algn="ctr"/>
            <a:r>
              <a:rPr lang="fr-FR" sz="1600" dirty="0"/>
              <a:t>S</a:t>
            </a:r>
            <a:r>
              <a:rPr lang="fr-FR" sz="1600" dirty="0" smtClean="0"/>
              <a:t>ouhait d’un MDS </a:t>
            </a:r>
            <a:r>
              <a:rPr lang="fr-FR" sz="1600" dirty="0"/>
              <a:t>qui « </a:t>
            </a:r>
            <a:r>
              <a:rPr lang="fr-FR" sz="1600" i="1" dirty="0"/>
              <a:t>puisse être une bouée de secours en cas d’incertitude sur la matière ou s’il y a des questions d’élèves</a:t>
            </a:r>
            <a:r>
              <a:rPr lang="fr-FR" sz="1600" dirty="0"/>
              <a:t> » ou encore qui valide « </a:t>
            </a:r>
            <a:r>
              <a:rPr lang="fr-FR" sz="1600" i="1" dirty="0"/>
              <a:t>au niveau de la matière, surtout pour moi car j’ai peur de dire des bêtises</a:t>
            </a:r>
            <a:r>
              <a:rPr lang="fr-FR" sz="1600" dirty="0"/>
              <a:t> ». </a:t>
            </a:r>
            <a:endParaRPr lang="fr-BE" sz="1600" dirty="0"/>
          </a:p>
          <a:p>
            <a:pPr algn="ctr"/>
            <a:endParaRPr lang="fr-BE" sz="16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0" y="3695635"/>
            <a:ext cx="795907" cy="795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Bulle ronde 8"/>
          <p:cNvSpPr/>
          <p:nvPr/>
        </p:nvSpPr>
        <p:spPr>
          <a:xfrm>
            <a:off x="3192053" y="4491542"/>
            <a:ext cx="3366655" cy="1911926"/>
          </a:xfrm>
          <a:prstGeom prst="wedgeEllipseCallout">
            <a:avLst>
              <a:gd name="adj1" fmla="val -65510"/>
              <a:gd name="adj2" fmla="val -7591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a:p>
            <a:pPr algn="ctr"/>
            <a:r>
              <a:rPr lang="fr-FR" dirty="0" smtClean="0"/>
              <a:t>«</a:t>
            </a:r>
            <a:r>
              <a:rPr lang="fr-FR" dirty="0"/>
              <a:t> </a:t>
            </a:r>
            <a:r>
              <a:rPr lang="fr-FR" i="1" dirty="0"/>
              <a:t>P</a:t>
            </a:r>
            <a:r>
              <a:rPr lang="fr-FR" i="1" dirty="0" smtClean="0"/>
              <a:t>arce </a:t>
            </a:r>
            <a:r>
              <a:rPr lang="fr-FR" i="1" dirty="0"/>
              <a:t>qu’Emilie était en demande de validation de ce qu’elle dit, parfois même juste avec un regard</a:t>
            </a:r>
            <a:r>
              <a:rPr lang="fr-FR" dirty="0"/>
              <a:t> ». </a:t>
            </a:r>
            <a:endParaRPr lang="fr-BE" dirty="0"/>
          </a:p>
          <a:p>
            <a:pPr algn="ctr"/>
            <a:endParaRPr lang="fr-BE"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174400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91059"/>
            <a:ext cx="10364451" cy="1596177"/>
          </a:xfrm>
        </p:spPr>
        <p:txBody>
          <a:bodyPr/>
          <a:lstStyle/>
          <a:p>
            <a:r>
              <a:rPr lang="fr-BE" dirty="0" smtClean="0"/>
              <a:t>Discussion</a:t>
            </a:r>
            <a:endParaRPr lang="fr-BE" dirty="0"/>
          </a:p>
        </p:txBody>
      </p:sp>
      <p:sp>
        <p:nvSpPr>
          <p:cNvPr id="3" name="Espace réservé du contenu 2"/>
          <p:cNvSpPr>
            <a:spLocks noGrp="1"/>
          </p:cNvSpPr>
          <p:nvPr>
            <p:ph sz="quarter" idx="13"/>
          </p:nvPr>
        </p:nvSpPr>
        <p:spPr>
          <a:xfrm>
            <a:off x="913774" y="1787236"/>
            <a:ext cx="10526618" cy="4894119"/>
          </a:xfrm>
        </p:spPr>
        <p:txBody>
          <a:bodyPr>
            <a:normAutofit/>
          </a:bodyPr>
          <a:lstStyle/>
          <a:p>
            <a:pPr algn="just"/>
            <a:r>
              <a:rPr lang="fr-FR" dirty="0" smtClean="0"/>
              <a:t>souhaits </a:t>
            </a:r>
            <a:r>
              <a:rPr lang="fr-FR" dirty="0"/>
              <a:t>et </a:t>
            </a:r>
            <a:r>
              <a:rPr lang="fr-FR" b="1" dirty="0" smtClean="0"/>
              <a:t>postures</a:t>
            </a:r>
            <a:r>
              <a:rPr lang="fr-FR" dirty="0" smtClean="0"/>
              <a:t> </a:t>
            </a:r>
            <a:r>
              <a:rPr lang="fr-FR" dirty="0"/>
              <a:t>effectives d’accompagnement </a:t>
            </a:r>
            <a:r>
              <a:rPr lang="fr-FR" b="1" dirty="0"/>
              <a:t>différentes</a:t>
            </a:r>
            <a:r>
              <a:rPr lang="fr-FR" dirty="0"/>
              <a:t> </a:t>
            </a:r>
            <a:r>
              <a:rPr lang="fr-FR" b="1" dirty="0" smtClean="0"/>
              <a:t>en fonction temps/tâches </a:t>
            </a:r>
            <a:r>
              <a:rPr lang="fr-FR" b="1" dirty="0" err="1" smtClean="0"/>
              <a:t>identifié.e.S</a:t>
            </a:r>
            <a:endParaRPr lang="fr-FR" b="1" dirty="0" smtClean="0"/>
          </a:p>
          <a:p>
            <a:pPr marL="0" indent="0" algn="just">
              <a:buNone/>
            </a:pPr>
            <a:r>
              <a:rPr lang="fr-FR" dirty="0"/>
              <a:t>	</a:t>
            </a:r>
            <a:r>
              <a:rPr lang="fr-FR" sz="1600" dirty="0" smtClean="0"/>
              <a:t>- posture </a:t>
            </a:r>
            <a:r>
              <a:rPr lang="fr-FR" sz="1600" dirty="0"/>
              <a:t>directive souhaitée et adoptée volontairement pendant le moment </a:t>
            </a:r>
            <a:r>
              <a:rPr lang="fr-FR" sz="1600" dirty="0" smtClean="0"/>
              <a:t>1 </a:t>
            </a:r>
            <a:r>
              <a:rPr lang="fr-FR" sz="1600" dirty="0"/>
              <a:t>(planification</a:t>
            </a:r>
            <a:r>
              <a:rPr lang="fr-FR" sz="1600" dirty="0" smtClean="0"/>
              <a:t>) ;</a:t>
            </a:r>
          </a:p>
          <a:p>
            <a:pPr marL="0" indent="0" algn="just">
              <a:buNone/>
            </a:pPr>
            <a:r>
              <a:rPr lang="fr-FR" sz="1600" dirty="0" smtClean="0"/>
              <a:t>	- moment 2 (action), </a:t>
            </a:r>
            <a:r>
              <a:rPr lang="fr-FR" sz="1600" dirty="0"/>
              <a:t>le </a:t>
            </a:r>
            <a:r>
              <a:rPr lang="fr-FR" sz="1600" dirty="0" smtClean="0"/>
              <a:t>MDS cherche </a:t>
            </a:r>
            <a:r>
              <a:rPr lang="fr-FR" sz="1600" dirty="0"/>
              <a:t>à s’effacer, même </a:t>
            </a:r>
            <a:r>
              <a:rPr lang="fr-FR" sz="1600" dirty="0" smtClean="0"/>
              <a:t>si chacun prend </a:t>
            </a:r>
            <a:r>
              <a:rPr lang="fr-FR" sz="1600" dirty="0"/>
              <a:t>en compte </a:t>
            </a:r>
            <a:r>
              <a:rPr lang="fr-FR" sz="1600" dirty="0" smtClean="0"/>
              <a:t>des indicateurs 	spécifiques </a:t>
            </a:r>
            <a:r>
              <a:rPr lang="fr-FR" sz="1600" dirty="0"/>
              <a:t>qui le gardent en </a:t>
            </a:r>
            <a:r>
              <a:rPr lang="fr-FR" sz="1600" dirty="0" smtClean="0"/>
              <a:t>alerte ; </a:t>
            </a:r>
          </a:p>
          <a:p>
            <a:pPr marL="0" indent="0" algn="just">
              <a:buNone/>
            </a:pPr>
            <a:r>
              <a:rPr lang="fr-FR" sz="1600" dirty="0"/>
              <a:t>	</a:t>
            </a:r>
            <a:r>
              <a:rPr lang="fr-FR" sz="1600" dirty="0" smtClean="0"/>
              <a:t>- moment </a:t>
            </a:r>
            <a:r>
              <a:rPr lang="fr-FR" sz="1600" dirty="0"/>
              <a:t>3 (débriefings) apparait comme celui où il y a le plus d’écarts </a:t>
            </a:r>
            <a:r>
              <a:rPr lang="fr-FR" sz="1600" dirty="0" smtClean="0"/>
              <a:t>entre aspirations </a:t>
            </a:r>
            <a:r>
              <a:rPr lang="fr-FR" sz="1600" dirty="0"/>
              <a:t>et </a:t>
            </a:r>
            <a:r>
              <a:rPr lang="fr-FR" sz="1600" dirty="0" smtClean="0"/>
              <a:t>	réalité vers un </a:t>
            </a:r>
            <a:r>
              <a:rPr lang="fr-FR" sz="1600" dirty="0"/>
              <a:t>positionnement plus central sur </a:t>
            </a:r>
            <a:r>
              <a:rPr lang="fr-FR" sz="1600" dirty="0" smtClean="0"/>
              <a:t>le continuum qui </a:t>
            </a:r>
            <a:r>
              <a:rPr lang="fr-FR" sz="1600" dirty="0"/>
              <a:t>semble donc faire l’objet d’une </a:t>
            </a:r>
            <a:r>
              <a:rPr lang="fr-FR" sz="1600" dirty="0" smtClean="0"/>
              <a:t>	responsabilité partagée (+ lien formation) ;</a:t>
            </a:r>
          </a:p>
          <a:p>
            <a:pPr marL="0" indent="0" algn="just">
              <a:buNone/>
            </a:pPr>
            <a:r>
              <a:rPr lang="fr-FR" sz="1600" dirty="0"/>
              <a:t>	</a:t>
            </a:r>
            <a:r>
              <a:rPr lang="fr-FR" sz="1600" dirty="0" smtClean="0"/>
              <a:t>- Moment 4 (prise de décisions) voit MDS adopter </a:t>
            </a:r>
            <a:r>
              <a:rPr lang="fr-FR" sz="1600" dirty="0"/>
              <a:t>la posture la plus émancipatrice. Au </a:t>
            </a:r>
            <a:r>
              <a:rPr lang="fr-FR" sz="1600" dirty="0" smtClean="0"/>
              <a:t>terme d’une 	discussion </a:t>
            </a:r>
            <a:r>
              <a:rPr lang="fr-FR" sz="1600" dirty="0" err="1" smtClean="0"/>
              <a:t>co</a:t>
            </a:r>
            <a:r>
              <a:rPr lang="fr-FR" sz="1600" dirty="0" smtClean="0"/>
              <a:t>-construite</a:t>
            </a:r>
            <a:r>
              <a:rPr lang="fr-FR" sz="1600" dirty="0"/>
              <a:t>, </a:t>
            </a:r>
            <a:r>
              <a:rPr lang="fr-FR" sz="1600" dirty="0" smtClean="0"/>
              <a:t>les décisions </a:t>
            </a:r>
            <a:r>
              <a:rPr lang="fr-FR" sz="1600" dirty="0"/>
              <a:t>reviennent entièrement </a:t>
            </a:r>
            <a:r>
              <a:rPr lang="fr-FR" sz="1600" dirty="0" smtClean="0"/>
              <a:t>aux stagiaires.</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291128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913773" y="1662546"/>
            <a:ext cx="10973427" cy="4873336"/>
          </a:xfrm>
        </p:spPr>
        <p:txBody>
          <a:bodyPr>
            <a:normAutofit/>
          </a:bodyPr>
          <a:lstStyle/>
          <a:p>
            <a:pPr algn="just"/>
            <a:r>
              <a:rPr lang="fr-FR" dirty="0"/>
              <a:t>membres de chaque </a:t>
            </a:r>
            <a:r>
              <a:rPr lang="fr-FR" dirty="0" smtClean="0"/>
              <a:t>duo présentaient presque systématiquement les mêmes </a:t>
            </a:r>
            <a:r>
              <a:rPr lang="fr-FR" dirty="0"/>
              <a:t>conceptions de l’accompagnement </a:t>
            </a:r>
            <a:r>
              <a:rPr lang="fr-FR" dirty="0" smtClean="0"/>
              <a:t>« idéal » </a:t>
            </a:r>
            <a:r>
              <a:rPr lang="fr-FR" dirty="0" smtClean="0">
                <a:sym typeface="Wingdings" panose="05000000000000000000" pitchFamily="2" charset="2"/>
              </a:rPr>
              <a:t></a:t>
            </a:r>
            <a:r>
              <a:rPr lang="fr-FR" dirty="0" smtClean="0"/>
              <a:t> </a:t>
            </a:r>
            <a:r>
              <a:rPr lang="fr-FR" dirty="0"/>
              <a:t>constat </a:t>
            </a:r>
            <a:r>
              <a:rPr lang="fr-FR" dirty="0" smtClean="0"/>
              <a:t>d’un </a:t>
            </a:r>
            <a:r>
              <a:rPr lang="fr-FR" dirty="0"/>
              <a:t>« </a:t>
            </a:r>
            <a:r>
              <a:rPr lang="fr-FR" b="1" dirty="0"/>
              <a:t>match</a:t>
            </a:r>
            <a:r>
              <a:rPr lang="fr-FR" dirty="0"/>
              <a:t> » </a:t>
            </a:r>
            <a:r>
              <a:rPr lang="fr-FR" dirty="0" smtClean="0"/>
              <a:t>qui </a:t>
            </a:r>
            <a:r>
              <a:rPr lang="fr-FR" dirty="0"/>
              <a:t>laisse croire à l’importance d’un facteur </a:t>
            </a:r>
            <a:r>
              <a:rPr lang="fr-FR" dirty="0" smtClean="0"/>
              <a:t>« chance » pouvant être </a:t>
            </a:r>
            <a:r>
              <a:rPr lang="fr-FR" dirty="0"/>
              <a:t>déterminant dans le bon déroulement de l’accompagnement de stage. </a:t>
            </a:r>
            <a:endParaRPr lang="fr-BE" sz="1600" dirty="0"/>
          </a:p>
          <a:p>
            <a:pPr marL="0" indent="0" algn="just">
              <a:buNone/>
            </a:pPr>
            <a:r>
              <a:rPr lang="fr-FR" dirty="0" smtClean="0"/>
              <a:t>	</a:t>
            </a:r>
            <a:r>
              <a:rPr lang="fr-FR" sz="1800" dirty="0" smtClean="0"/>
              <a:t>Quid si Carlos</a:t>
            </a:r>
            <a:r>
              <a:rPr lang="fr-FR" sz="1800" dirty="0"/>
              <a:t>, qui se dit et se montre plus ouvert, ou encore Brigitte, qui </a:t>
            </a:r>
            <a:r>
              <a:rPr lang="fr-FR" sz="1800" dirty="0" smtClean="0"/>
              <a:t>ne </a:t>
            </a:r>
            <a:r>
              <a:rPr lang="fr-FR" sz="1800" dirty="0"/>
              <a:t>débriefe </a:t>
            </a:r>
            <a:r>
              <a:rPr lang="fr-FR" sz="1800" dirty="0" smtClean="0"/>
              <a:t>pas</a:t>
            </a:r>
            <a:r>
              <a:rPr lang="fr-FR" sz="1800" dirty="0"/>
              <a:t>, </a:t>
            </a:r>
            <a:r>
              <a:rPr lang="fr-FR" sz="1800" dirty="0" smtClean="0"/>
              <a:t>	avait </a:t>
            </a:r>
            <a:r>
              <a:rPr lang="fr-FR" sz="1800" dirty="0"/>
              <a:t>été </a:t>
            </a:r>
            <a:r>
              <a:rPr lang="fr-FR" sz="1800" dirty="0" err="1"/>
              <a:t>associé.e</a:t>
            </a:r>
            <a:r>
              <a:rPr lang="fr-FR" sz="1800" dirty="0"/>
              <a:t> à Emilie, qui annonce avoir besoin d’une </a:t>
            </a:r>
            <a:r>
              <a:rPr lang="fr-FR" sz="1800" dirty="0" smtClean="0"/>
              <a:t>«</a:t>
            </a:r>
            <a:r>
              <a:rPr lang="fr-FR" sz="1800" dirty="0"/>
              <a:t> </a:t>
            </a:r>
            <a:r>
              <a:rPr lang="fr-FR" sz="1800" i="1" dirty="0"/>
              <a:t>bouée de secours</a:t>
            </a:r>
            <a:r>
              <a:rPr lang="fr-FR" sz="1800" dirty="0"/>
              <a:t> », </a:t>
            </a:r>
            <a:r>
              <a:rPr lang="fr-FR" sz="1800" dirty="0" smtClean="0"/>
              <a:t>	l’expérience </a:t>
            </a:r>
            <a:r>
              <a:rPr lang="fr-FR" sz="1800" dirty="0"/>
              <a:t>de celle-ci aurait-elle été aussi porteuse </a:t>
            </a:r>
            <a:r>
              <a:rPr lang="fr-FR" sz="1800" dirty="0" smtClean="0"/>
              <a:t>?</a:t>
            </a:r>
            <a:endParaRPr lang="fr-FR" dirty="0"/>
          </a:p>
          <a:p>
            <a:pPr algn="just">
              <a:buFont typeface="Wingdings" panose="05000000000000000000" pitchFamily="2" charset="2"/>
              <a:buChar char="è"/>
            </a:pPr>
            <a:r>
              <a:rPr lang="fr-FR" dirty="0"/>
              <a:t> </a:t>
            </a:r>
            <a:r>
              <a:rPr lang="fr-FR" dirty="0" smtClean="0"/>
              <a:t>si clé </a:t>
            </a:r>
            <a:r>
              <a:rPr lang="fr-FR" dirty="0"/>
              <a:t>d’un accompagnement de stage réussi se jouait dans </a:t>
            </a:r>
            <a:r>
              <a:rPr lang="fr-FR" b="1" dirty="0" smtClean="0"/>
              <a:t>capacités </a:t>
            </a:r>
            <a:r>
              <a:rPr lang="fr-FR" b="1" dirty="0"/>
              <a:t>d’adaptation de l’un et/ou de l’autre</a:t>
            </a:r>
            <a:r>
              <a:rPr lang="fr-FR" dirty="0"/>
              <a:t> ? </a:t>
            </a:r>
            <a:r>
              <a:rPr lang="fr-FR" dirty="0" smtClean="0"/>
              <a:t>«</a:t>
            </a:r>
            <a:r>
              <a:rPr lang="fr-FR" dirty="0"/>
              <a:t> dilemmes » (</a:t>
            </a:r>
            <a:r>
              <a:rPr lang="fr-FR" dirty="0" err="1"/>
              <a:t>Mieusset</a:t>
            </a:r>
            <a:r>
              <a:rPr lang="fr-FR" dirty="0"/>
              <a:t>, 2013) </a:t>
            </a:r>
            <a:r>
              <a:rPr lang="fr-FR" dirty="0" smtClean="0"/>
              <a:t>pourraient </a:t>
            </a:r>
            <a:r>
              <a:rPr lang="fr-FR" dirty="0"/>
              <a:t>être gommés pour laisser place à </a:t>
            </a:r>
            <a:r>
              <a:rPr lang="fr-FR" dirty="0" smtClean="0"/>
              <a:t>des choix </a:t>
            </a:r>
            <a:r>
              <a:rPr lang="fr-FR" dirty="0"/>
              <a:t>plus conscients, posés en réponse aux besoins de </a:t>
            </a:r>
            <a:r>
              <a:rPr lang="fr-FR" dirty="0" smtClean="0"/>
              <a:t>l’autre. </a:t>
            </a:r>
            <a:r>
              <a:rPr lang="fr-FR" dirty="0" smtClean="0">
                <a:sym typeface="Wingdings" panose="05000000000000000000" pitchFamily="2" charset="2"/>
              </a:rPr>
              <a:t> </a:t>
            </a:r>
          </a:p>
          <a:p>
            <a:pPr marL="0" indent="0" algn="just">
              <a:buNone/>
            </a:pPr>
            <a:r>
              <a:rPr lang="fr-FR" dirty="0" smtClean="0">
                <a:sym typeface="Wingdings" panose="05000000000000000000" pitchFamily="2" charset="2"/>
              </a:rPr>
              <a:t>	 </a:t>
            </a:r>
            <a:r>
              <a:rPr lang="fr-FR" dirty="0" smtClean="0"/>
              <a:t>s’adapter </a:t>
            </a:r>
            <a:r>
              <a:rPr lang="fr-FR" dirty="0"/>
              <a:t>aux caractéristiques du stagiaire et non </a:t>
            </a:r>
            <a:r>
              <a:rPr lang="fr-FR" dirty="0" smtClean="0"/>
              <a:t>le </a:t>
            </a:r>
            <a:r>
              <a:rPr lang="fr-FR" dirty="0"/>
              <a:t>façonner à son </a:t>
            </a:r>
            <a:r>
              <a:rPr lang="fr-FR" dirty="0" smtClean="0"/>
              <a:t>image 	afin qu’il puisse développer son propre style (</a:t>
            </a:r>
            <a:r>
              <a:rPr lang="fr-FR" dirty="0" err="1" smtClean="0"/>
              <a:t>clot</a:t>
            </a:r>
            <a:r>
              <a:rPr lang="fr-FR" dirty="0" smtClean="0"/>
              <a:t>, 1999)</a:t>
            </a:r>
            <a:endParaRPr lang="fr-BE" sz="1800" dirty="0"/>
          </a:p>
        </p:txBody>
      </p:sp>
      <p:sp>
        <p:nvSpPr>
          <p:cNvPr id="4" name="Titre 1"/>
          <p:cNvSpPr>
            <a:spLocks noGrp="1"/>
          </p:cNvSpPr>
          <p:nvPr>
            <p:ph type="title"/>
          </p:nvPr>
        </p:nvSpPr>
        <p:spPr>
          <a:xfrm>
            <a:off x="913773" y="274187"/>
            <a:ext cx="10364451" cy="1596177"/>
          </a:xfrm>
        </p:spPr>
        <p:txBody>
          <a:bodyPr/>
          <a:lstStyle/>
          <a:p>
            <a:r>
              <a:rPr lang="fr-BE" dirty="0" smtClean="0"/>
              <a:t>Discussion</a:t>
            </a:r>
            <a:endParaRPr lang="fr-BE"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856" y="3042017"/>
            <a:ext cx="1098760" cy="109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07250" y="5691287"/>
            <a:ext cx="519627" cy="626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32515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91059"/>
            <a:ext cx="10364451" cy="1596177"/>
          </a:xfrm>
        </p:spPr>
        <p:txBody>
          <a:bodyPr/>
          <a:lstStyle/>
          <a:p>
            <a:r>
              <a:rPr lang="fr-BE" dirty="0" smtClean="0"/>
              <a:t>conclusion </a:t>
            </a:r>
            <a:r>
              <a:rPr lang="fr-BE" dirty="0" smtClean="0"/>
              <a:t>- perspectives</a:t>
            </a:r>
            <a:endParaRPr lang="fr-BE" dirty="0"/>
          </a:p>
        </p:txBody>
      </p:sp>
      <p:sp>
        <p:nvSpPr>
          <p:cNvPr id="3" name="Espace réservé du contenu 2"/>
          <p:cNvSpPr>
            <a:spLocks noGrp="1"/>
          </p:cNvSpPr>
          <p:nvPr>
            <p:ph sz="quarter" idx="13"/>
          </p:nvPr>
        </p:nvSpPr>
        <p:spPr>
          <a:xfrm>
            <a:off x="913773" y="1787237"/>
            <a:ext cx="10661699" cy="4644736"/>
          </a:xfrm>
        </p:spPr>
        <p:txBody>
          <a:bodyPr>
            <a:normAutofit/>
          </a:bodyPr>
          <a:lstStyle/>
          <a:p>
            <a:pPr algn="just"/>
            <a:r>
              <a:rPr lang="fr-FR" dirty="0" smtClean="0"/>
              <a:t>Cible certains </a:t>
            </a:r>
            <a:r>
              <a:rPr lang="fr-FR" b="1" dirty="0"/>
              <a:t>besoins de formation </a:t>
            </a:r>
            <a:r>
              <a:rPr lang="fr-FR" dirty="0"/>
              <a:t>auprès des </a:t>
            </a:r>
            <a:r>
              <a:rPr lang="fr-FR" dirty="0" smtClean="0"/>
              <a:t>MDS</a:t>
            </a:r>
          </a:p>
          <a:p>
            <a:pPr marL="0" indent="0" algn="just">
              <a:buNone/>
            </a:pPr>
            <a:r>
              <a:rPr lang="fr-FR" dirty="0" smtClean="0"/>
              <a:t> 	</a:t>
            </a:r>
            <a:r>
              <a:rPr lang="fr-FR" sz="1800" dirty="0" smtClean="0"/>
              <a:t>- besoin </a:t>
            </a:r>
            <a:r>
              <a:rPr lang="fr-FR" sz="1800" dirty="0"/>
              <a:t>le plus criant, clairement mis en exergue par Brigitte, concerne la </a:t>
            </a:r>
            <a:r>
              <a:rPr lang="fr-FR" sz="1800" dirty="0" smtClean="0"/>
              <a:t>nécessité 	d’être </a:t>
            </a:r>
            <a:r>
              <a:rPr lang="fr-FR" sz="1800" dirty="0"/>
              <a:t>formé à la réalisation des débriefings </a:t>
            </a:r>
            <a:r>
              <a:rPr lang="fr-FR" sz="1800" dirty="0" smtClean="0"/>
              <a:t>(</a:t>
            </a:r>
            <a:r>
              <a:rPr lang="fr-FR" sz="1800" dirty="0" err="1" smtClean="0"/>
              <a:t>Beckers</a:t>
            </a:r>
            <a:r>
              <a:rPr lang="fr-FR" sz="1800" dirty="0"/>
              <a:t>, </a:t>
            </a:r>
            <a:r>
              <a:rPr lang="fr-FR" sz="1800" dirty="0" smtClean="0"/>
              <a:t>2012 ; </a:t>
            </a:r>
            <a:r>
              <a:rPr lang="fr-FR" sz="1800" dirty="0" err="1" smtClean="0"/>
              <a:t>Vermersch</a:t>
            </a:r>
            <a:r>
              <a:rPr lang="fr-FR" sz="1800" dirty="0"/>
              <a:t>, 2015 ;</a:t>
            </a:r>
            <a:r>
              <a:rPr lang="fr-FR" sz="1800" dirty="0" smtClean="0"/>
              <a:t> 	Schillings </a:t>
            </a:r>
            <a:r>
              <a:rPr lang="fr-FR" sz="1800" dirty="0"/>
              <a:t>&amp; Noël, 2019</a:t>
            </a:r>
            <a:r>
              <a:rPr lang="fr-FR" sz="1800" dirty="0" smtClean="0"/>
              <a:t>). </a:t>
            </a:r>
          </a:p>
          <a:p>
            <a:pPr marL="0" indent="0" algn="just">
              <a:buNone/>
            </a:pPr>
            <a:r>
              <a:rPr lang="fr-FR" sz="1800" dirty="0" smtClean="0"/>
              <a:t>	 - Un </a:t>
            </a:r>
            <a:r>
              <a:rPr lang="fr-FR" sz="1800" dirty="0"/>
              <a:t>second axe serait une sensibilisation à </a:t>
            </a:r>
            <a:r>
              <a:rPr lang="fr-FR" sz="1800" dirty="0" smtClean="0"/>
              <a:t>l’adaptation (« </a:t>
            </a:r>
            <a:r>
              <a:rPr lang="fr-FR" sz="1800" i="1" dirty="0" smtClean="0"/>
              <a:t>active </a:t>
            </a:r>
            <a:r>
              <a:rPr lang="fr-FR" sz="1800" i="1" dirty="0" err="1" smtClean="0"/>
              <a:t>strategies</a:t>
            </a:r>
            <a:r>
              <a:rPr lang="fr-FR" sz="1800" i="1" dirty="0" smtClean="0"/>
              <a:t> »</a:t>
            </a:r>
            <a:r>
              <a:rPr lang="fr-FR" sz="1800" dirty="0" smtClean="0"/>
              <a:t>, </a:t>
            </a:r>
            <a:r>
              <a:rPr lang="fr-FR" sz="1800" dirty="0" err="1" smtClean="0"/>
              <a:t>Carver</a:t>
            </a:r>
            <a:r>
              <a:rPr lang="fr-FR" sz="1800" dirty="0" smtClean="0"/>
              <a:t> 	et al, 1989) au </a:t>
            </a:r>
            <a:r>
              <a:rPr lang="fr-FR" sz="1800" dirty="0"/>
              <a:t>profit d’un </a:t>
            </a:r>
            <a:r>
              <a:rPr lang="fr-FR" sz="1800" dirty="0" smtClean="0"/>
              <a:t>accompagnement </a:t>
            </a:r>
            <a:r>
              <a:rPr lang="fr-FR" sz="1800" dirty="0"/>
              <a:t>« personnalisé, sur-mesure » (</a:t>
            </a:r>
            <a:r>
              <a:rPr lang="fr-FR" sz="1800" dirty="0" err="1"/>
              <a:t>Colognesi</a:t>
            </a:r>
            <a:r>
              <a:rPr lang="fr-FR" sz="1800" dirty="0"/>
              <a:t> et </a:t>
            </a:r>
            <a:r>
              <a:rPr lang="fr-FR" sz="1800" dirty="0" smtClean="0"/>
              <a:t>	al</a:t>
            </a:r>
            <a:r>
              <a:rPr lang="fr-FR" sz="1800" dirty="0"/>
              <a:t>., 2018). le tuteur perçu </a:t>
            </a:r>
            <a:r>
              <a:rPr lang="fr-FR" sz="1800" dirty="0" smtClean="0"/>
              <a:t>comme </a:t>
            </a:r>
            <a:r>
              <a:rPr lang="fr-FR" sz="1800" dirty="0"/>
              <a:t>efficace </a:t>
            </a:r>
            <a:r>
              <a:rPr lang="fr-FR" sz="1800" dirty="0" smtClean="0"/>
              <a:t>pourrait être </a:t>
            </a:r>
            <a:r>
              <a:rPr lang="fr-FR" sz="1800" dirty="0"/>
              <a:t>celui qui a l’art de se </a:t>
            </a:r>
            <a:r>
              <a:rPr lang="fr-FR" sz="1800" dirty="0" smtClean="0"/>
              <a:t>	déplacer </a:t>
            </a:r>
            <a:r>
              <a:rPr lang="fr-FR" sz="1800" dirty="0"/>
              <a:t>adéquatement sur </a:t>
            </a:r>
            <a:r>
              <a:rPr lang="fr-FR" sz="1800" dirty="0" smtClean="0"/>
              <a:t>le continuum. </a:t>
            </a:r>
          </a:p>
          <a:p>
            <a:pPr algn="just"/>
            <a:r>
              <a:rPr lang="fr-FR" sz="1800" dirty="0" smtClean="0"/>
              <a:t>Investiguer la</a:t>
            </a:r>
            <a:r>
              <a:rPr lang="fr-FR" sz="1600" dirty="0" smtClean="0"/>
              <a:t> </a:t>
            </a:r>
            <a:r>
              <a:rPr lang="fr-FR" sz="1800" dirty="0" smtClean="0"/>
              <a:t>potentielle </a:t>
            </a:r>
            <a:r>
              <a:rPr lang="fr-FR" sz="1800" dirty="0"/>
              <a:t>plus-value d’une telle « posture adaptative » et </a:t>
            </a:r>
            <a:r>
              <a:rPr lang="fr-FR" sz="1800" dirty="0" smtClean="0"/>
              <a:t>voir </a:t>
            </a:r>
            <a:r>
              <a:rPr lang="fr-FR" sz="1800" dirty="0"/>
              <a:t>dans quelle mesure elle s’accorde avec (ou bouscule) l’identité professionnelle des </a:t>
            </a:r>
            <a:r>
              <a:rPr lang="fr-FR" sz="1800" dirty="0" smtClean="0"/>
              <a:t>MDS (</a:t>
            </a:r>
            <a:r>
              <a:rPr lang="fr-FR" sz="1800" dirty="0" err="1" smtClean="0"/>
              <a:t>Bajoit</a:t>
            </a:r>
            <a:r>
              <a:rPr lang="fr-FR" sz="1800" dirty="0"/>
              <a:t>, 2006</a:t>
            </a:r>
            <a:r>
              <a:rPr lang="fr-FR" sz="1800" dirty="0" smtClean="0"/>
              <a:t>).</a:t>
            </a:r>
          </a:p>
          <a:p>
            <a:pPr algn="just"/>
            <a:r>
              <a:rPr lang="fr-FR" sz="1800" dirty="0"/>
              <a:t>Étendre la recherche à d’autres </a:t>
            </a:r>
            <a:r>
              <a:rPr lang="fr-FR" sz="1800" dirty="0" smtClean="0"/>
              <a:t>disciplines.</a:t>
            </a:r>
            <a:endParaRPr lang="fr-FR" sz="1800"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00373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4106" y="101994"/>
            <a:ext cx="10364451" cy="1596177"/>
          </a:xfrm>
        </p:spPr>
        <p:txBody>
          <a:bodyPr/>
          <a:lstStyle/>
          <a:p>
            <a:r>
              <a:rPr lang="fr-BE" dirty="0" smtClean="0"/>
              <a:t>Bibliographie</a:t>
            </a:r>
            <a:endParaRPr lang="fr-BE" dirty="0"/>
          </a:p>
        </p:txBody>
      </p:sp>
      <p:sp>
        <p:nvSpPr>
          <p:cNvPr id="3" name="Espace réservé du contenu 2"/>
          <p:cNvSpPr>
            <a:spLocks noGrp="1"/>
          </p:cNvSpPr>
          <p:nvPr>
            <p:ph sz="quarter" idx="13"/>
          </p:nvPr>
        </p:nvSpPr>
        <p:spPr>
          <a:xfrm>
            <a:off x="844106" y="1288473"/>
            <a:ext cx="10284559" cy="5122718"/>
          </a:xfrm>
        </p:spPr>
        <p:txBody>
          <a:bodyPr>
            <a:noAutofit/>
          </a:bodyPr>
          <a:lstStyle/>
          <a:p>
            <a:pPr algn="just"/>
            <a:r>
              <a:rPr lang="fr-FR" sz="1100" dirty="0" err="1" smtClean="0"/>
              <a:t>Bajoit</a:t>
            </a:r>
            <a:r>
              <a:rPr lang="fr-FR" sz="1100" dirty="0"/>
              <a:t>, G. (2006). </a:t>
            </a:r>
            <a:r>
              <a:rPr lang="fr-FR" sz="1100" i="1" dirty="0"/>
              <a:t>Le changement social. Approche sociologique des sociétés </a:t>
            </a:r>
            <a:r>
              <a:rPr lang="fr-FR" sz="1100" i="1" dirty="0" smtClean="0"/>
              <a:t>occidentales contemporaines</a:t>
            </a:r>
            <a:r>
              <a:rPr lang="fr-FR" sz="1100" dirty="0"/>
              <a:t>. Paris : Armand Colin (1ère éd. : 2003</a:t>
            </a:r>
            <a:r>
              <a:rPr lang="fr-FR" sz="1100" dirty="0" smtClean="0"/>
              <a:t>).</a:t>
            </a:r>
            <a:endParaRPr lang="fr-BE" sz="1100" dirty="0"/>
          </a:p>
          <a:p>
            <a:pPr algn="just"/>
            <a:r>
              <a:rPr lang="fr-BE" sz="1100" dirty="0" err="1"/>
              <a:t>Beckers</a:t>
            </a:r>
            <a:r>
              <a:rPr lang="fr-BE" sz="1100" dirty="0"/>
              <a:t>, J. (2012). </a:t>
            </a:r>
            <a:r>
              <a:rPr lang="fr-BE" sz="1100" i="1" dirty="0"/>
              <a:t>Compétences et identité professionnelles : L'enseignement et autres métiers de l'interaction humaine. </a:t>
            </a:r>
            <a:r>
              <a:rPr lang="fr-BE" sz="1100" dirty="0"/>
              <a:t>Bruxelles, Belgique : De Boeck</a:t>
            </a:r>
            <a:r>
              <a:rPr lang="fr-BE" sz="1100" dirty="0" smtClean="0"/>
              <a:t>.</a:t>
            </a:r>
            <a:endParaRPr lang="fr-BE" sz="1100" dirty="0"/>
          </a:p>
          <a:p>
            <a:pPr algn="just"/>
            <a:r>
              <a:rPr lang="en-US" sz="1100" dirty="0"/>
              <a:t>Carver, C. S., </a:t>
            </a:r>
            <a:r>
              <a:rPr lang="en-US" sz="1100" dirty="0" err="1"/>
              <a:t>Scheier</a:t>
            </a:r>
            <a:r>
              <a:rPr lang="en-US" sz="1100" dirty="0"/>
              <a:t>, M. F., &amp; Weintraub, J. K. (1989). Assessing coping strategies: A theoretically based approach. </a:t>
            </a:r>
            <a:r>
              <a:rPr lang="en-US" sz="1100" i="1" dirty="0"/>
              <a:t>Journal of Personality and Social Psychology</a:t>
            </a:r>
            <a:r>
              <a:rPr lang="en-US" sz="1100" dirty="0"/>
              <a:t>, 56(2), 267–283. </a:t>
            </a:r>
            <a:r>
              <a:rPr lang="en-US" sz="1100" dirty="0">
                <a:hlinkClick r:id="rId2"/>
              </a:rPr>
              <a:t>https://doi.org/10.1037/0022-3514.56.2.267</a:t>
            </a:r>
            <a:endParaRPr lang="fr-FR" sz="1100" dirty="0"/>
          </a:p>
          <a:p>
            <a:pPr algn="just"/>
            <a:r>
              <a:rPr lang="fr-FR" sz="1100" dirty="0" err="1" smtClean="0"/>
              <a:t>Chaliès</a:t>
            </a:r>
            <a:r>
              <a:rPr lang="fr-FR" sz="1100" dirty="0"/>
              <a:t>, S. &amp; Durand, M. (2000). « L’utilité discutée du tutorat en formation initiale des enseignants. Note de synthèse ». </a:t>
            </a:r>
            <a:r>
              <a:rPr lang="fr-FR" sz="1100" i="1" dirty="0"/>
              <a:t>Recherche et Formation</a:t>
            </a:r>
            <a:r>
              <a:rPr lang="fr-FR" sz="1100" dirty="0"/>
              <a:t>, 35, 145-180</a:t>
            </a:r>
            <a:r>
              <a:rPr lang="fr-FR" sz="1100" dirty="0" smtClean="0"/>
              <a:t>.</a:t>
            </a:r>
            <a:endParaRPr lang="fr-BE" sz="1100" dirty="0"/>
          </a:p>
          <a:p>
            <a:pPr algn="just"/>
            <a:r>
              <a:rPr lang="fr-FR" sz="1100" dirty="0"/>
              <a:t>Chenu, F. (2000). Le rôle du maitre de stage : présentation de cinq principes d’action visant une amélioration de la relation formatrice. </a:t>
            </a:r>
            <a:r>
              <a:rPr lang="fr-FR" sz="1100" i="1" dirty="0"/>
              <a:t>Cahiers du Service de Pédagogie expérimentale</a:t>
            </a:r>
            <a:r>
              <a:rPr lang="fr-BE" sz="1100" dirty="0"/>
              <a:t>, </a:t>
            </a:r>
            <a:r>
              <a:rPr lang="fr-FR" sz="1100" dirty="0"/>
              <a:t>(1-2), 92-107</a:t>
            </a:r>
            <a:r>
              <a:rPr lang="fr-FR" sz="1100" dirty="0" smtClean="0"/>
              <a:t>.</a:t>
            </a:r>
            <a:endParaRPr lang="fr-BE" sz="1100" dirty="0"/>
          </a:p>
          <a:p>
            <a:pPr algn="just"/>
            <a:r>
              <a:rPr lang="fr-FR" sz="1100" dirty="0"/>
              <a:t>Clot, Y. (1999). </a:t>
            </a:r>
            <a:r>
              <a:rPr lang="fr-FR" sz="1100" i="1" dirty="0"/>
              <a:t>La fonction psychologique du travail</a:t>
            </a:r>
            <a:r>
              <a:rPr lang="fr-FR" sz="1100" dirty="0"/>
              <a:t>. Paris : PUF, 6e éd., </a:t>
            </a:r>
            <a:r>
              <a:rPr lang="fr-FR" sz="1100" dirty="0" smtClean="0"/>
              <a:t>2015</a:t>
            </a:r>
            <a:endParaRPr lang="fr-BE" sz="1100" dirty="0"/>
          </a:p>
          <a:p>
            <a:pPr algn="just"/>
            <a:r>
              <a:rPr lang="nl-BE" sz="1100" dirty="0" err="1"/>
              <a:t>Colognesi</a:t>
            </a:r>
            <a:r>
              <a:rPr lang="nl-BE" sz="1100" dirty="0"/>
              <a:t>, S., </a:t>
            </a:r>
            <a:r>
              <a:rPr lang="nl-BE" sz="1100" dirty="0" err="1"/>
              <a:t>Beausaert</a:t>
            </a:r>
            <a:r>
              <a:rPr lang="nl-BE" sz="1100" dirty="0"/>
              <a:t>, S. &amp; Van Nieuwenhoven, C. (2018). </a:t>
            </a:r>
            <a:r>
              <a:rPr lang="fr-BE" sz="1100" dirty="0"/>
              <a:t>L’accompagnement des enseignants tout au long de la carrière défini autour de quatre fondements. In Van </a:t>
            </a:r>
            <a:r>
              <a:rPr lang="fr-BE" sz="1100" dirty="0" err="1"/>
              <a:t>Nieuwenhoven</a:t>
            </a:r>
            <a:r>
              <a:rPr lang="fr-BE" sz="1100" dirty="0"/>
              <a:t>, C., </a:t>
            </a:r>
            <a:r>
              <a:rPr lang="fr-BE" sz="1100" dirty="0" err="1"/>
              <a:t>Colognesi</a:t>
            </a:r>
            <a:r>
              <a:rPr lang="fr-BE" sz="1100" dirty="0"/>
              <a:t>, S. &amp; </a:t>
            </a:r>
            <a:r>
              <a:rPr lang="fr-BE" sz="1100" dirty="0" err="1"/>
              <a:t>Beausaert</a:t>
            </a:r>
            <a:r>
              <a:rPr lang="fr-BE" sz="1100" dirty="0"/>
              <a:t>, S. (</a:t>
            </a:r>
            <a:r>
              <a:rPr lang="fr-BE" sz="1100" dirty="0" err="1"/>
              <a:t>Eds</a:t>
            </a:r>
            <a:r>
              <a:rPr lang="fr-BE" sz="1100" dirty="0"/>
              <a:t>). </a:t>
            </a:r>
            <a:r>
              <a:rPr lang="fr-FR" sz="1100" i="1" dirty="0"/>
              <a:t>Accompagner les pratiques des enseignants. Un défi pour le développement professionnel en formation initiale, en insertion et en cours de carrière </a:t>
            </a:r>
            <a:r>
              <a:rPr lang="fr-FR" sz="1100" dirty="0"/>
              <a:t>(pp. 5-14). Presses Universitaires de Louvain</a:t>
            </a:r>
            <a:r>
              <a:rPr lang="fr-FR" sz="1100" dirty="0" smtClean="0"/>
              <a:t>.</a:t>
            </a:r>
          </a:p>
          <a:p>
            <a:pPr algn="just"/>
            <a:r>
              <a:rPr lang="fr-CA" sz="1100" dirty="0" err="1"/>
              <a:t>Colognesi</a:t>
            </a:r>
            <a:r>
              <a:rPr lang="fr-CA" sz="1100" dirty="0"/>
              <a:t>, S., Van </a:t>
            </a:r>
            <a:r>
              <a:rPr lang="fr-CA" sz="1100" dirty="0" err="1"/>
              <a:t>Nieuwenhoven</a:t>
            </a:r>
            <a:r>
              <a:rPr lang="fr-CA" sz="1100" dirty="0"/>
              <a:t>, C., </a:t>
            </a:r>
            <a:r>
              <a:rPr lang="fr-CA" sz="1100" dirty="0" err="1"/>
              <a:t>Runtz-Christan</a:t>
            </a:r>
            <a:r>
              <a:rPr lang="fr-CA" sz="1100" dirty="0"/>
              <a:t>, E., Lebel, C. et Bélair, L. M. (2019). Un modèle de postures et d’interventions comme ensemble dynamique pour accompagner les pratiques en situation professionnelle. </a:t>
            </a:r>
            <a:r>
              <a:rPr lang="fr-CA" sz="1100" i="1" dirty="0" err="1"/>
              <a:t>Phronesis</a:t>
            </a:r>
            <a:r>
              <a:rPr lang="fr-CA" sz="1100" dirty="0"/>
              <a:t>, </a:t>
            </a:r>
            <a:r>
              <a:rPr lang="fr-CA" sz="1100" i="1" dirty="0"/>
              <a:t>8</a:t>
            </a:r>
            <a:r>
              <a:rPr lang="fr-CA" sz="1100" dirty="0"/>
              <a:t>(1-2), 5–21. </a:t>
            </a:r>
            <a:r>
              <a:rPr lang="fr-CA" sz="1100" u="sng" dirty="0">
                <a:hlinkClick r:id="rId3"/>
              </a:rPr>
              <a:t>https://doi.org/10.7202/1066581ar</a:t>
            </a:r>
            <a:r>
              <a:rPr lang="fr-CA" sz="1100" dirty="0"/>
              <a:t> </a:t>
            </a:r>
            <a:endParaRPr lang="fr-BE" sz="1100" dirty="0"/>
          </a:p>
          <a:p>
            <a:pPr algn="just"/>
            <a:r>
              <a:rPr lang="nl-BE" sz="1100" dirty="0" err="1" smtClean="0"/>
              <a:t>Crasson</a:t>
            </a:r>
            <a:r>
              <a:rPr lang="nl-BE" sz="1100" dirty="0" smtClean="0"/>
              <a:t>, c, </a:t>
            </a:r>
            <a:r>
              <a:rPr lang="nl-BE" sz="1100" dirty="0" err="1" smtClean="0"/>
              <a:t>fagnant</a:t>
            </a:r>
            <a:r>
              <a:rPr lang="nl-BE" sz="1100" dirty="0" smtClean="0"/>
              <a:t>, a. &amp; </a:t>
            </a:r>
            <a:r>
              <a:rPr lang="nl-BE" sz="1100" dirty="0" err="1" smtClean="0"/>
              <a:t>noël</a:t>
            </a:r>
            <a:r>
              <a:rPr lang="nl-BE" sz="1100" dirty="0" smtClean="0"/>
              <a:t>, s. (à </a:t>
            </a:r>
            <a:r>
              <a:rPr lang="nl-BE" sz="1100" dirty="0" err="1" smtClean="0"/>
              <a:t>paraitre</a:t>
            </a:r>
            <a:r>
              <a:rPr lang="nl-BE" sz="1100" dirty="0" smtClean="0"/>
              <a:t>). </a:t>
            </a:r>
            <a:r>
              <a:rPr lang="fr-FR" sz="1100" i="1" dirty="0"/>
              <a:t>Attentes des futurs enseignants et perceptions des maitres de stage quant aux postures d’accompagnement qu’ils jugent idéales </a:t>
            </a:r>
            <a:r>
              <a:rPr lang="fr-FR" sz="1100" i="1" dirty="0" smtClean="0"/>
              <a:t>: Étude </a:t>
            </a:r>
            <a:r>
              <a:rPr lang="fr-FR" sz="1100" i="1" dirty="0"/>
              <a:t>de cas sur la manière dont elles se conjuguent et </a:t>
            </a:r>
            <a:r>
              <a:rPr lang="fr-FR" sz="1100" i="1" dirty="0" smtClean="0"/>
              <a:t>évoluent.</a:t>
            </a:r>
            <a:endParaRPr lang="nl-BE" sz="1100" i="1" dirty="0" smtClean="0"/>
          </a:p>
          <a:p>
            <a:pPr algn="just"/>
            <a:r>
              <a:rPr lang="nl-BE" sz="1100" dirty="0" err="1" smtClean="0"/>
              <a:t>Dejaegher</a:t>
            </a:r>
            <a:r>
              <a:rPr lang="nl-BE" sz="1100" dirty="0"/>
              <a:t>, C., </a:t>
            </a:r>
            <a:r>
              <a:rPr lang="nl-BE" sz="1100" dirty="0" err="1"/>
              <a:t>Watelet</a:t>
            </a:r>
            <a:r>
              <a:rPr lang="nl-BE" sz="1100" dirty="0"/>
              <a:t>, F., </a:t>
            </a:r>
            <a:r>
              <a:rPr lang="nl-BE" sz="1100" dirty="0" err="1"/>
              <a:t>Depluvrez</a:t>
            </a:r>
            <a:r>
              <a:rPr lang="nl-BE" sz="1100" dirty="0"/>
              <a:t>, Y., Noël, S. &amp; </a:t>
            </a:r>
            <a:r>
              <a:rPr lang="nl-BE" sz="1100" dirty="0" err="1"/>
              <a:t>Schillings</a:t>
            </a:r>
            <a:r>
              <a:rPr lang="nl-BE" sz="1100" dirty="0"/>
              <a:t>, P. (2019). </a:t>
            </a:r>
            <a:r>
              <a:rPr lang="fr-FR" sz="1100" dirty="0"/>
              <a:t>Conceptualisation de l’accompagnement des maitres de stage et analyse de ses effets chez les stagiaires.</a:t>
            </a:r>
            <a:r>
              <a:rPr lang="fr-FR" sz="1100" i="1" dirty="0"/>
              <a:t> Activités</a:t>
            </a:r>
            <a:r>
              <a:rPr lang="fr-FR" sz="1100" dirty="0"/>
              <a:t> [En ligne], 16-1. </a:t>
            </a:r>
            <a:r>
              <a:rPr lang="fr-BE" sz="1100" dirty="0"/>
              <a:t>En ligne </a:t>
            </a:r>
            <a:r>
              <a:rPr lang="fr-BE" sz="1100" u="sng" dirty="0"/>
              <a:t>http://journals.openedition.org/activites/4183 ; </a:t>
            </a:r>
            <a:r>
              <a:rPr lang="fr-BE" sz="1100" u="sng" dirty="0" err="1"/>
              <a:t>doi</a:t>
            </a:r>
            <a:r>
              <a:rPr lang="fr-BE" sz="1100" u="sng" dirty="0"/>
              <a:t>: 10.4000/activites.4183</a:t>
            </a:r>
            <a:r>
              <a:rPr lang="fr-BE" sz="1100" dirty="0"/>
              <a:t>  </a:t>
            </a:r>
          </a:p>
          <a:p>
            <a:pPr algn="just"/>
            <a:r>
              <a:rPr lang="fr-FR" sz="1100" dirty="0" err="1" smtClean="0"/>
              <a:t>Dugal</a:t>
            </a:r>
            <a:r>
              <a:rPr lang="fr-FR" sz="1100" dirty="0"/>
              <a:t>, J.-P. (2009). Attitudes dans les entretiens conseils et formation des conseillers pédagogiques. </a:t>
            </a:r>
            <a:r>
              <a:rPr lang="fr-FR" sz="1100" i="1" dirty="0"/>
              <a:t>Travail et formation en éducation</a:t>
            </a:r>
            <a:r>
              <a:rPr lang="fr-FR" sz="1100" dirty="0"/>
              <a:t>, 4</a:t>
            </a:r>
            <a:r>
              <a:rPr lang="fr-FR" sz="1100" dirty="0" smtClean="0"/>
              <a:t>.</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359339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04712"/>
            <a:ext cx="10364451" cy="1596177"/>
          </a:xfrm>
        </p:spPr>
        <p:txBody>
          <a:bodyPr/>
          <a:lstStyle/>
          <a:p>
            <a:r>
              <a:rPr lang="fr-BE" dirty="0" smtClean="0"/>
              <a:t>Bibliographie</a:t>
            </a:r>
            <a:endParaRPr lang="fr-BE" dirty="0"/>
          </a:p>
        </p:txBody>
      </p:sp>
      <p:sp>
        <p:nvSpPr>
          <p:cNvPr id="3" name="Espace réservé du contenu 2"/>
          <p:cNvSpPr>
            <a:spLocks noGrp="1"/>
          </p:cNvSpPr>
          <p:nvPr>
            <p:ph sz="quarter" idx="13"/>
          </p:nvPr>
        </p:nvSpPr>
        <p:spPr>
          <a:xfrm>
            <a:off x="913774" y="1489365"/>
            <a:ext cx="10869518" cy="4989590"/>
          </a:xfrm>
        </p:spPr>
        <p:txBody>
          <a:bodyPr>
            <a:normAutofit fontScale="55000" lnSpcReduction="20000"/>
          </a:bodyPr>
          <a:lstStyle/>
          <a:p>
            <a:pPr algn="just"/>
            <a:r>
              <a:rPr lang="fr-FR" dirty="0"/>
              <a:t>François, N. &amp; Noël, S. (2019). Quelles postures adopter pour soutenir le développement et la réflexivité du stagiaire ? </a:t>
            </a:r>
            <a:r>
              <a:rPr lang="fr-FR" i="1" dirty="0"/>
              <a:t>Didactique en pratique</a:t>
            </a:r>
            <a:r>
              <a:rPr lang="fr-FR" dirty="0"/>
              <a:t>. Centre </a:t>
            </a:r>
            <a:r>
              <a:rPr lang="fr-FR" dirty="0" err="1"/>
              <a:t>Interfacultaire</a:t>
            </a:r>
            <a:r>
              <a:rPr lang="fr-FR" dirty="0"/>
              <a:t> de Formation des enseignants, 5, pp. 141-145. En ligne </a:t>
            </a:r>
            <a:r>
              <a:rPr lang="fr-BE" u="sng" dirty="0">
                <a:hlinkClick r:id="rId2"/>
              </a:rPr>
              <a:t>http://hdl.handle.net/2268/247035</a:t>
            </a:r>
            <a:endParaRPr lang="fr-BE" dirty="0"/>
          </a:p>
          <a:p>
            <a:pPr algn="just"/>
            <a:r>
              <a:rPr lang="fr-FR" dirty="0" smtClean="0"/>
              <a:t>FW-B </a:t>
            </a:r>
            <a:r>
              <a:rPr lang="fr-FR" dirty="0"/>
              <a:t>(Fédération Wallonie-Bruxelles). </a:t>
            </a:r>
            <a:r>
              <a:rPr lang="fr-BE" dirty="0"/>
              <a:t>Décret modifiant le décret du 7 février 2019 définissant la formation initiale des enseignants. (2021). </a:t>
            </a:r>
            <a:r>
              <a:rPr lang="fr-BE" i="1" dirty="0"/>
              <a:t>Moniteur belge, 2 février 2022</a:t>
            </a:r>
            <a:r>
              <a:rPr lang="fr-BE" dirty="0"/>
              <a:t>. En ligne </a:t>
            </a:r>
            <a:r>
              <a:rPr lang="fr-BE" u="sng" dirty="0">
                <a:hlinkClick r:id="rId3"/>
              </a:rPr>
              <a:t>https://www.gallilex.cfwb.be/document/pdf/50119_000.pdf</a:t>
            </a:r>
            <a:r>
              <a:rPr lang="fr-BE" dirty="0"/>
              <a:t> </a:t>
            </a:r>
          </a:p>
          <a:p>
            <a:pPr algn="just"/>
            <a:r>
              <a:rPr lang="fr-BE" dirty="0" err="1" smtClean="0"/>
              <a:t>Henissen</a:t>
            </a:r>
            <a:r>
              <a:rPr lang="fr-BE" dirty="0"/>
              <a:t>, P., </a:t>
            </a:r>
            <a:r>
              <a:rPr lang="fr-BE" dirty="0" err="1"/>
              <a:t>Crasborn</a:t>
            </a:r>
            <a:r>
              <a:rPr lang="fr-BE" dirty="0"/>
              <a:t>, F. &amp; Brouwer, N. (2008). </a:t>
            </a:r>
            <a:r>
              <a:rPr lang="en-GB" dirty="0"/>
              <a:t>Mapping mentor teachers’ roles in mentoring dialogues. </a:t>
            </a:r>
            <a:r>
              <a:rPr lang="fr-BE" dirty="0"/>
              <a:t>In </a:t>
            </a:r>
            <a:r>
              <a:rPr lang="fr-BE" i="1" dirty="0" err="1"/>
              <a:t>Educational</a:t>
            </a:r>
            <a:r>
              <a:rPr lang="fr-BE" i="1" dirty="0"/>
              <a:t> </a:t>
            </a:r>
            <a:r>
              <a:rPr lang="fr-BE" i="1" dirty="0" err="1"/>
              <a:t>Research</a:t>
            </a:r>
            <a:r>
              <a:rPr lang="fr-BE" i="1" dirty="0"/>
              <a:t> </a:t>
            </a:r>
            <a:r>
              <a:rPr lang="fr-BE" i="1" dirty="0" err="1"/>
              <a:t>Review</a:t>
            </a:r>
            <a:r>
              <a:rPr lang="fr-BE" dirty="0"/>
              <a:t>, 3, 168–186.</a:t>
            </a:r>
          </a:p>
          <a:p>
            <a:pPr algn="just"/>
            <a:r>
              <a:rPr lang="fr-FR" dirty="0" err="1"/>
              <a:t>Houssaye</a:t>
            </a:r>
            <a:r>
              <a:rPr lang="fr-FR" dirty="0"/>
              <a:t>, J. (1993). Le triangle pédagogique, ou comment comprendre la situation pédagogique. In J. </a:t>
            </a:r>
            <a:r>
              <a:rPr lang="fr-FR" dirty="0" err="1"/>
              <a:t>Houssaye</a:t>
            </a:r>
            <a:r>
              <a:rPr lang="fr-FR" dirty="0"/>
              <a:t> (Éd), </a:t>
            </a:r>
            <a:r>
              <a:rPr lang="fr-FR" i="1" dirty="0"/>
              <a:t>La pédagogie : une encyclopédie pour aujourd'hui</a:t>
            </a:r>
            <a:r>
              <a:rPr lang="fr-FR" dirty="0"/>
              <a:t>. </a:t>
            </a:r>
            <a:r>
              <a:rPr lang="fr-BE" dirty="0"/>
              <a:t>Paris : ESF.</a:t>
            </a:r>
          </a:p>
          <a:p>
            <a:pPr algn="just"/>
            <a:r>
              <a:rPr lang="en-GB" dirty="0" err="1" smtClean="0"/>
              <a:t>Leinhardt</a:t>
            </a:r>
            <a:r>
              <a:rPr lang="en-GB" dirty="0"/>
              <a:t>, G. (1983, </a:t>
            </a:r>
            <a:r>
              <a:rPr lang="en-GB" dirty="0" err="1"/>
              <a:t>avril</a:t>
            </a:r>
            <a:r>
              <a:rPr lang="en-GB" dirty="0"/>
              <a:t>). </a:t>
            </a:r>
            <a:r>
              <a:rPr lang="en-GB" i="1" dirty="0"/>
              <a:t>Routines in expert math teachers’ thoughts and action</a:t>
            </a:r>
            <a:r>
              <a:rPr lang="en-GB" dirty="0"/>
              <a:t>, Paper presented at the annual meeting of AERA, Montréal.</a:t>
            </a:r>
            <a:endParaRPr lang="fr-BE" dirty="0"/>
          </a:p>
          <a:p>
            <a:pPr algn="just"/>
            <a:r>
              <a:rPr lang="fr-BE" dirty="0" err="1" smtClean="0"/>
              <a:t>Mieusset</a:t>
            </a:r>
            <a:r>
              <a:rPr lang="fr-BE" dirty="0"/>
              <a:t>, C. (2013). </a:t>
            </a:r>
            <a:r>
              <a:rPr lang="fr-BE" i="1" dirty="0"/>
              <a:t>Les dilemmes d’une pratique d’accompagnement et de conseil en Formation. Analyse de l’activité réelle du maitre de stage dans l’enseignement secondaire.</a:t>
            </a:r>
            <a:r>
              <a:rPr lang="fr-BE" dirty="0"/>
              <a:t> Thèse de Doctorat en sciences de l’éducation. Reims : Université de Reims Champagne-Ardenne.</a:t>
            </a:r>
          </a:p>
          <a:p>
            <a:pPr algn="just"/>
            <a:r>
              <a:rPr lang="nl-BE" dirty="0" err="1" smtClean="0"/>
              <a:t>Schillings</a:t>
            </a:r>
            <a:r>
              <a:rPr lang="nl-BE" dirty="0" smtClean="0"/>
              <a:t> </a:t>
            </a:r>
            <a:r>
              <a:rPr lang="nl-BE" dirty="0"/>
              <a:t>P., André, M. &amp; Noël, S. (2019). </a:t>
            </a:r>
            <a:r>
              <a:rPr lang="fr-FR" i="1" dirty="0"/>
              <a:t>Adaptation de l’intelligence professionnelle d’un maitre de stage : l’art de composer dans une tâche discrétionnaire</a:t>
            </a:r>
            <a:r>
              <a:rPr lang="fr-FR" dirty="0"/>
              <a:t>. Communication présentée dans le cadre du 5ème colloque de Didactique Professionnelle, Montréal. En ligne </a:t>
            </a:r>
            <a:r>
              <a:rPr lang="fr-BE" u="sng" dirty="0">
                <a:hlinkClick r:id="rId4"/>
              </a:rPr>
              <a:t>http://hdl.handle.net/2268/247878</a:t>
            </a:r>
            <a:endParaRPr lang="fr-BE" dirty="0"/>
          </a:p>
          <a:p>
            <a:pPr algn="just"/>
            <a:r>
              <a:rPr lang="fr-BE" dirty="0" smtClean="0"/>
              <a:t>Schillings</a:t>
            </a:r>
            <a:r>
              <a:rPr lang="fr-BE" dirty="0"/>
              <a:t>, P. &amp; Noël, S. (2019). </a:t>
            </a:r>
            <a:r>
              <a:rPr lang="fr-FR" dirty="0"/>
              <a:t>Les enjeux du débriefing dans le développement professionnel des enseignants. </a:t>
            </a:r>
            <a:r>
              <a:rPr lang="fr-FR" i="1" dirty="0"/>
              <a:t>Didactique en pratique</a:t>
            </a:r>
            <a:r>
              <a:rPr lang="fr-FR" dirty="0"/>
              <a:t>. Centre </a:t>
            </a:r>
            <a:r>
              <a:rPr lang="fr-FR" dirty="0" err="1"/>
              <a:t>Interfacultaire</a:t>
            </a:r>
            <a:r>
              <a:rPr lang="fr-FR" dirty="0"/>
              <a:t> de Formation des enseignants, 5, pp. 133-140. En ligne </a:t>
            </a:r>
            <a:r>
              <a:rPr lang="fr-BE" u="sng" dirty="0">
                <a:hlinkClick r:id="rId5"/>
              </a:rPr>
              <a:t>http://hdl.handle.net/2268/247037</a:t>
            </a:r>
            <a:endParaRPr lang="fr-BE" dirty="0"/>
          </a:p>
          <a:p>
            <a:pPr algn="just"/>
            <a:r>
              <a:rPr lang="fr-BE" dirty="0" smtClean="0"/>
              <a:t>Van </a:t>
            </a:r>
            <a:r>
              <a:rPr lang="fr-BE" dirty="0" err="1"/>
              <a:t>Nieuwenhoven</a:t>
            </a:r>
            <a:r>
              <a:rPr lang="fr-BE" dirty="0"/>
              <a:t>, C., Bélair, L., </a:t>
            </a:r>
            <a:r>
              <a:rPr lang="fr-BE" dirty="0" err="1"/>
              <a:t>Runtz-Christan</a:t>
            </a:r>
            <a:r>
              <a:rPr lang="fr-BE" dirty="0"/>
              <a:t>, E. &amp; </a:t>
            </a:r>
            <a:r>
              <a:rPr lang="fr-BE" dirty="0" err="1"/>
              <a:t>Colognesi</a:t>
            </a:r>
            <a:r>
              <a:rPr lang="fr-BE" dirty="0"/>
              <a:t> S. (mai 2018). </a:t>
            </a:r>
            <a:r>
              <a:rPr lang="fr-FR" i="1" dirty="0"/>
              <a:t>La triade maitre de stage - superviseur Haute Ecole - futur enseignant</a:t>
            </a:r>
            <a:r>
              <a:rPr lang="fr-FR" dirty="0"/>
              <a:t>. Communication lors de la journée d’étude dans le cadre du Pacte pour un enseignement d’Excellence </a:t>
            </a:r>
            <a:r>
              <a:rPr lang="fr-FR" dirty="0" err="1"/>
              <a:t>UMons</a:t>
            </a:r>
            <a:r>
              <a:rPr lang="fr-FR" dirty="0"/>
              <a:t>.</a:t>
            </a:r>
            <a:endParaRPr lang="fr-BE" dirty="0"/>
          </a:p>
          <a:p>
            <a:pPr algn="just"/>
            <a:r>
              <a:rPr lang="fr-BE" dirty="0" err="1"/>
              <a:t>Vermersch</a:t>
            </a:r>
            <a:r>
              <a:rPr lang="fr-BE" dirty="0"/>
              <a:t>, P. (2015). Subjectivité agissante et entretien d’explicitation. </a:t>
            </a:r>
            <a:r>
              <a:rPr lang="fr-BE" i="1" dirty="0">
                <a:hlinkClick r:id="rId6"/>
              </a:rPr>
              <a:t>Recherche &amp; formation</a:t>
            </a:r>
            <a:r>
              <a:rPr lang="fr-BE" dirty="0"/>
              <a:t>,</a:t>
            </a:r>
            <a:r>
              <a:rPr lang="fr-BE" i="1" dirty="0"/>
              <a:t> </a:t>
            </a:r>
            <a:r>
              <a:rPr lang="fr-BE" dirty="0"/>
              <a:t>80, pp. 121-130.</a:t>
            </a:r>
          </a:p>
          <a:p>
            <a:pPr algn="just"/>
            <a:r>
              <a:rPr lang="fr-BE" dirty="0" err="1"/>
              <a:t>Vivegnis</a:t>
            </a:r>
            <a:r>
              <a:rPr lang="fr-BE" dirty="0"/>
              <a:t>, I. (2016). </a:t>
            </a:r>
            <a:r>
              <a:rPr lang="fr-BE" i="1" dirty="0"/>
              <a:t>Les compétences et les postures d'accompagnateurs au regard du  développement de l'autonomie et de l'émancipation professionnelles d'enseignants débutants : étude </a:t>
            </a:r>
            <a:r>
              <a:rPr lang="fr-BE" i="1" dirty="0" err="1"/>
              <a:t>multicas</a:t>
            </a:r>
            <a:r>
              <a:rPr lang="fr-BE" i="1" dirty="0"/>
              <a:t>.</a:t>
            </a:r>
            <a:r>
              <a:rPr lang="fr-BE" dirty="0"/>
              <a:t> PhD </a:t>
            </a:r>
            <a:r>
              <a:rPr lang="fr-BE" dirty="0" err="1"/>
              <a:t>diss</a:t>
            </a:r>
            <a:r>
              <a:rPr lang="fr-BE" dirty="0"/>
              <a:t>., </a:t>
            </a:r>
            <a:r>
              <a:rPr lang="fr-BE" dirty="0" err="1"/>
              <a:t>Universite</a:t>
            </a:r>
            <a:r>
              <a:rPr lang="fr-BE" dirty="0"/>
              <a:t>́ du Québec à Trois-Rivières</a:t>
            </a:r>
            <a:r>
              <a:rPr lang="fr-BE" dirty="0" smtClean="0"/>
              <a:t>.</a:t>
            </a:r>
            <a:endParaRPr lang="fr-BE"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999100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Merci pour votre attention </a:t>
            </a:r>
            <a:endParaRPr lang="fr-BE" b="1"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446940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Contextualisation</a:t>
            </a:r>
            <a:endParaRPr lang="fr-BE" dirty="0"/>
          </a:p>
        </p:txBody>
      </p:sp>
      <p:sp>
        <p:nvSpPr>
          <p:cNvPr id="3" name="Espace réservé du contenu 2"/>
          <p:cNvSpPr>
            <a:spLocks noGrp="1"/>
          </p:cNvSpPr>
          <p:nvPr>
            <p:ph sz="quarter" idx="13"/>
          </p:nvPr>
        </p:nvSpPr>
        <p:spPr>
          <a:xfrm>
            <a:off x="913775" y="2214694"/>
            <a:ext cx="10520580" cy="3666561"/>
          </a:xfrm>
        </p:spPr>
        <p:txBody>
          <a:bodyPr>
            <a:normAutofit fontScale="92500" lnSpcReduction="10000"/>
          </a:bodyPr>
          <a:lstStyle/>
          <a:p>
            <a:r>
              <a:rPr lang="fr-BE" dirty="0" smtClean="0"/>
              <a:t>Contexte de réforme de la formation initiale des enseignants en FWB de Belgique</a:t>
            </a:r>
          </a:p>
          <a:p>
            <a:r>
              <a:rPr lang="fr-BE" dirty="0" smtClean="0"/>
              <a:t>les </a:t>
            </a:r>
            <a:r>
              <a:rPr lang="fr-BE" dirty="0"/>
              <a:t>professeurs qui accueillent un étudiant dans leurs </a:t>
            </a:r>
            <a:r>
              <a:rPr lang="fr-BE" dirty="0" smtClean="0"/>
              <a:t>classes (Maitre de stage) </a:t>
            </a:r>
            <a:r>
              <a:rPr lang="fr-BE" dirty="0"/>
              <a:t>ne sont pas formés à cette fonction (</a:t>
            </a:r>
            <a:r>
              <a:rPr lang="fr-FR" dirty="0" err="1"/>
              <a:t>Dejaegher</a:t>
            </a:r>
            <a:r>
              <a:rPr lang="fr-FR" dirty="0"/>
              <a:t> et al., 2019</a:t>
            </a:r>
            <a:r>
              <a:rPr lang="fr-FR" dirty="0" smtClean="0"/>
              <a:t>)</a:t>
            </a:r>
          </a:p>
          <a:p>
            <a:r>
              <a:rPr lang="fr-FR" dirty="0" smtClean="0"/>
              <a:t>Conditions peu propices activité </a:t>
            </a:r>
            <a:r>
              <a:rPr lang="fr-FR" dirty="0" smtClean="0"/>
              <a:t>MDS (</a:t>
            </a:r>
            <a:r>
              <a:rPr lang="fr-FR" dirty="0" err="1" smtClean="0"/>
              <a:t>mieusset</a:t>
            </a:r>
            <a:r>
              <a:rPr lang="fr-FR" dirty="0" smtClean="0"/>
              <a:t>, 2013)</a:t>
            </a:r>
            <a:endParaRPr lang="fr-BE" dirty="0" smtClean="0"/>
          </a:p>
          <a:p>
            <a:r>
              <a:rPr lang="fr-BE" b="1" dirty="0" smtClean="0"/>
              <a:t>Formation maitre de stage </a:t>
            </a:r>
            <a:r>
              <a:rPr lang="fr-BE" dirty="0" smtClean="0"/>
              <a:t>mentionnée dans le décret RFIE (mise en œuvre rentrée 2023) </a:t>
            </a:r>
          </a:p>
          <a:p>
            <a:pPr marL="0" indent="0">
              <a:buNone/>
            </a:pPr>
            <a:r>
              <a:rPr lang="fr-BE" dirty="0"/>
              <a:t>	</a:t>
            </a:r>
            <a:r>
              <a:rPr lang="fr-BE" dirty="0" smtClean="0">
                <a:sym typeface="Wingdings" panose="05000000000000000000" pitchFamily="2" charset="2"/>
              </a:rPr>
              <a:t> </a:t>
            </a:r>
            <a:r>
              <a:rPr lang="fr-BE" dirty="0" smtClean="0"/>
              <a:t>ambitieux mais nécessaire</a:t>
            </a:r>
          </a:p>
          <a:p>
            <a:pPr marL="0" indent="0">
              <a:buNone/>
            </a:pPr>
            <a:r>
              <a:rPr lang="fr-BE" dirty="0" smtClean="0">
                <a:sym typeface="Wingdings" panose="05000000000000000000" pitchFamily="2" charset="2"/>
              </a:rPr>
              <a:t> </a:t>
            </a:r>
            <a:r>
              <a:rPr lang="fr-BE" dirty="0" smtClean="0"/>
              <a:t>l’accompagnement </a:t>
            </a:r>
            <a:r>
              <a:rPr lang="fr-BE" dirty="0"/>
              <a:t>proposé par les maitres de stage est </a:t>
            </a:r>
            <a:r>
              <a:rPr lang="fr-BE" dirty="0" smtClean="0"/>
              <a:t>essentiel </a:t>
            </a:r>
            <a:r>
              <a:rPr lang="fr-BE" dirty="0"/>
              <a:t>dans la mesure où il participe au développement des compétences et de l’identité professionnelles des étudiants stagiaires (</a:t>
            </a:r>
            <a:r>
              <a:rPr lang="fr-BE" dirty="0" err="1"/>
              <a:t>Beckers</a:t>
            </a:r>
            <a:r>
              <a:rPr lang="fr-BE" dirty="0"/>
              <a:t>, 2012)</a:t>
            </a:r>
          </a:p>
          <a:p>
            <a:pPr marL="0" indent="0">
              <a:buNone/>
            </a:pPr>
            <a:endParaRPr lang="fr-BE" dirty="0"/>
          </a:p>
        </p:txBody>
      </p:sp>
      <p:sp>
        <p:nvSpPr>
          <p:cNvPr id="4" name="ZoneTexte 3"/>
          <p:cNvSpPr txBox="1"/>
          <p:nvPr/>
        </p:nvSpPr>
        <p:spPr>
          <a:xfrm>
            <a:off x="1500381" y="3935562"/>
            <a:ext cx="9777845" cy="2031325"/>
          </a:xfrm>
          <a:prstGeom prst="rect">
            <a:avLst/>
          </a:prstGeom>
          <a:solidFill>
            <a:schemeClr val="bg1"/>
          </a:solidFill>
        </p:spPr>
        <p:txBody>
          <a:bodyPr wrap="square" rtlCol="0">
            <a:spAutoFit/>
          </a:bodyPr>
          <a:lstStyle/>
          <a:p>
            <a:pPr algn="just"/>
            <a:r>
              <a:rPr lang="fr-BE" i="1" dirty="0" smtClean="0"/>
              <a:t>- est </a:t>
            </a:r>
            <a:r>
              <a:rPr lang="fr-BE" i="1" dirty="0"/>
              <a:t>enseignant ; </a:t>
            </a:r>
          </a:p>
          <a:p>
            <a:pPr algn="just"/>
            <a:r>
              <a:rPr lang="fr-FR" i="1" dirty="0"/>
              <a:t>- </a:t>
            </a:r>
            <a:r>
              <a:rPr lang="fr-FR" i="1" dirty="0" smtClean="0"/>
              <a:t>ne </a:t>
            </a:r>
            <a:r>
              <a:rPr lang="fr-FR" i="1" dirty="0"/>
              <a:t>bénéficie pas d’une réelle formation ; </a:t>
            </a:r>
          </a:p>
          <a:p>
            <a:pPr algn="just"/>
            <a:r>
              <a:rPr lang="fr-FR" i="1" dirty="0"/>
              <a:t>- cette fonction n’a pas d’espace de travail propre, de lieu spécifique puisqu’elle se joue dans l’espace d’un autre métier, celui d’enseignant, qui est l’établissement scolaire ; </a:t>
            </a:r>
          </a:p>
          <a:p>
            <a:pPr algn="just"/>
            <a:r>
              <a:rPr lang="fr-FR" i="1" dirty="0"/>
              <a:t>- </a:t>
            </a:r>
            <a:r>
              <a:rPr lang="fr-FR" i="1" dirty="0" smtClean="0"/>
              <a:t>agit </a:t>
            </a:r>
            <a:r>
              <a:rPr lang="fr-FR" i="1" dirty="0"/>
              <a:t>seul car il est souvent isolé dans son établissement ; </a:t>
            </a:r>
          </a:p>
          <a:p>
            <a:pPr algn="just"/>
            <a:r>
              <a:rPr lang="fr-FR" i="1" dirty="0"/>
              <a:t>- il n’y a pas de stabilisation réelle des </a:t>
            </a:r>
            <a:r>
              <a:rPr lang="fr-FR" i="1" dirty="0" smtClean="0"/>
              <a:t>MDS </a:t>
            </a:r>
            <a:r>
              <a:rPr lang="fr-FR" i="1" dirty="0"/>
              <a:t>dans la fonction puisque cette activité n’est qu’occasionnelle et non pérenne. </a:t>
            </a:r>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42659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3228" y="389917"/>
            <a:ext cx="10374218" cy="1095981"/>
          </a:xfrm>
        </p:spPr>
        <p:txBody>
          <a:bodyPr/>
          <a:lstStyle/>
          <a:p>
            <a:r>
              <a:rPr lang="fr-BE" dirty="0" smtClean="0"/>
              <a:t>Cadrage théorique</a:t>
            </a:r>
            <a:endParaRPr lang="fr-BE" dirty="0"/>
          </a:p>
        </p:txBody>
      </p:sp>
      <p:sp>
        <p:nvSpPr>
          <p:cNvPr id="3" name="Espace réservé du contenu 2"/>
          <p:cNvSpPr>
            <a:spLocks noGrp="1"/>
          </p:cNvSpPr>
          <p:nvPr>
            <p:ph sz="quarter" idx="13"/>
          </p:nvPr>
        </p:nvSpPr>
        <p:spPr>
          <a:xfrm>
            <a:off x="604554" y="1882185"/>
            <a:ext cx="11303725" cy="4269233"/>
          </a:xfrm>
        </p:spPr>
        <p:txBody>
          <a:bodyPr>
            <a:normAutofit/>
          </a:bodyPr>
          <a:lstStyle/>
          <a:p>
            <a:r>
              <a:rPr lang="fr-BE" dirty="0"/>
              <a:t>La mise en place d’une relation formatrice entre le maître de stage et le futur enseignant n’est pas aisée </a:t>
            </a:r>
            <a:r>
              <a:rPr lang="fr-BE" sz="1800" dirty="0" smtClean="0"/>
              <a:t>(Chenu</a:t>
            </a:r>
            <a:r>
              <a:rPr lang="fr-BE" sz="1800" dirty="0"/>
              <a:t>, 2000</a:t>
            </a:r>
            <a:r>
              <a:rPr lang="fr-BE" sz="1800" dirty="0" smtClean="0"/>
              <a:t>)</a:t>
            </a:r>
            <a:r>
              <a:rPr lang="fr-BE" sz="2400" i="1" dirty="0" smtClean="0"/>
              <a:t>   </a:t>
            </a:r>
            <a:endParaRPr lang="fr-BE" i="1" dirty="0" smtClean="0"/>
          </a:p>
          <a:p>
            <a:pPr marL="0" indent="0">
              <a:buNone/>
            </a:pPr>
            <a:r>
              <a:rPr lang="fr-BE" i="1" dirty="0">
                <a:sym typeface="Wingdings" pitchFamily="2" charset="2"/>
              </a:rPr>
              <a:t>	</a:t>
            </a:r>
            <a:r>
              <a:rPr lang="fr-BE" dirty="0" smtClean="0">
                <a:sym typeface="Wingdings" pitchFamily="2" charset="2"/>
              </a:rPr>
              <a:t> </a:t>
            </a:r>
            <a:r>
              <a:rPr lang="fr-BE" dirty="0"/>
              <a:t>modèle ou </a:t>
            </a:r>
            <a:r>
              <a:rPr lang="fr-BE" dirty="0" smtClean="0"/>
              <a:t>laisser-faire ? </a:t>
            </a:r>
            <a:r>
              <a:rPr lang="fr-BE" i="1" dirty="0" smtClean="0"/>
              <a:t>(</a:t>
            </a:r>
            <a:r>
              <a:rPr lang="fr-BE" dirty="0" err="1"/>
              <a:t>Dugal</a:t>
            </a:r>
            <a:r>
              <a:rPr lang="fr-BE" dirty="0"/>
              <a:t>, </a:t>
            </a:r>
            <a:r>
              <a:rPr lang="fr-BE" dirty="0" smtClean="0"/>
              <a:t>2009 ; Shillings </a:t>
            </a:r>
            <a:r>
              <a:rPr lang="fr-BE" dirty="0"/>
              <a:t>&amp; al, </a:t>
            </a:r>
            <a:r>
              <a:rPr lang="fr-BE" dirty="0" smtClean="0"/>
              <a:t>2019)</a:t>
            </a:r>
            <a:endParaRPr lang="fr-BE" i="1" dirty="0"/>
          </a:p>
          <a:p>
            <a:r>
              <a:rPr lang="fr-BE" dirty="0" smtClean="0"/>
              <a:t>Théorie des </a:t>
            </a:r>
            <a:r>
              <a:rPr lang="fr-BE" b="1" dirty="0" smtClean="0"/>
              <a:t>dilemmes</a:t>
            </a:r>
            <a:r>
              <a:rPr lang="fr-BE" dirty="0" smtClean="0"/>
              <a:t> (</a:t>
            </a:r>
            <a:r>
              <a:rPr lang="fr-BE" dirty="0" err="1" smtClean="0"/>
              <a:t>mieusset</a:t>
            </a:r>
            <a:r>
              <a:rPr lang="fr-BE" dirty="0" smtClean="0"/>
              <a:t>, 2013) </a:t>
            </a:r>
          </a:p>
          <a:p>
            <a:pPr marL="0" indent="0">
              <a:buNone/>
            </a:pPr>
            <a:r>
              <a:rPr lang="fr-BE" dirty="0" smtClean="0"/>
              <a:t>	</a:t>
            </a:r>
            <a:r>
              <a:rPr lang="fr-BE" dirty="0" smtClean="0">
                <a:sym typeface="Wingdings" panose="05000000000000000000" pitchFamily="2" charset="2"/>
              </a:rPr>
              <a:t> </a:t>
            </a:r>
            <a:r>
              <a:rPr lang="fr-BE" dirty="0" smtClean="0"/>
              <a:t>modèle dichotomique : entre style directif et style non directif (</a:t>
            </a:r>
            <a:r>
              <a:rPr lang="fr-BE" dirty="0" err="1" smtClean="0"/>
              <a:t>henissen</a:t>
            </a:r>
            <a:r>
              <a:rPr lang="fr-BE" dirty="0" smtClean="0"/>
              <a:t> &amp; al, 	2008) </a:t>
            </a:r>
          </a:p>
          <a:p>
            <a:r>
              <a:rPr lang="fr-BE" dirty="0" smtClean="0"/>
              <a:t>Enrichi des </a:t>
            </a:r>
            <a:r>
              <a:rPr lang="fr-BE" b="1" dirty="0" smtClean="0"/>
              <a:t>5 postures de l’accompagnateur </a:t>
            </a:r>
            <a:r>
              <a:rPr lang="fr-BE" dirty="0" smtClean="0"/>
              <a:t>(</a:t>
            </a:r>
            <a:r>
              <a:rPr lang="fr-BE" dirty="0" err="1" smtClean="0"/>
              <a:t>colognesi</a:t>
            </a:r>
            <a:r>
              <a:rPr lang="fr-BE" dirty="0" smtClean="0"/>
              <a:t> &amp; al, 2019)</a:t>
            </a:r>
          </a:p>
          <a:p>
            <a:pPr marL="0" indent="0">
              <a:buNone/>
            </a:pPr>
            <a:r>
              <a:rPr lang="fr-BE" dirty="0"/>
              <a:t>	</a:t>
            </a:r>
            <a:r>
              <a:rPr lang="fr-BE" dirty="0" smtClean="0">
                <a:sym typeface="Wingdings" panose="05000000000000000000" pitchFamily="2" charset="2"/>
              </a:rPr>
              <a:t> continuum allant de postures plus directives à des postures plus ouvertes</a:t>
            </a:r>
          </a:p>
          <a:p>
            <a:pPr marL="0" indent="0">
              <a:buNone/>
            </a:pPr>
            <a:endParaRPr lang="fr-BE" dirty="0">
              <a:sym typeface="Wingdings" panose="05000000000000000000" pitchFamily="2" charset="2"/>
            </a:endParaRPr>
          </a:p>
          <a:p>
            <a:pPr marL="0" indent="0">
              <a:buNone/>
            </a:pPr>
            <a:endParaRPr lang="fr-BE" dirty="0"/>
          </a:p>
        </p:txBody>
      </p:sp>
      <p:sp>
        <p:nvSpPr>
          <p:cNvPr id="4" name="ZoneTexte 3"/>
          <p:cNvSpPr txBox="1"/>
          <p:nvPr/>
        </p:nvSpPr>
        <p:spPr>
          <a:xfrm>
            <a:off x="6016633" y="1818275"/>
            <a:ext cx="5839988" cy="3693319"/>
          </a:xfrm>
          <a:prstGeom prst="rect">
            <a:avLst/>
          </a:prstGeom>
          <a:solidFill>
            <a:schemeClr val="bg1"/>
          </a:solidFill>
        </p:spPr>
        <p:txBody>
          <a:bodyPr wrap="square" rtlCol="0">
            <a:spAutoFit/>
          </a:bodyPr>
          <a:lstStyle/>
          <a:p>
            <a:pPr algn="just"/>
            <a:r>
              <a:rPr lang="fr-FR" dirty="0" smtClean="0"/>
              <a:t>- Intervenir</a:t>
            </a:r>
            <a:r>
              <a:rPr lang="fr-FR" dirty="0"/>
              <a:t>, faire pour l’ES </a:t>
            </a:r>
            <a:r>
              <a:rPr lang="fr-FR" i="1" dirty="0"/>
              <a:t>ou </a:t>
            </a:r>
            <a:r>
              <a:rPr lang="fr-FR" dirty="0"/>
              <a:t>s’effacer, le laisser faire seul </a:t>
            </a:r>
            <a:endParaRPr lang="fr-FR" dirty="0" smtClean="0"/>
          </a:p>
          <a:p>
            <a:pPr algn="just"/>
            <a:r>
              <a:rPr lang="fr-FR" dirty="0" smtClean="0"/>
              <a:t>- Transmettre </a:t>
            </a:r>
            <a:r>
              <a:rPr lang="fr-FR" dirty="0"/>
              <a:t>le métier </a:t>
            </a:r>
            <a:r>
              <a:rPr lang="fr-FR" i="1" dirty="0"/>
              <a:t>ou </a:t>
            </a:r>
            <a:r>
              <a:rPr lang="fr-FR" dirty="0"/>
              <a:t>faire réfléchir pour permettre à l’ES de construire sa réponse </a:t>
            </a:r>
          </a:p>
          <a:p>
            <a:pPr algn="just"/>
            <a:r>
              <a:rPr lang="fr-FR" dirty="0" smtClean="0"/>
              <a:t>- Etablir </a:t>
            </a:r>
            <a:r>
              <a:rPr lang="fr-FR" dirty="0"/>
              <a:t>le parcours de l’ES </a:t>
            </a:r>
            <a:r>
              <a:rPr lang="fr-FR" i="1" dirty="0"/>
              <a:t>ou </a:t>
            </a:r>
            <a:r>
              <a:rPr lang="fr-FR" dirty="0"/>
              <a:t>lui laisser une liberté de gestion de son projet </a:t>
            </a:r>
          </a:p>
          <a:p>
            <a:pPr algn="just"/>
            <a:r>
              <a:rPr lang="fr-FR" dirty="0" smtClean="0"/>
              <a:t>- Pointer </a:t>
            </a:r>
            <a:r>
              <a:rPr lang="fr-FR" dirty="0"/>
              <a:t>les erreurs et les réussites de l’ES </a:t>
            </a:r>
            <a:r>
              <a:rPr lang="fr-FR" i="1" dirty="0"/>
              <a:t>ou </a:t>
            </a:r>
            <a:r>
              <a:rPr lang="fr-FR" dirty="0"/>
              <a:t>l’aider à les faire émerger </a:t>
            </a:r>
            <a:endParaRPr lang="fr-FR" dirty="0" smtClean="0"/>
          </a:p>
          <a:p>
            <a:pPr algn="just"/>
            <a:r>
              <a:rPr lang="fr-FR" dirty="0" smtClean="0"/>
              <a:t>- Guider</a:t>
            </a:r>
            <a:r>
              <a:rPr lang="fr-FR" dirty="0"/>
              <a:t>, imposer un cadre, des outils à l’ES </a:t>
            </a:r>
            <a:r>
              <a:rPr lang="fr-FR" i="1" dirty="0"/>
              <a:t>ou </a:t>
            </a:r>
            <a:r>
              <a:rPr lang="fr-FR" dirty="0"/>
              <a:t>le laisser libre de ses choix </a:t>
            </a:r>
          </a:p>
          <a:p>
            <a:pPr algn="just"/>
            <a:r>
              <a:rPr lang="fr-BE" dirty="0" smtClean="0"/>
              <a:t>- Soutenir </a:t>
            </a:r>
            <a:r>
              <a:rPr lang="fr-BE" dirty="0"/>
              <a:t>l’ES </a:t>
            </a:r>
            <a:r>
              <a:rPr lang="fr-BE" i="1" dirty="0"/>
              <a:t>ou </a:t>
            </a:r>
            <a:r>
              <a:rPr lang="fr-BE" dirty="0"/>
              <a:t>l’évaluer </a:t>
            </a:r>
          </a:p>
          <a:p>
            <a:pPr algn="just"/>
            <a:r>
              <a:rPr lang="fr-FR" dirty="0" smtClean="0"/>
              <a:t>- Former</a:t>
            </a:r>
            <a:r>
              <a:rPr lang="fr-FR" dirty="0"/>
              <a:t>, aider l’ES à construire des compétences professionnelles </a:t>
            </a:r>
            <a:r>
              <a:rPr lang="fr-FR" i="1" dirty="0"/>
              <a:t>ou </a:t>
            </a:r>
            <a:r>
              <a:rPr lang="fr-FR" dirty="0"/>
              <a:t>le valider, le contrôler </a:t>
            </a:r>
          </a:p>
          <a:p>
            <a:pPr algn="just"/>
            <a:r>
              <a:rPr lang="fr-FR" dirty="0" smtClean="0"/>
              <a:t>- Etre </a:t>
            </a:r>
            <a:r>
              <a:rPr lang="fr-FR" dirty="0"/>
              <a:t>collègue avec l’ES </a:t>
            </a:r>
            <a:r>
              <a:rPr lang="fr-FR" i="1" dirty="0"/>
              <a:t>ou </a:t>
            </a:r>
            <a:r>
              <a:rPr lang="fr-FR" dirty="0"/>
              <a:t>être formateur de l’ES </a:t>
            </a:r>
            <a:endParaRPr lang="fr-BE" dirty="0"/>
          </a:p>
        </p:txBody>
      </p:sp>
      <p:sp>
        <p:nvSpPr>
          <p:cNvPr id="5" name="ZoneTexte 4"/>
          <p:cNvSpPr txBox="1"/>
          <p:nvPr/>
        </p:nvSpPr>
        <p:spPr>
          <a:xfrm>
            <a:off x="6016633" y="1809447"/>
            <a:ext cx="5839988" cy="3693319"/>
          </a:xfrm>
          <a:prstGeom prst="rect">
            <a:avLst/>
          </a:prstGeom>
          <a:solidFill>
            <a:schemeClr val="bg1"/>
          </a:solidFill>
        </p:spPr>
        <p:txBody>
          <a:bodyPr wrap="square" rtlCol="0">
            <a:spAutoFit/>
          </a:bodyPr>
          <a:lstStyle/>
          <a:p>
            <a:pPr algn="just"/>
            <a:r>
              <a:rPr lang="fr-FR" b="1" dirty="0" smtClean="0"/>
              <a:t>- Intervenir</a:t>
            </a:r>
            <a:r>
              <a:rPr lang="fr-FR" b="1" dirty="0"/>
              <a:t>, faire pour l’ES </a:t>
            </a:r>
            <a:r>
              <a:rPr lang="fr-FR" b="1" i="1" dirty="0"/>
              <a:t>ou </a:t>
            </a:r>
            <a:r>
              <a:rPr lang="fr-FR" b="1" dirty="0"/>
              <a:t>s’effacer, le laisser faire seul </a:t>
            </a:r>
            <a:endParaRPr lang="fr-FR" b="1" dirty="0" smtClean="0"/>
          </a:p>
          <a:p>
            <a:pPr algn="just"/>
            <a:r>
              <a:rPr lang="fr-FR" b="1" dirty="0" smtClean="0"/>
              <a:t>- Transmettre </a:t>
            </a:r>
            <a:r>
              <a:rPr lang="fr-FR" b="1" dirty="0"/>
              <a:t>le métier </a:t>
            </a:r>
            <a:r>
              <a:rPr lang="fr-FR" b="1" i="1" dirty="0"/>
              <a:t>ou </a:t>
            </a:r>
            <a:r>
              <a:rPr lang="fr-FR" b="1" dirty="0"/>
              <a:t>faire réfléchir pour permettre à l’ES de construire sa réponse </a:t>
            </a:r>
          </a:p>
          <a:p>
            <a:pPr algn="just"/>
            <a:r>
              <a:rPr lang="fr-FR" dirty="0" smtClean="0">
                <a:solidFill>
                  <a:schemeClr val="bg1">
                    <a:lumMod val="75000"/>
                  </a:schemeClr>
                </a:solidFill>
              </a:rPr>
              <a:t>- Etablir </a:t>
            </a:r>
            <a:r>
              <a:rPr lang="fr-FR" dirty="0">
                <a:solidFill>
                  <a:schemeClr val="bg1">
                    <a:lumMod val="75000"/>
                  </a:schemeClr>
                </a:solidFill>
              </a:rPr>
              <a:t>le parcours de l’ES </a:t>
            </a:r>
            <a:r>
              <a:rPr lang="fr-FR" i="1" dirty="0">
                <a:solidFill>
                  <a:schemeClr val="bg1">
                    <a:lumMod val="75000"/>
                  </a:schemeClr>
                </a:solidFill>
              </a:rPr>
              <a:t>ou </a:t>
            </a:r>
            <a:r>
              <a:rPr lang="fr-FR" dirty="0">
                <a:solidFill>
                  <a:schemeClr val="bg1">
                    <a:lumMod val="75000"/>
                  </a:schemeClr>
                </a:solidFill>
              </a:rPr>
              <a:t>lui laisser une liberté de gestion de son projet </a:t>
            </a:r>
          </a:p>
          <a:p>
            <a:pPr algn="just"/>
            <a:r>
              <a:rPr lang="fr-FR" b="1" dirty="0" smtClean="0"/>
              <a:t>- Pointer </a:t>
            </a:r>
            <a:r>
              <a:rPr lang="fr-FR" b="1" dirty="0"/>
              <a:t>les erreurs et les réussites de l’ES </a:t>
            </a:r>
            <a:r>
              <a:rPr lang="fr-FR" b="1" i="1" dirty="0"/>
              <a:t>ou </a:t>
            </a:r>
            <a:r>
              <a:rPr lang="fr-FR" b="1" dirty="0"/>
              <a:t>l’aider à les faire émerger </a:t>
            </a:r>
            <a:endParaRPr lang="fr-FR" b="1" dirty="0" smtClean="0"/>
          </a:p>
          <a:p>
            <a:pPr algn="just"/>
            <a:r>
              <a:rPr lang="fr-FR" b="1" dirty="0" smtClean="0"/>
              <a:t>- Guider</a:t>
            </a:r>
            <a:r>
              <a:rPr lang="fr-FR" b="1" dirty="0"/>
              <a:t>, imposer un cadre, des outils à l’ES </a:t>
            </a:r>
            <a:r>
              <a:rPr lang="fr-FR" b="1" i="1" dirty="0"/>
              <a:t>ou </a:t>
            </a:r>
            <a:r>
              <a:rPr lang="fr-FR" b="1" dirty="0"/>
              <a:t>le laisser libre de ses choix </a:t>
            </a:r>
          </a:p>
          <a:p>
            <a:pPr algn="just"/>
            <a:r>
              <a:rPr lang="fr-BE" dirty="0" smtClean="0">
                <a:solidFill>
                  <a:schemeClr val="bg1">
                    <a:lumMod val="75000"/>
                  </a:schemeClr>
                </a:solidFill>
              </a:rPr>
              <a:t>- Soutenir </a:t>
            </a:r>
            <a:r>
              <a:rPr lang="fr-BE" dirty="0">
                <a:solidFill>
                  <a:schemeClr val="bg1">
                    <a:lumMod val="75000"/>
                  </a:schemeClr>
                </a:solidFill>
              </a:rPr>
              <a:t>l’ES </a:t>
            </a:r>
            <a:r>
              <a:rPr lang="fr-BE" i="1" dirty="0">
                <a:solidFill>
                  <a:schemeClr val="bg1">
                    <a:lumMod val="75000"/>
                  </a:schemeClr>
                </a:solidFill>
              </a:rPr>
              <a:t>ou </a:t>
            </a:r>
            <a:r>
              <a:rPr lang="fr-BE" dirty="0">
                <a:solidFill>
                  <a:schemeClr val="bg1">
                    <a:lumMod val="75000"/>
                  </a:schemeClr>
                </a:solidFill>
              </a:rPr>
              <a:t>l’évaluer </a:t>
            </a:r>
          </a:p>
          <a:p>
            <a:pPr algn="just"/>
            <a:r>
              <a:rPr lang="fr-FR" dirty="0" smtClean="0">
                <a:solidFill>
                  <a:schemeClr val="bg1">
                    <a:lumMod val="75000"/>
                  </a:schemeClr>
                </a:solidFill>
              </a:rPr>
              <a:t>- Former</a:t>
            </a:r>
            <a:r>
              <a:rPr lang="fr-FR" dirty="0">
                <a:solidFill>
                  <a:schemeClr val="bg1">
                    <a:lumMod val="75000"/>
                  </a:schemeClr>
                </a:solidFill>
              </a:rPr>
              <a:t>, aider l’ES à construire des compétences professionnelles </a:t>
            </a:r>
            <a:r>
              <a:rPr lang="fr-FR" i="1" dirty="0">
                <a:solidFill>
                  <a:schemeClr val="bg1">
                    <a:lumMod val="75000"/>
                  </a:schemeClr>
                </a:solidFill>
              </a:rPr>
              <a:t>ou </a:t>
            </a:r>
            <a:r>
              <a:rPr lang="fr-FR" dirty="0">
                <a:solidFill>
                  <a:schemeClr val="bg1">
                    <a:lumMod val="75000"/>
                  </a:schemeClr>
                </a:solidFill>
              </a:rPr>
              <a:t>le valider, le contrôler </a:t>
            </a:r>
          </a:p>
          <a:p>
            <a:pPr algn="just"/>
            <a:r>
              <a:rPr lang="fr-FR" dirty="0" smtClean="0">
                <a:solidFill>
                  <a:schemeClr val="bg1">
                    <a:lumMod val="75000"/>
                  </a:schemeClr>
                </a:solidFill>
              </a:rPr>
              <a:t>- Etre </a:t>
            </a:r>
            <a:r>
              <a:rPr lang="fr-FR" dirty="0">
                <a:solidFill>
                  <a:schemeClr val="bg1">
                    <a:lumMod val="75000"/>
                  </a:schemeClr>
                </a:solidFill>
              </a:rPr>
              <a:t>collègue avec l’ES </a:t>
            </a:r>
            <a:r>
              <a:rPr lang="fr-FR" i="1" dirty="0">
                <a:solidFill>
                  <a:schemeClr val="bg1">
                    <a:lumMod val="75000"/>
                  </a:schemeClr>
                </a:solidFill>
              </a:rPr>
              <a:t>ou </a:t>
            </a:r>
            <a:r>
              <a:rPr lang="fr-FR" dirty="0">
                <a:solidFill>
                  <a:schemeClr val="bg1">
                    <a:lumMod val="75000"/>
                  </a:schemeClr>
                </a:solidFill>
              </a:rPr>
              <a:t>être formateur de l’ES </a:t>
            </a:r>
            <a:endParaRPr lang="fr-BE" dirty="0">
              <a:solidFill>
                <a:schemeClr val="bg1">
                  <a:lumMod val="75000"/>
                </a:schemeClr>
              </a:solidFill>
            </a:endParaRPr>
          </a:p>
        </p:txBody>
      </p:sp>
      <p:cxnSp>
        <p:nvCxnSpPr>
          <p:cNvPr id="8" name="Connecteur droit avec flèche 7"/>
          <p:cNvCxnSpPr/>
          <p:nvPr/>
        </p:nvCxnSpPr>
        <p:spPr>
          <a:xfrm flipV="1">
            <a:off x="2732809" y="5746173"/>
            <a:ext cx="6691746" cy="1"/>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au 9"/>
          <p:cNvGraphicFramePr>
            <a:graphicFrameLocks noGrp="1"/>
          </p:cNvGraphicFramePr>
          <p:nvPr>
            <p:extLst>
              <p:ext uri="{D42A27DB-BD31-4B8C-83A1-F6EECF244321}">
                <p14:modId xmlns:p14="http://schemas.microsoft.com/office/powerpoint/2010/main" val="3846342435"/>
              </p:ext>
            </p:extLst>
          </p:nvPr>
        </p:nvGraphicFramePr>
        <p:xfrm>
          <a:off x="2722418" y="5907881"/>
          <a:ext cx="6691746" cy="405247"/>
        </p:xfrm>
        <a:graphic>
          <a:graphicData uri="http://schemas.openxmlformats.org/drawingml/2006/table">
            <a:tbl>
              <a:tblPr firstRow="1" firstCol="1" bandRow="1">
                <a:tableStyleId>{5C22544A-7EE6-4342-B048-85BDC9FD1C3A}</a:tableStyleId>
              </a:tblPr>
              <a:tblGrid>
                <a:gridCol w="1362369">
                  <a:extLst>
                    <a:ext uri="{9D8B030D-6E8A-4147-A177-3AD203B41FA5}">
                      <a16:colId xmlns:a16="http://schemas.microsoft.com/office/drawing/2014/main" val="1577340986"/>
                    </a:ext>
                  </a:extLst>
                </a:gridCol>
                <a:gridCol w="1361408">
                  <a:extLst>
                    <a:ext uri="{9D8B030D-6E8A-4147-A177-3AD203B41FA5}">
                      <a16:colId xmlns:a16="http://schemas.microsoft.com/office/drawing/2014/main" val="1877111059"/>
                    </a:ext>
                  </a:extLst>
                </a:gridCol>
                <a:gridCol w="1302800">
                  <a:extLst>
                    <a:ext uri="{9D8B030D-6E8A-4147-A177-3AD203B41FA5}">
                      <a16:colId xmlns:a16="http://schemas.microsoft.com/office/drawing/2014/main" val="2307256436"/>
                    </a:ext>
                  </a:extLst>
                </a:gridCol>
                <a:gridCol w="1362369">
                  <a:extLst>
                    <a:ext uri="{9D8B030D-6E8A-4147-A177-3AD203B41FA5}">
                      <a16:colId xmlns:a16="http://schemas.microsoft.com/office/drawing/2014/main" val="2960781482"/>
                    </a:ext>
                  </a:extLst>
                </a:gridCol>
                <a:gridCol w="1302800">
                  <a:extLst>
                    <a:ext uri="{9D8B030D-6E8A-4147-A177-3AD203B41FA5}">
                      <a16:colId xmlns:a16="http://schemas.microsoft.com/office/drawing/2014/main" val="2825339201"/>
                    </a:ext>
                  </a:extLst>
                </a:gridCol>
              </a:tblGrid>
              <a:tr h="405247">
                <a:tc>
                  <a:txBody>
                    <a:bodyPr/>
                    <a:lstStyle/>
                    <a:p>
                      <a:pPr algn="ctr">
                        <a:lnSpc>
                          <a:spcPct val="107000"/>
                        </a:lnSpc>
                        <a:spcAft>
                          <a:spcPts val="0"/>
                        </a:spcAft>
                      </a:pPr>
                      <a:r>
                        <a:rPr lang="fr-BE" sz="1400" dirty="0">
                          <a:effectLst/>
                        </a:rPr>
                        <a:t>imposeur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400" dirty="0">
                          <a:effectLst/>
                        </a:rPr>
                        <a:t>organisateur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fr-BE" sz="1400" dirty="0" err="1">
                          <a:effectLst/>
                        </a:rPr>
                        <a:t>co</a:t>
                      </a:r>
                      <a:r>
                        <a:rPr lang="fr-BE" sz="1400" dirty="0">
                          <a:effectLst/>
                        </a:rPr>
                        <a:t>-constructeur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400" dirty="0">
                          <a:effectLst/>
                        </a:rPr>
                        <a:t>facilitateur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400" dirty="0">
                          <a:effectLst/>
                        </a:rPr>
                        <a:t>émancipateur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8065012"/>
                  </a:ext>
                </a:extLst>
              </a:tr>
            </a:tbl>
          </a:graphicData>
        </a:graphic>
      </p:graphicFrame>
      <p:sp>
        <p:nvSpPr>
          <p:cNvPr id="9" name="ZoneTexte 8">
            <a:extLst>
              <a:ext uri="{FF2B5EF4-FFF2-40B4-BE49-F238E27FC236}">
                <a16:creationId xmlns:a16="http://schemas.microsoft.com/office/drawing/2014/main" id="{5759B2CA-1DA1-7B4D-8AB3-2DB1AE6CD965}"/>
              </a:ext>
            </a:extLst>
          </p:cNvPr>
          <p:cNvSpPr txBox="1"/>
          <p:nvPr/>
        </p:nvSpPr>
        <p:spPr>
          <a:xfrm>
            <a:off x="247156" y="709170"/>
            <a:ext cx="4000797" cy="4893647"/>
          </a:xfrm>
          <a:prstGeom prst="rect">
            <a:avLst/>
          </a:prstGeom>
          <a:solidFill>
            <a:schemeClr val="bg1"/>
          </a:solidFill>
        </p:spPr>
        <p:txBody>
          <a:bodyPr wrap="square">
            <a:spAutoFit/>
          </a:bodyPr>
          <a:lstStyle/>
          <a:p>
            <a:r>
              <a:rPr lang="fr-BE" b="1" i="0" dirty="0">
                <a:solidFill>
                  <a:srgbClr val="00B050"/>
                </a:solidFill>
                <a:effectLst/>
                <a:latin typeface="Segoe UI" panose="020B0502040204020203" pitchFamily="34" charset="0"/>
              </a:rPr>
              <a:t>imposeur</a:t>
            </a:r>
            <a:r>
              <a:rPr lang="fr-BE" b="0" i="0" dirty="0">
                <a:solidFill>
                  <a:srgbClr val="242424"/>
                </a:solidFill>
                <a:effectLst/>
                <a:latin typeface="Segoe UI" panose="020B0502040204020203" pitchFamily="34" charset="0"/>
              </a:rPr>
              <a:t> </a:t>
            </a:r>
            <a:r>
              <a:rPr lang="fr-BE" dirty="0">
                <a:solidFill>
                  <a:srgbClr val="242424"/>
                </a:solidFill>
                <a:latin typeface="Segoe UI" panose="020B0502040204020203" pitchFamily="34" charset="0"/>
                <a:sym typeface="Wingdings" pitchFamily="2" charset="2"/>
              </a:rPr>
              <a:t> </a:t>
            </a:r>
            <a:r>
              <a:rPr lang="fr-BE" b="0" i="0" dirty="0">
                <a:solidFill>
                  <a:srgbClr val="242424"/>
                </a:solidFill>
                <a:effectLst/>
                <a:latin typeface="Segoe UI" panose="020B0502040204020203" pitchFamily="34" charset="0"/>
              </a:rPr>
              <a:t>“fais comme ça” </a:t>
            </a:r>
            <a:endParaRPr lang="fr-BE" dirty="0">
              <a:solidFill>
                <a:srgbClr val="242424"/>
              </a:solidFill>
              <a:latin typeface="Segoe UI" panose="020B0502040204020203" pitchFamily="34" charset="0"/>
            </a:endParaRPr>
          </a:p>
          <a:p>
            <a:r>
              <a:rPr lang="fr-BE" b="0" i="1" dirty="0">
                <a:solidFill>
                  <a:srgbClr val="242424"/>
                </a:solidFill>
                <a:effectLst/>
                <a:latin typeface="Segoe UI" panose="020B0502040204020203" pitchFamily="34" charset="0"/>
              </a:rPr>
              <a:t>donne, commande, impose </a:t>
            </a:r>
          </a:p>
          <a:p>
            <a:endParaRPr lang="fr-BE" sz="1050" b="0" i="1" dirty="0">
              <a:solidFill>
                <a:srgbClr val="242424"/>
              </a:solidFill>
              <a:effectLst/>
              <a:latin typeface="Segoe UI" panose="020B0502040204020203" pitchFamily="34" charset="0"/>
            </a:endParaRPr>
          </a:p>
          <a:p>
            <a:r>
              <a:rPr lang="fr-BE" b="1" i="0" dirty="0">
                <a:solidFill>
                  <a:srgbClr val="00B050"/>
                </a:solidFill>
                <a:effectLst/>
                <a:latin typeface="Segoe UI" panose="020B0502040204020203" pitchFamily="34" charset="0"/>
              </a:rPr>
              <a:t>organisateur</a:t>
            </a:r>
            <a:r>
              <a:rPr lang="fr-BE" b="0" i="0" dirty="0">
                <a:solidFill>
                  <a:srgbClr val="242424"/>
                </a:solidFill>
                <a:effectLst/>
                <a:latin typeface="Segoe UI" panose="020B0502040204020203" pitchFamily="34" charset="0"/>
              </a:rPr>
              <a:t> </a:t>
            </a:r>
            <a:r>
              <a:rPr lang="fr-BE" b="0" i="0" dirty="0">
                <a:solidFill>
                  <a:srgbClr val="242424"/>
                </a:solidFill>
                <a:effectLst/>
                <a:latin typeface="Segoe UI" panose="020B0502040204020203" pitchFamily="34" charset="0"/>
                <a:sym typeface="Wingdings" pitchFamily="2" charset="2"/>
              </a:rPr>
              <a:t> </a:t>
            </a:r>
            <a:r>
              <a:rPr lang="fr-BE" b="0" i="0" dirty="0">
                <a:solidFill>
                  <a:srgbClr val="242424"/>
                </a:solidFill>
                <a:effectLst/>
                <a:latin typeface="Segoe UI" panose="020B0502040204020203" pitchFamily="34" charset="0"/>
              </a:rPr>
              <a:t>“essaie d’abord ça” </a:t>
            </a:r>
          </a:p>
          <a:p>
            <a:r>
              <a:rPr lang="fr-BE" b="0" i="1" dirty="0">
                <a:solidFill>
                  <a:srgbClr val="242424"/>
                </a:solidFill>
                <a:effectLst/>
                <a:latin typeface="Segoe UI" panose="020B0502040204020203" pitchFamily="34" charset="0"/>
              </a:rPr>
              <a:t>choisir pour, faire pas à pas en guidant </a:t>
            </a:r>
          </a:p>
          <a:p>
            <a:endParaRPr lang="fr-BE" sz="1050" b="0" i="1" dirty="0">
              <a:solidFill>
                <a:srgbClr val="242424"/>
              </a:solidFill>
              <a:effectLst/>
              <a:latin typeface="Segoe UI" panose="020B0502040204020203" pitchFamily="34" charset="0"/>
            </a:endParaRPr>
          </a:p>
          <a:p>
            <a:r>
              <a:rPr lang="fr-BE" b="1" i="0" dirty="0" err="1">
                <a:solidFill>
                  <a:srgbClr val="00B050"/>
                </a:solidFill>
                <a:effectLst/>
                <a:latin typeface="Segoe UI" panose="020B0502040204020203" pitchFamily="34" charset="0"/>
              </a:rPr>
              <a:t>co</a:t>
            </a:r>
            <a:r>
              <a:rPr lang="fr-BE" b="1" i="0" dirty="0">
                <a:solidFill>
                  <a:srgbClr val="00B050"/>
                </a:solidFill>
                <a:effectLst/>
                <a:latin typeface="Segoe UI" panose="020B0502040204020203" pitchFamily="34" charset="0"/>
              </a:rPr>
              <a:t>-constructeur</a:t>
            </a:r>
            <a:r>
              <a:rPr lang="fr-BE" b="0" i="0" dirty="0">
                <a:solidFill>
                  <a:srgbClr val="242424"/>
                </a:solidFill>
                <a:effectLst/>
                <a:latin typeface="Segoe UI" panose="020B0502040204020203" pitchFamily="34" charset="0"/>
              </a:rPr>
              <a:t> </a:t>
            </a:r>
            <a:r>
              <a:rPr lang="fr-BE" dirty="0">
                <a:solidFill>
                  <a:srgbClr val="242424"/>
                </a:solidFill>
                <a:latin typeface="Segoe UI" panose="020B0502040204020203" pitchFamily="34" charset="0"/>
                <a:sym typeface="Wingdings" pitchFamily="2" charset="2"/>
              </a:rPr>
              <a:t> </a:t>
            </a:r>
            <a:r>
              <a:rPr lang="fr-BE" b="0" i="0" dirty="0">
                <a:solidFill>
                  <a:srgbClr val="242424"/>
                </a:solidFill>
                <a:effectLst/>
                <a:latin typeface="Segoe UI" panose="020B0502040204020203" pitchFamily="34" charset="0"/>
              </a:rPr>
              <a:t>“faisons ensemble” </a:t>
            </a:r>
            <a:endParaRPr lang="fr-BE" dirty="0">
              <a:solidFill>
                <a:srgbClr val="242424"/>
              </a:solidFill>
              <a:latin typeface="Segoe UI" panose="020B0502040204020203" pitchFamily="34" charset="0"/>
            </a:endParaRPr>
          </a:p>
          <a:p>
            <a:r>
              <a:rPr lang="fr-BE" b="0" i="1" dirty="0">
                <a:solidFill>
                  <a:srgbClr val="242424"/>
                </a:solidFill>
                <a:effectLst/>
                <a:latin typeface="Segoe UI" panose="020B0502040204020203" pitchFamily="34" charset="0"/>
              </a:rPr>
              <a:t>discuter ouvertement, rechercher conjointement </a:t>
            </a:r>
          </a:p>
          <a:p>
            <a:endParaRPr lang="fr-BE" sz="1050" b="0" i="1" dirty="0">
              <a:solidFill>
                <a:srgbClr val="242424"/>
              </a:solidFill>
              <a:effectLst/>
              <a:latin typeface="Segoe UI" panose="020B0502040204020203" pitchFamily="34" charset="0"/>
            </a:endParaRPr>
          </a:p>
          <a:p>
            <a:r>
              <a:rPr lang="fr-BE" b="1" i="0" dirty="0">
                <a:solidFill>
                  <a:srgbClr val="00B050"/>
                </a:solidFill>
                <a:effectLst/>
                <a:latin typeface="Segoe UI" panose="020B0502040204020203" pitchFamily="34" charset="0"/>
              </a:rPr>
              <a:t>facilitateur</a:t>
            </a:r>
            <a:r>
              <a:rPr lang="fr-BE" b="0" i="0" dirty="0">
                <a:solidFill>
                  <a:srgbClr val="242424"/>
                </a:solidFill>
                <a:effectLst/>
                <a:latin typeface="Segoe UI" panose="020B0502040204020203" pitchFamily="34" charset="0"/>
              </a:rPr>
              <a:t> </a:t>
            </a:r>
            <a:r>
              <a:rPr lang="fr-BE" dirty="0">
                <a:solidFill>
                  <a:srgbClr val="242424"/>
                </a:solidFill>
                <a:latin typeface="Segoe UI" panose="020B0502040204020203" pitchFamily="34" charset="0"/>
                <a:sym typeface="Wingdings" pitchFamily="2" charset="2"/>
              </a:rPr>
              <a:t> </a:t>
            </a:r>
            <a:r>
              <a:rPr lang="fr-BE" b="0" i="0" dirty="0">
                <a:solidFill>
                  <a:srgbClr val="242424"/>
                </a:solidFill>
                <a:effectLst/>
                <a:latin typeface="Segoe UI" panose="020B0502040204020203" pitchFamily="34" charset="0"/>
              </a:rPr>
              <a:t>“je suis là en cas de besoin » </a:t>
            </a:r>
          </a:p>
          <a:p>
            <a:r>
              <a:rPr lang="fr-BE" b="0" i="1" dirty="0">
                <a:solidFill>
                  <a:srgbClr val="242424"/>
                </a:solidFill>
                <a:effectLst/>
                <a:latin typeface="Segoe UI" panose="020B0502040204020203" pitchFamily="34" charset="0"/>
              </a:rPr>
              <a:t>intervenir quand c’est nécessaire, à la demande </a:t>
            </a:r>
          </a:p>
          <a:p>
            <a:endParaRPr lang="fr-BE" sz="1050" b="0" i="1" dirty="0">
              <a:solidFill>
                <a:srgbClr val="242424"/>
              </a:solidFill>
              <a:effectLst/>
              <a:latin typeface="Segoe UI" panose="020B0502040204020203" pitchFamily="34" charset="0"/>
            </a:endParaRPr>
          </a:p>
          <a:p>
            <a:r>
              <a:rPr lang="fr-BE" b="1" i="0" dirty="0">
                <a:solidFill>
                  <a:srgbClr val="00B050"/>
                </a:solidFill>
                <a:effectLst/>
                <a:latin typeface="Segoe UI" panose="020B0502040204020203" pitchFamily="34" charset="0"/>
              </a:rPr>
              <a:t>émancipateur</a:t>
            </a:r>
            <a:r>
              <a:rPr lang="fr-BE" b="0" i="0" dirty="0">
                <a:solidFill>
                  <a:srgbClr val="242424"/>
                </a:solidFill>
                <a:effectLst/>
                <a:latin typeface="Segoe UI" panose="020B0502040204020203" pitchFamily="34" charset="0"/>
              </a:rPr>
              <a:t> </a:t>
            </a:r>
            <a:r>
              <a:rPr lang="fr-BE" b="0" i="0" dirty="0">
                <a:solidFill>
                  <a:srgbClr val="242424"/>
                </a:solidFill>
                <a:effectLst/>
                <a:latin typeface="Segoe UI" panose="020B0502040204020203" pitchFamily="34" charset="0"/>
                <a:sym typeface="Wingdings" pitchFamily="2" charset="2"/>
              </a:rPr>
              <a:t> </a:t>
            </a:r>
            <a:r>
              <a:rPr lang="fr-BE" b="0" i="0" dirty="0">
                <a:solidFill>
                  <a:srgbClr val="242424"/>
                </a:solidFill>
                <a:effectLst/>
                <a:latin typeface="Segoe UI" panose="020B0502040204020203" pitchFamily="34" charset="0"/>
              </a:rPr>
              <a:t>“je te fais confiance”</a:t>
            </a:r>
          </a:p>
          <a:p>
            <a:r>
              <a:rPr lang="fr-BE" b="0" i="1" dirty="0">
                <a:solidFill>
                  <a:srgbClr val="242424"/>
                </a:solidFill>
                <a:effectLst/>
                <a:latin typeface="Segoe UI" panose="020B0502040204020203" pitchFamily="34" charset="0"/>
              </a:rPr>
              <a:t> autonomie maximale</a:t>
            </a:r>
            <a:endParaRPr lang="fr-FR" i="1"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82121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510521981"/>
              </p:ext>
            </p:extLst>
          </p:nvPr>
        </p:nvGraphicFramePr>
        <p:xfrm>
          <a:off x="499541" y="204792"/>
          <a:ext cx="11406803" cy="6196925"/>
        </p:xfrm>
        <a:graphic>
          <a:graphicData uri="http://schemas.openxmlformats.org/drawingml/2006/table">
            <a:tbl>
              <a:tblPr firstRow="1" bandRow="1">
                <a:tableStyleId>{F5AB1C69-6EDB-4FF4-983F-18BD219EF322}</a:tableStyleId>
              </a:tblPr>
              <a:tblGrid>
                <a:gridCol w="2665629">
                  <a:extLst>
                    <a:ext uri="{9D8B030D-6E8A-4147-A177-3AD203B41FA5}">
                      <a16:colId xmlns:a16="http://schemas.microsoft.com/office/drawing/2014/main" val="383230249"/>
                    </a:ext>
                  </a:extLst>
                </a:gridCol>
                <a:gridCol w="8741174">
                  <a:extLst>
                    <a:ext uri="{9D8B030D-6E8A-4147-A177-3AD203B41FA5}">
                      <a16:colId xmlns:a16="http://schemas.microsoft.com/office/drawing/2014/main" val="1403828530"/>
                    </a:ext>
                  </a:extLst>
                </a:gridCol>
              </a:tblGrid>
              <a:tr h="610965">
                <a:tc>
                  <a:txBody>
                    <a:bodyPr/>
                    <a:lstStyle/>
                    <a:p>
                      <a:r>
                        <a:rPr lang="fr-BE" sz="1700" kern="1200" dirty="0" smtClean="0">
                          <a:effectLst/>
                        </a:rPr>
                        <a:t>Moments/tâches du stage</a:t>
                      </a:r>
                      <a:endParaRPr lang="fr-BE" sz="1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700" kern="1200" dirty="0" smtClean="0">
                          <a:effectLst/>
                        </a:rPr>
                        <a:t>Les</a:t>
                      </a:r>
                      <a:r>
                        <a:rPr lang="fr-BE" sz="1700" kern="1200" baseline="0" dirty="0" smtClean="0">
                          <a:effectLst/>
                        </a:rPr>
                        <a:t> </a:t>
                      </a:r>
                      <a:r>
                        <a:rPr lang="fr-BE" sz="1700" kern="1200" dirty="0" smtClean="0">
                          <a:effectLst/>
                        </a:rPr>
                        <a:t>5 postures de l’accompagnateur (</a:t>
                      </a:r>
                      <a:r>
                        <a:rPr lang="nl-NL" sz="1700" kern="1200" dirty="0" err="1" smtClean="0">
                          <a:effectLst/>
                        </a:rPr>
                        <a:t>Colognesi</a:t>
                      </a:r>
                      <a:r>
                        <a:rPr lang="nl-NL" sz="1700" kern="1200" dirty="0" smtClean="0">
                          <a:effectLst/>
                        </a:rPr>
                        <a:t> &amp; al,</a:t>
                      </a:r>
                      <a:r>
                        <a:rPr lang="nl-NL" sz="1700" kern="1200" baseline="0" dirty="0" smtClean="0">
                          <a:effectLst/>
                        </a:rPr>
                        <a:t> </a:t>
                      </a:r>
                      <a:r>
                        <a:rPr lang="nl-NL" sz="1700" kern="1200" dirty="0" smtClean="0">
                          <a:effectLst/>
                        </a:rPr>
                        <a:t>2019) insérées dans le continuum d</a:t>
                      </a:r>
                      <a:r>
                        <a:rPr lang="fr-BE" sz="1700" kern="1200" baseline="0" dirty="0" smtClean="0">
                          <a:effectLst/>
                        </a:rPr>
                        <a:t>es d</a:t>
                      </a:r>
                      <a:r>
                        <a:rPr lang="fr-BE" sz="1700" kern="1200" dirty="0" smtClean="0">
                          <a:effectLst/>
                        </a:rPr>
                        <a:t>ilemmes </a:t>
                      </a:r>
                      <a:r>
                        <a:rPr lang="fr-BE" sz="1700" u="none" kern="1200" dirty="0" smtClean="0">
                          <a:effectLst/>
                        </a:rPr>
                        <a:t>(Mieusset, 2013)</a:t>
                      </a:r>
                      <a:endParaRPr lang="fr-BE" sz="1700" b="0" i="0" u="none" dirty="0"/>
                    </a:p>
                  </a:txBody>
                  <a:tcPr/>
                </a:tc>
                <a:extLst>
                  <a:ext uri="{0D108BD9-81ED-4DB2-BD59-A6C34878D82A}">
                    <a16:rowId xmlns:a16="http://schemas.microsoft.com/office/drawing/2014/main" val="1543990046"/>
                  </a:ext>
                </a:extLst>
              </a:tr>
              <a:tr h="1396490">
                <a:tc>
                  <a:txBody>
                    <a:bodyPr/>
                    <a:lstStyle/>
                    <a:p>
                      <a:r>
                        <a:rPr lang="fr-BE" sz="1600" kern="1200" dirty="0" smtClean="0">
                          <a:effectLst/>
                        </a:rPr>
                        <a:t>Attribution de la matière à enseigner et </a:t>
                      </a:r>
                    </a:p>
                    <a:p>
                      <a:r>
                        <a:rPr lang="fr-BE" sz="1600" kern="1200" dirty="0" smtClean="0">
                          <a:effectLst/>
                        </a:rPr>
                        <a:t>consultation des préparations didactiques pour validation</a:t>
                      </a:r>
                      <a:endParaRPr lang="fr-BE" sz="1600" dirty="0"/>
                    </a:p>
                  </a:txBody>
                  <a:tcPr/>
                </a:tc>
                <a:tc>
                  <a:txBody>
                    <a:bodyPr/>
                    <a:lstStyle/>
                    <a:p>
                      <a:endParaRPr lang="fr-BE" sz="1600" dirty="0"/>
                    </a:p>
                  </a:txBody>
                  <a:tcPr/>
                </a:tc>
                <a:extLst>
                  <a:ext uri="{0D108BD9-81ED-4DB2-BD59-A6C34878D82A}">
                    <a16:rowId xmlns:a16="http://schemas.microsoft.com/office/drawing/2014/main" val="2055213043"/>
                  </a:ext>
                </a:extLst>
              </a:tr>
              <a:tr h="1134648">
                <a:tc>
                  <a:txBody>
                    <a:bodyPr/>
                    <a:lstStyle/>
                    <a:p>
                      <a:r>
                        <a:rPr lang="fr-BE" sz="1600" kern="1200" dirty="0" smtClean="0">
                          <a:effectLst/>
                        </a:rPr>
                        <a:t>Pendant que le stagiaire dispense ses leçons</a:t>
                      </a:r>
                    </a:p>
                    <a:p>
                      <a:endParaRPr lang="fr-BE" sz="1600" kern="1200" dirty="0" smtClean="0">
                        <a:effectLst/>
                      </a:endParaRPr>
                    </a:p>
                    <a:p>
                      <a:endParaRPr lang="fr-BE" sz="1600" kern="1200" dirty="0" smtClean="0">
                        <a:solidFill>
                          <a:schemeClr val="dk1"/>
                        </a:solidFill>
                        <a:effectLst/>
                        <a:latin typeface="+mn-lt"/>
                        <a:ea typeface="+mn-ea"/>
                        <a:cs typeface="+mn-cs"/>
                      </a:endParaRPr>
                    </a:p>
                  </a:txBody>
                  <a:tcPr/>
                </a:tc>
                <a:tc>
                  <a:txBody>
                    <a:bodyPr/>
                    <a:lstStyle/>
                    <a:p>
                      <a:endParaRPr lang="fr-BE" sz="1600" dirty="0"/>
                    </a:p>
                  </a:txBody>
                  <a:tcPr/>
                </a:tc>
                <a:extLst>
                  <a:ext uri="{0D108BD9-81ED-4DB2-BD59-A6C34878D82A}">
                    <a16:rowId xmlns:a16="http://schemas.microsoft.com/office/drawing/2014/main" val="1839057561"/>
                  </a:ext>
                </a:extLst>
              </a:tr>
              <a:tr h="1396490">
                <a:tc>
                  <a:txBody>
                    <a:bodyPr/>
                    <a:lstStyle/>
                    <a:p>
                      <a:r>
                        <a:rPr lang="fr-BE" sz="1600" kern="1200" dirty="0" smtClean="0">
                          <a:effectLst/>
                        </a:rPr>
                        <a:t>Pendant les débriefings</a:t>
                      </a:r>
                    </a:p>
                    <a:p>
                      <a:endParaRPr lang="fr-BE" sz="1600" kern="1200" dirty="0" smtClean="0">
                        <a:effectLst/>
                      </a:endParaRPr>
                    </a:p>
                    <a:p>
                      <a:endParaRPr lang="fr-BE" sz="1600" kern="1200" dirty="0" smtClean="0">
                        <a:effectLst/>
                      </a:endParaRPr>
                    </a:p>
                    <a:p>
                      <a:endParaRPr lang="fr-BE" sz="1600" kern="1200" dirty="0" smtClean="0">
                        <a:effectLst/>
                      </a:endParaRPr>
                    </a:p>
                    <a:p>
                      <a:endParaRPr lang="fr-BE" sz="1600" kern="1200" dirty="0" smtClean="0">
                        <a:solidFill>
                          <a:schemeClr val="dk1"/>
                        </a:solidFill>
                        <a:effectLst/>
                        <a:latin typeface="+mn-lt"/>
                        <a:ea typeface="+mn-ea"/>
                        <a:cs typeface="+mn-cs"/>
                      </a:endParaRPr>
                    </a:p>
                  </a:txBody>
                  <a:tcPr/>
                </a:tc>
                <a:tc>
                  <a:txBody>
                    <a:bodyPr/>
                    <a:lstStyle/>
                    <a:p>
                      <a:endParaRPr lang="fr-BE" sz="1600" dirty="0"/>
                    </a:p>
                  </a:txBody>
                  <a:tcPr/>
                </a:tc>
                <a:extLst>
                  <a:ext uri="{0D108BD9-81ED-4DB2-BD59-A6C34878D82A}">
                    <a16:rowId xmlns:a16="http://schemas.microsoft.com/office/drawing/2014/main" val="2788143977"/>
                  </a:ext>
                </a:extLst>
              </a:tr>
              <a:tr h="1658332">
                <a:tc>
                  <a:txBody>
                    <a:bodyPr/>
                    <a:lstStyle/>
                    <a:p>
                      <a:r>
                        <a:rPr lang="fr-BE" sz="1600" kern="1200" dirty="0" smtClean="0">
                          <a:effectLst/>
                        </a:rPr>
                        <a:t>Au moment des prises de décision (en fin de débriefing) et à chaque fois que le stagiaire sollicite un avis ou un conseil</a:t>
                      </a:r>
                      <a:endParaRPr lang="fr-BE" sz="1600" dirty="0"/>
                    </a:p>
                  </a:txBody>
                  <a:tcPr/>
                </a:tc>
                <a:tc>
                  <a:txBody>
                    <a:bodyPr/>
                    <a:lstStyle/>
                    <a:p>
                      <a:endParaRPr lang="fr-BE" sz="1600" dirty="0"/>
                    </a:p>
                  </a:txBody>
                  <a:tcPr/>
                </a:tc>
                <a:extLst>
                  <a:ext uri="{0D108BD9-81ED-4DB2-BD59-A6C34878D82A}">
                    <a16:rowId xmlns:a16="http://schemas.microsoft.com/office/drawing/2014/main" val="3795350371"/>
                  </a:ext>
                </a:extLst>
              </a:tr>
            </a:tbl>
          </a:graphicData>
        </a:graphic>
      </p:graphicFrame>
      <p:sp>
        <p:nvSpPr>
          <p:cNvPr id="3" name="ZoneTexte 2"/>
          <p:cNvSpPr txBox="1"/>
          <p:nvPr/>
        </p:nvSpPr>
        <p:spPr>
          <a:xfrm>
            <a:off x="3267185" y="860922"/>
            <a:ext cx="1288868" cy="1354217"/>
          </a:xfrm>
          <a:prstGeom prst="rect">
            <a:avLst/>
          </a:prstGeom>
          <a:noFill/>
        </p:spPr>
        <p:txBody>
          <a:bodyPr wrap="square" rtlCol="0">
            <a:spAutoFit/>
          </a:bodyPr>
          <a:lstStyle/>
          <a:p>
            <a:r>
              <a:rPr lang="fr-BE" sz="1600" b="1" dirty="0" smtClean="0"/>
              <a:t>Guider,  </a:t>
            </a:r>
            <a:r>
              <a:rPr lang="fr-BE" sz="1600" b="1" dirty="0"/>
              <a:t>imposer le cadre, les outils</a:t>
            </a:r>
          </a:p>
          <a:p>
            <a:endParaRPr lang="fr-BE" sz="1600" dirty="0"/>
          </a:p>
        </p:txBody>
      </p:sp>
      <p:sp>
        <p:nvSpPr>
          <p:cNvPr id="4" name="ZoneTexte 3"/>
          <p:cNvSpPr txBox="1"/>
          <p:nvPr/>
        </p:nvSpPr>
        <p:spPr>
          <a:xfrm>
            <a:off x="10774735" y="896907"/>
            <a:ext cx="1288868" cy="584775"/>
          </a:xfrm>
          <a:prstGeom prst="rect">
            <a:avLst/>
          </a:prstGeom>
          <a:noFill/>
        </p:spPr>
        <p:txBody>
          <a:bodyPr wrap="square" rtlCol="0">
            <a:spAutoFit/>
          </a:bodyPr>
          <a:lstStyle/>
          <a:p>
            <a:r>
              <a:rPr lang="fr-BE" sz="1600" b="1" dirty="0"/>
              <a:t>Laisser le libre choix</a:t>
            </a:r>
          </a:p>
        </p:txBody>
      </p:sp>
      <p:cxnSp>
        <p:nvCxnSpPr>
          <p:cNvPr id="6" name="Connecteur droit avec flèche 5"/>
          <p:cNvCxnSpPr/>
          <p:nvPr/>
        </p:nvCxnSpPr>
        <p:spPr>
          <a:xfrm>
            <a:off x="4424281" y="1094971"/>
            <a:ext cx="6332983"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0" name="ZoneTexte 9"/>
          <p:cNvSpPr txBox="1"/>
          <p:nvPr/>
        </p:nvSpPr>
        <p:spPr>
          <a:xfrm>
            <a:off x="4598126" y="1611086"/>
            <a:ext cx="644434" cy="679268"/>
          </a:xfrm>
          <a:prstGeom prst="rect">
            <a:avLst/>
          </a:prstGeom>
          <a:noFill/>
        </p:spPr>
        <p:txBody>
          <a:bodyPr wrap="square" rtlCol="0">
            <a:spAutoFit/>
          </a:bodyPr>
          <a:lstStyle/>
          <a:p>
            <a:endParaRPr lang="fr-BE" dirty="0"/>
          </a:p>
        </p:txBody>
      </p:sp>
      <p:sp>
        <p:nvSpPr>
          <p:cNvPr id="11" name="Zone de texte 2"/>
          <p:cNvSpPr txBox="1">
            <a:spLocks noChangeArrowheads="1"/>
          </p:cNvSpPr>
          <p:nvPr/>
        </p:nvSpPr>
        <p:spPr bwMode="auto">
          <a:xfrm rot="18644577">
            <a:off x="4061543" y="1470569"/>
            <a:ext cx="698611" cy="27528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Imposeur</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Texte 11"/>
          <p:cNvSpPr txBox="1"/>
          <p:nvPr/>
        </p:nvSpPr>
        <p:spPr>
          <a:xfrm>
            <a:off x="6200503" y="2011680"/>
            <a:ext cx="184731" cy="369332"/>
          </a:xfrm>
          <a:prstGeom prst="rect">
            <a:avLst/>
          </a:prstGeom>
          <a:noFill/>
        </p:spPr>
        <p:txBody>
          <a:bodyPr wrap="none" rtlCol="0">
            <a:spAutoFit/>
          </a:bodyPr>
          <a:lstStyle/>
          <a:p>
            <a:endParaRPr lang="fr-BE" dirty="0"/>
          </a:p>
        </p:txBody>
      </p:sp>
      <p:sp>
        <p:nvSpPr>
          <p:cNvPr id="13" name="Zone de texte 2"/>
          <p:cNvSpPr txBox="1">
            <a:spLocks noChangeArrowheads="1"/>
          </p:cNvSpPr>
          <p:nvPr/>
        </p:nvSpPr>
        <p:spPr bwMode="auto">
          <a:xfrm rot="18644577">
            <a:off x="5244374" y="1478945"/>
            <a:ext cx="954314" cy="2353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Organisateur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Texte 13"/>
          <p:cNvSpPr txBox="1"/>
          <p:nvPr/>
        </p:nvSpPr>
        <p:spPr>
          <a:xfrm>
            <a:off x="7175863" y="1873291"/>
            <a:ext cx="184731" cy="369332"/>
          </a:xfrm>
          <a:prstGeom prst="rect">
            <a:avLst/>
          </a:prstGeom>
          <a:noFill/>
        </p:spPr>
        <p:txBody>
          <a:bodyPr wrap="none" rtlCol="0">
            <a:spAutoFit/>
          </a:bodyPr>
          <a:lstStyle/>
          <a:p>
            <a:endParaRPr lang="fr-BE" dirty="0"/>
          </a:p>
        </p:txBody>
      </p:sp>
      <p:sp>
        <p:nvSpPr>
          <p:cNvPr id="15" name="Zone de texte 2"/>
          <p:cNvSpPr txBox="1">
            <a:spLocks noChangeArrowheads="1"/>
          </p:cNvSpPr>
          <p:nvPr/>
        </p:nvSpPr>
        <p:spPr bwMode="auto">
          <a:xfrm rot="18644577">
            <a:off x="6801659" y="1511010"/>
            <a:ext cx="1083036" cy="2714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Co constructeur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Texte 15"/>
          <p:cNvSpPr txBox="1"/>
          <p:nvPr/>
        </p:nvSpPr>
        <p:spPr>
          <a:xfrm>
            <a:off x="9255952" y="1873291"/>
            <a:ext cx="184731" cy="369332"/>
          </a:xfrm>
          <a:prstGeom prst="rect">
            <a:avLst/>
          </a:prstGeom>
          <a:noFill/>
        </p:spPr>
        <p:txBody>
          <a:bodyPr wrap="none" rtlCol="0">
            <a:spAutoFit/>
          </a:bodyPr>
          <a:lstStyle/>
          <a:p>
            <a:endParaRPr lang="fr-BE" dirty="0"/>
          </a:p>
        </p:txBody>
      </p:sp>
      <p:sp>
        <p:nvSpPr>
          <p:cNvPr id="17" name="ZoneTexte 16"/>
          <p:cNvSpPr txBox="1"/>
          <p:nvPr/>
        </p:nvSpPr>
        <p:spPr>
          <a:xfrm>
            <a:off x="9004663" y="1950720"/>
            <a:ext cx="184731" cy="369332"/>
          </a:xfrm>
          <a:prstGeom prst="rect">
            <a:avLst/>
          </a:prstGeom>
          <a:noFill/>
        </p:spPr>
        <p:txBody>
          <a:bodyPr wrap="none" rtlCol="0">
            <a:spAutoFit/>
          </a:bodyPr>
          <a:lstStyle/>
          <a:p>
            <a:endParaRPr lang="fr-BE" dirty="0"/>
          </a:p>
        </p:txBody>
      </p:sp>
      <p:sp>
        <p:nvSpPr>
          <p:cNvPr id="18" name="Zone de texte 2"/>
          <p:cNvSpPr txBox="1">
            <a:spLocks noChangeArrowheads="1"/>
          </p:cNvSpPr>
          <p:nvPr/>
        </p:nvSpPr>
        <p:spPr bwMode="auto">
          <a:xfrm rot="18644577">
            <a:off x="8564936" y="1443750"/>
            <a:ext cx="767080" cy="23304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Facilitateur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ZoneTexte 18"/>
          <p:cNvSpPr txBox="1"/>
          <p:nvPr/>
        </p:nvSpPr>
        <p:spPr>
          <a:xfrm>
            <a:off x="10528663" y="2011680"/>
            <a:ext cx="184731" cy="369332"/>
          </a:xfrm>
          <a:prstGeom prst="rect">
            <a:avLst/>
          </a:prstGeom>
          <a:noFill/>
        </p:spPr>
        <p:txBody>
          <a:bodyPr wrap="none" rtlCol="0">
            <a:spAutoFit/>
          </a:bodyPr>
          <a:lstStyle/>
          <a:p>
            <a:endParaRPr lang="fr-BE" dirty="0"/>
          </a:p>
        </p:txBody>
      </p:sp>
      <p:sp>
        <p:nvSpPr>
          <p:cNvPr id="20" name="Zone de texte 2"/>
          <p:cNvSpPr txBox="1">
            <a:spLocks noChangeArrowheads="1"/>
          </p:cNvSpPr>
          <p:nvPr/>
        </p:nvSpPr>
        <p:spPr bwMode="auto">
          <a:xfrm rot="18644577">
            <a:off x="9873305" y="1490258"/>
            <a:ext cx="949222" cy="2991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Emancipateur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ZoneTexte 21"/>
          <p:cNvSpPr txBox="1"/>
          <p:nvPr/>
        </p:nvSpPr>
        <p:spPr>
          <a:xfrm>
            <a:off x="3242583" y="2312373"/>
            <a:ext cx="1163954" cy="861774"/>
          </a:xfrm>
          <a:prstGeom prst="rect">
            <a:avLst/>
          </a:prstGeom>
          <a:noFill/>
        </p:spPr>
        <p:txBody>
          <a:bodyPr wrap="square" rtlCol="0">
            <a:spAutoFit/>
          </a:bodyPr>
          <a:lstStyle/>
          <a:p>
            <a:r>
              <a:rPr lang="fr-BE" sz="1600" b="1" dirty="0"/>
              <a:t>Intervenir, faire pour</a:t>
            </a:r>
          </a:p>
          <a:p>
            <a:endParaRPr lang="fr-BE" sz="1600" dirty="0"/>
          </a:p>
        </p:txBody>
      </p:sp>
      <p:sp>
        <p:nvSpPr>
          <p:cNvPr id="23" name="ZoneTexte 22"/>
          <p:cNvSpPr txBox="1"/>
          <p:nvPr/>
        </p:nvSpPr>
        <p:spPr>
          <a:xfrm>
            <a:off x="10742390" y="2207428"/>
            <a:ext cx="1163954" cy="830997"/>
          </a:xfrm>
          <a:prstGeom prst="rect">
            <a:avLst/>
          </a:prstGeom>
          <a:noFill/>
        </p:spPr>
        <p:txBody>
          <a:bodyPr wrap="square" rtlCol="0">
            <a:spAutoFit/>
          </a:bodyPr>
          <a:lstStyle/>
          <a:p>
            <a:r>
              <a:rPr lang="fr-BE" sz="1600" b="1" dirty="0"/>
              <a:t>S’effacer, laisser </a:t>
            </a:r>
            <a:r>
              <a:rPr lang="fr-BE" sz="1600" b="1" dirty="0" smtClean="0"/>
              <a:t>faire</a:t>
            </a:r>
            <a:endParaRPr lang="fr-BE" sz="1600" b="1" dirty="0"/>
          </a:p>
        </p:txBody>
      </p:sp>
      <p:sp>
        <p:nvSpPr>
          <p:cNvPr id="25" name="Zone de texte 2"/>
          <p:cNvSpPr txBox="1">
            <a:spLocks noChangeArrowheads="1"/>
          </p:cNvSpPr>
          <p:nvPr/>
        </p:nvSpPr>
        <p:spPr bwMode="auto">
          <a:xfrm rot="18644577">
            <a:off x="4102644" y="2836903"/>
            <a:ext cx="698611" cy="27528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Imposeur</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Zone de texte 2"/>
          <p:cNvSpPr txBox="1">
            <a:spLocks noChangeArrowheads="1"/>
          </p:cNvSpPr>
          <p:nvPr/>
        </p:nvSpPr>
        <p:spPr bwMode="auto">
          <a:xfrm rot="18644577">
            <a:off x="5201211" y="2856858"/>
            <a:ext cx="954314" cy="2353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Organisateur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Zone de texte 2"/>
          <p:cNvSpPr txBox="1">
            <a:spLocks noChangeArrowheads="1"/>
          </p:cNvSpPr>
          <p:nvPr/>
        </p:nvSpPr>
        <p:spPr bwMode="auto">
          <a:xfrm rot="18644577">
            <a:off x="8434958" y="2777510"/>
            <a:ext cx="767080" cy="23304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Facilitateur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Zone de texte 2"/>
          <p:cNvSpPr txBox="1">
            <a:spLocks noChangeArrowheads="1"/>
          </p:cNvSpPr>
          <p:nvPr/>
        </p:nvSpPr>
        <p:spPr bwMode="auto">
          <a:xfrm rot="18644577">
            <a:off x="9811594" y="2782919"/>
            <a:ext cx="949222" cy="2991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Emancipateur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Zone de texte 2"/>
          <p:cNvSpPr txBox="1">
            <a:spLocks noChangeArrowheads="1"/>
          </p:cNvSpPr>
          <p:nvPr/>
        </p:nvSpPr>
        <p:spPr bwMode="auto">
          <a:xfrm rot="18644577">
            <a:off x="6658804" y="2815417"/>
            <a:ext cx="1083036" cy="2714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Co constructeur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Connecteur droit avec flèche 23"/>
          <p:cNvCxnSpPr/>
          <p:nvPr/>
        </p:nvCxnSpPr>
        <p:spPr>
          <a:xfrm>
            <a:off x="4380411" y="2475279"/>
            <a:ext cx="6332983"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4" name="ZoneTexte 33"/>
          <p:cNvSpPr txBox="1"/>
          <p:nvPr/>
        </p:nvSpPr>
        <p:spPr>
          <a:xfrm>
            <a:off x="3217807" y="3491776"/>
            <a:ext cx="1258389" cy="830997"/>
          </a:xfrm>
          <a:prstGeom prst="rect">
            <a:avLst/>
          </a:prstGeom>
          <a:noFill/>
        </p:spPr>
        <p:txBody>
          <a:bodyPr wrap="square" rtlCol="0">
            <a:spAutoFit/>
          </a:bodyPr>
          <a:lstStyle/>
          <a:p>
            <a:r>
              <a:rPr lang="fr-BE" sz="1600" b="1" dirty="0" smtClean="0"/>
              <a:t>Pointer les erreurs, les réussites</a:t>
            </a:r>
            <a:endParaRPr lang="fr-BE" sz="1600" b="1" dirty="0"/>
          </a:p>
        </p:txBody>
      </p:sp>
      <p:sp>
        <p:nvSpPr>
          <p:cNvPr id="36" name="ZoneTexte 35"/>
          <p:cNvSpPr txBox="1"/>
          <p:nvPr/>
        </p:nvSpPr>
        <p:spPr>
          <a:xfrm>
            <a:off x="10757264" y="3473331"/>
            <a:ext cx="1258389" cy="830997"/>
          </a:xfrm>
          <a:prstGeom prst="rect">
            <a:avLst/>
          </a:prstGeom>
          <a:noFill/>
        </p:spPr>
        <p:txBody>
          <a:bodyPr wrap="square" rtlCol="0">
            <a:spAutoFit/>
          </a:bodyPr>
          <a:lstStyle/>
          <a:p>
            <a:r>
              <a:rPr lang="fr-BE" sz="1600" b="1" dirty="0"/>
              <a:t>Aider à les faire émerger </a:t>
            </a:r>
          </a:p>
        </p:txBody>
      </p:sp>
      <p:sp>
        <p:nvSpPr>
          <p:cNvPr id="38" name="Zone de texte 2"/>
          <p:cNvSpPr txBox="1">
            <a:spLocks noChangeArrowheads="1"/>
          </p:cNvSpPr>
          <p:nvPr/>
        </p:nvSpPr>
        <p:spPr bwMode="auto">
          <a:xfrm rot="18644577">
            <a:off x="4102643" y="4097386"/>
            <a:ext cx="698611" cy="27528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Imposeur</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Zone de texte 2"/>
          <p:cNvSpPr txBox="1">
            <a:spLocks noChangeArrowheads="1"/>
          </p:cNvSpPr>
          <p:nvPr/>
        </p:nvSpPr>
        <p:spPr bwMode="auto">
          <a:xfrm rot="18644577">
            <a:off x="5123285" y="4125451"/>
            <a:ext cx="954314" cy="2353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Organisateur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Zone de texte 2"/>
          <p:cNvSpPr txBox="1">
            <a:spLocks noChangeArrowheads="1"/>
          </p:cNvSpPr>
          <p:nvPr/>
        </p:nvSpPr>
        <p:spPr bwMode="auto">
          <a:xfrm rot="18644577">
            <a:off x="6545021" y="4160726"/>
            <a:ext cx="1083036" cy="2714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Co constructeur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Zone de texte 2"/>
          <p:cNvSpPr txBox="1">
            <a:spLocks noChangeArrowheads="1"/>
          </p:cNvSpPr>
          <p:nvPr/>
        </p:nvSpPr>
        <p:spPr bwMode="auto">
          <a:xfrm rot="18644577">
            <a:off x="8340110" y="4091817"/>
            <a:ext cx="767080" cy="23304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Facilitateur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Zone de texte 2"/>
          <p:cNvSpPr txBox="1">
            <a:spLocks noChangeArrowheads="1"/>
          </p:cNvSpPr>
          <p:nvPr/>
        </p:nvSpPr>
        <p:spPr bwMode="auto">
          <a:xfrm rot="18644577">
            <a:off x="9749115" y="4105224"/>
            <a:ext cx="949222" cy="2991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Emancipateur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Connecteur droit avec flèche 36"/>
          <p:cNvCxnSpPr/>
          <p:nvPr/>
        </p:nvCxnSpPr>
        <p:spPr>
          <a:xfrm>
            <a:off x="4376299" y="3799009"/>
            <a:ext cx="6332983"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43" name="Zone de texte 2"/>
          <p:cNvSpPr txBox="1">
            <a:spLocks noChangeArrowheads="1"/>
          </p:cNvSpPr>
          <p:nvPr/>
        </p:nvSpPr>
        <p:spPr bwMode="auto">
          <a:xfrm rot="18644577">
            <a:off x="9667085" y="5751314"/>
            <a:ext cx="949222" cy="2991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Emancipateur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ZoneTexte 43"/>
          <p:cNvSpPr txBox="1"/>
          <p:nvPr/>
        </p:nvSpPr>
        <p:spPr>
          <a:xfrm>
            <a:off x="3174543" y="5111625"/>
            <a:ext cx="1358537" cy="584775"/>
          </a:xfrm>
          <a:prstGeom prst="rect">
            <a:avLst/>
          </a:prstGeom>
          <a:noFill/>
        </p:spPr>
        <p:txBody>
          <a:bodyPr wrap="square" rtlCol="0">
            <a:spAutoFit/>
          </a:bodyPr>
          <a:lstStyle/>
          <a:p>
            <a:r>
              <a:rPr lang="fr-BE" sz="1600" b="1" dirty="0"/>
              <a:t>Transmettre le métier </a:t>
            </a:r>
          </a:p>
        </p:txBody>
      </p:sp>
      <p:sp>
        <p:nvSpPr>
          <p:cNvPr id="45" name="ZoneTexte 44"/>
          <p:cNvSpPr txBox="1"/>
          <p:nvPr/>
        </p:nvSpPr>
        <p:spPr>
          <a:xfrm>
            <a:off x="10663011" y="5069279"/>
            <a:ext cx="1358537" cy="1169551"/>
          </a:xfrm>
          <a:prstGeom prst="rect">
            <a:avLst/>
          </a:prstGeom>
          <a:noFill/>
        </p:spPr>
        <p:txBody>
          <a:bodyPr wrap="square" rtlCol="0">
            <a:spAutoFit/>
          </a:bodyPr>
          <a:lstStyle/>
          <a:p>
            <a:r>
              <a:rPr lang="fr-BE" sz="1400" b="1" dirty="0"/>
              <a:t>Faire réfléchir pour permettre à </a:t>
            </a:r>
            <a:r>
              <a:rPr lang="fr-BE" sz="1400" b="1" dirty="0" smtClean="0"/>
              <a:t>l’élève </a:t>
            </a:r>
            <a:r>
              <a:rPr lang="fr-BE" sz="1400" b="1" dirty="0"/>
              <a:t>de construire sa propre </a:t>
            </a:r>
            <a:r>
              <a:rPr lang="fr-BE" sz="1400" b="1" dirty="0" smtClean="0"/>
              <a:t>réponse </a:t>
            </a:r>
            <a:endParaRPr lang="fr-BE" sz="1400" b="1" dirty="0"/>
          </a:p>
        </p:txBody>
      </p:sp>
      <p:cxnSp>
        <p:nvCxnSpPr>
          <p:cNvPr id="46" name="Connecteur droit avec flèche 45"/>
          <p:cNvCxnSpPr/>
          <p:nvPr/>
        </p:nvCxnSpPr>
        <p:spPr>
          <a:xfrm>
            <a:off x="4347689" y="5350313"/>
            <a:ext cx="6208124" cy="1009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50" name="Zone de texte 2"/>
          <p:cNvSpPr txBox="1">
            <a:spLocks noChangeArrowheads="1"/>
          </p:cNvSpPr>
          <p:nvPr/>
        </p:nvSpPr>
        <p:spPr bwMode="auto">
          <a:xfrm rot="18644577">
            <a:off x="8235386" y="5693791"/>
            <a:ext cx="767080" cy="23304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Facilitateur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Zone de texte 2"/>
          <p:cNvSpPr txBox="1">
            <a:spLocks noChangeArrowheads="1"/>
          </p:cNvSpPr>
          <p:nvPr/>
        </p:nvSpPr>
        <p:spPr bwMode="auto">
          <a:xfrm rot="18644577">
            <a:off x="6414171" y="5767154"/>
            <a:ext cx="1083036" cy="2714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Co constructeur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Zone de texte 2"/>
          <p:cNvSpPr txBox="1">
            <a:spLocks noChangeArrowheads="1"/>
          </p:cNvSpPr>
          <p:nvPr/>
        </p:nvSpPr>
        <p:spPr bwMode="auto">
          <a:xfrm rot="18644577">
            <a:off x="5025658" y="5731563"/>
            <a:ext cx="954314" cy="2353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Organisateur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Zone de texte 2"/>
          <p:cNvSpPr txBox="1">
            <a:spLocks noChangeArrowheads="1"/>
          </p:cNvSpPr>
          <p:nvPr/>
        </p:nvSpPr>
        <p:spPr bwMode="auto">
          <a:xfrm rot="18644577">
            <a:off x="4057230" y="5677915"/>
            <a:ext cx="698611" cy="27528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BE" sz="1000" i="1" dirty="0">
                <a:ln>
                  <a:noFill/>
                </a:ln>
                <a:effectLst/>
                <a:latin typeface="Calibri" panose="020F0502020204030204" pitchFamily="34" charset="0"/>
                <a:ea typeface="Calibri" panose="020F0502020204030204" pitchFamily="34" charset="0"/>
                <a:cs typeface="Times New Roman" panose="02020603050405020304" pitchFamily="18" charset="0"/>
              </a:rPr>
              <a:t>Imposeur</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p:cNvSpPr txBox="1"/>
          <p:nvPr/>
        </p:nvSpPr>
        <p:spPr>
          <a:xfrm>
            <a:off x="8812235" y="6453831"/>
            <a:ext cx="3333548" cy="369332"/>
          </a:xfrm>
          <a:prstGeom prst="rect">
            <a:avLst/>
          </a:prstGeom>
          <a:noFill/>
        </p:spPr>
        <p:txBody>
          <a:bodyPr wrap="square" rtlCol="0">
            <a:spAutoFit/>
          </a:bodyPr>
          <a:lstStyle/>
          <a:p>
            <a:r>
              <a:rPr lang="fr-BE" b="1" dirty="0" err="1" smtClean="0"/>
              <a:t>Crasson</a:t>
            </a:r>
            <a:r>
              <a:rPr lang="fr-BE" b="1" dirty="0" smtClean="0"/>
              <a:t>, </a:t>
            </a:r>
            <a:r>
              <a:rPr lang="fr-BE" b="1" dirty="0" err="1" smtClean="0"/>
              <a:t>Fagnant</a:t>
            </a:r>
            <a:r>
              <a:rPr lang="fr-BE" b="1" dirty="0" smtClean="0"/>
              <a:t> &amp; Noël, 2022</a:t>
            </a:r>
            <a:endParaRPr lang="fr-BE" b="1" dirty="0"/>
          </a:p>
        </p:txBody>
      </p:sp>
      <p:sp>
        <p:nvSpPr>
          <p:cNvPr id="7" name="Espace réservé du numéro de diapositive 6"/>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159564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Une double question de recherche</a:t>
            </a:r>
            <a:endParaRPr lang="fr-BE" dirty="0"/>
          </a:p>
        </p:txBody>
      </p:sp>
      <p:sp>
        <p:nvSpPr>
          <p:cNvPr id="3" name="Espace réservé du contenu 2"/>
          <p:cNvSpPr>
            <a:spLocks noGrp="1"/>
          </p:cNvSpPr>
          <p:nvPr>
            <p:ph sz="quarter" idx="13"/>
          </p:nvPr>
        </p:nvSpPr>
        <p:spPr/>
        <p:txBody>
          <a:bodyPr/>
          <a:lstStyle/>
          <a:p>
            <a:pPr marL="0" indent="0">
              <a:buNone/>
            </a:pPr>
            <a:r>
              <a:rPr lang="fr-BE" dirty="0">
                <a:solidFill>
                  <a:srgbClr val="C00000"/>
                </a:solidFill>
                <a:sym typeface="Wingdings" pitchFamily="2" charset="2"/>
              </a:rPr>
              <a:t>A certains moments-clés de l’accompagnement…</a:t>
            </a:r>
          </a:p>
          <a:p>
            <a:pPr marL="285750" indent="-285750"/>
            <a:r>
              <a:rPr lang="fr-BE" dirty="0">
                <a:sym typeface="Wingdings" pitchFamily="2" charset="2"/>
              </a:rPr>
              <a:t>… quelles sont les attentes de </a:t>
            </a:r>
            <a:r>
              <a:rPr lang="fr-BE" dirty="0" smtClean="0">
                <a:sym typeface="Wingdings" pitchFamily="2" charset="2"/>
              </a:rPr>
              <a:t>l’étudiant stagiaire </a:t>
            </a:r>
            <a:r>
              <a:rPr lang="fr-BE" dirty="0">
                <a:sym typeface="Wingdings" pitchFamily="2" charset="2"/>
              </a:rPr>
              <a:t>quant à son </a:t>
            </a:r>
            <a:r>
              <a:rPr lang="fr-BE" dirty="0" smtClean="0">
                <a:sym typeface="Wingdings" pitchFamily="2" charset="2"/>
              </a:rPr>
              <a:t>MDS ?</a:t>
            </a:r>
            <a:endParaRPr lang="fr-BE" dirty="0">
              <a:sym typeface="Wingdings" pitchFamily="2" charset="2"/>
            </a:endParaRPr>
          </a:p>
          <a:p>
            <a:pPr marL="285750" indent="-285750"/>
            <a:r>
              <a:rPr lang="fr-BE" dirty="0">
                <a:sym typeface="Wingdings" pitchFamily="2" charset="2"/>
              </a:rPr>
              <a:t>… quelles sont les postures que le MDS juge les plus </a:t>
            </a:r>
            <a:r>
              <a:rPr lang="fr-BE" dirty="0" smtClean="0">
                <a:sym typeface="Wingdings" pitchFamily="2" charset="2"/>
              </a:rPr>
              <a:t>« efficaces » ?</a:t>
            </a:r>
            <a:endParaRPr lang="fr-FR" dirty="0"/>
          </a:p>
          <a:p>
            <a:endParaRPr lang="fr-BE"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394530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3214DA-0CAA-5540-AE26-47B292031F9F}"/>
              </a:ext>
            </a:extLst>
          </p:cNvPr>
          <p:cNvSpPr>
            <a:spLocks noGrp="1"/>
          </p:cNvSpPr>
          <p:nvPr>
            <p:ph type="title"/>
          </p:nvPr>
        </p:nvSpPr>
        <p:spPr>
          <a:xfrm>
            <a:off x="838200" y="365126"/>
            <a:ext cx="10515600" cy="895264"/>
          </a:xfrm>
        </p:spPr>
        <p:txBody>
          <a:bodyPr>
            <a:normAutofit/>
          </a:bodyPr>
          <a:lstStyle/>
          <a:p>
            <a:r>
              <a:rPr lang="fr-FR" dirty="0" smtClean="0"/>
              <a:t>méthodologie</a:t>
            </a:r>
            <a:endParaRPr lang="fr-FR" dirty="0"/>
          </a:p>
        </p:txBody>
      </p:sp>
      <p:sp>
        <p:nvSpPr>
          <p:cNvPr id="3" name="Espace réservé du contenu 2">
            <a:extLst>
              <a:ext uri="{FF2B5EF4-FFF2-40B4-BE49-F238E27FC236}">
                <a16:creationId xmlns:a16="http://schemas.microsoft.com/office/drawing/2014/main" id="{6E134FC0-B22F-004D-BE82-0ADD386F685F}"/>
              </a:ext>
            </a:extLst>
          </p:cNvPr>
          <p:cNvSpPr>
            <a:spLocks noGrp="1"/>
          </p:cNvSpPr>
          <p:nvPr>
            <p:ph idx="1"/>
          </p:nvPr>
        </p:nvSpPr>
        <p:spPr>
          <a:xfrm>
            <a:off x="838200" y="2509772"/>
            <a:ext cx="10515600" cy="3985934"/>
          </a:xfrm>
        </p:spPr>
        <p:txBody>
          <a:bodyPr>
            <a:normAutofit/>
          </a:bodyPr>
          <a:lstStyle/>
          <a:p>
            <a:r>
              <a:rPr lang="fr-FR" sz="2000" dirty="0" smtClean="0">
                <a:solidFill>
                  <a:schemeClr val="accent1"/>
                </a:solidFill>
              </a:rPr>
              <a:t>1</a:t>
            </a:r>
            <a:r>
              <a:rPr lang="fr-FR" sz="2000" dirty="0"/>
              <a:t>: </a:t>
            </a:r>
            <a:r>
              <a:rPr lang="fr-BE" sz="2000" dirty="0"/>
              <a:t>attentes des étudiants stagiaires // perceptions des MDS</a:t>
            </a:r>
          </a:p>
          <a:p>
            <a:pPr marL="0" indent="0">
              <a:buNone/>
            </a:pPr>
            <a:r>
              <a:rPr lang="fr-BE" dirty="0"/>
              <a:t>   </a:t>
            </a:r>
            <a:r>
              <a:rPr lang="fr-BE" sz="1600" dirty="0"/>
              <a:t>Questionnaire </a:t>
            </a:r>
            <a:r>
              <a:rPr lang="fr-BE" sz="1600" dirty="0" smtClean="0"/>
              <a:t>écrit (postures d’accompagnement qu’ils jugent idéales) </a:t>
            </a:r>
            <a:r>
              <a:rPr lang="fr-BE" sz="1600" dirty="0" smtClean="0">
                <a:sym typeface="Wingdings" panose="05000000000000000000" pitchFamily="2" charset="2"/>
              </a:rPr>
              <a:t></a:t>
            </a:r>
            <a:r>
              <a:rPr lang="fr-BE" sz="1600" dirty="0" smtClean="0"/>
              <a:t> </a:t>
            </a:r>
            <a:r>
              <a:rPr lang="fr-BE" sz="1600" dirty="0"/>
              <a:t>avant </a:t>
            </a:r>
            <a:r>
              <a:rPr lang="fr-BE" sz="1600" dirty="0" smtClean="0"/>
              <a:t>leur 1</a:t>
            </a:r>
            <a:r>
              <a:rPr lang="fr-BE" sz="1600" baseline="30000" dirty="0" smtClean="0"/>
              <a:t>ère</a:t>
            </a:r>
            <a:r>
              <a:rPr lang="fr-BE" sz="1600" dirty="0" smtClean="0"/>
              <a:t> </a:t>
            </a:r>
            <a:r>
              <a:rPr lang="fr-BE" sz="1600" dirty="0"/>
              <a:t>rencontre</a:t>
            </a:r>
          </a:p>
          <a:p>
            <a:r>
              <a:rPr lang="fr-BE" dirty="0" smtClean="0">
                <a:solidFill>
                  <a:schemeClr val="accent1"/>
                </a:solidFill>
              </a:rPr>
              <a:t>2</a:t>
            </a:r>
            <a:r>
              <a:rPr lang="fr-BE" dirty="0" smtClean="0"/>
              <a:t> :  Identification </a:t>
            </a:r>
            <a:r>
              <a:rPr lang="fr-BE" dirty="0"/>
              <a:t>postures, quand, </a:t>
            </a:r>
            <a:r>
              <a:rPr lang="fr-BE" dirty="0" smtClean="0"/>
              <a:t>pourquoi (S et MDS) ? </a:t>
            </a:r>
            <a:r>
              <a:rPr lang="fr-BE" dirty="0">
                <a:sym typeface="Wingdings" pitchFamily="2" charset="2"/>
              </a:rPr>
              <a:t></a:t>
            </a:r>
            <a:r>
              <a:rPr lang="fr-BE" dirty="0"/>
              <a:t> déceler les indicateurs que les </a:t>
            </a:r>
            <a:r>
              <a:rPr lang="fr-BE" dirty="0" smtClean="0"/>
              <a:t>MDS sélectionnent </a:t>
            </a:r>
            <a:r>
              <a:rPr lang="fr-BE" dirty="0"/>
              <a:t>dans l’action et qui guident leur action d’une façon ou d’une autre. </a:t>
            </a:r>
          </a:p>
          <a:p>
            <a:pPr marL="0" indent="0">
              <a:buNone/>
            </a:pPr>
            <a:r>
              <a:rPr lang="fr-BE" dirty="0" smtClean="0"/>
              <a:t>   </a:t>
            </a:r>
            <a:r>
              <a:rPr lang="fr-BE" sz="1600" dirty="0" smtClean="0"/>
              <a:t>Entretien avec chaque duo, en fin de stage + chercheuse</a:t>
            </a:r>
          </a:p>
        </p:txBody>
      </p:sp>
      <p:sp>
        <p:nvSpPr>
          <p:cNvPr id="4" name="ZoneTexte 3">
            <a:extLst>
              <a:ext uri="{FF2B5EF4-FFF2-40B4-BE49-F238E27FC236}">
                <a16:creationId xmlns:a16="http://schemas.microsoft.com/office/drawing/2014/main" id="{8AD9A86D-B9F2-4D40-992F-58A41AD4DE08}"/>
              </a:ext>
            </a:extLst>
          </p:cNvPr>
          <p:cNvSpPr txBox="1"/>
          <p:nvPr/>
        </p:nvSpPr>
        <p:spPr>
          <a:xfrm>
            <a:off x="1042205" y="1531138"/>
            <a:ext cx="10389973" cy="707886"/>
          </a:xfrm>
          <a:prstGeom prst="rect">
            <a:avLst/>
          </a:prstGeom>
          <a:noFill/>
        </p:spPr>
        <p:txBody>
          <a:bodyPr wrap="square" rtlCol="0">
            <a:spAutoFit/>
          </a:bodyPr>
          <a:lstStyle/>
          <a:p>
            <a:pPr marL="285750" indent="-285750">
              <a:buFont typeface="Wingdings" pitchFamily="2" charset="2"/>
              <a:buChar char="Ø"/>
            </a:pPr>
            <a:r>
              <a:rPr lang="fr-FR" sz="2000" dirty="0" smtClean="0"/>
              <a:t>3 </a:t>
            </a:r>
            <a:r>
              <a:rPr lang="fr-FR" sz="2000" dirty="0"/>
              <a:t>duos </a:t>
            </a:r>
            <a:r>
              <a:rPr lang="fr-FR" sz="2000" dirty="0" smtClean="0"/>
              <a:t>volontaires MDS - stagiaires futures agrégées de l’enseignement secondaire supérieur </a:t>
            </a:r>
            <a:r>
              <a:rPr lang="fr-FR" sz="2000" dirty="0"/>
              <a:t>(AESS) en </a:t>
            </a:r>
            <a:r>
              <a:rPr lang="fr-FR" sz="2000" dirty="0" smtClean="0"/>
              <a:t>psychologie </a:t>
            </a:r>
            <a:r>
              <a:rPr lang="fr-BE" sz="2000" dirty="0"/>
              <a:t>et sciences de l’éducation</a:t>
            </a:r>
            <a:r>
              <a:rPr lang="fr-FR" sz="2000" dirty="0"/>
              <a:t> </a:t>
            </a:r>
            <a:r>
              <a:rPr lang="fr-FR" sz="2000" dirty="0" err="1" smtClean="0"/>
              <a:t>ULiège</a:t>
            </a:r>
            <a:endParaRPr lang="fr-FR" sz="2000" dirty="0"/>
          </a:p>
        </p:txBody>
      </p:sp>
      <p:sp>
        <p:nvSpPr>
          <p:cNvPr id="6" name="ZoneTexte 5"/>
          <p:cNvSpPr txBox="1"/>
          <p:nvPr/>
        </p:nvSpPr>
        <p:spPr>
          <a:xfrm rot="20147579">
            <a:off x="271521" y="648264"/>
            <a:ext cx="2213748" cy="523220"/>
          </a:xfrm>
          <a:prstGeom prst="rect">
            <a:avLst/>
          </a:prstGeom>
          <a:noFill/>
        </p:spPr>
        <p:txBody>
          <a:bodyPr wrap="square" rtlCol="0">
            <a:spAutoFit/>
          </a:bodyPr>
          <a:lstStyle/>
          <a:p>
            <a:r>
              <a:rPr lang="fr-BE" sz="2800" b="1" dirty="0" smtClean="0"/>
              <a:t>Etudes de cas</a:t>
            </a:r>
            <a:endParaRPr lang="fr-BE" sz="2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10355" t="20250" r="64403" b="26418"/>
          <a:stretch>
            <a:fillRect/>
          </a:stretch>
        </p:blipFill>
        <p:spPr bwMode="auto">
          <a:xfrm>
            <a:off x="6717845" y="3484218"/>
            <a:ext cx="5067300" cy="30114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l="10793" t="19623" r="64471" b="6264"/>
          <a:stretch>
            <a:fillRect/>
          </a:stretch>
        </p:blipFill>
        <p:spPr bwMode="auto">
          <a:xfrm>
            <a:off x="2879891" y="3484218"/>
            <a:ext cx="4176712" cy="35194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Espace réservé du numéro de diapositive 4"/>
          <p:cNvSpPr>
            <a:spLocks noGrp="1"/>
          </p:cNvSpPr>
          <p:nvPr>
            <p:ph type="sldNum" sz="quarter" idx="12"/>
          </p:nvPr>
        </p:nvSpPr>
        <p:spPr/>
        <p:txBody>
          <a:bodyPr/>
          <a:lstStyle/>
          <a:p>
            <a:fld id="{1B736681-FD0C-A44E-9F75-A1C838C7823F}" type="slidenum">
              <a:rPr lang="fr-FR" smtClean="0"/>
              <a:t>6</a:t>
            </a:fld>
            <a:endParaRPr lang="fr-FR"/>
          </a:p>
        </p:txBody>
      </p:sp>
    </p:spTree>
    <p:extLst>
      <p:ext uri="{BB962C8B-B14F-4D97-AF65-F5344CB8AC3E}">
        <p14:creationId xmlns:p14="http://schemas.microsoft.com/office/powerpoint/2010/main" val="189741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2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Principaux résultats</a:t>
            </a:r>
            <a:endParaRPr lang="fr-BE"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288644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214" y="57169"/>
            <a:ext cx="10364451" cy="1253827"/>
          </a:xfrm>
        </p:spPr>
        <p:txBody>
          <a:bodyPr/>
          <a:lstStyle/>
          <a:p>
            <a:r>
              <a:rPr lang="fr-BE" dirty="0" smtClean="0"/>
              <a:t>Constats généraux concernant les 4 moments clés</a:t>
            </a:r>
            <a:endParaRPr lang="fr-BE" dirty="0"/>
          </a:p>
        </p:txBody>
      </p:sp>
      <p:pic>
        <p:nvPicPr>
          <p:cNvPr id="4" name="Espace réservé du contenu 3"/>
          <p:cNvPicPr>
            <a:picLocks noGrp="1"/>
          </p:cNvPicPr>
          <p:nvPr>
            <p:ph sz="quarter" idx="13"/>
          </p:nvPr>
        </p:nvPicPr>
        <p:blipFill>
          <a:blip r:embed="rId3">
            <a:extLst>
              <a:ext uri="{28A0092B-C50C-407E-A947-70E740481C1C}">
                <a14:useLocalDpi xmlns:a14="http://schemas.microsoft.com/office/drawing/2010/main" val="0"/>
              </a:ext>
            </a:extLst>
          </a:blip>
          <a:srcRect l="28200" t="25458" r="24895" b="28200"/>
          <a:stretch>
            <a:fillRect/>
          </a:stretch>
        </p:blipFill>
        <p:spPr bwMode="auto">
          <a:xfrm>
            <a:off x="105901" y="1567749"/>
            <a:ext cx="6009539" cy="3241357"/>
          </a:xfrm>
          <a:prstGeom prst="rect">
            <a:avLst/>
          </a:prstGeom>
          <a:noFill/>
          <a:ln>
            <a:noFill/>
          </a:ln>
          <a:effectLst/>
        </p:spPr>
      </p:pic>
      <p:sp>
        <p:nvSpPr>
          <p:cNvPr id="5" name="ZoneTexte 4"/>
          <p:cNvSpPr txBox="1"/>
          <p:nvPr/>
        </p:nvSpPr>
        <p:spPr>
          <a:xfrm>
            <a:off x="6229393" y="1715296"/>
            <a:ext cx="5962607" cy="4524315"/>
          </a:xfrm>
          <a:prstGeom prst="rect">
            <a:avLst/>
          </a:prstGeom>
          <a:noFill/>
        </p:spPr>
        <p:txBody>
          <a:bodyPr wrap="square" rtlCol="0">
            <a:spAutoFit/>
          </a:bodyPr>
          <a:lstStyle/>
          <a:p>
            <a:pPr algn="just"/>
            <a:r>
              <a:rPr lang="fr-FR" b="1" dirty="0" smtClean="0"/>
              <a:t>1) Moment </a:t>
            </a:r>
            <a:r>
              <a:rPr lang="fr-FR" b="1" dirty="0"/>
              <a:t>consacré à l’attribution </a:t>
            </a:r>
            <a:r>
              <a:rPr lang="fr-FR" b="1" dirty="0" smtClean="0"/>
              <a:t>de </a:t>
            </a:r>
            <a:r>
              <a:rPr lang="fr-FR" b="1" dirty="0"/>
              <a:t>la matière et à la validation des </a:t>
            </a:r>
            <a:r>
              <a:rPr lang="fr-FR" b="1" dirty="0" smtClean="0"/>
              <a:t>préparations </a:t>
            </a:r>
            <a:r>
              <a:rPr lang="fr-FR" b="1" dirty="0"/>
              <a:t>par </a:t>
            </a:r>
            <a:r>
              <a:rPr lang="fr-FR" b="1" dirty="0" smtClean="0"/>
              <a:t>MDS</a:t>
            </a:r>
            <a:r>
              <a:rPr lang="fr-FR" dirty="0" smtClean="0"/>
              <a:t>, les </a:t>
            </a:r>
            <a:r>
              <a:rPr lang="fr-FR" dirty="0"/>
              <a:t>différents participants ont manifesté </a:t>
            </a:r>
            <a:r>
              <a:rPr lang="fr-FR" dirty="0" smtClean="0"/>
              <a:t>le </a:t>
            </a:r>
            <a:r>
              <a:rPr lang="fr-FR" dirty="0"/>
              <a:t>besoin d’une posture </a:t>
            </a:r>
            <a:r>
              <a:rPr lang="fr-FR" dirty="0" smtClean="0"/>
              <a:t>directive. </a:t>
            </a:r>
          </a:p>
          <a:p>
            <a:pPr algn="just"/>
            <a:r>
              <a:rPr lang="fr-FR" dirty="0" smtClean="0"/>
              <a:t>2) </a:t>
            </a:r>
            <a:r>
              <a:rPr lang="fr-FR" b="1" dirty="0" smtClean="0"/>
              <a:t>Moment </a:t>
            </a:r>
            <a:r>
              <a:rPr lang="fr-FR" b="1" dirty="0"/>
              <a:t>où la stagiaire gère </a:t>
            </a:r>
            <a:r>
              <a:rPr lang="fr-FR" b="1" dirty="0" smtClean="0"/>
              <a:t>les </a:t>
            </a:r>
            <a:r>
              <a:rPr lang="fr-FR" b="1" dirty="0"/>
              <a:t>situations d’enseignement-apprentissage </a:t>
            </a:r>
            <a:r>
              <a:rPr lang="fr-FR" b="1" dirty="0" smtClean="0"/>
              <a:t>face </a:t>
            </a:r>
            <a:r>
              <a:rPr lang="fr-FR" b="1" dirty="0"/>
              <a:t>aux élèves</a:t>
            </a:r>
            <a:r>
              <a:rPr lang="fr-FR" dirty="0"/>
              <a:t>, toutes les personnes interrogées </a:t>
            </a:r>
            <a:r>
              <a:rPr lang="fr-FR" dirty="0" smtClean="0"/>
              <a:t>préfèrent </a:t>
            </a:r>
            <a:r>
              <a:rPr lang="fr-FR" dirty="0"/>
              <a:t>un positionnement plus ouvert. </a:t>
            </a:r>
            <a:endParaRPr lang="fr-FR" dirty="0" smtClean="0"/>
          </a:p>
          <a:p>
            <a:pPr algn="just"/>
            <a:r>
              <a:rPr lang="fr-FR" dirty="0" smtClean="0"/>
              <a:t>3) </a:t>
            </a:r>
            <a:r>
              <a:rPr lang="fr-FR" b="1" dirty="0" smtClean="0"/>
              <a:t>Moment </a:t>
            </a:r>
            <a:r>
              <a:rPr lang="fr-FR" b="1" dirty="0"/>
              <a:t>de réflexion et d’échanges sur </a:t>
            </a:r>
            <a:r>
              <a:rPr lang="fr-FR" b="1" dirty="0" smtClean="0"/>
              <a:t>l’action, </a:t>
            </a:r>
            <a:r>
              <a:rPr lang="fr-FR" dirty="0"/>
              <a:t>trois </a:t>
            </a:r>
            <a:r>
              <a:rPr lang="fr-FR" dirty="0" smtClean="0"/>
              <a:t>des </a:t>
            </a:r>
            <a:r>
              <a:rPr lang="fr-FR" dirty="0"/>
              <a:t>participants </a:t>
            </a:r>
            <a:r>
              <a:rPr lang="fr-FR" dirty="0" smtClean="0"/>
              <a:t>se </a:t>
            </a:r>
            <a:r>
              <a:rPr lang="fr-FR" dirty="0"/>
              <a:t>situent, en répondant au questionnaire </a:t>
            </a:r>
            <a:r>
              <a:rPr lang="fr-FR" dirty="0" smtClean="0"/>
              <a:t>initial</a:t>
            </a:r>
            <a:r>
              <a:rPr lang="fr-FR" dirty="0"/>
              <a:t>, dans </a:t>
            </a:r>
            <a:r>
              <a:rPr lang="fr-FR" dirty="0" smtClean="0"/>
              <a:t>posture </a:t>
            </a:r>
            <a:r>
              <a:rPr lang="fr-FR" dirty="0" err="1" smtClean="0"/>
              <a:t>co</a:t>
            </a:r>
            <a:r>
              <a:rPr lang="fr-FR" dirty="0" smtClean="0"/>
              <a:t>-constructeur </a:t>
            </a:r>
            <a:r>
              <a:rPr lang="fr-FR" dirty="0"/>
              <a:t>alors que les </a:t>
            </a:r>
            <a:r>
              <a:rPr lang="fr-FR" dirty="0" smtClean="0"/>
              <a:t>trois </a:t>
            </a:r>
            <a:r>
              <a:rPr lang="fr-FR" dirty="0"/>
              <a:t>autres </a:t>
            </a:r>
            <a:r>
              <a:rPr lang="fr-FR" dirty="0" smtClean="0"/>
              <a:t>envisagent </a:t>
            </a:r>
            <a:r>
              <a:rPr lang="fr-FR" dirty="0"/>
              <a:t>plutôt </a:t>
            </a:r>
            <a:r>
              <a:rPr lang="fr-FR" dirty="0" smtClean="0"/>
              <a:t>position </a:t>
            </a:r>
            <a:r>
              <a:rPr lang="fr-FR" dirty="0"/>
              <a:t>plus dirigée, </a:t>
            </a:r>
            <a:r>
              <a:rPr lang="fr-FR" dirty="0" smtClean="0"/>
              <a:t>d’organisateur. Tendance à s’harmoniser dans l’action.</a:t>
            </a:r>
          </a:p>
          <a:p>
            <a:pPr algn="just"/>
            <a:r>
              <a:rPr lang="fr-FR" dirty="0" smtClean="0"/>
              <a:t>4) </a:t>
            </a:r>
            <a:r>
              <a:rPr lang="fr-FR" b="1" dirty="0" smtClean="0"/>
              <a:t>Moments </a:t>
            </a:r>
            <a:r>
              <a:rPr lang="fr-FR" b="1" dirty="0"/>
              <a:t>centrés sur </a:t>
            </a:r>
            <a:r>
              <a:rPr lang="fr-FR" b="1" dirty="0" smtClean="0"/>
              <a:t>perspective </a:t>
            </a:r>
            <a:r>
              <a:rPr lang="fr-FR" b="1" dirty="0"/>
              <a:t>de régulation, tant pour </a:t>
            </a:r>
            <a:r>
              <a:rPr lang="fr-FR" b="1" dirty="0" smtClean="0"/>
              <a:t> </a:t>
            </a:r>
            <a:r>
              <a:rPr lang="fr-FR" b="1" dirty="0"/>
              <a:t>pistes concrètes d’amélioration que pour </a:t>
            </a:r>
            <a:r>
              <a:rPr lang="fr-FR" b="1" dirty="0" smtClean="0"/>
              <a:t>questions </a:t>
            </a:r>
            <a:r>
              <a:rPr lang="fr-FR" b="1" dirty="0"/>
              <a:t>identitaires</a:t>
            </a:r>
            <a:r>
              <a:rPr lang="fr-FR" dirty="0"/>
              <a:t>, la vision initiale de l’ensemble des personnes interrogées tend vers </a:t>
            </a:r>
            <a:r>
              <a:rPr lang="fr-FR" dirty="0" smtClean="0"/>
              <a:t>les </a:t>
            </a:r>
            <a:r>
              <a:rPr lang="fr-FR" dirty="0"/>
              <a:t>postures les plus </a:t>
            </a:r>
            <a:r>
              <a:rPr lang="fr-FR" dirty="0" smtClean="0"/>
              <a:t>ouvertes avec glissement vers l’extrême droite du continuum dans l’action.</a:t>
            </a:r>
          </a:p>
        </p:txBody>
      </p:sp>
      <p:sp>
        <p:nvSpPr>
          <p:cNvPr id="6" name="Bulle ronde 5"/>
          <p:cNvSpPr/>
          <p:nvPr/>
        </p:nvSpPr>
        <p:spPr>
          <a:xfrm>
            <a:off x="10445736" y="1653574"/>
            <a:ext cx="1428206" cy="557348"/>
          </a:xfrm>
          <a:prstGeom prst="wedgeEllipseCallout">
            <a:avLst>
              <a:gd name="adj1" fmla="val -36077"/>
              <a:gd name="adj2" fmla="val 68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10627202" y="1715296"/>
            <a:ext cx="1149218" cy="338554"/>
          </a:xfrm>
          <a:prstGeom prst="rect">
            <a:avLst/>
          </a:prstGeom>
          <a:noFill/>
        </p:spPr>
        <p:txBody>
          <a:bodyPr wrap="square" rtlCol="0">
            <a:spAutoFit/>
          </a:bodyPr>
          <a:lstStyle/>
          <a:p>
            <a:r>
              <a:rPr lang="fr-BE" sz="1600" i="1" dirty="0" smtClean="0">
                <a:solidFill>
                  <a:schemeClr val="bg1"/>
                </a:solidFill>
              </a:rPr>
              <a:t>Imposer…</a:t>
            </a:r>
            <a:endParaRPr lang="fr-BE" sz="1600" i="1" dirty="0">
              <a:solidFill>
                <a:schemeClr val="bg1"/>
              </a:solidFill>
            </a:endParaRPr>
          </a:p>
        </p:txBody>
      </p:sp>
      <p:sp>
        <p:nvSpPr>
          <p:cNvPr id="8" name="Bulle ronde 7"/>
          <p:cNvSpPr/>
          <p:nvPr/>
        </p:nvSpPr>
        <p:spPr>
          <a:xfrm>
            <a:off x="10417399" y="3548458"/>
            <a:ext cx="1568823" cy="1491983"/>
          </a:xfrm>
          <a:prstGeom prst="wedgeEllipseCallout">
            <a:avLst>
              <a:gd name="adj1" fmla="val -46120"/>
              <a:gd name="adj2" fmla="val -663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10642458" y="3709673"/>
            <a:ext cx="1457717" cy="1169551"/>
          </a:xfrm>
          <a:prstGeom prst="rect">
            <a:avLst/>
          </a:prstGeom>
          <a:noFill/>
        </p:spPr>
        <p:txBody>
          <a:bodyPr wrap="square" rtlCol="0">
            <a:spAutoFit/>
          </a:bodyPr>
          <a:lstStyle/>
          <a:p>
            <a:r>
              <a:rPr lang="fr-FR" sz="1400" i="1" dirty="0">
                <a:solidFill>
                  <a:schemeClr val="bg1"/>
                </a:solidFill>
              </a:rPr>
              <a:t>F</a:t>
            </a:r>
            <a:r>
              <a:rPr lang="fr-FR" sz="1400" i="1" dirty="0" smtClean="0">
                <a:solidFill>
                  <a:schemeClr val="bg1"/>
                </a:solidFill>
              </a:rPr>
              <a:t>aire confiance</a:t>
            </a:r>
            <a:r>
              <a:rPr lang="fr-FR" sz="1400" dirty="0" smtClean="0">
                <a:solidFill>
                  <a:schemeClr val="bg1"/>
                </a:solidFill>
              </a:rPr>
              <a:t>, </a:t>
            </a:r>
            <a:r>
              <a:rPr lang="fr-FR" sz="1400" i="1" dirty="0" smtClean="0">
                <a:solidFill>
                  <a:schemeClr val="bg1"/>
                </a:solidFill>
              </a:rPr>
              <a:t>laisser-faire</a:t>
            </a:r>
            <a:r>
              <a:rPr lang="fr-FR" sz="1400" dirty="0">
                <a:solidFill>
                  <a:schemeClr val="bg1"/>
                </a:solidFill>
              </a:rPr>
              <a:t> </a:t>
            </a:r>
          </a:p>
          <a:p>
            <a:r>
              <a:rPr lang="fr-FR" sz="1400" dirty="0" smtClean="0">
                <a:solidFill>
                  <a:schemeClr val="bg1"/>
                </a:solidFill>
              </a:rPr>
              <a:t>[afin </a:t>
            </a:r>
            <a:r>
              <a:rPr lang="fr-FR" sz="1400" dirty="0">
                <a:solidFill>
                  <a:schemeClr val="bg1"/>
                </a:solidFill>
              </a:rPr>
              <a:t>que </a:t>
            </a:r>
            <a:r>
              <a:rPr lang="fr-FR" sz="1400" dirty="0" smtClean="0">
                <a:solidFill>
                  <a:schemeClr val="bg1"/>
                </a:solidFill>
              </a:rPr>
              <a:t>S</a:t>
            </a:r>
            <a:endParaRPr lang="fr-FR" sz="1400" dirty="0">
              <a:solidFill>
                <a:schemeClr val="bg1"/>
              </a:solidFill>
            </a:endParaRPr>
          </a:p>
          <a:p>
            <a:r>
              <a:rPr lang="fr-FR" sz="1400" dirty="0" smtClean="0">
                <a:solidFill>
                  <a:schemeClr val="bg1"/>
                </a:solidFill>
              </a:rPr>
              <a:t>puisse</a:t>
            </a:r>
            <a:r>
              <a:rPr lang="fr-FR" sz="1400" dirty="0">
                <a:solidFill>
                  <a:schemeClr val="bg1"/>
                </a:solidFill>
              </a:rPr>
              <a:t>]</a:t>
            </a:r>
            <a:r>
              <a:rPr lang="fr-FR" sz="1400" dirty="0" smtClean="0">
                <a:solidFill>
                  <a:schemeClr val="bg1"/>
                </a:solidFill>
              </a:rPr>
              <a:t> </a:t>
            </a:r>
            <a:r>
              <a:rPr lang="fr-FR" sz="1400" i="1" dirty="0" smtClean="0">
                <a:solidFill>
                  <a:schemeClr val="bg1"/>
                </a:solidFill>
              </a:rPr>
              <a:t>se débrouiller</a:t>
            </a:r>
            <a:r>
              <a:rPr lang="fr-FR" sz="1400" dirty="0" smtClean="0">
                <a:solidFill>
                  <a:schemeClr val="bg1"/>
                </a:solidFill>
              </a:rPr>
              <a:t> </a:t>
            </a:r>
            <a:endParaRPr lang="fr-BE" sz="1400" dirty="0">
              <a:solidFill>
                <a:schemeClr val="bg1"/>
              </a:solidFill>
            </a:endParaRPr>
          </a:p>
        </p:txBody>
      </p:sp>
      <p:sp>
        <p:nvSpPr>
          <p:cNvPr id="10" name="Bulle ronde 9"/>
          <p:cNvSpPr/>
          <p:nvPr/>
        </p:nvSpPr>
        <p:spPr>
          <a:xfrm>
            <a:off x="4782714" y="4190124"/>
            <a:ext cx="1984663" cy="1785218"/>
          </a:xfrm>
          <a:prstGeom prst="wedgeEllipseCallout">
            <a:avLst>
              <a:gd name="adj1" fmla="val 57205"/>
              <a:gd name="adj2" fmla="val -58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5088207" y="4265640"/>
            <a:ext cx="1755236" cy="1600438"/>
          </a:xfrm>
          <a:prstGeom prst="rect">
            <a:avLst/>
          </a:prstGeom>
          <a:noFill/>
        </p:spPr>
        <p:txBody>
          <a:bodyPr wrap="square" rtlCol="0">
            <a:spAutoFit/>
          </a:bodyPr>
          <a:lstStyle/>
          <a:p>
            <a:r>
              <a:rPr lang="fr-FR" sz="1400" dirty="0" smtClean="0">
                <a:solidFill>
                  <a:schemeClr val="bg1"/>
                </a:solidFill>
              </a:rPr>
              <a:t>MDS qui «</a:t>
            </a:r>
            <a:r>
              <a:rPr lang="fr-FR" sz="1400" dirty="0">
                <a:solidFill>
                  <a:schemeClr val="bg1"/>
                </a:solidFill>
              </a:rPr>
              <a:t> </a:t>
            </a:r>
            <a:r>
              <a:rPr lang="fr-FR" sz="1400" i="1" dirty="0" smtClean="0">
                <a:solidFill>
                  <a:schemeClr val="bg1"/>
                </a:solidFill>
              </a:rPr>
              <a:t>fait </a:t>
            </a:r>
            <a:r>
              <a:rPr lang="fr-FR" sz="1400" i="1" dirty="0">
                <a:solidFill>
                  <a:schemeClr val="bg1"/>
                </a:solidFill>
              </a:rPr>
              <a:t>émerger une problématique</a:t>
            </a:r>
            <a:r>
              <a:rPr lang="fr-FR" sz="1400" dirty="0">
                <a:solidFill>
                  <a:schemeClr val="bg1"/>
                </a:solidFill>
              </a:rPr>
              <a:t> » </a:t>
            </a:r>
            <a:r>
              <a:rPr lang="fr-FR" sz="1400" dirty="0" smtClean="0">
                <a:solidFill>
                  <a:schemeClr val="bg1"/>
                </a:solidFill>
              </a:rPr>
              <a:t> -  </a:t>
            </a:r>
            <a:r>
              <a:rPr lang="fr-FR" sz="1400" dirty="0">
                <a:solidFill>
                  <a:schemeClr val="bg1"/>
                </a:solidFill>
              </a:rPr>
              <a:t>nécessité </a:t>
            </a:r>
            <a:r>
              <a:rPr lang="fr-FR" sz="1400" dirty="0" smtClean="0">
                <a:solidFill>
                  <a:schemeClr val="bg1"/>
                </a:solidFill>
              </a:rPr>
              <a:t>que MDS «</a:t>
            </a:r>
            <a:r>
              <a:rPr lang="fr-FR" sz="1400" dirty="0">
                <a:solidFill>
                  <a:schemeClr val="bg1"/>
                </a:solidFill>
              </a:rPr>
              <a:t> </a:t>
            </a:r>
            <a:r>
              <a:rPr lang="fr-FR" sz="1400" i="1" dirty="0" smtClean="0">
                <a:solidFill>
                  <a:schemeClr val="bg1"/>
                </a:solidFill>
              </a:rPr>
              <a:t>pointe </a:t>
            </a:r>
            <a:r>
              <a:rPr lang="fr-FR" sz="1400" i="1" dirty="0">
                <a:solidFill>
                  <a:schemeClr val="bg1"/>
                </a:solidFill>
              </a:rPr>
              <a:t>les erreurs et les réussites du stagiaire</a:t>
            </a:r>
            <a:r>
              <a:rPr lang="fr-FR" sz="1400" dirty="0">
                <a:solidFill>
                  <a:schemeClr val="bg1"/>
                </a:solidFill>
              </a:rPr>
              <a:t> »</a:t>
            </a:r>
            <a:endParaRPr lang="fr-BE" sz="1100" dirty="0">
              <a:solidFill>
                <a:schemeClr val="bg1"/>
              </a:solidFill>
            </a:endParaRPr>
          </a:p>
        </p:txBody>
      </p:sp>
      <p:sp>
        <p:nvSpPr>
          <p:cNvPr id="12" name="Bulle ronde 11"/>
          <p:cNvSpPr/>
          <p:nvPr/>
        </p:nvSpPr>
        <p:spPr>
          <a:xfrm>
            <a:off x="2453430" y="4928246"/>
            <a:ext cx="2350191" cy="1834327"/>
          </a:xfrm>
          <a:prstGeom prst="wedgeEllipseCallout">
            <a:avLst>
              <a:gd name="adj1" fmla="val 137912"/>
              <a:gd name="adj2" fmla="val -355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2"/>
          <p:cNvSpPr txBox="1"/>
          <p:nvPr/>
        </p:nvSpPr>
        <p:spPr>
          <a:xfrm>
            <a:off x="2824936" y="5152911"/>
            <a:ext cx="1755236" cy="1384995"/>
          </a:xfrm>
          <a:prstGeom prst="rect">
            <a:avLst/>
          </a:prstGeom>
          <a:noFill/>
        </p:spPr>
        <p:txBody>
          <a:bodyPr wrap="square" rtlCol="0">
            <a:spAutoFit/>
          </a:bodyPr>
          <a:lstStyle/>
          <a:p>
            <a:r>
              <a:rPr lang="fr-FR" sz="1400" dirty="0">
                <a:solidFill>
                  <a:schemeClr val="bg1"/>
                </a:solidFill>
              </a:rPr>
              <a:t>D</a:t>
            </a:r>
            <a:r>
              <a:rPr lang="fr-FR" sz="1400" dirty="0" smtClean="0">
                <a:solidFill>
                  <a:schemeClr val="bg1"/>
                </a:solidFill>
              </a:rPr>
              <a:t>uo </a:t>
            </a:r>
            <a:r>
              <a:rPr lang="fr-FR" sz="1400" dirty="0">
                <a:solidFill>
                  <a:schemeClr val="bg1"/>
                </a:solidFill>
              </a:rPr>
              <a:t>Juliette-Carlos traduit cette idée de glissement en parlant </a:t>
            </a:r>
            <a:r>
              <a:rPr lang="fr-FR" sz="1400" dirty="0" smtClean="0">
                <a:solidFill>
                  <a:schemeClr val="bg1"/>
                </a:solidFill>
              </a:rPr>
              <a:t>de </a:t>
            </a:r>
            <a:r>
              <a:rPr lang="fr-FR" sz="1200" dirty="0" smtClean="0">
                <a:solidFill>
                  <a:schemeClr val="bg1"/>
                </a:solidFill>
              </a:rPr>
              <a:t>«</a:t>
            </a:r>
            <a:r>
              <a:rPr lang="fr-FR" sz="1400" dirty="0" smtClean="0">
                <a:solidFill>
                  <a:schemeClr val="bg1"/>
                </a:solidFill>
              </a:rPr>
              <a:t> </a:t>
            </a:r>
            <a:r>
              <a:rPr lang="fr-FR" sz="1400" i="1" dirty="0" smtClean="0">
                <a:solidFill>
                  <a:schemeClr val="bg1"/>
                </a:solidFill>
              </a:rPr>
              <a:t>progression sur le continuum tout au long du stage</a:t>
            </a:r>
            <a:r>
              <a:rPr lang="fr-FR" sz="1400" dirty="0" smtClean="0">
                <a:solidFill>
                  <a:schemeClr val="bg1"/>
                </a:solidFill>
              </a:rPr>
              <a:t> »</a:t>
            </a:r>
            <a:endParaRPr lang="fr-BE" sz="1100" dirty="0">
              <a:solidFill>
                <a:schemeClr val="bg1"/>
              </a:solidFill>
            </a:endParaRPr>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75959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8" grpId="0" animBg="1"/>
      <p:bldP spid="8" grpId="1" animBg="1"/>
      <p:bldP spid="9" grpId="0"/>
      <p:bldP spid="9" grpId="1"/>
      <p:bldP spid="10" grpId="0" animBg="1"/>
      <p:bldP spid="10" grpId="1" animBg="1"/>
      <p:bldP spid="11" grpId="0"/>
      <p:bldP spid="11" grpId="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30144"/>
            <a:ext cx="10364451" cy="1596177"/>
          </a:xfrm>
        </p:spPr>
        <p:txBody>
          <a:bodyPr/>
          <a:lstStyle/>
          <a:p>
            <a:r>
              <a:rPr lang="fr-BE" dirty="0" smtClean="0"/>
              <a:t>Analyse de l’accompagnement espéré et vécu des binômes</a:t>
            </a:r>
            <a:endParaRPr lang="fr-BE" dirty="0"/>
          </a:p>
        </p:txBody>
      </p:sp>
      <p:sp>
        <p:nvSpPr>
          <p:cNvPr id="3" name="Espace réservé du contenu 2"/>
          <p:cNvSpPr>
            <a:spLocks noGrp="1"/>
          </p:cNvSpPr>
          <p:nvPr>
            <p:ph sz="quarter" idx="13"/>
          </p:nvPr>
        </p:nvSpPr>
        <p:spPr>
          <a:xfrm>
            <a:off x="1080028" y="1643194"/>
            <a:ext cx="10363826" cy="4903079"/>
          </a:xfrm>
        </p:spPr>
        <p:txBody>
          <a:bodyPr>
            <a:normAutofit/>
          </a:bodyPr>
          <a:lstStyle/>
          <a:p>
            <a:pPr algn="just"/>
            <a:r>
              <a:rPr lang="fr-FR" i="1" dirty="0"/>
              <a:t>Binôme Carlos (</a:t>
            </a:r>
            <a:r>
              <a:rPr lang="fr-FR" i="1" dirty="0" err="1" smtClean="0"/>
              <a:t>MdS</a:t>
            </a:r>
            <a:r>
              <a:rPr lang="fr-FR" i="1" dirty="0"/>
              <a:t>) et Juliette (S) </a:t>
            </a:r>
            <a:endParaRPr lang="fr-BE" dirty="0"/>
          </a:p>
          <a:p>
            <a:pPr marL="0" indent="0" algn="just">
              <a:buNone/>
            </a:pPr>
            <a:r>
              <a:rPr lang="fr-FR" dirty="0"/>
              <a:t>Bien qu’il existe des divergences de départ dans leurs </a:t>
            </a:r>
            <a:r>
              <a:rPr lang="fr-FR" dirty="0" smtClean="0"/>
              <a:t>représentations (Carlos </a:t>
            </a:r>
            <a:r>
              <a:rPr lang="fr-FR" dirty="0"/>
              <a:t>a une vision moins dirigiste que Juliette, qui aspire à davantage de contrôle </a:t>
            </a:r>
            <a:r>
              <a:rPr lang="fr-FR" dirty="0" smtClean="0"/>
              <a:t>pour la planification et le débriefing), </a:t>
            </a:r>
            <a:r>
              <a:rPr lang="fr-FR" dirty="0"/>
              <a:t>ce binôme trouve un équilibre dans l’accompagnement effectif, où ils s’adaptent tour à tour au mode de </a:t>
            </a:r>
            <a:r>
              <a:rPr lang="fr-FR" dirty="0" smtClean="0"/>
              <a:t>fonctionnement </a:t>
            </a:r>
            <a:r>
              <a:rPr lang="fr-FR" dirty="0"/>
              <a:t>de l’autre. </a:t>
            </a:r>
            <a:endParaRPr lang="fr-FR" dirty="0" smtClean="0"/>
          </a:p>
          <a:p>
            <a:pPr marL="0" indent="0" algn="just">
              <a:buNone/>
            </a:pPr>
            <a:r>
              <a:rPr lang="fr-FR" b="1" dirty="0" smtClean="0"/>
              <a:t>Débriefing</a:t>
            </a:r>
            <a:r>
              <a:rPr lang="fr-FR" dirty="0" smtClean="0"/>
              <a:t> : </a:t>
            </a:r>
            <a:r>
              <a:rPr lang="fr-FR" dirty="0"/>
              <a:t>façon de fonctionner de Carlos </a:t>
            </a:r>
            <a:r>
              <a:rPr lang="fr-FR" dirty="0" smtClean="0"/>
              <a:t>correspond </a:t>
            </a:r>
            <a:r>
              <a:rPr lang="fr-FR" dirty="0"/>
              <a:t>à ses conceptions puisque, comme annoncé, il propose ses notes comme « observable » (</a:t>
            </a:r>
            <a:r>
              <a:rPr lang="fr-FR" dirty="0" err="1"/>
              <a:t>Vermersch</a:t>
            </a:r>
            <a:r>
              <a:rPr lang="fr-FR" dirty="0"/>
              <a:t>, 2015) à Juliette, qui est invitée à réagir à ce qu’elle souhaite. </a:t>
            </a:r>
            <a:endParaRPr lang="fr-FR" dirty="0" smtClean="0"/>
          </a:p>
          <a:p>
            <a:pPr marL="0" indent="0" algn="just">
              <a:buNone/>
            </a:pPr>
            <a:r>
              <a:rPr lang="fr-FR" dirty="0" smtClean="0"/>
              <a:t>Suite </a:t>
            </a:r>
            <a:r>
              <a:rPr lang="fr-FR" dirty="0"/>
              <a:t>à cette expérience, </a:t>
            </a:r>
            <a:r>
              <a:rPr lang="fr-FR" dirty="0" err="1" smtClean="0"/>
              <a:t>juliette</a:t>
            </a:r>
            <a:r>
              <a:rPr lang="fr-FR" dirty="0" smtClean="0"/>
              <a:t> affirme </a:t>
            </a:r>
            <a:r>
              <a:rPr lang="fr-FR" dirty="0"/>
              <a:t>que ses « </a:t>
            </a:r>
            <a:r>
              <a:rPr lang="fr-FR" i="1" dirty="0"/>
              <a:t>conceptions ont changé</a:t>
            </a:r>
            <a:r>
              <a:rPr lang="fr-FR" dirty="0"/>
              <a:t> ». Elle parait </a:t>
            </a:r>
            <a:r>
              <a:rPr lang="fr-FR" dirty="0" smtClean="0"/>
              <a:t>convaincue </a:t>
            </a:r>
            <a:r>
              <a:rPr lang="fr-FR" dirty="0"/>
              <a:t>par cette démarche de « </a:t>
            </a:r>
            <a:r>
              <a:rPr lang="fr-FR" i="1" dirty="0"/>
              <a:t>faire reflet en faisant émerger chez le stagiaire plutôt que montrer et dire</a:t>
            </a:r>
            <a:r>
              <a:rPr lang="fr-FR" dirty="0"/>
              <a:t> ».</a:t>
            </a:r>
            <a:r>
              <a:rPr lang="fr-BE" dirty="0"/>
              <a:t> </a:t>
            </a:r>
          </a:p>
        </p:txBody>
      </p:sp>
      <p:sp>
        <p:nvSpPr>
          <p:cNvPr id="4" name="ZoneTexte 3"/>
          <p:cNvSpPr txBox="1"/>
          <p:nvPr/>
        </p:nvSpPr>
        <p:spPr>
          <a:xfrm>
            <a:off x="9427842" y="1181529"/>
            <a:ext cx="2646394" cy="646331"/>
          </a:xfrm>
          <a:prstGeom prst="rect">
            <a:avLst/>
          </a:prstGeom>
          <a:solidFill>
            <a:schemeClr val="bg1"/>
          </a:solidFill>
        </p:spPr>
        <p:txBody>
          <a:bodyPr wrap="square" rtlCol="0">
            <a:spAutoFit/>
          </a:bodyPr>
          <a:lstStyle/>
          <a:p>
            <a:r>
              <a:rPr lang="fr-BE" dirty="0" smtClean="0"/>
              <a:t>Enseignant 10 ans</a:t>
            </a:r>
          </a:p>
          <a:p>
            <a:r>
              <a:rPr lang="fr-BE" dirty="0" smtClean="0"/>
              <a:t>3</a:t>
            </a:r>
            <a:r>
              <a:rPr lang="fr-BE" baseline="30000" dirty="0" smtClean="0"/>
              <a:t>eme</a:t>
            </a:r>
            <a:r>
              <a:rPr lang="fr-BE" dirty="0" smtClean="0"/>
              <a:t> </a:t>
            </a:r>
            <a:r>
              <a:rPr lang="fr-BE" dirty="0" err="1" smtClean="0"/>
              <a:t>exp</a:t>
            </a:r>
            <a:r>
              <a:rPr lang="fr-BE" dirty="0" smtClean="0"/>
              <a:t>. 	MDS</a:t>
            </a:r>
            <a:endParaRPr lang="fr-BE"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7352" y="1216788"/>
            <a:ext cx="726742" cy="611072"/>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94" y="4226715"/>
            <a:ext cx="795907" cy="795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rganigramme : Alternative 7"/>
          <p:cNvSpPr/>
          <p:nvPr/>
        </p:nvSpPr>
        <p:spPr>
          <a:xfrm>
            <a:off x="8208818" y="3860936"/>
            <a:ext cx="3688773" cy="15274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a:p>
            <a:pPr algn="ctr"/>
            <a:r>
              <a:rPr lang="fr-FR" dirty="0" smtClean="0"/>
              <a:t>«</a:t>
            </a:r>
            <a:r>
              <a:rPr lang="fr-FR" dirty="0"/>
              <a:t> </a:t>
            </a:r>
            <a:r>
              <a:rPr lang="fr-FR" i="1" dirty="0"/>
              <a:t>C</a:t>
            </a:r>
            <a:r>
              <a:rPr lang="fr-FR" i="1" dirty="0" smtClean="0"/>
              <a:t>onserver </a:t>
            </a:r>
            <a:r>
              <a:rPr lang="fr-FR" i="1" dirty="0"/>
              <a:t>cette idée de ‘maitre de stage reflet’ et cette réalité d’échange</a:t>
            </a:r>
            <a:r>
              <a:rPr lang="fr-FR" dirty="0"/>
              <a:t> », rompant avec sa volonté de départ d’être davantage dirigée.</a:t>
            </a:r>
            <a:endParaRPr lang="fr-BE" dirty="0"/>
          </a:p>
          <a:p>
            <a:pPr algn="ctr"/>
            <a:endParaRPr lang="fr-BE" dirty="0"/>
          </a:p>
        </p:txBody>
      </p:sp>
      <p:sp>
        <p:nvSpPr>
          <p:cNvPr id="7" name="Espace réservé du numéro de diapositive 6"/>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51485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Ronds dans l’eau</Template>
  <TotalTime>1658</TotalTime>
  <Words>4184</Words>
  <Application>Microsoft Office PowerPoint</Application>
  <PresentationFormat>Grand écran</PresentationFormat>
  <Paragraphs>249</Paragraphs>
  <Slides>17</Slides>
  <Notes>10</Notes>
  <HiddenSlides>1</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Calibri</vt:lpstr>
      <vt:lpstr>Segoe UI</vt:lpstr>
      <vt:lpstr>Times New Roman</vt:lpstr>
      <vt:lpstr>Tw Cen MT</vt:lpstr>
      <vt:lpstr>Wingdings</vt:lpstr>
      <vt:lpstr>Ronds dans l’eau</vt:lpstr>
      <vt:lpstr>Quand étudiants et maitres de stage sont invités à se questionner sur les postures d’accompagnement</vt:lpstr>
      <vt:lpstr>Contextualisation</vt:lpstr>
      <vt:lpstr>Cadrage théorique</vt:lpstr>
      <vt:lpstr>Présentation PowerPoint</vt:lpstr>
      <vt:lpstr>Une double question de recherche</vt:lpstr>
      <vt:lpstr>méthodologie</vt:lpstr>
      <vt:lpstr>Principaux résultats</vt:lpstr>
      <vt:lpstr>Constats généraux concernant les 4 moments clés</vt:lpstr>
      <vt:lpstr>Analyse de l’accompagnement espéré et vécu des binômes</vt:lpstr>
      <vt:lpstr>Analyse de l’accompagnement espéré et vécu des binômes</vt:lpstr>
      <vt:lpstr>Analyse de l’accompagnement espéré et vécu des trois binômes</vt:lpstr>
      <vt:lpstr>Discussion</vt:lpstr>
      <vt:lpstr>Discussion</vt:lpstr>
      <vt:lpstr>conclusion - perspectives</vt:lpstr>
      <vt:lpstr>Bibliographie</vt:lpstr>
      <vt:lpstr>Bibliographie</vt:lpstr>
      <vt:lpstr>Merci pour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Quand étudiants et maitres de stage sont invités à se questionner sur les postures d’accompagnement</dc:title>
  <dc:creator>Stéphanie Noel</dc:creator>
  <cp:lastModifiedBy>Stéphanie Noel</cp:lastModifiedBy>
  <cp:revision>86</cp:revision>
  <dcterms:created xsi:type="dcterms:W3CDTF">2022-07-11T07:40:07Z</dcterms:created>
  <dcterms:modified xsi:type="dcterms:W3CDTF">2022-09-15T09:55:48Z</dcterms:modified>
</cp:coreProperties>
</file>