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42"/>
  </p:notesMasterIdLst>
  <p:sldIdLst>
    <p:sldId id="256" r:id="rId2"/>
    <p:sldId id="284" r:id="rId3"/>
    <p:sldId id="576" r:id="rId4"/>
    <p:sldId id="582" r:id="rId5"/>
    <p:sldId id="329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580" r:id="rId19"/>
    <p:sldId id="587" r:id="rId20"/>
    <p:sldId id="275" r:id="rId21"/>
    <p:sldId id="276" r:id="rId22"/>
    <p:sldId id="257" r:id="rId23"/>
    <p:sldId id="279" r:id="rId24"/>
    <p:sldId id="278" r:id="rId25"/>
    <p:sldId id="277" r:id="rId26"/>
    <p:sldId id="280" r:id="rId27"/>
    <p:sldId id="281" r:id="rId28"/>
    <p:sldId id="327" r:id="rId29"/>
    <p:sldId id="282" r:id="rId30"/>
    <p:sldId id="283" r:id="rId31"/>
    <p:sldId id="584" r:id="rId32"/>
    <p:sldId id="585" r:id="rId33"/>
    <p:sldId id="588" r:id="rId34"/>
    <p:sldId id="590" r:id="rId35"/>
    <p:sldId id="589" r:id="rId36"/>
    <p:sldId id="340" r:id="rId37"/>
    <p:sldId id="583" r:id="rId38"/>
    <p:sldId id="586" r:id="rId39"/>
    <p:sldId id="262" r:id="rId40"/>
    <p:sldId id="26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80"/>
    <p:restoredTop sz="95416"/>
  </p:normalViewPr>
  <p:slideViewPr>
    <p:cSldViewPr snapToGrid="0">
      <p:cViewPr varScale="1">
        <p:scale>
          <a:sx n="79" d="100"/>
          <a:sy n="79" d="100"/>
        </p:scale>
        <p:origin x="216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Art2018:Elections:Scrut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Roy!$K$3</c:f>
              <c:strCache>
                <c:ptCount val="1"/>
                <c:pt idx="0">
                  <c:v>Chrétiens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Roy!$K$4:$K$33</c:f>
              <c:numCache>
                <c:formatCode>General</c:formatCode>
                <c:ptCount val="30"/>
                <c:pt idx="0">
                  <c:v>29.5</c:v>
                </c:pt>
                <c:pt idx="1">
                  <c:v>29.5</c:v>
                </c:pt>
                <c:pt idx="2">
                  <c:v>33.200000000000003</c:v>
                </c:pt>
                <c:pt idx="3">
                  <c:v>31.6</c:v>
                </c:pt>
                <c:pt idx="4">
                  <c:v>33.5</c:v>
                </c:pt>
                <c:pt idx="5">
                  <c:v>24.6</c:v>
                </c:pt>
                <c:pt idx="6">
                  <c:v>22.3</c:v>
                </c:pt>
                <c:pt idx="7">
                  <c:v>36.9</c:v>
                </c:pt>
                <c:pt idx="8">
                  <c:v>38.9</c:v>
                </c:pt>
                <c:pt idx="9">
                  <c:v>41.8</c:v>
                </c:pt>
                <c:pt idx="10">
                  <c:v>36.200000000000003</c:v>
                </c:pt>
                <c:pt idx="11">
                  <c:v>41.4</c:v>
                </c:pt>
                <c:pt idx="12">
                  <c:v>36.200000000000003</c:v>
                </c:pt>
                <c:pt idx="13">
                  <c:v>29.3</c:v>
                </c:pt>
                <c:pt idx="14">
                  <c:v>26.6</c:v>
                </c:pt>
                <c:pt idx="15">
                  <c:v>25.3</c:v>
                </c:pt>
                <c:pt idx="16">
                  <c:v>26.9</c:v>
                </c:pt>
                <c:pt idx="17">
                  <c:v>31.8</c:v>
                </c:pt>
                <c:pt idx="18">
                  <c:v>31.5</c:v>
                </c:pt>
                <c:pt idx="19">
                  <c:v>22.6</c:v>
                </c:pt>
                <c:pt idx="20">
                  <c:v>25.3</c:v>
                </c:pt>
                <c:pt idx="21">
                  <c:v>24</c:v>
                </c:pt>
                <c:pt idx="22">
                  <c:v>21.2</c:v>
                </c:pt>
                <c:pt idx="23">
                  <c:v>21</c:v>
                </c:pt>
                <c:pt idx="24">
                  <c:v>16.899999999999999</c:v>
                </c:pt>
                <c:pt idx="25">
                  <c:v>16.3</c:v>
                </c:pt>
                <c:pt idx="26">
                  <c:v>21.2</c:v>
                </c:pt>
                <c:pt idx="27">
                  <c:v>13.8</c:v>
                </c:pt>
                <c:pt idx="28">
                  <c:v>14.2</c:v>
                </c:pt>
                <c:pt idx="2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B-8542-9FDC-6A0713D90F89}"/>
            </c:ext>
          </c:extLst>
        </c:ser>
        <c:ser>
          <c:idx val="1"/>
          <c:order val="1"/>
          <c:tx>
            <c:strRef>
              <c:f>Roy!$L$3</c:f>
              <c:strCache>
                <c:ptCount val="1"/>
                <c:pt idx="0">
                  <c:v>Socialistes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Roy!$L$4:$L$33</c:f>
              <c:numCache>
                <c:formatCode>General</c:formatCode>
                <c:ptCount val="30"/>
                <c:pt idx="0">
                  <c:v>30.7</c:v>
                </c:pt>
                <c:pt idx="1">
                  <c:v>30.2</c:v>
                </c:pt>
                <c:pt idx="2">
                  <c:v>35</c:v>
                </c:pt>
                <c:pt idx="3">
                  <c:v>32.200000000000003</c:v>
                </c:pt>
                <c:pt idx="4">
                  <c:v>32.299999999999997</c:v>
                </c:pt>
                <c:pt idx="5">
                  <c:v>28.6</c:v>
                </c:pt>
                <c:pt idx="6">
                  <c:v>21.6</c:v>
                </c:pt>
                <c:pt idx="7">
                  <c:v>27.4</c:v>
                </c:pt>
                <c:pt idx="8">
                  <c:v>26.6</c:v>
                </c:pt>
                <c:pt idx="9">
                  <c:v>31.8</c:v>
                </c:pt>
                <c:pt idx="10">
                  <c:v>34.700000000000003</c:v>
                </c:pt>
                <c:pt idx="11">
                  <c:v>33.799999999999997</c:v>
                </c:pt>
                <c:pt idx="12">
                  <c:v>32</c:v>
                </c:pt>
                <c:pt idx="13">
                  <c:v>24.1</c:v>
                </c:pt>
                <c:pt idx="14">
                  <c:v>22.7</c:v>
                </c:pt>
                <c:pt idx="15">
                  <c:v>21.3</c:v>
                </c:pt>
                <c:pt idx="16">
                  <c:v>26.1</c:v>
                </c:pt>
                <c:pt idx="17">
                  <c:v>23.3</c:v>
                </c:pt>
                <c:pt idx="18">
                  <c:v>22.1</c:v>
                </c:pt>
                <c:pt idx="19">
                  <c:v>21.5</c:v>
                </c:pt>
                <c:pt idx="20">
                  <c:v>24.5</c:v>
                </c:pt>
                <c:pt idx="21">
                  <c:v>26.6</c:v>
                </c:pt>
                <c:pt idx="22">
                  <c:v>22</c:v>
                </c:pt>
                <c:pt idx="23">
                  <c:v>20.6</c:v>
                </c:pt>
                <c:pt idx="24">
                  <c:v>16.7</c:v>
                </c:pt>
                <c:pt idx="25">
                  <c:v>24.2</c:v>
                </c:pt>
                <c:pt idx="26">
                  <c:v>18.3</c:v>
                </c:pt>
                <c:pt idx="27">
                  <c:v>19.3</c:v>
                </c:pt>
                <c:pt idx="28">
                  <c:v>17.5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B-8542-9FDC-6A0713D90F89}"/>
            </c:ext>
          </c:extLst>
        </c:ser>
        <c:ser>
          <c:idx val="2"/>
          <c:order val="2"/>
          <c:tx>
            <c:strRef>
              <c:f>Roy!$M$3</c:f>
              <c:strCache>
                <c:ptCount val="1"/>
                <c:pt idx="0">
                  <c:v>Libéraux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Roy!$M$4:$M$33</c:f>
              <c:numCache>
                <c:formatCode>General</c:formatCode>
                <c:ptCount val="30"/>
                <c:pt idx="0">
                  <c:v>14.8</c:v>
                </c:pt>
                <c:pt idx="1">
                  <c:v>15.4</c:v>
                </c:pt>
                <c:pt idx="2">
                  <c:v>13</c:v>
                </c:pt>
                <c:pt idx="3">
                  <c:v>14.8</c:v>
                </c:pt>
                <c:pt idx="4">
                  <c:v>12.3</c:v>
                </c:pt>
                <c:pt idx="5">
                  <c:v>11</c:v>
                </c:pt>
                <c:pt idx="6">
                  <c:v>12.6</c:v>
                </c:pt>
                <c:pt idx="7">
                  <c:v>7.7</c:v>
                </c:pt>
                <c:pt idx="8">
                  <c:v>13.6</c:v>
                </c:pt>
                <c:pt idx="9">
                  <c:v>9.9</c:v>
                </c:pt>
                <c:pt idx="10">
                  <c:v>10.7</c:v>
                </c:pt>
                <c:pt idx="11">
                  <c:v>9.8000000000000007</c:v>
                </c:pt>
                <c:pt idx="12">
                  <c:v>10.8</c:v>
                </c:pt>
                <c:pt idx="13">
                  <c:v>18.399999999999999</c:v>
                </c:pt>
                <c:pt idx="14">
                  <c:v>17.5</c:v>
                </c:pt>
                <c:pt idx="15">
                  <c:v>13.8</c:v>
                </c:pt>
                <c:pt idx="16">
                  <c:v>12.6</c:v>
                </c:pt>
                <c:pt idx="17">
                  <c:v>12</c:v>
                </c:pt>
                <c:pt idx="18">
                  <c:v>14.2</c:v>
                </c:pt>
                <c:pt idx="19">
                  <c:v>18.3</c:v>
                </c:pt>
                <c:pt idx="20">
                  <c:v>18.2</c:v>
                </c:pt>
                <c:pt idx="21">
                  <c:v>18.3</c:v>
                </c:pt>
                <c:pt idx="22">
                  <c:v>17.399999999999999</c:v>
                </c:pt>
                <c:pt idx="23">
                  <c:v>19.7</c:v>
                </c:pt>
                <c:pt idx="24">
                  <c:v>20.7</c:v>
                </c:pt>
                <c:pt idx="25">
                  <c:v>23.2</c:v>
                </c:pt>
                <c:pt idx="26">
                  <c:v>21.3</c:v>
                </c:pt>
                <c:pt idx="27">
                  <c:v>15.1</c:v>
                </c:pt>
                <c:pt idx="28">
                  <c:v>16.600000000000001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B-8542-9FDC-6A0713D90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050552"/>
        <c:axId val="-2127753688"/>
      </c:areaChart>
      <c:catAx>
        <c:axId val="-212705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753688"/>
        <c:crosses val="autoZero"/>
        <c:auto val="1"/>
        <c:lblAlgn val="ctr"/>
        <c:lblOffset val="100"/>
        <c:noMultiLvlLbl val="0"/>
      </c:catAx>
      <c:valAx>
        <c:axId val="-2127753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050552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1D44-C918-044C-8015-A5D03E685D5C}" type="datetimeFigureOut">
              <a:rPr lang="fr-FR" smtClean="0"/>
              <a:t>22/11/2022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F2D18-50B9-6F4D-B2C9-A4F8B8505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50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79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4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92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215E-A6B6-904E-BFD9-78A3AE22855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2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27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8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EA73-43CF-A94C-B720-F163DCA85805}" type="datetime1">
              <a:rPr lang="fr-BE" smtClean="0"/>
              <a:t>22/11/22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1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CDC7-2821-BF4A-8C80-CD25F330AABC}" type="datetime1">
              <a:rPr lang="fr-BE" smtClean="0"/>
              <a:t>22/11/22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9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5D9B-1B04-B047-8E1A-F93EB15963A3}" type="datetime1">
              <a:rPr lang="fr-BE" smtClean="0"/>
              <a:t>22/11/22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5C-51D9-6E49-8DAC-55A1EA392999}" type="datetime1">
              <a:rPr lang="fr-BE" smtClean="0"/>
              <a:t>22/11/22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8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A3C0-956D-A040-A73C-43142DD2E506}" type="datetime1">
              <a:rPr lang="fr-BE" smtClean="0"/>
              <a:t>22/11/22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AB75-FF50-9A46-851C-8DFC75E6E8F1}" type="datetime1">
              <a:rPr lang="fr-BE" smtClean="0"/>
              <a:t>22/11/22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2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B75D-66ED-6C46-A5F3-FEF99618B1DB}" type="datetime1">
              <a:rPr lang="fr-BE" smtClean="0"/>
              <a:t>22/11/22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6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FD05-4883-6B44-ACA0-F9CD53FA40B1}" type="datetime1">
              <a:rPr lang="fr-BE" smtClean="0"/>
              <a:t>22/11/22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4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3DE-FE0F-9443-89FF-E38F071B9504}" type="datetime1">
              <a:rPr lang="fr-BE" smtClean="0"/>
              <a:t>22/11/22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4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81D-DB0A-474C-9E32-86B8329694D6}" type="datetime1">
              <a:rPr lang="fr-BE" smtClean="0"/>
              <a:t>22/11/22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6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C2B5B5F-1B9D-D549-B663-E67AD5385AF1}" type="datetime1">
              <a:rPr lang="fr-BE" smtClean="0"/>
              <a:t>22/11/22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9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96B2-D3BC-2B49-B881-16B3AEB7467F}" type="datetime1">
              <a:rPr lang="fr-BE" smtClean="0"/>
              <a:t>22/11/22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1081F68-9F2F-2943-8458-DA294475C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file:///Users/verjanspierre/Documents/recherche/Fourons/Fouron.doc!OLE_LINK2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file:///Users/verjanspierre/Documents/recherche/Fourons/Fouron.doc!OLE_LINK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D0151-652E-FEF5-5F58-1439073EB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Vers l’Etat fédéral</a:t>
            </a:r>
            <a:br>
              <a:rPr lang="fr-FR" dirty="0"/>
            </a:br>
            <a:r>
              <a:rPr lang="fr-FR" dirty="0"/>
              <a:t>1970 - 1993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0A8533-257C-CAFC-7761-1F1108DF1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amis de l’université de liège		forum des savoirs</a:t>
            </a:r>
          </a:p>
          <a:p>
            <a:r>
              <a:rPr lang="fr-FR" dirty="0"/>
              <a:t>Pierre </a:t>
            </a:r>
            <a:r>
              <a:rPr lang="fr-FR" dirty="0" err="1"/>
              <a:t>Verjans</a:t>
            </a:r>
            <a:r>
              <a:rPr lang="fr-FR" dirty="0"/>
              <a:t>				22 novembre 2022</a:t>
            </a: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30F9950E-9311-36FE-DFCE-CB37AEFFE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40" y="3587117"/>
            <a:ext cx="2736471" cy="23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08189054-94D1-90CC-88A9-6E83C5D14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1" y="458030"/>
            <a:ext cx="39306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FA6090-9EF6-67B3-9647-E2848ECB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40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FFAA225-5ABE-9EE7-C0BE-EB1B73B3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Frontière linguistique</a:t>
            </a:r>
          </a:p>
        </p:txBody>
      </p:sp>
      <p:pic>
        <p:nvPicPr>
          <p:cNvPr id="5" name="Picture 2" descr="frontlingu_sm">
            <a:extLst>
              <a:ext uri="{FF2B5EF4-FFF2-40B4-BE49-F238E27FC236}">
                <a16:creationId xmlns:a16="http://schemas.microsoft.com/office/drawing/2014/main" id="{966BA3C9-68CB-3165-22FF-1B8AD6EA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68" y="2057400"/>
            <a:ext cx="856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FC48970-C7D9-CF9A-53B6-2074EE70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2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397F84-3551-6035-D3D8-A968AA70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 au sénat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6E7C06C-1CE8-1680-562B-4E12FC7CD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45579"/>
              </p:ext>
            </p:extLst>
          </p:nvPr>
        </p:nvGraphicFramePr>
        <p:xfrm>
          <a:off x="1816936" y="1752600"/>
          <a:ext cx="88169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4739600" imgH="9194800" progId="Word.Document.12">
                  <p:link updateAutomatic="1"/>
                </p:oleObj>
              </mc:Choice>
              <mc:Fallback>
                <p:oleObj name="Document" r:id="rId2" imgW="24739600" imgH="9194800" progId="Word.Document.12">
                  <p:link updateAutomatic="1"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6E7C06C-1CE8-1680-562B-4E12FC7CD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936" y="1752600"/>
                        <a:ext cx="881697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459E301-A274-9D07-7F7B-F08EACE61C9F}"/>
              </a:ext>
            </a:extLst>
          </p:cNvPr>
          <p:cNvSpPr txBox="1"/>
          <p:nvPr/>
        </p:nvSpPr>
        <p:spPr>
          <a:xfrm>
            <a:off x="1979464" y="5184173"/>
            <a:ext cx="865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sz="1800" dirty="0"/>
              <a:t>Wallonie: 		40 non contre 6 oui; 	Bruxelles: 8 non contre 12 oui; </a:t>
            </a:r>
          </a:p>
          <a:p>
            <a:pPr eaLnBrk="1" hangingPunct="1"/>
            <a:r>
              <a:rPr lang="fr-FR" altLang="fr-FR" sz="1800" dirty="0"/>
              <a:t>Flandre: 		8 non contre 73 oui</a:t>
            </a:r>
          </a:p>
          <a:p>
            <a:pPr eaLnBrk="1" hangingPunct="1"/>
            <a:r>
              <a:rPr lang="fr-FR" altLang="fr-FR" sz="1800" dirty="0"/>
              <a:t>Wallonie: 		36 non contre 6 oui dans la majorité: 86% opposition interne!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368B6AC-3B6D-1E00-541A-69705EA0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97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F6021-6F97-9F01-B8CD-663ABC4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804519"/>
            <a:ext cx="11694695" cy="104923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Deuxième « marche sur Bruxelles », octobre 62</a:t>
            </a:r>
          </a:p>
        </p:txBody>
      </p:sp>
      <p:pic>
        <p:nvPicPr>
          <p:cNvPr id="3" name="Picture 2" descr="2ème marche fl sur Bxl 14-10-62">
            <a:extLst>
              <a:ext uri="{FF2B5EF4-FFF2-40B4-BE49-F238E27FC236}">
                <a16:creationId xmlns:a16="http://schemas.microsoft.com/office/drawing/2014/main" id="{D9FCC2B0-0E56-4803-FB4D-C87B0421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77" y="1479550"/>
            <a:ext cx="80645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F80B4B-A2BD-E627-5F70-2B1042F8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10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1295D-A8AD-40D0-9604-53CD1E5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Consultation populaire province de Liège le 28 octobre 1962.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A9E14-B295-DEAA-3302-6575196D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2474 électeurs inscrits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Votants: 1676 ( 67,75%)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Maintien de la commune dans la province de Liège avec un régime linguistique français et des facilités pour le néerlandais: 1562 (63 %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électorat; 96% des votes valables)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Projet de loi Gilson: 61 (4% des </a:t>
            </a:r>
            <a:r>
              <a:rPr lang="fr-FR" altLang="fr-FR" dirty="0" err="1">
                <a:ea typeface="ＭＳ Ｐゴシック" panose="020B0600070205080204" pitchFamily="34" charset="-128"/>
              </a:rPr>
              <a:t>v.v</a:t>
            </a:r>
            <a:r>
              <a:rPr lang="fr-FR" altLang="fr-FR" dirty="0">
                <a:ea typeface="ＭＳ Ｐゴシック" panose="020B0600070205080204" pitchFamily="34" charset="-128"/>
              </a:rPr>
              <a:t>.)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Blanc ou nul: 53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9CDF2B-AA2E-9F90-4AEC-EF251DE7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34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0FD57-7216-56E2-6566-EAC4ED9A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Vote sur l</a:t>
            </a:r>
            <a:r>
              <a:rPr lang="ja-JP" altLang="fr-FR" sz="44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4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ensemble du projet de loi de fixation de la frontière linguistique, à la Chambre des représentants, par partis et arrondissements.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endParaRPr lang="fr-FR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7C776D6-D6E4-AE85-A0C1-1B0E8459F35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452563" y="2025650"/>
          <a:ext cx="960120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4739600" imgH="8839200" progId="Word.Document.12">
                  <p:link updateAutomatic="1"/>
                </p:oleObj>
              </mc:Choice>
              <mc:Fallback>
                <p:oleObj name="Document" r:id="rId2" imgW="24739600" imgH="8839200" progId="Word.Document.12">
                  <p:link updateAutomatic="1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47C776D6-D6E4-AE85-A0C1-1B0E8459F3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2025650"/>
                        <a:ext cx="9601200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244AD2-B4B8-9C47-382B-CF082509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1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2F8E9-2B78-0BAC-89FD-813B5EDB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votes Chambre 31 octobre1962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DC807-257B-E6CC-A7C9-9DE3149E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fr-FR" altLang="fr-FR" sz="2800" dirty="0"/>
              <a:t>Wallonie: 20 oui et 45 non; Bruxelles: 17 oui et 8 non; Flandre 93 oui et 3 non</a:t>
            </a:r>
          </a:p>
          <a:p>
            <a:pPr eaLnBrk="1" hangingPunct="1"/>
            <a:r>
              <a:rPr lang="fr-FR" altLang="fr-FR" sz="2800" dirty="0"/>
              <a:t>Au sein de la majorité: Wallonie: 35 non contre 20 oui, soit 64% d</a:t>
            </a:r>
            <a:r>
              <a:rPr lang="ja-JP" altLang="fr-FR" sz="2800"/>
              <a:t>’</a:t>
            </a:r>
            <a:r>
              <a:rPr lang="fr-FR" altLang="ja-JP" sz="2800" dirty="0"/>
              <a:t>opposition!</a:t>
            </a:r>
          </a:p>
          <a:p>
            <a:pPr eaLnBrk="1" hangingPunct="1"/>
            <a:r>
              <a:rPr lang="fr-FR" altLang="fr-FR" sz="2800" dirty="0"/>
              <a:t>A noter: 	23 PSB/(12+23+0+4)= 59% 	plus d’opposants PSB W</a:t>
            </a:r>
          </a:p>
          <a:p>
            <a:pPr eaLnBrk="1" hangingPunct="1"/>
            <a:r>
              <a:rPr lang="fr-FR" altLang="fr-FR" sz="2800" dirty="0"/>
              <a:t>		12 PSC/(8+12+4+2)= 46%	que d’opposants PSC W</a:t>
            </a:r>
          </a:p>
          <a:p>
            <a:pPr eaLnBrk="1" hangingPunct="1"/>
            <a:r>
              <a:rPr lang="fr-FR" altLang="fr-FR" sz="2800" dirty="0"/>
              <a:t>A noter: 93 Fl+17 Br= 110 &gt; (130+56+12+14)/2 = 212/2 = 106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979D04-77B8-1A4C-E09A-8FF52839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2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923DB-23F8-EE05-1D8D-7B3D3DC8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Loi du 2 août 1963 sur l</a:t>
            </a:r>
            <a:r>
              <a:rPr lang="ja-JP" altLang="fr-FR" sz="4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emploi des langues en matière administrative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08630-584B-A543-451C-17F5A5D1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Projet de loi: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dédoublement arrondissement de Bruxelles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en arrondissement flamand de Halle-Vilvorde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et arrondissement bilingue de « Bruxelles-capitale » de 19 communes + 6 périphériques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7AC045-5859-F695-DD6F-C44C5DC3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39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DC1D5-961A-7E20-2A07-4B2CCAA2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Crise des langues en matière administrative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F5297-12A7-23B7-D5D8-5BAEAA041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 Refus CVP du projet de loi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démission gvt 2 juillet 63, refus royal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 Compromis: Facilités pour 6 communes, Bxl bilingue, H-V unilingue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298CE1-F327-2361-1BF3-38123B7D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2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126" y="1422171"/>
            <a:ext cx="9649327" cy="810704"/>
          </a:xfrm>
        </p:spPr>
        <p:txBody>
          <a:bodyPr>
            <a:noAutofit/>
          </a:bodyPr>
          <a:lstStyle/>
          <a:p>
            <a:r>
              <a:rPr lang="fr-FR" sz="2800" dirty="0"/>
              <a:t>André Renard –Wilfried Martens - André </a:t>
            </a:r>
            <a:r>
              <a:rPr lang="fr-FR" sz="2800" dirty="0" err="1"/>
              <a:t>Lagasse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89584"/>
              </p:ext>
            </p:extLst>
          </p:nvPr>
        </p:nvGraphicFramePr>
        <p:xfrm>
          <a:off x="2034242" y="2429402"/>
          <a:ext cx="8455587" cy="3335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529">
                  <a:extLst>
                    <a:ext uri="{9D8B030D-6E8A-4147-A177-3AD203B41FA5}">
                      <a16:colId xmlns:a16="http://schemas.microsoft.com/office/drawing/2014/main" val="3831739332"/>
                    </a:ext>
                  </a:extLst>
                </a:gridCol>
              </a:tblGrid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FGTB métallos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Expo 1958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Lois langues 1963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Grève 1960-61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Mars op Brussel</a:t>
                      </a:r>
                      <a:endParaRPr lang="fr-FR" sz="2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i="0" dirty="0"/>
                        <a:t>« Carcan bruxellois 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MPW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 err="1"/>
                        <a:t>Wonderbureau</a:t>
                      </a:r>
                      <a:r>
                        <a:rPr lang="fr-FR" sz="21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CVP </a:t>
                      </a:r>
                      <a:r>
                        <a:rPr lang="fr-FR" sz="2100" dirty="0" err="1"/>
                        <a:t>Jongeren</a:t>
                      </a:r>
                      <a:endParaRPr lang="fr-FR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FDF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fr-FR" sz="2100" dirty="0"/>
                        <a:t>« Réformes des structures 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« Autonomie culturelle »</a:t>
                      </a:r>
                      <a:endParaRPr lang="fr-FR" sz="2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i="0" dirty="0"/>
                        <a:t>« Défense du français à Bruxelles 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Revendication économique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Revendication culturelle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Région bruxelloise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Régions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Communautés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Com-Rég°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95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6A473-24B1-8077-6563-7D2FACEC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avril 1967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0E99C-1447-B806-84C9-01AA1E2A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« Le texte de la Constitution est établi en français et en néerlandais » </a:t>
            </a:r>
          </a:p>
          <a:p>
            <a:pPr lvl="1"/>
            <a:r>
              <a:rPr lang="fr-FR" dirty="0"/>
              <a:t>article 140 de la Constitution</a:t>
            </a:r>
          </a:p>
          <a:p>
            <a:endParaRPr lang="fr-FR" dirty="0"/>
          </a:p>
          <a:p>
            <a:r>
              <a:rPr lang="fr-FR" dirty="0"/>
              <a:t>23 octobre 1991</a:t>
            </a:r>
          </a:p>
          <a:p>
            <a:r>
              <a:rPr lang="fr-FR" dirty="0"/>
              <a:t>« Le texte de la Constitution est établi en français, en néerlandais et en allemand »</a:t>
            </a:r>
          </a:p>
          <a:p>
            <a:r>
              <a:rPr lang="fr-FR" dirty="0"/>
              <a:t>Devenu l’article 189 en 1994.</a:t>
            </a:r>
          </a:p>
          <a:p>
            <a:endParaRPr lang="fr-FR" dirty="0"/>
          </a:p>
          <a:p>
            <a:r>
              <a:rPr lang="fr-FR" dirty="0"/>
              <a:t>Le mouvement flamand </a:t>
            </a:r>
            <a:r>
              <a:rPr lang="fr-FR"/>
              <a:t>existe depuis 1837!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9EE864-CA91-98CB-B8C3-5B547DC1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1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0733F-9636-59FC-D21B-16A38743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Mouvement flamand depuis le Suffrage universel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E931B1-B24B-8B6F-A87F-2E01C2D2D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Minimalisme:</a:t>
            </a:r>
          </a:p>
          <a:p>
            <a:pPr lvl="1"/>
            <a:r>
              <a:rPr lang="fr-FR" dirty="0"/>
              <a:t>Réformer, étape par étape le système belge en utilisant la majorité flamande</a:t>
            </a:r>
          </a:p>
          <a:p>
            <a:pPr lvl="1"/>
            <a:r>
              <a:rPr lang="fr-FR" dirty="0"/>
              <a:t>Van </a:t>
            </a:r>
            <a:r>
              <a:rPr lang="fr-FR" dirty="0" err="1"/>
              <a:t>Cauwelaert</a:t>
            </a:r>
            <a:r>
              <a:rPr lang="fr-FR" dirty="0"/>
              <a:t>, … Tindemans</a:t>
            </a:r>
          </a:p>
          <a:p>
            <a:r>
              <a:rPr lang="fr-FR" dirty="0"/>
              <a:t>Maximalisme:</a:t>
            </a:r>
          </a:p>
          <a:p>
            <a:pPr lvl="1"/>
            <a:r>
              <a:rPr lang="fr-FR" dirty="0"/>
              <a:t>Obtenir l’autonomie culturelle pour rendre fierté au flamand/néerlandais</a:t>
            </a:r>
          </a:p>
          <a:p>
            <a:pPr lvl="1"/>
            <a:r>
              <a:rPr lang="fr-FR" dirty="0" err="1"/>
              <a:t>Frontpartij</a:t>
            </a:r>
            <a:r>
              <a:rPr lang="fr-FR" dirty="0"/>
              <a:t>, … Martens, Dehaene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F816ED-A045-D8EC-6E8B-67E14846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61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1F991-3108-2169-61C3-C01279FE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 de l’université de Louvain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E83BB-3400-86FA-8068-62287E60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Gestion par les évêques en français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Revendications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« Leuven </a:t>
            </a:r>
            <a:r>
              <a:rPr lang="fr-FR" altLang="fr-FR" dirty="0" err="1">
                <a:ea typeface="ＭＳ Ｐゴシック" panose="020B0600070205080204" pitchFamily="34" charset="-128"/>
              </a:rPr>
              <a:t>vlaams</a:t>
            </a:r>
            <a:r>
              <a:rPr lang="fr-FR" altLang="fr-FR" dirty="0">
                <a:ea typeface="ＭＳ Ｐゴシック" panose="020B0600070205080204" pitchFamily="34" charset="-128"/>
              </a:rPr>
              <a:t> »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« </a:t>
            </a:r>
            <a:r>
              <a:rPr lang="fr-FR" altLang="fr-FR" dirty="0" err="1">
                <a:ea typeface="ＭＳ Ｐゴシック" panose="020B0600070205080204" pitchFamily="34" charset="-128"/>
              </a:rPr>
              <a:t>Walen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r>
              <a:rPr lang="fr-FR" altLang="fr-FR" dirty="0" err="1">
                <a:ea typeface="ＭＳ Ｐゴシック" panose="020B0600070205080204" pitchFamily="34" charset="-128"/>
              </a:rPr>
              <a:t>buiten</a:t>
            </a:r>
            <a:r>
              <a:rPr lang="fr-FR" altLang="fr-FR" dirty="0">
                <a:ea typeface="ＭＳ Ｐゴシック" panose="020B0600070205080204" pitchFamily="34" charset="-128"/>
              </a:rPr>
              <a:t> »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Le député CVP Jan </a:t>
            </a:r>
            <a:r>
              <a:rPr lang="fr-FR" altLang="fr-FR" dirty="0" err="1">
                <a:ea typeface="ＭＳ Ｐゴシック" panose="020B0600070205080204" pitchFamily="34" charset="-128"/>
              </a:rPr>
              <a:t>Verroken</a:t>
            </a:r>
            <a:r>
              <a:rPr lang="fr-FR" altLang="fr-FR" dirty="0">
                <a:ea typeface="ＭＳ Ｐゴシック" panose="020B0600070205080204" pitchFamily="34" charset="-128"/>
              </a:rPr>
              <a:t> interpelle le gouvernement de Paul Van Den Boeynants le 6 février 1968… et le gouvernement tombe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C0063D-111B-F6D3-0103-A3D658D4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4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1FD53-D413-AF0D-3F9D-984012FA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3E95B-7CA7-9154-970C-1FAF5CE4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Chute du gouvernement et « question communautaire » prioritaire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« Louvain-la-Neuve » 1971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Rénovation Leuven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Campus ULB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Campus VUB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Rénovation UGent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Transfert </a:t>
            </a:r>
            <a:r>
              <a:rPr lang="fr-FR" altLang="fr-FR" dirty="0" err="1">
                <a:ea typeface="ＭＳ Ｐゴシック" panose="020B0600070205080204" pitchFamily="34" charset="-128"/>
              </a:rPr>
              <a:t>ULg</a:t>
            </a:r>
            <a:r>
              <a:rPr lang="fr-FR" altLang="fr-FR" dirty="0">
                <a:ea typeface="ＭＳ Ｐゴシック" panose="020B0600070205080204" pitchFamily="34" charset="-128"/>
              </a:rPr>
              <a:t> « Tsar </a:t>
            </a:r>
            <a:r>
              <a:rPr lang="fr-FR" altLang="fr-FR" dirty="0" err="1">
                <a:ea typeface="ＭＳ Ｐゴシック" panose="020B0600070205080204" pitchFamily="34" charset="-128"/>
              </a:rPr>
              <a:t>Tilman</a:t>
            </a:r>
            <a:r>
              <a:rPr lang="fr-FR" altLang="fr-FR" dirty="0">
                <a:ea typeface="ＭＳ Ｐゴシック" panose="020B0600070205080204" pitchFamily="34" charset="-128"/>
              </a:rPr>
              <a:t> »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72F4C3-981C-6083-EDAB-FFDAA9C7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71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4947FD-DE2E-D3EB-836E-A21E559A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Fragilisation des grands partis</a:t>
            </a:r>
          </a:p>
        </p:txBody>
      </p:sp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29C84D7E-00DA-50A8-9AD8-46925EED08F6}"/>
              </a:ext>
            </a:extLst>
          </p:cNvPr>
          <p:cNvGraphicFramePr>
            <a:graphicFrameLocks/>
          </p:cNvGraphicFramePr>
          <p:nvPr/>
        </p:nvGraphicFramePr>
        <p:xfrm>
          <a:off x="2385598" y="2743200"/>
          <a:ext cx="7499352" cy="338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>
                  <a:extLst>
                    <a:ext uri="{9D8B030D-6E8A-4147-A177-3AD203B41FA5}">
                      <a16:colId xmlns:a16="http://schemas.microsoft.com/office/drawing/2014/main" val="241810294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663704403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1725983854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4109933336"/>
                    </a:ext>
                  </a:extLst>
                </a:gridCol>
              </a:tblGrid>
              <a:tr h="380477">
                <a:tc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PSC-CVP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PSB-BSP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PLP-PVV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947017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1919-1961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709212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315339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602097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592715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BF5CE4-8837-0B44-5C3C-8F33E87F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2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71E42-A771-FA18-6012-D7EFAE5E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Résultats électoraux1968 : 2/3 = 142 sièges?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11D8B2-C120-6E40-8900-A15E8A11C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PSC/CVP:				69 députés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BSP/PSB:				59	</a:t>
            </a:r>
          </a:p>
          <a:p>
            <a:pPr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				69+59= 128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PVV/PLP:		47 mais unitaristes!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VU:		20 mais flamingants!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RW:		 6 mais fédéralistes!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FDF:		 6 mais fransquillons!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PCB: 		 5 mais communistes!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Donc: PVV-PLP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00BCC9-7F04-6B60-DFCC-C0561BD3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307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CE650-1BC1-080F-BBDE-D720F208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131 jours de crise, un record…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D732AB-6AED-A627-2EAC-1C8E1708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Un informateur,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Deux formateurs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Une coalition insuffisante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Octobre 1970: FDF présent dans 19 communes de Bruxelles + 6 « périphériques à facilités » + 12 autres périphériques: 30% des votes valables!!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0B219A-90F6-A681-72B4-C99E006F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AA763-BA89-5403-BA57-39CD0368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réforme de l’Etat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FBD0B-2139-6DF5-8E72-A356ED16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Juin 68 – janvier 72: gouvernement Eyskens V</a:t>
            </a:r>
          </a:p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révision de la constitution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EB350A-76A0-7470-D16F-79F44E9C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89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E7146-1BCD-69EB-5E3E-FC3CDA2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révision de la constitution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EB5383-2D37-E6AA-BC22-8FCD2994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b="1" dirty="0">
                <a:ea typeface="ＭＳ Ｐゴシック" panose="020B0600070205080204" pitchFamily="34" charset="-128"/>
              </a:rPr>
              <a:t>Flamands</a:t>
            </a:r>
            <a:r>
              <a:rPr lang="fr-BE" altLang="fr-FR" dirty="0">
                <a:ea typeface="ＭＳ Ｐゴシック" panose="020B0600070205080204" pitchFamily="34" charset="-128"/>
              </a:rPr>
              <a:t> : veulent une reconnaissance culturelle (conception d’une Belgique composée de 2 grandes communautés)</a:t>
            </a:r>
          </a:p>
          <a:p>
            <a:r>
              <a:rPr lang="fr-BE" altLang="fr-FR" b="1" dirty="0">
                <a:ea typeface="ＭＳ Ｐゴシック" panose="020B0600070205080204" pitchFamily="34" charset="-128"/>
              </a:rPr>
              <a:t>Wallons</a:t>
            </a:r>
            <a:r>
              <a:rPr lang="fr-BE" altLang="fr-FR" dirty="0">
                <a:ea typeface="ＭＳ Ｐゴシック" panose="020B0600070205080204" pitchFamily="34" charset="-128"/>
              </a:rPr>
              <a:t> : veulent une maîtrise propre des instruments économiques (basée sur la reconnaissance du fait régional)</a:t>
            </a:r>
          </a:p>
          <a:p>
            <a:pPr>
              <a:buFont typeface="Wingdings" pitchFamily="2" charset="2"/>
              <a:buNone/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  <a:sym typeface="Symbol" pitchFamily="2" charset="2"/>
              </a:rPr>
              <a:t></a:t>
            </a:r>
            <a:r>
              <a:rPr lang="fr-BE" altLang="fr-FR" sz="2800" dirty="0">
                <a:ea typeface="ＭＳ Ｐゴシック" panose="020B0600070205080204" pitchFamily="34" charset="-128"/>
              </a:rPr>
              <a:t>Il y aura donc </a:t>
            </a:r>
            <a:r>
              <a:rPr lang="fr-BE" altLang="fr-FR" sz="2800" b="1" dirty="0">
                <a:ea typeface="ＭＳ Ｐゴシック" panose="020B0600070205080204" pitchFamily="34" charset="-128"/>
              </a:rPr>
              <a:t>deux systèmes fédérés concurrents</a:t>
            </a:r>
          </a:p>
          <a:p>
            <a:pPr>
              <a:buFont typeface="Wingdings" pitchFamily="2" charset="2"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AB6CE2-8640-0AB7-3788-F793609D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36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89FD7-1100-E2E6-0F47-2D6DAFD2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fédéralismes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3F90A-D374-BB9E-590A-3DE80B47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Communautaire: Trois langues dans le pays, trois communautés culturelles…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Régional: trois entités économiques et sociales dans le pays, trois régions…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463592-13ED-9D30-9CFC-EE51B359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Etapes des réformes de l’Etat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1970: 	3 communautés, principe des régions</a:t>
            </a:r>
          </a:p>
          <a:p>
            <a:pPr marL="0" indent="0">
              <a:buNone/>
            </a:pPr>
            <a:r>
              <a:rPr lang="fr-FR" dirty="0"/>
              <a:t>1974: 	« régionalisation préparatoire »</a:t>
            </a:r>
          </a:p>
          <a:p>
            <a:pPr marL="0" indent="0">
              <a:buNone/>
            </a:pPr>
            <a:r>
              <a:rPr lang="fr-FR" dirty="0"/>
              <a:t>1980: 	2 régions, fusion région-communauté flamande</a:t>
            </a:r>
          </a:p>
          <a:p>
            <a:pPr marL="0" indent="0">
              <a:buNone/>
            </a:pPr>
            <a:r>
              <a:rPr lang="fr-FR" dirty="0"/>
              <a:t>1988: 	Région de Bruxelles-capitale</a:t>
            </a:r>
          </a:p>
          <a:p>
            <a:pPr marL="0" indent="0">
              <a:buNone/>
            </a:pPr>
            <a:r>
              <a:rPr lang="fr-FR" dirty="0"/>
              <a:t>1992: 	« Etat fédéral », élection directe des assemblées régionales/communautaires</a:t>
            </a:r>
          </a:p>
          <a:p>
            <a:pPr marL="0" indent="0">
              <a:buNone/>
            </a:pPr>
            <a:r>
              <a:rPr lang="fr-FR" dirty="0"/>
              <a:t>2011-2014: 6</a:t>
            </a:r>
            <a:r>
              <a:rPr lang="fr-FR" baseline="30000" dirty="0"/>
              <a:t>e</a:t>
            </a:r>
            <a:r>
              <a:rPr lang="fr-FR" dirty="0"/>
              <a:t> réforme de l’Etat: allocations familiales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11AEB-E1BC-B535-16A3-5EE188E7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3</a:t>
            </a:r>
            <a:r>
              <a:rPr lang="fr-FR" baseline="30000" dirty="0"/>
              <a:t>e</a:t>
            </a:r>
            <a:r>
              <a:rPr lang="fr-FR" dirty="0"/>
              <a:t> révision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72A3F-9C8B-3E41-2BB7-A4B38B6F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Mesures protection minorités</a:t>
            </a:r>
          </a:p>
          <a:p>
            <a:pPr lvl="1"/>
            <a:r>
              <a:rPr lang="fr-FR" dirty="0"/>
              <a:t>Majorité spéciale</a:t>
            </a:r>
          </a:p>
          <a:p>
            <a:pPr lvl="1"/>
            <a:r>
              <a:rPr lang="fr-FR" dirty="0"/>
              <a:t>Parité conseil ministres</a:t>
            </a:r>
          </a:p>
          <a:p>
            <a:pPr lvl="1"/>
            <a:r>
              <a:rPr lang="fr-FR" dirty="0"/>
              <a:t>Groupes linguistiques dans les chambres</a:t>
            </a:r>
          </a:p>
          <a:p>
            <a:pPr lvl="1"/>
            <a:r>
              <a:rPr lang="fr-FR" dirty="0"/>
              <a:t>Sonnette alarme</a:t>
            </a:r>
          </a:p>
          <a:p>
            <a:r>
              <a:rPr lang="fr-FR" dirty="0"/>
              <a:t>Revendications flamandes</a:t>
            </a:r>
          </a:p>
          <a:p>
            <a:pPr lvl="1"/>
            <a:r>
              <a:rPr lang="fr-FR" dirty="0"/>
              <a:t>Autonomie culturelle</a:t>
            </a:r>
          </a:p>
          <a:p>
            <a:r>
              <a:rPr lang="fr-FR" dirty="0"/>
              <a:t>Revendications francophones</a:t>
            </a:r>
          </a:p>
          <a:p>
            <a:pPr lvl="1"/>
            <a:r>
              <a:rPr lang="fr-FR" dirty="0"/>
              <a:t>Régions</a:t>
            </a:r>
          </a:p>
          <a:p>
            <a:r>
              <a:rPr lang="fr-FR" dirty="0"/>
              <a:t>Blocage sur Fourons: chutes des gouvernements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11923C-B113-FC40-2ED8-E853033E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2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74305F-6D75-F041-973C-BEBC29DD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Objet 2">
            <a:extLst>
              <a:ext uri="{FF2B5EF4-FFF2-40B4-BE49-F238E27FC236}">
                <a16:creationId xmlns:a16="http://schemas.microsoft.com/office/drawing/2014/main" id="{F90AB1FA-B0F9-6F4D-A6A4-5B81BAFD6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8464" y="962025"/>
          <a:ext cx="8855075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91200" imgH="3225800" progId="Word.Document.12">
                  <p:embed/>
                </p:oleObj>
              </mc:Choice>
              <mc:Fallback>
                <p:oleObj name="Document" r:id="rId3" imgW="5791200" imgH="3225800" progId="Word.Document.12">
                  <p:embed/>
                  <p:pic>
                    <p:nvPicPr>
                      <p:cNvPr id="6" name="Objet 2">
                        <a:extLst>
                          <a:ext uri="{FF2B5EF4-FFF2-40B4-BE49-F238E27FC236}">
                            <a16:creationId xmlns:a16="http://schemas.microsoft.com/office/drawing/2014/main" id="{F90AB1FA-B0F9-6F4D-A6A4-5B81BAFD6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4" y="962025"/>
                        <a:ext cx="8855075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71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17B04D-CE78-F312-961D-0D18D975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Fédéralisme asymétrique</a:t>
            </a:r>
          </a:p>
        </p:txBody>
      </p:sp>
      <p:pic>
        <p:nvPicPr>
          <p:cNvPr id="5" name="Picture 2" descr="Image result for structure fÃ©dÃ©ralisme belge">
            <a:extLst>
              <a:ext uri="{FF2B5EF4-FFF2-40B4-BE49-F238E27FC236}">
                <a16:creationId xmlns:a16="http://schemas.microsoft.com/office/drawing/2014/main" id="{A30ECB9C-7D1E-25BE-CA8A-3C836A76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1853754"/>
            <a:ext cx="7324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936482-EC1C-C579-EE82-45B78D85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1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6385F3A-CCD2-29E0-FF2C-AE0794C3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Régionalisation 1980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B8F476-EE0D-76BD-2D92-89260CC7F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grandes régions</a:t>
            </a:r>
          </a:p>
          <a:p>
            <a:pPr lvl="1"/>
            <a:r>
              <a:rPr lang="fr-FR" dirty="0"/>
              <a:t>Wallonie</a:t>
            </a:r>
          </a:p>
          <a:p>
            <a:pPr lvl="1"/>
            <a:r>
              <a:rPr lang="fr-FR" dirty="0"/>
              <a:t>Flandre</a:t>
            </a:r>
          </a:p>
          <a:p>
            <a:pPr lvl="1"/>
            <a:r>
              <a:rPr lang="fr-FR" dirty="0"/>
              <a:t>Manque Bruxelles: protection des Flamands de Bruxelles</a:t>
            </a:r>
          </a:p>
          <a:p>
            <a:r>
              <a:rPr lang="fr-FR" dirty="0"/>
              <a:t>Fusion Région flamande – Communauté flamande</a:t>
            </a:r>
          </a:p>
          <a:p>
            <a:r>
              <a:rPr lang="fr-FR" dirty="0"/>
              <a:t>Lutte francophone pour mise en place Région bruxelloise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EC62BC-6791-6BF6-8D33-7022E82D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24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76711-3FC1-29AB-2FC9-E0BA0468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1988: Fourons contre Bruxelles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4ABC2-855A-F803-E7E1-F42D9914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Parlement et gouvernement bruxellois</a:t>
            </a:r>
          </a:p>
          <a:p>
            <a:pPr lvl="1"/>
            <a:r>
              <a:rPr lang="fr-FR" dirty="0" err="1"/>
              <a:t>CoCoF</a:t>
            </a:r>
            <a:r>
              <a:rPr lang="fr-FR" dirty="0"/>
              <a:t>	Assemblée et exécutif</a:t>
            </a:r>
          </a:p>
          <a:p>
            <a:pPr lvl="1"/>
            <a:r>
              <a:rPr lang="fr-FR" dirty="0" err="1"/>
              <a:t>CoCoN</a:t>
            </a:r>
            <a:r>
              <a:rPr lang="fr-FR" dirty="0"/>
              <a:t>	 Assemblée et exécutif</a:t>
            </a:r>
          </a:p>
          <a:p>
            <a:pPr lvl="1"/>
            <a:r>
              <a:rPr lang="fr-FR" dirty="0" err="1"/>
              <a:t>CoCoM</a:t>
            </a:r>
            <a:r>
              <a:rPr lang="fr-FR" dirty="0"/>
              <a:t>	 Assemblée et exécutif</a:t>
            </a:r>
          </a:p>
          <a:p>
            <a:r>
              <a:rPr lang="fr-FR" dirty="0"/>
              <a:t>Fourons: </a:t>
            </a:r>
          </a:p>
          <a:p>
            <a:pPr lvl="1"/>
            <a:r>
              <a:rPr lang="fr-FR" dirty="0"/>
              <a:t>Commissaire d’arrondissement adjoint</a:t>
            </a:r>
          </a:p>
          <a:p>
            <a:pPr lvl="1"/>
            <a:r>
              <a:rPr lang="fr-FR" dirty="0"/>
              <a:t>Élection directe des conseillers de CPAS</a:t>
            </a:r>
          </a:p>
          <a:p>
            <a:pPr lvl="1"/>
            <a:r>
              <a:rPr lang="fr-FR" dirty="0"/>
              <a:t>Election directe des échevins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42BC8F-43E3-E490-4E27-34BCA2EC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07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5E48B-4A49-7BF1-BCFC-476888AD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1993: Elections directes entités fédérées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847CC-C31E-AF85-0DDC-9C788C6B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Parlement flamand</a:t>
            </a:r>
          </a:p>
          <a:p>
            <a:r>
              <a:rPr lang="fr-FR" dirty="0"/>
              <a:t>Parlement wallon</a:t>
            </a:r>
          </a:p>
          <a:p>
            <a:r>
              <a:rPr lang="fr-FR" dirty="0"/>
              <a:t>Parlement </a:t>
            </a:r>
            <a:r>
              <a:rPr lang="fr-FR" dirty="0" err="1"/>
              <a:t>OstBelgien</a:t>
            </a:r>
            <a:endParaRPr lang="fr-FR" dirty="0"/>
          </a:p>
          <a:p>
            <a:r>
              <a:rPr lang="fr-FR" dirty="0"/>
              <a:t>Parlement bruxellois</a:t>
            </a:r>
          </a:p>
          <a:p>
            <a:pPr lvl="1"/>
            <a:r>
              <a:rPr lang="fr-FR" dirty="0" err="1"/>
              <a:t>CoCoF</a:t>
            </a:r>
            <a:endParaRPr lang="fr-FR" dirty="0"/>
          </a:p>
          <a:p>
            <a:pPr lvl="1"/>
            <a:r>
              <a:rPr lang="fr-FR" dirty="0" err="1"/>
              <a:t>CoCoN</a:t>
            </a:r>
            <a:endParaRPr lang="fr-FR" dirty="0"/>
          </a:p>
          <a:p>
            <a:pPr lvl="1"/>
            <a:r>
              <a:rPr lang="fr-FR" dirty="0" err="1"/>
              <a:t>CoCom</a:t>
            </a:r>
            <a:endParaRPr lang="fr-FR" dirty="0"/>
          </a:p>
          <a:p>
            <a:r>
              <a:rPr lang="fr-FR" dirty="0"/>
              <a:t>Diminution rôle du Sénat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CED9FD-5165-D8A3-CCC0-9E573B3D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53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0008E-0BEF-AC16-7A64-90D0CFB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Communiqué de JL Dehaene, 20 avril 2010.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28BC2-12B6-3936-B7AF-3B0D1DC8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ja-JP" sz="2000" i="1" dirty="0">
                <a:latin typeface="Gill Sans MT" charset="0"/>
                <a:ea typeface="ＭＳ Ｐゴシック" charset="0"/>
                <a:cs typeface="ＭＳ Ｐゴシック" charset="0"/>
              </a:rPr>
              <a:t>« </a:t>
            </a:r>
            <a:r>
              <a:rPr lang="fr-FR" i="1" dirty="0">
                <a:latin typeface="Gill Sans MT" charset="0"/>
                <a:ea typeface="ＭＳ Ｐゴシック" charset="0"/>
                <a:cs typeface="ＭＳ Ｐゴシック" charset="0"/>
              </a:rPr>
              <a:t>Au cours des phases successives de la réforme de l</a:t>
            </a:r>
            <a:r>
              <a:rPr lang="ja-JP" altLang="fr-FR" i="1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Etat belge, la base du compromis de 1970 a toujours été respectée : </a:t>
            </a:r>
          </a:p>
          <a:p>
            <a:pPr marL="0" indent="0">
              <a:buNone/>
            </a:pPr>
            <a:r>
              <a:rPr lang="fr-FR" altLang="ja-JP" b="1" i="1" dirty="0">
                <a:latin typeface="Gill Sans MT" charset="0"/>
                <a:ea typeface="ＭＳ Ｐゴシック" charset="0"/>
                <a:cs typeface="ＭＳ Ｐゴシック" charset="0"/>
              </a:rPr>
              <a:t>la majorité ne peut imposer sa volonté à la minorité, mais la minorité accepte </a:t>
            </a:r>
            <a:r>
              <a:rPr lang="fr-FR" altLang="ja-JP" b="1" i="1" dirty="0" err="1">
                <a:latin typeface="Gill Sans MT" charset="0"/>
                <a:ea typeface="ＭＳ Ｐゴシック" charset="0"/>
                <a:cs typeface="ＭＳ Ｐゴシック" charset="0"/>
              </a:rPr>
              <a:t>qu</a:t>
            </a:r>
            <a:r>
              <a:rPr lang="nl-BE" altLang="ja-JP" b="1" i="1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b="1" i="1" dirty="0">
                <a:latin typeface="Gill Sans MT" charset="0"/>
                <a:ea typeface="ＭＳ Ｐゴシック" charset="0"/>
                <a:cs typeface="ＭＳ Ｐゴシック" charset="0"/>
              </a:rPr>
              <a:t>il faille négocier</a:t>
            </a: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 Le processus risque d</a:t>
            </a:r>
            <a:r>
              <a:rPr lang="ja-JP" altLang="fr-FR" i="1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échouer si la minorité refuse de négocier.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3A716F-2354-7EAC-B94C-E94E758C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923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67B35-E236-AB28-7E24-7C1BF964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7CE65-1AA6-81F8-1AAE-5E071E83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Sénat réduit  au rôle de représentant des entités fédérées</a:t>
            </a:r>
          </a:p>
          <a:p>
            <a:r>
              <a:rPr lang="fr-FR" dirty="0"/>
              <a:t>Scission BHV, protection majorité spéciale du canton Rhode-Saint-Genèse</a:t>
            </a:r>
          </a:p>
          <a:p>
            <a:endParaRPr lang="fr-FR" dirty="0"/>
          </a:p>
          <a:p>
            <a:r>
              <a:rPr lang="fr-FR" dirty="0"/>
              <a:t>Allocations familiales communautarisées/régionalisées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2CFEAE-9E26-8858-E17B-6121F3A4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23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100 ans, 30 élections, 3 « familles » de &gt;80% à 37%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1947333" y="1982902"/>
          <a:ext cx="8382000" cy="43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6365AB-F5F6-3F90-EED9-14096BF4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241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61574-928F-20E0-941B-07EF22E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partis traditionnels/régions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21BDEFF-B2C8-89FA-9BFB-98F6569F9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9996"/>
              </p:ext>
            </p:extLst>
          </p:nvPr>
        </p:nvGraphicFramePr>
        <p:xfrm>
          <a:off x="627797" y="2210937"/>
          <a:ext cx="10427061" cy="307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val="2440835493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2579793055"/>
                    </a:ext>
                  </a:extLst>
                </a:gridCol>
                <a:gridCol w="996286">
                  <a:extLst>
                    <a:ext uri="{9D8B030D-6E8A-4147-A177-3AD203B41FA5}">
                      <a16:colId xmlns:a16="http://schemas.microsoft.com/office/drawing/2014/main" val="1613240562"/>
                    </a:ext>
                  </a:extLst>
                </a:gridCol>
                <a:gridCol w="981382">
                  <a:extLst>
                    <a:ext uri="{9D8B030D-6E8A-4147-A177-3AD203B41FA5}">
                      <a16:colId xmlns:a16="http://schemas.microsoft.com/office/drawing/2014/main" val="2096775421"/>
                    </a:ext>
                  </a:extLst>
                </a:gridCol>
                <a:gridCol w="847418">
                  <a:extLst>
                    <a:ext uri="{9D8B030D-6E8A-4147-A177-3AD203B41FA5}">
                      <a16:colId xmlns:a16="http://schemas.microsoft.com/office/drawing/2014/main" val="364919537"/>
                    </a:ext>
                  </a:extLst>
                </a:gridCol>
                <a:gridCol w="887105">
                  <a:extLst>
                    <a:ext uri="{9D8B030D-6E8A-4147-A177-3AD203B41FA5}">
                      <a16:colId xmlns:a16="http://schemas.microsoft.com/office/drawing/2014/main" val="315745925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1250421784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4234682991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4073924997"/>
                    </a:ext>
                  </a:extLst>
                </a:gridCol>
                <a:gridCol w="996458">
                  <a:extLst>
                    <a:ext uri="{9D8B030D-6E8A-4147-A177-3AD203B41FA5}">
                      <a16:colId xmlns:a16="http://schemas.microsoft.com/office/drawing/2014/main" val="1209359882"/>
                    </a:ext>
                  </a:extLst>
                </a:gridCol>
              </a:tblGrid>
              <a:tr h="61414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% inscrits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1919 - 1961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1965 - 2007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2010 - 2019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80456"/>
                  </a:ext>
                </a:extLst>
              </a:tr>
              <a:tr h="614149">
                <a:tc>
                  <a:txBody>
                    <a:bodyPr/>
                    <a:lstStyle/>
                    <a:p>
                      <a:pPr algn="ctr" fontAlgn="b"/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Flandre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Wallonie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Bruxelles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Flandre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Wallonie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Bruxelles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Flandre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Wallonie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Bruxelles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192020"/>
                  </a:ext>
                </a:extLst>
              </a:tr>
              <a:tr h="61414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Catholiques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2852022"/>
                  </a:ext>
                </a:extLst>
              </a:tr>
              <a:tr h="61414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Socialistes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2015249"/>
                  </a:ext>
                </a:extLst>
              </a:tr>
              <a:tr h="61414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Libéraux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398976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3D22F9-5BFA-0DA7-E1FD-95D4C974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20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F4CEF-F3E0-C805-138F-B82614F7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F3D4D2-CB3D-EC7B-85A6-BE741B957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questions? Un débat?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359CA8-8831-ACAA-7571-E9CF9B70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912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60A46-30EF-C85C-FB5F-B06F5361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 fiscale 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6933E-E523-EA62-CC08-0B402F53D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Non déductibilité des impôts payés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Meilleure progressivité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impôt déjà établie dans la loi de 1921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effet est de faire payer davantage aux gros revenus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603351-A6DC-8F87-D206-32BE3B05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7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2A581-D486-B979-BEE3-1BC3E4A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Décalage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BC7EA-1C8A-2847-C65B-CEC1B672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Jusque 1967:</a:t>
            </a:r>
          </a:p>
          <a:p>
            <a:pPr lvl="1"/>
            <a:r>
              <a:rPr lang="fr-FR" dirty="0"/>
              <a:t>Wallonie industrielle		RETI: Ruhr, Nord, Lorraine, …</a:t>
            </a:r>
          </a:p>
          <a:p>
            <a:pPr lvl="1"/>
            <a:r>
              <a:rPr lang="fr-FR" dirty="0"/>
              <a:t>Flandre agricole</a:t>
            </a:r>
          </a:p>
          <a:p>
            <a:r>
              <a:rPr lang="fr-FR" dirty="0"/>
              <a:t>Depuis 1967</a:t>
            </a:r>
          </a:p>
          <a:p>
            <a:pPr lvl="1"/>
            <a:r>
              <a:rPr lang="fr-FR" dirty="0"/>
              <a:t>Wallonie post-industrielle</a:t>
            </a:r>
          </a:p>
          <a:p>
            <a:pPr lvl="1"/>
            <a:r>
              <a:rPr lang="fr-FR" dirty="0"/>
              <a:t>Flandre tertiaire et PME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44D803-7828-5977-4F72-F9F404FE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25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01F17-6002-3B4E-E9C0-9DC17DD0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1963: réforme INAMI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336E2-1EFB-1190-0D78-288F1638B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succède au Fonds National pour l’assurance contre la maladie et l’invalidité (1945 )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Principale innovation:</a:t>
            </a:r>
          </a:p>
          <a:p>
            <a:pPr lvl="1"/>
            <a:r>
              <a:rPr lang="fr-FR" altLang="fr-FR" dirty="0" err="1">
                <a:ea typeface="ＭＳ Ｐゴシック" panose="020B0600070205080204" pitchFamily="34" charset="-128"/>
              </a:rPr>
              <a:t>système</a:t>
            </a:r>
            <a:r>
              <a:rPr lang="fr-FR" altLang="fr-FR" dirty="0">
                <a:ea typeface="ＭＳ Ｐゴシック" panose="020B0600070205080204" pitchFamily="34" charset="-128"/>
              </a:rPr>
              <a:t> de conventions et d’accords sur les honoraires des dispensateurs de soins et le remboursement total ou partiel de ceux-ci par l’assurance via les </a:t>
            </a:r>
            <a:r>
              <a:rPr lang="fr-FR" altLang="fr-FR" dirty="0" err="1">
                <a:ea typeface="ＭＳ Ｐゴシック" panose="020B0600070205080204" pitchFamily="34" charset="-128"/>
              </a:rPr>
              <a:t>mutualités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Avril 1964: grève des médecins… juin 64 </a:t>
            </a:r>
            <a:r>
              <a:rPr lang="fr-FR" altLang="fr-FR" i="1" dirty="0">
                <a:ea typeface="ＭＳ Ｐゴシック" panose="020B0600070205080204" pitchFamily="34" charset="-128"/>
              </a:rPr>
              <a:t>pax </a:t>
            </a:r>
            <a:r>
              <a:rPr lang="fr-FR" altLang="fr-FR" i="1" dirty="0" err="1">
                <a:ea typeface="ＭＳ Ｐゴシック" panose="020B0600070205080204" pitchFamily="34" charset="-128"/>
              </a:rPr>
              <a:t>medica</a:t>
            </a:r>
            <a:endParaRPr lang="fr-FR" altLang="fr-FR" i="1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3F03A6-B783-B11C-FE88-D56FCBFB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15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682" y="194868"/>
            <a:ext cx="7286056" cy="57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5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52B05-B1CA-CDCA-1AD1-A1F5196B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Abandon de l’anticléricalisme: PLP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B884CFE-1823-4229-2DD9-EC7AAF3D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37" y="1341438"/>
            <a:ext cx="741680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F00E4D-1299-7B6B-C505-8D4A3D43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3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963AF-FDE5-7BF9-A198-F776B8B4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Loi du 8 novembre 1962: fixation de la frontière linguistique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5F69A-6B22-BD45-F303-384E89C89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1960 : mouvement contre le recensement linguistique</a:t>
            </a:r>
          </a:p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1961 : suppression du volet linguistique du recensement décennal, suite à résistance bourgmestres</a:t>
            </a:r>
          </a:p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Projet de loi gouvernemental (Ministre Arthur Gilson): bilinguisme administratif: des communes francophones en provinces néerlandophones et vice-versa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6CAD7D-9545-52EB-CC2B-1F0F7545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74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6A2AA-67DD-32E4-60B4-9FAFF48A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 commission de l</a:t>
            </a:r>
            <a:r>
              <a:rPr lang="ja-JP" altLang="fr-FR" sz="4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intérieur de la Chambre amende le projet gouvernemental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7CF50E-5CE7-3EFF-9345-FA57025B4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décision de principe : toute commune flamande est rattachée à une province flamande, toute commune wallonne…</a:t>
            </a:r>
          </a:p>
          <a:p>
            <a:pPr lvl="1">
              <a:lnSpc>
                <a:spcPct val="9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Mouscron et Comines rattachés au Hainaut</a:t>
            </a:r>
          </a:p>
          <a:p>
            <a:pPr lvl="1">
              <a:lnSpc>
                <a:spcPct val="9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Les 6 communes de Fourons rattachées au Limbourg</a:t>
            </a:r>
          </a:p>
          <a:p>
            <a:pPr lvl="1">
              <a:lnSpc>
                <a:spcPct val="9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Exception : le Brabant bilingue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367825-55D7-7142-DA5A-5085F5EE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2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29D6E-727D-52B5-90AE-F0CC1C42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E0000B-B692-77DB-5490-5EF2C9DEAB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Linguistiquement: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Dialecte germanique (bas-germain)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Wallon contact villages du Sud et travail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Français: administration et travail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Néerlandais à l’église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Economiquement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Agriculteurs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Navetteurs vers province de Liège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Historiquement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Pas de lien avec avec Tongres ni Hasselt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A14198-5673-B726-6B54-61D4D6F1A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Pour les Flamands:</a:t>
            </a:r>
          </a:p>
          <a:p>
            <a:pPr lvl="1"/>
            <a:r>
              <a:rPr lang="fr-FR" dirty="0"/>
              <a:t>Reproduction de la domination fransquillonne sur les paysans</a:t>
            </a:r>
          </a:p>
          <a:p>
            <a:r>
              <a:rPr lang="fr-FR" dirty="0"/>
              <a:t>Pour les francophones:</a:t>
            </a:r>
          </a:p>
          <a:p>
            <a:pPr lvl="1"/>
            <a:r>
              <a:rPr lang="fr-FR" dirty="0"/>
              <a:t>Reproduction de la domination flamande sur la décision en Belgique, indépendamment de la volonté des populations locales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28C4F-79B4-B81E-31F7-D49765A4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4209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{555F2B96-E452-004F-A0CE-C33E20C5508E}tf10001119</Template>
  <TotalTime>449</TotalTime>
  <Words>1506</Words>
  <Application>Microsoft Macintosh PowerPoint</Application>
  <PresentationFormat>Grand écran</PresentationFormat>
  <Paragraphs>287</Paragraphs>
  <Slides>40</Slides>
  <Notes>7</Notes>
  <HiddenSlides>0</HiddenSlides>
  <MMClips>0</MMClips>
  <ScaleCrop>false</ScaleCrop>
  <HeadingPairs>
    <vt:vector size="10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Liens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0" baseType="lpstr">
      <vt:lpstr>Arial</vt:lpstr>
      <vt:lpstr>Calibri</vt:lpstr>
      <vt:lpstr>Garamond</vt:lpstr>
      <vt:lpstr>Gill Sans MT</vt:lpstr>
      <vt:lpstr>Wingdings</vt:lpstr>
      <vt:lpstr>Wingdings 2</vt:lpstr>
      <vt:lpstr>Galerie</vt:lpstr>
      <vt:lpstr>file:///Users/verjanspierre/Documents/recherche/Fourons/Fouron.doc!OLE_LINK2</vt:lpstr>
      <vt:lpstr>file:///Users/verjanspierre/Documents/recherche/Fourons/Fouron.doc!OLE_LINK3</vt:lpstr>
      <vt:lpstr>Document</vt:lpstr>
      <vt:lpstr>Vers l’Etat fédéral 1970 - 1993</vt:lpstr>
      <vt:lpstr>Mouvement flamand depuis le Suffrage universel</vt:lpstr>
      <vt:lpstr>Présentation PowerPoint</vt:lpstr>
      <vt:lpstr>Décalage économique</vt:lpstr>
      <vt:lpstr>Présentation PowerPoint</vt:lpstr>
      <vt:lpstr>Abandon de l’anticléricalisme: PLP</vt:lpstr>
      <vt:lpstr>Loi du 8 novembre 1962: fixation de la frontière linguistique</vt:lpstr>
      <vt:lpstr>La commission de l’intérieur de la Chambre amende le projet gouvernemental</vt:lpstr>
      <vt:lpstr>Fourons</vt:lpstr>
      <vt:lpstr>Frontière linguistique</vt:lpstr>
      <vt:lpstr>Vote au sénat</vt:lpstr>
      <vt:lpstr>Deuxième « marche sur Bruxelles », octobre 62</vt:lpstr>
      <vt:lpstr>Consultation populaire province de Liège le 28 octobre 1962.</vt:lpstr>
      <vt:lpstr>Vote sur l’ensemble du projet de loi de fixation de la frontière linguistique, à la Chambre des représentants, par partis et arrondissements. </vt:lpstr>
      <vt:lpstr>Analyse votes Chambre 31 octobre1962</vt:lpstr>
      <vt:lpstr>Loi du 2 août 1963 sur l’emploi des langues en matière administrative</vt:lpstr>
      <vt:lpstr>Crise des langues en matière administrative</vt:lpstr>
      <vt:lpstr>André Renard –Wilfried Martens - André Lagasse</vt:lpstr>
      <vt:lpstr>10 avril 1967</vt:lpstr>
      <vt:lpstr>Question de l’université de Louvain</vt:lpstr>
      <vt:lpstr>Conséquences</vt:lpstr>
      <vt:lpstr>Fragilisation des grands partis</vt:lpstr>
      <vt:lpstr>Résultats électoraux1968 : 2/3 = 142 sièges?</vt:lpstr>
      <vt:lpstr>131 jours de crise, un record…</vt:lpstr>
      <vt:lpstr>Première réforme de l’Etat</vt:lpstr>
      <vt:lpstr>3e révision de la constitution</vt:lpstr>
      <vt:lpstr>Deux fédéralismes</vt:lpstr>
      <vt:lpstr>Etapes des réformes de l’Etat</vt:lpstr>
      <vt:lpstr>Contenu 3e révision</vt:lpstr>
      <vt:lpstr>Fédéralisme asymétrique</vt:lpstr>
      <vt:lpstr>Régionalisation 1980</vt:lpstr>
      <vt:lpstr>1988: Fourons contre Bruxelles</vt:lpstr>
      <vt:lpstr>1993: Elections directes entités fédérées</vt:lpstr>
      <vt:lpstr>Communiqué de JL Dehaene, 20 avril 2010.</vt:lpstr>
      <vt:lpstr>2014</vt:lpstr>
      <vt:lpstr>100 ans, 30 élections, 3 « familles » de &gt;80% à 37%</vt:lpstr>
      <vt:lpstr>Evolution partis traditionnels/régions</vt:lpstr>
      <vt:lpstr>Merci de votre attention</vt:lpstr>
      <vt:lpstr>Réforme fiscale 1962</vt:lpstr>
      <vt:lpstr>1963: réforme INAMI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l’Etat fédéral</dc:title>
  <dc:creator>Verjans Pierre</dc:creator>
  <cp:lastModifiedBy>Verjans Pierre</cp:lastModifiedBy>
  <cp:revision>5</cp:revision>
  <dcterms:created xsi:type="dcterms:W3CDTF">2022-11-21T14:41:16Z</dcterms:created>
  <dcterms:modified xsi:type="dcterms:W3CDTF">2022-11-22T17:47:47Z</dcterms:modified>
</cp:coreProperties>
</file>