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561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487" r:id="rId13"/>
    <p:sldId id="539" r:id="rId14"/>
    <p:sldId id="541" r:id="rId15"/>
    <p:sldId id="542" r:id="rId16"/>
    <p:sldId id="544" r:id="rId17"/>
    <p:sldId id="545" r:id="rId18"/>
    <p:sldId id="546" r:id="rId19"/>
    <p:sldId id="547" r:id="rId20"/>
    <p:sldId id="548" r:id="rId21"/>
    <p:sldId id="556" r:id="rId22"/>
    <p:sldId id="540" r:id="rId23"/>
    <p:sldId id="549" r:id="rId24"/>
    <p:sldId id="550" r:id="rId25"/>
    <p:sldId id="562" r:id="rId26"/>
    <p:sldId id="551" r:id="rId27"/>
    <p:sldId id="563" r:id="rId28"/>
    <p:sldId id="552" r:id="rId29"/>
    <p:sldId id="261" r:id="rId30"/>
    <p:sldId id="262" r:id="rId31"/>
    <p:sldId id="553" r:id="rId32"/>
    <p:sldId id="554" r:id="rId33"/>
    <p:sldId id="555" r:id="rId34"/>
    <p:sldId id="259" r:id="rId35"/>
    <p:sldId id="275" r:id="rId36"/>
    <p:sldId id="267" r:id="rId37"/>
    <p:sldId id="557" r:id="rId38"/>
    <p:sldId id="558" r:id="rId39"/>
    <p:sldId id="560" r:id="rId40"/>
    <p:sldId id="55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/>
    <p:restoredTop sz="94697"/>
  </p:normalViewPr>
  <p:slideViewPr>
    <p:cSldViewPr snapToGrid="0">
      <p:cViewPr varScale="1">
        <p:scale>
          <a:sx n="115" d="100"/>
          <a:sy n="115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3C6F-7542-B448-BF50-DECC72A303F1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0800-FAF4-3747-80EB-02ADF66FC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7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E3A5A-2CA3-AF4A-9868-00358BD24C0F}" type="slidenum">
              <a:rPr lang="fr-FR">
                <a:latin typeface="Times New Roman" pitchFamily="-65" charset="0"/>
              </a:rPr>
              <a:pPr/>
              <a:t>3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Le nerf est représenté par 4 axones de taille différente. La conduction nerveuse est plus rapide au niveau des axones de gros calibre.</a:t>
            </a:r>
          </a:p>
          <a:p>
            <a:pPr eaLnBrk="1" hangingPunct="1"/>
            <a:endParaRPr lang="fr-BE">
              <a:latin typeface="Times New Roman" pitchFamily="-65" charset="0"/>
            </a:endParaRPr>
          </a:p>
          <a:p>
            <a:pPr eaLnBrk="1" hangingPunct="1"/>
            <a:r>
              <a:rPr lang="fr-BE">
                <a:latin typeface="Times New Roman" pitchFamily="-65" charset="0"/>
              </a:rPr>
              <a:t>Stimulation supramaximale</a:t>
            </a:r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6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ED04-4BCD-CE4C-B468-86103A772B6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8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ED04-4BCD-CE4C-B468-86103A772B6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8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ED04-4BCD-CE4C-B468-86103A772B6C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6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8D834-4E55-A64A-A9C4-9BDF5780C5FF}" type="slidenum">
              <a:rPr lang="fr-FR">
                <a:latin typeface="Times New Roman" pitchFamily="-65" charset="0"/>
              </a:rPr>
              <a:pPr/>
              <a:t>4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BE">
                <a:latin typeface="Times New Roman" pitchFamily="-65" charset="0"/>
              </a:rPr>
              <a:t>Démyélinisation segmentaire des neuropathies démyélinisantes acquises (ex. SGB)  par opposition à</a:t>
            </a:r>
          </a:p>
          <a:p>
            <a:pPr eaLnBrk="1" hangingPunct="1"/>
            <a:r>
              <a:rPr lang="fr-BE">
                <a:latin typeface="Times New Roman" pitchFamily="-65" charset="0"/>
              </a:rPr>
              <a:t>Démyélinisation homogène des neuropathie héréditaire</a:t>
            </a:r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4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542C8-9C9A-3643-A431-6BAEE495A450}" type="slidenum">
              <a:rPr lang="fr-FR">
                <a:latin typeface="Times New Roman" pitchFamily="-65" charset="0"/>
              </a:rPr>
              <a:pPr/>
              <a:t>5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8B1AD-CA3F-3E4B-A0EC-2961923F7C2D}" type="slidenum">
              <a:rPr lang="fr-FR">
                <a:latin typeface="Times New Roman" pitchFamily="-65" charset="0"/>
              </a:rPr>
              <a:pPr/>
              <a:t>6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6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FCD25-EC21-CE4B-820C-07707FC9F472}" type="slidenum">
              <a:rPr lang="fr-FR">
                <a:latin typeface="Times New Roman" pitchFamily="-65" charset="0"/>
              </a:rPr>
              <a:pPr/>
              <a:t>7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5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C88F3-B5A6-A140-87BC-8045EB5851B0}" type="slidenum">
              <a:rPr lang="fr-FR">
                <a:latin typeface="Times New Roman" pitchFamily="-65" charset="0"/>
              </a:rPr>
              <a:pPr/>
              <a:t>8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0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A3F0-B777-1143-88A4-7B6211464746}" type="slidenum">
              <a:rPr lang="fr-FR">
                <a:latin typeface="Times New Roman" pitchFamily="-65" charset="0"/>
              </a:rPr>
              <a:pPr/>
              <a:t>9</a:t>
            </a:fld>
            <a:endParaRPr lang="fr-FR">
              <a:latin typeface="Times New Roman" pitchFamily="-65" charset="0"/>
            </a:endParaRPr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2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7F065-E7F9-F244-B3B3-CB7562FB3550}" type="slidenum">
              <a:rPr lang="fr-FR">
                <a:latin typeface="Times New Roman" pitchFamily="-84" charset="0"/>
              </a:rPr>
              <a:pPr/>
              <a:t>12</a:t>
            </a:fld>
            <a:endParaRPr lang="fr-FR">
              <a:latin typeface="Times New Roman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BE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H : expliquer pas à pas en fonction de l’intensité de la stimulation nerveuse</a:t>
            </a:r>
          </a:p>
          <a:p>
            <a:pPr eaLnBrk="1" hangingPunct="1"/>
            <a:r>
              <a:rPr lang="fr-BE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(durée=1ms, faible intensité uniquement Ia, puis Ia et f motrices, puis f motrices et collision de toutes les H)</a:t>
            </a:r>
          </a:p>
          <a:p>
            <a:pPr eaLnBrk="1" hangingPunct="1"/>
            <a:endParaRPr lang="fr-BE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fr-BE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F : chaque trace = st supramaximale, 5mV/D à gauche et 500 µV/D à droite</a:t>
            </a:r>
          </a:p>
          <a:p>
            <a:pPr eaLnBrk="1" hangingPunct="1"/>
            <a:endParaRPr lang="fr-BE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fr-BE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Paramètres pour les F et les H, et exemples pathologiques</a:t>
            </a:r>
            <a:endParaRPr lang="fr-FR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86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ED04-4BCD-CE4C-B468-86103A772B6C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9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02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16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3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9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0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1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4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77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C1AD-644E-6049-B54A-087C96165677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F03A-5EC5-3645-B82F-2DC40660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1" y="2154411"/>
            <a:ext cx="8207298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200" cap="all" dirty="0">
                <a:solidFill>
                  <a:srgbClr val="3333CC"/>
                </a:solidFill>
                <a:latin typeface="ComicSansMS" panose="030F0702030302020204" pitchFamily="66" charset="0"/>
              </a:rPr>
              <a:t>é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tude de la conduction proximale 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SansMS" panose="030F0702030302020204" pitchFamily="66" charset="0"/>
              </a:rPr>
              <a:t>Ondes F, Réflexes H et </a:t>
            </a:r>
            <a:r>
              <a:rPr kumimoji="0" lang="fr-FR" altLang="fr-F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SansMS" panose="030F0702030302020204" pitchFamily="66" charset="0"/>
              </a:rPr>
              <a:t>T</a:t>
            </a: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SansMS" panose="030F0702030302020204" pitchFamily="66" charset="0"/>
              </a:rPr>
              <a:t> 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2982401" y="4018670"/>
            <a:ext cx="3179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François Wang</a:t>
            </a:r>
            <a:b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(Emmanuel Fournier)</a:t>
            </a:r>
            <a:endParaRPr lang="fr-BE" sz="24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32CF4B-36C5-BBC5-CE45-B3708EAA90C3}"/>
              </a:ext>
            </a:extLst>
          </p:cNvPr>
          <p:cNvSpPr txBox="1"/>
          <p:nvPr/>
        </p:nvSpPr>
        <p:spPr>
          <a:xfrm>
            <a:off x="1329782" y="5241966"/>
            <a:ext cx="6484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400" dirty="0">
                <a:effectLst/>
                <a:latin typeface="ComicSansMS" panose="030F0702030302020204" pitchFamily="66" charset="0"/>
              </a:rPr>
              <a:t>Département de Neurophysiologie clinique CHU, Liège </a:t>
            </a:r>
            <a:endParaRPr lang="fr-BE" sz="2400" dirty="0">
              <a:effectLst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9FB5D81-E899-95B0-6F31-2C0FE77A0C67}"/>
              </a:ext>
            </a:extLst>
          </p:cNvPr>
          <p:cNvSpPr/>
          <p:nvPr/>
        </p:nvSpPr>
        <p:spPr>
          <a:xfrm>
            <a:off x="1115122" y="1789043"/>
            <a:ext cx="6869151" cy="1837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0C8944-B054-DF34-6746-50E758965D0B}"/>
              </a:ext>
            </a:extLst>
          </p:cNvPr>
          <p:cNvSpPr txBox="1"/>
          <p:nvPr/>
        </p:nvSpPr>
        <p:spPr>
          <a:xfrm>
            <a:off x="229489" y="402627"/>
            <a:ext cx="8640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3200" cap="all" dirty="0">
                <a:solidFill>
                  <a:srgbClr val="FF0000"/>
                </a:solidFill>
                <a:latin typeface="ComicSansMS" panose="030F0702030302020204" pitchFamily="66" charset="0"/>
              </a:rPr>
              <a:t>DIU NEUROPHYSIOLOGIE CLINIQUE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3200" cap="all" dirty="0">
                <a:solidFill>
                  <a:srgbClr val="FF0000"/>
                </a:solidFill>
                <a:latin typeface="ComicSansMS" panose="030F0702030302020204" pitchFamily="66" charset="0"/>
              </a:rPr>
              <a:t>Tronc commun </a:t>
            </a:r>
          </a:p>
        </p:txBody>
      </p:sp>
    </p:spTree>
    <p:extLst>
      <p:ext uri="{BB962C8B-B14F-4D97-AF65-F5344CB8AC3E}">
        <p14:creationId xmlns:p14="http://schemas.microsoft.com/office/powerpoint/2010/main" val="383642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1" y="261817"/>
            <a:ext cx="820729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cap="all" dirty="0">
                <a:solidFill>
                  <a:srgbClr val="3333CC"/>
                </a:solidFill>
                <a:latin typeface="ComicSansMS" panose="030F0702030302020204" pitchFamily="66" charset="0"/>
              </a:rPr>
              <a:t>A</a:t>
            </a: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tteintes des racines et des plexus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247650" y="977032"/>
            <a:ext cx="715617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Structures vulnérables</a:t>
            </a:r>
            <a:b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- racines : </a:t>
            </a:r>
            <a:r>
              <a:rPr lang="fr-BE" sz="2000" dirty="0">
                <a:effectLst/>
                <a:latin typeface="ComicSansMS" panose="030F0702030302020204" pitchFamily="66" charset="0"/>
              </a:rPr>
              <a:t>HD, arthrose…</a:t>
            </a:r>
            <a:br>
              <a:rPr lang="fr-BE" sz="2000" dirty="0">
                <a:effectLst/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	</a:t>
            </a:r>
            <a:r>
              <a:rPr lang="fr-BE" sz="2000" dirty="0">
                <a:effectLst/>
                <a:latin typeface="ComicSansMS" panose="030F0702030302020204" pitchFamily="66" charset="0"/>
              </a:rPr>
              <a:t>+ fragilité de la barrière hémato-nerveuse</a:t>
            </a:r>
            <a:br>
              <a:rPr lang="fr-BE" sz="2000" dirty="0">
                <a:effectLst/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plexus : </a:t>
            </a:r>
            <a:r>
              <a:rPr lang="fr-BE" sz="2000" dirty="0">
                <a:latin typeface="ComicSansMS" panose="030F0702030302020204" pitchFamily="66" charset="0"/>
              </a:rPr>
              <a:t>pathologie traumatique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(segments très mobiles + points fixes)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  <a:t>Exploration difficile</a:t>
            </a:r>
            <a:b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	détection : </a:t>
            </a:r>
            <a:r>
              <a:rPr lang="fr-BE" sz="2000" dirty="0">
                <a:latin typeface="ComicSansMS" panose="030F0702030302020204" pitchFamily="66" charset="0"/>
              </a:rPr>
              <a:t>amplitude des signaux 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diminue avec le carré de la distance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	stimulation : </a:t>
            </a:r>
            <a:r>
              <a:rPr lang="fr-BE" sz="2000" dirty="0">
                <a:latin typeface="ComicSansMS" panose="030F0702030302020204" pitchFamily="66" charset="0"/>
              </a:rPr>
              <a:t>structures nerveuses profondes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+ pas toujours possible de stimuler en amont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le point d’Erb est juste en amont des troncs </a:t>
            </a:r>
            <a:b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	secondaires du PB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  <a:t>« Astuce », principe :</a:t>
            </a:r>
            <a:b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</a:t>
            </a:r>
            <a:r>
              <a:rPr lang="fr-BE" sz="2000" dirty="0">
                <a:latin typeface="ComicSansMS" panose="030F0702030302020204" pitchFamily="66" charset="0"/>
              </a:rPr>
              <a:t>faire passer une onde aller-retour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« sous la</a:t>
            </a:r>
            <a:b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	montagne » </a:t>
            </a:r>
            <a:r>
              <a:rPr lang="fr-BE" sz="2000" dirty="0">
                <a:latin typeface="ComicSansMS" panose="030F0702030302020204" pitchFamily="66" charset="0"/>
              </a:rPr>
              <a:t>en stimulant en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AVAL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</a:t>
            </a:r>
            <a:r>
              <a:rPr lang="fr-BE" sz="2000" dirty="0">
                <a:latin typeface="ComicSansMS" panose="030F0702030302020204" pitchFamily="66" charset="0"/>
              </a:rPr>
              <a:t>analyser le signal (H, F, </a:t>
            </a:r>
            <a:r>
              <a:rPr lang="fr-BE" sz="2000" dirty="0" err="1">
                <a:latin typeface="ComicSansMS" panose="030F0702030302020204" pitchFamily="66" charset="0"/>
              </a:rPr>
              <a:t>T</a:t>
            </a:r>
            <a:r>
              <a:rPr lang="fr-BE" sz="2000" dirty="0">
                <a:latin typeface="ComicSansMS" panose="030F0702030302020204" pitchFamily="66" charset="0"/>
              </a:rPr>
              <a:t>) qu’on récupère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6CFA04-2730-4F4F-EC2B-59C226E4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1743129"/>
            <a:ext cx="1752600" cy="228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A4EF14-E975-9DFE-61BF-AE8ADB59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0" y="4029129"/>
            <a:ext cx="1765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D202CF-4BA9-84FD-1DDE-20C71710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428417"/>
            <a:ext cx="2882900" cy="42799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0" y="523427"/>
            <a:ext cx="820729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Réponses tardives : réflexe H, ondes F</a:t>
            </a:r>
            <a:endParaRPr kumimoji="0" lang="fr-FR" altLang="fr-FR" sz="2800" b="0" i="0" u="none" strike="noStrik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203200" y="1428417"/>
            <a:ext cx="715617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Même technique que celle de l’étude</a:t>
            </a:r>
            <a:b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de la conduction motrice</a:t>
            </a:r>
            <a:b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sz="2000" dirty="0">
                <a:effectLst/>
                <a:latin typeface="ComicSansMS" panose="030F0702030302020204" pitchFamily="66" charset="0"/>
              </a:rPr>
              <a:t>- détection des réponses musculaires</a:t>
            </a:r>
            <a:br>
              <a:rPr lang="fr-BE" sz="2000" dirty="0">
                <a:effectLst/>
                <a:latin typeface="ComicSansMS" panose="030F0702030302020204" pitchFamily="66" charset="0"/>
              </a:rPr>
            </a:br>
            <a:r>
              <a:rPr lang="fr-BE" sz="2000" dirty="0">
                <a:effectLst/>
                <a:latin typeface="ComicSansMS" panose="030F0702030302020204" pitchFamily="66" charset="0"/>
              </a:rPr>
              <a:t>- stimulation nerveuse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  <a:t>Mise en évidence de réponses tardives</a:t>
            </a:r>
            <a:b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H ou F survenant après les réponses motrices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M « directes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23C713-802E-4617-E391-27ADE700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49" y="4299283"/>
            <a:ext cx="3162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6199"/>
            <a:ext cx="8886826" cy="6831013"/>
            <a:chOff x="0" y="-48"/>
            <a:chExt cx="5598" cy="4303"/>
          </a:xfrm>
        </p:grpSpPr>
        <p:sp>
          <p:nvSpPr>
            <p:cNvPr id="78860" name="Text Box 3"/>
            <p:cNvSpPr txBox="1">
              <a:spLocks noChangeArrowheads="1"/>
            </p:cNvSpPr>
            <p:nvPr/>
          </p:nvSpPr>
          <p:spPr bwMode="auto">
            <a:xfrm>
              <a:off x="4366" y="4081"/>
              <a:ext cx="1128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BE" sz="1200" i="1">
                  <a:solidFill>
                    <a:srgbClr val="FFFFFF"/>
                  </a:solidFill>
                  <a:latin typeface="Comic Sans MS" pitchFamily="-84" charset="0"/>
                </a:rPr>
                <a:t>Toulouse ENMG 2002</a:t>
              </a:r>
              <a:endParaRPr lang="fr-FR" sz="1200" i="1">
                <a:solidFill>
                  <a:srgbClr val="FFFFFF"/>
                </a:solidFill>
                <a:latin typeface="Comic Sans MS" pitchFamily="-84" charset="0"/>
              </a:endParaRPr>
            </a:p>
          </p:txBody>
        </p:sp>
        <p:sp>
          <p:nvSpPr>
            <p:cNvPr id="78861" name="Rectangle 4"/>
            <p:cNvSpPr>
              <a:spLocks noChangeArrowheads="1"/>
            </p:cNvSpPr>
            <p:nvPr/>
          </p:nvSpPr>
          <p:spPr bwMode="auto">
            <a:xfrm>
              <a:off x="2135" y="145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48"/>
              <a:ext cx="3002" cy="4001"/>
              <a:chOff x="0" y="319"/>
              <a:chExt cx="3002" cy="4001"/>
            </a:xfrm>
          </p:grpSpPr>
          <p:pic>
            <p:nvPicPr>
              <p:cNvPr id="78871" name="Picture 6" descr="C:\Mes documents\Mes images\Conduction FH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0" y="319"/>
                <a:ext cx="2772" cy="4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72" name="Text Box 7"/>
              <p:cNvSpPr txBox="1">
                <a:spLocks noChangeArrowheads="1"/>
              </p:cNvSpPr>
              <p:nvPr/>
            </p:nvSpPr>
            <p:spPr bwMode="auto">
              <a:xfrm>
                <a:off x="956" y="1432"/>
                <a:ext cx="65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  <a:t>Fibres</a:t>
                </a:r>
                <a:b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</a:br>
                <a: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  <a:t>motrices</a:t>
                </a:r>
                <a:endParaRPr lang="fr-FR" sz="1600">
                  <a:solidFill>
                    <a:srgbClr val="FFFFFF"/>
                  </a:solidFill>
                  <a:latin typeface="Comic Sans MS" pitchFamily="-84" charset="0"/>
                </a:endParaRPr>
              </a:p>
            </p:txBody>
          </p:sp>
          <p:sp>
            <p:nvSpPr>
              <p:cNvPr id="78873" name="Text Box 8"/>
              <p:cNvSpPr txBox="1">
                <a:spLocks noChangeArrowheads="1"/>
              </p:cNvSpPr>
              <p:nvPr/>
            </p:nvSpPr>
            <p:spPr bwMode="auto">
              <a:xfrm>
                <a:off x="2113" y="404"/>
                <a:ext cx="67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  <a:t>Ganglion</a:t>
                </a:r>
                <a:b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</a:br>
                <a: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  <a:t>rachidien</a:t>
                </a:r>
                <a:endParaRPr lang="fr-FR" sz="1600">
                  <a:solidFill>
                    <a:srgbClr val="FFFFFF"/>
                  </a:solidFill>
                  <a:latin typeface="Comic Sans MS" pitchFamily="-84" charset="0"/>
                </a:endParaRPr>
              </a:p>
            </p:txBody>
          </p:sp>
          <p:sp>
            <p:nvSpPr>
              <p:cNvPr id="78874" name="Text Box 9"/>
              <p:cNvSpPr txBox="1">
                <a:spLocks noChangeArrowheads="1"/>
              </p:cNvSpPr>
              <p:nvPr/>
            </p:nvSpPr>
            <p:spPr bwMode="auto">
              <a:xfrm>
                <a:off x="2323" y="1291"/>
                <a:ext cx="67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BE" sz="1600">
                    <a:solidFill>
                      <a:srgbClr val="FFFFFF"/>
                    </a:solidFill>
                    <a:latin typeface="Comic Sans MS" pitchFamily="-84" charset="0"/>
                  </a:rPr>
                  <a:t>Fibres Ia</a:t>
                </a:r>
                <a:endParaRPr lang="fr-FR" sz="1600">
                  <a:solidFill>
                    <a:srgbClr val="FFFFFF"/>
                  </a:solidFill>
                  <a:latin typeface="Comic Sans MS" pitchFamily="-84" charset="0"/>
                </a:endParaRPr>
              </a:p>
            </p:txBody>
          </p:sp>
        </p:grpSp>
        <p:sp>
          <p:nvSpPr>
            <p:cNvPr id="78863" name="Rectangle 10"/>
            <p:cNvSpPr>
              <a:spLocks noChangeArrowheads="1"/>
            </p:cNvSpPr>
            <p:nvPr/>
          </p:nvSpPr>
          <p:spPr bwMode="auto">
            <a:xfrm>
              <a:off x="2697" y="2372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864" name="Rectangle 11"/>
            <p:cNvSpPr>
              <a:spLocks noChangeArrowheads="1"/>
            </p:cNvSpPr>
            <p:nvPr/>
          </p:nvSpPr>
          <p:spPr bwMode="auto">
            <a:xfrm>
              <a:off x="2272" y="566"/>
              <a:ext cx="56" cy="18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865" name="Text Box 12"/>
            <p:cNvSpPr txBox="1">
              <a:spLocks noChangeArrowheads="1"/>
            </p:cNvSpPr>
            <p:nvPr/>
          </p:nvSpPr>
          <p:spPr bwMode="auto">
            <a:xfrm>
              <a:off x="110" y="1418"/>
              <a:ext cx="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84" charset="0"/>
                </a:rPr>
                <a:t>F</a:t>
              </a:r>
              <a:endParaRPr lang="fr-FR" sz="3200">
                <a:solidFill>
                  <a:srgbClr val="FFFFFF"/>
                </a:solidFill>
                <a:latin typeface="Comic Sans MS" pitchFamily="-84" charset="0"/>
              </a:endParaRPr>
            </a:p>
          </p:txBody>
        </p:sp>
        <p:sp>
          <p:nvSpPr>
            <p:cNvPr id="78866" name="Text Box 13"/>
            <p:cNvSpPr txBox="1">
              <a:spLocks noChangeArrowheads="1"/>
            </p:cNvSpPr>
            <p:nvPr/>
          </p:nvSpPr>
          <p:spPr bwMode="auto">
            <a:xfrm>
              <a:off x="5319" y="776"/>
              <a:ext cx="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84" charset="0"/>
                </a:rPr>
                <a:t>F</a:t>
              </a:r>
              <a:endParaRPr lang="fr-FR" sz="3200">
                <a:solidFill>
                  <a:srgbClr val="FFFFFF"/>
                </a:solidFill>
                <a:latin typeface="Comic Sans MS" pitchFamily="-84" charset="0"/>
              </a:endParaRPr>
            </a:p>
          </p:txBody>
        </p:sp>
        <p:sp>
          <p:nvSpPr>
            <p:cNvPr id="78867" name="Text Box 14"/>
            <p:cNvSpPr txBox="1">
              <a:spLocks noChangeArrowheads="1"/>
            </p:cNvSpPr>
            <p:nvPr/>
          </p:nvSpPr>
          <p:spPr bwMode="auto">
            <a:xfrm>
              <a:off x="2482" y="1419"/>
              <a:ext cx="28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84" charset="0"/>
                </a:rPr>
                <a:t>H</a:t>
              </a:r>
              <a:endParaRPr lang="fr-FR" sz="3200">
                <a:solidFill>
                  <a:srgbClr val="FFFFFF"/>
                </a:solidFill>
                <a:latin typeface="Comic Sans MS" pitchFamily="-84" charset="0"/>
              </a:endParaRPr>
            </a:p>
          </p:txBody>
        </p:sp>
        <p:sp>
          <p:nvSpPr>
            <p:cNvPr id="78868" name="Text Box 15"/>
            <p:cNvSpPr txBox="1">
              <a:spLocks noChangeArrowheads="1"/>
            </p:cNvSpPr>
            <p:nvPr/>
          </p:nvSpPr>
          <p:spPr bwMode="auto">
            <a:xfrm>
              <a:off x="5315" y="2901"/>
              <a:ext cx="28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3200">
                  <a:solidFill>
                    <a:srgbClr val="FFFFFF"/>
                  </a:solidFill>
                  <a:latin typeface="Comic Sans MS" pitchFamily="-84" charset="0"/>
                </a:rPr>
                <a:t>H</a:t>
              </a:r>
              <a:endParaRPr lang="fr-FR" sz="3200">
                <a:solidFill>
                  <a:srgbClr val="FFFFFF"/>
                </a:solidFill>
                <a:latin typeface="Comic Sans MS" pitchFamily="-84" charset="0"/>
              </a:endParaRPr>
            </a:p>
          </p:txBody>
        </p:sp>
        <p:pic>
          <p:nvPicPr>
            <p:cNvPr id="78869" name="Picture 16" descr="A:\f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4" y="125"/>
              <a:ext cx="1839" cy="18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78870" name="Picture 17" descr="A:\h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3262" y="2129"/>
              <a:ext cx="1823" cy="187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162834" name="Freeform 18"/>
          <p:cNvSpPr>
            <a:spLocks/>
          </p:cNvSpPr>
          <p:nvPr/>
        </p:nvSpPr>
        <p:spPr bwMode="auto">
          <a:xfrm>
            <a:off x="2425701" y="330201"/>
            <a:ext cx="1333500" cy="2794000"/>
          </a:xfrm>
          <a:custGeom>
            <a:avLst/>
            <a:gdLst>
              <a:gd name="T0" fmla="*/ 2147483647 w 840"/>
              <a:gd name="T1" fmla="*/ 2147483647 h 1760"/>
              <a:gd name="T2" fmla="*/ 2147483647 w 840"/>
              <a:gd name="T3" fmla="*/ 2147483647 h 1760"/>
              <a:gd name="T4" fmla="*/ 2147483647 w 840"/>
              <a:gd name="T5" fmla="*/ 2147483647 h 1760"/>
              <a:gd name="T6" fmla="*/ 2147483647 w 840"/>
              <a:gd name="T7" fmla="*/ 2147483647 h 1760"/>
              <a:gd name="T8" fmla="*/ 2147483647 w 840"/>
              <a:gd name="T9" fmla="*/ 2147483647 h 1760"/>
              <a:gd name="T10" fmla="*/ 2147483647 w 840"/>
              <a:gd name="T11" fmla="*/ 2147483647 h 1760"/>
              <a:gd name="T12" fmla="*/ 2147483647 w 840"/>
              <a:gd name="T13" fmla="*/ 2147483647 h 1760"/>
              <a:gd name="T14" fmla="*/ 2147483647 w 840"/>
              <a:gd name="T15" fmla="*/ 2147483647 h 1760"/>
              <a:gd name="T16" fmla="*/ 2147483647 w 840"/>
              <a:gd name="T17" fmla="*/ 2147483647 h 1760"/>
              <a:gd name="T18" fmla="*/ 2147483647 w 840"/>
              <a:gd name="T19" fmla="*/ 2147483647 h 1760"/>
              <a:gd name="T20" fmla="*/ 2147483647 w 840"/>
              <a:gd name="T21" fmla="*/ 2147483647 h 1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0"/>
              <a:gd name="T34" fmla="*/ 0 h 1760"/>
              <a:gd name="T35" fmla="*/ 840 w 840"/>
              <a:gd name="T36" fmla="*/ 1760 h 1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0" h="1760">
                <a:moveTo>
                  <a:pt x="776" y="1760"/>
                </a:moveTo>
                <a:cubicBezTo>
                  <a:pt x="796" y="1652"/>
                  <a:pt x="816" y="1544"/>
                  <a:pt x="824" y="1424"/>
                </a:cubicBezTo>
                <a:cubicBezTo>
                  <a:pt x="832" y="1304"/>
                  <a:pt x="840" y="1176"/>
                  <a:pt x="824" y="1040"/>
                </a:cubicBezTo>
                <a:cubicBezTo>
                  <a:pt x="808" y="904"/>
                  <a:pt x="776" y="744"/>
                  <a:pt x="728" y="608"/>
                </a:cubicBezTo>
                <a:cubicBezTo>
                  <a:pt x="680" y="472"/>
                  <a:pt x="600" y="320"/>
                  <a:pt x="536" y="224"/>
                </a:cubicBezTo>
                <a:cubicBezTo>
                  <a:pt x="472" y="128"/>
                  <a:pt x="400" y="64"/>
                  <a:pt x="344" y="32"/>
                </a:cubicBezTo>
                <a:cubicBezTo>
                  <a:pt x="288" y="0"/>
                  <a:pt x="240" y="24"/>
                  <a:pt x="200" y="32"/>
                </a:cubicBezTo>
                <a:cubicBezTo>
                  <a:pt x="160" y="40"/>
                  <a:pt x="128" y="56"/>
                  <a:pt x="104" y="80"/>
                </a:cubicBezTo>
                <a:cubicBezTo>
                  <a:pt x="80" y="104"/>
                  <a:pt x="72" y="136"/>
                  <a:pt x="56" y="176"/>
                </a:cubicBezTo>
                <a:cubicBezTo>
                  <a:pt x="40" y="216"/>
                  <a:pt x="16" y="248"/>
                  <a:pt x="8" y="320"/>
                </a:cubicBezTo>
                <a:cubicBezTo>
                  <a:pt x="0" y="392"/>
                  <a:pt x="8" y="560"/>
                  <a:pt x="8" y="60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38401" y="1447801"/>
            <a:ext cx="1311275" cy="3516313"/>
            <a:chOff x="1536" y="912"/>
            <a:chExt cx="826" cy="2215"/>
          </a:xfrm>
        </p:grpSpPr>
        <p:sp>
          <p:nvSpPr>
            <p:cNvPr id="78857" name="Freeform 20"/>
            <p:cNvSpPr>
              <a:spLocks/>
            </p:cNvSpPr>
            <p:nvPr/>
          </p:nvSpPr>
          <p:spPr bwMode="auto">
            <a:xfrm>
              <a:off x="1536" y="912"/>
              <a:ext cx="480" cy="672"/>
            </a:xfrm>
            <a:custGeom>
              <a:avLst/>
              <a:gdLst>
                <a:gd name="T0" fmla="*/ 0 w 480"/>
                <a:gd name="T1" fmla="*/ 0 h 672"/>
                <a:gd name="T2" fmla="*/ 48 w 480"/>
                <a:gd name="T3" fmla="*/ 288 h 672"/>
                <a:gd name="T4" fmla="*/ 192 w 480"/>
                <a:gd name="T5" fmla="*/ 528 h 672"/>
                <a:gd name="T6" fmla="*/ 480 w 48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672"/>
                <a:gd name="T14" fmla="*/ 480 w 48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672">
                  <a:moveTo>
                    <a:pt x="0" y="0"/>
                  </a:moveTo>
                  <a:cubicBezTo>
                    <a:pt x="8" y="100"/>
                    <a:pt x="16" y="200"/>
                    <a:pt x="48" y="288"/>
                  </a:cubicBezTo>
                  <a:cubicBezTo>
                    <a:pt x="80" y="376"/>
                    <a:pt x="120" y="464"/>
                    <a:pt x="192" y="528"/>
                  </a:cubicBezTo>
                  <a:cubicBezTo>
                    <a:pt x="264" y="592"/>
                    <a:pt x="432" y="648"/>
                    <a:pt x="480" y="6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858" name="Freeform 21"/>
            <p:cNvSpPr>
              <a:spLocks/>
            </p:cNvSpPr>
            <p:nvPr/>
          </p:nvSpPr>
          <p:spPr bwMode="auto">
            <a:xfrm>
              <a:off x="1976" y="1568"/>
              <a:ext cx="265" cy="717"/>
            </a:xfrm>
            <a:custGeom>
              <a:avLst/>
              <a:gdLst>
                <a:gd name="T0" fmla="*/ 0 w 265"/>
                <a:gd name="T1" fmla="*/ 0 h 717"/>
                <a:gd name="T2" fmla="*/ 162 w 265"/>
                <a:gd name="T3" fmla="*/ 93 h 717"/>
                <a:gd name="T4" fmla="*/ 219 w 265"/>
                <a:gd name="T5" fmla="*/ 252 h 717"/>
                <a:gd name="T6" fmla="*/ 247 w 265"/>
                <a:gd name="T7" fmla="*/ 574 h 717"/>
                <a:gd name="T8" fmla="*/ 265 w 265"/>
                <a:gd name="T9" fmla="*/ 717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717"/>
                <a:gd name="T17" fmla="*/ 265 w 265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717">
                  <a:moveTo>
                    <a:pt x="0" y="0"/>
                  </a:moveTo>
                  <a:cubicBezTo>
                    <a:pt x="63" y="25"/>
                    <a:pt x="126" y="51"/>
                    <a:pt x="162" y="93"/>
                  </a:cubicBezTo>
                  <a:cubicBezTo>
                    <a:pt x="198" y="135"/>
                    <a:pt x="205" y="172"/>
                    <a:pt x="219" y="252"/>
                  </a:cubicBezTo>
                  <a:cubicBezTo>
                    <a:pt x="233" y="332"/>
                    <a:pt x="239" y="497"/>
                    <a:pt x="247" y="574"/>
                  </a:cubicBezTo>
                  <a:cubicBezTo>
                    <a:pt x="255" y="651"/>
                    <a:pt x="260" y="684"/>
                    <a:pt x="265" y="71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859" name="Freeform 22"/>
            <p:cNvSpPr>
              <a:spLocks/>
            </p:cNvSpPr>
            <p:nvPr/>
          </p:nvSpPr>
          <p:spPr bwMode="auto">
            <a:xfrm>
              <a:off x="2240" y="2272"/>
              <a:ext cx="122" cy="855"/>
            </a:xfrm>
            <a:custGeom>
              <a:avLst/>
              <a:gdLst>
                <a:gd name="T0" fmla="*/ 0 w 122"/>
                <a:gd name="T1" fmla="*/ 0 h 855"/>
                <a:gd name="T2" fmla="*/ 104 w 122"/>
                <a:gd name="T3" fmla="*/ 716 h 855"/>
                <a:gd name="T4" fmla="*/ 110 w 122"/>
                <a:gd name="T5" fmla="*/ 836 h 855"/>
                <a:gd name="T6" fmla="*/ 0 60000 65536"/>
                <a:gd name="T7" fmla="*/ 0 60000 65536"/>
                <a:gd name="T8" fmla="*/ 0 60000 65536"/>
                <a:gd name="T9" fmla="*/ 0 w 122"/>
                <a:gd name="T10" fmla="*/ 0 h 855"/>
                <a:gd name="T11" fmla="*/ 122 w 122"/>
                <a:gd name="T12" fmla="*/ 855 h 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855">
                  <a:moveTo>
                    <a:pt x="0" y="0"/>
                  </a:moveTo>
                  <a:cubicBezTo>
                    <a:pt x="43" y="288"/>
                    <a:pt x="86" y="577"/>
                    <a:pt x="104" y="716"/>
                  </a:cubicBezTo>
                  <a:cubicBezTo>
                    <a:pt x="122" y="855"/>
                    <a:pt x="116" y="845"/>
                    <a:pt x="110" y="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62839" name="Freeform 23"/>
          <p:cNvSpPr>
            <a:spLocks/>
          </p:cNvSpPr>
          <p:nvPr/>
        </p:nvSpPr>
        <p:spPr bwMode="auto">
          <a:xfrm>
            <a:off x="749302" y="1428750"/>
            <a:ext cx="612775" cy="4057650"/>
          </a:xfrm>
          <a:custGeom>
            <a:avLst/>
            <a:gdLst>
              <a:gd name="T0" fmla="*/ 2147483647 w 386"/>
              <a:gd name="T1" fmla="*/ 2147483647 h 2556"/>
              <a:gd name="T2" fmla="*/ 2147483647 w 386"/>
              <a:gd name="T3" fmla="*/ 2147483647 h 2556"/>
              <a:gd name="T4" fmla="*/ 2147483647 w 386"/>
              <a:gd name="T5" fmla="*/ 2147483647 h 2556"/>
              <a:gd name="T6" fmla="*/ 2147483647 w 386"/>
              <a:gd name="T7" fmla="*/ 2147483647 h 2556"/>
              <a:gd name="T8" fmla="*/ 2147483647 w 386"/>
              <a:gd name="T9" fmla="*/ 2147483647 h 2556"/>
              <a:gd name="T10" fmla="*/ 2147483647 w 386"/>
              <a:gd name="T11" fmla="*/ 2147483647 h 2556"/>
              <a:gd name="T12" fmla="*/ 2147483647 w 386"/>
              <a:gd name="T13" fmla="*/ 2147483647 h 2556"/>
              <a:gd name="T14" fmla="*/ 2147483647 w 386"/>
              <a:gd name="T15" fmla="*/ 2147483647 h 2556"/>
              <a:gd name="T16" fmla="*/ 2147483647 w 386"/>
              <a:gd name="T17" fmla="*/ 0 h 2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"/>
              <a:gd name="T28" fmla="*/ 0 h 2556"/>
              <a:gd name="T29" fmla="*/ 386 w 386"/>
              <a:gd name="T30" fmla="*/ 2556 h 2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" h="2556">
                <a:moveTo>
                  <a:pt x="56" y="2556"/>
                </a:moveTo>
                <a:cubicBezTo>
                  <a:pt x="39" y="2453"/>
                  <a:pt x="23" y="2350"/>
                  <a:pt x="14" y="2232"/>
                </a:cubicBezTo>
                <a:cubicBezTo>
                  <a:pt x="5" y="2114"/>
                  <a:pt x="0" y="1993"/>
                  <a:pt x="2" y="1848"/>
                </a:cubicBezTo>
                <a:cubicBezTo>
                  <a:pt x="4" y="1703"/>
                  <a:pt x="15" y="1493"/>
                  <a:pt x="26" y="1362"/>
                </a:cubicBezTo>
                <a:cubicBezTo>
                  <a:pt x="37" y="1231"/>
                  <a:pt x="54" y="1158"/>
                  <a:pt x="68" y="1062"/>
                </a:cubicBezTo>
                <a:cubicBezTo>
                  <a:pt x="82" y="966"/>
                  <a:pt x="89" y="886"/>
                  <a:pt x="110" y="786"/>
                </a:cubicBezTo>
                <a:cubicBezTo>
                  <a:pt x="131" y="686"/>
                  <a:pt x="158" y="573"/>
                  <a:pt x="194" y="462"/>
                </a:cubicBezTo>
                <a:cubicBezTo>
                  <a:pt x="230" y="351"/>
                  <a:pt x="294" y="197"/>
                  <a:pt x="326" y="120"/>
                </a:cubicBezTo>
                <a:cubicBezTo>
                  <a:pt x="358" y="43"/>
                  <a:pt x="376" y="20"/>
                  <a:pt x="386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20737" y="1447801"/>
            <a:ext cx="665163" cy="4481513"/>
            <a:chOff x="517" y="912"/>
            <a:chExt cx="419" cy="2823"/>
          </a:xfrm>
        </p:grpSpPr>
        <p:sp>
          <p:nvSpPr>
            <p:cNvPr id="78855" name="Freeform 25"/>
            <p:cNvSpPr>
              <a:spLocks/>
            </p:cNvSpPr>
            <p:nvPr/>
          </p:nvSpPr>
          <p:spPr bwMode="auto">
            <a:xfrm>
              <a:off x="517" y="912"/>
              <a:ext cx="419" cy="2484"/>
            </a:xfrm>
            <a:custGeom>
              <a:avLst/>
              <a:gdLst>
                <a:gd name="T0" fmla="*/ 419 w 419"/>
                <a:gd name="T1" fmla="*/ 0 h 2484"/>
                <a:gd name="T2" fmla="*/ 341 w 419"/>
                <a:gd name="T3" fmla="*/ 186 h 2484"/>
                <a:gd name="T4" fmla="*/ 257 w 419"/>
                <a:gd name="T5" fmla="*/ 444 h 2484"/>
                <a:gd name="T6" fmla="*/ 173 w 419"/>
                <a:gd name="T7" fmla="*/ 738 h 2484"/>
                <a:gd name="T8" fmla="*/ 89 w 419"/>
                <a:gd name="T9" fmla="*/ 1128 h 2484"/>
                <a:gd name="T10" fmla="*/ 47 w 419"/>
                <a:gd name="T11" fmla="*/ 1482 h 2484"/>
                <a:gd name="T12" fmla="*/ 5 w 419"/>
                <a:gd name="T13" fmla="*/ 2034 h 2484"/>
                <a:gd name="T14" fmla="*/ 17 w 419"/>
                <a:gd name="T15" fmla="*/ 2292 h 2484"/>
                <a:gd name="T16" fmla="*/ 53 w 419"/>
                <a:gd name="T17" fmla="*/ 2484 h 2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9"/>
                <a:gd name="T28" fmla="*/ 0 h 2484"/>
                <a:gd name="T29" fmla="*/ 419 w 419"/>
                <a:gd name="T30" fmla="*/ 2484 h 24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9" h="2484">
                  <a:moveTo>
                    <a:pt x="419" y="0"/>
                  </a:moveTo>
                  <a:cubicBezTo>
                    <a:pt x="393" y="56"/>
                    <a:pt x="368" y="112"/>
                    <a:pt x="341" y="186"/>
                  </a:cubicBezTo>
                  <a:cubicBezTo>
                    <a:pt x="314" y="260"/>
                    <a:pt x="285" y="352"/>
                    <a:pt x="257" y="444"/>
                  </a:cubicBezTo>
                  <a:cubicBezTo>
                    <a:pt x="229" y="536"/>
                    <a:pt x="201" y="624"/>
                    <a:pt x="173" y="738"/>
                  </a:cubicBezTo>
                  <a:cubicBezTo>
                    <a:pt x="145" y="852"/>
                    <a:pt x="110" y="1004"/>
                    <a:pt x="89" y="1128"/>
                  </a:cubicBezTo>
                  <a:cubicBezTo>
                    <a:pt x="68" y="1252"/>
                    <a:pt x="61" y="1331"/>
                    <a:pt x="47" y="1482"/>
                  </a:cubicBezTo>
                  <a:cubicBezTo>
                    <a:pt x="33" y="1633"/>
                    <a:pt x="10" y="1899"/>
                    <a:pt x="5" y="2034"/>
                  </a:cubicBezTo>
                  <a:cubicBezTo>
                    <a:pt x="0" y="2169"/>
                    <a:pt x="9" y="2217"/>
                    <a:pt x="17" y="2292"/>
                  </a:cubicBezTo>
                  <a:cubicBezTo>
                    <a:pt x="25" y="2367"/>
                    <a:pt x="47" y="2452"/>
                    <a:pt x="53" y="24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856" name="Freeform 26"/>
            <p:cNvSpPr>
              <a:spLocks/>
            </p:cNvSpPr>
            <p:nvPr/>
          </p:nvSpPr>
          <p:spPr bwMode="auto">
            <a:xfrm>
              <a:off x="564" y="3360"/>
              <a:ext cx="168" cy="375"/>
            </a:xfrm>
            <a:custGeom>
              <a:avLst/>
              <a:gdLst>
                <a:gd name="T0" fmla="*/ 0 w 168"/>
                <a:gd name="T1" fmla="*/ 0 h 375"/>
                <a:gd name="T2" fmla="*/ 45 w 168"/>
                <a:gd name="T3" fmla="*/ 159 h 375"/>
                <a:gd name="T4" fmla="*/ 78 w 168"/>
                <a:gd name="T5" fmla="*/ 252 h 375"/>
                <a:gd name="T6" fmla="*/ 123 w 168"/>
                <a:gd name="T7" fmla="*/ 330 h 375"/>
                <a:gd name="T8" fmla="*/ 168 w 168"/>
                <a:gd name="T9" fmla="*/ 375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375"/>
                <a:gd name="T17" fmla="*/ 168 w 168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375">
                  <a:moveTo>
                    <a:pt x="0" y="0"/>
                  </a:moveTo>
                  <a:cubicBezTo>
                    <a:pt x="16" y="58"/>
                    <a:pt x="32" y="117"/>
                    <a:pt x="45" y="159"/>
                  </a:cubicBezTo>
                  <a:cubicBezTo>
                    <a:pt x="58" y="201"/>
                    <a:pt x="65" y="223"/>
                    <a:pt x="78" y="252"/>
                  </a:cubicBezTo>
                  <a:cubicBezTo>
                    <a:pt x="91" y="281"/>
                    <a:pt x="108" y="310"/>
                    <a:pt x="123" y="330"/>
                  </a:cubicBezTo>
                  <a:cubicBezTo>
                    <a:pt x="138" y="350"/>
                    <a:pt x="161" y="368"/>
                    <a:pt x="168" y="3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7920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4" grpId="0" animBg="1"/>
      <p:bldP spid="1628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220" y="2903359"/>
            <a:ext cx="6437559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0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</a:t>
            </a:r>
            <a:r>
              <a:rPr lang="fr-FR" altLang="fr-FR" sz="4000" dirty="0">
                <a:latin typeface="ComicSansMS" panose="030F0702030302020204" pitchFamily="66" charset="0"/>
              </a:rPr>
              <a:t>(et réflexes </a:t>
            </a:r>
            <a:r>
              <a:rPr lang="fr-FR" altLang="fr-FR" sz="4000" dirty="0" err="1">
                <a:latin typeface="ComicSansMS" panose="030F0702030302020204" pitchFamily="66" charset="0"/>
              </a:rPr>
              <a:t>T</a:t>
            </a:r>
            <a:r>
              <a:rPr lang="fr-FR" altLang="fr-FR" sz="4000" dirty="0">
                <a:latin typeface="ComicSansMS" panose="030F0702030302020204" pitchFamily="66" charset="0"/>
              </a:rPr>
              <a:t>)</a:t>
            </a:r>
            <a:endParaRPr kumimoji="0" lang="fr-FR" altLang="fr-FR" sz="4000" b="0" i="0" u="none" strike="noStrike" normalizeH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576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1" y="286361"/>
            <a:ext cx="820729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Basé sur le circuit du réflexe tendineux</a:t>
            </a:r>
            <a:endParaRPr kumimoji="0" lang="fr-FR" altLang="fr-FR" sz="2800" b="0" i="0" u="none" strike="noStrik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D3EAA6-0C89-E2FA-AFCF-6EF836B2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890"/>
            <a:ext cx="3733800" cy="4851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E886A7-DF9D-A3E8-61EF-E06CC0DF7A41}"/>
              </a:ext>
            </a:extLst>
          </p:cNvPr>
          <p:cNvSpPr txBox="1"/>
          <p:nvPr/>
        </p:nvSpPr>
        <p:spPr>
          <a:xfrm>
            <a:off x="1562099" y="4698243"/>
            <a:ext cx="3145367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Fuseau neuromusculaire :</a:t>
            </a:r>
            <a:b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La terminaison </a:t>
            </a:r>
            <a:r>
              <a:rPr lang="fr-BE" dirty="0" err="1">
                <a:effectLst/>
                <a:latin typeface="ComicSansMS" panose="030F0702030302020204" pitchFamily="66" charset="0"/>
              </a:rPr>
              <a:t>annulo</a:t>
            </a:r>
            <a:r>
              <a:rPr lang="fr-BE" dirty="0">
                <a:effectLst/>
                <a:latin typeface="ComicSansMS" panose="030F0702030302020204" pitchFamily="66" charset="0"/>
              </a:rPr>
              <a:t>-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spirale renseigne sur la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longueur du muscle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3945466" y="997890"/>
            <a:ext cx="531706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Réflexe à l’étirement (« myotatique »)</a:t>
            </a:r>
            <a:b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</a:t>
            </a:r>
            <a:r>
              <a:rPr lang="fr-BE" dirty="0">
                <a:latin typeface="ComicSansMS" panose="030F0702030302020204" pitchFamily="66" charset="0"/>
              </a:rPr>
              <a:t>c</a:t>
            </a:r>
            <a:r>
              <a:rPr lang="fr-BE" dirty="0">
                <a:effectLst/>
                <a:latin typeface="ComicSansMS" panose="030F0702030302020204" pitchFamily="66" charset="0"/>
              </a:rPr>
              <a:t>ontraction du muscle consécutive à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son propre allongement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clinique : </a:t>
            </a:r>
            <a: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réflexes tendineux :</a:t>
            </a:r>
            <a:b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	</a:t>
            </a:r>
            <a:r>
              <a:rPr lang="fr-BE" dirty="0">
                <a:effectLst/>
                <a:latin typeface="ComicSansMS" panose="030F0702030302020204" pitchFamily="66" charset="0"/>
              </a:rPr>
              <a:t>percussion du tendon =&gt; contraction 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réflexe du muscle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enregistrable = </a:t>
            </a: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r</a:t>
            </a:r>
            <a:r>
              <a:rPr lang="fr-BE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éflexe </a:t>
            </a:r>
            <a:r>
              <a:rPr lang="fr-BE" dirty="0" err="1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T</a:t>
            </a:r>
            <a:endParaRPr lang="fr-BE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Mécanisme</a:t>
            </a:r>
            <a:br>
              <a:rPr lang="fr-BE" sz="24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- </a:t>
            </a:r>
            <a:r>
              <a:rPr lang="fr-BE" dirty="0">
                <a:latin typeface="ComicSansMS" panose="030F0702030302020204" pitchFamily="66" charset="0"/>
              </a:rPr>
              <a:t>étirement des fuseaux neuro-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musculaires (</a:t>
            </a:r>
            <a:r>
              <a:rPr lang="fr-BE" dirty="0" err="1">
                <a:latin typeface="ComicSansMS" panose="030F0702030302020204" pitchFamily="66" charset="0"/>
              </a:rPr>
              <a:t>fnm</a:t>
            </a:r>
            <a:r>
              <a:rPr lang="fr-BE" dirty="0">
                <a:latin typeface="ComicSansMS" panose="030F0702030302020204" pitchFamily="66" charset="0"/>
              </a:rPr>
              <a:t>) =&gt; décharge des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fibres proprioceptives Ia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- connexion </a:t>
            </a: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monosynaptique </a:t>
            </a:r>
            <a:r>
              <a:rPr lang="fr-BE" dirty="0">
                <a:latin typeface="ComicSansMS" panose="030F0702030302020204" pitchFamily="66" charset="0"/>
              </a:rPr>
              <a:t>excitatrice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des fibres Ia sur les motoneurones 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(MN) du muscle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- activation réflexe des MN =&gt; contraction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réflexe du muscle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- étirement plus important : plus de </a:t>
            </a:r>
            <a:r>
              <a:rPr lang="fr-BE" dirty="0" err="1">
                <a:latin typeface="ComicSansMS" panose="030F0702030302020204" pitchFamily="66" charset="0"/>
              </a:rPr>
              <a:t>fnm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et Ia activé =&gt; plus d’excitation =&gt; plus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dirty="0">
                <a:latin typeface="ComicSansMS" panose="030F0702030302020204" pitchFamily="66" charset="0"/>
              </a:rPr>
              <a:t>	de MN activés  </a:t>
            </a:r>
          </a:p>
        </p:txBody>
      </p:sp>
    </p:spTree>
    <p:extLst>
      <p:ext uri="{BB962C8B-B14F-4D97-AF65-F5344CB8AC3E}">
        <p14:creationId xmlns:p14="http://schemas.microsoft.com/office/powerpoint/2010/main" val="320534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6" y="235562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: </a:t>
            </a:r>
            <a:r>
              <a:rPr lang="fr-FR" altLang="fr-FR" sz="2800" dirty="0">
                <a:latin typeface="ComicSansMS" panose="030F0702030302020204" pitchFamily="66" charset="0"/>
              </a:rPr>
              <a:t>même circuit que le réflexe tendineux</a:t>
            </a:r>
            <a:endParaRPr kumimoji="0" lang="fr-FR" altLang="fr-FR" sz="2800" b="0" i="0" u="none" strike="noStrike" normalizeH="0" dirty="0">
              <a:ln>
                <a:noFill/>
              </a:ln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4076037" y="980956"/>
            <a:ext cx="501226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Mais stimulation électrique du nerf</a:t>
            </a:r>
            <a:b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synchronisation des fibres Ia par 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stimulation électrique directe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</a:t>
            </a:r>
            <a:r>
              <a:rPr lang="fr-BE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fibres Ia </a:t>
            </a:r>
            <a:r>
              <a:rPr lang="fr-BE" dirty="0">
                <a:effectLst/>
                <a:latin typeface="ComicSansMS" panose="030F0702030302020204" pitchFamily="66" charset="0"/>
              </a:rPr>
              <a:t>: gros calibre, très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excitables, très peu de courant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nécessaire : </a:t>
            </a:r>
            <a:r>
              <a:rPr lang="fr-BE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réflexe H à faible 	</a:t>
            </a:r>
            <a:br>
              <a:rPr lang="fr-BE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	intensité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</a:t>
            </a: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fibres motrices </a:t>
            </a:r>
            <a:r>
              <a:rPr lang="fr-BE" dirty="0">
                <a:effectLst/>
                <a:latin typeface="ComicSansMS" panose="030F0702030302020204" pitchFamily="66" charset="0"/>
              </a:rPr>
              <a:t>: un peu moins</a:t>
            </a:r>
            <a:br>
              <a:rPr lang="fr-BE" dirty="0"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	grosses, un peu moins excitables, un peu 	plus d’intensité pour la </a:t>
            </a: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réponse M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A3C371-2BCE-3BBB-DB7D-21E089DF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532"/>
            <a:ext cx="4076037" cy="57234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9B36B5-BA53-50DC-2F1E-1C9A4209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08" y="3928636"/>
            <a:ext cx="2780259" cy="28616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02DB9B-3443-4C83-F8D4-7976F9576E95}"/>
              </a:ext>
            </a:extLst>
          </p:cNvPr>
          <p:cNvSpPr txBox="1"/>
          <p:nvPr/>
        </p:nvSpPr>
        <p:spPr>
          <a:xfrm>
            <a:off x="1772440" y="6253106"/>
            <a:ext cx="2303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FFFF00"/>
                </a:solidFill>
                <a:effectLst/>
                <a:latin typeface="ComicSansMS" panose="030F0702030302020204" pitchFamily="66" charset="0"/>
              </a:rPr>
              <a:t>H : Hoffmann 1922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: caractéristiques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685799" y="3988995"/>
            <a:ext cx="619125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Apparition à faible intensité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Diminution puis disparition à forte intensité</a:t>
            </a:r>
            <a:br>
              <a:rPr lang="fr-BE" sz="20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</a:br>
            <a:r>
              <a:rPr lang="fr-BE" dirty="0">
                <a:effectLst/>
                <a:latin typeface="ComicSansMS" panose="030F0702030302020204" pitchFamily="66" charset="0"/>
              </a:rPr>
              <a:t>- « Collision » : période réfractaire des fibres 	activées directement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Forme et latence constantes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dirty="0">
                <a:solidFill>
                  <a:srgbClr val="FF0000"/>
                </a:solidFill>
                <a:latin typeface="ComicSansMS" panose="030F0702030302020204" pitchFamily="66" charset="0"/>
              </a:rPr>
              <a:t>Latence H soléaire </a:t>
            </a: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: </a:t>
            </a:r>
            <a:r>
              <a:rPr lang="fr-BE" dirty="0">
                <a:latin typeface="ComicSansMS" panose="030F0702030302020204" pitchFamily="66" charset="0"/>
              </a:rPr>
              <a:t>30-35 ms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dirty="0">
                <a:latin typeface="ComicSansMS" panose="030F0702030302020204" pitchFamily="66" charset="0"/>
              </a:rPr>
              <a:t>Différence G/Dr &lt; 1,4 ms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dirty="0">
                <a:solidFill>
                  <a:srgbClr val="FF0000"/>
                </a:solidFill>
                <a:latin typeface="ComicSansMS" panose="030F0702030302020204" pitchFamily="66" charset="0"/>
              </a:rPr>
              <a:t>Index H </a:t>
            </a:r>
            <a:r>
              <a:rPr lang="fr-BE" dirty="0">
                <a:latin typeface="ComicSansMS" panose="030F0702030302020204" pitchFamily="66" charset="0"/>
              </a:rPr>
              <a:t>: &gt; 80%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dirty="0">
                <a:solidFill>
                  <a:srgbClr val="3333CC"/>
                </a:solidFill>
                <a:latin typeface="ComicSansMS" panose="030F0702030302020204" pitchFamily="66" charset="0"/>
              </a:rPr>
              <a:t>Latence M soléaire : </a:t>
            </a:r>
            <a:r>
              <a:rPr lang="fr-BE" dirty="0">
                <a:latin typeface="ComicSansMS" panose="030F0702030302020204" pitchFamily="66" charset="0"/>
              </a:rPr>
              <a:t>5-7 ms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15602-A8F5-E1D5-37A5-BB08E0EE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45395"/>
            <a:ext cx="7772400" cy="324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8D12B-B5C1-42E8-146B-BBA27BC41F78}"/>
              </a:ext>
            </a:extLst>
          </p:cNvPr>
          <p:cNvSpPr txBox="1"/>
          <p:nvPr/>
        </p:nvSpPr>
        <p:spPr>
          <a:xfrm>
            <a:off x="685799" y="8069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H soléaire</a:t>
            </a: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B7C6DB-D0AE-1F6F-4CC3-EFE4A607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51" y="5127371"/>
            <a:ext cx="2933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2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: caractéristiques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685799" y="3988995"/>
            <a:ext cx="61912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VC = d/temps (m/s)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Temps = latence H – latence M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H-M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d = distance creux poplité – point de 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réflexion médullaire X 2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d X 2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Approximation : d X 2 =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taille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en cm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X 8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Moyenne : 57 m/s, LIN : 50 m/s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VCP explore racines postérieures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(sensitives) </a:t>
            </a:r>
            <a:r>
              <a:rPr lang="fr-BE" sz="2000" dirty="0">
                <a:latin typeface="ComicSansMS" panose="030F0702030302020204" pitchFamily="66" charset="0"/>
              </a:rPr>
              <a:t>et antérieures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(motrices)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15602-A8F5-E1D5-37A5-BB08E0EE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45395"/>
            <a:ext cx="7772400" cy="324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8D12B-B5C1-42E8-146B-BBA27BC41F78}"/>
              </a:ext>
            </a:extLst>
          </p:cNvPr>
          <p:cNvSpPr txBox="1"/>
          <p:nvPr/>
        </p:nvSpPr>
        <p:spPr>
          <a:xfrm>
            <a:off x="685799" y="8069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H soléaire : </a:t>
            </a:r>
            <a:r>
              <a:rPr lang="fr-BE" sz="2400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calcul de la VCP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51AFC2-9086-990B-AA0B-6410558E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56" y="1509256"/>
            <a:ext cx="2820103" cy="32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8AFAA3-7803-B9DE-58E0-1EF28C5D9F89}"/>
              </a:ext>
            </a:extLst>
          </p:cNvPr>
          <p:cNvSpPr txBox="1"/>
          <p:nvPr/>
        </p:nvSpPr>
        <p:spPr>
          <a:xfrm>
            <a:off x="685799" y="12686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latin typeface="ComicSansMS" panose="030F0702030302020204" pitchFamily="66" charset="0"/>
              </a:rPr>
              <a:t>Taille = 174 cm 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F1BFDEB-80D4-77F0-5C03-3C75EB6ACEC0}"/>
              </a:ext>
            </a:extLst>
          </p:cNvPr>
          <p:cNvCxnSpPr/>
          <p:nvPr/>
        </p:nvCxnSpPr>
        <p:spPr>
          <a:xfrm>
            <a:off x="5335793" y="3710354"/>
            <a:ext cx="1635162" cy="155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B4F0AB3-3396-FC09-69DC-B79EBFAE3A7C}"/>
              </a:ext>
            </a:extLst>
          </p:cNvPr>
          <p:cNvSpPr txBox="1"/>
          <p:nvPr/>
        </p:nvSpPr>
        <p:spPr>
          <a:xfrm>
            <a:off x="6119502" y="5348744"/>
            <a:ext cx="28201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sz="1800" dirty="0">
                <a:latin typeface="ComicSansMS" panose="030F0702030302020204" pitchFamily="66" charset="0"/>
              </a:rPr>
              <a:t>(174 X 8)/25,4 = </a:t>
            </a:r>
            <a:r>
              <a:rPr lang="fr-BE" sz="1800" dirty="0">
                <a:solidFill>
                  <a:srgbClr val="FF0000"/>
                </a:solidFill>
                <a:latin typeface="ComicSansMS" panose="030F0702030302020204" pitchFamily="66" charset="0"/>
              </a:rPr>
              <a:t>55 m/s</a:t>
            </a:r>
            <a:r>
              <a:rPr lang="fr-BE" sz="1800" dirty="0">
                <a:latin typeface="ComicSansMS" panose="030F0702030302020204" pitchFamily="66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11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: caractéristiques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15602-A8F5-E1D5-37A5-BB08E0EE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45395"/>
            <a:ext cx="7772400" cy="324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8D12B-B5C1-42E8-146B-BBA27BC41F78}"/>
              </a:ext>
            </a:extLst>
          </p:cNvPr>
          <p:cNvSpPr txBox="1"/>
          <p:nvPr/>
        </p:nvSpPr>
        <p:spPr>
          <a:xfrm>
            <a:off x="685798" y="806950"/>
            <a:ext cx="4952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H soléaire : </a:t>
            </a:r>
            <a:r>
              <a:rPr lang="fr-BE" sz="2400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mesure d’amplitude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51AFC2-9086-990B-AA0B-6410558E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56" y="1509256"/>
            <a:ext cx="2820103" cy="32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417538" y="3917279"/>
            <a:ext cx="87264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Amplitude H max exprimées relativement à 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M max (% d’UM activées)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Entre 30 et 70%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  <a:tab pos="2038350" algn="l"/>
              </a:tabLst>
            </a:pP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&lt; 30%</a:t>
            </a:r>
            <a:b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si bilatéral : valeur basse chez un sujet normal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		radiculopathie S1 X 2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		neuropathie périphérique (PNP etc…)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- si unilatéral : anomalie significative si différence G/Dr &gt; 50%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  <a:tab pos="2038350" algn="l"/>
              </a:tabLst>
            </a:pP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&gt; 70%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: valeur haute chez un sujet normal ou atteinte cortico-spinale</a:t>
            </a:r>
          </a:p>
        </p:txBody>
      </p:sp>
    </p:spTree>
    <p:extLst>
      <p:ext uri="{BB962C8B-B14F-4D97-AF65-F5344CB8AC3E}">
        <p14:creationId xmlns:p14="http://schemas.microsoft.com/office/powerpoint/2010/main" val="203123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H : caractéristiques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8D12B-B5C1-42E8-146B-BBA27BC41F78}"/>
              </a:ext>
            </a:extLst>
          </p:cNvPr>
          <p:cNvSpPr txBox="1"/>
          <p:nvPr/>
        </p:nvSpPr>
        <p:spPr>
          <a:xfrm>
            <a:off x="649939" y="956549"/>
            <a:ext cx="7436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3333CC"/>
                </a:solidFill>
                <a:effectLst/>
                <a:latin typeface="ComicSansMS" panose="030F0702030302020204" pitchFamily="66" charset="0"/>
              </a:rPr>
              <a:t>Réflexe H </a:t>
            </a:r>
            <a:r>
              <a:rPr lang="fr-BE" sz="2400" dirty="0">
                <a:effectLst/>
                <a:latin typeface="ComicSansMS" panose="030F0702030302020204" pitchFamily="66" charset="0"/>
              </a:rPr>
              <a:t>C7 médian-fléchisseur radial du carpe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649938" y="1754749"/>
            <a:ext cx="4477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d : distance : cathode/C7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Temps : H-M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VCP = d X 2 / (H –M)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Moyenne : 66 m/s, LIN : 56 m/s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8C1EB7-D0A0-EEEF-9E7C-D8B8B29E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75" y="1629368"/>
            <a:ext cx="3365500" cy="52451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E1C949-99CE-1495-3D3D-B5D137F2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87" y="3429000"/>
            <a:ext cx="4049973" cy="284083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EF8B48-2FDC-1F8C-EF56-3D3BC885CAF9}"/>
              </a:ext>
            </a:extLst>
          </p:cNvPr>
          <p:cNvSpPr txBox="1"/>
          <p:nvPr/>
        </p:nvSpPr>
        <p:spPr>
          <a:xfrm>
            <a:off x="2448733" y="3690202"/>
            <a:ext cx="131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AC5004-CDDF-8874-FE43-2D53D784F3AC}"/>
              </a:ext>
            </a:extLst>
          </p:cNvPr>
          <p:cNvSpPr txBox="1"/>
          <p:nvPr/>
        </p:nvSpPr>
        <p:spPr>
          <a:xfrm>
            <a:off x="1386482" y="5193730"/>
            <a:ext cx="131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D2C081-E0D0-B2CB-B13F-133BBD0DFC70}"/>
              </a:ext>
            </a:extLst>
          </p:cNvPr>
          <p:cNvSpPr txBox="1"/>
          <p:nvPr/>
        </p:nvSpPr>
        <p:spPr>
          <a:xfrm>
            <a:off x="310375" y="6381809"/>
            <a:ext cx="5124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d = 45 cm ; H-M = 14,4 ms =&gt; VCP = 62,5 m/s  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85" y="993790"/>
            <a:ext cx="8497229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200" u="sng" cap="all" dirty="0">
                <a:solidFill>
                  <a:srgbClr val="3333CC"/>
                </a:solidFill>
                <a:latin typeface="ComicSansMS" panose="030F0702030302020204" pitchFamily="66" charset="0"/>
              </a:rPr>
              <a:t>Rappel</a:t>
            </a:r>
            <a:r>
              <a:rPr lang="fr-FR" altLang="fr-FR" sz="3200" cap="all" dirty="0">
                <a:solidFill>
                  <a:srgbClr val="3333CC"/>
                </a:solidFill>
                <a:latin typeface="ComicSansMS" panose="030F0702030302020204" pitchFamily="66" charset="0"/>
              </a:rPr>
              <a:t> : </a:t>
            </a:r>
            <a:r>
              <a:rPr lang="fr-FR" altLang="fr-FR" sz="3200" dirty="0">
                <a:solidFill>
                  <a:srgbClr val="3333CC"/>
                </a:solidFill>
                <a:latin typeface="ComicSansMS" panose="030F0702030302020204" pitchFamily="66" charset="0"/>
              </a:rPr>
              <a:t>importance et limitation, lors de l’étude de la conduction nerveuse motrice </a:t>
            </a:r>
            <a:br>
              <a:rPr lang="fr-FR" altLang="fr-FR" sz="3200" cap="all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FR" altLang="fr-FR" sz="3200" cap="all" dirty="0">
                <a:solidFill>
                  <a:srgbClr val="FF0000"/>
                </a:solidFill>
                <a:latin typeface="ComicSansMS" panose="030F0702030302020204" pitchFamily="66" charset="0"/>
              </a:rPr>
              <a:t>de la stimulation en amont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C57E77-68AB-D5D0-A3C1-0828DB67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10" y="3586217"/>
            <a:ext cx="2793380" cy="2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Réflexe </a:t>
            </a:r>
            <a:r>
              <a:rPr lang="fr-FR" altLang="fr-FR" sz="2800" dirty="0" err="1">
                <a:solidFill>
                  <a:srgbClr val="3333CC"/>
                </a:solidFill>
                <a:latin typeface="ComicSansMS" panose="030F0702030302020204" pitchFamily="66" charset="0"/>
              </a:rPr>
              <a:t>T</a:t>
            </a:r>
            <a:endParaRPr lang="fr-FR" altLang="fr-FR" sz="2800" dirty="0">
              <a:solidFill>
                <a:srgbClr val="3333CC"/>
              </a:solidFill>
              <a:latin typeface="ComicSans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103571" y="840060"/>
            <a:ext cx="559598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Enregistrement électrique de la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réponse réflexe provoquée par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percussion tendineuse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Nécessite un système de 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déclenchement de l’enregistrement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par contact mécanique (délai de 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« </a:t>
            </a:r>
            <a:r>
              <a:rPr lang="fr-BE" sz="2000" i="1" dirty="0" err="1">
                <a:latin typeface="ComicSansMS" panose="030F0702030302020204" pitchFamily="66" charset="0"/>
              </a:rPr>
              <a:t>triggering</a:t>
            </a:r>
            <a:r>
              <a:rPr lang="fr-BE" sz="2000" dirty="0">
                <a:latin typeface="ComicSansMS" panose="030F0702030302020204" pitchFamily="66" charset="0"/>
              </a:rPr>
              <a:t> » : autour de 4 ms)</a:t>
            </a:r>
            <a:br>
              <a:rPr lang="fr-BE" sz="2000" dirty="0">
                <a:latin typeface="ComicSansMS" panose="030F0702030302020204" pitchFamily="66" charset="0"/>
              </a:rPr>
            </a:br>
            <a:endParaRPr lang="fr-BE" sz="2000" dirty="0">
              <a:latin typeface="ComicSansMS" panose="030F0702030302020204" pitchFamily="66" charset="0"/>
            </a:endParaRPr>
          </a:p>
          <a:p>
            <a:pPr marL="358775" lvl="1" indent="-341313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800" dirty="0">
                <a:solidFill>
                  <a:srgbClr val="3333CC"/>
                </a:solidFill>
                <a:latin typeface="ComicSansMS" panose="030F0702030302020204" pitchFamily="66" charset="0"/>
              </a:rPr>
              <a:t>Latence du réflexe </a:t>
            </a:r>
            <a:r>
              <a:rPr lang="fr-BE" sz="2800" dirty="0" err="1">
                <a:solidFill>
                  <a:srgbClr val="3333CC"/>
                </a:solidFill>
                <a:latin typeface="ComicSansMS" panose="030F0702030302020204" pitchFamily="66" charset="0"/>
              </a:rPr>
              <a:t>T</a:t>
            </a:r>
            <a:br>
              <a:rPr lang="fr-BE" sz="28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</a:t>
            </a:r>
            <a:r>
              <a:rPr lang="fr-BE" sz="2000" dirty="0" err="1">
                <a:latin typeface="ComicSansMS" panose="030F0702030302020204" pitchFamily="66" charset="0"/>
              </a:rPr>
              <a:t>T</a:t>
            </a:r>
            <a:r>
              <a:rPr lang="fr-BE" sz="2000" dirty="0">
                <a:latin typeface="ComicSansMS" panose="030F0702030302020204" pitchFamily="66" charset="0"/>
              </a:rPr>
              <a:t> quadriceps (L4) : 20 ms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</a:t>
            </a:r>
            <a:r>
              <a:rPr lang="fr-BE" sz="2000" dirty="0" err="1">
                <a:latin typeface="ComicSansMS" panose="030F0702030302020204" pitchFamily="66" charset="0"/>
              </a:rPr>
              <a:t>T</a:t>
            </a:r>
            <a:r>
              <a:rPr lang="fr-BE" sz="2000" dirty="0">
                <a:latin typeface="ComicSansMS" panose="030F0702030302020204" pitchFamily="66" charset="0"/>
              </a:rPr>
              <a:t> soléaire (S1) : 33 ms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à corriger en fonction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de la taille du sujet …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variable selon le délai de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	transmission de l’ébranlement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	mécanique aux différents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	fuseaux </a:t>
            </a:r>
            <a:r>
              <a:rPr lang="fr-BE" sz="2000" dirty="0">
                <a:latin typeface="ComicSansMS" panose="030F0702030302020204" pitchFamily="66" charset="0"/>
              </a:rPr>
              <a:t>(désynchronisation)</a:t>
            </a:r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5076D6ED-AF90-A9FC-24BC-7115D9DE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47" y="781047"/>
            <a:ext cx="3629577" cy="256739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CF799B-7656-249C-A628-B4096E82B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91" y="991427"/>
            <a:ext cx="1901189" cy="5670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3C0F8C7-2BB7-1C04-7958-9B6C27488ECC}"/>
              </a:ext>
            </a:extLst>
          </p:cNvPr>
          <p:cNvSpPr txBox="1"/>
          <p:nvPr/>
        </p:nvSpPr>
        <p:spPr>
          <a:xfrm>
            <a:off x="106918" y="6394038"/>
            <a:ext cx="312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 err="1">
                <a:latin typeface="ComicSansMS" panose="030F0702030302020204" pitchFamily="66" charset="0"/>
              </a:rPr>
              <a:t>Péréon</a:t>
            </a:r>
            <a:r>
              <a:rPr lang="fr-BE" sz="1800" dirty="0">
                <a:latin typeface="ComicSansMS" panose="030F0702030302020204" pitchFamily="66" charset="0"/>
              </a:rPr>
              <a:t> et al, 2004 (NCCN)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6C1FD-4352-08F3-B8C9-9905533CB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45" y="3917929"/>
            <a:ext cx="4695053" cy="21512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6ECBF6-15BF-A87C-6C84-89099D957C37}"/>
              </a:ext>
            </a:extLst>
          </p:cNvPr>
          <p:cNvSpPr txBox="1"/>
          <p:nvPr/>
        </p:nvSpPr>
        <p:spPr>
          <a:xfrm>
            <a:off x="5109882" y="6017940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0 ms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2BE3512-6EE4-30D4-1902-AF3DDFAC3C5F}"/>
              </a:ext>
            </a:extLst>
          </p:cNvPr>
          <p:cNvCxnSpPr/>
          <p:nvPr/>
        </p:nvCxnSpPr>
        <p:spPr>
          <a:xfrm>
            <a:off x="5241908" y="3917929"/>
            <a:ext cx="0" cy="21512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7A8EC61-BAAC-1A73-90B6-5E3C37BA832E}"/>
              </a:ext>
            </a:extLst>
          </p:cNvPr>
          <p:cNvSpPr txBox="1"/>
          <p:nvPr/>
        </p:nvSpPr>
        <p:spPr>
          <a:xfrm>
            <a:off x="7697441" y="4418035"/>
            <a:ext cx="1521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latin typeface="ComicSansMS" panose="030F0702030302020204" pitchFamily="66" charset="0"/>
              </a:rPr>
              <a:t>S : n. fémoral G</a:t>
            </a:r>
          </a:p>
          <a:p>
            <a:pPr>
              <a:tabLst>
                <a:tab pos="258763" algn="l"/>
              </a:tabLst>
            </a:pPr>
            <a:r>
              <a:rPr lang="fr-BE" sz="1200" dirty="0">
                <a:latin typeface="ComicSansMS" panose="030F0702030302020204" pitchFamily="66" charset="0"/>
              </a:rPr>
              <a:t>D : m. quadriceps</a:t>
            </a:r>
            <a:br>
              <a:rPr lang="fr-BE" sz="1200" dirty="0">
                <a:latin typeface="ComicSansMS" panose="030F0702030302020204" pitchFamily="66" charset="0"/>
              </a:rPr>
            </a:br>
            <a:r>
              <a:rPr lang="fr-BE" sz="1200" dirty="0">
                <a:latin typeface="ComicSansMS" panose="030F0702030302020204" pitchFamily="66" charset="0"/>
              </a:rPr>
              <a:t>	(vaste interne)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4548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3E4F2B-7695-3754-FB73-B7CA987D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7346"/>
            <a:ext cx="7772400" cy="31616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C87093-3049-F691-F9C4-3310AF03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453172"/>
            <a:ext cx="7772400" cy="313748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5E0D020-CC60-6491-B5DB-188B6C0DD897}"/>
              </a:ext>
            </a:extLst>
          </p:cNvPr>
          <p:cNvSpPr txBox="1"/>
          <p:nvPr/>
        </p:nvSpPr>
        <p:spPr>
          <a:xfrm>
            <a:off x="4129236" y="47815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10 mA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7F5BA3-D5A2-64D4-AE23-158D12181D8E}"/>
              </a:ext>
            </a:extLst>
          </p:cNvPr>
          <p:cNvSpPr txBox="1"/>
          <p:nvPr/>
        </p:nvSpPr>
        <p:spPr>
          <a:xfrm>
            <a:off x="1995636" y="426502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36 mA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286965-338A-EF3A-23C6-765DD7B9CA8C}"/>
              </a:ext>
            </a:extLst>
          </p:cNvPr>
          <p:cNvSpPr txBox="1"/>
          <p:nvPr/>
        </p:nvSpPr>
        <p:spPr>
          <a:xfrm>
            <a:off x="6243124" y="1629594"/>
            <a:ext cx="153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(180 X 8)/23,2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= 62,1 m/s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LIN : 59,9 m/s</a:t>
            </a:r>
          </a:p>
        </p:txBody>
      </p:sp>
    </p:spTree>
    <p:extLst>
      <p:ext uri="{BB962C8B-B14F-4D97-AF65-F5344CB8AC3E}">
        <p14:creationId xmlns:p14="http://schemas.microsoft.com/office/powerpoint/2010/main" val="19116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220" y="2903359"/>
            <a:ext cx="6437559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000" dirty="0">
                <a:solidFill>
                  <a:srgbClr val="3333CC"/>
                </a:solidFill>
                <a:latin typeface="ComicSansMS" panose="030F0702030302020204" pitchFamily="66" charset="0"/>
              </a:rPr>
              <a:t>Ondes F</a:t>
            </a:r>
            <a:endParaRPr kumimoji="0" lang="fr-FR" altLang="fr-FR" sz="4000" b="0" i="0" u="none" strike="noStrike" normalizeH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59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Onde 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103571" y="1030560"/>
            <a:ext cx="55959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F : décharge antidromique de 1 (ou 2) UM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Dépolarisation de l’arbre dendritique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	suffisamment durable pour dépasser la 	période réfractaire du corps cellulaire 	et réactiver le motoneurone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N’intéresse que les racines motrices et 	qu’un très faible pourcentage des fibres 	motrices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2FCC2D-75EE-4399-B1C4-DDD3FD72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395" y="1030560"/>
            <a:ext cx="4076037" cy="57234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4231B9-5774-3D05-7A34-5C592B86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75" y="3585105"/>
            <a:ext cx="3210132" cy="26565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CC3242D-7D13-58F2-E828-944489DF6217}"/>
              </a:ext>
            </a:extLst>
          </p:cNvPr>
          <p:cNvSpPr txBox="1"/>
          <p:nvPr/>
        </p:nvSpPr>
        <p:spPr>
          <a:xfrm>
            <a:off x="558956" y="6266493"/>
            <a:ext cx="506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latin typeface="ComicSansMS" panose="030F0702030302020204" pitchFamily="66" charset="0"/>
              </a:rPr>
              <a:t>Arbre dendritique d’un motoneurone spinal</a:t>
            </a:r>
            <a:endParaRPr lang="fr-FR" dirty="0"/>
          </a:p>
        </p:txBody>
      </p:sp>
      <p:sp>
        <p:nvSpPr>
          <p:cNvPr id="2" name="Hexagone 1">
            <a:extLst>
              <a:ext uri="{FF2B5EF4-FFF2-40B4-BE49-F238E27FC236}">
                <a16:creationId xmlns:a16="http://schemas.microsoft.com/office/drawing/2014/main" id="{94490ADD-025C-A8F2-175F-89CD0D76B70A}"/>
              </a:ext>
            </a:extLst>
          </p:cNvPr>
          <p:cNvSpPr/>
          <p:nvPr/>
        </p:nvSpPr>
        <p:spPr>
          <a:xfrm rot="19964957">
            <a:off x="4419596" y="3639664"/>
            <a:ext cx="301385" cy="260213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5E5E954D-B2EB-4214-330C-0336F1E4E2A3}"/>
              </a:ext>
            </a:extLst>
          </p:cNvPr>
          <p:cNvSpPr/>
          <p:nvPr/>
        </p:nvSpPr>
        <p:spPr>
          <a:xfrm rot="21439423">
            <a:off x="3964437" y="3939638"/>
            <a:ext cx="602914" cy="818941"/>
          </a:xfrm>
          <a:custGeom>
            <a:avLst/>
            <a:gdLst>
              <a:gd name="connsiteX0" fmla="*/ 602914 w 602914"/>
              <a:gd name="connsiteY0" fmla="*/ 0 h 818941"/>
              <a:gd name="connsiteX1" fmla="*/ 527552 w 602914"/>
              <a:gd name="connsiteY1" fmla="*/ 105508 h 818941"/>
              <a:gd name="connsiteX2" fmla="*/ 417020 w 602914"/>
              <a:gd name="connsiteY2" fmla="*/ 246185 h 818941"/>
              <a:gd name="connsiteX3" fmla="*/ 356730 w 602914"/>
              <a:gd name="connsiteY3" fmla="*/ 316524 h 818941"/>
              <a:gd name="connsiteX4" fmla="*/ 291415 w 602914"/>
              <a:gd name="connsiteY4" fmla="*/ 396910 h 818941"/>
              <a:gd name="connsiteX5" fmla="*/ 226101 w 602914"/>
              <a:gd name="connsiteY5" fmla="*/ 477297 h 818941"/>
              <a:gd name="connsiteX6" fmla="*/ 125618 w 602914"/>
              <a:gd name="connsiteY6" fmla="*/ 617974 h 818941"/>
              <a:gd name="connsiteX7" fmla="*/ 85424 w 602914"/>
              <a:gd name="connsiteY7" fmla="*/ 678264 h 818941"/>
              <a:gd name="connsiteX8" fmla="*/ 50255 w 602914"/>
              <a:gd name="connsiteY8" fmla="*/ 723482 h 818941"/>
              <a:gd name="connsiteX9" fmla="*/ 15086 w 602914"/>
              <a:gd name="connsiteY9" fmla="*/ 783772 h 818941"/>
              <a:gd name="connsiteX10" fmla="*/ 5037 w 602914"/>
              <a:gd name="connsiteY10" fmla="*/ 798844 h 818941"/>
              <a:gd name="connsiteX11" fmla="*/ 13 w 602914"/>
              <a:gd name="connsiteY11" fmla="*/ 818941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914" h="818941">
                <a:moveTo>
                  <a:pt x="602914" y="0"/>
                </a:moveTo>
                <a:cubicBezTo>
                  <a:pt x="577793" y="35169"/>
                  <a:pt x="553155" y="70688"/>
                  <a:pt x="527552" y="105508"/>
                </a:cubicBezTo>
                <a:cubicBezTo>
                  <a:pt x="503506" y="138211"/>
                  <a:pt x="440814" y="217433"/>
                  <a:pt x="417020" y="246185"/>
                </a:cubicBezTo>
                <a:cubicBezTo>
                  <a:pt x="397332" y="269975"/>
                  <a:pt x="376499" y="292801"/>
                  <a:pt x="356730" y="316524"/>
                </a:cubicBezTo>
                <a:cubicBezTo>
                  <a:pt x="334627" y="343047"/>
                  <a:pt x="313186" y="370115"/>
                  <a:pt x="291415" y="396910"/>
                </a:cubicBezTo>
                <a:cubicBezTo>
                  <a:pt x="269643" y="423706"/>
                  <a:pt x="246168" y="449203"/>
                  <a:pt x="226101" y="477297"/>
                </a:cubicBezTo>
                <a:cubicBezTo>
                  <a:pt x="192607" y="524189"/>
                  <a:pt x="158664" y="570765"/>
                  <a:pt x="125618" y="617974"/>
                </a:cubicBezTo>
                <a:cubicBezTo>
                  <a:pt x="111767" y="637761"/>
                  <a:pt x="100253" y="659198"/>
                  <a:pt x="85424" y="678264"/>
                </a:cubicBezTo>
                <a:cubicBezTo>
                  <a:pt x="73701" y="693337"/>
                  <a:pt x="60847" y="707594"/>
                  <a:pt x="50255" y="723482"/>
                </a:cubicBezTo>
                <a:cubicBezTo>
                  <a:pt x="37349" y="742841"/>
                  <a:pt x="27993" y="764414"/>
                  <a:pt x="15086" y="783772"/>
                </a:cubicBezTo>
                <a:lnTo>
                  <a:pt x="5037" y="798844"/>
                </a:lnTo>
                <a:cubicBezTo>
                  <a:pt x="-517" y="815506"/>
                  <a:pt x="13" y="808621"/>
                  <a:pt x="13" y="8189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Numériser0003.jpg">
            <a:extLst>
              <a:ext uri="{FF2B5EF4-FFF2-40B4-BE49-F238E27FC236}">
                <a16:creationId xmlns:a16="http://schemas.microsoft.com/office/drawing/2014/main" id="{E52383B0-8D74-B3F3-A3CF-9E5173EC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13" y="4772209"/>
            <a:ext cx="1403546" cy="114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C13372-2FC5-7F1A-EE7C-8FC9400CF460}"/>
              </a:ext>
            </a:extLst>
          </p:cNvPr>
          <p:cNvSpPr/>
          <p:nvPr/>
        </p:nvSpPr>
        <p:spPr>
          <a:xfrm>
            <a:off x="436728" y="3710354"/>
            <a:ext cx="477672" cy="34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31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983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Onde F : caractéristiques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685798" y="4236645"/>
            <a:ext cx="83058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Apparition plus fréquente à forte intensité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faible probabilité d’apparition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décharge de 1 (ou 2) UM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intensité </a:t>
            </a:r>
            <a:r>
              <a:rPr lang="fr-BE" sz="2000" dirty="0" err="1">
                <a:latin typeface="ComicSansMS" panose="030F0702030302020204" pitchFamily="66" charset="0"/>
              </a:rPr>
              <a:t>supramaximale</a:t>
            </a:r>
            <a:r>
              <a:rPr lang="fr-BE" sz="2000" dirty="0">
                <a:latin typeface="ComicSansMS" panose="030F0702030302020204" pitchFamily="66" charset="0"/>
              </a:rPr>
              <a:t> : pas de réponse H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Forme et latence variables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Répéter la stimulation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Choisir la plus précoce pour les mesures de latence et vitesse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effectLst/>
              <a:latin typeface="ComicSans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074938-B6FE-1BB3-BF59-034AD027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1" y="1111054"/>
            <a:ext cx="5106055" cy="29612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03225B-EE92-27B7-35BD-5DA15732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27" y="1134219"/>
            <a:ext cx="3333461" cy="29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8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D66D36-8582-349E-4D35-BD6D6C0A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07" y="2951946"/>
            <a:ext cx="718138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Deux options méthodologiques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FF0000"/>
                </a:solidFill>
                <a:latin typeface="ComicSansMS" panose="030F0702030302020204" pitchFamily="66" charset="0"/>
              </a:rPr>
              <a:t>1. Stimulation proximale</a:t>
            </a: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 (coude ou genou)</a:t>
            </a:r>
          </a:p>
        </p:txBody>
      </p:sp>
    </p:spTree>
    <p:extLst>
      <p:ext uri="{BB962C8B-B14F-4D97-AF65-F5344CB8AC3E}">
        <p14:creationId xmlns:p14="http://schemas.microsoft.com/office/powerpoint/2010/main" val="425887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221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Onde F : caractéristiques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8D12B-B5C1-42E8-146B-BBA27BC41F78}"/>
              </a:ext>
            </a:extLst>
          </p:cNvPr>
          <p:cNvSpPr txBox="1"/>
          <p:nvPr/>
        </p:nvSpPr>
        <p:spPr>
          <a:xfrm>
            <a:off x="310375" y="974213"/>
            <a:ext cx="6731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  <a:effectLst/>
                <a:latin typeface="ComicSansMS" panose="030F0702030302020204" pitchFamily="66" charset="0"/>
              </a:rPr>
              <a:t>Calcul de la VCP : stimulation au genou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B4C84-C1DB-6AF5-B4E2-332FA8F8E7E7}"/>
              </a:ext>
            </a:extLst>
          </p:cNvPr>
          <p:cNvSpPr/>
          <p:nvPr/>
        </p:nvSpPr>
        <p:spPr>
          <a:xfrm>
            <a:off x="5906356" y="2667852"/>
            <a:ext cx="145039" cy="3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D8D3B0-D7D9-67FE-8870-B7C406E6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74" y="1329109"/>
            <a:ext cx="4508500" cy="5422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-13325" y="2863118"/>
            <a:ext cx="539019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VC = d/temps (m/s)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Temps = latence F – latence M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F-M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d = distance cathode – moelle X 2 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(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d X 2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Approximation : d X 2 =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taille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en cm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X 8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Moyenne : 55 m/s, LIN : 45 m/s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latin typeface="ComicSansMS" panose="030F0702030302020204" pitchFamily="66" charset="0"/>
              </a:rPr>
              <a:t>VCP &gt; VCM de 2-3 m/s</a:t>
            </a: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36929-4245-566A-EA66-82327A08182C}"/>
              </a:ext>
            </a:extLst>
          </p:cNvPr>
          <p:cNvSpPr/>
          <p:nvPr/>
        </p:nvSpPr>
        <p:spPr>
          <a:xfrm>
            <a:off x="4419600" y="4229100"/>
            <a:ext cx="12192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20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D66D36-8582-349E-4D35-BD6D6C0A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07" y="2951946"/>
            <a:ext cx="718138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Deux options méthodologiques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dirty="0">
                <a:solidFill>
                  <a:srgbClr val="FF0000"/>
                </a:solidFill>
                <a:latin typeface="ComicSansMS" panose="030F0702030302020204" pitchFamily="66" charset="0"/>
              </a:rPr>
              <a:t>2. Stimulation distale</a:t>
            </a:r>
            <a:r>
              <a:rPr lang="fr-FR" altLang="fr-FR" sz="2800" dirty="0">
                <a:solidFill>
                  <a:srgbClr val="3333CC"/>
                </a:solidFill>
                <a:latin typeface="ComicSansMS" panose="030F0702030302020204" pitchFamily="66" charset="0"/>
              </a:rPr>
              <a:t> (poignet ou cheville)</a:t>
            </a:r>
          </a:p>
        </p:txBody>
      </p:sp>
    </p:spTree>
    <p:extLst>
      <p:ext uri="{BB962C8B-B14F-4D97-AF65-F5344CB8AC3E}">
        <p14:creationId xmlns:p14="http://schemas.microsoft.com/office/powerpoint/2010/main" val="323234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983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Latence F-M : stimulation distale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418771" y="4502873"/>
            <a:ext cx="8305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Régressions linéaires multiples tenant compte de :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taille</a:t>
            </a:r>
            <a:br>
              <a:rPr lang="fr-BE" sz="2000" dirty="0">
                <a:latin typeface="ComicSansMS" panose="030F0702030302020204" pitchFamily="66" charset="0"/>
              </a:rPr>
            </a:br>
            <a:r>
              <a:rPr lang="fr-BE" sz="2000" dirty="0">
                <a:latin typeface="ComicSansMS" panose="030F0702030302020204" pitchFamily="66" charset="0"/>
              </a:rPr>
              <a:t>- 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âge</a:t>
            </a:r>
            <a:endParaRPr lang="fr-BE" sz="2000" b="1" baseline="30000" dirty="0">
              <a:solidFill>
                <a:srgbClr val="FF0000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Normalisation par le </a:t>
            </a:r>
            <a:r>
              <a:rPr lang="fr-BE" sz="2000" dirty="0">
                <a:solidFill>
                  <a:srgbClr val="FF0000"/>
                </a:solidFill>
                <a:latin typeface="ComicSansMS" panose="030F0702030302020204" pitchFamily="66" charset="0"/>
              </a:rPr>
              <a:t>Z-score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F ratio modifié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Patient comme 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son propre témoin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EF40D-84D3-87CB-BBC5-050505D34114}"/>
              </a:ext>
            </a:extLst>
          </p:cNvPr>
          <p:cNvSpPr/>
          <p:nvPr/>
        </p:nvSpPr>
        <p:spPr>
          <a:xfrm>
            <a:off x="5787851" y="3361174"/>
            <a:ext cx="2670348" cy="6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074938-B6FE-1BB3-BF59-034AD027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1" y="1111054"/>
            <a:ext cx="5106055" cy="29612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03225B-EE92-27B7-35BD-5DA15732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27" y="1134219"/>
            <a:ext cx="3333461" cy="2961252"/>
          </a:xfrm>
          <a:prstGeom prst="rect">
            <a:avLst/>
          </a:prstGeom>
        </p:spPr>
      </p:pic>
      <p:graphicFrame>
        <p:nvGraphicFramePr>
          <p:cNvPr id="2" name="Tableau 7">
            <a:extLst>
              <a:ext uri="{FF2B5EF4-FFF2-40B4-BE49-F238E27FC236}">
                <a16:creationId xmlns:a16="http://schemas.microsoft.com/office/drawing/2014/main" id="{03543657-85C5-4C94-F6CD-2E78DE0E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0725"/>
              </p:ext>
            </p:extLst>
          </p:nvPr>
        </p:nvGraphicFramePr>
        <p:xfrm>
          <a:off x="5524826" y="4991100"/>
          <a:ext cx="336797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929">
                  <a:extLst>
                    <a:ext uri="{9D8B030D-6E8A-4147-A177-3AD203B41FA5}">
                      <a16:colId xmlns:a16="http://schemas.microsoft.com/office/drawing/2014/main" val="336920940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3357314465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8356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2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G/Dr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9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Nerfs d’un même</a:t>
                      </a:r>
                      <a:br>
                        <a:rPr lang="fr-FR" dirty="0"/>
                      </a:br>
                      <a:r>
                        <a:rPr lang="fr-FR" dirty="0"/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T1/T2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1,5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1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79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208774" y="5618"/>
            <a:ext cx="1760310" cy="68145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872" y="5618"/>
            <a:ext cx="2202902" cy="684415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3" descr="C:\Mes documents\Mes images\Conduction F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0" contrast="100000"/>
          </a:blip>
          <a:srcRect/>
          <a:stretch>
            <a:fillRect/>
          </a:stretch>
        </p:blipFill>
        <p:spPr bwMode="auto">
          <a:xfrm>
            <a:off x="5872" y="-152400"/>
            <a:ext cx="4375627" cy="7010400"/>
          </a:xfrm>
          <a:prstGeom prst="rect">
            <a:avLst/>
          </a:prstGeom>
          <a:noFill/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340354" y="2082895"/>
            <a:ext cx="352062" cy="9217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970713" y="173512"/>
            <a:ext cx="231355" cy="1728321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306825" y="6406991"/>
            <a:ext cx="903626" cy="3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FFFF00"/>
                </a:solidFill>
                <a:latin typeface="Century Gothic" charset="0"/>
              </a:rPr>
              <a:t>2*DLAT</a:t>
            </a:r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854174" y="1465638"/>
            <a:ext cx="533122" cy="1891277"/>
          </a:xfrm>
          <a:custGeom>
            <a:avLst/>
            <a:gdLst/>
            <a:ahLst/>
            <a:cxnLst>
              <a:cxn ang="0">
                <a:pos x="0" y="1149"/>
              </a:cxn>
              <a:cxn ang="0">
                <a:pos x="13" y="1045"/>
              </a:cxn>
              <a:cxn ang="0">
                <a:pos x="55" y="822"/>
              </a:cxn>
              <a:cxn ang="0">
                <a:pos x="97" y="661"/>
              </a:cxn>
              <a:cxn ang="0">
                <a:pos x="154" y="429"/>
              </a:cxn>
              <a:cxn ang="0">
                <a:pos x="211" y="261"/>
              </a:cxn>
              <a:cxn ang="0">
                <a:pos x="258" y="147"/>
              </a:cxn>
              <a:cxn ang="0">
                <a:pos x="307" y="24"/>
              </a:cxn>
              <a:cxn ang="0">
                <a:pos x="318" y="6"/>
              </a:cxn>
            </a:cxnLst>
            <a:rect l="0" t="0" r="r" b="b"/>
            <a:pathLst>
              <a:path w="318" h="1149">
                <a:moveTo>
                  <a:pt x="0" y="1149"/>
                </a:moveTo>
                <a:cubicBezTo>
                  <a:pt x="2" y="1124"/>
                  <a:pt x="4" y="1099"/>
                  <a:pt x="13" y="1045"/>
                </a:cubicBezTo>
                <a:cubicBezTo>
                  <a:pt x="22" y="991"/>
                  <a:pt x="41" y="886"/>
                  <a:pt x="55" y="822"/>
                </a:cubicBezTo>
                <a:cubicBezTo>
                  <a:pt x="69" y="758"/>
                  <a:pt x="81" y="726"/>
                  <a:pt x="97" y="661"/>
                </a:cubicBezTo>
                <a:cubicBezTo>
                  <a:pt x="113" y="596"/>
                  <a:pt x="135" y="496"/>
                  <a:pt x="154" y="429"/>
                </a:cubicBezTo>
                <a:cubicBezTo>
                  <a:pt x="173" y="362"/>
                  <a:pt x="194" y="308"/>
                  <a:pt x="211" y="261"/>
                </a:cubicBezTo>
                <a:cubicBezTo>
                  <a:pt x="228" y="214"/>
                  <a:pt x="242" y="186"/>
                  <a:pt x="258" y="147"/>
                </a:cubicBezTo>
                <a:cubicBezTo>
                  <a:pt x="274" y="108"/>
                  <a:pt x="297" y="48"/>
                  <a:pt x="307" y="24"/>
                </a:cubicBezTo>
                <a:cubicBezTo>
                  <a:pt x="317" y="0"/>
                  <a:pt x="317" y="3"/>
                  <a:pt x="318" y="6"/>
                </a:cubicBezTo>
              </a:path>
            </a:pathLst>
          </a:cu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1348737" y="1238487"/>
            <a:ext cx="295061" cy="279823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781832" y="3213712"/>
            <a:ext cx="271591" cy="266655"/>
          </a:xfrm>
          <a:prstGeom prst="star5">
            <a:avLst/>
          </a:prstGeom>
          <a:solidFill>
            <a:srgbClr val="FFFF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504650" y="1536417"/>
            <a:ext cx="573358" cy="2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Century Gothic" charset="0"/>
              </a:rPr>
              <a:t>1 ms</a:t>
            </a:r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1005057" y="1559461"/>
            <a:ext cx="466063" cy="1734905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42" y="94"/>
              </a:cxn>
              <a:cxn ang="0">
                <a:pos x="206" y="196"/>
              </a:cxn>
              <a:cxn ang="0">
                <a:pos x="176" y="302"/>
              </a:cxn>
              <a:cxn ang="0">
                <a:pos x="144" y="414"/>
              </a:cxn>
              <a:cxn ang="0">
                <a:pos x="92" y="630"/>
              </a:cxn>
              <a:cxn ang="0">
                <a:pos x="42" y="852"/>
              </a:cxn>
              <a:cxn ang="0">
                <a:pos x="0" y="1054"/>
              </a:cxn>
            </a:cxnLst>
            <a:rect l="0" t="0" r="r" b="b"/>
            <a:pathLst>
              <a:path w="278" h="1054">
                <a:moveTo>
                  <a:pt x="278" y="0"/>
                </a:moveTo>
                <a:cubicBezTo>
                  <a:pt x="266" y="30"/>
                  <a:pt x="254" y="61"/>
                  <a:pt x="242" y="94"/>
                </a:cubicBezTo>
                <a:cubicBezTo>
                  <a:pt x="230" y="127"/>
                  <a:pt x="217" y="161"/>
                  <a:pt x="206" y="196"/>
                </a:cubicBezTo>
                <a:cubicBezTo>
                  <a:pt x="195" y="231"/>
                  <a:pt x="186" y="266"/>
                  <a:pt x="176" y="302"/>
                </a:cubicBezTo>
                <a:cubicBezTo>
                  <a:pt x="166" y="338"/>
                  <a:pt x="158" y="360"/>
                  <a:pt x="144" y="414"/>
                </a:cubicBezTo>
                <a:cubicBezTo>
                  <a:pt x="130" y="468"/>
                  <a:pt x="109" y="557"/>
                  <a:pt x="92" y="630"/>
                </a:cubicBezTo>
                <a:cubicBezTo>
                  <a:pt x="75" y="703"/>
                  <a:pt x="57" y="781"/>
                  <a:pt x="42" y="852"/>
                </a:cubicBezTo>
                <a:cubicBezTo>
                  <a:pt x="27" y="923"/>
                  <a:pt x="13" y="988"/>
                  <a:pt x="0" y="1054"/>
                </a:cubicBezTo>
              </a:path>
            </a:pathLst>
          </a:cu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-41276" y="2588224"/>
            <a:ext cx="2409110" cy="3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charset="0"/>
              </a:rPr>
              <a:t>(FLAT+DLAT-1)-2*PLAT</a:t>
            </a:r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1008410" y="6207822"/>
            <a:ext cx="167649" cy="253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48"/>
              </a:cxn>
              <a:cxn ang="0">
                <a:pos x="26" y="74"/>
              </a:cxn>
              <a:cxn ang="0">
                <a:pos x="40" y="98"/>
              </a:cxn>
              <a:cxn ang="0">
                <a:pos x="50" y="118"/>
              </a:cxn>
              <a:cxn ang="0">
                <a:pos x="76" y="148"/>
              </a:cxn>
              <a:cxn ang="0">
                <a:pos x="100" y="154"/>
              </a:cxn>
            </a:cxnLst>
            <a:rect l="0" t="0" r="r" b="b"/>
            <a:pathLst>
              <a:path w="100" h="154">
                <a:moveTo>
                  <a:pt x="0" y="0"/>
                </a:moveTo>
                <a:cubicBezTo>
                  <a:pt x="4" y="18"/>
                  <a:pt x="8" y="36"/>
                  <a:pt x="12" y="48"/>
                </a:cubicBezTo>
                <a:cubicBezTo>
                  <a:pt x="16" y="60"/>
                  <a:pt x="21" y="66"/>
                  <a:pt x="26" y="74"/>
                </a:cubicBezTo>
                <a:cubicBezTo>
                  <a:pt x="31" y="82"/>
                  <a:pt x="36" y="91"/>
                  <a:pt x="40" y="98"/>
                </a:cubicBezTo>
                <a:cubicBezTo>
                  <a:pt x="44" y="105"/>
                  <a:pt x="44" y="110"/>
                  <a:pt x="50" y="118"/>
                </a:cubicBezTo>
                <a:cubicBezTo>
                  <a:pt x="56" y="126"/>
                  <a:pt x="68" y="142"/>
                  <a:pt x="76" y="148"/>
                </a:cubicBezTo>
                <a:cubicBezTo>
                  <a:pt x="84" y="154"/>
                  <a:pt x="92" y="154"/>
                  <a:pt x="100" y="154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799309" y="5991725"/>
            <a:ext cx="271591" cy="266655"/>
          </a:xfrm>
          <a:prstGeom prst="star5">
            <a:avLst/>
          </a:prstGeom>
          <a:solidFill>
            <a:srgbClr val="FFFF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926263" y="6247326"/>
            <a:ext cx="206207" cy="2913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48"/>
              </a:cxn>
              <a:cxn ang="0">
                <a:pos x="81" y="141"/>
              </a:cxn>
              <a:cxn ang="0">
                <a:pos x="123" y="177"/>
              </a:cxn>
            </a:cxnLst>
            <a:rect l="0" t="0" r="r" b="b"/>
            <a:pathLst>
              <a:path w="123" h="177">
                <a:moveTo>
                  <a:pt x="0" y="0"/>
                </a:moveTo>
                <a:cubicBezTo>
                  <a:pt x="7" y="12"/>
                  <a:pt x="15" y="25"/>
                  <a:pt x="28" y="48"/>
                </a:cubicBezTo>
                <a:cubicBezTo>
                  <a:pt x="41" y="71"/>
                  <a:pt x="65" y="120"/>
                  <a:pt x="81" y="141"/>
                </a:cubicBezTo>
                <a:cubicBezTo>
                  <a:pt x="97" y="162"/>
                  <a:pt x="115" y="171"/>
                  <a:pt x="123" y="177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210451" y="18318"/>
            <a:ext cx="1967849" cy="6852382"/>
          </a:xfrm>
          <a:prstGeom prst="rect">
            <a:avLst/>
          </a:prstGeom>
          <a:solidFill>
            <a:srgbClr val="A6C2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876" y="274638"/>
            <a:ext cx="6130924" cy="1143000"/>
          </a:xfrm>
          <a:solidFill>
            <a:srgbClr val="25911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/>
              <a:t>F-ratio</a:t>
            </a:r>
            <a:r>
              <a:rPr lang="fr-FR" dirty="0"/>
              <a:t> modifié</a:t>
            </a:r>
          </a:p>
        </p:txBody>
      </p:sp>
      <p:grpSp>
        <p:nvGrpSpPr>
          <p:cNvPr id="40" name="Grouper 39"/>
          <p:cNvGrpSpPr/>
          <p:nvPr/>
        </p:nvGrpSpPr>
        <p:grpSpPr>
          <a:xfrm>
            <a:off x="3051175" y="2502513"/>
            <a:ext cx="5064125" cy="1145192"/>
            <a:chOff x="2746375" y="3213713"/>
            <a:chExt cx="5064125" cy="1145192"/>
          </a:xfrm>
          <a:solidFill>
            <a:srgbClr val="D3D3D3"/>
          </a:solidFill>
        </p:grpSpPr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2746375" y="3213713"/>
              <a:ext cx="5064125" cy="1145192"/>
            </a:xfrm>
            <a:prstGeom prst="rect">
              <a:avLst/>
            </a:prstGeom>
            <a:solidFill>
              <a:srgbClr val="08079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ct val="50000"/>
                </a:spcBef>
                <a:buFont typeface="Wingdings" charset="2"/>
                <a:buNone/>
                <a:tabLst>
                  <a:tab pos="374650" algn="l"/>
                  <a:tab pos="1428750" algn="l"/>
                  <a:tab pos="2381250" algn="l"/>
                </a:tabLst>
              </a:pPr>
              <a:r>
                <a:rPr lang="fr-BE" b="1" dirty="0">
                  <a:solidFill>
                    <a:schemeClr val="bg1"/>
                  </a:solidFill>
                  <a:latin typeface="Century Gothic" charset="0"/>
                </a:rPr>
                <a:t>		(</a:t>
              </a:r>
              <a:r>
                <a:rPr lang="fr-B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charset="0"/>
                </a:rPr>
                <a:t>FLAT+DLAT –1)–2*PLAT</a:t>
              </a:r>
            </a:p>
            <a:p>
              <a:pPr algn="just">
                <a:spcBef>
                  <a:spcPct val="50000"/>
                </a:spcBef>
                <a:buFont typeface="Wingdings" charset="2"/>
                <a:buNone/>
                <a:tabLst>
                  <a:tab pos="374650" algn="l"/>
                  <a:tab pos="1428750" algn="l"/>
                  <a:tab pos="2381250" algn="l"/>
                </a:tabLst>
              </a:pPr>
              <a:r>
                <a:rPr lang="fr-B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charset="0"/>
                </a:rPr>
                <a:t>FRM =</a:t>
              </a:r>
            </a:p>
            <a:p>
              <a:pPr eaLnBrk="0" hangingPunct="0">
                <a:spcBef>
                  <a:spcPct val="20000"/>
                </a:spcBef>
                <a:buFont typeface="Monotype Sorts" charset="2"/>
                <a:buNone/>
                <a:tabLst>
                  <a:tab pos="374650" algn="l"/>
                  <a:tab pos="1428750" algn="l"/>
                  <a:tab pos="2381250" algn="l"/>
                </a:tabLst>
              </a:pPr>
              <a:r>
                <a:rPr lang="fr-B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charset="0"/>
                </a:rPr>
                <a:t>			2*DLAT</a:t>
              </a:r>
              <a:endParaRPr lang="fr-BE" b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3860800" y="3851275"/>
              <a:ext cx="3594100" cy="158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11178"/>
              </p:ext>
            </p:extLst>
          </p:nvPr>
        </p:nvGraphicFramePr>
        <p:xfrm>
          <a:off x="4216400" y="4369658"/>
          <a:ext cx="25935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807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Moyenne ± DS</a:t>
                      </a:r>
                    </a:p>
                  </a:txBody>
                  <a:tcPr>
                    <a:solidFill>
                      <a:srgbClr val="080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Médian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1,92 ± 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Ulnaire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2,86 ± 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Fibulaire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3,50 ± 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Tibial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3,30 ± 0,37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60D7A62-BF78-D481-ECCE-79AFFB10EB15}"/>
              </a:ext>
            </a:extLst>
          </p:cNvPr>
          <p:cNvSpPr txBox="1"/>
          <p:nvPr/>
        </p:nvSpPr>
        <p:spPr>
          <a:xfrm>
            <a:off x="7127850" y="6443715"/>
            <a:ext cx="197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Attarian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221090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5038" y="82550"/>
            <a:ext cx="8208962" cy="6873875"/>
            <a:chOff x="438" y="28"/>
            <a:chExt cx="5171" cy="433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8" y="28"/>
              <a:ext cx="4848" cy="4330"/>
              <a:chOff x="432" y="28"/>
              <a:chExt cx="4848" cy="4330"/>
            </a:xfrm>
          </p:grpSpPr>
          <p:pic>
            <p:nvPicPr>
              <p:cNvPr id="60476" name="Picture 4" descr="C:\Mes documents\Mes images\Conduction 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432" y="28"/>
                <a:ext cx="4848" cy="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77" name="Line 5"/>
              <p:cNvSpPr>
                <a:spLocks noChangeShapeType="1"/>
              </p:cNvSpPr>
              <p:nvPr/>
            </p:nvSpPr>
            <p:spPr bwMode="auto">
              <a:xfrm>
                <a:off x="4086" y="411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60" name="Rectangle 6"/>
            <p:cNvSpPr>
              <a:spLocks noChangeArrowheads="1"/>
            </p:cNvSpPr>
            <p:nvPr/>
          </p:nvSpPr>
          <p:spPr bwMode="auto">
            <a:xfrm>
              <a:off x="900" y="2646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461" name="Line 7"/>
            <p:cNvSpPr>
              <a:spLocks noChangeShapeType="1"/>
            </p:cNvSpPr>
            <p:nvPr/>
          </p:nvSpPr>
          <p:spPr bwMode="auto">
            <a:xfrm>
              <a:off x="4590" y="3468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8"/>
            <p:cNvSpPr>
              <a:spLocks noChangeShapeType="1"/>
            </p:cNvSpPr>
            <p:nvPr/>
          </p:nvSpPr>
          <p:spPr bwMode="auto">
            <a:xfrm>
              <a:off x="4254" y="97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Rectangle 9"/>
            <p:cNvSpPr>
              <a:spLocks noChangeArrowheads="1"/>
            </p:cNvSpPr>
            <p:nvPr/>
          </p:nvSpPr>
          <p:spPr bwMode="auto">
            <a:xfrm>
              <a:off x="2448" y="132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464" name="Line 10"/>
            <p:cNvSpPr>
              <a:spLocks noChangeShapeType="1"/>
            </p:cNvSpPr>
            <p:nvPr/>
          </p:nvSpPr>
          <p:spPr bwMode="auto">
            <a:xfrm>
              <a:off x="4272" y="63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11"/>
            <p:cNvSpPr>
              <a:spLocks noChangeShapeType="1"/>
            </p:cNvSpPr>
            <p:nvPr/>
          </p:nvSpPr>
          <p:spPr bwMode="auto">
            <a:xfrm>
              <a:off x="4464" y="126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12"/>
            <p:cNvSpPr>
              <a:spLocks noChangeShapeType="1"/>
            </p:cNvSpPr>
            <p:nvPr/>
          </p:nvSpPr>
          <p:spPr bwMode="auto">
            <a:xfrm>
              <a:off x="4620" y="312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13"/>
            <p:cNvSpPr>
              <a:spLocks noChangeShapeType="1"/>
            </p:cNvSpPr>
            <p:nvPr/>
          </p:nvSpPr>
          <p:spPr bwMode="auto">
            <a:xfrm>
              <a:off x="4788" y="375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8" name="Rectangle 14"/>
            <p:cNvSpPr>
              <a:spLocks noChangeArrowheads="1"/>
            </p:cNvSpPr>
            <p:nvPr/>
          </p:nvSpPr>
          <p:spPr bwMode="auto">
            <a:xfrm>
              <a:off x="4890" y="13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469" name="Rectangle 15"/>
            <p:cNvSpPr>
              <a:spLocks noChangeArrowheads="1"/>
            </p:cNvSpPr>
            <p:nvPr/>
          </p:nvSpPr>
          <p:spPr bwMode="auto">
            <a:xfrm>
              <a:off x="3534" y="101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470" name="Rectangle 16"/>
            <p:cNvSpPr>
              <a:spLocks noChangeArrowheads="1"/>
            </p:cNvSpPr>
            <p:nvPr/>
          </p:nvSpPr>
          <p:spPr bwMode="auto">
            <a:xfrm>
              <a:off x="3402" y="330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0471" name="Text Box 17"/>
            <p:cNvSpPr txBox="1">
              <a:spLocks noChangeArrowheads="1"/>
            </p:cNvSpPr>
            <p:nvPr/>
          </p:nvSpPr>
          <p:spPr bwMode="auto">
            <a:xfrm>
              <a:off x="5078" y="905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LDM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  <p:sp>
          <p:nvSpPr>
            <p:cNvPr id="60472" name="Text Box 18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0473" name="Text Box 19"/>
            <p:cNvSpPr txBox="1">
              <a:spLocks noChangeArrowheads="1"/>
            </p:cNvSpPr>
            <p:nvPr/>
          </p:nvSpPr>
          <p:spPr bwMode="auto">
            <a:xfrm>
              <a:off x="626" y="234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0474" name="Text Box 20"/>
            <p:cNvSpPr txBox="1">
              <a:spLocks noChangeArrowheads="1"/>
            </p:cNvSpPr>
            <p:nvPr/>
          </p:nvSpPr>
          <p:spPr bwMode="auto">
            <a:xfrm>
              <a:off x="5114" y="3449"/>
              <a:ext cx="4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LPM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  <p:sp>
          <p:nvSpPr>
            <p:cNvPr id="60475" name="Text Box 21"/>
            <p:cNvSpPr txBox="1">
              <a:spLocks noChangeArrowheads="1"/>
            </p:cNvSpPr>
            <p:nvPr/>
          </p:nvSpPr>
          <p:spPr bwMode="auto">
            <a:xfrm>
              <a:off x="2106" y="2021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VCM =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60419" name="Rectangle 22"/>
          <p:cNvSpPr>
            <a:spLocks noChangeArrowheads="1"/>
          </p:cNvSpPr>
          <p:nvPr/>
        </p:nvSpPr>
        <p:spPr bwMode="auto">
          <a:xfrm>
            <a:off x="5270500" y="43307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0420" name="Rectangle 23"/>
          <p:cNvSpPr>
            <a:spLocks noChangeArrowheads="1"/>
          </p:cNvSpPr>
          <p:nvPr/>
        </p:nvSpPr>
        <p:spPr bwMode="auto">
          <a:xfrm>
            <a:off x="5232400" y="4064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24488" y="546100"/>
            <a:ext cx="288925" cy="2070100"/>
            <a:chOff x="3267" y="296"/>
            <a:chExt cx="182" cy="130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273" y="1438"/>
              <a:ext cx="124" cy="162"/>
              <a:chOff x="3273" y="1438"/>
              <a:chExt cx="124" cy="162"/>
            </a:xfrm>
          </p:grpSpPr>
          <p:sp>
            <p:nvSpPr>
              <p:cNvPr id="60456" name="Line 26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7" name="Line 27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8" name="Line 28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281" y="1070"/>
              <a:ext cx="120" cy="238"/>
              <a:chOff x="3281" y="1070"/>
              <a:chExt cx="120" cy="238"/>
            </a:xfrm>
          </p:grpSpPr>
          <p:sp>
            <p:nvSpPr>
              <p:cNvPr id="60453" name="Line 30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4" name="Line 31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5" name="Line 32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287" y="675"/>
              <a:ext cx="162" cy="282"/>
              <a:chOff x="3287" y="675"/>
              <a:chExt cx="162" cy="282"/>
            </a:xfrm>
          </p:grpSpPr>
          <p:sp>
            <p:nvSpPr>
              <p:cNvPr id="60450" name="Line 34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67" y="296"/>
              <a:ext cx="164" cy="327"/>
              <a:chOff x="3267" y="296"/>
              <a:chExt cx="164" cy="318"/>
            </a:xfrm>
          </p:grpSpPr>
          <p:sp>
            <p:nvSpPr>
              <p:cNvPr id="60447" name="Line 38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8" name="Line 39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9" name="Line 40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5924550" y="4465638"/>
            <a:ext cx="371475" cy="2098675"/>
            <a:chOff x="3732" y="2813"/>
            <a:chExt cx="234" cy="1322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842" y="3973"/>
              <a:ext cx="124" cy="162"/>
              <a:chOff x="3273" y="1438"/>
              <a:chExt cx="124" cy="162"/>
            </a:xfrm>
          </p:grpSpPr>
          <p:sp>
            <p:nvSpPr>
              <p:cNvPr id="60440" name="Line 43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1" name="Line 44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2" name="Line 45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805" y="3593"/>
              <a:ext cx="126" cy="250"/>
              <a:chOff x="3281" y="1070"/>
              <a:chExt cx="120" cy="238"/>
            </a:xfrm>
          </p:grpSpPr>
          <p:sp>
            <p:nvSpPr>
              <p:cNvPr id="60437" name="Line 47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8" name="Line 48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9" name="Line 49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3761" y="3180"/>
              <a:ext cx="162" cy="324"/>
              <a:chOff x="3287" y="675"/>
              <a:chExt cx="162" cy="282"/>
            </a:xfrm>
          </p:grpSpPr>
          <p:sp>
            <p:nvSpPr>
              <p:cNvPr id="60434" name="Line 51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5" name="Line 52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6" name="Line 53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732" y="2813"/>
              <a:ext cx="191" cy="354"/>
              <a:chOff x="3267" y="296"/>
              <a:chExt cx="164" cy="318"/>
            </a:xfrm>
          </p:grpSpPr>
          <p:sp>
            <p:nvSpPr>
              <p:cNvPr id="60431" name="Line 55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2" name="Line 56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3" name="Line 57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0423" name="Text Box 58"/>
          <p:cNvSpPr txBox="1">
            <a:spLocks noChangeArrowheads="1"/>
          </p:cNvSpPr>
          <p:nvPr/>
        </p:nvSpPr>
        <p:spPr bwMode="auto">
          <a:xfrm>
            <a:off x="4657725" y="3081338"/>
            <a:ext cx="3460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>
                <a:solidFill>
                  <a:srgbClr val="FF0000"/>
                </a:solidFill>
                <a:latin typeface="Comic Sans MS" pitchFamily="-65" charset="0"/>
              </a:rPr>
              <a:t>distance coude-poignet</a:t>
            </a:r>
            <a:br>
              <a:rPr lang="fr-BE">
                <a:solidFill>
                  <a:srgbClr val="FF0000"/>
                </a:solidFill>
                <a:latin typeface="Comic Sans MS" pitchFamily="-65" charset="0"/>
              </a:rPr>
            </a:br>
            <a:r>
              <a:rPr lang="fr-BE">
                <a:solidFill>
                  <a:srgbClr val="FF0000"/>
                </a:solidFill>
                <a:latin typeface="Comic Sans MS" pitchFamily="-65" charset="0"/>
              </a:rPr>
              <a:t>(LPM-LDM)</a:t>
            </a:r>
            <a:endParaRPr lang="fr-FR"/>
          </a:p>
        </p:txBody>
      </p:sp>
      <p:sp>
        <p:nvSpPr>
          <p:cNvPr id="60424" name="Line 59"/>
          <p:cNvSpPr>
            <a:spLocks noChangeShapeType="1"/>
          </p:cNvSpPr>
          <p:nvPr/>
        </p:nvSpPr>
        <p:spPr bwMode="auto">
          <a:xfrm>
            <a:off x="4787900" y="3405416"/>
            <a:ext cx="3238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84" name="Line 60"/>
          <p:cNvSpPr>
            <a:spLocks noChangeShapeType="1"/>
          </p:cNvSpPr>
          <p:nvPr/>
        </p:nvSpPr>
        <p:spPr bwMode="auto">
          <a:xfrm>
            <a:off x="5397500" y="0"/>
            <a:ext cx="0" cy="292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85" name="Line 61"/>
          <p:cNvSpPr>
            <a:spLocks noChangeShapeType="1"/>
          </p:cNvSpPr>
          <p:nvPr/>
        </p:nvSpPr>
        <p:spPr bwMode="auto">
          <a:xfrm>
            <a:off x="5791200" y="4356100"/>
            <a:ext cx="292100" cy="2501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48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84" grpId="0" animBg="1"/>
      <p:bldP spid="1546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297" y="1734739"/>
            <a:ext cx="291303" cy="41591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74566" y="1054386"/>
            <a:ext cx="694859" cy="752245"/>
          </a:xfrm>
          <a:prstGeom prst="ellips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15557" y="1724305"/>
            <a:ext cx="291303" cy="41591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09826" y="1063002"/>
            <a:ext cx="694859" cy="752245"/>
          </a:xfrm>
          <a:prstGeom prst="ellips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/>
          </a:p>
        </p:txBody>
      </p:sp>
      <p:cxnSp>
        <p:nvCxnSpPr>
          <p:cNvPr id="11" name="Connecteur droit 10"/>
          <p:cNvCxnSpPr/>
          <p:nvPr/>
        </p:nvCxnSpPr>
        <p:spPr>
          <a:xfrm>
            <a:off x="878799" y="5973233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78811" y="6032507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76694" y="6096002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707474" y="5973233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07486" y="6032507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705369" y="6096002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80297" y="1743354"/>
            <a:ext cx="291303" cy="3704791"/>
          </a:xfrm>
          <a:prstGeom prst="rect">
            <a:avLst/>
          </a:prstGeom>
          <a:solidFill>
            <a:srgbClr val="53ED1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74560" y="1054380"/>
            <a:ext cx="694859" cy="752245"/>
          </a:xfrm>
          <a:prstGeom prst="ellipse">
            <a:avLst/>
          </a:prstGeom>
          <a:solidFill>
            <a:srgbClr val="53ED1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915557" y="1743355"/>
            <a:ext cx="291303" cy="4150522"/>
          </a:xfrm>
          <a:prstGeom prst="rect">
            <a:avLst/>
          </a:prstGeom>
          <a:solidFill>
            <a:srgbClr val="53ED1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097340" y="5444066"/>
            <a:ext cx="291303" cy="453109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718287" y="1062996"/>
            <a:ext cx="694859" cy="752245"/>
          </a:xfrm>
          <a:prstGeom prst="ellipse">
            <a:avLst/>
          </a:prstGeom>
          <a:solidFill>
            <a:srgbClr val="53ED1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/>
          </a:p>
        </p:txBody>
      </p:sp>
      <p:grpSp>
        <p:nvGrpSpPr>
          <p:cNvPr id="2" name="Grouper 32"/>
          <p:cNvGrpSpPr/>
          <p:nvPr/>
        </p:nvGrpSpPr>
        <p:grpSpPr>
          <a:xfrm>
            <a:off x="463550" y="5078814"/>
            <a:ext cx="492125" cy="531257"/>
            <a:chOff x="536575" y="3676650"/>
            <a:chExt cx="492125" cy="531257"/>
          </a:xfr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3" name="Grouper 31"/>
            <p:cNvGrpSpPr/>
            <p:nvPr/>
          </p:nvGrpSpPr>
          <p:grpSpPr>
            <a:xfrm>
              <a:off x="555625" y="3823969"/>
              <a:ext cx="473075" cy="383938"/>
              <a:chOff x="555625" y="3833494"/>
              <a:chExt cx="473075" cy="383938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723900" y="3873500"/>
                <a:ext cx="209550" cy="457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23900" y="4041775"/>
                <a:ext cx="209550" cy="45719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933450" y="3833494"/>
                <a:ext cx="95250" cy="1143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933450" y="4008119"/>
                <a:ext cx="95250" cy="1143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Connecteur droit 28"/>
              <p:cNvCxnSpPr>
                <a:stCxn id="26" idx="1"/>
                <a:endCxn id="26" idx="1"/>
              </p:cNvCxnSpPr>
              <p:nvPr/>
            </p:nvCxnSpPr>
            <p:spPr>
              <a:xfrm rot="5400000" flipH="1" flipV="1">
                <a:off x="947399" y="3850233"/>
                <a:ext cx="1588" cy="1588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555625" y="3848100"/>
                <a:ext cx="1016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536575" y="3676650"/>
              <a:ext cx="10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0" name="Étoile à 5 branches 19"/>
          <p:cNvSpPr/>
          <p:nvPr/>
        </p:nvSpPr>
        <p:spPr>
          <a:xfrm>
            <a:off x="973887" y="5223805"/>
            <a:ext cx="490626" cy="397933"/>
          </a:xfrm>
          <a:prstGeom prst="star5">
            <a:avLst/>
          </a:prstGeom>
          <a:solidFill>
            <a:srgbClr val="FFFF00"/>
          </a:solidFill>
          <a:ln>
            <a:solidFill>
              <a:srgbClr val="FF0000">
                <a:alpha val="97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874566" y="6155252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703241" y="6155252"/>
            <a:ext cx="694859" cy="4234"/>
          </a:xfrm>
          <a:prstGeom prst="line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1258867" y="31526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FLAT</a:t>
            </a:r>
          </a:p>
        </p:txBody>
      </p:sp>
      <p:grpSp>
        <p:nvGrpSpPr>
          <p:cNvPr id="116" name="Grouper 115"/>
          <p:cNvGrpSpPr/>
          <p:nvPr/>
        </p:nvGrpSpPr>
        <p:grpSpPr>
          <a:xfrm>
            <a:off x="2804966" y="327967"/>
            <a:ext cx="1530119" cy="5831519"/>
            <a:chOff x="2804966" y="327967"/>
            <a:chExt cx="1530119" cy="5831519"/>
          </a:xfrm>
        </p:grpSpPr>
        <p:sp>
          <p:nvSpPr>
            <p:cNvPr id="41" name="Rectangle 40"/>
            <p:cNvSpPr/>
            <p:nvPr/>
          </p:nvSpPr>
          <p:spPr>
            <a:xfrm>
              <a:off x="3010697" y="1734739"/>
              <a:ext cx="291303" cy="41591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804966" y="1054386"/>
              <a:ext cx="694859" cy="752245"/>
            </a:xfrm>
            <a:prstGeom prst="ellips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45957" y="1724305"/>
              <a:ext cx="291303" cy="41591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3640226" y="1063002"/>
              <a:ext cx="694859" cy="752245"/>
            </a:xfrm>
            <a:prstGeom prst="ellips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809199" y="5973233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2809211" y="6032507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2807094" y="609600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637874" y="5973233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637886" y="6032507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635769" y="609600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010697" y="1743355"/>
              <a:ext cx="291303" cy="4140088"/>
            </a:xfrm>
            <a:prstGeom prst="rect">
              <a:avLst/>
            </a:prstGeom>
            <a:solidFill>
              <a:srgbClr val="53ED1A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45957" y="1743355"/>
              <a:ext cx="291303" cy="4140088"/>
            </a:xfrm>
            <a:prstGeom prst="rect">
              <a:avLst/>
            </a:prstGeom>
            <a:solidFill>
              <a:srgbClr val="53ED1A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2804966" y="615525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3633641" y="615525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/>
            <p:cNvSpPr txBox="1"/>
            <p:nvPr/>
          </p:nvSpPr>
          <p:spPr>
            <a:xfrm>
              <a:off x="2884467" y="327967"/>
              <a:ext cx="1419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+ DLAT - 1</a:t>
              </a:r>
            </a:p>
          </p:txBody>
        </p:sp>
      </p:grpSp>
      <p:grpSp>
        <p:nvGrpSpPr>
          <p:cNvPr id="120" name="Grouper 119"/>
          <p:cNvGrpSpPr/>
          <p:nvPr/>
        </p:nvGrpSpPr>
        <p:grpSpPr>
          <a:xfrm>
            <a:off x="6716566" y="315267"/>
            <a:ext cx="1530119" cy="5844219"/>
            <a:chOff x="6716566" y="315267"/>
            <a:chExt cx="1530119" cy="5844219"/>
          </a:xfrm>
        </p:grpSpPr>
        <p:grpSp>
          <p:nvGrpSpPr>
            <p:cNvPr id="32" name="Grouper 115"/>
            <p:cNvGrpSpPr/>
            <p:nvPr/>
          </p:nvGrpSpPr>
          <p:grpSpPr>
            <a:xfrm>
              <a:off x="6716566" y="315267"/>
              <a:ext cx="1530119" cy="5844219"/>
              <a:chOff x="6716566" y="315267"/>
              <a:chExt cx="1530119" cy="584421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922297" y="1734739"/>
                <a:ext cx="291303" cy="415913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6716566" y="1054386"/>
                <a:ext cx="694859" cy="752245"/>
              </a:xfrm>
              <a:prstGeom prst="ellips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757557" y="1724305"/>
                <a:ext cx="291303" cy="415913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7551826" y="1063002"/>
                <a:ext cx="694859" cy="752245"/>
              </a:xfrm>
              <a:prstGeom prst="ellips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>
                <a:off x="6720799" y="5973233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6720811" y="6032507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6718694" y="6096002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7549474" y="5973233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7549486" y="6032507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7547369" y="6096002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6922297" y="1743355"/>
                <a:ext cx="291303" cy="2058178"/>
              </a:xfrm>
              <a:prstGeom prst="rect">
                <a:avLst/>
              </a:prstGeom>
              <a:solidFill>
                <a:srgbClr val="53ED1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8" name="Connecteur droit 107"/>
              <p:cNvCxnSpPr/>
              <p:nvPr/>
            </p:nvCxnSpPr>
            <p:spPr>
              <a:xfrm>
                <a:off x="6716566" y="6155252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7"/>
              <p:cNvCxnSpPr/>
              <p:nvPr/>
            </p:nvCxnSpPr>
            <p:spPr>
              <a:xfrm>
                <a:off x="7545241" y="6155252"/>
                <a:ext cx="694859" cy="4234"/>
              </a:xfrm>
              <a:prstGeom prst="line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ZoneTexte 112"/>
              <p:cNvSpPr txBox="1"/>
              <p:nvPr/>
            </p:nvSpPr>
            <p:spPr>
              <a:xfrm>
                <a:off x="6961167" y="315267"/>
                <a:ext cx="126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÷</a:t>
                </a:r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</a:rPr>
                  <a:t>2 DLAT</a:t>
                </a: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6922297" y="5480133"/>
              <a:ext cx="291303" cy="417042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757557" y="1743355"/>
              <a:ext cx="291303" cy="2083552"/>
            </a:xfrm>
            <a:prstGeom prst="rect">
              <a:avLst/>
            </a:prstGeom>
            <a:solidFill>
              <a:srgbClr val="53ED1A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773197" y="5488600"/>
              <a:ext cx="291303" cy="417042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r 129"/>
          <p:cNvGrpSpPr/>
          <p:nvPr/>
        </p:nvGrpSpPr>
        <p:grpSpPr>
          <a:xfrm>
            <a:off x="4252300" y="327967"/>
            <a:ext cx="2025885" cy="5831519"/>
            <a:chOff x="4252300" y="327967"/>
            <a:chExt cx="2025885" cy="5831519"/>
          </a:xfrm>
        </p:grpSpPr>
        <p:sp>
          <p:nvSpPr>
            <p:cNvPr id="68" name="Rectangle 67"/>
            <p:cNvSpPr/>
            <p:nvPr/>
          </p:nvSpPr>
          <p:spPr>
            <a:xfrm>
              <a:off x="4953797" y="1734739"/>
              <a:ext cx="291303" cy="41591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4748066" y="1054386"/>
              <a:ext cx="694859" cy="752245"/>
            </a:xfrm>
            <a:prstGeom prst="ellips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789057" y="1724305"/>
              <a:ext cx="291303" cy="41591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5583326" y="1063002"/>
              <a:ext cx="694859" cy="752245"/>
            </a:xfrm>
            <a:prstGeom prst="ellips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4752299" y="5973233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4752311" y="6032507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4750194" y="609600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5580974" y="5973233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5580986" y="6032507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78869" y="609600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953797" y="1743355"/>
              <a:ext cx="291303" cy="2058178"/>
            </a:xfrm>
            <a:prstGeom prst="rect">
              <a:avLst/>
            </a:prstGeom>
            <a:solidFill>
              <a:srgbClr val="53ED1A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89057" y="1743355"/>
              <a:ext cx="291303" cy="2083552"/>
            </a:xfrm>
            <a:prstGeom prst="rect">
              <a:avLst/>
            </a:prstGeom>
            <a:solidFill>
              <a:srgbClr val="53ED1A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4748066" y="615525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17"/>
            <p:cNvCxnSpPr/>
            <p:nvPr/>
          </p:nvCxnSpPr>
          <p:spPr>
            <a:xfrm>
              <a:off x="5576741" y="6155252"/>
              <a:ext cx="694859" cy="4234"/>
            </a:xfrm>
            <a:prstGeom prst="line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/>
            <p:cNvSpPr txBox="1"/>
            <p:nvPr/>
          </p:nvSpPr>
          <p:spPr>
            <a:xfrm>
              <a:off x="4967267" y="327967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- 2 PLAT</a:t>
              </a:r>
            </a:p>
          </p:txBody>
        </p:sp>
        <p:sp>
          <p:nvSpPr>
            <p:cNvPr id="107" name="Étoile à 5 branches 106"/>
            <p:cNvSpPr/>
            <p:nvPr/>
          </p:nvSpPr>
          <p:spPr>
            <a:xfrm>
              <a:off x="4861654" y="3602566"/>
              <a:ext cx="490626" cy="39793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>
                  <a:alpha val="97000"/>
                </a:srgb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1" name="Grouper 32"/>
            <p:cNvGrpSpPr/>
            <p:nvPr/>
          </p:nvGrpSpPr>
          <p:grpSpPr>
            <a:xfrm>
              <a:off x="4252300" y="3469242"/>
              <a:ext cx="492125" cy="531257"/>
              <a:chOff x="536575" y="3676650"/>
              <a:chExt cx="492125" cy="531257"/>
            </a:xfr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122" name="Grouper 31"/>
              <p:cNvGrpSpPr/>
              <p:nvPr/>
            </p:nvGrpSpPr>
            <p:grpSpPr>
              <a:xfrm>
                <a:off x="555625" y="3823969"/>
                <a:ext cx="473075" cy="383938"/>
                <a:chOff x="555625" y="3833494"/>
                <a:chExt cx="473075" cy="383938"/>
              </a:xfrm>
              <a:grp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723900" y="3873500"/>
                  <a:ext cx="209550" cy="45719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23900" y="4041775"/>
                  <a:ext cx="209550" cy="45719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>
                  <a:off x="933450" y="3833494"/>
                  <a:ext cx="95250" cy="11430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bg1"/>
                    </a:solidFill>
                  </a:endParaRPr>
                </a:p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Ellipse 126"/>
                <p:cNvSpPr/>
                <p:nvPr/>
              </p:nvSpPr>
              <p:spPr>
                <a:xfrm>
                  <a:off x="933450" y="4008119"/>
                  <a:ext cx="95250" cy="11430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bg1"/>
                    </a:solidFill>
                  </a:endParaRPr>
                </a:p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Connecteur droit 127"/>
                <p:cNvCxnSpPr>
                  <a:stCxn id="126" idx="1"/>
                  <a:endCxn id="126" idx="1"/>
                </p:cNvCxnSpPr>
                <p:nvPr/>
              </p:nvCxnSpPr>
              <p:spPr>
                <a:xfrm rot="5400000" flipH="1" flipV="1">
                  <a:off x="947399" y="3850233"/>
                  <a:ext cx="1588" cy="1588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ZoneTexte 128"/>
                <p:cNvSpPr txBox="1"/>
                <p:nvPr/>
              </p:nvSpPr>
              <p:spPr>
                <a:xfrm>
                  <a:off x="555625" y="3848100"/>
                  <a:ext cx="101600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23" name="ZoneTexte 122"/>
              <p:cNvSpPr txBox="1"/>
              <p:nvPr/>
            </p:nvSpPr>
            <p:spPr>
              <a:xfrm>
                <a:off x="536575" y="3676650"/>
                <a:ext cx="1016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3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34" grpId="0" animBg="1"/>
      <p:bldP spid="22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F165B4-7173-D263-89FF-38FAC67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4799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2256B34-9D90-8D26-B751-991302DB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251" y="0"/>
            <a:ext cx="478874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Neuropathie héréditaire démyélinisante : CMT1a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8BC7F6-5E6B-95E6-E440-2A223C1786AF}"/>
              </a:ext>
            </a:extLst>
          </p:cNvPr>
          <p:cNvSpPr txBox="1"/>
          <p:nvPr/>
        </p:nvSpPr>
        <p:spPr>
          <a:xfrm>
            <a:off x="1726602" y="107721"/>
            <a:ext cx="144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00B050"/>
                </a:solidFill>
                <a:latin typeface="ComicSansMS" panose="030F0702030302020204" pitchFamily="66" charset="0"/>
              </a:rPr>
              <a:t>Médian </a:t>
            </a:r>
            <a:r>
              <a:rPr lang="fr-BE" sz="1800" b="1" dirty="0" err="1">
                <a:solidFill>
                  <a:srgbClr val="00B050"/>
                </a:solidFill>
                <a:latin typeface="ComicSansMS" panose="030F0702030302020204" pitchFamily="66" charset="0"/>
              </a:rPr>
              <a:t>dr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9FF3E5-E293-A040-863C-C64BD06775DA}"/>
              </a:ext>
            </a:extLst>
          </p:cNvPr>
          <p:cNvSpPr txBox="1"/>
          <p:nvPr/>
        </p:nvSpPr>
        <p:spPr>
          <a:xfrm>
            <a:off x="6924798" y="1045429"/>
            <a:ext cx="22192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LDM = 8,2 ms </a:t>
            </a:r>
            <a:br>
              <a:rPr lang="fr-BE" sz="1400" b="1" dirty="0">
                <a:latin typeface="ComicSansMS" panose="030F0702030302020204" pitchFamily="66" charset="0"/>
              </a:rPr>
            </a:br>
            <a:r>
              <a:rPr lang="fr-BE" sz="1400" b="1" dirty="0">
                <a:latin typeface="ComicSansMS" panose="030F0702030302020204" pitchFamily="66" charset="0"/>
              </a:rPr>
              <a:t>(+ 13,2 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LPM = 15,3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VCM = 36,4 m/s</a:t>
            </a:r>
            <a:br>
              <a:rPr lang="fr-BE" sz="1400" b="1" dirty="0">
                <a:latin typeface="ComicSansMS" panose="030F0702030302020204" pitchFamily="66" charset="0"/>
              </a:rPr>
            </a:br>
            <a:r>
              <a:rPr lang="fr-BE" sz="1400" b="1" dirty="0">
                <a:latin typeface="ComicSansMS" panose="030F0702030302020204" pitchFamily="66" charset="0"/>
              </a:rPr>
              <a:t>(- 5,8 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F-M = </a:t>
            </a:r>
            <a:r>
              <a:rPr lang="fr-BE" sz="1400" b="1" dirty="0">
                <a:solidFill>
                  <a:srgbClr val="FF0000"/>
                </a:solidFill>
                <a:latin typeface="ComicSansMS" panose="030F0702030302020204" pitchFamily="66" charset="0"/>
              </a:rPr>
              <a:t>35,3 ms</a:t>
            </a:r>
            <a:br>
              <a:rPr lang="fr-BE" sz="1400" b="1" dirty="0">
                <a:latin typeface="ComicSansMS" panose="030F0702030302020204" pitchFamily="66" charset="0"/>
              </a:rPr>
            </a:br>
            <a:r>
              <a:rPr lang="fr-BE" sz="1400" b="1" dirty="0">
                <a:latin typeface="ComicSansMS" panose="030F0702030302020204" pitchFamily="66" charset="0"/>
              </a:rPr>
              <a:t>(10,8 DS)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CDC657-9F19-275C-16CE-21F2F3C462EE}"/>
              </a:ext>
            </a:extLst>
          </p:cNvPr>
          <p:cNvSpPr txBox="1"/>
          <p:nvPr/>
        </p:nvSpPr>
        <p:spPr>
          <a:xfrm>
            <a:off x="3732904" y="4444156"/>
            <a:ext cx="54110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5588" algn="l"/>
                <a:tab pos="1462088" algn="l"/>
                <a:tab pos="2528888" algn="l"/>
              </a:tabLst>
            </a:pPr>
            <a:r>
              <a:rPr lang="fr-BE" sz="1600" b="1" dirty="0">
                <a:latin typeface="ComicSansMS" panose="030F0702030302020204" pitchFamily="66" charset="0"/>
              </a:rPr>
              <a:t>F ratio modifié = </a:t>
            </a:r>
            <a:r>
              <a:rPr lang="fr-BE" sz="1600" b="1" dirty="0">
                <a:solidFill>
                  <a:srgbClr val="FF0000"/>
                </a:solidFill>
                <a:latin typeface="ComicSansMS" panose="030F0702030302020204" pitchFamily="66" charset="0"/>
              </a:rPr>
              <a:t>((35,3 + (8,21 X 2) –1) – (2 X 13,3))</a:t>
            </a:r>
            <a:br>
              <a:rPr lang="fr-BE" sz="1600" b="1" dirty="0">
                <a:latin typeface="ComicSansMS" panose="030F0702030302020204" pitchFamily="66" charset="0"/>
              </a:rPr>
            </a:br>
            <a:r>
              <a:rPr lang="fr-BE" sz="1600" b="1" dirty="0">
                <a:latin typeface="ComicSansMS" panose="030F0702030302020204" pitchFamily="66" charset="0"/>
              </a:rPr>
              <a:t>			/</a:t>
            </a:r>
            <a:r>
              <a:rPr lang="fr-BE" sz="1600" b="1" dirty="0">
                <a:solidFill>
                  <a:srgbClr val="00B050"/>
                </a:solidFill>
                <a:latin typeface="ComicSansMS" panose="030F0702030302020204" pitchFamily="66" charset="0"/>
              </a:rPr>
              <a:t>(2 X 8,21)</a:t>
            </a:r>
            <a:br>
              <a:rPr lang="fr-BE" sz="1600" b="1" dirty="0">
                <a:solidFill>
                  <a:srgbClr val="00B050"/>
                </a:solidFill>
                <a:latin typeface="ComicSansMS" panose="030F0702030302020204" pitchFamily="66" charset="0"/>
              </a:rPr>
            </a:br>
            <a:r>
              <a:rPr lang="fr-BE" sz="1600" b="1" dirty="0">
                <a:solidFill>
                  <a:srgbClr val="00B050"/>
                </a:solidFill>
                <a:latin typeface="ComicSansMS" panose="030F0702030302020204" pitchFamily="66" charset="0"/>
              </a:rPr>
              <a:t>	 	</a:t>
            </a:r>
            <a:r>
              <a:rPr lang="fr-BE" sz="1600" b="1" dirty="0">
                <a:latin typeface="ComicSansMS" panose="030F0702030302020204" pitchFamily="66" charset="0"/>
              </a:rPr>
              <a:t>= 1,23 (LN : 1,52-2,32)</a:t>
            </a:r>
            <a:br>
              <a:rPr lang="fr-BE" sz="1600" b="1" dirty="0">
                <a:latin typeface="ComicSansMS" panose="030F0702030302020204" pitchFamily="66" charset="0"/>
              </a:rPr>
            </a:br>
            <a:br>
              <a:rPr lang="fr-BE" sz="1600" b="1" dirty="0">
                <a:latin typeface="ComicSansMS" panose="030F0702030302020204" pitchFamily="66" charset="0"/>
              </a:rPr>
            </a:br>
            <a:r>
              <a:rPr lang="fr-BE" sz="1600" b="1" dirty="0">
                <a:latin typeface="ComicSansMS" panose="030F0702030302020204" pitchFamily="66" charset="0"/>
              </a:rPr>
              <a:t>=&gt; </a:t>
            </a:r>
            <a:r>
              <a:rPr lang="fr-BE" sz="1600" b="1" dirty="0">
                <a:solidFill>
                  <a:srgbClr val="FF0000"/>
                </a:solidFill>
                <a:latin typeface="ComicSansMS" panose="030F0702030302020204" pitchFamily="66" charset="0"/>
              </a:rPr>
              <a:t>la conduction motrice du nerf médian est plus 	 	ralentie distalement que </a:t>
            </a:r>
            <a:r>
              <a:rPr lang="fr-BE" sz="1600" b="1" dirty="0" err="1">
                <a:solidFill>
                  <a:srgbClr val="FF0000"/>
                </a:solidFill>
                <a:latin typeface="ComicSansMS" panose="030F0702030302020204" pitchFamily="66" charset="0"/>
              </a:rPr>
              <a:t>proximalement</a:t>
            </a:r>
            <a:endParaRPr lang="fr-BE" sz="1600" b="1" dirty="0">
              <a:solidFill>
                <a:srgbClr val="FF0000"/>
              </a:solidFill>
              <a:latin typeface="ComicSans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76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81AF8A-A29E-2498-6A30-2B0DC22A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" y="0"/>
            <a:ext cx="6924475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2256B34-9D90-8D26-B751-991302DB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251" y="0"/>
            <a:ext cx="478874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Neuropathie héréditaire démyélinisante : CMT1a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8BC7F6-5E6B-95E6-E440-2A223C1786AF}"/>
              </a:ext>
            </a:extLst>
          </p:cNvPr>
          <p:cNvSpPr txBox="1"/>
          <p:nvPr/>
        </p:nvSpPr>
        <p:spPr>
          <a:xfrm>
            <a:off x="112955" y="107721"/>
            <a:ext cx="144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00B050"/>
                </a:solidFill>
                <a:latin typeface="ComicSansMS" panose="030F0702030302020204" pitchFamily="66" charset="0"/>
              </a:rPr>
              <a:t>Médian </a:t>
            </a:r>
            <a:r>
              <a:rPr lang="fr-BE" sz="1800" b="1" dirty="0" err="1">
                <a:solidFill>
                  <a:srgbClr val="00B050"/>
                </a:solidFill>
                <a:latin typeface="ComicSansMS" panose="030F0702030302020204" pitchFamily="66" charset="0"/>
              </a:rPr>
              <a:t>dr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9FF3E5-E293-A040-863C-C64BD06775DA}"/>
              </a:ext>
            </a:extLst>
          </p:cNvPr>
          <p:cNvSpPr txBox="1"/>
          <p:nvPr/>
        </p:nvSpPr>
        <p:spPr>
          <a:xfrm>
            <a:off x="6924798" y="1045429"/>
            <a:ext cx="22192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LDM = 8,2 ms </a:t>
            </a:r>
            <a:br>
              <a:rPr lang="fr-BE" sz="1400" b="1" dirty="0">
                <a:latin typeface="ComicSansMS" panose="030F0702030302020204" pitchFamily="66" charset="0"/>
              </a:rPr>
            </a:br>
            <a:r>
              <a:rPr lang="fr-BE" sz="1400" b="1" dirty="0">
                <a:latin typeface="ComicSansMS" panose="030F0702030302020204" pitchFamily="66" charset="0"/>
              </a:rPr>
              <a:t>(+ 13,2 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LPM = 15,3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VCM = </a:t>
            </a:r>
            <a:r>
              <a:rPr lang="fr-BE" sz="1400" b="1" dirty="0">
                <a:solidFill>
                  <a:srgbClr val="00B050"/>
                </a:solidFill>
                <a:latin typeface="ComicSansMS" panose="030F0702030302020204" pitchFamily="66" charset="0"/>
              </a:rPr>
              <a:t>36,4 m/s</a:t>
            </a:r>
            <a:br>
              <a:rPr lang="fr-BE" sz="1400" b="1" dirty="0">
                <a:latin typeface="ComicSansMS" panose="030F0702030302020204" pitchFamily="66" charset="0"/>
              </a:rPr>
            </a:br>
            <a:r>
              <a:rPr lang="fr-BE" sz="1400" b="1" dirty="0">
                <a:latin typeface="ComicSansMS" panose="030F0702030302020204" pitchFamily="66" charset="0"/>
              </a:rPr>
              <a:t>(- 5,8 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F-M = </a:t>
            </a:r>
            <a:r>
              <a:rPr lang="fr-BE" sz="1400" b="1" dirty="0">
                <a:solidFill>
                  <a:srgbClr val="FF0000"/>
                </a:solidFill>
                <a:latin typeface="ComicSansMS" panose="030F0702030302020204" pitchFamily="66" charset="0"/>
              </a:rPr>
              <a:t>21,7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>
                <a:latin typeface="ComicSansMS" panose="030F0702030302020204" pitchFamily="66" charset="0"/>
              </a:rPr>
              <a:t>Cathode-C7 =</a:t>
            </a:r>
            <a:r>
              <a:rPr lang="fr-BE" sz="1400" b="1" dirty="0">
                <a:solidFill>
                  <a:srgbClr val="FF0000"/>
                </a:solidFill>
                <a:latin typeface="ComicSansMS" panose="030F0702030302020204" pitchFamily="66" charset="0"/>
              </a:rPr>
              <a:t> 45 cm</a:t>
            </a:r>
            <a:endParaRPr lang="fr-BE" sz="1400" b="1" dirty="0">
              <a:latin typeface="ComicSansMS" panose="030F0702030302020204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CDC657-9F19-275C-16CE-21F2F3C462EE}"/>
              </a:ext>
            </a:extLst>
          </p:cNvPr>
          <p:cNvSpPr txBox="1"/>
          <p:nvPr/>
        </p:nvSpPr>
        <p:spPr>
          <a:xfrm>
            <a:off x="5873675" y="4444156"/>
            <a:ext cx="3270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5588" algn="l"/>
                <a:tab pos="1462088" algn="l"/>
                <a:tab pos="2528888" algn="l"/>
              </a:tabLst>
            </a:pPr>
            <a:r>
              <a:rPr lang="fr-BE" sz="1600" b="1" dirty="0">
                <a:latin typeface="ComicSansMS" panose="030F0702030302020204" pitchFamily="66" charset="0"/>
              </a:rPr>
              <a:t>VCP = (2 X 45) / 21,7 = </a:t>
            </a:r>
            <a:r>
              <a:rPr lang="fr-BE" sz="1600" b="1" dirty="0">
                <a:solidFill>
                  <a:srgbClr val="00B050"/>
                </a:solidFill>
                <a:latin typeface="ComicSansMS" panose="030F0702030302020204" pitchFamily="66" charset="0"/>
              </a:rPr>
              <a:t>41 m/s</a:t>
            </a:r>
            <a:br>
              <a:rPr lang="fr-BE" sz="1600" b="1" dirty="0">
                <a:latin typeface="ComicSansMS" panose="030F0702030302020204" pitchFamily="66" charset="0"/>
              </a:rPr>
            </a:br>
            <a:r>
              <a:rPr lang="fr-BE" sz="1600" b="1" dirty="0">
                <a:latin typeface="ComicSansMS" panose="030F0702030302020204" pitchFamily="66" charset="0"/>
              </a:rPr>
              <a:t>=&gt; </a:t>
            </a:r>
            <a:r>
              <a:rPr lang="fr-BE" sz="1600" b="1" dirty="0">
                <a:solidFill>
                  <a:srgbClr val="FF0000"/>
                </a:solidFill>
                <a:latin typeface="ComicSansMS" panose="030F0702030302020204" pitchFamily="66" charset="0"/>
              </a:rPr>
              <a:t>la conduction motrice du nerf 	médian est plus ralentie 	distalement que 	</a:t>
            </a:r>
            <a:r>
              <a:rPr lang="fr-BE" sz="1600" b="1" dirty="0" err="1">
                <a:solidFill>
                  <a:srgbClr val="FF0000"/>
                </a:solidFill>
                <a:latin typeface="ComicSansMS" panose="030F0702030302020204" pitchFamily="66" charset="0"/>
              </a:rPr>
              <a:t>proximalement</a:t>
            </a:r>
            <a:endParaRPr lang="fr-BE" sz="1600" b="1" dirty="0">
              <a:solidFill>
                <a:srgbClr val="FF0000"/>
              </a:solidFill>
              <a:latin typeface="ComicSans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67F0A8-8FF4-CB99-99C2-4F72B505FB80}"/>
              </a:ext>
            </a:extLst>
          </p:cNvPr>
          <p:cNvSpPr txBox="1"/>
          <p:nvPr/>
        </p:nvSpPr>
        <p:spPr>
          <a:xfrm>
            <a:off x="0" y="4444156"/>
            <a:ext cx="25769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rgbClr val="FF0000"/>
                </a:solidFill>
                <a:latin typeface="ComicSansMS" panose="030F0702030302020204" pitchFamily="66" charset="0"/>
              </a:rPr>
              <a:t>Réponse indirecte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ComicSansMS" panose="030F0702030302020204" pitchFamily="66" charset="0"/>
              </a:rPr>
              <a:t>La latence est plus courte lorsque la stimulation est plus proximale</a:t>
            </a:r>
            <a:br>
              <a:rPr lang="fr-BE" dirty="0">
                <a:latin typeface="ComicSansMS" panose="030F0702030302020204" pitchFamily="66" charset="0"/>
              </a:rPr>
            </a:br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21,7 ms</a:t>
            </a:r>
            <a:r>
              <a:rPr lang="fr-BE" dirty="0">
                <a:latin typeface="ComicSansMS" panose="030F0702030302020204" pitchFamily="66" charset="0"/>
              </a:rPr>
              <a:t> </a:t>
            </a:r>
            <a:r>
              <a:rPr lang="fr-BE" b="1" dirty="0">
                <a:solidFill>
                  <a:srgbClr val="FF0000"/>
                </a:solidFill>
                <a:latin typeface="ComicSansMS" panose="030F0702030302020204" pitchFamily="66" charset="0"/>
              </a:rPr>
              <a:t>vs</a:t>
            </a:r>
            <a:r>
              <a:rPr lang="fr-BE" dirty="0">
                <a:latin typeface="ComicSansMS" panose="030F0702030302020204" pitchFamily="66" charset="0"/>
              </a:rPr>
              <a:t> </a:t>
            </a:r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35,3 ms </a:t>
            </a:r>
          </a:p>
        </p:txBody>
      </p:sp>
    </p:spTree>
    <p:extLst>
      <p:ext uri="{BB962C8B-B14F-4D97-AF65-F5344CB8AC3E}">
        <p14:creationId xmlns:p14="http://schemas.microsoft.com/office/powerpoint/2010/main" val="2906629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42BA6F-98FF-839C-B14C-A769223D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24A1AB-BD8C-D978-B03C-F5839677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55" y="17325"/>
            <a:ext cx="4572000" cy="4561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5FA87E-8B7A-3D15-60BE-9429A167DA31}"/>
              </a:ext>
            </a:extLst>
          </p:cNvPr>
          <p:cNvSpPr txBox="1"/>
          <p:nvPr/>
        </p:nvSpPr>
        <p:spPr>
          <a:xfrm>
            <a:off x="138355" y="1352321"/>
            <a:ext cx="52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00B050"/>
                </a:solidFill>
                <a:latin typeface="ComicSansMS" panose="030F0702030302020204" pitchFamily="66" charset="0"/>
              </a:rPr>
              <a:t>M1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7319F0-3463-7112-64B5-F6923F2D049E}"/>
              </a:ext>
            </a:extLst>
          </p:cNvPr>
          <p:cNvSpPr txBox="1"/>
          <p:nvPr/>
        </p:nvSpPr>
        <p:spPr>
          <a:xfrm>
            <a:off x="2843455" y="1352321"/>
            <a:ext cx="1576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FF0000"/>
                </a:solidFill>
                <a:latin typeface="ComicSansMS" panose="030F0702030302020204" pitchFamily="66" charset="0"/>
              </a:rPr>
              <a:t>F1 = </a:t>
            </a:r>
            <a:br>
              <a:rPr lang="fr-BE" sz="1800" b="1" dirty="0">
                <a:solidFill>
                  <a:srgbClr val="FF0000"/>
                </a:solidFill>
                <a:latin typeface="ComicSansMS" panose="030F0702030302020204" pitchFamily="66" charset="0"/>
              </a:rPr>
            </a:br>
            <a:r>
              <a:rPr lang="fr-BE" sz="1800" b="1" dirty="0">
                <a:solidFill>
                  <a:srgbClr val="FF0000"/>
                </a:solidFill>
                <a:latin typeface="ComicSansMS" panose="030F0702030302020204" pitchFamily="66" charset="0"/>
              </a:rPr>
              <a:t>60,5 ms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77F33A-1081-5DB5-01D6-1125DEDC87FD}"/>
              </a:ext>
            </a:extLst>
          </p:cNvPr>
          <p:cNvSpPr txBox="1"/>
          <p:nvPr/>
        </p:nvSpPr>
        <p:spPr>
          <a:xfrm>
            <a:off x="4572000" y="1352321"/>
            <a:ext cx="52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00B050"/>
                </a:solidFill>
                <a:latin typeface="ComicSansMS" panose="030F0702030302020204" pitchFamily="66" charset="0"/>
              </a:rPr>
              <a:t>M1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EE1F60-B178-D801-F05F-8B535D5FC800}"/>
              </a:ext>
            </a:extLst>
          </p:cNvPr>
          <p:cNvSpPr txBox="1"/>
          <p:nvPr/>
        </p:nvSpPr>
        <p:spPr>
          <a:xfrm>
            <a:off x="5134500" y="1346897"/>
            <a:ext cx="66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solidFill>
                  <a:srgbClr val="00B050"/>
                </a:solidFill>
                <a:latin typeface="ComicSansMS" panose="030F0702030302020204" pitchFamily="66" charset="0"/>
              </a:rPr>
              <a:t>M2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5CEC7A-ECA9-4349-FBEF-58B1A862A7CF}"/>
              </a:ext>
            </a:extLst>
          </p:cNvPr>
          <p:cNvSpPr txBox="1"/>
          <p:nvPr/>
        </p:nvSpPr>
        <p:spPr>
          <a:xfrm>
            <a:off x="7999990" y="1352321"/>
            <a:ext cx="1144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  <a:latin typeface="ComicSansMS" panose="030F0702030302020204" pitchFamily="66" charset="0"/>
              </a:rPr>
              <a:t>F</a:t>
            </a:r>
            <a:r>
              <a:rPr lang="fr-BE" sz="1800" b="1" dirty="0">
                <a:solidFill>
                  <a:srgbClr val="FF0000"/>
                </a:solidFill>
                <a:latin typeface="ComicSansMS" panose="030F0702030302020204" pitchFamily="66" charset="0"/>
              </a:rPr>
              <a:t>2 = 71,9 ms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7C3EEC-374A-869C-152C-14AC87AF8B19}"/>
              </a:ext>
            </a:extLst>
          </p:cNvPr>
          <p:cNvSpPr txBox="1"/>
          <p:nvPr/>
        </p:nvSpPr>
        <p:spPr>
          <a:xfrm>
            <a:off x="138355" y="142016"/>
            <a:ext cx="3163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latin typeface="ComicSansMS" panose="030F0702030302020204" pitchFamily="66" charset="0"/>
              </a:rPr>
              <a:t>Stimulation simple </a:t>
            </a:r>
            <a:br>
              <a:rPr lang="fr-BE" sz="1800" b="1" dirty="0">
                <a:latin typeface="ComicSansMS" panose="030F0702030302020204" pitchFamily="66" charset="0"/>
              </a:rPr>
            </a:br>
            <a:r>
              <a:rPr lang="fr-BE" sz="1800" b="1" dirty="0">
                <a:latin typeface="ComicSansMS" panose="030F0702030302020204" pitchFamily="66" charset="0"/>
              </a:rPr>
              <a:t>distale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2124F7-444D-CE15-2C35-7C0E3CEA82CE}"/>
              </a:ext>
            </a:extLst>
          </p:cNvPr>
          <p:cNvSpPr txBox="1"/>
          <p:nvPr/>
        </p:nvSpPr>
        <p:spPr>
          <a:xfrm>
            <a:off x="4724400" y="142016"/>
            <a:ext cx="446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latin typeface="ComicSansMS" panose="030F0702030302020204" pitchFamily="66" charset="0"/>
              </a:rPr>
              <a:t>Stimulation double serrée (IIS = 10 ms) distale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3E7D98-FC0B-12D8-8CAB-0604C52B9DD1}"/>
              </a:ext>
            </a:extLst>
          </p:cNvPr>
          <p:cNvSpPr txBox="1"/>
          <p:nvPr/>
        </p:nvSpPr>
        <p:spPr>
          <a:xfrm>
            <a:off x="7263055" y="1352321"/>
            <a:ext cx="584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strike="dblStrike" dirty="0">
                <a:solidFill>
                  <a:srgbClr val="FF0000"/>
                </a:solidFill>
                <a:latin typeface="ComicSansMS" panose="030F0702030302020204" pitchFamily="66" charset="0"/>
              </a:rPr>
              <a:t>F1</a:t>
            </a:r>
            <a:endParaRPr lang="fr-FR" b="1" strike="dblStrike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BE20E6-1A3E-D89F-364A-ACD5DEC9E83B}"/>
              </a:ext>
            </a:extLst>
          </p:cNvPr>
          <p:cNvSpPr txBox="1"/>
          <p:nvPr/>
        </p:nvSpPr>
        <p:spPr>
          <a:xfrm>
            <a:off x="2376542" y="1352321"/>
            <a:ext cx="52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dirty="0">
                <a:latin typeface="ComicSansMS" panose="030F0702030302020204" pitchFamily="66" charset="0"/>
              </a:rPr>
              <a:t>A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AD734F-305D-29C2-91AB-B6518EF8AC78}"/>
              </a:ext>
            </a:extLst>
          </p:cNvPr>
          <p:cNvSpPr txBox="1"/>
          <p:nvPr/>
        </p:nvSpPr>
        <p:spPr>
          <a:xfrm>
            <a:off x="-14817" y="4673183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  <a:latin typeface="ComicSansMS" panose="030F0702030302020204" pitchFamily="66" charset="0"/>
              </a:rPr>
              <a:t>Lorsque 2 trains se suivent sur une voie unique, le premier ne peut pas faire demi-tour sans entrer en collision avec le second</a:t>
            </a:r>
            <a:r>
              <a:rPr lang="fr-BE" b="1" dirty="0">
                <a:latin typeface="ComicSansMS" panose="030F0702030302020204" pitchFamily="66" charset="0"/>
              </a:rPr>
              <a:t> (Pierre Soichot)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6FECE2-A9F0-0D1F-DD6C-EF6537B75F66}"/>
              </a:ext>
            </a:extLst>
          </p:cNvPr>
          <p:cNvSpPr txBox="1"/>
          <p:nvPr/>
        </p:nvSpPr>
        <p:spPr>
          <a:xfrm>
            <a:off x="-1345" y="5336217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latin typeface="ComicSansMS" panose="030F0702030302020204" pitchFamily="66" charset="0"/>
              </a:rPr>
              <a:t>Lors d’un double-choc serré (IIS = 10 ms) :</a:t>
            </a:r>
            <a:br>
              <a:rPr lang="fr-BE" b="1" dirty="0">
                <a:latin typeface="ComicSansMS" panose="030F0702030302020204" pitchFamily="66" charset="0"/>
              </a:rPr>
            </a:br>
            <a:r>
              <a:rPr lang="fr-BE" b="1" dirty="0">
                <a:latin typeface="ComicSansMS" panose="030F0702030302020204" pitchFamily="66" charset="0"/>
              </a:rPr>
              <a:t>- les </a:t>
            </a:r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ondes F</a:t>
            </a:r>
            <a:r>
              <a:rPr lang="fr-BE" b="1" dirty="0">
                <a:latin typeface="ComicSansMS" panose="030F0702030302020204" pitchFamily="66" charset="0"/>
              </a:rPr>
              <a:t> induites par le premier choc rentrent en collision avec les influx antidromiques générés par le second choc</a:t>
            </a:r>
            <a:br>
              <a:rPr lang="fr-BE" b="1" dirty="0">
                <a:latin typeface="ComicSansMS" panose="030F0702030302020204" pitchFamily="66" charset="0"/>
              </a:rPr>
            </a:br>
            <a:r>
              <a:rPr lang="fr-BE" b="1" dirty="0">
                <a:latin typeface="ComicSansMS" panose="030F0702030302020204" pitchFamily="66" charset="0"/>
              </a:rPr>
              <a:t>- les </a:t>
            </a:r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ondes A</a:t>
            </a:r>
            <a:r>
              <a:rPr lang="fr-BE" b="1" dirty="0">
                <a:latin typeface="ComicSansMS" panose="030F0702030302020204" pitchFamily="66" charset="0"/>
              </a:rPr>
              <a:t>, qui sont souvent des décharges doubles indirectes, disparaissent</a:t>
            </a:r>
            <a:br>
              <a:rPr lang="fr-BE" b="1" dirty="0">
                <a:latin typeface="ComicSansMS" panose="030F0702030302020204" pitchFamily="66" charset="0"/>
              </a:rPr>
            </a:br>
            <a:r>
              <a:rPr lang="fr-BE" b="1" dirty="0">
                <a:latin typeface="ComicSansMS" panose="030F0702030302020204" pitchFamily="66" charset="0"/>
              </a:rPr>
              <a:t>- par contre, les </a:t>
            </a:r>
            <a:r>
              <a:rPr lang="fr-BE" b="1" dirty="0">
                <a:solidFill>
                  <a:srgbClr val="00B050"/>
                </a:solidFill>
                <a:latin typeface="ComicSansMS" panose="030F0702030302020204" pitchFamily="66" charset="0"/>
              </a:rPr>
              <a:t>RAM</a:t>
            </a:r>
            <a:r>
              <a:rPr lang="fr-BE" b="1" dirty="0">
                <a:latin typeface="ComicSansMS" panose="030F0702030302020204" pitchFamily="66" charset="0"/>
              </a:rPr>
              <a:t> résistent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D3F0BCC-C8C1-7BFC-BEAD-B27E85C9D796}"/>
              </a:ext>
            </a:extLst>
          </p:cNvPr>
          <p:cNvSpPr txBox="1"/>
          <p:nvPr/>
        </p:nvSpPr>
        <p:spPr>
          <a:xfrm>
            <a:off x="6664810" y="1352321"/>
            <a:ext cx="52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strike="dblStrike" dirty="0">
                <a:latin typeface="ComicSansMS" panose="030F0702030302020204" pitchFamily="66" charset="0"/>
              </a:rPr>
              <a:t>A</a:t>
            </a:r>
            <a:endParaRPr lang="fr-FR" b="1" strike="dblStrike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EC51E2C-CFD4-6DBF-95C7-78920800AD45}"/>
              </a:ext>
            </a:extLst>
          </p:cNvPr>
          <p:cNvCxnSpPr>
            <a:cxnSpLocks/>
          </p:cNvCxnSpPr>
          <p:nvPr/>
        </p:nvCxnSpPr>
        <p:spPr>
          <a:xfrm>
            <a:off x="4570654" y="2728452"/>
            <a:ext cx="4474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160AAFB-A541-CA27-07F6-0A63E49D9787}"/>
              </a:ext>
            </a:extLst>
          </p:cNvPr>
          <p:cNvSpPr txBox="1"/>
          <p:nvPr/>
        </p:nvSpPr>
        <p:spPr>
          <a:xfrm>
            <a:off x="4510501" y="2748601"/>
            <a:ext cx="75290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00" b="1" dirty="0">
                <a:latin typeface="ComicSansMS" panose="030F0702030302020204" pitchFamily="66" charset="0"/>
              </a:rPr>
              <a:t>10 ms</a:t>
            </a:r>
            <a:endParaRPr lang="fr-FR" sz="1300" b="1" dirty="0"/>
          </a:p>
        </p:txBody>
      </p:sp>
    </p:spTree>
    <p:extLst>
      <p:ext uri="{BB962C8B-B14F-4D97-AF65-F5344CB8AC3E}">
        <p14:creationId xmlns:p14="http://schemas.microsoft.com/office/powerpoint/2010/main" val="268156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5735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8" descr="C:\Documents and Settings\François Wang\Mes documents\Medtronic\F CI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3941763"/>
            <a:ext cx="2400300" cy="17272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5735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27" descr="C:\Documents and Settings\François Wang\Mes documents\Medtronic\F 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538" y="1257300"/>
            <a:ext cx="2397125" cy="177165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8200" y="3486150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648200" y="733425"/>
            <a:ext cx="2867025" cy="2667000"/>
          </a:xfrm>
          <a:prstGeom prst="rect">
            <a:avLst/>
          </a:prstGeom>
          <a:solidFill>
            <a:srgbClr val="2591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46075" y="1887538"/>
            <a:ext cx="8208963" cy="3070225"/>
            <a:chOff x="206" y="1357"/>
            <a:chExt cx="5171" cy="1934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6" y="1357"/>
              <a:ext cx="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</a:rPr>
                <a:t>Normal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21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</a:rPr>
                <a:t>PRNC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778" y="1357"/>
              <a:ext cx="5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</a:rPr>
                <a:t>CMT1a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760" y="3058"/>
              <a:ext cx="5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solidFill>
                    <a:srgbClr val="CC3300"/>
                  </a:solidFill>
                  <a:effectLst>
                    <a:glow rad="152400">
                      <a:srgbClr val="CCFFCC">
                        <a:alpha val="76000"/>
                      </a:srgbClr>
                    </a:glow>
                  </a:effectLst>
                  <a:latin typeface="Century Gothic" charset="0"/>
                </a:rPr>
                <a:t>DADS</a:t>
              </a:r>
            </a:p>
          </p:txBody>
        </p:sp>
      </p:grpSp>
      <p:pic>
        <p:nvPicPr>
          <p:cNvPr id="20" name="Picture 30" descr="C:\Documents and Settings\François Wang\Mes documents\Medtronic\F CM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213" y="1281113"/>
            <a:ext cx="2422525" cy="1724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1" name="Picture 32" descr="C:\Documents and Settings\François Wang\Mes documents\Medtronic\F MA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7438" y="3944938"/>
            <a:ext cx="2400300" cy="1722437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943225" y="1900238"/>
            <a:ext cx="4410075" cy="2825750"/>
            <a:chOff x="1782" y="1365"/>
            <a:chExt cx="2778" cy="1780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860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charset="0"/>
                </a:rPr>
                <a:t>F-LAT: 24.7 ms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782" y="2971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rgbClr val="000000"/>
                  </a:solidFill>
                  <a:latin typeface="Century Gothic" charset="0"/>
                </a:rPr>
                <a:t>F-LAT: 50.5 ms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528" y="1365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charset="0"/>
                </a:rPr>
                <a:t>F-LAT: 62.8 ms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3726" y="297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rgbClr val="000000"/>
                  </a:solidFill>
                  <a:latin typeface="Century Gothic" charset="0"/>
                </a:rPr>
                <a:t>F-LAT: 66.3 ms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rot="5400000">
            <a:off x="2112169" y="2385219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5393531" y="2594769"/>
            <a:ext cx="687388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>
            <a:off x="2137569" y="5072856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5518944" y="5072856"/>
            <a:ext cx="976312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  <a:solidFill>
            <a:srgbClr val="25911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L’onde F unitaire vs </a:t>
            </a:r>
            <a:br>
              <a:rPr lang="fr-FR" dirty="0"/>
            </a:br>
            <a:r>
              <a:rPr lang="fr-FR" dirty="0"/>
              <a:t>la réponse H unitaire</a:t>
            </a:r>
          </a:p>
        </p:txBody>
      </p:sp>
      <p:pic>
        <p:nvPicPr>
          <p:cNvPr id="4" name="Image 3" descr="Numériser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2" y="1854640"/>
            <a:ext cx="3322828" cy="4515172"/>
          </a:xfrm>
          <a:prstGeom prst="rect">
            <a:avLst/>
          </a:prstGeom>
          <a:effectLst>
            <a:outerShdw blurRad="50800" dist="304800" dir="2700000" algn="tl" rotWithShape="0">
              <a:srgbClr val="080795">
                <a:alpha val="29000"/>
              </a:srgbClr>
            </a:outerShdw>
          </a:effectLst>
        </p:spPr>
      </p:pic>
      <p:pic>
        <p:nvPicPr>
          <p:cNvPr id="5" name="Image 4" descr="Numériser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915" y="1854640"/>
            <a:ext cx="4649884" cy="4503234"/>
          </a:xfrm>
          <a:prstGeom prst="rect">
            <a:avLst/>
          </a:prstGeom>
          <a:effectLst>
            <a:outerShdw blurRad="50800" dist="304800" dir="2700000" algn="tl" rotWithShape="0">
              <a:srgbClr val="080795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085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317500"/>
            <a:ext cx="8229600" cy="1143000"/>
          </a:xfrm>
          <a:solidFill>
            <a:srgbClr val="25911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F et H : chocs </a:t>
            </a:r>
            <a:r>
              <a:rPr lang="fr-FR" dirty="0" err="1"/>
              <a:t>sous-maximaux</a:t>
            </a:r>
            <a:r>
              <a:rPr lang="fr-FR" dirty="0"/>
              <a:t> </a:t>
            </a:r>
          </a:p>
        </p:txBody>
      </p:sp>
      <p:pic>
        <p:nvPicPr>
          <p:cNvPr id="4" name="Image 3" descr="Numériser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756204"/>
            <a:ext cx="2533650" cy="4717493"/>
          </a:xfrm>
          <a:prstGeom prst="rect">
            <a:avLst/>
          </a:prstGeom>
          <a:effectLst>
            <a:outerShdw blurRad="50800" dist="304800" dir="2700000" algn="tl" rotWithShape="0">
              <a:srgbClr val="080795">
                <a:alpha val="29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115442" y="2362640"/>
            <a:ext cx="4892197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réponse F unitaire</a:t>
            </a:r>
          </a:p>
          <a:p>
            <a:pPr marL="342900" indent="-342900">
              <a:buFont typeface="+mj-ea"/>
              <a:buAutoNum type="circleNumDbPlain"/>
            </a:pP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réponses précoces et tardives</a:t>
            </a:r>
            <a:b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</a:b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de morphologie identique =&gt; un seul</a:t>
            </a:r>
            <a:b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</a:b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axone moteur alpha impliqué</a:t>
            </a:r>
          </a:p>
          <a:p>
            <a:pPr marL="342900" indent="-342900">
              <a:buFont typeface="+mj-ea"/>
              <a:buAutoNum type="circleNumDbPlain"/>
            </a:pP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une réponse tardive de morphologie</a:t>
            </a:r>
            <a:b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</a:b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distincte de la réponse précoce =&gt;</a:t>
            </a:r>
            <a:b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</a:b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activation d’un autre motoneurone </a:t>
            </a:r>
            <a:b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</a:br>
            <a:r>
              <a:rPr lang="fr-FR" sz="2200" b="1" dirty="0">
                <a:solidFill>
                  <a:srgbClr val="080795"/>
                </a:solidFill>
                <a:effectLst>
                  <a:glow rad="152400">
                    <a:srgbClr val="CCFFCC">
                      <a:alpha val="76000"/>
                    </a:srgbClr>
                  </a:glow>
                </a:effectLst>
              </a:rPr>
              <a:t> par voie réflexe = réflexe H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26542" y="1765740"/>
            <a:ext cx="414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sz="2200" b="1" dirty="0">
                <a:solidFill>
                  <a:srgbClr val="FF0000"/>
                </a:solidFill>
                <a:effectLst/>
              </a:rPr>
              <a:t> </a:t>
            </a:r>
            <a:r>
              <a:rPr lang="fr-FR" sz="2800" b="1" dirty="0">
                <a:effectLst/>
              </a:rPr>
              <a:t>Enregistrement de surface</a:t>
            </a:r>
          </a:p>
        </p:txBody>
      </p:sp>
      <p:sp>
        <p:nvSpPr>
          <p:cNvPr id="7" name="Flèche vers la gauche 6"/>
          <p:cNvSpPr/>
          <p:nvPr/>
        </p:nvSpPr>
        <p:spPr>
          <a:xfrm>
            <a:off x="3327534" y="4197350"/>
            <a:ext cx="978408" cy="484632"/>
          </a:xfrm>
          <a:prstGeom prst="leftArrow">
            <a:avLst/>
          </a:prstGeom>
          <a:solidFill>
            <a:srgbClr val="08079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108200" y="5384800"/>
            <a:ext cx="304800" cy="215900"/>
          </a:xfrm>
          <a:prstGeom prst="straightConnector1">
            <a:avLst/>
          </a:prstGeom>
          <a:ln>
            <a:solidFill>
              <a:srgbClr val="08079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08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983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Réflexe H S1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310375" y="940807"/>
            <a:ext cx="8305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tibial au creux poplité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soléaire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VCP ou Index H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Hmax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/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Mmax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entre 30 et 70%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DA325B-3A54-1DC8-0BE2-F7091828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14" y="99743"/>
            <a:ext cx="3356149" cy="332925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C62EA1-5EF2-E22F-1596-5F6A3484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88" y="268407"/>
            <a:ext cx="2641600" cy="4699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4B6A378-C4E4-B097-EBB0-F5B2079B5650}"/>
              </a:ext>
            </a:extLst>
          </p:cNvPr>
          <p:cNvSpPr txBox="1"/>
          <p:nvPr/>
        </p:nvSpPr>
        <p:spPr>
          <a:xfrm>
            <a:off x="6912591" y="3047202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27050" algn="l"/>
              </a:tabLst>
            </a:pPr>
            <a:r>
              <a:rPr lang="fr-BE" sz="1800" dirty="0">
                <a:solidFill>
                  <a:srgbClr val="3333CC"/>
                </a:solidFill>
                <a:latin typeface="ComicSansMS" panose="030F0702030302020204" pitchFamily="66" charset="0"/>
              </a:rPr>
              <a:t>Patient diabétique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681D991-1038-AE5F-07FB-734FFDB5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6" y="2404770"/>
            <a:ext cx="49849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Réflexe H L3L4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370930-7ED5-EBF2-9246-F0867738696B}"/>
              </a:ext>
            </a:extLst>
          </p:cNvPr>
          <p:cNvSpPr txBox="1"/>
          <p:nvPr/>
        </p:nvSpPr>
        <p:spPr>
          <a:xfrm>
            <a:off x="310375" y="3047202"/>
            <a:ext cx="8305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fémoral au creux inguinal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quadriceps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Latence &lt; 20 ms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Hmax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: ratio G/Dr &gt; 1/5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35C2133-07AF-1CB9-C4AF-B57DF393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6" y="4509882"/>
            <a:ext cx="49849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Réflexe H (C6)C7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2676-7AE5-5A13-2D9C-07985ED3C032}"/>
              </a:ext>
            </a:extLst>
          </p:cNvPr>
          <p:cNvSpPr txBox="1"/>
          <p:nvPr/>
        </p:nvSpPr>
        <p:spPr>
          <a:xfrm>
            <a:off x="310375" y="5152314"/>
            <a:ext cx="8305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médian au coude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fléchisseur radial du carpe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Latence &lt; 20 ms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Hmax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: ratio G/Dr &gt; 1/5</a:t>
            </a:r>
          </a:p>
        </p:txBody>
      </p:sp>
    </p:spTree>
    <p:extLst>
      <p:ext uri="{BB962C8B-B14F-4D97-AF65-F5344CB8AC3E}">
        <p14:creationId xmlns:p14="http://schemas.microsoft.com/office/powerpoint/2010/main" val="4093656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75" y="298375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Ondes </a:t>
            </a:r>
            <a:r>
              <a:rPr lang="fr-BE" sz="2800" dirty="0" err="1">
                <a:solidFill>
                  <a:srgbClr val="FF0000"/>
                </a:solidFill>
                <a:latin typeface="ComicSansMS" panose="030F0702030302020204" pitchFamily="66" charset="0"/>
              </a:rPr>
              <a:t>T</a:t>
            </a:r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229925E-0DC3-5595-5FAB-E8352CB30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34576"/>
              </p:ext>
            </p:extLst>
          </p:nvPr>
        </p:nvGraphicFramePr>
        <p:xfrm>
          <a:off x="745013" y="2131060"/>
          <a:ext cx="76539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4213120493"/>
                    </a:ext>
                  </a:extLst>
                </a:gridCol>
                <a:gridCol w="715327">
                  <a:extLst>
                    <a:ext uri="{9D8B030D-6E8A-4147-A177-3AD203B41FA5}">
                      <a16:colId xmlns:a16="http://schemas.microsoft.com/office/drawing/2014/main" val="2748021123"/>
                    </a:ext>
                  </a:extLst>
                </a:gridCol>
                <a:gridCol w="2102422">
                  <a:extLst>
                    <a:ext uri="{9D8B030D-6E8A-4147-A177-3AD203B41FA5}">
                      <a16:colId xmlns:a16="http://schemas.microsoft.com/office/drawing/2014/main" val="3270434955"/>
                    </a:ext>
                  </a:extLst>
                </a:gridCol>
                <a:gridCol w="2388298">
                  <a:extLst>
                    <a:ext uri="{9D8B030D-6E8A-4147-A177-3AD203B41FA5}">
                      <a16:colId xmlns:a16="http://schemas.microsoft.com/office/drawing/2014/main" val="99739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VCP : taille X k / latence </a:t>
                      </a:r>
                      <a:r>
                        <a:rPr lang="fr-FR" dirty="0">
                          <a:solidFill>
                            <a:srgbClr val="FFFF00"/>
                          </a:solidFill>
                        </a:rPr>
                        <a:t>moyenne (DS) ;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LIN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2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Muscle cible (racines)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19-49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50-80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0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Rectus</a:t>
                      </a:r>
                      <a:r>
                        <a:rPr lang="fr-FR" dirty="0"/>
                        <a:t> femoris (</a:t>
                      </a:r>
                      <a:r>
                        <a:rPr lang="fr-FR" b="1" dirty="0"/>
                        <a:t>L3L4</a:t>
                      </a:r>
                      <a:r>
                        <a:rPr lang="fr-FR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67,8 (3,6) ;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60,6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66,7 (3,4)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59,9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2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Soleus</a:t>
                      </a:r>
                      <a:r>
                        <a:rPr lang="fr-FR" dirty="0"/>
                        <a:t> (</a:t>
                      </a:r>
                      <a:r>
                        <a:rPr lang="fr-FR" b="1" dirty="0"/>
                        <a:t>S1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61,2 (2,6)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56,0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58,1 (2,8)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9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Triceps (</a:t>
                      </a:r>
                      <a:r>
                        <a:rPr lang="fr-FR" b="1" dirty="0"/>
                        <a:t>C7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65,1 (3,1)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64,3 (3,1)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58,1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9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Biceps (</a:t>
                      </a:r>
                      <a:r>
                        <a:rPr lang="fr-FR" b="1" dirty="0"/>
                        <a:t>C6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65,4 (3,0)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64,8 (3,1)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6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Flexor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carpi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radialis</a:t>
                      </a:r>
                      <a:r>
                        <a:rPr lang="fr-FR" dirty="0"/>
                        <a:t> (</a:t>
                      </a:r>
                      <a:r>
                        <a:rPr lang="fr-FR" b="1" dirty="0"/>
                        <a:t>C7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58,6 (2,6) ; 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57,4 (2,9) ; 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3827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1462BCB-4603-677E-35E6-AEB28D8FF861}"/>
              </a:ext>
            </a:extLst>
          </p:cNvPr>
          <p:cNvSpPr txBox="1"/>
          <p:nvPr/>
        </p:nvSpPr>
        <p:spPr>
          <a:xfrm>
            <a:off x="106918" y="6394038"/>
            <a:ext cx="312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 err="1">
                <a:latin typeface="ComicSansMS" panose="030F0702030302020204" pitchFamily="66" charset="0"/>
              </a:rPr>
              <a:t>Péréon</a:t>
            </a:r>
            <a:r>
              <a:rPr lang="fr-BE" sz="1800" dirty="0">
                <a:latin typeface="ComicSansMS" panose="030F0702030302020204" pitchFamily="66" charset="0"/>
              </a:rPr>
              <a:t> et al, 2004 (NCCN)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08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BDEEE-0EB6-A377-CD3A-06EC045F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31" y="40697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 F D1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6ACCA5-AF70-80C2-3D69-4E77AB57F62B}"/>
              </a:ext>
            </a:extLst>
          </p:cNvPr>
          <p:cNvSpPr txBox="1"/>
          <p:nvPr/>
        </p:nvSpPr>
        <p:spPr>
          <a:xfrm>
            <a:off x="269730" y="431413"/>
            <a:ext cx="83058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médian au poignet à 8 cm de G1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abd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pollicis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brevis</a:t>
            </a: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-7,189 + (0,033 X âge) + (0,169 X taille) + (2 X 1,04)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(H &amp; F &gt; 14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3,78 + (0,108 X taille) + (2 X 0,95)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(3-14 ans)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b="1" dirty="0">
              <a:solidFill>
                <a:srgbClr val="3333CC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D12626-1210-F565-5AA7-74598785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31" y="2421241"/>
            <a:ext cx="49849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 F C8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6B4CA0-E2F8-A0C8-70BA-5CBB1B22495C}"/>
              </a:ext>
            </a:extLst>
          </p:cNvPr>
          <p:cNvSpPr txBox="1"/>
          <p:nvPr/>
        </p:nvSpPr>
        <p:spPr>
          <a:xfrm>
            <a:off x="269732" y="2803649"/>
            <a:ext cx="83058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ulnaire au poignet à 8 cm de G1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abd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digiti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minimi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-5,966 + (0,033 X âge) + (0,168 X taille) + (2 X 1,07) 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(H &gt; 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-6,635 + (0,033 X âge) + (0,168 X taille) + (2 X 1,07) </a:t>
            </a: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(F &gt; 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2,525 + (0,12 X taille) + (2 X 1,27)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(3-20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b="1" dirty="0">
              <a:solidFill>
                <a:srgbClr val="FF0000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BF09D11-CF56-FDA0-9CA5-7DCBB169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31" y="5405050"/>
            <a:ext cx="49849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 F C7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CCBFEB-4638-166B-37BF-71FFF691E56C}"/>
              </a:ext>
            </a:extLst>
          </p:cNvPr>
          <p:cNvSpPr txBox="1"/>
          <p:nvPr/>
        </p:nvSpPr>
        <p:spPr>
          <a:xfrm>
            <a:off x="269731" y="5787458"/>
            <a:ext cx="88742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radial au coude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anconé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Latence &lt; 21,3 ms</a:t>
            </a:r>
          </a:p>
        </p:txBody>
      </p:sp>
    </p:spTree>
    <p:extLst>
      <p:ext uri="{BB962C8B-B14F-4D97-AF65-F5344CB8AC3E}">
        <p14:creationId xmlns:p14="http://schemas.microsoft.com/office/powerpoint/2010/main" val="37980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2950" y="57150"/>
            <a:ext cx="7907338" cy="6934200"/>
            <a:chOff x="468" y="36"/>
            <a:chExt cx="4981" cy="4368"/>
          </a:xfrm>
        </p:grpSpPr>
        <p:pic>
          <p:nvPicPr>
            <p:cNvPr id="62502" name="Picture 3" descr="C:\Mes documents\Mes images\Conduction 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468" y="156"/>
              <a:ext cx="4847" cy="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3" name="Text Box 4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2504" name="Text Box 5"/>
            <p:cNvSpPr txBox="1">
              <a:spLocks noChangeArrowheads="1"/>
            </p:cNvSpPr>
            <p:nvPr/>
          </p:nvSpPr>
          <p:spPr bwMode="auto">
            <a:xfrm>
              <a:off x="626" y="234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2505" name="Rectangle 6"/>
            <p:cNvSpPr>
              <a:spLocks noChangeArrowheads="1"/>
            </p:cNvSpPr>
            <p:nvPr/>
          </p:nvSpPr>
          <p:spPr bwMode="auto">
            <a:xfrm>
              <a:off x="906" y="2610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2506" name="Line 7"/>
            <p:cNvSpPr>
              <a:spLocks noChangeShapeType="1"/>
            </p:cNvSpPr>
            <p:nvPr/>
          </p:nvSpPr>
          <p:spPr bwMode="auto">
            <a:xfrm>
              <a:off x="4662" y="3468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7" name="Line 8"/>
            <p:cNvSpPr>
              <a:spLocks noChangeShapeType="1"/>
            </p:cNvSpPr>
            <p:nvPr/>
          </p:nvSpPr>
          <p:spPr bwMode="auto">
            <a:xfrm>
              <a:off x="4308" y="106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8" name="Rectangle 9"/>
            <p:cNvSpPr>
              <a:spLocks noChangeArrowheads="1"/>
            </p:cNvSpPr>
            <p:nvPr/>
          </p:nvSpPr>
          <p:spPr bwMode="auto">
            <a:xfrm>
              <a:off x="2682" y="180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2509" name="Line 10"/>
            <p:cNvSpPr>
              <a:spLocks noChangeShapeType="1"/>
            </p:cNvSpPr>
            <p:nvPr/>
          </p:nvSpPr>
          <p:spPr bwMode="auto">
            <a:xfrm>
              <a:off x="4326" y="69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0" name="Line 11"/>
            <p:cNvSpPr>
              <a:spLocks noChangeShapeType="1"/>
            </p:cNvSpPr>
            <p:nvPr/>
          </p:nvSpPr>
          <p:spPr bwMode="auto">
            <a:xfrm>
              <a:off x="4482" y="138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1" name="Line 12"/>
            <p:cNvSpPr>
              <a:spLocks noChangeShapeType="1"/>
            </p:cNvSpPr>
            <p:nvPr/>
          </p:nvSpPr>
          <p:spPr bwMode="auto">
            <a:xfrm>
              <a:off x="4650" y="3438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2" name="Line 13"/>
            <p:cNvSpPr>
              <a:spLocks noChangeShapeType="1"/>
            </p:cNvSpPr>
            <p:nvPr/>
          </p:nvSpPr>
          <p:spPr bwMode="auto">
            <a:xfrm>
              <a:off x="4944" y="3642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3" name="Rectangle 14"/>
            <p:cNvSpPr>
              <a:spLocks noChangeArrowheads="1"/>
            </p:cNvSpPr>
            <p:nvPr/>
          </p:nvSpPr>
          <p:spPr bwMode="auto">
            <a:xfrm>
              <a:off x="4830" y="1422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2514" name="Rectangle 15"/>
            <p:cNvSpPr>
              <a:spLocks noChangeArrowheads="1"/>
            </p:cNvSpPr>
            <p:nvPr/>
          </p:nvSpPr>
          <p:spPr bwMode="auto">
            <a:xfrm>
              <a:off x="1704" y="2658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2515" name="Text Box 16"/>
            <p:cNvSpPr txBox="1">
              <a:spLocks noChangeArrowheads="1"/>
            </p:cNvSpPr>
            <p:nvPr/>
          </p:nvSpPr>
          <p:spPr bwMode="auto">
            <a:xfrm>
              <a:off x="638" y="1961"/>
              <a:ext cx="481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4286250" algn="l"/>
                </a:tabLst>
              </a:pP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Démyélinisation segmentaire: 	ralentissement des VC</a:t>
              </a:r>
              <a:br>
                <a:rPr lang="fr-BE">
                  <a:solidFill>
                    <a:srgbClr val="FF0000"/>
                  </a:solidFill>
                  <a:latin typeface="Comic Sans MS" pitchFamily="-65" charset="0"/>
                </a:rPr>
              </a:b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	dispersion temporelle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62467" name="Rectangle 17"/>
          <p:cNvSpPr>
            <a:spLocks noChangeArrowheads="1"/>
          </p:cNvSpPr>
          <p:nvPr/>
        </p:nvSpPr>
        <p:spPr bwMode="auto">
          <a:xfrm>
            <a:off x="5029200" y="42545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2468" name="Rectangle 18"/>
          <p:cNvSpPr>
            <a:spLocks noChangeArrowheads="1"/>
          </p:cNvSpPr>
          <p:nvPr/>
        </p:nvSpPr>
        <p:spPr bwMode="auto">
          <a:xfrm>
            <a:off x="5067300" y="4064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05425" y="541338"/>
            <a:ext cx="298450" cy="2160587"/>
            <a:chOff x="3342" y="341"/>
            <a:chExt cx="188" cy="136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342" y="1540"/>
              <a:ext cx="112" cy="162"/>
              <a:chOff x="3273" y="1438"/>
              <a:chExt cx="124" cy="162"/>
            </a:xfrm>
          </p:grpSpPr>
          <p:sp>
            <p:nvSpPr>
              <p:cNvPr id="62499" name="Line 21"/>
              <p:cNvSpPr>
                <a:spLocks noChangeShapeType="1"/>
              </p:cNvSpPr>
              <p:nvPr/>
            </p:nvSpPr>
            <p:spPr bwMode="auto">
              <a:xfrm flipV="1">
                <a:off x="3273" y="143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0" name="Line 22"/>
              <p:cNvSpPr>
                <a:spLocks noChangeShapeType="1"/>
              </p:cNvSpPr>
              <p:nvPr/>
            </p:nvSpPr>
            <p:spPr bwMode="auto">
              <a:xfrm flipH="1" flipV="1">
                <a:off x="3303" y="144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1" name="Line 23"/>
              <p:cNvSpPr>
                <a:spLocks noChangeShapeType="1"/>
              </p:cNvSpPr>
              <p:nvPr/>
            </p:nvSpPr>
            <p:spPr bwMode="auto">
              <a:xfrm flipH="1">
                <a:off x="3357" y="1561"/>
                <a:ext cx="40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344" y="1163"/>
              <a:ext cx="114" cy="238"/>
              <a:chOff x="3281" y="1070"/>
              <a:chExt cx="120" cy="238"/>
            </a:xfrm>
          </p:grpSpPr>
          <p:sp>
            <p:nvSpPr>
              <p:cNvPr id="62496" name="Line 25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26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27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350" y="729"/>
              <a:ext cx="153" cy="294"/>
              <a:chOff x="3287" y="675"/>
              <a:chExt cx="162" cy="282"/>
            </a:xfrm>
          </p:grpSpPr>
          <p:sp>
            <p:nvSpPr>
              <p:cNvPr id="62493" name="Line 29"/>
              <p:cNvSpPr>
                <a:spLocks noChangeShapeType="1"/>
              </p:cNvSpPr>
              <p:nvPr/>
            </p:nvSpPr>
            <p:spPr bwMode="auto">
              <a:xfrm flipV="1">
                <a:off x="3287" y="675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0"/>
              <p:cNvSpPr>
                <a:spLocks noChangeShapeType="1"/>
              </p:cNvSpPr>
              <p:nvPr/>
            </p:nvSpPr>
            <p:spPr bwMode="auto">
              <a:xfrm flipH="1" flipV="1">
                <a:off x="3333" y="677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1"/>
              <p:cNvSpPr>
                <a:spLocks noChangeShapeType="1"/>
              </p:cNvSpPr>
              <p:nvPr/>
            </p:nvSpPr>
            <p:spPr bwMode="auto">
              <a:xfrm flipV="1">
                <a:off x="3421" y="879"/>
                <a:ext cx="28" cy="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3366" y="341"/>
              <a:ext cx="164" cy="369"/>
              <a:chOff x="3267" y="296"/>
              <a:chExt cx="164" cy="318"/>
            </a:xfrm>
          </p:grpSpPr>
          <p:sp>
            <p:nvSpPr>
              <p:cNvPr id="62490" name="Line 33"/>
              <p:cNvSpPr>
                <a:spLocks noChangeShapeType="1"/>
              </p:cNvSpPr>
              <p:nvPr/>
            </p:nvSpPr>
            <p:spPr bwMode="auto">
              <a:xfrm flipV="1">
                <a:off x="3267" y="301"/>
                <a:ext cx="50" cy="2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34"/>
              <p:cNvSpPr>
                <a:spLocks noChangeShapeType="1"/>
              </p:cNvSpPr>
              <p:nvPr/>
            </p:nvSpPr>
            <p:spPr bwMode="auto">
              <a:xfrm flipH="1" flipV="1">
                <a:off x="3319" y="296"/>
                <a:ext cx="82" cy="3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35"/>
              <p:cNvSpPr>
                <a:spLocks noChangeShapeType="1"/>
              </p:cNvSpPr>
              <p:nvPr/>
            </p:nvSpPr>
            <p:spPr bwMode="auto">
              <a:xfrm flipV="1">
                <a:off x="3409" y="561"/>
                <a:ext cx="22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151563" y="6307138"/>
            <a:ext cx="177800" cy="257175"/>
            <a:chOff x="3273" y="1438"/>
            <a:chExt cx="124" cy="162"/>
          </a:xfrm>
        </p:grpSpPr>
        <p:sp>
          <p:nvSpPr>
            <p:cNvPr id="62483" name="Line 37"/>
            <p:cNvSpPr>
              <a:spLocks noChangeShapeType="1"/>
            </p:cNvSpPr>
            <p:nvPr/>
          </p:nvSpPr>
          <p:spPr bwMode="auto">
            <a:xfrm flipV="1">
              <a:off x="3273" y="1438"/>
              <a:ext cx="31" cy="1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Line 38"/>
            <p:cNvSpPr>
              <a:spLocks noChangeShapeType="1"/>
            </p:cNvSpPr>
            <p:nvPr/>
          </p:nvSpPr>
          <p:spPr bwMode="auto">
            <a:xfrm flipH="1" flipV="1">
              <a:off x="3303" y="1440"/>
              <a:ext cx="58" cy="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Line 39"/>
            <p:cNvSpPr>
              <a:spLocks noChangeShapeType="1"/>
            </p:cNvSpPr>
            <p:nvPr/>
          </p:nvSpPr>
          <p:spPr bwMode="auto">
            <a:xfrm flipH="1">
              <a:off x="3357" y="1561"/>
              <a:ext cx="40" cy="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088063" y="5703888"/>
            <a:ext cx="233362" cy="377825"/>
            <a:chOff x="3835" y="3593"/>
            <a:chExt cx="147" cy="238"/>
          </a:xfrm>
        </p:grpSpPr>
        <p:sp>
          <p:nvSpPr>
            <p:cNvPr id="62480" name="Line 41"/>
            <p:cNvSpPr>
              <a:spLocks noChangeShapeType="1"/>
            </p:cNvSpPr>
            <p:nvPr/>
          </p:nvSpPr>
          <p:spPr bwMode="auto">
            <a:xfrm flipV="1">
              <a:off x="3835" y="3593"/>
              <a:ext cx="34" cy="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Line 42"/>
            <p:cNvSpPr>
              <a:spLocks noChangeShapeType="1"/>
            </p:cNvSpPr>
            <p:nvPr/>
          </p:nvSpPr>
          <p:spPr bwMode="auto">
            <a:xfrm flipH="1" flipV="1">
              <a:off x="3869" y="3598"/>
              <a:ext cx="75" cy="2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43"/>
            <p:cNvSpPr>
              <a:spLocks noChangeShapeType="1"/>
            </p:cNvSpPr>
            <p:nvPr/>
          </p:nvSpPr>
          <p:spPr bwMode="auto">
            <a:xfrm flipV="1">
              <a:off x="3945" y="3765"/>
              <a:ext cx="37" cy="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954713" y="4967288"/>
            <a:ext cx="266700" cy="547687"/>
            <a:chOff x="3751" y="3129"/>
            <a:chExt cx="168" cy="345"/>
          </a:xfrm>
        </p:grpSpPr>
        <p:sp>
          <p:nvSpPr>
            <p:cNvPr id="62477" name="Line 45"/>
            <p:cNvSpPr>
              <a:spLocks noChangeShapeType="1"/>
            </p:cNvSpPr>
            <p:nvPr/>
          </p:nvSpPr>
          <p:spPr bwMode="auto">
            <a:xfrm flipV="1">
              <a:off x="3751" y="3129"/>
              <a:ext cx="73" cy="2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46"/>
            <p:cNvSpPr>
              <a:spLocks noChangeShapeType="1"/>
            </p:cNvSpPr>
            <p:nvPr/>
          </p:nvSpPr>
          <p:spPr bwMode="auto">
            <a:xfrm flipH="1" flipV="1">
              <a:off x="3822" y="3131"/>
              <a:ext cx="63" cy="3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Line 47"/>
            <p:cNvSpPr>
              <a:spLocks noChangeShapeType="1"/>
            </p:cNvSpPr>
            <p:nvPr/>
          </p:nvSpPr>
          <p:spPr bwMode="auto">
            <a:xfrm flipV="1">
              <a:off x="3890" y="3369"/>
              <a:ext cx="29" cy="1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5822950" y="4356100"/>
            <a:ext cx="269875" cy="595313"/>
            <a:chOff x="3267" y="296"/>
            <a:chExt cx="164" cy="318"/>
          </a:xfrm>
        </p:grpSpPr>
        <p:sp>
          <p:nvSpPr>
            <p:cNvPr id="62474" name="Line 49"/>
            <p:cNvSpPr>
              <a:spLocks noChangeShapeType="1"/>
            </p:cNvSpPr>
            <p:nvPr/>
          </p:nvSpPr>
          <p:spPr bwMode="auto">
            <a:xfrm flipV="1">
              <a:off x="3267" y="301"/>
              <a:ext cx="50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Line 50"/>
            <p:cNvSpPr>
              <a:spLocks noChangeShapeType="1"/>
            </p:cNvSpPr>
            <p:nvPr/>
          </p:nvSpPr>
          <p:spPr bwMode="auto">
            <a:xfrm flipH="1" flipV="1">
              <a:off x="3319" y="296"/>
              <a:ext cx="82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51"/>
            <p:cNvSpPr>
              <a:spLocks noChangeShapeType="1"/>
            </p:cNvSpPr>
            <p:nvPr/>
          </p:nvSpPr>
          <p:spPr bwMode="auto">
            <a:xfrm flipV="1">
              <a:off x="3409" y="561"/>
              <a:ext cx="22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2258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89657F-103E-9177-AE51-80AE7278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35" y="673629"/>
            <a:ext cx="852324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 F S1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ECE1BA-F256-21C1-0C27-7898D9E4DE3D}"/>
              </a:ext>
            </a:extLst>
          </p:cNvPr>
          <p:cNvSpPr txBox="1"/>
          <p:nvPr/>
        </p:nvSpPr>
        <p:spPr>
          <a:xfrm>
            <a:off x="269735" y="1132571"/>
            <a:ext cx="8604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tibial à la cheville à 8 cm de G1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abd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</a:t>
            </a:r>
            <a:r>
              <a:rPr lang="fr-BE" sz="2000" dirty="0" err="1">
                <a:solidFill>
                  <a:srgbClr val="3333CC"/>
                </a:solidFill>
                <a:latin typeface="ComicSansMS" panose="030F0702030302020204" pitchFamily="66" charset="0"/>
              </a:rPr>
              <a:t>hallucis</a:t>
            </a: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-28,988 + (0,126 X âge) + (0,408 X taille) + (2 X 2,47)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(H &gt; 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-38,966 + (0,131 X âge) + (0,469 X taille) + (2 X 2,4)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(F &gt; 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-4,145 + (0,275 X taille) + (2 X 2,11)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(3-20 ans)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endParaRPr lang="fr-BE" sz="2000" b="1" dirty="0">
              <a:solidFill>
                <a:srgbClr val="FF0000"/>
              </a:solidFill>
              <a:latin typeface="ComicSansMS" panose="030F0702030302020204" pitchFamily="66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681D991-1038-AE5F-07FB-734FFDB5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35" y="4131586"/>
            <a:ext cx="49849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BE" sz="2800" dirty="0">
                <a:solidFill>
                  <a:srgbClr val="FF0000"/>
                </a:solidFill>
                <a:latin typeface="ComicSansMS" panose="030F0702030302020204" pitchFamily="66" charset="0"/>
              </a:rPr>
              <a:t>Onde F L5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370930-7ED5-EBF2-9246-F0867738696B}"/>
              </a:ext>
            </a:extLst>
          </p:cNvPr>
          <p:cNvSpPr txBox="1"/>
          <p:nvPr/>
        </p:nvSpPr>
        <p:spPr>
          <a:xfrm>
            <a:off x="269736" y="4525214"/>
            <a:ext cx="87344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Stimulation n. péronier à la cheville à 8 cm de G1</a:t>
            </a:r>
            <a:endParaRPr lang="fr-BE" sz="2000" baseline="30000" dirty="0"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Détection : m. court extenseur des orteils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-24,467 + (0,126 X âge) + (0,378 X taille) + (2 X 2,427)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(H &amp; F &gt; 14 ans)</a:t>
            </a:r>
            <a:endParaRPr lang="fr-BE" sz="2000" dirty="0">
              <a:solidFill>
                <a:srgbClr val="3333CC"/>
              </a:solidFill>
              <a:latin typeface="ComicSans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27050" algn="l"/>
              </a:tabLst>
            </a:pP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LSN (F-M) = -3,809 + (0,273 X taille) + (2 X 2,26) </a:t>
            </a:r>
            <a:b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</a:br>
            <a:r>
              <a:rPr lang="fr-BE" sz="2000" b="1" dirty="0">
                <a:solidFill>
                  <a:srgbClr val="FF0000"/>
                </a:solidFill>
                <a:latin typeface="ComicSansMS" panose="030F0702030302020204" pitchFamily="66" charset="0"/>
              </a:rPr>
              <a:t>(3-14 ans)</a:t>
            </a:r>
            <a:r>
              <a:rPr lang="fr-BE" sz="2000" dirty="0">
                <a:solidFill>
                  <a:srgbClr val="3333CC"/>
                </a:solidFill>
                <a:latin typeface="ComicSans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26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0400" y="25400"/>
            <a:ext cx="8188325" cy="6869113"/>
            <a:chOff x="416" y="20"/>
            <a:chExt cx="5158" cy="4327"/>
          </a:xfrm>
        </p:grpSpPr>
        <p:pic>
          <p:nvPicPr>
            <p:cNvPr id="64551" name="Picture 3" descr="C:\Mes documents\Mes images\Conduction 3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96000" contrast="100000"/>
            </a:blip>
            <a:srcRect/>
            <a:stretch>
              <a:fillRect/>
            </a:stretch>
          </p:blipFill>
          <p:spPr bwMode="auto">
            <a:xfrm>
              <a:off x="416" y="20"/>
              <a:ext cx="5158" cy="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52" name="Text Box 4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4553" name="Text Box 5"/>
            <p:cNvSpPr txBox="1">
              <a:spLocks noChangeArrowheads="1"/>
            </p:cNvSpPr>
            <p:nvPr/>
          </p:nvSpPr>
          <p:spPr bwMode="auto">
            <a:xfrm>
              <a:off x="626" y="234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4554" name="Rectangle 6"/>
            <p:cNvSpPr>
              <a:spLocks noChangeArrowheads="1"/>
            </p:cNvSpPr>
            <p:nvPr/>
          </p:nvSpPr>
          <p:spPr bwMode="auto">
            <a:xfrm>
              <a:off x="882" y="2592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555" name="Line 7"/>
            <p:cNvSpPr>
              <a:spLocks noChangeShapeType="1"/>
            </p:cNvSpPr>
            <p:nvPr/>
          </p:nvSpPr>
          <p:spPr bwMode="auto">
            <a:xfrm>
              <a:off x="4800" y="3474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6" name="Line 8"/>
            <p:cNvSpPr>
              <a:spLocks noChangeShapeType="1"/>
            </p:cNvSpPr>
            <p:nvPr/>
          </p:nvSpPr>
          <p:spPr bwMode="auto">
            <a:xfrm>
              <a:off x="4536" y="1044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7" name="Rectangle 9"/>
            <p:cNvSpPr>
              <a:spLocks noChangeArrowheads="1"/>
            </p:cNvSpPr>
            <p:nvPr/>
          </p:nvSpPr>
          <p:spPr bwMode="auto">
            <a:xfrm>
              <a:off x="2832" y="126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558" name="Line 10"/>
            <p:cNvSpPr>
              <a:spLocks noChangeShapeType="1"/>
            </p:cNvSpPr>
            <p:nvPr/>
          </p:nvSpPr>
          <p:spPr bwMode="auto">
            <a:xfrm>
              <a:off x="4560" y="606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9" name="Line 11"/>
            <p:cNvSpPr>
              <a:spLocks noChangeShapeType="1"/>
            </p:cNvSpPr>
            <p:nvPr/>
          </p:nvSpPr>
          <p:spPr bwMode="auto">
            <a:xfrm>
              <a:off x="4764" y="137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0" name="Line 12"/>
            <p:cNvSpPr>
              <a:spLocks noChangeShapeType="1"/>
            </p:cNvSpPr>
            <p:nvPr/>
          </p:nvSpPr>
          <p:spPr bwMode="auto">
            <a:xfrm>
              <a:off x="4770" y="339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1" name="Line 13"/>
            <p:cNvSpPr>
              <a:spLocks noChangeShapeType="1"/>
            </p:cNvSpPr>
            <p:nvPr/>
          </p:nvSpPr>
          <p:spPr bwMode="auto">
            <a:xfrm>
              <a:off x="4944" y="3636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2" name="Rectangle 14"/>
            <p:cNvSpPr>
              <a:spLocks noChangeArrowheads="1"/>
            </p:cNvSpPr>
            <p:nvPr/>
          </p:nvSpPr>
          <p:spPr bwMode="auto">
            <a:xfrm>
              <a:off x="4830" y="1422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563" name="Rectangle 15"/>
            <p:cNvSpPr>
              <a:spLocks noChangeArrowheads="1"/>
            </p:cNvSpPr>
            <p:nvPr/>
          </p:nvSpPr>
          <p:spPr bwMode="auto">
            <a:xfrm>
              <a:off x="1704" y="2658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4564" name="Text Box 16"/>
            <p:cNvSpPr txBox="1">
              <a:spLocks noChangeArrowheads="1"/>
            </p:cNvSpPr>
            <p:nvPr/>
          </p:nvSpPr>
          <p:spPr bwMode="auto">
            <a:xfrm>
              <a:off x="638" y="1961"/>
              <a:ext cx="31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4286250" algn="l"/>
                </a:tabLst>
              </a:pP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Démyélinisation segmentaire: 	B.C.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64515" name="Rectangle 17"/>
          <p:cNvSpPr>
            <a:spLocks noChangeArrowheads="1"/>
          </p:cNvSpPr>
          <p:nvPr/>
        </p:nvSpPr>
        <p:spPr bwMode="auto">
          <a:xfrm>
            <a:off x="5372100" y="4254500"/>
            <a:ext cx="13716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4516" name="Rectangle 18"/>
          <p:cNvSpPr>
            <a:spLocks noChangeArrowheads="1"/>
          </p:cNvSpPr>
          <p:nvPr/>
        </p:nvSpPr>
        <p:spPr bwMode="auto">
          <a:xfrm>
            <a:off x="5321300" y="330200"/>
            <a:ext cx="1422400" cy="25146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38800" y="349250"/>
            <a:ext cx="342900" cy="2352675"/>
            <a:chOff x="3552" y="228"/>
            <a:chExt cx="216" cy="1482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556" y="1544"/>
              <a:ext cx="108" cy="166"/>
              <a:chOff x="3557" y="1544"/>
              <a:chExt cx="108" cy="166"/>
            </a:xfrm>
          </p:grpSpPr>
          <p:sp>
            <p:nvSpPr>
              <p:cNvPr id="64548" name="Line 21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9" name="Line 22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0" name="Line 23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564" y="1116"/>
              <a:ext cx="144" cy="286"/>
              <a:chOff x="3564" y="1116"/>
              <a:chExt cx="144" cy="286"/>
            </a:xfrm>
          </p:grpSpPr>
          <p:sp>
            <p:nvSpPr>
              <p:cNvPr id="64545" name="Line 25"/>
              <p:cNvSpPr>
                <a:spLocks noChangeShapeType="1"/>
              </p:cNvSpPr>
              <p:nvPr/>
            </p:nvSpPr>
            <p:spPr bwMode="auto">
              <a:xfrm flipV="1">
                <a:off x="3564" y="1118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6" name="Line 26"/>
              <p:cNvSpPr>
                <a:spLocks noChangeShapeType="1"/>
              </p:cNvSpPr>
              <p:nvPr/>
            </p:nvSpPr>
            <p:spPr bwMode="auto">
              <a:xfrm flipH="1" flipV="1">
                <a:off x="3613" y="1116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7" name="Line 27"/>
              <p:cNvSpPr>
                <a:spLocks noChangeShapeType="1"/>
              </p:cNvSpPr>
              <p:nvPr/>
            </p:nvSpPr>
            <p:spPr bwMode="auto">
              <a:xfrm flipV="1">
                <a:off x="3679" y="1343"/>
                <a:ext cx="29" cy="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52" y="700"/>
              <a:ext cx="180" cy="318"/>
              <a:chOff x="3552" y="700"/>
              <a:chExt cx="184" cy="318"/>
            </a:xfrm>
          </p:grpSpPr>
          <p:sp>
            <p:nvSpPr>
              <p:cNvPr id="64542" name="Line 29"/>
              <p:cNvSpPr>
                <a:spLocks noChangeShapeType="1"/>
              </p:cNvSpPr>
              <p:nvPr/>
            </p:nvSpPr>
            <p:spPr bwMode="auto">
              <a:xfrm flipV="1">
                <a:off x="3552" y="702"/>
                <a:ext cx="57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3" name="Line 30"/>
              <p:cNvSpPr>
                <a:spLocks noChangeShapeType="1"/>
              </p:cNvSpPr>
              <p:nvPr/>
            </p:nvSpPr>
            <p:spPr bwMode="auto">
              <a:xfrm flipH="1" flipV="1">
                <a:off x="3617" y="700"/>
                <a:ext cx="82" cy="3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4" name="Line 31"/>
              <p:cNvSpPr>
                <a:spLocks noChangeShapeType="1"/>
              </p:cNvSpPr>
              <p:nvPr/>
            </p:nvSpPr>
            <p:spPr bwMode="auto">
              <a:xfrm flipV="1">
                <a:off x="3704" y="954"/>
                <a:ext cx="32" cy="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3568" y="228"/>
              <a:ext cx="200" cy="486"/>
              <a:chOff x="3568" y="228"/>
              <a:chExt cx="200" cy="486"/>
            </a:xfrm>
          </p:grpSpPr>
          <p:sp>
            <p:nvSpPr>
              <p:cNvPr id="64539" name="Line 33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0" name="Line 34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1" name="Line 35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038350" y="4140200"/>
            <a:ext cx="4422775" cy="2428875"/>
            <a:chOff x="1284" y="2608"/>
            <a:chExt cx="2786" cy="1530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284" y="3972"/>
              <a:ext cx="108" cy="166"/>
              <a:chOff x="3557" y="1544"/>
              <a:chExt cx="108" cy="166"/>
            </a:xfrm>
          </p:grpSpPr>
          <p:sp>
            <p:nvSpPr>
              <p:cNvPr id="64532" name="Line 38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3" name="Line 39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4" name="Line 40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932" y="3564"/>
              <a:ext cx="138" cy="286"/>
              <a:chOff x="3932" y="3564"/>
              <a:chExt cx="138" cy="286"/>
            </a:xfrm>
          </p:grpSpPr>
          <p:sp>
            <p:nvSpPr>
              <p:cNvPr id="64529" name="Line 42"/>
              <p:cNvSpPr>
                <a:spLocks noChangeShapeType="1"/>
              </p:cNvSpPr>
              <p:nvPr/>
            </p:nvSpPr>
            <p:spPr bwMode="auto">
              <a:xfrm flipV="1">
                <a:off x="3932" y="3566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0" name="Line 43"/>
              <p:cNvSpPr>
                <a:spLocks noChangeShapeType="1"/>
              </p:cNvSpPr>
              <p:nvPr/>
            </p:nvSpPr>
            <p:spPr bwMode="auto">
              <a:xfrm flipH="1" flipV="1">
                <a:off x="3981" y="3564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1" name="Line 44"/>
              <p:cNvSpPr>
                <a:spLocks noChangeShapeType="1"/>
              </p:cNvSpPr>
              <p:nvPr/>
            </p:nvSpPr>
            <p:spPr bwMode="auto">
              <a:xfrm flipV="1">
                <a:off x="4047" y="3785"/>
                <a:ext cx="23" cy="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3783" y="3152"/>
              <a:ext cx="186" cy="336"/>
              <a:chOff x="3783" y="3152"/>
              <a:chExt cx="186" cy="336"/>
            </a:xfrm>
          </p:grpSpPr>
          <p:sp>
            <p:nvSpPr>
              <p:cNvPr id="64526" name="Line 46"/>
              <p:cNvSpPr>
                <a:spLocks noChangeShapeType="1"/>
              </p:cNvSpPr>
              <p:nvPr/>
            </p:nvSpPr>
            <p:spPr bwMode="auto">
              <a:xfrm flipV="1">
                <a:off x="3783" y="3154"/>
                <a:ext cx="53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7" name="Line 47"/>
              <p:cNvSpPr>
                <a:spLocks noChangeShapeType="1"/>
              </p:cNvSpPr>
              <p:nvPr/>
            </p:nvSpPr>
            <p:spPr bwMode="auto">
              <a:xfrm flipH="1" flipV="1">
                <a:off x="3845" y="3152"/>
                <a:ext cx="91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8" name="Line 48"/>
              <p:cNvSpPr>
                <a:spLocks noChangeShapeType="1"/>
              </p:cNvSpPr>
              <p:nvPr/>
            </p:nvSpPr>
            <p:spPr bwMode="auto">
              <a:xfrm flipV="1">
                <a:off x="3936" y="3397"/>
                <a:ext cx="33" cy="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1492" y="2608"/>
              <a:ext cx="200" cy="486"/>
              <a:chOff x="3568" y="228"/>
              <a:chExt cx="200" cy="486"/>
            </a:xfrm>
          </p:grpSpPr>
          <p:sp>
            <p:nvSpPr>
              <p:cNvPr id="64523" name="Line 50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4" name="Line 51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5" name="Line 52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01614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0400" y="25400"/>
            <a:ext cx="8347075" cy="6869113"/>
            <a:chOff x="416" y="20"/>
            <a:chExt cx="5258" cy="4327"/>
          </a:xfrm>
        </p:grpSpPr>
        <p:pic>
          <p:nvPicPr>
            <p:cNvPr id="66621" name="Picture 3" descr="C:\Mes documents\Mes images\Conduction 3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96000" contrast="100000"/>
            </a:blip>
            <a:srcRect/>
            <a:stretch>
              <a:fillRect/>
            </a:stretch>
          </p:blipFill>
          <p:spPr bwMode="auto">
            <a:xfrm>
              <a:off x="416" y="20"/>
              <a:ext cx="5158" cy="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622" name="Text Box 4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6623" name="Text Box 5"/>
            <p:cNvSpPr txBox="1">
              <a:spLocks noChangeArrowheads="1"/>
            </p:cNvSpPr>
            <p:nvPr/>
          </p:nvSpPr>
          <p:spPr bwMode="auto">
            <a:xfrm>
              <a:off x="626" y="234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6624" name="Rectangle 6"/>
            <p:cNvSpPr>
              <a:spLocks noChangeArrowheads="1"/>
            </p:cNvSpPr>
            <p:nvPr/>
          </p:nvSpPr>
          <p:spPr bwMode="auto">
            <a:xfrm>
              <a:off x="882" y="2592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6625" name="Line 7"/>
            <p:cNvSpPr>
              <a:spLocks noChangeShapeType="1"/>
            </p:cNvSpPr>
            <p:nvPr/>
          </p:nvSpPr>
          <p:spPr bwMode="auto">
            <a:xfrm>
              <a:off x="4800" y="3474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26" name="Line 8"/>
            <p:cNvSpPr>
              <a:spLocks noChangeShapeType="1"/>
            </p:cNvSpPr>
            <p:nvPr/>
          </p:nvSpPr>
          <p:spPr bwMode="auto">
            <a:xfrm>
              <a:off x="4536" y="1044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27" name="Rectangle 9"/>
            <p:cNvSpPr>
              <a:spLocks noChangeArrowheads="1"/>
            </p:cNvSpPr>
            <p:nvPr/>
          </p:nvSpPr>
          <p:spPr bwMode="auto">
            <a:xfrm>
              <a:off x="2832" y="126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6628" name="Line 10"/>
            <p:cNvSpPr>
              <a:spLocks noChangeShapeType="1"/>
            </p:cNvSpPr>
            <p:nvPr/>
          </p:nvSpPr>
          <p:spPr bwMode="auto">
            <a:xfrm>
              <a:off x="4560" y="606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29" name="Line 11"/>
            <p:cNvSpPr>
              <a:spLocks noChangeShapeType="1"/>
            </p:cNvSpPr>
            <p:nvPr/>
          </p:nvSpPr>
          <p:spPr bwMode="auto">
            <a:xfrm>
              <a:off x="4764" y="137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0" name="Line 12"/>
            <p:cNvSpPr>
              <a:spLocks noChangeShapeType="1"/>
            </p:cNvSpPr>
            <p:nvPr/>
          </p:nvSpPr>
          <p:spPr bwMode="auto">
            <a:xfrm>
              <a:off x="4770" y="339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1" name="Line 13"/>
            <p:cNvSpPr>
              <a:spLocks noChangeShapeType="1"/>
            </p:cNvSpPr>
            <p:nvPr/>
          </p:nvSpPr>
          <p:spPr bwMode="auto">
            <a:xfrm>
              <a:off x="4944" y="3636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2" name="Rectangle 14"/>
            <p:cNvSpPr>
              <a:spLocks noChangeArrowheads="1"/>
            </p:cNvSpPr>
            <p:nvPr/>
          </p:nvSpPr>
          <p:spPr bwMode="auto">
            <a:xfrm>
              <a:off x="4830" y="1422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6633" name="Rectangle 15"/>
            <p:cNvSpPr>
              <a:spLocks noChangeArrowheads="1"/>
            </p:cNvSpPr>
            <p:nvPr/>
          </p:nvSpPr>
          <p:spPr bwMode="auto">
            <a:xfrm>
              <a:off x="1704" y="2658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6634" name="Text Box 16"/>
            <p:cNvSpPr txBox="1">
              <a:spLocks noChangeArrowheads="1"/>
            </p:cNvSpPr>
            <p:nvPr/>
          </p:nvSpPr>
          <p:spPr bwMode="auto">
            <a:xfrm>
              <a:off x="638" y="1961"/>
              <a:ext cx="50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4286250" algn="l"/>
                </a:tabLst>
              </a:pP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Ac anti-canaux ioniques : ralentissement de la VC et BC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66563" name="Rectangle 17"/>
          <p:cNvSpPr>
            <a:spLocks noChangeArrowheads="1"/>
          </p:cNvSpPr>
          <p:nvPr/>
        </p:nvSpPr>
        <p:spPr bwMode="auto">
          <a:xfrm>
            <a:off x="5372100" y="4254500"/>
            <a:ext cx="13716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64" name="Rectangle 18"/>
          <p:cNvSpPr>
            <a:spLocks noChangeArrowheads="1"/>
          </p:cNvSpPr>
          <p:nvPr/>
        </p:nvSpPr>
        <p:spPr bwMode="auto">
          <a:xfrm>
            <a:off x="5321300" y="330200"/>
            <a:ext cx="1422400" cy="25146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38800" y="349250"/>
            <a:ext cx="342900" cy="2352675"/>
            <a:chOff x="3552" y="228"/>
            <a:chExt cx="216" cy="1482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556" y="1544"/>
              <a:ext cx="108" cy="166"/>
              <a:chOff x="3557" y="1544"/>
              <a:chExt cx="108" cy="166"/>
            </a:xfrm>
          </p:grpSpPr>
          <p:sp>
            <p:nvSpPr>
              <p:cNvPr id="66618" name="Line 21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9" name="Line 22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0" name="Line 23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564" y="1116"/>
              <a:ext cx="144" cy="286"/>
              <a:chOff x="3564" y="1116"/>
              <a:chExt cx="144" cy="286"/>
            </a:xfrm>
          </p:grpSpPr>
          <p:sp>
            <p:nvSpPr>
              <p:cNvPr id="66615" name="Line 25"/>
              <p:cNvSpPr>
                <a:spLocks noChangeShapeType="1"/>
              </p:cNvSpPr>
              <p:nvPr/>
            </p:nvSpPr>
            <p:spPr bwMode="auto">
              <a:xfrm flipV="1">
                <a:off x="3564" y="1118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6" name="Line 26"/>
              <p:cNvSpPr>
                <a:spLocks noChangeShapeType="1"/>
              </p:cNvSpPr>
              <p:nvPr/>
            </p:nvSpPr>
            <p:spPr bwMode="auto">
              <a:xfrm flipH="1" flipV="1">
                <a:off x="3613" y="1116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7" name="Line 27"/>
              <p:cNvSpPr>
                <a:spLocks noChangeShapeType="1"/>
              </p:cNvSpPr>
              <p:nvPr/>
            </p:nvSpPr>
            <p:spPr bwMode="auto">
              <a:xfrm flipV="1">
                <a:off x="3679" y="1343"/>
                <a:ext cx="29" cy="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52" y="700"/>
              <a:ext cx="180" cy="318"/>
              <a:chOff x="3552" y="700"/>
              <a:chExt cx="184" cy="318"/>
            </a:xfrm>
          </p:grpSpPr>
          <p:sp>
            <p:nvSpPr>
              <p:cNvPr id="66612" name="Line 29"/>
              <p:cNvSpPr>
                <a:spLocks noChangeShapeType="1"/>
              </p:cNvSpPr>
              <p:nvPr/>
            </p:nvSpPr>
            <p:spPr bwMode="auto">
              <a:xfrm flipV="1">
                <a:off x="3552" y="702"/>
                <a:ext cx="57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3" name="Line 30"/>
              <p:cNvSpPr>
                <a:spLocks noChangeShapeType="1"/>
              </p:cNvSpPr>
              <p:nvPr/>
            </p:nvSpPr>
            <p:spPr bwMode="auto">
              <a:xfrm flipH="1" flipV="1">
                <a:off x="3617" y="700"/>
                <a:ext cx="82" cy="3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4" name="Line 31"/>
              <p:cNvSpPr>
                <a:spLocks noChangeShapeType="1"/>
              </p:cNvSpPr>
              <p:nvPr/>
            </p:nvSpPr>
            <p:spPr bwMode="auto">
              <a:xfrm flipV="1">
                <a:off x="3704" y="954"/>
                <a:ext cx="32" cy="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3568" y="228"/>
              <a:ext cx="200" cy="486"/>
              <a:chOff x="3568" y="228"/>
              <a:chExt cx="200" cy="486"/>
            </a:xfrm>
          </p:grpSpPr>
          <p:sp>
            <p:nvSpPr>
              <p:cNvPr id="66609" name="Line 33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0" name="Line 34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1" name="Line 35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038350" y="4140200"/>
            <a:ext cx="4422775" cy="2428875"/>
            <a:chOff x="1284" y="2608"/>
            <a:chExt cx="2786" cy="1530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284" y="3972"/>
              <a:ext cx="108" cy="166"/>
              <a:chOff x="3557" y="1544"/>
              <a:chExt cx="108" cy="166"/>
            </a:xfrm>
          </p:grpSpPr>
          <p:sp>
            <p:nvSpPr>
              <p:cNvPr id="66602" name="Line 38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3" name="Line 39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4" name="Line 40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932" y="3564"/>
              <a:ext cx="138" cy="286"/>
              <a:chOff x="3932" y="3564"/>
              <a:chExt cx="138" cy="286"/>
            </a:xfrm>
          </p:grpSpPr>
          <p:sp>
            <p:nvSpPr>
              <p:cNvPr id="66599" name="Line 42"/>
              <p:cNvSpPr>
                <a:spLocks noChangeShapeType="1"/>
              </p:cNvSpPr>
              <p:nvPr/>
            </p:nvSpPr>
            <p:spPr bwMode="auto">
              <a:xfrm flipV="1">
                <a:off x="3932" y="3566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0" name="Line 43"/>
              <p:cNvSpPr>
                <a:spLocks noChangeShapeType="1"/>
              </p:cNvSpPr>
              <p:nvPr/>
            </p:nvSpPr>
            <p:spPr bwMode="auto">
              <a:xfrm flipH="1" flipV="1">
                <a:off x="3981" y="3564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1" name="Line 44"/>
              <p:cNvSpPr>
                <a:spLocks noChangeShapeType="1"/>
              </p:cNvSpPr>
              <p:nvPr/>
            </p:nvSpPr>
            <p:spPr bwMode="auto">
              <a:xfrm flipV="1">
                <a:off x="4047" y="3785"/>
                <a:ext cx="23" cy="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3783" y="3152"/>
              <a:ext cx="186" cy="336"/>
              <a:chOff x="3783" y="3152"/>
              <a:chExt cx="186" cy="336"/>
            </a:xfrm>
          </p:grpSpPr>
          <p:sp>
            <p:nvSpPr>
              <p:cNvPr id="66596" name="Line 46"/>
              <p:cNvSpPr>
                <a:spLocks noChangeShapeType="1"/>
              </p:cNvSpPr>
              <p:nvPr/>
            </p:nvSpPr>
            <p:spPr bwMode="auto">
              <a:xfrm flipV="1">
                <a:off x="3783" y="3154"/>
                <a:ext cx="53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7" name="Line 47"/>
              <p:cNvSpPr>
                <a:spLocks noChangeShapeType="1"/>
              </p:cNvSpPr>
              <p:nvPr/>
            </p:nvSpPr>
            <p:spPr bwMode="auto">
              <a:xfrm flipH="1" flipV="1">
                <a:off x="3845" y="3152"/>
                <a:ext cx="91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8" name="Line 48"/>
              <p:cNvSpPr>
                <a:spLocks noChangeShapeType="1"/>
              </p:cNvSpPr>
              <p:nvPr/>
            </p:nvSpPr>
            <p:spPr bwMode="auto">
              <a:xfrm flipV="1">
                <a:off x="3936" y="3397"/>
                <a:ext cx="33" cy="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1492" y="2608"/>
              <a:ext cx="200" cy="486"/>
              <a:chOff x="3568" y="228"/>
              <a:chExt cx="200" cy="486"/>
            </a:xfrm>
          </p:grpSpPr>
          <p:sp>
            <p:nvSpPr>
              <p:cNvPr id="66593" name="Line 50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4" name="Line 51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5" name="Line 52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 useBgFill="1">
        <p:nvSpPr>
          <p:cNvPr id="66567" name="Rectangle 53"/>
          <p:cNvSpPr>
            <a:spLocks noChangeArrowheads="1"/>
          </p:cNvSpPr>
          <p:nvPr/>
        </p:nvSpPr>
        <p:spPr bwMode="auto">
          <a:xfrm>
            <a:off x="2667000" y="177800"/>
            <a:ext cx="850900" cy="596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68" name="Rectangle 54"/>
          <p:cNvSpPr>
            <a:spLocks noChangeArrowheads="1"/>
          </p:cNvSpPr>
          <p:nvPr/>
        </p:nvSpPr>
        <p:spPr bwMode="auto">
          <a:xfrm>
            <a:off x="2679700" y="4102100"/>
            <a:ext cx="850900" cy="596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69" name="Rectangle 55"/>
          <p:cNvSpPr>
            <a:spLocks noChangeArrowheads="1"/>
          </p:cNvSpPr>
          <p:nvPr/>
        </p:nvSpPr>
        <p:spPr bwMode="auto">
          <a:xfrm>
            <a:off x="2209800" y="2201863"/>
            <a:ext cx="495300" cy="3762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70" name="Rectangle 56"/>
          <p:cNvSpPr>
            <a:spLocks noChangeArrowheads="1"/>
          </p:cNvSpPr>
          <p:nvPr/>
        </p:nvSpPr>
        <p:spPr bwMode="auto">
          <a:xfrm>
            <a:off x="2824163" y="1582738"/>
            <a:ext cx="285750" cy="4381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71" name="Rectangle 57"/>
          <p:cNvSpPr>
            <a:spLocks noChangeArrowheads="1"/>
          </p:cNvSpPr>
          <p:nvPr/>
        </p:nvSpPr>
        <p:spPr bwMode="auto">
          <a:xfrm>
            <a:off x="4157663" y="1587500"/>
            <a:ext cx="285750" cy="4381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72" name="Rectangle 58"/>
          <p:cNvSpPr>
            <a:spLocks noChangeArrowheads="1"/>
          </p:cNvSpPr>
          <p:nvPr/>
        </p:nvSpPr>
        <p:spPr bwMode="auto">
          <a:xfrm>
            <a:off x="2241550" y="6107113"/>
            <a:ext cx="488950" cy="4016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73" name="Rectangle 59"/>
          <p:cNvSpPr>
            <a:spLocks noChangeArrowheads="1"/>
          </p:cNvSpPr>
          <p:nvPr/>
        </p:nvSpPr>
        <p:spPr bwMode="auto">
          <a:xfrm>
            <a:off x="2884488" y="5487988"/>
            <a:ext cx="241300" cy="4349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 useBgFill="1">
        <p:nvSpPr>
          <p:cNvPr id="66574" name="Rectangle 60"/>
          <p:cNvSpPr>
            <a:spLocks noChangeArrowheads="1"/>
          </p:cNvSpPr>
          <p:nvPr/>
        </p:nvSpPr>
        <p:spPr bwMode="auto">
          <a:xfrm>
            <a:off x="4213225" y="5487988"/>
            <a:ext cx="241300" cy="4349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75" name="Rectangle 61"/>
          <p:cNvSpPr>
            <a:spLocks noChangeArrowheads="1"/>
          </p:cNvSpPr>
          <p:nvPr/>
        </p:nvSpPr>
        <p:spPr bwMode="auto">
          <a:xfrm>
            <a:off x="2709863" y="4645025"/>
            <a:ext cx="366712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76" name="Rectangle 62"/>
          <p:cNvSpPr>
            <a:spLocks noChangeArrowheads="1"/>
          </p:cNvSpPr>
          <p:nvPr/>
        </p:nvSpPr>
        <p:spPr bwMode="auto">
          <a:xfrm>
            <a:off x="3133725" y="4645025"/>
            <a:ext cx="366713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77" name="Rectangle 63"/>
          <p:cNvSpPr>
            <a:spLocks noChangeArrowheads="1"/>
          </p:cNvSpPr>
          <p:nvPr/>
        </p:nvSpPr>
        <p:spPr bwMode="auto">
          <a:xfrm>
            <a:off x="2852738" y="5897563"/>
            <a:ext cx="247650" cy="74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78" name="Rectangle 64"/>
          <p:cNvSpPr>
            <a:spLocks noChangeArrowheads="1"/>
          </p:cNvSpPr>
          <p:nvPr/>
        </p:nvSpPr>
        <p:spPr bwMode="auto">
          <a:xfrm>
            <a:off x="2262188" y="6496050"/>
            <a:ext cx="195262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79" name="Rectangle 65"/>
          <p:cNvSpPr>
            <a:spLocks noChangeArrowheads="1"/>
          </p:cNvSpPr>
          <p:nvPr/>
        </p:nvSpPr>
        <p:spPr bwMode="auto">
          <a:xfrm>
            <a:off x="2524125" y="6491288"/>
            <a:ext cx="195263" cy="4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0" name="Rectangle 66"/>
          <p:cNvSpPr>
            <a:spLocks noChangeArrowheads="1"/>
          </p:cNvSpPr>
          <p:nvPr/>
        </p:nvSpPr>
        <p:spPr bwMode="auto">
          <a:xfrm>
            <a:off x="2697163" y="733425"/>
            <a:ext cx="366712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1" name="Rectangle 67"/>
          <p:cNvSpPr>
            <a:spLocks noChangeArrowheads="1"/>
          </p:cNvSpPr>
          <p:nvPr/>
        </p:nvSpPr>
        <p:spPr bwMode="auto">
          <a:xfrm>
            <a:off x="3121025" y="733425"/>
            <a:ext cx="366713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2" name="Rectangle 68"/>
          <p:cNvSpPr>
            <a:spLocks noChangeArrowheads="1"/>
          </p:cNvSpPr>
          <p:nvPr/>
        </p:nvSpPr>
        <p:spPr bwMode="auto">
          <a:xfrm>
            <a:off x="2840038" y="1985963"/>
            <a:ext cx="247650" cy="74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3" name="Rectangle 69"/>
          <p:cNvSpPr>
            <a:spLocks noChangeArrowheads="1"/>
          </p:cNvSpPr>
          <p:nvPr/>
        </p:nvSpPr>
        <p:spPr bwMode="auto">
          <a:xfrm>
            <a:off x="2249488" y="2584450"/>
            <a:ext cx="195262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4" name="Rectangle 70"/>
          <p:cNvSpPr>
            <a:spLocks noChangeArrowheads="1"/>
          </p:cNvSpPr>
          <p:nvPr/>
        </p:nvSpPr>
        <p:spPr bwMode="auto">
          <a:xfrm>
            <a:off x="2511425" y="2579688"/>
            <a:ext cx="195263" cy="4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5" name="Rectangle 71"/>
          <p:cNvSpPr>
            <a:spLocks noChangeArrowheads="1"/>
          </p:cNvSpPr>
          <p:nvPr/>
        </p:nvSpPr>
        <p:spPr bwMode="auto">
          <a:xfrm>
            <a:off x="4192588" y="1992313"/>
            <a:ext cx="247650" cy="74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6" name="Rectangle 72"/>
          <p:cNvSpPr>
            <a:spLocks noChangeArrowheads="1"/>
          </p:cNvSpPr>
          <p:nvPr/>
        </p:nvSpPr>
        <p:spPr bwMode="auto">
          <a:xfrm>
            <a:off x="4198938" y="5878513"/>
            <a:ext cx="247650" cy="74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6587" name="Line 73"/>
          <p:cNvSpPr>
            <a:spLocks noChangeShapeType="1"/>
          </p:cNvSpPr>
          <p:nvPr/>
        </p:nvSpPr>
        <p:spPr bwMode="auto">
          <a:xfrm flipH="1">
            <a:off x="2705100" y="3429000"/>
            <a:ext cx="1066800" cy="1168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8" name="Line 74"/>
          <p:cNvSpPr>
            <a:spLocks noChangeShapeType="1"/>
          </p:cNvSpPr>
          <p:nvPr/>
        </p:nvSpPr>
        <p:spPr bwMode="auto">
          <a:xfrm flipH="1">
            <a:off x="2273300" y="3429000"/>
            <a:ext cx="1790700" cy="300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53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2013" y="57150"/>
            <a:ext cx="8313737" cy="6872288"/>
            <a:chOff x="543" y="36"/>
            <a:chExt cx="5237" cy="4329"/>
          </a:xfrm>
        </p:grpSpPr>
        <p:pic>
          <p:nvPicPr>
            <p:cNvPr id="68621" name="Picture 3" descr="C:\Mes documents\Mes images\Conduction 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543" y="146"/>
              <a:ext cx="5237" cy="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2" name="Text Box 4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8623" name="Text Box 5"/>
            <p:cNvSpPr txBox="1">
              <a:spLocks noChangeArrowheads="1"/>
            </p:cNvSpPr>
            <p:nvPr/>
          </p:nvSpPr>
          <p:spPr bwMode="auto">
            <a:xfrm>
              <a:off x="626" y="228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68624" name="Rectangle 6"/>
            <p:cNvSpPr>
              <a:spLocks noChangeArrowheads="1"/>
            </p:cNvSpPr>
            <p:nvPr/>
          </p:nvSpPr>
          <p:spPr bwMode="auto">
            <a:xfrm>
              <a:off x="930" y="2580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8625" name="Line 7"/>
            <p:cNvSpPr>
              <a:spLocks noChangeShapeType="1"/>
            </p:cNvSpPr>
            <p:nvPr/>
          </p:nvSpPr>
          <p:spPr bwMode="auto">
            <a:xfrm>
              <a:off x="4950" y="3486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Line 8"/>
            <p:cNvSpPr>
              <a:spLocks noChangeShapeType="1"/>
            </p:cNvSpPr>
            <p:nvPr/>
          </p:nvSpPr>
          <p:spPr bwMode="auto">
            <a:xfrm>
              <a:off x="4650" y="106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Rectangle 9"/>
            <p:cNvSpPr>
              <a:spLocks noChangeArrowheads="1"/>
            </p:cNvSpPr>
            <p:nvPr/>
          </p:nvSpPr>
          <p:spPr bwMode="auto">
            <a:xfrm>
              <a:off x="2784" y="198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8628" name="Line 10"/>
            <p:cNvSpPr>
              <a:spLocks noChangeShapeType="1"/>
            </p:cNvSpPr>
            <p:nvPr/>
          </p:nvSpPr>
          <p:spPr bwMode="auto">
            <a:xfrm>
              <a:off x="4608" y="900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Line 11"/>
            <p:cNvSpPr>
              <a:spLocks noChangeShapeType="1"/>
            </p:cNvSpPr>
            <p:nvPr/>
          </p:nvSpPr>
          <p:spPr bwMode="auto">
            <a:xfrm>
              <a:off x="4740" y="128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Line 12"/>
            <p:cNvSpPr>
              <a:spLocks noChangeShapeType="1"/>
            </p:cNvSpPr>
            <p:nvPr/>
          </p:nvSpPr>
          <p:spPr bwMode="auto">
            <a:xfrm>
              <a:off x="4938" y="332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Line 13"/>
            <p:cNvSpPr>
              <a:spLocks noChangeShapeType="1"/>
            </p:cNvSpPr>
            <p:nvPr/>
          </p:nvSpPr>
          <p:spPr bwMode="auto">
            <a:xfrm>
              <a:off x="5028" y="3708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Rectangle 14"/>
            <p:cNvSpPr>
              <a:spLocks noChangeArrowheads="1"/>
            </p:cNvSpPr>
            <p:nvPr/>
          </p:nvSpPr>
          <p:spPr bwMode="auto">
            <a:xfrm>
              <a:off x="4830" y="1422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8633" name="Rectangle 15"/>
            <p:cNvSpPr>
              <a:spLocks noChangeArrowheads="1"/>
            </p:cNvSpPr>
            <p:nvPr/>
          </p:nvSpPr>
          <p:spPr bwMode="auto">
            <a:xfrm>
              <a:off x="1704" y="2658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8634" name="Text Box 16"/>
            <p:cNvSpPr txBox="1">
              <a:spLocks noChangeArrowheads="1"/>
            </p:cNvSpPr>
            <p:nvPr/>
          </p:nvSpPr>
          <p:spPr bwMode="auto">
            <a:xfrm>
              <a:off x="638" y="1961"/>
              <a:ext cx="4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4286250" algn="l"/>
                </a:tabLst>
              </a:pP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Dégénérescence axonale (Wallerienne): &gt; 8</a:t>
              </a:r>
              <a:r>
                <a:rPr lang="fr-BE" baseline="30000">
                  <a:solidFill>
                    <a:srgbClr val="FF0000"/>
                  </a:solidFill>
                  <a:latin typeface="Comic Sans MS" pitchFamily="-65" charset="0"/>
                </a:rPr>
                <a:t>ème</a:t>
              </a: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 jour</a:t>
              </a:r>
              <a:endParaRPr lang="fr-FR">
                <a:solidFill>
                  <a:srgbClr val="FF0000"/>
                </a:solidFill>
                <a:latin typeface="Comic Sans MS" pitchFamily="-65" charset="0"/>
              </a:endParaRPr>
            </a:p>
          </p:txBody>
        </p:sp>
      </p:grpSp>
      <p:sp>
        <p:nvSpPr>
          <p:cNvPr id="68611" name="Rectangle 17"/>
          <p:cNvSpPr>
            <a:spLocks noChangeArrowheads="1"/>
          </p:cNvSpPr>
          <p:nvPr/>
        </p:nvSpPr>
        <p:spPr bwMode="auto">
          <a:xfrm>
            <a:off x="5359400" y="4330700"/>
            <a:ext cx="15240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8612" name="Rectangle 18"/>
          <p:cNvSpPr>
            <a:spLocks noChangeArrowheads="1"/>
          </p:cNvSpPr>
          <p:nvPr/>
        </p:nvSpPr>
        <p:spPr bwMode="auto">
          <a:xfrm>
            <a:off x="5461000" y="635000"/>
            <a:ext cx="14986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91250" y="4935538"/>
            <a:ext cx="314325" cy="639762"/>
            <a:chOff x="3900" y="3109"/>
            <a:chExt cx="198" cy="403"/>
          </a:xfrm>
        </p:grpSpPr>
        <p:sp>
          <p:nvSpPr>
            <p:cNvPr id="68618" name="Line 20"/>
            <p:cNvSpPr>
              <a:spLocks noChangeShapeType="1"/>
            </p:cNvSpPr>
            <p:nvPr/>
          </p:nvSpPr>
          <p:spPr bwMode="auto">
            <a:xfrm flipV="1">
              <a:off x="3900" y="3109"/>
              <a:ext cx="62" cy="2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9" name="Line 21"/>
            <p:cNvSpPr>
              <a:spLocks noChangeShapeType="1"/>
            </p:cNvSpPr>
            <p:nvPr/>
          </p:nvSpPr>
          <p:spPr bwMode="auto">
            <a:xfrm flipH="1" flipV="1">
              <a:off x="3959" y="3119"/>
              <a:ext cx="94" cy="3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0" name="Line 22"/>
            <p:cNvSpPr>
              <a:spLocks noChangeShapeType="1"/>
            </p:cNvSpPr>
            <p:nvPr/>
          </p:nvSpPr>
          <p:spPr bwMode="auto">
            <a:xfrm flipV="1">
              <a:off x="4056" y="3391"/>
              <a:ext cx="42" cy="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5488" y="1106488"/>
            <a:ext cx="247650" cy="587375"/>
            <a:chOff x="3657" y="697"/>
            <a:chExt cx="156" cy="370"/>
          </a:xfrm>
        </p:grpSpPr>
        <p:sp>
          <p:nvSpPr>
            <p:cNvPr id="68615" name="Line 24"/>
            <p:cNvSpPr>
              <a:spLocks noChangeShapeType="1"/>
            </p:cNvSpPr>
            <p:nvPr/>
          </p:nvSpPr>
          <p:spPr bwMode="auto">
            <a:xfrm flipV="1">
              <a:off x="3657" y="697"/>
              <a:ext cx="62" cy="2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6" name="Line 25"/>
            <p:cNvSpPr>
              <a:spLocks noChangeShapeType="1"/>
            </p:cNvSpPr>
            <p:nvPr/>
          </p:nvSpPr>
          <p:spPr bwMode="auto">
            <a:xfrm flipH="1" flipV="1">
              <a:off x="3716" y="706"/>
              <a:ext cx="58" cy="3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7" name="Line 26"/>
            <p:cNvSpPr>
              <a:spLocks noChangeShapeType="1"/>
            </p:cNvSpPr>
            <p:nvPr/>
          </p:nvSpPr>
          <p:spPr bwMode="auto">
            <a:xfrm flipV="1">
              <a:off x="3774" y="989"/>
              <a:ext cx="39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84827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6763" y="36513"/>
            <a:ext cx="7921625" cy="6784975"/>
            <a:chOff x="480" y="29"/>
            <a:chExt cx="4990" cy="4274"/>
          </a:xfrm>
        </p:grpSpPr>
        <p:pic>
          <p:nvPicPr>
            <p:cNvPr id="70695" name="Picture 3" descr="C:\Mes documents\Mes images\Conduction 5 copier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480" y="29"/>
              <a:ext cx="4990" cy="4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6" name="Text Box 4"/>
            <p:cNvSpPr txBox="1">
              <a:spLocks noChangeArrowheads="1"/>
            </p:cNvSpPr>
            <p:nvPr/>
          </p:nvSpPr>
          <p:spPr bwMode="auto">
            <a:xfrm>
              <a:off x="626" y="36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Poignet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70697" name="Text Box 5"/>
            <p:cNvSpPr txBox="1">
              <a:spLocks noChangeArrowheads="1"/>
            </p:cNvSpPr>
            <p:nvPr/>
          </p:nvSpPr>
          <p:spPr bwMode="auto">
            <a:xfrm>
              <a:off x="626" y="2340"/>
              <a:ext cx="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Coude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70698" name="Rectangle 6"/>
            <p:cNvSpPr>
              <a:spLocks noChangeArrowheads="1"/>
            </p:cNvSpPr>
            <p:nvPr/>
          </p:nvSpPr>
          <p:spPr bwMode="auto">
            <a:xfrm>
              <a:off x="966" y="2610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699" name="Line 7"/>
            <p:cNvSpPr>
              <a:spLocks noChangeShapeType="1"/>
            </p:cNvSpPr>
            <p:nvPr/>
          </p:nvSpPr>
          <p:spPr bwMode="auto">
            <a:xfrm>
              <a:off x="4776" y="3432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0" name="Line 8"/>
            <p:cNvSpPr>
              <a:spLocks noChangeShapeType="1"/>
            </p:cNvSpPr>
            <p:nvPr/>
          </p:nvSpPr>
          <p:spPr bwMode="auto">
            <a:xfrm>
              <a:off x="4416" y="960"/>
              <a:ext cx="0" cy="21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1" name="Rectangle 9"/>
            <p:cNvSpPr>
              <a:spLocks noChangeArrowheads="1"/>
            </p:cNvSpPr>
            <p:nvPr/>
          </p:nvSpPr>
          <p:spPr bwMode="auto">
            <a:xfrm>
              <a:off x="2556" y="138"/>
              <a:ext cx="234" cy="21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702" name="Line 10"/>
            <p:cNvSpPr>
              <a:spLocks noChangeShapeType="1"/>
            </p:cNvSpPr>
            <p:nvPr/>
          </p:nvSpPr>
          <p:spPr bwMode="auto">
            <a:xfrm>
              <a:off x="4440" y="62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3" name="Line 11"/>
            <p:cNvSpPr>
              <a:spLocks noChangeShapeType="1"/>
            </p:cNvSpPr>
            <p:nvPr/>
          </p:nvSpPr>
          <p:spPr bwMode="auto">
            <a:xfrm>
              <a:off x="4632" y="1254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4" name="Line 12"/>
            <p:cNvSpPr>
              <a:spLocks noChangeShapeType="1"/>
            </p:cNvSpPr>
            <p:nvPr/>
          </p:nvSpPr>
          <p:spPr bwMode="auto">
            <a:xfrm>
              <a:off x="4770" y="3288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5" name="Line 13"/>
            <p:cNvSpPr>
              <a:spLocks noChangeShapeType="1"/>
            </p:cNvSpPr>
            <p:nvPr/>
          </p:nvSpPr>
          <p:spPr bwMode="auto">
            <a:xfrm>
              <a:off x="4866" y="3648"/>
              <a:ext cx="17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6" name="Rectangle 14"/>
            <p:cNvSpPr>
              <a:spLocks noChangeArrowheads="1"/>
            </p:cNvSpPr>
            <p:nvPr/>
          </p:nvSpPr>
          <p:spPr bwMode="auto">
            <a:xfrm>
              <a:off x="5064" y="1284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707" name="Rectangle 15"/>
            <p:cNvSpPr>
              <a:spLocks noChangeArrowheads="1"/>
            </p:cNvSpPr>
            <p:nvPr/>
          </p:nvSpPr>
          <p:spPr bwMode="auto">
            <a:xfrm>
              <a:off x="1704" y="2658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708" name="Text Box 16"/>
            <p:cNvSpPr txBox="1">
              <a:spLocks noChangeArrowheads="1"/>
            </p:cNvSpPr>
            <p:nvPr/>
          </p:nvSpPr>
          <p:spPr bwMode="auto">
            <a:xfrm>
              <a:off x="638" y="1805"/>
              <a:ext cx="45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tabLst>
                  <a:tab pos="4286250" algn="l"/>
                </a:tabLst>
              </a:pP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Dégénérescence axonale (Wallerienne): &lt; 8</a:t>
              </a:r>
              <a:r>
                <a:rPr lang="fr-BE" baseline="30000">
                  <a:solidFill>
                    <a:srgbClr val="FF0000"/>
                  </a:solidFill>
                  <a:latin typeface="Comic Sans MS" pitchFamily="-65" charset="0"/>
                </a:rPr>
                <a:t>ème</a:t>
              </a:r>
              <a:r>
                <a:rPr lang="fr-BE">
                  <a:solidFill>
                    <a:srgbClr val="FF0000"/>
                  </a:solidFill>
                  <a:latin typeface="Comic Sans MS" pitchFamily="-65" charset="0"/>
                </a:rPr>
                <a:t> jour</a:t>
              </a:r>
              <a:br>
                <a:rPr lang="fr-BE">
                  <a:solidFill>
                    <a:srgbClr val="FF0000"/>
                  </a:solidFill>
                  <a:latin typeface="Comic Sans MS" pitchFamily="-65" charset="0"/>
                </a:rPr>
              </a:br>
              <a:r>
                <a:rPr lang="fr-BE">
                  <a:solidFill>
                    <a:srgbClr val="FFFF00"/>
                  </a:solidFill>
                  <a:latin typeface="Comic Sans MS" pitchFamily="-65" charset="0"/>
                </a:rPr>
                <a:t>pseudo B.C.</a:t>
              </a:r>
              <a:endParaRPr lang="fr-FR">
                <a:solidFill>
                  <a:srgbClr val="FFFF00"/>
                </a:solidFill>
                <a:latin typeface="Comic Sans MS" pitchFamily="-65" charset="0"/>
              </a:endParaRPr>
            </a:p>
          </p:txBody>
        </p:sp>
        <p:sp>
          <p:nvSpPr>
            <p:cNvPr id="70709" name="Rectangle 17"/>
            <p:cNvSpPr>
              <a:spLocks noChangeArrowheads="1"/>
            </p:cNvSpPr>
            <p:nvPr/>
          </p:nvSpPr>
          <p:spPr bwMode="auto">
            <a:xfrm>
              <a:off x="3524" y="329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710" name="Rectangle 18"/>
            <p:cNvSpPr>
              <a:spLocks noChangeArrowheads="1"/>
            </p:cNvSpPr>
            <p:nvPr/>
          </p:nvSpPr>
          <p:spPr bwMode="auto">
            <a:xfrm>
              <a:off x="3702" y="965"/>
              <a:ext cx="56" cy="18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70659" name="Rectangle 19"/>
          <p:cNvSpPr>
            <a:spLocks noChangeArrowheads="1"/>
          </p:cNvSpPr>
          <p:nvPr/>
        </p:nvSpPr>
        <p:spPr bwMode="auto">
          <a:xfrm>
            <a:off x="5232400" y="43053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0660" name="Rectangle 20"/>
          <p:cNvSpPr>
            <a:spLocks noChangeArrowheads="1"/>
          </p:cNvSpPr>
          <p:nvPr/>
        </p:nvSpPr>
        <p:spPr bwMode="auto">
          <a:xfrm>
            <a:off x="5181600" y="406400"/>
            <a:ext cx="14605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78450" y="487363"/>
            <a:ext cx="293688" cy="2014537"/>
            <a:chOff x="3388" y="307"/>
            <a:chExt cx="185" cy="1269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400" y="1398"/>
              <a:ext cx="105" cy="178"/>
              <a:chOff x="3557" y="1544"/>
              <a:chExt cx="108" cy="166"/>
            </a:xfrm>
          </p:grpSpPr>
          <p:sp>
            <p:nvSpPr>
              <p:cNvPr id="70692" name="Line 23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3" name="Line 24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4" name="Line 25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396" y="1039"/>
              <a:ext cx="138" cy="232"/>
              <a:chOff x="3564" y="1116"/>
              <a:chExt cx="144" cy="286"/>
            </a:xfrm>
          </p:grpSpPr>
          <p:sp>
            <p:nvSpPr>
              <p:cNvPr id="70689" name="Line 27"/>
              <p:cNvSpPr>
                <a:spLocks noChangeShapeType="1"/>
              </p:cNvSpPr>
              <p:nvPr/>
            </p:nvSpPr>
            <p:spPr bwMode="auto">
              <a:xfrm flipV="1">
                <a:off x="3564" y="1118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0" name="Line 28"/>
              <p:cNvSpPr>
                <a:spLocks noChangeShapeType="1"/>
              </p:cNvSpPr>
              <p:nvPr/>
            </p:nvSpPr>
            <p:spPr bwMode="auto">
              <a:xfrm flipH="1" flipV="1">
                <a:off x="3613" y="1116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1" name="Line 29"/>
              <p:cNvSpPr>
                <a:spLocks noChangeShapeType="1"/>
              </p:cNvSpPr>
              <p:nvPr/>
            </p:nvSpPr>
            <p:spPr bwMode="auto">
              <a:xfrm flipV="1">
                <a:off x="3679" y="1343"/>
                <a:ext cx="29" cy="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411" y="647"/>
              <a:ext cx="162" cy="300"/>
              <a:chOff x="3552" y="700"/>
              <a:chExt cx="184" cy="318"/>
            </a:xfrm>
          </p:grpSpPr>
          <p:sp>
            <p:nvSpPr>
              <p:cNvPr id="70686" name="Line 31"/>
              <p:cNvSpPr>
                <a:spLocks noChangeShapeType="1"/>
              </p:cNvSpPr>
              <p:nvPr/>
            </p:nvSpPr>
            <p:spPr bwMode="auto">
              <a:xfrm flipV="1">
                <a:off x="3552" y="702"/>
                <a:ext cx="57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7" name="Line 32"/>
              <p:cNvSpPr>
                <a:spLocks noChangeShapeType="1"/>
              </p:cNvSpPr>
              <p:nvPr/>
            </p:nvSpPr>
            <p:spPr bwMode="auto">
              <a:xfrm flipH="1" flipV="1">
                <a:off x="3617" y="700"/>
                <a:ext cx="82" cy="3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8" name="Line 33"/>
              <p:cNvSpPr>
                <a:spLocks noChangeShapeType="1"/>
              </p:cNvSpPr>
              <p:nvPr/>
            </p:nvSpPr>
            <p:spPr bwMode="auto">
              <a:xfrm flipV="1">
                <a:off x="3704" y="954"/>
                <a:ext cx="32" cy="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388" y="307"/>
              <a:ext cx="179" cy="327"/>
              <a:chOff x="3568" y="228"/>
              <a:chExt cx="200" cy="486"/>
            </a:xfrm>
          </p:grpSpPr>
          <p:sp>
            <p:nvSpPr>
              <p:cNvPr id="70683" name="Line 35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4" name="Line 36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5" name="Line 37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120900" y="4344988"/>
            <a:ext cx="4184650" cy="2028825"/>
            <a:chOff x="1336" y="2737"/>
            <a:chExt cx="2636" cy="1278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426" y="3837"/>
              <a:ext cx="105" cy="178"/>
              <a:chOff x="3557" y="1544"/>
              <a:chExt cx="108" cy="166"/>
            </a:xfrm>
          </p:grpSpPr>
          <p:sp>
            <p:nvSpPr>
              <p:cNvPr id="70676" name="Line 40"/>
              <p:cNvSpPr>
                <a:spLocks noChangeShapeType="1"/>
              </p:cNvSpPr>
              <p:nvPr/>
            </p:nvSpPr>
            <p:spPr bwMode="auto">
              <a:xfrm flipV="1">
                <a:off x="3557" y="1545"/>
                <a:ext cx="34" cy="1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7" name="Line 41"/>
              <p:cNvSpPr>
                <a:spLocks noChangeShapeType="1"/>
              </p:cNvSpPr>
              <p:nvPr/>
            </p:nvSpPr>
            <p:spPr bwMode="auto">
              <a:xfrm flipH="1" flipV="1">
                <a:off x="3596" y="1544"/>
                <a:ext cx="49" cy="1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8" name="Line 42"/>
              <p:cNvSpPr>
                <a:spLocks noChangeShapeType="1"/>
              </p:cNvSpPr>
              <p:nvPr/>
            </p:nvSpPr>
            <p:spPr bwMode="auto">
              <a:xfrm flipV="1">
                <a:off x="3648" y="1685"/>
                <a:ext cx="17" cy="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401" y="3484"/>
              <a:ext cx="138" cy="232"/>
              <a:chOff x="3564" y="1116"/>
              <a:chExt cx="144" cy="286"/>
            </a:xfrm>
          </p:grpSpPr>
          <p:sp>
            <p:nvSpPr>
              <p:cNvPr id="70673" name="Line 44"/>
              <p:cNvSpPr>
                <a:spLocks noChangeShapeType="1"/>
              </p:cNvSpPr>
              <p:nvPr/>
            </p:nvSpPr>
            <p:spPr bwMode="auto">
              <a:xfrm flipV="1">
                <a:off x="3564" y="1118"/>
                <a:ext cx="43" cy="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4" name="Line 45"/>
              <p:cNvSpPr>
                <a:spLocks noChangeShapeType="1"/>
              </p:cNvSpPr>
              <p:nvPr/>
            </p:nvSpPr>
            <p:spPr bwMode="auto">
              <a:xfrm flipH="1" flipV="1">
                <a:off x="3613" y="1116"/>
                <a:ext cx="62" cy="2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5" name="Line 46"/>
              <p:cNvSpPr>
                <a:spLocks noChangeShapeType="1"/>
              </p:cNvSpPr>
              <p:nvPr/>
            </p:nvSpPr>
            <p:spPr bwMode="auto">
              <a:xfrm flipV="1">
                <a:off x="3679" y="1343"/>
                <a:ext cx="29" cy="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3786" y="3100"/>
              <a:ext cx="186" cy="346"/>
              <a:chOff x="3786" y="3100"/>
              <a:chExt cx="186" cy="346"/>
            </a:xfrm>
          </p:grpSpPr>
          <p:sp>
            <p:nvSpPr>
              <p:cNvPr id="70670" name="Line 48"/>
              <p:cNvSpPr>
                <a:spLocks noChangeShapeType="1"/>
              </p:cNvSpPr>
              <p:nvPr/>
            </p:nvSpPr>
            <p:spPr bwMode="auto">
              <a:xfrm flipV="1">
                <a:off x="3786" y="3100"/>
                <a:ext cx="55" cy="2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1" name="Line 49"/>
              <p:cNvSpPr>
                <a:spLocks noChangeShapeType="1"/>
              </p:cNvSpPr>
              <p:nvPr/>
            </p:nvSpPr>
            <p:spPr bwMode="auto">
              <a:xfrm flipH="1" flipV="1">
                <a:off x="3849" y="3104"/>
                <a:ext cx="80" cy="3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2" name="Line 50"/>
              <p:cNvSpPr>
                <a:spLocks noChangeShapeType="1"/>
              </p:cNvSpPr>
              <p:nvPr/>
            </p:nvSpPr>
            <p:spPr bwMode="auto">
              <a:xfrm flipV="1">
                <a:off x="3931" y="3353"/>
                <a:ext cx="41" cy="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336" y="2737"/>
              <a:ext cx="179" cy="327"/>
              <a:chOff x="3568" y="228"/>
              <a:chExt cx="200" cy="486"/>
            </a:xfrm>
          </p:grpSpPr>
          <p:sp>
            <p:nvSpPr>
              <p:cNvPr id="70667" name="Line 52"/>
              <p:cNvSpPr>
                <a:spLocks noChangeShapeType="1"/>
              </p:cNvSpPr>
              <p:nvPr/>
            </p:nvSpPr>
            <p:spPr bwMode="auto">
              <a:xfrm flipV="1">
                <a:off x="3568" y="231"/>
                <a:ext cx="65" cy="3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8" name="Line 53"/>
              <p:cNvSpPr>
                <a:spLocks noChangeShapeType="1"/>
              </p:cNvSpPr>
              <p:nvPr/>
            </p:nvSpPr>
            <p:spPr bwMode="auto">
              <a:xfrm flipH="1" flipV="1">
                <a:off x="3641" y="228"/>
                <a:ext cx="82" cy="4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69" name="Line 54"/>
              <p:cNvSpPr>
                <a:spLocks noChangeShapeType="1"/>
              </p:cNvSpPr>
              <p:nvPr/>
            </p:nvSpPr>
            <p:spPr bwMode="auto">
              <a:xfrm flipV="1">
                <a:off x="3728" y="605"/>
                <a:ext cx="40" cy="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4542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-20638"/>
            <a:ext cx="7620000" cy="6878638"/>
            <a:chOff x="466" y="-18"/>
            <a:chExt cx="4800" cy="433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66" y="-18"/>
              <a:ext cx="4800" cy="4333"/>
              <a:chOff x="466" y="-18"/>
              <a:chExt cx="4800" cy="4333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66" y="-18"/>
                <a:ext cx="4800" cy="4333"/>
                <a:chOff x="466" y="-18"/>
                <a:chExt cx="4800" cy="4333"/>
              </a:xfrm>
            </p:grpSpPr>
            <p:pic>
              <p:nvPicPr>
                <p:cNvPr id="72748" name="Picture 5" descr="C:\Mes documents\Mes images\Conduction 7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lum bright="100000" contrast="100000"/>
                </a:blip>
                <a:srcRect/>
                <a:stretch>
                  <a:fillRect/>
                </a:stretch>
              </p:blipFill>
              <p:spPr bwMode="auto">
                <a:xfrm>
                  <a:off x="466" y="29"/>
                  <a:ext cx="4800" cy="4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74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26" y="-18"/>
                  <a:ext cx="7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BE">
                      <a:solidFill>
                        <a:srgbClr val="FFFF00"/>
                      </a:solidFill>
                      <a:latin typeface="Comic Sans MS" pitchFamily="-65" charset="0"/>
                    </a:rPr>
                    <a:t>Poignet</a:t>
                  </a:r>
                  <a:endParaRPr lang="fr-FR">
                    <a:solidFill>
                      <a:srgbClr val="FFFF00"/>
                    </a:solidFill>
                    <a:latin typeface="Comic Sans MS" pitchFamily="-65" charset="0"/>
                  </a:endParaRPr>
                </a:p>
              </p:txBody>
            </p:sp>
            <p:sp>
              <p:nvSpPr>
                <p:cNvPr id="727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6" y="2340"/>
                  <a:ext cx="65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BE">
                      <a:solidFill>
                        <a:srgbClr val="FFFF00"/>
                      </a:solidFill>
                      <a:latin typeface="Comic Sans MS" pitchFamily="-65" charset="0"/>
                    </a:rPr>
                    <a:t>Coude</a:t>
                  </a:r>
                  <a:endParaRPr lang="fr-FR">
                    <a:solidFill>
                      <a:srgbClr val="FFFF00"/>
                    </a:solidFill>
                    <a:latin typeface="Comic Sans MS" pitchFamily="-65" charset="0"/>
                  </a:endParaRPr>
                </a:p>
              </p:txBody>
            </p:sp>
            <p:sp>
              <p:nvSpPr>
                <p:cNvPr id="72751" name="Rectangle 8"/>
                <p:cNvSpPr>
                  <a:spLocks noChangeArrowheads="1"/>
                </p:cNvSpPr>
                <p:nvPr/>
              </p:nvSpPr>
              <p:spPr bwMode="auto">
                <a:xfrm>
                  <a:off x="1344" y="2628"/>
                  <a:ext cx="234" cy="216"/>
                </a:xfrm>
                <a:prstGeom prst="rect">
                  <a:avLst/>
                </a:prstGeom>
                <a:noFill/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72752" name="Line 9"/>
                <p:cNvSpPr>
                  <a:spLocks noChangeShapeType="1"/>
                </p:cNvSpPr>
                <p:nvPr/>
              </p:nvSpPr>
              <p:spPr bwMode="auto">
                <a:xfrm>
                  <a:off x="4578" y="3432"/>
                  <a:ext cx="0" cy="21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3" name="Line 10"/>
                <p:cNvSpPr>
                  <a:spLocks noChangeShapeType="1"/>
                </p:cNvSpPr>
                <p:nvPr/>
              </p:nvSpPr>
              <p:spPr bwMode="auto">
                <a:xfrm>
                  <a:off x="4248" y="960"/>
                  <a:ext cx="0" cy="21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4" name="Rectangle 11"/>
                <p:cNvSpPr>
                  <a:spLocks noChangeArrowheads="1"/>
                </p:cNvSpPr>
                <p:nvPr/>
              </p:nvSpPr>
              <p:spPr bwMode="auto">
                <a:xfrm>
                  <a:off x="2466" y="132"/>
                  <a:ext cx="234" cy="216"/>
                </a:xfrm>
                <a:prstGeom prst="rect">
                  <a:avLst/>
                </a:prstGeom>
                <a:noFill/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72755" name="Line 12"/>
                <p:cNvSpPr>
                  <a:spLocks noChangeShapeType="1"/>
                </p:cNvSpPr>
                <p:nvPr/>
              </p:nvSpPr>
              <p:spPr bwMode="auto">
                <a:xfrm>
                  <a:off x="4266" y="618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6" name="Line 13"/>
                <p:cNvSpPr>
                  <a:spLocks noChangeShapeType="1"/>
                </p:cNvSpPr>
                <p:nvPr/>
              </p:nvSpPr>
              <p:spPr bwMode="auto">
                <a:xfrm>
                  <a:off x="4446" y="1254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7" name="Line 14"/>
                <p:cNvSpPr>
                  <a:spLocks noChangeShapeType="1"/>
                </p:cNvSpPr>
                <p:nvPr/>
              </p:nvSpPr>
              <p:spPr bwMode="auto">
                <a:xfrm>
                  <a:off x="4614" y="3090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8" name="Line 15"/>
                <p:cNvSpPr>
                  <a:spLocks noChangeShapeType="1"/>
                </p:cNvSpPr>
                <p:nvPr/>
              </p:nvSpPr>
              <p:spPr bwMode="auto">
                <a:xfrm>
                  <a:off x="4770" y="3714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59" name="Rectangle 16"/>
                <p:cNvSpPr>
                  <a:spLocks noChangeArrowheads="1"/>
                </p:cNvSpPr>
                <p:nvPr/>
              </p:nvSpPr>
              <p:spPr bwMode="auto">
                <a:xfrm>
                  <a:off x="4740" y="1140"/>
                  <a:ext cx="56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72760" name="Rectangle 17"/>
                <p:cNvSpPr>
                  <a:spLocks noChangeArrowheads="1"/>
                </p:cNvSpPr>
                <p:nvPr/>
              </p:nvSpPr>
              <p:spPr bwMode="auto">
                <a:xfrm>
                  <a:off x="1704" y="2658"/>
                  <a:ext cx="56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BE"/>
                </a:p>
              </p:txBody>
            </p:sp>
            <p:sp>
              <p:nvSpPr>
                <p:cNvPr id="727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02" y="1805"/>
                  <a:ext cx="12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tabLst>
                      <a:tab pos="4286250" algn="l"/>
                    </a:tabLst>
                  </a:pPr>
                  <a:r>
                    <a:rPr lang="fr-BE">
                      <a:solidFill>
                        <a:srgbClr val="FF0000"/>
                      </a:solidFill>
                      <a:latin typeface="Comic Sans MS" pitchFamily="-65" charset="0"/>
                    </a:rPr>
                    <a:t>B.C. proximal</a:t>
                  </a:r>
                  <a:endParaRPr lang="fr-FR">
                    <a:solidFill>
                      <a:srgbClr val="FF0000"/>
                    </a:solidFill>
                    <a:latin typeface="Comic Sans MS" pitchFamily="-65" charset="0"/>
                  </a:endParaRPr>
                </a:p>
              </p:txBody>
            </p:sp>
            <p:sp>
              <p:nvSpPr>
                <p:cNvPr id="7276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22" y="210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28" y="912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28" y="1224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40" y="2646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40" y="3402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40" y="3720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68" name="Line 25"/>
                <p:cNvSpPr>
                  <a:spLocks noChangeShapeType="1"/>
                </p:cNvSpPr>
                <p:nvPr/>
              </p:nvSpPr>
              <p:spPr bwMode="auto">
                <a:xfrm>
                  <a:off x="948" y="2850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69" name="Line 26"/>
                <p:cNvSpPr>
                  <a:spLocks noChangeShapeType="1"/>
                </p:cNvSpPr>
                <p:nvPr/>
              </p:nvSpPr>
              <p:spPr bwMode="auto">
                <a:xfrm>
                  <a:off x="1128" y="2856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0" name="Line 27"/>
                <p:cNvSpPr>
                  <a:spLocks noChangeShapeType="1"/>
                </p:cNvSpPr>
                <p:nvPr/>
              </p:nvSpPr>
              <p:spPr bwMode="auto">
                <a:xfrm>
                  <a:off x="948" y="3594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1" name="Line 28"/>
                <p:cNvSpPr>
                  <a:spLocks noChangeShapeType="1"/>
                </p:cNvSpPr>
                <p:nvPr/>
              </p:nvSpPr>
              <p:spPr bwMode="auto">
                <a:xfrm>
                  <a:off x="1128" y="3600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2" name="Line 29"/>
                <p:cNvSpPr>
                  <a:spLocks noChangeShapeType="1"/>
                </p:cNvSpPr>
                <p:nvPr/>
              </p:nvSpPr>
              <p:spPr bwMode="auto">
                <a:xfrm>
                  <a:off x="954" y="3912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3" name="Line 30"/>
                <p:cNvSpPr>
                  <a:spLocks noChangeShapeType="1"/>
                </p:cNvSpPr>
                <p:nvPr/>
              </p:nvSpPr>
              <p:spPr bwMode="auto">
                <a:xfrm>
                  <a:off x="1134" y="3918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4" name="Line 31"/>
                <p:cNvSpPr>
                  <a:spLocks noChangeShapeType="1"/>
                </p:cNvSpPr>
                <p:nvPr/>
              </p:nvSpPr>
              <p:spPr bwMode="auto">
                <a:xfrm>
                  <a:off x="924" y="1422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1428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6" name="Line 33"/>
                <p:cNvSpPr>
                  <a:spLocks noChangeShapeType="1"/>
                </p:cNvSpPr>
                <p:nvPr/>
              </p:nvSpPr>
              <p:spPr bwMode="auto">
                <a:xfrm>
                  <a:off x="936" y="1104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7" name="Line 34"/>
                <p:cNvSpPr>
                  <a:spLocks noChangeShapeType="1"/>
                </p:cNvSpPr>
                <p:nvPr/>
              </p:nvSpPr>
              <p:spPr bwMode="auto">
                <a:xfrm>
                  <a:off x="1116" y="1110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8" name="Line 35"/>
                <p:cNvSpPr>
                  <a:spLocks noChangeShapeType="1"/>
                </p:cNvSpPr>
                <p:nvPr/>
              </p:nvSpPr>
              <p:spPr bwMode="auto">
                <a:xfrm>
                  <a:off x="936" y="402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9" name="Line 36"/>
                <p:cNvSpPr>
                  <a:spLocks noChangeShapeType="1"/>
                </p:cNvSpPr>
                <p:nvPr/>
              </p:nvSpPr>
              <p:spPr bwMode="auto">
                <a:xfrm>
                  <a:off x="1116" y="408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0" name="Line 37"/>
                <p:cNvSpPr>
                  <a:spLocks noChangeShapeType="1"/>
                </p:cNvSpPr>
                <p:nvPr/>
              </p:nvSpPr>
              <p:spPr bwMode="auto">
                <a:xfrm>
                  <a:off x="4104" y="4080"/>
                  <a:ext cx="972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40" y="3054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82" name="Line 39"/>
                <p:cNvSpPr>
                  <a:spLocks noChangeShapeType="1"/>
                </p:cNvSpPr>
                <p:nvPr/>
              </p:nvSpPr>
              <p:spPr bwMode="auto">
                <a:xfrm>
                  <a:off x="948" y="3228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3" name="Line 40"/>
                <p:cNvSpPr>
                  <a:spLocks noChangeShapeType="1"/>
                </p:cNvSpPr>
                <p:nvPr/>
              </p:nvSpPr>
              <p:spPr bwMode="auto">
                <a:xfrm>
                  <a:off x="1128" y="3234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28" y="558"/>
                  <a:ext cx="4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BE" sz="1800">
                      <a:solidFill>
                        <a:schemeClr val="bg1"/>
                      </a:solidFill>
                    </a:rPr>
                    <a:t>D  D</a:t>
                  </a:r>
                  <a:endParaRPr lang="fr-FR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785" name="Line 42"/>
                <p:cNvSpPr>
                  <a:spLocks noChangeShapeType="1"/>
                </p:cNvSpPr>
                <p:nvPr/>
              </p:nvSpPr>
              <p:spPr bwMode="auto">
                <a:xfrm>
                  <a:off x="942" y="738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86" name="Line 43"/>
                <p:cNvSpPr>
                  <a:spLocks noChangeShapeType="1"/>
                </p:cNvSpPr>
                <p:nvPr/>
              </p:nvSpPr>
              <p:spPr bwMode="auto">
                <a:xfrm>
                  <a:off x="1122" y="744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746" name="Rectangle 44"/>
              <p:cNvSpPr>
                <a:spLocks noChangeArrowheads="1"/>
              </p:cNvSpPr>
              <p:nvPr/>
            </p:nvSpPr>
            <p:spPr bwMode="auto">
              <a:xfrm>
                <a:off x="4828" y="1172"/>
                <a:ext cx="128" cy="318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72747" name="Rectangle 45"/>
              <p:cNvSpPr>
                <a:spLocks noChangeArrowheads="1"/>
              </p:cNvSpPr>
              <p:nvPr/>
            </p:nvSpPr>
            <p:spPr bwMode="auto">
              <a:xfrm>
                <a:off x="3488" y="920"/>
                <a:ext cx="137" cy="263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sp>
          <p:nvSpPr>
            <p:cNvPr id="72744" name="Rectangle 46"/>
            <p:cNvSpPr>
              <a:spLocks noChangeArrowheads="1"/>
            </p:cNvSpPr>
            <p:nvPr/>
          </p:nvSpPr>
          <p:spPr bwMode="auto">
            <a:xfrm>
              <a:off x="3392" y="194"/>
              <a:ext cx="128" cy="318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72707" name="Rectangle 47"/>
          <p:cNvSpPr>
            <a:spLocks noChangeArrowheads="1"/>
          </p:cNvSpPr>
          <p:nvPr/>
        </p:nvSpPr>
        <p:spPr bwMode="auto">
          <a:xfrm>
            <a:off x="5041900" y="41910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2708" name="Rectangle 48"/>
          <p:cNvSpPr>
            <a:spLocks noChangeArrowheads="1"/>
          </p:cNvSpPr>
          <p:nvPr/>
        </p:nvSpPr>
        <p:spPr bwMode="auto">
          <a:xfrm>
            <a:off x="5016500" y="406400"/>
            <a:ext cx="1409700" cy="2374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208588" y="457200"/>
            <a:ext cx="312737" cy="2070100"/>
            <a:chOff x="3281" y="288"/>
            <a:chExt cx="197" cy="1304"/>
          </a:xfrm>
        </p:grpSpPr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287" y="1430"/>
              <a:ext cx="115" cy="162"/>
              <a:chOff x="3287" y="1430"/>
              <a:chExt cx="115" cy="162"/>
            </a:xfrm>
          </p:grpSpPr>
          <p:sp>
            <p:nvSpPr>
              <p:cNvPr id="72740" name="Line 51"/>
              <p:cNvSpPr>
                <a:spLocks noChangeShapeType="1"/>
              </p:cNvSpPr>
              <p:nvPr/>
            </p:nvSpPr>
            <p:spPr bwMode="auto">
              <a:xfrm flipV="1">
                <a:off x="3287" y="1430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41" name="Line 52"/>
              <p:cNvSpPr>
                <a:spLocks noChangeShapeType="1"/>
              </p:cNvSpPr>
              <p:nvPr/>
            </p:nvSpPr>
            <p:spPr bwMode="auto">
              <a:xfrm flipH="1" flipV="1">
                <a:off x="3317" y="1432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42" name="Line 53"/>
              <p:cNvSpPr>
                <a:spLocks noChangeShapeType="1"/>
              </p:cNvSpPr>
              <p:nvPr/>
            </p:nvSpPr>
            <p:spPr bwMode="auto">
              <a:xfrm flipH="1">
                <a:off x="3371" y="1544"/>
                <a:ext cx="31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295" y="1062"/>
              <a:ext cx="120" cy="238"/>
              <a:chOff x="3281" y="1070"/>
              <a:chExt cx="120" cy="238"/>
            </a:xfrm>
          </p:grpSpPr>
          <p:sp>
            <p:nvSpPr>
              <p:cNvPr id="72737" name="Line 55"/>
              <p:cNvSpPr>
                <a:spLocks noChangeShapeType="1"/>
              </p:cNvSpPr>
              <p:nvPr/>
            </p:nvSpPr>
            <p:spPr bwMode="auto">
              <a:xfrm flipV="1">
                <a:off x="3281" y="1070"/>
                <a:ext cx="28" cy="1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8" name="Line 56"/>
              <p:cNvSpPr>
                <a:spLocks noChangeShapeType="1"/>
              </p:cNvSpPr>
              <p:nvPr/>
            </p:nvSpPr>
            <p:spPr bwMode="auto">
              <a:xfrm flipH="1" flipV="1">
                <a:off x="3309" y="1075"/>
                <a:ext cx="68" cy="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9" name="Line 57"/>
              <p:cNvSpPr>
                <a:spLocks noChangeShapeType="1"/>
              </p:cNvSpPr>
              <p:nvPr/>
            </p:nvSpPr>
            <p:spPr bwMode="auto">
              <a:xfrm flipV="1">
                <a:off x="3378" y="1242"/>
                <a:ext cx="23" cy="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301" y="667"/>
              <a:ext cx="177" cy="282"/>
              <a:chOff x="3301" y="667"/>
              <a:chExt cx="177" cy="282"/>
            </a:xfrm>
          </p:grpSpPr>
          <p:sp>
            <p:nvSpPr>
              <p:cNvPr id="72734" name="Line 59"/>
              <p:cNvSpPr>
                <a:spLocks noChangeShapeType="1"/>
              </p:cNvSpPr>
              <p:nvPr/>
            </p:nvSpPr>
            <p:spPr bwMode="auto">
              <a:xfrm flipV="1">
                <a:off x="3301" y="667"/>
                <a:ext cx="44" cy="2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5" name="Line 60"/>
              <p:cNvSpPr>
                <a:spLocks noChangeShapeType="1"/>
              </p:cNvSpPr>
              <p:nvPr/>
            </p:nvSpPr>
            <p:spPr bwMode="auto">
              <a:xfrm flipH="1" flipV="1">
                <a:off x="3344" y="669"/>
                <a:ext cx="86" cy="2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6" name="Line 61"/>
              <p:cNvSpPr>
                <a:spLocks noChangeShapeType="1"/>
              </p:cNvSpPr>
              <p:nvPr/>
            </p:nvSpPr>
            <p:spPr bwMode="auto">
              <a:xfrm flipV="1">
                <a:off x="3435" y="868"/>
                <a:ext cx="43" cy="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281" y="288"/>
              <a:ext cx="170" cy="321"/>
              <a:chOff x="3281" y="288"/>
              <a:chExt cx="170" cy="321"/>
            </a:xfrm>
          </p:grpSpPr>
          <p:sp>
            <p:nvSpPr>
              <p:cNvPr id="72731" name="Line 63"/>
              <p:cNvSpPr>
                <a:spLocks noChangeShapeType="1"/>
              </p:cNvSpPr>
              <p:nvPr/>
            </p:nvSpPr>
            <p:spPr bwMode="auto">
              <a:xfrm flipV="1">
                <a:off x="3281" y="293"/>
                <a:ext cx="50" cy="2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2" name="Line 64"/>
              <p:cNvSpPr>
                <a:spLocks noChangeShapeType="1"/>
              </p:cNvSpPr>
              <p:nvPr/>
            </p:nvSpPr>
            <p:spPr bwMode="auto">
              <a:xfrm flipH="1" flipV="1">
                <a:off x="3333" y="288"/>
                <a:ext cx="82" cy="3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3" name="Line 65"/>
              <p:cNvSpPr>
                <a:spLocks noChangeShapeType="1"/>
              </p:cNvSpPr>
              <p:nvPr/>
            </p:nvSpPr>
            <p:spPr bwMode="auto">
              <a:xfrm flipV="1">
                <a:off x="3408" y="546"/>
                <a:ext cx="43" cy="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5702300" y="4378325"/>
            <a:ext cx="344488" cy="2098675"/>
            <a:chOff x="3592" y="2758"/>
            <a:chExt cx="217" cy="1322"/>
          </a:xfrm>
        </p:grpSpPr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3694" y="3918"/>
              <a:ext cx="115" cy="162"/>
              <a:chOff x="3574" y="3918"/>
              <a:chExt cx="115" cy="162"/>
            </a:xfrm>
          </p:grpSpPr>
          <p:sp>
            <p:nvSpPr>
              <p:cNvPr id="72724" name="Line 68"/>
              <p:cNvSpPr>
                <a:spLocks noChangeShapeType="1"/>
              </p:cNvSpPr>
              <p:nvPr/>
            </p:nvSpPr>
            <p:spPr bwMode="auto">
              <a:xfrm flipV="1">
                <a:off x="3574" y="3918"/>
                <a:ext cx="31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5" name="Line 69"/>
              <p:cNvSpPr>
                <a:spLocks noChangeShapeType="1"/>
              </p:cNvSpPr>
              <p:nvPr/>
            </p:nvSpPr>
            <p:spPr bwMode="auto">
              <a:xfrm flipH="1" flipV="1">
                <a:off x="3604" y="3920"/>
                <a:ext cx="58" cy="1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6" name="Line 70"/>
              <p:cNvSpPr>
                <a:spLocks noChangeShapeType="1"/>
              </p:cNvSpPr>
              <p:nvPr/>
            </p:nvSpPr>
            <p:spPr bwMode="auto">
              <a:xfrm flipH="1">
                <a:off x="3655" y="4029"/>
                <a:ext cx="3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665" y="3538"/>
              <a:ext cx="120" cy="250"/>
              <a:chOff x="3609" y="3538"/>
              <a:chExt cx="120" cy="250"/>
            </a:xfrm>
          </p:grpSpPr>
          <p:sp>
            <p:nvSpPr>
              <p:cNvPr id="72721" name="Line 72"/>
              <p:cNvSpPr>
                <a:spLocks noChangeShapeType="1"/>
              </p:cNvSpPr>
              <p:nvPr/>
            </p:nvSpPr>
            <p:spPr bwMode="auto">
              <a:xfrm flipV="1">
                <a:off x="3609" y="3538"/>
                <a:ext cx="29" cy="1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2" name="Line 73"/>
              <p:cNvSpPr>
                <a:spLocks noChangeShapeType="1"/>
              </p:cNvSpPr>
              <p:nvPr/>
            </p:nvSpPr>
            <p:spPr bwMode="auto">
              <a:xfrm flipH="1" flipV="1">
                <a:off x="3638" y="3543"/>
                <a:ext cx="72" cy="2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3" name="Line 74"/>
              <p:cNvSpPr>
                <a:spLocks noChangeShapeType="1"/>
              </p:cNvSpPr>
              <p:nvPr/>
            </p:nvSpPr>
            <p:spPr bwMode="auto">
              <a:xfrm flipV="1">
                <a:off x="3705" y="3716"/>
                <a:ext cx="24" cy="6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3621" y="3125"/>
              <a:ext cx="153" cy="324"/>
              <a:chOff x="3621" y="3125"/>
              <a:chExt cx="153" cy="324"/>
            </a:xfrm>
          </p:grpSpPr>
          <p:sp>
            <p:nvSpPr>
              <p:cNvPr id="72718" name="Line 76"/>
              <p:cNvSpPr>
                <a:spLocks noChangeShapeType="1"/>
              </p:cNvSpPr>
              <p:nvPr/>
            </p:nvSpPr>
            <p:spPr bwMode="auto">
              <a:xfrm flipV="1">
                <a:off x="3621" y="3125"/>
                <a:ext cx="44" cy="2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19" name="Line 77"/>
              <p:cNvSpPr>
                <a:spLocks noChangeShapeType="1"/>
              </p:cNvSpPr>
              <p:nvPr/>
            </p:nvSpPr>
            <p:spPr bwMode="auto">
              <a:xfrm flipH="1" flipV="1">
                <a:off x="3667" y="3127"/>
                <a:ext cx="86" cy="3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0" name="Line 78"/>
              <p:cNvSpPr>
                <a:spLocks noChangeShapeType="1"/>
              </p:cNvSpPr>
              <p:nvPr/>
            </p:nvSpPr>
            <p:spPr bwMode="auto">
              <a:xfrm flipV="1">
                <a:off x="3746" y="3356"/>
                <a:ext cx="28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3592" y="2758"/>
              <a:ext cx="182" cy="347"/>
              <a:chOff x="3592" y="2758"/>
              <a:chExt cx="182" cy="347"/>
            </a:xfrm>
          </p:grpSpPr>
          <p:sp>
            <p:nvSpPr>
              <p:cNvPr id="72715" name="Line 80"/>
              <p:cNvSpPr>
                <a:spLocks noChangeShapeType="1"/>
              </p:cNvSpPr>
              <p:nvPr/>
            </p:nvSpPr>
            <p:spPr bwMode="auto">
              <a:xfrm flipV="1">
                <a:off x="3592" y="2764"/>
                <a:ext cx="58" cy="2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16" name="Line 81"/>
              <p:cNvSpPr>
                <a:spLocks noChangeShapeType="1"/>
              </p:cNvSpPr>
              <p:nvPr/>
            </p:nvSpPr>
            <p:spPr bwMode="auto">
              <a:xfrm flipH="1" flipV="1">
                <a:off x="3653" y="2758"/>
                <a:ext cx="95" cy="3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17" name="Line 82"/>
              <p:cNvSpPr>
                <a:spLocks noChangeShapeType="1"/>
              </p:cNvSpPr>
              <p:nvPr/>
            </p:nvSpPr>
            <p:spPr bwMode="auto">
              <a:xfrm flipV="1">
                <a:off x="3745" y="3044"/>
                <a:ext cx="29" cy="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21644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20736</TotalTime>
  <Words>2500</Words>
  <Application>Microsoft Macintosh PowerPoint</Application>
  <PresentationFormat>Affichage à l'écran (4:3)</PresentationFormat>
  <Paragraphs>315</Paragraphs>
  <Slides>40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Comic Sans MS</vt:lpstr>
      <vt:lpstr>ComicSansMS</vt:lpstr>
      <vt:lpstr>Monotype Sorts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F-ratio modifié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L’onde F unitaire vs  la réponse H unitaire</vt:lpstr>
      <vt:lpstr>F et H : chocs sous-maximaux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Wang</dc:creator>
  <cp:lastModifiedBy>François Wang</cp:lastModifiedBy>
  <cp:revision>37</cp:revision>
  <cp:lastPrinted>2022-09-24T08:40:30Z</cp:lastPrinted>
  <dcterms:created xsi:type="dcterms:W3CDTF">2022-09-15T06:23:28Z</dcterms:created>
  <dcterms:modified xsi:type="dcterms:W3CDTF">2022-10-11T08:03:18Z</dcterms:modified>
</cp:coreProperties>
</file>