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5"/>
  </p:notesMasterIdLst>
  <p:sldIdLst>
    <p:sldId id="256" r:id="rId2"/>
    <p:sldId id="561" r:id="rId3"/>
    <p:sldId id="530" r:id="rId4"/>
    <p:sldId id="531" r:id="rId5"/>
    <p:sldId id="532" r:id="rId6"/>
    <p:sldId id="533" r:id="rId7"/>
    <p:sldId id="534" r:id="rId8"/>
    <p:sldId id="535" r:id="rId9"/>
    <p:sldId id="536" r:id="rId10"/>
    <p:sldId id="537" r:id="rId11"/>
    <p:sldId id="538" r:id="rId12"/>
    <p:sldId id="487" r:id="rId13"/>
    <p:sldId id="319" r:id="rId14"/>
    <p:sldId id="539" r:id="rId15"/>
    <p:sldId id="541" r:id="rId16"/>
    <p:sldId id="542" r:id="rId17"/>
    <p:sldId id="544" r:id="rId18"/>
    <p:sldId id="545" r:id="rId19"/>
    <p:sldId id="546" r:id="rId20"/>
    <p:sldId id="547" r:id="rId21"/>
    <p:sldId id="548" r:id="rId22"/>
    <p:sldId id="556" r:id="rId23"/>
    <p:sldId id="540" r:id="rId24"/>
    <p:sldId id="549" r:id="rId25"/>
    <p:sldId id="550" r:id="rId26"/>
    <p:sldId id="562" r:id="rId27"/>
    <p:sldId id="551" r:id="rId28"/>
    <p:sldId id="563" r:id="rId29"/>
    <p:sldId id="552" r:id="rId30"/>
    <p:sldId id="261" r:id="rId31"/>
    <p:sldId id="262" r:id="rId32"/>
    <p:sldId id="553" r:id="rId33"/>
    <p:sldId id="554" r:id="rId34"/>
    <p:sldId id="555" r:id="rId35"/>
    <p:sldId id="265" r:id="rId36"/>
    <p:sldId id="564" r:id="rId37"/>
    <p:sldId id="259" r:id="rId38"/>
    <p:sldId id="275" r:id="rId39"/>
    <p:sldId id="267" r:id="rId40"/>
    <p:sldId id="557" r:id="rId41"/>
    <p:sldId id="558" r:id="rId42"/>
    <p:sldId id="560" r:id="rId43"/>
    <p:sldId id="559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6"/>
    <p:restoredTop sz="93699"/>
  </p:normalViewPr>
  <p:slideViewPr>
    <p:cSldViewPr snapToGrid="0">
      <p:cViewPr>
        <p:scale>
          <a:sx n="99" d="100"/>
          <a:sy n="99" d="100"/>
        </p:scale>
        <p:origin x="1912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473C6F-7542-B448-BF50-DECC72A303F1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720800-FAF4-3747-80EB-02ADF66FC7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7679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CE3A5A-2CA3-AF4A-9868-00358BD24C0F}" type="slidenum">
              <a:rPr lang="fr-FR">
                <a:latin typeface="Times New Roman" pitchFamily="-65" charset="0"/>
              </a:rPr>
              <a:pPr/>
              <a:t>3</a:t>
            </a:fld>
            <a:endParaRPr lang="fr-FR">
              <a:latin typeface="Times New Roman" pitchFamily="-65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fr-BE">
                <a:latin typeface="Times New Roman" pitchFamily="-65" charset="0"/>
              </a:rPr>
              <a:t>Le nerf est représenté par 4 axones de taille différente. La conduction nerveuse est plus rapide au niveau des axones de gros calibre.</a:t>
            </a:r>
          </a:p>
          <a:p>
            <a:pPr eaLnBrk="1" hangingPunct="1"/>
            <a:endParaRPr lang="fr-BE">
              <a:latin typeface="Times New Roman" pitchFamily="-65" charset="0"/>
            </a:endParaRPr>
          </a:p>
          <a:p>
            <a:pPr eaLnBrk="1" hangingPunct="1"/>
            <a:r>
              <a:rPr lang="fr-BE">
                <a:latin typeface="Times New Roman" pitchFamily="-65" charset="0"/>
              </a:rPr>
              <a:t>Stimulation supramaximale</a:t>
            </a:r>
            <a:endParaRPr lang="fr-FR">
              <a:latin typeface="Times New Roman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563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20800-FAF4-3747-80EB-02ADF66FC745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5451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EED04-4BCD-CE4C-B468-86103A772B6C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89925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EED04-4BCD-CE4C-B468-86103A772B6C}" type="slidenum">
              <a:rPr lang="fr-FR" smtClean="0"/>
              <a:pPr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69869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EED04-4BCD-CE4C-B468-86103A772B6C}" type="slidenum">
              <a:rPr lang="fr-FR" smtClean="0"/>
              <a:pPr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54884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EED04-4BCD-CE4C-B468-86103A772B6C}" type="slidenum">
              <a:rPr lang="fr-FR" smtClean="0"/>
              <a:pPr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467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C8D834-4E55-A64A-A9C4-9BDF5780C5FF}" type="slidenum">
              <a:rPr lang="fr-FR">
                <a:latin typeface="Times New Roman" pitchFamily="-65" charset="0"/>
              </a:rPr>
              <a:pPr/>
              <a:t>4</a:t>
            </a:fld>
            <a:endParaRPr lang="fr-FR">
              <a:latin typeface="Times New Roman" pitchFamily="-65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fr-BE">
                <a:latin typeface="Times New Roman" pitchFamily="-65" charset="0"/>
              </a:rPr>
              <a:t>Démyélinisation segmentaire des neuropathies démyélinisantes acquises (ex. SGB)  par opposition à</a:t>
            </a:r>
          </a:p>
          <a:p>
            <a:pPr eaLnBrk="1" hangingPunct="1"/>
            <a:r>
              <a:rPr lang="fr-BE">
                <a:latin typeface="Times New Roman" pitchFamily="-65" charset="0"/>
              </a:rPr>
              <a:t>Démyélinisation homogène des neuropathie héréditaire</a:t>
            </a:r>
            <a:endParaRPr lang="fr-FR">
              <a:latin typeface="Times New Roman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044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F542C8-9C9A-3643-A431-6BAEE495A450}" type="slidenum">
              <a:rPr lang="fr-FR">
                <a:latin typeface="Times New Roman" pitchFamily="-65" charset="0"/>
              </a:rPr>
              <a:pPr/>
              <a:t>5</a:t>
            </a:fld>
            <a:endParaRPr lang="fr-FR">
              <a:latin typeface="Times New Roman" pitchFamily="-65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389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A8B1AD-CA3F-3E4B-A0EC-2961923F7C2D}" type="slidenum">
              <a:rPr lang="fr-FR">
                <a:latin typeface="Times New Roman" pitchFamily="-65" charset="0"/>
              </a:rPr>
              <a:pPr/>
              <a:t>6</a:t>
            </a:fld>
            <a:endParaRPr lang="fr-FR">
              <a:latin typeface="Times New Roman" pitchFamily="-65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Times New Roman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062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AFCD25-EC21-CE4B-820C-07707FC9F472}" type="slidenum">
              <a:rPr lang="fr-FR">
                <a:latin typeface="Times New Roman" pitchFamily="-65" charset="0"/>
              </a:rPr>
              <a:pPr/>
              <a:t>7</a:t>
            </a:fld>
            <a:endParaRPr lang="fr-FR">
              <a:latin typeface="Times New Roman" pitchFamily="-65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158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AC88F3-B5A6-A140-87BC-8045EB5851B0}" type="slidenum">
              <a:rPr lang="fr-FR">
                <a:latin typeface="Times New Roman" pitchFamily="-65" charset="0"/>
              </a:rPr>
              <a:pPr/>
              <a:t>8</a:t>
            </a:fld>
            <a:endParaRPr lang="fr-FR">
              <a:latin typeface="Times New Roman" pitchFamily="-65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909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B7A3F0-B777-1143-88A4-7B6211464746}" type="slidenum">
              <a:rPr lang="fr-FR">
                <a:latin typeface="Times New Roman" pitchFamily="-65" charset="0"/>
              </a:rPr>
              <a:pPr/>
              <a:t>9</a:t>
            </a:fld>
            <a:endParaRPr lang="fr-FR">
              <a:latin typeface="Times New Roman" pitchFamily="-65" charset="0"/>
            </a:endParaRPr>
          </a:p>
        </p:txBody>
      </p:sp>
      <p:sp>
        <p:nvSpPr>
          <p:cNvPr id="7373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029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7F065-E7F9-F244-B3B3-CB7562FB3550}" type="slidenum">
              <a:rPr lang="fr-FR">
                <a:latin typeface="Times New Roman" pitchFamily="-84" charset="0"/>
              </a:rPr>
              <a:pPr/>
              <a:t>12</a:t>
            </a:fld>
            <a:endParaRPr lang="fr-FR">
              <a:latin typeface="Times New Roman" pitchFamily="-84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solidFill>
            <a:srgbClr val="FFFFFF"/>
          </a:solidFill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054" y="4343179"/>
            <a:ext cx="5027893" cy="411435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fr-BE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H : expliquer pas à pas en fonction de l’intensité de la stimulation nerveuse</a:t>
            </a:r>
          </a:p>
          <a:p>
            <a:pPr eaLnBrk="1" hangingPunct="1"/>
            <a:r>
              <a:rPr lang="fr-BE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(durée=1ms, faible intensité uniquement Ia, puis Ia et f motrices, puis f motrices et collision de toutes les H)</a:t>
            </a:r>
          </a:p>
          <a:p>
            <a:pPr eaLnBrk="1" hangingPunct="1"/>
            <a:endParaRPr lang="fr-BE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/>
            <a:r>
              <a:rPr lang="fr-BE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F : chaque trace = st supramaximale, 5mV/D à gauche et 500 µV/D à droite</a:t>
            </a:r>
          </a:p>
          <a:p>
            <a:pPr eaLnBrk="1" hangingPunct="1"/>
            <a:endParaRPr lang="fr-BE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/>
            <a:r>
              <a:rPr lang="fr-BE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Paramètres pour les F et les H, et exemples pathologiques</a:t>
            </a:r>
            <a:endParaRPr lang="fr-FR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2860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20800-FAF4-3747-80EB-02ADF66FC745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6304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6C1AD-644E-6049-B54A-087C96165677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CF03A-5EC5-3645-B82F-2DC40660AE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1024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6C1AD-644E-6049-B54A-087C96165677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CF03A-5EC5-3645-B82F-2DC40660AE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9166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6C1AD-644E-6049-B54A-087C96165677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CF03A-5EC5-3645-B82F-2DC40660AE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6336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6C1AD-644E-6049-B54A-087C96165677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CF03A-5EC5-3645-B82F-2DC40660AE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3096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6C1AD-644E-6049-B54A-087C96165677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CF03A-5EC5-3645-B82F-2DC40660AE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7547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6C1AD-644E-6049-B54A-087C96165677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CF03A-5EC5-3645-B82F-2DC40660AE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8303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6C1AD-644E-6049-B54A-087C96165677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CF03A-5EC5-3645-B82F-2DC40660AE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5910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6C1AD-644E-6049-B54A-087C96165677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CF03A-5EC5-3645-B82F-2DC40660AE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6405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6C1AD-644E-6049-B54A-087C96165677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CF03A-5EC5-3645-B82F-2DC40660AE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9562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6C1AD-644E-6049-B54A-087C96165677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CF03A-5EC5-3645-B82F-2DC40660AE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777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6C1AD-644E-6049-B54A-087C96165677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CF03A-5EC5-3645-B82F-2DC40660AE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5495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6C1AD-644E-6049-B54A-087C96165677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CF03A-5EC5-3645-B82F-2DC40660AE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6941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31.png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289657F-103E-9177-AE51-80AE72781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51" y="2154411"/>
            <a:ext cx="8207298" cy="107721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3200" cap="all" dirty="0">
                <a:solidFill>
                  <a:srgbClr val="3333CC"/>
                </a:solidFill>
                <a:latin typeface="ComicSansMS" panose="030F0702030302020204" pitchFamily="66" charset="0"/>
              </a:rPr>
              <a:t>é</a:t>
            </a:r>
            <a:r>
              <a:rPr kumimoji="0" lang="fr-FR" altLang="fr-FR" sz="32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ComicSansMS" panose="030F0702030302020204" pitchFamily="66" charset="0"/>
              </a:rPr>
              <a:t>tude de la conduction proximale </a:t>
            </a:r>
            <a:endParaRPr kumimoji="0" lang="fr-FR" altLang="fr-F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SansMS" panose="030F0702030302020204" pitchFamily="66" charset="0"/>
              </a:rPr>
              <a:t>T</a:t>
            </a:r>
            <a:r>
              <a:rPr kumimoji="0" lang="fr-FR" altLang="fr-F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SansMS" panose="030F0702030302020204" pitchFamily="66" charset="0"/>
              </a:rPr>
              <a:t> – H – A - F</a:t>
            </a:r>
            <a:endParaRPr kumimoji="0" lang="fr-FR" altLang="fr-F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BECE1BA-F256-21C1-0C27-7898D9E4DE3D}"/>
              </a:ext>
            </a:extLst>
          </p:cNvPr>
          <p:cNvSpPr txBox="1"/>
          <p:nvPr/>
        </p:nvSpPr>
        <p:spPr>
          <a:xfrm>
            <a:off x="2982401" y="4018670"/>
            <a:ext cx="31791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2400" dirty="0">
                <a:solidFill>
                  <a:srgbClr val="3333CC"/>
                </a:solidFill>
                <a:effectLst/>
                <a:latin typeface="ComicSansMS" panose="030F0702030302020204" pitchFamily="66" charset="0"/>
              </a:rPr>
              <a:t>François Wang</a:t>
            </a:r>
            <a:br>
              <a:rPr lang="fr-BE" sz="2400" dirty="0">
                <a:solidFill>
                  <a:srgbClr val="3333CC"/>
                </a:solidFill>
                <a:effectLst/>
                <a:latin typeface="ComicSansMS" panose="030F0702030302020204" pitchFamily="66" charset="0"/>
              </a:rPr>
            </a:br>
            <a:r>
              <a:rPr lang="fr-BE" sz="2400" dirty="0">
                <a:solidFill>
                  <a:srgbClr val="3333CC"/>
                </a:solidFill>
                <a:effectLst/>
                <a:latin typeface="ComicSansMS" panose="030F0702030302020204" pitchFamily="66" charset="0"/>
              </a:rPr>
              <a:t>(Emmanuel Fournier)</a:t>
            </a:r>
            <a:endParaRPr lang="fr-BE" sz="2400" dirty="0">
              <a:effectLst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232CF4B-36C5-BBC5-CE45-B3708EAA90C3}"/>
              </a:ext>
            </a:extLst>
          </p:cNvPr>
          <p:cNvSpPr txBox="1"/>
          <p:nvPr/>
        </p:nvSpPr>
        <p:spPr>
          <a:xfrm>
            <a:off x="1329782" y="5241966"/>
            <a:ext cx="6484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2400" dirty="0">
                <a:effectLst/>
                <a:latin typeface="ComicSansMS" panose="030F0702030302020204" pitchFamily="66" charset="0"/>
              </a:rPr>
              <a:t>Département de Neurophysiologie clinique CHU, Liège </a:t>
            </a:r>
            <a:endParaRPr lang="fr-BE" sz="2400" dirty="0">
              <a:effectLst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9FB5D81-E899-95B0-6F31-2C0FE77A0C67}"/>
              </a:ext>
            </a:extLst>
          </p:cNvPr>
          <p:cNvSpPr/>
          <p:nvPr/>
        </p:nvSpPr>
        <p:spPr>
          <a:xfrm>
            <a:off x="1115122" y="1789043"/>
            <a:ext cx="6869151" cy="183732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80C8944-B054-DF34-6746-50E758965D0B}"/>
              </a:ext>
            </a:extLst>
          </p:cNvPr>
          <p:cNvSpPr txBox="1"/>
          <p:nvPr/>
        </p:nvSpPr>
        <p:spPr>
          <a:xfrm>
            <a:off x="229489" y="402627"/>
            <a:ext cx="86404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sz="3200" cap="all" dirty="0">
                <a:solidFill>
                  <a:srgbClr val="FF0000"/>
                </a:solidFill>
                <a:latin typeface="ComicSansMS" panose="030F0702030302020204" pitchFamily="66" charset="0"/>
              </a:rPr>
              <a:t>DIU NEUROPHYSIOLOGIE CLINIQUE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sz="3200" cap="all" dirty="0">
                <a:solidFill>
                  <a:srgbClr val="FF0000"/>
                </a:solidFill>
                <a:latin typeface="ComicSansMS" panose="030F0702030302020204" pitchFamily="66" charset="0"/>
              </a:rPr>
              <a:t>Tronc commun </a:t>
            </a:r>
          </a:p>
        </p:txBody>
      </p:sp>
    </p:spTree>
    <p:extLst>
      <p:ext uri="{BB962C8B-B14F-4D97-AF65-F5344CB8AC3E}">
        <p14:creationId xmlns:p14="http://schemas.microsoft.com/office/powerpoint/2010/main" val="383642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289657F-103E-9177-AE51-80AE72781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51" y="261817"/>
            <a:ext cx="8207298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800" cap="all" dirty="0">
                <a:solidFill>
                  <a:srgbClr val="3333CC"/>
                </a:solidFill>
                <a:latin typeface="ComicSansMS" panose="030F0702030302020204" pitchFamily="66" charset="0"/>
              </a:rPr>
              <a:t>A</a:t>
            </a:r>
            <a:r>
              <a:rPr lang="fr-FR" altLang="fr-FR" sz="2800" dirty="0">
                <a:solidFill>
                  <a:srgbClr val="3333CC"/>
                </a:solidFill>
                <a:latin typeface="ComicSansMS" panose="030F0702030302020204" pitchFamily="66" charset="0"/>
              </a:rPr>
              <a:t>tteintes des racines et des plexus</a:t>
            </a:r>
            <a:endParaRPr kumimoji="0" lang="fr-FR" altLang="fr-F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BECE1BA-F256-21C1-0C27-7898D9E4DE3D}"/>
              </a:ext>
            </a:extLst>
          </p:cNvPr>
          <p:cNvSpPr txBox="1"/>
          <p:nvPr/>
        </p:nvSpPr>
        <p:spPr>
          <a:xfrm>
            <a:off x="247650" y="977032"/>
            <a:ext cx="7156174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400" dirty="0">
                <a:solidFill>
                  <a:srgbClr val="3333CC"/>
                </a:solidFill>
                <a:effectLst/>
                <a:latin typeface="ComicSansMS" panose="030F0702030302020204" pitchFamily="66" charset="0"/>
              </a:rPr>
              <a:t>Structures vulnérables</a:t>
            </a:r>
            <a:br>
              <a:rPr lang="fr-BE" sz="2400" dirty="0">
                <a:solidFill>
                  <a:srgbClr val="3333CC"/>
                </a:solidFill>
                <a:effectLst/>
                <a:latin typeface="ComicSansMS" panose="030F0702030302020204" pitchFamily="66" charset="0"/>
              </a:rPr>
            </a:br>
            <a:r>
              <a:rPr lang="fr-BE" sz="2000" dirty="0">
                <a:solidFill>
                  <a:srgbClr val="3333CC"/>
                </a:solidFill>
                <a:effectLst/>
                <a:latin typeface="ComicSansMS" panose="030F0702030302020204" pitchFamily="66" charset="0"/>
              </a:rPr>
              <a:t>- racines : </a:t>
            </a:r>
            <a:r>
              <a:rPr lang="fr-BE" sz="2000" dirty="0">
                <a:effectLst/>
                <a:latin typeface="ComicSansMS" panose="030F0702030302020204" pitchFamily="66" charset="0"/>
              </a:rPr>
              <a:t>HD, arthrose…</a:t>
            </a:r>
            <a:br>
              <a:rPr lang="fr-BE" sz="2000" dirty="0">
                <a:effectLst/>
                <a:latin typeface="ComicSansMS" panose="030F0702030302020204" pitchFamily="66" charset="0"/>
              </a:rPr>
            </a:br>
            <a:r>
              <a:rPr lang="fr-BE" sz="2000" dirty="0">
                <a:solidFill>
                  <a:srgbClr val="3333CC"/>
                </a:solidFill>
                <a:effectLst/>
                <a:latin typeface="ComicSansMS" panose="030F0702030302020204" pitchFamily="66" charset="0"/>
              </a:rPr>
              <a:t>	</a:t>
            </a:r>
            <a:r>
              <a:rPr lang="fr-BE" sz="2000" dirty="0">
                <a:effectLst/>
                <a:latin typeface="ComicSansMS" panose="030F0702030302020204" pitchFamily="66" charset="0"/>
              </a:rPr>
              <a:t>+ fragilité de la barrière hémato-nerveuse</a:t>
            </a:r>
            <a:br>
              <a:rPr lang="fr-BE" sz="2000" dirty="0">
                <a:effectLst/>
                <a:latin typeface="ComicSansMS" panose="030F0702030302020204" pitchFamily="66" charset="0"/>
              </a:rPr>
            </a:b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- plexus : </a:t>
            </a:r>
            <a:r>
              <a:rPr lang="fr-BE" sz="2000" dirty="0">
                <a:latin typeface="ComicSansMS" panose="030F0702030302020204" pitchFamily="66" charset="0"/>
              </a:rPr>
              <a:t>pathologie traumatique</a:t>
            </a:r>
            <a:br>
              <a:rPr lang="fr-BE" sz="2000" dirty="0">
                <a:latin typeface="ComicSansMS" panose="030F0702030302020204" pitchFamily="66" charset="0"/>
              </a:rPr>
            </a:br>
            <a:r>
              <a:rPr lang="fr-BE" sz="2000" dirty="0">
                <a:latin typeface="ComicSansMS" panose="030F0702030302020204" pitchFamily="66" charset="0"/>
              </a:rPr>
              <a:t>	(segments très mobiles + points fixes)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endParaRPr lang="fr-BE" sz="2000" dirty="0">
              <a:effectLst/>
              <a:latin typeface="ComicSans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400" dirty="0">
                <a:solidFill>
                  <a:srgbClr val="3333CC"/>
                </a:solidFill>
                <a:latin typeface="ComicSansMS" panose="030F0702030302020204" pitchFamily="66" charset="0"/>
              </a:rPr>
              <a:t>Exploration difficile</a:t>
            </a:r>
            <a:br>
              <a:rPr lang="fr-BE" sz="2400" dirty="0">
                <a:solidFill>
                  <a:srgbClr val="3333CC"/>
                </a:solidFill>
                <a:latin typeface="ComicSansMS" panose="030F0702030302020204" pitchFamily="66" charset="0"/>
              </a:rPr>
            </a:b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-	détection : </a:t>
            </a:r>
            <a:r>
              <a:rPr lang="fr-BE" sz="2000" dirty="0">
                <a:latin typeface="ComicSansMS" panose="030F0702030302020204" pitchFamily="66" charset="0"/>
              </a:rPr>
              <a:t>amplitude des signaux </a:t>
            </a:r>
            <a:br>
              <a:rPr lang="fr-BE" sz="2000" dirty="0">
                <a:latin typeface="ComicSansMS" panose="030F0702030302020204" pitchFamily="66" charset="0"/>
              </a:rPr>
            </a:br>
            <a:r>
              <a:rPr lang="fr-BE" sz="2000" dirty="0">
                <a:latin typeface="ComicSansMS" panose="030F0702030302020204" pitchFamily="66" charset="0"/>
              </a:rPr>
              <a:t>	diminue avec le carré de la distance</a:t>
            </a:r>
            <a:br>
              <a:rPr lang="fr-BE" sz="2000" dirty="0">
                <a:latin typeface="ComicSansMS" panose="030F0702030302020204" pitchFamily="66" charset="0"/>
              </a:rPr>
            </a:b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- 	stimulation : </a:t>
            </a:r>
            <a:r>
              <a:rPr lang="fr-BE" sz="2000" dirty="0">
                <a:latin typeface="ComicSansMS" panose="030F0702030302020204" pitchFamily="66" charset="0"/>
              </a:rPr>
              <a:t>structures nerveuses profondes</a:t>
            </a:r>
            <a:br>
              <a:rPr lang="fr-BE" sz="2000" dirty="0">
                <a:latin typeface="ComicSansMS" panose="030F0702030302020204" pitchFamily="66" charset="0"/>
              </a:rPr>
            </a:br>
            <a:r>
              <a:rPr lang="fr-BE" sz="2000" dirty="0">
                <a:latin typeface="ComicSansMS" panose="030F0702030302020204" pitchFamily="66" charset="0"/>
              </a:rPr>
              <a:t>	+ </a:t>
            </a:r>
            <a:r>
              <a:rPr lang="fr-BE" sz="2000" dirty="0">
                <a:highlight>
                  <a:srgbClr val="FFFF00"/>
                </a:highlight>
                <a:latin typeface="ComicSansMS" panose="030F0702030302020204" pitchFamily="66" charset="0"/>
              </a:rPr>
              <a:t>pas toujours possible de stimuler en amont</a:t>
            </a:r>
            <a:br>
              <a:rPr lang="fr-BE" sz="2000" dirty="0">
                <a:latin typeface="ComicSansMS" panose="030F0702030302020204" pitchFamily="66" charset="0"/>
              </a:rPr>
            </a:br>
            <a:r>
              <a:rPr lang="fr-BE" sz="2000" dirty="0">
                <a:latin typeface="ComicSansMS" panose="030F0702030302020204" pitchFamily="66" charset="0"/>
              </a:rPr>
              <a:t>	</a:t>
            </a:r>
            <a:r>
              <a:rPr lang="fr-BE" sz="2000" b="1" dirty="0">
                <a:solidFill>
                  <a:srgbClr val="FF0000"/>
                </a:solidFill>
                <a:latin typeface="ComicSansMS" panose="030F0702030302020204" pitchFamily="66" charset="0"/>
              </a:rPr>
              <a:t>le point d’Erb est juste en amont des faisceaux </a:t>
            </a:r>
            <a:br>
              <a:rPr lang="fr-BE" sz="2000" b="1" dirty="0">
                <a:solidFill>
                  <a:srgbClr val="FF0000"/>
                </a:solidFill>
                <a:latin typeface="ComicSansMS" panose="030F0702030302020204" pitchFamily="66" charset="0"/>
              </a:rPr>
            </a:br>
            <a:r>
              <a:rPr lang="fr-BE" sz="2000" b="1" dirty="0">
                <a:solidFill>
                  <a:srgbClr val="FF0000"/>
                </a:solidFill>
                <a:latin typeface="ComicSansMS" panose="030F0702030302020204" pitchFamily="66" charset="0"/>
              </a:rPr>
              <a:t>	du PB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endParaRPr lang="fr-BE" sz="2000" dirty="0">
              <a:solidFill>
                <a:srgbClr val="3333CC"/>
              </a:solidFill>
              <a:latin typeface="ComicSans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400" dirty="0">
                <a:solidFill>
                  <a:srgbClr val="3333CC"/>
                </a:solidFill>
                <a:latin typeface="ComicSansMS" panose="030F0702030302020204" pitchFamily="66" charset="0"/>
              </a:rPr>
              <a:t>« Astuce », principe :</a:t>
            </a:r>
            <a:br>
              <a:rPr lang="fr-BE" sz="2400" dirty="0">
                <a:solidFill>
                  <a:srgbClr val="3333CC"/>
                </a:solidFill>
                <a:latin typeface="ComicSansMS" panose="030F0702030302020204" pitchFamily="66" charset="0"/>
              </a:rPr>
            </a:b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- </a:t>
            </a:r>
            <a:r>
              <a:rPr lang="fr-BE" sz="2000" dirty="0">
                <a:latin typeface="ComicSansMS" panose="030F0702030302020204" pitchFamily="66" charset="0"/>
              </a:rPr>
              <a:t>faire passer une onde aller-retour </a:t>
            </a:r>
            <a:r>
              <a:rPr lang="fr-BE" sz="2000" dirty="0">
                <a:solidFill>
                  <a:srgbClr val="FF0000"/>
                </a:solidFill>
                <a:latin typeface="ComicSansMS" panose="030F0702030302020204" pitchFamily="66" charset="0"/>
              </a:rPr>
              <a:t>« sous la</a:t>
            </a:r>
            <a:br>
              <a:rPr lang="fr-BE" sz="2000" dirty="0">
                <a:solidFill>
                  <a:srgbClr val="FF0000"/>
                </a:solidFill>
                <a:latin typeface="ComicSansMS" panose="030F0702030302020204" pitchFamily="66" charset="0"/>
              </a:rPr>
            </a:br>
            <a:r>
              <a:rPr lang="fr-BE" sz="2000" dirty="0">
                <a:solidFill>
                  <a:srgbClr val="FF0000"/>
                </a:solidFill>
                <a:latin typeface="ComicSansMS" panose="030F0702030302020204" pitchFamily="66" charset="0"/>
              </a:rPr>
              <a:t>	montagne » </a:t>
            </a:r>
            <a:r>
              <a:rPr lang="fr-BE" sz="2000" dirty="0">
                <a:latin typeface="ComicSansMS" panose="030F0702030302020204" pitchFamily="66" charset="0"/>
              </a:rPr>
              <a:t>en stimulant en </a:t>
            </a:r>
            <a:r>
              <a:rPr lang="fr-BE" sz="2000" dirty="0">
                <a:solidFill>
                  <a:srgbClr val="FF0000"/>
                </a:solidFill>
                <a:latin typeface="ComicSansMS" panose="030F0702030302020204" pitchFamily="66" charset="0"/>
              </a:rPr>
              <a:t>AVAL</a:t>
            </a:r>
            <a:b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</a:b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- </a:t>
            </a:r>
            <a:r>
              <a:rPr lang="fr-BE" sz="2000" dirty="0">
                <a:latin typeface="ComicSansMS" panose="030F0702030302020204" pitchFamily="66" charset="0"/>
              </a:rPr>
              <a:t>analyser le signal (H, F, </a:t>
            </a:r>
            <a:r>
              <a:rPr lang="fr-BE" sz="2000" dirty="0" err="1">
                <a:latin typeface="ComicSansMS" panose="030F0702030302020204" pitchFamily="66" charset="0"/>
              </a:rPr>
              <a:t>T</a:t>
            </a:r>
            <a:r>
              <a:rPr lang="fr-BE" sz="2000" dirty="0">
                <a:latin typeface="ComicSansMS" panose="030F0702030302020204" pitchFamily="66" charset="0"/>
              </a:rPr>
              <a:t>) qu’on récupère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96CFA04-2730-4F4F-EC2B-59C226E44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100" y="1743129"/>
            <a:ext cx="1752600" cy="2286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4A4EF14-E975-9DFE-61BF-AE8ADB596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1050" y="4029129"/>
            <a:ext cx="17653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85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9D202CF-4BA9-84FD-1DDE-20C717108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900" y="1428417"/>
            <a:ext cx="2882900" cy="427990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8289657F-103E-9177-AE51-80AE72781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50" y="523427"/>
            <a:ext cx="8207298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800" dirty="0">
                <a:solidFill>
                  <a:srgbClr val="3333CC"/>
                </a:solidFill>
                <a:latin typeface="ComicSansMS" panose="030F0702030302020204" pitchFamily="66" charset="0"/>
              </a:rPr>
              <a:t>Réponses tardives : réflexe H, ondes F</a:t>
            </a:r>
            <a:endParaRPr kumimoji="0" lang="fr-FR" altLang="fr-FR" sz="2800" b="0" i="0" u="none" strike="noStrike" normalizeH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BECE1BA-F256-21C1-0C27-7898D9E4DE3D}"/>
              </a:ext>
            </a:extLst>
          </p:cNvPr>
          <p:cNvSpPr txBox="1"/>
          <p:nvPr/>
        </p:nvSpPr>
        <p:spPr>
          <a:xfrm>
            <a:off x="203200" y="1428417"/>
            <a:ext cx="7156174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400" dirty="0">
                <a:solidFill>
                  <a:srgbClr val="3333CC"/>
                </a:solidFill>
                <a:effectLst/>
                <a:latin typeface="ComicSansMS" panose="030F0702030302020204" pitchFamily="66" charset="0"/>
              </a:rPr>
              <a:t>Même technique que celle de l’étude</a:t>
            </a:r>
            <a:br>
              <a:rPr lang="fr-BE" sz="2400" dirty="0">
                <a:solidFill>
                  <a:srgbClr val="3333CC"/>
                </a:solidFill>
                <a:effectLst/>
                <a:latin typeface="ComicSansMS" panose="030F0702030302020204" pitchFamily="66" charset="0"/>
              </a:rPr>
            </a:br>
            <a:r>
              <a:rPr lang="fr-BE" sz="2400" dirty="0">
                <a:solidFill>
                  <a:srgbClr val="3333CC"/>
                </a:solidFill>
                <a:effectLst/>
                <a:latin typeface="ComicSansMS" panose="030F0702030302020204" pitchFamily="66" charset="0"/>
              </a:rPr>
              <a:t>de la conduction motrice</a:t>
            </a:r>
            <a:br>
              <a:rPr lang="fr-BE" sz="2400" dirty="0">
                <a:solidFill>
                  <a:srgbClr val="3333CC"/>
                </a:solidFill>
                <a:effectLst/>
                <a:latin typeface="ComicSansMS" panose="030F0702030302020204" pitchFamily="66" charset="0"/>
              </a:rPr>
            </a:br>
            <a:r>
              <a:rPr lang="fr-BE" sz="2000" dirty="0">
                <a:effectLst/>
                <a:latin typeface="ComicSansMS" panose="030F0702030302020204" pitchFamily="66" charset="0"/>
              </a:rPr>
              <a:t>- détection des réponses musculaires</a:t>
            </a:r>
            <a:br>
              <a:rPr lang="fr-BE" sz="2000" dirty="0">
                <a:effectLst/>
                <a:latin typeface="ComicSansMS" panose="030F0702030302020204" pitchFamily="66" charset="0"/>
              </a:rPr>
            </a:br>
            <a:r>
              <a:rPr lang="fr-BE" sz="2000" dirty="0">
                <a:effectLst/>
                <a:latin typeface="ComicSansMS" panose="030F0702030302020204" pitchFamily="66" charset="0"/>
              </a:rPr>
              <a:t>- stimulation nerveuse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endParaRPr lang="fr-BE" sz="2000" dirty="0">
              <a:effectLst/>
              <a:latin typeface="ComicSans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400" dirty="0">
                <a:solidFill>
                  <a:srgbClr val="3333CC"/>
                </a:solidFill>
                <a:latin typeface="ComicSansMS" panose="030F0702030302020204" pitchFamily="66" charset="0"/>
              </a:rPr>
              <a:t>Mise en évidence de réponses tardives</a:t>
            </a:r>
            <a:br>
              <a:rPr lang="fr-BE" sz="2400" dirty="0">
                <a:solidFill>
                  <a:srgbClr val="3333CC"/>
                </a:solidFill>
                <a:latin typeface="ComicSansMS" panose="030F0702030302020204" pitchFamily="66" charset="0"/>
              </a:rPr>
            </a:br>
            <a:r>
              <a:rPr lang="fr-BE" sz="2000" dirty="0">
                <a:latin typeface="ComicSansMS" panose="030F0702030302020204" pitchFamily="66" charset="0"/>
              </a:rPr>
              <a:t>- H ou F survenant après les réponses motrices</a:t>
            </a:r>
            <a:br>
              <a:rPr lang="fr-BE" sz="2000" dirty="0">
                <a:latin typeface="ComicSansMS" panose="030F0702030302020204" pitchFamily="66" charset="0"/>
              </a:rPr>
            </a:br>
            <a:r>
              <a:rPr lang="fr-BE" sz="2000" dirty="0">
                <a:latin typeface="ComicSansMS" panose="030F0702030302020204" pitchFamily="66" charset="0"/>
              </a:rPr>
              <a:t>	M « directes »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B23C713-802E-4617-E391-27ADE700D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849" y="4299283"/>
            <a:ext cx="31623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540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-76199"/>
            <a:ext cx="8855075" cy="6427788"/>
            <a:chOff x="0" y="-48"/>
            <a:chExt cx="5578" cy="4049"/>
          </a:xfrm>
        </p:grpSpPr>
        <p:sp>
          <p:nvSpPr>
            <p:cNvPr id="78861" name="Rectangle 4"/>
            <p:cNvSpPr>
              <a:spLocks noChangeArrowheads="1"/>
            </p:cNvSpPr>
            <p:nvPr/>
          </p:nvSpPr>
          <p:spPr bwMode="auto">
            <a:xfrm>
              <a:off x="2135" y="145"/>
              <a:ext cx="56" cy="183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0" y="-48"/>
              <a:ext cx="3002" cy="4001"/>
              <a:chOff x="0" y="319"/>
              <a:chExt cx="3002" cy="4001"/>
            </a:xfrm>
          </p:grpSpPr>
          <p:pic>
            <p:nvPicPr>
              <p:cNvPr id="78871" name="Picture 6" descr="C:\Mes documents\Mes images\Conduction FH.jpg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lum bright="100000" contrast="100000"/>
              </a:blip>
              <a:srcRect/>
              <a:stretch>
                <a:fillRect/>
              </a:stretch>
            </p:blipFill>
            <p:spPr bwMode="auto">
              <a:xfrm>
                <a:off x="0" y="319"/>
                <a:ext cx="2772" cy="40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8872" name="Text Box 7"/>
              <p:cNvSpPr txBox="1">
                <a:spLocks noChangeArrowheads="1"/>
              </p:cNvSpPr>
              <p:nvPr/>
            </p:nvSpPr>
            <p:spPr bwMode="auto">
              <a:xfrm>
                <a:off x="956" y="1432"/>
                <a:ext cx="652" cy="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fr-BE" sz="1600">
                    <a:solidFill>
                      <a:srgbClr val="FFFFFF"/>
                    </a:solidFill>
                    <a:latin typeface="Comic Sans MS" pitchFamily="-84" charset="0"/>
                  </a:rPr>
                  <a:t>Fibres</a:t>
                </a:r>
                <a:br>
                  <a:rPr lang="fr-BE" sz="1600">
                    <a:solidFill>
                      <a:srgbClr val="FFFFFF"/>
                    </a:solidFill>
                    <a:latin typeface="Comic Sans MS" pitchFamily="-84" charset="0"/>
                  </a:rPr>
                </a:br>
                <a:r>
                  <a:rPr lang="fr-BE" sz="1600">
                    <a:solidFill>
                      <a:srgbClr val="FFFFFF"/>
                    </a:solidFill>
                    <a:latin typeface="Comic Sans MS" pitchFamily="-84" charset="0"/>
                  </a:rPr>
                  <a:t>motrices</a:t>
                </a:r>
                <a:endParaRPr lang="fr-FR" sz="1600">
                  <a:solidFill>
                    <a:srgbClr val="FFFFFF"/>
                  </a:solidFill>
                  <a:latin typeface="Comic Sans MS" pitchFamily="-84" charset="0"/>
                </a:endParaRPr>
              </a:p>
            </p:txBody>
          </p:sp>
          <p:sp>
            <p:nvSpPr>
              <p:cNvPr id="78873" name="Text Box 8"/>
              <p:cNvSpPr txBox="1">
                <a:spLocks noChangeArrowheads="1"/>
              </p:cNvSpPr>
              <p:nvPr/>
            </p:nvSpPr>
            <p:spPr bwMode="auto">
              <a:xfrm>
                <a:off x="2113" y="404"/>
                <a:ext cx="672" cy="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fr-BE" sz="1600">
                    <a:solidFill>
                      <a:srgbClr val="FFFFFF"/>
                    </a:solidFill>
                    <a:latin typeface="Comic Sans MS" pitchFamily="-84" charset="0"/>
                  </a:rPr>
                  <a:t>Ganglion</a:t>
                </a:r>
                <a:br>
                  <a:rPr lang="fr-BE" sz="1600">
                    <a:solidFill>
                      <a:srgbClr val="FFFFFF"/>
                    </a:solidFill>
                    <a:latin typeface="Comic Sans MS" pitchFamily="-84" charset="0"/>
                  </a:rPr>
                </a:br>
                <a:r>
                  <a:rPr lang="fr-BE" sz="1600">
                    <a:solidFill>
                      <a:srgbClr val="FFFFFF"/>
                    </a:solidFill>
                    <a:latin typeface="Comic Sans MS" pitchFamily="-84" charset="0"/>
                  </a:rPr>
                  <a:t>rachidien</a:t>
                </a:r>
                <a:endParaRPr lang="fr-FR" sz="1600">
                  <a:solidFill>
                    <a:srgbClr val="FFFFFF"/>
                  </a:solidFill>
                  <a:latin typeface="Comic Sans MS" pitchFamily="-84" charset="0"/>
                </a:endParaRPr>
              </a:p>
            </p:txBody>
          </p:sp>
          <p:sp>
            <p:nvSpPr>
              <p:cNvPr id="78874" name="Text Box 9"/>
              <p:cNvSpPr txBox="1">
                <a:spLocks noChangeArrowheads="1"/>
              </p:cNvSpPr>
              <p:nvPr/>
            </p:nvSpPr>
            <p:spPr bwMode="auto">
              <a:xfrm>
                <a:off x="2323" y="1291"/>
                <a:ext cx="679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fr-BE" sz="1600">
                    <a:solidFill>
                      <a:srgbClr val="FFFFFF"/>
                    </a:solidFill>
                    <a:latin typeface="Comic Sans MS" pitchFamily="-84" charset="0"/>
                  </a:rPr>
                  <a:t>Fibres Ia</a:t>
                </a:r>
                <a:endParaRPr lang="fr-FR" sz="1600">
                  <a:solidFill>
                    <a:srgbClr val="FFFFFF"/>
                  </a:solidFill>
                  <a:latin typeface="Comic Sans MS" pitchFamily="-84" charset="0"/>
                </a:endParaRPr>
              </a:p>
            </p:txBody>
          </p:sp>
        </p:grpSp>
        <p:sp>
          <p:nvSpPr>
            <p:cNvPr id="78863" name="Rectangle 10"/>
            <p:cNvSpPr>
              <a:spLocks noChangeArrowheads="1"/>
            </p:cNvSpPr>
            <p:nvPr/>
          </p:nvSpPr>
          <p:spPr bwMode="auto">
            <a:xfrm>
              <a:off x="2697" y="2372"/>
              <a:ext cx="56" cy="183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8864" name="Rectangle 11"/>
            <p:cNvSpPr>
              <a:spLocks noChangeArrowheads="1"/>
            </p:cNvSpPr>
            <p:nvPr/>
          </p:nvSpPr>
          <p:spPr bwMode="auto">
            <a:xfrm>
              <a:off x="2272" y="566"/>
              <a:ext cx="56" cy="183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8865" name="Text Box 12"/>
            <p:cNvSpPr txBox="1">
              <a:spLocks noChangeArrowheads="1"/>
            </p:cNvSpPr>
            <p:nvPr/>
          </p:nvSpPr>
          <p:spPr bwMode="auto">
            <a:xfrm>
              <a:off x="110" y="1418"/>
              <a:ext cx="27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BE" sz="3200">
                  <a:solidFill>
                    <a:srgbClr val="FFFFFF"/>
                  </a:solidFill>
                  <a:latin typeface="Comic Sans MS" pitchFamily="-84" charset="0"/>
                </a:rPr>
                <a:t>F</a:t>
              </a:r>
              <a:endParaRPr lang="fr-FR" sz="3200">
                <a:solidFill>
                  <a:srgbClr val="FFFFFF"/>
                </a:solidFill>
                <a:latin typeface="Comic Sans MS" pitchFamily="-84" charset="0"/>
              </a:endParaRPr>
            </a:p>
          </p:txBody>
        </p:sp>
        <p:sp>
          <p:nvSpPr>
            <p:cNvPr id="78866" name="Text Box 13"/>
            <p:cNvSpPr txBox="1">
              <a:spLocks noChangeArrowheads="1"/>
            </p:cNvSpPr>
            <p:nvPr/>
          </p:nvSpPr>
          <p:spPr bwMode="auto">
            <a:xfrm>
              <a:off x="5295" y="85"/>
              <a:ext cx="27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BE" sz="3200" dirty="0">
                  <a:solidFill>
                    <a:srgbClr val="FFFFFF"/>
                  </a:solidFill>
                  <a:latin typeface="Comic Sans MS" pitchFamily="-84" charset="0"/>
                </a:rPr>
                <a:t>F</a:t>
              </a:r>
              <a:endParaRPr lang="fr-FR" sz="3200" dirty="0">
                <a:solidFill>
                  <a:srgbClr val="FFFFFF"/>
                </a:solidFill>
                <a:latin typeface="Comic Sans MS" pitchFamily="-84" charset="0"/>
              </a:endParaRPr>
            </a:p>
          </p:txBody>
        </p:sp>
        <p:sp>
          <p:nvSpPr>
            <p:cNvPr id="78867" name="Text Box 14"/>
            <p:cNvSpPr txBox="1">
              <a:spLocks noChangeArrowheads="1"/>
            </p:cNvSpPr>
            <p:nvPr/>
          </p:nvSpPr>
          <p:spPr bwMode="auto">
            <a:xfrm>
              <a:off x="2482" y="1419"/>
              <a:ext cx="283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BE" sz="3200">
                  <a:solidFill>
                    <a:srgbClr val="FFFFFF"/>
                  </a:solidFill>
                  <a:latin typeface="Comic Sans MS" pitchFamily="-84" charset="0"/>
                </a:rPr>
                <a:t>H</a:t>
              </a:r>
              <a:endParaRPr lang="fr-FR" sz="3200">
                <a:solidFill>
                  <a:srgbClr val="FFFFFF"/>
                </a:solidFill>
                <a:latin typeface="Comic Sans MS" pitchFamily="-84" charset="0"/>
              </a:endParaRPr>
            </a:p>
          </p:txBody>
        </p:sp>
        <p:sp>
          <p:nvSpPr>
            <p:cNvPr id="78868" name="Text Box 15"/>
            <p:cNvSpPr txBox="1">
              <a:spLocks noChangeArrowheads="1"/>
            </p:cNvSpPr>
            <p:nvPr/>
          </p:nvSpPr>
          <p:spPr bwMode="auto">
            <a:xfrm>
              <a:off x="5295" y="2010"/>
              <a:ext cx="283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BE" sz="3200" dirty="0">
                  <a:solidFill>
                    <a:srgbClr val="FFFFFF"/>
                  </a:solidFill>
                  <a:latin typeface="Comic Sans MS" pitchFamily="-84" charset="0"/>
                </a:rPr>
                <a:t>H</a:t>
              </a:r>
              <a:endParaRPr lang="fr-FR" sz="3200" dirty="0">
                <a:solidFill>
                  <a:srgbClr val="FFFFFF"/>
                </a:solidFill>
                <a:latin typeface="Comic Sans MS" pitchFamily="-84" charset="0"/>
              </a:endParaRPr>
            </a:p>
          </p:txBody>
        </p:sp>
        <p:pic>
          <p:nvPicPr>
            <p:cNvPr id="78869" name="Picture 16" descr="A:\f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100000" contrast="100000"/>
            </a:blip>
            <a:srcRect/>
            <a:stretch>
              <a:fillRect/>
            </a:stretch>
          </p:blipFill>
          <p:spPr bwMode="auto">
            <a:xfrm>
              <a:off x="3264" y="125"/>
              <a:ext cx="1839" cy="1828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</p:spPr>
        </p:pic>
        <p:pic>
          <p:nvPicPr>
            <p:cNvPr id="78870" name="Picture 17" descr="A:\h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100000" contrast="100000"/>
            </a:blip>
            <a:srcRect/>
            <a:stretch>
              <a:fillRect/>
            </a:stretch>
          </p:blipFill>
          <p:spPr bwMode="auto">
            <a:xfrm>
              <a:off x="3262" y="2129"/>
              <a:ext cx="1823" cy="1872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</p:spPr>
        </p:pic>
      </p:grpSp>
      <p:sp>
        <p:nvSpPr>
          <p:cNvPr id="162834" name="Freeform 18"/>
          <p:cNvSpPr>
            <a:spLocks/>
          </p:cNvSpPr>
          <p:nvPr/>
        </p:nvSpPr>
        <p:spPr bwMode="auto">
          <a:xfrm>
            <a:off x="2425701" y="330201"/>
            <a:ext cx="1333500" cy="2794000"/>
          </a:xfrm>
          <a:custGeom>
            <a:avLst/>
            <a:gdLst>
              <a:gd name="T0" fmla="*/ 2147483647 w 840"/>
              <a:gd name="T1" fmla="*/ 2147483647 h 1760"/>
              <a:gd name="T2" fmla="*/ 2147483647 w 840"/>
              <a:gd name="T3" fmla="*/ 2147483647 h 1760"/>
              <a:gd name="T4" fmla="*/ 2147483647 w 840"/>
              <a:gd name="T5" fmla="*/ 2147483647 h 1760"/>
              <a:gd name="T6" fmla="*/ 2147483647 w 840"/>
              <a:gd name="T7" fmla="*/ 2147483647 h 1760"/>
              <a:gd name="T8" fmla="*/ 2147483647 w 840"/>
              <a:gd name="T9" fmla="*/ 2147483647 h 1760"/>
              <a:gd name="T10" fmla="*/ 2147483647 w 840"/>
              <a:gd name="T11" fmla="*/ 2147483647 h 1760"/>
              <a:gd name="T12" fmla="*/ 2147483647 w 840"/>
              <a:gd name="T13" fmla="*/ 2147483647 h 1760"/>
              <a:gd name="T14" fmla="*/ 2147483647 w 840"/>
              <a:gd name="T15" fmla="*/ 2147483647 h 1760"/>
              <a:gd name="T16" fmla="*/ 2147483647 w 840"/>
              <a:gd name="T17" fmla="*/ 2147483647 h 1760"/>
              <a:gd name="T18" fmla="*/ 2147483647 w 840"/>
              <a:gd name="T19" fmla="*/ 2147483647 h 1760"/>
              <a:gd name="T20" fmla="*/ 2147483647 w 840"/>
              <a:gd name="T21" fmla="*/ 2147483647 h 176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40"/>
              <a:gd name="T34" fmla="*/ 0 h 1760"/>
              <a:gd name="T35" fmla="*/ 840 w 840"/>
              <a:gd name="T36" fmla="*/ 1760 h 176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40" h="1760">
                <a:moveTo>
                  <a:pt x="776" y="1760"/>
                </a:moveTo>
                <a:cubicBezTo>
                  <a:pt x="796" y="1652"/>
                  <a:pt x="816" y="1544"/>
                  <a:pt x="824" y="1424"/>
                </a:cubicBezTo>
                <a:cubicBezTo>
                  <a:pt x="832" y="1304"/>
                  <a:pt x="840" y="1176"/>
                  <a:pt x="824" y="1040"/>
                </a:cubicBezTo>
                <a:cubicBezTo>
                  <a:pt x="808" y="904"/>
                  <a:pt x="776" y="744"/>
                  <a:pt x="728" y="608"/>
                </a:cubicBezTo>
                <a:cubicBezTo>
                  <a:pt x="680" y="472"/>
                  <a:pt x="600" y="320"/>
                  <a:pt x="536" y="224"/>
                </a:cubicBezTo>
                <a:cubicBezTo>
                  <a:pt x="472" y="128"/>
                  <a:pt x="400" y="64"/>
                  <a:pt x="344" y="32"/>
                </a:cubicBezTo>
                <a:cubicBezTo>
                  <a:pt x="288" y="0"/>
                  <a:pt x="240" y="24"/>
                  <a:pt x="200" y="32"/>
                </a:cubicBezTo>
                <a:cubicBezTo>
                  <a:pt x="160" y="40"/>
                  <a:pt x="128" y="56"/>
                  <a:pt x="104" y="80"/>
                </a:cubicBezTo>
                <a:cubicBezTo>
                  <a:pt x="80" y="104"/>
                  <a:pt x="72" y="136"/>
                  <a:pt x="56" y="176"/>
                </a:cubicBezTo>
                <a:cubicBezTo>
                  <a:pt x="40" y="216"/>
                  <a:pt x="16" y="248"/>
                  <a:pt x="8" y="320"/>
                </a:cubicBezTo>
                <a:cubicBezTo>
                  <a:pt x="0" y="392"/>
                  <a:pt x="8" y="560"/>
                  <a:pt x="8" y="608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BE"/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2438401" y="1447801"/>
            <a:ext cx="1311275" cy="3516313"/>
            <a:chOff x="1536" y="912"/>
            <a:chExt cx="826" cy="2215"/>
          </a:xfrm>
        </p:grpSpPr>
        <p:sp>
          <p:nvSpPr>
            <p:cNvPr id="78857" name="Freeform 20"/>
            <p:cNvSpPr>
              <a:spLocks/>
            </p:cNvSpPr>
            <p:nvPr/>
          </p:nvSpPr>
          <p:spPr bwMode="auto">
            <a:xfrm>
              <a:off x="1536" y="912"/>
              <a:ext cx="480" cy="672"/>
            </a:xfrm>
            <a:custGeom>
              <a:avLst/>
              <a:gdLst>
                <a:gd name="T0" fmla="*/ 0 w 480"/>
                <a:gd name="T1" fmla="*/ 0 h 672"/>
                <a:gd name="T2" fmla="*/ 48 w 480"/>
                <a:gd name="T3" fmla="*/ 288 h 672"/>
                <a:gd name="T4" fmla="*/ 192 w 480"/>
                <a:gd name="T5" fmla="*/ 528 h 672"/>
                <a:gd name="T6" fmla="*/ 480 w 480"/>
                <a:gd name="T7" fmla="*/ 672 h 6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0"/>
                <a:gd name="T13" fmla="*/ 0 h 672"/>
                <a:gd name="T14" fmla="*/ 480 w 480"/>
                <a:gd name="T15" fmla="*/ 672 h 6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0" h="672">
                  <a:moveTo>
                    <a:pt x="0" y="0"/>
                  </a:moveTo>
                  <a:cubicBezTo>
                    <a:pt x="8" y="100"/>
                    <a:pt x="16" y="200"/>
                    <a:pt x="48" y="288"/>
                  </a:cubicBezTo>
                  <a:cubicBezTo>
                    <a:pt x="80" y="376"/>
                    <a:pt x="120" y="464"/>
                    <a:pt x="192" y="528"/>
                  </a:cubicBezTo>
                  <a:cubicBezTo>
                    <a:pt x="264" y="592"/>
                    <a:pt x="432" y="648"/>
                    <a:pt x="480" y="672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8858" name="Freeform 21"/>
            <p:cNvSpPr>
              <a:spLocks/>
            </p:cNvSpPr>
            <p:nvPr/>
          </p:nvSpPr>
          <p:spPr bwMode="auto">
            <a:xfrm>
              <a:off x="1976" y="1568"/>
              <a:ext cx="265" cy="717"/>
            </a:xfrm>
            <a:custGeom>
              <a:avLst/>
              <a:gdLst>
                <a:gd name="T0" fmla="*/ 0 w 265"/>
                <a:gd name="T1" fmla="*/ 0 h 717"/>
                <a:gd name="T2" fmla="*/ 162 w 265"/>
                <a:gd name="T3" fmla="*/ 93 h 717"/>
                <a:gd name="T4" fmla="*/ 219 w 265"/>
                <a:gd name="T5" fmla="*/ 252 h 717"/>
                <a:gd name="T6" fmla="*/ 247 w 265"/>
                <a:gd name="T7" fmla="*/ 574 h 717"/>
                <a:gd name="T8" fmla="*/ 265 w 265"/>
                <a:gd name="T9" fmla="*/ 717 h 7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717"/>
                <a:gd name="T17" fmla="*/ 265 w 265"/>
                <a:gd name="T18" fmla="*/ 717 h 7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717">
                  <a:moveTo>
                    <a:pt x="0" y="0"/>
                  </a:moveTo>
                  <a:cubicBezTo>
                    <a:pt x="63" y="25"/>
                    <a:pt x="126" y="51"/>
                    <a:pt x="162" y="93"/>
                  </a:cubicBezTo>
                  <a:cubicBezTo>
                    <a:pt x="198" y="135"/>
                    <a:pt x="205" y="172"/>
                    <a:pt x="219" y="252"/>
                  </a:cubicBezTo>
                  <a:cubicBezTo>
                    <a:pt x="233" y="332"/>
                    <a:pt x="239" y="497"/>
                    <a:pt x="247" y="574"/>
                  </a:cubicBezTo>
                  <a:cubicBezTo>
                    <a:pt x="255" y="651"/>
                    <a:pt x="260" y="684"/>
                    <a:pt x="265" y="717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8859" name="Freeform 22"/>
            <p:cNvSpPr>
              <a:spLocks/>
            </p:cNvSpPr>
            <p:nvPr/>
          </p:nvSpPr>
          <p:spPr bwMode="auto">
            <a:xfrm>
              <a:off x="2240" y="2272"/>
              <a:ext cx="122" cy="855"/>
            </a:xfrm>
            <a:custGeom>
              <a:avLst/>
              <a:gdLst>
                <a:gd name="T0" fmla="*/ 0 w 122"/>
                <a:gd name="T1" fmla="*/ 0 h 855"/>
                <a:gd name="T2" fmla="*/ 104 w 122"/>
                <a:gd name="T3" fmla="*/ 716 h 855"/>
                <a:gd name="T4" fmla="*/ 110 w 122"/>
                <a:gd name="T5" fmla="*/ 836 h 855"/>
                <a:gd name="T6" fmla="*/ 0 60000 65536"/>
                <a:gd name="T7" fmla="*/ 0 60000 65536"/>
                <a:gd name="T8" fmla="*/ 0 60000 65536"/>
                <a:gd name="T9" fmla="*/ 0 w 122"/>
                <a:gd name="T10" fmla="*/ 0 h 855"/>
                <a:gd name="T11" fmla="*/ 122 w 122"/>
                <a:gd name="T12" fmla="*/ 855 h 8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2" h="855">
                  <a:moveTo>
                    <a:pt x="0" y="0"/>
                  </a:moveTo>
                  <a:cubicBezTo>
                    <a:pt x="43" y="288"/>
                    <a:pt x="86" y="577"/>
                    <a:pt x="104" y="716"/>
                  </a:cubicBezTo>
                  <a:cubicBezTo>
                    <a:pt x="122" y="855"/>
                    <a:pt x="116" y="845"/>
                    <a:pt x="110" y="836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</p:grpSp>
      <p:sp>
        <p:nvSpPr>
          <p:cNvPr id="162839" name="Freeform 23"/>
          <p:cNvSpPr>
            <a:spLocks/>
          </p:cNvSpPr>
          <p:nvPr/>
        </p:nvSpPr>
        <p:spPr bwMode="auto">
          <a:xfrm>
            <a:off x="749302" y="1428750"/>
            <a:ext cx="612775" cy="4057650"/>
          </a:xfrm>
          <a:custGeom>
            <a:avLst/>
            <a:gdLst>
              <a:gd name="T0" fmla="*/ 2147483647 w 386"/>
              <a:gd name="T1" fmla="*/ 2147483647 h 2556"/>
              <a:gd name="T2" fmla="*/ 2147483647 w 386"/>
              <a:gd name="T3" fmla="*/ 2147483647 h 2556"/>
              <a:gd name="T4" fmla="*/ 2147483647 w 386"/>
              <a:gd name="T5" fmla="*/ 2147483647 h 2556"/>
              <a:gd name="T6" fmla="*/ 2147483647 w 386"/>
              <a:gd name="T7" fmla="*/ 2147483647 h 2556"/>
              <a:gd name="T8" fmla="*/ 2147483647 w 386"/>
              <a:gd name="T9" fmla="*/ 2147483647 h 2556"/>
              <a:gd name="T10" fmla="*/ 2147483647 w 386"/>
              <a:gd name="T11" fmla="*/ 2147483647 h 2556"/>
              <a:gd name="T12" fmla="*/ 2147483647 w 386"/>
              <a:gd name="T13" fmla="*/ 2147483647 h 2556"/>
              <a:gd name="T14" fmla="*/ 2147483647 w 386"/>
              <a:gd name="T15" fmla="*/ 2147483647 h 2556"/>
              <a:gd name="T16" fmla="*/ 2147483647 w 386"/>
              <a:gd name="T17" fmla="*/ 0 h 25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6"/>
              <a:gd name="T28" fmla="*/ 0 h 2556"/>
              <a:gd name="T29" fmla="*/ 386 w 386"/>
              <a:gd name="T30" fmla="*/ 2556 h 25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6" h="2556">
                <a:moveTo>
                  <a:pt x="56" y="2556"/>
                </a:moveTo>
                <a:cubicBezTo>
                  <a:pt x="39" y="2453"/>
                  <a:pt x="23" y="2350"/>
                  <a:pt x="14" y="2232"/>
                </a:cubicBezTo>
                <a:cubicBezTo>
                  <a:pt x="5" y="2114"/>
                  <a:pt x="0" y="1993"/>
                  <a:pt x="2" y="1848"/>
                </a:cubicBezTo>
                <a:cubicBezTo>
                  <a:pt x="4" y="1703"/>
                  <a:pt x="15" y="1493"/>
                  <a:pt x="26" y="1362"/>
                </a:cubicBezTo>
                <a:cubicBezTo>
                  <a:pt x="37" y="1231"/>
                  <a:pt x="54" y="1158"/>
                  <a:pt x="68" y="1062"/>
                </a:cubicBezTo>
                <a:cubicBezTo>
                  <a:pt x="82" y="966"/>
                  <a:pt x="89" y="886"/>
                  <a:pt x="110" y="786"/>
                </a:cubicBezTo>
                <a:cubicBezTo>
                  <a:pt x="131" y="686"/>
                  <a:pt x="158" y="573"/>
                  <a:pt x="194" y="462"/>
                </a:cubicBezTo>
                <a:cubicBezTo>
                  <a:pt x="230" y="351"/>
                  <a:pt x="294" y="197"/>
                  <a:pt x="326" y="120"/>
                </a:cubicBezTo>
                <a:cubicBezTo>
                  <a:pt x="358" y="43"/>
                  <a:pt x="376" y="20"/>
                  <a:pt x="386" y="0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BE"/>
          </a:p>
        </p:txBody>
      </p: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820737" y="1447801"/>
            <a:ext cx="665163" cy="4481513"/>
            <a:chOff x="517" y="912"/>
            <a:chExt cx="419" cy="2823"/>
          </a:xfrm>
        </p:grpSpPr>
        <p:sp>
          <p:nvSpPr>
            <p:cNvPr id="78855" name="Freeform 25"/>
            <p:cNvSpPr>
              <a:spLocks/>
            </p:cNvSpPr>
            <p:nvPr/>
          </p:nvSpPr>
          <p:spPr bwMode="auto">
            <a:xfrm>
              <a:off x="517" y="912"/>
              <a:ext cx="419" cy="2484"/>
            </a:xfrm>
            <a:custGeom>
              <a:avLst/>
              <a:gdLst>
                <a:gd name="T0" fmla="*/ 419 w 419"/>
                <a:gd name="T1" fmla="*/ 0 h 2484"/>
                <a:gd name="T2" fmla="*/ 341 w 419"/>
                <a:gd name="T3" fmla="*/ 186 h 2484"/>
                <a:gd name="T4" fmla="*/ 257 w 419"/>
                <a:gd name="T5" fmla="*/ 444 h 2484"/>
                <a:gd name="T6" fmla="*/ 173 w 419"/>
                <a:gd name="T7" fmla="*/ 738 h 2484"/>
                <a:gd name="T8" fmla="*/ 89 w 419"/>
                <a:gd name="T9" fmla="*/ 1128 h 2484"/>
                <a:gd name="T10" fmla="*/ 47 w 419"/>
                <a:gd name="T11" fmla="*/ 1482 h 2484"/>
                <a:gd name="T12" fmla="*/ 5 w 419"/>
                <a:gd name="T13" fmla="*/ 2034 h 2484"/>
                <a:gd name="T14" fmla="*/ 17 w 419"/>
                <a:gd name="T15" fmla="*/ 2292 h 2484"/>
                <a:gd name="T16" fmla="*/ 53 w 419"/>
                <a:gd name="T17" fmla="*/ 2484 h 24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9"/>
                <a:gd name="T28" fmla="*/ 0 h 2484"/>
                <a:gd name="T29" fmla="*/ 419 w 419"/>
                <a:gd name="T30" fmla="*/ 2484 h 248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9" h="2484">
                  <a:moveTo>
                    <a:pt x="419" y="0"/>
                  </a:moveTo>
                  <a:cubicBezTo>
                    <a:pt x="393" y="56"/>
                    <a:pt x="368" y="112"/>
                    <a:pt x="341" y="186"/>
                  </a:cubicBezTo>
                  <a:cubicBezTo>
                    <a:pt x="314" y="260"/>
                    <a:pt x="285" y="352"/>
                    <a:pt x="257" y="444"/>
                  </a:cubicBezTo>
                  <a:cubicBezTo>
                    <a:pt x="229" y="536"/>
                    <a:pt x="201" y="624"/>
                    <a:pt x="173" y="738"/>
                  </a:cubicBezTo>
                  <a:cubicBezTo>
                    <a:pt x="145" y="852"/>
                    <a:pt x="110" y="1004"/>
                    <a:pt x="89" y="1128"/>
                  </a:cubicBezTo>
                  <a:cubicBezTo>
                    <a:pt x="68" y="1252"/>
                    <a:pt x="61" y="1331"/>
                    <a:pt x="47" y="1482"/>
                  </a:cubicBezTo>
                  <a:cubicBezTo>
                    <a:pt x="33" y="1633"/>
                    <a:pt x="10" y="1899"/>
                    <a:pt x="5" y="2034"/>
                  </a:cubicBezTo>
                  <a:cubicBezTo>
                    <a:pt x="0" y="2169"/>
                    <a:pt x="9" y="2217"/>
                    <a:pt x="17" y="2292"/>
                  </a:cubicBezTo>
                  <a:cubicBezTo>
                    <a:pt x="25" y="2367"/>
                    <a:pt x="47" y="2452"/>
                    <a:pt x="53" y="2484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8856" name="Freeform 26"/>
            <p:cNvSpPr>
              <a:spLocks/>
            </p:cNvSpPr>
            <p:nvPr/>
          </p:nvSpPr>
          <p:spPr bwMode="auto">
            <a:xfrm>
              <a:off x="564" y="3360"/>
              <a:ext cx="168" cy="375"/>
            </a:xfrm>
            <a:custGeom>
              <a:avLst/>
              <a:gdLst>
                <a:gd name="T0" fmla="*/ 0 w 168"/>
                <a:gd name="T1" fmla="*/ 0 h 375"/>
                <a:gd name="T2" fmla="*/ 45 w 168"/>
                <a:gd name="T3" fmla="*/ 159 h 375"/>
                <a:gd name="T4" fmla="*/ 78 w 168"/>
                <a:gd name="T5" fmla="*/ 252 h 375"/>
                <a:gd name="T6" fmla="*/ 123 w 168"/>
                <a:gd name="T7" fmla="*/ 330 h 375"/>
                <a:gd name="T8" fmla="*/ 168 w 168"/>
                <a:gd name="T9" fmla="*/ 375 h 3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"/>
                <a:gd name="T16" fmla="*/ 0 h 375"/>
                <a:gd name="T17" fmla="*/ 168 w 168"/>
                <a:gd name="T18" fmla="*/ 375 h 3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" h="375">
                  <a:moveTo>
                    <a:pt x="0" y="0"/>
                  </a:moveTo>
                  <a:cubicBezTo>
                    <a:pt x="16" y="58"/>
                    <a:pt x="32" y="117"/>
                    <a:pt x="45" y="159"/>
                  </a:cubicBezTo>
                  <a:cubicBezTo>
                    <a:pt x="58" y="201"/>
                    <a:pt x="65" y="223"/>
                    <a:pt x="78" y="252"/>
                  </a:cubicBezTo>
                  <a:cubicBezTo>
                    <a:pt x="91" y="281"/>
                    <a:pt x="108" y="310"/>
                    <a:pt x="123" y="330"/>
                  </a:cubicBezTo>
                  <a:cubicBezTo>
                    <a:pt x="138" y="350"/>
                    <a:pt x="161" y="368"/>
                    <a:pt x="168" y="375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</p:grp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C9781FF9-2A4F-CB68-32A2-29F243FE144C}"/>
              </a:ext>
            </a:extLst>
          </p:cNvPr>
          <p:cNvCxnSpPr>
            <a:cxnSpLocks/>
          </p:cNvCxnSpPr>
          <p:nvPr/>
        </p:nvCxnSpPr>
        <p:spPr>
          <a:xfrm>
            <a:off x="8405813" y="3765551"/>
            <a:ext cx="0" cy="2163763"/>
          </a:xfrm>
          <a:prstGeom prst="straightConnector1">
            <a:avLst/>
          </a:prstGeom>
          <a:ln w="317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B912D139-3ADC-0CE2-7F61-00CCBD322F40}"/>
              </a:ext>
            </a:extLst>
          </p:cNvPr>
          <p:cNvSpPr txBox="1"/>
          <p:nvPr/>
        </p:nvSpPr>
        <p:spPr>
          <a:xfrm rot="5400000">
            <a:off x="7717796" y="4681023"/>
            <a:ext cx="2007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Intensité croissante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ECA828CD-BB29-5D18-972A-FF4138943AD6}"/>
              </a:ext>
            </a:extLst>
          </p:cNvPr>
          <p:cNvCxnSpPr>
            <a:cxnSpLocks/>
          </p:cNvCxnSpPr>
          <p:nvPr/>
        </p:nvCxnSpPr>
        <p:spPr>
          <a:xfrm>
            <a:off x="8416410" y="546730"/>
            <a:ext cx="0" cy="2163763"/>
          </a:xfrm>
          <a:prstGeom prst="straightConnector1">
            <a:avLst/>
          </a:prstGeom>
          <a:ln w="317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494CA439-A592-6D34-3972-AB258CCD3F3B}"/>
              </a:ext>
            </a:extLst>
          </p:cNvPr>
          <p:cNvSpPr txBox="1"/>
          <p:nvPr/>
        </p:nvSpPr>
        <p:spPr>
          <a:xfrm rot="5400000">
            <a:off x="7742211" y="1462202"/>
            <a:ext cx="1980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Intensité constante</a:t>
            </a:r>
          </a:p>
        </p:txBody>
      </p:sp>
    </p:spTree>
    <p:extLst>
      <p:ext uri="{BB962C8B-B14F-4D97-AF65-F5344CB8AC3E}">
        <p14:creationId xmlns:p14="http://schemas.microsoft.com/office/powerpoint/2010/main" val="179204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2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2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34" grpId="0" animBg="1"/>
      <p:bldP spid="1628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9">
            <a:extLst>
              <a:ext uri="{FF2B5EF4-FFF2-40B4-BE49-F238E27FC236}">
                <a16:creationId xmlns:a16="http://schemas.microsoft.com/office/drawing/2014/main" id="{8BCE0780-FEAF-38C9-7714-F0321B37E9A5}"/>
              </a:ext>
            </a:extLst>
          </p:cNvPr>
          <p:cNvSpPr txBox="1"/>
          <p:nvPr/>
        </p:nvSpPr>
        <p:spPr>
          <a:xfrm>
            <a:off x="2834507" y="1262698"/>
            <a:ext cx="11908929" cy="1293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endParaRPr lang="fr-FR" sz="2400"/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B2B6099C-08D3-DABB-D404-5319D9A03172}"/>
              </a:ext>
            </a:extLst>
          </p:cNvPr>
          <p:cNvSpPr txBox="1"/>
          <p:nvPr/>
        </p:nvSpPr>
        <p:spPr>
          <a:xfrm>
            <a:off x="0" y="277813"/>
            <a:ext cx="907412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fr-FR" sz="3200" dirty="0">
                <a:solidFill>
                  <a:srgbClr val="3333CC"/>
                </a:solidFill>
                <a:latin typeface="ComicSansMS" panose="030F0702030302020204" pitchFamily="66" charset="0"/>
              </a:rPr>
              <a:t>Collision vs période réfractaire absolue</a:t>
            </a:r>
            <a:br>
              <a:rPr lang="fr-FR" sz="3200" dirty="0">
                <a:solidFill>
                  <a:srgbClr val="3333CC"/>
                </a:solidFill>
                <a:latin typeface="ComicSansMS" panose="030F0702030302020204" pitchFamily="66" charset="0"/>
              </a:rPr>
            </a:br>
            <a:r>
              <a:rPr lang="fr-FR" sz="3200" dirty="0">
                <a:solidFill>
                  <a:srgbClr val="3333CC"/>
                </a:solidFill>
                <a:latin typeface="ComicSansMS" panose="030F0702030302020204" pitchFamily="66" charset="0"/>
              </a:rPr>
              <a:t>infranchissable</a:t>
            </a:r>
          </a:p>
          <a:p>
            <a:pPr algn="ctr"/>
            <a:endParaRPr lang="fr-FR" sz="3200" dirty="0">
              <a:solidFill>
                <a:srgbClr val="3333CC"/>
              </a:solidFill>
              <a:latin typeface="ComicSansMS" panose="030F0702030302020204" pitchFamily="66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D8E653EF-D3E3-FA9B-3ED9-94307A431B7A}"/>
              </a:ext>
            </a:extLst>
          </p:cNvPr>
          <p:cNvGrpSpPr/>
          <p:nvPr/>
        </p:nvGrpSpPr>
        <p:grpSpPr>
          <a:xfrm>
            <a:off x="404272" y="3946853"/>
            <a:ext cx="1160208" cy="1563331"/>
            <a:chOff x="2074606" y="2182761"/>
            <a:chExt cx="1160208" cy="1563331"/>
          </a:xfrm>
        </p:grpSpPr>
        <p:sp>
          <p:nvSpPr>
            <p:cNvPr id="5" name="Triangle 4">
              <a:extLst>
                <a:ext uri="{FF2B5EF4-FFF2-40B4-BE49-F238E27FC236}">
                  <a16:creationId xmlns:a16="http://schemas.microsoft.com/office/drawing/2014/main" id="{C33FEDAB-8867-2CC2-6D07-998196EF712A}"/>
                </a:ext>
              </a:extLst>
            </p:cNvPr>
            <p:cNvSpPr/>
            <p:nvPr/>
          </p:nvSpPr>
          <p:spPr>
            <a:xfrm>
              <a:off x="2074606" y="2182761"/>
              <a:ext cx="717755" cy="914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65440F81-1C8A-855A-7425-61B791400DB0}"/>
                </a:ext>
              </a:extLst>
            </p:cNvPr>
            <p:cNvSpPr/>
            <p:nvPr/>
          </p:nvSpPr>
          <p:spPr>
            <a:xfrm flipV="1">
              <a:off x="2792362" y="3082414"/>
              <a:ext cx="442452" cy="66367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B614A72-90B9-AB6B-8D8F-953D9372B314}"/>
              </a:ext>
            </a:extLst>
          </p:cNvPr>
          <p:cNvSpPr/>
          <p:nvPr/>
        </p:nvSpPr>
        <p:spPr>
          <a:xfrm>
            <a:off x="404272" y="4847866"/>
            <a:ext cx="8062452" cy="20647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C4C70F73-29F8-1737-6F93-CEDE3ECD4336}"/>
              </a:ext>
            </a:extLst>
          </p:cNvPr>
          <p:cNvSpPr/>
          <p:nvPr/>
        </p:nvSpPr>
        <p:spPr>
          <a:xfrm flipV="1">
            <a:off x="182751" y="3317588"/>
            <a:ext cx="530942" cy="1258530"/>
          </a:xfrm>
          <a:prstGeom prst="triangle">
            <a:avLst>
              <a:gd name="adj" fmla="val 4814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BC74854D-757B-92CC-BEE9-A87A95670087}"/>
              </a:ext>
            </a:extLst>
          </p:cNvPr>
          <p:cNvGrpSpPr/>
          <p:nvPr/>
        </p:nvGrpSpPr>
        <p:grpSpPr>
          <a:xfrm flipH="1" flipV="1">
            <a:off x="411453" y="4840084"/>
            <a:ext cx="6945368" cy="222042"/>
            <a:chOff x="2090481" y="3090503"/>
            <a:chExt cx="6945368" cy="20821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B955704-62D5-957D-12BB-33CC7CFF436F}"/>
                </a:ext>
              </a:extLst>
            </p:cNvPr>
            <p:cNvSpPr/>
            <p:nvPr/>
          </p:nvSpPr>
          <p:spPr>
            <a:xfrm>
              <a:off x="8554068" y="3092244"/>
              <a:ext cx="481781" cy="20647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68FB54C-DAA8-6A02-DEAD-00B6630738CC}"/>
                </a:ext>
              </a:extLst>
            </p:cNvPr>
            <p:cNvSpPr/>
            <p:nvPr/>
          </p:nvSpPr>
          <p:spPr>
            <a:xfrm>
              <a:off x="8070550" y="3090503"/>
              <a:ext cx="481781" cy="2064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546EAEF-F38A-465D-16F2-30E101E4F4D4}"/>
                </a:ext>
              </a:extLst>
            </p:cNvPr>
            <p:cNvSpPr/>
            <p:nvPr/>
          </p:nvSpPr>
          <p:spPr>
            <a:xfrm>
              <a:off x="5600910" y="3090504"/>
              <a:ext cx="2467904" cy="20647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2271BC7-034B-92DA-3833-25C5495352A8}"/>
                </a:ext>
              </a:extLst>
            </p:cNvPr>
            <p:cNvSpPr/>
            <p:nvPr/>
          </p:nvSpPr>
          <p:spPr>
            <a:xfrm>
              <a:off x="2090481" y="3090504"/>
              <a:ext cx="3510116" cy="20647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Triangle 14">
            <a:extLst>
              <a:ext uri="{FF2B5EF4-FFF2-40B4-BE49-F238E27FC236}">
                <a16:creationId xmlns:a16="http://schemas.microsoft.com/office/drawing/2014/main" id="{30A93C27-E688-53EE-3A3B-9E7F77B36CB0}"/>
              </a:ext>
            </a:extLst>
          </p:cNvPr>
          <p:cNvSpPr/>
          <p:nvPr/>
        </p:nvSpPr>
        <p:spPr>
          <a:xfrm flipV="1">
            <a:off x="182751" y="2487229"/>
            <a:ext cx="1231408" cy="2100421"/>
          </a:xfrm>
          <a:prstGeom prst="triangle">
            <a:avLst>
              <a:gd name="adj" fmla="val 4814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00F46354-ED95-007E-6BD3-62FCE7AC99B5}"/>
              </a:ext>
            </a:extLst>
          </p:cNvPr>
          <p:cNvSpPr/>
          <p:nvPr/>
        </p:nvSpPr>
        <p:spPr>
          <a:xfrm flipV="1">
            <a:off x="625191" y="2917703"/>
            <a:ext cx="993673" cy="1687474"/>
          </a:xfrm>
          <a:prstGeom prst="triangle">
            <a:avLst>
              <a:gd name="adj" fmla="val 4814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D00B4BAA-51AC-E695-D875-AC380FADF0B6}"/>
              </a:ext>
            </a:extLst>
          </p:cNvPr>
          <p:cNvSpPr/>
          <p:nvPr/>
        </p:nvSpPr>
        <p:spPr>
          <a:xfrm flipV="1">
            <a:off x="2243521" y="3670312"/>
            <a:ext cx="301529" cy="905806"/>
          </a:xfrm>
          <a:prstGeom prst="triangle">
            <a:avLst>
              <a:gd name="adj" fmla="val 4814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18A7B473-44DE-A34E-F561-F40E179730AF}"/>
              </a:ext>
            </a:extLst>
          </p:cNvPr>
          <p:cNvSpPr/>
          <p:nvPr/>
        </p:nvSpPr>
        <p:spPr>
          <a:xfrm flipV="1">
            <a:off x="4425664" y="2917703"/>
            <a:ext cx="862737" cy="1658415"/>
          </a:xfrm>
          <a:prstGeom prst="triangle">
            <a:avLst>
              <a:gd name="adj" fmla="val 4814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63F7B715-1514-00F4-9625-37393BA6E745}"/>
              </a:ext>
            </a:extLst>
          </p:cNvPr>
          <p:cNvSpPr/>
          <p:nvPr/>
        </p:nvSpPr>
        <p:spPr>
          <a:xfrm flipV="1">
            <a:off x="7624629" y="3317588"/>
            <a:ext cx="530942" cy="1258530"/>
          </a:xfrm>
          <a:prstGeom prst="triangle">
            <a:avLst>
              <a:gd name="adj" fmla="val 4814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D12FA02-CBC7-E278-8187-8364B2F9EDFD}"/>
              </a:ext>
            </a:extLst>
          </p:cNvPr>
          <p:cNvGrpSpPr/>
          <p:nvPr/>
        </p:nvGrpSpPr>
        <p:grpSpPr>
          <a:xfrm>
            <a:off x="420147" y="4198935"/>
            <a:ext cx="7469953" cy="408099"/>
            <a:chOff x="2090481" y="4434294"/>
            <a:chExt cx="7469953" cy="408099"/>
          </a:xfrm>
        </p:grpSpPr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BC489B1F-4E64-33D3-EE82-6007A8854387}"/>
                </a:ext>
              </a:extLst>
            </p:cNvPr>
            <p:cNvCxnSpPr>
              <a:cxnSpLocks/>
            </p:cNvCxnSpPr>
            <p:nvPr/>
          </p:nvCxnSpPr>
          <p:spPr>
            <a:xfrm>
              <a:off x="2090481" y="4842393"/>
              <a:ext cx="7469953" cy="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CC00DDD8-2D83-6B2E-915C-CA80BDE9A2DD}"/>
                </a:ext>
              </a:extLst>
            </p:cNvPr>
            <p:cNvSpPr txBox="1"/>
            <p:nvPr/>
          </p:nvSpPr>
          <p:spPr>
            <a:xfrm>
              <a:off x="5482736" y="4434294"/>
              <a:ext cx="8627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200 ms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3ACB9E9E-FC7D-836C-1AC8-E1D5EEF3E1F2}"/>
              </a:ext>
            </a:extLst>
          </p:cNvPr>
          <p:cNvGrpSpPr/>
          <p:nvPr/>
        </p:nvGrpSpPr>
        <p:grpSpPr>
          <a:xfrm>
            <a:off x="1122028" y="3918038"/>
            <a:ext cx="1160208" cy="1563331"/>
            <a:chOff x="2074606" y="2182761"/>
            <a:chExt cx="1160208" cy="1563331"/>
          </a:xfrm>
        </p:grpSpPr>
        <p:sp>
          <p:nvSpPr>
            <p:cNvPr id="24" name="Triangle 23">
              <a:extLst>
                <a:ext uri="{FF2B5EF4-FFF2-40B4-BE49-F238E27FC236}">
                  <a16:creationId xmlns:a16="http://schemas.microsoft.com/office/drawing/2014/main" id="{893569DA-BE2D-0330-38BD-20204D3B9241}"/>
                </a:ext>
              </a:extLst>
            </p:cNvPr>
            <p:cNvSpPr/>
            <p:nvPr/>
          </p:nvSpPr>
          <p:spPr>
            <a:xfrm>
              <a:off x="2074606" y="2182761"/>
              <a:ext cx="717755" cy="914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Triangle 24">
              <a:extLst>
                <a:ext uri="{FF2B5EF4-FFF2-40B4-BE49-F238E27FC236}">
                  <a16:creationId xmlns:a16="http://schemas.microsoft.com/office/drawing/2014/main" id="{3CF52CF7-8780-6141-5C2C-C47A5774982D}"/>
                </a:ext>
              </a:extLst>
            </p:cNvPr>
            <p:cNvSpPr/>
            <p:nvPr/>
          </p:nvSpPr>
          <p:spPr>
            <a:xfrm flipV="1">
              <a:off x="2792362" y="3082414"/>
              <a:ext cx="442452" cy="66367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AE3CADDA-8CC1-B238-C1ED-8D9104B22CF8}"/>
              </a:ext>
            </a:extLst>
          </p:cNvPr>
          <p:cNvGrpSpPr/>
          <p:nvPr/>
        </p:nvGrpSpPr>
        <p:grpSpPr>
          <a:xfrm>
            <a:off x="2376323" y="3918038"/>
            <a:ext cx="1160208" cy="1563331"/>
            <a:chOff x="2074606" y="2182761"/>
            <a:chExt cx="1160208" cy="1563331"/>
          </a:xfrm>
        </p:grpSpPr>
        <p:sp>
          <p:nvSpPr>
            <p:cNvPr id="27" name="Triangle 26">
              <a:extLst>
                <a:ext uri="{FF2B5EF4-FFF2-40B4-BE49-F238E27FC236}">
                  <a16:creationId xmlns:a16="http://schemas.microsoft.com/office/drawing/2014/main" id="{656992D2-097C-97C1-290A-5729DB08A46E}"/>
                </a:ext>
              </a:extLst>
            </p:cNvPr>
            <p:cNvSpPr/>
            <p:nvPr/>
          </p:nvSpPr>
          <p:spPr>
            <a:xfrm>
              <a:off x="2074606" y="2182761"/>
              <a:ext cx="717755" cy="914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Triangle 27">
              <a:extLst>
                <a:ext uri="{FF2B5EF4-FFF2-40B4-BE49-F238E27FC236}">
                  <a16:creationId xmlns:a16="http://schemas.microsoft.com/office/drawing/2014/main" id="{111FD48B-2BDA-FC46-2016-FB9783B64E69}"/>
                </a:ext>
              </a:extLst>
            </p:cNvPr>
            <p:cNvSpPr/>
            <p:nvPr/>
          </p:nvSpPr>
          <p:spPr>
            <a:xfrm flipV="1">
              <a:off x="2792362" y="3082414"/>
              <a:ext cx="442452" cy="66367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AEF89737-ADC6-F95C-DEF4-00342FAE1A82}"/>
              </a:ext>
            </a:extLst>
          </p:cNvPr>
          <p:cNvGrpSpPr/>
          <p:nvPr/>
        </p:nvGrpSpPr>
        <p:grpSpPr>
          <a:xfrm>
            <a:off x="4857032" y="3918038"/>
            <a:ext cx="1160208" cy="1563331"/>
            <a:chOff x="2074606" y="2182761"/>
            <a:chExt cx="1160208" cy="1563331"/>
          </a:xfrm>
        </p:grpSpPr>
        <p:sp>
          <p:nvSpPr>
            <p:cNvPr id="30" name="Triangle 29">
              <a:extLst>
                <a:ext uri="{FF2B5EF4-FFF2-40B4-BE49-F238E27FC236}">
                  <a16:creationId xmlns:a16="http://schemas.microsoft.com/office/drawing/2014/main" id="{82AD4942-8205-73DA-29FA-49472F63DBE5}"/>
                </a:ext>
              </a:extLst>
            </p:cNvPr>
            <p:cNvSpPr/>
            <p:nvPr/>
          </p:nvSpPr>
          <p:spPr>
            <a:xfrm>
              <a:off x="2074606" y="2182761"/>
              <a:ext cx="717755" cy="914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Triangle 30">
              <a:extLst>
                <a:ext uri="{FF2B5EF4-FFF2-40B4-BE49-F238E27FC236}">
                  <a16:creationId xmlns:a16="http://schemas.microsoft.com/office/drawing/2014/main" id="{2ABCFD40-9F93-BF84-FFB3-FD17C611398B}"/>
                </a:ext>
              </a:extLst>
            </p:cNvPr>
            <p:cNvSpPr/>
            <p:nvPr/>
          </p:nvSpPr>
          <p:spPr>
            <a:xfrm flipV="1">
              <a:off x="2792362" y="3082414"/>
              <a:ext cx="442452" cy="66367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299C9C2F-B2F9-CA13-1725-87FECA0A4C06}"/>
              </a:ext>
            </a:extLst>
          </p:cNvPr>
          <p:cNvGrpSpPr/>
          <p:nvPr/>
        </p:nvGrpSpPr>
        <p:grpSpPr>
          <a:xfrm>
            <a:off x="7901110" y="3918038"/>
            <a:ext cx="1160208" cy="1563331"/>
            <a:chOff x="2074606" y="2182761"/>
            <a:chExt cx="1160208" cy="1563331"/>
          </a:xfrm>
        </p:grpSpPr>
        <p:sp>
          <p:nvSpPr>
            <p:cNvPr id="33" name="Triangle 32">
              <a:extLst>
                <a:ext uri="{FF2B5EF4-FFF2-40B4-BE49-F238E27FC236}">
                  <a16:creationId xmlns:a16="http://schemas.microsoft.com/office/drawing/2014/main" id="{BB34A12D-A7F4-4361-D5C8-CCB5C9166645}"/>
                </a:ext>
              </a:extLst>
            </p:cNvPr>
            <p:cNvSpPr/>
            <p:nvPr/>
          </p:nvSpPr>
          <p:spPr>
            <a:xfrm>
              <a:off x="2074606" y="2182761"/>
              <a:ext cx="717755" cy="914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Triangle 33">
              <a:extLst>
                <a:ext uri="{FF2B5EF4-FFF2-40B4-BE49-F238E27FC236}">
                  <a16:creationId xmlns:a16="http://schemas.microsoft.com/office/drawing/2014/main" id="{4A05DEE5-884E-AB05-9C23-F78C6099FC81}"/>
                </a:ext>
              </a:extLst>
            </p:cNvPr>
            <p:cNvSpPr/>
            <p:nvPr/>
          </p:nvSpPr>
          <p:spPr>
            <a:xfrm flipV="1">
              <a:off x="2792362" y="3082414"/>
              <a:ext cx="442452" cy="66367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58C2CF2A-1AE4-B479-A046-121443877C15}"/>
              </a:ext>
            </a:extLst>
          </p:cNvPr>
          <p:cNvSpPr txBox="1"/>
          <p:nvPr/>
        </p:nvSpPr>
        <p:spPr>
          <a:xfrm rot="18034156">
            <a:off x="-293644" y="5589686"/>
            <a:ext cx="20485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3333CC"/>
                </a:solidFill>
                <a:latin typeface="ComicSansMS" panose="030F0702030302020204" pitchFamily="66" charset="0"/>
              </a:rPr>
              <a:t>Période </a:t>
            </a:r>
            <a:r>
              <a:rPr lang="fr-FR" sz="1400" b="1" dirty="0">
                <a:solidFill>
                  <a:srgbClr val="FF0000"/>
                </a:solidFill>
                <a:latin typeface="ComicSansMS" panose="030F0702030302020204" pitchFamily="66" charset="0"/>
              </a:rPr>
              <a:t>réfractaire</a:t>
            </a:r>
            <a:r>
              <a:rPr lang="fr-FR" sz="1400" dirty="0">
                <a:solidFill>
                  <a:srgbClr val="FF0000"/>
                </a:solidFill>
                <a:latin typeface="ComicSansMS" panose="030F0702030302020204" pitchFamily="66" charset="0"/>
              </a:rPr>
              <a:t> </a:t>
            </a:r>
            <a:r>
              <a:rPr lang="fr-FR" sz="1400" b="1" dirty="0">
                <a:solidFill>
                  <a:srgbClr val="FF0000"/>
                </a:solidFill>
                <a:latin typeface="ComicSansMS" panose="030F0702030302020204" pitchFamily="66" charset="0"/>
              </a:rPr>
              <a:t>absolue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38818BC2-E9AE-2DFD-553D-DB5484149A08}"/>
              </a:ext>
            </a:extLst>
          </p:cNvPr>
          <p:cNvSpPr txBox="1"/>
          <p:nvPr/>
        </p:nvSpPr>
        <p:spPr>
          <a:xfrm rot="18002467">
            <a:off x="319357" y="5636742"/>
            <a:ext cx="19564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3333CC"/>
                </a:solidFill>
                <a:latin typeface="ComicSansMS" panose="030F0702030302020204" pitchFamily="66" charset="0"/>
              </a:rPr>
              <a:t>Période </a:t>
            </a:r>
            <a:r>
              <a:rPr lang="fr-FR" sz="1400" b="1" dirty="0">
                <a:solidFill>
                  <a:srgbClr val="FF0000"/>
                </a:solidFill>
                <a:latin typeface="ComicSansMS" panose="030F0702030302020204" pitchFamily="66" charset="0"/>
              </a:rPr>
              <a:t>réfractaire</a:t>
            </a:r>
            <a:r>
              <a:rPr lang="fr-FR" sz="1400" dirty="0">
                <a:solidFill>
                  <a:srgbClr val="3333CC"/>
                </a:solidFill>
                <a:latin typeface="ComicSansMS" panose="030F0702030302020204" pitchFamily="66" charset="0"/>
              </a:rPr>
              <a:t> </a:t>
            </a:r>
            <a:r>
              <a:rPr lang="fr-FR" sz="1400" b="1" dirty="0">
                <a:solidFill>
                  <a:srgbClr val="FF0000"/>
                </a:solidFill>
                <a:latin typeface="ComicSansMS" panose="030F0702030302020204" pitchFamily="66" charset="0"/>
              </a:rPr>
              <a:t>relative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D10CA0DF-7C41-DE50-7068-57F89622BBA2}"/>
              </a:ext>
            </a:extLst>
          </p:cNvPr>
          <p:cNvSpPr txBox="1"/>
          <p:nvPr/>
        </p:nvSpPr>
        <p:spPr>
          <a:xfrm rot="18003064">
            <a:off x="1757971" y="5611869"/>
            <a:ext cx="2051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3333CC"/>
                </a:solidFill>
                <a:latin typeface="ComicSansMS" panose="030F0702030302020204" pitchFamily="66" charset="0"/>
              </a:rPr>
              <a:t>Période </a:t>
            </a:r>
            <a:r>
              <a:rPr lang="fr-FR" sz="1400" b="1" dirty="0">
                <a:solidFill>
                  <a:srgbClr val="FF0000"/>
                </a:solidFill>
                <a:latin typeface="ComicSansMS" panose="030F0702030302020204" pitchFamily="66" charset="0"/>
              </a:rPr>
              <a:t>supernormale</a:t>
            </a:r>
            <a:r>
              <a:rPr lang="fr-FR" sz="1400" dirty="0">
                <a:solidFill>
                  <a:srgbClr val="3333CC"/>
                </a:solidFill>
                <a:latin typeface="ComicSansMS" panose="030F0702030302020204" pitchFamily="66" charset="0"/>
              </a:rPr>
              <a:t> précoce</a:t>
            </a:r>
            <a:endParaRPr lang="fr-FR" sz="1400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3EDD97F1-3465-C5C1-3EF7-CEFA43965BED}"/>
              </a:ext>
            </a:extLst>
          </p:cNvPr>
          <p:cNvSpPr txBox="1"/>
          <p:nvPr/>
        </p:nvSpPr>
        <p:spPr>
          <a:xfrm rot="18030589">
            <a:off x="3585511" y="5630656"/>
            <a:ext cx="2051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3333CC"/>
                </a:solidFill>
                <a:latin typeface="ComicSansMS" panose="030F0702030302020204" pitchFamily="66" charset="0"/>
              </a:rPr>
              <a:t>Période </a:t>
            </a:r>
            <a:r>
              <a:rPr lang="fr-FR" sz="1400" b="1" dirty="0">
                <a:solidFill>
                  <a:srgbClr val="FF0000"/>
                </a:solidFill>
                <a:latin typeface="ComicSansMS" panose="030F0702030302020204" pitchFamily="66" charset="0"/>
              </a:rPr>
              <a:t>sous-normale </a:t>
            </a:r>
            <a:r>
              <a:rPr lang="fr-FR" sz="1400" dirty="0">
                <a:solidFill>
                  <a:srgbClr val="3333CC"/>
                </a:solidFill>
                <a:latin typeface="ComicSansMS" panose="030F0702030302020204" pitchFamily="66" charset="0"/>
              </a:rPr>
              <a:t>tardive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23143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4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9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5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0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6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" grpId="0"/>
      <p:bldP spid="35" grpId="0"/>
      <p:bldP spid="36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289657F-103E-9177-AE51-80AE72781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3220" y="2903359"/>
            <a:ext cx="6437559" cy="70788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4000" dirty="0">
                <a:solidFill>
                  <a:srgbClr val="3333CC"/>
                </a:solidFill>
                <a:latin typeface="ComicSansMS" panose="030F0702030302020204" pitchFamily="66" charset="0"/>
              </a:rPr>
              <a:t>Réflexe H </a:t>
            </a:r>
            <a:r>
              <a:rPr lang="fr-FR" altLang="fr-FR" sz="4000" dirty="0">
                <a:latin typeface="ComicSansMS" panose="030F0702030302020204" pitchFamily="66" charset="0"/>
              </a:rPr>
              <a:t>(et réflexes </a:t>
            </a:r>
            <a:r>
              <a:rPr lang="fr-FR" altLang="fr-FR" sz="4000" dirty="0" err="1">
                <a:latin typeface="ComicSansMS" panose="030F0702030302020204" pitchFamily="66" charset="0"/>
              </a:rPr>
              <a:t>T</a:t>
            </a:r>
            <a:r>
              <a:rPr lang="fr-FR" altLang="fr-FR" sz="4000" dirty="0">
                <a:latin typeface="ComicSansMS" panose="030F0702030302020204" pitchFamily="66" charset="0"/>
              </a:rPr>
              <a:t>)</a:t>
            </a:r>
            <a:endParaRPr kumimoji="0" lang="fr-FR" altLang="fr-FR" sz="4000" b="0" i="0" u="none" strike="noStrike" normalizeH="0" dirty="0">
              <a:ln>
                <a:noFill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65767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289657F-103E-9177-AE51-80AE72781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51" y="286361"/>
            <a:ext cx="8207298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800" dirty="0">
                <a:solidFill>
                  <a:srgbClr val="3333CC"/>
                </a:solidFill>
                <a:latin typeface="ComicSansMS" panose="030F0702030302020204" pitchFamily="66" charset="0"/>
              </a:rPr>
              <a:t>Basé sur le circuit du réflexe tendineux</a:t>
            </a:r>
            <a:endParaRPr kumimoji="0" lang="fr-FR" altLang="fr-FR" sz="2800" b="0" i="0" u="none" strike="noStrike" normalizeH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8D3EAA6-0C89-E2FA-AFCF-6EF836B27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7890"/>
            <a:ext cx="3733800" cy="48514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DE886A7-DF9D-A3E8-61EF-E06CC0DF7A41}"/>
              </a:ext>
            </a:extLst>
          </p:cNvPr>
          <p:cNvSpPr txBox="1"/>
          <p:nvPr/>
        </p:nvSpPr>
        <p:spPr>
          <a:xfrm>
            <a:off x="1562099" y="4698243"/>
            <a:ext cx="3145367" cy="123110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BE" dirty="0">
                <a:solidFill>
                  <a:srgbClr val="3333CC"/>
                </a:solidFill>
                <a:effectLst/>
                <a:latin typeface="ComicSansMS" panose="030F0702030302020204" pitchFamily="66" charset="0"/>
              </a:rPr>
              <a:t>Fuseau neuromusculaire :</a:t>
            </a:r>
            <a:br>
              <a:rPr lang="fr-BE" dirty="0">
                <a:solidFill>
                  <a:srgbClr val="3333CC"/>
                </a:solidFill>
                <a:effectLst/>
                <a:latin typeface="ComicSansMS" panose="030F0702030302020204" pitchFamily="66" charset="0"/>
              </a:rPr>
            </a:br>
            <a:r>
              <a:rPr lang="fr-BE" dirty="0">
                <a:effectLst/>
                <a:latin typeface="ComicSansMS" panose="030F0702030302020204" pitchFamily="66" charset="0"/>
              </a:rPr>
              <a:t>La terminaison </a:t>
            </a:r>
            <a:r>
              <a:rPr lang="fr-BE" dirty="0" err="1">
                <a:effectLst/>
                <a:latin typeface="ComicSansMS" panose="030F0702030302020204" pitchFamily="66" charset="0"/>
              </a:rPr>
              <a:t>annulo</a:t>
            </a:r>
            <a:r>
              <a:rPr lang="fr-BE" dirty="0">
                <a:effectLst/>
                <a:latin typeface="ComicSansMS" panose="030F0702030302020204" pitchFamily="66" charset="0"/>
              </a:rPr>
              <a:t>-</a:t>
            </a:r>
            <a:br>
              <a:rPr lang="fr-BE" dirty="0">
                <a:effectLst/>
                <a:latin typeface="ComicSansMS" panose="030F0702030302020204" pitchFamily="66" charset="0"/>
              </a:rPr>
            </a:br>
            <a:r>
              <a:rPr lang="fr-BE" dirty="0">
                <a:effectLst/>
                <a:latin typeface="ComicSansMS" panose="030F0702030302020204" pitchFamily="66" charset="0"/>
              </a:rPr>
              <a:t>spirale renseigne sur la</a:t>
            </a:r>
            <a:br>
              <a:rPr lang="fr-BE" dirty="0">
                <a:effectLst/>
                <a:latin typeface="ComicSansMS" panose="030F0702030302020204" pitchFamily="66" charset="0"/>
              </a:rPr>
            </a:br>
            <a:r>
              <a:rPr lang="fr-BE" dirty="0">
                <a:effectLst/>
                <a:latin typeface="ComicSansMS" panose="030F0702030302020204" pitchFamily="66" charset="0"/>
              </a:rPr>
              <a:t>longueur du muscle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BECE1BA-F256-21C1-0C27-7898D9E4DE3D}"/>
              </a:ext>
            </a:extLst>
          </p:cNvPr>
          <p:cNvSpPr txBox="1"/>
          <p:nvPr/>
        </p:nvSpPr>
        <p:spPr>
          <a:xfrm>
            <a:off x="3945466" y="997890"/>
            <a:ext cx="5317067" cy="5724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solidFill>
                  <a:srgbClr val="3333CC"/>
                </a:solidFill>
                <a:effectLst/>
                <a:latin typeface="ComicSansMS" panose="030F0702030302020204" pitchFamily="66" charset="0"/>
              </a:rPr>
              <a:t>Réflexe à l’étirement (« myotatique »)</a:t>
            </a:r>
            <a:br>
              <a:rPr lang="fr-BE" sz="2400" dirty="0">
                <a:solidFill>
                  <a:srgbClr val="3333CC"/>
                </a:solidFill>
                <a:effectLst/>
                <a:latin typeface="ComicSansMS" panose="030F0702030302020204" pitchFamily="66" charset="0"/>
              </a:rPr>
            </a:br>
            <a:r>
              <a:rPr lang="fr-BE" dirty="0">
                <a:effectLst/>
                <a:latin typeface="ComicSansMS" panose="030F0702030302020204" pitchFamily="66" charset="0"/>
              </a:rPr>
              <a:t>- </a:t>
            </a:r>
            <a:r>
              <a:rPr lang="fr-BE" dirty="0">
                <a:latin typeface="ComicSansMS" panose="030F0702030302020204" pitchFamily="66" charset="0"/>
              </a:rPr>
              <a:t>c</a:t>
            </a:r>
            <a:r>
              <a:rPr lang="fr-BE" dirty="0">
                <a:effectLst/>
                <a:latin typeface="ComicSansMS" panose="030F0702030302020204" pitchFamily="66" charset="0"/>
              </a:rPr>
              <a:t>ontraction du muscle consécutive à</a:t>
            </a:r>
            <a:br>
              <a:rPr lang="fr-BE" dirty="0">
                <a:effectLst/>
                <a:latin typeface="ComicSansMS" panose="030F0702030302020204" pitchFamily="66" charset="0"/>
              </a:rPr>
            </a:br>
            <a:r>
              <a:rPr lang="fr-BE" dirty="0">
                <a:effectLst/>
                <a:latin typeface="ComicSansMS" panose="030F0702030302020204" pitchFamily="66" charset="0"/>
              </a:rPr>
              <a:t>	son propre allongement</a:t>
            </a:r>
            <a:br>
              <a:rPr lang="fr-BE" dirty="0">
                <a:effectLst/>
                <a:latin typeface="ComicSansMS" panose="030F0702030302020204" pitchFamily="66" charset="0"/>
              </a:rPr>
            </a:br>
            <a:r>
              <a:rPr lang="fr-BE" dirty="0">
                <a:effectLst/>
                <a:latin typeface="ComicSansMS" panose="030F0702030302020204" pitchFamily="66" charset="0"/>
              </a:rPr>
              <a:t>- clinique : </a:t>
            </a:r>
            <a:r>
              <a:rPr lang="fr-BE" dirty="0">
                <a:solidFill>
                  <a:srgbClr val="3333CC"/>
                </a:solidFill>
                <a:effectLst/>
                <a:latin typeface="ComicSansMS" panose="030F0702030302020204" pitchFamily="66" charset="0"/>
              </a:rPr>
              <a:t>réflexes tendineux :</a:t>
            </a:r>
            <a:br>
              <a:rPr lang="fr-BE" dirty="0">
                <a:solidFill>
                  <a:srgbClr val="3333CC"/>
                </a:solidFill>
                <a:effectLst/>
                <a:latin typeface="ComicSansMS" panose="030F0702030302020204" pitchFamily="66" charset="0"/>
              </a:rPr>
            </a:br>
            <a:r>
              <a:rPr lang="fr-BE" dirty="0">
                <a:solidFill>
                  <a:srgbClr val="3333CC"/>
                </a:solidFill>
                <a:effectLst/>
                <a:latin typeface="ComicSansMS" panose="030F0702030302020204" pitchFamily="66" charset="0"/>
              </a:rPr>
              <a:t>	</a:t>
            </a:r>
            <a:r>
              <a:rPr lang="fr-BE" dirty="0">
                <a:effectLst/>
                <a:latin typeface="ComicSansMS" panose="030F0702030302020204" pitchFamily="66" charset="0"/>
              </a:rPr>
              <a:t>percussion du tendon =&gt; contraction </a:t>
            </a:r>
            <a:br>
              <a:rPr lang="fr-BE" dirty="0">
                <a:effectLst/>
                <a:latin typeface="ComicSansMS" panose="030F0702030302020204" pitchFamily="66" charset="0"/>
              </a:rPr>
            </a:br>
            <a:r>
              <a:rPr lang="fr-BE" dirty="0">
                <a:effectLst/>
                <a:latin typeface="ComicSansMS" panose="030F0702030302020204" pitchFamily="66" charset="0"/>
              </a:rPr>
              <a:t>	réflexe du muscle</a:t>
            </a:r>
            <a:br>
              <a:rPr lang="fr-BE" dirty="0">
                <a:effectLst/>
                <a:latin typeface="ComicSansMS" panose="030F0702030302020204" pitchFamily="66" charset="0"/>
              </a:rPr>
            </a:br>
            <a:r>
              <a:rPr lang="fr-BE" dirty="0">
                <a:effectLst/>
                <a:latin typeface="ComicSansMS" panose="030F0702030302020204" pitchFamily="66" charset="0"/>
              </a:rPr>
              <a:t>- enregistrable = </a:t>
            </a:r>
            <a:r>
              <a:rPr lang="fr-BE" dirty="0">
                <a:solidFill>
                  <a:srgbClr val="3333CC"/>
                </a:solidFill>
                <a:latin typeface="ComicSansMS" panose="030F0702030302020204" pitchFamily="66" charset="0"/>
              </a:rPr>
              <a:t>r</a:t>
            </a:r>
            <a:r>
              <a:rPr lang="fr-BE" dirty="0">
                <a:solidFill>
                  <a:srgbClr val="3333CC"/>
                </a:solidFill>
                <a:effectLst/>
                <a:latin typeface="ComicSansMS" panose="030F0702030302020204" pitchFamily="66" charset="0"/>
              </a:rPr>
              <a:t>éflexe </a:t>
            </a:r>
            <a:r>
              <a:rPr lang="fr-BE" dirty="0" err="1">
                <a:solidFill>
                  <a:srgbClr val="3333CC"/>
                </a:solidFill>
                <a:effectLst/>
                <a:latin typeface="ComicSansMS" panose="030F0702030302020204" pitchFamily="66" charset="0"/>
              </a:rPr>
              <a:t>T</a:t>
            </a:r>
            <a:endParaRPr lang="fr-BE" dirty="0">
              <a:latin typeface="ComicSans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endParaRPr lang="fr-BE" sz="2000" dirty="0">
              <a:effectLst/>
              <a:latin typeface="ComicSans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Mécanisme</a:t>
            </a:r>
            <a:br>
              <a:rPr lang="fr-BE" sz="2400" dirty="0">
                <a:solidFill>
                  <a:srgbClr val="3333CC"/>
                </a:solidFill>
                <a:latin typeface="ComicSansMS" panose="030F0702030302020204" pitchFamily="66" charset="0"/>
              </a:rPr>
            </a:br>
            <a:r>
              <a:rPr lang="fr-BE" dirty="0">
                <a:solidFill>
                  <a:srgbClr val="3333CC"/>
                </a:solidFill>
                <a:latin typeface="ComicSansMS" panose="030F0702030302020204" pitchFamily="66" charset="0"/>
              </a:rPr>
              <a:t>- </a:t>
            </a:r>
            <a:r>
              <a:rPr lang="fr-BE" dirty="0">
                <a:latin typeface="ComicSansMS" panose="030F0702030302020204" pitchFamily="66" charset="0"/>
              </a:rPr>
              <a:t>étirement des fuseaux neuro-</a:t>
            </a:r>
            <a:br>
              <a:rPr lang="fr-BE" dirty="0">
                <a:latin typeface="ComicSansMS" panose="030F0702030302020204" pitchFamily="66" charset="0"/>
              </a:rPr>
            </a:br>
            <a:r>
              <a:rPr lang="fr-BE" dirty="0">
                <a:latin typeface="ComicSansMS" panose="030F0702030302020204" pitchFamily="66" charset="0"/>
              </a:rPr>
              <a:t>	musculaires (</a:t>
            </a:r>
            <a:r>
              <a:rPr lang="fr-BE" dirty="0" err="1">
                <a:latin typeface="ComicSansMS" panose="030F0702030302020204" pitchFamily="66" charset="0"/>
              </a:rPr>
              <a:t>fnm</a:t>
            </a:r>
            <a:r>
              <a:rPr lang="fr-BE" dirty="0">
                <a:latin typeface="ComicSansMS" panose="030F0702030302020204" pitchFamily="66" charset="0"/>
              </a:rPr>
              <a:t>) =&gt; décharge des</a:t>
            </a:r>
            <a:br>
              <a:rPr lang="fr-BE" dirty="0">
                <a:latin typeface="ComicSansMS" panose="030F0702030302020204" pitchFamily="66" charset="0"/>
              </a:rPr>
            </a:br>
            <a:r>
              <a:rPr lang="fr-BE" dirty="0">
                <a:latin typeface="ComicSansMS" panose="030F0702030302020204" pitchFamily="66" charset="0"/>
              </a:rPr>
              <a:t>	fibres proprioceptives Ia</a:t>
            </a:r>
            <a:br>
              <a:rPr lang="fr-BE" dirty="0">
                <a:latin typeface="ComicSansMS" panose="030F0702030302020204" pitchFamily="66" charset="0"/>
              </a:rPr>
            </a:br>
            <a:r>
              <a:rPr lang="fr-BE" dirty="0">
                <a:latin typeface="ComicSansMS" panose="030F0702030302020204" pitchFamily="66" charset="0"/>
              </a:rPr>
              <a:t>- connexion </a:t>
            </a:r>
            <a:r>
              <a:rPr lang="fr-BE" dirty="0">
                <a:solidFill>
                  <a:srgbClr val="3333CC"/>
                </a:solidFill>
                <a:latin typeface="ComicSansMS" panose="030F0702030302020204" pitchFamily="66" charset="0"/>
              </a:rPr>
              <a:t>monosynaptique </a:t>
            </a:r>
            <a:r>
              <a:rPr lang="fr-BE" dirty="0">
                <a:latin typeface="ComicSansMS" panose="030F0702030302020204" pitchFamily="66" charset="0"/>
              </a:rPr>
              <a:t>excitatrice</a:t>
            </a:r>
            <a:br>
              <a:rPr lang="fr-BE" dirty="0">
                <a:latin typeface="ComicSansMS" panose="030F0702030302020204" pitchFamily="66" charset="0"/>
              </a:rPr>
            </a:br>
            <a:r>
              <a:rPr lang="fr-BE" dirty="0">
                <a:latin typeface="ComicSansMS" panose="030F0702030302020204" pitchFamily="66" charset="0"/>
              </a:rPr>
              <a:t>	des fibres Ia sur les motoneurones </a:t>
            </a:r>
            <a:br>
              <a:rPr lang="fr-BE" dirty="0">
                <a:latin typeface="ComicSansMS" panose="030F0702030302020204" pitchFamily="66" charset="0"/>
              </a:rPr>
            </a:br>
            <a:r>
              <a:rPr lang="fr-BE" dirty="0">
                <a:latin typeface="ComicSansMS" panose="030F0702030302020204" pitchFamily="66" charset="0"/>
              </a:rPr>
              <a:t>	(MN) du muscle</a:t>
            </a:r>
            <a:br>
              <a:rPr lang="fr-BE" dirty="0">
                <a:latin typeface="ComicSansMS" panose="030F0702030302020204" pitchFamily="66" charset="0"/>
              </a:rPr>
            </a:br>
            <a:r>
              <a:rPr lang="fr-BE" dirty="0">
                <a:latin typeface="ComicSansMS" panose="030F0702030302020204" pitchFamily="66" charset="0"/>
              </a:rPr>
              <a:t>- activation réflexe des MN =&gt; contraction</a:t>
            </a:r>
            <a:br>
              <a:rPr lang="fr-BE" dirty="0">
                <a:latin typeface="ComicSansMS" panose="030F0702030302020204" pitchFamily="66" charset="0"/>
              </a:rPr>
            </a:br>
            <a:r>
              <a:rPr lang="fr-BE" dirty="0">
                <a:latin typeface="ComicSansMS" panose="030F0702030302020204" pitchFamily="66" charset="0"/>
              </a:rPr>
              <a:t>	réflexe du muscle</a:t>
            </a:r>
            <a:br>
              <a:rPr lang="fr-BE" dirty="0">
                <a:latin typeface="ComicSansMS" panose="030F0702030302020204" pitchFamily="66" charset="0"/>
              </a:rPr>
            </a:br>
            <a:r>
              <a:rPr lang="fr-BE" dirty="0">
                <a:latin typeface="ComicSansMS" panose="030F0702030302020204" pitchFamily="66" charset="0"/>
              </a:rPr>
              <a:t>- </a:t>
            </a:r>
            <a:r>
              <a:rPr lang="fr-BE" b="1" dirty="0">
                <a:solidFill>
                  <a:srgbClr val="0070C0"/>
                </a:solidFill>
                <a:latin typeface="ComicSansMS" panose="030F0702030302020204" pitchFamily="66" charset="0"/>
              </a:rPr>
              <a:t>si</a:t>
            </a:r>
            <a:r>
              <a:rPr lang="fr-BE" dirty="0">
                <a:latin typeface="ComicSansMS" panose="030F0702030302020204" pitchFamily="66" charset="0"/>
              </a:rPr>
              <a:t> étirement plus important : plus de </a:t>
            </a:r>
            <a:r>
              <a:rPr lang="fr-BE" dirty="0" err="1">
                <a:latin typeface="ComicSansMS" panose="030F0702030302020204" pitchFamily="66" charset="0"/>
              </a:rPr>
              <a:t>fnm</a:t>
            </a:r>
            <a:br>
              <a:rPr lang="fr-BE" dirty="0">
                <a:latin typeface="ComicSansMS" panose="030F0702030302020204" pitchFamily="66" charset="0"/>
              </a:rPr>
            </a:br>
            <a:r>
              <a:rPr lang="fr-BE" dirty="0">
                <a:latin typeface="ComicSansMS" panose="030F0702030302020204" pitchFamily="66" charset="0"/>
              </a:rPr>
              <a:t>	et Ia activé =&gt; plus d’excitation =&gt; plus</a:t>
            </a:r>
            <a:br>
              <a:rPr lang="fr-BE" dirty="0">
                <a:latin typeface="ComicSansMS" panose="030F0702030302020204" pitchFamily="66" charset="0"/>
              </a:rPr>
            </a:br>
            <a:r>
              <a:rPr lang="fr-BE" dirty="0">
                <a:latin typeface="ComicSansMS" panose="030F0702030302020204" pitchFamily="66" charset="0"/>
              </a:rPr>
              <a:t>	de MN activés  </a:t>
            </a:r>
          </a:p>
        </p:txBody>
      </p:sp>
    </p:spTree>
    <p:extLst>
      <p:ext uri="{BB962C8B-B14F-4D97-AF65-F5344CB8AC3E}">
        <p14:creationId xmlns:p14="http://schemas.microsoft.com/office/powerpoint/2010/main" val="3205345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289657F-103E-9177-AE51-80AE72781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866" y="235562"/>
            <a:ext cx="8523249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800" dirty="0">
                <a:solidFill>
                  <a:srgbClr val="3333CC"/>
                </a:solidFill>
                <a:latin typeface="ComicSansMS" panose="030F0702030302020204" pitchFamily="66" charset="0"/>
              </a:rPr>
              <a:t>Réflexe H : </a:t>
            </a:r>
            <a:r>
              <a:rPr lang="fr-FR" altLang="fr-FR" sz="2800" dirty="0">
                <a:latin typeface="ComicSansMS" panose="030F0702030302020204" pitchFamily="66" charset="0"/>
              </a:rPr>
              <a:t>même circuit que le réflexe tendineux</a:t>
            </a:r>
            <a:endParaRPr kumimoji="0" lang="fr-FR" altLang="fr-FR" sz="2800" b="0" i="0" u="none" strike="noStrike" normalizeH="0" dirty="0">
              <a:ln>
                <a:noFill/>
              </a:ln>
              <a:effectLst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BECE1BA-F256-21C1-0C27-7898D9E4DE3D}"/>
              </a:ext>
            </a:extLst>
          </p:cNvPr>
          <p:cNvSpPr txBox="1"/>
          <p:nvPr/>
        </p:nvSpPr>
        <p:spPr>
          <a:xfrm>
            <a:off x="4076037" y="980956"/>
            <a:ext cx="5012267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solidFill>
                  <a:srgbClr val="3333CC"/>
                </a:solidFill>
                <a:effectLst/>
                <a:latin typeface="ComicSansMS" panose="030F0702030302020204" pitchFamily="66" charset="0"/>
              </a:rPr>
              <a:t>Mais stimulation électrique du nerf</a:t>
            </a:r>
            <a:br>
              <a:rPr lang="fr-BE" sz="2000" dirty="0">
                <a:solidFill>
                  <a:srgbClr val="3333CC"/>
                </a:solidFill>
                <a:effectLst/>
                <a:latin typeface="ComicSansMS" panose="030F0702030302020204" pitchFamily="66" charset="0"/>
              </a:rPr>
            </a:br>
            <a:r>
              <a:rPr lang="fr-BE" dirty="0">
                <a:effectLst/>
                <a:latin typeface="ComicSansMS" panose="030F0702030302020204" pitchFamily="66" charset="0"/>
              </a:rPr>
              <a:t>- synchronisation des fibres Ia par </a:t>
            </a:r>
            <a:br>
              <a:rPr lang="fr-BE" dirty="0">
                <a:effectLst/>
                <a:latin typeface="ComicSansMS" panose="030F0702030302020204" pitchFamily="66" charset="0"/>
              </a:rPr>
            </a:br>
            <a:r>
              <a:rPr lang="fr-BE" dirty="0">
                <a:effectLst/>
                <a:latin typeface="ComicSansMS" panose="030F0702030302020204" pitchFamily="66" charset="0"/>
              </a:rPr>
              <a:t>	stimulation électrique directe</a:t>
            </a:r>
            <a:br>
              <a:rPr lang="fr-BE" dirty="0">
                <a:effectLst/>
                <a:latin typeface="ComicSansMS" panose="030F0702030302020204" pitchFamily="66" charset="0"/>
              </a:rPr>
            </a:br>
            <a:r>
              <a:rPr lang="fr-BE" dirty="0">
                <a:effectLst/>
                <a:latin typeface="ComicSansMS" panose="030F0702030302020204" pitchFamily="66" charset="0"/>
              </a:rPr>
              <a:t>- </a:t>
            </a:r>
            <a:r>
              <a:rPr lang="fr-BE" dirty="0">
                <a:solidFill>
                  <a:srgbClr val="FF0000"/>
                </a:solidFill>
                <a:effectLst/>
                <a:latin typeface="ComicSansMS" panose="030F0702030302020204" pitchFamily="66" charset="0"/>
              </a:rPr>
              <a:t>fibres Ia </a:t>
            </a:r>
            <a:r>
              <a:rPr lang="fr-BE" dirty="0">
                <a:effectLst/>
                <a:latin typeface="ComicSansMS" panose="030F0702030302020204" pitchFamily="66" charset="0"/>
              </a:rPr>
              <a:t>: gros calibre, très</a:t>
            </a:r>
            <a:br>
              <a:rPr lang="fr-BE" dirty="0">
                <a:effectLst/>
                <a:latin typeface="ComicSansMS" panose="030F0702030302020204" pitchFamily="66" charset="0"/>
              </a:rPr>
            </a:br>
            <a:r>
              <a:rPr lang="fr-BE" dirty="0">
                <a:effectLst/>
                <a:latin typeface="ComicSansMS" panose="030F0702030302020204" pitchFamily="66" charset="0"/>
              </a:rPr>
              <a:t>	excitables, très peu de courant</a:t>
            </a:r>
            <a:br>
              <a:rPr lang="fr-BE" dirty="0">
                <a:effectLst/>
                <a:latin typeface="ComicSansMS" panose="030F0702030302020204" pitchFamily="66" charset="0"/>
              </a:rPr>
            </a:br>
            <a:r>
              <a:rPr lang="fr-BE" dirty="0">
                <a:effectLst/>
                <a:latin typeface="ComicSansMS" panose="030F0702030302020204" pitchFamily="66" charset="0"/>
              </a:rPr>
              <a:t>	nécessaire : </a:t>
            </a:r>
            <a:r>
              <a:rPr lang="fr-BE" dirty="0">
                <a:solidFill>
                  <a:srgbClr val="FF0000"/>
                </a:solidFill>
                <a:effectLst/>
                <a:latin typeface="ComicSansMS" panose="030F0702030302020204" pitchFamily="66" charset="0"/>
              </a:rPr>
              <a:t>réflexe H à faible 	</a:t>
            </a:r>
            <a:br>
              <a:rPr lang="fr-BE" dirty="0">
                <a:solidFill>
                  <a:srgbClr val="FF0000"/>
                </a:solidFill>
                <a:effectLst/>
                <a:latin typeface="ComicSansMS" panose="030F0702030302020204" pitchFamily="66" charset="0"/>
              </a:rPr>
            </a:br>
            <a:r>
              <a:rPr lang="fr-BE" dirty="0">
                <a:solidFill>
                  <a:srgbClr val="FF0000"/>
                </a:solidFill>
                <a:effectLst/>
                <a:latin typeface="ComicSansMS" panose="030F0702030302020204" pitchFamily="66" charset="0"/>
              </a:rPr>
              <a:t>	intensité</a:t>
            </a:r>
            <a:br>
              <a:rPr lang="fr-BE" dirty="0">
                <a:effectLst/>
                <a:latin typeface="ComicSansMS" panose="030F0702030302020204" pitchFamily="66" charset="0"/>
              </a:rPr>
            </a:br>
            <a:r>
              <a:rPr lang="fr-BE" dirty="0">
                <a:effectLst/>
                <a:latin typeface="ComicSansMS" panose="030F0702030302020204" pitchFamily="66" charset="0"/>
              </a:rPr>
              <a:t>- </a:t>
            </a:r>
            <a:r>
              <a:rPr lang="fr-BE" dirty="0">
                <a:solidFill>
                  <a:srgbClr val="3333CC"/>
                </a:solidFill>
                <a:latin typeface="ComicSansMS" panose="030F0702030302020204" pitchFamily="66" charset="0"/>
              </a:rPr>
              <a:t>fibres motrices </a:t>
            </a:r>
            <a:r>
              <a:rPr lang="fr-BE" dirty="0">
                <a:effectLst/>
                <a:latin typeface="ComicSansMS" panose="030F0702030302020204" pitchFamily="66" charset="0"/>
              </a:rPr>
              <a:t>: un peu moins</a:t>
            </a:r>
            <a:br>
              <a:rPr lang="fr-BE" dirty="0">
                <a:effectLst/>
                <a:latin typeface="ComicSansMS" panose="030F0702030302020204" pitchFamily="66" charset="0"/>
              </a:rPr>
            </a:br>
            <a:r>
              <a:rPr lang="fr-BE" dirty="0">
                <a:effectLst/>
                <a:latin typeface="ComicSansMS" panose="030F0702030302020204" pitchFamily="66" charset="0"/>
              </a:rPr>
              <a:t>	grosses, un peu moins excitables, un peu 	plus d’intensité pour la </a:t>
            </a:r>
            <a:r>
              <a:rPr lang="fr-BE" dirty="0">
                <a:solidFill>
                  <a:srgbClr val="3333CC"/>
                </a:solidFill>
                <a:latin typeface="ComicSansMS" panose="030F0702030302020204" pitchFamily="66" charset="0"/>
              </a:rPr>
              <a:t>réponse M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endParaRPr lang="fr-BE" sz="2000" dirty="0">
              <a:effectLst/>
              <a:latin typeface="ComicSansMS" panose="030F0702030302020204" pitchFamily="66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0A3C371-2BCE-3BBB-DB7D-21E089DF0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4532"/>
            <a:ext cx="4076037" cy="572346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79B36B5-BA53-50DC-2F1E-1C9A42091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408" y="3928636"/>
            <a:ext cx="2780259" cy="286163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002DB9B-3443-4C83-F8D4-7976F9576E95}"/>
              </a:ext>
            </a:extLst>
          </p:cNvPr>
          <p:cNvSpPr txBox="1"/>
          <p:nvPr/>
        </p:nvSpPr>
        <p:spPr>
          <a:xfrm>
            <a:off x="1772440" y="6253106"/>
            <a:ext cx="23035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>
                <a:solidFill>
                  <a:srgbClr val="FFFF00"/>
                </a:solidFill>
                <a:effectLst/>
                <a:latin typeface="ComicSansMS" panose="030F0702030302020204" pitchFamily="66" charset="0"/>
              </a:rPr>
              <a:t>H : Hoffmann 1922</a:t>
            </a:r>
            <a:endParaRPr lang="fr-F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226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289657F-103E-9177-AE51-80AE72781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375" y="222175"/>
            <a:ext cx="8523249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800" dirty="0">
                <a:solidFill>
                  <a:srgbClr val="3333CC"/>
                </a:solidFill>
                <a:latin typeface="ComicSansMS" panose="030F0702030302020204" pitchFamily="66" charset="0"/>
              </a:rPr>
              <a:t>Réflexe H : caractéristiques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BECE1BA-F256-21C1-0C27-7898D9E4DE3D}"/>
              </a:ext>
            </a:extLst>
          </p:cNvPr>
          <p:cNvSpPr txBox="1"/>
          <p:nvPr/>
        </p:nvSpPr>
        <p:spPr>
          <a:xfrm>
            <a:off x="685799" y="3988995"/>
            <a:ext cx="6191251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Apparition à faible intensité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solidFill>
                  <a:srgbClr val="3333CC"/>
                </a:solidFill>
                <a:effectLst/>
                <a:latin typeface="ComicSansMS" panose="030F0702030302020204" pitchFamily="66" charset="0"/>
              </a:rPr>
              <a:t>Diminution puis disparition à forte intensité</a:t>
            </a:r>
            <a:br>
              <a:rPr lang="fr-BE" sz="2000" dirty="0">
                <a:solidFill>
                  <a:srgbClr val="3333CC"/>
                </a:solidFill>
                <a:effectLst/>
                <a:latin typeface="ComicSansMS" panose="030F0702030302020204" pitchFamily="66" charset="0"/>
              </a:rPr>
            </a:br>
            <a:r>
              <a:rPr lang="fr-BE" dirty="0">
                <a:effectLst/>
                <a:latin typeface="ComicSansMS" panose="030F0702030302020204" pitchFamily="66" charset="0"/>
              </a:rPr>
              <a:t>- « Collision » : période réfractaire des fibres 	activées directement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dirty="0">
                <a:solidFill>
                  <a:srgbClr val="3333CC"/>
                </a:solidFill>
                <a:latin typeface="ComicSansMS" panose="030F0702030302020204" pitchFamily="66" charset="0"/>
              </a:rPr>
              <a:t>Forme et latence constantes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dirty="0">
                <a:solidFill>
                  <a:srgbClr val="FF0000"/>
                </a:solidFill>
                <a:latin typeface="ComicSansMS" panose="030F0702030302020204" pitchFamily="66" charset="0"/>
              </a:rPr>
              <a:t>Latence H soléaire </a:t>
            </a:r>
            <a:r>
              <a:rPr lang="fr-BE" dirty="0">
                <a:solidFill>
                  <a:srgbClr val="3333CC"/>
                </a:solidFill>
                <a:latin typeface="ComicSansMS" panose="030F0702030302020204" pitchFamily="66" charset="0"/>
              </a:rPr>
              <a:t>: </a:t>
            </a:r>
            <a:r>
              <a:rPr lang="fr-BE" dirty="0">
                <a:latin typeface="ComicSansMS" panose="030F0702030302020204" pitchFamily="66" charset="0"/>
              </a:rPr>
              <a:t>30-35 ms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dirty="0">
                <a:latin typeface="ComicSansMS" panose="030F0702030302020204" pitchFamily="66" charset="0"/>
              </a:rPr>
              <a:t>Différence G/Dr &lt; 1,4 ms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dirty="0">
                <a:solidFill>
                  <a:srgbClr val="FF0000"/>
                </a:solidFill>
                <a:latin typeface="ComicSansMS" panose="030F0702030302020204" pitchFamily="66" charset="0"/>
              </a:rPr>
              <a:t>Index H </a:t>
            </a:r>
            <a:r>
              <a:rPr lang="fr-BE" dirty="0">
                <a:latin typeface="ComicSansMS" panose="030F0702030302020204" pitchFamily="66" charset="0"/>
              </a:rPr>
              <a:t>: &gt; 80%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dirty="0">
                <a:solidFill>
                  <a:srgbClr val="3333CC"/>
                </a:solidFill>
                <a:latin typeface="ComicSansMS" panose="030F0702030302020204" pitchFamily="66" charset="0"/>
              </a:rPr>
              <a:t>Latence M soléaire : </a:t>
            </a:r>
            <a:r>
              <a:rPr lang="fr-BE" dirty="0">
                <a:latin typeface="ComicSansMS" panose="030F0702030302020204" pitchFamily="66" charset="0"/>
              </a:rPr>
              <a:t>5-7 ms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endParaRPr lang="fr-BE" sz="2000" dirty="0">
              <a:effectLst/>
              <a:latin typeface="ComicSansMS" panose="030F0702030302020204" pitchFamily="66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1F15602-A8F5-E1D5-37A5-BB08E0EEB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745395"/>
            <a:ext cx="7772400" cy="3243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37EF40D-84D3-87CB-BBC5-050505D34114}"/>
              </a:ext>
            </a:extLst>
          </p:cNvPr>
          <p:cNvSpPr/>
          <p:nvPr/>
        </p:nvSpPr>
        <p:spPr>
          <a:xfrm>
            <a:off x="5787851" y="3361174"/>
            <a:ext cx="2670348" cy="698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118D12B-B5C1-42E8-146B-BBA27BC41F78}"/>
              </a:ext>
            </a:extLst>
          </p:cNvPr>
          <p:cNvSpPr txBox="1"/>
          <p:nvPr/>
        </p:nvSpPr>
        <p:spPr>
          <a:xfrm>
            <a:off x="685799" y="80695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400" dirty="0">
                <a:solidFill>
                  <a:srgbClr val="3333CC"/>
                </a:solidFill>
                <a:effectLst/>
                <a:latin typeface="ComicSansMS" panose="030F0702030302020204" pitchFamily="66" charset="0"/>
              </a:rPr>
              <a:t>H soléaire</a:t>
            </a:r>
            <a:endParaRPr lang="fr-FR" sz="240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2B7C6DB-D0AE-1F6F-4CC3-EFE4A6074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851" y="5127371"/>
            <a:ext cx="2933700" cy="14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29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289657F-103E-9177-AE51-80AE72781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375" y="222175"/>
            <a:ext cx="8523249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800" dirty="0">
                <a:solidFill>
                  <a:srgbClr val="3333CC"/>
                </a:solidFill>
                <a:latin typeface="ComicSansMS" panose="030F0702030302020204" pitchFamily="66" charset="0"/>
              </a:rPr>
              <a:t>Réflexe H : caractéristiques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BECE1BA-F256-21C1-0C27-7898D9E4DE3D}"/>
              </a:ext>
            </a:extLst>
          </p:cNvPr>
          <p:cNvSpPr txBox="1"/>
          <p:nvPr/>
        </p:nvSpPr>
        <p:spPr>
          <a:xfrm>
            <a:off x="685799" y="3988995"/>
            <a:ext cx="619125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VC = d/temps (m/s)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highlight>
                  <a:srgbClr val="FFFF00"/>
                </a:highlight>
                <a:latin typeface="ComicSansMS" panose="030F0702030302020204" pitchFamily="66" charset="0"/>
              </a:rPr>
              <a:t>d</a:t>
            </a:r>
            <a:r>
              <a:rPr lang="fr-BE" sz="2000" dirty="0">
                <a:latin typeface="ComicSansMS" panose="030F0702030302020204" pitchFamily="66" charset="0"/>
              </a:rPr>
              <a:t> = distance creux poplité – point de </a:t>
            </a:r>
            <a:br>
              <a:rPr lang="fr-BE" sz="2000" dirty="0">
                <a:latin typeface="ComicSansMS" panose="030F0702030302020204" pitchFamily="66" charset="0"/>
              </a:rPr>
            </a:br>
            <a:r>
              <a:rPr lang="fr-BE" sz="2000" dirty="0">
                <a:latin typeface="ComicSansMS" panose="030F0702030302020204" pitchFamily="66" charset="0"/>
              </a:rPr>
              <a:t>réflexion médullaire X 2 </a:t>
            </a: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(</a:t>
            </a:r>
            <a:r>
              <a:rPr lang="fr-BE" sz="2000" dirty="0">
                <a:solidFill>
                  <a:srgbClr val="FF0000"/>
                </a:solidFill>
                <a:latin typeface="ComicSansMS" panose="030F0702030302020204" pitchFamily="66" charset="0"/>
              </a:rPr>
              <a:t>d X 2</a:t>
            </a: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) 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latin typeface="ComicSansMS" panose="030F0702030302020204" pitchFamily="66" charset="0"/>
              </a:rPr>
              <a:t>Approximation : d X 2 = </a:t>
            </a:r>
            <a:r>
              <a:rPr lang="fr-BE" sz="2000" dirty="0">
                <a:solidFill>
                  <a:srgbClr val="FF0000"/>
                </a:solidFill>
                <a:latin typeface="ComicSansMS" panose="030F0702030302020204" pitchFamily="66" charset="0"/>
              </a:rPr>
              <a:t>taille</a:t>
            </a: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 en cm </a:t>
            </a:r>
            <a:r>
              <a:rPr lang="fr-BE" sz="2000" dirty="0">
                <a:solidFill>
                  <a:srgbClr val="FF0000"/>
                </a:solidFill>
                <a:latin typeface="ComicSansMS" panose="030F0702030302020204" pitchFamily="66" charset="0"/>
              </a:rPr>
              <a:t>X 8</a:t>
            </a:r>
            <a:endParaRPr lang="fr-BE" sz="2000" dirty="0">
              <a:highlight>
                <a:srgbClr val="FFFF00"/>
              </a:highlight>
              <a:latin typeface="ComicSans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highlight>
                  <a:srgbClr val="FFFF00"/>
                </a:highlight>
                <a:latin typeface="ComicSansMS" panose="030F0702030302020204" pitchFamily="66" charset="0"/>
              </a:rPr>
              <a:t>Temps</a:t>
            </a:r>
            <a:r>
              <a:rPr lang="fr-BE" sz="2000" dirty="0">
                <a:latin typeface="ComicSansMS" panose="030F0702030302020204" pitchFamily="66" charset="0"/>
              </a:rPr>
              <a:t> = latence H – latence M </a:t>
            </a: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(</a:t>
            </a:r>
            <a:r>
              <a:rPr lang="fr-BE" sz="2000" dirty="0">
                <a:solidFill>
                  <a:srgbClr val="FF0000"/>
                </a:solidFill>
                <a:latin typeface="ComicSansMS" panose="030F0702030302020204" pitchFamily="66" charset="0"/>
              </a:rPr>
              <a:t>H-M</a:t>
            </a: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Moyenne : 57 m/s, LIN : 50 m/s 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latin typeface="ComicSansMS" panose="030F0702030302020204" pitchFamily="66" charset="0"/>
              </a:rPr>
              <a:t>VCP explore racines postérieures</a:t>
            </a:r>
            <a:b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</a:b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(sensitives) </a:t>
            </a:r>
            <a:r>
              <a:rPr lang="fr-BE" sz="2000" dirty="0">
                <a:latin typeface="ComicSansMS" panose="030F0702030302020204" pitchFamily="66" charset="0"/>
              </a:rPr>
              <a:t>et antérieures </a:t>
            </a: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(motrices)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1F15602-A8F5-E1D5-37A5-BB08E0EEB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745395"/>
            <a:ext cx="7772400" cy="3243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37EF40D-84D3-87CB-BBC5-050505D34114}"/>
              </a:ext>
            </a:extLst>
          </p:cNvPr>
          <p:cNvSpPr/>
          <p:nvPr/>
        </p:nvSpPr>
        <p:spPr>
          <a:xfrm>
            <a:off x="5787851" y="3361174"/>
            <a:ext cx="2670348" cy="698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118D12B-B5C1-42E8-146B-BBA27BC41F78}"/>
              </a:ext>
            </a:extLst>
          </p:cNvPr>
          <p:cNvSpPr txBox="1"/>
          <p:nvPr/>
        </p:nvSpPr>
        <p:spPr>
          <a:xfrm>
            <a:off x="685799" y="80695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400" dirty="0">
                <a:solidFill>
                  <a:srgbClr val="3333CC"/>
                </a:solidFill>
                <a:effectLst/>
                <a:latin typeface="ComicSansMS" panose="030F0702030302020204" pitchFamily="66" charset="0"/>
              </a:rPr>
              <a:t>H soléaire : </a:t>
            </a:r>
            <a:r>
              <a:rPr lang="fr-BE" sz="2400" dirty="0">
                <a:solidFill>
                  <a:srgbClr val="FF0000"/>
                </a:solidFill>
                <a:effectLst/>
                <a:latin typeface="ComicSansMS" panose="030F0702030302020204" pitchFamily="66" charset="0"/>
              </a:rPr>
              <a:t>calcul de la VCP</a:t>
            </a:r>
            <a:endParaRPr lang="fr-FR" sz="2400" dirty="0">
              <a:solidFill>
                <a:srgbClr val="FF000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451AFC2-9086-990B-AA0B-6410558E7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356" y="1509256"/>
            <a:ext cx="2820103" cy="3243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2B4C84-C1DB-6AF5-B4E2-332FA8F8E7E7}"/>
              </a:ext>
            </a:extLst>
          </p:cNvPr>
          <p:cNvSpPr/>
          <p:nvPr/>
        </p:nvSpPr>
        <p:spPr>
          <a:xfrm>
            <a:off x="5906356" y="2667852"/>
            <a:ext cx="145039" cy="390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58AFAA3-7803-B9DE-58E0-1EF28C5D9F89}"/>
              </a:ext>
            </a:extLst>
          </p:cNvPr>
          <p:cNvSpPr txBox="1"/>
          <p:nvPr/>
        </p:nvSpPr>
        <p:spPr>
          <a:xfrm>
            <a:off x="685799" y="126861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dirty="0">
                <a:latin typeface="ComicSansMS" panose="030F0702030302020204" pitchFamily="66" charset="0"/>
              </a:rPr>
              <a:t>Taille = 174 cm </a:t>
            </a:r>
            <a:endParaRPr lang="fr-FR" dirty="0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9F1BFDEB-80D4-77F0-5C03-3C75EB6ACEC0}"/>
              </a:ext>
            </a:extLst>
          </p:cNvPr>
          <p:cNvCxnSpPr/>
          <p:nvPr/>
        </p:nvCxnSpPr>
        <p:spPr>
          <a:xfrm>
            <a:off x="5335793" y="3710354"/>
            <a:ext cx="1635162" cy="15559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0B4F0AB3-3396-FC09-69DC-B79EBFAE3A7C}"/>
              </a:ext>
            </a:extLst>
          </p:cNvPr>
          <p:cNvSpPr txBox="1"/>
          <p:nvPr/>
        </p:nvSpPr>
        <p:spPr>
          <a:xfrm>
            <a:off x="6119502" y="5348744"/>
            <a:ext cx="282010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fr-BE" sz="1800" dirty="0">
                <a:latin typeface="ComicSansMS" panose="030F0702030302020204" pitchFamily="66" charset="0"/>
              </a:rPr>
              <a:t>(174 X 8)/25,4 = </a:t>
            </a:r>
            <a:r>
              <a:rPr lang="fr-BE" sz="1800" dirty="0">
                <a:solidFill>
                  <a:srgbClr val="FF0000"/>
                </a:solidFill>
                <a:latin typeface="ComicSansMS" panose="030F0702030302020204" pitchFamily="66" charset="0"/>
              </a:rPr>
              <a:t>55 m/s</a:t>
            </a:r>
            <a:r>
              <a:rPr lang="fr-BE" sz="1800" dirty="0">
                <a:latin typeface="ComicSansMS" panose="030F0702030302020204" pitchFamily="66" charset="0"/>
              </a:rPr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71181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289657F-103E-9177-AE51-80AE72781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375" y="222175"/>
            <a:ext cx="8523249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800" dirty="0">
                <a:solidFill>
                  <a:srgbClr val="3333CC"/>
                </a:solidFill>
                <a:latin typeface="ComicSansMS" panose="030F0702030302020204" pitchFamily="66" charset="0"/>
              </a:rPr>
              <a:t>Réflexe H : caractéristiques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1F15602-A8F5-E1D5-37A5-BB08E0EEB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745395"/>
            <a:ext cx="7772400" cy="3243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37EF40D-84D3-87CB-BBC5-050505D34114}"/>
              </a:ext>
            </a:extLst>
          </p:cNvPr>
          <p:cNvSpPr/>
          <p:nvPr/>
        </p:nvSpPr>
        <p:spPr>
          <a:xfrm>
            <a:off x="5787851" y="3361174"/>
            <a:ext cx="2670348" cy="698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118D12B-B5C1-42E8-146B-BBA27BC41F78}"/>
              </a:ext>
            </a:extLst>
          </p:cNvPr>
          <p:cNvSpPr txBox="1"/>
          <p:nvPr/>
        </p:nvSpPr>
        <p:spPr>
          <a:xfrm>
            <a:off x="685798" y="806950"/>
            <a:ext cx="49522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400" dirty="0">
                <a:solidFill>
                  <a:srgbClr val="3333CC"/>
                </a:solidFill>
                <a:effectLst/>
                <a:latin typeface="ComicSansMS" panose="030F0702030302020204" pitchFamily="66" charset="0"/>
              </a:rPr>
              <a:t>H soléaire : </a:t>
            </a:r>
            <a:r>
              <a:rPr lang="fr-BE" sz="2400" dirty="0">
                <a:solidFill>
                  <a:srgbClr val="FF0000"/>
                </a:solidFill>
                <a:effectLst/>
                <a:latin typeface="ComicSansMS" panose="030F0702030302020204" pitchFamily="66" charset="0"/>
              </a:rPr>
              <a:t>mesure d’amplitude</a:t>
            </a:r>
            <a:endParaRPr lang="fr-FR" sz="2400" dirty="0">
              <a:solidFill>
                <a:srgbClr val="FF000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451AFC2-9086-990B-AA0B-6410558E7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356" y="1509256"/>
            <a:ext cx="2820103" cy="3243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2B4C84-C1DB-6AF5-B4E2-332FA8F8E7E7}"/>
              </a:ext>
            </a:extLst>
          </p:cNvPr>
          <p:cNvSpPr/>
          <p:nvPr/>
        </p:nvSpPr>
        <p:spPr>
          <a:xfrm>
            <a:off x="5906356" y="2667852"/>
            <a:ext cx="145039" cy="390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BECE1BA-F256-21C1-0C27-7898D9E4DE3D}"/>
              </a:ext>
            </a:extLst>
          </p:cNvPr>
          <p:cNvSpPr txBox="1"/>
          <p:nvPr/>
        </p:nvSpPr>
        <p:spPr>
          <a:xfrm>
            <a:off x="417538" y="3917279"/>
            <a:ext cx="872646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latin typeface="ComicSansMS" panose="030F0702030302020204" pitchFamily="66" charset="0"/>
              </a:rPr>
              <a:t>Amplitude H max exprimées relativement à </a:t>
            </a:r>
            <a:br>
              <a:rPr lang="fr-BE" sz="2000" dirty="0">
                <a:latin typeface="ComicSansMS" panose="030F0702030302020204" pitchFamily="66" charset="0"/>
              </a:rPr>
            </a:br>
            <a:r>
              <a:rPr lang="fr-BE" sz="2000" dirty="0">
                <a:latin typeface="ComicSansMS" panose="030F0702030302020204" pitchFamily="66" charset="0"/>
              </a:rPr>
              <a:t>M max (% d’UM activées)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latin typeface="ComicSansMS" panose="030F0702030302020204" pitchFamily="66" charset="0"/>
              </a:rPr>
              <a:t>Entre 30 et 70%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  <a:tab pos="2038350" algn="l"/>
              </a:tabLst>
            </a:pPr>
            <a:r>
              <a:rPr lang="fr-BE" sz="2000" dirty="0">
                <a:solidFill>
                  <a:srgbClr val="FF0000"/>
                </a:solidFill>
                <a:latin typeface="ComicSansMS" panose="030F0702030302020204" pitchFamily="66" charset="0"/>
              </a:rPr>
              <a:t>&lt; 30%</a:t>
            </a:r>
            <a:br>
              <a:rPr lang="fr-BE" sz="2000" dirty="0">
                <a:solidFill>
                  <a:srgbClr val="FF0000"/>
                </a:solidFill>
                <a:latin typeface="ComicSansMS" panose="030F0702030302020204" pitchFamily="66" charset="0"/>
              </a:rPr>
            </a:b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- si bilatéral : - valeur basse chez un sujet normal</a:t>
            </a:r>
            <a:b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</a:b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		- radiculopathie S1 X 2</a:t>
            </a:r>
            <a:b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</a:b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		- neuropathie périphérique (PNP etc…)</a:t>
            </a:r>
            <a:b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</a:b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- si unilatéral : anomalie significative si différence G/Dr &gt; 50%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  <a:tab pos="2038350" algn="l"/>
              </a:tabLst>
            </a:pPr>
            <a:r>
              <a:rPr lang="fr-BE" sz="2000" dirty="0">
                <a:solidFill>
                  <a:srgbClr val="FF0000"/>
                </a:solidFill>
                <a:latin typeface="ComicSansMS" panose="030F0702030302020204" pitchFamily="66" charset="0"/>
              </a:rPr>
              <a:t>&gt; 70% </a:t>
            </a: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: valeur haute chez un sujet normal ou atteinte cortico-spinale</a:t>
            </a:r>
          </a:p>
        </p:txBody>
      </p:sp>
    </p:spTree>
    <p:extLst>
      <p:ext uri="{BB962C8B-B14F-4D97-AF65-F5344CB8AC3E}">
        <p14:creationId xmlns:p14="http://schemas.microsoft.com/office/powerpoint/2010/main" val="2031234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289657F-103E-9177-AE51-80AE72781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385" y="993790"/>
            <a:ext cx="8497229" cy="15696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3200" u="sng" cap="all" dirty="0">
                <a:solidFill>
                  <a:srgbClr val="3333CC"/>
                </a:solidFill>
                <a:latin typeface="ComicSansMS" panose="030F0702030302020204" pitchFamily="66" charset="0"/>
              </a:rPr>
              <a:t>Rappel</a:t>
            </a:r>
            <a:r>
              <a:rPr lang="fr-FR" altLang="fr-FR" sz="3200" cap="all" dirty="0">
                <a:solidFill>
                  <a:srgbClr val="3333CC"/>
                </a:solidFill>
                <a:latin typeface="ComicSansMS" panose="030F0702030302020204" pitchFamily="66" charset="0"/>
              </a:rPr>
              <a:t> : </a:t>
            </a:r>
            <a:r>
              <a:rPr lang="fr-FR" altLang="fr-FR" sz="3200" dirty="0">
                <a:solidFill>
                  <a:srgbClr val="3333CC"/>
                </a:solidFill>
                <a:latin typeface="ComicSansMS" panose="030F0702030302020204" pitchFamily="66" charset="0"/>
              </a:rPr>
              <a:t>importance et limitation, lors de l’étude de la conduction nerveuse motrice </a:t>
            </a:r>
            <a:br>
              <a:rPr lang="fr-FR" altLang="fr-FR" sz="3200" cap="all" dirty="0">
                <a:solidFill>
                  <a:srgbClr val="3333CC"/>
                </a:solidFill>
                <a:latin typeface="ComicSansMS" panose="030F0702030302020204" pitchFamily="66" charset="0"/>
              </a:rPr>
            </a:br>
            <a:r>
              <a:rPr lang="fr-FR" altLang="fr-FR" sz="3200" cap="all" dirty="0">
                <a:solidFill>
                  <a:srgbClr val="FF0000"/>
                </a:solidFill>
                <a:latin typeface="ComicSansMS" panose="030F0702030302020204" pitchFamily="66" charset="0"/>
              </a:rPr>
              <a:t>de la stimulation en amont</a:t>
            </a:r>
            <a:endParaRPr kumimoji="0" lang="fr-FR" altLang="fr-FR" sz="3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FC57E77-68AB-D5D0-A3C1-0828DB67B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310" y="3586217"/>
            <a:ext cx="2793380" cy="279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220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289657F-103E-9177-AE51-80AE72781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375" y="222175"/>
            <a:ext cx="8523249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800" dirty="0">
                <a:solidFill>
                  <a:srgbClr val="3333CC"/>
                </a:solidFill>
                <a:latin typeface="ComicSansMS" panose="030F0702030302020204" pitchFamily="66" charset="0"/>
              </a:rPr>
              <a:t>Réflexe H : caractéristiques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7EF40D-84D3-87CB-BBC5-050505D34114}"/>
              </a:ext>
            </a:extLst>
          </p:cNvPr>
          <p:cNvSpPr/>
          <p:nvPr/>
        </p:nvSpPr>
        <p:spPr>
          <a:xfrm>
            <a:off x="5787851" y="3361174"/>
            <a:ext cx="2670348" cy="698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118D12B-B5C1-42E8-146B-BBA27BC41F78}"/>
              </a:ext>
            </a:extLst>
          </p:cNvPr>
          <p:cNvSpPr txBox="1"/>
          <p:nvPr/>
        </p:nvSpPr>
        <p:spPr>
          <a:xfrm>
            <a:off x="649939" y="956549"/>
            <a:ext cx="7436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400" dirty="0">
                <a:solidFill>
                  <a:srgbClr val="3333CC"/>
                </a:solidFill>
                <a:effectLst/>
                <a:latin typeface="ComicSansMS" panose="030F0702030302020204" pitchFamily="66" charset="0"/>
              </a:rPr>
              <a:t>Réflexe H </a:t>
            </a:r>
            <a:r>
              <a:rPr lang="fr-BE" sz="2400" dirty="0">
                <a:effectLst/>
                <a:latin typeface="ComicSansMS" panose="030F0702030302020204" pitchFamily="66" charset="0"/>
              </a:rPr>
              <a:t>C7 médian-fléchisseur radial du carpe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2B4C84-C1DB-6AF5-B4E2-332FA8F8E7E7}"/>
              </a:ext>
            </a:extLst>
          </p:cNvPr>
          <p:cNvSpPr/>
          <p:nvPr/>
        </p:nvSpPr>
        <p:spPr>
          <a:xfrm>
            <a:off x="5906356" y="2667852"/>
            <a:ext cx="145039" cy="390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BECE1BA-F256-21C1-0C27-7898D9E4DE3D}"/>
              </a:ext>
            </a:extLst>
          </p:cNvPr>
          <p:cNvSpPr txBox="1"/>
          <p:nvPr/>
        </p:nvSpPr>
        <p:spPr>
          <a:xfrm>
            <a:off x="815038" y="1551549"/>
            <a:ext cx="447787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latin typeface="ComicSansMS" panose="030F0702030302020204" pitchFamily="66" charset="0"/>
              </a:rPr>
              <a:t>d : distance : cathode/C7 </a:t>
            </a:r>
            <a:br>
              <a:rPr lang="fr-BE" sz="2000" dirty="0">
                <a:latin typeface="ComicSansMS" panose="030F0702030302020204" pitchFamily="66" charset="0"/>
              </a:rPr>
            </a:br>
            <a:r>
              <a:rPr lang="fr-BE" sz="2000" dirty="0">
                <a:latin typeface="ComicSansMS" panose="030F0702030302020204" pitchFamily="66" charset="0"/>
              </a:rPr>
              <a:t>(bras à l’horizontal)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latin typeface="ComicSansMS" panose="030F0702030302020204" pitchFamily="66" charset="0"/>
              </a:rPr>
              <a:t>Temps : H-M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latin typeface="ComicSansMS" panose="030F0702030302020204" pitchFamily="66" charset="0"/>
              </a:rPr>
              <a:t>VCP = d X 2 / (H –M)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Moyenne : 66 m/s, LIN : 56 m/s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D8C1EB7-D0A0-EEEF-9E7C-D8B8B29E0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0275" y="1629368"/>
            <a:ext cx="3365500" cy="52451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CE1C949-99CE-1495-3D3D-B5D137F23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887" y="3429000"/>
            <a:ext cx="4049973" cy="2840832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0EF8B48-2FDC-1F8C-EF56-3D3BC885CAF9}"/>
              </a:ext>
            </a:extLst>
          </p:cNvPr>
          <p:cNvSpPr txBox="1"/>
          <p:nvPr/>
        </p:nvSpPr>
        <p:spPr>
          <a:xfrm>
            <a:off x="2448733" y="3690202"/>
            <a:ext cx="13170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b="1" dirty="0">
                <a:solidFill>
                  <a:srgbClr val="FF0000"/>
                </a:solidFill>
                <a:effectLst/>
                <a:latin typeface="ComicSansMS" panose="030F0702030302020204" pitchFamily="66" charset="0"/>
              </a:rPr>
              <a:t>H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DAC5004-CDDF-8874-FE43-2D53D784F3AC}"/>
              </a:ext>
            </a:extLst>
          </p:cNvPr>
          <p:cNvSpPr txBox="1"/>
          <p:nvPr/>
        </p:nvSpPr>
        <p:spPr>
          <a:xfrm>
            <a:off x="1386482" y="5193730"/>
            <a:ext cx="13170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b="1" dirty="0">
                <a:solidFill>
                  <a:srgbClr val="FF0000"/>
                </a:solidFill>
                <a:effectLst/>
                <a:latin typeface="ComicSansMS" panose="030F0702030302020204" pitchFamily="66" charset="0"/>
              </a:rPr>
              <a:t>M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9D2C081-E0D0-B2CB-B13F-133BBD0DFC70}"/>
              </a:ext>
            </a:extLst>
          </p:cNvPr>
          <p:cNvSpPr txBox="1"/>
          <p:nvPr/>
        </p:nvSpPr>
        <p:spPr>
          <a:xfrm>
            <a:off x="310375" y="6381809"/>
            <a:ext cx="52875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b="1" dirty="0">
                <a:solidFill>
                  <a:srgbClr val="00B050"/>
                </a:solidFill>
                <a:latin typeface="ComicSansMS" panose="030F0702030302020204" pitchFamily="66" charset="0"/>
              </a:rPr>
              <a:t>d = 450 mm ; H-M = 14,4 ms =&gt; VCP = 62,5 m/s  </a:t>
            </a:r>
            <a:endParaRPr lang="fr-FR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74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289657F-103E-9177-AE51-80AE72781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375" y="222175"/>
            <a:ext cx="8523249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800" dirty="0">
                <a:solidFill>
                  <a:srgbClr val="3333CC"/>
                </a:solidFill>
                <a:latin typeface="ComicSansMS" panose="030F0702030302020204" pitchFamily="66" charset="0"/>
              </a:rPr>
              <a:t>Réflexe </a:t>
            </a:r>
            <a:r>
              <a:rPr lang="fr-FR" altLang="fr-FR" sz="2800" dirty="0" err="1">
                <a:solidFill>
                  <a:srgbClr val="3333CC"/>
                </a:solidFill>
                <a:latin typeface="ComicSansMS" panose="030F0702030302020204" pitchFamily="66" charset="0"/>
              </a:rPr>
              <a:t>T</a:t>
            </a:r>
            <a:endParaRPr lang="fr-FR" altLang="fr-FR" sz="2800" dirty="0">
              <a:solidFill>
                <a:srgbClr val="3333CC"/>
              </a:solidFill>
              <a:latin typeface="ComicSansMS" panose="030F0702030302020204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7EF40D-84D3-87CB-BBC5-050505D34114}"/>
              </a:ext>
            </a:extLst>
          </p:cNvPr>
          <p:cNvSpPr/>
          <p:nvPr/>
        </p:nvSpPr>
        <p:spPr>
          <a:xfrm>
            <a:off x="5787851" y="3361174"/>
            <a:ext cx="2670348" cy="698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2B4C84-C1DB-6AF5-B4E2-332FA8F8E7E7}"/>
              </a:ext>
            </a:extLst>
          </p:cNvPr>
          <p:cNvSpPr/>
          <p:nvPr/>
        </p:nvSpPr>
        <p:spPr>
          <a:xfrm>
            <a:off x="5906356" y="2667852"/>
            <a:ext cx="145039" cy="390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BECE1BA-F256-21C1-0C27-7898D9E4DE3D}"/>
              </a:ext>
            </a:extLst>
          </p:cNvPr>
          <p:cNvSpPr txBox="1"/>
          <p:nvPr/>
        </p:nvSpPr>
        <p:spPr>
          <a:xfrm>
            <a:off x="103571" y="840060"/>
            <a:ext cx="5595981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latin typeface="ComicSansMS" panose="030F0702030302020204" pitchFamily="66" charset="0"/>
              </a:rPr>
              <a:t>Enregistrement électrique de la</a:t>
            </a:r>
            <a:br>
              <a:rPr lang="fr-BE" sz="2000" dirty="0">
                <a:latin typeface="ComicSansMS" panose="030F0702030302020204" pitchFamily="66" charset="0"/>
              </a:rPr>
            </a:br>
            <a:r>
              <a:rPr lang="fr-BE" sz="2000" dirty="0">
                <a:latin typeface="ComicSansMS" panose="030F0702030302020204" pitchFamily="66" charset="0"/>
              </a:rPr>
              <a:t>réponse réflexe provoquée par</a:t>
            </a:r>
            <a:br>
              <a:rPr lang="fr-BE" sz="2000" dirty="0">
                <a:latin typeface="ComicSansMS" panose="030F0702030302020204" pitchFamily="66" charset="0"/>
              </a:rPr>
            </a:br>
            <a:r>
              <a:rPr lang="fr-BE" sz="2000" dirty="0">
                <a:latin typeface="ComicSansMS" panose="030F0702030302020204" pitchFamily="66" charset="0"/>
              </a:rPr>
              <a:t>percussion tendineuse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latin typeface="ComicSansMS" panose="030F0702030302020204" pitchFamily="66" charset="0"/>
              </a:rPr>
              <a:t>Nécessite un système de </a:t>
            </a:r>
            <a:br>
              <a:rPr lang="fr-BE" sz="2000" dirty="0">
                <a:latin typeface="ComicSansMS" panose="030F0702030302020204" pitchFamily="66" charset="0"/>
              </a:rPr>
            </a:br>
            <a:r>
              <a:rPr lang="fr-BE" sz="2000" dirty="0">
                <a:latin typeface="ComicSansMS" panose="030F0702030302020204" pitchFamily="66" charset="0"/>
              </a:rPr>
              <a:t>déclenchement de l’enregistrement</a:t>
            </a:r>
            <a:br>
              <a:rPr lang="fr-BE" sz="2000" dirty="0">
                <a:latin typeface="ComicSansMS" panose="030F0702030302020204" pitchFamily="66" charset="0"/>
              </a:rPr>
            </a:br>
            <a:r>
              <a:rPr lang="fr-BE" sz="2000" dirty="0">
                <a:latin typeface="ComicSansMS" panose="030F0702030302020204" pitchFamily="66" charset="0"/>
              </a:rPr>
              <a:t>par contact mécanique (délai de </a:t>
            </a:r>
            <a:br>
              <a:rPr lang="fr-BE" sz="2000" dirty="0">
                <a:latin typeface="ComicSansMS" panose="030F0702030302020204" pitchFamily="66" charset="0"/>
              </a:rPr>
            </a:br>
            <a:r>
              <a:rPr lang="fr-BE" sz="2000" dirty="0">
                <a:latin typeface="ComicSansMS" panose="030F0702030302020204" pitchFamily="66" charset="0"/>
              </a:rPr>
              <a:t>« </a:t>
            </a:r>
            <a:r>
              <a:rPr lang="fr-BE" sz="2000" i="1" dirty="0" err="1">
                <a:latin typeface="ComicSansMS" panose="030F0702030302020204" pitchFamily="66" charset="0"/>
              </a:rPr>
              <a:t>triggering</a:t>
            </a:r>
            <a:r>
              <a:rPr lang="fr-BE" sz="2000" dirty="0">
                <a:latin typeface="ComicSansMS" panose="030F0702030302020204" pitchFamily="66" charset="0"/>
              </a:rPr>
              <a:t> » : autour de 4 ms)</a:t>
            </a:r>
            <a:br>
              <a:rPr lang="fr-BE" sz="2000" dirty="0">
                <a:latin typeface="ComicSansMS" panose="030F0702030302020204" pitchFamily="66" charset="0"/>
              </a:rPr>
            </a:br>
            <a:endParaRPr lang="fr-BE" sz="2000" dirty="0">
              <a:latin typeface="ComicSansMS" panose="030F0702030302020204" pitchFamily="66" charset="0"/>
            </a:endParaRPr>
          </a:p>
          <a:p>
            <a:pPr marL="358775" lvl="1" indent="-341313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800" dirty="0">
                <a:solidFill>
                  <a:srgbClr val="3333CC"/>
                </a:solidFill>
                <a:latin typeface="ComicSansMS" panose="030F0702030302020204" pitchFamily="66" charset="0"/>
              </a:rPr>
              <a:t>Latence du réflexe </a:t>
            </a:r>
            <a:r>
              <a:rPr lang="fr-BE" sz="2800" dirty="0" err="1">
                <a:solidFill>
                  <a:srgbClr val="3333CC"/>
                </a:solidFill>
                <a:latin typeface="ComicSansMS" panose="030F0702030302020204" pitchFamily="66" charset="0"/>
              </a:rPr>
              <a:t>T</a:t>
            </a:r>
            <a:br>
              <a:rPr lang="fr-BE" sz="2800" dirty="0">
                <a:solidFill>
                  <a:srgbClr val="3333CC"/>
                </a:solidFill>
                <a:latin typeface="ComicSansMS" panose="030F0702030302020204" pitchFamily="66" charset="0"/>
              </a:rPr>
            </a:br>
            <a:r>
              <a:rPr lang="fr-BE" sz="2000" dirty="0">
                <a:latin typeface="ComicSansMS" panose="030F0702030302020204" pitchFamily="66" charset="0"/>
              </a:rPr>
              <a:t>- </a:t>
            </a:r>
            <a:r>
              <a:rPr lang="fr-BE" sz="2000" dirty="0" err="1">
                <a:latin typeface="ComicSansMS" panose="030F0702030302020204" pitchFamily="66" charset="0"/>
              </a:rPr>
              <a:t>T</a:t>
            </a:r>
            <a:r>
              <a:rPr lang="fr-BE" sz="2000" dirty="0">
                <a:latin typeface="ComicSansMS" panose="030F0702030302020204" pitchFamily="66" charset="0"/>
              </a:rPr>
              <a:t> quadriceps (L4) : 20 ms</a:t>
            </a:r>
            <a:br>
              <a:rPr lang="fr-BE" sz="2000" dirty="0">
                <a:latin typeface="ComicSansMS" panose="030F0702030302020204" pitchFamily="66" charset="0"/>
              </a:rPr>
            </a:br>
            <a:r>
              <a:rPr lang="fr-BE" sz="2000" dirty="0">
                <a:latin typeface="ComicSansMS" panose="030F0702030302020204" pitchFamily="66" charset="0"/>
              </a:rPr>
              <a:t>	</a:t>
            </a:r>
            <a:r>
              <a:rPr lang="fr-BE" sz="2000" dirty="0" err="1">
                <a:latin typeface="ComicSansMS" panose="030F0702030302020204" pitchFamily="66" charset="0"/>
              </a:rPr>
              <a:t>T</a:t>
            </a:r>
            <a:r>
              <a:rPr lang="fr-BE" sz="2000" dirty="0">
                <a:latin typeface="ComicSansMS" panose="030F0702030302020204" pitchFamily="66" charset="0"/>
              </a:rPr>
              <a:t> soléaire (S1) : 33 ms</a:t>
            </a:r>
            <a:br>
              <a:rPr lang="fr-BE" sz="2000" dirty="0">
                <a:latin typeface="ComicSansMS" panose="030F0702030302020204" pitchFamily="66" charset="0"/>
              </a:rPr>
            </a:br>
            <a:r>
              <a:rPr lang="fr-BE" sz="2000" dirty="0">
                <a:latin typeface="ComicSansMS" panose="030F0702030302020204" pitchFamily="66" charset="0"/>
              </a:rPr>
              <a:t>- à corriger en fonction</a:t>
            </a:r>
            <a:br>
              <a:rPr lang="fr-BE" sz="2000" dirty="0">
                <a:latin typeface="ComicSansMS" panose="030F0702030302020204" pitchFamily="66" charset="0"/>
              </a:rPr>
            </a:br>
            <a:r>
              <a:rPr lang="fr-BE" sz="2000" dirty="0">
                <a:latin typeface="ComicSansMS" panose="030F0702030302020204" pitchFamily="66" charset="0"/>
              </a:rPr>
              <a:t>	de la taille du sujet …</a:t>
            </a:r>
            <a:br>
              <a:rPr lang="fr-BE" sz="2000" dirty="0">
                <a:latin typeface="ComicSansMS" panose="030F0702030302020204" pitchFamily="66" charset="0"/>
              </a:rPr>
            </a:br>
            <a:r>
              <a:rPr lang="fr-BE" sz="2000" dirty="0">
                <a:latin typeface="ComicSansMS" panose="030F0702030302020204" pitchFamily="66" charset="0"/>
              </a:rPr>
              <a:t>- </a:t>
            </a: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variable selon le délai de </a:t>
            </a:r>
            <a:b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</a:b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	transmission de l’ébranlement</a:t>
            </a:r>
            <a:b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</a:b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	mécanique aux différents </a:t>
            </a:r>
            <a:b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</a:b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	fuseaux </a:t>
            </a:r>
            <a:r>
              <a:rPr lang="fr-BE" sz="2000" dirty="0">
                <a:latin typeface="ComicSansMS" panose="030F0702030302020204" pitchFamily="66" charset="0"/>
              </a:rPr>
              <a:t>(désynchronisation)</a:t>
            </a:r>
          </a:p>
        </p:txBody>
      </p:sp>
      <p:pic>
        <p:nvPicPr>
          <p:cNvPr id="2" name="Picture 32">
            <a:extLst>
              <a:ext uri="{FF2B5EF4-FFF2-40B4-BE49-F238E27FC236}">
                <a16:creationId xmlns:a16="http://schemas.microsoft.com/office/drawing/2014/main" id="{5076D6ED-AF90-A9FC-24BC-7115D9DEC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047" y="781047"/>
            <a:ext cx="3629577" cy="2567392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1CF799B-7656-249C-A628-B4096E82B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991" y="991427"/>
            <a:ext cx="1901189" cy="56709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3C0F8C7-2BB7-1C04-7958-9B6C27488ECC}"/>
              </a:ext>
            </a:extLst>
          </p:cNvPr>
          <p:cNvSpPr txBox="1"/>
          <p:nvPr/>
        </p:nvSpPr>
        <p:spPr>
          <a:xfrm>
            <a:off x="106918" y="6394038"/>
            <a:ext cx="31242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dirty="0" err="1">
                <a:latin typeface="ComicSansMS" panose="030F0702030302020204" pitchFamily="66" charset="0"/>
              </a:rPr>
              <a:t>Péréon</a:t>
            </a:r>
            <a:r>
              <a:rPr lang="fr-BE" sz="1800" dirty="0">
                <a:latin typeface="ComicSansMS" panose="030F0702030302020204" pitchFamily="66" charset="0"/>
              </a:rPr>
              <a:t> et al, 2004 (NCCN)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A36C1FD-4352-08F3-B8C9-9905533CBA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40045" y="3917929"/>
            <a:ext cx="4695053" cy="2151270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16ECBF6-15BF-A87C-6C84-89099D957C37}"/>
              </a:ext>
            </a:extLst>
          </p:cNvPr>
          <p:cNvSpPr txBox="1"/>
          <p:nvPr/>
        </p:nvSpPr>
        <p:spPr>
          <a:xfrm>
            <a:off x="5109882" y="6017940"/>
            <a:ext cx="529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0 ms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E2BE3512-6EE4-30D4-1902-AF3DDFAC3C5F}"/>
              </a:ext>
            </a:extLst>
          </p:cNvPr>
          <p:cNvCxnSpPr/>
          <p:nvPr/>
        </p:nvCxnSpPr>
        <p:spPr>
          <a:xfrm>
            <a:off x="5241908" y="3917929"/>
            <a:ext cx="0" cy="215127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47A8EC61-BAAC-1A73-90B6-5E3C37BA832E}"/>
              </a:ext>
            </a:extLst>
          </p:cNvPr>
          <p:cNvSpPr txBox="1"/>
          <p:nvPr/>
        </p:nvSpPr>
        <p:spPr>
          <a:xfrm>
            <a:off x="7697441" y="4418035"/>
            <a:ext cx="15215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200" dirty="0">
                <a:latin typeface="ComicSansMS" panose="030F0702030302020204" pitchFamily="66" charset="0"/>
              </a:rPr>
              <a:t>S : n. fémoral G</a:t>
            </a:r>
          </a:p>
          <a:p>
            <a:pPr>
              <a:tabLst>
                <a:tab pos="258763" algn="l"/>
              </a:tabLst>
            </a:pPr>
            <a:r>
              <a:rPr lang="fr-BE" sz="1200" dirty="0">
                <a:latin typeface="ComicSansMS" panose="030F0702030302020204" pitchFamily="66" charset="0"/>
              </a:rPr>
              <a:t>D : m. quadriceps</a:t>
            </a:r>
            <a:br>
              <a:rPr lang="fr-BE" sz="1200" dirty="0">
                <a:latin typeface="ComicSansMS" panose="030F0702030302020204" pitchFamily="66" charset="0"/>
              </a:rPr>
            </a:br>
            <a:r>
              <a:rPr lang="fr-BE" sz="1200" dirty="0">
                <a:latin typeface="ComicSansMS" panose="030F0702030302020204" pitchFamily="66" charset="0"/>
              </a:rPr>
              <a:t>	(vaste interne)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045484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37EF40D-84D3-87CB-BBC5-050505D34114}"/>
              </a:ext>
            </a:extLst>
          </p:cNvPr>
          <p:cNvSpPr/>
          <p:nvPr/>
        </p:nvSpPr>
        <p:spPr>
          <a:xfrm>
            <a:off x="5787851" y="3361174"/>
            <a:ext cx="2670348" cy="698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2B4C84-C1DB-6AF5-B4E2-332FA8F8E7E7}"/>
              </a:ext>
            </a:extLst>
          </p:cNvPr>
          <p:cNvSpPr/>
          <p:nvPr/>
        </p:nvSpPr>
        <p:spPr>
          <a:xfrm>
            <a:off x="5906356" y="2667852"/>
            <a:ext cx="145039" cy="390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73E4F2B-7695-3754-FB73-B7CA987D0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799" y="267346"/>
            <a:ext cx="7772400" cy="3161654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DC87093-3049-F691-F9C4-3310AF0385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799" y="3453172"/>
            <a:ext cx="7772400" cy="3137482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5E0D020-CC60-6491-B5DB-188B6C0DD897}"/>
              </a:ext>
            </a:extLst>
          </p:cNvPr>
          <p:cNvSpPr txBox="1"/>
          <p:nvPr/>
        </p:nvSpPr>
        <p:spPr>
          <a:xfrm>
            <a:off x="4129236" y="4781584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10 mA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E7F5BA3-D5A2-64D4-AE23-158D12181D8E}"/>
              </a:ext>
            </a:extLst>
          </p:cNvPr>
          <p:cNvSpPr txBox="1"/>
          <p:nvPr/>
        </p:nvSpPr>
        <p:spPr>
          <a:xfrm>
            <a:off x="1995636" y="4265028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36 mA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7286965-338A-EF3A-23C6-765DD7B9CA8C}"/>
              </a:ext>
            </a:extLst>
          </p:cNvPr>
          <p:cNvSpPr txBox="1"/>
          <p:nvPr/>
        </p:nvSpPr>
        <p:spPr>
          <a:xfrm>
            <a:off x="6243124" y="1629594"/>
            <a:ext cx="15392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(180 X 8)/23,2</a:t>
            </a:r>
            <a:br>
              <a:rPr lang="fr-FR" b="1" dirty="0">
                <a:solidFill>
                  <a:srgbClr val="FF0000"/>
                </a:solidFill>
              </a:rPr>
            </a:br>
            <a:r>
              <a:rPr lang="fr-FR" b="1" dirty="0">
                <a:solidFill>
                  <a:srgbClr val="FF0000"/>
                </a:solidFill>
              </a:rPr>
              <a:t>= 62,1 m/s</a:t>
            </a:r>
          </a:p>
          <a:p>
            <a:endParaRPr lang="fr-FR" b="1" dirty="0">
              <a:solidFill>
                <a:srgbClr val="FF0000"/>
              </a:solidFill>
            </a:endParaRPr>
          </a:p>
          <a:p>
            <a:r>
              <a:rPr lang="fr-FR" b="1" dirty="0">
                <a:solidFill>
                  <a:srgbClr val="FF0000"/>
                </a:solidFill>
              </a:rPr>
              <a:t>LIN : 59,9 m/s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FC5B658-3DD9-740E-C1AF-4A20595E01E8}"/>
              </a:ext>
            </a:extLst>
          </p:cNvPr>
          <p:cNvSpPr txBox="1"/>
          <p:nvPr/>
        </p:nvSpPr>
        <p:spPr>
          <a:xfrm>
            <a:off x="2678349" y="3361174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0000"/>
                </a:solidFill>
              </a:rPr>
              <a:t>0 ms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96A0004-71F4-C9BD-3D1F-7AA89934CABB}"/>
              </a:ext>
            </a:extLst>
          </p:cNvPr>
          <p:cNvSpPr txBox="1"/>
          <p:nvPr/>
        </p:nvSpPr>
        <p:spPr>
          <a:xfrm>
            <a:off x="2755687" y="3071754"/>
            <a:ext cx="3536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Latence 20,8 ms, corrigée à 23,2 ms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EEE08B8-371B-A4F3-6E29-C329F061F8AD}"/>
              </a:ext>
            </a:extLst>
          </p:cNvPr>
          <p:cNvSpPr txBox="1"/>
          <p:nvPr/>
        </p:nvSpPr>
        <p:spPr>
          <a:xfrm>
            <a:off x="3161173" y="6221322"/>
            <a:ext cx="170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Latence 18,3 ms</a:t>
            </a:r>
          </a:p>
        </p:txBody>
      </p:sp>
    </p:spTree>
    <p:extLst>
      <p:ext uri="{BB962C8B-B14F-4D97-AF65-F5344CB8AC3E}">
        <p14:creationId xmlns:p14="http://schemas.microsoft.com/office/powerpoint/2010/main" val="1911627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289657F-103E-9177-AE51-80AE72781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3220" y="2903359"/>
            <a:ext cx="6437559" cy="70788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4000" dirty="0">
                <a:solidFill>
                  <a:srgbClr val="3333CC"/>
                </a:solidFill>
                <a:latin typeface="ComicSansMS" panose="030F0702030302020204" pitchFamily="66" charset="0"/>
              </a:rPr>
              <a:t>Ondes F</a:t>
            </a:r>
            <a:endParaRPr kumimoji="0" lang="fr-FR" altLang="fr-FR" sz="4000" b="0" i="0" u="none" strike="noStrike" normalizeH="0" dirty="0">
              <a:ln>
                <a:noFill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25960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289657F-103E-9177-AE51-80AE72781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375" y="222175"/>
            <a:ext cx="8523249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800" dirty="0">
                <a:solidFill>
                  <a:srgbClr val="3333CC"/>
                </a:solidFill>
                <a:latin typeface="ComicSansMS" panose="030F0702030302020204" pitchFamily="66" charset="0"/>
              </a:rPr>
              <a:t>Onde F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7EF40D-84D3-87CB-BBC5-050505D34114}"/>
              </a:ext>
            </a:extLst>
          </p:cNvPr>
          <p:cNvSpPr/>
          <p:nvPr/>
        </p:nvSpPr>
        <p:spPr>
          <a:xfrm>
            <a:off x="5787851" y="3361174"/>
            <a:ext cx="2670348" cy="698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2B4C84-C1DB-6AF5-B4E2-332FA8F8E7E7}"/>
              </a:ext>
            </a:extLst>
          </p:cNvPr>
          <p:cNvSpPr/>
          <p:nvPr/>
        </p:nvSpPr>
        <p:spPr>
          <a:xfrm>
            <a:off x="5906356" y="2667852"/>
            <a:ext cx="145039" cy="390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BECE1BA-F256-21C1-0C27-7898D9E4DE3D}"/>
              </a:ext>
            </a:extLst>
          </p:cNvPr>
          <p:cNvSpPr txBox="1"/>
          <p:nvPr/>
        </p:nvSpPr>
        <p:spPr>
          <a:xfrm>
            <a:off x="103571" y="1030560"/>
            <a:ext cx="559598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F : décharge antidromique de 1 (ou 2) UM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Dépolarisation de l’arbre dendritique</a:t>
            </a:r>
            <a:br>
              <a:rPr lang="fr-BE" sz="2000" dirty="0">
                <a:latin typeface="ComicSansMS" panose="030F0702030302020204" pitchFamily="66" charset="0"/>
              </a:rPr>
            </a:br>
            <a:r>
              <a:rPr lang="fr-BE" sz="2000" dirty="0">
                <a:latin typeface="ComicSansMS" panose="030F0702030302020204" pitchFamily="66" charset="0"/>
              </a:rPr>
              <a:t>	suffisamment durable pour dépasser la 	période réfractaire du corps cellulaire 	et réactiver le motoneurone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N’intéresse que les racines motrices et 	qu’un très faible pourcentage des fibres 	motrices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52FCC2D-75EE-4399-B1C4-DDD3FD72E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395" y="1030560"/>
            <a:ext cx="4076037" cy="572346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F4231B9-5774-3D05-7A34-5C592B867A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75" y="3585105"/>
            <a:ext cx="3210132" cy="265652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CC3242D-7D13-58F2-E828-944489DF6217}"/>
              </a:ext>
            </a:extLst>
          </p:cNvPr>
          <p:cNvSpPr txBox="1"/>
          <p:nvPr/>
        </p:nvSpPr>
        <p:spPr>
          <a:xfrm>
            <a:off x="558956" y="6266493"/>
            <a:ext cx="5067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dirty="0">
                <a:latin typeface="ComicSansMS" panose="030F0702030302020204" pitchFamily="66" charset="0"/>
              </a:rPr>
              <a:t>Arbre dendritique d’un motoneurone spinal</a:t>
            </a:r>
            <a:endParaRPr lang="fr-FR" dirty="0"/>
          </a:p>
        </p:txBody>
      </p:sp>
      <p:sp>
        <p:nvSpPr>
          <p:cNvPr id="2" name="Hexagone 1">
            <a:extLst>
              <a:ext uri="{FF2B5EF4-FFF2-40B4-BE49-F238E27FC236}">
                <a16:creationId xmlns:a16="http://schemas.microsoft.com/office/drawing/2014/main" id="{94490ADD-025C-A8F2-175F-89CD0D76B70A}"/>
              </a:ext>
            </a:extLst>
          </p:cNvPr>
          <p:cNvSpPr/>
          <p:nvPr/>
        </p:nvSpPr>
        <p:spPr>
          <a:xfrm rot="19964957">
            <a:off x="4419596" y="3639664"/>
            <a:ext cx="301385" cy="260213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5E5E954D-B2EB-4214-330C-0336F1E4E2A3}"/>
              </a:ext>
            </a:extLst>
          </p:cNvPr>
          <p:cNvSpPr/>
          <p:nvPr/>
        </p:nvSpPr>
        <p:spPr>
          <a:xfrm rot="20686735">
            <a:off x="4074607" y="3939638"/>
            <a:ext cx="602914" cy="818941"/>
          </a:xfrm>
          <a:custGeom>
            <a:avLst/>
            <a:gdLst>
              <a:gd name="connsiteX0" fmla="*/ 602914 w 602914"/>
              <a:gd name="connsiteY0" fmla="*/ 0 h 818941"/>
              <a:gd name="connsiteX1" fmla="*/ 527552 w 602914"/>
              <a:gd name="connsiteY1" fmla="*/ 105508 h 818941"/>
              <a:gd name="connsiteX2" fmla="*/ 417020 w 602914"/>
              <a:gd name="connsiteY2" fmla="*/ 246185 h 818941"/>
              <a:gd name="connsiteX3" fmla="*/ 356730 w 602914"/>
              <a:gd name="connsiteY3" fmla="*/ 316524 h 818941"/>
              <a:gd name="connsiteX4" fmla="*/ 291415 w 602914"/>
              <a:gd name="connsiteY4" fmla="*/ 396910 h 818941"/>
              <a:gd name="connsiteX5" fmla="*/ 226101 w 602914"/>
              <a:gd name="connsiteY5" fmla="*/ 477297 h 818941"/>
              <a:gd name="connsiteX6" fmla="*/ 125618 w 602914"/>
              <a:gd name="connsiteY6" fmla="*/ 617974 h 818941"/>
              <a:gd name="connsiteX7" fmla="*/ 85424 w 602914"/>
              <a:gd name="connsiteY7" fmla="*/ 678264 h 818941"/>
              <a:gd name="connsiteX8" fmla="*/ 50255 w 602914"/>
              <a:gd name="connsiteY8" fmla="*/ 723482 h 818941"/>
              <a:gd name="connsiteX9" fmla="*/ 15086 w 602914"/>
              <a:gd name="connsiteY9" fmla="*/ 783772 h 818941"/>
              <a:gd name="connsiteX10" fmla="*/ 5037 w 602914"/>
              <a:gd name="connsiteY10" fmla="*/ 798844 h 818941"/>
              <a:gd name="connsiteX11" fmla="*/ 13 w 602914"/>
              <a:gd name="connsiteY11" fmla="*/ 818941 h 818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2914" h="818941">
                <a:moveTo>
                  <a:pt x="602914" y="0"/>
                </a:moveTo>
                <a:cubicBezTo>
                  <a:pt x="577793" y="35169"/>
                  <a:pt x="553155" y="70688"/>
                  <a:pt x="527552" y="105508"/>
                </a:cubicBezTo>
                <a:cubicBezTo>
                  <a:pt x="503506" y="138211"/>
                  <a:pt x="440814" y="217433"/>
                  <a:pt x="417020" y="246185"/>
                </a:cubicBezTo>
                <a:cubicBezTo>
                  <a:pt x="397332" y="269975"/>
                  <a:pt x="376499" y="292801"/>
                  <a:pt x="356730" y="316524"/>
                </a:cubicBezTo>
                <a:cubicBezTo>
                  <a:pt x="334627" y="343047"/>
                  <a:pt x="313186" y="370115"/>
                  <a:pt x="291415" y="396910"/>
                </a:cubicBezTo>
                <a:cubicBezTo>
                  <a:pt x="269643" y="423706"/>
                  <a:pt x="246168" y="449203"/>
                  <a:pt x="226101" y="477297"/>
                </a:cubicBezTo>
                <a:cubicBezTo>
                  <a:pt x="192607" y="524189"/>
                  <a:pt x="158664" y="570765"/>
                  <a:pt x="125618" y="617974"/>
                </a:cubicBezTo>
                <a:cubicBezTo>
                  <a:pt x="111767" y="637761"/>
                  <a:pt x="100253" y="659198"/>
                  <a:pt x="85424" y="678264"/>
                </a:cubicBezTo>
                <a:cubicBezTo>
                  <a:pt x="73701" y="693337"/>
                  <a:pt x="60847" y="707594"/>
                  <a:pt x="50255" y="723482"/>
                </a:cubicBezTo>
                <a:cubicBezTo>
                  <a:pt x="37349" y="742841"/>
                  <a:pt x="27993" y="764414"/>
                  <a:pt x="15086" y="783772"/>
                </a:cubicBezTo>
                <a:lnTo>
                  <a:pt x="5037" y="798844"/>
                </a:lnTo>
                <a:cubicBezTo>
                  <a:pt x="-517" y="815506"/>
                  <a:pt x="13" y="808621"/>
                  <a:pt x="13" y="81894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Numériser0003.jpg">
            <a:extLst>
              <a:ext uri="{FF2B5EF4-FFF2-40B4-BE49-F238E27FC236}">
                <a16:creationId xmlns:a16="http://schemas.microsoft.com/office/drawing/2014/main" id="{E52383B0-8D74-B3F3-A3CF-9E5173EC0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913" y="4772209"/>
            <a:ext cx="1403546" cy="1149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DC13372-2FC5-7F1A-EE7C-8FC9400CF460}"/>
              </a:ext>
            </a:extLst>
          </p:cNvPr>
          <p:cNvSpPr/>
          <p:nvPr/>
        </p:nvSpPr>
        <p:spPr>
          <a:xfrm>
            <a:off x="436728" y="3710354"/>
            <a:ext cx="477672" cy="349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13146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289657F-103E-9177-AE51-80AE72781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375" y="298375"/>
            <a:ext cx="8523249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800" dirty="0">
                <a:solidFill>
                  <a:srgbClr val="3333CC"/>
                </a:solidFill>
                <a:latin typeface="ComicSansMS" panose="030F0702030302020204" pitchFamily="66" charset="0"/>
              </a:rPr>
              <a:t>Onde F : caractéristiques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BECE1BA-F256-21C1-0C27-7898D9E4DE3D}"/>
              </a:ext>
            </a:extLst>
          </p:cNvPr>
          <p:cNvSpPr txBox="1"/>
          <p:nvPr/>
        </p:nvSpPr>
        <p:spPr>
          <a:xfrm>
            <a:off x="685798" y="4236645"/>
            <a:ext cx="830580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Apparition plus fréquente à forte intensité</a:t>
            </a:r>
            <a:b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</a:br>
            <a:r>
              <a:rPr lang="fr-BE" sz="2000" dirty="0">
                <a:latin typeface="ComicSansMS" panose="030F0702030302020204" pitchFamily="66" charset="0"/>
              </a:rPr>
              <a:t>- faible probabilité d’apparition</a:t>
            </a:r>
            <a:br>
              <a:rPr lang="fr-BE" sz="2000" dirty="0">
                <a:latin typeface="ComicSansMS" panose="030F0702030302020204" pitchFamily="66" charset="0"/>
              </a:rPr>
            </a:br>
            <a:r>
              <a:rPr lang="fr-BE" sz="2000" dirty="0">
                <a:latin typeface="ComicSansMS" panose="030F0702030302020204" pitchFamily="66" charset="0"/>
              </a:rPr>
              <a:t>- décharge de 1 (ou 2) UM</a:t>
            </a:r>
            <a:br>
              <a:rPr lang="fr-BE" sz="2000" dirty="0">
                <a:latin typeface="ComicSansMS" panose="030F0702030302020204" pitchFamily="66" charset="0"/>
              </a:rPr>
            </a:br>
            <a:r>
              <a:rPr lang="fr-BE" sz="2000" dirty="0">
                <a:latin typeface="ComicSansMS" panose="030F0702030302020204" pitchFamily="66" charset="0"/>
              </a:rPr>
              <a:t>- intensité </a:t>
            </a:r>
            <a:r>
              <a:rPr lang="fr-BE" sz="2000" dirty="0" err="1">
                <a:latin typeface="ComicSansMS" panose="030F0702030302020204" pitchFamily="66" charset="0"/>
              </a:rPr>
              <a:t>supramaximale</a:t>
            </a:r>
            <a:r>
              <a:rPr lang="fr-BE" sz="2000" dirty="0">
                <a:latin typeface="ComicSansMS" panose="030F0702030302020204" pitchFamily="66" charset="0"/>
              </a:rPr>
              <a:t> : pas de réponse H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Forme et latence variables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Répéter la stimulation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Choisir la plus précoce pour les mesures de latence et vitesse</a:t>
            </a:r>
            <a:b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</a:b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(</a:t>
            </a:r>
            <a:r>
              <a:rPr lang="fr-BE" sz="2000" dirty="0">
                <a:solidFill>
                  <a:srgbClr val="FF0000"/>
                </a:solidFill>
                <a:latin typeface="ComicSansMS" panose="030F0702030302020204" pitchFamily="66" charset="0"/>
              </a:rPr>
              <a:t>au moins 7</a:t>
            </a: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7EF40D-84D3-87CB-BBC5-050505D34114}"/>
              </a:ext>
            </a:extLst>
          </p:cNvPr>
          <p:cNvSpPr/>
          <p:nvPr/>
        </p:nvSpPr>
        <p:spPr>
          <a:xfrm>
            <a:off x="5787851" y="3361174"/>
            <a:ext cx="2670348" cy="698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D074938-B6FE-1BB3-BF59-034AD027F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771" y="1136994"/>
            <a:ext cx="5029691" cy="2961252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A03225B-EE92-27B7-35BD-5DA15732C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4127" y="1134219"/>
            <a:ext cx="3333461" cy="2961252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1073877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2D66D36-8582-349E-4D35-BD6D6C0A3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307" y="2951946"/>
            <a:ext cx="7181386" cy="95410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800" dirty="0">
                <a:solidFill>
                  <a:srgbClr val="3333CC"/>
                </a:solidFill>
                <a:latin typeface="ComicSansMS" panose="030F0702030302020204" pitchFamily="66" charset="0"/>
              </a:rPr>
              <a:t>Deux options méthodologiques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800" dirty="0">
                <a:solidFill>
                  <a:srgbClr val="FF0000"/>
                </a:solidFill>
                <a:latin typeface="ComicSansMS" panose="030F0702030302020204" pitchFamily="66" charset="0"/>
              </a:rPr>
              <a:t>1. Stimulation proximale</a:t>
            </a:r>
            <a:r>
              <a:rPr lang="fr-FR" altLang="fr-FR" sz="2800" dirty="0">
                <a:solidFill>
                  <a:srgbClr val="3333CC"/>
                </a:solidFill>
                <a:latin typeface="ComicSansMS" panose="030F0702030302020204" pitchFamily="66" charset="0"/>
              </a:rPr>
              <a:t> (coude ou genou)</a:t>
            </a:r>
          </a:p>
        </p:txBody>
      </p:sp>
    </p:spTree>
    <p:extLst>
      <p:ext uri="{BB962C8B-B14F-4D97-AF65-F5344CB8AC3E}">
        <p14:creationId xmlns:p14="http://schemas.microsoft.com/office/powerpoint/2010/main" val="42588717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289657F-103E-9177-AE51-80AE72781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375" y="222175"/>
            <a:ext cx="8523249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800" dirty="0">
                <a:solidFill>
                  <a:srgbClr val="3333CC"/>
                </a:solidFill>
                <a:latin typeface="ComicSansMS" panose="030F0702030302020204" pitchFamily="66" charset="0"/>
              </a:rPr>
              <a:t>Onde F : caractéristiques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7EF40D-84D3-87CB-BBC5-050505D34114}"/>
              </a:ext>
            </a:extLst>
          </p:cNvPr>
          <p:cNvSpPr/>
          <p:nvPr/>
        </p:nvSpPr>
        <p:spPr>
          <a:xfrm>
            <a:off x="5787851" y="3361174"/>
            <a:ext cx="2670348" cy="698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2B4C84-C1DB-6AF5-B4E2-332FA8F8E7E7}"/>
              </a:ext>
            </a:extLst>
          </p:cNvPr>
          <p:cNvSpPr/>
          <p:nvPr/>
        </p:nvSpPr>
        <p:spPr>
          <a:xfrm>
            <a:off x="5906356" y="2667852"/>
            <a:ext cx="145039" cy="390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4D8D3B0-D7D9-67FE-8870-B7C406E64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974" y="1329109"/>
            <a:ext cx="4508500" cy="54229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BECE1BA-F256-21C1-0C27-7898D9E4DE3D}"/>
              </a:ext>
            </a:extLst>
          </p:cNvPr>
          <p:cNvSpPr txBox="1"/>
          <p:nvPr/>
        </p:nvSpPr>
        <p:spPr>
          <a:xfrm>
            <a:off x="-13325" y="2863118"/>
            <a:ext cx="5390194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VC = d/temps (m/s)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latin typeface="ComicSansMS" panose="030F0702030302020204" pitchFamily="66" charset="0"/>
              </a:rPr>
              <a:t>d = distance cathode – moelle X 2 </a:t>
            </a: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(</a:t>
            </a:r>
            <a:r>
              <a:rPr lang="fr-BE" sz="2000" dirty="0">
                <a:solidFill>
                  <a:srgbClr val="FF0000"/>
                </a:solidFill>
                <a:latin typeface="ComicSansMS" panose="030F0702030302020204" pitchFamily="66" charset="0"/>
              </a:rPr>
              <a:t>d X 2</a:t>
            </a: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) 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latin typeface="ComicSansMS" panose="030F0702030302020204" pitchFamily="66" charset="0"/>
              </a:rPr>
              <a:t>Approximation : d X 2 = </a:t>
            </a:r>
            <a:r>
              <a:rPr lang="fr-BE" sz="2000" dirty="0">
                <a:solidFill>
                  <a:srgbClr val="FF0000"/>
                </a:solidFill>
                <a:latin typeface="ComicSansMS" panose="030F0702030302020204" pitchFamily="66" charset="0"/>
              </a:rPr>
              <a:t>taille</a:t>
            </a: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 en cm </a:t>
            </a:r>
            <a:r>
              <a:rPr lang="fr-BE" sz="2000" dirty="0">
                <a:solidFill>
                  <a:srgbClr val="FF0000"/>
                </a:solidFill>
                <a:latin typeface="ComicSansMS" panose="030F0702030302020204" pitchFamily="66" charset="0"/>
              </a:rPr>
              <a:t>X 8</a:t>
            </a:r>
            <a:endParaRPr lang="fr-BE" sz="2000" dirty="0">
              <a:latin typeface="ComicSans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latin typeface="ComicSansMS" panose="030F0702030302020204" pitchFamily="66" charset="0"/>
              </a:rPr>
              <a:t>Temps = latence F – latence M </a:t>
            </a: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(</a:t>
            </a:r>
            <a:r>
              <a:rPr lang="fr-BE" sz="2000" dirty="0">
                <a:solidFill>
                  <a:srgbClr val="FF0000"/>
                </a:solidFill>
                <a:latin typeface="ComicSansMS" panose="030F0702030302020204" pitchFamily="66" charset="0"/>
              </a:rPr>
              <a:t>F-M</a:t>
            </a: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Moyenne : 55 m/s, LIN : 45 m/s 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latin typeface="ComicSansMS" panose="030F0702030302020204" pitchFamily="66" charset="0"/>
              </a:rPr>
              <a:t>VCP &gt; VCM de 2-3 m/s</a:t>
            </a:r>
            <a:endParaRPr lang="fr-BE" sz="2000" dirty="0">
              <a:solidFill>
                <a:srgbClr val="3333CC"/>
              </a:solidFill>
              <a:latin typeface="ComicSans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636929-4245-566A-EA66-82327A08182C}"/>
              </a:ext>
            </a:extLst>
          </p:cNvPr>
          <p:cNvSpPr/>
          <p:nvPr/>
        </p:nvSpPr>
        <p:spPr>
          <a:xfrm>
            <a:off x="4419600" y="4229100"/>
            <a:ext cx="1219200" cy="2000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118D12B-B5C1-42E8-146B-BBA27BC41F78}"/>
              </a:ext>
            </a:extLst>
          </p:cNvPr>
          <p:cNvSpPr txBox="1"/>
          <p:nvPr/>
        </p:nvSpPr>
        <p:spPr>
          <a:xfrm>
            <a:off x="310375" y="974213"/>
            <a:ext cx="67318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400" dirty="0">
                <a:solidFill>
                  <a:srgbClr val="FF0000"/>
                </a:solidFill>
                <a:effectLst/>
                <a:latin typeface="ComicSansMS" panose="030F0702030302020204" pitchFamily="66" charset="0"/>
              </a:rPr>
              <a:t>Calcul de la VCP : stimulation au genou</a:t>
            </a:r>
            <a:endParaRPr lang="fr-F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2058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2D66D36-8582-349E-4D35-BD6D6C0A3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307" y="2951946"/>
            <a:ext cx="7181386" cy="95410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800" dirty="0">
                <a:solidFill>
                  <a:srgbClr val="3333CC"/>
                </a:solidFill>
                <a:latin typeface="ComicSansMS" panose="030F0702030302020204" pitchFamily="66" charset="0"/>
              </a:rPr>
              <a:t>Deux options méthodologiques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800" dirty="0">
                <a:solidFill>
                  <a:srgbClr val="FF0000"/>
                </a:solidFill>
                <a:latin typeface="ComicSansMS" panose="030F0702030302020204" pitchFamily="66" charset="0"/>
              </a:rPr>
              <a:t>2. Stimulation distale</a:t>
            </a:r>
            <a:r>
              <a:rPr lang="fr-FR" altLang="fr-FR" sz="2800" dirty="0">
                <a:solidFill>
                  <a:srgbClr val="3333CC"/>
                </a:solidFill>
                <a:latin typeface="ComicSansMS" panose="030F0702030302020204" pitchFamily="66" charset="0"/>
              </a:rPr>
              <a:t> (poignet ou cheville)</a:t>
            </a:r>
          </a:p>
        </p:txBody>
      </p:sp>
    </p:spTree>
    <p:extLst>
      <p:ext uri="{BB962C8B-B14F-4D97-AF65-F5344CB8AC3E}">
        <p14:creationId xmlns:p14="http://schemas.microsoft.com/office/powerpoint/2010/main" val="32323432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289657F-103E-9177-AE51-80AE72781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375" y="298375"/>
            <a:ext cx="8523249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2800" dirty="0">
                <a:solidFill>
                  <a:srgbClr val="FF0000"/>
                </a:solidFill>
                <a:latin typeface="ComicSansMS" panose="030F0702030302020204" pitchFamily="66" charset="0"/>
              </a:rPr>
              <a:t>Latence F-M : stimulation distale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BECE1BA-F256-21C1-0C27-7898D9E4DE3D}"/>
              </a:ext>
            </a:extLst>
          </p:cNvPr>
          <p:cNvSpPr txBox="1"/>
          <p:nvPr/>
        </p:nvSpPr>
        <p:spPr>
          <a:xfrm>
            <a:off x="418771" y="4502873"/>
            <a:ext cx="830580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Régressions linéaires multiples tenant compte de :</a:t>
            </a:r>
            <a:b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</a:br>
            <a:r>
              <a:rPr lang="fr-BE" sz="2000" dirty="0">
                <a:latin typeface="ComicSansMS" panose="030F0702030302020204" pitchFamily="66" charset="0"/>
              </a:rPr>
              <a:t>- </a:t>
            </a:r>
            <a:r>
              <a:rPr lang="fr-BE" sz="2000" b="1" dirty="0">
                <a:solidFill>
                  <a:srgbClr val="FF0000"/>
                </a:solidFill>
                <a:latin typeface="ComicSansMS" panose="030F0702030302020204" pitchFamily="66" charset="0"/>
              </a:rPr>
              <a:t>taille </a:t>
            </a:r>
            <a:r>
              <a:rPr lang="fr-BE" sz="2000" dirty="0">
                <a:latin typeface="ComicSansMS" panose="030F0702030302020204" pitchFamily="66" charset="0"/>
              </a:rPr>
              <a:t>et</a:t>
            </a:r>
            <a:r>
              <a:rPr lang="fr-BE" sz="2000" b="1" dirty="0">
                <a:solidFill>
                  <a:srgbClr val="FF0000"/>
                </a:solidFill>
                <a:latin typeface="ComicSansMS" panose="030F0702030302020204" pitchFamily="66" charset="0"/>
              </a:rPr>
              <a:t> âge</a:t>
            </a:r>
            <a:endParaRPr lang="fr-BE" sz="2000" b="1" baseline="30000" dirty="0">
              <a:solidFill>
                <a:srgbClr val="FF0000"/>
              </a:solidFill>
              <a:latin typeface="ComicSans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Normalisation par le </a:t>
            </a:r>
            <a:r>
              <a:rPr lang="fr-BE" sz="2000" dirty="0">
                <a:solidFill>
                  <a:srgbClr val="FF0000"/>
                </a:solidFill>
                <a:latin typeface="ComicSansMS" panose="030F0702030302020204" pitchFamily="66" charset="0"/>
              </a:rPr>
              <a:t>Z-score</a:t>
            </a:r>
            <a:br>
              <a:rPr lang="fr-BE" sz="2000" dirty="0">
                <a:solidFill>
                  <a:srgbClr val="FF0000"/>
                </a:solidFill>
                <a:latin typeface="ComicSansMS" panose="030F0702030302020204" pitchFamily="66" charset="0"/>
              </a:rPr>
            </a:br>
            <a:r>
              <a:rPr lang="fr-BE" sz="2000" dirty="0">
                <a:latin typeface="ComicSansMS" panose="030F0702030302020204" pitchFamily="66" charset="0"/>
              </a:rPr>
              <a:t>(écart par rapport à la moyenne </a:t>
            </a:r>
            <a:br>
              <a:rPr lang="fr-BE" sz="2000" dirty="0">
                <a:latin typeface="ComicSansMS" panose="030F0702030302020204" pitchFamily="66" charset="0"/>
              </a:rPr>
            </a:br>
            <a:r>
              <a:rPr lang="fr-BE" sz="2000" dirty="0">
                <a:latin typeface="ComicSansMS" panose="030F0702030302020204" pitchFamily="66" charset="0"/>
              </a:rPr>
              <a:t>attendue exprimé en nb de DS)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b="1" dirty="0">
                <a:solidFill>
                  <a:srgbClr val="FF0000"/>
                </a:solidFill>
                <a:latin typeface="ComicSansMS" panose="030F0702030302020204" pitchFamily="66" charset="0"/>
              </a:rPr>
              <a:t>F ratio modifié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Patient comme </a:t>
            </a:r>
            <a:r>
              <a:rPr lang="fr-BE" sz="2000" b="1" dirty="0">
                <a:solidFill>
                  <a:srgbClr val="FF0000"/>
                </a:solidFill>
                <a:latin typeface="ComicSansMS" panose="030F0702030302020204" pitchFamily="66" charset="0"/>
              </a:rPr>
              <a:t>son propre témoin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7EF40D-84D3-87CB-BBC5-050505D34114}"/>
              </a:ext>
            </a:extLst>
          </p:cNvPr>
          <p:cNvSpPr/>
          <p:nvPr/>
        </p:nvSpPr>
        <p:spPr>
          <a:xfrm>
            <a:off x="5787851" y="3361174"/>
            <a:ext cx="2670348" cy="698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D074938-B6FE-1BB3-BF59-034AD027F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931" y="1133774"/>
            <a:ext cx="5106055" cy="2961252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A03225B-EE92-27B7-35BD-5DA15732C1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4127" y="1134219"/>
            <a:ext cx="3333461" cy="2961252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graphicFrame>
        <p:nvGraphicFramePr>
          <p:cNvPr id="2" name="Tableau 7">
            <a:extLst>
              <a:ext uri="{FF2B5EF4-FFF2-40B4-BE49-F238E27FC236}">
                <a16:creationId xmlns:a16="http://schemas.microsoft.com/office/drawing/2014/main" id="{03543657-85C5-4C94-F6CD-2E78DE0EB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410725"/>
              </p:ext>
            </p:extLst>
          </p:nvPr>
        </p:nvGraphicFramePr>
        <p:xfrm>
          <a:off x="5524826" y="4991100"/>
          <a:ext cx="3367977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4929">
                  <a:extLst>
                    <a:ext uri="{9D8B030D-6E8A-4147-A177-3AD203B41FA5}">
                      <a16:colId xmlns:a16="http://schemas.microsoft.com/office/drawing/2014/main" val="336920940"/>
                    </a:ext>
                  </a:extLst>
                </a:gridCol>
                <a:gridCol w="848043">
                  <a:extLst>
                    <a:ext uri="{9D8B030D-6E8A-4147-A177-3AD203B41FA5}">
                      <a16:colId xmlns:a16="http://schemas.microsoft.com/office/drawing/2014/main" val="3357314465"/>
                    </a:ext>
                  </a:extLst>
                </a:gridCol>
                <a:gridCol w="675005">
                  <a:extLst>
                    <a:ext uri="{9D8B030D-6E8A-4147-A177-3AD203B41FA5}">
                      <a16:colId xmlns:a16="http://schemas.microsoft.com/office/drawing/2014/main" val="835681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MI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0021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G/Dr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 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4 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1295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Nerfs d’un même</a:t>
                      </a:r>
                      <a:br>
                        <a:rPr lang="fr-FR" dirty="0"/>
                      </a:br>
                      <a:r>
                        <a:rPr lang="fr-FR" dirty="0"/>
                        <a:t>segment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 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4 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84796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T1/T2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1,5 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 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04101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7679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935038" y="82550"/>
            <a:ext cx="8208962" cy="6873875"/>
            <a:chOff x="438" y="28"/>
            <a:chExt cx="5171" cy="4330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438" y="28"/>
              <a:ext cx="4848" cy="4330"/>
              <a:chOff x="432" y="28"/>
              <a:chExt cx="4848" cy="4330"/>
            </a:xfrm>
          </p:grpSpPr>
          <p:pic>
            <p:nvPicPr>
              <p:cNvPr id="60476" name="Picture 4" descr="C:\Mes documents\Mes images\Conduction 1.jpg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lum bright="100000" contrast="100000"/>
              </a:blip>
              <a:srcRect/>
              <a:stretch>
                <a:fillRect/>
              </a:stretch>
            </p:blipFill>
            <p:spPr bwMode="auto">
              <a:xfrm>
                <a:off x="432" y="28"/>
                <a:ext cx="4848" cy="4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0477" name="Line 5"/>
              <p:cNvSpPr>
                <a:spLocks noChangeShapeType="1"/>
              </p:cNvSpPr>
              <p:nvPr/>
            </p:nvSpPr>
            <p:spPr bwMode="auto">
              <a:xfrm>
                <a:off x="4086" y="4118"/>
                <a:ext cx="1008" cy="0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0460" name="Rectangle 6"/>
            <p:cNvSpPr>
              <a:spLocks noChangeArrowheads="1"/>
            </p:cNvSpPr>
            <p:nvPr/>
          </p:nvSpPr>
          <p:spPr bwMode="auto">
            <a:xfrm>
              <a:off x="900" y="2646"/>
              <a:ext cx="234" cy="216"/>
            </a:xfrm>
            <a:prstGeom prst="rect">
              <a:avLst/>
            </a:prstGeom>
            <a:noFill/>
            <a:ln w="19050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60461" name="Line 7"/>
            <p:cNvSpPr>
              <a:spLocks noChangeShapeType="1"/>
            </p:cNvSpPr>
            <p:nvPr/>
          </p:nvSpPr>
          <p:spPr bwMode="auto">
            <a:xfrm>
              <a:off x="4590" y="3468"/>
              <a:ext cx="0" cy="216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62" name="Line 8"/>
            <p:cNvSpPr>
              <a:spLocks noChangeShapeType="1"/>
            </p:cNvSpPr>
            <p:nvPr/>
          </p:nvSpPr>
          <p:spPr bwMode="auto">
            <a:xfrm>
              <a:off x="4254" y="972"/>
              <a:ext cx="0" cy="216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63" name="Rectangle 9"/>
            <p:cNvSpPr>
              <a:spLocks noChangeArrowheads="1"/>
            </p:cNvSpPr>
            <p:nvPr/>
          </p:nvSpPr>
          <p:spPr bwMode="auto">
            <a:xfrm>
              <a:off x="2448" y="132"/>
              <a:ext cx="234" cy="216"/>
            </a:xfrm>
            <a:prstGeom prst="rect">
              <a:avLst/>
            </a:prstGeom>
            <a:noFill/>
            <a:ln w="19050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60464" name="Line 10"/>
            <p:cNvSpPr>
              <a:spLocks noChangeShapeType="1"/>
            </p:cNvSpPr>
            <p:nvPr/>
          </p:nvSpPr>
          <p:spPr bwMode="auto">
            <a:xfrm>
              <a:off x="4272" y="630"/>
              <a:ext cx="174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65" name="Line 11"/>
            <p:cNvSpPr>
              <a:spLocks noChangeShapeType="1"/>
            </p:cNvSpPr>
            <p:nvPr/>
          </p:nvSpPr>
          <p:spPr bwMode="auto">
            <a:xfrm>
              <a:off x="4464" y="1260"/>
              <a:ext cx="174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66" name="Line 12"/>
            <p:cNvSpPr>
              <a:spLocks noChangeShapeType="1"/>
            </p:cNvSpPr>
            <p:nvPr/>
          </p:nvSpPr>
          <p:spPr bwMode="auto">
            <a:xfrm>
              <a:off x="4620" y="3120"/>
              <a:ext cx="174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67" name="Line 13"/>
            <p:cNvSpPr>
              <a:spLocks noChangeShapeType="1"/>
            </p:cNvSpPr>
            <p:nvPr/>
          </p:nvSpPr>
          <p:spPr bwMode="auto">
            <a:xfrm>
              <a:off x="4788" y="3750"/>
              <a:ext cx="174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68" name="Rectangle 14"/>
            <p:cNvSpPr>
              <a:spLocks noChangeArrowheads="1"/>
            </p:cNvSpPr>
            <p:nvPr/>
          </p:nvSpPr>
          <p:spPr bwMode="auto">
            <a:xfrm>
              <a:off x="4890" y="1314"/>
              <a:ext cx="56" cy="180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60469" name="Rectangle 15"/>
            <p:cNvSpPr>
              <a:spLocks noChangeArrowheads="1"/>
            </p:cNvSpPr>
            <p:nvPr/>
          </p:nvSpPr>
          <p:spPr bwMode="auto">
            <a:xfrm>
              <a:off x="3534" y="1014"/>
              <a:ext cx="56" cy="180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60470" name="Rectangle 16"/>
            <p:cNvSpPr>
              <a:spLocks noChangeArrowheads="1"/>
            </p:cNvSpPr>
            <p:nvPr/>
          </p:nvSpPr>
          <p:spPr bwMode="auto">
            <a:xfrm>
              <a:off x="3402" y="330"/>
              <a:ext cx="56" cy="180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60471" name="Text Box 17"/>
            <p:cNvSpPr txBox="1">
              <a:spLocks noChangeArrowheads="1"/>
            </p:cNvSpPr>
            <p:nvPr/>
          </p:nvSpPr>
          <p:spPr bwMode="auto">
            <a:xfrm>
              <a:off x="5078" y="905"/>
              <a:ext cx="53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BE">
                  <a:solidFill>
                    <a:srgbClr val="FF0000"/>
                  </a:solidFill>
                  <a:latin typeface="Comic Sans MS" pitchFamily="-65" charset="0"/>
                </a:rPr>
                <a:t>LDM</a:t>
              </a:r>
              <a:endParaRPr lang="fr-FR">
                <a:solidFill>
                  <a:srgbClr val="FF0000"/>
                </a:solidFill>
                <a:latin typeface="Comic Sans MS" pitchFamily="-65" charset="0"/>
              </a:endParaRPr>
            </a:p>
          </p:txBody>
        </p:sp>
        <p:sp>
          <p:nvSpPr>
            <p:cNvPr id="60472" name="Text Box 18"/>
            <p:cNvSpPr txBox="1">
              <a:spLocks noChangeArrowheads="1"/>
            </p:cNvSpPr>
            <p:nvPr/>
          </p:nvSpPr>
          <p:spPr bwMode="auto">
            <a:xfrm>
              <a:off x="626" y="36"/>
              <a:ext cx="76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BE">
                  <a:solidFill>
                    <a:srgbClr val="FFFF00"/>
                  </a:solidFill>
                  <a:latin typeface="Comic Sans MS" pitchFamily="-65" charset="0"/>
                </a:rPr>
                <a:t>Poignet</a:t>
              </a:r>
              <a:endParaRPr lang="fr-FR">
                <a:solidFill>
                  <a:srgbClr val="FFFF00"/>
                </a:solidFill>
                <a:latin typeface="Comic Sans MS" pitchFamily="-65" charset="0"/>
              </a:endParaRPr>
            </a:p>
          </p:txBody>
        </p:sp>
        <p:sp>
          <p:nvSpPr>
            <p:cNvPr id="60473" name="Text Box 19"/>
            <p:cNvSpPr txBox="1">
              <a:spLocks noChangeArrowheads="1"/>
            </p:cNvSpPr>
            <p:nvPr/>
          </p:nvSpPr>
          <p:spPr bwMode="auto">
            <a:xfrm>
              <a:off x="626" y="2340"/>
              <a:ext cx="65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BE">
                  <a:solidFill>
                    <a:srgbClr val="FFFF00"/>
                  </a:solidFill>
                  <a:latin typeface="Comic Sans MS" pitchFamily="-65" charset="0"/>
                </a:rPr>
                <a:t>Coude</a:t>
              </a:r>
              <a:endParaRPr lang="fr-FR">
                <a:solidFill>
                  <a:srgbClr val="FFFF00"/>
                </a:solidFill>
                <a:latin typeface="Comic Sans MS" pitchFamily="-65" charset="0"/>
              </a:endParaRPr>
            </a:p>
          </p:txBody>
        </p:sp>
        <p:sp>
          <p:nvSpPr>
            <p:cNvPr id="60474" name="Text Box 20"/>
            <p:cNvSpPr txBox="1">
              <a:spLocks noChangeArrowheads="1"/>
            </p:cNvSpPr>
            <p:nvPr/>
          </p:nvSpPr>
          <p:spPr bwMode="auto">
            <a:xfrm>
              <a:off x="5114" y="3449"/>
              <a:ext cx="4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BE">
                  <a:solidFill>
                    <a:srgbClr val="FF0000"/>
                  </a:solidFill>
                  <a:latin typeface="Comic Sans MS" pitchFamily="-65" charset="0"/>
                </a:rPr>
                <a:t>LPM</a:t>
              </a:r>
              <a:endParaRPr lang="fr-FR">
                <a:solidFill>
                  <a:srgbClr val="FF0000"/>
                </a:solidFill>
                <a:latin typeface="Comic Sans MS" pitchFamily="-65" charset="0"/>
              </a:endParaRPr>
            </a:p>
          </p:txBody>
        </p:sp>
        <p:sp>
          <p:nvSpPr>
            <p:cNvPr id="60475" name="Text Box 21"/>
            <p:cNvSpPr txBox="1">
              <a:spLocks noChangeArrowheads="1"/>
            </p:cNvSpPr>
            <p:nvPr/>
          </p:nvSpPr>
          <p:spPr bwMode="auto">
            <a:xfrm>
              <a:off x="2106" y="2021"/>
              <a:ext cx="68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BE">
                  <a:solidFill>
                    <a:srgbClr val="FF0000"/>
                  </a:solidFill>
                  <a:latin typeface="Comic Sans MS" pitchFamily="-65" charset="0"/>
                </a:rPr>
                <a:t>VCM =</a:t>
              </a:r>
              <a:endParaRPr lang="fr-FR">
                <a:solidFill>
                  <a:srgbClr val="FF0000"/>
                </a:solidFill>
                <a:latin typeface="Comic Sans MS" pitchFamily="-65" charset="0"/>
              </a:endParaRPr>
            </a:p>
          </p:txBody>
        </p:sp>
      </p:grpSp>
      <p:sp>
        <p:nvSpPr>
          <p:cNvPr id="60419" name="Rectangle 22"/>
          <p:cNvSpPr>
            <a:spLocks noChangeArrowheads="1"/>
          </p:cNvSpPr>
          <p:nvPr/>
        </p:nvSpPr>
        <p:spPr bwMode="auto">
          <a:xfrm>
            <a:off x="5270500" y="4330700"/>
            <a:ext cx="1409700" cy="23749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0420" name="Rectangle 23"/>
          <p:cNvSpPr>
            <a:spLocks noChangeArrowheads="1"/>
          </p:cNvSpPr>
          <p:nvPr/>
        </p:nvSpPr>
        <p:spPr bwMode="auto">
          <a:xfrm>
            <a:off x="5232400" y="406400"/>
            <a:ext cx="1409700" cy="23749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5424488" y="546100"/>
            <a:ext cx="288925" cy="2070100"/>
            <a:chOff x="3267" y="296"/>
            <a:chExt cx="182" cy="1304"/>
          </a:xfrm>
        </p:grpSpPr>
        <p:grpSp>
          <p:nvGrpSpPr>
            <p:cNvPr id="5" name="Group 25"/>
            <p:cNvGrpSpPr>
              <a:grpSpLocks/>
            </p:cNvGrpSpPr>
            <p:nvPr/>
          </p:nvGrpSpPr>
          <p:grpSpPr bwMode="auto">
            <a:xfrm>
              <a:off x="3273" y="1438"/>
              <a:ext cx="124" cy="162"/>
              <a:chOff x="3273" y="1438"/>
              <a:chExt cx="124" cy="162"/>
            </a:xfrm>
          </p:grpSpPr>
          <p:sp>
            <p:nvSpPr>
              <p:cNvPr id="60456" name="Line 26"/>
              <p:cNvSpPr>
                <a:spLocks noChangeShapeType="1"/>
              </p:cNvSpPr>
              <p:nvPr/>
            </p:nvSpPr>
            <p:spPr bwMode="auto">
              <a:xfrm flipV="1">
                <a:off x="3273" y="1438"/>
                <a:ext cx="31" cy="11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57" name="Line 27"/>
              <p:cNvSpPr>
                <a:spLocks noChangeShapeType="1"/>
              </p:cNvSpPr>
              <p:nvPr/>
            </p:nvSpPr>
            <p:spPr bwMode="auto">
              <a:xfrm flipH="1" flipV="1">
                <a:off x="3303" y="1440"/>
                <a:ext cx="58" cy="16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58" name="Line 28"/>
              <p:cNvSpPr>
                <a:spLocks noChangeShapeType="1"/>
              </p:cNvSpPr>
              <p:nvPr/>
            </p:nvSpPr>
            <p:spPr bwMode="auto">
              <a:xfrm flipH="1">
                <a:off x="3357" y="1561"/>
                <a:ext cx="40" cy="3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3281" y="1070"/>
              <a:ext cx="120" cy="238"/>
              <a:chOff x="3281" y="1070"/>
              <a:chExt cx="120" cy="238"/>
            </a:xfrm>
          </p:grpSpPr>
          <p:sp>
            <p:nvSpPr>
              <p:cNvPr id="60453" name="Line 30"/>
              <p:cNvSpPr>
                <a:spLocks noChangeShapeType="1"/>
              </p:cNvSpPr>
              <p:nvPr/>
            </p:nvSpPr>
            <p:spPr bwMode="auto">
              <a:xfrm flipV="1">
                <a:off x="3281" y="1070"/>
                <a:ext cx="28" cy="16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54" name="Line 31"/>
              <p:cNvSpPr>
                <a:spLocks noChangeShapeType="1"/>
              </p:cNvSpPr>
              <p:nvPr/>
            </p:nvSpPr>
            <p:spPr bwMode="auto">
              <a:xfrm flipH="1" flipV="1">
                <a:off x="3309" y="1075"/>
                <a:ext cx="68" cy="23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55" name="Line 32"/>
              <p:cNvSpPr>
                <a:spLocks noChangeShapeType="1"/>
              </p:cNvSpPr>
              <p:nvPr/>
            </p:nvSpPr>
            <p:spPr bwMode="auto">
              <a:xfrm flipV="1">
                <a:off x="3378" y="1242"/>
                <a:ext cx="23" cy="6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33"/>
            <p:cNvGrpSpPr>
              <a:grpSpLocks/>
            </p:cNvGrpSpPr>
            <p:nvPr/>
          </p:nvGrpSpPr>
          <p:grpSpPr bwMode="auto">
            <a:xfrm>
              <a:off x="3287" y="675"/>
              <a:ext cx="162" cy="282"/>
              <a:chOff x="3287" y="675"/>
              <a:chExt cx="162" cy="282"/>
            </a:xfrm>
          </p:grpSpPr>
          <p:sp>
            <p:nvSpPr>
              <p:cNvPr id="60450" name="Line 34"/>
              <p:cNvSpPr>
                <a:spLocks noChangeShapeType="1"/>
              </p:cNvSpPr>
              <p:nvPr/>
            </p:nvSpPr>
            <p:spPr bwMode="auto">
              <a:xfrm flipV="1">
                <a:off x="3287" y="675"/>
                <a:ext cx="44" cy="21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51" name="Line 35"/>
              <p:cNvSpPr>
                <a:spLocks noChangeShapeType="1"/>
              </p:cNvSpPr>
              <p:nvPr/>
            </p:nvSpPr>
            <p:spPr bwMode="auto">
              <a:xfrm flipH="1" flipV="1">
                <a:off x="3333" y="677"/>
                <a:ext cx="86" cy="28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52" name="Line 36"/>
              <p:cNvSpPr>
                <a:spLocks noChangeShapeType="1"/>
              </p:cNvSpPr>
              <p:nvPr/>
            </p:nvSpPr>
            <p:spPr bwMode="auto">
              <a:xfrm flipV="1">
                <a:off x="3421" y="879"/>
                <a:ext cx="28" cy="7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37"/>
            <p:cNvGrpSpPr>
              <a:grpSpLocks/>
            </p:cNvGrpSpPr>
            <p:nvPr/>
          </p:nvGrpSpPr>
          <p:grpSpPr bwMode="auto">
            <a:xfrm>
              <a:off x="3267" y="296"/>
              <a:ext cx="164" cy="327"/>
              <a:chOff x="3267" y="296"/>
              <a:chExt cx="164" cy="318"/>
            </a:xfrm>
          </p:grpSpPr>
          <p:sp>
            <p:nvSpPr>
              <p:cNvPr id="60447" name="Line 38"/>
              <p:cNvSpPr>
                <a:spLocks noChangeShapeType="1"/>
              </p:cNvSpPr>
              <p:nvPr/>
            </p:nvSpPr>
            <p:spPr bwMode="auto">
              <a:xfrm flipV="1">
                <a:off x="3267" y="301"/>
                <a:ext cx="50" cy="25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48" name="Line 39"/>
              <p:cNvSpPr>
                <a:spLocks noChangeShapeType="1"/>
              </p:cNvSpPr>
              <p:nvPr/>
            </p:nvSpPr>
            <p:spPr bwMode="auto">
              <a:xfrm flipH="1" flipV="1">
                <a:off x="3319" y="296"/>
                <a:ext cx="82" cy="31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49" name="Line 40"/>
              <p:cNvSpPr>
                <a:spLocks noChangeShapeType="1"/>
              </p:cNvSpPr>
              <p:nvPr/>
            </p:nvSpPr>
            <p:spPr bwMode="auto">
              <a:xfrm flipV="1">
                <a:off x="3409" y="561"/>
                <a:ext cx="22" cy="5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9" name="Group 41"/>
          <p:cNvGrpSpPr>
            <a:grpSpLocks/>
          </p:cNvGrpSpPr>
          <p:nvPr/>
        </p:nvGrpSpPr>
        <p:grpSpPr bwMode="auto">
          <a:xfrm>
            <a:off x="5924550" y="4465638"/>
            <a:ext cx="371475" cy="2098675"/>
            <a:chOff x="3732" y="2813"/>
            <a:chExt cx="234" cy="1322"/>
          </a:xfrm>
        </p:grpSpPr>
        <p:grpSp>
          <p:nvGrpSpPr>
            <p:cNvPr id="10" name="Group 42"/>
            <p:cNvGrpSpPr>
              <a:grpSpLocks/>
            </p:cNvGrpSpPr>
            <p:nvPr/>
          </p:nvGrpSpPr>
          <p:grpSpPr bwMode="auto">
            <a:xfrm>
              <a:off x="3842" y="3973"/>
              <a:ext cx="124" cy="162"/>
              <a:chOff x="3273" y="1438"/>
              <a:chExt cx="124" cy="162"/>
            </a:xfrm>
          </p:grpSpPr>
          <p:sp>
            <p:nvSpPr>
              <p:cNvPr id="60440" name="Line 43"/>
              <p:cNvSpPr>
                <a:spLocks noChangeShapeType="1"/>
              </p:cNvSpPr>
              <p:nvPr/>
            </p:nvSpPr>
            <p:spPr bwMode="auto">
              <a:xfrm flipV="1">
                <a:off x="3273" y="1438"/>
                <a:ext cx="31" cy="11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41" name="Line 44"/>
              <p:cNvSpPr>
                <a:spLocks noChangeShapeType="1"/>
              </p:cNvSpPr>
              <p:nvPr/>
            </p:nvSpPr>
            <p:spPr bwMode="auto">
              <a:xfrm flipH="1" flipV="1">
                <a:off x="3303" y="1440"/>
                <a:ext cx="58" cy="16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42" name="Line 45"/>
              <p:cNvSpPr>
                <a:spLocks noChangeShapeType="1"/>
              </p:cNvSpPr>
              <p:nvPr/>
            </p:nvSpPr>
            <p:spPr bwMode="auto">
              <a:xfrm flipH="1">
                <a:off x="3357" y="1561"/>
                <a:ext cx="40" cy="3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46"/>
            <p:cNvGrpSpPr>
              <a:grpSpLocks/>
            </p:cNvGrpSpPr>
            <p:nvPr/>
          </p:nvGrpSpPr>
          <p:grpSpPr bwMode="auto">
            <a:xfrm>
              <a:off x="3805" y="3593"/>
              <a:ext cx="126" cy="250"/>
              <a:chOff x="3281" y="1070"/>
              <a:chExt cx="120" cy="238"/>
            </a:xfrm>
          </p:grpSpPr>
          <p:sp>
            <p:nvSpPr>
              <p:cNvPr id="60437" name="Line 47"/>
              <p:cNvSpPr>
                <a:spLocks noChangeShapeType="1"/>
              </p:cNvSpPr>
              <p:nvPr/>
            </p:nvSpPr>
            <p:spPr bwMode="auto">
              <a:xfrm flipV="1">
                <a:off x="3281" y="1070"/>
                <a:ext cx="28" cy="16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38" name="Line 48"/>
              <p:cNvSpPr>
                <a:spLocks noChangeShapeType="1"/>
              </p:cNvSpPr>
              <p:nvPr/>
            </p:nvSpPr>
            <p:spPr bwMode="auto">
              <a:xfrm flipH="1" flipV="1">
                <a:off x="3309" y="1075"/>
                <a:ext cx="68" cy="23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39" name="Line 49"/>
              <p:cNvSpPr>
                <a:spLocks noChangeShapeType="1"/>
              </p:cNvSpPr>
              <p:nvPr/>
            </p:nvSpPr>
            <p:spPr bwMode="auto">
              <a:xfrm flipV="1">
                <a:off x="3378" y="1242"/>
                <a:ext cx="23" cy="6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" name="Group 50"/>
            <p:cNvGrpSpPr>
              <a:grpSpLocks/>
            </p:cNvGrpSpPr>
            <p:nvPr/>
          </p:nvGrpSpPr>
          <p:grpSpPr bwMode="auto">
            <a:xfrm>
              <a:off x="3761" y="3180"/>
              <a:ext cx="162" cy="324"/>
              <a:chOff x="3287" y="675"/>
              <a:chExt cx="162" cy="282"/>
            </a:xfrm>
          </p:grpSpPr>
          <p:sp>
            <p:nvSpPr>
              <p:cNvPr id="60434" name="Line 51"/>
              <p:cNvSpPr>
                <a:spLocks noChangeShapeType="1"/>
              </p:cNvSpPr>
              <p:nvPr/>
            </p:nvSpPr>
            <p:spPr bwMode="auto">
              <a:xfrm flipV="1">
                <a:off x="3287" y="675"/>
                <a:ext cx="44" cy="21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35" name="Line 52"/>
              <p:cNvSpPr>
                <a:spLocks noChangeShapeType="1"/>
              </p:cNvSpPr>
              <p:nvPr/>
            </p:nvSpPr>
            <p:spPr bwMode="auto">
              <a:xfrm flipH="1" flipV="1">
                <a:off x="3333" y="677"/>
                <a:ext cx="86" cy="28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36" name="Line 53"/>
              <p:cNvSpPr>
                <a:spLocks noChangeShapeType="1"/>
              </p:cNvSpPr>
              <p:nvPr/>
            </p:nvSpPr>
            <p:spPr bwMode="auto">
              <a:xfrm flipV="1">
                <a:off x="3421" y="879"/>
                <a:ext cx="28" cy="7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" name="Group 54"/>
            <p:cNvGrpSpPr>
              <a:grpSpLocks/>
            </p:cNvGrpSpPr>
            <p:nvPr/>
          </p:nvGrpSpPr>
          <p:grpSpPr bwMode="auto">
            <a:xfrm>
              <a:off x="3732" y="2813"/>
              <a:ext cx="191" cy="354"/>
              <a:chOff x="3267" y="296"/>
              <a:chExt cx="164" cy="318"/>
            </a:xfrm>
          </p:grpSpPr>
          <p:sp>
            <p:nvSpPr>
              <p:cNvPr id="60431" name="Line 55"/>
              <p:cNvSpPr>
                <a:spLocks noChangeShapeType="1"/>
              </p:cNvSpPr>
              <p:nvPr/>
            </p:nvSpPr>
            <p:spPr bwMode="auto">
              <a:xfrm flipV="1">
                <a:off x="3267" y="301"/>
                <a:ext cx="50" cy="25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32" name="Line 56"/>
              <p:cNvSpPr>
                <a:spLocks noChangeShapeType="1"/>
              </p:cNvSpPr>
              <p:nvPr/>
            </p:nvSpPr>
            <p:spPr bwMode="auto">
              <a:xfrm flipH="1" flipV="1">
                <a:off x="3319" y="296"/>
                <a:ext cx="82" cy="31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33" name="Line 57"/>
              <p:cNvSpPr>
                <a:spLocks noChangeShapeType="1"/>
              </p:cNvSpPr>
              <p:nvPr/>
            </p:nvSpPr>
            <p:spPr bwMode="auto">
              <a:xfrm flipV="1">
                <a:off x="3409" y="561"/>
                <a:ext cx="22" cy="5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60423" name="Text Box 58"/>
          <p:cNvSpPr txBox="1">
            <a:spLocks noChangeArrowheads="1"/>
          </p:cNvSpPr>
          <p:nvPr/>
        </p:nvSpPr>
        <p:spPr bwMode="auto">
          <a:xfrm>
            <a:off x="4657725" y="3081338"/>
            <a:ext cx="34607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BE">
                <a:solidFill>
                  <a:srgbClr val="FF0000"/>
                </a:solidFill>
                <a:latin typeface="Comic Sans MS" pitchFamily="-65" charset="0"/>
              </a:rPr>
              <a:t>distance coude-poignet</a:t>
            </a:r>
            <a:br>
              <a:rPr lang="fr-BE">
                <a:solidFill>
                  <a:srgbClr val="FF0000"/>
                </a:solidFill>
                <a:latin typeface="Comic Sans MS" pitchFamily="-65" charset="0"/>
              </a:rPr>
            </a:br>
            <a:r>
              <a:rPr lang="fr-BE">
                <a:solidFill>
                  <a:srgbClr val="FF0000"/>
                </a:solidFill>
                <a:latin typeface="Comic Sans MS" pitchFamily="-65" charset="0"/>
              </a:rPr>
              <a:t>(LPM-LDM)</a:t>
            </a:r>
            <a:endParaRPr lang="fr-FR"/>
          </a:p>
        </p:txBody>
      </p:sp>
      <p:sp>
        <p:nvSpPr>
          <p:cNvPr id="60424" name="Line 59"/>
          <p:cNvSpPr>
            <a:spLocks noChangeShapeType="1"/>
          </p:cNvSpPr>
          <p:nvPr/>
        </p:nvSpPr>
        <p:spPr bwMode="auto">
          <a:xfrm>
            <a:off x="4787900" y="3405416"/>
            <a:ext cx="32385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684" name="Line 60"/>
          <p:cNvSpPr>
            <a:spLocks noChangeShapeType="1"/>
          </p:cNvSpPr>
          <p:nvPr/>
        </p:nvSpPr>
        <p:spPr bwMode="auto">
          <a:xfrm>
            <a:off x="5397500" y="0"/>
            <a:ext cx="0" cy="2921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685" name="Line 61"/>
          <p:cNvSpPr>
            <a:spLocks noChangeShapeType="1"/>
          </p:cNvSpPr>
          <p:nvPr/>
        </p:nvSpPr>
        <p:spPr bwMode="auto">
          <a:xfrm>
            <a:off x="5791200" y="4356100"/>
            <a:ext cx="292100" cy="25019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254859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84" grpId="0" animBg="1"/>
      <p:bldP spid="15468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2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2208774" y="5618"/>
            <a:ext cx="1760310" cy="681452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5872" y="5618"/>
            <a:ext cx="2202902" cy="6844151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3" name="Picture 3" descr="C:\Mes documents\Mes images\Conduction FH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100000" contrast="100000"/>
          </a:blip>
          <a:srcRect/>
          <a:stretch>
            <a:fillRect/>
          </a:stretch>
        </p:blipFill>
        <p:spPr bwMode="auto">
          <a:xfrm>
            <a:off x="5872" y="-152400"/>
            <a:ext cx="4375627" cy="7010400"/>
          </a:xfrm>
          <a:prstGeom prst="rect">
            <a:avLst/>
          </a:prstGeom>
          <a:noFill/>
        </p:spPr>
      </p:pic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1340354" y="2082895"/>
            <a:ext cx="352062" cy="92177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1970713" y="173512"/>
            <a:ext cx="231355" cy="1728321"/>
          </a:xfrm>
          <a:prstGeom prst="rect">
            <a:avLst/>
          </a:prstGeom>
          <a:solidFill>
            <a:srgbClr val="000066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1306825" y="6406991"/>
            <a:ext cx="903626" cy="348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600" b="1">
                <a:solidFill>
                  <a:srgbClr val="FFFF00"/>
                </a:solidFill>
                <a:latin typeface="Century Gothic" charset="0"/>
              </a:rPr>
              <a:t>2*DLAT</a:t>
            </a:r>
          </a:p>
        </p:txBody>
      </p:sp>
      <p:sp>
        <p:nvSpPr>
          <p:cNvPr id="28" name="Freeform 16"/>
          <p:cNvSpPr>
            <a:spLocks/>
          </p:cNvSpPr>
          <p:nvPr/>
        </p:nvSpPr>
        <p:spPr bwMode="auto">
          <a:xfrm>
            <a:off x="854174" y="1465638"/>
            <a:ext cx="533122" cy="1891277"/>
          </a:xfrm>
          <a:custGeom>
            <a:avLst/>
            <a:gdLst/>
            <a:ahLst/>
            <a:cxnLst>
              <a:cxn ang="0">
                <a:pos x="0" y="1149"/>
              </a:cxn>
              <a:cxn ang="0">
                <a:pos x="13" y="1045"/>
              </a:cxn>
              <a:cxn ang="0">
                <a:pos x="55" y="822"/>
              </a:cxn>
              <a:cxn ang="0">
                <a:pos x="97" y="661"/>
              </a:cxn>
              <a:cxn ang="0">
                <a:pos x="154" y="429"/>
              </a:cxn>
              <a:cxn ang="0">
                <a:pos x="211" y="261"/>
              </a:cxn>
              <a:cxn ang="0">
                <a:pos x="258" y="147"/>
              </a:cxn>
              <a:cxn ang="0">
                <a:pos x="307" y="24"/>
              </a:cxn>
              <a:cxn ang="0">
                <a:pos x="318" y="6"/>
              </a:cxn>
            </a:cxnLst>
            <a:rect l="0" t="0" r="r" b="b"/>
            <a:pathLst>
              <a:path w="318" h="1149">
                <a:moveTo>
                  <a:pt x="0" y="1149"/>
                </a:moveTo>
                <a:cubicBezTo>
                  <a:pt x="2" y="1124"/>
                  <a:pt x="4" y="1099"/>
                  <a:pt x="13" y="1045"/>
                </a:cubicBezTo>
                <a:cubicBezTo>
                  <a:pt x="22" y="991"/>
                  <a:pt x="41" y="886"/>
                  <a:pt x="55" y="822"/>
                </a:cubicBezTo>
                <a:cubicBezTo>
                  <a:pt x="69" y="758"/>
                  <a:pt x="81" y="726"/>
                  <a:pt x="97" y="661"/>
                </a:cubicBezTo>
                <a:cubicBezTo>
                  <a:pt x="113" y="596"/>
                  <a:pt x="135" y="496"/>
                  <a:pt x="154" y="429"/>
                </a:cubicBezTo>
                <a:cubicBezTo>
                  <a:pt x="173" y="362"/>
                  <a:pt x="194" y="308"/>
                  <a:pt x="211" y="261"/>
                </a:cubicBezTo>
                <a:cubicBezTo>
                  <a:pt x="228" y="214"/>
                  <a:pt x="242" y="186"/>
                  <a:pt x="258" y="147"/>
                </a:cubicBezTo>
                <a:cubicBezTo>
                  <a:pt x="274" y="108"/>
                  <a:pt x="297" y="48"/>
                  <a:pt x="307" y="24"/>
                </a:cubicBezTo>
                <a:cubicBezTo>
                  <a:pt x="317" y="0"/>
                  <a:pt x="317" y="3"/>
                  <a:pt x="318" y="6"/>
                </a:cubicBezTo>
              </a:path>
            </a:pathLst>
          </a:custGeom>
          <a:noFill/>
          <a:ln w="50800">
            <a:solidFill>
              <a:srgbClr val="CC33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9" name="Oval 17"/>
          <p:cNvSpPr>
            <a:spLocks noChangeArrowheads="1"/>
          </p:cNvSpPr>
          <p:nvPr/>
        </p:nvSpPr>
        <p:spPr bwMode="auto">
          <a:xfrm>
            <a:off x="1348737" y="1238487"/>
            <a:ext cx="295061" cy="279823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0" name="AutoShape 22"/>
          <p:cNvSpPr>
            <a:spLocks noChangeArrowheads="1"/>
          </p:cNvSpPr>
          <p:nvPr/>
        </p:nvSpPr>
        <p:spPr bwMode="auto">
          <a:xfrm>
            <a:off x="781832" y="3213712"/>
            <a:ext cx="271591" cy="266655"/>
          </a:xfrm>
          <a:prstGeom prst="star5">
            <a:avLst/>
          </a:prstGeom>
          <a:solidFill>
            <a:srgbClr val="FFFF00"/>
          </a:solidFill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1" name="Text Box 23"/>
          <p:cNvSpPr txBox="1">
            <a:spLocks noChangeArrowheads="1"/>
          </p:cNvSpPr>
          <p:nvPr/>
        </p:nvSpPr>
        <p:spPr bwMode="auto">
          <a:xfrm>
            <a:off x="1504650" y="1536417"/>
            <a:ext cx="573358" cy="25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000" b="1" dirty="0">
                <a:solidFill>
                  <a:srgbClr val="FFFFFF"/>
                </a:solidFill>
                <a:latin typeface="Century Gothic" charset="0"/>
              </a:rPr>
              <a:t>1 ms</a:t>
            </a:r>
          </a:p>
        </p:txBody>
      </p:sp>
      <p:sp>
        <p:nvSpPr>
          <p:cNvPr id="32" name="Freeform 24"/>
          <p:cNvSpPr>
            <a:spLocks/>
          </p:cNvSpPr>
          <p:nvPr/>
        </p:nvSpPr>
        <p:spPr bwMode="auto">
          <a:xfrm>
            <a:off x="1005057" y="1559461"/>
            <a:ext cx="466063" cy="1734905"/>
          </a:xfrm>
          <a:custGeom>
            <a:avLst/>
            <a:gdLst/>
            <a:ahLst/>
            <a:cxnLst>
              <a:cxn ang="0">
                <a:pos x="278" y="0"/>
              </a:cxn>
              <a:cxn ang="0">
                <a:pos x="242" y="94"/>
              </a:cxn>
              <a:cxn ang="0">
                <a:pos x="206" y="196"/>
              </a:cxn>
              <a:cxn ang="0">
                <a:pos x="176" y="302"/>
              </a:cxn>
              <a:cxn ang="0">
                <a:pos x="144" y="414"/>
              </a:cxn>
              <a:cxn ang="0">
                <a:pos x="92" y="630"/>
              </a:cxn>
              <a:cxn ang="0">
                <a:pos x="42" y="852"/>
              </a:cxn>
              <a:cxn ang="0">
                <a:pos x="0" y="1054"/>
              </a:cxn>
            </a:cxnLst>
            <a:rect l="0" t="0" r="r" b="b"/>
            <a:pathLst>
              <a:path w="278" h="1054">
                <a:moveTo>
                  <a:pt x="278" y="0"/>
                </a:moveTo>
                <a:cubicBezTo>
                  <a:pt x="266" y="30"/>
                  <a:pt x="254" y="61"/>
                  <a:pt x="242" y="94"/>
                </a:cubicBezTo>
                <a:cubicBezTo>
                  <a:pt x="230" y="127"/>
                  <a:pt x="217" y="161"/>
                  <a:pt x="206" y="196"/>
                </a:cubicBezTo>
                <a:cubicBezTo>
                  <a:pt x="195" y="231"/>
                  <a:pt x="186" y="266"/>
                  <a:pt x="176" y="302"/>
                </a:cubicBezTo>
                <a:cubicBezTo>
                  <a:pt x="166" y="338"/>
                  <a:pt x="158" y="360"/>
                  <a:pt x="144" y="414"/>
                </a:cubicBezTo>
                <a:cubicBezTo>
                  <a:pt x="130" y="468"/>
                  <a:pt x="109" y="557"/>
                  <a:pt x="92" y="630"/>
                </a:cubicBezTo>
                <a:cubicBezTo>
                  <a:pt x="75" y="703"/>
                  <a:pt x="57" y="781"/>
                  <a:pt x="42" y="852"/>
                </a:cubicBezTo>
                <a:cubicBezTo>
                  <a:pt x="27" y="923"/>
                  <a:pt x="13" y="988"/>
                  <a:pt x="0" y="1054"/>
                </a:cubicBezTo>
              </a:path>
            </a:pathLst>
          </a:custGeom>
          <a:noFill/>
          <a:ln w="50800">
            <a:solidFill>
              <a:srgbClr val="CC33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3" name="Text Box 12"/>
          <p:cNvSpPr txBox="1">
            <a:spLocks noChangeArrowheads="1"/>
          </p:cNvSpPr>
          <p:nvPr/>
        </p:nvSpPr>
        <p:spPr bwMode="auto">
          <a:xfrm>
            <a:off x="-41276" y="2588224"/>
            <a:ext cx="2409110" cy="348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latin typeface="Century Gothic" charset="0"/>
              </a:rPr>
              <a:t>(FLAT+DLAT-1)-2*PLAT</a:t>
            </a:r>
          </a:p>
        </p:txBody>
      </p:sp>
      <p:sp>
        <p:nvSpPr>
          <p:cNvPr id="34" name="Freeform 25"/>
          <p:cNvSpPr>
            <a:spLocks/>
          </p:cNvSpPr>
          <p:nvPr/>
        </p:nvSpPr>
        <p:spPr bwMode="auto">
          <a:xfrm>
            <a:off x="1008410" y="6207822"/>
            <a:ext cx="167649" cy="2534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" y="48"/>
              </a:cxn>
              <a:cxn ang="0">
                <a:pos x="26" y="74"/>
              </a:cxn>
              <a:cxn ang="0">
                <a:pos x="40" y="98"/>
              </a:cxn>
              <a:cxn ang="0">
                <a:pos x="50" y="118"/>
              </a:cxn>
              <a:cxn ang="0">
                <a:pos x="76" y="148"/>
              </a:cxn>
              <a:cxn ang="0">
                <a:pos x="100" y="154"/>
              </a:cxn>
            </a:cxnLst>
            <a:rect l="0" t="0" r="r" b="b"/>
            <a:pathLst>
              <a:path w="100" h="154">
                <a:moveTo>
                  <a:pt x="0" y="0"/>
                </a:moveTo>
                <a:cubicBezTo>
                  <a:pt x="4" y="18"/>
                  <a:pt x="8" y="36"/>
                  <a:pt x="12" y="48"/>
                </a:cubicBezTo>
                <a:cubicBezTo>
                  <a:pt x="16" y="60"/>
                  <a:pt x="21" y="66"/>
                  <a:pt x="26" y="74"/>
                </a:cubicBezTo>
                <a:cubicBezTo>
                  <a:pt x="31" y="82"/>
                  <a:pt x="36" y="91"/>
                  <a:pt x="40" y="98"/>
                </a:cubicBezTo>
                <a:cubicBezTo>
                  <a:pt x="44" y="105"/>
                  <a:pt x="44" y="110"/>
                  <a:pt x="50" y="118"/>
                </a:cubicBezTo>
                <a:cubicBezTo>
                  <a:pt x="56" y="126"/>
                  <a:pt x="68" y="142"/>
                  <a:pt x="76" y="148"/>
                </a:cubicBezTo>
                <a:cubicBezTo>
                  <a:pt x="84" y="154"/>
                  <a:pt x="92" y="154"/>
                  <a:pt x="100" y="154"/>
                </a:cubicBezTo>
              </a:path>
            </a:pathLst>
          </a:custGeom>
          <a:noFill/>
          <a:ln w="50800">
            <a:solidFill>
              <a:srgbClr val="FFFF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5" name="AutoShape 26"/>
          <p:cNvSpPr>
            <a:spLocks noChangeArrowheads="1"/>
          </p:cNvSpPr>
          <p:nvPr/>
        </p:nvSpPr>
        <p:spPr bwMode="auto">
          <a:xfrm>
            <a:off x="799309" y="5991725"/>
            <a:ext cx="271591" cy="266655"/>
          </a:xfrm>
          <a:prstGeom prst="star5">
            <a:avLst/>
          </a:prstGeom>
          <a:solidFill>
            <a:srgbClr val="FFFF00"/>
          </a:solidFill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6" name="Freeform 27"/>
          <p:cNvSpPr>
            <a:spLocks/>
          </p:cNvSpPr>
          <p:nvPr/>
        </p:nvSpPr>
        <p:spPr bwMode="auto">
          <a:xfrm>
            <a:off x="926263" y="6247326"/>
            <a:ext cx="206207" cy="29134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8" y="48"/>
              </a:cxn>
              <a:cxn ang="0">
                <a:pos x="81" y="141"/>
              </a:cxn>
              <a:cxn ang="0">
                <a:pos x="123" y="177"/>
              </a:cxn>
            </a:cxnLst>
            <a:rect l="0" t="0" r="r" b="b"/>
            <a:pathLst>
              <a:path w="123" h="177">
                <a:moveTo>
                  <a:pt x="0" y="0"/>
                </a:moveTo>
                <a:cubicBezTo>
                  <a:pt x="7" y="12"/>
                  <a:pt x="15" y="25"/>
                  <a:pt x="28" y="48"/>
                </a:cubicBezTo>
                <a:cubicBezTo>
                  <a:pt x="41" y="71"/>
                  <a:pt x="65" y="120"/>
                  <a:pt x="81" y="141"/>
                </a:cubicBezTo>
                <a:cubicBezTo>
                  <a:pt x="97" y="162"/>
                  <a:pt x="115" y="171"/>
                  <a:pt x="123" y="177"/>
                </a:cubicBezTo>
              </a:path>
            </a:pathLst>
          </a:custGeom>
          <a:noFill/>
          <a:ln w="50800">
            <a:solidFill>
              <a:srgbClr val="FFFF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1" name="Rectangle 40"/>
          <p:cNvSpPr/>
          <p:nvPr/>
        </p:nvSpPr>
        <p:spPr>
          <a:xfrm>
            <a:off x="2210451" y="18318"/>
            <a:ext cx="1967849" cy="6852382"/>
          </a:xfrm>
          <a:prstGeom prst="rect">
            <a:avLst/>
          </a:prstGeom>
          <a:solidFill>
            <a:srgbClr val="A6C2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55876" y="274638"/>
            <a:ext cx="6130924" cy="1143000"/>
          </a:xfrm>
          <a:solidFill>
            <a:srgbClr val="259113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 err="1"/>
              <a:t>F-ratio</a:t>
            </a:r>
            <a:r>
              <a:rPr lang="fr-FR" dirty="0"/>
              <a:t> modifié</a:t>
            </a:r>
          </a:p>
        </p:txBody>
      </p:sp>
      <p:grpSp>
        <p:nvGrpSpPr>
          <p:cNvPr id="40" name="Grouper 39"/>
          <p:cNvGrpSpPr/>
          <p:nvPr/>
        </p:nvGrpSpPr>
        <p:grpSpPr>
          <a:xfrm>
            <a:off x="3051175" y="2502513"/>
            <a:ext cx="5064125" cy="1145192"/>
            <a:chOff x="2746375" y="3213713"/>
            <a:chExt cx="5064125" cy="1145192"/>
          </a:xfrm>
          <a:solidFill>
            <a:srgbClr val="D3D3D3"/>
          </a:solidFill>
        </p:grpSpPr>
        <p:sp>
          <p:nvSpPr>
            <p:cNvPr id="38" name="Text Box 14"/>
            <p:cNvSpPr txBox="1">
              <a:spLocks noChangeArrowheads="1"/>
            </p:cNvSpPr>
            <p:nvPr/>
          </p:nvSpPr>
          <p:spPr bwMode="auto">
            <a:xfrm>
              <a:off x="2746375" y="3213713"/>
              <a:ext cx="5064125" cy="1145192"/>
            </a:xfrm>
            <a:prstGeom prst="rect">
              <a:avLst/>
            </a:prstGeom>
            <a:solidFill>
              <a:srgbClr val="080795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just">
                <a:spcBef>
                  <a:spcPct val="50000"/>
                </a:spcBef>
                <a:buFont typeface="Wingdings" charset="2"/>
                <a:buNone/>
                <a:tabLst>
                  <a:tab pos="374650" algn="l"/>
                  <a:tab pos="1428750" algn="l"/>
                  <a:tab pos="2381250" algn="l"/>
                </a:tabLst>
              </a:pPr>
              <a:r>
                <a:rPr lang="fr-BE" b="1" dirty="0">
                  <a:solidFill>
                    <a:schemeClr val="bg1"/>
                  </a:solidFill>
                  <a:latin typeface="Century Gothic" charset="0"/>
                </a:rPr>
                <a:t>		(</a:t>
              </a:r>
              <a:r>
                <a:rPr lang="fr-BE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entury Gothic" charset="0"/>
                </a:rPr>
                <a:t>FLAT+DLAT –1)–2*PLAT</a:t>
              </a:r>
            </a:p>
            <a:p>
              <a:pPr algn="just">
                <a:spcBef>
                  <a:spcPct val="50000"/>
                </a:spcBef>
                <a:buFont typeface="Wingdings" charset="2"/>
                <a:buNone/>
                <a:tabLst>
                  <a:tab pos="374650" algn="l"/>
                  <a:tab pos="1428750" algn="l"/>
                  <a:tab pos="2381250" algn="l"/>
                </a:tabLst>
              </a:pPr>
              <a:r>
                <a:rPr lang="fr-BE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entury Gothic" charset="0"/>
                </a:rPr>
                <a:t>FRM =</a:t>
              </a:r>
            </a:p>
            <a:p>
              <a:pPr eaLnBrk="0" hangingPunct="0">
                <a:spcBef>
                  <a:spcPct val="20000"/>
                </a:spcBef>
                <a:buFont typeface="Monotype Sorts" charset="2"/>
                <a:buNone/>
                <a:tabLst>
                  <a:tab pos="374650" algn="l"/>
                  <a:tab pos="1428750" algn="l"/>
                  <a:tab pos="2381250" algn="l"/>
                </a:tabLst>
              </a:pPr>
              <a:r>
                <a:rPr lang="fr-BE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entury Gothic" charset="0"/>
                </a:rPr>
                <a:t>			2*DLAT</a:t>
              </a:r>
              <a:endParaRPr lang="fr-BE" b="1" dirty="0">
                <a:solidFill>
                  <a:schemeClr val="bg1"/>
                </a:solidFill>
                <a:latin typeface="Century Gothic" charset="0"/>
              </a:endParaRPr>
            </a:p>
          </p:txBody>
        </p:sp>
        <p:sp>
          <p:nvSpPr>
            <p:cNvPr id="39" name="Line 15"/>
            <p:cNvSpPr>
              <a:spLocks noChangeShapeType="1"/>
            </p:cNvSpPr>
            <p:nvPr/>
          </p:nvSpPr>
          <p:spPr bwMode="auto">
            <a:xfrm>
              <a:off x="3860800" y="3851275"/>
              <a:ext cx="3594100" cy="1588"/>
            </a:xfrm>
            <a:prstGeom prst="line">
              <a:avLst/>
            </a:prstGeom>
            <a:grp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aphicFrame>
        <p:nvGraphicFramePr>
          <p:cNvPr id="37" name="Tableau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6311178"/>
              </p:ext>
            </p:extLst>
          </p:nvPr>
        </p:nvGraphicFramePr>
        <p:xfrm>
          <a:off x="4216400" y="4369658"/>
          <a:ext cx="2593548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87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0807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Moyenne ± DS</a:t>
                      </a:r>
                    </a:p>
                  </a:txBody>
                  <a:tcPr>
                    <a:solidFill>
                      <a:srgbClr val="0807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Médian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1,92 ± 0,20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Ulnaire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2,86 ± 0,27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/>
                        <a:t>Fibulaire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3,50 ± 0,40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Tibial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3,30 ± 0,37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660D7A62-BF78-D481-ECCE-79AFFB10EB15}"/>
              </a:ext>
            </a:extLst>
          </p:cNvPr>
          <p:cNvSpPr txBox="1"/>
          <p:nvPr/>
        </p:nvSpPr>
        <p:spPr>
          <a:xfrm>
            <a:off x="7127850" y="6443715"/>
            <a:ext cx="1974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Attarian</a:t>
            </a:r>
            <a:r>
              <a:rPr lang="fr-FR" dirty="0"/>
              <a:t> </a:t>
            </a:r>
            <a:r>
              <a:rPr lang="fr-FR" i="1" dirty="0"/>
              <a:t>et al</a:t>
            </a:r>
            <a:r>
              <a:rPr lang="fr-FR" dirty="0"/>
              <a:t>, 2001</a:t>
            </a:r>
          </a:p>
        </p:txBody>
      </p:sp>
    </p:spTree>
    <p:extLst>
      <p:ext uri="{BB962C8B-B14F-4D97-AF65-F5344CB8AC3E}">
        <p14:creationId xmlns:p14="http://schemas.microsoft.com/office/powerpoint/2010/main" val="22109028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80297" y="1734739"/>
            <a:ext cx="291303" cy="4159138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874566" y="1054386"/>
            <a:ext cx="694859" cy="752245"/>
          </a:xfrm>
          <a:prstGeom prst="ellipse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1915557" y="1724305"/>
            <a:ext cx="291303" cy="4159138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1709826" y="1063002"/>
            <a:ext cx="694859" cy="752245"/>
          </a:xfrm>
          <a:prstGeom prst="ellipse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  <a:p>
            <a:pPr algn="ctr"/>
            <a:endParaRPr/>
          </a:p>
        </p:txBody>
      </p:sp>
      <p:cxnSp>
        <p:nvCxnSpPr>
          <p:cNvPr id="11" name="Connecteur droit 10"/>
          <p:cNvCxnSpPr/>
          <p:nvPr/>
        </p:nvCxnSpPr>
        <p:spPr>
          <a:xfrm>
            <a:off x="878799" y="5973233"/>
            <a:ext cx="694859" cy="4234"/>
          </a:xfrm>
          <a:prstGeom prst="line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878811" y="6032507"/>
            <a:ext cx="694859" cy="4234"/>
          </a:xfrm>
          <a:prstGeom prst="line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876694" y="6096002"/>
            <a:ext cx="694859" cy="4234"/>
          </a:xfrm>
          <a:prstGeom prst="line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1707474" y="5973233"/>
            <a:ext cx="694859" cy="4234"/>
          </a:xfrm>
          <a:prstGeom prst="line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1707486" y="6032507"/>
            <a:ext cx="694859" cy="4234"/>
          </a:xfrm>
          <a:prstGeom prst="line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1705369" y="6096002"/>
            <a:ext cx="694859" cy="4234"/>
          </a:xfrm>
          <a:prstGeom prst="line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080297" y="1743354"/>
            <a:ext cx="291303" cy="3704791"/>
          </a:xfrm>
          <a:prstGeom prst="rect">
            <a:avLst/>
          </a:prstGeom>
          <a:solidFill>
            <a:srgbClr val="53ED1A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874560" y="1054380"/>
            <a:ext cx="694859" cy="752245"/>
          </a:xfrm>
          <a:prstGeom prst="ellipse">
            <a:avLst/>
          </a:prstGeom>
          <a:solidFill>
            <a:srgbClr val="53ED1A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Rectangle 22"/>
          <p:cNvSpPr/>
          <p:nvPr/>
        </p:nvSpPr>
        <p:spPr>
          <a:xfrm>
            <a:off x="1915557" y="1743355"/>
            <a:ext cx="291303" cy="4150522"/>
          </a:xfrm>
          <a:prstGeom prst="rect">
            <a:avLst/>
          </a:prstGeom>
          <a:solidFill>
            <a:srgbClr val="53ED1A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/>
          <p:cNvSpPr/>
          <p:nvPr/>
        </p:nvSpPr>
        <p:spPr>
          <a:xfrm>
            <a:off x="1097340" y="5444066"/>
            <a:ext cx="291303" cy="453109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1718287" y="1062996"/>
            <a:ext cx="694859" cy="752245"/>
          </a:xfrm>
          <a:prstGeom prst="ellipse">
            <a:avLst/>
          </a:prstGeom>
          <a:solidFill>
            <a:srgbClr val="53ED1A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  <a:p>
            <a:pPr algn="ctr"/>
            <a:endParaRPr/>
          </a:p>
        </p:txBody>
      </p:sp>
      <p:grpSp>
        <p:nvGrpSpPr>
          <p:cNvPr id="2" name="Grouper 32"/>
          <p:cNvGrpSpPr/>
          <p:nvPr/>
        </p:nvGrpSpPr>
        <p:grpSpPr>
          <a:xfrm>
            <a:off x="463550" y="5078814"/>
            <a:ext cx="492125" cy="531257"/>
            <a:chOff x="536575" y="3676650"/>
            <a:chExt cx="492125" cy="531257"/>
          </a:xfr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grpSp>
          <p:nvGrpSpPr>
            <p:cNvPr id="3" name="Grouper 31"/>
            <p:cNvGrpSpPr/>
            <p:nvPr/>
          </p:nvGrpSpPr>
          <p:grpSpPr>
            <a:xfrm>
              <a:off x="555625" y="3823969"/>
              <a:ext cx="473075" cy="383938"/>
              <a:chOff x="555625" y="3833494"/>
              <a:chExt cx="473075" cy="383938"/>
            </a:xfrm>
            <a:grpFill/>
          </p:grpSpPr>
          <p:sp>
            <p:nvSpPr>
              <p:cNvPr id="24" name="Rectangle 23"/>
              <p:cNvSpPr/>
              <p:nvPr/>
            </p:nvSpPr>
            <p:spPr>
              <a:xfrm>
                <a:off x="723900" y="3873500"/>
                <a:ext cx="209550" cy="45719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723900" y="4041775"/>
                <a:ext cx="209550" cy="45719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Ellipse 25"/>
              <p:cNvSpPr/>
              <p:nvPr/>
            </p:nvSpPr>
            <p:spPr>
              <a:xfrm>
                <a:off x="933450" y="3833494"/>
                <a:ext cx="95250" cy="114300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bg1"/>
                  </a:solidFill>
                </a:endParaRPr>
              </a:p>
              <a:p>
                <a:pPr algn="ctr"/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Ellipse 26"/>
              <p:cNvSpPr/>
              <p:nvPr/>
            </p:nvSpPr>
            <p:spPr>
              <a:xfrm>
                <a:off x="933450" y="4008119"/>
                <a:ext cx="95250" cy="114300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bg1"/>
                  </a:solidFill>
                </a:endParaRPr>
              </a:p>
              <a:p>
                <a:pPr algn="ctr"/>
                <a:endParaRPr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9" name="Connecteur droit 28"/>
              <p:cNvCxnSpPr>
                <a:stCxn id="26" idx="1"/>
                <a:endCxn id="26" idx="1"/>
              </p:cNvCxnSpPr>
              <p:nvPr/>
            </p:nvCxnSpPr>
            <p:spPr>
              <a:xfrm rot="5400000" flipH="1" flipV="1">
                <a:off x="947399" y="3850233"/>
                <a:ext cx="1588" cy="1588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ZoneTexte 29"/>
              <p:cNvSpPr txBox="1"/>
              <p:nvPr/>
            </p:nvSpPr>
            <p:spPr>
              <a:xfrm>
                <a:off x="555625" y="3848100"/>
                <a:ext cx="101600" cy="36933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bg1"/>
                    </a:solidFill>
                  </a:rPr>
                  <a:t>-</a:t>
                </a:r>
              </a:p>
            </p:txBody>
          </p:sp>
        </p:grpSp>
        <p:sp>
          <p:nvSpPr>
            <p:cNvPr id="31" name="ZoneTexte 30"/>
            <p:cNvSpPr txBox="1"/>
            <p:nvPr/>
          </p:nvSpPr>
          <p:spPr>
            <a:xfrm>
              <a:off x="536575" y="3676650"/>
              <a:ext cx="101600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+</a:t>
              </a:r>
            </a:p>
          </p:txBody>
        </p:sp>
      </p:grpSp>
      <p:sp>
        <p:nvSpPr>
          <p:cNvPr id="20" name="Étoile à 5 branches 19"/>
          <p:cNvSpPr/>
          <p:nvPr/>
        </p:nvSpPr>
        <p:spPr>
          <a:xfrm>
            <a:off x="973887" y="5223805"/>
            <a:ext cx="490626" cy="397933"/>
          </a:xfrm>
          <a:prstGeom prst="star5">
            <a:avLst/>
          </a:prstGeom>
          <a:solidFill>
            <a:srgbClr val="FFFF00"/>
          </a:solidFill>
          <a:ln>
            <a:solidFill>
              <a:srgbClr val="FF0000">
                <a:alpha val="97000"/>
              </a:srgb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13"/>
          <p:cNvCxnSpPr/>
          <p:nvPr/>
        </p:nvCxnSpPr>
        <p:spPr>
          <a:xfrm>
            <a:off x="874566" y="6155252"/>
            <a:ext cx="694859" cy="4234"/>
          </a:xfrm>
          <a:prstGeom prst="line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1703241" y="6155252"/>
            <a:ext cx="694859" cy="4234"/>
          </a:xfrm>
          <a:prstGeom prst="line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" name="ZoneTexte 109"/>
          <p:cNvSpPr txBox="1"/>
          <p:nvPr/>
        </p:nvSpPr>
        <p:spPr>
          <a:xfrm>
            <a:off x="1258867" y="315267"/>
            <a:ext cx="761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FLAT</a:t>
            </a:r>
          </a:p>
        </p:txBody>
      </p:sp>
      <p:grpSp>
        <p:nvGrpSpPr>
          <p:cNvPr id="116" name="Grouper 115"/>
          <p:cNvGrpSpPr/>
          <p:nvPr/>
        </p:nvGrpSpPr>
        <p:grpSpPr>
          <a:xfrm>
            <a:off x="2804966" y="327967"/>
            <a:ext cx="1530119" cy="5831519"/>
            <a:chOff x="2804966" y="327967"/>
            <a:chExt cx="1530119" cy="5831519"/>
          </a:xfrm>
        </p:grpSpPr>
        <p:sp>
          <p:nvSpPr>
            <p:cNvPr id="41" name="Rectangle 40"/>
            <p:cNvSpPr/>
            <p:nvPr/>
          </p:nvSpPr>
          <p:spPr>
            <a:xfrm>
              <a:off x="3010697" y="1734739"/>
              <a:ext cx="291303" cy="4159138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43" name="Ellipse 42"/>
            <p:cNvSpPr/>
            <p:nvPr/>
          </p:nvSpPr>
          <p:spPr>
            <a:xfrm>
              <a:off x="2804966" y="1054386"/>
              <a:ext cx="694859" cy="752245"/>
            </a:xfrm>
            <a:prstGeom prst="ellips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845957" y="1724305"/>
              <a:ext cx="291303" cy="4159138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49" name="Ellipse 48"/>
            <p:cNvSpPr/>
            <p:nvPr/>
          </p:nvSpPr>
          <p:spPr>
            <a:xfrm>
              <a:off x="3640226" y="1063002"/>
              <a:ext cx="694859" cy="752245"/>
            </a:xfrm>
            <a:prstGeom prst="ellips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</a:endParaRPr>
            </a:p>
            <a:p>
              <a:pPr algn="ctr"/>
              <a:endParaRPr>
                <a:solidFill>
                  <a:schemeClr val="bg1"/>
                </a:solidFill>
              </a:endParaRPr>
            </a:p>
          </p:txBody>
        </p:sp>
        <p:cxnSp>
          <p:nvCxnSpPr>
            <p:cNvPr id="51" name="Connecteur droit 50"/>
            <p:cNvCxnSpPr/>
            <p:nvPr/>
          </p:nvCxnSpPr>
          <p:spPr>
            <a:xfrm>
              <a:off x="2809199" y="5973233"/>
              <a:ext cx="694859" cy="4234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/>
            <p:cNvCxnSpPr/>
            <p:nvPr/>
          </p:nvCxnSpPr>
          <p:spPr>
            <a:xfrm>
              <a:off x="2809211" y="6032507"/>
              <a:ext cx="694859" cy="4234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/>
            <p:cNvCxnSpPr/>
            <p:nvPr/>
          </p:nvCxnSpPr>
          <p:spPr>
            <a:xfrm>
              <a:off x="2807094" y="6096002"/>
              <a:ext cx="694859" cy="4234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/>
            <p:cNvCxnSpPr/>
            <p:nvPr/>
          </p:nvCxnSpPr>
          <p:spPr>
            <a:xfrm>
              <a:off x="3637874" y="5973233"/>
              <a:ext cx="694859" cy="4234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/>
            <p:cNvCxnSpPr/>
            <p:nvPr/>
          </p:nvCxnSpPr>
          <p:spPr>
            <a:xfrm>
              <a:off x="3637886" y="6032507"/>
              <a:ext cx="694859" cy="4234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/>
            <p:cNvCxnSpPr/>
            <p:nvPr/>
          </p:nvCxnSpPr>
          <p:spPr>
            <a:xfrm>
              <a:off x="3635769" y="6096002"/>
              <a:ext cx="694859" cy="4234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ectangle 58"/>
            <p:cNvSpPr/>
            <p:nvPr/>
          </p:nvSpPr>
          <p:spPr>
            <a:xfrm>
              <a:off x="3010697" y="1743355"/>
              <a:ext cx="291303" cy="4140088"/>
            </a:xfrm>
            <a:prstGeom prst="rect">
              <a:avLst/>
            </a:prstGeom>
            <a:solidFill>
              <a:srgbClr val="53ED1A"/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845957" y="1743355"/>
              <a:ext cx="291303" cy="4140088"/>
            </a:xfrm>
            <a:prstGeom prst="rect">
              <a:avLst/>
            </a:prstGeom>
            <a:solidFill>
              <a:srgbClr val="53ED1A"/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bg1"/>
                </a:solidFill>
              </a:endParaRPr>
            </a:p>
          </p:txBody>
        </p:sp>
        <p:cxnSp>
          <p:nvCxnSpPr>
            <p:cNvPr id="65" name="Connecteur droit 64"/>
            <p:cNvCxnSpPr/>
            <p:nvPr/>
          </p:nvCxnSpPr>
          <p:spPr>
            <a:xfrm>
              <a:off x="2804966" y="6155252"/>
              <a:ext cx="694859" cy="4234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65"/>
            <p:cNvCxnSpPr/>
            <p:nvPr/>
          </p:nvCxnSpPr>
          <p:spPr>
            <a:xfrm>
              <a:off x="3633641" y="6155252"/>
              <a:ext cx="694859" cy="4234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ZoneTexte 110"/>
            <p:cNvSpPr txBox="1"/>
            <p:nvPr/>
          </p:nvSpPr>
          <p:spPr>
            <a:xfrm>
              <a:off x="2884467" y="327967"/>
              <a:ext cx="14196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/>
                <a:t>+ DLAT - 1</a:t>
              </a:r>
            </a:p>
          </p:txBody>
        </p:sp>
      </p:grpSp>
      <p:grpSp>
        <p:nvGrpSpPr>
          <p:cNvPr id="120" name="Grouper 119"/>
          <p:cNvGrpSpPr/>
          <p:nvPr/>
        </p:nvGrpSpPr>
        <p:grpSpPr>
          <a:xfrm>
            <a:off x="6716566" y="315267"/>
            <a:ext cx="1530119" cy="5844219"/>
            <a:chOff x="6716566" y="315267"/>
            <a:chExt cx="1530119" cy="5844219"/>
          </a:xfrm>
        </p:grpSpPr>
        <p:grpSp>
          <p:nvGrpSpPr>
            <p:cNvPr id="32" name="Grouper 115"/>
            <p:cNvGrpSpPr/>
            <p:nvPr/>
          </p:nvGrpSpPr>
          <p:grpSpPr>
            <a:xfrm>
              <a:off x="6716566" y="315267"/>
              <a:ext cx="1530119" cy="5844219"/>
              <a:chOff x="6716566" y="315267"/>
              <a:chExt cx="1530119" cy="5844219"/>
            </a:xfrm>
          </p:grpSpPr>
          <p:sp>
            <p:nvSpPr>
              <p:cNvPr id="96" name="Rectangle 95"/>
              <p:cNvSpPr/>
              <p:nvPr/>
            </p:nvSpPr>
            <p:spPr>
              <a:xfrm>
                <a:off x="6922297" y="1734739"/>
                <a:ext cx="291303" cy="4159138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Ellipse 96"/>
              <p:cNvSpPr/>
              <p:nvPr/>
            </p:nvSpPr>
            <p:spPr>
              <a:xfrm>
                <a:off x="6716566" y="1054386"/>
                <a:ext cx="694859" cy="752245"/>
              </a:xfrm>
              <a:prstGeom prst="ellipse">
                <a:avLst/>
              </a:prstGeom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7757557" y="1724305"/>
                <a:ext cx="291303" cy="4159138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Ellipse 98"/>
              <p:cNvSpPr/>
              <p:nvPr/>
            </p:nvSpPr>
            <p:spPr>
              <a:xfrm>
                <a:off x="7551826" y="1063002"/>
                <a:ext cx="694859" cy="752245"/>
              </a:xfrm>
              <a:prstGeom prst="ellipse">
                <a:avLst/>
              </a:prstGeom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bg1"/>
                  </a:solidFill>
                </a:endParaRPr>
              </a:p>
              <a:p>
                <a:pPr algn="ctr"/>
                <a:endParaRPr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00" name="Connecteur droit 99"/>
              <p:cNvCxnSpPr/>
              <p:nvPr/>
            </p:nvCxnSpPr>
            <p:spPr>
              <a:xfrm>
                <a:off x="6720799" y="5973233"/>
                <a:ext cx="694859" cy="4234"/>
              </a:xfrm>
              <a:prstGeom prst="line">
                <a:avLst/>
              </a:prstGeom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Connecteur droit 100"/>
              <p:cNvCxnSpPr/>
              <p:nvPr/>
            </p:nvCxnSpPr>
            <p:spPr>
              <a:xfrm>
                <a:off x="6720811" y="6032507"/>
                <a:ext cx="694859" cy="4234"/>
              </a:xfrm>
              <a:prstGeom prst="line">
                <a:avLst/>
              </a:prstGeom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necteur droit 101"/>
              <p:cNvCxnSpPr/>
              <p:nvPr/>
            </p:nvCxnSpPr>
            <p:spPr>
              <a:xfrm>
                <a:off x="6718694" y="6096002"/>
                <a:ext cx="694859" cy="4234"/>
              </a:xfrm>
              <a:prstGeom prst="line">
                <a:avLst/>
              </a:prstGeom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Connecteur droit 102"/>
              <p:cNvCxnSpPr/>
              <p:nvPr/>
            </p:nvCxnSpPr>
            <p:spPr>
              <a:xfrm>
                <a:off x="7549474" y="5973233"/>
                <a:ext cx="694859" cy="4234"/>
              </a:xfrm>
              <a:prstGeom prst="line">
                <a:avLst/>
              </a:prstGeom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necteur droit 103"/>
              <p:cNvCxnSpPr/>
              <p:nvPr/>
            </p:nvCxnSpPr>
            <p:spPr>
              <a:xfrm>
                <a:off x="7549486" y="6032507"/>
                <a:ext cx="694859" cy="4234"/>
              </a:xfrm>
              <a:prstGeom prst="line">
                <a:avLst/>
              </a:prstGeom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Connecteur droit 104"/>
              <p:cNvCxnSpPr/>
              <p:nvPr/>
            </p:nvCxnSpPr>
            <p:spPr>
              <a:xfrm>
                <a:off x="7547369" y="6096002"/>
                <a:ext cx="694859" cy="4234"/>
              </a:xfrm>
              <a:prstGeom prst="line">
                <a:avLst/>
              </a:prstGeom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Rectangle 105"/>
              <p:cNvSpPr/>
              <p:nvPr/>
            </p:nvSpPr>
            <p:spPr>
              <a:xfrm>
                <a:off x="6922297" y="1743355"/>
                <a:ext cx="291303" cy="2058178"/>
              </a:xfrm>
              <a:prstGeom prst="rect">
                <a:avLst/>
              </a:prstGeom>
              <a:solidFill>
                <a:srgbClr val="53ED1A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08" name="Connecteur droit 107"/>
              <p:cNvCxnSpPr/>
              <p:nvPr/>
            </p:nvCxnSpPr>
            <p:spPr>
              <a:xfrm>
                <a:off x="6716566" y="6155252"/>
                <a:ext cx="694859" cy="4234"/>
              </a:xfrm>
              <a:prstGeom prst="line">
                <a:avLst/>
              </a:prstGeom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Connecteur droit 17"/>
              <p:cNvCxnSpPr/>
              <p:nvPr/>
            </p:nvCxnSpPr>
            <p:spPr>
              <a:xfrm>
                <a:off x="7545241" y="6155252"/>
                <a:ext cx="694859" cy="4234"/>
              </a:xfrm>
              <a:prstGeom prst="line">
                <a:avLst/>
              </a:prstGeom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ZoneTexte 112"/>
              <p:cNvSpPr txBox="1"/>
              <p:nvPr/>
            </p:nvSpPr>
            <p:spPr>
              <a:xfrm>
                <a:off x="6961167" y="315267"/>
                <a:ext cx="12618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400" dirty="0"/>
                  <a:t>÷</a:t>
                </a:r>
                <a:r>
                  <a:rPr lang="fr-FR" sz="2400" dirty="0">
                    <a:solidFill>
                      <a:schemeClr val="bg1"/>
                    </a:solidFill>
                  </a:rPr>
                  <a:t> </a:t>
                </a:r>
                <a:r>
                  <a:rPr lang="fr-FR" sz="2400" dirty="0">
                    <a:solidFill>
                      <a:srgbClr val="FF0000"/>
                    </a:solidFill>
                  </a:rPr>
                  <a:t>2 DLAT</a:t>
                </a:r>
              </a:p>
            </p:txBody>
          </p:sp>
        </p:grpSp>
        <p:sp>
          <p:nvSpPr>
            <p:cNvPr id="117" name="Rectangle 116"/>
            <p:cNvSpPr/>
            <p:nvPr/>
          </p:nvSpPr>
          <p:spPr>
            <a:xfrm>
              <a:off x="6922297" y="5480133"/>
              <a:ext cx="291303" cy="417042"/>
            </a:xfrm>
            <a:prstGeom prst="rect">
              <a:avLst/>
            </a:prstGeom>
            <a:solidFill>
              <a:srgbClr val="FF0000"/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7757557" y="1743355"/>
              <a:ext cx="291303" cy="2083552"/>
            </a:xfrm>
            <a:prstGeom prst="rect">
              <a:avLst/>
            </a:prstGeom>
            <a:solidFill>
              <a:srgbClr val="53ED1A"/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7773197" y="5488600"/>
              <a:ext cx="291303" cy="417042"/>
            </a:xfrm>
            <a:prstGeom prst="rect">
              <a:avLst/>
            </a:prstGeom>
            <a:solidFill>
              <a:srgbClr val="FF0000"/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0" name="Grouper 129"/>
          <p:cNvGrpSpPr/>
          <p:nvPr/>
        </p:nvGrpSpPr>
        <p:grpSpPr>
          <a:xfrm>
            <a:off x="4252300" y="327967"/>
            <a:ext cx="2025885" cy="5831519"/>
            <a:chOff x="4252300" y="327967"/>
            <a:chExt cx="2025885" cy="5831519"/>
          </a:xfrm>
        </p:grpSpPr>
        <p:sp>
          <p:nvSpPr>
            <p:cNvPr id="68" name="Rectangle 67"/>
            <p:cNvSpPr/>
            <p:nvPr/>
          </p:nvSpPr>
          <p:spPr>
            <a:xfrm>
              <a:off x="4953797" y="1734739"/>
              <a:ext cx="291303" cy="4159138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69" name="Ellipse 68"/>
            <p:cNvSpPr/>
            <p:nvPr/>
          </p:nvSpPr>
          <p:spPr>
            <a:xfrm>
              <a:off x="4748066" y="1054386"/>
              <a:ext cx="694859" cy="752245"/>
            </a:xfrm>
            <a:prstGeom prst="ellips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5789057" y="1724305"/>
              <a:ext cx="291303" cy="4159138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71" name="Ellipse 70"/>
            <p:cNvSpPr/>
            <p:nvPr/>
          </p:nvSpPr>
          <p:spPr>
            <a:xfrm>
              <a:off x="5583326" y="1063002"/>
              <a:ext cx="694859" cy="752245"/>
            </a:xfrm>
            <a:prstGeom prst="ellips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</a:endParaRPr>
            </a:p>
            <a:p>
              <a:pPr algn="ctr"/>
              <a:endParaRPr>
                <a:solidFill>
                  <a:schemeClr val="bg1"/>
                </a:solidFill>
              </a:endParaRPr>
            </a:p>
          </p:txBody>
        </p:sp>
        <p:cxnSp>
          <p:nvCxnSpPr>
            <p:cNvPr id="72" name="Connecteur droit 71"/>
            <p:cNvCxnSpPr/>
            <p:nvPr/>
          </p:nvCxnSpPr>
          <p:spPr>
            <a:xfrm>
              <a:off x="4752299" y="5973233"/>
              <a:ext cx="694859" cy="4234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72"/>
            <p:cNvCxnSpPr/>
            <p:nvPr/>
          </p:nvCxnSpPr>
          <p:spPr>
            <a:xfrm>
              <a:off x="4752311" y="6032507"/>
              <a:ext cx="694859" cy="4234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73"/>
            <p:cNvCxnSpPr/>
            <p:nvPr/>
          </p:nvCxnSpPr>
          <p:spPr>
            <a:xfrm>
              <a:off x="4750194" y="6096002"/>
              <a:ext cx="694859" cy="4234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74"/>
            <p:cNvCxnSpPr/>
            <p:nvPr/>
          </p:nvCxnSpPr>
          <p:spPr>
            <a:xfrm>
              <a:off x="5580974" y="5973233"/>
              <a:ext cx="694859" cy="4234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75"/>
            <p:cNvCxnSpPr/>
            <p:nvPr/>
          </p:nvCxnSpPr>
          <p:spPr>
            <a:xfrm>
              <a:off x="5580986" y="6032507"/>
              <a:ext cx="694859" cy="4234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76"/>
            <p:cNvCxnSpPr/>
            <p:nvPr/>
          </p:nvCxnSpPr>
          <p:spPr>
            <a:xfrm>
              <a:off x="5578869" y="6096002"/>
              <a:ext cx="694859" cy="4234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ectangle 77"/>
            <p:cNvSpPr/>
            <p:nvPr/>
          </p:nvSpPr>
          <p:spPr>
            <a:xfrm>
              <a:off x="4953797" y="1743355"/>
              <a:ext cx="291303" cy="2058178"/>
            </a:xfrm>
            <a:prstGeom prst="rect">
              <a:avLst/>
            </a:prstGeom>
            <a:solidFill>
              <a:srgbClr val="53ED1A"/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5789057" y="1743355"/>
              <a:ext cx="291303" cy="2083552"/>
            </a:xfrm>
            <a:prstGeom prst="rect">
              <a:avLst/>
            </a:prstGeom>
            <a:solidFill>
              <a:srgbClr val="53ED1A"/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bg1"/>
                </a:solidFill>
              </a:endParaRPr>
            </a:p>
          </p:txBody>
        </p:sp>
        <p:cxnSp>
          <p:nvCxnSpPr>
            <p:cNvPr id="93" name="Connecteur droit 92"/>
            <p:cNvCxnSpPr/>
            <p:nvPr/>
          </p:nvCxnSpPr>
          <p:spPr>
            <a:xfrm>
              <a:off x="4748066" y="6155252"/>
              <a:ext cx="694859" cy="4234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cteur droit 17"/>
            <p:cNvCxnSpPr/>
            <p:nvPr/>
          </p:nvCxnSpPr>
          <p:spPr>
            <a:xfrm>
              <a:off x="5576741" y="6155252"/>
              <a:ext cx="694859" cy="4234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ZoneTexte 111"/>
            <p:cNvSpPr txBox="1"/>
            <p:nvPr/>
          </p:nvSpPr>
          <p:spPr>
            <a:xfrm>
              <a:off x="4967267" y="327967"/>
              <a:ext cx="11721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/>
                <a:t>- 2 PLAT</a:t>
              </a:r>
            </a:p>
          </p:txBody>
        </p:sp>
        <p:sp>
          <p:nvSpPr>
            <p:cNvPr id="107" name="Étoile à 5 branches 106"/>
            <p:cNvSpPr/>
            <p:nvPr/>
          </p:nvSpPr>
          <p:spPr>
            <a:xfrm>
              <a:off x="4861654" y="3602566"/>
              <a:ext cx="490626" cy="397933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>
                  <a:alpha val="97000"/>
                </a:srgb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21" name="Grouper 32"/>
            <p:cNvGrpSpPr/>
            <p:nvPr/>
          </p:nvGrpSpPr>
          <p:grpSpPr>
            <a:xfrm>
              <a:off x="4252300" y="3469242"/>
              <a:ext cx="492125" cy="531257"/>
              <a:chOff x="536575" y="3676650"/>
              <a:chExt cx="492125" cy="531257"/>
            </a:xfr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grpSpPr>
          <p:grpSp>
            <p:nvGrpSpPr>
              <p:cNvPr id="122" name="Grouper 31"/>
              <p:cNvGrpSpPr/>
              <p:nvPr/>
            </p:nvGrpSpPr>
            <p:grpSpPr>
              <a:xfrm>
                <a:off x="555625" y="3823969"/>
                <a:ext cx="473075" cy="383938"/>
                <a:chOff x="555625" y="3833494"/>
                <a:chExt cx="473075" cy="383938"/>
              </a:xfrm>
              <a:grpFill/>
            </p:grpSpPr>
            <p:sp>
              <p:nvSpPr>
                <p:cNvPr id="124" name="Rectangle 123"/>
                <p:cNvSpPr/>
                <p:nvPr/>
              </p:nvSpPr>
              <p:spPr>
                <a:xfrm>
                  <a:off x="723900" y="3873500"/>
                  <a:ext cx="209550" cy="45719"/>
                </a:xfrm>
                <a:prstGeom prst="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5" name="Rectangle 124"/>
                <p:cNvSpPr/>
                <p:nvPr/>
              </p:nvSpPr>
              <p:spPr>
                <a:xfrm>
                  <a:off x="723900" y="4041775"/>
                  <a:ext cx="209550" cy="45719"/>
                </a:xfrm>
                <a:prstGeom prst="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6" name="Ellipse 125"/>
                <p:cNvSpPr/>
                <p:nvPr/>
              </p:nvSpPr>
              <p:spPr>
                <a:xfrm>
                  <a:off x="933450" y="3833494"/>
                  <a:ext cx="95250" cy="114300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solidFill>
                      <a:schemeClr val="bg1"/>
                    </a:solidFill>
                  </a:endParaRPr>
                </a:p>
                <a:p>
                  <a:pPr algn="ctr"/>
                  <a:endParaRPr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7" name="Ellipse 126"/>
                <p:cNvSpPr/>
                <p:nvPr/>
              </p:nvSpPr>
              <p:spPr>
                <a:xfrm>
                  <a:off x="933450" y="4008119"/>
                  <a:ext cx="95250" cy="114300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solidFill>
                      <a:schemeClr val="bg1"/>
                    </a:solidFill>
                  </a:endParaRPr>
                </a:p>
                <a:p>
                  <a:pPr algn="ctr"/>
                  <a:endParaRPr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128" name="Connecteur droit 127"/>
                <p:cNvCxnSpPr>
                  <a:stCxn id="126" idx="1"/>
                  <a:endCxn id="126" idx="1"/>
                </p:cNvCxnSpPr>
                <p:nvPr/>
              </p:nvCxnSpPr>
              <p:spPr>
                <a:xfrm rot="5400000" flipH="1" flipV="1">
                  <a:off x="947399" y="3850233"/>
                  <a:ext cx="1588" cy="1588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9" name="ZoneTexte 128"/>
                <p:cNvSpPr txBox="1"/>
                <p:nvPr/>
              </p:nvSpPr>
              <p:spPr>
                <a:xfrm>
                  <a:off x="555625" y="3848100"/>
                  <a:ext cx="101600" cy="36933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dirty="0">
                      <a:solidFill>
                        <a:schemeClr val="bg1"/>
                      </a:solidFill>
                    </a:rPr>
                    <a:t>-</a:t>
                  </a:r>
                </a:p>
              </p:txBody>
            </p:sp>
          </p:grpSp>
          <p:sp>
            <p:nvSpPr>
              <p:cNvPr id="123" name="ZoneTexte 122"/>
              <p:cNvSpPr txBox="1"/>
              <p:nvPr/>
            </p:nvSpPr>
            <p:spPr>
              <a:xfrm>
                <a:off x="536575" y="3676650"/>
                <a:ext cx="101600" cy="36933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bg1"/>
                    </a:solidFill>
                  </a:rPr>
                  <a:t>+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6739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34" grpId="0" animBg="1"/>
      <p:bldP spid="22" grpId="0" animBg="1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AF165B4-7173-D263-89FF-38FAC67F7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924799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72256B34-9D90-8D26-B751-991302DBC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5251" y="0"/>
            <a:ext cx="4788749" cy="95410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2800" dirty="0">
                <a:solidFill>
                  <a:srgbClr val="FF0000"/>
                </a:solidFill>
                <a:latin typeface="ComicSansMS" panose="030F0702030302020204" pitchFamily="66" charset="0"/>
              </a:rPr>
              <a:t>Neuropathie héréditaire démyélinisante : CMT1a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D8BC7F6-5E6B-95E6-E440-2A223C1786AF}"/>
              </a:ext>
            </a:extLst>
          </p:cNvPr>
          <p:cNvSpPr txBox="1"/>
          <p:nvPr/>
        </p:nvSpPr>
        <p:spPr>
          <a:xfrm>
            <a:off x="1726602" y="107721"/>
            <a:ext cx="1446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b="1" dirty="0">
                <a:solidFill>
                  <a:srgbClr val="00B050"/>
                </a:solidFill>
                <a:latin typeface="ComicSansMS" panose="030F0702030302020204" pitchFamily="66" charset="0"/>
              </a:rPr>
              <a:t>Médian </a:t>
            </a:r>
            <a:r>
              <a:rPr lang="fr-BE" sz="1800" b="1" dirty="0" err="1">
                <a:solidFill>
                  <a:srgbClr val="00B050"/>
                </a:solidFill>
                <a:latin typeface="ComicSansMS" panose="030F0702030302020204" pitchFamily="66" charset="0"/>
              </a:rPr>
              <a:t>dr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29FF3E5-E293-A040-863C-C64BD06775DA}"/>
              </a:ext>
            </a:extLst>
          </p:cNvPr>
          <p:cNvSpPr txBox="1"/>
          <p:nvPr/>
        </p:nvSpPr>
        <p:spPr>
          <a:xfrm>
            <a:off x="6924798" y="1045429"/>
            <a:ext cx="2219201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b="1" dirty="0">
                <a:latin typeface="ComicSansMS" panose="030F0702030302020204" pitchFamily="66" charset="0"/>
              </a:rPr>
              <a:t>LDM = 8,21 ms </a:t>
            </a:r>
            <a:br>
              <a:rPr lang="fr-BE" sz="1400" b="1" dirty="0">
                <a:latin typeface="ComicSansMS" panose="030F0702030302020204" pitchFamily="66" charset="0"/>
              </a:rPr>
            </a:br>
            <a:r>
              <a:rPr lang="fr-BE" sz="1400" b="1" dirty="0">
                <a:latin typeface="ComicSansMS" panose="030F0702030302020204" pitchFamily="66" charset="0"/>
              </a:rPr>
              <a:t>(+ 13,2 DS)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b="1" dirty="0">
                <a:latin typeface="ComicSansMS" panose="030F0702030302020204" pitchFamily="66" charset="0"/>
              </a:rPr>
              <a:t>LPM = 15,3 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b="1" dirty="0">
                <a:latin typeface="ComicSansMS" panose="030F0702030302020204" pitchFamily="66" charset="0"/>
              </a:rPr>
              <a:t>VCM = 36,4 m/s</a:t>
            </a:r>
            <a:br>
              <a:rPr lang="fr-BE" sz="1400" b="1" dirty="0">
                <a:latin typeface="ComicSansMS" panose="030F0702030302020204" pitchFamily="66" charset="0"/>
              </a:rPr>
            </a:br>
            <a:r>
              <a:rPr lang="fr-BE" sz="1400" b="1" dirty="0">
                <a:latin typeface="ComicSansMS" panose="030F0702030302020204" pitchFamily="66" charset="0"/>
              </a:rPr>
              <a:t>(- 5,8 DS)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b="1" dirty="0">
                <a:latin typeface="ComicSansMS" panose="030F0702030302020204" pitchFamily="66" charset="0"/>
              </a:rPr>
              <a:t>F-M = </a:t>
            </a:r>
            <a:r>
              <a:rPr lang="fr-BE" sz="1400" b="1" dirty="0">
                <a:solidFill>
                  <a:srgbClr val="FF0000"/>
                </a:solidFill>
                <a:latin typeface="ComicSansMS" panose="030F0702030302020204" pitchFamily="66" charset="0"/>
              </a:rPr>
              <a:t>35,3 ms</a:t>
            </a:r>
            <a:br>
              <a:rPr lang="fr-BE" sz="1400" b="1" dirty="0">
                <a:latin typeface="ComicSansMS" panose="030F0702030302020204" pitchFamily="66" charset="0"/>
              </a:rPr>
            </a:br>
            <a:r>
              <a:rPr lang="fr-BE" sz="1400" b="1" dirty="0">
                <a:latin typeface="ComicSansMS" panose="030F0702030302020204" pitchFamily="66" charset="0"/>
              </a:rPr>
              <a:t>(10,8 DS)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5CDC657-9F19-275C-16CE-21F2F3C462EE}"/>
              </a:ext>
            </a:extLst>
          </p:cNvPr>
          <p:cNvSpPr txBox="1"/>
          <p:nvPr/>
        </p:nvSpPr>
        <p:spPr>
          <a:xfrm>
            <a:off x="3894268" y="4171111"/>
            <a:ext cx="541109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255588" algn="l"/>
                <a:tab pos="1462088" algn="l"/>
                <a:tab pos="2528888" algn="l"/>
              </a:tabLst>
            </a:pPr>
            <a:r>
              <a:rPr lang="fr-BE" sz="1600" b="1" dirty="0">
                <a:latin typeface="ComicSansMS" panose="030F0702030302020204" pitchFamily="66" charset="0"/>
              </a:rPr>
              <a:t>F ratio modifié = </a:t>
            </a:r>
            <a:r>
              <a:rPr lang="fr-BE" sz="1600" b="1" dirty="0">
                <a:solidFill>
                  <a:srgbClr val="FF0000"/>
                </a:solidFill>
                <a:latin typeface="ComicSansMS" panose="030F0702030302020204" pitchFamily="66" charset="0"/>
              </a:rPr>
              <a:t>((35,3 + (8,21 X 2) –1) – (2 X 15,3))</a:t>
            </a:r>
            <a:br>
              <a:rPr lang="fr-BE" sz="1600" b="1" dirty="0">
                <a:latin typeface="ComicSansMS" panose="030F0702030302020204" pitchFamily="66" charset="0"/>
              </a:rPr>
            </a:br>
            <a:r>
              <a:rPr lang="fr-BE" sz="1600" b="1" dirty="0">
                <a:latin typeface="ComicSansMS" panose="030F0702030302020204" pitchFamily="66" charset="0"/>
              </a:rPr>
              <a:t>			/</a:t>
            </a:r>
            <a:r>
              <a:rPr lang="fr-BE" sz="1600" b="1" dirty="0">
                <a:solidFill>
                  <a:srgbClr val="00B050"/>
                </a:solidFill>
                <a:latin typeface="ComicSansMS" panose="030F0702030302020204" pitchFamily="66" charset="0"/>
              </a:rPr>
              <a:t>(2 X 8,21)</a:t>
            </a:r>
            <a:br>
              <a:rPr lang="fr-BE" sz="1600" b="1" dirty="0">
                <a:solidFill>
                  <a:srgbClr val="00B050"/>
                </a:solidFill>
                <a:latin typeface="ComicSansMS" panose="030F0702030302020204" pitchFamily="66" charset="0"/>
              </a:rPr>
            </a:br>
            <a:r>
              <a:rPr lang="fr-BE" sz="1600" b="1" dirty="0">
                <a:solidFill>
                  <a:srgbClr val="00B050"/>
                </a:solidFill>
                <a:latin typeface="ComicSansMS" panose="030F0702030302020204" pitchFamily="66" charset="0"/>
              </a:rPr>
              <a:t>	 	</a:t>
            </a:r>
            <a:r>
              <a:rPr lang="fr-BE" sz="1600" b="1" dirty="0">
                <a:latin typeface="ComicSansMS" panose="030F0702030302020204" pitchFamily="66" charset="0"/>
              </a:rPr>
              <a:t>= 1,23 (LN : 1,52-2,32)</a:t>
            </a:r>
            <a:br>
              <a:rPr lang="fr-BE" sz="1600" b="1" dirty="0">
                <a:latin typeface="ComicSansMS" panose="030F0702030302020204" pitchFamily="66" charset="0"/>
              </a:rPr>
            </a:br>
            <a:br>
              <a:rPr lang="fr-BE" sz="1600" b="1" dirty="0">
                <a:latin typeface="ComicSansMS" panose="030F0702030302020204" pitchFamily="66" charset="0"/>
              </a:rPr>
            </a:br>
            <a:r>
              <a:rPr lang="fr-BE" sz="1600" b="1" dirty="0">
                <a:latin typeface="ComicSansMS" panose="030F0702030302020204" pitchFamily="66" charset="0"/>
              </a:rPr>
              <a:t>=&gt; </a:t>
            </a:r>
            <a:r>
              <a:rPr lang="fr-BE" sz="1600" b="1" dirty="0">
                <a:solidFill>
                  <a:srgbClr val="FF0000"/>
                </a:solidFill>
                <a:latin typeface="ComicSansMS" panose="030F0702030302020204" pitchFamily="66" charset="0"/>
              </a:rPr>
              <a:t>la conduction motrice du nerf médian est plus 	 	ralentie distalement que proximalement</a:t>
            </a: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CC607083-8AA5-935C-6B6E-177E9C011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86432"/>
            <a:ext cx="4572000" cy="1117229"/>
          </a:xfrm>
          <a:prstGeom prst="rect">
            <a:avLst/>
          </a:prstGeom>
          <a:solidFill>
            <a:srgbClr val="080795"/>
          </a:solidFill>
          <a:ln w="254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>
              <a:spcBef>
                <a:spcPct val="50000"/>
              </a:spcBef>
              <a:buFont typeface="Wingdings" charset="2"/>
              <a:buNone/>
              <a:tabLst>
                <a:tab pos="374650" algn="l"/>
                <a:tab pos="1428750" algn="l"/>
                <a:tab pos="2381250" algn="l"/>
              </a:tabLst>
            </a:pPr>
            <a:r>
              <a:rPr lang="fr-BE" b="1" dirty="0">
                <a:solidFill>
                  <a:schemeClr val="bg1"/>
                </a:solidFill>
                <a:latin typeface="Century Gothic" charset="0"/>
              </a:rPr>
              <a:t>		(</a:t>
            </a:r>
            <a:r>
              <a:rPr lang="fr-B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charset="0"/>
              </a:rPr>
              <a:t>FLAT+DLAT –1)–2*PLAT</a:t>
            </a:r>
          </a:p>
          <a:p>
            <a:pPr algn="just">
              <a:spcBef>
                <a:spcPct val="50000"/>
              </a:spcBef>
              <a:buFont typeface="Wingdings" charset="2"/>
              <a:buNone/>
              <a:tabLst>
                <a:tab pos="374650" algn="l"/>
                <a:tab pos="1428750" algn="l"/>
                <a:tab pos="2381250" algn="l"/>
              </a:tabLst>
            </a:pPr>
            <a:r>
              <a:rPr lang="fr-B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charset="0"/>
              </a:rPr>
              <a:t>FRM =</a:t>
            </a:r>
          </a:p>
          <a:p>
            <a:pPr eaLnBrk="0" hangingPunct="0">
              <a:spcBef>
                <a:spcPct val="20000"/>
              </a:spcBef>
              <a:buFont typeface="Monotype Sorts" charset="2"/>
              <a:buNone/>
              <a:tabLst>
                <a:tab pos="374650" algn="l"/>
                <a:tab pos="1428750" algn="l"/>
                <a:tab pos="2381250" algn="l"/>
              </a:tabLst>
            </a:pPr>
            <a:r>
              <a:rPr lang="fr-B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charset="0"/>
              </a:rPr>
              <a:t>			2*DLAT</a:t>
            </a:r>
            <a:endParaRPr lang="fr-BE" b="1" dirty="0">
              <a:solidFill>
                <a:schemeClr val="bg1"/>
              </a:solidFill>
              <a:latin typeface="Century Gothic" charset="0"/>
            </a:endParaRPr>
          </a:p>
        </p:txBody>
      </p:sp>
      <p:sp>
        <p:nvSpPr>
          <p:cNvPr id="3" name="Line 15">
            <a:extLst>
              <a:ext uri="{FF2B5EF4-FFF2-40B4-BE49-F238E27FC236}">
                <a16:creationId xmlns:a16="http://schemas.microsoft.com/office/drawing/2014/main" id="{1F1A9729-644F-1717-7D10-01E753A56364}"/>
              </a:ext>
            </a:extLst>
          </p:cNvPr>
          <p:cNvSpPr>
            <a:spLocks noChangeShapeType="1"/>
          </p:cNvSpPr>
          <p:nvPr/>
        </p:nvSpPr>
        <p:spPr bwMode="auto">
          <a:xfrm>
            <a:off x="959971" y="6380904"/>
            <a:ext cx="3594100" cy="1588"/>
          </a:xfrm>
          <a:prstGeom prst="line">
            <a:avLst/>
          </a:prstGeom>
          <a:solidFill>
            <a:srgbClr val="D3D3D3"/>
          </a:solidFill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80764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D81AF8A-A29E-2498-6A30-2B0DC22A3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" y="0"/>
            <a:ext cx="6924475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72256B34-9D90-8D26-B751-991302DBC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5251" y="0"/>
            <a:ext cx="4788749" cy="95410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2800" dirty="0">
                <a:solidFill>
                  <a:srgbClr val="FF0000"/>
                </a:solidFill>
                <a:latin typeface="ComicSansMS" panose="030F0702030302020204" pitchFamily="66" charset="0"/>
              </a:rPr>
              <a:t>Neuropathie héréditaire démyélinisante : CMT1a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D8BC7F6-5E6B-95E6-E440-2A223C1786AF}"/>
              </a:ext>
            </a:extLst>
          </p:cNvPr>
          <p:cNvSpPr txBox="1"/>
          <p:nvPr/>
        </p:nvSpPr>
        <p:spPr>
          <a:xfrm>
            <a:off x="112955" y="107721"/>
            <a:ext cx="1446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b="1" dirty="0">
                <a:solidFill>
                  <a:srgbClr val="00B050"/>
                </a:solidFill>
                <a:latin typeface="ComicSansMS" panose="030F0702030302020204" pitchFamily="66" charset="0"/>
              </a:rPr>
              <a:t>Médian </a:t>
            </a:r>
            <a:r>
              <a:rPr lang="fr-BE" sz="1800" b="1" dirty="0" err="1">
                <a:solidFill>
                  <a:srgbClr val="00B050"/>
                </a:solidFill>
                <a:latin typeface="ComicSansMS" panose="030F0702030302020204" pitchFamily="66" charset="0"/>
              </a:rPr>
              <a:t>dr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29FF3E5-E293-A040-863C-C64BD06775DA}"/>
              </a:ext>
            </a:extLst>
          </p:cNvPr>
          <p:cNvSpPr txBox="1"/>
          <p:nvPr/>
        </p:nvSpPr>
        <p:spPr>
          <a:xfrm>
            <a:off x="6869713" y="1045429"/>
            <a:ext cx="2362421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b="1" dirty="0">
                <a:latin typeface="ComicSansMS" panose="030F0702030302020204" pitchFamily="66" charset="0"/>
              </a:rPr>
              <a:t>LDM = 8,21 ms </a:t>
            </a:r>
            <a:br>
              <a:rPr lang="fr-BE" sz="1400" b="1" dirty="0">
                <a:latin typeface="ComicSansMS" panose="030F0702030302020204" pitchFamily="66" charset="0"/>
              </a:rPr>
            </a:br>
            <a:r>
              <a:rPr lang="fr-BE" sz="1400" b="1" dirty="0">
                <a:latin typeface="ComicSansMS" panose="030F0702030302020204" pitchFamily="66" charset="0"/>
              </a:rPr>
              <a:t>(+ 13,2 DS)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b="1" dirty="0">
                <a:latin typeface="ComicSansMS" panose="030F0702030302020204" pitchFamily="66" charset="0"/>
              </a:rPr>
              <a:t>LPM = 15,3 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b="1" dirty="0">
                <a:latin typeface="ComicSansMS" panose="030F0702030302020204" pitchFamily="66" charset="0"/>
              </a:rPr>
              <a:t>VCM = </a:t>
            </a:r>
            <a:r>
              <a:rPr lang="fr-BE" sz="1400" b="1" dirty="0">
                <a:solidFill>
                  <a:srgbClr val="00B050"/>
                </a:solidFill>
                <a:latin typeface="ComicSansMS" panose="030F0702030302020204" pitchFamily="66" charset="0"/>
              </a:rPr>
              <a:t>36,4 m/s</a:t>
            </a:r>
            <a:br>
              <a:rPr lang="fr-BE" sz="1400" b="1" dirty="0">
                <a:latin typeface="ComicSansMS" panose="030F0702030302020204" pitchFamily="66" charset="0"/>
              </a:rPr>
            </a:br>
            <a:r>
              <a:rPr lang="fr-BE" sz="1400" b="1" dirty="0">
                <a:latin typeface="ComicSansMS" panose="030F0702030302020204" pitchFamily="66" charset="0"/>
              </a:rPr>
              <a:t>(- 5,8 DS)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b="1" dirty="0">
                <a:latin typeface="ComicSansMS" panose="030F0702030302020204" pitchFamily="66" charset="0"/>
              </a:rPr>
              <a:t>F-M = </a:t>
            </a:r>
            <a:r>
              <a:rPr lang="fr-BE" sz="1400" b="1" dirty="0">
                <a:solidFill>
                  <a:srgbClr val="FF0000"/>
                </a:solidFill>
                <a:latin typeface="ComicSansMS" panose="030F0702030302020204" pitchFamily="66" charset="0"/>
              </a:rPr>
              <a:t>21,7 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b="1" dirty="0">
                <a:latin typeface="ComicSansMS" panose="030F0702030302020204" pitchFamily="66" charset="0"/>
              </a:rPr>
              <a:t>Cathode-C7 =</a:t>
            </a:r>
            <a:r>
              <a:rPr lang="fr-BE" sz="1400" b="1" dirty="0">
                <a:solidFill>
                  <a:srgbClr val="FF0000"/>
                </a:solidFill>
                <a:latin typeface="ComicSansMS" panose="030F0702030302020204" pitchFamily="66" charset="0"/>
              </a:rPr>
              <a:t> 450 mm</a:t>
            </a:r>
            <a:endParaRPr lang="fr-BE" sz="1400" b="1" dirty="0">
              <a:latin typeface="ComicSansMS" panose="030F0702030302020204" pitchFamily="66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5CDC657-9F19-275C-16CE-21F2F3C462EE}"/>
              </a:ext>
            </a:extLst>
          </p:cNvPr>
          <p:cNvSpPr txBox="1"/>
          <p:nvPr/>
        </p:nvSpPr>
        <p:spPr>
          <a:xfrm>
            <a:off x="5816906" y="4444156"/>
            <a:ext cx="332709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255588" algn="l"/>
                <a:tab pos="1462088" algn="l"/>
                <a:tab pos="2528888" algn="l"/>
              </a:tabLst>
            </a:pPr>
            <a:r>
              <a:rPr lang="fr-BE" sz="1600" b="1" dirty="0">
                <a:latin typeface="ComicSansMS" panose="030F0702030302020204" pitchFamily="66" charset="0"/>
              </a:rPr>
              <a:t>VCP = (2 X 450) / 21,7 = </a:t>
            </a:r>
            <a:r>
              <a:rPr lang="fr-BE" sz="1600" b="1" dirty="0">
                <a:solidFill>
                  <a:srgbClr val="00B050"/>
                </a:solidFill>
                <a:latin typeface="ComicSansMS" panose="030F0702030302020204" pitchFamily="66" charset="0"/>
              </a:rPr>
              <a:t>41 m/s</a:t>
            </a:r>
            <a:br>
              <a:rPr lang="fr-BE" sz="1600" b="1" dirty="0">
                <a:latin typeface="ComicSansMS" panose="030F0702030302020204" pitchFamily="66" charset="0"/>
              </a:rPr>
            </a:br>
            <a:r>
              <a:rPr lang="fr-BE" sz="1600" b="1" dirty="0">
                <a:latin typeface="ComicSansMS" panose="030F0702030302020204" pitchFamily="66" charset="0"/>
              </a:rPr>
              <a:t>=&gt; </a:t>
            </a:r>
            <a:r>
              <a:rPr lang="fr-BE" sz="1600" b="1" dirty="0">
                <a:solidFill>
                  <a:srgbClr val="FF0000"/>
                </a:solidFill>
                <a:latin typeface="ComicSansMS" panose="030F0702030302020204" pitchFamily="66" charset="0"/>
              </a:rPr>
              <a:t>la conduction motrice du nerf 	médian est plus ralentie 	distalement que 	proximalement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C67F0A8-8FF4-CB99-99C2-4F72B505FB80}"/>
              </a:ext>
            </a:extLst>
          </p:cNvPr>
          <p:cNvSpPr txBox="1"/>
          <p:nvPr/>
        </p:nvSpPr>
        <p:spPr>
          <a:xfrm>
            <a:off x="0" y="4444156"/>
            <a:ext cx="257694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dirty="0">
                <a:solidFill>
                  <a:srgbClr val="FF0000"/>
                </a:solidFill>
                <a:latin typeface="ComicSansMS" panose="030F0702030302020204" pitchFamily="66" charset="0"/>
              </a:rPr>
              <a:t>Réponse indirecte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latin typeface="ComicSansMS" panose="030F0702030302020204" pitchFamily="66" charset="0"/>
              </a:rPr>
              <a:t>La latence est plus courte lorsque la stimulation est plus proximale</a:t>
            </a:r>
            <a:br>
              <a:rPr lang="fr-BE" dirty="0">
                <a:latin typeface="ComicSansMS" panose="030F0702030302020204" pitchFamily="66" charset="0"/>
              </a:rPr>
            </a:br>
            <a:r>
              <a:rPr lang="fr-BE" b="1" dirty="0">
                <a:solidFill>
                  <a:srgbClr val="00B050"/>
                </a:solidFill>
                <a:latin typeface="ComicSansMS" panose="030F0702030302020204" pitchFamily="66" charset="0"/>
              </a:rPr>
              <a:t>21,7 ms</a:t>
            </a:r>
            <a:r>
              <a:rPr lang="fr-BE" dirty="0">
                <a:latin typeface="ComicSansMS" panose="030F0702030302020204" pitchFamily="66" charset="0"/>
              </a:rPr>
              <a:t> </a:t>
            </a:r>
            <a:r>
              <a:rPr lang="fr-BE" b="1" dirty="0">
                <a:solidFill>
                  <a:srgbClr val="FF0000"/>
                </a:solidFill>
                <a:latin typeface="ComicSansMS" panose="030F0702030302020204" pitchFamily="66" charset="0"/>
              </a:rPr>
              <a:t>vs</a:t>
            </a:r>
            <a:r>
              <a:rPr lang="fr-BE" dirty="0">
                <a:latin typeface="ComicSansMS" panose="030F0702030302020204" pitchFamily="66" charset="0"/>
              </a:rPr>
              <a:t> </a:t>
            </a:r>
            <a:r>
              <a:rPr lang="fr-BE" b="1" dirty="0">
                <a:solidFill>
                  <a:srgbClr val="00B050"/>
                </a:solidFill>
                <a:latin typeface="ComicSansMS" panose="030F0702030302020204" pitchFamily="66" charset="0"/>
              </a:rPr>
              <a:t>35,3 ms </a:t>
            </a:r>
          </a:p>
        </p:txBody>
      </p:sp>
    </p:spTree>
    <p:extLst>
      <p:ext uri="{BB962C8B-B14F-4D97-AF65-F5344CB8AC3E}">
        <p14:creationId xmlns:p14="http://schemas.microsoft.com/office/powerpoint/2010/main" val="29066299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C42BA6F-98FF-839C-B14C-A769223DE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55"/>
            <a:ext cx="4572000" cy="4572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E24A1AB-BD8C-D978-B03C-F58396775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455" y="17325"/>
            <a:ext cx="4572000" cy="456129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35FA87E-8B7A-3D15-60BE-9429A167DA31}"/>
              </a:ext>
            </a:extLst>
          </p:cNvPr>
          <p:cNvSpPr txBox="1"/>
          <p:nvPr/>
        </p:nvSpPr>
        <p:spPr>
          <a:xfrm>
            <a:off x="138355" y="1352321"/>
            <a:ext cx="5220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b="1" dirty="0">
                <a:solidFill>
                  <a:srgbClr val="00B050"/>
                </a:solidFill>
                <a:latin typeface="ComicSansMS" panose="030F0702030302020204" pitchFamily="66" charset="0"/>
              </a:rPr>
              <a:t>M1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C7319F0-3463-7112-64B5-F6923F2D049E}"/>
              </a:ext>
            </a:extLst>
          </p:cNvPr>
          <p:cNvSpPr txBox="1"/>
          <p:nvPr/>
        </p:nvSpPr>
        <p:spPr>
          <a:xfrm>
            <a:off x="2843455" y="1352321"/>
            <a:ext cx="15761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b="1" dirty="0">
                <a:solidFill>
                  <a:srgbClr val="FF0000"/>
                </a:solidFill>
                <a:latin typeface="ComicSansMS" panose="030F0702030302020204" pitchFamily="66" charset="0"/>
              </a:rPr>
              <a:t>F1 = </a:t>
            </a:r>
            <a:br>
              <a:rPr lang="fr-BE" sz="1800" b="1" dirty="0">
                <a:solidFill>
                  <a:srgbClr val="FF0000"/>
                </a:solidFill>
                <a:latin typeface="ComicSansMS" panose="030F0702030302020204" pitchFamily="66" charset="0"/>
              </a:rPr>
            </a:br>
            <a:r>
              <a:rPr lang="fr-BE" sz="1800" b="1" dirty="0">
                <a:solidFill>
                  <a:srgbClr val="FF0000"/>
                </a:solidFill>
                <a:latin typeface="ComicSansMS" panose="030F0702030302020204" pitchFamily="66" charset="0"/>
              </a:rPr>
              <a:t>60,5 ms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477F33A-1081-5DB5-01D6-1125DEDC87FD}"/>
              </a:ext>
            </a:extLst>
          </p:cNvPr>
          <p:cNvSpPr txBox="1"/>
          <p:nvPr/>
        </p:nvSpPr>
        <p:spPr>
          <a:xfrm>
            <a:off x="4572000" y="1352321"/>
            <a:ext cx="5220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b="1" dirty="0">
                <a:solidFill>
                  <a:srgbClr val="00B050"/>
                </a:solidFill>
                <a:latin typeface="ComicSansMS" panose="030F0702030302020204" pitchFamily="66" charset="0"/>
              </a:rPr>
              <a:t>M1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CEE1F60-B178-D801-F05F-8B535D5FC800}"/>
              </a:ext>
            </a:extLst>
          </p:cNvPr>
          <p:cNvSpPr txBox="1"/>
          <p:nvPr/>
        </p:nvSpPr>
        <p:spPr>
          <a:xfrm>
            <a:off x="5134500" y="1346897"/>
            <a:ext cx="662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b="1" dirty="0">
                <a:solidFill>
                  <a:srgbClr val="00B050"/>
                </a:solidFill>
                <a:latin typeface="ComicSansMS" panose="030F0702030302020204" pitchFamily="66" charset="0"/>
              </a:rPr>
              <a:t>M2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15CEC7A-ECA9-4349-FBEF-58B1A862A7CF}"/>
              </a:ext>
            </a:extLst>
          </p:cNvPr>
          <p:cNvSpPr txBox="1"/>
          <p:nvPr/>
        </p:nvSpPr>
        <p:spPr>
          <a:xfrm>
            <a:off x="7999990" y="1352321"/>
            <a:ext cx="11440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b="1" dirty="0">
                <a:solidFill>
                  <a:srgbClr val="FF0000"/>
                </a:solidFill>
                <a:latin typeface="ComicSansMS" panose="030F0702030302020204" pitchFamily="66" charset="0"/>
              </a:rPr>
              <a:t>F</a:t>
            </a:r>
            <a:r>
              <a:rPr lang="fr-BE" sz="1800" b="1" dirty="0">
                <a:solidFill>
                  <a:srgbClr val="FF0000"/>
                </a:solidFill>
                <a:latin typeface="ComicSansMS" panose="030F0702030302020204" pitchFamily="66" charset="0"/>
              </a:rPr>
              <a:t>2 = 71,9 ms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27C3EEC-374A-869C-152C-14AC87AF8B19}"/>
              </a:ext>
            </a:extLst>
          </p:cNvPr>
          <p:cNvSpPr txBox="1"/>
          <p:nvPr/>
        </p:nvSpPr>
        <p:spPr>
          <a:xfrm>
            <a:off x="138355" y="142016"/>
            <a:ext cx="31636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b="1" dirty="0">
                <a:latin typeface="ComicSansMS" panose="030F0702030302020204" pitchFamily="66" charset="0"/>
              </a:rPr>
              <a:t>Stimulation simple </a:t>
            </a:r>
            <a:br>
              <a:rPr lang="fr-BE" sz="1800" b="1" dirty="0">
                <a:latin typeface="ComicSansMS" panose="030F0702030302020204" pitchFamily="66" charset="0"/>
              </a:rPr>
            </a:br>
            <a:r>
              <a:rPr lang="fr-BE" sz="1800" b="1" dirty="0">
                <a:latin typeface="ComicSansMS" panose="030F0702030302020204" pitchFamily="66" charset="0"/>
              </a:rPr>
              <a:t>distale</a:t>
            </a:r>
            <a:endParaRPr lang="fr-FR" b="1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F2124F7-444D-CE15-2C35-7C0E3CEA82CE}"/>
              </a:ext>
            </a:extLst>
          </p:cNvPr>
          <p:cNvSpPr txBox="1"/>
          <p:nvPr/>
        </p:nvSpPr>
        <p:spPr>
          <a:xfrm>
            <a:off x="4724400" y="142016"/>
            <a:ext cx="44600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b="1" dirty="0">
                <a:latin typeface="ComicSansMS" panose="030F0702030302020204" pitchFamily="66" charset="0"/>
              </a:rPr>
              <a:t>Stimulation double serrée (IIS = 10 ms) distale</a:t>
            </a:r>
            <a:endParaRPr lang="fr-FR" b="1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13E7D98-FC0B-12D8-8CAB-0604C52B9DD1}"/>
              </a:ext>
            </a:extLst>
          </p:cNvPr>
          <p:cNvSpPr txBox="1"/>
          <p:nvPr/>
        </p:nvSpPr>
        <p:spPr>
          <a:xfrm>
            <a:off x="7263055" y="1352321"/>
            <a:ext cx="5845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b="1" strike="dblStrike" dirty="0">
                <a:solidFill>
                  <a:srgbClr val="FF0000"/>
                </a:solidFill>
                <a:latin typeface="ComicSansMS" panose="030F0702030302020204" pitchFamily="66" charset="0"/>
              </a:rPr>
              <a:t>F1</a:t>
            </a:r>
            <a:endParaRPr lang="fr-FR" b="1" strike="dblStrike" dirty="0">
              <a:solidFill>
                <a:srgbClr val="FF000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2BE20E6-1A3E-D89F-364A-ACD5DEC9E83B}"/>
              </a:ext>
            </a:extLst>
          </p:cNvPr>
          <p:cNvSpPr txBox="1"/>
          <p:nvPr/>
        </p:nvSpPr>
        <p:spPr>
          <a:xfrm>
            <a:off x="2376542" y="1352321"/>
            <a:ext cx="5220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b="1" dirty="0">
                <a:latin typeface="ComicSansMS" panose="030F0702030302020204" pitchFamily="66" charset="0"/>
              </a:rPr>
              <a:t>A</a:t>
            </a:r>
            <a:endParaRPr lang="fr-FR" b="1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FAD734F-305D-29C2-91AB-B6518EF8AC78}"/>
              </a:ext>
            </a:extLst>
          </p:cNvPr>
          <p:cNvSpPr txBox="1"/>
          <p:nvPr/>
        </p:nvSpPr>
        <p:spPr>
          <a:xfrm>
            <a:off x="-14817" y="4673183"/>
            <a:ext cx="9143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b="1" dirty="0">
                <a:solidFill>
                  <a:srgbClr val="FF0000"/>
                </a:solidFill>
                <a:latin typeface="ComicSansMS" panose="030F0702030302020204" pitchFamily="66" charset="0"/>
              </a:rPr>
              <a:t>Lorsque 2 trains se suivent sur une voie unique, le premier ne peut pas faire demi-tour sans entrer en collision avec le second</a:t>
            </a:r>
            <a:r>
              <a:rPr lang="fr-BE" b="1" dirty="0">
                <a:latin typeface="ComicSansMS" panose="030F0702030302020204" pitchFamily="66" charset="0"/>
              </a:rPr>
              <a:t> (Pierre Soichot)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26FECE2-A9F0-0D1F-DD6C-EF6537B75F66}"/>
              </a:ext>
            </a:extLst>
          </p:cNvPr>
          <p:cNvSpPr txBox="1"/>
          <p:nvPr/>
        </p:nvSpPr>
        <p:spPr>
          <a:xfrm>
            <a:off x="-1345" y="5336217"/>
            <a:ext cx="91439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b="1" dirty="0">
                <a:latin typeface="ComicSansMS" panose="030F0702030302020204" pitchFamily="66" charset="0"/>
              </a:rPr>
              <a:t>Lors d’un double-choc serré (IIS = 10 ms) :</a:t>
            </a:r>
            <a:br>
              <a:rPr lang="fr-BE" b="1" dirty="0">
                <a:latin typeface="ComicSansMS" panose="030F0702030302020204" pitchFamily="66" charset="0"/>
              </a:rPr>
            </a:br>
            <a:r>
              <a:rPr lang="fr-BE" b="1" dirty="0">
                <a:latin typeface="ComicSansMS" panose="030F0702030302020204" pitchFamily="66" charset="0"/>
              </a:rPr>
              <a:t>- les </a:t>
            </a:r>
            <a:r>
              <a:rPr lang="fr-BE" b="1" dirty="0">
                <a:solidFill>
                  <a:srgbClr val="00B050"/>
                </a:solidFill>
                <a:latin typeface="ComicSansMS" panose="030F0702030302020204" pitchFamily="66" charset="0"/>
              </a:rPr>
              <a:t>ondes F</a:t>
            </a:r>
            <a:r>
              <a:rPr lang="fr-BE" b="1" dirty="0">
                <a:latin typeface="ComicSansMS" panose="030F0702030302020204" pitchFamily="66" charset="0"/>
              </a:rPr>
              <a:t> induites par le premier choc rentrent en collision avec les influx antidromiques générés par le second choc</a:t>
            </a:r>
            <a:br>
              <a:rPr lang="fr-BE" b="1" dirty="0">
                <a:latin typeface="ComicSansMS" panose="030F0702030302020204" pitchFamily="66" charset="0"/>
              </a:rPr>
            </a:br>
            <a:r>
              <a:rPr lang="fr-BE" b="1" dirty="0">
                <a:latin typeface="ComicSansMS" panose="030F0702030302020204" pitchFamily="66" charset="0"/>
              </a:rPr>
              <a:t>- les </a:t>
            </a:r>
            <a:r>
              <a:rPr lang="fr-BE" b="1" dirty="0">
                <a:solidFill>
                  <a:srgbClr val="00B050"/>
                </a:solidFill>
                <a:latin typeface="ComicSansMS" panose="030F0702030302020204" pitchFamily="66" charset="0"/>
              </a:rPr>
              <a:t>ondes A</a:t>
            </a:r>
            <a:r>
              <a:rPr lang="fr-BE" b="1" dirty="0">
                <a:latin typeface="ComicSansMS" panose="030F0702030302020204" pitchFamily="66" charset="0"/>
              </a:rPr>
              <a:t>, qui sont souvent des décharges doubles indirectes, disparaissent</a:t>
            </a:r>
            <a:br>
              <a:rPr lang="fr-BE" b="1" dirty="0">
                <a:latin typeface="ComicSansMS" panose="030F0702030302020204" pitchFamily="66" charset="0"/>
              </a:rPr>
            </a:br>
            <a:r>
              <a:rPr lang="fr-BE" b="1" dirty="0">
                <a:latin typeface="ComicSansMS" panose="030F0702030302020204" pitchFamily="66" charset="0"/>
              </a:rPr>
              <a:t>- par contre, les </a:t>
            </a:r>
            <a:r>
              <a:rPr lang="fr-BE" b="1" dirty="0">
                <a:solidFill>
                  <a:srgbClr val="00B050"/>
                </a:solidFill>
                <a:latin typeface="ComicSansMS" panose="030F0702030302020204" pitchFamily="66" charset="0"/>
              </a:rPr>
              <a:t>RAM</a:t>
            </a:r>
            <a:r>
              <a:rPr lang="fr-BE" b="1" dirty="0">
                <a:latin typeface="ComicSansMS" panose="030F0702030302020204" pitchFamily="66" charset="0"/>
              </a:rPr>
              <a:t> résistent 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D3F0BCC-C8C1-7BFC-BEAD-B27E85C9D796}"/>
              </a:ext>
            </a:extLst>
          </p:cNvPr>
          <p:cNvSpPr txBox="1"/>
          <p:nvPr/>
        </p:nvSpPr>
        <p:spPr>
          <a:xfrm>
            <a:off x="6664810" y="1352321"/>
            <a:ext cx="5220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b="1" strike="dblStrike" dirty="0">
                <a:latin typeface="ComicSansMS" panose="030F0702030302020204" pitchFamily="66" charset="0"/>
              </a:rPr>
              <a:t>A</a:t>
            </a:r>
            <a:endParaRPr lang="fr-FR" b="1" strike="dblStrike" dirty="0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0EC51E2C-CFD4-6DBF-95C7-78920800AD45}"/>
              </a:ext>
            </a:extLst>
          </p:cNvPr>
          <p:cNvCxnSpPr>
            <a:cxnSpLocks/>
          </p:cNvCxnSpPr>
          <p:nvPr/>
        </p:nvCxnSpPr>
        <p:spPr>
          <a:xfrm>
            <a:off x="4570654" y="2728452"/>
            <a:ext cx="44748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B160AAFB-A541-CA27-07F6-0A63E49D9787}"/>
              </a:ext>
            </a:extLst>
          </p:cNvPr>
          <p:cNvSpPr txBox="1"/>
          <p:nvPr/>
        </p:nvSpPr>
        <p:spPr>
          <a:xfrm>
            <a:off x="4510501" y="2748601"/>
            <a:ext cx="752901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300" b="1" dirty="0">
                <a:latin typeface="ComicSansMS" panose="030F0702030302020204" pitchFamily="66" charset="0"/>
              </a:rPr>
              <a:t>10 ms</a:t>
            </a:r>
            <a:endParaRPr lang="fr-FR" sz="1300" b="1" dirty="0"/>
          </a:p>
        </p:txBody>
      </p:sp>
    </p:spTree>
    <p:extLst>
      <p:ext uri="{BB962C8B-B14F-4D97-AF65-F5344CB8AC3E}">
        <p14:creationId xmlns:p14="http://schemas.microsoft.com/office/powerpoint/2010/main" val="26815603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e 42">
            <a:extLst>
              <a:ext uri="{FF2B5EF4-FFF2-40B4-BE49-F238E27FC236}">
                <a16:creationId xmlns:a16="http://schemas.microsoft.com/office/drawing/2014/main" id="{5452DAFC-3358-EF82-F1A1-F1B810396D97}"/>
              </a:ext>
            </a:extLst>
          </p:cNvPr>
          <p:cNvGrpSpPr/>
          <p:nvPr/>
        </p:nvGrpSpPr>
        <p:grpSpPr>
          <a:xfrm>
            <a:off x="544096" y="4974456"/>
            <a:ext cx="5734043" cy="481693"/>
            <a:chOff x="304800" y="1110343"/>
            <a:chExt cx="7645391" cy="642257"/>
          </a:xfrm>
        </p:grpSpPr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DA3FC56F-D97C-C1F0-A7BF-9F490494A7F6}"/>
                </a:ext>
              </a:extLst>
            </p:cNvPr>
            <p:cNvCxnSpPr/>
            <p:nvPr/>
          </p:nvCxnSpPr>
          <p:spPr>
            <a:xfrm>
              <a:off x="304800" y="1110343"/>
              <a:ext cx="0" cy="64225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D1503300-EA0B-2703-E3D1-40D3D3268BC6}"/>
                </a:ext>
              </a:extLst>
            </p:cNvPr>
            <p:cNvCxnSpPr/>
            <p:nvPr/>
          </p:nvCxnSpPr>
          <p:spPr>
            <a:xfrm>
              <a:off x="446314" y="1110343"/>
              <a:ext cx="0" cy="64225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C510AA83-3B90-AADD-71DC-233FBF25BF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285" y="1436915"/>
              <a:ext cx="698862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8BF3213B-9D29-8C38-5AC4-9D1AF64650EA}"/>
                </a:ext>
              </a:extLst>
            </p:cNvPr>
            <p:cNvSpPr/>
            <p:nvPr/>
          </p:nvSpPr>
          <p:spPr>
            <a:xfrm>
              <a:off x="7532914" y="1213945"/>
              <a:ext cx="417277" cy="435052"/>
            </a:xfrm>
            <a:prstGeom prst="ellipse">
              <a:avLst/>
            </a:prstGeom>
            <a:noFill/>
            <a:ln w="25400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45F60A02-71A4-BAB7-058F-C6F80F896C7C}"/>
              </a:ext>
            </a:extLst>
          </p:cNvPr>
          <p:cNvGrpSpPr/>
          <p:nvPr/>
        </p:nvGrpSpPr>
        <p:grpSpPr>
          <a:xfrm>
            <a:off x="723709" y="4406079"/>
            <a:ext cx="5554430" cy="326289"/>
            <a:chOff x="544285" y="1213945"/>
            <a:chExt cx="7405906" cy="435052"/>
          </a:xfrm>
        </p:grpSpPr>
        <p:cxnSp>
          <p:nvCxnSpPr>
            <p:cNvPr id="71" name="Connecteur droit 70">
              <a:extLst>
                <a:ext uri="{FF2B5EF4-FFF2-40B4-BE49-F238E27FC236}">
                  <a16:creationId xmlns:a16="http://schemas.microsoft.com/office/drawing/2014/main" id="{558C78FA-CF59-E224-6008-F87CA6A342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285" y="1436915"/>
              <a:ext cx="698862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FAC8A063-A4D5-D000-4078-ABE9AD922DBD}"/>
                </a:ext>
              </a:extLst>
            </p:cNvPr>
            <p:cNvSpPr/>
            <p:nvPr/>
          </p:nvSpPr>
          <p:spPr>
            <a:xfrm>
              <a:off x="7532914" y="1213945"/>
              <a:ext cx="417277" cy="435052"/>
            </a:xfrm>
            <a:prstGeom prst="ellipse">
              <a:avLst/>
            </a:prstGeom>
            <a:noFill/>
            <a:ln w="25400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6F27BF62-F496-9C47-6854-F23C0EE8EF49}"/>
              </a:ext>
            </a:extLst>
          </p:cNvPr>
          <p:cNvGrpSpPr/>
          <p:nvPr/>
        </p:nvGrpSpPr>
        <p:grpSpPr>
          <a:xfrm>
            <a:off x="544096" y="3835422"/>
            <a:ext cx="5734043" cy="481693"/>
            <a:chOff x="304800" y="1110343"/>
            <a:chExt cx="7645391" cy="642257"/>
          </a:xfrm>
        </p:grpSpPr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9A1157CA-0731-8341-1A80-85E4ABA7475E}"/>
                </a:ext>
              </a:extLst>
            </p:cNvPr>
            <p:cNvCxnSpPr/>
            <p:nvPr/>
          </p:nvCxnSpPr>
          <p:spPr>
            <a:xfrm>
              <a:off x="304800" y="1110343"/>
              <a:ext cx="0" cy="64225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5A6BE2E5-A0F2-113A-7AD7-E031EF8EF412}"/>
                </a:ext>
              </a:extLst>
            </p:cNvPr>
            <p:cNvCxnSpPr/>
            <p:nvPr/>
          </p:nvCxnSpPr>
          <p:spPr>
            <a:xfrm>
              <a:off x="446314" y="1110343"/>
              <a:ext cx="0" cy="64225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C877E528-2C70-5E4F-D901-5D1D342AC1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285" y="1436915"/>
              <a:ext cx="698862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3C3FC00A-0DA4-A8D7-A7F1-2A005510E0FA}"/>
                </a:ext>
              </a:extLst>
            </p:cNvPr>
            <p:cNvSpPr/>
            <p:nvPr/>
          </p:nvSpPr>
          <p:spPr>
            <a:xfrm>
              <a:off x="7532914" y="1213945"/>
              <a:ext cx="417277" cy="435052"/>
            </a:xfrm>
            <a:prstGeom prst="ellipse">
              <a:avLst/>
            </a:prstGeom>
            <a:noFill/>
            <a:ln w="25400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E19BF2CC-C9D8-F1A8-232D-DB22FE4078D3}"/>
              </a:ext>
            </a:extLst>
          </p:cNvPr>
          <p:cNvGrpSpPr/>
          <p:nvPr/>
        </p:nvGrpSpPr>
        <p:grpSpPr>
          <a:xfrm>
            <a:off x="723709" y="3060215"/>
            <a:ext cx="5554430" cy="326289"/>
            <a:chOff x="544285" y="1213945"/>
            <a:chExt cx="7405906" cy="435052"/>
          </a:xfrm>
        </p:grpSpPr>
        <p:cxnSp>
          <p:nvCxnSpPr>
            <p:cNvPr id="68" name="Connecteur droit 67">
              <a:extLst>
                <a:ext uri="{FF2B5EF4-FFF2-40B4-BE49-F238E27FC236}">
                  <a16:creationId xmlns:a16="http://schemas.microsoft.com/office/drawing/2014/main" id="{50ED4D32-8FF6-4F45-CEE5-F46DD2BD59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285" y="1436915"/>
              <a:ext cx="698862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CF2C43A6-B4A0-82B1-D3DB-C5107B5395F7}"/>
                </a:ext>
              </a:extLst>
            </p:cNvPr>
            <p:cNvSpPr/>
            <p:nvPr/>
          </p:nvSpPr>
          <p:spPr>
            <a:xfrm>
              <a:off x="7532914" y="1213945"/>
              <a:ext cx="417277" cy="435052"/>
            </a:xfrm>
            <a:prstGeom prst="ellipse">
              <a:avLst/>
            </a:prstGeom>
            <a:noFill/>
            <a:ln w="25400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DAC90741-041D-F687-457A-C9EBFC8440F8}"/>
              </a:ext>
            </a:extLst>
          </p:cNvPr>
          <p:cNvGrpSpPr/>
          <p:nvPr/>
        </p:nvGrpSpPr>
        <p:grpSpPr>
          <a:xfrm>
            <a:off x="544096" y="2461230"/>
            <a:ext cx="5734043" cy="481693"/>
            <a:chOff x="304800" y="1110343"/>
            <a:chExt cx="7645391" cy="642257"/>
          </a:xfrm>
        </p:grpSpPr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87F05052-564E-AB79-41D7-A7516A9D2876}"/>
                </a:ext>
              </a:extLst>
            </p:cNvPr>
            <p:cNvCxnSpPr/>
            <p:nvPr/>
          </p:nvCxnSpPr>
          <p:spPr>
            <a:xfrm>
              <a:off x="304800" y="1110343"/>
              <a:ext cx="0" cy="64225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77B1198C-074A-FF81-F333-1B5B32AC3AA9}"/>
                </a:ext>
              </a:extLst>
            </p:cNvPr>
            <p:cNvCxnSpPr/>
            <p:nvPr/>
          </p:nvCxnSpPr>
          <p:spPr>
            <a:xfrm>
              <a:off x="446314" y="1110343"/>
              <a:ext cx="0" cy="64225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D4AAB97D-3DF4-38C4-BD63-563FD66E56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285" y="1436915"/>
              <a:ext cx="698862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7A4557E6-2A34-9404-7828-1C898F5CFBCB}"/>
                </a:ext>
              </a:extLst>
            </p:cNvPr>
            <p:cNvSpPr/>
            <p:nvPr/>
          </p:nvSpPr>
          <p:spPr>
            <a:xfrm>
              <a:off x="7532914" y="1213945"/>
              <a:ext cx="417277" cy="435052"/>
            </a:xfrm>
            <a:prstGeom prst="ellipse">
              <a:avLst/>
            </a:prstGeom>
            <a:noFill/>
            <a:ln w="25400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81309520-8A42-698D-BFD8-D9D6C0A3F67A}"/>
              </a:ext>
            </a:extLst>
          </p:cNvPr>
          <p:cNvSpPr txBox="1"/>
          <p:nvPr/>
        </p:nvSpPr>
        <p:spPr>
          <a:xfrm>
            <a:off x="-661293" y="351838"/>
            <a:ext cx="631318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00" dirty="0"/>
              <a:t>Distinguer RAM et DDI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52D0EF2-5126-C49C-11BC-CB8E2B5FC106}"/>
              </a:ext>
            </a:extLst>
          </p:cNvPr>
          <p:cNvSpPr txBox="1"/>
          <p:nvPr/>
        </p:nvSpPr>
        <p:spPr>
          <a:xfrm>
            <a:off x="1204845" y="660218"/>
            <a:ext cx="285950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b="1" dirty="0">
                <a:solidFill>
                  <a:srgbClr val="FF0000"/>
                </a:solidFill>
              </a:rPr>
              <a:t>Doubles chocs serrés (IIS = 10 ms)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CB90C8C-63B5-8651-6380-18319CDEB19A}"/>
              </a:ext>
            </a:extLst>
          </p:cNvPr>
          <p:cNvSpPr txBox="1"/>
          <p:nvPr/>
        </p:nvSpPr>
        <p:spPr>
          <a:xfrm>
            <a:off x="2393056" y="1594854"/>
            <a:ext cx="4076324" cy="92333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fr-BE" sz="1350" b="1" dirty="0">
                <a:solidFill>
                  <a:schemeClr val="bg1"/>
                </a:solidFill>
                <a:latin typeface="ComicSansMS" panose="030F0702030302020204" pitchFamily="66" charset="0"/>
              </a:rPr>
              <a:t>Lorsque 2 trains se suivent sur une voie unique, le premier ne peut pas faire demi-tour sans entrer en collision avec le second </a:t>
            </a:r>
            <a:br>
              <a:rPr lang="fr-BE" sz="1350" b="1" dirty="0">
                <a:latin typeface="ComicSansMS" panose="030F0702030302020204" pitchFamily="66" charset="0"/>
              </a:rPr>
            </a:br>
            <a:r>
              <a:rPr lang="fr-BE" sz="1350" b="1" dirty="0">
                <a:latin typeface="ComicSansMS" panose="030F0702030302020204" pitchFamily="66" charset="0"/>
              </a:rPr>
              <a:t>                                                     </a:t>
            </a:r>
            <a:r>
              <a:rPr lang="fr-BE" sz="1350" b="1" i="1" dirty="0">
                <a:latin typeface="ComicSansMS" panose="030F0702030302020204" pitchFamily="66" charset="0"/>
              </a:rPr>
              <a:t>Pierre Soichot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8705EE1-22A1-CE42-DC33-5247320B00C6}"/>
              </a:ext>
            </a:extLst>
          </p:cNvPr>
          <p:cNvSpPr txBox="1"/>
          <p:nvPr/>
        </p:nvSpPr>
        <p:spPr>
          <a:xfrm>
            <a:off x="102962" y="2035766"/>
            <a:ext cx="5885898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350" b="1" dirty="0">
                <a:latin typeface="ComicSansMS" panose="030F0702030302020204" pitchFamily="66" charset="0"/>
              </a:rPr>
              <a:t>Stimulation simple distale</a:t>
            </a:r>
            <a:endParaRPr lang="fr-FR" sz="1350" b="1" dirty="0"/>
          </a:p>
        </p:txBody>
      </p:sp>
      <p:sp>
        <p:nvSpPr>
          <p:cNvPr id="16" name="Étoile à 5 branches 15">
            <a:extLst>
              <a:ext uri="{FF2B5EF4-FFF2-40B4-BE49-F238E27FC236}">
                <a16:creationId xmlns:a16="http://schemas.microsoft.com/office/drawing/2014/main" id="{78073885-BC83-3E76-9E3C-5260F262A408}"/>
              </a:ext>
            </a:extLst>
          </p:cNvPr>
          <p:cNvSpPr/>
          <p:nvPr/>
        </p:nvSpPr>
        <p:spPr>
          <a:xfrm rot="19182194">
            <a:off x="1245389" y="2590374"/>
            <a:ext cx="228600" cy="211159"/>
          </a:xfrm>
          <a:prstGeom prst="star5">
            <a:avLst/>
          </a:prstGeom>
          <a:solidFill>
            <a:srgbClr val="FFFF00"/>
          </a:solidFill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6138BDC1-EDA2-E47B-2B66-A4D4DF6D1EE9}"/>
              </a:ext>
            </a:extLst>
          </p:cNvPr>
          <p:cNvCxnSpPr>
            <a:cxnSpLocks/>
          </p:cNvCxnSpPr>
          <p:nvPr/>
        </p:nvCxnSpPr>
        <p:spPr>
          <a:xfrm>
            <a:off x="1771747" y="2710506"/>
            <a:ext cx="257786" cy="0"/>
          </a:xfrm>
          <a:prstGeom prst="straightConnector1">
            <a:avLst/>
          </a:prstGeom>
          <a:ln w="6032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F2B1C052-E695-FFD1-0489-461605869323}"/>
              </a:ext>
            </a:extLst>
          </p:cNvPr>
          <p:cNvCxnSpPr>
            <a:cxnSpLocks/>
          </p:cNvCxnSpPr>
          <p:nvPr/>
        </p:nvCxnSpPr>
        <p:spPr>
          <a:xfrm flipH="1">
            <a:off x="756494" y="2708554"/>
            <a:ext cx="268941" cy="0"/>
          </a:xfrm>
          <a:prstGeom prst="straightConnector1">
            <a:avLst/>
          </a:prstGeom>
          <a:ln w="6032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0C4E645A-13AF-E8AC-BF69-72B9E55104B9}"/>
              </a:ext>
            </a:extLst>
          </p:cNvPr>
          <p:cNvSpPr txBox="1"/>
          <p:nvPr/>
        </p:nvSpPr>
        <p:spPr>
          <a:xfrm>
            <a:off x="717108" y="2355174"/>
            <a:ext cx="41364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350" b="1" dirty="0">
                <a:solidFill>
                  <a:srgbClr val="00B050"/>
                </a:solidFill>
                <a:latin typeface="ComicSansMS" panose="030F0702030302020204" pitchFamily="66" charset="0"/>
              </a:rPr>
              <a:t>M1</a:t>
            </a:r>
            <a:endParaRPr lang="fr-FR" sz="1350" b="1" dirty="0">
              <a:solidFill>
                <a:srgbClr val="00B05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8A50FC9-F223-AB2F-7138-93D7C89B9CEE}"/>
              </a:ext>
            </a:extLst>
          </p:cNvPr>
          <p:cNvSpPr txBox="1"/>
          <p:nvPr/>
        </p:nvSpPr>
        <p:spPr>
          <a:xfrm>
            <a:off x="77334" y="2516681"/>
            <a:ext cx="278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1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5C4429C-7E34-7C81-E8BF-6C8C96D3AA14}"/>
              </a:ext>
            </a:extLst>
          </p:cNvPr>
          <p:cNvSpPr txBox="1"/>
          <p:nvPr/>
        </p:nvSpPr>
        <p:spPr>
          <a:xfrm>
            <a:off x="77334" y="3893164"/>
            <a:ext cx="278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1</a:t>
            </a: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B0B73324-070D-7B5A-021B-81CC9DF3FD92}"/>
              </a:ext>
            </a:extLst>
          </p:cNvPr>
          <p:cNvCxnSpPr>
            <a:cxnSpLocks/>
          </p:cNvCxnSpPr>
          <p:nvPr/>
        </p:nvCxnSpPr>
        <p:spPr>
          <a:xfrm>
            <a:off x="537522" y="2979291"/>
            <a:ext cx="0" cy="48169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9685D8F8-1E8C-4DD2-8D53-FF2A778720C4}"/>
              </a:ext>
            </a:extLst>
          </p:cNvPr>
          <p:cNvCxnSpPr>
            <a:cxnSpLocks/>
          </p:cNvCxnSpPr>
          <p:nvPr/>
        </p:nvCxnSpPr>
        <p:spPr>
          <a:xfrm>
            <a:off x="643658" y="2979291"/>
            <a:ext cx="0" cy="48169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Étoile à 5 branches 32">
            <a:extLst>
              <a:ext uri="{FF2B5EF4-FFF2-40B4-BE49-F238E27FC236}">
                <a16:creationId xmlns:a16="http://schemas.microsoft.com/office/drawing/2014/main" id="{1D4CAB35-6913-2540-ADDE-01D02E87E30E}"/>
              </a:ext>
            </a:extLst>
          </p:cNvPr>
          <p:cNvSpPr/>
          <p:nvPr/>
        </p:nvSpPr>
        <p:spPr>
          <a:xfrm rot="19182194">
            <a:off x="1254032" y="3964566"/>
            <a:ext cx="228600" cy="211159"/>
          </a:xfrm>
          <a:prstGeom prst="star5">
            <a:avLst/>
          </a:prstGeom>
          <a:solidFill>
            <a:srgbClr val="FFFF00"/>
          </a:solidFill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B3B2BC4E-3738-3009-FE96-15FB814185C7}"/>
              </a:ext>
            </a:extLst>
          </p:cNvPr>
          <p:cNvCxnSpPr>
            <a:cxnSpLocks/>
          </p:cNvCxnSpPr>
          <p:nvPr/>
        </p:nvCxnSpPr>
        <p:spPr>
          <a:xfrm>
            <a:off x="1780389" y="4081547"/>
            <a:ext cx="257786" cy="0"/>
          </a:xfrm>
          <a:prstGeom prst="straightConnector1">
            <a:avLst/>
          </a:prstGeom>
          <a:ln w="6032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5DC2E3E0-3F84-4C85-CF82-EB51D9BEECE9}"/>
              </a:ext>
            </a:extLst>
          </p:cNvPr>
          <p:cNvCxnSpPr>
            <a:cxnSpLocks/>
          </p:cNvCxnSpPr>
          <p:nvPr/>
        </p:nvCxnSpPr>
        <p:spPr>
          <a:xfrm flipH="1">
            <a:off x="765136" y="4079594"/>
            <a:ext cx="268941" cy="0"/>
          </a:xfrm>
          <a:prstGeom prst="straightConnector1">
            <a:avLst/>
          </a:prstGeom>
          <a:ln w="6032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EF64CF84-3001-154C-2A1F-5E2F18DDABB4}"/>
              </a:ext>
            </a:extLst>
          </p:cNvPr>
          <p:cNvSpPr txBox="1"/>
          <p:nvPr/>
        </p:nvSpPr>
        <p:spPr>
          <a:xfrm>
            <a:off x="725750" y="3729367"/>
            <a:ext cx="41364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350" b="1" dirty="0">
                <a:solidFill>
                  <a:srgbClr val="00B050"/>
                </a:solidFill>
                <a:latin typeface="ComicSansMS" panose="030F0702030302020204" pitchFamily="66" charset="0"/>
              </a:rPr>
              <a:t>M1</a:t>
            </a:r>
            <a:endParaRPr lang="fr-FR" sz="1350" b="1" dirty="0">
              <a:solidFill>
                <a:srgbClr val="00B050"/>
              </a:solidFill>
            </a:endParaRPr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BF037461-865B-4F88-AED1-CAF27A63A3AE}"/>
              </a:ext>
            </a:extLst>
          </p:cNvPr>
          <p:cNvCxnSpPr>
            <a:cxnSpLocks/>
          </p:cNvCxnSpPr>
          <p:nvPr/>
        </p:nvCxnSpPr>
        <p:spPr>
          <a:xfrm>
            <a:off x="536897" y="4353483"/>
            <a:ext cx="0" cy="48169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81BA3B3D-9733-800E-D689-CB04796DC966}"/>
              </a:ext>
            </a:extLst>
          </p:cNvPr>
          <p:cNvCxnSpPr>
            <a:cxnSpLocks/>
          </p:cNvCxnSpPr>
          <p:nvPr/>
        </p:nvCxnSpPr>
        <p:spPr>
          <a:xfrm>
            <a:off x="643032" y="4353483"/>
            <a:ext cx="0" cy="48169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Étoile à 5 branches 47">
            <a:extLst>
              <a:ext uri="{FF2B5EF4-FFF2-40B4-BE49-F238E27FC236}">
                <a16:creationId xmlns:a16="http://schemas.microsoft.com/office/drawing/2014/main" id="{86106B57-D66D-4367-D1F8-C5B5C28C93CF}"/>
              </a:ext>
            </a:extLst>
          </p:cNvPr>
          <p:cNvSpPr/>
          <p:nvPr/>
        </p:nvSpPr>
        <p:spPr>
          <a:xfrm rot="19182194">
            <a:off x="1284647" y="5103600"/>
            <a:ext cx="228600" cy="211159"/>
          </a:xfrm>
          <a:prstGeom prst="star5">
            <a:avLst/>
          </a:prstGeom>
          <a:solidFill>
            <a:srgbClr val="FFFF00"/>
          </a:solidFill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A895ECDB-463D-8775-EED9-4D03C723E126}"/>
              </a:ext>
            </a:extLst>
          </p:cNvPr>
          <p:cNvCxnSpPr>
            <a:cxnSpLocks/>
          </p:cNvCxnSpPr>
          <p:nvPr/>
        </p:nvCxnSpPr>
        <p:spPr>
          <a:xfrm>
            <a:off x="2459738" y="5223121"/>
            <a:ext cx="257786" cy="0"/>
          </a:xfrm>
          <a:prstGeom prst="straightConnector1">
            <a:avLst/>
          </a:prstGeom>
          <a:ln w="6032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5ECCE6F8-8BC8-0167-7BDC-1B116847D1A3}"/>
              </a:ext>
            </a:extLst>
          </p:cNvPr>
          <p:cNvCxnSpPr>
            <a:cxnSpLocks/>
          </p:cNvCxnSpPr>
          <p:nvPr/>
        </p:nvCxnSpPr>
        <p:spPr>
          <a:xfrm flipH="1">
            <a:off x="795752" y="5223912"/>
            <a:ext cx="268941" cy="0"/>
          </a:xfrm>
          <a:prstGeom prst="straightConnector1">
            <a:avLst/>
          </a:prstGeom>
          <a:ln w="6032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ZoneTexte 50">
            <a:extLst>
              <a:ext uri="{FF2B5EF4-FFF2-40B4-BE49-F238E27FC236}">
                <a16:creationId xmlns:a16="http://schemas.microsoft.com/office/drawing/2014/main" id="{BA7C6E4F-BAC9-0498-3008-8E846FE5BE2F}"/>
              </a:ext>
            </a:extLst>
          </p:cNvPr>
          <p:cNvSpPr txBox="1"/>
          <p:nvPr/>
        </p:nvSpPr>
        <p:spPr>
          <a:xfrm>
            <a:off x="756366" y="4868400"/>
            <a:ext cx="44786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350" b="1" dirty="0">
                <a:solidFill>
                  <a:srgbClr val="00B050"/>
                </a:solidFill>
                <a:latin typeface="ComicSansMS" panose="030F0702030302020204" pitchFamily="66" charset="0"/>
              </a:rPr>
              <a:t>M2</a:t>
            </a:r>
            <a:endParaRPr lang="fr-FR" sz="1350" b="1" dirty="0">
              <a:solidFill>
                <a:srgbClr val="00B050"/>
              </a:solidFill>
            </a:endParaRP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707916CE-5685-1988-69E8-1781C9F8B4AF}"/>
              </a:ext>
            </a:extLst>
          </p:cNvPr>
          <p:cNvSpPr txBox="1"/>
          <p:nvPr/>
        </p:nvSpPr>
        <p:spPr>
          <a:xfrm>
            <a:off x="102962" y="3502300"/>
            <a:ext cx="5885898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350" b="1" dirty="0">
                <a:latin typeface="ComicSansMS" panose="030F0702030302020204" pitchFamily="66" charset="0"/>
              </a:rPr>
              <a:t>Stimulation double serrée (IIS = 10 ms) distale</a:t>
            </a:r>
            <a:endParaRPr lang="fr-FR" sz="1350" b="1" dirty="0"/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039DF73D-B1D2-A9B5-56FA-286D49302DA9}"/>
              </a:ext>
            </a:extLst>
          </p:cNvPr>
          <p:cNvSpPr txBox="1"/>
          <p:nvPr/>
        </p:nvSpPr>
        <p:spPr>
          <a:xfrm>
            <a:off x="102963" y="5002916"/>
            <a:ext cx="278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2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08567E51-7F15-B29C-521D-9044C0C2AE31}"/>
              </a:ext>
            </a:extLst>
          </p:cNvPr>
          <p:cNvSpPr txBox="1"/>
          <p:nvPr/>
        </p:nvSpPr>
        <p:spPr>
          <a:xfrm>
            <a:off x="-56916" y="5278576"/>
            <a:ext cx="98084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b="1" dirty="0"/>
              <a:t>+10 ms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47305D57-B330-791E-26DA-505CA5A52E6C}"/>
              </a:ext>
            </a:extLst>
          </p:cNvPr>
          <p:cNvSpPr txBox="1"/>
          <p:nvPr/>
        </p:nvSpPr>
        <p:spPr>
          <a:xfrm>
            <a:off x="509183" y="1665050"/>
            <a:ext cx="5293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dirty="0">
                <a:highlight>
                  <a:srgbClr val="FFFF00"/>
                </a:highlight>
                <a:latin typeface="ComicSansMS" panose="030F0702030302020204" pitchFamily="66" charset="0"/>
              </a:rPr>
              <a:t>DDI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4A6CBCE-9C05-8368-08A1-7B38404CDD51}"/>
              </a:ext>
            </a:extLst>
          </p:cNvPr>
          <p:cNvSpPr txBox="1"/>
          <p:nvPr/>
        </p:nvSpPr>
        <p:spPr>
          <a:xfrm>
            <a:off x="4470866" y="2906038"/>
            <a:ext cx="41364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350" b="1" dirty="0">
                <a:latin typeface="ComicSansMS" panose="030F0702030302020204" pitchFamily="66" charset="0"/>
              </a:rPr>
              <a:t>A1</a:t>
            </a:r>
            <a:endParaRPr lang="fr-FR" sz="1350" b="1" dirty="0"/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8D59CD69-4FB1-EFE4-34EC-31239C85C61A}"/>
              </a:ext>
            </a:extLst>
          </p:cNvPr>
          <p:cNvCxnSpPr>
            <a:cxnSpLocks/>
          </p:cNvCxnSpPr>
          <p:nvPr/>
        </p:nvCxnSpPr>
        <p:spPr>
          <a:xfrm flipH="1">
            <a:off x="4448564" y="3231254"/>
            <a:ext cx="268941" cy="0"/>
          </a:xfrm>
          <a:prstGeom prst="straightConnector1">
            <a:avLst/>
          </a:prstGeom>
          <a:ln w="6032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ZoneTexte 72">
            <a:extLst>
              <a:ext uri="{FF2B5EF4-FFF2-40B4-BE49-F238E27FC236}">
                <a16:creationId xmlns:a16="http://schemas.microsoft.com/office/drawing/2014/main" id="{0BCAFEC4-7DC1-D4CE-28D2-3CF508A283EC}"/>
              </a:ext>
            </a:extLst>
          </p:cNvPr>
          <p:cNvSpPr txBox="1"/>
          <p:nvPr/>
        </p:nvSpPr>
        <p:spPr>
          <a:xfrm>
            <a:off x="4493548" y="4251901"/>
            <a:ext cx="41364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350" b="1" dirty="0">
                <a:latin typeface="ComicSansMS" panose="030F0702030302020204" pitchFamily="66" charset="0"/>
              </a:rPr>
              <a:t>A1</a:t>
            </a:r>
            <a:endParaRPr lang="fr-FR" sz="1350" b="1" dirty="0"/>
          </a:p>
        </p:txBody>
      </p:sp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DECA2A27-FDEF-0FE4-5DA3-8D7770E12799}"/>
              </a:ext>
            </a:extLst>
          </p:cNvPr>
          <p:cNvCxnSpPr>
            <a:cxnSpLocks/>
          </p:cNvCxnSpPr>
          <p:nvPr/>
        </p:nvCxnSpPr>
        <p:spPr>
          <a:xfrm flipH="1">
            <a:off x="4471245" y="4574104"/>
            <a:ext cx="268941" cy="0"/>
          </a:xfrm>
          <a:prstGeom prst="straightConnector1">
            <a:avLst/>
          </a:prstGeom>
          <a:ln w="6032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ZoneTexte 93">
            <a:extLst>
              <a:ext uri="{FF2B5EF4-FFF2-40B4-BE49-F238E27FC236}">
                <a16:creationId xmlns:a16="http://schemas.microsoft.com/office/drawing/2014/main" id="{82E6659A-9FA5-ABD3-8C8D-EB6B0B4B1751}"/>
              </a:ext>
            </a:extLst>
          </p:cNvPr>
          <p:cNvSpPr txBox="1"/>
          <p:nvPr/>
        </p:nvSpPr>
        <p:spPr>
          <a:xfrm>
            <a:off x="2582509" y="4868400"/>
            <a:ext cx="41364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350" b="1" strike="dblStrike" dirty="0">
                <a:latin typeface="ComicSansMS" panose="030F0702030302020204" pitchFamily="66" charset="0"/>
              </a:rPr>
              <a:t>A1</a:t>
            </a:r>
            <a:endParaRPr lang="fr-FR" sz="1350" b="1" strike="dblStrike" dirty="0"/>
          </a:p>
        </p:txBody>
      </p:sp>
      <p:cxnSp>
        <p:nvCxnSpPr>
          <p:cNvPr id="96" name="Connecteur droit avec flèche 95">
            <a:extLst>
              <a:ext uri="{FF2B5EF4-FFF2-40B4-BE49-F238E27FC236}">
                <a16:creationId xmlns:a16="http://schemas.microsoft.com/office/drawing/2014/main" id="{842FB9F4-8FE1-219B-9FFE-2ECDFAC6A903}"/>
              </a:ext>
            </a:extLst>
          </p:cNvPr>
          <p:cNvCxnSpPr>
            <a:cxnSpLocks/>
          </p:cNvCxnSpPr>
          <p:nvPr/>
        </p:nvCxnSpPr>
        <p:spPr>
          <a:xfrm flipH="1">
            <a:off x="2732628" y="5223500"/>
            <a:ext cx="268941" cy="0"/>
          </a:xfrm>
          <a:prstGeom prst="straightConnector1">
            <a:avLst/>
          </a:prstGeom>
          <a:ln w="6032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Image 96">
            <a:extLst>
              <a:ext uri="{FF2B5EF4-FFF2-40B4-BE49-F238E27FC236}">
                <a16:creationId xmlns:a16="http://schemas.microsoft.com/office/drawing/2014/main" id="{D20AA3FA-3A2C-975E-88BA-E859DD92A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3094" y="878549"/>
            <a:ext cx="2532607" cy="25172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8" name="Image 97">
            <a:extLst>
              <a:ext uri="{FF2B5EF4-FFF2-40B4-BE49-F238E27FC236}">
                <a16:creationId xmlns:a16="http://schemas.microsoft.com/office/drawing/2014/main" id="{4455EAB5-EB3A-09BD-CA58-D66A26C12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968" y="3431562"/>
            <a:ext cx="2532608" cy="25691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0" name="ZoneTexte 99">
            <a:extLst>
              <a:ext uri="{FF2B5EF4-FFF2-40B4-BE49-F238E27FC236}">
                <a16:creationId xmlns:a16="http://schemas.microsoft.com/office/drawing/2014/main" id="{70AD48AD-7C1E-FC91-4A35-4D0111B6CF23}"/>
              </a:ext>
            </a:extLst>
          </p:cNvPr>
          <p:cNvSpPr txBox="1"/>
          <p:nvPr/>
        </p:nvSpPr>
        <p:spPr>
          <a:xfrm>
            <a:off x="6627432" y="1580594"/>
            <a:ext cx="39153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050" b="1" dirty="0">
                <a:solidFill>
                  <a:srgbClr val="00B050"/>
                </a:solidFill>
                <a:latin typeface="ComicSansMS" panose="030F0702030302020204" pitchFamily="66" charset="0"/>
              </a:rPr>
              <a:t>M1</a:t>
            </a:r>
            <a:endParaRPr lang="fr-FR" sz="1050" b="1" dirty="0">
              <a:solidFill>
                <a:srgbClr val="00B050"/>
              </a:solidFill>
            </a:endParaRPr>
          </a:p>
        </p:txBody>
      </p:sp>
      <p:sp>
        <p:nvSpPr>
          <p:cNvPr id="101" name="ZoneTexte 100">
            <a:extLst>
              <a:ext uri="{FF2B5EF4-FFF2-40B4-BE49-F238E27FC236}">
                <a16:creationId xmlns:a16="http://schemas.microsoft.com/office/drawing/2014/main" id="{C956F520-F301-9493-547A-16CE69A7A2E8}"/>
              </a:ext>
            </a:extLst>
          </p:cNvPr>
          <p:cNvSpPr txBox="1"/>
          <p:nvPr/>
        </p:nvSpPr>
        <p:spPr>
          <a:xfrm>
            <a:off x="8177965" y="1629223"/>
            <a:ext cx="97176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050" b="1" dirty="0">
                <a:solidFill>
                  <a:srgbClr val="FF0000"/>
                </a:solidFill>
                <a:latin typeface="ComicSansMS" panose="030F0702030302020204" pitchFamily="66" charset="0"/>
              </a:rPr>
              <a:t>F1 = 60,5</a:t>
            </a:r>
            <a:endParaRPr lang="fr-FR" sz="1050" b="1" dirty="0">
              <a:solidFill>
                <a:srgbClr val="FF0000"/>
              </a:solidFill>
            </a:endParaRPr>
          </a:p>
        </p:txBody>
      </p:sp>
      <p:sp>
        <p:nvSpPr>
          <p:cNvPr id="102" name="ZoneTexte 101">
            <a:extLst>
              <a:ext uri="{FF2B5EF4-FFF2-40B4-BE49-F238E27FC236}">
                <a16:creationId xmlns:a16="http://schemas.microsoft.com/office/drawing/2014/main" id="{1B41C29E-6C07-BEE9-A54D-23E554B94E2C}"/>
              </a:ext>
            </a:extLst>
          </p:cNvPr>
          <p:cNvSpPr txBox="1"/>
          <p:nvPr/>
        </p:nvSpPr>
        <p:spPr>
          <a:xfrm>
            <a:off x="7858887" y="1611329"/>
            <a:ext cx="39153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050" b="1" dirty="0">
                <a:latin typeface="ComicSansMS" panose="030F0702030302020204" pitchFamily="66" charset="0"/>
              </a:rPr>
              <a:t>A1</a:t>
            </a:r>
            <a:endParaRPr lang="fr-FR" sz="1050" b="1" dirty="0"/>
          </a:p>
        </p:txBody>
      </p:sp>
      <p:sp>
        <p:nvSpPr>
          <p:cNvPr id="103" name="ZoneTexte 102">
            <a:extLst>
              <a:ext uri="{FF2B5EF4-FFF2-40B4-BE49-F238E27FC236}">
                <a16:creationId xmlns:a16="http://schemas.microsoft.com/office/drawing/2014/main" id="{500183BA-A0E5-4910-8D35-8BF620A58499}"/>
              </a:ext>
            </a:extLst>
          </p:cNvPr>
          <p:cNvSpPr txBox="1"/>
          <p:nvPr/>
        </p:nvSpPr>
        <p:spPr>
          <a:xfrm>
            <a:off x="6650173" y="4175246"/>
            <a:ext cx="39153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050" b="1" dirty="0">
                <a:solidFill>
                  <a:srgbClr val="00B050"/>
                </a:solidFill>
                <a:latin typeface="ComicSansMS" panose="030F0702030302020204" pitchFamily="66" charset="0"/>
              </a:rPr>
              <a:t>M1</a:t>
            </a:r>
            <a:endParaRPr lang="fr-FR" sz="1050" b="1" dirty="0">
              <a:solidFill>
                <a:srgbClr val="00B050"/>
              </a:solidFill>
            </a:endParaRPr>
          </a:p>
        </p:txBody>
      </p:sp>
      <p:sp>
        <p:nvSpPr>
          <p:cNvPr id="104" name="ZoneTexte 103">
            <a:extLst>
              <a:ext uri="{FF2B5EF4-FFF2-40B4-BE49-F238E27FC236}">
                <a16:creationId xmlns:a16="http://schemas.microsoft.com/office/drawing/2014/main" id="{7CC8B59D-53AA-99A1-4B4B-7233F1BC1E7B}"/>
              </a:ext>
            </a:extLst>
          </p:cNvPr>
          <p:cNvSpPr txBox="1"/>
          <p:nvPr/>
        </p:nvSpPr>
        <p:spPr>
          <a:xfrm>
            <a:off x="6902145" y="4179659"/>
            <a:ext cx="39153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050" b="1" dirty="0">
                <a:solidFill>
                  <a:srgbClr val="00B050"/>
                </a:solidFill>
                <a:latin typeface="ComicSansMS" panose="030F0702030302020204" pitchFamily="66" charset="0"/>
              </a:rPr>
              <a:t>M2</a:t>
            </a:r>
            <a:endParaRPr lang="fr-FR" sz="1050" b="1" dirty="0">
              <a:solidFill>
                <a:srgbClr val="00B050"/>
              </a:solidFill>
            </a:endParaRPr>
          </a:p>
        </p:txBody>
      </p:sp>
      <p:sp>
        <p:nvSpPr>
          <p:cNvPr id="106" name="ZoneTexte 105">
            <a:extLst>
              <a:ext uri="{FF2B5EF4-FFF2-40B4-BE49-F238E27FC236}">
                <a16:creationId xmlns:a16="http://schemas.microsoft.com/office/drawing/2014/main" id="{0087FD37-A60B-07FA-BAC8-96DDA420E3AD}"/>
              </a:ext>
            </a:extLst>
          </p:cNvPr>
          <p:cNvSpPr txBox="1"/>
          <p:nvPr/>
        </p:nvSpPr>
        <p:spPr>
          <a:xfrm>
            <a:off x="8459407" y="4162279"/>
            <a:ext cx="80408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050" b="1" dirty="0">
                <a:solidFill>
                  <a:srgbClr val="FF0000"/>
                </a:solidFill>
                <a:latin typeface="ComicSansMS" panose="030F0702030302020204" pitchFamily="66" charset="0"/>
              </a:rPr>
              <a:t>F2 = 71,9</a:t>
            </a:r>
            <a:endParaRPr lang="fr-FR" sz="1050" b="1" dirty="0">
              <a:solidFill>
                <a:srgbClr val="FF0000"/>
              </a:solidFill>
            </a:endParaRPr>
          </a:p>
        </p:txBody>
      </p:sp>
      <p:sp>
        <p:nvSpPr>
          <p:cNvPr id="107" name="ZoneTexte 106">
            <a:extLst>
              <a:ext uri="{FF2B5EF4-FFF2-40B4-BE49-F238E27FC236}">
                <a16:creationId xmlns:a16="http://schemas.microsoft.com/office/drawing/2014/main" id="{8007A3D3-D113-944B-E0B3-ABD792A6BBAC}"/>
              </a:ext>
            </a:extLst>
          </p:cNvPr>
          <p:cNvSpPr txBox="1"/>
          <p:nvPr/>
        </p:nvSpPr>
        <p:spPr>
          <a:xfrm>
            <a:off x="8160825" y="4159568"/>
            <a:ext cx="43840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050" b="1" strike="dblStrike" dirty="0">
                <a:solidFill>
                  <a:srgbClr val="FF0000"/>
                </a:solidFill>
                <a:latin typeface="ComicSansMS" panose="030F0702030302020204" pitchFamily="66" charset="0"/>
              </a:rPr>
              <a:t>F1</a:t>
            </a:r>
            <a:endParaRPr lang="fr-FR" sz="1050" b="1" strike="dblStrike" dirty="0">
              <a:solidFill>
                <a:srgbClr val="FF0000"/>
              </a:solidFill>
            </a:endParaRPr>
          </a:p>
        </p:txBody>
      </p:sp>
      <p:sp>
        <p:nvSpPr>
          <p:cNvPr id="108" name="ZoneTexte 107">
            <a:extLst>
              <a:ext uri="{FF2B5EF4-FFF2-40B4-BE49-F238E27FC236}">
                <a16:creationId xmlns:a16="http://schemas.microsoft.com/office/drawing/2014/main" id="{3EC3F20E-FA42-8CFA-4B24-AD90A4BCD1FE}"/>
              </a:ext>
            </a:extLst>
          </p:cNvPr>
          <p:cNvSpPr txBox="1"/>
          <p:nvPr/>
        </p:nvSpPr>
        <p:spPr>
          <a:xfrm>
            <a:off x="7858887" y="4159568"/>
            <a:ext cx="39153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050" b="1" strike="dblStrike" dirty="0">
                <a:latin typeface="ComicSansMS" panose="030F0702030302020204" pitchFamily="66" charset="0"/>
              </a:rPr>
              <a:t>A1</a:t>
            </a:r>
            <a:endParaRPr lang="fr-FR" sz="1050" b="1" strike="dblStrike" dirty="0"/>
          </a:p>
        </p:txBody>
      </p:sp>
      <p:cxnSp>
        <p:nvCxnSpPr>
          <p:cNvPr id="109" name="Connecteur droit avec flèche 108">
            <a:extLst>
              <a:ext uri="{FF2B5EF4-FFF2-40B4-BE49-F238E27FC236}">
                <a16:creationId xmlns:a16="http://schemas.microsoft.com/office/drawing/2014/main" id="{0D2FF5A5-7B56-8581-83C3-85A2B1832D32}"/>
              </a:ext>
            </a:extLst>
          </p:cNvPr>
          <p:cNvCxnSpPr>
            <a:cxnSpLocks/>
          </p:cNvCxnSpPr>
          <p:nvPr/>
        </p:nvCxnSpPr>
        <p:spPr>
          <a:xfrm>
            <a:off x="6585011" y="4984982"/>
            <a:ext cx="26126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ZoneTexte 109">
            <a:extLst>
              <a:ext uri="{FF2B5EF4-FFF2-40B4-BE49-F238E27FC236}">
                <a16:creationId xmlns:a16="http://schemas.microsoft.com/office/drawing/2014/main" id="{9DE0D526-B79A-694C-F320-8B713FBE334C}"/>
              </a:ext>
            </a:extLst>
          </p:cNvPr>
          <p:cNvSpPr txBox="1"/>
          <p:nvPr/>
        </p:nvSpPr>
        <p:spPr>
          <a:xfrm>
            <a:off x="6534035" y="5002917"/>
            <a:ext cx="41364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750" b="1" dirty="0">
                <a:latin typeface="ComicSansMS" panose="030F0702030302020204" pitchFamily="66" charset="0"/>
              </a:rPr>
              <a:t>10 ms</a:t>
            </a:r>
            <a:endParaRPr lang="fr-FR" sz="750" b="1" dirty="0"/>
          </a:p>
        </p:txBody>
      </p:sp>
      <p:cxnSp>
        <p:nvCxnSpPr>
          <p:cNvPr id="112" name="Connecteur droit avec flèche 111">
            <a:extLst>
              <a:ext uri="{FF2B5EF4-FFF2-40B4-BE49-F238E27FC236}">
                <a16:creationId xmlns:a16="http://schemas.microsoft.com/office/drawing/2014/main" id="{39A6BE3E-6D8F-05B2-DD31-21DA5EAE014E}"/>
              </a:ext>
            </a:extLst>
          </p:cNvPr>
          <p:cNvCxnSpPr>
            <a:cxnSpLocks/>
          </p:cNvCxnSpPr>
          <p:nvPr/>
        </p:nvCxnSpPr>
        <p:spPr>
          <a:xfrm>
            <a:off x="6780441" y="4489682"/>
            <a:ext cx="26126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avec flèche 112">
            <a:extLst>
              <a:ext uri="{FF2B5EF4-FFF2-40B4-BE49-F238E27FC236}">
                <a16:creationId xmlns:a16="http://schemas.microsoft.com/office/drawing/2014/main" id="{B28CE3C8-22C7-BEED-5A36-5B0D012C01F4}"/>
              </a:ext>
            </a:extLst>
          </p:cNvPr>
          <p:cNvCxnSpPr>
            <a:cxnSpLocks/>
          </p:cNvCxnSpPr>
          <p:nvPr/>
        </p:nvCxnSpPr>
        <p:spPr>
          <a:xfrm>
            <a:off x="8250421" y="3336290"/>
            <a:ext cx="26126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Étoile à 5 branches 137">
            <a:extLst>
              <a:ext uri="{FF2B5EF4-FFF2-40B4-BE49-F238E27FC236}">
                <a16:creationId xmlns:a16="http://schemas.microsoft.com/office/drawing/2014/main" id="{B09DA0CD-6EF0-7D51-F36D-6EBF2BA1AEB0}"/>
              </a:ext>
            </a:extLst>
          </p:cNvPr>
          <p:cNvSpPr/>
          <p:nvPr/>
        </p:nvSpPr>
        <p:spPr>
          <a:xfrm rot="19182194">
            <a:off x="4731900" y="3186723"/>
            <a:ext cx="84938" cy="85555"/>
          </a:xfrm>
          <a:prstGeom prst="star5">
            <a:avLst/>
          </a:prstGeom>
          <a:solidFill>
            <a:srgbClr val="FFC000"/>
          </a:solidFill>
          <a:ln w="444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highlight>
                <a:srgbClr val="FF00FF"/>
              </a:highlight>
            </a:endParaRPr>
          </a:p>
        </p:txBody>
      </p:sp>
      <p:sp>
        <p:nvSpPr>
          <p:cNvPr id="141" name="Étoile à 5 branches 140">
            <a:extLst>
              <a:ext uri="{FF2B5EF4-FFF2-40B4-BE49-F238E27FC236}">
                <a16:creationId xmlns:a16="http://schemas.microsoft.com/office/drawing/2014/main" id="{B47F1798-86EC-FBEF-0B8E-56D27A3161E1}"/>
              </a:ext>
            </a:extLst>
          </p:cNvPr>
          <p:cNvSpPr/>
          <p:nvPr/>
        </p:nvSpPr>
        <p:spPr>
          <a:xfrm rot="19182194">
            <a:off x="4744448" y="5180370"/>
            <a:ext cx="90422" cy="85502"/>
          </a:xfrm>
          <a:prstGeom prst="star5">
            <a:avLst/>
          </a:prstGeom>
          <a:solidFill>
            <a:srgbClr val="FFFF00"/>
          </a:solidFill>
          <a:ln w="444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5" name="Étoile à 5 branches 4">
            <a:extLst>
              <a:ext uri="{FF2B5EF4-FFF2-40B4-BE49-F238E27FC236}">
                <a16:creationId xmlns:a16="http://schemas.microsoft.com/office/drawing/2014/main" id="{FCE2142F-28F7-12FF-EF68-6C692B1D8BD0}"/>
              </a:ext>
            </a:extLst>
          </p:cNvPr>
          <p:cNvSpPr/>
          <p:nvPr/>
        </p:nvSpPr>
        <p:spPr>
          <a:xfrm rot="19182194">
            <a:off x="4749265" y="4523579"/>
            <a:ext cx="84938" cy="85555"/>
          </a:xfrm>
          <a:prstGeom prst="star5">
            <a:avLst/>
          </a:prstGeom>
          <a:solidFill>
            <a:srgbClr val="FFC000"/>
          </a:solidFill>
          <a:ln w="444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highlight>
                <a:srgbClr val="FF00FF"/>
              </a:highlight>
            </a:endParaRPr>
          </a:p>
        </p:txBody>
      </p:sp>
      <p:sp>
        <p:nvSpPr>
          <p:cNvPr id="7" name="Étoile à 5 branches 6">
            <a:extLst>
              <a:ext uri="{FF2B5EF4-FFF2-40B4-BE49-F238E27FC236}">
                <a16:creationId xmlns:a16="http://schemas.microsoft.com/office/drawing/2014/main" id="{EFB5234B-296C-3E1A-2E6D-11175F1AC7BC}"/>
              </a:ext>
            </a:extLst>
          </p:cNvPr>
          <p:cNvSpPr/>
          <p:nvPr/>
        </p:nvSpPr>
        <p:spPr>
          <a:xfrm rot="19182194">
            <a:off x="4747189" y="5173462"/>
            <a:ext cx="84938" cy="85555"/>
          </a:xfrm>
          <a:prstGeom prst="star5">
            <a:avLst/>
          </a:prstGeom>
          <a:solidFill>
            <a:srgbClr val="FFC000"/>
          </a:solidFill>
          <a:ln w="444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highlight>
                <a:srgbClr val="FF00FF"/>
              </a:highlight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A3F8254-53F9-68B6-84D6-7585CC479A6E}"/>
              </a:ext>
            </a:extLst>
          </p:cNvPr>
          <p:cNvSpPr txBox="1"/>
          <p:nvPr/>
        </p:nvSpPr>
        <p:spPr>
          <a:xfrm>
            <a:off x="923929" y="6156128"/>
            <a:ext cx="4415440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DDI très précoces dans un SGB démyélinisant</a:t>
            </a:r>
          </a:p>
        </p:txBody>
      </p:sp>
    </p:spTree>
    <p:extLst>
      <p:ext uri="{BB962C8B-B14F-4D97-AF65-F5344CB8AC3E}">
        <p14:creationId xmlns:p14="http://schemas.microsoft.com/office/powerpoint/2010/main" val="8278479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Image 76">
            <a:extLst>
              <a:ext uri="{FF2B5EF4-FFF2-40B4-BE49-F238E27FC236}">
                <a16:creationId xmlns:a16="http://schemas.microsoft.com/office/drawing/2014/main" id="{DEBC0B98-0824-7027-E690-0DAE8212A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1569" y="3155148"/>
            <a:ext cx="3590925" cy="3724275"/>
          </a:xfrm>
          <a:prstGeom prst="rect">
            <a:avLst/>
          </a:prstGeom>
        </p:spPr>
      </p:pic>
      <p:pic>
        <p:nvPicPr>
          <p:cNvPr id="78" name="Image 77">
            <a:extLst>
              <a:ext uri="{FF2B5EF4-FFF2-40B4-BE49-F238E27FC236}">
                <a16:creationId xmlns:a16="http://schemas.microsoft.com/office/drawing/2014/main" id="{C8C34008-3368-A081-2B28-90950CF4C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1569" y="-254538"/>
            <a:ext cx="3590925" cy="3724275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E1D7DEE8-46C7-A75C-EDAB-BDFC50F7F221}"/>
              </a:ext>
            </a:extLst>
          </p:cNvPr>
          <p:cNvSpPr/>
          <p:nvPr/>
        </p:nvSpPr>
        <p:spPr>
          <a:xfrm>
            <a:off x="5469736" y="1765901"/>
            <a:ext cx="801719" cy="1269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5C4429C-7E34-7C81-E8BF-6C8C96D3AA14}"/>
              </a:ext>
            </a:extLst>
          </p:cNvPr>
          <p:cNvSpPr txBox="1"/>
          <p:nvPr/>
        </p:nvSpPr>
        <p:spPr>
          <a:xfrm>
            <a:off x="142207" y="3587329"/>
            <a:ext cx="278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1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6F27BF62-F496-9C47-6854-F23C0EE8EF49}"/>
              </a:ext>
            </a:extLst>
          </p:cNvPr>
          <p:cNvGrpSpPr/>
          <p:nvPr/>
        </p:nvGrpSpPr>
        <p:grpSpPr>
          <a:xfrm>
            <a:off x="578353" y="3529587"/>
            <a:ext cx="5734043" cy="481693"/>
            <a:chOff x="304800" y="1110343"/>
            <a:chExt cx="7645391" cy="642257"/>
          </a:xfrm>
        </p:grpSpPr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9A1157CA-0731-8341-1A80-85E4ABA7475E}"/>
                </a:ext>
              </a:extLst>
            </p:cNvPr>
            <p:cNvCxnSpPr/>
            <p:nvPr/>
          </p:nvCxnSpPr>
          <p:spPr>
            <a:xfrm>
              <a:off x="304800" y="1110343"/>
              <a:ext cx="0" cy="64225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5A6BE2E5-A0F2-113A-7AD7-E031EF8EF412}"/>
                </a:ext>
              </a:extLst>
            </p:cNvPr>
            <p:cNvCxnSpPr/>
            <p:nvPr/>
          </p:nvCxnSpPr>
          <p:spPr>
            <a:xfrm>
              <a:off x="446314" y="1110343"/>
              <a:ext cx="0" cy="64225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C877E528-2C70-5E4F-D901-5D1D342AC1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285" y="1436915"/>
              <a:ext cx="698862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3C3FC00A-0DA4-A8D7-A7F1-2A005510E0FA}"/>
                </a:ext>
              </a:extLst>
            </p:cNvPr>
            <p:cNvSpPr/>
            <p:nvPr/>
          </p:nvSpPr>
          <p:spPr>
            <a:xfrm>
              <a:off x="7532914" y="1213945"/>
              <a:ext cx="417277" cy="435052"/>
            </a:xfrm>
            <a:prstGeom prst="ellipse">
              <a:avLst/>
            </a:prstGeom>
            <a:noFill/>
            <a:ln w="25400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sp>
        <p:nvSpPr>
          <p:cNvPr id="33" name="Étoile à 5 branches 32">
            <a:extLst>
              <a:ext uri="{FF2B5EF4-FFF2-40B4-BE49-F238E27FC236}">
                <a16:creationId xmlns:a16="http://schemas.microsoft.com/office/drawing/2014/main" id="{1D4CAB35-6913-2540-ADDE-01D02E87E30E}"/>
              </a:ext>
            </a:extLst>
          </p:cNvPr>
          <p:cNvSpPr/>
          <p:nvPr/>
        </p:nvSpPr>
        <p:spPr>
          <a:xfrm rot="19182194">
            <a:off x="1318904" y="3658731"/>
            <a:ext cx="228600" cy="211159"/>
          </a:xfrm>
          <a:prstGeom prst="star5">
            <a:avLst/>
          </a:prstGeom>
          <a:solidFill>
            <a:srgbClr val="FFFF00"/>
          </a:solidFill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B3B2BC4E-3738-3009-FE96-15FB814185C7}"/>
              </a:ext>
            </a:extLst>
          </p:cNvPr>
          <p:cNvCxnSpPr>
            <a:cxnSpLocks/>
          </p:cNvCxnSpPr>
          <p:nvPr/>
        </p:nvCxnSpPr>
        <p:spPr>
          <a:xfrm>
            <a:off x="1845262" y="3776673"/>
            <a:ext cx="257786" cy="0"/>
          </a:xfrm>
          <a:prstGeom prst="straightConnector1">
            <a:avLst/>
          </a:prstGeom>
          <a:ln w="6032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5DC2E3E0-3F84-4C85-CF82-EB51D9BEECE9}"/>
              </a:ext>
            </a:extLst>
          </p:cNvPr>
          <p:cNvCxnSpPr>
            <a:cxnSpLocks/>
          </p:cNvCxnSpPr>
          <p:nvPr/>
        </p:nvCxnSpPr>
        <p:spPr>
          <a:xfrm flipH="1">
            <a:off x="830009" y="3774721"/>
            <a:ext cx="268941" cy="0"/>
          </a:xfrm>
          <a:prstGeom prst="straightConnector1">
            <a:avLst/>
          </a:prstGeom>
          <a:ln w="6032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EF64CF84-3001-154C-2A1F-5E2F18DDABB4}"/>
              </a:ext>
            </a:extLst>
          </p:cNvPr>
          <p:cNvSpPr txBox="1"/>
          <p:nvPr/>
        </p:nvSpPr>
        <p:spPr>
          <a:xfrm>
            <a:off x="790623" y="3423532"/>
            <a:ext cx="41364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350" b="1" dirty="0">
                <a:solidFill>
                  <a:srgbClr val="00B050"/>
                </a:solidFill>
                <a:latin typeface="ComicSansMS" panose="030F0702030302020204" pitchFamily="66" charset="0"/>
              </a:rPr>
              <a:t>M1</a:t>
            </a:r>
            <a:endParaRPr lang="fr-FR" sz="1350" b="1" dirty="0">
              <a:solidFill>
                <a:srgbClr val="00B050"/>
              </a:solidFill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BC668D28-02FB-002F-01B2-FEEDC98770BE}"/>
              </a:ext>
            </a:extLst>
          </p:cNvPr>
          <p:cNvSpPr txBox="1"/>
          <p:nvPr/>
        </p:nvSpPr>
        <p:spPr>
          <a:xfrm>
            <a:off x="1921652" y="3965128"/>
            <a:ext cx="41364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350" b="1" dirty="0">
                <a:latin typeface="ComicSansMS" panose="030F0702030302020204" pitchFamily="66" charset="0"/>
              </a:rPr>
              <a:t>A1</a:t>
            </a:r>
            <a:endParaRPr lang="fr-FR" sz="1350" b="1" dirty="0"/>
          </a:p>
        </p:txBody>
      </p: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0DC34D69-72ED-4C68-B4CB-4ADE2DE6163E}"/>
              </a:ext>
            </a:extLst>
          </p:cNvPr>
          <p:cNvCxnSpPr>
            <a:cxnSpLocks/>
          </p:cNvCxnSpPr>
          <p:nvPr/>
        </p:nvCxnSpPr>
        <p:spPr>
          <a:xfrm>
            <a:off x="3071843" y="3770433"/>
            <a:ext cx="0" cy="51806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0BEDC842-9FFF-CBFB-61CE-9AC345E0ACF2}"/>
              </a:ext>
            </a:extLst>
          </p:cNvPr>
          <p:cNvCxnSpPr>
            <a:cxnSpLocks/>
          </p:cNvCxnSpPr>
          <p:nvPr/>
        </p:nvCxnSpPr>
        <p:spPr>
          <a:xfrm flipH="1">
            <a:off x="777509" y="4288494"/>
            <a:ext cx="229433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BF037461-865B-4F88-AED1-CAF27A63A3AE}"/>
              </a:ext>
            </a:extLst>
          </p:cNvPr>
          <p:cNvCxnSpPr/>
          <p:nvPr/>
        </p:nvCxnSpPr>
        <p:spPr>
          <a:xfrm>
            <a:off x="583234" y="4047648"/>
            <a:ext cx="0" cy="48169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81BA3B3D-9733-800E-D689-CB04796DC966}"/>
              </a:ext>
            </a:extLst>
          </p:cNvPr>
          <p:cNvCxnSpPr/>
          <p:nvPr/>
        </p:nvCxnSpPr>
        <p:spPr>
          <a:xfrm>
            <a:off x="689369" y="4047648"/>
            <a:ext cx="0" cy="48169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81581E27-2F6F-0EED-528D-FE345DCAA116}"/>
              </a:ext>
            </a:extLst>
          </p:cNvPr>
          <p:cNvCxnSpPr>
            <a:cxnSpLocks/>
          </p:cNvCxnSpPr>
          <p:nvPr/>
        </p:nvCxnSpPr>
        <p:spPr>
          <a:xfrm flipH="1">
            <a:off x="1899349" y="4288494"/>
            <a:ext cx="268941" cy="0"/>
          </a:xfrm>
          <a:prstGeom prst="straightConnector1">
            <a:avLst/>
          </a:prstGeom>
          <a:ln w="6032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5452DAFC-3358-EF82-F1A1-F1B810396D97}"/>
              </a:ext>
            </a:extLst>
          </p:cNvPr>
          <p:cNvGrpSpPr/>
          <p:nvPr/>
        </p:nvGrpSpPr>
        <p:grpSpPr>
          <a:xfrm>
            <a:off x="608968" y="4668621"/>
            <a:ext cx="5734043" cy="481693"/>
            <a:chOff x="304800" y="1110343"/>
            <a:chExt cx="7645391" cy="642257"/>
          </a:xfrm>
        </p:grpSpPr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DA3FC56F-D97C-C1F0-A7BF-9F490494A7F6}"/>
                </a:ext>
              </a:extLst>
            </p:cNvPr>
            <p:cNvCxnSpPr/>
            <p:nvPr/>
          </p:nvCxnSpPr>
          <p:spPr>
            <a:xfrm>
              <a:off x="304800" y="1110343"/>
              <a:ext cx="0" cy="64225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D1503300-EA0B-2703-E3D1-40D3D3268BC6}"/>
                </a:ext>
              </a:extLst>
            </p:cNvPr>
            <p:cNvCxnSpPr/>
            <p:nvPr/>
          </p:nvCxnSpPr>
          <p:spPr>
            <a:xfrm>
              <a:off x="446314" y="1110343"/>
              <a:ext cx="0" cy="64225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C510AA83-3B90-AADD-71DC-233FBF25BF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285" y="1436915"/>
              <a:ext cx="698862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8BF3213B-9D29-8C38-5AC4-9D1AF64650EA}"/>
                </a:ext>
              </a:extLst>
            </p:cNvPr>
            <p:cNvSpPr/>
            <p:nvPr/>
          </p:nvSpPr>
          <p:spPr>
            <a:xfrm>
              <a:off x="7532914" y="1213945"/>
              <a:ext cx="417277" cy="435052"/>
            </a:xfrm>
            <a:prstGeom prst="ellipse">
              <a:avLst/>
            </a:prstGeom>
            <a:noFill/>
            <a:ln w="25400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sp>
        <p:nvSpPr>
          <p:cNvPr id="48" name="Étoile à 5 branches 47">
            <a:extLst>
              <a:ext uri="{FF2B5EF4-FFF2-40B4-BE49-F238E27FC236}">
                <a16:creationId xmlns:a16="http://schemas.microsoft.com/office/drawing/2014/main" id="{86106B57-D66D-4367-D1F8-C5B5C28C93CF}"/>
              </a:ext>
            </a:extLst>
          </p:cNvPr>
          <p:cNvSpPr/>
          <p:nvPr/>
        </p:nvSpPr>
        <p:spPr>
          <a:xfrm rot="19182194">
            <a:off x="1349520" y="4797765"/>
            <a:ext cx="228600" cy="211159"/>
          </a:xfrm>
          <a:prstGeom prst="star5">
            <a:avLst/>
          </a:prstGeom>
          <a:solidFill>
            <a:srgbClr val="FFFF00"/>
          </a:solidFill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A895ECDB-463D-8775-EED9-4D03C723E126}"/>
              </a:ext>
            </a:extLst>
          </p:cNvPr>
          <p:cNvCxnSpPr>
            <a:cxnSpLocks/>
          </p:cNvCxnSpPr>
          <p:nvPr/>
        </p:nvCxnSpPr>
        <p:spPr>
          <a:xfrm>
            <a:off x="1875877" y="4915706"/>
            <a:ext cx="257786" cy="0"/>
          </a:xfrm>
          <a:prstGeom prst="straightConnector1">
            <a:avLst/>
          </a:prstGeom>
          <a:ln w="6032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5ECCE6F8-8BC8-0167-7BDC-1B116847D1A3}"/>
              </a:ext>
            </a:extLst>
          </p:cNvPr>
          <p:cNvCxnSpPr>
            <a:cxnSpLocks/>
          </p:cNvCxnSpPr>
          <p:nvPr/>
        </p:nvCxnSpPr>
        <p:spPr>
          <a:xfrm flipH="1">
            <a:off x="860624" y="4913754"/>
            <a:ext cx="268941" cy="0"/>
          </a:xfrm>
          <a:prstGeom prst="straightConnector1">
            <a:avLst/>
          </a:prstGeom>
          <a:ln w="6032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ZoneTexte 50">
            <a:extLst>
              <a:ext uri="{FF2B5EF4-FFF2-40B4-BE49-F238E27FC236}">
                <a16:creationId xmlns:a16="http://schemas.microsoft.com/office/drawing/2014/main" id="{BA7C6E4F-BAC9-0498-3008-8E846FE5BE2F}"/>
              </a:ext>
            </a:extLst>
          </p:cNvPr>
          <p:cNvSpPr txBox="1"/>
          <p:nvPr/>
        </p:nvSpPr>
        <p:spPr>
          <a:xfrm>
            <a:off x="821239" y="4562565"/>
            <a:ext cx="487118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350" b="1" dirty="0">
                <a:solidFill>
                  <a:srgbClr val="00B050"/>
                </a:solidFill>
                <a:latin typeface="ComicSansMS" panose="030F0702030302020204" pitchFamily="66" charset="0"/>
              </a:rPr>
              <a:t>M2</a:t>
            </a:r>
            <a:endParaRPr lang="fr-FR" sz="1350" b="1" dirty="0">
              <a:solidFill>
                <a:srgbClr val="00B050"/>
              </a:solidFill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68DB5B1B-33EB-6DAB-69BD-527017125D7E}"/>
              </a:ext>
            </a:extLst>
          </p:cNvPr>
          <p:cNvSpPr txBox="1"/>
          <p:nvPr/>
        </p:nvSpPr>
        <p:spPr>
          <a:xfrm>
            <a:off x="1952267" y="5104161"/>
            <a:ext cx="41364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350" b="1" dirty="0">
                <a:latin typeface="ComicSansMS" panose="030F0702030302020204" pitchFamily="66" charset="0"/>
              </a:rPr>
              <a:t>A2</a:t>
            </a:r>
            <a:endParaRPr lang="fr-FR" sz="1350" b="1" dirty="0"/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F86C5509-1B13-8473-A723-2BC3268381DD}"/>
              </a:ext>
            </a:extLst>
          </p:cNvPr>
          <p:cNvCxnSpPr>
            <a:cxnSpLocks/>
          </p:cNvCxnSpPr>
          <p:nvPr/>
        </p:nvCxnSpPr>
        <p:spPr>
          <a:xfrm>
            <a:off x="3102458" y="4909466"/>
            <a:ext cx="0" cy="51806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8283DC68-A14F-6194-3086-81D236B147CB}"/>
              </a:ext>
            </a:extLst>
          </p:cNvPr>
          <p:cNvCxnSpPr>
            <a:cxnSpLocks/>
          </p:cNvCxnSpPr>
          <p:nvPr/>
        </p:nvCxnSpPr>
        <p:spPr>
          <a:xfrm flipH="1">
            <a:off x="808124" y="5427527"/>
            <a:ext cx="229433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D53F4A6B-F7C1-E1E7-6AC7-C7213715DECE}"/>
              </a:ext>
            </a:extLst>
          </p:cNvPr>
          <p:cNvCxnSpPr/>
          <p:nvPr/>
        </p:nvCxnSpPr>
        <p:spPr>
          <a:xfrm>
            <a:off x="613850" y="5186682"/>
            <a:ext cx="0" cy="48169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05909DEB-B4B9-D26C-C346-B0F76D8CAC7B}"/>
              </a:ext>
            </a:extLst>
          </p:cNvPr>
          <p:cNvCxnSpPr/>
          <p:nvPr/>
        </p:nvCxnSpPr>
        <p:spPr>
          <a:xfrm>
            <a:off x="719985" y="5186682"/>
            <a:ext cx="0" cy="48169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A4977254-16E2-8568-1406-849706C4C0CB}"/>
              </a:ext>
            </a:extLst>
          </p:cNvPr>
          <p:cNvCxnSpPr>
            <a:cxnSpLocks/>
          </p:cNvCxnSpPr>
          <p:nvPr/>
        </p:nvCxnSpPr>
        <p:spPr>
          <a:xfrm flipH="1">
            <a:off x="1929965" y="5427527"/>
            <a:ext cx="268941" cy="0"/>
          </a:xfrm>
          <a:prstGeom prst="straightConnector1">
            <a:avLst/>
          </a:prstGeom>
          <a:ln w="6032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ZoneTexte 58">
            <a:extLst>
              <a:ext uri="{FF2B5EF4-FFF2-40B4-BE49-F238E27FC236}">
                <a16:creationId xmlns:a16="http://schemas.microsoft.com/office/drawing/2014/main" id="{707916CE-5685-1988-69E8-1781C9F8B4AF}"/>
              </a:ext>
            </a:extLst>
          </p:cNvPr>
          <p:cNvSpPr txBox="1"/>
          <p:nvPr/>
        </p:nvSpPr>
        <p:spPr>
          <a:xfrm>
            <a:off x="167835" y="3188655"/>
            <a:ext cx="5885898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350" b="1" dirty="0">
                <a:latin typeface="ComicSansMS" panose="030F0702030302020204" pitchFamily="66" charset="0"/>
              </a:rPr>
              <a:t>Stimulation double serrée (IIS = 10 ms) distale</a:t>
            </a:r>
            <a:endParaRPr lang="fr-FR" sz="1350" b="1" dirty="0"/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039DF73D-B1D2-A9B5-56FA-286D49302DA9}"/>
              </a:ext>
            </a:extLst>
          </p:cNvPr>
          <p:cNvSpPr txBox="1"/>
          <p:nvPr/>
        </p:nvSpPr>
        <p:spPr>
          <a:xfrm>
            <a:off x="167836" y="4697081"/>
            <a:ext cx="278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2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08567E51-7F15-B29C-521D-9044C0C2AE31}"/>
              </a:ext>
            </a:extLst>
          </p:cNvPr>
          <p:cNvSpPr txBox="1"/>
          <p:nvPr/>
        </p:nvSpPr>
        <p:spPr>
          <a:xfrm>
            <a:off x="7957" y="4972741"/>
            <a:ext cx="98084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b="1" dirty="0"/>
              <a:t>+10 ms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8FB5865-52A0-4202-1494-FE890559F8AE}"/>
              </a:ext>
            </a:extLst>
          </p:cNvPr>
          <p:cNvSpPr/>
          <p:nvPr/>
        </p:nvSpPr>
        <p:spPr>
          <a:xfrm>
            <a:off x="5445673" y="5249741"/>
            <a:ext cx="801719" cy="1269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7C668B8D-E1A2-B9D4-EBDE-11436EC54A0C}"/>
              </a:ext>
            </a:extLst>
          </p:cNvPr>
          <p:cNvSpPr/>
          <p:nvPr/>
        </p:nvSpPr>
        <p:spPr>
          <a:xfrm>
            <a:off x="7831981" y="1278341"/>
            <a:ext cx="425402" cy="575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18A1C2D-2AE7-419B-E842-994A8AB5A14E}"/>
              </a:ext>
            </a:extLst>
          </p:cNvPr>
          <p:cNvSpPr/>
          <p:nvPr/>
        </p:nvSpPr>
        <p:spPr>
          <a:xfrm>
            <a:off x="7326324" y="1190528"/>
            <a:ext cx="425402" cy="575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DF312E6-AFA1-158A-C587-7DE663BF3A00}"/>
              </a:ext>
            </a:extLst>
          </p:cNvPr>
          <p:cNvSpPr/>
          <p:nvPr/>
        </p:nvSpPr>
        <p:spPr>
          <a:xfrm>
            <a:off x="6732663" y="1091275"/>
            <a:ext cx="425402" cy="575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6A01F828-A1FB-F83F-DABA-4983C82F8785}"/>
              </a:ext>
            </a:extLst>
          </p:cNvPr>
          <p:cNvSpPr/>
          <p:nvPr/>
        </p:nvSpPr>
        <p:spPr>
          <a:xfrm>
            <a:off x="5636742" y="857250"/>
            <a:ext cx="3507259" cy="575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53 V</a:t>
            </a:r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9E6B5B37-4898-6CB9-0718-83ECB1906540}"/>
              </a:ext>
            </a:extLst>
          </p:cNvPr>
          <p:cNvSpPr txBox="1"/>
          <p:nvPr/>
        </p:nvSpPr>
        <p:spPr>
          <a:xfrm>
            <a:off x="7326324" y="2390117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103 V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8A7A33B7-CA75-1337-12EF-93A0A184EA32}"/>
              </a:ext>
            </a:extLst>
          </p:cNvPr>
          <p:cNvSpPr/>
          <p:nvPr/>
        </p:nvSpPr>
        <p:spPr>
          <a:xfrm>
            <a:off x="5738321" y="5235012"/>
            <a:ext cx="3454174" cy="772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i="1" dirty="0">
                <a:solidFill>
                  <a:schemeClr val="tx1"/>
                </a:solidFill>
                <a:latin typeface="Comic Sans MS" panose="030F0902030302020204" pitchFamily="66" charset="0"/>
              </a:rPr>
              <a:t>Pierre Soichot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3A9F12C8-387E-FEE8-C47A-6E023DF23709}"/>
              </a:ext>
            </a:extLst>
          </p:cNvPr>
          <p:cNvSpPr/>
          <p:nvPr/>
        </p:nvSpPr>
        <p:spPr>
          <a:xfrm>
            <a:off x="7115363" y="4805923"/>
            <a:ext cx="210961" cy="772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25C511DF-8DA3-A2A8-1B61-5C96659B6A55}"/>
              </a:ext>
            </a:extLst>
          </p:cNvPr>
          <p:cNvSpPr/>
          <p:nvPr/>
        </p:nvSpPr>
        <p:spPr>
          <a:xfrm>
            <a:off x="6422537" y="3429000"/>
            <a:ext cx="2769958" cy="18207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47305D57-B330-791E-26DA-505CA5A52E6C}"/>
              </a:ext>
            </a:extLst>
          </p:cNvPr>
          <p:cNvSpPr txBox="1"/>
          <p:nvPr/>
        </p:nvSpPr>
        <p:spPr>
          <a:xfrm>
            <a:off x="8212933" y="1068572"/>
            <a:ext cx="5725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dirty="0">
                <a:highlight>
                  <a:srgbClr val="FFFF00"/>
                </a:highlight>
                <a:latin typeface="ComicSansMS" panose="030F0702030302020204" pitchFamily="66" charset="0"/>
              </a:rPr>
              <a:t>RAM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DAC90741-041D-F687-457A-C9EBFC8440F8}"/>
              </a:ext>
            </a:extLst>
          </p:cNvPr>
          <p:cNvGrpSpPr/>
          <p:nvPr/>
        </p:nvGrpSpPr>
        <p:grpSpPr>
          <a:xfrm>
            <a:off x="569710" y="1064346"/>
            <a:ext cx="5734043" cy="481693"/>
            <a:chOff x="304800" y="1110343"/>
            <a:chExt cx="7645391" cy="642257"/>
          </a:xfrm>
        </p:grpSpPr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87F05052-564E-AB79-41D7-A7516A9D2876}"/>
                </a:ext>
              </a:extLst>
            </p:cNvPr>
            <p:cNvCxnSpPr/>
            <p:nvPr/>
          </p:nvCxnSpPr>
          <p:spPr>
            <a:xfrm>
              <a:off x="304800" y="1110343"/>
              <a:ext cx="0" cy="64225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77B1198C-074A-FF81-F333-1B5B32AC3AA9}"/>
                </a:ext>
              </a:extLst>
            </p:cNvPr>
            <p:cNvCxnSpPr/>
            <p:nvPr/>
          </p:nvCxnSpPr>
          <p:spPr>
            <a:xfrm>
              <a:off x="446314" y="1110343"/>
              <a:ext cx="0" cy="64225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D4AAB97D-3DF4-38C4-BD63-563FD66E56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285" y="1436915"/>
              <a:ext cx="698862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7A4557E6-2A34-9404-7828-1C898F5CFBCB}"/>
                </a:ext>
              </a:extLst>
            </p:cNvPr>
            <p:cNvSpPr/>
            <p:nvPr/>
          </p:nvSpPr>
          <p:spPr>
            <a:xfrm>
              <a:off x="7532914" y="1213945"/>
              <a:ext cx="417277" cy="435052"/>
            </a:xfrm>
            <a:prstGeom prst="ellipse">
              <a:avLst/>
            </a:prstGeom>
            <a:noFill/>
            <a:ln w="25400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sp>
        <p:nvSpPr>
          <p:cNvPr id="16" name="Étoile à 5 branches 15">
            <a:extLst>
              <a:ext uri="{FF2B5EF4-FFF2-40B4-BE49-F238E27FC236}">
                <a16:creationId xmlns:a16="http://schemas.microsoft.com/office/drawing/2014/main" id="{78073885-BC83-3E76-9E3C-5260F262A408}"/>
              </a:ext>
            </a:extLst>
          </p:cNvPr>
          <p:cNvSpPr/>
          <p:nvPr/>
        </p:nvSpPr>
        <p:spPr>
          <a:xfrm rot="19182194">
            <a:off x="1310262" y="1193490"/>
            <a:ext cx="228600" cy="211159"/>
          </a:xfrm>
          <a:prstGeom prst="star5">
            <a:avLst/>
          </a:prstGeom>
          <a:solidFill>
            <a:srgbClr val="FFFF00"/>
          </a:solidFill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6138BDC1-EDA2-E47B-2B66-A4D4DF6D1EE9}"/>
              </a:ext>
            </a:extLst>
          </p:cNvPr>
          <p:cNvCxnSpPr>
            <a:cxnSpLocks/>
          </p:cNvCxnSpPr>
          <p:nvPr/>
        </p:nvCxnSpPr>
        <p:spPr>
          <a:xfrm>
            <a:off x="1836619" y="1311432"/>
            <a:ext cx="257786" cy="0"/>
          </a:xfrm>
          <a:prstGeom prst="straightConnector1">
            <a:avLst/>
          </a:prstGeom>
          <a:ln w="6032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F2B1C052-E695-FFD1-0489-461605869323}"/>
              </a:ext>
            </a:extLst>
          </p:cNvPr>
          <p:cNvCxnSpPr>
            <a:cxnSpLocks/>
          </p:cNvCxnSpPr>
          <p:nvPr/>
        </p:nvCxnSpPr>
        <p:spPr>
          <a:xfrm flipH="1">
            <a:off x="821366" y="1309480"/>
            <a:ext cx="268941" cy="0"/>
          </a:xfrm>
          <a:prstGeom prst="straightConnector1">
            <a:avLst/>
          </a:prstGeom>
          <a:ln w="6032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0C4E645A-13AF-E8AC-BF69-72B9E55104B9}"/>
              </a:ext>
            </a:extLst>
          </p:cNvPr>
          <p:cNvSpPr txBox="1"/>
          <p:nvPr/>
        </p:nvSpPr>
        <p:spPr>
          <a:xfrm>
            <a:off x="781981" y="958291"/>
            <a:ext cx="41364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350" b="1" dirty="0">
                <a:solidFill>
                  <a:srgbClr val="00B050"/>
                </a:solidFill>
                <a:latin typeface="ComicSansMS" panose="030F0702030302020204" pitchFamily="66" charset="0"/>
              </a:rPr>
              <a:t>M1</a:t>
            </a:r>
            <a:endParaRPr lang="fr-FR" sz="1350" b="1" dirty="0">
              <a:solidFill>
                <a:srgbClr val="00B050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4A6CBCE-9C05-8368-08A1-7B38404CDD51}"/>
              </a:ext>
            </a:extLst>
          </p:cNvPr>
          <p:cNvSpPr txBox="1"/>
          <p:nvPr/>
        </p:nvSpPr>
        <p:spPr>
          <a:xfrm>
            <a:off x="1913009" y="1499887"/>
            <a:ext cx="41364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350" b="1" dirty="0">
                <a:latin typeface="ComicSansMS" panose="030F0702030302020204" pitchFamily="66" charset="0"/>
              </a:rPr>
              <a:t>A1</a:t>
            </a:r>
            <a:endParaRPr lang="fr-FR" sz="1350" b="1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8A50FC9-F223-AB2F-7138-93D7C89B9CEE}"/>
              </a:ext>
            </a:extLst>
          </p:cNvPr>
          <p:cNvSpPr txBox="1"/>
          <p:nvPr/>
        </p:nvSpPr>
        <p:spPr>
          <a:xfrm>
            <a:off x="142207" y="1119797"/>
            <a:ext cx="278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1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030A04B3-E255-8A79-360D-797C6A4CF4EF}"/>
              </a:ext>
            </a:extLst>
          </p:cNvPr>
          <p:cNvCxnSpPr>
            <a:cxnSpLocks/>
          </p:cNvCxnSpPr>
          <p:nvPr/>
        </p:nvCxnSpPr>
        <p:spPr>
          <a:xfrm>
            <a:off x="3063200" y="1305192"/>
            <a:ext cx="0" cy="51806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D5A27292-2F2F-AC46-4BC0-AD9F1923F9F8}"/>
              </a:ext>
            </a:extLst>
          </p:cNvPr>
          <p:cNvCxnSpPr>
            <a:cxnSpLocks/>
          </p:cNvCxnSpPr>
          <p:nvPr/>
        </p:nvCxnSpPr>
        <p:spPr>
          <a:xfrm flipH="1">
            <a:off x="768866" y="1823253"/>
            <a:ext cx="229433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B0B73324-070D-7B5A-021B-81CC9DF3FD92}"/>
              </a:ext>
            </a:extLst>
          </p:cNvPr>
          <p:cNvCxnSpPr/>
          <p:nvPr/>
        </p:nvCxnSpPr>
        <p:spPr>
          <a:xfrm>
            <a:off x="574592" y="1582407"/>
            <a:ext cx="0" cy="48169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9685D8F8-1E8C-4DD2-8D53-FF2A778720C4}"/>
              </a:ext>
            </a:extLst>
          </p:cNvPr>
          <p:cNvCxnSpPr/>
          <p:nvPr/>
        </p:nvCxnSpPr>
        <p:spPr>
          <a:xfrm>
            <a:off x="680727" y="1582407"/>
            <a:ext cx="0" cy="48169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8D59CD69-4FB1-EFE4-34EC-31239C85C61A}"/>
              </a:ext>
            </a:extLst>
          </p:cNvPr>
          <p:cNvCxnSpPr>
            <a:cxnSpLocks/>
          </p:cNvCxnSpPr>
          <p:nvPr/>
        </p:nvCxnSpPr>
        <p:spPr>
          <a:xfrm flipH="1">
            <a:off x="1890707" y="1823253"/>
            <a:ext cx="268941" cy="0"/>
          </a:xfrm>
          <a:prstGeom prst="straightConnector1">
            <a:avLst/>
          </a:prstGeom>
          <a:ln w="6032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Groupe 92">
            <a:extLst>
              <a:ext uri="{FF2B5EF4-FFF2-40B4-BE49-F238E27FC236}">
                <a16:creationId xmlns:a16="http://schemas.microsoft.com/office/drawing/2014/main" id="{FF6810CB-7BAA-AEB5-4232-CC212C3FF25E}"/>
              </a:ext>
            </a:extLst>
          </p:cNvPr>
          <p:cNvGrpSpPr/>
          <p:nvPr/>
        </p:nvGrpSpPr>
        <p:grpSpPr>
          <a:xfrm>
            <a:off x="569710" y="2176335"/>
            <a:ext cx="5734043" cy="481693"/>
            <a:chOff x="304800" y="1110343"/>
            <a:chExt cx="7645391" cy="642257"/>
          </a:xfrm>
        </p:grpSpPr>
        <p:cxnSp>
          <p:nvCxnSpPr>
            <p:cNvPr id="94" name="Connecteur droit 93">
              <a:extLst>
                <a:ext uri="{FF2B5EF4-FFF2-40B4-BE49-F238E27FC236}">
                  <a16:creationId xmlns:a16="http://schemas.microsoft.com/office/drawing/2014/main" id="{D6F7BED1-1FC0-7A76-4B39-E402EB562D8A}"/>
                </a:ext>
              </a:extLst>
            </p:cNvPr>
            <p:cNvCxnSpPr/>
            <p:nvPr/>
          </p:nvCxnSpPr>
          <p:spPr>
            <a:xfrm>
              <a:off x="304800" y="1110343"/>
              <a:ext cx="0" cy="64225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cteur droit 94">
              <a:extLst>
                <a:ext uri="{FF2B5EF4-FFF2-40B4-BE49-F238E27FC236}">
                  <a16:creationId xmlns:a16="http://schemas.microsoft.com/office/drawing/2014/main" id="{118487EA-4624-010A-A559-6F712B6D4F89}"/>
                </a:ext>
              </a:extLst>
            </p:cNvPr>
            <p:cNvCxnSpPr/>
            <p:nvPr/>
          </p:nvCxnSpPr>
          <p:spPr>
            <a:xfrm>
              <a:off x="446314" y="1110343"/>
              <a:ext cx="0" cy="64225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>
              <a:extLst>
                <a:ext uri="{FF2B5EF4-FFF2-40B4-BE49-F238E27FC236}">
                  <a16:creationId xmlns:a16="http://schemas.microsoft.com/office/drawing/2014/main" id="{DEA71E0E-6680-1DA1-2BF2-ABCD3D0A28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285" y="1436915"/>
              <a:ext cx="698862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Ellipse 96">
              <a:extLst>
                <a:ext uri="{FF2B5EF4-FFF2-40B4-BE49-F238E27FC236}">
                  <a16:creationId xmlns:a16="http://schemas.microsoft.com/office/drawing/2014/main" id="{469FE0D6-30B4-09DD-D612-67B861BE9274}"/>
                </a:ext>
              </a:extLst>
            </p:cNvPr>
            <p:cNvSpPr/>
            <p:nvPr/>
          </p:nvSpPr>
          <p:spPr>
            <a:xfrm>
              <a:off x="7532914" y="1213945"/>
              <a:ext cx="417277" cy="435052"/>
            </a:xfrm>
            <a:prstGeom prst="ellipse">
              <a:avLst/>
            </a:prstGeom>
            <a:noFill/>
            <a:ln w="25400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sp>
        <p:nvSpPr>
          <p:cNvPr id="98" name="Étoile à 5 branches 97">
            <a:extLst>
              <a:ext uri="{FF2B5EF4-FFF2-40B4-BE49-F238E27FC236}">
                <a16:creationId xmlns:a16="http://schemas.microsoft.com/office/drawing/2014/main" id="{97210B7D-A5DB-F3C4-0543-EF2DABDCB857}"/>
              </a:ext>
            </a:extLst>
          </p:cNvPr>
          <p:cNvSpPr/>
          <p:nvPr/>
        </p:nvSpPr>
        <p:spPr>
          <a:xfrm rot="19182194">
            <a:off x="1310262" y="2305479"/>
            <a:ext cx="228600" cy="211159"/>
          </a:xfrm>
          <a:prstGeom prst="star5">
            <a:avLst/>
          </a:prstGeom>
          <a:solidFill>
            <a:srgbClr val="FFFF00"/>
          </a:solidFill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cxnSp>
        <p:nvCxnSpPr>
          <p:cNvPr id="99" name="Connecteur droit avec flèche 98">
            <a:extLst>
              <a:ext uri="{FF2B5EF4-FFF2-40B4-BE49-F238E27FC236}">
                <a16:creationId xmlns:a16="http://schemas.microsoft.com/office/drawing/2014/main" id="{5F664BFB-8200-2D12-BC4C-88E990F16BBF}"/>
              </a:ext>
            </a:extLst>
          </p:cNvPr>
          <p:cNvCxnSpPr>
            <a:cxnSpLocks/>
          </p:cNvCxnSpPr>
          <p:nvPr/>
        </p:nvCxnSpPr>
        <p:spPr>
          <a:xfrm>
            <a:off x="1836619" y="2423420"/>
            <a:ext cx="257786" cy="0"/>
          </a:xfrm>
          <a:prstGeom prst="straightConnector1">
            <a:avLst/>
          </a:prstGeom>
          <a:ln w="6032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avec flèche 99">
            <a:extLst>
              <a:ext uri="{FF2B5EF4-FFF2-40B4-BE49-F238E27FC236}">
                <a16:creationId xmlns:a16="http://schemas.microsoft.com/office/drawing/2014/main" id="{FE3A509B-35FE-2A84-A4F0-718F7B76A57E}"/>
              </a:ext>
            </a:extLst>
          </p:cNvPr>
          <p:cNvCxnSpPr>
            <a:cxnSpLocks/>
          </p:cNvCxnSpPr>
          <p:nvPr/>
        </p:nvCxnSpPr>
        <p:spPr>
          <a:xfrm flipH="1">
            <a:off x="821366" y="2421468"/>
            <a:ext cx="268941" cy="0"/>
          </a:xfrm>
          <a:prstGeom prst="straightConnector1">
            <a:avLst/>
          </a:prstGeom>
          <a:ln w="6032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ZoneTexte 100">
            <a:extLst>
              <a:ext uri="{FF2B5EF4-FFF2-40B4-BE49-F238E27FC236}">
                <a16:creationId xmlns:a16="http://schemas.microsoft.com/office/drawing/2014/main" id="{FBE3D49D-9453-1A1A-6896-A92C3C73F1AC}"/>
              </a:ext>
            </a:extLst>
          </p:cNvPr>
          <p:cNvSpPr txBox="1"/>
          <p:nvPr/>
        </p:nvSpPr>
        <p:spPr>
          <a:xfrm>
            <a:off x="781981" y="2070279"/>
            <a:ext cx="41364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350" b="1" dirty="0">
                <a:solidFill>
                  <a:srgbClr val="00B050"/>
                </a:solidFill>
                <a:latin typeface="ComicSansMS" panose="030F0702030302020204" pitchFamily="66" charset="0"/>
              </a:rPr>
              <a:t>M1</a:t>
            </a:r>
            <a:endParaRPr lang="fr-FR" sz="1350" b="1" dirty="0">
              <a:solidFill>
                <a:srgbClr val="00B050"/>
              </a:solidFill>
            </a:endParaRPr>
          </a:p>
        </p:txBody>
      </p:sp>
      <p:sp>
        <p:nvSpPr>
          <p:cNvPr id="102" name="ZoneTexte 101">
            <a:extLst>
              <a:ext uri="{FF2B5EF4-FFF2-40B4-BE49-F238E27FC236}">
                <a16:creationId xmlns:a16="http://schemas.microsoft.com/office/drawing/2014/main" id="{4D48F7A5-1660-21F9-E003-CAB3C605BB27}"/>
              </a:ext>
            </a:extLst>
          </p:cNvPr>
          <p:cNvSpPr txBox="1"/>
          <p:nvPr/>
        </p:nvSpPr>
        <p:spPr>
          <a:xfrm>
            <a:off x="1913009" y="2611875"/>
            <a:ext cx="41364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350" b="1" strike="dblStrike" dirty="0">
                <a:latin typeface="ComicSansMS" panose="030F0702030302020204" pitchFamily="66" charset="0"/>
              </a:rPr>
              <a:t>A1</a:t>
            </a:r>
            <a:endParaRPr lang="fr-FR" sz="1350" b="1" strike="dblStrike" dirty="0"/>
          </a:p>
        </p:txBody>
      </p:sp>
      <p:sp>
        <p:nvSpPr>
          <p:cNvPr id="103" name="ZoneTexte 102">
            <a:extLst>
              <a:ext uri="{FF2B5EF4-FFF2-40B4-BE49-F238E27FC236}">
                <a16:creationId xmlns:a16="http://schemas.microsoft.com/office/drawing/2014/main" id="{F4189B46-5CE0-6753-8A20-19B5E247BDBB}"/>
              </a:ext>
            </a:extLst>
          </p:cNvPr>
          <p:cNvSpPr txBox="1"/>
          <p:nvPr/>
        </p:nvSpPr>
        <p:spPr>
          <a:xfrm>
            <a:off x="142207" y="2231786"/>
            <a:ext cx="278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1</a:t>
            </a:r>
          </a:p>
        </p:txBody>
      </p:sp>
      <p:cxnSp>
        <p:nvCxnSpPr>
          <p:cNvPr id="104" name="Connecteur droit 103">
            <a:extLst>
              <a:ext uri="{FF2B5EF4-FFF2-40B4-BE49-F238E27FC236}">
                <a16:creationId xmlns:a16="http://schemas.microsoft.com/office/drawing/2014/main" id="{A9F7E80D-364D-8CC5-E141-FF4805330DFA}"/>
              </a:ext>
            </a:extLst>
          </p:cNvPr>
          <p:cNvCxnSpPr>
            <a:cxnSpLocks/>
          </p:cNvCxnSpPr>
          <p:nvPr/>
        </p:nvCxnSpPr>
        <p:spPr>
          <a:xfrm>
            <a:off x="3063200" y="2417180"/>
            <a:ext cx="0" cy="51806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36FE4266-A6B6-DF0C-5B2D-892A45FC8590}"/>
              </a:ext>
            </a:extLst>
          </p:cNvPr>
          <p:cNvCxnSpPr>
            <a:cxnSpLocks/>
          </p:cNvCxnSpPr>
          <p:nvPr/>
        </p:nvCxnSpPr>
        <p:spPr>
          <a:xfrm flipH="1">
            <a:off x="768866" y="2935241"/>
            <a:ext cx="229433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105">
            <a:extLst>
              <a:ext uri="{FF2B5EF4-FFF2-40B4-BE49-F238E27FC236}">
                <a16:creationId xmlns:a16="http://schemas.microsoft.com/office/drawing/2014/main" id="{5D1B0193-F593-C14A-6E27-9481473A3302}"/>
              </a:ext>
            </a:extLst>
          </p:cNvPr>
          <p:cNvCxnSpPr/>
          <p:nvPr/>
        </p:nvCxnSpPr>
        <p:spPr>
          <a:xfrm>
            <a:off x="574592" y="2694396"/>
            <a:ext cx="0" cy="48169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 droit 106">
            <a:extLst>
              <a:ext uri="{FF2B5EF4-FFF2-40B4-BE49-F238E27FC236}">
                <a16:creationId xmlns:a16="http://schemas.microsoft.com/office/drawing/2014/main" id="{BFF88C8B-2A70-1A54-B8BC-35D87F5C1279}"/>
              </a:ext>
            </a:extLst>
          </p:cNvPr>
          <p:cNvCxnSpPr/>
          <p:nvPr/>
        </p:nvCxnSpPr>
        <p:spPr>
          <a:xfrm>
            <a:off x="680727" y="2694396"/>
            <a:ext cx="0" cy="48169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avec flèche 107">
            <a:extLst>
              <a:ext uri="{FF2B5EF4-FFF2-40B4-BE49-F238E27FC236}">
                <a16:creationId xmlns:a16="http://schemas.microsoft.com/office/drawing/2014/main" id="{FE7BB226-59EE-12D4-7684-715641ABC509}"/>
              </a:ext>
            </a:extLst>
          </p:cNvPr>
          <p:cNvCxnSpPr>
            <a:cxnSpLocks/>
          </p:cNvCxnSpPr>
          <p:nvPr/>
        </p:nvCxnSpPr>
        <p:spPr>
          <a:xfrm flipH="1">
            <a:off x="1890707" y="2935241"/>
            <a:ext cx="268941" cy="0"/>
          </a:xfrm>
          <a:prstGeom prst="straightConnector1">
            <a:avLst/>
          </a:prstGeom>
          <a:ln w="6032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Étoile à 5 branches 109">
            <a:extLst>
              <a:ext uri="{FF2B5EF4-FFF2-40B4-BE49-F238E27FC236}">
                <a16:creationId xmlns:a16="http://schemas.microsoft.com/office/drawing/2014/main" id="{A6C41B96-5585-46C9-8BB0-F6860C9DBD8D}"/>
              </a:ext>
            </a:extLst>
          </p:cNvPr>
          <p:cNvSpPr/>
          <p:nvPr/>
        </p:nvSpPr>
        <p:spPr>
          <a:xfrm rot="19182194">
            <a:off x="1312358" y="2806953"/>
            <a:ext cx="228600" cy="211159"/>
          </a:xfrm>
          <a:prstGeom prst="star5">
            <a:avLst/>
          </a:prstGeom>
          <a:solidFill>
            <a:srgbClr val="FFFF00"/>
          </a:solidFill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cxnSp>
        <p:nvCxnSpPr>
          <p:cNvPr id="111" name="Connecteur droit avec flèche 110">
            <a:extLst>
              <a:ext uri="{FF2B5EF4-FFF2-40B4-BE49-F238E27FC236}">
                <a16:creationId xmlns:a16="http://schemas.microsoft.com/office/drawing/2014/main" id="{3B1B2A85-AE31-D967-8F88-839AD5DB1330}"/>
              </a:ext>
            </a:extLst>
          </p:cNvPr>
          <p:cNvCxnSpPr>
            <a:cxnSpLocks/>
          </p:cNvCxnSpPr>
          <p:nvPr/>
        </p:nvCxnSpPr>
        <p:spPr>
          <a:xfrm>
            <a:off x="1641563" y="2935241"/>
            <a:ext cx="257786" cy="0"/>
          </a:xfrm>
          <a:prstGeom prst="straightConnector1">
            <a:avLst/>
          </a:prstGeom>
          <a:ln w="6032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avec flèche 111">
            <a:extLst>
              <a:ext uri="{FF2B5EF4-FFF2-40B4-BE49-F238E27FC236}">
                <a16:creationId xmlns:a16="http://schemas.microsoft.com/office/drawing/2014/main" id="{BC888085-2FC3-08D3-B357-FD6B0F274634}"/>
              </a:ext>
            </a:extLst>
          </p:cNvPr>
          <p:cNvCxnSpPr>
            <a:cxnSpLocks/>
          </p:cNvCxnSpPr>
          <p:nvPr/>
        </p:nvCxnSpPr>
        <p:spPr>
          <a:xfrm flipH="1">
            <a:off x="816894" y="2937128"/>
            <a:ext cx="268941" cy="0"/>
          </a:xfrm>
          <a:prstGeom prst="straightConnector1">
            <a:avLst/>
          </a:prstGeom>
          <a:ln w="6032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ZoneTexte 112">
            <a:extLst>
              <a:ext uri="{FF2B5EF4-FFF2-40B4-BE49-F238E27FC236}">
                <a16:creationId xmlns:a16="http://schemas.microsoft.com/office/drawing/2014/main" id="{93E6F8A3-C420-8727-66DB-5F6D58E30A92}"/>
              </a:ext>
            </a:extLst>
          </p:cNvPr>
          <p:cNvSpPr txBox="1"/>
          <p:nvPr/>
        </p:nvSpPr>
        <p:spPr>
          <a:xfrm>
            <a:off x="777509" y="2585939"/>
            <a:ext cx="41364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350" b="1" dirty="0">
                <a:solidFill>
                  <a:srgbClr val="00B050"/>
                </a:solidFill>
                <a:latin typeface="ComicSansMS" panose="030F0702030302020204" pitchFamily="66" charset="0"/>
              </a:rPr>
              <a:t>M1</a:t>
            </a:r>
            <a:endParaRPr lang="fr-FR" sz="1350" b="1" dirty="0">
              <a:solidFill>
                <a:srgbClr val="00B050"/>
              </a:solidFill>
            </a:endParaRPr>
          </a:p>
        </p:txBody>
      </p:sp>
      <p:sp>
        <p:nvSpPr>
          <p:cNvPr id="114" name="ZoneTexte 113">
            <a:extLst>
              <a:ext uri="{FF2B5EF4-FFF2-40B4-BE49-F238E27FC236}">
                <a16:creationId xmlns:a16="http://schemas.microsoft.com/office/drawing/2014/main" id="{B91194D4-085D-E834-66AD-676B0E99DC56}"/>
              </a:ext>
            </a:extLst>
          </p:cNvPr>
          <p:cNvSpPr txBox="1"/>
          <p:nvPr/>
        </p:nvSpPr>
        <p:spPr>
          <a:xfrm>
            <a:off x="3930920" y="1998634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103 V</a:t>
            </a:r>
          </a:p>
        </p:txBody>
      </p:sp>
      <p:sp>
        <p:nvSpPr>
          <p:cNvPr id="115" name="ZoneTexte 114">
            <a:extLst>
              <a:ext uri="{FF2B5EF4-FFF2-40B4-BE49-F238E27FC236}">
                <a16:creationId xmlns:a16="http://schemas.microsoft.com/office/drawing/2014/main" id="{0E1721C1-87CA-95AF-9716-79C7F90A1616}"/>
              </a:ext>
            </a:extLst>
          </p:cNvPr>
          <p:cNvSpPr txBox="1"/>
          <p:nvPr/>
        </p:nvSpPr>
        <p:spPr>
          <a:xfrm>
            <a:off x="3935933" y="932966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53 V</a:t>
            </a:r>
          </a:p>
        </p:txBody>
      </p:sp>
      <p:sp>
        <p:nvSpPr>
          <p:cNvPr id="116" name="ZoneTexte 115">
            <a:extLst>
              <a:ext uri="{FF2B5EF4-FFF2-40B4-BE49-F238E27FC236}">
                <a16:creationId xmlns:a16="http://schemas.microsoft.com/office/drawing/2014/main" id="{74293986-2025-0534-5659-518D8A4518C9}"/>
              </a:ext>
            </a:extLst>
          </p:cNvPr>
          <p:cNvSpPr txBox="1"/>
          <p:nvPr/>
        </p:nvSpPr>
        <p:spPr>
          <a:xfrm>
            <a:off x="8062400" y="1556893"/>
            <a:ext cx="41364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350" b="1" dirty="0">
                <a:latin typeface="ComicSansMS" panose="030F0702030302020204" pitchFamily="66" charset="0"/>
              </a:rPr>
              <a:t>A1</a:t>
            </a:r>
            <a:endParaRPr lang="fr-FR" sz="1350" b="1" dirty="0"/>
          </a:p>
        </p:txBody>
      </p:sp>
      <p:sp>
        <p:nvSpPr>
          <p:cNvPr id="117" name="ZoneTexte 116">
            <a:extLst>
              <a:ext uri="{FF2B5EF4-FFF2-40B4-BE49-F238E27FC236}">
                <a16:creationId xmlns:a16="http://schemas.microsoft.com/office/drawing/2014/main" id="{5E1109EB-EF9E-F535-9514-348D61333F48}"/>
              </a:ext>
            </a:extLst>
          </p:cNvPr>
          <p:cNvSpPr txBox="1"/>
          <p:nvPr/>
        </p:nvSpPr>
        <p:spPr>
          <a:xfrm>
            <a:off x="8061999" y="2537711"/>
            <a:ext cx="41364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350" b="1" strike="dblStrike" dirty="0">
                <a:latin typeface="ComicSansMS" panose="030F0702030302020204" pitchFamily="66" charset="0"/>
              </a:rPr>
              <a:t>A1</a:t>
            </a:r>
            <a:endParaRPr lang="fr-FR" sz="1350" b="1" strike="dblStrike" dirty="0"/>
          </a:p>
        </p:txBody>
      </p:sp>
      <p:sp>
        <p:nvSpPr>
          <p:cNvPr id="118" name="ZoneTexte 117">
            <a:extLst>
              <a:ext uri="{FF2B5EF4-FFF2-40B4-BE49-F238E27FC236}">
                <a16:creationId xmlns:a16="http://schemas.microsoft.com/office/drawing/2014/main" id="{8315E650-BAB7-04B6-F1DF-3DB14B447A1E}"/>
              </a:ext>
            </a:extLst>
          </p:cNvPr>
          <p:cNvSpPr txBox="1"/>
          <p:nvPr/>
        </p:nvSpPr>
        <p:spPr>
          <a:xfrm>
            <a:off x="8059563" y="3437739"/>
            <a:ext cx="41364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350" b="1" dirty="0">
                <a:latin typeface="ComicSansMS" panose="030F0702030302020204" pitchFamily="66" charset="0"/>
              </a:rPr>
              <a:t>A1</a:t>
            </a:r>
            <a:endParaRPr lang="fr-FR" sz="1350" b="1" dirty="0"/>
          </a:p>
        </p:txBody>
      </p:sp>
      <p:sp>
        <p:nvSpPr>
          <p:cNvPr id="119" name="ZoneTexte 118">
            <a:extLst>
              <a:ext uri="{FF2B5EF4-FFF2-40B4-BE49-F238E27FC236}">
                <a16:creationId xmlns:a16="http://schemas.microsoft.com/office/drawing/2014/main" id="{66A80794-D1BD-7DAC-4760-46F1E6F57D41}"/>
              </a:ext>
            </a:extLst>
          </p:cNvPr>
          <p:cNvSpPr txBox="1"/>
          <p:nvPr/>
        </p:nvSpPr>
        <p:spPr>
          <a:xfrm>
            <a:off x="6768669" y="1339714"/>
            <a:ext cx="41364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350" b="1" dirty="0">
                <a:solidFill>
                  <a:srgbClr val="00B050"/>
                </a:solidFill>
                <a:latin typeface="ComicSansMS" panose="030F0702030302020204" pitchFamily="66" charset="0"/>
              </a:rPr>
              <a:t>M1</a:t>
            </a:r>
            <a:endParaRPr lang="fr-FR" sz="1350" b="1" dirty="0">
              <a:solidFill>
                <a:srgbClr val="00B050"/>
              </a:solidFill>
            </a:endParaRPr>
          </a:p>
        </p:txBody>
      </p:sp>
      <p:sp>
        <p:nvSpPr>
          <p:cNvPr id="120" name="ZoneTexte 119">
            <a:extLst>
              <a:ext uri="{FF2B5EF4-FFF2-40B4-BE49-F238E27FC236}">
                <a16:creationId xmlns:a16="http://schemas.microsoft.com/office/drawing/2014/main" id="{2E4F6E1D-539E-DD9B-840E-3469A2A96CC5}"/>
              </a:ext>
            </a:extLst>
          </p:cNvPr>
          <p:cNvSpPr txBox="1"/>
          <p:nvPr/>
        </p:nvSpPr>
        <p:spPr>
          <a:xfrm>
            <a:off x="6772832" y="2330062"/>
            <a:ext cx="41364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350" b="1" dirty="0">
                <a:solidFill>
                  <a:srgbClr val="00B050"/>
                </a:solidFill>
                <a:latin typeface="ComicSansMS" panose="030F0702030302020204" pitchFamily="66" charset="0"/>
              </a:rPr>
              <a:t>M1</a:t>
            </a:r>
            <a:endParaRPr lang="fr-FR" sz="1350" b="1" dirty="0">
              <a:solidFill>
                <a:srgbClr val="00B050"/>
              </a:solidFill>
            </a:endParaRPr>
          </a:p>
        </p:txBody>
      </p:sp>
      <p:sp>
        <p:nvSpPr>
          <p:cNvPr id="121" name="ZoneTexte 120">
            <a:extLst>
              <a:ext uri="{FF2B5EF4-FFF2-40B4-BE49-F238E27FC236}">
                <a16:creationId xmlns:a16="http://schemas.microsoft.com/office/drawing/2014/main" id="{1A258CC4-ED40-A6B3-CEE3-28313D0C8575}"/>
              </a:ext>
            </a:extLst>
          </p:cNvPr>
          <p:cNvSpPr txBox="1"/>
          <p:nvPr/>
        </p:nvSpPr>
        <p:spPr>
          <a:xfrm>
            <a:off x="7340275" y="3433213"/>
            <a:ext cx="41364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350" b="1" dirty="0">
                <a:solidFill>
                  <a:srgbClr val="00B050"/>
                </a:solidFill>
                <a:latin typeface="ComicSansMS" panose="030F0702030302020204" pitchFamily="66" charset="0"/>
              </a:rPr>
              <a:t>M1</a:t>
            </a:r>
            <a:endParaRPr lang="fr-FR" sz="1350" b="1" dirty="0">
              <a:solidFill>
                <a:srgbClr val="00B050"/>
              </a:solidFill>
            </a:endParaRPr>
          </a:p>
        </p:txBody>
      </p:sp>
      <p:sp>
        <p:nvSpPr>
          <p:cNvPr id="122" name="ZoneTexte 121">
            <a:extLst>
              <a:ext uri="{FF2B5EF4-FFF2-40B4-BE49-F238E27FC236}">
                <a16:creationId xmlns:a16="http://schemas.microsoft.com/office/drawing/2014/main" id="{32412DDA-84F5-187F-2F95-91DB9939108C}"/>
              </a:ext>
            </a:extLst>
          </p:cNvPr>
          <p:cNvSpPr txBox="1"/>
          <p:nvPr/>
        </p:nvSpPr>
        <p:spPr>
          <a:xfrm>
            <a:off x="7213297" y="4037510"/>
            <a:ext cx="41364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350" b="1" dirty="0">
                <a:solidFill>
                  <a:srgbClr val="00B050"/>
                </a:solidFill>
                <a:latin typeface="ComicSansMS" panose="030F0702030302020204" pitchFamily="66" charset="0"/>
              </a:rPr>
              <a:t>M1</a:t>
            </a:r>
            <a:endParaRPr lang="fr-FR" sz="1350" b="1" dirty="0">
              <a:solidFill>
                <a:srgbClr val="00B050"/>
              </a:solidFill>
            </a:endParaRPr>
          </a:p>
        </p:txBody>
      </p:sp>
      <p:sp>
        <p:nvSpPr>
          <p:cNvPr id="123" name="ZoneTexte 122">
            <a:extLst>
              <a:ext uri="{FF2B5EF4-FFF2-40B4-BE49-F238E27FC236}">
                <a16:creationId xmlns:a16="http://schemas.microsoft.com/office/drawing/2014/main" id="{480A9E9A-2B00-2D42-8D5C-1D90834F3C39}"/>
              </a:ext>
            </a:extLst>
          </p:cNvPr>
          <p:cNvSpPr txBox="1"/>
          <p:nvPr/>
        </p:nvSpPr>
        <p:spPr>
          <a:xfrm>
            <a:off x="7831981" y="4011495"/>
            <a:ext cx="41364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350" b="1" dirty="0">
                <a:solidFill>
                  <a:srgbClr val="00B050"/>
                </a:solidFill>
                <a:latin typeface="ComicSansMS" panose="030F0702030302020204" pitchFamily="66" charset="0"/>
              </a:rPr>
              <a:t>M2</a:t>
            </a:r>
            <a:endParaRPr lang="fr-FR" sz="1350" b="1" dirty="0">
              <a:solidFill>
                <a:srgbClr val="00B050"/>
              </a:solidFill>
            </a:endParaRPr>
          </a:p>
        </p:txBody>
      </p:sp>
      <p:sp>
        <p:nvSpPr>
          <p:cNvPr id="124" name="ZoneTexte 123">
            <a:extLst>
              <a:ext uri="{FF2B5EF4-FFF2-40B4-BE49-F238E27FC236}">
                <a16:creationId xmlns:a16="http://schemas.microsoft.com/office/drawing/2014/main" id="{BB38577E-0860-7619-04E0-3616D382D0A6}"/>
              </a:ext>
            </a:extLst>
          </p:cNvPr>
          <p:cNvSpPr txBox="1"/>
          <p:nvPr/>
        </p:nvSpPr>
        <p:spPr>
          <a:xfrm>
            <a:off x="8019149" y="4903343"/>
            <a:ext cx="41364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350" b="1" dirty="0">
                <a:latin typeface="ComicSansMS" panose="030F0702030302020204" pitchFamily="66" charset="0"/>
              </a:rPr>
              <a:t>A1</a:t>
            </a:r>
            <a:endParaRPr lang="fr-FR" sz="1350" b="1" dirty="0"/>
          </a:p>
        </p:txBody>
      </p:sp>
      <p:sp>
        <p:nvSpPr>
          <p:cNvPr id="125" name="ZoneTexte 124">
            <a:extLst>
              <a:ext uri="{FF2B5EF4-FFF2-40B4-BE49-F238E27FC236}">
                <a16:creationId xmlns:a16="http://schemas.microsoft.com/office/drawing/2014/main" id="{059AECD3-CDFD-B9CC-3E8B-4B5BAFE4D90A}"/>
              </a:ext>
            </a:extLst>
          </p:cNvPr>
          <p:cNvSpPr txBox="1"/>
          <p:nvPr/>
        </p:nvSpPr>
        <p:spPr>
          <a:xfrm>
            <a:off x="8548001" y="4918768"/>
            <a:ext cx="41364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350" b="1" dirty="0">
                <a:latin typeface="ComicSansMS" panose="030F0702030302020204" pitchFamily="66" charset="0"/>
              </a:rPr>
              <a:t>A2</a:t>
            </a:r>
            <a:endParaRPr lang="fr-FR" sz="1350" b="1" dirty="0"/>
          </a:p>
        </p:txBody>
      </p:sp>
      <p:sp>
        <p:nvSpPr>
          <p:cNvPr id="126" name="ZoneTexte 125">
            <a:extLst>
              <a:ext uri="{FF2B5EF4-FFF2-40B4-BE49-F238E27FC236}">
                <a16:creationId xmlns:a16="http://schemas.microsoft.com/office/drawing/2014/main" id="{B4B02480-7E55-7B4B-A2E8-AB84872C9AC5}"/>
              </a:ext>
            </a:extLst>
          </p:cNvPr>
          <p:cNvSpPr txBox="1"/>
          <p:nvPr/>
        </p:nvSpPr>
        <p:spPr>
          <a:xfrm>
            <a:off x="3935933" y="3402129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53 V</a:t>
            </a:r>
          </a:p>
        </p:txBody>
      </p:sp>
      <p:sp>
        <p:nvSpPr>
          <p:cNvPr id="127" name="ZoneTexte 126">
            <a:extLst>
              <a:ext uri="{FF2B5EF4-FFF2-40B4-BE49-F238E27FC236}">
                <a16:creationId xmlns:a16="http://schemas.microsoft.com/office/drawing/2014/main" id="{87DD942A-B5A3-BEE0-A6A7-F55399911DA1}"/>
              </a:ext>
            </a:extLst>
          </p:cNvPr>
          <p:cNvSpPr txBox="1"/>
          <p:nvPr/>
        </p:nvSpPr>
        <p:spPr>
          <a:xfrm>
            <a:off x="3935933" y="4541162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53 V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9077322-DF34-2B09-A79D-2ACF87B4F027}"/>
              </a:ext>
            </a:extLst>
          </p:cNvPr>
          <p:cNvSpPr txBox="1"/>
          <p:nvPr/>
        </p:nvSpPr>
        <p:spPr>
          <a:xfrm>
            <a:off x="923929" y="6156128"/>
            <a:ext cx="4774127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RAM survient tardivement dans les </a:t>
            </a:r>
            <a:r>
              <a:rPr lang="fr-FR" dirty="0" err="1"/>
              <a:t>axonopathies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14235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2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657350" y="3486150"/>
            <a:ext cx="2867025" cy="2667000"/>
          </a:xfrm>
          <a:prstGeom prst="rect">
            <a:avLst/>
          </a:prstGeom>
          <a:solidFill>
            <a:srgbClr val="25911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Picture 28" descr="C:\Documents and Settings\François Wang\Mes documents\Medtronic\F CID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4363" y="3941763"/>
            <a:ext cx="2400300" cy="1727200"/>
          </a:xfrm>
          <a:prstGeom prst="rect">
            <a:avLst/>
          </a:prstGeom>
          <a:noFill/>
          <a:ln w="25400">
            <a:solidFill>
              <a:srgbClr val="000066"/>
            </a:solidFill>
            <a:miter lim="800000"/>
            <a:headEnd/>
            <a:tailEnd/>
          </a:ln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657350" y="733425"/>
            <a:ext cx="2867025" cy="2667000"/>
          </a:xfrm>
          <a:prstGeom prst="rect">
            <a:avLst/>
          </a:prstGeom>
          <a:solidFill>
            <a:srgbClr val="25911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" name="Picture 27" descr="C:\Documents and Settings\François Wang\Mes documents\Medtronic\F 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87538" y="1257300"/>
            <a:ext cx="2397125" cy="1771650"/>
          </a:xfrm>
          <a:prstGeom prst="rect">
            <a:avLst/>
          </a:prstGeom>
          <a:noFill/>
          <a:ln w="25400">
            <a:solidFill>
              <a:srgbClr val="000066"/>
            </a:solidFill>
            <a:miter lim="800000"/>
            <a:headEnd/>
            <a:tailEnd/>
          </a:ln>
        </p:spPr>
      </p:pic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4648200" y="3486150"/>
            <a:ext cx="2867025" cy="2667000"/>
          </a:xfrm>
          <a:prstGeom prst="rect">
            <a:avLst/>
          </a:prstGeom>
          <a:solidFill>
            <a:srgbClr val="25911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4648200" y="733425"/>
            <a:ext cx="2867025" cy="2667000"/>
          </a:xfrm>
          <a:prstGeom prst="rect">
            <a:avLst/>
          </a:prstGeom>
          <a:solidFill>
            <a:srgbClr val="25911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15" name="Group 17"/>
          <p:cNvGrpSpPr>
            <a:grpSpLocks/>
          </p:cNvGrpSpPr>
          <p:nvPr/>
        </p:nvGrpSpPr>
        <p:grpSpPr bwMode="auto">
          <a:xfrm>
            <a:off x="346075" y="1887538"/>
            <a:ext cx="8208963" cy="3070225"/>
            <a:chOff x="206" y="1357"/>
            <a:chExt cx="5171" cy="1934"/>
          </a:xfrm>
        </p:grpSpPr>
        <p:sp>
          <p:nvSpPr>
            <p:cNvPr id="16" name="Text Box 18"/>
            <p:cNvSpPr txBox="1">
              <a:spLocks noChangeArrowheads="1"/>
            </p:cNvSpPr>
            <p:nvPr/>
          </p:nvSpPr>
          <p:spPr bwMode="auto">
            <a:xfrm>
              <a:off x="206" y="1357"/>
              <a:ext cx="63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b="1" dirty="0">
                  <a:solidFill>
                    <a:srgbClr val="CC3300"/>
                  </a:solidFill>
                  <a:effectLst>
                    <a:glow rad="152400">
                      <a:srgbClr val="CCFFCC">
                        <a:alpha val="76000"/>
                      </a:srgbClr>
                    </a:glow>
                  </a:effectLst>
                  <a:latin typeface="Century Gothic" charset="0"/>
                </a:rPr>
                <a:t>Normal</a:t>
              </a:r>
            </a:p>
          </p:txBody>
        </p:sp>
        <p:sp>
          <p:nvSpPr>
            <p:cNvPr id="17" name="Text Box 19"/>
            <p:cNvSpPr txBox="1">
              <a:spLocks noChangeArrowheads="1"/>
            </p:cNvSpPr>
            <p:nvPr/>
          </p:nvSpPr>
          <p:spPr bwMode="auto">
            <a:xfrm>
              <a:off x="421" y="3058"/>
              <a:ext cx="50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b="1" dirty="0">
                  <a:solidFill>
                    <a:srgbClr val="CC3300"/>
                  </a:solidFill>
                  <a:effectLst>
                    <a:glow rad="152400">
                      <a:srgbClr val="CCFFCC">
                        <a:alpha val="76000"/>
                      </a:srgbClr>
                    </a:glow>
                  </a:effectLst>
                  <a:latin typeface="Century Gothic" charset="0"/>
                </a:rPr>
                <a:t>PRNC</a:t>
              </a:r>
            </a:p>
          </p:txBody>
        </p:sp>
        <p:sp>
          <p:nvSpPr>
            <p:cNvPr id="18" name="Text Box 20"/>
            <p:cNvSpPr txBox="1">
              <a:spLocks noChangeArrowheads="1"/>
            </p:cNvSpPr>
            <p:nvPr/>
          </p:nvSpPr>
          <p:spPr bwMode="auto">
            <a:xfrm>
              <a:off x="4778" y="1357"/>
              <a:ext cx="59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b="1" dirty="0">
                  <a:solidFill>
                    <a:srgbClr val="CC3300"/>
                  </a:solidFill>
                  <a:effectLst>
                    <a:glow rad="152400">
                      <a:srgbClr val="CCFFCC">
                        <a:alpha val="76000"/>
                      </a:srgbClr>
                    </a:glow>
                  </a:effectLst>
                  <a:latin typeface="Century Gothic" charset="0"/>
                </a:rPr>
                <a:t>CMT1a</a:t>
              </a:r>
            </a:p>
          </p:txBody>
        </p:sp>
        <p:sp>
          <p:nvSpPr>
            <p:cNvPr id="19" name="Text Box 21"/>
            <p:cNvSpPr txBox="1">
              <a:spLocks noChangeArrowheads="1"/>
            </p:cNvSpPr>
            <p:nvPr/>
          </p:nvSpPr>
          <p:spPr bwMode="auto">
            <a:xfrm>
              <a:off x="4760" y="3058"/>
              <a:ext cx="50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b="1">
                  <a:solidFill>
                    <a:srgbClr val="CC3300"/>
                  </a:solidFill>
                  <a:effectLst>
                    <a:glow rad="152400">
                      <a:srgbClr val="CCFFCC">
                        <a:alpha val="76000"/>
                      </a:srgbClr>
                    </a:glow>
                  </a:effectLst>
                  <a:latin typeface="Century Gothic" charset="0"/>
                </a:rPr>
                <a:t>DADS</a:t>
              </a:r>
            </a:p>
          </p:txBody>
        </p:sp>
      </p:grpSp>
      <p:pic>
        <p:nvPicPr>
          <p:cNvPr id="20" name="Picture 30" descr="C:\Documents and Settings\François Wang\Mes documents\Medtronic\F CM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5213" y="1281113"/>
            <a:ext cx="2422525" cy="1724025"/>
          </a:xfrm>
          <a:prstGeom prst="rect">
            <a:avLst/>
          </a:prstGeom>
          <a:noFill/>
          <a:ln w="25400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21" name="Picture 32" descr="C:\Documents and Settings\François Wang\Mes documents\Medtronic\F MAG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97438" y="3944938"/>
            <a:ext cx="2400300" cy="1722437"/>
          </a:xfrm>
          <a:prstGeom prst="rect">
            <a:avLst/>
          </a:prstGeom>
          <a:noFill/>
          <a:ln w="25400">
            <a:solidFill>
              <a:srgbClr val="000066"/>
            </a:solidFill>
            <a:miter lim="800000"/>
            <a:headEnd/>
            <a:tailEnd/>
          </a:ln>
        </p:spPr>
      </p:pic>
      <p:grpSp>
        <p:nvGrpSpPr>
          <p:cNvPr id="22" name="Group 34"/>
          <p:cNvGrpSpPr>
            <a:grpSpLocks/>
          </p:cNvGrpSpPr>
          <p:nvPr/>
        </p:nvGrpSpPr>
        <p:grpSpPr bwMode="auto">
          <a:xfrm>
            <a:off x="2943225" y="1900238"/>
            <a:ext cx="4410075" cy="2825750"/>
            <a:chOff x="1782" y="1365"/>
            <a:chExt cx="2778" cy="1780"/>
          </a:xfrm>
        </p:grpSpPr>
        <p:sp>
          <p:nvSpPr>
            <p:cNvPr id="23" name="Text Box 23"/>
            <p:cNvSpPr txBox="1">
              <a:spLocks noChangeArrowheads="1"/>
            </p:cNvSpPr>
            <p:nvPr/>
          </p:nvSpPr>
          <p:spPr bwMode="auto">
            <a:xfrm>
              <a:off x="1860" y="1365"/>
              <a:ext cx="83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200" b="1">
                  <a:solidFill>
                    <a:srgbClr val="000000"/>
                  </a:solidFill>
                  <a:latin typeface="Century Gothic" charset="0"/>
                </a:rPr>
                <a:t>F-LAT: 24.7 ms</a:t>
              </a:r>
            </a:p>
          </p:txBody>
        </p:sp>
        <p:sp>
          <p:nvSpPr>
            <p:cNvPr id="24" name="Text Box 29"/>
            <p:cNvSpPr txBox="1">
              <a:spLocks noChangeArrowheads="1"/>
            </p:cNvSpPr>
            <p:nvPr/>
          </p:nvSpPr>
          <p:spPr bwMode="auto">
            <a:xfrm>
              <a:off x="1782" y="2971"/>
              <a:ext cx="83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200" b="1" dirty="0">
                  <a:solidFill>
                    <a:srgbClr val="000000"/>
                  </a:solidFill>
                  <a:latin typeface="Century Gothic" charset="0"/>
                </a:rPr>
                <a:t>F-LAT: 50.5 ms</a:t>
              </a:r>
            </a:p>
          </p:txBody>
        </p:sp>
        <p:sp>
          <p:nvSpPr>
            <p:cNvPr id="25" name="Text Box 31"/>
            <p:cNvSpPr txBox="1">
              <a:spLocks noChangeArrowheads="1"/>
            </p:cNvSpPr>
            <p:nvPr/>
          </p:nvSpPr>
          <p:spPr bwMode="auto">
            <a:xfrm>
              <a:off x="3528" y="1365"/>
              <a:ext cx="83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200" b="1">
                  <a:solidFill>
                    <a:srgbClr val="000000"/>
                  </a:solidFill>
                  <a:latin typeface="Century Gothic" charset="0"/>
                </a:rPr>
                <a:t>F-LAT: 62.8 ms</a:t>
              </a:r>
            </a:p>
          </p:txBody>
        </p:sp>
        <p:sp>
          <p:nvSpPr>
            <p:cNvPr id="26" name="Text Box 33"/>
            <p:cNvSpPr txBox="1">
              <a:spLocks noChangeArrowheads="1"/>
            </p:cNvSpPr>
            <p:nvPr/>
          </p:nvSpPr>
          <p:spPr bwMode="auto">
            <a:xfrm>
              <a:off x="3726" y="2972"/>
              <a:ext cx="83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200" b="1">
                  <a:solidFill>
                    <a:srgbClr val="000000"/>
                  </a:solidFill>
                  <a:latin typeface="Century Gothic" charset="0"/>
                </a:rPr>
                <a:t>F-LAT: 66.3 ms</a:t>
              </a:r>
            </a:p>
          </p:txBody>
        </p:sp>
      </p:grpSp>
      <p:cxnSp>
        <p:nvCxnSpPr>
          <p:cNvPr id="28" name="Connecteur droit 27"/>
          <p:cNvCxnSpPr/>
          <p:nvPr/>
        </p:nvCxnSpPr>
        <p:spPr>
          <a:xfrm rot="5400000">
            <a:off x="2112169" y="2385219"/>
            <a:ext cx="976312" cy="635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 rot="5400000">
            <a:off x="5393531" y="2594769"/>
            <a:ext cx="687388" cy="635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 rot="5400000">
            <a:off x="2137569" y="5072856"/>
            <a:ext cx="976312" cy="635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 rot="5400000">
            <a:off x="5518944" y="5072856"/>
            <a:ext cx="976312" cy="635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108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2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9400"/>
            <a:ext cx="8229600" cy="1143000"/>
          </a:xfrm>
          <a:solidFill>
            <a:srgbClr val="259113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fr-FR" dirty="0"/>
              <a:t>L’onde F unitaire vs </a:t>
            </a:r>
            <a:br>
              <a:rPr lang="fr-FR" dirty="0"/>
            </a:br>
            <a:r>
              <a:rPr lang="fr-FR" dirty="0"/>
              <a:t>la réponse H unitaire</a:t>
            </a:r>
          </a:p>
        </p:txBody>
      </p:sp>
      <p:pic>
        <p:nvPicPr>
          <p:cNvPr id="4" name="Image 3" descr="Numériser00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72" y="1854640"/>
            <a:ext cx="3322828" cy="4515172"/>
          </a:xfrm>
          <a:prstGeom prst="rect">
            <a:avLst/>
          </a:prstGeom>
          <a:effectLst>
            <a:outerShdw blurRad="50800" dist="304800" dir="2700000" algn="tl" rotWithShape="0">
              <a:srgbClr val="080795">
                <a:alpha val="29000"/>
              </a:srgbClr>
            </a:outerShdw>
          </a:effectLst>
        </p:spPr>
      </p:pic>
      <p:pic>
        <p:nvPicPr>
          <p:cNvPr id="5" name="Image 4" descr="Numériser000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2673" y="1854640"/>
            <a:ext cx="4649884" cy="4503234"/>
          </a:xfrm>
          <a:prstGeom prst="rect">
            <a:avLst/>
          </a:prstGeom>
          <a:effectLst>
            <a:outerShdw blurRad="50800" dist="304800" dir="2700000" algn="tl" rotWithShape="0">
              <a:srgbClr val="080795">
                <a:alpha val="28000"/>
              </a:srgbClr>
            </a:outerShdw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B8A22B8-E728-3D5A-7408-EF1B1EDBAE5E}"/>
              </a:ext>
            </a:extLst>
          </p:cNvPr>
          <p:cNvSpPr txBox="1"/>
          <p:nvPr/>
        </p:nvSpPr>
        <p:spPr>
          <a:xfrm>
            <a:off x="2717442" y="6064875"/>
            <a:ext cx="972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50 </a:t>
            </a:r>
            <a:r>
              <a:rPr lang="fr-FR" b="1" dirty="0" err="1">
                <a:solidFill>
                  <a:srgbClr val="FF0000"/>
                </a:solidFill>
              </a:rPr>
              <a:t>μV</a:t>
            </a:r>
            <a:r>
              <a:rPr lang="fr-FR" b="1" dirty="0">
                <a:solidFill>
                  <a:srgbClr val="FF0000"/>
                </a:solidFill>
              </a:rPr>
              <a:t>/D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D2C267A-99C1-9FFA-2620-96EEBF647FA0}"/>
              </a:ext>
            </a:extLst>
          </p:cNvPr>
          <p:cNvSpPr txBox="1"/>
          <p:nvPr/>
        </p:nvSpPr>
        <p:spPr>
          <a:xfrm>
            <a:off x="4148646" y="6051996"/>
            <a:ext cx="972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20 </a:t>
            </a:r>
            <a:r>
              <a:rPr lang="fr-FR" b="1" dirty="0" err="1">
                <a:solidFill>
                  <a:srgbClr val="FF0000"/>
                </a:solidFill>
              </a:rPr>
              <a:t>μV</a:t>
            </a:r>
            <a:r>
              <a:rPr lang="fr-FR" b="1" dirty="0">
                <a:solidFill>
                  <a:srgbClr val="FF0000"/>
                </a:solidFill>
              </a:rPr>
              <a:t>/D</a:t>
            </a:r>
          </a:p>
        </p:txBody>
      </p:sp>
    </p:spTree>
    <p:extLst>
      <p:ext uri="{BB962C8B-B14F-4D97-AF65-F5344CB8AC3E}">
        <p14:creationId xmlns:p14="http://schemas.microsoft.com/office/powerpoint/2010/main" val="17870856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2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9900" y="317500"/>
            <a:ext cx="8229600" cy="1143000"/>
          </a:xfrm>
          <a:solidFill>
            <a:srgbClr val="259113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fr-FR" dirty="0"/>
              <a:t>F et H : chocs </a:t>
            </a:r>
            <a:r>
              <a:rPr lang="fr-FR" dirty="0" err="1"/>
              <a:t>sous-maximaux</a:t>
            </a:r>
            <a:r>
              <a:rPr lang="fr-FR" dirty="0"/>
              <a:t> </a:t>
            </a:r>
          </a:p>
        </p:txBody>
      </p:sp>
      <p:pic>
        <p:nvPicPr>
          <p:cNvPr id="4" name="Image 3" descr="Numériser00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50" y="1756204"/>
            <a:ext cx="2533650" cy="4717493"/>
          </a:xfrm>
          <a:prstGeom prst="rect">
            <a:avLst/>
          </a:prstGeom>
          <a:effectLst>
            <a:outerShdw blurRad="50800" dist="304800" dir="2700000" algn="tl" rotWithShape="0">
              <a:srgbClr val="080795">
                <a:alpha val="29000"/>
              </a:srgbClr>
            </a:outerShdw>
          </a:effectLst>
        </p:spPr>
      </p:pic>
      <p:sp>
        <p:nvSpPr>
          <p:cNvPr id="5" name="ZoneTexte 4"/>
          <p:cNvSpPr txBox="1"/>
          <p:nvPr/>
        </p:nvSpPr>
        <p:spPr>
          <a:xfrm>
            <a:off x="4115442" y="2362640"/>
            <a:ext cx="4892197" cy="2800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lang="fr-FR" sz="2200" b="1" dirty="0">
                <a:solidFill>
                  <a:srgbClr val="080795"/>
                </a:solidFill>
                <a:effectLst>
                  <a:glow rad="152400">
                    <a:srgbClr val="CCFFCC">
                      <a:alpha val="76000"/>
                    </a:srgbClr>
                  </a:glow>
                </a:effectLst>
              </a:rPr>
              <a:t> réponse F unitaire</a:t>
            </a:r>
          </a:p>
          <a:p>
            <a:pPr marL="342900" indent="-342900">
              <a:buFont typeface="+mj-ea"/>
              <a:buAutoNum type="circleNumDbPlain"/>
            </a:pPr>
            <a:r>
              <a:rPr lang="fr-FR" sz="2200" b="1" dirty="0">
                <a:solidFill>
                  <a:srgbClr val="080795"/>
                </a:solidFill>
                <a:effectLst>
                  <a:glow rad="152400">
                    <a:srgbClr val="CCFFCC">
                      <a:alpha val="76000"/>
                    </a:srgbClr>
                  </a:glow>
                </a:effectLst>
              </a:rPr>
              <a:t> réponses précoces et tardives</a:t>
            </a:r>
            <a:br>
              <a:rPr lang="fr-FR" sz="2200" b="1" dirty="0">
                <a:solidFill>
                  <a:srgbClr val="080795"/>
                </a:solidFill>
                <a:effectLst>
                  <a:glow rad="152400">
                    <a:srgbClr val="CCFFCC">
                      <a:alpha val="76000"/>
                    </a:srgbClr>
                  </a:glow>
                </a:effectLst>
              </a:rPr>
            </a:br>
            <a:r>
              <a:rPr lang="fr-FR" sz="2200" b="1" dirty="0">
                <a:solidFill>
                  <a:srgbClr val="080795"/>
                </a:solidFill>
                <a:effectLst>
                  <a:glow rad="152400">
                    <a:srgbClr val="CCFFCC">
                      <a:alpha val="76000"/>
                    </a:srgbClr>
                  </a:glow>
                </a:effectLst>
              </a:rPr>
              <a:t> de morphologie identique =&gt; un seul</a:t>
            </a:r>
            <a:br>
              <a:rPr lang="fr-FR" sz="2200" b="1" dirty="0">
                <a:solidFill>
                  <a:srgbClr val="080795"/>
                </a:solidFill>
                <a:effectLst>
                  <a:glow rad="152400">
                    <a:srgbClr val="CCFFCC">
                      <a:alpha val="76000"/>
                    </a:srgbClr>
                  </a:glow>
                </a:effectLst>
              </a:rPr>
            </a:br>
            <a:r>
              <a:rPr lang="fr-FR" sz="2200" b="1" dirty="0">
                <a:solidFill>
                  <a:srgbClr val="080795"/>
                </a:solidFill>
                <a:effectLst>
                  <a:glow rad="152400">
                    <a:srgbClr val="CCFFCC">
                      <a:alpha val="76000"/>
                    </a:srgbClr>
                  </a:glow>
                </a:effectLst>
              </a:rPr>
              <a:t> axone moteur alpha impliqué</a:t>
            </a:r>
          </a:p>
          <a:p>
            <a:pPr marL="342900" indent="-342900">
              <a:buFont typeface="+mj-ea"/>
              <a:buAutoNum type="circleNumDbPlain"/>
            </a:pPr>
            <a:r>
              <a:rPr lang="fr-FR" sz="2200" b="1" dirty="0">
                <a:solidFill>
                  <a:srgbClr val="080795"/>
                </a:solidFill>
                <a:effectLst>
                  <a:glow rad="152400">
                    <a:srgbClr val="CCFFCC">
                      <a:alpha val="76000"/>
                    </a:srgbClr>
                  </a:glow>
                </a:effectLst>
              </a:rPr>
              <a:t> une réponse tardive de morphologie</a:t>
            </a:r>
            <a:br>
              <a:rPr lang="fr-FR" sz="2200" b="1" dirty="0">
                <a:solidFill>
                  <a:srgbClr val="080795"/>
                </a:solidFill>
                <a:effectLst>
                  <a:glow rad="152400">
                    <a:srgbClr val="CCFFCC">
                      <a:alpha val="76000"/>
                    </a:srgbClr>
                  </a:glow>
                </a:effectLst>
              </a:rPr>
            </a:br>
            <a:r>
              <a:rPr lang="fr-FR" sz="2200" b="1" dirty="0">
                <a:solidFill>
                  <a:srgbClr val="080795"/>
                </a:solidFill>
                <a:effectLst>
                  <a:glow rad="152400">
                    <a:srgbClr val="CCFFCC">
                      <a:alpha val="76000"/>
                    </a:srgbClr>
                  </a:glow>
                </a:effectLst>
              </a:rPr>
              <a:t> distincte de la réponse précoce =&gt;</a:t>
            </a:r>
            <a:br>
              <a:rPr lang="fr-FR" sz="2200" b="1" dirty="0">
                <a:solidFill>
                  <a:srgbClr val="080795"/>
                </a:solidFill>
                <a:effectLst>
                  <a:glow rad="152400">
                    <a:srgbClr val="CCFFCC">
                      <a:alpha val="76000"/>
                    </a:srgbClr>
                  </a:glow>
                </a:effectLst>
              </a:rPr>
            </a:br>
            <a:r>
              <a:rPr lang="fr-FR" sz="2200" b="1" dirty="0">
                <a:solidFill>
                  <a:srgbClr val="080795"/>
                </a:solidFill>
                <a:effectLst>
                  <a:glow rad="152400">
                    <a:srgbClr val="CCFFCC">
                      <a:alpha val="76000"/>
                    </a:srgbClr>
                  </a:glow>
                </a:effectLst>
              </a:rPr>
              <a:t> activation d’un autre motoneurone </a:t>
            </a:r>
            <a:br>
              <a:rPr lang="fr-FR" sz="2200" b="1" dirty="0">
                <a:solidFill>
                  <a:srgbClr val="080795"/>
                </a:solidFill>
                <a:effectLst>
                  <a:glow rad="152400">
                    <a:srgbClr val="CCFFCC">
                      <a:alpha val="76000"/>
                    </a:srgbClr>
                  </a:glow>
                </a:effectLst>
              </a:rPr>
            </a:br>
            <a:r>
              <a:rPr lang="fr-FR" sz="2200" b="1" dirty="0">
                <a:solidFill>
                  <a:srgbClr val="080795"/>
                </a:solidFill>
                <a:effectLst>
                  <a:glow rad="152400">
                    <a:srgbClr val="CCFFCC">
                      <a:alpha val="76000"/>
                    </a:srgbClr>
                  </a:glow>
                </a:effectLst>
              </a:rPr>
              <a:t> par voie réflexe = réflexe H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026542" y="1765740"/>
            <a:ext cx="4149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fr-FR" sz="2200" b="1" dirty="0">
                <a:solidFill>
                  <a:srgbClr val="FF0000"/>
                </a:solidFill>
                <a:effectLst/>
              </a:rPr>
              <a:t> </a:t>
            </a:r>
            <a:r>
              <a:rPr lang="fr-FR" sz="2800" b="1" dirty="0">
                <a:effectLst/>
              </a:rPr>
              <a:t>Enregistrement de surface</a:t>
            </a:r>
          </a:p>
        </p:txBody>
      </p:sp>
      <p:sp>
        <p:nvSpPr>
          <p:cNvPr id="7" name="Flèche vers la gauche 6"/>
          <p:cNvSpPr/>
          <p:nvPr/>
        </p:nvSpPr>
        <p:spPr>
          <a:xfrm>
            <a:off x="3327534" y="4197350"/>
            <a:ext cx="978408" cy="484632"/>
          </a:xfrm>
          <a:prstGeom prst="leftArrow">
            <a:avLst/>
          </a:prstGeom>
          <a:solidFill>
            <a:srgbClr val="080795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/>
          <p:cNvCxnSpPr/>
          <p:nvPr/>
        </p:nvCxnSpPr>
        <p:spPr>
          <a:xfrm rot="10800000" flipV="1">
            <a:off x="2108200" y="5384800"/>
            <a:ext cx="304800" cy="215900"/>
          </a:xfrm>
          <a:prstGeom prst="straightConnector1">
            <a:avLst/>
          </a:prstGeom>
          <a:ln>
            <a:solidFill>
              <a:srgbClr val="08079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F196537D-18D1-38CC-B57E-D7788E492A3F}"/>
              </a:ext>
            </a:extLst>
          </p:cNvPr>
          <p:cNvSpPr txBox="1"/>
          <p:nvPr/>
        </p:nvSpPr>
        <p:spPr>
          <a:xfrm>
            <a:off x="1413892" y="4719764"/>
            <a:ext cx="108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100 </a:t>
            </a:r>
            <a:r>
              <a:rPr lang="fr-FR" b="1" dirty="0" err="1">
                <a:solidFill>
                  <a:srgbClr val="FF0000"/>
                </a:solidFill>
              </a:rPr>
              <a:t>μV</a:t>
            </a:r>
            <a:r>
              <a:rPr lang="fr-FR" b="1" dirty="0">
                <a:solidFill>
                  <a:srgbClr val="FF0000"/>
                </a:solidFill>
              </a:rPr>
              <a:t>/D</a:t>
            </a:r>
          </a:p>
        </p:txBody>
      </p:sp>
    </p:spTree>
    <p:extLst>
      <p:ext uri="{BB962C8B-B14F-4D97-AF65-F5344CB8AC3E}">
        <p14:creationId xmlns:p14="http://schemas.microsoft.com/office/powerpoint/2010/main" val="3597608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42950" y="57150"/>
            <a:ext cx="7907338" cy="6934200"/>
            <a:chOff x="468" y="36"/>
            <a:chExt cx="4981" cy="4368"/>
          </a:xfrm>
        </p:grpSpPr>
        <p:pic>
          <p:nvPicPr>
            <p:cNvPr id="62502" name="Picture 3" descr="C:\Mes documents\Mes images\Conduction 2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100000" contrast="100000"/>
            </a:blip>
            <a:srcRect/>
            <a:stretch>
              <a:fillRect/>
            </a:stretch>
          </p:blipFill>
          <p:spPr bwMode="auto">
            <a:xfrm>
              <a:off x="468" y="156"/>
              <a:ext cx="4847" cy="4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503" name="Text Box 4"/>
            <p:cNvSpPr txBox="1">
              <a:spLocks noChangeArrowheads="1"/>
            </p:cNvSpPr>
            <p:nvPr/>
          </p:nvSpPr>
          <p:spPr bwMode="auto">
            <a:xfrm>
              <a:off x="626" y="36"/>
              <a:ext cx="76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BE">
                  <a:solidFill>
                    <a:srgbClr val="FFFF00"/>
                  </a:solidFill>
                  <a:latin typeface="Comic Sans MS" pitchFamily="-65" charset="0"/>
                </a:rPr>
                <a:t>Poignet</a:t>
              </a:r>
              <a:endParaRPr lang="fr-FR">
                <a:solidFill>
                  <a:srgbClr val="FFFF00"/>
                </a:solidFill>
                <a:latin typeface="Comic Sans MS" pitchFamily="-65" charset="0"/>
              </a:endParaRPr>
            </a:p>
          </p:txBody>
        </p:sp>
        <p:sp>
          <p:nvSpPr>
            <p:cNvPr id="62504" name="Text Box 5"/>
            <p:cNvSpPr txBox="1">
              <a:spLocks noChangeArrowheads="1"/>
            </p:cNvSpPr>
            <p:nvPr/>
          </p:nvSpPr>
          <p:spPr bwMode="auto">
            <a:xfrm>
              <a:off x="626" y="2340"/>
              <a:ext cx="65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BE">
                  <a:solidFill>
                    <a:srgbClr val="FFFF00"/>
                  </a:solidFill>
                  <a:latin typeface="Comic Sans MS" pitchFamily="-65" charset="0"/>
                </a:rPr>
                <a:t>Coude</a:t>
              </a:r>
              <a:endParaRPr lang="fr-FR">
                <a:solidFill>
                  <a:srgbClr val="FFFF00"/>
                </a:solidFill>
                <a:latin typeface="Comic Sans MS" pitchFamily="-65" charset="0"/>
              </a:endParaRPr>
            </a:p>
          </p:txBody>
        </p:sp>
        <p:sp>
          <p:nvSpPr>
            <p:cNvPr id="62505" name="Rectangle 6"/>
            <p:cNvSpPr>
              <a:spLocks noChangeArrowheads="1"/>
            </p:cNvSpPr>
            <p:nvPr/>
          </p:nvSpPr>
          <p:spPr bwMode="auto">
            <a:xfrm>
              <a:off x="906" y="2610"/>
              <a:ext cx="234" cy="216"/>
            </a:xfrm>
            <a:prstGeom prst="rect">
              <a:avLst/>
            </a:prstGeom>
            <a:noFill/>
            <a:ln w="19050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62506" name="Line 7"/>
            <p:cNvSpPr>
              <a:spLocks noChangeShapeType="1"/>
            </p:cNvSpPr>
            <p:nvPr/>
          </p:nvSpPr>
          <p:spPr bwMode="auto">
            <a:xfrm>
              <a:off x="4662" y="3468"/>
              <a:ext cx="0" cy="216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07" name="Line 8"/>
            <p:cNvSpPr>
              <a:spLocks noChangeShapeType="1"/>
            </p:cNvSpPr>
            <p:nvPr/>
          </p:nvSpPr>
          <p:spPr bwMode="auto">
            <a:xfrm>
              <a:off x="4308" y="1062"/>
              <a:ext cx="0" cy="216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08" name="Rectangle 9"/>
            <p:cNvSpPr>
              <a:spLocks noChangeArrowheads="1"/>
            </p:cNvSpPr>
            <p:nvPr/>
          </p:nvSpPr>
          <p:spPr bwMode="auto">
            <a:xfrm>
              <a:off x="2682" y="180"/>
              <a:ext cx="234" cy="216"/>
            </a:xfrm>
            <a:prstGeom prst="rect">
              <a:avLst/>
            </a:prstGeom>
            <a:noFill/>
            <a:ln w="19050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62509" name="Line 10"/>
            <p:cNvSpPr>
              <a:spLocks noChangeShapeType="1"/>
            </p:cNvSpPr>
            <p:nvPr/>
          </p:nvSpPr>
          <p:spPr bwMode="auto">
            <a:xfrm>
              <a:off x="4326" y="690"/>
              <a:ext cx="174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10" name="Line 11"/>
            <p:cNvSpPr>
              <a:spLocks noChangeShapeType="1"/>
            </p:cNvSpPr>
            <p:nvPr/>
          </p:nvSpPr>
          <p:spPr bwMode="auto">
            <a:xfrm>
              <a:off x="4482" y="1380"/>
              <a:ext cx="174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11" name="Line 12"/>
            <p:cNvSpPr>
              <a:spLocks noChangeShapeType="1"/>
            </p:cNvSpPr>
            <p:nvPr/>
          </p:nvSpPr>
          <p:spPr bwMode="auto">
            <a:xfrm>
              <a:off x="4650" y="3438"/>
              <a:ext cx="174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12" name="Line 13"/>
            <p:cNvSpPr>
              <a:spLocks noChangeShapeType="1"/>
            </p:cNvSpPr>
            <p:nvPr/>
          </p:nvSpPr>
          <p:spPr bwMode="auto">
            <a:xfrm>
              <a:off x="4944" y="3642"/>
              <a:ext cx="174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13" name="Rectangle 14"/>
            <p:cNvSpPr>
              <a:spLocks noChangeArrowheads="1"/>
            </p:cNvSpPr>
            <p:nvPr/>
          </p:nvSpPr>
          <p:spPr bwMode="auto">
            <a:xfrm>
              <a:off x="4830" y="1422"/>
              <a:ext cx="56" cy="180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62514" name="Rectangle 15"/>
            <p:cNvSpPr>
              <a:spLocks noChangeArrowheads="1"/>
            </p:cNvSpPr>
            <p:nvPr/>
          </p:nvSpPr>
          <p:spPr bwMode="auto">
            <a:xfrm>
              <a:off x="1704" y="2658"/>
              <a:ext cx="56" cy="180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62515" name="Text Box 16"/>
            <p:cNvSpPr txBox="1">
              <a:spLocks noChangeArrowheads="1"/>
            </p:cNvSpPr>
            <p:nvPr/>
          </p:nvSpPr>
          <p:spPr bwMode="auto">
            <a:xfrm>
              <a:off x="638" y="1961"/>
              <a:ext cx="4811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tabLst>
                  <a:tab pos="4286250" algn="l"/>
                </a:tabLst>
              </a:pPr>
              <a:r>
                <a:rPr lang="fr-BE">
                  <a:solidFill>
                    <a:srgbClr val="FF0000"/>
                  </a:solidFill>
                  <a:latin typeface="Comic Sans MS" pitchFamily="-65" charset="0"/>
                </a:rPr>
                <a:t>Démyélinisation segmentaire: 	ralentissement des VC</a:t>
              </a:r>
              <a:br>
                <a:rPr lang="fr-BE">
                  <a:solidFill>
                    <a:srgbClr val="FF0000"/>
                  </a:solidFill>
                  <a:latin typeface="Comic Sans MS" pitchFamily="-65" charset="0"/>
                </a:rPr>
              </a:br>
              <a:r>
                <a:rPr lang="fr-BE">
                  <a:solidFill>
                    <a:srgbClr val="FF0000"/>
                  </a:solidFill>
                  <a:latin typeface="Comic Sans MS" pitchFamily="-65" charset="0"/>
                </a:rPr>
                <a:t>	dispersion temporelle</a:t>
              </a:r>
              <a:endParaRPr lang="fr-FR">
                <a:solidFill>
                  <a:srgbClr val="FF0000"/>
                </a:solidFill>
                <a:latin typeface="Comic Sans MS" pitchFamily="-65" charset="0"/>
              </a:endParaRPr>
            </a:p>
          </p:txBody>
        </p:sp>
      </p:grpSp>
      <p:sp>
        <p:nvSpPr>
          <p:cNvPr id="62467" name="Rectangle 17"/>
          <p:cNvSpPr>
            <a:spLocks noChangeArrowheads="1"/>
          </p:cNvSpPr>
          <p:nvPr/>
        </p:nvSpPr>
        <p:spPr bwMode="auto">
          <a:xfrm>
            <a:off x="5029200" y="4254500"/>
            <a:ext cx="1409700" cy="23749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2468" name="Rectangle 18"/>
          <p:cNvSpPr>
            <a:spLocks noChangeArrowheads="1"/>
          </p:cNvSpPr>
          <p:nvPr/>
        </p:nvSpPr>
        <p:spPr bwMode="auto">
          <a:xfrm>
            <a:off x="5067300" y="406400"/>
            <a:ext cx="1409700" cy="23749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5305425" y="541338"/>
            <a:ext cx="298450" cy="2160587"/>
            <a:chOff x="3342" y="341"/>
            <a:chExt cx="188" cy="1361"/>
          </a:xfrm>
        </p:grpSpPr>
        <p:grpSp>
          <p:nvGrpSpPr>
            <p:cNvPr id="4" name="Group 20"/>
            <p:cNvGrpSpPr>
              <a:grpSpLocks/>
            </p:cNvGrpSpPr>
            <p:nvPr/>
          </p:nvGrpSpPr>
          <p:grpSpPr bwMode="auto">
            <a:xfrm>
              <a:off x="3342" y="1540"/>
              <a:ext cx="112" cy="162"/>
              <a:chOff x="3273" y="1438"/>
              <a:chExt cx="124" cy="162"/>
            </a:xfrm>
          </p:grpSpPr>
          <p:sp>
            <p:nvSpPr>
              <p:cNvPr id="62499" name="Line 21"/>
              <p:cNvSpPr>
                <a:spLocks noChangeShapeType="1"/>
              </p:cNvSpPr>
              <p:nvPr/>
            </p:nvSpPr>
            <p:spPr bwMode="auto">
              <a:xfrm flipV="1">
                <a:off x="3273" y="1438"/>
                <a:ext cx="31" cy="11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500" name="Line 22"/>
              <p:cNvSpPr>
                <a:spLocks noChangeShapeType="1"/>
              </p:cNvSpPr>
              <p:nvPr/>
            </p:nvSpPr>
            <p:spPr bwMode="auto">
              <a:xfrm flipH="1" flipV="1">
                <a:off x="3303" y="1440"/>
                <a:ext cx="58" cy="16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501" name="Line 23"/>
              <p:cNvSpPr>
                <a:spLocks noChangeShapeType="1"/>
              </p:cNvSpPr>
              <p:nvPr/>
            </p:nvSpPr>
            <p:spPr bwMode="auto">
              <a:xfrm flipH="1">
                <a:off x="3357" y="1561"/>
                <a:ext cx="40" cy="3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" name="Group 24"/>
            <p:cNvGrpSpPr>
              <a:grpSpLocks/>
            </p:cNvGrpSpPr>
            <p:nvPr/>
          </p:nvGrpSpPr>
          <p:grpSpPr bwMode="auto">
            <a:xfrm>
              <a:off x="3344" y="1163"/>
              <a:ext cx="114" cy="238"/>
              <a:chOff x="3281" y="1070"/>
              <a:chExt cx="120" cy="238"/>
            </a:xfrm>
          </p:grpSpPr>
          <p:sp>
            <p:nvSpPr>
              <p:cNvPr id="62496" name="Line 25"/>
              <p:cNvSpPr>
                <a:spLocks noChangeShapeType="1"/>
              </p:cNvSpPr>
              <p:nvPr/>
            </p:nvSpPr>
            <p:spPr bwMode="auto">
              <a:xfrm flipV="1">
                <a:off x="3281" y="1070"/>
                <a:ext cx="28" cy="16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497" name="Line 26"/>
              <p:cNvSpPr>
                <a:spLocks noChangeShapeType="1"/>
              </p:cNvSpPr>
              <p:nvPr/>
            </p:nvSpPr>
            <p:spPr bwMode="auto">
              <a:xfrm flipH="1" flipV="1">
                <a:off x="3309" y="1075"/>
                <a:ext cx="68" cy="23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498" name="Line 27"/>
              <p:cNvSpPr>
                <a:spLocks noChangeShapeType="1"/>
              </p:cNvSpPr>
              <p:nvPr/>
            </p:nvSpPr>
            <p:spPr bwMode="auto">
              <a:xfrm flipV="1">
                <a:off x="3378" y="1242"/>
                <a:ext cx="23" cy="6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28"/>
            <p:cNvGrpSpPr>
              <a:grpSpLocks/>
            </p:cNvGrpSpPr>
            <p:nvPr/>
          </p:nvGrpSpPr>
          <p:grpSpPr bwMode="auto">
            <a:xfrm>
              <a:off x="3350" y="729"/>
              <a:ext cx="153" cy="294"/>
              <a:chOff x="3287" y="675"/>
              <a:chExt cx="162" cy="282"/>
            </a:xfrm>
          </p:grpSpPr>
          <p:sp>
            <p:nvSpPr>
              <p:cNvPr id="62493" name="Line 29"/>
              <p:cNvSpPr>
                <a:spLocks noChangeShapeType="1"/>
              </p:cNvSpPr>
              <p:nvPr/>
            </p:nvSpPr>
            <p:spPr bwMode="auto">
              <a:xfrm flipV="1">
                <a:off x="3287" y="675"/>
                <a:ext cx="44" cy="21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494" name="Line 30"/>
              <p:cNvSpPr>
                <a:spLocks noChangeShapeType="1"/>
              </p:cNvSpPr>
              <p:nvPr/>
            </p:nvSpPr>
            <p:spPr bwMode="auto">
              <a:xfrm flipH="1" flipV="1">
                <a:off x="3333" y="677"/>
                <a:ext cx="86" cy="28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495" name="Line 31"/>
              <p:cNvSpPr>
                <a:spLocks noChangeShapeType="1"/>
              </p:cNvSpPr>
              <p:nvPr/>
            </p:nvSpPr>
            <p:spPr bwMode="auto">
              <a:xfrm flipV="1">
                <a:off x="3421" y="879"/>
                <a:ext cx="28" cy="7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32"/>
            <p:cNvGrpSpPr>
              <a:grpSpLocks/>
            </p:cNvGrpSpPr>
            <p:nvPr/>
          </p:nvGrpSpPr>
          <p:grpSpPr bwMode="auto">
            <a:xfrm>
              <a:off x="3366" y="341"/>
              <a:ext cx="164" cy="369"/>
              <a:chOff x="3267" y="296"/>
              <a:chExt cx="164" cy="318"/>
            </a:xfrm>
          </p:grpSpPr>
          <p:sp>
            <p:nvSpPr>
              <p:cNvPr id="62490" name="Line 33"/>
              <p:cNvSpPr>
                <a:spLocks noChangeShapeType="1"/>
              </p:cNvSpPr>
              <p:nvPr/>
            </p:nvSpPr>
            <p:spPr bwMode="auto">
              <a:xfrm flipV="1">
                <a:off x="3267" y="301"/>
                <a:ext cx="50" cy="25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491" name="Line 34"/>
              <p:cNvSpPr>
                <a:spLocks noChangeShapeType="1"/>
              </p:cNvSpPr>
              <p:nvPr/>
            </p:nvSpPr>
            <p:spPr bwMode="auto">
              <a:xfrm flipH="1" flipV="1">
                <a:off x="3319" y="296"/>
                <a:ext cx="82" cy="31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492" name="Line 35"/>
              <p:cNvSpPr>
                <a:spLocks noChangeShapeType="1"/>
              </p:cNvSpPr>
              <p:nvPr/>
            </p:nvSpPr>
            <p:spPr bwMode="auto">
              <a:xfrm flipV="1">
                <a:off x="3409" y="561"/>
                <a:ext cx="22" cy="5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8" name="Group 36"/>
          <p:cNvGrpSpPr>
            <a:grpSpLocks/>
          </p:cNvGrpSpPr>
          <p:nvPr/>
        </p:nvGrpSpPr>
        <p:grpSpPr bwMode="auto">
          <a:xfrm>
            <a:off x="6151563" y="6307138"/>
            <a:ext cx="177800" cy="257175"/>
            <a:chOff x="3273" y="1438"/>
            <a:chExt cx="124" cy="162"/>
          </a:xfrm>
        </p:grpSpPr>
        <p:sp>
          <p:nvSpPr>
            <p:cNvPr id="62483" name="Line 37"/>
            <p:cNvSpPr>
              <a:spLocks noChangeShapeType="1"/>
            </p:cNvSpPr>
            <p:nvPr/>
          </p:nvSpPr>
          <p:spPr bwMode="auto">
            <a:xfrm flipV="1">
              <a:off x="3273" y="1438"/>
              <a:ext cx="31" cy="11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84" name="Line 38"/>
            <p:cNvSpPr>
              <a:spLocks noChangeShapeType="1"/>
            </p:cNvSpPr>
            <p:nvPr/>
          </p:nvSpPr>
          <p:spPr bwMode="auto">
            <a:xfrm flipH="1" flipV="1">
              <a:off x="3303" y="1440"/>
              <a:ext cx="58" cy="16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85" name="Line 39"/>
            <p:cNvSpPr>
              <a:spLocks noChangeShapeType="1"/>
            </p:cNvSpPr>
            <p:nvPr/>
          </p:nvSpPr>
          <p:spPr bwMode="auto">
            <a:xfrm flipH="1">
              <a:off x="3357" y="1561"/>
              <a:ext cx="40" cy="3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" name="Group 40"/>
          <p:cNvGrpSpPr>
            <a:grpSpLocks/>
          </p:cNvGrpSpPr>
          <p:nvPr/>
        </p:nvGrpSpPr>
        <p:grpSpPr bwMode="auto">
          <a:xfrm>
            <a:off x="6088063" y="5703888"/>
            <a:ext cx="233362" cy="377825"/>
            <a:chOff x="3835" y="3593"/>
            <a:chExt cx="147" cy="238"/>
          </a:xfrm>
        </p:grpSpPr>
        <p:sp>
          <p:nvSpPr>
            <p:cNvPr id="62480" name="Line 41"/>
            <p:cNvSpPr>
              <a:spLocks noChangeShapeType="1"/>
            </p:cNvSpPr>
            <p:nvPr/>
          </p:nvSpPr>
          <p:spPr bwMode="auto">
            <a:xfrm flipV="1">
              <a:off x="3835" y="3593"/>
              <a:ext cx="34" cy="16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81" name="Line 42"/>
            <p:cNvSpPr>
              <a:spLocks noChangeShapeType="1"/>
            </p:cNvSpPr>
            <p:nvPr/>
          </p:nvSpPr>
          <p:spPr bwMode="auto">
            <a:xfrm flipH="1" flipV="1">
              <a:off x="3869" y="3598"/>
              <a:ext cx="75" cy="23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82" name="Line 43"/>
            <p:cNvSpPr>
              <a:spLocks noChangeShapeType="1"/>
            </p:cNvSpPr>
            <p:nvPr/>
          </p:nvSpPr>
          <p:spPr bwMode="auto">
            <a:xfrm flipV="1">
              <a:off x="3945" y="3765"/>
              <a:ext cx="37" cy="6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" name="Group 44"/>
          <p:cNvGrpSpPr>
            <a:grpSpLocks/>
          </p:cNvGrpSpPr>
          <p:nvPr/>
        </p:nvGrpSpPr>
        <p:grpSpPr bwMode="auto">
          <a:xfrm>
            <a:off x="5954713" y="4967288"/>
            <a:ext cx="266700" cy="547687"/>
            <a:chOff x="3751" y="3129"/>
            <a:chExt cx="168" cy="345"/>
          </a:xfrm>
        </p:grpSpPr>
        <p:sp>
          <p:nvSpPr>
            <p:cNvPr id="62477" name="Line 45"/>
            <p:cNvSpPr>
              <a:spLocks noChangeShapeType="1"/>
            </p:cNvSpPr>
            <p:nvPr/>
          </p:nvSpPr>
          <p:spPr bwMode="auto">
            <a:xfrm flipV="1">
              <a:off x="3751" y="3129"/>
              <a:ext cx="73" cy="2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78" name="Line 46"/>
            <p:cNvSpPr>
              <a:spLocks noChangeShapeType="1"/>
            </p:cNvSpPr>
            <p:nvPr/>
          </p:nvSpPr>
          <p:spPr bwMode="auto">
            <a:xfrm flipH="1" flipV="1">
              <a:off x="3822" y="3131"/>
              <a:ext cx="63" cy="34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79" name="Line 47"/>
            <p:cNvSpPr>
              <a:spLocks noChangeShapeType="1"/>
            </p:cNvSpPr>
            <p:nvPr/>
          </p:nvSpPr>
          <p:spPr bwMode="auto">
            <a:xfrm flipV="1">
              <a:off x="3890" y="3369"/>
              <a:ext cx="29" cy="10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" name="Group 48"/>
          <p:cNvGrpSpPr>
            <a:grpSpLocks/>
          </p:cNvGrpSpPr>
          <p:nvPr/>
        </p:nvGrpSpPr>
        <p:grpSpPr bwMode="auto">
          <a:xfrm>
            <a:off x="5822950" y="4356100"/>
            <a:ext cx="269875" cy="595313"/>
            <a:chOff x="3267" y="296"/>
            <a:chExt cx="164" cy="318"/>
          </a:xfrm>
        </p:grpSpPr>
        <p:sp>
          <p:nvSpPr>
            <p:cNvPr id="62474" name="Line 49"/>
            <p:cNvSpPr>
              <a:spLocks noChangeShapeType="1"/>
            </p:cNvSpPr>
            <p:nvPr/>
          </p:nvSpPr>
          <p:spPr bwMode="auto">
            <a:xfrm flipV="1">
              <a:off x="3267" y="301"/>
              <a:ext cx="50" cy="25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75" name="Line 50"/>
            <p:cNvSpPr>
              <a:spLocks noChangeShapeType="1"/>
            </p:cNvSpPr>
            <p:nvPr/>
          </p:nvSpPr>
          <p:spPr bwMode="auto">
            <a:xfrm flipH="1" flipV="1">
              <a:off x="3319" y="296"/>
              <a:ext cx="82" cy="31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76" name="Line 51"/>
            <p:cNvSpPr>
              <a:spLocks noChangeShapeType="1"/>
            </p:cNvSpPr>
            <p:nvPr/>
          </p:nvSpPr>
          <p:spPr bwMode="auto">
            <a:xfrm flipV="1">
              <a:off x="3409" y="561"/>
              <a:ext cx="22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65225835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289657F-103E-9177-AE51-80AE72781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375" y="298375"/>
            <a:ext cx="8523249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2800" dirty="0">
                <a:solidFill>
                  <a:srgbClr val="FF0000"/>
                </a:solidFill>
                <a:latin typeface="ComicSansMS" panose="030F0702030302020204" pitchFamily="66" charset="0"/>
              </a:rPr>
              <a:t>Réflexe H S1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BECE1BA-F256-21C1-0C27-7898D9E4DE3D}"/>
              </a:ext>
            </a:extLst>
          </p:cNvPr>
          <p:cNvSpPr txBox="1"/>
          <p:nvPr/>
        </p:nvSpPr>
        <p:spPr>
          <a:xfrm>
            <a:off x="310375" y="940807"/>
            <a:ext cx="83058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Stimulation n. tibial au creux poplité</a:t>
            </a:r>
            <a:endParaRPr lang="fr-BE" sz="2000" baseline="30000" dirty="0">
              <a:latin typeface="ComicSans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Détection : m. soléaire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VCP ou Index H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 err="1">
                <a:solidFill>
                  <a:srgbClr val="3333CC"/>
                </a:solidFill>
                <a:latin typeface="ComicSansMS" panose="030F0702030302020204" pitchFamily="66" charset="0"/>
              </a:rPr>
              <a:t>Hmax</a:t>
            </a: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/</a:t>
            </a:r>
            <a:r>
              <a:rPr lang="fr-BE" sz="2000" dirty="0" err="1">
                <a:solidFill>
                  <a:srgbClr val="3333CC"/>
                </a:solidFill>
                <a:latin typeface="ComicSansMS" panose="030F0702030302020204" pitchFamily="66" charset="0"/>
              </a:rPr>
              <a:t>Mmax</a:t>
            </a: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 entre 30 et 70%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1DA325B-3A54-1DC8-0BE2-F7091828F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314" y="99743"/>
            <a:ext cx="3356149" cy="3329257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CC62EA1-5EF2-E22F-1596-5F6A34840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588" y="268407"/>
            <a:ext cx="2641600" cy="4699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4B6A378-C4E4-B097-EBB0-F5B2079B5650}"/>
              </a:ext>
            </a:extLst>
          </p:cNvPr>
          <p:cNvSpPr txBox="1"/>
          <p:nvPr/>
        </p:nvSpPr>
        <p:spPr>
          <a:xfrm>
            <a:off x="6912591" y="3047202"/>
            <a:ext cx="228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527050" algn="l"/>
              </a:tabLst>
            </a:pPr>
            <a:r>
              <a:rPr lang="fr-BE" sz="1800" dirty="0">
                <a:solidFill>
                  <a:srgbClr val="3333CC"/>
                </a:solidFill>
                <a:latin typeface="ComicSansMS" panose="030F0702030302020204" pitchFamily="66" charset="0"/>
              </a:rPr>
              <a:t>Patient diabétique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0681D991-1038-AE5F-07FB-734FFDB5D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376" y="2404770"/>
            <a:ext cx="4984956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2800" dirty="0">
                <a:solidFill>
                  <a:srgbClr val="FF0000"/>
                </a:solidFill>
                <a:latin typeface="ComicSansMS" panose="030F0702030302020204" pitchFamily="66" charset="0"/>
              </a:rPr>
              <a:t>Réflexe H L3L4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9370930-7ED5-EBF2-9246-F0867738696B}"/>
              </a:ext>
            </a:extLst>
          </p:cNvPr>
          <p:cNvSpPr txBox="1"/>
          <p:nvPr/>
        </p:nvSpPr>
        <p:spPr>
          <a:xfrm>
            <a:off x="310375" y="3047202"/>
            <a:ext cx="83058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Stimulation n. fémoral au creux inguinal</a:t>
            </a:r>
            <a:endParaRPr lang="fr-BE" sz="2000" baseline="30000" dirty="0">
              <a:latin typeface="ComicSans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Détection : m. quadriceps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Latence &lt; 20 ms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 err="1">
                <a:solidFill>
                  <a:srgbClr val="3333CC"/>
                </a:solidFill>
                <a:latin typeface="ComicSansMS" panose="030F0702030302020204" pitchFamily="66" charset="0"/>
              </a:rPr>
              <a:t>Hmax</a:t>
            </a: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 : ratio G/Dr &gt; 1/5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835C2133-07AF-1CB9-C4AF-B57DF3935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376" y="4509882"/>
            <a:ext cx="4984956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2800" dirty="0">
                <a:solidFill>
                  <a:srgbClr val="FF0000"/>
                </a:solidFill>
                <a:latin typeface="ComicSansMS" panose="030F0702030302020204" pitchFamily="66" charset="0"/>
              </a:rPr>
              <a:t>Réflexe H (C6)C7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0172676-7AE5-5A13-2D9C-07985ED3C032}"/>
              </a:ext>
            </a:extLst>
          </p:cNvPr>
          <p:cNvSpPr txBox="1"/>
          <p:nvPr/>
        </p:nvSpPr>
        <p:spPr>
          <a:xfrm>
            <a:off x="310375" y="5152314"/>
            <a:ext cx="83058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Stimulation n. médian au coude</a:t>
            </a:r>
            <a:endParaRPr lang="fr-BE" sz="2000" baseline="30000" dirty="0">
              <a:latin typeface="ComicSans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Détection : m. fléchisseur radial du carpe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Latence &lt; 20 ms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 err="1">
                <a:solidFill>
                  <a:srgbClr val="3333CC"/>
                </a:solidFill>
                <a:latin typeface="ComicSansMS" panose="030F0702030302020204" pitchFamily="66" charset="0"/>
              </a:rPr>
              <a:t>Hmax</a:t>
            </a: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 : ratio G/Dr &gt; 1/5</a:t>
            </a:r>
          </a:p>
        </p:txBody>
      </p:sp>
    </p:spTree>
    <p:extLst>
      <p:ext uri="{BB962C8B-B14F-4D97-AF65-F5344CB8AC3E}">
        <p14:creationId xmlns:p14="http://schemas.microsoft.com/office/powerpoint/2010/main" val="40936566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289657F-103E-9177-AE51-80AE72781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375" y="298375"/>
            <a:ext cx="8523249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2800" dirty="0">
                <a:solidFill>
                  <a:srgbClr val="FF0000"/>
                </a:solidFill>
                <a:latin typeface="ComicSansMS" panose="030F0702030302020204" pitchFamily="66" charset="0"/>
              </a:rPr>
              <a:t>Ondes </a:t>
            </a:r>
            <a:r>
              <a:rPr lang="fr-BE" sz="2800" dirty="0" err="1">
                <a:solidFill>
                  <a:srgbClr val="FF0000"/>
                </a:solidFill>
                <a:latin typeface="ComicSansMS" panose="030F0702030302020204" pitchFamily="66" charset="0"/>
              </a:rPr>
              <a:t>T</a:t>
            </a:r>
            <a:r>
              <a:rPr lang="fr-BE" sz="2800" dirty="0">
                <a:solidFill>
                  <a:srgbClr val="FF0000"/>
                </a:solidFill>
                <a:latin typeface="ComicSansMS" panose="030F0702030302020204" pitchFamily="66" charset="0"/>
              </a:rPr>
              <a:t> </a:t>
            </a:r>
            <a:endParaRPr lang="fr-FR" sz="2800" dirty="0">
              <a:solidFill>
                <a:srgbClr val="FF0000"/>
              </a:solidFill>
            </a:endParaRPr>
          </a:p>
        </p:txBody>
      </p:sp>
      <p:graphicFrame>
        <p:nvGraphicFramePr>
          <p:cNvPr id="2" name="Tableau 2">
            <a:extLst>
              <a:ext uri="{FF2B5EF4-FFF2-40B4-BE49-F238E27FC236}">
                <a16:creationId xmlns:a16="http://schemas.microsoft.com/office/drawing/2014/main" id="{1229925E-0DC3-5595-5FAB-E8352CB303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1734576"/>
              </p:ext>
            </p:extLst>
          </p:nvPr>
        </p:nvGraphicFramePr>
        <p:xfrm>
          <a:off x="745013" y="2131060"/>
          <a:ext cx="7653972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7925">
                  <a:extLst>
                    <a:ext uri="{9D8B030D-6E8A-4147-A177-3AD203B41FA5}">
                      <a16:colId xmlns:a16="http://schemas.microsoft.com/office/drawing/2014/main" val="4213120493"/>
                    </a:ext>
                  </a:extLst>
                </a:gridCol>
                <a:gridCol w="715327">
                  <a:extLst>
                    <a:ext uri="{9D8B030D-6E8A-4147-A177-3AD203B41FA5}">
                      <a16:colId xmlns:a16="http://schemas.microsoft.com/office/drawing/2014/main" val="2748021123"/>
                    </a:ext>
                  </a:extLst>
                </a:gridCol>
                <a:gridCol w="2102422">
                  <a:extLst>
                    <a:ext uri="{9D8B030D-6E8A-4147-A177-3AD203B41FA5}">
                      <a16:colId xmlns:a16="http://schemas.microsoft.com/office/drawing/2014/main" val="3270434955"/>
                    </a:ext>
                  </a:extLst>
                </a:gridCol>
                <a:gridCol w="2388298">
                  <a:extLst>
                    <a:ext uri="{9D8B030D-6E8A-4147-A177-3AD203B41FA5}">
                      <a16:colId xmlns:a16="http://schemas.microsoft.com/office/drawing/2014/main" val="9973976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fr-FR" dirty="0"/>
                        <a:t>VCP : taille X k / latence </a:t>
                      </a:r>
                      <a:r>
                        <a:rPr lang="fr-FR" dirty="0">
                          <a:solidFill>
                            <a:srgbClr val="FFFF00"/>
                          </a:solidFill>
                        </a:rPr>
                        <a:t>moyenne (DS) ; </a:t>
                      </a:r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LIN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82242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Muscle cible (racines)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19-49 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50-80 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09007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/>
                        <a:t>Rectus</a:t>
                      </a:r>
                      <a:r>
                        <a:rPr lang="fr-FR" dirty="0"/>
                        <a:t> femoris (</a:t>
                      </a:r>
                      <a:r>
                        <a:rPr lang="fr-FR" b="1" dirty="0"/>
                        <a:t>L3L4</a:t>
                      </a:r>
                      <a:r>
                        <a:rPr lang="fr-FR" dirty="0"/>
                        <a:t>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67,8 (3,6) ; </a:t>
                      </a:r>
                      <a:r>
                        <a:rPr lang="fr-FR" b="1" dirty="0">
                          <a:solidFill>
                            <a:srgbClr val="FF0000"/>
                          </a:solidFill>
                        </a:rPr>
                        <a:t>60,6</a:t>
                      </a:r>
                      <a:r>
                        <a:rPr lang="fr-FR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66,7 (3,4) ; </a:t>
                      </a:r>
                      <a:r>
                        <a:rPr lang="fr-FR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59,9</a:t>
                      </a:r>
                      <a:r>
                        <a:rPr lang="fr-FR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90298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/>
                        <a:t>Soleus</a:t>
                      </a:r>
                      <a:r>
                        <a:rPr lang="fr-FR" dirty="0"/>
                        <a:t> (</a:t>
                      </a:r>
                      <a:r>
                        <a:rPr lang="fr-FR" b="1" dirty="0"/>
                        <a:t>S1</a:t>
                      </a:r>
                      <a:r>
                        <a:rPr lang="fr-FR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61,2 (2,6) ; </a:t>
                      </a:r>
                      <a:r>
                        <a:rPr lang="fr-FR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56,0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58,1 (2,8) ; </a:t>
                      </a:r>
                      <a:r>
                        <a:rPr lang="fr-FR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52,5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8696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Triceps (</a:t>
                      </a:r>
                      <a:r>
                        <a:rPr lang="fr-FR" b="1" dirty="0"/>
                        <a:t>C7</a:t>
                      </a:r>
                      <a:r>
                        <a:rPr lang="fr-FR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65,1 (3,1) ; </a:t>
                      </a:r>
                      <a:r>
                        <a:rPr lang="fr-FR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58,9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64,3 (3,1) ; </a:t>
                      </a:r>
                      <a:r>
                        <a:rPr lang="fr-FR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58,1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9794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Biceps (</a:t>
                      </a:r>
                      <a:r>
                        <a:rPr lang="fr-FR" b="1" dirty="0"/>
                        <a:t>C6</a:t>
                      </a:r>
                      <a:r>
                        <a:rPr lang="fr-FR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65,4 (3,0) ; </a:t>
                      </a:r>
                      <a:r>
                        <a:rPr lang="fr-FR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59,4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64,8 (3,1) ; </a:t>
                      </a:r>
                      <a:r>
                        <a:rPr lang="fr-FR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58,6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9562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/>
                        <a:t>Flexor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carpi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radialis</a:t>
                      </a:r>
                      <a:r>
                        <a:rPr lang="fr-FR" dirty="0"/>
                        <a:t> (</a:t>
                      </a:r>
                      <a:r>
                        <a:rPr lang="fr-FR" b="1" dirty="0"/>
                        <a:t>C7</a:t>
                      </a:r>
                      <a:r>
                        <a:rPr lang="fr-FR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58,6 (2,6) ;  </a:t>
                      </a:r>
                      <a:r>
                        <a:rPr lang="fr-FR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53,4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57,4 (2,9) ; </a:t>
                      </a:r>
                      <a:r>
                        <a:rPr lang="fr-FR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51,6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9382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61462BCB-4603-677E-35E6-AEB28D8FF861}"/>
              </a:ext>
            </a:extLst>
          </p:cNvPr>
          <p:cNvSpPr txBox="1"/>
          <p:nvPr/>
        </p:nvSpPr>
        <p:spPr>
          <a:xfrm>
            <a:off x="106918" y="6394038"/>
            <a:ext cx="31242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dirty="0" err="1">
                <a:latin typeface="ComicSansMS" panose="030F0702030302020204" pitchFamily="66" charset="0"/>
              </a:rPr>
              <a:t>Péréon</a:t>
            </a:r>
            <a:r>
              <a:rPr lang="fr-BE" sz="1800" dirty="0">
                <a:latin typeface="ComicSansMS" panose="030F0702030302020204" pitchFamily="66" charset="0"/>
              </a:rPr>
              <a:t> et al, 2004 (NCCN)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20806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5CBDEEE-0EB6-A377-CD3A-06EC045FB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731" y="40697"/>
            <a:ext cx="8523249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2800" dirty="0">
                <a:solidFill>
                  <a:srgbClr val="FF0000"/>
                </a:solidFill>
                <a:latin typeface="ComicSansMS" panose="030F0702030302020204" pitchFamily="66" charset="0"/>
              </a:rPr>
              <a:t>Onde F D1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06ACCA5-AF70-80C2-3D69-4E77AB57F62B}"/>
              </a:ext>
            </a:extLst>
          </p:cNvPr>
          <p:cNvSpPr txBox="1"/>
          <p:nvPr/>
        </p:nvSpPr>
        <p:spPr>
          <a:xfrm>
            <a:off x="269730" y="431413"/>
            <a:ext cx="830580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Stimulation n. médian au poignet à 8 cm de G1</a:t>
            </a:r>
            <a:endParaRPr lang="fr-BE" sz="2000" baseline="30000" dirty="0">
              <a:latin typeface="ComicSans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Détection : m. </a:t>
            </a:r>
            <a:r>
              <a:rPr lang="fr-BE" sz="2000" i="1" dirty="0" err="1">
                <a:solidFill>
                  <a:srgbClr val="3333CC"/>
                </a:solidFill>
                <a:latin typeface="ComicSansMS" panose="030F0702030302020204" pitchFamily="66" charset="0"/>
              </a:rPr>
              <a:t>abd</a:t>
            </a:r>
            <a:r>
              <a:rPr lang="fr-BE" sz="2000" i="1" dirty="0">
                <a:solidFill>
                  <a:srgbClr val="3333CC"/>
                </a:solidFill>
                <a:latin typeface="ComicSansMS" panose="030F0702030302020204" pitchFamily="66" charset="0"/>
              </a:rPr>
              <a:t> </a:t>
            </a:r>
            <a:r>
              <a:rPr lang="fr-BE" sz="2000" i="1" dirty="0" err="1">
                <a:solidFill>
                  <a:srgbClr val="3333CC"/>
                </a:solidFill>
                <a:latin typeface="ComicSansMS" panose="030F0702030302020204" pitchFamily="66" charset="0"/>
              </a:rPr>
              <a:t>pollicis</a:t>
            </a:r>
            <a:r>
              <a:rPr lang="fr-BE" sz="2000" i="1" dirty="0">
                <a:solidFill>
                  <a:srgbClr val="3333CC"/>
                </a:solidFill>
                <a:latin typeface="ComicSansMS" panose="030F0702030302020204" pitchFamily="66" charset="0"/>
              </a:rPr>
              <a:t> </a:t>
            </a:r>
            <a:r>
              <a:rPr lang="fr-BE" sz="2000" i="1" dirty="0" err="1">
                <a:solidFill>
                  <a:srgbClr val="3333CC"/>
                </a:solidFill>
                <a:latin typeface="ComicSansMS" panose="030F0702030302020204" pitchFamily="66" charset="0"/>
              </a:rPr>
              <a:t>brevis</a:t>
            </a:r>
            <a:endParaRPr lang="fr-BE" sz="2000" i="1" dirty="0">
              <a:solidFill>
                <a:srgbClr val="3333CC"/>
              </a:solidFill>
              <a:latin typeface="ComicSans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LSN (F-M) = -7,189 + (0,033 X âge) + (0,169 X taille) + (2 X 1,04)</a:t>
            </a:r>
            <a:b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</a:br>
            <a:r>
              <a:rPr lang="fr-BE" sz="2000" b="1" dirty="0">
                <a:solidFill>
                  <a:srgbClr val="FF0000"/>
                </a:solidFill>
                <a:latin typeface="ComicSansMS" panose="030F0702030302020204" pitchFamily="66" charset="0"/>
              </a:rPr>
              <a:t>(H &amp; F &gt; 14 ans)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LSN (F-M) = 3,78 + (0,108 X taille) + (2 X 0,95) </a:t>
            </a:r>
            <a:b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</a:br>
            <a:r>
              <a:rPr lang="fr-BE" sz="2000" b="1" dirty="0">
                <a:solidFill>
                  <a:srgbClr val="FF0000"/>
                </a:solidFill>
                <a:latin typeface="ComicSansMS" panose="030F0702030302020204" pitchFamily="66" charset="0"/>
              </a:rPr>
              <a:t>(3-14 ans)</a:t>
            </a: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endParaRPr lang="fr-BE" sz="2000" b="1" dirty="0">
              <a:solidFill>
                <a:srgbClr val="3333CC"/>
              </a:solidFill>
              <a:latin typeface="ComicSans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 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FD12626-1210-F565-5AA7-74598785B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731" y="2421241"/>
            <a:ext cx="4984956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2800" dirty="0">
                <a:solidFill>
                  <a:srgbClr val="FF0000"/>
                </a:solidFill>
                <a:latin typeface="ComicSansMS" panose="030F0702030302020204" pitchFamily="66" charset="0"/>
              </a:rPr>
              <a:t>Onde F C8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86B4CA0-E2F8-A0C8-70BA-5CBB1B22495C}"/>
              </a:ext>
            </a:extLst>
          </p:cNvPr>
          <p:cNvSpPr txBox="1"/>
          <p:nvPr/>
        </p:nvSpPr>
        <p:spPr>
          <a:xfrm>
            <a:off x="269732" y="2803649"/>
            <a:ext cx="830580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Stimulation n. ulnaire au poignet à 8 cm de G1</a:t>
            </a:r>
            <a:endParaRPr lang="fr-BE" sz="2000" baseline="30000" dirty="0">
              <a:latin typeface="ComicSans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Détection : m. </a:t>
            </a:r>
            <a:r>
              <a:rPr lang="fr-BE" sz="2000" i="1" dirty="0" err="1">
                <a:solidFill>
                  <a:srgbClr val="3333CC"/>
                </a:solidFill>
                <a:latin typeface="ComicSansMS" panose="030F0702030302020204" pitchFamily="66" charset="0"/>
              </a:rPr>
              <a:t>abd</a:t>
            </a:r>
            <a:r>
              <a:rPr lang="fr-BE" sz="2000" i="1" dirty="0">
                <a:solidFill>
                  <a:srgbClr val="3333CC"/>
                </a:solidFill>
                <a:latin typeface="ComicSansMS" panose="030F0702030302020204" pitchFamily="66" charset="0"/>
              </a:rPr>
              <a:t> </a:t>
            </a:r>
            <a:r>
              <a:rPr lang="fr-BE" sz="2000" i="1" dirty="0" err="1">
                <a:solidFill>
                  <a:srgbClr val="3333CC"/>
                </a:solidFill>
                <a:latin typeface="ComicSansMS" panose="030F0702030302020204" pitchFamily="66" charset="0"/>
              </a:rPr>
              <a:t>digiti</a:t>
            </a:r>
            <a:r>
              <a:rPr lang="fr-BE" sz="2000" i="1" dirty="0">
                <a:solidFill>
                  <a:srgbClr val="3333CC"/>
                </a:solidFill>
                <a:latin typeface="ComicSansMS" panose="030F0702030302020204" pitchFamily="66" charset="0"/>
              </a:rPr>
              <a:t> minimi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LSN (F-M) = -5,966 + (0,033 X âge) + (0,168 X taille) + (2 X 1,07) </a:t>
            </a:r>
            <a:r>
              <a:rPr lang="fr-BE" sz="2000" b="1" dirty="0">
                <a:solidFill>
                  <a:srgbClr val="FF0000"/>
                </a:solidFill>
                <a:latin typeface="ComicSansMS" panose="030F0702030302020204" pitchFamily="66" charset="0"/>
              </a:rPr>
              <a:t>(H &gt; 20 ans)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LSN (F-M) = -6,635 + (0,033 X âge) + (0,168 X taille) + (2 X 1,07) </a:t>
            </a:r>
            <a:r>
              <a:rPr lang="fr-BE" sz="2000" b="1" dirty="0">
                <a:solidFill>
                  <a:srgbClr val="FF0000"/>
                </a:solidFill>
                <a:latin typeface="ComicSansMS" panose="030F0702030302020204" pitchFamily="66" charset="0"/>
              </a:rPr>
              <a:t>(F &gt; 20 ans)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LSN (F-M) = 2,525 + (0,12 X taille) + (2 X 1,27) </a:t>
            </a:r>
            <a:b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</a:br>
            <a:r>
              <a:rPr lang="fr-BE" sz="2000" b="1" dirty="0">
                <a:solidFill>
                  <a:srgbClr val="FF0000"/>
                </a:solidFill>
                <a:latin typeface="ComicSansMS" panose="030F0702030302020204" pitchFamily="66" charset="0"/>
              </a:rPr>
              <a:t>(3-20 ans)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endParaRPr lang="fr-BE" sz="2000" b="1" dirty="0">
              <a:solidFill>
                <a:srgbClr val="FF0000"/>
              </a:solidFill>
              <a:latin typeface="ComicSans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endParaRPr lang="fr-BE" sz="2000" dirty="0">
              <a:solidFill>
                <a:srgbClr val="3333CC"/>
              </a:solidFill>
              <a:latin typeface="ComicSansMS" panose="030F0702030302020204" pitchFamily="66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BF09D11-CF56-FDA0-9CA5-7DCBB1698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731" y="5405050"/>
            <a:ext cx="4984956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2800" dirty="0">
                <a:solidFill>
                  <a:srgbClr val="FF0000"/>
                </a:solidFill>
                <a:latin typeface="ComicSansMS" panose="030F0702030302020204" pitchFamily="66" charset="0"/>
              </a:rPr>
              <a:t>Onde F C7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DCCBFEB-4638-166B-37BF-71FFF691E56C}"/>
              </a:ext>
            </a:extLst>
          </p:cNvPr>
          <p:cNvSpPr txBox="1"/>
          <p:nvPr/>
        </p:nvSpPr>
        <p:spPr>
          <a:xfrm>
            <a:off x="269731" y="5787458"/>
            <a:ext cx="88742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Stimulation n. radial au coude</a:t>
            </a:r>
            <a:endParaRPr lang="fr-BE" sz="2000" baseline="30000" dirty="0">
              <a:latin typeface="ComicSans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Détection : m. anconé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Latence &lt; 21,3 ms</a:t>
            </a:r>
          </a:p>
        </p:txBody>
      </p:sp>
    </p:spTree>
    <p:extLst>
      <p:ext uri="{BB962C8B-B14F-4D97-AF65-F5344CB8AC3E}">
        <p14:creationId xmlns:p14="http://schemas.microsoft.com/office/powerpoint/2010/main" val="37980531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289657F-103E-9177-AE51-80AE72781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735" y="673629"/>
            <a:ext cx="8523249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2800" dirty="0">
                <a:solidFill>
                  <a:srgbClr val="FF0000"/>
                </a:solidFill>
                <a:latin typeface="ComicSansMS" panose="030F0702030302020204" pitchFamily="66" charset="0"/>
              </a:rPr>
              <a:t>Onde F S1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BECE1BA-F256-21C1-0C27-7898D9E4DE3D}"/>
              </a:ext>
            </a:extLst>
          </p:cNvPr>
          <p:cNvSpPr txBox="1"/>
          <p:nvPr/>
        </p:nvSpPr>
        <p:spPr>
          <a:xfrm>
            <a:off x="269735" y="1132571"/>
            <a:ext cx="860453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Stimulation n. tibial à la cheville à 8 cm de G1</a:t>
            </a:r>
            <a:endParaRPr lang="fr-BE" sz="2000" baseline="30000" dirty="0">
              <a:latin typeface="ComicSans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Détection : m. </a:t>
            </a:r>
            <a:r>
              <a:rPr lang="fr-BE" sz="2000" i="1" dirty="0" err="1">
                <a:solidFill>
                  <a:srgbClr val="3333CC"/>
                </a:solidFill>
                <a:latin typeface="ComicSansMS" panose="030F0702030302020204" pitchFamily="66" charset="0"/>
              </a:rPr>
              <a:t>abd</a:t>
            </a:r>
            <a:r>
              <a:rPr lang="fr-BE" sz="2000" i="1" dirty="0">
                <a:solidFill>
                  <a:srgbClr val="3333CC"/>
                </a:solidFill>
                <a:latin typeface="ComicSansMS" panose="030F0702030302020204" pitchFamily="66" charset="0"/>
              </a:rPr>
              <a:t> </a:t>
            </a:r>
            <a:r>
              <a:rPr lang="fr-BE" sz="2000" i="1" dirty="0" err="1">
                <a:solidFill>
                  <a:srgbClr val="3333CC"/>
                </a:solidFill>
                <a:latin typeface="ComicSansMS" panose="030F0702030302020204" pitchFamily="66" charset="0"/>
              </a:rPr>
              <a:t>hallucis</a:t>
            </a:r>
            <a:endParaRPr lang="fr-BE" sz="2000" i="1" dirty="0">
              <a:solidFill>
                <a:srgbClr val="3333CC"/>
              </a:solidFill>
              <a:latin typeface="ComicSans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LSN (F-M) = -28,988 + (0,126 X âge) + (0,408 X taille) + (2 X 2,47) </a:t>
            </a:r>
            <a:b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</a:br>
            <a:r>
              <a:rPr lang="fr-BE" sz="2000" b="1" dirty="0">
                <a:solidFill>
                  <a:srgbClr val="FF0000"/>
                </a:solidFill>
                <a:latin typeface="ComicSansMS" panose="030F0702030302020204" pitchFamily="66" charset="0"/>
              </a:rPr>
              <a:t>(H &gt; 20 ans)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LSN (F-M) = -38,966 + (0,131 X âge) + (0,469 X taille) + (2 X 2,4) </a:t>
            </a:r>
            <a:b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</a:br>
            <a:r>
              <a:rPr lang="fr-BE" sz="2000" b="1" dirty="0">
                <a:solidFill>
                  <a:srgbClr val="FF0000"/>
                </a:solidFill>
                <a:latin typeface="ComicSansMS" panose="030F0702030302020204" pitchFamily="66" charset="0"/>
              </a:rPr>
              <a:t>(F &gt; 20 ans)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LSN (F-M) = -4,145 + (0,275 X taille) + (2 X 2,11) </a:t>
            </a:r>
            <a:b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</a:br>
            <a:r>
              <a:rPr lang="fr-BE" sz="2000" b="1" dirty="0">
                <a:solidFill>
                  <a:srgbClr val="FF0000"/>
                </a:solidFill>
                <a:latin typeface="ComicSansMS" panose="030F0702030302020204" pitchFamily="66" charset="0"/>
              </a:rPr>
              <a:t>(3-20 ans)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endParaRPr lang="fr-BE" sz="2000" b="1" dirty="0">
              <a:solidFill>
                <a:srgbClr val="FF0000"/>
              </a:solidFill>
              <a:latin typeface="ComicSansMS" panose="030F0702030302020204" pitchFamily="66" charset="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0681D991-1038-AE5F-07FB-734FFDB5D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735" y="4131586"/>
            <a:ext cx="4984956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2800" dirty="0">
                <a:solidFill>
                  <a:srgbClr val="FF0000"/>
                </a:solidFill>
                <a:latin typeface="ComicSansMS" panose="030F0702030302020204" pitchFamily="66" charset="0"/>
              </a:rPr>
              <a:t>Onde F L5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9370930-7ED5-EBF2-9246-F0867738696B}"/>
              </a:ext>
            </a:extLst>
          </p:cNvPr>
          <p:cNvSpPr txBox="1"/>
          <p:nvPr/>
        </p:nvSpPr>
        <p:spPr>
          <a:xfrm>
            <a:off x="269736" y="4525214"/>
            <a:ext cx="873441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Stimulation n. péronier à la cheville à 8 cm de G1</a:t>
            </a:r>
            <a:endParaRPr lang="fr-BE" sz="2000" baseline="30000" dirty="0">
              <a:latin typeface="ComicSans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Détection : m. court extenseur des orteils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LSN (F-M) = -24,467 + (0,126 X âge) + (0,378 X taille) + (2 X 2,427)</a:t>
            </a:r>
            <a:b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</a:br>
            <a:r>
              <a:rPr lang="fr-BE" sz="2000" b="1" dirty="0">
                <a:solidFill>
                  <a:srgbClr val="FF0000"/>
                </a:solidFill>
                <a:latin typeface="ComicSansMS" panose="030F0702030302020204" pitchFamily="66" charset="0"/>
              </a:rPr>
              <a:t>(H &amp; F &gt; 14 ans)</a:t>
            </a:r>
            <a:endParaRPr lang="fr-BE" sz="2000" dirty="0">
              <a:solidFill>
                <a:srgbClr val="3333CC"/>
              </a:solidFill>
              <a:latin typeface="ComicSans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527050" algn="l"/>
              </a:tabLst>
            </a:pP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LSN (F-M) = -3,809 + (0,273 X taille) + (2 X 2,26) </a:t>
            </a:r>
            <a:b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</a:br>
            <a:r>
              <a:rPr lang="fr-BE" sz="2000" b="1" dirty="0">
                <a:solidFill>
                  <a:srgbClr val="FF0000"/>
                </a:solidFill>
                <a:latin typeface="ComicSansMS" panose="030F0702030302020204" pitchFamily="66" charset="0"/>
              </a:rPr>
              <a:t>(3-14 ans)</a:t>
            </a:r>
            <a:r>
              <a:rPr lang="fr-BE" sz="2000" dirty="0">
                <a:solidFill>
                  <a:srgbClr val="3333CC"/>
                </a:solidFill>
                <a:latin typeface="ComicSansMS" panose="030F0702030302020204" pitchFamily="66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82682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60400" y="25400"/>
            <a:ext cx="8188325" cy="6869113"/>
            <a:chOff x="416" y="20"/>
            <a:chExt cx="5158" cy="4327"/>
          </a:xfrm>
        </p:grpSpPr>
        <p:pic>
          <p:nvPicPr>
            <p:cNvPr id="64551" name="Picture 3" descr="C:\Mes documents\Mes images\Conduction 3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96000" contrast="100000"/>
            </a:blip>
            <a:srcRect/>
            <a:stretch>
              <a:fillRect/>
            </a:stretch>
          </p:blipFill>
          <p:spPr bwMode="auto">
            <a:xfrm>
              <a:off x="416" y="20"/>
              <a:ext cx="5158" cy="4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52" name="Text Box 4"/>
            <p:cNvSpPr txBox="1">
              <a:spLocks noChangeArrowheads="1"/>
            </p:cNvSpPr>
            <p:nvPr/>
          </p:nvSpPr>
          <p:spPr bwMode="auto">
            <a:xfrm>
              <a:off x="626" y="36"/>
              <a:ext cx="76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BE">
                  <a:solidFill>
                    <a:srgbClr val="FFFF00"/>
                  </a:solidFill>
                  <a:latin typeface="Comic Sans MS" pitchFamily="-65" charset="0"/>
                </a:rPr>
                <a:t>Poignet</a:t>
              </a:r>
              <a:endParaRPr lang="fr-FR">
                <a:solidFill>
                  <a:srgbClr val="FFFF00"/>
                </a:solidFill>
                <a:latin typeface="Comic Sans MS" pitchFamily="-65" charset="0"/>
              </a:endParaRPr>
            </a:p>
          </p:txBody>
        </p:sp>
        <p:sp>
          <p:nvSpPr>
            <p:cNvPr id="64553" name="Text Box 5"/>
            <p:cNvSpPr txBox="1">
              <a:spLocks noChangeArrowheads="1"/>
            </p:cNvSpPr>
            <p:nvPr/>
          </p:nvSpPr>
          <p:spPr bwMode="auto">
            <a:xfrm>
              <a:off x="626" y="2340"/>
              <a:ext cx="65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BE">
                  <a:solidFill>
                    <a:srgbClr val="FFFF00"/>
                  </a:solidFill>
                  <a:latin typeface="Comic Sans MS" pitchFamily="-65" charset="0"/>
                </a:rPr>
                <a:t>Coude</a:t>
              </a:r>
              <a:endParaRPr lang="fr-FR">
                <a:solidFill>
                  <a:srgbClr val="FFFF00"/>
                </a:solidFill>
                <a:latin typeface="Comic Sans MS" pitchFamily="-65" charset="0"/>
              </a:endParaRPr>
            </a:p>
          </p:txBody>
        </p:sp>
        <p:sp>
          <p:nvSpPr>
            <p:cNvPr id="64554" name="Rectangle 6"/>
            <p:cNvSpPr>
              <a:spLocks noChangeArrowheads="1"/>
            </p:cNvSpPr>
            <p:nvPr/>
          </p:nvSpPr>
          <p:spPr bwMode="auto">
            <a:xfrm>
              <a:off x="882" y="2592"/>
              <a:ext cx="234" cy="216"/>
            </a:xfrm>
            <a:prstGeom prst="rect">
              <a:avLst/>
            </a:prstGeom>
            <a:noFill/>
            <a:ln w="19050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64555" name="Line 7"/>
            <p:cNvSpPr>
              <a:spLocks noChangeShapeType="1"/>
            </p:cNvSpPr>
            <p:nvPr/>
          </p:nvSpPr>
          <p:spPr bwMode="auto">
            <a:xfrm>
              <a:off x="4800" y="3474"/>
              <a:ext cx="0" cy="216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56" name="Line 8"/>
            <p:cNvSpPr>
              <a:spLocks noChangeShapeType="1"/>
            </p:cNvSpPr>
            <p:nvPr/>
          </p:nvSpPr>
          <p:spPr bwMode="auto">
            <a:xfrm>
              <a:off x="4536" y="1044"/>
              <a:ext cx="0" cy="216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57" name="Rectangle 9"/>
            <p:cNvSpPr>
              <a:spLocks noChangeArrowheads="1"/>
            </p:cNvSpPr>
            <p:nvPr/>
          </p:nvSpPr>
          <p:spPr bwMode="auto">
            <a:xfrm>
              <a:off x="2832" y="126"/>
              <a:ext cx="234" cy="216"/>
            </a:xfrm>
            <a:prstGeom prst="rect">
              <a:avLst/>
            </a:prstGeom>
            <a:noFill/>
            <a:ln w="19050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64558" name="Line 10"/>
            <p:cNvSpPr>
              <a:spLocks noChangeShapeType="1"/>
            </p:cNvSpPr>
            <p:nvPr/>
          </p:nvSpPr>
          <p:spPr bwMode="auto">
            <a:xfrm>
              <a:off x="4560" y="606"/>
              <a:ext cx="174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59" name="Line 11"/>
            <p:cNvSpPr>
              <a:spLocks noChangeShapeType="1"/>
            </p:cNvSpPr>
            <p:nvPr/>
          </p:nvSpPr>
          <p:spPr bwMode="auto">
            <a:xfrm>
              <a:off x="4764" y="1374"/>
              <a:ext cx="174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60" name="Line 12"/>
            <p:cNvSpPr>
              <a:spLocks noChangeShapeType="1"/>
            </p:cNvSpPr>
            <p:nvPr/>
          </p:nvSpPr>
          <p:spPr bwMode="auto">
            <a:xfrm>
              <a:off x="4770" y="3390"/>
              <a:ext cx="174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61" name="Line 13"/>
            <p:cNvSpPr>
              <a:spLocks noChangeShapeType="1"/>
            </p:cNvSpPr>
            <p:nvPr/>
          </p:nvSpPr>
          <p:spPr bwMode="auto">
            <a:xfrm>
              <a:off x="4944" y="3636"/>
              <a:ext cx="174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62" name="Rectangle 14"/>
            <p:cNvSpPr>
              <a:spLocks noChangeArrowheads="1"/>
            </p:cNvSpPr>
            <p:nvPr/>
          </p:nvSpPr>
          <p:spPr bwMode="auto">
            <a:xfrm>
              <a:off x="4830" y="1422"/>
              <a:ext cx="56" cy="180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64563" name="Rectangle 15"/>
            <p:cNvSpPr>
              <a:spLocks noChangeArrowheads="1"/>
            </p:cNvSpPr>
            <p:nvPr/>
          </p:nvSpPr>
          <p:spPr bwMode="auto">
            <a:xfrm>
              <a:off x="1704" y="2658"/>
              <a:ext cx="56" cy="180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64564" name="Text Box 16"/>
            <p:cNvSpPr txBox="1">
              <a:spLocks noChangeArrowheads="1"/>
            </p:cNvSpPr>
            <p:nvPr/>
          </p:nvSpPr>
          <p:spPr bwMode="auto">
            <a:xfrm>
              <a:off x="638" y="1961"/>
              <a:ext cx="314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tabLst>
                  <a:tab pos="4286250" algn="l"/>
                </a:tabLst>
              </a:pPr>
              <a:r>
                <a:rPr lang="fr-BE">
                  <a:solidFill>
                    <a:srgbClr val="FF0000"/>
                  </a:solidFill>
                  <a:latin typeface="Comic Sans MS" pitchFamily="-65" charset="0"/>
                </a:rPr>
                <a:t>Démyélinisation segmentaire: 	B.C.</a:t>
              </a:r>
              <a:endParaRPr lang="fr-FR">
                <a:solidFill>
                  <a:srgbClr val="FF0000"/>
                </a:solidFill>
                <a:latin typeface="Comic Sans MS" pitchFamily="-65" charset="0"/>
              </a:endParaRPr>
            </a:p>
          </p:txBody>
        </p:sp>
      </p:grpSp>
      <p:sp>
        <p:nvSpPr>
          <p:cNvPr id="64515" name="Rectangle 17"/>
          <p:cNvSpPr>
            <a:spLocks noChangeArrowheads="1"/>
          </p:cNvSpPr>
          <p:nvPr/>
        </p:nvSpPr>
        <p:spPr bwMode="auto">
          <a:xfrm>
            <a:off x="5372100" y="4254500"/>
            <a:ext cx="1371600" cy="23749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4516" name="Rectangle 18"/>
          <p:cNvSpPr>
            <a:spLocks noChangeArrowheads="1"/>
          </p:cNvSpPr>
          <p:nvPr/>
        </p:nvSpPr>
        <p:spPr bwMode="auto">
          <a:xfrm>
            <a:off x="5321300" y="330200"/>
            <a:ext cx="1422400" cy="25146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5638800" y="349250"/>
            <a:ext cx="342900" cy="2352675"/>
            <a:chOff x="3552" y="228"/>
            <a:chExt cx="216" cy="1482"/>
          </a:xfrm>
        </p:grpSpPr>
        <p:grpSp>
          <p:nvGrpSpPr>
            <p:cNvPr id="4" name="Group 20"/>
            <p:cNvGrpSpPr>
              <a:grpSpLocks/>
            </p:cNvGrpSpPr>
            <p:nvPr/>
          </p:nvGrpSpPr>
          <p:grpSpPr bwMode="auto">
            <a:xfrm>
              <a:off x="3556" y="1544"/>
              <a:ext cx="108" cy="166"/>
              <a:chOff x="3557" y="1544"/>
              <a:chExt cx="108" cy="166"/>
            </a:xfrm>
          </p:grpSpPr>
          <p:sp>
            <p:nvSpPr>
              <p:cNvPr id="64548" name="Line 21"/>
              <p:cNvSpPr>
                <a:spLocks noChangeShapeType="1"/>
              </p:cNvSpPr>
              <p:nvPr/>
            </p:nvSpPr>
            <p:spPr bwMode="auto">
              <a:xfrm flipV="1">
                <a:off x="3557" y="1545"/>
                <a:ext cx="34" cy="12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49" name="Line 22"/>
              <p:cNvSpPr>
                <a:spLocks noChangeShapeType="1"/>
              </p:cNvSpPr>
              <p:nvPr/>
            </p:nvSpPr>
            <p:spPr bwMode="auto">
              <a:xfrm flipH="1" flipV="1">
                <a:off x="3596" y="1544"/>
                <a:ext cx="49" cy="16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50" name="Line 23"/>
              <p:cNvSpPr>
                <a:spLocks noChangeShapeType="1"/>
              </p:cNvSpPr>
              <p:nvPr/>
            </p:nvSpPr>
            <p:spPr bwMode="auto">
              <a:xfrm flipV="1">
                <a:off x="3648" y="1685"/>
                <a:ext cx="17" cy="2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" name="Group 24"/>
            <p:cNvGrpSpPr>
              <a:grpSpLocks/>
            </p:cNvGrpSpPr>
            <p:nvPr/>
          </p:nvGrpSpPr>
          <p:grpSpPr bwMode="auto">
            <a:xfrm>
              <a:off x="3564" y="1116"/>
              <a:ext cx="144" cy="286"/>
              <a:chOff x="3564" y="1116"/>
              <a:chExt cx="144" cy="286"/>
            </a:xfrm>
          </p:grpSpPr>
          <p:sp>
            <p:nvSpPr>
              <p:cNvPr id="64545" name="Line 25"/>
              <p:cNvSpPr>
                <a:spLocks noChangeShapeType="1"/>
              </p:cNvSpPr>
              <p:nvPr/>
            </p:nvSpPr>
            <p:spPr bwMode="auto">
              <a:xfrm flipV="1">
                <a:off x="3564" y="1118"/>
                <a:ext cx="43" cy="22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46" name="Line 26"/>
              <p:cNvSpPr>
                <a:spLocks noChangeShapeType="1"/>
              </p:cNvSpPr>
              <p:nvPr/>
            </p:nvSpPr>
            <p:spPr bwMode="auto">
              <a:xfrm flipH="1" flipV="1">
                <a:off x="3613" y="1116"/>
                <a:ext cx="62" cy="28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47" name="Line 27"/>
              <p:cNvSpPr>
                <a:spLocks noChangeShapeType="1"/>
              </p:cNvSpPr>
              <p:nvPr/>
            </p:nvSpPr>
            <p:spPr bwMode="auto">
              <a:xfrm flipV="1">
                <a:off x="3679" y="1343"/>
                <a:ext cx="29" cy="5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28"/>
            <p:cNvGrpSpPr>
              <a:grpSpLocks/>
            </p:cNvGrpSpPr>
            <p:nvPr/>
          </p:nvGrpSpPr>
          <p:grpSpPr bwMode="auto">
            <a:xfrm>
              <a:off x="3552" y="700"/>
              <a:ext cx="180" cy="318"/>
              <a:chOff x="3552" y="700"/>
              <a:chExt cx="184" cy="318"/>
            </a:xfrm>
          </p:grpSpPr>
          <p:sp>
            <p:nvSpPr>
              <p:cNvPr id="64542" name="Line 29"/>
              <p:cNvSpPr>
                <a:spLocks noChangeShapeType="1"/>
              </p:cNvSpPr>
              <p:nvPr/>
            </p:nvSpPr>
            <p:spPr bwMode="auto">
              <a:xfrm flipV="1">
                <a:off x="3552" y="702"/>
                <a:ext cx="57" cy="24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43" name="Line 30"/>
              <p:cNvSpPr>
                <a:spLocks noChangeShapeType="1"/>
              </p:cNvSpPr>
              <p:nvPr/>
            </p:nvSpPr>
            <p:spPr bwMode="auto">
              <a:xfrm flipH="1" flipV="1">
                <a:off x="3617" y="700"/>
                <a:ext cx="82" cy="31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44" name="Line 31"/>
              <p:cNvSpPr>
                <a:spLocks noChangeShapeType="1"/>
              </p:cNvSpPr>
              <p:nvPr/>
            </p:nvSpPr>
            <p:spPr bwMode="auto">
              <a:xfrm flipV="1">
                <a:off x="3704" y="954"/>
                <a:ext cx="32" cy="6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32"/>
            <p:cNvGrpSpPr>
              <a:grpSpLocks/>
            </p:cNvGrpSpPr>
            <p:nvPr/>
          </p:nvGrpSpPr>
          <p:grpSpPr bwMode="auto">
            <a:xfrm>
              <a:off x="3568" y="228"/>
              <a:ext cx="200" cy="486"/>
              <a:chOff x="3568" y="228"/>
              <a:chExt cx="200" cy="486"/>
            </a:xfrm>
          </p:grpSpPr>
          <p:sp>
            <p:nvSpPr>
              <p:cNvPr id="64539" name="Line 33"/>
              <p:cNvSpPr>
                <a:spLocks noChangeShapeType="1"/>
              </p:cNvSpPr>
              <p:nvPr/>
            </p:nvSpPr>
            <p:spPr bwMode="auto">
              <a:xfrm flipV="1">
                <a:off x="3568" y="231"/>
                <a:ext cx="65" cy="37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40" name="Line 34"/>
              <p:cNvSpPr>
                <a:spLocks noChangeShapeType="1"/>
              </p:cNvSpPr>
              <p:nvPr/>
            </p:nvSpPr>
            <p:spPr bwMode="auto">
              <a:xfrm flipH="1" flipV="1">
                <a:off x="3641" y="228"/>
                <a:ext cx="82" cy="48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41" name="Line 35"/>
              <p:cNvSpPr>
                <a:spLocks noChangeShapeType="1"/>
              </p:cNvSpPr>
              <p:nvPr/>
            </p:nvSpPr>
            <p:spPr bwMode="auto">
              <a:xfrm flipV="1">
                <a:off x="3728" y="605"/>
                <a:ext cx="40" cy="10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8" name="Group 36"/>
          <p:cNvGrpSpPr>
            <a:grpSpLocks/>
          </p:cNvGrpSpPr>
          <p:nvPr/>
        </p:nvGrpSpPr>
        <p:grpSpPr bwMode="auto">
          <a:xfrm>
            <a:off x="2038350" y="4140200"/>
            <a:ext cx="4422775" cy="2428875"/>
            <a:chOff x="1284" y="2608"/>
            <a:chExt cx="2786" cy="1530"/>
          </a:xfrm>
        </p:grpSpPr>
        <p:grpSp>
          <p:nvGrpSpPr>
            <p:cNvPr id="9" name="Group 37"/>
            <p:cNvGrpSpPr>
              <a:grpSpLocks/>
            </p:cNvGrpSpPr>
            <p:nvPr/>
          </p:nvGrpSpPr>
          <p:grpSpPr bwMode="auto">
            <a:xfrm>
              <a:off x="1284" y="3972"/>
              <a:ext cx="108" cy="166"/>
              <a:chOff x="3557" y="1544"/>
              <a:chExt cx="108" cy="166"/>
            </a:xfrm>
          </p:grpSpPr>
          <p:sp>
            <p:nvSpPr>
              <p:cNvPr id="64532" name="Line 38"/>
              <p:cNvSpPr>
                <a:spLocks noChangeShapeType="1"/>
              </p:cNvSpPr>
              <p:nvPr/>
            </p:nvSpPr>
            <p:spPr bwMode="auto">
              <a:xfrm flipV="1">
                <a:off x="3557" y="1545"/>
                <a:ext cx="34" cy="12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33" name="Line 39"/>
              <p:cNvSpPr>
                <a:spLocks noChangeShapeType="1"/>
              </p:cNvSpPr>
              <p:nvPr/>
            </p:nvSpPr>
            <p:spPr bwMode="auto">
              <a:xfrm flipH="1" flipV="1">
                <a:off x="3596" y="1544"/>
                <a:ext cx="49" cy="16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34" name="Line 40"/>
              <p:cNvSpPr>
                <a:spLocks noChangeShapeType="1"/>
              </p:cNvSpPr>
              <p:nvPr/>
            </p:nvSpPr>
            <p:spPr bwMode="auto">
              <a:xfrm flipV="1">
                <a:off x="3648" y="1685"/>
                <a:ext cx="17" cy="2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41"/>
            <p:cNvGrpSpPr>
              <a:grpSpLocks/>
            </p:cNvGrpSpPr>
            <p:nvPr/>
          </p:nvGrpSpPr>
          <p:grpSpPr bwMode="auto">
            <a:xfrm>
              <a:off x="3932" y="3564"/>
              <a:ext cx="138" cy="286"/>
              <a:chOff x="3932" y="3564"/>
              <a:chExt cx="138" cy="286"/>
            </a:xfrm>
          </p:grpSpPr>
          <p:sp>
            <p:nvSpPr>
              <p:cNvPr id="64529" name="Line 42"/>
              <p:cNvSpPr>
                <a:spLocks noChangeShapeType="1"/>
              </p:cNvSpPr>
              <p:nvPr/>
            </p:nvSpPr>
            <p:spPr bwMode="auto">
              <a:xfrm flipV="1">
                <a:off x="3932" y="3566"/>
                <a:ext cx="43" cy="22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30" name="Line 43"/>
              <p:cNvSpPr>
                <a:spLocks noChangeShapeType="1"/>
              </p:cNvSpPr>
              <p:nvPr/>
            </p:nvSpPr>
            <p:spPr bwMode="auto">
              <a:xfrm flipH="1" flipV="1">
                <a:off x="3981" y="3564"/>
                <a:ext cx="62" cy="28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31" name="Line 44"/>
              <p:cNvSpPr>
                <a:spLocks noChangeShapeType="1"/>
              </p:cNvSpPr>
              <p:nvPr/>
            </p:nvSpPr>
            <p:spPr bwMode="auto">
              <a:xfrm flipV="1">
                <a:off x="4047" y="3785"/>
                <a:ext cx="23" cy="6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45"/>
            <p:cNvGrpSpPr>
              <a:grpSpLocks/>
            </p:cNvGrpSpPr>
            <p:nvPr/>
          </p:nvGrpSpPr>
          <p:grpSpPr bwMode="auto">
            <a:xfrm>
              <a:off x="3783" y="3152"/>
              <a:ext cx="186" cy="336"/>
              <a:chOff x="3783" y="3152"/>
              <a:chExt cx="186" cy="336"/>
            </a:xfrm>
          </p:grpSpPr>
          <p:sp>
            <p:nvSpPr>
              <p:cNvPr id="64526" name="Line 46"/>
              <p:cNvSpPr>
                <a:spLocks noChangeShapeType="1"/>
              </p:cNvSpPr>
              <p:nvPr/>
            </p:nvSpPr>
            <p:spPr bwMode="auto">
              <a:xfrm flipV="1">
                <a:off x="3783" y="3154"/>
                <a:ext cx="53" cy="24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27" name="Line 47"/>
              <p:cNvSpPr>
                <a:spLocks noChangeShapeType="1"/>
              </p:cNvSpPr>
              <p:nvPr/>
            </p:nvSpPr>
            <p:spPr bwMode="auto">
              <a:xfrm flipH="1" flipV="1">
                <a:off x="3845" y="3152"/>
                <a:ext cx="91" cy="33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28" name="Line 48"/>
              <p:cNvSpPr>
                <a:spLocks noChangeShapeType="1"/>
              </p:cNvSpPr>
              <p:nvPr/>
            </p:nvSpPr>
            <p:spPr bwMode="auto">
              <a:xfrm flipV="1">
                <a:off x="3936" y="3397"/>
                <a:ext cx="33" cy="9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" name="Group 49"/>
            <p:cNvGrpSpPr>
              <a:grpSpLocks/>
            </p:cNvGrpSpPr>
            <p:nvPr/>
          </p:nvGrpSpPr>
          <p:grpSpPr bwMode="auto">
            <a:xfrm>
              <a:off x="1492" y="2608"/>
              <a:ext cx="200" cy="486"/>
              <a:chOff x="3568" y="228"/>
              <a:chExt cx="200" cy="486"/>
            </a:xfrm>
          </p:grpSpPr>
          <p:sp>
            <p:nvSpPr>
              <p:cNvPr id="64523" name="Line 50"/>
              <p:cNvSpPr>
                <a:spLocks noChangeShapeType="1"/>
              </p:cNvSpPr>
              <p:nvPr/>
            </p:nvSpPr>
            <p:spPr bwMode="auto">
              <a:xfrm flipV="1">
                <a:off x="3568" y="231"/>
                <a:ext cx="65" cy="37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24" name="Line 51"/>
              <p:cNvSpPr>
                <a:spLocks noChangeShapeType="1"/>
              </p:cNvSpPr>
              <p:nvPr/>
            </p:nvSpPr>
            <p:spPr bwMode="auto">
              <a:xfrm flipH="1" flipV="1">
                <a:off x="3641" y="228"/>
                <a:ext cx="82" cy="48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25" name="Line 52"/>
              <p:cNvSpPr>
                <a:spLocks noChangeShapeType="1"/>
              </p:cNvSpPr>
              <p:nvPr/>
            </p:nvSpPr>
            <p:spPr bwMode="auto">
              <a:xfrm flipV="1">
                <a:off x="3728" y="605"/>
                <a:ext cx="40" cy="10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20161469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60400" y="25400"/>
            <a:ext cx="8347075" cy="6869113"/>
            <a:chOff x="416" y="20"/>
            <a:chExt cx="5258" cy="4327"/>
          </a:xfrm>
        </p:grpSpPr>
        <p:pic>
          <p:nvPicPr>
            <p:cNvPr id="66621" name="Picture 3" descr="C:\Mes documents\Mes images\Conduction 3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96000" contrast="100000"/>
            </a:blip>
            <a:srcRect/>
            <a:stretch>
              <a:fillRect/>
            </a:stretch>
          </p:blipFill>
          <p:spPr bwMode="auto">
            <a:xfrm>
              <a:off x="416" y="20"/>
              <a:ext cx="5158" cy="4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622" name="Text Box 4"/>
            <p:cNvSpPr txBox="1">
              <a:spLocks noChangeArrowheads="1"/>
            </p:cNvSpPr>
            <p:nvPr/>
          </p:nvSpPr>
          <p:spPr bwMode="auto">
            <a:xfrm>
              <a:off x="626" y="36"/>
              <a:ext cx="76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BE">
                  <a:solidFill>
                    <a:srgbClr val="FFFF00"/>
                  </a:solidFill>
                  <a:latin typeface="Comic Sans MS" pitchFamily="-65" charset="0"/>
                </a:rPr>
                <a:t>Poignet</a:t>
              </a:r>
              <a:endParaRPr lang="fr-FR">
                <a:solidFill>
                  <a:srgbClr val="FFFF00"/>
                </a:solidFill>
                <a:latin typeface="Comic Sans MS" pitchFamily="-65" charset="0"/>
              </a:endParaRPr>
            </a:p>
          </p:txBody>
        </p:sp>
        <p:sp>
          <p:nvSpPr>
            <p:cNvPr id="66623" name="Text Box 5"/>
            <p:cNvSpPr txBox="1">
              <a:spLocks noChangeArrowheads="1"/>
            </p:cNvSpPr>
            <p:nvPr/>
          </p:nvSpPr>
          <p:spPr bwMode="auto">
            <a:xfrm>
              <a:off x="626" y="2340"/>
              <a:ext cx="65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BE">
                  <a:solidFill>
                    <a:srgbClr val="FFFF00"/>
                  </a:solidFill>
                  <a:latin typeface="Comic Sans MS" pitchFamily="-65" charset="0"/>
                </a:rPr>
                <a:t>Coude</a:t>
              </a:r>
              <a:endParaRPr lang="fr-FR">
                <a:solidFill>
                  <a:srgbClr val="FFFF00"/>
                </a:solidFill>
                <a:latin typeface="Comic Sans MS" pitchFamily="-65" charset="0"/>
              </a:endParaRPr>
            </a:p>
          </p:txBody>
        </p:sp>
        <p:sp>
          <p:nvSpPr>
            <p:cNvPr id="66624" name="Rectangle 6"/>
            <p:cNvSpPr>
              <a:spLocks noChangeArrowheads="1"/>
            </p:cNvSpPr>
            <p:nvPr/>
          </p:nvSpPr>
          <p:spPr bwMode="auto">
            <a:xfrm>
              <a:off x="882" y="2592"/>
              <a:ext cx="234" cy="216"/>
            </a:xfrm>
            <a:prstGeom prst="rect">
              <a:avLst/>
            </a:prstGeom>
            <a:noFill/>
            <a:ln w="19050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66625" name="Line 7"/>
            <p:cNvSpPr>
              <a:spLocks noChangeShapeType="1"/>
            </p:cNvSpPr>
            <p:nvPr/>
          </p:nvSpPr>
          <p:spPr bwMode="auto">
            <a:xfrm>
              <a:off x="4800" y="3474"/>
              <a:ext cx="0" cy="216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26" name="Line 8"/>
            <p:cNvSpPr>
              <a:spLocks noChangeShapeType="1"/>
            </p:cNvSpPr>
            <p:nvPr/>
          </p:nvSpPr>
          <p:spPr bwMode="auto">
            <a:xfrm>
              <a:off x="4536" y="1044"/>
              <a:ext cx="0" cy="216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27" name="Rectangle 9"/>
            <p:cNvSpPr>
              <a:spLocks noChangeArrowheads="1"/>
            </p:cNvSpPr>
            <p:nvPr/>
          </p:nvSpPr>
          <p:spPr bwMode="auto">
            <a:xfrm>
              <a:off x="2832" y="126"/>
              <a:ext cx="234" cy="216"/>
            </a:xfrm>
            <a:prstGeom prst="rect">
              <a:avLst/>
            </a:prstGeom>
            <a:noFill/>
            <a:ln w="19050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66628" name="Line 10"/>
            <p:cNvSpPr>
              <a:spLocks noChangeShapeType="1"/>
            </p:cNvSpPr>
            <p:nvPr/>
          </p:nvSpPr>
          <p:spPr bwMode="auto">
            <a:xfrm>
              <a:off x="4560" y="606"/>
              <a:ext cx="174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29" name="Line 11"/>
            <p:cNvSpPr>
              <a:spLocks noChangeShapeType="1"/>
            </p:cNvSpPr>
            <p:nvPr/>
          </p:nvSpPr>
          <p:spPr bwMode="auto">
            <a:xfrm>
              <a:off x="4764" y="1374"/>
              <a:ext cx="174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30" name="Line 12"/>
            <p:cNvSpPr>
              <a:spLocks noChangeShapeType="1"/>
            </p:cNvSpPr>
            <p:nvPr/>
          </p:nvSpPr>
          <p:spPr bwMode="auto">
            <a:xfrm>
              <a:off x="4770" y="3390"/>
              <a:ext cx="174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31" name="Line 13"/>
            <p:cNvSpPr>
              <a:spLocks noChangeShapeType="1"/>
            </p:cNvSpPr>
            <p:nvPr/>
          </p:nvSpPr>
          <p:spPr bwMode="auto">
            <a:xfrm>
              <a:off x="4944" y="3636"/>
              <a:ext cx="174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32" name="Rectangle 14"/>
            <p:cNvSpPr>
              <a:spLocks noChangeArrowheads="1"/>
            </p:cNvSpPr>
            <p:nvPr/>
          </p:nvSpPr>
          <p:spPr bwMode="auto">
            <a:xfrm>
              <a:off x="4830" y="1422"/>
              <a:ext cx="56" cy="180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66633" name="Rectangle 15"/>
            <p:cNvSpPr>
              <a:spLocks noChangeArrowheads="1"/>
            </p:cNvSpPr>
            <p:nvPr/>
          </p:nvSpPr>
          <p:spPr bwMode="auto">
            <a:xfrm>
              <a:off x="1704" y="2658"/>
              <a:ext cx="56" cy="180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66634" name="Text Box 16"/>
            <p:cNvSpPr txBox="1">
              <a:spLocks noChangeArrowheads="1"/>
            </p:cNvSpPr>
            <p:nvPr/>
          </p:nvSpPr>
          <p:spPr bwMode="auto">
            <a:xfrm>
              <a:off x="638" y="1961"/>
              <a:ext cx="503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tabLst>
                  <a:tab pos="4286250" algn="l"/>
                </a:tabLst>
              </a:pPr>
              <a:r>
                <a:rPr lang="fr-BE">
                  <a:solidFill>
                    <a:srgbClr val="FF0000"/>
                  </a:solidFill>
                  <a:latin typeface="Comic Sans MS" pitchFamily="-65" charset="0"/>
                </a:rPr>
                <a:t>Ac anti-canaux ioniques : ralentissement de la VC et BC</a:t>
              </a:r>
              <a:endParaRPr lang="fr-FR">
                <a:solidFill>
                  <a:srgbClr val="FF0000"/>
                </a:solidFill>
                <a:latin typeface="Comic Sans MS" pitchFamily="-65" charset="0"/>
              </a:endParaRPr>
            </a:p>
          </p:txBody>
        </p:sp>
      </p:grpSp>
      <p:sp>
        <p:nvSpPr>
          <p:cNvPr id="66563" name="Rectangle 17"/>
          <p:cNvSpPr>
            <a:spLocks noChangeArrowheads="1"/>
          </p:cNvSpPr>
          <p:nvPr/>
        </p:nvSpPr>
        <p:spPr bwMode="auto">
          <a:xfrm>
            <a:off x="5372100" y="4254500"/>
            <a:ext cx="1371600" cy="23749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6564" name="Rectangle 18"/>
          <p:cNvSpPr>
            <a:spLocks noChangeArrowheads="1"/>
          </p:cNvSpPr>
          <p:nvPr/>
        </p:nvSpPr>
        <p:spPr bwMode="auto">
          <a:xfrm>
            <a:off x="5321300" y="330200"/>
            <a:ext cx="1422400" cy="25146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5638800" y="349250"/>
            <a:ext cx="342900" cy="2352675"/>
            <a:chOff x="3552" y="228"/>
            <a:chExt cx="216" cy="1482"/>
          </a:xfrm>
        </p:grpSpPr>
        <p:grpSp>
          <p:nvGrpSpPr>
            <p:cNvPr id="4" name="Group 20"/>
            <p:cNvGrpSpPr>
              <a:grpSpLocks/>
            </p:cNvGrpSpPr>
            <p:nvPr/>
          </p:nvGrpSpPr>
          <p:grpSpPr bwMode="auto">
            <a:xfrm>
              <a:off x="3556" y="1544"/>
              <a:ext cx="108" cy="166"/>
              <a:chOff x="3557" y="1544"/>
              <a:chExt cx="108" cy="166"/>
            </a:xfrm>
          </p:grpSpPr>
          <p:sp>
            <p:nvSpPr>
              <p:cNvPr id="66618" name="Line 21"/>
              <p:cNvSpPr>
                <a:spLocks noChangeShapeType="1"/>
              </p:cNvSpPr>
              <p:nvPr/>
            </p:nvSpPr>
            <p:spPr bwMode="auto">
              <a:xfrm flipV="1">
                <a:off x="3557" y="1545"/>
                <a:ext cx="34" cy="12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19" name="Line 22"/>
              <p:cNvSpPr>
                <a:spLocks noChangeShapeType="1"/>
              </p:cNvSpPr>
              <p:nvPr/>
            </p:nvSpPr>
            <p:spPr bwMode="auto">
              <a:xfrm flipH="1" flipV="1">
                <a:off x="3596" y="1544"/>
                <a:ext cx="49" cy="16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20" name="Line 23"/>
              <p:cNvSpPr>
                <a:spLocks noChangeShapeType="1"/>
              </p:cNvSpPr>
              <p:nvPr/>
            </p:nvSpPr>
            <p:spPr bwMode="auto">
              <a:xfrm flipV="1">
                <a:off x="3648" y="1685"/>
                <a:ext cx="17" cy="2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" name="Group 24"/>
            <p:cNvGrpSpPr>
              <a:grpSpLocks/>
            </p:cNvGrpSpPr>
            <p:nvPr/>
          </p:nvGrpSpPr>
          <p:grpSpPr bwMode="auto">
            <a:xfrm>
              <a:off x="3564" y="1116"/>
              <a:ext cx="144" cy="286"/>
              <a:chOff x="3564" y="1116"/>
              <a:chExt cx="144" cy="286"/>
            </a:xfrm>
          </p:grpSpPr>
          <p:sp>
            <p:nvSpPr>
              <p:cNvPr id="66615" name="Line 25"/>
              <p:cNvSpPr>
                <a:spLocks noChangeShapeType="1"/>
              </p:cNvSpPr>
              <p:nvPr/>
            </p:nvSpPr>
            <p:spPr bwMode="auto">
              <a:xfrm flipV="1">
                <a:off x="3564" y="1118"/>
                <a:ext cx="43" cy="22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16" name="Line 26"/>
              <p:cNvSpPr>
                <a:spLocks noChangeShapeType="1"/>
              </p:cNvSpPr>
              <p:nvPr/>
            </p:nvSpPr>
            <p:spPr bwMode="auto">
              <a:xfrm flipH="1" flipV="1">
                <a:off x="3613" y="1116"/>
                <a:ext cx="62" cy="28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17" name="Line 27"/>
              <p:cNvSpPr>
                <a:spLocks noChangeShapeType="1"/>
              </p:cNvSpPr>
              <p:nvPr/>
            </p:nvSpPr>
            <p:spPr bwMode="auto">
              <a:xfrm flipV="1">
                <a:off x="3679" y="1343"/>
                <a:ext cx="29" cy="5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28"/>
            <p:cNvGrpSpPr>
              <a:grpSpLocks/>
            </p:cNvGrpSpPr>
            <p:nvPr/>
          </p:nvGrpSpPr>
          <p:grpSpPr bwMode="auto">
            <a:xfrm>
              <a:off x="3552" y="700"/>
              <a:ext cx="180" cy="318"/>
              <a:chOff x="3552" y="700"/>
              <a:chExt cx="184" cy="318"/>
            </a:xfrm>
          </p:grpSpPr>
          <p:sp>
            <p:nvSpPr>
              <p:cNvPr id="66612" name="Line 29"/>
              <p:cNvSpPr>
                <a:spLocks noChangeShapeType="1"/>
              </p:cNvSpPr>
              <p:nvPr/>
            </p:nvSpPr>
            <p:spPr bwMode="auto">
              <a:xfrm flipV="1">
                <a:off x="3552" y="702"/>
                <a:ext cx="57" cy="24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13" name="Line 30"/>
              <p:cNvSpPr>
                <a:spLocks noChangeShapeType="1"/>
              </p:cNvSpPr>
              <p:nvPr/>
            </p:nvSpPr>
            <p:spPr bwMode="auto">
              <a:xfrm flipH="1" flipV="1">
                <a:off x="3617" y="700"/>
                <a:ext cx="82" cy="31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14" name="Line 31"/>
              <p:cNvSpPr>
                <a:spLocks noChangeShapeType="1"/>
              </p:cNvSpPr>
              <p:nvPr/>
            </p:nvSpPr>
            <p:spPr bwMode="auto">
              <a:xfrm flipV="1">
                <a:off x="3704" y="954"/>
                <a:ext cx="32" cy="6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32"/>
            <p:cNvGrpSpPr>
              <a:grpSpLocks/>
            </p:cNvGrpSpPr>
            <p:nvPr/>
          </p:nvGrpSpPr>
          <p:grpSpPr bwMode="auto">
            <a:xfrm>
              <a:off x="3568" y="228"/>
              <a:ext cx="200" cy="486"/>
              <a:chOff x="3568" y="228"/>
              <a:chExt cx="200" cy="486"/>
            </a:xfrm>
          </p:grpSpPr>
          <p:sp>
            <p:nvSpPr>
              <p:cNvPr id="66609" name="Line 33"/>
              <p:cNvSpPr>
                <a:spLocks noChangeShapeType="1"/>
              </p:cNvSpPr>
              <p:nvPr/>
            </p:nvSpPr>
            <p:spPr bwMode="auto">
              <a:xfrm flipV="1">
                <a:off x="3568" y="231"/>
                <a:ext cx="65" cy="37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10" name="Line 34"/>
              <p:cNvSpPr>
                <a:spLocks noChangeShapeType="1"/>
              </p:cNvSpPr>
              <p:nvPr/>
            </p:nvSpPr>
            <p:spPr bwMode="auto">
              <a:xfrm flipH="1" flipV="1">
                <a:off x="3641" y="228"/>
                <a:ext cx="82" cy="48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11" name="Line 35"/>
              <p:cNvSpPr>
                <a:spLocks noChangeShapeType="1"/>
              </p:cNvSpPr>
              <p:nvPr/>
            </p:nvSpPr>
            <p:spPr bwMode="auto">
              <a:xfrm flipV="1">
                <a:off x="3728" y="605"/>
                <a:ext cx="40" cy="10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8" name="Group 36"/>
          <p:cNvGrpSpPr>
            <a:grpSpLocks/>
          </p:cNvGrpSpPr>
          <p:nvPr/>
        </p:nvGrpSpPr>
        <p:grpSpPr bwMode="auto">
          <a:xfrm>
            <a:off x="2038350" y="4140200"/>
            <a:ext cx="4422775" cy="2428875"/>
            <a:chOff x="1284" y="2608"/>
            <a:chExt cx="2786" cy="1530"/>
          </a:xfrm>
        </p:grpSpPr>
        <p:grpSp>
          <p:nvGrpSpPr>
            <p:cNvPr id="9" name="Group 37"/>
            <p:cNvGrpSpPr>
              <a:grpSpLocks/>
            </p:cNvGrpSpPr>
            <p:nvPr/>
          </p:nvGrpSpPr>
          <p:grpSpPr bwMode="auto">
            <a:xfrm>
              <a:off x="1284" y="3972"/>
              <a:ext cx="108" cy="166"/>
              <a:chOff x="3557" y="1544"/>
              <a:chExt cx="108" cy="166"/>
            </a:xfrm>
          </p:grpSpPr>
          <p:sp>
            <p:nvSpPr>
              <p:cNvPr id="66602" name="Line 38"/>
              <p:cNvSpPr>
                <a:spLocks noChangeShapeType="1"/>
              </p:cNvSpPr>
              <p:nvPr/>
            </p:nvSpPr>
            <p:spPr bwMode="auto">
              <a:xfrm flipV="1">
                <a:off x="3557" y="1545"/>
                <a:ext cx="34" cy="12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03" name="Line 39"/>
              <p:cNvSpPr>
                <a:spLocks noChangeShapeType="1"/>
              </p:cNvSpPr>
              <p:nvPr/>
            </p:nvSpPr>
            <p:spPr bwMode="auto">
              <a:xfrm flipH="1" flipV="1">
                <a:off x="3596" y="1544"/>
                <a:ext cx="49" cy="16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04" name="Line 40"/>
              <p:cNvSpPr>
                <a:spLocks noChangeShapeType="1"/>
              </p:cNvSpPr>
              <p:nvPr/>
            </p:nvSpPr>
            <p:spPr bwMode="auto">
              <a:xfrm flipV="1">
                <a:off x="3648" y="1685"/>
                <a:ext cx="17" cy="2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41"/>
            <p:cNvGrpSpPr>
              <a:grpSpLocks/>
            </p:cNvGrpSpPr>
            <p:nvPr/>
          </p:nvGrpSpPr>
          <p:grpSpPr bwMode="auto">
            <a:xfrm>
              <a:off x="3932" y="3564"/>
              <a:ext cx="138" cy="286"/>
              <a:chOff x="3932" y="3564"/>
              <a:chExt cx="138" cy="286"/>
            </a:xfrm>
          </p:grpSpPr>
          <p:sp>
            <p:nvSpPr>
              <p:cNvPr id="66599" name="Line 42"/>
              <p:cNvSpPr>
                <a:spLocks noChangeShapeType="1"/>
              </p:cNvSpPr>
              <p:nvPr/>
            </p:nvSpPr>
            <p:spPr bwMode="auto">
              <a:xfrm flipV="1">
                <a:off x="3932" y="3566"/>
                <a:ext cx="43" cy="22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00" name="Line 43"/>
              <p:cNvSpPr>
                <a:spLocks noChangeShapeType="1"/>
              </p:cNvSpPr>
              <p:nvPr/>
            </p:nvSpPr>
            <p:spPr bwMode="auto">
              <a:xfrm flipH="1" flipV="1">
                <a:off x="3981" y="3564"/>
                <a:ext cx="62" cy="28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01" name="Line 44"/>
              <p:cNvSpPr>
                <a:spLocks noChangeShapeType="1"/>
              </p:cNvSpPr>
              <p:nvPr/>
            </p:nvSpPr>
            <p:spPr bwMode="auto">
              <a:xfrm flipV="1">
                <a:off x="4047" y="3785"/>
                <a:ext cx="23" cy="6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45"/>
            <p:cNvGrpSpPr>
              <a:grpSpLocks/>
            </p:cNvGrpSpPr>
            <p:nvPr/>
          </p:nvGrpSpPr>
          <p:grpSpPr bwMode="auto">
            <a:xfrm>
              <a:off x="3783" y="3152"/>
              <a:ext cx="186" cy="336"/>
              <a:chOff x="3783" y="3152"/>
              <a:chExt cx="186" cy="336"/>
            </a:xfrm>
          </p:grpSpPr>
          <p:sp>
            <p:nvSpPr>
              <p:cNvPr id="66596" name="Line 46"/>
              <p:cNvSpPr>
                <a:spLocks noChangeShapeType="1"/>
              </p:cNvSpPr>
              <p:nvPr/>
            </p:nvSpPr>
            <p:spPr bwMode="auto">
              <a:xfrm flipV="1">
                <a:off x="3783" y="3154"/>
                <a:ext cx="53" cy="24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97" name="Line 47"/>
              <p:cNvSpPr>
                <a:spLocks noChangeShapeType="1"/>
              </p:cNvSpPr>
              <p:nvPr/>
            </p:nvSpPr>
            <p:spPr bwMode="auto">
              <a:xfrm flipH="1" flipV="1">
                <a:off x="3845" y="3152"/>
                <a:ext cx="91" cy="33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98" name="Line 48"/>
              <p:cNvSpPr>
                <a:spLocks noChangeShapeType="1"/>
              </p:cNvSpPr>
              <p:nvPr/>
            </p:nvSpPr>
            <p:spPr bwMode="auto">
              <a:xfrm flipV="1">
                <a:off x="3936" y="3397"/>
                <a:ext cx="33" cy="9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" name="Group 49"/>
            <p:cNvGrpSpPr>
              <a:grpSpLocks/>
            </p:cNvGrpSpPr>
            <p:nvPr/>
          </p:nvGrpSpPr>
          <p:grpSpPr bwMode="auto">
            <a:xfrm>
              <a:off x="1492" y="2608"/>
              <a:ext cx="200" cy="486"/>
              <a:chOff x="3568" y="228"/>
              <a:chExt cx="200" cy="486"/>
            </a:xfrm>
          </p:grpSpPr>
          <p:sp>
            <p:nvSpPr>
              <p:cNvPr id="66593" name="Line 50"/>
              <p:cNvSpPr>
                <a:spLocks noChangeShapeType="1"/>
              </p:cNvSpPr>
              <p:nvPr/>
            </p:nvSpPr>
            <p:spPr bwMode="auto">
              <a:xfrm flipV="1">
                <a:off x="3568" y="231"/>
                <a:ext cx="65" cy="37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94" name="Line 51"/>
              <p:cNvSpPr>
                <a:spLocks noChangeShapeType="1"/>
              </p:cNvSpPr>
              <p:nvPr/>
            </p:nvSpPr>
            <p:spPr bwMode="auto">
              <a:xfrm flipH="1" flipV="1">
                <a:off x="3641" y="228"/>
                <a:ext cx="82" cy="48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95" name="Line 52"/>
              <p:cNvSpPr>
                <a:spLocks noChangeShapeType="1"/>
              </p:cNvSpPr>
              <p:nvPr/>
            </p:nvSpPr>
            <p:spPr bwMode="auto">
              <a:xfrm flipV="1">
                <a:off x="3728" y="605"/>
                <a:ext cx="40" cy="10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 useBgFill="1">
        <p:nvSpPr>
          <p:cNvPr id="66567" name="Rectangle 53"/>
          <p:cNvSpPr>
            <a:spLocks noChangeArrowheads="1"/>
          </p:cNvSpPr>
          <p:nvPr/>
        </p:nvSpPr>
        <p:spPr bwMode="auto">
          <a:xfrm>
            <a:off x="2667000" y="177800"/>
            <a:ext cx="850900" cy="5969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 useBgFill="1">
        <p:nvSpPr>
          <p:cNvPr id="66568" name="Rectangle 54"/>
          <p:cNvSpPr>
            <a:spLocks noChangeArrowheads="1"/>
          </p:cNvSpPr>
          <p:nvPr/>
        </p:nvSpPr>
        <p:spPr bwMode="auto">
          <a:xfrm>
            <a:off x="2679700" y="4102100"/>
            <a:ext cx="850900" cy="5969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 useBgFill="1">
        <p:nvSpPr>
          <p:cNvPr id="66569" name="Rectangle 55"/>
          <p:cNvSpPr>
            <a:spLocks noChangeArrowheads="1"/>
          </p:cNvSpPr>
          <p:nvPr/>
        </p:nvSpPr>
        <p:spPr bwMode="auto">
          <a:xfrm>
            <a:off x="2209800" y="2201863"/>
            <a:ext cx="495300" cy="376237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 useBgFill="1">
        <p:nvSpPr>
          <p:cNvPr id="66570" name="Rectangle 56"/>
          <p:cNvSpPr>
            <a:spLocks noChangeArrowheads="1"/>
          </p:cNvSpPr>
          <p:nvPr/>
        </p:nvSpPr>
        <p:spPr bwMode="auto">
          <a:xfrm>
            <a:off x="2824163" y="1582738"/>
            <a:ext cx="285750" cy="43815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 useBgFill="1">
        <p:nvSpPr>
          <p:cNvPr id="66571" name="Rectangle 57"/>
          <p:cNvSpPr>
            <a:spLocks noChangeArrowheads="1"/>
          </p:cNvSpPr>
          <p:nvPr/>
        </p:nvSpPr>
        <p:spPr bwMode="auto">
          <a:xfrm>
            <a:off x="4157663" y="1587500"/>
            <a:ext cx="285750" cy="43815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 useBgFill="1">
        <p:nvSpPr>
          <p:cNvPr id="66572" name="Rectangle 58"/>
          <p:cNvSpPr>
            <a:spLocks noChangeArrowheads="1"/>
          </p:cNvSpPr>
          <p:nvPr/>
        </p:nvSpPr>
        <p:spPr bwMode="auto">
          <a:xfrm>
            <a:off x="2241550" y="6107113"/>
            <a:ext cx="488950" cy="401637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 useBgFill="1">
        <p:nvSpPr>
          <p:cNvPr id="66573" name="Rectangle 59"/>
          <p:cNvSpPr>
            <a:spLocks noChangeArrowheads="1"/>
          </p:cNvSpPr>
          <p:nvPr/>
        </p:nvSpPr>
        <p:spPr bwMode="auto">
          <a:xfrm>
            <a:off x="2884488" y="5487988"/>
            <a:ext cx="241300" cy="434975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 useBgFill="1">
        <p:nvSpPr>
          <p:cNvPr id="66574" name="Rectangle 60"/>
          <p:cNvSpPr>
            <a:spLocks noChangeArrowheads="1"/>
          </p:cNvSpPr>
          <p:nvPr/>
        </p:nvSpPr>
        <p:spPr bwMode="auto">
          <a:xfrm>
            <a:off x="4213225" y="5487988"/>
            <a:ext cx="241300" cy="434975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6575" name="Rectangle 61"/>
          <p:cNvSpPr>
            <a:spLocks noChangeArrowheads="1"/>
          </p:cNvSpPr>
          <p:nvPr/>
        </p:nvSpPr>
        <p:spPr bwMode="auto">
          <a:xfrm>
            <a:off x="2709863" y="4645025"/>
            <a:ext cx="366712" cy="88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6576" name="Rectangle 62"/>
          <p:cNvSpPr>
            <a:spLocks noChangeArrowheads="1"/>
          </p:cNvSpPr>
          <p:nvPr/>
        </p:nvSpPr>
        <p:spPr bwMode="auto">
          <a:xfrm>
            <a:off x="3133725" y="4645025"/>
            <a:ext cx="366713" cy="88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6577" name="Rectangle 63"/>
          <p:cNvSpPr>
            <a:spLocks noChangeArrowheads="1"/>
          </p:cNvSpPr>
          <p:nvPr/>
        </p:nvSpPr>
        <p:spPr bwMode="auto">
          <a:xfrm>
            <a:off x="2852738" y="5897563"/>
            <a:ext cx="247650" cy="746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6578" name="Rectangle 64"/>
          <p:cNvSpPr>
            <a:spLocks noChangeArrowheads="1"/>
          </p:cNvSpPr>
          <p:nvPr/>
        </p:nvSpPr>
        <p:spPr bwMode="auto">
          <a:xfrm>
            <a:off x="2262188" y="6496050"/>
            <a:ext cx="195262" cy="428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6579" name="Rectangle 65"/>
          <p:cNvSpPr>
            <a:spLocks noChangeArrowheads="1"/>
          </p:cNvSpPr>
          <p:nvPr/>
        </p:nvSpPr>
        <p:spPr bwMode="auto">
          <a:xfrm>
            <a:off x="2524125" y="6491288"/>
            <a:ext cx="195263" cy="428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6580" name="Rectangle 66"/>
          <p:cNvSpPr>
            <a:spLocks noChangeArrowheads="1"/>
          </p:cNvSpPr>
          <p:nvPr/>
        </p:nvSpPr>
        <p:spPr bwMode="auto">
          <a:xfrm>
            <a:off x="2697163" y="733425"/>
            <a:ext cx="366712" cy="88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6581" name="Rectangle 67"/>
          <p:cNvSpPr>
            <a:spLocks noChangeArrowheads="1"/>
          </p:cNvSpPr>
          <p:nvPr/>
        </p:nvSpPr>
        <p:spPr bwMode="auto">
          <a:xfrm>
            <a:off x="3121025" y="733425"/>
            <a:ext cx="366713" cy="88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6582" name="Rectangle 68"/>
          <p:cNvSpPr>
            <a:spLocks noChangeArrowheads="1"/>
          </p:cNvSpPr>
          <p:nvPr/>
        </p:nvSpPr>
        <p:spPr bwMode="auto">
          <a:xfrm>
            <a:off x="2840038" y="1985963"/>
            <a:ext cx="247650" cy="746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6583" name="Rectangle 69"/>
          <p:cNvSpPr>
            <a:spLocks noChangeArrowheads="1"/>
          </p:cNvSpPr>
          <p:nvPr/>
        </p:nvSpPr>
        <p:spPr bwMode="auto">
          <a:xfrm>
            <a:off x="2249488" y="2584450"/>
            <a:ext cx="195262" cy="428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6584" name="Rectangle 70"/>
          <p:cNvSpPr>
            <a:spLocks noChangeArrowheads="1"/>
          </p:cNvSpPr>
          <p:nvPr/>
        </p:nvSpPr>
        <p:spPr bwMode="auto">
          <a:xfrm>
            <a:off x="2511425" y="2579688"/>
            <a:ext cx="195263" cy="428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6585" name="Rectangle 71"/>
          <p:cNvSpPr>
            <a:spLocks noChangeArrowheads="1"/>
          </p:cNvSpPr>
          <p:nvPr/>
        </p:nvSpPr>
        <p:spPr bwMode="auto">
          <a:xfrm>
            <a:off x="4192588" y="1992313"/>
            <a:ext cx="247650" cy="746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6586" name="Rectangle 72"/>
          <p:cNvSpPr>
            <a:spLocks noChangeArrowheads="1"/>
          </p:cNvSpPr>
          <p:nvPr/>
        </p:nvSpPr>
        <p:spPr bwMode="auto">
          <a:xfrm>
            <a:off x="4198938" y="5878513"/>
            <a:ext cx="247650" cy="746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6587" name="Line 73"/>
          <p:cNvSpPr>
            <a:spLocks noChangeShapeType="1"/>
          </p:cNvSpPr>
          <p:nvPr/>
        </p:nvSpPr>
        <p:spPr bwMode="auto">
          <a:xfrm flipH="1">
            <a:off x="2705100" y="3429000"/>
            <a:ext cx="1066800" cy="1168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88" name="Line 74"/>
          <p:cNvSpPr>
            <a:spLocks noChangeShapeType="1"/>
          </p:cNvSpPr>
          <p:nvPr/>
        </p:nvSpPr>
        <p:spPr bwMode="auto">
          <a:xfrm flipH="1">
            <a:off x="2273300" y="3429000"/>
            <a:ext cx="1790700" cy="30099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8853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62013" y="57150"/>
            <a:ext cx="8313737" cy="6872288"/>
            <a:chOff x="543" y="36"/>
            <a:chExt cx="5237" cy="4329"/>
          </a:xfrm>
        </p:grpSpPr>
        <p:pic>
          <p:nvPicPr>
            <p:cNvPr id="68621" name="Picture 3" descr="C:\Mes documents\Mes images\Conduction 4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100000" contrast="100000"/>
            </a:blip>
            <a:srcRect/>
            <a:stretch>
              <a:fillRect/>
            </a:stretch>
          </p:blipFill>
          <p:spPr bwMode="auto">
            <a:xfrm>
              <a:off x="543" y="146"/>
              <a:ext cx="5237" cy="4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622" name="Text Box 4"/>
            <p:cNvSpPr txBox="1">
              <a:spLocks noChangeArrowheads="1"/>
            </p:cNvSpPr>
            <p:nvPr/>
          </p:nvSpPr>
          <p:spPr bwMode="auto">
            <a:xfrm>
              <a:off x="626" y="36"/>
              <a:ext cx="76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BE">
                  <a:solidFill>
                    <a:srgbClr val="FFFF00"/>
                  </a:solidFill>
                  <a:latin typeface="Comic Sans MS" pitchFamily="-65" charset="0"/>
                </a:rPr>
                <a:t>Poignet</a:t>
              </a:r>
              <a:endParaRPr lang="fr-FR">
                <a:solidFill>
                  <a:srgbClr val="FFFF00"/>
                </a:solidFill>
                <a:latin typeface="Comic Sans MS" pitchFamily="-65" charset="0"/>
              </a:endParaRPr>
            </a:p>
          </p:txBody>
        </p:sp>
        <p:sp>
          <p:nvSpPr>
            <p:cNvPr id="68623" name="Text Box 5"/>
            <p:cNvSpPr txBox="1">
              <a:spLocks noChangeArrowheads="1"/>
            </p:cNvSpPr>
            <p:nvPr/>
          </p:nvSpPr>
          <p:spPr bwMode="auto">
            <a:xfrm>
              <a:off x="626" y="2280"/>
              <a:ext cx="65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BE">
                  <a:solidFill>
                    <a:srgbClr val="FFFF00"/>
                  </a:solidFill>
                  <a:latin typeface="Comic Sans MS" pitchFamily="-65" charset="0"/>
                </a:rPr>
                <a:t>Coude</a:t>
              </a:r>
              <a:endParaRPr lang="fr-FR">
                <a:solidFill>
                  <a:srgbClr val="FFFF00"/>
                </a:solidFill>
                <a:latin typeface="Comic Sans MS" pitchFamily="-65" charset="0"/>
              </a:endParaRPr>
            </a:p>
          </p:txBody>
        </p:sp>
        <p:sp>
          <p:nvSpPr>
            <p:cNvPr id="68624" name="Rectangle 6"/>
            <p:cNvSpPr>
              <a:spLocks noChangeArrowheads="1"/>
            </p:cNvSpPr>
            <p:nvPr/>
          </p:nvSpPr>
          <p:spPr bwMode="auto">
            <a:xfrm>
              <a:off x="930" y="2580"/>
              <a:ext cx="234" cy="216"/>
            </a:xfrm>
            <a:prstGeom prst="rect">
              <a:avLst/>
            </a:prstGeom>
            <a:noFill/>
            <a:ln w="19050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68625" name="Line 7"/>
            <p:cNvSpPr>
              <a:spLocks noChangeShapeType="1"/>
            </p:cNvSpPr>
            <p:nvPr/>
          </p:nvSpPr>
          <p:spPr bwMode="auto">
            <a:xfrm>
              <a:off x="4950" y="3486"/>
              <a:ext cx="0" cy="216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6" name="Line 8"/>
            <p:cNvSpPr>
              <a:spLocks noChangeShapeType="1"/>
            </p:cNvSpPr>
            <p:nvPr/>
          </p:nvSpPr>
          <p:spPr bwMode="auto">
            <a:xfrm>
              <a:off x="4650" y="1062"/>
              <a:ext cx="0" cy="216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7" name="Rectangle 9"/>
            <p:cNvSpPr>
              <a:spLocks noChangeArrowheads="1"/>
            </p:cNvSpPr>
            <p:nvPr/>
          </p:nvSpPr>
          <p:spPr bwMode="auto">
            <a:xfrm>
              <a:off x="2784" y="198"/>
              <a:ext cx="234" cy="216"/>
            </a:xfrm>
            <a:prstGeom prst="rect">
              <a:avLst/>
            </a:prstGeom>
            <a:noFill/>
            <a:ln w="19050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68628" name="Line 10"/>
            <p:cNvSpPr>
              <a:spLocks noChangeShapeType="1"/>
            </p:cNvSpPr>
            <p:nvPr/>
          </p:nvSpPr>
          <p:spPr bwMode="auto">
            <a:xfrm>
              <a:off x="4608" y="900"/>
              <a:ext cx="174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9" name="Line 11"/>
            <p:cNvSpPr>
              <a:spLocks noChangeShapeType="1"/>
            </p:cNvSpPr>
            <p:nvPr/>
          </p:nvSpPr>
          <p:spPr bwMode="auto">
            <a:xfrm>
              <a:off x="4740" y="1284"/>
              <a:ext cx="174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30" name="Line 12"/>
            <p:cNvSpPr>
              <a:spLocks noChangeShapeType="1"/>
            </p:cNvSpPr>
            <p:nvPr/>
          </p:nvSpPr>
          <p:spPr bwMode="auto">
            <a:xfrm>
              <a:off x="4938" y="3324"/>
              <a:ext cx="174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31" name="Line 13"/>
            <p:cNvSpPr>
              <a:spLocks noChangeShapeType="1"/>
            </p:cNvSpPr>
            <p:nvPr/>
          </p:nvSpPr>
          <p:spPr bwMode="auto">
            <a:xfrm>
              <a:off x="5028" y="3708"/>
              <a:ext cx="174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32" name="Rectangle 14"/>
            <p:cNvSpPr>
              <a:spLocks noChangeArrowheads="1"/>
            </p:cNvSpPr>
            <p:nvPr/>
          </p:nvSpPr>
          <p:spPr bwMode="auto">
            <a:xfrm>
              <a:off x="4830" y="1422"/>
              <a:ext cx="56" cy="180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68633" name="Rectangle 15"/>
            <p:cNvSpPr>
              <a:spLocks noChangeArrowheads="1"/>
            </p:cNvSpPr>
            <p:nvPr/>
          </p:nvSpPr>
          <p:spPr bwMode="auto">
            <a:xfrm>
              <a:off x="1704" y="2658"/>
              <a:ext cx="56" cy="180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68634" name="Text Box 16"/>
            <p:cNvSpPr txBox="1">
              <a:spLocks noChangeArrowheads="1"/>
            </p:cNvSpPr>
            <p:nvPr/>
          </p:nvSpPr>
          <p:spPr bwMode="auto">
            <a:xfrm>
              <a:off x="638" y="1961"/>
              <a:ext cx="458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tabLst>
                  <a:tab pos="4286250" algn="l"/>
                </a:tabLst>
              </a:pPr>
              <a:r>
                <a:rPr lang="fr-BE">
                  <a:solidFill>
                    <a:srgbClr val="FF0000"/>
                  </a:solidFill>
                  <a:latin typeface="Comic Sans MS" pitchFamily="-65" charset="0"/>
                </a:rPr>
                <a:t>Dégénérescence axonale (Wallerienne): &gt; 8</a:t>
              </a:r>
              <a:r>
                <a:rPr lang="fr-BE" baseline="30000">
                  <a:solidFill>
                    <a:srgbClr val="FF0000"/>
                  </a:solidFill>
                  <a:latin typeface="Comic Sans MS" pitchFamily="-65" charset="0"/>
                </a:rPr>
                <a:t>ème</a:t>
              </a:r>
              <a:r>
                <a:rPr lang="fr-BE">
                  <a:solidFill>
                    <a:srgbClr val="FF0000"/>
                  </a:solidFill>
                  <a:latin typeface="Comic Sans MS" pitchFamily="-65" charset="0"/>
                </a:rPr>
                <a:t> jour</a:t>
              </a:r>
              <a:endParaRPr lang="fr-FR">
                <a:solidFill>
                  <a:srgbClr val="FF0000"/>
                </a:solidFill>
                <a:latin typeface="Comic Sans MS" pitchFamily="-65" charset="0"/>
              </a:endParaRPr>
            </a:p>
          </p:txBody>
        </p:sp>
      </p:grpSp>
      <p:sp>
        <p:nvSpPr>
          <p:cNvPr id="68611" name="Rectangle 17"/>
          <p:cNvSpPr>
            <a:spLocks noChangeArrowheads="1"/>
          </p:cNvSpPr>
          <p:nvPr/>
        </p:nvSpPr>
        <p:spPr bwMode="auto">
          <a:xfrm>
            <a:off x="5359400" y="4330700"/>
            <a:ext cx="1524000" cy="23749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8612" name="Rectangle 18"/>
          <p:cNvSpPr>
            <a:spLocks noChangeArrowheads="1"/>
          </p:cNvSpPr>
          <p:nvPr/>
        </p:nvSpPr>
        <p:spPr bwMode="auto">
          <a:xfrm>
            <a:off x="5461000" y="635000"/>
            <a:ext cx="1498600" cy="23749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6191250" y="4935538"/>
            <a:ext cx="314325" cy="639762"/>
            <a:chOff x="3900" y="3109"/>
            <a:chExt cx="198" cy="403"/>
          </a:xfrm>
        </p:grpSpPr>
        <p:sp>
          <p:nvSpPr>
            <p:cNvPr id="68618" name="Line 20"/>
            <p:cNvSpPr>
              <a:spLocks noChangeShapeType="1"/>
            </p:cNvSpPr>
            <p:nvPr/>
          </p:nvSpPr>
          <p:spPr bwMode="auto">
            <a:xfrm flipV="1">
              <a:off x="3900" y="3109"/>
              <a:ext cx="62" cy="27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19" name="Line 21"/>
            <p:cNvSpPr>
              <a:spLocks noChangeShapeType="1"/>
            </p:cNvSpPr>
            <p:nvPr/>
          </p:nvSpPr>
          <p:spPr bwMode="auto">
            <a:xfrm flipH="1" flipV="1">
              <a:off x="3959" y="3119"/>
              <a:ext cx="94" cy="39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0" name="Line 22"/>
            <p:cNvSpPr>
              <a:spLocks noChangeShapeType="1"/>
            </p:cNvSpPr>
            <p:nvPr/>
          </p:nvSpPr>
          <p:spPr bwMode="auto">
            <a:xfrm flipV="1">
              <a:off x="4056" y="3391"/>
              <a:ext cx="42" cy="12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5805488" y="1106488"/>
            <a:ext cx="247650" cy="587375"/>
            <a:chOff x="3657" y="697"/>
            <a:chExt cx="156" cy="370"/>
          </a:xfrm>
        </p:grpSpPr>
        <p:sp>
          <p:nvSpPr>
            <p:cNvPr id="68615" name="Line 24"/>
            <p:cNvSpPr>
              <a:spLocks noChangeShapeType="1"/>
            </p:cNvSpPr>
            <p:nvPr/>
          </p:nvSpPr>
          <p:spPr bwMode="auto">
            <a:xfrm flipV="1">
              <a:off x="3657" y="697"/>
              <a:ext cx="62" cy="28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16" name="Line 25"/>
            <p:cNvSpPr>
              <a:spLocks noChangeShapeType="1"/>
            </p:cNvSpPr>
            <p:nvPr/>
          </p:nvSpPr>
          <p:spPr bwMode="auto">
            <a:xfrm flipH="1" flipV="1">
              <a:off x="3716" y="706"/>
              <a:ext cx="58" cy="36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17" name="Line 26"/>
            <p:cNvSpPr>
              <a:spLocks noChangeShapeType="1"/>
            </p:cNvSpPr>
            <p:nvPr/>
          </p:nvSpPr>
          <p:spPr bwMode="auto">
            <a:xfrm flipV="1">
              <a:off x="3774" y="989"/>
              <a:ext cx="39" cy="7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2848272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66763" y="36513"/>
            <a:ext cx="7921625" cy="6784975"/>
            <a:chOff x="480" y="29"/>
            <a:chExt cx="4990" cy="4274"/>
          </a:xfrm>
        </p:grpSpPr>
        <p:pic>
          <p:nvPicPr>
            <p:cNvPr id="70695" name="Picture 3" descr="C:\Mes documents\Mes images\Conduction 5 copier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100000" contrast="100000"/>
            </a:blip>
            <a:srcRect/>
            <a:stretch>
              <a:fillRect/>
            </a:stretch>
          </p:blipFill>
          <p:spPr bwMode="auto">
            <a:xfrm>
              <a:off x="480" y="29"/>
              <a:ext cx="4990" cy="4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696" name="Text Box 4"/>
            <p:cNvSpPr txBox="1">
              <a:spLocks noChangeArrowheads="1"/>
            </p:cNvSpPr>
            <p:nvPr/>
          </p:nvSpPr>
          <p:spPr bwMode="auto">
            <a:xfrm>
              <a:off x="626" y="36"/>
              <a:ext cx="76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BE">
                  <a:solidFill>
                    <a:srgbClr val="FFFF00"/>
                  </a:solidFill>
                  <a:latin typeface="Comic Sans MS" pitchFamily="-65" charset="0"/>
                </a:rPr>
                <a:t>Poignet</a:t>
              </a:r>
              <a:endParaRPr lang="fr-FR">
                <a:solidFill>
                  <a:srgbClr val="FFFF00"/>
                </a:solidFill>
                <a:latin typeface="Comic Sans MS" pitchFamily="-65" charset="0"/>
              </a:endParaRPr>
            </a:p>
          </p:txBody>
        </p:sp>
        <p:sp>
          <p:nvSpPr>
            <p:cNvPr id="70697" name="Text Box 5"/>
            <p:cNvSpPr txBox="1">
              <a:spLocks noChangeArrowheads="1"/>
            </p:cNvSpPr>
            <p:nvPr/>
          </p:nvSpPr>
          <p:spPr bwMode="auto">
            <a:xfrm>
              <a:off x="626" y="2340"/>
              <a:ext cx="65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BE">
                  <a:solidFill>
                    <a:srgbClr val="FFFF00"/>
                  </a:solidFill>
                  <a:latin typeface="Comic Sans MS" pitchFamily="-65" charset="0"/>
                </a:rPr>
                <a:t>Coude</a:t>
              </a:r>
              <a:endParaRPr lang="fr-FR">
                <a:solidFill>
                  <a:srgbClr val="FFFF00"/>
                </a:solidFill>
                <a:latin typeface="Comic Sans MS" pitchFamily="-65" charset="0"/>
              </a:endParaRPr>
            </a:p>
          </p:txBody>
        </p:sp>
        <p:sp>
          <p:nvSpPr>
            <p:cNvPr id="70698" name="Rectangle 6"/>
            <p:cNvSpPr>
              <a:spLocks noChangeArrowheads="1"/>
            </p:cNvSpPr>
            <p:nvPr/>
          </p:nvSpPr>
          <p:spPr bwMode="auto">
            <a:xfrm>
              <a:off x="966" y="2610"/>
              <a:ext cx="234" cy="216"/>
            </a:xfrm>
            <a:prstGeom prst="rect">
              <a:avLst/>
            </a:prstGeom>
            <a:noFill/>
            <a:ln w="19050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0699" name="Line 7"/>
            <p:cNvSpPr>
              <a:spLocks noChangeShapeType="1"/>
            </p:cNvSpPr>
            <p:nvPr/>
          </p:nvSpPr>
          <p:spPr bwMode="auto">
            <a:xfrm>
              <a:off x="4776" y="3432"/>
              <a:ext cx="0" cy="216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00" name="Line 8"/>
            <p:cNvSpPr>
              <a:spLocks noChangeShapeType="1"/>
            </p:cNvSpPr>
            <p:nvPr/>
          </p:nvSpPr>
          <p:spPr bwMode="auto">
            <a:xfrm>
              <a:off x="4416" y="960"/>
              <a:ext cx="0" cy="216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01" name="Rectangle 9"/>
            <p:cNvSpPr>
              <a:spLocks noChangeArrowheads="1"/>
            </p:cNvSpPr>
            <p:nvPr/>
          </p:nvSpPr>
          <p:spPr bwMode="auto">
            <a:xfrm>
              <a:off x="2556" y="138"/>
              <a:ext cx="234" cy="216"/>
            </a:xfrm>
            <a:prstGeom prst="rect">
              <a:avLst/>
            </a:prstGeom>
            <a:noFill/>
            <a:ln w="19050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0702" name="Line 10"/>
            <p:cNvSpPr>
              <a:spLocks noChangeShapeType="1"/>
            </p:cNvSpPr>
            <p:nvPr/>
          </p:nvSpPr>
          <p:spPr bwMode="auto">
            <a:xfrm>
              <a:off x="4440" y="624"/>
              <a:ext cx="174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03" name="Line 11"/>
            <p:cNvSpPr>
              <a:spLocks noChangeShapeType="1"/>
            </p:cNvSpPr>
            <p:nvPr/>
          </p:nvSpPr>
          <p:spPr bwMode="auto">
            <a:xfrm>
              <a:off x="4632" y="1254"/>
              <a:ext cx="174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04" name="Line 12"/>
            <p:cNvSpPr>
              <a:spLocks noChangeShapeType="1"/>
            </p:cNvSpPr>
            <p:nvPr/>
          </p:nvSpPr>
          <p:spPr bwMode="auto">
            <a:xfrm>
              <a:off x="4770" y="3288"/>
              <a:ext cx="174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05" name="Line 13"/>
            <p:cNvSpPr>
              <a:spLocks noChangeShapeType="1"/>
            </p:cNvSpPr>
            <p:nvPr/>
          </p:nvSpPr>
          <p:spPr bwMode="auto">
            <a:xfrm>
              <a:off x="4866" y="3648"/>
              <a:ext cx="174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06" name="Rectangle 14"/>
            <p:cNvSpPr>
              <a:spLocks noChangeArrowheads="1"/>
            </p:cNvSpPr>
            <p:nvPr/>
          </p:nvSpPr>
          <p:spPr bwMode="auto">
            <a:xfrm>
              <a:off x="5064" y="1284"/>
              <a:ext cx="56" cy="180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0707" name="Rectangle 15"/>
            <p:cNvSpPr>
              <a:spLocks noChangeArrowheads="1"/>
            </p:cNvSpPr>
            <p:nvPr/>
          </p:nvSpPr>
          <p:spPr bwMode="auto">
            <a:xfrm>
              <a:off x="1704" y="2658"/>
              <a:ext cx="56" cy="180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0708" name="Text Box 16"/>
            <p:cNvSpPr txBox="1">
              <a:spLocks noChangeArrowheads="1"/>
            </p:cNvSpPr>
            <p:nvPr/>
          </p:nvSpPr>
          <p:spPr bwMode="auto">
            <a:xfrm>
              <a:off x="638" y="1805"/>
              <a:ext cx="4589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tabLst>
                  <a:tab pos="4286250" algn="l"/>
                </a:tabLst>
              </a:pPr>
              <a:r>
                <a:rPr lang="fr-BE">
                  <a:solidFill>
                    <a:srgbClr val="FF0000"/>
                  </a:solidFill>
                  <a:latin typeface="Comic Sans MS" pitchFamily="-65" charset="0"/>
                </a:rPr>
                <a:t>Dégénérescence axonale (Wallerienne): &lt; 8</a:t>
              </a:r>
              <a:r>
                <a:rPr lang="fr-BE" baseline="30000">
                  <a:solidFill>
                    <a:srgbClr val="FF0000"/>
                  </a:solidFill>
                  <a:latin typeface="Comic Sans MS" pitchFamily="-65" charset="0"/>
                </a:rPr>
                <a:t>ème</a:t>
              </a:r>
              <a:r>
                <a:rPr lang="fr-BE">
                  <a:solidFill>
                    <a:srgbClr val="FF0000"/>
                  </a:solidFill>
                  <a:latin typeface="Comic Sans MS" pitchFamily="-65" charset="0"/>
                </a:rPr>
                <a:t> jour</a:t>
              </a:r>
              <a:br>
                <a:rPr lang="fr-BE">
                  <a:solidFill>
                    <a:srgbClr val="FF0000"/>
                  </a:solidFill>
                  <a:latin typeface="Comic Sans MS" pitchFamily="-65" charset="0"/>
                </a:rPr>
              </a:br>
              <a:r>
                <a:rPr lang="fr-BE">
                  <a:solidFill>
                    <a:srgbClr val="FFFF00"/>
                  </a:solidFill>
                  <a:latin typeface="Comic Sans MS" pitchFamily="-65" charset="0"/>
                </a:rPr>
                <a:t>pseudo B.C.</a:t>
              </a:r>
              <a:endParaRPr lang="fr-FR">
                <a:solidFill>
                  <a:srgbClr val="FFFF00"/>
                </a:solidFill>
                <a:latin typeface="Comic Sans MS" pitchFamily="-65" charset="0"/>
              </a:endParaRPr>
            </a:p>
          </p:txBody>
        </p:sp>
        <p:sp>
          <p:nvSpPr>
            <p:cNvPr id="70709" name="Rectangle 17"/>
            <p:cNvSpPr>
              <a:spLocks noChangeArrowheads="1"/>
            </p:cNvSpPr>
            <p:nvPr/>
          </p:nvSpPr>
          <p:spPr bwMode="auto">
            <a:xfrm>
              <a:off x="3524" y="329"/>
              <a:ext cx="56" cy="180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0710" name="Rectangle 18"/>
            <p:cNvSpPr>
              <a:spLocks noChangeArrowheads="1"/>
            </p:cNvSpPr>
            <p:nvPr/>
          </p:nvSpPr>
          <p:spPr bwMode="auto">
            <a:xfrm>
              <a:off x="3702" y="965"/>
              <a:ext cx="56" cy="180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</p:grpSp>
      <p:sp>
        <p:nvSpPr>
          <p:cNvPr id="70659" name="Rectangle 19"/>
          <p:cNvSpPr>
            <a:spLocks noChangeArrowheads="1"/>
          </p:cNvSpPr>
          <p:nvPr/>
        </p:nvSpPr>
        <p:spPr bwMode="auto">
          <a:xfrm>
            <a:off x="5232400" y="4305300"/>
            <a:ext cx="1409700" cy="23749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70660" name="Rectangle 20"/>
          <p:cNvSpPr>
            <a:spLocks noChangeArrowheads="1"/>
          </p:cNvSpPr>
          <p:nvPr/>
        </p:nvSpPr>
        <p:spPr bwMode="auto">
          <a:xfrm>
            <a:off x="5181600" y="406400"/>
            <a:ext cx="1460500" cy="23749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5378450" y="487363"/>
            <a:ext cx="293688" cy="2014537"/>
            <a:chOff x="3388" y="307"/>
            <a:chExt cx="185" cy="1269"/>
          </a:xfrm>
        </p:grpSpPr>
        <p:grpSp>
          <p:nvGrpSpPr>
            <p:cNvPr id="4" name="Group 22"/>
            <p:cNvGrpSpPr>
              <a:grpSpLocks/>
            </p:cNvGrpSpPr>
            <p:nvPr/>
          </p:nvGrpSpPr>
          <p:grpSpPr bwMode="auto">
            <a:xfrm>
              <a:off x="3400" y="1398"/>
              <a:ext cx="105" cy="178"/>
              <a:chOff x="3557" y="1544"/>
              <a:chExt cx="108" cy="166"/>
            </a:xfrm>
          </p:grpSpPr>
          <p:sp>
            <p:nvSpPr>
              <p:cNvPr id="70692" name="Line 23"/>
              <p:cNvSpPr>
                <a:spLocks noChangeShapeType="1"/>
              </p:cNvSpPr>
              <p:nvPr/>
            </p:nvSpPr>
            <p:spPr bwMode="auto">
              <a:xfrm flipV="1">
                <a:off x="3557" y="1545"/>
                <a:ext cx="34" cy="12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93" name="Line 24"/>
              <p:cNvSpPr>
                <a:spLocks noChangeShapeType="1"/>
              </p:cNvSpPr>
              <p:nvPr/>
            </p:nvSpPr>
            <p:spPr bwMode="auto">
              <a:xfrm flipH="1" flipV="1">
                <a:off x="3596" y="1544"/>
                <a:ext cx="49" cy="16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94" name="Line 25"/>
              <p:cNvSpPr>
                <a:spLocks noChangeShapeType="1"/>
              </p:cNvSpPr>
              <p:nvPr/>
            </p:nvSpPr>
            <p:spPr bwMode="auto">
              <a:xfrm flipV="1">
                <a:off x="3648" y="1685"/>
                <a:ext cx="17" cy="2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" name="Group 26"/>
            <p:cNvGrpSpPr>
              <a:grpSpLocks/>
            </p:cNvGrpSpPr>
            <p:nvPr/>
          </p:nvGrpSpPr>
          <p:grpSpPr bwMode="auto">
            <a:xfrm>
              <a:off x="3396" y="1039"/>
              <a:ext cx="138" cy="232"/>
              <a:chOff x="3564" y="1116"/>
              <a:chExt cx="144" cy="286"/>
            </a:xfrm>
          </p:grpSpPr>
          <p:sp>
            <p:nvSpPr>
              <p:cNvPr id="70689" name="Line 27"/>
              <p:cNvSpPr>
                <a:spLocks noChangeShapeType="1"/>
              </p:cNvSpPr>
              <p:nvPr/>
            </p:nvSpPr>
            <p:spPr bwMode="auto">
              <a:xfrm flipV="1">
                <a:off x="3564" y="1118"/>
                <a:ext cx="43" cy="22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90" name="Line 28"/>
              <p:cNvSpPr>
                <a:spLocks noChangeShapeType="1"/>
              </p:cNvSpPr>
              <p:nvPr/>
            </p:nvSpPr>
            <p:spPr bwMode="auto">
              <a:xfrm flipH="1" flipV="1">
                <a:off x="3613" y="1116"/>
                <a:ext cx="62" cy="28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91" name="Line 29"/>
              <p:cNvSpPr>
                <a:spLocks noChangeShapeType="1"/>
              </p:cNvSpPr>
              <p:nvPr/>
            </p:nvSpPr>
            <p:spPr bwMode="auto">
              <a:xfrm flipV="1">
                <a:off x="3679" y="1343"/>
                <a:ext cx="29" cy="5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30"/>
            <p:cNvGrpSpPr>
              <a:grpSpLocks/>
            </p:cNvGrpSpPr>
            <p:nvPr/>
          </p:nvGrpSpPr>
          <p:grpSpPr bwMode="auto">
            <a:xfrm>
              <a:off x="3411" y="647"/>
              <a:ext cx="162" cy="300"/>
              <a:chOff x="3552" y="700"/>
              <a:chExt cx="184" cy="318"/>
            </a:xfrm>
          </p:grpSpPr>
          <p:sp>
            <p:nvSpPr>
              <p:cNvPr id="70686" name="Line 31"/>
              <p:cNvSpPr>
                <a:spLocks noChangeShapeType="1"/>
              </p:cNvSpPr>
              <p:nvPr/>
            </p:nvSpPr>
            <p:spPr bwMode="auto">
              <a:xfrm flipV="1">
                <a:off x="3552" y="702"/>
                <a:ext cx="57" cy="24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87" name="Line 32"/>
              <p:cNvSpPr>
                <a:spLocks noChangeShapeType="1"/>
              </p:cNvSpPr>
              <p:nvPr/>
            </p:nvSpPr>
            <p:spPr bwMode="auto">
              <a:xfrm flipH="1" flipV="1">
                <a:off x="3617" y="700"/>
                <a:ext cx="82" cy="31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88" name="Line 33"/>
              <p:cNvSpPr>
                <a:spLocks noChangeShapeType="1"/>
              </p:cNvSpPr>
              <p:nvPr/>
            </p:nvSpPr>
            <p:spPr bwMode="auto">
              <a:xfrm flipV="1">
                <a:off x="3704" y="954"/>
                <a:ext cx="32" cy="6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34"/>
            <p:cNvGrpSpPr>
              <a:grpSpLocks/>
            </p:cNvGrpSpPr>
            <p:nvPr/>
          </p:nvGrpSpPr>
          <p:grpSpPr bwMode="auto">
            <a:xfrm>
              <a:off x="3388" y="307"/>
              <a:ext cx="179" cy="327"/>
              <a:chOff x="3568" y="228"/>
              <a:chExt cx="200" cy="486"/>
            </a:xfrm>
          </p:grpSpPr>
          <p:sp>
            <p:nvSpPr>
              <p:cNvPr id="70683" name="Line 35"/>
              <p:cNvSpPr>
                <a:spLocks noChangeShapeType="1"/>
              </p:cNvSpPr>
              <p:nvPr/>
            </p:nvSpPr>
            <p:spPr bwMode="auto">
              <a:xfrm flipV="1">
                <a:off x="3568" y="231"/>
                <a:ext cx="65" cy="37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84" name="Line 36"/>
              <p:cNvSpPr>
                <a:spLocks noChangeShapeType="1"/>
              </p:cNvSpPr>
              <p:nvPr/>
            </p:nvSpPr>
            <p:spPr bwMode="auto">
              <a:xfrm flipH="1" flipV="1">
                <a:off x="3641" y="228"/>
                <a:ext cx="82" cy="48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85" name="Line 37"/>
              <p:cNvSpPr>
                <a:spLocks noChangeShapeType="1"/>
              </p:cNvSpPr>
              <p:nvPr/>
            </p:nvSpPr>
            <p:spPr bwMode="auto">
              <a:xfrm flipV="1">
                <a:off x="3728" y="605"/>
                <a:ext cx="40" cy="10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8" name="Group 38"/>
          <p:cNvGrpSpPr>
            <a:grpSpLocks/>
          </p:cNvGrpSpPr>
          <p:nvPr/>
        </p:nvGrpSpPr>
        <p:grpSpPr bwMode="auto">
          <a:xfrm>
            <a:off x="2120900" y="4344988"/>
            <a:ext cx="4184650" cy="2028825"/>
            <a:chOff x="1336" y="2737"/>
            <a:chExt cx="2636" cy="1278"/>
          </a:xfrm>
        </p:grpSpPr>
        <p:grpSp>
          <p:nvGrpSpPr>
            <p:cNvPr id="9" name="Group 39"/>
            <p:cNvGrpSpPr>
              <a:grpSpLocks/>
            </p:cNvGrpSpPr>
            <p:nvPr/>
          </p:nvGrpSpPr>
          <p:grpSpPr bwMode="auto">
            <a:xfrm>
              <a:off x="1426" y="3837"/>
              <a:ext cx="105" cy="178"/>
              <a:chOff x="3557" y="1544"/>
              <a:chExt cx="108" cy="166"/>
            </a:xfrm>
          </p:grpSpPr>
          <p:sp>
            <p:nvSpPr>
              <p:cNvPr id="70676" name="Line 40"/>
              <p:cNvSpPr>
                <a:spLocks noChangeShapeType="1"/>
              </p:cNvSpPr>
              <p:nvPr/>
            </p:nvSpPr>
            <p:spPr bwMode="auto">
              <a:xfrm flipV="1">
                <a:off x="3557" y="1545"/>
                <a:ext cx="34" cy="12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77" name="Line 41"/>
              <p:cNvSpPr>
                <a:spLocks noChangeShapeType="1"/>
              </p:cNvSpPr>
              <p:nvPr/>
            </p:nvSpPr>
            <p:spPr bwMode="auto">
              <a:xfrm flipH="1" flipV="1">
                <a:off x="3596" y="1544"/>
                <a:ext cx="49" cy="16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78" name="Line 42"/>
              <p:cNvSpPr>
                <a:spLocks noChangeShapeType="1"/>
              </p:cNvSpPr>
              <p:nvPr/>
            </p:nvSpPr>
            <p:spPr bwMode="auto">
              <a:xfrm flipV="1">
                <a:off x="3648" y="1685"/>
                <a:ext cx="17" cy="2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43"/>
            <p:cNvGrpSpPr>
              <a:grpSpLocks/>
            </p:cNvGrpSpPr>
            <p:nvPr/>
          </p:nvGrpSpPr>
          <p:grpSpPr bwMode="auto">
            <a:xfrm>
              <a:off x="1401" y="3484"/>
              <a:ext cx="138" cy="232"/>
              <a:chOff x="3564" y="1116"/>
              <a:chExt cx="144" cy="286"/>
            </a:xfrm>
          </p:grpSpPr>
          <p:sp>
            <p:nvSpPr>
              <p:cNvPr id="70673" name="Line 44"/>
              <p:cNvSpPr>
                <a:spLocks noChangeShapeType="1"/>
              </p:cNvSpPr>
              <p:nvPr/>
            </p:nvSpPr>
            <p:spPr bwMode="auto">
              <a:xfrm flipV="1">
                <a:off x="3564" y="1118"/>
                <a:ext cx="43" cy="22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74" name="Line 45"/>
              <p:cNvSpPr>
                <a:spLocks noChangeShapeType="1"/>
              </p:cNvSpPr>
              <p:nvPr/>
            </p:nvSpPr>
            <p:spPr bwMode="auto">
              <a:xfrm flipH="1" flipV="1">
                <a:off x="3613" y="1116"/>
                <a:ext cx="62" cy="28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75" name="Line 46"/>
              <p:cNvSpPr>
                <a:spLocks noChangeShapeType="1"/>
              </p:cNvSpPr>
              <p:nvPr/>
            </p:nvSpPr>
            <p:spPr bwMode="auto">
              <a:xfrm flipV="1">
                <a:off x="3679" y="1343"/>
                <a:ext cx="29" cy="5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47"/>
            <p:cNvGrpSpPr>
              <a:grpSpLocks/>
            </p:cNvGrpSpPr>
            <p:nvPr/>
          </p:nvGrpSpPr>
          <p:grpSpPr bwMode="auto">
            <a:xfrm>
              <a:off x="3786" y="3100"/>
              <a:ext cx="186" cy="346"/>
              <a:chOff x="3786" y="3100"/>
              <a:chExt cx="186" cy="346"/>
            </a:xfrm>
          </p:grpSpPr>
          <p:sp>
            <p:nvSpPr>
              <p:cNvPr id="70670" name="Line 48"/>
              <p:cNvSpPr>
                <a:spLocks noChangeShapeType="1"/>
              </p:cNvSpPr>
              <p:nvPr/>
            </p:nvSpPr>
            <p:spPr bwMode="auto">
              <a:xfrm flipV="1">
                <a:off x="3786" y="3100"/>
                <a:ext cx="55" cy="24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71" name="Line 49"/>
              <p:cNvSpPr>
                <a:spLocks noChangeShapeType="1"/>
              </p:cNvSpPr>
              <p:nvPr/>
            </p:nvSpPr>
            <p:spPr bwMode="auto">
              <a:xfrm flipH="1" flipV="1">
                <a:off x="3849" y="3104"/>
                <a:ext cx="80" cy="34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72" name="Line 50"/>
              <p:cNvSpPr>
                <a:spLocks noChangeShapeType="1"/>
              </p:cNvSpPr>
              <p:nvPr/>
            </p:nvSpPr>
            <p:spPr bwMode="auto">
              <a:xfrm flipV="1">
                <a:off x="3931" y="3353"/>
                <a:ext cx="41" cy="9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" name="Group 51"/>
            <p:cNvGrpSpPr>
              <a:grpSpLocks/>
            </p:cNvGrpSpPr>
            <p:nvPr/>
          </p:nvGrpSpPr>
          <p:grpSpPr bwMode="auto">
            <a:xfrm>
              <a:off x="1336" y="2737"/>
              <a:ext cx="179" cy="327"/>
              <a:chOff x="3568" y="228"/>
              <a:chExt cx="200" cy="486"/>
            </a:xfrm>
          </p:grpSpPr>
          <p:sp>
            <p:nvSpPr>
              <p:cNvPr id="70667" name="Line 52"/>
              <p:cNvSpPr>
                <a:spLocks noChangeShapeType="1"/>
              </p:cNvSpPr>
              <p:nvPr/>
            </p:nvSpPr>
            <p:spPr bwMode="auto">
              <a:xfrm flipV="1">
                <a:off x="3568" y="231"/>
                <a:ext cx="65" cy="37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68" name="Line 53"/>
              <p:cNvSpPr>
                <a:spLocks noChangeShapeType="1"/>
              </p:cNvSpPr>
              <p:nvPr/>
            </p:nvSpPr>
            <p:spPr bwMode="auto">
              <a:xfrm flipH="1" flipV="1">
                <a:off x="3641" y="228"/>
                <a:ext cx="82" cy="48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69" name="Line 54"/>
              <p:cNvSpPr>
                <a:spLocks noChangeShapeType="1"/>
              </p:cNvSpPr>
              <p:nvPr/>
            </p:nvSpPr>
            <p:spPr bwMode="auto">
              <a:xfrm flipV="1">
                <a:off x="3728" y="605"/>
                <a:ext cx="40" cy="10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9454219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62000" y="-20638"/>
            <a:ext cx="7620000" cy="6878638"/>
            <a:chOff x="466" y="-18"/>
            <a:chExt cx="4800" cy="4333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466" y="-18"/>
              <a:ext cx="4800" cy="4333"/>
              <a:chOff x="466" y="-18"/>
              <a:chExt cx="4800" cy="4333"/>
            </a:xfrm>
          </p:grpSpPr>
          <p:grpSp>
            <p:nvGrpSpPr>
              <p:cNvPr id="4" name="Group 4"/>
              <p:cNvGrpSpPr>
                <a:grpSpLocks/>
              </p:cNvGrpSpPr>
              <p:nvPr/>
            </p:nvGrpSpPr>
            <p:grpSpPr bwMode="auto">
              <a:xfrm>
                <a:off x="466" y="-18"/>
                <a:ext cx="4800" cy="4333"/>
                <a:chOff x="466" y="-18"/>
                <a:chExt cx="4800" cy="4333"/>
              </a:xfrm>
            </p:grpSpPr>
            <p:pic>
              <p:nvPicPr>
                <p:cNvPr id="72748" name="Picture 5" descr="C:\Mes documents\Mes images\Conduction 7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lum bright="100000" contrast="100000"/>
                </a:blip>
                <a:srcRect/>
                <a:stretch>
                  <a:fillRect/>
                </a:stretch>
              </p:blipFill>
              <p:spPr bwMode="auto">
                <a:xfrm>
                  <a:off x="466" y="29"/>
                  <a:ext cx="4800" cy="42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2749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626" y="-18"/>
                  <a:ext cx="769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fr-BE">
                      <a:solidFill>
                        <a:srgbClr val="FFFF00"/>
                      </a:solidFill>
                      <a:latin typeface="Comic Sans MS" pitchFamily="-65" charset="0"/>
                    </a:rPr>
                    <a:t>Poignet</a:t>
                  </a:r>
                  <a:endParaRPr lang="fr-FR">
                    <a:solidFill>
                      <a:srgbClr val="FFFF00"/>
                    </a:solidFill>
                    <a:latin typeface="Comic Sans MS" pitchFamily="-65" charset="0"/>
                  </a:endParaRPr>
                </a:p>
              </p:txBody>
            </p:sp>
            <p:sp>
              <p:nvSpPr>
                <p:cNvPr id="72750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626" y="2340"/>
                  <a:ext cx="651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fr-BE">
                      <a:solidFill>
                        <a:srgbClr val="FFFF00"/>
                      </a:solidFill>
                      <a:latin typeface="Comic Sans MS" pitchFamily="-65" charset="0"/>
                    </a:rPr>
                    <a:t>Coude</a:t>
                  </a:r>
                  <a:endParaRPr lang="fr-FR">
                    <a:solidFill>
                      <a:srgbClr val="FFFF00"/>
                    </a:solidFill>
                    <a:latin typeface="Comic Sans MS" pitchFamily="-65" charset="0"/>
                  </a:endParaRPr>
                </a:p>
              </p:txBody>
            </p:sp>
            <p:sp>
              <p:nvSpPr>
                <p:cNvPr id="72751" name="Rectangle 8"/>
                <p:cNvSpPr>
                  <a:spLocks noChangeArrowheads="1"/>
                </p:cNvSpPr>
                <p:nvPr/>
              </p:nvSpPr>
              <p:spPr bwMode="auto">
                <a:xfrm>
                  <a:off x="1344" y="2628"/>
                  <a:ext cx="234" cy="216"/>
                </a:xfrm>
                <a:prstGeom prst="rect">
                  <a:avLst/>
                </a:prstGeom>
                <a:noFill/>
                <a:ln w="19050">
                  <a:solidFill>
                    <a:srgbClr val="FF66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BE"/>
                </a:p>
              </p:txBody>
            </p:sp>
            <p:sp>
              <p:nvSpPr>
                <p:cNvPr id="72752" name="Line 9"/>
                <p:cNvSpPr>
                  <a:spLocks noChangeShapeType="1"/>
                </p:cNvSpPr>
                <p:nvPr/>
              </p:nvSpPr>
              <p:spPr bwMode="auto">
                <a:xfrm>
                  <a:off x="4578" y="3432"/>
                  <a:ext cx="0" cy="216"/>
                </a:xfrm>
                <a:prstGeom prst="line">
                  <a:avLst/>
                </a:pr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53" name="Line 10"/>
                <p:cNvSpPr>
                  <a:spLocks noChangeShapeType="1"/>
                </p:cNvSpPr>
                <p:nvPr/>
              </p:nvSpPr>
              <p:spPr bwMode="auto">
                <a:xfrm>
                  <a:off x="4248" y="960"/>
                  <a:ext cx="0" cy="216"/>
                </a:xfrm>
                <a:prstGeom prst="line">
                  <a:avLst/>
                </a:pr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54" name="Rectangle 11"/>
                <p:cNvSpPr>
                  <a:spLocks noChangeArrowheads="1"/>
                </p:cNvSpPr>
                <p:nvPr/>
              </p:nvSpPr>
              <p:spPr bwMode="auto">
                <a:xfrm>
                  <a:off x="2466" y="132"/>
                  <a:ext cx="234" cy="216"/>
                </a:xfrm>
                <a:prstGeom prst="rect">
                  <a:avLst/>
                </a:prstGeom>
                <a:noFill/>
                <a:ln w="19050">
                  <a:solidFill>
                    <a:srgbClr val="FF66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BE"/>
                </a:p>
              </p:txBody>
            </p:sp>
            <p:sp>
              <p:nvSpPr>
                <p:cNvPr id="72755" name="Line 12"/>
                <p:cNvSpPr>
                  <a:spLocks noChangeShapeType="1"/>
                </p:cNvSpPr>
                <p:nvPr/>
              </p:nvSpPr>
              <p:spPr bwMode="auto">
                <a:xfrm>
                  <a:off x="4266" y="618"/>
                  <a:ext cx="174" cy="0"/>
                </a:xfrm>
                <a:prstGeom prst="line">
                  <a:avLst/>
                </a:prstGeom>
                <a:noFill/>
                <a:ln w="1905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56" name="Line 13"/>
                <p:cNvSpPr>
                  <a:spLocks noChangeShapeType="1"/>
                </p:cNvSpPr>
                <p:nvPr/>
              </p:nvSpPr>
              <p:spPr bwMode="auto">
                <a:xfrm>
                  <a:off x="4446" y="1254"/>
                  <a:ext cx="174" cy="0"/>
                </a:xfrm>
                <a:prstGeom prst="line">
                  <a:avLst/>
                </a:prstGeom>
                <a:noFill/>
                <a:ln w="1905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57" name="Line 14"/>
                <p:cNvSpPr>
                  <a:spLocks noChangeShapeType="1"/>
                </p:cNvSpPr>
                <p:nvPr/>
              </p:nvSpPr>
              <p:spPr bwMode="auto">
                <a:xfrm>
                  <a:off x="4614" y="3090"/>
                  <a:ext cx="174" cy="0"/>
                </a:xfrm>
                <a:prstGeom prst="line">
                  <a:avLst/>
                </a:prstGeom>
                <a:noFill/>
                <a:ln w="1905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58" name="Line 15"/>
                <p:cNvSpPr>
                  <a:spLocks noChangeShapeType="1"/>
                </p:cNvSpPr>
                <p:nvPr/>
              </p:nvSpPr>
              <p:spPr bwMode="auto">
                <a:xfrm>
                  <a:off x="4770" y="3714"/>
                  <a:ext cx="174" cy="0"/>
                </a:xfrm>
                <a:prstGeom prst="line">
                  <a:avLst/>
                </a:prstGeom>
                <a:noFill/>
                <a:ln w="1905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59" name="Rectangle 16"/>
                <p:cNvSpPr>
                  <a:spLocks noChangeArrowheads="1"/>
                </p:cNvSpPr>
                <p:nvPr/>
              </p:nvSpPr>
              <p:spPr bwMode="auto">
                <a:xfrm>
                  <a:off x="4740" y="1140"/>
                  <a:ext cx="56" cy="180"/>
                </a:xfrm>
                <a:prstGeom prst="rect">
                  <a:avLst/>
                </a:prstGeom>
                <a:solidFill>
                  <a:srgbClr val="00006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BE"/>
                </a:p>
              </p:txBody>
            </p:sp>
            <p:sp>
              <p:nvSpPr>
                <p:cNvPr id="72760" name="Rectangle 17"/>
                <p:cNvSpPr>
                  <a:spLocks noChangeArrowheads="1"/>
                </p:cNvSpPr>
                <p:nvPr/>
              </p:nvSpPr>
              <p:spPr bwMode="auto">
                <a:xfrm>
                  <a:off x="1704" y="2658"/>
                  <a:ext cx="56" cy="180"/>
                </a:xfrm>
                <a:prstGeom prst="rect">
                  <a:avLst/>
                </a:prstGeom>
                <a:solidFill>
                  <a:srgbClr val="00006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BE"/>
                </a:p>
              </p:txBody>
            </p:sp>
            <p:sp>
              <p:nvSpPr>
                <p:cNvPr id="72761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2302" y="1805"/>
                  <a:ext cx="1269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tabLst>
                      <a:tab pos="4286250" algn="l"/>
                    </a:tabLst>
                  </a:pPr>
                  <a:r>
                    <a:rPr lang="fr-BE">
                      <a:solidFill>
                        <a:srgbClr val="FF0000"/>
                      </a:solidFill>
                      <a:latin typeface="Comic Sans MS" pitchFamily="-65" charset="0"/>
                    </a:rPr>
                    <a:t>B.C. proximal</a:t>
                  </a:r>
                  <a:endParaRPr lang="fr-FR">
                    <a:solidFill>
                      <a:srgbClr val="FF0000"/>
                    </a:solidFill>
                    <a:latin typeface="Comic Sans MS" pitchFamily="-65" charset="0"/>
                  </a:endParaRPr>
                </a:p>
              </p:txBody>
            </p:sp>
            <p:sp>
              <p:nvSpPr>
                <p:cNvPr id="72762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822" y="210"/>
                  <a:ext cx="408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fr-BE" sz="1800">
                      <a:solidFill>
                        <a:schemeClr val="bg1"/>
                      </a:solidFill>
                    </a:rPr>
                    <a:t>D  D</a:t>
                  </a:r>
                  <a:endParaRPr lang="fr-FR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763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828" y="912"/>
                  <a:ext cx="408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fr-BE" sz="1800">
                      <a:solidFill>
                        <a:schemeClr val="bg1"/>
                      </a:solidFill>
                    </a:rPr>
                    <a:t>D  D</a:t>
                  </a:r>
                  <a:endParaRPr lang="fr-FR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764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828" y="1224"/>
                  <a:ext cx="408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fr-BE" sz="1800">
                      <a:solidFill>
                        <a:schemeClr val="bg1"/>
                      </a:solidFill>
                    </a:rPr>
                    <a:t>D  D</a:t>
                  </a:r>
                  <a:endParaRPr lang="fr-FR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765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840" y="2646"/>
                  <a:ext cx="408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fr-BE" sz="1800">
                      <a:solidFill>
                        <a:schemeClr val="bg1"/>
                      </a:solidFill>
                    </a:rPr>
                    <a:t>D  D</a:t>
                  </a:r>
                  <a:endParaRPr lang="fr-FR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766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840" y="3402"/>
                  <a:ext cx="408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fr-BE" sz="1800">
                      <a:solidFill>
                        <a:schemeClr val="bg1"/>
                      </a:solidFill>
                    </a:rPr>
                    <a:t>D  D</a:t>
                  </a:r>
                  <a:endParaRPr lang="fr-FR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767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840" y="3720"/>
                  <a:ext cx="408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fr-BE" sz="1800">
                      <a:solidFill>
                        <a:schemeClr val="bg1"/>
                      </a:solidFill>
                    </a:rPr>
                    <a:t>D  D</a:t>
                  </a:r>
                  <a:endParaRPr lang="fr-FR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768" name="Line 25"/>
                <p:cNvSpPr>
                  <a:spLocks noChangeShapeType="1"/>
                </p:cNvSpPr>
                <p:nvPr/>
              </p:nvSpPr>
              <p:spPr bwMode="auto">
                <a:xfrm>
                  <a:off x="948" y="2850"/>
                  <a:ext cx="0" cy="8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69" name="Line 26"/>
                <p:cNvSpPr>
                  <a:spLocks noChangeShapeType="1"/>
                </p:cNvSpPr>
                <p:nvPr/>
              </p:nvSpPr>
              <p:spPr bwMode="auto">
                <a:xfrm>
                  <a:off x="1128" y="2856"/>
                  <a:ext cx="0" cy="8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70" name="Line 27"/>
                <p:cNvSpPr>
                  <a:spLocks noChangeShapeType="1"/>
                </p:cNvSpPr>
                <p:nvPr/>
              </p:nvSpPr>
              <p:spPr bwMode="auto">
                <a:xfrm>
                  <a:off x="948" y="3594"/>
                  <a:ext cx="0" cy="8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71" name="Line 28"/>
                <p:cNvSpPr>
                  <a:spLocks noChangeShapeType="1"/>
                </p:cNvSpPr>
                <p:nvPr/>
              </p:nvSpPr>
              <p:spPr bwMode="auto">
                <a:xfrm>
                  <a:off x="1128" y="3600"/>
                  <a:ext cx="0" cy="8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72" name="Line 29"/>
                <p:cNvSpPr>
                  <a:spLocks noChangeShapeType="1"/>
                </p:cNvSpPr>
                <p:nvPr/>
              </p:nvSpPr>
              <p:spPr bwMode="auto">
                <a:xfrm>
                  <a:off x="954" y="3912"/>
                  <a:ext cx="0" cy="8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73" name="Line 30"/>
                <p:cNvSpPr>
                  <a:spLocks noChangeShapeType="1"/>
                </p:cNvSpPr>
                <p:nvPr/>
              </p:nvSpPr>
              <p:spPr bwMode="auto">
                <a:xfrm>
                  <a:off x="1134" y="3918"/>
                  <a:ext cx="0" cy="8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74" name="Line 31"/>
                <p:cNvSpPr>
                  <a:spLocks noChangeShapeType="1"/>
                </p:cNvSpPr>
                <p:nvPr/>
              </p:nvSpPr>
              <p:spPr bwMode="auto">
                <a:xfrm>
                  <a:off x="924" y="1422"/>
                  <a:ext cx="0" cy="8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75" name="Line 32"/>
                <p:cNvSpPr>
                  <a:spLocks noChangeShapeType="1"/>
                </p:cNvSpPr>
                <p:nvPr/>
              </p:nvSpPr>
              <p:spPr bwMode="auto">
                <a:xfrm>
                  <a:off x="1104" y="1428"/>
                  <a:ext cx="0" cy="8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76" name="Line 33"/>
                <p:cNvSpPr>
                  <a:spLocks noChangeShapeType="1"/>
                </p:cNvSpPr>
                <p:nvPr/>
              </p:nvSpPr>
              <p:spPr bwMode="auto">
                <a:xfrm>
                  <a:off x="936" y="1104"/>
                  <a:ext cx="0" cy="8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77" name="Line 34"/>
                <p:cNvSpPr>
                  <a:spLocks noChangeShapeType="1"/>
                </p:cNvSpPr>
                <p:nvPr/>
              </p:nvSpPr>
              <p:spPr bwMode="auto">
                <a:xfrm>
                  <a:off x="1116" y="1110"/>
                  <a:ext cx="0" cy="8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78" name="Line 35"/>
                <p:cNvSpPr>
                  <a:spLocks noChangeShapeType="1"/>
                </p:cNvSpPr>
                <p:nvPr/>
              </p:nvSpPr>
              <p:spPr bwMode="auto">
                <a:xfrm>
                  <a:off x="936" y="402"/>
                  <a:ext cx="0" cy="8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79" name="Line 36"/>
                <p:cNvSpPr>
                  <a:spLocks noChangeShapeType="1"/>
                </p:cNvSpPr>
                <p:nvPr/>
              </p:nvSpPr>
              <p:spPr bwMode="auto">
                <a:xfrm>
                  <a:off x="1116" y="408"/>
                  <a:ext cx="0" cy="8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80" name="Line 37"/>
                <p:cNvSpPr>
                  <a:spLocks noChangeShapeType="1"/>
                </p:cNvSpPr>
                <p:nvPr/>
              </p:nvSpPr>
              <p:spPr bwMode="auto">
                <a:xfrm>
                  <a:off x="4104" y="4080"/>
                  <a:ext cx="972" cy="0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81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840" y="3054"/>
                  <a:ext cx="408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fr-BE" sz="1800">
                      <a:solidFill>
                        <a:schemeClr val="bg1"/>
                      </a:solidFill>
                    </a:rPr>
                    <a:t>D  D</a:t>
                  </a:r>
                  <a:endParaRPr lang="fr-FR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782" name="Line 39"/>
                <p:cNvSpPr>
                  <a:spLocks noChangeShapeType="1"/>
                </p:cNvSpPr>
                <p:nvPr/>
              </p:nvSpPr>
              <p:spPr bwMode="auto">
                <a:xfrm>
                  <a:off x="948" y="3228"/>
                  <a:ext cx="0" cy="8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83" name="Line 40"/>
                <p:cNvSpPr>
                  <a:spLocks noChangeShapeType="1"/>
                </p:cNvSpPr>
                <p:nvPr/>
              </p:nvSpPr>
              <p:spPr bwMode="auto">
                <a:xfrm>
                  <a:off x="1128" y="3234"/>
                  <a:ext cx="0" cy="8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84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828" y="558"/>
                  <a:ext cx="408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fr-BE" sz="1800">
                      <a:solidFill>
                        <a:schemeClr val="bg1"/>
                      </a:solidFill>
                    </a:rPr>
                    <a:t>D  D</a:t>
                  </a:r>
                  <a:endParaRPr lang="fr-FR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785" name="Line 42"/>
                <p:cNvSpPr>
                  <a:spLocks noChangeShapeType="1"/>
                </p:cNvSpPr>
                <p:nvPr/>
              </p:nvSpPr>
              <p:spPr bwMode="auto">
                <a:xfrm>
                  <a:off x="942" y="738"/>
                  <a:ext cx="0" cy="8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86" name="Line 43"/>
                <p:cNvSpPr>
                  <a:spLocks noChangeShapeType="1"/>
                </p:cNvSpPr>
                <p:nvPr/>
              </p:nvSpPr>
              <p:spPr bwMode="auto">
                <a:xfrm>
                  <a:off x="1122" y="744"/>
                  <a:ext cx="0" cy="8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2746" name="Rectangle 44"/>
              <p:cNvSpPr>
                <a:spLocks noChangeArrowheads="1"/>
              </p:cNvSpPr>
              <p:nvPr/>
            </p:nvSpPr>
            <p:spPr bwMode="auto">
              <a:xfrm>
                <a:off x="4828" y="1172"/>
                <a:ext cx="128" cy="318"/>
              </a:xfrm>
              <a:prstGeom prst="rect">
                <a:avLst/>
              </a:prstGeom>
              <a:solidFill>
                <a:srgbClr val="0000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BE"/>
              </a:p>
            </p:txBody>
          </p:sp>
          <p:sp>
            <p:nvSpPr>
              <p:cNvPr id="72747" name="Rectangle 45"/>
              <p:cNvSpPr>
                <a:spLocks noChangeArrowheads="1"/>
              </p:cNvSpPr>
              <p:nvPr/>
            </p:nvSpPr>
            <p:spPr bwMode="auto">
              <a:xfrm>
                <a:off x="3488" y="920"/>
                <a:ext cx="137" cy="263"/>
              </a:xfrm>
              <a:prstGeom prst="rect">
                <a:avLst/>
              </a:prstGeom>
              <a:solidFill>
                <a:srgbClr val="0000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BE"/>
              </a:p>
            </p:txBody>
          </p:sp>
        </p:grpSp>
        <p:sp>
          <p:nvSpPr>
            <p:cNvPr id="72744" name="Rectangle 46"/>
            <p:cNvSpPr>
              <a:spLocks noChangeArrowheads="1"/>
            </p:cNvSpPr>
            <p:nvPr/>
          </p:nvSpPr>
          <p:spPr bwMode="auto">
            <a:xfrm>
              <a:off x="3392" y="194"/>
              <a:ext cx="128" cy="318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</p:grpSp>
      <p:sp>
        <p:nvSpPr>
          <p:cNvPr id="72707" name="Rectangle 47"/>
          <p:cNvSpPr>
            <a:spLocks noChangeArrowheads="1"/>
          </p:cNvSpPr>
          <p:nvPr/>
        </p:nvSpPr>
        <p:spPr bwMode="auto">
          <a:xfrm>
            <a:off x="5041900" y="4191000"/>
            <a:ext cx="1409700" cy="23749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72708" name="Rectangle 48"/>
          <p:cNvSpPr>
            <a:spLocks noChangeArrowheads="1"/>
          </p:cNvSpPr>
          <p:nvPr/>
        </p:nvSpPr>
        <p:spPr bwMode="auto">
          <a:xfrm>
            <a:off x="5016500" y="406400"/>
            <a:ext cx="1409700" cy="23749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BE"/>
          </a:p>
        </p:txBody>
      </p:sp>
      <p:grpSp>
        <p:nvGrpSpPr>
          <p:cNvPr id="5" name="Group 49"/>
          <p:cNvGrpSpPr>
            <a:grpSpLocks/>
          </p:cNvGrpSpPr>
          <p:nvPr/>
        </p:nvGrpSpPr>
        <p:grpSpPr bwMode="auto">
          <a:xfrm>
            <a:off x="5208588" y="457200"/>
            <a:ext cx="312737" cy="2070100"/>
            <a:chOff x="3281" y="288"/>
            <a:chExt cx="197" cy="1304"/>
          </a:xfrm>
        </p:grpSpPr>
        <p:grpSp>
          <p:nvGrpSpPr>
            <p:cNvPr id="6" name="Group 50"/>
            <p:cNvGrpSpPr>
              <a:grpSpLocks/>
            </p:cNvGrpSpPr>
            <p:nvPr/>
          </p:nvGrpSpPr>
          <p:grpSpPr bwMode="auto">
            <a:xfrm>
              <a:off x="3287" y="1430"/>
              <a:ext cx="115" cy="162"/>
              <a:chOff x="3287" y="1430"/>
              <a:chExt cx="115" cy="162"/>
            </a:xfrm>
          </p:grpSpPr>
          <p:sp>
            <p:nvSpPr>
              <p:cNvPr id="72740" name="Line 51"/>
              <p:cNvSpPr>
                <a:spLocks noChangeShapeType="1"/>
              </p:cNvSpPr>
              <p:nvPr/>
            </p:nvSpPr>
            <p:spPr bwMode="auto">
              <a:xfrm flipV="1">
                <a:off x="3287" y="1430"/>
                <a:ext cx="31" cy="11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41" name="Line 52"/>
              <p:cNvSpPr>
                <a:spLocks noChangeShapeType="1"/>
              </p:cNvSpPr>
              <p:nvPr/>
            </p:nvSpPr>
            <p:spPr bwMode="auto">
              <a:xfrm flipH="1" flipV="1">
                <a:off x="3317" y="1432"/>
                <a:ext cx="58" cy="16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42" name="Line 53"/>
              <p:cNvSpPr>
                <a:spLocks noChangeShapeType="1"/>
              </p:cNvSpPr>
              <p:nvPr/>
            </p:nvSpPr>
            <p:spPr bwMode="auto">
              <a:xfrm flipH="1">
                <a:off x="3371" y="1544"/>
                <a:ext cx="31" cy="4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54"/>
            <p:cNvGrpSpPr>
              <a:grpSpLocks/>
            </p:cNvGrpSpPr>
            <p:nvPr/>
          </p:nvGrpSpPr>
          <p:grpSpPr bwMode="auto">
            <a:xfrm>
              <a:off x="3295" y="1062"/>
              <a:ext cx="120" cy="238"/>
              <a:chOff x="3281" y="1070"/>
              <a:chExt cx="120" cy="238"/>
            </a:xfrm>
          </p:grpSpPr>
          <p:sp>
            <p:nvSpPr>
              <p:cNvPr id="72737" name="Line 55"/>
              <p:cNvSpPr>
                <a:spLocks noChangeShapeType="1"/>
              </p:cNvSpPr>
              <p:nvPr/>
            </p:nvSpPr>
            <p:spPr bwMode="auto">
              <a:xfrm flipV="1">
                <a:off x="3281" y="1070"/>
                <a:ext cx="28" cy="16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38" name="Line 56"/>
              <p:cNvSpPr>
                <a:spLocks noChangeShapeType="1"/>
              </p:cNvSpPr>
              <p:nvPr/>
            </p:nvSpPr>
            <p:spPr bwMode="auto">
              <a:xfrm flipH="1" flipV="1">
                <a:off x="3309" y="1075"/>
                <a:ext cx="68" cy="23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39" name="Line 57"/>
              <p:cNvSpPr>
                <a:spLocks noChangeShapeType="1"/>
              </p:cNvSpPr>
              <p:nvPr/>
            </p:nvSpPr>
            <p:spPr bwMode="auto">
              <a:xfrm flipV="1">
                <a:off x="3378" y="1242"/>
                <a:ext cx="23" cy="6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58"/>
            <p:cNvGrpSpPr>
              <a:grpSpLocks/>
            </p:cNvGrpSpPr>
            <p:nvPr/>
          </p:nvGrpSpPr>
          <p:grpSpPr bwMode="auto">
            <a:xfrm>
              <a:off x="3301" y="667"/>
              <a:ext cx="177" cy="282"/>
              <a:chOff x="3301" y="667"/>
              <a:chExt cx="177" cy="282"/>
            </a:xfrm>
          </p:grpSpPr>
          <p:sp>
            <p:nvSpPr>
              <p:cNvPr id="72734" name="Line 59"/>
              <p:cNvSpPr>
                <a:spLocks noChangeShapeType="1"/>
              </p:cNvSpPr>
              <p:nvPr/>
            </p:nvSpPr>
            <p:spPr bwMode="auto">
              <a:xfrm flipV="1">
                <a:off x="3301" y="667"/>
                <a:ext cx="44" cy="21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35" name="Line 60"/>
              <p:cNvSpPr>
                <a:spLocks noChangeShapeType="1"/>
              </p:cNvSpPr>
              <p:nvPr/>
            </p:nvSpPr>
            <p:spPr bwMode="auto">
              <a:xfrm flipH="1" flipV="1">
                <a:off x="3344" y="669"/>
                <a:ext cx="86" cy="28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36" name="Line 61"/>
              <p:cNvSpPr>
                <a:spLocks noChangeShapeType="1"/>
              </p:cNvSpPr>
              <p:nvPr/>
            </p:nvSpPr>
            <p:spPr bwMode="auto">
              <a:xfrm flipV="1">
                <a:off x="3435" y="868"/>
                <a:ext cx="43" cy="7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62"/>
            <p:cNvGrpSpPr>
              <a:grpSpLocks/>
            </p:cNvGrpSpPr>
            <p:nvPr/>
          </p:nvGrpSpPr>
          <p:grpSpPr bwMode="auto">
            <a:xfrm>
              <a:off x="3281" y="288"/>
              <a:ext cx="170" cy="321"/>
              <a:chOff x="3281" y="288"/>
              <a:chExt cx="170" cy="321"/>
            </a:xfrm>
          </p:grpSpPr>
          <p:sp>
            <p:nvSpPr>
              <p:cNvPr id="72731" name="Line 63"/>
              <p:cNvSpPr>
                <a:spLocks noChangeShapeType="1"/>
              </p:cNvSpPr>
              <p:nvPr/>
            </p:nvSpPr>
            <p:spPr bwMode="auto">
              <a:xfrm flipV="1">
                <a:off x="3281" y="293"/>
                <a:ext cx="50" cy="26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32" name="Line 64"/>
              <p:cNvSpPr>
                <a:spLocks noChangeShapeType="1"/>
              </p:cNvSpPr>
              <p:nvPr/>
            </p:nvSpPr>
            <p:spPr bwMode="auto">
              <a:xfrm flipH="1" flipV="1">
                <a:off x="3333" y="288"/>
                <a:ext cx="82" cy="32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33" name="Line 65"/>
              <p:cNvSpPr>
                <a:spLocks noChangeShapeType="1"/>
              </p:cNvSpPr>
              <p:nvPr/>
            </p:nvSpPr>
            <p:spPr bwMode="auto">
              <a:xfrm flipV="1">
                <a:off x="3408" y="546"/>
                <a:ext cx="43" cy="5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0" name="Group 66"/>
          <p:cNvGrpSpPr>
            <a:grpSpLocks/>
          </p:cNvGrpSpPr>
          <p:nvPr/>
        </p:nvGrpSpPr>
        <p:grpSpPr bwMode="auto">
          <a:xfrm>
            <a:off x="5702300" y="4378325"/>
            <a:ext cx="344488" cy="2098675"/>
            <a:chOff x="3592" y="2758"/>
            <a:chExt cx="217" cy="1322"/>
          </a:xfrm>
        </p:grpSpPr>
        <p:grpSp>
          <p:nvGrpSpPr>
            <p:cNvPr id="11" name="Group 67"/>
            <p:cNvGrpSpPr>
              <a:grpSpLocks/>
            </p:cNvGrpSpPr>
            <p:nvPr/>
          </p:nvGrpSpPr>
          <p:grpSpPr bwMode="auto">
            <a:xfrm>
              <a:off x="3694" y="3918"/>
              <a:ext cx="115" cy="162"/>
              <a:chOff x="3574" y="3918"/>
              <a:chExt cx="115" cy="162"/>
            </a:xfrm>
          </p:grpSpPr>
          <p:sp>
            <p:nvSpPr>
              <p:cNvPr id="72724" name="Line 68"/>
              <p:cNvSpPr>
                <a:spLocks noChangeShapeType="1"/>
              </p:cNvSpPr>
              <p:nvPr/>
            </p:nvSpPr>
            <p:spPr bwMode="auto">
              <a:xfrm flipV="1">
                <a:off x="3574" y="3918"/>
                <a:ext cx="31" cy="11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25" name="Line 69"/>
              <p:cNvSpPr>
                <a:spLocks noChangeShapeType="1"/>
              </p:cNvSpPr>
              <p:nvPr/>
            </p:nvSpPr>
            <p:spPr bwMode="auto">
              <a:xfrm flipH="1" flipV="1">
                <a:off x="3604" y="3920"/>
                <a:ext cx="58" cy="16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26" name="Line 70"/>
              <p:cNvSpPr>
                <a:spLocks noChangeShapeType="1"/>
              </p:cNvSpPr>
              <p:nvPr/>
            </p:nvSpPr>
            <p:spPr bwMode="auto">
              <a:xfrm flipH="1">
                <a:off x="3655" y="4029"/>
                <a:ext cx="34" cy="4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" name="Group 71"/>
            <p:cNvGrpSpPr>
              <a:grpSpLocks/>
            </p:cNvGrpSpPr>
            <p:nvPr/>
          </p:nvGrpSpPr>
          <p:grpSpPr bwMode="auto">
            <a:xfrm>
              <a:off x="3665" y="3538"/>
              <a:ext cx="120" cy="250"/>
              <a:chOff x="3609" y="3538"/>
              <a:chExt cx="120" cy="250"/>
            </a:xfrm>
          </p:grpSpPr>
          <p:sp>
            <p:nvSpPr>
              <p:cNvPr id="72721" name="Line 72"/>
              <p:cNvSpPr>
                <a:spLocks noChangeShapeType="1"/>
              </p:cNvSpPr>
              <p:nvPr/>
            </p:nvSpPr>
            <p:spPr bwMode="auto">
              <a:xfrm flipV="1">
                <a:off x="3609" y="3538"/>
                <a:ext cx="29" cy="17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22" name="Line 73"/>
              <p:cNvSpPr>
                <a:spLocks noChangeShapeType="1"/>
              </p:cNvSpPr>
              <p:nvPr/>
            </p:nvSpPr>
            <p:spPr bwMode="auto">
              <a:xfrm flipH="1" flipV="1">
                <a:off x="3638" y="3543"/>
                <a:ext cx="72" cy="24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23" name="Line 74"/>
              <p:cNvSpPr>
                <a:spLocks noChangeShapeType="1"/>
              </p:cNvSpPr>
              <p:nvPr/>
            </p:nvSpPr>
            <p:spPr bwMode="auto">
              <a:xfrm flipV="1">
                <a:off x="3705" y="3716"/>
                <a:ext cx="24" cy="6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" name="Group 75"/>
            <p:cNvGrpSpPr>
              <a:grpSpLocks/>
            </p:cNvGrpSpPr>
            <p:nvPr/>
          </p:nvGrpSpPr>
          <p:grpSpPr bwMode="auto">
            <a:xfrm>
              <a:off x="3621" y="3125"/>
              <a:ext cx="153" cy="324"/>
              <a:chOff x="3621" y="3125"/>
              <a:chExt cx="153" cy="324"/>
            </a:xfrm>
          </p:grpSpPr>
          <p:sp>
            <p:nvSpPr>
              <p:cNvPr id="72718" name="Line 76"/>
              <p:cNvSpPr>
                <a:spLocks noChangeShapeType="1"/>
              </p:cNvSpPr>
              <p:nvPr/>
            </p:nvSpPr>
            <p:spPr bwMode="auto">
              <a:xfrm flipV="1">
                <a:off x="3621" y="3125"/>
                <a:ext cx="44" cy="24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19" name="Line 77"/>
              <p:cNvSpPr>
                <a:spLocks noChangeShapeType="1"/>
              </p:cNvSpPr>
              <p:nvPr/>
            </p:nvSpPr>
            <p:spPr bwMode="auto">
              <a:xfrm flipH="1" flipV="1">
                <a:off x="3667" y="3127"/>
                <a:ext cx="86" cy="32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20" name="Line 78"/>
              <p:cNvSpPr>
                <a:spLocks noChangeShapeType="1"/>
              </p:cNvSpPr>
              <p:nvPr/>
            </p:nvSpPr>
            <p:spPr bwMode="auto">
              <a:xfrm flipV="1">
                <a:off x="3746" y="3356"/>
                <a:ext cx="28" cy="9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" name="Group 79"/>
            <p:cNvGrpSpPr>
              <a:grpSpLocks/>
            </p:cNvGrpSpPr>
            <p:nvPr/>
          </p:nvGrpSpPr>
          <p:grpSpPr bwMode="auto">
            <a:xfrm>
              <a:off x="3592" y="2758"/>
              <a:ext cx="182" cy="347"/>
              <a:chOff x="3592" y="2758"/>
              <a:chExt cx="182" cy="347"/>
            </a:xfrm>
          </p:grpSpPr>
          <p:sp>
            <p:nvSpPr>
              <p:cNvPr id="72715" name="Line 80"/>
              <p:cNvSpPr>
                <a:spLocks noChangeShapeType="1"/>
              </p:cNvSpPr>
              <p:nvPr/>
            </p:nvSpPr>
            <p:spPr bwMode="auto">
              <a:xfrm flipV="1">
                <a:off x="3592" y="2764"/>
                <a:ext cx="58" cy="28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16" name="Line 81"/>
              <p:cNvSpPr>
                <a:spLocks noChangeShapeType="1"/>
              </p:cNvSpPr>
              <p:nvPr/>
            </p:nvSpPr>
            <p:spPr bwMode="auto">
              <a:xfrm flipH="1" flipV="1">
                <a:off x="3653" y="2758"/>
                <a:ext cx="95" cy="34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17" name="Line 82"/>
              <p:cNvSpPr>
                <a:spLocks noChangeShapeType="1"/>
              </p:cNvSpPr>
              <p:nvPr/>
            </p:nvSpPr>
            <p:spPr bwMode="auto">
              <a:xfrm flipV="1">
                <a:off x="3745" y="3044"/>
                <a:ext cx="29" cy="5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66216447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21307</TotalTime>
  <Words>2744</Words>
  <Application>Microsoft Macintosh PowerPoint</Application>
  <PresentationFormat>Affichage à l'écran (4:3)</PresentationFormat>
  <Paragraphs>393</Paragraphs>
  <Slides>43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53" baseType="lpstr">
      <vt:lpstr>Arial</vt:lpstr>
      <vt:lpstr>Calibri</vt:lpstr>
      <vt:lpstr>Calibri Light</vt:lpstr>
      <vt:lpstr>Century Gothic</vt:lpstr>
      <vt:lpstr>Comic Sans MS</vt:lpstr>
      <vt:lpstr>ComicSansMS</vt:lpstr>
      <vt:lpstr>Monotype Sorts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F-ratio modifié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L’onde F unitaire vs  la réponse H unitaire</vt:lpstr>
      <vt:lpstr>F et H : chocs sous-maximaux 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François Wang</dc:creator>
  <cp:lastModifiedBy>François Wang</cp:lastModifiedBy>
  <cp:revision>53</cp:revision>
  <cp:lastPrinted>2022-09-24T08:40:30Z</cp:lastPrinted>
  <dcterms:created xsi:type="dcterms:W3CDTF">2022-09-15T06:23:28Z</dcterms:created>
  <dcterms:modified xsi:type="dcterms:W3CDTF">2025-11-18T10:17:44Z</dcterms:modified>
</cp:coreProperties>
</file>