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9" r:id="rId2"/>
    <p:sldId id="258" r:id="rId3"/>
    <p:sldId id="265" r:id="rId4"/>
    <p:sldId id="266" r:id="rId5"/>
    <p:sldId id="263" r:id="rId6"/>
    <p:sldId id="262" r:id="rId7"/>
    <p:sldId id="261"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565E"/>
    <a:srgbClr val="87BBC3"/>
    <a:srgbClr val="32879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07C3521-66F5-426C-ABD7-8A8A96AFC5F4}" v="620" dt="2022-10-27T20:34:33.6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23"/>
    <p:restoredTop sz="31675" autoAdjust="0"/>
  </p:normalViewPr>
  <p:slideViewPr>
    <p:cSldViewPr snapToGrid="0" snapToObjects="1">
      <p:cViewPr varScale="1">
        <p:scale>
          <a:sx n="21" d="100"/>
          <a:sy n="21" d="100"/>
        </p:scale>
        <p:origin x="238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e Marot" userId="1832f718-224b-4e69-b401-e1f8bf958a6c" providerId="ADAL" clId="{E07C3521-66F5-426C-ABD7-8A8A96AFC5F4}"/>
    <pc:docChg chg="undo custSel addSld delSld modSld">
      <pc:chgData name="Helene Marot" userId="1832f718-224b-4e69-b401-e1f8bf958a6c" providerId="ADAL" clId="{E07C3521-66F5-426C-ABD7-8A8A96AFC5F4}" dt="2022-10-27T20:38:50.457" v="6364" actId="20577"/>
      <pc:docMkLst>
        <pc:docMk/>
      </pc:docMkLst>
      <pc:sldChg chg="modSp mod modAnim modNotesTx">
        <pc:chgData name="Helene Marot" userId="1832f718-224b-4e69-b401-e1f8bf958a6c" providerId="ADAL" clId="{E07C3521-66F5-426C-ABD7-8A8A96AFC5F4}" dt="2022-10-27T20:38:30.347" v="6360" actId="20577"/>
        <pc:sldMkLst>
          <pc:docMk/>
          <pc:sldMk cId="918090958" sldId="258"/>
        </pc:sldMkLst>
        <pc:spChg chg="mod">
          <ac:chgData name="Helene Marot" userId="1832f718-224b-4e69-b401-e1f8bf958a6c" providerId="ADAL" clId="{E07C3521-66F5-426C-ABD7-8A8A96AFC5F4}" dt="2022-10-27T14:28:21.581" v="1817"/>
          <ac:spMkLst>
            <pc:docMk/>
            <pc:sldMk cId="918090958" sldId="258"/>
            <ac:spMk id="4" creationId="{00000000-0000-0000-0000-000000000000}"/>
          </ac:spMkLst>
        </pc:spChg>
        <pc:spChg chg="mod">
          <ac:chgData name="Helene Marot" userId="1832f718-224b-4e69-b401-e1f8bf958a6c" providerId="ADAL" clId="{E07C3521-66F5-426C-ABD7-8A8A96AFC5F4}" dt="2022-10-27T20:31:14.163" v="6188" actId="20577"/>
          <ac:spMkLst>
            <pc:docMk/>
            <pc:sldMk cId="918090958" sldId="258"/>
            <ac:spMk id="5" creationId="{00000000-0000-0000-0000-000000000000}"/>
          </ac:spMkLst>
        </pc:spChg>
      </pc:sldChg>
      <pc:sldChg chg="addSp modSp mod modNotesTx">
        <pc:chgData name="Helene Marot" userId="1832f718-224b-4e69-b401-e1f8bf958a6c" providerId="ADAL" clId="{E07C3521-66F5-426C-ABD7-8A8A96AFC5F4}" dt="2022-10-27T20:38:25.412" v="6359" actId="20577"/>
        <pc:sldMkLst>
          <pc:docMk/>
          <pc:sldMk cId="133894601" sldId="259"/>
        </pc:sldMkLst>
        <pc:spChg chg="mod">
          <ac:chgData name="Helene Marot" userId="1832f718-224b-4e69-b401-e1f8bf958a6c" providerId="ADAL" clId="{E07C3521-66F5-426C-ABD7-8A8A96AFC5F4}" dt="2022-10-27T19:56:08.773" v="5448" actId="20577"/>
          <ac:spMkLst>
            <pc:docMk/>
            <pc:sldMk cId="133894601" sldId="259"/>
            <ac:spMk id="2" creationId="{00000000-0000-0000-0000-000000000000}"/>
          </ac:spMkLst>
        </pc:spChg>
        <pc:spChg chg="mod">
          <ac:chgData name="Helene Marot" userId="1832f718-224b-4e69-b401-e1f8bf958a6c" providerId="ADAL" clId="{E07C3521-66F5-426C-ABD7-8A8A96AFC5F4}" dt="2022-10-26T15:27:46.043" v="4"/>
          <ac:spMkLst>
            <pc:docMk/>
            <pc:sldMk cId="133894601" sldId="259"/>
            <ac:spMk id="4" creationId="{5E9DD181-B9A4-6042-BA55-D30235D5EE6A}"/>
          </ac:spMkLst>
        </pc:spChg>
        <pc:spChg chg="add mod">
          <ac:chgData name="Helene Marot" userId="1832f718-224b-4e69-b401-e1f8bf958a6c" providerId="ADAL" clId="{E07C3521-66F5-426C-ABD7-8A8A96AFC5F4}" dt="2022-10-26T15:52:11.229" v="371" actId="20577"/>
          <ac:spMkLst>
            <pc:docMk/>
            <pc:sldMk cId="133894601" sldId="259"/>
            <ac:spMk id="5" creationId="{A6812612-A435-DA7A-1B3F-B70AF0D419FB}"/>
          </ac:spMkLst>
        </pc:spChg>
        <pc:spChg chg="mod">
          <ac:chgData name="Helene Marot" userId="1832f718-224b-4e69-b401-e1f8bf958a6c" providerId="ADAL" clId="{E07C3521-66F5-426C-ABD7-8A8A96AFC5F4}" dt="2022-10-26T15:31:02.072" v="56" actId="1076"/>
          <ac:spMkLst>
            <pc:docMk/>
            <pc:sldMk cId="133894601" sldId="259"/>
            <ac:spMk id="9" creationId="{76BBF328-2A1B-DA48-96CD-1B2E5DD3E590}"/>
          </ac:spMkLst>
        </pc:spChg>
      </pc:sldChg>
      <pc:sldChg chg="modSp mod">
        <pc:chgData name="Helene Marot" userId="1832f718-224b-4e69-b401-e1f8bf958a6c" providerId="ADAL" clId="{E07C3521-66F5-426C-ABD7-8A8A96AFC5F4}" dt="2022-10-26T15:51:28.072" v="312" actId="20577"/>
        <pc:sldMkLst>
          <pc:docMk/>
          <pc:sldMk cId="3907293656" sldId="261"/>
        </pc:sldMkLst>
        <pc:spChg chg="mod">
          <ac:chgData name="Helene Marot" userId="1832f718-224b-4e69-b401-e1f8bf958a6c" providerId="ADAL" clId="{E07C3521-66F5-426C-ABD7-8A8A96AFC5F4}" dt="2022-10-26T15:51:28.072" v="312" actId="20577"/>
          <ac:spMkLst>
            <pc:docMk/>
            <pc:sldMk cId="3907293656" sldId="261"/>
            <ac:spMk id="4" creationId="{F4D1801A-5F39-F04A-9152-B7A602F5A030}"/>
          </ac:spMkLst>
        </pc:spChg>
      </pc:sldChg>
      <pc:sldChg chg="addSp modSp add mod modAnim modNotesTx">
        <pc:chgData name="Helene Marot" userId="1832f718-224b-4e69-b401-e1f8bf958a6c" providerId="ADAL" clId="{E07C3521-66F5-426C-ABD7-8A8A96AFC5F4}" dt="2022-10-27T20:38:50.457" v="6364" actId="20577"/>
        <pc:sldMkLst>
          <pc:docMk/>
          <pc:sldMk cId="2012127857" sldId="262"/>
        </pc:sldMkLst>
        <pc:spChg chg="mod">
          <ac:chgData name="Helene Marot" userId="1832f718-224b-4e69-b401-e1f8bf958a6c" providerId="ADAL" clId="{E07C3521-66F5-426C-ABD7-8A8A96AFC5F4}" dt="2022-10-27T16:37:22.474" v="5435" actId="20577"/>
          <ac:spMkLst>
            <pc:docMk/>
            <pc:sldMk cId="2012127857" sldId="262"/>
            <ac:spMk id="4" creationId="{00000000-0000-0000-0000-000000000000}"/>
          </ac:spMkLst>
        </pc:spChg>
        <pc:spChg chg="mod">
          <ac:chgData name="Helene Marot" userId="1832f718-224b-4e69-b401-e1f8bf958a6c" providerId="ADAL" clId="{E07C3521-66F5-426C-ABD7-8A8A96AFC5F4}" dt="2022-10-27T20:34:33.623" v="6333"/>
          <ac:spMkLst>
            <pc:docMk/>
            <pc:sldMk cId="2012127857" sldId="262"/>
            <ac:spMk id="5" creationId="{00000000-0000-0000-0000-000000000000}"/>
          </ac:spMkLst>
        </pc:spChg>
        <pc:spChg chg="add mod">
          <ac:chgData name="Helene Marot" userId="1832f718-224b-4e69-b401-e1f8bf958a6c" providerId="ADAL" clId="{E07C3521-66F5-426C-ABD7-8A8A96AFC5F4}" dt="2022-10-27T20:27:22.700" v="6108" actId="571"/>
          <ac:spMkLst>
            <pc:docMk/>
            <pc:sldMk cId="2012127857" sldId="262"/>
            <ac:spMk id="6" creationId="{5F6CBCCB-A704-FA10-5BE1-2ADF50AE4499}"/>
          </ac:spMkLst>
        </pc:spChg>
        <pc:picChg chg="add mod">
          <ac:chgData name="Helene Marot" userId="1832f718-224b-4e69-b401-e1f8bf958a6c" providerId="ADAL" clId="{E07C3521-66F5-426C-ABD7-8A8A96AFC5F4}" dt="2022-10-27T20:35:14.322" v="6358" actId="14100"/>
          <ac:picMkLst>
            <pc:docMk/>
            <pc:sldMk cId="2012127857" sldId="262"/>
            <ac:picMk id="7" creationId="{E9CC250D-9E4F-E0AB-2D07-5BD36589C14E}"/>
          </ac:picMkLst>
        </pc:picChg>
        <pc:picChg chg="add mod">
          <ac:chgData name="Helene Marot" userId="1832f718-224b-4e69-b401-e1f8bf958a6c" providerId="ADAL" clId="{E07C3521-66F5-426C-ABD7-8A8A96AFC5F4}" dt="2022-10-27T20:27:22.700" v="6108" actId="571"/>
          <ac:picMkLst>
            <pc:docMk/>
            <pc:sldMk cId="2012127857" sldId="262"/>
            <ac:picMk id="8" creationId="{7A2BF73D-2E80-37F0-DCB9-237AD021A53B}"/>
          </ac:picMkLst>
        </pc:picChg>
      </pc:sldChg>
      <pc:sldChg chg="modSp add mod modNotesTx">
        <pc:chgData name="Helene Marot" userId="1832f718-224b-4e69-b401-e1f8bf958a6c" providerId="ADAL" clId="{E07C3521-66F5-426C-ABD7-8A8A96AFC5F4}" dt="2022-10-27T20:38:45.673" v="6363" actId="20577"/>
        <pc:sldMkLst>
          <pc:docMk/>
          <pc:sldMk cId="696740327" sldId="263"/>
        </pc:sldMkLst>
        <pc:spChg chg="mod">
          <ac:chgData name="Helene Marot" userId="1832f718-224b-4e69-b401-e1f8bf958a6c" providerId="ADAL" clId="{E07C3521-66F5-426C-ABD7-8A8A96AFC5F4}" dt="2022-10-27T14:52:24.703" v="2661" actId="20577"/>
          <ac:spMkLst>
            <pc:docMk/>
            <pc:sldMk cId="696740327" sldId="263"/>
            <ac:spMk id="4" creationId="{00000000-0000-0000-0000-000000000000}"/>
          </ac:spMkLst>
        </pc:spChg>
        <pc:spChg chg="mod">
          <ac:chgData name="Helene Marot" userId="1832f718-224b-4e69-b401-e1f8bf958a6c" providerId="ADAL" clId="{E07C3521-66F5-426C-ABD7-8A8A96AFC5F4}" dt="2022-10-27T20:07:59.679" v="5793" actId="313"/>
          <ac:spMkLst>
            <pc:docMk/>
            <pc:sldMk cId="696740327" sldId="263"/>
            <ac:spMk id="5" creationId="{00000000-0000-0000-0000-000000000000}"/>
          </ac:spMkLst>
        </pc:spChg>
      </pc:sldChg>
      <pc:sldChg chg="modSp add del modNotesTx">
        <pc:chgData name="Helene Marot" userId="1832f718-224b-4e69-b401-e1f8bf958a6c" providerId="ADAL" clId="{E07C3521-66F5-426C-ABD7-8A8A96AFC5F4}" dt="2022-10-27T14:56:25.377" v="2794" actId="47"/>
        <pc:sldMkLst>
          <pc:docMk/>
          <pc:sldMk cId="3551354602" sldId="264"/>
        </pc:sldMkLst>
        <pc:spChg chg="mod">
          <ac:chgData name="Helene Marot" userId="1832f718-224b-4e69-b401-e1f8bf958a6c" providerId="ADAL" clId="{E07C3521-66F5-426C-ABD7-8A8A96AFC5F4}" dt="2022-10-27T14:51:40.398" v="2645"/>
          <ac:spMkLst>
            <pc:docMk/>
            <pc:sldMk cId="3551354602" sldId="264"/>
            <ac:spMk id="4" creationId="{00000000-0000-0000-0000-000000000000}"/>
          </ac:spMkLst>
        </pc:spChg>
      </pc:sldChg>
      <pc:sldChg chg="addSp delSp modSp add mod modAnim modNotesTx">
        <pc:chgData name="Helene Marot" userId="1832f718-224b-4e69-b401-e1f8bf958a6c" providerId="ADAL" clId="{E07C3521-66F5-426C-ABD7-8A8A96AFC5F4}" dt="2022-10-27T20:38:35.254" v="6361" actId="20577"/>
        <pc:sldMkLst>
          <pc:docMk/>
          <pc:sldMk cId="1282210882" sldId="265"/>
        </pc:sldMkLst>
        <pc:spChg chg="mod">
          <ac:chgData name="Helene Marot" userId="1832f718-224b-4e69-b401-e1f8bf958a6c" providerId="ADAL" clId="{E07C3521-66F5-426C-ABD7-8A8A96AFC5F4}" dt="2022-10-27T16:06:30.555" v="3534" actId="20577"/>
          <ac:spMkLst>
            <pc:docMk/>
            <pc:sldMk cId="1282210882" sldId="265"/>
            <ac:spMk id="4" creationId="{00000000-0000-0000-0000-000000000000}"/>
          </ac:spMkLst>
        </pc:spChg>
        <pc:spChg chg="mod">
          <ac:chgData name="Helene Marot" userId="1832f718-224b-4e69-b401-e1f8bf958a6c" providerId="ADAL" clId="{E07C3521-66F5-426C-ABD7-8A8A96AFC5F4}" dt="2022-10-27T16:16:53.483" v="4266" actId="20577"/>
          <ac:spMkLst>
            <pc:docMk/>
            <pc:sldMk cId="1282210882" sldId="265"/>
            <ac:spMk id="5" creationId="{00000000-0000-0000-0000-000000000000}"/>
          </ac:spMkLst>
        </pc:spChg>
        <pc:spChg chg="add del mod">
          <ac:chgData name="Helene Marot" userId="1832f718-224b-4e69-b401-e1f8bf958a6c" providerId="ADAL" clId="{E07C3521-66F5-426C-ABD7-8A8A96AFC5F4}" dt="2022-10-27T14:17:38.835" v="1396" actId="767"/>
          <ac:spMkLst>
            <pc:docMk/>
            <pc:sldMk cId="1282210882" sldId="265"/>
            <ac:spMk id="14" creationId="{1E0860D3-3041-FF0F-6911-0737014BF81A}"/>
          </ac:spMkLst>
        </pc:spChg>
        <pc:spChg chg="add mod">
          <ac:chgData name="Helene Marot" userId="1832f718-224b-4e69-b401-e1f8bf958a6c" providerId="ADAL" clId="{E07C3521-66F5-426C-ABD7-8A8A96AFC5F4}" dt="2022-10-27T16:09:28.292" v="3753" actId="255"/>
          <ac:spMkLst>
            <pc:docMk/>
            <pc:sldMk cId="1282210882" sldId="265"/>
            <ac:spMk id="15" creationId="{236FDBE4-D1A6-07EF-1F59-6D5E5061602F}"/>
          </ac:spMkLst>
        </pc:spChg>
        <pc:spChg chg="add mod">
          <ac:chgData name="Helene Marot" userId="1832f718-224b-4e69-b401-e1f8bf958a6c" providerId="ADAL" clId="{E07C3521-66F5-426C-ABD7-8A8A96AFC5F4}" dt="2022-10-27T16:09:46.294" v="3763" actId="20577"/>
          <ac:spMkLst>
            <pc:docMk/>
            <pc:sldMk cId="1282210882" sldId="265"/>
            <ac:spMk id="16" creationId="{39134372-0E81-DE33-9863-B14325868DB9}"/>
          </ac:spMkLst>
        </pc:spChg>
        <pc:picChg chg="add mod">
          <ac:chgData name="Helene Marot" userId="1832f718-224b-4e69-b401-e1f8bf958a6c" providerId="ADAL" clId="{E07C3521-66F5-426C-ABD7-8A8A96AFC5F4}" dt="2022-10-27T16:16:58.918" v="4267" actId="1076"/>
          <ac:picMkLst>
            <pc:docMk/>
            <pc:sldMk cId="1282210882" sldId="265"/>
            <ac:picMk id="13" creationId="{B063C6B7-23F9-C7A5-5067-9A5EDAFB9466}"/>
          </ac:picMkLst>
        </pc:picChg>
        <pc:cxnChg chg="add del">
          <ac:chgData name="Helene Marot" userId="1832f718-224b-4e69-b401-e1f8bf958a6c" providerId="ADAL" clId="{E07C3521-66F5-426C-ABD7-8A8A96AFC5F4}" dt="2022-10-27T14:05:02.646" v="907" actId="11529"/>
          <ac:cxnSpMkLst>
            <pc:docMk/>
            <pc:sldMk cId="1282210882" sldId="265"/>
            <ac:cxnSpMk id="7" creationId="{9D6262A6-7F91-A639-6554-A63AAD2E3ACE}"/>
          </ac:cxnSpMkLst>
        </pc:cxnChg>
        <pc:cxnChg chg="add mod">
          <ac:chgData name="Helene Marot" userId="1832f718-224b-4e69-b401-e1f8bf958a6c" providerId="ADAL" clId="{E07C3521-66F5-426C-ABD7-8A8A96AFC5F4}" dt="2022-10-27T16:17:01.764" v="4268" actId="1076"/>
          <ac:cxnSpMkLst>
            <pc:docMk/>
            <pc:sldMk cId="1282210882" sldId="265"/>
            <ac:cxnSpMk id="9" creationId="{82485E31-387F-1031-5AB6-31DDEDC1DD59}"/>
          </ac:cxnSpMkLst>
        </pc:cxnChg>
        <pc:cxnChg chg="add mod">
          <ac:chgData name="Helene Marot" userId="1832f718-224b-4e69-b401-e1f8bf958a6c" providerId="ADAL" clId="{E07C3521-66F5-426C-ABD7-8A8A96AFC5F4}" dt="2022-10-27T16:17:04.515" v="4269" actId="1076"/>
          <ac:cxnSpMkLst>
            <pc:docMk/>
            <pc:sldMk cId="1282210882" sldId="265"/>
            <ac:cxnSpMk id="10" creationId="{40145701-C10A-2716-BEF9-B433BBEABB07}"/>
          </ac:cxnSpMkLst>
        </pc:cxnChg>
      </pc:sldChg>
      <pc:sldChg chg="addSp delSp modSp add mod delAnim modAnim modNotesTx">
        <pc:chgData name="Helene Marot" userId="1832f718-224b-4e69-b401-e1f8bf958a6c" providerId="ADAL" clId="{E07C3521-66F5-426C-ABD7-8A8A96AFC5F4}" dt="2022-10-27T20:38:40.651" v="6362" actId="20577"/>
        <pc:sldMkLst>
          <pc:docMk/>
          <pc:sldMk cId="3658861686" sldId="266"/>
        </pc:sldMkLst>
        <pc:spChg chg="mod">
          <ac:chgData name="Helene Marot" userId="1832f718-224b-4e69-b401-e1f8bf958a6c" providerId="ADAL" clId="{E07C3521-66F5-426C-ABD7-8A8A96AFC5F4}" dt="2022-10-27T16:06:38.129" v="3540" actId="20577"/>
          <ac:spMkLst>
            <pc:docMk/>
            <pc:sldMk cId="3658861686" sldId="266"/>
            <ac:spMk id="4" creationId="{00000000-0000-0000-0000-000000000000}"/>
          </ac:spMkLst>
        </pc:spChg>
        <pc:spChg chg="del">
          <ac:chgData name="Helene Marot" userId="1832f718-224b-4e69-b401-e1f8bf958a6c" providerId="ADAL" clId="{E07C3521-66F5-426C-ABD7-8A8A96AFC5F4}" dt="2022-10-27T16:06:53.480" v="3544" actId="478"/>
          <ac:spMkLst>
            <pc:docMk/>
            <pc:sldMk cId="3658861686" sldId="266"/>
            <ac:spMk id="5" creationId="{00000000-0000-0000-0000-000000000000}"/>
          </ac:spMkLst>
        </pc:spChg>
        <pc:spChg chg="add mod">
          <ac:chgData name="Helene Marot" userId="1832f718-224b-4e69-b401-e1f8bf958a6c" providerId="ADAL" clId="{E07C3521-66F5-426C-ABD7-8A8A96AFC5F4}" dt="2022-10-27T20:19:06.761" v="5922" actId="20577"/>
          <ac:spMkLst>
            <pc:docMk/>
            <pc:sldMk cId="3658861686" sldId="266"/>
            <ac:spMk id="7" creationId="{A79F71B5-5A26-B058-6EBE-163119AAACF9}"/>
          </ac:spMkLst>
        </pc:spChg>
        <pc:spChg chg="add mod">
          <ac:chgData name="Helene Marot" userId="1832f718-224b-4e69-b401-e1f8bf958a6c" providerId="ADAL" clId="{E07C3521-66F5-426C-ABD7-8A8A96AFC5F4}" dt="2022-10-27T16:33:00.698" v="5276" actId="1076"/>
          <ac:spMkLst>
            <pc:docMk/>
            <pc:sldMk cId="3658861686" sldId="266"/>
            <ac:spMk id="12" creationId="{EE59DBCD-6165-5673-6EC8-25710085189A}"/>
          </ac:spMkLst>
        </pc:spChg>
        <pc:spChg chg="add mod">
          <ac:chgData name="Helene Marot" userId="1832f718-224b-4e69-b401-e1f8bf958a6c" providerId="ADAL" clId="{E07C3521-66F5-426C-ABD7-8A8A96AFC5F4}" dt="2022-10-27T16:33:06.970" v="5277" actId="14100"/>
          <ac:spMkLst>
            <pc:docMk/>
            <pc:sldMk cId="3658861686" sldId="266"/>
            <ac:spMk id="14" creationId="{7C00AFB7-0B58-0600-587D-2B129927BA13}"/>
          </ac:spMkLst>
        </pc:spChg>
        <pc:spChg chg="del mod">
          <ac:chgData name="Helene Marot" userId="1832f718-224b-4e69-b401-e1f8bf958a6c" providerId="ADAL" clId="{E07C3521-66F5-426C-ABD7-8A8A96AFC5F4}" dt="2022-10-27T16:06:48.467" v="3542" actId="478"/>
          <ac:spMkLst>
            <pc:docMk/>
            <pc:sldMk cId="3658861686" sldId="266"/>
            <ac:spMk id="15" creationId="{236FDBE4-D1A6-07EF-1F59-6D5E5061602F}"/>
          </ac:spMkLst>
        </pc:spChg>
        <pc:spChg chg="del">
          <ac:chgData name="Helene Marot" userId="1832f718-224b-4e69-b401-e1f8bf958a6c" providerId="ADAL" clId="{E07C3521-66F5-426C-ABD7-8A8A96AFC5F4}" dt="2022-10-27T16:06:50.728" v="3543" actId="478"/>
          <ac:spMkLst>
            <pc:docMk/>
            <pc:sldMk cId="3658861686" sldId="266"/>
            <ac:spMk id="16" creationId="{39134372-0E81-DE33-9863-B14325868DB9}"/>
          </ac:spMkLst>
        </pc:spChg>
        <pc:picChg chg="add mod">
          <ac:chgData name="Helene Marot" userId="1832f718-224b-4e69-b401-e1f8bf958a6c" providerId="ADAL" clId="{E07C3521-66F5-426C-ABD7-8A8A96AFC5F4}" dt="2022-10-27T16:32:53.248" v="5275" actId="14100"/>
          <ac:picMkLst>
            <pc:docMk/>
            <pc:sldMk cId="3658861686" sldId="266"/>
            <ac:picMk id="11" creationId="{E695D886-8C07-D4C0-50BF-BA69B8EE0210}"/>
          </ac:picMkLst>
        </pc:picChg>
        <pc:picChg chg="del mod">
          <ac:chgData name="Helene Marot" userId="1832f718-224b-4e69-b401-e1f8bf958a6c" providerId="ADAL" clId="{E07C3521-66F5-426C-ABD7-8A8A96AFC5F4}" dt="2022-10-27T16:07:00.697" v="3546" actId="478"/>
          <ac:picMkLst>
            <pc:docMk/>
            <pc:sldMk cId="3658861686" sldId="266"/>
            <ac:picMk id="13" creationId="{B063C6B7-23F9-C7A5-5067-9A5EDAFB9466}"/>
          </ac:picMkLst>
        </pc:picChg>
        <pc:cxnChg chg="del">
          <ac:chgData name="Helene Marot" userId="1832f718-224b-4e69-b401-e1f8bf958a6c" providerId="ADAL" clId="{E07C3521-66F5-426C-ABD7-8A8A96AFC5F4}" dt="2022-10-27T16:07:08.465" v="3548" actId="478"/>
          <ac:cxnSpMkLst>
            <pc:docMk/>
            <pc:sldMk cId="3658861686" sldId="266"/>
            <ac:cxnSpMk id="9" creationId="{82485E31-387F-1031-5AB6-31DDEDC1DD59}"/>
          </ac:cxnSpMkLst>
        </pc:cxnChg>
        <pc:cxnChg chg="del">
          <ac:chgData name="Helene Marot" userId="1832f718-224b-4e69-b401-e1f8bf958a6c" providerId="ADAL" clId="{E07C3521-66F5-426C-ABD7-8A8A96AFC5F4}" dt="2022-10-27T16:07:10.905" v="3549" actId="478"/>
          <ac:cxnSpMkLst>
            <pc:docMk/>
            <pc:sldMk cId="3658861686" sldId="266"/>
            <ac:cxnSpMk id="10" creationId="{40145701-C10A-2716-BEF9-B433BBEABB07}"/>
          </ac:cxnSpMkLst>
        </pc:cxnChg>
      </pc:sldChg>
      <pc:sldChg chg="new del">
        <pc:chgData name="Helene Marot" userId="1832f718-224b-4e69-b401-e1f8bf958a6c" providerId="ADAL" clId="{E07C3521-66F5-426C-ABD7-8A8A96AFC5F4}" dt="2022-10-27T20:26:45.345" v="6104" actId="47"/>
        <pc:sldMkLst>
          <pc:docMk/>
          <pc:sldMk cId="2075653388" sldId="26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224343-9572-9043-9BF6-F13C96146B9F}" type="datetimeFigureOut">
              <a:rPr lang="fr-FR" smtClean="0"/>
              <a:t>11/11/2022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C843A9-4D7E-B341-94CD-A6E3C5D0B200}" type="slidenum">
              <a:rPr lang="fr-FR" smtClean="0"/>
              <a:t>‹N°›</a:t>
            </a:fld>
            <a:endParaRPr lang="fr-FR"/>
          </a:p>
        </p:txBody>
      </p:sp>
    </p:spTree>
    <p:extLst>
      <p:ext uri="{BB962C8B-B14F-4D97-AF65-F5344CB8AC3E}">
        <p14:creationId xmlns:p14="http://schemas.microsoft.com/office/powerpoint/2010/main" val="39421009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smtClean="0"/>
              <a:t>12 min</a:t>
            </a:r>
          </a:p>
          <a:p>
            <a:r>
              <a:rPr lang="fr-FR" b="1" dirty="0" smtClean="0"/>
              <a:t>Assume ton </a:t>
            </a:r>
            <a:r>
              <a:rPr lang="fr-FR" b="1" dirty="0" err="1" smtClean="0"/>
              <a:t>frenchglish</a:t>
            </a:r>
            <a:r>
              <a:rPr lang="fr-FR" b="1" dirty="0" smtClean="0"/>
              <a:t>, parle calmement.</a:t>
            </a:r>
          </a:p>
          <a:p>
            <a:r>
              <a:rPr lang="fr-FR" dirty="0" smtClean="0"/>
              <a:t>Good </a:t>
            </a:r>
            <a:r>
              <a:rPr lang="fr-FR" dirty="0" err="1" smtClean="0"/>
              <a:t>morning</a:t>
            </a:r>
            <a:r>
              <a:rPr lang="fr-FR" dirty="0" smtClean="0"/>
              <a:t> to all of </a:t>
            </a:r>
            <a:r>
              <a:rPr lang="fr-FR" dirty="0" err="1" smtClean="0"/>
              <a:t>you</a:t>
            </a:r>
            <a:r>
              <a:rPr lang="fr-FR" dirty="0" smtClean="0"/>
              <a:t>, </a:t>
            </a:r>
            <a:endParaRPr lang="fr-FR" dirty="0" smtClean="0"/>
          </a:p>
          <a:p>
            <a:r>
              <a:rPr lang="fr-FR" dirty="0" err="1" smtClean="0"/>
              <a:t>I’m</a:t>
            </a:r>
            <a:r>
              <a:rPr lang="fr-FR" dirty="0" smtClean="0"/>
              <a:t> </a:t>
            </a:r>
            <a:r>
              <a:rPr lang="fr-FR" dirty="0" smtClean="0"/>
              <a:t>happy to open the dance</a:t>
            </a:r>
          </a:p>
          <a:p>
            <a:r>
              <a:rPr lang="fr-FR" dirty="0" err="1" smtClean="0"/>
              <a:t>My</a:t>
            </a:r>
            <a:r>
              <a:rPr lang="fr-FR" dirty="0" smtClean="0"/>
              <a:t> </a:t>
            </a:r>
            <a:r>
              <a:rPr lang="fr-FR" dirty="0" err="1" smtClean="0"/>
              <a:t>name</a:t>
            </a:r>
            <a:r>
              <a:rPr lang="fr-FR" dirty="0" smtClean="0"/>
              <a:t> </a:t>
            </a:r>
            <a:r>
              <a:rPr lang="fr-FR" dirty="0" err="1" smtClean="0"/>
              <a:t>is</a:t>
            </a:r>
            <a:r>
              <a:rPr lang="fr-FR" dirty="0" smtClean="0"/>
              <a:t> Gilles</a:t>
            </a:r>
            <a:r>
              <a:rPr lang="fr-FR" baseline="0" dirty="0" smtClean="0"/>
              <a:t> Henrard and I </a:t>
            </a:r>
            <a:r>
              <a:rPr lang="fr-FR" baseline="0" dirty="0" err="1" smtClean="0"/>
              <a:t>am</a:t>
            </a:r>
            <a:r>
              <a:rPr lang="fr-FR" baseline="0" dirty="0" smtClean="0"/>
              <a:t> </a:t>
            </a:r>
            <a:r>
              <a:rPr lang="fr-FR" baseline="0" dirty="0" err="1" smtClean="0"/>
              <a:t>mostly</a:t>
            </a:r>
            <a:r>
              <a:rPr lang="fr-FR" baseline="0" dirty="0" smtClean="0"/>
              <a:t> a </a:t>
            </a:r>
            <a:r>
              <a:rPr lang="fr-FR" baseline="0" dirty="0" err="1" smtClean="0"/>
              <a:t>field</a:t>
            </a:r>
            <a:r>
              <a:rPr lang="fr-FR" baseline="0" dirty="0" smtClean="0"/>
              <a:t> </a:t>
            </a:r>
            <a:r>
              <a:rPr lang="fr-FR" baseline="0" dirty="0" err="1" smtClean="0"/>
              <a:t>clinician</a:t>
            </a:r>
            <a:r>
              <a:rPr lang="fr-FR" baseline="0" dirty="0" smtClean="0"/>
              <a:t>, </a:t>
            </a:r>
            <a:r>
              <a:rPr lang="fr-FR" baseline="0" dirty="0" err="1" smtClean="0"/>
              <a:t>working</a:t>
            </a:r>
            <a:r>
              <a:rPr lang="fr-FR" baseline="0" dirty="0" smtClean="0"/>
              <a:t> as a GP in a </a:t>
            </a:r>
            <a:r>
              <a:rPr lang="fr-FR" baseline="0" dirty="0" err="1" smtClean="0"/>
              <a:t>primary</a:t>
            </a:r>
            <a:r>
              <a:rPr lang="fr-FR" baseline="0" dirty="0" smtClean="0"/>
              <a:t> care team, </a:t>
            </a:r>
            <a:r>
              <a:rPr lang="fr-FR" baseline="0" dirty="0" err="1" smtClean="0"/>
              <a:t>beside</a:t>
            </a:r>
            <a:r>
              <a:rPr lang="fr-FR" baseline="0" dirty="0" smtClean="0"/>
              <a:t> </a:t>
            </a:r>
            <a:r>
              <a:rPr lang="fr-FR" baseline="0" dirty="0" err="1" smtClean="0"/>
              <a:t>this</a:t>
            </a:r>
            <a:r>
              <a:rPr lang="fr-FR" baseline="0" dirty="0" smtClean="0"/>
              <a:t> </a:t>
            </a:r>
            <a:r>
              <a:rPr lang="fr-FR" baseline="0" dirty="0" err="1" smtClean="0"/>
              <a:t>i’m</a:t>
            </a:r>
            <a:r>
              <a:rPr lang="fr-FR" baseline="0" dirty="0" smtClean="0"/>
              <a:t> </a:t>
            </a:r>
            <a:r>
              <a:rPr lang="fr-FR" baseline="0" dirty="0" err="1" smtClean="0"/>
              <a:t>also</a:t>
            </a:r>
            <a:r>
              <a:rPr lang="fr-FR" baseline="0" dirty="0" smtClean="0"/>
              <a:t> a « part time » </a:t>
            </a:r>
            <a:r>
              <a:rPr lang="fr-FR" baseline="0" dirty="0" err="1" smtClean="0"/>
              <a:t>teacher</a:t>
            </a:r>
            <a:r>
              <a:rPr lang="fr-FR" baseline="0" dirty="0" smtClean="0"/>
              <a:t>, running a </a:t>
            </a:r>
            <a:r>
              <a:rPr lang="fr-FR" baseline="0" dirty="0" err="1" smtClean="0"/>
              <a:t>Phd</a:t>
            </a:r>
            <a:r>
              <a:rPr lang="fr-FR" baseline="0" dirty="0" smtClean="0"/>
              <a:t>, at </a:t>
            </a:r>
            <a:r>
              <a:rPr lang="fr-FR" baseline="0" dirty="0" err="1" smtClean="0"/>
              <a:t>Liege</a:t>
            </a:r>
            <a:r>
              <a:rPr lang="fr-FR" baseline="0" dirty="0" smtClean="0"/>
              <a:t> </a:t>
            </a:r>
            <a:r>
              <a:rPr lang="fr-FR" baseline="0" dirty="0" err="1" smtClean="0"/>
              <a:t>university</a:t>
            </a:r>
            <a:r>
              <a:rPr lang="fr-FR" baseline="0" dirty="0" smtClean="0"/>
              <a:t>, french </a:t>
            </a:r>
            <a:r>
              <a:rPr lang="fr-FR" baseline="0" dirty="0" err="1" smtClean="0"/>
              <a:t>speaking</a:t>
            </a:r>
            <a:r>
              <a:rPr lang="fr-FR" baseline="0" dirty="0" smtClean="0"/>
              <a:t> part of </a:t>
            </a:r>
            <a:r>
              <a:rPr lang="fr-FR" baseline="0" dirty="0" err="1" smtClean="0"/>
              <a:t>belgium</a:t>
            </a:r>
            <a:r>
              <a:rPr lang="fr-FR" baseline="0" dirty="0" smtClean="0"/>
              <a:t>, as </a:t>
            </a:r>
            <a:r>
              <a:rPr lang="fr-FR" baseline="0" dirty="0" err="1" smtClean="0"/>
              <a:t>you</a:t>
            </a:r>
            <a:r>
              <a:rPr lang="fr-FR" baseline="0" dirty="0" smtClean="0"/>
              <a:t> </a:t>
            </a:r>
            <a:r>
              <a:rPr lang="fr-FR" baseline="0" dirty="0" err="1" smtClean="0"/>
              <a:t>can</a:t>
            </a:r>
            <a:r>
              <a:rPr lang="fr-FR" baseline="0" dirty="0" smtClean="0"/>
              <a:t> </a:t>
            </a:r>
            <a:r>
              <a:rPr lang="fr-FR" baseline="0" dirty="0" err="1" smtClean="0"/>
              <a:t>hear</a:t>
            </a:r>
            <a:r>
              <a:rPr lang="fr-FR" baseline="0" dirty="0" smtClean="0"/>
              <a:t> </a:t>
            </a:r>
            <a:r>
              <a:rPr lang="fr-FR" baseline="0" dirty="0" err="1" smtClean="0"/>
              <a:t>it</a:t>
            </a:r>
            <a:r>
              <a:rPr lang="fr-FR" baseline="0" dirty="0" smtClean="0"/>
              <a:t> </a:t>
            </a:r>
            <a:r>
              <a:rPr lang="fr-FR" baseline="0" dirty="0" err="1" smtClean="0"/>
              <a:t>from</a:t>
            </a:r>
            <a:r>
              <a:rPr lang="fr-FR" baseline="0" dirty="0" smtClean="0"/>
              <a:t> </a:t>
            </a:r>
            <a:r>
              <a:rPr lang="fr-FR" baseline="0" dirty="0" err="1" smtClean="0"/>
              <a:t>my</a:t>
            </a:r>
            <a:r>
              <a:rPr lang="fr-FR" baseline="0" dirty="0" smtClean="0"/>
              <a:t> accent.</a:t>
            </a:r>
            <a:endParaRPr lang="fr-FR" dirty="0"/>
          </a:p>
        </p:txBody>
      </p:sp>
      <p:sp>
        <p:nvSpPr>
          <p:cNvPr id="4" name="Espace réservé du numéro de diapositive 3"/>
          <p:cNvSpPr>
            <a:spLocks noGrp="1"/>
          </p:cNvSpPr>
          <p:nvPr>
            <p:ph type="sldNum" sz="quarter" idx="5"/>
          </p:nvPr>
        </p:nvSpPr>
        <p:spPr/>
        <p:txBody>
          <a:bodyPr/>
          <a:lstStyle/>
          <a:p>
            <a:fld id="{F7C843A9-4D7E-B341-94CD-A6E3C5D0B200}" type="slidenum">
              <a:rPr lang="fr-FR" smtClean="0"/>
              <a:t>1</a:t>
            </a:fld>
            <a:endParaRPr lang="fr-FR"/>
          </a:p>
        </p:txBody>
      </p:sp>
    </p:spTree>
    <p:extLst>
      <p:ext uri="{BB962C8B-B14F-4D97-AF65-F5344CB8AC3E}">
        <p14:creationId xmlns:p14="http://schemas.microsoft.com/office/powerpoint/2010/main" val="3365905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r>
              <a:rPr lang="en-US" sz="1200" i="0" kern="1200" dirty="0" smtClean="0">
                <a:solidFill>
                  <a:schemeClr val="tx1"/>
                </a:solidFill>
                <a:effectLst/>
                <a:latin typeface="+mn-lt"/>
                <a:ea typeface="+mn-ea"/>
                <a:cs typeface="+mn-cs"/>
              </a:rPr>
              <a:t>What motivates my</a:t>
            </a:r>
            <a:r>
              <a:rPr lang="en-US" sz="1200" i="0" kern="1200" baseline="0" dirty="0" smtClean="0">
                <a:solidFill>
                  <a:schemeClr val="tx1"/>
                </a:solidFill>
                <a:effectLst/>
                <a:latin typeface="+mn-lt"/>
                <a:ea typeface="+mn-ea"/>
                <a:cs typeface="+mn-cs"/>
              </a:rPr>
              <a:t> work </a:t>
            </a:r>
            <a:r>
              <a:rPr lang="en-US" sz="1200" i="0" kern="1200" dirty="0" smtClean="0">
                <a:solidFill>
                  <a:schemeClr val="tx1"/>
                </a:solidFill>
                <a:effectLst/>
                <a:latin typeface="+mn-lt"/>
                <a:ea typeface="+mn-ea"/>
                <a:cs typeface="+mn-cs"/>
              </a:rPr>
              <a:t>is the clear</a:t>
            </a:r>
            <a:r>
              <a:rPr lang="en-US" sz="1200" i="0" kern="1200" baseline="0" dirty="0" smtClean="0">
                <a:solidFill>
                  <a:schemeClr val="tx1"/>
                </a:solidFill>
                <a:effectLst/>
                <a:latin typeface="+mn-lt"/>
                <a:ea typeface="+mn-ea"/>
                <a:cs typeface="+mn-cs"/>
              </a:rPr>
              <a:t> observation </a:t>
            </a:r>
            <a:r>
              <a:rPr lang="en-US" sz="1200" i="0" kern="1200" dirty="0" smtClean="0">
                <a:solidFill>
                  <a:schemeClr val="tx1"/>
                </a:solidFill>
                <a:effectLst/>
                <a:latin typeface="+mn-lt"/>
                <a:ea typeface="+mn-ea"/>
                <a:cs typeface="+mn-cs"/>
              </a:rPr>
              <a:t>that health systems are very often far too complex for the people</a:t>
            </a:r>
            <a:r>
              <a:rPr lang="en-US" sz="1200" i="0" kern="1200" baseline="0" dirty="0" smtClean="0">
                <a:solidFill>
                  <a:schemeClr val="tx1"/>
                </a:solidFill>
                <a:effectLst/>
                <a:latin typeface="+mn-lt"/>
                <a:ea typeface="+mn-ea"/>
                <a:cs typeface="+mn-cs"/>
              </a:rPr>
              <a:t> and</a:t>
            </a:r>
            <a:r>
              <a:rPr lang="en-US" sz="1200" i="0" kern="1200" dirty="0" smtClean="0">
                <a:solidFill>
                  <a:schemeClr val="tx1"/>
                </a:solidFill>
                <a:effectLst/>
                <a:latin typeface="+mn-lt"/>
                <a:ea typeface="+mn-ea"/>
                <a:cs typeface="+mn-cs"/>
              </a:rPr>
              <a:t> the conviction that </a:t>
            </a:r>
            <a:r>
              <a:rPr lang="en-US" sz="1200" i="0" kern="1200" baseline="0" dirty="0" smtClean="0">
                <a:solidFill>
                  <a:schemeClr val="tx1"/>
                </a:solidFill>
                <a:effectLst/>
                <a:latin typeface="+mn-lt"/>
                <a:ea typeface="+mn-ea"/>
                <a:cs typeface="+mn-cs"/>
              </a:rPr>
              <a:t>this “unnecessary complexity”</a:t>
            </a:r>
            <a:r>
              <a:rPr lang="en-US" sz="1200" i="0" kern="1200" dirty="0" smtClean="0">
                <a:solidFill>
                  <a:schemeClr val="tx1"/>
                </a:solidFill>
                <a:effectLst/>
                <a:latin typeface="+mn-lt"/>
                <a:ea typeface="+mn-ea"/>
                <a:cs typeface="+mn-cs"/>
              </a:rPr>
              <a:t> is one of the faces of social exclusion. </a:t>
            </a:r>
          </a:p>
          <a:p>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What can be tried to tackle that complexity ? According to the literature…One way to develop more health literacy responsive institutions </a:t>
            </a:r>
            <a:r>
              <a:rPr lang="en-US" sz="1200" i="1" kern="1200" dirty="0" smtClean="0">
                <a:solidFill>
                  <a:schemeClr val="tx1"/>
                </a:solidFill>
                <a:effectLst/>
                <a:latin typeface="+mn-lt"/>
                <a:ea typeface="+mn-ea"/>
                <a:cs typeface="+mn-cs"/>
              </a:rPr>
              <a:t>would</a:t>
            </a:r>
            <a:r>
              <a:rPr lang="en-US" sz="1200" i="1" kern="1200" baseline="0" dirty="0" smtClean="0">
                <a:solidFill>
                  <a:schemeClr val="tx1"/>
                </a:solidFill>
                <a:effectLst/>
                <a:latin typeface="+mn-lt"/>
                <a:ea typeface="+mn-ea"/>
                <a:cs typeface="+mn-cs"/>
              </a:rPr>
              <a:t> be</a:t>
            </a:r>
            <a:r>
              <a:rPr lang="en-US" sz="1200" i="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 use of self-assessment tools to </a:t>
            </a:r>
            <a:r>
              <a:rPr lang="en-US" sz="1200" b="1" kern="1200" dirty="0" smtClean="0">
                <a:solidFill>
                  <a:schemeClr val="tx1"/>
                </a:solidFill>
                <a:effectLst/>
                <a:latin typeface="+mn-lt"/>
                <a:ea typeface="+mn-ea"/>
                <a:cs typeface="+mn-cs"/>
              </a:rPr>
              <a:t>raise awareness</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mobilize stakeholders</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help prioritize </a:t>
            </a:r>
            <a:r>
              <a:rPr lang="en-US" sz="1200" kern="1200" dirty="0" smtClean="0">
                <a:solidFill>
                  <a:schemeClr val="tx1"/>
                </a:solidFill>
                <a:effectLst/>
                <a:latin typeface="+mn-lt"/>
                <a:ea typeface="+mn-ea"/>
                <a:cs typeface="+mn-cs"/>
              </a:rPr>
              <a:t>action. </a:t>
            </a:r>
          </a:p>
          <a:p>
            <a:pPr marL="0" indent="0">
              <a:buFont typeface="Arial" panose="020B0604020202020204" pitchFamily="34" charset="0"/>
              <a:buNone/>
            </a:pPr>
            <a:endParaRPr lang="en-US" sz="1200" kern="1200" dirty="0" smtClean="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baseline="0" dirty="0" smtClean="0">
                <a:solidFill>
                  <a:schemeClr val="tx1"/>
                </a:solidFill>
                <a:effectLst/>
                <a:latin typeface="+mn-lt"/>
                <a:ea typeface="+mn-ea"/>
                <a:cs typeface="+mn-cs"/>
              </a:rPr>
              <a:t>At the time we began our study, we </a:t>
            </a:r>
            <a:r>
              <a:rPr lang="en-US" sz="1200" kern="1200" baseline="0" dirty="0" err="1" smtClean="0">
                <a:solidFill>
                  <a:schemeClr val="tx1"/>
                </a:solidFill>
                <a:effectLst/>
                <a:latin typeface="+mn-lt"/>
                <a:ea typeface="+mn-ea"/>
                <a:cs typeface="+mn-cs"/>
              </a:rPr>
              <a:t>choosed</a:t>
            </a:r>
            <a:r>
              <a:rPr lang="en-US" sz="1200" kern="1200" baseline="0" dirty="0" smtClean="0">
                <a:solidFill>
                  <a:schemeClr val="tx1"/>
                </a:solidFill>
                <a:effectLst/>
                <a:latin typeface="+mn-lt"/>
                <a:ea typeface="+mn-ea"/>
                <a:cs typeface="+mn-cs"/>
              </a:rPr>
              <a:t> to work with the </a:t>
            </a:r>
            <a:r>
              <a:rPr lang="en-US" sz="1200" kern="1200" baseline="0" dirty="0" smtClean="0">
                <a:solidFill>
                  <a:schemeClr val="tx1"/>
                </a:solidFill>
                <a:effectLst/>
                <a:latin typeface="+mn-lt"/>
                <a:ea typeface="+mn-ea"/>
                <a:cs typeface="+mn-cs"/>
              </a:rPr>
              <a:t>V tool, </a:t>
            </a:r>
            <a:r>
              <a:rPr lang="en-US" sz="1200" kern="1200" baseline="0" dirty="0" smtClean="0">
                <a:solidFill>
                  <a:schemeClr val="tx1"/>
                </a:solidFill>
                <a:effectLst/>
                <a:latin typeface="+mn-lt"/>
                <a:ea typeface="+mn-ea"/>
                <a:cs typeface="+mn-cs"/>
              </a:rPr>
              <a:t>It had been developed and tested in Austria by… At that time it was just available in </a:t>
            </a:r>
            <a:r>
              <a:rPr lang="en-US" sz="1200" kern="1200" baseline="0" dirty="0" err="1" smtClean="0">
                <a:solidFill>
                  <a:schemeClr val="tx1"/>
                </a:solidFill>
                <a:effectLst/>
                <a:latin typeface="+mn-lt"/>
                <a:ea typeface="+mn-ea"/>
                <a:cs typeface="+mn-cs"/>
              </a:rPr>
              <a:t>german</a:t>
            </a:r>
            <a:r>
              <a:rPr lang="en-US" sz="1200" kern="1200" baseline="0" dirty="0" smtClean="0">
                <a:solidFill>
                  <a:schemeClr val="tx1"/>
                </a:solidFill>
                <a:effectLst/>
                <a:latin typeface="+mn-lt"/>
                <a:ea typeface="+mn-ea"/>
                <a:cs typeface="+mn-cs"/>
              </a:rPr>
              <a:t>. Since then, the tool has been developed within networks and it has </a:t>
            </a:r>
            <a:r>
              <a:rPr lang="en-US" sz="1200" kern="1200" baseline="0" dirty="0" smtClean="0">
                <a:solidFill>
                  <a:schemeClr val="tx1"/>
                </a:solidFill>
                <a:effectLst/>
                <a:latin typeface="+mn-lt"/>
                <a:ea typeface="+mn-ea"/>
                <a:cs typeface="+mn-cs"/>
              </a:rPr>
              <a:t>been translated </a:t>
            </a:r>
            <a:r>
              <a:rPr lang="en-US" sz="1200" kern="1200" baseline="0" dirty="0" smtClean="0">
                <a:solidFill>
                  <a:schemeClr val="tx1"/>
                </a:solidFill>
                <a:effectLst/>
                <a:latin typeface="+mn-lt"/>
                <a:ea typeface="+mn-ea"/>
                <a:cs typeface="+mn-cs"/>
              </a:rPr>
              <a:t>into English and </a:t>
            </a:r>
            <a:r>
              <a:rPr lang="en-US" sz="1200" kern="1200" baseline="0" dirty="0" smtClean="0">
                <a:solidFill>
                  <a:schemeClr val="tx1"/>
                </a:solidFill>
                <a:effectLst/>
                <a:latin typeface="+mn-lt"/>
                <a:ea typeface="+mn-ea"/>
                <a:cs typeface="+mn-cs"/>
              </a:rPr>
              <a:t>by the way a </a:t>
            </a:r>
            <a:r>
              <a:rPr lang="en-US" sz="1200" kern="1200" baseline="0" dirty="0" smtClean="0">
                <a:solidFill>
                  <a:schemeClr val="tx1"/>
                </a:solidFill>
                <a:effectLst/>
                <a:latin typeface="+mn-lt"/>
                <a:ea typeface="+mn-ea"/>
                <a:cs typeface="+mn-cs"/>
              </a:rPr>
              <a:t>specific working group of M-POHL works now on a version adapted to primary care (you will hear about it from </a:t>
            </a:r>
            <a:r>
              <a:rPr lang="en-US" sz="1200" kern="1200" baseline="0" dirty="0" err="1" smtClean="0">
                <a:solidFill>
                  <a:schemeClr val="tx1"/>
                </a:solidFill>
                <a:effectLst/>
                <a:latin typeface="+mn-lt"/>
                <a:ea typeface="+mn-ea"/>
                <a:cs typeface="+mn-cs"/>
              </a:rPr>
              <a:t>Dr</a:t>
            </a:r>
            <a:r>
              <a:rPr lang="en-US" sz="1200" kern="1200" baseline="0" dirty="0" smtClean="0">
                <a:solidFill>
                  <a:schemeClr val="tx1"/>
                </a:solidFill>
                <a:effectLst/>
                <a:latin typeface="+mn-lt"/>
                <a:ea typeface="+mn-ea"/>
                <a:cs typeface="+mn-cs"/>
              </a:rPr>
              <a:t> De </a:t>
            </a:r>
            <a:r>
              <a:rPr lang="en-US" sz="1200" kern="1200" baseline="0" dirty="0" err="1" smtClean="0">
                <a:solidFill>
                  <a:schemeClr val="tx1"/>
                </a:solidFill>
                <a:effectLst/>
                <a:latin typeface="+mn-lt"/>
                <a:ea typeface="+mn-ea"/>
                <a:cs typeface="+mn-cs"/>
              </a:rPr>
              <a:t>Gani</a:t>
            </a:r>
            <a:r>
              <a:rPr lang="en-US" sz="1200" kern="1200" baseline="0" dirty="0" smtClean="0">
                <a:solidFill>
                  <a:schemeClr val="tx1"/>
                </a:solidFill>
                <a:effectLst/>
                <a:latin typeface="+mn-lt"/>
                <a:ea typeface="+mn-ea"/>
                <a:cs typeface="+mn-cs"/>
              </a:rPr>
              <a:t> in presentation n° 4). </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kern="1200" baseline="0" dirty="0" smtClean="0">
                <a:solidFill>
                  <a:schemeClr val="tx1"/>
                </a:solidFill>
                <a:effectLst/>
                <a:latin typeface="+mn-lt"/>
                <a:ea typeface="+mn-ea"/>
                <a:cs typeface="+mn-cs"/>
              </a:rPr>
              <a:t>((This is already maybe one of the key messages of today's session : tools, and the way they are used/applied, must be settings and goals specific (ateliers 2, </a:t>
            </a:r>
            <a:r>
              <a:rPr lang="en-US" sz="1200" kern="1200" baseline="0" dirty="0" err="1" smtClean="0">
                <a:solidFill>
                  <a:schemeClr val="tx1"/>
                </a:solidFill>
                <a:effectLst/>
                <a:latin typeface="+mn-lt"/>
                <a:ea typeface="+mn-ea"/>
                <a:cs typeface="+mn-cs"/>
              </a:rPr>
              <a:t>Gugllberger</a:t>
            </a:r>
            <a:r>
              <a:rPr lang="en-US" sz="1200" kern="1200" baseline="0" dirty="0" smtClean="0">
                <a:solidFill>
                  <a:schemeClr val="tx1"/>
                </a:solidFill>
                <a:effectLst/>
                <a:latin typeface="+mn-lt"/>
                <a:ea typeface="+mn-ea"/>
                <a:cs typeface="+mn-cs"/>
              </a:rPr>
              <a:t>)))</a:t>
            </a:r>
          </a:p>
        </p:txBody>
      </p:sp>
      <p:sp>
        <p:nvSpPr>
          <p:cNvPr id="4" name="Espace réservé du numéro de diapositive 3"/>
          <p:cNvSpPr>
            <a:spLocks noGrp="1"/>
          </p:cNvSpPr>
          <p:nvPr>
            <p:ph type="sldNum" sz="quarter" idx="5"/>
          </p:nvPr>
        </p:nvSpPr>
        <p:spPr/>
        <p:txBody>
          <a:bodyPr/>
          <a:lstStyle/>
          <a:p>
            <a:fld id="{F7C843A9-4D7E-B341-94CD-A6E3C5D0B200}" type="slidenum">
              <a:rPr lang="fr-FR" smtClean="0"/>
              <a:t>2</a:t>
            </a:fld>
            <a:endParaRPr lang="fr-FR"/>
          </a:p>
        </p:txBody>
      </p:sp>
    </p:spTree>
    <p:extLst>
      <p:ext uri="{BB962C8B-B14F-4D97-AF65-F5344CB8AC3E}">
        <p14:creationId xmlns:p14="http://schemas.microsoft.com/office/powerpoint/2010/main" val="11059791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smtClean="0">
                <a:solidFill>
                  <a:schemeClr val="tx1"/>
                </a:solidFill>
                <a:effectLst/>
                <a:latin typeface="+mn-lt"/>
                <a:ea typeface="+mn-ea"/>
                <a:cs typeface="+mn-cs"/>
              </a:rPr>
              <a:t>The original questionnaire </a:t>
            </a:r>
            <a:r>
              <a:rPr lang="fr-FR" sz="1200" kern="1200" dirty="0" err="1" smtClean="0">
                <a:solidFill>
                  <a:schemeClr val="tx1"/>
                </a:solidFill>
                <a:effectLst/>
                <a:latin typeface="+mn-lt"/>
                <a:ea typeface="+mn-ea"/>
                <a:cs typeface="+mn-cs"/>
              </a:rPr>
              <a:t>was</a:t>
            </a:r>
            <a:r>
              <a:rPr lang="fr-FR" sz="1200" kern="1200" dirty="0" smtClean="0">
                <a:solidFill>
                  <a:schemeClr val="tx1"/>
                </a:solidFill>
                <a:effectLst/>
                <a:latin typeface="+mn-lt"/>
                <a:ea typeface="+mn-ea"/>
                <a:cs typeface="+mn-cs"/>
              </a:rPr>
              <a:t> in </a:t>
            </a:r>
            <a:r>
              <a:rPr lang="fr-FR" sz="1200" kern="1200" dirty="0" err="1" smtClean="0">
                <a:solidFill>
                  <a:schemeClr val="tx1"/>
                </a:solidFill>
                <a:effectLst/>
                <a:latin typeface="+mn-lt"/>
                <a:ea typeface="+mn-ea"/>
                <a:cs typeface="+mn-cs"/>
              </a:rPr>
              <a:t>German</a:t>
            </a:r>
            <a:r>
              <a:rPr lang="fr-FR" sz="1200" kern="1200" dirty="0" smtClean="0">
                <a:solidFill>
                  <a:schemeClr val="tx1"/>
                </a:solidFill>
                <a:effectLst/>
                <a:latin typeface="+mn-lt"/>
                <a:ea typeface="+mn-ea"/>
                <a:cs typeface="+mn-cs"/>
              </a:rPr>
              <a:t>… </a:t>
            </a:r>
            <a:r>
              <a:rPr lang="fr-FR"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Our first task was to translate and adapt it for the French-speaking Belgian</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context.</a:t>
            </a:r>
          </a:p>
          <a:p>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And thinking back , It</a:t>
            </a:r>
            <a:r>
              <a:rPr lang="en-US" sz="1200" i="1" kern="1200" baseline="0" dirty="0" smtClean="0">
                <a:solidFill>
                  <a:schemeClr val="tx1"/>
                </a:solidFill>
                <a:effectLst/>
                <a:latin typeface="+mn-lt"/>
                <a:ea typeface="+mn-ea"/>
                <a:cs typeface="+mn-cs"/>
              </a:rPr>
              <a:t> was p</a:t>
            </a:r>
            <a:r>
              <a:rPr lang="en-US" sz="1200" i="1" kern="1200" dirty="0" smtClean="0">
                <a:solidFill>
                  <a:schemeClr val="tx1"/>
                </a:solidFill>
                <a:effectLst/>
                <a:latin typeface="+mn-lt"/>
                <a:ea typeface="+mn-ea"/>
                <a:cs typeface="+mn-cs"/>
              </a:rPr>
              <a:t>erhaps the most instructive part of the work</a:t>
            </a:r>
            <a:r>
              <a:rPr lang="en-US"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we used an interesting methodology, in </a:t>
            </a:r>
            <a:r>
              <a:rPr lang="en-US" sz="1200" kern="1200" baseline="0" dirty="0" err="1" smtClean="0">
                <a:solidFill>
                  <a:schemeClr val="tx1"/>
                </a:solidFill>
                <a:effectLst/>
                <a:latin typeface="+mn-lt"/>
                <a:ea typeface="+mn-ea"/>
                <a:cs typeface="+mn-cs"/>
              </a:rPr>
              <a:t>wich</a:t>
            </a:r>
            <a:r>
              <a:rPr lang="en-US" sz="1200" kern="1200" baseline="0" dirty="0" smtClean="0">
                <a:solidFill>
                  <a:schemeClr val="tx1"/>
                </a:solidFill>
                <a:effectLst/>
                <a:latin typeface="+mn-lt"/>
                <a:ea typeface="+mn-ea"/>
                <a:cs typeface="+mn-cs"/>
              </a:rPr>
              <a:t> you do not perform a traditional </a:t>
            </a:r>
            <a:r>
              <a:rPr lang="en-US" sz="1200" kern="1200" dirty="0" smtClean="0">
                <a:solidFill>
                  <a:schemeClr val="tx1"/>
                </a:solidFill>
                <a:effectLst/>
                <a:latin typeface="+mn-lt"/>
                <a:ea typeface="+mn-ea"/>
                <a:cs typeface="+mn-cs"/>
              </a:rPr>
              <a:t>forward-backward</a:t>
            </a:r>
            <a:r>
              <a:rPr lang="en-US" sz="1200" kern="1200" baseline="0" dirty="0" smtClean="0">
                <a:solidFill>
                  <a:schemeClr val="tx1"/>
                </a:solidFill>
                <a:effectLst/>
                <a:latin typeface="+mn-lt"/>
                <a:ea typeface="+mn-ea"/>
                <a:cs typeface="+mn-cs"/>
              </a:rPr>
              <a:t> translation, but two forward translations in parallel with a “reconciliation” meeting afterward, so it gives a lot of space to discussion and collegiality. To pretest our translated questionnaire we used “cognitive interviews”, local quality experts were asked to read the questionnaires and to “think aloud”, allowing us to dig into their minds…</a:t>
            </a:r>
            <a:endParaRPr lang="fr-FR" sz="1200"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5"/>
          </p:nvPr>
        </p:nvSpPr>
        <p:spPr/>
        <p:txBody>
          <a:bodyPr/>
          <a:lstStyle/>
          <a:p>
            <a:fld id="{F7C843A9-4D7E-B341-94CD-A6E3C5D0B200}" type="slidenum">
              <a:rPr lang="fr-FR" smtClean="0"/>
              <a:t>3</a:t>
            </a:fld>
            <a:endParaRPr lang="fr-FR"/>
          </a:p>
        </p:txBody>
      </p:sp>
    </p:spTree>
    <p:extLst>
      <p:ext uri="{BB962C8B-B14F-4D97-AF65-F5344CB8AC3E}">
        <p14:creationId xmlns:p14="http://schemas.microsoft.com/office/powerpoint/2010/main" val="9266142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smtClean="0">
                <a:solidFill>
                  <a:schemeClr val="tx1"/>
                </a:solidFill>
                <a:effectLst/>
                <a:latin typeface="+mn-lt"/>
                <a:ea typeface="+mn-ea"/>
                <a:cs typeface="+mn-cs"/>
              </a:rPr>
              <a:t>We applied the translated</a:t>
            </a:r>
            <a:r>
              <a:rPr lang="en-US" sz="1200" kern="1200" baseline="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questionnaire </a:t>
            </a:r>
            <a:r>
              <a:rPr lang="en-US" sz="1200" kern="1200" baseline="0" dirty="0" smtClean="0">
                <a:solidFill>
                  <a:schemeClr val="tx1"/>
                </a:solidFill>
                <a:effectLst/>
                <a:latin typeface="+mn-lt"/>
                <a:ea typeface="+mn-ea"/>
                <a:cs typeface="+mn-cs"/>
              </a:rPr>
              <a:t>by </a:t>
            </a:r>
            <a:r>
              <a:rPr lang="en-US" sz="1200" kern="1200" dirty="0" smtClean="0">
                <a:solidFill>
                  <a:schemeClr val="tx1"/>
                </a:solidFill>
                <a:effectLst/>
                <a:latin typeface="+mn-lt"/>
                <a:ea typeface="+mn-ea"/>
                <a:cs typeface="+mn-cs"/>
              </a:rPr>
              <a:t>performing 3 </a:t>
            </a:r>
            <a:r>
              <a:rPr lang="en-US" sz="1200" i="1" kern="1200" dirty="0" smtClean="0">
                <a:solidFill>
                  <a:schemeClr val="tx1"/>
                </a:solidFill>
                <a:effectLst/>
                <a:latin typeface="+mn-lt"/>
                <a:ea typeface="+mn-ea"/>
                <a:cs typeface="+mn-cs"/>
              </a:rPr>
              <a:t>explorative</a:t>
            </a:r>
            <a:r>
              <a:rPr lang="en-US" sz="1200" kern="1200" dirty="0" smtClean="0">
                <a:solidFill>
                  <a:schemeClr val="tx1"/>
                </a:solidFill>
                <a:effectLst/>
                <a:latin typeface="+mn-lt"/>
                <a:ea typeface="+mn-ea"/>
                <a:cs typeface="+mn-cs"/>
              </a:rPr>
              <a:t> case studies in the main hospitals of </a:t>
            </a:r>
            <a:r>
              <a:rPr lang="en-US" sz="1200" kern="1200" dirty="0" smtClean="0">
                <a:solidFill>
                  <a:schemeClr val="tx1"/>
                </a:solidFill>
                <a:effectLst/>
                <a:latin typeface="+mn-lt"/>
                <a:ea typeface="+mn-ea"/>
                <a:cs typeface="+mn-cs"/>
              </a:rPr>
              <a:t>Liège. </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Our mode of application of the V-HLO-</a:t>
            </a:r>
            <a:r>
              <a:rPr lang="en-US" sz="1200" kern="1200" dirty="0" err="1" smtClean="0">
                <a:solidFill>
                  <a:schemeClr val="tx1"/>
                </a:solidFill>
                <a:effectLst/>
                <a:latin typeface="+mn-lt"/>
                <a:ea typeface="+mn-ea"/>
                <a:cs typeface="+mn-cs"/>
              </a:rPr>
              <a:t>fr</a:t>
            </a:r>
            <a:r>
              <a:rPr lang="en-US" sz="1200" kern="1200" dirty="0" smtClean="0">
                <a:solidFill>
                  <a:schemeClr val="tx1"/>
                </a:solidFill>
                <a:effectLst/>
                <a:latin typeface="+mn-lt"/>
                <a:ea typeface="+mn-ea"/>
                <a:cs typeface="+mn-cs"/>
              </a:rPr>
              <a:t> was a two step</a:t>
            </a:r>
            <a:r>
              <a:rPr lang="en-US" sz="1200" kern="1200" baseline="0" dirty="0" smtClean="0">
                <a:solidFill>
                  <a:schemeClr val="tx1"/>
                </a:solidFill>
                <a:effectLst/>
                <a:latin typeface="+mn-lt"/>
                <a:ea typeface="+mn-ea"/>
                <a:cs typeface="+mn-cs"/>
              </a:rPr>
              <a:t> approach </a:t>
            </a:r>
            <a:r>
              <a:rPr lang="en-US" sz="1200" i="1" u="none" kern="1200" dirty="0" smtClean="0">
                <a:solidFill>
                  <a:schemeClr val="tx1"/>
                </a:solidFill>
                <a:effectLst/>
                <a:latin typeface="+mn-lt"/>
                <a:ea typeface="+mn-ea"/>
                <a:cs typeface="+mn-cs"/>
              </a:rPr>
              <a:t>inspired by the way it had been applied in Austria </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first</a:t>
            </a:r>
            <a:r>
              <a:rPr lang="en-US" sz="1200" kern="1200" dirty="0" smtClean="0">
                <a:solidFill>
                  <a:schemeClr val="tx1"/>
                </a:solidFill>
                <a:effectLst/>
                <a:latin typeface="+mn-lt"/>
                <a:ea typeface="+mn-ea"/>
                <a:cs typeface="+mn-cs"/>
              </a:rPr>
              <a:t>, individual members of an internal multidisciplinary managers panel (build thanks to a</a:t>
            </a:r>
            <a:r>
              <a:rPr lang="en-US" sz="1200" kern="1200" baseline="0" dirty="0" smtClean="0">
                <a:solidFill>
                  <a:schemeClr val="tx1"/>
                </a:solidFill>
                <a:effectLst/>
                <a:latin typeface="+mn-lt"/>
                <a:ea typeface="+mn-ea"/>
                <a:cs typeface="+mn-cs"/>
              </a:rPr>
              <a:t> person of contact…) </a:t>
            </a:r>
            <a:r>
              <a:rPr lang="en-US" sz="1200" kern="1200" dirty="0" smtClean="0">
                <a:solidFill>
                  <a:schemeClr val="tx1"/>
                </a:solidFill>
                <a:effectLst/>
                <a:latin typeface="+mn-lt"/>
                <a:ea typeface="+mn-ea"/>
                <a:cs typeface="+mn-cs"/>
              </a:rPr>
              <a:t>filled out the questionnaire and </a:t>
            </a:r>
            <a:r>
              <a:rPr lang="en-US" sz="1200" b="1" kern="1200" dirty="0" smtClean="0">
                <a:solidFill>
                  <a:schemeClr val="tx1"/>
                </a:solidFill>
                <a:effectLst/>
                <a:latin typeface="+mn-lt"/>
                <a:ea typeface="+mn-ea"/>
                <a:cs typeface="+mn-cs"/>
              </a:rPr>
              <a:t>then</a:t>
            </a:r>
            <a:r>
              <a:rPr lang="en-US" sz="1200" kern="1200" dirty="0" smtClean="0">
                <a:solidFill>
                  <a:schemeClr val="tx1"/>
                </a:solidFill>
                <a:effectLst/>
                <a:latin typeface="+mn-lt"/>
                <a:ea typeface="+mn-ea"/>
                <a:cs typeface="+mn-cs"/>
              </a:rPr>
              <a:t> the results were discussed collectively in each hospital during a ‘</a:t>
            </a:r>
            <a:r>
              <a:rPr lang="en-US" sz="1200" u="sng" kern="1200" dirty="0" smtClean="0">
                <a:solidFill>
                  <a:schemeClr val="tx1"/>
                </a:solidFill>
                <a:effectLst/>
                <a:latin typeface="+mn-lt"/>
                <a:ea typeface="+mn-ea"/>
                <a:cs typeface="+mn-cs"/>
              </a:rPr>
              <a:t>round table’ meeting</a:t>
            </a:r>
            <a:r>
              <a:rPr lang="en-US" sz="1200" kern="1200" dirty="0" smtClean="0">
                <a:solidFill>
                  <a:schemeClr val="tx1"/>
                </a:solidFill>
                <a:effectLst/>
                <a:latin typeface="+mn-lt"/>
                <a:ea typeface="+mn-ea"/>
                <a:cs typeface="+mn-cs"/>
              </a:rPr>
              <a:t>, whose process has been formalized :…</a:t>
            </a:r>
          </a:p>
          <a:p>
            <a:endParaRPr lang="en-US" sz="1200" kern="1200" dirty="0" smtClean="0">
              <a:solidFill>
                <a:schemeClr val="tx1"/>
              </a:solidFill>
              <a:effectLst/>
              <a:latin typeface="+mn-lt"/>
              <a:ea typeface="+mn-ea"/>
              <a:cs typeface="+mn-cs"/>
            </a:endParaRPr>
          </a:p>
          <a:p>
            <a:r>
              <a:rPr lang="en-US" sz="1200" b="0" i="1" u="none" strike="noStrike" kern="1200" baseline="0" dirty="0" smtClean="0">
                <a:solidFill>
                  <a:schemeClr val="tx1"/>
                </a:solidFill>
                <a:latin typeface="+mn-lt"/>
                <a:ea typeface="+mn-ea"/>
                <a:cs typeface="+mn-cs"/>
              </a:rPr>
              <a:t>For the multidisciplinary panel, we invited quality and/</a:t>
            </a:r>
          </a:p>
          <a:p>
            <a:r>
              <a:rPr lang="en-US" sz="1200" b="0" i="1" u="none" strike="noStrike" kern="1200" baseline="0" dirty="0" smtClean="0">
                <a:solidFill>
                  <a:schemeClr val="tx1"/>
                </a:solidFill>
                <a:latin typeface="+mn-lt"/>
                <a:ea typeface="+mn-ea"/>
                <a:cs typeface="+mn-cs"/>
              </a:rPr>
              <a:t>or care managers in the broadest sense (medical directors,</a:t>
            </a:r>
          </a:p>
          <a:p>
            <a:r>
              <a:rPr lang="en-US" sz="1200" b="0" i="1" u="none" strike="noStrike" kern="1200" baseline="0" dirty="0" smtClean="0">
                <a:solidFill>
                  <a:schemeClr val="tx1"/>
                </a:solidFill>
                <a:latin typeface="+mn-lt"/>
                <a:ea typeface="+mn-ea"/>
                <a:cs typeface="+mn-cs"/>
              </a:rPr>
              <a:t>heads of department, quality managers, logistics</a:t>
            </a:r>
          </a:p>
          <a:p>
            <a:r>
              <a:rPr lang="en-US" sz="1200" b="0" i="1" u="none" strike="noStrike" kern="1200" baseline="0" dirty="0" smtClean="0">
                <a:solidFill>
                  <a:schemeClr val="tx1"/>
                </a:solidFill>
                <a:latin typeface="+mn-lt"/>
                <a:ea typeface="+mn-ea"/>
                <a:cs typeface="+mn-cs"/>
              </a:rPr>
              <a:t>managers, human resources managers, hospital mediator</a:t>
            </a:r>
          </a:p>
          <a:p>
            <a:r>
              <a:rPr lang="en-US" sz="1200" b="0" i="1" u="none" strike="noStrike" kern="1200" baseline="0" dirty="0" smtClean="0">
                <a:solidFill>
                  <a:schemeClr val="tx1"/>
                </a:solidFill>
                <a:latin typeface="+mn-lt"/>
                <a:ea typeface="+mn-ea"/>
                <a:cs typeface="+mn-cs"/>
              </a:rPr>
              <a:t>(ombudsman) and patients’ representatives) to participate.</a:t>
            </a:r>
          </a:p>
          <a:p>
            <a:endParaRPr lang="en-US" sz="1200" b="0" i="1" u="none" strike="noStrike" kern="1200" baseline="0" dirty="0" smtClean="0">
              <a:solidFill>
                <a:schemeClr val="tx1"/>
              </a:solidFill>
              <a:latin typeface="+mn-lt"/>
              <a:ea typeface="+mn-ea"/>
              <a:cs typeface="+mn-cs"/>
            </a:endParaRPr>
          </a:p>
          <a:p>
            <a:r>
              <a:rPr lang="en-US" sz="1200" b="0" i="1" u="none" strike="noStrike" kern="1200" baseline="0" dirty="0" smtClean="0">
                <a:solidFill>
                  <a:schemeClr val="tx1"/>
                </a:solidFill>
                <a:latin typeface="+mn-lt"/>
                <a:ea typeface="+mn-ea"/>
                <a:cs typeface="+mn-cs"/>
              </a:rPr>
              <a:t>by taking inspiration from the RAND method (The influence of this method took the form of individual quotations of the participants without the necessity for consensus, the presence of a chairman responsible for preparing and facilitating the round tables or the targeting of those discussions that seemed most necessary)</a:t>
            </a:r>
          </a:p>
          <a:p>
            <a:endParaRPr lang="en-US" sz="1200" b="0" i="1" u="none" strike="no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The feasibility of the process was assessed by direct observation of the round tables and with semi-structured phone interviews…</a:t>
            </a:r>
          </a:p>
          <a:p>
            <a:endParaRPr lang="en-US" sz="1200" b="0" i="1" u="none" strike="noStrike" kern="1200" baseline="0" dirty="0" smtClean="0">
              <a:solidFill>
                <a:schemeClr val="tx1"/>
              </a:solidFill>
              <a:latin typeface="+mn-lt"/>
              <a:ea typeface="+mn-ea"/>
              <a:cs typeface="+mn-cs"/>
            </a:endParaRPr>
          </a:p>
        </p:txBody>
      </p:sp>
      <p:sp>
        <p:nvSpPr>
          <p:cNvPr id="4" name="Espace réservé du numéro de diapositive 3"/>
          <p:cNvSpPr>
            <a:spLocks noGrp="1"/>
          </p:cNvSpPr>
          <p:nvPr>
            <p:ph type="sldNum" sz="quarter" idx="5"/>
          </p:nvPr>
        </p:nvSpPr>
        <p:spPr/>
        <p:txBody>
          <a:bodyPr/>
          <a:lstStyle/>
          <a:p>
            <a:fld id="{F7C843A9-4D7E-B341-94CD-A6E3C5D0B200}" type="slidenum">
              <a:rPr lang="fr-FR" smtClean="0"/>
              <a:t>4</a:t>
            </a:fld>
            <a:endParaRPr lang="fr-FR"/>
          </a:p>
        </p:txBody>
      </p:sp>
    </p:spTree>
    <p:extLst>
      <p:ext uri="{BB962C8B-B14F-4D97-AF65-F5344CB8AC3E}">
        <p14:creationId xmlns:p14="http://schemas.microsoft.com/office/powerpoint/2010/main" val="2152406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Cognitive interviews with quality expert during the pretesting of the </a:t>
            </a:r>
            <a:r>
              <a:rPr lang="en-US" sz="1200" b="0" i="0" u="none" strike="noStrike" kern="1200" baseline="0" dirty="0" err="1" smtClean="0">
                <a:solidFill>
                  <a:schemeClr val="tx1"/>
                </a:solidFill>
                <a:latin typeface="+mn-lt"/>
                <a:ea typeface="+mn-ea"/>
                <a:cs typeface="+mn-cs"/>
              </a:rPr>
              <a:t>traduction</a:t>
            </a:r>
            <a:r>
              <a:rPr lang="en-US" sz="1200" b="0" i="0" u="none" strike="noStrike" kern="1200" baseline="0" dirty="0" smtClean="0">
                <a:solidFill>
                  <a:schemeClr val="tx1"/>
                </a:solidFill>
                <a:latin typeface="+mn-lt"/>
                <a:ea typeface="+mn-ea"/>
                <a:cs typeface="+mn-cs"/>
              </a:rPr>
              <a:t> allowed us to improve the translation, off course but also to identify possible barriers to the adoption of the tool (such as for example </a:t>
            </a:r>
            <a:r>
              <a:rPr lang="en-US" sz="1200" b="0" i="0" u="sng" strike="noStrike" kern="1200" baseline="0" dirty="0" smtClean="0">
                <a:solidFill>
                  <a:schemeClr val="tx1"/>
                </a:solidFill>
                <a:latin typeface="+mn-lt"/>
                <a:ea typeface="+mn-ea"/>
                <a:cs typeface="+mn-cs"/>
              </a:rPr>
              <a:t>fear of overwhelming staff with too high </a:t>
            </a:r>
            <a:r>
              <a:rPr lang="en-US" sz="1200" b="0" i="0" u="sng" strike="noStrike" kern="1200" baseline="0" dirty="0" err="1" smtClean="0">
                <a:solidFill>
                  <a:schemeClr val="tx1"/>
                </a:solidFill>
                <a:latin typeface="+mn-lt"/>
                <a:ea typeface="+mn-ea"/>
                <a:cs typeface="+mn-cs"/>
              </a:rPr>
              <a:t>standar</a:t>
            </a:r>
            <a:r>
              <a:rPr lang="en-US" sz="1200" b="0" i="0" u="sng" strike="noStrike" kern="1200" baseline="0" dirty="0" smtClean="0">
                <a:solidFill>
                  <a:schemeClr val="tx1"/>
                </a:solidFill>
                <a:latin typeface="+mn-lt"/>
                <a:ea typeface="+mn-ea"/>
                <a:cs typeface="+mn-cs"/>
              </a:rPr>
              <a:t> of care</a:t>
            </a:r>
            <a:r>
              <a:rPr lang="en-US" sz="1200" b="0" i="0" u="none" strike="noStrike" kern="1200" baseline="0" dirty="0" smtClean="0">
                <a:solidFill>
                  <a:schemeClr val="tx1"/>
                </a:solidFill>
                <a:latin typeface="+mn-lt"/>
                <a:ea typeface="+mn-ea"/>
                <a:cs typeface="+mn-cs"/>
              </a:rPr>
              <a:t>, </a:t>
            </a:r>
            <a:r>
              <a:rPr lang="en-US" sz="1200" b="0" i="0" u="sng" strike="noStrike" kern="1200" baseline="0" dirty="0" smtClean="0">
                <a:solidFill>
                  <a:schemeClr val="tx1"/>
                </a:solidFill>
                <a:latin typeface="+mn-lt"/>
                <a:ea typeface="+mn-ea"/>
                <a:cs typeface="+mn-cs"/>
              </a:rPr>
              <a:t>lack of attention for integration of </a:t>
            </a:r>
            <a:r>
              <a:rPr lang="en-US" sz="1200" b="0" i="0" u="sng" strike="noStrike" kern="1200" baseline="0" dirty="0" smtClean="0">
                <a:solidFill>
                  <a:schemeClr val="tx1"/>
                </a:solidFill>
                <a:latin typeface="+mn-lt"/>
                <a:ea typeface="+mn-ea"/>
                <a:cs typeface="+mn-cs"/>
              </a:rPr>
              <a:t>hospital services </a:t>
            </a:r>
            <a:r>
              <a:rPr lang="en-US" sz="1200" b="0" i="0" u="sng" strike="noStrike" kern="1200" baseline="0" dirty="0" smtClean="0">
                <a:solidFill>
                  <a:schemeClr val="tx1"/>
                </a:solidFill>
                <a:latin typeface="+mn-lt"/>
                <a:ea typeface="+mn-ea"/>
                <a:cs typeface="+mn-cs"/>
              </a:rPr>
              <a:t>with primary </a:t>
            </a:r>
            <a:r>
              <a:rPr lang="en-US" sz="1200" b="0" i="0" u="sng" strike="noStrike" kern="1200" baseline="0" dirty="0" smtClean="0">
                <a:solidFill>
                  <a:schemeClr val="tx1"/>
                </a:solidFill>
                <a:latin typeface="+mn-lt"/>
                <a:ea typeface="+mn-ea"/>
                <a:cs typeface="+mn-cs"/>
              </a:rPr>
              <a:t>care inside the questionnaire</a:t>
            </a:r>
            <a:r>
              <a:rPr lang="en-US"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and contributed to the future development of the tool.</a:t>
            </a:r>
            <a:r>
              <a:rPr lang="en-US" sz="1200" b="1"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Strengths</a:t>
            </a:r>
            <a:r>
              <a:rPr lang="en-US" sz="1200" kern="1200" dirty="0" smtClean="0">
                <a:solidFill>
                  <a:schemeClr val="tx1"/>
                </a:solidFill>
                <a:effectLst/>
                <a:latin typeface="+mn-lt"/>
                <a:ea typeface="+mn-ea"/>
                <a:cs typeface="+mn-cs"/>
              </a:rPr>
              <a:t> (e.g. the facilitation of patient navigation to the hospital) and </a:t>
            </a:r>
            <a:r>
              <a:rPr lang="en-US" sz="1200" b="1" kern="1200" dirty="0" smtClean="0">
                <a:solidFill>
                  <a:schemeClr val="tx1"/>
                </a:solidFill>
                <a:effectLst/>
                <a:latin typeface="+mn-lt"/>
                <a:ea typeface="+mn-ea"/>
                <a:cs typeface="+mn-cs"/>
              </a:rPr>
              <a:t>weaknesses</a:t>
            </a:r>
            <a:r>
              <a:rPr lang="en-US" sz="1200" kern="1200" dirty="0" smtClean="0">
                <a:solidFill>
                  <a:schemeClr val="tx1"/>
                </a:solidFill>
                <a:effectLst/>
                <a:latin typeface="+mn-lt"/>
                <a:ea typeface="+mn-ea"/>
                <a:cs typeface="+mn-cs"/>
              </a:rPr>
              <a:t> (e.g. the lack of provision of easy to read, understand and act on health information materials) in terms of health literacy responsiveness have been highlighted.</a:t>
            </a:r>
            <a:endParaRPr lang="fr-FR"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The </a:t>
            </a:r>
            <a:r>
              <a:rPr lang="en-US" sz="1200" kern="1200" dirty="0" smtClean="0">
                <a:solidFill>
                  <a:schemeClr val="tx1"/>
                </a:solidFill>
                <a:effectLst/>
                <a:latin typeface="+mn-lt"/>
                <a:ea typeface="+mn-ea"/>
                <a:cs typeface="+mn-cs"/>
              </a:rPr>
              <a:t>tool was </a:t>
            </a:r>
            <a:r>
              <a:rPr lang="en-US" sz="1200" u="sng" kern="1200" dirty="0" smtClean="0">
                <a:solidFill>
                  <a:schemeClr val="tx1"/>
                </a:solidFill>
                <a:effectLst/>
                <a:latin typeface="+mn-lt"/>
                <a:ea typeface="+mn-ea"/>
                <a:cs typeface="+mn-cs"/>
              </a:rPr>
              <a:t>fully applied </a:t>
            </a:r>
            <a:r>
              <a:rPr lang="en-US" sz="1200" kern="1200" dirty="0" smtClean="0">
                <a:solidFill>
                  <a:schemeClr val="tx1"/>
                </a:solidFill>
                <a:effectLst/>
                <a:latin typeface="+mn-lt"/>
                <a:ea typeface="+mn-ea"/>
                <a:cs typeface="+mn-cs"/>
              </a:rPr>
              <a:t>in the three targeted hospitals and the process seems to be at least </a:t>
            </a:r>
            <a:r>
              <a:rPr lang="en-US" sz="1200" u="sng" kern="1200" dirty="0" smtClean="0">
                <a:solidFill>
                  <a:schemeClr val="tx1"/>
                </a:solidFill>
                <a:effectLst/>
                <a:latin typeface="+mn-lt"/>
                <a:ea typeface="+mn-ea"/>
                <a:cs typeface="+mn-cs"/>
              </a:rPr>
              <a:t>acceptable, practicable and integrable</a:t>
            </a:r>
            <a:r>
              <a:rPr lang="en-US" sz="1200" kern="1200" dirty="0" smtClean="0">
                <a:solidFill>
                  <a:schemeClr val="tx1"/>
                </a:solidFill>
                <a:effectLst/>
                <a:latin typeface="+mn-lt"/>
                <a:ea typeface="+mn-ea"/>
                <a:cs typeface="+mn-cs"/>
              </a:rPr>
              <a:t>. </a:t>
            </a:r>
          </a:p>
          <a:p>
            <a:pPr marL="0" indent="0">
              <a:buFont typeface="Arial" panose="020B0604020202020204" pitchFamily="34" charset="0"/>
              <a:buNone/>
            </a:pPr>
            <a:endParaRPr lang="en-US" sz="1200" kern="1200" dirty="0" smtClean="0">
              <a:solidFill>
                <a:schemeClr val="tx1"/>
              </a:solidFill>
              <a:effectLst/>
              <a:latin typeface="+mn-lt"/>
              <a:ea typeface="+mn-ea"/>
              <a:cs typeface="+mn-cs"/>
            </a:endParaRPr>
          </a:p>
          <a:p>
            <a:pPr marL="0" indent="0">
              <a:buFont typeface="Arial" panose="020B0604020202020204" pitchFamily="34" charset="0"/>
              <a:buNone/>
            </a:pPr>
            <a:r>
              <a:rPr lang="en-US" sz="1200" i="1" kern="1200" dirty="0" smtClean="0">
                <a:solidFill>
                  <a:schemeClr val="tx1"/>
                </a:solidFill>
                <a:effectLst/>
                <a:latin typeface="+mn-lt"/>
                <a:ea typeface="+mn-ea"/>
                <a:cs typeface="+mn-cs"/>
              </a:rPr>
              <a:t>3) Feedback to further refine its mode of application</a:t>
            </a:r>
          </a:p>
          <a:p>
            <a:pPr marL="0" indent="0">
              <a:buFont typeface="Arial" panose="020B0604020202020204" pitchFamily="34" charset="0"/>
              <a:buNone/>
            </a:pPr>
            <a:r>
              <a:rPr lang="en-US" sz="1200" i="1" kern="1200" dirty="0" smtClean="0">
                <a:solidFill>
                  <a:schemeClr val="tx1"/>
                </a:solidFill>
                <a:effectLst/>
                <a:latin typeface="+mn-lt"/>
                <a:ea typeface="+mn-ea"/>
                <a:cs typeface="+mn-cs"/>
              </a:rPr>
              <a:t>Its mode of application, could be further improved, e.g. by </a:t>
            </a:r>
            <a:r>
              <a:rPr lang="en-US" sz="1200" i="1" u="sng" kern="1200" dirty="0" smtClean="0">
                <a:solidFill>
                  <a:schemeClr val="tx1"/>
                </a:solidFill>
                <a:effectLst/>
                <a:latin typeface="+mn-lt"/>
                <a:ea typeface="+mn-ea"/>
                <a:cs typeface="+mn-cs"/>
              </a:rPr>
              <a:t>paying more attention to recruiting and supporting participants</a:t>
            </a:r>
            <a:r>
              <a:rPr lang="en-US" sz="1200" i="1" kern="1200" dirty="0" smtClean="0">
                <a:solidFill>
                  <a:schemeClr val="tx1"/>
                </a:solidFill>
                <a:effectLst/>
                <a:latin typeface="+mn-lt"/>
                <a:ea typeface="+mn-ea"/>
                <a:cs typeface="+mn-cs"/>
              </a:rPr>
              <a:t>. </a:t>
            </a:r>
            <a:endParaRPr lang="fr-FR" sz="1200" i="1"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5"/>
          </p:nvPr>
        </p:nvSpPr>
        <p:spPr/>
        <p:txBody>
          <a:bodyPr/>
          <a:lstStyle/>
          <a:p>
            <a:fld id="{F7C843A9-4D7E-B341-94CD-A6E3C5D0B200}" type="slidenum">
              <a:rPr lang="fr-FR" smtClean="0"/>
              <a:t>5</a:t>
            </a:fld>
            <a:endParaRPr lang="fr-FR"/>
          </a:p>
        </p:txBody>
      </p:sp>
    </p:spTree>
    <p:extLst>
      <p:ext uri="{BB962C8B-B14F-4D97-AF65-F5344CB8AC3E}">
        <p14:creationId xmlns:p14="http://schemas.microsoft.com/office/powerpoint/2010/main" val="4067939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indent="0">
              <a:buFont typeface="Arial" panose="020B0604020202020204" pitchFamily="34" charset="0"/>
              <a:buNone/>
            </a:pPr>
            <a:r>
              <a:rPr lang="en-US" sz="1200" b="0" i="0" kern="1200" dirty="0" smtClean="0">
                <a:solidFill>
                  <a:schemeClr val="tx1"/>
                </a:solidFill>
                <a:effectLst/>
                <a:latin typeface="+mn-lt"/>
                <a:ea typeface="+mn-ea"/>
                <a:cs typeface="+mn-cs"/>
              </a:rPr>
              <a:t>Last slide.</a:t>
            </a:r>
          </a:p>
          <a:p>
            <a:pPr marL="0" indent="0">
              <a:buFont typeface="Arial" panose="020B0604020202020204" pitchFamily="34" charset="0"/>
              <a:buNone/>
            </a:pPr>
            <a:r>
              <a:rPr lang="en-US" sz="1200" b="0" i="0" kern="1200" dirty="0" smtClean="0">
                <a:solidFill>
                  <a:schemeClr val="tx1"/>
                </a:solidFill>
                <a:effectLst/>
                <a:latin typeface="+mn-lt"/>
                <a:ea typeface="+mn-ea"/>
                <a:cs typeface="+mn-cs"/>
              </a:rPr>
              <a:t>Two main</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discussion points.</a:t>
            </a:r>
          </a:p>
          <a:p>
            <a:pPr marL="0" indent="0">
              <a:buFont typeface="Arial" panose="020B0604020202020204" pitchFamily="34" charset="0"/>
              <a:buNone/>
            </a:pPr>
            <a:endParaRPr lang="en-US" sz="1200" b="0" i="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smtClean="0">
                <a:solidFill>
                  <a:schemeClr val="tx1"/>
                </a:solidFill>
                <a:effectLst/>
                <a:latin typeface="+mn-lt"/>
                <a:ea typeface="+mn-ea"/>
                <a:cs typeface="+mn-cs"/>
              </a:rPr>
              <a:t>In one of the three hospitals, the</a:t>
            </a:r>
            <a:r>
              <a:rPr lang="en-US" sz="1200" b="0" i="0" kern="1200" baseline="0" dirty="0" smtClean="0">
                <a:solidFill>
                  <a:schemeClr val="tx1"/>
                </a:solidFill>
                <a:effectLst/>
                <a:latin typeface="+mn-lt"/>
                <a:ea typeface="+mn-ea"/>
                <a:cs typeface="+mn-cs"/>
              </a:rPr>
              <a:t> ratings</a:t>
            </a:r>
            <a:r>
              <a:rPr lang="en-US" sz="1200" b="0" i="0" kern="1200" dirty="0" smtClean="0">
                <a:solidFill>
                  <a:schemeClr val="tx1"/>
                </a:solidFill>
                <a:effectLst/>
                <a:latin typeface="+mn-lt"/>
                <a:ea typeface="+mn-ea"/>
                <a:cs typeface="+mn-cs"/>
              </a:rPr>
              <a:t> were</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not </a:t>
            </a:r>
            <a:r>
              <a:rPr lang="en-US" sz="1200" b="0" i="0" kern="1200" dirty="0" smtClean="0">
                <a:solidFill>
                  <a:schemeClr val="tx1"/>
                </a:solidFill>
                <a:effectLst/>
                <a:latin typeface="+mn-lt"/>
                <a:ea typeface="+mn-ea"/>
                <a:cs typeface="+mn-cs"/>
              </a:rPr>
              <a:t>discriminating enough</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to identify strengths and/or weaknesses. </a:t>
            </a:r>
          </a:p>
          <a:p>
            <a:pPr marL="171450" indent="-171450">
              <a:buFont typeface="Arial" panose="020B0604020202020204" pitchFamily="34" charset="0"/>
              <a:buChar char="•"/>
            </a:pPr>
            <a:endParaRPr lang="en-US" sz="1200" b="0" i="0" kern="1200" dirty="0" smtClean="0">
              <a:solidFill>
                <a:schemeClr val="tx1"/>
              </a:solidFill>
              <a:effectLst/>
              <a:latin typeface="+mn-lt"/>
              <a:ea typeface="+mn-ea"/>
              <a:cs typeface="+mn-cs"/>
            </a:endParaRPr>
          </a:p>
          <a:p>
            <a:pPr marL="0" indent="0">
              <a:buFont typeface="Arial" panose="020B0604020202020204" pitchFamily="34" charset="0"/>
              <a:buNone/>
            </a:pPr>
            <a:r>
              <a:rPr lang="en-US" sz="1200" b="0" i="1" kern="1200" dirty="0" smtClean="0">
                <a:solidFill>
                  <a:schemeClr val="tx1"/>
                </a:solidFill>
                <a:effectLst/>
                <a:latin typeface="+mn-lt"/>
                <a:ea typeface="+mn-ea"/>
                <a:cs typeface="+mn-cs"/>
              </a:rPr>
              <a:t>If particular attention should be paid to this aspect in future applications of the questionnaire, for example by recalling this particular objective of prioritization during the instructions or by allowing sufficient time to react during the discussions to allow participants to highlight the priority nature of certain items, it is also an opportunity to recall that the interest of the questionnaire lies in our view above all as a facilitator of a dynamic of group.</a:t>
            </a:r>
            <a:r>
              <a:rPr lang="en-US" sz="1200" b="0" i="1" kern="1200" baseline="0" dirty="0" smtClean="0">
                <a:solidFill>
                  <a:schemeClr val="tx1"/>
                </a:solidFill>
                <a:effectLst/>
                <a:latin typeface="+mn-lt"/>
                <a:ea typeface="+mn-ea"/>
                <a:cs typeface="+mn-cs"/>
              </a:rPr>
              <a:t> </a:t>
            </a:r>
          </a:p>
          <a:p>
            <a:pPr marL="0" indent="0">
              <a:buFont typeface="Arial" panose="020B0604020202020204" pitchFamily="34" charset="0"/>
              <a:buNone/>
            </a:pPr>
            <a:endParaRPr lang="en-US" sz="1200" b="0" i="1" kern="1200" baseline="0" dirty="0" smtClean="0">
              <a:solidFill>
                <a:schemeClr val="tx1"/>
              </a:solidFill>
              <a:effectLst/>
              <a:latin typeface="+mn-lt"/>
              <a:ea typeface="+mn-ea"/>
              <a:cs typeface="+mn-cs"/>
            </a:endParaRPr>
          </a:p>
          <a:p>
            <a:pPr marL="0" indent="0">
              <a:buFont typeface="Arial" panose="020B0604020202020204" pitchFamily="34" charset="0"/>
              <a:buNone/>
            </a:pPr>
            <a:r>
              <a:rPr lang="en-US" sz="1200" b="0" i="1" kern="1200" baseline="0" dirty="0" smtClean="0">
                <a:solidFill>
                  <a:schemeClr val="tx1"/>
                </a:solidFill>
                <a:effectLst/>
                <a:latin typeface="+mn-lt"/>
                <a:ea typeface="+mn-ea"/>
                <a:cs typeface="+mn-cs"/>
              </a:rPr>
              <a:t>So </a:t>
            </a:r>
            <a:r>
              <a:rPr lang="en-US" sz="1200" b="0" i="0" kern="1200" baseline="0" dirty="0" smtClean="0">
                <a:solidFill>
                  <a:schemeClr val="tx1"/>
                </a:solidFill>
                <a:effectLst/>
                <a:latin typeface="+mn-lt"/>
                <a:ea typeface="+mn-ea"/>
                <a:cs typeface="+mn-cs"/>
              </a:rPr>
              <a:t>Maybe we could change something on the </a:t>
            </a:r>
            <a:r>
              <a:rPr lang="en-US" sz="1200" b="1" i="0" kern="1200" baseline="0" dirty="0" smtClean="0">
                <a:solidFill>
                  <a:schemeClr val="tx1"/>
                </a:solidFill>
                <a:effectLst/>
                <a:latin typeface="+mn-lt"/>
                <a:ea typeface="+mn-ea"/>
                <a:cs typeface="+mn-cs"/>
              </a:rPr>
              <a:t>dynamic of the round table </a:t>
            </a:r>
            <a:r>
              <a:rPr lang="en-US" sz="1200" b="0" i="0" kern="1200" baseline="0" dirty="0" smtClean="0">
                <a:solidFill>
                  <a:schemeClr val="tx1"/>
                </a:solidFill>
                <a:effectLst/>
                <a:latin typeface="+mn-lt"/>
                <a:ea typeface="+mn-ea"/>
                <a:cs typeface="+mn-cs"/>
              </a:rPr>
              <a:t>meeting or</a:t>
            </a:r>
            <a:r>
              <a:rPr lang="en-US" sz="1200" b="0" i="0" kern="1200" dirty="0" smtClean="0">
                <a:solidFill>
                  <a:schemeClr val="tx1"/>
                </a:solidFill>
                <a:effectLst/>
                <a:latin typeface="+mn-lt"/>
                <a:ea typeface="+mn-ea"/>
                <a:cs typeface="+mn-cs"/>
              </a:rPr>
              <a:t> proceed to a </a:t>
            </a:r>
            <a:r>
              <a:rPr lang="en-US" sz="1200" b="1" i="0" kern="1200" dirty="0" smtClean="0">
                <a:solidFill>
                  <a:schemeClr val="tx1"/>
                </a:solidFill>
                <a:effectLst/>
                <a:latin typeface="+mn-lt"/>
                <a:ea typeface="+mn-ea"/>
                <a:cs typeface="+mn-cs"/>
              </a:rPr>
              <a:t>nominal group </a:t>
            </a:r>
            <a:r>
              <a:rPr lang="en-US" sz="1200" b="0" i="0" kern="1200" dirty="0" smtClean="0">
                <a:solidFill>
                  <a:schemeClr val="tx1"/>
                </a:solidFill>
                <a:effectLst/>
                <a:latin typeface="+mn-lt"/>
                <a:ea typeface="+mn-ea"/>
                <a:cs typeface="+mn-cs"/>
              </a:rPr>
              <a:t>in a second step</a:t>
            </a:r>
            <a:r>
              <a:rPr lang="en-US" sz="1200" b="1" i="1" kern="1200" baseline="0" dirty="0" smtClean="0">
                <a:solidFill>
                  <a:schemeClr val="tx1"/>
                </a:solidFill>
                <a:effectLst/>
                <a:latin typeface="+mn-lt"/>
                <a:ea typeface="+mn-ea"/>
                <a:cs typeface="+mn-cs"/>
              </a:rPr>
              <a:t> </a:t>
            </a:r>
            <a:r>
              <a:rPr lang="en-US" sz="1200" b="0" i="1" kern="1200" baseline="0" dirty="0" smtClean="0">
                <a:solidFill>
                  <a:schemeClr val="tx1"/>
                </a:solidFill>
                <a:effectLst/>
                <a:latin typeface="+mn-lt"/>
                <a:ea typeface="+mn-ea"/>
                <a:cs typeface="+mn-cs"/>
              </a:rPr>
              <a:t>…? </a:t>
            </a:r>
          </a:p>
          <a:p>
            <a:pPr marL="171450" indent="-171450">
              <a:buFont typeface="Wingdings" panose="05000000000000000000" pitchFamily="2" charset="2"/>
              <a:buChar char="à"/>
            </a:pPr>
            <a:r>
              <a:rPr lang="en-US" sz="1200" b="0" i="0" kern="1200" baseline="0" dirty="0" smtClean="0">
                <a:solidFill>
                  <a:schemeClr val="tx1"/>
                </a:solidFill>
                <a:effectLst/>
                <a:latin typeface="+mn-lt"/>
                <a:ea typeface="+mn-ea"/>
                <a:cs typeface="+mn-cs"/>
              </a:rPr>
              <a:t>But after all, we wonder if </a:t>
            </a:r>
            <a:r>
              <a:rPr lang="en-US" sz="1200" b="0" i="0" u="sng" kern="1200" baseline="0" dirty="0" smtClean="0">
                <a:solidFill>
                  <a:schemeClr val="tx1"/>
                </a:solidFill>
                <a:effectLst/>
                <a:latin typeface="+mn-lt"/>
                <a:ea typeface="+mn-ea"/>
                <a:cs typeface="+mn-cs"/>
              </a:rPr>
              <a:t>the real value of the tool would mostly be his “group facilitation” effect</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0" i="1" kern="1200" dirty="0" smtClean="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0" i="0" u="none" strike="noStrike" kern="1200" baseline="0" dirty="0" smtClean="0">
                <a:solidFill>
                  <a:schemeClr val="tx1"/>
                </a:solidFill>
                <a:latin typeface="+mn-lt"/>
                <a:ea typeface="+mn-ea"/>
                <a:cs typeface="+mn-cs"/>
              </a:rPr>
              <a:t>The goal of </a:t>
            </a:r>
            <a:r>
              <a:rPr lang="fr-FR" sz="1200" b="0" i="0" u="none" strike="noStrike" kern="1200" baseline="0" dirty="0" err="1" smtClean="0">
                <a:solidFill>
                  <a:schemeClr val="tx1"/>
                </a:solidFill>
                <a:latin typeface="+mn-lt"/>
                <a:ea typeface="+mn-ea"/>
                <a:cs typeface="+mn-cs"/>
              </a:rPr>
              <a:t>my</a:t>
            </a:r>
            <a:r>
              <a:rPr lang="fr-FR" sz="1200" b="0" i="0" u="none" strike="noStrike" kern="1200" baseline="0" dirty="0" smtClean="0">
                <a:solidFill>
                  <a:schemeClr val="tx1"/>
                </a:solidFill>
                <a:latin typeface="+mn-lt"/>
                <a:ea typeface="+mn-ea"/>
                <a:cs typeface="+mn-cs"/>
              </a:rPr>
              <a:t> </a:t>
            </a:r>
            <a:r>
              <a:rPr lang="fr-FR" sz="1200" b="0" i="0" u="none" strike="noStrike" kern="1200" baseline="0" dirty="0" err="1" smtClean="0">
                <a:solidFill>
                  <a:schemeClr val="tx1"/>
                </a:solidFill>
                <a:latin typeface="+mn-lt"/>
                <a:ea typeface="+mn-ea"/>
                <a:cs typeface="+mn-cs"/>
              </a:rPr>
              <a:t>studies</a:t>
            </a:r>
            <a:r>
              <a:rPr lang="fr-FR" sz="1200" b="0" i="0" u="none" strike="noStrike" kern="1200" baseline="0" dirty="0" smtClean="0">
                <a:solidFill>
                  <a:schemeClr val="tx1"/>
                </a:solidFill>
                <a:latin typeface="+mn-lt"/>
                <a:ea typeface="+mn-ea"/>
                <a:cs typeface="+mn-cs"/>
              </a:rPr>
              <a:t> </a:t>
            </a:r>
            <a:r>
              <a:rPr lang="fr-FR" sz="1200" b="0" i="0" u="none" strike="noStrike" kern="1200" baseline="0" dirty="0" err="1" smtClean="0">
                <a:solidFill>
                  <a:schemeClr val="tx1"/>
                </a:solidFill>
                <a:latin typeface="+mn-lt"/>
                <a:ea typeface="+mn-ea"/>
                <a:cs typeface="+mn-cs"/>
              </a:rPr>
              <a:t>were</a:t>
            </a:r>
            <a:r>
              <a:rPr lang="fr-FR" sz="1200" b="0" i="0" u="none" strike="noStrike" kern="1200" baseline="0" dirty="0" smtClean="0">
                <a:solidFill>
                  <a:schemeClr val="tx1"/>
                </a:solidFill>
                <a:latin typeface="+mn-lt"/>
                <a:ea typeface="+mn-ea"/>
                <a:cs typeface="+mn-cs"/>
              </a:rPr>
              <a:t> </a:t>
            </a:r>
            <a:r>
              <a:rPr lang="fr-FR" sz="1200" b="0" i="0" u="none" strike="noStrike" kern="1200" baseline="0" dirty="0" err="1" smtClean="0">
                <a:solidFill>
                  <a:schemeClr val="tx1"/>
                </a:solidFill>
                <a:latin typeface="+mn-lt"/>
                <a:ea typeface="+mn-ea"/>
                <a:cs typeface="+mn-cs"/>
              </a:rPr>
              <a:t>analytical</a:t>
            </a:r>
            <a:r>
              <a:rPr lang="fr-FR" sz="1200" b="0" i="0" u="none" strike="noStrike" kern="1200" baseline="0" dirty="0" smtClean="0">
                <a:solidFill>
                  <a:schemeClr val="tx1"/>
                </a:solidFill>
                <a:latin typeface="+mn-lt"/>
                <a:ea typeface="+mn-ea"/>
                <a:cs typeface="+mn-cs"/>
              </a:rPr>
              <a:t>, but </a:t>
            </a:r>
            <a:r>
              <a:rPr lang="fr-FR" sz="1200" b="0" i="0" u="none" strike="noStrike" kern="1200" baseline="0" dirty="0" err="1" smtClean="0">
                <a:solidFill>
                  <a:schemeClr val="tx1"/>
                </a:solidFill>
                <a:latin typeface="+mn-lt"/>
                <a:ea typeface="+mn-ea"/>
                <a:cs typeface="+mn-cs"/>
              </a:rPr>
              <a:t>what</a:t>
            </a:r>
            <a:r>
              <a:rPr lang="fr-FR" sz="1200" b="0" i="0" u="none" strike="noStrike" kern="1200" baseline="0" dirty="0" smtClean="0">
                <a:solidFill>
                  <a:schemeClr val="tx1"/>
                </a:solidFill>
                <a:latin typeface="+mn-lt"/>
                <a:ea typeface="+mn-ea"/>
                <a:cs typeface="+mn-cs"/>
              </a:rPr>
              <a:t> </a:t>
            </a:r>
            <a:r>
              <a:rPr lang="fr-FR" sz="1200" b="0" i="0" u="none" strike="noStrike" kern="1200" baseline="0" dirty="0" smtClean="0">
                <a:solidFill>
                  <a:schemeClr val="tx1"/>
                </a:solidFill>
                <a:latin typeface="+mn-lt"/>
                <a:ea typeface="+mn-ea"/>
                <a:cs typeface="+mn-cs"/>
              </a:rPr>
              <a:t>about the </a:t>
            </a:r>
            <a:r>
              <a:rPr lang="fr-FR" sz="1200" b="0" i="0" u="none" strike="noStrike" kern="1200" baseline="0" dirty="0" smtClean="0">
                <a:solidFill>
                  <a:schemeClr val="tx1"/>
                </a:solidFill>
                <a:latin typeface="+mn-lt"/>
                <a:ea typeface="+mn-ea"/>
                <a:cs typeface="+mn-cs"/>
              </a:rPr>
              <a:t>évaluation of the impact of intervention </a:t>
            </a:r>
            <a:r>
              <a:rPr lang="fr-FR" sz="1200" b="0" i="0" u="none" strike="noStrike" kern="1200" baseline="0" dirty="0" err="1" smtClean="0">
                <a:solidFill>
                  <a:schemeClr val="tx1"/>
                </a:solidFill>
                <a:latin typeface="+mn-lt"/>
                <a:ea typeface="+mn-ea"/>
                <a:cs typeface="+mn-cs"/>
              </a:rPr>
              <a:t>buildt</a:t>
            </a:r>
            <a:r>
              <a:rPr lang="fr-FR" sz="1200" b="0" i="0" u="none" strike="noStrike" kern="1200" baseline="0" dirty="0" smtClean="0">
                <a:solidFill>
                  <a:schemeClr val="tx1"/>
                </a:solidFill>
                <a:latin typeface="+mn-lt"/>
                <a:ea typeface="+mn-ea"/>
                <a:cs typeface="+mn-cs"/>
              </a:rPr>
              <a:t> to change </a:t>
            </a:r>
            <a:r>
              <a:rPr lang="fr-FR" sz="1200" b="0" i="0" u="none" strike="noStrike" kern="1200" baseline="0" dirty="0" err="1" smtClean="0">
                <a:solidFill>
                  <a:schemeClr val="tx1"/>
                </a:solidFill>
                <a:latin typeface="+mn-lt"/>
                <a:ea typeface="+mn-ea"/>
                <a:cs typeface="+mn-cs"/>
              </a:rPr>
              <a:t>things</a:t>
            </a:r>
            <a:r>
              <a:rPr lang="fr-FR" sz="1200" b="0" i="0" u="none" strike="noStrike" kern="1200" baseline="0" dirty="0" smtClean="0">
                <a:solidFill>
                  <a:schemeClr val="tx1"/>
                </a:solidFill>
                <a:latin typeface="+mn-lt"/>
                <a:ea typeface="+mn-ea"/>
                <a:cs typeface="+mn-cs"/>
              </a:rPr>
              <a:t> on the </a:t>
            </a:r>
            <a:r>
              <a:rPr lang="fr-FR" sz="1200" b="0" i="0" u="none" strike="noStrike" kern="1200" baseline="0" dirty="0" err="1" smtClean="0">
                <a:solidFill>
                  <a:schemeClr val="tx1"/>
                </a:solidFill>
                <a:latin typeface="+mn-lt"/>
                <a:ea typeface="+mn-ea"/>
                <a:cs typeface="+mn-cs"/>
              </a:rPr>
              <a:t>ground</a:t>
            </a:r>
            <a:r>
              <a:rPr lang="fr-FR" sz="1200" b="0" i="0" u="none" strike="noStrike" kern="1200" baseline="0" dirty="0" smtClean="0">
                <a:solidFill>
                  <a:schemeClr val="tx1"/>
                </a:solidFill>
                <a:latin typeface="+mn-lt"/>
                <a:ea typeface="+mn-ea"/>
                <a:cs typeface="+mn-cs"/>
              </a:rPr>
              <a:t> ? (</a:t>
            </a:r>
            <a:r>
              <a:rPr lang="fr-FR" sz="1200" b="0" i="0" u="none" strike="noStrike" kern="1200" baseline="0" dirty="0" err="1" smtClean="0">
                <a:solidFill>
                  <a:schemeClr val="tx1"/>
                </a:solidFill>
                <a:latin typeface="+mn-lt"/>
                <a:ea typeface="+mn-ea"/>
                <a:cs typeface="+mn-cs"/>
              </a:rPr>
              <a:t>both</a:t>
            </a:r>
            <a:r>
              <a:rPr lang="fr-FR" sz="1200" b="0" i="0" u="none" strike="noStrike" kern="1200" baseline="0" dirty="0" smtClean="0">
                <a:solidFill>
                  <a:schemeClr val="tx1"/>
                </a:solidFill>
                <a:latin typeface="+mn-lt"/>
                <a:ea typeface="+mn-ea"/>
                <a:cs typeface="+mn-cs"/>
              </a:rPr>
              <a:t> positive or négative !). I </a:t>
            </a:r>
            <a:r>
              <a:rPr lang="fr-FR" sz="1200" b="0" i="0" u="none" strike="noStrike" kern="1200" baseline="0" dirty="0" err="1" smtClean="0">
                <a:solidFill>
                  <a:schemeClr val="tx1"/>
                </a:solidFill>
                <a:latin typeface="+mn-lt"/>
                <a:ea typeface="+mn-ea"/>
                <a:cs typeface="+mn-cs"/>
              </a:rPr>
              <a:t>don’t</a:t>
            </a:r>
            <a:r>
              <a:rPr lang="fr-FR" sz="1200" b="0" i="0" u="none" strike="noStrike" kern="1200" baseline="0" dirty="0" smtClean="0">
                <a:solidFill>
                  <a:schemeClr val="tx1"/>
                </a:solidFill>
                <a:latin typeface="+mn-lt"/>
                <a:ea typeface="+mn-ea"/>
                <a:cs typeface="+mn-cs"/>
              </a:rPr>
              <a:t> know if </a:t>
            </a:r>
            <a:r>
              <a:rPr lang="fr-FR" sz="1200" b="0" i="0" u="none" strike="noStrike" kern="1200" baseline="0" dirty="0" err="1" smtClean="0">
                <a:solidFill>
                  <a:schemeClr val="tx1"/>
                </a:solidFill>
                <a:latin typeface="+mn-lt"/>
                <a:ea typeface="+mn-ea"/>
                <a:cs typeface="+mn-cs"/>
              </a:rPr>
              <a:t>those</a:t>
            </a:r>
            <a:r>
              <a:rPr lang="fr-FR" sz="1200" b="0" i="0" u="none" strike="noStrike" kern="1200" baseline="0" dirty="0" smtClean="0">
                <a:solidFill>
                  <a:schemeClr val="tx1"/>
                </a:solidFill>
                <a:latin typeface="+mn-lt"/>
                <a:ea typeface="+mn-ea"/>
                <a:cs typeface="+mn-cs"/>
              </a:rPr>
              <a:t> questionnaires have </a:t>
            </a:r>
            <a:r>
              <a:rPr lang="en-US" sz="1200" b="0" i="0" u="none" strike="noStrike" kern="1200" baseline="0" dirty="0" smtClean="0">
                <a:solidFill>
                  <a:schemeClr val="tx1"/>
                </a:solidFill>
                <a:latin typeface="+mn-lt"/>
                <a:ea typeface="+mn-ea"/>
                <a:cs typeface="+mn-cs"/>
              </a:rPr>
              <a:t>the “</a:t>
            </a:r>
            <a:r>
              <a:rPr lang="en-US" b="1" baseline="0" dirty="0" smtClean="0"/>
              <a:t>psychometric properties / consistency</a:t>
            </a:r>
            <a:r>
              <a:rPr lang="en-US" baseline="0" dirty="0" smtClean="0"/>
              <a:t>” to measure change (I don’t think they have been validated that way). This remains an open question for me... </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aseline="0" dirty="0" smtClean="0"/>
              <a:t>Ok, I’ve finished, tank you for your attention, </a:t>
            </a:r>
            <a:r>
              <a:rPr lang="en-US" i="1" baseline="0" dirty="0" smtClean="0"/>
              <a:t>for your tolerance to my sometimes chaotic English</a:t>
            </a:r>
            <a:r>
              <a:rPr lang="en-US" baseline="0" dirty="0" smtClean="0"/>
              <a:t>, the floor is yours.</a:t>
            </a:r>
          </a:p>
          <a:p>
            <a:pPr marL="171450" indent="-171450">
              <a:buFont typeface="Arial" panose="020B0604020202020204" pitchFamily="34" charset="0"/>
              <a:buChar char="•"/>
            </a:pPr>
            <a:endParaRPr lang="en-US" baseline="0" dirty="0" smtClean="0"/>
          </a:p>
          <a:p>
            <a:pPr marL="0" indent="0">
              <a:buFont typeface="Arial" panose="020B0604020202020204" pitchFamily="34" charset="0"/>
              <a:buNone/>
            </a:pPr>
            <a:r>
              <a:rPr lang="en-US" baseline="0" dirty="0" smtClean="0"/>
              <a:t>Analytical vs pragmatic aim</a:t>
            </a:r>
          </a:p>
          <a:p>
            <a:pPr marL="0" indent="0">
              <a:buFont typeface="Arial" panose="020B0604020202020204" pitchFamily="34" charset="0"/>
              <a:buNone/>
            </a:pPr>
            <a:r>
              <a:rPr lang="en-US" baseline="0" dirty="0" smtClean="0"/>
              <a:t>In our study, the approach was just analytical : studying and refining a tool and its the processes of application or at most obtaining an organisational diagnosis. When it will be used to launch and accompany organisational change, the optimal way of implementing the tool (individual and/or collective, spread over several meetings or not) and very important “the right” stakeholders to target will have to be chosen according to the specifics of the context and the overall change strategy chosen. (Do not raise disproportionate expectations…) </a:t>
            </a:r>
          </a:p>
          <a:p>
            <a:pPr marL="0" indent="0">
              <a:buFont typeface="Arial" panose="020B0604020202020204" pitchFamily="34" charset="0"/>
              <a:buNone/>
            </a:pPr>
            <a:endParaRPr lang="en-US" baseline="0" dirty="0" smtClean="0"/>
          </a:p>
          <a:p>
            <a:pPr marL="0" indent="0">
              <a:buFont typeface="Arial" panose="020B0604020202020204" pitchFamily="34" charset="0"/>
              <a:buNone/>
            </a:pPr>
            <a:r>
              <a:rPr lang="en-US" u="sng" baseline="0" dirty="0" smtClean="0"/>
              <a:t>Divers : pas co-</a:t>
            </a:r>
            <a:r>
              <a:rPr lang="en-US" u="sng" baseline="0" dirty="0" err="1" smtClean="0"/>
              <a:t>créé</a:t>
            </a:r>
            <a:r>
              <a:rPr lang="en-US" u="sng" baseline="0" dirty="0" smtClean="0"/>
              <a:t>, top down… </a:t>
            </a:r>
          </a:p>
          <a:p>
            <a:r>
              <a:rPr lang="en-US" sz="1200" b="0" i="0" u="none" strike="noStrike" kern="1200" baseline="0" dirty="0" smtClean="0">
                <a:solidFill>
                  <a:schemeClr val="tx1"/>
                </a:solidFill>
                <a:latin typeface="+mn-lt"/>
                <a:ea typeface="+mn-ea"/>
                <a:cs typeface="+mn-cs"/>
              </a:rPr>
              <a:t>The V-HLO tool is neither the</a:t>
            </a:r>
          </a:p>
          <a:p>
            <a:r>
              <a:rPr lang="en-US" sz="1200" b="0" i="0" u="none" strike="noStrike" kern="1200" baseline="0" dirty="0" smtClean="0">
                <a:solidFill>
                  <a:schemeClr val="tx1"/>
                </a:solidFill>
                <a:latin typeface="+mn-lt"/>
                <a:ea typeface="+mn-ea"/>
                <a:cs typeface="+mn-cs"/>
              </a:rPr>
              <a:t>result of a large participatory research, nor intrinsically</a:t>
            </a:r>
          </a:p>
          <a:p>
            <a:r>
              <a:rPr lang="en-US" sz="1200" b="0" i="0" u="none" strike="noStrike" kern="1200" baseline="0" dirty="0" smtClean="0">
                <a:solidFill>
                  <a:schemeClr val="tx1"/>
                </a:solidFill>
                <a:latin typeface="+mn-lt"/>
                <a:ea typeface="+mn-ea"/>
                <a:cs typeface="+mn-cs"/>
              </a:rPr>
              <a:t>intended to be implemented in a participatory</a:t>
            </a:r>
          </a:p>
          <a:p>
            <a:r>
              <a:rPr lang="en-US" sz="1200" b="0" i="0" u="none" strike="noStrike" kern="1200" baseline="0" dirty="0" smtClean="0">
                <a:solidFill>
                  <a:schemeClr val="tx1"/>
                </a:solidFill>
                <a:latin typeface="+mn-lt"/>
                <a:ea typeface="+mn-ea"/>
                <a:cs typeface="+mn-cs"/>
              </a:rPr>
              <a:t>manner. It is addressed to a narrow user target, in</a:t>
            </a:r>
          </a:p>
          <a:p>
            <a:r>
              <a:rPr lang="en-US" sz="1200" b="0" i="0" u="none" strike="noStrike" kern="1200" baseline="0" dirty="0" smtClean="0">
                <a:solidFill>
                  <a:schemeClr val="tx1"/>
                </a:solidFill>
                <a:latin typeface="+mn-lt"/>
                <a:ea typeface="+mn-ea"/>
                <a:cs typeface="+mn-cs"/>
              </a:rPr>
              <a:t>their language, and the goal of our study was not to</a:t>
            </a:r>
          </a:p>
          <a:p>
            <a:r>
              <a:rPr lang="en-US" sz="1200" b="0" i="0" u="none" strike="noStrike" kern="1200" baseline="0" dirty="0" smtClean="0">
                <a:solidFill>
                  <a:schemeClr val="tx1"/>
                </a:solidFill>
                <a:latin typeface="+mn-lt"/>
                <a:ea typeface="+mn-ea"/>
                <a:cs typeface="+mn-cs"/>
              </a:rPr>
              <a:t>fundamentally reshape it. This aspect could be considered</a:t>
            </a:r>
          </a:p>
          <a:p>
            <a:r>
              <a:rPr lang="en-US" sz="1200" b="0" i="0" u="none" strike="noStrike" kern="1200" baseline="0" dirty="0" smtClean="0">
                <a:solidFill>
                  <a:schemeClr val="tx1"/>
                </a:solidFill>
                <a:latin typeface="+mn-lt"/>
                <a:ea typeface="+mn-ea"/>
                <a:cs typeface="+mn-cs"/>
              </a:rPr>
              <a:t>as an opportunity by remembering that the</a:t>
            </a:r>
          </a:p>
          <a:p>
            <a:r>
              <a:rPr lang="en-US" sz="1200" b="0" i="0" u="none" strike="noStrike" kern="1200" baseline="0" dirty="0" smtClean="0">
                <a:solidFill>
                  <a:schemeClr val="tx1"/>
                </a:solidFill>
                <a:latin typeface="+mn-lt"/>
                <a:ea typeface="+mn-ea"/>
                <a:cs typeface="+mn-cs"/>
              </a:rPr>
              <a:t>purpose of self-assessment tools, apart from organisational</a:t>
            </a:r>
          </a:p>
          <a:p>
            <a:r>
              <a:rPr lang="en-US" sz="1200" b="0" i="0" u="none" strike="noStrike" kern="1200" baseline="0" dirty="0" smtClean="0">
                <a:solidFill>
                  <a:schemeClr val="tx1"/>
                </a:solidFill>
                <a:latin typeface="+mn-lt"/>
                <a:ea typeface="+mn-ea"/>
                <a:cs typeface="+mn-cs"/>
              </a:rPr>
              <a:t>diagnosis, is to raise awareness and gain </a:t>
            </a:r>
            <a:r>
              <a:rPr lang="en-US" sz="1200" b="0" i="0" u="none" strike="noStrike" kern="1200" baseline="0" dirty="0" err="1" smtClean="0">
                <a:solidFill>
                  <a:schemeClr val="tx1"/>
                </a:solidFill>
                <a:latin typeface="+mn-lt"/>
                <a:ea typeface="+mn-ea"/>
                <a:cs typeface="+mn-cs"/>
              </a:rPr>
              <a:t>su</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of the management level inside hospital,</a:t>
            </a:r>
          </a:p>
          <a:p>
            <a:r>
              <a:rPr lang="en-US" sz="1200" b="0" i="0" u="none" strike="noStrike" kern="1200" baseline="0" dirty="0" smtClean="0">
                <a:solidFill>
                  <a:schemeClr val="tx1"/>
                </a:solidFill>
                <a:latin typeface="+mn-lt"/>
                <a:ea typeface="+mn-ea"/>
                <a:cs typeface="+mn-cs"/>
              </a:rPr>
              <a:t>indispensable in order to allow structural adoption of</a:t>
            </a:r>
          </a:p>
          <a:p>
            <a:r>
              <a:rPr lang="en-US" sz="1200" b="0" i="0" u="none" strike="noStrike" kern="1200" baseline="0" dirty="0" smtClean="0">
                <a:solidFill>
                  <a:schemeClr val="tx1"/>
                </a:solidFill>
                <a:latin typeface="+mn-lt"/>
                <a:ea typeface="+mn-ea"/>
                <a:cs typeface="+mn-cs"/>
              </a:rPr>
              <a:t>innovation in such large organisation</a:t>
            </a:r>
            <a:endParaRPr lang="fr-BE" dirty="0" smtClean="0"/>
          </a:p>
          <a:p>
            <a:endParaRPr lang="fr-BE" dirty="0"/>
          </a:p>
        </p:txBody>
      </p:sp>
      <p:sp>
        <p:nvSpPr>
          <p:cNvPr id="4" name="Espace réservé du numéro de diapositive 3"/>
          <p:cNvSpPr>
            <a:spLocks noGrp="1"/>
          </p:cNvSpPr>
          <p:nvPr>
            <p:ph type="sldNum" sz="quarter" idx="5"/>
          </p:nvPr>
        </p:nvSpPr>
        <p:spPr/>
        <p:txBody>
          <a:bodyPr/>
          <a:lstStyle/>
          <a:p>
            <a:fld id="{F7C843A9-4D7E-B341-94CD-A6E3C5D0B200}" type="slidenum">
              <a:rPr lang="fr-FR" smtClean="0"/>
              <a:t>6</a:t>
            </a:fld>
            <a:endParaRPr lang="fr-FR"/>
          </a:p>
        </p:txBody>
      </p:sp>
    </p:spTree>
    <p:extLst>
      <p:ext uri="{BB962C8B-B14F-4D97-AF65-F5344CB8AC3E}">
        <p14:creationId xmlns:p14="http://schemas.microsoft.com/office/powerpoint/2010/main" val="37794841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F7C843A9-4D7E-B341-94CD-A6E3C5D0B200}" type="slidenum">
              <a:rPr lang="fr-FR" smtClean="0"/>
              <a:t>7</a:t>
            </a:fld>
            <a:endParaRPr lang="fr-FR"/>
          </a:p>
        </p:txBody>
      </p:sp>
    </p:spTree>
    <p:extLst>
      <p:ext uri="{BB962C8B-B14F-4D97-AF65-F5344CB8AC3E}">
        <p14:creationId xmlns:p14="http://schemas.microsoft.com/office/powerpoint/2010/main" val="40933657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6CDE6C-6DB8-154B-B713-AB61068474C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D1D47F97-5D4F-804F-9562-99EDFD8715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C9C16684-2B1D-DE48-901C-40096FE72927}"/>
              </a:ext>
            </a:extLst>
          </p:cNvPr>
          <p:cNvSpPr>
            <a:spLocks noGrp="1"/>
          </p:cNvSpPr>
          <p:nvPr>
            <p:ph type="dt" sz="half" idx="10"/>
          </p:nvPr>
        </p:nvSpPr>
        <p:spPr/>
        <p:txBody>
          <a:bodyPr/>
          <a:lstStyle/>
          <a:p>
            <a:fld id="{9218CE23-9941-2342-AE4D-944A7BCF0DBF}" type="datetimeFigureOut">
              <a:rPr lang="fr-FR" smtClean="0"/>
              <a:t>11/11/2022</a:t>
            </a:fld>
            <a:endParaRPr lang="fr-FR"/>
          </a:p>
        </p:txBody>
      </p:sp>
      <p:sp>
        <p:nvSpPr>
          <p:cNvPr id="5" name="Espace réservé du pied de page 4">
            <a:extLst>
              <a:ext uri="{FF2B5EF4-FFF2-40B4-BE49-F238E27FC236}">
                <a16:creationId xmlns:a16="http://schemas.microsoft.com/office/drawing/2014/main" id="{DC68966E-7047-8445-9AF3-990CB384F83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DA66AD0-6DC5-A94F-992B-055A4A556A7B}"/>
              </a:ext>
            </a:extLst>
          </p:cNvPr>
          <p:cNvSpPr>
            <a:spLocks noGrp="1"/>
          </p:cNvSpPr>
          <p:nvPr>
            <p:ph type="sldNum" sz="quarter" idx="12"/>
          </p:nvPr>
        </p:nvSpPr>
        <p:spPr/>
        <p:txBody>
          <a:bodyPr/>
          <a:lstStyle/>
          <a:p>
            <a:fld id="{DD0D094A-223E-3E44-B98D-EEFD2BAC93E0}" type="slidenum">
              <a:rPr lang="fr-FR" smtClean="0"/>
              <a:t>‹N°›</a:t>
            </a:fld>
            <a:endParaRPr lang="fr-FR"/>
          </a:p>
        </p:txBody>
      </p:sp>
    </p:spTree>
    <p:extLst>
      <p:ext uri="{BB962C8B-B14F-4D97-AF65-F5344CB8AC3E}">
        <p14:creationId xmlns:p14="http://schemas.microsoft.com/office/powerpoint/2010/main" val="4226676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7709B8-3BCB-FC43-99DA-553CAB92CF1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402E543E-F894-2842-B744-F297A16EB9BE}"/>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3622AF3-AAFD-5B4E-8836-B91AAD028F44}"/>
              </a:ext>
            </a:extLst>
          </p:cNvPr>
          <p:cNvSpPr>
            <a:spLocks noGrp="1"/>
          </p:cNvSpPr>
          <p:nvPr>
            <p:ph type="dt" sz="half" idx="10"/>
          </p:nvPr>
        </p:nvSpPr>
        <p:spPr/>
        <p:txBody>
          <a:bodyPr/>
          <a:lstStyle/>
          <a:p>
            <a:fld id="{9218CE23-9941-2342-AE4D-944A7BCF0DBF}" type="datetimeFigureOut">
              <a:rPr lang="fr-FR" smtClean="0"/>
              <a:t>11/11/2022</a:t>
            </a:fld>
            <a:endParaRPr lang="fr-FR"/>
          </a:p>
        </p:txBody>
      </p:sp>
      <p:sp>
        <p:nvSpPr>
          <p:cNvPr id="5" name="Espace réservé du pied de page 4">
            <a:extLst>
              <a:ext uri="{FF2B5EF4-FFF2-40B4-BE49-F238E27FC236}">
                <a16:creationId xmlns:a16="http://schemas.microsoft.com/office/drawing/2014/main" id="{74F9DCBF-5026-7C44-983F-31B58B73EF1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E3868AB-BA59-C94E-A91B-F44C8B14F260}"/>
              </a:ext>
            </a:extLst>
          </p:cNvPr>
          <p:cNvSpPr>
            <a:spLocks noGrp="1"/>
          </p:cNvSpPr>
          <p:nvPr>
            <p:ph type="sldNum" sz="quarter" idx="12"/>
          </p:nvPr>
        </p:nvSpPr>
        <p:spPr/>
        <p:txBody>
          <a:bodyPr/>
          <a:lstStyle/>
          <a:p>
            <a:fld id="{DD0D094A-223E-3E44-B98D-EEFD2BAC93E0}" type="slidenum">
              <a:rPr lang="fr-FR" smtClean="0"/>
              <a:t>‹N°›</a:t>
            </a:fld>
            <a:endParaRPr lang="fr-FR"/>
          </a:p>
        </p:txBody>
      </p:sp>
    </p:spTree>
    <p:extLst>
      <p:ext uri="{BB962C8B-B14F-4D97-AF65-F5344CB8AC3E}">
        <p14:creationId xmlns:p14="http://schemas.microsoft.com/office/powerpoint/2010/main" val="2467896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FDC8D9E-1760-8E45-B4AF-E18515BFDF28}"/>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FCF31C3-F0EF-304F-A958-EF242044EA6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501C9A9-F198-1943-8F6F-E74B148DA798}"/>
              </a:ext>
            </a:extLst>
          </p:cNvPr>
          <p:cNvSpPr>
            <a:spLocks noGrp="1"/>
          </p:cNvSpPr>
          <p:nvPr>
            <p:ph type="dt" sz="half" idx="10"/>
          </p:nvPr>
        </p:nvSpPr>
        <p:spPr/>
        <p:txBody>
          <a:bodyPr/>
          <a:lstStyle/>
          <a:p>
            <a:fld id="{9218CE23-9941-2342-AE4D-944A7BCF0DBF}" type="datetimeFigureOut">
              <a:rPr lang="fr-FR" smtClean="0"/>
              <a:t>11/11/2022</a:t>
            </a:fld>
            <a:endParaRPr lang="fr-FR"/>
          </a:p>
        </p:txBody>
      </p:sp>
      <p:sp>
        <p:nvSpPr>
          <p:cNvPr id="5" name="Espace réservé du pied de page 4">
            <a:extLst>
              <a:ext uri="{FF2B5EF4-FFF2-40B4-BE49-F238E27FC236}">
                <a16:creationId xmlns:a16="http://schemas.microsoft.com/office/drawing/2014/main" id="{FC522630-BBC2-EF4E-BF1F-163CF1010EE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14B2DD3-F833-F440-8B93-5855B02EE4B3}"/>
              </a:ext>
            </a:extLst>
          </p:cNvPr>
          <p:cNvSpPr>
            <a:spLocks noGrp="1"/>
          </p:cNvSpPr>
          <p:nvPr>
            <p:ph type="sldNum" sz="quarter" idx="12"/>
          </p:nvPr>
        </p:nvSpPr>
        <p:spPr/>
        <p:txBody>
          <a:bodyPr/>
          <a:lstStyle/>
          <a:p>
            <a:fld id="{DD0D094A-223E-3E44-B98D-EEFD2BAC93E0}" type="slidenum">
              <a:rPr lang="fr-FR" smtClean="0"/>
              <a:t>‹N°›</a:t>
            </a:fld>
            <a:endParaRPr lang="fr-FR"/>
          </a:p>
        </p:txBody>
      </p:sp>
    </p:spTree>
    <p:extLst>
      <p:ext uri="{BB962C8B-B14F-4D97-AF65-F5344CB8AC3E}">
        <p14:creationId xmlns:p14="http://schemas.microsoft.com/office/powerpoint/2010/main" val="1320634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8A9A8B-F2B0-124C-ABAB-F03C9B231DD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3D877AA-4673-6A4E-9790-5411D55B8CF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D73B6DE-A14A-2941-8506-1D4EE5254062}"/>
              </a:ext>
            </a:extLst>
          </p:cNvPr>
          <p:cNvSpPr>
            <a:spLocks noGrp="1"/>
          </p:cNvSpPr>
          <p:nvPr>
            <p:ph type="dt" sz="half" idx="10"/>
          </p:nvPr>
        </p:nvSpPr>
        <p:spPr/>
        <p:txBody>
          <a:bodyPr/>
          <a:lstStyle/>
          <a:p>
            <a:fld id="{9218CE23-9941-2342-AE4D-944A7BCF0DBF}" type="datetimeFigureOut">
              <a:rPr lang="fr-FR" smtClean="0"/>
              <a:t>11/11/2022</a:t>
            </a:fld>
            <a:endParaRPr lang="fr-FR"/>
          </a:p>
        </p:txBody>
      </p:sp>
      <p:sp>
        <p:nvSpPr>
          <p:cNvPr id="5" name="Espace réservé du pied de page 4">
            <a:extLst>
              <a:ext uri="{FF2B5EF4-FFF2-40B4-BE49-F238E27FC236}">
                <a16:creationId xmlns:a16="http://schemas.microsoft.com/office/drawing/2014/main" id="{0766E87B-824C-764A-995B-48C485D5547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190EBF7-8828-FA4F-81E4-6662DC399F2F}"/>
              </a:ext>
            </a:extLst>
          </p:cNvPr>
          <p:cNvSpPr>
            <a:spLocks noGrp="1"/>
          </p:cNvSpPr>
          <p:nvPr>
            <p:ph type="sldNum" sz="quarter" idx="12"/>
          </p:nvPr>
        </p:nvSpPr>
        <p:spPr/>
        <p:txBody>
          <a:bodyPr/>
          <a:lstStyle/>
          <a:p>
            <a:fld id="{DD0D094A-223E-3E44-B98D-EEFD2BAC93E0}" type="slidenum">
              <a:rPr lang="fr-FR" smtClean="0"/>
              <a:t>‹N°›</a:t>
            </a:fld>
            <a:endParaRPr lang="fr-FR"/>
          </a:p>
        </p:txBody>
      </p:sp>
    </p:spTree>
    <p:extLst>
      <p:ext uri="{BB962C8B-B14F-4D97-AF65-F5344CB8AC3E}">
        <p14:creationId xmlns:p14="http://schemas.microsoft.com/office/powerpoint/2010/main" val="2072138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871670-7C2D-9A40-A829-B200B85C81F5}"/>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8ADD075-D302-774A-8144-16C085E134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103DE0E3-E024-BA48-966A-141D66AEF331}"/>
              </a:ext>
            </a:extLst>
          </p:cNvPr>
          <p:cNvSpPr>
            <a:spLocks noGrp="1"/>
          </p:cNvSpPr>
          <p:nvPr>
            <p:ph type="dt" sz="half" idx="10"/>
          </p:nvPr>
        </p:nvSpPr>
        <p:spPr/>
        <p:txBody>
          <a:bodyPr/>
          <a:lstStyle/>
          <a:p>
            <a:fld id="{9218CE23-9941-2342-AE4D-944A7BCF0DBF}" type="datetimeFigureOut">
              <a:rPr lang="fr-FR" smtClean="0"/>
              <a:t>11/11/2022</a:t>
            </a:fld>
            <a:endParaRPr lang="fr-FR"/>
          </a:p>
        </p:txBody>
      </p:sp>
      <p:sp>
        <p:nvSpPr>
          <p:cNvPr id="5" name="Espace réservé du pied de page 4">
            <a:extLst>
              <a:ext uri="{FF2B5EF4-FFF2-40B4-BE49-F238E27FC236}">
                <a16:creationId xmlns:a16="http://schemas.microsoft.com/office/drawing/2014/main" id="{70EBC81A-08C0-0844-9735-0092EE21412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85522D6-DBA0-9649-AFD3-282DE0D2DF05}"/>
              </a:ext>
            </a:extLst>
          </p:cNvPr>
          <p:cNvSpPr>
            <a:spLocks noGrp="1"/>
          </p:cNvSpPr>
          <p:nvPr>
            <p:ph type="sldNum" sz="quarter" idx="12"/>
          </p:nvPr>
        </p:nvSpPr>
        <p:spPr/>
        <p:txBody>
          <a:bodyPr/>
          <a:lstStyle/>
          <a:p>
            <a:fld id="{DD0D094A-223E-3E44-B98D-EEFD2BAC93E0}" type="slidenum">
              <a:rPr lang="fr-FR" smtClean="0"/>
              <a:t>‹N°›</a:t>
            </a:fld>
            <a:endParaRPr lang="fr-FR"/>
          </a:p>
        </p:txBody>
      </p:sp>
    </p:spTree>
    <p:extLst>
      <p:ext uri="{BB962C8B-B14F-4D97-AF65-F5344CB8AC3E}">
        <p14:creationId xmlns:p14="http://schemas.microsoft.com/office/powerpoint/2010/main" val="628804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1EAF2-169E-164E-9644-2913F45B343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E2A39E1-247C-C34A-86C0-E5D7CCE85BDC}"/>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9E68F2A2-38AC-044E-AEBF-553DE0746CA5}"/>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852633EC-0CF5-E04C-89B9-B70DA257A7DC}"/>
              </a:ext>
            </a:extLst>
          </p:cNvPr>
          <p:cNvSpPr>
            <a:spLocks noGrp="1"/>
          </p:cNvSpPr>
          <p:nvPr>
            <p:ph type="dt" sz="half" idx="10"/>
          </p:nvPr>
        </p:nvSpPr>
        <p:spPr/>
        <p:txBody>
          <a:bodyPr/>
          <a:lstStyle/>
          <a:p>
            <a:fld id="{9218CE23-9941-2342-AE4D-944A7BCF0DBF}" type="datetimeFigureOut">
              <a:rPr lang="fr-FR" smtClean="0"/>
              <a:t>11/11/2022</a:t>
            </a:fld>
            <a:endParaRPr lang="fr-FR"/>
          </a:p>
        </p:txBody>
      </p:sp>
      <p:sp>
        <p:nvSpPr>
          <p:cNvPr id="6" name="Espace réservé du pied de page 5">
            <a:extLst>
              <a:ext uri="{FF2B5EF4-FFF2-40B4-BE49-F238E27FC236}">
                <a16:creationId xmlns:a16="http://schemas.microsoft.com/office/drawing/2014/main" id="{A92A7646-D56F-B749-AD69-6BFB97F86E6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5C69A6D-409F-1B4C-BDE7-CC6583C4BA12}"/>
              </a:ext>
            </a:extLst>
          </p:cNvPr>
          <p:cNvSpPr>
            <a:spLocks noGrp="1"/>
          </p:cNvSpPr>
          <p:nvPr>
            <p:ph type="sldNum" sz="quarter" idx="12"/>
          </p:nvPr>
        </p:nvSpPr>
        <p:spPr/>
        <p:txBody>
          <a:bodyPr/>
          <a:lstStyle/>
          <a:p>
            <a:fld id="{DD0D094A-223E-3E44-B98D-EEFD2BAC93E0}" type="slidenum">
              <a:rPr lang="fr-FR" smtClean="0"/>
              <a:t>‹N°›</a:t>
            </a:fld>
            <a:endParaRPr lang="fr-FR"/>
          </a:p>
        </p:txBody>
      </p:sp>
    </p:spTree>
    <p:extLst>
      <p:ext uri="{BB962C8B-B14F-4D97-AF65-F5344CB8AC3E}">
        <p14:creationId xmlns:p14="http://schemas.microsoft.com/office/powerpoint/2010/main" val="381385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D76D96-5E83-DC4A-8F1D-AF4715A4987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88C24858-4F28-4741-AB5D-B39F2F0A86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0313CCE-A7C0-EA42-AB2A-0FAD6E88FEDC}"/>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0A9A020E-E301-4B46-B307-6CBBCF40F8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6824B3E4-C0B0-E24B-B0B2-6E1743769C72}"/>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65F08EB8-7F6B-5049-9E18-F1E093C625D5}"/>
              </a:ext>
            </a:extLst>
          </p:cNvPr>
          <p:cNvSpPr>
            <a:spLocks noGrp="1"/>
          </p:cNvSpPr>
          <p:nvPr>
            <p:ph type="dt" sz="half" idx="10"/>
          </p:nvPr>
        </p:nvSpPr>
        <p:spPr/>
        <p:txBody>
          <a:bodyPr/>
          <a:lstStyle/>
          <a:p>
            <a:fld id="{9218CE23-9941-2342-AE4D-944A7BCF0DBF}" type="datetimeFigureOut">
              <a:rPr lang="fr-FR" smtClean="0"/>
              <a:t>11/11/2022</a:t>
            </a:fld>
            <a:endParaRPr lang="fr-FR"/>
          </a:p>
        </p:txBody>
      </p:sp>
      <p:sp>
        <p:nvSpPr>
          <p:cNvPr id="8" name="Espace réservé du pied de page 7">
            <a:extLst>
              <a:ext uri="{FF2B5EF4-FFF2-40B4-BE49-F238E27FC236}">
                <a16:creationId xmlns:a16="http://schemas.microsoft.com/office/drawing/2014/main" id="{24A1C197-4ABA-B546-A245-D7C87F7F883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BB92EA8-35B4-324B-85C0-8C018C1DC26D}"/>
              </a:ext>
            </a:extLst>
          </p:cNvPr>
          <p:cNvSpPr>
            <a:spLocks noGrp="1"/>
          </p:cNvSpPr>
          <p:nvPr>
            <p:ph type="sldNum" sz="quarter" idx="12"/>
          </p:nvPr>
        </p:nvSpPr>
        <p:spPr/>
        <p:txBody>
          <a:bodyPr/>
          <a:lstStyle/>
          <a:p>
            <a:fld id="{DD0D094A-223E-3E44-B98D-EEFD2BAC93E0}" type="slidenum">
              <a:rPr lang="fr-FR" smtClean="0"/>
              <a:t>‹N°›</a:t>
            </a:fld>
            <a:endParaRPr lang="fr-FR"/>
          </a:p>
        </p:txBody>
      </p:sp>
    </p:spTree>
    <p:extLst>
      <p:ext uri="{BB962C8B-B14F-4D97-AF65-F5344CB8AC3E}">
        <p14:creationId xmlns:p14="http://schemas.microsoft.com/office/powerpoint/2010/main" val="2764701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F38E31-3625-4640-A367-20C137338E18}"/>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0188B25-811D-C145-948C-74A1C446DBCB}"/>
              </a:ext>
            </a:extLst>
          </p:cNvPr>
          <p:cNvSpPr>
            <a:spLocks noGrp="1"/>
          </p:cNvSpPr>
          <p:nvPr>
            <p:ph type="dt" sz="half" idx="10"/>
          </p:nvPr>
        </p:nvSpPr>
        <p:spPr/>
        <p:txBody>
          <a:bodyPr/>
          <a:lstStyle/>
          <a:p>
            <a:fld id="{9218CE23-9941-2342-AE4D-944A7BCF0DBF}" type="datetimeFigureOut">
              <a:rPr lang="fr-FR" smtClean="0"/>
              <a:t>11/11/2022</a:t>
            </a:fld>
            <a:endParaRPr lang="fr-FR"/>
          </a:p>
        </p:txBody>
      </p:sp>
      <p:sp>
        <p:nvSpPr>
          <p:cNvPr id="4" name="Espace réservé du pied de page 3">
            <a:extLst>
              <a:ext uri="{FF2B5EF4-FFF2-40B4-BE49-F238E27FC236}">
                <a16:creationId xmlns:a16="http://schemas.microsoft.com/office/drawing/2014/main" id="{2695DB6A-2678-C04D-807C-08EE70A2B70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5BB23B7-FBDD-7B41-BBC2-A0A986B8A637}"/>
              </a:ext>
            </a:extLst>
          </p:cNvPr>
          <p:cNvSpPr>
            <a:spLocks noGrp="1"/>
          </p:cNvSpPr>
          <p:nvPr>
            <p:ph type="sldNum" sz="quarter" idx="12"/>
          </p:nvPr>
        </p:nvSpPr>
        <p:spPr/>
        <p:txBody>
          <a:bodyPr/>
          <a:lstStyle/>
          <a:p>
            <a:fld id="{DD0D094A-223E-3E44-B98D-EEFD2BAC93E0}" type="slidenum">
              <a:rPr lang="fr-FR" smtClean="0"/>
              <a:t>‹N°›</a:t>
            </a:fld>
            <a:endParaRPr lang="fr-FR"/>
          </a:p>
        </p:txBody>
      </p:sp>
    </p:spTree>
    <p:extLst>
      <p:ext uri="{BB962C8B-B14F-4D97-AF65-F5344CB8AC3E}">
        <p14:creationId xmlns:p14="http://schemas.microsoft.com/office/powerpoint/2010/main" val="4070839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CD29033-9EE3-804D-9CB5-BFE378D4B9FF}"/>
              </a:ext>
            </a:extLst>
          </p:cNvPr>
          <p:cNvSpPr>
            <a:spLocks noGrp="1"/>
          </p:cNvSpPr>
          <p:nvPr>
            <p:ph type="dt" sz="half" idx="10"/>
          </p:nvPr>
        </p:nvSpPr>
        <p:spPr/>
        <p:txBody>
          <a:bodyPr/>
          <a:lstStyle/>
          <a:p>
            <a:fld id="{9218CE23-9941-2342-AE4D-944A7BCF0DBF}" type="datetimeFigureOut">
              <a:rPr lang="fr-FR" smtClean="0"/>
              <a:t>11/11/2022</a:t>
            </a:fld>
            <a:endParaRPr lang="fr-FR"/>
          </a:p>
        </p:txBody>
      </p:sp>
      <p:sp>
        <p:nvSpPr>
          <p:cNvPr id="3" name="Espace réservé du pied de page 2">
            <a:extLst>
              <a:ext uri="{FF2B5EF4-FFF2-40B4-BE49-F238E27FC236}">
                <a16:creationId xmlns:a16="http://schemas.microsoft.com/office/drawing/2014/main" id="{CD43376F-5E1C-274B-98AD-A9E27B67FA46}"/>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B71CCD81-6FD2-0F4C-AB27-0124D476C1A1}"/>
              </a:ext>
            </a:extLst>
          </p:cNvPr>
          <p:cNvSpPr>
            <a:spLocks noGrp="1"/>
          </p:cNvSpPr>
          <p:nvPr>
            <p:ph type="sldNum" sz="quarter" idx="12"/>
          </p:nvPr>
        </p:nvSpPr>
        <p:spPr/>
        <p:txBody>
          <a:bodyPr/>
          <a:lstStyle/>
          <a:p>
            <a:fld id="{DD0D094A-223E-3E44-B98D-EEFD2BAC93E0}" type="slidenum">
              <a:rPr lang="fr-FR" smtClean="0"/>
              <a:t>‹N°›</a:t>
            </a:fld>
            <a:endParaRPr lang="fr-FR"/>
          </a:p>
        </p:txBody>
      </p:sp>
    </p:spTree>
    <p:extLst>
      <p:ext uri="{BB962C8B-B14F-4D97-AF65-F5344CB8AC3E}">
        <p14:creationId xmlns:p14="http://schemas.microsoft.com/office/powerpoint/2010/main" val="1467177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2D663-5BC2-7942-AD8F-7C734EC384E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16415A1F-9BD7-CA49-82A9-BDDE30958D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83C8F3C-8169-7F42-95EA-7C708C7C0A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0FC07EF-8070-FB47-B0C8-B7D4FF11C71B}"/>
              </a:ext>
            </a:extLst>
          </p:cNvPr>
          <p:cNvSpPr>
            <a:spLocks noGrp="1"/>
          </p:cNvSpPr>
          <p:nvPr>
            <p:ph type="dt" sz="half" idx="10"/>
          </p:nvPr>
        </p:nvSpPr>
        <p:spPr/>
        <p:txBody>
          <a:bodyPr/>
          <a:lstStyle/>
          <a:p>
            <a:fld id="{9218CE23-9941-2342-AE4D-944A7BCF0DBF}" type="datetimeFigureOut">
              <a:rPr lang="fr-FR" smtClean="0"/>
              <a:t>11/11/2022</a:t>
            </a:fld>
            <a:endParaRPr lang="fr-FR"/>
          </a:p>
        </p:txBody>
      </p:sp>
      <p:sp>
        <p:nvSpPr>
          <p:cNvPr id="6" name="Espace réservé du pied de page 5">
            <a:extLst>
              <a:ext uri="{FF2B5EF4-FFF2-40B4-BE49-F238E27FC236}">
                <a16:creationId xmlns:a16="http://schemas.microsoft.com/office/drawing/2014/main" id="{E56B7370-0DF7-DF4C-B6DB-BA0C9D0D30C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1156709-E11F-BF44-9103-BEDC5415AAC4}"/>
              </a:ext>
            </a:extLst>
          </p:cNvPr>
          <p:cNvSpPr>
            <a:spLocks noGrp="1"/>
          </p:cNvSpPr>
          <p:nvPr>
            <p:ph type="sldNum" sz="quarter" idx="12"/>
          </p:nvPr>
        </p:nvSpPr>
        <p:spPr/>
        <p:txBody>
          <a:bodyPr/>
          <a:lstStyle/>
          <a:p>
            <a:fld id="{DD0D094A-223E-3E44-B98D-EEFD2BAC93E0}" type="slidenum">
              <a:rPr lang="fr-FR" smtClean="0"/>
              <a:t>‹N°›</a:t>
            </a:fld>
            <a:endParaRPr lang="fr-FR"/>
          </a:p>
        </p:txBody>
      </p:sp>
    </p:spTree>
    <p:extLst>
      <p:ext uri="{BB962C8B-B14F-4D97-AF65-F5344CB8AC3E}">
        <p14:creationId xmlns:p14="http://schemas.microsoft.com/office/powerpoint/2010/main" val="2619905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E83F76-399F-4F43-9942-AB127C28477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23183D1-10CB-7C4B-8AF6-DC86E21B40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941A8DD4-A57A-284C-BE83-CAA2985CAC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FF09D71-440B-124D-B55B-87105EDADF0B}"/>
              </a:ext>
            </a:extLst>
          </p:cNvPr>
          <p:cNvSpPr>
            <a:spLocks noGrp="1"/>
          </p:cNvSpPr>
          <p:nvPr>
            <p:ph type="dt" sz="half" idx="10"/>
          </p:nvPr>
        </p:nvSpPr>
        <p:spPr/>
        <p:txBody>
          <a:bodyPr/>
          <a:lstStyle/>
          <a:p>
            <a:fld id="{9218CE23-9941-2342-AE4D-944A7BCF0DBF}" type="datetimeFigureOut">
              <a:rPr lang="fr-FR" smtClean="0"/>
              <a:t>11/11/2022</a:t>
            </a:fld>
            <a:endParaRPr lang="fr-FR"/>
          </a:p>
        </p:txBody>
      </p:sp>
      <p:sp>
        <p:nvSpPr>
          <p:cNvPr id="6" name="Espace réservé du pied de page 5">
            <a:extLst>
              <a:ext uri="{FF2B5EF4-FFF2-40B4-BE49-F238E27FC236}">
                <a16:creationId xmlns:a16="http://schemas.microsoft.com/office/drawing/2014/main" id="{5EA5D571-9EE4-4C4A-90EB-1EE49E31ACB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29C7F22-FB10-DA4A-AF47-0CE2A65D657D}"/>
              </a:ext>
            </a:extLst>
          </p:cNvPr>
          <p:cNvSpPr>
            <a:spLocks noGrp="1"/>
          </p:cNvSpPr>
          <p:nvPr>
            <p:ph type="sldNum" sz="quarter" idx="12"/>
          </p:nvPr>
        </p:nvSpPr>
        <p:spPr/>
        <p:txBody>
          <a:bodyPr/>
          <a:lstStyle/>
          <a:p>
            <a:fld id="{DD0D094A-223E-3E44-B98D-EEFD2BAC93E0}" type="slidenum">
              <a:rPr lang="fr-FR" smtClean="0"/>
              <a:t>‹N°›</a:t>
            </a:fld>
            <a:endParaRPr lang="fr-FR"/>
          </a:p>
        </p:txBody>
      </p:sp>
    </p:spTree>
    <p:extLst>
      <p:ext uri="{BB962C8B-B14F-4D97-AF65-F5344CB8AC3E}">
        <p14:creationId xmlns:p14="http://schemas.microsoft.com/office/powerpoint/2010/main" val="3935998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E443A86-3630-074E-A0E9-0E5C8B0B1E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55B69EEF-AE1C-8540-86A8-E4661DB3C0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40BA1BA-18B7-BD47-A860-A5804911E7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18CE23-9941-2342-AE4D-944A7BCF0DBF}" type="datetimeFigureOut">
              <a:rPr lang="fr-FR" smtClean="0"/>
              <a:t>11/11/2022</a:t>
            </a:fld>
            <a:endParaRPr lang="fr-FR"/>
          </a:p>
        </p:txBody>
      </p:sp>
      <p:sp>
        <p:nvSpPr>
          <p:cNvPr id="5" name="Espace réservé du pied de page 4">
            <a:extLst>
              <a:ext uri="{FF2B5EF4-FFF2-40B4-BE49-F238E27FC236}">
                <a16:creationId xmlns:a16="http://schemas.microsoft.com/office/drawing/2014/main" id="{9D13A568-BFCF-4745-A7EE-29C4FF3B60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A77E5E6-4F7F-1E4D-8144-DC92000BFD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0D094A-223E-3E44-B98D-EEFD2BAC93E0}" type="slidenum">
              <a:rPr lang="fr-FR" smtClean="0"/>
              <a:t>‹N°›</a:t>
            </a:fld>
            <a:endParaRPr lang="fr-FR"/>
          </a:p>
        </p:txBody>
      </p:sp>
    </p:spTree>
    <p:extLst>
      <p:ext uri="{BB962C8B-B14F-4D97-AF65-F5344CB8AC3E}">
        <p14:creationId xmlns:p14="http://schemas.microsoft.com/office/powerpoint/2010/main" val="776055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hyperlink" Target="mailto:gilles.henrard@uliege.b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Une image contenant texte&#10;&#10;Description générée automatiquement">
            <a:extLst>
              <a:ext uri="{FF2B5EF4-FFF2-40B4-BE49-F238E27FC236}">
                <a16:creationId xmlns:a16="http://schemas.microsoft.com/office/drawing/2014/main" id="{78D25721-B060-1A44-8502-1F6210A0C0FD}"/>
              </a:ext>
            </a:extLst>
          </p:cNvPr>
          <p:cNvPicPr>
            <a:picLocks noChangeAspect="1"/>
          </p:cNvPicPr>
          <p:nvPr/>
        </p:nvPicPr>
        <p:blipFill>
          <a:blip r:embed="rId3"/>
          <a:stretch>
            <a:fillRect/>
          </a:stretch>
        </p:blipFill>
        <p:spPr>
          <a:xfrm>
            <a:off x="289824" y="197797"/>
            <a:ext cx="2870178" cy="1371777"/>
          </a:xfrm>
          <a:prstGeom prst="rect">
            <a:avLst/>
          </a:prstGeom>
        </p:spPr>
      </p:pic>
      <p:sp>
        <p:nvSpPr>
          <p:cNvPr id="4" name="ZoneTexte 3">
            <a:extLst>
              <a:ext uri="{FF2B5EF4-FFF2-40B4-BE49-F238E27FC236}">
                <a16:creationId xmlns:a16="http://schemas.microsoft.com/office/drawing/2014/main" id="{5E9DD181-B9A4-6042-BA55-D30235D5EE6A}"/>
              </a:ext>
            </a:extLst>
          </p:cNvPr>
          <p:cNvSpPr txBox="1"/>
          <p:nvPr/>
        </p:nvSpPr>
        <p:spPr>
          <a:xfrm>
            <a:off x="-7489" y="1846573"/>
            <a:ext cx="12192000" cy="5016758"/>
          </a:xfrm>
          <a:prstGeom prst="rect">
            <a:avLst/>
          </a:prstGeom>
          <a:solidFill>
            <a:srgbClr val="87BBC3"/>
          </a:solidFill>
        </p:spPr>
        <p:txBody>
          <a:bodyPr wrap="square" rtlCol="0">
            <a:spAutoFit/>
          </a:bodyPr>
          <a:lstStyle/>
          <a:p>
            <a:r>
              <a:rPr lang="fr-FR" sz="5400">
                <a:solidFill>
                  <a:schemeClr val="bg1"/>
                </a:solidFill>
                <a:latin typeface="Times New Roman" panose="02020603050405020304" pitchFamily="18" charset="0"/>
                <a:cs typeface="Times New Roman" panose="02020603050405020304" pitchFamily="18" charset="0"/>
              </a:rPr>
              <a:t>     </a:t>
            </a:r>
            <a:endParaRPr lang="fr-FR" sz="3200">
              <a:solidFill>
                <a:schemeClr val="bg1"/>
              </a:solidFill>
              <a:latin typeface="Times New Roman" panose="02020603050405020304" pitchFamily="18" charset="0"/>
              <a:cs typeface="Times New Roman" panose="02020603050405020304" pitchFamily="18" charset="0"/>
            </a:endParaRPr>
          </a:p>
          <a:p>
            <a:endParaRPr lang="fr-FR" sz="3200">
              <a:solidFill>
                <a:schemeClr val="bg1"/>
              </a:solidFill>
              <a:latin typeface="Times New Roman" panose="02020603050405020304" pitchFamily="18" charset="0"/>
              <a:cs typeface="Times New Roman" panose="02020603050405020304" pitchFamily="18" charset="0"/>
            </a:endParaRPr>
          </a:p>
          <a:p>
            <a:endParaRPr lang="fr-FR">
              <a:latin typeface="Times New Roman" panose="02020603050405020304" pitchFamily="18" charset="0"/>
              <a:cs typeface="Times New Roman" panose="02020603050405020304" pitchFamily="18" charset="0"/>
            </a:endParaRPr>
          </a:p>
          <a:p>
            <a:endParaRPr lang="fr-FR">
              <a:latin typeface="Times New Roman" panose="02020603050405020304" pitchFamily="18" charset="0"/>
              <a:cs typeface="Times New Roman" panose="02020603050405020304" pitchFamily="18" charset="0"/>
            </a:endParaRPr>
          </a:p>
          <a:p>
            <a:endParaRPr lang="fr-FR">
              <a:latin typeface="Times New Roman" panose="02020603050405020304" pitchFamily="18" charset="0"/>
              <a:cs typeface="Times New Roman" panose="02020603050405020304" pitchFamily="18" charset="0"/>
            </a:endParaRPr>
          </a:p>
          <a:p>
            <a:endParaRPr lang="fr-FR">
              <a:latin typeface="Times New Roman" panose="02020603050405020304" pitchFamily="18" charset="0"/>
              <a:cs typeface="Times New Roman" panose="02020603050405020304" pitchFamily="18" charset="0"/>
            </a:endParaRPr>
          </a:p>
          <a:p>
            <a:endParaRPr lang="fr-FR">
              <a:latin typeface="Times New Roman" panose="02020603050405020304" pitchFamily="18" charset="0"/>
              <a:cs typeface="Times New Roman" panose="02020603050405020304" pitchFamily="18" charset="0"/>
            </a:endParaRPr>
          </a:p>
          <a:p>
            <a:endParaRPr lang="fr-FR">
              <a:latin typeface="Times New Roman" panose="02020603050405020304" pitchFamily="18" charset="0"/>
              <a:cs typeface="Times New Roman" panose="02020603050405020304" pitchFamily="18" charset="0"/>
            </a:endParaRPr>
          </a:p>
          <a:p>
            <a:endParaRPr lang="fr-FR">
              <a:latin typeface="Times New Roman" panose="02020603050405020304" pitchFamily="18" charset="0"/>
              <a:cs typeface="Times New Roman" panose="02020603050405020304" pitchFamily="18" charset="0"/>
            </a:endParaRPr>
          </a:p>
          <a:p>
            <a:endParaRPr lang="fr-FR">
              <a:latin typeface="Times New Roman" panose="02020603050405020304" pitchFamily="18" charset="0"/>
              <a:cs typeface="Times New Roman" panose="02020603050405020304" pitchFamily="18" charset="0"/>
            </a:endParaRPr>
          </a:p>
          <a:p>
            <a:endParaRPr lang="fr-FR">
              <a:latin typeface="Times New Roman" panose="02020603050405020304" pitchFamily="18" charset="0"/>
              <a:cs typeface="Times New Roman" panose="02020603050405020304" pitchFamily="18" charset="0"/>
            </a:endParaRPr>
          </a:p>
          <a:p>
            <a:endParaRPr lang="fr-FR">
              <a:latin typeface="Times New Roman" panose="02020603050405020304" pitchFamily="18" charset="0"/>
              <a:cs typeface="Times New Roman" panose="02020603050405020304" pitchFamily="18" charset="0"/>
            </a:endParaRPr>
          </a:p>
          <a:p>
            <a:endParaRPr lang="fr-FR">
              <a:latin typeface="Times New Roman" panose="02020603050405020304" pitchFamily="18" charset="0"/>
              <a:cs typeface="Times New Roman" panose="02020603050405020304" pitchFamily="18" charset="0"/>
            </a:endParaRPr>
          </a:p>
          <a:p>
            <a:endParaRPr lang="fr-FR">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p:txBody>
      </p:sp>
      <p:sp>
        <p:nvSpPr>
          <p:cNvPr id="9" name="ZoneTexte 8">
            <a:extLst>
              <a:ext uri="{FF2B5EF4-FFF2-40B4-BE49-F238E27FC236}">
                <a16:creationId xmlns:a16="http://schemas.microsoft.com/office/drawing/2014/main" id="{76BBF328-2A1B-DA48-96CD-1B2E5DD3E590}"/>
              </a:ext>
            </a:extLst>
          </p:cNvPr>
          <p:cNvSpPr txBox="1"/>
          <p:nvPr/>
        </p:nvSpPr>
        <p:spPr>
          <a:xfrm>
            <a:off x="7114479" y="5947148"/>
            <a:ext cx="4466116" cy="646331"/>
          </a:xfrm>
          <a:prstGeom prst="rect">
            <a:avLst/>
          </a:prstGeom>
          <a:noFill/>
        </p:spPr>
        <p:txBody>
          <a:bodyPr wrap="square" rtlCol="0">
            <a:spAutoFit/>
          </a:bodyPr>
          <a:lstStyle/>
          <a:p>
            <a:pPr algn="r"/>
            <a:r>
              <a:rPr lang="fr-FR" dirty="0">
                <a:solidFill>
                  <a:srgbClr val="1F565E"/>
                </a:solidFill>
                <a:latin typeface="+mj-lt"/>
                <a:cs typeface="Times New Roman" panose="02020603050405020304" pitchFamily="18" charset="0"/>
              </a:rPr>
              <a:t>Dr. Gilles Henrard </a:t>
            </a:r>
          </a:p>
          <a:p>
            <a:pPr algn="r"/>
            <a:r>
              <a:rPr lang="fr-FR" dirty="0">
                <a:solidFill>
                  <a:srgbClr val="1F565E"/>
                </a:solidFill>
                <a:latin typeface="+mj-lt"/>
                <a:cs typeface="Times New Roman" panose="02020603050405020304" pitchFamily="18" charset="0"/>
              </a:rPr>
              <a:t>Prof. Jany </a:t>
            </a:r>
            <a:r>
              <a:rPr lang="fr-FR" dirty="0" err="1">
                <a:solidFill>
                  <a:srgbClr val="1F565E"/>
                </a:solidFill>
                <a:latin typeface="+mj-lt"/>
                <a:cs typeface="Times New Roman" panose="02020603050405020304" pitchFamily="18" charset="0"/>
              </a:rPr>
              <a:t>Rademakers</a:t>
            </a:r>
            <a:r>
              <a:rPr lang="fr-FR" dirty="0">
                <a:solidFill>
                  <a:srgbClr val="1F565E"/>
                </a:solidFill>
                <a:latin typeface="+mj-lt"/>
                <a:cs typeface="Times New Roman" panose="02020603050405020304" pitchFamily="18" charset="0"/>
              </a:rPr>
              <a:t> </a:t>
            </a:r>
          </a:p>
        </p:txBody>
      </p:sp>
      <p:sp>
        <p:nvSpPr>
          <p:cNvPr id="7" name="Titre 1"/>
          <p:cNvSpPr txBox="1">
            <a:spLocks/>
          </p:cNvSpPr>
          <p:nvPr/>
        </p:nvSpPr>
        <p:spPr>
          <a:xfrm>
            <a:off x="1064702" y="2050226"/>
            <a:ext cx="10047618" cy="277644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50000"/>
              </a:lnSpc>
            </a:pPr>
            <a:r>
              <a:rPr lang="fr-BE" sz="5300" b="1" dirty="0"/>
              <a:t> </a:t>
            </a:r>
            <a:endParaRPr lang="fr-BE" sz="4800" dirty="0"/>
          </a:p>
        </p:txBody>
      </p:sp>
      <p:sp>
        <p:nvSpPr>
          <p:cNvPr id="2" name="ZoneTexte 1"/>
          <p:cNvSpPr txBox="1"/>
          <p:nvPr/>
        </p:nvSpPr>
        <p:spPr>
          <a:xfrm>
            <a:off x="1214302" y="2686472"/>
            <a:ext cx="10047617" cy="1902957"/>
          </a:xfrm>
          <a:prstGeom prst="rect">
            <a:avLst/>
          </a:prstGeom>
          <a:noFill/>
        </p:spPr>
        <p:txBody>
          <a:bodyPr wrap="square" rtlCol="0">
            <a:spAutoFit/>
          </a:bodyPr>
          <a:lstStyle/>
          <a:p>
            <a:pPr algn="ctr"/>
            <a:r>
              <a:rPr lang="en-US" sz="4000" dirty="0"/>
              <a:t> The Vienna self-assessment questionnaire, </a:t>
            </a:r>
          </a:p>
          <a:p>
            <a:pPr algn="ctr"/>
            <a:r>
              <a:rPr lang="en-US" sz="4000" dirty="0"/>
              <a:t>a tool towards more health-literate hospitals ?</a:t>
            </a:r>
          </a:p>
          <a:p>
            <a:pPr algn="ctr">
              <a:lnSpc>
                <a:spcPct val="150000"/>
              </a:lnSpc>
            </a:pPr>
            <a:r>
              <a:rPr lang="en-US" sz="2800" dirty="0"/>
              <a:t>Three explorative case studies in Belgium</a:t>
            </a:r>
            <a:endParaRPr lang="fr-FR" sz="2800" dirty="0"/>
          </a:p>
        </p:txBody>
      </p:sp>
      <p:sp>
        <p:nvSpPr>
          <p:cNvPr id="5" name="ZoneTexte 4">
            <a:extLst>
              <a:ext uri="{FF2B5EF4-FFF2-40B4-BE49-F238E27FC236}">
                <a16:creationId xmlns:a16="http://schemas.microsoft.com/office/drawing/2014/main" id="{A6812612-A435-DA7A-1B3F-B70AF0D419FB}"/>
              </a:ext>
            </a:extLst>
          </p:cNvPr>
          <p:cNvSpPr txBox="1"/>
          <p:nvPr/>
        </p:nvSpPr>
        <p:spPr>
          <a:xfrm>
            <a:off x="522196" y="5948842"/>
            <a:ext cx="3635405" cy="646331"/>
          </a:xfrm>
          <a:prstGeom prst="rect">
            <a:avLst/>
          </a:prstGeom>
          <a:noFill/>
        </p:spPr>
        <p:txBody>
          <a:bodyPr wrap="square" rtlCol="0">
            <a:spAutoFit/>
          </a:bodyPr>
          <a:lstStyle/>
          <a:p>
            <a:r>
              <a:rPr lang="fr-BE" dirty="0">
                <a:solidFill>
                  <a:srgbClr val="1F565E"/>
                </a:solidFill>
                <a:latin typeface="+mj-lt"/>
                <a:cs typeface="Times New Roman" panose="02020603050405020304" pitchFamily="18" charset="0"/>
              </a:rPr>
              <a:t>EPH/EUPHA 2022 Berlin</a:t>
            </a:r>
          </a:p>
          <a:p>
            <a:r>
              <a:rPr lang="fr-BE" dirty="0">
                <a:solidFill>
                  <a:srgbClr val="1F565E"/>
                </a:solidFill>
                <a:latin typeface="+mj-lt"/>
                <a:cs typeface="Times New Roman" panose="02020603050405020304" pitchFamily="18" charset="0"/>
              </a:rPr>
              <a:t>Abstract W202200123</a:t>
            </a:r>
          </a:p>
        </p:txBody>
      </p:sp>
    </p:spTree>
    <p:extLst>
      <p:ext uri="{BB962C8B-B14F-4D97-AF65-F5344CB8AC3E}">
        <p14:creationId xmlns:p14="http://schemas.microsoft.com/office/powerpoint/2010/main" val="1338946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Une image contenant texte&#10;&#10;Description générée automatiquement">
            <a:extLst>
              <a:ext uri="{FF2B5EF4-FFF2-40B4-BE49-F238E27FC236}">
                <a16:creationId xmlns:a16="http://schemas.microsoft.com/office/drawing/2014/main" id="{BFDF089C-1E7A-B44F-ADB8-CF0431936D72}"/>
              </a:ext>
            </a:extLst>
          </p:cNvPr>
          <p:cNvPicPr>
            <a:picLocks noChangeAspect="1"/>
          </p:cNvPicPr>
          <p:nvPr/>
        </p:nvPicPr>
        <p:blipFill>
          <a:blip r:embed="rId3"/>
          <a:stretch>
            <a:fillRect/>
          </a:stretch>
        </p:blipFill>
        <p:spPr>
          <a:xfrm>
            <a:off x="10457935" y="5983789"/>
            <a:ext cx="1589903" cy="759880"/>
          </a:xfrm>
          <a:prstGeom prst="rect">
            <a:avLst/>
          </a:prstGeom>
        </p:spPr>
      </p:pic>
      <p:sp>
        <p:nvSpPr>
          <p:cNvPr id="2" name="Rectangle 1"/>
          <p:cNvSpPr/>
          <p:nvPr/>
        </p:nvSpPr>
        <p:spPr>
          <a:xfrm>
            <a:off x="3048000" y="2303051"/>
            <a:ext cx="6096000" cy="1107996"/>
          </a:xfrm>
          <a:prstGeom prst="rect">
            <a:avLst/>
          </a:prstGeom>
        </p:spPr>
        <p:txBody>
          <a:bodyPr>
            <a:spAutoFit/>
          </a:bodyPr>
          <a:lstStyle/>
          <a:p>
            <a:pPr lvl="0" algn="ctr">
              <a:lnSpc>
                <a:spcPct val="150000"/>
              </a:lnSpc>
              <a:spcBef>
                <a:spcPts val="1000"/>
              </a:spcBef>
            </a:pPr>
            <a:r>
              <a:rPr lang="fr-BE" sz="4400" dirty="0">
                <a:solidFill>
                  <a:prstClr val="black"/>
                </a:solidFill>
              </a:rPr>
              <a:t> </a:t>
            </a:r>
          </a:p>
        </p:txBody>
      </p:sp>
      <p:sp>
        <p:nvSpPr>
          <p:cNvPr id="4" name="Titre 3"/>
          <p:cNvSpPr>
            <a:spLocks noGrp="1"/>
          </p:cNvSpPr>
          <p:nvPr>
            <p:ph type="title"/>
          </p:nvPr>
        </p:nvSpPr>
        <p:spPr/>
        <p:txBody>
          <a:bodyPr/>
          <a:lstStyle/>
          <a:p>
            <a:r>
              <a:rPr lang="en-US" dirty="0"/>
              <a:t>Background</a:t>
            </a:r>
            <a:endParaRPr lang="fr-FR" dirty="0"/>
          </a:p>
        </p:txBody>
      </p:sp>
      <p:sp>
        <p:nvSpPr>
          <p:cNvPr id="5" name="Espace réservé du contenu 4"/>
          <p:cNvSpPr>
            <a:spLocks noGrp="1"/>
          </p:cNvSpPr>
          <p:nvPr>
            <p:ph idx="1"/>
          </p:nvPr>
        </p:nvSpPr>
        <p:spPr>
          <a:xfrm>
            <a:off x="838200" y="1825625"/>
            <a:ext cx="10892883" cy="4351338"/>
          </a:xfrm>
        </p:spPr>
        <p:txBody>
          <a:bodyPr/>
          <a:lstStyle/>
          <a:p>
            <a:r>
              <a:rPr lang="en-US" dirty="0"/>
              <a:t>Tackling</a:t>
            </a:r>
            <a:r>
              <a:rPr lang="fr-FR" dirty="0"/>
              <a:t> « </a:t>
            </a:r>
            <a:r>
              <a:rPr lang="fr-FR" dirty="0" err="1"/>
              <a:t>unnecessary</a:t>
            </a:r>
            <a:r>
              <a:rPr lang="fr-FR" dirty="0"/>
              <a:t> </a:t>
            </a:r>
            <a:r>
              <a:rPr lang="fr-FR" dirty="0" err="1"/>
              <a:t>complexity</a:t>
            </a:r>
            <a:r>
              <a:rPr lang="fr-FR" dirty="0"/>
              <a:t> » in </a:t>
            </a:r>
            <a:r>
              <a:rPr lang="fr-FR" dirty="0" err="1"/>
              <a:t>health</a:t>
            </a:r>
            <a:r>
              <a:rPr lang="fr-FR" dirty="0"/>
              <a:t> institutions</a:t>
            </a:r>
          </a:p>
          <a:p>
            <a:pPr marL="0" indent="0">
              <a:buNone/>
            </a:pPr>
            <a:endParaRPr lang="fr-FR" dirty="0"/>
          </a:p>
          <a:p>
            <a:r>
              <a:rPr lang="fr-FR" dirty="0" err="1"/>
              <a:t>Role</a:t>
            </a:r>
            <a:r>
              <a:rPr lang="fr-FR" dirty="0"/>
              <a:t> of self-</a:t>
            </a:r>
            <a:r>
              <a:rPr lang="fr-FR" dirty="0" err="1"/>
              <a:t>assesment</a:t>
            </a:r>
            <a:r>
              <a:rPr lang="fr-FR" dirty="0"/>
              <a:t> </a:t>
            </a:r>
            <a:r>
              <a:rPr lang="fr-FR" dirty="0" err="1"/>
              <a:t>tools</a:t>
            </a:r>
            <a:r>
              <a:rPr lang="fr-FR" dirty="0"/>
              <a:t> (</a:t>
            </a:r>
            <a:r>
              <a:rPr lang="fr-FR" dirty="0" smtClean="0"/>
              <a:t>questionnaires)</a:t>
            </a:r>
            <a:endParaRPr lang="fr-FR" dirty="0"/>
          </a:p>
          <a:p>
            <a:pPr marL="0" indent="0">
              <a:buNone/>
            </a:pPr>
            <a:endParaRPr lang="fr-FR" dirty="0"/>
          </a:p>
          <a:p>
            <a:r>
              <a:rPr lang="fr-FR" dirty="0"/>
              <a:t>Vienna </a:t>
            </a:r>
            <a:r>
              <a:rPr lang="fr-FR" dirty="0" smtClean="0"/>
              <a:t>HLO </a:t>
            </a:r>
            <a:r>
              <a:rPr lang="fr-FR" dirty="0" err="1" smtClean="0"/>
              <a:t>tool</a:t>
            </a:r>
            <a:r>
              <a:rPr lang="fr-FR" dirty="0" smtClean="0"/>
              <a:t> for </a:t>
            </a:r>
            <a:r>
              <a:rPr lang="fr-FR" dirty="0" err="1" smtClean="0"/>
              <a:t>hospitals</a:t>
            </a:r>
            <a:r>
              <a:rPr lang="fr-FR" dirty="0" smtClean="0"/>
              <a:t> </a:t>
            </a:r>
            <a:r>
              <a:rPr lang="fr-FR" sz="2400" dirty="0"/>
              <a:t> </a:t>
            </a:r>
            <a:r>
              <a:rPr lang="fr-FR" sz="2400" dirty="0" smtClean="0"/>
              <a:t>   </a:t>
            </a:r>
            <a:r>
              <a:rPr lang="fr-FR" sz="2400" dirty="0" err="1" smtClean="0">
                <a:solidFill>
                  <a:schemeClr val="accent1"/>
                </a:solidFill>
              </a:rPr>
              <a:t>Pelikan</a:t>
            </a:r>
            <a:r>
              <a:rPr lang="fr-FR" sz="2400" dirty="0" smtClean="0">
                <a:solidFill>
                  <a:schemeClr val="accent1"/>
                </a:solidFill>
              </a:rPr>
              <a:t> et </a:t>
            </a:r>
            <a:r>
              <a:rPr lang="fr-FR" sz="2400" dirty="0" err="1" smtClean="0">
                <a:solidFill>
                  <a:schemeClr val="accent1"/>
                </a:solidFill>
              </a:rPr>
              <a:t>Dietscher</a:t>
            </a:r>
            <a:r>
              <a:rPr lang="fr-FR" sz="2400" dirty="0" smtClean="0">
                <a:solidFill>
                  <a:schemeClr val="accent1"/>
                </a:solidFill>
              </a:rPr>
              <a:t> 2016</a:t>
            </a:r>
            <a:endParaRPr lang="fr-FR" dirty="0">
              <a:solidFill>
                <a:schemeClr val="accent1"/>
              </a:solidFill>
            </a:endParaRPr>
          </a:p>
        </p:txBody>
      </p:sp>
      <p:pic>
        <p:nvPicPr>
          <p:cNvPr id="6" name="Image 5"/>
          <p:cNvPicPr>
            <a:picLocks noChangeAspect="1"/>
          </p:cNvPicPr>
          <p:nvPr/>
        </p:nvPicPr>
        <p:blipFill>
          <a:blip r:embed="rId4"/>
          <a:stretch>
            <a:fillRect/>
          </a:stretch>
        </p:blipFill>
        <p:spPr>
          <a:xfrm>
            <a:off x="2726826" y="4756860"/>
            <a:ext cx="2941927" cy="805588"/>
          </a:xfrm>
          <a:prstGeom prst="rect">
            <a:avLst/>
          </a:prstGeom>
          <a:effectLst>
            <a:outerShdw blurRad="50800" dist="38100" dir="13500000" algn="br" rotWithShape="0">
              <a:prstClr val="black">
                <a:alpha val="40000"/>
              </a:prstClr>
            </a:outerShdw>
          </a:effectLst>
        </p:spPr>
      </p:pic>
      <p:pic>
        <p:nvPicPr>
          <p:cNvPr id="7" name="Image 6"/>
          <p:cNvPicPr>
            <a:picLocks noChangeAspect="1"/>
          </p:cNvPicPr>
          <p:nvPr/>
        </p:nvPicPr>
        <p:blipFill>
          <a:blip r:embed="rId5"/>
          <a:stretch>
            <a:fillRect/>
          </a:stretch>
        </p:blipFill>
        <p:spPr>
          <a:xfrm>
            <a:off x="6284641" y="4965691"/>
            <a:ext cx="3095625" cy="904875"/>
          </a:xfrm>
          <a:prstGeom prst="rect">
            <a:avLst/>
          </a:prstGeom>
          <a:effectLst>
            <a:outerShdw blurRad="50800" dist="38100" dir="13500000" algn="br" rotWithShape="0">
              <a:prstClr val="black">
                <a:alpha val="40000"/>
              </a:prstClr>
            </a:outerShdw>
          </a:effectLst>
        </p:spPr>
      </p:pic>
    </p:spTree>
    <p:extLst>
      <p:ext uri="{BB962C8B-B14F-4D97-AF65-F5344CB8AC3E}">
        <p14:creationId xmlns:p14="http://schemas.microsoft.com/office/powerpoint/2010/main" val="918090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Une image contenant texte&#10;&#10;Description générée automatiquement">
            <a:extLst>
              <a:ext uri="{FF2B5EF4-FFF2-40B4-BE49-F238E27FC236}">
                <a16:creationId xmlns:a16="http://schemas.microsoft.com/office/drawing/2014/main" id="{BFDF089C-1E7A-B44F-ADB8-CF0431936D72}"/>
              </a:ext>
            </a:extLst>
          </p:cNvPr>
          <p:cNvPicPr>
            <a:picLocks noChangeAspect="1"/>
          </p:cNvPicPr>
          <p:nvPr/>
        </p:nvPicPr>
        <p:blipFill>
          <a:blip r:embed="rId3"/>
          <a:stretch>
            <a:fillRect/>
          </a:stretch>
        </p:blipFill>
        <p:spPr>
          <a:xfrm>
            <a:off x="10457935" y="5983789"/>
            <a:ext cx="1589903" cy="759880"/>
          </a:xfrm>
          <a:prstGeom prst="rect">
            <a:avLst/>
          </a:prstGeom>
        </p:spPr>
      </p:pic>
      <p:sp>
        <p:nvSpPr>
          <p:cNvPr id="2" name="Rectangle 1"/>
          <p:cNvSpPr/>
          <p:nvPr/>
        </p:nvSpPr>
        <p:spPr>
          <a:xfrm>
            <a:off x="3048000" y="2303051"/>
            <a:ext cx="6096000" cy="1107996"/>
          </a:xfrm>
          <a:prstGeom prst="rect">
            <a:avLst/>
          </a:prstGeom>
        </p:spPr>
        <p:txBody>
          <a:bodyPr>
            <a:spAutoFit/>
          </a:bodyPr>
          <a:lstStyle/>
          <a:p>
            <a:pPr lvl="0" algn="ctr">
              <a:lnSpc>
                <a:spcPct val="150000"/>
              </a:lnSpc>
              <a:spcBef>
                <a:spcPts val="1000"/>
              </a:spcBef>
            </a:pPr>
            <a:r>
              <a:rPr lang="fr-BE" sz="4400" dirty="0">
                <a:solidFill>
                  <a:prstClr val="black"/>
                </a:solidFill>
              </a:rPr>
              <a:t> </a:t>
            </a:r>
          </a:p>
        </p:txBody>
      </p:sp>
      <p:sp>
        <p:nvSpPr>
          <p:cNvPr id="4" name="Titre 3"/>
          <p:cNvSpPr>
            <a:spLocks noGrp="1"/>
          </p:cNvSpPr>
          <p:nvPr>
            <p:ph type="title"/>
          </p:nvPr>
        </p:nvSpPr>
        <p:spPr/>
        <p:txBody>
          <a:bodyPr/>
          <a:lstStyle/>
          <a:p>
            <a:r>
              <a:rPr lang="fr-FR" dirty="0"/>
              <a:t>Methods (1/2)</a:t>
            </a:r>
          </a:p>
        </p:txBody>
      </p:sp>
      <p:sp>
        <p:nvSpPr>
          <p:cNvPr id="5" name="Espace réservé du contenu 4"/>
          <p:cNvSpPr>
            <a:spLocks noGrp="1"/>
          </p:cNvSpPr>
          <p:nvPr>
            <p:ph idx="1"/>
          </p:nvPr>
        </p:nvSpPr>
        <p:spPr>
          <a:xfrm>
            <a:off x="838200" y="1825625"/>
            <a:ext cx="10515600" cy="4667250"/>
          </a:xfrm>
        </p:spPr>
        <p:txBody>
          <a:bodyPr>
            <a:normAutofit/>
          </a:bodyPr>
          <a:lstStyle/>
          <a:p>
            <a:pPr marL="0" indent="0">
              <a:lnSpc>
                <a:spcPct val="100000"/>
              </a:lnSpc>
              <a:buNone/>
            </a:pPr>
            <a:r>
              <a:rPr lang="fr-FR" dirty="0"/>
              <a:t>TRAPD cross-cultural translation </a:t>
            </a:r>
            <a:r>
              <a:rPr lang="fr-FR" dirty="0" err="1" smtClean="0"/>
              <a:t>method</a:t>
            </a:r>
            <a:r>
              <a:rPr lang="fr-FR" dirty="0" smtClean="0"/>
              <a:t> </a:t>
            </a:r>
            <a:endParaRPr lang="fr-FR" dirty="0"/>
          </a:p>
          <a:p>
            <a:pPr>
              <a:lnSpc>
                <a:spcPct val="100000"/>
              </a:lnSpc>
            </a:pPr>
            <a:endParaRPr lang="fr-FR" sz="1800" dirty="0">
              <a:solidFill>
                <a:schemeClr val="accent1"/>
              </a:solidFill>
            </a:endParaRPr>
          </a:p>
          <a:p>
            <a:pPr>
              <a:lnSpc>
                <a:spcPct val="100000"/>
              </a:lnSpc>
            </a:pPr>
            <a:endParaRPr lang="fr-FR" sz="1800" dirty="0">
              <a:solidFill>
                <a:schemeClr val="accent1"/>
              </a:solidFill>
            </a:endParaRPr>
          </a:p>
          <a:p>
            <a:pPr>
              <a:lnSpc>
                <a:spcPct val="100000"/>
              </a:lnSpc>
            </a:pPr>
            <a:endParaRPr lang="fr-FR" sz="1800" dirty="0">
              <a:solidFill>
                <a:schemeClr val="accent1"/>
              </a:solidFill>
            </a:endParaRPr>
          </a:p>
          <a:p>
            <a:pPr>
              <a:lnSpc>
                <a:spcPct val="100000"/>
              </a:lnSpc>
            </a:pPr>
            <a:endParaRPr lang="fr-FR" sz="1800" dirty="0">
              <a:solidFill>
                <a:schemeClr val="accent1"/>
              </a:solidFill>
            </a:endParaRPr>
          </a:p>
          <a:p>
            <a:pPr>
              <a:lnSpc>
                <a:spcPct val="100000"/>
              </a:lnSpc>
            </a:pPr>
            <a:endParaRPr lang="fr-FR" sz="1800" dirty="0">
              <a:solidFill>
                <a:schemeClr val="accent1"/>
              </a:solidFill>
            </a:endParaRPr>
          </a:p>
          <a:p>
            <a:pPr marL="0" indent="0">
              <a:lnSpc>
                <a:spcPct val="100000"/>
              </a:lnSpc>
              <a:buNone/>
            </a:pPr>
            <a:r>
              <a:rPr lang="fr-FR" sz="1800" dirty="0">
                <a:solidFill>
                  <a:schemeClr val="accent1"/>
                </a:solidFill>
              </a:rPr>
              <a:t>                                                                                                                                                   </a:t>
            </a:r>
          </a:p>
          <a:p>
            <a:pPr marL="0" indent="0">
              <a:lnSpc>
                <a:spcPct val="100000"/>
              </a:lnSpc>
              <a:buNone/>
            </a:pPr>
            <a:endParaRPr lang="fr-FR" sz="1800" dirty="0">
              <a:solidFill>
                <a:schemeClr val="accent1"/>
              </a:solidFill>
            </a:endParaRPr>
          </a:p>
          <a:p>
            <a:pPr marL="0" indent="0">
              <a:lnSpc>
                <a:spcPct val="100000"/>
              </a:lnSpc>
              <a:buNone/>
            </a:pPr>
            <a:r>
              <a:rPr lang="fr-FR" sz="1800" dirty="0">
                <a:solidFill>
                  <a:schemeClr val="accent1"/>
                </a:solidFill>
              </a:rPr>
              <a:t>                                                                                                                                         </a:t>
            </a:r>
            <a:endParaRPr lang="fr-FR" sz="1800" dirty="0" smtClean="0">
              <a:solidFill>
                <a:schemeClr val="accent1"/>
              </a:solidFill>
            </a:endParaRPr>
          </a:p>
          <a:p>
            <a:pPr marL="0" indent="0">
              <a:lnSpc>
                <a:spcPct val="100000"/>
              </a:lnSpc>
              <a:buNone/>
            </a:pPr>
            <a:r>
              <a:rPr lang="fr-FR" sz="1800" dirty="0">
                <a:solidFill>
                  <a:schemeClr val="accent1"/>
                </a:solidFill>
              </a:rPr>
              <a:t> </a:t>
            </a:r>
            <a:r>
              <a:rPr lang="fr-FR" sz="1800" dirty="0" smtClean="0">
                <a:solidFill>
                  <a:schemeClr val="accent1"/>
                </a:solidFill>
              </a:rPr>
              <a:t>                                                                                                                    </a:t>
            </a:r>
            <a:r>
              <a:rPr lang="fr-FR" sz="2400" dirty="0" smtClean="0">
                <a:solidFill>
                  <a:schemeClr val="accent1"/>
                </a:solidFill>
              </a:rPr>
              <a:t>Henrard </a:t>
            </a:r>
            <a:r>
              <a:rPr lang="fr-FR" sz="2400" dirty="0">
                <a:solidFill>
                  <a:schemeClr val="accent1"/>
                </a:solidFill>
              </a:rPr>
              <a:t>et al. BMC 2019</a:t>
            </a:r>
            <a:endParaRPr lang="fr-FR" sz="3200" dirty="0">
              <a:solidFill>
                <a:schemeClr val="accent1"/>
              </a:solidFill>
            </a:endParaRPr>
          </a:p>
          <a:p>
            <a:pPr marL="0" indent="0">
              <a:lnSpc>
                <a:spcPct val="100000"/>
              </a:lnSpc>
              <a:buNone/>
            </a:pPr>
            <a:endParaRPr lang="fr-FR" sz="1800" dirty="0"/>
          </a:p>
        </p:txBody>
      </p:sp>
      <p:cxnSp>
        <p:nvCxnSpPr>
          <p:cNvPr id="9" name="Connecteur droit avec flèche 8">
            <a:extLst>
              <a:ext uri="{FF2B5EF4-FFF2-40B4-BE49-F238E27FC236}">
                <a16:creationId xmlns:a16="http://schemas.microsoft.com/office/drawing/2014/main" id="{82485E31-387F-1031-5AB6-31DDEDC1DD59}"/>
              </a:ext>
            </a:extLst>
          </p:cNvPr>
          <p:cNvCxnSpPr>
            <a:cxnSpLocks/>
          </p:cNvCxnSpPr>
          <p:nvPr/>
        </p:nvCxnSpPr>
        <p:spPr>
          <a:xfrm>
            <a:off x="1557650" y="2303051"/>
            <a:ext cx="0" cy="4214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Connecteur droit avec flèche 9">
            <a:extLst>
              <a:ext uri="{FF2B5EF4-FFF2-40B4-BE49-F238E27FC236}">
                <a16:creationId xmlns:a16="http://schemas.microsoft.com/office/drawing/2014/main" id="{40145701-C10A-2716-BEF9-B433BBEABB07}"/>
              </a:ext>
            </a:extLst>
          </p:cNvPr>
          <p:cNvCxnSpPr>
            <a:cxnSpLocks/>
          </p:cNvCxnSpPr>
          <p:nvPr/>
        </p:nvCxnSpPr>
        <p:spPr>
          <a:xfrm>
            <a:off x="1211766" y="2303051"/>
            <a:ext cx="0" cy="14045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3" name="Image 12">
            <a:extLst>
              <a:ext uri="{FF2B5EF4-FFF2-40B4-BE49-F238E27FC236}">
                <a16:creationId xmlns:a16="http://schemas.microsoft.com/office/drawing/2014/main" id="{B063C6B7-23F9-C7A5-5067-9A5EDAFB9466}"/>
              </a:ext>
            </a:extLst>
          </p:cNvPr>
          <p:cNvPicPr>
            <a:picLocks noChangeAspect="1"/>
          </p:cNvPicPr>
          <p:nvPr/>
        </p:nvPicPr>
        <p:blipFill>
          <a:blip r:embed="rId4"/>
          <a:stretch>
            <a:fillRect/>
          </a:stretch>
        </p:blipFill>
        <p:spPr>
          <a:xfrm>
            <a:off x="7023704" y="1847588"/>
            <a:ext cx="4503037" cy="3347652"/>
          </a:xfrm>
          <a:prstGeom prst="rect">
            <a:avLst/>
          </a:prstGeom>
          <a:effectLst>
            <a:outerShdw blurRad="50800" dist="38100" dir="13500000" algn="br" rotWithShape="0">
              <a:prstClr val="black">
                <a:alpha val="40000"/>
              </a:prstClr>
            </a:outerShdw>
          </a:effectLst>
        </p:spPr>
      </p:pic>
      <p:sp>
        <p:nvSpPr>
          <p:cNvPr id="15" name="ZoneTexte 14">
            <a:extLst>
              <a:ext uri="{FF2B5EF4-FFF2-40B4-BE49-F238E27FC236}">
                <a16:creationId xmlns:a16="http://schemas.microsoft.com/office/drawing/2014/main" id="{236FDBE4-D1A6-07EF-1F59-6D5E5061602F}"/>
              </a:ext>
            </a:extLst>
          </p:cNvPr>
          <p:cNvSpPr txBox="1"/>
          <p:nvPr/>
        </p:nvSpPr>
        <p:spPr>
          <a:xfrm>
            <a:off x="1225029" y="3617072"/>
            <a:ext cx="3962441" cy="430887"/>
          </a:xfrm>
          <a:prstGeom prst="rect">
            <a:avLst/>
          </a:prstGeom>
          <a:noFill/>
        </p:spPr>
        <p:txBody>
          <a:bodyPr wrap="square" rtlCol="0">
            <a:spAutoFit/>
          </a:bodyPr>
          <a:lstStyle/>
          <a:p>
            <a:pPr marL="0" indent="0">
              <a:lnSpc>
                <a:spcPct val="100000"/>
              </a:lnSpc>
              <a:buNone/>
            </a:pPr>
            <a:r>
              <a:rPr lang="fr-FR" sz="2200" dirty="0"/>
              <a:t>« </a:t>
            </a:r>
            <a:r>
              <a:rPr lang="fr-FR" sz="2200" dirty="0" err="1" smtClean="0"/>
              <a:t>Reconciliation</a:t>
            </a:r>
            <a:r>
              <a:rPr lang="fr-FR" sz="2200" dirty="0"/>
              <a:t> » </a:t>
            </a:r>
            <a:r>
              <a:rPr lang="fr-FR" sz="2200" dirty="0" smtClean="0"/>
              <a:t>team meeting</a:t>
            </a:r>
            <a:endParaRPr lang="fr-FR" sz="2200" dirty="0"/>
          </a:p>
        </p:txBody>
      </p:sp>
      <p:sp>
        <p:nvSpPr>
          <p:cNvPr id="16" name="ZoneTexte 15">
            <a:extLst>
              <a:ext uri="{FF2B5EF4-FFF2-40B4-BE49-F238E27FC236}">
                <a16:creationId xmlns:a16="http://schemas.microsoft.com/office/drawing/2014/main" id="{39134372-0E81-DE33-9863-B14325868DB9}"/>
              </a:ext>
            </a:extLst>
          </p:cNvPr>
          <p:cNvSpPr txBox="1"/>
          <p:nvPr/>
        </p:nvSpPr>
        <p:spPr>
          <a:xfrm>
            <a:off x="1557650" y="2721088"/>
            <a:ext cx="5415971" cy="769441"/>
          </a:xfrm>
          <a:prstGeom prst="rect">
            <a:avLst/>
          </a:prstGeom>
          <a:noFill/>
        </p:spPr>
        <p:txBody>
          <a:bodyPr wrap="square" rtlCol="0">
            <a:spAutoFit/>
          </a:bodyPr>
          <a:lstStyle/>
          <a:p>
            <a:r>
              <a:rPr lang="fr-FR" sz="2200" dirty="0"/>
              <a:t>C</a:t>
            </a:r>
            <a:r>
              <a:rPr lang="fr-FR" sz="2200" dirty="0" smtClean="0"/>
              <a:t>ognitive </a:t>
            </a:r>
            <a:r>
              <a:rPr lang="fr-FR" sz="2200" dirty="0"/>
              <a:t>interviews </a:t>
            </a:r>
            <a:r>
              <a:rPr lang="fr-FR" sz="2200" dirty="0" smtClean="0"/>
              <a:t>(« </a:t>
            </a:r>
            <a:r>
              <a:rPr lang="fr-FR" sz="2200" dirty="0" err="1" smtClean="0"/>
              <a:t>think</a:t>
            </a:r>
            <a:r>
              <a:rPr lang="fr-FR" sz="2200" dirty="0" smtClean="0"/>
              <a:t> </a:t>
            </a:r>
            <a:r>
              <a:rPr lang="fr-FR" sz="2200" dirty="0" err="1" smtClean="0"/>
              <a:t>aloud</a:t>
            </a:r>
            <a:r>
              <a:rPr lang="fr-FR" sz="2200" dirty="0" smtClean="0"/>
              <a:t> ») </a:t>
            </a:r>
          </a:p>
          <a:p>
            <a:r>
              <a:rPr lang="fr-FR" sz="2200" dirty="0" err="1" smtClean="0"/>
              <a:t>with</a:t>
            </a:r>
            <a:r>
              <a:rPr lang="fr-FR" sz="2200" dirty="0" smtClean="0"/>
              <a:t> </a:t>
            </a:r>
            <a:r>
              <a:rPr lang="fr-FR" sz="2200" dirty="0"/>
              <a:t>local experts</a:t>
            </a:r>
            <a:endParaRPr lang="fr-BE" sz="2200" dirty="0"/>
          </a:p>
        </p:txBody>
      </p:sp>
    </p:spTree>
    <p:extLst>
      <p:ext uri="{BB962C8B-B14F-4D97-AF65-F5344CB8AC3E}">
        <p14:creationId xmlns:p14="http://schemas.microsoft.com/office/powerpoint/2010/main" val="1282210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Une image contenant texte&#10;&#10;Description générée automatiquement">
            <a:extLst>
              <a:ext uri="{FF2B5EF4-FFF2-40B4-BE49-F238E27FC236}">
                <a16:creationId xmlns:a16="http://schemas.microsoft.com/office/drawing/2014/main" id="{BFDF089C-1E7A-B44F-ADB8-CF0431936D72}"/>
              </a:ext>
            </a:extLst>
          </p:cNvPr>
          <p:cNvPicPr>
            <a:picLocks noChangeAspect="1"/>
          </p:cNvPicPr>
          <p:nvPr/>
        </p:nvPicPr>
        <p:blipFill>
          <a:blip r:embed="rId3"/>
          <a:stretch>
            <a:fillRect/>
          </a:stretch>
        </p:blipFill>
        <p:spPr>
          <a:xfrm>
            <a:off x="10457935" y="5983789"/>
            <a:ext cx="1589903" cy="759880"/>
          </a:xfrm>
          <a:prstGeom prst="rect">
            <a:avLst/>
          </a:prstGeom>
        </p:spPr>
      </p:pic>
      <p:sp>
        <p:nvSpPr>
          <p:cNvPr id="2" name="Rectangle 1"/>
          <p:cNvSpPr/>
          <p:nvPr/>
        </p:nvSpPr>
        <p:spPr>
          <a:xfrm>
            <a:off x="3048000" y="2303051"/>
            <a:ext cx="6096000" cy="1107996"/>
          </a:xfrm>
          <a:prstGeom prst="rect">
            <a:avLst/>
          </a:prstGeom>
        </p:spPr>
        <p:txBody>
          <a:bodyPr>
            <a:spAutoFit/>
          </a:bodyPr>
          <a:lstStyle/>
          <a:p>
            <a:pPr lvl="0" algn="ctr">
              <a:lnSpc>
                <a:spcPct val="150000"/>
              </a:lnSpc>
              <a:spcBef>
                <a:spcPts val="1000"/>
              </a:spcBef>
            </a:pPr>
            <a:r>
              <a:rPr lang="fr-BE" sz="4400" dirty="0">
                <a:solidFill>
                  <a:prstClr val="black"/>
                </a:solidFill>
              </a:rPr>
              <a:t> </a:t>
            </a:r>
          </a:p>
        </p:txBody>
      </p:sp>
      <p:sp>
        <p:nvSpPr>
          <p:cNvPr id="4" name="Titre 3"/>
          <p:cNvSpPr>
            <a:spLocks noGrp="1"/>
          </p:cNvSpPr>
          <p:nvPr>
            <p:ph type="title"/>
          </p:nvPr>
        </p:nvSpPr>
        <p:spPr/>
        <p:txBody>
          <a:bodyPr/>
          <a:lstStyle/>
          <a:p>
            <a:r>
              <a:rPr lang="fr-FR" dirty="0"/>
              <a:t>Methods (2/2)</a:t>
            </a:r>
          </a:p>
        </p:txBody>
      </p:sp>
      <p:sp>
        <p:nvSpPr>
          <p:cNvPr id="7" name="Content Placeholder 6">
            <a:extLst>
              <a:ext uri="{FF2B5EF4-FFF2-40B4-BE49-F238E27FC236}">
                <a16:creationId xmlns:a16="http://schemas.microsoft.com/office/drawing/2014/main" id="{A79F71B5-5A26-B058-6EBE-163119AAACF9}"/>
              </a:ext>
            </a:extLst>
          </p:cNvPr>
          <p:cNvSpPr>
            <a:spLocks noGrp="1"/>
          </p:cNvSpPr>
          <p:nvPr>
            <p:ph idx="1"/>
          </p:nvPr>
        </p:nvSpPr>
        <p:spPr>
          <a:xfrm>
            <a:off x="356839" y="1789654"/>
            <a:ext cx="10659753" cy="4889494"/>
          </a:xfrm>
        </p:spPr>
        <p:txBody>
          <a:bodyPr>
            <a:normAutofit/>
          </a:bodyPr>
          <a:lstStyle/>
          <a:p>
            <a:pPr marL="457200" lvl="1" indent="0">
              <a:lnSpc>
                <a:spcPct val="100000"/>
              </a:lnSpc>
              <a:buNone/>
            </a:pPr>
            <a:r>
              <a:rPr lang="fr-FR" sz="2800" dirty="0" err="1" smtClean="0"/>
              <a:t>Exploratory</a:t>
            </a:r>
            <a:r>
              <a:rPr lang="fr-FR" sz="2800" dirty="0" smtClean="0"/>
              <a:t> </a:t>
            </a:r>
            <a:r>
              <a:rPr lang="fr-FR" sz="2800" dirty="0"/>
              <a:t>case </a:t>
            </a:r>
            <a:r>
              <a:rPr lang="fr-FR" sz="2800" dirty="0" err="1" smtClean="0"/>
              <a:t>studies</a:t>
            </a:r>
            <a:r>
              <a:rPr lang="fr-FR" sz="2800" dirty="0" smtClean="0"/>
              <a:t> </a:t>
            </a:r>
            <a:r>
              <a:rPr lang="fr-FR" sz="2800" dirty="0"/>
              <a:t>in 3 </a:t>
            </a:r>
            <a:r>
              <a:rPr lang="fr-FR" sz="2800" dirty="0" err="1"/>
              <a:t>hospitals</a:t>
            </a:r>
            <a:endParaRPr lang="fr-FR" sz="2800" dirty="0"/>
          </a:p>
          <a:p>
            <a:pPr marL="0" indent="0">
              <a:lnSpc>
                <a:spcPct val="100000"/>
              </a:lnSpc>
              <a:buNone/>
            </a:pPr>
            <a:r>
              <a:rPr lang="fr-FR" sz="2800" dirty="0"/>
              <a:t>   </a:t>
            </a:r>
          </a:p>
          <a:p>
            <a:pPr marL="457200" lvl="1" indent="0">
              <a:lnSpc>
                <a:spcPct val="100000"/>
              </a:lnSpc>
              <a:buNone/>
            </a:pPr>
            <a:r>
              <a:rPr lang="fr-FR" sz="2800" dirty="0" smtClean="0"/>
              <a:t>A </a:t>
            </a:r>
            <a:r>
              <a:rPr lang="fr-FR" sz="2800" dirty="0" err="1" smtClean="0"/>
              <a:t>two</a:t>
            </a:r>
            <a:r>
              <a:rPr lang="fr-FR" sz="2800" dirty="0" smtClean="0"/>
              <a:t> </a:t>
            </a:r>
            <a:r>
              <a:rPr lang="fr-FR" sz="2800" dirty="0" err="1" smtClean="0"/>
              <a:t>steps</a:t>
            </a:r>
            <a:r>
              <a:rPr lang="fr-FR" sz="2800" dirty="0"/>
              <a:t> </a:t>
            </a:r>
            <a:r>
              <a:rPr lang="fr-FR" sz="2800" dirty="0" err="1" smtClean="0"/>
              <a:t>approach</a:t>
            </a:r>
            <a:endParaRPr lang="fr-FR" sz="2800" dirty="0" smtClean="0"/>
          </a:p>
          <a:p>
            <a:pPr marL="457200" lvl="1" indent="0">
              <a:lnSpc>
                <a:spcPct val="100000"/>
              </a:lnSpc>
              <a:buNone/>
            </a:pPr>
            <a:r>
              <a:rPr lang="fr-FR" sz="2800" dirty="0" err="1" smtClean="0"/>
              <a:t>with</a:t>
            </a:r>
            <a:r>
              <a:rPr lang="fr-FR" sz="2800" dirty="0" smtClean="0"/>
              <a:t> </a:t>
            </a:r>
            <a:r>
              <a:rPr lang="fr-FR" sz="2800" dirty="0" err="1"/>
              <a:t>multidisciplinary</a:t>
            </a:r>
            <a:r>
              <a:rPr lang="fr-FR" sz="2800" dirty="0"/>
              <a:t> panels </a:t>
            </a:r>
          </a:p>
          <a:p>
            <a:pPr marL="457200" lvl="1" indent="0">
              <a:lnSpc>
                <a:spcPct val="100000"/>
              </a:lnSpc>
              <a:buNone/>
            </a:pPr>
            <a:endParaRPr lang="fr-FR" sz="2800" dirty="0" smtClean="0"/>
          </a:p>
          <a:p>
            <a:pPr marL="457200" lvl="1" indent="0">
              <a:lnSpc>
                <a:spcPct val="100000"/>
              </a:lnSpc>
              <a:buNone/>
            </a:pPr>
            <a:r>
              <a:rPr lang="fr-FR" sz="2800" dirty="0" smtClean="0"/>
              <a:t>Round </a:t>
            </a:r>
            <a:r>
              <a:rPr lang="fr-FR" sz="2800" dirty="0"/>
              <a:t>table </a:t>
            </a:r>
            <a:r>
              <a:rPr lang="fr-FR" sz="2800" dirty="0" smtClean="0"/>
              <a:t>meetings </a:t>
            </a:r>
          </a:p>
          <a:p>
            <a:pPr lvl="2">
              <a:lnSpc>
                <a:spcPct val="100000"/>
              </a:lnSpc>
              <a:buFont typeface="Courier New" panose="02070309020205020404" pitchFamily="49" charset="0"/>
              <a:buChar char="o"/>
            </a:pPr>
            <a:r>
              <a:rPr lang="fr-FR" sz="2200" dirty="0" smtClean="0"/>
              <a:t>2 </a:t>
            </a:r>
            <a:r>
              <a:rPr lang="fr-FR" sz="2200" dirty="0" err="1" smtClean="0"/>
              <a:t>hours</a:t>
            </a:r>
            <a:endParaRPr lang="fr-FR" sz="2200" dirty="0" smtClean="0"/>
          </a:p>
          <a:p>
            <a:pPr lvl="2">
              <a:lnSpc>
                <a:spcPct val="100000"/>
              </a:lnSpc>
              <a:buFont typeface="Courier New" panose="02070309020205020404" pitchFamily="49" charset="0"/>
              <a:buChar char="o"/>
            </a:pPr>
            <a:r>
              <a:rPr lang="fr-FR" sz="2200" dirty="0">
                <a:solidFill>
                  <a:prstClr val="black"/>
                </a:solidFill>
              </a:rPr>
              <a:t>chaired and </a:t>
            </a:r>
            <a:r>
              <a:rPr lang="fr-FR" sz="2200" dirty="0" err="1">
                <a:solidFill>
                  <a:prstClr val="black"/>
                </a:solidFill>
              </a:rPr>
              <a:t>structured</a:t>
            </a:r>
            <a:r>
              <a:rPr lang="fr-FR" sz="2200" dirty="0">
                <a:solidFill>
                  <a:prstClr val="black"/>
                </a:solidFill>
              </a:rPr>
              <a:t> </a:t>
            </a:r>
            <a:r>
              <a:rPr lang="fr-FR" sz="2200" dirty="0" err="1">
                <a:solidFill>
                  <a:prstClr val="black"/>
                </a:solidFill>
              </a:rPr>
              <a:t>with</a:t>
            </a:r>
            <a:r>
              <a:rPr lang="fr-FR" sz="2200" dirty="0">
                <a:solidFill>
                  <a:prstClr val="black"/>
                </a:solidFill>
              </a:rPr>
              <a:t> a roadmap</a:t>
            </a:r>
            <a:r>
              <a:rPr lang="fr-FR" sz="1800" dirty="0">
                <a:solidFill>
                  <a:prstClr val="black"/>
                </a:solidFill>
              </a:rPr>
              <a:t>          </a:t>
            </a:r>
            <a:r>
              <a:rPr lang="fr-FR" sz="1800" dirty="0">
                <a:solidFill>
                  <a:srgbClr val="4472C4"/>
                </a:solidFill>
              </a:rPr>
              <a:t>                                                                                  </a:t>
            </a:r>
            <a:endParaRPr lang="fr-FR" sz="2200" dirty="0">
              <a:solidFill>
                <a:srgbClr val="4472C4"/>
              </a:solidFill>
            </a:endParaRPr>
          </a:p>
          <a:p>
            <a:pPr marL="914400" lvl="2" indent="0">
              <a:lnSpc>
                <a:spcPct val="100000"/>
              </a:lnSpc>
              <a:buNone/>
            </a:pPr>
            <a:r>
              <a:rPr lang="fr-FR" sz="2200" dirty="0" smtClean="0">
                <a:solidFill>
                  <a:srgbClr val="4472C4"/>
                </a:solidFill>
              </a:rPr>
              <a:t>                                                                                       </a:t>
            </a:r>
            <a:r>
              <a:rPr lang="fr-FR" sz="2400" dirty="0" smtClean="0">
                <a:solidFill>
                  <a:srgbClr val="4472C4"/>
                </a:solidFill>
              </a:rPr>
              <a:t>Henrard </a:t>
            </a:r>
            <a:r>
              <a:rPr lang="fr-FR" sz="2400" i="1" dirty="0" smtClean="0">
                <a:solidFill>
                  <a:srgbClr val="4472C4"/>
                </a:solidFill>
              </a:rPr>
              <a:t>et al. </a:t>
            </a:r>
            <a:r>
              <a:rPr lang="fr-FR" sz="2400" dirty="0" smtClean="0">
                <a:solidFill>
                  <a:srgbClr val="4472C4"/>
                </a:solidFill>
              </a:rPr>
              <a:t>BMC 2021</a:t>
            </a:r>
            <a:endParaRPr kumimoji="0" lang="fr-FR" sz="2400" b="0" i="0" u="none" strike="noStrike" kern="1200" cap="none" spc="0" normalizeH="0" baseline="0" noProof="0" dirty="0" smtClean="0">
              <a:ln>
                <a:noFill/>
              </a:ln>
              <a:solidFill>
                <a:srgbClr val="4472C4"/>
              </a:solidFill>
              <a:effectLst/>
              <a:uLnTx/>
              <a:uFillTx/>
              <a:latin typeface="Calibri" panose="020F0502020204030204"/>
            </a:endParaRPr>
          </a:p>
          <a:p>
            <a:pPr marL="0" indent="0">
              <a:lnSpc>
                <a:spcPct val="100000"/>
              </a:lnSpc>
              <a:buNone/>
            </a:pPr>
            <a:endParaRPr lang="fr-FR" sz="2800" dirty="0"/>
          </a:p>
        </p:txBody>
      </p:sp>
      <p:pic>
        <p:nvPicPr>
          <p:cNvPr id="11" name="Picture 10">
            <a:extLst>
              <a:ext uri="{FF2B5EF4-FFF2-40B4-BE49-F238E27FC236}">
                <a16:creationId xmlns:a16="http://schemas.microsoft.com/office/drawing/2014/main" id="{E695D886-8C07-D4C0-50BF-BA69B8EE0210}"/>
              </a:ext>
            </a:extLst>
          </p:cNvPr>
          <p:cNvPicPr>
            <a:picLocks noChangeAspect="1"/>
          </p:cNvPicPr>
          <p:nvPr/>
        </p:nvPicPr>
        <p:blipFill>
          <a:blip r:embed="rId4"/>
          <a:stretch>
            <a:fillRect/>
          </a:stretch>
        </p:blipFill>
        <p:spPr>
          <a:xfrm>
            <a:off x="6780779" y="1789654"/>
            <a:ext cx="5267059" cy="3538232"/>
          </a:xfrm>
          <a:prstGeom prst="rect">
            <a:avLst/>
          </a:prstGeom>
        </p:spPr>
      </p:pic>
      <p:sp>
        <p:nvSpPr>
          <p:cNvPr id="12" name="Oval 11">
            <a:extLst>
              <a:ext uri="{FF2B5EF4-FFF2-40B4-BE49-F238E27FC236}">
                <a16:creationId xmlns:a16="http://schemas.microsoft.com/office/drawing/2014/main" id="{EE59DBCD-6165-5673-6EC8-25710085189A}"/>
              </a:ext>
            </a:extLst>
          </p:cNvPr>
          <p:cNvSpPr/>
          <p:nvPr/>
        </p:nvSpPr>
        <p:spPr>
          <a:xfrm>
            <a:off x="7069046" y="2700927"/>
            <a:ext cx="1598341" cy="312243"/>
          </a:xfrm>
          <a:prstGeom prst="ellipse">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7C00AFB7-0B58-0600-587D-2B129927BA13}"/>
              </a:ext>
            </a:extLst>
          </p:cNvPr>
          <p:cNvSpPr/>
          <p:nvPr/>
        </p:nvSpPr>
        <p:spPr>
          <a:xfrm>
            <a:off x="7407853" y="3297742"/>
            <a:ext cx="1501180" cy="312243"/>
          </a:xfrm>
          <a:prstGeom prst="ellipse">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58861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Une image contenant texte&#10;&#10;Description générée automatiquement">
            <a:extLst>
              <a:ext uri="{FF2B5EF4-FFF2-40B4-BE49-F238E27FC236}">
                <a16:creationId xmlns:a16="http://schemas.microsoft.com/office/drawing/2014/main" id="{BFDF089C-1E7A-B44F-ADB8-CF0431936D72}"/>
              </a:ext>
            </a:extLst>
          </p:cNvPr>
          <p:cNvPicPr>
            <a:picLocks noChangeAspect="1"/>
          </p:cNvPicPr>
          <p:nvPr/>
        </p:nvPicPr>
        <p:blipFill>
          <a:blip r:embed="rId3"/>
          <a:stretch>
            <a:fillRect/>
          </a:stretch>
        </p:blipFill>
        <p:spPr>
          <a:xfrm>
            <a:off x="10457935" y="5983789"/>
            <a:ext cx="1589903" cy="759880"/>
          </a:xfrm>
          <a:prstGeom prst="rect">
            <a:avLst/>
          </a:prstGeom>
        </p:spPr>
      </p:pic>
      <p:sp>
        <p:nvSpPr>
          <p:cNvPr id="2" name="Rectangle 1"/>
          <p:cNvSpPr/>
          <p:nvPr/>
        </p:nvSpPr>
        <p:spPr>
          <a:xfrm>
            <a:off x="3048000" y="2303051"/>
            <a:ext cx="6096000" cy="1107996"/>
          </a:xfrm>
          <a:prstGeom prst="rect">
            <a:avLst/>
          </a:prstGeom>
        </p:spPr>
        <p:txBody>
          <a:bodyPr>
            <a:spAutoFit/>
          </a:bodyPr>
          <a:lstStyle/>
          <a:p>
            <a:pPr lvl="0" algn="ctr">
              <a:lnSpc>
                <a:spcPct val="150000"/>
              </a:lnSpc>
              <a:spcBef>
                <a:spcPts val="1000"/>
              </a:spcBef>
            </a:pPr>
            <a:r>
              <a:rPr lang="fr-BE" sz="4400" dirty="0">
                <a:solidFill>
                  <a:prstClr val="black"/>
                </a:solidFill>
              </a:rPr>
              <a:t> </a:t>
            </a:r>
          </a:p>
        </p:txBody>
      </p:sp>
      <p:sp>
        <p:nvSpPr>
          <p:cNvPr id="4" name="Titre 3"/>
          <p:cNvSpPr>
            <a:spLocks noGrp="1"/>
          </p:cNvSpPr>
          <p:nvPr>
            <p:ph type="title"/>
          </p:nvPr>
        </p:nvSpPr>
        <p:spPr/>
        <p:txBody>
          <a:bodyPr/>
          <a:lstStyle/>
          <a:p>
            <a:r>
              <a:rPr lang="fr-FR" dirty="0"/>
              <a:t>Main </a:t>
            </a:r>
            <a:r>
              <a:rPr lang="fr-FR" dirty="0" err="1"/>
              <a:t>results</a:t>
            </a:r>
            <a:endParaRPr lang="fr-FR" dirty="0"/>
          </a:p>
        </p:txBody>
      </p:sp>
      <p:sp>
        <p:nvSpPr>
          <p:cNvPr id="5" name="Espace réservé du contenu 4"/>
          <p:cNvSpPr>
            <a:spLocks noGrp="1"/>
          </p:cNvSpPr>
          <p:nvPr>
            <p:ph idx="1"/>
          </p:nvPr>
        </p:nvSpPr>
        <p:spPr>
          <a:xfrm>
            <a:off x="838200" y="1825625"/>
            <a:ext cx="10515600" cy="3924011"/>
          </a:xfrm>
        </p:spPr>
        <p:txBody>
          <a:bodyPr>
            <a:normAutofit/>
          </a:bodyPr>
          <a:lstStyle/>
          <a:p>
            <a:pPr>
              <a:lnSpc>
                <a:spcPct val="110000"/>
              </a:lnSpc>
            </a:pPr>
            <a:r>
              <a:rPr lang="en-US" dirty="0" smtClean="0"/>
              <a:t>Insight about :</a:t>
            </a:r>
          </a:p>
          <a:p>
            <a:pPr lvl="1">
              <a:lnSpc>
                <a:spcPct val="110000"/>
              </a:lnSpc>
              <a:buFontTx/>
              <a:buChar char="-"/>
            </a:pPr>
            <a:r>
              <a:rPr lang="en-US" sz="2800" b="1" dirty="0" smtClean="0"/>
              <a:t>barriers</a:t>
            </a:r>
            <a:r>
              <a:rPr lang="en-US" sz="2800" dirty="0" smtClean="0"/>
              <a:t> regarding OHL in our local context </a:t>
            </a:r>
          </a:p>
          <a:p>
            <a:pPr lvl="1">
              <a:lnSpc>
                <a:spcPct val="110000"/>
              </a:lnSpc>
              <a:buFontTx/>
              <a:buChar char="-"/>
            </a:pPr>
            <a:r>
              <a:rPr lang="en-US" sz="2800" dirty="0" smtClean="0"/>
              <a:t>some </a:t>
            </a:r>
            <a:r>
              <a:rPr lang="en-US" sz="2800" b="1" dirty="0" smtClean="0"/>
              <a:t>strengths</a:t>
            </a:r>
            <a:r>
              <a:rPr lang="en-US" sz="2800" dirty="0" smtClean="0"/>
              <a:t> and </a:t>
            </a:r>
            <a:r>
              <a:rPr lang="en-US" sz="2800" b="1" dirty="0" smtClean="0"/>
              <a:t>weaknesses</a:t>
            </a:r>
            <a:r>
              <a:rPr lang="en-US" sz="2800" dirty="0" smtClean="0"/>
              <a:t> in terms of OHL in local hospitals</a:t>
            </a:r>
          </a:p>
          <a:p>
            <a:pPr marL="457200" lvl="1" indent="0">
              <a:lnSpc>
                <a:spcPct val="110000"/>
              </a:lnSpc>
              <a:buNone/>
            </a:pPr>
            <a:endParaRPr lang="en-US" dirty="0"/>
          </a:p>
          <a:p>
            <a:r>
              <a:rPr lang="en-US" dirty="0"/>
              <a:t>Overall positive signal about the feasibility of the V-HLO-</a:t>
            </a:r>
            <a:r>
              <a:rPr lang="en-US" dirty="0" err="1"/>
              <a:t>fr</a:t>
            </a:r>
            <a:r>
              <a:rPr lang="en-US" dirty="0"/>
              <a:t> </a:t>
            </a:r>
            <a:endParaRPr lang="en-US" dirty="0" smtClean="0"/>
          </a:p>
          <a:p>
            <a:pPr marL="0" indent="0">
              <a:buNone/>
            </a:pPr>
            <a:endParaRPr lang="en-US" dirty="0" smtClean="0"/>
          </a:p>
        </p:txBody>
      </p:sp>
    </p:spTree>
    <p:extLst>
      <p:ext uri="{BB962C8B-B14F-4D97-AF65-F5344CB8AC3E}">
        <p14:creationId xmlns:p14="http://schemas.microsoft.com/office/powerpoint/2010/main" val="696740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Une image contenant texte&#10;&#10;Description générée automatiquement">
            <a:extLst>
              <a:ext uri="{FF2B5EF4-FFF2-40B4-BE49-F238E27FC236}">
                <a16:creationId xmlns:a16="http://schemas.microsoft.com/office/drawing/2014/main" id="{BFDF089C-1E7A-B44F-ADB8-CF0431936D72}"/>
              </a:ext>
            </a:extLst>
          </p:cNvPr>
          <p:cNvPicPr>
            <a:picLocks noChangeAspect="1"/>
          </p:cNvPicPr>
          <p:nvPr/>
        </p:nvPicPr>
        <p:blipFill>
          <a:blip r:embed="rId3"/>
          <a:stretch>
            <a:fillRect/>
          </a:stretch>
        </p:blipFill>
        <p:spPr>
          <a:xfrm>
            <a:off x="10457935" y="5983789"/>
            <a:ext cx="1589903" cy="759880"/>
          </a:xfrm>
          <a:prstGeom prst="rect">
            <a:avLst/>
          </a:prstGeom>
        </p:spPr>
      </p:pic>
      <p:sp>
        <p:nvSpPr>
          <p:cNvPr id="2" name="Rectangle 1"/>
          <p:cNvSpPr/>
          <p:nvPr/>
        </p:nvSpPr>
        <p:spPr>
          <a:xfrm>
            <a:off x="3048000" y="2303051"/>
            <a:ext cx="6096000" cy="1107996"/>
          </a:xfrm>
          <a:prstGeom prst="rect">
            <a:avLst/>
          </a:prstGeom>
        </p:spPr>
        <p:txBody>
          <a:bodyPr>
            <a:spAutoFit/>
          </a:bodyPr>
          <a:lstStyle/>
          <a:p>
            <a:pPr lvl="0" algn="ctr">
              <a:lnSpc>
                <a:spcPct val="150000"/>
              </a:lnSpc>
              <a:spcBef>
                <a:spcPts val="1000"/>
              </a:spcBef>
            </a:pPr>
            <a:r>
              <a:rPr lang="fr-BE" sz="4400" dirty="0">
                <a:solidFill>
                  <a:prstClr val="black"/>
                </a:solidFill>
              </a:rPr>
              <a:t> </a:t>
            </a:r>
          </a:p>
        </p:txBody>
      </p:sp>
      <p:sp>
        <p:nvSpPr>
          <p:cNvPr id="4" name="Titre 3"/>
          <p:cNvSpPr>
            <a:spLocks noGrp="1"/>
          </p:cNvSpPr>
          <p:nvPr>
            <p:ph type="title"/>
          </p:nvPr>
        </p:nvSpPr>
        <p:spPr/>
        <p:txBody>
          <a:bodyPr/>
          <a:lstStyle/>
          <a:p>
            <a:r>
              <a:rPr lang="fr-FR" dirty="0"/>
              <a:t>Discussion</a:t>
            </a:r>
          </a:p>
        </p:txBody>
      </p:sp>
      <p:sp>
        <p:nvSpPr>
          <p:cNvPr id="5" name="Espace réservé du contenu 4"/>
          <p:cNvSpPr>
            <a:spLocks noGrp="1"/>
          </p:cNvSpPr>
          <p:nvPr>
            <p:ph idx="1"/>
          </p:nvPr>
        </p:nvSpPr>
        <p:spPr>
          <a:xfrm>
            <a:off x="838199" y="1647243"/>
            <a:ext cx="10736767" cy="4845631"/>
          </a:xfrm>
        </p:spPr>
        <p:txBody>
          <a:bodyPr>
            <a:normAutofit/>
          </a:bodyPr>
          <a:lstStyle/>
          <a:p>
            <a:r>
              <a:rPr lang="en-GB" dirty="0" smtClean="0"/>
              <a:t>(Sometimes) </a:t>
            </a:r>
            <a:r>
              <a:rPr lang="en-GB" dirty="0"/>
              <a:t>lack of discrimination </a:t>
            </a:r>
            <a:r>
              <a:rPr lang="en-GB" dirty="0" smtClean="0"/>
              <a:t>for </a:t>
            </a:r>
            <a:r>
              <a:rPr lang="en-GB" dirty="0" err="1" smtClean="0"/>
              <a:t>priorization</a:t>
            </a:r>
            <a:endParaRPr lang="en-GB" dirty="0" smtClean="0"/>
          </a:p>
          <a:p>
            <a:endParaRPr lang="fr-FR" dirty="0"/>
          </a:p>
          <a:p>
            <a:pPr marL="0" indent="0">
              <a:buNone/>
            </a:pPr>
            <a:endParaRPr lang="fr-FR" dirty="0"/>
          </a:p>
          <a:p>
            <a:pPr marL="0" indent="0">
              <a:buNone/>
            </a:pPr>
            <a:endParaRPr lang="fr-FR" dirty="0"/>
          </a:p>
          <a:p>
            <a:pPr marL="0" indent="0">
              <a:buNone/>
            </a:pPr>
            <a:endParaRPr lang="fr-FR" dirty="0"/>
          </a:p>
          <a:p>
            <a:pPr lvl="1">
              <a:buFont typeface="Wingdings" panose="05000000000000000000" pitchFamily="2" charset="2"/>
              <a:buChar char="à"/>
            </a:pPr>
            <a:r>
              <a:rPr lang="fr-FR" sz="2800" dirty="0" smtClean="0"/>
              <a:t> </a:t>
            </a:r>
            <a:r>
              <a:rPr lang="fr-FR" sz="2800" dirty="0" err="1" smtClean="0"/>
              <a:t>Mainly</a:t>
            </a:r>
            <a:r>
              <a:rPr lang="fr-FR" sz="2800" dirty="0" smtClean="0"/>
              <a:t> </a:t>
            </a:r>
            <a:r>
              <a:rPr lang="fr-FR" sz="2800" dirty="0" err="1" smtClean="0"/>
              <a:t>useful</a:t>
            </a:r>
            <a:r>
              <a:rPr lang="fr-FR" sz="2800" dirty="0" smtClean="0"/>
              <a:t> as a </a:t>
            </a:r>
            <a:r>
              <a:rPr lang="fr-FR" sz="2800" dirty="0" smtClean="0"/>
              <a:t>« group facilitation » </a:t>
            </a:r>
            <a:r>
              <a:rPr lang="fr-FR" sz="2800" dirty="0" err="1" smtClean="0"/>
              <a:t>tool</a:t>
            </a:r>
            <a:r>
              <a:rPr lang="fr-FR" sz="2800" dirty="0" smtClean="0"/>
              <a:t>?</a:t>
            </a:r>
          </a:p>
          <a:p>
            <a:pPr marL="0" indent="0">
              <a:buNone/>
            </a:pPr>
            <a:endParaRPr lang="fr-FR" dirty="0"/>
          </a:p>
          <a:p>
            <a:r>
              <a:rPr lang="fr-FR" dirty="0" smtClean="0"/>
              <a:t>Evaluation of the impact of </a:t>
            </a:r>
            <a:r>
              <a:rPr lang="fr-FR" dirty="0" err="1" smtClean="0"/>
              <a:t>pragmatic</a:t>
            </a:r>
            <a:r>
              <a:rPr lang="fr-FR" dirty="0" smtClean="0"/>
              <a:t> intervention?</a:t>
            </a:r>
            <a:endParaRPr lang="fr-FR" dirty="0"/>
          </a:p>
        </p:txBody>
      </p:sp>
      <p:pic>
        <p:nvPicPr>
          <p:cNvPr id="7" name="Picture 6">
            <a:extLst>
              <a:ext uri="{FF2B5EF4-FFF2-40B4-BE49-F238E27FC236}">
                <a16:creationId xmlns:a16="http://schemas.microsoft.com/office/drawing/2014/main" id="{E9CC250D-9E4F-E0AB-2D07-5BD36589C14E}"/>
              </a:ext>
            </a:extLst>
          </p:cNvPr>
          <p:cNvPicPr>
            <a:picLocks noChangeAspect="1"/>
          </p:cNvPicPr>
          <p:nvPr/>
        </p:nvPicPr>
        <p:blipFill>
          <a:blip r:embed="rId4"/>
          <a:stretch>
            <a:fillRect/>
          </a:stretch>
        </p:blipFill>
        <p:spPr>
          <a:xfrm>
            <a:off x="2709397" y="2147195"/>
            <a:ext cx="5955101" cy="1651221"/>
          </a:xfrm>
          <a:prstGeom prst="rect">
            <a:avLst/>
          </a:prstGeom>
        </p:spPr>
      </p:pic>
    </p:spTree>
    <p:extLst>
      <p:ext uri="{BB962C8B-B14F-4D97-AF65-F5344CB8AC3E}">
        <p14:creationId xmlns:p14="http://schemas.microsoft.com/office/powerpoint/2010/main" val="2012127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Une image contenant texte&#10;&#10;Description générée automatiquement">
            <a:extLst>
              <a:ext uri="{FF2B5EF4-FFF2-40B4-BE49-F238E27FC236}">
                <a16:creationId xmlns:a16="http://schemas.microsoft.com/office/drawing/2014/main" id="{BFDF089C-1E7A-B44F-ADB8-CF0431936D72}"/>
              </a:ext>
            </a:extLst>
          </p:cNvPr>
          <p:cNvPicPr>
            <a:picLocks noChangeAspect="1"/>
          </p:cNvPicPr>
          <p:nvPr/>
        </p:nvPicPr>
        <p:blipFill>
          <a:blip r:embed="rId3"/>
          <a:stretch>
            <a:fillRect/>
          </a:stretch>
        </p:blipFill>
        <p:spPr>
          <a:xfrm>
            <a:off x="10476408" y="5983789"/>
            <a:ext cx="1589903" cy="759880"/>
          </a:xfrm>
          <a:prstGeom prst="rect">
            <a:avLst/>
          </a:prstGeom>
        </p:spPr>
      </p:pic>
      <p:sp>
        <p:nvSpPr>
          <p:cNvPr id="2" name="ZoneTexte 1">
            <a:extLst>
              <a:ext uri="{FF2B5EF4-FFF2-40B4-BE49-F238E27FC236}">
                <a16:creationId xmlns:a16="http://schemas.microsoft.com/office/drawing/2014/main" id="{C1516DAB-8CBE-894C-A60F-3759D8D9AF5D}"/>
              </a:ext>
            </a:extLst>
          </p:cNvPr>
          <p:cNvSpPr txBox="1"/>
          <p:nvPr/>
        </p:nvSpPr>
        <p:spPr>
          <a:xfrm>
            <a:off x="0" y="-60573"/>
            <a:ext cx="12192000" cy="5983789"/>
          </a:xfrm>
          <a:prstGeom prst="rect">
            <a:avLst/>
          </a:prstGeom>
          <a:solidFill>
            <a:srgbClr val="87BBC3"/>
          </a:solidFill>
        </p:spPr>
        <p:txBody>
          <a:bodyPr wrap="square" rtlCol="0">
            <a:spAutoFit/>
          </a:bodyPr>
          <a:lstStyle/>
          <a:p>
            <a:endParaRPr lang="fr-FR" dirty="0"/>
          </a:p>
        </p:txBody>
      </p:sp>
      <p:sp>
        <p:nvSpPr>
          <p:cNvPr id="4" name="ZoneTexte 3">
            <a:extLst>
              <a:ext uri="{FF2B5EF4-FFF2-40B4-BE49-F238E27FC236}">
                <a16:creationId xmlns:a16="http://schemas.microsoft.com/office/drawing/2014/main" id="{F4D1801A-5F39-F04A-9152-B7A602F5A030}"/>
              </a:ext>
            </a:extLst>
          </p:cNvPr>
          <p:cNvSpPr txBox="1"/>
          <p:nvPr/>
        </p:nvSpPr>
        <p:spPr>
          <a:xfrm>
            <a:off x="1607127" y="2102777"/>
            <a:ext cx="8977745" cy="2431435"/>
          </a:xfrm>
          <a:prstGeom prst="rect">
            <a:avLst/>
          </a:prstGeom>
          <a:noFill/>
        </p:spPr>
        <p:txBody>
          <a:bodyPr wrap="square" rtlCol="0">
            <a:spAutoFit/>
          </a:bodyPr>
          <a:lstStyle/>
          <a:p>
            <a:pPr algn="ctr"/>
            <a:r>
              <a:rPr lang="fr-FR" sz="6000" dirty="0" err="1">
                <a:solidFill>
                  <a:srgbClr val="1F565E"/>
                </a:solidFill>
                <a:latin typeface="+mj-lt"/>
                <a:cs typeface="Times New Roman" panose="02020603050405020304" pitchFamily="18" charset="0"/>
              </a:rPr>
              <a:t>Thanks</a:t>
            </a:r>
            <a:r>
              <a:rPr lang="fr-FR" sz="6000" dirty="0">
                <a:solidFill>
                  <a:srgbClr val="1F565E"/>
                </a:solidFill>
                <a:latin typeface="+mj-lt"/>
                <a:cs typeface="Times New Roman" panose="02020603050405020304" pitchFamily="18" charset="0"/>
              </a:rPr>
              <a:t> for </a:t>
            </a:r>
            <a:r>
              <a:rPr lang="fr-FR" sz="6000" dirty="0" err="1">
                <a:solidFill>
                  <a:srgbClr val="1F565E"/>
                </a:solidFill>
                <a:latin typeface="+mj-lt"/>
                <a:cs typeface="Times New Roman" panose="02020603050405020304" pitchFamily="18" charset="0"/>
              </a:rPr>
              <a:t>your</a:t>
            </a:r>
            <a:r>
              <a:rPr lang="fr-FR" sz="6000" dirty="0">
                <a:solidFill>
                  <a:srgbClr val="1F565E"/>
                </a:solidFill>
                <a:latin typeface="+mj-lt"/>
                <a:cs typeface="Times New Roman" panose="02020603050405020304" pitchFamily="18" charset="0"/>
              </a:rPr>
              <a:t> </a:t>
            </a:r>
            <a:r>
              <a:rPr lang="fr-FR" sz="6000" dirty="0" smtClean="0">
                <a:solidFill>
                  <a:srgbClr val="1F565E"/>
                </a:solidFill>
                <a:latin typeface="+mj-lt"/>
                <a:cs typeface="Times New Roman" panose="02020603050405020304" pitchFamily="18" charset="0"/>
              </a:rPr>
              <a:t>attention</a:t>
            </a:r>
            <a:endParaRPr lang="fr-FR" sz="6000" dirty="0">
              <a:solidFill>
                <a:srgbClr val="1F565E"/>
              </a:solidFill>
              <a:latin typeface="+mj-lt"/>
              <a:cs typeface="Times New Roman" panose="02020603050405020304" pitchFamily="18" charset="0"/>
            </a:endParaRPr>
          </a:p>
          <a:p>
            <a:pPr algn="ctr"/>
            <a:endParaRPr lang="fr-FR" sz="6000" dirty="0">
              <a:solidFill>
                <a:srgbClr val="1F565E"/>
              </a:solidFill>
              <a:latin typeface="+mj-lt"/>
              <a:cs typeface="Times New Roman" panose="02020603050405020304" pitchFamily="18" charset="0"/>
            </a:endParaRPr>
          </a:p>
          <a:p>
            <a:pPr algn="ctr"/>
            <a:r>
              <a:rPr lang="fr-FR" sz="3200" dirty="0">
                <a:solidFill>
                  <a:srgbClr val="1F565E"/>
                </a:solidFill>
                <a:latin typeface="+mj-lt"/>
                <a:cs typeface="Times New Roman" panose="02020603050405020304" pitchFamily="18" charset="0"/>
                <a:hlinkClick r:id="rId4"/>
              </a:rPr>
              <a:t>gilles.henrard@uliege.be</a:t>
            </a:r>
            <a:r>
              <a:rPr lang="fr-FR" sz="3200" dirty="0">
                <a:solidFill>
                  <a:srgbClr val="1F565E"/>
                </a:solidFill>
                <a:latin typeface="+mj-lt"/>
                <a:cs typeface="Times New Roman" panose="02020603050405020304" pitchFamily="18" charset="0"/>
              </a:rPr>
              <a:t> </a:t>
            </a:r>
          </a:p>
        </p:txBody>
      </p:sp>
    </p:spTree>
    <p:extLst>
      <p:ext uri="{BB962C8B-B14F-4D97-AF65-F5344CB8AC3E}">
        <p14:creationId xmlns:p14="http://schemas.microsoft.com/office/powerpoint/2010/main" val="3907293656"/>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1204</TotalTime>
  <Words>1353</Words>
  <Application>Microsoft Office PowerPoint</Application>
  <PresentationFormat>Grand écran</PresentationFormat>
  <Paragraphs>148</Paragraphs>
  <Slides>7</Slides>
  <Notes>7</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7</vt:i4>
      </vt:variant>
    </vt:vector>
  </HeadingPairs>
  <TitlesOfParts>
    <vt:vector size="14" baseType="lpstr">
      <vt:lpstr>Arial</vt:lpstr>
      <vt:lpstr>Calibri</vt:lpstr>
      <vt:lpstr>Calibri Light</vt:lpstr>
      <vt:lpstr>Courier New</vt:lpstr>
      <vt:lpstr>Times New Roman</vt:lpstr>
      <vt:lpstr>Wingdings</vt:lpstr>
      <vt:lpstr>Thème Office</vt:lpstr>
      <vt:lpstr>Présentation PowerPoint</vt:lpstr>
      <vt:lpstr>Background</vt:lpstr>
      <vt:lpstr>Methods (1/2)</vt:lpstr>
      <vt:lpstr>Methods (2/2)</vt:lpstr>
      <vt:lpstr>Main results</vt:lpstr>
      <vt:lpstr>Discussion</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Justine Colson</dc:creator>
  <cp:lastModifiedBy>Gilles Henrard</cp:lastModifiedBy>
  <cp:revision>72</cp:revision>
  <dcterms:created xsi:type="dcterms:W3CDTF">2020-10-06T14:14:55Z</dcterms:created>
  <dcterms:modified xsi:type="dcterms:W3CDTF">2022-11-11T07:14:41Z</dcterms:modified>
</cp:coreProperties>
</file>