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318" r:id="rId2"/>
    <p:sldId id="339" r:id="rId3"/>
    <p:sldId id="439" r:id="rId4"/>
    <p:sldId id="348" r:id="rId5"/>
    <p:sldId id="431" r:id="rId6"/>
    <p:sldId id="452" r:id="rId7"/>
    <p:sldId id="453" r:id="rId8"/>
    <p:sldId id="455" r:id="rId9"/>
    <p:sldId id="456" r:id="rId10"/>
    <p:sldId id="458" r:id="rId11"/>
    <p:sldId id="454" r:id="rId12"/>
    <p:sldId id="433" r:id="rId13"/>
    <p:sldId id="434" r:id="rId14"/>
    <p:sldId id="435" r:id="rId15"/>
    <p:sldId id="440" r:id="rId16"/>
    <p:sldId id="437" r:id="rId17"/>
    <p:sldId id="441" r:id="rId18"/>
    <p:sldId id="438" r:id="rId19"/>
    <p:sldId id="347" r:id="rId20"/>
    <p:sldId id="351" r:id="rId21"/>
    <p:sldId id="352" r:id="rId22"/>
    <p:sldId id="355" r:id="rId23"/>
    <p:sldId id="356" r:id="rId24"/>
    <p:sldId id="357" r:id="rId25"/>
    <p:sldId id="358" r:id="rId26"/>
    <p:sldId id="359" r:id="rId27"/>
    <p:sldId id="472" r:id="rId28"/>
    <p:sldId id="444" r:id="rId29"/>
    <p:sldId id="445" r:id="rId30"/>
    <p:sldId id="446" r:id="rId31"/>
    <p:sldId id="447" r:id="rId32"/>
    <p:sldId id="448" r:id="rId33"/>
    <p:sldId id="449" r:id="rId34"/>
    <p:sldId id="532" r:id="rId35"/>
    <p:sldId id="450" r:id="rId36"/>
    <p:sldId id="555" r:id="rId37"/>
    <p:sldId id="451" r:id="rId38"/>
    <p:sldId id="381" r:id="rId39"/>
    <p:sldId id="361" r:id="rId40"/>
    <p:sldId id="474" r:id="rId41"/>
    <p:sldId id="475" r:id="rId42"/>
    <p:sldId id="476" r:id="rId43"/>
    <p:sldId id="477" r:id="rId44"/>
    <p:sldId id="478" r:id="rId45"/>
    <p:sldId id="479" r:id="rId46"/>
    <p:sldId id="486" r:id="rId47"/>
    <p:sldId id="487" r:id="rId48"/>
    <p:sldId id="488" r:id="rId49"/>
    <p:sldId id="489" r:id="rId50"/>
    <p:sldId id="494" r:id="rId51"/>
    <p:sldId id="513" r:id="rId52"/>
    <p:sldId id="534" r:id="rId53"/>
    <p:sldId id="535" r:id="rId54"/>
    <p:sldId id="536" r:id="rId55"/>
    <p:sldId id="537" r:id="rId56"/>
    <p:sldId id="539" r:id="rId57"/>
    <p:sldId id="542" r:id="rId58"/>
    <p:sldId id="543" r:id="rId59"/>
    <p:sldId id="553" r:id="rId60"/>
    <p:sldId id="384" r:id="rId61"/>
    <p:sldId id="554" r:id="rId62"/>
    <p:sldId id="545" r:id="rId63"/>
    <p:sldId id="547" r:id="rId64"/>
    <p:sldId id="459" r:id="rId65"/>
    <p:sldId id="460" r:id="rId66"/>
    <p:sldId id="552" r:id="rId67"/>
    <p:sldId id="461" r:id="rId68"/>
    <p:sldId id="462" r:id="rId69"/>
    <p:sldId id="378" r:id="rId70"/>
    <p:sldId id="377" r:id="rId71"/>
    <p:sldId id="463" r:id="rId72"/>
    <p:sldId id="464" r:id="rId73"/>
    <p:sldId id="465" r:id="rId74"/>
    <p:sldId id="549" r:id="rId75"/>
    <p:sldId id="466" r:id="rId76"/>
    <p:sldId id="551" r:id="rId77"/>
    <p:sldId id="550" r:id="rId78"/>
    <p:sldId id="467" r:id="rId79"/>
    <p:sldId id="468" r:id="rId80"/>
    <p:sldId id="469" r:id="rId81"/>
    <p:sldId id="470" r:id="rId82"/>
    <p:sldId id="548" r:id="rId83"/>
    <p:sldId id="471" r:id="rId84"/>
    <p:sldId id="514" r:id="rId85"/>
    <p:sldId id="495" r:id="rId86"/>
    <p:sldId id="515" r:id="rId87"/>
    <p:sldId id="516" r:id="rId88"/>
    <p:sldId id="517" r:id="rId89"/>
    <p:sldId id="518" r:id="rId90"/>
    <p:sldId id="519" r:id="rId91"/>
    <p:sldId id="520" r:id="rId92"/>
    <p:sldId id="521" r:id="rId93"/>
    <p:sldId id="522" r:id="rId94"/>
    <p:sldId id="523" r:id="rId95"/>
    <p:sldId id="524" r:id="rId96"/>
    <p:sldId id="525" r:id="rId97"/>
    <p:sldId id="526" r:id="rId98"/>
    <p:sldId id="527" r:id="rId99"/>
    <p:sldId id="528" r:id="rId100"/>
    <p:sldId id="529" r:id="rId101"/>
    <p:sldId id="530" r:id="rId102"/>
    <p:sldId id="531" r:id="rId103"/>
    <p:sldId id="556" r:id="rId104"/>
    <p:sldId id="572" r:id="rId105"/>
    <p:sldId id="571" r:id="rId106"/>
    <p:sldId id="573" r:id="rId107"/>
    <p:sldId id="574" r:id="rId108"/>
    <p:sldId id="566" r:id="rId109"/>
    <p:sldId id="575" r:id="rId110"/>
    <p:sldId id="568" r:id="rId111"/>
    <p:sldId id="569" r:id="rId112"/>
    <p:sldId id="570" r:id="rId113"/>
    <p:sldId id="497" r:id="rId114"/>
    <p:sldId id="504" r:id="rId115"/>
    <p:sldId id="557" r:id="rId116"/>
    <p:sldId id="558" r:id="rId117"/>
    <p:sldId id="559" r:id="rId118"/>
    <p:sldId id="563" r:id="rId119"/>
    <p:sldId id="560" r:id="rId120"/>
    <p:sldId id="562" r:id="rId121"/>
    <p:sldId id="564" r:id="rId12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99"/>
    <a:srgbClr val="C00000"/>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67" autoAdjust="0"/>
    <p:restoredTop sz="91081" autoAdjust="0"/>
  </p:normalViewPr>
  <p:slideViewPr>
    <p:cSldViewPr>
      <p:cViewPr varScale="1">
        <p:scale>
          <a:sx n="61" d="100"/>
          <a:sy n="61" d="100"/>
        </p:scale>
        <p:origin x="278" y="53"/>
      </p:cViewPr>
      <p:guideLst>
        <p:guide orient="horz" pos="1620"/>
        <p:guide pos="2880"/>
      </p:guideLst>
    </p:cSldViewPr>
  </p:slideViewPr>
  <p:notesTextViewPr>
    <p:cViewPr>
      <p:scale>
        <a:sx n="1" d="1"/>
        <a:sy n="1" d="1"/>
      </p:scale>
      <p:origin x="0" y="0"/>
    </p:cViewPr>
  </p:notesTextViewPr>
  <p:sorterViewPr>
    <p:cViewPr>
      <p:scale>
        <a:sx n="60" d="100"/>
        <a:sy n="60" d="100"/>
      </p:scale>
      <p:origin x="0" y="-921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CUSUM%20Automatique%20Ch%20Braun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4.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a:t>Evolution au cours du temps de la fertilité</a:t>
            </a:r>
          </a:p>
        </c:rich>
      </c:tx>
      <c:layout/>
      <c:overlay val="0"/>
    </c:title>
    <c:autoTitleDeleted val="0"/>
    <c:plotArea>
      <c:layout>
        <c:manualLayout>
          <c:layoutTarget val="inner"/>
          <c:xMode val="edge"/>
          <c:yMode val="edge"/>
          <c:x val="9.7708714222728893E-2"/>
          <c:y val="0.10479281756850699"/>
          <c:w val="0.88975063357448581"/>
          <c:h val="0.77525800366824382"/>
        </c:manualLayout>
      </c:layout>
      <c:lineChart>
        <c:grouping val="standard"/>
        <c:varyColors val="0"/>
        <c:ser>
          <c:idx val="0"/>
          <c:order val="0"/>
          <c:tx>
            <c:strRef>
              <c:f>Feuil1!$F$1</c:f>
              <c:strCache>
                <c:ptCount val="1"/>
                <c:pt idx="0">
                  <c:v>RC</c:v>
                </c:pt>
              </c:strCache>
            </c:strRef>
          </c:tx>
          <c:spPr>
            <a:ln w="28575">
              <a:headEnd type="none" w="med" len="med"/>
              <a:tailEnd type="none" w="med" len="med"/>
            </a:ln>
          </c:spPr>
          <c:marker>
            <c:spPr>
              <a:solidFill>
                <a:schemeClr val="tx2">
                  <a:lumMod val="75000"/>
                </a:schemeClr>
              </a:solidFill>
              <a:ln w="28575">
                <a:headEnd type="none" w="med" len="med"/>
                <a:tailEnd type="none" w="med" len="med"/>
              </a:ln>
            </c:spPr>
          </c:marker>
          <c:trendline>
            <c:spPr>
              <a:ln w="28575">
                <a:solidFill>
                  <a:srgbClr val="FF0000"/>
                </a:solidFill>
                <a:prstDash val="sysDash"/>
              </a:ln>
            </c:spPr>
            <c:trendlineType val="linear"/>
            <c:dispRSqr val="0"/>
            <c:dispEq val="0"/>
          </c:trendline>
          <c:cat>
            <c:numRef>
              <c:f>Feuil1!$D$2:$D$34</c:f>
              <c:numCache>
                <c:formatCode>m/d/yyyy</c:formatCode>
                <c:ptCount val="33"/>
                <c:pt idx="1">
                  <c:v>41281</c:v>
                </c:pt>
                <c:pt idx="2">
                  <c:v>41282</c:v>
                </c:pt>
                <c:pt idx="3">
                  <c:v>41283</c:v>
                </c:pt>
                <c:pt idx="4">
                  <c:v>41285</c:v>
                </c:pt>
                <c:pt idx="5">
                  <c:v>41286</c:v>
                </c:pt>
                <c:pt idx="6">
                  <c:v>41288</c:v>
                </c:pt>
                <c:pt idx="7">
                  <c:v>41295</c:v>
                </c:pt>
                <c:pt idx="8">
                  <c:v>41297</c:v>
                </c:pt>
                <c:pt idx="9">
                  <c:v>41298</c:v>
                </c:pt>
                <c:pt idx="10">
                  <c:v>41302</c:v>
                </c:pt>
                <c:pt idx="11">
                  <c:v>41303</c:v>
                </c:pt>
                <c:pt idx="12">
                  <c:v>41305</c:v>
                </c:pt>
                <c:pt idx="13">
                  <c:v>41306</c:v>
                </c:pt>
                <c:pt idx="14">
                  <c:v>41306</c:v>
                </c:pt>
                <c:pt idx="15">
                  <c:v>41310</c:v>
                </c:pt>
                <c:pt idx="16">
                  <c:v>41312</c:v>
                </c:pt>
                <c:pt idx="17">
                  <c:v>41313</c:v>
                </c:pt>
                <c:pt idx="18">
                  <c:v>41319</c:v>
                </c:pt>
                <c:pt idx="19">
                  <c:v>41327</c:v>
                </c:pt>
                <c:pt idx="20">
                  <c:v>41327</c:v>
                </c:pt>
                <c:pt idx="21">
                  <c:v>41328</c:v>
                </c:pt>
                <c:pt idx="22">
                  <c:v>41328</c:v>
                </c:pt>
                <c:pt idx="23">
                  <c:v>41328</c:v>
                </c:pt>
                <c:pt idx="24">
                  <c:v>41329</c:v>
                </c:pt>
                <c:pt idx="25">
                  <c:v>41330</c:v>
                </c:pt>
                <c:pt idx="26">
                  <c:v>41334</c:v>
                </c:pt>
                <c:pt idx="27">
                  <c:v>41334</c:v>
                </c:pt>
                <c:pt idx="28">
                  <c:v>41336</c:v>
                </c:pt>
                <c:pt idx="29">
                  <c:v>41336</c:v>
                </c:pt>
                <c:pt idx="30">
                  <c:v>41336</c:v>
                </c:pt>
                <c:pt idx="31">
                  <c:v>41336</c:v>
                </c:pt>
                <c:pt idx="32">
                  <c:v>41337</c:v>
                </c:pt>
              </c:numCache>
            </c:numRef>
          </c:cat>
          <c:val>
            <c:numRef>
              <c:f>Feuil1!$F$2:$F$34</c:f>
              <c:numCache>
                <c:formatCode>General</c:formatCode>
                <c:ptCount val="33"/>
                <c:pt idx="0">
                  <c:v>50</c:v>
                </c:pt>
                <c:pt idx="1">
                  <c:v>51</c:v>
                </c:pt>
                <c:pt idx="2">
                  <c:v>52</c:v>
                </c:pt>
                <c:pt idx="3">
                  <c:v>53</c:v>
                </c:pt>
                <c:pt idx="4">
                  <c:v>54</c:v>
                </c:pt>
                <c:pt idx="5">
                  <c:v>53</c:v>
                </c:pt>
                <c:pt idx="6">
                  <c:v>54</c:v>
                </c:pt>
                <c:pt idx="7">
                  <c:v>55</c:v>
                </c:pt>
                <c:pt idx="8">
                  <c:v>56</c:v>
                </c:pt>
                <c:pt idx="9">
                  <c:v>57</c:v>
                </c:pt>
                <c:pt idx="10">
                  <c:v>58</c:v>
                </c:pt>
                <c:pt idx="11">
                  <c:v>57</c:v>
                </c:pt>
                <c:pt idx="12">
                  <c:v>56</c:v>
                </c:pt>
                <c:pt idx="13">
                  <c:v>55</c:v>
                </c:pt>
                <c:pt idx="14">
                  <c:v>56</c:v>
                </c:pt>
                <c:pt idx="15">
                  <c:v>57</c:v>
                </c:pt>
                <c:pt idx="16">
                  <c:v>56</c:v>
                </c:pt>
                <c:pt idx="17">
                  <c:v>55</c:v>
                </c:pt>
                <c:pt idx="18">
                  <c:v>56</c:v>
                </c:pt>
                <c:pt idx="19">
                  <c:v>57</c:v>
                </c:pt>
                <c:pt idx="20">
                  <c:v>56</c:v>
                </c:pt>
                <c:pt idx="21">
                  <c:v>57</c:v>
                </c:pt>
                <c:pt idx="22">
                  <c:v>58</c:v>
                </c:pt>
                <c:pt idx="23">
                  <c:v>57</c:v>
                </c:pt>
                <c:pt idx="24">
                  <c:v>58</c:v>
                </c:pt>
                <c:pt idx="25">
                  <c:v>57</c:v>
                </c:pt>
                <c:pt idx="26">
                  <c:v>56</c:v>
                </c:pt>
                <c:pt idx="27">
                  <c:v>55</c:v>
                </c:pt>
                <c:pt idx="28">
                  <c:v>54</c:v>
                </c:pt>
                <c:pt idx="29">
                  <c:v>53</c:v>
                </c:pt>
                <c:pt idx="30">
                  <c:v>52</c:v>
                </c:pt>
                <c:pt idx="31">
                  <c:v>51</c:v>
                </c:pt>
                <c:pt idx="32">
                  <c:v>50</c:v>
                </c:pt>
              </c:numCache>
            </c:numRef>
          </c:val>
          <c:smooth val="0"/>
        </c:ser>
        <c:dLbls>
          <c:showLegendKey val="0"/>
          <c:showVal val="0"/>
          <c:showCatName val="0"/>
          <c:showSerName val="0"/>
          <c:showPercent val="0"/>
          <c:showBubbleSize val="0"/>
        </c:dLbls>
        <c:hiLowLines/>
        <c:upDownBars>
          <c:gapWidth val="150"/>
          <c:upBars/>
          <c:downBars/>
        </c:upDownBars>
        <c:marker val="1"/>
        <c:smooth val="0"/>
        <c:axId val="1639143040"/>
        <c:axId val="1639143584"/>
      </c:lineChart>
      <c:catAx>
        <c:axId val="1639143040"/>
        <c:scaling>
          <c:orientation val="minMax"/>
        </c:scaling>
        <c:delete val="0"/>
        <c:axPos val="b"/>
        <c:numFmt formatCode="mm/yy;@" sourceLinked="0"/>
        <c:majorTickMark val="none"/>
        <c:minorTickMark val="none"/>
        <c:tickLblPos val="nextTo"/>
        <c:crossAx val="1639143584"/>
        <c:crosses val="autoZero"/>
        <c:auto val="0"/>
        <c:lblAlgn val="ctr"/>
        <c:lblOffset val="100"/>
        <c:noMultiLvlLbl val="0"/>
      </c:catAx>
      <c:valAx>
        <c:axId val="1639143584"/>
        <c:scaling>
          <c:orientation val="minMax"/>
        </c:scaling>
        <c:delete val="0"/>
        <c:axPos val="l"/>
        <c:majorGridlines>
          <c:spPr>
            <a:ln>
              <a:solidFill>
                <a:schemeClr val="tx2"/>
              </a:solidFill>
            </a:ln>
          </c:spPr>
        </c:majorGridlines>
        <c:title>
          <c:tx>
            <c:rich>
              <a:bodyPr/>
              <a:lstStyle/>
              <a:p>
                <a:pPr>
                  <a:defRPr/>
                </a:pPr>
                <a:r>
                  <a:rPr lang="en-US"/>
                  <a:t>%</a:t>
                </a:r>
              </a:p>
            </c:rich>
          </c:tx>
          <c:layout/>
          <c:overlay val="0"/>
        </c:title>
        <c:numFmt formatCode="General" sourceLinked="1"/>
        <c:majorTickMark val="none"/>
        <c:minorTickMark val="none"/>
        <c:tickLblPos val="nextTo"/>
        <c:crossAx val="1639143040"/>
        <c:crosses val="autoZero"/>
        <c:crossBetween val="between"/>
      </c:valAx>
      <c:dTable>
        <c:showHorzBorder val="1"/>
        <c:showVertBorder val="1"/>
        <c:showOutline val="1"/>
        <c:showKeys val="1"/>
        <c:spPr>
          <a:ln>
            <a:solidFill>
              <a:schemeClr val="tx2"/>
            </a:solidFill>
          </a:ln>
        </c:spPr>
      </c:dTable>
    </c:plotArea>
    <c:plotVisOnly val="1"/>
    <c:dispBlanksAs val="zero"/>
    <c:showDLblsOverMax val="0"/>
  </c:chart>
  <c:txPr>
    <a:bodyPr/>
    <a:lstStyle/>
    <a:p>
      <a:pPr>
        <a:defRPr>
          <a:solidFill>
            <a:schemeClr val="tx2"/>
          </a:solidFill>
        </a:defRPr>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barChart>
        <c:barDir val="col"/>
        <c:grouping val="clustered"/>
        <c:varyColors val="0"/>
        <c:ser>
          <c:idx val="0"/>
          <c:order val="0"/>
          <c:invertIfNegative val="0"/>
          <c:cat>
            <c:strRef>
              <c:f>Feuil1!$A$2:$A$7</c:f>
              <c:strCache>
                <c:ptCount val="6"/>
                <c:pt idx="0">
                  <c:v>25-30</c:v>
                </c:pt>
                <c:pt idx="1">
                  <c:v>31-35</c:v>
                </c:pt>
                <c:pt idx="2">
                  <c:v>36-40</c:v>
                </c:pt>
                <c:pt idx="3">
                  <c:v>41-45</c:v>
                </c:pt>
                <c:pt idx="4">
                  <c:v>46-50</c:v>
                </c:pt>
                <c:pt idx="5">
                  <c:v>51-55</c:v>
                </c:pt>
              </c:strCache>
            </c:strRef>
          </c:cat>
          <c:val>
            <c:numRef>
              <c:f>Feuil1!$B$2:$B$7</c:f>
              <c:numCache>
                <c:formatCode>General</c:formatCode>
                <c:ptCount val="6"/>
                <c:pt idx="0">
                  <c:v>14.7</c:v>
                </c:pt>
                <c:pt idx="1">
                  <c:v>9.6</c:v>
                </c:pt>
                <c:pt idx="2">
                  <c:v>6.3</c:v>
                </c:pt>
                <c:pt idx="3">
                  <c:v>4.8</c:v>
                </c:pt>
                <c:pt idx="4">
                  <c:v>5.0999999999999996</c:v>
                </c:pt>
                <c:pt idx="5">
                  <c:v>2.8</c:v>
                </c:pt>
              </c:numCache>
            </c:numRef>
          </c:val>
        </c:ser>
        <c:dLbls>
          <c:showLegendKey val="0"/>
          <c:showVal val="0"/>
          <c:showCatName val="0"/>
          <c:showSerName val="0"/>
          <c:showPercent val="0"/>
          <c:showBubbleSize val="0"/>
        </c:dLbls>
        <c:gapWidth val="150"/>
        <c:axId val="1925057104"/>
        <c:axId val="1925049488"/>
      </c:barChart>
      <c:catAx>
        <c:axId val="1925057104"/>
        <c:scaling>
          <c:orientation val="minMax"/>
        </c:scaling>
        <c:delete val="0"/>
        <c:axPos val="b"/>
        <c:numFmt formatCode="General" sourceLinked="0"/>
        <c:majorTickMark val="out"/>
        <c:minorTickMark val="none"/>
        <c:tickLblPos val="nextTo"/>
        <c:txPr>
          <a:bodyPr/>
          <a:lstStyle/>
          <a:p>
            <a:pPr>
              <a:defRPr sz="1400"/>
            </a:pPr>
            <a:endParaRPr lang="fr-FR"/>
          </a:p>
        </c:txPr>
        <c:crossAx val="1925049488"/>
        <c:crosses val="autoZero"/>
        <c:auto val="1"/>
        <c:lblAlgn val="ctr"/>
        <c:lblOffset val="100"/>
        <c:noMultiLvlLbl val="0"/>
      </c:catAx>
      <c:valAx>
        <c:axId val="1925049488"/>
        <c:scaling>
          <c:orientation val="minMax"/>
        </c:scaling>
        <c:delete val="0"/>
        <c:axPos val="l"/>
        <c:majorGridlines/>
        <c:numFmt formatCode="General" sourceLinked="1"/>
        <c:majorTickMark val="out"/>
        <c:minorTickMark val="none"/>
        <c:tickLblPos val="nextTo"/>
        <c:txPr>
          <a:bodyPr/>
          <a:lstStyle/>
          <a:p>
            <a:pPr>
              <a:defRPr sz="1400"/>
            </a:pPr>
            <a:endParaRPr lang="fr-FR"/>
          </a:p>
        </c:txPr>
        <c:crossAx val="192505710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col"/>
        <c:grouping val="clustered"/>
        <c:varyColors val="0"/>
        <c:ser>
          <c:idx val="0"/>
          <c:order val="0"/>
          <c:tx>
            <c:strRef>
              <c:f>Feuil1!$B$1</c:f>
              <c:strCache>
                <c:ptCount val="1"/>
                <c:pt idx="0">
                  <c:v>TG (J60)</c:v>
                </c:pt>
              </c:strCache>
            </c:strRef>
          </c:tx>
          <c:invertIfNegative val="0"/>
          <c:cat>
            <c:strRef>
              <c:f>Feuil1!$A$2:$A$4</c:f>
              <c:strCache>
                <c:ptCount val="3"/>
                <c:pt idx="0">
                  <c:v>&lt;14 mm (n= 174)</c:v>
                </c:pt>
                <c:pt idx="1">
                  <c:v>15-19 mm (n=302)</c:v>
                </c:pt>
                <c:pt idx="2">
                  <c:v>&gt;=20 mm (n=136)</c:v>
                </c:pt>
              </c:strCache>
            </c:strRef>
          </c:cat>
          <c:val>
            <c:numRef>
              <c:f>Feuil1!$B$2:$B$4</c:f>
              <c:numCache>
                <c:formatCode>General</c:formatCode>
                <c:ptCount val="3"/>
                <c:pt idx="0">
                  <c:v>36.200000000000003</c:v>
                </c:pt>
                <c:pt idx="1">
                  <c:v>47.4</c:v>
                </c:pt>
                <c:pt idx="2">
                  <c:v>38.200000000000003</c:v>
                </c:pt>
              </c:numCache>
            </c:numRef>
          </c:val>
        </c:ser>
        <c:dLbls>
          <c:showLegendKey val="0"/>
          <c:showVal val="0"/>
          <c:showCatName val="0"/>
          <c:showSerName val="0"/>
          <c:showPercent val="0"/>
          <c:showBubbleSize val="0"/>
        </c:dLbls>
        <c:gapWidth val="150"/>
        <c:axId val="1925060368"/>
        <c:axId val="1925050032"/>
      </c:barChart>
      <c:catAx>
        <c:axId val="1925060368"/>
        <c:scaling>
          <c:orientation val="minMax"/>
        </c:scaling>
        <c:delete val="0"/>
        <c:axPos val="b"/>
        <c:numFmt formatCode="General" sourceLinked="0"/>
        <c:majorTickMark val="out"/>
        <c:minorTickMark val="none"/>
        <c:tickLblPos val="nextTo"/>
        <c:txPr>
          <a:bodyPr/>
          <a:lstStyle/>
          <a:p>
            <a:pPr>
              <a:defRPr sz="2000">
                <a:latin typeface="Arial Narrow" panose="020B0606020202030204" pitchFamily="34" charset="0"/>
              </a:defRPr>
            </a:pPr>
            <a:endParaRPr lang="fr-FR"/>
          </a:p>
        </c:txPr>
        <c:crossAx val="1925050032"/>
        <c:crosses val="autoZero"/>
        <c:auto val="1"/>
        <c:lblAlgn val="ctr"/>
        <c:lblOffset val="100"/>
        <c:noMultiLvlLbl val="0"/>
      </c:catAx>
      <c:valAx>
        <c:axId val="1925050032"/>
        <c:scaling>
          <c:orientation val="minMax"/>
          <c:min val="30"/>
        </c:scaling>
        <c:delete val="0"/>
        <c:axPos val="l"/>
        <c:majorGridlines/>
        <c:numFmt formatCode="General" sourceLinked="1"/>
        <c:majorTickMark val="out"/>
        <c:minorTickMark val="none"/>
        <c:tickLblPos val="nextTo"/>
        <c:txPr>
          <a:bodyPr/>
          <a:lstStyle/>
          <a:p>
            <a:pPr>
              <a:defRPr sz="1800">
                <a:latin typeface="Arial Narrow" panose="020B0606020202030204" pitchFamily="34" charset="0"/>
              </a:defRPr>
            </a:pPr>
            <a:endParaRPr lang="fr-FR"/>
          </a:p>
        </c:txPr>
        <c:crossAx val="1925060368"/>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Feuil1!$F$11</c:f>
              <c:strCache>
                <c:ptCount val="1"/>
                <c:pt idx="0">
                  <c:v>ES +</c:v>
                </c:pt>
              </c:strCache>
            </c:strRef>
          </c:tx>
          <c:spPr>
            <a:solidFill>
              <a:srgbClr val="C0504D">
                <a:lumMod val="75000"/>
              </a:srgbClr>
            </a:solidFill>
          </c:spPr>
          <c:invertIfNegative val="0"/>
          <c:cat>
            <c:strRef>
              <c:f>Feuil1!$E$12:$E$14</c:f>
              <c:strCache>
                <c:ptCount val="3"/>
                <c:pt idx="0">
                  <c:v>IA vaches </c:v>
                </c:pt>
                <c:pt idx="1">
                  <c:v>IA génisses </c:v>
                </c:pt>
                <c:pt idx="2">
                  <c:v>IA génisses (n&gt;1)</c:v>
                </c:pt>
              </c:strCache>
            </c:strRef>
          </c:cat>
          <c:val>
            <c:numRef>
              <c:f>Feuil1!$F$12:$F$14</c:f>
              <c:numCache>
                <c:formatCode>General</c:formatCode>
                <c:ptCount val="3"/>
                <c:pt idx="0">
                  <c:v>32.700000000000003</c:v>
                </c:pt>
                <c:pt idx="1">
                  <c:v>38.4</c:v>
                </c:pt>
                <c:pt idx="2">
                  <c:v>56.4</c:v>
                </c:pt>
              </c:numCache>
            </c:numRef>
          </c:val>
        </c:ser>
        <c:ser>
          <c:idx val="1"/>
          <c:order val="1"/>
          <c:tx>
            <c:strRef>
              <c:f>Feuil1!$G$11</c:f>
              <c:strCache>
                <c:ptCount val="1"/>
                <c:pt idx="0">
                  <c:v>ES -</c:v>
                </c:pt>
              </c:strCache>
            </c:strRef>
          </c:tx>
          <c:spPr>
            <a:solidFill>
              <a:srgbClr val="9BBB59">
                <a:lumMod val="50000"/>
              </a:srgbClr>
            </a:solidFill>
          </c:spPr>
          <c:invertIfNegative val="0"/>
          <c:cat>
            <c:strRef>
              <c:f>Feuil1!$E$12:$E$14</c:f>
              <c:strCache>
                <c:ptCount val="3"/>
                <c:pt idx="0">
                  <c:v>IA vaches </c:v>
                </c:pt>
                <c:pt idx="1">
                  <c:v>IA génisses </c:v>
                </c:pt>
                <c:pt idx="2">
                  <c:v>IA génisses (n&gt;1)</c:v>
                </c:pt>
              </c:strCache>
            </c:strRef>
          </c:cat>
          <c:val>
            <c:numRef>
              <c:f>Feuil1!$G$12:$G$14</c:f>
              <c:numCache>
                <c:formatCode>General</c:formatCode>
                <c:ptCount val="3"/>
                <c:pt idx="0">
                  <c:v>47</c:v>
                </c:pt>
                <c:pt idx="1">
                  <c:v>62.8</c:v>
                </c:pt>
                <c:pt idx="2">
                  <c:v>64.3</c:v>
                </c:pt>
              </c:numCache>
            </c:numRef>
          </c:val>
        </c:ser>
        <c:dLbls>
          <c:showLegendKey val="0"/>
          <c:showVal val="0"/>
          <c:showCatName val="0"/>
          <c:showSerName val="0"/>
          <c:showPercent val="0"/>
          <c:showBubbleSize val="0"/>
        </c:dLbls>
        <c:gapWidth val="150"/>
        <c:axId val="1920885952"/>
        <c:axId val="1920889216"/>
      </c:barChart>
      <c:catAx>
        <c:axId val="1920885952"/>
        <c:scaling>
          <c:orientation val="minMax"/>
        </c:scaling>
        <c:delete val="0"/>
        <c:axPos val="b"/>
        <c:numFmt formatCode="General" sourceLinked="0"/>
        <c:majorTickMark val="none"/>
        <c:minorTickMark val="none"/>
        <c:tickLblPos val="nextTo"/>
        <c:crossAx val="1920889216"/>
        <c:crosses val="autoZero"/>
        <c:auto val="1"/>
        <c:lblAlgn val="ctr"/>
        <c:lblOffset val="100"/>
        <c:noMultiLvlLbl val="0"/>
      </c:catAx>
      <c:valAx>
        <c:axId val="1920889216"/>
        <c:scaling>
          <c:orientation val="minMax"/>
        </c:scaling>
        <c:delete val="0"/>
        <c:axPos val="l"/>
        <c:majorGridlines/>
        <c:title>
          <c:tx>
            <c:rich>
              <a:bodyPr/>
              <a:lstStyle/>
              <a:p>
                <a:pPr>
                  <a:defRPr sz="2400"/>
                </a:pPr>
                <a:r>
                  <a:rPr lang="fr-BE" sz="2400" dirty="0" smtClean="0"/>
                  <a:t>%</a:t>
                </a:r>
                <a:endParaRPr lang="fr-BE" sz="2400" dirty="0"/>
              </a:p>
            </c:rich>
          </c:tx>
          <c:layout/>
          <c:overlay val="0"/>
        </c:title>
        <c:numFmt formatCode="General" sourceLinked="1"/>
        <c:majorTickMark val="none"/>
        <c:minorTickMark val="none"/>
        <c:tickLblPos val="nextTo"/>
        <c:txPr>
          <a:bodyPr/>
          <a:lstStyle/>
          <a:p>
            <a:pPr>
              <a:defRPr sz="1800"/>
            </a:pPr>
            <a:endParaRPr lang="fr-FR"/>
          </a:p>
        </c:txPr>
        <c:crossAx val="1920885952"/>
        <c:crosses val="autoZero"/>
        <c:crossBetween val="between"/>
      </c:valAx>
      <c:dTable>
        <c:showHorzBorder val="1"/>
        <c:showVertBorder val="1"/>
        <c:showOutline val="1"/>
        <c:showKeys val="1"/>
        <c:txPr>
          <a:bodyPr/>
          <a:lstStyle/>
          <a:p>
            <a:pPr rtl="0">
              <a:defRPr sz="1800"/>
            </a:pPr>
            <a:endParaRPr lang="fr-FR"/>
          </a:p>
        </c:txPr>
      </c:dTable>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3.png"/></Relationships>
</file>

<file path=ppt/drawings/drawing1.xml><?xml version="1.0" encoding="utf-8"?>
<c:userShapes xmlns:c="http://schemas.openxmlformats.org/drawingml/2006/chart">
  <cdr:relSizeAnchor xmlns:cdr="http://schemas.openxmlformats.org/drawingml/2006/chartDrawing">
    <cdr:from>
      <cdr:x>0.45785</cdr:x>
      <cdr:y>0.50065</cdr:y>
    </cdr:from>
    <cdr:to>
      <cdr:x>0.76583</cdr:x>
      <cdr:y>0.58917</cdr:y>
    </cdr:to>
    <cdr:sp macro="" textlink="">
      <cdr:nvSpPr>
        <cdr:cNvPr id="3" name="ZoneTexte 3"/>
        <cdr:cNvSpPr txBox="1"/>
      </cdr:nvSpPr>
      <cdr:spPr>
        <a:xfrm xmlns:a="http://schemas.openxmlformats.org/drawingml/2006/main">
          <a:off x="2782006" y="1914777"/>
          <a:ext cx="1871346" cy="338554"/>
        </a:xfrm>
        <a:prstGeom xmlns:a="http://schemas.openxmlformats.org/drawingml/2006/main" prst="rect">
          <a:avLst/>
        </a:prstGeom>
        <a:solidFill xmlns:a="http://schemas.openxmlformats.org/drawingml/2006/main">
          <a:srgbClr val="FF0000"/>
        </a:solidFill>
        <a:ln xmlns:a="http://schemas.openxmlformats.org/drawingml/2006/main">
          <a:solidFill>
            <a:schemeClr val="tx1"/>
          </a:solidFill>
        </a:l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BE" sz="1600" dirty="0" smtClean="0">
              <a:solidFill>
                <a:schemeClr val="bg1"/>
              </a:solidFill>
            </a:rPr>
            <a:t>Droite de régression</a:t>
          </a:r>
          <a:endParaRPr lang="fr-BE" sz="1600" dirty="0">
            <a:solidFill>
              <a:schemeClr val="bg1"/>
            </a:solidFill>
          </a:endParaRPr>
        </a:p>
      </cdr:txBody>
    </cdr:sp>
  </cdr:relSizeAnchor>
  <cdr:relSizeAnchor xmlns:cdr="http://schemas.openxmlformats.org/drawingml/2006/chartDrawing">
    <cdr:from>
      <cdr:x>0.62754</cdr:x>
      <cdr:y>0.3824</cdr:y>
    </cdr:from>
    <cdr:to>
      <cdr:x>0.62876</cdr:x>
      <cdr:y>0.50129</cdr:y>
    </cdr:to>
    <cdr:cxnSp macro="">
      <cdr:nvCxnSpPr>
        <cdr:cNvPr id="5" name="Connecteur droit avec flèche 4"/>
        <cdr:cNvCxnSpPr/>
      </cdr:nvCxnSpPr>
      <cdr:spPr>
        <a:xfrm xmlns:a="http://schemas.openxmlformats.org/drawingml/2006/main" flipH="1" flipV="1">
          <a:off x="5084073" y="1950018"/>
          <a:ext cx="9939" cy="606286"/>
        </a:xfrm>
        <a:prstGeom xmlns:a="http://schemas.openxmlformats.org/drawingml/2006/main" prst="straightConnector1">
          <a:avLst/>
        </a:prstGeom>
        <a:ln xmlns:a="http://schemas.openxmlformats.org/drawingml/2006/main" w="28575">
          <a:solidFill>
            <a:srgbClr val="FF0000"/>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0.11356</cdr:x>
      <cdr:y>0.7692</cdr:y>
    </cdr:from>
    <cdr:to>
      <cdr:x>0.23741</cdr:x>
      <cdr:y>0.86577</cdr:y>
    </cdr:to>
    <cdr:sp macro="" textlink="">
      <cdr:nvSpPr>
        <cdr:cNvPr id="8" name="Flèche droite 7"/>
        <cdr:cNvSpPr/>
      </cdr:nvSpPr>
      <cdr:spPr>
        <a:xfrm xmlns:a="http://schemas.openxmlformats.org/drawingml/2006/main">
          <a:off x="920023" y="3922495"/>
          <a:ext cx="1003408" cy="492426"/>
        </a:xfrm>
        <a:prstGeom xmlns:a="http://schemas.openxmlformats.org/drawingml/2006/main" prs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fr-BE" sz="1800" b="1" dirty="0" smtClean="0">
              <a:solidFill>
                <a:schemeClr val="tx1"/>
              </a:solidFill>
            </a:rPr>
            <a:t>Mois</a:t>
          </a:r>
          <a:endParaRPr lang="fr-BE" sz="18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2B4B1-6D28-43E4-A2AE-CA9DE2FF4A1D}" type="datetimeFigureOut">
              <a:rPr lang="fr-BE" smtClean="0"/>
              <a:t>06-11-22</a:t>
            </a:fld>
            <a:endParaRPr lang="fr-BE"/>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92481A-C088-49C7-9B96-F1F70847A617}" type="slidenum">
              <a:rPr lang="fr-BE" smtClean="0"/>
              <a:t>‹N°›</a:t>
            </a:fld>
            <a:endParaRPr lang="fr-BE"/>
          </a:p>
        </p:txBody>
      </p:sp>
    </p:spTree>
    <p:extLst>
      <p:ext uri="{BB962C8B-B14F-4D97-AF65-F5344CB8AC3E}">
        <p14:creationId xmlns:p14="http://schemas.microsoft.com/office/powerpoint/2010/main" val="10991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journalofdairyscience.org/article/S0022-0302(16)30803-7/abstract"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592481A-C088-49C7-9B96-F1F70847A617}" type="slidenum">
              <a:rPr lang="fr-BE" smtClean="0"/>
              <a:t>1</a:t>
            </a:fld>
            <a:endParaRPr lang="fr-BE"/>
          </a:p>
        </p:txBody>
      </p:sp>
    </p:spTree>
    <p:extLst>
      <p:ext uri="{BB962C8B-B14F-4D97-AF65-F5344CB8AC3E}">
        <p14:creationId xmlns:p14="http://schemas.microsoft.com/office/powerpoint/2010/main" val="351728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592481A-C088-49C7-9B96-F1F70847A617}" type="slidenum">
              <a:rPr lang="fr-BE" smtClean="0"/>
              <a:t>45</a:t>
            </a:fld>
            <a:endParaRPr lang="fr-BE"/>
          </a:p>
        </p:txBody>
      </p:sp>
    </p:spTree>
    <p:extLst>
      <p:ext uri="{BB962C8B-B14F-4D97-AF65-F5344CB8AC3E}">
        <p14:creationId xmlns:p14="http://schemas.microsoft.com/office/powerpoint/2010/main" val="3517288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dirty="0" smtClean="0"/>
              <a:t>* Lopez et al. </a:t>
            </a:r>
            <a:r>
              <a:rPr lang="fr-FR" altLang="fr-FR" dirty="0" err="1" smtClean="0"/>
              <a:t>Anim</a:t>
            </a:r>
            <a:r>
              <a:rPr lang="fr-FR" altLang="fr-FR" baseline="0" dirty="0" smtClean="0"/>
              <a:t> </a:t>
            </a:r>
            <a:r>
              <a:rPr lang="fr-FR" altLang="fr-FR" baseline="0" dirty="0" err="1" smtClean="0"/>
              <a:t>Reprod</a:t>
            </a:r>
            <a:r>
              <a:rPr lang="fr-FR" altLang="fr-FR" baseline="0" dirty="0" smtClean="0"/>
              <a:t> </a:t>
            </a:r>
            <a:r>
              <a:rPr lang="fr-FR" altLang="fr-FR" baseline="0" dirty="0" err="1" smtClean="0"/>
              <a:t>Sci</a:t>
            </a:r>
            <a:r>
              <a:rPr lang="fr-FR" altLang="fr-FR" baseline="0" dirty="0" smtClean="0"/>
              <a:t> 2004 81 209-223</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60</a:t>
            </a:fld>
            <a:endParaRPr lang="fr-BE"/>
          </a:p>
        </p:txBody>
      </p:sp>
    </p:spTree>
    <p:extLst>
      <p:ext uri="{BB962C8B-B14F-4D97-AF65-F5344CB8AC3E}">
        <p14:creationId xmlns:p14="http://schemas.microsoft.com/office/powerpoint/2010/main" val="3301196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dirty="0" smtClean="0">
                <a:latin typeface="Arial Narrow" panose="020B0606020202030204" pitchFamily="34" charset="0"/>
              </a:rPr>
              <a:t>(</a:t>
            </a:r>
            <a:r>
              <a:rPr lang="fr-BE" sz="1200" dirty="0" err="1" smtClean="0">
                <a:latin typeface="Arial Narrow" panose="020B0606020202030204" pitchFamily="34" charset="0"/>
              </a:rPr>
              <a:t>Souza</a:t>
            </a:r>
            <a:r>
              <a:rPr lang="fr-BE" sz="1200" dirty="0" smtClean="0">
                <a:latin typeface="Arial Narrow" panose="020B0606020202030204" pitchFamily="34" charset="0"/>
              </a:rPr>
              <a:t> et al. </a:t>
            </a:r>
            <a:r>
              <a:rPr lang="fr-BE" sz="1200" dirty="0" err="1" smtClean="0">
                <a:latin typeface="Arial Narrow" panose="020B0606020202030204" pitchFamily="34" charset="0"/>
              </a:rPr>
              <a:t>JDS</a:t>
            </a:r>
            <a:r>
              <a:rPr lang="fr-BE" sz="1200" dirty="0" smtClean="0">
                <a:latin typeface="Arial Narrow" panose="020B0606020202030204" pitchFamily="34" charset="0"/>
              </a:rPr>
              <a:t> 2007, 90,4623-4634)</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69</a:t>
            </a:fld>
            <a:endParaRPr lang="fr-BE"/>
          </a:p>
        </p:txBody>
      </p:sp>
    </p:spTree>
    <p:extLst>
      <p:ext uri="{BB962C8B-B14F-4D97-AF65-F5344CB8AC3E}">
        <p14:creationId xmlns:p14="http://schemas.microsoft.com/office/powerpoint/2010/main" val="2631132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Colazo</a:t>
            </a:r>
            <a:r>
              <a:rPr lang="fr-BE" dirty="0" smtClean="0"/>
              <a:t> et al. </a:t>
            </a:r>
          </a:p>
          <a:p>
            <a:r>
              <a:rPr lang="fr-BE" dirty="0" smtClean="0"/>
              <a:t>Effet significatif entre primipares et pluripares</a:t>
            </a:r>
          </a:p>
          <a:p>
            <a:r>
              <a:rPr lang="fr-BE" dirty="0" smtClean="0"/>
              <a:t>Le diamètre du follicule dominant dépend de la présence ou non d’une ovulation après</a:t>
            </a:r>
            <a:r>
              <a:rPr lang="fr-BE" baseline="0" dirty="0" smtClean="0"/>
              <a:t> la 1</a:t>
            </a:r>
            <a:r>
              <a:rPr lang="fr-BE" baseline="30000" dirty="0" smtClean="0"/>
              <a:t>ère</a:t>
            </a:r>
            <a:r>
              <a:rPr lang="fr-BE" baseline="0" dirty="0" smtClean="0"/>
              <a:t> GnRH. En cas d’ovulation, le diamètre du follicule est plus petit (15,6 mm +/-0,2) que si le follicule n’ovule pas (17,0 mm +/- 0,1 mm). C’est également le cas si lors de la mise en place d’un </a:t>
            </a:r>
            <a:r>
              <a:rPr lang="fr-BE" baseline="0" dirty="0" err="1" smtClean="0"/>
              <a:t>Ovsynch</a:t>
            </a:r>
            <a:r>
              <a:rPr lang="fr-BE" baseline="0" dirty="0" smtClean="0"/>
              <a:t>, la vache présente un </a:t>
            </a:r>
            <a:r>
              <a:rPr lang="fr-BE" baseline="0" dirty="0" err="1" smtClean="0"/>
              <a:t>CJ</a:t>
            </a:r>
            <a:r>
              <a:rPr lang="fr-BE" baseline="0" dirty="0" smtClean="0"/>
              <a:t>. On peut supposer que dans l’un et l’autre cas, la période de croissance du follicule dominant et donc de dominance se trouve diminuée. A l’inverse, si cette période augmente (exemple administration de P4 pendant l’</a:t>
            </a:r>
            <a:r>
              <a:rPr lang="fr-BE" baseline="0" dirty="0" err="1" smtClean="0"/>
              <a:t>Ovsynch</a:t>
            </a:r>
            <a:r>
              <a:rPr lang="fr-BE" baseline="0" dirty="0" smtClean="0"/>
              <a:t>), on augmente le diamètre du follicule ovulatoire (16,2 vs 11,3 mm) et on diminue le pourcentage de gestation (37 vs 65 %) (</a:t>
            </a:r>
            <a:r>
              <a:rPr lang="fr-BE" baseline="0" dirty="0" err="1" smtClean="0"/>
              <a:t>Savio</a:t>
            </a:r>
            <a:r>
              <a:rPr lang="fr-BE" baseline="0" dirty="0" smtClean="0"/>
              <a:t> et al. </a:t>
            </a:r>
            <a:r>
              <a:rPr lang="fr-BE" baseline="0" dirty="0" err="1" smtClean="0"/>
              <a:t>JRF</a:t>
            </a:r>
            <a:r>
              <a:rPr lang="fr-BE" baseline="0" dirty="0" smtClean="0"/>
              <a:t> 1993, 98,77-84). Semblable observation a été rapportée chez la génisse à viande (15,7 vs 19,5 mm et 58 vs 0 %) (</a:t>
            </a:r>
            <a:r>
              <a:rPr lang="fr-BE" baseline="0" dirty="0" err="1" smtClean="0"/>
              <a:t>Mihm</a:t>
            </a:r>
            <a:r>
              <a:rPr lang="fr-BE" baseline="0" dirty="0" smtClean="0"/>
              <a:t> et al. </a:t>
            </a:r>
            <a:r>
              <a:rPr lang="fr-BE" baseline="0" dirty="0" err="1" smtClean="0"/>
              <a:t>JRF</a:t>
            </a:r>
            <a:r>
              <a:rPr lang="fr-BE" baseline="0" dirty="0" smtClean="0"/>
              <a:t> 1994, 102, 123-130). A l’inverse, une réduction du diamètre du follicule ovulatoire (11,5 vs 14,5 mm) s’accompagne d’une diminution du % de gestation (12 % vs 45 %) dur sans </a:t>
            </a:r>
            <a:r>
              <a:rPr lang="fr-BE" baseline="0" dirty="0" err="1" smtClean="0"/>
              <a:t>doite</a:t>
            </a:r>
            <a:r>
              <a:rPr lang="fr-BE" baseline="0" dirty="0" smtClean="0"/>
              <a:t> à une diminution de la concentration en </a:t>
            </a:r>
            <a:r>
              <a:rPr lang="fr-BE" baseline="0" dirty="0" err="1" smtClean="0"/>
              <a:t>oestradiol</a:t>
            </a:r>
            <a:r>
              <a:rPr lang="fr-BE" baseline="0" dirty="0" smtClean="0"/>
              <a:t> du follicule dominant, d’un développement moindre du </a:t>
            </a:r>
            <a:r>
              <a:rPr lang="fr-BE" baseline="0" dirty="0" err="1" smtClean="0"/>
              <a:t>CJ</a:t>
            </a:r>
            <a:r>
              <a:rPr lang="fr-BE" baseline="0" dirty="0" smtClean="0"/>
              <a:t> </a:t>
            </a:r>
            <a:r>
              <a:rPr lang="fr-BE" baseline="0" dirty="0" err="1" smtClean="0"/>
              <a:t>subsequent</a:t>
            </a:r>
            <a:r>
              <a:rPr lang="fr-BE" baseline="0" dirty="0" smtClean="0"/>
              <a:t> et d’</a:t>
            </a:r>
            <a:r>
              <a:rPr lang="fr-BE" baseline="0" dirty="0" err="1" smtClean="0"/>
              <a:t>uje</a:t>
            </a:r>
            <a:r>
              <a:rPr lang="fr-BE" baseline="0" dirty="0" smtClean="0"/>
              <a:t> diminution de la concentration en P4 (</a:t>
            </a:r>
            <a:r>
              <a:rPr lang="fr-BE" baseline="0" dirty="0" err="1" smtClean="0"/>
              <a:t>Vasconcelos</a:t>
            </a:r>
            <a:r>
              <a:rPr lang="fr-BE" baseline="0" dirty="0" smtClean="0"/>
              <a:t> et al. Theriogenology 2001 56 307-314). De la même manière l’induction d’une ovulation d’un follicule de diamètre égal à 10,3 et 14,5 mm s’accompagne de taux de gestation respectivement égaux à 35 et 53 % (Perry et al. Proc </a:t>
            </a:r>
            <a:r>
              <a:rPr lang="fr-BE" baseline="0" dirty="0" err="1" smtClean="0"/>
              <a:t>Natl</a:t>
            </a:r>
            <a:r>
              <a:rPr lang="fr-BE" baseline="0" dirty="0" smtClean="0"/>
              <a:t> </a:t>
            </a:r>
            <a:r>
              <a:rPr lang="fr-BE" baseline="0" dirty="0" err="1" smtClean="0"/>
              <a:t>Acad</a:t>
            </a:r>
            <a:r>
              <a:rPr lang="fr-BE" baseline="0" dirty="0" smtClean="0"/>
              <a:t> </a:t>
            </a:r>
            <a:r>
              <a:rPr lang="fr-BE" baseline="0" dirty="0" err="1" smtClean="0"/>
              <a:t>Sci</a:t>
            </a:r>
            <a:r>
              <a:rPr lang="fr-BE" baseline="0" dirty="0" smtClean="0"/>
              <a:t> USA 2005 102 5268-5273). Enfin, Bello observe une diminution de la fertilité lorsque le diamètre du follicule est inférieur ou supérieur à 16 mm (Bello et al. </a:t>
            </a:r>
            <a:r>
              <a:rPr lang="fr-BE" baseline="0" dirty="0" err="1" smtClean="0"/>
              <a:t>JDS</a:t>
            </a:r>
            <a:r>
              <a:rPr lang="fr-BE" baseline="0" dirty="0" smtClean="0"/>
              <a:t> 2006 89 3413-3424)</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70</a:t>
            </a:fld>
            <a:endParaRPr lang="fr-BE"/>
          </a:p>
        </p:txBody>
      </p:sp>
    </p:spTree>
    <p:extLst>
      <p:ext uri="{BB962C8B-B14F-4D97-AF65-F5344CB8AC3E}">
        <p14:creationId xmlns:p14="http://schemas.microsoft.com/office/powerpoint/2010/main" val="1892105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Un consensus s’est peu à peu dégagé pour distinguer les infections utérines se manifestant avant le 21</a:t>
            </a:r>
            <a:r>
              <a:rPr lang="fr-BE" baseline="30000" dirty="0" smtClean="0"/>
              <a:t>ème</a:t>
            </a:r>
            <a:r>
              <a:rPr lang="fr-BE" dirty="0" smtClean="0"/>
              <a:t> jour et après le 20</a:t>
            </a:r>
            <a:r>
              <a:rPr lang="fr-BE" baseline="30000" dirty="0" smtClean="0"/>
              <a:t>ème</a:t>
            </a:r>
            <a:r>
              <a:rPr lang="fr-BE" dirty="0" smtClean="0"/>
              <a:t> jour suivant le vêlage.</a:t>
            </a:r>
            <a:r>
              <a:rPr lang="fr-BE" baseline="0" dirty="0" smtClean="0"/>
              <a:t> Dans le premier cas, on distinguera la métrite puerpérale et la métrite clinique. La première se traduit par des symptômes locaux et généraux, ces derniers étant absents en cas de métrite clinique. Après le 20</a:t>
            </a:r>
            <a:r>
              <a:rPr lang="fr-BE" baseline="30000" dirty="0" smtClean="0"/>
              <a:t>ème</a:t>
            </a:r>
            <a:r>
              <a:rPr lang="fr-BE" baseline="0" dirty="0" smtClean="0"/>
              <a:t> jour, les infections utérines ne s’accompagnent pas de symptômes généraux. Cliniquement il faut distinguer l’endométrite clinique, la cervicite et le pyomètre. Le diagnostic d’endométrite subclinique implique la réalisation d’un prélèvement intra-utérin pour déterminer le % de neutrophiles. On observera la prévalence différente de ces divers types d’infections utérines. </a:t>
            </a:r>
          </a:p>
          <a:p>
            <a:endParaRPr lang="fr-BE" baseline="0" dirty="0" smtClean="0"/>
          </a:p>
        </p:txBody>
      </p:sp>
      <p:sp>
        <p:nvSpPr>
          <p:cNvPr id="4" name="Espace réservé du numéro de diapositive 3"/>
          <p:cNvSpPr>
            <a:spLocks noGrp="1"/>
          </p:cNvSpPr>
          <p:nvPr>
            <p:ph type="sldNum" sz="quarter" idx="10"/>
          </p:nvPr>
        </p:nvSpPr>
        <p:spPr/>
        <p:txBody>
          <a:bodyPr/>
          <a:lstStyle/>
          <a:p>
            <a:fld id="{19E06BAA-0953-41F6-97A2-1C66F188F58A}" type="slidenum">
              <a:rPr lang="fr-BE" smtClean="0"/>
              <a:t>104</a:t>
            </a:fld>
            <a:endParaRPr lang="fr-BE"/>
          </a:p>
        </p:txBody>
      </p:sp>
    </p:spTree>
    <p:extLst>
      <p:ext uri="{BB962C8B-B14F-4D97-AF65-F5344CB8AC3E}">
        <p14:creationId xmlns:p14="http://schemas.microsoft.com/office/powerpoint/2010/main" val="4022426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kern="1200" dirty="0" smtClean="0">
                <a:solidFill>
                  <a:schemeClr val="tx1"/>
                </a:solidFill>
                <a:effectLst/>
                <a:latin typeface="+mn-lt"/>
                <a:ea typeface="+mn-ea"/>
                <a:cs typeface="+mn-cs"/>
              </a:rPr>
              <a:t>C’EST ARRIVE PRES DE CHEZ VOUS </a:t>
            </a:r>
          </a:p>
          <a:p>
            <a:r>
              <a:rPr lang="fr-BE" sz="1200" kern="1200" dirty="0" smtClean="0">
                <a:solidFill>
                  <a:schemeClr val="tx1"/>
                </a:solidFill>
                <a:effectLst/>
                <a:latin typeface="+mn-lt"/>
                <a:ea typeface="+mn-ea"/>
                <a:cs typeface="+mn-cs"/>
              </a:rPr>
              <a:t>(En direct d’après la publication de </a:t>
            </a:r>
            <a:r>
              <a:rPr lang="fr-BE" sz="1200" kern="1200" dirty="0" err="1" smtClean="0">
                <a:solidFill>
                  <a:schemeClr val="tx1"/>
                </a:solidFill>
                <a:effectLst/>
                <a:latin typeface="+mn-lt"/>
                <a:ea typeface="+mn-ea"/>
                <a:cs typeface="+mn-cs"/>
              </a:rPr>
              <a:t>Pascottini</a:t>
            </a:r>
            <a:r>
              <a:rPr lang="fr-BE" sz="1200" kern="1200" dirty="0" smtClean="0">
                <a:solidFill>
                  <a:schemeClr val="tx1"/>
                </a:solidFill>
                <a:effectLst/>
                <a:latin typeface="+mn-lt"/>
                <a:ea typeface="+mn-ea"/>
                <a:cs typeface="+mn-cs"/>
              </a:rPr>
              <a:t> J </a:t>
            </a:r>
            <a:r>
              <a:rPr lang="fr-BE" sz="1200" kern="1200" dirty="0" err="1" smtClean="0">
                <a:solidFill>
                  <a:schemeClr val="tx1"/>
                </a:solidFill>
                <a:effectLst/>
                <a:latin typeface="+mn-lt"/>
                <a:ea typeface="+mn-ea"/>
                <a:cs typeface="+mn-cs"/>
              </a:rPr>
              <a:t>Dairy</a:t>
            </a:r>
            <a:r>
              <a:rPr lang="fr-BE" sz="1200" kern="1200" dirty="0" smtClean="0">
                <a:solidFill>
                  <a:schemeClr val="tx1"/>
                </a:solidFill>
                <a:effectLst/>
                <a:latin typeface="+mn-lt"/>
                <a:ea typeface="+mn-ea"/>
                <a:cs typeface="+mn-cs"/>
              </a:rPr>
              <a:t> </a:t>
            </a:r>
            <a:r>
              <a:rPr lang="fr-BE" sz="1200" kern="1200" dirty="0" err="1" smtClean="0">
                <a:solidFill>
                  <a:schemeClr val="tx1"/>
                </a:solidFill>
                <a:effectLst/>
                <a:latin typeface="+mn-lt"/>
                <a:ea typeface="+mn-ea"/>
                <a:cs typeface="+mn-cs"/>
              </a:rPr>
              <a:t>Sci</a:t>
            </a:r>
            <a:r>
              <a:rPr lang="fr-BE" sz="1200" kern="1200" dirty="0" smtClean="0">
                <a:solidFill>
                  <a:schemeClr val="tx1"/>
                </a:solidFill>
                <a:effectLst/>
                <a:latin typeface="+mn-lt"/>
                <a:ea typeface="+mn-ea"/>
                <a:cs typeface="+mn-cs"/>
              </a:rPr>
              <a:t> 2017, 100, 588 (</a:t>
            </a:r>
            <a:r>
              <a:rPr lang="fr-BE" sz="1200" u="sng" kern="1200" dirty="0" smtClean="0">
                <a:solidFill>
                  <a:schemeClr val="tx1"/>
                </a:solidFill>
                <a:effectLst/>
                <a:latin typeface="+mn-lt"/>
                <a:ea typeface="+mn-ea"/>
                <a:cs typeface="+mn-cs"/>
                <a:hlinkClick r:id="rId3"/>
              </a:rPr>
              <a:t>http://www.journalofdairyscience.org/article/S0022-0302(16)30803-7/abstract</a:t>
            </a:r>
            <a:r>
              <a:rPr lang="fr-BE" sz="1200" kern="1200" dirty="0" smtClean="0">
                <a:solidFill>
                  <a:schemeClr val="tx1"/>
                </a:solidFill>
                <a:effectLst/>
                <a:latin typeface="+mn-lt"/>
                <a:ea typeface="+mn-ea"/>
                <a:cs typeface="+mn-cs"/>
              </a:rPr>
              <a:t> </a:t>
            </a:r>
          </a:p>
          <a:p>
            <a:pPr lvl="0"/>
            <a:r>
              <a:rPr lang="fr-BE" sz="1200" kern="1200" dirty="0" smtClean="0">
                <a:solidFill>
                  <a:schemeClr val="tx1"/>
                </a:solidFill>
                <a:effectLst/>
                <a:latin typeface="+mn-lt"/>
                <a:ea typeface="+mn-ea"/>
                <a:cs typeface="+mn-cs"/>
              </a:rPr>
              <a:t>L’endométrite subclinique (ES) est une des 4 types d’infections utérines chez la vache.</a:t>
            </a:r>
          </a:p>
          <a:p>
            <a:pPr lvl="0"/>
            <a:r>
              <a:rPr lang="fr-BE" sz="1200" kern="1200" dirty="0" smtClean="0">
                <a:solidFill>
                  <a:schemeClr val="tx1"/>
                </a:solidFill>
                <a:effectLst/>
                <a:latin typeface="+mn-lt"/>
                <a:ea typeface="+mn-ea"/>
                <a:cs typeface="+mn-cs"/>
              </a:rPr>
              <a:t>Son diagnostic ne peut être posé que par comptage quantitatif ou qualitatif (test à l’estérase leucocytaire) des neutrophiles identifiés après un prélèvement intra-utérin au moyen d’une </a:t>
            </a:r>
            <a:r>
              <a:rPr lang="fr-BE" sz="1200" kern="1200" dirty="0" err="1" smtClean="0">
                <a:solidFill>
                  <a:schemeClr val="tx1"/>
                </a:solidFill>
                <a:effectLst/>
                <a:latin typeface="+mn-lt"/>
                <a:ea typeface="+mn-ea"/>
                <a:cs typeface="+mn-cs"/>
              </a:rPr>
              <a:t>cytobrosse</a:t>
            </a:r>
            <a:r>
              <a:rPr lang="fr-BE" sz="1200" kern="1200" dirty="0" smtClean="0">
                <a:solidFill>
                  <a:schemeClr val="tx1"/>
                </a:solidFill>
                <a:effectLst/>
                <a:latin typeface="+mn-lt"/>
                <a:ea typeface="+mn-ea"/>
                <a:cs typeface="+mn-cs"/>
              </a:rPr>
              <a:t> ou mieux encore d’un </a:t>
            </a:r>
            <a:r>
              <a:rPr lang="fr-BE" sz="1200" kern="1200" dirty="0" err="1" smtClean="0">
                <a:solidFill>
                  <a:schemeClr val="tx1"/>
                </a:solidFill>
                <a:effectLst/>
                <a:latin typeface="+mn-lt"/>
                <a:ea typeface="+mn-ea"/>
                <a:cs typeface="+mn-cs"/>
              </a:rPr>
              <a:t>cytotape</a:t>
            </a:r>
            <a:r>
              <a:rPr lang="fr-BE" sz="1200" kern="1200" dirty="0" smtClean="0">
                <a:solidFill>
                  <a:schemeClr val="tx1"/>
                </a:solidFill>
                <a:effectLst/>
                <a:latin typeface="+mn-lt"/>
                <a:ea typeface="+mn-ea"/>
                <a:cs typeface="+mn-cs"/>
              </a:rPr>
              <a:t>.</a:t>
            </a:r>
          </a:p>
          <a:p>
            <a:pPr lvl="0"/>
            <a:r>
              <a:rPr lang="fr-BE" sz="1200" kern="1200" dirty="0" smtClean="0">
                <a:solidFill>
                  <a:schemeClr val="tx1"/>
                </a:solidFill>
                <a:effectLst/>
                <a:latin typeface="+mn-lt"/>
                <a:ea typeface="+mn-ea"/>
                <a:cs typeface="+mn-cs"/>
              </a:rPr>
              <a:t>Se pose néanmoins encore le problème de la détermination du seuil caractéristique susceptible d’infertilité.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Nos collègues flamands (Université de Gand) ont réalisé 1625 IA de vaches laitières dans 18 fermes. Lors de l’IA, un prélèvement </a:t>
            </a:r>
            <a:r>
              <a:rPr lang="fr-BE" sz="1200" kern="1200" dirty="0" err="1" smtClean="0">
                <a:solidFill>
                  <a:schemeClr val="tx1"/>
                </a:solidFill>
                <a:effectLst/>
                <a:latin typeface="+mn-lt"/>
                <a:ea typeface="+mn-ea"/>
                <a:cs typeface="+mn-cs"/>
              </a:rPr>
              <a:t>intrautérin</a:t>
            </a:r>
            <a:r>
              <a:rPr lang="fr-BE" sz="1200" kern="1200" dirty="0" smtClean="0">
                <a:solidFill>
                  <a:schemeClr val="tx1"/>
                </a:solidFill>
                <a:effectLst/>
                <a:latin typeface="+mn-lt"/>
                <a:ea typeface="+mn-ea"/>
                <a:cs typeface="+mn-cs"/>
              </a:rPr>
              <a:t> a été réalisé par la méthode du </a:t>
            </a:r>
            <a:r>
              <a:rPr lang="fr-BE" sz="1200" kern="1200" dirty="0" err="1" smtClean="0">
                <a:solidFill>
                  <a:schemeClr val="tx1"/>
                </a:solidFill>
                <a:effectLst/>
                <a:latin typeface="+mn-lt"/>
                <a:ea typeface="+mn-ea"/>
                <a:cs typeface="+mn-cs"/>
              </a:rPr>
              <a:t>cytotape</a:t>
            </a:r>
            <a:r>
              <a:rPr lang="fr-BE" sz="1200" kern="1200" dirty="0" smtClean="0">
                <a:solidFill>
                  <a:schemeClr val="tx1"/>
                </a:solidFill>
                <a:effectLst/>
                <a:latin typeface="+mn-lt"/>
                <a:ea typeface="+mn-ea"/>
                <a:cs typeface="+mn-cs"/>
              </a:rPr>
              <a:t> (fixation sur le pistolet d’IA et donc un seul passage </a:t>
            </a:r>
            <a:r>
              <a:rPr lang="fr-BE" sz="1200" kern="1200" dirty="0" err="1" smtClean="0">
                <a:solidFill>
                  <a:schemeClr val="tx1"/>
                </a:solidFill>
                <a:effectLst/>
                <a:latin typeface="+mn-lt"/>
                <a:ea typeface="+mn-ea"/>
                <a:cs typeface="+mn-cs"/>
              </a:rPr>
              <a:t>transcervical</a:t>
            </a:r>
            <a:r>
              <a:rPr lang="fr-BE" sz="1200" kern="1200" dirty="0" smtClean="0">
                <a:solidFill>
                  <a:schemeClr val="tx1"/>
                </a:solidFill>
                <a:effectLst/>
                <a:latin typeface="+mn-lt"/>
                <a:ea typeface="+mn-ea"/>
                <a:cs typeface="+mn-cs"/>
              </a:rPr>
              <a:t>). Chaque prélèvement a fait l’objet après coloration d’un comptage de 300 cellules. Le seuil de positivité a été de ≥ 1 % (Sensibilité 33,8 % et spécificité de 88,6 %).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La prévalence des endométrites subcliniques lors de l’IA a été de 27,8 % et comprise entre 10,7 et 39,7 % selon les 18 troupeaux de l’essai (ce qui pose le problème des facteurs immunitaires dans les élevages). </a:t>
            </a:r>
          </a:p>
          <a:p>
            <a:r>
              <a:rPr lang="fr-BE" sz="1200" kern="1200" dirty="0" smtClean="0">
                <a:solidFill>
                  <a:schemeClr val="tx1"/>
                </a:solidFill>
                <a:effectLst/>
                <a:latin typeface="+mn-lt"/>
                <a:ea typeface="+mn-ea"/>
                <a:cs typeface="+mn-cs"/>
              </a:rPr>
              <a:t>Les taux de gestation ont été respectivement de 32,7 % (≥ 1 %) et de 47 % (≤ 1 % : OR 1,8)</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Une autre de leurs études (</a:t>
            </a:r>
            <a:r>
              <a:rPr lang="fr-BE" sz="1200" kern="1200" dirty="0" err="1" smtClean="0">
                <a:solidFill>
                  <a:schemeClr val="tx1"/>
                </a:solidFill>
                <a:effectLst/>
                <a:latin typeface="+mn-lt"/>
                <a:ea typeface="+mn-ea"/>
                <a:cs typeface="+mn-cs"/>
              </a:rPr>
              <a:t>JDS</a:t>
            </a:r>
            <a:r>
              <a:rPr lang="fr-BE" sz="1200" kern="1200" dirty="0" smtClean="0">
                <a:solidFill>
                  <a:schemeClr val="tx1"/>
                </a:solidFill>
                <a:effectLst/>
                <a:latin typeface="+mn-lt"/>
                <a:ea typeface="+mn-ea"/>
                <a:cs typeface="+mn-cs"/>
              </a:rPr>
              <a:t> 2016, 99,9051) a démontré que la prévalence des endométrites cliniques lors de 496 IA réalisées sur des génisses (nullipares) était de 7,86 % et les taux de gestation respectivement  de 38,4 % (≥ 1 %) et de 62,8 % (≤ 1 %). Le risque d’ES se trouve augmenté (4,7 fois plus de chances de présenter une ES) si la génisse avait déjà été inséminée (ce qui pose le problème de la « biosécurité » de l’IA). En effet 70 % des échantillons positifs provenaient de génisses déjà inséminées au moins une fois. </a:t>
            </a:r>
          </a:p>
          <a:p>
            <a:r>
              <a:rPr lang="fr-BE" sz="1200" kern="1200" dirty="0" smtClean="0">
                <a:solidFill>
                  <a:schemeClr val="tx1"/>
                </a:solidFill>
                <a:effectLst/>
                <a:latin typeface="+mn-lt"/>
                <a:ea typeface="+mn-ea"/>
                <a:cs typeface="+mn-cs"/>
              </a:rPr>
              <a:t> </a:t>
            </a:r>
          </a:p>
          <a:p>
            <a:r>
              <a:rPr lang="fr-BE" sz="1200" kern="1200" dirty="0" smtClean="0">
                <a:solidFill>
                  <a:schemeClr val="tx1"/>
                </a:solidFill>
                <a:effectLst/>
                <a:latin typeface="+mn-lt"/>
                <a:ea typeface="+mn-ea"/>
                <a:cs typeface="+mn-cs"/>
              </a:rPr>
              <a:t>Ces résultats impliquent de tester d’hypothétiques traitements possibles comme le drainage de la cavité utérine au moyen de sérum physiologique ou l’injection d’anti-inflammatoires. </a:t>
            </a:r>
            <a:r>
              <a:rPr lang="fr-BE" sz="1200" kern="1200" smtClean="0">
                <a:solidFill>
                  <a:schemeClr val="tx1"/>
                </a:solidFill>
                <a:effectLst/>
                <a:latin typeface="+mn-lt"/>
                <a:ea typeface="+mn-ea"/>
                <a:cs typeface="+mn-cs"/>
              </a:rPr>
              <a:t>De belles perspectives et donc affaire à suivre.</a:t>
            </a:r>
          </a:p>
          <a:p>
            <a:endParaRPr lang="fr-BE" dirty="0"/>
          </a:p>
        </p:txBody>
      </p:sp>
      <p:sp>
        <p:nvSpPr>
          <p:cNvPr id="4" name="Espace réservé du numéro de diapositive 3"/>
          <p:cNvSpPr>
            <a:spLocks noGrp="1"/>
          </p:cNvSpPr>
          <p:nvPr>
            <p:ph type="sldNum" sz="quarter" idx="10"/>
          </p:nvPr>
        </p:nvSpPr>
        <p:spPr/>
        <p:txBody>
          <a:bodyPr/>
          <a:lstStyle/>
          <a:p>
            <a:fld id="{B71E572D-A9FF-4142-BC58-959D6EE1E1A5}" type="slidenum">
              <a:rPr lang="fr-BE" smtClean="0"/>
              <a:t>110</a:t>
            </a:fld>
            <a:endParaRPr lang="fr-BE"/>
          </a:p>
        </p:txBody>
      </p:sp>
    </p:spTree>
    <p:extLst>
      <p:ext uri="{BB962C8B-B14F-4D97-AF65-F5344CB8AC3E}">
        <p14:creationId xmlns:p14="http://schemas.microsoft.com/office/powerpoint/2010/main" val="384202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5114">
              <a:defRPr sz="1500">
                <a:solidFill>
                  <a:srgbClr val="FF9900"/>
                </a:solidFill>
                <a:latin typeface="Arial Narrow" pitchFamily="34" charset="0"/>
              </a:defRPr>
            </a:lvl1pPr>
            <a:lvl2pPr marL="685817" indent="-263776" defTabSz="885114">
              <a:defRPr sz="1500">
                <a:solidFill>
                  <a:srgbClr val="FF9900"/>
                </a:solidFill>
                <a:latin typeface="Arial Narrow" pitchFamily="34" charset="0"/>
              </a:defRPr>
            </a:lvl2pPr>
            <a:lvl3pPr marL="1055103" indent="-211021" defTabSz="885114">
              <a:defRPr sz="1500">
                <a:solidFill>
                  <a:srgbClr val="FF9900"/>
                </a:solidFill>
                <a:latin typeface="Arial Narrow" pitchFamily="34" charset="0"/>
              </a:defRPr>
            </a:lvl3pPr>
            <a:lvl4pPr marL="1477145" indent="-211021" defTabSz="885114">
              <a:defRPr sz="1500">
                <a:solidFill>
                  <a:srgbClr val="FF9900"/>
                </a:solidFill>
                <a:latin typeface="Arial Narrow" pitchFamily="34" charset="0"/>
              </a:defRPr>
            </a:lvl4pPr>
            <a:lvl5pPr marL="1899186" indent="-211021" defTabSz="885114">
              <a:defRPr sz="1500">
                <a:solidFill>
                  <a:srgbClr val="FF9900"/>
                </a:solidFill>
                <a:latin typeface="Arial Narrow" pitchFamily="34" charset="0"/>
              </a:defRPr>
            </a:lvl5pPr>
            <a:lvl6pPr marL="2321227" indent="-211021" algn="ctr" defTabSz="885114" eaLnBrk="0" fontAlgn="base" hangingPunct="0">
              <a:spcBef>
                <a:spcPct val="0"/>
              </a:spcBef>
              <a:spcAft>
                <a:spcPct val="0"/>
              </a:spcAft>
              <a:defRPr sz="1500">
                <a:solidFill>
                  <a:srgbClr val="FF9900"/>
                </a:solidFill>
                <a:latin typeface="Arial Narrow" pitchFamily="34" charset="0"/>
              </a:defRPr>
            </a:lvl6pPr>
            <a:lvl7pPr marL="2743269" indent="-211021" algn="ctr" defTabSz="885114" eaLnBrk="0" fontAlgn="base" hangingPunct="0">
              <a:spcBef>
                <a:spcPct val="0"/>
              </a:spcBef>
              <a:spcAft>
                <a:spcPct val="0"/>
              </a:spcAft>
              <a:defRPr sz="1500">
                <a:solidFill>
                  <a:srgbClr val="FF9900"/>
                </a:solidFill>
                <a:latin typeface="Arial Narrow" pitchFamily="34" charset="0"/>
              </a:defRPr>
            </a:lvl7pPr>
            <a:lvl8pPr marL="3165310" indent="-211021" algn="ctr" defTabSz="885114" eaLnBrk="0" fontAlgn="base" hangingPunct="0">
              <a:spcBef>
                <a:spcPct val="0"/>
              </a:spcBef>
              <a:spcAft>
                <a:spcPct val="0"/>
              </a:spcAft>
              <a:defRPr sz="1500">
                <a:solidFill>
                  <a:srgbClr val="FF9900"/>
                </a:solidFill>
                <a:latin typeface="Arial Narrow" pitchFamily="34" charset="0"/>
              </a:defRPr>
            </a:lvl8pPr>
            <a:lvl9pPr marL="3587351" indent="-211021" algn="ctr" defTabSz="885114" eaLnBrk="0" fontAlgn="base" hangingPunct="0">
              <a:spcBef>
                <a:spcPct val="0"/>
              </a:spcBef>
              <a:spcAft>
                <a:spcPct val="0"/>
              </a:spcAft>
              <a:defRPr sz="1500">
                <a:solidFill>
                  <a:srgbClr val="FF9900"/>
                </a:solidFill>
                <a:latin typeface="Arial Narrow" pitchFamily="34" charset="0"/>
              </a:defRPr>
            </a:lvl9pPr>
          </a:lstStyle>
          <a:p>
            <a:fld id="{AABD1CB0-8CB0-4D4B-B69B-013EB04B2263}" type="slidenum">
              <a:rPr lang="fr-BE" altLang="fr-FR" sz="1200">
                <a:solidFill>
                  <a:schemeClr val="tx1"/>
                </a:solidFill>
                <a:latin typeface="Arial" charset="0"/>
              </a:rPr>
              <a:pPr/>
              <a:t>14</a:t>
            </a:fld>
            <a:endParaRPr lang="fr-BE" altLang="fr-FR" sz="1200">
              <a:solidFill>
                <a:schemeClr val="tx1"/>
              </a:solidFill>
              <a:latin typeface="Arial" charset="0"/>
            </a:endParaRPr>
          </a:p>
        </p:txBody>
      </p:sp>
      <p:sp>
        <p:nvSpPr>
          <p:cNvPr id="40963" name="Rectangle 2"/>
          <p:cNvSpPr>
            <a:spLocks noGrp="1" noRot="1" noChangeAspect="1" noChangeArrowheads="1" noTextEdit="1"/>
          </p:cNvSpPr>
          <p:nvPr>
            <p:ph type="sldImg"/>
          </p:nvPr>
        </p:nvSpPr>
        <p:spPr>
          <a:xfrm>
            <a:off x="685800" y="1143000"/>
            <a:ext cx="5486400" cy="3086100"/>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mtClean="0"/>
          </a:p>
        </p:txBody>
      </p:sp>
    </p:spTree>
    <p:extLst>
      <p:ext uri="{BB962C8B-B14F-4D97-AF65-F5344CB8AC3E}">
        <p14:creationId xmlns:p14="http://schemas.microsoft.com/office/powerpoint/2010/main" val="35836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381000" y="685800"/>
            <a:ext cx="6096000" cy="3429000"/>
          </a:xfrm>
          <a:ln/>
        </p:spPr>
      </p:sp>
      <p:sp>
        <p:nvSpPr>
          <p:cNvPr id="90115" name="Rectangle 3"/>
          <p:cNvSpPr>
            <a:spLocks noGrp="1" noChangeArrowheads="1"/>
          </p:cNvSpPr>
          <p:nvPr>
            <p:ph type="body" idx="1"/>
          </p:nvPr>
        </p:nvSpPr>
        <p:spPr>
          <a:xfrm>
            <a:off x="685494" y="4344358"/>
            <a:ext cx="5487013"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72" tIns="43736" rIns="87472" bIns="43736"/>
          <a:lstStyle/>
          <a:p>
            <a:pPr eaLnBrk="1" hangingPunct="1">
              <a:lnSpc>
                <a:spcPct val="80000"/>
              </a:lnSpc>
            </a:pPr>
            <a:r>
              <a:rPr lang="fr-BE" sz="1400" dirty="0" smtClean="0"/>
              <a:t>Durant la gestation, la phase de multiplication des ovogonies aboutit à la constitution à la naissance d’un stock de follicules primordiaux (1) dont le nombre chez la vache est compris entre 200 et 250.000 soit 4 à 5 fois moins que chez la femme. Ce stock reste relativement constant durant les 4 premières années suivant la naissance puis diminue progressivement. Ces follicules primordiaux ont un diamètre compris entre 30 et 40 microns. Au stade secondaire et surtout tertiaire, une cavité apparaît. Il devient alors possible d’identifier par échographie ces follicules de diamètre compris entre 2 et 4 </a:t>
            </a:r>
            <a:r>
              <a:rPr lang="fr-BE" sz="1400" dirty="0" err="1" smtClean="0"/>
              <a:t>mm.</a:t>
            </a:r>
            <a:r>
              <a:rPr lang="fr-BE" sz="1400" dirty="0" smtClean="0"/>
              <a:t> Chez la vache comme chez bien d’autres mammifères, la croissance folliculaire se développe sous la forme de vagues. Au cours d’un cycle de 21 jours, on observe deux vagues. La présence d’une troisième vague n’est pas rare. Elle a pour effet d’allonger de quelques jours la durée moyenne d’un cycle (24 vs 21 jours). Lorsque le cycle comporte deux vagues, l’émergence d’une vague apparaît aux jours 1 (2) et 11 (3) du cycle. Le jour 0 correspondant à celui de l’</a:t>
            </a:r>
            <a:r>
              <a:rPr lang="fr-BE" sz="1400" dirty="0" err="1" smtClean="0"/>
              <a:t>oestrus</a:t>
            </a:r>
            <a:r>
              <a:rPr lang="fr-BE" sz="1400" dirty="0" smtClean="0"/>
              <a:t>. Par émergence on entend le moment ou par échographie, il est possible de distinguer dans la masse des follicules recrutés (4) celui qui va devenir dominant (5). Au cours des 2,5 jours suivant l’émergence d’une vague, les futurs follicules dominants et dominés sélectionnés poursuivent leur croissance (6).  Le follicule dominant atteint à ce moment le diamètre moyen de 8 voire 9 mm (7) dans l’espèce </a:t>
            </a:r>
            <a:r>
              <a:rPr lang="fr-BE" sz="1400" dirty="0" err="1" smtClean="0"/>
              <a:t>Bos</a:t>
            </a:r>
            <a:r>
              <a:rPr lang="fr-BE" sz="1400" dirty="0" smtClean="0"/>
              <a:t> </a:t>
            </a:r>
            <a:r>
              <a:rPr lang="fr-BE" sz="1400" dirty="0" err="1" smtClean="0"/>
              <a:t>taurus</a:t>
            </a:r>
            <a:r>
              <a:rPr lang="fr-BE" sz="1400" dirty="0" smtClean="0"/>
              <a:t> (Sartori et al. </a:t>
            </a:r>
            <a:r>
              <a:rPr lang="fr-BE" sz="1400" dirty="0" err="1" smtClean="0"/>
              <a:t>J.Dairy</a:t>
            </a:r>
            <a:r>
              <a:rPr lang="fr-BE" sz="1400" dirty="0" smtClean="0"/>
              <a:t> </a:t>
            </a:r>
            <a:r>
              <a:rPr lang="fr-BE" sz="1400" dirty="0" err="1" smtClean="0"/>
              <a:t>Sci</a:t>
            </a:r>
            <a:r>
              <a:rPr lang="fr-BE" sz="1400" dirty="0" smtClean="0"/>
              <a:t> 2004,87,905) et de 6 mm dans l’espèce </a:t>
            </a:r>
            <a:r>
              <a:rPr lang="fr-BE" sz="1400" dirty="0" err="1" smtClean="0"/>
              <a:t>Bos</a:t>
            </a:r>
            <a:r>
              <a:rPr lang="fr-BE" sz="1400" dirty="0" smtClean="0"/>
              <a:t> </a:t>
            </a:r>
            <a:r>
              <a:rPr lang="fr-BE" sz="1400" dirty="0" err="1" smtClean="0"/>
              <a:t>indicus</a:t>
            </a:r>
            <a:r>
              <a:rPr lang="fr-BE" sz="1400" dirty="0" smtClean="0"/>
              <a:t> (</a:t>
            </a:r>
            <a:r>
              <a:rPr lang="fr-BE" sz="1400" dirty="0" err="1" smtClean="0"/>
              <a:t>Sartorelli</a:t>
            </a:r>
            <a:r>
              <a:rPr lang="fr-BE" sz="1400" dirty="0" smtClean="0"/>
              <a:t> et al. </a:t>
            </a:r>
            <a:r>
              <a:rPr lang="fr-BE" sz="1400" dirty="0" err="1" smtClean="0"/>
              <a:t>Theriogenology</a:t>
            </a:r>
            <a:r>
              <a:rPr lang="fr-BE" sz="1400" dirty="0" smtClean="0"/>
              <a:t> 2005, 63,2382). Ce moment est qualifié de « déviation folliculaire » (</a:t>
            </a:r>
            <a:r>
              <a:rPr lang="fr-BE" sz="1400" dirty="0" err="1" smtClean="0"/>
              <a:t>follicular</a:t>
            </a:r>
            <a:r>
              <a:rPr lang="fr-BE" sz="1400" dirty="0" smtClean="0"/>
              <a:t> </a:t>
            </a:r>
            <a:r>
              <a:rPr lang="fr-BE" sz="1400" dirty="0" err="1" smtClean="0"/>
              <a:t>deviation</a:t>
            </a:r>
            <a:r>
              <a:rPr lang="fr-BE" sz="1400" dirty="0" smtClean="0"/>
              <a:t>) et caractérise le moment ou le follicule dominant va pouvoir clairement se distinguer des autres follicules en croissance. Ainsi son diamètre est-il supérieur de 2 mm à celui des autres follicules sélectionnés. Le follicule poursuit sa croissance jusqu’à atteindre un diamètre de 10mm (8). Cliniquement, cette dominance peut être identifiée par échographie, ou encore par écho-Doppler pour identifier des changements de la vascularisation du follicule ou encore par dosage des hormones telles l’</a:t>
            </a:r>
            <a:r>
              <a:rPr lang="fr-BE" sz="1400" dirty="0" err="1" smtClean="0"/>
              <a:t>oestradiol</a:t>
            </a:r>
            <a:r>
              <a:rPr lang="fr-BE" sz="1400" dirty="0" smtClean="0"/>
              <a:t> ou l’inhibine du liquide folliculaire (</a:t>
            </a:r>
            <a:r>
              <a:rPr lang="fr-BE" sz="1400" dirty="0" err="1" smtClean="0"/>
              <a:t>Beg</a:t>
            </a:r>
            <a:r>
              <a:rPr lang="fr-BE" sz="1400" dirty="0" smtClean="0"/>
              <a:t> et al. </a:t>
            </a:r>
            <a:r>
              <a:rPr lang="fr-BE" sz="1400" dirty="0" err="1" smtClean="0"/>
              <a:t>Biol</a:t>
            </a:r>
            <a:r>
              <a:rPr lang="fr-BE" sz="1400" dirty="0" smtClean="0"/>
              <a:t> </a:t>
            </a:r>
            <a:r>
              <a:rPr lang="fr-BE" sz="1400" dirty="0" err="1" smtClean="0"/>
              <a:t>Reprod</a:t>
            </a:r>
            <a:r>
              <a:rPr lang="fr-BE" sz="1400" dirty="0" smtClean="0"/>
              <a:t> 2002,66,120). Cette dominance est donc tout à la fois morphologique </a:t>
            </a:r>
            <a:r>
              <a:rPr lang="fr-BE" sz="1400" dirty="0" err="1" smtClean="0"/>
              <a:t>cad</a:t>
            </a:r>
            <a:r>
              <a:rPr lang="fr-BE" sz="1400" dirty="0" smtClean="0"/>
              <a:t> exercée par le plus gros follicule et physiologique car elle entraîne un arrêt du développement des follicules dominés qui passent par une phase statique (9) avant de s’</a:t>
            </a:r>
            <a:r>
              <a:rPr lang="fr-BE" sz="1400" dirty="0" err="1" smtClean="0"/>
              <a:t>atrésier</a:t>
            </a:r>
            <a:r>
              <a:rPr lang="fr-BE" sz="1400" dirty="0" smtClean="0"/>
              <a:t> (10). Cette dominance physiologique implique également l’apparition au niveau de la granuleuse de récepteurs à l’hormone LH qui va prendre le relais de la FSH pour assurer la suite de la croissance du follicule dominant. La période de dominance physiologique est plus courte que celle de la dominance morphologique. Cliniquement, l’identification de plus de 10 follicules de diamètre compris entre 3 et 8 mm permet d’exclure la présence d’un follicule physiologiquement dominant (</a:t>
            </a:r>
            <a:r>
              <a:rPr lang="fr-BE" sz="1400" dirty="0" err="1" smtClean="0"/>
              <a:t>Bungartz</a:t>
            </a:r>
            <a:r>
              <a:rPr lang="fr-BE" sz="1400" dirty="0" smtClean="0"/>
              <a:t> et </a:t>
            </a:r>
            <a:r>
              <a:rPr lang="fr-BE" sz="1400" dirty="0" err="1" smtClean="0"/>
              <a:t>Nieman</a:t>
            </a:r>
            <a:r>
              <a:rPr lang="fr-BE" sz="1400" dirty="0" smtClean="0"/>
              <a:t> 1994). La croissance du follicule dominant se poursuivra jusqu’à atteindre un diamètre maximal de 16 mm dans l’espèce </a:t>
            </a:r>
            <a:r>
              <a:rPr lang="fr-BE" sz="1400" dirty="0" err="1" smtClean="0"/>
              <a:t>Bos</a:t>
            </a:r>
            <a:r>
              <a:rPr lang="fr-BE" sz="1400" dirty="0" smtClean="0"/>
              <a:t> </a:t>
            </a:r>
            <a:r>
              <a:rPr lang="fr-BE" sz="1400" dirty="0" err="1" smtClean="0"/>
              <a:t>taurus</a:t>
            </a:r>
            <a:r>
              <a:rPr lang="fr-BE" sz="1400" dirty="0" smtClean="0"/>
              <a:t> (11) (</a:t>
            </a:r>
            <a:r>
              <a:rPr lang="fr-BE" sz="1400" dirty="0" err="1" smtClean="0"/>
              <a:t>Ginther</a:t>
            </a:r>
            <a:r>
              <a:rPr lang="fr-BE" sz="1400" dirty="0" smtClean="0"/>
              <a:t> et al. </a:t>
            </a:r>
            <a:r>
              <a:rPr lang="fr-BE" sz="1400" dirty="0" err="1" smtClean="0"/>
              <a:t>Biol</a:t>
            </a:r>
            <a:r>
              <a:rPr lang="fr-BE" sz="1400" dirty="0" smtClean="0"/>
              <a:t> </a:t>
            </a:r>
            <a:r>
              <a:rPr lang="fr-BE" sz="1400" dirty="0" err="1" smtClean="0"/>
              <a:t>Repro</a:t>
            </a:r>
            <a:r>
              <a:rPr lang="fr-BE" sz="1400" dirty="0" smtClean="0"/>
              <a:t> 1996,55,1187). Y fait suite une phase de plateau dite statique d’une durée de plus ou moins 6 jours (12) au terme de laquelle le follicule dominant va entamer sa régression (13). Attendu la diminution progressive de la synthèse d’</a:t>
            </a:r>
            <a:r>
              <a:rPr lang="fr-BE" sz="1400" dirty="0" err="1" smtClean="0"/>
              <a:t>oestradiol</a:t>
            </a:r>
            <a:r>
              <a:rPr lang="fr-BE" sz="1400" dirty="0" smtClean="0"/>
              <a:t> par le follicule dominant, on assiste à une nouvelle libération de la FSH et l’apparition au jour 10 d’une nouvelle émergence folliculaire (14). Celle-ci ne peut s’observer tant que la follicule dominant de la vague précédente est en phase de croissance ou de plateau. Cette nouvelle vague se développe comme la précédente (15) en passant par le dominance d’un nouveau follicule (16) qui va réprimer la croissance des follicules subordonnés (17) qui vont s’</a:t>
            </a:r>
            <a:r>
              <a:rPr lang="fr-BE" sz="1400" dirty="0" err="1" smtClean="0"/>
              <a:t>atrésier</a:t>
            </a:r>
            <a:r>
              <a:rPr lang="fr-BE" sz="1400" dirty="0" smtClean="0"/>
              <a:t> (18). Le follicule poursuit sa croissance (19). En </a:t>
            </a:r>
            <a:r>
              <a:rPr lang="fr-BE" sz="1400" dirty="0" err="1" smtClean="0"/>
              <a:t>prooestrus</a:t>
            </a:r>
            <a:r>
              <a:rPr lang="fr-BE" sz="1400" dirty="0" smtClean="0"/>
              <a:t>, il n’est plus sous l’influence progestéronique, il peut donc étant donné la libération massive de la LH terminer sa croissance (20) puis ovuler (21).</a:t>
            </a:r>
          </a:p>
          <a:p>
            <a:pPr eaLnBrk="1" hangingPunct="1">
              <a:lnSpc>
                <a:spcPct val="80000"/>
              </a:lnSpc>
            </a:pPr>
            <a:r>
              <a:rPr lang="fr-BE" sz="1400" dirty="0" smtClean="0"/>
              <a:t>Au cours du cycle, la population folliculaire se distribue donc en plusieurs classes  hormis celle des follicules de la réserve. Une première classe est constituée des follicules recrutés (22). Leur diamètre est de 2 à 4 </a:t>
            </a:r>
            <a:r>
              <a:rPr lang="fr-BE" sz="1400" dirty="0" err="1" smtClean="0"/>
              <a:t>mm.</a:t>
            </a:r>
            <a:r>
              <a:rPr lang="fr-BE" sz="1400" dirty="0" smtClean="0"/>
              <a:t> Une seconde classe est constituée des follicules en croissance (23). Ces follicules peuvent potentiellement devenir le follicule ovulatoire.  Leur diamètre est compris entre 6 et 10 </a:t>
            </a:r>
            <a:r>
              <a:rPr lang="fr-BE" sz="1400" dirty="0" err="1" smtClean="0"/>
              <a:t>mm.</a:t>
            </a:r>
            <a:r>
              <a:rPr lang="fr-BE" sz="1400" dirty="0" smtClean="0"/>
              <a:t> La troisième classe fait référence au follicule dominant (24). Son diamètre est compris entre 10 et 16 </a:t>
            </a:r>
            <a:r>
              <a:rPr lang="fr-BE" sz="1400" dirty="0" err="1" smtClean="0"/>
              <a:t>mm.</a:t>
            </a:r>
            <a:r>
              <a:rPr lang="fr-BE" sz="1400" dirty="0" smtClean="0"/>
              <a:t> Enfin, peut-on également identifier le follicule </a:t>
            </a:r>
            <a:r>
              <a:rPr lang="fr-BE" sz="1400" dirty="0" err="1" smtClean="0"/>
              <a:t>preovulatoire</a:t>
            </a:r>
            <a:r>
              <a:rPr lang="fr-BE" sz="1400" dirty="0" smtClean="0"/>
              <a:t> d’un diamètre supérieur à 15 mm (25). Il va persister sur l’ovaire durant 5 à 6 jours avant de  régresser (26) ou d’ovuler (27). </a:t>
            </a:r>
            <a:endParaRPr lang="fr-FR" altLang="fr-FR" sz="1300" dirty="0" smtClean="0"/>
          </a:p>
          <a:p>
            <a:pPr eaLnBrk="1" hangingPunct="1">
              <a:lnSpc>
                <a:spcPct val="80000"/>
              </a:lnSpc>
            </a:pPr>
            <a:endParaRPr lang="fr-FR" altLang="fr-FR" sz="1300" dirty="0" smtClean="0"/>
          </a:p>
          <a:p>
            <a:pPr eaLnBrk="1" hangingPunct="1">
              <a:lnSpc>
                <a:spcPct val="80000"/>
              </a:lnSpc>
            </a:pPr>
            <a:endParaRPr lang="fr-FR" altLang="fr-FR" sz="1300" dirty="0" smtClean="0"/>
          </a:p>
          <a:p>
            <a:pPr eaLnBrk="1" hangingPunct="1">
              <a:lnSpc>
                <a:spcPct val="80000"/>
              </a:lnSpc>
            </a:pPr>
            <a:r>
              <a:rPr lang="fr-FR" altLang="fr-FR" sz="1300" dirty="0" err="1" smtClean="0"/>
              <a:t>Cows</a:t>
            </a:r>
            <a:r>
              <a:rPr lang="fr-FR" altLang="fr-FR" sz="1300" dirty="0" smtClean="0"/>
              <a:t> </a:t>
            </a:r>
            <a:r>
              <a:rPr lang="fr-FR" altLang="fr-FR" sz="1300" dirty="0"/>
              <a:t>as in </a:t>
            </a:r>
            <a:r>
              <a:rPr lang="fr-FR" altLang="fr-FR" sz="1300" dirty="0" err="1"/>
              <a:t>many</a:t>
            </a:r>
            <a:r>
              <a:rPr lang="fr-FR" altLang="fr-FR" sz="1300" dirty="0"/>
              <a:t> </a:t>
            </a:r>
            <a:r>
              <a:rPr lang="fr-FR" altLang="fr-FR" sz="1300" dirty="0" err="1"/>
              <a:t>other</a:t>
            </a:r>
            <a:r>
              <a:rPr lang="fr-FR" altLang="fr-FR" sz="1300" dirty="0"/>
              <a:t> </a:t>
            </a:r>
            <a:r>
              <a:rPr lang="fr-FR" altLang="fr-FR" sz="1300" dirty="0" err="1"/>
              <a:t>mammals</a:t>
            </a:r>
            <a:r>
              <a:rPr lang="fr-FR" altLang="fr-FR" sz="1300" dirty="0"/>
              <a:t>, </a:t>
            </a:r>
            <a:r>
              <a:rPr lang="fr-FR" altLang="fr-FR" sz="1300" dirty="0" err="1"/>
              <a:t>follicular</a:t>
            </a:r>
            <a:r>
              <a:rPr lang="fr-FR" altLang="fr-FR" sz="1300" dirty="0"/>
              <a:t> </a:t>
            </a:r>
            <a:r>
              <a:rPr lang="fr-FR" altLang="fr-FR" sz="1300" dirty="0" err="1"/>
              <a:t>growth</a:t>
            </a:r>
            <a:r>
              <a:rPr lang="fr-FR" altLang="fr-FR" sz="1300" dirty="0"/>
              <a:t> </a:t>
            </a:r>
            <a:r>
              <a:rPr lang="fr-FR" altLang="fr-FR" sz="1300" dirty="0" err="1"/>
              <a:t>develops</a:t>
            </a:r>
            <a:r>
              <a:rPr lang="fr-FR" altLang="fr-FR" sz="1300" dirty="0"/>
              <a:t> in the </a:t>
            </a:r>
            <a:r>
              <a:rPr lang="fr-FR" altLang="fr-FR" sz="1300" dirty="0" err="1"/>
              <a:t>form</a:t>
            </a:r>
            <a:r>
              <a:rPr lang="fr-FR" altLang="fr-FR" sz="1300" dirty="0"/>
              <a:t> of </a:t>
            </a:r>
            <a:r>
              <a:rPr lang="fr-FR" altLang="fr-FR" sz="1300" dirty="0" err="1"/>
              <a:t>waves</a:t>
            </a:r>
            <a:r>
              <a:rPr lang="fr-FR" altLang="fr-FR" sz="1300" dirty="0"/>
              <a:t>. </a:t>
            </a:r>
            <a:r>
              <a:rPr lang="fr-FR" altLang="fr-FR" sz="1300" dirty="0" err="1"/>
              <a:t>During</a:t>
            </a:r>
            <a:r>
              <a:rPr lang="fr-FR" altLang="fr-FR" sz="1300" dirty="0"/>
              <a:t> a 21-day cycle, </a:t>
            </a:r>
            <a:r>
              <a:rPr lang="fr-FR" altLang="fr-FR" sz="1300" dirty="0" err="1"/>
              <a:t>there</a:t>
            </a:r>
            <a:r>
              <a:rPr lang="fr-FR" altLang="fr-FR" sz="1300" dirty="0"/>
              <a:t> are </a:t>
            </a:r>
            <a:r>
              <a:rPr lang="fr-FR" altLang="fr-FR" sz="1300" dirty="0" err="1"/>
              <a:t>usually</a:t>
            </a:r>
            <a:r>
              <a:rPr lang="fr-FR" altLang="fr-FR" sz="1300" dirty="0"/>
              <a:t> </a:t>
            </a:r>
            <a:r>
              <a:rPr lang="fr-FR" altLang="fr-FR" sz="1300" dirty="0" err="1"/>
              <a:t>two</a:t>
            </a:r>
            <a:r>
              <a:rPr lang="fr-FR" altLang="fr-FR" sz="1300" dirty="0"/>
              <a:t> </a:t>
            </a:r>
            <a:r>
              <a:rPr lang="fr-FR" altLang="fr-FR" sz="1300" dirty="0" err="1"/>
              <a:t>waves</a:t>
            </a:r>
            <a:r>
              <a:rPr lang="fr-FR" altLang="fr-FR" sz="1300" dirty="0"/>
              <a:t>. The first </a:t>
            </a:r>
            <a:r>
              <a:rPr lang="fr-FR" altLang="fr-FR" sz="1300" dirty="0" err="1"/>
              <a:t>wave</a:t>
            </a:r>
            <a:r>
              <a:rPr lang="fr-FR" altLang="fr-FR" sz="1300" dirty="0"/>
              <a:t> </a:t>
            </a:r>
            <a:r>
              <a:rPr lang="fr-FR" altLang="fr-FR" sz="1300" dirty="0" err="1"/>
              <a:t>emerge</a:t>
            </a:r>
            <a:r>
              <a:rPr lang="fr-FR" altLang="fr-FR" sz="1300" dirty="0"/>
              <a:t> </a:t>
            </a:r>
            <a:r>
              <a:rPr lang="fr-FR" altLang="fr-FR" sz="1300" dirty="0" err="1"/>
              <a:t>from</a:t>
            </a:r>
            <a:r>
              <a:rPr lang="fr-FR" altLang="fr-FR" sz="1300" dirty="0"/>
              <a:t> the stock of primordial </a:t>
            </a:r>
            <a:r>
              <a:rPr lang="fr-FR" altLang="fr-FR" sz="1300" dirty="0" err="1"/>
              <a:t>follicles</a:t>
            </a:r>
            <a:r>
              <a:rPr lang="fr-FR" altLang="fr-FR" sz="1300" dirty="0"/>
              <a:t> at </a:t>
            </a:r>
            <a:r>
              <a:rPr lang="fr-FR" altLang="fr-FR" sz="1300" dirty="0" err="1"/>
              <a:t>day</a:t>
            </a:r>
            <a:r>
              <a:rPr lang="fr-FR" altLang="fr-FR" sz="1300" dirty="0"/>
              <a:t> 1 and the second at </a:t>
            </a:r>
            <a:r>
              <a:rPr lang="fr-FR" altLang="fr-FR" sz="1300" dirty="0" err="1"/>
              <a:t>two</a:t>
            </a:r>
            <a:r>
              <a:rPr lang="fr-FR" altLang="fr-FR" sz="1300" dirty="0"/>
              <a:t> 11. </a:t>
            </a:r>
            <a:r>
              <a:rPr lang="fr-FR" altLang="fr-FR" sz="1300" dirty="0" err="1"/>
              <a:t>Such</a:t>
            </a:r>
            <a:r>
              <a:rPr lang="fr-FR" altLang="fr-FR" sz="1300" dirty="0"/>
              <a:t> </a:t>
            </a:r>
            <a:r>
              <a:rPr lang="fr-FR" altLang="fr-FR" sz="1300" dirty="0" err="1"/>
              <a:t>recruted</a:t>
            </a:r>
            <a:r>
              <a:rPr lang="fr-FR" altLang="fr-FR" sz="1300" dirty="0"/>
              <a:t>, </a:t>
            </a:r>
            <a:r>
              <a:rPr lang="fr-FR" altLang="fr-FR" sz="1300" dirty="0" err="1"/>
              <a:t>emerging</a:t>
            </a:r>
            <a:r>
              <a:rPr lang="fr-FR" altLang="fr-FR" sz="1300" dirty="0"/>
              <a:t> </a:t>
            </a:r>
            <a:r>
              <a:rPr lang="fr-FR" altLang="fr-FR" sz="1300" dirty="0" err="1"/>
              <a:t>follicles</a:t>
            </a:r>
            <a:r>
              <a:rPr lang="fr-FR" altLang="fr-FR" sz="1300" dirty="0"/>
              <a:t> </a:t>
            </a:r>
            <a:r>
              <a:rPr lang="fr-FR" altLang="fr-FR" sz="1300" dirty="0" err="1"/>
              <a:t>can</a:t>
            </a:r>
            <a:r>
              <a:rPr lang="fr-FR" altLang="fr-FR" sz="1300" dirty="0"/>
              <a:t> </a:t>
            </a:r>
            <a:r>
              <a:rPr lang="fr-FR" altLang="fr-FR" sz="1300" dirty="0" err="1"/>
              <a:t>be</a:t>
            </a:r>
            <a:r>
              <a:rPr lang="fr-FR" altLang="fr-FR" sz="1300" dirty="0"/>
              <a:t> </a:t>
            </a:r>
            <a:r>
              <a:rPr lang="fr-FR" altLang="fr-FR" sz="1300" dirty="0" err="1"/>
              <a:t>distinguished</a:t>
            </a:r>
            <a:r>
              <a:rPr lang="fr-FR" altLang="fr-FR" sz="1300" dirty="0"/>
              <a:t> by </a:t>
            </a:r>
            <a:r>
              <a:rPr lang="fr-FR" altLang="fr-FR" sz="1300" dirty="0" err="1"/>
              <a:t>ultrasonography</a:t>
            </a:r>
            <a:r>
              <a:rPr lang="fr-FR" altLang="fr-FR" sz="1300" dirty="0"/>
              <a:t>. </a:t>
            </a:r>
          </a:p>
          <a:p>
            <a:pPr eaLnBrk="1" hangingPunct="1">
              <a:lnSpc>
                <a:spcPct val="80000"/>
              </a:lnSpc>
            </a:pPr>
            <a:r>
              <a:rPr lang="fr-FR" altLang="fr-FR" sz="1300" dirty="0" err="1"/>
              <a:t>During</a:t>
            </a:r>
            <a:r>
              <a:rPr lang="fr-FR" altLang="fr-FR" sz="1300" dirty="0"/>
              <a:t> the 2.5 </a:t>
            </a:r>
            <a:r>
              <a:rPr lang="fr-FR" altLang="fr-FR" sz="1300" dirty="0" err="1"/>
              <a:t>days</a:t>
            </a:r>
            <a:r>
              <a:rPr lang="fr-FR" altLang="fr-FR" sz="1300" dirty="0"/>
              <a:t> of the </a:t>
            </a:r>
            <a:r>
              <a:rPr lang="fr-FR" altLang="fr-FR" sz="1300" dirty="0" err="1"/>
              <a:t>emergence</a:t>
            </a:r>
            <a:r>
              <a:rPr lang="fr-FR" altLang="fr-FR" sz="1300" dirty="0"/>
              <a:t> of a </a:t>
            </a:r>
            <a:r>
              <a:rPr lang="fr-FR" altLang="fr-FR" sz="1300" dirty="0" err="1"/>
              <a:t>wave</a:t>
            </a:r>
            <a:r>
              <a:rPr lang="fr-FR" altLang="fr-FR" sz="1300" dirty="0"/>
              <a:t>, the future dominant </a:t>
            </a:r>
            <a:r>
              <a:rPr lang="fr-FR" altLang="fr-FR" sz="1300" dirty="0" err="1"/>
              <a:t>follicle</a:t>
            </a:r>
            <a:r>
              <a:rPr lang="fr-FR" altLang="fr-FR" sz="1300" dirty="0"/>
              <a:t> </a:t>
            </a:r>
            <a:r>
              <a:rPr lang="fr-FR" altLang="fr-FR" sz="1300" dirty="0" err="1"/>
              <a:t>is</a:t>
            </a:r>
            <a:r>
              <a:rPr lang="fr-FR" altLang="fr-FR" sz="1300" dirty="0"/>
              <a:t> </a:t>
            </a:r>
            <a:r>
              <a:rPr lang="fr-FR" altLang="fr-FR" sz="1300" dirty="0" err="1"/>
              <a:t>selected</a:t>
            </a:r>
            <a:r>
              <a:rPr lang="fr-FR" altLang="fr-FR" sz="1300" dirty="0"/>
              <a:t> and continue to </a:t>
            </a:r>
            <a:r>
              <a:rPr lang="fr-FR" altLang="fr-FR" sz="1300" dirty="0" err="1"/>
              <a:t>grow</a:t>
            </a:r>
            <a:r>
              <a:rPr lang="fr-FR" altLang="fr-FR" sz="1300" dirty="0"/>
              <a:t> (6). The </a:t>
            </a:r>
            <a:r>
              <a:rPr lang="fr-FR" altLang="fr-FR" sz="1300" dirty="0" err="1"/>
              <a:t>others</a:t>
            </a:r>
            <a:r>
              <a:rPr lang="fr-FR" altLang="fr-FR" sz="1300" dirty="0"/>
              <a:t> non </a:t>
            </a:r>
            <a:r>
              <a:rPr lang="fr-FR" altLang="fr-FR" sz="1300" dirty="0" err="1"/>
              <a:t>selected</a:t>
            </a:r>
            <a:r>
              <a:rPr lang="fr-FR" altLang="fr-FR" sz="1300" dirty="0"/>
              <a:t> </a:t>
            </a:r>
            <a:r>
              <a:rPr lang="fr-FR" altLang="fr-FR" sz="1300" dirty="0" err="1"/>
              <a:t>follicles</a:t>
            </a:r>
            <a:r>
              <a:rPr lang="fr-FR" altLang="fr-FR" sz="1300" dirty="0"/>
              <a:t> </a:t>
            </a:r>
            <a:r>
              <a:rPr lang="fr-FR" altLang="fr-FR" sz="1300" dirty="0" err="1"/>
              <a:t>undergoes</a:t>
            </a:r>
            <a:r>
              <a:rPr lang="fr-FR" altLang="fr-FR" sz="1300" dirty="0"/>
              <a:t> </a:t>
            </a:r>
            <a:r>
              <a:rPr lang="fr-FR" altLang="fr-FR" sz="1300" dirty="0" err="1"/>
              <a:t>atresia</a:t>
            </a:r>
            <a:r>
              <a:rPr lang="fr-FR" altLang="fr-FR" sz="1300" dirty="0"/>
              <a:t>. </a:t>
            </a:r>
          </a:p>
          <a:p>
            <a:pPr eaLnBrk="1" hangingPunct="1">
              <a:lnSpc>
                <a:spcPct val="80000"/>
              </a:lnSpc>
            </a:pPr>
            <a:r>
              <a:rPr lang="fr-FR" altLang="fr-FR" sz="1300" dirty="0"/>
              <a:t>The </a:t>
            </a:r>
            <a:r>
              <a:rPr lang="fr-FR" altLang="fr-FR" sz="1300" dirty="0" err="1"/>
              <a:t>diameter</a:t>
            </a:r>
            <a:r>
              <a:rPr lang="fr-FR" altLang="fr-FR" sz="1300" dirty="0"/>
              <a:t> of the dominant </a:t>
            </a:r>
            <a:r>
              <a:rPr lang="fr-FR" altLang="fr-FR" sz="1300" dirty="0" err="1"/>
              <a:t>follicles</a:t>
            </a:r>
            <a:r>
              <a:rPr lang="fr-FR" altLang="fr-FR" sz="1300" dirty="0"/>
              <a:t> at </a:t>
            </a:r>
            <a:r>
              <a:rPr lang="fr-FR" altLang="fr-FR" sz="1300" dirty="0" err="1"/>
              <a:t>this</a:t>
            </a:r>
            <a:r>
              <a:rPr lang="fr-FR" altLang="fr-FR" sz="1300" dirty="0"/>
              <a:t> time </a:t>
            </a:r>
            <a:r>
              <a:rPr lang="fr-FR" altLang="fr-FR" sz="1300" dirty="0" err="1"/>
              <a:t>is</a:t>
            </a:r>
            <a:r>
              <a:rPr lang="fr-FR" altLang="fr-FR" sz="1300" dirty="0"/>
              <a:t> </a:t>
            </a:r>
            <a:r>
              <a:rPr lang="fr-FR" altLang="fr-FR" sz="1300" dirty="0" err="1"/>
              <a:t>between</a:t>
            </a:r>
            <a:r>
              <a:rPr lang="fr-FR" altLang="fr-FR" sz="1300" dirty="0"/>
              <a:t> 8 and 9 mm (7) </a:t>
            </a:r>
            <a:r>
              <a:rPr lang="fr-FR" altLang="fr-FR" sz="1300" dirty="0" err="1"/>
              <a:t>that’to</a:t>
            </a:r>
            <a:r>
              <a:rPr lang="fr-FR" altLang="fr-FR" sz="1300" dirty="0"/>
              <a:t> </a:t>
            </a:r>
            <a:r>
              <a:rPr lang="fr-FR" altLang="fr-FR" sz="1300" dirty="0" err="1"/>
              <a:t>say</a:t>
            </a:r>
            <a:r>
              <a:rPr lang="fr-FR" altLang="fr-FR" sz="1300" dirty="0"/>
              <a:t> 1 or 2mm </a:t>
            </a:r>
            <a:r>
              <a:rPr lang="fr-FR" altLang="fr-FR" sz="1300" dirty="0" err="1"/>
              <a:t>higher</a:t>
            </a:r>
            <a:r>
              <a:rPr lang="fr-FR" altLang="fr-FR" sz="1300" dirty="0"/>
              <a:t> </a:t>
            </a:r>
            <a:r>
              <a:rPr lang="fr-FR" altLang="fr-FR" sz="1300" dirty="0" err="1"/>
              <a:t>than</a:t>
            </a:r>
            <a:r>
              <a:rPr lang="fr-FR" altLang="fr-FR" sz="1300" dirty="0"/>
              <a:t> the </a:t>
            </a:r>
            <a:r>
              <a:rPr lang="fr-FR" altLang="fr-FR" sz="1300" dirty="0" err="1"/>
              <a:t>other</a:t>
            </a:r>
            <a:r>
              <a:rPr lang="fr-FR" altLang="fr-FR" sz="1300" dirty="0"/>
              <a:t> </a:t>
            </a:r>
            <a:r>
              <a:rPr lang="fr-FR" altLang="fr-FR" sz="1300" dirty="0" err="1"/>
              <a:t>selected</a:t>
            </a:r>
            <a:r>
              <a:rPr lang="fr-FR" altLang="fr-FR" sz="1300" dirty="0"/>
              <a:t> </a:t>
            </a:r>
            <a:r>
              <a:rPr lang="fr-FR" altLang="fr-FR" sz="1300" dirty="0" err="1"/>
              <a:t>follicles</a:t>
            </a:r>
            <a:r>
              <a:rPr lang="fr-FR" altLang="fr-FR" sz="1300" dirty="0"/>
              <a:t>.  This moment </a:t>
            </a:r>
            <a:r>
              <a:rPr lang="fr-FR" altLang="fr-FR" sz="1300" dirty="0" err="1"/>
              <a:t>is</a:t>
            </a:r>
            <a:r>
              <a:rPr lang="fr-FR" altLang="fr-FR" sz="1300" dirty="0"/>
              <a:t> </a:t>
            </a:r>
            <a:r>
              <a:rPr lang="fr-FR" altLang="fr-FR" sz="1300" dirty="0" err="1"/>
              <a:t>called</a:t>
            </a:r>
            <a:r>
              <a:rPr lang="fr-FR" altLang="fr-FR" sz="1300" dirty="0"/>
              <a:t> </a:t>
            </a:r>
            <a:r>
              <a:rPr lang="fr-FR" altLang="fr-FR" sz="1300" dirty="0" err="1"/>
              <a:t>follicular</a:t>
            </a:r>
            <a:r>
              <a:rPr lang="fr-FR" altLang="fr-FR" sz="1300" dirty="0"/>
              <a:t> </a:t>
            </a:r>
            <a:r>
              <a:rPr lang="fr-FR" altLang="fr-FR" sz="1300" dirty="0" err="1"/>
              <a:t>deviation</a:t>
            </a:r>
            <a:r>
              <a:rPr lang="fr-FR" altLang="fr-FR" sz="1300" dirty="0"/>
              <a:t>. </a:t>
            </a:r>
          </a:p>
          <a:p>
            <a:pPr eaLnBrk="1" hangingPunct="1">
              <a:lnSpc>
                <a:spcPct val="80000"/>
              </a:lnSpc>
            </a:pPr>
            <a:r>
              <a:rPr lang="fr-FR" altLang="fr-FR" sz="1300" dirty="0"/>
              <a:t>The </a:t>
            </a:r>
            <a:r>
              <a:rPr lang="fr-FR" altLang="fr-FR" sz="1300" dirty="0" err="1"/>
              <a:t>follicle</a:t>
            </a:r>
            <a:r>
              <a:rPr lang="fr-FR" altLang="fr-FR" sz="1300" dirty="0"/>
              <a:t> continues to </a:t>
            </a:r>
            <a:r>
              <a:rPr lang="fr-FR" altLang="fr-FR" sz="1300" dirty="0" err="1"/>
              <a:t>grow</a:t>
            </a:r>
            <a:r>
              <a:rPr lang="fr-FR" altLang="fr-FR" sz="1300" dirty="0"/>
              <a:t> </a:t>
            </a:r>
            <a:r>
              <a:rPr lang="fr-FR" altLang="fr-FR" sz="1300" dirty="0" err="1"/>
              <a:t>until</a:t>
            </a:r>
            <a:r>
              <a:rPr lang="fr-FR" altLang="fr-FR" sz="1300" dirty="0"/>
              <a:t> </a:t>
            </a:r>
            <a:r>
              <a:rPr lang="fr-FR" altLang="fr-FR" sz="1300" dirty="0" err="1"/>
              <a:t>they</a:t>
            </a:r>
            <a:r>
              <a:rPr lang="fr-FR" altLang="fr-FR" sz="1300" dirty="0"/>
              <a:t> </a:t>
            </a:r>
            <a:r>
              <a:rPr lang="fr-FR" altLang="fr-FR" sz="1300" dirty="0" err="1"/>
              <a:t>reach</a:t>
            </a:r>
            <a:r>
              <a:rPr lang="fr-FR" altLang="fr-FR" sz="1300" dirty="0"/>
              <a:t> a </a:t>
            </a:r>
            <a:r>
              <a:rPr lang="fr-FR" altLang="fr-FR" sz="1300" dirty="0" err="1"/>
              <a:t>diameter</a:t>
            </a:r>
            <a:r>
              <a:rPr lang="fr-FR" altLang="fr-FR" sz="1300" dirty="0"/>
              <a:t> of 10mm (8). </a:t>
            </a:r>
          </a:p>
          <a:p>
            <a:pPr eaLnBrk="1" hangingPunct="1">
              <a:lnSpc>
                <a:spcPct val="80000"/>
              </a:lnSpc>
            </a:pPr>
            <a:r>
              <a:rPr lang="fr-FR" altLang="fr-FR" sz="1300" dirty="0"/>
              <a:t>The </a:t>
            </a:r>
            <a:r>
              <a:rPr lang="fr-FR" altLang="fr-FR" sz="1300" dirty="0" err="1"/>
              <a:t>growth</a:t>
            </a:r>
            <a:r>
              <a:rPr lang="fr-FR" altLang="fr-FR" sz="1300" dirty="0"/>
              <a:t> of the dominant </a:t>
            </a:r>
            <a:r>
              <a:rPr lang="fr-FR" altLang="fr-FR" sz="1300" dirty="0" err="1"/>
              <a:t>follicle</a:t>
            </a:r>
            <a:r>
              <a:rPr lang="fr-FR" altLang="fr-FR" sz="1300" dirty="0"/>
              <a:t> </a:t>
            </a:r>
            <a:r>
              <a:rPr lang="fr-FR" altLang="fr-FR" sz="1300" dirty="0" err="1"/>
              <a:t>will</a:t>
            </a:r>
            <a:r>
              <a:rPr lang="fr-FR" altLang="fr-FR" sz="1300" dirty="0"/>
              <a:t> continue </a:t>
            </a:r>
            <a:r>
              <a:rPr lang="fr-FR" altLang="fr-FR" sz="1300" dirty="0" err="1"/>
              <a:t>until</a:t>
            </a:r>
            <a:r>
              <a:rPr lang="fr-FR" altLang="fr-FR" sz="1300" dirty="0"/>
              <a:t> </a:t>
            </a:r>
            <a:r>
              <a:rPr lang="fr-FR" altLang="fr-FR" sz="1300" dirty="0" err="1"/>
              <a:t>reaching</a:t>
            </a:r>
            <a:r>
              <a:rPr lang="fr-FR" altLang="fr-FR" sz="1300" dirty="0"/>
              <a:t> a maximum </a:t>
            </a:r>
            <a:r>
              <a:rPr lang="fr-FR" altLang="fr-FR" sz="1300" dirty="0" err="1"/>
              <a:t>diameter</a:t>
            </a:r>
            <a:r>
              <a:rPr lang="fr-FR" altLang="fr-FR" sz="1300" dirty="0"/>
              <a:t> of 16 </a:t>
            </a:r>
            <a:r>
              <a:rPr lang="fr-FR" altLang="fr-FR" sz="1300" dirty="0" err="1"/>
              <a:t>mm.</a:t>
            </a:r>
            <a:r>
              <a:rPr lang="fr-FR" altLang="fr-FR" sz="1300" dirty="0"/>
              <a:t> </a:t>
            </a:r>
          </a:p>
          <a:p>
            <a:pPr eaLnBrk="1" hangingPunct="1">
              <a:lnSpc>
                <a:spcPct val="80000"/>
              </a:lnSpc>
            </a:pPr>
            <a:r>
              <a:rPr lang="fr-FR" altLang="fr-FR" sz="1300" dirty="0" err="1"/>
              <a:t>After</a:t>
            </a:r>
            <a:r>
              <a:rPr lang="fr-FR" altLang="fr-FR" sz="1300" dirty="0"/>
              <a:t> and </a:t>
            </a:r>
            <a:r>
              <a:rPr lang="fr-FR" altLang="fr-FR" sz="1300" dirty="0" err="1"/>
              <a:t>during</a:t>
            </a:r>
            <a:r>
              <a:rPr lang="fr-FR" altLang="fr-FR" sz="1300" dirty="0"/>
              <a:t> more </a:t>
            </a:r>
            <a:r>
              <a:rPr lang="fr-FR" altLang="fr-FR" sz="1300" dirty="0" err="1"/>
              <a:t>opr</a:t>
            </a:r>
            <a:r>
              <a:rPr lang="fr-FR" altLang="fr-FR" sz="1300" dirty="0"/>
              <a:t> </a:t>
            </a:r>
            <a:r>
              <a:rPr lang="fr-FR" altLang="fr-FR" sz="1300" dirty="0" err="1"/>
              <a:t>less</a:t>
            </a:r>
            <a:r>
              <a:rPr lang="fr-FR" altLang="fr-FR" sz="1300" dirty="0"/>
              <a:t> 6 </a:t>
            </a:r>
            <a:r>
              <a:rPr lang="fr-FR" altLang="fr-FR" sz="1300" dirty="0" err="1"/>
              <a:t>days</a:t>
            </a:r>
            <a:r>
              <a:rPr lang="fr-FR" altLang="fr-FR" sz="1300" dirty="0"/>
              <a:t>, the dominant </a:t>
            </a:r>
            <a:r>
              <a:rPr lang="fr-FR" altLang="fr-FR" sz="1300" dirty="0" err="1"/>
              <a:t>follicles</a:t>
            </a:r>
            <a:r>
              <a:rPr lang="fr-FR" altLang="fr-FR" sz="1300" dirty="0"/>
              <a:t> </a:t>
            </a:r>
            <a:r>
              <a:rPr lang="fr-FR" altLang="fr-FR" sz="1300" dirty="0" err="1"/>
              <a:t>goes</a:t>
            </a:r>
            <a:r>
              <a:rPr lang="fr-FR" altLang="fr-FR" sz="1300" dirty="0"/>
              <a:t> </a:t>
            </a:r>
            <a:r>
              <a:rPr lang="fr-FR" altLang="fr-FR" sz="1300" dirty="0" err="1"/>
              <a:t>through</a:t>
            </a:r>
            <a:r>
              <a:rPr lang="fr-FR" altLang="fr-FR" sz="1300" dirty="0"/>
              <a:t> a </a:t>
            </a:r>
            <a:r>
              <a:rPr lang="fr-FR" altLang="fr-FR" sz="1300" dirty="0" err="1"/>
              <a:t>static</a:t>
            </a:r>
            <a:r>
              <a:rPr lang="fr-FR" altLang="fr-FR" sz="1300" dirty="0"/>
              <a:t> phase </a:t>
            </a:r>
            <a:r>
              <a:rPr lang="fr-FR" altLang="fr-FR" sz="1300" dirty="0" err="1"/>
              <a:t>followed</a:t>
            </a:r>
            <a:r>
              <a:rPr lang="fr-FR" altLang="fr-FR" sz="1300" dirty="0"/>
              <a:t> by </a:t>
            </a:r>
            <a:r>
              <a:rPr lang="fr-FR" altLang="fr-FR" sz="1300" dirty="0" err="1"/>
              <a:t>atresia</a:t>
            </a:r>
            <a:r>
              <a:rPr lang="fr-FR" altLang="fr-FR" sz="1300" dirty="0"/>
              <a:t>.</a:t>
            </a:r>
          </a:p>
          <a:p>
            <a:pPr eaLnBrk="1" hangingPunct="1">
              <a:lnSpc>
                <a:spcPct val="80000"/>
              </a:lnSpc>
            </a:pPr>
            <a:r>
              <a:rPr lang="fr-FR" altLang="fr-FR" sz="1300" dirty="0"/>
              <a:t>This </a:t>
            </a:r>
            <a:r>
              <a:rPr lang="fr-FR" altLang="fr-FR" sz="1300" dirty="0" err="1"/>
              <a:t>atresia</a:t>
            </a:r>
            <a:r>
              <a:rPr lang="fr-FR" altLang="fr-FR" sz="1300" dirty="0"/>
              <a:t> </a:t>
            </a:r>
            <a:r>
              <a:rPr lang="fr-FR" altLang="fr-FR" sz="1300" dirty="0" err="1"/>
              <a:t>is</a:t>
            </a:r>
            <a:r>
              <a:rPr lang="fr-FR" altLang="fr-FR" sz="1300" dirty="0"/>
              <a:t> </a:t>
            </a:r>
            <a:r>
              <a:rPr lang="fr-FR" altLang="fr-FR" sz="1300" dirty="0" err="1"/>
              <a:t>followed</a:t>
            </a:r>
            <a:r>
              <a:rPr lang="fr-FR" altLang="fr-FR" sz="1300" dirty="0"/>
              <a:t> by a new </a:t>
            </a:r>
            <a:r>
              <a:rPr lang="fr-FR" altLang="fr-FR" sz="1300" dirty="0" err="1"/>
              <a:t>wave</a:t>
            </a:r>
            <a:r>
              <a:rPr lang="fr-FR" altLang="fr-FR" sz="1300" dirty="0"/>
              <a:t> </a:t>
            </a:r>
          </a:p>
          <a:p>
            <a:pPr eaLnBrk="1" hangingPunct="1">
              <a:lnSpc>
                <a:spcPct val="80000"/>
              </a:lnSpc>
            </a:pPr>
            <a:r>
              <a:rPr lang="fr-FR" altLang="fr-FR" sz="1300" dirty="0"/>
              <a:t>In </a:t>
            </a:r>
            <a:r>
              <a:rPr lang="fr-FR" altLang="fr-FR" sz="1300" dirty="0" err="1"/>
              <a:t>proestrus</a:t>
            </a:r>
            <a:r>
              <a:rPr lang="fr-FR" altLang="fr-FR" sz="1300" dirty="0"/>
              <a:t>, the dominant </a:t>
            </a:r>
            <a:r>
              <a:rPr lang="fr-FR" altLang="fr-FR" sz="1300" dirty="0" err="1"/>
              <a:t>follicle</a:t>
            </a:r>
            <a:r>
              <a:rPr lang="fr-FR" altLang="fr-FR" sz="1300" dirty="0"/>
              <a:t> of the second </a:t>
            </a:r>
            <a:r>
              <a:rPr lang="fr-FR" altLang="fr-FR" sz="1300" dirty="0" err="1"/>
              <a:t>wave</a:t>
            </a:r>
            <a:r>
              <a:rPr lang="fr-FR" altLang="fr-FR" sz="1300" dirty="0"/>
              <a:t> continue </a:t>
            </a:r>
            <a:r>
              <a:rPr lang="fr-FR" altLang="fr-FR" sz="1300" dirty="0" err="1"/>
              <a:t>his</a:t>
            </a:r>
            <a:r>
              <a:rPr lang="fr-FR" altLang="fr-FR" sz="1300" dirty="0"/>
              <a:t> </a:t>
            </a:r>
            <a:r>
              <a:rPr lang="fr-FR" altLang="fr-FR" sz="1300" dirty="0" err="1"/>
              <a:t>growth</a:t>
            </a:r>
            <a:r>
              <a:rPr lang="fr-FR" altLang="fr-FR" sz="1300" dirty="0"/>
              <a:t>  </a:t>
            </a:r>
            <a:r>
              <a:rPr lang="fr-FR" altLang="fr-FR" sz="1300" dirty="0" err="1"/>
              <a:t>until</a:t>
            </a:r>
            <a:r>
              <a:rPr lang="fr-FR" altLang="fr-FR" sz="1300" dirty="0"/>
              <a:t> ovulation. </a:t>
            </a:r>
          </a:p>
        </p:txBody>
      </p:sp>
    </p:spTree>
    <p:extLst>
      <p:ext uri="{BB962C8B-B14F-4D97-AF65-F5344CB8AC3E}">
        <p14:creationId xmlns:p14="http://schemas.microsoft.com/office/powerpoint/2010/main" val="262585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pPr eaLnBrk="1" hangingPunct="1"/>
            <a:r>
              <a:rPr lang="fr-BE" dirty="0" smtClean="0"/>
              <a:t>La régulation hormonale du cycle sexuel est éminemment complexe. En effet, elle fait intervenir les follicules, le corps jaune , l’endomètre mais également l’hypophyse et l’hypothalamus. </a:t>
            </a:r>
          </a:p>
          <a:p>
            <a:r>
              <a:rPr lang="fr-BE" dirty="0" smtClean="0"/>
              <a:t>La phase de recrutement (1) ou phase de développement jusqu’à ce que les follicules acquièrent un diamètre de 4 mm est dite gonadotrope-indépendante. Elle est essentiellement placée sous le contrôle de facteurs de croissance dont et par exemple l’hormone de croissance mais aussi l'</a:t>
            </a:r>
            <a:r>
              <a:rPr lang="fr-BE" dirty="0" err="1" smtClean="0"/>
              <a:t>Epidermal</a:t>
            </a:r>
            <a:r>
              <a:rPr lang="fr-BE" dirty="0" smtClean="0"/>
              <a:t> </a:t>
            </a:r>
            <a:r>
              <a:rPr lang="fr-BE" dirty="0" err="1" smtClean="0"/>
              <a:t>Growth</a:t>
            </a:r>
            <a:r>
              <a:rPr lang="fr-BE" dirty="0" smtClean="0"/>
              <a:t> Factor, l’</a:t>
            </a:r>
            <a:r>
              <a:rPr lang="fr-BE" dirty="0" err="1" smtClean="0"/>
              <a:t>Insulin</a:t>
            </a:r>
            <a:r>
              <a:rPr lang="fr-BE" dirty="0" smtClean="0"/>
              <a:t> </a:t>
            </a:r>
            <a:r>
              <a:rPr lang="fr-BE" dirty="0" err="1" smtClean="0"/>
              <a:t>like</a:t>
            </a:r>
            <a:r>
              <a:rPr lang="fr-BE" dirty="0" smtClean="0"/>
              <a:t> </a:t>
            </a:r>
            <a:r>
              <a:rPr lang="fr-BE" dirty="0" err="1" smtClean="0"/>
              <a:t>Growth</a:t>
            </a:r>
            <a:r>
              <a:rPr lang="fr-BE" dirty="0" smtClean="0"/>
              <a:t> Factor, les </a:t>
            </a:r>
            <a:r>
              <a:rPr lang="fr-BE" dirty="0" err="1" smtClean="0"/>
              <a:t>Transforming</a:t>
            </a:r>
            <a:r>
              <a:rPr lang="fr-BE" dirty="0" smtClean="0"/>
              <a:t> </a:t>
            </a:r>
            <a:r>
              <a:rPr lang="fr-BE" dirty="0" err="1" smtClean="0"/>
              <a:t>Growth</a:t>
            </a:r>
            <a:r>
              <a:rPr lang="fr-BE" dirty="0" smtClean="0"/>
              <a:t> </a:t>
            </a:r>
            <a:r>
              <a:rPr lang="fr-BE" dirty="0" err="1" smtClean="0"/>
              <a:t>Factors</a:t>
            </a:r>
            <a:r>
              <a:rPr lang="fr-BE" dirty="0" smtClean="0"/>
              <a:t>) et le  </a:t>
            </a:r>
            <a:r>
              <a:rPr lang="fr-BE" dirty="0" err="1" smtClean="0"/>
              <a:t>Fibroblast</a:t>
            </a:r>
            <a:r>
              <a:rPr lang="fr-BE" dirty="0" smtClean="0"/>
              <a:t> </a:t>
            </a:r>
            <a:r>
              <a:rPr lang="fr-BE" dirty="0" err="1" smtClean="0"/>
              <a:t>Growth</a:t>
            </a:r>
            <a:r>
              <a:rPr lang="fr-BE" dirty="0" smtClean="0"/>
              <a:t> Factor, tous facteurs produits localement. Chaque phase d’émergence d’une vague de croissance folliculaire est précédée d’une augmentation de la FSH (2). Cette libération de la FSH est responsable de la phase de croissance des follicules recrutés (3). La FSH va stimuler l’activité de l’aromatase des cellules de la granulosa favorisant ainsi l'aromatisation des androgènes en </a:t>
            </a:r>
            <a:r>
              <a:rPr lang="fr-BE" dirty="0" err="1" smtClean="0"/>
              <a:t>oestrogènes</a:t>
            </a:r>
            <a:r>
              <a:rPr lang="fr-BE" dirty="0" smtClean="0"/>
              <a:t> , androgènes dont  la synthèse par la thèque interne a été stimulée part la LH. L’activité de cette enzyme est plus importante dans les follicules dominants que dans les follicules dominés. L’entrée en dominance du follicule sélectionné puis sa croissance (4) s’accompagne d’une augmentation de la concentration en </a:t>
            </a:r>
            <a:r>
              <a:rPr lang="fr-BE" dirty="0" err="1" smtClean="0"/>
              <a:t>oestradiol</a:t>
            </a:r>
            <a:r>
              <a:rPr lang="fr-BE" dirty="0" smtClean="0"/>
              <a:t> (5). Il en résulte une diminution de la FSH (6). La phase de dominance fonctionnelle induit également une augmentation de la concentration folliculaire en inhibine (7). Cette diminution de la FSH et cette augmentation de l’inhibine sont responsables du processus de sélection et donc de l’inhibition du développement des follicules subordonnés (8) qui s’</a:t>
            </a:r>
            <a:r>
              <a:rPr lang="fr-BE" dirty="0" err="1" smtClean="0"/>
              <a:t>atrésient</a:t>
            </a:r>
            <a:r>
              <a:rPr lang="fr-BE" dirty="0" smtClean="0"/>
              <a:t> (9). </a:t>
            </a:r>
          </a:p>
          <a:p>
            <a:r>
              <a:rPr lang="fr-BE" dirty="0" smtClean="0"/>
              <a:t>La production d’</a:t>
            </a:r>
            <a:r>
              <a:rPr lang="fr-BE" dirty="0" err="1" smtClean="0"/>
              <a:t>oestradiol</a:t>
            </a:r>
            <a:r>
              <a:rPr lang="fr-BE" dirty="0" smtClean="0"/>
              <a:t> par le follicule dominant en croissance ne se prolonge pas au-delà du 10èmejour du cycle. En effet durant cette première partie du cycle, la concentration en progestérone augmente (10) puis se maintient pendant une douzaine de jours (11). La progestérone a on le sait un effet inhibiteur sur l’activité de l’aromatase. De même l’augmentation progressive de sa concentration réduit progressivement la libération de la LH (12). Ce double effet se traduit d’une part par la perte de capacité du follicule à synthétiser de l’</a:t>
            </a:r>
            <a:r>
              <a:rPr lang="fr-BE" dirty="0" err="1" smtClean="0"/>
              <a:t>oestradiol</a:t>
            </a:r>
            <a:r>
              <a:rPr lang="fr-BE" dirty="0" smtClean="0"/>
              <a:t> et donc à inhiber la FSH  et par l’entrée en atrésie (13) du follicule dominant son développement n’étant plus soutenu par la LH. La diminution de la concentration en </a:t>
            </a:r>
            <a:r>
              <a:rPr lang="fr-BE" dirty="0" err="1" smtClean="0"/>
              <a:t>oestradiol</a:t>
            </a:r>
            <a:r>
              <a:rPr lang="fr-BE" dirty="0" smtClean="0"/>
              <a:t> a pour effet d’induire une nouvelle augmentation de la FSH (14) et de l’émergence d’une nouvelle vague de croissance folliculaire (15).</a:t>
            </a:r>
          </a:p>
          <a:p>
            <a:r>
              <a:rPr lang="fr-BE" dirty="0" smtClean="0"/>
              <a:t>Cette seconde vague de croissance présente dans sa première phase des changements hormonaux comparables à ceux de la première vague à savoir et notamment une augmentation de l’</a:t>
            </a:r>
            <a:r>
              <a:rPr lang="fr-BE" dirty="0" err="1" smtClean="0"/>
              <a:t>oestradiol</a:t>
            </a:r>
            <a:r>
              <a:rPr lang="fr-BE" dirty="0" smtClean="0"/>
              <a:t> (16). Entre temps, l’augmentation et le maintien d’une imprégnation progestéronique a également eu pour effet d’induire la synthèse de phospholipides par l’endomètre. Les </a:t>
            </a:r>
            <a:r>
              <a:rPr lang="fr-BE" dirty="0" err="1" smtClean="0"/>
              <a:t>oestrogènes</a:t>
            </a:r>
            <a:r>
              <a:rPr lang="fr-BE" dirty="0" smtClean="0"/>
              <a:t> secrétés par les follicules de la deuxième vague, vont stimuler la synthèse des enzymes phospholipase et prostaglandine synthétase responsables de la synthèse de la PGF2a (17). Celle-ci induit la diminution de la concentration en progestérone (18) et l’apparition de la phase </a:t>
            </a:r>
            <a:r>
              <a:rPr lang="fr-BE" dirty="0" err="1" smtClean="0"/>
              <a:t>prooestrale</a:t>
            </a:r>
            <a:r>
              <a:rPr lang="fr-BE" dirty="0" smtClean="0"/>
              <a:t> (19). Le follicule dominant, libéré de l’imprégnation progestéronique peut ainsi poursuivre sa croissance (20) sous l’effet de la libération cyclique de la FSH (21). Il en résulte une synthèse maximale d’</a:t>
            </a:r>
            <a:r>
              <a:rPr lang="fr-BE" dirty="0" err="1" smtClean="0"/>
              <a:t>oestradiol</a:t>
            </a:r>
            <a:r>
              <a:rPr lang="fr-BE" dirty="0" smtClean="0"/>
              <a:t> (22), l’apparition d’un </a:t>
            </a:r>
            <a:r>
              <a:rPr lang="fr-BE" dirty="0" err="1" smtClean="0"/>
              <a:t>oestrus</a:t>
            </a:r>
            <a:r>
              <a:rPr lang="fr-BE" dirty="0" smtClean="0"/>
              <a:t> (23), une libération cyclique de LH (24) et l’ovulation (25).</a:t>
            </a:r>
          </a:p>
          <a:p>
            <a:endParaRPr lang="fr-BE" dirty="0" smtClean="0"/>
          </a:p>
          <a:p>
            <a:pPr eaLnBrk="1" hangingPunct="1"/>
            <a:endParaRPr lang="fr-BE" dirty="0" smtClean="0"/>
          </a:p>
          <a:p>
            <a:pPr eaLnBrk="1" hangingPunct="1"/>
            <a:endParaRPr lang="fr-BE" dirty="0" smtClean="0"/>
          </a:p>
        </p:txBody>
      </p:sp>
    </p:spTree>
    <p:extLst>
      <p:ext uri="{BB962C8B-B14F-4D97-AF65-F5344CB8AC3E}">
        <p14:creationId xmlns:p14="http://schemas.microsoft.com/office/powerpoint/2010/main" val="893960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BE" dirty="0" smtClean="0"/>
              <a:t>L’obtention d’une gestation</a:t>
            </a:r>
            <a:r>
              <a:rPr lang="fr-BE" baseline="0" dirty="0" smtClean="0"/>
              <a:t> relève d’une séquence hormonale aussi précise que possible (voir figure annexée). Si on remonte le temps, on observe l’importance de l’obtention d’une concentration rapide et élevée de la P4 (progestérone) (Etape 1) (dans le cas contraire, on constate l’augmentation de la mortalité embryonnaire précoce); de l’expulsion dans un délai normal (Etape 2) d’un ovocyte compétent (Etape 3) </a:t>
            </a:r>
            <a:r>
              <a:rPr lang="fr-BE" baseline="0" dirty="0" err="1" smtClean="0"/>
              <a:t>cad</a:t>
            </a:r>
            <a:r>
              <a:rPr lang="fr-BE" baseline="0" dirty="0" smtClean="0"/>
              <a:t> dont la maturation a été assurée dans un environnement folliculaire optimal en </a:t>
            </a:r>
            <a:r>
              <a:rPr lang="fr-BE" baseline="0" dirty="0" err="1" smtClean="0"/>
              <a:t>oestradiol</a:t>
            </a:r>
            <a:r>
              <a:rPr lang="fr-BE" baseline="0" dirty="0" smtClean="0"/>
              <a:t> avec une libération de LH suffisante (Etape 4) assurée par une libération optimale de GnRH (Etape 5) (la LH est responsable de la reprise de la méiose de l’ovocyte, de l’ovulation et de la croissance lutéale </a:t>
            </a:r>
            <a:r>
              <a:rPr lang="fr-BE" baseline="0" dirty="0" err="1" smtClean="0"/>
              <a:t>postovulatoire</a:t>
            </a:r>
            <a:r>
              <a:rPr lang="fr-BE" baseline="0" dirty="0" smtClean="0"/>
              <a:t>. On ajoutera également que la LH est responsable de la croissance du follicule dominant), cette libération de GnRH ne sera optimale que si durant l’</a:t>
            </a:r>
            <a:r>
              <a:rPr lang="fr-BE" baseline="0" dirty="0" err="1" smtClean="0"/>
              <a:t>oestrus</a:t>
            </a:r>
            <a:r>
              <a:rPr lang="fr-BE" baseline="0" dirty="0" smtClean="0"/>
              <a:t> la concentration de la P4 est faible (Etape 6) ce qui suppose une bonne lutéolyse (Etape 7). Cette libération de GnRH implique également une synthèse suffisante d’</a:t>
            </a:r>
            <a:r>
              <a:rPr lang="fr-BE" baseline="0" dirty="0" err="1" smtClean="0"/>
              <a:t>oestradiol</a:t>
            </a:r>
            <a:r>
              <a:rPr lang="fr-BE" baseline="0" dirty="0" smtClean="0"/>
              <a:t> (Etape 8) et donc une qualité du développement folliculaire (Etape 9) qui sera mieux assurée dans un environnement progestéronique élevé (Etape 10). </a:t>
            </a:r>
          </a:p>
          <a:p>
            <a:endParaRPr lang="fr-BE" baseline="0" dirty="0" smtClean="0"/>
          </a:p>
          <a:p>
            <a:r>
              <a:rPr lang="fr-BE" baseline="0" dirty="0" smtClean="0"/>
              <a:t>L’obtention de cette séquence hormonale a incité les chercheurs a adapté le protocole </a:t>
            </a:r>
            <a:r>
              <a:rPr lang="fr-BE" baseline="0" dirty="0" err="1" smtClean="0"/>
              <a:t>Ovsynch</a:t>
            </a:r>
            <a:r>
              <a:rPr lang="fr-BE" baseline="0" dirty="0" smtClean="0"/>
              <a:t> initialement proposé. Ces modifications ont eu pour but d’augmenter le % de vaches susceptibles d’être entre le 5</a:t>
            </a:r>
            <a:r>
              <a:rPr lang="fr-BE" baseline="30000" dirty="0" smtClean="0"/>
              <a:t>ème</a:t>
            </a:r>
            <a:r>
              <a:rPr lang="fr-BE" baseline="0" dirty="0" smtClean="0"/>
              <a:t> et le 9</a:t>
            </a:r>
            <a:r>
              <a:rPr lang="fr-BE" baseline="30000" dirty="0" smtClean="0"/>
              <a:t>ème</a:t>
            </a:r>
            <a:r>
              <a:rPr lang="fr-BE" baseline="0" dirty="0" smtClean="0"/>
              <a:t> jour du cycle au moment de la mise en place du protocole </a:t>
            </a:r>
            <a:r>
              <a:rPr lang="fr-BE" baseline="0" dirty="0" err="1" smtClean="0"/>
              <a:t>Ovsynch</a:t>
            </a:r>
            <a:r>
              <a:rPr lang="fr-BE" baseline="0" dirty="0" smtClean="0"/>
              <a:t> (voir les protocoles de </a:t>
            </a:r>
            <a:r>
              <a:rPr lang="fr-BE" baseline="0" dirty="0" err="1" smtClean="0"/>
              <a:t>presynchronisation</a:t>
            </a:r>
            <a:r>
              <a:rPr lang="fr-BE" baseline="0" dirty="0" smtClean="0"/>
              <a:t> comme le double </a:t>
            </a:r>
            <a:r>
              <a:rPr lang="fr-BE" baseline="0" dirty="0" err="1" smtClean="0"/>
              <a:t>Ovsynch</a:t>
            </a:r>
            <a:r>
              <a:rPr lang="fr-BE" baseline="0" dirty="0" smtClean="0"/>
              <a:t> ou le </a:t>
            </a:r>
            <a:r>
              <a:rPr lang="fr-BE" baseline="0" dirty="0" err="1" smtClean="0"/>
              <a:t>Presynch</a:t>
            </a:r>
            <a:r>
              <a:rPr lang="fr-BE" baseline="0" dirty="0" smtClean="0"/>
              <a:t> ou encore le PG6G). L’augmentation de ce % de vaches entre le 5</a:t>
            </a:r>
            <a:r>
              <a:rPr lang="fr-BE" baseline="30000" dirty="0" smtClean="0"/>
              <a:t>ème</a:t>
            </a:r>
            <a:r>
              <a:rPr lang="fr-BE" baseline="0" dirty="0" smtClean="0"/>
              <a:t>  et le 9</a:t>
            </a:r>
            <a:r>
              <a:rPr lang="fr-BE" baseline="30000" dirty="0" smtClean="0"/>
              <a:t>ème</a:t>
            </a:r>
            <a:r>
              <a:rPr lang="fr-BE" baseline="0" dirty="0" smtClean="0"/>
              <a:t> jour du cycle augmente celui des vaches qui vont ovuler après la 1</a:t>
            </a:r>
            <a:r>
              <a:rPr lang="fr-BE" baseline="30000" dirty="0" smtClean="0"/>
              <a:t>ère</a:t>
            </a:r>
            <a:r>
              <a:rPr lang="fr-BE" baseline="0" dirty="0" smtClean="0"/>
              <a:t> injection de GnRH.  Cette ovulation va entraîner au bout de 2 à 3 jours une nouvelle croissance folliculaire; A défaut d’ovulation le follicule dominant va se </a:t>
            </a:r>
            <a:r>
              <a:rPr lang="fr-BE" baseline="0" dirty="0" err="1" smtClean="0"/>
              <a:t>lutéiniser</a:t>
            </a:r>
            <a:r>
              <a:rPr lang="fr-BE" baseline="0" dirty="0" smtClean="0"/>
              <a:t>. L’injection de la PGF2a du protocole </a:t>
            </a:r>
            <a:r>
              <a:rPr lang="fr-BE" baseline="0" dirty="0" err="1" smtClean="0"/>
              <a:t>Ovsynch</a:t>
            </a:r>
            <a:r>
              <a:rPr lang="fr-BE" baseline="0" dirty="0" smtClean="0"/>
              <a:t> a pour but de lutéolyser le corps jaune et l’éventuel follicule dominant lutéinisé.  La mise en place d’un CIDR entre la 1</a:t>
            </a:r>
            <a:r>
              <a:rPr lang="fr-BE" baseline="30000" dirty="0" smtClean="0"/>
              <a:t>ère</a:t>
            </a:r>
            <a:r>
              <a:rPr lang="fr-BE" baseline="0" dirty="0" smtClean="0"/>
              <a:t> injection de GnRH et l’injection de PGF2a contribue à améliorer la qualité du follicule dominant et le % de gestation. L’injection de la PGF2a 5 jours et non pas 7 jours après la 1</a:t>
            </a:r>
            <a:r>
              <a:rPr lang="fr-BE" baseline="30000" dirty="0" smtClean="0"/>
              <a:t>ère</a:t>
            </a:r>
            <a:r>
              <a:rPr lang="fr-BE" baseline="0" dirty="0" smtClean="0"/>
              <a:t> GnRH contribue à réduire la période de dominance et à favoriser l’expulsion d’u ovocyte plus compétent. Cela contribue également à l’obtention d’une lutéolyse plus complète. On sait qu’une concentration de P4 pendant l’</a:t>
            </a:r>
            <a:r>
              <a:rPr lang="fr-BE" baseline="0" dirty="0" err="1" smtClean="0"/>
              <a:t>oestrus</a:t>
            </a:r>
            <a:r>
              <a:rPr lang="fr-BE" baseline="0" dirty="0" smtClean="0"/>
              <a:t> </a:t>
            </a:r>
            <a:r>
              <a:rPr lang="en-US" sz="1200" dirty="0" smtClean="0">
                <a:latin typeface="Arial Narrow" panose="020B0606020202030204" pitchFamily="34" charset="0"/>
              </a:rPr>
              <a:t>&lt;= 0,09 ng/ml favorise le </a:t>
            </a:r>
            <a:r>
              <a:rPr lang="en-US" sz="1200" dirty="0" err="1" smtClean="0">
                <a:latin typeface="Arial Narrow" panose="020B0606020202030204" pitchFamily="34" charset="0"/>
              </a:rPr>
              <a:t>taux</a:t>
            </a:r>
            <a:r>
              <a:rPr lang="en-US" sz="1200" baseline="0" dirty="0" smtClean="0">
                <a:latin typeface="Arial Narrow" panose="020B0606020202030204" pitchFamily="34" charset="0"/>
              </a:rPr>
              <a:t> de gestation après une IA. De même, une concentration </a:t>
            </a:r>
            <a:r>
              <a:rPr lang="en-US" sz="1200" baseline="0" dirty="0" err="1" smtClean="0">
                <a:latin typeface="Arial Narrow" panose="020B0606020202030204" pitchFamily="34" charset="0"/>
              </a:rPr>
              <a:t>en</a:t>
            </a:r>
            <a:r>
              <a:rPr lang="en-US" sz="1200" baseline="0" dirty="0" smtClean="0">
                <a:latin typeface="Arial Narrow" panose="020B0606020202030204" pitchFamily="34" charset="0"/>
              </a:rPr>
              <a:t> P4 pendant </a:t>
            </a:r>
            <a:r>
              <a:rPr lang="en-US" sz="1200" baseline="0" dirty="0" err="1" smtClean="0">
                <a:latin typeface="Arial Narrow" panose="020B0606020202030204" pitchFamily="34" charset="0"/>
              </a:rPr>
              <a:t>l’oestrus</a:t>
            </a:r>
            <a:r>
              <a:rPr lang="en-US" sz="1200" baseline="0" dirty="0" smtClean="0">
                <a:latin typeface="Arial Narrow" panose="020B0606020202030204" pitchFamily="34" charset="0"/>
              </a:rPr>
              <a:t> </a:t>
            </a:r>
            <a:r>
              <a:rPr lang="en-US" sz="1200" dirty="0" smtClean="0">
                <a:latin typeface="Arial Narrow" panose="020B0606020202030204" pitchFamily="34" charset="0"/>
              </a:rPr>
              <a:t>&gt; =0.22 ng/ml </a:t>
            </a:r>
            <a:r>
              <a:rPr lang="en-US" sz="1200" dirty="0" err="1" smtClean="0">
                <a:latin typeface="Arial Narrow" panose="020B0606020202030204" pitchFamily="34" charset="0"/>
              </a:rPr>
              <a:t>réduit</a:t>
            </a:r>
            <a:r>
              <a:rPr lang="en-US" sz="1200" dirty="0" smtClean="0">
                <a:latin typeface="Arial Narrow" panose="020B0606020202030204" pitchFamily="34" charset="0"/>
              </a:rPr>
              <a:t> le </a:t>
            </a:r>
            <a:r>
              <a:rPr lang="en-US" sz="1200" dirty="0" err="1" smtClean="0">
                <a:latin typeface="Arial Narrow" panose="020B0606020202030204" pitchFamily="34" charset="0"/>
              </a:rPr>
              <a:t>taux</a:t>
            </a:r>
            <a:r>
              <a:rPr lang="en-US" sz="1200" baseline="0" dirty="0" smtClean="0">
                <a:latin typeface="Arial Narrow" panose="020B0606020202030204" pitchFamily="34" charset="0"/>
              </a:rPr>
              <a:t> de gestation après un </a:t>
            </a:r>
            <a:r>
              <a:rPr lang="en-US" sz="1200" baseline="0" dirty="0" err="1" smtClean="0">
                <a:latin typeface="Arial Narrow" panose="020B0606020202030204" pitchFamily="34" charset="0"/>
              </a:rPr>
              <a:t>transfert</a:t>
            </a:r>
            <a:r>
              <a:rPr lang="en-US" sz="1200" baseline="0" dirty="0" smtClean="0">
                <a:latin typeface="Arial Narrow" panose="020B0606020202030204" pitchFamily="34" charset="0"/>
              </a:rPr>
              <a:t> </a:t>
            </a:r>
            <a:r>
              <a:rPr lang="en-US" sz="1200" baseline="0" dirty="0" err="1" smtClean="0">
                <a:latin typeface="Arial Narrow" panose="020B0606020202030204" pitchFamily="34" charset="0"/>
              </a:rPr>
              <a:t>d’embryon</a:t>
            </a:r>
            <a:r>
              <a:rPr lang="en-US" sz="1200" baseline="0" dirty="0" smtClean="0">
                <a:latin typeface="Arial Narrow" panose="020B0606020202030204" pitchFamily="34" charset="0"/>
              </a:rPr>
              <a:t>.</a:t>
            </a:r>
          </a:p>
          <a:p>
            <a:r>
              <a:rPr lang="fr-BE" baseline="0" dirty="0" smtClean="0"/>
              <a:t>La mise en place d’un système intravaginal de P4 (CIDR, spirale) dès le3ème jour suivant l’IA va assurer la délivrance de 90 mg de P4 par jour ce qui contribue à augmenter de 1 ng la progestéronémie.</a:t>
            </a:r>
          </a:p>
          <a:p>
            <a:endParaRPr lang="fr-BE" baseline="0" dirty="0" smtClean="0"/>
          </a:p>
          <a:p>
            <a:r>
              <a:rPr lang="fr-BE" baseline="0" dirty="0" smtClean="0"/>
              <a:t>On le constate, le choix d’un protocole hormonal de synchronisation n’est pas chose aisée. Une première recommandation s’impose. Il ne faut réserver ce genre de protocoles qu’aux exploitations confrontées à de l’</a:t>
            </a:r>
            <a:r>
              <a:rPr lang="fr-BE" baseline="0" dirty="0" err="1" smtClean="0"/>
              <a:t>anoestrus</a:t>
            </a:r>
            <a:r>
              <a:rPr lang="fr-BE" baseline="0" dirty="0" smtClean="0"/>
              <a:t> de détection et pas à celles confrontées à de l’</a:t>
            </a:r>
            <a:r>
              <a:rPr lang="fr-BE" baseline="0" dirty="0" err="1" smtClean="0"/>
              <a:t>anoestrus</a:t>
            </a:r>
            <a:r>
              <a:rPr lang="fr-BE" baseline="0" dirty="0" smtClean="0"/>
              <a:t> pathologique fonctionnel.  Par ailleurs, les </a:t>
            </a:r>
            <a:r>
              <a:rPr lang="fr-BE" baseline="0" dirty="0" err="1" smtClean="0"/>
              <a:t>pretraitements</a:t>
            </a:r>
            <a:r>
              <a:rPr lang="fr-BE" baseline="0" dirty="0" smtClean="0"/>
              <a:t> de synchronisation ne doivent être envisagés que s’il y a un nombre suffisant de vaches cyclées à synchroniser. Ce qui n’est rarement le cas compte tenu de la taille de nos troupeaux. Les animaux en </a:t>
            </a:r>
            <a:r>
              <a:rPr lang="fr-BE" baseline="0" dirty="0" err="1" smtClean="0"/>
              <a:t>anoestrus</a:t>
            </a:r>
            <a:r>
              <a:rPr lang="fr-BE" baseline="0" dirty="0" smtClean="0"/>
              <a:t> pathologique fonctionnel ne peuvent faire l’objet que d’un protocole à base de </a:t>
            </a:r>
            <a:r>
              <a:rPr lang="fr-BE" baseline="0" dirty="0" err="1" smtClean="0"/>
              <a:t>progestagènes</a:t>
            </a:r>
            <a:r>
              <a:rPr lang="fr-BE" baseline="0" dirty="0" smtClean="0"/>
              <a:t> avec au début une injection de GnRH si la présence d’un follicule dominant et d’une PGF2a en fin de traitement ou un jour avant la fin s’il l’on suspecte une activité lutéale endogène. Le retrait de la spirale ou du CIDR peut être accompagné d’une injection d’eCG en cas d’anoestrus pathologie fonctionnel.   </a:t>
            </a:r>
          </a:p>
          <a:p>
            <a:endParaRPr lang="fr-BE" baseline="0" dirty="0" smtClean="0"/>
          </a:p>
          <a:p>
            <a:r>
              <a:rPr lang="fr-BE" baseline="0" dirty="0" smtClean="0"/>
              <a:t>Une fois encore je recommande de pratiquer un examen manuel/échographique de toute vache non vue en chaleurs au cours des 50 à 60 jours postpartum.  Un suivi de reproduction digne de ce nom devrait comporter au minimum l’examen de ce genre de vaches, l’examen des vaches en involution utérine (dépistage des endométrites) et le constat précoce (25-35 jours après l’IA) de gestation. Réduire la fréquence des </a:t>
            </a:r>
            <a:r>
              <a:rPr lang="fr-BE" baseline="0" dirty="0" err="1" smtClean="0"/>
              <a:t>pathologis</a:t>
            </a:r>
            <a:r>
              <a:rPr lang="fr-BE" baseline="0" dirty="0" smtClean="0"/>
              <a:t> puerpérales (rétention, métrite aigüe, endométrites cliniques ) ne </a:t>
            </a:r>
            <a:r>
              <a:rPr lang="fr-BE" baseline="0" dirty="0" err="1" smtClean="0"/>
              <a:t>poeut</a:t>
            </a:r>
            <a:r>
              <a:rPr lang="fr-BE" baseline="0" dirty="0" smtClean="0"/>
              <a:t> que contribuer à augmenter le fertilité des vaches synchronisées. </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35</a:t>
            </a:fld>
            <a:endParaRPr lang="fr-BE"/>
          </a:p>
        </p:txBody>
      </p:sp>
    </p:spTree>
    <p:extLst>
      <p:ext uri="{BB962C8B-B14F-4D97-AF65-F5344CB8AC3E}">
        <p14:creationId xmlns:p14="http://schemas.microsoft.com/office/powerpoint/2010/main" val="280454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BE" dirty="0" smtClean="0"/>
              <a:t>L’obtention d’une gestation</a:t>
            </a:r>
            <a:r>
              <a:rPr lang="fr-BE" baseline="0" dirty="0" smtClean="0"/>
              <a:t> relève d’une séquence hormonale aussi précise que possible (voir figure annexée). Si on remonte le temps, on observe l’importance de l’obtention d’une concentration rapide et élevée de la P4 (progestérone) (Etape 1) (dans le cas contraire, on constate l’augmentation de la mortalité embryonnaire précoce); de l’expulsion dans un délai normal (Etape 2) d’un ovocyte compétent (Etape 3) </a:t>
            </a:r>
            <a:r>
              <a:rPr lang="fr-BE" baseline="0" dirty="0" err="1" smtClean="0"/>
              <a:t>cad</a:t>
            </a:r>
            <a:r>
              <a:rPr lang="fr-BE" baseline="0" dirty="0" smtClean="0"/>
              <a:t> dont la maturation a été assurée dans un environnement folliculaire optimal en </a:t>
            </a:r>
            <a:r>
              <a:rPr lang="fr-BE" baseline="0" dirty="0" err="1" smtClean="0"/>
              <a:t>oestradiol</a:t>
            </a:r>
            <a:r>
              <a:rPr lang="fr-BE" baseline="0" dirty="0" smtClean="0"/>
              <a:t> avec une libération de LH suffisante (Etape 4) assurée par une libération optimale de GnRH (Etape 5) (la LH est responsable de la reprise de la méiose de l’ovocyte, de l’ovulation et de la croissance lutéale </a:t>
            </a:r>
            <a:r>
              <a:rPr lang="fr-BE" baseline="0" dirty="0" err="1" smtClean="0"/>
              <a:t>postovulatoire</a:t>
            </a:r>
            <a:r>
              <a:rPr lang="fr-BE" baseline="0" dirty="0" smtClean="0"/>
              <a:t>. On ajoutera également que la LH est responsable de la croissance du follicule dominant), cette libération de GnRH ne sera optimale que si durant l’</a:t>
            </a:r>
            <a:r>
              <a:rPr lang="fr-BE" baseline="0" dirty="0" err="1" smtClean="0"/>
              <a:t>oestrus</a:t>
            </a:r>
            <a:r>
              <a:rPr lang="fr-BE" baseline="0" dirty="0" smtClean="0"/>
              <a:t> la concentration de la P4 est faible (Etape 6) ce qui suppose une bonne lutéolyse (Etape 7). Cette libération de GnRH implique également une synthèse suffisante d’</a:t>
            </a:r>
            <a:r>
              <a:rPr lang="fr-BE" baseline="0" dirty="0" err="1" smtClean="0"/>
              <a:t>oestradiol</a:t>
            </a:r>
            <a:r>
              <a:rPr lang="fr-BE" baseline="0" dirty="0" smtClean="0"/>
              <a:t> (Etape 8) et donc une qualité du développement folliculaire (Etape 9) qui sera mieux assurée dans un environnement progestéronique élevé (Etape 10). </a:t>
            </a:r>
          </a:p>
          <a:p>
            <a:endParaRPr lang="fr-BE" baseline="0" dirty="0" smtClean="0"/>
          </a:p>
          <a:p>
            <a:r>
              <a:rPr lang="fr-BE" baseline="0" dirty="0" smtClean="0"/>
              <a:t>L’obtention de cette séquence hormonale a incité les chercheurs a adapté le protocole </a:t>
            </a:r>
            <a:r>
              <a:rPr lang="fr-BE" baseline="0" dirty="0" err="1" smtClean="0"/>
              <a:t>Ovsynch</a:t>
            </a:r>
            <a:r>
              <a:rPr lang="fr-BE" baseline="0" dirty="0" smtClean="0"/>
              <a:t> initialement proposé. Ces modifications ont eu pour but d’augmenter le % de vaches susceptibles d’être entre le 5</a:t>
            </a:r>
            <a:r>
              <a:rPr lang="fr-BE" baseline="30000" dirty="0" smtClean="0"/>
              <a:t>ème</a:t>
            </a:r>
            <a:r>
              <a:rPr lang="fr-BE" baseline="0" dirty="0" smtClean="0"/>
              <a:t> et le 9</a:t>
            </a:r>
            <a:r>
              <a:rPr lang="fr-BE" baseline="30000" dirty="0" smtClean="0"/>
              <a:t>ème</a:t>
            </a:r>
            <a:r>
              <a:rPr lang="fr-BE" baseline="0" dirty="0" smtClean="0"/>
              <a:t> jour du cycle au moment de la mise en place du protocole </a:t>
            </a:r>
            <a:r>
              <a:rPr lang="fr-BE" baseline="0" dirty="0" err="1" smtClean="0"/>
              <a:t>Ovsynch</a:t>
            </a:r>
            <a:r>
              <a:rPr lang="fr-BE" baseline="0" dirty="0" smtClean="0"/>
              <a:t> (voir les protocoles de </a:t>
            </a:r>
            <a:r>
              <a:rPr lang="fr-BE" baseline="0" dirty="0" err="1" smtClean="0"/>
              <a:t>presynchronisation</a:t>
            </a:r>
            <a:r>
              <a:rPr lang="fr-BE" baseline="0" dirty="0" smtClean="0"/>
              <a:t> comme le double </a:t>
            </a:r>
            <a:r>
              <a:rPr lang="fr-BE" baseline="0" dirty="0" err="1" smtClean="0"/>
              <a:t>Ovsynch</a:t>
            </a:r>
            <a:r>
              <a:rPr lang="fr-BE" baseline="0" dirty="0" smtClean="0"/>
              <a:t> ou le </a:t>
            </a:r>
            <a:r>
              <a:rPr lang="fr-BE" baseline="0" dirty="0" err="1" smtClean="0"/>
              <a:t>Presynch</a:t>
            </a:r>
            <a:r>
              <a:rPr lang="fr-BE" baseline="0" dirty="0" smtClean="0"/>
              <a:t> ou encore le PG6G). L’augmentation de ce % de vaches entre le 5</a:t>
            </a:r>
            <a:r>
              <a:rPr lang="fr-BE" baseline="30000" dirty="0" smtClean="0"/>
              <a:t>ème</a:t>
            </a:r>
            <a:r>
              <a:rPr lang="fr-BE" baseline="0" dirty="0" smtClean="0"/>
              <a:t>  et le 9</a:t>
            </a:r>
            <a:r>
              <a:rPr lang="fr-BE" baseline="30000" dirty="0" smtClean="0"/>
              <a:t>ème</a:t>
            </a:r>
            <a:r>
              <a:rPr lang="fr-BE" baseline="0" dirty="0" smtClean="0"/>
              <a:t> jour du cycle augmente celui des vaches qui vont ovuler après la 1</a:t>
            </a:r>
            <a:r>
              <a:rPr lang="fr-BE" baseline="30000" dirty="0" smtClean="0"/>
              <a:t>ère</a:t>
            </a:r>
            <a:r>
              <a:rPr lang="fr-BE" baseline="0" dirty="0" smtClean="0"/>
              <a:t> injection de GnRH.  Cette ovulation va entraîner au bout de 2 à 3 jours une nouvelle croissance folliculaire; A défaut d’ovulation le follicule dominant va se </a:t>
            </a:r>
            <a:r>
              <a:rPr lang="fr-BE" baseline="0" dirty="0" err="1" smtClean="0"/>
              <a:t>lutéiniser</a:t>
            </a:r>
            <a:r>
              <a:rPr lang="fr-BE" baseline="0" dirty="0" smtClean="0"/>
              <a:t>. L’injection de la PGF2a du protocole </a:t>
            </a:r>
            <a:r>
              <a:rPr lang="fr-BE" baseline="0" dirty="0" err="1" smtClean="0"/>
              <a:t>Ovsynch</a:t>
            </a:r>
            <a:r>
              <a:rPr lang="fr-BE" baseline="0" dirty="0" smtClean="0"/>
              <a:t> a pour but de lutéolyser le corps jaune et l’éventuel follicule dominant lutéinisé.  La mise en place d’un CIDR entre la 1</a:t>
            </a:r>
            <a:r>
              <a:rPr lang="fr-BE" baseline="30000" dirty="0" smtClean="0"/>
              <a:t>ère</a:t>
            </a:r>
            <a:r>
              <a:rPr lang="fr-BE" baseline="0" dirty="0" smtClean="0"/>
              <a:t> injection de GnRH et l’injection de PGF2a contribue à améliorer la qualité du follicule dominant et le % de gestation. L’injection de la PGF2a 5 jours et non pas 7 jours après la 1</a:t>
            </a:r>
            <a:r>
              <a:rPr lang="fr-BE" baseline="30000" dirty="0" smtClean="0"/>
              <a:t>ère</a:t>
            </a:r>
            <a:r>
              <a:rPr lang="fr-BE" baseline="0" dirty="0" smtClean="0"/>
              <a:t> GnRH contribue à réduire la période de dominance et à favoriser l’expulsion d’u ovocyte plus compétent. Cela contribue également à l’obtention d’une lutéolyse plus complète. On sait qu’une concentration de P4 pendant l’</a:t>
            </a:r>
            <a:r>
              <a:rPr lang="fr-BE" baseline="0" dirty="0" err="1" smtClean="0"/>
              <a:t>oestrus</a:t>
            </a:r>
            <a:r>
              <a:rPr lang="fr-BE" baseline="0" dirty="0" smtClean="0"/>
              <a:t> </a:t>
            </a:r>
            <a:r>
              <a:rPr lang="en-US" sz="1200" dirty="0" smtClean="0">
                <a:latin typeface="Arial Narrow" panose="020B0606020202030204" pitchFamily="34" charset="0"/>
              </a:rPr>
              <a:t>&lt;= 0,09 ng/ml favorise le </a:t>
            </a:r>
            <a:r>
              <a:rPr lang="en-US" sz="1200" dirty="0" err="1" smtClean="0">
                <a:latin typeface="Arial Narrow" panose="020B0606020202030204" pitchFamily="34" charset="0"/>
              </a:rPr>
              <a:t>taux</a:t>
            </a:r>
            <a:r>
              <a:rPr lang="en-US" sz="1200" baseline="0" dirty="0" smtClean="0">
                <a:latin typeface="Arial Narrow" panose="020B0606020202030204" pitchFamily="34" charset="0"/>
              </a:rPr>
              <a:t> de gestation après une IA. De même, une concentration </a:t>
            </a:r>
            <a:r>
              <a:rPr lang="en-US" sz="1200" baseline="0" dirty="0" err="1" smtClean="0">
                <a:latin typeface="Arial Narrow" panose="020B0606020202030204" pitchFamily="34" charset="0"/>
              </a:rPr>
              <a:t>en</a:t>
            </a:r>
            <a:r>
              <a:rPr lang="en-US" sz="1200" baseline="0" dirty="0" smtClean="0">
                <a:latin typeface="Arial Narrow" panose="020B0606020202030204" pitchFamily="34" charset="0"/>
              </a:rPr>
              <a:t> P4 pendant </a:t>
            </a:r>
            <a:r>
              <a:rPr lang="en-US" sz="1200" baseline="0" dirty="0" err="1" smtClean="0">
                <a:latin typeface="Arial Narrow" panose="020B0606020202030204" pitchFamily="34" charset="0"/>
              </a:rPr>
              <a:t>l’oestrus</a:t>
            </a:r>
            <a:r>
              <a:rPr lang="en-US" sz="1200" baseline="0" dirty="0" smtClean="0">
                <a:latin typeface="Arial Narrow" panose="020B0606020202030204" pitchFamily="34" charset="0"/>
              </a:rPr>
              <a:t> </a:t>
            </a:r>
            <a:r>
              <a:rPr lang="en-US" sz="1200" dirty="0" smtClean="0">
                <a:latin typeface="Arial Narrow" panose="020B0606020202030204" pitchFamily="34" charset="0"/>
              </a:rPr>
              <a:t>&gt; =0.22 ng/ml </a:t>
            </a:r>
            <a:r>
              <a:rPr lang="en-US" sz="1200" dirty="0" err="1" smtClean="0">
                <a:latin typeface="Arial Narrow" panose="020B0606020202030204" pitchFamily="34" charset="0"/>
              </a:rPr>
              <a:t>réduit</a:t>
            </a:r>
            <a:r>
              <a:rPr lang="en-US" sz="1200" dirty="0" smtClean="0">
                <a:latin typeface="Arial Narrow" panose="020B0606020202030204" pitchFamily="34" charset="0"/>
              </a:rPr>
              <a:t> le </a:t>
            </a:r>
            <a:r>
              <a:rPr lang="en-US" sz="1200" dirty="0" err="1" smtClean="0">
                <a:latin typeface="Arial Narrow" panose="020B0606020202030204" pitchFamily="34" charset="0"/>
              </a:rPr>
              <a:t>taux</a:t>
            </a:r>
            <a:r>
              <a:rPr lang="en-US" sz="1200" baseline="0" dirty="0" smtClean="0">
                <a:latin typeface="Arial Narrow" panose="020B0606020202030204" pitchFamily="34" charset="0"/>
              </a:rPr>
              <a:t> de gestation après un </a:t>
            </a:r>
            <a:r>
              <a:rPr lang="en-US" sz="1200" baseline="0" dirty="0" err="1" smtClean="0">
                <a:latin typeface="Arial Narrow" panose="020B0606020202030204" pitchFamily="34" charset="0"/>
              </a:rPr>
              <a:t>transfert</a:t>
            </a:r>
            <a:r>
              <a:rPr lang="en-US" sz="1200" baseline="0" dirty="0" smtClean="0">
                <a:latin typeface="Arial Narrow" panose="020B0606020202030204" pitchFamily="34" charset="0"/>
              </a:rPr>
              <a:t> </a:t>
            </a:r>
            <a:r>
              <a:rPr lang="en-US" sz="1200" baseline="0" dirty="0" err="1" smtClean="0">
                <a:latin typeface="Arial Narrow" panose="020B0606020202030204" pitchFamily="34" charset="0"/>
              </a:rPr>
              <a:t>d’embryon</a:t>
            </a:r>
            <a:r>
              <a:rPr lang="en-US" sz="1200" baseline="0" dirty="0" smtClean="0">
                <a:latin typeface="Arial Narrow" panose="020B0606020202030204" pitchFamily="34" charset="0"/>
              </a:rPr>
              <a:t>.</a:t>
            </a:r>
          </a:p>
          <a:p>
            <a:r>
              <a:rPr lang="fr-BE" baseline="0" dirty="0" smtClean="0"/>
              <a:t>La mise en place d’un système intravaginal de P4 (CIDR, spirale) dès le3ème jour suivant l’IA va assurer la délivrance de 90 mg de P4 par jour ce qui contribue à augmenter de 1 ng la progestéronémie.</a:t>
            </a:r>
          </a:p>
          <a:p>
            <a:endParaRPr lang="fr-BE" baseline="0" dirty="0" smtClean="0"/>
          </a:p>
          <a:p>
            <a:r>
              <a:rPr lang="fr-BE" baseline="0" dirty="0" smtClean="0"/>
              <a:t>On le constate, le choix d’un protocole hormonal de synchronisation n’est pas chose aisée. Une première recommandation s’impose. Il ne faut réserver ce genre de protocoles qu’aux exploitations confrontées à de l’</a:t>
            </a:r>
            <a:r>
              <a:rPr lang="fr-BE" baseline="0" dirty="0" err="1" smtClean="0"/>
              <a:t>anoestrus</a:t>
            </a:r>
            <a:r>
              <a:rPr lang="fr-BE" baseline="0" dirty="0" smtClean="0"/>
              <a:t> de détection et pas à celles confrontées à de l’</a:t>
            </a:r>
            <a:r>
              <a:rPr lang="fr-BE" baseline="0" dirty="0" err="1" smtClean="0"/>
              <a:t>anoestrus</a:t>
            </a:r>
            <a:r>
              <a:rPr lang="fr-BE" baseline="0" dirty="0" smtClean="0"/>
              <a:t> pathologique fonctionnel.  Par ailleurs, les </a:t>
            </a:r>
            <a:r>
              <a:rPr lang="fr-BE" baseline="0" dirty="0" err="1" smtClean="0"/>
              <a:t>pretraitements</a:t>
            </a:r>
            <a:r>
              <a:rPr lang="fr-BE" baseline="0" dirty="0" smtClean="0"/>
              <a:t> de synchronisation ne doivent être envisagés que s’il y a un nombre suffisant de vaches cyclées à synchroniser. Ce qui n’est rarement le cas compte tenu de la taille de nos troupeaux. Les animaux en </a:t>
            </a:r>
            <a:r>
              <a:rPr lang="fr-BE" baseline="0" dirty="0" err="1" smtClean="0"/>
              <a:t>anoestrus</a:t>
            </a:r>
            <a:r>
              <a:rPr lang="fr-BE" baseline="0" dirty="0" smtClean="0"/>
              <a:t> pathologique fonctionnel ne peuvent faire l’objet que d’un protocole à base de </a:t>
            </a:r>
            <a:r>
              <a:rPr lang="fr-BE" baseline="0" dirty="0" err="1" smtClean="0"/>
              <a:t>progestagènes</a:t>
            </a:r>
            <a:r>
              <a:rPr lang="fr-BE" baseline="0" dirty="0" smtClean="0"/>
              <a:t> avec au début une injection de GnRH si la présence d’un follicule dominant et d’une PGF2a en fin de traitement ou un jour avant la fin s’il l’on suspecte une activité lutéale endogène. Le retrait de la spirale ou du CIDR peut être accompagné d’une injection d’eCG en cas d’anoestrus pathologie fonctionnel.   </a:t>
            </a:r>
          </a:p>
          <a:p>
            <a:endParaRPr lang="fr-BE" baseline="0" dirty="0" smtClean="0"/>
          </a:p>
          <a:p>
            <a:r>
              <a:rPr lang="fr-BE" baseline="0" dirty="0" smtClean="0"/>
              <a:t>Une fois encore je recommande de pratiquer un examen manuel/échographique de toute vache non vue en chaleurs au cours des 50 à 60 jours postpartum.  Un suivi de reproduction digne de ce nom devrait comporter au minimum l’examen de ce genre de vaches, l’examen des vaches en involution utérine (dépistage des endométrites) et le constat précoce (25-35 jours après l’IA) de gestation. Réduire la fréquence des </a:t>
            </a:r>
            <a:r>
              <a:rPr lang="fr-BE" baseline="0" dirty="0" err="1" smtClean="0"/>
              <a:t>pathologis</a:t>
            </a:r>
            <a:r>
              <a:rPr lang="fr-BE" baseline="0" dirty="0" smtClean="0"/>
              <a:t> puerpérales (rétention, métrite aigüe, endométrites cliniques ) ne </a:t>
            </a:r>
            <a:r>
              <a:rPr lang="fr-BE" baseline="0" dirty="0" err="1" smtClean="0"/>
              <a:t>poeut</a:t>
            </a:r>
            <a:r>
              <a:rPr lang="fr-BE" baseline="0" dirty="0" smtClean="0"/>
              <a:t> que contribuer à augmenter le fertilité des vaches synchronisées. </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36</a:t>
            </a:fld>
            <a:endParaRPr lang="fr-BE"/>
          </a:p>
        </p:txBody>
      </p:sp>
    </p:spTree>
    <p:extLst>
      <p:ext uri="{BB962C8B-B14F-4D97-AF65-F5344CB8AC3E}">
        <p14:creationId xmlns:p14="http://schemas.microsoft.com/office/powerpoint/2010/main" val="280454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BE" dirty="0" smtClean="0"/>
              <a:t>La première injection de GnRH du protocole </a:t>
            </a:r>
            <a:r>
              <a:rPr lang="fr-BE" dirty="0" err="1" smtClean="0"/>
              <a:t>Ovsynch</a:t>
            </a:r>
            <a:r>
              <a:rPr lang="fr-BE" dirty="0" smtClean="0"/>
              <a:t> doit</a:t>
            </a:r>
            <a:r>
              <a:rPr lang="fr-BE" baseline="0" dirty="0" smtClean="0"/>
              <a:t> permettre d’induire l’ovulation voire la lutéinisation du follicule dominant présent pour éviter d’avoir une longue période de dominance (si ces deux effets ne se manifestent pas) et pour induire une nouvelle croissance folliculaire : cette croissance folliculaire dans un environnement élevé en P4 s’accompagne de taux de gestation plus élevés (</a:t>
            </a:r>
            <a:r>
              <a:rPr lang="fr-BE" baseline="0" dirty="0" err="1" smtClean="0"/>
              <a:t>Vasconcelos</a:t>
            </a:r>
            <a:r>
              <a:rPr lang="fr-BE" baseline="0" dirty="0" smtClean="0"/>
              <a:t> et al. 1999, </a:t>
            </a:r>
            <a:r>
              <a:rPr lang="fr-BE" baseline="0" dirty="0" err="1" smtClean="0"/>
              <a:t>Bealch</a:t>
            </a:r>
            <a:r>
              <a:rPr lang="fr-BE" baseline="0" dirty="0" smtClean="0"/>
              <a:t> et al. 2004, Santos et al. 2010).</a:t>
            </a:r>
          </a:p>
          <a:p>
            <a:r>
              <a:rPr lang="fr-BE" baseline="0" dirty="0" smtClean="0"/>
              <a:t>Le % d’ovulation induit par la 1</a:t>
            </a:r>
            <a:r>
              <a:rPr lang="fr-BE" baseline="30000" dirty="0" smtClean="0"/>
              <a:t>ère</a:t>
            </a:r>
            <a:r>
              <a:rPr lang="fr-BE" baseline="0" dirty="0" smtClean="0"/>
              <a:t> GnRH est compris entre 50 et 60 %. Il dépend du stade du cycle : elle est moins fréquente quand l’injection est réalisée au cours des 4 </a:t>
            </a:r>
            <a:r>
              <a:rPr lang="fr-BE" baseline="0" dirty="0" err="1" smtClean="0"/>
              <a:t>premeirs</a:t>
            </a:r>
            <a:r>
              <a:rPr lang="fr-BE" baseline="0" dirty="0" smtClean="0"/>
              <a:t> jours du cycle qu’entre le 5</a:t>
            </a:r>
            <a:r>
              <a:rPr lang="fr-BE" baseline="30000" dirty="0" smtClean="0"/>
              <a:t>ème</a:t>
            </a:r>
            <a:r>
              <a:rPr lang="fr-BE" baseline="0" dirty="0" smtClean="0"/>
              <a:t> et le 10 </a:t>
            </a:r>
            <a:r>
              <a:rPr lang="fr-BE" baseline="0" dirty="0" err="1" smtClean="0"/>
              <a:t>ème</a:t>
            </a:r>
            <a:r>
              <a:rPr lang="fr-BE" baseline="0" dirty="0" smtClean="0"/>
              <a:t> jour du cycle. Ce % augmente quand sont mis en place des traitements de </a:t>
            </a:r>
            <a:r>
              <a:rPr lang="fr-BE" baseline="0" dirty="0" err="1" smtClean="0"/>
              <a:t>presynchronisation</a:t>
            </a:r>
            <a:r>
              <a:rPr lang="fr-BE" baseline="0" dirty="0" smtClean="0"/>
              <a:t> (70 %) qui ont pour but d’augmenter le % d </a:t>
            </a:r>
            <a:r>
              <a:rPr lang="fr-BE" baseline="0" dirty="0" err="1" smtClean="0"/>
              <a:t>evaches</a:t>
            </a:r>
            <a:r>
              <a:rPr lang="fr-BE" baseline="0" dirty="0" smtClean="0"/>
              <a:t> se trouvant entre le 5</a:t>
            </a:r>
            <a:r>
              <a:rPr lang="fr-BE" baseline="30000" dirty="0" smtClean="0"/>
              <a:t>ème</a:t>
            </a:r>
            <a:r>
              <a:rPr lang="fr-BE" baseline="0" dirty="0" smtClean="0"/>
              <a:t> et le 10</a:t>
            </a:r>
            <a:r>
              <a:rPr lang="fr-BE" baseline="30000" dirty="0" smtClean="0"/>
              <a:t>ème</a:t>
            </a:r>
            <a:r>
              <a:rPr lang="fr-BE" baseline="0" dirty="0" smtClean="0"/>
              <a:t> jour du cycle (</a:t>
            </a:r>
            <a:r>
              <a:rPr lang="fr-BE" baseline="0" dirty="0" err="1" smtClean="0"/>
              <a:t>Bisinotto</a:t>
            </a:r>
            <a:r>
              <a:rPr lang="fr-BE" baseline="0" dirty="0" smtClean="0"/>
              <a:t> et Santos 2012, Ribeiro et al. 2012).  </a:t>
            </a:r>
          </a:p>
          <a:p>
            <a:r>
              <a:rPr lang="fr-BE" baseline="0" dirty="0" smtClean="0"/>
              <a:t>Une lutéolyse aussi complète que possible du </a:t>
            </a:r>
            <a:r>
              <a:rPr lang="fr-BE" baseline="0" dirty="0" err="1" smtClean="0"/>
              <a:t>CJ</a:t>
            </a:r>
            <a:r>
              <a:rPr lang="fr-BE" baseline="0" dirty="0" smtClean="0"/>
              <a:t> (&lt; 0,3 </a:t>
            </a:r>
            <a:r>
              <a:rPr lang="fr-BE" baseline="0" dirty="0" err="1" smtClean="0"/>
              <a:t>ng</a:t>
            </a:r>
            <a:r>
              <a:rPr lang="fr-BE" baseline="0" dirty="0" smtClean="0"/>
              <a:t>/ml de P4) est indispensable pour avoir une imprégnation en </a:t>
            </a:r>
            <a:r>
              <a:rPr lang="fr-BE" baseline="0" dirty="0" err="1" smtClean="0"/>
              <a:t>oestradiol</a:t>
            </a:r>
            <a:r>
              <a:rPr lang="fr-BE" baseline="0" dirty="0" smtClean="0"/>
              <a:t> optimale (Ribeiro et al. 2012, Santos et al. </a:t>
            </a:r>
            <a:r>
              <a:rPr lang="fr-BE" baseline="0" dirty="0" err="1" smtClean="0"/>
              <a:t>JDS</a:t>
            </a:r>
            <a:r>
              <a:rPr lang="fr-BE" baseline="0" dirty="0" smtClean="0"/>
              <a:t> 2010 93,2976-2988). Or une injection au jour 7 ou deux injections aux jours 7 et 8 n’induisent une lutéolyse optimale que chez 70 à 84 % des vaches (Santos et all. 2010 et Giordano et al. </a:t>
            </a:r>
            <a:r>
              <a:rPr lang="fr-BE" baseline="0" dirty="0" err="1" smtClean="0"/>
              <a:t>Theriogenology</a:t>
            </a:r>
            <a:r>
              <a:rPr lang="fr-BE" baseline="0" dirty="0" smtClean="0"/>
              <a:t> 2013 80 773-783).</a:t>
            </a:r>
          </a:p>
          <a:p>
            <a:r>
              <a:rPr lang="fr-BE" baseline="0" dirty="0" smtClean="0"/>
              <a:t>Enfin, une ovulation n’apparaît que chez 85 % des vaches 24 à 32 heures après la 2</a:t>
            </a:r>
            <a:r>
              <a:rPr lang="fr-BE" baseline="30000" dirty="0" smtClean="0"/>
              <a:t>ème</a:t>
            </a:r>
            <a:r>
              <a:rPr lang="fr-BE" baseline="0" dirty="0" smtClean="0"/>
              <a:t> injection de GnRH (Santos et al. 2010), ce % étant encore diminué en cas de stress thermique. Enfin, il ne faut pas oublier l’impact négatif exercé par les pathologies du PP sur la fertilité. </a:t>
            </a:r>
          </a:p>
          <a:p>
            <a:r>
              <a:rPr lang="fr-BE" baseline="0" dirty="0" smtClean="0"/>
              <a:t>Enfin il faut également un intervalle optimal entre la seconde injection de GnRH, l’insémination  et l’ovulation (</a:t>
            </a:r>
            <a:r>
              <a:rPr lang="fr-BE" baseline="0" dirty="0" err="1" smtClean="0"/>
              <a:t>Pursley</a:t>
            </a:r>
            <a:r>
              <a:rPr lang="fr-BE" baseline="0" dirty="0" smtClean="0"/>
              <a:t> et al. 199). </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37</a:t>
            </a:fld>
            <a:endParaRPr lang="fr-BE"/>
          </a:p>
        </p:txBody>
      </p:sp>
    </p:spTree>
    <p:extLst>
      <p:ext uri="{BB962C8B-B14F-4D97-AF65-F5344CB8AC3E}">
        <p14:creationId xmlns:p14="http://schemas.microsoft.com/office/powerpoint/2010/main" val="675794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 Murphy et al. </a:t>
            </a:r>
            <a:r>
              <a:rPr lang="fr-BE" dirty="0" err="1" smtClean="0"/>
              <a:t>JRF</a:t>
            </a:r>
            <a:r>
              <a:rPr lang="fr-BE" dirty="0" smtClean="0"/>
              <a:t> 1990, 90,523-533</a:t>
            </a:r>
          </a:p>
          <a:p>
            <a:r>
              <a:rPr lang="fr-BE" dirty="0" smtClean="0"/>
              <a:t>2 Sartori et al. J </a:t>
            </a:r>
            <a:r>
              <a:rPr lang="fr-BE" dirty="0" err="1" smtClean="0"/>
              <a:t>Dairy</a:t>
            </a:r>
            <a:r>
              <a:rPr lang="fr-BE" dirty="0" smtClean="0"/>
              <a:t> </a:t>
            </a:r>
            <a:r>
              <a:rPr lang="fr-BE" dirty="0" err="1" smtClean="0"/>
              <a:t>Sci</a:t>
            </a:r>
            <a:r>
              <a:rPr lang="fr-BE" dirty="0" smtClean="0"/>
              <a:t> 2004 87 905-920</a:t>
            </a:r>
          </a:p>
          <a:p>
            <a:r>
              <a:rPr lang="fr-BE" dirty="0" smtClean="0"/>
              <a:t>3 </a:t>
            </a:r>
            <a:r>
              <a:rPr lang="fr-BE" dirty="0" err="1" smtClean="0"/>
              <a:t>Colazo</a:t>
            </a:r>
            <a:r>
              <a:rPr lang="fr-BE" dirty="0" smtClean="0"/>
              <a:t> et</a:t>
            </a:r>
            <a:r>
              <a:rPr lang="fr-BE" baseline="0" dirty="0" smtClean="0"/>
              <a:t> al. Theriogenology 2015 84 377-383</a:t>
            </a:r>
          </a:p>
          <a:p>
            <a:endParaRPr lang="fr-BE" baseline="0" dirty="0" smtClean="0"/>
          </a:p>
          <a:p>
            <a:r>
              <a:rPr lang="fr-BE" baseline="0" dirty="0" smtClean="0"/>
              <a:t>L’</a:t>
            </a:r>
            <a:r>
              <a:rPr lang="fr-BE" baseline="0" dirty="0" err="1" smtClean="0"/>
              <a:t>oestradiol</a:t>
            </a:r>
            <a:r>
              <a:rPr lang="fr-BE" baseline="0" dirty="0" smtClean="0"/>
              <a:t> folliculaire a plusieurs effets (</a:t>
            </a:r>
            <a:r>
              <a:rPr lang="fr-BE" baseline="0" dirty="0" err="1" smtClean="0"/>
              <a:t>cfr</a:t>
            </a:r>
            <a:r>
              <a:rPr lang="fr-BE" baseline="0" dirty="0" smtClean="0"/>
              <a:t> Perry et al. 2005)</a:t>
            </a:r>
          </a:p>
          <a:p>
            <a:r>
              <a:rPr lang="fr-BE" baseline="0" dirty="0" smtClean="0"/>
              <a:t>Renforcement de la prolifération des cellules de la granuleuse</a:t>
            </a:r>
          </a:p>
          <a:p>
            <a:r>
              <a:rPr lang="fr-BE" baseline="0" dirty="0" smtClean="0"/>
              <a:t>Stimulation de l’activité de la </a:t>
            </a:r>
            <a:r>
              <a:rPr lang="fr-BE" baseline="0" dirty="0" err="1" smtClean="0"/>
              <a:t>FSH</a:t>
            </a:r>
            <a:r>
              <a:rPr lang="fr-BE" baseline="0" dirty="0" smtClean="0"/>
              <a:t> sur l’aromatase et donc </a:t>
            </a:r>
            <a:r>
              <a:rPr lang="fr-BE" baseline="0" dirty="0" err="1" smtClean="0"/>
              <a:t>renfocement</a:t>
            </a:r>
            <a:r>
              <a:rPr lang="fr-BE" baseline="0" dirty="0" smtClean="0"/>
              <a:t> de la synthèse d’</a:t>
            </a:r>
            <a:r>
              <a:rPr lang="fr-BE" baseline="0" dirty="0" err="1" smtClean="0"/>
              <a:t>ostradiol</a:t>
            </a:r>
            <a:endParaRPr lang="fr-BE" baseline="0" dirty="0" smtClean="0"/>
          </a:p>
          <a:p>
            <a:r>
              <a:rPr lang="fr-BE" baseline="0" dirty="0" smtClean="0"/>
              <a:t>Formation de gap-</a:t>
            </a:r>
            <a:r>
              <a:rPr lang="fr-BE" baseline="0" dirty="0" err="1" smtClean="0"/>
              <a:t>junctions</a:t>
            </a:r>
            <a:endParaRPr lang="fr-BE" baseline="0" dirty="0" smtClean="0"/>
          </a:p>
          <a:p>
            <a:r>
              <a:rPr lang="fr-BE" baseline="0" dirty="0" smtClean="0"/>
              <a:t>Stimulation de la capacité de synthèse de P4 par la </a:t>
            </a:r>
            <a:r>
              <a:rPr lang="fr-BE" baseline="0" dirty="0" err="1" smtClean="0"/>
              <a:t>LH</a:t>
            </a:r>
            <a:endParaRPr lang="fr-BE" baseline="0" dirty="0" smtClean="0"/>
          </a:p>
          <a:p>
            <a:r>
              <a:rPr lang="fr-BE" baseline="0" dirty="0" smtClean="0"/>
              <a:t>Apparition de récepteurs à la </a:t>
            </a:r>
            <a:r>
              <a:rPr lang="fr-BE" baseline="0" dirty="0" err="1" smtClean="0"/>
              <a:t>LH</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38</a:t>
            </a:fld>
            <a:endParaRPr lang="fr-BE"/>
          </a:p>
        </p:txBody>
      </p:sp>
    </p:spTree>
    <p:extLst>
      <p:ext uri="{BB962C8B-B14F-4D97-AF65-F5344CB8AC3E}">
        <p14:creationId xmlns:p14="http://schemas.microsoft.com/office/powerpoint/2010/main" val="317124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592481A-C088-49C7-9B96-F1F70847A617}" type="slidenum">
              <a:rPr lang="fr-BE" smtClean="0"/>
              <a:t>44</a:t>
            </a:fld>
            <a:endParaRPr lang="fr-BE"/>
          </a:p>
        </p:txBody>
      </p:sp>
    </p:spTree>
    <p:extLst>
      <p:ext uri="{BB962C8B-B14F-4D97-AF65-F5344CB8AC3E}">
        <p14:creationId xmlns:p14="http://schemas.microsoft.com/office/powerpoint/2010/main" val="351728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06-11-22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425644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06-11-22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403747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06-11-22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1944069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2"/>
          <p:cNvSpPr>
            <a:spLocks noGrp="1"/>
          </p:cNvSpPr>
          <p:nvPr>
            <p:ph type="body"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BA1D249-D06A-4656-AC5C-8D34FB836447}" type="datetimeFigureOut">
              <a:rPr lang="fr-BE" smtClean="0"/>
              <a:t>06-11-22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AC048015-5D85-4CBF-B1AE-2DC61E397355}" type="slidenum">
              <a:rPr lang="fr-BE" smtClean="0"/>
              <a:t>‹N°›</a:t>
            </a:fld>
            <a:endParaRPr lang="fr-BE"/>
          </a:p>
        </p:txBody>
      </p:sp>
    </p:spTree>
    <p:extLst>
      <p:ext uri="{BB962C8B-B14F-4D97-AF65-F5344CB8AC3E}">
        <p14:creationId xmlns:p14="http://schemas.microsoft.com/office/powerpoint/2010/main" val="3291966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Diapositive de titre">
    <p:bg>
      <p:bgPr>
        <a:solidFill>
          <a:schemeClr val="bg1"/>
        </a:solidFill>
        <a:effectLst/>
      </p:bgPr>
    </p:bg>
    <p:spTree>
      <p:nvGrpSpPr>
        <p:cNvPr id="1" name=""/>
        <p:cNvGrpSpPr/>
        <p:nvPr/>
      </p:nvGrpSpPr>
      <p:grpSpPr>
        <a:xfrm>
          <a:off x="0" y="0"/>
          <a:ext cx="0" cy="0"/>
          <a:chOff x="0" y="0"/>
          <a:chExt cx="0" cy="0"/>
        </a:xfrm>
      </p:grpSpPr>
      <p:sp>
        <p:nvSpPr>
          <p:cNvPr id="32" name="Espace réservé d’image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65036" y="65036"/>
            <a:ext cx="9013929" cy="5013429"/>
          </a:xfrm>
          <a:solidFill>
            <a:schemeClr val="bg1">
              <a:lumMod val="85000"/>
            </a:schemeClr>
          </a:solidFill>
        </p:spPr>
        <p:txBody>
          <a:bodyPr lIns="270000" tIns="270000" rtlCol="0"/>
          <a:lstStyle>
            <a:lvl1pPr marL="0" indent="0">
              <a:buNone/>
              <a:defRPr sz="800" i="1">
                <a:latin typeface="Times New Roman" panose="02020603050405020304" pitchFamily="18" charset="0"/>
                <a:cs typeface="Times New Roman" panose="02020603050405020304" pitchFamily="18" charset="0"/>
              </a:defRPr>
            </a:lvl1pPr>
          </a:lstStyle>
          <a:p>
            <a:pPr rtl="0"/>
            <a:r>
              <a:rPr lang="fr-FR" dirty="0"/>
              <a:t>Insérez ou glissez-déplacez une image ici</a:t>
            </a:r>
          </a:p>
        </p:txBody>
      </p:sp>
      <p:sp>
        <p:nvSpPr>
          <p:cNvPr id="2" name="Titr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326317"/>
            <a:ext cx="5130000" cy="1790700"/>
          </a:xfrm>
          <a:solidFill>
            <a:schemeClr val="tx1">
              <a:alpha val="80000"/>
            </a:schemeClr>
          </a:solidFill>
        </p:spPr>
        <p:txBody>
          <a:bodyPr lIns="324000" rIns="324000" bIns="108000" rtlCol="0" anchor="b"/>
          <a:lstStyle>
            <a:lvl1pPr algn="l">
              <a:defRPr sz="3200" spc="-113">
                <a:solidFill>
                  <a:schemeClr val="bg1"/>
                </a:solidFill>
              </a:defRPr>
            </a:lvl1pPr>
          </a:lstStyle>
          <a:p>
            <a:pPr rtl="0"/>
            <a:r>
              <a:rPr lang="fr-FR" dirty="0"/>
              <a:t>Cliquez pour modifier le style du titre </a:t>
            </a:r>
            <a:br>
              <a:rPr lang="fr-FR" dirty="0"/>
            </a:br>
            <a:r>
              <a:rPr lang="fr-FR" dirty="0"/>
              <a:t>du masque des diapositives</a:t>
            </a:r>
          </a:p>
        </p:txBody>
      </p:sp>
      <p:sp>
        <p:nvSpPr>
          <p:cNvPr id="3" name="Sous-titre 2">
            <a:extLst>
              <a:ext uri="{FF2B5EF4-FFF2-40B4-BE49-F238E27FC236}">
                <a16:creationId xmlns="" xmlns:a16="http://schemas.microsoft.com/office/drawing/2014/main" id="{C9980B88-3F4A-4688-9ED0-17EF37E62D93}"/>
              </a:ext>
            </a:extLst>
          </p:cNvPr>
          <p:cNvSpPr>
            <a:spLocks noGrp="1"/>
          </p:cNvSpPr>
          <p:nvPr>
            <p:ph type="subTitle" idx="1"/>
          </p:nvPr>
        </p:nvSpPr>
        <p:spPr>
          <a:xfrm>
            <a:off x="0" y="3115184"/>
            <a:ext cx="5130000" cy="702000"/>
          </a:xfrm>
          <a:solidFill>
            <a:schemeClr val="tx1">
              <a:alpha val="90000"/>
            </a:schemeClr>
          </a:solidFill>
        </p:spPr>
        <p:txBody>
          <a:bodyPr lIns="324000" tIns="108000" rtlCol="0"/>
          <a:lstStyle>
            <a:lvl1pPr marL="0" indent="0" algn="l">
              <a:buNone/>
              <a:defRPr sz="1600">
                <a:solidFill>
                  <a:schemeClr val="bg1"/>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r-FR"/>
              <a:t>Modifiez le style des sous-titres du masque</a:t>
            </a:r>
            <a:endParaRPr lang="fr-FR" dirty="0"/>
          </a:p>
        </p:txBody>
      </p:sp>
    </p:spTree>
    <p:extLst>
      <p:ext uri="{BB962C8B-B14F-4D97-AF65-F5344CB8AC3E}">
        <p14:creationId xmlns:p14="http://schemas.microsoft.com/office/powerpoint/2010/main" val="151048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539750" y="250032"/>
            <a:ext cx="7704138" cy="540544"/>
          </a:xfrm>
        </p:spPr>
        <p:txBody>
          <a:bodyPr/>
          <a:lstStyle/>
          <a:p>
            <a:r>
              <a:rPr lang="fr-FR" smtClean="0"/>
              <a:t>Cliquez pour modifier le style du titre</a:t>
            </a:r>
            <a:endParaRPr lang="en-US"/>
          </a:p>
        </p:txBody>
      </p:sp>
      <p:sp>
        <p:nvSpPr>
          <p:cNvPr id="3" name="Espace réservé du texte 2"/>
          <p:cNvSpPr>
            <a:spLocks noGrp="1"/>
          </p:cNvSpPr>
          <p:nvPr>
            <p:ph type="body" sz="half" idx="1"/>
          </p:nvPr>
        </p:nvSpPr>
        <p:spPr>
          <a:xfrm>
            <a:off x="611188" y="1059657"/>
            <a:ext cx="4100512" cy="356592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quarter" idx="2"/>
          </p:nvPr>
        </p:nvSpPr>
        <p:spPr>
          <a:xfrm>
            <a:off x="4864101" y="1059656"/>
            <a:ext cx="4100513" cy="172521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contenu 4"/>
          <p:cNvSpPr>
            <a:spLocks noGrp="1"/>
          </p:cNvSpPr>
          <p:nvPr>
            <p:ph sz="quarter" idx="3"/>
          </p:nvPr>
        </p:nvSpPr>
        <p:spPr>
          <a:xfrm>
            <a:off x="4864101" y="2899173"/>
            <a:ext cx="4100513" cy="172640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3907936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32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91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06-11-22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52244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51689BD-18D5-464B-A750-7BE455AD80CA}" type="datetimeFigureOut">
              <a:rPr lang="fr-BE" smtClean="0"/>
              <a:t>06-11-22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762263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951689BD-18D5-464B-A750-7BE455AD80CA}" type="datetimeFigureOut">
              <a:rPr lang="fr-BE" smtClean="0"/>
              <a:t>06-11-22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24930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951689BD-18D5-464B-A750-7BE455AD80CA}" type="datetimeFigureOut">
              <a:rPr lang="fr-BE" smtClean="0"/>
              <a:t>06-11-22</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10855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951689BD-18D5-464B-A750-7BE455AD80CA}" type="datetimeFigureOut">
              <a:rPr lang="fr-BE" smtClean="0"/>
              <a:t>06-11-22</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355983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51689BD-18D5-464B-A750-7BE455AD80CA}" type="datetimeFigureOut">
              <a:rPr lang="fr-BE" smtClean="0"/>
              <a:t>06-11-22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176932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51689BD-18D5-464B-A750-7BE455AD80CA}" type="datetimeFigureOut">
              <a:rPr lang="fr-BE" smtClean="0"/>
              <a:t>06-11-22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318776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51689BD-18D5-464B-A750-7BE455AD80CA}" type="datetimeFigureOut">
              <a:rPr lang="fr-BE" smtClean="0"/>
              <a:t>06-11-22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327736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1689BD-18D5-464B-A750-7BE455AD80CA}" type="datetimeFigureOut">
              <a:rPr lang="fr-BE" smtClean="0"/>
              <a:t>06-11-22</a:t>
            </a:fld>
            <a:endParaRPr lang="fr-BE"/>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9D98D-40B7-47AD-855D-4DF076756573}" type="slidenum">
              <a:rPr lang="fr-BE" smtClean="0"/>
              <a:t>‹N°›</a:t>
            </a:fld>
            <a:endParaRPr lang="fr-BE"/>
          </a:p>
        </p:txBody>
      </p:sp>
    </p:spTree>
    <p:extLst>
      <p:ext uri="{BB962C8B-B14F-4D97-AF65-F5344CB8AC3E}">
        <p14:creationId xmlns:p14="http://schemas.microsoft.com/office/powerpoint/2010/main" val="3935990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facebook.com/RumeXperts" TargetMode="External"/><Relationship Id="rId4" Type="http://schemas.openxmlformats.org/officeDocument/2006/relationships/hyperlink" Target="https://www.facebook.com/Theriogenologi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10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1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16.xml"/><Relationship Id="rId1" Type="http://schemas.openxmlformats.org/officeDocument/2006/relationships/tags" Target="../tags/tag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slideLayout" Target="../slideLayouts/slideLayout16.xml"/><Relationship Id="rId1" Type="http://schemas.openxmlformats.org/officeDocument/2006/relationships/tags" Target="../tags/tag18.xml"/><Relationship Id="rId6" Type="http://schemas.openxmlformats.org/officeDocument/2006/relationships/image" Target="../media/image164.jpeg"/><Relationship Id="rId5" Type="http://schemas.openxmlformats.org/officeDocument/2006/relationships/image" Target="../media/image163.png"/><Relationship Id="rId4" Type="http://schemas.openxmlformats.org/officeDocument/2006/relationships/image" Target="../media/image16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oleObject" Target="../embeddings/oleObject2.bin"/><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57.png"/><Relationship Id="rId4"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slideLayout" Target="../slideLayouts/slideLayout6.xml"/><Relationship Id="rId1" Type="http://schemas.openxmlformats.org/officeDocument/2006/relationships/video" Target="file:///C:\Etudiants%202&#232;me%20cycle\Cours%202004\Cours%202004%20WPP\chap4%20mucus.WMV" TargetMode="Externa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18" Type="http://schemas.openxmlformats.org/officeDocument/2006/relationships/image" Target="../media/image100.jpe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9.png"/><Relationship Id="rId2" Type="http://schemas.openxmlformats.org/officeDocument/2006/relationships/image" Target="../media/image84.png"/><Relationship Id="rId16"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dairymac.com/downloads/Estrotect_Best_Practice_and_Application_Guide.pdf"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09.jpeg"/><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1.jpeg"/></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117.jpeg"/><Relationship Id="rId4" Type="http://schemas.openxmlformats.org/officeDocument/2006/relationships/image" Target="../media/image11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jpeg"/><Relationship Id="rId3" Type="http://schemas.openxmlformats.org/officeDocument/2006/relationships/image" Target="../media/image32.jpeg"/><Relationship Id="rId7" Type="http://schemas.openxmlformats.org/officeDocument/2006/relationships/image" Target="../media/image125.png"/><Relationship Id="rId12" Type="http://schemas.openxmlformats.org/officeDocument/2006/relationships/image" Target="../media/image130.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29.png"/><Relationship Id="rId5" Type="http://schemas.openxmlformats.org/officeDocument/2006/relationships/image" Target="../media/image35.png"/><Relationship Id="rId10" Type="http://schemas.openxmlformats.org/officeDocument/2006/relationships/image" Target="../media/image128.png"/><Relationship Id="rId4" Type="http://schemas.openxmlformats.org/officeDocument/2006/relationships/image" Target="../media/image124.png"/><Relationship Id="rId9" Type="http://schemas.openxmlformats.org/officeDocument/2006/relationships/image" Target="../media/image127.png"/></Relationships>
</file>

<file path=ppt/slides/_rels/slide8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Feuille_Microsoft_Excel_97-20031.xls"/><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38.jpe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3" Type="http://schemas.openxmlformats.org/officeDocument/2006/relationships/oleObject" Target="../embeddings/Feuille_Microsoft_Excel_97-20032.xls"/><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9.png"/></Relationships>
</file>

<file path=ppt/slides/_rels/slide9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Feuille_Microsoft_Excel_97-20033.xls"/><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 name="Rectangle à coins arrondis 64"/>
          <p:cNvSpPr/>
          <p:nvPr/>
        </p:nvSpPr>
        <p:spPr>
          <a:xfrm>
            <a:off x="683568" y="324406"/>
            <a:ext cx="7776864" cy="1026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Spermatozoïde + ovocyte = gestation</a:t>
            </a:r>
          </a:p>
          <a:p>
            <a:pPr algn="ctr"/>
            <a:r>
              <a:rPr lang="fr-BE" sz="2400" dirty="0" smtClean="0"/>
              <a:t>Comment en contrôler les étapes ? </a:t>
            </a:r>
          </a:p>
        </p:txBody>
      </p:sp>
      <p:pic>
        <p:nvPicPr>
          <p:cNvPr id="1026" name="Picture 2" descr="C:\Users\User\Pictures\Christian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943" y="2001068"/>
            <a:ext cx="1746737" cy="20108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à coins arrondis 14"/>
          <p:cNvSpPr/>
          <p:nvPr/>
        </p:nvSpPr>
        <p:spPr>
          <a:xfrm>
            <a:off x="2072233" y="1671650"/>
            <a:ext cx="5551660" cy="972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smtClean="0"/>
              <a:t>Professeur honoraire Christian Hanzen</a:t>
            </a:r>
          </a:p>
          <a:p>
            <a:pPr algn="ctr"/>
            <a:r>
              <a:rPr lang="fr-BE" sz="2400" dirty="0" smtClean="0"/>
              <a:t>Université de Liège</a:t>
            </a:r>
          </a:p>
          <a:p>
            <a:pPr algn="ctr"/>
            <a:r>
              <a:rPr lang="fr-BE" sz="2400" dirty="0" smtClean="0"/>
              <a:t>Consultant RumeXperts</a:t>
            </a:r>
            <a:endParaRPr lang="fr-BE" sz="2400" dirty="0"/>
          </a:p>
        </p:txBody>
      </p:sp>
      <p:sp>
        <p:nvSpPr>
          <p:cNvPr id="8" name="Rectangle 7"/>
          <p:cNvSpPr/>
          <p:nvPr/>
        </p:nvSpPr>
        <p:spPr>
          <a:xfrm>
            <a:off x="2574074" y="2834640"/>
            <a:ext cx="4517327" cy="369332"/>
          </a:xfrm>
          <a:prstGeom prst="rect">
            <a:avLst/>
          </a:prstGeom>
          <a:solidFill>
            <a:schemeClr val="bg1">
              <a:lumMod val="65000"/>
            </a:schemeClr>
          </a:solidFill>
        </p:spPr>
        <p:txBody>
          <a:bodyPr wrap="none">
            <a:spAutoFit/>
          </a:bodyPr>
          <a:lstStyle/>
          <a:p>
            <a:r>
              <a:rPr lang="fr-BE" dirty="0">
                <a:solidFill>
                  <a:schemeClr val="bg1"/>
                </a:solidFill>
                <a:hlinkClick r:id="rId4"/>
              </a:rPr>
              <a:t>https://www.facebook.com/Theriogenologie</a:t>
            </a:r>
            <a:r>
              <a:rPr lang="fr-BE" dirty="0" smtClean="0">
                <a:solidFill>
                  <a:schemeClr val="bg1"/>
                </a:solidFill>
                <a:hlinkClick r:id="rId4"/>
              </a:rPr>
              <a:t>/</a:t>
            </a:r>
            <a:r>
              <a:rPr lang="fr-BE" dirty="0" smtClean="0">
                <a:solidFill>
                  <a:schemeClr val="bg1"/>
                </a:solidFill>
              </a:rPr>
              <a:t> </a:t>
            </a:r>
            <a:endParaRPr lang="fr-BE" dirty="0">
              <a:solidFill>
                <a:schemeClr val="bg1"/>
              </a:solidFill>
            </a:endParaRPr>
          </a:p>
        </p:txBody>
      </p:sp>
      <p:sp>
        <p:nvSpPr>
          <p:cNvPr id="9" name="Rectangle 8"/>
          <p:cNvSpPr/>
          <p:nvPr/>
        </p:nvSpPr>
        <p:spPr>
          <a:xfrm>
            <a:off x="2820072" y="3282538"/>
            <a:ext cx="4055982" cy="369332"/>
          </a:xfrm>
          <a:prstGeom prst="rect">
            <a:avLst/>
          </a:prstGeom>
          <a:solidFill>
            <a:schemeClr val="bg1">
              <a:lumMod val="65000"/>
            </a:schemeClr>
          </a:solidFill>
        </p:spPr>
        <p:txBody>
          <a:bodyPr wrap="none">
            <a:spAutoFit/>
          </a:bodyPr>
          <a:lstStyle/>
          <a:p>
            <a:r>
              <a:rPr lang="fr-BE" dirty="0">
                <a:hlinkClick r:id="rId5"/>
              </a:rPr>
              <a:t>https://</a:t>
            </a:r>
            <a:r>
              <a:rPr lang="fr-BE" dirty="0" smtClean="0">
                <a:hlinkClick r:id="rId5"/>
              </a:rPr>
              <a:t>www.facebook.com/RumeXperts</a:t>
            </a:r>
            <a:r>
              <a:rPr lang="fr-BE" dirty="0" smtClean="0"/>
              <a:t> </a:t>
            </a:r>
            <a:endParaRPr lang="fr-BE" dirty="0"/>
          </a:p>
        </p:txBody>
      </p:sp>
      <p:sp>
        <p:nvSpPr>
          <p:cNvPr id="2" name="ZoneTexte 1"/>
          <p:cNvSpPr txBox="1"/>
          <p:nvPr/>
        </p:nvSpPr>
        <p:spPr>
          <a:xfrm>
            <a:off x="3849746" y="3939902"/>
            <a:ext cx="1704249" cy="523220"/>
          </a:xfrm>
          <a:prstGeom prst="rect">
            <a:avLst/>
          </a:prstGeom>
          <a:noFill/>
        </p:spPr>
        <p:txBody>
          <a:bodyPr wrap="none" rtlCol="0">
            <a:spAutoFit/>
          </a:bodyPr>
          <a:lstStyle/>
          <a:p>
            <a:pPr algn="ctr"/>
            <a:r>
              <a:rPr lang="fr-BE" sz="1400" dirty="0" smtClean="0">
                <a:solidFill>
                  <a:schemeClr val="bg1"/>
                </a:solidFill>
              </a:rPr>
              <a:t>Tunisie</a:t>
            </a:r>
          </a:p>
          <a:p>
            <a:pPr algn="ctr"/>
            <a:r>
              <a:rPr lang="fr-BE" sz="1400" dirty="0" smtClean="0">
                <a:solidFill>
                  <a:schemeClr val="bg1"/>
                </a:solidFill>
              </a:rPr>
              <a:t>7-10 novembre 2022</a:t>
            </a:r>
          </a:p>
        </p:txBody>
      </p:sp>
    </p:spTree>
    <p:extLst>
      <p:ext uri="{BB962C8B-B14F-4D97-AF65-F5344CB8AC3E}">
        <p14:creationId xmlns:p14="http://schemas.microsoft.com/office/powerpoint/2010/main" val="3821687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1"/>
          <p:cNvSpPr>
            <a:spLocks noGrp="1"/>
          </p:cNvSpPr>
          <p:nvPr>
            <p:ph type="title"/>
          </p:nvPr>
        </p:nvSpPr>
        <p:spPr>
          <a:xfrm>
            <a:off x="339373" y="123479"/>
            <a:ext cx="8429674" cy="360040"/>
          </a:xfrm>
          <a:solidFill>
            <a:schemeClr val="accent2">
              <a:lumMod val="75000"/>
            </a:schemeClr>
          </a:solidFill>
          <a:ln>
            <a:solidFill>
              <a:schemeClr val="tx1"/>
            </a:solidFill>
          </a:ln>
        </p:spPr>
        <p:txBody>
          <a:bodyPr>
            <a:normAutofit fontScale="90000"/>
          </a:bodyPr>
          <a:lstStyle/>
          <a:p>
            <a:r>
              <a:rPr lang="fr-BE" sz="1800" dirty="0" smtClean="0">
                <a:solidFill>
                  <a:schemeClr val="bg1"/>
                </a:solidFill>
                <a:latin typeface="+mn-lt"/>
              </a:rPr>
              <a:t>Et en Tunisie ? Thèse 2018-2019 de </a:t>
            </a:r>
            <a:r>
              <a:rPr lang="fr-BE" sz="1800" dirty="0" err="1" smtClean="0">
                <a:solidFill>
                  <a:schemeClr val="bg1"/>
                </a:solidFill>
                <a:latin typeface="+mn-lt"/>
              </a:rPr>
              <a:t>Marwa</a:t>
            </a:r>
            <a:r>
              <a:rPr lang="fr-BE" sz="1800" dirty="0" smtClean="0">
                <a:solidFill>
                  <a:schemeClr val="bg1"/>
                </a:solidFill>
                <a:latin typeface="+mn-lt"/>
              </a:rPr>
              <a:t> </a:t>
            </a:r>
            <a:r>
              <a:rPr lang="fr-BE" sz="1800" dirty="0" err="1" smtClean="0">
                <a:solidFill>
                  <a:schemeClr val="bg1"/>
                </a:solidFill>
                <a:latin typeface="+mn-lt"/>
              </a:rPr>
              <a:t>Grayaa</a:t>
            </a:r>
            <a:r>
              <a:rPr lang="fr-BE" sz="1800" dirty="0" smtClean="0">
                <a:solidFill>
                  <a:schemeClr val="bg1"/>
                </a:solidFill>
                <a:latin typeface="+mn-lt"/>
              </a:rPr>
              <a:t> de l’Institut National Agronomique de Tunisie </a:t>
            </a:r>
            <a:endParaRPr lang="fr-BE" sz="1800" dirty="0">
              <a:solidFill>
                <a:schemeClr val="bg1"/>
              </a:solidFill>
              <a:latin typeface="+mn-lt"/>
            </a:endParaRPr>
          </a:p>
        </p:txBody>
      </p:sp>
      <p:graphicFrame>
        <p:nvGraphicFramePr>
          <p:cNvPr id="3" name="Tableau 2"/>
          <p:cNvGraphicFramePr>
            <a:graphicFrameLocks noGrp="1"/>
          </p:cNvGraphicFramePr>
          <p:nvPr>
            <p:extLst>
              <p:ext uri="{D42A27DB-BD31-4B8C-83A1-F6EECF244321}">
                <p14:modId xmlns:p14="http://schemas.microsoft.com/office/powerpoint/2010/main" val="2137484868"/>
              </p:ext>
            </p:extLst>
          </p:nvPr>
        </p:nvGraphicFramePr>
        <p:xfrm>
          <a:off x="1205628" y="1275606"/>
          <a:ext cx="6780750" cy="2880000"/>
        </p:xfrm>
        <a:graphic>
          <a:graphicData uri="http://schemas.openxmlformats.org/drawingml/2006/table">
            <a:tbl>
              <a:tblPr firstRow="1" bandRow="1">
                <a:tableStyleId>{5C22544A-7EE6-4342-B048-85BDC9FD1C3A}</a:tableStyleId>
              </a:tblPr>
              <a:tblGrid>
                <a:gridCol w="1356150"/>
                <a:gridCol w="1356150"/>
                <a:gridCol w="1356150"/>
                <a:gridCol w="1356150"/>
                <a:gridCol w="1356150"/>
              </a:tblGrid>
              <a:tr h="320000">
                <a:tc>
                  <a:txBody>
                    <a:bodyPr/>
                    <a:lstStyle/>
                    <a:p>
                      <a:endParaRPr lang="fr-BE" sz="1400" dirty="0"/>
                    </a:p>
                  </a:txBody>
                  <a:tcPr/>
                </a:tc>
                <a:tc>
                  <a:txBody>
                    <a:bodyPr/>
                    <a:lstStyle/>
                    <a:p>
                      <a:pPr algn="ctr"/>
                      <a:r>
                        <a:rPr lang="fr-BE" sz="1400" dirty="0" smtClean="0"/>
                        <a:t>Total</a:t>
                      </a:r>
                      <a:endParaRPr lang="fr-BE" sz="1400" dirty="0"/>
                    </a:p>
                  </a:txBody>
                  <a:tcPr/>
                </a:tc>
                <a:tc>
                  <a:txBody>
                    <a:bodyPr/>
                    <a:lstStyle/>
                    <a:p>
                      <a:pPr algn="ctr"/>
                      <a:r>
                        <a:rPr lang="fr-BE" sz="1400" dirty="0" smtClean="0"/>
                        <a:t>L1</a:t>
                      </a:r>
                      <a:endParaRPr lang="fr-BE" sz="1400" dirty="0"/>
                    </a:p>
                  </a:txBody>
                  <a:tcPr/>
                </a:tc>
                <a:tc>
                  <a:txBody>
                    <a:bodyPr/>
                    <a:lstStyle/>
                    <a:p>
                      <a:pPr algn="ctr"/>
                      <a:r>
                        <a:rPr lang="fr-BE" sz="1400" dirty="0" smtClean="0"/>
                        <a:t>L2</a:t>
                      </a:r>
                      <a:endParaRPr lang="fr-BE" sz="1400" dirty="0"/>
                    </a:p>
                  </a:txBody>
                  <a:tcPr/>
                </a:tc>
                <a:tc>
                  <a:txBody>
                    <a:bodyPr/>
                    <a:lstStyle/>
                    <a:p>
                      <a:pPr algn="ctr"/>
                      <a:r>
                        <a:rPr lang="fr-BE" sz="1400" dirty="0" smtClean="0"/>
                        <a:t>L3</a:t>
                      </a:r>
                      <a:endParaRPr lang="fr-BE" sz="1400" dirty="0"/>
                    </a:p>
                  </a:txBody>
                  <a:tcPr/>
                </a:tc>
              </a:tr>
              <a:tr h="320000">
                <a:tc>
                  <a:txBody>
                    <a:bodyPr/>
                    <a:lstStyle/>
                    <a:p>
                      <a:r>
                        <a:rPr lang="fr-BE" sz="1400" dirty="0" smtClean="0"/>
                        <a:t>PL (305J)</a:t>
                      </a:r>
                      <a:endParaRPr lang="fr-BE" sz="1400" dirty="0"/>
                    </a:p>
                  </a:txBody>
                  <a:tcPr/>
                </a:tc>
                <a:tc>
                  <a:txBody>
                    <a:bodyPr/>
                    <a:lstStyle/>
                    <a:p>
                      <a:pPr algn="ctr"/>
                      <a:r>
                        <a:rPr lang="fr-BE" sz="1400" dirty="0" smtClean="0"/>
                        <a:t>6453 ± 1895</a:t>
                      </a:r>
                      <a:endParaRPr lang="fr-BE" sz="1400" dirty="0"/>
                    </a:p>
                  </a:txBody>
                  <a:tcPr/>
                </a:tc>
                <a:tc>
                  <a:txBody>
                    <a:bodyPr/>
                    <a:lstStyle/>
                    <a:p>
                      <a:pPr algn="ctr"/>
                      <a:r>
                        <a:rPr lang="fr-BE" sz="1400" dirty="0" smtClean="0"/>
                        <a:t>6301 ± 1870</a:t>
                      </a:r>
                      <a:endParaRPr lang="fr-BE" sz="1400" dirty="0"/>
                    </a:p>
                  </a:txBody>
                  <a:tcPr/>
                </a:tc>
                <a:tc>
                  <a:txBody>
                    <a:bodyPr/>
                    <a:lstStyle/>
                    <a:p>
                      <a:pPr algn="ctr"/>
                      <a:r>
                        <a:rPr lang="fr-BE" sz="1400" dirty="0" smtClean="0"/>
                        <a:t>6566 ± 1901</a:t>
                      </a:r>
                      <a:endParaRPr lang="fr-BE" sz="1400" dirty="0"/>
                    </a:p>
                  </a:txBody>
                  <a:tcPr/>
                </a:tc>
                <a:tc>
                  <a:txBody>
                    <a:bodyPr/>
                    <a:lstStyle/>
                    <a:p>
                      <a:pPr algn="ctr"/>
                      <a:r>
                        <a:rPr lang="fr-BE" sz="1400" dirty="0" smtClean="0"/>
                        <a:t>6645 ± 1913</a:t>
                      </a:r>
                      <a:endParaRPr lang="fr-BE" sz="1400" dirty="0"/>
                    </a:p>
                  </a:txBody>
                  <a:tcPr/>
                </a:tc>
              </a:tr>
              <a:tr h="320000">
                <a:tc>
                  <a:txBody>
                    <a:bodyPr/>
                    <a:lstStyle/>
                    <a:p>
                      <a:r>
                        <a:rPr lang="fr-BE" sz="1400" dirty="0" smtClean="0"/>
                        <a:t>Long </a:t>
                      </a:r>
                      <a:r>
                        <a:rPr lang="fr-BE" sz="1400" dirty="0" err="1" smtClean="0"/>
                        <a:t>lact</a:t>
                      </a:r>
                      <a:endParaRPr lang="fr-BE" sz="1400" dirty="0"/>
                    </a:p>
                  </a:txBody>
                  <a:tcPr/>
                </a:tc>
                <a:tc>
                  <a:txBody>
                    <a:bodyPr/>
                    <a:lstStyle/>
                    <a:p>
                      <a:pPr algn="ctr"/>
                      <a:r>
                        <a:rPr lang="fr-BE" sz="1400" dirty="0" smtClean="0"/>
                        <a:t>406 ± 79</a:t>
                      </a:r>
                      <a:endParaRPr lang="fr-BE" sz="1400" dirty="0"/>
                    </a:p>
                  </a:txBody>
                  <a:tcPr/>
                </a:tc>
                <a:tc>
                  <a:txBody>
                    <a:bodyPr/>
                    <a:lstStyle/>
                    <a:p>
                      <a:pPr algn="ctr"/>
                      <a:r>
                        <a:rPr lang="fr-BE" sz="1400" dirty="0" smtClean="0"/>
                        <a:t>412 ± 80</a:t>
                      </a:r>
                      <a:endParaRPr lang="fr-BE" sz="1400" dirty="0"/>
                    </a:p>
                  </a:txBody>
                  <a:tcPr/>
                </a:tc>
                <a:tc>
                  <a:txBody>
                    <a:bodyPr/>
                    <a:lstStyle/>
                    <a:p>
                      <a:pPr algn="ctr"/>
                      <a:r>
                        <a:rPr lang="fr-BE" sz="1400" dirty="0" smtClean="0"/>
                        <a:t>401 ± 77</a:t>
                      </a:r>
                      <a:endParaRPr lang="fr-BE" sz="1400" dirty="0"/>
                    </a:p>
                  </a:txBody>
                  <a:tcPr/>
                </a:tc>
                <a:tc>
                  <a:txBody>
                    <a:bodyPr/>
                    <a:lstStyle/>
                    <a:p>
                      <a:pPr algn="ctr"/>
                      <a:r>
                        <a:rPr lang="fr-BE" sz="1400" dirty="0" smtClean="0"/>
                        <a:t>400 ± 77</a:t>
                      </a:r>
                      <a:endParaRPr lang="fr-BE" sz="1400" dirty="0"/>
                    </a:p>
                  </a:txBody>
                  <a:tcPr/>
                </a:tc>
              </a:tr>
              <a:tr h="320000">
                <a:tc>
                  <a:txBody>
                    <a:bodyPr/>
                    <a:lstStyle/>
                    <a:p>
                      <a:r>
                        <a:rPr lang="fr-BE" sz="1400" dirty="0" smtClean="0"/>
                        <a:t>Age Vel 1</a:t>
                      </a:r>
                      <a:endParaRPr lang="fr-BE" sz="1400" dirty="0"/>
                    </a:p>
                  </a:txBody>
                  <a:tcPr/>
                </a:tc>
                <a:tc>
                  <a:txBody>
                    <a:bodyPr/>
                    <a:lstStyle/>
                    <a:p>
                      <a:pPr algn="ctr"/>
                      <a:r>
                        <a:rPr lang="fr-BE" sz="1400" dirty="0" smtClean="0"/>
                        <a:t>28 ± 3</a:t>
                      </a:r>
                      <a:endParaRPr lang="fr-BE" sz="1400" dirty="0"/>
                    </a:p>
                  </a:txBody>
                  <a:tcPr/>
                </a:tc>
                <a:tc>
                  <a:txBody>
                    <a:bodyPr/>
                    <a:lstStyle/>
                    <a:p>
                      <a:pPr algn="ctr"/>
                      <a:endParaRPr lang="fr-BE" sz="1400" dirty="0"/>
                    </a:p>
                  </a:txBody>
                  <a:tcPr/>
                </a:tc>
                <a:tc>
                  <a:txBody>
                    <a:bodyPr/>
                    <a:lstStyle/>
                    <a:p>
                      <a:pPr algn="ctr"/>
                      <a:endParaRPr lang="fr-BE" sz="1400"/>
                    </a:p>
                  </a:txBody>
                  <a:tcPr/>
                </a:tc>
                <a:tc>
                  <a:txBody>
                    <a:bodyPr/>
                    <a:lstStyle/>
                    <a:p>
                      <a:pPr algn="ctr"/>
                      <a:endParaRPr lang="fr-BE" sz="1400" dirty="0"/>
                    </a:p>
                  </a:txBody>
                  <a:tcPr/>
                </a:tc>
              </a:tr>
              <a:tr h="320000">
                <a:tc>
                  <a:txBody>
                    <a:bodyPr/>
                    <a:lstStyle/>
                    <a:p>
                      <a:r>
                        <a:rPr lang="fr-BE" sz="1400" dirty="0" smtClean="0"/>
                        <a:t>Intervalle Vel</a:t>
                      </a:r>
                      <a:endParaRPr lang="fr-BE" sz="1400" dirty="0"/>
                    </a:p>
                  </a:txBody>
                  <a:tcPr/>
                </a:tc>
                <a:tc>
                  <a:txBody>
                    <a:bodyPr/>
                    <a:lstStyle/>
                    <a:p>
                      <a:pPr algn="ctr"/>
                      <a:r>
                        <a:rPr lang="fr-BE" sz="1400" dirty="0" smtClean="0"/>
                        <a:t>438 ± 89</a:t>
                      </a:r>
                      <a:endParaRPr lang="fr-BE" sz="1400" dirty="0"/>
                    </a:p>
                  </a:txBody>
                  <a:tcPr/>
                </a:tc>
                <a:tc>
                  <a:txBody>
                    <a:bodyPr/>
                    <a:lstStyle/>
                    <a:p>
                      <a:pPr algn="ctr"/>
                      <a:r>
                        <a:rPr lang="fr-BE" sz="1400" dirty="0" smtClean="0"/>
                        <a:t>439 ± 89</a:t>
                      </a:r>
                      <a:endParaRPr lang="fr-BE" sz="1400" dirty="0"/>
                    </a:p>
                  </a:txBody>
                  <a:tcPr/>
                </a:tc>
                <a:tc>
                  <a:txBody>
                    <a:bodyPr/>
                    <a:lstStyle/>
                    <a:p>
                      <a:pPr algn="ctr"/>
                      <a:r>
                        <a:rPr lang="fr-BE" sz="1400" dirty="0" smtClean="0"/>
                        <a:t>447 ± 92</a:t>
                      </a:r>
                      <a:endParaRPr lang="fr-BE" sz="1400" dirty="0"/>
                    </a:p>
                  </a:txBody>
                  <a:tcPr/>
                </a:tc>
                <a:tc>
                  <a:txBody>
                    <a:bodyPr/>
                    <a:lstStyle/>
                    <a:p>
                      <a:pPr algn="ctr"/>
                      <a:r>
                        <a:rPr lang="fr-BE" sz="1400" dirty="0" smtClean="0"/>
                        <a:t>433 ± 85</a:t>
                      </a:r>
                      <a:endParaRPr lang="fr-BE" sz="1400" dirty="0"/>
                    </a:p>
                  </a:txBody>
                  <a:tcPr/>
                </a:tc>
              </a:tr>
              <a:tr h="320000">
                <a:tc>
                  <a:txBody>
                    <a:bodyPr/>
                    <a:lstStyle/>
                    <a:p>
                      <a:r>
                        <a:rPr lang="fr-BE" sz="1400" dirty="0" smtClean="0"/>
                        <a:t>PA</a:t>
                      </a:r>
                      <a:endParaRPr lang="fr-BE" sz="1400" dirty="0"/>
                    </a:p>
                  </a:txBody>
                  <a:tcPr/>
                </a:tc>
                <a:tc>
                  <a:txBody>
                    <a:bodyPr/>
                    <a:lstStyle/>
                    <a:p>
                      <a:pPr algn="ctr"/>
                      <a:r>
                        <a:rPr lang="fr-BE" sz="1400" dirty="0" smtClean="0"/>
                        <a:t>96 ± 51</a:t>
                      </a:r>
                      <a:endParaRPr lang="fr-BE" sz="1400" dirty="0"/>
                    </a:p>
                  </a:txBody>
                  <a:tcPr/>
                </a:tc>
                <a:tc>
                  <a:txBody>
                    <a:bodyPr/>
                    <a:lstStyle/>
                    <a:p>
                      <a:pPr algn="ctr"/>
                      <a:r>
                        <a:rPr lang="fr-BE" sz="1400" dirty="0" smtClean="0"/>
                        <a:t>96 ± 51</a:t>
                      </a:r>
                      <a:endParaRPr lang="fr-BE" sz="1400" dirty="0"/>
                    </a:p>
                  </a:txBody>
                  <a:tcPr/>
                </a:tc>
                <a:tc>
                  <a:txBody>
                    <a:bodyPr/>
                    <a:lstStyle/>
                    <a:p>
                      <a:pPr algn="ctr"/>
                      <a:r>
                        <a:rPr lang="fr-BE" sz="1400" dirty="0" smtClean="0"/>
                        <a:t>103 ± 54</a:t>
                      </a:r>
                      <a:endParaRPr lang="fr-BE" sz="1400" dirty="0"/>
                    </a:p>
                  </a:txBody>
                  <a:tcPr/>
                </a:tc>
                <a:tc>
                  <a:txBody>
                    <a:bodyPr/>
                    <a:lstStyle/>
                    <a:p>
                      <a:pPr algn="ctr"/>
                      <a:r>
                        <a:rPr lang="fr-BE" sz="1400" dirty="0" smtClean="0"/>
                        <a:t>92 ± 48</a:t>
                      </a:r>
                      <a:endParaRPr lang="fr-BE" sz="1400" dirty="0"/>
                    </a:p>
                  </a:txBody>
                  <a:tcPr/>
                </a:tc>
              </a:tr>
              <a:tr h="320000">
                <a:tc>
                  <a:txBody>
                    <a:bodyPr/>
                    <a:lstStyle/>
                    <a:p>
                      <a:r>
                        <a:rPr lang="fr-BE" sz="1400" dirty="0" smtClean="0"/>
                        <a:t>PR</a:t>
                      </a:r>
                      <a:endParaRPr lang="fr-BE" sz="1400" dirty="0"/>
                    </a:p>
                  </a:txBody>
                  <a:tcPr/>
                </a:tc>
                <a:tc>
                  <a:txBody>
                    <a:bodyPr/>
                    <a:lstStyle/>
                    <a:p>
                      <a:pPr algn="ctr"/>
                      <a:r>
                        <a:rPr lang="fr-BE" sz="1400" dirty="0" smtClean="0"/>
                        <a:t>64 ± 75</a:t>
                      </a:r>
                      <a:endParaRPr lang="fr-BE" sz="1400" dirty="0"/>
                    </a:p>
                  </a:txBody>
                  <a:tcPr/>
                </a:tc>
                <a:tc>
                  <a:txBody>
                    <a:bodyPr/>
                    <a:lstStyle/>
                    <a:p>
                      <a:pPr algn="ctr"/>
                      <a:r>
                        <a:rPr lang="fr-BE" sz="1400" dirty="0" smtClean="0"/>
                        <a:t>64 ± 75</a:t>
                      </a:r>
                      <a:endParaRPr lang="fr-BE" sz="1400" dirty="0"/>
                    </a:p>
                  </a:txBody>
                  <a:tcPr/>
                </a:tc>
                <a:tc>
                  <a:txBody>
                    <a:bodyPr/>
                    <a:lstStyle/>
                    <a:p>
                      <a:pPr algn="ctr"/>
                      <a:r>
                        <a:rPr lang="fr-BE" sz="1400" dirty="0" smtClean="0"/>
                        <a:t>67 ± 77</a:t>
                      </a:r>
                      <a:endParaRPr lang="fr-BE" sz="1400" dirty="0"/>
                    </a:p>
                  </a:txBody>
                  <a:tcPr/>
                </a:tc>
                <a:tc>
                  <a:txBody>
                    <a:bodyPr/>
                    <a:lstStyle/>
                    <a:p>
                      <a:pPr algn="ctr"/>
                      <a:r>
                        <a:rPr lang="fr-BE" sz="1400" dirty="0" smtClean="0"/>
                        <a:t>63 ± 74</a:t>
                      </a:r>
                      <a:endParaRPr lang="fr-BE" sz="1400" dirty="0"/>
                    </a:p>
                  </a:txBody>
                  <a:tcPr/>
                </a:tc>
              </a:tr>
              <a:tr h="320000">
                <a:tc>
                  <a:txBody>
                    <a:bodyPr/>
                    <a:lstStyle/>
                    <a:p>
                      <a:r>
                        <a:rPr lang="fr-BE" sz="1400" dirty="0" err="1" smtClean="0"/>
                        <a:t>IFA</a:t>
                      </a:r>
                      <a:endParaRPr lang="fr-BE" sz="1400" dirty="0"/>
                    </a:p>
                  </a:txBody>
                  <a:tcPr/>
                </a:tc>
                <a:tc>
                  <a:txBody>
                    <a:bodyPr/>
                    <a:lstStyle/>
                    <a:p>
                      <a:pPr algn="ctr"/>
                      <a:r>
                        <a:rPr lang="fr-BE" sz="1400" dirty="0" smtClean="0"/>
                        <a:t>2,5</a:t>
                      </a:r>
                      <a:r>
                        <a:rPr lang="fr-BE" sz="1400" baseline="0" dirty="0" smtClean="0"/>
                        <a:t> </a:t>
                      </a:r>
                      <a:r>
                        <a:rPr lang="fr-BE" sz="1400" dirty="0" smtClean="0"/>
                        <a:t>± 1,7</a:t>
                      </a:r>
                      <a:endParaRPr lang="fr-BE" sz="1400" dirty="0"/>
                    </a:p>
                  </a:txBody>
                  <a:tcPr/>
                </a:tc>
                <a:tc>
                  <a:txBody>
                    <a:bodyPr/>
                    <a:lstStyle/>
                    <a:p>
                      <a:pPr algn="ctr"/>
                      <a:r>
                        <a:rPr lang="fr-BE" sz="1400" dirty="0" smtClean="0"/>
                        <a:t>2,4 ± 1,7</a:t>
                      </a:r>
                      <a:endParaRPr lang="fr-BE" sz="1400" dirty="0"/>
                    </a:p>
                  </a:txBody>
                  <a:tcPr/>
                </a:tc>
                <a:tc>
                  <a:txBody>
                    <a:bodyPr/>
                    <a:lstStyle/>
                    <a:p>
                      <a:pPr algn="ctr"/>
                      <a:r>
                        <a:rPr lang="fr-BE" sz="1400" dirty="0" smtClean="0"/>
                        <a:t>2,5 ± 1,7</a:t>
                      </a:r>
                      <a:endParaRPr lang="fr-BE" sz="1400" dirty="0"/>
                    </a:p>
                  </a:txBody>
                  <a:tcPr/>
                </a:tc>
                <a:tc>
                  <a:txBody>
                    <a:bodyPr/>
                    <a:lstStyle/>
                    <a:p>
                      <a:pPr algn="ctr"/>
                      <a:r>
                        <a:rPr lang="fr-BE" sz="1400" dirty="0" smtClean="0"/>
                        <a:t>2,4 ± 1,7</a:t>
                      </a:r>
                      <a:endParaRPr lang="fr-BE" sz="1400" dirty="0"/>
                    </a:p>
                  </a:txBody>
                  <a:tcPr/>
                </a:tc>
              </a:tr>
              <a:tr h="320000">
                <a:tc>
                  <a:txBody>
                    <a:bodyPr/>
                    <a:lstStyle/>
                    <a:p>
                      <a:r>
                        <a:rPr lang="fr-BE" sz="1400" dirty="0" err="1" smtClean="0"/>
                        <a:t>IFT</a:t>
                      </a:r>
                      <a:endParaRPr lang="fr-BE" sz="1400" dirty="0"/>
                    </a:p>
                  </a:txBody>
                  <a:tcPr/>
                </a:tc>
                <a:tc>
                  <a:txBody>
                    <a:bodyPr/>
                    <a:lstStyle/>
                    <a:p>
                      <a:pPr algn="ctr"/>
                      <a:r>
                        <a:rPr lang="fr-BE" sz="1400" dirty="0" smtClean="0"/>
                        <a:t>2,8 ±</a:t>
                      </a:r>
                      <a:r>
                        <a:rPr lang="fr-BE" sz="1400" baseline="0" dirty="0" smtClean="0"/>
                        <a:t> 2,0</a:t>
                      </a:r>
                      <a:endParaRPr lang="fr-BE"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400" dirty="0" smtClean="0"/>
                        <a:t>2,8 ±</a:t>
                      </a:r>
                      <a:r>
                        <a:rPr lang="fr-BE" sz="1400" baseline="0" dirty="0" smtClean="0"/>
                        <a:t> 2,0</a:t>
                      </a:r>
                      <a:endParaRPr lang="fr-BE" sz="14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400" dirty="0" smtClean="0"/>
                        <a:t>2,8 ±</a:t>
                      </a:r>
                      <a:r>
                        <a:rPr lang="fr-BE" sz="1400" baseline="0" dirty="0" smtClean="0"/>
                        <a:t> 1,7</a:t>
                      </a:r>
                      <a:endParaRPr lang="fr-BE"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400" dirty="0" smtClean="0"/>
                        <a:t>2,8 ±</a:t>
                      </a:r>
                      <a:r>
                        <a:rPr lang="fr-BE" sz="1400" baseline="0" dirty="0" smtClean="0"/>
                        <a:t> 2,1</a:t>
                      </a:r>
                      <a:endParaRPr lang="fr-BE" sz="1400" dirty="0" smtClean="0"/>
                    </a:p>
                  </a:txBody>
                  <a:tcPr/>
                </a:tc>
              </a:tr>
            </a:tbl>
          </a:graphicData>
        </a:graphic>
      </p:graphicFrame>
      <p:sp>
        <p:nvSpPr>
          <p:cNvPr id="5" name="ZoneTexte 4"/>
          <p:cNvSpPr txBox="1"/>
          <p:nvPr/>
        </p:nvSpPr>
        <p:spPr>
          <a:xfrm>
            <a:off x="419539" y="627534"/>
            <a:ext cx="8352928" cy="523220"/>
          </a:xfrm>
          <a:prstGeom prst="rect">
            <a:avLst/>
          </a:prstGeom>
          <a:noFill/>
        </p:spPr>
        <p:txBody>
          <a:bodyPr wrap="square" rtlCol="0">
            <a:spAutoFit/>
          </a:bodyPr>
          <a:lstStyle/>
          <a:p>
            <a:r>
              <a:rPr lang="fr-BE" sz="1400" dirty="0" smtClean="0">
                <a:solidFill>
                  <a:schemeClr val="bg1"/>
                </a:solidFill>
              </a:rPr>
              <a:t>(25.981 vaches laitières de 108 troupeaux (&gt; 50 vaches de race Holstein) de 2000 à 2014</a:t>
            </a:r>
          </a:p>
          <a:p>
            <a:r>
              <a:rPr lang="fr-BE" sz="1400" dirty="0" err="1" smtClean="0">
                <a:solidFill>
                  <a:schemeClr val="bg1"/>
                </a:solidFill>
              </a:rPr>
              <a:t>Cfr</a:t>
            </a:r>
            <a:r>
              <a:rPr lang="fr-BE" sz="1400" dirty="0">
                <a:solidFill>
                  <a:schemeClr val="bg1"/>
                </a:solidFill>
              </a:rPr>
              <a:t> </a:t>
            </a:r>
            <a:r>
              <a:rPr lang="fr-BE" sz="1400" dirty="0" err="1">
                <a:solidFill>
                  <a:schemeClr val="bg1"/>
                </a:solidFill>
              </a:rPr>
              <a:t>Tunisian</a:t>
            </a:r>
            <a:r>
              <a:rPr lang="fr-BE" sz="1400" dirty="0">
                <a:solidFill>
                  <a:schemeClr val="bg1"/>
                </a:solidFill>
              </a:rPr>
              <a:t> </a:t>
            </a:r>
            <a:r>
              <a:rPr lang="fr-BE" sz="1400" dirty="0" err="1">
                <a:solidFill>
                  <a:schemeClr val="bg1"/>
                </a:solidFill>
              </a:rPr>
              <a:t>Genetic</a:t>
            </a:r>
            <a:r>
              <a:rPr lang="fr-BE" sz="1400" dirty="0">
                <a:solidFill>
                  <a:schemeClr val="bg1"/>
                </a:solidFill>
              </a:rPr>
              <a:t> </a:t>
            </a:r>
            <a:r>
              <a:rPr lang="fr-BE" sz="1400" dirty="0" err="1">
                <a:solidFill>
                  <a:schemeClr val="bg1"/>
                </a:solidFill>
              </a:rPr>
              <a:t>Improvement</a:t>
            </a:r>
            <a:r>
              <a:rPr lang="fr-BE" sz="1400" dirty="0">
                <a:solidFill>
                  <a:schemeClr val="bg1"/>
                </a:solidFill>
              </a:rPr>
              <a:t> </a:t>
            </a:r>
            <a:r>
              <a:rPr lang="fr-BE" sz="1400" dirty="0" smtClean="0">
                <a:solidFill>
                  <a:schemeClr val="bg1"/>
                </a:solidFill>
              </a:rPr>
              <a:t>Center) </a:t>
            </a:r>
            <a:endParaRPr lang="fr-BE" sz="1400" dirty="0">
              <a:solidFill>
                <a:schemeClr val="bg1"/>
              </a:solidFill>
            </a:endParaRPr>
          </a:p>
        </p:txBody>
      </p:sp>
      <p:sp>
        <p:nvSpPr>
          <p:cNvPr id="6" name="ZoneTexte 5"/>
          <p:cNvSpPr txBox="1"/>
          <p:nvPr/>
        </p:nvSpPr>
        <p:spPr>
          <a:xfrm>
            <a:off x="683568" y="4299942"/>
            <a:ext cx="8208912" cy="738664"/>
          </a:xfrm>
          <a:prstGeom prst="rect">
            <a:avLst/>
          </a:prstGeom>
          <a:noFill/>
        </p:spPr>
        <p:txBody>
          <a:bodyPr wrap="square" rtlCol="0">
            <a:spAutoFit/>
          </a:bodyPr>
          <a:lstStyle/>
          <a:p>
            <a:pPr marL="285750" indent="-285750">
              <a:buFont typeface="Arial" panose="020B0604020202020204" pitchFamily="34" charset="0"/>
              <a:buChar char="•"/>
            </a:pPr>
            <a:r>
              <a:rPr lang="fr-BE" sz="1400" dirty="0" smtClean="0">
                <a:solidFill>
                  <a:schemeClr val="bg1"/>
                </a:solidFill>
              </a:rPr>
              <a:t>L’âge moyen de l’abattage est de 76 ± 25 mois</a:t>
            </a:r>
          </a:p>
          <a:p>
            <a:pPr marL="285750" indent="-285750">
              <a:buFont typeface="Arial" panose="020B0604020202020204" pitchFamily="34" charset="0"/>
              <a:buChar char="•"/>
            </a:pPr>
            <a:r>
              <a:rPr lang="fr-BE" sz="1400" dirty="0" smtClean="0">
                <a:solidFill>
                  <a:schemeClr val="bg1"/>
                </a:solidFill>
              </a:rPr>
              <a:t>La durée de vie productive (1</a:t>
            </a:r>
            <a:r>
              <a:rPr lang="fr-BE" sz="1400" baseline="30000" dirty="0" smtClean="0">
                <a:solidFill>
                  <a:schemeClr val="bg1"/>
                </a:solidFill>
              </a:rPr>
              <a:t>er</a:t>
            </a:r>
            <a:r>
              <a:rPr lang="fr-BE" sz="1400" dirty="0" smtClean="0">
                <a:solidFill>
                  <a:schemeClr val="bg1"/>
                </a:solidFill>
              </a:rPr>
              <a:t> </a:t>
            </a:r>
            <a:r>
              <a:rPr lang="fr-BE" sz="1400" dirty="0" err="1" smtClean="0">
                <a:solidFill>
                  <a:schemeClr val="bg1"/>
                </a:solidFill>
              </a:rPr>
              <a:t>vel</a:t>
            </a:r>
            <a:r>
              <a:rPr lang="fr-BE" sz="1400" dirty="0" smtClean="0">
                <a:solidFill>
                  <a:schemeClr val="bg1"/>
                </a:solidFill>
              </a:rPr>
              <a:t> – Réforme ) est de 25 </a:t>
            </a:r>
            <a:r>
              <a:rPr lang="fr-BE" sz="1400" dirty="0">
                <a:solidFill>
                  <a:schemeClr val="bg1"/>
                </a:solidFill>
              </a:rPr>
              <a:t>± </a:t>
            </a:r>
            <a:r>
              <a:rPr lang="fr-BE" sz="1400" dirty="0" smtClean="0">
                <a:solidFill>
                  <a:schemeClr val="bg1"/>
                </a:solidFill>
              </a:rPr>
              <a:t> 14 mois</a:t>
            </a:r>
          </a:p>
          <a:p>
            <a:pPr marL="285750" indent="-285750">
              <a:buFont typeface="Arial" panose="020B0604020202020204" pitchFamily="34" charset="0"/>
              <a:buChar char="•"/>
            </a:pPr>
            <a:r>
              <a:rPr lang="fr-BE" sz="1400" dirty="0" smtClean="0">
                <a:solidFill>
                  <a:schemeClr val="bg1"/>
                </a:solidFill>
              </a:rPr>
              <a:t>75 % des vaches atteignent leur 2</a:t>
            </a:r>
            <a:r>
              <a:rPr lang="fr-BE" sz="1400" baseline="30000" dirty="0" smtClean="0">
                <a:solidFill>
                  <a:schemeClr val="bg1"/>
                </a:solidFill>
              </a:rPr>
              <a:t>ème</a:t>
            </a:r>
            <a:r>
              <a:rPr lang="fr-BE" sz="1400" dirty="0" smtClean="0">
                <a:solidFill>
                  <a:schemeClr val="bg1"/>
                </a:solidFill>
              </a:rPr>
              <a:t> lactation, 53 % leur 3</a:t>
            </a:r>
            <a:r>
              <a:rPr lang="fr-BE" sz="1400" baseline="30000" dirty="0" smtClean="0">
                <a:solidFill>
                  <a:schemeClr val="bg1"/>
                </a:solidFill>
              </a:rPr>
              <a:t>ème</a:t>
            </a:r>
            <a:r>
              <a:rPr lang="fr-BE" sz="1400" dirty="0" smtClean="0">
                <a:solidFill>
                  <a:schemeClr val="bg1"/>
                </a:solidFill>
              </a:rPr>
              <a:t> lactation et 35 % leur 4</a:t>
            </a:r>
            <a:r>
              <a:rPr lang="fr-BE" sz="1400" baseline="30000" dirty="0" smtClean="0">
                <a:solidFill>
                  <a:schemeClr val="bg1"/>
                </a:solidFill>
              </a:rPr>
              <a:t>ème</a:t>
            </a:r>
            <a:r>
              <a:rPr lang="fr-BE" sz="1400" dirty="0" smtClean="0">
                <a:solidFill>
                  <a:schemeClr val="bg1"/>
                </a:solidFill>
              </a:rPr>
              <a:t> lactation. </a:t>
            </a:r>
          </a:p>
        </p:txBody>
      </p:sp>
      <p:sp>
        <p:nvSpPr>
          <p:cNvPr id="7" name="Rectangle 6"/>
          <p:cNvSpPr/>
          <p:nvPr/>
        </p:nvSpPr>
        <p:spPr>
          <a:xfrm>
            <a:off x="1187624" y="1563638"/>
            <a:ext cx="684076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1187624" y="2211710"/>
            <a:ext cx="684076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175623" y="2859782"/>
            <a:ext cx="684076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1187624" y="3507854"/>
            <a:ext cx="684076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1512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D:\Activités d'enseignements\Ressources\Multimedia\Multimedia echographie RU\Photos Titan Benedicte Gabriel\Bov Gestation J2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86916"/>
            <a:ext cx="4464050" cy="266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2" descr="D:\Activités d'enseignements\Ressources\Multimedia\Multimedia echographie RU\Photos Titan Benedicte Gabriel\Bov Gestation J2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938" y="86916"/>
            <a:ext cx="4464050" cy="266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03189" y="255985"/>
            <a:ext cx="1290637" cy="161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5" name="Rectangle 4"/>
          <p:cNvSpPr/>
          <p:nvPr/>
        </p:nvSpPr>
        <p:spPr>
          <a:xfrm>
            <a:off x="4579939" y="255985"/>
            <a:ext cx="1290637" cy="161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Forme libre 1"/>
          <p:cNvSpPr/>
          <p:nvPr/>
        </p:nvSpPr>
        <p:spPr>
          <a:xfrm>
            <a:off x="4624388" y="286941"/>
            <a:ext cx="3935412" cy="2631281"/>
          </a:xfrm>
          <a:custGeom>
            <a:avLst/>
            <a:gdLst>
              <a:gd name="connsiteX0" fmla="*/ 3912781 w 3934046"/>
              <a:gd name="connsiteY0" fmla="*/ 53163 h 3508744"/>
              <a:gd name="connsiteX1" fmla="*/ 3572539 w 3934046"/>
              <a:gd name="connsiteY1" fmla="*/ 42530 h 3508744"/>
              <a:gd name="connsiteX2" fmla="*/ 2828260 w 3934046"/>
              <a:gd name="connsiteY2" fmla="*/ 53163 h 3508744"/>
              <a:gd name="connsiteX3" fmla="*/ 2700670 w 3934046"/>
              <a:gd name="connsiteY3" fmla="*/ 63795 h 3508744"/>
              <a:gd name="connsiteX4" fmla="*/ 2115879 w 3934046"/>
              <a:gd name="connsiteY4" fmla="*/ 74428 h 3508744"/>
              <a:gd name="connsiteX5" fmla="*/ 2083981 w 3934046"/>
              <a:gd name="connsiteY5" fmla="*/ 85061 h 3508744"/>
              <a:gd name="connsiteX6" fmla="*/ 1998921 w 3934046"/>
              <a:gd name="connsiteY6" fmla="*/ 106326 h 3508744"/>
              <a:gd name="connsiteX7" fmla="*/ 1892595 w 3934046"/>
              <a:gd name="connsiteY7" fmla="*/ 127591 h 3508744"/>
              <a:gd name="connsiteX8" fmla="*/ 1520456 w 3934046"/>
              <a:gd name="connsiteY8" fmla="*/ 138223 h 3508744"/>
              <a:gd name="connsiteX9" fmla="*/ 1477925 w 3934046"/>
              <a:gd name="connsiteY9" fmla="*/ 148856 h 3508744"/>
              <a:gd name="connsiteX10" fmla="*/ 1414130 w 3934046"/>
              <a:gd name="connsiteY10" fmla="*/ 170121 h 3508744"/>
              <a:gd name="connsiteX11" fmla="*/ 1360967 w 3934046"/>
              <a:gd name="connsiteY11" fmla="*/ 180754 h 3508744"/>
              <a:gd name="connsiteX12" fmla="*/ 1329070 w 3934046"/>
              <a:gd name="connsiteY12" fmla="*/ 191386 h 3508744"/>
              <a:gd name="connsiteX13" fmla="*/ 1254642 w 3934046"/>
              <a:gd name="connsiteY13" fmla="*/ 202019 h 3508744"/>
              <a:gd name="connsiteX14" fmla="*/ 1190846 w 3934046"/>
              <a:gd name="connsiteY14" fmla="*/ 212651 h 3508744"/>
              <a:gd name="connsiteX15" fmla="*/ 978195 w 3934046"/>
              <a:gd name="connsiteY15" fmla="*/ 233916 h 3508744"/>
              <a:gd name="connsiteX16" fmla="*/ 871870 w 3934046"/>
              <a:gd name="connsiteY16" fmla="*/ 265814 h 3508744"/>
              <a:gd name="connsiteX17" fmla="*/ 808074 w 3934046"/>
              <a:gd name="connsiteY17" fmla="*/ 287079 h 3508744"/>
              <a:gd name="connsiteX18" fmla="*/ 765544 w 3934046"/>
              <a:gd name="connsiteY18" fmla="*/ 297712 h 3508744"/>
              <a:gd name="connsiteX19" fmla="*/ 701749 w 3934046"/>
              <a:gd name="connsiteY19" fmla="*/ 318977 h 3508744"/>
              <a:gd name="connsiteX20" fmla="*/ 542260 w 3934046"/>
              <a:gd name="connsiteY20" fmla="*/ 340242 h 3508744"/>
              <a:gd name="connsiteX21" fmla="*/ 489097 w 3934046"/>
              <a:gd name="connsiteY21" fmla="*/ 372140 h 3508744"/>
              <a:gd name="connsiteX22" fmla="*/ 414670 w 3934046"/>
              <a:gd name="connsiteY22" fmla="*/ 414670 h 3508744"/>
              <a:gd name="connsiteX23" fmla="*/ 393404 w 3934046"/>
              <a:gd name="connsiteY23" fmla="*/ 446568 h 3508744"/>
              <a:gd name="connsiteX24" fmla="*/ 361507 w 3934046"/>
              <a:gd name="connsiteY24" fmla="*/ 457200 h 3508744"/>
              <a:gd name="connsiteX25" fmla="*/ 318977 w 3934046"/>
              <a:gd name="connsiteY25" fmla="*/ 520995 h 3508744"/>
              <a:gd name="connsiteX26" fmla="*/ 297711 w 3934046"/>
              <a:gd name="connsiteY26" fmla="*/ 542261 h 3508744"/>
              <a:gd name="connsiteX27" fmla="*/ 265814 w 3934046"/>
              <a:gd name="connsiteY27" fmla="*/ 606056 h 3508744"/>
              <a:gd name="connsiteX28" fmla="*/ 255181 w 3934046"/>
              <a:gd name="connsiteY28" fmla="*/ 637954 h 3508744"/>
              <a:gd name="connsiteX29" fmla="*/ 233916 w 3934046"/>
              <a:gd name="connsiteY29" fmla="*/ 669851 h 3508744"/>
              <a:gd name="connsiteX30" fmla="*/ 191386 w 3934046"/>
              <a:gd name="connsiteY30" fmla="*/ 733647 h 3508744"/>
              <a:gd name="connsiteX31" fmla="*/ 148856 w 3934046"/>
              <a:gd name="connsiteY31" fmla="*/ 786809 h 3508744"/>
              <a:gd name="connsiteX32" fmla="*/ 106325 w 3934046"/>
              <a:gd name="connsiteY32" fmla="*/ 850605 h 3508744"/>
              <a:gd name="connsiteX33" fmla="*/ 95693 w 3934046"/>
              <a:gd name="connsiteY33" fmla="*/ 882502 h 3508744"/>
              <a:gd name="connsiteX34" fmla="*/ 74428 w 3934046"/>
              <a:gd name="connsiteY34" fmla="*/ 903768 h 3508744"/>
              <a:gd name="connsiteX35" fmla="*/ 63795 w 3934046"/>
              <a:gd name="connsiteY35" fmla="*/ 946298 h 3508744"/>
              <a:gd name="connsiteX36" fmla="*/ 42530 w 3934046"/>
              <a:gd name="connsiteY36" fmla="*/ 988828 h 3508744"/>
              <a:gd name="connsiteX37" fmla="*/ 21265 w 3934046"/>
              <a:gd name="connsiteY37" fmla="*/ 1052623 h 3508744"/>
              <a:gd name="connsiteX38" fmla="*/ 0 w 3934046"/>
              <a:gd name="connsiteY38" fmla="*/ 1127051 h 3508744"/>
              <a:gd name="connsiteX39" fmla="*/ 10632 w 3934046"/>
              <a:gd name="connsiteY39" fmla="*/ 1467293 h 3508744"/>
              <a:gd name="connsiteX40" fmla="*/ 21265 w 3934046"/>
              <a:gd name="connsiteY40" fmla="*/ 1499191 h 3508744"/>
              <a:gd name="connsiteX41" fmla="*/ 31897 w 3934046"/>
              <a:gd name="connsiteY41" fmla="*/ 1743740 h 3508744"/>
              <a:gd name="connsiteX42" fmla="*/ 53163 w 3934046"/>
              <a:gd name="connsiteY42" fmla="*/ 1860698 h 3508744"/>
              <a:gd name="connsiteX43" fmla="*/ 63795 w 3934046"/>
              <a:gd name="connsiteY43" fmla="*/ 2434856 h 3508744"/>
              <a:gd name="connsiteX44" fmla="*/ 106325 w 3934046"/>
              <a:gd name="connsiteY44" fmla="*/ 2530549 h 3508744"/>
              <a:gd name="connsiteX45" fmla="*/ 127590 w 3934046"/>
              <a:gd name="connsiteY45" fmla="*/ 2594344 h 3508744"/>
              <a:gd name="connsiteX46" fmla="*/ 148856 w 3934046"/>
              <a:gd name="connsiteY46" fmla="*/ 2636875 h 3508744"/>
              <a:gd name="connsiteX47" fmla="*/ 170121 w 3934046"/>
              <a:gd name="connsiteY47" fmla="*/ 2700670 h 3508744"/>
              <a:gd name="connsiteX48" fmla="*/ 191386 w 3934046"/>
              <a:gd name="connsiteY48" fmla="*/ 2732568 h 3508744"/>
              <a:gd name="connsiteX49" fmla="*/ 202018 w 3934046"/>
              <a:gd name="connsiteY49" fmla="*/ 2785730 h 3508744"/>
              <a:gd name="connsiteX50" fmla="*/ 212651 w 3934046"/>
              <a:gd name="connsiteY50" fmla="*/ 2849526 h 3508744"/>
              <a:gd name="connsiteX51" fmla="*/ 255181 w 3934046"/>
              <a:gd name="connsiteY51" fmla="*/ 2923954 h 3508744"/>
              <a:gd name="connsiteX52" fmla="*/ 297711 w 3934046"/>
              <a:gd name="connsiteY52" fmla="*/ 2998381 h 3508744"/>
              <a:gd name="connsiteX53" fmla="*/ 318977 w 3934046"/>
              <a:gd name="connsiteY53" fmla="*/ 3019647 h 3508744"/>
              <a:gd name="connsiteX54" fmla="*/ 340242 w 3934046"/>
              <a:gd name="connsiteY54" fmla="*/ 3051544 h 3508744"/>
              <a:gd name="connsiteX55" fmla="*/ 404037 w 3934046"/>
              <a:gd name="connsiteY55" fmla="*/ 3115340 h 3508744"/>
              <a:gd name="connsiteX56" fmla="*/ 435935 w 3934046"/>
              <a:gd name="connsiteY56" fmla="*/ 3147237 h 3508744"/>
              <a:gd name="connsiteX57" fmla="*/ 520995 w 3934046"/>
              <a:gd name="connsiteY57" fmla="*/ 3253563 h 3508744"/>
              <a:gd name="connsiteX58" fmla="*/ 542260 w 3934046"/>
              <a:gd name="connsiteY58" fmla="*/ 3285461 h 3508744"/>
              <a:gd name="connsiteX59" fmla="*/ 606056 w 3934046"/>
              <a:gd name="connsiteY59" fmla="*/ 3327991 h 3508744"/>
              <a:gd name="connsiteX60" fmla="*/ 637953 w 3934046"/>
              <a:gd name="connsiteY60" fmla="*/ 3349256 h 3508744"/>
              <a:gd name="connsiteX61" fmla="*/ 701749 w 3934046"/>
              <a:gd name="connsiteY61" fmla="*/ 3370521 h 3508744"/>
              <a:gd name="connsiteX62" fmla="*/ 797442 w 3934046"/>
              <a:gd name="connsiteY62" fmla="*/ 3391786 h 3508744"/>
              <a:gd name="connsiteX63" fmla="*/ 861237 w 3934046"/>
              <a:gd name="connsiteY63" fmla="*/ 3413051 h 3508744"/>
              <a:gd name="connsiteX64" fmla="*/ 925032 w 3934046"/>
              <a:gd name="connsiteY64" fmla="*/ 3434316 h 3508744"/>
              <a:gd name="connsiteX65" fmla="*/ 1010093 w 3934046"/>
              <a:gd name="connsiteY65" fmla="*/ 3455581 h 3508744"/>
              <a:gd name="connsiteX66" fmla="*/ 1073888 w 3934046"/>
              <a:gd name="connsiteY66" fmla="*/ 3476847 h 3508744"/>
              <a:gd name="connsiteX67" fmla="*/ 1105786 w 3934046"/>
              <a:gd name="connsiteY67" fmla="*/ 3487479 h 3508744"/>
              <a:gd name="connsiteX68" fmla="*/ 1180214 w 3934046"/>
              <a:gd name="connsiteY68" fmla="*/ 3508744 h 3508744"/>
              <a:gd name="connsiteX69" fmla="*/ 1573618 w 3934046"/>
              <a:gd name="connsiteY69" fmla="*/ 3487479 h 3508744"/>
              <a:gd name="connsiteX70" fmla="*/ 1605516 w 3934046"/>
              <a:gd name="connsiteY70" fmla="*/ 3476847 h 3508744"/>
              <a:gd name="connsiteX71" fmla="*/ 1711842 w 3934046"/>
              <a:gd name="connsiteY71" fmla="*/ 3455581 h 3508744"/>
              <a:gd name="connsiteX72" fmla="*/ 1775637 w 3934046"/>
              <a:gd name="connsiteY72" fmla="*/ 3434316 h 3508744"/>
              <a:gd name="connsiteX73" fmla="*/ 1807535 w 3934046"/>
              <a:gd name="connsiteY73" fmla="*/ 3423684 h 3508744"/>
              <a:gd name="connsiteX74" fmla="*/ 1871330 w 3934046"/>
              <a:gd name="connsiteY74" fmla="*/ 3391786 h 3508744"/>
              <a:gd name="connsiteX75" fmla="*/ 1903228 w 3934046"/>
              <a:gd name="connsiteY75" fmla="*/ 3370521 h 3508744"/>
              <a:gd name="connsiteX76" fmla="*/ 1967023 w 3934046"/>
              <a:gd name="connsiteY76" fmla="*/ 3349256 h 3508744"/>
              <a:gd name="connsiteX77" fmla="*/ 2041451 w 3934046"/>
              <a:gd name="connsiteY77" fmla="*/ 3306726 h 3508744"/>
              <a:gd name="connsiteX78" fmla="*/ 2115879 w 3934046"/>
              <a:gd name="connsiteY78" fmla="*/ 3285461 h 3508744"/>
              <a:gd name="connsiteX79" fmla="*/ 2169042 w 3934046"/>
              <a:gd name="connsiteY79" fmla="*/ 3253563 h 3508744"/>
              <a:gd name="connsiteX80" fmla="*/ 2200939 w 3934046"/>
              <a:gd name="connsiteY80" fmla="*/ 3232298 h 3508744"/>
              <a:gd name="connsiteX81" fmla="*/ 2243470 w 3934046"/>
              <a:gd name="connsiteY81" fmla="*/ 3221665 h 3508744"/>
              <a:gd name="connsiteX82" fmla="*/ 2275367 w 3934046"/>
              <a:gd name="connsiteY82" fmla="*/ 3211033 h 3508744"/>
              <a:gd name="connsiteX83" fmla="*/ 2307265 w 3934046"/>
              <a:gd name="connsiteY83" fmla="*/ 3189768 h 3508744"/>
              <a:gd name="connsiteX84" fmla="*/ 2339163 w 3934046"/>
              <a:gd name="connsiteY84" fmla="*/ 3179135 h 3508744"/>
              <a:gd name="connsiteX85" fmla="*/ 2402958 w 3934046"/>
              <a:gd name="connsiteY85" fmla="*/ 3136605 h 3508744"/>
              <a:gd name="connsiteX86" fmla="*/ 2434856 w 3934046"/>
              <a:gd name="connsiteY86" fmla="*/ 3115340 h 3508744"/>
              <a:gd name="connsiteX87" fmla="*/ 2466753 w 3934046"/>
              <a:gd name="connsiteY87" fmla="*/ 3083442 h 3508744"/>
              <a:gd name="connsiteX88" fmla="*/ 2530549 w 3934046"/>
              <a:gd name="connsiteY88" fmla="*/ 3062177 h 3508744"/>
              <a:gd name="connsiteX89" fmla="*/ 2594344 w 3934046"/>
              <a:gd name="connsiteY89" fmla="*/ 2998381 h 3508744"/>
              <a:gd name="connsiteX90" fmla="*/ 2658139 w 3934046"/>
              <a:gd name="connsiteY90" fmla="*/ 2945219 h 3508744"/>
              <a:gd name="connsiteX91" fmla="*/ 2679404 w 3934046"/>
              <a:gd name="connsiteY91" fmla="*/ 2913321 h 3508744"/>
              <a:gd name="connsiteX92" fmla="*/ 2711302 w 3934046"/>
              <a:gd name="connsiteY92" fmla="*/ 2881423 h 3508744"/>
              <a:gd name="connsiteX93" fmla="*/ 2732567 w 3934046"/>
              <a:gd name="connsiteY93" fmla="*/ 2849526 h 3508744"/>
              <a:gd name="connsiteX94" fmla="*/ 2764465 w 3934046"/>
              <a:gd name="connsiteY94" fmla="*/ 2838893 h 3508744"/>
              <a:gd name="connsiteX95" fmla="*/ 2828260 w 3934046"/>
              <a:gd name="connsiteY95" fmla="*/ 2753833 h 3508744"/>
              <a:gd name="connsiteX96" fmla="*/ 2860158 w 3934046"/>
              <a:gd name="connsiteY96" fmla="*/ 2721935 h 3508744"/>
              <a:gd name="connsiteX97" fmla="*/ 2923953 w 3934046"/>
              <a:gd name="connsiteY97" fmla="*/ 2679405 h 3508744"/>
              <a:gd name="connsiteX98" fmla="*/ 3019646 w 3934046"/>
              <a:gd name="connsiteY98" fmla="*/ 2626242 h 3508744"/>
              <a:gd name="connsiteX99" fmla="*/ 3083442 w 3934046"/>
              <a:gd name="connsiteY99" fmla="*/ 2583712 h 3508744"/>
              <a:gd name="connsiteX100" fmla="*/ 3115339 w 3934046"/>
              <a:gd name="connsiteY100" fmla="*/ 2573079 h 3508744"/>
              <a:gd name="connsiteX101" fmla="*/ 3147237 w 3934046"/>
              <a:gd name="connsiteY101" fmla="*/ 2551814 h 3508744"/>
              <a:gd name="connsiteX102" fmla="*/ 3179135 w 3934046"/>
              <a:gd name="connsiteY102" fmla="*/ 2541181 h 3508744"/>
              <a:gd name="connsiteX103" fmla="*/ 3242930 w 3934046"/>
              <a:gd name="connsiteY103" fmla="*/ 2488019 h 3508744"/>
              <a:gd name="connsiteX104" fmla="*/ 3274828 w 3934046"/>
              <a:gd name="connsiteY104" fmla="*/ 2477386 h 3508744"/>
              <a:gd name="connsiteX105" fmla="*/ 3296093 w 3934046"/>
              <a:gd name="connsiteY105" fmla="*/ 2445488 h 3508744"/>
              <a:gd name="connsiteX106" fmla="*/ 3359888 w 3934046"/>
              <a:gd name="connsiteY106" fmla="*/ 2413591 h 3508744"/>
              <a:gd name="connsiteX107" fmla="*/ 3402418 w 3934046"/>
              <a:gd name="connsiteY107" fmla="*/ 2392326 h 3508744"/>
              <a:gd name="connsiteX108" fmla="*/ 3434316 w 3934046"/>
              <a:gd name="connsiteY108" fmla="*/ 2381693 h 3508744"/>
              <a:gd name="connsiteX109" fmla="*/ 3498111 w 3934046"/>
              <a:gd name="connsiteY109" fmla="*/ 2349795 h 3508744"/>
              <a:gd name="connsiteX110" fmla="*/ 3540642 w 3934046"/>
              <a:gd name="connsiteY110" fmla="*/ 2264735 h 3508744"/>
              <a:gd name="connsiteX111" fmla="*/ 3540642 w 3934046"/>
              <a:gd name="connsiteY111" fmla="*/ 2264735 h 3508744"/>
              <a:gd name="connsiteX112" fmla="*/ 3561907 w 3934046"/>
              <a:gd name="connsiteY112" fmla="*/ 2232837 h 3508744"/>
              <a:gd name="connsiteX113" fmla="*/ 3593804 w 3934046"/>
              <a:gd name="connsiteY113" fmla="*/ 2137144 h 3508744"/>
              <a:gd name="connsiteX114" fmla="*/ 3615070 w 3934046"/>
              <a:gd name="connsiteY114" fmla="*/ 2073349 h 3508744"/>
              <a:gd name="connsiteX115" fmla="*/ 3636335 w 3934046"/>
              <a:gd name="connsiteY115" fmla="*/ 1998921 h 3508744"/>
              <a:gd name="connsiteX116" fmla="*/ 3657600 w 3934046"/>
              <a:gd name="connsiteY116" fmla="*/ 1818168 h 3508744"/>
              <a:gd name="connsiteX117" fmla="*/ 3689497 w 3934046"/>
              <a:gd name="connsiteY117" fmla="*/ 1637414 h 3508744"/>
              <a:gd name="connsiteX118" fmla="*/ 3710763 w 3934046"/>
              <a:gd name="connsiteY118" fmla="*/ 1541721 h 3508744"/>
              <a:gd name="connsiteX119" fmla="*/ 3732028 w 3934046"/>
              <a:gd name="connsiteY119" fmla="*/ 1509823 h 3508744"/>
              <a:gd name="connsiteX120" fmla="*/ 3753293 w 3934046"/>
              <a:gd name="connsiteY120" fmla="*/ 1446028 h 3508744"/>
              <a:gd name="connsiteX121" fmla="*/ 3774558 w 3934046"/>
              <a:gd name="connsiteY121" fmla="*/ 1403498 h 3508744"/>
              <a:gd name="connsiteX122" fmla="*/ 3795823 w 3934046"/>
              <a:gd name="connsiteY122" fmla="*/ 1371600 h 3508744"/>
              <a:gd name="connsiteX123" fmla="*/ 3806456 w 3934046"/>
              <a:gd name="connsiteY123" fmla="*/ 1339702 h 3508744"/>
              <a:gd name="connsiteX124" fmla="*/ 3827721 w 3934046"/>
              <a:gd name="connsiteY124" fmla="*/ 1297172 h 3508744"/>
              <a:gd name="connsiteX125" fmla="*/ 3848986 w 3934046"/>
              <a:gd name="connsiteY125" fmla="*/ 1233377 h 3508744"/>
              <a:gd name="connsiteX126" fmla="*/ 3859618 w 3934046"/>
              <a:gd name="connsiteY126" fmla="*/ 1190847 h 3508744"/>
              <a:gd name="connsiteX127" fmla="*/ 3880884 w 3934046"/>
              <a:gd name="connsiteY127" fmla="*/ 1158949 h 3508744"/>
              <a:gd name="connsiteX128" fmla="*/ 3902149 w 3934046"/>
              <a:gd name="connsiteY128" fmla="*/ 1095154 h 3508744"/>
              <a:gd name="connsiteX129" fmla="*/ 3912781 w 3934046"/>
              <a:gd name="connsiteY129" fmla="*/ 1052623 h 3508744"/>
              <a:gd name="connsiteX130" fmla="*/ 3934046 w 3934046"/>
              <a:gd name="connsiteY130" fmla="*/ 988828 h 3508744"/>
              <a:gd name="connsiteX131" fmla="*/ 3912781 w 3934046"/>
              <a:gd name="connsiteY131" fmla="*/ 478465 h 3508744"/>
              <a:gd name="connsiteX132" fmla="*/ 3902149 w 3934046"/>
              <a:gd name="connsiteY132" fmla="*/ 446568 h 3508744"/>
              <a:gd name="connsiteX133" fmla="*/ 3891516 w 3934046"/>
              <a:gd name="connsiteY133" fmla="*/ 404037 h 3508744"/>
              <a:gd name="connsiteX134" fmla="*/ 3891516 w 3934046"/>
              <a:gd name="connsiteY134" fmla="*/ 85061 h 3508744"/>
              <a:gd name="connsiteX135" fmla="*/ 3880884 w 3934046"/>
              <a:gd name="connsiteY135" fmla="*/ 0 h 350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934046" h="3508744">
                <a:moveTo>
                  <a:pt x="3912781" y="53163"/>
                </a:moveTo>
                <a:cubicBezTo>
                  <a:pt x="3799367" y="49619"/>
                  <a:pt x="3686008" y="42530"/>
                  <a:pt x="3572539" y="42530"/>
                </a:cubicBezTo>
                <a:cubicBezTo>
                  <a:pt x="3324421" y="42530"/>
                  <a:pt x="3076305" y="47113"/>
                  <a:pt x="2828260" y="53163"/>
                </a:cubicBezTo>
                <a:cubicBezTo>
                  <a:pt x="2785595" y="54204"/>
                  <a:pt x="2743328" y="62522"/>
                  <a:pt x="2700670" y="63795"/>
                </a:cubicBezTo>
                <a:cubicBezTo>
                  <a:pt x="2505794" y="69612"/>
                  <a:pt x="2310809" y="70884"/>
                  <a:pt x="2115879" y="74428"/>
                </a:cubicBezTo>
                <a:cubicBezTo>
                  <a:pt x="2105246" y="77972"/>
                  <a:pt x="2094794" y="82112"/>
                  <a:pt x="2083981" y="85061"/>
                </a:cubicBezTo>
                <a:cubicBezTo>
                  <a:pt x="2055785" y="92751"/>
                  <a:pt x="2026647" y="97084"/>
                  <a:pt x="1998921" y="106326"/>
                </a:cubicBezTo>
                <a:cubicBezTo>
                  <a:pt x="1955998" y="120633"/>
                  <a:pt x="1949607" y="124876"/>
                  <a:pt x="1892595" y="127591"/>
                </a:cubicBezTo>
                <a:cubicBezTo>
                  <a:pt x="1768639" y="133494"/>
                  <a:pt x="1644502" y="134679"/>
                  <a:pt x="1520456" y="138223"/>
                </a:cubicBezTo>
                <a:cubicBezTo>
                  <a:pt x="1506279" y="141767"/>
                  <a:pt x="1491922" y="144657"/>
                  <a:pt x="1477925" y="148856"/>
                </a:cubicBezTo>
                <a:cubicBezTo>
                  <a:pt x="1456455" y="155297"/>
                  <a:pt x="1436110" y="165725"/>
                  <a:pt x="1414130" y="170121"/>
                </a:cubicBezTo>
                <a:cubicBezTo>
                  <a:pt x="1396409" y="173665"/>
                  <a:pt x="1378499" y="176371"/>
                  <a:pt x="1360967" y="180754"/>
                </a:cubicBezTo>
                <a:cubicBezTo>
                  <a:pt x="1350094" y="183472"/>
                  <a:pt x="1340060" y="189188"/>
                  <a:pt x="1329070" y="191386"/>
                </a:cubicBezTo>
                <a:cubicBezTo>
                  <a:pt x="1304495" y="196301"/>
                  <a:pt x="1279412" y="198208"/>
                  <a:pt x="1254642" y="202019"/>
                </a:cubicBezTo>
                <a:cubicBezTo>
                  <a:pt x="1233334" y="205297"/>
                  <a:pt x="1212286" y="210394"/>
                  <a:pt x="1190846" y="212651"/>
                </a:cubicBezTo>
                <a:cubicBezTo>
                  <a:pt x="1080018" y="224317"/>
                  <a:pt x="1069960" y="217231"/>
                  <a:pt x="978195" y="233916"/>
                </a:cubicBezTo>
                <a:cubicBezTo>
                  <a:pt x="942849" y="240343"/>
                  <a:pt x="905152" y="254720"/>
                  <a:pt x="871870" y="265814"/>
                </a:cubicBezTo>
                <a:lnTo>
                  <a:pt x="808074" y="287079"/>
                </a:lnTo>
                <a:cubicBezTo>
                  <a:pt x="793897" y="290623"/>
                  <a:pt x="779541" y="293513"/>
                  <a:pt x="765544" y="297712"/>
                </a:cubicBezTo>
                <a:cubicBezTo>
                  <a:pt x="744074" y="304153"/>
                  <a:pt x="724027" y="316502"/>
                  <a:pt x="701749" y="318977"/>
                </a:cubicBezTo>
                <a:cubicBezTo>
                  <a:pt x="584629" y="331990"/>
                  <a:pt x="637713" y="324333"/>
                  <a:pt x="542260" y="340242"/>
                </a:cubicBezTo>
                <a:cubicBezTo>
                  <a:pt x="486868" y="358707"/>
                  <a:pt x="530797" y="338780"/>
                  <a:pt x="489097" y="372140"/>
                </a:cubicBezTo>
                <a:cubicBezTo>
                  <a:pt x="464048" y="392179"/>
                  <a:pt x="443778" y="400116"/>
                  <a:pt x="414670" y="414670"/>
                </a:cubicBezTo>
                <a:cubicBezTo>
                  <a:pt x="407581" y="425303"/>
                  <a:pt x="403383" y="438585"/>
                  <a:pt x="393404" y="446568"/>
                </a:cubicBezTo>
                <a:cubicBezTo>
                  <a:pt x="384652" y="453569"/>
                  <a:pt x="369432" y="449275"/>
                  <a:pt x="361507" y="457200"/>
                </a:cubicBezTo>
                <a:cubicBezTo>
                  <a:pt x="343435" y="475272"/>
                  <a:pt x="337049" y="502923"/>
                  <a:pt x="318977" y="520995"/>
                </a:cubicBezTo>
                <a:lnTo>
                  <a:pt x="297711" y="542261"/>
                </a:lnTo>
                <a:cubicBezTo>
                  <a:pt x="270989" y="622431"/>
                  <a:pt x="307035" y="523615"/>
                  <a:pt x="265814" y="606056"/>
                </a:cubicBezTo>
                <a:cubicBezTo>
                  <a:pt x="260802" y="616081"/>
                  <a:pt x="260193" y="627929"/>
                  <a:pt x="255181" y="637954"/>
                </a:cubicBezTo>
                <a:cubicBezTo>
                  <a:pt x="249466" y="649383"/>
                  <a:pt x="240256" y="658756"/>
                  <a:pt x="233916" y="669851"/>
                </a:cubicBezTo>
                <a:cubicBezTo>
                  <a:pt x="199584" y="729932"/>
                  <a:pt x="229287" y="695744"/>
                  <a:pt x="191386" y="733647"/>
                </a:cubicBezTo>
                <a:cubicBezTo>
                  <a:pt x="167441" y="805479"/>
                  <a:pt x="200649" y="727617"/>
                  <a:pt x="148856" y="786809"/>
                </a:cubicBezTo>
                <a:cubicBezTo>
                  <a:pt x="132026" y="806043"/>
                  <a:pt x="106325" y="850605"/>
                  <a:pt x="106325" y="850605"/>
                </a:cubicBezTo>
                <a:cubicBezTo>
                  <a:pt x="102781" y="861237"/>
                  <a:pt x="101459" y="872892"/>
                  <a:pt x="95693" y="882502"/>
                </a:cubicBezTo>
                <a:cubicBezTo>
                  <a:pt x="90535" y="891098"/>
                  <a:pt x="78911" y="894802"/>
                  <a:pt x="74428" y="903768"/>
                </a:cubicBezTo>
                <a:cubicBezTo>
                  <a:pt x="67893" y="916838"/>
                  <a:pt x="68926" y="932615"/>
                  <a:pt x="63795" y="946298"/>
                </a:cubicBezTo>
                <a:cubicBezTo>
                  <a:pt x="58230" y="961139"/>
                  <a:pt x="48417" y="974112"/>
                  <a:pt x="42530" y="988828"/>
                </a:cubicBezTo>
                <a:cubicBezTo>
                  <a:pt x="34205" y="1009640"/>
                  <a:pt x="28353" y="1031358"/>
                  <a:pt x="21265" y="1052623"/>
                </a:cubicBezTo>
                <a:cubicBezTo>
                  <a:pt x="6010" y="1098388"/>
                  <a:pt x="13351" y="1073643"/>
                  <a:pt x="0" y="1127051"/>
                </a:cubicBezTo>
                <a:cubicBezTo>
                  <a:pt x="3544" y="1240465"/>
                  <a:pt x="4159" y="1354008"/>
                  <a:pt x="10632" y="1467293"/>
                </a:cubicBezTo>
                <a:cubicBezTo>
                  <a:pt x="11271" y="1478483"/>
                  <a:pt x="20405" y="1488016"/>
                  <a:pt x="21265" y="1499191"/>
                </a:cubicBezTo>
                <a:cubicBezTo>
                  <a:pt x="27523" y="1580544"/>
                  <a:pt x="26283" y="1662340"/>
                  <a:pt x="31897" y="1743740"/>
                </a:cubicBezTo>
                <a:cubicBezTo>
                  <a:pt x="33329" y="1764502"/>
                  <a:pt x="48506" y="1837413"/>
                  <a:pt x="53163" y="1860698"/>
                </a:cubicBezTo>
                <a:cubicBezTo>
                  <a:pt x="56707" y="2052084"/>
                  <a:pt x="54236" y="2243676"/>
                  <a:pt x="63795" y="2434856"/>
                </a:cubicBezTo>
                <a:cubicBezTo>
                  <a:pt x="67362" y="2506193"/>
                  <a:pt x="85020" y="2482612"/>
                  <a:pt x="106325" y="2530549"/>
                </a:cubicBezTo>
                <a:cubicBezTo>
                  <a:pt x="115429" y="2551032"/>
                  <a:pt x="117565" y="2574295"/>
                  <a:pt x="127590" y="2594344"/>
                </a:cubicBezTo>
                <a:cubicBezTo>
                  <a:pt x="134679" y="2608521"/>
                  <a:pt x="142969" y="2622158"/>
                  <a:pt x="148856" y="2636875"/>
                </a:cubicBezTo>
                <a:cubicBezTo>
                  <a:pt x="157181" y="2657687"/>
                  <a:pt x="157687" y="2682019"/>
                  <a:pt x="170121" y="2700670"/>
                </a:cubicBezTo>
                <a:lnTo>
                  <a:pt x="191386" y="2732568"/>
                </a:lnTo>
                <a:cubicBezTo>
                  <a:pt x="194930" y="2750289"/>
                  <a:pt x="198785" y="2767950"/>
                  <a:pt x="202018" y="2785730"/>
                </a:cubicBezTo>
                <a:cubicBezTo>
                  <a:pt x="205875" y="2806941"/>
                  <a:pt x="206456" y="2828877"/>
                  <a:pt x="212651" y="2849526"/>
                </a:cubicBezTo>
                <a:cubicBezTo>
                  <a:pt x="222797" y="2883346"/>
                  <a:pt x="238696" y="2895105"/>
                  <a:pt x="255181" y="2923954"/>
                </a:cubicBezTo>
                <a:cubicBezTo>
                  <a:pt x="277010" y="2962155"/>
                  <a:pt x="271807" y="2966001"/>
                  <a:pt x="297711" y="2998381"/>
                </a:cubicBezTo>
                <a:cubicBezTo>
                  <a:pt x="303974" y="3006209"/>
                  <a:pt x="312714" y="3011819"/>
                  <a:pt x="318977" y="3019647"/>
                </a:cubicBezTo>
                <a:cubicBezTo>
                  <a:pt x="326960" y="3029625"/>
                  <a:pt x="331752" y="3041993"/>
                  <a:pt x="340242" y="3051544"/>
                </a:cubicBezTo>
                <a:cubicBezTo>
                  <a:pt x="360222" y="3074021"/>
                  <a:pt x="382772" y="3094075"/>
                  <a:pt x="404037" y="3115340"/>
                </a:cubicBezTo>
                <a:cubicBezTo>
                  <a:pt x="414670" y="3125973"/>
                  <a:pt x="427594" y="3134726"/>
                  <a:pt x="435935" y="3147237"/>
                </a:cubicBezTo>
                <a:cubicBezTo>
                  <a:pt x="528213" y="3285656"/>
                  <a:pt x="430092" y="3147509"/>
                  <a:pt x="520995" y="3253563"/>
                </a:cubicBezTo>
                <a:cubicBezTo>
                  <a:pt x="529311" y="3263265"/>
                  <a:pt x="532643" y="3277046"/>
                  <a:pt x="542260" y="3285461"/>
                </a:cubicBezTo>
                <a:cubicBezTo>
                  <a:pt x="561494" y="3302291"/>
                  <a:pt x="584791" y="3313814"/>
                  <a:pt x="606056" y="3327991"/>
                </a:cubicBezTo>
                <a:cubicBezTo>
                  <a:pt x="616688" y="3335079"/>
                  <a:pt x="625830" y="3345215"/>
                  <a:pt x="637953" y="3349256"/>
                </a:cubicBezTo>
                <a:cubicBezTo>
                  <a:pt x="659218" y="3356344"/>
                  <a:pt x="679769" y="3366125"/>
                  <a:pt x="701749" y="3370521"/>
                </a:cubicBezTo>
                <a:cubicBezTo>
                  <a:pt x="732087" y="3376589"/>
                  <a:pt x="767422" y="3382780"/>
                  <a:pt x="797442" y="3391786"/>
                </a:cubicBezTo>
                <a:cubicBezTo>
                  <a:pt x="818912" y="3398227"/>
                  <a:pt x="839972" y="3405963"/>
                  <a:pt x="861237" y="3413051"/>
                </a:cubicBezTo>
                <a:cubicBezTo>
                  <a:pt x="882502" y="3420139"/>
                  <a:pt x="903286" y="3428880"/>
                  <a:pt x="925032" y="3434316"/>
                </a:cubicBezTo>
                <a:cubicBezTo>
                  <a:pt x="953386" y="3441404"/>
                  <a:pt x="982367" y="3446338"/>
                  <a:pt x="1010093" y="3455581"/>
                </a:cubicBezTo>
                <a:lnTo>
                  <a:pt x="1073888" y="3476847"/>
                </a:lnTo>
                <a:cubicBezTo>
                  <a:pt x="1084521" y="3480391"/>
                  <a:pt x="1094913" y="3484761"/>
                  <a:pt x="1105786" y="3487479"/>
                </a:cubicBezTo>
                <a:cubicBezTo>
                  <a:pt x="1159189" y="3500830"/>
                  <a:pt x="1134453" y="3493491"/>
                  <a:pt x="1180214" y="3508744"/>
                </a:cubicBezTo>
                <a:cubicBezTo>
                  <a:pt x="1274584" y="3505700"/>
                  <a:pt x="1451752" y="3514560"/>
                  <a:pt x="1573618" y="3487479"/>
                </a:cubicBezTo>
                <a:cubicBezTo>
                  <a:pt x="1584559" y="3485048"/>
                  <a:pt x="1594595" y="3479367"/>
                  <a:pt x="1605516" y="3476847"/>
                </a:cubicBezTo>
                <a:cubicBezTo>
                  <a:pt x="1640734" y="3468720"/>
                  <a:pt x="1677553" y="3467011"/>
                  <a:pt x="1711842" y="3455581"/>
                </a:cubicBezTo>
                <a:lnTo>
                  <a:pt x="1775637" y="3434316"/>
                </a:lnTo>
                <a:lnTo>
                  <a:pt x="1807535" y="3423684"/>
                </a:lnTo>
                <a:cubicBezTo>
                  <a:pt x="1898941" y="3362746"/>
                  <a:pt x="1783294" y="3435804"/>
                  <a:pt x="1871330" y="3391786"/>
                </a:cubicBezTo>
                <a:cubicBezTo>
                  <a:pt x="1882760" y="3386071"/>
                  <a:pt x="1891551" y="3375711"/>
                  <a:pt x="1903228" y="3370521"/>
                </a:cubicBezTo>
                <a:cubicBezTo>
                  <a:pt x="1923711" y="3361417"/>
                  <a:pt x="1967023" y="3349256"/>
                  <a:pt x="1967023" y="3349256"/>
                </a:cubicBezTo>
                <a:cubicBezTo>
                  <a:pt x="1999058" y="3327900"/>
                  <a:pt x="2003679" y="3322914"/>
                  <a:pt x="2041451" y="3306726"/>
                </a:cubicBezTo>
                <a:cubicBezTo>
                  <a:pt x="2062810" y="3297572"/>
                  <a:pt x="2094291" y="3290858"/>
                  <a:pt x="2115879" y="3285461"/>
                </a:cubicBezTo>
                <a:cubicBezTo>
                  <a:pt x="2157414" y="3243924"/>
                  <a:pt x="2113831" y="3281168"/>
                  <a:pt x="2169042" y="3253563"/>
                </a:cubicBezTo>
                <a:cubicBezTo>
                  <a:pt x="2180472" y="3247848"/>
                  <a:pt x="2189194" y="3237332"/>
                  <a:pt x="2200939" y="3232298"/>
                </a:cubicBezTo>
                <a:cubicBezTo>
                  <a:pt x="2214371" y="3226541"/>
                  <a:pt x="2229419" y="3225680"/>
                  <a:pt x="2243470" y="3221665"/>
                </a:cubicBezTo>
                <a:cubicBezTo>
                  <a:pt x="2254246" y="3218586"/>
                  <a:pt x="2264735" y="3214577"/>
                  <a:pt x="2275367" y="3211033"/>
                </a:cubicBezTo>
                <a:cubicBezTo>
                  <a:pt x="2286000" y="3203945"/>
                  <a:pt x="2295835" y="3195483"/>
                  <a:pt x="2307265" y="3189768"/>
                </a:cubicBezTo>
                <a:cubicBezTo>
                  <a:pt x="2317290" y="3184756"/>
                  <a:pt x="2329366" y="3184578"/>
                  <a:pt x="2339163" y="3179135"/>
                </a:cubicBezTo>
                <a:cubicBezTo>
                  <a:pt x="2361504" y="3166723"/>
                  <a:pt x="2381693" y="3150782"/>
                  <a:pt x="2402958" y="3136605"/>
                </a:cubicBezTo>
                <a:cubicBezTo>
                  <a:pt x="2413591" y="3129517"/>
                  <a:pt x="2425820" y="3124376"/>
                  <a:pt x="2434856" y="3115340"/>
                </a:cubicBezTo>
                <a:cubicBezTo>
                  <a:pt x="2445488" y="3104707"/>
                  <a:pt x="2453609" y="3090744"/>
                  <a:pt x="2466753" y="3083442"/>
                </a:cubicBezTo>
                <a:cubicBezTo>
                  <a:pt x="2486348" y="3072556"/>
                  <a:pt x="2530549" y="3062177"/>
                  <a:pt x="2530549" y="3062177"/>
                </a:cubicBezTo>
                <a:cubicBezTo>
                  <a:pt x="2551814" y="3040912"/>
                  <a:pt x="2569321" y="3015063"/>
                  <a:pt x="2594344" y="2998381"/>
                </a:cubicBezTo>
                <a:cubicBezTo>
                  <a:pt x="2625708" y="2977472"/>
                  <a:pt x="2632556" y="2975919"/>
                  <a:pt x="2658139" y="2945219"/>
                </a:cubicBezTo>
                <a:cubicBezTo>
                  <a:pt x="2666320" y="2935402"/>
                  <a:pt x="2671223" y="2923138"/>
                  <a:pt x="2679404" y="2913321"/>
                </a:cubicBezTo>
                <a:cubicBezTo>
                  <a:pt x="2689030" y="2901769"/>
                  <a:pt x="2701676" y="2892975"/>
                  <a:pt x="2711302" y="2881423"/>
                </a:cubicBezTo>
                <a:cubicBezTo>
                  <a:pt x="2719483" y="2871606"/>
                  <a:pt x="2722589" y="2857509"/>
                  <a:pt x="2732567" y="2849526"/>
                </a:cubicBezTo>
                <a:cubicBezTo>
                  <a:pt x="2741319" y="2842525"/>
                  <a:pt x="2753832" y="2842437"/>
                  <a:pt x="2764465" y="2838893"/>
                </a:cubicBezTo>
                <a:cubicBezTo>
                  <a:pt x="2783022" y="2783220"/>
                  <a:pt x="2767172" y="2814921"/>
                  <a:pt x="2828260" y="2753833"/>
                </a:cubicBezTo>
                <a:cubicBezTo>
                  <a:pt x="2838893" y="2743200"/>
                  <a:pt x="2847647" y="2730276"/>
                  <a:pt x="2860158" y="2721935"/>
                </a:cubicBezTo>
                <a:cubicBezTo>
                  <a:pt x="2881423" y="2707758"/>
                  <a:pt x="2905881" y="2697477"/>
                  <a:pt x="2923953" y="2679405"/>
                </a:cubicBezTo>
                <a:cubicBezTo>
                  <a:pt x="3024063" y="2579295"/>
                  <a:pt x="2863530" y="2730317"/>
                  <a:pt x="3019646" y="2626242"/>
                </a:cubicBezTo>
                <a:cubicBezTo>
                  <a:pt x="3040911" y="2612065"/>
                  <a:pt x="3059196" y="2591794"/>
                  <a:pt x="3083442" y="2583712"/>
                </a:cubicBezTo>
                <a:cubicBezTo>
                  <a:pt x="3094074" y="2580168"/>
                  <a:pt x="3105315" y="2578091"/>
                  <a:pt x="3115339" y="2573079"/>
                </a:cubicBezTo>
                <a:cubicBezTo>
                  <a:pt x="3126769" y="2567364"/>
                  <a:pt x="3135807" y="2557529"/>
                  <a:pt x="3147237" y="2551814"/>
                </a:cubicBezTo>
                <a:cubicBezTo>
                  <a:pt x="3157262" y="2546802"/>
                  <a:pt x="3169110" y="2546193"/>
                  <a:pt x="3179135" y="2541181"/>
                </a:cubicBezTo>
                <a:cubicBezTo>
                  <a:pt x="3248706" y="2506395"/>
                  <a:pt x="3172386" y="2535047"/>
                  <a:pt x="3242930" y="2488019"/>
                </a:cubicBezTo>
                <a:cubicBezTo>
                  <a:pt x="3252256" y="2481802"/>
                  <a:pt x="3264195" y="2480930"/>
                  <a:pt x="3274828" y="2477386"/>
                </a:cubicBezTo>
                <a:cubicBezTo>
                  <a:pt x="3281916" y="2466753"/>
                  <a:pt x="3287057" y="2454524"/>
                  <a:pt x="3296093" y="2445488"/>
                </a:cubicBezTo>
                <a:cubicBezTo>
                  <a:pt x="3321635" y="2419945"/>
                  <a:pt x="3329620" y="2426563"/>
                  <a:pt x="3359888" y="2413591"/>
                </a:cubicBezTo>
                <a:cubicBezTo>
                  <a:pt x="3374456" y="2407347"/>
                  <a:pt x="3387850" y="2398570"/>
                  <a:pt x="3402418" y="2392326"/>
                </a:cubicBezTo>
                <a:cubicBezTo>
                  <a:pt x="3412720" y="2387911"/>
                  <a:pt x="3424291" y="2386705"/>
                  <a:pt x="3434316" y="2381693"/>
                </a:cubicBezTo>
                <a:cubicBezTo>
                  <a:pt x="3516765" y="2340468"/>
                  <a:pt x="3417934" y="2376522"/>
                  <a:pt x="3498111" y="2349795"/>
                </a:cubicBezTo>
                <a:cubicBezTo>
                  <a:pt x="3535227" y="2312680"/>
                  <a:pt x="3516207" y="2338040"/>
                  <a:pt x="3540642" y="2264735"/>
                </a:cubicBezTo>
                <a:lnTo>
                  <a:pt x="3540642" y="2264735"/>
                </a:lnTo>
                <a:lnTo>
                  <a:pt x="3561907" y="2232837"/>
                </a:lnTo>
                <a:lnTo>
                  <a:pt x="3593804" y="2137144"/>
                </a:lnTo>
                <a:lnTo>
                  <a:pt x="3615070" y="2073349"/>
                </a:lnTo>
                <a:cubicBezTo>
                  <a:pt x="3628420" y="2019946"/>
                  <a:pt x="3621081" y="2044682"/>
                  <a:pt x="3636335" y="1998921"/>
                </a:cubicBezTo>
                <a:cubicBezTo>
                  <a:pt x="3643423" y="1938670"/>
                  <a:pt x="3649311" y="1878266"/>
                  <a:pt x="3657600" y="1818168"/>
                </a:cubicBezTo>
                <a:cubicBezTo>
                  <a:pt x="3677529" y="1673679"/>
                  <a:pt x="3672215" y="1732468"/>
                  <a:pt x="3689497" y="1637414"/>
                </a:cubicBezTo>
                <a:cubicBezTo>
                  <a:pt x="3694164" y="1611743"/>
                  <a:pt x="3697372" y="1568503"/>
                  <a:pt x="3710763" y="1541721"/>
                </a:cubicBezTo>
                <a:cubicBezTo>
                  <a:pt x="3716478" y="1530291"/>
                  <a:pt x="3724940" y="1520456"/>
                  <a:pt x="3732028" y="1509823"/>
                </a:cubicBezTo>
                <a:cubicBezTo>
                  <a:pt x="3739116" y="1488558"/>
                  <a:pt x="3743269" y="1466077"/>
                  <a:pt x="3753293" y="1446028"/>
                </a:cubicBezTo>
                <a:cubicBezTo>
                  <a:pt x="3760381" y="1431851"/>
                  <a:pt x="3766694" y="1417260"/>
                  <a:pt x="3774558" y="1403498"/>
                </a:cubicBezTo>
                <a:cubicBezTo>
                  <a:pt x="3780898" y="1392403"/>
                  <a:pt x="3790108" y="1383030"/>
                  <a:pt x="3795823" y="1371600"/>
                </a:cubicBezTo>
                <a:cubicBezTo>
                  <a:pt x="3800835" y="1361575"/>
                  <a:pt x="3802041" y="1350004"/>
                  <a:pt x="3806456" y="1339702"/>
                </a:cubicBezTo>
                <a:cubicBezTo>
                  <a:pt x="3812700" y="1325134"/>
                  <a:pt x="3821834" y="1311888"/>
                  <a:pt x="3827721" y="1297172"/>
                </a:cubicBezTo>
                <a:cubicBezTo>
                  <a:pt x="3836046" y="1276360"/>
                  <a:pt x="3843550" y="1255123"/>
                  <a:pt x="3848986" y="1233377"/>
                </a:cubicBezTo>
                <a:cubicBezTo>
                  <a:pt x="3852530" y="1219200"/>
                  <a:pt x="3853862" y="1204278"/>
                  <a:pt x="3859618" y="1190847"/>
                </a:cubicBezTo>
                <a:cubicBezTo>
                  <a:pt x="3864652" y="1179101"/>
                  <a:pt x="3873795" y="1169582"/>
                  <a:pt x="3880884" y="1158949"/>
                </a:cubicBezTo>
                <a:cubicBezTo>
                  <a:pt x="3887972" y="1137684"/>
                  <a:pt x="3896713" y="1116900"/>
                  <a:pt x="3902149" y="1095154"/>
                </a:cubicBezTo>
                <a:cubicBezTo>
                  <a:pt x="3905693" y="1080977"/>
                  <a:pt x="3908582" y="1066620"/>
                  <a:pt x="3912781" y="1052623"/>
                </a:cubicBezTo>
                <a:cubicBezTo>
                  <a:pt x="3919222" y="1031153"/>
                  <a:pt x="3934046" y="988828"/>
                  <a:pt x="3934046" y="988828"/>
                </a:cubicBezTo>
                <a:cubicBezTo>
                  <a:pt x="3932578" y="933049"/>
                  <a:pt x="3934150" y="617362"/>
                  <a:pt x="3912781" y="478465"/>
                </a:cubicBezTo>
                <a:cubicBezTo>
                  <a:pt x="3911077" y="467388"/>
                  <a:pt x="3905228" y="457344"/>
                  <a:pt x="3902149" y="446568"/>
                </a:cubicBezTo>
                <a:cubicBezTo>
                  <a:pt x="3898134" y="432517"/>
                  <a:pt x="3895060" y="418214"/>
                  <a:pt x="3891516" y="404037"/>
                </a:cubicBezTo>
                <a:cubicBezTo>
                  <a:pt x="3867419" y="187153"/>
                  <a:pt x="3891516" y="449834"/>
                  <a:pt x="3891516" y="85061"/>
                </a:cubicBezTo>
                <a:cubicBezTo>
                  <a:pt x="3891516" y="56487"/>
                  <a:pt x="3880884" y="0"/>
                  <a:pt x="3880884" y="0"/>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3" name="Forme libre 2"/>
          <p:cNvSpPr/>
          <p:nvPr/>
        </p:nvSpPr>
        <p:spPr>
          <a:xfrm>
            <a:off x="4778375" y="334566"/>
            <a:ext cx="3627438" cy="1371600"/>
          </a:xfrm>
          <a:custGeom>
            <a:avLst/>
            <a:gdLst>
              <a:gd name="connsiteX0" fmla="*/ 3540641 w 3628760"/>
              <a:gd name="connsiteY0" fmla="*/ 53163 h 1828800"/>
              <a:gd name="connsiteX1" fmla="*/ 3391786 w 3628760"/>
              <a:gd name="connsiteY1" fmla="*/ 42531 h 1828800"/>
              <a:gd name="connsiteX2" fmla="*/ 3296093 w 3628760"/>
              <a:gd name="connsiteY2" fmla="*/ 21266 h 1828800"/>
              <a:gd name="connsiteX3" fmla="*/ 3094074 w 3628760"/>
              <a:gd name="connsiteY3" fmla="*/ 0 h 1828800"/>
              <a:gd name="connsiteX4" fmla="*/ 2945218 w 3628760"/>
              <a:gd name="connsiteY4" fmla="*/ 10633 h 1828800"/>
              <a:gd name="connsiteX5" fmla="*/ 2913321 w 3628760"/>
              <a:gd name="connsiteY5" fmla="*/ 21266 h 1828800"/>
              <a:gd name="connsiteX6" fmla="*/ 2870790 w 3628760"/>
              <a:gd name="connsiteY6" fmla="*/ 31898 h 1828800"/>
              <a:gd name="connsiteX7" fmla="*/ 2764465 w 3628760"/>
              <a:gd name="connsiteY7" fmla="*/ 53163 h 1828800"/>
              <a:gd name="connsiteX8" fmla="*/ 2541181 w 3628760"/>
              <a:gd name="connsiteY8" fmla="*/ 63796 h 1828800"/>
              <a:gd name="connsiteX9" fmla="*/ 2073348 w 3628760"/>
              <a:gd name="connsiteY9" fmla="*/ 85061 h 1828800"/>
              <a:gd name="connsiteX10" fmla="*/ 1998921 w 3628760"/>
              <a:gd name="connsiteY10" fmla="*/ 116959 h 1828800"/>
              <a:gd name="connsiteX11" fmla="*/ 1562986 w 3628760"/>
              <a:gd name="connsiteY11" fmla="*/ 127591 h 1828800"/>
              <a:gd name="connsiteX12" fmla="*/ 1499190 w 3628760"/>
              <a:gd name="connsiteY12" fmla="*/ 138224 h 1828800"/>
              <a:gd name="connsiteX13" fmla="*/ 1435395 w 3628760"/>
              <a:gd name="connsiteY13" fmla="*/ 159489 h 1828800"/>
              <a:gd name="connsiteX14" fmla="*/ 1244009 w 3628760"/>
              <a:gd name="connsiteY14" fmla="*/ 170121 h 1828800"/>
              <a:gd name="connsiteX15" fmla="*/ 1127051 w 3628760"/>
              <a:gd name="connsiteY15" fmla="*/ 212652 h 1828800"/>
              <a:gd name="connsiteX16" fmla="*/ 1095153 w 3628760"/>
              <a:gd name="connsiteY16" fmla="*/ 223284 h 1828800"/>
              <a:gd name="connsiteX17" fmla="*/ 669851 w 3628760"/>
              <a:gd name="connsiteY17" fmla="*/ 244549 h 1828800"/>
              <a:gd name="connsiteX18" fmla="*/ 606055 w 3628760"/>
              <a:gd name="connsiteY18" fmla="*/ 265814 h 1828800"/>
              <a:gd name="connsiteX19" fmla="*/ 574158 w 3628760"/>
              <a:gd name="connsiteY19" fmla="*/ 287080 h 1828800"/>
              <a:gd name="connsiteX20" fmla="*/ 510362 w 3628760"/>
              <a:gd name="connsiteY20" fmla="*/ 308345 h 1828800"/>
              <a:gd name="connsiteX21" fmla="*/ 478465 w 3628760"/>
              <a:gd name="connsiteY21" fmla="*/ 318977 h 1828800"/>
              <a:gd name="connsiteX22" fmla="*/ 414669 w 3628760"/>
              <a:gd name="connsiteY22" fmla="*/ 361507 h 1828800"/>
              <a:gd name="connsiteX23" fmla="*/ 393404 w 3628760"/>
              <a:gd name="connsiteY23" fmla="*/ 382773 h 1828800"/>
              <a:gd name="connsiteX24" fmla="*/ 361507 w 3628760"/>
              <a:gd name="connsiteY24" fmla="*/ 404038 h 1828800"/>
              <a:gd name="connsiteX25" fmla="*/ 318976 w 3628760"/>
              <a:gd name="connsiteY25" fmla="*/ 457200 h 1828800"/>
              <a:gd name="connsiteX26" fmla="*/ 297711 w 3628760"/>
              <a:gd name="connsiteY26" fmla="*/ 478466 h 1828800"/>
              <a:gd name="connsiteX27" fmla="*/ 287079 w 3628760"/>
              <a:gd name="connsiteY27" fmla="*/ 510363 h 1828800"/>
              <a:gd name="connsiteX28" fmla="*/ 265814 w 3628760"/>
              <a:gd name="connsiteY28" fmla="*/ 542261 h 1828800"/>
              <a:gd name="connsiteX29" fmla="*/ 223283 w 3628760"/>
              <a:gd name="connsiteY29" fmla="*/ 637954 h 1828800"/>
              <a:gd name="connsiteX30" fmla="*/ 180753 w 3628760"/>
              <a:gd name="connsiteY30" fmla="*/ 691117 h 1828800"/>
              <a:gd name="connsiteX31" fmla="*/ 148855 w 3628760"/>
              <a:gd name="connsiteY31" fmla="*/ 754912 h 1828800"/>
              <a:gd name="connsiteX32" fmla="*/ 138223 w 3628760"/>
              <a:gd name="connsiteY32" fmla="*/ 786810 h 1828800"/>
              <a:gd name="connsiteX33" fmla="*/ 95693 w 3628760"/>
              <a:gd name="connsiteY33" fmla="*/ 861238 h 1828800"/>
              <a:gd name="connsiteX34" fmla="*/ 85060 w 3628760"/>
              <a:gd name="connsiteY34" fmla="*/ 903768 h 1828800"/>
              <a:gd name="connsiteX35" fmla="*/ 63795 w 3628760"/>
              <a:gd name="connsiteY35" fmla="*/ 935666 h 1828800"/>
              <a:gd name="connsiteX36" fmla="*/ 53162 w 3628760"/>
              <a:gd name="connsiteY36" fmla="*/ 967563 h 1828800"/>
              <a:gd name="connsiteX37" fmla="*/ 21265 w 3628760"/>
              <a:gd name="connsiteY37" fmla="*/ 1020726 h 1828800"/>
              <a:gd name="connsiteX38" fmla="*/ 10632 w 3628760"/>
              <a:gd name="connsiteY38" fmla="*/ 1073889 h 1828800"/>
              <a:gd name="connsiteX39" fmla="*/ 0 w 3628760"/>
              <a:gd name="connsiteY39" fmla="*/ 1105786 h 1828800"/>
              <a:gd name="connsiteX40" fmla="*/ 10632 w 3628760"/>
              <a:gd name="connsiteY40" fmla="*/ 1573619 h 1828800"/>
              <a:gd name="connsiteX41" fmla="*/ 31897 w 3628760"/>
              <a:gd name="connsiteY41" fmla="*/ 1616149 h 1828800"/>
              <a:gd name="connsiteX42" fmla="*/ 85060 w 3628760"/>
              <a:gd name="connsiteY42" fmla="*/ 1690577 h 1828800"/>
              <a:gd name="connsiteX43" fmla="*/ 148855 w 3628760"/>
              <a:gd name="connsiteY43" fmla="*/ 1733107 h 1828800"/>
              <a:gd name="connsiteX44" fmla="*/ 180753 w 3628760"/>
              <a:gd name="connsiteY44" fmla="*/ 1754373 h 1828800"/>
              <a:gd name="connsiteX45" fmla="*/ 244548 w 3628760"/>
              <a:gd name="connsiteY45" fmla="*/ 1775638 h 1828800"/>
              <a:gd name="connsiteX46" fmla="*/ 276446 w 3628760"/>
              <a:gd name="connsiteY46" fmla="*/ 1796903 h 1828800"/>
              <a:gd name="connsiteX47" fmla="*/ 308344 w 3628760"/>
              <a:gd name="connsiteY47" fmla="*/ 1807535 h 1828800"/>
              <a:gd name="connsiteX48" fmla="*/ 382772 w 3628760"/>
              <a:gd name="connsiteY48" fmla="*/ 1828800 h 1828800"/>
              <a:gd name="connsiteX49" fmla="*/ 733646 w 3628760"/>
              <a:gd name="connsiteY49" fmla="*/ 1818168 h 1828800"/>
              <a:gd name="connsiteX50" fmla="*/ 765544 w 3628760"/>
              <a:gd name="connsiteY50" fmla="*/ 1786270 h 1828800"/>
              <a:gd name="connsiteX51" fmla="*/ 839972 w 3628760"/>
              <a:gd name="connsiteY51" fmla="*/ 1754373 h 1828800"/>
              <a:gd name="connsiteX52" fmla="*/ 925032 w 3628760"/>
              <a:gd name="connsiteY52" fmla="*/ 1690577 h 1828800"/>
              <a:gd name="connsiteX53" fmla="*/ 988828 w 3628760"/>
              <a:gd name="connsiteY53" fmla="*/ 1648047 h 1828800"/>
              <a:gd name="connsiteX54" fmla="*/ 1020725 w 3628760"/>
              <a:gd name="connsiteY54" fmla="*/ 1626782 h 1828800"/>
              <a:gd name="connsiteX55" fmla="*/ 1063255 w 3628760"/>
              <a:gd name="connsiteY55" fmla="*/ 1616149 h 1828800"/>
              <a:gd name="connsiteX56" fmla="*/ 1137683 w 3628760"/>
              <a:gd name="connsiteY56" fmla="*/ 1573619 h 1828800"/>
              <a:gd name="connsiteX57" fmla="*/ 1169581 w 3628760"/>
              <a:gd name="connsiteY57" fmla="*/ 1552354 h 1828800"/>
              <a:gd name="connsiteX58" fmla="*/ 1201479 w 3628760"/>
              <a:gd name="connsiteY58" fmla="*/ 1541721 h 1828800"/>
              <a:gd name="connsiteX59" fmla="*/ 1233376 w 3628760"/>
              <a:gd name="connsiteY59" fmla="*/ 1520456 h 1828800"/>
              <a:gd name="connsiteX60" fmla="*/ 1275907 w 3628760"/>
              <a:gd name="connsiteY60" fmla="*/ 1499191 h 1828800"/>
              <a:gd name="connsiteX61" fmla="*/ 1307804 w 3628760"/>
              <a:gd name="connsiteY61" fmla="*/ 1477926 h 1828800"/>
              <a:gd name="connsiteX62" fmla="*/ 1350335 w 3628760"/>
              <a:gd name="connsiteY62" fmla="*/ 1456661 h 1828800"/>
              <a:gd name="connsiteX63" fmla="*/ 1414130 w 3628760"/>
              <a:gd name="connsiteY63" fmla="*/ 1435396 h 1828800"/>
              <a:gd name="connsiteX64" fmla="*/ 1499190 w 3628760"/>
              <a:gd name="connsiteY64" fmla="*/ 1403498 h 1828800"/>
              <a:gd name="connsiteX65" fmla="*/ 1562986 w 3628760"/>
              <a:gd name="connsiteY65" fmla="*/ 1382233 h 1828800"/>
              <a:gd name="connsiteX66" fmla="*/ 1605516 w 3628760"/>
              <a:gd name="connsiteY66" fmla="*/ 1371600 h 1828800"/>
              <a:gd name="connsiteX67" fmla="*/ 1669311 w 3628760"/>
              <a:gd name="connsiteY67" fmla="*/ 1350335 h 1828800"/>
              <a:gd name="connsiteX68" fmla="*/ 1775637 w 3628760"/>
              <a:gd name="connsiteY68" fmla="*/ 1339703 h 1828800"/>
              <a:gd name="connsiteX69" fmla="*/ 1818167 w 3628760"/>
              <a:gd name="connsiteY69" fmla="*/ 1329070 h 1828800"/>
              <a:gd name="connsiteX70" fmla="*/ 1850065 w 3628760"/>
              <a:gd name="connsiteY70" fmla="*/ 1318438 h 1828800"/>
              <a:gd name="connsiteX71" fmla="*/ 1935125 w 3628760"/>
              <a:gd name="connsiteY71" fmla="*/ 1297173 h 1828800"/>
              <a:gd name="connsiteX72" fmla="*/ 1967023 w 3628760"/>
              <a:gd name="connsiteY72" fmla="*/ 1286540 h 1828800"/>
              <a:gd name="connsiteX73" fmla="*/ 2062716 w 3628760"/>
              <a:gd name="connsiteY73" fmla="*/ 1275907 h 1828800"/>
              <a:gd name="connsiteX74" fmla="*/ 2126511 w 3628760"/>
              <a:gd name="connsiteY74" fmla="*/ 1265275 h 1828800"/>
              <a:gd name="connsiteX75" fmla="*/ 2286000 w 3628760"/>
              <a:gd name="connsiteY75" fmla="*/ 1233377 h 1828800"/>
              <a:gd name="connsiteX76" fmla="*/ 2402958 w 3628760"/>
              <a:gd name="connsiteY76" fmla="*/ 1201480 h 1828800"/>
              <a:gd name="connsiteX77" fmla="*/ 2562446 w 3628760"/>
              <a:gd name="connsiteY77" fmla="*/ 1180214 h 1828800"/>
              <a:gd name="connsiteX78" fmla="*/ 2615609 w 3628760"/>
              <a:gd name="connsiteY78" fmla="*/ 1169582 h 1828800"/>
              <a:gd name="connsiteX79" fmla="*/ 3551274 w 3628760"/>
              <a:gd name="connsiteY79" fmla="*/ 1158949 h 1828800"/>
              <a:gd name="connsiteX80" fmla="*/ 3583172 w 3628760"/>
              <a:gd name="connsiteY80" fmla="*/ 1137684 h 1828800"/>
              <a:gd name="connsiteX81" fmla="*/ 3604437 w 3628760"/>
              <a:gd name="connsiteY81" fmla="*/ 1073889 h 1828800"/>
              <a:gd name="connsiteX82" fmla="*/ 3604437 w 3628760"/>
              <a:gd name="connsiteY82" fmla="*/ 287080 h 1828800"/>
              <a:gd name="connsiteX83" fmla="*/ 3551274 w 3628760"/>
              <a:gd name="connsiteY83" fmla="*/ 191386 h 1828800"/>
              <a:gd name="connsiteX84" fmla="*/ 3508744 w 3628760"/>
              <a:gd name="connsiteY84" fmla="*/ 127591 h 1828800"/>
              <a:gd name="connsiteX85" fmla="*/ 3487479 w 3628760"/>
              <a:gd name="connsiteY85" fmla="*/ 63796 h 1828800"/>
              <a:gd name="connsiteX86" fmla="*/ 3476846 w 3628760"/>
              <a:gd name="connsiteY86" fmla="*/ 2126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628760" h="1828800">
                <a:moveTo>
                  <a:pt x="3540641" y="53163"/>
                </a:moveTo>
                <a:cubicBezTo>
                  <a:pt x="3491023" y="49619"/>
                  <a:pt x="3441284" y="47481"/>
                  <a:pt x="3391786" y="42531"/>
                </a:cubicBezTo>
                <a:cubicBezTo>
                  <a:pt x="3232585" y="26611"/>
                  <a:pt x="3392293" y="40506"/>
                  <a:pt x="3296093" y="21266"/>
                </a:cubicBezTo>
                <a:cubicBezTo>
                  <a:pt x="3236560" y="9359"/>
                  <a:pt x="3149327" y="4605"/>
                  <a:pt x="3094074" y="0"/>
                </a:cubicBezTo>
                <a:cubicBezTo>
                  <a:pt x="3044455" y="3544"/>
                  <a:pt x="2994622" y="4820"/>
                  <a:pt x="2945218" y="10633"/>
                </a:cubicBezTo>
                <a:cubicBezTo>
                  <a:pt x="2934087" y="11943"/>
                  <a:pt x="2924097" y="18187"/>
                  <a:pt x="2913321" y="21266"/>
                </a:cubicBezTo>
                <a:cubicBezTo>
                  <a:pt x="2899270" y="25281"/>
                  <a:pt x="2884841" y="27883"/>
                  <a:pt x="2870790" y="31898"/>
                </a:cubicBezTo>
                <a:cubicBezTo>
                  <a:pt x="2815488" y="47698"/>
                  <a:pt x="2849160" y="47113"/>
                  <a:pt x="2764465" y="53163"/>
                </a:cubicBezTo>
                <a:cubicBezTo>
                  <a:pt x="2690142" y="58472"/>
                  <a:pt x="2615609" y="60252"/>
                  <a:pt x="2541181" y="63796"/>
                </a:cubicBezTo>
                <a:cubicBezTo>
                  <a:pt x="2344276" y="103175"/>
                  <a:pt x="2568499" y="61482"/>
                  <a:pt x="2073348" y="85061"/>
                </a:cubicBezTo>
                <a:cubicBezTo>
                  <a:pt x="1884961" y="94032"/>
                  <a:pt x="2251526" y="100118"/>
                  <a:pt x="1998921" y="116959"/>
                </a:cubicBezTo>
                <a:cubicBezTo>
                  <a:pt x="1853888" y="126628"/>
                  <a:pt x="1708298" y="124047"/>
                  <a:pt x="1562986" y="127591"/>
                </a:cubicBezTo>
                <a:cubicBezTo>
                  <a:pt x="1541721" y="131135"/>
                  <a:pt x="1520105" y="132995"/>
                  <a:pt x="1499190" y="138224"/>
                </a:cubicBezTo>
                <a:cubicBezTo>
                  <a:pt x="1477444" y="143661"/>
                  <a:pt x="1457776" y="158246"/>
                  <a:pt x="1435395" y="159489"/>
                </a:cubicBezTo>
                <a:lnTo>
                  <a:pt x="1244009" y="170121"/>
                </a:lnTo>
                <a:cubicBezTo>
                  <a:pt x="1109954" y="214806"/>
                  <a:pt x="1245433" y="168258"/>
                  <a:pt x="1127051" y="212652"/>
                </a:cubicBezTo>
                <a:cubicBezTo>
                  <a:pt x="1116557" y="216587"/>
                  <a:pt x="1106305" y="222169"/>
                  <a:pt x="1095153" y="223284"/>
                </a:cubicBezTo>
                <a:cubicBezTo>
                  <a:pt x="1023945" y="230405"/>
                  <a:pt x="716491" y="242521"/>
                  <a:pt x="669851" y="244549"/>
                </a:cubicBezTo>
                <a:cubicBezTo>
                  <a:pt x="648586" y="251637"/>
                  <a:pt x="624706" y="253380"/>
                  <a:pt x="606055" y="265814"/>
                </a:cubicBezTo>
                <a:cubicBezTo>
                  <a:pt x="595423" y="272903"/>
                  <a:pt x="585835" y="281890"/>
                  <a:pt x="574158" y="287080"/>
                </a:cubicBezTo>
                <a:cubicBezTo>
                  <a:pt x="553674" y="296184"/>
                  <a:pt x="531627" y="301257"/>
                  <a:pt x="510362" y="308345"/>
                </a:cubicBezTo>
                <a:lnTo>
                  <a:pt x="478465" y="318977"/>
                </a:lnTo>
                <a:cubicBezTo>
                  <a:pt x="457200" y="333154"/>
                  <a:pt x="432741" y="343435"/>
                  <a:pt x="414669" y="361507"/>
                </a:cubicBezTo>
                <a:cubicBezTo>
                  <a:pt x="407581" y="368596"/>
                  <a:pt x="401232" y="376511"/>
                  <a:pt x="393404" y="382773"/>
                </a:cubicBezTo>
                <a:cubicBezTo>
                  <a:pt x="383426" y="390756"/>
                  <a:pt x="371485" y="396055"/>
                  <a:pt x="361507" y="404038"/>
                </a:cubicBezTo>
                <a:cubicBezTo>
                  <a:pt x="332980" y="426859"/>
                  <a:pt x="343539" y="426496"/>
                  <a:pt x="318976" y="457200"/>
                </a:cubicBezTo>
                <a:cubicBezTo>
                  <a:pt x="312714" y="465028"/>
                  <a:pt x="304799" y="471377"/>
                  <a:pt x="297711" y="478466"/>
                </a:cubicBezTo>
                <a:cubicBezTo>
                  <a:pt x="294167" y="489098"/>
                  <a:pt x="292091" y="500339"/>
                  <a:pt x="287079" y="510363"/>
                </a:cubicBezTo>
                <a:cubicBezTo>
                  <a:pt x="281364" y="521793"/>
                  <a:pt x="271004" y="530584"/>
                  <a:pt x="265814" y="542261"/>
                </a:cubicBezTo>
                <a:cubicBezTo>
                  <a:pt x="215201" y="656139"/>
                  <a:pt x="271408" y="565765"/>
                  <a:pt x="223283" y="637954"/>
                </a:cubicBezTo>
                <a:cubicBezTo>
                  <a:pt x="188526" y="742231"/>
                  <a:pt x="244876" y="594933"/>
                  <a:pt x="180753" y="691117"/>
                </a:cubicBezTo>
                <a:cubicBezTo>
                  <a:pt x="102375" y="808684"/>
                  <a:pt x="225261" y="678510"/>
                  <a:pt x="148855" y="754912"/>
                </a:cubicBezTo>
                <a:cubicBezTo>
                  <a:pt x="145311" y="765545"/>
                  <a:pt x="143235" y="776785"/>
                  <a:pt x="138223" y="786810"/>
                </a:cubicBezTo>
                <a:cubicBezTo>
                  <a:pt x="107369" y="848518"/>
                  <a:pt x="123660" y="786659"/>
                  <a:pt x="95693" y="861238"/>
                </a:cubicBezTo>
                <a:cubicBezTo>
                  <a:pt x="90562" y="874921"/>
                  <a:pt x="90816" y="890337"/>
                  <a:pt x="85060" y="903768"/>
                </a:cubicBezTo>
                <a:cubicBezTo>
                  <a:pt x="80026" y="915514"/>
                  <a:pt x="69510" y="924236"/>
                  <a:pt x="63795" y="935666"/>
                </a:cubicBezTo>
                <a:cubicBezTo>
                  <a:pt x="58783" y="945690"/>
                  <a:pt x="58174" y="957539"/>
                  <a:pt x="53162" y="967563"/>
                </a:cubicBezTo>
                <a:cubicBezTo>
                  <a:pt x="43920" y="986047"/>
                  <a:pt x="31897" y="1003005"/>
                  <a:pt x="21265" y="1020726"/>
                </a:cubicBezTo>
                <a:cubicBezTo>
                  <a:pt x="17721" y="1038447"/>
                  <a:pt x="15015" y="1056357"/>
                  <a:pt x="10632" y="1073889"/>
                </a:cubicBezTo>
                <a:cubicBezTo>
                  <a:pt x="7914" y="1084762"/>
                  <a:pt x="0" y="1094579"/>
                  <a:pt x="0" y="1105786"/>
                </a:cubicBezTo>
                <a:cubicBezTo>
                  <a:pt x="0" y="1261771"/>
                  <a:pt x="902" y="1417938"/>
                  <a:pt x="10632" y="1573619"/>
                </a:cubicBezTo>
                <a:cubicBezTo>
                  <a:pt x="11621" y="1589438"/>
                  <a:pt x="25653" y="1601581"/>
                  <a:pt x="31897" y="1616149"/>
                </a:cubicBezTo>
                <a:cubicBezTo>
                  <a:pt x="52570" y="1664386"/>
                  <a:pt x="27986" y="1644918"/>
                  <a:pt x="85060" y="1690577"/>
                </a:cubicBezTo>
                <a:cubicBezTo>
                  <a:pt x="105017" y="1706543"/>
                  <a:pt x="127590" y="1718930"/>
                  <a:pt x="148855" y="1733107"/>
                </a:cubicBezTo>
                <a:cubicBezTo>
                  <a:pt x="159488" y="1740196"/>
                  <a:pt x="168630" y="1750332"/>
                  <a:pt x="180753" y="1754373"/>
                </a:cubicBezTo>
                <a:cubicBezTo>
                  <a:pt x="202018" y="1761461"/>
                  <a:pt x="225897" y="1763204"/>
                  <a:pt x="244548" y="1775638"/>
                </a:cubicBezTo>
                <a:cubicBezTo>
                  <a:pt x="255181" y="1782726"/>
                  <a:pt x="265016" y="1791188"/>
                  <a:pt x="276446" y="1796903"/>
                </a:cubicBezTo>
                <a:cubicBezTo>
                  <a:pt x="286471" y="1801915"/>
                  <a:pt x="297609" y="1804315"/>
                  <a:pt x="308344" y="1807535"/>
                </a:cubicBezTo>
                <a:cubicBezTo>
                  <a:pt x="333058" y="1814949"/>
                  <a:pt x="357963" y="1821712"/>
                  <a:pt x="382772" y="1828800"/>
                </a:cubicBezTo>
                <a:cubicBezTo>
                  <a:pt x="499730" y="1825256"/>
                  <a:pt x="617350" y="1831090"/>
                  <a:pt x="733646" y="1818168"/>
                </a:cubicBezTo>
                <a:cubicBezTo>
                  <a:pt x="748591" y="1816507"/>
                  <a:pt x="753992" y="1795896"/>
                  <a:pt x="765544" y="1786270"/>
                </a:cubicBezTo>
                <a:cubicBezTo>
                  <a:pt x="797013" y="1760045"/>
                  <a:pt x="799438" y="1764506"/>
                  <a:pt x="839972" y="1754373"/>
                </a:cubicBezTo>
                <a:cubicBezTo>
                  <a:pt x="879308" y="1715035"/>
                  <a:pt x="852897" y="1738667"/>
                  <a:pt x="925032" y="1690577"/>
                </a:cubicBezTo>
                <a:lnTo>
                  <a:pt x="988828" y="1648047"/>
                </a:lnTo>
                <a:cubicBezTo>
                  <a:pt x="999460" y="1640959"/>
                  <a:pt x="1008328" y="1629881"/>
                  <a:pt x="1020725" y="1626782"/>
                </a:cubicBezTo>
                <a:lnTo>
                  <a:pt x="1063255" y="1616149"/>
                </a:lnTo>
                <a:cubicBezTo>
                  <a:pt x="1140970" y="1564340"/>
                  <a:pt x="1043253" y="1627579"/>
                  <a:pt x="1137683" y="1573619"/>
                </a:cubicBezTo>
                <a:cubicBezTo>
                  <a:pt x="1148778" y="1567279"/>
                  <a:pt x="1158151" y="1558069"/>
                  <a:pt x="1169581" y="1552354"/>
                </a:cubicBezTo>
                <a:cubicBezTo>
                  <a:pt x="1179606" y="1547342"/>
                  <a:pt x="1191454" y="1546733"/>
                  <a:pt x="1201479" y="1541721"/>
                </a:cubicBezTo>
                <a:cubicBezTo>
                  <a:pt x="1212908" y="1536006"/>
                  <a:pt x="1222281" y="1526796"/>
                  <a:pt x="1233376" y="1520456"/>
                </a:cubicBezTo>
                <a:cubicBezTo>
                  <a:pt x="1247138" y="1512592"/>
                  <a:pt x="1262145" y="1507055"/>
                  <a:pt x="1275907" y="1499191"/>
                </a:cubicBezTo>
                <a:cubicBezTo>
                  <a:pt x="1287002" y="1492851"/>
                  <a:pt x="1296709" y="1484266"/>
                  <a:pt x="1307804" y="1477926"/>
                </a:cubicBezTo>
                <a:cubicBezTo>
                  <a:pt x="1321566" y="1470062"/>
                  <a:pt x="1335618" y="1462548"/>
                  <a:pt x="1350335" y="1456661"/>
                </a:cubicBezTo>
                <a:cubicBezTo>
                  <a:pt x="1371147" y="1448336"/>
                  <a:pt x="1414130" y="1435396"/>
                  <a:pt x="1414130" y="1435396"/>
                </a:cubicBezTo>
                <a:cubicBezTo>
                  <a:pt x="1469640" y="1398390"/>
                  <a:pt x="1421370" y="1424722"/>
                  <a:pt x="1499190" y="1403498"/>
                </a:cubicBezTo>
                <a:cubicBezTo>
                  <a:pt x="1520816" y="1397600"/>
                  <a:pt x="1541240" y="1387670"/>
                  <a:pt x="1562986" y="1382233"/>
                </a:cubicBezTo>
                <a:cubicBezTo>
                  <a:pt x="1577163" y="1378689"/>
                  <a:pt x="1591519" y="1375799"/>
                  <a:pt x="1605516" y="1371600"/>
                </a:cubicBezTo>
                <a:cubicBezTo>
                  <a:pt x="1626986" y="1365159"/>
                  <a:pt x="1647007" y="1352565"/>
                  <a:pt x="1669311" y="1350335"/>
                </a:cubicBezTo>
                <a:lnTo>
                  <a:pt x="1775637" y="1339703"/>
                </a:lnTo>
                <a:cubicBezTo>
                  <a:pt x="1789814" y="1336159"/>
                  <a:pt x="1804116" y="1333084"/>
                  <a:pt x="1818167" y="1329070"/>
                </a:cubicBezTo>
                <a:cubicBezTo>
                  <a:pt x="1828944" y="1325991"/>
                  <a:pt x="1839252" y="1321387"/>
                  <a:pt x="1850065" y="1318438"/>
                </a:cubicBezTo>
                <a:cubicBezTo>
                  <a:pt x="1878261" y="1310748"/>
                  <a:pt x="1907399" y="1306415"/>
                  <a:pt x="1935125" y="1297173"/>
                </a:cubicBezTo>
                <a:cubicBezTo>
                  <a:pt x="1945758" y="1293629"/>
                  <a:pt x="1955968" y="1288383"/>
                  <a:pt x="1967023" y="1286540"/>
                </a:cubicBezTo>
                <a:cubicBezTo>
                  <a:pt x="1998680" y="1281264"/>
                  <a:pt x="2030904" y="1280149"/>
                  <a:pt x="2062716" y="1275907"/>
                </a:cubicBezTo>
                <a:cubicBezTo>
                  <a:pt x="2084085" y="1273058"/>
                  <a:pt x="2105246" y="1268819"/>
                  <a:pt x="2126511" y="1265275"/>
                </a:cubicBezTo>
                <a:cubicBezTo>
                  <a:pt x="2214579" y="1221241"/>
                  <a:pt x="2127265" y="1258441"/>
                  <a:pt x="2286000" y="1233377"/>
                </a:cubicBezTo>
                <a:cubicBezTo>
                  <a:pt x="2513090" y="1197520"/>
                  <a:pt x="2293037" y="1225907"/>
                  <a:pt x="2402958" y="1201480"/>
                </a:cubicBezTo>
                <a:cubicBezTo>
                  <a:pt x="2463068" y="1188122"/>
                  <a:pt x="2497941" y="1189429"/>
                  <a:pt x="2562446" y="1180214"/>
                </a:cubicBezTo>
                <a:cubicBezTo>
                  <a:pt x="2580336" y="1177658"/>
                  <a:pt x="2597541" y="1169971"/>
                  <a:pt x="2615609" y="1169582"/>
                </a:cubicBezTo>
                <a:cubicBezTo>
                  <a:pt x="2927445" y="1162876"/>
                  <a:pt x="3239386" y="1162493"/>
                  <a:pt x="3551274" y="1158949"/>
                </a:cubicBezTo>
                <a:cubicBezTo>
                  <a:pt x="3561907" y="1151861"/>
                  <a:pt x="3576399" y="1148520"/>
                  <a:pt x="3583172" y="1137684"/>
                </a:cubicBezTo>
                <a:cubicBezTo>
                  <a:pt x="3595052" y="1118676"/>
                  <a:pt x="3604437" y="1073889"/>
                  <a:pt x="3604437" y="1073889"/>
                </a:cubicBezTo>
                <a:cubicBezTo>
                  <a:pt x="3647768" y="770556"/>
                  <a:pt x="3623829" y="965812"/>
                  <a:pt x="3604437" y="287080"/>
                </a:cubicBezTo>
                <a:cubicBezTo>
                  <a:pt x="3603599" y="257752"/>
                  <a:pt x="3559255" y="203357"/>
                  <a:pt x="3551274" y="191386"/>
                </a:cubicBezTo>
                <a:lnTo>
                  <a:pt x="3508744" y="127591"/>
                </a:lnTo>
                <a:lnTo>
                  <a:pt x="3487479" y="63796"/>
                </a:lnTo>
                <a:cubicBezTo>
                  <a:pt x="3475725" y="28535"/>
                  <a:pt x="3476846" y="43106"/>
                  <a:pt x="3476846" y="21266"/>
                </a:cubicBezTo>
              </a:path>
            </a:pathLst>
          </a:cu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Forme libre 5"/>
          <p:cNvSpPr/>
          <p:nvPr/>
        </p:nvSpPr>
        <p:spPr>
          <a:xfrm>
            <a:off x="5060950" y="1268016"/>
            <a:ext cx="2897188" cy="1578769"/>
          </a:xfrm>
          <a:custGeom>
            <a:avLst/>
            <a:gdLst>
              <a:gd name="connsiteX0" fmla="*/ 2402958 w 2897663"/>
              <a:gd name="connsiteY0" fmla="*/ 0 h 2105246"/>
              <a:gd name="connsiteX1" fmla="*/ 2349795 w 2897663"/>
              <a:gd name="connsiteY1" fmla="*/ 21265 h 2105246"/>
              <a:gd name="connsiteX2" fmla="*/ 2317897 w 2897663"/>
              <a:gd name="connsiteY2" fmla="*/ 42530 h 2105246"/>
              <a:gd name="connsiteX3" fmla="*/ 2169042 w 2897663"/>
              <a:gd name="connsiteY3" fmla="*/ 63795 h 2105246"/>
              <a:gd name="connsiteX4" fmla="*/ 2062716 w 2897663"/>
              <a:gd name="connsiteY4" fmla="*/ 95693 h 2105246"/>
              <a:gd name="connsiteX5" fmla="*/ 2030818 w 2897663"/>
              <a:gd name="connsiteY5" fmla="*/ 106325 h 2105246"/>
              <a:gd name="connsiteX6" fmla="*/ 1998921 w 2897663"/>
              <a:gd name="connsiteY6" fmla="*/ 116958 h 2105246"/>
              <a:gd name="connsiteX7" fmla="*/ 1924493 w 2897663"/>
              <a:gd name="connsiteY7" fmla="*/ 127590 h 2105246"/>
              <a:gd name="connsiteX8" fmla="*/ 1828800 w 2897663"/>
              <a:gd name="connsiteY8" fmla="*/ 180753 h 2105246"/>
              <a:gd name="connsiteX9" fmla="*/ 1796902 w 2897663"/>
              <a:gd name="connsiteY9" fmla="*/ 202018 h 2105246"/>
              <a:gd name="connsiteX10" fmla="*/ 1711842 w 2897663"/>
              <a:gd name="connsiteY10" fmla="*/ 223283 h 2105246"/>
              <a:gd name="connsiteX11" fmla="*/ 1669311 w 2897663"/>
              <a:gd name="connsiteY11" fmla="*/ 233916 h 2105246"/>
              <a:gd name="connsiteX12" fmla="*/ 1637414 w 2897663"/>
              <a:gd name="connsiteY12" fmla="*/ 244549 h 2105246"/>
              <a:gd name="connsiteX13" fmla="*/ 1467293 w 2897663"/>
              <a:gd name="connsiteY13" fmla="*/ 255181 h 2105246"/>
              <a:gd name="connsiteX14" fmla="*/ 1392865 w 2897663"/>
              <a:gd name="connsiteY14" fmla="*/ 287079 h 2105246"/>
              <a:gd name="connsiteX15" fmla="*/ 1360967 w 2897663"/>
              <a:gd name="connsiteY15" fmla="*/ 308344 h 2105246"/>
              <a:gd name="connsiteX16" fmla="*/ 1297172 w 2897663"/>
              <a:gd name="connsiteY16" fmla="*/ 329609 h 2105246"/>
              <a:gd name="connsiteX17" fmla="*/ 1265274 w 2897663"/>
              <a:gd name="connsiteY17" fmla="*/ 340242 h 2105246"/>
              <a:gd name="connsiteX18" fmla="*/ 1233376 w 2897663"/>
              <a:gd name="connsiteY18" fmla="*/ 361507 h 2105246"/>
              <a:gd name="connsiteX19" fmla="*/ 1095153 w 2897663"/>
              <a:gd name="connsiteY19" fmla="*/ 393404 h 2105246"/>
              <a:gd name="connsiteX20" fmla="*/ 829339 w 2897663"/>
              <a:gd name="connsiteY20" fmla="*/ 425302 h 2105246"/>
              <a:gd name="connsiteX21" fmla="*/ 765544 w 2897663"/>
              <a:gd name="connsiteY21" fmla="*/ 467832 h 2105246"/>
              <a:gd name="connsiteX22" fmla="*/ 733646 w 2897663"/>
              <a:gd name="connsiteY22" fmla="*/ 489097 h 2105246"/>
              <a:gd name="connsiteX23" fmla="*/ 712381 w 2897663"/>
              <a:gd name="connsiteY23" fmla="*/ 510363 h 2105246"/>
              <a:gd name="connsiteX24" fmla="*/ 637953 w 2897663"/>
              <a:gd name="connsiteY24" fmla="*/ 542260 h 2105246"/>
              <a:gd name="connsiteX25" fmla="*/ 542260 w 2897663"/>
              <a:gd name="connsiteY25" fmla="*/ 595423 h 2105246"/>
              <a:gd name="connsiteX26" fmla="*/ 478465 w 2897663"/>
              <a:gd name="connsiteY26" fmla="*/ 659218 h 2105246"/>
              <a:gd name="connsiteX27" fmla="*/ 446567 w 2897663"/>
              <a:gd name="connsiteY27" fmla="*/ 680483 h 2105246"/>
              <a:gd name="connsiteX28" fmla="*/ 393404 w 2897663"/>
              <a:gd name="connsiteY28" fmla="*/ 712381 h 2105246"/>
              <a:gd name="connsiteX29" fmla="*/ 361507 w 2897663"/>
              <a:gd name="connsiteY29" fmla="*/ 733646 h 2105246"/>
              <a:gd name="connsiteX30" fmla="*/ 329609 w 2897663"/>
              <a:gd name="connsiteY30" fmla="*/ 744279 h 2105246"/>
              <a:gd name="connsiteX31" fmla="*/ 265814 w 2897663"/>
              <a:gd name="connsiteY31" fmla="*/ 786809 h 2105246"/>
              <a:gd name="connsiteX32" fmla="*/ 244549 w 2897663"/>
              <a:gd name="connsiteY32" fmla="*/ 818707 h 2105246"/>
              <a:gd name="connsiteX33" fmla="*/ 223283 w 2897663"/>
              <a:gd name="connsiteY33" fmla="*/ 839972 h 2105246"/>
              <a:gd name="connsiteX34" fmla="*/ 212651 w 2897663"/>
              <a:gd name="connsiteY34" fmla="*/ 871870 h 2105246"/>
              <a:gd name="connsiteX35" fmla="*/ 191386 w 2897663"/>
              <a:gd name="connsiteY35" fmla="*/ 903767 h 2105246"/>
              <a:gd name="connsiteX36" fmla="*/ 170121 w 2897663"/>
              <a:gd name="connsiteY36" fmla="*/ 988828 h 2105246"/>
              <a:gd name="connsiteX37" fmla="*/ 138223 w 2897663"/>
              <a:gd name="connsiteY37" fmla="*/ 1063256 h 2105246"/>
              <a:gd name="connsiteX38" fmla="*/ 127590 w 2897663"/>
              <a:gd name="connsiteY38" fmla="*/ 1095153 h 2105246"/>
              <a:gd name="connsiteX39" fmla="*/ 63795 w 2897663"/>
              <a:gd name="connsiteY39" fmla="*/ 1137683 h 2105246"/>
              <a:gd name="connsiteX40" fmla="*/ 0 w 2897663"/>
              <a:gd name="connsiteY40" fmla="*/ 1222744 h 2105246"/>
              <a:gd name="connsiteX41" fmla="*/ 10632 w 2897663"/>
              <a:gd name="connsiteY41" fmla="*/ 1382232 h 2105246"/>
              <a:gd name="connsiteX42" fmla="*/ 31897 w 2897663"/>
              <a:gd name="connsiteY42" fmla="*/ 1584251 h 2105246"/>
              <a:gd name="connsiteX43" fmla="*/ 42530 w 2897663"/>
              <a:gd name="connsiteY43" fmla="*/ 1637414 h 2105246"/>
              <a:gd name="connsiteX44" fmla="*/ 148855 w 2897663"/>
              <a:gd name="connsiteY44" fmla="*/ 1765004 h 2105246"/>
              <a:gd name="connsiteX45" fmla="*/ 180753 w 2897663"/>
              <a:gd name="connsiteY45" fmla="*/ 1786270 h 2105246"/>
              <a:gd name="connsiteX46" fmla="*/ 223283 w 2897663"/>
              <a:gd name="connsiteY46" fmla="*/ 1796902 h 2105246"/>
              <a:gd name="connsiteX47" fmla="*/ 276446 w 2897663"/>
              <a:gd name="connsiteY47" fmla="*/ 1850065 h 2105246"/>
              <a:gd name="connsiteX48" fmla="*/ 308344 w 2897663"/>
              <a:gd name="connsiteY48" fmla="*/ 1871330 h 2105246"/>
              <a:gd name="connsiteX49" fmla="*/ 340242 w 2897663"/>
              <a:gd name="connsiteY49" fmla="*/ 1903228 h 2105246"/>
              <a:gd name="connsiteX50" fmla="*/ 404037 w 2897663"/>
              <a:gd name="connsiteY50" fmla="*/ 1945758 h 2105246"/>
              <a:gd name="connsiteX51" fmla="*/ 435935 w 2897663"/>
              <a:gd name="connsiteY51" fmla="*/ 1967023 h 2105246"/>
              <a:gd name="connsiteX52" fmla="*/ 478465 w 2897663"/>
              <a:gd name="connsiteY52" fmla="*/ 1988288 h 2105246"/>
              <a:gd name="connsiteX53" fmla="*/ 552893 w 2897663"/>
              <a:gd name="connsiteY53" fmla="*/ 2020186 h 2105246"/>
              <a:gd name="connsiteX54" fmla="*/ 648586 w 2897663"/>
              <a:gd name="connsiteY54" fmla="*/ 2052083 h 2105246"/>
              <a:gd name="connsiteX55" fmla="*/ 712381 w 2897663"/>
              <a:gd name="connsiteY55" fmla="*/ 2083981 h 2105246"/>
              <a:gd name="connsiteX56" fmla="*/ 786809 w 2897663"/>
              <a:gd name="connsiteY56" fmla="*/ 2105246 h 2105246"/>
              <a:gd name="connsiteX57" fmla="*/ 1073888 w 2897663"/>
              <a:gd name="connsiteY57" fmla="*/ 2094614 h 2105246"/>
              <a:gd name="connsiteX58" fmla="*/ 1212111 w 2897663"/>
              <a:gd name="connsiteY58" fmla="*/ 2062716 h 2105246"/>
              <a:gd name="connsiteX59" fmla="*/ 1275907 w 2897663"/>
              <a:gd name="connsiteY59" fmla="*/ 2052083 h 2105246"/>
              <a:gd name="connsiteX60" fmla="*/ 1307804 w 2897663"/>
              <a:gd name="connsiteY60" fmla="*/ 2041451 h 2105246"/>
              <a:gd name="connsiteX61" fmla="*/ 1477925 w 2897663"/>
              <a:gd name="connsiteY61" fmla="*/ 2030818 h 2105246"/>
              <a:gd name="connsiteX62" fmla="*/ 1509823 w 2897663"/>
              <a:gd name="connsiteY62" fmla="*/ 2009553 h 2105246"/>
              <a:gd name="connsiteX63" fmla="*/ 1573618 w 2897663"/>
              <a:gd name="connsiteY63" fmla="*/ 1988288 h 2105246"/>
              <a:gd name="connsiteX64" fmla="*/ 1637414 w 2897663"/>
              <a:gd name="connsiteY64" fmla="*/ 1945758 h 2105246"/>
              <a:gd name="connsiteX65" fmla="*/ 1701209 w 2897663"/>
              <a:gd name="connsiteY65" fmla="*/ 1924493 h 2105246"/>
              <a:gd name="connsiteX66" fmla="*/ 1733107 w 2897663"/>
              <a:gd name="connsiteY66" fmla="*/ 1903228 h 2105246"/>
              <a:gd name="connsiteX67" fmla="*/ 1765004 w 2897663"/>
              <a:gd name="connsiteY67" fmla="*/ 1871330 h 2105246"/>
              <a:gd name="connsiteX68" fmla="*/ 1807535 w 2897663"/>
              <a:gd name="connsiteY68" fmla="*/ 1850065 h 2105246"/>
              <a:gd name="connsiteX69" fmla="*/ 1871330 w 2897663"/>
              <a:gd name="connsiteY69" fmla="*/ 1796902 h 2105246"/>
              <a:gd name="connsiteX70" fmla="*/ 1903228 w 2897663"/>
              <a:gd name="connsiteY70" fmla="*/ 1786270 h 2105246"/>
              <a:gd name="connsiteX71" fmla="*/ 1956390 w 2897663"/>
              <a:gd name="connsiteY71" fmla="*/ 1743739 h 2105246"/>
              <a:gd name="connsiteX72" fmla="*/ 1988288 w 2897663"/>
              <a:gd name="connsiteY72" fmla="*/ 1711842 h 2105246"/>
              <a:gd name="connsiteX73" fmla="*/ 2030818 w 2897663"/>
              <a:gd name="connsiteY73" fmla="*/ 1658679 h 2105246"/>
              <a:gd name="connsiteX74" fmla="*/ 2041451 w 2897663"/>
              <a:gd name="connsiteY74" fmla="*/ 1626781 h 2105246"/>
              <a:gd name="connsiteX75" fmla="*/ 2062716 w 2897663"/>
              <a:gd name="connsiteY75" fmla="*/ 1594883 h 2105246"/>
              <a:gd name="connsiteX76" fmla="*/ 2137144 w 2897663"/>
              <a:gd name="connsiteY76" fmla="*/ 1520456 h 2105246"/>
              <a:gd name="connsiteX77" fmla="*/ 2158409 w 2897663"/>
              <a:gd name="connsiteY77" fmla="*/ 1499190 h 2105246"/>
              <a:gd name="connsiteX78" fmla="*/ 2264735 w 2897663"/>
              <a:gd name="connsiteY78" fmla="*/ 1435395 h 2105246"/>
              <a:gd name="connsiteX79" fmla="*/ 2286000 w 2897663"/>
              <a:gd name="connsiteY79" fmla="*/ 1403497 h 2105246"/>
              <a:gd name="connsiteX80" fmla="*/ 2360428 w 2897663"/>
              <a:gd name="connsiteY80" fmla="*/ 1371600 h 2105246"/>
              <a:gd name="connsiteX81" fmla="*/ 2456121 w 2897663"/>
              <a:gd name="connsiteY81" fmla="*/ 1307804 h 2105246"/>
              <a:gd name="connsiteX82" fmla="*/ 2530549 w 2897663"/>
              <a:gd name="connsiteY82" fmla="*/ 1265274 h 2105246"/>
              <a:gd name="connsiteX83" fmla="*/ 2562446 w 2897663"/>
              <a:gd name="connsiteY83" fmla="*/ 1254642 h 2105246"/>
              <a:gd name="connsiteX84" fmla="*/ 2583711 w 2897663"/>
              <a:gd name="connsiteY84" fmla="*/ 1233376 h 2105246"/>
              <a:gd name="connsiteX85" fmla="*/ 2615609 w 2897663"/>
              <a:gd name="connsiteY85" fmla="*/ 1212111 h 2105246"/>
              <a:gd name="connsiteX86" fmla="*/ 2636874 w 2897663"/>
              <a:gd name="connsiteY86" fmla="*/ 1180214 h 2105246"/>
              <a:gd name="connsiteX87" fmla="*/ 2711302 w 2897663"/>
              <a:gd name="connsiteY87" fmla="*/ 1116418 h 2105246"/>
              <a:gd name="connsiteX88" fmla="*/ 2743200 w 2897663"/>
              <a:gd name="connsiteY88" fmla="*/ 1052623 h 2105246"/>
              <a:gd name="connsiteX89" fmla="*/ 2753832 w 2897663"/>
              <a:gd name="connsiteY89" fmla="*/ 1010093 h 2105246"/>
              <a:gd name="connsiteX90" fmla="*/ 2775097 w 2897663"/>
              <a:gd name="connsiteY90" fmla="*/ 978195 h 2105246"/>
              <a:gd name="connsiteX91" fmla="*/ 2796362 w 2897663"/>
              <a:gd name="connsiteY91" fmla="*/ 893135 h 2105246"/>
              <a:gd name="connsiteX92" fmla="*/ 2806995 w 2897663"/>
              <a:gd name="connsiteY92" fmla="*/ 850604 h 2105246"/>
              <a:gd name="connsiteX93" fmla="*/ 2828260 w 2897663"/>
              <a:gd name="connsiteY93" fmla="*/ 808074 h 2105246"/>
              <a:gd name="connsiteX94" fmla="*/ 2860158 w 2897663"/>
              <a:gd name="connsiteY94" fmla="*/ 691116 h 2105246"/>
              <a:gd name="connsiteX95" fmla="*/ 2881423 w 2897663"/>
              <a:gd name="connsiteY95" fmla="*/ 659218 h 2105246"/>
              <a:gd name="connsiteX96" fmla="*/ 2881423 w 2897663"/>
              <a:gd name="connsiteY96" fmla="*/ 361507 h 2105246"/>
              <a:gd name="connsiteX97" fmla="*/ 2870790 w 2897663"/>
              <a:gd name="connsiteY97" fmla="*/ 329609 h 2105246"/>
              <a:gd name="connsiteX98" fmla="*/ 2849525 w 2897663"/>
              <a:gd name="connsiteY98" fmla="*/ 297711 h 2105246"/>
              <a:gd name="connsiteX99" fmla="*/ 2838893 w 2897663"/>
              <a:gd name="connsiteY99" fmla="*/ 265814 h 2105246"/>
              <a:gd name="connsiteX100" fmla="*/ 2806995 w 2897663"/>
              <a:gd name="connsiteY100" fmla="*/ 244549 h 2105246"/>
              <a:gd name="connsiteX101" fmla="*/ 2785730 w 2897663"/>
              <a:gd name="connsiteY101" fmla="*/ 223283 h 2105246"/>
              <a:gd name="connsiteX102" fmla="*/ 2764465 w 2897663"/>
              <a:gd name="connsiteY102" fmla="*/ 191386 h 2105246"/>
              <a:gd name="connsiteX103" fmla="*/ 2700669 w 2897663"/>
              <a:gd name="connsiteY103" fmla="*/ 159488 h 2105246"/>
              <a:gd name="connsiteX104" fmla="*/ 2668772 w 2897663"/>
              <a:gd name="connsiteY104" fmla="*/ 127590 h 2105246"/>
              <a:gd name="connsiteX105" fmla="*/ 2604976 w 2897663"/>
              <a:gd name="connsiteY105" fmla="*/ 106325 h 2105246"/>
              <a:gd name="connsiteX106" fmla="*/ 2509283 w 2897663"/>
              <a:gd name="connsiteY106" fmla="*/ 74428 h 2105246"/>
              <a:gd name="connsiteX107" fmla="*/ 2402958 w 2897663"/>
              <a:gd name="connsiteY107" fmla="*/ 31897 h 2105246"/>
              <a:gd name="connsiteX108" fmla="*/ 2402958 w 2897663"/>
              <a:gd name="connsiteY108" fmla="*/ 0 h 210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897663" h="2105246">
                <a:moveTo>
                  <a:pt x="2402958" y="0"/>
                </a:moveTo>
                <a:cubicBezTo>
                  <a:pt x="2385237" y="7088"/>
                  <a:pt x="2366866" y="12730"/>
                  <a:pt x="2349795" y="21265"/>
                </a:cubicBezTo>
                <a:cubicBezTo>
                  <a:pt x="2338365" y="26980"/>
                  <a:pt x="2330020" y="38489"/>
                  <a:pt x="2317897" y="42530"/>
                </a:cubicBezTo>
                <a:cubicBezTo>
                  <a:pt x="2299496" y="48664"/>
                  <a:pt x="2177971" y="62679"/>
                  <a:pt x="2169042" y="63795"/>
                </a:cubicBezTo>
                <a:cubicBezTo>
                  <a:pt x="2104761" y="79866"/>
                  <a:pt x="2140381" y="69805"/>
                  <a:pt x="2062716" y="95693"/>
                </a:cubicBezTo>
                <a:lnTo>
                  <a:pt x="2030818" y="106325"/>
                </a:lnTo>
                <a:cubicBezTo>
                  <a:pt x="2020186" y="109869"/>
                  <a:pt x="2010016" y="115373"/>
                  <a:pt x="1998921" y="116958"/>
                </a:cubicBezTo>
                <a:lnTo>
                  <a:pt x="1924493" y="127590"/>
                </a:lnTo>
                <a:cubicBezTo>
                  <a:pt x="1868349" y="146305"/>
                  <a:pt x="1901921" y="132006"/>
                  <a:pt x="1828800" y="180753"/>
                </a:cubicBezTo>
                <a:cubicBezTo>
                  <a:pt x="1818167" y="187841"/>
                  <a:pt x="1809299" y="198919"/>
                  <a:pt x="1796902" y="202018"/>
                </a:cubicBezTo>
                <a:lnTo>
                  <a:pt x="1711842" y="223283"/>
                </a:lnTo>
                <a:cubicBezTo>
                  <a:pt x="1697665" y="226827"/>
                  <a:pt x="1683174" y="229295"/>
                  <a:pt x="1669311" y="233916"/>
                </a:cubicBezTo>
                <a:cubicBezTo>
                  <a:pt x="1658679" y="237460"/>
                  <a:pt x="1648560" y="243376"/>
                  <a:pt x="1637414" y="244549"/>
                </a:cubicBezTo>
                <a:cubicBezTo>
                  <a:pt x="1580909" y="250497"/>
                  <a:pt x="1524000" y="251637"/>
                  <a:pt x="1467293" y="255181"/>
                </a:cubicBezTo>
                <a:cubicBezTo>
                  <a:pt x="1431507" y="267110"/>
                  <a:pt x="1429653" y="266057"/>
                  <a:pt x="1392865" y="287079"/>
                </a:cubicBezTo>
                <a:cubicBezTo>
                  <a:pt x="1381770" y="293419"/>
                  <a:pt x="1372644" y="303154"/>
                  <a:pt x="1360967" y="308344"/>
                </a:cubicBezTo>
                <a:cubicBezTo>
                  <a:pt x="1340484" y="317448"/>
                  <a:pt x="1318437" y="322521"/>
                  <a:pt x="1297172" y="329609"/>
                </a:cubicBezTo>
                <a:cubicBezTo>
                  <a:pt x="1286539" y="333153"/>
                  <a:pt x="1274600" y="334025"/>
                  <a:pt x="1265274" y="340242"/>
                </a:cubicBezTo>
                <a:cubicBezTo>
                  <a:pt x="1254641" y="347330"/>
                  <a:pt x="1245053" y="356317"/>
                  <a:pt x="1233376" y="361507"/>
                </a:cubicBezTo>
                <a:cubicBezTo>
                  <a:pt x="1178067" y="386089"/>
                  <a:pt x="1155701" y="384755"/>
                  <a:pt x="1095153" y="393404"/>
                </a:cubicBezTo>
                <a:cubicBezTo>
                  <a:pt x="967386" y="435995"/>
                  <a:pt x="1053742" y="413492"/>
                  <a:pt x="829339" y="425302"/>
                </a:cubicBezTo>
                <a:lnTo>
                  <a:pt x="765544" y="467832"/>
                </a:lnTo>
                <a:cubicBezTo>
                  <a:pt x="754911" y="474920"/>
                  <a:pt x="742682" y="480061"/>
                  <a:pt x="733646" y="489097"/>
                </a:cubicBezTo>
                <a:cubicBezTo>
                  <a:pt x="726558" y="496186"/>
                  <a:pt x="720722" y="504802"/>
                  <a:pt x="712381" y="510363"/>
                </a:cubicBezTo>
                <a:cubicBezTo>
                  <a:pt x="686103" y="527882"/>
                  <a:pt x="666307" y="532809"/>
                  <a:pt x="637953" y="542260"/>
                </a:cubicBezTo>
                <a:cubicBezTo>
                  <a:pt x="564833" y="591007"/>
                  <a:pt x="598404" y="576708"/>
                  <a:pt x="542260" y="595423"/>
                </a:cubicBezTo>
                <a:cubicBezTo>
                  <a:pt x="520995" y="616688"/>
                  <a:pt x="503488" y="642537"/>
                  <a:pt x="478465" y="659218"/>
                </a:cubicBezTo>
                <a:cubicBezTo>
                  <a:pt x="467832" y="666306"/>
                  <a:pt x="456546" y="672500"/>
                  <a:pt x="446567" y="680483"/>
                </a:cubicBezTo>
                <a:cubicBezTo>
                  <a:pt x="404866" y="713844"/>
                  <a:pt x="448800" y="693917"/>
                  <a:pt x="393404" y="712381"/>
                </a:cubicBezTo>
                <a:cubicBezTo>
                  <a:pt x="382772" y="719469"/>
                  <a:pt x="372936" y="727931"/>
                  <a:pt x="361507" y="733646"/>
                </a:cubicBezTo>
                <a:cubicBezTo>
                  <a:pt x="351482" y="738658"/>
                  <a:pt x="339406" y="738836"/>
                  <a:pt x="329609" y="744279"/>
                </a:cubicBezTo>
                <a:cubicBezTo>
                  <a:pt x="307268" y="756691"/>
                  <a:pt x="265814" y="786809"/>
                  <a:pt x="265814" y="786809"/>
                </a:cubicBezTo>
                <a:cubicBezTo>
                  <a:pt x="258726" y="797442"/>
                  <a:pt x="252532" y="808728"/>
                  <a:pt x="244549" y="818707"/>
                </a:cubicBezTo>
                <a:cubicBezTo>
                  <a:pt x="238287" y="826535"/>
                  <a:pt x="228441" y="831376"/>
                  <a:pt x="223283" y="839972"/>
                </a:cubicBezTo>
                <a:cubicBezTo>
                  <a:pt x="217517" y="849583"/>
                  <a:pt x="217663" y="861845"/>
                  <a:pt x="212651" y="871870"/>
                </a:cubicBezTo>
                <a:cubicBezTo>
                  <a:pt x="206936" y="883300"/>
                  <a:pt x="197101" y="892338"/>
                  <a:pt x="191386" y="903767"/>
                </a:cubicBezTo>
                <a:cubicBezTo>
                  <a:pt x="179232" y="928075"/>
                  <a:pt x="176189" y="964558"/>
                  <a:pt x="170121" y="988828"/>
                </a:cubicBezTo>
                <a:cubicBezTo>
                  <a:pt x="160149" y="1028715"/>
                  <a:pt x="156476" y="1020666"/>
                  <a:pt x="138223" y="1063256"/>
                </a:cubicBezTo>
                <a:cubicBezTo>
                  <a:pt x="133808" y="1073557"/>
                  <a:pt x="133807" y="1085828"/>
                  <a:pt x="127590" y="1095153"/>
                </a:cubicBezTo>
                <a:cubicBezTo>
                  <a:pt x="104833" y="1129288"/>
                  <a:pt x="97238" y="1126536"/>
                  <a:pt x="63795" y="1137683"/>
                </a:cubicBezTo>
                <a:cubicBezTo>
                  <a:pt x="2707" y="1198771"/>
                  <a:pt x="18557" y="1167071"/>
                  <a:pt x="0" y="1222744"/>
                </a:cubicBezTo>
                <a:cubicBezTo>
                  <a:pt x="3544" y="1275907"/>
                  <a:pt x="6696" y="1329097"/>
                  <a:pt x="10632" y="1382232"/>
                </a:cubicBezTo>
                <a:cubicBezTo>
                  <a:pt x="17017" y="1468428"/>
                  <a:pt x="18947" y="1506548"/>
                  <a:pt x="31897" y="1584251"/>
                </a:cubicBezTo>
                <a:cubicBezTo>
                  <a:pt x="34868" y="1602077"/>
                  <a:pt x="35052" y="1620962"/>
                  <a:pt x="42530" y="1637414"/>
                </a:cubicBezTo>
                <a:cubicBezTo>
                  <a:pt x="59586" y="1674937"/>
                  <a:pt x="116593" y="1743495"/>
                  <a:pt x="148855" y="1765004"/>
                </a:cubicBezTo>
                <a:cubicBezTo>
                  <a:pt x="159488" y="1772093"/>
                  <a:pt x="169007" y="1781236"/>
                  <a:pt x="180753" y="1786270"/>
                </a:cubicBezTo>
                <a:cubicBezTo>
                  <a:pt x="194184" y="1792026"/>
                  <a:pt x="209106" y="1793358"/>
                  <a:pt x="223283" y="1796902"/>
                </a:cubicBezTo>
                <a:cubicBezTo>
                  <a:pt x="241004" y="1814623"/>
                  <a:pt x="255594" y="1836164"/>
                  <a:pt x="276446" y="1850065"/>
                </a:cubicBezTo>
                <a:cubicBezTo>
                  <a:pt x="287079" y="1857153"/>
                  <a:pt x="298527" y="1863149"/>
                  <a:pt x="308344" y="1871330"/>
                </a:cubicBezTo>
                <a:cubicBezTo>
                  <a:pt x="319896" y="1880956"/>
                  <a:pt x="328373" y="1893996"/>
                  <a:pt x="340242" y="1903228"/>
                </a:cubicBezTo>
                <a:cubicBezTo>
                  <a:pt x="360416" y="1918919"/>
                  <a:pt x="382772" y="1931581"/>
                  <a:pt x="404037" y="1945758"/>
                </a:cubicBezTo>
                <a:cubicBezTo>
                  <a:pt x="414670" y="1952846"/>
                  <a:pt x="424505" y="1961308"/>
                  <a:pt x="435935" y="1967023"/>
                </a:cubicBezTo>
                <a:cubicBezTo>
                  <a:pt x="450112" y="1974111"/>
                  <a:pt x="464703" y="1980424"/>
                  <a:pt x="478465" y="1988288"/>
                </a:cubicBezTo>
                <a:cubicBezTo>
                  <a:pt x="535576" y="2020923"/>
                  <a:pt x="483036" y="2002721"/>
                  <a:pt x="552893" y="2020186"/>
                </a:cubicBezTo>
                <a:cubicBezTo>
                  <a:pt x="608389" y="2057184"/>
                  <a:pt x="562634" y="2032983"/>
                  <a:pt x="648586" y="2052083"/>
                </a:cubicBezTo>
                <a:cubicBezTo>
                  <a:pt x="719319" y="2067801"/>
                  <a:pt x="640700" y="2055309"/>
                  <a:pt x="712381" y="2083981"/>
                </a:cubicBezTo>
                <a:cubicBezTo>
                  <a:pt x="736338" y="2093564"/>
                  <a:pt x="762000" y="2098158"/>
                  <a:pt x="786809" y="2105246"/>
                </a:cubicBezTo>
                <a:cubicBezTo>
                  <a:pt x="882502" y="2101702"/>
                  <a:pt x="978443" y="2102353"/>
                  <a:pt x="1073888" y="2094614"/>
                </a:cubicBezTo>
                <a:cubicBezTo>
                  <a:pt x="1260404" y="2079491"/>
                  <a:pt x="1124467" y="2082193"/>
                  <a:pt x="1212111" y="2062716"/>
                </a:cubicBezTo>
                <a:cubicBezTo>
                  <a:pt x="1233156" y="2058039"/>
                  <a:pt x="1254862" y="2056760"/>
                  <a:pt x="1275907" y="2052083"/>
                </a:cubicBezTo>
                <a:cubicBezTo>
                  <a:pt x="1286848" y="2049652"/>
                  <a:pt x="1296658" y="2042624"/>
                  <a:pt x="1307804" y="2041451"/>
                </a:cubicBezTo>
                <a:cubicBezTo>
                  <a:pt x="1364309" y="2035503"/>
                  <a:pt x="1421218" y="2034362"/>
                  <a:pt x="1477925" y="2030818"/>
                </a:cubicBezTo>
                <a:cubicBezTo>
                  <a:pt x="1488558" y="2023730"/>
                  <a:pt x="1498146" y="2014743"/>
                  <a:pt x="1509823" y="2009553"/>
                </a:cubicBezTo>
                <a:cubicBezTo>
                  <a:pt x="1530306" y="2000449"/>
                  <a:pt x="1554967" y="2000722"/>
                  <a:pt x="1573618" y="1988288"/>
                </a:cubicBezTo>
                <a:cubicBezTo>
                  <a:pt x="1594883" y="1974111"/>
                  <a:pt x="1613168" y="1953840"/>
                  <a:pt x="1637414" y="1945758"/>
                </a:cubicBezTo>
                <a:lnTo>
                  <a:pt x="1701209" y="1924493"/>
                </a:lnTo>
                <a:cubicBezTo>
                  <a:pt x="1711842" y="1917405"/>
                  <a:pt x="1723290" y="1911409"/>
                  <a:pt x="1733107" y="1903228"/>
                </a:cubicBezTo>
                <a:cubicBezTo>
                  <a:pt x="1744658" y="1893602"/>
                  <a:pt x="1752768" y="1880070"/>
                  <a:pt x="1765004" y="1871330"/>
                </a:cubicBezTo>
                <a:cubicBezTo>
                  <a:pt x="1777902" y="1862117"/>
                  <a:pt x="1793358" y="1857153"/>
                  <a:pt x="1807535" y="1850065"/>
                </a:cubicBezTo>
                <a:cubicBezTo>
                  <a:pt x="1831050" y="1826549"/>
                  <a:pt x="1841723" y="1811705"/>
                  <a:pt x="1871330" y="1796902"/>
                </a:cubicBezTo>
                <a:cubicBezTo>
                  <a:pt x="1881355" y="1791890"/>
                  <a:pt x="1892595" y="1789814"/>
                  <a:pt x="1903228" y="1786270"/>
                </a:cubicBezTo>
                <a:cubicBezTo>
                  <a:pt x="1965081" y="1724414"/>
                  <a:pt x="1875932" y="1810787"/>
                  <a:pt x="1956390" y="1743739"/>
                </a:cubicBezTo>
                <a:cubicBezTo>
                  <a:pt x="1967942" y="1734113"/>
                  <a:pt x="1977655" y="1722474"/>
                  <a:pt x="1988288" y="1711842"/>
                </a:cubicBezTo>
                <a:cubicBezTo>
                  <a:pt x="2015015" y="1631665"/>
                  <a:pt x="1975854" y="1727385"/>
                  <a:pt x="2030818" y="1658679"/>
                </a:cubicBezTo>
                <a:cubicBezTo>
                  <a:pt x="2037819" y="1649927"/>
                  <a:pt x="2036439" y="1636806"/>
                  <a:pt x="2041451" y="1626781"/>
                </a:cubicBezTo>
                <a:cubicBezTo>
                  <a:pt x="2047166" y="1615351"/>
                  <a:pt x="2054167" y="1604381"/>
                  <a:pt x="2062716" y="1594883"/>
                </a:cubicBezTo>
                <a:cubicBezTo>
                  <a:pt x="2086187" y="1568804"/>
                  <a:pt x="2112335" y="1545265"/>
                  <a:pt x="2137144" y="1520456"/>
                </a:cubicBezTo>
                <a:cubicBezTo>
                  <a:pt x="2144233" y="1513367"/>
                  <a:pt x="2150068" y="1504751"/>
                  <a:pt x="2158409" y="1499190"/>
                </a:cubicBezTo>
                <a:cubicBezTo>
                  <a:pt x="2235392" y="1447868"/>
                  <a:pt x="2199345" y="1468089"/>
                  <a:pt x="2264735" y="1435395"/>
                </a:cubicBezTo>
                <a:cubicBezTo>
                  <a:pt x="2271823" y="1424762"/>
                  <a:pt x="2276964" y="1412533"/>
                  <a:pt x="2286000" y="1403497"/>
                </a:cubicBezTo>
                <a:cubicBezTo>
                  <a:pt x="2310476" y="1379021"/>
                  <a:pt x="2327891" y="1379734"/>
                  <a:pt x="2360428" y="1371600"/>
                </a:cubicBezTo>
                <a:lnTo>
                  <a:pt x="2456121" y="1307804"/>
                </a:lnTo>
                <a:cubicBezTo>
                  <a:pt x="2488156" y="1286447"/>
                  <a:pt x="2492776" y="1281462"/>
                  <a:pt x="2530549" y="1265274"/>
                </a:cubicBezTo>
                <a:cubicBezTo>
                  <a:pt x="2540850" y="1260859"/>
                  <a:pt x="2551814" y="1258186"/>
                  <a:pt x="2562446" y="1254642"/>
                </a:cubicBezTo>
                <a:cubicBezTo>
                  <a:pt x="2569534" y="1247553"/>
                  <a:pt x="2575883" y="1239638"/>
                  <a:pt x="2583711" y="1233376"/>
                </a:cubicBezTo>
                <a:cubicBezTo>
                  <a:pt x="2593690" y="1225393"/>
                  <a:pt x="2606573" y="1221147"/>
                  <a:pt x="2615609" y="1212111"/>
                </a:cubicBezTo>
                <a:cubicBezTo>
                  <a:pt x="2624645" y="1203075"/>
                  <a:pt x="2627838" y="1189250"/>
                  <a:pt x="2636874" y="1180214"/>
                </a:cubicBezTo>
                <a:cubicBezTo>
                  <a:pt x="2707274" y="1109814"/>
                  <a:pt x="2653432" y="1185862"/>
                  <a:pt x="2711302" y="1116418"/>
                </a:cubicBezTo>
                <a:cubicBezTo>
                  <a:pt x="2731562" y="1092106"/>
                  <a:pt x="2734861" y="1081811"/>
                  <a:pt x="2743200" y="1052623"/>
                </a:cubicBezTo>
                <a:cubicBezTo>
                  <a:pt x="2747214" y="1038572"/>
                  <a:pt x="2748076" y="1023524"/>
                  <a:pt x="2753832" y="1010093"/>
                </a:cubicBezTo>
                <a:cubicBezTo>
                  <a:pt x="2758866" y="998347"/>
                  <a:pt x="2768009" y="988828"/>
                  <a:pt x="2775097" y="978195"/>
                </a:cubicBezTo>
                <a:lnTo>
                  <a:pt x="2796362" y="893135"/>
                </a:lnTo>
                <a:cubicBezTo>
                  <a:pt x="2799906" y="878958"/>
                  <a:pt x="2800460" y="863675"/>
                  <a:pt x="2806995" y="850604"/>
                </a:cubicBezTo>
                <a:lnTo>
                  <a:pt x="2828260" y="808074"/>
                </a:lnTo>
                <a:cubicBezTo>
                  <a:pt x="2833966" y="779543"/>
                  <a:pt x="2844741" y="714241"/>
                  <a:pt x="2860158" y="691116"/>
                </a:cubicBezTo>
                <a:lnTo>
                  <a:pt x="2881423" y="659218"/>
                </a:lnTo>
                <a:cubicBezTo>
                  <a:pt x="2906651" y="533072"/>
                  <a:pt x="2899183" y="592393"/>
                  <a:pt x="2881423" y="361507"/>
                </a:cubicBezTo>
                <a:cubicBezTo>
                  <a:pt x="2880563" y="350332"/>
                  <a:pt x="2875802" y="339634"/>
                  <a:pt x="2870790" y="329609"/>
                </a:cubicBezTo>
                <a:cubicBezTo>
                  <a:pt x="2865075" y="318179"/>
                  <a:pt x="2856613" y="308344"/>
                  <a:pt x="2849525" y="297711"/>
                </a:cubicBezTo>
                <a:cubicBezTo>
                  <a:pt x="2845981" y="287079"/>
                  <a:pt x="2845894" y="274565"/>
                  <a:pt x="2838893" y="265814"/>
                </a:cubicBezTo>
                <a:cubicBezTo>
                  <a:pt x="2830910" y="255835"/>
                  <a:pt x="2816974" y="252532"/>
                  <a:pt x="2806995" y="244549"/>
                </a:cubicBezTo>
                <a:cubicBezTo>
                  <a:pt x="2799167" y="238287"/>
                  <a:pt x="2791992" y="231111"/>
                  <a:pt x="2785730" y="223283"/>
                </a:cubicBezTo>
                <a:cubicBezTo>
                  <a:pt x="2777747" y="213305"/>
                  <a:pt x="2773501" y="200422"/>
                  <a:pt x="2764465" y="191386"/>
                </a:cubicBezTo>
                <a:cubicBezTo>
                  <a:pt x="2743854" y="170775"/>
                  <a:pt x="2726612" y="168136"/>
                  <a:pt x="2700669" y="159488"/>
                </a:cubicBezTo>
                <a:cubicBezTo>
                  <a:pt x="2690037" y="148855"/>
                  <a:pt x="2681916" y="134892"/>
                  <a:pt x="2668772" y="127590"/>
                </a:cubicBezTo>
                <a:cubicBezTo>
                  <a:pt x="2649177" y="116704"/>
                  <a:pt x="2623627" y="118759"/>
                  <a:pt x="2604976" y="106325"/>
                </a:cubicBezTo>
                <a:cubicBezTo>
                  <a:pt x="2555141" y="73101"/>
                  <a:pt x="2585684" y="87161"/>
                  <a:pt x="2509283" y="74428"/>
                </a:cubicBezTo>
                <a:cubicBezTo>
                  <a:pt x="2446708" y="43141"/>
                  <a:pt x="2481784" y="58173"/>
                  <a:pt x="2402958" y="31897"/>
                </a:cubicBezTo>
                <a:lnTo>
                  <a:pt x="2402958" y="0"/>
                </a:lnTo>
                <a:close/>
              </a:path>
            </a:pathLst>
          </a:cu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Forme libre 6"/>
          <p:cNvSpPr/>
          <p:nvPr/>
        </p:nvSpPr>
        <p:spPr>
          <a:xfrm>
            <a:off x="5411788" y="1595438"/>
            <a:ext cx="2254250" cy="1171575"/>
          </a:xfrm>
          <a:custGeom>
            <a:avLst/>
            <a:gdLst>
              <a:gd name="connsiteX0" fmla="*/ 1711842 w 2254102"/>
              <a:gd name="connsiteY0" fmla="*/ 0 h 1562986"/>
              <a:gd name="connsiteX1" fmla="*/ 1658679 w 2254102"/>
              <a:gd name="connsiteY1" fmla="*/ 31897 h 1562986"/>
              <a:gd name="connsiteX2" fmla="*/ 1626781 w 2254102"/>
              <a:gd name="connsiteY2" fmla="*/ 42530 h 1562986"/>
              <a:gd name="connsiteX3" fmla="*/ 1509823 w 2254102"/>
              <a:gd name="connsiteY3" fmla="*/ 74428 h 1562986"/>
              <a:gd name="connsiteX4" fmla="*/ 1456661 w 2254102"/>
              <a:gd name="connsiteY4" fmla="*/ 138223 h 1562986"/>
              <a:gd name="connsiteX5" fmla="*/ 1435395 w 2254102"/>
              <a:gd name="connsiteY5" fmla="*/ 159488 h 1562986"/>
              <a:gd name="connsiteX6" fmla="*/ 1414130 w 2254102"/>
              <a:gd name="connsiteY6" fmla="*/ 191386 h 1562986"/>
              <a:gd name="connsiteX7" fmla="*/ 1350335 w 2254102"/>
              <a:gd name="connsiteY7" fmla="*/ 244548 h 1562986"/>
              <a:gd name="connsiteX8" fmla="*/ 1286540 w 2254102"/>
              <a:gd name="connsiteY8" fmla="*/ 265814 h 1562986"/>
              <a:gd name="connsiteX9" fmla="*/ 1254642 w 2254102"/>
              <a:gd name="connsiteY9" fmla="*/ 276446 h 1562986"/>
              <a:gd name="connsiteX10" fmla="*/ 1052623 w 2254102"/>
              <a:gd name="connsiteY10" fmla="*/ 308344 h 1562986"/>
              <a:gd name="connsiteX11" fmla="*/ 1020726 w 2254102"/>
              <a:gd name="connsiteY11" fmla="*/ 318976 h 1562986"/>
              <a:gd name="connsiteX12" fmla="*/ 978195 w 2254102"/>
              <a:gd name="connsiteY12" fmla="*/ 350874 h 1562986"/>
              <a:gd name="connsiteX13" fmla="*/ 946298 w 2254102"/>
              <a:gd name="connsiteY13" fmla="*/ 372139 h 1562986"/>
              <a:gd name="connsiteX14" fmla="*/ 776177 w 2254102"/>
              <a:gd name="connsiteY14" fmla="*/ 361507 h 1562986"/>
              <a:gd name="connsiteX15" fmla="*/ 510363 w 2254102"/>
              <a:gd name="connsiteY15" fmla="*/ 350874 h 1562986"/>
              <a:gd name="connsiteX16" fmla="*/ 329609 w 2254102"/>
              <a:gd name="connsiteY16" fmla="*/ 350874 h 1562986"/>
              <a:gd name="connsiteX17" fmla="*/ 297712 w 2254102"/>
              <a:gd name="connsiteY17" fmla="*/ 382772 h 1562986"/>
              <a:gd name="connsiteX18" fmla="*/ 265814 w 2254102"/>
              <a:gd name="connsiteY18" fmla="*/ 404037 h 1562986"/>
              <a:gd name="connsiteX19" fmla="*/ 255181 w 2254102"/>
              <a:gd name="connsiteY19" fmla="*/ 446567 h 1562986"/>
              <a:gd name="connsiteX20" fmla="*/ 212651 w 2254102"/>
              <a:gd name="connsiteY20" fmla="*/ 510362 h 1562986"/>
              <a:gd name="connsiteX21" fmla="*/ 180754 w 2254102"/>
              <a:gd name="connsiteY21" fmla="*/ 574158 h 1562986"/>
              <a:gd name="connsiteX22" fmla="*/ 159488 w 2254102"/>
              <a:gd name="connsiteY22" fmla="*/ 637953 h 1562986"/>
              <a:gd name="connsiteX23" fmla="*/ 148856 w 2254102"/>
              <a:gd name="connsiteY23" fmla="*/ 669851 h 1562986"/>
              <a:gd name="connsiteX24" fmla="*/ 127591 w 2254102"/>
              <a:gd name="connsiteY24" fmla="*/ 712381 h 1562986"/>
              <a:gd name="connsiteX25" fmla="*/ 74428 w 2254102"/>
              <a:gd name="connsiteY25" fmla="*/ 776176 h 1562986"/>
              <a:gd name="connsiteX26" fmla="*/ 21265 w 2254102"/>
              <a:gd name="connsiteY26" fmla="*/ 871869 h 1562986"/>
              <a:gd name="connsiteX27" fmla="*/ 10633 w 2254102"/>
              <a:gd name="connsiteY27" fmla="*/ 1137683 h 1562986"/>
              <a:gd name="connsiteX28" fmla="*/ 0 w 2254102"/>
              <a:gd name="connsiteY28" fmla="*/ 1169581 h 1562986"/>
              <a:gd name="connsiteX29" fmla="*/ 31898 w 2254102"/>
              <a:gd name="connsiteY29" fmla="*/ 1435395 h 1562986"/>
              <a:gd name="connsiteX30" fmla="*/ 53163 w 2254102"/>
              <a:gd name="connsiteY30" fmla="*/ 1467293 h 1562986"/>
              <a:gd name="connsiteX31" fmla="*/ 127591 w 2254102"/>
              <a:gd name="connsiteY31" fmla="*/ 1488558 h 1562986"/>
              <a:gd name="connsiteX32" fmla="*/ 191386 w 2254102"/>
              <a:gd name="connsiteY32" fmla="*/ 1509823 h 1562986"/>
              <a:gd name="connsiteX33" fmla="*/ 265814 w 2254102"/>
              <a:gd name="connsiteY33" fmla="*/ 1531088 h 1562986"/>
              <a:gd name="connsiteX34" fmla="*/ 308344 w 2254102"/>
              <a:gd name="connsiteY34" fmla="*/ 1541721 h 1562986"/>
              <a:gd name="connsiteX35" fmla="*/ 340242 w 2254102"/>
              <a:gd name="connsiteY35" fmla="*/ 1552353 h 1562986"/>
              <a:gd name="connsiteX36" fmla="*/ 414670 w 2254102"/>
              <a:gd name="connsiteY36" fmla="*/ 1562986 h 1562986"/>
              <a:gd name="connsiteX37" fmla="*/ 627321 w 2254102"/>
              <a:gd name="connsiteY37" fmla="*/ 1552353 h 1562986"/>
              <a:gd name="connsiteX38" fmla="*/ 723014 w 2254102"/>
              <a:gd name="connsiteY38" fmla="*/ 1477925 h 1562986"/>
              <a:gd name="connsiteX39" fmla="*/ 754912 w 2254102"/>
              <a:gd name="connsiteY39" fmla="*/ 1456660 h 1562986"/>
              <a:gd name="connsiteX40" fmla="*/ 850605 w 2254102"/>
              <a:gd name="connsiteY40" fmla="*/ 1382232 h 1562986"/>
              <a:gd name="connsiteX41" fmla="*/ 914400 w 2254102"/>
              <a:gd name="connsiteY41" fmla="*/ 1360967 h 1562986"/>
              <a:gd name="connsiteX42" fmla="*/ 946298 w 2254102"/>
              <a:gd name="connsiteY42" fmla="*/ 1339702 h 1562986"/>
              <a:gd name="connsiteX43" fmla="*/ 1010093 w 2254102"/>
              <a:gd name="connsiteY43" fmla="*/ 1318437 h 1562986"/>
              <a:gd name="connsiteX44" fmla="*/ 1073888 w 2254102"/>
              <a:gd name="connsiteY44" fmla="*/ 1297172 h 1562986"/>
              <a:gd name="connsiteX45" fmla="*/ 1180214 w 2254102"/>
              <a:gd name="connsiteY45" fmla="*/ 1265274 h 1562986"/>
              <a:gd name="connsiteX46" fmla="*/ 1244009 w 2254102"/>
              <a:gd name="connsiteY46" fmla="*/ 1233376 h 1562986"/>
              <a:gd name="connsiteX47" fmla="*/ 1265275 w 2254102"/>
              <a:gd name="connsiteY47" fmla="*/ 1212111 h 1562986"/>
              <a:gd name="connsiteX48" fmla="*/ 1329070 w 2254102"/>
              <a:gd name="connsiteY48" fmla="*/ 1180214 h 1562986"/>
              <a:gd name="connsiteX49" fmla="*/ 1403498 w 2254102"/>
              <a:gd name="connsiteY49" fmla="*/ 1095153 h 1562986"/>
              <a:gd name="connsiteX50" fmla="*/ 1414130 w 2254102"/>
              <a:gd name="connsiteY50" fmla="*/ 1063255 h 1562986"/>
              <a:gd name="connsiteX51" fmla="*/ 1456661 w 2254102"/>
              <a:gd name="connsiteY51" fmla="*/ 1010093 h 1562986"/>
              <a:gd name="connsiteX52" fmla="*/ 1467293 w 2254102"/>
              <a:gd name="connsiteY52" fmla="*/ 978195 h 1562986"/>
              <a:gd name="connsiteX53" fmla="*/ 1541721 w 2254102"/>
              <a:gd name="connsiteY53" fmla="*/ 882502 h 1562986"/>
              <a:gd name="connsiteX54" fmla="*/ 1573619 w 2254102"/>
              <a:gd name="connsiteY54" fmla="*/ 808074 h 1562986"/>
              <a:gd name="connsiteX55" fmla="*/ 1616149 w 2254102"/>
              <a:gd name="connsiteY55" fmla="*/ 712381 h 1562986"/>
              <a:gd name="connsiteX56" fmla="*/ 1626781 w 2254102"/>
              <a:gd name="connsiteY56" fmla="*/ 669851 h 1562986"/>
              <a:gd name="connsiteX57" fmla="*/ 1711842 w 2254102"/>
              <a:gd name="connsiteY57" fmla="*/ 595423 h 1562986"/>
              <a:gd name="connsiteX58" fmla="*/ 1775637 w 2254102"/>
              <a:gd name="connsiteY58" fmla="*/ 574158 h 1562986"/>
              <a:gd name="connsiteX59" fmla="*/ 1807535 w 2254102"/>
              <a:gd name="connsiteY59" fmla="*/ 563525 h 1562986"/>
              <a:gd name="connsiteX60" fmla="*/ 1839433 w 2254102"/>
              <a:gd name="connsiteY60" fmla="*/ 542260 h 1562986"/>
              <a:gd name="connsiteX61" fmla="*/ 1871330 w 2254102"/>
              <a:gd name="connsiteY61" fmla="*/ 510362 h 1562986"/>
              <a:gd name="connsiteX62" fmla="*/ 2083981 w 2254102"/>
              <a:gd name="connsiteY62" fmla="*/ 499730 h 1562986"/>
              <a:gd name="connsiteX63" fmla="*/ 2147777 w 2254102"/>
              <a:gd name="connsiteY63" fmla="*/ 467832 h 1562986"/>
              <a:gd name="connsiteX64" fmla="*/ 2169042 w 2254102"/>
              <a:gd name="connsiteY64" fmla="*/ 435935 h 1562986"/>
              <a:gd name="connsiteX65" fmla="*/ 2211572 w 2254102"/>
              <a:gd name="connsiteY65" fmla="*/ 382772 h 1562986"/>
              <a:gd name="connsiteX66" fmla="*/ 2254102 w 2254102"/>
              <a:gd name="connsiteY66" fmla="*/ 287079 h 1562986"/>
              <a:gd name="connsiteX67" fmla="*/ 2243470 w 2254102"/>
              <a:gd name="connsiteY67" fmla="*/ 233916 h 1562986"/>
              <a:gd name="connsiteX68" fmla="*/ 2169042 w 2254102"/>
              <a:gd name="connsiteY68" fmla="*/ 191386 h 1562986"/>
              <a:gd name="connsiteX69" fmla="*/ 2094614 w 2254102"/>
              <a:gd name="connsiteY69" fmla="*/ 95693 h 1562986"/>
              <a:gd name="connsiteX70" fmla="*/ 2030819 w 2254102"/>
              <a:gd name="connsiteY70" fmla="*/ 53162 h 1562986"/>
              <a:gd name="connsiteX71" fmla="*/ 1839433 w 2254102"/>
              <a:gd name="connsiteY71" fmla="*/ 42530 h 1562986"/>
              <a:gd name="connsiteX72" fmla="*/ 1796902 w 2254102"/>
              <a:gd name="connsiteY72" fmla="*/ 31897 h 1562986"/>
              <a:gd name="connsiteX73" fmla="*/ 1765005 w 2254102"/>
              <a:gd name="connsiteY73" fmla="*/ 21265 h 1562986"/>
              <a:gd name="connsiteX74" fmla="*/ 1637414 w 2254102"/>
              <a:gd name="connsiteY74" fmla="*/ 42530 h 156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254102" h="1562986">
                <a:moveTo>
                  <a:pt x="1711842" y="0"/>
                </a:moveTo>
                <a:cubicBezTo>
                  <a:pt x="1694121" y="10632"/>
                  <a:pt x="1677163" y="22655"/>
                  <a:pt x="1658679" y="31897"/>
                </a:cubicBezTo>
                <a:cubicBezTo>
                  <a:pt x="1648654" y="36909"/>
                  <a:pt x="1637594" y="39581"/>
                  <a:pt x="1626781" y="42530"/>
                </a:cubicBezTo>
                <a:cubicBezTo>
                  <a:pt x="1494872" y="78506"/>
                  <a:pt x="1583243" y="49954"/>
                  <a:pt x="1509823" y="74428"/>
                </a:cubicBezTo>
                <a:cubicBezTo>
                  <a:pt x="1434046" y="150205"/>
                  <a:pt x="1515879" y="64201"/>
                  <a:pt x="1456661" y="138223"/>
                </a:cubicBezTo>
                <a:cubicBezTo>
                  <a:pt x="1450399" y="146051"/>
                  <a:pt x="1441657" y="151660"/>
                  <a:pt x="1435395" y="159488"/>
                </a:cubicBezTo>
                <a:cubicBezTo>
                  <a:pt x="1427412" y="169467"/>
                  <a:pt x="1422311" y="181569"/>
                  <a:pt x="1414130" y="191386"/>
                </a:cubicBezTo>
                <a:cubicBezTo>
                  <a:pt x="1399400" y="209062"/>
                  <a:pt x="1372475" y="234708"/>
                  <a:pt x="1350335" y="244548"/>
                </a:cubicBezTo>
                <a:cubicBezTo>
                  <a:pt x="1329852" y="253652"/>
                  <a:pt x="1307805" y="258726"/>
                  <a:pt x="1286540" y="265814"/>
                </a:cubicBezTo>
                <a:cubicBezTo>
                  <a:pt x="1275907" y="269358"/>
                  <a:pt x="1265737" y="274861"/>
                  <a:pt x="1254642" y="276446"/>
                </a:cubicBezTo>
                <a:cubicBezTo>
                  <a:pt x="1220296" y="281352"/>
                  <a:pt x="1107197" y="294700"/>
                  <a:pt x="1052623" y="308344"/>
                </a:cubicBezTo>
                <a:cubicBezTo>
                  <a:pt x="1041750" y="311062"/>
                  <a:pt x="1031358" y="315432"/>
                  <a:pt x="1020726" y="318976"/>
                </a:cubicBezTo>
                <a:cubicBezTo>
                  <a:pt x="1006549" y="329609"/>
                  <a:pt x="992615" y="340574"/>
                  <a:pt x="978195" y="350874"/>
                </a:cubicBezTo>
                <a:cubicBezTo>
                  <a:pt x="967797" y="358301"/>
                  <a:pt x="959059" y="371467"/>
                  <a:pt x="946298" y="372139"/>
                </a:cubicBezTo>
                <a:lnTo>
                  <a:pt x="776177" y="361507"/>
                </a:lnTo>
                <a:lnTo>
                  <a:pt x="510363" y="350874"/>
                </a:lnTo>
                <a:cubicBezTo>
                  <a:pt x="441663" y="327973"/>
                  <a:pt x="443526" y="324069"/>
                  <a:pt x="329609" y="350874"/>
                </a:cubicBezTo>
                <a:cubicBezTo>
                  <a:pt x="314972" y="354318"/>
                  <a:pt x="309263" y="373146"/>
                  <a:pt x="297712" y="382772"/>
                </a:cubicBezTo>
                <a:cubicBezTo>
                  <a:pt x="287895" y="390953"/>
                  <a:pt x="276447" y="396949"/>
                  <a:pt x="265814" y="404037"/>
                </a:cubicBezTo>
                <a:cubicBezTo>
                  <a:pt x="262270" y="418214"/>
                  <a:pt x="261716" y="433497"/>
                  <a:pt x="255181" y="446567"/>
                </a:cubicBezTo>
                <a:cubicBezTo>
                  <a:pt x="243751" y="469426"/>
                  <a:pt x="212651" y="510362"/>
                  <a:pt x="212651" y="510362"/>
                </a:cubicBezTo>
                <a:cubicBezTo>
                  <a:pt x="173884" y="626669"/>
                  <a:pt x="235707" y="450516"/>
                  <a:pt x="180754" y="574158"/>
                </a:cubicBezTo>
                <a:cubicBezTo>
                  <a:pt x="171650" y="594641"/>
                  <a:pt x="166576" y="616688"/>
                  <a:pt x="159488" y="637953"/>
                </a:cubicBezTo>
                <a:cubicBezTo>
                  <a:pt x="155944" y="648586"/>
                  <a:pt x="153868" y="659826"/>
                  <a:pt x="148856" y="669851"/>
                </a:cubicBezTo>
                <a:cubicBezTo>
                  <a:pt x="141768" y="684028"/>
                  <a:pt x="135455" y="698619"/>
                  <a:pt x="127591" y="712381"/>
                </a:cubicBezTo>
                <a:cubicBezTo>
                  <a:pt x="92516" y="773762"/>
                  <a:pt x="121797" y="715272"/>
                  <a:pt x="74428" y="776176"/>
                </a:cubicBezTo>
                <a:cubicBezTo>
                  <a:pt x="31776" y="831014"/>
                  <a:pt x="37308" y="823744"/>
                  <a:pt x="21265" y="871869"/>
                </a:cubicBezTo>
                <a:cubicBezTo>
                  <a:pt x="17721" y="960474"/>
                  <a:pt x="16951" y="1049233"/>
                  <a:pt x="10633" y="1137683"/>
                </a:cubicBezTo>
                <a:cubicBezTo>
                  <a:pt x="9834" y="1148862"/>
                  <a:pt x="0" y="1158373"/>
                  <a:pt x="0" y="1169581"/>
                </a:cubicBezTo>
                <a:cubicBezTo>
                  <a:pt x="0" y="1175625"/>
                  <a:pt x="1975" y="1390509"/>
                  <a:pt x="31898" y="1435395"/>
                </a:cubicBezTo>
                <a:cubicBezTo>
                  <a:pt x="38986" y="1446028"/>
                  <a:pt x="43184" y="1459310"/>
                  <a:pt x="53163" y="1467293"/>
                </a:cubicBezTo>
                <a:cubicBezTo>
                  <a:pt x="60307" y="1473008"/>
                  <a:pt x="124538" y="1487642"/>
                  <a:pt x="127591" y="1488558"/>
                </a:cubicBezTo>
                <a:cubicBezTo>
                  <a:pt x="149061" y="1494999"/>
                  <a:pt x="169640" y="1504387"/>
                  <a:pt x="191386" y="1509823"/>
                </a:cubicBezTo>
                <a:cubicBezTo>
                  <a:pt x="324287" y="1543047"/>
                  <a:pt x="159079" y="1500591"/>
                  <a:pt x="265814" y="1531088"/>
                </a:cubicBezTo>
                <a:cubicBezTo>
                  <a:pt x="279865" y="1535103"/>
                  <a:pt x="294293" y="1537707"/>
                  <a:pt x="308344" y="1541721"/>
                </a:cubicBezTo>
                <a:cubicBezTo>
                  <a:pt x="319121" y="1544800"/>
                  <a:pt x="329252" y="1550155"/>
                  <a:pt x="340242" y="1552353"/>
                </a:cubicBezTo>
                <a:cubicBezTo>
                  <a:pt x="364817" y="1557268"/>
                  <a:pt x="389861" y="1559442"/>
                  <a:pt x="414670" y="1562986"/>
                </a:cubicBezTo>
                <a:cubicBezTo>
                  <a:pt x="485554" y="1559442"/>
                  <a:pt x="557626" y="1565756"/>
                  <a:pt x="627321" y="1552353"/>
                </a:cubicBezTo>
                <a:cubicBezTo>
                  <a:pt x="669243" y="1544291"/>
                  <a:pt x="693274" y="1502708"/>
                  <a:pt x="723014" y="1477925"/>
                </a:cubicBezTo>
                <a:cubicBezTo>
                  <a:pt x="732831" y="1469744"/>
                  <a:pt x="745095" y="1464841"/>
                  <a:pt x="754912" y="1456660"/>
                </a:cubicBezTo>
                <a:cubicBezTo>
                  <a:pt x="791611" y="1426078"/>
                  <a:pt x="796853" y="1400149"/>
                  <a:pt x="850605" y="1382232"/>
                </a:cubicBezTo>
                <a:cubicBezTo>
                  <a:pt x="871870" y="1375144"/>
                  <a:pt x="895749" y="1373401"/>
                  <a:pt x="914400" y="1360967"/>
                </a:cubicBezTo>
                <a:cubicBezTo>
                  <a:pt x="925033" y="1353879"/>
                  <a:pt x="934621" y="1344892"/>
                  <a:pt x="946298" y="1339702"/>
                </a:cubicBezTo>
                <a:cubicBezTo>
                  <a:pt x="966781" y="1330598"/>
                  <a:pt x="988828" y="1325525"/>
                  <a:pt x="1010093" y="1318437"/>
                </a:cubicBezTo>
                <a:cubicBezTo>
                  <a:pt x="1010103" y="1318434"/>
                  <a:pt x="1073877" y="1297175"/>
                  <a:pt x="1073888" y="1297172"/>
                </a:cubicBezTo>
                <a:cubicBezTo>
                  <a:pt x="1097662" y="1291228"/>
                  <a:pt x="1164683" y="1275628"/>
                  <a:pt x="1180214" y="1265274"/>
                </a:cubicBezTo>
                <a:cubicBezTo>
                  <a:pt x="1221437" y="1237792"/>
                  <a:pt x="1199989" y="1248050"/>
                  <a:pt x="1244009" y="1233376"/>
                </a:cubicBezTo>
                <a:cubicBezTo>
                  <a:pt x="1251098" y="1226288"/>
                  <a:pt x="1256679" y="1217269"/>
                  <a:pt x="1265275" y="1212111"/>
                </a:cubicBezTo>
                <a:cubicBezTo>
                  <a:pt x="1324590" y="1176523"/>
                  <a:pt x="1270408" y="1231543"/>
                  <a:pt x="1329070" y="1180214"/>
                </a:cubicBezTo>
                <a:cubicBezTo>
                  <a:pt x="1378829" y="1136675"/>
                  <a:pt x="1374675" y="1138389"/>
                  <a:pt x="1403498" y="1095153"/>
                </a:cubicBezTo>
                <a:cubicBezTo>
                  <a:pt x="1407042" y="1084520"/>
                  <a:pt x="1409118" y="1073280"/>
                  <a:pt x="1414130" y="1063255"/>
                </a:cubicBezTo>
                <a:cubicBezTo>
                  <a:pt x="1427542" y="1036430"/>
                  <a:pt x="1436882" y="1029871"/>
                  <a:pt x="1456661" y="1010093"/>
                </a:cubicBezTo>
                <a:cubicBezTo>
                  <a:pt x="1460205" y="999460"/>
                  <a:pt x="1461850" y="987992"/>
                  <a:pt x="1467293" y="978195"/>
                </a:cubicBezTo>
                <a:cubicBezTo>
                  <a:pt x="1499086" y="920966"/>
                  <a:pt x="1502976" y="921247"/>
                  <a:pt x="1541721" y="882502"/>
                </a:cubicBezTo>
                <a:cubicBezTo>
                  <a:pt x="1575951" y="779815"/>
                  <a:pt x="1521059" y="939473"/>
                  <a:pt x="1573619" y="808074"/>
                </a:cubicBezTo>
                <a:cubicBezTo>
                  <a:pt x="1611578" y="713176"/>
                  <a:pt x="1575237" y="773750"/>
                  <a:pt x="1616149" y="712381"/>
                </a:cubicBezTo>
                <a:cubicBezTo>
                  <a:pt x="1619693" y="698204"/>
                  <a:pt x="1618675" y="682010"/>
                  <a:pt x="1626781" y="669851"/>
                </a:cubicBezTo>
                <a:cubicBezTo>
                  <a:pt x="1637739" y="653414"/>
                  <a:pt x="1685220" y="607255"/>
                  <a:pt x="1711842" y="595423"/>
                </a:cubicBezTo>
                <a:cubicBezTo>
                  <a:pt x="1732325" y="586319"/>
                  <a:pt x="1754372" y="581246"/>
                  <a:pt x="1775637" y="574158"/>
                </a:cubicBezTo>
                <a:cubicBezTo>
                  <a:pt x="1786270" y="570614"/>
                  <a:pt x="1798209" y="569742"/>
                  <a:pt x="1807535" y="563525"/>
                </a:cubicBezTo>
                <a:cubicBezTo>
                  <a:pt x="1818168" y="556437"/>
                  <a:pt x="1829616" y="550441"/>
                  <a:pt x="1839433" y="542260"/>
                </a:cubicBezTo>
                <a:cubicBezTo>
                  <a:pt x="1850984" y="532634"/>
                  <a:pt x="1856516" y="512938"/>
                  <a:pt x="1871330" y="510362"/>
                </a:cubicBezTo>
                <a:cubicBezTo>
                  <a:pt x="1941253" y="498202"/>
                  <a:pt x="2013097" y="503274"/>
                  <a:pt x="2083981" y="499730"/>
                </a:cubicBezTo>
                <a:cubicBezTo>
                  <a:pt x="2109924" y="491082"/>
                  <a:pt x="2127166" y="488443"/>
                  <a:pt x="2147777" y="467832"/>
                </a:cubicBezTo>
                <a:cubicBezTo>
                  <a:pt x="2156813" y="458796"/>
                  <a:pt x="2161059" y="445913"/>
                  <a:pt x="2169042" y="435935"/>
                </a:cubicBezTo>
                <a:cubicBezTo>
                  <a:pt x="2191132" y="408322"/>
                  <a:pt x="2195212" y="419583"/>
                  <a:pt x="2211572" y="382772"/>
                </a:cubicBezTo>
                <a:cubicBezTo>
                  <a:pt x="2262184" y="268895"/>
                  <a:pt x="2205977" y="359266"/>
                  <a:pt x="2254102" y="287079"/>
                </a:cubicBezTo>
                <a:cubicBezTo>
                  <a:pt x="2250558" y="269358"/>
                  <a:pt x="2252436" y="249607"/>
                  <a:pt x="2243470" y="233916"/>
                </a:cubicBezTo>
                <a:cubicBezTo>
                  <a:pt x="2236543" y="221793"/>
                  <a:pt x="2175672" y="196122"/>
                  <a:pt x="2169042" y="191386"/>
                </a:cubicBezTo>
                <a:cubicBezTo>
                  <a:pt x="2116664" y="153973"/>
                  <a:pt x="2149579" y="150658"/>
                  <a:pt x="2094614" y="95693"/>
                </a:cubicBezTo>
                <a:cubicBezTo>
                  <a:pt x="2071091" y="72170"/>
                  <a:pt x="2064832" y="56401"/>
                  <a:pt x="2030819" y="53162"/>
                </a:cubicBezTo>
                <a:cubicBezTo>
                  <a:pt x="1967213" y="47104"/>
                  <a:pt x="1903228" y="46074"/>
                  <a:pt x="1839433" y="42530"/>
                </a:cubicBezTo>
                <a:cubicBezTo>
                  <a:pt x="1825256" y="38986"/>
                  <a:pt x="1810953" y="35912"/>
                  <a:pt x="1796902" y="31897"/>
                </a:cubicBezTo>
                <a:cubicBezTo>
                  <a:pt x="1786126" y="28818"/>
                  <a:pt x="1776212" y="21265"/>
                  <a:pt x="1765005" y="21265"/>
                </a:cubicBezTo>
                <a:cubicBezTo>
                  <a:pt x="1673633" y="21265"/>
                  <a:pt x="1685455" y="18508"/>
                  <a:pt x="1637414" y="42530"/>
                </a:cubicBezTo>
              </a:path>
            </a:pathLst>
          </a:cu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Forme libre 7"/>
          <p:cNvSpPr/>
          <p:nvPr/>
        </p:nvSpPr>
        <p:spPr>
          <a:xfrm>
            <a:off x="6835776" y="1706166"/>
            <a:ext cx="512763" cy="247650"/>
          </a:xfrm>
          <a:custGeom>
            <a:avLst/>
            <a:gdLst>
              <a:gd name="connsiteX0" fmla="*/ 415137 w 512530"/>
              <a:gd name="connsiteY0" fmla="*/ 749 h 330359"/>
              <a:gd name="connsiteX1" fmla="*/ 351341 w 512530"/>
              <a:gd name="connsiteY1" fmla="*/ 11382 h 330359"/>
              <a:gd name="connsiteX2" fmla="*/ 308811 w 512530"/>
              <a:gd name="connsiteY2" fmla="*/ 22015 h 330359"/>
              <a:gd name="connsiteX3" fmla="*/ 202485 w 512530"/>
              <a:gd name="connsiteY3" fmla="*/ 32647 h 330359"/>
              <a:gd name="connsiteX4" fmla="*/ 170588 w 512530"/>
              <a:gd name="connsiteY4" fmla="*/ 53912 h 330359"/>
              <a:gd name="connsiteX5" fmla="*/ 64262 w 512530"/>
              <a:gd name="connsiteY5" fmla="*/ 64545 h 330359"/>
              <a:gd name="connsiteX6" fmla="*/ 21732 w 512530"/>
              <a:gd name="connsiteY6" fmla="*/ 75177 h 330359"/>
              <a:gd name="connsiteX7" fmla="*/ 11099 w 512530"/>
              <a:gd name="connsiteY7" fmla="*/ 107075 h 330359"/>
              <a:gd name="connsiteX8" fmla="*/ 11099 w 512530"/>
              <a:gd name="connsiteY8" fmla="*/ 277196 h 330359"/>
              <a:gd name="connsiteX9" fmla="*/ 32365 w 512530"/>
              <a:gd name="connsiteY9" fmla="*/ 298461 h 330359"/>
              <a:gd name="connsiteX10" fmla="*/ 53630 w 512530"/>
              <a:gd name="connsiteY10" fmla="*/ 330359 h 330359"/>
              <a:gd name="connsiteX11" fmla="*/ 213118 w 512530"/>
              <a:gd name="connsiteY11" fmla="*/ 319726 h 330359"/>
              <a:gd name="connsiteX12" fmla="*/ 276913 w 512530"/>
              <a:gd name="connsiteY12" fmla="*/ 287829 h 330359"/>
              <a:gd name="connsiteX13" fmla="*/ 340709 w 512530"/>
              <a:gd name="connsiteY13" fmla="*/ 266563 h 330359"/>
              <a:gd name="connsiteX14" fmla="*/ 372606 w 512530"/>
              <a:gd name="connsiteY14" fmla="*/ 255931 h 330359"/>
              <a:gd name="connsiteX15" fmla="*/ 478932 w 512530"/>
              <a:gd name="connsiteY15" fmla="*/ 245298 h 330359"/>
              <a:gd name="connsiteX16" fmla="*/ 500197 w 512530"/>
              <a:gd name="connsiteY16" fmla="*/ 213401 h 330359"/>
              <a:gd name="connsiteX17" fmla="*/ 500197 w 512530"/>
              <a:gd name="connsiteY17" fmla="*/ 75177 h 330359"/>
              <a:gd name="connsiteX18" fmla="*/ 489565 w 512530"/>
              <a:gd name="connsiteY18" fmla="*/ 43280 h 330359"/>
              <a:gd name="connsiteX19" fmla="*/ 457667 w 512530"/>
              <a:gd name="connsiteY19" fmla="*/ 32647 h 330359"/>
              <a:gd name="connsiteX20" fmla="*/ 415137 w 512530"/>
              <a:gd name="connsiteY20" fmla="*/ 749 h 33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530" h="330359">
                <a:moveTo>
                  <a:pt x="415137" y="749"/>
                </a:moveTo>
                <a:cubicBezTo>
                  <a:pt x="397416" y="-2795"/>
                  <a:pt x="372481" y="7154"/>
                  <a:pt x="351341" y="11382"/>
                </a:cubicBezTo>
                <a:cubicBezTo>
                  <a:pt x="337012" y="14248"/>
                  <a:pt x="323277" y="19948"/>
                  <a:pt x="308811" y="22015"/>
                </a:cubicBezTo>
                <a:cubicBezTo>
                  <a:pt x="273550" y="27052"/>
                  <a:pt x="237927" y="29103"/>
                  <a:pt x="202485" y="32647"/>
                </a:cubicBezTo>
                <a:cubicBezTo>
                  <a:pt x="191853" y="39735"/>
                  <a:pt x="183039" y="51039"/>
                  <a:pt x="170588" y="53912"/>
                </a:cubicBezTo>
                <a:cubicBezTo>
                  <a:pt x="135881" y="61921"/>
                  <a:pt x="99523" y="59508"/>
                  <a:pt x="64262" y="64545"/>
                </a:cubicBezTo>
                <a:cubicBezTo>
                  <a:pt x="49796" y="66612"/>
                  <a:pt x="35909" y="71633"/>
                  <a:pt x="21732" y="75177"/>
                </a:cubicBezTo>
                <a:cubicBezTo>
                  <a:pt x="18188" y="85810"/>
                  <a:pt x="13297" y="96085"/>
                  <a:pt x="11099" y="107075"/>
                </a:cubicBezTo>
                <a:cubicBezTo>
                  <a:pt x="-1133" y="168238"/>
                  <a:pt x="-6063" y="214270"/>
                  <a:pt x="11099" y="277196"/>
                </a:cubicBezTo>
                <a:cubicBezTo>
                  <a:pt x="13737" y="286867"/>
                  <a:pt x="26103" y="290633"/>
                  <a:pt x="32365" y="298461"/>
                </a:cubicBezTo>
                <a:cubicBezTo>
                  <a:pt x="40348" y="308440"/>
                  <a:pt x="46542" y="319726"/>
                  <a:pt x="53630" y="330359"/>
                </a:cubicBezTo>
                <a:cubicBezTo>
                  <a:pt x="106793" y="326815"/>
                  <a:pt x="160163" y="325610"/>
                  <a:pt x="213118" y="319726"/>
                </a:cubicBezTo>
                <a:cubicBezTo>
                  <a:pt x="251898" y="315417"/>
                  <a:pt x="241666" y="303495"/>
                  <a:pt x="276913" y="287829"/>
                </a:cubicBezTo>
                <a:cubicBezTo>
                  <a:pt x="297397" y="278725"/>
                  <a:pt x="319444" y="273652"/>
                  <a:pt x="340709" y="266563"/>
                </a:cubicBezTo>
                <a:cubicBezTo>
                  <a:pt x="351341" y="263019"/>
                  <a:pt x="361454" y="257046"/>
                  <a:pt x="372606" y="255931"/>
                </a:cubicBezTo>
                <a:lnTo>
                  <a:pt x="478932" y="245298"/>
                </a:lnTo>
                <a:cubicBezTo>
                  <a:pt x="486020" y="234666"/>
                  <a:pt x="494482" y="224830"/>
                  <a:pt x="500197" y="213401"/>
                </a:cubicBezTo>
                <a:cubicBezTo>
                  <a:pt x="523148" y="167500"/>
                  <a:pt x="508596" y="129769"/>
                  <a:pt x="500197" y="75177"/>
                </a:cubicBezTo>
                <a:cubicBezTo>
                  <a:pt x="498493" y="64100"/>
                  <a:pt x="497490" y="51205"/>
                  <a:pt x="489565" y="43280"/>
                </a:cubicBezTo>
                <a:cubicBezTo>
                  <a:pt x="481640" y="35355"/>
                  <a:pt x="467692" y="37659"/>
                  <a:pt x="457667" y="32647"/>
                </a:cubicBezTo>
                <a:cubicBezTo>
                  <a:pt x="411205" y="9416"/>
                  <a:pt x="432858" y="4293"/>
                  <a:pt x="415137" y="749"/>
                </a:cubicBez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1" name="Text Box 7"/>
          <p:cNvSpPr txBox="1">
            <a:spLocks noChangeArrowheads="1"/>
          </p:cNvSpPr>
          <p:nvPr/>
        </p:nvSpPr>
        <p:spPr bwMode="auto">
          <a:xfrm>
            <a:off x="7958138" y="1253729"/>
            <a:ext cx="317500" cy="461665"/>
          </a:xfrm>
          <a:prstGeom prst="rect">
            <a:avLst/>
          </a:prstGeom>
          <a:solidFill>
            <a:srgbClr val="00B0F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3</a:t>
            </a:r>
          </a:p>
        </p:txBody>
      </p:sp>
      <p:sp>
        <p:nvSpPr>
          <p:cNvPr id="12" name="Text Box 7"/>
          <p:cNvSpPr txBox="1">
            <a:spLocks noChangeArrowheads="1"/>
          </p:cNvSpPr>
          <p:nvPr/>
        </p:nvSpPr>
        <p:spPr bwMode="auto">
          <a:xfrm>
            <a:off x="5711825" y="1905000"/>
            <a:ext cx="317500" cy="461665"/>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4</a:t>
            </a:r>
          </a:p>
        </p:txBody>
      </p:sp>
      <p:sp>
        <p:nvSpPr>
          <p:cNvPr id="13" name="Text Box 7"/>
          <p:cNvSpPr txBox="1">
            <a:spLocks noChangeArrowheads="1"/>
          </p:cNvSpPr>
          <p:nvPr/>
        </p:nvSpPr>
        <p:spPr bwMode="auto">
          <a:xfrm>
            <a:off x="8570913" y="417910"/>
            <a:ext cx="317500" cy="461665"/>
          </a:xfrm>
          <a:prstGeom prst="rect">
            <a:avLst/>
          </a:prstGeom>
          <a:solidFill>
            <a:srgbClr val="FF00FF"/>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1</a:t>
            </a:r>
          </a:p>
        </p:txBody>
      </p:sp>
      <p:sp>
        <p:nvSpPr>
          <p:cNvPr id="14" name="Text Box 7"/>
          <p:cNvSpPr txBox="1">
            <a:spLocks noChangeArrowheads="1"/>
          </p:cNvSpPr>
          <p:nvPr/>
        </p:nvSpPr>
        <p:spPr bwMode="auto">
          <a:xfrm>
            <a:off x="6530975" y="1953816"/>
            <a:ext cx="261938" cy="461665"/>
          </a:xfrm>
          <a:prstGeom prst="rect">
            <a:avLst/>
          </a:prstGeom>
          <a:solidFill>
            <a:srgbClr val="00B05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5</a:t>
            </a:r>
          </a:p>
        </p:txBody>
      </p:sp>
      <p:sp>
        <p:nvSpPr>
          <p:cNvPr id="16" name="Text Box 7"/>
          <p:cNvSpPr txBox="1">
            <a:spLocks noChangeArrowheads="1"/>
          </p:cNvSpPr>
          <p:nvPr/>
        </p:nvSpPr>
        <p:spPr bwMode="auto">
          <a:xfrm>
            <a:off x="6351588" y="465535"/>
            <a:ext cx="317500" cy="461665"/>
          </a:xfrm>
          <a:prstGeom prst="rect">
            <a:avLst/>
          </a:prstGeom>
          <a:solidFill>
            <a:srgbClr val="FFC0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2</a:t>
            </a:r>
          </a:p>
        </p:txBody>
      </p:sp>
      <p:sp>
        <p:nvSpPr>
          <p:cNvPr id="17" name="Text Box 7"/>
          <p:cNvSpPr txBox="1">
            <a:spLocks noChangeArrowheads="1"/>
          </p:cNvSpPr>
          <p:nvPr/>
        </p:nvSpPr>
        <p:spPr bwMode="auto">
          <a:xfrm>
            <a:off x="409575" y="3308747"/>
            <a:ext cx="3862187"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2. Limite du tiers supérieur de la corne</a:t>
            </a:r>
          </a:p>
        </p:txBody>
      </p:sp>
      <p:sp>
        <p:nvSpPr>
          <p:cNvPr id="18" name="Text Box 7"/>
          <p:cNvSpPr txBox="1">
            <a:spLocks noChangeArrowheads="1"/>
          </p:cNvSpPr>
          <p:nvPr/>
        </p:nvSpPr>
        <p:spPr bwMode="auto">
          <a:xfrm>
            <a:off x="409575" y="3687366"/>
            <a:ext cx="3862187"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3. Limite du tiers inférieur de la corne</a:t>
            </a:r>
          </a:p>
        </p:txBody>
      </p:sp>
      <p:sp>
        <p:nvSpPr>
          <p:cNvPr id="19" name="Text Box 7"/>
          <p:cNvSpPr txBox="1">
            <a:spLocks noChangeArrowheads="1"/>
          </p:cNvSpPr>
          <p:nvPr/>
        </p:nvSpPr>
        <p:spPr bwMode="auto">
          <a:xfrm>
            <a:off x="409576" y="4065985"/>
            <a:ext cx="3788840"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4. Limite de la vésicule embryonnaire</a:t>
            </a:r>
          </a:p>
        </p:txBody>
      </p:sp>
      <p:sp>
        <p:nvSpPr>
          <p:cNvPr id="20" name="Text Box 7"/>
          <p:cNvSpPr txBox="1">
            <a:spLocks noChangeArrowheads="1"/>
          </p:cNvSpPr>
          <p:nvPr/>
        </p:nvSpPr>
        <p:spPr bwMode="auto">
          <a:xfrm>
            <a:off x="409577" y="4441031"/>
            <a:ext cx="2225688"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5. Embryon (29 jours)</a:t>
            </a:r>
          </a:p>
        </p:txBody>
      </p:sp>
      <p:sp>
        <p:nvSpPr>
          <p:cNvPr id="21" name="Text Box 7"/>
          <p:cNvSpPr txBox="1">
            <a:spLocks noChangeArrowheads="1"/>
          </p:cNvSpPr>
          <p:nvPr/>
        </p:nvSpPr>
        <p:spPr bwMode="auto">
          <a:xfrm>
            <a:off x="419101" y="2930128"/>
            <a:ext cx="4008883"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1 . Limite approximative de la corne utérine</a:t>
            </a:r>
          </a:p>
        </p:txBody>
      </p:sp>
    </p:spTree>
    <p:extLst>
      <p:ext uri="{BB962C8B-B14F-4D97-AF65-F5344CB8AC3E}">
        <p14:creationId xmlns:p14="http://schemas.microsoft.com/office/powerpoint/2010/main" val="4023891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D:\Activités d'enseignements\Ressources\Multimedia\Multimedia echographie RU\Photos Titan Benedicte Gabriel\Bov Gestation Foetu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6916"/>
            <a:ext cx="4411662" cy="26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2" descr="D:\Activités d'enseignements\Ressources\Multimedia\Multimedia echographie RU\Photos Titan Benedicte Gabriel\Bov Gestation Foetu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6" y="86916"/>
            <a:ext cx="4411663" cy="264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2714" y="319088"/>
            <a:ext cx="1290637" cy="161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5" name="Rectangle 4"/>
          <p:cNvSpPr/>
          <p:nvPr/>
        </p:nvSpPr>
        <p:spPr>
          <a:xfrm>
            <a:off x="4584701" y="319088"/>
            <a:ext cx="1211263" cy="161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Forme libre 1"/>
          <p:cNvSpPr/>
          <p:nvPr/>
        </p:nvSpPr>
        <p:spPr>
          <a:xfrm>
            <a:off x="4603751" y="502444"/>
            <a:ext cx="3806825" cy="2201466"/>
          </a:xfrm>
          <a:custGeom>
            <a:avLst/>
            <a:gdLst>
              <a:gd name="connsiteX0" fmla="*/ 31897 w 3806584"/>
              <a:gd name="connsiteY0" fmla="*/ 0 h 2934586"/>
              <a:gd name="connsiteX1" fmla="*/ 1924493 w 3806584"/>
              <a:gd name="connsiteY1" fmla="*/ 10633 h 2934586"/>
              <a:gd name="connsiteX2" fmla="*/ 1967023 w 3806584"/>
              <a:gd name="connsiteY2" fmla="*/ 21265 h 2934586"/>
              <a:gd name="connsiteX3" fmla="*/ 2073349 w 3806584"/>
              <a:gd name="connsiteY3" fmla="*/ 42530 h 2934586"/>
              <a:gd name="connsiteX4" fmla="*/ 2115879 w 3806584"/>
              <a:gd name="connsiteY4" fmla="*/ 53163 h 2934586"/>
              <a:gd name="connsiteX5" fmla="*/ 2147776 w 3806584"/>
              <a:gd name="connsiteY5" fmla="*/ 63796 h 2934586"/>
              <a:gd name="connsiteX6" fmla="*/ 2264735 w 3806584"/>
              <a:gd name="connsiteY6" fmla="*/ 74428 h 2934586"/>
              <a:gd name="connsiteX7" fmla="*/ 2966483 w 3806584"/>
              <a:gd name="connsiteY7" fmla="*/ 74428 h 2934586"/>
              <a:gd name="connsiteX8" fmla="*/ 3040911 w 3806584"/>
              <a:gd name="connsiteY8" fmla="*/ 95693 h 2934586"/>
              <a:gd name="connsiteX9" fmla="*/ 3094074 w 3806584"/>
              <a:gd name="connsiteY9" fmla="*/ 106326 h 2934586"/>
              <a:gd name="connsiteX10" fmla="*/ 3306725 w 3806584"/>
              <a:gd name="connsiteY10" fmla="*/ 127591 h 2934586"/>
              <a:gd name="connsiteX11" fmla="*/ 3359888 w 3806584"/>
              <a:gd name="connsiteY11" fmla="*/ 138223 h 2934586"/>
              <a:gd name="connsiteX12" fmla="*/ 3402418 w 3806584"/>
              <a:gd name="connsiteY12" fmla="*/ 148856 h 2934586"/>
              <a:gd name="connsiteX13" fmla="*/ 3721395 w 3806584"/>
              <a:gd name="connsiteY13" fmla="*/ 170121 h 2934586"/>
              <a:gd name="connsiteX14" fmla="*/ 3742660 w 3806584"/>
              <a:gd name="connsiteY14" fmla="*/ 202019 h 2934586"/>
              <a:gd name="connsiteX15" fmla="*/ 3753293 w 3806584"/>
              <a:gd name="connsiteY15" fmla="*/ 244549 h 2934586"/>
              <a:gd name="connsiteX16" fmla="*/ 3785190 w 3806584"/>
              <a:gd name="connsiteY16" fmla="*/ 265814 h 2934586"/>
              <a:gd name="connsiteX17" fmla="*/ 3806455 w 3806584"/>
              <a:gd name="connsiteY17" fmla="*/ 329609 h 2934586"/>
              <a:gd name="connsiteX18" fmla="*/ 3785190 w 3806584"/>
              <a:gd name="connsiteY18" fmla="*/ 552893 h 2934586"/>
              <a:gd name="connsiteX19" fmla="*/ 3785190 w 3806584"/>
              <a:gd name="connsiteY19" fmla="*/ 1701209 h 2934586"/>
              <a:gd name="connsiteX20" fmla="*/ 3806455 w 3806584"/>
              <a:gd name="connsiteY20" fmla="*/ 1786270 h 2934586"/>
              <a:gd name="connsiteX21" fmla="*/ 3795823 w 3806584"/>
              <a:gd name="connsiteY21" fmla="*/ 1913861 h 2934586"/>
              <a:gd name="connsiteX22" fmla="*/ 3785190 w 3806584"/>
              <a:gd name="connsiteY22" fmla="*/ 1945758 h 2934586"/>
              <a:gd name="connsiteX23" fmla="*/ 3774558 w 3806584"/>
              <a:gd name="connsiteY23" fmla="*/ 2094614 h 2934586"/>
              <a:gd name="connsiteX24" fmla="*/ 3763925 w 3806584"/>
              <a:gd name="connsiteY24" fmla="*/ 2392326 h 2934586"/>
              <a:gd name="connsiteX25" fmla="*/ 3753293 w 3806584"/>
              <a:gd name="connsiteY25" fmla="*/ 2424223 h 2934586"/>
              <a:gd name="connsiteX26" fmla="*/ 3742660 w 3806584"/>
              <a:gd name="connsiteY26" fmla="*/ 2466754 h 2934586"/>
              <a:gd name="connsiteX27" fmla="*/ 3742660 w 3806584"/>
              <a:gd name="connsiteY27" fmla="*/ 2870791 h 2934586"/>
              <a:gd name="connsiteX28" fmla="*/ 3721395 w 3806584"/>
              <a:gd name="connsiteY28" fmla="*/ 2934586 h 2934586"/>
              <a:gd name="connsiteX29" fmla="*/ 3476846 w 3806584"/>
              <a:gd name="connsiteY29" fmla="*/ 2913321 h 2934586"/>
              <a:gd name="connsiteX30" fmla="*/ 3413051 w 3806584"/>
              <a:gd name="connsiteY30" fmla="*/ 2892056 h 2934586"/>
              <a:gd name="connsiteX31" fmla="*/ 3327990 w 3806584"/>
              <a:gd name="connsiteY31" fmla="*/ 2870791 h 2934586"/>
              <a:gd name="connsiteX32" fmla="*/ 3232297 w 3806584"/>
              <a:gd name="connsiteY32" fmla="*/ 2838893 h 2934586"/>
              <a:gd name="connsiteX33" fmla="*/ 3168502 w 3806584"/>
              <a:gd name="connsiteY33" fmla="*/ 2817628 h 2934586"/>
              <a:gd name="connsiteX34" fmla="*/ 3072809 w 3806584"/>
              <a:gd name="connsiteY34" fmla="*/ 2796363 h 2934586"/>
              <a:gd name="connsiteX35" fmla="*/ 2955851 w 3806584"/>
              <a:gd name="connsiteY35" fmla="*/ 2764465 h 2934586"/>
              <a:gd name="connsiteX36" fmla="*/ 2838893 w 3806584"/>
              <a:gd name="connsiteY36" fmla="*/ 2732568 h 2934586"/>
              <a:gd name="connsiteX37" fmla="*/ 2806995 w 3806584"/>
              <a:gd name="connsiteY37" fmla="*/ 2721935 h 2934586"/>
              <a:gd name="connsiteX38" fmla="*/ 2721935 w 3806584"/>
              <a:gd name="connsiteY38" fmla="*/ 2700670 h 2934586"/>
              <a:gd name="connsiteX39" fmla="*/ 2668772 w 3806584"/>
              <a:gd name="connsiteY39" fmla="*/ 2690037 h 2934586"/>
              <a:gd name="connsiteX40" fmla="*/ 2594344 w 3806584"/>
              <a:gd name="connsiteY40" fmla="*/ 2679405 h 2934586"/>
              <a:gd name="connsiteX41" fmla="*/ 2477386 w 3806584"/>
              <a:gd name="connsiteY41" fmla="*/ 2647507 h 2934586"/>
              <a:gd name="connsiteX42" fmla="*/ 2402958 w 3806584"/>
              <a:gd name="connsiteY42" fmla="*/ 2626242 h 2934586"/>
              <a:gd name="connsiteX43" fmla="*/ 2349795 w 3806584"/>
              <a:gd name="connsiteY43" fmla="*/ 2604977 h 2934586"/>
              <a:gd name="connsiteX44" fmla="*/ 2286000 w 3806584"/>
              <a:gd name="connsiteY44" fmla="*/ 2594344 h 2934586"/>
              <a:gd name="connsiteX45" fmla="*/ 2147776 w 3806584"/>
              <a:gd name="connsiteY45" fmla="*/ 2562447 h 2934586"/>
              <a:gd name="connsiteX46" fmla="*/ 2062716 w 3806584"/>
              <a:gd name="connsiteY46" fmla="*/ 2541182 h 2934586"/>
              <a:gd name="connsiteX47" fmla="*/ 2030818 w 3806584"/>
              <a:gd name="connsiteY47" fmla="*/ 2530549 h 2934586"/>
              <a:gd name="connsiteX48" fmla="*/ 382772 w 3806584"/>
              <a:gd name="connsiteY48" fmla="*/ 2519916 h 2934586"/>
              <a:gd name="connsiteX49" fmla="*/ 265814 w 3806584"/>
              <a:gd name="connsiteY49" fmla="*/ 2509284 h 2934586"/>
              <a:gd name="connsiteX50" fmla="*/ 191386 w 3806584"/>
              <a:gd name="connsiteY50" fmla="*/ 2488019 h 2934586"/>
              <a:gd name="connsiteX51" fmla="*/ 159488 w 3806584"/>
              <a:gd name="connsiteY51" fmla="*/ 2466754 h 2934586"/>
              <a:gd name="connsiteX52" fmla="*/ 116958 w 3806584"/>
              <a:gd name="connsiteY52" fmla="*/ 2371061 h 2934586"/>
              <a:gd name="connsiteX53" fmla="*/ 106325 w 3806584"/>
              <a:gd name="connsiteY53" fmla="*/ 2339163 h 2934586"/>
              <a:gd name="connsiteX54" fmla="*/ 95693 w 3806584"/>
              <a:gd name="connsiteY54" fmla="*/ 2307265 h 2934586"/>
              <a:gd name="connsiteX55" fmla="*/ 85060 w 3806584"/>
              <a:gd name="connsiteY55" fmla="*/ 2275368 h 2934586"/>
              <a:gd name="connsiteX56" fmla="*/ 74428 w 3806584"/>
              <a:gd name="connsiteY56" fmla="*/ 2190307 h 2934586"/>
              <a:gd name="connsiteX57" fmla="*/ 63795 w 3806584"/>
              <a:gd name="connsiteY57" fmla="*/ 2158409 h 2934586"/>
              <a:gd name="connsiteX58" fmla="*/ 74428 w 3806584"/>
              <a:gd name="connsiteY58" fmla="*/ 1796902 h 2934586"/>
              <a:gd name="connsiteX59" fmla="*/ 85060 w 3806584"/>
              <a:gd name="connsiteY59" fmla="*/ 1754372 h 2934586"/>
              <a:gd name="connsiteX60" fmla="*/ 95693 w 3806584"/>
              <a:gd name="connsiteY60" fmla="*/ 1679944 h 2934586"/>
              <a:gd name="connsiteX61" fmla="*/ 85060 w 3806584"/>
              <a:gd name="connsiteY61" fmla="*/ 1212112 h 2934586"/>
              <a:gd name="connsiteX62" fmla="*/ 74428 w 3806584"/>
              <a:gd name="connsiteY62" fmla="*/ 1158949 h 2934586"/>
              <a:gd name="connsiteX63" fmla="*/ 63795 w 3806584"/>
              <a:gd name="connsiteY63" fmla="*/ 1095154 h 2934586"/>
              <a:gd name="connsiteX64" fmla="*/ 31897 w 3806584"/>
              <a:gd name="connsiteY64" fmla="*/ 914400 h 2934586"/>
              <a:gd name="connsiteX65" fmla="*/ 0 w 3806584"/>
              <a:gd name="connsiteY65" fmla="*/ 733647 h 2934586"/>
              <a:gd name="connsiteX66" fmla="*/ 10632 w 3806584"/>
              <a:gd name="connsiteY66" fmla="*/ 425302 h 2934586"/>
              <a:gd name="connsiteX67" fmla="*/ 21265 w 3806584"/>
              <a:gd name="connsiteY67" fmla="*/ 361507 h 2934586"/>
              <a:gd name="connsiteX68" fmla="*/ 42530 w 3806584"/>
              <a:gd name="connsiteY68" fmla="*/ 297712 h 2934586"/>
              <a:gd name="connsiteX69" fmla="*/ 53162 w 3806584"/>
              <a:gd name="connsiteY69" fmla="*/ 212651 h 2934586"/>
              <a:gd name="connsiteX70" fmla="*/ 63795 w 3806584"/>
              <a:gd name="connsiteY70" fmla="*/ 170121 h 2934586"/>
              <a:gd name="connsiteX71" fmla="*/ 74428 w 3806584"/>
              <a:gd name="connsiteY71" fmla="*/ 74428 h 2934586"/>
              <a:gd name="connsiteX72" fmla="*/ 31897 w 3806584"/>
              <a:gd name="connsiteY72" fmla="*/ 0 h 293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06584" h="2934586">
                <a:moveTo>
                  <a:pt x="31897" y="0"/>
                </a:moveTo>
                <a:lnTo>
                  <a:pt x="1924493" y="10633"/>
                </a:lnTo>
                <a:cubicBezTo>
                  <a:pt x="1939105" y="10794"/>
                  <a:pt x="1952734" y="18203"/>
                  <a:pt x="1967023" y="21265"/>
                </a:cubicBezTo>
                <a:cubicBezTo>
                  <a:pt x="2002365" y="28838"/>
                  <a:pt x="2038284" y="33763"/>
                  <a:pt x="2073349" y="42530"/>
                </a:cubicBezTo>
                <a:cubicBezTo>
                  <a:pt x="2087526" y="46074"/>
                  <a:pt x="2101828" y="49148"/>
                  <a:pt x="2115879" y="53163"/>
                </a:cubicBezTo>
                <a:cubicBezTo>
                  <a:pt x="2126655" y="56242"/>
                  <a:pt x="2136681" y="62211"/>
                  <a:pt x="2147776" y="63796"/>
                </a:cubicBezTo>
                <a:cubicBezTo>
                  <a:pt x="2186530" y="69332"/>
                  <a:pt x="2225749" y="70884"/>
                  <a:pt x="2264735" y="74428"/>
                </a:cubicBezTo>
                <a:cubicBezTo>
                  <a:pt x="2601682" y="61949"/>
                  <a:pt x="2583594" y="56619"/>
                  <a:pt x="2966483" y="74428"/>
                </a:cubicBezTo>
                <a:cubicBezTo>
                  <a:pt x="2990913" y="75564"/>
                  <a:pt x="3017371" y="89808"/>
                  <a:pt x="3040911" y="95693"/>
                </a:cubicBezTo>
                <a:cubicBezTo>
                  <a:pt x="3058443" y="100076"/>
                  <a:pt x="3076126" y="104214"/>
                  <a:pt x="3094074" y="106326"/>
                </a:cubicBezTo>
                <a:cubicBezTo>
                  <a:pt x="3246486" y="124257"/>
                  <a:pt x="3181763" y="108366"/>
                  <a:pt x="3306725" y="127591"/>
                </a:cubicBezTo>
                <a:cubicBezTo>
                  <a:pt x="3324587" y="130339"/>
                  <a:pt x="3342246" y="134303"/>
                  <a:pt x="3359888" y="138223"/>
                </a:cubicBezTo>
                <a:cubicBezTo>
                  <a:pt x="3374153" y="141393"/>
                  <a:pt x="3387862" y="147572"/>
                  <a:pt x="3402418" y="148856"/>
                </a:cubicBezTo>
                <a:cubicBezTo>
                  <a:pt x="3508567" y="158222"/>
                  <a:pt x="3615069" y="163033"/>
                  <a:pt x="3721395" y="170121"/>
                </a:cubicBezTo>
                <a:cubicBezTo>
                  <a:pt x="3728483" y="180754"/>
                  <a:pt x="3737626" y="190273"/>
                  <a:pt x="3742660" y="202019"/>
                </a:cubicBezTo>
                <a:cubicBezTo>
                  <a:pt x="3748416" y="215450"/>
                  <a:pt x="3745187" y="232390"/>
                  <a:pt x="3753293" y="244549"/>
                </a:cubicBezTo>
                <a:cubicBezTo>
                  <a:pt x="3760381" y="255181"/>
                  <a:pt x="3774558" y="258726"/>
                  <a:pt x="3785190" y="265814"/>
                </a:cubicBezTo>
                <a:cubicBezTo>
                  <a:pt x="3792278" y="287079"/>
                  <a:pt x="3808174" y="307260"/>
                  <a:pt x="3806455" y="329609"/>
                </a:cubicBezTo>
                <a:cubicBezTo>
                  <a:pt x="3793632" y="496323"/>
                  <a:pt x="3801555" y="421979"/>
                  <a:pt x="3785190" y="552893"/>
                </a:cubicBezTo>
                <a:cubicBezTo>
                  <a:pt x="3759435" y="1016509"/>
                  <a:pt x="3761013" y="911426"/>
                  <a:pt x="3785190" y="1701209"/>
                </a:cubicBezTo>
                <a:cubicBezTo>
                  <a:pt x="3786084" y="1730422"/>
                  <a:pt x="3806455" y="1786270"/>
                  <a:pt x="3806455" y="1786270"/>
                </a:cubicBezTo>
                <a:cubicBezTo>
                  <a:pt x="3802911" y="1828800"/>
                  <a:pt x="3801463" y="1871558"/>
                  <a:pt x="3795823" y="1913861"/>
                </a:cubicBezTo>
                <a:cubicBezTo>
                  <a:pt x="3794342" y="1924970"/>
                  <a:pt x="3786499" y="1934627"/>
                  <a:pt x="3785190" y="1945758"/>
                </a:cubicBezTo>
                <a:cubicBezTo>
                  <a:pt x="3779378" y="1995162"/>
                  <a:pt x="3776924" y="2044925"/>
                  <a:pt x="3774558" y="2094614"/>
                </a:cubicBezTo>
                <a:cubicBezTo>
                  <a:pt x="3769835" y="2193802"/>
                  <a:pt x="3770318" y="2293231"/>
                  <a:pt x="3763925" y="2392326"/>
                </a:cubicBezTo>
                <a:cubicBezTo>
                  <a:pt x="3763203" y="2403510"/>
                  <a:pt x="3756372" y="2413447"/>
                  <a:pt x="3753293" y="2424223"/>
                </a:cubicBezTo>
                <a:cubicBezTo>
                  <a:pt x="3749278" y="2438274"/>
                  <a:pt x="3746204" y="2452577"/>
                  <a:pt x="3742660" y="2466754"/>
                </a:cubicBezTo>
                <a:cubicBezTo>
                  <a:pt x="3745435" y="2552771"/>
                  <a:pt x="3770815" y="2748786"/>
                  <a:pt x="3742660" y="2870791"/>
                </a:cubicBezTo>
                <a:cubicBezTo>
                  <a:pt x="3737620" y="2892632"/>
                  <a:pt x="3728483" y="2913321"/>
                  <a:pt x="3721395" y="2934586"/>
                </a:cubicBezTo>
                <a:cubicBezTo>
                  <a:pt x="3696039" y="2932775"/>
                  <a:pt x="3521648" y="2922281"/>
                  <a:pt x="3476846" y="2913321"/>
                </a:cubicBezTo>
                <a:cubicBezTo>
                  <a:pt x="3454866" y="2908925"/>
                  <a:pt x="3434797" y="2897492"/>
                  <a:pt x="3413051" y="2892056"/>
                </a:cubicBezTo>
                <a:lnTo>
                  <a:pt x="3327990" y="2870791"/>
                </a:lnTo>
                <a:cubicBezTo>
                  <a:pt x="3250014" y="2831803"/>
                  <a:pt x="3322987" y="2863627"/>
                  <a:pt x="3232297" y="2838893"/>
                </a:cubicBezTo>
                <a:cubicBezTo>
                  <a:pt x="3210672" y="2832995"/>
                  <a:pt x="3189972" y="2824069"/>
                  <a:pt x="3168502" y="2817628"/>
                </a:cubicBezTo>
                <a:cubicBezTo>
                  <a:pt x="3073038" y="2788989"/>
                  <a:pt x="3184083" y="2826711"/>
                  <a:pt x="3072809" y="2796363"/>
                </a:cubicBezTo>
                <a:cubicBezTo>
                  <a:pt x="2924419" y="2755893"/>
                  <a:pt x="3085375" y="2790371"/>
                  <a:pt x="2955851" y="2764465"/>
                </a:cubicBezTo>
                <a:cubicBezTo>
                  <a:pt x="2880048" y="2726564"/>
                  <a:pt x="2946179" y="2754025"/>
                  <a:pt x="2838893" y="2732568"/>
                </a:cubicBezTo>
                <a:cubicBezTo>
                  <a:pt x="2827903" y="2730370"/>
                  <a:pt x="2817808" y="2724884"/>
                  <a:pt x="2806995" y="2721935"/>
                </a:cubicBezTo>
                <a:cubicBezTo>
                  <a:pt x="2778799" y="2714245"/>
                  <a:pt x="2750593" y="2706402"/>
                  <a:pt x="2721935" y="2700670"/>
                </a:cubicBezTo>
                <a:cubicBezTo>
                  <a:pt x="2704214" y="2697126"/>
                  <a:pt x="2686598" y="2693008"/>
                  <a:pt x="2668772" y="2690037"/>
                </a:cubicBezTo>
                <a:cubicBezTo>
                  <a:pt x="2644052" y="2685917"/>
                  <a:pt x="2618919" y="2684320"/>
                  <a:pt x="2594344" y="2679405"/>
                </a:cubicBezTo>
                <a:cubicBezTo>
                  <a:pt x="2467955" y="2654128"/>
                  <a:pt x="2548688" y="2667879"/>
                  <a:pt x="2477386" y="2647507"/>
                </a:cubicBezTo>
                <a:cubicBezTo>
                  <a:pt x="2430445" y="2634095"/>
                  <a:pt x="2443762" y="2641544"/>
                  <a:pt x="2402958" y="2626242"/>
                </a:cubicBezTo>
                <a:cubicBezTo>
                  <a:pt x="2385087" y="2619540"/>
                  <a:pt x="2368209" y="2609999"/>
                  <a:pt x="2349795" y="2604977"/>
                </a:cubicBezTo>
                <a:cubicBezTo>
                  <a:pt x="2328996" y="2599305"/>
                  <a:pt x="2306915" y="2599573"/>
                  <a:pt x="2286000" y="2594344"/>
                </a:cubicBezTo>
                <a:cubicBezTo>
                  <a:pt x="1953746" y="2511280"/>
                  <a:pt x="2517955" y="2636481"/>
                  <a:pt x="2147776" y="2562447"/>
                </a:cubicBezTo>
                <a:cubicBezTo>
                  <a:pt x="2119118" y="2556715"/>
                  <a:pt x="2090442" y="2550424"/>
                  <a:pt x="2062716" y="2541182"/>
                </a:cubicBezTo>
                <a:cubicBezTo>
                  <a:pt x="2052083" y="2537638"/>
                  <a:pt x="2042025" y="2530691"/>
                  <a:pt x="2030818" y="2530549"/>
                </a:cubicBezTo>
                <a:lnTo>
                  <a:pt x="382772" y="2519916"/>
                </a:lnTo>
                <a:cubicBezTo>
                  <a:pt x="343786" y="2516372"/>
                  <a:pt x="304617" y="2514458"/>
                  <a:pt x="265814" y="2509284"/>
                </a:cubicBezTo>
                <a:cubicBezTo>
                  <a:pt x="243566" y="2506318"/>
                  <a:pt x="213252" y="2495308"/>
                  <a:pt x="191386" y="2488019"/>
                </a:cubicBezTo>
                <a:cubicBezTo>
                  <a:pt x="180753" y="2480931"/>
                  <a:pt x="168524" y="2475790"/>
                  <a:pt x="159488" y="2466754"/>
                </a:cubicBezTo>
                <a:cubicBezTo>
                  <a:pt x="134214" y="2441480"/>
                  <a:pt x="127486" y="2402644"/>
                  <a:pt x="116958" y="2371061"/>
                </a:cubicBezTo>
                <a:lnTo>
                  <a:pt x="106325" y="2339163"/>
                </a:lnTo>
                <a:lnTo>
                  <a:pt x="95693" y="2307265"/>
                </a:lnTo>
                <a:lnTo>
                  <a:pt x="85060" y="2275368"/>
                </a:lnTo>
                <a:cubicBezTo>
                  <a:pt x="81516" y="2247014"/>
                  <a:pt x="79539" y="2218420"/>
                  <a:pt x="74428" y="2190307"/>
                </a:cubicBezTo>
                <a:cubicBezTo>
                  <a:pt x="72423" y="2179280"/>
                  <a:pt x="63795" y="2169617"/>
                  <a:pt x="63795" y="2158409"/>
                </a:cubicBezTo>
                <a:cubicBezTo>
                  <a:pt x="63795" y="2037855"/>
                  <a:pt x="68092" y="1917290"/>
                  <a:pt x="74428" y="1796902"/>
                </a:cubicBezTo>
                <a:cubicBezTo>
                  <a:pt x="75196" y="1782309"/>
                  <a:pt x="82446" y="1768749"/>
                  <a:pt x="85060" y="1754372"/>
                </a:cubicBezTo>
                <a:cubicBezTo>
                  <a:pt x="89543" y="1729715"/>
                  <a:pt x="92149" y="1704753"/>
                  <a:pt x="95693" y="1679944"/>
                </a:cubicBezTo>
                <a:cubicBezTo>
                  <a:pt x="92149" y="1524000"/>
                  <a:pt x="91421" y="1367967"/>
                  <a:pt x="85060" y="1212112"/>
                </a:cubicBezTo>
                <a:cubicBezTo>
                  <a:pt x="84323" y="1194055"/>
                  <a:pt x="77661" y="1176729"/>
                  <a:pt x="74428" y="1158949"/>
                </a:cubicBezTo>
                <a:cubicBezTo>
                  <a:pt x="70572" y="1137738"/>
                  <a:pt x="67652" y="1116365"/>
                  <a:pt x="63795" y="1095154"/>
                </a:cubicBezTo>
                <a:cubicBezTo>
                  <a:pt x="52205" y="1031413"/>
                  <a:pt x="38241" y="984183"/>
                  <a:pt x="31897" y="914400"/>
                </a:cubicBezTo>
                <a:cubicBezTo>
                  <a:pt x="19236" y="775119"/>
                  <a:pt x="33644" y="834580"/>
                  <a:pt x="0" y="733647"/>
                </a:cubicBezTo>
                <a:cubicBezTo>
                  <a:pt x="3544" y="630865"/>
                  <a:pt x="4765" y="527977"/>
                  <a:pt x="10632" y="425302"/>
                </a:cubicBezTo>
                <a:cubicBezTo>
                  <a:pt x="11862" y="403779"/>
                  <a:pt x="16036" y="382422"/>
                  <a:pt x="21265" y="361507"/>
                </a:cubicBezTo>
                <a:cubicBezTo>
                  <a:pt x="26702" y="339761"/>
                  <a:pt x="42530" y="297712"/>
                  <a:pt x="42530" y="297712"/>
                </a:cubicBezTo>
                <a:cubicBezTo>
                  <a:pt x="46074" y="269358"/>
                  <a:pt x="48464" y="240837"/>
                  <a:pt x="53162" y="212651"/>
                </a:cubicBezTo>
                <a:cubicBezTo>
                  <a:pt x="55564" y="198237"/>
                  <a:pt x="61573" y="184564"/>
                  <a:pt x="63795" y="170121"/>
                </a:cubicBezTo>
                <a:cubicBezTo>
                  <a:pt x="68675" y="138400"/>
                  <a:pt x="70884" y="106326"/>
                  <a:pt x="74428" y="74428"/>
                </a:cubicBezTo>
                <a:lnTo>
                  <a:pt x="31897" y="0"/>
                </a:lnTo>
                <a:close/>
              </a:path>
            </a:pathLst>
          </a:cu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3" name="Forme libre 2"/>
          <p:cNvSpPr/>
          <p:nvPr/>
        </p:nvSpPr>
        <p:spPr>
          <a:xfrm>
            <a:off x="4721225" y="858441"/>
            <a:ext cx="3614738" cy="1693069"/>
          </a:xfrm>
          <a:custGeom>
            <a:avLst/>
            <a:gdLst>
              <a:gd name="connsiteX0" fmla="*/ 584791 w 3615070"/>
              <a:gd name="connsiteY0" fmla="*/ 24271 h 2257109"/>
              <a:gd name="connsiteX1" fmla="*/ 489097 w 3615070"/>
              <a:gd name="connsiteY1" fmla="*/ 119964 h 2257109"/>
              <a:gd name="connsiteX2" fmla="*/ 425302 w 3615070"/>
              <a:gd name="connsiteY2" fmla="*/ 141230 h 2257109"/>
              <a:gd name="connsiteX3" fmla="*/ 350874 w 3615070"/>
              <a:gd name="connsiteY3" fmla="*/ 162495 h 2257109"/>
              <a:gd name="connsiteX4" fmla="*/ 265814 w 3615070"/>
              <a:gd name="connsiteY4" fmla="*/ 173127 h 2257109"/>
              <a:gd name="connsiteX5" fmla="*/ 202018 w 3615070"/>
              <a:gd name="connsiteY5" fmla="*/ 194392 h 2257109"/>
              <a:gd name="connsiteX6" fmla="*/ 148856 w 3615070"/>
              <a:gd name="connsiteY6" fmla="*/ 258188 h 2257109"/>
              <a:gd name="connsiteX7" fmla="*/ 106325 w 3615070"/>
              <a:gd name="connsiteY7" fmla="*/ 300718 h 2257109"/>
              <a:gd name="connsiteX8" fmla="*/ 63795 w 3615070"/>
              <a:gd name="connsiteY8" fmla="*/ 396411 h 2257109"/>
              <a:gd name="connsiteX9" fmla="*/ 42530 w 3615070"/>
              <a:gd name="connsiteY9" fmla="*/ 470839 h 2257109"/>
              <a:gd name="connsiteX10" fmla="*/ 31897 w 3615070"/>
              <a:gd name="connsiteY10" fmla="*/ 502737 h 2257109"/>
              <a:gd name="connsiteX11" fmla="*/ 21265 w 3615070"/>
              <a:gd name="connsiteY11" fmla="*/ 566532 h 2257109"/>
              <a:gd name="connsiteX12" fmla="*/ 0 w 3615070"/>
              <a:gd name="connsiteY12" fmla="*/ 630327 h 2257109"/>
              <a:gd name="connsiteX13" fmla="*/ 10632 w 3615070"/>
              <a:gd name="connsiteY13" fmla="*/ 821713 h 2257109"/>
              <a:gd name="connsiteX14" fmla="*/ 42530 w 3615070"/>
              <a:gd name="connsiteY14" fmla="*/ 896141 h 2257109"/>
              <a:gd name="connsiteX15" fmla="*/ 74428 w 3615070"/>
              <a:gd name="connsiteY15" fmla="*/ 959937 h 2257109"/>
              <a:gd name="connsiteX16" fmla="*/ 85060 w 3615070"/>
              <a:gd name="connsiteY16" fmla="*/ 991834 h 2257109"/>
              <a:gd name="connsiteX17" fmla="*/ 170121 w 3615070"/>
              <a:gd name="connsiteY17" fmla="*/ 1087527 h 2257109"/>
              <a:gd name="connsiteX18" fmla="*/ 233916 w 3615070"/>
              <a:gd name="connsiteY18" fmla="*/ 1130057 h 2257109"/>
              <a:gd name="connsiteX19" fmla="*/ 255181 w 3615070"/>
              <a:gd name="connsiteY19" fmla="*/ 1151323 h 2257109"/>
              <a:gd name="connsiteX20" fmla="*/ 318977 w 3615070"/>
              <a:gd name="connsiteY20" fmla="*/ 1193853 h 2257109"/>
              <a:gd name="connsiteX21" fmla="*/ 404037 w 3615070"/>
              <a:gd name="connsiteY21" fmla="*/ 1268281 h 2257109"/>
              <a:gd name="connsiteX22" fmla="*/ 510363 w 3615070"/>
              <a:gd name="connsiteY22" fmla="*/ 1395871 h 2257109"/>
              <a:gd name="connsiteX23" fmla="*/ 542260 w 3615070"/>
              <a:gd name="connsiteY23" fmla="*/ 1406504 h 2257109"/>
              <a:gd name="connsiteX24" fmla="*/ 574158 w 3615070"/>
              <a:gd name="connsiteY24" fmla="*/ 1427769 h 2257109"/>
              <a:gd name="connsiteX25" fmla="*/ 691116 w 3615070"/>
              <a:gd name="connsiteY25" fmla="*/ 1449034 h 2257109"/>
              <a:gd name="connsiteX26" fmla="*/ 1020725 w 3615070"/>
              <a:gd name="connsiteY26" fmla="*/ 1449034 h 2257109"/>
              <a:gd name="connsiteX27" fmla="*/ 1052623 w 3615070"/>
              <a:gd name="connsiteY27" fmla="*/ 1427769 h 2257109"/>
              <a:gd name="connsiteX28" fmla="*/ 1158949 w 3615070"/>
              <a:gd name="connsiteY28" fmla="*/ 1406504 h 2257109"/>
              <a:gd name="connsiteX29" fmla="*/ 1201479 w 3615070"/>
              <a:gd name="connsiteY29" fmla="*/ 1395871 h 2257109"/>
              <a:gd name="connsiteX30" fmla="*/ 1456660 w 3615070"/>
              <a:gd name="connsiteY30" fmla="*/ 1406504 h 2257109"/>
              <a:gd name="connsiteX31" fmla="*/ 1499191 w 3615070"/>
              <a:gd name="connsiteY31" fmla="*/ 1417137 h 2257109"/>
              <a:gd name="connsiteX32" fmla="*/ 1562986 w 3615070"/>
              <a:gd name="connsiteY32" fmla="*/ 1459667 h 2257109"/>
              <a:gd name="connsiteX33" fmla="*/ 1605516 w 3615070"/>
              <a:gd name="connsiteY33" fmla="*/ 1480932 h 2257109"/>
              <a:gd name="connsiteX34" fmla="*/ 1658679 w 3615070"/>
              <a:gd name="connsiteY34" fmla="*/ 1523462 h 2257109"/>
              <a:gd name="connsiteX35" fmla="*/ 1679944 w 3615070"/>
              <a:gd name="connsiteY35" fmla="*/ 1555360 h 2257109"/>
              <a:gd name="connsiteX36" fmla="*/ 1743739 w 3615070"/>
              <a:gd name="connsiteY36" fmla="*/ 1597890 h 2257109"/>
              <a:gd name="connsiteX37" fmla="*/ 1775637 w 3615070"/>
              <a:gd name="connsiteY37" fmla="*/ 1619155 h 2257109"/>
              <a:gd name="connsiteX38" fmla="*/ 1807535 w 3615070"/>
              <a:gd name="connsiteY38" fmla="*/ 1640420 h 2257109"/>
              <a:gd name="connsiteX39" fmla="*/ 1860697 w 3615070"/>
              <a:gd name="connsiteY39" fmla="*/ 1693583 h 2257109"/>
              <a:gd name="connsiteX40" fmla="*/ 1881963 w 3615070"/>
              <a:gd name="connsiteY40" fmla="*/ 1714848 h 2257109"/>
              <a:gd name="connsiteX41" fmla="*/ 1913860 w 3615070"/>
              <a:gd name="connsiteY41" fmla="*/ 1725481 h 2257109"/>
              <a:gd name="connsiteX42" fmla="*/ 1977656 w 3615070"/>
              <a:gd name="connsiteY42" fmla="*/ 1757378 h 2257109"/>
              <a:gd name="connsiteX43" fmla="*/ 2041451 w 3615070"/>
              <a:gd name="connsiteY43" fmla="*/ 1799909 h 2257109"/>
              <a:gd name="connsiteX44" fmla="*/ 2073349 w 3615070"/>
              <a:gd name="connsiteY44" fmla="*/ 1821174 h 2257109"/>
              <a:gd name="connsiteX45" fmla="*/ 2115879 w 3615070"/>
              <a:gd name="connsiteY45" fmla="*/ 1842439 h 2257109"/>
              <a:gd name="connsiteX46" fmla="*/ 2147777 w 3615070"/>
              <a:gd name="connsiteY46" fmla="*/ 1863704 h 2257109"/>
              <a:gd name="connsiteX47" fmla="*/ 2179674 w 3615070"/>
              <a:gd name="connsiteY47" fmla="*/ 1874337 h 2257109"/>
              <a:gd name="connsiteX48" fmla="*/ 2275367 w 3615070"/>
              <a:gd name="connsiteY48" fmla="*/ 1927499 h 2257109"/>
              <a:gd name="connsiteX49" fmla="*/ 2339163 w 3615070"/>
              <a:gd name="connsiteY49" fmla="*/ 1970030 h 2257109"/>
              <a:gd name="connsiteX50" fmla="*/ 2434856 w 3615070"/>
              <a:gd name="connsiteY50" fmla="*/ 2044457 h 2257109"/>
              <a:gd name="connsiteX51" fmla="*/ 2466753 w 3615070"/>
              <a:gd name="connsiteY51" fmla="*/ 2055090 h 2257109"/>
              <a:gd name="connsiteX52" fmla="*/ 2541181 w 3615070"/>
              <a:gd name="connsiteY52" fmla="*/ 2097620 h 2257109"/>
              <a:gd name="connsiteX53" fmla="*/ 2604977 w 3615070"/>
              <a:gd name="connsiteY53" fmla="*/ 2118885 h 2257109"/>
              <a:gd name="connsiteX54" fmla="*/ 2647507 w 3615070"/>
              <a:gd name="connsiteY54" fmla="*/ 2140150 h 2257109"/>
              <a:gd name="connsiteX55" fmla="*/ 2711302 w 3615070"/>
              <a:gd name="connsiteY55" fmla="*/ 2161416 h 2257109"/>
              <a:gd name="connsiteX56" fmla="*/ 2785730 w 3615070"/>
              <a:gd name="connsiteY56" fmla="*/ 2193313 h 2257109"/>
              <a:gd name="connsiteX57" fmla="*/ 2838893 w 3615070"/>
              <a:gd name="connsiteY57" fmla="*/ 2203946 h 2257109"/>
              <a:gd name="connsiteX58" fmla="*/ 2870791 w 3615070"/>
              <a:gd name="connsiteY58" fmla="*/ 2214578 h 2257109"/>
              <a:gd name="connsiteX59" fmla="*/ 2913321 w 3615070"/>
              <a:gd name="connsiteY59" fmla="*/ 2225211 h 2257109"/>
              <a:gd name="connsiteX60" fmla="*/ 2945218 w 3615070"/>
              <a:gd name="connsiteY60" fmla="*/ 2235843 h 2257109"/>
              <a:gd name="connsiteX61" fmla="*/ 3062177 w 3615070"/>
              <a:gd name="connsiteY61" fmla="*/ 2257109 h 2257109"/>
              <a:gd name="connsiteX62" fmla="*/ 3402418 w 3615070"/>
              <a:gd name="connsiteY62" fmla="*/ 2246476 h 2257109"/>
              <a:gd name="connsiteX63" fmla="*/ 3466214 w 3615070"/>
              <a:gd name="connsiteY63" fmla="*/ 2225211 h 2257109"/>
              <a:gd name="connsiteX64" fmla="*/ 3487479 w 3615070"/>
              <a:gd name="connsiteY64" fmla="*/ 2193313 h 2257109"/>
              <a:gd name="connsiteX65" fmla="*/ 3561907 w 3615070"/>
              <a:gd name="connsiteY65" fmla="*/ 2108253 h 2257109"/>
              <a:gd name="connsiteX66" fmla="*/ 3572539 w 3615070"/>
              <a:gd name="connsiteY66" fmla="*/ 2076355 h 2257109"/>
              <a:gd name="connsiteX67" fmla="*/ 3593804 w 3615070"/>
              <a:gd name="connsiteY67" fmla="*/ 2044457 h 2257109"/>
              <a:gd name="connsiteX68" fmla="*/ 3615070 w 3615070"/>
              <a:gd name="connsiteY68" fmla="*/ 1682950 h 2257109"/>
              <a:gd name="connsiteX69" fmla="*/ 3604437 w 3615070"/>
              <a:gd name="connsiteY69" fmla="*/ 1470299 h 2257109"/>
              <a:gd name="connsiteX70" fmla="*/ 3572539 w 3615070"/>
              <a:gd name="connsiteY70" fmla="*/ 1438402 h 2257109"/>
              <a:gd name="connsiteX71" fmla="*/ 3551274 w 3615070"/>
              <a:gd name="connsiteY71" fmla="*/ 1406504 h 2257109"/>
              <a:gd name="connsiteX72" fmla="*/ 3519377 w 3615070"/>
              <a:gd name="connsiteY72" fmla="*/ 1385239 h 2257109"/>
              <a:gd name="connsiteX73" fmla="*/ 3498111 w 3615070"/>
              <a:gd name="connsiteY73" fmla="*/ 1363974 h 2257109"/>
              <a:gd name="connsiteX74" fmla="*/ 3487479 w 3615070"/>
              <a:gd name="connsiteY74" fmla="*/ 1332076 h 2257109"/>
              <a:gd name="connsiteX75" fmla="*/ 3455581 w 3615070"/>
              <a:gd name="connsiteY75" fmla="*/ 1300178 h 2257109"/>
              <a:gd name="connsiteX76" fmla="*/ 3434316 w 3615070"/>
              <a:gd name="connsiteY76" fmla="*/ 1268281 h 2257109"/>
              <a:gd name="connsiteX77" fmla="*/ 3402418 w 3615070"/>
              <a:gd name="connsiteY77" fmla="*/ 1215118 h 2257109"/>
              <a:gd name="connsiteX78" fmla="*/ 3359888 w 3615070"/>
              <a:gd name="connsiteY78" fmla="*/ 1151323 h 2257109"/>
              <a:gd name="connsiteX79" fmla="*/ 3306725 w 3615070"/>
              <a:gd name="connsiteY79" fmla="*/ 1087527 h 2257109"/>
              <a:gd name="connsiteX80" fmla="*/ 3264195 w 3615070"/>
              <a:gd name="connsiteY80" fmla="*/ 1066262 h 2257109"/>
              <a:gd name="connsiteX81" fmla="*/ 3168502 w 3615070"/>
              <a:gd name="connsiteY81" fmla="*/ 1013099 h 2257109"/>
              <a:gd name="connsiteX82" fmla="*/ 3009014 w 3615070"/>
              <a:gd name="connsiteY82" fmla="*/ 1002467 h 2257109"/>
              <a:gd name="connsiteX83" fmla="*/ 2902688 w 3615070"/>
              <a:gd name="connsiteY83" fmla="*/ 970569 h 2257109"/>
              <a:gd name="connsiteX84" fmla="*/ 2796363 w 3615070"/>
              <a:gd name="connsiteY84" fmla="*/ 949304 h 2257109"/>
              <a:gd name="connsiteX85" fmla="*/ 2732567 w 3615070"/>
              <a:gd name="connsiteY85" fmla="*/ 917406 h 2257109"/>
              <a:gd name="connsiteX86" fmla="*/ 2700670 w 3615070"/>
              <a:gd name="connsiteY86" fmla="*/ 906774 h 2257109"/>
              <a:gd name="connsiteX87" fmla="*/ 2647507 w 3615070"/>
              <a:gd name="connsiteY87" fmla="*/ 864243 h 2257109"/>
              <a:gd name="connsiteX88" fmla="*/ 2604977 w 3615070"/>
              <a:gd name="connsiteY88" fmla="*/ 853611 h 2257109"/>
              <a:gd name="connsiteX89" fmla="*/ 2541181 w 3615070"/>
              <a:gd name="connsiteY89" fmla="*/ 811081 h 2257109"/>
              <a:gd name="connsiteX90" fmla="*/ 2498651 w 3615070"/>
              <a:gd name="connsiteY90" fmla="*/ 800448 h 2257109"/>
              <a:gd name="connsiteX91" fmla="*/ 2381693 w 3615070"/>
              <a:gd name="connsiteY91" fmla="*/ 779183 h 2257109"/>
              <a:gd name="connsiteX92" fmla="*/ 1807535 w 3615070"/>
              <a:gd name="connsiteY92" fmla="*/ 811081 h 2257109"/>
              <a:gd name="connsiteX93" fmla="*/ 1775637 w 3615070"/>
              <a:gd name="connsiteY93" fmla="*/ 832346 h 2257109"/>
              <a:gd name="connsiteX94" fmla="*/ 1520456 w 3615070"/>
              <a:gd name="connsiteY94" fmla="*/ 821713 h 2257109"/>
              <a:gd name="connsiteX95" fmla="*/ 1456660 w 3615070"/>
              <a:gd name="connsiteY95" fmla="*/ 800448 h 2257109"/>
              <a:gd name="connsiteX96" fmla="*/ 1403497 w 3615070"/>
              <a:gd name="connsiteY96" fmla="*/ 747285 h 2257109"/>
              <a:gd name="connsiteX97" fmla="*/ 1350335 w 3615070"/>
              <a:gd name="connsiteY97" fmla="*/ 683490 h 2257109"/>
              <a:gd name="connsiteX98" fmla="*/ 1339702 w 3615070"/>
              <a:gd name="connsiteY98" fmla="*/ 651592 h 2257109"/>
              <a:gd name="connsiteX99" fmla="*/ 1297172 w 3615070"/>
              <a:gd name="connsiteY99" fmla="*/ 587797 h 2257109"/>
              <a:gd name="connsiteX100" fmla="*/ 1275907 w 3615070"/>
              <a:gd name="connsiteY100" fmla="*/ 513369 h 2257109"/>
              <a:gd name="connsiteX101" fmla="*/ 1233377 w 3615070"/>
              <a:gd name="connsiteY101" fmla="*/ 438941 h 2257109"/>
              <a:gd name="connsiteX102" fmla="*/ 1222744 w 3615070"/>
              <a:gd name="connsiteY102" fmla="*/ 407043 h 2257109"/>
              <a:gd name="connsiteX103" fmla="*/ 1201479 w 3615070"/>
              <a:gd name="connsiteY103" fmla="*/ 375146 h 2257109"/>
              <a:gd name="connsiteX104" fmla="*/ 1105786 w 3615070"/>
              <a:gd name="connsiteY104" fmla="*/ 290085 h 2257109"/>
              <a:gd name="connsiteX105" fmla="*/ 1084521 w 3615070"/>
              <a:gd name="connsiteY105" fmla="*/ 258188 h 2257109"/>
              <a:gd name="connsiteX106" fmla="*/ 1041991 w 3615070"/>
              <a:gd name="connsiteY106" fmla="*/ 226290 h 2257109"/>
              <a:gd name="connsiteX107" fmla="*/ 1020725 w 3615070"/>
              <a:gd name="connsiteY107" fmla="*/ 205025 h 2257109"/>
              <a:gd name="connsiteX108" fmla="*/ 978195 w 3615070"/>
              <a:gd name="connsiteY108" fmla="*/ 151862 h 2257109"/>
              <a:gd name="connsiteX109" fmla="*/ 925032 w 3615070"/>
              <a:gd name="connsiteY109" fmla="*/ 88067 h 2257109"/>
              <a:gd name="connsiteX110" fmla="*/ 893135 w 3615070"/>
              <a:gd name="connsiteY110" fmla="*/ 77434 h 2257109"/>
              <a:gd name="connsiteX111" fmla="*/ 818707 w 3615070"/>
              <a:gd name="connsiteY111" fmla="*/ 34904 h 2257109"/>
              <a:gd name="connsiteX112" fmla="*/ 754911 w 3615070"/>
              <a:gd name="connsiteY112" fmla="*/ 3006 h 2257109"/>
              <a:gd name="connsiteX113" fmla="*/ 563525 w 3615070"/>
              <a:gd name="connsiteY113" fmla="*/ 34904 h 2257109"/>
              <a:gd name="connsiteX114" fmla="*/ 584791 w 3615070"/>
              <a:gd name="connsiteY114" fmla="*/ 24271 h 225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615070" h="2257109">
                <a:moveTo>
                  <a:pt x="584791" y="24271"/>
                </a:moveTo>
                <a:cubicBezTo>
                  <a:pt x="556360" y="58388"/>
                  <a:pt x="530678" y="99174"/>
                  <a:pt x="489097" y="119964"/>
                </a:cubicBezTo>
                <a:cubicBezTo>
                  <a:pt x="469048" y="129988"/>
                  <a:pt x="446567" y="134142"/>
                  <a:pt x="425302" y="141230"/>
                </a:cubicBezTo>
                <a:cubicBezTo>
                  <a:pt x="400029" y="149654"/>
                  <a:pt x="377564" y="158047"/>
                  <a:pt x="350874" y="162495"/>
                </a:cubicBezTo>
                <a:cubicBezTo>
                  <a:pt x="322689" y="167193"/>
                  <a:pt x="294167" y="169583"/>
                  <a:pt x="265814" y="173127"/>
                </a:cubicBezTo>
                <a:cubicBezTo>
                  <a:pt x="244549" y="180215"/>
                  <a:pt x="217868" y="178542"/>
                  <a:pt x="202018" y="194392"/>
                </a:cubicBezTo>
                <a:cubicBezTo>
                  <a:pt x="91387" y="305026"/>
                  <a:pt x="237694" y="154545"/>
                  <a:pt x="148856" y="258188"/>
                </a:cubicBezTo>
                <a:cubicBezTo>
                  <a:pt x="135808" y="273410"/>
                  <a:pt x="120502" y="286541"/>
                  <a:pt x="106325" y="300718"/>
                </a:cubicBezTo>
                <a:cubicBezTo>
                  <a:pt x="81019" y="376636"/>
                  <a:pt x="97494" y="345862"/>
                  <a:pt x="63795" y="396411"/>
                </a:cubicBezTo>
                <a:cubicBezTo>
                  <a:pt x="38296" y="472912"/>
                  <a:pt x="69240" y="377357"/>
                  <a:pt x="42530" y="470839"/>
                </a:cubicBezTo>
                <a:cubicBezTo>
                  <a:pt x="39451" y="481616"/>
                  <a:pt x="35441" y="492104"/>
                  <a:pt x="31897" y="502737"/>
                </a:cubicBezTo>
                <a:cubicBezTo>
                  <a:pt x="28353" y="524002"/>
                  <a:pt x="26494" y="545617"/>
                  <a:pt x="21265" y="566532"/>
                </a:cubicBezTo>
                <a:cubicBezTo>
                  <a:pt x="15829" y="588278"/>
                  <a:pt x="0" y="630327"/>
                  <a:pt x="0" y="630327"/>
                </a:cubicBezTo>
                <a:cubicBezTo>
                  <a:pt x="3544" y="694122"/>
                  <a:pt x="4847" y="758082"/>
                  <a:pt x="10632" y="821713"/>
                </a:cubicBezTo>
                <a:cubicBezTo>
                  <a:pt x="15549" y="875802"/>
                  <a:pt x="20868" y="852817"/>
                  <a:pt x="42530" y="896141"/>
                </a:cubicBezTo>
                <a:cubicBezTo>
                  <a:pt x="86551" y="984183"/>
                  <a:pt x="13486" y="868522"/>
                  <a:pt x="74428" y="959937"/>
                </a:cubicBezTo>
                <a:cubicBezTo>
                  <a:pt x="77972" y="970569"/>
                  <a:pt x="79617" y="982037"/>
                  <a:pt x="85060" y="991834"/>
                </a:cubicBezTo>
                <a:cubicBezTo>
                  <a:pt x="119012" y="1052948"/>
                  <a:pt x="119908" y="1052378"/>
                  <a:pt x="170121" y="1087527"/>
                </a:cubicBezTo>
                <a:cubicBezTo>
                  <a:pt x="191058" y="1102183"/>
                  <a:pt x="215845" y="1111985"/>
                  <a:pt x="233916" y="1130057"/>
                </a:cubicBezTo>
                <a:cubicBezTo>
                  <a:pt x="241004" y="1137146"/>
                  <a:pt x="247161" y="1145308"/>
                  <a:pt x="255181" y="1151323"/>
                </a:cubicBezTo>
                <a:cubicBezTo>
                  <a:pt x="275627" y="1166658"/>
                  <a:pt x="300905" y="1175781"/>
                  <a:pt x="318977" y="1193853"/>
                </a:cubicBezTo>
                <a:cubicBezTo>
                  <a:pt x="381175" y="1256052"/>
                  <a:pt x="351287" y="1233115"/>
                  <a:pt x="404037" y="1268281"/>
                </a:cubicBezTo>
                <a:cubicBezTo>
                  <a:pt x="423494" y="1297466"/>
                  <a:pt x="475275" y="1384174"/>
                  <a:pt x="510363" y="1395871"/>
                </a:cubicBezTo>
                <a:cubicBezTo>
                  <a:pt x="520995" y="1399415"/>
                  <a:pt x="532236" y="1401492"/>
                  <a:pt x="542260" y="1406504"/>
                </a:cubicBezTo>
                <a:cubicBezTo>
                  <a:pt x="553690" y="1412219"/>
                  <a:pt x="562412" y="1422735"/>
                  <a:pt x="574158" y="1427769"/>
                </a:cubicBezTo>
                <a:cubicBezTo>
                  <a:pt x="599228" y="1438513"/>
                  <a:pt x="673863" y="1446569"/>
                  <a:pt x="691116" y="1449034"/>
                </a:cubicBezTo>
                <a:cubicBezTo>
                  <a:pt x="812269" y="1489419"/>
                  <a:pt x="755666" y="1474685"/>
                  <a:pt x="1020725" y="1449034"/>
                </a:cubicBezTo>
                <a:cubicBezTo>
                  <a:pt x="1033444" y="1447803"/>
                  <a:pt x="1040409" y="1431527"/>
                  <a:pt x="1052623" y="1427769"/>
                </a:cubicBezTo>
                <a:cubicBezTo>
                  <a:pt x="1087169" y="1417140"/>
                  <a:pt x="1123884" y="1415271"/>
                  <a:pt x="1158949" y="1406504"/>
                </a:cubicBezTo>
                <a:lnTo>
                  <a:pt x="1201479" y="1395871"/>
                </a:lnTo>
                <a:cubicBezTo>
                  <a:pt x="1286539" y="1399415"/>
                  <a:pt x="1371742" y="1400438"/>
                  <a:pt x="1456660" y="1406504"/>
                </a:cubicBezTo>
                <a:cubicBezTo>
                  <a:pt x="1471236" y="1407545"/>
                  <a:pt x="1486120" y="1410602"/>
                  <a:pt x="1499191" y="1417137"/>
                </a:cubicBezTo>
                <a:cubicBezTo>
                  <a:pt x="1522050" y="1428567"/>
                  <a:pt x="1540127" y="1448237"/>
                  <a:pt x="1562986" y="1459667"/>
                </a:cubicBezTo>
                <a:lnTo>
                  <a:pt x="1605516" y="1480932"/>
                </a:lnTo>
                <a:cubicBezTo>
                  <a:pt x="1666459" y="1572347"/>
                  <a:pt x="1585311" y="1464768"/>
                  <a:pt x="1658679" y="1523462"/>
                </a:cubicBezTo>
                <a:cubicBezTo>
                  <a:pt x="1668658" y="1531445"/>
                  <a:pt x="1670327" y="1546945"/>
                  <a:pt x="1679944" y="1555360"/>
                </a:cubicBezTo>
                <a:cubicBezTo>
                  <a:pt x="1699178" y="1572190"/>
                  <a:pt x="1722474" y="1583713"/>
                  <a:pt x="1743739" y="1597890"/>
                </a:cubicBezTo>
                <a:lnTo>
                  <a:pt x="1775637" y="1619155"/>
                </a:lnTo>
                <a:lnTo>
                  <a:pt x="1807535" y="1640420"/>
                </a:lnTo>
                <a:cubicBezTo>
                  <a:pt x="1843988" y="1695100"/>
                  <a:pt x="1810068" y="1653080"/>
                  <a:pt x="1860697" y="1693583"/>
                </a:cubicBezTo>
                <a:cubicBezTo>
                  <a:pt x="1868525" y="1699845"/>
                  <a:pt x="1873367" y="1709690"/>
                  <a:pt x="1881963" y="1714848"/>
                </a:cubicBezTo>
                <a:cubicBezTo>
                  <a:pt x="1891573" y="1720614"/>
                  <a:pt x="1903836" y="1720469"/>
                  <a:pt x="1913860" y="1725481"/>
                </a:cubicBezTo>
                <a:cubicBezTo>
                  <a:pt x="1996295" y="1766699"/>
                  <a:pt x="1897490" y="1730658"/>
                  <a:pt x="1977656" y="1757378"/>
                </a:cubicBezTo>
                <a:lnTo>
                  <a:pt x="2041451" y="1799909"/>
                </a:lnTo>
                <a:cubicBezTo>
                  <a:pt x="2052084" y="1806997"/>
                  <a:pt x="2061919" y="1815459"/>
                  <a:pt x="2073349" y="1821174"/>
                </a:cubicBezTo>
                <a:cubicBezTo>
                  <a:pt x="2087526" y="1828262"/>
                  <a:pt x="2102117" y="1834575"/>
                  <a:pt x="2115879" y="1842439"/>
                </a:cubicBezTo>
                <a:cubicBezTo>
                  <a:pt x="2126974" y="1848779"/>
                  <a:pt x="2136347" y="1857989"/>
                  <a:pt x="2147777" y="1863704"/>
                </a:cubicBezTo>
                <a:cubicBezTo>
                  <a:pt x="2157801" y="1868716"/>
                  <a:pt x="2169877" y="1868894"/>
                  <a:pt x="2179674" y="1874337"/>
                </a:cubicBezTo>
                <a:cubicBezTo>
                  <a:pt x="2289349" y="1935268"/>
                  <a:pt x="2203194" y="1903442"/>
                  <a:pt x="2275367" y="1927499"/>
                </a:cubicBezTo>
                <a:cubicBezTo>
                  <a:pt x="2377122" y="2029254"/>
                  <a:pt x="2246838" y="1908480"/>
                  <a:pt x="2339163" y="1970030"/>
                </a:cubicBezTo>
                <a:cubicBezTo>
                  <a:pt x="2394212" y="2006729"/>
                  <a:pt x="2349915" y="2016142"/>
                  <a:pt x="2434856" y="2044457"/>
                </a:cubicBezTo>
                <a:cubicBezTo>
                  <a:pt x="2445488" y="2048001"/>
                  <a:pt x="2456729" y="2050078"/>
                  <a:pt x="2466753" y="2055090"/>
                </a:cubicBezTo>
                <a:cubicBezTo>
                  <a:pt x="2543465" y="2093446"/>
                  <a:pt x="2447995" y="2060346"/>
                  <a:pt x="2541181" y="2097620"/>
                </a:cubicBezTo>
                <a:cubicBezTo>
                  <a:pt x="2561993" y="2105945"/>
                  <a:pt x="2584928" y="2108860"/>
                  <a:pt x="2604977" y="2118885"/>
                </a:cubicBezTo>
                <a:cubicBezTo>
                  <a:pt x="2619154" y="2125973"/>
                  <a:pt x="2632791" y="2134263"/>
                  <a:pt x="2647507" y="2140150"/>
                </a:cubicBezTo>
                <a:cubicBezTo>
                  <a:pt x="2668319" y="2148475"/>
                  <a:pt x="2691253" y="2151392"/>
                  <a:pt x="2711302" y="2161416"/>
                </a:cubicBezTo>
                <a:cubicBezTo>
                  <a:pt x="2741737" y="2176633"/>
                  <a:pt x="2754437" y="2185490"/>
                  <a:pt x="2785730" y="2193313"/>
                </a:cubicBezTo>
                <a:cubicBezTo>
                  <a:pt x="2803262" y="2197696"/>
                  <a:pt x="2821361" y="2199563"/>
                  <a:pt x="2838893" y="2203946"/>
                </a:cubicBezTo>
                <a:cubicBezTo>
                  <a:pt x="2849766" y="2206664"/>
                  <a:pt x="2860014" y="2211499"/>
                  <a:pt x="2870791" y="2214578"/>
                </a:cubicBezTo>
                <a:cubicBezTo>
                  <a:pt x="2884842" y="2218592"/>
                  <a:pt x="2899270" y="2221196"/>
                  <a:pt x="2913321" y="2225211"/>
                </a:cubicBezTo>
                <a:cubicBezTo>
                  <a:pt x="2924097" y="2228290"/>
                  <a:pt x="2934259" y="2233495"/>
                  <a:pt x="2945218" y="2235843"/>
                </a:cubicBezTo>
                <a:cubicBezTo>
                  <a:pt x="2983964" y="2244146"/>
                  <a:pt x="3023191" y="2250020"/>
                  <a:pt x="3062177" y="2257109"/>
                </a:cubicBezTo>
                <a:cubicBezTo>
                  <a:pt x="3175591" y="2253565"/>
                  <a:pt x="3289301" y="2255406"/>
                  <a:pt x="3402418" y="2246476"/>
                </a:cubicBezTo>
                <a:cubicBezTo>
                  <a:pt x="3424764" y="2244712"/>
                  <a:pt x="3466214" y="2225211"/>
                  <a:pt x="3466214" y="2225211"/>
                </a:cubicBezTo>
                <a:cubicBezTo>
                  <a:pt x="3473302" y="2214578"/>
                  <a:pt x="3479064" y="2202930"/>
                  <a:pt x="3487479" y="2193313"/>
                </a:cubicBezTo>
                <a:cubicBezTo>
                  <a:pt x="3574560" y="2093791"/>
                  <a:pt x="3514053" y="2180033"/>
                  <a:pt x="3561907" y="2108253"/>
                </a:cubicBezTo>
                <a:cubicBezTo>
                  <a:pt x="3565451" y="2097620"/>
                  <a:pt x="3567527" y="2086380"/>
                  <a:pt x="3572539" y="2076355"/>
                </a:cubicBezTo>
                <a:cubicBezTo>
                  <a:pt x="3578254" y="2064925"/>
                  <a:pt x="3592611" y="2057180"/>
                  <a:pt x="3593804" y="2044457"/>
                </a:cubicBezTo>
                <a:cubicBezTo>
                  <a:pt x="3641473" y="1535993"/>
                  <a:pt x="3577869" y="1868950"/>
                  <a:pt x="3615070" y="1682950"/>
                </a:cubicBezTo>
                <a:cubicBezTo>
                  <a:pt x="3611526" y="1612066"/>
                  <a:pt x="3616598" y="1540222"/>
                  <a:pt x="3604437" y="1470299"/>
                </a:cubicBezTo>
                <a:cubicBezTo>
                  <a:pt x="3601861" y="1455485"/>
                  <a:pt x="3582165" y="1449953"/>
                  <a:pt x="3572539" y="1438402"/>
                </a:cubicBezTo>
                <a:cubicBezTo>
                  <a:pt x="3564358" y="1428585"/>
                  <a:pt x="3560310" y="1415540"/>
                  <a:pt x="3551274" y="1406504"/>
                </a:cubicBezTo>
                <a:cubicBezTo>
                  <a:pt x="3542238" y="1397468"/>
                  <a:pt x="3529355" y="1393222"/>
                  <a:pt x="3519377" y="1385239"/>
                </a:cubicBezTo>
                <a:cubicBezTo>
                  <a:pt x="3511549" y="1378977"/>
                  <a:pt x="3505200" y="1371062"/>
                  <a:pt x="3498111" y="1363974"/>
                </a:cubicBezTo>
                <a:cubicBezTo>
                  <a:pt x="3494567" y="1353341"/>
                  <a:pt x="3493696" y="1341401"/>
                  <a:pt x="3487479" y="1332076"/>
                </a:cubicBezTo>
                <a:cubicBezTo>
                  <a:pt x="3479138" y="1319565"/>
                  <a:pt x="3465207" y="1311730"/>
                  <a:pt x="3455581" y="1300178"/>
                </a:cubicBezTo>
                <a:cubicBezTo>
                  <a:pt x="3447400" y="1290361"/>
                  <a:pt x="3441404" y="1278913"/>
                  <a:pt x="3434316" y="1268281"/>
                </a:cubicBezTo>
                <a:cubicBezTo>
                  <a:pt x="3413987" y="1207291"/>
                  <a:pt x="3437447" y="1261823"/>
                  <a:pt x="3402418" y="1215118"/>
                </a:cubicBezTo>
                <a:cubicBezTo>
                  <a:pt x="3387083" y="1194672"/>
                  <a:pt x="3374065" y="1172588"/>
                  <a:pt x="3359888" y="1151323"/>
                </a:cubicBezTo>
                <a:cubicBezTo>
                  <a:pt x="3342931" y="1125888"/>
                  <a:pt x="3332775" y="1106134"/>
                  <a:pt x="3306725" y="1087527"/>
                </a:cubicBezTo>
                <a:cubicBezTo>
                  <a:pt x="3293827" y="1078314"/>
                  <a:pt x="3277786" y="1074417"/>
                  <a:pt x="3264195" y="1066262"/>
                </a:cubicBezTo>
                <a:cubicBezTo>
                  <a:pt x="3239300" y="1051325"/>
                  <a:pt x="3203497" y="1016987"/>
                  <a:pt x="3168502" y="1013099"/>
                </a:cubicBezTo>
                <a:cubicBezTo>
                  <a:pt x="3115547" y="1007215"/>
                  <a:pt x="3062177" y="1006011"/>
                  <a:pt x="3009014" y="1002467"/>
                </a:cubicBezTo>
                <a:cubicBezTo>
                  <a:pt x="2968339" y="988909"/>
                  <a:pt x="2942854" y="978602"/>
                  <a:pt x="2902688" y="970569"/>
                </a:cubicBezTo>
                <a:cubicBezTo>
                  <a:pt x="2833055" y="956642"/>
                  <a:pt x="2853994" y="965771"/>
                  <a:pt x="2796363" y="949304"/>
                </a:cubicBezTo>
                <a:cubicBezTo>
                  <a:pt x="2734002" y="931486"/>
                  <a:pt x="2794701" y="948473"/>
                  <a:pt x="2732567" y="917406"/>
                </a:cubicBezTo>
                <a:cubicBezTo>
                  <a:pt x="2722543" y="912394"/>
                  <a:pt x="2711302" y="910318"/>
                  <a:pt x="2700670" y="906774"/>
                </a:cubicBezTo>
                <a:cubicBezTo>
                  <a:pt x="2683523" y="889628"/>
                  <a:pt x="2670975" y="874301"/>
                  <a:pt x="2647507" y="864243"/>
                </a:cubicBezTo>
                <a:cubicBezTo>
                  <a:pt x="2634076" y="858487"/>
                  <a:pt x="2619154" y="857155"/>
                  <a:pt x="2604977" y="853611"/>
                </a:cubicBezTo>
                <a:cubicBezTo>
                  <a:pt x="2583712" y="839434"/>
                  <a:pt x="2565975" y="817280"/>
                  <a:pt x="2541181" y="811081"/>
                </a:cubicBezTo>
                <a:cubicBezTo>
                  <a:pt x="2527004" y="807537"/>
                  <a:pt x="2512916" y="803618"/>
                  <a:pt x="2498651" y="800448"/>
                </a:cubicBezTo>
                <a:cubicBezTo>
                  <a:pt x="2454088" y="790545"/>
                  <a:pt x="2427837" y="786874"/>
                  <a:pt x="2381693" y="779183"/>
                </a:cubicBezTo>
                <a:cubicBezTo>
                  <a:pt x="2125450" y="784308"/>
                  <a:pt x="1982554" y="711071"/>
                  <a:pt x="1807535" y="811081"/>
                </a:cubicBezTo>
                <a:cubicBezTo>
                  <a:pt x="1796440" y="817421"/>
                  <a:pt x="1786270" y="825258"/>
                  <a:pt x="1775637" y="832346"/>
                </a:cubicBezTo>
                <a:cubicBezTo>
                  <a:pt x="1690577" y="828802"/>
                  <a:pt x="1605168" y="830184"/>
                  <a:pt x="1520456" y="821713"/>
                </a:cubicBezTo>
                <a:cubicBezTo>
                  <a:pt x="1498152" y="819483"/>
                  <a:pt x="1456660" y="800448"/>
                  <a:pt x="1456660" y="800448"/>
                </a:cubicBezTo>
                <a:cubicBezTo>
                  <a:pt x="1438939" y="782727"/>
                  <a:pt x="1417399" y="768137"/>
                  <a:pt x="1403497" y="747285"/>
                </a:cubicBezTo>
                <a:cubicBezTo>
                  <a:pt x="1373891" y="702877"/>
                  <a:pt x="1391268" y="724424"/>
                  <a:pt x="1350335" y="683490"/>
                </a:cubicBezTo>
                <a:cubicBezTo>
                  <a:pt x="1346791" y="672857"/>
                  <a:pt x="1345145" y="661389"/>
                  <a:pt x="1339702" y="651592"/>
                </a:cubicBezTo>
                <a:cubicBezTo>
                  <a:pt x="1327290" y="629251"/>
                  <a:pt x="1297172" y="587797"/>
                  <a:pt x="1297172" y="587797"/>
                </a:cubicBezTo>
                <a:cubicBezTo>
                  <a:pt x="1291778" y="566223"/>
                  <a:pt x="1285057" y="534718"/>
                  <a:pt x="1275907" y="513369"/>
                </a:cubicBezTo>
                <a:cubicBezTo>
                  <a:pt x="1219998" y="382911"/>
                  <a:pt x="1286758" y="545703"/>
                  <a:pt x="1233377" y="438941"/>
                </a:cubicBezTo>
                <a:cubicBezTo>
                  <a:pt x="1228365" y="428916"/>
                  <a:pt x="1227756" y="417068"/>
                  <a:pt x="1222744" y="407043"/>
                </a:cubicBezTo>
                <a:cubicBezTo>
                  <a:pt x="1217029" y="395614"/>
                  <a:pt x="1209969" y="384697"/>
                  <a:pt x="1201479" y="375146"/>
                </a:cubicBezTo>
                <a:cubicBezTo>
                  <a:pt x="1148509" y="315554"/>
                  <a:pt x="1154268" y="322406"/>
                  <a:pt x="1105786" y="290085"/>
                </a:cubicBezTo>
                <a:cubicBezTo>
                  <a:pt x="1098698" y="279453"/>
                  <a:pt x="1093557" y="267224"/>
                  <a:pt x="1084521" y="258188"/>
                </a:cubicBezTo>
                <a:cubicBezTo>
                  <a:pt x="1071990" y="245657"/>
                  <a:pt x="1055605" y="237635"/>
                  <a:pt x="1041991" y="226290"/>
                </a:cubicBezTo>
                <a:cubicBezTo>
                  <a:pt x="1034290" y="219872"/>
                  <a:pt x="1027814" y="212113"/>
                  <a:pt x="1020725" y="205025"/>
                </a:cubicBezTo>
                <a:cubicBezTo>
                  <a:pt x="1000027" y="142926"/>
                  <a:pt x="1026289" y="199956"/>
                  <a:pt x="978195" y="151862"/>
                </a:cubicBezTo>
                <a:cubicBezTo>
                  <a:pt x="938963" y="112630"/>
                  <a:pt x="977293" y="122908"/>
                  <a:pt x="925032" y="88067"/>
                </a:cubicBezTo>
                <a:cubicBezTo>
                  <a:pt x="915707" y="81850"/>
                  <a:pt x="903767" y="80978"/>
                  <a:pt x="893135" y="77434"/>
                </a:cubicBezTo>
                <a:cubicBezTo>
                  <a:pt x="790290" y="303"/>
                  <a:pt x="899890" y="75496"/>
                  <a:pt x="818707" y="34904"/>
                </a:cubicBezTo>
                <a:cubicBezTo>
                  <a:pt x="736264" y="-6318"/>
                  <a:pt x="835084" y="29731"/>
                  <a:pt x="754911" y="3006"/>
                </a:cubicBezTo>
                <a:cubicBezTo>
                  <a:pt x="574803" y="14263"/>
                  <a:pt x="624965" y="-26536"/>
                  <a:pt x="563525" y="34904"/>
                </a:cubicBezTo>
                <a:lnTo>
                  <a:pt x="584791" y="24271"/>
                </a:lnTo>
                <a:close/>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Forme libre 5"/>
          <p:cNvSpPr/>
          <p:nvPr/>
        </p:nvSpPr>
        <p:spPr>
          <a:xfrm>
            <a:off x="4816476" y="932260"/>
            <a:ext cx="1338263" cy="973931"/>
          </a:xfrm>
          <a:custGeom>
            <a:avLst/>
            <a:gdLst>
              <a:gd name="connsiteX0" fmla="*/ 531628 w 1338095"/>
              <a:gd name="connsiteY0" fmla="*/ 21584 h 1297491"/>
              <a:gd name="connsiteX1" fmla="*/ 520995 w 1338095"/>
              <a:gd name="connsiteY1" fmla="*/ 74747 h 1297491"/>
              <a:gd name="connsiteX2" fmla="*/ 382772 w 1338095"/>
              <a:gd name="connsiteY2" fmla="*/ 106645 h 1297491"/>
              <a:gd name="connsiteX3" fmla="*/ 308344 w 1338095"/>
              <a:gd name="connsiteY3" fmla="*/ 127910 h 1297491"/>
              <a:gd name="connsiteX4" fmla="*/ 276446 w 1338095"/>
              <a:gd name="connsiteY4" fmla="*/ 138543 h 1297491"/>
              <a:gd name="connsiteX5" fmla="*/ 212651 w 1338095"/>
              <a:gd name="connsiteY5" fmla="*/ 181073 h 1297491"/>
              <a:gd name="connsiteX6" fmla="*/ 180753 w 1338095"/>
              <a:gd name="connsiteY6" fmla="*/ 212970 h 1297491"/>
              <a:gd name="connsiteX7" fmla="*/ 148856 w 1338095"/>
              <a:gd name="connsiteY7" fmla="*/ 223603 h 1297491"/>
              <a:gd name="connsiteX8" fmla="*/ 106325 w 1338095"/>
              <a:gd name="connsiteY8" fmla="*/ 255501 h 1297491"/>
              <a:gd name="connsiteX9" fmla="*/ 95693 w 1338095"/>
              <a:gd name="connsiteY9" fmla="*/ 287398 h 1297491"/>
              <a:gd name="connsiteX10" fmla="*/ 74428 w 1338095"/>
              <a:gd name="connsiteY10" fmla="*/ 319296 h 1297491"/>
              <a:gd name="connsiteX11" fmla="*/ 63795 w 1338095"/>
              <a:gd name="connsiteY11" fmla="*/ 361826 h 1297491"/>
              <a:gd name="connsiteX12" fmla="*/ 53163 w 1338095"/>
              <a:gd name="connsiteY12" fmla="*/ 446887 h 1297491"/>
              <a:gd name="connsiteX13" fmla="*/ 31898 w 1338095"/>
              <a:gd name="connsiteY13" fmla="*/ 510682 h 1297491"/>
              <a:gd name="connsiteX14" fmla="*/ 21265 w 1338095"/>
              <a:gd name="connsiteY14" fmla="*/ 595743 h 1297491"/>
              <a:gd name="connsiteX15" fmla="*/ 0 w 1338095"/>
              <a:gd name="connsiteY15" fmla="*/ 659538 h 1297491"/>
              <a:gd name="connsiteX16" fmla="*/ 21265 w 1338095"/>
              <a:gd name="connsiteY16" fmla="*/ 733966 h 1297491"/>
              <a:gd name="connsiteX17" fmla="*/ 63795 w 1338095"/>
              <a:gd name="connsiteY17" fmla="*/ 797761 h 1297491"/>
              <a:gd name="connsiteX18" fmla="*/ 85060 w 1338095"/>
              <a:gd name="connsiteY18" fmla="*/ 829659 h 1297491"/>
              <a:gd name="connsiteX19" fmla="*/ 106325 w 1338095"/>
              <a:gd name="connsiteY19" fmla="*/ 861557 h 1297491"/>
              <a:gd name="connsiteX20" fmla="*/ 148856 w 1338095"/>
              <a:gd name="connsiteY20" fmla="*/ 925352 h 1297491"/>
              <a:gd name="connsiteX21" fmla="*/ 159488 w 1338095"/>
              <a:gd name="connsiteY21" fmla="*/ 957250 h 1297491"/>
              <a:gd name="connsiteX22" fmla="*/ 265814 w 1338095"/>
              <a:gd name="connsiteY22" fmla="*/ 1052943 h 1297491"/>
              <a:gd name="connsiteX23" fmla="*/ 318977 w 1338095"/>
              <a:gd name="connsiteY23" fmla="*/ 1106105 h 1297491"/>
              <a:gd name="connsiteX24" fmla="*/ 372139 w 1338095"/>
              <a:gd name="connsiteY24" fmla="*/ 1159268 h 1297491"/>
              <a:gd name="connsiteX25" fmla="*/ 393404 w 1338095"/>
              <a:gd name="connsiteY25" fmla="*/ 1191166 h 1297491"/>
              <a:gd name="connsiteX26" fmla="*/ 414670 w 1338095"/>
              <a:gd name="connsiteY26" fmla="*/ 1212431 h 1297491"/>
              <a:gd name="connsiteX27" fmla="*/ 510363 w 1338095"/>
              <a:gd name="connsiteY27" fmla="*/ 1265594 h 1297491"/>
              <a:gd name="connsiteX28" fmla="*/ 659218 w 1338095"/>
              <a:gd name="connsiteY28" fmla="*/ 1286859 h 1297491"/>
              <a:gd name="connsiteX29" fmla="*/ 691116 w 1338095"/>
              <a:gd name="connsiteY29" fmla="*/ 1297491 h 1297491"/>
              <a:gd name="connsiteX30" fmla="*/ 850604 w 1338095"/>
              <a:gd name="connsiteY30" fmla="*/ 1276226 h 1297491"/>
              <a:gd name="connsiteX31" fmla="*/ 914400 w 1338095"/>
              <a:gd name="connsiteY31" fmla="*/ 1254961 h 1297491"/>
              <a:gd name="connsiteX32" fmla="*/ 988828 w 1338095"/>
              <a:gd name="connsiteY32" fmla="*/ 1233696 h 1297491"/>
              <a:gd name="connsiteX33" fmla="*/ 1052623 w 1338095"/>
              <a:gd name="connsiteY33" fmla="*/ 1191166 h 1297491"/>
              <a:gd name="connsiteX34" fmla="*/ 1084521 w 1338095"/>
              <a:gd name="connsiteY34" fmla="*/ 1159268 h 1297491"/>
              <a:gd name="connsiteX35" fmla="*/ 1137684 w 1338095"/>
              <a:gd name="connsiteY35" fmla="*/ 1148636 h 1297491"/>
              <a:gd name="connsiteX36" fmla="*/ 1180214 w 1338095"/>
              <a:gd name="connsiteY36" fmla="*/ 1127370 h 1297491"/>
              <a:gd name="connsiteX37" fmla="*/ 1212111 w 1338095"/>
              <a:gd name="connsiteY37" fmla="*/ 1116738 h 1297491"/>
              <a:gd name="connsiteX38" fmla="*/ 1244009 w 1338095"/>
              <a:gd name="connsiteY38" fmla="*/ 1095473 h 1297491"/>
              <a:gd name="connsiteX39" fmla="*/ 1318437 w 1338095"/>
              <a:gd name="connsiteY39" fmla="*/ 1052943 h 1297491"/>
              <a:gd name="connsiteX40" fmla="*/ 1318437 w 1338095"/>
              <a:gd name="connsiteY40" fmla="*/ 829659 h 1297491"/>
              <a:gd name="connsiteX41" fmla="*/ 1297172 w 1338095"/>
              <a:gd name="connsiteY41" fmla="*/ 797761 h 1297491"/>
              <a:gd name="connsiteX42" fmla="*/ 1286539 w 1338095"/>
              <a:gd name="connsiteY42" fmla="*/ 765863 h 1297491"/>
              <a:gd name="connsiteX43" fmla="*/ 1265274 w 1338095"/>
              <a:gd name="connsiteY43" fmla="*/ 733966 h 1297491"/>
              <a:gd name="connsiteX44" fmla="*/ 1244009 w 1338095"/>
              <a:gd name="connsiteY44" fmla="*/ 691436 h 1297491"/>
              <a:gd name="connsiteX45" fmla="*/ 1222744 w 1338095"/>
              <a:gd name="connsiteY45" fmla="*/ 670170 h 1297491"/>
              <a:gd name="connsiteX46" fmla="*/ 1180214 w 1338095"/>
              <a:gd name="connsiteY46" fmla="*/ 606375 h 1297491"/>
              <a:gd name="connsiteX47" fmla="*/ 1127051 w 1338095"/>
              <a:gd name="connsiteY47" fmla="*/ 542580 h 1297491"/>
              <a:gd name="connsiteX48" fmla="*/ 1095153 w 1338095"/>
              <a:gd name="connsiteY48" fmla="*/ 531947 h 1297491"/>
              <a:gd name="connsiteX49" fmla="*/ 1073888 w 1338095"/>
              <a:gd name="connsiteY49" fmla="*/ 500050 h 1297491"/>
              <a:gd name="connsiteX50" fmla="*/ 1041991 w 1338095"/>
              <a:gd name="connsiteY50" fmla="*/ 478784 h 1297491"/>
              <a:gd name="connsiteX51" fmla="*/ 1020725 w 1338095"/>
              <a:gd name="connsiteY51" fmla="*/ 457519 h 1297491"/>
              <a:gd name="connsiteX52" fmla="*/ 988828 w 1338095"/>
              <a:gd name="connsiteY52" fmla="*/ 436254 h 1297491"/>
              <a:gd name="connsiteX53" fmla="*/ 903767 w 1338095"/>
              <a:gd name="connsiteY53" fmla="*/ 361826 h 1297491"/>
              <a:gd name="connsiteX54" fmla="*/ 861237 w 1338095"/>
              <a:gd name="connsiteY54" fmla="*/ 298031 h 1297491"/>
              <a:gd name="connsiteX55" fmla="*/ 839972 w 1338095"/>
              <a:gd name="connsiteY55" fmla="*/ 234236 h 1297491"/>
              <a:gd name="connsiteX56" fmla="*/ 818707 w 1338095"/>
              <a:gd name="connsiteY56" fmla="*/ 212970 h 1297491"/>
              <a:gd name="connsiteX57" fmla="*/ 797442 w 1338095"/>
              <a:gd name="connsiteY57" fmla="*/ 170440 h 1297491"/>
              <a:gd name="connsiteX58" fmla="*/ 786809 w 1338095"/>
              <a:gd name="connsiteY58" fmla="*/ 138543 h 1297491"/>
              <a:gd name="connsiteX59" fmla="*/ 733646 w 1338095"/>
              <a:gd name="connsiteY59" fmla="*/ 96012 h 1297491"/>
              <a:gd name="connsiteX60" fmla="*/ 669851 w 1338095"/>
              <a:gd name="connsiteY60" fmla="*/ 53482 h 1297491"/>
              <a:gd name="connsiteX61" fmla="*/ 595423 w 1338095"/>
              <a:gd name="connsiteY61" fmla="*/ 319 h 1297491"/>
              <a:gd name="connsiteX62" fmla="*/ 531628 w 1338095"/>
              <a:gd name="connsiteY62" fmla="*/ 10952 h 1297491"/>
              <a:gd name="connsiteX63" fmla="*/ 531628 w 1338095"/>
              <a:gd name="connsiteY63" fmla="*/ 21584 h 129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38095" h="1297491">
                <a:moveTo>
                  <a:pt x="531628" y="21584"/>
                </a:moveTo>
                <a:cubicBezTo>
                  <a:pt x="528084" y="39305"/>
                  <a:pt x="529961" y="59056"/>
                  <a:pt x="520995" y="74747"/>
                </a:cubicBezTo>
                <a:cubicBezTo>
                  <a:pt x="499862" y="111730"/>
                  <a:pt x="389201" y="106002"/>
                  <a:pt x="382772" y="106645"/>
                </a:cubicBezTo>
                <a:cubicBezTo>
                  <a:pt x="306271" y="132144"/>
                  <a:pt x="401826" y="101200"/>
                  <a:pt x="308344" y="127910"/>
                </a:cubicBezTo>
                <a:cubicBezTo>
                  <a:pt x="297567" y="130989"/>
                  <a:pt x="286243" y="133100"/>
                  <a:pt x="276446" y="138543"/>
                </a:cubicBezTo>
                <a:cubicBezTo>
                  <a:pt x="254105" y="150955"/>
                  <a:pt x="230723" y="163002"/>
                  <a:pt x="212651" y="181073"/>
                </a:cubicBezTo>
                <a:cubicBezTo>
                  <a:pt x="202018" y="191705"/>
                  <a:pt x="193264" y="204629"/>
                  <a:pt x="180753" y="212970"/>
                </a:cubicBezTo>
                <a:cubicBezTo>
                  <a:pt x="171428" y="219187"/>
                  <a:pt x="159488" y="220059"/>
                  <a:pt x="148856" y="223603"/>
                </a:cubicBezTo>
                <a:cubicBezTo>
                  <a:pt x="134679" y="234236"/>
                  <a:pt x="117670" y="241887"/>
                  <a:pt x="106325" y="255501"/>
                </a:cubicBezTo>
                <a:cubicBezTo>
                  <a:pt x="99150" y="264111"/>
                  <a:pt x="100705" y="277374"/>
                  <a:pt x="95693" y="287398"/>
                </a:cubicBezTo>
                <a:cubicBezTo>
                  <a:pt x="89978" y="298828"/>
                  <a:pt x="81516" y="308663"/>
                  <a:pt x="74428" y="319296"/>
                </a:cubicBezTo>
                <a:cubicBezTo>
                  <a:pt x="70884" y="333473"/>
                  <a:pt x="66197" y="347412"/>
                  <a:pt x="63795" y="361826"/>
                </a:cubicBezTo>
                <a:cubicBezTo>
                  <a:pt x="59097" y="390012"/>
                  <a:pt x="59150" y="418947"/>
                  <a:pt x="53163" y="446887"/>
                </a:cubicBezTo>
                <a:cubicBezTo>
                  <a:pt x="48466" y="468805"/>
                  <a:pt x="31898" y="510682"/>
                  <a:pt x="31898" y="510682"/>
                </a:cubicBezTo>
                <a:cubicBezTo>
                  <a:pt x="28354" y="539036"/>
                  <a:pt x="27252" y="567803"/>
                  <a:pt x="21265" y="595743"/>
                </a:cubicBezTo>
                <a:cubicBezTo>
                  <a:pt x="16568" y="617661"/>
                  <a:pt x="0" y="659538"/>
                  <a:pt x="0" y="659538"/>
                </a:cubicBezTo>
                <a:cubicBezTo>
                  <a:pt x="2504" y="669553"/>
                  <a:pt x="14330" y="721483"/>
                  <a:pt x="21265" y="733966"/>
                </a:cubicBezTo>
                <a:cubicBezTo>
                  <a:pt x="33677" y="756307"/>
                  <a:pt x="49618" y="776496"/>
                  <a:pt x="63795" y="797761"/>
                </a:cubicBezTo>
                <a:lnTo>
                  <a:pt x="85060" y="829659"/>
                </a:lnTo>
                <a:cubicBezTo>
                  <a:pt x="92148" y="840292"/>
                  <a:pt x="102284" y="849434"/>
                  <a:pt x="106325" y="861557"/>
                </a:cubicBezTo>
                <a:cubicBezTo>
                  <a:pt x="121713" y="907719"/>
                  <a:pt x="109033" y="885529"/>
                  <a:pt x="148856" y="925352"/>
                </a:cubicBezTo>
                <a:cubicBezTo>
                  <a:pt x="152400" y="935985"/>
                  <a:pt x="152607" y="948403"/>
                  <a:pt x="159488" y="957250"/>
                </a:cubicBezTo>
                <a:cubicBezTo>
                  <a:pt x="258359" y="1084370"/>
                  <a:pt x="185941" y="973070"/>
                  <a:pt x="265814" y="1052943"/>
                </a:cubicBezTo>
                <a:cubicBezTo>
                  <a:pt x="336694" y="1123823"/>
                  <a:pt x="233919" y="1049400"/>
                  <a:pt x="318977" y="1106105"/>
                </a:cubicBezTo>
                <a:cubicBezTo>
                  <a:pt x="375684" y="1191167"/>
                  <a:pt x="301256" y="1088384"/>
                  <a:pt x="372139" y="1159268"/>
                </a:cubicBezTo>
                <a:cubicBezTo>
                  <a:pt x="381175" y="1168304"/>
                  <a:pt x="385421" y="1181187"/>
                  <a:pt x="393404" y="1191166"/>
                </a:cubicBezTo>
                <a:cubicBezTo>
                  <a:pt x="399666" y="1198994"/>
                  <a:pt x="406650" y="1206416"/>
                  <a:pt x="414670" y="1212431"/>
                </a:cubicBezTo>
                <a:cubicBezTo>
                  <a:pt x="442149" y="1233040"/>
                  <a:pt x="474235" y="1259218"/>
                  <a:pt x="510363" y="1265594"/>
                </a:cubicBezTo>
                <a:cubicBezTo>
                  <a:pt x="559722" y="1274305"/>
                  <a:pt x="659218" y="1286859"/>
                  <a:pt x="659218" y="1286859"/>
                </a:cubicBezTo>
                <a:cubicBezTo>
                  <a:pt x="669851" y="1290403"/>
                  <a:pt x="679908" y="1297491"/>
                  <a:pt x="691116" y="1297491"/>
                </a:cubicBezTo>
                <a:cubicBezTo>
                  <a:pt x="704868" y="1297491"/>
                  <a:pt x="832241" y="1278849"/>
                  <a:pt x="850604" y="1276226"/>
                </a:cubicBezTo>
                <a:cubicBezTo>
                  <a:pt x="871869" y="1269138"/>
                  <a:pt x="892654" y="1260397"/>
                  <a:pt x="914400" y="1254961"/>
                </a:cubicBezTo>
                <a:cubicBezTo>
                  <a:pt x="924415" y="1252457"/>
                  <a:pt x="976345" y="1240631"/>
                  <a:pt x="988828" y="1233696"/>
                </a:cubicBezTo>
                <a:cubicBezTo>
                  <a:pt x="1011169" y="1221284"/>
                  <a:pt x="1034551" y="1209238"/>
                  <a:pt x="1052623" y="1191166"/>
                </a:cubicBezTo>
                <a:cubicBezTo>
                  <a:pt x="1063256" y="1180533"/>
                  <a:pt x="1071072" y="1165993"/>
                  <a:pt x="1084521" y="1159268"/>
                </a:cubicBezTo>
                <a:cubicBezTo>
                  <a:pt x="1100685" y="1151186"/>
                  <a:pt x="1119963" y="1152180"/>
                  <a:pt x="1137684" y="1148636"/>
                </a:cubicBezTo>
                <a:cubicBezTo>
                  <a:pt x="1151861" y="1141547"/>
                  <a:pt x="1165645" y="1133614"/>
                  <a:pt x="1180214" y="1127370"/>
                </a:cubicBezTo>
                <a:cubicBezTo>
                  <a:pt x="1190515" y="1122955"/>
                  <a:pt x="1202087" y="1121750"/>
                  <a:pt x="1212111" y="1116738"/>
                </a:cubicBezTo>
                <a:cubicBezTo>
                  <a:pt x="1223541" y="1111023"/>
                  <a:pt x="1232914" y="1101813"/>
                  <a:pt x="1244009" y="1095473"/>
                </a:cubicBezTo>
                <a:cubicBezTo>
                  <a:pt x="1338439" y="1041513"/>
                  <a:pt x="1240722" y="1104752"/>
                  <a:pt x="1318437" y="1052943"/>
                </a:cubicBezTo>
                <a:cubicBezTo>
                  <a:pt x="1347104" y="966945"/>
                  <a:pt x="1342071" y="995098"/>
                  <a:pt x="1318437" y="829659"/>
                </a:cubicBezTo>
                <a:cubicBezTo>
                  <a:pt x="1316630" y="817009"/>
                  <a:pt x="1302887" y="809191"/>
                  <a:pt x="1297172" y="797761"/>
                </a:cubicBezTo>
                <a:cubicBezTo>
                  <a:pt x="1292160" y="787736"/>
                  <a:pt x="1291551" y="775888"/>
                  <a:pt x="1286539" y="765863"/>
                </a:cubicBezTo>
                <a:cubicBezTo>
                  <a:pt x="1280824" y="754434"/>
                  <a:pt x="1271614" y="745061"/>
                  <a:pt x="1265274" y="733966"/>
                </a:cubicBezTo>
                <a:cubicBezTo>
                  <a:pt x="1257410" y="720204"/>
                  <a:pt x="1252801" y="704624"/>
                  <a:pt x="1244009" y="691436"/>
                </a:cubicBezTo>
                <a:cubicBezTo>
                  <a:pt x="1238448" y="683095"/>
                  <a:pt x="1228759" y="678190"/>
                  <a:pt x="1222744" y="670170"/>
                </a:cubicBezTo>
                <a:cubicBezTo>
                  <a:pt x="1207410" y="649724"/>
                  <a:pt x="1194391" y="627640"/>
                  <a:pt x="1180214" y="606375"/>
                </a:cubicBezTo>
                <a:cubicBezTo>
                  <a:pt x="1164522" y="582836"/>
                  <a:pt x="1151614" y="558955"/>
                  <a:pt x="1127051" y="542580"/>
                </a:cubicBezTo>
                <a:cubicBezTo>
                  <a:pt x="1117725" y="536363"/>
                  <a:pt x="1105786" y="535491"/>
                  <a:pt x="1095153" y="531947"/>
                </a:cubicBezTo>
                <a:cubicBezTo>
                  <a:pt x="1088065" y="521315"/>
                  <a:pt x="1082924" y="509086"/>
                  <a:pt x="1073888" y="500050"/>
                </a:cubicBezTo>
                <a:cubicBezTo>
                  <a:pt x="1064852" y="491014"/>
                  <a:pt x="1051969" y="486767"/>
                  <a:pt x="1041991" y="478784"/>
                </a:cubicBezTo>
                <a:cubicBezTo>
                  <a:pt x="1034163" y="472522"/>
                  <a:pt x="1028553" y="463781"/>
                  <a:pt x="1020725" y="457519"/>
                </a:cubicBezTo>
                <a:cubicBezTo>
                  <a:pt x="1010747" y="449536"/>
                  <a:pt x="998445" y="444669"/>
                  <a:pt x="988828" y="436254"/>
                </a:cubicBezTo>
                <a:cubicBezTo>
                  <a:pt x="889314" y="349179"/>
                  <a:pt x="975544" y="409677"/>
                  <a:pt x="903767" y="361826"/>
                </a:cubicBezTo>
                <a:cubicBezTo>
                  <a:pt x="889590" y="340561"/>
                  <a:pt x="869319" y="322277"/>
                  <a:pt x="861237" y="298031"/>
                </a:cubicBezTo>
                <a:cubicBezTo>
                  <a:pt x="854149" y="276766"/>
                  <a:pt x="855822" y="250086"/>
                  <a:pt x="839972" y="234236"/>
                </a:cubicBezTo>
                <a:cubicBezTo>
                  <a:pt x="832884" y="227147"/>
                  <a:pt x="824268" y="221311"/>
                  <a:pt x="818707" y="212970"/>
                </a:cubicBezTo>
                <a:cubicBezTo>
                  <a:pt x="809915" y="199782"/>
                  <a:pt x="803686" y="185008"/>
                  <a:pt x="797442" y="170440"/>
                </a:cubicBezTo>
                <a:cubicBezTo>
                  <a:pt x="793027" y="160139"/>
                  <a:pt x="792575" y="148153"/>
                  <a:pt x="786809" y="138543"/>
                </a:cubicBezTo>
                <a:cubicBezTo>
                  <a:pt x="774433" y="117917"/>
                  <a:pt x="751035" y="110503"/>
                  <a:pt x="733646" y="96012"/>
                </a:cubicBezTo>
                <a:cubicBezTo>
                  <a:pt x="680549" y="51765"/>
                  <a:pt x="725909" y="72169"/>
                  <a:pt x="669851" y="53482"/>
                </a:cubicBezTo>
                <a:cubicBezTo>
                  <a:pt x="650349" y="33980"/>
                  <a:pt x="626522" y="3429"/>
                  <a:pt x="595423" y="319"/>
                </a:cubicBezTo>
                <a:cubicBezTo>
                  <a:pt x="573972" y="-1826"/>
                  <a:pt x="552893" y="7408"/>
                  <a:pt x="531628" y="10952"/>
                </a:cubicBezTo>
                <a:lnTo>
                  <a:pt x="531628" y="21584"/>
                </a:lnTo>
                <a:close/>
              </a:path>
            </a:pathLst>
          </a:cu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Forme libre 6"/>
          <p:cNvSpPr/>
          <p:nvPr/>
        </p:nvSpPr>
        <p:spPr>
          <a:xfrm>
            <a:off x="6113463" y="1638300"/>
            <a:ext cx="406400" cy="350044"/>
          </a:xfrm>
          <a:custGeom>
            <a:avLst/>
            <a:gdLst>
              <a:gd name="connsiteX0" fmla="*/ 96291 w 407048"/>
              <a:gd name="connsiteY0" fmla="*/ 6619 h 466797"/>
              <a:gd name="connsiteX1" fmla="*/ 234514 w 407048"/>
              <a:gd name="connsiteY1" fmla="*/ 27884 h 466797"/>
              <a:gd name="connsiteX2" fmla="*/ 266412 w 407048"/>
              <a:gd name="connsiteY2" fmla="*/ 38517 h 466797"/>
              <a:gd name="connsiteX3" fmla="*/ 372737 w 407048"/>
              <a:gd name="connsiteY3" fmla="*/ 27884 h 466797"/>
              <a:gd name="connsiteX4" fmla="*/ 404635 w 407048"/>
              <a:gd name="connsiteY4" fmla="*/ 17252 h 466797"/>
              <a:gd name="connsiteX5" fmla="*/ 394003 w 407048"/>
              <a:gd name="connsiteY5" fmla="*/ 102312 h 466797"/>
              <a:gd name="connsiteX6" fmla="*/ 383370 w 407048"/>
              <a:gd name="connsiteY6" fmla="*/ 134210 h 466797"/>
              <a:gd name="connsiteX7" fmla="*/ 351472 w 407048"/>
              <a:gd name="connsiteY7" fmla="*/ 155475 h 466797"/>
              <a:gd name="connsiteX8" fmla="*/ 319575 w 407048"/>
              <a:gd name="connsiteY8" fmla="*/ 219270 h 466797"/>
              <a:gd name="connsiteX9" fmla="*/ 287677 w 407048"/>
              <a:gd name="connsiteY9" fmla="*/ 283065 h 466797"/>
              <a:gd name="connsiteX10" fmla="*/ 277044 w 407048"/>
              <a:gd name="connsiteY10" fmla="*/ 357493 h 466797"/>
              <a:gd name="connsiteX11" fmla="*/ 266412 w 407048"/>
              <a:gd name="connsiteY11" fmla="*/ 463819 h 466797"/>
              <a:gd name="connsiteX12" fmla="*/ 234514 w 407048"/>
              <a:gd name="connsiteY12" fmla="*/ 431921 h 466797"/>
              <a:gd name="connsiteX13" fmla="*/ 181351 w 407048"/>
              <a:gd name="connsiteY13" fmla="*/ 378759 h 466797"/>
              <a:gd name="connsiteX14" fmla="*/ 160086 w 407048"/>
              <a:gd name="connsiteY14" fmla="*/ 357493 h 466797"/>
              <a:gd name="connsiteX15" fmla="*/ 64393 w 407048"/>
              <a:gd name="connsiteY15" fmla="*/ 293698 h 466797"/>
              <a:gd name="connsiteX16" fmla="*/ 32496 w 407048"/>
              <a:gd name="connsiteY16" fmla="*/ 272433 h 466797"/>
              <a:gd name="connsiteX17" fmla="*/ 11230 w 407048"/>
              <a:gd name="connsiteY17" fmla="*/ 251168 h 466797"/>
              <a:gd name="connsiteX18" fmla="*/ 11230 w 407048"/>
              <a:gd name="connsiteY18" fmla="*/ 187372 h 466797"/>
              <a:gd name="connsiteX19" fmla="*/ 43128 w 407048"/>
              <a:gd name="connsiteY19" fmla="*/ 176740 h 466797"/>
              <a:gd name="connsiteX20" fmla="*/ 75026 w 407048"/>
              <a:gd name="connsiteY20" fmla="*/ 144842 h 466797"/>
              <a:gd name="connsiteX21" fmla="*/ 96291 w 407048"/>
              <a:gd name="connsiteY21" fmla="*/ 6619 h 46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048" h="466797">
                <a:moveTo>
                  <a:pt x="96291" y="6619"/>
                </a:moveTo>
                <a:cubicBezTo>
                  <a:pt x="122872" y="-12874"/>
                  <a:pt x="185812" y="15709"/>
                  <a:pt x="234514" y="27884"/>
                </a:cubicBezTo>
                <a:cubicBezTo>
                  <a:pt x="245387" y="30602"/>
                  <a:pt x="255779" y="34973"/>
                  <a:pt x="266412" y="38517"/>
                </a:cubicBezTo>
                <a:cubicBezTo>
                  <a:pt x="301854" y="34973"/>
                  <a:pt x="337533" y="33300"/>
                  <a:pt x="372737" y="27884"/>
                </a:cubicBezTo>
                <a:cubicBezTo>
                  <a:pt x="383814" y="26180"/>
                  <a:pt x="401556" y="6476"/>
                  <a:pt x="404635" y="17252"/>
                </a:cubicBezTo>
                <a:cubicBezTo>
                  <a:pt x="412485" y="44726"/>
                  <a:pt x="399114" y="74199"/>
                  <a:pt x="394003" y="102312"/>
                </a:cubicBezTo>
                <a:cubicBezTo>
                  <a:pt x="391998" y="113339"/>
                  <a:pt x="390372" y="125458"/>
                  <a:pt x="383370" y="134210"/>
                </a:cubicBezTo>
                <a:cubicBezTo>
                  <a:pt x="375387" y="144189"/>
                  <a:pt x="362105" y="148387"/>
                  <a:pt x="351472" y="155475"/>
                </a:cubicBezTo>
                <a:cubicBezTo>
                  <a:pt x="290533" y="246882"/>
                  <a:pt x="363592" y="131234"/>
                  <a:pt x="319575" y="219270"/>
                </a:cubicBezTo>
                <a:cubicBezTo>
                  <a:pt x="278348" y="301727"/>
                  <a:pt x="314407" y="202881"/>
                  <a:pt x="287677" y="283065"/>
                </a:cubicBezTo>
                <a:cubicBezTo>
                  <a:pt x="284133" y="307874"/>
                  <a:pt x="279972" y="332603"/>
                  <a:pt x="277044" y="357493"/>
                </a:cubicBezTo>
                <a:cubicBezTo>
                  <a:pt x="272882" y="392868"/>
                  <a:pt x="284084" y="432893"/>
                  <a:pt x="266412" y="463819"/>
                </a:cubicBezTo>
                <a:cubicBezTo>
                  <a:pt x="258952" y="476875"/>
                  <a:pt x="244140" y="443473"/>
                  <a:pt x="234514" y="431921"/>
                </a:cubicBezTo>
                <a:cubicBezTo>
                  <a:pt x="170715" y="355363"/>
                  <a:pt x="259327" y="441141"/>
                  <a:pt x="181351" y="378759"/>
                </a:cubicBezTo>
                <a:cubicBezTo>
                  <a:pt x="173523" y="372497"/>
                  <a:pt x="168106" y="363508"/>
                  <a:pt x="160086" y="357493"/>
                </a:cubicBezTo>
                <a:cubicBezTo>
                  <a:pt x="160073" y="357483"/>
                  <a:pt x="80349" y="304335"/>
                  <a:pt x="64393" y="293698"/>
                </a:cubicBezTo>
                <a:cubicBezTo>
                  <a:pt x="53761" y="286610"/>
                  <a:pt x="41532" y="281469"/>
                  <a:pt x="32496" y="272433"/>
                </a:cubicBezTo>
                <a:lnTo>
                  <a:pt x="11230" y="251168"/>
                </a:lnTo>
                <a:cubicBezTo>
                  <a:pt x="4142" y="229904"/>
                  <a:pt x="-10034" y="208636"/>
                  <a:pt x="11230" y="187372"/>
                </a:cubicBezTo>
                <a:cubicBezTo>
                  <a:pt x="19155" y="179447"/>
                  <a:pt x="32495" y="180284"/>
                  <a:pt x="43128" y="176740"/>
                </a:cubicBezTo>
                <a:cubicBezTo>
                  <a:pt x="53761" y="166107"/>
                  <a:pt x="66685" y="157353"/>
                  <a:pt x="75026" y="144842"/>
                </a:cubicBezTo>
                <a:cubicBezTo>
                  <a:pt x="94624" y="115445"/>
                  <a:pt x="69710" y="26112"/>
                  <a:pt x="96291" y="6619"/>
                </a:cubicBezTo>
                <a:close/>
              </a:path>
            </a:pathLst>
          </a:cu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Forme libre 8"/>
          <p:cNvSpPr/>
          <p:nvPr/>
        </p:nvSpPr>
        <p:spPr>
          <a:xfrm>
            <a:off x="6411914" y="1563291"/>
            <a:ext cx="1095375" cy="892969"/>
          </a:xfrm>
          <a:custGeom>
            <a:avLst/>
            <a:gdLst>
              <a:gd name="connsiteX0" fmla="*/ 159488 w 1095153"/>
              <a:gd name="connsiteY0" fmla="*/ 53163 h 1190847"/>
              <a:gd name="connsiteX1" fmla="*/ 212651 w 1095153"/>
              <a:gd name="connsiteY1" fmla="*/ 74428 h 1190847"/>
              <a:gd name="connsiteX2" fmla="*/ 393404 w 1095153"/>
              <a:gd name="connsiteY2" fmla="*/ 53163 h 1190847"/>
              <a:gd name="connsiteX3" fmla="*/ 584790 w 1095153"/>
              <a:gd name="connsiteY3" fmla="*/ 31898 h 1190847"/>
              <a:gd name="connsiteX4" fmla="*/ 659218 w 1095153"/>
              <a:gd name="connsiteY4" fmla="*/ 10633 h 1190847"/>
              <a:gd name="connsiteX5" fmla="*/ 786809 w 1095153"/>
              <a:gd name="connsiteY5" fmla="*/ 0 h 1190847"/>
              <a:gd name="connsiteX6" fmla="*/ 925032 w 1095153"/>
              <a:gd name="connsiteY6" fmla="*/ 10633 h 1190847"/>
              <a:gd name="connsiteX7" fmla="*/ 988827 w 1095153"/>
              <a:gd name="connsiteY7" fmla="*/ 31898 h 1190847"/>
              <a:gd name="connsiteX8" fmla="*/ 1010093 w 1095153"/>
              <a:gd name="connsiteY8" fmla="*/ 53163 h 1190847"/>
              <a:gd name="connsiteX9" fmla="*/ 1073888 w 1095153"/>
              <a:gd name="connsiteY9" fmla="*/ 95693 h 1190847"/>
              <a:gd name="connsiteX10" fmla="*/ 1095153 w 1095153"/>
              <a:gd name="connsiteY10" fmla="*/ 116959 h 1190847"/>
              <a:gd name="connsiteX11" fmla="*/ 1084520 w 1095153"/>
              <a:gd name="connsiteY11" fmla="*/ 148856 h 1190847"/>
              <a:gd name="connsiteX12" fmla="*/ 1041990 w 1095153"/>
              <a:gd name="connsiteY12" fmla="*/ 159489 h 1190847"/>
              <a:gd name="connsiteX13" fmla="*/ 978195 w 1095153"/>
              <a:gd name="connsiteY13" fmla="*/ 180754 h 1190847"/>
              <a:gd name="connsiteX14" fmla="*/ 946297 w 1095153"/>
              <a:gd name="connsiteY14" fmla="*/ 191386 h 1190847"/>
              <a:gd name="connsiteX15" fmla="*/ 882502 w 1095153"/>
              <a:gd name="connsiteY15" fmla="*/ 276447 h 1190847"/>
              <a:gd name="connsiteX16" fmla="*/ 861237 w 1095153"/>
              <a:gd name="connsiteY16" fmla="*/ 340242 h 1190847"/>
              <a:gd name="connsiteX17" fmla="*/ 829339 w 1095153"/>
              <a:gd name="connsiteY17" fmla="*/ 404038 h 1190847"/>
              <a:gd name="connsiteX18" fmla="*/ 808074 w 1095153"/>
              <a:gd name="connsiteY18" fmla="*/ 446568 h 1190847"/>
              <a:gd name="connsiteX19" fmla="*/ 797441 w 1095153"/>
              <a:gd name="connsiteY19" fmla="*/ 478466 h 1190847"/>
              <a:gd name="connsiteX20" fmla="*/ 776176 w 1095153"/>
              <a:gd name="connsiteY20" fmla="*/ 510363 h 1190847"/>
              <a:gd name="connsiteX21" fmla="*/ 797441 w 1095153"/>
              <a:gd name="connsiteY21" fmla="*/ 659219 h 1190847"/>
              <a:gd name="connsiteX22" fmla="*/ 818707 w 1095153"/>
              <a:gd name="connsiteY22" fmla="*/ 701749 h 1190847"/>
              <a:gd name="connsiteX23" fmla="*/ 829339 w 1095153"/>
              <a:gd name="connsiteY23" fmla="*/ 733647 h 1190847"/>
              <a:gd name="connsiteX24" fmla="*/ 871869 w 1095153"/>
              <a:gd name="connsiteY24" fmla="*/ 808075 h 1190847"/>
              <a:gd name="connsiteX25" fmla="*/ 893134 w 1095153"/>
              <a:gd name="connsiteY25" fmla="*/ 871870 h 1190847"/>
              <a:gd name="connsiteX26" fmla="*/ 903767 w 1095153"/>
              <a:gd name="connsiteY26" fmla="*/ 903768 h 1190847"/>
              <a:gd name="connsiteX27" fmla="*/ 914400 w 1095153"/>
              <a:gd name="connsiteY27" fmla="*/ 935666 h 1190847"/>
              <a:gd name="connsiteX28" fmla="*/ 935665 w 1095153"/>
              <a:gd name="connsiteY28" fmla="*/ 967563 h 1190847"/>
              <a:gd name="connsiteX29" fmla="*/ 946297 w 1095153"/>
              <a:gd name="connsiteY29" fmla="*/ 1010093 h 1190847"/>
              <a:gd name="connsiteX30" fmla="*/ 967562 w 1095153"/>
              <a:gd name="connsiteY30" fmla="*/ 1031359 h 1190847"/>
              <a:gd name="connsiteX31" fmla="*/ 1010093 w 1095153"/>
              <a:gd name="connsiteY31" fmla="*/ 1084521 h 1190847"/>
              <a:gd name="connsiteX32" fmla="*/ 1020725 w 1095153"/>
              <a:gd name="connsiteY32" fmla="*/ 1180214 h 1190847"/>
              <a:gd name="connsiteX33" fmla="*/ 988827 w 1095153"/>
              <a:gd name="connsiteY33" fmla="*/ 1190847 h 1190847"/>
              <a:gd name="connsiteX34" fmla="*/ 871869 w 1095153"/>
              <a:gd name="connsiteY34" fmla="*/ 1158949 h 1190847"/>
              <a:gd name="connsiteX35" fmla="*/ 839972 w 1095153"/>
              <a:gd name="connsiteY35" fmla="*/ 1148317 h 1190847"/>
              <a:gd name="connsiteX36" fmla="*/ 776176 w 1095153"/>
              <a:gd name="connsiteY36" fmla="*/ 1105786 h 1190847"/>
              <a:gd name="connsiteX37" fmla="*/ 744279 w 1095153"/>
              <a:gd name="connsiteY37" fmla="*/ 1073889 h 1190847"/>
              <a:gd name="connsiteX38" fmla="*/ 669851 w 1095153"/>
              <a:gd name="connsiteY38" fmla="*/ 1031359 h 1190847"/>
              <a:gd name="connsiteX39" fmla="*/ 595423 w 1095153"/>
              <a:gd name="connsiteY39" fmla="*/ 978196 h 1190847"/>
              <a:gd name="connsiteX40" fmla="*/ 531627 w 1095153"/>
              <a:gd name="connsiteY40" fmla="*/ 935666 h 1190847"/>
              <a:gd name="connsiteX41" fmla="*/ 499730 w 1095153"/>
              <a:gd name="connsiteY41" fmla="*/ 925033 h 1190847"/>
              <a:gd name="connsiteX42" fmla="*/ 467832 w 1095153"/>
              <a:gd name="connsiteY42" fmla="*/ 903768 h 1190847"/>
              <a:gd name="connsiteX43" fmla="*/ 435934 w 1095153"/>
              <a:gd name="connsiteY43" fmla="*/ 893135 h 1190847"/>
              <a:gd name="connsiteX44" fmla="*/ 372139 w 1095153"/>
              <a:gd name="connsiteY44" fmla="*/ 850605 h 1190847"/>
              <a:gd name="connsiteX45" fmla="*/ 340241 w 1095153"/>
              <a:gd name="connsiteY45" fmla="*/ 829340 h 1190847"/>
              <a:gd name="connsiteX46" fmla="*/ 308344 w 1095153"/>
              <a:gd name="connsiteY46" fmla="*/ 808075 h 1190847"/>
              <a:gd name="connsiteX47" fmla="*/ 265814 w 1095153"/>
              <a:gd name="connsiteY47" fmla="*/ 786810 h 1190847"/>
              <a:gd name="connsiteX48" fmla="*/ 223283 w 1095153"/>
              <a:gd name="connsiteY48" fmla="*/ 744279 h 1190847"/>
              <a:gd name="connsiteX49" fmla="*/ 191386 w 1095153"/>
              <a:gd name="connsiteY49" fmla="*/ 723014 h 1190847"/>
              <a:gd name="connsiteX50" fmla="*/ 138223 w 1095153"/>
              <a:gd name="connsiteY50" fmla="*/ 680484 h 1190847"/>
              <a:gd name="connsiteX51" fmla="*/ 85060 w 1095153"/>
              <a:gd name="connsiteY51" fmla="*/ 616689 h 1190847"/>
              <a:gd name="connsiteX52" fmla="*/ 21265 w 1095153"/>
              <a:gd name="connsiteY52" fmla="*/ 552893 h 1190847"/>
              <a:gd name="connsiteX53" fmla="*/ 10632 w 1095153"/>
              <a:gd name="connsiteY53" fmla="*/ 510363 h 1190847"/>
              <a:gd name="connsiteX54" fmla="*/ 0 w 1095153"/>
              <a:gd name="connsiteY54" fmla="*/ 478466 h 1190847"/>
              <a:gd name="connsiteX55" fmla="*/ 21265 w 1095153"/>
              <a:gd name="connsiteY55" fmla="*/ 382772 h 1190847"/>
              <a:gd name="connsiteX56" fmla="*/ 42530 w 1095153"/>
              <a:gd name="connsiteY56" fmla="*/ 350875 h 1190847"/>
              <a:gd name="connsiteX57" fmla="*/ 74427 w 1095153"/>
              <a:gd name="connsiteY57" fmla="*/ 340242 h 1190847"/>
              <a:gd name="connsiteX58" fmla="*/ 106325 w 1095153"/>
              <a:gd name="connsiteY58" fmla="*/ 318977 h 1190847"/>
              <a:gd name="connsiteX59" fmla="*/ 127590 w 1095153"/>
              <a:gd name="connsiteY59" fmla="*/ 287079 h 1190847"/>
              <a:gd name="connsiteX60" fmla="*/ 148855 w 1095153"/>
              <a:gd name="connsiteY60" fmla="*/ 191386 h 1190847"/>
              <a:gd name="connsiteX61" fmla="*/ 159488 w 1095153"/>
              <a:gd name="connsiteY61" fmla="*/ 159489 h 1190847"/>
              <a:gd name="connsiteX62" fmla="*/ 170120 w 1095153"/>
              <a:gd name="connsiteY62" fmla="*/ 95693 h 1190847"/>
              <a:gd name="connsiteX63" fmla="*/ 191386 w 1095153"/>
              <a:gd name="connsiteY63" fmla="*/ 63796 h 1190847"/>
              <a:gd name="connsiteX64" fmla="*/ 223283 w 1095153"/>
              <a:gd name="connsiteY64" fmla="*/ 53163 h 1190847"/>
              <a:gd name="connsiteX65" fmla="*/ 297711 w 1095153"/>
              <a:gd name="connsiteY65" fmla="*/ 42531 h 1190847"/>
              <a:gd name="connsiteX66" fmla="*/ 308344 w 1095153"/>
              <a:gd name="connsiteY66" fmla="*/ 0 h 119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95153" h="1190847">
                <a:moveTo>
                  <a:pt x="159488" y="53163"/>
                </a:moveTo>
                <a:cubicBezTo>
                  <a:pt x="177209" y="60251"/>
                  <a:pt x="193594" y="73369"/>
                  <a:pt x="212651" y="74428"/>
                </a:cubicBezTo>
                <a:cubicBezTo>
                  <a:pt x="359536" y="82589"/>
                  <a:pt x="307912" y="68707"/>
                  <a:pt x="393404" y="53163"/>
                </a:cubicBezTo>
                <a:cubicBezTo>
                  <a:pt x="458068" y="41406"/>
                  <a:pt x="518660" y="37910"/>
                  <a:pt x="584790" y="31898"/>
                </a:cubicBezTo>
                <a:cubicBezTo>
                  <a:pt x="605972" y="24838"/>
                  <a:pt x="637862" y="13303"/>
                  <a:pt x="659218" y="10633"/>
                </a:cubicBezTo>
                <a:cubicBezTo>
                  <a:pt x="701566" y="5339"/>
                  <a:pt x="744279" y="3544"/>
                  <a:pt x="786809" y="0"/>
                </a:cubicBezTo>
                <a:cubicBezTo>
                  <a:pt x="832883" y="3544"/>
                  <a:pt x="879387" y="3426"/>
                  <a:pt x="925032" y="10633"/>
                </a:cubicBezTo>
                <a:cubicBezTo>
                  <a:pt x="947173" y="14129"/>
                  <a:pt x="988827" y="31898"/>
                  <a:pt x="988827" y="31898"/>
                </a:cubicBezTo>
                <a:cubicBezTo>
                  <a:pt x="995916" y="38986"/>
                  <a:pt x="1002073" y="47148"/>
                  <a:pt x="1010093" y="53163"/>
                </a:cubicBezTo>
                <a:cubicBezTo>
                  <a:pt x="1030539" y="68497"/>
                  <a:pt x="1055817" y="77621"/>
                  <a:pt x="1073888" y="95693"/>
                </a:cubicBezTo>
                <a:lnTo>
                  <a:pt x="1095153" y="116959"/>
                </a:lnTo>
                <a:cubicBezTo>
                  <a:pt x="1091609" y="127591"/>
                  <a:pt x="1093272" y="141855"/>
                  <a:pt x="1084520" y="148856"/>
                </a:cubicBezTo>
                <a:cubicBezTo>
                  <a:pt x="1073109" y="157985"/>
                  <a:pt x="1055987" y="155290"/>
                  <a:pt x="1041990" y="159489"/>
                </a:cubicBezTo>
                <a:cubicBezTo>
                  <a:pt x="1020520" y="165930"/>
                  <a:pt x="999460" y="173666"/>
                  <a:pt x="978195" y="180754"/>
                </a:cubicBezTo>
                <a:lnTo>
                  <a:pt x="946297" y="191386"/>
                </a:lnTo>
                <a:cubicBezTo>
                  <a:pt x="921108" y="216576"/>
                  <a:pt x="894524" y="240382"/>
                  <a:pt x="882502" y="276447"/>
                </a:cubicBezTo>
                <a:cubicBezTo>
                  <a:pt x="875414" y="297712"/>
                  <a:pt x="873671" y="321591"/>
                  <a:pt x="861237" y="340242"/>
                </a:cubicBezTo>
                <a:cubicBezTo>
                  <a:pt x="820371" y="401542"/>
                  <a:pt x="855752" y="342409"/>
                  <a:pt x="829339" y="404038"/>
                </a:cubicBezTo>
                <a:cubicBezTo>
                  <a:pt x="823095" y="418606"/>
                  <a:pt x="814318" y="432000"/>
                  <a:pt x="808074" y="446568"/>
                </a:cubicBezTo>
                <a:cubicBezTo>
                  <a:pt x="803659" y="456870"/>
                  <a:pt x="802453" y="468441"/>
                  <a:pt x="797441" y="478466"/>
                </a:cubicBezTo>
                <a:cubicBezTo>
                  <a:pt x="791726" y="489895"/>
                  <a:pt x="783264" y="499731"/>
                  <a:pt x="776176" y="510363"/>
                </a:cubicBezTo>
                <a:cubicBezTo>
                  <a:pt x="779721" y="545811"/>
                  <a:pt x="781675" y="617177"/>
                  <a:pt x="797441" y="659219"/>
                </a:cubicBezTo>
                <a:cubicBezTo>
                  <a:pt x="803006" y="674060"/>
                  <a:pt x="812463" y="687180"/>
                  <a:pt x="818707" y="701749"/>
                </a:cubicBezTo>
                <a:cubicBezTo>
                  <a:pt x="823122" y="712051"/>
                  <a:pt x="824327" y="723622"/>
                  <a:pt x="829339" y="733647"/>
                </a:cubicBezTo>
                <a:cubicBezTo>
                  <a:pt x="867704" y="810380"/>
                  <a:pt x="834584" y="714863"/>
                  <a:pt x="871869" y="808075"/>
                </a:cubicBezTo>
                <a:cubicBezTo>
                  <a:pt x="880194" y="828887"/>
                  <a:pt x="886046" y="850605"/>
                  <a:pt x="893134" y="871870"/>
                </a:cubicBezTo>
                <a:lnTo>
                  <a:pt x="903767" y="903768"/>
                </a:lnTo>
                <a:cubicBezTo>
                  <a:pt x="907311" y="914401"/>
                  <a:pt x="908183" y="926341"/>
                  <a:pt x="914400" y="935666"/>
                </a:cubicBezTo>
                <a:lnTo>
                  <a:pt x="935665" y="967563"/>
                </a:lnTo>
                <a:cubicBezTo>
                  <a:pt x="939209" y="981740"/>
                  <a:pt x="939762" y="997023"/>
                  <a:pt x="946297" y="1010093"/>
                </a:cubicBezTo>
                <a:cubicBezTo>
                  <a:pt x="950780" y="1019059"/>
                  <a:pt x="961300" y="1023531"/>
                  <a:pt x="967562" y="1031359"/>
                </a:cubicBezTo>
                <a:cubicBezTo>
                  <a:pt x="1021203" y="1098411"/>
                  <a:pt x="958754" y="1033185"/>
                  <a:pt x="1010093" y="1084521"/>
                </a:cubicBezTo>
                <a:cubicBezTo>
                  <a:pt x="1017181" y="1105787"/>
                  <a:pt x="1047307" y="1153633"/>
                  <a:pt x="1020725" y="1180214"/>
                </a:cubicBezTo>
                <a:cubicBezTo>
                  <a:pt x="1012800" y="1188139"/>
                  <a:pt x="999460" y="1187303"/>
                  <a:pt x="988827" y="1190847"/>
                </a:cubicBezTo>
                <a:cubicBezTo>
                  <a:pt x="913684" y="1175818"/>
                  <a:pt x="952810" y="1185929"/>
                  <a:pt x="871869" y="1158949"/>
                </a:cubicBezTo>
                <a:lnTo>
                  <a:pt x="839972" y="1148317"/>
                </a:lnTo>
                <a:cubicBezTo>
                  <a:pt x="738217" y="1046562"/>
                  <a:pt x="868501" y="1167336"/>
                  <a:pt x="776176" y="1105786"/>
                </a:cubicBezTo>
                <a:cubicBezTo>
                  <a:pt x="763665" y="1097445"/>
                  <a:pt x="755830" y="1083515"/>
                  <a:pt x="744279" y="1073889"/>
                </a:cubicBezTo>
                <a:cubicBezTo>
                  <a:pt x="721737" y="1055104"/>
                  <a:pt x="695849" y="1044358"/>
                  <a:pt x="669851" y="1031359"/>
                </a:cubicBezTo>
                <a:cubicBezTo>
                  <a:pt x="619395" y="980903"/>
                  <a:pt x="646341" y="995168"/>
                  <a:pt x="595423" y="978196"/>
                </a:cubicBezTo>
                <a:cubicBezTo>
                  <a:pt x="574158" y="964019"/>
                  <a:pt x="555873" y="943748"/>
                  <a:pt x="531627" y="935666"/>
                </a:cubicBezTo>
                <a:cubicBezTo>
                  <a:pt x="520995" y="932122"/>
                  <a:pt x="509754" y="930045"/>
                  <a:pt x="499730" y="925033"/>
                </a:cubicBezTo>
                <a:cubicBezTo>
                  <a:pt x="488300" y="919318"/>
                  <a:pt x="479262" y="909483"/>
                  <a:pt x="467832" y="903768"/>
                </a:cubicBezTo>
                <a:cubicBezTo>
                  <a:pt x="457807" y="898756"/>
                  <a:pt x="445731" y="898578"/>
                  <a:pt x="435934" y="893135"/>
                </a:cubicBezTo>
                <a:cubicBezTo>
                  <a:pt x="413593" y="880723"/>
                  <a:pt x="393404" y="864782"/>
                  <a:pt x="372139" y="850605"/>
                </a:cubicBezTo>
                <a:lnTo>
                  <a:pt x="340241" y="829340"/>
                </a:lnTo>
                <a:cubicBezTo>
                  <a:pt x="329609" y="822252"/>
                  <a:pt x="319773" y="813790"/>
                  <a:pt x="308344" y="808075"/>
                </a:cubicBezTo>
                <a:cubicBezTo>
                  <a:pt x="294167" y="800987"/>
                  <a:pt x="278494" y="796320"/>
                  <a:pt x="265814" y="786810"/>
                </a:cubicBezTo>
                <a:cubicBezTo>
                  <a:pt x="249775" y="774780"/>
                  <a:pt x="239965" y="755400"/>
                  <a:pt x="223283" y="744279"/>
                </a:cubicBezTo>
                <a:cubicBezTo>
                  <a:pt x="212651" y="737191"/>
                  <a:pt x="201364" y="730997"/>
                  <a:pt x="191386" y="723014"/>
                </a:cubicBezTo>
                <a:cubicBezTo>
                  <a:pt x="115634" y="662413"/>
                  <a:pt x="236397" y="745934"/>
                  <a:pt x="138223" y="680484"/>
                </a:cubicBezTo>
                <a:cubicBezTo>
                  <a:pt x="100058" y="604154"/>
                  <a:pt x="139164" y="664782"/>
                  <a:pt x="85060" y="616689"/>
                </a:cubicBezTo>
                <a:cubicBezTo>
                  <a:pt x="62583" y="596709"/>
                  <a:pt x="21265" y="552893"/>
                  <a:pt x="21265" y="552893"/>
                </a:cubicBezTo>
                <a:cubicBezTo>
                  <a:pt x="17721" y="538716"/>
                  <a:pt x="14647" y="524414"/>
                  <a:pt x="10632" y="510363"/>
                </a:cubicBezTo>
                <a:cubicBezTo>
                  <a:pt x="7553" y="499587"/>
                  <a:pt x="0" y="489673"/>
                  <a:pt x="0" y="478466"/>
                </a:cubicBezTo>
                <a:cubicBezTo>
                  <a:pt x="0" y="462128"/>
                  <a:pt x="10300" y="404703"/>
                  <a:pt x="21265" y="382772"/>
                </a:cubicBezTo>
                <a:cubicBezTo>
                  <a:pt x="26980" y="371343"/>
                  <a:pt x="32552" y="358858"/>
                  <a:pt x="42530" y="350875"/>
                </a:cubicBezTo>
                <a:cubicBezTo>
                  <a:pt x="51282" y="343874"/>
                  <a:pt x="64403" y="345254"/>
                  <a:pt x="74427" y="340242"/>
                </a:cubicBezTo>
                <a:cubicBezTo>
                  <a:pt x="85857" y="334527"/>
                  <a:pt x="95692" y="326065"/>
                  <a:pt x="106325" y="318977"/>
                </a:cubicBezTo>
                <a:cubicBezTo>
                  <a:pt x="113413" y="308344"/>
                  <a:pt x="121875" y="298509"/>
                  <a:pt x="127590" y="287079"/>
                </a:cubicBezTo>
                <a:cubicBezTo>
                  <a:pt x="141954" y="258352"/>
                  <a:pt x="142319" y="220797"/>
                  <a:pt x="148855" y="191386"/>
                </a:cubicBezTo>
                <a:cubicBezTo>
                  <a:pt x="151286" y="180445"/>
                  <a:pt x="155944" y="170121"/>
                  <a:pt x="159488" y="159489"/>
                </a:cubicBezTo>
                <a:cubicBezTo>
                  <a:pt x="163032" y="138224"/>
                  <a:pt x="163302" y="116145"/>
                  <a:pt x="170120" y="95693"/>
                </a:cubicBezTo>
                <a:cubicBezTo>
                  <a:pt x="174161" y="83570"/>
                  <a:pt x="181407" y="71779"/>
                  <a:pt x="191386" y="63796"/>
                </a:cubicBezTo>
                <a:cubicBezTo>
                  <a:pt x="200138" y="56795"/>
                  <a:pt x="212293" y="55361"/>
                  <a:pt x="223283" y="53163"/>
                </a:cubicBezTo>
                <a:cubicBezTo>
                  <a:pt x="247858" y="48248"/>
                  <a:pt x="272902" y="46075"/>
                  <a:pt x="297711" y="42531"/>
                </a:cubicBezTo>
                <a:lnTo>
                  <a:pt x="308344" y="0"/>
                </a:lnTo>
              </a:path>
            </a:pathLst>
          </a:cu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0" name="Forme libre 9"/>
          <p:cNvSpPr/>
          <p:nvPr/>
        </p:nvSpPr>
        <p:spPr>
          <a:xfrm>
            <a:off x="7235826" y="1650207"/>
            <a:ext cx="962025" cy="845344"/>
          </a:xfrm>
          <a:custGeom>
            <a:avLst/>
            <a:gdLst>
              <a:gd name="connsiteX0" fmla="*/ 313157 w 962647"/>
              <a:gd name="connsiteY0" fmla="*/ 42530 h 1127051"/>
              <a:gd name="connsiteX1" fmla="*/ 387585 w 962647"/>
              <a:gd name="connsiteY1" fmla="*/ 53162 h 1127051"/>
              <a:gd name="connsiteX2" fmla="*/ 695929 w 962647"/>
              <a:gd name="connsiteY2" fmla="*/ 95693 h 1127051"/>
              <a:gd name="connsiteX3" fmla="*/ 727827 w 962647"/>
              <a:gd name="connsiteY3" fmla="*/ 159488 h 1127051"/>
              <a:gd name="connsiteX4" fmla="*/ 749092 w 962647"/>
              <a:gd name="connsiteY4" fmla="*/ 233916 h 1127051"/>
              <a:gd name="connsiteX5" fmla="*/ 802255 w 962647"/>
              <a:gd name="connsiteY5" fmla="*/ 297711 h 1127051"/>
              <a:gd name="connsiteX6" fmla="*/ 834153 w 962647"/>
              <a:gd name="connsiteY6" fmla="*/ 318976 h 1127051"/>
              <a:gd name="connsiteX7" fmla="*/ 876683 w 962647"/>
              <a:gd name="connsiteY7" fmla="*/ 382772 h 1127051"/>
              <a:gd name="connsiteX8" fmla="*/ 897948 w 962647"/>
              <a:gd name="connsiteY8" fmla="*/ 414669 h 1127051"/>
              <a:gd name="connsiteX9" fmla="*/ 929846 w 962647"/>
              <a:gd name="connsiteY9" fmla="*/ 435934 h 1127051"/>
              <a:gd name="connsiteX10" fmla="*/ 951111 w 962647"/>
              <a:gd name="connsiteY10" fmla="*/ 467832 h 1127051"/>
              <a:gd name="connsiteX11" fmla="*/ 961743 w 962647"/>
              <a:gd name="connsiteY11" fmla="*/ 499730 h 1127051"/>
              <a:gd name="connsiteX12" fmla="*/ 940478 w 962647"/>
              <a:gd name="connsiteY12" fmla="*/ 723013 h 1127051"/>
              <a:gd name="connsiteX13" fmla="*/ 919213 w 962647"/>
              <a:gd name="connsiteY13" fmla="*/ 765544 h 1127051"/>
              <a:gd name="connsiteX14" fmla="*/ 897948 w 962647"/>
              <a:gd name="connsiteY14" fmla="*/ 850604 h 1127051"/>
              <a:gd name="connsiteX15" fmla="*/ 876683 w 962647"/>
              <a:gd name="connsiteY15" fmla="*/ 882502 h 1127051"/>
              <a:gd name="connsiteX16" fmla="*/ 844785 w 962647"/>
              <a:gd name="connsiteY16" fmla="*/ 999460 h 1127051"/>
              <a:gd name="connsiteX17" fmla="*/ 823520 w 962647"/>
              <a:gd name="connsiteY17" fmla="*/ 1084520 h 1127051"/>
              <a:gd name="connsiteX18" fmla="*/ 770357 w 962647"/>
              <a:gd name="connsiteY18" fmla="*/ 1127051 h 1127051"/>
              <a:gd name="connsiteX19" fmla="*/ 504543 w 962647"/>
              <a:gd name="connsiteY19" fmla="*/ 1116418 h 1127051"/>
              <a:gd name="connsiteX20" fmla="*/ 440748 w 962647"/>
              <a:gd name="connsiteY20" fmla="*/ 1095153 h 1127051"/>
              <a:gd name="connsiteX21" fmla="*/ 313157 w 962647"/>
              <a:gd name="connsiteY21" fmla="*/ 1031358 h 1127051"/>
              <a:gd name="connsiteX22" fmla="*/ 281260 w 962647"/>
              <a:gd name="connsiteY22" fmla="*/ 1020725 h 1127051"/>
              <a:gd name="connsiteX23" fmla="*/ 259994 w 962647"/>
              <a:gd name="connsiteY23" fmla="*/ 999460 h 1127051"/>
              <a:gd name="connsiteX24" fmla="*/ 185567 w 962647"/>
              <a:gd name="connsiteY24" fmla="*/ 914400 h 1127051"/>
              <a:gd name="connsiteX25" fmla="*/ 143036 w 962647"/>
              <a:gd name="connsiteY25" fmla="*/ 818707 h 1127051"/>
              <a:gd name="connsiteX26" fmla="*/ 121771 w 962647"/>
              <a:gd name="connsiteY26" fmla="*/ 797441 h 1127051"/>
              <a:gd name="connsiteX27" fmla="*/ 100506 w 962647"/>
              <a:gd name="connsiteY27" fmla="*/ 733646 h 1127051"/>
              <a:gd name="connsiteX28" fmla="*/ 79241 w 962647"/>
              <a:gd name="connsiteY28" fmla="*/ 691116 h 1127051"/>
              <a:gd name="connsiteX29" fmla="*/ 36711 w 962647"/>
              <a:gd name="connsiteY29" fmla="*/ 595423 h 1127051"/>
              <a:gd name="connsiteX30" fmla="*/ 26078 w 962647"/>
              <a:gd name="connsiteY30" fmla="*/ 542260 h 1127051"/>
              <a:gd name="connsiteX31" fmla="*/ 4813 w 962647"/>
              <a:gd name="connsiteY31" fmla="*/ 510362 h 1127051"/>
              <a:gd name="connsiteX32" fmla="*/ 36711 w 962647"/>
              <a:gd name="connsiteY32" fmla="*/ 297711 h 1127051"/>
              <a:gd name="connsiteX33" fmla="*/ 89874 w 962647"/>
              <a:gd name="connsiteY33" fmla="*/ 255181 h 1127051"/>
              <a:gd name="connsiteX34" fmla="*/ 143036 w 962647"/>
              <a:gd name="connsiteY34" fmla="*/ 212651 h 1127051"/>
              <a:gd name="connsiteX35" fmla="*/ 174934 w 962647"/>
              <a:gd name="connsiteY35" fmla="*/ 180753 h 1127051"/>
              <a:gd name="connsiteX36" fmla="*/ 206832 w 962647"/>
              <a:gd name="connsiteY36" fmla="*/ 159488 h 1127051"/>
              <a:gd name="connsiteX37" fmla="*/ 228097 w 962647"/>
              <a:gd name="connsiteY37" fmla="*/ 127590 h 1127051"/>
              <a:gd name="connsiteX38" fmla="*/ 259994 w 962647"/>
              <a:gd name="connsiteY38" fmla="*/ 106325 h 1127051"/>
              <a:gd name="connsiteX39" fmla="*/ 281260 w 962647"/>
              <a:gd name="connsiteY39" fmla="*/ 85060 h 1127051"/>
              <a:gd name="connsiteX40" fmla="*/ 345055 w 962647"/>
              <a:gd name="connsiteY40" fmla="*/ 42530 h 1127051"/>
              <a:gd name="connsiteX41" fmla="*/ 376953 w 962647"/>
              <a:gd name="connsiteY41" fmla="*/ 21265 h 1127051"/>
              <a:gd name="connsiteX42" fmla="*/ 376953 w 962647"/>
              <a:gd name="connsiteY42" fmla="*/ 0 h 112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2647" h="1127051">
                <a:moveTo>
                  <a:pt x="313157" y="42530"/>
                </a:moveTo>
                <a:cubicBezTo>
                  <a:pt x="337966" y="46074"/>
                  <a:pt x="362621" y="50959"/>
                  <a:pt x="387585" y="53162"/>
                </a:cubicBezTo>
                <a:cubicBezTo>
                  <a:pt x="689275" y="79781"/>
                  <a:pt x="606333" y="6093"/>
                  <a:pt x="695929" y="95693"/>
                </a:cubicBezTo>
                <a:cubicBezTo>
                  <a:pt x="722656" y="175870"/>
                  <a:pt x="686602" y="77039"/>
                  <a:pt x="727827" y="159488"/>
                </a:cubicBezTo>
                <a:cubicBezTo>
                  <a:pt x="748525" y="200883"/>
                  <a:pt x="728645" y="186205"/>
                  <a:pt x="749092" y="233916"/>
                </a:cubicBezTo>
                <a:cubicBezTo>
                  <a:pt x="758384" y="255599"/>
                  <a:pt x="785225" y="283519"/>
                  <a:pt x="802255" y="297711"/>
                </a:cubicBezTo>
                <a:cubicBezTo>
                  <a:pt x="812072" y="305892"/>
                  <a:pt x="823520" y="311888"/>
                  <a:pt x="834153" y="318976"/>
                </a:cubicBezTo>
                <a:lnTo>
                  <a:pt x="876683" y="382772"/>
                </a:lnTo>
                <a:cubicBezTo>
                  <a:pt x="883771" y="393404"/>
                  <a:pt x="887316" y="407581"/>
                  <a:pt x="897948" y="414669"/>
                </a:cubicBezTo>
                <a:lnTo>
                  <a:pt x="929846" y="435934"/>
                </a:lnTo>
                <a:cubicBezTo>
                  <a:pt x="936934" y="446567"/>
                  <a:pt x="945396" y="456402"/>
                  <a:pt x="951111" y="467832"/>
                </a:cubicBezTo>
                <a:cubicBezTo>
                  <a:pt x="956123" y="477857"/>
                  <a:pt x="961743" y="488522"/>
                  <a:pt x="961743" y="499730"/>
                </a:cubicBezTo>
                <a:cubicBezTo>
                  <a:pt x="961743" y="558869"/>
                  <a:pt x="969343" y="655662"/>
                  <a:pt x="940478" y="723013"/>
                </a:cubicBezTo>
                <a:cubicBezTo>
                  <a:pt x="934234" y="737582"/>
                  <a:pt x="925457" y="750975"/>
                  <a:pt x="919213" y="765544"/>
                </a:cubicBezTo>
                <a:cubicBezTo>
                  <a:pt x="879861" y="857367"/>
                  <a:pt x="947875" y="717466"/>
                  <a:pt x="897948" y="850604"/>
                </a:cubicBezTo>
                <a:cubicBezTo>
                  <a:pt x="893461" y="862569"/>
                  <a:pt x="883771" y="871869"/>
                  <a:pt x="876683" y="882502"/>
                </a:cubicBezTo>
                <a:cubicBezTo>
                  <a:pt x="850970" y="1062483"/>
                  <a:pt x="885377" y="877681"/>
                  <a:pt x="844785" y="999460"/>
                </a:cubicBezTo>
                <a:cubicBezTo>
                  <a:pt x="839065" y="1016619"/>
                  <a:pt x="835459" y="1064622"/>
                  <a:pt x="823520" y="1084520"/>
                </a:cubicBezTo>
                <a:cubicBezTo>
                  <a:pt x="813418" y="1101357"/>
                  <a:pt x="784848" y="1117391"/>
                  <a:pt x="770357" y="1127051"/>
                </a:cubicBezTo>
                <a:cubicBezTo>
                  <a:pt x="681752" y="1123507"/>
                  <a:pt x="592806" y="1124960"/>
                  <a:pt x="504543" y="1116418"/>
                </a:cubicBezTo>
                <a:cubicBezTo>
                  <a:pt x="482232" y="1114259"/>
                  <a:pt x="459399" y="1107587"/>
                  <a:pt x="440748" y="1095153"/>
                </a:cubicBezTo>
                <a:cubicBezTo>
                  <a:pt x="358299" y="1040187"/>
                  <a:pt x="401201" y="1060706"/>
                  <a:pt x="313157" y="1031358"/>
                </a:cubicBezTo>
                <a:lnTo>
                  <a:pt x="281260" y="1020725"/>
                </a:lnTo>
                <a:cubicBezTo>
                  <a:pt x="274171" y="1013637"/>
                  <a:pt x="267822" y="1005722"/>
                  <a:pt x="259994" y="999460"/>
                </a:cubicBezTo>
                <a:cubicBezTo>
                  <a:pt x="220525" y="967885"/>
                  <a:pt x="207799" y="981093"/>
                  <a:pt x="185567" y="914400"/>
                </a:cubicBezTo>
                <a:cubicBezTo>
                  <a:pt x="168704" y="863813"/>
                  <a:pt x="171921" y="854814"/>
                  <a:pt x="143036" y="818707"/>
                </a:cubicBezTo>
                <a:cubicBezTo>
                  <a:pt x="136774" y="810879"/>
                  <a:pt x="128859" y="804530"/>
                  <a:pt x="121771" y="797441"/>
                </a:cubicBezTo>
                <a:cubicBezTo>
                  <a:pt x="114683" y="776176"/>
                  <a:pt x="110530" y="753695"/>
                  <a:pt x="100506" y="733646"/>
                </a:cubicBezTo>
                <a:cubicBezTo>
                  <a:pt x="93418" y="719469"/>
                  <a:pt x="85127" y="705832"/>
                  <a:pt x="79241" y="691116"/>
                </a:cubicBezTo>
                <a:cubicBezTo>
                  <a:pt x="41282" y="596218"/>
                  <a:pt x="77623" y="656790"/>
                  <a:pt x="36711" y="595423"/>
                </a:cubicBezTo>
                <a:cubicBezTo>
                  <a:pt x="33167" y="577702"/>
                  <a:pt x="32424" y="559181"/>
                  <a:pt x="26078" y="542260"/>
                </a:cubicBezTo>
                <a:cubicBezTo>
                  <a:pt x="21591" y="530295"/>
                  <a:pt x="5451" y="523125"/>
                  <a:pt x="4813" y="510362"/>
                </a:cubicBezTo>
                <a:cubicBezTo>
                  <a:pt x="2297" y="460032"/>
                  <a:pt x="-15090" y="349513"/>
                  <a:pt x="36711" y="297711"/>
                </a:cubicBezTo>
                <a:cubicBezTo>
                  <a:pt x="91972" y="242449"/>
                  <a:pt x="47786" y="307790"/>
                  <a:pt x="89874" y="255181"/>
                </a:cubicBezTo>
                <a:cubicBezTo>
                  <a:pt x="124852" y="211459"/>
                  <a:pt x="92441" y="229515"/>
                  <a:pt x="143036" y="212651"/>
                </a:cubicBezTo>
                <a:cubicBezTo>
                  <a:pt x="153669" y="202018"/>
                  <a:pt x="163382" y="190379"/>
                  <a:pt x="174934" y="180753"/>
                </a:cubicBezTo>
                <a:cubicBezTo>
                  <a:pt x="184751" y="172572"/>
                  <a:pt x="197796" y="168524"/>
                  <a:pt x="206832" y="159488"/>
                </a:cubicBezTo>
                <a:cubicBezTo>
                  <a:pt x="215868" y="150452"/>
                  <a:pt x="219061" y="136626"/>
                  <a:pt x="228097" y="127590"/>
                </a:cubicBezTo>
                <a:cubicBezTo>
                  <a:pt x="237133" y="118554"/>
                  <a:pt x="250016" y="114308"/>
                  <a:pt x="259994" y="106325"/>
                </a:cubicBezTo>
                <a:cubicBezTo>
                  <a:pt x="267822" y="100063"/>
                  <a:pt x="273240" y="91075"/>
                  <a:pt x="281260" y="85060"/>
                </a:cubicBezTo>
                <a:cubicBezTo>
                  <a:pt x="301706" y="69726"/>
                  <a:pt x="323790" y="56707"/>
                  <a:pt x="345055" y="42530"/>
                </a:cubicBezTo>
                <a:cubicBezTo>
                  <a:pt x="355688" y="35442"/>
                  <a:pt x="376953" y="34044"/>
                  <a:pt x="376953" y="21265"/>
                </a:cubicBezTo>
                <a:lnTo>
                  <a:pt x="376953" y="0"/>
                </a:lnTo>
              </a:path>
            </a:pathLst>
          </a:cu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1" name="Forme libre 10"/>
          <p:cNvSpPr/>
          <p:nvPr/>
        </p:nvSpPr>
        <p:spPr>
          <a:xfrm>
            <a:off x="6731001" y="1809750"/>
            <a:ext cx="201613" cy="223838"/>
          </a:xfrm>
          <a:custGeom>
            <a:avLst/>
            <a:gdLst>
              <a:gd name="connsiteX0" fmla="*/ 202019 w 202019"/>
              <a:gd name="connsiteY0" fmla="*/ 0 h 297711"/>
              <a:gd name="connsiteX1" fmla="*/ 191386 w 202019"/>
              <a:gd name="connsiteY1" fmla="*/ 53162 h 297711"/>
              <a:gd name="connsiteX2" fmla="*/ 85061 w 202019"/>
              <a:gd name="connsiteY2" fmla="*/ 138223 h 297711"/>
              <a:gd name="connsiteX3" fmla="*/ 74428 w 202019"/>
              <a:gd name="connsiteY3" fmla="*/ 170121 h 297711"/>
              <a:gd name="connsiteX4" fmla="*/ 42531 w 202019"/>
              <a:gd name="connsiteY4" fmla="*/ 212651 h 297711"/>
              <a:gd name="connsiteX5" fmla="*/ 21265 w 202019"/>
              <a:gd name="connsiteY5" fmla="*/ 244549 h 297711"/>
              <a:gd name="connsiteX6" fmla="*/ 0 w 202019"/>
              <a:gd name="connsiteY6" fmla="*/ 297711 h 2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019" h="297711">
                <a:moveTo>
                  <a:pt x="202019" y="0"/>
                </a:moveTo>
                <a:cubicBezTo>
                  <a:pt x="198475" y="17721"/>
                  <a:pt x="201410" y="38126"/>
                  <a:pt x="191386" y="53162"/>
                </a:cubicBezTo>
                <a:cubicBezTo>
                  <a:pt x="144327" y="123750"/>
                  <a:pt x="138969" y="120253"/>
                  <a:pt x="85061" y="138223"/>
                </a:cubicBezTo>
                <a:cubicBezTo>
                  <a:pt x="81517" y="148856"/>
                  <a:pt x="79989" y="160390"/>
                  <a:pt x="74428" y="170121"/>
                </a:cubicBezTo>
                <a:cubicBezTo>
                  <a:pt x="65636" y="185507"/>
                  <a:pt x="52831" y="198231"/>
                  <a:pt x="42531" y="212651"/>
                </a:cubicBezTo>
                <a:cubicBezTo>
                  <a:pt x="35103" y="223050"/>
                  <a:pt x="28354" y="233916"/>
                  <a:pt x="21265" y="244549"/>
                </a:cubicBezTo>
                <a:cubicBezTo>
                  <a:pt x="8127" y="283964"/>
                  <a:pt x="15645" y="266422"/>
                  <a:pt x="0" y="297711"/>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 name="Forme libre 11"/>
          <p:cNvSpPr/>
          <p:nvPr/>
        </p:nvSpPr>
        <p:spPr>
          <a:xfrm>
            <a:off x="6794501" y="1913335"/>
            <a:ext cx="149225" cy="255984"/>
          </a:xfrm>
          <a:custGeom>
            <a:avLst/>
            <a:gdLst>
              <a:gd name="connsiteX0" fmla="*/ 149114 w 149114"/>
              <a:gd name="connsiteY0" fmla="*/ 0 h 340242"/>
              <a:gd name="connsiteX1" fmla="*/ 127849 w 149114"/>
              <a:gd name="connsiteY1" fmla="*/ 85060 h 340242"/>
              <a:gd name="connsiteX2" fmla="*/ 106584 w 149114"/>
              <a:gd name="connsiteY2" fmla="*/ 106326 h 340242"/>
              <a:gd name="connsiteX3" fmla="*/ 85319 w 149114"/>
              <a:gd name="connsiteY3" fmla="*/ 148856 h 340242"/>
              <a:gd name="connsiteX4" fmla="*/ 42789 w 149114"/>
              <a:gd name="connsiteY4" fmla="*/ 212651 h 340242"/>
              <a:gd name="connsiteX5" fmla="*/ 21524 w 149114"/>
              <a:gd name="connsiteY5" fmla="*/ 244549 h 340242"/>
              <a:gd name="connsiteX6" fmla="*/ 259 w 149114"/>
              <a:gd name="connsiteY6" fmla="*/ 329609 h 340242"/>
              <a:gd name="connsiteX7" fmla="*/ 259 w 149114"/>
              <a:gd name="connsiteY7" fmla="*/ 340242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114" h="340242">
                <a:moveTo>
                  <a:pt x="149114" y="0"/>
                </a:moveTo>
                <a:cubicBezTo>
                  <a:pt x="146826" y="11439"/>
                  <a:pt x="137659" y="68710"/>
                  <a:pt x="127849" y="85060"/>
                </a:cubicBezTo>
                <a:cubicBezTo>
                  <a:pt x="122691" y="93656"/>
                  <a:pt x="112145" y="97985"/>
                  <a:pt x="106584" y="106326"/>
                </a:cubicBezTo>
                <a:cubicBezTo>
                  <a:pt x="97792" y="119514"/>
                  <a:pt x="93474" y="135265"/>
                  <a:pt x="85319" y="148856"/>
                </a:cubicBezTo>
                <a:cubicBezTo>
                  <a:pt x="72170" y="170771"/>
                  <a:pt x="56966" y="191386"/>
                  <a:pt x="42789" y="212651"/>
                </a:cubicBezTo>
                <a:cubicBezTo>
                  <a:pt x="35701" y="223284"/>
                  <a:pt x="25565" y="232426"/>
                  <a:pt x="21524" y="244549"/>
                </a:cubicBezTo>
                <a:cubicBezTo>
                  <a:pt x="7828" y="285635"/>
                  <a:pt x="8813" y="278284"/>
                  <a:pt x="259" y="329609"/>
                </a:cubicBezTo>
                <a:cubicBezTo>
                  <a:pt x="-324" y="333105"/>
                  <a:pt x="259" y="336698"/>
                  <a:pt x="259" y="34024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Forme libre 12"/>
          <p:cNvSpPr/>
          <p:nvPr/>
        </p:nvSpPr>
        <p:spPr>
          <a:xfrm>
            <a:off x="6889751" y="2018110"/>
            <a:ext cx="138113" cy="190500"/>
          </a:xfrm>
          <a:custGeom>
            <a:avLst/>
            <a:gdLst>
              <a:gd name="connsiteX0" fmla="*/ 138223 w 138223"/>
              <a:gd name="connsiteY0" fmla="*/ 0 h 255182"/>
              <a:gd name="connsiteX1" fmla="*/ 95693 w 138223"/>
              <a:gd name="connsiteY1" fmla="*/ 53163 h 255182"/>
              <a:gd name="connsiteX2" fmla="*/ 85060 w 138223"/>
              <a:gd name="connsiteY2" fmla="*/ 85061 h 255182"/>
              <a:gd name="connsiteX3" fmla="*/ 31897 w 138223"/>
              <a:gd name="connsiteY3" fmla="*/ 148856 h 255182"/>
              <a:gd name="connsiteX4" fmla="*/ 21265 w 138223"/>
              <a:gd name="connsiteY4" fmla="*/ 191386 h 255182"/>
              <a:gd name="connsiteX5" fmla="*/ 0 w 138223"/>
              <a:gd name="connsiteY5" fmla="*/ 255182 h 25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23" h="255182">
                <a:moveTo>
                  <a:pt x="138223" y="0"/>
                </a:moveTo>
                <a:cubicBezTo>
                  <a:pt x="124046" y="17721"/>
                  <a:pt x="107721" y="33919"/>
                  <a:pt x="95693" y="53163"/>
                </a:cubicBezTo>
                <a:cubicBezTo>
                  <a:pt x="89753" y="62667"/>
                  <a:pt x="90072" y="75036"/>
                  <a:pt x="85060" y="85061"/>
                </a:cubicBezTo>
                <a:cubicBezTo>
                  <a:pt x="70257" y="114666"/>
                  <a:pt x="55411" y="125342"/>
                  <a:pt x="31897" y="148856"/>
                </a:cubicBezTo>
                <a:cubicBezTo>
                  <a:pt x="28353" y="163033"/>
                  <a:pt x="25464" y="177389"/>
                  <a:pt x="21265" y="191386"/>
                </a:cubicBezTo>
                <a:cubicBezTo>
                  <a:pt x="14824" y="212856"/>
                  <a:pt x="0" y="255182"/>
                  <a:pt x="0" y="25518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4" name="Forme libre 13"/>
          <p:cNvSpPr/>
          <p:nvPr/>
        </p:nvSpPr>
        <p:spPr>
          <a:xfrm>
            <a:off x="6581775" y="2001441"/>
            <a:ext cx="998538" cy="447675"/>
          </a:xfrm>
          <a:custGeom>
            <a:avLst/>
            <a:gdLst>
              <a:gd name="connsiteX0" fmla="*/ 0 w 999461"/>
              <a:gd name="connsiteY0" fmla="*/ 0 h 597468"/>
              <a:gd name="connsiteX1" fmla="*/ 31898 w 999461"/>
              <a:gd name="connsiteY1" fmla="*/ 53163 h 597468"/>
              <a:gd name="connsiteX2" fmla="*/ 63796 w 999461"/>
              <a:gd name="connsiteY2" fmla="*/ 74428 h 597468"/>
              <a:gd name="connsiteX3" fmla="*/ 106326 w 999461"/>
              <a:gd name="connsiteY3" fmla="*/ 138223 h 597468"/>
              <a:gd name="connsiteX4" fmla="*/ 138224 w 999461"/>
              <a:gd name="connsiteY4" fmla="*/ 170121 h 597468"/>
              <a:gd name="connsiteX5" fmla="*/ 180754 w 999461"/>
              <a:gd name="connsiteY5" fmla="*/ 233916 h 597468"/>
              <a:gd name="connsiteX6" fmla="*/ 255182 w 999461"/>
              <a:gd name="connsiteY6" fmla="*/ 276447 h 597468"/>
              <a:gd name="connsiteX7" fmla="*/ 329610 w 999461"/>
              <a:gd name="connsiteY7" fmla="*/ 318977 h 597468"/>
              <a:gd name="connsiteX8" fmla="*/ 435935 w 999461"/>
              <a:gd name="connsiteY8" fmla="*/ 350875 h 597468"/>
              <a:gd name="connsiteX9" fmla="*/ 510363 w 999461"/>
              <a:gd name="connsiteY9" fmla="*/ 404037 h 597468"/>
              <a:gd name="connsiteX10" fmla="*/ 542261 w 999461"/>
              <a:gd name="connsiteY10" fmla="*/ 414670 h 597468"/>
              <a:gd name="connsiteX11" fmla="*/ 606056 w 999461"/>
              <a:gd name="connsiteY11" fmla="*/ 457200 h 597468"/>
              <a:gd name="connsiteX12" fmla="*/ 680484 w 999461"/>
              <a:gd name="connsiteY12" fmla="*/ 478465 h 597468"/>
              <a:gd name="connsiteX13" fmla="*/ 744280 w 999461"/>
              <a:gd name="connsiteY13" fmla="*/ 520995 h 597468"/>
              <a:gd name="connsiteX14" fmla="*/ 839973 w 999461"/>
              <a:gd name="connsiteY14" fmla="*/ 552893 h 597468"/>
              <a:gd name="connsiteX15" fmla="*/ 871870 w 999461"/>
              <a:gd name="connsiteY15" fmla="*/ 563526 h 597468"/>
              <a:gd name="connsiteX16" fmla="*/ 903768 w 999461"/>
              <a:gd name="connsiteY16" fmla="*/ 574158 h 597468"/>
              <a:gd name="connsiteX17" fmla="*/ 999461 w 999461"/>
              <a:gd name="connsiteY17" fmla="*/ 595423 h 59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9461" h="597468">
                <a:moveTo>
                  <a:pt x="0" y="0"/>
                </a:moveTo>
                <a:cubicBezTo>
                  <a:pt x="10633" y="17721"/>
                  <a:pt x="18449" y="37472"/>
                  <a:pt x="31898" y="53163"/>
                </a:cubicBezTo>
                <a:cubicBezTo>
                  <a:pt x="40214" y="62865"/>
                  <a:pt x="55381" y="64811"/>
                  <a:pt x="63796" y="74428"/>
                </a:cubicBezTo>
                <a:cubicBezTo>
                  <a:pt x="80626" y="93662"/>
                  <a:pt x="88254" y="120151"/>
                  <a:pt x="106326" y="138223"/>
                </a:cubicBezTo>
                <a:cubicBezTo>
                  <a:pt x="116959" y="148856"/>
                  <a:pt x="128992" y="158252"/>
                  <a:pt x="138224" y="170121"/>
                </a:cubicBezTo>
                <a:cubicBezTo>
                  <a:pt x="153915" y="190295"/>
                  <a:pt x="159489" y="219739"/>
                  <a:pt x="180754" y="233916"/>
                </a:cubicBezTo>
                <a:cubicBezTo>
                  <a:pt x="258468" y="285725"/>
                  <a:pt x="160752" y="222486"/>
                  <a:pt x="255182" y="276447"/>
                </a:cubicBezTo>
                <a:cubicBezTo>
                  <a:pt x="299933" y="302020"/>
                  <a:pt x="276066" y="297559"/>
                  <a:pt x="329610" y="318977"/>
                </a:cubicBezTo>
                <a:cubicBezTo>
                  <a:pt x="372751" y="336233"/>
                  <a:pt x="394162" y="340431"/>
                  <a:pt x="435935" y="350875"/>
                </a:cubicBezTo>
                <a:cubicBezTo>
                  <a:pt x="445561" y="358094"/>
                  <a:pt x="494821" y="396266"/>
                  <a:pt x="510363" y="404037"/>
                </a:cubicBezTo>
                <a:cubicBezTo>
                  <a:pt x="520388" y="409049"/>
                  <a:pt x="532464" y="409227"/>
                  <a:pt x="542261" y="414670"/>
                </a:cubicBezTo>
                <a:cubicBezTo>
                  <a:pt x="564602" y="427082"/>
                  <a:pt x="581262" y="451001"/>
                  <a:pt x="606056" y="457200"/>
                </a:cubicBezTo>
                <a:cubicBezTo>
                  <a:pt x="659460" y="470551"/>
                  <a:pt x="634724" y="463212"/>
                  <a:pt x="680484" y="478465"/>
                </a:cubicBezTo>
                <a:cubicBezTo>
                  <a:pt x="701749" y="492642"/>
                  <a:pt x="720034" y="512913"/>
                  <a:pt x="744280" y="520995"/>
                </a:cubicBezTo>
                <a:lnTo>
                  <a:pt x="839973" y="552893"/>
                </a:lnTo>
                <a:lnTo>
                  <a:pt x="871870" y="563526"/>
                </a:lnTo>
                <a:lnTo>
                  <a:pt x="903768" y="574158"/>
                </a:lnTo>
                <a:cubicBezTo>
                  <a:pt x="953360" y="607219"/>
                  <a:pt x="922887" y="595423"/>
                  <a:pt x="999461" y="595423"/>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7" name="Text Box 7"/>
          <p:cNvSpPr txBox="1">
            <a:spLocks noChangeArrowheads="1"/>
          </p:cNvSpPr>
          <p:nvPr/>
        </p:nvSpPr>
        <p:spPr bwMode="auto">
          <a:xfrm>
            <a:off x="5861050" y="1975247"/>
            <a:ext cx="508000" cy="461665"/>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3b</a:t>
            </a:r>
          </a:p>
        </p:txBody>
      </p:sp>
      <p:sp>
        <p:nvSpPr>
          <p:cNvPr id="18" name="Text Box 7"/>
          <p:cNvSpPr txBox="1">
            <a:spLocks noChangeArrowheads="1"/>
          </p:cNvSpPr>
          <p:nvPr/>
        </p:nvSpPr>
        <p:spPr bwMode="auto">
          <a:xfrm>
            <a:off x="5191125" y="1285876"/>
            <a:ext cx="604838" cy="461665"/>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3a</a:t>
            </a:r>
          </a:p>
        </p:txBody>
      </p:sp>
      <p:sp>
        <p:nvSpPr>
          <p:cNvPr id="19" name="Text Box 7"/>
          <p:cNvSpPr txBox="1">
            <a:spLocks noChangeArrowheads="1"/>
          </p:cNvSpPr>
          <p:nvPr/>
        </p:nvSpPr>
        <p:spPr bwMode="auto">
          <a:xfrm>
            <a:off x="7477125" y="1835944"/>
            <a:ext cx="623888" cy="461665"/>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3d</a:t>
            </a:r>
          </a:p>
        </p:txBody>
      </p:sp>
      <p:sp>
        <p:nvSpPr>
          <p:cNvPr id="20" name="Text Box 7"/>
          <p:cNvSpPr txBox="1">
            <a:spLocks noChangeArrowheads="1"/>
          </p:cNvSpPr>
          <p:nvPr/>
        </p:nvSpPr>
        <p:spPr bwMode="auto">
          <a:xfrm>
            <a:off x="6499225" y="1629966"/>
            <a:ext cx="317500" cy="461665"/>
          </a:xfrm>
          <a:prstGeom prst="rect">
            <a:avLst/>
          </a:prstGeom>
          <a:solidFill>
            <a:srgbClr val="FFC0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4</a:t>
            </a:r>
          </a:p>
        </p:txBody>
      </p:sp>
      <p:sp>
        <p:nvSpPr>
          <p:cNvPr id="21" name="Text Box 7"/>
          <p:cNvSpPr txBox="1">
            <a:spLocks noChangeArrowheads="1"/>
          </p:cNvSpPr>
          <p:nvPr/>
        </p:nvSpPr>
        <p:spPr bwMode="auto">
          <a:xfrm>
            <a:off x="8475663" y="490538"/>
            <a:ext cx="317500" cy="461665"/>
          </a:xfrm>
          <a:prstGeom prst="rect">
            <a:avLst/>
          </a:prstGeom>
          <a:solidFill>
            <a:srgbClr val="FF00FF"/>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1</a:t>
            </a:r>
          </a:p>
        </p:txBody>
      </p:sp>
      <p:sp>
        <p:nvSpPr>
          <p:cNvPr id="22" name="Text Box 7"/>
          <p:cNvSpPr txBox="1">
            <a:spLocks noChangeArrowheads="1"/>
          </p:cNvSpPr>
          <p:nvPr/>
        </p:nvSpPr>
        <p:spPr bwMode="auto">
          <a:xfrm>
            <a:off x="6831014" y="1428751"/>
            <a:ext cx="549275" cy="461665"/>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3c</a:t>
            </a:r>
          </a:p>
        </p:txBody>
      </p:sp>
      <p:sp>
        <p:nvSpPr>
          <p:cNvPr id="23" name="Text Box 7"/>
          <p:cNvSpPr txBox="1">
            <a:spLocks noChangeArrowheads="1"/>
          </p:cNvSpPr>
          <p:nvPr/>
        </p:nvSpPr>
        <p:spPr bwMode="auto">
          <a:xfrm>
            <a:off x="6635750" y="2311004"/>
            <a:ext cx="317500" cy="461665"/>
          </a:xfrm>
          <a:prstGeom prst="rect">
            <a:avLst/>
          </a:prstGeom>
          <a:solidFill>
            <a:srgbClr val="0070C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5</a:t>
            </a:r>
          </a:p>
        </p:txBody>
      </p:sp>
      <p:sp>
        <p:nvSpPr>
          <p:cNvPr id="24" name="Text Box 7"/>
          <p:cNvSpPr txBox="1">
            <a:spLocks noChangeArrowheads="1"/>
          </p:cNvSpPr>
          <p:nvPr/>
        </p:nvSpPr>
        <p:spPr bwMode="auto">
          <a:xfrm>
            <a:off x="409575" y="3308747"/>
            <a:ext cx="2432050" cy="338554"/>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2. Limite du foetus</a:t>
            </a:r>
          </a:p>
        </p:txBody>
      </p:sp>
      <p:sp>
        <p:nvSpPr>
          <p:cNvPr id="25" name="Text Box 7"/>
          <p:cNvSpPr txBox="1">
            <a:spLocks noChangeArrowheads="1"/>
          </p:cNvSpPr>
          <p:nvPr/>
        </p:nvSpPr>
        <p:spPr bwMode="auto">
          <a:xfrm>
            <a:off x="409576" y="3687366"/>
            <a:ext cx="1425575" cy="338554"/>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3a. Tête</a:t>
            </a:r>
          </a:p>
        </p:txBody>
      </p:sp>
      <p:sp>
        <p:nvSpPr>
          <p:cNvPr id="26" name="Text Box 7"/>
          <p:cNvSpPr txBox="1">
            <a:spLocks noChangeArrowheads="1"/>
          </p:cNvSpPr>
          <p:nvPr/>
        </p:nvSpPr>
        <p:spPr bwMode="auto">
          <a:xfrm>
            <a:off x="409576" y="4065985"/>
            <a:ext cx="1216025" cy="338554"/>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4. Côtes</a:t>
            </a:r>
          </a:p>
        </p:txBody>
      </p:sp>
      <p:sp>
        <p:nvSpPr>
          <p:cNvPr id="27" name="Text Box 7"/>
          <p:cNvSpPr txBox="1">
            <a:spLocks noChangeArrowheads="1"/>
          </p:cNvSpPr>
          <p:nvPr/>
        </p:nvSpPr>
        <p:spPr bwMode="auto">
          <a:xfrm>
            <a:off x="409576" y="4441031"/>
            <a:ext cx="2765425" cy="338554"/>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5. Colonne vertébrale</a:t>
            </a:r>
          </a:p>
        </p:txBody>
      </p:sp>
      <p:sp>
        <p:nvSpPr>
          <p:cNvPr id="28" name="Text Box 7"/>
          <p:cNvSpPr txBox="1">
            <a:spLocks noChangeArrowheads="1"/>
          </p:cNvSpPr>
          <p:nvPr/>
        </p:nvSpPr>
        <p:spPr bwMode="auto">
          <a:xfrm>
            <a:off x="419100" y="2930128"/>
            <a:ext cx="3792860"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1 . Limite approximative de la cavité utérine</a:t>
            </a:r>
          </a:p>
        </p:txBody>
      </p:sp>
      <p:sp>
        <p:nvSpPr>
          <p:cNvPr id="29" name="Text Box 7"/>
          <p:cNvSpPr txBox="1">
            <a:spLocks noChangeArrowheads="1"/>
          </p:cNvSpPr>
          <p:nvPr/>
        </p:nvSpPr>
        <p:spPr bwMode="auto">
          <a:xfrm>
            <a:off x="6210300" y="1133475"/>
            <a:ext cx="317500" cy="461665"/>
          </a:xfrm>
          <a:prstGeom prst="rect">
            <a:avLst/>
          </a:prstGeom>
          <a:solidFill>
            <a:srgbClr val="00B05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400">
                <a:solidFill>
                  <a:schemeClr val="tx1"/>
                </a:solidFill>
                <a:latin typeface="Calibri" pitchFamily="34" charset="0"/>
              </a:rPr>
              <a:t>2</a:t>
            </a:r>
          </a:p>
        </p:txBody>
      </p:sp>
      <p:sp>
        <p:nvSpPr>
          <p:cNvPr id="30" name="Text Box 7"/>
          <p:cNvSpPr txBox="1">
            <a:spLocks noChangeArrowheads="1"/>
          </p:cNvSpPr>
          <p:nvPr/>
        </p:nvSpPr>
        <p:spPr bwMode="auto">
          <a:xfrm>
            <a:off x="1908175" y="3687366"/>
            <a:ext cx="1149350" cy="338554"/>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3b. Cou </a:t>
            </a:r>
          </a:p>
        </p:txBody>
      </p:sp>
      <p:sp>
        <p:nvSpPr>
          <p:cNvPr id="31" name="Text Box 7"/>
          <p:cNvSpPr txBox="1">
            <a:spLocks noChangeArrowheads="1"/>
          </p:cNvSpPr>
          <p:nvPr/>
        </p:nvSpPr>
        <p:spPr bwMode="auto">
          <a:xfrm>
            <a:off x="3175000" y="3687366"/>
            <a:ext cx="1416050" cy="338554"/>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3c.Thorax</a:t>
            </a:r>
          </a:p>
        </p:txBody>
      </p:sp>
      <p:sp>
        <p:nvSpPr>
          <p:cNvPr id="32" name="Text Box 7"/>
          <p:cNvSpPr txBox="1">
            <a:spLocks noChangeArrowheads="1"/>
          </p:cNvSpPr>
          <p:nvPr/>
        </p:nvSpPr>
        <p:spPr bwMode="auto">
          <a:xfrm>
            <a:off x="4762500" y="3679031"/>
            <a:ext cx="1447800"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3d. Abdomen</a:t>
            </a:r>
          </a:p>
        </p:txBody>
      </p:sp>
    </p:spTree>
    <p:extLst>
      <p:ext uri="{BB962C8B-B14F-4D97-AF65-F5344CB8AC3E}">
        <p14:creationId xmlns:p14="http://schemas.microsoft.com/office/powerpoint/2010/main" val="1496443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755576" y="1563638"/>
            <a:ext cx="7200800" cy="17281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a:solidFill>
                  <a:schemeClr val="tx1"/>
                </a:solidFill>
              </a:rPr>
              <a:t>Quels sont les facteurs susceptibles </a:t>
            </a:r>
            <a:endParaRPr lang="fr-BE" sz="3600" dirty="0" smtClean="0">
              <a:solidFill>
                <a:schemeClr val="tx1"/>
              </a:solidFill>
            </a:endParaRPr>
          </a:p>
          <a:p>
            <a:pPr lvl="0"/>
            <a:r>
              <a:rPr lang="fr-BE" sz="3600" dirty="0" smtClean="0">
                <a:solidFill>
                  <a:schemeClr val="tx1"/>
                </a:solidFill>
              </a:rPr>
              <a:t>de </a:t>
            </a:r>
            <a:r>
              <a:rPr lang="fr-BE" sz="3600" dirty="0">
                <a:solidFill>
                  <a:schemeClr val="tx1"/>
                </a:solidFill>
              </a:rPr>
              <a:t>réduire les chances de gestation </a:t>
            </a:r>
            <a:endParaRPr lang="fr-BE" sz="3600" dirty="0" smtClean="0">
              <a:solidFill>
                <a:schemeClr val="tx1"/>
              </a:solidFill>
            </a:endParaRPr>
          </a:p>
          <a:p>
            <a:pPr lvl="0"/>
            <a:r>
              <a:rPr lang="fr-BE" sz="3600" dirty="0" smtClean="0">
                <a:solidFill>
                  <a:schemeClr val="tx1"/>
                </a:solidFill>
              </a:rPr>
              <a:t>après </a:t>
            </a:r>
            <a:r>
              <a:rPr lang="fr-BE" sz="3600" dirty="0">
                <a:solidFill>
                  <a:schemeClr val="tx1"/>
                </a:solidFill>
              </a:rPr>
              <a:t>une IA ?</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102</a:t>
            </a:fld>
            <a:endParaRPr lang="fr-BE"/>
          </a:p>
        </p:txBody>
      </p:sp>
    </p:spTree>
    <p:extLst>
      <p:ext uri="{BB962C8B-B14F-4D97-AF65-F5344CB8AC3E}">
        <p14:creationId xmlns:p14="http://schemas.microsoft.com/office/powerpoint/2010/main" val="10472419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60" name="Text Box 10"/>
          <p:cNvSpPr txBox="1">
            <a:spLocks noChangeArrowheads="1"/>
          </p:cNvSpPr>
          <p:nvPr/>
        </p:nvSpPr>
        <p:spPr bwMode="auto">
          <a:xfrm>
            <a:off x="6084888" y="776287"/>
            <a:ext cx="1223962" cy="253604"/>
          </a:xfrm>
          <a:prstGeom prst="rect">
            <a:avLst/>
          </a:prstGeom>
          <a:solidFill>
            <a:srgbClr val="008000"/>
          </a:solidFill>
          <a:ln w="9525" algn="ctr">
            <a:solidFill>
              <a:schemeClr val="tx1"/>
            </a:solidFill>
            <a:miter lim="800000"/>
            <a:headEnd/>
            <a:tailEnd/>
          </a:ln>
        </p:spPr>
        <p:txBody>
          <a:bodyPr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ME tardive</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1" name="Text Box 11"/>
          <p:cNvSpPr txBox="1">
            <a:spLocks noChangeArrowheads="1"/>
          </p:cNvSpPr>
          <p:nvPr/>
        </p:nvSpPr>
        <p:spPr bwMode="auto">
          <a:xfrm>
            <a:off x="4686759" y="785813"/>
            <a:ext cx="876971" cy="253916"/>
          </a:xfrm>
          <a:prstGeom prst="rect">
            <a:avLst/>
          </a:prstGeom>
          <a:solidFill>
            <a:srgbClr val="00800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dirty="0">
                <a:solidFill>
                  <a:schemeClr val="bg1"/>
                </a:solidFill>
                <a:latin typeface="Calibri" panose="020F0502020204030204" pitchFamily="34" charset="0"/>
                <a:cs typeface="Calibri" panose="020F0502020204030204" pitchFamily="34" charset="0"/>
              </a:rPr>
              <a:t>ME précoce</a:t>
            </a:r>
            <a:endParaRPr lang="fr-FR" altLang="fr-FR" sz="1200" dirty="0">
              <a:solidFill>
                <a:schemeClr val="bg1"/>
              </a:solidFill>
              <a:latin typeface="Calibri" panose="020F0502020204030204" pitchFamily="34" charset="0"/>
              <a:cs typeface="Calibri" panose="020F0502020204030204" pitchFamily="34" charset="0"/>
            </a:endParaRPr>
          </a:p>
        </p:txBody>
      </p:sp>
      <p:sp>
        <p:nvSpPr>
          <p:cNvPr id="96262" name="Text Box 12"/>
          <p:cNvSpPr txBox="1">
            <a:spLocks noChangeArrowheads="1"/>
          </p:cNvSpPr>
          <p:nvPr/>
        </p:nvSpPr>
        <p:spPr bwMode="auto">
          <a:xfrm>
            <a:off x="546105" y="785813"/>
            <a:ext cx="1182680" cy="253916"/>
          </a:xfrm>
          <a:prstGeom prst="rect">
            <a:avLst/>
          </a:prstGeom>
          <a:solidFill>
            <a:srgbClr val="00800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Non fécondation</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3" name="Text Box 13"/>
          <p:cNvSpPr txBox="1">
            <a:spLocks noChangeArrowheads="1"/>
          </p:cNvSpPr>
          <p:nvPr/>
        </p:nvSpPr>
        <p:spPr bwMode="auto">
          <a:xfrm>
            <a:off x="7789863" y="767955"/>
            <a:ext cx="1162050" cy="259556"/>
          </a:xfrm>
          <a:prstGeom prst="rect">
            <a:avLst/>
          </a:prstGeom>
          <a:solidFill>
            <a:srgbClr val="008000"/>
          </a:solidFill>
          <a:ln w="9525" algn="ctr">
            <a:solidFill>
              <a:schemeClr val="tx1"/>
            </a:solidFill>
            <a:miter lim="800000"/>
            <a:headEnd/>
            <a:tailEnd/>
          </a:ln>
        </p:spPr>
        <p:txBody>
          <a:bodyPr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Avortements</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4" name="Titre 1"/>
          <p:cNvSpPr txBox="1">
            <a:spLocks/>
          </p:cNvSpPr>
          <p:nvPr/>
        </p:nvSpPr>
        <p:spPr bwMode="auto">
          <a:xfrm>
            <a:off x="3067050" y="767954"/>
            <a:ext cx="895350" cy="294084"/>
          </a:xfrm>
          <a:prstGeom prst="rect">
            <a:avLst/>
          </a:prstGeom>
          <a:solidFill>
            <a:srgbClr val="FF0000"/>
          </a:solidFill>
          <a:ln w="9525">
            <a:solidFill>
              <a:schemeClr val="tx1"/>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a:latin typeface="Calibri" panose="020F0502020204030204" pitchFamily="34" charset="0"/>
                <a:cs typeface="Calibri" panose="020F0502020204030204" pitchFamily="34" charset="0"/>
              </a:rPr>
              <a:t>Infertilité</a:t>
            </a:r>
          </a:p>
        </p:txBody>
      </p:sp>
      <p:sp>
        <p:nvSpPr>
          <p:cNvPr id="96265" name="Text Box 14"/>
          <p:cNvSpPr txBox="1">
            <a:spLocks noChangeArrowheads="1"/>
          </p:cNvSpPr>
          <p:nvPr/>
        </p:nvSpPr>
        <p:spPr bwMode="auto">
          <a:xfrm>
            <a:off x="477505" y="1121569"/>
            <a:ext cx="1787942"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dirty="0">
                <a:solidFill>
                  <a:schemeClr val="bg1"/>
                </a:solidFill>
                <a:latin typeface="Calibri" panose="020F0502020204030204" pitchFamily="34" charset="0"/>
                <a:cs typeface="Calibri" panose="020F0502020204030204" pitchFamily="34" charset="0"/>
              </a:rPr>
              <a:t>Endométrites subcliniques</a:t>
            </a:r>
            <a:endParaRPr lang="fr-FR" altLang="fr-FR" sz="1200" dirty="0">
              <a:solidFill>
                <a:schemeClr val="bg1"/>
              </a:solidFill>
              <a:latin typeface="Calibri" panose="020F0502020204030204" pitchFamily="34" charset="0"/>
              <a:cs typeface="Calibri" panose="020F0502020204030204" pitchFamily="34" charset="0"/>
            </a:endParaRPr>
          </a:p>
        </p:txBody>
      </p:sp>
      <p:sp>
        <p:nvSpPr>
          <p:cNvPr id="96266" name="Text Box 15"/>
          <p:cNvSpPr txBox="1">
            <a:spLocks noChangeArrowheads="1"/>
          </p:cNvSpPr>
          <p:nvPr/>
        </p:nvSpPr>
        <p:spPr bwMode="auto">
          <a:xfrm>
            <a:off x="478670" y="3692129"/>
            <a:ext cx="1759906"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Exactitude de la détection</a:t>
            </a:r>
            <a:endParaRPr lang="fr-FR" altLang="fr-FR" sz="1200">
              <a:solidFill>
                <a:schemeClr val="tx2"/>
              </a:solidFill>
              <a:latin typeface="Calibri" panose="020F0502020204030204" pitchFamily="34" charset="0"/>
              <a:cs typeface="Calibri" panose="020F0502020204030204" pitchFamily="34" charset="0"/>
            </a:endParaRPr>
          </a:p>
        </p:txBody>
      </p:sp>
      <p:sp>
        <p:nvSpPr>
          <p:cNvPr id="96267" name="Text Box 16"/>
          <p:cNvSpPr txBox="1">
            <a:spLocks noChangeArrowheads="1"/>
          </p:cNvSpPr>
          <p:nvPr/>
        </p:nvSpPr>
        <p:spPr bwMode="auto">
          <a:xfrm>
            <a:off x="451515" y="1737123"/>
            <a:ext cx="526442"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Kystes</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8" name="Text Box 21"/>
          <p:cNvSpPr txBox="1">
            <a:spLocks noChangeArrowheads="1"/>
          </p:cNvSpPr>
          <p:nvPr/>
        </p:nvSpPr>
        <p:spPr bwMode="auto">
          <a:xfrm>
            <a:off x="460145" y="4339829"/>
            <a:ext cx="1322189"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Gestion du sperme</a:t>
            </a:r>
            <a:endParaRPr lang="fr-FR" altLang="fr-FR" sz="1200">
              <a:solidFill>
                <a:schemeClr val="tx2"/>
              </a:solidFill>
              <a:latin typeface="Calibri" panose="020F0502020204030204" pitchFamily="34" charset="0"/>
              <a:cs typeface="Calibri" panose="020F0502020204030204" pitchFamily="34" charset="0"/>
            </a:endParaRPr>
          </a:p>
        </p:txBody>
      </p:sp>
      <p:sp>
        <p:nvSpPr>
          <p:cNvPr id="96269" name="Text Box 22"/>
          <p:cNvSpPr txBox="1">
            <a:spLocks noChangeArrowheads="1"/>
          </p:cNvSpPr>
          <p:nvPr/>
        </p:nvSpPr>
        <p:spPr bwMode="auto">
          <a:xfrm>
            <a:off x="469484" y="4015979"/>
            <a:ext cx="1020521"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Qualité de l’IA</a:t>
            </a:r>
            <a:endParaRPr lang="fr-FR" altLang="fr-FR" sz="1200">
              <a:solidFill>
                <a:schemeClr val="tx2"/>
              </a:solidFill>
              <a:latin typeface="Calibri" panose="020F0502020204030204" pitchFamily="34" charset="0"/>
              <a:cs typeface="Calibri" panose="020F0502020204030204" pitchFamily="34" charset="0"/>
            </a:endParaRPr>
          </a:p>
        </p:txBody>
      </p:sp>
      <p:sp>
        <p:nvSpPr>
          <p:cNvPr id="96270" name="Text Box 14"/>
          <p:cNvSpPr txBox="1">
            <a:spLocks noChangeArrowheads="1"/>
          </p:cNvSpPr>
          <p:nvPr/>
        </p:nvSpPr>
        <p:spPr bwMode="auto">
          <a:xfrm>
            <a:off x="450597" y="3374231"/>
            <a:ext cx="1295452"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Politique 1</a:t>
            </a:r>
            <a:r>
              <a:rPr lang="fr-BE" altLang="fr-FR" sz="1200" baseline="30000">
                <a:solidFill>
                  <a:schemeClr val="tx2"/>
                </a:solidFill>
                <a:latin typeface="Calibri" panose="020F0502020204030204" pitchFamily="34" charset="0"/>
                <a:cs typeface="Calibri" panose="020F0502020204030204" pitchFamily="34" charset="0"/>
              </a:rPr>
              <a:t>ère</a:t>
            </a:r>
            <a:r>
              <a:rPr lang="fr-BE" altLang="fr-FR" sz="1200">
                <a:solidFill>
                  <a:schemeClr val="tx2"/>
                </a:solidFill>
                <a:latin typeface="Calibri" panose="020F0502020204030204" pitchFamily="34" charset="0"/>
                <a:cs typeface="Calibri" panose="020F0502020204030204" pitchFamily="34" charset="0"/>
              </a:rPr>
              <a:t> IA PP</a:t>
            </a:r>
            <a:endParaRPr lang="fr-FR" altLang="fr-FR" sz="1200">
              <a:solidFill>
                <a:schemeClr val="tx2"/>
              </a:solidFill>
              <a:latin typeface="Calibri" panose="020F0502020204030204" pitchFamily="34" charset="0"/>
              <a:cs typeface="Calibri" panose="020F0502020204030204" pitchFamily="34" charset="0"/>
            </a:endParaRPr>
          </a:p>
        </p:txBody>
      </p:sp>
      <p:sp>
        <p:nvSpPr>
          <p:cNvPr id="227" name="Text Box 13"/>
          <p:cNvSpPr txBox="1">
            <a:spLocks noChangeArrowheads="1"/>
          </p:cNvSpPr>
          <p:nvPr/>
        </p:nvSpPr>
        <p:spPr bwMode="auto">
          <a:xfrm>
            <a:off x="6944740" y="3573067"/>
            <a:ext cx="1325123" cy="253916"/>
          </a:xfrm>
          <a:prstGeom prst="rect">
            <a:avLst/>
          </a:prstGeom>
          <a:solidFill>
            <a:schemeClr val="tx2">
              <a:lumMod val="60000"/>
              <a:lumOff val="40000"/>
            </a:schemeClr>
          </a:solidFill>
          <a:ln w="9525" algn="ctr">
            <a:solidFill>
              <a:schemeClr val="tx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latin typeface="Calibri" panose="020F0502020204030204" pitchFamily="34" charset="0"/>
                <a:cs typeface="Calibri" panose="020F0502020204030204" pitchFamily="34" charset="0"/>
              </a:rPr>
              <a:t>Causes biologiques</a:t>
            </a:r>
            <a:endParaRPr lang="fr-FR" sz="1200" dirty="0">
              <a:latin typeface="Calibri" panose="020F0502020204030204" pitchFamily="34" charset="0"/>
              <a:cs typeface="Calibri" panose="020F0502020204030204" pitchFamily="34" charset="0"/>
            </a:endParaRPr>
          </a:p>
        </p:txBody>
      </p:sp>
      <p:sp>
        <p:nvSpPr>
          <p:cNvPr id="228" name="Text Box 13"/>
          <p:cNvSpPr txBox="1">
            <a:spLocks noChangeArrowheads="1"/>
          </p:cNvSpPr>
          <p:nvPr/>
        </p:nvSpPr>
        <p:spPr bwMode="auto">
          <a:xfrm>
            <a:off x="6763811" y="4432698"/>
            <a:ext cx="1602844" cy="253916"/>
          </a:xfrm>
          <a:prstGeom prst="rect">
            <a:avLst/>
          </a:prstGeom>
          <a:solidFill>
            <a:schemeClr val="tx2">
              <a:lumMod val="60000"/>
              <a:lumOff val="40000"/>
            </a:schemeClr>
          </a:solidFill>
          <a:ln w="9525" algn="ctr">
            <a:solidFill>
              <a:schemeClr val="tx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latin typeface="Calibri" panose="020F0502020204030204" pitchFamily="34" charset="0"/>
                <a:cs typeface="Calibri" panose="020F0502020204030204" pitchFamily="34" charset="0"/>
              </a:rPr>
              <a:t>Causes non biologiques</a:t>
            </a:r>
            <a:endParaRPr lang="fr-FR" sz="1200" dirty="0">
              <a:latin typeface="Calibri" panose="020F0502020204030204" pitchFamily="34" charset="0"/>
              <a:cs typeface="Calibri" panose="020F0502020204030204" pitchFamily="34" charset="0"/>
            </a:endParaRPr>
          </a:p>
        </p:txBody>
      </p:sp>
      <p:sp>
        <p:nvSpPr>
          <p:cNvPr id="96273" name="Titre 1"/>
          <p:cNvSpPr txBox="1">
            <a:spLocks/>
          </p:cNvSpPr>
          <p:nvPr/>
        </p:nvSpPr>
        <p:spPr bwMode="auto">
          <a:xfrm>
            <a:off x="3682186" y="1546622"/>
            <a:ext cx="399431" cy="294084"/>
          </a:xfrm>
          <a:prstGeom prst="rect">
            <a:avLst/>
          </a:prstGeom>
          <a:solidFill>
            <a:srgbClr val="FFC000"/>
          </a:solidFill>
          <a:ln w="9525">
            <a:no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dirty="0">
                <a:latin typeface="Calibri" panose="020F0502020204030204" pitchFamily="34" charset="0"/>
                <a:cs typeface="Calibri" panose="020F0502020204030204" pitchFamily="34" charset="0"/>
              </a:rPr>
              <a:t>BEN</a:t>
            </a:r>
          </a:p>
        </p:txBody>
      </p:sp>
      <p:sp>
        <p:nvSpPr>
          <p:cNvPr id="130" name="Titre 1"/>
          <p:cNvSpPr txBox="1">
            <a:spLocks/>
          </p:cNvSpPr>
          <p:nvPr/>
        </p:nvSpPr>
        <p:spPr>
          <a:xfrm>
            <a:off x="1700832" y="1985964"/>
            <a:ext cx="1051640" cy="216255"/>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Subcliniques</a:t>
            </a:r>
          </a:p>
        </p:txBody>
      </p:sp>
      <p:sp>
        <p:nvSpPr>
          <p:cNvPr id="151" name="Text Box 21"/>
          <p:cNvSpPr txBox="1">
            <a:spLocks noChangeArrowheads="1"/>
          </p:cNvSpPr>
          <p:nvPr/>
        </p:nvSpPr>
        <p:spPr bwMode="auto">
          <a:xfrm>
            <a:off x="2569040" y="3315891"/>
            <a:ext cx="1234714" cy="623248"/>
          </a:xfrm>
          <a:prstGeom prst="rect">
            <a:avLst/>
          </a:prstGeom>
          <a:solidFill>
            <a:schemeClr val="bg1">
              <a:lumMod val="65000"/>
            </a:schemeClr>
          </a:solidFill>
          <a:ln w="9525" algn="ctr">
            <a:no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200" dirty="0">
                <a:solidFill>
                  <a:schemeClr val="tx2"/>
                </a:solidFill>
                <a:latin typeface="Calibri" panose="020F0502020204030204" pitchFamily="34" charset="0"/>
                <a:cs typeface="Calibri" panose="020F0502020204030204" pitchFamily="34" charset="0"/>
              </a:rPr>
              <a:t>Conditionnement</a:t>
            </a:r>
          </a:p>
          <a:p>
            <a:pPr eaLnBrk="1" hangingPunct="1">
              <a:defRPr/>
            </a:pPr>
            <a:r>
              <a:rPr lang="fr-BE" sz="1200" dirty="0">
                <a:solidFill>
                  <a:schemeClr val="tx2"/>
                </a:solidFill>
                <a:latin typeface="Calibri" panose="020F0502020204030204" pitchFamily="34" charset="0"/>
                <a:cs typeface="Calibri" panose="020F0502020204030204" pitchFamily="34" charset="0"/>
              </a:rPr>
              <a:t>Conservation</a:t>
            </a:r>
          </a:p>
          <a:p>
            <a:pPr eaLnBrk="1" hangingPunct="1">
              <a:defRPr/>
            </a:pPr>
            <a:r>
              <a:rPr lang="fr-BE" sz="1200" dirty="0">
                <a:solidFill>
                  <a:schemeClr val="tx2"/>
                </a:solidFill>
                <a:latin typeface="Calibri" panose="020F0502020204030204" pitchFamily="34" charset="0"/>
                <a:cs typeface="Calibri" panose="020F0502020204030204" pitchFamily="34" charset="0"/>
              </a:rPr>
              <a:t>Décongélation</a:t>
            </a:r>
            <a:endParaRPr lang="fr-FR" sz="1200" dirty="0">
              <a:solidFill>
                <a:schemeClr val="tx2"/>
              </a:solidFill>
              <a:latin typeface="Calibri" panose="020F0502020204030204" pitchFamily="34" charset="0"/>
              <a:cs typeface="Calibri" panose="020F0502020204030204" pitchFamily="34" charset="0"/>
            </a:endParaRPr>
          </a:p>
        </p:txBody>
      </p:sp>
      <p:sp>
        <p:nvSpPr>
          <p:cNvPr id="152" name="Text Box 21"/>
          <p:cNvSpPr txBox="1">
            <a:spLocks noChangeArrowheads="1"/>
          </p:cNvSpPr>
          <p:nvPr/>
        </p:nvSpPr>
        <p:spPr bwMode="auto">
          <a:xfrm>
            <a:off x="2551629" y="3993357"/>
            <a:ext cx="1299635" cy="623248"/>
          </a:xfrm>
          <a:prstGeom prst="rect">
            <a:avLst/>
          </a:prstGeom>
          <a:solidFill>
            <a:schemeClr val="bg1">
              <a:lumMod val="65000"/>
            </a:schemeClr>
          </a:solidFill>
          <a:ln w="9525" algn="ctr">
            <a:no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200" dirty="0">
                <a:solidFill>
                  <a:schemeClr val="tx2"/>
                </a:solidFill>
                <a:latin typeface="Calibri" panose="020F0502020204030204" pitchFamily="34" charset="0"/>
                <a:cs typeface="Calibri" panose="020F0502020204030204" pitchFamily="34" charset="0"/>
              </a:rPr>
              <a:t>Moment (AM/PM)</a:t>
            </a:r>
          </a:p>
          <a:p>
            <a:pPr eaLnBrk="1" hangingPunct="1">
              <a:defRPr/>
            </a:pPr>
            <a:r>
              <a:rPr lang="fr-BE" sz="1200" dirty="0">
                <a:solidFill>
                  <a:schemeClr val="tx2"/>
                </a:solidFill>
                <a:latin typeface="Calibri" panose="020F0502020204030204" pitchFamily="34" charset="0"/>
                <a:cs typeface="Calibri" panose="020F0502020204030204" pitchFamily="34" charset="0"/>
              </a:rPr>
              <a:t>Hygiène</a:t>
            </a:r>
          </a:p>
          <a:p>
            <a:pPr eaLnBrk="1" hangingPunct="1">
              <a:defRPr/>
            </a:pPr>
            <a:r>
              <a:rPr lang="fr-BE" sz="1200" dirty="0">
                <a:solidFill>
                  <a:schemeClr val="tx2"/>
                </a:solidFill>
                <a:latin typeface="Calibri" panose="020F0502020204030204" pitchFamily="34" charset="0"/>
                <a:cs typeface="Calibri" panose="020F0502020204030204" pitchFamily="34" charset="0"/>
              </a:rPr>
              <a:t>Site anatomique</a:t>
            </a:r>
          </a:p>
        </p:txBody>
      </p:sp>
      <p:sp>
        <p:nvSpPr>
          <p:cNvPr id="96277" name="Text Box 16"/>
          <p:cNvSpPr txBox="1">
            <a:spLocks noChangeArrowheads="1"/>
          </p:cNvSpPr>
          <p:nvPr/>
        </p:nvSpPr>
        <p:spPr bwMode="auto">
          <a:xfrm>
            <a:off x="451703" y="2075260"/>
            <a:ext cx="810127"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Mammites</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78" name="Text Box 16"/>
          <p:cNvSpPr txBox="1">
            <a:spLocks noChangeArrowheads="1"/>
          </p:cNvSpPr>
          <p:nvPr/>
        </p:nvSpPr>
        <p:spPr bwMode="auto">
          <a:xfrm>
            <a:off x="460691" y="1439467"/>
            <a:ext cx="2291781"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Qualité du recrutement folliculaire</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79" name="Text Box 16"/>
          <p:cNvSpPr txBox="1">
            <a:spLocks noChangeArrowheads="1"/>
          </p:cNvSpPr>
          <p:nvPr/>
        </p:nvSpPr>
        <p:spPr bwMode="auto">
          <a:xfrm>
            <a:off x="453699" y="2394348"/>
            <a:ext cx="807722"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Salpingites</a:t>
            </a:r>
            <a:endParaRPr lang="fr-FR" altLang="fr-FR" sz="1200">
              <a:solidFill>
                <a:schemeClr val="bg1"/>
              </a:solidFill>
              <a:latin typeface="Calibri" panose="020F0502020204030204" pitchFamily="34" charset="0"/>
              <a:cs typeface="Calibri" panose="020F0502020204030204" pitchFamily="34" charset="0"/>
            </a:endParaRPr>
          </a:p>
        </p:txBody>
      </p:sp>
      <p:sp>
        <p:nvSpPr>
          <p:cNvPr id="157" name="Text Box 21"/>
          <p:cNvSpPr txBox="1">
            <a:spLocks noChangeArrowheads="1"/>
          </p:cNvSpPr>
          <p:nvPr/>
        </p:nvSpPr>
        <p:spPr bwMode="auto">
          <a:xfrm>
            <a:off x="473646" y="4687492"/>
            <a:ext cx="1612894" cy="253916"/>
          </a:xfrm>
          <a:prstGeom prst="rect">
            <a:avLst/>
          </a:prstGeom>
          <a:solidFill>
            <a:schemeClr val="accent5">
              <a:lumMod val="50000"/>
            </a:schemeClr>
          </a:solidFill>
          <a:ln w="9525" algn="ctr">
            <a:solidFill>
              <a:schemeClr val="tx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solidFill>
                  <a:schemeClr val="bg1"/>
                </a:solidFill>
                <a:latin typeface="Calibri" panose="020F0502020204030204" pitchFamily="34" charset="0"/>
                <a:cs typeface="Calibri" panose="020F0502020204030204" pitchFamily="34" charset="0"/>
              </a:rPr>
              <a:t>Stress environnemental</a:t>
            </a:r>
            <a:endParaRPr lang="fr-FR" sz="1200" dirty="0">
              <a:solidFill>
                <a:schemeClr val="bg1"/>
              </a:solidFill>
              <a:latin typeface="Calibri" panose="020F0502020204030204" pitchFamily="34" charset="0"/>
              <a:cs typeface="Calibri" panose="020F0502020204030204" pitchFamily="34" charset="0"/>
            </a:endParaRPr>
          </a:p>
        </p:txBody>
      </p:sp>
      <p:sp>
        <p:nvSpPr>
          <p:cNvPr id="61" name="Rectangle 60"/>
          <p:cNvSpPr/>
          <p:nvPr/>
        </p:nvSpPr>
        <p:spPr>
          <a:xfrm>
            <a:off x="4803775" y="1540669"/>
            <a:ext cx="1910619" cy="253916"/>
          </a:xfrm>
          <a:prstGeom prst="rect">
            <a:avLst/>
          </a:prstGeom>
          <a:solidFill>
            <a:schemeClr val="tx2">
              <a:lumMod val="60000"/>
              <a:lumOff val="40000"/>
            </a:schemeClr>
          </a:solidFill>
          <a:ln>
            <a:solidFill>
              <a:schemeClr val="tx1"/>
            </a:solidFill>
          </a:ln>
        </p:spPr>
        <p:txBody>
          <a:bodyPr wrap="none" lIns="68580" tIns="34290" rIns="68580" bIns="34290">
            <a:spAutoFit/>
          </a:bodyPr>
          <a:lstStyle/>
          <a:p>
            <a:pPr>
              <a:defRPr/>
            </a:pPr>
            <a:r>
              <a:rPr lang="fr-FR" sz="1200" kern="0" dirty="0">
                <a:latin typeface="Calibri" panose="020F0502020204030204" pitchFamily="34" charset="0"/>
                <a:cs typeface="Calibri" panose="020F0502020204030204" pitchFamily="34" charset="0"/>
              </a:rPr>
              <a:t>Anomalies chromosomiques</a:t>
            </a:r>
            <a:endParaRPr lang="fr-BE" sz="1200" dirty="0">
              <a:latin typeface="Calibri" panose="020F0502020204030204" pitchFamily="34" charset="0"/>
              <a:cs typeface="Calibri" panose="020F0502020204030204" pitchFamily="34" charset="0"/>
            </a:endParaRPr>
          </a:p>
        </p:txBody>
      </p:sp>
      <p:sp>
        <p:nvSpPr>
          <p:cNvPr id="163" name="Rectangle 162"/>
          <p:cNvSpPr/>
          <p:nvPr/>
        </p:nvSpPr>
        <p:spPr>
          <a:xfrm>
            <a:off x="4803775" y="2776537"/>
            <a:ext cx="1550988" cy="253604"/>
          </a:xfrm>
          <a:prstGeom prst="rect">
            <a:avLst/>
          </a:prstGeom>
          <a:solidFill>
            <a:schemeClr val="tx2">
              <a:lumMod val="60000"/>
              <a:lumOff val="40000"/>
            </a:schemeClr>
          </a:solidFill>
          <a:ln>
            <a:solidFill>
              <a:schemeClr val="tx1"/>
            </a:solidFill>
          </a:ln>
        </p:spPr>
        <p:txBody>
          <a:bodyPr lIns="68580" tIns="34290" rIns="68580" bIns="34290">
            <a:spAutoFit/>
          </a:bodyPr>
          <a:lstStyle/>
          <a:p>
            <a:pPr>
              <a:defRPr/>
            </a:pPr>
            <a:r>
              <a:rPr lang="fr-FR" sz="1200" kern="0" dirty="0">
                <a:latin typeface="Calibri" panose="020F0502020204030204" pitchFamily="34" charset="0"/>
                <a:cs typeface="Calibri" panose="020F0502020204030204" pitchFamily="34" charset="0"/>
              </a:rPr>
              <a:t>Production in vitro</a:t>
            </a:r>
            <a:endParaRPr lang="fr-BE" sz="1200" dirty="0">
              <a:latin typeface="Calibri" panose="020F0502020204030204" pitchFamily="34" charset="0"/>
              <a:cs typeface="Calibri" panose="020F0502020204030204" pitchFamily="34" charset="0"/>
            </a:endParaRPr>
          </a:p>
        </p:txBody>
      </p:sp>
      <p:sp>
        <p:nvSpPr>
          <p:cNvPr id="164" name="Rectangle 163"/>
          <p:cNvSpPr/>
          <p:nvPr/>
        </p:nvSpPr>
        <p:spPr>
          <a:xfrm>
            <a:off x="4810125" y="2164556"/>
            <a:ext cx="1658147" cy="253916"/>
          </a:xfrm>
          <a:prstGeom prst="rect">
            <a:avLst/>
          </a:prstGeom>
          <a:solidFill>
            <a:schemeClr val="tx2">
              <a:lumMod val="60000"/>
              <a:lumOff val="40000"/>
            </a:schemeClr>
          </a:solidFill>
          <a:ln>
            <a:solidFill>
              <a:schemeClr val="tx1"/>
            </a:solidFill>
          </a:ln>
        </p:spPr>
        <p:txBody>
          <a:bodyPr wrap="none" lIns="68580" tIns="34290" rIns="68580" bIns="34290">
            <a:spAutoFit/>
          </a:bodyPr>
          <a:lstStyle/>
          <a:p>
            <a:pPr>
              <a:defRPr/>
            </a:pPr>
            <a:r>
              <a:rPr lang="fr-FR" sz="1200" kern="0" dirty="0">
                <a:latin typeface="Calibri" panose="020F0502020204030204" pitchFamily="34" charset="0"/>
                <a:cs typeface="Calibri" panose="020F0502020204030204" pitchFamily="34" charset="0"/>
              </a:rPr>
              <a:t>Stress environnemental </a:t>
            </a:r>
            <a:endParaRPr lang="fr-BE" sz="1200" dirty="0">
              <a:latin typeface="Calibri" panose="020F0502020204030204" pitchFamily="34" charset="0"/>
              <a:cs typeface="Calibri" panose="020F0502020204030204" pitchFamily="34" charset="0"/>
            </a:endParaRPr>
          </a:p>
        </p:txBody>
      </p:sp>
      <p:sp>
        <p:nvSpPr>
          <p:cNvPr id="165" name="Rectangle 164"/>
          <p:cNvSpPr/>
          <p:nvPr/>
        </p:nvSpPr>
        <p:spPr>
          <a:xfrm>
            <a:off x="4810126" y="1232298"/>
            <a:ext cx="1782763" cy="253603"/>
          </a:xfrm>
          <a:prstGeom prst="rect">
            <a:avLst/>
          </a:prstGeom>
          <a:solidFill>
            <a:schemeClr val="tx2">
              <a:lumMod val="60000"/>
              <a:lumOff val="40000"/>
            </a:schemeClr>
          </a:solidFill>
          <a:ln>
            <a:solidFill>
              <a:schemeClr val="tx1"/>
            </a:solidFill>
          </a:ln>
        </p:spPr>
        <p:txBody>
          <a:bodyPr lIns="68580" tIns="34290" rIns="68580" bIns="34290">
            <a:spAutoFit/>
          </a:bodyPr>
          <a:lstStyle/>
          <a:p>
            <a:pPr>
              <a:defRPr/>
            </a:pPr>
            <a:r>
              <a:rPr lang="fr-FR" sz="1200" kern="0" dirty="0">
                <a:latin typeface="Calibri" panose="020F0502020204030204" pitchFamily="34" charset="0"/>
                <a:cs typeface="Calibri" panose="020F0502020204030204" pitchFamily="34" charset="0"/>
              </a:rPr>
              <a:t>Facteurs alimentaires</a:t>
            </a:r>
            <a:endParaRPr lang="fr-BE" sz="1200" dirty="0">
              <a:latin typeface="Calibri" panose="020F0502020204030204" pitchFamily="34" charset="0"/>
              <a:cs typeface="Calibri" panose="020F0502020204030204" pitchFamily="34" charset="0"/>
            </a:endParaRPr>
          </a:p>
        </p:txBody>
      </p:sp>
      <p:sp>
        <p:nvSpPr>
          <p:cNvPr id="168" name="Rectangle 167"/>
          <p:cNvSpPr/>
          <p:nvPr/>
        </p:nvSpPr>
        <p:spPr>
          <a:xfrm>
            <a:off x="4803776" y="1850231"/>
            <a:ext cx="1639888" cy="253604"/>
          </a:xfrm>
          <a:prstGeom prst="rect">
            <a:avLst/>
          </a:prstGeom>
          <a:solidFill>
            <a:schemeClr val="tx2">
              <a:lumMod val="60000"/>
              <a:lumOff val="40000"/>
            </a:schemeClr>
          </a:solidFill>
          <a:ln>
            <a:solidFill>
              <a:schemeClr val="tx1"/>
            </a:solidFill>
          </a:ln>
        </p:spPr>
        <p:txBody>
          <a:bodyPr lIns="68580" tIns="34290" rIns="68580" bIns="34290">
            <a:spAutoFit/>
          </a:bodyPr>
          <a:lstStyle/>
          <a:p>
            <a:pPr>
              <a:defRPr/>
            </a:pPr>
            <a:r>
              <a:rPr lang="fr-FR" sz="1200" kern="0" dirty="0">
                <a:latin typeface="Calibri" panose="020F0502020204030204" pitchFamily="34" charset="0"/>
                <a:cs typeface="Calibri" panose="020F0502020204030204" pitchFamily="34" charset="0"/>
              </a:rPr>
              <a:t>Facteurs infectieux</a:t>
            </a:r>
            <a:endParaRPr lang="fr-BE" sz="1200" dirty="0">
              <a:latin typeface="Calibri" panose="020F0502020204030204" pitchFamily="34" charset="0"/>
              <a:cs typeface="Calibri" panose="020F0502020204030204" pitchFamily="34" charset="0"/>
            </a:endParaRPr>
          </a:p>
        </p:txBody>
      </p:sp>
      <p:sp>
        <p:nvSpPr>
          <p:cNvPr id="170" name="Rectangle 169"/>
          <p:cNvSpPr/>
          <p:nvPr/>
        </p:nvSpPr>
        <p:spPr>
          <a:xfrm>
            <a:off x="4803775" y="2468166"/>
            <a:ext cx="1194077" cy="253916"/>
          </a:xfrm>
          <a:prstGeom prst="rect">
            <a:avLst/>
          </a:prstGeom>
          <a:solidFill>
            <a:schemeClr val="tx2">
              <a:lumMod val="60000"/>
              <a:lumOff val="40000"/>
            </a:schemeClr>
          </a:solidFill>
          <a:ln>
            <a:solidFill>
              <a:schemeClr val="tx1"/>
            </a:solidFill>
          </a:ln>
        </p:spPr>
        <p:txBody>
          <a:bodyPr wrap="none" lIns="68580" tIns="34290" rIns="68580" bIns="34290">
            <a:spAutoFit/>
          </a:bodyPr>
          <a:lstStyle/>
          <a:p>
            <a:pPr>
              <a:defRPr/>
            </a:pPr>
            <a:r>
              <a:rPr lang="fr-FR" sz="1200" kern="0" dirty="0">
                <a:latin typeface="Calibri" panose="020F0502020204030204" pitchFamily="34" charset="0"/>
                <a:cs typeface="Calibri" panose="020F0502020204030204" pitchFamily="34" charset="0"/>
              </a:rPr>
              <a:t>Effets </a:t>
            </a:r>
            <a:r>
              <a:rPr lang="fr-FR" sz="1200" kern="0" dirty="0" err="1">
                <a:latin typeface="Calibri" panose="020F0502020204030204" pitchFamily="34" charset="0"/>
                <a:cs typeface="Calibri" panose="020F0502020204030204" pitchFamily="34" charset="0"/>
              </a:rPr>
              <a:t>iâtrogènes</a:t>
            </a:r>
            <a:endParaRPr lang="fr-BE" sz="1200" dirty="0">
              <a:latin typeface="Calibri" panose="020F0502020204030204" pitchFamily="34" charset="0"/>
              <a:cs typeface="Calibri" panose="020F0502020204030204" pitchFamily="34" charset="0"/>
            </a:endParaRPr>
          </a:p>
        </p:txBody>
      </p:sp>
      <p:sp>
        <p:nvSpPr>
          <p:cNvPr id="172" name="Titre 1"/>
          <p:cNvSpPr txBox="1">
            <a:spLocks/>
          </p:cNvSpPr>
          <p:nvPr/>
        </p:nvSpPr>
        <p:spPr>
          <a:xfrm>
            <a:off x="7073901" y="2462214"/>
            <a:ext cx="1477963" cy="259556"/>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Palpation, </a:t>
            </a:r>
            <a:r>
              <a:rPr lang="fr-BE" sz="1200" dirty="0" err="1">
                <a:solidFill>
                  <a:schemeClr val="tx2"/>
                </a:solidFill>
                <a:latin typeface="Calibri" panose="020F0502020204030204" pitchFamily="34" charset="0"/>
                <a:cs typeface="Calibri" panose="020F0502020204030204" pitchFamily="34" charset="0"/>
              </a:rPr>
              <a:t>PGFs</a:t>
            </a:r>
            <a:endParaRPr lang="fr-BE" sz="1200" dirty="0">
              <a:solidFill>
                <a:schemeClr val="tx2"/>
              </a:solidFill>
              <a:latin typeface="Calibri" panose="020F0502020204030204" pitchFamily="34" charset="0"/>
              <a:cs typeface="Calibri" panose="020F0502020204030204" pitchFamily="34" charset="0"/>
            </a:endParaRPr>
          </a:p>
        </p:txBody>
      </p:sp>
      <p:sp>
        <p:nvSpPr>
          <p:cNvPr id="174" name="Titre 1"/>
          <p:cNvSpPr txBox="1">
            <a:spLocks/>
          </p:cNvSpPr>
          <p:nvPr/>
        </p:nvSpPr>
        <p:spPr>
          <a:xfrm>
            <a:off x="6789739" y="2795587"/>
            <a:ext cx="1641475" cy="529829"/>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Qualité </a:t>
            </a:r>
          </a:p>
          <a:p>
            <a:pPr>
              <a:defRPr/>
            </a:pPr>
            <a:r>
              <a:rPr lang="fr-BE" sz="1200" dirty="0">
                <a:solidFill>
                  <a:schemeClr val="tx2"/>
                </a:solidFill>
                <a:latin typeface="Calibri" panose="020F0502020204030204" pitchFamily="34" charset="0"/>
                <a:cs typeface="Calibri" panose="020F0502020204030204" pitchFamily="34" charset="0"/>
              </a:rPr>
              <a:t>Nature des milieux</a:t>
            </a:r>
          </a:p>
          <a:p>
            <a:pPr>
              <a:defRPr/>
            </a:pPr>
            <a:r>
              <a:rPr lang="fr-BE" sz="1200" dirty="0">
                <a:solidFill>
                  <a:schemeClr val="tx2"/>
                </a:solidFill>
                <a:latin typeface="Calibri" panose="020F0502020204030204" pitchFamily="34" charset="0"/>
                <a:cs typeface="Calibri" panose="020F0502020204030204" pitchFamily="34" charset="0"/>
              </a:rPr>
              <a:t>Biosécurité</a:t>
            </a:r>
          </a:p>
        </p:txBody>
      </p:sp>
      <p:sp>
        <p:nvSpPr>
          <p:cNvPr id="178" name="Titre 1"/>
          <p:cNvSpPr txBox="1">
            <a:spLocks/>
          </p:cNvSpPr>
          <p:nvPr/>
        </p:nvSpPr>
        <p:spPr>
          <a:xfrm>
            <a:off x="6970714" y="1869282"/>
            <a:ext cx="973137" cy="236935"/>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Mammites</a:t>
            </a:r>
          </a:p>
        </p:txBody>
      </p:sp>
      <p:sp>
        <p:nvSpPr>
          <p:cNvPr id="179" name="Titre 1"/>
          <p:cNvSpPr txBox="1">
            <a:spLocks/>
          </p:cNvSpPr>
          <p:nvPr/>
        </p:nvSpPr>
        <p:spPr>
          <a:xfrm>
            <a:off x="7021514" y="1108474"/>
            <a:ext cx="1544637" cy="363140"/>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Manque d’énergie</a:t>
            </a:r>
          </a:p>
          <a:p>
            <a:pPr>
              <a:defRPr/>
            </a:pPr>
            <a:r>
              <a:rPr lang="fr-BE" sz="1200" dirty="0">
                <a:solidFill>
                  <a:schemeClr val="tx2"/>
                </a:solidFill>
                <a:latin typeface="Calibri" panose="020F0502020204030204" pitchFamily="34" charset="0"/>
                <a:cs typeface="Calibri" panose="020F0502020204030204" pitchFamily="34" charset="0"/>
              </a:rPr>
              <a:t>Excès N</a:t>
            </a:r>
          </a:p>
        </p:txBody>
      </p:sp>
      <p:sp>
        <p:nvSpPr>
          <p:cNvPr id="182" name="Titre 1"/>
          <p:cNvSpPr txBox="1">
            <a:spLocks/>
          </p:cNvSpPr>
          <p:nvPr/>
        </p:nvSpPr>
        <p:spPr>
          <a:xfrm>
            <a:off x="7078664" y="2155031"/>
            <a:ext cx="496887" cy="263129"/>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THI</a:t>
            </a:r>
          </a:p>
        </p:txBody>
      </p:sp>
      <p:sp>
        <p:nvSpPr>
          <p:cNvPr id="183" name="Titre 1"/>
          <p:cNvSpPr txBox="1">
            <a:spLocks/>
          </p:cNvSpPr>
          <p:nvPr/>
        </p:nvSpPr>
        <p:spPr>
          <a:xfrm>
            <a:off x="4886326" y="3100389"/>
            <a:ext cx="1511300" cy="946547"/>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Bactéries</a:t>
            </a:r>
          </a:p>
          <a:p>
            <a:pPr>
              <a:defRPr/>
            </a:pPr>
            <a:r>
              <a:rPr lang="fr-BE" sz="1200" dirty="0">
                <a:solidFill>
                  <a:schemeClr val="tx2"/>
                </a:solidFill>
                <a:latin typeface="Calibri" panose="020F0502020204030204" pitchFamily="34" charset="0"/>
                <a:cs typeface="Calibri" panose="020F0502020204030204" pitchFamily="34" charset="0"/>
              </a:rPr>
              <a:t>Virus (IBR, BVD)</a:t>
            </a:r>
          </a:p>
          <a:p>
            <a:pPr>
              <a:defRPr/>
            </a:pPr>
            <a:r>
              <a:rPr lang="fr-BE" sz="1200" dirty="0">
                <a:solidFill>
                  <a:schemeClr val="tx2"/>
                </a:solidFill>
                <a:latin typeface="Calibri" panose="020F0502020204030204" pitchFamily="34" charset="0"/>
                <a:cs typeface="Calibri" panose="020F0502020204030204" pitchFamily="34" charset="0"/>
              </a:rPr>
              <a:t>Champignons</a:t>
            </a:r>
          </a:p>
          <a:p>
            <a:pPr>
              <a:defRPr/>
            </a:pPr>
            <a:r>
              <a:rPr lang="fr-BE" sz="1200" dirty="0">
                <a:solidFill>
                  <a:schemeClr val="tx2"/>
                </a:solidFill>
                <a:latin typeface="Calibri" panose="020F0502020204030204" pitchFamily="34" charset="0"/>
                <a:cs typeface="Calibri" panose="020F0502020204030204" pitchFamily="34" charset="0"/>
              </a:rPr>
              <a:t>Levures</a:t>
            </a:r>
          </a:p>
          <a:p>
            <a:pPr>
              <a:defRPr/>
            </a:pPr>
            <a:r>
              <a:rPr lang="fr-BE" sz="1200" dirty="0">
                <a:solidFill>
                  <a:schemeClr val="tx2"/>
                </a:solidFill>
                <a:latin typeface="Calibri" panose="020F0502020204030204" pitchFamily="34" charset="0"/>
                <a:cs typeface="Calibri" panose="020F0502020204030204" pitchFamily="34" charset="0"/>
              </a:rPr>
              <a:t>Protozoaires</a:t>
            </a:r>
          </a:p>
        </p:txBody>
      </p:sp>
      <p:sp>
        <p:nvSpPr>
          <p:cNvPr id="185" name="Titre 1"/>
          <p:cNvSpPr txBox="1">
            <a:spLocks/>
          </p:cNvSpPr>
          <p:nvPr/>
        </p:nvSpPr>
        <p:spPr>
          <a:xfrm>
            <a:off x="5045076" y="4086226"/>
            <a:ext cx="1311275" cy="1008460"/>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Nutritionnels</a:t>
            </a:r>
          </a:p>
          <a:p>
            <a:pPr>
              <a:defRPr/>
            </a:pPr>
            <a:r>
              <a:rPr lang="fr-BE" sz="1200" dirty="0">
                <a:solidFill>
                  <a:schemeClr val="tx2"/>
                </a:solidFill>
                <a:latin typeface="Calibri" panose="020F0502020204030204" pitchFamily="34" charset="0"/>
                <a:cs typeface="Calibri" panose="020F0502020204030204" pitchFamily="34" charset="0"/>
              </a:rPr>
              <a:t>Physiques</a:t>
            </a:r>
          </a:p>
          <a:p>
            <a:pPr>
              <a:defRPr/>
            </a:pPr>
            <a:r>
              <a:rPr lang="fr-BE" sz="1200" dirty="0">
                <a:solidFill>
                  <a:schemeClr val="tx2"/>
                </a:solidFill>
                <a:latin typeface="Calibri" panose="020F0502020204030204" pitchFamily="34" charset="0"/>
                <a:cs typeface="Calibri" panose="020F0502020204030204" pitchFamily="34" charset="0"/>
              </a:rPr>
              <a:t>Chimiques</a:t>
            </a:r>
          </a:p>
          <a:p>
            <a:pPr>
              <a:defRPr/>
            </a:pPr>
            <a:r>
              <a:rPr lang="fr-BE" sz="1200" dirty="0">
                <a:solidFill>
                  <a:schemeClr val="tx2"/>
                </a:solidFill>
                <a:latin typeface="Calibri" panose="020F0502020204030204" pitchFamily="34" charset="0"/>
                <a:cs typeface="Calibri" panose="020F0502020204030204" pitchFamily="34" charset="0"/>
              </a:rPr>
              <a:t>Génétiques</a:t>
            </a:r>
          </a:p>
          <a:p>
            <a:pPr>
              <a:defRPr/>
            </a:pPr>
            <a:r>
              <a:rPr lang="fr-BE" sz="1200" dirty="0">
                <a:solidFill>
                  <a:schemeClr val="tx2"/>
                </a:solidFill>
                <a:latin typeface="Calibri" panose="020F0502020204030204" pitchFamily="34" charset="0"/>
                <a:cs typeface="Calibri" panose="020F0502020204030204" pitchFamily="34" charset="0"/>
              </a:rPr>
              <a:t>Iatrogènes</a:t>
            </a:r>
          </a:p>
        </p:txBody>
      </p:sp>
      <p:sp>
        <p:nvSpPr>
          <p:cNvPr id="96295" name="Text Box 16"/>
          <p:cNvSpPr txBox="1">
            <a:spLocks noChangeArrowheads="1"/>
          </p:cNvSpPr>
          <p:nvPr/>
        </p:nvSpPr>
        <p:spPr bwMode="auto">
          <a:xfrm>
            <a:off x="458904" y="2717007"/>
            <a:ext cx="1280015"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Uro/pneumovagin</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96" name="Titre 1"/>
          <p:cNvSpPr txBox="1">
            <a:spLocks/>
          </p:cNvSpPr>
          <p:nvPr/>
        </p:nvSpPr>
        <p:spPr bwMode="auto">
          <a:xfrm>
            <a:off x="8012114" y="1520428"/>
            <a:ext cx="554037" cy="294084"/>
          </a:xfrm>
          <a:prstGeom prst="rect">
            <a:avLst/>
          </a:prstGeom>
          <a:solidFill>
            <a:srgbClr val="FFC000"/>
          </a:solidFill>
          <a:ln w="9525">
            <a:no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a:latin typeface="Calibri" panose="020F0502020204030204" pitchFamily="34" charset="0"/>
                <a:cs typeface="Calibri" panose="020F0502020204030204" pitchFamily="34" charset="0"/>
              </a:rPr>
              <a:t>BEN</a:t>
            </a:r>
          </a:p>
        </p:txBody>
      </p:sp>
      <p:cxnSp>
        <p:nvCxnSpPr>
          <p:cNvPr id="108585" name="Connecteur droit 62"/>
          <p:cNvCxnSpPr>
            <a:cxnSpLocks noChangeShapeType="1"/>
          </p:cNvCxnSpPr>
          <p:nvPr/>
        </p:nvCxnSpPr>
        <p:spPr bwMode="auto">
          <a:xfrm>
            <a:off x="8820150" y="1027510"/>
            <a:ext cx="2" cy="3532584"/>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96298" name="Connecteur droit avec flèche 68"/>
          <p:cNvCxnSpPr>
            <a:cxnSpLocks noChangeShapeType="1"/>
            <a:endCxn id="96264" idx="0"/>
          </p:cNvCxnSpPr>
          <p:nvPr/>
        </p:nvCxnSpPr>
        <p:spPr bwMode="auto">
          <a:xfrm>
            <a:off x="3514725" y="569119"/>
            <a:ext cx="0" cy="198835"/>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87" name="Connecteur droit avec flèche 196"/>
          <p:cNvCxnSpPr>
            <a:cxnSpLocks noChangeShapeType="1"/>
            <a:stCxn id="165" idx="3"/>
          </p:cNvCxnSpPr>
          <p:nvPr/>
        </p:nvCxnSpPr>
        <p:spPr bwMode="auto">
          <a:xfrm>
            <a:off x="6592889" y="1358504"/>
            <a:ext cx="42703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88" name="Connecteur droit avec flèche 202"/>
          <p:cNvCxnSpPr>
            <a:cxnSpLocks noChangeShapeType="1"/>
            <a:stCxn id="96264" idx="3"/>
            <a:endCxn id="96261" idx="1"/>
          </p:cNvCxnSpPr>
          <p:nvPr/>
        </p:nvCxnSpPr>
        <p:spPr bwMode="auto">
          <a:xfrm flipV="1">
            <a:off x="3962401" y="912771"/>
            <a:ext cx="724358" cy="2225"/>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0" name="Connecteur droit avec flèche 207"/>
          <p:cNvCxnSpPr>
            <a:cxnSpLocks noChangeShapeType="1"/>
            <a:stCxn id="96264" idx="1"/>
            <a:endCxn id="96262" idx="3"/>
          </p:cNvCxnSpPr>
          <p:nvPr/>
        </p:nvCxnSpPr>
        <p:spPr bwMode="auto">
          <a:xfrm flipH="1" flipV="1">
            <a:off x="1728784" y="912771"/>
            <a:ext cx="1338266" cy="2225"/>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1" name="Connecteur droit avec flèche 209"/>
          <p:cNvCxnSpPr>
            <a:cxnSpLocks noChangeShapeType="1"/>
            <a:stCxn id="168" idx="3"/>
          </p:cNvCxnSpPr>
          <p:nvPr/>
        </p:nvCxnSpPr>
        <p:spPr bwMode="auto">
          <a:xfrm flipV="1">
            <a:off x="6443664" y="1968104"/>
            <a:ext cx="520700" cy="8334"/>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2" name="Connecteur droit avec flèche 216"/>
          <p:cNvCxnSpPr>
            <a:cxnSpLocks noChangeShapeType="1"/>
            <a:stCxn id="164" idx="3"/>
            <a:endCxn id="182" idx="1"/>
          </p:cNvCxnSpPr>
          <p:nvPr/>
        </p:nvCxnSpPr>
        <p:spPr bwMode="auto">
          <a:xfrm flipV="1">
            <a:off x="6468272" y="2286595"/>
            <a:ext cx="610392" cy="4919"/>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3" name="Connecteur droit avec flèche 211"/>
          <p:cNvCxnSpPr>
            <a:cxnSpLocks noChangeShapeType="1"/>
            <a:stCxn id="170" idx="3"/>
          </p:cNvCxnSpPr>
          <p:nvPr/>
        </p:nvCxnSpPr>
        <p:spPr bwMode="auto">
          <a:xfrm flipV="1">
            <a:off x="5997852" y="2594373"/>
            <a:ext cx="1076049" cy="752"/>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4" name="Connecteur droit avec flèche 220"/>
          <p:cNvCxnSpPr>
            <a:cxnSpLocks noChangeShapeType="1"/>
          </p:cNvCxnSpPr>
          <p:nvPr/>
        </p:nvCxnSpPr>
        <p:spPr bwMode="auto">
          <a:xfrm>
            <a:off x="6354764" y="2950369"/>
            <a:ext cx="4349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5" name="Connecteur droit avec flèche 236"/>
          <p:cNvCxnSpPr>
            <a:cxnSpLocks noChangeShapeType="1"/>
            <a:endCxn id="227" idx="3"/>
          </p:cNvCxnSpPr>
          <p:nvPr/>
        </p:nvCxnSpPr>
        <p:spPr bwMode="auto">
          <a:xfrm flipH="1" flipV="1">
            <a:off x="8269862" y="3700025"/>
            <a:ext cx="550290" cy="438"/>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6" name="Connecteur droit avec flèche 240"/>
          <p:cNvCxnSpPr>
            <a:cxnSpLocks noChangeShapeType="1"/>
            <a:stCxn id="227" idx="1"/>
          </p:cNvCxnSpPr>
          <p:nvPr/>
        </p:nvCxnSpPr>
        <p:spPr bwMode="auto">
          <a:xfrm flipH="1">
            <a:off x="6384927" y="3700025"/>
            <a:ext cx="559813" cy="438"/>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7" name="Connecteur droit avec flèche 245"/>
          <p:cNvCxnSpPr>
            <a:cxnSpLocks noChangeShapeType="1"/>
            <a:stCxn id="228" idx="1"/>
          </p:cNvCxnSpPr>
          <p:nvPr/>
        </p:nvCxnSpPr>
        <p:spPr bwMode="auto">
          <a:xfrm flipH="1">
            <a:off x="6384927" y="4559656"/>
            <a:ext cx="378884" cy="438"/>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8" name="Connecteur droit avec flèche 246"/>
          <p:cNvCxnSpPr>
            <a:cxnSpLocks noChangeShapeType="1"/>
            <a:endCxn id="228" idx="3"/>
          </p:cNvCxnSpPr>
          <p:nvPr/>
        </p:nvCxnSpPr>
        <p:spPr bwMode="auto">
          <a:xfrm flipH="1">
            <a:off x="8366655" y="4559656"/>
            <a:ext cx="45349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9" name="Connecteur droit avec flèche 247"/>
          <p:cNvCxnSpPr>
            <a:cxnSpLocks noChangeShapeType="1"/>
          </p:cNvCxnSpPr>
          <p:nvPr/>
        </p:nvCxnSpPr>
        <p:spPr bwMode="auto">
          <a:xfrm>
            <a:off x="7566026" y="1664494"/>
            <a:ext cx="4476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0" name="Connecteur droit 234"/>
          <p:cNvCxnSpPr>
            <a:cxnSpLocks noChangeShapeType="1"/>
          </p:cNvCxnSpPr>
          <p:nvPr/>
        </p:nvCxnSpPr>
        <p:spPr bwMode="auto">
          <a:xfrm>
            <a:off x="7575550" y="1476376"/>
            <a:ext cx="0" cy="188119"/>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1" name="Connecteur droit 250"/>
          <p:cNvCxnSpPr>
            <a:cxnSpLocks noChangeShapeType="1"/>
          </p:cNvCxnSpPr>
          <p:nvPr/>
        </p:nvCxnSpPr>
        <p:spPr bwMode="auto">
          <a:xfrm>
            <a:off x="4643438" y="1131094"/>
            <a:ext cx="1838325" cy="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2" name="Connecteur droit 252"/>
          <p:cNvCxnSpPr>
            <a:cxnSpLocks noChangeShapeType="1"/>
          </p:cNvCxnSpPr>
          <p:nvPr/>
        </p:nvCxnSpPr>
        <p:spPr bwMode="auto">
          <a:xfrm>
            <a:off x="6481763" y="1027510"/>
            <a:ext cx="0" cy="103584"/>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3" name="Connecteur droit 253"/>
          <p:cNvCxnSpPr>
            <a:cxnSpLocks noChangeShapeType="1"/>
          </p:cNvCxnSpPr>
          <p:nvPr/>
        </p:nvCxnSpPr>
        <p:spPr bwMode="auto">
          <a:xfrm>
            <a:off x="4711700" y="1045369"/>
            <a:ext cx="0" cy="85725"/>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4" name="Connecteur droit 257"/>
          <p:cNvCxnSpPr>
            <a:cxnSpLocks noChangeShapeType="1"/>
          </p:cNvCxnSpPr>
          <p:nvPr/>
        </p:nvCxnSpPr>
        <p:spPr bwMode="auto">
          <a:xfrm>
            <a:off x="4643438" y="1131094"/>
            <a:ext cx="0" cy="1772841"/>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5" name="Connecteur droit avec flèche 260"/>
          <p:cNvCxnSpPr>
            <a:cxnSpLocks noChangeShapeType="1"/>
          </p:cNvCxnSpPr>
          <p:nvPr/>
        </p:nvCxnSpPr>
        <p:spPr bwMode="auto">
          <a:xfrm>
            <a:off x="4643439" y="1333500"/>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6" name="Connecteur droit avec flèche 265"/>
          <p:cNvCxnSpPr>
            <a:cxnSpLocks noChangeShapeType="1"/>
          </p:cNvCxnSpPr>
          <p:nvPr/>
        </p:nvCxnSpPr>
        <p:spPr bwMode="auto">
          <a:xfrm>
            <a:off x="4643439" y="1683544"/>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7" name="Connecteur droit avec flèche 266"/>
          <p:cNvCxnSpPr>
            <a:cxnSpLocks noChangeShapeType="1"/>
          </p:cNvCxnSpPr>
          <p:nvPr/>
        </p:nvCxnSpPr>
        <p:spPr bwMode="auto">
          <a:xfrm>
            <a:off x="4643439" y="1987153"/>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8" name="Connecteur droit avec flèche 267"/>
          <p:cNvCxnSpPr>
            <a:cxnSpLocks noChangeShapeType="1"/>
          </p:cNvCxnSpPr>
          <p:nvPr/>
        </p:nvCxnSpPr>
        <p:spPr bwMode="auto">
          <a:xfrm>
            <a:off x="4643439" y="2307431"/>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9" name="Connecteur droit avec flèche 268"/>
          <p:cNvCxnSpPr>
            <a:cxnSpLocks noChangeShapeType="1"/>
          </p:cNvCxnSpPr>
          <p:nvPr/>
        </p:nvCxnSpPr>
        <p:spPr bwMode="auto">
          <a:xfrm>
            <a:off x="4643439" y="2596754"/>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0" name="Connecteur droit avec flèche 269"/>
          <p:cNvCxnSpPr>
            <a:cxnSpLocks noChangeShapeType="1"/>
          </p:cNvCxnSpPr>
          <p:nvPr/>
        </p:nvCxnSpPr>
        <p:spPr bwMode="auto">
          <a:xfrm>
            <a:off x="4643439" y="2903935"/>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1" name="Connecteur droit 272"/>
          <p:cNvCxnSpPr>
            <a:cxnSpLocks noChangeShapeType="1"/>
          </p:cNvCxnSpPr>
          <p:nvPr/>
        </p:nvCxnSpPr>
        <p:spPr bwMode="auto">
          <a:xfrm>
            <a:off x="179388" y="915591"/>
            <a:ext cx="0" cy="3899297"/>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12" name="Connecteur droit avec flèche 274"/>
          <p:cNvCxnSpPr>
            <a:cxnSpLocks noChangeShapeType="1"/>
          </p:cNvCxnSpPr>
          <p:nvPr/>
        </p:nvCxnSpPr>
        <p:spPr bwMode="auto">
          <a:xfrm>
            <a:off x="187325" y="1247775"/>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3" name="Connecteur droit avec flèche 276"/>
          <p:cNvCxnSpPr>
            <a:cxnSpLocks noChangeShapeType="1"/>
          </p:cNvCxnSpPr>
          <p:nvPr/>
        </p:nvCxnSpPr>
        <p:spPr bwMode="auto">
          <a:xfrm>
            <a:off x="179389" y="1889522"/>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4" name="Connecteur droit avec flèche 277"/>
          <p:cNvCxnSpPr>
            <a:cxnSpLocks noChangeShapeType="1"/>
          </p:cNvCxnSpPr>
          <p:nvPr/>
        </p:nvCxnSpPr>
        <p:spPr bwMode="auto">
          <a:xfrm>
            <a:off x="179389" y="220265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5" name="Connecteur droit avec flèche 278"/>
          <p:cNvCxnSpPr>
            <a:cxnSpLocks noChangeShapeType="1"/>
          </p:cNvCxnSpPr>
          <p:nvPr/>
        </p:nvCxnSpPr>
        <p:spPr bwMode="auto">
          <a:xfrm>
            <a:off x="179389" y="2520554"/>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6" name="Connecteur droit avec flèche 279"/>
          <p:cNvCxnSpPr>
            <a:cxnSpLocks noChangeShapeType="1"/>
          </p:cNvCxnSpPr>
          <p:nvPr/>
        </p:nvCxnSpPr>
        <p:spPr bwMode="auto">
          <a:xfrm>
            <a:off x="171451" y="2844404"/>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7" name="Connecteur droit avec flèche 280"/>
          <p:cNvCxnSpPr>
            <a:cxnSpLocks noChangeShapeType="1"/>
          </p:cNvCxnSpPr>
          <p:nvPr/>
        </p:nvCxnSpPr>
        <p:spPr bwMode="auto">
          <a:xfrm>
            <a:off x="165101" y="3500438"/>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8" name="Connecteur droit avec flèche 281"/>
          <p:cNvCxnSpPr>
            <a:cxnSpLocks noChangeShapeType="1"/>
          </p:cNvCxnSpPr>
          <p:nvPr/>
        </p:nvCxnSpPr>
        <p:spPr bwMode="auto">
          <a:xfrm>
            <a:off x="185738" y="382190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9" name="Connecteur droit avec flèche 282"/>
          <p:cNvCxnSpPr>
            <a:cxnSpLocks noChangeShapeType="1"/>
          </p:cNvCxnSpPr>
          <p:nvPr/>
        </p:nvCxnSpPr>
        <p:spPr bwMode="auto">
          <a:xfrm>
            <a:off x="171451" y="414575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0" name="Connecteur droit avec flèche 283"/>
          <p:cNvCxnSpPr>
            <a:cxnSpLocks noChangeShapeType="1"/>
          </p:cNvCxnSpPr>
          <p:nvPr/>
        </p:nvCxnSpPr>
        <p:spPr bwMode="auto">
          <a:xfrm>
            <a:off x="179389" y="446960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1" name="Connecteur droit avec flèche 284"/>
          <p:cNvCxnSpPr>
            <a:cxnSpLocks noChangeShapeType="1"/>
          </p:cNvCxnSpPr>
          <p:nvPr/>
        </p:nvCxnSpPr>
        <p:spPr bwMode="auto">
          <a:xfrm>
            <a:off x="171451" y="4814888"/>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2" name="Connecteur droit avec flèche 285"/>
          <p:cNvCxnSpPr>
            <a:cxnSpLocks noChangeShapeType="1"/>
          </p:cNvCxnSpPr>
          <p:nvPr/>
        </p:nvCxnSpPr>
        <p:spPr bwMode="auto">
          <a:xfrm>
            <a:off x="187325" y="1584722"/>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3" name="Connecteur droit 290"/>
          <p:cNvCxnSpPr>
            <a:cxnSpLocks noChangeShapeType="1"/>
            <a:stCxn id="96262" idx="1"/>
          </p:cNvCxnSpPr>
          <p:nvPr/>
        </p:nvCxnSpPr>
        <p:spPr bwMode="auto">
          <a:xfrm flipH="1">
            <a:off x="187327" y="912771"/>
            <a:ext cx="358778" cy="282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4" name="Connecteur droit 294"/>
          <p:cNvCxnSpPr>
            <a:cxnSpLocks noChangeShapeType="1"/>
            <a:stCxn id="96261" idx="3"/>
          </p:cNvCxnSpPr>
          <p:nvPr/>
        </p:nvCxnSpPr>
        <p:spPr bwMode="auto">
          <a:xfrm>
            <a:off x="5563729" y="912771"/>
            <a:ext cx="521159" cy="282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5" name="Connecteur droit 301"/>
          <p:cNvCxnSpPr>
            <a:cxnSpLocks noChangeShapeType="1"/>
          </p:cNvCxnSpPr>
          <p:nvPr/>
        </p:nvCxnSpPr>
        <p:spPr bwMode="auto">
          <a:xfrm flipV="1">
            <a:off x="7308851" y="915591"/>
            <a:ext cx="481013" cy="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6" name="Connecteur droit 312"/>
          <p:cNvCxnSpPr>
            <a:cxnSpLocks noChangeShapeType="1"/>
          </p:cNvCxnSpPr>
          <p:nvPr/>
        </p:nvCxnSpPr>
        <p:spPr bwMode="auto">
          <a:xfrm>
            <a:off x="3284538" y="1563291"/>
            <a:ext cx="0" cy="303609"/>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7" name="Connecteur droit 314"/>
          <p:cNvCxnSpPr>
            <a:cxnSpLocks noChangeShapeType="1"/>
            <a:stCxn id="96278" idx="3"/>
          </p:cNvCxnSpPr>
          <p:nvPr/>
        </p:nvCxnSpPr>
        <p:spPr bwMode="auto">
          <a:xfrm>
            <a:off x="2752472" y="1566425"/>
            <a:ext cx="532067" cy="401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8" name="Connecteur droit 315"/>
          <p:cNvCxnSpPr>
            <a:cxnSpLocks noChangeShapeType="1"/>
            <a:stCxn id="96267" idx="3"/>
          </p:cNvCxnSpPr>
          <p:nvPr/>
        </p:nvCxnSpPr>
        <p:spPr bwMode="auto">
          <a:xfrm>
            <a:off x="977957" y="1864081"/>
            <a:ext cx="2306582" cy="7583"/>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9" name="Connecteur droit avec flèche 322"/>
          <p:cNvCxnSpPr>
            <a:cxnSpLocks noChangeShapeType="1"/>
          </p:cNvCxnSpPr>
          <p:nvPr/>
        </p:nvCxnSpPr>
        <p:spPr bwMode="auto">
          <a:xfrm>
            <a:off x="3284538" y="1703785"/>
            <a:ext cx="380803" cy="11311"/>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30" name="Connecteur droit avec flèche 324"/>
          <p:cNvCxnSpPr>
            <a:cxnSpLocks noChangeShapeType="1"/>
            <a:stCxn id="96270" idx="3"/>
          </p:cNvCxnSpPr>
          <p:nvPr/>
        </p:nvCxnSpPr>
        <p:spPr bwMode="auto">
          <a:xfrm flipV="1">
            <a:off x="1746049" y="3500437"/>
            <a:ext cx="791343" cy="752"/>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31" name="Connecteur droit avec flèche 327"/>
          <p:cNvCxnSpPr>
            <a:cxnSpLocks noChangeShapeType="1"/>
          </p:cNvCxnSpPr>
          <p:nvPr/>
        </p:nvCxnSpPr>
        <p:spPr bwMode="auto">
          <a:xfrm>
            <a:off x="1515094" y="4145756"/>
            <a:ext cx="1004888"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32" name="Connecteur droit avec flèche 329"/>
          <p:cNvCxnSpPr>
            <a:cxnSpLocks noChangeShapeType="1"/>
          </p:cNvCxnSpPr>
          <p:nvPr/>
        </p:nvCxnSpPr>
        <p:spPr bwMode="auto">
          <a:xfrm flipV="1">
            <a:off x="1257918" y="2101455"/>
            <a:ext cx="431800" cy="88106"/>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36" name="Titre 1"/>
          <p:cNvSpPr txBox="1">
            <a:spLocks/>
          </p:cNvSpPr>
          <p:nvPr/>
        </p:nvSpPr>
        <p:spPr>
          <a:xfrm>
            <a:off x="2342953" y="4727972"/>
            <a:ext cx="1322388" cy="261938"/>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THI, hiérarchie</a:t>
            </a:r>
          </a:p>
        </p:txBody>
      </p:sp>
      <p:cxnSp>
        <p:nvCxnSpPr>
          <p:cNvPr id="108635" name="Connecteur droit avec flèche 336"/>
          <p:cNvCxnSpPr>
            <a:cxnSpLocks noChangeShapeType="1"/>
          </p:cNvCxnSpPr>
          <p:nvPr/>
        </p:nvCxnSpPr>
        <p:spPr bwMode="auto">
          <a:xfrm flipV="1">
            <a:off x="2097089" y="4854178"/>
            <a:ext cx="230187" cy="4763"/>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96348" name="Text Box 16"/>
          <p:cNvSpPr txBox="1">
            <a:spLocks noChangeArrowheads="1"/>
          </p:cNvSpPr>
          <p:nvPr/>
        </p:nvSpPr>
        <p:spPr bwMode="auto">
          <a:xfrm>
            <a:off x="450288" y="3062287"/>
            <a:ext cx="692305"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Boiteries</a:t>
            </a:r>
            <a:endParaRPr lang="fr-FR" altLang="fr-FR" sz="1200">
              <a:solidFill>
                <a:schemeClr val="bg1"/>
              </a:solidFill>
              <a:latin typeface="Calibri" panose="020F0502020204030204" pitchFamily="34" charset="0"/>
              <a:cs typeface="Calibri" panose="020F0502020204030204" pitchFamily="34" charset="0"/>
            </a:endParaRPr>
          </a:p>
        </p:txBody>
      </p:sp>
      <p:cxnSp>
        <p:nvCxnSpPr>
          <p:cNvPr id="108637" name="Connecteur droit avec flèche 278"/>
          <p:cNvCxnSpPr>
            <a:cxnSpLocks noChangeShapeType="1"/>
          </p:cNvCxnSpPr>
          <p:nvPr/>
        </p:nvCxnSpPr>
        <p:spPr bwMode="auto">
          <a:xfrm>
            <a:off x="173142" y="3158729"/>
            <a:ext cx="265112"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96" name="Titre 1"/>
          <p:cNvSpPr txBox="1">
            <a:spLocks/>
          </p:cNvSpPr>
          <p:nvPr/>
        </p:nvSpPr>
        <p:spPr>
          <a:xfrm>
            <a:off x="1543566" y="3030141"/>
            <a:ext cx="862013" cy="295275"/>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Acidose</a:t>
            </a:r>
          </a:p>
        </p:txBody>
      </p:sp>
      <p:cxnSp>
        <p:nvCxnSpPr>
          <p:cNvPr id="108639" name="Connecteur droit avec flèche 331"/>
          <p:cNvCxnSpPr>
            <a:cxnSpLocks noChangeShapeType="1"/>
            <a:endCxn id="96" idx="1"/>
          </p:cNvCxnSpPr>
          <p:nvPr/>
        </p:nvCxnSpPr>
        <p:spPr bwMode="auto">
          <a:xfrm flipV="1">
            <a:off x="1156216" y="3177778"/>
            <a:ext cx="387350" cy="4763"/>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02" name="Titre 1"/>
          <p:cNvSpPr txBox="1">
            <a:spLocks/>
          </p:cNvSpPr>
          <p:nvPr/>
        </p:nvSpPr>
        <p:spPr>
          <a:xfrm>
            <a:off x="1689771" y="2264570"/>
            <a:ext cx="715808" cy="255984"/>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Cliniques</a:t>
            </a:r>
          </a:p>
        </p:txBody>
      </p:sp>
      <p:cxnSp>
        <p:nvCxnSpPr>
          <p:cNvPr id="108641" name="Connecteur droit avec flèche 329"/>
          <p:cNvCxnSpPr>
            <a:cxnSpLocks noChangeShapeType="1"/>
          </p:cNvCxnSpPr>
          <p:nvPr/>
        </p:nvCxnSpPr>
        <p:spPr bwMode="auto">
          <a:xfrm>
            <a:off x="1273794" y="2210992"/>
            <a:ext cx="376238" cy="183356"/>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11" name="Titre 1"/>
          <p:cNvSpPr txBox="1">
            <a:spLocks/>
          </p:cNvSpPr>
          <p:nvPr/>
        </p:nvSpPr>
        <p:spPr>
          <a:xfrm>
            <a:off x="8123239" y="1864520"/>
            <a:ext cx="615950" cy="236935"/>
          </a:xfrm>
          <a:prstGeom prst="rect">
            <a:avLst/>
          </a:prstGeom>
          <a:solidFill>
            <a:schemeClr val="bg1">
              <a:lumMod val="65000"/>
            </a:schemeClr>
          </a:solidFill>
          <a:ln>
            <a:no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BVD</a:t>
            </a:r>
          </a:p>
        </p:txBody>
      </p:sp>
      <p:cxnSp>
        <p:nvCxnSpPr>
          <p:cNvPr id="108643" name="Connecteur droit 314"/>
          <p:cNvCxnSpPr>
            <a:cxnSpLocks noChangeShapeType="1"/>
            <a:endCxn id="111" idx="1"/>
          </p:cNvCxnSpPr>
          <p:nvPr/>
        </p:nvCxnSpPr>
        <p:spPr bwMode="auto">
          <a:xfrm flipV="1">
            <a:off x="7943850" y="1983581"/>
            <a:ext cx="179388" cy="4763"/>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sp>
        <p:nvSpPr>
          <p:cNvPr id="98" name="Rectangle à coins arrondis 97"/>
          <p:cNvSpPr/>
          <p:nvPr/>
        </p:nvSpPr>
        <p:spPr>
          <a:xfrm>
            <a:off x="1699933" y="38100"/>
            <a:ext cx="3808171" cy="53101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fr-BE" altLang="fr-FR" dirty="0">
                <a:solidFill>
                  <a:schemeClr val="bg1"/>
                </a:solidFill>
                <a:latin typeface="Calibri" panose="020F0502020204030204" pitchFamily="34" charset="0"/>
                <a:cs typeface="Calibri" panose="020F0502020204030204" pitchFamily="34" charset="0"/>
              </a:rPr>
              <a:t>Hypothèses </a:t>
            </a:r>
            <a:r>
              <a:rPr lang="fr-BE" altLang="fr-FR" dirty="0" smtClean="0">
                <a:solidFill>
                  <a:schemeClr val="bg1"/>
                </a:solidFill>
                <a:latin typeface="Calibri" panose="020F0502020204030204" pitchFamily="34" charset="0"/>
                <a:cs typeface="Calibri" panose="020F0502020204030204" pitchFamily="34" charset="0"/>
              </a:rPr>
              <a:t>explicatives de l’infertilité </a:t>
            </a:r>
            <a:endParaRPr lang="fr-BE" altLang="fr-FR"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8875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26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26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27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626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627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627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627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629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634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6"/>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627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26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626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626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626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6260"/>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6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7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6296"/>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7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1"/>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6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82"/>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72"/>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6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7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6263"/>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2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8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2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96261" grpId="0" animBg="1"/>
      <p:bldP spid="96262" grpId="0" animBg="1"/>
      <p:bldP spid="96263" grpId="0" animBg="1"/>
      <p:bldP spid="96264" grpId="0" animBg="1"/>
      <p:bldP spid="96265" grpId="0" animBg="1"/>
      <p:bldP spid="96266" grpId="0" animBg="1"/>
      <p:bldP spid="96267" grpId="0" animBg="1"/>
      <p:bldP spid="96268" grpId="0" animBg="1"/>
      <p:bldP spid="96269" grpId="0" animBg="1"/>
      <p:bldP spid="96270" grpId="0" animBg="1"/>
      <p:bldP spid="227" grpId="0" animBg="1"/>
      <p:bldP spid="228" grpId="0" animBg="1"/>
      <p:bldP spid="96273" grpId="0" animBg="1"/>
      <p:bldP spid="130" grpId="0" animBg="1"/>
      <p:bldP spid="151" grpId="0" animBg="1"/>
      <p:bldP spid="152" grpId="0" animBg="1"/>
      <p:bldP spid="96277" grpId="0" animBg="1"/>
      <p:bldP spid="96278" grpId="0" animBg="1"/>
      <p:bldP spid="96279" grpId="0" animBg="1"/>
      <p:bldP spid="157" grpId="0" animBg="1"/>
      <p:bldP spid="61" grpId="0" animBg="1"/>
      <p:bldP spid="163" grpId="0" animBg="1"/>
      <p:bldP spid="164" grpId="0" animBg="1"/>
      <p:bldP spid="165" grpId="0" animBg="1"/>
      <p:bldP spid="168" grpId="0" animBg="1"/>
      <p:bldP spid="170" grpId="0" animBg="1"/>
      <p:bldP spid="172" grpId="0" animBg="1"/>
      <p:bldP spid="174" grpId="0" animBg="1"/>
      <p:bldP spid="178" grpId="0" animBg="1"/>
      <p:bldP spid="179" grpId="0" animBg="1"/>
      <p:bldP spid="182" grpId="0" animBg="1"/>
      <p:bldP spid="183" grpId="0" animBg="1"/>
      <p:bldP spid="185" grpId="0" animBg="1"/>
      <p:bldP spid="96295" grpId="0" animBg="1"/>
      <p:bldP spid="96296" grpId="0" animBg="1"/>
      <p:bldP spid="336" grpId="0" animBg="1"/>
      <p:bldP spid="96348" grpId="0" animBg="1"/>
      <p:bldP spid="96" grpId="0" animBg="1"/>
      <p:bldP spid="102" grpId="0" animBg="1"/>
      <p:bldP spid="1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1366995" y="141480"/>
            <a:ext cx="6457901"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50" dirty="0"/>
              <a:t>Classification des infections utérines chez la vache (Adapté de Sheldon et al. 2006, Leblanc 2014 et </a:t>
            </a:r>
            <a:r>
              <a:rPr lang="fr-BE" sz="1650" dirty="0" err="1"/>
              <a:t>Deguillaume</a:t>
            </a:r>
            <a:r>
              <a:rPr lang="fr-BE" sz="1650" dirty="0"/>
              <a:t> 2007) </a:t>
            </a:r>
            <a:endParaRPr lang="fr-BE" sz="1650" dirty="0"/>
          </a:p>
        </p:txBody>
      </p:sp>
      <p:sp>
        <p:nvSpPr>
          <p:cNvPr id="4" name="Rectangle à coins arrondis 3"/>
          <p:cNvSpPr/>
          <p:nvPr/>
        </p:nvSpPr>
        <p:spPr>
          <a:xfrm>
            <a:off x="1183798" y="897564"/>
            <a:ext cx="2362088" cy="486054"/>
          </a:xfrm>
          <a:prstGeom prst="round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50" dirty="0"/>
              <a:t>&lt; 21 jours PP</a:t>
            </a:r>
            <a:endParaRPr lang="fr-BE" sz="1650" dirty="0"/>
          </a:p>
        </p:txBody>
      </p:sp>
      <p:sp>
        <p:nvSpPr>
          <p:cNvPr id="6" name="Rectangle à coins arrondis 5"/>
          <p:cNvSpPr/>
          <p:nvPr/>
        </p:nvSpPr>
        <p:spPr>
          <a:xfrm>
            <a:off x="3599892" y="897564"/>
            <a:ext cx="4212468" cy="486054"/>
          </a:xfrm>
          <a:prstGeom prst="roundRect">
            <a:avLst/>
          </a:prstGeom>
          <a:solidFill>
            <a:schemeClr val="accent3">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50" dirty="0"/>
              <a:t>21 à 60 j PP (effets sur la fertilité/ fécondité)</a:t>
            </a:r>
            <a:endParaRPr lang="fr-BE" sz="1650" dirty="0"/>
          </a:p>
        </p:txBody>
      </p:sp>
      <p:sp>
        <p:nvSpPr>
          <p:cNvPr id="5" name="Rectangle à coins arrondis 4"/>
          <p:cNvSpPr/>
          <p:nvPr/>
        </p:nvSpPr>
        <p:spPr>
          <a:xfrm>
            <a:off x="1209190" y="1522744"/>
            <a:ext cx="1134126" cy="926468"/>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350" b="1" dirty="0">
                <a:solidFill>
                  <a:schemeClr val="tx1"/>
                </a:solidFill>
              </a:rPr>
              <a:t>Métrite puerpérale ou métrite aigüe</a:t>
            </a:r>
            <a:endParaRPr lang="fr-BE" sz="1350" b="1" dirty="0">
              <a:solidFill>
                <a:schemeClr val="tx1"/>
              </a:solidFill>
            </a:endParaRPr>
          </a:p>
        </p:txBody>
      </p:sp>
      <p:sp>
        <p:nvSpPr>
          <p:cNvPr id="8" name="Rectangle à coins arrondis 7"/>
          <p:cNvSpPr/>
          <p:nvPr/>
        </p:nvSpPr>
        <p:spPr>
          <a:xfrm>
            <a:off x="2511214" y="1545009"/>
            <a:ext cx="849401" cy="540060"/>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350" b="1" dirty="0">
                <a:solidFill>
                  <a:schemeClr val="tx1"/>
                </a:solidFill>
              </a:rPr>
              <a:t>Métrite clinique </a:t>
            </a:r>
            <a:endParaRPr lang="fr-BE" sz="1350" b="1" dirty="0">
              <a:solidFill>
                <a:schemeClr val="tx1"/>
              </a:solidFill>
            </a:endParaRPr>
          </a:p>
        </p:txBody>
      </p:sp>
      <p:sp>
        <p:nvSpPr>
          <p:cNvPr id="9" name="Rectangle à coins arrondis 8"/>
          <p:cNvSpPr/>
          <p:nvPr/>
        </p:nvSpPr>
        <p:spPr>
          <a:xfrm>
            <a:off x="6968491" y="2029481"/>
            <a:ext cx="1026114" cy="432048"/>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350" b="1" dirty="0">
                <a:solidFill>
                  <a:schemeClr val="tx1"/>
                </a:solidFill>
              </a:rPr>
              <a:t>Pyomètre</a:t>
            </a:r>
            <a:endParaRPr lang="fr-BE" sz="1350" b="1" dirty="0">
              <a:solidFill>
                <a:schemeClr val="tx1"/>
              </a:solidFill>
            </a:endParaRPr>
          </a:p>
        </p:txBody>
      </p:sp>
      <p:sp>
        <p:nvSpPr>
          <p:cNvPr id="10" name="Rectangle à coins arrondis 9"/>
          <p:cNvSpPr/>
          <p:nvPr/>
        </p:nvSpPr>
        <p:spPr>
          <a:xfrm>
            <a:off x="3544355" y="1508586"/>
            <a:ext cx="1458162" cy="926468"/>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350" b="1" dirty="0">
                <a:solidFill>
                  <a:schemeClr val="tx1"/>
                </a:solidFill>
              </a:rPr>
              <a:t>Endométrite clinique (ou écoulement vaginal purulent) </a:t>
            </a:r>
            <a:endParaRPr lang="fr-BE" sz="1350" b="1" dirty="0">
              <a:solidFill>
                <a:schemeClr val="tx1"/>
              </a:solidFill>
            </a:endParaRPr>
          </a:p>
        </p:txBody>
      </p:sp>
      <p:sp>
        <p:nvSpPr>
          <p:cNvPr id="11" name="Rectangle à coins arrondis 10"/>
          <p:cNvSpPr/>
          <p:nvPr/>
        </p:nvSpPr>
        <p:spPr>
          <a:xfrm>
            <a:off x="5065322" y="1522742"/>
            <a:ext cx="1167820" cy="938788"/>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350" b="1" dirty="0">
                <a:solidFill>
                  <a:schemeClr val="tx1"/>
                </a:solidFill>
              </a:rPr>
              <a:t>Endométrite subclinique (ou cytologique) </a:t>
            </a:r>
            <a:endParaRPr lang="fr-BE" sz="1350" b="1" dirty="0">
              <a:solidFill>
                <a:schemeClr val="tx1"/>
              </a:solidFill>
            </a:endParaRPr>
          </a:p>
        </p:txBody>
      </p:sp>
      <p:sp>
        <p:nvSpPr>
          <p:cNvPr id="12" name="Rectangle à coins arrondis 11"/>
          <p:cNvSpPr/>
          <p:nvPr/>
        </p:nvSpPr>
        <p:spPr>
          <a:xfrm>
            <a:off x="6292448" y="1553791"/>
            <a:ext cx="918102" cy="418029"/>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350" b="1" dirty="0">
                <a:solidFill>
                  <a:schemeClr val="tx1"/>
                </a:solidFill>
              </a:rPr>
              <a:t>Cervicite</a:t>
            </a:r>
            <a:endParaRPr lang="fr-BE" sz="1350" b="1" dirty="0">
              <a:solidFill>
                <a:schemeClr val="tx1"/>
              </a:solidFill>
            </a:endParaRPr>
          </a:p>
        </p:txBody>
      </p:sp>
      <p:cxnSp>
        <p:nvCxnSpPr>
          <p:cNvPr id="13" name="Connecteur droit avec flèche 12"/>
          <p:cNvCxnSpPr/>
          <p:nvPr/>
        </p:nvCxnSpPr>
        <p:spPr>
          <a:xfrm>
            <a:off x="1655676" y="2460669"/>
            <a:ext cx="0" cy="8671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à coins arrondis 13"/>
          <p:cNvSpPr/>
          <p:nvPr/>
        </p:nvSpPr>
        <p:spPr>
          <a:xfrm>
            <a:off x="1161112" y="3327834"/>
            <a:ext cx="2199503" cy="134613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solidFill>
                  <a:schemeClr val="tx1"/>
                </a:solidFill>
              </a:rPr>
              <a:t>- Symptômes généraux (apathie, inappétence, chute en lait, T° &gt; 39,5°C, tachycardie, </a:t>
            </a:r>
            <a:r>
              <a:rPr lang="fr-BE" sz="1200" b="1" dirty="0" err="1">
                <a:solidFill>
                  <a:schemeClr val="tx1"/>
                </a:solidFill>
              </a:rPr>
              <a:t>deshydratation</a:t>
            </a:r>
            <a:r>
              <a:rPr lang="fr-BE" sz="1200" b="1" dirty="0">
                <a:solidFill>
                  <a:schemeClr val="tx1"/>
                </a:solidFill>
              </a:rPr>
              <a:t>)</a:t>
            </a:r>
          </a:p>
          <a:p>
            <a:r>
              <a:rPr lang="fr-BE" sz="1200" b="1" dirty="0">
                <a:solidFill>
                  <a:schemeClr val="tx1"/>
                </a:solidFill>
              </a:rPr>
              <a:t>- Ecoulements vulvaires fétides, brunâtres </a:t>
            </a:r>
            <a:endParaRPr lang="fr-BE" sz="1200" b="1" dirty="0">
              <a:solidFill>
                <a:schemeClr val="tx1"/>
              </a:solidFill>
            </a:endParaRPr>
          </a:p>
        </p:txBody>
      </p:sp>
      <p:sp>
        <p:nvSpPr>
          <p:cNvPr id="16" name="Rectangle à coins arrondis 15"/>
          <p:cNvSpPr/>
          <p:nvPr/>
        </p:nvSpPr>
        <p:spPr>
          <a:xfrm>
            <a:off x="3483657" y="3680644"/>
            <a:ext cx="2276476" cy="88932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solidFill>
                  <a:schemeClr val="tx1"/>
                </a:solidFill>
              </a:rPr>
              <a:t>- Pas de symptômes généraux </a:t>
            </a:r>
          </a:p>
          <a:p>
            <a:r>
              <a:rPr lang="fr-BE" sz="1200" b="1" dirty="0">
                <a:solidFill>
                  <a:schemeClr val="tx1"/>
                </a:solidFill>
              </a:rPr>
              <a:t>- Flocons de pus, écoulement muco-purulents ou purulents (1</a:t>
            </a:r>
            <a:r>
              <a:rPr lang="fr-BE" sz="1200" b="1" baseline="30000" dirty="0">
                <a:solidFill>
                  <a:schemeClr val="tx1"/>
                </a:solidFill>
              </a:rPr>
              <a:t>er</a:t>
            </a:r>
            <a:r>
              <a:rPr lang="fr-BE" sz="1200" b="1" dirty="0">
                <a:solidFill>
                  <a:schemeClr val="tx1"/>
                </a:solidFill>
              </a:rPr>
              <a:t>, 2</a:t>
            </a:r>
            <a:r>
              <a:rPr lang="fr-BE" sz="1200" b="1" baseline="30000" dirty="0">
                <a:solidFill>
                  <a:schemeClr val="tx1"/>
                </a:solidFill>
              </a:rPr>
              <a:t>ème</a:t>
            </a:r>
            <a:r>
              <a:rPr lang="fr-BE" sz="1200" b="1" dirty="0">
                <a:solidFill>
                  <a:schemeClr val="tx1"/>
                </a:solidFill>
              </a:rPr>
              <a:t>, 3</a:t>
            </a:r>
            <a:r>
              <a:rPr lang="fr-BE" sz="1200" b="1" baseline="30000" dirty="0">
                <a:solidFill>
                  <a:schemeClr val="tx1"/>
                </a:solidFill>
              </a:rPr>
              <a:t>ème</a:t>
            </a:r>
            <a:r>
              <a:rPr lang="fr-BE" sz="1200" b="1" dirty="0">
                <a:solidFill>
                  <a:schemeClr val="tx1"/>
                </a:solidFill>
              </a:rPr>
              <a:t> degré)</a:t>
            </a:r>
            <a:endParaRPr lang="fr-BE" sz="1200" b="1" dirty="0">
              <a:solidFill>
                <a:schemeClr val="tx1"/>
              </a:solidFill>
            </a:endParaRPr>
          </a:p>
        </p:txBody>
      </p:sp>
      <p:cxnSp>
        <p:nvCxnSpPr>
          <p:cNvPr id="18" name="Connecteur droit avec flèche 17"/>
          <p:cNvCxnSpPr/>
          <p:nvPr/>
        </p:nvCxnSpPr>
        <p:spPr>
          <a:xfrm>
            <a:off x="2843808" y="2085069"/>
            <a:ext cx="1" cy="48668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à coins arrondis 19"/>
          <p:cNvSpPr/>
          <p:nvPr/>
        </p:nvSpPr>
        <p:spPr>
          <a:xfrm>
            <a:off x="1857208" y="2571750"/>
            <a:ext cx="2199503" cy="64624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solidFill>
                  <a:schemeClr val="tx1"/>
                </a:solidFill>
              </a:rPr>
              <a:t>- Pas de symptômes généraux </a:t>
            </a:r>
          </a:p>
          <a:p>
            <a:r>
              <a:rPr lang="fr-BE" sz="1200" b="1" dirty="0">
                <a:solidFill>
                  <a:schemeClr val="tx1"/>
                </a:solidFill>
              </a:rPr>
              <a:t>- Ecoulements vulvaires fétides, brunâtres</a:t>
            </a:r>
            <a:endParaRPr lang="fr-BE" sz="1200" b="1" dirty="0">
              <a:solidFill>
                <a:schemeClr val="tx1"/>
              </a:solidFill>
            </a:endParaRPr>
          </a:p>
        </p:txBody>
      </p:sp>
      <p:cxnSp>
        <p:nvCxnSpPr>
          <p:cNvPr id="22" name="Connecteur droit avec flèche 21"/>
          <p:cNvCxnSpPr>
            <a:stCxn id="10" idx="2"/>
          </p:cNvCxnSpPr>
          <p:nvPr/>
        </p:nvCxnSpPr>
        <p:spPr>
          <a:xfrm>
            <a:off x="4273436" y="2435054"/>
            <a:ext cx="0" cy="124559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à coins arrondis 23"/>
          <p:cNvSpPr/>
          <p:nvPr/>
        </p:nvSpPr>
        <p:spPr>
          <a:xfrm>
            <a:off x="6021450" y="2517744"/>
            <a:ext cx="1460098" cy="748413"/>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solidFill>
                  <a:schemeClr val="tx1"/>
                </a:solidFill>
              </a:rPr>
              <a:t>Associée dans 50 % des cas avec un écoulement vaginal anormal </a:t>
            </a:r>
            <a:endParaRPr lang="fr-BE" sz="1200" b="1" dirty="0">
              <a:solidFill>
                <a:schemeClr val="tx1"/>
              </a:solidFill>
            </a:endParaRPr>
          </a:p>
        </p:txBody>
      </p:sp>
      <p:sp>
        <p:nvSpPr>
          <p:cNvPr id="25" name="Rectangle à coins arrondis 24"/>
          <p:cNvSpPr/>
          <p:nvPr/>
        </p:nvSpPr>
        <p:spPr>
          <a:xfrm>
            <a:off x="6352331" y="3666634"/>
            <a:ext cx="1561822" cy="84933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solidFill>
                  <a:schemeClr val="tx1"/>
                </a:solidFill>
              </a:rPr>
              <a:t>- Corps jaune ou pas </a:t>
            </a:r>
          </a:p>
          <a:p>
            <a:r>
              <a:rPr lang="fr-BE" sz="1200" b="1" dirty="0">
                <a:solidFill>
                  <a:schemeClr val="tx1"/>
                </a:solidFill>
              </a:rPr>
              <a:t>- Anoestrus</a:t>
            </a:r>
          </a:p>
          <a:p>
            <a:r>
              <a:rPr lang="fr-BE" sz="1200" b="1" dirty="0">
                <a:solidFill>
                  <a:schemeClr val="tx1"/>
                </a:solidFill>
              </a:rPr>
              <a:t>- Distension utérine</a:t>
            </a:r>
          </a:p>
          <a:p>
            <a:r>
              <a:rPr lang="fr-BE" sz="1200" b="1" dirty="0">
                <a:solidFill>
                  <a:schemeClr val="tx1"/>
                </a:solidFill>
              </a:rPr>
              <a:t>- Col ouvert ou non</a:t>
            </a:r>
            <a:endParaRPr lang="fr-BE" sz="1200" b="1" dirty="0">
              <a:solidFill>
                <a:schemeClr val="tx1"/>
              </a:solidFill>
            </a:endParaRPr>
          </a:p>
        </p:txBody>
      </p:sp>
      <p:sp>
        <p:nvSpPr>
          <p:cNvPr id="26" name="Rectangle à coins arrondis 25"/>
          <p:cNvSpPr/>
          <p:nvPr/>
        </p:nvSpPr>
        <p:spPr>
          <a:xfrm>
            <a:off x="4463988" y="2790695"/>
            <a:ext cx="1406092" cy="45099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200" b="1" dirty="0">
                <a:solidFill>
                  <a:schemeClr val="tx1"/>
                </a:solidFill>
              </a:rPr>
              <a:t>Augmentation des </a:t>
            </a:r>
            <a:r>
              <a:rPr lang="fr-BE" sz="1200" b="1" dirty="0" err="1">
                <a:solidFill>
                  <a:schemeClr val="tx1"/>
                </a:solidFill>
              </a:rPr>
              <a:t>PMN</a:t>
            </a:r>
            <a:r>
              <a:rPr lang="fr-BE" sz="1200" b="1" dirty="0">
                <a:solidFill>
                  <a:schemeClr val="tx1"/>
                </a:solidFill>
              </a:rPr>
              <a:t> (&gt; 5 à 18 %)</a:t>
            </a:r>
            <a:endParaRPr lang="fr-BE" sz="1200" b="1" dirty="0">
              <a:solidFill>
                <a:schemeClr val="tx1"/>
              </a:solidFill>
            </a:endParaRPr>
          </a:p>
        </p:txBody>
      </p:sp>
      <p:sp>
        <p:nvSpPr>
          <p:cNvPr id="23" name="Rectangle à coins arrondis 22"/>
          <p:cNvSpPr/>
          <p:nvPr/>
        </p:nvSpPr>
        <p:spPr>
          <a:xfrm>
            <a:off x="1950656" y="4758993"/>
            <a:ext cx="785320" cy="27003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15 à 70 %</a:t>
            </a:r>
            <a:endParaRPr lang="fr-BE" sz="1200" b="1" dirty="0">
              <a:solidFill>
                <a:schemeClr val="tx1"/>
              </a:solidFill>
            </a:endParaRPr>
          </a:p>
        </p:txBody>
      </p:sp>
      <p:sp>
        <p:nvSpPr>
          <p:cNvPr id="28" name="Rectangle à coins arrondis 27"/>
          <p:cNvSpPr/>
          <p:nvPr/>
        </p:nvSpPr>
        <p:spPr>
          <a:xfrm>
            <a:off x="6292448" y="3316539"/>
            <a:ext cx="785320" cy="27003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15 à 40 %</a:t>
            </a:r>
            <a:endParaRPr lang="fr-BE" sz="1200" b="1" dirty="0">
              <a:solidFill>
                <a:schemeClr val="tx1"/>
              </a:solidFill>
            </a:endParaRPr>
          </a:p>
        </p:txBody>
      </p:sp>
      <p:sp>
        <p:nvSpPr>
          <p:cNvPr id="29" name="Rectangle à coins arrondis 28"/>
          <p:cNvSpPr/>
          <p:nvPr/>
        </p:nvSpPr>
        <p:spPr>
          <a:xfrm>
            <a:off x="4757153" y="3327834"/>
            <a:ext cx="785320" cy="27003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20 à 40 %</a:t>
            </a:r>
            <a:endParaRPr lang="fr-BE" sz="1200" b="1" dirty="0">
              <a:solidFill>
                <a:schemeClr val="tx1"/>
              </a:solidFill>
            </a:endParaRPr>
          </a:p>
        </p:txBody>
      </p:sp>
      <p:sp>
        <p:nvSpPr>
          <p:cNvPr id="30" name="Rectangle à coins arrondis 29"/>
          <p:cNvSpPr/>
          <p:nvPr/>
        </p:nvSpPr>
        <p:spPr>
          <a:xfrm>
            <a:off x="4190748" y="4766357"/>
            <a:ext cx="785320" cy="27003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15 à 30 %</a:t>
            </a:r>
            <a:endParaRPr lang="fr-BE" sz="1200" b="1" dirty="0">
              <a:solidFill>
                <a:schemeClr val="tx1"/>
              </a:solidFill>
            </a:endParaRPr>
          </a:p>
        </p:txBody>
      </p:sp>
      <p:cxnSp>
        <p:nvCxnSpPr>
          <p:cNvPr id="31" name="Connecteur droit avec flèche 30"/>
          <p:cNvCxnSpPr/>
          <p:nvPr/>
        </p:nvCxnSpPr>
        <p:spPr>
          <a:xfrm>
            <a:off x="5545967" y="2487432"/>
            <a:ext cx="0" cy="30326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6678234" y="1985977"/>
            <a:ext cx="0" cy="54518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à coins arrondis 34"/>
          <p:cNvSpPr/>
          <p:nvPr/>
        </p:nvSpPr>
        <p:spPr>
          <a:xfrm>
            <a:off x="6936911" y="4610172"/>
            <a:ext cx="392660" cy="27003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b="1" dirty="0">
                <a:solidFill>
                  <a:schemeClr val="tx1"/>
                </a:solidFill>
              </a:rPr>
              <a:t>5</a:t>
            </a:r>
            <a:r>
              <a:rPr lang="fr-BE" sz="1200" b="1" dirty="0">
                <a:solidFill>
                  <a:schemeClr val="tx1"/>
                </a:solidFill>
              </a:rPr>
              <a:t> %</a:t>
            </a:r>
            <a:endParaRPr lang="fr-BE" sz="1200" b="1" dirty="0">
              <a:solidFill>
                <a:schemeClr val="tx1"/>
              </a:solidFill>
            </a:endParaRPr>
          </a:p>
        </p:txBody>
      </p:sp>
      <p:cxnSp>
        <p:nvCxnSpPr>
          <p:cNvPr id="36" name="Connecteur droit avec flèche 35"/>
          <p:cNvCxnSpPr/>
          <p:nvPr/>
        </p:nvCxnSpPr>
        <p:spPr>
          <a:xfrm>
            <a:off x="7704348" y="2461529"/>
            <a:ext cx="0" cy="12191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08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9" grpId="0" animBg="1"/>
      <p:bldP spid="10" grpId="0" animBg="1"/>
      <p:bldP spid="11" grpId="0" animBg="1"/>
      <p:bldP spid="12" grpId="0" animBg="1"/>
      <p:bldP spid="14" grpId="0" animBg="1"/>
      <p:bldP spid="16" grpId="0" animBg="1"/>
      <p:bldP spid="20" grpId="0" animBg="1"/>
      <p:bldP spid="24" grpId="0" animBg="1"/>
      <p:bldP spid="25" grpId="0" animBg="1"/>
      <p:bldP spid="26" grpId="0" animBg="1"/>
      <p:bldP spid="23" grpId="0" animBg="1"/>
      <p:bldP spid="28" grpId="0" animBg="1"/>
      <p:bldP spid="29" grpId="0" animBg="1"/>
      <p:bldP spid="30" grpId="0" animBg="1"/>
      <p:bldP spid="3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Espace réservé du numéro de diapositive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F959FD-92B9-4F09-9957-06BC62FA753A}" type="slidenum">
              <a:rPr lang="fr-FR" altLang="fr-FR" sz="1400">
                <a:latin typeface="Arial Narrow" panose="020B0606020202030204" pitchFamily="34" charset="0"/>
              </a:rPr>
              <a:pPr/>
              <a:t>105</a:t>
            </a:fld>
            <a:endParaRPr lang="fr-FR" altLang="fr-FR" sz="1400">
              <a:latin typeface="Arial Narrow" panose="020B0606020202030204" pitchFamily="34" charset="0"/>
            </a:endParaRPr>
          </a:p>
        </p:txBody>
      </p:sp>
      <p:pic>
        <p:nvPicPr>
          <p:cNvPr id="307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05163"/>
            <a:ext cx="3263900" cy="183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1" y="3058604"/>
            <a:ext cx="2808287" cy="197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151" y="1654252"/>
            <a:ext cx="4365625" cy="128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7922" y="207068"/>
            <a:ext cx="4644023" cy="1201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à coins arrondis 8"/>
          <p:cNvSpPr/>
          <p:nvPr/>
        </p:nvSpPr>
        <p:spPr>
          <a:xfrm>
            <a:off x="93960" y="267494"/>
            <a:ext cx="4262016" cy="9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 dépistage des endométrites cliniques</a:t>
            </a:r>
            <a:endParaRPr lang="fr-BE" sz="2800" dirty="0"/>
          </a:p>
        </p:txBody>
      </p:sp>
    </p:spTree>
    <p:extLst>
      <p:ext uri="{BB962C8B-B14F-4D97-AF65-F5344CB8AC3E}">
        <p14:creationId xmlns:p14="http://schemas.microsoft.com/office/powerpoint/2010/main" val="215713076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Espace réservé du numéro de diapositive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9F959FD-92B9-4F09-9957-06BC62FA753A}" type="slidenum">
              <a:rPr lang="fr-FR" altLang="fr-FR" sz="1400">
                <a:latin typeface="Arial Narrow" panose="020B0606020202030204" pitchFamily="34" charset="0"/>
              </a:rPr>
              <a:pPr/>
              <a:t>106</a:t>
            </a:fld>
            <a:endParaRPr lang="fr-FR" altLang="fr-FR" sz="1400">
              <a:latin typeface="Arial Narrow" panose="020B0606020202030204" pitchFamily="34" charset="0"/>
            </a:endParaRPr>
          </a:p>
        </p:txBody>
      </p:sp>
      <p:sp>
        <p:nvSpPr>
          <p:cNvPr id="9" name="Rectangle à coins arrondis 8"/>
          <p:cNvSpPr/>
          <p:nvPr/>
        </p:nvSpPr>
        <p:spPr>
          <a:xfrm>
            <a:off x="93960" y="267494"/>
            <a:ext cx="4262016" cy="900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 dépistage des endométrites cliniques</a:t>
            </a:r>
            <a:endParaRPr lang="fr-BE" sz="2800" dirty="0"/>
          </a:p>
        </p:txBody>
      </p:sp>
      <p:pic>
        <p:nvPicPr>
          <p:cNvPr id="8" name="Picture 3" descr="clinique endometr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84839"/>
            <a:ext cx="5184576" cy="290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0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27680071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814040" y="249492"/>
            <a:ext cx="77408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L’endométrite subclinique : un écueil de plus ? </a:t>
            </a:r>
            <a:endParaRPr lang="fr-BE" sz="2800" dirty="0"/>
          </a:p>
        </p:txBody>
      </p:sp>
      <p:sp>
        <p:nvSpPr>
          <p:cNvPr id="2" name="ZoneTexte 1"/>
          <p:cNvSpPr txBox="1"/>
          <p:nvPr/>
        </p:nvSpPr>
        <p:spPr>
          <a:xfrm>
            <a:off x="179512" y="4738959"/>
            <a:ext cx="1848070" cy="369332"/>
          </a:xfrm>
          <a:prstGeom prst="rect">
            <a:avLst/>
          </a:prstGeom>
          <a:noFill/>
        </p:spPr>
        <p:txBody>
          <a:bodyPr wrap="none" rtlCol="0">
            <a:spAutoFit/>
          </a:bodyPr>
          <a:lstStyle/>
          <a:p>
            <a:r>
              <a:rPr lang="fr-BE" dirty="0" smtClean="0">
                <a:solidFill>
                  <a:schemeClr val="bg1">
                    <a:lumMod val="65000"/>
                  </a:schemeClr>
                </a:solidFill>
              </a:rPr>
              <a:t>In </a:t>
            </a:r>
            <a:r>
              <a:rPr lang="fr-BE" dirty="0" err="1" smtClean="0">
                <a:solidFill>
                  <a:schemeClr val="bg1">
                    <a:lumMod val="65000"/>
                  </a:schemeClr>
                </a:solidFill>
              </a:rPr>
              <a:t>Pascottini</a:t>
            </a:r>
            <a:r>
              <a:rPr lang="fr-BE" dirty="0" smtClean="0">
                <a:solidFill>
                  <a:schemeClr val="bg1">
                    <a:lumMod val="65000"/>
                  </a:schemeClr>
                </a:solidFill>
              </a:rPr>
              <a:t> 2016</a:t>
            </a:r>
            <a:endParaRPr lang="fr-BE" dirty="0">
              <a:solidFill>
                <a:schemeClr val="bg1">
                  <a:lumMod val="65000"/>
                </a:schemeClr>
              </a:solidFill>
            </a:endParaRPr>
          </a:p>
        </p:txBody>
      </p:sp>
      <p:sp>
        <p:nvSpPr>
          <p:cNvPr id="5" name="Rectangle 4"/>
          <p:cNvSpPr/>
          <p:nvPr/>
        </p:nvSpPr>
        <p:spPr>
          <a:xfrm>
            <a:off x="4932040" y="4440399"/>
            <a:ext cx="2759538" cy="461665"/>
          </a:xfrm>
          <a:prstGeom prst="rect">
            <a:avLst/>
          </a:prstGeom>
        </p:spPr>
        <p:txBody>
          <a:bodyPr wrap="none">
            <a:spAutoFit/>
          </a:bodyPr>
          <a:lstStyle/>
          <a:p>
            <a:r>
              <a:rPr lang="fr-BE" sz="2400" dirty="0" err="1" smtClean="0"/>
              <a:t>Cytobrush</a:t>
            </a:r>
            <a:r>
              <a:rPr lang="fr-BE" sz="2400" dirty="0" smtClean="0"/>
              <a:t> vs biopsie</a:t>
            </a:r>
            <a:endParaRPr lang="fr-BE"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7" y="928255"/>
            <a:ext cx="6828433" cy="3527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B72B7A4D-DE3F-4347-BAA7-8C6A48B1DC3D}" type="slidenum">
              <a:rPr lang="fr-BE" smtClean="0"/>
              <a:t>108</a:t>
            </a:fld>
            <a:endParaRPr lang="fr-BE"/>
          </a:p>
        </p:txBody>
      </p:sp>
    </p:spTree>
    <p:extLst>
      <p:ext uri="{BB962C8B-B14F-4D97-AF65-F5344CB8AC3E}">
        <p14:creationId xmlns:p14="http://schemas.microsoft.com/office/powerpoint/2010/main" val="33485945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569055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250826" y="2463405"/>
            <a:ext cx="1441450" cy="216694"/>
          </a:xfrm>
          <a:prstGeom prst="rect">
            <a:avLst/>
          </a:prstGeom>
          <a:solidFill>
            <a:srgbClr val="0080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387" name="Rectangle 3"/>
          <p:cNvSpPr>
            <a:spLocks noChangeArrowheads="1"/>
          </p:cNvSpPr>
          <p:nvPr/>
        </p:nvSpPr>
        <p:spPr bwMode="auto">
          <a:xfrm>
            <a:off x="1692275" y="2463405"/>
            <a:ext cx="215900" cy="216694"/>
          </a:xfrm>
          <a:prstGeom prst="rect">
            <a:avLst/>
          </a:prstGeom>
          <a:solidFill>
            <a:srgbClr val="0066FF"/>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388" name="Rectangle 4"/>
          <p:cNvSpPr>
            <a:spLocks noChangeArrowheads="1"/>
          </p:cNvSpPr>
          <p:nvPr/>
        </p:nvSpPr>
        <p:spPr bwMode="auto">
          <a:xfrm>
            <a:off x="1908175" y="2463405"/>
            <a:ext cx="1079500" cy="216694"/>
          </a:xfrm>
          <a:prstGeom prst="rect">
            <a:avLst/>
          </a:prstGeom>
          <a:solidFill>
            <a:srgbClr val="FFFF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389" name="Rectangle 5"/>
          <p:cNvSpPr>
            <a:spLocks noChangeArrowheads="1"/>
          </p:cNvSpPr>
          <p:nvPr/>
        </p:nvSpPr>
        <p:spPr bwMode="auto">
          <a:xfrm>
            <a:off x="2987675" y="2463405"/>
            <a:ext cx="287338" cy="216694"/>
          </a:xfrm>
          <a:prstGeom prst="rect">
            <a:avLst/>
          </a:prstGeom>
          <a:solidFill>
            <a:srgbClr val="0080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390" name="Text Box 6"/>
          <p:cNvSpPr txBox="1">
            <a:spLocks noChangeArrowheads="1"/>
          </p:cNvSpPr>
          <p:nvPr/>
        </p:nvSpPr>
        <p:spPr bwMode="auto">
          <a:xfrm>
            <a:off x="8872539" y="1938338"/>
            <a:ext cx="164895" cy="48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endParaRPr lang="fr-FR" altLang="fr-FR">
              <a:solidFill>
                <a:schemeClr val="tx1"/>
              </a:solidFill>
              <a:latin typeface="Times New Roman" pitchFamily="18" charset="0"/>
            </a:endParaRPr>
          </a:p>
        </p:txBody>
      </p:sp>
      <p:sp>
        <p:nvSpPr>
          <p:cNvPr id="16391" name="Rectangle 7"/>
          <p:cNvSpPr>
            <a:spLocks noChangeArrowheads="1"/>
          </p:cNvSpPr>
          <p:nvPr/>
        </p:nvSpPr>
        <p:spPr bwMode="auto">
          <a:xfrm>
            <a:off x="3276600" y="2463405"/>
            <a:ext cx="215900" cy="216694"/>
          </a:xfrm>
          <a:prstGeom prst="rect">
            <a:avLst/>
          </a:prstGeom>
          <a:solidFill>
            <a:srgbClr val="0066FF"/>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392" name="Rectangle 8"/>
          <p:cNvSpPr>
            <a:spLocks noChangeArrowheads="1"/>
          </p:cNvSpPr>
          <p:nvPr/>
        </p:nvSpPr>
        <p:spPr bwMode="auto">
          <a:xfrm>
            <a:off x="3492501" y="2463405"/>
            <a:ext cx="1079500" cy="216694"/>
          </a:xfrm>
          <a:prstGeom prst="rect">
            <a:avLst/>
          </a:prstGeom>
          <a:solidFill>
            <a:srgbClr val="FFFF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grpSp>
        <p:nvGrpSpPr>
          <p:cNvPr id="16393" name="Group 9"/>
          <p:cNvGrpSpPr>
            <a:grpSpLocks/>
          </p:cNvGrpSpPr>
          <p:nvPr/>
        </p:nvGrpSpPr>
        <p:grpSpPr bwMode="auto">
          <a:xfrm>
            <a:off x="4572000" y="2463405"/>
            <a:ext cx="1584325" cy="216694"/>
            <a:chOff x="2880" y="2069"/>
            <a:chExt cx="998" cy="182"/>
          </a:xfrm>
        </p:grpSpPr>
        <p:sp>
          <p:nvSpPr>
            <p:cNvPr id="16421" name="Rectangle 10"/>
            <p:cNvSpPr>
              <a:spLocks noChangeArrowheads="1"/>
            </p:cNvSpPr>
            <p:nvPr/>
          </p:nvSpPr>
          <p:spPr bwMode="auto">
            <a:xfrm>
              <a:off x="2880" y="2069"/>
              <a:ext cx="181" cy="182"/>
            </a:xfrm>
            <a:prstGeom prst="rect">
              <a:avLst/>
            </a:prstGeom>
            <a:solidFill>
              <a:srgbClr val="0080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422" name="Rectangle 11"/>
            <p:cNvSpPr>
              <a:spLocks noChangeArrowheads="1"/>
            </p:cNvSpPr>
            <p:nvPr/>
          </p:nvSpPr>
          <p:spPr bwMode="auto">
            <a:xfrm>
              <a:off x="3061" y="2069"/>
              <a:ext cx="136" cy="182"/>
            </a:xfrm>
            <a:prstGeom prst="rect">
              <a:avLst/>
            </a:prstGeom>
            <a:solidFill>
              <a:srgbClr val="0066FF"/>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423" name="Rectangle 12"/>
            <p:cNvSpPr>
              <a:spLocks noChangeArrowheads="1"/>
            </p:cNvSpPr>
            <p:nvPr/>
          </p:nvSpPr>
          <p:spPr bwMode="auto">
            <a:xfrm>
              <a:off x="3198" y="2069"/>
              <a:ext cx="680" cy="182"/>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grpSp>
      <p:grpSp>
        <p:nvGrpSpPr>
          <p:cNvPr id="16394" name="Group 13"/>
          <p:cNvGrpSpPr>
            <a:grpSpLocks/>
          </p:cNvGrpSpPr>
          <p:nvPr/>
        </p:nvGrpSpPr>
        <p:grpSpPr bwMode="auto">
          <a:xfrm>
            <a:off x="6156325" y="2463405"/>
            <a:ext cx="1582738" cy="216694"/>
            <a:chOff x="3878" y="2069"/>
            <a:chExt cx="997" cy="182"/>
          </a:xfrm>
        </p:grpSpPr>
        <p:sp>
          <p:nvSpPr>
            <p:cNvPr id="16418" name="Rectangle 14"/>
            <p:cNvSpPr>
              <a:spLocks noChangeArrowheads="1"/>
            </p:cNvSpPr>
            <p:nvPr/>
          </p:nvSpPr>
          <p:spPr bwMode="auto">
            <a:xfrm>
              <a:off x="3878" y="2069"/>
              <a:ext cx="181" cy="182"/>
            </a:xfrm>
            <a:prstGeom prst="rect">
              <a:avLst/>
            </a:prstGeom>
            <a:solidFill>
              <a:srgbClr val="0080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419" name="Rectangle 15"/>
            <p:cNvSpPr>
              <a:spLocks noChangeArrowheads="1"/>
            </p:cNvSpPr>
            <p:nvPr/>
          </p:nvSpPr>
          <p:spPr bwMode="auto">
            <a:xfrm>
              <a:off x="4059" y="2069"/>
              <a:ext cx="136" cy="182"/>
            </a:xfrm>
            <a:prstGeom prst="rect">
              <a:avLst/>
            </a:prstGeom>
            <a:solidFill>
              <a:srgbClr val="0066FF"/>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420" name="Rectangle 16"/>
            <p:cNvSpPr>
              <a:spLocks noChangeArrowheads="1"/>
            </p:cNvSpPr>
            <p:nvPr/>
          </p:nvSpPr>
          <p:spPr bwMode="auto">
            <a:xfrm>
              <a:off x="4195" y="2069"/>
              <a:ext cx="680" cy="182"/>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grpSp>
      <p:grpSp>
        <p:nvGrpSpPr>
          <p:cNvPr id="16395" name="Group 17"/>
          <p:cNvGrpSpPr>
            <a:grpSpLocks/>
          </p:cNvGrpSpPr>
          <p:nvPr/>
        </p:nvGrpSpPr>
        <p:grpSpPr bwMode="auto">
          <a:xfrm>
            <a:off x="2771777" y="1707358"/>
            <a:ext cx="382588" cy="756047"/>
            <a:chOff x="1746" y="1434"/>
            <a:chExt cx="241" cy="635"/>
          </a:xfrm>
        </p:grpSpPr>
        <p:sp>
          <p:nvSpPr>
            <p:cNvPr id="16416" name="Text Box 18"/>
            <p:cNvSpPr txBox="1">
              <a:spLocks noChangeArrowheads="1"/>
            </p:cNvSpPr>
            <p:nvPr/>
          </p:nvSpPr>
          <p:spPr bwMode="auto">
            <a:xfrm>
              <a:off x="1746" y="1434"/>
              <a:ext cx="24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400">
                  <a:solidFill>
                    <a:srgbClr val="FF3300"/>
                  </a:solidFill>
                  <a:latin typeface="Comic Sans MS" pitchFamily="66" charset="0"/>
                </a:rPr>
                <a:t>V1</a:t>
              </a:r>
            </a:p>
          </p:txBody>
        </p:sp>
        <p:sp>
          <p:nvSpPr>
            <p:cNvPr id="16417" name="Line 19"/>
            <p:cNvSpPr>
              <a:spLocks noChangeShapeType="1"/>
            </p:cNvSpPr>
            <p:nvPr/>
          </p:nvSpPr>
          <p:spPr bwMode="auto">
            <a:xfrm flipV="1">
              <a:off x="1882"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grpSp>
        <p:nvGrpSpPr>
          <p:cNvPr id="16396" name="Group 20"/>
          <p:cNvGrpSpPr>
            <a:grpSpLocks/>
          </p:cNvGrpSpPr>
          <p:nvPr/>
        </p:nvGrpSpPr>
        <p:grpSpPr bwMode="auto">
          <a:xfrm>
            <a:off x="4356101" y="1707358"/>
            <a:ext cx="411163" cy="756047"/>
            <a:chOff x="2744" y="1434"/>
            <a:chExt cx="259" cy="635"/>
          </a:xfrm>
        </p:grpSpPr>
        <p:sp>
          <p:nvSpPr>
            <p:cNvPr id="16414" name="Line 21"/>
            <p:cNvSpPr>
              <a:spLocks noChangeShapeType="1"/>
            </p:cNvSpPr>
            <p:nvPr/>
          </p:nvSpPr>
          <p:spPr bwMode="auto">
            <a:xfrm flipV="1">
              <a:off x="2880"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6415" name="Text Box 22"/>
            <p:cNvSpPr txBox="1">
              <a:spLocks noChangeArrowheads="1"/>
            </p:cNvSpPr>
            <p:nvPr/>
          </p:nvSpPr>
          <p:spPr bwMode="auto">
            <a:xfrm>
              <a:off x="2744" y="1434"/>
              <a:ext cx="25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400">
                  <a:solidFill>
                    <a:srgbClr val="FF3300"/>
                  </a:solidFill>
                  <a:latin typeface="Comic Sans MS" pitchFamily="66" charset="0"/>
                </a:rPr>
                <a:t>V2</a:t>
              </a:r>
            </a:p>
          </p:txBody>
        </p:sp>
      </p:grpSp>
      <p:grpSp>
        <p:nvGrpSpPr>
          <p:cNvPr id="16397" name="Group 23"/>
          <p:cNvGrpSpPr>
            <a:grpSpLocks/>
          </p:cNvGrpSpPr>
          <p:nvPr/>
        </p:nvGrpSpPr>
        <p:grpSpPr bwMode="auto">
          <a:xfrm>
            <a:off x="7524757" y="1707358"/>
            <a:ext cx="396875" cy="756047"/>
            <a:chOff x="4740" y="1434"/>
            <a:chExt cx="250" cy="635"/>
          </a:xfrm>
        </p:grpSpPr>
        <p:sp>
          <p:nvSpPr>
            <p:cNvPr id="16412" name="Line 24"/>
            <p:cNvSpPr>
              <a:spLocks noChangeShapeType="1"/>
            </p:cNvSpPr>
            <p:nvPr/>
          </p:nvSpPr>
          <p:spPr bwMode="auto">
            <a:xfrm flipV="1">
              <a:off x="4876"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6413" name="Text Box 25"/>
            <p:cNvSpPr txBox="1">
              <a:spLocks noChangeArrowheads="1"/>
            </p:cNvSpPr>
            <p:nvPr/>
          </p:nvSpPr>
          <p:spPr bwMode="auto">
            <a:xfrm>
              <a:off x="4740" y="1434"/>
              <a:ext cx="25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400">
                  <a:solidFill>
                    <a:srgbClr val="FF3300"/>
                  </a:solidFill>
                  <a:latin typeface="Comic Sans MS" pitchFamily="66" charset="0"/>
                </a:rPr>
                <a:t>Vn</a:t>
              </a:r>
            </a:p>
          </p:txBody>
        </p:sp>
      </p:grpSp>
      <p:grpSp>
        <p:nvGrpSpPr>
          <p:cNvPr id="16398" name="Group 26"/>
          <p:cNvGrpSpPr>
            <a:grpSpLocks/>
          </p:cNvGrpSpPr>
          <p:nvPr/>
        </p:nvGrpSpPr>
        <p:grpSpPr bwMode="auto">
          <a:xfrm>
            <a:off x="5940426" y="1707358"/>
            <a:ext cx="411163" cy="756047"/>
            <a:chOff x="3742" y="1434"/>
            <a:chExt cx="259" cy="635"/>
          </a:xfrm>
        </p:grpSpPr>
        <p:sp>
          <p:nvSpPr>
            <p:cNvPr id="16410" name="Line 27"/>
            <p:cNvSpPr>
              <a:spLocks noChangeShapeType="1"/>
            </p:cNvSpPr>
            <p:nvPr/>
          </p:nvSpPr>
          <p:spPr bwMode="auto">
            <a:xfrm flipV="1">
              <a:off x="3878"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6411" name="Text Box 28"/>
            <p:cNvSpPr txBox="1">
              <a:spLocks noChangeArrowheads="1"/>
            </p:cNvSpPr>
            <p:nvPr/>
          </p:nvSpPr>
          <p:spPr bwMode="auto">
            <a:xfrm>
              <a:off x="3742" y="1434"/>
              <a:ext cx="259"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400">
                  <a:solidFill>
                    <a:srgbClr val="FF3300"/>
                  </a:solidFill>
                  <a:latin typeface="Comic Sans MS" pitchFamily="66" charset="0"/>
                </a:rPr>
                <a:t>V3</a:t>
              </a:r>
            </a:p>
          </p:txBody>
        </p:sp>
      </p:grpSp>
      <p:sp>
        <p:nvSpPr>
          <p:cNvPr id="16399" name="Rectangle 29"/>
          <p:cNvSpPr>
            <a:spLocks noChangeArrowheads="1"/>
          </p:cNvSpPr>
          <p:nvPr/>
        </p:nvSpPr>
        <p:spPr bwMode="auto">
          <a:xfrm>
            <a:off x="7740651" y="2463405"/>
            <a:ext cx="1079500" cy="216694"/>
          </a:xfrm>
          <a:prstGeom prst="rect">
            <a:avLst/>
          </a:prstGeom>
          <a:solidFill>
            <a:schemeClr val="tx1"/>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grpSp>
        <p:nvGrpSpPr>
          <p:cNvPr id="16400" name="Group 30"/>
          <p:cNvGrpSpPr>
            <a:grpSpLocks/>
          </p:cNvGrpSpPr>
          <p:nvPr/>
        </p:nvGrpSpPr>
        <p:grpSpPr bwMode="auto">
          <a:xfrm>
            <a:off x="8532801" y="1684735"/>
            <a:ext cx="461962" cy="778670"/>
            <a:chOff x="5375" y="1416"/>
            <a:chExt cx="291" cy="608"/>
          </a:xfrm>
        </p:grpSpPr>
        <p:sp>
          <p:nvSpPr>
            <p:cNvPr id="16408" name="Line 31"/>
            <p:cNvSpPr>
              <a:spLocks noChangeShapeType="1"/>
            </p:cNvSpPr>
            <p:nvPr/>
          </p:nvSpPr>
          <p:spPr bwMode="auto">
            <a:xfrm flipV="1">
              <a:off x="5556" y="1661"/>
              <a:ext cx="0" cy="36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6409" name="Text Box 32"/>
            <p:cNvSpPr txBox="1">
              <a:spLocks noChangeArrowheads="1"/>
            </p:cNvSpPr>
            <p:nvPr/>
          </p:nvSpPr>
          <p:spPr bwMode="auto">
            <a:xfrm>
              <a:off x="5375" y="1416"/>
              <a:ext cx="291" cy="276"/>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700"/>
                <a:t>Réf</a:t>
              </a:r>
            </a:p>
          </p:txBody>
        </p:sp>
      </p:grpSp>
      <p:sp>
        <p:nvSpPr>
          <p:cNvPr id="16401" name="Text Box 33"/>
          <p:cNvSpPr txBox="1">
            <a:spLocks noChangeArrowheads="1"/>
          </p:cNvSpPr>
          <p:nvPr/>
        </p:nvSpPr>
        <p:spPr bwMode="auto">
          <a:xfrm>
            <a:off x="179390" y="1666876"/>
            <a:ext cx="1049688" cy="3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800"/>
              <a:t>Naissance</a:t>
            </a:r>
          </a:p>
        </p:txBody>
      </p:sp>
      <p:sp>
        <p:nvSpPr>
          <p:cNvPr id="16402" name="Line 34"/>
          <p:cNvSpPr>
            <a:spLocks noChangeShapeType="1"/>
          </p:cNvSpPr>
          <p:nvPr/>
        </p:nvSpPr>
        <p:spPr bwMode="auto">
          <a:xfrm flipV="1">
            <a:off x="250825" y="2031208"/>
            <a:ext cx="0" cy="43219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a:p>
        </p:txBody>
      </p:sp>
      <p:sp>
        <p:nvSpPr>
          <p:cNvPr id="16403" name="Line 35"/>
          <p:cNvSpPr>
            <a:spLocks noChangeShapeType="1"/>
          </p:cNvSpPr>
          <p:nvPr/>
        </p:nvSpPr>
        <p:spPr bwMode="auto">
          <a:xfrm>
            <a:off x="250826" y="2463404"/>
            <a:ext cx="856932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a:p>
        </p:txBody>
      </p:sp>
      <p:grpSp>
        <p:nvGrpSpPr>
          <p:cNvPr id="9" name="Group 71"/>
          <p:cNvGrpSpPr>
            <a:grpSpLocks/>
          </p:cNvGrpSpPr>
          <p:nvPr/>
        </p:nvGrpSpPr>
        <p:grpSpPr bwMode="auto">
          <a:xfrm>
            <a:off x="4067175" y="1491853"/>
            <a:ext cx="1584325" cy="2271713"/>
            <a:chOff x="2562" y="1253"/>
            <a:chExt cx="998" cy="1908"/>
          </a:xfrm>
        </p:grpSpPr>
        <p:sp>
          <p:nvSpPr>
            <p:cNvPr id="16406" name="Rectangle 36"/>
            <p:cNvSpPr>
              <a:spLocks noChangeArrowheads="1"/>
            </p:cNvSpPr>
            <p:nvPr/>
          </p:nvSpPr>
          <p:spPr bwMode="auto">
            <a:xfrm>
              <a:off x="2562" y="1253"/>
              <a:ext cx="998" cy="1542"/>
            </a:xfrm>
            <a:prstGeom prst="rect">
              <a:avLst/>
            </a:prstGeom>
            <a:noFill/>
            <a:ln w="38100">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400">
                <a:solidFill>
                  <a:srgbClr val="FF9900"/>
                </a:solidFill>
              </a:endParaRPr>
            </a:p>
          </p:txBody>
        </p:sp>
        <p:sp>
          <p:nvSpPr>
            <p:cNvPr id="16407" name="Line 38"/>
            <p:cNvSpPr>
              <a:spLocks noChangeShapeType="1"/>
            </p:cNvSpPr>
            <p:nvPr/>
          </p:nvSpPr>
          <p:spPr bwMode="auto">
            <a:xfrm>
              <a:off x="3062" y="2795"/>
              <a:ext cx="0" cy="366"/>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sp>
        <p:nvSpPr>
          <p:cNvPr id="16405" name="Text Box 39"/>
          <p:cNvSpPr txBox="1">
            <a:spLocks noChangeArrowheads="1"/>
          </p:cNvSpPr>
          <p:nvPr/>
        </p:nvSpPr>
        <p:spPr bwMode="auto">
          <a:xfrm>
            <a:off x="3276601" y="3802857"/>
            <a:ext cx="3262313" cy="313247"/>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500"/>
              <a:t>Notions de périodes</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11</a:t>
            </a:fld>
            <a:endParaRPr lang="fr-BE"/>
          </a:p>
        </p:txBody>
      </p:sp>
      <p:sp>
        <p:nvSpPr>
          <p:cNvPr id="41" name="ZoneTexte 40"/>
          <p:cNvSpPr txBox="1"/>
          <p:nvPr/>
        </p:nvSpPr>
        <p:spPr>
          <a:xfrm>
            <a:off x="393134" y="227537"/>
            <a:ext cx="2378666" cy="255982"/>
          </a:xfrm>
          <a:prstGeom prst="rect">
            <a:avLst/>
          </a:prstGeom>
          <a:noFill/>
        </p:spPr>
        <p:txBody>
          <a:bodyPr wrap="none" lIns="0" tIns="0" rIns="0" bIns="0" rtlCol="0">
            <a:noAutofit/>
          </a:bodyPr>
          <a:lstStyle/>
          <a:p>
            <a:pPr algn="l"/>
            <a:r>
              <a:rPr lang="fr-BE" sz="2000" dirty="0" smtClean="0">
                <a:solidFill>
                  <a:schemeClr val="bg1"/>
                </a:solidFill>
              </a:rPr>
              <a:t>La vache, un outil de production</a:t>
            </a:r>
            <a:endParaRPr lang="fr-BE" sz="2000" dirty="0">
              <a:solidFill>
                <a:schemeClr val="bg1"/>
              </a:solidFill>
            </a:endParaRPr>
          </a:p>
        </p:txBody>
      </p:sp>
    </p:spTree>
    <p:extLst>
      <p:ext uri="{BB962C8B-B14F-4D97-AF65-F5344CB8AC3E}">
        <p14:creationId xmlns:p14="http://schemas.microsoft.com/office/powerpoint/2010/main" val="79187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384059" y="87474"/>
            <a:ext cx="8508421" cy="810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Effet comparé de l’ES sur le % de gestation </a:t>
            </a:r>
            <a:r>
              <a:rPr lang="fr-BE" sz="2000" dirty="0" smtClean="0"/>
              <a:t>chez </a:t>
            </a:r>
            <a:r>
              <a:rPr lang="fr-BE" sz="2000" dirty="0" smtClean="0"/>
              <a:t>la vache (n=873) (prévalence 27,8 %)  </a:t>
            </a:r>
            <a:r>
              <a:rPr lang="fr-BE" sz="2000" dirty="0" smtClean="0"/>
              <a:t>et </a:t>
            </a:r>
            <a:r>
              <a:rPr lang="fr-BE" sz="2000" dirty="0" smtClean="0"/>
              <a:t>la génisse (n=496)  (prévalence 7,8 %)</a:t>
            </a:r>
            <a:endParaRPr lang="fr-BE" sz="2000" dirty="0"/>
          </a:p>
        </p:txBody>
      </p:sp>
      <p:sp>
        <p:nvSpPr>
          <p:cNvPr id="2" name="ZoneTexte 1"/>
          <p:cNvSpPr txBox="1"/>
          <p:nvPr/>
        </p:nvSpPr>
        <p:spPr>
          <a:xfrm rot="16200000">
            <a:off x="-1072974" y="3695883"/>
            <a:ext cx="2914067" cy="369332"/>
          </a:xfrm>
          <a:prstGeom prst="rect">
            <a:avLst/>
          </a:prstGeom>
          <a:noFill/>
        </p:spPr>
        <p:txBody>
          <a:bodyPr wrap="none" rtlCol="0">
            <a:spAutoFit/>
          </a:bodyPr>
          <a:lstStyle/>
          <a:p>
            <a:r>
              <a:rPr lang="fr-BE" dirty="0" err="1" smtClean="0">
                <a:solidFill>
                  <a:schemeClr val="bg1">
                    <a:lumMod val="65000"/>
                  </a:schemeClr>
                </a:solidFill>
              </a:rPr>
              <a:t>Pascottini</a:t>
            </a:r>
            <a:r>
              <a:rPr lang="fr-BE" dirty="0" smtClean="0">
                <a:solidFill>
                  <a:schemeClr val="bg1">
                    <a:lumMod val="65000"/>
                  </a:schemeClr>
                </a:solidFill>
              </a:rPr>
              <a:t> </a:t>
            </a:r>
            <a:r>
              <a:rPr lang="fr-BE" dirty="0" err="1" smtClean="0">
                <a:solidFill>
                  <a:schemeClr val="bg1">
                    <a:lumMod val="65000"/>
                  </a:schemeClr>
                </a:solidFill>
              </a:rPr>
              <a:t>JDS</a:t>
            </a:r>
            <a:r>
              <a:rPr lang="fr-BE" dirty="0" smtClean="0">
                <a:solidFill>
                  <a:schemeClr val="bg1">
                    <a:lumMod val="65000"/>
                  </a:schemeClr>
                </a:solidFill>
              </a:rPr>
              <a:t> 2016, 99, 9051</a:t>
            </a:r>
            <a:endParaRPr lang="fr-BE" dirty="0">
              <a:solidFill>
                <a:schemeClr val="bg1">
                  <a:lumMod val="65000"/>
                </a:schemeClr>
              </a:solidFill>
            </a:endParaRPr>
          </a:p>
        </p:txBody>
      </p:sp>
      <p:graphicFrame>
        <p:nvGraphicFramePr>
          <p:cNvPr id="7" name="Graphique 6"/>
          <p:cNvGraphicFramePr>
            <a:graphicFrameLocks/>
          </p:cNvGraphicFramePr>
          <p:nvPr>
            <p:extLst/>
          </p:nvPr>
        </p:nvGraphicFramePr>
        <p:xfrm>
          <a:off x="1043608" y="1462934"/>
          <a:ext cx="7418958" cy="3510390"/>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p:cNvSpPr txBox="1"/>
          <p:nvPr/>
        </p:nvSpPr>
        <p:spPr>
          <a:xfrm>
            <a:off x="384059" y="951571"/>
            <a:ext cx="8316943" cy="584775"/>
          </a:xfrm>
          <a:prstGeom prst="rect">
            <a:avLst/>
          </a:prstGeom>
          <a:solidFill>
            <a:schemeClr val="accent6">
              <a:lumMod val="60000"/>
              <a:lumOff val="40000"/>
            </a:schemeClr>
          </a:solidFill>
          <a:ln>
            <a:solidFill>
              <a:schemeClr val="tx1"/>
            </a:solidFill>
          </a:ln>
        </p:spPr>
        <p:txBody>
          <a:bodyPr wrap="square" rtlCol="0">
            <a:spAutoFit/>
          </a:bodyPr>
          <a:lstStyle/>
          <a:p>
            <a:r>
              <a:rPr lang="fr-BE" sz="1600" dirty="0" smtClean="0"/>
              <a:t>70 % des échantillons + (seuil </a:t>
            </a:r>
            <a:r>
              <a:rPr lang="fr-BE" sz="1600" dirty="0"/>
              <a:t>(≥ 1 %) </a:t>
            </a:r>
            <a:r>
              <a:rPr lang="fr-BE" sz="1600" dirty="0" smtClean="0"/>
              <a:t>chez les génisses provenaient de génisses déjà inséminées</a:t>
            </a:r>
          </a:p>
          <a:p>
            <a:r>
              <a:rPr lang="fr-BE" sz="1600" dirty="0" smtClean="0"/>
              <a:t>4,7 fois plus de chances pour une génisse de présenter une ES si IA avant  </a:t>
            </a:r>
            <a:endParaRPr lang="fr-BE" sz="1600" dirty="0"/>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110</a:t>
            </a:fld>
            <a:endParaRPr lang="fr-BE"/>
          </a:p>
        </p:txBody>
      </p:sp>
      <p:sp>
        <p:nvSpPr>
          <p:cNvPr id="6" name="Rectangle 5"/>
          <p:cNvSpPr/>
          <p:nvPr/>
        </p:nvSpPr>
        <p:spPr>
          <a:xfrm>
            <a:off x="6228184" y="1447424"/>
            <a:ext cx="2160240" cy="364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447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B72B7A4D-DE3F-4347-BAA7-8C6A48B1DC3D}" type="slidenum">
              <a:rPr lang="fr-BE" smtClean="0"/>
              <a:t>111</a:t>
            </a:fld>
            <a:endParaRPr lang="fr-BE"/>
          </a:p>
        </p:txBody>
      </p:sp>
      <p:pic>
        <p:nvPicPr>
          <p:cNvPr id="3" name="Image 2"/>
          <p:cNvPicPr>
            <a:picLocks noChangeAspect="1"/>
          </p:cNvPicPr>
          <p:nvPr/>
        </p:nvPicPr>
        <p:blipFill>
          <a:blip r:embed="rId2"/>
          <a:stretch>
            <a:fillRect/>
          </a:stretch>
        </p:blipFill>
        <p:spPr>
          <a:xfrm>
            <a:off x="1619672" y="789552"/>
            <a:ext cx="5760640" cy="3241382"/>
          </a:xfrm>
          <a:prstGeom prst="rect">
            <a:avLst/>
          </a:prstGeom>
        </p:spPr>
      </p:pic>
      <p:sp>
        <p:nvSpPr>
          <p:cNvPr id="4" name="Rectangle à coins arrondis 3"/>
          <p:cNvSpPr/>
          <p:nvPr/>
        </p:nvSpPr>
        <p:spPr>
          <a:xfrm>
            <a:off x="814040" y="249492"/>
            <a:ext cx="7740860"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 score corporel : un outil de pronostic</a:t>
            </a:r>
            <a:endParaRPr lang="fr-BE" sz="2800" dirty="0"/>
          </a:p>
        </p:txBody>
      </p:sp>
      <p:sp>
        <p:nvSpPr>
          <p:cNvPr id="5" name="ZoneTexte 4"/>
          <p:cNvSpPr txBox="1"/>
          <p:nvPr/>
        </p:nvSpPr>
        <p:spPr>
          <a:xfrm>
            <a:off x="611561" y="4461960"/>
            <a:ext cx="2212465"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Manque d’énergie</a:t>
            </a:r>
            <a:endParaRPr lang="fr-BE" sz="2400" dirty="0">
              <a:latin typeface="Arial Narrow" panose="020B0606020202030204" pitchFamily="34" charset="0"/>
            </a:endParaRPr>
          </a:p>
        </p:txBody>
      </p:sp>
      <p:sp>
        <p:nvSpPr>
          <p:cNvPr id="6" name="ZoneTexte 5"/>
          <p:cNvSpPr txBox="1"/>
          <p:nvPr/>
        </p:nvSpPr>
        <p:spPr>
          <a:xfrm>
            <a:off x="3720772" y="4461960"/>
            <a:ext cx="1846980"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Manque de LH</a:t>
            </a:r>
            <a:endParaRPr lang="fr-BE" sz="2400" dirty="0">
              <a:latin typeface="Arial Narrow" panose="020B0606020202030204" pitchFamily="34" charset="0"/>
            </a:endParaRPr>
          </a:p>
        </p:txBody>
      </p:sp>
      <p:sp>
        <p:nvSpPr>
          <p:cNvPr id="7" name="ZoneTexte 6"/>
          <p:cNvSpPr txBox="1"/>
          <p:nvPr/>
        </p:nvSpPr>
        <p:spPr>
          <a:xfrm>
            <a:off x="6444209" y="4461960"/>
            <a:ext cx="1212191" cy="461665"/>
          </a:xfrm>
          <a:prstGeom prst="rect">
            <a:avLst/>
          </a:prstGeom>
          <a:noFill/>
          <a:ln>
            <a:solidFill>
              <a:schemeClr val="tx1"/>
            </a:solidFill>
          </a:ln>
        </p:spPr>
        <p:txBody>
          <a:bodyPr wrap="none" rtlCol="0">
            <a:spAutoFit/>
          </a:bodyPr>
          <a:lstStyle/>
          <a:p>
            <a:r>
              <a:rPr lang="fr-BE" sz="2400" dirty="0" smtClean="0">
                <a:latin typeface="Arial Narrow" panose="020B0606020202030204" pitchFamily="34" charset="0"/>
              </a:rPr>
              <a:t>Infertilité </a:t>
            </a:r>
            <a:endParaRPr lang="fr-BE" sz="2400" dirty="0">
              <a:latin typeface="Arial Narrow" panose="020B0606020202030204" pitchFamily="34" charset="0"/>
            </a:endParaRPr>
          </a:p>
        </p:txBody>
      </p:sp>
      <p:sp>
        <p:nvSpPr>
          <p:cNvPr id="8" name="Flèche droite 7"/>
          <p:cNvSpPr/>
          <p:nvPr/>
        </p:nvSpPr>
        <p:spPr>
          <a:xfrm>
            <a:off x="2987824" y="4569972"/>
            <a:ext cx="648072" cy="197291"/>
          </a:xfrm>
          <a:prstGeom prst="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Flèche droite 9"/>
          <p:cNvSpPr/>
          <p:nvPr/>
        </p:nvSpPr>
        <p:spPr>
          <a:xfrm>
            <a:off x="5681944" y="4536439"/>
            <a:ext cx="648072" cy="197291"/>
          </a:xfrm>
          <a:prstGeom prst="rightArrow">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5153881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3"/>
          <p:cNvSpPr>
            <a:spLocks noGrp="1"/>
          </p:cNvSpPr>
          <p:nvPr>
            <p:ph type="sldNum" sz="quarter" idx="11"/>
          </p:nvPr>
        </p:nvSpPr>
        <p:spPr/>
        <p:txBody>
          <a:bodyPr/>
          <a:lstStyle/>
          <a:p>
            <a:pPr>
              <a:defRPr/>
            </a:pPr>
            <a:fld id="{25235888-666C-4109-B8CC-8192813C67F3}" type="slidenum">
              <a:rPr lang="fr-FR"/>
              <a:pPr>
                <a:defRPr/>
              </a:pPr>
              <a:t>112</a:t>
            </a:fld>
            <a:endParaRPr lang="fr-FR"/>
          </a:p>
        </p:txBody>
      </p:sp>
      <p:pic>
        <p:nvPicPr>
          <p:cNvPr id="72708" name="Picture 5" descr="Urovagin av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951310"/>
            <a:ext cx="676910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Line 7"/>
          <p:cNvSpPr>
            <a:spLocks noChangeShapeType="1"/>
          </p:cNvSpPr>
          <p:nvPr/>
        </p:nvSpPr>
        <p:spPr bwMode="auto">
          <a:xfrm flipH="1" flipV="1">
            <a:off x="4932364" y="2571750"/>
            <a:ext cx="719137" cy="432197"/>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2710" name="Line 8"/>
          <p:cNvSpPr>
            <a:spLocks noChangeShapeType="1"/>
          </p:cNvSpPr>
          <p:nvPr/>
        </p:nvSpPr>
        <p:spPr bwMode="auto">
          <a:xfrm flipH="1">
            <a:off x="3995738" y="1006078"/>
            <a:ext cx="0" cy="756047"/>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2711" name="Line 9"/>
          <p:cNvSpPr>
            <a:spLocks noChangeShapeType="1"/>
          </p:cNvSpPr>
          <p:nvPr/>
        </p:nvSpPr>
        <p:spPr bwMode="auto">
          <a:xfrm flipV="1">
            <a:off x="2268539" y="2518172"/>
            <a:ext cx="719137" cy="432197"/>
          </a:xfrm>
          <a:prstGeom prst="line">
            <a:avLst/>
          </a:prstGeom>
          <a:noFill/>
          <a:ln w="5715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2712" name="Text Box 10"/>
          <p:cNvSpPr txBox="1">
            <a:spLocks noChangeArrowheads="1"/>
          </p:cNvSpPr>
          <p:nvPr/>
        </p:nvSpPr>
        <p:spPr bwMode="auto">
          <a:xfrm>
            <a:off x="5508626" y="2463404"/>
            <a:ext cx="1170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r>
              <a:rPr lang="fr-BE" altLang="fr-FR" sz="2400">
                <a:solidFill>
                  <a:schemeClr val="tx2"/>
                </a:solidFill>
              </a:rPr>
              <a:t>Incisions</a:t>
            </a:r>
            <a:endParaRPr lang="fr-FR" altLang="fr-FR" sz="2400">
              <a:solidFill>
                <a:schemeClr val="tx2"/>
              </a:solidFill>
            </a:endParaRPr>
          </a:p>
        </p:txBody>
      </p:sp>
      <p:sp>
        <p:nvSpPr>
          <p:cNvPr id="9" name="Rectangle à coins arrondis 8"/>
          <p:cNvSpPr/>
          <p:nvPr/>
        </p:nvSpPr>
        <p:spPr>
          <a:xfrm>
            <a:off x="814040" y="249492"/>
            <a:ext cx="4262016"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Le pneumo et l’</a:t>
            </a:r>
            <a:r>
              <a:rPr lang="fr-BE" sz="2800" dirty="0" err="1" smtClean="0"/>
              <a:t>urovagin</a:t>
            </a:r>
            <a:endParaRPr lang="fr-BE" sz="2800" dirty="0"/>
          </a:p>
        </p:txBody>
      </p:sp>
    </p:spTree>
    <p:extLst>
      <p:ext uri="{BB962C8B-B14F-4D97-AF65-F5344CB8AC3E}">
        <p14:creationId xmlns:p14="http://schemas.microsoft.com/office/powerpoint/2010/main" val="38997270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66" name="Connecteur droit 265"/>
          <p:cNvCxnSpPr/>
          <p:nvPr/>
        </p:nvCxnSpPr>
        <p:spPr>
          <a:xfrm flipV="1">
            <a:off x="499676" y="2111863"/>
            <a:ext cx="8464812" cy="6659"/>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9" name="Connecteur droit 298"/>
          <p:cNvCxnSpPr/>
          <p:nvPr/>
        </p:nvCxnSpPr>
        <p:spPr>
          <a:xfrm>
            <a:off x="2627784" y="2118521"/>
            <a:ext cx="0" cy="194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Flèche droite 304"/>
          <p:cNvSpPr/>
          <p:nvPr/>
        </p:nvSpPr>
        <p:spPr>
          <a:xfrm>
            <a:off x="1607084" y="2679762"/>
            <a:ext cx="995431" cy="324036"/>
          </a:xfrm>
          <a:prstGeom prst="rightArrow">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latin typeface="Verdana" panose="020B0604030504040204" pitchFamily="34" charset="0"/>
                <a:ea typeface="Verdana" panose="020B0604030504040204" pitchFamily="34" charset="0"/>
                <a:cs typeface="Verdana" panose="020B0604030504040204" pitchFamily="34" charset="0"/>
              </a:rPr>
              <a:t>31/44/49</a:t>
            </a:r>
            <a:endParaRPr lang="fr-BE" sz="1000" dirty="0">
              <a:latin typeface="Verdana" panose="020B0604030504040204" pitchFamily="34" charset="0"/>
              <a:ea typeface="Verdana" panose="020B0604030504040204" pitchFamily="34" charset="0"/>
              <a:cs typeface="Verdana" panose="020B0604030504040204" pitchFamily="34" charset="0"/>
            </a:endParaRPr>
          </a:p>
        </p:txBody>
      </p:sp>
      <p:sp>
        <p:nvSpPr>
          <p:cNvPr id="307" name="Titre 1"/>
          <p:cNvSpPr txBox="1">
            <a:spLocks/>
          </p:cNvSpPr>
          <p:nvPr/>
        </p:nvSpPr>
        <p:spPr>
          <a:xfrm>
            <a:off x="1626342" y="1848492"/>
            <a:ext cx="92943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 1 à J7</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8" name="Titre 1"/>
          <p:cNvSpPr txBox="1">
            <a:spLocks/>
          </p:cNvSpPr>
          <p:nvPr/>
        </p:nvSpPr>
        <p:spPr>
          <a:xfrm>
            <a:off x="499676" y="1848491"/>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12" name="Picture 6" descr="Résultat de recherche d'images pour &quot;spermatozoïd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76" y="1057051"/>
            <a:ext cx="1037078"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13" name="Connecteur droit 312"/>
          <p:cNvCxnSpPr>
            <a:endCxn id="374" idx="1"/>
          </p:cNvCxnSpPr>
          <p:nvPr/>
        </p:nvCxnSpPr>
        <p:spPr>
          <a:xfrm>
            <a:off x="1547665" y="318016"/>
            <a:ext cx="72009" cy="3927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Titre 1"/>
          <p:cNvSpPr txBox="1">
            <a:spLocks/>
          </p:cNvSpPr>
          <p:nvPr/>
        </p:nvSpPr>
        <p:spPr>
          <a:xfrm>
            <a:off x="2602516" y="1848491"/>
            <a:ext cx="1897477"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J8 à J27</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7" name="Titre 1"/>
          <p:cNvSpPr txBox="1">
            <a:spLocks/>
          </p:cNvSpPr>
          <p:nvPr/>
        </p:nvSpPr>
        <p:spPr>
          <a:xfrm>
            <a:off x="4572001" y="1848491"/>
            <a:ext cx="2304256" cy="2160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J28 à J60</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8" name="Titre 1"/>
          <p:cNvSpPr txBox="1">
            <a:spLocks/>
          </p:cNvSpPr>
          <p:nvPr/>
        </p:nvSpPr>
        <p:spPr>
          <a:xfrm>
            <a:off x="6948318" y="1848491"/>
            <a:ext cx="1872154" cy="21602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J61 à J90</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pic>
        <p:nvPicPr>
          <p:cNvPr id="319" name="Picture 2" descr="D:\Activités d'enseignements\Ressources\Multimedia\Multimedia echographie RU\Photos Titan Benedicte Gabriel\Bov Gestation J42 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035935"/>
            <a:ext cx="1224136" cy="74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 name="Groupe 319"/>
          <p:cNvGrpSpPr/>
          <p:nvPr/>
        </p:nvGrpSpPr>
        <p:grpSpPr>
          <a:xfrm>
            <a:off x="7151576" y="984395"/>
            <a:ext cx="1380864" cy="798560"/>
            <a:chOff x="112713" y="115888"/>
            <a:chExt cx="4478337" cy="3529012"/>
          </a:xfrm>
        </p:grpSpPr>
        <p:pic>
          <p:nvPicPr>
            <p:cNvPr id="321" name="Picture 2" descr="D:\Activités d'enseignements\Ressources\Multimedia\Multimedia echographie RU\Photos Titan Benedicte Gabriel\Bov Gestation Foetu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 name="Rectangle 321"/>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3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144" y="1057051"/>
            <a:ext cx="1528218" cy="725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5" name="Titre 1"/>
          <p:cNvSpPr txBox="1">
            <a:spLocks/>
          </p:cNvSpPr>
          <p:nvPr/>
        </p:nvSpPr>
        <p:spPr>
          <a:xfrm>
            <a:off x="499676" y="2247714"/>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Non </a:t>
            </a:r>
            <a:r>
              <a:rPr lang="fr-BE"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Fécond</a:t>
            </a:r>
            <a:endParaRPr lang="fr-B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27" name="Titre 1"/>
          <p:cNvSpPr txBox="1">
            <a:spLocks/>
          </p:cNvSpPr>
          <p:nvPr/>
        </p:nvSpPr>
        <p:spPr>
          <a:xfrm>
            <a:off x="1658392" y="2247715"/>
            <a:ext cx="897385" cy="34900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 très précoce</a:t>
            </a:r>
          </a:p>
        </p:txBody>
      </p:sp>
      <p:sp>
        <p:nvSpPr>
          <p:cNvPr id="328" name="Titre 1"/>
          <p:cNvSpPr txBox="1">
            <a:spLocks/>
          </p:cNvSpPr>
          <p:nvPr/>
        </p:nvSpPr>
        <p:spPr>
          <a:xfrm>
            <a:off x="2659168" y="2247715"/>
            <a:ext cx="1840824" cy="244349"/>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100" dirty="0" smtClean="0">
                <a:latin typeface="Verdana" panose="020B0604030504040204" pitchFamily="34" charset="0"/>
                <a:ea typeface="Verdana" panose="020B0604030504040204" pitchFamily="34" charset="0"/>
                <a:cs typeface="Verdana" panose="020B0604030504040204" pitchFamily="34" charset="0"/>
              </a:rPr>
              <a:t>ME précoce</a:t>
            </a:r>
          </a:p>
        </p:txBody>
      </p:sp>
      <p:sp>
        <p:nvSpPr>
          <p:cNvPr id="330" name="Titre 1"/>
          <p:cNvSpPr txBox="1">
            <a:spLocks/>
          </p:cNvSpPr>
          <p:nvPr/>
        </p:nvSpPr>
        <p:spPr>
          <a:xfrm>
            <a:off x="7003228" y="2247714"/>
            <a:ext cx="1745236" cy="25121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100" dirty="0" smtClean="0">
                <a:latin typeface="Verdana" panose="020B0604030504040204" pitchFamily="34" charset="0"/>
                <a:ea typeface="Verdana" panose="020B0604030504040204" pitchFamily="34" charset="0"/>
                <a:cs typeface="Verdana" panose="020B0604030504040204" pitchFamily="34" charset="0"/>
              </a:rPr>
              <a:t>Avortement précoce</a:t>
            </a:r>
          </a:p>
        </p:txBody>
      </p:sp>
      <p:cxnSp>
        <p:nvCxnSpPr>
          <p:cNvPr id="332" name="Connecteur droit 331"/>
          <p:cNvCxnSpPr>
            <a:endCxn id="386" idx="1"/>
          </p:cNvCxnSpPr>
          <p:nvPr/>
        </p:nvCxnSpPr>
        <p:spPr>
          <a:xfrm>
            <a:off x="4535995" y="365361"/>
            <a:ext cx="54965" cy="438781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33" name="Connecteur droit 332"/>
          <p:cNvCxnSpPr>
            <a:endCxn id="386" idx="3"/>
          </p:cNvCxnSpPr>
          <p:nvPr/>
        </p:nvCxnSpPr>
        <p:spPr>
          <a:xfrm>
            <a:off x="6912290" y="1782955"/>
            <a:ext cx="36029" cy="297021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4" name="Flèche droite 343"/>
          <p:cNvSpPr/>
          <p:nvPr/>
        </p:nvSpPr>
        <p:spPr>
          <a:xfrm>
            <a:off x="1626343" y="3273828"/>
            <a:ext cx="995431"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28,4</a:t>
            </a:r>
            <a:endParaRPr lang="fr-BE"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45" name="Flèche droite 344"/>
          <p:cNvSpPr/>
          <p:nvPr/>
        </p:nvSpPr>
        <p:spPr>
          <a:xfrm>
            <a:off x="611561" y="2679762"/>
            <a:ext cx="995431" cy="324036"/>
          </a:xfrm>
          <a:prstGeom prst="rightArrow">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latin typeface="Verdana" panose="020B0604030504040204" pitchFamily="34" charset="0"/>
                <a:ea typeface="Verdana" panose="020B0604030504040204" pitchFamily="34" charset="0"/>
                <a:cs typeface="Verdana" panose="020B0604030504040204" pitchFamily="34" charset="0"/>
              </a:rPr>
              <a:t>15/20/30 </a:t>
            </a:r>
            <a:endParaRPr lang="fr-BE" sz="1000" dirty="0">
              <a:latin typeface="Verdana" panose="020B0604030504040204" pitchFamily="34" charset="0"/>
              <a:ea typeface="Verdana" panose="020B0604030504040204" pitchFamily="34" charset="0"/>
              <a:cs typeface="Verdana" panose="020B0604030504040204" pitchFamily="34" charset="0"/>
            </a:endParaRPr>
          </a:p>
        </p:txBody>
      </p:sp>
      <p:sp>
        <p:nvSpPr>
          <p:cNvPr id="346" name="Flèche droite 345"/>
          <p:cNvSpPr/>
          <p:nvPr/>
        </p:nvSpPr>
        <p:spPr>
          <a:xfrm>
            <a:off x="671067" y="3543858"/>
            <a:ext cx="1316752"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23 (&lt; 4 jours)</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47" name="Flèche droite 346"/>
          <p:cNvSpPr/>
          <p:nvPr/>
        </p:nvSpPr>
        <p:spPr>
          <a:xfrm>
            <a:off x="1619670" y="3003798"/>
            <a:ext cx="3672410"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47,9</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(J0 à J32) (B </a:t>
            </a:r>
            <a:r>
              <a:rPr lang="fr-BE" sz="10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indicus</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50,4; Bos </a:t>
            </a:r>
            <a:r>
              <a:rPr lang="fr-BE" sz="10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taurus</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44 </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48" name="Flèche droite 347"/>
          <p:cNvSpPr/>
          <p:nvPr/>
        </p:nvSpPr>
        <p:spPr>
          <a:xfrm>
            <a:off x="2621773" y="3273828"/>
            <a:ext cx="1287024"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3,9</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(J7 à J16) </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49" name="Flèche droite 348"/>
          <p:cNvSpPr/>
          <p:nvPr/>
        </p:nvSpPr>
        <p:spPr>
          <a:xfrm>
            <a:off x="3908798" y="3273828"/>
            <a:ext cx="1383283"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15,6</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(J16 à J32) </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54" name="Flèche droite 353"/>
          <p:cNvSpPr/>
          <p:nvPr/>
        </p:nvSpPr>
        <p:spPr>
          <a:xfrm>
            <a:off x="1619673" y="3813888"/>
            <a:ext cx="3633449"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 44,3; NL1: 54,7; </a:t>
            </a:r>
            <a:r>
              <a:rPr lang="fr-BE" sz="10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NL</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&gt;1: 48 </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55" name="Rectangle à coins arrondis 354"/>
          <p:cNvSpPr/>
          <p:nvPr/>
        </p:nvSpPr>
        <p:spPr>
          <a:xfrm>
            <a:off x="1658391" y="660359"/>
            <a:ext cx="2841600"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précoce</a:t>
            </a:r>
            <a:endParaRPr lang="fr-BE" sz="1200" dirty="0">
              <a:latin typeface="Verdana" panose="020B0604030504040204" pitchFamily="34" charset="0"/>
              <a:ea typeface="Verdana" panose="020B0604030504040204" pitchFamily="34" charset="0"/>
            </a:endParaRPr>
          </a:p>
        </p:txBody>
      </p:sp>
      <p:sp>
        <p:nvSpPr>
          <p:cNvPr id="358" name="Rectangle à coins arrondis 357"/>
          <p:cNvSpPr/>
          <p:nvPr/>
        </p:nvSpPr>
        <p:spPr>
          <a:xfrm>
            <a:off x="4572000" y="498341"/>
            <a:ext cx="172819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latin typeface="Verdana" panose="020B0604030504040204" pitchFamily="34" charset="0"/>
                <a:ea typeface="Verdana" panose="020B0604030504040204" pitchFamily="34" charset="0"/>
              </a:rPr>
              <a:t>Période embryonnaire tardive</a:t>
            </a:r>
            <a:endParaRPr lang="fr-BE" sz="1000" dirty="0">
              <a:latin typeface="Verdana" panose="020B0604030504040204" pitchFamily="34" charset="0"/>
              <a:ea typeface="Verdana" panose="020B0604030504040204" pitchFamily="34" charset="0"/>
            </a:endParaRPr>
          </a:p>
        </p:txBody>
      </p:sp>
      <p:sp>
        <p:nvSpPr>
          <p:cNvPr id="359" name="Rectangle à coins arrondis 358"/>
          <p:cNvSpPr/>
          <p:nvPr/>
        </p:nvSpPr>
        <p:spPr>
          <a:xfrm>
            <a:off x="6460729" y="681541"/>
            <a:ext cx="1728192"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a:t>
            </a:r>
            <a:r>
              <a:rPr lang="fr-BE" sz="1200" dirty="0" err="1" smtClean="0">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cxnSp>
        <p:nvCxnSpPr>
          <p:cNvPr id="360" name="Connecteur droit 359"/>
          <p:cNvCxnSpPr/>
          <p:nvPr/>
        </p:nvCxnSpPr>
        <p:spPr>
          <a:xfrm>
            <a:off x="6375629" y="440548"/>
            <a:ext cx="69416" cy="4054238"/>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64" name="Rectangle 363"/>
          <p:cNvSpPr/>
          <p:nvPr/>
        </p:nvSpPr>
        <p:spPr>
          <a:xfrm>
            <a:off x="4089648" y="195486"/>
            <a:ext cx="914400" cy="245062"/>
          </a:xfrm>
          <a:prstGeom prst="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Jour 28</a:t>
            </a:r>
            <a:endParaRPr lang="fr-BE" sz="1200" dirty="0">
              <a:latin typeface="Verdana" panose="020B0604030504040204" pitchFamily="34" charset="0"/>
              <a:ea typeface="Verdana" panose="020B0604030504040204" pitchFamily="34" charset="0"/>
            </a:endParaRPr>
          </a:p>
        </p:txBody>
      </p:sp>
      <p:sp>
        <p:nvSpPr>
          <p:cNvPr id="367" name="Rectangle 366"/>
          <p:cNvSpPr/>
          <p:nvPr/>
        </p:nvSpPr>
        <p:spPr>
          <a:xfrm>
            <a:off x="5889848" y="195486"/>
            <a:ext cx="914400" cy="245062"/>
          </a:xfrm>
          <a:prstGeom prst="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Jour 45</a:t>
            </a:r>
            <a:endParaRPr lang="fr-BE" sz="1200" dirty="0">
              <a:latin typeface="Verdana" panose="020B0604030504040204" pitchFamily="34" charset="0"/>
              <a:ea typeface="Verdana" panose="020B0604030504040204" pitchFamily="34" charset="0"/>
            </a:endParaRPr>
          </a:p>
        </p:txBody>
      </p:sp>
      <p:sp>
        <p:nvSpPr>
          <p:cNvPr id="368" name="Rectangle 367"/>
          <p:cNvSpPr/>
          <p:nvPr/>
        </p:nvSpPr>
        <p:spPr>
          <a:xfrm>
            <a:off x="1329443" y="195486"/>
            <a:ext cx="658376" cy="245062"/>
          </a:xfrm>
          <a:prstGeom prst="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Jour 0</a:t>
            </a:r>
            <a:endParaRPr lang="fr-BE" sz="1200" dirty="0">
              <a:latin typeface="Verdana" panose="020B0604030504040204" pitchFamily="34" charset="0"/>
              <a:ea typeface="Verdana" panose="020B0604030504040204" pitchFamily="34" charset="0"/>
            </a:endParaRPr>
          </a:p>
        </p:txBody>
      </p:sp>
      <p:sp>
        <p:nvSpPr>
          <p:cNvPr id="374" name="Flèche droite 373"/>
          <p:cNvSpPr/>
          <p:nvPr/>
        </p:nvSpPr>
        <p:spPr>
          <a:xfrm>
            <a:off x="1619673" y="4083918"/>
            <a:ext cx="3672408"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AI œstrus: 32,2; TAI : 49,5; TE: 54,6</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380" name="Connecteur droit 379"/>
          <p:cNvCxnSpPr/>
          <p:nvPr/>
        </p:nvCxnSpPr>
        <p:spPr>
          <a:xfrm>
            <a:off x="5253121" y="2064515"/>
            <a:ext cx="56974" cy="24017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5" name="Flèche droite 384"/>
          <p:cNvSpPr/>
          <p:nvPr/>
        </p:nvSpPr>
        <p:spPr>
          <a:xfrm>
            <a:off x="4560527" y="3543858"/>
            <a:ext cx="2369776"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5,8</a:t>
            </a:r>
            <a:endParaRPr lang="fr-BE"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86" name="Flèche droite 385"/>
          <p:cNvSpPr/>
          <p:nvPr/>
        </p:nvSpPr>
        <p:spPr>
          <a:xfrm>
            <a:off x="4590960" y="4591153"/>
            <a:ext cx="2357359"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TAI : 4,9; TE: 10,2</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87" name="Flèche droite 386"/>
          <p:cNvSpPr/>
          <p:nvPr/>
        </p:nvSpPr>
        <p:spPr>
          <a:xfrm>
            <a:off x="4592408" y="4321123"/>
            <a:ext cx="2355909"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 8,1; NL1: 5,4; </a:t>
            </a:r>
            <a:r>
              <a:rPr lang="fr-BE" sz="1000" dirty="0" err="1" smtClean="0">
                <a:solidFill>
                  <a:schemeClr val="tx1"/>
                </a:solidFill>
                <a:latin typeface="Verdana" panose="020B0604030504040204" pitchFamily="34" charset="0"/>
                <a:ea typeface="Verdana" panose="020B0604030504040204" pitchFamily="34" charset="0"/>
                <a:cs typeface="Verdana" panose="020B0604030504040204" pitchFamily="34" charset="0"/>
              </a:rPr>
              <a:t>NL</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&gt;1: 5,1</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91" name="Flèche droite 390"/>
          <p:cNvSpPr/>
          <p:nvPr/>
        </p:nvSpPr>
        <p:spPr>
          <a:xfrm>
            <a:off x="6946846" y="3534843"/>
            <a:ext cx="2017642" cy="324036"/>
          </a:xfrm>
          <a:prstGeom prst="right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&lt;6 </a:t>
            </a:r>
            <a:r>
              <a:rPr lang="fr-BE" sz="10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(&gt;J30 à &lt; 280)</a:t>
            </a:r>
            <a:endParaRPr lang="fr-BE" sz="1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392" name="Flèche droite 391"/>
          <p:cNvSpPr/>
          <p:nvPr/>
        </p:nvSpPr>
        <p:spPr>
          <a:xfrm>
            <a:off x="4560527" y="2679762"/>
            <a:ext cx="2351762" cy="324036"/>
          </a:xfrm>
          <a:prstGeom prst="rightArrow">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latin typeface="Verdana" panose="020B0604030504040204" pitchFamily="34" charset="0"/>
                <a:ea typeface="Verdana" panose="020B0604030504040204" pitchFamily="34" charset="0"/>
                <a:cs typeface="Verdana" panose="020B0604030504040204" pitchFamily="34" charset="0"/>
              </a:rPr>
              <a:t>12</a:t>
            </a:r>
            <a:endParaRPr lang="fr-BE" sz="1000" b="1" dirty="0">
              <a:latin typeface="Verdana" panose="020B0604030504040204" pitchFamily="34" charset="0"/>
              <a:ea typeface="Verdana" panose="020B0604030504040204" pitchFamily="34" charset="0"/>
              <a:cs typeface="Verdana" panose="020B0604030504040204" pitchFamily="34" charset="0"/>
            </a:endParaRPr>
          </a:p>
        </p:txBody>
      </p:sp>
      <p:sp>
        <p:nvSpPr>
          <p:cNvPr id="396" name="Flèche droite 395"/>
          <p:cNvSpPr/>
          <p:nvPr/>
        </p:nvSpPr>
        <p:spPr>
          <a:xfrm>
            <a:off x="3203848" y="2679762"/>
            <a:ext cx="1343900" cy="324036"/>
          </a:xfrm>
          <a:prstGeom prst="rightArrow">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b="1" dirty="0" smtClean="0">
                <a:latin typeface="Verdana" panose="020B0604030504040204" pitchFamily="34" charset="0"/>
                <a:ea typeface="Verdana" panose="020B0604030504040204" pitchFamily="34" charset="0"/>
                <a:cs typeface="Verdana" panose="020B0604030504040204" pitchFamily="34" charset="0"/>
              </a:rPr>
              <a:t>19,8</a:t>
            </a:r>
            <a:r>
              <a:rPr lang="fr-BE" sz="1000" dirty="0" smtClean="0">
                <a:latin typeface="Verdana" panose="020B0604030504040204" pitchFamily="34" charset="0"/>
                <a:ea typeface="Verdana" panose="020B0604030504040204" pitchFamily="34" charset="0"/>
                <a:cs typeface="Verdana" panose="020B0604030504040204" pitchFamily="34" charset="0"/>
              </a:rPr>
              <a:t> : J19 à 27</a:t>
            </a:r>
            <a:endParaRPr lang="fr-BE" sz="1000" dirty="0">
              <a:latin typeface="Verdana" panose="020B0604030504040204" pitchFamily="34" charset="0"/>
              <a:ea typeface="Verdana" panose="020B0604030504040204" pitchFamily="34" charset="0"/>
              <a:cs typeface="Verdana" panose="020B0604030504040204" pitchFamily="34" charset="0"/>
            </a:endParaRPr>
          </a:p>
        </p:txBody>
      </p:sp>
      <p:sp>
        <p:nvSpPr>
          <p:cNvPr id="397" name="Flèche droite 396"/>
          <p:cNvSpPr/>
          <p:nvPr/>
        </p:nvSpPr>
        <p:spPr>
          <a:xfrm>
            <a:off x="6930304" y="2679762"/>
            <a:ext cx="2034185" cy="324036"/>
          </a:xfrm>
          <a:prstGeom prst="rightArrow">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000" dirty="0" smtClean="0">
                <a:latin typeface="Verdana" panose="020B0604030504040204" pitchFamily="34" charset="0"/>
                <a:ea typeface="Verdana" panose="020B0604030504040204" pitchFamily="34" charset="0"/>
                <a:cs typeface="Verdana" panose="020B0604030504040204" pitchFamily="34" charset="0"/>
              </a:rPr>
              <a:t>&lt; 2 (J61 à 90)</a:t>
            </a:r>
            <a:endParaRPr lang="fr-BE" sz="1000" dirty="0">
              <a:latin typeface="Verdana" panose="020B0604030504040204" pitchFamily="34" charset="0"/>
              <a:ea typeface="Verdana" panose="020B0604030504040204" pitchFamily="34" charset="0"/>
              <a:cs typeface="Verdana" panose="020B0604030504040204" pitchFamily="34" charset="0"/>
            </a:endParaRPr>
          </a:p>
        </p:txBody>
      </p:sp>
      <p:sp>
        <p:nvSpPr>
          <p:cNvPr id="404" name="Rectangle 403"/>
          <p:cNvSpPr/>
          <p:nvPr/>
        </p:nvSpPr>
        <p:spPr>
          <a:xfrm>
            <a:off x="170488" y="4479715"/>
            <a:ext cx="3033360" cy="245062"/>
          </a:xfrm>
          <a:prstGeom prst="rect">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smtClean="0">
                <a:latin typeface="Verdana" panose="020B0604030504040204" pitchFamily="34" charset="0"/>
                <a:ea typeface="Verdana" panose="020B0604030504040204" pitchFamily="34" charset="0"/>
              </a:rPr>
              <a:t>Wiltbank</a:t>
            </a:r>
            <a:r>
              <a:rPr lang="fr-BE" sz="1200" dirty="0" smtClean="0">
                <a:latin typeface="Verdana" panose="020B0604030504040204" pitchFamily="34" charset="0"/>
                <a:ea typeface="Verdana" panose="020B0604030504040204" pitchFamily="34" charset="0"/>
              </a:rPr>
              <a:t> et al. 2016 Races laitières </a:t>
            </a:r>
            <a:endParaRPr lang="fr-BE" sz="1200" dirty="0">
              <a:latin typeface="Verdana" panose="020B0604030504040204" pitchFamily="34" charset="0"/>
              <a:ea typeface="Verdana" panose="020B0604030504040204" pitchFamily="34" charset="0"/>
            </a:endParaRPr>
          </a:p>
        </p:txBody>
      </p:sp>
      <p:sp>
        <p:nvSpPr>
          <p:cNvPr id="405" name="Rectangle 404"/>
          <p:cNvSpPr/>
          <p:nvPr/>
        </p:nvSpPr>
        <p:spPr>
          <a:xfrm>
            <a:off x="170488" y="4753171"/>
            <a:ext cx="4144874" cy="245062"/>
          </a:xfrm>
          <a:prstGeom prst="rect">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err="1" smtClean="0">
                <a:latin typeface="Verdana" panose="020B0604030504040204" pitchFamily="34" charset="0"/>
                <a:ea typeface="Verdana" panose="020B0604030504040204" pitchFamily="34" charset="0"/>
              </a:rPr>
              <a:t>Reeve</a:t>
            </a:r>
            <a:r>
              <a:rPr lang="fr-BE" sz="1200" dirty="0" smtClean="0">
                <a:latin typeface="Verdana" panose="020B0604030504040204" pitchFamily="34" charset="0"/>
                <a:ea typeface="Verdana" panose="020B0604030504040204" pitchFamily="34" charset="0"/>
              </a:rPr>
              <a:t> et al. 2020 Races à viande (B </a:t>
            </a:r>
            <a:r>
              <a:rPr lang="fr-BE" sz="1200" dirty="0" err="1" smtClean="0">
                <a:latin typeface="Verdana" panose="020B0604030504040204" pitchFamily="34" charset="0"/>
                <a:ea typeface="Verdana" panose="020B0604030504040204" pitchFamily="34" charset="0"/>
              </a:rPr>
              <a:t>taurus</a:t>
            </a:r>
            <a:r>
              <a:rPr lang="fr-BE" sz="1200" dirty="0" smtClean="0">
                <a:latin typeface="Verdana" panose="020B0604030504040204" pitchFamily="34" charset="0"/>
                <a:ea typeface="Verdana" panose="020B0604030504040204" pitchFamily="34" charset="0"/>
              </a:rPr>
              <a:t>/</a:t>
            </a:r>
            <a:r>
              <a:rPr lang="fr-BE" sz="1200" dirty="0" err="1" smtClean="0">
                <a:latin typeface="Verdana" panose="020B0604030504040204" pitchFamily="34" charset="0"/>
                <a:ea typeface="Verdana" panose="020B0604030504040204" pitchFamily="34" charset="0"/>
              </a:rPr>
              <a:t>indicus</a:t>
            </a:r>
            <a:endParaRPr lang="fr-BE" sz="1200" dirty="0">
              <a:latin typeface="Verdana" panose="020B0604030504040204" pitchFamily="34" charset="0"/>
              <a:ea typeface="Verdana" panose="020B0604030504040204" pitchFamily="34" charset="0"/>
            </a:endParaRPr>
          </a:p>
        </p:txBody>
      </p:sp>
      <p:sp>
        <p:nvSpPr>
          <p:cNvPr id="406" name="Titre 1"/>
          <p:cNvSpPr txBox="1">
            <a:spLocks/>
          </p:cNvSpPr>
          <p:nvPr/>
        </p:nvSpPr>
        <p:spPr>
          <a:xfrm>
            <a:off x="4572002" y="2247714"/>
            <a:ext cx="2304256" cy="25121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 tardive</a:t>
            </a:r>
          </a:p>
        </p:txBody>
      </p:sp>
      <p:pic>
        <p:nvPicPr>
          <p:cNvPr id="50" name="Picture 13" descr="C:\Users\User\AppData\Local\Temp\SNAGHTMLe6ad4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591883" y="1162713"/>
            <a:ext cx="391870" cy="40451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User\AppData\Local\Temp\SNAGHTMLc28dd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4294" y="1089942"/>
            <a:ext cx="943539" cy="671719"/>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à coins arrondis 51"/>
          <p:cNvSpPr/>
          <p:nvPr/>
        </p:nvSpPr>
        <p:spPr>
          <a:xfrm>
            <a:off x="7102509" y="4245936"/>
            <a:ext cx="1988495" cy="71854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Prévalences de la ME et NF</a:t>
            </a:r>
            <a:endParaRPr lang="fr-BE" sz="2000" dirty="0"/>
          </a:p>
        </p:txBody>
      </p:sp>
    </p:spTree>
    <p:extLst>
      <p:ext uri="{BB962C8B-B14F-4D97-AF65-F5344CB8AC3E}">
        <p14:creationId xmlns:p14="http://schemas.microsoft.com/office/powerpoint/2010/main" val="314595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p:bldP spid="344" grpId="0" animBg="1"/>
      <p:bldP spid="345" grpId="0" animBg="1"/>
      <p:bldP spid="346" grpId="0" animBg="1"/>
      <p:bldP spid="347" grpId="0" animBg="1"/>
      <p:bldP spid="348" grpId="0" animBg="1"/>
      <p:bldP spid="349" grpId="0" animBg="1"/>
      <p:bldP spid="354" grpId="0" animBg="1"/>
      <p:bldP spid="374" grpId="0" animBg="1"/>
      <p:bldP spid="385" grpId="0" animBg="1"/>
      <p:bldP spid="386" grpId="0" animBg="1"/>
      <p:bldP spid="387" grpId="0" animBg="1"/>
      <p:bldP spid="391" grpId="0" animBg="1"/>
      <p:bldP spid="392" grpId="0" animBg="1"/>
      <p:bldP spid="396" grpId="0" animBg="1"/>
      <p:bldP spid="397" grpId="0" animBg="1"/>
      <p:bldP spid="404" grpId="0" animBg="1"/>
      <p:bldP spid="40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83518"/>
            <a:ext cx="7992888" cy="43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55533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D:\2 ACTIVITES ENSEIGNEMENTS\Ressources\Facebook Theriogenology\Stress thermique effets .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555526"/>
            <a:ext cx="7920880" cy="4464496"/>
          </a:xfrm>
          <a:prstGeom prst="rect">
            <a:avLst/>
          </a:prstGeom>
          <a:noFill/>
          <a:ln>
            <a:noFill/>
          </a:ln>
        </p:spPr>
      </p:pic>
      <p:sp>
        <p:nvSpPr>
          <p:cNvPr id="3" name="Rectangle à coins arrondis 2"/>
          <p:cNvSpPr/>
          <p:nvPr/>
        </p:nvSpPr>
        <p:spPr>
          <a:xfrm>
            <a:off x="697212" y="134386"/>
            <a:ext cx="7605559" cy="324035"/>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Stress thermique et croissance folliculaire et embryonnaire</a:t>
            </a:r>
            <a:endParaRPr lang="fr-BE" sz="2000" dirty="0"/>
          </a:p>
        </p:txBody>
      </p:sp>
    </p:spTree>
    <p:extLst>
      <p:ext uri="{BB962C8B-B14F-4D97-AF65-F5344CB8AC3E}">
        <p14:creationId xmlns:p14="http://schemas.microsoft.com/office/powerpoint/2010/main" val="222577235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à coins arrondis 2"/>
          <p:cNvSpPr/>
          <p:nvPr/>
        </p:nvSpPr>
        <p:spPr>
          <a:xfrm>
            <a:off x="539552" y="134386"/>
            <a:ext cx="7920880" cy="63716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Evolution de la fertilité et des températures environnementales en </a:t>
            </a:r>
            <a:r>
              <a:rPr lang="fr-BE" sz="1600" dirty="0" err="1"/>
              <a:t>Israel</a:t>
            </a:r>
            <a:r>
              <a:rPr lang="fr-BE" sz="1600" dirty="0"/>
              <a:t> de 2000 à 2017 (</a:t>
            </a:r>
            <a:r>
              <a:rPr lang="fr-BE" sz="1600" dirty="0" err="1"/>
              <a:t>Wolfenson</a:t>
            </a:r>
            <a:r>
              <a:rPr lang="fr-BE" sz="1600" dirty="0"/>
              <a:t> et Roth 2018</a:t>
            </a:r>
            <a:r>
              <a:rPr lang="fr-BE" sz="1600" dirty="0" smtClean="0"/>
              <a:t>)</a:t>
            </a:r>
            <a:endParaRPr lang="fr-BE" sz="1600" dirty="0"/>
          </a:p>
        </p:txBody>
      </p:sp>
      <p:pic>
        <p:nvPicPr>
          <p:cNvPr id="4" name="Image 3"/>
          <p:cNvPicPr/>
          <p:nvPr/>
        </p:nvPicPr>
        <p:blipFill>
          <a:blip r:embed="rId2"/>
          <a:stretch>
            <a:fillRect/>
          </a:stretch>
        </p:blipFill>
        <p:spPr>
          <a:xfrm>
            <a:off x="899592" y="1059582"/>
            <a:ext cx="6912768" cy="3744416"/>
          </a:xfrm>
          <a:prstGeom prst="rect">
            <a:avLst/>
          </a:prstGeom>
        </p:spPr>
      </p:pic>
    </p:spTree>
    <p:extLst>
      <p:ext uri="{BB962C8B-B14F-4D97-AF65-F5344CB8AC3E}">
        <p14:creationId xmlns:p14="http://schemas.microsoft.com/office/powerpoint/2010/main" val="139628679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Image 1" descr="D:\2 ACTIVITES ENSEIGNEMENTS\Ressources\Facebook Theriogenology\Reese 2021 effets du sperme sex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11510"/>
            <a:ext cx="766878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4862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755576" y="1563638"/>
            <a:ext cx="7200800" cy="17281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a:solidFill>
                  <a:schemeClr val="tx1"/>
                </a:solidFill>
              </a:rPr>
              <a:t>Quels sont les traitements hormonaux susceptibles d’augmenter le % de gestation ?</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118</a:t>
            </a:fld>
            <a:endParaRPr lang="fr-BE"/>
          </a:p>
        </p:txBody>
      </p:sp>
    </p:spTree>
    <p:extLst>
      <p:ext uri="{BB962C8B-B14F-4D97-AF65-F5344CB8AC3E}">
        <p14:creationId xmlns:p14="http://schemas.microsoft.com/office/powerpoint/2010/main" val="369011753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39502"/>
            <a:ext cx="836974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ustDataLst>
      <p:tags r:id="rId1"/>
    </p:custDataLst>
    <p:extLst>
      <p:ext uri="{BB962C8B-B14F-4D97-AF65-F5344CB8AC3E}">
        <p14:creationId xmlns:p14="http://schemas.microsoft.com/office/powerpoint/2010/main" val="164340937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4284664" y="1168005"/>
            <a:ext cx="71437" cy="2268140"/>
          </a:xfrm>
          <a:prstGeom prst="rect">
            <a:avLst/>
          </a:prstGeom>
          <a:solidFill>
            <a:srgbClr val="FF0000"/>
          </a:solidFill>
          <a:ln w="9525">
            <a:solidFill>
              <a:schemeClr val="tx1"/>
            </a:solidFill>
            <a:miter lim="800000"/>
            <a:headEnd/>
            <a:tailEnd/>
          </a:ln>
        </p:spPr>
        <p:txBody>
          <a:bodyPr wrap="none" lIns="68580" tIns="34290" rIns="68580" bIns="34290"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endParaRPr lang="fr-FR" altLang="fr-FR" sz="1400">
              <a:solidFill>
                <a:schemeClr val="tx1"/>
              </a:solidFill>
              <a:latin typeface="Arial" charset="0"/>
            </a:endParaRPr>
          </a:p>
        </p:txBody>
      </p:sp>
      <p:sp>
        <p:nvSpPr>
          <p:cNvPr id="4103" name="Rectangle 7"/>
          <p:cNvSpPr>
            <a:spLocks noChangeArrowheads="1"/>
          </p:cNvSpPr>
          <p:nvPr/>
        </p:nvSpPr>
        <p:spPr bwMode="auto">
          <a:xfrm>
            <a:off x="4356100" y="2463404"/>
            <a:ext cx="1295400" cy="323850"/>
          </a:xfrm>
          <a:prstGeom prst="rect">
            <a:avLst/>
          </a:prstGeom>
          <a:solidFill>
            <a:schemeClr val="accent2"/>
          </a:solidFill>
          <a:ln w="9525">
            <a:solidFill>
              <a:schemeClr val="tx1"/>
            </a:solidFill>
            <a:miter lim="800000"/>
            <a:headEnd/>
            <a:tailEnd/>
          </a:ln>
        </p:spPr>
        <p:txBody>
          <a:bodyPr wrap="none" lIns="68580" tIns="34290" rIns="68580" bIns="34290"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fr-BE" altLang="fr-FR" sz="1500"/>
              <a:t>Involution</a:t>
            </a:r>
          </a:p>
        </p:txBody>
      </p:sp>
      <p:sp>
        <p:nvSpPr>
          <p:cNvPr id="4104" name="Rectangle 8"/>
          <p:cNvSpPr>
            <a:spLocks noChangeArrowheads="1"/>
          </p:cNvSpPr>
          <p:nvPr/>
        </p:nvSpPr>
        <p:spPr bwMode="auto">
          <a:xfrm>
            <a:off x="4356101" y="3112295"/>
            <a:ext cx="2303463" cy="322660"/>
          </a:xfrm>
          <a:prstGeom prst="rect">
            <a:avLst/>
          </a:prstGeom>
          <a:solidFill>
            <a:srgbClr val="FF6600"/>
          </a:solidFill>
          <a:ln w="9525">
            <a:solidFill>
              <a:schemeClr val="tx1"/>
            </a:solidFill>
            <a:miter lim="800000"/>
            <a:headEnd/>
            <a:tailEnd/>
          </a:ln>
        </p:spPr>
        <p:txBody>
          <a:bodyPr wrap="none" lIns="68580" tIns="34290" rIns="68580" bIns="34290"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fr-BE" altLang="fr-FR" sz="1500">
                <a:solidFill>
                  <a:schemeClr val="tx1"/>
                </a:solidFill>
              </a:rPr>
              <a:t>Attente</a:t>
            </a:r>
          </a:p>
        </p:txBody>
      </p:sp>
      <p:sp>
        <p:nvSpPr>
          <p:cNvPr id="4105" name="Rectangle 9"/>
          <p:cNvSpPr>
            <a:spLocks noChangeArrowheads="1"/>
          </p:cNvSpPr>
          <p:nvPr/>
        </p:nvSpPr>
        <p:spPr bwMode="auto">
          <a:xfrm>
            <a:off x="4356101" y="2787254"/>
            <a:ext cx="2303463" cy="323850"/>
          </a:xfrm>
          <a:prstGeom prst="rect">
            <a:avLst/>
          </a:prstGeom>
          <a:solidFill>
            <a:schemeClr val="hlink"/>
          </a:solidFill>
          <a:ln w="9525">
            <a:solidFill>
              <a:schemeClr val="tx1"/>
            </a:solidFill>
            <a:miter lim="800000"/>
            <a:headEnd/>
            <a:tailEnd/>
          </a:ln>
        </p:spPr>
        <p:txBody>
          <a:bodyPr wrap="none" lIns="68580" tIns="34290" rIns="68580" bIns="34290"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fr-BE" altLang="fr-FR" sz="1500">
                <a:solidFill>
                  <a:schemeClr val="tx1"/>
                </a:solidFill>
              </a:rPr>
              <a:t>Anoestrus</a:t>
            </a:r>
          </a:p>
        </p:txBody>
      </p:sp>
      <p:sp>
        <p:nvSpPr>
          <p:cNvPr id="4106" name="Rectangle 10"/>
          <p:cNvSpPr>
            <a:spLocks noChangeArrowheads="1"/>
          </p:cNvSpPr>
          <p:nvPr/>
        </p:nvSpPr>
        <p:spPr bwMode="auto">
          <a:xfrm>
            <a:off x="1835151" y="2787254"/>
            <a:ext cx="2449513" cy="322659"/>
          </a:xfrm>
          <a:prstGeom prst="rect">
            <a:avLst/>
          </a:prstGeom>
          <a:solidFill>
            <a:schemeClr val="tx2"/>
          </a:solidFill>
          <a:ln w="9525">
            <a:solidFill>
              <a:schemeClr val="tx1"/>
            </a:solidFill>
            <a:miter lim="800000"/>
            <a:headEnd/>
            <a:tailEnd/>
          </a:ln>
        </p:spPr>
        <p:txBody>
          <a:bodyPr wrap="none" lIns="68580" tIns="34290" rIns="68580" bIns="34290"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fr-BE" altLang="fr-FR" sz="1500"/>
              <a:t>Période sèche</a:t>
            </a:r>
          </a:p>
        </p:txBody>
      </p:sp>
      <p:sp>
        <p:nvSpPr>
          <p:cNvPr id="4108" name="Rectangle 12"/>
          <p:cNvSpPr>
            <a:spLocks noChangeArrowheads="1"/>
          </p:cNvSpPr>
          <p:nvPr/>
        </p:nvSpPr>
        <p:spPr bwMode="auto">
          <a:xfrm>
            <a:off x="611189" y="3112294"/>
            <a:ext cx="3673475" cy="323850"/>
          </a:xfrm>
          <a:prstGeom prst="rect">
            <a:avLst/>
          </a:prstGeom>
          <a:solidFill>
            <a:srgbClr val="FFFF66"/>
          </a:solidFill>
          <a:ln w="9525">
            <a:solidFill>
              <a:schemeClr val="tx1"/>
            </a:solidFill>
            <a:miter lim="800000"/>
            <a:headEnd/>
            <a:tailEnd/>
          </a:ln>
        </p:spPr>
        <p:txBody>
          <a:bodyPr wrap="none" lIns="68580" tIns="34290" rIns="68580" bIns="34290"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fr-BE" altLang="fr-FR" sz="1500">
                <a:solidFill>
                  <a:schemeClr val="tx1"/>
                </a:solidFill>
              </a:rPr>
              <a:t>                    Fin de la gestation</a:t>
            </a:r>
          </a:p>
        </p:txBody>
      </p:sp>
      <p:sp>
        <p:nvSpPr>
          <p:cNvPr id="4109" name="Rectangle 13"/>
          <p:cNvSpPr>
            <a:spLocks noChangeArrowheads="1"/>
          </p:cNvSpPr>
          <p:nvPr/>
        </p:nvSpPr>
        <p:spPr bwMode="auto">
          <a:xfrm>
            <a:off x="7812088" y="3112294"/>
            <a:ext cx="863600" cy="325041"/>
          </a:xfrm>
          <a:prstGeom prst="rect">
            <a:avLst/>
          </a:prstGeom>
          <a:solidFill>
            <a:srgbClr val="FFFF66"/>
          </a:solidFill>
          <a:ln w="9525">
            <a:solidFill>
              <a:schemeClr val="tx1"/>
            </a:solidFill>
            <a:miter lim="800000"/>
            <a:headEnd/>
            <a:tailEnd/>
          </a:ln>
        </p:spPr>
        <p:txBody>
          <a:bodyPr wrap="none" lIns="68580" tIns="34290" rIns="68580" bIns="34290"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fr-BE" altLang="fr-FR" sz="1500">
                <a:solidFill>
                  <a:schemeClr val="tx1"/>
                </a:solidFill>
              </a:rPr>
              <a:t>Gest</a:t>
            </a:r>
          </a:p>
        </p:txBody>
      </p:sp>
      <p:grpSp>
        <p:nvGrpSpPr>
          <p:cNvPr id="2" name="Group 47"/>
          <p:cNvGrpSpPr>
            <a:grpSpLocks/>
          </p:cNvGrpSpPr>
          <p:nvPr/>
        </p:nvGrpSpPr>
        <p:grpSpPr bwMode="auto">
          <a:xfrm>
            <a:off x="468313" y="1221583"/>
            <a:ext cx="8496300" cy="2213372"/>
            <a:chOff x="295" y="1026"/>
            <a:chExt cx="5352" cy="1859"/>
          </a:xfrm>
        </p:grpSpPr>
        <p:sp>
          <p:nvSpPr>
            <p:cNvPr id="19498" name="Line 5"/>
            <p:cNvSpPr>
              <a:spLocks noChangeShapeType="1"/>
            </p:cNvSpPr>
            <p:nvPr/>
          </p:nvSpPr>
          <p:spPr bwMode="auto">
            <a:xfrm flipV="1">
              <a:off x="2744" y="1026"/>
              <a:ext cx="1950" cy="1043"/>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99" name="Line 14"/>
            <p:cNvSpPr>
              <a:spLocks noChangeShapeType="1"/>
            </p:cNvSpPr>
            <p:nvPr/>
          </p:nvSpPr>
          <p:spPr bwMode="auto">
            <a:xfrm>
              <a:off x="4694" y="1026"/>
              <a:ext cx="409"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500" name="Line 15"/>
            <p:cNvSpPr>
              <a:spLocks noChangeShapeType="1"/>
            </p:cNvSpPr>
            <p:nvPr/>
          </p:nvSpPr>
          <p:spPr bwMode="auto">
            <a:xfrm flipH="1" flipV="1">
              <a:off x="295" y="1888"/>
              <a:ext cx="861" cy="31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501" name="Line 16"/>
            <p:cNvSpPr>
              <a:spLocks noChangeShapeType="1"/>
            </p:cNvSpPr>
            <p:nvPr/>
          </p:nvSpPr>
          <p:spPr bwMode="auto">
            <a:xfrm flipV="1">
              <a:off x="1156" y="2205"/>
              <a:ext cx="0" cy="68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502" name="Line 17"/>
            <p:cNvSpPr>
              <a:spLocks noChangeShapeType="1"/>
            </p:cNvSpPr>
            <p:nvPr/>
          </p:nvSpPr>
          <p:spPr bwMode="auto">
            <a:xfrm flipH="1" flipV="1">
              <a:off x="5103" y="1026"/>
              <a:ext cx="544" cy="13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grpSp>
      <p:sp>
        <p:nvSpPr>
          <p:cNvPr id="19466" name="Line 18"/>
          <p:cNvSpPr>
            <a:spLocks noChangeShapeType="1"/>
          </p:cNvSpPr>
          <p:nvPr/>
        </p:nvSpPr>
        <p:spPr bwMode="auto">
          <a:xfrm>
            <a:off x="4328907" y="3489722"/>
            <a:ext cx="0" cy="64770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19467" name="Text Box 25"/>
          <p:cNvSpPr txBox="1">
            <a:spLocks noChangeArrowheads="1"/>
          </p:cNvSpPr>
          <p:nvPr/>
        </p:nvSpPr>
        <p:spPr bwMode="auto">
          <a:xfrm>
            <a:off x="4217627" y="4130279"/>
            <a:ext cx="208230" cy="2539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200"/>
              <a:t>0</a:t>
            </a:r>
          </a:p>
        </p:txBody>
      </p:sp>
      <p:grpSp>
        <p:nvGrpSpPr>
          <p:cNvPr id="3" name="Group 51"/>
          <p:cNvGrpSpPr>
            <a:grpSpLocks/>
          </p:cNvGrpSpPr>
          <p:nvPr/>
        </p:nvGrpSpPr>
        <p:grpSpPr bwMode="auto">
          <a:xfrm>
            <a:off x="5364157" y="2733678"/>
            <a:ext cx="400049" cy="1672829"/>
            <a:chOff x="3379" y="2296"/>
            <a:chExt cx="252" cy="1405"/>
          </a:xfrm>
        </p:grpSpPr>
        <p:sp>
          <p:nvSpPr>
            <p:cNvPr id="19496" name="Line 22"/>
            <p:cNvSpPr>
              <a:spLocks noChangeShapeType="1"/>
            </p:cNvSpPr>
            <p:nvPr/>
          </p:nvSpPr>
          <p:spPr bwMode="auto">
            <a:xfrm>
              <a:off x="3560" y="2296"/>
              <a:ext cx="0" cy="1179"/>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9497" name="Text Box 26"/>
            <p:cNvSpPr txBox="1">
              <a:spLocks noChangeArrowheads="1"/>
            </p:cNvSpPr>
            <p:nvPr/>
          </p:nvSpPr>
          <p:spPr bwMode="auto">
            <a:xfrm>
              <a:off x="3379" y="3468"/>
              <a:ext cx="252" cy="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200"/>
                <a:t>+30</a:t>
              </a:r>
            </a:p>
          </p:txBody>
        </p:sp>
      </p:grpSp>
      <p:grpSp>
        <p:nvGrpSpPr>
          <p:cNvPr id="4" name="Group 54"/>
          <p:cNvGrpSpPr>
            <a:grpSpLocks/>
          </p:cNvGrpSpPr>
          <p:nvPr/>
        </p:nvGrpSpPr>
        <p:grpSpPr bwMode="auto">
          <a:xfrm>
            <a:off x="6443655" y="3489722"/>
            <a:ext cx="400049" cy="902493"/>
            <a:chOff x="4059" y="2931"/>
            <a:chExt cx="252" cy="758"/>
          </a:xfrm>
        </p:grpSpPr>
        <p:sp>
          <p:nvSpPr>
            <p:cNvPr id="19494" name="Line 19"/>
            <p:cNvSpPr>
              <a:spLocks noChangeShapeType="1"/>
            </p:cNvSpPr>
            <p:nvPr/>
          </p:nvSpPr>
          <p:spPr bwMode="auto">
            <a:xfrm>
              <a:off x="4195" y="2931"/>
              <a:ext cx="0" cy="544"/>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9495" name="Text Box 30"/>
            <p:cNvSpPr txBox="1">
              <a:spLocks noChangeArrowheads="1"/>
            </p:cNvSpPr>
            <p:nvPr/>
          </p:nvSpPr>
          <p:spPr bwMode="auto">
            <a:xfrm>
              <a:off x="4059" y="3456"/>
              <a:ext cx="252" cy="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200"/>
                <a:t>+50</a:t>
              </a:r>
            </a:p>
          </p:txBody>
        </p:sp>
      </p:grpSp>
      <p:grpSp>
        <p:nvGrpSpPr>
          <p:cNvPr id="5" name="Group 49"/>
          <p:cNvGrpSpPr>
            <a:grpSpLocks/>
          </p:cNvGrpSpPr>
          <p:nvPr/>
        </p:nvGrpSpPr>
        <p:grpSpPr bwMode="auto">
          <a:xfrm>
            <a:off x="7524762" y="3489722"/>
            <a:ext cx="400051" cy="902493"/>
            <a:chOff x="4740" y="2931"/>
            <a:chExt cx="252" cy="758"/>
          </a:xfrm>
        </p:grpSpPr>
        <p:sp>
          <p:nvSpPr>
            <p:cNvPr id="19492" name="Line 20"/>
            <p:cNvSpPr>
              <a:spLocks noChangeShapeType="1"/>
            </p:cNvSpPr>
            <p:nvPr/>
          </p:nvSpPr>
          <p:spPr bwMode="auto">
            <a:xfrm>
              <a:off x="4921" y="2931"/>
              <a:ext cx="0" cy="544"/>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9493" name="Text Box 31"/>
            <p:cNvSpPr txBox="1">
              <a:spLocks noChangeArrowheads="1"/>
            </p:cNvSpPr>
            <p:nvPr/>
          </p:nvSpPr>
          <p:spPr bwMode="auto">
            <a:xfrm>
              <a:off x="4740" y="3456"/>
              <a:ext cx="252" cy="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200"/>
                <a:t>+80</a:t>
              </a:r>
            </a:p>
          </p:txBody>
        </p:sp>
      </p:grpSp>
      <p:grpSp>
        <p:nvGrpSpPr>
          <p:cNvPr id="6" name="Group 57"/>
          <p:cNvGrpSpPr>
            <a:grpSpLocks/>
          </p:cNvGrpSpPr>
          <p:nvPr/>
        </p:nvGrpSpPr>
        <p:grpSpPr bwMode="auto">
          <a:xfrm>
            <a:off x="3203577" y="3434958"/>
            <a:ext cx="2055813" cy="919163"/>
            <a:chOff x="2018" y="2885"/>
            <a:chExt cx="1295" cy="772"/>
          </a:xfrm>
        </p:grpSpPr>
        <p:sp>
          <p:nvSpPr>
            <p:cNvPr id="19485" name="Rectangle 11"/>
            <p:cNvSpPr>
              <a:spLocks noChangeArrowheads="1"/>
            </p:cNvSpPr>
            <p:nvPr/>
          </p:nvSpPr>
          <p:spPr bwMode="auto">
            <a:xfrm>
              <a:off x="2109" y="2885"/>
              <a:ext cx="1134" cy="271"/>
            </a:xfrm>
            <a:prstGeom prst="rect">
              <a:avLst/>
            </a:prstGeom>
            <a:solidFill>
              <a:srgbClr val="A50021"/>
            </a:solidFill>
            <a:ln w="9525">
              <a:solidFill>
                <a:schemeClr val="bg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r>
                <a:rPr lang="fr-BE" altLang="fr-FR" sz="1400"/>
                <a:t>Transition</a:t>
              </a:r>
            </a:p>
          </p:txBody>
        </p:sp>
        <p:grpSp>
          <p:nvGrpSpPr>
            <p:cNvPr id="19486" name="Group 52"/>
            <p:cNvGrpSpPr>
              <a:grpSpLocks/>
            </p:cNvGrpSpPr>
            <p:nvPr/>
          </p:nvGrpSpPr>
          <p:grpSpPr bwMode="auto">
            <a:xfrm>
              <a:off x="3061" y="2886"/>
              <a:ext cx="252" cy="771"/>
              <a:chOff x="3061" y="2931"/>
              <a:chExt cx="252" cy="771"/>
            </a:xfrm>
          </p:grpSpPr>
          <p:sp>
            <p:nvSpPr>
              <p:cNvPr id="19490" name="Line 24"/>
              <p:cNvSpPr>
                <a:spLocks noChangeShapeType="1"/>
              </p:cNvSpPr>
              <p:nvPr/>
            </p:nvSpPr>
            <p:spPr bwMode="auto">
              <a:xfrm>
                <a:off x="3243" y="2931"/>
                <a:ext cx="0" cy="544"/>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9491" name="Text Box 28"/>
              <p:cNvSpPr txBox="1">
                <a:spLocks noChangeArrowheads="1"/>
              </p:cNvSpPr>
              <p:nvPr/>
            </p:nvSpPr>
            <p:spPr bwMode="auto">
              <a:xfrm>
                <a:off x="3061" y="3469"/>
                <a:ext cx="252" cy="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200"/>
                  <a:t>+20</a:t>
                </a:r>
              </a:p>
            </p:txBody>
          </p:sp>
        </p:grpSp>
        <p:grpSp>
          <p:nvGrpSpPr>
            <p:cNvPr id="19487" name="Group 53"/>
            <p:cNvGrpSpPr>
              <a:grpSpLocks/>
            </p:cNvGrpSpPr>
            <p:nvPr/>
          </p:nvGrpSpPr>
          <p:grpSpPr bwMode="auto">
            <a:xfrm>
              <a:off x="2018" y="2886"/>
              <a:ext cx="231" cy="770"/>
              <a:chOff x="2018" y="2931"/>
              <a:chExt cx="231" cy="770"/>
            </a:xfrm>
          </p:grpSpPr>
          <p:sp>
            <p:nvSpPr>
              <p:cNvPr id="19488" name="Line 27"/>
              <p:cNvSpPr>
                <a:spLocks noChangeShapeType="1"/>
              </p:cNvSpPr>
              <p:nvPr/>
            </p:nvSpPr>
            <p:spPr bwMode="auto">
              <a:xfrm>
                <a:off x="2109" y="2931"/>
                <a:ext cx="0" cy="544"/>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9489" name="Text Box 32"/>
              <p:cNvSpPr txBox="1">
                <a:spLocks noChangeArrowheads="1"/>
              </p:cNvSpPr>
              <p:nvPr/>
            </p:nvSpPr>
            <p:spPr bwMode="auto">
              <a:xfrm>
                <a:off x="2018" y="3468"/>
                <a:ext cx="231" cy="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200"/>
                  <a:t>-20</a:t>
                </a:r>
              </a:p>
            </p:txBody>
          </p:sp>
        </p:grpSp>
      </p:grpSp>
      <p:grpSp>
        <p:nvGrpSpPr>
          <p:cNvPr id="9" name="Group 50"/>
          <p:cNvGrpSpPr>
            <a:grpSpLocks/>
          </p:cNvGrpSpPr>
          <p:nvPr/>
        </p:nvGrpSpPr>
        <p:grpSpPr bwMode="auto">
          <a:xfrm>
            <a:off x="1619251" y="3489722"/>
            <a:ext cx="366713" cy="902493"/>
            <a:chOff x="1020" y="2931"/>
            <a:chExt cx="231" cy="758"/>
          </a:xfrm>
        </p:grpSpPr>
        <p:sp>
          <p:nvSpPr>
            <p:cNvPr id="19483" name="Line 21"/>
            <p:cNvSpPr>
              <a:spLocks noChangeShapeType="1"/>
            </p:cNvSpPr>
            <p:nvPr/>
          </p:nvSpPr>
          <p:spPr bwMode="auto">
            <a:xfrm>
              <a:off x="1156" y="2931"/>
              <a:ext cx="0" cy="544"/>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9484" name="Text Box 33"/>
            <p:cNvSpPr txBox="1">
              <a:spLocks noChangeArrowheads="1"/>
            </p:cNvSpPr>
            <p:nvPr/>
          </p:nvSpPr>
          <p:spPr bwMode="auto">
            <a:xfrm>
              <a:off x="1020" y="3456"/>
              <a:ext cx="231" cy="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200"/>
                <a:t>-60</a:t>
              </a:r>
            </a:p>
          </p:txBody>
        </p:sp>
      </p:grpSp>
      <p:grpSp>
        <p:nvGrpSpPr>
          <p:cNvPr id="10" name="Group 48"/>
          <p:cNvGrpSpPr>
            <a:grpSpLocks/>
          </p:cNvGrpSpPr>
          <p:nvPr/>
        </p:nvGrpSpPr>
        <p:grpSpPr bwMode="auto">
          <a:xfrm>
            <a:off x="6659564" y="3089672"/>
            <a:ext cx="1152525" cy="346472"/>
            <a:chOff x="4195" y="2595"/>
            <a:chExt cx="726" cy="291"/>
          </a:xfrm>
        </p:grpSpPr>
        <p:sp>
          <p:nvSpPr>
            <p:cNvPr id="19481" name="Rectangle 6"/>
            <p:cNvSpPr>
              <a:spLocks noChangeArrowheads="1"/>
            </p:cNvSpPr>
            <p:nvPr/>
          </p:nvSpPr>
          <p:spPr bwMode="auto">
            <a:xfrm>
              <a:off x="4195" y="2614"/>
              <a:ext cx="726" cy="272"/>
            </a:xfrm>
            <a:prstGeom prst="rect">
              <a:avLst/>
            </a:prstGeom>
            <a:solidFill>
              <a:srgbClr val="66CCFF"/>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SzTx/>
                <a:buFontTx/>
                <a:buNone/>
              </a:pPr>
              <a:endParaRPr lang="fr-FR" altLang="fr-FR" sz="1500">
                <a:solidFill>
                  <a:schemeClr val="tx1"/>
                </a:solidFill>
              </a:endParaRPr>
            </a:p>
          </p:txBody>
        </p:sp>
        <p:sp>
          <p:nvSpPr>
            <p:cNvPr id="19482" name="Text Box 34"/>
            <p:cNvSpPr txBox="1">
              <a:spLocks noChangeArrowheads="1"/>
            </p:cNvSpPr>
            <p:nvPr/>
          </p:nvSpPr>
          <p:spPr bwMode="auto">
            <a:xfrm>
              <a:off x="4195" y="2595"/>
              <a:ext cx="47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500">
                  <a:solidFill>
                    <a:schemeClr val="tx1"/>
                  </a:solidFill>
                </a:rPr>
                <a:t>   Repro</a:t>
              </a:r>
            </a:p>
          </p:txBody>
        </p:sp>
      </p:grpSp>
      <p:sp>
        <p:nvSpPr>
          <p:cNvPr id="19474" name="Text Box 35"/>
          <p:cNvSpPr txBox="1">
            <a:spLocks noChangeArrowheads="1"/>
          </p:cNvSpPr>
          <p:nvPr/>
        </p:nvSpPr>
        <p:spPr bwMode="auto">
          <a:xfrm>
            <a:off x="3924301" y="892970"/>
            <a:ext cx="760465"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400"/>
              <a:t>Vêlage  2</a:t>
            </a:r>
          </a:p>
        </p:txBody>
      </p:sp>
      <p:sp>
        <p:nvSpPr>
          <p:cNvPr id="19475" name="Rectangle 37"/>
          <p:cNvSpPr>
            <a:spLocks noChangeArrowheads="1"/>
          </p:cNvSpPr>
          <p:nvPr/>
        </p:nvSpPr>
        <p:spPr bwMode="auto">
          <a:xfrm>
            <a:off x="323851" y="2521745"/>
            <a:ext cx="138564"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endParaRPr lang="fr-FR" altLang="fr-FR" sz="1400">
              <a:solidFill>
                <a:schemeClr val="tx1"/>
              </a:solidFill>
              <a:latin typeface="Comic Sans MS" pitchFamily="66" charset="0"/>
            </a:endParaRPr>
          </a:p>
        </p:txBody>
      </p:sp>
      <p:grpSp>
        <p:nvGrpSpPr>
          <p:cNvPr id="11" name="Group 62"/>
          <p:cNvGrpSpPr>
            <a:grpSpLocks/>
          </p:cNvGrpSpPr>
          <p:nvPr/>
        </p:nvGrpSpPr>
        <p:grpSpPr bwMode="auto">
          <a:xfrm>
            <a:off x="3348039" y="245269"/>
            <a:ext cx="4464050" cy="3190875"/>
            <a:chOff x="2109" y="206"/>
            <a:chExt cx="2812" cy="2680"/>
          </a:xfrm>
        </p:grpSpPr>
        <p:sp>
          <p:nvSpPr>
            <p:cNvPr id="19477" name="Line 58"/>
            <p:cNvSpPr>
              <a:spLocks noChangeShapeType="1"/>
            </p:cNvSpPr>
            <p:nvPr/>
          </p:nvSpPr>
          <p:spPr bwMode="auto">
            <a:xfrm flipV="1">
              <a:off x="2109" y="572"/>
              <a:ext cx="0" cy="231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78" name="Line 59"/>
            <p:cNvSpPr>
              <a:spLocks noChangeShapeType="1"/>
            </p:cNvSpPr>
            <p:nvPr/>
          </p:nvSpPr>
          <p:spPr bwMode="auto">
            <a:xfrm flipV="1">
              <a:off x="4921" y="572"/>
              <a:ext cx="0" cy="204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79" name="Line 60"/>
            <p:cNvSpPr>
              <a:spLocks noChangeShapeType="1"/>
            </p:cNvSpPr>
            <p:nvPr/>
          </p:nvSpPr>
          <p:spPr bwMode="auto">
            <a:xfrm>
              <a:off x="2109" y="572"/>
              <a:ext cx="2812" cy="0"/>
            </a:xfrm>
            <a:prstGeom prst="line">
              <a:avLst/>
            </a:prstGeom>
            <a:noFill/>
            <a:ln w="952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9480" name="Text Box 61"/>
            <p:cNvSpPr txBox="1">
              <a:spLocks noChangeArrowheads="1"/>
            </p:cNvSpPr>
            <p:nvPr/>
          </p:nvSpPr>
          <p:spPr bwMode="auto">
            <a:xfrm>
              <a:off x="2504" y="206"/>
              <a:ext cx="1913" cy="27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500">
                  <a:latin typeface="Calibri" panose="020F0502020204030204" pitchFamily="34" charset="0"/>
                  <a:cs typeface="Calibri" panose="020F0502020204030204" pitchFamily="34" charset="0"/>
                </a:rPr>
                <a:t>100 jours pour réussir le postpartum</a:t>
              </a:r>
              <a:endParaRPr lang="fr-FR" altLang="fr-FR" sz="1500">
                <a:latin typeface="Calibri" panose="020F0502020204030204" pitchFamily="34" charset="0"/>
                <a:cs typeface="Calibri" panose="020F0502020204030204" pitchFamily="34" charset="0"/>
              </a:endParaRPr>
            </a:p>
          </p:txBody>
        </p:sp>
      </p:grpSp>
      <p:sp>
        <p:nvSpPr>
          <p:cNvPr id="7" name="ZoneTexte 6"/>
          <p:cNvSpPr txBox="1"/>
          <p:nvPr/>
        </p:nvSpPr>
        <p:spPr>
          <a:xfrm>
            <a:off x="393134" y="227536"/>
            <a:ext cx="2378666" cy="1614957"/>
          </a:xfrm>
          <a:prstGeom prst="rect">
            <a:avLst/>
          </a:prstGeom>
          <a:noFill/>
        </p:spPr>
        <p:txBody>
          <a:bodyPr wrap="none" lIns="0" tIns="0" rIns="0" bIns="0" rtlCol="0">
            <a:noAutofit/>
          </a:bodyPr>
          <a:lstStyle/>
          <a:p>
            <a:pPr algn="l"/>
            <a:r>
              <a:rPr lang="fr-BE" sz="3000" dirty="0">
                <a:solidFill>
                  <a:schemeClr val="bg1"/>
                </a:solidFill>
              </a:rPr>
              <a:t>Périodes, </a:t>
            </a:r>
          </a:p>
          <a:p>
            <a:pPr algn="l"/>
            <a:r>
              <a:rPr lang="fr-BE" sz="3000" dirty="0">
                <a:solidFill>
                  <a:schemeClr val="bg1"/>
                </a:solidFill>
              </a:rPr>
              <a:t>vous avez dit </a:t>
            </a:r>
          </a:p>
          <a:p>
            <a:pPr algn="l"/>
            <a:r>
              <a:rPr lang="fr-BE" sz="3000" dirty="0">
                <a:solidFill>
                  <a:schemeClr val="bg1"/>
                </a:solidFill>
              </a:rPr>
              <a:t>périodes</a:t>
            </a:r>
          </a:p>
        </p:txBody>
      </p:sp>
    </p:spTree>
    <p:extLst>
      <p:ext uri="{BB962C8B-B14F-4D97-AF65-F5344CB8AC3E}">
        <p14:creationId xmlns:p14="http://schemas.microsoft.com/office/powerpoint/2010/main" val="1603360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0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0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animBg="1"/>
      <p:bldP spid="4104" grpId="0" animBg="1"/>
      <p:bldP spid="4105" grpId="0" animBg="1"/>
      <p:bldP spid="4106" grpId="0" animBg="1"/>
      <p:bldP spid="4108" grpId="0" animBg="1"/>
      <p:bldP spid="410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578" name="Groupe 66"/>
          <p:cNvGrpSpPr>
            <a:grpSpLocks/>
          </p:cNvGrpSpPr>
          <p:nvPr/>
        </p:nvGrpSpPr>
        <p:grpSpPr bwMode="auto">
          <a:xfrm>
            <a:off x="1093788" y="3178973"/>
            <a:ext cx="6239847" cy="385361"/>
            <a:chOff x="1413924" y="3542936"/>
            <a:chExt cx="6759932" cy="513742"/>
          </a:xfrm>
        </p:grpSpPr>
        <p:cxnSp>
          <p:nvCxnSpPr>
            <p:cNvPr id="24614" name="Connecteur droit 50"/>
            <p:cNvCxnSpPr>
              <a:cxnSpLocks noChangeShapeType="1"/>
            </p:cNvCxnSpPr>
            <p:nvPr/>
          </p:nvCxnSpPr>
          <p:spPr bwMode="auto">
            <a:xfrm>
              <a:off x="1413924" y="3573099"/>
              <a:ext cx="6757987" cy="1"/>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4615" name="Connecteur droit 52"/>
            <p:cNvCxnSpPr>
              <a:cxnSpLocks noChangeShapeType="1"/>
            </p:cNvCxnSpPr>
            <p:nvPr/>
          </p:nvCxnSpPr>
          <p:spPr bwMode="auto">
            <a:xfrm>
              <a:off x="2355056"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16" name="Connecteur droit 53"/>
            <p:cNvCxnSpPr>
              <a:cxnSpLocks noChangeShapeType="1"/>
            </p:cNvCxnSpPr>
            <p:nvPr/>
          </p:nvCxnSpPr>
          <p:spPr bwMode="auto">
            <a:xfrm>
              <a:off x="2648744"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17" name="Connecteur droit 54"/>
            <p:cNvCxnSpPr>
              <a:cxnSpLocks noChangeShapeType="1"/>
            </p:cNvCxnSpPr>
            <p:nvPr/>
          </p:nvCxnSpPr>
          <p:spPr bwMode="auto">
            <a:xfrm>
              <a:off x="2942431"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18" name="Connecteur droit 55"/>
            <p:cNvCxnSpPr>
              <a:cxnSpLocks noChangeShapeType="1"/>
            </p:cNvCxnSpPr>
            <p:nvPr/>
          </p:nvCxnSpPr>
          <p:spPr bwMode="auto">
            <a:xfrm>
              <a:off x="3236119"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19" name="Connecteur droit 56"/>
            <p:cNvCxnSpPr>
              <a:cxnSpLocks noChangeShapeType="1"/>
            </p:cNvCxnSpPr>
            <p:nvPr/>
          </p:nvCxnSpPr>
          <p:spPr bwMode="auto">
            <a:xfrm>
              <a:off x="3528219"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0" name="Connecteur droit 57"/>
            <p:cNvCxnSpPr>
              <a:cxnSpLocks noChangeShapeType="1"/>
            </p:cNvCxnSpPr>
            <p:nvPr/>
          </p:nvCxnSpPr>
          <p:spPr bwMode="auto">
            <a:xfrm>
              <a:off x="3821906"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1" name="Connecteur droit 58"/>
            <p:cNvCxnSpPr>
              <a:cxnSpLocks noChangeShapeType="1"/>
            </p:cNvCxnSpPr>
            <p:nvPr/>
          </p:nvCxnSpPr>
          <p:spPr bwMode="auto">
            <a:xfrm>
              <a:off x="4112419"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2" name="Connecteur droit 60"/>
            <p:cNvCxnSpPr>
              <a:cxnSpLocks noChangeShapeType="1"/>
            </p:cNvCxnSpPr>
            <p:nvPr/>
          </p:nvCxnSpPr>
          <p:spPr bwMode="auto">
            <a:xfrm>
              <a:off x="4410869"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3" name="Connecteur droit 61"/>
            <p:cNvCxnSpPr>
              <a:cxnSpLocks noChangeShapeType="1"/>
            </p:cNvCxnSpPr>
            <p:nvPr/>
          </p:nvCxnSpPr>
          <p:spPr bwMode="auto">
            <a:xfrm>
              <a:off x="4701381"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4" name="Connecteur droit 62"/>
            <p:cNvCxnSpPr>
              <a:cxnSpLocks noChangeShapeType="1"/>
            </p:cNvCxnSpPr>
            <p:nvPr/>
          </p:nvCxnSpPr>
          <p:spPr bwMode="auto">
            <a:xfrm>
              <a:off x="4996656"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5" name="Connecteur droit 63"/>
            <p:cNvCxnSpPr>
              <a:cxnSpLocks noChangeShapeType="1"/>
            </p:cNvCxnSpPr>
            <p:nvPr/>
          </p:nvCxnSpPr>
          <p:spPr bwMode="auto">
            <a:xfrm>
              <a:off x="5287169"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6" name="Connecteur droit 64"/>
            <p:cNvCxnSpPr>
              <a:cxnSpLocks noChangeShapeType="1"/>
            </p:cNvCxnSpPr>
            <p:nvPr/>
          </p:nvCxnSpPr>
          <p:spPr bwMode="auto">
            <a:xfrm>
              <a:off x="5582444"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7" name="Connecteur droit 65"/>
            <p:cNvCxnSpPr>
              <a:cxnSpLocks noChangeShapeType="1"/>
            </p:cNvCxnSpPr>
            <p:nvPr/>
          </p:nvCxnSpPr>
          <p:spPr bwMode="auto">
            <a:xfrm>
              <a:off x="5874544"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8" name="Connecteur droit 66"/>
            <p:cNvCxnSpPr>
              <a:cxnSpLocks noChangeShapeType="1"/>
            </p:cNvCxnSpPr>
            <p:nvPr/>
          </p:nvCxnSpPr>
          <p:spPr bwMode="auto">
            <a:xfrm>
              <a:off x="6168231"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29" name="Connecteur droit 67"/>
            <p:cNvCxnSpPr>
              <a:cxnSpLocks noChangeShapeType="1"/>
            </p:cNvCxnSpPr>
            <p:nvPr/>
          </p:nvCxnSpPr>
          <p:spPr bwMode="auto">
            <a:xfrm>
              <a:off x="6461919"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30" name="Connecteur droit 68"/>
            <p:cNvCxnSpPr>
              <a:cxnSpLocks noChangeShapeType="1"/>
            </p:cNvCxnSpPr>
            <p:nvPr/>
          </p:nvCxnSpPr>
          <p:spPr bwMode="auto">
            <a:xfrm>
              <a:off x="6755606"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31" name="Connecteur droit 69"/>
            <p:cNvCxnSpPr>
              <a:cxnSpLocks noChangeShapeType="1"/>
            </p:cNvCxnSpPr>
            <p:nvPr/>
          </p:nvCxnSpPr>
          <p:spPr bwMode="auto">
            <a:xfrm>
              <a:off x="7049294"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32" name="Connecteur droit 70"/>
            <p:cNvCxnSpPr>
              <a:cxnSpLocks noChangeShapeType="1"/>
            </p:cNvCxnSpPr>
            <p:nvPr/>
          </p:nvCxnSpPr>
          <p:spPr bwMode="auto">
            <a:xfrm>
              <a:off x="7341394"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33" name="Connecteur droit 71"/>
            <p:cNvCxnSpPr>
              <a:cxnSpLocks noChangeShapeType="1"/>
            </p:cNvCxnSpPr>
            <p:nvPr/>
          </p:nvCxnSpPr>
          <p:spPr bwMode="auto">
            <a:xfrm>
              <a:off x="7633494"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34" name="Connecteur droit 72"/>
            <p:cNvCxnSpPr>
              <a:cxnSpLocks noChangeShapeType="1"/>
            </p:cNvCxnSpPr>
            <p:nvPr/>
          </p:nvCxnSpPr>
          <p:spPr bwMode="auto">
            <a:xfrm>
              <a:off x="7927181"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4635" name="ZoneTexte 78"/>
            <p:cNvSpPr txBox="1">
              <a:spLocks noChangeArrowheads="1"/>
            </p:cNvSpPr>
            <p:nvPr/>
          </p:nvSpPr>
          <p:spPr bwMode="auto">
            <a:xfrm>
              <a:off x="1939386" y="3687398"/>
              <a:ext cx="285153" cy="36928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a:t>
              </a:r>
              <a:endParaRPr lang="en-US" altLang="fr-FR" sz="1200">
                <a:latin typeface="Calibri" pitchFamily="34" charset="0"/>
                <a:cs typeface="Calibri" pitchFamily="34" charset="0"/>
              </a:endParaRPr>
            </a:p>
          </p:txBody>
        </p:sp>
        <p:sp>
          <p:nvSpPr>
            <p:cNvPr id="24636" name="ZoneTexte 79"/>
            <p:cNvSpPr txBox="1">
              <a:spLocks noChangeArrowheads="1"/>
            </p:cNvSpPr>
            <p:nvPr/>
          </p:nvSpPr>
          <p:spPr bwMode="auto">
            <a:xfrm>
              <a:off x="2231486"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2</a:t>
              </a:r>
              <a:endParaRPr lang="en-US" altLang="fr-FR" sz="1200">
                <a:latin typeface="Calibri" pitchFamily="34" charset="0"/>
                <a:cs typeface="Calibri" pitchFamily="34" charset="0"/>
              </a:endParaRPr>
            </a:p>
          </p:txBody>
        </p:sp>
        <p:sp>
          <p:nvSpPr>
            <p:cNvPr id="24637" name="ZoneTexte 80"/>
            <p:cNvSpPr txBox="1">
              <a:spLocks noChangeArrowheads="1"/>
            </p:cNvSpPr>
            <p:nvPr/>
          </p:nvSpPr>
          <p:spPr bwMode="auto">
            <a:xfrm>
              <a:off x="2525175"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3</a:t>
              </a:r>
              <a:endParaRPr lang="en-US" altLang="fr-FR" sz="1200">
                <a:latin typeface="Calibri" pitchFamily="34" charset="0"/>
                <a:cs typeface="Calibri" pitchFamily="34" charset="0"/>
              </a:endParaRPr>
            </a:p>
          </p:txBody>
        </p:sp>
        <p:sp>
          <p:nvSpPr>
            <p:cNvPr id="24638" name="ZoneTexte 90"/>
            <p:cNvSpPr txBox="1">
              <a:spLocks noChangeArrowheads="1"/>
            </p:cNvSpPr>
            <p:nvPr/>
          </p:nvSpPr>
          <p:spPr bwMode="auto">
            <a:xfrm>
              <a:off x="2818861"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4</a:t>
              </a:r>
              <a:endParaRPr lang="en-US" altLang="fr-FR" sz="1200">
                <a:latin typeface="Calibri" pitchFamily="34" charset="0"/>
                <a:cs typeface="Calibri" pitchFamily="34" charset="0"/>
              </a:endParaRPr>
            </a:p>
          </p:txBody>
        </p:sp>
        <p:sp>
          <p:nvSpPr>
            <p:cNvPr id="24639" name="ZoneTexte 91"/>
            <p:cNvSpPr txBox="1">
              <a:spLocks noChangeArrowheads="1"/>
            </p:cNvSpPr>
            <p:nvPr/>
          </p:nvSpPr>
          <p:spPr bwMode="auto">
            <a:xfrm>
              <a:off x="3112549"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5</a:t>
              </a:r>
              <a:endParaRPr lang="en-US" altLang="fr-FR" sz="1200">
                <a:latin typeface="Calibri" pitchFamily="34" charset="0"/>
                <a:cs typeface="Calibri" pitchFamily="34" charset="0"/>
              </a:endParaRPr>
            </a:p>
          </p:txBody>
        </p:sp>
        <p:sp>
          <p:nvSpPr>
            <p:cNvPr id="24640" name="ZoneTexte 92"/>
            <p:cNvSpPr txBox="1">
              <a:spLocks noChangeArrowheads="1"/>
            </p:cNvSpPr>
            <p:nvPr/>
          </p:nvSpPr>
          <p:spPr bwMode="auto">
            <a:xfrm>
              <a:off x="3404648"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6</a:t>
              </a:r>
              <a:endParaRPr lang="en-US" altLang="fr-FR" sz="1200">
                <a:latin typeface="Calibri" pitchFamily="34" charset="0"/>
                <a:cs typeface="Calibri" pitchFamily="34" charset="0"/>
              </a:endParaRPr>
            </a:p>
          </p:txBody>
        </p:sp>
        <p:sp>
          <p:nvSpPr>
            <p:cNvPr id="24641" name="ZoneTexte 93"/>
            <p:cNvSpPr txBox="1">
              <a:spLocks noChangeArrowheads="1"/>
            </p:cNvSpPr>
            <p:nvPr/>
          </p:nvSpPr>
          <p:spPr bwMode="auto">
            <a:xfrm>
              <a:off x="3698336"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7</a:t>
              </a:r>
              <a:endParaRPr lang="en-US" altLang="fr-FR" sz="1200">
                <a:latin typeface="Calibri" pitchFamily="34" charset="0"/>
                <a:cs typeface="Calibri" pitchFamily="34" charset="0"/>
              </a:endParaRPr>
            </a:p>
          </p:txBody>
        </p:sp>
        <p:sp>
          <p:nvSpPr>
            <p:cNvPr id="24642" name="ZoneTexte 94"/>
            <p:cNvSpPr txBox="1">
              <a:spLocks noChangeArrowheads="1"/>
            </p:cNvSpPr>
            <p:nvPr/>
          </p:nvSpPr>
          <p:spPr bwMode="auto">
            <a:xfrm>
              <a:off x="3988849"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8</a:t>
              </a:r>
              <a:endParaRPr lang="en-US" altLang="fr-FR" sz="1200">
                <a:latin typeface="Calibri" pitchFamily="34" charset="0"/>
                <a:cs typeface="Calibri" pitchFamily="34" charset="0"/>
              </a:endParaRPr>
            </a:p>
          </p:txBody>
        </p:sp>
        <p:sp>
          <p:nvSpPr>
            <p:cNvPr id="24643" name="ZoneTexte 95"/>
            <p:cNvSpPr txBox="1">
              <a:spLocks noChangeArrowheads="1"/>
            </p:cNvSpPr>
            <p:nvPr/>
          </p:nvSpPr>
          <p:spPr bwMode="auto">
            <a:xfrm>
              <a:off x="4287299" y="3687398"/>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9</a:t>
              </a:r>
              <a:endParaRPr lang="en-US" altLang="fr-FR" sz="1200">
                <a:latin typeface="Calibri" pitchFamily="34" charset="0"/>
                <a:cs typeface="Calibri" pitchFamily="34" charset="0"/>
              </a:endParaRPr>
            </a:p>
          </p:txBody>
        </p:sp>
        <p:sp>
          <p:nvSpPr>
            <p:cNvPr id="24644" name="ZoneTexte 96"/>
            <p:cNvSpPr txBox="1">
              <a:spLocks noChangeArrowheads="1"/>
            </p:cNvSpPr>
            <p:nvPr/>
          </p:nvSpPr>
          <p:spPr bwMode="auto">
            <a:xfrm>
              <a:off x="4577811"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10</a:t>
              </a:r>
              <a:endParaRPr lang="en-US" altLang="fr-FR" sz="1200">
                <a:latin typeface="Calibri" pitchFamily="34" charset="0"/>
                <a:cs typeface="Calibri" pitchFamily="34" charset="0"/>
              </a:endParaRPr>
            </a:p>
          </p:txBody>
        </p:sp>
        <p:sp>
          <p:nvSpPr>
            <p:cNvPr id="24645" name="ZoneTexte 97"/>
            <p:cNvSpPr txBox="1">
              <a:spLocks noChangeArrowheads="1"/>
            </p:cNvSpPr>
            <p:nvPr/>
          </p:nvSpPr>
          <p:spPr bwMode="auto">
            <a:xfrm>
              <a:off x="4873086" y="3687398"/>
              <a:ext cx="370245" cy="36928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11</a:t>
              </a:r>
              <a:endParaRPr lang="en-US" altLang="fr-FR" sz="1200">
                <a:latin typeface="Calibri" pitchFamily="34" charset="0"/>
                <a:cs typeface="Calibri" pitchFamily="34" charset="0"/>
              </a:endParaRPr>
            </a:p>
          </p:txBody>
        </p:sp>
        <p:sp>
          <p:nvSpPr>
            <p:cNvPr id="24646" name="ZoneTexte 98"/>
            <p:cNvSpPr txBox="1">
              <a:spLocks noChangeArrowheads="1"/>
            </p:cNvSpPr>
            <p:nvPr/>
          </p:nvSpPr>
          <p:spPr bwMode="auto">
            <a:xfrm>
              <a:off x="5163599"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12</a:t>
              </a:r>
              <a:endParaRPr lang="en-US" altLang="fr-FR" sz="1200">
                <a:latin typeface="Calibri" pitchFamily="34" charset="0"/>
                <a:cs typeface="Calibri" pitchFamily="34" charset="0"/>
              </a:endParaRPr>
            </a:p>
          </p:txBody>
        </p:sp>
        <p:sp>
          <p:nvSpPr>
            <p:cNvPr id="24647" name="ZoneTexte 99"/>
            <p:cNvSpPr txBox="1">
              <a:spLocks noChangeArrowheads="1"/>
            </p:cNvSpPr>
            <p:nvPr/>
          </p:nvSpPr>
          <p:spPr bwMode="auto">
            <a:xfrm>
              <a:off x="5458875"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13</a:t>
              </a:r>
              <a:endParaRPr lang="en-US" altLang="fr-FR" sz="1200">
                <a:latin typeface="Calibri" pitchFamily="34" charset="0"/>
                <a:cs typeface="Calibri" pitchFamily="34" charset="0"/>
              </a:endParaRPr>
            </a:p>
          </p:txBody>
        </p:sp>
        <p:sp>
          <p:nvSpPr>
            <p:cNvPr id="24648" name="ZoneTexte 100"/>
            <p:cNvSpPr txBox="1">
              <a:spLocks noChangeArrowheads="1"/>
            </p:cNvSpPr>
            <p:nvPr/>
          </p:nvSpPr>
          <p:spPr bwMode="auto">
            <a:xfrm>
              <a:off x="5750974"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14</a:t>
              </a:r>
              <a:endParaRPr lang="en-US" altLang="fr-FR" sz="1200">
                <a:latin typeface="Calibri" pitchFamily="34" charset="0"/>
                <a:cs typeface="Calibri" pitchFamily="34" charset="0"/>
              </a:endParaRPr>
            </a:p>
          </p:txBody>
        </p:sp>
        <p:sp>
          <p:nvSpPr>
            <p:cNvPr id="24649" name="ZoneTexte 101"/>
            <p:cNvSpPr txBox="1">
              <a:spLocks noChangeArrowheads="1"/>
            </p:cNvSpPr>
            <p:nvPr/>
          </p:nvSpPr>
          <p:spPr bwMode="auto">
            <a:xfrm>
              <a:off x="6044661"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15</a:t>
              </a:r>
              <a:endParaRPr lang="en-US" altLang="fr-FR" sz="1200">
                <a:latin typeface="Calibri" pitchFamily="34" charset="0"/>
                <a:cs typeface="Calibri" pitchFamily="34" charset="0"/>
              </a:endParaRPr>
            </a:p>
          </p:txBody>
        </p:sp>
        <p:sp>
          <p:nvSpPr>
            <p:cNvPr id="24650" name="ZoneTexte 102"/>
            <p:cNvSpPr txBox="1">
              <a:spLocks noChangeArrowheads="1"/>
            </p:cNvSpPr>
            <p:nvPr/>
          </p:nvSpPr>
          <p:spPr bwMode="auto">
            <a:xfrm>
              <a:off x="6338348"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16</a:t>
              </a:r>
              <a:endParaRPr lang="en-US" altLang="fr-FR" sz="1200">
                <a:latin typeface="Calibri" pitchFamily="34" charset="0"/>
                <a:cs typeface="Calibri" pitchFamily="34" charset="0"/>
              </a:endParaRPr>
            </a:p>
          </p:txBody>
        </p:sp>
        <p:sp>
          <p:nvSpPr>
            <p:cNvPr id="24651" name="ZoneTexte 103"/>
            <p:cNvSpPr txBox="1">
              <a:spLocks noChangeArrowheads="1"/>
            </p:cNvSpPr>
            <p:nvPr/>
          </p:nvSpPr>
          <p:spPr bwMode="auto">
            <a:xfrm>
              <a:off x="6632036"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17</a:t>
              </a:r>
              <a:endParaRPr lang="en-US" altLang="fr-FR" sz="1200">
                <a:latin typeface="Calibri" pitchFamily="34" charset="0"/>
                <a:cs typeface="Calibri" pitchFamily="34" charset="0"/>
              </a:endParaRPr>
            </a:p>
          </p:txBody>
        </p:sp>
        <p:sp>
          <p:nvSpPr>
            <p:cNvPr id="24652" name="ZoneTexte 104"/>
            <p:cNvSpPr txBox="1">
              <a:spLocks noChangeArrowheads="1"/>
            </p:cNvSpPr>
            <p:nvPr/>
          </p:nvSpPr>
          <p:spPr bwMode="auto">
            <a:xfrm>
              <a:off x="6925725"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18</a:t>
              </a:r>
              <a:endParaRPr lang="en-US" altLang="fr-FR" sz="1200">
                <a:latin typeface="Calibri" pitchFamily="34" charset="0"/>
                <a:cs typeface="Calibri" pitchFamily="34" charset="0"/>
              </a:endParaRPr>
            </a:p>
          </p:txBody>
        </p:sp>
        <p:sp>
          <p:nvSpPr>
            <p:cNvPr id="24653" name="ZoneTexte 105"/>
            <p:cNvSpPr txBox="1">
              <a:spLocks noChangeArrowheads="1"/>
            </p:cNvSpPr>
            <p:nvPr/>
          </p:nvSpPr>
          <p:spPr bwMode="auto">
            <a:xfrm>
              <a:off x="7217824"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19</a:t>
              </a:r>
              <a:endParaRPr lang="en-US" altLang="fr-FR" sz="1200">
                <a:latin typeface="Calibri" pitchFamily="34" charset="0"/>
                <a:cs typeface="Calibri" pitchFamily="34" charset="0"/>
              </a:endParaRPr>
            </a:p>
          </p:txBody>
        </p:sp>
        <p:sp>
          <p:nvSpPr>
            <p:cNvPr id="24654" name="ZoneTexte 106"/>
            <p:cNvSpPr txBox="1">
              <a:spLocks noChangeArrowheads="1"/>
            </p:cNvSpPr>
            <p:nvPr/>
          </p:nvSpPr>
          <p:spPr bwMode="auto">
            <a:xfrm>
              <a:off x="7509924"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20</a:t>
              </a:r>
              <a:endParaRPr lang="en-US" altLang="fr-FR" sz="1200">
                <a:latin typeface="Calibri" pitchFamily="34" charset="0"/>
                <a:cs typeface="Calibri" pitchFamily="34" charset="0"/>
              </a:endParaRPr>
            </a:p>
          </p:txBody>
        </p:sp>
        <p:sp>
          <p:nvSpPr>
            <p:cNvPr id="24655" name="ZoneTexte 107"/>
            <p:cNvSpPr txBox="1">
              <a:spLocks noChangeArrowheads="1"/>
            </p:cNvSpPr>
            <p:nvPr/>
          </p:nvSpPr>
          <p:spPr bwMode="auto">
            <a:xfrm>
              <a:off x="7803611" y="3687398"/>
              <a:ext cx="370245"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21</a:t>
              </a:r>
              <a:endParaRPr lang="en-US" altLang="fr-FR" sz="1200">
                <a:latin typeface="Calibri" pitchFamily="34" charset="0"/>
                <a:cs typeface="Calibri" pitchFamily="34" charset="0"/>
              </a:endParaRPr>
            </a:p>
          </p:txBody>
        </p:sp>
        <p:cxnSp>
          <p:nvCxnSpPr>
            <p:cNvPr id="24656" name="Connecteur droit 113"/>
            <p:cNvCxnSpPr>
              <a:cxnSpLocks noChangeShapeType="1"/>
            </p:cNvCxnSpPr>
            <p:nvPr/>
          </p:nvCxnSpPr>
          <p:spPr bwMode="auto">
            <a:xfrm>
              <a:off x="2107406"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24657" name="Connecteur droit 143"/>
            <p:cNvCxnSpPr>
              <a:cxnSpLocks noChangeShapeType="1"/>
            </p:cNvCxnSpPr>
            <p:nvPr/>
          </p:nvCxnSpPr>
          <p:spPr bwMode="auto">
            <a:xfrm>
              <a:off x="1837531" y="3542936"/>
              <a:ext cx="0" cy="1444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4658" name="ZoneTexte 78"/>
            <p:cNvSpPr txBox="1">
              <a:spLocks noChangeArrowheads="1"/>
            </p:cNvSpPr>
            <p:nvPr/>
          </p:nvSpPr>
          <p:spPr bwMode="auto">
            <a:xfrm>
              <a:off x="1712374" y="3685810"/>
              <a:ext cx="28515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0</a:t>
              </a:r>
              <a:endParaRPr lang="en-US" altLang="fr-FR" sz="1200">
                <a:latin typeface="Calibri" pitchFamily="34" charset="0"/>
                <a:cs typeface="Calibri" pitchFamily="34" charset="0"/>
              </a:endParaRPr>
            </a:p>
          </p:txBody>
        </p:sp>
        <p:cxnSp>
          <p:nvCxnSpPr>
            <p:cNvPr id="24659" name="Connecteur droit 143"/>
            <p:cNvCxnSpPr>
              <a:cxnSpLocks noChangeShapeType="1"/>
            </p:cNvCxnSpPr>
            <p:nvPr/>
          </p:nvCxnSpPr>
          <p:spPr bwMode="auto">
            <a:xfrm>
              <a:off x="1610519" y="3573099"/>
              <a:ext cx="0" cy="1428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4660" name="ZoneTexte 78"/>
            <p:cNvSpPr txBox="1">
              <a:spLocks noChangeArrowheads="1"/>
            </p:cNvSpPr>
            <p:nvPr/>
          </p:nvSpPr>
          <p:spPr bwMode="auto">
            <a:xfrm>
              <a:off x="1413924" y="3685810"/>
              <a:ext cx="335513" cy="3692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200">
                  <a:latin typeface="Calibri" pitchFamily="34" charset="0"/>
                  <a:cs typeface="Calibri" pitchFamily="34" charset="0"/>
                </a:rPr>
                <a:t>-1</a:t>
              </a:r>
              <a:endParaRPr lang="en-US" altLang="fr-FR" sz="1200">
                <a:latin typeface="Calibri" pitchFamily="34" charset="0"/>
                <a:cs typeface="Calibri" pitchFamily="34" charset="0"/>
              </a:endParaRPr>
            </a:p>
          </p:txBody>
        </p:sp>
      </p:grpSp>
      <p:sp>
        <p:nvSpPr>
          <p:cNvPr id="62" name="Rectangle 40"/>
          <p:cNvSpPr>
            <a:spLocks noChangeArrowheads="1"/>
          </p:cNvSpPr>
          <p:nvPr/>
        </p:nvSpPr>
        <p:spPr bwMode="auto">
          <a:xfrm>
            <a:off x="1365250" y="1902619"/>
            <a:ext cx="254000" cy="1283494"/>
          </a:xfrm>
          <a:prstGeom prst="rect">
            <a:avLst/>
          </a:prstGeom>
          <a:solidFill>
            <a:srgbClr val="00B05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91422" tIns="45711" rIns="91422" bIns="45711"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fr-BE" altLang="fr-FR" sz="1200">
              <a:solidFill>
                <a:srgbClr val="FFFFFF"/>
              </a:solidFill>
              <a:latin typeface="Calibri" pitchFamily="34" charset="0"/>
              <a:cs typeface="Calibri" pitchFamily="34" charset="0"/>
            </a:endParaRPr>
          </a:p>
        </p:txBody>
      </p:sp>
      <p:grpSp>
        <p:nvGrpSpPr>
          <p:cNvPr id="72" name="Groupe 71"/>
          <p:cNvGrpSpPr>
            <a:grpSpLocks/>
          </p:cNvGrpSpPr>
          <p:nvPr/>
        </p:nvGrpSpPr>
        <p:grpSpPr bwMode="auto">
          <a:xfrm>
            <a:off x="138113" y="2531269"/>
            <a:ext cx="944562" cy="647700"/>
            <a:chOff x="449517" y="2067096"/>
            <a:chExt cx="3657600" cy="2835275"/>
          </a:xfrm>
        </p:grpSpPr>
        <p:pic>
          <p:nvPicPr>
            <p:cNvPr id="24612" name="Picture 5" descr="C:\Users\User\AppData\Local\Temp\SNAGHTML27414c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17" y="2067096"/>
              <a:ext cx="3657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orme libre 70"/>
            <p:cNvSpPr/>
            <p:nvPr/>
          </p:nvSpPr>
          <p:spPr>
            <a:xfrm>
              <a:off x="2459659" y="2885366"/>
              <a:ext cx="1223301" cy="1454119"/>
            </a:xfrm>
            <a:custGeom>
              <a:avLst/>
              <a:gdLst>
                <a:gd name="connsiteX0" fmla="*/ 531801 w 1223780"/>
                <a:gd name="connsiteY0" fmla="*/ 3859 h 1449600"/>
                <a:gd name="connsiteX1" fmla="*/ 432947 w 1223780"/>
                <a:gd name="connsiteY1" fmla="*/ 16216 h 1449600"/>
                <a:gd name="connsiteX2" fmla="*/ 358807 w 1223780"/>
                <a:gd name="connsiteY2" fmla="*/ 40929 h 1449600"/>
                <a:gd name="connsiteX3" fmla="*/ 247596 w 1223780"/>
                <a:gd name="connsiteY3" fmla="*/ 90356 h 1449600"/>
                <a:gd name="connsiteX4" fmla="*/ 210525 w 1223780"/>
                <a:gd name="connsiteY4" fmla="*/ 102713 h 1449600"/>
                <a:gd name="connsiteX5" fmla="*/ 173455 w 1223780"/>
                <a:gd name="connsiteY5" fmla="*/ 139783 h 1449600"/>
                <a:gd name="connsiteX6" fmla="*/ 136385 w 1223780"/>
                <a:gd name="connsiteY6" fmla="*/ 164497 h 1449600"/>
                <a:gd name="connsiteX7" fmla="*/ 62244 w 1223780"/>
                <a:gd name="connsiteY7" fmla="*/ 312778 h 1449600"/>
                <a:gd name="connsiteX8" fmla="*/ 25174 w 1223780"/>
                <a:gd name="connsiteY8" fmla="*/ 423989 h 1449600"/>
                <a:gd name="connsiteX9" fmla="*/ 12817 w 1223780"/>
                <a:gd name="connsiteY9" fmla="*/ 461059 h 1449600"/>
                <a:gd name="connsiteX10" fmla="*/ 461 w 1223780"/>
                <a:gd name="connsiteY10" fmla="*/ 535200 h 1449600"/>
                <a:gd name="connsiteX11" fmla="*/ 25174 w 1223780"/>
                <a:gd name="connsiteY11" fmla="*/ 769978 h 1449600"/>
                <a:gd name="connsiteX12" fmla="*/ 37531 w 1223780"/>
                <a:gd name="connsiteY12" fmla="*/ 893546 h 1449600"/>
                <a:gd name="connsiteX13" fmla="*/ 62244 w 1223780"/>
                <a:gd name="connsiteY13" fmla="*/ 1054183 h 1449600"/>
                <a:gd name="connsiteX14" fmla="*/ 86958 w 1223780"/>
                <a:gd name="connsiteY14" fmla="*/ 1128324 h 1449600"/>
                <a:gd name="connsiteX15" fmla="*/ 124028 w 1223780"/>
                <a:gd name="connsiteY15" fmla="*/ 1165394 h 1449600"/>
                <a:gd name="connsiteX16" fmla="*/ 148742 w 1223780"/>
                <a:gd name="connsiteY16" fmla="*/ 1202464 h 1449600"/>
                <a:gd name="connsiteX17" fmla="*/ 222882 w 1223780"/>
                <a:gd name="connsiteY17" fmla="*/ 1276605 h 1449600"/>
                <a:gd name="connsiteX18" fmla="*/ 247596 w 1223780"/>
                <a:gd name="connsiteY18" fmla="*/ 1313675 h 1449600"/>
                <a:gd name="connsiteX19" fmla="*/ 358807 w 1223780"/>
                <a:gd name="connsiteY19" fmla="*/ 1400173 h 1449600"/>
                <a:gd name="connsiteX20" fmla="*/ 395877 w 1223780"/>
                <a:gd name="connsiteY20" fmla="*/ 1424886 h 1449600"/>
                <a:gd name="connsiteX21" fmla="*/ 470017 w 1223780"/>
                <a:gd name="connsiteY21" fmla="*/ 1449600 h 1449600"/>
                <a:gd name="connsiteX22" fmla="*/ 877790 w 1223780"/>
                <a:gd name="connsiteY22" fmla="*/ 1437243 h 1449600"/>
                <a:gd name="connsiteX23" fmla="*/ 914861 w 1223780"/>
                <a:gd name="connsiteY23" fmla="*/ 1424886 h 1449600"/>
                <a:gd name="connsiteX24" fmla="*/ 951931 w 1223780"/>
                <a:gd name="connsiteY24" fmla="*/ 1400173 h 1449600"/>
                <a:gd name="connsiteX25" fmla="*/ 1013715 w 1223780"/>
                <a:gd name="connsiteY25" fmla="*/ 1326032 h 1449600"/>
                <a:gd name="connsiteX26" fmla="*/ 1050785 w 1223780"/>
                <a:gd name="connsiteY26" fmla="*/ 1301319 h 1449600"/>
                <a:gd name="connsiteX27" fmla="*/ 1124925 w 1223780"/>
                <a:gd name="connsiteY27" fmla="*/ 1239535 h 1449600"/>
                <a:gd name="connsiteX28" fmla="*/ 1137282 w 1223780"/>
                <a:gd name="connsiteY28" fmla="*/ 1202464 h 1449600"/>
                <a:gd name="connsiteX29" fmla="*/ 1161996 w 1223780"/>
                <a:gd name="connsiteY29" fmla="*/ 1165394 h 1449600"/>
                <a:gd name="connsiteX30" fmla="*/ 1174352 w 1223780"/>
                <a:gd name="connsiteY30" fmla="*/ 1066540 h 1449600"/>
                <a:gd name="connsiteX31" fmla="*/ 1186709 w 1223780"/>
                <a:gd name="connsiteY31" fmla="*/ 1029470 h 1449600"/>
                <a:gd name="connsiteX32" fmla="*/ 1199066 w 1223780"/>
                <a:gd name="connsiteY32" fmla="*/ 967686 h 1449600"/>
                <a:gd name="connsiteX33" fmla="*/ 1211423 w 1223780"/>
                <a:gd name="connsiteY33" fmla="*/ 930616 h 1449600"/>
                <a:gd name="connsiteX34" fmla="*/ 1223780 w 1223780"/>
                <a:gd name="connsiteY34" fmla="*/ 868832 h 1449600"/>
                <a:gd name="connsiteX35" fmla="*/ 1199066 w 1223780"/>
                <a:gd name="connsiteY35" fmla="*/ 621697 h 1449600"/>
                <a:gd name="connsiteX36" fmla="*/ 1174352 w 1223780"/>
                <a:gd name="connsiteY36" fmla="*/ 547556 h 1449600"/>
                <a:gd name="connsiteX37" fmla="*/ 1149639 w 1223780"/>
                <a:gd name="connsiteY37" fmla="*/ 473416 h 1449600"/>
                <a:gd name="connsiteX38" fmla="*/ 1124925 w 1223780"/>
                <a:gd name="connsiteY38" fmla="*/ 436346 h 1449600"/>
                <a:gd name="connsiteX39" fmla="*/ 1087855 w 1223780"/>
                <a:gd name="connsiteY39" fmla="*/ 362205 h 1449600"/>
                <a:gd name="connsiteX40" fmla="*/ 1075498 w 1223780"/>
                <a:gd name="connsiteY40" fmla="*/ 325135 h 1449600"/>
                <a:gd name="connsiteX41" fmla="*/ 1038428 w 1223780"/>
                <a:gd name="connsiteY41" fmla="*/ 312778 h 1449600"/>
                <a:gd name="connsiteX42" fmla="*/ 1013715 w 1223780"/>
                <a:gd name="connsiteY42" fmla="*/ 226281 h 1449600"/>
                <a:gd name="connsiteX43" fmla="*/ 976644 w 1223780"/>
                <a:gd name="connsiteY43" fmla="*/ 201567 h 1449600"/>
                <a:gd name="connsiteX44" fmla="*/ 964288 w 1223780"/>
                <a:gd name="connsiteY44" fmla="*/ 164497 h 1449600"/>
                <a:gd name="connsiteX45" fmla="*/ 853077 w 1223780"/>
                <a:gd name="connsiteY45" fmla="*/ 102713 h 1449600"/>
                <a:gd name="connsiteX46" fmla="*/ 778936 w 1223780"/>
                <a:gd name="connsiteY46" fmla="*/ 53286 h 1449600"/>
                <a:gd name="connsiteX47" fmla="*/ 704796 w 1223780"/>
                <a:gd name="connsiteY47" fmla="*/ 28573 h 1449600"/>
                <a:gd name="connsiteX48" fmla="*/ 531801 w 1223780"/>
                <a:gd name="connsiteY48" fmla="*/ 3859 h 14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23780" h="1449600">
                  <a:moveTo>
                    <a:pt x="531801" y="3859"/>
                  </a:moveTo>
                  <a:cubicBezTo>
                    <a:pt x="486493" y="1800"/>
                    <a:pt x="465418" y="9258"/>
                    <a:pt x="432947" y="16216"/>
                  </a:cubicBezTo>
                  <a:cubicBezTo>
                    <a:pt x="407475" y="21674"/>
                    <a:pt x="358807" y="40929"/>
                    <a:pt x="358807" y="40929"/>
                  </a:cubicBezTo>
                  <a:cubicBezTo>
                    <a:pt x="300061" y="80093"/>
                    <a:pt x="335826" y="60946"/>
                    <a:pt x="247596" y="90356"/>
                  </a:cubicBezTo>
                  <a:lnTo>
                    <a:pt x="210525" y="102713"/>
                  </a:lnTo>
                  <a:cubicBezTo>
                    <a:pt x="198168" y="115070"/>
                    <a:pt x="186880" y="128596"/>
                    <a:pt x="173455" y="139783"/>
                  </a:cubicBezTo>
                  <a:cubicBezTo>
                    <a:pt x="162046" y="149290"/>
                    <a:pt x="146164" y="153320"/>
                    <a:pt x="136385" y="164497"/>
                  </a:cubicBezTo>
                  <a:cubicBezTo>
                    <a:pt x="84793" y="223460"/>
                    <a:pt x="85576" y="242782"/>
                    <a:pt x="62244" y="312778"/>
                  </a:cubicBezTo>
                  <a:lnTo>
                    <a:pt x="25174" y="423989"/>
                  </a:lnTo>
                  <a:lnTo>
                    <a:pt x="12817" y="461059"/>
                  </a:lnTo>
                  <a:cubicBezTo>
                    <a:pt x="8698" y="485773"/>
                    <a:pt x="461" y="510145"/>
                    <a:pt x="461" y="535200"/>
                  </a:cubicBezTo>
                  <a:cubicBezTo>
                    <a:pt x="461" y="706404"/>
                    <a:pt x="-5467" y="678058"/>
                    <a:pt x="25174" y="769978"/>
                  </a:cubicBezTo>
                  <a:cubicBezTo>
                    <a:pt x="29293" y="811167"/>
                    <a:pt x="33198" y="852379"/>
                    <a:pt x="37531" y="893546"/>
                  </a:cubicBezTo>
                  <a:cubicBezTo>
                    <a:pt x="45526" y="969498"/>
                    <a:pt x="43682" y="992310"/>
                    <a:pt x="62244" y="1054183"/>
                  </a:cubicBezTo>
                  <a:cubicBezTo>
                    <a:pt x="69729" y="1079135"/>
                    <a:pt x="68537" y="1109903"/>
                    <a:pt x="86958" y="1128324"/>
                  </a:cubicBezTo>
                  <a:cubicBezTo>
                    <a:pt x="99315" y="1140681"/>
                    <a:pt x="112841" y="1151969"/>
                    <a:pt x="124028" y="1165394"/>
                  </a:cubicBezTo>
                  <a:cubicBezTo>
                    <a:pt x="133535" y="1176803"/>
                    <a:pt x="138876" y="1191364"/>
                    <a:pt x="148742" y="1202464"/>
                  </a:cubicBezTo>
                  <a:cubicBezTo>
                    <a:pt x="171962" y="1228586"/>
                    <a:pt x="203495" y="1247525"/>
                    <a:pt x="222882" y="1276605"/>
                  </a:cubicBezTo>
                  <a:cubicBezTo>
                    <a:pt x="231120" y="1288962"/>
                    <a:pt x="238089" y="1302266"/>
                    <a:pt x="247596" y="1313675"/>
                  </a:cubicBezTo>
                  <a:cubicBezTo>
                    <a:pt x="283894" y="1357233"/>
                    <a:pt x="307135" y="1365725"/>
                    <a:pt x="358807" y="1400173"/>
                  </a:cubicBezTo>
                  <a:cubicBezTo>
                    <a:pt x="371164" y="1408411"/>
                    <a:pt x="381788" y="1420190"/>
                    <a:pt x="395877" y="1424886"/>
                  </a:cubicBezTo>
                  <a:lnTo>
                    <a:pt x="470017" y="1449600"/>
                  </a:lnTo>
                  <a:cubicBezTo>
                    <a:pt x="605941" y="1445481"/>
                    <a:pt x="742013" y="1444786"/>
                    <a:pt x="877790" y="1437243"/>
                  </a:cubicBezTo>
                  <a:cubicBezTo>
                    <a:pt x="890795" y="1436520"/>
                    <a:pt x="903211" y="1430711"/>
                    <a:pt x="914861" y="1424886"/>
                  </a:cubicBezTo>
                  <a:cubicBezTo>
                    <a:pt x="928144" y="1418245"/>
                    <a:pt x="939574" y="1408411"/>
                    <a:pt x="951931" y="1400173"/>
                  </a:cubicBezTo>
                  <a:cubicBezTo>
                    <a:pt x="976232" y="1363720"/>
                    <a:pt x="978034" y="1355766"/>
                    <a:pt x="1013715" y="1326032"/>
                  </a:cubicBezTo>
                  <a:cubicBezTo>
                    <a:pt x="1025124" y="1316525"/>
                    <a:pt x="1039376" y="1310826"/>
                    <a:pt x="1050785" y="1301319"/>
                  </a:cubicBezTo>
                  <a:cubicBezTo>
                    <a:pt x="1145927" y="1222033"/>
                    <a:pt x="1032888" y="1300892"/>
                    <a:pt x="1124925" y="1239535"/>
                  </a:cubicBezTo>
                  <a:cubicBezTo>
                    <a:pt x="1129044" y="1227178"/>
                    <a:pt x="1131457" y="1214114"/>
                    <a:pt x="1137282" y="1202464"/>
                  </a:cubicBezTo>
                  <a:cubicBezTo>
                    <a:pt x="1143924" y="1189181"/>
                    <a:pt x="1158088" y="1179722"/>
                    <a:pt x="1161996" y="1165394"/>
                  </a:cubicBezTo>
                  <a:cubicBezTo>
                    <a:pt x="1170733" y="1133356"/>
                    <a:pt x="1168412" y="1099212"/>
                    <a:pt x="1174352" y="1066540"/>
                  </a:cubicBezTo>
                  <a:cubicBezTo>
                    <a:pt x="1176682" y="1053725"/>
                    <a:pt x="1183550" y="1042106"/>
                    <a:pt x="1186709" y="1029470"/>
                  </a:cubicBezTo>
                  <a:cubicBezTo>
                    <a:pt x="1191803" y="1009095"/>
                    <a:pt x="1193972" y="988061"/>
                    <a:pt x="1199066" y="967686"/>
                  </a:cubicBezTo>
                  <a:cubicBezTo>
                    <a:pt x="1202225" y="955050"/>
                    <a:pt x="1208264" y="943252"/>
                    <a:pt x="1211423" y="930616"/>
                  </a:cubicBezTo>
                  <a:cubicBezTo>
                    <a:pt x="1216517" y="910241"/>
                    <a:pt x="1219661" y="889427"/>
                    <a:pt x="1223780" y="868832"/>
                  </a:cubicBezTo>
                  <a:cubicBezTo>
                    <a:pt x="1220509" y="826310"/>
                    <a:pt x="1212879" y="681552"/>
                    <a:pt x="1199066" y="621697"/>
                  </a:cubicBezTo>
                  <a:cubicBezTo>
                    <a:pt x="1193208" y="596314"/>
                    <a:pt x="1182590" y="572270"/>
                    <a:pt x="1174352" y="547556"/>
                  </a:cubicBezTo>
                  <a:cubicBezTo>
                    <a:pt x="1174350" y="547551"/>
                    <a:pt x="1149642" y="473420"/>
                    <a:pt x="1149639" y="473416"/>
                  </a:cubicBezTo>
                  <a:lnTo>
                    <a:pt x="1124925" y="436346"/>
                  </a:lnTo>
                  <a:cubicBezTo>
                    <a:pt x="1093871" y="343177"/>
                    <a:pt x="1135759" y="458010"/>
                    <a:pt x="1087855" y="362205"/>
                  </a:cubicBezTo>
                  <a:cubicBezTo>
                    <a:pt x="1082030" y="350555"/>
                    <a:pt x="1084708" y="334345"/>
                    <a:pt x="1075498" y="325135"/>
                  </a:cubicBezTo>
                  <a:cubicBezTo>
                    <a:pt x="1066288" y="315925"/>
                    <a:pt x="1050785" y="316897"/>
                    <a:pt x="1038428" y="312778"/>
                  </a:cubicBezTo>
                  <a:cubicBezTo>
                    <a:pt x="1037622" y="309552"/>
                    <a:pt x="1020160" y="234337"/>
                    <a:pt x="1013715" y="226281"/>
                  </a:cubicBezTo>
                  <a:cubicBezTo>
                    <a:pt x="1004438" y="214684"/>
                    <a:pt x="989001" y="209805"/>
                    <a:pt x="976644" y="201567"/>
                  </a:cubicBezTo>
                  <a:cubicBezTo>
                    <a:pt x="972525" y="189210"/>
                    <a:pt x="973498" y="173707"/>
                    <a:pt x="964288" y="164497"/>
                  </a:cubicBezTo>
                  <a:cubicBezTo>
                    <a:pt x="868652" y="68861"/>
                    <a:pt x="922998" y="141558"/>
                    <a:pt x="853077" y="102713"/>
                  </a:cubicBezTo>
                  <a:cubicBezTo>
                    <a:pt x="827113" y="88288"/>
                    <a:pt x="807114" y="62679"/>
                    <a:pt x="778936" y="53286"/>
                  </a:cubicBezTo>
                  <a:lnTo>
                    <a:pt x="704796" y="28573"/>
                  </a:lnTo>
                  <a:cubicBezTo>
                    <a:pt x="636881" y="-16704"/>
                    <a:pt x="577109" y="5918"/>
                    <a:pt x="531801" y="3859"/>
                  </a:cubicBezTo>
                  <a:close/>
                </a:path>
              </a:pathLst>
            </a:cu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200">
                <a:solidFill>
                  <a:srgbClr val="FFFFFF"/>
                </a:solidFill>
                <a:latin typeface="Calibri" panose="020F0502020204030204" pitchFamily="34" charset="0"/>
                <a:cs typeface="Calibri" panose="020F0502020204030204" pitchFamily="34" charset="0"/>
              </a:endParaRPr>
            </a:p>
          </p:txBody>
        </p:sp>
      </p:grpSp>
      <p:grpSp>
        <p:nvGrpSpPr>
          <p:cNvPr id="78" name="Groupe 77"/>
          <p:cNvGrpSpPr>
            <a:grpSpLocks/>
          </p:cNvGrpSpPr>
          <p:nvPr/>
        </p:nvGrpSpPr>
        <p:grpSpPr bwMode="auto">
          <a:xfrm>
            <a:off x="3200400" y="2395538"/>
            <a:ext cx="1123950" cy="744141"/>
            <a:chOff x="1728592" y="2408541"/>
            <a:chExt cx="3158527" cy="2079626"/>
          </a:xfrm>
        </p:grpSpPr>
        <p:pic>
          <p:nvPicPr>
            <p:cNvPr id="24609" name="Picture 14" descr="C:\Users\User\AppData\Local\Temp\SNAGHTML2794be1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756" y="2408541"/>
              <a:ext cx="3154363" cy="207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Forme libre 75"/>
            <p:cNvSpPr/>
            <p:nvPr/>
          </p:nvSpPr>
          <p:spPr>
            <a:xfrm>
              <a:off x="1728592" y="2418524"/>
              <a:ext cx="1427583" cy="1653717"/>
            </a:xfrm>
            <a:custGeom>
              <a:avLst/>
              <a:gdLst>
                <a:gd name="connsiteX0" fmla="*/ 1352811 w 1429632"/>
                <a:gd name="connsiteY0" fmla="*/ 100209 h 1653436"/>
                <a:gd name="connsiteX1" fmla="*/ 1240076 w 1429632"/>
                <a:gd name="connsiteY1" fmla="*/ 75156 h 1653436"/>
                <a:gd name="connsiteX2" fmla="*/ 1202498 w 1429632"/>
                <a:gd name="connsiteY2" fmla="*/ 62630 h 1653436"/>
                <a:gd name="connsiteX3" fmla="*/ 739035 w 1429632"/>
                <a:gd name="connsiteY3" fmla="*/ 50104 h 1653436"/>
                <a:gd name="connsiteX4" fmla="*/ 588723 w 1429632"/>
                <a:gd name="connsiteY4" fmla="*/ 12526 h 1653436"/>
                <a:gd name="connsiteX5" fmla="*/ 551145 w 1429632"/>
                <a:gd name="connsiteY5" fmla="*/ 0 h 1653436"/>
                <a:gd name="connsiteX6" fmla="*/ 388307 w 1429632"/>
                <a:gd name="connsiteY6" fmla="*/ 12526 h 1653436"/>
                <a:gd name="connsiteX7" fmla="*/ 300624 w 1429632"/>
                <a:gd name="connsiteY7" fmla="*/ 37578 h 1653436"/>
                <a:gd name="connsiteX8" fmla="*/ 263046 w 1429632"/>
                <a:gd name="connsiteY8" fmla="*/ 62630 h 1653436"/>
                <a:gd name="connsiteX9" fmla="*/ 175364 w 1429632"/>
                <a:gd name="connsiteY9" fmla="*/ 175365 h 1653436"/>
                <a:gd name="connsiteX10" fmla="*/ 100208 w 1429632"/>
                <a:gd name="connsiteY10" fmla="*/ 225469 h 1653436"/>
                <a:gd name="connsiteX11" fmla="*/ 87682 w 1429632"/>
                <a:gd name="connsiteY11" fmla="*/ 288099 h 1653436"/>
                <a:gd name="connsiteX12" fmla="*/ 62630 w 1429632"/>
                <a:gd name="connsiteY12" fmla="*/ 400833 h 1653436"/>
                <a:gd name="connsiteX13" fmla="*/ 37578 w 1429632"/>
                <a:gd name="connsiteY13" fmla="*/ 438411 h 1653436"/>
                <a:gd name="connsiteX14" fmla="*/ 12526 w 1429632"/>
                <a:gd name="connsiteY14" fmla="*/ 513567 h 1653436"/>
                <a:gd name="connsiteX15" fmla="*/ 0 w 1429632"/>
                <a:gd name="connsiteY15" fmla="*/ 551145 h 1653436"/>
                <a:gd name="connsiteX16" fmla="*/ 25052 w 1429632"/>
                <a:gd name="connsiteY16" fmla="*/ 726510 h 1653436"/>
                <a:gd name="connsiteX17" fmla="*/ 50104 w 1429632"/>
                <a:gd name="connsiteY17" fmla="*/ 764088 h 1653436"/>
                <a:gd name="connsiteX18" fmla="*/ 62630 w 1429632"/>
                <a:gd name="connsiteY18" fmla="*/ 801666 h 1653436"/>
                <a:gd name="connsiteX19" fmla="*/ 137786 w 1429632"/>
                <a:gd name="connsiteY19" fmla="*/ 851770 h 1653436"/>
                <a:gd name="connsiteX20" fmla="*/ 212942 w 1429632"/>
                <a:gd name="connsiteY20" fmla="*/ 876822 h 1653436"/>
                <a:gd name="connsiteX21" fmla="*/ 263046 w 1429632"/>
                <a:gd name="connsiteY21" fmla="*/ 951978 h 1653436"/>
                <a:gd name="connsiteX22" fmla="*/ 288098 w 1429632"/>
                <a:gd name="connsiteY22" fmla="*/ 989556 h 1653436"/>
                <a:gd name="connsiteX23" fmla="*/ 338203 w 1429632"/>
                <a:gd name="connsiteY23" fmla="*/ 1102291 h 1653436"/>
                <a:gd name="connsiteX24" fmla="*/ 375781 w 1429632"/>
                <a:gd name="connsiteY24" fmla="*/ 1177447 h 1653436"/>
                <a:gd name="connsiteX25" fmla="*/ 388307 w 1429632"/>
                <a:gd name="connsiteY25" fmla="*/ 1215025 h 1653436"/>
                <a:gd name="connsiteX26" fmla="*/ 438411 w 1429632"/>
                <a:gd name="connsiteY26" fmla="*/ 1290181 h 1653436"/>
                <a:gd name="connsiteX27" fmla="*/ 475989 w 1429632"/>
                <a:gd name="connsiteY27" fmla="*/ 1365337 h 1653436"/>
                <a:gd name="connsiteX28" fmla="*/ 513567 w 1429632"/>
                <a:gd name="connsiteY28" fmla="*/ 1440493 h 1653436"/>
                <a:gd name="connsiteX29" fmla="*/ 551145 w 1429632"/>
                <a:gd name="connsiteY29" fmla="*/ 1453019 h 1653436"/>
                <a:gd name="connsiteX30" fmla="*/ 601249 w 1429632"/>
                <a:gd name="connsiteY30" fmla="*/ 1503124 h 1653436"/>
                <a:gd name="connsiteX31" fmla="*/ 638827 w 1429632"/>
                <a:gd name="connsiteY31" fmla="*/ 1540702 h 1653436"/>
                <a:gd name="connsiteX32" fmla="*/ 713983 w 1429632"/>
                <a:gd name="connsiteY32" fmla="*/ 1590806 h 1653436"/>
                <a:gd name="connsiteX33" fmla="*/ 789140 w 1429632"/>
                <a:gd name="connsiteY33" fmla="*/ 1640910 h 1653436"/>
                <a:gd name="connsiteX34" fmla="*/ 826718 w 1429632"/>
                <a:gd name="connsiteY34" fmla="*/ 1653436 h 1653436"/>
                <a:gd name="connsiteX35" fmla="*/ 951978 w 1429632"/>
                <a:gd name="connsiteY35" fmla="*/ 1640910 h 1653436"/>
                <a:gd name="connsiteX36" fmla="*/ 989556 w 1429632"/>
                <a:gd name="connsiteY36" fmla="*/ 1565754 h 1653436"/>
                <a:gd name="connsiteX37" fmla="*/ 1052186 w 1429632"/>
                <a:gd name="connsiteY37" fmla="*/ 1503124 h 1653436"/>
                <a:gd name="connsiteX38" fmla="*/ 1139868 w 1429632"/>
                <a:gd name="connsiteY38" fmla="*/ 1402915 h 1653436"/>
                <a:gd name="connsiteX39" fmla="*/ 1215024 w 1429632"/>
                <a:gd name="connsiteY39" fmla="*/ 1252603 h 1653436"/>
                <a:gd name="connsiteX40" fmla="*/ 1227550 w 1429632"/>
                <a:gd name="connsiteY40" fmla="*/ 1215025 h 1653436"/>
                <a:gd name="connsiteX41" fmla="*/ 1240076 w 1429632"/>
                <a:gd name="connsiteY41" fmla="*/ 1177447 h 1653436"/>
                <a:gd name="connsiteX42" fmla="*/ 1265129 w 1429632"/>
                <a:gd name="connsiteY42" fmla="*/ 801666 h 1653436"/>
                <a:gd name="connsiteX43" fmla="*/ 1315233 w 1429632"/>
                <a:gd name="connsiteY43" fmla="*/ 688932 h 1653436"/>
                <a:gd name="connsiteX44" fmla="*/ 1352811 w 1429632"/>
                <a:gd name="connsiteY44" fmla="*/ 663880 h 1653436"/>
                <a:gd name="connsiteX45" fmla="*/ 1365337 w 1429632"/>
                <a:gd name="connsiteY45" fmla="*/ 626302 h 1653436"/>
                <a:gd name="connsiteX46" fmla="*/ 1390389 w 1429632"/>
                <a:gd name="connsiteY46" fmla="*/ 588724 h 1653436"/>
                <a:gd name="connsiteX47" fmla="*/ 1402915 w 1429632"/>
                <a:gd name="connsiteY47" fmla="*/ 501041 h 1653436"/>
                <a:gd name="connsiteX48" fmla="*/ 1415441 w 1429632"/>
                <a:gd name="connsiteY48" fmla="*/ 450937 h 1653436"/>
                <a:gd name="connsiteX49" fmla="*/ 1427967 w 1429632"/>
                <a:gd name="connsiteY49" fmla="*/ 388307 h 1653436"/>
                <a:gd name="connsiteX50" fmla="*/ 1415441 w 1429632"/>
                <a:gd name="connsiteY50" fmla="*/ 150313 h 1653436"/>
                <a:gd name="connsiteX51" fmla="*/ 1265129 w 1429632"/>
                <a:gd name="connsiteY51" fmla="*/ 112735 h 1653436"/>
                <a:gd name="connsiteX52" fmla="*/ 1240076 w 1429632"/>
                <a:gd name="connsiteY52" fmla="*/ 62630 h 165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29632" h="1653436">
                  <a:moveTo>
                    <a:pt x="1352811" y="100209"/>
                  </a:moveTo>
                  <a:cubicBezTo>
                    <a:pt x="1309771" y="91600"/>
                    <a:pt x="1281344" y="86947"/>
                    <a:pt x="1240076" y="75156"/>
                  </a:cubicBezTo>
                  <a:cubicBezTo>
                    <a:pt x="1227380" y="71529"/>
                    <a:pt x="1215685" y="63289"/>
                    <a:pt x="1202498" y="62630"/>
                  </a:cubicBezTo>
                  <a:cubicBezTo>
                    <a:pt x="1048147" y="54912"/>
                    <a:pt x="893523" y="54279"/>
                    <a:pt x="739035" y="50104"/>
                  </a:cubicBezTo>
                  <a:cubicBezTo>
                    <a:pt x="637831" y="33237"/>
                    <a:pt x="687973" y="45609"/>
                    <a:pt x="588723" y="12526"/>
                  </a:cubicBezTo>
                  <a:lnTo>
                    <a:pt x="551145" y="0"/>
                  </a:lnTo>
                  <a:cubicBezTo>
                    <a:pt x="496866" y="4175"/>
                    <a:pt x="442374" y="6165"/>
                    <a:pt x="388307" y="12526"/>
                  </a:cubicBezTo>
                  <a:cubicBezTo>
                    <a:pt x="364001" y="15386"/>
                    <a:pt x="324923" y="29478"/>
                    <a:pt x="300624" y="37578"/>
                  </a:cubicBezTo>
                  <a:cubicBezTo>
                    <a:pt x="288098" y="45929"/>
                    <a:pt x="272959" y="51300"/>
                    <a:pt x="263046" y="62630"/>
                  </a:cubicBezTo>
                  <a:cubicBezTo>
                    <a:pt x="205392" y="128521"/>
                    <a:pt x="232893" y="130620"/>
                    <a:pt x="175364" y="175365"/>
                  </a:cubicBezTo>
                  <a:cubicBezTo>
                    <a:pt x="151598" y="193850"/>
                    <a:pt x="100208" y="225469"/>
                    <a:pt x="100208" y="225469"/>
                  </a:cubicBezTo>
                  <a:cubicBezTo>
                    <a:pt x="96033" y="246346"/>
                    <a:pt x="91490" y="267152"/>
                    <a:pt x="87682" y="288099"/>
                  </a:cubicBezTo>
                  <a:cubicBezTo>
                    <a:pt x="82184" y="318339"/>
                    <a:pt x="78405" y="369282"/>
                    <a:pt x="62630" y="400833"/>
                  </a:cubicBezTo>
                  <a:cubicBezTo>
                    <a:pt x="55897" y="414298"/>
                    <a:pt x="43692" y="424654"/>
                    <a:pt x="37578" y="438411"/>
                  </a:cubicBezTo>
                  <a:cubicBezTo>
                    <a:pt x="26853" y="462542"/>
                    <a:pt x="20877" y="488515"/>
                    <a:pt x="12526" y="513567"/>
                  </a:cubicBezTo>
                  <a:lnTo>
                    <a:pt x="0" y="551145"/>
                  </a:lnTo>
                  <a:cubicBezTo>
                    <a:pt x="3200" y="586347"/>
                    <a:pt x="954" y="678315"/>
                    <a:pt x="25052" y="726510"/>
                  </a:cubicBezTo>
                  <a:cubicBezTo>
                    <a:pt x="31785" y="739975"/>
                    <a:pt x="43371" y="750623"/>
                    <a:pt x="50104" y="764088"/>
                  </a:cubicBezTo>
                  <a:cubicBezTo>
                    <a:pt x="56009" y="775898"/>
                    <a:pt x="53294" y="792330"/>
                    <a:pt x="62630" y="801666"/>
                  </a:cubicBezTo>
                  <a:cubicBezTo>
                    <a:pt x="83920" y="822956"/>
                    <a:pt x="109222" y="842249"/>
                    <a:pt x="137786" y="851770"/>
                  </a:cubicBezTo>
                  <a:lnTo>
                    <a:pt x="212942" y="876822"/>
                  </a:lnTo>
                  <a:lnTo>
                    <a:pt x="263046" y="951978"/>
                  </a:lnTo>
                  <a:lnTo>
                    <a:pt x="288098" y="989556"/>
                  </a:lnTo>
                  <a:cubicBezTo>
                    <a:pt x="317911" y="1078995"/>
                    <a:pt x="298501" y="1042741"/>
                    <a:pt x="338203" y="1102291"/>
                  </a:cubicBezTo>
                  <a:cubicBezTo>
                    <a:pt x="369687" y="1196744"/>
                    <a:pt x="327217" y="1080319"/>
                    <a:pt x="375781" y="1177447"/>
                  </a:cubicBezTo>
                  <a:cubicBezTo>
                    <a:pt x="381686" y="1189257"/>
                    <a:pt x="381895" y="1203483"/>
                    <a:pt x="388307" y="1215025"/>
                  </a:cubicBezTo>
                  <a:cubicBezTo>
                    <a:pt x="402929" y="1241345"/>
                    <a:pt x="428890" y="1261617"/>
                    <a:pt x="438411" y="1290181"/>
                  </a:cubicBezTo>
                  <a:cubicBezTo>
                    <a:pt x="469895" y="1384634"/>
                    <a:pt x="427425" y="1268209"/>
                    <a:pt x="475989" y="1365337"/>
                  </a:cubicBezTo>
                  <a:cubicBezTo>
                    <a:pt x="491117" y="1395593"/>
                    <a:pt x="483652" y="1416561"/>
                    <a:pt x="513567" y="1440493"/>
                  </a:cubicBezTo>
                  <a:cubicBezTo>
                    <a:pt x="523877" y="1448741"/>
                    <a:pt x="538619" y="1448844"/>
                    <a:pt x="551145" y="1453019"/>
                  </a:cubicBezTo>
                  <a:cubicBezTo>
                    <a:pt x="575004" y="1524598"/>
                    <a:pt x="543987" y="1464949"/>
                    <a:pt x="601249" y="1503124"/>
                  </a:cubicBezTo>
                  <a:cubicBezTo>
                    <a:pt x="615988" y="1512950"/>
                    <a:pt x="624844" y="1529826"/>
                    <a:pt x="638827" y="1540702"/>
                  </a:cubicBezTo>
                  <a:cubicBezTo>
                    <a:pt x="662593" y="1559187"/>
                    <a:pt x="688931" y="1574105"/>
                    <a:pt x="713983" y="1590806"/>
                  </a:cubicBezTo>
                  <a:lnTo>
                    <a:pt x="789140" y="1640910"/>
                  </a:lnTo>
                  <a:lnTo>
                    <a:pt x="826718" y="1653436"/>
                  </a:lnTo>
                  <a:cubicBezTo>
                    <a:pt x="868471" y="1649261"/>
                    <a:pt x="912170" y="1654179"/>
                    <a:pt x="951978" y="1640910"/>
                  </a:cubicBezTo>
                  <a:cubicBezTo>
                    <a:pt x="973517" y="1633730"/>
                    <a:pt x="981774" y="1581317"/>
                    <a:pt x="989556" y="1565754"/>
                  </a:cubicBezTo>
                  <a:cubicBezTo>
                    <a:pt x="1010433" y="1524001"/>
                    <a:pt x="1014608" y="1528176"/>
                    <a:pt x="1052186" y="1503124"/>
                  </a:cubicBezTo>
                  <a:cubicBezTo>
                    <a:pt x="1110641" y="1415441"/>
                    <a:pt x="1077238" y="1444668"/>
                    <a:pt x="1139868" y="1402915"/>
                  </a:cubicBezTo>
                  <a:cubicBezTo>
                    <a:pt x="1204620" y="1305787"/>
                    <a:pt x="1180451" y="1356323"/>
                    <a:pt x="1215024" y="1252603"/>
                  </a:cubicBezTo>
                  <a:lnTo>
                    <a:pt x="1227550" y="1215025"/>
                  </a:lnTo>
                  <a:lnTo>
                    <a:pt x="1240076" y="1177447"/>
                  </a:lnTo>
                  <a:cubicBezTo>
                    <a:pt x="1243329" y="1096140"/>
                    <a:pt x="1234179" y="915150"/>
                    <a:pt x="1265129" y="801666"/>
                  </a:cubicBezTo>
                  <a:cubicBezTo>
                    <a:pt x="1274431" y="767558"/>
                    <a:pt x="1287226" y="716939"/>
                    <a:pt x="1315233" y="688932"/>
                  </a:cubicBezTo>
                  <a:cubicBezTo>
                    <a:pt x="1325878" y="678287"/>
                    <a:pt x="1340285" y="672231"/>
                    <a:pt x="1352811" y="663880"/>
                  </a:cubicBezTo>
                  <a:cubicBezTo>
                    <a:pt x="1356986" y="651354"/>
                    <a:pt x="1359432" y="638112"/>
                    <a:pt x="1365337" y="626302"/>
                  </a:cubicBezTo>
                  <a:cubicBezTo>
                    <a:pt x="1372070" y="612837"/>
                    <a:pt x="1386063" y="603143"/>
                    <a:pt x="1390389" y="588724"/>
                  </a:cubicBezTo>
                  <a:cubicBezTo>
                    <a:pt x="1398873" y="560445"/>
                    <a:pt x="1397634" y="530089"/>
                    <a:pt x="1402915" y="501041"/>
                  </a:cubicBezTo>
                  <a:cubicBezTo>
                    <a:pt x="1405995" y="484103"/>
                    <a:pt x="1411706" y="467742"/>
                    <a:pt x="1415441" y="450937"/>
                  </a:cubicBezTo>
                  <a:cubicBezTo>
                    <a:pt x="1420059" y="430154"/>
                    <a:pt x="1423792" y="409184"/>
                    <a:pt x="1427967" y="388307"/>
                  </a:cubicBezTo>
                  <a:cubicBezTo>
                    <a:pt x="1423792" y="308976"/>
                    <a:pt x="1440562" y="225677"/>
                    <a:pt x="1415441" y="150313"/>
                  </a:cubicBezTo>
                  <a:cubicBezTo>
                    <a:pt x="1409603" y="132798"/>
                    <a:pt x="1276492" y="114629"/>
                    <a:pt x="1265129" y="112735"/>
                  </a:cubicBezTo>
                  <a:cubicBezTo>
                    <a:pt x="1250736" y="69554"/>
                    <a:pt x="1261940" y="84492"/>
                    <a:pt x="1240076" y="6263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200">
                <a:solidFill>
                  <a:srgbClr val="FFFFFF"/>
                </a:solidFill>
                <a:latin typeface="Calibri" panose="020F0502020204030204" pitchFamily="34" charset="0"/>
                <a:cs typeface="Calibri" panose="020F0502020204030204" pitchFamily="34" charset="0"/>
              </a:endParaRPr>
            </a:p>
          </p:txBody>
        </p:sp>
        <p:sp>
          <p:nvSpPr>
            <p:cNvPr id="77" name="Forme libre 76"/>
            <p:cNvSpPr/>
            <p:nvPr/>
          </p:nvSpPr>
          <p:spPr>
            <a:xfrm>
              <a:off x="3883351" y="2731300"/>
              <a:ext cx="950233" cy="1237793"/>
            </a:xfrm>
            <a:custGeom>
              <a:avLst/>
              <a:gdLst>
                <a:gd name="connsiteX0" fmla="*/ 513568 w 951982"/>
                <a:gd name="connsiteY0" fmla="*/ 62630 h 1240077"/>
                <a:gd name="connsiteX1" fmla="*/ 388307 w 951982"/>
                <a:gd name="connsiteY1" fmla="*/ 37578 h 1240077"/>
                <a:gd name="connsiteX2" fmla="*/ 338203 w 951982"/>
                <a:gd name="connsiteY2" fmla="*/ 25052 h 1240077"/>
                <a:gd name="connsiteX3" fmla="*/ 300625 w 951982"/>
                <a:gd name="connsiteY3" fmla="*/ 12526 h 1240077"/>
                <a:gd name="connsiteX4" fmla="*/ 237995 w 951982"/>
                <a:gd name="connsiteY4" fmla="*/ 0 h 1240077"/>
                <a:gd name="connsiteX5" fmla="*/ 162839 w 951982"/>
                <a:gd name="connsiteY5" fmla="*/ 12526 h 1240077"/>
                <a:gd name="connsiteX6" fmla="*/ 137787 w 951982"/>
                <a:gd name="connsiteY6" fmla="*/ 50104 h 1240077"/>
                <a:gd name="connsiteX7" fmla="*/ 100209 w 951982"/>
                <a:gd name="connsiteY7" fmla="*/ 200416 h 1240077"/>
                <a:gd name="connsiteX8" fmla="*/ 87683 w 951982"/>
                <a:gd name="connsiteY8" fmla="*/ 450937 h 1240077"/>
                <a:gd name="connsiteX9" fmla="*/ 75157 w 951982"/>
                <a:gd name="connsiteY9" fmla="*/ 501041 h 1240077"/>
                <a:gd name="connsiteX10" fmla="*/ 50105 w 951982"/>
                <a:gd name="connsiteY10" fmla="*/ 538619 h 1240077"/>
                <a:gd name="connsiteX11" fmla="*/ 12527 w 951982"/>
                <a:gd name="connsiteY11" fmla="*/ 651353 h 1240077"/>
                <a:gd name="connsiteX12" fmla="*/ 0 w 951982"/>
                <a:gd name="connsiteY12" fmla="*/ 688931 h 1240077"/>
                <a:gd name="connsiteX13" fmla="*/ 12527 w 951982"/>
                <a:gd name="connsiteY13" fmla="*/ 889348 h 1240077"/>
                <a:gd name="connsiteX14" fmla="*/ 50105 w 951982"/>
                <a:gd name="connsiteY14" fmla="*/ 1014608 h 1240077"/>
                <a:gd name="connsiteX15" fmla="*/ 62631 w 951982"/>
                <a:gd name="connsiteY15" fmla="*/ 1052186 h 1240077"/>
                <a:gd name="connsiteX16" fmla="*/ 87683 w 951982"/>
                <a:gd name="connsiteY16" fmla="*/ 1089764 h 1240077"/>
                <a:gd name="connsiteX17" fmla="*/ 162839 w 951982"/>
                <a:gd name="connsiteY17" fmla="*/ 1152394 h 1240077"/>
                <a:gd name="connsiteX18" fmla="*/ 200417 w 951982"/>
                <a:gd name="connsiteY18" fmla="*/ 1164921 h 1240077"/>
                <a:gd name="connsiteX19" fmla="*/ 237995 w 951982"/>
                <a:gd name="connsiteY19" fmla="*/ 1202499 h 1240077"/>
                <a:gd name="connsiteX20" fmla="*/ 275573 w 951982"/>
                <a:gd name="connsiteY20" fmla="*/ 1215025 h 1240077"/>
                <a:gd name="connsiteX21" fmla="*/ 313151 w 951982"/>
                <a:gd name="connsiteY21" fmla="*/ 1240077 h 1240077"/>
                <a:gd name="connsiteX22" fmla="*/ 613776 w 951982"/>
                <a:gd name="connsiteY22" fmla="*/ 1227551 h 1240077"/>
                <a:gd name="connsiteX23" fmla="*/ 688932 w 951982"/>
                <a:gd name="connsiteY23" fmla="*/ 1202499 h 1240077"/>
                <a:gd name="connsiteX24" fmla="*/ 713984 w 951982"/>
                <a:gd name="connsiteY24" fmla="*/ 1164921 h 1240077"/>
                <a:gd name="connsiteX25" fmla="*/ 739036 w 951982"/>
                <a:gd name="connsiteY25" fmla="*/ 1139868 h 1240077"/>
                <a:gd name="connsiteX26" fmla="*/ 789140 w 951982"/>
                <a:gd name="connsiteY26" fmla="*/ 1064712 h 1240077"/>
                <a:gd name="connsiteX27" fmla="*/ 826718 w 951982"/>
                <a:gd name="connsiteY27" fmla="*/ 1027134 h 1240077"/>
                <a:gd name="connsiteX28" fmla="*/ 851770 w 951982"/>
                <a:gd name="connsiteY28" fmla="*/ 989556 h 1240077"/>
                <a:gd name="connsiteX29" fmla="*/ 876822 w 951982"/>
                <a:gd name="connsiteY29" fmla="*/ 914400 h 1240077"/>
                <a:gd name="connsiteX30" fmla="*/ 914400 w 951982"/>
                <a:gd name="connsiteY30" fmla="*/ 739036 h 1240077"/>
                <a:gd name="connsiteX31" fmla="*/ 939453 w 951982"/>
                <a:gd name="connsiteY31" fmla="*/ 713984 h 1240077"/>
                <a:gd name="connsiteX32" fmla="*/ 939453 w 951982"/>
                <a:gd name="connsiteY32" fmla="*/ 425885 h 1240077"/>
                <a:gd name="connsiteX33" fmla="*/ 876822 w 951982"/>
                <a:gd name="connsiteY33" fmla="*/ 350729 h 1240077"/>
                <a:gd name="connsiteX34" fmla="*/ 839244 w 951982"/>
                <a:gd name="connsiteY34" fmla="*/ 338203 h 1240077"/>
                <a:gd name="connsiteX35" fmla="*/ 789140 w 951982"/>
                <a:gd name="connsiteY35" fmla="*/ 263047 h 1240077"/>
                <a:gd name="connsiteX36" fmla="*/ 776614 w 951982"/>
                <a:gd name="connsiteY36" fmla="*/ 225468 h 1240077"/>
                <a:gd name="connsiteX37" fmla="*/ 739036 w 951982"/>
                <a:gd name="connsiteY37" fmla="*/ 200416 h 1240077"/>
                <a:gd name="connsiteX38" fmla="*/ 663880 w 951982"/>
                <a:gd name="connsiteY38" fmla="*/ 137786 h 1240077"/>
                <a:gd name="connsiteX39" fmla="*/ 588724 w 951982"/>
                <a:gd name="connsiteY39" fmla="*/ 112734 h 1240077"/>
                <a:gd name="connsiteX40" fmla="*/ 551146 w 951982"/>
                <a:gd name="connsiteY40" fmla="*/ 100208 h 1240077"/>
                <a:gd name="connsiteX41" fmla="*/ 450937 w 951982"/>
                <a:gd name="connsiteY41" fmla="*/ 50104 h 124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1982" h="1240077">
                  <a:moveTo>
                    <a:pt x="513568" y="62630"/>
                  </a:moveTo>
                  <a:cubicBezTo>
                    <a:pt x="471814" y="54279"/>
                    <a:pt x="429616" y="47905"/>
                    <a:pt x="388307" y="37578"/>
                  </a:cubicBezTo>
                  <a:cubicBezTo>
                    <a:pt x="371606" y="33403"/>
                    <a:pt x="354756" y="29781"/>
                    <a:pt x="338203" y="25052"/>
                  </a:cubicBezTo>
                  <a:cubicBezTo>
                    <a:pt x="325507" y="21425"/>
                    <a:pt x="313434" y="15728"/>
                    <a:pt x="300625" y="12526"/>
                  </a:cubicBezTo>
                  <a:cubicBezTo>
                    <a:pt x="279971" y="7362"/>
                    <a:pt x="258872" y="4175"/>
                    <a:pt x="237995" y="0"/>
                  </a:cubicBezTo>
                  <a:cubicBezTo>
                    <a:pt x="212943" y="4175"/>
                    <a:pt x="185555" y="1168"/>
                    <a:pt x="162839" y="12526"/>
                  </a:cubicBezTo>
                  <a:cubicBezTo>
                    <a:pt x="149374" y="19259"/>
                    <a:pt x="143901" y="36347"/>
                    <a:pt x="137787" y="50104"/>
                  </a:cubicBezTo>
                  <a:cubicBezTo>
                    <a:pt x="111320" y="109654"/>
                    <a:pt x="110713" y="137395"/>
                    <a:pt x="100209" y="200416"/>
                  </a:cubicBezTo>
                  <a:cubicBezTo>
                    <a:pt x="96034" y="283923"/>
                    <a:pt x="94627" y="367614"/>
                    <a:pt x="87683" y="450937"/>
                  </a:cubicBezTo>
                  <a:cubicBezTo>
                    <a:pt x="86253" y="468093"/>
                    <a:pt x="81938" y="485218"/>
                    <a:pt x="75157" y="501041"/>
                  </a:cubicBezTo>
                  <a:cubicBezTo>
                    <a:pt x="69227" y="514878"/>
                    <a:pt x="56219" y="524862"/>
                    <a:pt x="50105" y="538619"/>
                  </a:cubicBezTo>
                  <a:cubicBezTo>
                    <a:pt x="50103" y="538624"/>
                    <a:pt x="18791" y="632562"/>
                    <a:pt x="12527" y="651353"/>
                  </a:cubicBezTo>
                  <a:lnTo>
                    <a:pt x="0" y="688931"/>
                  </a:lnTo>
                  <a:cubicBezTo>
                    <a:pt x="4176" y="755737"/>
                    <a:pt x="5866" y="822744"/>
                    <a:pt x="12527" y="889348"/>
                  </a:cubicBezTo>
                  <a:cubicBezTo>
                    <a:pt x="15232" y="916392"/>
                    <a:pt x="44499" y="997789"/>
                    <a:pt x="50105" y="1014608"/>
                  </a:cubicBezTo>
                  <a:cubicBezTo>
                    <a:pt x="54280" y="1027134"/>
                    <a:pt x="55307" y="1041200"/>
                    <a:pt x="62631" y="1052186"/>
                  </a:cubicBezTo>
                  <a:cubicBezTo>
                    <a:pt x="70982" y="1064712"/>
                    <a:pt x="78045" y="1078199"/>
                    <a:pt x="87683" y="1089764"/>
                  </a:cubicBezTo>
                  <a:cubicBezTo>
                    <a:pt x="107471" y="1113510"/>
                    <a:pt x="134687" y="1138317"/>
                    <a:pt x="162839" y="1152394"/>
                  </a:cubicBezTo>
                  <a:cubicBezTo>
                    <a:pt x="174649" y="1158299"/>
                    <a:pt x="187891" y="1160745"/>
                    <a:pt x="200417" y="1164921"/>
                  </a:cubicBezTo>
                  <a:cubicBezTo>
                    <a:pt x="212943" y="1177447"/>
                    <a:pt x="223256" y="1192673"/>
                    <a:pt x="237995" y="1202499"/>
                  </a:cubicBezTo>
                  <a:cubicBezTo>
                    <a:pt x="248981" y="1209823"/>
                    <a:pt x="263763" y="1209120"/>
                    <a:pt x="275573" y="1215025"/>
                  </a:cubicBezTo>
                  <a:cubicBezTo>
                    <a:pt x="289038" y="1221758"/>
                    <a:pt x="300625" y="1231726"/>
                    <a:pt x="313151" y="1240077"/>
                  </a:cubicBezTo>
                  <a:cubicBezTo>
                    <a:pt x="413359" y="1235902"/>
                    <a:pt x="513978" y="1237531"/>
                    <a:pt x="613776" y="1227551"/>
                  </a:cubicBezTo>
                  <a:cubicBezTo>
                    <a:pt x="640052" y="1224923"/>
                    <a:pt x="688932" y="1202499"/>
                    <a:pt x="688932" y="1202499"/>
                  </a:cubicBezTo>
                  <a:cubicBezTo>
                    <a:pt x="697283" y="1189973"/>
                    <a:pt x="704580" y="1176677"/>
                    <a:pt x="713984" y="1164921"/>
                  </a:cubicBezTo>
                  <a:cubicBezTo>
                    <a:pt x="721361" y="1155699"/>
                    <a:pt x="731950" y="1149316"/>
                    <a:pt x="739036" y="1139868"/>
                  </a:cubicBezTo>
                  <a:cubicBezTo>
                    <a:pt x="757101" y="1115781"/>
                    <a:pt x="767850" y="1086002"/>
                    <a:pt x="789140" y="1064712"/>
                  </a:cubicBezTo>
                  <a:cubicBezTo>
                    <a:pt x="801666" y="1052186"/>
                    <a:pt x="815377" y="1040743"/>
                    <a:pt x="826718" y="1027134"/>
                  </a:cubicBezTo>
                  <a:cubicBezTo>
                    <a:pt x="836356" y="1015569"/>
                    <a:pt x="845656" y="1003313"/>
                    <a:pt x="851770" y="989556"/>
                  </a:cubicBezTo>
                  <a:cubicBezTo>
                    <a:pt x="862495" y="965425"/>
                    <a:pt x="876822" y="914400"/>
                    <a:pt x="876822" y="914400"/>
                  </a:cubicBezTo>
                  <a:cubicBezTo>
                    <a:pt x="879622" y="892002"/>
                    <a:pt x="888902" y="764533"/>
                    <a:pt x="914400" y="739036"/>
                  </a:cubicBezTo>
                  <a:lnTo>
                    <a:pt x="939453" y="713984"/>
                  </a:lnTo>
                  <a:cubicBezTo>
                    <a:pt x="946493" y="615422"/>
                    <a:pt x="963728" y="522982"/>
                    <a:pt x="939453" y="425885"/>
                  </a:cubicBezTo>
                  <a:cubicBezTo>
                    <a:pt x="934832" y="407401"/>
                    <a:pt x="889441" y="359142"/>
                    <a:pt x="876822" y="350729"/>
                  </a:cubicBezTo>
                  <a:cubicBezTo>
                    <a:pt x="865836" y="343405"/>
                    <a:pt x="851770" y="342378"/>
                    <a:pt x="839244" y="338203"/>
                  </a:cubicBezTo>
                  <a:cubicBezTo>
                    <a:pt x="822543" y="313151"/>
                    <a:pt x="798661" y="291611"/>
                    <a:pt x="789140" y="263047"/>
                  </a:cubicBezTo>
                  <a:cubicBezTo>
                    <a:pt x="784965" y="250521"/>
                    <a:pt x="784862" y="235779"/>
                    <a:pt x="776614" y="225468"/>
                  </a:cubicBezTo>
                  <a:cubicBezTo>
                    <a:pt x="767210" y="213712"/>
                    <a:pt x="750601" y="210054"/>
                    <a:pt x="739036" y="200416"/>
                  </a:cubicBezTo>
                  <a:cubicBezTo>
                    <a:pt x="705324" y="172323"/>
                    <a:pt x="703865" y="155557"/>
                    <a:pt x="663880" y="137786"/>
                  </a:cubicBezTo>
                  <a:cubicBezTo>
                    <a:pt x="639749" y="127061"/>
                    <a:pt x="613776" y="121085"/>
                    <a:pt x="588724" y="112734"/>
                  </a:cubicBezTo>
                  <a:cubicBezTo>
                    <a:pt x="576198" y="108559"/>
                    <a:pt x="562132" y="107532"/>
                    <a:pt x="551146" y="100208"/>
                  </a:cubicBezTo>
                  <a:cubicBezTo>
                    <a:pt x="469042" y="45472"/>
                    <a:pt x="506099" y="50104"/>
                    <a:pt x="450937" y="50104"/>
                  </a:cubicBezTo>
                </a:path>
              </a:pathLst>
            </a:cu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200">
                <a:solidFill>
                  <a:srgbClr val="FFFFFF"/>
                </a:solidFill>
                <a:latin typeface="Calibri" panose="020F0502020204030204" pitchFamily="34" charset="0"/>
                <a:cs typeface="Calibri" panose="020F0502020204030204" pitchFamily="34" charset="0"/>
              </a:endParaRPr>
            </a:p>
          </p:txBody>
        </p:sp>
      </p:grpSp>
      <p:sp>
        <p:nvSpPr>
          <p:cNvPr id="79" name="ZoneTexte 78"/>
          <p:cNvSpPr txBox="1"/>
          <p:nvPr/>
        </p:nvSpPr>
        <p:spPr>
          <a:xfrm>
            <a:off x="61913" y="1902619"/>
            <a:ext cx="865818" cy="457468"/>
          </a:xfrm>
          <a:prstGeom prst="rect">
            <a:avLst/>
          </a:prstGeom>
          <a:solidFill>
            <a:schemeClr val="accent3">
              <a:lumMod val="75000"/>
            </a:schemeClr>
          </a:solidFill>
          <a:ln>
            <a:noFill/>
          </a:ln>
        </p:spPr>
        <p:txBody>
          <a:bodyPr wrap="none" lIns="87283" tIns="43642" rIns="87283" bIns="43642">
            <a:spAutoFit/>
          </a:bodyPr>
          <a:lstStyle/>
          <a:p>
            <a:pPr eaLnBrk="0" hangingPunct="0">
              <a:defRPr/>
            </a:pPr>
            <a:r>
              <a:rPr lang="fr-BE" sz="1200" dirty="0">
                <a:solidFill>
                  <a:srgbClr val="FFFFFF"/>
                </a:solidFill>
                <a:latin typeface="Calibri" panose="020F0502020204030204" pitchFamily="34" charset="0"/>
                <a:cs typeface="Calibri" panose="020F0502020204030204" pitchFamily="34" charset="0"/>
              </a:rPr>
              <a:t>GnRH, </a:t>
            </a:r>
            <a:r>
              <a:rPr lang="fr-BE" sz="1200" dirty="0" err="1">
                <a:solidFill>
                  <a:srgbClr val="FFFFFF"/>
                </a:solidFill>
                <a:latin typeface="Calibri" panose="020F0502020204030204" pitchFamily="34" charset="0"/>
                <a:cs typeface="Calibri" panose="020F0502020204030204" pitchFamily="34" charset="0"/>
              </a:rPr>
              <a:t>hCG</a:t>
            </a:r>
            <a:endParaRPr lang="fr-BE" sz="1200" dirty="0">
              <a:solidFill>
                <a:srgbClr val="FFFFFF"/>
              </a:solidFill>
              <a:latin typeface="Calibri" panose="020F0502020204030204" pitchFamily="34" charset="0"/>
              <a:cs typeface="Calibri" panose="020F0502020204030204" pitchFamily="34" charset="0"/>
            </a:endParaRPr>
          </a:p>
          <a:p>
            <a:pPr eaLnBrk="0" hangingPunct="0">
              <a:defRPr/>
            </a:pPr>
            <a:r>
              <a:rPr lang="fr-BE" sz="1200" dirty="0">
                <a:solidFill>
                  <a:srgbClr val="FFFFFF"/>
                </a:solidFill>
                <a:latin typeface="Calibri" panose="020F0502020204030204" pitchFamily="34" charset="0"/>
                <a:cs typeface="Calibri" panose="020F0502020204030204" pitchFamily="34" charset="0"/>
              </a:rPr>
              <a:t>lors de l’IA</a:t>
            </a:r>
          </a:p>
        </p:txBody>
      </p:sp>
      <p:sp>
        <p:nvSpPr>
          <p:cNvPr id="80" name="ZoneTexte 79"/>
          <p:cNvSpPr txBox="1"/>
          <p:nvPr/>
        </p:nvSpPr>
        <p:spPr>
          <a:xfrm>
            <a:off x="809626" y="3562350"/>
            <a:ext cx="660249" cy="272802"/>
          </a:xfrm>
          <a:prstGeom prst="rect">
            <a:avLst/>
          </a:prstGeom>
          <a:solidFill>
            <a:schemeClr val="accent2">
              <a:lumMod val="75000"/>
            </a:schemeClr>
          </a:solidFill>
          <a:ln>
            <a:noFill/>
          </a:ln>
        </p:spPr>
        <p:txBody>
          <a:bodyPr wrap="none" lIns="87283" tIns="43642" rIns="87283" bIns="43642">
            <a:spAutoFit/>
          </a:bodyPr>
          <a:lstStyle/>
          <a:p>
            <a:pPr eaLnBrk="0" hangingPunct="0">
              <a:defRPr/>
            </a:pPr>
            <a:r>
              <a:rPr lang="fr-BE" sz="1200" dirty="0" err="1">
                <a:solidFill>
                  <a:srgbClr val="FFFFFF"/>
                </a:solidFill>
                <a:latin typeface="Calibri" panose="020F0502020204030204" pitchFamily="34" charset="0"/>
                <a:cs typeface="Calibri" panose="020F0502020204030204" pitchFamily="34" charset="0"/>
              </a:rPr>
              <a:t>Oestrus</a:t>
            </a:r>
            <a:endParaRPr lang="fr-BE" sz="1200" dirty="0">
              <a:solidFill>
                <a:srgbClr val="FFFFFF"/>
              </a:solidFill>
              <a:latin typeface="Calibri" panose="020F0502020204030204" pitchFamily="34" charset="0"/>
              <a:cs typeface="Calibri" panose="020F0502020204030204" pitchFamily="34" charset="0"/>
            </a:endParaRPr>
          </a:p>
        </p:txBody>
      </p:sp>
      <p:sp>
        <p:nvSpPr>
          <p:cNvPr id="90" name="ZoneTexte 89"/>
          <p:cNvSpPr txBox="1">
            <a:spLocks noChangeArrowheads="1"/>
          </p:cNvSpPr>
          <p:nvPr/>
        </p:nvSpPr>
        <p:spPr bwMode="auto">
          <a:xfrm>
            <a:off x="1624013" y="3562350"/>
            <a:ext cx="1314450" cy="27280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BE" altLang="fr-FR" sz="1200" dirty="0">
                <a:latin typeface="Calibri" pitchFamily="34" charset="0"/>
                <a:cs typeface="Calibri" pitchFamily="34" charset="0"/>
              </a:rPr>
              <a:t>Metoestrus</a:t>
            </a:r>
          </a:p>
        </p:txBody>
      </p:sp>
      <p:sp>
        <p:nvSpPr>
          <p:cNvPr id="91" name="ZoneTexte 90"/>
          <p:cNvSpPr txBox="1">
            <a:spLocks noChangeArrowheads="1"/>
          </p:cNvSpPr>
          <p:nvPr/>
        </p:nvSpPr>
        <p:spPr bwMode="auto">
          <a:xfrm>
            <a:off x="3038476" y="3562350"/>
            <a:ext cx="2932113" cy="27280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BE" altLang="fr-FR" sz="1200">
                <a:latin typeface="Calibri" pitchFamily="34" charset="0"/>
                <a:cs typeface="Calibri" pitchFamily="34" charset="0"/>
              </a:rPr>
              <a:t>Dioestrus</a:t>
            </a:r>
          </a:p>
        </p:txBody>
      </p:sp>
      <p:grpSp>
        <p:nvGrpSpPr>
          <p:cNvPr id="84" name="Groupe 83"/>
          <p:cNvGrpSpPr>
            <a:grpSpLocks/>
          </p:cNvGrpSpPr>
          <p:nvPr/>
        </p:nvGrpSpPr>
        <p:grpSpPr bwMode="auto">
          <a:xfrm>
            <a:off x="1785939" y="2484835"/>
            <a:ext cx="949325" cy="625078"/>
            <a:chOff x="1907870" y="2059074"/>
            <a:chExt cx="3279775" cy="2365376"/>
          </a:xfrm>
        </p:grpSpPr>
        <p:pic>
          <p:nvPicPr>
            <p:cNvPr id="24606" name="Picture 16" descr="C:\Users\User\AppData\Local\Temp\SNAGHTML279cc2d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870" y="2059074"/>
              <a:ext cx="3279775" cy="23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orme libre 81"/>
            <p:cNvSpPr/>
            <p:nvPr/>
          </p:nvSpPr>
          <p:spPr>
            <a:xfrm>
              <a:off x="2818309" y="3626981"/>
              <a:ext cx="548457" cy="500107"/>
            </a:xfrm>
            <a:custGeom>
              <a:avLst/>
              <a:gdLst>
                <a:gd name="connsiteX0" fmla="*/ 425885 w 551145"/>
                <a:gd name="connsiteY0" fmla="*/ 19670 h 501683"/>
                <a:gd name="connsiteX1" fmla="*/ 125260 w 551145"/>
                <a:gd name="connsiteY1" fmla="*/ 7144 h 501683"/>
                <a:gd name="connsiteX2" fmla="*/ 75156 w 551145"/>
                <a:gd name="connsiteY2" fmla="*/ 82300 h 501683"/>
                <a:gd name="connsiteX3" fmla="*/ 62630 w 551145"/>
                <a:gd name="connsiteY3" fmla="*/ 119878 h 501683"/>
                <a:gd name="connsiteX4" fmla="*/ 25052 w 551145"/>
                <a:gd name="connsiteY4" fmla="*/ 144930 h 501683"/>
                <a:gd name="connsiteX5" fmla="*/ 12526 w 551145"/>
                <a:gd name="connsiteY5" fmla="*/ 257664 h 501683"/>
                <a:gd name="connsiteX6" fmla="*/ 37578 w 551145"/>
                <a:gd name="connsiteY6" fmla="*/ 282717 h 501683"/>
                <a:gd name="connsiteX7" fmla="*/ 87682 w 551145"/>
                <a:gd name="connsiteY7" fmla="*/ 332821 h 501683"/>
                <a:gd name="connsiteX8" fmla="*/ 100208 w 551145"/>
                <a:gd name="connsiteY8" fmla="*/ 370399 h 501683"/>
                <a:gd name="connsiteX9" fmla="*/ 187891 w 551145"/>
                <a:gd name="connsiteY9" fmla="*/ 458081 h 501683"/>
                <a:gd name="connsiteX10" fmla="*/ 225469 w 551145"/>
                <a:gd name="connsiteY10" fmla="*/ 483133 h 501683"/>
                <a:gd name="connsiteX11" fmla="*/ 513567 w 551145"/>
                <a:gd name="connsiteY11" fmla="*/ 483133 h 501683"/>
                <a:gd name="connsiteX12" fmla="*/ 526093 w 551145"/>
                <a:gd name="connsiteY12" fmla="*/ 445555 h 501683"/>
                <a:gd name="connsiteX13" fmla="*/ 551145 w 551145"/>
                <a:gd name="connsiteY13" fmla="*/ 345347 h 501683"/>
                <a:gd name="connsiteX14" fmla="*/ 526093 w 551145"/>
                <a:gd name="connsiteY14" fmla="*/ 132404 h 501683"/>
                <a:gd name="connsiteX15" fmla="*/ 501041 w 551145"/>
                <a:gd name="connsiteY15" fmla="*/ 94826 h 501683"/>
                <a:gd name="connsiteX16" fmla="*/ 463463 w 551145"/>
                <a:gd name="connsiteY16" fmla="*/ 19670 h 501683"/>
                <a:gd name="connsiteX17" fmla="*/ 425885 w 551145"/>
                <a:gd name="connsiteY17" fmla="*/ 19670 h 50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145" h="501683">
                  <a:moveTo>
                    <a:pt x="425885" y="19670"/>
                  </a:moveTo>
                  <a:cubicBezTo>
                    <a:pt x="369518" y="17582"/>
                    <a:pt x="292274" y="-13733"/>
                    <a:pt x="125260" y="7144"/>
                  </a:cubicBezTo>
                  <a:cubicBezTo>
                    <a:pt x="108559" y="32196"/>
                    <a:pt x="84677" y="53736"/>
                    <a:pt x="75156" y="82300"/>
                  </a:cubicBezTo>
                  <a:cubicBezTo>
                    <a:pt x="70981" y="94826"/>
                    <a:pt x="70878" y="109568"/>
                    <a:pt x="62630" y="119878"/>
                  </a:cubicBezTo>
                  <a:cubicBezTo>
                    <a:pt x="53226" y="131633"/>
                    <a:pt x="37578" y="136579"/>
                    <a:pt x="25052" y="144930"/>
                  </a:cubicBezTo>
                  <a:cubicBezTo>
                    <a:pt x="7754" y="196824"/>
                    <a:pt x="-14315" y="212928"/>
                    <a:pt x="12526" y="257664"/>
                  </a:cubicBezTo>
                  <a:cubicBezTo>
                    <a:pt x="18602" y="267791"/>
                    <a:pt x="29227" y="274366"/>
                    <a:pt x="37578" y="282717"/>
                  </a:cubicBezTo>
                  <a:cubicBezTo>
                    <a:pt x="70981" y="382925"/>
                    <a:pt x="20877" y="266016"/>
                    <a:pt x="87682" y="332821"/>
                  </a:cubicBezTo>
                  <a:cubicBezTo>
                    <a:pt x="97018" y="342157"/>
                    <a:pt x="93796" y="358857"/>
                    <a:pt x="100208" y="370399"/>
                  </a:cubicBezTo>
                  <a:cubicBezTo>
                    <a:pt x="145890" y="452626"/>
                    <a:pt x="126900" y="437751"/>
                    <a:pt x="187891" y="458081"/>
                  </a:cubicBezTo>
                  <a:cubicBezTo>
                    <a:pt x="200417" y="466432"/>
                    <a:pt x="212004" y="476400"/>
                    <a:pt x="225469" y="483133"/>
                  </a:cubicBezTo>
                  <a:cubicBezTo>
                    <a:pt x="306944" y="523870"/>
                    <a:pt x="474179" y="485102"/>
                    <a:pt x="513567" y="483133"/>
                  </a:cubicBezTo>
                  <a:cubicBezTo>
                    <a:pt x="517742" y="470607"/>
                    <a:pt x="522891" y="458364"/>
                    <a:pt x="526093" y="445555"/>
                  </a:cubicBezTo>
                  <a:lnTo>
                    <a:pt x="551145" y="345347"/>
                  </a:lnTo>
                  <a:cubicBezTo>
                    <a:pt x="549166" y="317639"/>
                    <a:pt x="554563" y="189344"/>
                    <a:pt x="526093" y="132404"/>
                  </a:cubicBezTo>
                  <a:cubicBezTo>
                    <a:pt x="519360" y="118939"/>
                    <a:pt x="507774" y="108291"/>
                    <a:pt x="501041" y="94826"/>
                  </a:cubicBezTo>
                  <a:cubicBezTo>
                    <a:pt x="489661" y="72066"/>
                    <a:pt x="489104" y="35055"/>
                    <a:pt x="463463" y="19670"/>
                  </a:cubicBezTo>
                  <a:cubicBezTo>
                    <a:pt x="452722" y="13225"/>
                    <a:pt x="482252" y="21758"/>
                    <a:pt x="425885" y="1967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200">
                <a:solidFill>
                  <a:srgbClr val="FFFFFF"/>
                </a:solidFill>
                <a:latin typeface="Calibri" panose="020F0502020204030204" pitchFamily="34" charset="0"/>
                <a:cs typeface="Calibri" panose="020F0502020204030204" pitchFamily="34" charset="0"/>
              </a:endParaRPr>
            </a:p>
          </p:txBody>
        </p:sp>
        <p:sp>
          <p:nvSpPr>
            <p:cNvPr id="83" name="Forme libre 82"/>
            <p:cNvSpPr/>
            <p:nvPr/>
          </p:nvSpPr>
          <p:spPr>
            <a:xfrm>
              <a:off x="2028531" y="2554677"/>
              <a:ext cx="389403" cy="675822"/>
            </a:xfrm>
            <a:custGeom>
              <a:avLst/>
              <a:gdLst>
                <a:gd name="connsiteX0" fmla="*/ 228101 w 390939"/>
                <a:gd name="connsiteY0" fmla="*/ 536 h 676941"/>
                <a:gd name="connsiteX1" fmla="*/ 165471 w 390939"/>
                <a:gd name="connsiteY1" fmla="*/ 25588 h 676941"/>
                <a:gd name="connsiteX2" fmla="*/ 127893 w 390939"/>
                <a:gd name="connsiteY2" fmla="*/ 38114 h 676941"/>
                <a:gd name="connsiteX3" fmla="*/ 90315 w 390939"/>
                <a:gd name="connsiteY3" fmla="*/ 63166 h 676941"/>
                <a:gd name="connsiteX4" fmla="*/ 65263 w 390939"/>
                <a:gd name="connsiteY4" fmla="*/ 138322 h 676941"/>
                <a:gd name="connsiteX5" fmla="*/ 52737 w 390939"/>
                <a:gd name="connsiteY5" fmla="*/ 175900 h 676941"/>
                <a:gd name="connsiteX6" fmla="*/ 40211 w 390939"/>
                <a:gd name="connsiteY6" fmla="*/ 226004 h 676941"/>
                <a:gd name="connsiteX7" fmla="*/ 15158 w 390939"/>
                <a:gd name="connsiteY7" fmla="*/ 301160 h 676941"/>
                <a:gd name="connsiteX8" fmla="*/ 2632 w 390939"/>
                <a:gd name="connsiteY8" fmla="*/ 338738 h 676941"/>
                <a:gd name="connsiteX9" fmla="*/ 40211 w 390939"/>
                <a:gd name="connsiteY9" fmla="*/ 539155 h 676941"/>
                <a:gd name="connsiteX10" fmla="*/ 77789 w 390939"/>
                <a:gd name="connsiteY10" fmla="*/ 564207 h 676941"/>
                <a:gd name="connsiteX11" fmla="*/ 140419 w 390939"/>
                <a:gd name="connsiteY11" fmla="*/ 614311 h 676941"/>
                <a:gd name="connsiteX12" fmla="*/ 253153 w 390939"/>
                <a:gd name="connsiteY12" fmla="*/ 676941 h 676941"/>
                <a:gd name="connsiteX13" fmla="*/ 365887 w 390939"/>
                <a:gd name="connsiteY13" fmla="*/ 664415 h 676941"/>
                <a:gd name="connsiteX14" fmla="*/ 390939 w 390939"/>
                <a:gd name="connsiteY14" fmla="*/ 589259 h 676941"/>
                <a:gd name="connsiteX15" fmla="*/ 378413 w 390939"/>
                <a:gd name="connsiteY15" fmla="*/ 363790 h 676941"/>
                <a:gd name="connsiteX16" fmla="*/ 365887 w 390939"/>
                <a:gd name="connsiteY16" fmla="*/ 313686 h 676941"/>
                <a:gd name="connsiteX17" fmla="*/ 340835 w 390939"/>
                <a:gd name="connsiteY17" fmla="*/ 276108 h 676941"/>
                <a:gd name="connsiteX18" fmla="*/ 328309 w 390939"/>
                <a:gd name="connsiteY18" fmla="*/ 226004 h 676941"/>
                <a:gd name="connsiteX19" fmla="*/ 315783 w 390939"/>
                <a:gd name="connsiteY19" fmla="*/ 125796 h 676941"/>
                <a:gd name="connsiteX20" fmla="*/ 290731 w 390939"/>
                <a:gd name="connsiteY20" fmla="*/ 50640 h 676941"/>
                <a:gd name="connsiteX21" fmla="*/ 228101 w 390939"/>
                <a:gd name="connsiteY21" fmla="*/ 536 h 6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939" h="676941">
                  <a:moveTo>
                    <a:pt x="228101" y="536"/>
                  </a:moveTo>
                  <a:cubicBezTo>
                    <a:pt x="207224" y="-3639"/>
                    <a:pt x="186524" y="17693"/>
                    <a:pt x="165471" y="25588"/>
                  </a:cubicBezTo>
                  <a:cubicBezTo>
                    <a:pt x="153108" y="30224"/>
                    <a:pt x="139703" y="32209"/>
                    <a:pt x="127893" y="38114"/>
                  </a:cubicBezTo>
                  <a:cubicBezTo>
                    <a:pt x="114428" y="44847"/>
                    <a:pt x="102841" y="54815"/>
                    <a:pt x="90315" y="63166"/>
                  </a:cubicBezTo>
                  <a:lnTo>
                    <a:pt x="65263" y="138322"/>
                  </a:lnTo>
                  <a:cubicBezTo>
                    <a:pt x="61088" y="150848"/>
                    <a:pt x="55939" y="163091"/>
                    <a:pt x="52737" y="175900"/>
                  </a:cubicBezTo>
                  <a:cubicBezTo>
                    <a:pt x="48562" y="192601"/>
                    <a:pt x="45158" y="209515"/>
                    <a:pt x="40211" y="226004"/>
                  </a:cubicBezTo>
                  <a:cubicBezTo>
                    <a:pt x="32623" y="251297"/>
                    <a:pt x="23509" y="276108"/>
                    <a:pt x="15158" y="301160"/>
                  </a:cubicBezTo>
                  <a:lnTo>
                    <a:pt x="2632" y="338738"/>
                  </a:lnTo>
                  <a:cubicBezTo>
                    <a:pt x="11001" y="455901"/>
                    <a:pt x="-25275" y="486767"/>
                    <a:pt x="40211" y="539155"/>
                  </a:cubicBezTo>
                  <a:cubicBezTo>
                    <a:pt x="51967" y="548559"/>
                    <a:pt x="65263" y="555856"/>
                    <a:pt x="77789" y="564207"/>
                  </a:cubicBezTo>
                  <a:cubicBezTo>
                    <a:pt x="124078" y="633640"/>
                    <a:pt x="76357" y="578721"/>
                    <a:pt x="140419" y="614311"/>
                  </a:cubicBezTo>
                  <a:cubicBezTo>
                    <a:pt x="269632" y="686096"/>
                    <a:pt x="168123" y="648598"/>
                    <a:pt x="253153" y="676941"/>
                  </a:cubicBezTo>
                  <a:cubicBezTo>
                    <a:pt x="290731" y="672766"/>
                    <a:pt x="333989" y="684714"/>
                    <a:pt x="365887" y="664415"/>
                  </a:cubicBezTo>
                  <a:cubicBezTo>
                    <a:pt x="388166" y="650238"/>
                    <a:pt x="390939" y="589259"/>
                    <a:pt x="390939" y="589259"/>
                  </a:cubicBezTo>
                  <a:cubicBezTo>
                    <a:pt x="386764" y="514103"/>
                    <a:pt x="385228" y="438753"/>
                    <a:pt x="378413" y="363790"/>
                  </a:cubicBezTo>
                  <a:cubicBezTo>
                    <a:pt x="376854" y="346645"/>
                    <a:pt x="372668" y="329509"/>
                    <a:pt x="365887" y="313686"/>
                  </a:cubicBezTo>
                  <a:cubicBezTo>
                    <a:pt x="359957" y="299849"/>
                    <a:pt x="349186" y="288634"/>
                    <a:pt x="340835" y="276108"/>
                  </a:cubicBezTo>
                  <a:cubicBezTo>
                    <a:pt x="336660" y="259407"/>
                    <a:pt x="331139" y="242985"/>
                    <a:pt x="328309" y="226004"/>
                  </a:cubicBezTo>
                  <a:cubicBezTo>
                    <a:pt x="322775" y="192799"/>
                    <a:pt x="322836" y="158711"/>
                    <a:pt x="315783" y="125796"/>
                  </a:cubicBezTo>
                  <a:cubicBezTo>
                    <a:pt x="310250" y="99975"/>
                    <a:pt x="312703" y="65288"/>
                    <a:pt x="290731" y="50640"/>
                  </a:cubicBezTo>
                  <a:cubicBezTo>
                    <a:pt x="248240" y="22313"/>
                    <a:pt x="248978" y="4711"/>
                    <a:pt x="228101" y="536"/>
                  </a:cubicBezTo>
                  <a:close/>
                </a:path>
              </a:pathLst>
            </a:cu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200">
                <a:solidFill>
                  <a:srgbClr val="FFFFFF"/>
                </a:solidFill>
                <a:latin typeface="Calibri" panose="020F0502020204030204" pitchFamily="34" charset="0"/>
                <a:cs typeface="Calibri" panose="020F0502020204030204" pitchFamily="34" charset="0"/>
              </a:endParaRPr>
            </a:p>
          </p:txBody>
        </p:sp>
      </p:grpSp>
      <p:sp>
        <p:nvSpPr>
          <p:cNvPr id="85" name="ZoneTexte 84"/>
          <p:cNvSpPr txBox="1">
            <a:spLocks noChangeArrowheads="1"/>
          </p:cNvSpPr>
          <p:nvPr/>
        </p:nvSpPr>
        <p:spPr bwMode="auto">
          <a:xfrm>
            <a:off x="34926" y="812007"/>
            <a:ext cx="1621346"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400" dirty="0">
                <a:solidFill>
                  <a:srgbClr val="FFFFFF"/>
                </a:solidFill>
                <a:latin typeface="Calibri" pitchFamily="34" charset="0"/>
                <a:cs typeface="Calibri" pitchFamily="34" charset="0"/>
              </a:rPr>
              <a:t>Ovulation</a:t>
            </a:r>
          </a:p>
          <a:p>
            <a:r>
              <a:rPr lang="fr-BE" altLang="fr-FR" sz="1400" dirty="0">
                <a:solidFill>
                  <a:srgbClr val="FFFFFF"/>
                </a:solidFill>
                <a:latin typeface="Calibri" pitchFamily="34" charset="0"/>
                <a:cs typeface="Calibri" pitchFamily="34" charset="0"/>
              </a:rPr>
              <a:t>Maturation ovocyte</a:t>
            </a:r>
          </a:p>
          <a:p>
            <a:r>
              <a:rPr lang="fr-BE" altLang="fr-FR" sz="1400" dirty="0" err="1">
                <a:solidFill>
                  <a:srgbClr val="FFFFFF"/>
                </a:solidFill>
                <a:latin typeface="Calibri" pitchFamily="34" charset="0"/>
                <a:cs typeface="Calibri" pitchFamily="34" charset="0"/>
              </a:rPr>
              <a:t>Dévpt</a:t>
            </a:r>
            <a:r>
              <a:rPr lang="fr-BE" altLang="fr-FR" sz="1400" dirty="0">
                <a:solidFill>
                  <a:srgbClr val="FFFFFF"/>
                </a:solidFill>
                <a:latin typeface="Calibri" pitchFamily="34" charset="0"/>
                <a:cs typeface="Calibri" pitchFamily="34" charset="0"/>
              </a:rPr>
              <a:t> lutéal</a:t>
            </a:r>
          </a:p>
        </p:txBody>
      </p:sp>
      <p:sp>
        <p:nvSpPr>
          <p:cNvPr id="99" name="ZoneTexte 98"/>
          <p:cNvSpPr txBox="1">
            <a:spLocks noChangeArrowheads="1"/>
          </p:cNvSpPr>
          <p:nvPr/>
        </p:nvSpPr>
        <p:spPr bwMode="auto">
          <a:xfrm>
            <a:off x="6446838" y="1631156"/>
            <a:ext cx="1575628" cy="45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200">
                <a:solidFill>
                  <a:srgbClr val="FFFFFF"/>
                </a:solidFill>
                <a:latin typeface="Calibri" pitchFamily="34" charset="0"/>
                <a:cs typeface="Calibri" pitchFamily="34" charset="0"/>
              </a:rPr>
              <a:t>Synthèse accrue de P4</a:t>
            </a:r>
          </a:p>
          <a:p>
            <a:r>
              <a:rPr lang="fr-BE" altLang="fr-FR" sz="1200">
                <a:solidFill>
                  <a:srgbClr val="FFFFFF"/>
                </a:solidFill>
                <a:latin typeface="Calibri" pitchFamily="34" charset="0"/>
                <a:cs typeface="Calibri" pitchFamily="34" charset="0"/>
              </a:rPr>
              <a:t>Dévpt CJ accessoire</a:t>
            </a:r>
          </a:p>
        </p:txBody>
      </p:sp>
      <p:cxnSp>
        <p:nvCxnSpPr>
          <p:cNvPr id="87" name="Connecteur droit avec flèche 86"/>
          <p:cNvCxnSpPr/>
          <p:nvPr/>
        </p:nvCxnSpPr>
        <p:spPr>
          <a:xfrm flipV="1">
            <a:off x="484188" y="1584723"/>
            <a:ext cx="0" cy="283369"/>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ZoneTexte 104"/>
          <p:cNvSpPr txBox="1"/>
          <p:nvPr/>
        </p:nvSpPr>
        <p:spPr>
          <a:xfrm>
            <a:off x="2051051" y="978694"/>
            <a:ext cx="2008375" cy="457468"/>
          </a:xfrm>
          <a:prstGeom prst="rect">
            <a:avLst/>
          </a:prstGeom>
          <a:solidFill>
            <a:schemeClr val="accent3">
              <a:lumMod val="75000"/>
            </a:schemeClr>
          </a:solidFill>
          <a:ln>
            <a:noFill/>
          </a:ln>
        </p:spPr>
        <p:txBody>
          <a:bodyPr wrap="none" lIns="87283" tIns="43642" rIns="87283" bIns="43642">
            <a:spAutoFit/>
          </a:bodyPr>
          <a:lstStyle/>
          <a:p>
            <a:pPr eaLnBrk="0" hangingPunct="0">
              <a:defRPr/>
            </a:pPr>
            <a:r>
              <a:rPr lang="fr-BE" sz="1200" dirty="0" err="1">
                <a:solidFill>
                  <a:srgbClr val="FFFFFF"/>
                </a:solidFill>
                <a:latin typeface="Calibri" panose="020F0502020204030204" pitchFamily="34" charset="0"/>
                <a:cs typeface="Calibri" panose="020F0502020204030204" pitchFamily="34" charset="0"/>
              </a:rPr>
              <a:t>CIDR</a:t>
            </a:r>
            <a:r>
              <a:rPr lang="fr-BE" sz="1200" dirty="0">
                <a:solidFill>
                  <a:srgbClr val="FFFFFF"/>
                </a:solidFill>
                <a:latin typeface="Calibri" panose="020F0502020204030204" pitchFamily="34" charset="0"/>
                <a:cs typeface="Calibri" panose="020F0502020204030204" pitchFamily="34" charset="0"/>
              </a:rPr>
              <a:t> ou </a:t>
            </a:r>
            <a:r>
              <a:rPr lang="fr-BE" sz="1200" dirty="0" err="1">
                <a:solidFill>
                  <a:srgbClr val="FFFFFF"/>
                </a:solidFill>
                <a:latin typeface="Calibri" panose="020F0502020204030204" pitchFamily="34" charset="0"/>
                <a:cs typeface="Calibri" panose="020F0502020204030204" pitchFamily="34" charset="0"/>
              </a:rPr>
              <a:t>PRID</a:t>
            </a:r>
            <a:r>
              <a:rPr lang="fr-BE" sz="1200" dirty="0">
                <a:solidFill>
                  <a:srgbClr val="FFFFFF"/>
                </a:solidFill>
                <a:latin typeface="Calibri" panose="020F0502020204030204" pitchFamily="34" charset="0"/>
                <a:cs typeface="Calibri" panose="020F0502020204030204" pitchFamily="34" charset="0"/>
              </a:rPr>
              <a:t> : 3 à 6 J post IA </a:t>
            </a:r>
          </a:p>
          <a:p>
            <a:pPr eaLnBrk="0" hangingPunct="0">
              <a:defRPr/>
            </a:pPr>
            <a:r>
              <a:rPr lang="fr-BE" sz="1200" dirty="0">
                <a:solidFill>
                  <a:srgbClr val="FFFFFF"/>
                </a:solidFill>
                <a:latin typeface="Calibri" panose="020F0502020204030204" pitchFamily="34" charset="0"/>
                <a:cs typeface="Calibri" panose="020F0502020204030204" pitchFamily="34" charset="0"/>
              </a:rPr>
              <a:t>pendant &gt;3J</a:t>
            </a:r>
          </a:p>
        </p:txBody>
      </p:sp>
      <p:sp>
        <p:nvSpPr>
          <p:cNvPr id="106" name="ZoneTexte 105"/>
          <p:cNvSpPr txBox="1">
            <a:spLocks noChangeArrowheads="1"/>
          </p:cNvSpPr>
          <p:nvPr/>
        </p:nvSpPr>
        <p:spPr bwMode="auto">
          <a:xfrm>
            <a:off x="1785938" y="135731"/>
            <a:ext cx="2609886" cy="45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200">
                <a:solidFill>
                  <a:srgbClr val="FFFFFF"/>
                </a:solidFill>
                <a:latin typeface="Calibri" pitchFamily="34" charset="0"/>
                <a:cs typeface="Calibri" pitchFamily="34" charset="0"/>
              </a:rPr>
              <a:t>Apport augmenté de P4 </a:t>
            </a:r>
          </a:p>
          <a:p>
            <a:r>
              <a:rPr lang="fr-BE" altLang="fr-FR" sz="1200">
                <a:solidFill>
                  <a:srgbClr val="FFFFFF"/>
                </a:solidFill>
                <a:latin typeface="Calibri" pitchFamily="34" charset="0"/>
                <a:cs typeface="Calibri" pitchFamily="34" charset="0"/>
              </a:rPr>
              <a:t>Effet sur l’embryon (taille et interféron)</a:t>
            </a:r>
          </a:p>
        </p:txBody>
      </p:sp>
      <p:cxnSp>
        <p:nvCxnSpPr>
          <p:cNvPr id="109" name="Connecteur droit avec flèche 108"/>
          <p:cNvCxnSpPr>
            <a:stCxn id="126" idx="3"/>
          </p:cNvCxnSpPr>
          <p:nvPr/>
        </p:nvCxnSpPr>
        <p:spPr>
          <a:xfrm>
            <a:off x="4507632" y="1825363"/>
            <a:ext cx="1943969" cy="1057"/>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p:cNvCxnSpPr/>
          <p:nvPr/>
        </p:nvCxnSpPr>
        <p:spPr>
          <a:xfrm flipV="1">
            <a:off x="7745413" y="2172891"/>
            <a:ext cx="0" cy="2022872"/>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p:cNvCxnSpPr/>
          <p:nvPr/>
        </p:nvCxnSpPr>
        <p:spPr>
          <a:xfrm flipH="1" flipV="1">
            <a:off x="3200400" y="561975"/>
            <a:ext cx="25400" cy="416719"/>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Rectangle 40"/>
          <p:cNvSpPr>
            <a:spLocks noChangeArrowheads="1"/>
          </p:cNvSpPr>
          <p:nvPr/>
        </p:nvSpPr>
        <p:spPr bwMode="auto">
          <a:xfrm>
            <a:off x="2054226" y="1434703"/>
            <a:ext cx="206375" cy="937022"/>
          </a:xfrm>
          <a:prstGeom prst="rect">
            <a:avLst/>
          </a:prstGeom>
          <a:solidFill>
            <a:schemeClr val="accent1">
              <a:lumMod val="60000"/>
              <a:lumOff val="40000"/>
            </a:schemeClr>
          </a:solidFill>
          <a:ln w="28575">
            <a:noFill/>
            <a:miter lim="800000"/>
            <a:headEnd/>
            <a:tailEnd/>
          </a:ln>
        </p:spPr>
        <p:txBody>
          <a:bodyPr wrap="none" lIns="91422" tIns="45711" rIns="91422" bIns="45711" anchor="ctr"/>
          <a:lstStyle/>
          <a:p>
            <a:pPr algn="ctr">
              <a:defRPr/>
            </a:pPr>
            <a:endParaRPr lang="fr-BE" sz="1200">
              <a:solidFill>
                <a:srgbClr val="FFFFFF"/>
              </a:solidFill>
              <a:latin typeface="Calibri" panose="020F0502020204030204" pitchFamily="34" charset="0"/>
              <a:cs typeface="Calibri" panose="020F0502020204030204" pitchFamily="34" charset="0"/>
            </a:endParaRPr>
          </a:p>
        </p:txBody>
      </p:sp>
      <p:sp>
        <p:nvSpPr>
          <p:cNvPr id="126" name="ZoneTexte 125"/>
          <p:cNvSpPr txBox="1"/>
          <p:nvPr/>
        </p:nvSpPr>
        <p:spPr>
          <a:xfrm>
            <a:off x="1978025" y="1596629"/>
            <a:ext cx="2529607" cy="457468"/>
          </a:xfrm>
          <a:prstGeom prst="rect">
            <a:avLst/>
          </a:prstGeom>
          <a:solidFill>
            <a:schemeClr val="accent3">
              <a:lumMod val="75000"/>
            </a:schemeClr>
          </a:solidFill>
          <a:ln>
            <a:noFill/>
          </a:ln>
        </p:spPr>
        <p:txBody>
          <a:bodyPr wrap="none" lIns="87283" tIns="43642" rIns="87283" bIns="43642">
            <a:spAutoFit/>
          </a:bodyPr>
          <a:lstStyle/>
          <a:p>
            <a:pPr eaLnBrk="0" hangingPunct="0">
              <a:defRPr/>
            </a:pPr>
            <a:r>
              <a:rPr lang="fr-BE" sz="1200" dirty="0">
                <a:solidFill>
                  <a:srgbClr val="FFFFFF"/>
                </a:solidFill>
                <a:latin typeface="Calibri" panose="020F0502020204030204" pitchFamily="34" charset="0"/>
                <a:cs typeface="Calibri" panose="020F0502020204030204" pitchFamily="34" charset="0"/>
              </a:rPr>
              <a:t>- </a:t>
            </a:r>
            <a:r>
              <a:rPr lang="fr-BE" sz="1200" dirty="0" err="1">
                <a:solidFill>
                  <a:srgbClr val="FFFFFF"/>
                </a:solidFill>
                <a:latin typeface="Calibri" panose="020F0502020204030204" pitchFamily="34" charset="0"/>
                <a:cs typeface="Calibri" panose="020F0502020204030204" pitchFamily="34" charset="0"/>
              </a:rPr>
              <a:t>hCG</a:t>
            </a:r>
            <a:r>
              <a:rPr lang="fr-BE" sz="1200" dirty="0">
                <a:solidFill>
                  <a:srgbClr val="FFFFFF"/>
                </a:solidFill>
                <a:latin typeface="Calibri" panose="020F0502020204030204" pitchFamily="34" charset="0"/>
                <a:cs typeface="Calibri" panose="020F0502020204030204" pitchFamily="34" charset="0"/>
              </a:rPr>
              <a:t> 2500 UI : &lt; 5 J post IA</a:t>
            </a:r>
          </a:p>
          <a:p>
            <a:pPr eaLnBrk="0" hangingPunct="0">
              <a:defRPr/>
            </a:pPr>
            <a:r>
              <a:rPr lang="fr-BE" sz="1200" dirty="0">
                <a:solidFill>
                  <a:srgbClr val="FFFFFF"/>
                </a:solidFill>
                <a:latin typeface="Calibri" panose="020F0502020204030204" pitchFamily="34" charset="0"/>
                <a:cs typeface="Calibri" panose="020F0502020204030204" pitchFamily="34" charset="0"/>
              </a:rPr>
              <a:t>- GnRH 250 </a:t>
            </a:r>
            <a:r>
              <a:rPr lang="el-GR" sz="1200" dirty="0">
                <a:solidFill>
                  <a:srgbClr val="FFFFFF"/>
                </a:solidFill>
                <a:latin typeface="Calibri" panose="020F0502020204030204" pitchFamily="34" charset="0"/>
                <a:cs typeface="Calibri" panose="020F0502020204030204" pitchFamily="34" charset="0"/>
              </a:rPr>
              <a:t>μ</a:t>
            </a:r>
            <a:r>
              <a:rPr lang="fr-BE" sz="1200" dirty="0">
                <a:solidFill>
                  <a:srgbClr val="FFFFFF"/>
                </a:solidFill>
                <a:latin typeface="Calibri" panose="020F0502020204030204" pitchFamily="34" charset="0"/>
                <a:cs typeface="Calibri" panose="020F0502020204030204" pitchFamily="34" charset="0"/>
              </a:rPr>
              <a:t>g </a:t>
            </a:r>
            <a:r>
              <a:rPr lang="fr-BE" sz="1200" dirty="0" err="1">
                <a:solidFill>
                  <a:srgbClr val="FFFFFF"/>
                </a:solidFill>
                <a:latin typeface="Calibri" panose="020F0502020204030204" pitchFamily="34" charset="0"/>
                <a:cs typeface="Calibri" panose="020F0502020204030204" pitchFamily="34" charset="0"/>
              </a:rPr>
              <a:t>gonadoréline</a:t>
            </a:r>
            <a:r>
              <a:rPr lang="fr-BE" sz="1200" dirty="0">
                <a:solidFill>
                  <a:srgbClr val="FFFFFF"/>
                </a:solidFill>
                <a:latin typeface="Calibri" panose="020F0502020204030204" pitchFamily="34" charset="0"/>
                <a:cs typeface="Calibri" panose="020F0502020204030204" pitchFamily="34" charset="0"/>
              </a:rPr>
              <a:t> J5,6 ou 7</a:t>
            </a:r>
          </a:p>
        </p:txBody>
      </p:sp>
      <p:pic>
        <p:nvPicPr>
          <p:cNvPr id="128" name="Picture 6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038" y="2274094"/>
            <a:ext cx="1147762" cy="87749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1" name="ZoneTexte 130"/>
          <p:cNvSpPr txBox="1"/>
          <p:nvPr/>
        </p:nvSpPr>
        <p:spPr>
          <a:xfrm>
            <a:off x="4140200" y="4195763"/>
            <a:ext cx="3472045" cy="642134"/>
          </a:xfrm>
          <a:prstGeom prst="rect">
            <a:avLst/>
          </a:prstGeom>
          <a:solidFill>
            <a:schemeClr val="accent3">
              <a:lumMod val="75000"/>
            </a:schemeClr>
          </a:solidFill>
          <a:ln>
            <a:noFill/>
          </a:ln>
        </p:spPr>
        <p:txBody>
          <a:bodyPr wrap="none" lIns="87283" tIns="43642" rIns="87283" bIns="43642">
            <a:spAutoFit/>
          </a:bodyPr>
          <a:lstStyle/>
          <a:p>
            <a:pPr eaLnBrk="0" hangingPunct="0">
              <a:defRPr/>
            </a:pPr>
            <a:r>
              <a:rPr lang="fr-BE" sz="1200" dirty="0">
                <a:solidFill>
                  <a:srgbClr val="FFFFFF"/>
                </a:solidFill>
                <a:latin typeface="Calibri" panose="020F0502020204030204" pitchFamily="34" charset="0"/>
                <a:cs typeface="Calibri" panose="020F0502020204030204" pitchFamily="34" charset="0"/>
              </a:rPr>
              <a:t>- GnRH : &gt;10 J post IA: &gt; 12 </a:t>
            </a:r>
            <a:r>
              <a:rPr lang="el-GR" sz="1200" dirty="0">
                <a:solidFill>
                  <a:srgbClr val="FFFFFF"/>
                </a:solidFill>
                <a:latin typeface="Calibri" panose="020F0502020204030204" pitchFamily="34" charset="0"/>
                <a:cs typeface="Calibri" panose="020F0502020204030204" pitchFamily="34" charset="0"/>
              </a:rPr>
              <a:t>μ</a:t>
            </a:r>
            <a:r>
              <a:rPr lang="fr-BE" sz="1200" dirty="0">
                <a:solidFill>
                  <a:srgbClr val="FFFFFF"/>
                </a:solidFill>
                <a:latin typeface="Calibri" panose="020F0502020204030204" pitchFamily="34" charset="0"/>
                <a:cs typeface="Calibri" panose="020F0502020204030204" pitchFamily="34" charset="0"/>
              </a:rPr>
              <a:t>g </a:t>
            </a:r>
            <a:r>
              <a:rPr lang="fr-BE" sz="1200" dirty="0" err="1">
                <a:solidFill>
                  <a:srgbClr val="FFFFFF"/>
                </a:solidFill>
                <a:latin typeface="Calibri" panose="020F0502020204030204" pitchFamily="34" charset="0"/>
                <a:cs typeface="Calibri" panose="020F0502020204030204" pitchFamily="34" charset="0"/>
              </a:rPr>
              <a:t>buséréline</a:t>
            </a:r>
            <a:r>
              <a:rPr lang="fr-BE" sz="1200" dirty="0">
                <a:solidFill>
                  <a:srgbClr val="FFFFFF"/>
                </a:solidFill>
                <a:latin typeface="Calibri" panose="020F0502020204030204" pitchFamily="34" charset="0"/>
                <a:cs typeface="Calibri" panose="020F0502020204030204" pitchFamily="34" charset="0"/>
              </a:rPr>
              <a:t> (&gt; 3ml)</a:t>
            </a:r>
          </a:p>
          <a:p>
            <a:pPr eaLnBrk="0" hangingPunct="0">
              <a:defRPr/>
            </a:pPr>
            <a:r>
              <a:rPr lang="fr-BE" sz="1200" dirty="0">
                <a:solidFill>
                  <a:srgbClr val="FFFFFF"/>
                </a:solidFill>
                <a:latin typeface="Calibri" panose="020F0502020204030204" pitchFamily="34" charset="0"/>
                <a:cs typeface="Calibri" panose="020F0502020204030204" pitchFamily="34" charset="0"/>
              </a:rPr>
              <a:t>- GnRH : &gt;10 J post IA: &gt; 100 </a:t>
            </a:r>
            <a:r>
              <a:rPr lang="el-GR" sz="1200" dirty="0">
                <a:solidFill>
                  <a:srgbClr val="FFFFFF"/>
                </a:solidFill>
                <a:latin typeface="Calibri" panose="020F0502020204030204" pitchFamily="34" charset="0"/>
                <a:cs typeface="Calibri" panose="020F0502020204030204" pitchFamily="34" charset="0"/>
              </a:rPr>
              <a:t>μ</a:t>
            </a:r>
            <a:r>
              <a:rPr lang="fr-BE" sz="1200" dirty="0">
                <a:solidFill>
                  <a:srgbClr val="FFFFFF"/>
                </a:solidFill>
                <a:latin typeface="Calibri" panose="020F0502020204030204" pitchFamily="34" charset="0"/>
                <a:cs typeface="Calibri" panose="020F0502020204030204" pitchFamily="34" charset="0"/>
              </a:rPr>
              <a:t>g </a:t>
            </a:r>
            <a:r>
              <a:rPr lang="fr-BE" sz="1200" dirty="0" err="1">
                <a:solidFill>
                  <a:srgbClr val="FFFFFF"/>
                </a:solidFill>
                <a:latin typeface="Calibri" panose="020F0502020204030204" pitchFamily="34" charset="0"/>
                <a:cs typeface="Calibri" panose="020F0502020204030204" pitchFamily="34" charset="0"/>
              </a:rPr>
              <a:t>gonadoréline</a:t>
            </a:r>
            <a:r>
              <a:rPr lang="fr-BE" sz="1200" dirty="0">
                <a:solidFill>
                  <a:srgbClr val="FFFFFF"/>
                </a:solidFill>
                <a:latin typeface="Calibri" panose="020F0502020204030204" pitchFamily="34" charset="0"/>
                <a:cs typeface="Calibri" panose="020F0502020204030204" pitchFamily="34" charset="0"/>
              </a:rPr>
              <a:t> (&gt; 2ml)</a:t>
            </a:r>
          </a:p>
          <a:p>
            <a:pPr eaLnBrk="0" hangingPunct="0">
              <a:defRPr/>
            </a:pPr>
            <a:r>
              <a:rPr lang="fr-BE" sz="1200" dirty="0">
                <a:solidFill>
                  <a:srgbClr val="FFFFFF"/>
                </a:solidFill>
                <a:latin typeface="Calibri" panose="020F0502020204030204" pitchFamily="34" charset="0"/>
                <a:cs typeface="Calibri" panose="020F0502020204030204" pitchFamily="34" charset="0"/>
              </a:rPr>
              <a:t>- </a:t>
            </a:r>
            <a:r>
              <a:rPr lang="fr-BE" sz="1200" dirty="0" err="1">
                <a:solidFill>
                  <a:srgbClr val="FFFFFF"/>
                </a:solidFill>
                <a:latin typeface="Calibri" panose="020F0502020204030204" pitchFamily="34" charset="0"/>
                <a:cs typeface="Calibri" panose="020F0502020204030204" pitchFamily="34" charset="0"/>
              </a:rPr>
              <a:t>hCG</a:t>
            </a:r>
            <a:r>
              <a:rPr lang="fr-BE" sz="1200" dirty="0">
                <a:solidFill>
                  <a:srgbClr val="FFFFFF"/>
                </a:solidFill>
                <a:latin typeface="Calibri" panose="020F0502020204030204" pitchFamily="34" charset="0"/>
                <a:cs typeface="Calibri" panose="020F0502020204030204" pitchFamily="34" charset="0"/>
              </a:rPr>
              <a:t> 2500 UI &gt;5 J post IA</a:t>
            </a:r>
          </a:p>
        </p:txBody>
      </p:sp>
      <p:pic>
        <p:nvPicPr>
          <p:cNvPr id="81" name="Picture 3" descr="Screen Shot 2012-09-20 at 6.47.11 PM.jpg"/>
          <p:cNvPicPr>
            <a:picLocks noChangeAspect="1"/>
          </p:cNvPicPr>
          <p:nvPr/>
        </p:nvPicPr>
        <p:blipFill>
          <a:blip r:embed="rId7" cstate="print">
            <a:extLst>
              <a:ext uri="{28A0092B-C50C-407E-A947-70E740481C1C}">
                <a14:useLocalDpi xmlns:a14="http://schemas.microsoft.com/office/drawing/2010/main" val="0"/>
              </a:ext>
            </a:extLst>
          </a:blip>
          <a:srcRect r="50957" b="12486"/>
          <a:stretch>
            <a:fillRect/>
          </a:stretch>
        </p:blipFill>
        <p:spPr bwMode="auto">
          <a:xfrm>
            <a:off x="6146801" y="108348"/>
            <a:ext cx="1050925" cy="907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 name="Picture 5" descr="Screen Shot 2012-09-20 at 6.47.11 PM.jpg"/>
          <p:cNvPicPr>
            <a:picLocks noChangeAspect="1"/>
          </p:cNvPicPr>
          <p:nvPr/>
        </p:nvPicPr>
        <p:blipFill>
          <a:blip r:embed="rId8" cstate="print">
            <a:extLst>
              <a:ext uri="{28A0092B-C50C-407E-A947-70E740481C1C}">
                <a14:useLocalDpi xmlns:a14="http://schemas.microsoft.com/office/drawing/2010/main" val="0"/>
              </a:ext>
            </a:extLst>
          </a:blip>
          <a:srcRect l="49321" r="1636" b="15311"/>
          <a:stretch>
            <a:fillRect/>
          </a:stretch>
        </p:blipFill>
        <p:spPr bwMode="auto">
          <a:xfrm>
            <a:off x="7218364" y="115491"/>
            <a:ext cx="1068387" cy="8929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6234113" y="1053704"/>
            <a:ext cx="861300" cy="22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8341" tIns="19170" rIns="38341" bIns="1917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200">
                <a:solidFill>
                  <a:srgbClr val="FFFFFF"/>
                </a:solidFill>
                <a:latin typeface="Calibri" pitchFamily="34" charset="0"/>
                <a:cs typeface="Calibri" pitchFamily="34" charset="0"/>
              </a:rPr>
              <a:t>Emb N (J16) </a:t>
            </a:r>
          </a:p>
        </p:txBody>
      </p:sp>
      <p:sp>
        <p:nvSpPr>
          <p:cNvPr id="88" name="Rectangle 87"/>
          <p:cNvSpPr>
            <a:spLocks noChangeArrowheads="1"/>
          </p:cNvSpPr>
          <p:nvPr/>
        </p:nvSpPr>
        <p:spPr bwMode="auto">
          <a:xfrm>
            <a:off x="7213600" y="1056085"/>
            <a:ext cx="1760538" cy="5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41" tIns="19170" rIns="38341" bIns="1917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BE" altLang="fr-FR" sz="1200">
                <a:solidFill>
                  <a:srgbClr val="FFFFFF"/>
                </a:solidFill>
                <a:latin typeface="Calibri" pitchFamily="34" charset="0"/>
                <a:cs typeface="Calibri" pitchFamily="34" charset="0"/>
              </a:rPr>
              <a:t>Emb si P4 </a:t>
            </a:r>
          </a:p>
          <a:p>
            <a:pPr algn="ctr"/>
            <a:r>
              <a:rPr lang="fr-BE" altLang="fr-FR" sz="1200">
                <a:solidFill>
                  <a:srgbClr val="FFFFFF"/>
                </a:solidFill>
                <a:latin typeface="Calibri" pitchFamily="34" charset="0"/>
                <a:cs typeface="Calibri" pitchFamily="34" charset="0"/>
              </a:rPr>
              <a:t>(Carter </a:t>
            </a:r>
          </a:p>
          <a:p>
            <a:pPr algn="ctr"/>
            <a:r>
              <a:rPr lang="fr-BE" altLang="fr-FR" sz="1200">
                <a:solidFill>
                  <a:srgbClr val="FFFFFF"/>
                </a:solidFill>
                <a:latin typeface="Calibri" pitchFamily="34" charset="0"/>
                <a:cs typeface="Calibri" pitchFamily="34" charset="0"/>
              </a:rPr>
              <a:t>et al. 2008)</a:t>
            </a:r>
          </a:p>
        </p:txBody>
      </p:sp>
      <p:cxnSp>
        <p:nvCxnSpPr>
          <p:cNvPr id="89" name="Connecteur droit avec flèche 88"/>
          <p:cNvCxnSpPr/>
          <p:nvPr/>
        </p:nvCxnSpPr>
        <p:spPr>
          <a:xfrm>
            <a:off x="5367339" y="433388"/>
            <a:ext cx="814387" cy="0"/>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604" name="Rectangle 91"/>
          <p:cNvSpPr>
            <a:spLocks noChangeArrowheads="1"/>
          </p:cNvSpPr>
          <p:nvPr/>
        </p:nvSpPr>
        <p:spPr bwMode="auto">
          <a:xfrm>
            <a:off x="26989" y="4311254"/>
            <a:ext cx="4802187" cy="68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300">
                <a:solidFill>
                  <a:srgbClr val="FFFFFF"/>
                </a:solidFill>
                <a:latin typeface="Calibri" pitchFamily="34" charset="0"/>
                <a:cs typeface="Calibri" pitchFamily="34" charset="0"/>
              </a:rPr>
              <a:t>Yan et al. Theriogenology 2016, Besbaci et al. 2019,  </a:t>
            </a:r>
          </a:p>
          <a:p>
            <a:r>
              <a:rPr lang="fr-BE" altLang="fr-FR" sz="1300">
                <a:solidFill>
                  <a:srgbClr val="FFFFFF"/>
                </a:solidFill>
                <a:latin typeface="Calibri" pitchFamily="34" charset="0"/>
                <a:cs typeface="Calibri" pitchFamily="34" charset="0"/>
              </a:rPr>
              <a:t>Lopez-Gatius F et al. Theriogenology 2020: </a:t>
            </a:r>
          </a:p>
          <a:p>
            <a:r>
              <a:rPr lang="fr-BE" altLang="fr-FR" sz="1300">
                <a:solidFill>
                  <a:srgbClr val="FFFFFF"/>
                </a:solidFill>
                <a:latin typeface="Calibri" pitchFamily="34" charset="0"/>
                <a:cs typeface="Calibri" pitchFamily="34" charset="0"/>
              </a:rPr>
              <a:t>(synthèses de  Pr. Ch. Hanzen) </a:t>
            </a:r>
          </a:p>
        </p:txBody>
      </p:sp>
      <p:cxnSp>
        <p:nvCxnSpPr>
          <p:cNvPr id="93" name="Connecteur droit avec flèche 92"/>
          <p:cNvCxnSpPr/>
          <p:nvPr/>
        </p:nvCxnSpPr>
        <p:spPr>
          <a:xfrm>
            <a:off x="5241925" y="3873104"/>
            <a:ext cx="0" cy="322659"/>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483673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9" grpId="0" animBg="1"/>
      <p:bldP spid="80" grpId="0" animBg="1"/>
      <p:bldP spid="90" grpId="0" animBg="1"/>
      <p:bldP spid="91" grpId="0" animBg="1"/>
      <p:bldP spid="85" grpId="0"/>
      <p:bldP spid="99" grpId="0"/>
      <p:bldP spid="105" grpId="0" animBg="1"/>
      <p:bldP spid="106" grpId="0"/>
      <p:bldP spid="125" grpId="0" animBg="1"/>
      <p:bldP spid="126" grpId="0" animBg="1"/>
      <p:bldP spid="131" grpId="0" animBg="1"/>
      <p:bldP spid="2" grpId="0"/>
      <p:bldP spid="88"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755576" y="1563638"/>
            <a:ext cx="7200800" cy="17281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smtClean="0">
                <a:solidFill>
                  <a:schemeClr val="tx1"/>
                </a:solidFill>
              </a:rPr>
              <a:t>Travaillons ensemble</a:t>
            </a:r>
          </a:p>
          <a:p>
            <a:pPr lvl="0"/>
            <a:r>
              <a:rPr lang="fr-BE" sz="3600" dirty="0" smtClean="0">
                <a:solidFill>
                  <a:schemeClr val="tx1"/>
                </a:solidFill>
              </a:rPr>
              <a:t>Quelles données et pourquoi ? </a:t>
            </a:r>
            <a:endParaRPr lang="fr-BE" sz="3600" dirty="0">
              <a:solidFill>
                <a:schemeClr val="tx1"/>
              </a:solidFill>
            </a:endParaRP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121</a:t>
            </a:fld>
            <a:endParaRPr lang="fr-BE"/>
          </a:p>
        </p:txBody>
      </p:sp>
    </p:spTree>
    <p:extLst>
      <p:ext uri="{BB962C8B-B14F-4D97-AF65-F5344CB8AC3E}">
        <p14:creationId xmlns:p14="http://schemas.microsoft.com/office/powerpoint/2010/main" val="24534808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ZoneTexte 4"/>
          <p:cNvSpPr txBox="1"/>
          <p:nvPr/>
        </p:nvSpPr>
        <p:spPr>
          <a:xfrm>
            <a:off x="1692378" y="1758744"/>
            <a:ext cx="6238568" cy="2325174"/>
          </a:xfrm>
          <a:prstGeom prst="rect">
            <a:avLst/>
          </a:prstGeom>
          <a:noFill/>
        </p:spPr>
        <p:txBody>
          <a:bodyPr wrap="none" lIns="0" tIns="0" rIns="0" bIns="0" rtlCol="0">
            <a:noAutofit/>
          </a:bodyPr>
          <a:lstStyle/>
          <a:p>
            <a:pPr algn="l"/>
            <a:r>
              <a:rPr lang="fr-BE" sz="3600" dirty="0">
                <a:solidFill>
                  <a:srgbClr val="FFFF00"/>
                </a:solidFill>
              </a:rPr>
              <a:t>Une vingtaine de pathologies </a:t>
            </a:r>
          </a:p>
          <a:p>
            <a:pPr algn="l"/>
            <a:r>
              <a:rPr lang="fr-BE" sz="3600" dirty="0">
                <a:solidFill>
                  <a:srgbClr val="FFFF00"/>
                </a:solidFill>
              </a:rPr>
              <a:t>au cours du </a:t>
            </a:r>
            <a:r>
              <a:rPr lang="fr-BE" sz="3600" dirty="0" smtClean="0">
                <a:solidFill>
                  <a:srgbClr val="FFFF00"/>
                </a:solidFill>
              </a:rPr>
              <a:t>postpartum</a:t>
            </a:r>
          </a:p>
          <a:p>
            <a:pPr algn="l"/>
            <a:endParaRPr lang="fr-BE" sz="3600" dirty="0" smtClean="0">
              <a:solidFill>
                <a:srgbClr val="FFFF00"/>
              </a:solidFill>
            </a:endParaRPr>
          </a:p>
          <a:p>
            <a:pPr algn="l"/>
            <a:r>
              <a:rPr lang="fr-BE" sz="2800" dirty="0" smtClean="0">
                <a:solidFill>
                  <a:srgbClr val="FFFF00"/>
                </a:solidFill>
              </a:rPr>
              <a:t>Les quelles connaissez-vous ? </a:t>
            </a:r>
            <a:endParaRPr lang="fr-BE" sz="2800" dirty="0">
              <a:solidFill>
                <a:srgbClr val="FFFF00"/>
              </a:solidFill>
            </a:endParaRPr>
          </a:p>
        </p:txBody>
      </p:sp>
    </p:spTree>
    <p:extLst>
      <p:ext uri="{BB962C8B-B14F-4D97-AF65-F5344CB8AC3E}">
        <p14:creationId xmlns:p14="http://schemas.microsoft.com/office/powerpoint/2010/main" val="1851255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Line 106"/>
          <p:cNvSpPr>
            <a:spLocks noChangeShapeType="1"/>
          </p:cNvSpPr>
          <p:nvPr/>
        </p:nvSpPr>
        <p:spPr bwMode="auto">
          <a:xfrm flipV="1">
            <a:off x="196850" y="870175"/>
            <a:ext cx="8696325" cy="2381"/>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1" name="Line 107"/>
          <p:cNvSpPr>
            <a:spLocks noChangeShapeType="1"/>
          </p:cNvSpPr>
          <p:nvPr/>
        </p:nvSpPr>
        <p:spPr bwMode="auto">
          <a:xfrm>
            <a:off x="196850" y="1952451"/>
            <a:ext cx="8715375"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2" name="Line 108"/>
          <p:cNvSpPr>
            <a:spLocks noChangeShapeType="1"/>
          </p:cNvSpPr>
          <p:nvPr/>
        </p:nvSpPr>
        <p:spPr bwMode="auto">
          <a:xfrm flipV="1">
            <a:off x="196850" y="1088057"/>
            <a:ext cx="8715375" cy="1191"/>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3" name="Line 109"/>
          <p:cNvSpPr>
            <a:spLocks noChangeShapeType="1"/>
          </p:cNvSpPr>
          <p:nvPr/>
        </p:nvSpPr>
        <p:spPr bwMode="auto">
          <a:xfrm flipV="1">
            <a:off x="196850" y="1303562"/>
            <a:ext cx="8715375" cy="119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4" name="Line 110"/>
          <p:cNvSpPr>
            <a:spLocks noChangeShapeType="1"/>
          </p:cNvSpPr>
          <p:nvPr/>
        </p:nvSpPr>
        <p:spPr bwMode="auto">
          <a:xfrm flipV="1">
            <a:off x="196850" y="1520256"/>
            <a:ext cx="8715375" cy="119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5" name="Line 111"/>
          <p:cNvSpPr>
            <a:spLocks noChangeShapeType="1"/>
          </p:cNvSpPr>
          <p:nvPr/>
        </p:nvSpPr>
        <p:spPr bwMode="auto">
          <a:xfrm flipV="1">
            <a:off x="196850" y="2167956"/>
            <a:ext cx="8715375" cy="119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6" name="Line 112"/>
          <p:cNvSpPr>
            <a:spLocks noChangeShapeType="1"/>
          </p:cNvSpPr>
          <p:nvPr/>
        </p:nvSpPr>
        <p:spPr bwMode="auto">
          <a:xfrm flipV="1">
            <a:off x="196850" y="1735758"/>
            <a:ext cx="8715375" cy="1191"/>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7" name="Line 126"/>
          <p:cNvSpPr>
            <a:spLocks noChangeShapeType="1"/>
          </p:cNvSpPr>
          <p:nvPr/>
        </p:nvSpPr>
        <p:spPr bwMode="auto">
          <a:xfrm>
            <a:off x="269876" y="2384649"/>
            <a:ext cx="8642350"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8" name="Line 127"/>
          <p:cNvSpPr>
            <a:spLocks noChangeShapeType="1"/>
          </p:cNvSpPr>
          <p:nvPr/>
        </p:nvSpPr>
        <p:spPr bwMode="auto">
          <a:xfrm flipV="1">
            <a:off x="196850" y="3247851"/>
            <a:ext cx="8715375" cy="1191"/>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59" name="Line 128"/>
          <p:cNvSpPr>
            <a:spLocks noChangeShapeType="1"/>
          </p:cNvSpPr>
          <p:nvPr/>
        </p:nvSpPr>
        <p:spPr bwMode="auto">
          <a:xfrm flipV="1">
            <a:off x="196850" y="2600151"/>
            <a:ext cx="8715375" cy="1191"/>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60" name="Line 129"/>
          <p:cNvSpPr>
            <a:spLocks noChangeShapeType="1"/>
          </p:cNvSpPr>
          <p:nvPr/>
        </p:nvSpPr>
        <p:spPr bwMode="auto">
          <a:xfrm>
            <a:off x="196850" y="2816845"/>
            <a:ext cx="8715375"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61" name="Line 130"/>
          <p:cNvSpPr>
            <a:spLocks noChangeShapeType="1"/>
          </p:cNvSpPr>
          <p:nvPr/>
        </p:nvSpPr>
        <p:spPr bwMode="auto">
          <a:xfrm flipV="1">
            <a:off x="196850" y="3032350"/>
            <a:ext cx="8715375" cy="119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62" name="Line 138"/>
          <p:cNvSpPr>
            <a:spLocks noChangeShapeType="1"/>
          </p:cNvSpPr>
          <p:nvPr/>
        </p:nvSpPr>
        <p:spPr bwMode="auto">
          <a:xfrm>
            <a:off x="198439" y="3464545"/>
            <a:ext cx="8713787"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grpSp>
        <p:nvGrpSpPr>
          <p:cNvPr id="2" name="Group 199"/>
          <p:cNvGrpSpPr>
            <a:grpSpLocks/>
          </p:cNvGrpSpPr>
          <p:nvPr/>
        </p:nvGrpSpPr>
        <p:grpSpPr bwMode="auto">
          <a:xfrm>
            <a:off x="3941765" y="2813273"/>
            <a:ext cx="3411539" cy="694134"/>
            <a:chOff x="2483" y="2250"/>
            <a:chExt cx="2149" cy="583"/>
          </a:xfrm>
        </p:grpSpPr>
        <p:sp>
          <p:nvSpPr>
            <p:cNvPr id="27726" name="Rectangle 133"/>
            <p:cNvSpPr>
              <a:spLocks noChangeArrowheads="1"/>
            </p:cNvSpPr>
            <p:nvPr/>
          </p:nvSpPr>
          <p:spPr bwMode="auto">
            <a:xfrm>
              <a:off x="2483" y="2253"/>
              <a:ext cx="363" cy="181"/>
            </a:xfrm>
            <a:prstGeom prst="rect">
              <a:avLst/>
            </a:prstGeom>
            <a:solidFill>
              <a:schemeClr val="accent4">
                <a:lumMod val="75000"/>
              </a:schemeClr>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27" name="Rectangle 136"/>
            <p:cNvSpPr>
              <a:spLocks noChangeArrowheads="1"/>
            </p:cNvSpPr>
            <p:nvPr/>
          </p:nvSpPr>
          <p:spPr bwMode="auto">
            <a:xfrm>
              <a:off x="2483" y="2435"/>
              <a:ext cx="363" cy="181"/>
            </a:xfrm>
            <a:prstGeom prst="rect">
              <a:avLst/>
            </a:prstGeom>
            <a:solidFill>
              <a:schemeClr val="accent4">
                <a:lumMod val="75000"/>
              </a:schemeClr>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28" name="Rectangle 137"/>
            <p:cNvSpPr>
              <a:spLocks noChangeArrowheads="1"/>
            </p:cNvSpPr>
            <p:nvPr/>
          </p:nvSpPr>
          <p:spPr bwMode="auto">
            <a:xfrm>
              <a:off x="2483" y="2616"/>
              <a:ext cx="363" cy="181"/>
            </a:xfrm>
            <a:prstGeom prst="rect">
              <a:avLst/>
            </a:prstGeom>
            <a:solidFill>
              <a:schemeClr val="accent4">
                <a:lumMod val="75000"/>
              </a:schemeClr>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grpSp>
          <p:nvGrpSpPr>
            <p:cNvPr id="27729" name="Group 187"/>
            <p:cNvGrpSpPr>
              <a:grpSpLocks/>
            </p:cNvGrpSpPr>
            <p:nvPr/>
          </p:nvGrpSpPr>
          <p:grpSpPr bwMode="auto">
            <a:xfrm>
              <a:off x="3627" y="2250"/>
              <a:ext cx="1005" cy="583"/>
              <a:chOff x="3615" y="2475"/>
              <a:chExt cx="1005" cy="583"/>
            </a:xfrm>
          </p:grpSpPr>
          <p:sp>
            <p:nvSpPr>
              <p:cNvPr id="27730" name="Text Box 73"/>
              <p:cNvSpPr txBox="1">
                <a:spLocks noChangeArrowheads="1"/>
              </p:cNvSpPr>
              <p:nvPr/>
            </p:nvSpPr>
            <p:spPr bwMode="auto">
              <a:xfrm>
                <a:off x="3615" y="2838"/>
                <a:ext cx="96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Mort embryonnaire tardive</a:t>
                </a:r>
              </a:p>
            </p:txBody>
          </p:sp>
          <p:sp>
            <p:nvSpPr>
              <p:cNvPr id="27731" name="Text Box 134"/>
              <p:cNvSpPr txBox="1">
                <a:spLocks noChangeArrowheads="1"/>
              </p:cNvSpPr>
              <p:nvPr/>
            </p:nvSpPr>
            <p:spPr bwMode="auto">
              <a:xfrm>
                <a:off x="3615" y="2657"/>
                <a:ext cx="100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Mort embryonnaire précoce</a:t>
                </a:r>
              </a:p>
            </p:txBody>
          </p:sp>
          <p:sp>
            <p:nvSpPr>
              <p:cNvPr id="27732" name="Text Box 135"/>
              <p:cNvSpPr txBox="1">
                <a:spLocks noChangeArrowheads="1"/>
              </p:cNvSpPr>
              <p:nvPr/>
            </p:nvSpPr>
            <p:spPr bwMode="auto">
              <a:xfrm>
                <a:off x="3615" y="2475"/>
                <a:ext cx="645"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Non fécondation</a:t>
                </a:r>
              </a:p>
            </p:txBody>
          </p:sp>
        </p:grpSp>
      </p:grpSp>
      <p:grpSp>
        <p:nvGrpSpPr>
          <p:cNvPr id="4" name="Group 190"/>
          <p:cNvGrpSpPr>
            <a:grpSpLocks/>
          </p:cNvGrpSpPr>
          <p:nvPr/>
        </p:nvGrpSpPr>
        <p:grpSpPr bwMode="auto">
          <a:xfrm>
            <a:off x="4519614" y="3460971"/>
            <a:ext cx="2070100" cy="261937"/>
            <a:chOff x="2847" y="2794"/>
            <a:chExt cx="1304" cy="220"/>
          </a:xfrm>
        </p:grpSpPr>
        <p:sp>
          <p:nvSpPr>
            <p:cNvPr id="27724" name="Rectangle 140"/>
            <p:cNvSpPr>
              <a:spLocks noChangeArrowheads="1"/>
            </p:cNvSpPr>
            <p:nvPr/>
          </p:nvSpPr>
          <p:spPr bwMode="auto">
            <a:xfrm>
              <a:off x="2847" y="2797"/>
              <a:ext cx="816" cy="181"/>
            </a:xfrm>
            <a:prstGeom prst="rect">
              <a:avLst/>
            </a:prstGeom>
            <a:solidFill>
              <a:schemeClr val="accent4">
                <a:lumMod val="75000"/>
              </a:schemeClr>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25" name="Text Box 142"/>
            <p:cNvSpPr txBox="1">
              <a:spLocks noChangeArrowheads="1"/>
            </p:cNvSpPr>
            <p:nvPr/>
          </p:nvSpPr>
          <p:spPr bwMode="auto">
            <a:xfrm>
              <a:off x="3627" y="2794"/>
              <a:ext cx="52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Avortements</a:t>
              </a:r>
            </a:p>
          </p:txBody>
        </p:sp>
      </p:grpSp>
      <p:sp>
        <p:nvSpPr>
          <p:cNvPr id="27665" name="Line 143"/>
          <p:cNvSpPr>
            <a:spLocks noChangeShapeType="1"/>
          </p:cNvSpPr>
          <p:nvPr/>
        </p:nvSpPr>
        <p:spPr bwMode="auto">
          <a:xfrm>
            <a:off x="198439" y="3681239"/>
            <a:ext cx="8208962"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66" name="Line 144"/>
          <p:cNvSpPr>
            <a:spLocks noChangeShapeType="1"/>
          </p:cNvSpPr>
          <p:nvPr/>
        </p:nvSpPr>
        <p:spPr bwMode="auto">
          <a:xfrm>
            <a:off x="198439" y="3896742"/>
            <a:ext cx="8713787"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67" name="Line 145"/>
          <p:cNvSpPr>
            <a:spLocks noChangeShapeType="1"/>
          </p:cNvSpPr>
          <p:nvPr/>
        </p:nvSpPr>
        <p:spPr bwMode="auto">
          <a:xfrm flipV="1">
            <a:off x="198439" y="4112245"/>
            <a:ext cx="8713787" cy="1191"/>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68" name="Line 149"/>
          <p:cNvSpPr>
            <a:spLocks noChangeShapeType="1"/>
          </p:cNvSpPr>
          <p:nvPr/>
        </p:nvSpPr>
        <p:spPr bwMode="auto">
          <a:xfrm>
            <a:off x="198439" y="4328939"/>
            <a:ext cx="8713787"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69" name="Line 150"/>
          <p:cNvSpPr>
            <a:spLocks noChangeShapeType="1"/>
          </p:cNvSpPr>
          <p:nvPr/>
        </p:nvSpPr>
        <p:spPr bwMode="auto">
          <a:xfrm>
            <a:off x="198439" y="4544442"/>
            <a:ext cx="8713787"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70" name="Line 152"/>
          <p:cNvSpPr>
            <a:spLocks noChangeShapeType="1"/>
          </p:cNvSpPr>
          <p:nvPr/>
        </p:nvSpPr>
        <p:spPr bwMode="auto">
          <a:xfrm flipH="1">
            <a:off x="2268538" y="655862"/>
            <a:ext cx="19050" cy="410289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71" name="Line 153"/>
          <p:cNvSpPr>
            <a:spLocks noChangeShapeType="1"/>
          </p:cNvSpPr>
          <p:nvPr/>
        </p:nvSpPr>
        <p:spPr bwMode="auto">
          <a:xfrm>
            <a:off x="2070101" y="655861"/>
            <a:ext cx="1588" cy="4104084"/>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72" name="Line 154"/>
          <p:cNvSpPr>
            <a:spLocks noChangeShapeType="1"/>
          </p:cNvSpPr>
          <p:nvPr/>
        </p:nvSpPr>
        <p:spPr bwMode="auto">
          <a:xfrm>
            <a:off x="3924300" y="653480"/>
            <a:ext cx="20638" cy="410646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73" name="Line 155"/>
          <p:cNvSpPr>
            <a:spLocks noChangeShapeType="1"/>
          </p:cNvSpPr>
          <p:nvPr/>
        </p:nvSpPr>
        <p:spPr bwMode="auto">
          <a:xfrm>
            <a:off x="4500563" y="653480"/>
            <a:ext cx="20637" cy="410646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74" name="Line 157"/>
          <p:cNvSpPr>
            <a:spLocks noChangeShapeType="1"/>
          </p:cNvSpPr>
          <p:nvPr/>
        </p:nvSpPr>
        <p:spPr bwMode="auto">
          <a:xfrm>
            <a:off x="198439" y="655861"/>
            <a:ext cx="8713787"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fr-BE"/>
          </a:p>
        </p:txBody>
      </p:sp>
      <p:sp>
        <p:nvSpPr>
          <p:cNvPr id="27675" name="Text Box 158"/>
          <p:cNvSpPr txBox="1">
            <a:spLocks noChangeArrowheads="1"/>
          </p:cNvSpPr>
          <p:nvPr/>
        </p:nvSpPr>
        <p:spPr bwMode="auto">
          <a:xfrm>
            <a:off x="179389" y="276051"/>
            <a:ext cx="933332" cy="28469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400"/>
              <a:t>Tarissement</a:t>
            </a:r>
          </a:p>
        </p:txBody>
      </p:sp>
      <p:sp>
        <p:nvSpPr>
          <p:cNvPr id="27676" name="Text Box 159"/>
          <p:cNvSpPr txBox="1">
            <a:spLocks noChangeArrowheads="1"/>
          </p:cNvSpPr>
          <p:nvPr/>
        </p:nvSpPr>
        <p:spPr bwMode="auto">
          <a:xfrm>
            <a:off x="2051050" y="276051"/>
            <a:ext cx="236283" cy="28469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400"/>
              <a:t>V</a:t>
            </a:r>
          </a:p>
        </p:txBody>
      </p:sp>
      <p:sp>
        <p:nvSpPr>
          <p:cNvPr id="27677" name="Text Box 160"/>
          <p:cNvSpPr txBox="1">
            <a:spLocks noChangeArrowheads="1"/>
          </p:cNvSpPr>
          <p:nvPr/>
        </p:nvSpPr>
        <p:spPr bwMode="auto">
          <a:xfrm>
            <a:off x="2843214" y="276051"/>
            <a:ext cx="606576" cy="28469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400"/>
              <a:t>Attente</a:t>
            </a:r>
          </a:p>
        </p:txBody>
      </p:sp>
      <p:sp>
        <p:nvSpPr>
          <p:cNvPr id="27678" name="Text Box 161"/>
          <p:cNvSpPr txBox="1">
            <a:spLocks noChangeArrowheads="1"/>
          </p:cNvSpPr>
          <p:nvPr/>
        </p:nvSpPr>
        <p:spPr bwMode="auto">
          <a:xfrm>
            <a:off x="3924301" y="276051"/>
            <a:ext cx="407804" cy="28469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400"/>
              <a:t>Rep</a:t>
            </a:r>
          </a:p>
        </p:txBody>
      </p:sp>
      <p:sp>
        <p:nvSpPr>
          <p:cNvPr id="27679" name="Text Box 162"/>
          <p:cNvSpPr txBox="1">
            <a:spLocks noChangeArrowheads="1"/>
          </p:cNvSpPr>
          <p:nvPr/>
        </p:nvSpPr>
        <p:spPr bwMode="auto">
          <a:xfrm>
            <a:off x="4664076" y="276051"/>
            <a:ext cx="768480" cy="28469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68580" tIns="34290" rIns="68580" bIns="34290">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400"/>
              <a:t>Gestation</a:t>
            </a:r>
          </a:p>
        </p:txBody>
      </p:sp>
      <p:sp>
        <p:nvSpPr>
          <p:cNvPr id="27680" name="Line 178"/>
          <p:cNvSpPr>
            <a:spLocks noChangeShapeType="1"/>
          </p:cNvSpPr>
          <p:nvPr/>
        </p:nvSpPr>
        <p:spPr bwMode="auto">
          <a:xfrm>
            <a:off x="198439" y="4759945"/>
            <a:ext cx="8713787"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grpSp>
        <p:nvGrpSpPr>
          <p:cNvPr id="5" name="Group 200"/>
          <p:cNvGrpSpPr>
            <a:grpSpLocks/>
          </p:cNvGrpSpPr>
          <p:nvPr/>
        </p:nvGrpSpPr>
        <p:grpSpPr bwMode="auto">
          <a:xfrm>
            <a:off x="2719389" y="1948881"/>
            <a:ext cx="6119812" cy="913210"/>
            <a:chOff x="1713" y="1524"/>
            <a:chExt cx="3855" cy="767"/>
          </a:xfrm>
        </p:grpSpPr>
        <p:sp>
          <p:nvSpPr>
            <p:cNvPr id="27718" name="Text Box 51"/>
            <p:cNvSpPr txBox="1">
              <a:spLocks noChangeArrowheads="1"/>
            </p:cNvSpPr>
            <p:nvPr/>
          </p:nvSpPr>
          <p:spPr bwMode="auto">
            <a:xfrm>
              <a:off x="3627" y="2071"/>
              <a:ext cx="194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Anoestrus pathologique fonctionnel</a:t>
              </a:r>
            </a:p>
          </p:txBody>
        </p:sp>
        <p:sp>
          <p:nvSpPr>
            <p:cNvPr id="27719" name="Text Box 55"/>
            <p:cNvSpPr txBox="1">
              <a:spLocks noChangeArrowheads="1"/>
            </p:cNvSpPr>
            <p:nvPr/>
          </p:nvSpPr>
          <p:spPr bwMode="auto">
            <a:xfrm>
              <a:off x="3627" y="1887"/>
              <a:ext cx="334"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Kystes</a:t>
              </a:r>
            </a:p>
          </p:txBody>
        </p:sp>
        <p:sp>
          <p:nvSpPr>
            <p:cNvPr id="27720" name="Text Box 120"/>
            <p:cNvSpPr txBox="1">
              <a:spLocks noChangeArrowheads="1"/>
            </p:cNvSpPr>
            <p:nvPr/>
          </p:nvSpPr>
          <p:spPr bwMode="auto">
            <a:xfrm>
              <a:off x="3627" y="1524"/>
              <a:ext cx="119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Endométrite clinique / subclinique</a:t>
              </a:r>
            </a:p>
          </p:txBody>
        </p:sp>
        <p:sp>
          <p:nvSpPr>
            <p:cNvPr id="27721" name="Rectangle 119"/>
            <p:cNvSpPr>
              <a:spLocks noChangeArrowheads="1"/>
            </p:cNvSpPr>
            <p:nvPr/>
          </p:nvSpPr>
          <p:spPr bwMode="auto">
            <a:xfrm>
              <a:off x="1713" y="1527"/>
              <a:ext cx="1134" cy="181"/>
            </a:xfrm>
            <a:prstGeom prst="rect">
              <a:avLst/>
            </a:prstGeom>
            <a:solidFill>
              <a:srgbClr val="99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r>
                <a:rPr lang="en-US" altLang="fr-FR" sz="1200" dirty="0"/>
                <a:t>&gt; 21</a:t>
              </a:r>
            </a:p>
          </p:txBody>
        </p:sp>
        <p:sp>
          <p:nvSpPr>
            <p:cNvPr id="27722" name="Rectangle 125"/>
            <p:cNvSpPr>
              <a:spLocks noChangeArrowheads="1"/>
            </p:cNvSpPr>
            <p:nvPr/>
          </p:nvSpPr>
          <p:spPr bwMode="auto">
            <a:xfrm>
              <a:off x="1939" y="1890"/>
              <a:ext cx="907" cy="181"/>
            </a:xfrm>
            <a:prstGeom prst="rect">
              <a:avLst/>
            </a:prstGeom>
            <a:solidFill>
              <a:srgbClr val="0099FF"/>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23" name="Rectangle 132"/>
            <p:cNvSpPr>
              <a:spLocks noChangeArrowheads="1"/>
            </p:cNvSpPr>
            <p:nvPr/>
          </p:nvSpPr>
          <p:spPr bwMode="auto">
            <a:xfrm>
              <a:off x="1939" y="2072"/>
              <a:ext cx="907" cy="181"/>
            </a:xfrm>
            <a:prstGeom prst="rect">
              <a:avLst/>
            </a:prstGeom>
            <a:solidFill>
              <a:srgbClr val="0099FF"/>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grpSp>
      <p:grpSp>
        <p:nvGrpSpPr>
          <p:cNvPr id="6" name="Group 207"/>
          <p:cNvGrpSpPr>
            <a:grpSpLocks/>
          </p:cNvGrpSpPr>
          <p:nvPr/>
        </p:nvGrpSpPr>
        <p:grpSpPr bwMode="auto">
          <a:xfrm>
            <a:off x="2287588" y="4108673"/>
            <a:ext cx="5226049" cy="695325"/>
            <a:chOff x="1441" y="3338"/>
            <a:chExt cx="3292" cy="584"/>
          </a:xfrm>
        </p:grpSpPr>
        <p:grpSp>
          <p:nvGrpSpPr>
            <p:cNvPr id="27710" name="Group 201"/>
            <p:cNvGrpSpPr>
              <a:grpSpLocks/>
            </p:cNvGrpSpPr>
            <p:nvPr/>
          </p:nvGrpSpPr>
          <p:grpSpPr bwMode="auto">
            <a:xfrm>
              <a:off x="1441" y="3338"/>
              <a:ext cx="3292" cy="402"/>
              <a:chOff x="1441" y="3338"/>
              <a:chExt cx="3292" cy="402"/>
            </a:xfrm>
          </p:grpSpPr>
          <p:sp>
            <p:nvSpPr>
              <p:cNvPr id="27713" name="Text Box 47"/>
              <p:cNvSpPr txBox="1">
                <a:spLocks noChangeArrowheads="1"/>
              </p:cNvSpPr>
              <p:nvPr/>
            </p:nvSpPr>
            <p:spPr bwMode="auto">
              <a:xfrm>
                <a:off x="3627" y="3338"/>
                <a:ext cx="110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Mammite clinique / subclinique</a:t>
                </a:r>
              </a:p>
            </p:txBody>
          </p:sp>
          <p:sp>
            <p:nvSpPr>
              <p:cNvPr id="27714" name="Text Box 65"/>
              <p:cNvSpPr txBox="1">
                <a:spLocks noChangeArrowheads="1"/>
              </p:cNvSpPr>
              <p:nvPr/>
            </p:nvSpPr>
            <p:spPr bwMode="auto">
              <a:xfrm>
                <a:off x="3627" y="3520"/>
                <a:ext cx="39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Boiterie</a:t>
                </a:r>
                <a:r>
                  <a:rPr lang="fr-BE" altLang="fr-FR" sz="1100" dirty="0">
                    <a:solidFill>
                      <a:srgbClr val="FFCCCC"/>
                    </a:solidFill>
                  </a:rPr>
                  <a:t>s</a:t>
                </a:r>
              </a:p>
            </p:txBody>
          </p:sp>
          <p:grpSp>
            <p:nvGrpSpPr>
              <p:cNvPr id="27715" name="Group 171"/>
              <p:cNvGrpSpPr>
                <a:grpSpLocks/>
              </p:cNvGrpSpPr>
              <p:nvPr/>
            </p:nvGrpSpPr>
            <p:grpSpPr bwMode="auto">
              <a:xfrm>
                <a:off x="1441" y="3342"/>
                <a:ext cx="2222" cy="362"/>
                <a:chOff x="1429" y="3567"/>
                <a:chExt cx="2222" cy="362"/>
              </a:xfrm>
            </p:grpSpPr>
            <p:sp>
              <p:nvSpPr>
                <p:cNvPr id="27716" name="Rectangle 147"/>
                <p:cNvSpPr>
                  <a:spLocks noChangeArrowheads="1"/>
                </p:cNvSpPr>
                <p:nvPr/>
              </p:nvSpPr>
              <p:spPr bwMode="auto">
                <a:xfrm>
                  <a:off x="1565" y="3567"/>
                  <a:ext cx="2086" cy="181"/>
                </a:xfrm>
                <a:prstGeom prst="rect">
                  <a:avLst/>
                </a:prstGeom>
                <a:solidFill>
                  <a:srgbClr val="00B05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17" name="Rectangle 148"/>
                <p:cNvSpPr>
                  <a:spLocks noChangeArrowheads="1"/>
                </p:cNvSpPr>
                <p:nvPr/>
              </p:nvSpPr>
              <p:spPr bwMode="auto">
                <a:xfrm>
                  <a:off x="1429" y="3748"/>
                  <a:ext cx="2222" cy="181"/>
                </a:xfrm>
                <a:prstGeom prst="rect">
                  <a:avLst/>
                </a:prstGeom>
                <a:solidFill>
                  <a:srgbClr val="7030A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grpSp>
        </p:grpSp>
        <p:sp>
          <p:nvSpPr>
            <p:cNvPr id="27711" name="Rectangle 179"/>
            <p:cNvSpPr>
              <a:spLocks noChangeArrowheads="1"/>
            </p:cNvSpPr>
            <p:nvPr/>
          </p:nvSpPr>
          <p:spPr bwMode="auto">
            <a:xfrm>
              <a:off x="1837" y="3704"/>
              <a:ext cx="1315" cy="181"/>
            </a:xfrm>
            <a:prstGeom prst="rect">
              <a:avLst/>
            </a:prstGeom>
            <a:solidFill>
              <a:srgbClr val="FFFF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12" name="Text Box 180"/>
            <p:cNvSpPr txBox="1">
              <a:spLocks noChangeArrowheads="1"/>
            </p:cNvSpPr>
            <p:nvPr/>
          </p:nvSpPr>
          <p:spPr bwMode="auto">
            <a:xfrm>
              <a:off x="3651" y="3702"/>
              <a:ext cx="81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Acidose  métabolique</a:t>
              </a:r>
            </a:p>
          </p:txBody>
        </p:sp>
      </p:grpSp>
      <p:grpSp>
        <p:nvGrpSpPr>
          <p:cNvPr id="9" name="Group 208"/>
          <p:cNvGrpSpPr>
            <a:grpSpLocks/>
          </p:cNvGrpSpPr>
          <p:nvPr/>
        </p:nvGrpSpPr>
        <p:grpSpPr bwMode="auto">
          <a:xfrm>
            <a:off x="2286001" y="868983"/>
            <a:ext cx="6697663" cy="3073004"/>
            <a:chOff x="1440" y="617"/>
            <a:chExt cx="4219" cy="2581"/>
          </a:xfrm>
        </p:grpSpPr>
        <p:sp>
          <p:nvSpPr>
            <p:cNvPr id="27698" name="Text Box 67"/>
            <p:cNvSpPr txBox="1">
              <a:spLocks noChangeArrowheads="1"/>
            </p:cNvSpPr>
            <p:nvPr/>
          </p:nvSpPr>
          <p:spPr bwMode="auto">
            <a:xfrm>
              <a:off x="3627" y="2978"/>
              <a:ext cx="203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Balance énergétique négative</a:t>
              </a:r>
            </a:p>
          </p:txBody>
        </p:sp>
        <p:sp>
          <p:nvSpPr>
            <p:cNvPr id="27699" name="Text Box 52"/>
            <p:cNvSpPr txBox="1">
              <a:spLocks noChangeArrowheads="1"/>
            </p:cNvSpPr>
            <p:nvPr/>
          </p:nvSpPr>
          <p:spPr bwMode="auto">
            <a:xfrm>
              <a:off x="3627" y="1343"/>
              <a:ext cx="1033"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Métrite puerpérale /  clinique</a:t>
              </a:r>
            </a:p>
          </p:txBody>
        </p:sp>
        <p:sp>
          <p:nvSpPr>
            <p:cNvPr id="27700" name="Text Box 53"/>
            <p:cNvSpPr txBox="1">
              <a:spLocks noChangeArrowheads="1"/>
            </p:cNvSpPr>
            <p:nvPr/>
          </p:nvSpPr>
          <p:spPr bwMode="auto">
            <a:xfrm>
              <a:off x="3627" y="1164"/>
              <a:ext cx="1987"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Déplacements de caillette</a:t>
              </a:r>
            </a:p>
          </p:txBody>
        </p:sp>
        <p:sp>
          <p:nvSpPr>
            <p:cNvPr id="27701" name="Text Box 54"/>
            <p:cNvSpPr txBox="1">
              <a:spLocks noChangeArrowheads="1"/>
            </p:cNvSpPr>
            <p:nvPr/>
          </p:nvSpPr>
          <p:spPr bwMode="auto">
            <a:xfrm>
              <a:off x="3627" y="980"/>
              <a:ext cx="90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Acétonémie  (3 à 6 </a:t>
              </a:r>
              <a:r>
                <a:rPr lang="fr-BE" altLang="fr-FR" sz="1100" dirty="0" err="1"/>
                <a:t>sem</a:t>
              </a:r>
              <a:r>
                <a:rPr lang="fr-BE" altLang="fr-FR" sz="1100" dirty="0"/>
                <a:t>)</a:t>
              </a:r>
            </a:p>
          </p:txBody>
        </p:sp>
        <p:sp>
          <p:nvSpPr>
            <p:cNvPr id="27702" name="Text Box 49"/>
            <p:cNvSpPr txBox="1">
              <a:spLocks noChangeArrowheads="1"/>
            </p:cNvSpPr>
            <p:nvPr/>
          </p:nvSpPr>
          <p:spPr bwMode="auto">
            <a:xfrm>
              <a:off x="3627" y="1706"/>
              <a:ext cx="9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Retard d’involution utérine</a:t>
              </a:r>
            </a:p>
          </p:txBody>
        </p:sp>
        <p:sp>
          <p:nvSpPr>
            <p:cNvPr id="27703" name="Rectangle 123"/>
            <p:cNvSpPr>
              <a:spLocks noChangeArrowheads="1"/>
            </p:cNvSpPr>
            <p:nvPr/>
          </p:nvSpPr>
          <p:spPr bwMode="auto">
            <a:xfrm>
              <a:off x="1939" y="1709"/>
              <a:ext cx="545" cy="181"/>
            </a:xfrm>
            <a:prstGeom prst="rect">
              <a:avLst/>
            </a:prstGeom>
            <a:solidFill>
              <a:srgbClr val="7030A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04" name="Rectangle 139"/>
            <p:cNvSpPr>
              <a:spLocks noChangeArrowheads="1"/>
            </p:cNvSpPr>
            <p:nvPr/>
          </p:nvSpPr>
          <p:spPr bwMode="auto">
            <a:xfrm>
              <a:off x="1531" y="2978"/>
              <a:ext cx="635" cy="181"/>
            </a:xfrm>
            <a:prstGeom prst="rect">
              <a:avLst/>
            </a:prstGeom>
            <a:solidFill>
              <a:srgbClr val="FFFF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05" name="Rectangle 117"/>
            <p:cNvSpPr>
              <a:spLocks noChangeArrowheads="1"/>
            </p:cNvSpPr>
            <p:nvPr/>
          </p:nvSpPr>
          <p:spPr bwMode="auto">
            <a:xfrm>
              <a:off x="1713" y="983"/>
              <a:ext cx="771" cy="181"/>
            </a:xfrm>
            <a:prstGeom prst="rect">
              <a:avLst/>
            </a:prstGeom>
            <a:solidFill>
              <a:srgbClr val="FFFF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06" name="Rectangle 118"/>
            <p:cNvSpPr>
              <a:spLocks noChangeArrowheads="1"/>
            </p:cNvSpPr>
            <p:nvPr/>
          </p:nvSpPr>
          <p:spPr bwMode="auto">
            <a:xfrm>
              <a:off x="1441" y="1346"/>
              <a:ext cx="272" cy="181"/>
            </a:xfrm>
            <a:prstGeom prst="rect">
              <a:avLst/>
            </a:prstGeom>
            <a:solidFill>
              <a:srgbClr val="99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r>
                <a:rPr lang="en-US" altLang="fr-FR" sz="1200" dirty="0"/>
                <a:t>&lt; 21</a:t>
              </a:r>
            </a:p>
          </p:txBody>
        </p:sp>
        <p:sp>
          <p:nvSpPr>
            <p:cNvPr id="27707" name="Rectangle 131"/>
            <p:cNvSpPr>
              <a:spLocks noChangeArrowheads="1"/>
            </p:cNvSpPr>
            <p:nvPr/>
          </p:nvSpPr>
          <p:spPr bwMode="auto">
            <a:xfrm>
              <a:off x="1441" y="1164"/>
              <a:ext cx="725" cy="181"/>
            </a:xfrm>
            <a:prstGeom prst="rect">
              <a:avLst/>
            </a:prstGeom>
            <a:solidFill>
              <a:srgbClr val="7030A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708" name="Text Box 48"/>
            <p:cNvSpPr txBox="1">
              <a:spLocks noChangeArrowheads="1"/>
            </p:cNvSpPr>
            <p:nvPr/>
          </p:nvSpPr>
          <p:spPr bwMode="auto">
            <a:xfrm>
              <a:off x="3627" y="617"/>
              <a:ext cx="96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Rétention placentaire (J1) </a:t>
              </a:r>
            </a:p>
          </p:txBody>
        </p:sp>
        <p:sp>
          <p:nvSpPr>
            <p:cNvPr id="27709" name="Rectangle 113"/>
            <p:cNvSpPr>
              <a:spLocks noChangeArrowheads="1"/>
            </p:cNvSpPr>
            <p:nvPr/>
          </p:nvSpPr>
          <p:spPr bwMode="auto">
            <a:xfrm>
              <a:off x="1440" y="620"/>
              <a:ext cx="91" cy="181"/>
            </a:xfrm>
            <a:prstGeom prst="rect">
              <a:avLst/>
            </a:prstGeom>
            <a:solidFill>
              <a:srgbClr val="99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grpSp>
      <p:grpSp>
        <p:nvGrpSpPr>
          <p:cNvPr id="10" name="Group 202"/>
          <p:cNvGrpSpPr>
            <a:grpSpLocks/>
          </p:cNvGrpSpPr>
          <p:nvPr/>
        </p:nvGrpSpPr>
        <p:grpSpPr bwMode="auto">
          <a:xfrm>
            <a:off x="198438" y="653480"/>
            <a:ext cx="8691562" cy="3501628"/>
            <a:chOff x="125" y="436"/>
            <a:chExt cx="5475" cy="2941"/>
          </a:xfrm>
        </p:grpSpPr>
        <p:grpSp>
          <p:nvGrpSpPr>
            <p:cNvPr id="27690" name="Group 198"/>
            <p:cNvGrpSpPr>
              <a:grpSpLocks/>
            </p:cNvGrpSpPr>
            <p:nvPr/>
          </p:nvGrpSpPr>
          <p:grpSpPr bwMode="auto">
            <a:xfrm>
              <a:off x="1156" y="436"/>
              <a:ext cx="4444" cy="2941"/>
              <a:chOff x="1156" y="436"/>
              <a:chExt cx="4444" cy="2941"/>
            </a:xfrm>
          </p:grpSpPr>
          <p:sp>
            <p:nvSpPr>
              <p:cNvPr id="27692" name="Text Box 46"/>
              <p:cNvSpPr txBox="1">
                <a:spLocks noChangeArrowheads="1"/>
              </p:cNvSpPr>
              <p:nvPr/>
            </p:nvSpPr>
            <p:spPr bwMode="auto">
              <a:xfrm>
                <a:off x="3627" y="3157"/>
                <a:ext cx="68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Mammite clinique</a:t>
                </a:r>
              </a:p>
            </p:txBody>
          </p:sp>
          <p:sp>
            <p:nvSpPr>
              <p:cNvPr id="27693" name="Text Box 50"/>
              <p:cNvSpPr txBox="1">
                <a:spLocks noChangeArrowheads="1"/>
              </p:cNvSpPr>
              <p:nvPr/>
            </p:nvSpPr>
            <p:spPr bwMode="auto">
              <a:xfrm>
                <a:off x="3627" y="436"/>
                <a:ext cx="116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Dystocies (J0)                             </a:t>
                </a:r>
              </a:p>
            </p:txBody>
          </p:sp>
          <p:sp>
            <p:nvSpPr>
              <p:cNvPr id="27694" name="Text Box 56"/>
              <p:cNvSpPr txBox="1">
                <a:spLocks noChangeArrowheads="1"/>
              </p:cNvSpPr>
              <p:nvPr/>
            </p:nvSpPr>
            <p:spPr bwMode="auto">
              <a:xfrm>
                <a:off x="3627" y="802"/>
                <a:ext cx="1973"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SzTx/>
                  <a:buFontTx/>
                  <a:buNone/>
                </a:pPr>
                <a:r>
                  <a:rPr lang="fr-BE" altLang="fr-FR" sz="1100" dirty="0"/>
                  <a:t>Fièvre vitulaire </a:t>
                </a:r>
              </a:p>
            </p:txBody>
          </p:sp>
          <p:sp>
            <p:nvSpPr>
              <p:cNvPr id="27695" name="Rectangle 146"/>
              <p:cNvSpPr>
                <a:spLocks noChangeArrowheads="1"/>
              </p:cNvSpPr>
              <p:nvPr/>
            </p:nvSpPr>
            <p:spPr bwMode="auto">
              <a:xfrm>
                <a:off x="1156" y="3158"/>
                <a:ext cx="409" cy="181"/>
              </a:xfrm>
              <a:prstGeom prst="rect">
                <a:avLst/>
              </a:prstGeom>
              <a:solidFill>
                <a:srgbClr val="00B05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696" name="Rectangle 86"/>
              <p:cNvSpPr>
                <a:spLocks noChangeArrowheads="1"/>
              </p:cNvSpPr>
              <p:nvPr/>
            </p:nvSpPr>
            <p:spPr bwMode="auto">
              <a:xfrm>
                <a:off x="1292" y="439"/>
                <a:ext cx="136" cy="181"/>
              </a:xfrm>
              <a:prstGeom prst="rect">
                <a:avLst/>
              </a:prstGeom>
              <a:solidFill>
                <a:srgbClr val="7030A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sp>
            <p:nvSpPr>
              <p:cNvPr id="27697" name="Rectangle 114"/>
              <p:cNvSpPr>
                <a:spLocks noChangeArrowheads="1"/>
              </p:cNvSpPr>
              <p:nvPr/>
            </p:nvSpPr>
            <p:spPr bwMode="auto">
              <a:xfrm>
                <a:off x="1246" y="802"/>
                <a:ext cx="318" cy="181"/>
              </a:xfrm>
              <a:prstGeom prst="rect">
                <a:avLst/>
              </a:prstGeom>
              <a:solidFill>
                <a:srgbClr val="FFFF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grpSp>
        <p:sp>
          <p:nvSpPr>
            <p:cNvPr id="27691" name="Rectangle 181"/>
            <p:cNvSpPr>
              <a:spLocks noChangeArrowheads="1"/>
            </p:cNvSpPr>
            <p:nvPr/>
          </p:nvSpPr>
          <p:spPr bwMode="auto">
            <a:xfrm>
              <a:off x="125" y="3160"/>
              <a:ext cx="409" cy="18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charset="0"/>
                </a:defRPr>
              </a:lvl4pPr>
              <a:lvl5pPr marL="2057400" indent="-228600" algn="l">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SzTx/>
                <a:buFontTx/>
                <a:buNone/>
              </a:pPr>
              <a:endParaRPr lang="en-US" altLang="fr-FR" sz="1200">
                <a:solidFill>
                  <a:srgbClr val="FF9900"/>
                </a:solidFill>
              </a:endParaRPr>
            </a:p>
          </p:txBody>
        </p:sp>
      </p:grpSp>
      <p:sp>
        <p:nvSpPr>
          <p:cNvPr id="27685" name="Line 203"/>
          <p:cNvSpPr>
            <a:spLocks noChangeShapeType="1"/>
          </p:cNvSpPr>
          <p:nvPr/>
        </p:nvSpPr>
        <p:spPr bwMode="auto">
          <a:xfrm>
            <a:off x="5795963" y="653480"/>
            <a:ext cx="0" cy="4105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86" name="Line 204"/>
          <p:cNvSpPr>
            <a:spLocks noChangeShapeType="1"/>
          </p:cNvSpPr>
          <p:nvPr/>
        </p:nvSpPr>
        <p:spPr bwMode="auto">
          <a:xfrm>
            <a:off x="179388" y="653480"/>
            <a:ext cx="0" cy="4105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87" name="Line 205"/>
          <p:cNvSpPr>
            <a:spLocks noChangeShapeType="1"/>
          </p:cNvSpPr>
          <p:nvPr/>
        </p:nvSpPr>
        <p:spPr bwMode="auto">
          <a:xfrm>
            <a:off x="8893175" y="653480"/>
            <a:ext cx="0" cy="4105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
        <p:nvSpPr>
          <p:cNvPr id="27688" name="Line 206"/>
          <p:cNvSpPr>
            <a:spLocks noChangeShapeType="1"/>
          </p:cNvSpPr>
          <p:nvPr/>
        </p:nvSpPr>
        <p:spPr bwMode="auto">
          <a:xfrm>
            <a:off x="179389" y="653480"/>
            <a:ext cx="8713787" cy="0"/>
          </a:xfrm>
          <a:prstGeom prst="line">
            <a:avLst/>
          </a:prstGeom>
          <a:noFill/>
          <a:ln w="9525">
            <a:solidFill>
              <a:schemeClr val="bg1"/>
            </a:solidFill>
            <a:prstDash val="sysDot"/>
            <a:round/>
            <a:headEnd/>
            <a:tailEnd/>
          </a:ln>
          <a:extLst>
            <a:ext uri="{909E8E84-426E-40DD-AFC4-6F175D3DCCD1}">
              <a14:hiddenFill xmlns:a14="http://schemas.microsoft.com/office/drawing/2010/main">
                <a:noFill/>
              </a14:hiddenFill>
            </a:ext>
          </a:extLst>
        </p:spPr>
        <p:txBody>
          <a:bodyPr lIns="68580" tIns="34290" rIns="68580" bIns="34290"/>
          <a:lstStyle/>
          <a:p>
            <a:endParaRPr lang="fr-BE"/>
          </a:p>
        </p:txBody>
      </p:sp>
    </p:spTree>
    <p:extLst>
      <p:ext uri="{BB962C8B-B14F-4D97-AF65-F5344CB8AC3E}">
        <p14:creationId xmlns:p14="http://schemas.microsoft.com/office/powerpoint/2010/main" val="431388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ZoneTexte 4"/>
          <p:cNvSpPr txBox="1"/>
          <p:nvPr/>
        </p:nvSpPr>
        <p:spPr>
          <a:xfrm>
            <a:off x="755576" y="1347614"/>
            <a:ext cx="6238568" cy="2325174"/>
          </a:xfrm>
          <a:prstGeom prst="rect">
            <a:avLst/>
          </a:prstGeom>
          <a:noFill/>
        </p:spPr>
        <p:txBody>
          <a:bodyPr wrap="none" lIns="0" tIns="0" rIns="0" bIns="0" rtlCol="0">
            <a:noAutofit/>
          </a:bodyPr>
          <a:lstStyle/>
          <a:p>
            <a:pPr algn="l"/>
            <a:r>
              <a:rPr lang="fr-BE" sz="3600" dirty="0" smtClean="0">
                <a:solidFill>
                  <a:srgbClr val="FFFF00"/>
                </a:solidFill>
              </a:rPr>
              <a:t>Quelles sont les causes d’un allongement </a:t>
            </a:r>
          </a:p>
          <a:p>
            <a:pPr algn="l"/>
            <a:r>
              <a:rPr lang="fr-BE" sz="3600" dirty="0">
                <a:solidFill>
                  <a:srgbClr val="FFFF00"/>
                </a:solidFill>
              </a:rPr>
              <a:t>d</a:t>
            </a:r>
            <a:r>
              <a:rPr lang="fr-BE" sz="3600" dirty="0" smtClean="0">
                <a:solidFill>
                  <a:srgbClr val="FFFF00"/>
                </a:solidFill>
              </a:rPr>
              <a:t>e la période d’attente ? </a:t>
            </a:r>
            <a:endParaRPr lang="fr-BE" sz="2800" dirty="0">
              <a:solidFill>
                <a:srgbClr val="FFFF00"/>
              </a:solidFill>
            </a:endParaRPr>
          </a:p>
        </p:txBody>
      </p:sp>
    </p:spTree>
    <p:extLst>
      <p:ext uri="{BB962C8B-B14F-4D97-AF65-F5344CB8AC3E}">
        <p14:creationId xmlns:p14="http://schemas.microsoft.com/office/powerpoint/2010/main" val="1109250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itre 1"/>
          <p:cNvSpPr txBox="1">
            <a:spLocks/>
          </p:cNvSpPr>
          <p:nvPr/>
        </p:nvSpPr>
        <p:spPr bwMode="auto">
          <a:xfrm>
            <a:off x="3233739" y="340519"/>
            <a:ext cx="2376487" cy="295275"/>
          </a:xfrm>
          <a:prstGeom prst="rect">
            <a:avLst/>
          </a:prstGeom>
          <a:solidFill>
            <a:srgbClr val="FF0000"/>
          </a:solidFill>
          <a:ln w="9525">
            <a:solidFill>
              <a:schemeClr val="tx2"/>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500">
                <a:latin typeface="Calibri" panose="020F0502020204030204" pitchFamily="34" charset="0"/>
                <a:cs typeface="Calibri" panose="020F0502020204030204" pitchFamily="34" charset="0"/>
              </a:rPr>
              <a:t>Allongement V-DIA (IF)</a:t>
            </a:r>
          </a:p>
        </p:txBody>
      </p:sp>
      <p:sp>
        <p:nvSpPr>
          <p:cNvPr id="3" name="Titre 1"/>
          <p:cNvSpPr txBox="1">
            <a:spLocks/>
          </p:cNvSpPr>
          <p:nvPr/>
        </p:nvSpPr>
        <p:spPr>
          <a:xfrm>
            <a:off x="5610225" y="2263379"/>
            <a:ext cx="1025525" cy="295275"/>
          </a:xfrm>
          <a:prstGeom prst="rect">
            <a:avLst/>
          </a:prstGeom>
          <a:solidFill>
            <a:srgbClr val="FFCC99"/>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err="1">
                <a:solidFill>
                  <a:schemeClr val="accent3">
                    <a:lumMod val="25000"/>
                  </a:schemeClr>
                </a:solidFill>
                <a:latin typeface="Calibri" panose="020F0502020204030204" pitchFamily="34" charset="0"/>
                <a:cs typeface="Calibri" panose="020F0502020204030204" pitchFamily="34" charset="0"/>
              </a:rPr>
              <a:t>Pyométral</a:t>
            </a:r>
            <a:endParaRPr lang="fr-BE" sz="1200" dirty="0">
              <a:solidFill>
                <a:schemeClr val="accent3">
                  <a:lumMod val="25000"/>
                </a:schemeClr>
              </a:solidFill>
              <a:latin typeface="Calibri" panose="020F0502020204030204" pitchFamily="34" charset="0"/>
              <a:cs typeface="Calibri" panose="020F0502020204030204" pitchFamily="34" charset="0"/>
            </a:endParaRPr>
          </a:p>
        </p:txBody>
      </p:sp>
      <p:sp>
        <p:nvSpPr>
          <p:cNvPr id="4" name="Titre 1"/>
          <p:cNvSpPr txBox="1">
            <a:spLocks/>
          </p:cNvSpPr>
          <p:nvPr/>
        </p:nvSpPr>
        <p:spPr>
          <a:xfrm>
            <a:off x="5610225" y="1870472"/>
            <a:ext cx="1098550" cy="295275"/>
          </a:xfrm>
          <a:prstGeom prst="rect">
            <a:avLst/>
          </a:prstGeom>
          <a:solidFill>
            <a:srgbClr val="FFCC99"/>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accent3">
                    <a:lumMod val="25000"/>
                  </a:schemeClr>
                </a:solidFill>
                <a:latin typeface="Calibri" panose="020F0502020204030204" pitchFamily="34" charset="0"/>
                <a:cs typeface="Calibri" panose="020F0502020204030204" pitchFamily="34" charset="0"/>
              </a:rPr>
              <a:t>Kystique</a:t>
            </a:r>
          </a:p>
        </p:txBody>
      </p:sp>
      <p:sp>
        <p:nvSpPr>
          <p:cNvPr id="5" name="Titre 1"/>
          <p:cNvSpPr txBox="1">
            <a:spLocks/>
          </p:cNvSpPr>
          <p:nvPr/>
        </p:nvSpPr>
        <p:spPr>
          <a:xfrm>
            <a:off x="5610225" y="1491854"/>
            <a:ext cx="1098550" cy="295275"/>
          </a:xfrm>
          <a:prstGeom prst="rect">
            <a:avLst/>
          </a:prstGeom>
          <a:solidFill>
            <a:srgbClr val="FFCC99"/>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accent3">
                    <a:lumMod val="25000"/>
                  </a:schemeClr>
                </a:solidFill>
                <a:latin typeface="Calibri" panose="020F0502020204030204" pitchFamily="34" charset="0"/>
                <a:cs typeface="Calibri" panose="020F0502020204030204" pitchFamily="34" charset="0"/>
              </a:rPr>
              <a:t>Fonctionnel</a:t>
            </a:r>
          </a:p>
        </p:txBody>
      </p:sp>
      <p:sp>
        <p:nvSpPr>
          <p:cNvPr id="6" name="Titre 1"/>
          <p:cNvSpPr txBox="1">
            <a:spLocks/>
          </p:cNvSpPr>
          <p:nvPr/>
        </p:nvSpPr>
        <p:spPr>
          <a:xfrm>
            <a:off x="2873376" y="1627585"/>
            <a:ext cx="2058988" cy="295275"/>
          </a:xfrm>
          <a:prstGeom prst="rect">
            <a:avLst/>
          </a:prstGeom>
          <a:solidFill>
            <a:schemeClr val="bg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latin typeface="Calibri" panose="020F0502020204030204" pitchFamily="34" charset="0"/>
                <a:cs typeface="Calibri" panose="020F0502020204030204" pitchFamily="34" charset="0"/>
              </a:rPr>
              <a:t>Anoestrus pathologique</a:t>
            </a:r>
          </a:p>
        </p:txBody>
      </p:sp>
      <p:sp>
        <p:nvSpPr>
          <p:cNvPr id="7" name="Titre 1"/>
          <p:cNvSpPr txBox="1">
            <a:spLocks/>
          </p:cNvSpPr>
          <p:nvPr/>
        </p:nvSpPr>
        <p:spPr bwMode="auto">
          <a:xfrm>
            <a:off x="6762750" y="340519"/>
            <a:ext cx="1435100" cy="295275"/>
          </a:xfrm>
          <a:prstGeom prst="rect">
            <a:avLst/>
          </a:prstGeom>
          <a:solidFill>
            <a:srgbClr val="FF0000"/>
          </a:solidFill>
          <a:ln w="9525">
            <a:solidFill>
              <a:schemeClr val="tx2"/>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500">
                <a:latin typeface="Calibri" panose="020F0502020204030204" pitchFamily="34" charset="0"/>
                <a:cs typeface="Calibri" panose="020F0502020204030204" pitchFamily="34" charset="0"/>
              </a:rPr>
              <a:t>Allongement PR</a:t>
            </a:r>
          </a:p>
        </p:txBody>
      </p:sp>
      <p:sp>
        <p:nvSpPr>
          <p:cNvPr id="8" name="Titre 1"/>
          <p:cNvSpPr txBox="1">
            <a:spLocks/>
          </p:cNvSpPr>
          <p:nvPr/>
        </p:nvSpPr>
        <p:spPr bwMode="auto">
          <a:xfrm>
            <a:off x="392114" y="344091"/>
            <a:ext cx="1800225" cy="295275"/>
          </a:xfrm>
          <a:prstGeom prst="rect">
            <a:avLst/>
          </a:prstGeom>
          <a:solidFill>
            <a:srgbClr val="FF0000"/>
          </a:solidFill>
          <a:ln w="9525">
            <a:solidFill>
              <a:schemeClr val="tx2"/>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500">
                <a:latin typeface="Calibri" panose="020F0502020204030204" pitchFamily="34" charset="0"/>
                <a:cs typeface="Calibri" panose="020F0502020204030204" pitchFamily="34" charset="0"/>
              </a:rPr>
              <a:t>Allongement PA</a:t>
            </a:r>
          </a:p>
        </p:txBody>
      </p:sp>
      <p:sp>
        <p:nvSpPr>
          <p:cNvPr id="9" name="Titre 1"/>
          <p:cNvSpPr txBox="1">
            <a:spLocks/>
          </p:cNvSpPr>
          <p:nvPr/>
        </p:nvSpPr>
        <p:spPr>
          <a:xfrm>
            <a:off x="2873376" y="3317081"/>
            <a:ext cx="1930400" cy="295275"/>
          </a:xfrm>
          <a:prstGeom prst="rect">
            <a:avLst/>
          </a:prstGeom>
          <a:solidFill>
            <a:schemeClr val="bg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latin typeface="Calibri" panose="020F0502020204030204" pitchFamily="34" charset="0"/>
                <a:cs typeface="Calibri" panose="020F0502020204030204" pitchFamily="34" charset="0"/>
              </a:rPr>
              <a:t>Endométrites cliniques</a:t>
            </a:r>
          </a:p>
        </p:txBody>
      </p:sp>
      <p:sp>
        <p:nvSpPr>
          <p:cNvPr id="10" name="Titre 1"/>
          <p:cNvSpPr txBox="1">
            <a:spLocks/>
          </p:cNvSpPr>
          <p:nvPr/>
        </p:nvSpPr>
        <p:spPr>
          <a:xfrm>
            <a:off x="2873375" y="2894410"/>
            <a:ext cx="2217738" cy="295275"/>
          </a:xfrm>
          <a:prstGeom prst="rect">
            <a:avLst/>
          </a:prstGeom>
          <a:solidFill>
            <a:schemeClr val="bg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latin typeface="Calibri" panose="020F0502020204030204" pitchFamily="34" charset="0"/>
                <a:cs typeface="Calibri" panose="020F0502020204030204" pitchFamily="34" charset="0"/>
              </a:rPr>
              <a:t>Retard d’involution utérine</a:t>
            </a:r>
          </a:p>
        </p:txBody>
      </p:sp>
      <p:sp>
        <p:nvSpPr>
          <p:cNvPr id="11" name="Titre 1"/>
          <p:cNvSpPr txBox="1">
            <a:spLocks/>
          </p:cNvSpPr>
          <p:nvPr/>
        </p:nvSpPr>
        <p:spPr>
          <a:xfrm>
            <a:off x="376238" y="926306"/>
            <a:ext cx="1914525" cy="295275"/>
          </a:xfrm>
          <a:prstGeom prst="rect">
            <a:avLst/>
          </a:prstGeom>
          <a:solidFill>
            <a:srgbClr val="FFFF00"/>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accent3">
                    <a:lumMod val="25000"/>
                  </a:schemeClr>
                </a:solidFill>
                <a:latin typeface="Calibri" panose="020F0502020204030204" pitchFamily="34" charset="0"/>
                <a:cs typeface="Calibri" panose="020F0502020204030204" pitchFamily="34" charset="0"/>
              </a:rPr>
              <a:t>Causes volontaires</a:t>
            </a:r>
          </a:p>
        </p:txBody>
      </p:sp>
      <p:sp>
        <p:nvSpPr>
          <p:cNvPr id="12" name="Titre 1"/>
          <p:cNvSpPr txBox="1">
            <a:spLocks/>
          </p:cNvSpPr>
          <p:nvPr/>
        </p:nvSpPr>
        <p:spPr>
          <a:xfrm>
            <a:off x="2873375" y="2472929"/>
            <a:ext cx="2217738" cy="294084"/>
          </a:xfrm>
          <a:prstGeom prst="rect">
            <a:avLst/>
          </a:prstGeom>
          <a:solidFill>
            <a:schemeClr val="bg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latin typeface="Calibri" panose="020F0502020204030204" pitchFamily="34" charset="0"/>
                <a:cs typeface="Calibri" panose="020F0502020204030204" pitchFamily="34" charset="0"/>
              </a:rPr>
              <a:t>Anoestrus de manifestation</a:t>
            </a:r>
          </a:p>
        </p:txBody>
      </p:sp>
      <p:sp>
        <p:nvSpPr>
          <p:cNvPr id="13" name="Titre 1"/>
          <p:cNvSpPr txBox="1">
            <a:spLocks/>
          </p:cNvSpPr>
          <p:nvPr/>
        </p:nvSpPr>
        <p:spPr>
          <a:xfrm>
            <a:off x="3249614" y="4156472"/>
            <a:ext cx="1584325" cy="295275"/>
          </a:xfrm>
          <a:prstGeom prst="rect">
            <a:avLst/>
          </a:prstGeom>
          <a:solidFill>
            <a:srgbClr val="0070C0"/>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Métrite puerpérale</a:t>
            </a:r>
          </a:p>
        </p:txBody>
      </p:sp>
      <p:sp>
        <p:nvSpPr>
          <p:cNvPr id="14" name="Titre 1"/>
          <p:cNvSpPr txBox="1">
            <a:spLocks/>
          </p:cNvSpPr>
          <p:nvPr/>
        </p:nvSpPr>
        <p:spPr>
          <a:xfrm>
            <a:off x="3116263" y="4530329"/>
            <a:ext cx="1758950" cy="295275"/>
          </a:xfrm>
          <a:prstGeom prst="rect">
            <a:avLst/>
          </a:prstGeom>
          <a:solidFill>
            <a:srgbClr val="0070C0"/>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Rétention placentaire</a:t>
            </a:r>
          </a:p>
        </p:txBody>
      </p:sp>
      <p:sp>
        <p:nvSpPr>
          <p:cNvPr id="15" name="Titre 1"/>
          <p:cNvSpPr txBox="1">
            <a:spLocks/>
          </p:cNvSpPr>
          <p:nvPr/>
        </p:nvSpPr>
        <p:spPr>
          <a:xfrm>
            <a:off x="5945188" y="3989785"/>
            <a:ext cx="1008062" cy="295275"/>
          </a:xfrm>
          <a:prstGeom prst="rect">
            <a:avLst/>
          </a:prstGeom>
          <a:solidFill>
            <a:schemeClr val="accent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Gémellité</a:t>
            </a:r>
          </a:p>
        </p:txBody>
      </p:sp>
      <p:sp>
        <p:nvSpPr>
          <p:cNvPr id="16" name="Titre 1"/>
          <p:cNvSpPr txBox="1">
            <a:spLocks/>
          </p:cNvSpPr>
          <p:nvPr/>
        </p:nvSpPr>
        <p:spPr>
          <a:xfrm>
            <a:off x="3384550" y="3781425"/>
            <a:ext cx="1314450" cy="295275"/>
          </a:xfrm>
          <a:prstGeom prst="rect">
            <a:avLst/>
          </a:prstGeom>
          <a:solidFill>
            <a:srgbClr val="0070C0"/>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Fièvre vitulaire</a:t>
            </a:r>
          </a:p>
        </p:txBody>
      </p:sp>
      <p:sp>
        <p:nvSpPr>
          <p:cNvPr id="18" name="Titre 1"/>
          <p:cNvSpPr txBox="1">
            <a:spLocks/>
          </p:cNvSpPr>
          <p:nvPr/>
        </p:nvSpPr>
        <p:spPr>
          <a:xfrm>
            <a:off x="5945189" y="4326731"/>
            <a:ext cx="846137" cy="295275"/>
          </a:xfrm>
          <a:prstGeom prst="rect">
            <a:avLst/>
          </a:prstGeom>
          <a:solidFill>
            <a:schemeClr val="accent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Dystocie</a:t>
            </a:r>
          </a:p>
        </p:txBody>
      </p:sp>
      <p:sp>
        <p:nvSpPr>
          <p:cNvPr id="19" name="Titre 1"/>
          <p:cNvSpPr txBox="1">
            <a:spLocks/>
          </p:cNvSpPr>
          <p:nvPr/>
        </p:nvSpPr>
        <p:spPr bwMode="auto">
          <a:xfrm>
            <a:off x="6456363" y="1023938"/>
            <a:ext cx="552450" cy="295275"/>
          </a:xfrm>
          <a:prstGeom prst="rect">
            <a:avLst/>
          </a:prstGeom>
          <a:solidFill>
            <a:srgbClr val="990000"/>
          </a:solidFill>
          <a:ln w="9525">
            <a:solidFill>
              <a:schemeClr val="tx2"/>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dirty="0">
                <a:solidFill>
                  <a:schemeClr val="bg1"/>
                </a:solidFill>
                <a:latin typeface="Calibri" panose="020F0502020204030204" pitchFamily="34" charset="0"/>
                <a:cs typeface="Calibri" panose="020F0502020204030204" pitchFamily="34" charset="0"/>
              </a:rPr>
              <a:t>BEN</a:t>
            </a:r>
          </a:p>
        </p:txBody>
      </p:sp>
      <p:sp>
        <p:nvSpPr>
          <p:cNvPr id="20" name="Titre 1"/>
          <p:cNvSpPr txBox="1">
            <a:spLocks/>
          </p:cNvSpPr>
          <p:nvPr/>
        </p:nvSpPr>
        <p:spPr>
          <a:xfrm>
            <a:off x="1360489" y="4770835"/>
            <a:ext cx="1195387" cy="294084"/>
          </a:xfrm>
          <a:prstGeom prst="rect">
            <a:avLst/>
          </a:prstGeom>
          <a:solidFill>
            <a:schemeClr val="bg2">
              <a:lumMod val="40000"/>
              <a:lumOff val="60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Acétonémie</a:t>
            </a:r>
          </a:p>
        </p:txBody>
      </p:sp>
      <p:cxnSp>
        <p:nvCxnSpPr>
          <p:cNvPr id="92" name="Connecteur droit avec flèche 91"/>
          <p:cNvCxnSpPr>
            <a:stCxn id="107522" idx="1"/>
            <a:endCxn id="8" idx="3"/>
          </p:cNvCxnSpPr>
          <p:nvPr/>
        </p:nvCxnSpPr>
        <p:spPr>
          <a:xfrm flipH="1">
            <a:off x="2192339" y="488158"/>
            <a:ext cx="1041400" cy="3572"/>
          </a:xfrm>
          <a:prstGeom prst="straightConnector1">
            <a:avLst/>
          </a:prstGeom>
          <a:ln w="95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a:stCxn id="107522" idx="3"/>
            <a:endCxn id="7" idx="1"/>
          </p:cNvCxnSpPr>
          <p:nvPr/>
        </p:nvCxnSpPr>
        <p:spPr>
          <a:xfrm>
            <a:off x="5610226" y="488156"/>
            <a:ext cx="1152524" cy="0"/>
          </a:xfrm>
          <a:prstGeom prst="straightConnector1">
            <a:avLst/>
          </a:prstGeom>
          <a:ln w="95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a:off x="177903" y="491729"/>
            <a:ext cx="1920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flipH="1">
            <a:off x="166586" y="491729"/>
            <a:ext cx="3278" cy="148904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166586" y="1073944"/>
            <a:ext cx="192087"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169864" y="1964105"/>
            <a:ext cx="192087" cy="0"/>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2974975" y="4733925"/>
            <a:ext cx="141288"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a:endCxn id="14" idx="0"/>
          </p:cNvCxnSpPr>
          <p:nvPr/>
        </p:nvCxnSpPr>
        <p:spPr>
          <a:xfrm>
            <a:off x="3983039" y="4461274"/>
            <a:ext cx="12700" cy="69056"/>
          </a:xfrm>
          <a:prstGeom prst="line">
            <a:avLst/>
          </a:prstGeom>
          <a:ln w="1905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a:endCxn id="13" idx="1"/>
          </p:cNvCxnSpPr>
          <p:nvPr/>
        </p:nvCxnSpPr>
        <p:spPr>
          <a:xfrm>
            <a:off x="2981325" y="4304110"/>
            <a:ext cx="268288"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a:off x="2592388" y="984647"/>
            <a:ext cx="0" cy="3619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p:nvPr/>
        </p:nvCxnSpPr>
        <p:spPr>
          <a:xfrm>
            <a:off x="5284789" y="2018110"/>
            <a:ext cx="292100"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Connecteur droit 116"/>
          <p:cNvCxnSpPr/>
          <p:nvPr/>
        </p:nvCxnSpPr>
        <p:spPr>
          <a:xfrm>
            <a:off x="2592389" y="984647"/>
            <a:ext cx="293687"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onnecteur droit 117"/>
          <p:cNvCxnSpPr/>
          <p:nvPr/>
        </p:nvCxnSpPr>
        <p:spPr>
          <a:xfrm>
            <a:off x="2603500" y="1338263"/>
            <a:ext cx="293688"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p:nvPr/>
        </p:nvCxnSpPr>
        <p:spPr>
          <a:xfrm>
            <a:off x="2286000" y="1073944"/>
            <a:ext cx="29845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re 1"/>
          <p:cNvSpPr txBox="1">
            <a:spLocks/>
          </p:cNvSpPr>
          <p:nvPr/>
        </p:nvSpPr>
        <p:spPr>
          <a:xfrm>
            <a:off x="5610226" y="2649141"/>
            <a:ext cx="917575" cy="295275"/>
          </a:xfrm>
          <a:prstGeom prst="rect">
            <a:avLst/>
          </a:prstGeom>
          <a:solidFill>
            <a:srgbClr val="FFCC99"/>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accent3">
                    <a:lumMod val="25000"/>
                  </a:schemeClr>
                </a:solidFill>
                <a:latin typeface="Calibri" panose="020F0502020204030204" pitchFamily="34" charset="0"/>
                <a:cs typeface="Calibri" panose="020F0502020204030204" pitchFamily="34" charset="0"/>
              </a:rPr>
              <a:t>Boiteries</a:t>
            </a:r>
          </a:p>
        </p:txBody>
      </p:sp>
      <p:sp>
        <p:nvSpPr>
          <p:cNvPr id="71" name="Titre 1"/>
          <p:cNvSpPr txBox="1">
            <a:spLocks/>
          </p:cNvSpPr>
          <p:nvPr/>
        </p:nvSpPr>
        <p:spPr>
          <a:xfrm>
            <a:off x="5595938" y="3031332"/>
            <a:ext cx="696912" cy="294085"/>
          </a:xfrm>
          <a:prstGeom prst="rect">
            <a:avLst/>
          </a:prstGeom>
          <a:solidFill>
            <a:srgbClr val="FFCC99"/>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accent3">
                    <a:lumMod val="25000"/>
                  </a:schemeClr>
                </a:solidFill>
                <a:latin typeface="Calibri" panose="020F0502020204030204" pitchFamily="34" charset="0"/>
                <a:cs typeface="Calibri" panose="020F0502020204030204" pitchFamily="34" charset="0"/>
              </a:rPr>
              <a:t>VLHP</a:t>
            </a:r>
          </a:p>
        </p:txBody>
      </p:sp>
      <p:sp>
        <p:nvSpPr>
          <p:cNvPr id="131" name="Titre 1"/>
          <p:cNvSpPr txBox="1">
            <a:spLocks/>
          </p:cNvSpPr>
          <p:nvPr/>
        </p:nvSpPr>
        <p:spPr>
          <a:xfrm>
            <a:off x="6923089" y="2661047"/>
            <a:ext cx="641948" cy="295275"/>
          </a:xfrm>
          <a:prstGeom prst="rect">
            <a:avLst/>
          </a:prstGeom>
          <a:solidFill>
            <a:srgbClr val="990000"/>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Acidose</a:t>
            </a:r>
          </a:p>
        </p:txBody>
      </p:sp>
      <p:cxnSp>
        <p:nvCxnSpPr>
          <p:cNvPr id="132" name="Connecteur droit 131"/>
          <p:cNvCxnSpPr/>
          <p:nvPr/>
        </p:nvCxnSpPr>
        <p:spPr>
          <a:xfrm flipV="1">
            <a:off x="6577013" y="1319213"/>
            <a:ext cx="0" cy="154781"/>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Connecteur droit 125"/>
          <p:cNvCxnSpPr>
            <a:endCxn id="149" idx="1"/>
          </p:cNvCxnSpPr>
          <p:nvPr/>
        </p:nvCxnSpPr>
        <p:spPr>
          <a:xfrm flipV="1">
            <a:off x="7008813" y="899674"/>
            <a:ext cx="564829" cy="271902"/>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flipV="1">
            <a:off x="5270501" y="1625205"/>
            <a:ext cx="320675" cy="2381"/>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p:nvCxnSpPr>
        <p:spPr>
          <a:xfrm>
            <a:off x="7435851" y="4145411"/>
            <a:ext cx="328613"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Connecteur droit 137"/>
          <p:cNvCxnSpPr/>
          <p:nvPr/>
        </p:nvCxnSpPr>
        <p:spPr>
          <a:xfrm>
            <a:off x="5280026" y="1618061"/>
            <a:ext cx="4763" cy="77747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Connecteur droit 138"/>
          <p:cNvCxnSpPr>
            <a:stCxn id="12" idx="3"/>
          </p:cNvCxnSpPr>
          <p:nvPr/>
        </p:nvCxnSpPr>
        <p:spPr>
          <a:xfrm flipV="1">
            <a:off x="5091114" y="2612232"/>
            <a:ext cx="298450" cy="833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Connecteur droit 139"/>
          <p:cNvCxnSpPr/>
          <p:nvPr/>
        </p:nvCxnSpPr>
        <p:spPr>
          <a:xfrm>
            <a:off x="5049838" y="3178970"/>
            <a:ext cx="0" cy="149780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Connecteur droit 141"/>
          <p:cNvCxnSpPr/>
          <p:nvPr/>
        </p:nvCxnSpPr>
        <p:spPr>
          <a:xfrm>
            <a:off x="6538913" y="2799160"/>
            <a:ext cx="373062"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5" name="Connecteur droit 144"/>
          <p:cNvCxnSpPr/>
          <p:nvPr/>
        </p:nvCxnSpPr>
        <p:spPr>
          <a:xfrm>
            <a:off x="2646363" y="1787130"/>
            <a:ext cx="0" cy="172521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Connecteur droit 145"/>
          <p:cNvCxnSpPr>
            <a:endCxn id="13" idx="3"/>
          </p:cNvCxnSpPr>
          <p:nvPr/>
        </p:nvCxnSpPr>
        <p:spPr>
          <a:xfrm flipH="1">
            <a:off x="4833939" y="4304110"/>
            <a:ext cx="215900"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Connecteur droit 159"/>
          <p:cNvCxnSpPr/>
          <p:nvPr/>
        </p:nvCxnSpPr>
        <p:spPr>
          <a:xfrm flipH="1">
            <a:off x="2435225" y="1980773"/>
            <a:ext cx="20955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Connecteur droit 165"/>
          <p:cNvCxnSpPr>
            <a:endCxn id="16" idx="3"/>
          </p:cNvCxnSpPr>
          <p:nvPr/>
        </p:nvCxnSpPr>
        <p:spPr>
          <a:xfrm flipH="1">
            <a:off x="4699000" y="3929062"/>
            <a:ext cx="350838"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Connecteur droit 166"/>
          <p:cNvCxnSpPr/>
          <p:nvPr/>
        </p:nvCxnSpPr>
        <p:spPr>
          <a:xfrm>
            <a:off x="2646363" y="1787129"/>
            <a:ext cx="228600"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9" name="Connecteur droit 168"/>
          <p:cNvCxnSpPr/>
          <p:nvPr/>
        </p:nvCxnSpPr>
        <p:spPr>
          <a:xfrm flipH="1">
            <a:off x="4875214" y="4767263"/>
            <a:ext cx="56991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6" name="Connecteur droit 185"/>
          <p:cNvCxnSpPr/>
          <p:nvPr/>
        </p:nvCxnSpPr>
        <p:spPr>
          <a:xfrm>
            <a:off x="6708776" y="2040731"/>
            <a:ext cx="203200" cy="119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Connecteur droit 186"/>
          <p:cNvCxnSpPr>
            <a:stCxn id="6" idx="3"/>
          </p:cNvCxnSpPr>
          <p:nvPr/>
        </p:nvCxnSpPr>
        <p:spPr>
          <a:xfrm>
            <a:off x="4932364" y="1775222"/>
            <a:ext cx="33813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Connecteur droit 187"/>
          <p:cNvCxnSpPr/>
          <p:nvPr/>
        </p:nvCxnSpPr>
        <p:spPr>
          <a:xfrm>
            <a:off x="5381625" y="2612231"/>
            <a:ext cx="0" cy="56673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Connecteur droit 189"/>
          <p:cNvCxnSpPr/>
          <p:nvPr/>
        </p:nvCxnSpPr>
        <p:spPr>
          <a:xfrm flipV="1">
            <a:off x="6911975" y="1319214"/>
            <a:ext cx="0" cy="721519"/>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2" name="Titre 1"/>
          <p:cNvSpPr txBox="1">
            <a:spLocks/>
          </p:cNvSpPr>
          <p:nvPr/>
        </p:nvSpPr>
        <p:spPr>
          <a:xfrm>
            <a:off x="5919788" y="4677966"/>
            <a:ext cx="1314450" cy="295275"/>
          </a:xfrm>
          <a:prstGeom prst="rect">
            <a:avLst/>
          </a:prstGeom>
          <a:solidFill>
            <a:schemeClr val="accent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Mort </a:t>
            </a:r>
            <a:r>
              <a:rPr lang="fr-BE" sz="1200" dirty="0" err="1">
                <a:solidFill>
                  <a:schemeClr val="bg1"/>
                </a:solidFill>
                <a:latin typeface="Calibri" panose="020F0502020204030204" pitchFamily="34" charset="0"/>
                <a:cs typeface="Calibri" panose="020F0502020204030204" pitchFamily="34" charset="0"/>
              </a:rPr>
              <a:t>neonatale</a:t>
            </a:r>
            <a:endParaRPr lang="fr-BE" sz="1200" dirty="0">
              <a:solidFill>
                <a:schemeClr val="bg1"/>
              </a:solidFill>
              <a:latin typeface="Calibri" panose="020F0502020204030204" pitchFamily="34" charset="0"/>
              <a:cs typeface="Calibri" panose="020F0502020204030204" pitchFamily="34" charset="0"/>
            </a:endParaRPr>
          </a:p>
        </p:txBody>
      </p:sp>
      <p:cxnSp>
        <p:nvCxnSpPr>
          <p:cNvPr id="243" name="Connecteur droit 242"/>
          <p:cNvCxnSpPr>
            <a:endCxn id="16" idx="1"/>
          </p:cNvCxnSpPr>
          <p:nvPr/>
        </p:nvCxnSpPr>
        <p:spPr>
          <a:xfrm>
            <a:off x="2974976" y="3927874"/>
            <a:ext cx="409575" cy="119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 Box 16"/>
          <p:cNvSpPr txBox="1">
            <a:spLocks noChangeArrowheads="1"/>
          </p:cNvSpPr>
          <p:nvPr/>
        </p:nvSpPr>
        <p:spPr bwMode="auto">
          <a:xfrm>
            <a:off x="7565037" y="1122760"/>
            <a:ext cx="1286266" cy="253916"/>
          </a:xfrm>
          <a:prstGeom prst="rect">
            <a:avLst/>
          </a:prstGeom>
          <a:solidFill>
            <a:srgbClr val="990000"/>
          </a:solidFill>
          <a:ln w="9525" algn="ctr">
            <a:solidFill>
              <a:schemeClr val="tx2"/>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solidFill>
                  <a:schemeClr val="bg1"/>
                </a:solidFill>
                <a:latin typeface="Calibri" panose="020F0502020204030204" pitchFamily="34" charset="0"/>
                <a:cs typeface="Calibri" panose="020F0502020204030204" pitchFamily="34" charset="0"/>
              </a:rPr>
              <a:t>Manque d’apports</a:t>
            </a:r>
            <a:endParaRPr lang="fr-FR" sz="1200" dirty="0">
              <a:solidFill>
                <a:schemeClr val="bg1"/>
              </a:solidFill>
              <a:latin typeface="Calibri" panose="020F0502020204030204" pitchFamily="34" charset="0"/>
              <a:cs typeface="Calibri" panose="020F0502020204030204" pitchFamily="34" charset="0"/>
            </a:endParaRPr>
          </a:p>
        </p:txBody>
      </p:sp>
      <p:sp>
        <p:nvSpPr>
          <p:cNvPr id="148" name="Text Box 17"/>
          <p:cNvSpPr txBox="1">
            <a:spLocks noChangeArrowheads="1"/>
          </p:cNvSpPr>
          <p:nvPr/>
        </p:nvSpPr>
        <p:spPr bwMode="auto">
          <a:xfrm>
            <a:off x="7602304" y="1473994"/>
            <a:ext cx="1191095" cy="253916"/>
          </a:xfrm>
          <a:prstGeom prst="rect">
            <a:avLst/>
          </a:prstGeom>
          <a:solidFill>
            <a:srgbClr val="990000"/>
          </a:solidFill>
          <a:ln w="9525" algn="ctr">
            <a:solidFill>
              <a:schemeClr val="tx2"/>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solidFill>
                  <a:schemeClr val="bg1"/>
                </a:solidFill>
                <a:latin typeface="Calibri" panose="020F0502020204030204" pitchFamily="34" charset="0"/>
                <a:cs typeface="Calibri" panose="020F0502020204030204" pitchFamily="34" charset="0"/>
              </a:rPr>
              <a:t>Besoins excessifs</a:t>
            </a:r>
            <a:endParaRPr lang="fr-FR" sz="1200" dirty="0">
              <a:solidFill>
                <a:schemeClr val="bg1"/>
              </a:solidFill>
              <a:latin typeface="Calibri" panose="020F0502020204030204" pitchFamily="34" charset="0"/>
              <a:cs typeface="Calibri" panose="020F0502020204030204" pitchFamily="34" charset="0"/>
            </a:endParaRPr>
          </a:p>
        </p:txBody>
      </p:sp>
      <p:sp>
        <p:nvSpPr>
          <p:cNvPr id="149" name="Text Box 81"/>
          <p:cNvSpPr txBox="1">
            <a:spLocks noChangeArrowheads="1"/>
          </p:cNvSpPr>
          <p:nvPr/>
        </p:nvSpPr>
        <p:spPr bwMode="auto">
          <a:xfrm>
            <a:off x="7573642" y="772717"/>
            <a:ext cx="1399229" cy="253916"/>
          </a:xfrm>
          <a:prstGeom prst="rect">
            <a:avLst/>
          </a:prstGeom>
          <a:solidFill>
            <a:srgbClr val="990000"/>
          </a:solidFill>
          <a:ln w="9525" algn="ctr">
            <a:solidFill>
              <a:schemeClr val="tx2"/>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solidFill>
                  <a:schemeClr val="bg1"/>
                </a:solidFill>
                <a:latin typeface="Calibri" panose="020F0502020204030204" pitchFamily="34" charset="0"/>
                <a:cs typeface="Calibri" panose="020F0502020204030204" pitchFamily="34" charset="0"/>
              </a:rPr>
              <a:t>Capacité d’ingestion</a:t>
            </a:r>
            <a:endParaRPr lang="fr-FR" sz="1200" dirty="0">
              <a:solidFill>
                <a:schemeClr val="bg1"/>
              </a:solidFill>
              <a:latin typeface="Calibri" panose="020F0502020204030204" pitchFamily="34" charset="0"/>
              <a:cs typeface="Calibri" panose="020F0502020204030204" pitchFamily="34" charset="0"/>
            </a:endParaRPr>
          </a:p>
        </p:txBody>
      </p:sp>
      <p:sp>
        <p:nvSpPr>
          <p:cNvPr id="150" name="Titre 1"/>
          <p:cNvSpPr txBox="1">
            <a:spLocks/>
          </p:cNvSpPr>
          <p:nvPr/>
        </p:nvSpPr>
        <p:spPr>
          <a:xfrm>
            <a:off x="2873375" y="2050256"/>
            <a:ext cx="1914525" cy="295275"/>
          </a:xfrm>
          <a:prstGeom prst="rect">
            <a:avLst/>
          </a:prstGeom>
          <a:solidFill>
            <a:schemeClr val="bg2">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latin typeface="Calibri" panose="020F0502020204030204" pitchFamily="34" charset="0"/>
                <a:cs typeface="Calibri" panose="020F0502020204030204" pitchFamily="34" charset="0"/>
              </a:rPr>
              <a:t>Anoestrus de détection</a:t>
            </a:r>
          </a:p>
        </p:txBody>
      </p:sp>
      <p:sp>
        <p:nvSpPr>
          <p:cNvPr id="151" name="Text Box 81"/>
          <p:cNvSpPr txBox="1">
            <a:spLocks noChangeArrowheads="1"/>
          </p:cNvSpPr>
          <p:nvPr/>
        </p:nvSpPr>
        <p:spPr bwMode="auto">
          <a:xfrm>
            <a:off x="2895403" y="846535"/>
            <a:ext cx="2289281" cy="253916"/>
          </a:xfrm>
          <a:prstGeom prst="rect">
            <a:avLst/>
          </a:prstGeom>
          <a:solidFill>
            <a:schemeClr val="bg2">
              <a:lumMod val="75000"/>
            </a:schemeClr>
          </a:solidFill>
          <a:ln w="9525" algn="ctr">
            <a:solidFill>
              <a:schemeClr val="tx2"/>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latin typeface="Calibri" panose="020F0502020204030204" pitchFamily="34" charset="0"/>
                <a:cs typeface="Calibri" panose="020F0502020204030204" pitchFamily="34" charset="0"/>
              </a:rPr>
              <a:t>Saisonnalité des vêlages souhaitée</a:t>
            </a:r>
            <a:endParaRPr lang="fr-FR" sz="1200" dirty="0">
              <a:latin typeface="Calibri" panose="020F0502020204030204" pitchFamily="34" charset="0"/>
              <a:cs typeface="Calibri" panose="020F0502020204030204" pitchFamily="34" charset="0"/>
            </a:endParaRPr>
          </a:p>
        </p:txBody>
      </p:sp>
      <p:sp>
        <p:nvSpPr>
          <p:cNvPr id="152" name="Text Box 81"/>
          <p:cNvSpPr txBox="1">
            <a:spLocks noChangeArrowheads="1"/>
          </p:cNvSpPr>
          <p:nvPr/>
        </p:nvSpPr>
        <p:spPr bwMode="auto">
          <a:xfrm>
            <a:off x="2908266" y="1176337"/>
            <a:ext cx="1951784" cy="253916"/>
          </a:xfrm>
          <a:prstGeom prst="rect">
            <a:avLst/>
          </a:prstGeom>
          <a:solidFill>
            <a:schemeClr val="bg2">
              <a:lumMod val="75000"/>
            </a:schemeClr>
          </a:solidFill>
          <a:ln w="9525" algn="ctr">
            <a:solidFill>
              <a:schemeClr val="tx2"/>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latin typeface="Calibri" panose="020F0502020204030204" pitchFamily="34" charset="0"/>
                <a:cs typeface="Calibri" panose="020F0502020204030204" pitchFamily="34" charset="0"/>
              </a:rPr>
              <a:t>Optimisation de la PL (VLHP) </a:t>
            </a:r>
            <a:endParaRPr lang="fr-FR" sz="1200" dirty="0">
              <a:latin typeface="Calibri" panose="020F0502020204030204" pitchFamily="34" charset="0"/>
              <a:cs typeface="Calibri" panose="020F0502020204030204" pitchFamily="34" charset="0"/>
            </a:endParaRPr>
          </a:p>
        </p:txBody>
      </p:sp>
      <p:sp>
        <p:nvSpPr>
          <p:cNvPr id="153" name="Titre 1"/>
          <p:cNvSpPr txBox="1">
            <a:spLocks/>
          </p:cNvSpPr>
          <p:nvPr/>
        </p:nvSpPr>
        <p:spPr>
          <a:xfrm>
            <a:off x="377825" y="1816467"/>
            <a:ext cx="2057400" cy="295275"/>
          </a:xfrm>
          <a:prstGeom prst="rect">
            <a:avLst/>
          </a:prstGeom>
          <a:solidFill>
            <a:srgbClr val="FFFF00"/>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accent3">
                    <a:lumMod val="25000"/>
                  </a:schemeClr>
                </a:solidFill>
                <a:latin typeface="Calibri" panose="020F0502020204030204" pitchFamily="34" charset="0"/>
                <a:cs typeface="Calibri" panose="020F0502020204030204" pitchFamily="34" charset="0"/>
              </a:rPr>
              <a:t>Causes involontaires</a:t>
            </a:r>
          </a:p>
        </p:txBody>
      </p:sp>
      <p:cxnSp>
        <p:nvCxnSpPr>
          <p:cNvPr id="155" name="Connecteur droit 154"/>
          <p:cNvCxnSpPr/>
          <p:nvPr/>
        </p:nvCxnSpPr>
        <p:spPr>
          <a:xfrm>
            <a:off x="5283356" y="2390775"/>
            <a:ext cx="293687"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Connecteur droit 155"/>
          <p:cNvCxnSpPr/>
          <p:nvPr/>
        </p:nvCxnSpPr>
        <p:spPr>
          <a:xfrm flipV="1">
            <a:off x="7008814" y="1228725"/>
            <a:ext cx="439737"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Connecteur droit 156"/>
          <p:cNvCxnSpPr>
            <a:endCxn id="148" idx="1"/>
          </p:cNvCxnSpPr>
          <p:nvPr/>
        </p:nvCxnSpPr>
        <p:spPr>
          <a:xfrm>
            <a:off x="7008814" y="1257300"/>
            <a:ext cx="593489" cy="343652"/>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Connecteur droit 160"/>
          <p:cNvCxnSpPr/>
          <p:nvPr/>
        </p:nvCxnSpPr>
        <p:spPr>
          <a:xfrm flipV="1">
            <a:off x="5383214" y="3174206"/>
            <a:ext cx="238125" cy="4763"/>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Connecteur droit 162"/>
          <p:cNvCxnSpPr/>
          <p:nvPr/>
        </p:nvCxnSpPr>
        <p:spPr>
          <a:xfrm flipV="1">
            <a:off x="5381626" y="2796778"/>
            <a:ext cx="238125" cy="4763"/>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Connecteur droit 177"/>
          <p:cNvCxnSpPr>
            <a:endCxn id="14" idx="3"/>
          </p:cNvCxnSpPr>
          <p:nvPr/>
        </p:nvCxnSpPr>
        <p:spPr>
          <a:xfrm flipH="1">
            <a:off x="4875214" y="4676775"/>
            <a:ext cx="174625" cy="1191"/>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Connecteur droit 188"/>
          <p:cNvCxnSpPr/>
          <p:nvPr/>
        </p:nvCxnSpPr>
        <p:spPr>
          <a:xfrm flipV="1">
            <a:off x="5445125" y="4076700"/>
            <a:ext cx="474663" cy="1191"/>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7" name="Connecteur droit 206"/>
          <p:cNvCxnSpPr>
            <a:endCxn id="242" idx="1"/>
          </p:cNvCxnSpPr>
          <p:nvPr/>
        </p:nvCxnSpPr>
        <p:spPr>
          <a:xfrm flipV="1">
            <a:off x="5432426" y="4825604"/>
            <a:ext cx="487363" cy="8334"/>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8" name="Connecteur droit 207"/>
          <p:cNvCxnSpPr>
            <a:endCxn id="18" idx="1"/>
          </p:cNvCxnSpPr>
          <p:nvPr/>
        </p:nvCxnSpPr>
        <p:spPr>
          <a:xfrm>
            <a:off x="5448300" y="4474369"/>
            <a:ext cx="496888"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Connecteur droit 208"/>
          <p:cNvCxnSpPr/>
          <p:nvPr/>
        </p:nvCxnSpPr>
        <p:spPr>
          <a:xfrm>
            <a:off x="2668588" y="2197894"/>
            <a:ext cx="228600"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0" name="Connecteur droit 209"/>
          <p:cNvCxnSpPr/>
          <p:nvPr/>
        </p:nvCxnSpPr>
        <p:spPr>
          <a:xfrm>
            <a:off x="2646363" y="2620566"/>
            <a:ext cx="228600"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2" name="Connecteur droit 211"/>
          <p:cNvCxnSpPr/>
          <p:nvPr/>
        </p:nvCxnSpPr>
        <p:spPr>
          <a:xfrm>
            <a:off x="2644775" y="3042047"/>
            <a:ext cx="228600"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Connecteur droit 212"/>
          <p:cNvCxnSpPr/>
          <p:nvPr/>
        </p:nvCxnSpPr>
        <p:spPr>
          <a:xfrm>
            <a:off x="2668588" y="3512344"/>
            <a:ext cx="228600"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7" name="Connecteur droit 216"/>
          <p:cNvCxnSpPr/>
          <p:nvPr/>
        </p:nvCxnSpPr>
        <p:spPr>
          <a:xfrm flipV="1">
            <a:off x="2974975" y="3612357"/>
            <a:ext cx="0" cy="112156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Connecteur droit 236"/>
          <p:cNvCxnSpPr/>
          <p:nvPr/>
        </p:nvCxnSpPr>
        <p:spPr>
          <a:xfrm flipH="1">
            <a:off x="5445126" y="3781425"/>
            <a:ext cx="3175" cy="105251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6" name="Titre 1"/>
          <p:cNvSpPr txBox="1">
            <a:spLocks/>
          </p:cNvSpPr>
          <p:nvPr/>
        </p:nvSpPr>
        <p:spPr>
          <a:xfrm>
            <a:off x="7786688" y="4031456"/>
            <a:ext cx="1006710" cy="295275"/>
          </a:xfrm>
          <a:prstGeom prst="rect">
            <a:avLst/>
          </a:prstGeom>
          <a:solidFill>
            <a:schemeClr val="accent5">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Maternelles</a:t>
            </a:r>
          </a:p>
        </p:txBody>
      </p:sp>
      <p:sp>
        <p:nvSpPr>
          <p:cNvPr id="247" name="Titre 1"/>
          <p:cNvSpPr txBox="1">
            <a:spLocks/>
          </p:cNvSpPr>
          <p:nvPr/>
        </p:nvSpPr>
        <p:spPr>
          <a:xfrm>
            <a:off x="7786689" y="4381500"/>
            <a:ext cx="742950" cy="295275"/>
          </a:xfrm>
          <a:prstGeom prst="rect">
            <a:avLst/>
          </a:prstGeom>
          <a:solidFill>
            <a:schemeClr val="accent5">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err="1">
                <a:solidFill>
                  <a:schemeClr val="bg1"/>
                </a:solidFill>
                <a:latin typeface="Calibri" panose="020F0502020204030204" pitchFamily="34" charset="0"/>
                <a:cs typeface="Calibri" panose="020F0502020204030204" pitchFamily="34" charset="0"/>
              </a:rPr>
              <a:t>Foetales</a:t>
            </a:r>
            <a:endParaRPr lang="fr-BE" sz="1200" dirty="0">
              <a:solidFill>
                <a:schemeClr val="bg1"/>
              </a:solidFill>
              <a:latin typeface="Calibri" panose="020F0502020204030204" pitchFamily="34" charset="0"/>
              <a:cs typeface="Calibri" panose="020F0502020204030204" pitchFamily="34" charset="0"/>
            </a:endParaRPr>
          </a:p>
        </p:txBody>
      </p:sp>
      <p:sp>
        <p:nvSpPr>
          <p:cNvPr id="248" name="Titre 1"/>
          <p:cNvSpPr txBox="1">
            <a:spLocks/>
          </p:cNvSpPr>
          <p:nvPr/>
        </p:nvSpPr>
        <p:spPr>
          <a:xfrm>
            <a:off x="7810501" y="4730354"/>
            <a:ext cx="719138" cy="295275"/>
          </a:xfrm>
          <a:prstGeom prst="rect">
            <a:avLst/>
          </a:prstGeom>
          <a:solidFill>
            <a:schemeClr val="accent5">
              <a:lumMod val="75000"/>
            </a:schemeClr>
          </a:solidFill>
          <a:ln>
            <a:solidFill>
              <a:schemeClr val="tx2"/>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bg1"/>
                </a:solidFill>
                <a:latin typeface="Calibri" panose="020F0502020204030204" pitchFamily="34" charset="0"/>
                <a:cs typeface="Calibri" panose="020F0502020204030204" pitchFamily="34" charset="0"/>
              </a:rPr>
              <a:t>Mixtes</a:t>
            </a:r>
          </a:p>
        </p:txBody>
      </p:sp>
      <p:cxnSp>
        <p:nvCxnSpPr>
          <p:cNvPr id="249" name="Connecteur droit 248"/>
          <p:cNvCxnSpPr/>
          <p:nvPr/>
        </p:nvCxnSpPr>
        <p:spPr>
          <a:xfrm>
            <a:off x="7448551" y="4137422"/>
            <a:ext cx="4763" cy="71794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4" name="Connecteur droit 253"/>
          <p:cNvCxnSpPr/>
          <p:nvPr/>
        </p:nvCxnSpPr>
        <p:spPr>
          <a:xfrm flipH="1">
            <a:off x="6797675" y="4461272"/>
            <a:ext cx="6365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6" name="Titre 1"/>
          <p:cNvSpPr txBox="1">
            <a:spLocks/>
          </p:cNvSpPr>
          <p:nvPr/>
        </p:nvSpPr>
        <p:spPr bwMode="auto">
          <a:xfrm>
            <a:off x="5945188" y="3634979"/>
            <a:ext cx="552450" cy="294084"/>
          </a:xfrm>
          <a:prstGeom prst="rect">
            <a:avLst/>
          </a:prstGeom>
          <a:solidFill>
            <a:schemeClr val="accent2">
              <a:lumMod val="75000"/>
            </a:schemeClr>
          </a:solidFill>
          <a:ln w="9525">
            <a:solidFill>
              <a:schemeClr val="tx2"/>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BEN</a:t>
            </a:r>
          </a:p>
        </p:txBody>
      </p:sp>
      <p:cxnSp>
        <p:nvCxnSpPr>
          <p:cNvPr id="258" name="Connecteur droit 257"/>
          <p:cNvCxnSpPr/>
          <p:nvPr/>
        </p:nvCxnSpPr>
        <p:spPr>
          <a:xfrm flipV="1">
            <a:off x="5457877" y="3781425"/>
            <a:ext cx="476250" cy="1191"/>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0" name="Connecteur droit 259"/>
          <p:cNvCxnSpPr/>
          <p:nvPr/>
        </p:nvCxnSpPr>
        <p:spPr>
          <a:xfrm>
            <a:off x="7458076" y="4530329"/>
            <a:ext cx="328613"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1" name="Connecteur droit 260"/>
          <p:cNvCxnSpPr/>
          <p:nvPr/>
        </p:nvCxnSpPr>
        <p:spPr>
          <a:xfrm>
            <a:off x="7464426" y="4855369"/>
            <a:ext cx="328613"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5" name="Text Box 19"/>
          <p:cNvSpPr txBox="1">
            <a:spLocks noChangeArrowheads="1"/>
          </p:cNvSpPr>
          <p:nvPr/>
        </p:nvSpPr>
        <p:spPr bwMode="auto">
          <a:xfrm>
            <a:off x="7410295" y="2327673"/>
            <a:ext cx="1238561" cy="253916"/>
          </a:xfrm>
          <a:prstGeom prst="rect">
            <a:avLst/>
          </a:prstGeom>
          <a:solidFill>
            <a:srgbClr val="990000"/>
          </a:solidFill>
          <a:ln w="9525" algn="ctr">
            <a:solidFill>
              <a:schemeClr val="tx2"/>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a:solidFill>
                  <a:schemeClr val="bg1"/>
                </a:solidFill>
                <a:latin typeface="Calibri" panose="020F0502020204030204" pitchFamily="34" charset="0"/>
                <a:cs typeface="Calibri" panose="020F0502020204030204" pitchFamily="34" charset="0"/>
              </a:rPr>
              <a:t>Germe spécifique</a:t>
            </a:r>
            <a:endParaRPr lang="fr-FR" sz="1200">
              <a:solidFill>
                <a:schemeClr val="bg1"/>
              </a:solidFill>
              <a:latin typeface="Calibri" panose="020F0502020204030204" pitchFamily="34" charset="0"/>
              <a:cs typeface="Calibri" panose="020F0502020204030204" pitchFamily="34" charset="0"/>
            </a:endParaRPr>
          </a:p>
        </p:txBody>
      </p:sp>
      <p:sp>
        <p:nvSpPr>
          <p:cNvPr id="266" name="Text Box 20"/>
          <p:cNvSpPr txBox="1">
            <a:spLocks noChangeArrowheads="1"/>
          </p:cNvSpPr>
          <p:nvPr/>
        </p:nvSpPr>
        <p:spPr bwMode="auto">
          <a:xfrm>
            <a:off x="7433954" y="2016919"/>
            <a:ext cx="1473818" cy="253916"/>
          </a:xfrm>
          <a:prstGeom prst="rect">
            <a:avLst/>
          </a:prstGeom>
          <a:solidFill>
            <a:srgbClr val="990000"/>
          </a:solidFill>
          <a:ln w="9525" algn="ctr">
            <a:solidFill>
              <a:schemeClr val="tx2"/>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err="1">
                <a:solidFill>
                  <a:schemeClr val="bg1"/>
                </a:solidFill>
                <a:latin typeface="Calibri" panose="020F0502020204030204" pitchFamily="34" charset="0"/>
                <a:cs typeface="Calibri" panose="020F0502020204030204" pitchFamily="34" charset="0"/>
              </a:rPr>
              <a:t>Diagn</a:t>
            </a:r>
            <a:r>
              <a:rPr lang="fr-BE" sz="1200" dirty="0">
                <a:solidFill>
                  <a:schemeClr val="bg1"/>
                </a:solidFill>
                <a:latin typeface="Calibri" panose="020F0502020204030204" pitchFamily="34" charset="0"/>
                <a:cs typeface="Calibri" panose="020F0502020204030204" pitchFamily="34" charset="0"/>
              </a:rPr>
              <a:t> tardif des </a:t>
            </a:r>
            <a:r>
              <a:rPr lang="fr-BE" sz="1200" dirty="0" err="1">
                <a:solidFill>
                  <a:schemeClr val="bg1"/>
                </a:solidFill>
                <a:latin typeface="Calibri" panose="020F0502020204030204" pitchFamily="34" charset="0"/>
                <a:cs typeface="Calibri" panose="020F0502020204030204" pitchFamily="34" charset="0"/>
              </a:rPr>
              <a:t>endo</a:t>
            </a:r>
            <a:endParaRPr lang="fr-FR" sz="1200" dirty="0">
              <a:solidFill>
                <a:schemeClr val="bg1"/>
              </a:solidFill>
              <a:latin typeface="Calibri" panose="020F0502020204030204" pitchFamily="34" charset="0"/>
              <a:cs typeface="Calibri" panose="020F0502020204030204" pitchFamily="34" charset="0"/>
            </a:endParaRPr>
          </a:p>
        </p:txBody>
      </p:sp>
      <p:cxnSp>
        <p:nvCxnSpPr>
          <p:cNvPr id="267" name="Connecteur droit 266"/>
          <p:cNvCxnSpPr>
            <a:endCxn id="266" idx="1"/>
          </p:cNvCxnSpPr>
          <p:nvPr/>
        </p:nvCxnSpPr>
        <p:spPr>
          <a:xfrm flipV="1">
            <a:off x="6673850" y="2143877"/>
            <a:ext cx="760104" cy="271902"/>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8" name="Connecteur droit 267"/>
          <p:cNvCxnSpPr>
            <a:endCxn id="265" idx="1"/>
          </p:cNvCxnSpPr>
          <p:nvPr/>
        </p:nvCxnSpPr>
        <p:spPr>
          <a:xfrm flipV="1">
            <a:off x="6680201" y="2454631"/>
            <a:ext cx="730095" cy="282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7612" name="Titre 1"/>
          <p:cNvSpPr txBox="1">
            <a:spLocks/>
          </p:cNvSpPr>
          <p:nvPr/>
        </p:nvSpPr>
        <p:spPr bwMode="auto">
          <a:xfrm>
            <a:off x="128589" y="3730230"/>
            <a:ext cx="2555875" cy="797719"/>
          </a:xfrm>
          <a:prstGeom prst="rect">
            <a:avLst/>
          </a:prstGeom>
          <a:solidFill>
            <a:srgbClr val="002060"/>
          </a:solidFill>
          <a:ln w="9525">
            <a:solidFill>
              <a:schemeClr val="tx2"/>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500" dirty="0">
                <a:solidFill>
                  <a:schemeClr val="bg1"/>
                </a:solidFill>
                <a:latin typeface="Calibri" panose="020F0502020204030204" pitchFamily="34" charset="0"/>
                <a:cs typeface="Calibri" panose="020F0502020204030204" pitchFamily="34" charset="0"/>
              </a:rPr>
              <a:t>Hypothèses explicatives </a:t>
            </a:r>
          </a:p>
          <a:p>
            <a:pPr eaLnBrk="1" hangingPunct="1">
              <a:spcBef>
                <a:spcPct val="0"/>
              </a:spcBef>
              <a:buClrTx/>
              <a:buFontTx/>
              <a:buNone/>
            </a:pPr>
            <a:r>
              <a:rPr lang="fr-BE" altLang="fr-FR" sz="1500" dirty="0">
                <a:solidFill>
                  <a:schemeClr val="bg1"/>
                </a:solidFill>
                <a:latin typeface="Calibri" panose="020F0502020204030204" pitchFamily="34" charset="0"/>
                <a:cs typeface="Calibri" panose="020F0502020204030204" pitchFamily="34" charset="0"/>
              </a:rPr>
              <a:t>de l’allongement de</a:t>
            </a:r>
          </a:p>
          <a:p>
            <a:pPr eaLnBrk="1" hangingPunct="1">
              <a:spcBef>
                <a:spcPct val="0"/>
              </a:spcBef>
              <a:buClrTx/>
              <a:buFontTx/>
              <a:buNone/>
            </a:pPr>
            <a:r>
              <a:rPr lang="fr-BE" altLang="fr-FR" sz="1500" dirty="0">
                <a:solidFill>
                  <a:schemeClr val="bg1"/>
                </a:solidFill>
                <a:latin typeface="Calibri" panose="020F0502020204030204" pitchFamily="34" charset="0"/>
                <a:cs typeface="Calibri" panose="020F0502020204030204" pitchFamily="34" charset="0"/>
              </a:rPr>
              <a:t> la période d’attente (PA)</a:t>
            </a:r>
          </a:p>
        </p:txBody>
      </p:sp>
      <p:cxnSp>
        <p:nvCxnSpPr>
          <p:cNvPr id="276" name="Connecteur droit 275"/>
          <p:cNvCxnSpPr/>
          <p:nvPr/>
        </p:nvCxnSpPr>
        <p:spPr>
          <a:xfrm flipV="1">
            <a:off x="3452813" y="4461273"/>
            <a:ext cx="0" cy="51196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Connecteur droit 277"/>
          <p:cNvCxnSpPr/>
          <p:nvPr/>
        </p:nvCxnSpPr>
        <p:spPr>
          <a:xfrm flipH="1">
            <a:off x="2540000" y="4973241"/>
            <a:ext cx="912813" cy="0"/>
          </a:xfrm>
          <a:prstGeom prst="line">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9580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5"/>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0"/>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3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5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42"/>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4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4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48"/>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17" grpId="0" animBg="1"/>
      <p:bldP spid="71" grpId="0" animBg="1"/>
      <p:bldP spid="131" grpId="0" animBg="1"/>
      <p:bldP spid="242" grpId="0" animBg="1"/>
      <p:bldP spid="147" grpId="0" animBg="1"/>
      <p:bldP spid="148" grpId="0" animBg="1"/>
      <p:bldP spid="149" grpId="0" animBg="1"/>
      <p:bldP spid="150" grpId="0" animBg="1"/>
      <p:bldP spid="151" grpId="0" animBg="1"/>
      <p:bldP spid="152" grpId="0" animBg="1"/>
      <p:bldP spid="153" grpId="0" animBg="1"/>
      <p:bldP spid="246" grpId="0" animBg="1"/>
      <p:bldP spid="247" grpId="0" animBg="1"/>
      <p:bldP spid="248" grpId="0" animBg="1"/>
      <p:bldP spid="256" grpId="0" animBg="1"/>
      <p:bldP spid="265" grpId="0" animBg="1"/>
      <p:bldP spid="2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ZoneTexte 4"/>
          <p:cNvSpPr txBox="1"/>
          <p:nvPr/>
        </p:nvSpPr>
        <p:spPr>
          <a:xfrm>
            <a:off x="755576" y="1347614"/>
            <a:ext cx="6238568" cy="2325174"/>
          </a:xfrm>
          <a:prstGeom prst="rect">
            <a:avLst/>
          </a:prstGeom>
          <a:noFill/>
        </p:spPr>
        <p:txBody>
          <a:bodyPr wrap="none" lIns="0" tIns="0" rIns="0" bIns="0" rtlCol="0">
            <a:noAutofit/>
          </a:bodyPr>
          <a:lstStyle/>
          <a:p>
            <a:pPr algn="l"/>
            <a:r>
              <a:rPr lang="fr-BE" sz="3600" dirty="0" smtClean="0">
                <a:solidFill>
                  <a:srgbClr val="FFFF00"/>
                </a:solidFill>
              </a:rPr>
              <a:t>Quelles sont les causes d’un allongement </a:t>
            </a:r>
          </a:p>
          <a:p>
            <a:pPr algn="l"/>
            <a:r>
              <a:rPr lang="fr-BE" sz="3600" dirty="0">
                <a:solidFill>
                  <a:srgbClr val="FFFF00"/>
                </a:solidFill>
              </a:rPr>
              <a:t>d</a:t>
            </a:r>
            <a:r>
              <a:rPr lang="fr-BE" sz="3600" dirty="0" smtClean="0">
                <a:solidFill>
                  <a:srgbClr val="FFFF00"/>
                </a:solidFill>
              </a:rPr>
              <a:t>e la période de reproduction ? </a:t>
            </a:r>
            <a:endParaRPr lang="fr-BE" sz="2800" dirty="0">
              <a:solidFill>
                <a:srgbClr val="FFFF00"/>
              </a:solidFill>
            </a:endParaRPr>
          </a:p>
        </p:txBody>
      </p:sp>
    </p:spTree>
    <p:extLst>
      <p:ext uri="{BB962C8B-B14F-4D97-AF65-F5344CB8AC3E}">
        <p14:creationId xmlns:p14="http://schemas.microsoft.com/office/powerpoint/2010/main" val="32608398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6" name="Titre 1"/>
          <p:cNvSpPr txBox="1">
            <a:spLocks/>
          </p:cNvSpPr>
          <p:nvPr/>
        </p:nvSpPr>
        <p:spPr bwMode="auto">
          <a:xfrm>
            <a:off x="187326" y="86917"/>
            <a:ext cx="3485024" cy="573881"/>
          </a:xfrm>
          <a:prstGeom prst="rect">
            <a:avLst/>
          </a:prstGeom>
          <a:solidFill>
            <a:srgbClr val="002060"/>
          </a:solidFill>
          <a:ln w="9525">
            <a:solidFill>
              <a:schemeClr val="tx1"/>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500" dirty="0">
                <a:solidFill>
                  <a:schemeClr val="bg1"/>
                </a:solidFill>
                <a:latin typeface="Calibri" panose="020F0502020204030204" pitchFamily="34" charset="0"/>
                <a:cs typeface="Calibri" panose="020F0502020204030204" pitchFamily="34" charset="0"/>
              </a:rPr>
              <a:t>Hypothèses explicatives de l’allongement </a:t>
            </a:r>
          </a:p>
          <a:p>
            <a:pPr eaLnBrk="1" hangingPunct="1">
              <a:spcBef>
                <a:spcPct val="0"/>
              </a:spcBef>
              <a:buClrTx/>
              <a:buFontTx/>
              <a:buNone/>
            </a:pPr>
            <a:r>
              <a:rPr lang="fr-BE" altLang="fr-FR" sz="1500" dirty="0">
                <a:solidFill>
                  <a:schemeClr val="bg1"/>
                </a:solidFill>
                <a:latin typeface="Calibri" panose="020F0502020204030204" pitchFamily="34" charset="0"/>
                <a:cs typeface="Calibri" panose="020F0502020204030204" pitchFamily="34" charset="0"/>
              </a:rPr>
              <a:t>de la période de reproduction (PR)</a:t>
            </a:r>
          </a:p>
        </p:txBody>
      </p:sp>
      <p:sp>
        <p:nvSpPr>
          <p:cNvPr id="96260" name="Text Box 10"/>
          <p:cNvSpPr txBox="1">
            <a:spLocks noChangeArrowheads="1"/>
          </p:cNvSpPr>
          <p:nvPr/>
        </p:nvSpPr>
        <p:spPr bwMode="auto">
          <a:xfrm>
            <a:off x="6084888" y="776287"/>
            <a:ext cx="1223962" cy="253604"/>
          </a:xfrm>
          <a:prstGeom prst="rect">
            <a:avLst/>
          </a:prstGeom>
          <a:solidFill>
            <a:srgbClr val="008000"/>
          </a:solidFill>
          <a:ln w="9525" algn="ctr">
            <a:solidFill>
              <a:schemeClr val="tx1"/>
            </a:solidFill>
            <a:miter lim="800000"/>
            <a:headEnd/>
            <a:tailEnd/>
          </a:ln>
        </p:spPr>
        <p:txBody>
          <a:bodyPr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ME tardive</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1" name="Text Box 11"/>
          <p:cNvSpPr txBox="1">
            <a:spLocks noChangeArrowheads="1"/>
          </p:cNvSpPr>
          <p:nvPr/>
        </p:nvSpPr>
        <p:spPr bwMode="auto">
          <a:xfrm>
            <a:off x="4686759" y="785813"/>
            <a:ext cx="876971" cy="253916"/>
          </a:xfrm>
          <a:prstGeom prst="rect">
            <a:avLst/>
          </a:prstGeom>
          <a:solidFill>
            <a:srgbClr val="00800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dirty="0">
                <a:solidFill>
                  <a:schemeClr val="bg1"/>
                </a:solidFill>
                <a:latin typeface="Calibri" panose="020F0502020204030204" pitchFamily="34" charset="0"/>
                <a:cs typeface="Calibri" panose="020F0502020204030204" pitchFamily="34" charset="0"/>
              </a:rPr>
              <a:t>ME précoce</a:t>
            </a:r>
            <a:endParaRPr lang="fr-FR" altLang="fr-FR" sz="1200" dirty="0">
              <a:solidFill>
                <a:schemeClr val="bg1"/>
              </a:solidFill>
              <a:latin typeface="Calibri" panose="020F0502020204030204" pitchFamily="34" charset="0"/>
              <a:cs typeface="Calibri" panose="020F0502020204030204" pitchFamily="34" charset="0"/>
            </a:endParaRPr>
          </a:p>
        </p:txBody>
      </p:sp>
      <p:sp>
        <p:nvSpPr>
          <p:cNvPr id="96262" name="Text Box 12"/>
          <p:cNvSpPr txBox="1">
            <a:spLocks noChangeArrowheads="1"/>
          </p:cNvSpPr>
          <p:nvPr/>
        </p:nvSpPr>
        <p:spPr bwMode="auto">
          <a:xfrm>
            <a:off x="546105" y="785813"/>
            <a:ext cx="1182680" cy="253916"/>
          </a:xfrm>
          <a:prstGeom prst="rect">
            <a:avLst/>
          </a:prstGeom>
          <a:solidFill>
            <a:srgbClr val="00800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Non fécondation</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3" name="Text Box 13"/>
          <p:cNvSpPr txBox="1">
            <a:spLocks noChangeArrowheads="1"/>
          </p:cNvSpPr>
          <p:nvPr/>
        </p:nvSpPr>
        <p:spPr bwMode="auto">
          <a:xfrm>
            <a:off x="7789863" y="767955"/>
            <a:ext cx="1162050" cy="259556"/>
          </a:xfrm>
          <a:prstGeom prst="rect">
            <a:avLst/>
          </a:prstGeom>
          <a:solidFill>
            <a:srgbClr val="008000"/>
          </a:solidFill>
          <a:ln w="9525" algn="ctr">
            <a:solidFill>
              <a:schemeClr val="tx1"/>
            </a:solidFill>
            <a:miter lim="800000"/>
            <a:headEnd/>
            <a:tailEnd/>
          </a:ln>
        </p:spPr>
        <p:txBody>
          <a:bodyPr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Avortements</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4" name="Titre 1"/>
          <p:cNvSpPr txBox="1">
            <a:spLocks/>
          </p:cNvSpPr>
          <p:nvPr/>
        </p:nvSpPr>
        <p:spPr bwMode="auto">
          <a:xfrm>
            <a:off x="3067050" y="767954"/>
            <a:ext cx="895350" cy="294084"/>
          </a:xfrm>
          <a:prstGeom prst="rect">
            <a:avLst/>
          </a:prstGeom>
          <a:solidFill>
            <a:srgbClr val="FF0000"/>
          </a:solidFill>
          <a:ln w="9525">
            <a:solidFill>
              <a:schemeClr val="tx1"/>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a:latin typeface="Calibri" panose="020F0502020204030204" pitchFamily="34" charset="0"/>
                <a:cs typeface="Calibri" panose="020F0502020204030204" pitchFamily="34" charset="0"/>
              </a:rPr>
              <a:t>Infertilité</a:t>
            </a:r>
          </a:p>
        </p:txBody>
      </p:sp>
      <p:sp>
        <p:nvSpPr>
          <p:cNvPr id="96265" name="Text Box 14"/>
          <p:cNvSpPr txBox="1">
            <a:spLocks noChangeArrowheads="1"/>
          </p:cNvSpPr>
          <p:nvPr/>
        </p:nvSpPr>
        <p:spPr bwMode="auto">
          <a:xfrm>
            <a:off x="477505" y="1121569"/>
            <a:ext cx="1787942"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dirty="0">
                <a:solidFill>
                  <a:schemeClr val="bg1"/>
                </a:solidFill>
                <a:latin typeface="Calibri" panose="020F0502020204030204" pitchFamily="34" charset="0"/>
                <a:cs typeface="Calibri" panose="020F0502020204030204" pitchFamily="34" charset="0"/>
              </a:rPr>
              <a:t>Endométrites subcliniques</a:t>
            </a:r>
            <a:endParaRPr lang="fr-FR" altLang="fr-FR" sz="1200" dirty="0">
              <a:solidFill>
                <a:schemeClr val="bg1"/>
              </a:solidFill>
              <a:latin typeface="Calibri" panose="020F0502020204030204" pitchFamily="34" charset="0"/>
              <a:cs typeface="Calibri" panose="020F0502020204030204" pitchFamily="34" charset="0"/>
            </a:endParaRPr>
          </a:p>
        </p:txBody>
      </p:sp>
      <p:sp>
        <p:nvSpPr>
          <p:cNvPr id="96266" name="Text Box 15"/>
          <p:cNvSpPr txBox="1">
            <a:spLocks noChangeArrowheads="1"/>
          </p:cNvSpPr>
          <p:nvPr/>
        </p:nvSpPr>
        <p:spPr bwMode="auto">
          <a:xfrm>
            <a:off x="478670" y="3692129"/>
            <a:ext cx="1759906"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Exactitude de la détection</a:t>
            </a:r>
            <a:endParaRPr lang="fr-FR" altLang="fr-FR" sz="1200">
              <a:solidFill>
                <a:schemeClr val="tx2"/>
              </a:solidFill>
              <a:latin typeface="Calibri" panose="020F0502020204030204" pitchFamily="34" charset="0"/>
              <a:cs typeface="Calibri" panose="020F0502020204030204" pitchFamily="34" charset="0"/>
            </a:endParaRPr>
          </a:p>
        </p:txBody>
      </p:sp>
      <p:sp>
        <p:nvSpPr>
          <p:cNvPr id="96267" name="Text Box 16"/>
          <p:cNvSpPr txBox="1">
            <a:spLocks noChangeArrowheads="1"/>
          </p:cNvSpPr>
          <p:nvPr/>
        </p:nvSpPr>
        <p:spPr bwMode="auto">
          <a:xfrm>
            <a:off x="451515" y="1737123"/>
            <a:ext cx="526442"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Kystes</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68" name="Text Box 21"/>
          <p:cNvSpPr txBox="1">
            <a:spLocks noChangeArrowheads="1"/>
          </p:cNvSpPr>
          <p:nvPr/>
        </p:nvSpPr>
        <p:spPr bwMode="auto">
          <a:xfrm>
            <a:off x="460145" y="4339829"/>
            <a:ext cx="1322189"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Gestion du sperme</a:t>
            </a:r>
            <a:endParaRPr lang="fr-FR" altLang="fr-FR" sz="1200">
              <a:solidFill>
                <a:schemeClr val="tx2"/>
              </a:solidFill>
              <a:latin typeface="Calibri" panose="020F0502020204030204" pitchFamily="34" charset="0"/>
              <a:cs typeface="Calibri" panose="020F0502020204030204" pitchFamily="34" charset="0"/>
            </a:endParaRPr>
          </a:p>
        </p:txBody>
      </p:sp>
      <p:sp>
        <p:nvSpPr>
          <p:cNvPr id="96269" name="Text Box 22"/>
          <p:cNvSpPr txBox="1">
            <a:spLocks noChangeArrowheads="1"/>
          </p:cNvSpPr>
          <p:nvPr/>
        </p:nvSpPr>
        <p:spPr bwMode="auto">
          <a:xfrm>
            <a:off x="469484" y="4015979"/>
            <a:ext cx="1020521"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Qualité de l’IA</a:t>
            </a:r>
            <a:endParaRPr lang="fr-FR" altLang="fr-FR" sz="1200">
              <a:solidFill>
                <a:schemeClr val="tx2"/>
              </a:solidFill>
              <a:latin typeface="Calibri" panose="020F0502020204030204" pitchFamily="34" charset="0"/>
              <a:cs typeface="Calibri" panose="020F0502020204030204" pitchFamily="34" charset="0"/>
            </a:endParaRPr>
          </a:p>
        </p:txBody>
      </p:sp>
      <p:sp>
        <p:nvSpPr>
          <p:cNvPr id="96270" name="Text Box 14"/>
          <p:cNvSpPr txBox="1">
            <a:spLocks noChangeArrowheads="1"/>
          </p:cNvSpPr>
          <p:nvPr/>
        </p:nvSpPr>
        <p:spPr bwMode="auto">
          <a:xfrm>
            <a:off x="450597" y="3374231"/>
            <a:ext cx="1295452" cy="253916"/>
          </a:xfrm>
          <a:prstGeom prst="rect">
            <a:avLst/>
          </a:prstGeom>
          <a:solidFill>
            <a:srgbClr val="92D05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tx2"/>
                </a:solidFill>
                <a:latin typeface="Calibri" panose="020F0502020204030204" pitchFamily="34" charset="0"/>
                <a:cs typeface="Calibri" panose="020F0502020204030204" pitchFamily="34" charset="0"/>
              </a:rPr>
              <a:t>Politique 1</a:t>
            </a:r>
            <a:r>
              <a:rPr lang="fr-BE" altLang="fr-FR" sz="1200" baseline="30000">
                <a:solidFill>
                  <a:schemeClr val="tx2"/>
                </a:solidFill>
                <a:latin typeface="Calibri" panose="020F0502020204030204" pitchFamily="34" charset="0"/>
                <a:cs typeface="Calibri" panose="020F0502020204030204" pitchFamily="34" charset="0"/>
              </a:rPr>
              <a:t>ère</a:t>
            </a:r>
            <a:r>
              <a:rPr lang="fr-BE" altLang="fr-FR" sz="1200">
                <a:solidFill>
                  <a:schemeClr val="tx2"/>
                </a:solidFill>
                <a:latin typeface="Calibri" panose="020F0502020204030204" pitchFamily="34" charset="0"/>
                <a:cs typeface="Calibri" panose="020F0502020204030204" pitchFamily="34" charset="0"/>
              </a:rPr>
              <a:t> IA PP</a:t>
            </a:r>
            <a:endParaRPr lang="fr-FR" altLang="fr-FR" sz="1200">
              <a:solidFill>
                <a:schemeClr val="tx2"/>
              </a:solidFill>
              <a:latin typeface="Calibri" panose="020F0502020204030204" pitchFamily="34" charset="0"/>
              <a:cs typeface="Calibri" panose="020F0502020204030204" pitchFamily="34" charset="0"/>
            </a:endParaRPr>
          </a:p>
        </p:txBody>
      </p:sp>
      <p:sp>
        <p:nvSpPr>
          <p:cNvPr id="227" name="Text Box 13"/>
          <p:cNvSpPr txBox="1">
            <a:spLocks noChangeArrowheads="1"/>
          </p:cNvSpPr>
          <p:nvPr/>
        </p:nvSpPr>
        <p:spPr bwMode="auto">
          <a:xfrm>
            <a:off x="6944740" y="3573067"/>
            <a:ext cx="1325123" cy="253916"/>
          </a:xfrm>
          <a:prstGeom prst="rect">
            <a:avLst/>
          </a:prstGeom>
          <a:solidFill>
            <a:schemeClr val="tx2">
              <a:lumMod val="60000"/>
              <a:lumOff val="40000"/>
            </a:schemeClr>
          </a:solidFill>
          <a:ln w="9525" algn="ctr">
            <a:solidFill>
              <a:schemeClr val="tx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latin typeface="Calibri" panose="020F0502020204030204" pitchFamily="34" charset="0"/>
                <a:cs typeface="Calibri" panose="020F0502020204030204" pitchFamily="34" charset="0"/>
              </a:rPr>
              <a:t>Causes biologiques</a:t>
            </a:r>
            <a:endParaRPr lang="fr-FR" sz="1200" dirty="0">
              <a:latin typeface="Calibri" panose="020F0502020204030204" pitchFamily="34" charset="0"/>
              <a:cs typeface="Calibri" panose="020F0502020204030204" pitchFamily="34" charset="0"/>
            </a:endParaRPr>
          </a:p>
        </p:txBody>
      </p:sp>
      <p:sp>
        <p:nvSpPr>
          <p:cNvPr id="228" name="Text Box 13"/>
          <p:cNvSpPr txBox="1">
            <a:spLocks noChangeArrowheads="1"/>
          </p:cNvSpPr>
          <p:nvPr/>
        </p:nvSpPr>
        <p:spPr bwMode="auto">
          <a:xfrm>
            <a:off x="6763811" y="4432698"/>
            <a:ext cx="1602844" cy="253916"/>
          </a:xfrm>
          <a:prstGeom prst="rect">
            <a:avLst/>
          </a:prstGeom>
          <a:solidFill>
            <a:schemeClr val="tx2">
              <a:lumMod val="60000"/>
              <a:lumOff val="40000"/>
            </a:schemeClr>
          </a:solidFill>
          <a:ln w="9525" algn="ctr">
            <a:solidFill>
              <a:schemeClr val="tx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latin typeface="Calibri" panose="020F0502020204030204" pitchFamily="34" charset="0"/>
                <a:cs typeface="Calibri" panose="020F0502020204030204" pitchFamily="34" charset="0"/>
              </a:rPr>
              <a:t>Causes non biologiques</a:t>
            </a:r>
            <a:endParaRPr lang="fr-FR" sz="1200" dirty="0">
              <a:latin typeface="Calibri" panose="020F0502020204030204" pitchFamily="34" charset="0"/>
              <a:cs typeface="Calibri" panose="020F0502020204030204" pitchFamily="34" charset="0"/>
            </a:endParaRPr>
          </a:p>
        </p:txBody>
      </p:sp>
      <p:sp>
        <p:nvSpPr>
          <p:cNvPr id="96273" name="Titre 1"/>
          <p:cNvSpPr txBox="1">
            <a:spLocks/>
          </p:cNvSpPr>
          <p:nvPr/>
        </p:nvSpPr>
        <p:spPr bwMode="auto">
          <a:xfrm>
            <a:off x="3682186" y="1546622"/>
            <a:ext cx="399431" cy="294084"/>
          </a:xfrm>
          <a:prstGeom prst="rect">
            <a:avLst/>
          </a:prstGeom>
          <a:solidFill>
            <a:srgbClr val="FFC000"/>
          </a:solidFill>
          <a:ln w="9525">
            <a:solidFill>
              <a:schemeClr val="bg1"/>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a:latin typeface="Calibri" panose="020F0502020204030204" pitchFamily="34" charset="0"/>
                <a:cs typeface="Calibri" panose="020F0502020204030204" pitchFamily="34" charset="0"/>
              </a:rPr>
              <a:t>BEN</a:t>
            </a:r>
          </a:p>
        </p:txBody>
      </p:sp>
      <p:sp>
        <p:nvSpPr>
          <p:cNvPr id="130" name="Titre 1"/>
          <p:cNvSpPr txBox="1">
            <a:spLocks/>
          </p:cNvSpPr>
          <p:nvPr/>
        </p:nvSpPr>
        <p:spPr>
          <a:xfrm>
            <a:off x="1700832" y="1985964"/>
            <a:ext cx="1051640" cy="216255"/>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Subcliniques</a:t>
            </a:r>
          </a:p>
        </p:txBody>
      </p:sp>
      <p:sp>
        <p:nvSpPr>
          <p:cNvPr id="151" name="Text Box 21"/>
          <p:cNvSpPr txBox="1">
            <a:spLocks noChangeArrowheads="1"/>
          </p:cNvSpPr>
          <p:nvPr/>
        </p:nvSpPr>
        <p:spPr bwMode="auto">
          <a:xfrm>
            <a:off x="2569040" y="3315891"/>
            <a:ext cx="1234714" cy="623248"/>
          </a:xfrm>
          <a:prstGeom prst="rect">
            <a:avLst/>
          </a:prstGeom>
          <a:solidFill>
            <a:schemeClr val="bg2">
              <a:lumMod val="40000"/>
              <a:lumOff val="60000"/>
            </a:schemeClr>
          </a:solidFill>
          <a:ln w="9525" algn="ctr">
            <a:solidFill>
              <a:schemeClr val="bg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200" dirty="0">
                <a:solidFill>
                  <a:schemeClr val="tx2"/>
                </a:solidFill>
                <a:latin typeface="Calibri" panose="020F0502020204030204" pitchFamily="34" charset="0"/>
                <a:cs typeface="Calibri" panose="020F0502020204030204" pitchFamily="34" charset="0"/>
              </a:rPr>
              <a:t>Conditionnement</a:t>
            </a:r>
          </a:p>
          <a:p>
            <a:pPr eaLnBrk="1" hangingPunct="1">
              <a:defRPr/>
            </a:pPr>
            <a:r>
              <a:rPr lang="fr-BE" sz="1200" dirty="0">
                <a:solidFill>
                  <a:schemeClr val="tx2"/>
                </a:solidFill>
                <a:latin typeface="Calibri" panose="020F0502020204030204" pitchFamily="34" charset="0"/>
                <a:cs typeface="Calibri" panose="020F0502020204030204" pitchFamily="34" charset="0"/>
              </a:rPr>
              <a:t>Conservation</a:t>
            </a:r>
          </a:p>
          <a:p>
            <a:pPr eaLnBrk="1" hangingPunct="1">
              <a:defRPr/>
            </a:pPr>
            <a:r>
              <a:rPr lang="fr-BE" sz="1200" dirty="0">
                <a:solidFill>
                  <a:schemeClr val="tx2"/>
                </a:solidFill>
                <a:latin typeface="Calibri" panose="020F0502020204030204" pitchFamily="34" charset="0"/>
                <a:cs typeface="Calibri" panose="020F0502020204030204" pitchFamily="34" charset="0"/>
              </a:rPr>
              <a:t>Décongélation</a:t>
            </a:r>
            <a:endParaRPr lang="fr-FR" sz="1200" dirty="0">
              <a:solidFill>
                <a:schemeClr val="tx2"/>
              </a:solidFill>
              <a:latin typeface="Calibri" panose="020F0502020204030204" pitchFamily="34" charset="0"/>
              <a:cs typeface="Calibri" panose="020F0502020204030204" pitchFamily="34" charset="0"/>
            </a:endParaRPr>
          </a:p>
        </p:txBody>
      </p:sp>
      <p:sp>
        <p:nvSpPr>
          <p:cNvPr id="152" name="Text Box 21"/>
          <p:cNvSpPr txBox="1">
            <a:spLocks noChangeArrowheads="1"/>
          </p:cNvSpPr>
          <p:nvPr/>
        </p:nvSpPr>
        <p:spPr bwMode="auto">
          <a:xfrm>
            <a:off x="2551629" y="3993357"/>
            <a:ext cx="1299635" cy="623248"/>
          </a:xfrm>
          <a:prstGeom prst="rect">
            <a:avLst/>
          </a:prstGeom>
          <a:solidFill>
            <a:schemeClr val="bg2">
              <a:lumMod val="40000"/>
              <a:lumOff val="60000"/>
            </a:schemeClr>
          </a:solidFill>
          <a:ln w="9525" algn="ctr">
            <a:solidFill>
              <a:schemeClr val="bg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200" dirty="0">
                <a:solidFill>
                  <a:schemeClr val="tx2"/>
                </a:solidFill>
                <a:latin typeface="Calibri" panose="020F0502020204030204" pitchFamily="34" charset="0"/>
                <a:cs typeface="Calibri" panose="020F0502020204030204" pitchFamily="34" charset="0"/>
              </a:rPr>
              <a:t>Moment (AM/PM)</a:t>
            </a:r>
          </a:p>
          <a:p>
            <a:pPr eaLnBrk="1" hangingPunct="1">
              <a:defRPr/>
            </a:pPr>
            <a:r>
              <a:rPr lang="fr-BE" sz="1200" dirty="0">
                <a:solidFill>
                  <a:schemeClr val="tx2"/>
                </a:solidFill>
                <a:latin typeface="Calibri" panose="020F0502020204030204" pitchFamily="34" charset="0"/>
                <a:cs typeface="Calibri" panose="020F0502020204030204" pitchFamily="34" charset="0"/>
              </a:rPr>
              <a:t>Hygiène</a:t>
            </a:r>
          </a:p>
          <a:p>
            <a:pPr eaLnBrk="1" hangingPunct="1">
              <a:defRPr/>
            </a:pPr>
            <a:r>
              <a:rPr lang="fr-BE" sz="1200" dirty="0">
                <a:solidFill>
                  <a:schemeClr val="tx2"/>
                </a:solidFill>
                <a:latin typeface="Calibri" panose="020F0502020204030204" pitchFamily="34" charset="0"/>
                <a:cs typeface="Calibri" panose="020F0502020204030204" pitchFamily="34" charset="0"/>
              </a:rPr>
              <a:t>Site anatomique</a:t>
            </a:r>
          </a:p>
        </p:txBody>
      </p:sp>
      <p:sp>
        <p:nvSpPr>
          <p:cNvPr id="96277" name="Text Box 16"/>
          <p:cNvSpPr txBox="1">
            <a:spLocks noChangeArrowheads="1"/>
          </p:cNvSpPr>
          <p:nvPr/>
        </p:nvSpPr>
        <p:spPr bwMode="auto">
          <a:xfrm>
            <a:off x="451703" y="2075260"/>
            <a:ext cx="810127"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Mammites</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78" name="Text Box 16"/>
          <p:cNvSpPr txBox="1">
            <a:spLocks noChangeArrowheads="1"/>
          </p:cNvSpPr>
          <p:nvPr/>
        </p:nvSpPr>
        <p:spPr bwMode="auto">
          <a:xfrm>
            <a:off x="460691" y="1439467"/>
            <a:ext cx="2291781"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Qualité du recrutement folliculaire</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79" name="Text Box 16"/>
          <p:cNvSpPr txBox="1">
            <a:spLocks noChangeArrowheads="1"/>
          </p:cNvSpPr>
          <p:nvPr/>
        </p:nvSpPr>
        <p:spPr bwMode="auto">
          <a:xfrm>
            <a:off x="453699" y="2394348"/>
            <a:ext cx="807722"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Salpingites</a:t>
            </a:r>
            <a:endParaRPr lang="fr-FR" altLang="fr-FR" sz="1200">
              <a:solidFill>
                <a:schemeClr val="bg1"/>
              </a:solidFill>
              <a:latin typeface="Calibri" panose="020F0502020204030204" pitchFamily="34" charset="0"/>
              <a:cs typeface="Calibri" panose="020F0502020204030204" pitchFamily="34" charset="0"/>
            </a:endParaRPr>
          </a:p>
        </p:txBody>
      </p:sp>
      <p:sp>
        <p:nvSpPr>
          <p:cNvPr id="157" name="Text Box 21"/>
          <p:cNvSpPr txBox="1">
            <a:spLocks noChangeArrowheads="1"/>
          </p:cNvSpPr>
          <p:nvPr/>
        </p:nvSpPr>
        <p:spPr bwMode="auto">
          <a:xfrm>
            <a:off x="473646" y="4687492"/>
            <a:ext cx="1612894" cy="253916"/>
          </a:xfrm>
          <a:prstGeom prst="rect">
            <a:avLst/>
          </a:prstGeom>
          <a:solidFill>
            <a:schemeClr val="accent5">
              <a:lumMod val="50000"/>
            </a:schemeClr>
          </a:solidFill>
          <a:ln w="9525" algn="ctr">
            <a:solidFill>
              <a:schemeClr val="tx1"/>
            </a:solidFill>
            <a:miter lim="800000"/>
            <a:headEnd/>
            <a:tailEnd/>
          </a:ln>
        </p:spPr>
        <p:txBody>
          <a:bodyPr wrap="none" lIns="68580" tIns="34290" rIns="68580" bIns="3429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BE" sz="1200" dirty="0">
                <a:latin typeface="Calibri" panose="020F0502020204030204" pitchFamily="34" charset="0"/>
                <a:cs typeface="Calibri" panose="020F0502020204030204" pitchFamily="34" charset="0"/>
              </a:rPr>
              <a:t>Stress environnemental</a:t>
            </a:r>
            <a:endParaRPr lang="fr-FR" sz="1200" dirty="0">
              <a:latin typeface="Calibri" panose="020F0502020204030204" pitchFamily="34" charset="0"/>
              <a:cs typeface="Calibri" panose="020F0502020204030204" pitchFamily="34" charset="0"/>
            </a:endParaRPr>
          </a:p>
        </p:txBody>
      </p:sp>
      <p:sp>
        <p:nvSpPr>
          <p:cNvPr id="96281" name="Titre 1"/>
          <p:cNvSpPr txBox="1">
            <a:spLocks/>
          </p:cNvSpPr>
          <p:nvPr/>
        </p:nvSpPr>
        <p:spPr bwMode="auto">
          <a:xfrm>
            <a:off x="5710239" y="170260"/>
            <a:ext cx="2303462" cy="398859"/>
          </a:xfrm>
          <a:prstGeom prst="rect">
            <a:avLst/>
          </a:prstGeom>
          <a:solidFill>
            <a:srgbClr val="FF0000"/>
          </a:solidFill>
          <a:ln w="9525">
            <a:solidFill>
              <a:schemeClr val="tx1"/>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a:latin typeface="Calibri" panose="020F0502020204030204" pitchFamily="34" charset="0"/>
                <a:cs typeface="Calibri" panose="020F0502020204030204" pitchFamily="34" charset="0"/>
              </a:rPr>
              <a:t>Diminution de la fréquence </a:t>
            </a:r>
          </a:p>
          <a:p>
            <a:pPr eaLnBrk="1" hangingPunct="1">
              <a:spcBef>
                <a:spcPct val="0"/>
              </a:spcBef>
              <a:buClrTx/>
              <a:buFontTx/>
              <a:buNone/>
            </a:pPr>
            <a:r>
              <a:rPr lang="fr-BE" altLang="fr-FR" sz="1200">
                <a:latin typeface="Calibri" panose="020F0502020204030204" pitchFamily="34" charset="0"/>
                <a:cs typeface="Calibri" panose="020F0502020204030204" pitchFamily="34" charset="0"/>
              </a:rPr>
              <a:t>de la détection des chaleurs</a:t>
            </a:r>
          </a:p>
        </p:txBody>
      </p:sp>
      <p:sp>
        <p:nvSpPr>
          <p:cNvPr id="61" name="Rectangle 60"/>
          <p:cNvSpPr/>
          <p:nvPr/>
        </p:nvSpPr>
        <p:spPr>
          <a:xfrm>
            <a:off x="4803775" y="1540669"/>
            <a:ext cx="1910619" cy="253916"/>
          </a:xfrm>
          <a:prstGeom prst="rect">
            <a:avLst/>
          </a:prstGeom>
          <a:solidFill>
            <a:schemeClr val="tx2">
              <a:lumMod val="60000"/>
              <a:lumOff val="40000"/>
            </a:schemeClr>
          </a:solidFill>
          <a:ln>
            <a:solidFill>
              <a:schemeClr val="tx1"/>
            </a:solidFill>
          </a:ln>
        </p:spPr>
        <p:txBody>
          <a:bodyPr wrap="none" lIns="68580" tIns="34290" rIns="68580" bIns="34290">
            <a:spAutoFit/>
          </a:bodyPr>
          <a:lstStyle/>
          <a:p>
            <a:pPr>
              <a:defRPr/>
            </a:pPr>
            <a:r>
              <a:rPr lang="fr-FR" sz="1200" kern="0" dirty="0">
                <a:latin typeface="Calibri" panose="020F0502020204030204" pitchFamily="34" charset="0"/>
                <a:cs typeface="Calibri" panose="020F0502020204030204" pitchFamily="34" charset="0"/>
              </a:rPr>
              <a:t>Anomalies chromosomiques</a:t>
            </a:r>
            <a:endParaRPr lang="fr-BE" sz="1200" dirty="0">
              <a:latin typeface="Calibri" panose="020F0502020204030204" pitchFamily="34" charset="0"/>
              <a:cs typeface="Calibri" panose="020F0502020204030204" pitchFamily="34" charset="0"/>
            </a:endParaRPr>
          </a:p>
        </p:txBody>
      </p:sp>
      <p:sp>
        <p:nvSpPr>
          <p:cNvPr id="163" name="Rectangle 162"/>
          <p:cNvSpPr/>
          <p:nvPr/>
        </p:nvSpPr>
        <p:spPr>
          <a:xfrm>
            <a:off x="4803775" y="2776537"/>
            <a:ext cx="1550988" cy="253604"/>
          </a:xfrm>
          <a:prstGeom prst="rect">
            <a:avLst/>
          </a:prstGeom>
          <a:solidFill>
            <a:schemeClr val="tx2">
              <a:lumMod val="60000"/>
              <a:lumOff val="40000"/>
            </a:schemeClr>
          </a:solidFill>
          <a:ln>
            <a:solidFill>
              <a:schemeClr val="tx1"/>
            </a:solidFill>
          </a:ln>
        </p:spPr>
        <p:txBody>
          <a:bodyPr lIns="68580" tIns="34290" rIns="68580" bIns="34290">
            <a:spAutoFit/>
          </a:bodyPr>
          <a:lstStyle/>
          <a:p>
            <a:pPr>
              <a:defRPr/>
            </a:pPr>
            <a:r>
              <a:rPr lang="fr-FR" sz="1200" kern="0" dirty="0">
                <a:latin typeface="Calibri" panose="020F0502020204030204" pitchFamily="34" charset="0"/>
                <a:cs typeface="Calibri" panose="020F0502020204030204" pitchFamily="34" charset="0"/>
              </a:rPr>
              <a:t>Production in vitro</a:t>
            </a:r>
            <a:endParaRPr lang="fr-BE" sz="1200" dirty="0">
              <a:latin typeface="Calibri" panose="020F0502020204030204" pitchFamily="34" charset="0"/>
              <a:cs typeface="Calibri" panose="020F0502020204030204" pitchFamily="34" charset="0"/>
            </a:endParaRPr>
          </a:p>
        </p:txBody>
      </p:sp>
      <p:sp>
        <p:nvSpPr>
          <p:cNvPr id="164" name="Rectangle 163"/>
          <p:cNvSpPr/>
          <p:nvPr/>
        </p:nvSpPr>
        <p:spPr>
          <a:xfrm>
            <a:off x="4810125" y="2164556"/>
            <a:ext cx="1658147" cy="253916"/>
          </a:xfrm>
          <a:prstGeom prst="rect">
            <a:avLst/>
          </a:prstGeom>
          <a:solidFill>
            <a:schemeClr val="tx2">
              <a:lumMod val="60000"/>
              <a:lumOff val="40000"/>
            </a:schemeClr>
          </a:solidFill>
          <a:ln>
            <a:solidFill>
              <a:schemeClr val="tx1"/>
            </a:solidFill>
          </a:ln>
        </p:spPr>
        <p:txBody>
          <a:bodyPr wrap="none" lIns="68580" tIns="34290" rIns="68580" bIns="34290">
            <a:spAutoFit/>
          </a:bodyPr>
          <a:lstStyle/>
          <a:p>
            <a:pPr>
              <a:defRPr/>
            </a:pPr>
            <a:r>
              <a:rPr lang="fr-FR" sz="1200" kern="0" dirty="0">
                <a:latin typeface="Calibri" panose="020F0502020204030204" pitchFamily="34" charset="0"/>
                <a:cs typeface="Calibri" panose="020F0502020204030204" pitchFamily="34" charset="0"/>
              </a:rPr>
              <a:t>Stress environnemental </a:t>
            </a:r>
            <a:endParaRPr lang="fr-BE" sz="1200" dirty="0">
              <a:latin typeface="Calibri" panose="020F0502020204030204" pitchFamily="34" charset="0"/>
              <a:cs typeface="Calibri" panose="020F0502020204030204" pitchFamily="34" charset="0"/>
            </a:endParaRPr>
          </a:p>
        </p:txBody>
      </p:sp>
      <p:sp>
        <p:nvSpPr>
          <p:cNvPr id="165" name="Rectangle 164"/>
          <p:cNvSpPr/>
          <p:nvPr/>
        </p:nvSpPr>
        <p:spPr>
          <a:xfrm>
            <a:off x="4810126" y="1232298"/>
            <a:ext cx="1782763" cy="253603"/>
          </a:xfrm>
          <a:prstGeom prst="rect">
            <a:avLst/>
          </a:prstGeom>
          <a:solidFill>
            <a:schemeClr val="tx2">
              <a:lumMod val="60000"/>
              <a:lumOff val="40000"/>
            </a:schemeClr>
          </a:solidFill>
          <a:ln>
            <a:solidFill>
              <a:schemeClr val="tx1"/>
            </a:solidFill>
          </a:ln>
        </p:spPr>
        <p:txBody>
          <a:bodyPr lIns="68580" tIns="34290" rIns="68580" bIns="34290">
            <a:spAutoFit/>
          </a:bodyPr>
          <a:lstStyle/>
          <a:p>
            <a:pPr>
              <a:defRPr/>
            </a:pPr>
            <a:r>
              <a:rPr lang="fr-FR" sz="1200" kern="0" dirty="0">
                <a:latin typeface="Calibri" panose="020F0502020204030204" pitchFamily="34" charset="0"/>
                <a:cs typeface="Calibri" panose="020F0502020204030204" pitchFamily="34" charset="0"/>
              </a:rPr>
              <a:t>Facteurs alimentaires</a:t>
            </a:r>
            <a:endParaRPr lang="fr-BE" sz="1200" dirty="0">
              <a:latin typeface="Calibri" panose="020F0502020204030204" pitchFamily="34" charset="0"/>
              <a:cs typeface="Calibri" panose="020F0502020204030204" pitchFamily="34" charset="0"/>
            </a:endParaRPr>
          </a:p>
        </p:txBody>
      </p:sp>
      <p:sp>
        <p:nvSpPr>
          <p:cNvPr id="168" name="Rectangle 167"/>
          <p:cNvSpPr/>
          <p:nvPr/>
        </p:nvSpPr>
        <p:spPr>
          <a:xfrm>
            <a:off x="4803776" y="1850231"/>
            <a:ext cx="1639888" cy="253604"/>
          </a:xfrm>
          <a:prstGeom prst="rect">
            <a:avLst/>
          </a:prstGeom>
          <a:solidFill>
            <a:schemeClr val="tx2">
              <a:lumMod val="60000"/>
              <a:lumOff val="40000"/>
            </a:schemeClr>
          </a:solidFill>
          <a:ln>
            <a:solidFill>
              <a:schemeClr val="tx1"/>
            </a:solidFill>
          </a:ln>
        </p:spPr>
        <p:txBody>
          <a:bodyPr lIns="68580" tIns="34290" rIns="68580" bIns="34290">
            <a:spAutoFit/>
          </a:bodyPr>
          <a:lstStyle/>
          <a:p>
            <a:pPr>
              <a:defRPr/>
            </a:pPr>
            <a:r>
              <a:rPr lang="fr-FR" sz="1200" kern="0" dirty="0">
                <a:latin typeface="Calibri" panose="020F0502020204030204" pitchFamily="34" charset="0"/>
                <a:cs typeface="Calibri" panose="020F0502020204030204" pitchFamily="34" charset="0"/>
              </a:rPr>
              <a:t>Facteurs infectieux</a:t>
            </a:r>
            <a:endParaRPr lang="fr-BE" sz="1200" dirty="0">
              <a:latin typeface="Calibri" panose="020F0502020204030204" pitchFamily="34" charset="0"/>
              <a:cs typeface="Calibri" panose="020F0502020204030204" pitchFamily="34" charset="0"/>
            </a:endParaRPr>
          </a:p>
        </p:txBody>
      </p:sp>
      <p:sp>
        <p:nvSpPr>
          <p:cNvPr id="170" name="Rectangle 169"/>
          <p:cNvSpPr/>
          <p:nvPr/>
        </p:nvSpPr>
        <p:spPr>
          <a:xfrm>
            <a:off x="4803775" y="2468166"/>
            <a:ext cx="1194077" cy="253916"/>
          </a:xfrm>
          <a:prstGeom prst="rect">
            <a:avLst/>
          </a:prstGeom>
          <a:solidFill>
            <a:schemeClr val="tx2">
              <a:lumMod val="60000"/>
              <a:lumOff val="40000"/>
            </a:schemeClr>
          </a:solidFill>
          <a:ln>
            <a:solidFill>
              <a:schemeClr val="tx1"/>
            </a:solidFill>
          </a:ln>
        </p:spPr>
        <p:txBody>
          <a:bodyPr wrap="none" lIns="68580" tIns="34290" rIns="68580" bIns="34290">
            <a:spAutoFit/>
          </a:bodyPr>
          <a:lstStyle/>
          <a:p>
            <a:pPr>
              <a:defRPr/>
            </a:pPr>
            <a:r>
              <a:rPr lang="fr-FR" sz="1200" kern="0" dirty="0">
                <a:latin typeface="Calibri" panose="020F0502020204030204" pitchFamily="34" charset="0"/>
                <a:cs typeface="Calibri" panose="020F0502020204030204" pitchFamily="34" charset="0"/>
              </a:rPr>
              <a:t>Effets </a:t>
            </a:r>
            <a:r>
              <a:rPr lang="fr-FR" sz="1200" kern="0" dirty="0" err="1">
                <a:latin typeface="Calibri" panose="020F0502020204030204" pitchFamily="34" charset="0"/>
                <a:cs typeface="Calibri" panose="020F0502020204030204" pitchFamily="34" charset="0"/>
              </a:rPr>
              <a:t>iâtrogènes</a:t>
            </a:r>
            <a:endParaRPr lang="fr-BE" sz="1200" dirty="0">
              <a:latin typeface="Calibri" panose="020F0502020204030204" pitchFamily="34" charset="0"/>
              <a:cs typeface="Calibri" panose="020F0502020204030204" pitchFamily="34" charset="0"/>
            </a:endParaRPr>
          </a:p>
        </p:txBody>
      </p:sp>
      <p:sp>
        <p:nvSpPr>
          <p:cNvPr id="172" name="Titre 1"/>
          <p:cNvSpPr txBox="1">
            <a:spLocks/>
          </p:cNvSpPr>
          <p:nvPr/>
        </p:nvSpPr>
        <p:spPr>
          <a:xfrm>
            <a:off x="7073901" y="2462214"/>
            <a:ext cx="1477963" cy="259556"/>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Palpation, </a:t>
            </a:r>
            <a:r>
              <a:rPr lang="fr-BE" sz="1200" dirty="0" err="1">
                <a:solidFill>
                  <a:schemeClr val="tx2"/>
                </a:solidFill>
                <a:latin typeface="Calibri" panose="020F0502020204030204" pitchFamily="34" charset="0"/>
                <a:cs typeface="Calibri" panose="020F0502020204030204" pitchFamily="34" charset="0"/>
              </a:rPr>
              <a:t>PGFs</a:t>
            </a:r>
            <a:endParaRPr lang="fr-BE" sz="1200" dirty="0">
              <a:solidFill>
                <a:schemeClr val="tx2"/>
              </a:solidFill>
              <a:latin typeface="Calibri" panose="020F0502020204030204" pitchFamily="34" charset="0"/>
              <a:cs typeface="Calibri" panose="020F0502020204030204" pitchFamily="34" charset="0"/>
            </a:endParaRPr>
          </a:p>
        </p:txBody>
      </p:sp>
      <p:sp>
        <p:nvSpPr>
          <p:cNvPr id="174" name="Titre 1"/>
          <p:cNvSpPr txBox="1">
            <a:spLocks/>
          </p:cNvSpPr>
          <p:nvPr/>
        </p:nvSpPr>
        <p:spPr>
          <a:xfrm>
            <a:off x="6789739" y="2795587"/>
            <a:ext cx="1641475" cy="529829"/>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Qualité </a:t>
            </a:r>
          </a:p>
          <a:p>
            <a:pPr>
              <a:defRPr/>
            </a:pPr>
            <a:r>
              <a:rPr lang="fr-BE" sz="1200" dirty="0">
                <a:solidFill>
                  <a:schemeClr val="tx2"/>
                </a:solidFill>
                <a:latin typeface="Calibri" panose="020F0502020204030204" pitchFamily="34" charset="0"/>
                <a:cs typeface="Calibri" panose="020F0502020204030204" pitchFamily="34" charset="0"/>
              </a:rPr>
              <a:t>Nature des milieux</a:t>
            </a:r>
          </a:p>
          <a:p>
            <a:pPr>
              <a:defRPr/>
            </a:pPr>
            <a:r>
              <a:rPr lang="fr-BE" sz="1200" dirty="0">
                <a:solidFill>
                  <a:schemeClr val="tx2"/>
                </a:solidFill>
                <a:latin typeface="Calibri" panose="020F0502020204030204" pitchFamily="34" charset="0"/>
                <a:cs typeface="Calibri" panose="020F0502020204030204" pitchFamily="34" charset="0"/>
              </a:rPr>
              <a:t>Biosécurité</a:t>
            </a:r>
          </a:p>
        </p:txBody>
      </p:sp>
      <p:sp>
        <p:nvSpPr>
          <p:cNvPr id="178" name="Titre 1"/>
          <p:cNvSpPr txBox="1">
            <a:spLocks/>
          </p:cNvSpPr>
          <p:nvPr/>
        </p:nvSpPr>
        <p:spPr>
          <a:xfrm>
            <a:off x="6970714" y="1869282"/>
            <a:ext cx="973137" cy="236935"/>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Mammites</a:t>
            </a:r>
          </a:p>
        </p:txBody>
      </p:sp>
      <p:sp>
        <p:nvSpPr>
          <p:cNvPr id="179" name="Titre 1"/>
          <p:cNvSpPr txBox="1">
            <a:spLocks/>
          </p:cNvSpPr>
          <p:nvPr/>
        </p:nvSpPr>
        <p:spPr>
          <a:xfrm>
            <a:off x="7021514" y="1108474"/>
            <a:ext cx="1544637" cy="363140"/>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Manque d’énergie</a:t>
            </a:r>
          </a:p>
          <a:p>
            <a:pPr>
              <a:defRPr/>
            </a:pPr>
            <a:r>
              <a:rPr lang="fr-BE" sz="1200" dirty="0">
                <a:solidFill>
                  <a:schemeClr val="tx2"/>
                </a:solidFill>
                <a:latin typeface="Calibri" panose="020F0502020204030204" pitchFamily="34" charset="0"/>
                <a:cs typeface="Calibri" panose="020F0502020204030204" pitchFamily="34" charset="0"/>
              </a:rPr>
              <a:t>Excès N</a:t>
            </a:r>
          </a:p>
        </p:txBody>
      </p:sp>
      <p:sp>
        <p:nvSpPr>
          <p:cNvPr id="182" name="Titre 1"/>
          <p:cNvSpPr txBox="1">
            <a:spLocks/>
          </p:cNvSpPr>
          <p:nvPr/>
        </p:nvSpPr>
        <p:spPr>
          <a:xfrm>
            <a:off x="7078664" y="2155031"/>
            <a:ext cx="496887" cy="263129"/>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THI</a:t>
            </a:r>
          </a:p>
        </p:txBody>
      </p:sp>
      <p:sp>
        <p:nvSpPr>
          <p:cNvPr id="183" name="Titre 1"/>
          <p:cNvSpPr txBox="1">
            <a:spLocks/>
          </p:cNvSpPr>
          <p:nvPr/>
        </p:nvSpPr>
        <p:spPr>
          <a:xfrm>
            <a:off x="4886326" y="3100389"/>
            <a:ext cx="1511300" cy="946547"/>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Bactéries</a:t>
            </a:r>
          </a:p>
          <a:p>
            <a:pPr>
              <a:defRPr/>
            </a:pPr>
            <a:r>
              <a:rPr lang="fr-BE" sz="1200" dirty="0">
                <a:solidFill>
                  <a:schemeClr val="tx2"/>
                </a:solidFill>
                <a:latin typeface="Calibri" panose="020F0502020204030204" pitchFamily="34" charset="0"/>
                <a:cs typeface="Calibri" panose="020F0502020204030204" pitchFamily="34" charset="0"/>
              </a:rPr>
              <a:t>Virus (IBR, BVD)</a:t>
            </a:r>
          </a:p>
          <a:p>
            <a:pPr>
              <a:defRPr/>
            </a:pPr>
            <a:r>
              <a:rPr lang="fr-BE" sz="1200" dirty="0">
                <a:solidFill>
                  <a:schemeClr val="tx2"/>
                </a:solidFill>
                <a:latin typeface="Calibri" panose="020F0502020204030204" pitchFamily="34" charset="0"/>
                <a:cs typeface="Calibri" panose="020F0502020204030204" pitchFamily="34" charset="0"/>
              </a:rPr>
              <a:t>Champignons</a:t>
            </a:r>
          </a:p>
          <a:p>
            <a:pPr>
              <a:defRPr/>
            </a:pPr>
            <a:r>
              <a:rPr lang="fr-BE" sz="1200" dirty="0">
                <a:solidFill>
                  <a:schemeClr val="tx2"/>
                </a:solidFill>
                <a:latin typeface="Calibri" panose="020F0502020204030204" pitchFamily="34" charset="0"/>
                <a:cs typeface="Calibri" panose="020F0502020204030204" pitchFamily="34" charset="0"/>
              </a:rPr>
              <a:t>Levures</a:t>
            </a:r>
          </a:p>
          <a:p>
            <a:pPr>
              <a:defRPr/>
            </a:pPr>
            <a:r>
              <a:rPr lang="fr-BE" sz="1200" dirty="0">
                <a:solidFill>
                  <a:schemeClr val="tx2"/>
                </a:solidFill>
                <a:latin typeface="Calibri" panose="020F0502020204030204" pitchFamily="34" charset="0"/>
                <a:cs typeface="Calibri" panose="020F0502020204030204" pitchFamily="34" charset="0"/>
              </a:rPr>
              <a:t>Protozoaires</a:t>
            </a:r>
          </a:p>
        </p:txBody>
      </p:sp>
      <p:sp>
        <p:nvSpPr>
          <p:cNvPr id="185" name="Titre 1"/>
          <p:cNvSpPr txBox="1">
            <a:spLocks/>
          </p:cNvSpPr>
          <p:nvPr/>
        </p:nvSpPr>
        <p:spPr>
          <a:xfrm>
            <a:off x="5045076" y="4086226"/>
            <a:ext cx="1311275" cy="1008460"/>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Nutritionnels</a:t>
            </a:r>
          </a:p>
          <a:p>
            <a:pPr>
              <a:defRPr/>
            </a:pPr>
            <a:r>
              <a:rPr lang="fr-BE" sz="1200" dirty="0">
                <a:solidFill>
                  <a:schemeClr val="tx2"/>
                </a:solidFill>
                <a:latin typeface="Calibri" panose="020F0502020204030204" pitchFamily="34" charset="0"/>
                <a:cs typeface="Calibri" panose="020F0502020204030204" pitchFamily="34" charset="0"/>
              </a:rPr>
              <a:t>Physiques</a:t>
            </a:r>
          </a:p>
          <a:p>
            <a:pPr>
              <a:defRPr/>
            </a:pPr>
            <a:r>
              <a:rPr lang="fr-BE" sz="1200" dirty="0">
                <a:solidFill>
                  <a:schemeClr val="tx2"/>
                </a:solidFill>
                <a:latin typeface="Calibri" panose="020F0502020204030204" pitchFamily="34" charset="0"/>
                <a:cs typeface="Calibri" panose="020F0502020204030204" pitchFamily="34" charset="0"/>
              </a:rPr>
              <a:t>Chimiques</a:t>
            </a:r>
          </a:p>
          <a:p>
            <a:pPr>
              <a:defRPr/>
            </a:pPr>
            <a:r>
              <a:rPr lang="fr-BE" sz="1200" dirty="0">
                <a:solidFill>
                  <a:schemeClr val="tx2"/>
                </a:solidFill>
                <a:latin typeface="Calibri" panose="020F0502020204030204" pitchFamily="34" charset="0"/>
                <a:cs typeface="Calibri" panose="020F0502020204030204" pitchFamily="34" charset="0"/>
              </a:rPr>
              <a:t>Génétiques</a:t>
            </a:r>
          </a:p>
          <a:p>
            <a:pPr>
              <a:defRPr/>
            </a:pPr>
            <a:r>
              <a:rPr lang="fr-BE" sz="1200" dirty="0">
                <a:solidFill>
                  <a:schemeClr val="tx2"/>
                </a:solidFill>
                <a:latin typeface="Calibri" panose="020F0502020204030204" pitchFamily="34" charset="0"/>
                <a:cs typeface="Calibri" panose="020F0502020204030204" pitchFamily="34" charset="0"/>
              </a:rPr>
              <a:t>Iatrogènes</a:t>
            </a:r>
          </a:p>
        </p:txBody>
      </p:sp>
      <p:sp>
        <p:nvSpPr>
          <p:cNvPr id="96295" name="Text Box 16"/>
          <p:cNvSpPr txBox="1">
            <a:spLocks noChangeArrowheads="1"/>
          </p:cNvSpPr>
          <p:nvPr/>
        </p:nvSpPr>
        <p:spPr bwMode="auto">
          <a:xfrm>
            <a:off x="458904" y="2717007"/>
            <a:ext cx="1280015"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Uro/pneumovagin</a:t>
            </a:r>
            <a:endParaRPr lang="fr-FR" altLang="fr-FR" sz="1200">
              <a:solidFill>
                <a:schemeClr val="bg1"/>
              </a:solidFill>
              <a:latin typeface="Calibri" panose="020F0502020204030204" pitchFamily="34" charset="0"/>
              <a:cs typeface="Calibri" panose="020F0502020204030204" pitchFamily="34" charset="0"/>
            </a:endParaRPr>
          </a:p>
        </p:txBody>
      </p:sp>
      <p:sp>
        <p:nvSpPr>
          <p:cNvPr id="96296" name="Titre 1"/>
          <p:cNvSpPr txBox="1">
            <a:spLocks/>
          </p:cNvSpPr>
          <p:nvPr/>
        </p:nvSpPr>
        <p:spPr bwMode="auto">
          <a:xfrm>
            <a:off x="8012114" y="1520428"/>
            <a:ext cx="554037" cy="294084"/>
          </a:xfrm>
          <a:prstGeom prst="rect">
            <a:avLst/>
          </a:prstGeom>
          <a:solidFill>
            <a:srgbClr val="FFC000"/>
          </a:solidFill>
          <a:ln w="9525">
            <a:solidFill>
              <a:schemeClr val="bg1"/>
            </a:solidFill>
            <a:miter lim="800000"/>
            <a:headEnd/>
            <a:tailEnd/>
          </a:ln>
        </p:spPr>
        <p:txBody>
          <a:bodyPr lIns="68580" tIns="34290" rIns="68580" bIns="34290"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1200">
                <a:latin typeface="Calibri" panose="020F0502020204030204" pitchFamily="34" charset="0"/>
                <a:cs typeface="Calibri" panose="020F0502020204030204" pitchFamily="34" charset="0"/>
              </a:rPr>
              <a:t>BEN</a:t>
            </a:r>
          </a:p>
        </p:txBody>
      </p:sp>
      <p:cxnSp>
        <p:nvCxnSpPr>
          <p:cNvPr id="108585" name="Connecteur droit 62"/>
          <p:cNvCxnSpPr>
            <a:cxnSpLocks noChangeShapeType="1"/>
          </p:cNvCxnSpPr>
          <p:nvPr/>
        </p:nvCxnSpPr>
        <p:spPr bwMode="auto">
          <a:xfrm>
            <a:off x="8820150" y="1027510"/>
            <a:ext cx="0" cy="3565922"/>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96298" name="Connecteur droit avec flèche 68"/>
          <p:cNvCxnSpPr>
            <a:cxnSpLocks noChangeShapeType="1"/>
            <a:endCxn id="96264" idx="0"/>
          </p:cNvCxnSpPr>
          <p:nvPr/>
        </p:nvCxnSpPr>
        <p:spPr bwMode="auto">
          <a:xfrm>
            <a:off x="3514725" y="660799"/>
            <a:ext cx="0" cy="107156"/>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87" name="Connecteur droit avec flèche 196"/>
          <p:cNvCxnSpPr>
            <a:cxnSpLocks noChangeShapeType="1"/>
            <a:stCxn id="165" idx="3"/>
          </p:cNvCxnSpPr>
          <p:nvPr/>
        </p:nvCxnSpPr>
        <p:spPr bwMode="auto">
          <a:xfrm>
            <a:off x="6592889" y="1358504"/>
            <a:ext cx="42703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88" name="Connecteur droit avec flèche 202"/>
          <p:cNvCxnSpPr>
            <a:cxnSpLocks noChangeShapeType="1"/>
            <a:stCxn id="96264" idx="3"/>
            <a:endCxn id="96261" idx="1"/>
          </p:cNvCxnSpPr>
          <p:nvPr/>
        </p:nvCxnSpPr>
        <p:spPr bwMode="auto">
          <a:xfrm flipV="1">
            <a:off x="3962401" y="912771"/>
            <a:ext cx="724358" cy="2225"/>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96301" name="Connecteur droit avec flèche 206"/>
          <p:cNvCxnSpPr>
            <a:cxnSpLocks noChangeShapeType="1"/>
            <a:stCxn id="108546" idx="3"/>
            <a:endCxn id="96281" idx="1"/>
          </p:cNvCxnSpPr>
          <p:nvPr/>
        </p:nvCxnSpPr>
        <p:spPr bwMode="auto">
          <a:xfrm flipV="1">
            <a:off x="3672350" y="369689"/>
            <a:ext cx="2037889" cy="4169"/>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0" name="Connecteur droit avec flèche 207"/>
          <p:cNvCxnSpPr>
            <a:cxnSpLocks noChangeShapeType="1"/>
            <a:stCxn id="96264" idx="1"/>
            <a:endCxn id="96262" idx="3"/>
          </p:cNvCxnSpPr>
          <p:nvPr/>
        </p:nvCxnSpPr>
        <p:spPr bwMode="auto">
          <a:xfrm flipH="1" flipV="1">
            <a:off x="1728784" y="912771"/>
            <a:ext cx="1338266" cy="2225"/>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1" name="Connecteur droit avec flèche 209"/>
          <p:cNvCxnSpPr>
            <a:cxnSpLocks noChangeShapeType="1"/>
            <a:stCxn id="168" idx="3"/>
          </p:cNvCxnSpPr>
          <p:nvPr/>
        </p:nvCxnSpPr>
        <p:spPr bwMode="auto">
          <a:xfrm flipV="1">
            <a:off x="6443664" y="1968104"/>
            <a:ext cx="520700" cy="8334"/>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2" name="Connecteur droit avec flèche 216"/>
          <p:cNvCxnSpPr>
            <a:cxnSpLocks noChangeShapeType="1"/>
            <a:stCxn id="164" idx="3"/>
            <a:endCxn id="182" idx="1"/>
          </p:cNvCxnSpPr>
          <p:nvPr/>
        </p:nvCxnSpPr>
        <p:spPr bwMode="auto">
          <a:xfrm flipV="1">
            <a:off x="6468272" y="2286595"/>
            <a:ext cx="610392" cy="4919"/>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3" name="Connecteur droit avec flèche 211"/>
          <p:cNvCxnSpPr>
            <a:cxnSpLocks noChangeShapeType="1"/>
            <a:stCxn id="170" idx="3"/>
          </p:cNvCxnSpPr>
          <p:nvPr/>
        </p:nvCxnSpPr>
        <p:spPr bwMode="auto">
          <a:xfrm flipV="1">
            <a:off x="5997852" y="2594373"/>
            <a:ext cx="1076049" cy="752"/>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4" name="Connecteur droit avec flèche 220"/>
          <p:cNvCxnSpPr>
            <a:cxnSpLocks noChangeShapeType="1"/>
          </p:cNvCxnSpPr>
          <p:nvPr/>
        </p:nvCxnSpPr>
        <p:spPr bwMode="auto">
          <a:xfrm>
            <a:off x="6354764" y="2950369"/>
            <a:ext cx="4349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5" name="Connecteur droit avec flèche 236"/>
          <p:cNvCxnSpPr>
            <a:cxnSpLocks noChangeShapeType="1"/>
            <a:endCxn id="227" idx="3"/>
          </p:cNvCxnSpPr>
          <p:nvPr/>
        </p:nvCxnSpPr>
        <p:spPr bwMode="auto">
          <a:xfrm flipH="1" flipV="1">
            <a:off x="8269862" y="3700025"/>
            <a:ext cx="550290" cy="438"/>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6" name="Connecteur droit avec flèche 240"/>
          <p:cNvCxnSpPr>
            <a:cxnSpLocks noChangeShapeType="1"/>
            <a:stCxn id="227" idx="1"/>
          </p:cNvCxnSpPr>
          <p:nvPr/>
        </p:nvCxnSpPr>
        <p:spPr bwMode="auto">
          <a:xfrm flipH="1">
            <a:off x="6400800" y="3700025"/>
            <a:ext cx="543940" cy="19488"/>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7" name="Connecteur droit avec flèche 245"/>
          <p:cNvCxnSpPr>
            <a:cxnSpLocks noChangeShapeType="1"/>
            <a:stCxn id="228" idx="1"/>
          </p:cNvCxnSpPr>
          <p:nvPr/>
        </p:nvCxnSpPr>
        <p:spPr bwMode="auto">
          <a:xfrm flipH="1">
            <a:off x="6384927" y="4559656"/>
            <a:ext cx="378884" cy="438"/>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8" name="Connecteur droit avec flèche 246"/>
          <p:cNvCxnSpPr>
            <a:cxnSpLocks noChangeShapeType="1"/>
            <a:endCxn id="228" idx="3"/>
          </p:cNvCxnSpPr>
          <p:nvPr/>
        </p:nvCxnSpPr>
        <p:spPr bwMode="auto">
          <a:xfrm flipH="1" flipV="1">
            <a:off x="8366654" y="4559656"/>
            <a:ext cx="453497" cy="33776"/>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599" name="Connecteur droit avec flèche 247"/>
          <p:cNvCxnSpPr>
            <a:cxnSpLocks noChangeShapeType="1"/>
          </p:cNvCxnSpPr>
          <p:nvPr/>
        </p:nvCxnSpPr>
        <p:spPr bwMode="auto">
          <a:xfrm>
            <a:off x="7566026" y="1664494"/>
            <a:ext cx="4476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0" name="Connecteur droit 234"/>
          <p:cNvCxnSpPr>
            <a:cxnSpLocks noChangeShapeType="1"/>
          </p:cNvCxnSpPr>
          <p:nvPr/>
        </p:nvCxnSpPr>
        <p:spPr bwMode="auto">
          <a:xfrm>
            <a:off x="7575550" y="1476376"/>
            <a:ext cx="0" cy="188119"/>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1" name="Connecteur droit 250"/>
          <p:cNvCxnSpPr>
            <a:cxnSpLocks noChangeShapeType="1"/>
          </p:cNvCxnSpPr>
          <p:nvPr/>
        </p:nvCxnSpPr>
        <p:spPr bwMode="auto">
          <a:xfrm>
            <a:off x="4643438" y="1131094"/>
            <a:ext cx="1838325" cy="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2" name="Connecteur droit 252"/>
          <p:cNvCxnSpPr>
            <a:cxnSpLocks noChangeShapeType="1"/>
          </p:cNvCxnSpPr>
          <p:nvPr/>
        </p:nvCxnSpPr>
        <p:spPr bwMode="auto">
          <a:xfrm>
            <a:off x="6481763" y="1027510"/>
            <a:ext cx="0" cy="103584"/>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3" name="Connecteur droit 253"/>
          <p:cNvCxnSpPr>
            <a:cxnSpLocks noChangeShapeType="1"/>
          </p:cNvCxnSpPr>
          <p:nvPr/>
        </p:nvCxnSpPr>
        <p:spPr bwMode="auto">
          <a:xfrm>
            <a:off x="4711700" y="1045369"/>
            <a:ext cx="0" cy="85725"/>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4" name="Connecteur droit 257"/>
          <p:cNvCxnSpPr>
            <a:cxnSpLocks noChangeShapeType="1"/>
          </p:cNvCxnSpPr>
          <p:nvPr/>
        </p:nvCxnSpPr>
        <p:spPr bwMode="auto">
          <a:xfrm>
            <a:off x="4643438" y="1131094"/>
            <a:ext cx="0" cy="1772841"/>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05" name="Connecteur droit avec flèche 260"/>
          <p:cNvCxnSpPr>
            <a:cxnSpLocks noChangeShapeType="1"/>
          </p:cNvCxnSpPr>
          <p:nvPr/>
        </p:nvCxnSpPr>
        <p:spPr bwMode="auto">
          <a:xfrm>
            <a:off x="4643439" y="1333500"/>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6" name="Connecteur droit avec flèche 265"/>
          <p:cNvCxnSpPr>
            <a:cxnSpLocks noChangeShapeType="1"/>
          </p:cNvCxnSpPr>
          <p:nvPr/>
        </p:nvCxnSpPr>
        <p:spPr bwMode="auto">
          <a:xfrm>
            <a:off x="4643439" y="1683544"/>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7" name="Connecteur droit avec flèche 266"/>
          <p:cNvCxnSpPr>
            <a:cxnSpLocks noChangeShapeType="1"/>
          </p:cNvCxnSpPr>
          <p:nvPr/>
        </p:nvCxnSpPr>
        <p:spPr bwMode="auto">
          <a:xfrm>
            <a:off x="4643439" y="1987153"/>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8" name="Connecteur droit avec flèche 267"/>
          <p:cNvCxnSpPr>
            <a:cxnSpLocks noChangeShapeType="1"/>
          </p:cNvCxnSpPr>
          <p:nvPr/>
        </p:nvCxnSpPr>
        <p:spPr bwMode="auto">
          <a:xfrm>
            <a:off x="4643439" y="2307431"/>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09" name="Connecteur droit avec flèche 268"/>
          <p:cNvCxnSpPr>
            <a:cxnSpLocks noChangeShapeType="1"/>
          </p:cNvCxnSpPr>
          <p:nvPr/>
        </p:nvCxnSpPr>
        <p:spPr bwMode="auto">
          <a:xfrm>
            <a:off x="4643439" y="2596754"/>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0" name="Connecteur droit avec flèche 269"/>
          <p:cNvCxnSpPr>
            <a:cxnSpLocks noChangeShapeType="1"/>
          </p:cNvCxnSpPr>
          <p:nvPr/>
        </p:nvCxnSpPr>
        <p:spPr bwMode="auto">
          <a:xfrm>
            <a:off x="4643439" y="2903935"/>
            <a:ext cx="166687"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1" name="Connecteur droit 272"/>
          <p:cNvCxnSpPr>
            <a:cxnSpLocks noChangeShapeType="1"/>
          </p:cNvCxnSpPr>
          <p:nvPr/>
        </p:nvCxnSpPr>
        <p:spPr bwMode="auto">
          <a:xfrm>
            <a:off x="179388" y="915591"/>
            <a:ext cx="0" cy="3899297"/>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12" name="Connecteur droit avec flèche 274"/>
          <p:cNvCxnSpPr>
            <a:cxnSpLocks noChangeShapeType="1"/>
          </p:cNvCxnSpPr>
          <p:nvPr/>
        </p:nvCxnSpPr>
        <p:spPr bwMode="auto">
          <a:xfrm>
            <a:off x="187325" y="1247775"/>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3" name="Connecteur droit avec flèche 276"/>
          <p:cNvCxnSpPr>
            <a:cxnSpLocks noChangeShapeType="1"/>
          </p:cNvCxnSpPr>
          <p:nvPr/>
        </p:nvCxnSpPr>
        <p:spPr bwMode="auto">
          <a:xfrm>
            <a:off x="179389" y="1889522"/>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4" name="Connecteur droit avec flèche 277"/>
          <p:cNvCxnSpPr>
            <a:cxnSpLocks noChangeShapeType="1"/>
          </p:cNvCxnSpPr>
          <p:nvPr/>
        </p:nvCxnSpPr>
        <p:spPr bwMode="auto">
          <a:xfrm>
            <a:off x="179389" y="220265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5" name="Connecteur droit avec flèche 278"/>
          <p:cNvCxnSpPr>
            <a:cxnSpLocks noChangeShapeType="1"/>
          </p:cNvCxnSpPr>
          <p:nvPr/>
        </p:nvCxnSpPr>
        <p:spPr bwMode="auto">
          <a:xfrm>
            <a:off x="179389" y="2520554"/>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6" name="Connecteur droit avec flèche 279"/>
          <p:cNvCxnSpPr>
            <a:cxnSpLocks noChangeShapeType="1"/>
          </p:cNvCxnSpPr>
          <p:nvPr/>
        </p:nvCxnSpPr>
        <p:spPr bwMode="auto">
          <a:xfrm>
            <a:off x="171451" y="2844404"/>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7" name="Connecteur droit avec flèche 280"/>
          <p:cNvCxnSpPr>
            <a:cxnSpLocks noChangeShapeType="1"/>
          </p:cNvCxnSpPr>
          <p:nvPr/>
        </p:nvCxnSpPr>
        <p:spPr bwMode="auto">
          <a:xfrm>
            <a:off x="165101" y="3500438"/>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8" name="Connecteur droit avec flèche 281"/>
          <p:cNvCxnSpPr>
            <a:cxnSpLocks noChangeShapeType="1"/>
          </p:cNvCxnSpPr>
          <p:nvPr/>
        </p:nvCxnSpPr>
        <p:spPr bwMode="auto">
          <a:xfrm>
            <a:off x="185738" y="382190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19" name="Connecteur droit avec flèche 282"/>
          <p:cNvCxnSpPr>
            <a:cxnSpLocks noChangeShapeType="1"/>
          </p:cNvCxnSpPr>
          <p:nvPr/>
        </p:nvCxnSpPr>
        <p:spPr bwMode="auto">
          <a:xfrm>
            <a:off x="171451" y="414575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0" name="Connecteur droit avec flèche 283"/>
          <p:cNvCxnSpPr>
            <a:cxnSpLocks noChangeShapeType="1"/>
          </p:cNvCxnSpPr>
          <p:nvPr/>
        </p:nvCxnSpPr>
        <p:spPr bwMode="auto">
          <a:xfrm>
            <a:off x="179389" y="4469606"/>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1" name="Connecteur droit avec flèche 284"/>
          <p:cNvCxnSpPr>
            <a:cxnSpLocks noChangeShapeType="1"/>
          </p:cNvCxnSpPr>
          <p:nvPr/>
        </p:nvCxnSpPr>
        <p:spPr bwMode="auto">
          <a:xfrm>
            <a:off x="171451" y="4814888"/>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2" name="Connecteur droit avec flèche 285"/>
          <p:cNvCxnSpPr>
            <a:cxnSpLocks noChangeShapeType="1"/>
          </p:cNvCxnSpPr>
          <p:nvPr/>
        </p:nvCxnSpPr>
        <p:spPr bwMode="auto">
          <a:xfrm>
            <a:off x="187325" y="1584722"/>
            <a:ext cx="257175"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23" name="Connecteur droit 290"/>
          <p:cNvCxnSpPr>
            <a:cxnSpLocks noChangeShapeType="1"/>
            <a:stCxn id="96262" idx="1"/>
          </p:cNvCxnSpPr>
          <p:nvPr/>
        </p:nvCxnSpPr>
        <p:spPr bwMode="auto">
          <a:xfrm flipH="1">
            <a:off x="187327" y="912771"/>
            <a:ext cx="358778" cy="282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4" name="Connecteur droit 294"/>
          <p:cNvCxnSpPr>
            <a:cxnSpLocks noChangeShapeType="1"/>
            <a:stCxn id="96261" idx="3"/>
          </p:cNvCxnSpPr>
          <p:nvPr/>
        </p:nvCxnSpPr>
        <p:spPr bwMode="auto">
          <a:xfrm>
            <a:off x="5563729" y="912771"/>
            <a:ext cx="521159" cy="282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5" name="Connecteur droit 301"/>
          <p:cNvCxnSpPr>
            <a:cxnSpLocks noChangeShapeType="1"/>
          </p:cNvCxnSpPr>
          <p:nvPr/>
        </p:nvCxnSpPr>
        <p:spPr bwMode="auto">
          <a:xfrm flipV="1">
            <a:off x="7308851" y="915591"/>
            <a:ext cx="481013" cy="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6" name="Connecteur droit 312"/>
          <p:cNvCxnSpPr>
            <a:cxnSpLocks noChangeShapeType="1"/>
          </p:cNvCxnSpPr>
          <p:nvPr/>
        </p:nvCxnSpPr>
        <p:spPr bwMode="auto">
          <a:xfrm>
            <a:off x="3284538" y="1563291"/>
            <a:ext cx="0" cy="303609"/>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7" name="Connecteur droit 314"/>
          <p:cNvCxnSpPr>
            <a:cxnSpLocks noChangeShapeType="1"/>
            <a:stCxn id="96278" idx="3"/>
          </p:cNvCxnSpPr>
          <p:nvPr/>
        </p:nvCxnSpPr>
        <p:spPr bwMode="auto">
          <a:xfrm>
            <a:off x="2752472" y="1566425"/>
            <a:ext cx="532067" cy="4010"/>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8" name="Connecteur droit 315"/>
          <p:cNvCxnSpPr>
            <a:cxnSpLocks noChangeShapeType="1"/>
            <a:stCxn id="96267" idx="3"/>
          </p:cNvCxnSpPr>
          <p:nvPr/>
        </p:nvCxnSpPr>
        <p:spPr bwMode="auto">
          <a:xfrm>
            <a:off x="977957" y="1864081"/>
            <a:ext cx="2306582" cy="7583"/>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cxnSp>
        <p:nvCxnSpPr>
          <p:cNvPr id="108629" name="Connecteur droit avec flèche 322"/>
          <p:cNvCxnSpPr>
            <a:cxnSpLocks noChangeShapeType="1"/>
          </p:cNvCxnSpPr>
          <p:nvPr/>
        </p:nvCxnSpPr>
        <p:spPr bwMode="auto">
          <a:xfrm>
            <a:off x="3284538" y="1703785"/>
            <a:ext cx="380803" cy="11311"/>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30" name="Connecteur droit avec flèche 324"/>
          <p:cNvCxnSpPr>
            <a:cxnSpLocks noChangeShapeType="1"/>
            <a:stCxn id="96270" idx="3"/>
          </p:cNvCxnSpPr>
          <p:nvPr/>
        </p:nvCxnSpPr>
        <p:spPr bwMode="auto">
          <a:xfrm flipV="1">
            <a:off x="1746049" y="3500437"/>
            <a:ext cx="791343" cy="752"/>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31" name="Connecteur droit avec flèche 327"/>
          <p:cNvCxnSpPr>
            <a:cxnSpLocks noChangeShapeType="1"/>
          </p:cNvCxnSpPr>
          <p:nvPr/>
        </p:nvCxnSpPr>
        <p:spPr bwMode="auto">
          <a:xfrm>
            <a:off x="1515094" y="4145756"/>
            <a:ext cx="1004888"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108632" name="Connecteur droit avec flèche 329"/>
          <p:cNvCxnSpPr>
            <a:cxnSpLocks noChangeShapeType="1"/>
          </p:cNvCxnSpPr>
          <p:nvPr/>
        </p:nvCxnSpPr>
        <p:spPr bwMode="auto">
          <a:xfrm flipV="1">
            <a:off x="1257918" y="2101455"/>
            <a:ext cx="431800" cy="88106"/>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36" name="Titre 1"/>
          <p:cNvSpPr txBox="1">
            <a:spLocks/>
          </p:cNvSpPr>
          <p:nvPr/>
        </p:nvSpPr>
        <p:spPr>
          <a:xfrm>
            <a:off x="2342953" y="4727972"/>
            <a:ext cx="1322388" cy="261938"/>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THI, hiérarchie</a:t>
            </a:r>
          </a:p>
        </p:txBody>
      </p:sp>
      <p:cxnSp>
        <p:nvCxnSpPr>
          <p:cNvPr id="108635" name="Connecteur droit avec flèche 336"/>
          <p:cNvCxnSpPr>
            <a:cxnSpLocks noChangeShapeType="1"/>
          </p:cNvCxnSpPr>
          <p:nvPr/>
        </p:nvCxnSpPr>
        <p:spPr bwMode="auto">
          <a:xfrm flipV="1">
            <a:off x="2097089" y="4854178"/>
            <a:ext cx="230187" cy="4763"/>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96348" name="Text Box 16"/>
          <p:cNvSpPr txBox="1">
            <a:spLocks noChangeArrowheads="1"/>
          </p:cNvSpPr>
          <p:nvPr/>
        </p:nvSpPr>
        <p:spPr bwMode="auto">
          <a:xfrm>
            <a:off x="450288" y="3062287"/>
            <a:ext cx="692305" cy="253916"/>
          </a:xfrm>
          <a:prstGeom prst="rect">
            <a:avLst/>
          </a:prstGeom>
          <a:solidFill>
            <a:srgbClr val="0070C0"/>
          </a:solidFill>
          <a:ln w="9525" algn="ctr">
            <a:solidFill>
              <a:schemeClr val="tx1"/>
            </a:solidFill>
            <a:miter lim="800000"/>
            <a:headEnd/>
            <a:tailEnd/>
          </a:ln>
        </p:spPr>
        <p:txBody>
          <a:bodyPr wrap="none" lIns="68580" tIns="34290" rIns="68580" bIns="34290">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1200">
                <a:solidFill>
                  <a:schemeClr val="bg1"/>
                </a:solidFill>
                <a:latin typeface="Calibri" panose="020F0502020204030204" pitchFamily="34" charset="0"/>
                <a:cs typeface="Calibri" panose="020F0502020204030204" pitchFamily="34" charset="0"/>
              </a:rPr>
              <a:t>Boiteries</a:t>
            </a:r>
            <a:endParaRPr lang="fr-FR" altLang="fr-FR" sz="1200">
              <a:solidFill>
                <a:schemeClr val="bg1"/>
              </a:solidFill>
              <a:latin typeface="Calibri" panose="020F0502020204030204" pitchFamily="34" charset="0"/>
              <a:cs typeface="Calibri" panose="020F0502020204030204" pitchFamily="34" charset="0"/>
            </a:endParaRPr>
          </a:p>
        </p:txBody>
      </p:sp>
      <p:cxnSp>
        <p:nvCxnSpPr>
          <p:cNvPr id="108637" name="Connecteur droit avec flèche 278"/>
          <p:cNvCxnSpPr>
            <a:cxnSpLocks noChangeShapeType="1"/>
          </p:cNvCxnSpPr>
          <p:nvPr/>
        </p:nvCxnSpPr>
        <p:spPr bwMode="auto">
          <a:xfrm>
            <a:off x="173142" y="3158729"/>
            <a:ext cx="265112" cy="0"/>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96" name="Titre 1"/>
          <p:cNvSpPr txBox="1">
            <a:spLocks/>
          </p:cNvSpPr>
          <p:nvPr/>
        </p:nvSpPr>
        <p:spPr>
          <a:xfrm>
            <a:off x="1543566" y="3030141"/>
            <a:ext cx="862013" cy="295275"/>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Acidose</a:t>
            </a:r>
          </a:p>
        </p:txBody>
      </p:sp>
      <p:cxnSp>
        <p:nvCxnSpPr>
          <p:cNvPr id="108639" name="Connecteur droit avec flèche 331"/>
          <p:cNvCxnSpPr>
            <a:cxnSpLocks noChangeShapeType="1"/>
            <a:endCxn id="96" idx="1"/>
          </p:cNvCxnSpPr>
          <p:nvPr/>
        </p:nvCxnSpPr>
        <p:spPr bwMode="auto">
          <a:xfrm flipV="1">
            <a:off x="1156216" y="3177778"/>
            <a:ext cx="387350" cy="4763"/>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02" name="Titre 1"/>
          <p:cNvSpPr txBox="1">
            <a:spLocks/>
          </p:cNvSpPr>
          <p:nvPr/>
        </p:nvSpPr>
        <p:spPr>
          <a:xfrm>
            <a:off x="1689771" y="2264570"/>
            <a:ext cx="715808" cy="255984"/>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Cliniques</a:t>
            </a:r>
          </a:p>
        </p:txBody>
      </p:sp>
      <p:cxnSp>
        <p:nvCxnSpPr>
          <p:cNvPr id="108641" name="Connecteur droit avec flèche 329"/>
          <p:cNvCxnSpPr>
            <a:cxnSpLocks noChangeShapeType="1"/>
          </p:cNvCxnSpPr>
          <p:nvPr/>
        </p:nvCxnSpPr>
        <p:spPr bwMode="auto">
          <a:xfrm>
            <a:off x="1273794" y="2210992"/>
            <a:ext cx="376238" cy="183356"/>
          </a:xfrm>
          <a:prstGeom prst="straightConnector1">
            <a:avLst/>
          </a:prstGeom>
          <a:noFill/>
          <a:ln w="19050" algn="ctr">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111" name="Titre 1"/>
          <p:cNvSpPr txBox="1">
            <a:spLocks/>
          </p:cNvSpPr>
          <p:nvPr/>
        </p:nvSpPr>
        <p:spPr>
          <a:xfrm>
            <a:off x="8123239" y="1864520"/>
            <a:ext cx="615950" cy="236935"/>
          </a:xfrm>
          <a:prstGeom prst="rect">
            <a:avLst/>
          </a:prstGeom>
          <a:solidFill>
            <a:schemeClr val="bg2">
              <a:lumMod val="40000"/>
              <a:lumOff val="60000"/>
            </a:schemeClr>
          </a:solidFill>
          <a:ln>
            <a:solidFill>
              <a:schemeClr val="bg1"/>
            </a:solidFill>
          </a:ln>
        </p:spPr>
        <p:txBody>
          <a:bodyPr lIns="68580" tIns="34290" rIns="68580" bIns="34290" anchor="ctr"/>
          <a:lstStyle>
            <a:lvl1pPr algn="l" defTabSz="914400" rtl="0" eaLnBrk="1" latinLnBrk="0" hangingPunct="1">
              <a:spcBef>
                <a:spcPct val="0"/>
              </a:spcBef>
              <a:buNone/>
              <a:defRPr sz="3000" kern="1200">
                <a:solidFill>
                  <a:schemeClr val="tx1"/>
                </a:solidFill>
                <a:latin typeface="Arial Narrow" pitchFamily="34" charset="0"/>
                <a:ea typeface="+mj-ea"/>
                <a:cs typeface="+mj-cs"/>
              </a:defRPr>
            </a:lvl1pPr>
          </a:lstStyle>
          <a:p>
            <a:pPr>
              <a:defRPr/>
            </a:pPr>
            <a:r>
              <a:rPr lang="fr-BE" sz="1200" dirty="0">
                <a:solidFill>
                  <a:schemeClr val="tx2"/>
                </a:solidFill>
                <a:latin typeface="Calibri" panose="020F0502020204030204" pitchFamily="34" charset="0"/>
                <a:cs typeface="Calibri" panose="020F0502020204030204" pitchFamily="34" charset="0"/>
              </a:rPr>
              <a:t>BVD</a:t>
            </a:r>
          </a:p>
        </p:txBody>
      </p:sp>
      <p:cxnSp>
        <p:nvCxnSpPr>
          <p:cNvPr id="108643" name="Connecteur droit 314"/>
          <p:cNvCxnSpPr>
            <a:cxnSpLocks noChangeShapeType="1"/>
            <a:endCxn id="111" idx="1"/>
          </p:cNvCxnSpPr>
          <p:nvPr/>
        </p:nvCxnSpPr>
        <p:spPr bwMode="auto">
          <a:xfrm flipV="1">
            <a:off x="7943850" y="1983581"/>
            <a:ext cx="179388" cy="4763"/>
          </a:xfrm>
          <a:prstGeom prst="line">
            <a:avLst/>
          </a:prstGeom>
          <a:noFill/>
          <a:ln w="19050" algn="ctr">
            <a:solidFill>
              <a:schemeClr val="bg1"/>
            </a:solidFill>
            <a:round/>
            <a:headEnd type="none" w="sm" len="sm"/>
            <a:tailEnd type="none" w="sm" len="sm"/>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711626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3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8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62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2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2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2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2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2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62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627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629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634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627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1"/>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6266"/>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62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626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6"/>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626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626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629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68"/>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7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11"/>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6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82"/>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7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72"/>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6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7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6263"/>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2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83"/>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2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96261" grpId="0" animBg="1"/>
      <p:bldP spid="96262" grpId="0" animBg="1"/>
      <p:bldP spid="96263" grpId="0" animBg="1"/>
      <p:bldP spid="96264" grpId="0" animBg="1"/>
      <p:bldP spid="96265" grpId="0" animBg="1"/>
      <p:bldP spid="96266" grpId="0" animBg="1"/>
      <p:bldP spid="96267" grpId="0" animBg="1"/>
      <p:bldP spid="96268" grpId="0" animBg="1"/>
      <p:bldP spid="96269" grpId="0" animBg="1"/>
      <p:bldP spid="96270" grpId="0" animBg="1"/>
      <p:bldP spid="227" grpId="0" animBg="1"/>
      <p:bldP spid="228" grpId="0" animBg="1"/>
      <p:bldP spid="96273" grpId="0" animBg="1"/>
      <p:bldP spid="130" grpId="0" animBg="1"/>
      <p:bldP spid="151" grpId="0" animBg="1"/>
      <p:bldP spid="152" grpId="0" animBg="1"/>
      <p:bldP spid="96277" grpId="0" animBg="1"/>
      <p:bldP spid="96278" grpId="0" animBg="1"/>
      <p:bldP spid="96279" grpId="0" animBg="1"/>
      <p:bldP spid="157" grpId="0" animBg="1"/>
      <p:bldP spid="96281" grpId="0" animBg="1"/>
      <p:bldP spid="61" grpId="0" animBg="1"/>
      <p:bldP spid="163" grpId="0" animBg="1"/>
      <p:bldP spid="164" grpId="0" animBg="1"/>
      <p:bldP spid="165" grpId="0" animBg="1"/>
      <p:bldP spid="168" grpId="0" animBg="1"/>
      <p:bldP spid="170" grpId="0" animBg="1"/>
      <p:bldP spid="172" grpId="0" animBg="1"/>
      <p:bldP spid="174" grpId="0" animBg="1"/>
      <p:bldP spid="178" grpId="0" animBg="1"/>
      <p:bldP spid="179" grpId="0" animBg="1"/>
      <p:bldP spid="182" grpId="0" animBg="1"/>
      <p:bldP spid="183" grpId="0" animBg="1"/>
      <p:bldP spid="185" grpId="0" animBg="1"/>
      <p:bldP spid="96295" grpId="0" animBg="1"/>
      <p:bldP spid="96296" grpId="0" animBg="1"/>
      <p:bldP spid="336" grpId="0" animBg="1"/>
      <p:bldP spid="96348" grpId="0" animBg="1"/>
      <p:bldP spid="96" grpId="0" animBg="1"/>
      <p:bldP spid="102" grpId="0" animBg="1"/>
      <p:bldP spid="1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9" name="Espace réservé du numéro de diapositive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FF"/>
              </a:buClr>
              <a:buFont typeface="Mistral" panose="03090702030407020403" pitchFamily="66" charset="0"/>
              <a:buChar char="●"/>
              <a:defRPr sz="1950">
                <a:solidFill>
                  <a:srgbClr val="FFFFFF"/>
                </a:solidFill>
                <a:latin typeface="Arial Narrow" panose="020B0606020202030204" pitchFamily="34" charset="0"/>
              </a:defRPr>
            </a:lvl1pPr>
            <a:lvl2pPr marL="557213" indent="-214313">
              <a:spcBef>
                <a:spcPct val="20000"/>
              </a:spcBef>
              <a:buClr>
                <a:srgbClr val="FFFFFF"/>
              </a:buClr>
              <a:buFont typeface="Wingdings" panose="05000000000000000000" pitchFamily="2" charset="2"/>
              <a:buChar char="§"/>
              <a:defRPr sz="1800">
                <a:solidFill>
                  <a:srgbClr val="FFFFFF"/>
                </a:solidFill>
                <a:latin typeface="Arial Narrow" panose="020B0606020202030204" pitchFamily="34" charset="0"/>
              </a:defRPr>
            </a:lvl2pPr>
            <a:lvl3pPr marL="857250" indent="-171450">
              <a:spcBef>
                <a:spcPct val="20000"/>
              </a:spcBef>
              <a:buClr>
                <a:srgbClr val="FFFFFF"/>
              </a:buClr>
              <a:buChar char="•"/>
              <a:defRPr sz="1500">
                <a:solidFill>
                  <a:srgbClr val="FFFFFF"/>
                </a:solidFill>
                <a:latin typeface="Arial Narrow" panose="020B0606020202030204" pitchFamily="34" charset="0"/>
              </a:defRPr>
            </a:lvl3pPr>
            <a:lvl4pPr marL="1200150" indent="-171450">
              <a:spcBef>
                <a:spcPct val="20000"/>
              </a:spcBef>
              <a:buClr>
                <a:srgbClr val="FFFFFF"/>
              </a:buClr>
              <a:buChar char="–"/>
              <a:defRPr sz="1500">
                <a:solidFill>
                  <a:srgbClr val="FFFFFF"/>
                </a:solidFill>
                <a:latin typeface="Times New Roman" panose="02020603050405020304" pitchFamily="18" charset="0"/>
              </a:defRPr>
            </a:lvl4pPr>
            <a:lvl5pPr marL="1543050" indent="-171450">
              <a:spcBef>
                <a:spcPct val="20000"/>
              </a:spcBef>
              <a:buClr>
                <a:srgbClr val="FFFFFF"/>
              </a:buClr>
              <a:buChar char="•"/>
              <a:defRPr sz="1500">
                <a:solidFill>
                  <a:srgbClr val="FFFFFF"/>
                </a:solidFill>
                <a:latin typeface="Times New Roman" panose="02020603050405020304" pitchFamily="18" charset="0"/>
              </a:defRPr>
            </a:lvl5pPr>
            <a:lvl6pPr marL="18859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6pPr>
            <a:lvl7pPr marL="22288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7pPr>
            <a:lvl8pPr marL="25717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8pPr>
            <a:lvl9pPr marL="29146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9pPr>
          </a:lstStyle>
          <a:p>
            <a:pPr>
              <a:spcBef>
                <a:spcPct val="0"/>
              </a:spcBef>
              <a:buClr>
                <a:srgbClr val="000066"/>
              </a:buClr>
              <a:buFontTx/>
              <a:buNone/>
            </a:pPr>
            <a:fld id="{62CC8004-0069-4C89-8EA4-E9572C3093CA}" type="slidenum">
              <a:rPr lang="fr-FR" altLang="fr-FR" sz="1050">
                <a:solidFill>
                  <a:schemeClr val="tx1"/>
                </a:solidFill>
              </a:rPr>
              <a:pPr>
                <a:spcBef>
                  <a:spcPct val="0"/>
                </a:spcBef>
                <a:buClr>
                  <a:srgbClr val="000066"/>
                </a:buClr>
                <a:buFontTx/>
                <a:buNone/>
              </a:pPr>
              <a:t>19</a:t>
            </a:fld>
            <a:endParaRPr lang="fr-FR" altLang="fr-FR" sz="1050">
              <a:solidFill>
                <a:schemeClr val="tx1"/>
              </a:solidFill>
            </a:endParaRPr>
          </a:p>
        </p:txBody>
      </p:sp>
      <p:sp>
        <p:nvSpPr>
          <p:cNvPr id="8" name="ZoneTexte 7"/>
          <p:cNvSpPr txBox="1"/>
          <p:nvPr/>
        </p:nvSpPr>
        <p:spPr>
          <a:xfrm>
            <a:off x="1905953" y="925825"/>
            <a:ext cx="2517036" cy="338554"/>
          </a:xfrm>
          <a:prstGeom prst="rect">
            <a:avLst/>
          </a:prstGeom>
          <a:solidFill>
            <a:schemeClr val="accent6">
              <a:lumMod val="50000"/>
            </a:schemeClr>
          </a:solidFill>
          <a:ln>
            <a:solidFill>
              <a:schemeClr val="tx1"/>
            </a:solidFill>
          </a:ln>
        </p:spPr>
        <p:txBody>
          <a:bodyPr wrap="none">
            <a:spAutoFit/>
          </a:bodyPr>
          <a:lstStyle/>
          <a:p>
            <a:pPr>
              <a:defRPr/>
            </a:pPr>
            <a:r>
              <a:rPr lang="fr-BE" sz="1600" dirty="0">
                <a:solidFill>
                  <a:schemeClr val="bg1"/>
                </a:solidFill>
              </a:rPr>
              <a:t>De quoi allons-nous parler ?</a:t>
            </a:r>
          </a:p>
        </p:txBody>
      </p:sp>
      <p:sp>
        <p:nvSpPr>
          <p:cNvPr id="9" name="ZoneTexte 8"/>
          <p:cNvSpPr txBox="1"/>
          <p:nvPr/>
        </p:nvSpPr>
        <p:spPr>
          <a:xfrm>
            <a:off x="709042" y="1746646"/>
            <a:ext cx="1927002" cy="338554"/>
          </a:xfrm>
          <a:prstGeom prst="rect">
            <a:avLst/>
          </a:prstGeom>
          <a:solidFill>
            <a:schemeClr val="accent5">
              <a:lumMod val="50000"/>
            </a:schemeClr>
          </a:solidFill>
          <a:ln>
            <a:solidFill>
              <a:schemeClr val="tx1"/>
            </a:solidFill>
          </a:ln>
        </p:spPr>
        <p:txBody>
          <a:bodyPr wrap="square">
            <a:spAutoFit/>
          </a:bodyPr>
          <a:lstStyle/>
          <a:p>
            <a:pPr>
              <a:defRPr/>
            </a:pPr>
            <a:r>
              <a:rPr lang="fr-BE" sz="1600" dirty="0">
                <a:solidFill>
                  <a:schemeClr val="bg1"/>
                </a:solidFill>
              </a:rPr>
              <a:t>L’infertilité </a:t>
            </a:r>
          </a:p>
        </p:txBody>
      </p:sp>
      <p:sp>
        <p:nvSpPr>
          <p:cNvPr id="5" name="Flèche vers le bas 4"/>
          <p:cNvSpPr/>
          <p:nvPr/>
        </p:nvSpPr>
        <p:spPr>
          <a:xfrm>
            <a:off x="1213009" y="2202061"/>
            <a:ext cx="692944" cy="412552"/>
          </a:xfrm>
          <a:prstGeom prst="downArrow">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11" name="ZoneTexte 10"/>
          <p:cNvSpPr txBox="1"/>
          <p:nvPr/>
        </p:nvSpPr>
        <p:spPr>
          <a:xfrm>
            <a:off x="6252592" y="1746646"/>
            <a:ext cx="1927002" cy="338554"/>
          </a:xfrm>
          <a:prstGeom prst="rect">
            <a:avLst/>
          </a:prstGeom>
          <a:solidFill>
            <a:schemeClr val="accent2">
              <a:lumMod val="75000"/>
            </a:schemeClr>
          </a:solidFill>
          <a:ln>
            <a:solidFill>
              <a:schemeClr val="tx1">
                <a:lumMod val="95000"/>
                <a:lumOff val="5000"/>
              </a:schemeClr>
            </a:solidFill>
          </a:ln>
        </p:spPr>
        <p:txBody>
          <a:bodyPr wrap="square">
            <a:spAutoFit/>
          </a:bodyPr>
          <a:lstStyle/>
          <a:p>
            <a:pPr>
              <a:defRPr/>
            </a:pPr>
            <a:r>
              <a:rPr lang="fr-BE" sz="1600" dirty="0">
                <a:solidFill>
                  <a:schemeClr val="bg1"/>
                </a:solidFill>
              </a:rPr>
              <a:t>L’infécondité </a:t>
            </a:r>
          </a:p>
        </p:txBody>
      </p:sp>
      <p:sp>
        <p:nvSpPr>
          <p:cNvPr id="12" name="Flèche vers le bas 11"/>
          <p:cNvSpPr/>
          <p:nvPr/>
        </p:nvSpPr>
        <p:spPr>
          <a:xfrm>
            <a:off x="6869621" y="2212776"/>
            <a:ext cx="692944" cy="412552"/>
          </a:xfrm>
          <a:prstGeom prst="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6" name="Flèche droite 5"/>
          <p:cNvSpPr/>
          <p:nvPr/>
        </p:nvSpPr>
        <p:spPr>
          <a:xfrm>
            <a:off x="2721768" y="1719858"/>
            <a:ext cx="3436144" cy="14015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16" name="Flèche droite 15"/>
          <p:cNvSpPr/>
          <p:nvPr/>
        </p:nvSpPr>
        <p:spPr>
          <a:xfrm flipH="1">
            <a:off x="2721770" y="2012285"/>
            <a:ext cx="3436143" cy="140157"/>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14" name="ZoneTexte 13"/>
          <p:cNvSpPr txBox="1"/>
          <p:nvPr/>
        </p:nvSpPr>
        <p:spPr>
          <a:xfrm>
            <a:off x="4098260" y="1785089"/>
            <a:ext cx="290464" cy="338554"/>
          </a:xfrm>
          <a:prstGeom prst="rect">
            <a:avLst/>
          </a:prstGeom>
          <a:noFill/>
        </p:spPr>
        <p:txBody>
          <a:bodyPr wrap="none" rtlCol="0">
            <a:spAutoFit/>
          </a:bodyPr>
          <a:lstStyle/>
          <a:p>
            <a:r>
              <a:rPr lang="fr-BE" sz="1600" dirty="0">
                <a:solidFill>
                  <a:srgbClr val="FF0000"/>
                </a:solidFill>
              </a:rPr>
              <a:t>X</a:t>
            </a:r>
          </a:p>
        </p:txBody>
      </p:sp>
      <p:sp>
        <p:nvSpPr>
          <p:cNvPr id="2" name="Rectangle à coins arrondis 1"/>
          <p:cNvSpPr/>
          <p:nvPr/>
        </p:nvSpPr>
        <p:spPr>
          <a:xfrm>
            <a:off x="366143" y="2774501"/>
            <a:ext cx="3900069" cy="134196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600" dirty="0">
                <a:solidFill>
                  <a:schemeClr val="bg1"/>
                </a:solidFill>
              </a:rPr>
              <a:t>Est qualifiée d’infertile toute femelle inséminée plus de 2 fois, que les inséminations subséquentes à la deuxième aient été ou non suivies de gestation </a:t>
            </a:r>
          </a:p>
        </p:txBody>
      </p:sp>
      <p:sp>
        <p:nvSpPr>
          <p:cNvPr id="3" name="Rectangle à coins arrondis 2"/>
          <p:cNvSpPr/>
          <p:nvPr/>
        </p:nvSpPr>
        <p:spPr>
          <a:xfrm>
            <a:off x="4818413" y="2836064"/>
            <a:ext cx="3696194" cy="121884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600" dirty="0">
                <a:solidFill>
                  <a:schemeClr val="bg1"/>
                </a:solidFill>
              </a:rPr>
              <a:t>Temps nécessaire à l’obtention d’une gestation : </a:t>
            </a:r>
          </a:p>
          <a:p>
            <a:pPr>
              <a:defRPr/>
            </a:pPr>
            <a:r>
              <a:rPr lang="fr-FR" sz="1600" dirty="0">
                <a:solidFill>
                  <a:schemeClr val="bg1"/>
                </a:solidFill>
              </a:rPr>
              <a:t>Génisses : NIF et NV1</a:t>
            </a:r>
          </a:p>
          <a:p>
            <a:pPr>
              <a:defRPr/>
            </a:pPr>
            <a:r>
              <a:rPr lang="fr-FR" sz="1600" dirty="0">
                <a:solidFill>
                  <a:schemeClr val="bg1"/>
                </a:solidFill>
              </a:rPr>
              <a:t>Vaches : IV et VIF</a:t>
            </a:r>
            <a:endParaRPr lang="fr-BE" sz="1600" dirty="0">
              <a:solidFill>
                <a:schemeClr val="bg1"/>
              </a:solidFill>
            </a:endParaRPr>
          </a:p>
        </p:txBody>
      </p:sp>
    </p:spTree>
    <p:extLst>
      <p:ext uri="{BB962C8B-B14F-4D97-AF65-F5344CB8AC3E}">
        <p14:creationId xmlns:p14="http://schemas.microsoft.com/office/powerpoint/2010/main" val="39569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12" grpId="0" animBg="1"/>
      <p:bldP spid="6" grpId="0" animBg="1"/>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23528" y="267494"/>
            <a:ext cx="6264696" cy="64721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De quoi allons-nous parler ? </a:t>
            </a:r>
            <a:endParaRPr lang="fr-BE" sz="3200" dirty="0"/>
          </a:p>
        </p:txBody>
      </p:sp>
      <p:sp>
        <p:nvSpPr>
          <p:cNvPr id="3" name="Rectangle 2"/>
          <p:cNvSpPr/>
          <p:nvPr/>
        </p:nvSpPr>
        <p:spPr>
          <a:xfrm>
            <a:off x="179512" y="1275606"/>
            <a:ext cx="8568952" cy="2862322"/>
          </a:xfrm>
          <a:prstGeom prst="rect">
            <a:avLst/>
          </a:prstGeom>
        </p:spPr>
        <p:txBody>
          <a:bodyPr wrap="square">
            <a:spAutoFit/>
          </a:bodyPr>
          <a:lstStyle/>
          <a:p>
            <a:pPr marL="342900" lvl="0" indent="-342900">
              <a:buFont typeface="Arial" panose="020B0604020202020204" pitchFamily="34" charset="0"/>
              <a:buChar char="•"/>
            </a:pPr>
            <a:r>
              <a:rPr lang="fr-BE" dirty="0">
                <a:solidFill>
                  <a:schemeClr val="bg1"/>
                </a:solidFill>
              </a:rPr>
              <a:t>Quelle est la différence entre l’infertilité et l’infécondité ?</a:t>
            </a:r>
          </a:p>
          <a:p>
            <a:pPr marL="342900" lvl="0" indent="-342900">
              <a:buFont typeface="Arial" panose="020B0604020202020204" pitchFamily="34" charset="0"/>
              <a:buChar char="•"/>
            </a:pPr>
            <a:r>
              <a:rPr lang="fr-BE" dirty="0">
                <a:solidFill>
                  <a:schemeClr val="bg1"/>
                </a:solidFill>
              </a:rPr>
              <a:t>Quelles sont les périodes à distinguer chez la génisse et la vache ?</a:t>
            </a:r>
          </a:p>
          <a:p>
            <a:pPr marL="342900" lvl="0" indent="-342900">
              <a:buFont typeface="Arial" panose="020B0604020202020204" pitchFamily="34" charset="0"/>
              <a:buChar char="•"/>
            </a:pPr>
            <a:r>
              <a:rPr lang="fr-BE" dirty="0">
                <a:solidFill>
                  <a:schemeClr val="bg1"/>
                </a:solidFill>
              </a:rPr>
              <a:t>Quelles sont les hormones impliquées dans la régulation du cycle </a:t>
            </a:r>
            <a:r>
              <a:rPr lang="fr-BE" dirty="0" smtClean="0">
                <a:solidFill>
                  <a:schemeClr val="bg1"/>
                </a:solidFill>
              </a:rPr>
              <a:t>?</a:t>
            </a:r>
          </a:p>
          <a:p>
            <a:pPr marL="342900" indent="-342900">
              <a:buFont typeface="Arial" panose="020B0604020202020204" pitchFamily="34" charset="0"/>
              <a:buChar char="•"/>
            </a:pPr>
            <a:r>
              <a:rPr lang="fr-BE" dirty="0">
                <a:solidFill>
                  <a:schemeClr val="bg1"/>
                </a:solidFill>
              </a:rPr>
              <a:t>Quelles sont les étapes d’obtention d’une gestation ?</a:t>
            </a:r>
          </a:p>
          <a:p>
            <a:pPr marL="342900" lvl="0" indent="-342900">
              <a:buFont typeface="Arial" panose="020B0604020202020204" pitchFamily="34" charset="0"/>
              <a:buChar char="•"/>
            </a:pPr>
            <a:r>
              <a:rPr lang="fr-BE" dirty="0" smtClean="0">
                <a:solidFill>
                  <a:schemeClr val="bg1"/>
                </a:solidFill>
              </a:rPr>
              <a:t>Comment </a:t>
            </a:r>
            <a:r>
              <a:rPr lang="fr-BE" dirty="0">
                <a:solidFill>
                  <a:schemeClr val="bg1"/>
                </a:solidFill>
              </a:rPr>
              <a:t>faire le constat d’œstrus chez la génisse ou la vache ? </a:t>
            </a:r>
          </a:p>
          <a:p>
            <a:pPr marL="342900" lvl="0" indent="-342900">
              <a:buFont typeface="Arial" panose="020B0604020202020204" pitchFamily="34" charset="0"/>
              <a:buChar char="•"/>
            </a:pPr>
            <a:r>
              <a:rPr lang="fr-BE" dirty="0">
                <a:solidFill>
                  <a:schemeClr val="bg1"/>
                </a:solidFill>
              </a:rPr>
              <a:t>Quels sont les 7 points clés de l’insémination artificielle ? </a:t>
            </a:r>
            <a:endParaRPr lang="fr-BE" dirty="0" smtClean="0">
              <a:solidFill>
                <a:schemeClr val="bg1"/>
              </a:solidFill>
            </a:endParaRPr>
          </a:p>
          <a:p>
            <a:pPr marL="342900" lvl="0" indent="-342900">
              <a:buFont typeface="Arial" panose="020B0604020202020204" pitchFamily="34" charset="0"/>
              <a:buChar char="•"/>
            </a:pPr>
            <a:r>
              <a:rPr lang="fr-BE" dirty="0" smtClean="0">
                <a:solidFill>
                  <a:schemeClr val="bg1"/>
                </a:solidFill>
              </a:rPr>
              <a:t>Quelles </a:t>
            </a:r>
            <a:r>
              <a:rPr lang="fr-BE" dirty="0">
                <a:solidFill>
                  <a:schemeClr val="bg1"/>
                </a:solidFill>
              </a:rPr>
              <a:t>sont les méthodes de constat de la gestation ? </a:t>
            </a:r>
          </a:p>
          <a:p>
            <a:pPr marL="342900" lvl="0" indent="-342900">
              <a:buFont typeface="Arial" panose="020B0604020202020204" pitchFamily="34" charset="0"/>
              <a:buChar char="•"/>
            </a:pPr>
            <a:r>
              <a:rPr lang="fr-BE" dirty="0">
                <a:solidFill>
                  <a:schemeClr val="bg1"/>
                </a:solidFill>
              </a:rPr>
              <a:t>Quels sont les facteurs susceptibles de réduire les chances de gestation après une IA ?</a:t>
            </a:r>
          </a:p>
          <a:p>
            <a:pPr marL="342900" lvl="0" indent="-342900">
              <a:buFont typeface="Arial" panose="020B0604020202020204" pitchFamily="34" charset="0"/>
              <a:buChar char="•"/>
            </a:pPr>
            <a:r>
              <a:rPr lang="fr-BE" dirty="0">
                <a:solidFill>
                  <a:schemeClr val="bg1"/>
                </a:solidFill>
              </a:rPr>
              <a:t>Quels sont les traitements hormonaux susceptibles d’augmenter le % de gestation ?</a:t>
            </a:r>
          </a:p>
          <a:p>
            <a:pPr marL="342900" lvl="0" indent="-342900">
              <a:buFont typeface="Arial" panose="020B0604020202020204" pitchFamily="34" charset="0"/>
              <a:buChar char="•"/>
            </a:pPr>
            <a:r>
              <a:rPr lang="fr-BE" dirty="0">
                <a:solidFill>
                  <a:schemeClr val="bg1"/>
                </a:solidFill>
              </a:rPr>
              <a:t>Quelles données et pour quoi faire ?  </a:t>
            </a:r>
            <a:endParaRPr lang="fr-BE" sz="2000" dirty="0">
              <a:solidFill>
                <a:schemeClr val="bg1"/>
              </a:solidFill>
            </a:endParaRPr>
          </a:p>
        </p:txBody>
      </p:sp>
    </p:spTree>
    <p:extLst>
      <p:ext uri="{BB962C8B-B14F-4D97-AF65-F5344CB8AC3E}">
        <p14:creationId xmlns:p14="http://schemas.microsoft.com/office/powerpoint/2010/main" val="3111963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8"/>
            <a:ext cx="8147248" cy="583574"/>
          </a:xfrm>
        </p:spPr>
        <p:txBody>
          <a:bodyPr>
            <a:noAutofit/>
          </a:bodyPr>
          <a:lstStyle/>
          <a:p>
            <a:r>
              <a:rPr lang="fr-BE" sz="2000" dirty="0" smtClean="0">
                <a:solidFill>
                  <a:srgbClr val="FFFF00"/>
                </a:solidFill>
              </a:rPr>
              <a:t>Evolution de la fécondité et de la fertilité dans les troupeaux laitiers américains de 2003 à 2011</a:t>
            </a:r>
            <a:endParaRPr lang="fr-BE" sz="2000" dirty="0">
              <a:solidFill>
                <a:srgbClr val="FFFF00"/>
              </a:solidFill>
            </a:endParaRPr>
          </a:p>
        </p:txBody>
      </p:sp>
      <p:pic>
        <p:nvPicPr>
          <p:cNvPr id="3" name="Image 2"/>
          <p:cNvPicPr>
            <a:picLocks noChangeAspect="1"/>
          </p:cNvPicPr>
          <p:nvPr/>
        </p:nvPicPr>
        <p:blipFill>
          <a:blip r:embed="rId2"/>
          <a:stretch>
            <a:fillRect/>
          </a:stretch>
        </p:blipFill>
        <p:spPr>
          <a:xfrm>
            <a:off x="827584" y="915566"/>
            <a:ext cx="7427168" cy="3509441"/>
          </a:xfrm>
          <a:prstGeom prst="rect">
            <a:avLst/>
          </a:prstGeom>
        </p:spPr>
      </p:pic>
      <p:sp>
        <p:nvSpPr>
          <p:cNvPr id="4" name="Rectangle 3"/>
          <p:cNvSpPr/>
          <p:nvPr/>
        </p:nvSpPr>
        <p:spPr>
          <a:xfrm>
            <a:off x="395536" y="4587974"/>
            <a:ext cx="4762944" cy="307777"/>
          </a:xfrm>
          <a:prstGeom prst="rect">
            <a:avLst/>
          </a:prstGeom>
        </p:spPr>
        <p:txBody>
          <a:bodyPr wrap="square">
            <a:spAutoFit/>
          </a:bodyPr>
          <a:lstStyle/>
          <a:p>
            <a:r>
              <a:rPr lang="fr-BE" sz="1400" dirty="0">
                <a:solidFill>
                  <a:schemeClr val="bg1">
                    <a:lumMod val="65000"/>
                  </a:schemeClr>
                </a:solidFill>
              </a:rPr>
              <a:t>In </a:t>
            </a:r>
            <a:r>
              <a:rPr lang="fr-BE" sz="1400" dirty="0" err="1">
                <a:solidFill>
                  <a:schemeClr val="bg1">
                    <a:lumMod val="65000"/>
                  </a:schemeClr>
                </a:solidFill>
              </a:rPr>
              <a:t>Bisinotto</a:t>
            </a:r>
            <a:r>
              <a:rPr lang="fr-BE" sz="1400" dirty="0">
                <a:solidFill>
                  <a:schemeClr val="bg1">
                    <a:lumMod val="65000"/>
                  </a:schemeClr>
                </a:solidFill>
              </a:rPr>
              <a:t> et al. Animal 2014, 8,s1, pp151-159.</a:t>
            </a:r>
            <a:endParaRPr lang="fr-BE" sz="1400" dirty="0"/>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20</a:t>
            </a:fld>
            <a:endParaRPr lang="fr-BE"/>
          </a:p>
        </p:txBody>
      </p:sp>
    </p:spTree>
    <p:extLst>
      <p:ext uri="{BB962C8B-B14F-4D97-AF65-F5344CB8AC3E}">
        <p14:creationId xmlns:p14="http://schemas.microsoft.com/office/powerpoint/2010/main" val="2163626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H:\Albaaj 2017 SCC acetonemie fertilité.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7534"/>
            <a:ext cx="8136904" cy="4158462"/>
          </a:xfrm>
          <a:prstGeom prst="rect">
            <a:avLst/>
          </a:prstGeom>
          <a:noFill/>
          <a:ln>
            <a:noFill/>
          </a:ln>
        </p:spPr>
      </p:pic>
      <p:sp>
        <p:nvSpPr>
          <p:cNvPr id="2" name="Espace réservé du numéro de diapositive 1"/>
          <p:cNvSpPr>
            <a:spLocks noGrp="1"/>
          </p:cNvSpPr>
          <p:nvPr>
            <p:ph type="sldNum" sz="quarter" idx="12"/>
          </p:nvPr>
        </p:nvSpPr>
        <p:spPr/>
        <p:txBody>
          <a:bodyPr/>
          <a:lstStyle/>
          <a:p>
            <a:fld id="{B72B7A4D-DE3F-4347-BAA7-8C6A48B1DC3D}" type="slidenum">
              <a:rPr lang="fr-BE" smtClean="0"/>
              <a:t>21</a:t>
            </a:fld>
            <a:endParaRPr lang="fr-BE"/>
          </a:p>
        </p:txBody>
      </p:sp>
    </p:spTree>
    <p:extLst>
      <p:ext uri="{BB962C8B-B14F-4D97-AF65-F5344CB8AC3E}">
        <p14:creationId xmlns:p14="http://schemas.microsoft.com/office/powerpoint/2010/main" val="4590431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28650" y="915566"/>
            <a:ext cx="7886700" cy="994172"/>
          </a:xfrm>
          <a:solidFill>
            <a:srgbClr val="002060"/>
          </a:solidFill>
        </p:spPr>
        <p:txBody>
          <a:bodyPr>
            <a:normAutofit/>
          </a:bodyPr>
          <a:lstStyle/>
          <a:p>
            <a:pPr algn="ctr"/>
            <a:r>
              <a:rPr lang="fr-BE" sz="2400" dirty="0" smtClean="0">
                <a:solidFill>
                  <a:schemeClr val="bg1"/>
                </a:solidFill>
                <a:latin typeface="+mn-lt"/>
              </a:rPr>
              <a:t>Diagnostiquer aussi rapidement que possible un problème d’infertilité de troupeau </a:t>
            </a:r>
            <a:endParaRPr lang="fr-BE" sz="2400" dirty="0">
              <a:solidFill>
                <a:schemeClr val="bg1"/>
              </a:solidFill>
              <a:latin typeface="+mn-lt"/>
            </a:endParaRPr>
          </a:p>
        </p:txBody>
      </p:sp>
      <p:sp>
        <p:nvSpPr>
          <p:cNvPr id="3" name="Titre 1"/>
          <p:cNvSpPr txBox="1">
            <a:spLocks/>
          </p:cNvSpPr>
          <p:nvPr/>
        </p:nvSpPr>
        <p:spPr>
          <a:xfrm>
            <a:off x="899592" y="2121812"/>
            <a:ext cx="7344816" cy="899877"/>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BE" sz="2400" dirty="0" smtClean="0">
                <a:solidFill>
                  <a:schemeClr val="bg1"/>
                </a:solidFill>
                <a:latin typeface="+mn-lt"/>
              </a:rPr>
              <a:t>Le </a:t>
            </a:r>
            <a:r>
              <a:rPr lang="fr-BE" sz="2400" dirty="0" err="1" smtClean="0">
                <a:solidFill>
                  <a:schemeClr val="bg1"/>
                </a:solidFill>
                <a:latin typeface="+mn-lt"/>
              </a:rPr>
              <a:t>CUSUM</a:t>
            </a:r>
            <a:endParaRPr lang="fr-BE" sz="2400" dirty="0" smtClean="0">
              <a:solidFill>
                <a:schemeClr val="bg1"/>
              </a:solidFill>
              <a:latin typeface="+mn-lt"/>
            </a:endParaRPr>
          </a:p>
          <a:p>
            <a:pPr algn="ctr"/>
            <a:r>
              <a:rPr lang="fr-BE" sz="2400" dirty="0" smtClean="0">
                <a:solidFill>
                  <a:schemeClr val="bg1"/>
                </a:solidFill>
                <a:latin typeface="+mn-lt"/>
              </a:rPr>
              <a:t>Cumulative </a:t>
            </a:r>
            <a:r>
              <a:rPr lang="fr-BE" sz="2400" dirty="0" err="1" smtClean="0">
                <a:solidFill>
                  <a:schemeClr val="bg1"/>
                </a:solidFill>
                <a:latin typeface="+mn-lt"/>
              </a:rPr>
              <a:t>Sum</a:t>
            </a:r>
            <a:r>
              <a:rPr lang="fr-BE" sz="2400" dirty="0" smtClean="0">
                <a:solidFill>
                  <a:schemeClr val="bg1"/>
                </a:solidFill>
                <a:latin typeface="+mn-lt"/>
              </a:rPr>
              <a:t> ou sommes cumulées </a:t>
            </a:r>
            <a:endParaRPr lang="fr-BE" sz="2400" dirty="0">
              <a:solidFill>
                <a:schemeClr val="bg1"/>
              </a:solidFill>
              <a:latin typeface="+mn-lt"/>
            </a:endParaRPr>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8755" y="3635884"/>
            <a:ext cx="1743542" cy="1119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452243" y="3980809"/>
            <a:ext cx="1476366" cy="646331"/>
          </a:xfrm>
          <a:prstGeom prst="rect">
            <a:avLst/>
          </a:prstGeom>
          <a:noFill/>
          <a:ln>
            <a:solidFill>
              <a:schemeClr val="tx1"/>
            </a:solidFill>
          </a:ln>
        </p:spPr>
        <p:txBody>
          <a:bodyPr wrap="none" rtlCol="0">
            <a:spAutoFit/>
          </a:bodyPr>
          <a:lstStyle/>
          <a:p>
            <a:r>
              <a:rPr lang="fr-BE" sz="3600" dirty="0" smtClean="0">
                <a:solidFill>
                  <a:schemeClr val="bg1"/>
                </a:solidFill>
              </a:rPr>
              <a:t>Papier </a:t>
            </a:r>
            <a:endParaRPr lang="fr-BE" sz="3600" dirty="0">
              <a:solidFill>
                <a:schemeClr val="bg1"/>
              </a:solidFill>
            </a:endParaRPr>
          </a:p>
        </p:txBody>
      </p:sp>
      <p:sp>
        <p:nvSpPr>
          <p:cNvPr id="5" name="ZoneTexte 4"/>
          <p:cNvSpPr txBox="1"/>
          <p:nvPr/>
        </p:nvSpPr>
        <p:spPr>
          <a:xfrm>
            <a:off x="1452243" y="139966"/>
            <a:ext cx="6316409" cy="461665"/>
          </a:xfrm>
          <a:prstGeom prst="rect">
            <a:avLst/>
          </a:prstGeom>
          <a:noFill/>
        </p:spPr>
        <p:txBody>
          <a:bodyPr wrap="none" rtlCol="0">
            <a:spAutoFit/>
          </a:bodyPr>
          <a:lstStyle/>
          <a:p>
            <a:r>
              <a:rPr lang="fr-BE" sz="2400" dirty="0" smtClean="0">
                <a:solidFill>
                  <a:srgbClr val="FFFF00"/>
                </a:solidFill>
              </a:rPr>
              <a:t>Une astuce pour suivre la fertilité d’un troupeau  </a:t>
            </a:r>
            <a:endParaRPr lang="fr-BE" sz="2400" dirty="0">
              <a:solidFill>
                <a:srgbClr val="FFFF00"/>
              </a:solidFill>
            </a:endParaRPr>
          </a:p>
        </p:txBody>
      </p:sp>
    </p:spTree>
    <p:extLst>
      <p:ext uri="{BB962C8B-B14F-4D97-AF65-F5344CB8AC3E}">
        <p14:creationId xmlns:p14="http://schemas.microsoft.com/office/powerpoint/2010/main" val="4195387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156" y="197853"/>
            <a:ext cx="5264944" cy="472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rot="18769171">
            <a:off x="-316778" y="2093428"/>
            <a:ext cx="3169778" cy="523220"/>
          </a:xfrm>
          <a:prstGeom prst="rect">
            <a:avLst/>
          </a:prstGeom>
          <a:solidFill>
            <a:srgbClr val="002060"/>
          </a:solidFill>
          <a:ln>
            <a:solidFill>
              <a:schemeClr val="tx1"/>
            </a:solidFill>
          </a:ln>
        </p:spPr>
        <p:txBody>
          <a:bodyPr wrap="none" rtlCol="0">
            <a:spAutoFit/>
          </a:bodyPr>
          <a:lstStyle/>
          <a:p>
            <a:r>
              <a:rPr lang="fr-BE" sz="2800" dirty="0" smtClean="0">
                <a:solidFill>
                  <a:schemeClr val="bg1"/>
                </a:solidFill>
                <a:latin typeface="+mn-lt"/>
              </a:rPr>
              <a:t>En format « papier »</a:t>
            </a:r>
            <a:endParaRPr lang="fr-BE" sz="2800" dirty="0">
              <a:solidFill>
                <a:schemeClr val="bg1"/>
              </a:solidFill>
              <a:latin typeface="+mn-lt"/>
            </a:endParaRPr>
          </a:p>
        </p:txBody>
      </p:sp>
      <p:sp>
        <p:nvSpPr>
          <p:cNvPr id="4" name="ZoneTexte 3"/>
          <p:cNvSpPr txBox="1"/>
          <p:nvPr/>
        </p:nvSpPr>
        <p:spPr>
          <a:xfrm>
            <a:off x="6152323" y="609831"/>
            <a:ext cx="2533963" cy="830997"/>
          </a:xfrm>
          <a:prstGeom prst="rect">
            <a:avLst/>
          </a:prstGeom>
          <a:solidFill>
            <a:schemeClr val="bg1">
              <a:lumMod val="65000"/>
            </a:schemeClr>
          </a:solidFill>
          <a:ln>
            <a:solidFill>
              <a:schemeClr val="tx1"/>
            </a:solidFill>
          </a:ln>
        </p:spPr>
        <p:txBody>
          <a:bodyPr wrap="none" rtlCol="0">
            <a:spAutoFit/>
          </a:bodyPr>
          <a:lstStyle/>
          <a:p>
            <a:r>
              <a:rPr lang="fr-BE" sz="2400" dirty="0" smtClean="0">
                <a:latin typeface="+mn-lt"/>
              </a:rPr>
              <a:t>Ligne arbitraire de </a:t>
            </a:r>
          </a:p>
          <a:p>
            <a:r>
              <a:rPr lang="fr-BE" sz="2400" dirty="0" smtClean="0">
                <a:latin typeface="+mn-lt"/>
              </a:rPr>
              <a:t>50 % de réussite</a:t>
            </a:r>
            <a:endParaRPr lang="fr-BE" sz="2400" dirty="0">
              <a:latin typeface="+mn-lt"/>
            </a:endParaRPr>
          </a:p>
        </p:txBody>
      </p:sp>
    </p:spTree>
    <p:extLst>
      <p:ext uri="{BB962C8B-B14F-4D97-AF65-F5344CB8AC3E}">
        <p14:creationId xmlns:p14="http://schemas.microsoft.com/office/powerpoint/2010/main" val="3497394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319" y="128744"/>
            <a:ext cx="5264944" cy="472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405592" y="268357"/>
            <a:ext cx="3171670" cy="14908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3607904" y="268356"/>
            <a:ext cx="1602686" cy="14908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5210590" y="280781"/>
            <a:ext cx="195002" cy="136663"/>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3607906" y="417443"/>
            <a:ext cx="1591451" cy="4433318"/>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5199356" y="417442"/>
            <a:ext cx="206237" cy="4433318"/>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5408079" y="397565"/>
            <a:ext cx="3171670" cy="14908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5410565" y="541682"/>
            <a:ext cx="3171670" cy="14908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5405597" y="678345"/>
            <a:ext cx="3171670" cy="14908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p:cNvSpPr/>
          <p:nvPr/>
        </p:nvSpPr>
        <p:spPr>
          <a:xfrm>
            <a:off x="5408083" y="829916"/>
            <a:ext cx="3171670" cy="14908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Rectangle 20"/>
          <p:cNvSpPr/>
          <p:nvPr/>
        </p:nvSpPr>
        <p:spPr>
          <a:xfrm>
            <a:off x="5405592" y="1147970"/>
            <a:ext cx="3171670" cy="368042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21"/>
          <p:cNvSpPr/>
          <p:nvPr/>
        </p:nvSpPr>
        <p:spPr>
          <a:xfrm>
            <a:off x="5418024" y="979003"/>
            <a:ext cx="3171670" cy="159026"/>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0" y="1617593"/>
            <a:ext cx="2764731" cy="646331"/>
          </a:xfrm>
          <a:prstGeom prst="rect">
            <a:avLst/>
          </a:prstGeom>
          <a:noFill/>
          <a:ln>
            <a:solidFill>
              <a:schemeClr val="tx1"/>
            </a:solidFill>
          </a:ln>
        </p:spPr>
        <p:txBody>
          <a:bodyPr wrap="none" rtlCol="0">
            <a:spAutoFit/>
          </a:bodyPr>
          <a:lstStyle/>
          <a:p>
            <a:r>
              <a:rPr lang="fr-BE" dirty="0" smtClean="0">
                <a:solidFill>
                  <a:schemeClr val="tx2"/>
                </a:solidFill>
                <a:latin typeface="+mj-lt"/>
              </a:rPr>
              <a:t>Soit 32 inséminations </a:t>
            </a:r>
          </a:p>
          <a:p>
            <a:r>
              <a:rPr lang="fr-BE" dirty="0" smtClean="0">
                <a:solidFill>
                  <a:schemeClr val="tx2"/>
                </a:solidFill>
                <a:latin typeface="+mj-lt"/>
              </a:rPr>
              <a:t>sur une période de 56 jours</a:t>
            </a:r>
            <a:endParaRPr lang="fr-BE" dirty="0">
              <a:solidFill>
                <a:schemeClr val="tx2"/>
              </a:solidFill>
              <a:latin typeface="+mj-lt"/>
            </a:endParaRPr>
          </a:p>
        </p:txBody>
      </p:sp>
      <p:sp>
        <p:nvSpPr>
          <p:cNvPr id="24" name="ZoneTexte 23"/>
          <p:cNvSpPr txBox="1"/>
          <p:nvPr/>
        </p:nvSpPr>
        <p:spPr>
          <a:xfrm>
            <a:off x="-1" y="3230216"/>
            <a:ext cx="2826223" cy="923330"/>
          </a:xfrm>
          <a:prstGeom prst="rect">
            <a:avLst/>
          </a:prstGeom>
          <a:noFill/>
          <a:ln>
            <a:solidFill>
              <a:schemeClr val="tx1"/>
            </a:solidFill>
          </a:ln>
        </p:spPr>
        <p:txBody>
          <a:bodyPr wrap="none" rtlCol="0">
            <a:spAutoFit/>
          </a:bodyPr>
          <a:lstStyle/>
          <a:p>
            <a:r>
              <a:rPr lang="fr-BE" dirty="0" smtClean="0">
                <a:solidFill>
                  <a:schemeClr val="tx2"/>
                </a:solidFill>
                <a:latin typeface="+mj-lt"/>
              </a:rPr>
              <a:t>Premier bilan</a:t>
            </a:r>
          </a:p>
          <a:p>
            <a:r>
              <a:rPr lang="fr-BE" dirty="0" smtClean="0">
                <a:solidFill>
                  <a:schemeClr val="tx2"/>
                </a:solidFill>
                <a:latin typeface="+mj-lt"/>
              </a:rPr>
              <a:t>17 IA fécondantes sur 32</a:t>
            </a:r>
          </a:p>
          <a:p>
            <a:r>
              <a:rPr lang="fr-BE" dirty="0" smtClean="0">
                <a:solidFill>
                  <a:schemeClr val="tx2"/>
                </a:solidFill>
                <a:latin typeface="+mj-lt"/>
              </a:rPr>
              <a:t>Taux de gestation / IA : 53 %</a:t>
            </a:r>
            <a:endParaRPr lang="fr-BE" dirty="0">
              <a:solidFill>
                <a:schemeClr val="tx2"/>
              </a:solidFill>
              <a:latin typeface="+mj-lt"/>
            </a:endParaRPr>
          </a:p>
        </p:txBody>
      </p:sp>
    </p:spTree>
    <p:extLst>
      <p:ext uri="{BB962C8B-B14F-4D97-AF65-F5344CB8AC3E}">
        <p14:creationId xmlns:p14="http://schemas.microsoft.com/office/powerpoint/2010/main" val="58027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0" nodeType="clickEffect">
                                  <p:stCondLst>
                                    <p:cond delay="0"/>
                                  </p:stCondLst>
                                  <p:childTnLst>
                                    <p:anim calcmode="lin" valueType="num">
                                      <p:cBhvr additive="base">
                                        <p:cTn id="22" dur="500"/>
                                        <p:tgtEl>
                                          <p:spTgt spid="14"/>
                                        </p:tgtEl>
                                        <p:attrNameLst>
                                          <p:attrName>ppt_x</p:attrName>
                                        </p:attrNameLst>
                                      </p:cBhvr>
                                      <p:tavLst>
                                        <p:tav tm="0">
                                          <p:val>
                                            <p:strVal val="ppt_x"/>
                                          </p:val>
                                        </p:tav>
                                        <p:tav tm="100000">
                                          <p:val>
                                            <p:strVal val="ppt_x"/>
                                          </p:val>
                                        </p:tav>
                                      </p:tavLst>
                                    </p:anim>
                                    <p:anim calcmode="lin" valueType="num">
                                      <p:cBhvr additive="base">
                                        <p:cTn id="23" dur="500"/>
                                        <p:tgtEl>
                                          <p:spTgt spid="14"/>
                                        </p:tgtEl>
                                        <p:attrNameLst>
                                          <p:attrName>ppt_y</p:attrName>
                                        </p:attrNameLst>
                                      </p:cBhvr>
                                      <p:tavLst>
                                        <p:tav tm="0">
                                          <p:val>
                                            <p:strVal val="ppt_y"/>
                                          </p:val>
                                        </p:tav>
                                        <p:tav tm="100000">
                                          <p:val>
                                            <p:strVal val="1+ppt_h/2"/>
                                          </p:val>
                                        </p:tav>
                                      </p:tavLst>
                                    </p:anim>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6"/>
                                        </p:tgtEl>
                                        <p:attrNameLst>
                                          <p:attrName>ppt_x</p:attrName>
                                        </p:attrNameLst>
                                      </p:cBhvr>
                                      <p:tavLst>
                                        <p:tav tm="0">
                                          <p:val>
                                            <p:strVal val="ppt_x"/>
                                          </p:val>
                                        </p:tav>
                                        <p:tav tm="100000">
                                          <p:val>
                                            <p:strVal val="ppt_x"/>
                                          </p:val>
                                        </p:tav>
                                      </p:tavLst>
                                    </p:anim>
                                    <p:anim calcmode="lin" valueType="num">
                                      <p:cBhvr additive="base">
                                        <p:cTn id="29" dur="500"/>
                                        <p:tgtEl>
                                          <p:spTgt spid="16"/>
                                        </p:tgtEl>
                                        <p:attrNameLst>
                                          <p:attrName>ppt_y</p:attrName>
                                        </p:attrNameLst>
                                      </p:cBhvr>
                                      <p:tavLst>
                                        <p:tav tm="0">
                                          <p:val>
                                            <p:strVal val="ppt_y"/>
                                          </p:val>
                                        </p:tav>
                                        <p:tav tm="100000">
                                          <p:val>
                                            <p:strVal val="1+ppt_h/2"/>
                                          </p:val>
                                        </p:tav>
                                      </p:tavLst>
                                    </p:anim>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12"/>
                                        </p:tgtEl>
                                        <p:attrNameLst>
                                          <p:attrName>ppt_x</p:attrName>
                                        </p:attrNameLst>
                                      </p:cBhvr>
                                      <p:tavLst>
                                        <p:tav tm="0">
                                          <p:val>
                                            <p:strVal val="ppt_x"/>
                                          </p:val>
                                        </p:tav>
                                        <p:tav tm="100000">
                                          <p:val>
                                            <p:strVal val="ppt_x"/>
                                          </p:val>
                                        </p:tav>
                                      </p:tavLst>
                                    </p:anim>
                                    <p:anim calcmode="lin" valueType="num">
                                      <p:cBhvr additive="base">
                                        <p:cTn id="35" dur="500"/>
                                        <p:tgtEl>
                                          <p:spTgt spid="12"/>
                                        </p:tgtEl>
                                        <p:attrNameLst>
                                          <p:attrName>ppt_y</p:attrName>
                                        </p:attrNameLst>
                                      </p:cBhvr>
                                      <p:tavLst>
                                        <p:tav tm="0">
                                          <p:val>
                                            <p:strVal val="ppt_y"/>
                                          </p:val>
                                        </p:tav>
                                        <p:tav tm="100000">
                                          <p:val>
                                            <p:strVal val="1+ppt_h/2"/>
                                          </p:val>
                                        </p:tav>
                                      </p:tavLst>
                                    </p:anim>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1+ppt_h/2"/>
                                          </p:val>
                                        </p:tav>
                                      </p:tavLst>
                                    </p:anim>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18"/>
                                        </p:tgtEl>
                                        <p:attrNameLst>
                                          <p:attrName>ppt_x</p:attrName>
                                        </p:attrNameLst>
                                      </p:cBhvr>
                                      <p:tavLst>
                                        <p:tav tm="0">
                                          <p:val>
                                            <p:strVal val="ppt_x"/>
                                          </p:val>
                                        </p:tav>
                                        <p:tav tm="100000">
                                          <p:val>
                                            <p:strVal val="ppt_x"/>
                                          </p:val>
                                        </p:tav>
                                      </p:tavLst>
                                    </p:anim>
                                    <p:anim calcmode="lin" valueType="num">
                                      <p:cBhvr additive="base">
                                        <p:cTn id="47" dur="500"/>
                                        <p:tgtEl>
                                          <p:spTgt spid="18"/>
                                        </p:tgtEl>
                                        <p:attrNameLst>
                                          <p:attrName>ppt_y</p:attrName>
                                        </p:attrNameLst>
                                      </p:cBhvr>
                                      <p:tavLst>
                                        <p:tav tm="0">
                                          <p:val>
                                            <p:strVal val="ppt_y"/>
                                          </p:val>
                                        </p:tav>
                                        <p:tav tm="100000">
                                          <p:val>
                                            <p:strVal val="1+ppt_h/2"/>
                                          </p:val>
                                        </p:tav>
                                      </p:tavLst>
                                    </p:anim>
                                    <p:set>
                                      <p:cBhvr>
                                        <p:cTn id="48" dur="1" fill="hold">
                                          <p:stCondLst>
                                            <p:cond delay="499"/>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0" nodeType="clickEffect">
                                  <p:stCondLst>
                                    <p:cond delay="0"/>
                                  </p:stCondLst>
                                  <p:childTnLst>
                                    <p:anim calcmode="lin" valueType="num">
                                      <p:cBhvr additive="base">
                                        <p:cTn id="52" dur="500"/>
                                        <p:tgtEl>
                                          <p:spTgt spid="19"/>
                                        </p:tgtEl>
                                        <p:attrNameLst>
                                          <p:attrName>ppt_x</p:attrName>
                                        </p:attrNameLst>
                                      </p:cBhvr>
                                      <p:tavLst>
                                        <p:tav tm="0">
                                          <p:val>
                                            <p:strVal val="ppt_x"/>
                                          </p:val>
                                        </p:tav>
                                        <p:tav tm="100000">
                                          <p:val>
                                            <p:strVal val="ppt_x"/>
                                          </p:val>
                                        </p:tav>
                                      </p:tavLst>
                                    </p:anim>
                                    <p:anim calcmode="lin" valueType="num">
                                      <p:cBhvr additive="base">
                                        <p:cTn id="53" dur="500"/>
                                        <p:tgtEl>
                                          <p:spTgt spid="19"/>
                                        </p:tgtEl>
                                        <p:attrNameLst>
                                          <p:attrName>ppt_y</p:attrName>
                                        </p:attrNameLst>
                                      </p:cBhvr>
                                      <p:tavLst>
                                        <p:tav tm="0">
                                          <p:val>
                                            <p:strVal val="ppt_y"/>
                                          </p:val>
                                        </p:tav>
                                        <p:tav tm="100000">
                                          <p:val>
                                            <p:strVal val="1+ppt_h/2"/>
                                          </p:val>
                                        </p:tav>
                                      </p:tavLst>
                                    </p:anim>
                                    <p:set>
                                      <p:cBhvr>
                                        <p:cTn id="54" dur="1" fill="hold">
                                          <p:stCondLst>
                                            <p:cond delay="499"/>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0" nodeType="clickEffect">
                                  <p:stCondLst>
                                    <p:cond delay="0"/>
                                  </p:stCondLst>
                                  <p:childTnLst>
                                    <p:anim calcmode="lin" valueType="num">
                                      <p:cBhvr additive="base">
                                        <p:cTn id="58" dur="500"/>
                                        <p:tgtEl>
                                          <p:spTgt spid="20"/>
                                        </p:tgtEl>
                                        <p:attrNameLst>
                                          <p:attrName>ppt_x</p:attrName>
                                        </p:attrNameLst>
                                      </p:cBhvr>
                                      <p:tavLst>
                                        <p:tav tm="0">
                                          <p:val>
                                            <p:strVal val="ppt_x"/>
                                          </p:val>
                                        </p:tav>
                                        <p:tav tm="100000">
                                          <p:val>
                                            <p:strVal val="ppt_x"/>
                                          </p:val>
                                        </p:tav>
                                      </p:tavLst>
                                    </p:anim>
                                    <p:anim calcmode="lin" valueType="num">
                                      <p:cBhvr additive="base">
                                        <p:cTn id="59" dur="500"/>
                                        <p:tgtEl>
                                          <p:spTgt spid="20"/>
                                        </p:tgtEl>
                                        <p:attrNameLst>
                                          <p:attrName>ppt_y</p:attrName>
                                        </p:attrNameLst>
                                      </p:cBhvr>
                                      <p:tavLst>
                                        <p:tav tm="0">
                                          <p:val>
                                            <p:strVal val="ppt_y"/>
                                          </p:val>
                                        </p:tav>
                                        <p:tav tm="100000">
                                          <p:val>
                                            <p:strVal val="1+ppt_h/2"/>
                                          </p:val>
                                        </p:tav>
                                      </p:tavLst>
                                    </p:anim>
                                    <p:set>
                                      <p:cBhvr>
                                        <p:cTn id="60" dur="1" fill="hold">
                                          <p:stCondLst>
                                            <p:cond delay="499"/>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22"/>
                                        </p:tgtEl>
                                        <p:attrNameLst>
                                          <p:attrName>ppt_x</p:attrName>
                                        </p:attrNameLst>
                                      </p:cBhvr>
                                      <p:tavLst>
                                        <p:tav tm="0">
                                          <p:val>
                                            <p:strVal val="ppt_x"/>
                                          </p:val>
                                        </p:tav>
                                        <p:tav tm="100000">
                                          <p:val>
                                            <p:strVal val="ppt_x"/>
                                          </p:val>
                                        </p:tav>
                                      </p:tavLst>
                                    </p:anim>
                                    <p:anim calcmode="lin" valueType="num">
                                      <p:cBhvr additive="base">
                                        <p:cTn id="65" dur="500"/>
                                        <p:tgtEl>
                                          <p:spTgt spid="22"/>
                                        </p:tgtEl>
                                        <p:attrNameLst>
                                          <p:attrName>ppt_y</p:attrName>
                                        </p:attrNameLst>
                                      </p:cBhvr>
                                      <p:tavLst>
                                        <p:tav tm="0">
                                          <p:val>
                                            <p:strVal val="ppt_y"/>
                                          </p:val>
                                        </p:tav>
                                        <p:tav tm="100000">
                                          <p:val>
                                            <p:strVal val="1+ppt_h/2"/>
                                          </p:val>
                                        </p:tav>
                                      </p:tavLst>
                                    </p:anim>
                                    <p:set>
                                      <p:cBhvr>
                                        <p:cTn id="66" dur="1" fill="hold">
                                          <p:stCondLst>
                                            <p:cond delay="4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0" nodeType="clickEffect">
                                  <p:stCondLst>
                                    <p:cond delay="0"/>
                                  </p:stCondLst>
                                  <p:childTnLst>
                                    <p:anim calcmode="lin" valueType="num">
                                      <p:cBhvr additive="base">
                                        <p:cTn id="70" dur="500"/>
                                        <p:tgtEl>
                                          <p:spTgt spid="21"/>
                                        </p:tgtEl>
                                        <p:attrNameLst>
                                          <p:attrName>ppt_x</p:attrName>
                                        </p:attrNameLst>
                                      </p:cBhvr>
                                      <p:tavLst>
                                        <p:tav tm="0">
                                          <p:val>
                                            <p:strVal val="ppt_x"/>
                                          </p:val>
                                        </p:tav>
                                        <p:tav tm="100000">
                                          <p:val>
                                            <p:strVal val="ppt_x"/>
                                          </p:val>
                                        </p:tav>
                                      </p:tavLst>
                                    </p:anim>
                                    <p:anim calcmode="lin" valueType="num">
                                      <p:cBhvr additive="base">
                                        <p:cTn id="71" dur="500"/>
                                        <p:tgtEl>
                                          <p:spTgt spid="21"/>
                                        </p:tgtEl>
                                        <p:attrNameLst>
                                          <p:attrName>ppt_y</p:attrName>
                                        </p:attrNameLst>
                                      </p:cBhvr>
                                      <p:tavLst>
                                        <p:tav tm="0">
                                          <p:val>
                                            <p:strVal val="ppt_y"/>
                                          </p:val>
                                        </p:tav>
                                        <p:tav tm="100000">
                                          <p:val>
                                            <p:strVal val="1+ppt_h/2"/>
                                          </p:val>
                                        </p:tav>
                                      </p:tavLst>
                                    </p:anim>
                                    <p:set>
                                      <p:cBhvr>
                                        <p:cTn id="72" dur="1" fill="hold">
                                          <p:stCondLst>
                                            <p:cond delay="499"/>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5"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05" y="1769013"/>
            <a:ext cx="5272088" cy="329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7" y="120048"/>
            <a:ext cx="5272088" cy="15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5855803" y="1515602"/>
            <a:ext cx="2303259" cy="1077218"/>
          </a:xfrm>
          <a:prstGeom prst="rect">
            <a:avLst/>
          </a:prstGeom>
          <a:noFill/>
          <a:ln>
            <a:solidFill>
              <a:schemeClr val="tx1"/>
            </a:solidFill>
          </a:ln>
        </p:spPr>
        <p:txBody>
          <a:bodyPr wrap="none" rtlCol="0">
            <a:spAutoFit/>
          </a:bodyPr>
          <a:lstStyle/>
          <a:p>
            <a:r>
              <a:rPr lang="fr-BE" sz="1600" dirty="0" smtClean="0">
                <a:solidFill>
                  <a:schemeClr val="tx2"/>
                </a:solidFill>
                <a:latin typeface="+mn-lt"/>
              </a:rPr>
              <a:t>Utilisation d’une feuille </a:t>
            </a:r>
          </a:p>
          <a:p>
            <a:r>
              <a:rPr lang="fr-BE" sz="1600" dirty="0" smtClean="0">
                <a:solidFill>
                  <a:schemeClr val="tx2"/>
                </a:solidFill>
                <a:latin typeface="+mn-lt"/>
              </a:rPr>
              <a:t>par sous groupe </a:t>
            </a:r>
          </a:p>
          <a:p>
            <a:r>
              <a:rPr lang="fr-BE" sz="1600" dirty="0" smtClean="0">
                <a:solidFill>
                  <a:schemeClr val="tx2"/>
                </a:solidFill>
                <a:latin typeface="+mn-lt"/>
              </a:rPr>
              <a:t>d’animaux : génisses, </a:t>
            </a:r>
          </a:p>
          <a:p>
            <a:r>
              <a:rPr lang="fr-BE" sz="1600" dirty="0" smtClean="0">
                <a:solidFill>
                  <a:schemeClr val="tx2"/>
                </a:solidFill>
                <a:latin typeface="+mn-lt"/>
              </a:rPr>
              <a:t>primipares, pluripares …..</a:t>
            </a:r>
          </a:p>
        </p:txBody>
      </p:sp>
      <p:sp>
        <p:nvSpPr>
          <p:cNvPr id="6" name="ZoneTexte 5"/>
          <p:cNvSpPr txBox="1"/>
          <p:nvPr/>
        </p:nvSpPr>
        <p:spPr>
          <a:xfrm>
            <a:off x="5567532" y="413598"/>
            <a:ext cx="2524602" cy="338554"/>
          </a:xfrm>
          <a:prstGeom prst="rect">
            <a:avLst/>
          </a:prstGeom>
          <a:noFill/>
          <a:ln>
            <a:solidFill>
              <a:schemeClr val="tx1"/>
            </a:solidFill>
          </a:ln>
        </p:spPr>
        <p:txBody>
          <a:bodyPr wrap="none" rtlCol="0">
            <a:spAutoFit/>
          </a:bodyPr>
          <a:lstStyle/>
          <a:p>
            <a:r>
              <a:rPr lang="fr-BE" sz="1600" dirty="0" smtClean="0">
                <a:solidFill>
                  <a:schemeClr val="tx2"/>
                </a:solidFill>
                <a:latin typeface="+mn-lt"/>
              </a:rPr>
              <a:t>Taux de gestation / IA : 80 %</a:t>
            </a:r>
            <a:endParaRPr lang="fr-BE" sz="1600" dirty="0">
              <a:solidFill>
                <a:schemeClr val="tx2"/>
              </a:solidFill>
              <a:latin typeface="+mn-lt"/>
            </a:endParaRPr>
          </a:p>
        </p:txBody>
      </p:sp>
      <p:sp>
        <p:nvSpPr>
          <p:cNvPr id="7" name="ZoneTexte 6"/>
          <p:cNvSpPr txBox="1"/>
          <p:nvPr/>
        </p:nvSpPr>
        <p:spPr>
          <a:xfrm>
            <a:off x="5580112" y="3290840"/>
            <a:ext cx="2524602" cy="338554"/>
          </a:xfrm>
          <a:prstGeom prst="rect">
            <a:avLst/>
          </a:prstGeom>
          <a:noFill/>
          <a:ln>
            <a:solidFill>
              <a:schemeClr val="tx1"/>
            </a:solidFill>
          </a:ln>
        </p:spPr>
        <p:txBody>
          <a:bodyPr wrap="none" rtlCol="0">
            <a:spAutoFit/>
          </a:bodyPr>
          <a:lstStyle/>
          <a:p>
            <a:r>
              <a:rPr lang="fr-BE" sz="1600" dirty="0" smtClean="0">
                <a:solidFill>
                  <a:schemeClr val="tx2"/>
                </a:solidFill>
                <a:latin typeface="+mn-lt"/>
              </a:rPr>
              <a:t>Taux de gestation / IA : 41 %</a:t>
            </a:r>
            <a:endParaRPr lang="fr-BE" sz="1600" dirty="0">
              <a:solidFill>
                <a:schemeClr val="tx2"/>
              </a:solidFill>
              <a:latin typeface="+mn-lt"/>
            </a:endParaRPr>
          </a:p>
        </p:txBody>
      </p:sp>
    </p:spTree>
    <p:extLst>
      <p:ext uri="{BB962C8B-B14F-4D97-AF65-F5344CB8AC3E}">
        <p14:creationId xmlns:p14="http://schemas.microsoft.com/office/powerpoint/2010/main" val="39906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35896" y="105819"/>
            <a:ext cx="5017680" cy="707886"/>
          </a:xfrm>
          <a:prstGeom prst="rect">
            <a:avLst/>
          </a:prstGeom>
          <a:solidFill>
            <a:srgbClr val="002060"/>
          </a:solidFill>
          <a:ln>
            <a:solidFill>
              <a:schemeClr val="tx1"/>
            </a:solidFill>
          </a:ln>
        </p:spPr>
        <p:txBody>
          <a:bodyPr wrap="square" rtlCol="0">
            <a:spAutoFit/>
          </a:bodyPr>
          <a:lstStyle/>
          <a:p>
            <a:pPr algn="ctr"/>
            <a:r>
              <a:rPr lang="fr-BE" sz="2000" dirty="0" smtClean="0">
                <a:solidFill>
                  <a:schemeClr val="bg1"/>
                </a:solidFill>
                <a:latin typeface="+mn-lt"/>
              </a:rPr>
              <a:t>En format « numérique »</a:t>
            </a:r>
          </a:p>
          <a:p>
            <a:pPr algn="ctr"/>
            <a:r>
              <a:rPr lang="fr-BE" sz="2000" dirty="0" smtClean="0">
                <a:solidFill>
                  <a:schemeClr val="bg1"/>
                </a:solidFill>
                <a:latin typeface="+mn-lt"/>
              </a:rPr>
              <a:t>Fichier </a:t>
            </a:r>
            <a:r>
              <a:rPr lang="fr-BE" sz="2000" dirty="0" err="1" smtClean="0">
                <a:solidFill>
                  <a:schemeClr val="bg1"/>
                </a:solidFill>
                <a:latin typeface="+mn-lt"/>
              </a:rPr>
              <a:t>Excell</a:t>
            </a:r>
            <a:endParaRPr lang="fr-BE" sz="2000" dirty="0">
              <a:solidFill>
                <a:schemeClr val="bg1"/>
              </a:solidFill>
              <a:latin typeface="+mn-lt"/>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90" y="139303"/>
            <a:ext cx="2686050" cy="4864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6914" y="417442"/>
            <a:ext cx="1386509" cy="14908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Rectangle 4"/>
          <p:cNvSpPr/>
          <p:nvPr/>
        </p:nvSpPr>
        <p:spPr>
          <a:xfrm>
            <a:off x="506914" y="570879"/>
            <a:ext cx="1386509" cy="4433318"/>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5"/>
          <p:cNvSpPr/>
          <p:nvPr/>
        </p:nvSpPr>
        <p:spPr>
          <a:xfrm>
            <a:off x="1893422" y="423655"/>
            <a:ext cx="395081" cy="136663"/>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1873492" y="570878"/>
            <a:ext cx="415011" cy="4433318"/>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2288502" y="570878"/>
            <a:ext cx="541638" cy="4433318"/>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2288502" y="418683"/>
            <a:ext cx="541638" cy="147847"/>
          </a:xfrm>
          <a:prstGeom prst="rect">
            <a:avLst/>
          </a:prstGeom>
          <a:solidFill>
            <a:schemeClr val="bg2">
              <a:lumMod val="9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aphicFrame>
        <p:nvGraphicFramePr>
          <p:cNvPr id="10" name="Graphique 9"/>
          <p:cNvGraphicFramePr>
            <a:graphicFrameLocks/>
          </p:cNvGraphicFramePr>
          <p:nvPr>
            <p:extLst>
              <p:ext uri="{D42A27DB-BD31-4B8C-83A1-F6EECF244321}">
                <p14:modId xmlns:p14="http://schemas.microsoft.com/office/powerpoint/2010/main" val="1896997178"/>
              </p:ext>
            </p:extLst>
          </p:nvPr>
        </p:nvGraphicFramePr>
        <p:xfrm>
          <a:off x="2992766" y="1027241"/>
          <a:ext cx="6076239" cy="38245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022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Graphic spid="10"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à coins arrondis 2"/>
          <p:cNvSpPr/>
          <p:nvPr/>
        </p:nvSpPr>
        <p:spPr>
          <a:xfrm>
            <a:off x="467544" y="1491630"/>
            <a:ext cx="7992888" cy="144016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smtClean="0">
                <a:solidFill>
                  <a:schemeClr val="tx1"/>
                </a:solidFill>
              </a:rPr>
              <a:t>Quelles sont les hormones impliquées dans la régulation du cycle ?</a:t>
            </a:r>
            <a:endParaRPr lang="fr-BE" sz="3600" dirty="0">
              <a:solidFill>
                <a:schemeClr val="tx1"/>
              </a:solidFill>
            </a:endParaRPr>
          </a:p>
        </p:txBody>
      </p:sp>
    </p:spTree>
    <p:extLst>
      <p:ext uri="{BB962C8B-B14F-4D97-AF65-F5344CB8AC3E}">
        <p14:creationId xmlns:p14="http://schemas.microsoft.com/office/powerpoint/2010/main" val="1047705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1"/>
          </p:nvPr>
        </p:nvSpPr>
        <p:spPr>
          <a:xfrm>
            <a:off x="179514" y="3651871"/>
            <a:ext cx="3692042" cy="1242137"/>
          </a:xfrm>
          <a:ln>
            <a:solidFill>
              <a:schemeClr val="tx1"/>
            </a:solidFill>
          </a:ln>
        </p:spPr>
        <p:txBody>
          <a:bodyPr>
            <a:normAutofit/>
          </a:bodyPr>
          <a:lstStyle/>
          <a:p>
            <a:r>
              <a:rPr lang="en-US" altLang="fr-FR" sz="1600" dirty="0" smtClean="0">
                <a:ea typeface="Verdana" panose="020B0604030504040204" pitchFamily="34" charset="0"/>
                <a:cs typeface="Verdana" panose="020B0604030504040204" pitchFamily="34" charset="0"/>
              </a:rPr>
              <a:t>Non </a:t>
            </a:r>
            <a:r>
              <a:rPr lang="en-US" altLang="fr-FR" sz="1600" dirty="0" err="1" smtClean="0">
                <a:ea typeface="Verdana" panose="020B0604030504040204" pitchFamily="34" charset="0"/>
                <a:cs typeface="Verdana" panose="020B0604030504040204" pitchFamily="34" charset="0"/>
              </a:rPr>
              <a:t>cavitaires</a:t>
            </a:r>
            <a:r>
              <a:rPr lang="en-US" altLang="fr-FR" sz="1600" dirty="0" smtClean="0">
                <a:ea typeface="Verdana" panose="020B0604030504040204" pitchFamily="34" charset="0"/>
                <a:cs typeface="Verdana" panose="020B0604030504040204" pitchFamily="34" charset="0"/>
              </a:rPr>
              <a:t> : &lt; 2 mm</a:t>
            </a:r>
          </a:p>
          <a:p>
            <a:r>
              <a:rPr lang="en-US" altLang="fr-FR" sz="1600" dirty="0" err="1" smtClean="0">
                <a:ea typeface="Verdana" panose="020B0604030504040204" pitchFamily="34" charset="0"/>
                <a:cs typeface="Verdana" panose="020B0604030504040204" pitchFamily="34" charset="0"/>
              </a:rPr>
              <a:t>Cavitaires</a:t>
            </a:r>
            <a:r>
              <a:rPr lang="en-US" altLang="fr-FR" sz="1600" dirty="0" smtClean="0">
                <a:ea typeface="Verdana" panose="020B0604030504040204" pitchFamily="34" charset="0"/>
                <a:cs typeface="Verdana" panose="020B0604030504040204" pitchFamily="34" charset="0"/>
              </a:rPr>
              <a:t> : 2 to 25 mm</a:t>
            </a:r>
          </a:p>
          <a:p>
            <a:r>
              <a:rPr lang="en-US" altLang="fr-FR" sz="1600" dirty="0" err="1" smtClean="0">
                <a:ea typeface="Verdana" panose="020B0604030504040204" pitchFamily="34" charset="0"/>
                <a:cs typeface="Verdana" panose="020B0604030504040204" pitchFamily="34" charset="0"/>
              </a:rPr>
              <a:t>Contient</a:t>
            </a:r>
            <a:r>
              <a:rPr lang="en-US" altLang="fr-FR" sz="1600" dirty="0" smtClean="0">
                <a:ea typeface="Verdana" panose="020B0604030504040204" pitchFamily="34" charset="0"/>
                <a:cs typeface="Verdana" panose="020B0604030504040204" pitchFamily="34" charset="0"/>
              </a:rPr>
              <a:t> </a:t>
            </a:r>
            <a:r>
              <a:rPr lang="en-US" altLang="fr-FR" sz="1600" dirty="0" err="1" smtClean="0">
                <a:ea typeface="Verdana" panose="020B0604030504040204" pitchFamily="34" charset="0"/>
                <a:cs typeface="Verdana" panose="020B0604030504040204" pitchFamily="34" charset="0"/>
              </a:rPr>
              <a:t>l’ovocyte</a:t>
            </a:r>
            <a:endParaRPr lang="en-US" altLang="fr-FR" sz="1600" dirty="0" smtClean="0">
              <a:ea typeface="Verdana" panose="020B0604030504040204" pitchFamily="34" charset="0"/>
              <a:cs typeface="Verdana" panose="020B0604030504040204" pitchFamily="34" charset="0"/>
            </a:endParaRPr>
          </a:p>
          <a:p>
            <a:r>
              <a:rPr lang="en-US" altLang="fr-FR" sz="1600" dirty="0">
                <a:ea typeface="Verdana" panose="020B0604030504040204" pitchFamily="34" charset="0"/>
                <a:cs typeface="Verdana" panose="020B0604030504040204" pitchFamily="34" charset="0"/>
              </a:rPr>
              <a:t>H</a:t>
            </a:r>
            <a:r>
              <a:rPr lang="en-US" altLang="fr-FR" sz="1600" dirty="0" smtClean="0">
                <a:ea typeface="Verdana" panose="020B0604030504040204" pitchFamily="34" charset="0"/>
                <a:cs typeface="Verdana" panose="020B0604030504040204" pitchFamily="34" charset="0"/>
              </a:rPr>
              <a:t>ormone : </a:t>
            </a:r>
            <a:r>
              <a:rPr lang="en-US" altLang="fr-FR" sz="1600" dirty="0" err="1" smtClean="0">
                <a:ea typeface="Verdana" panose="020B0604030504040204" pitchFamily="34" charset="0"/>
                <a:cs typeface="Verdana" panose="020B0604030504040204" pitchFamily="34" charset="0"/>
              </a:rPr>
              <a:t>oestradiol</a:t>
            </a:r>
            <a:endParaRPr lang="en-US" altLang="fr-FR" sz="1600" dirty="0" smtClean="0">
              <a:ea typeface="Verdana" panose="020B0604030504040204" pitchFamily="34" charset="0"/>
              <a:cs typeface="Verdana" panose="020B0604030504040204" pitchFamily="34" charset="0"/>
            </a:endParaRPr>
          </a:p>
          <a:p>
            <a:endParaRPr lang="fr-BE" altLang="fr-FR" sz="1600" dirty="0" smtClean="0">
              <a:ea typeface="Verdana" panose="020B0604030504040204" pitchFamily="34" charset="0"/>
              <a:cs typeface="Verdana" panose="020B0604030504040204" pitchFamily="34" charset="0"/>
            </a:endParaRPr>
          </a:p>
        </p:txBody>
      </p:sp>
      <p:pic>
        <p:nvPicPr>
          <p:cNvPr id="16388" name="Picture 4" descr="314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644008" y="789552"/>
            <a:ext cx="3456384" cy="2430270"/>
          </a:xfrm>
          <a:noFill/>
          <a:ln>
            <a:solidFill>
              <a:schemeClr val="tx1"/>
            </a:solidFill>
          </a:ln>
        </p:spPr>
      </p:pic>
      <p:pic>
        <p:nvPicPr>
          <p:cNvPr id="16389" name="Picture 5" descr="314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95538" y="789552"/>
            <a:ext cx="3533192" cy="2484276"/>
          </a:xfrm>
          <a:noFill/>
          <a:ln>
            <a:solidFill>
              <a:schemeClr val="tx1"/>
            </a:solidFill>
          </a:ln>
        </p:spPr>
      </p:pic>
      <p:sp>
        <p:nvSpPr>
          <p:cNvPr id="7" name="ZoneTexte 6"/>
          <p:cNvSpPr txBox="1"/>
          <p:nvPr/>
        </p:nvSpPr>
        <p:spPr>
          <a:xfrm>
            <a:off x="2488757" y="195487"/>
            <a:ext cx="3718124" cy="400110"/>
          </a:xfrm>
          <a:prstGeom prst="rect">
            <a:avLst/>
          </a:prstGeom>
          <a:solidFill>
            <a:schemeClr val="accent6">
              <a:lumMod val="75000"/>
            </a:schemeClr>
          </a:solidFill>
          <a:ln>
            <a:solidFill>
              <a:schemeClr val="tx1"/>
            </a:solidFill>
          </a:ln>
        </p:spPr>
        <p:txBody>
          <a:bodyPr wrap="square" rtlCol="0">
            <a:spAutoFit/>
          </a:bodyPr>
          <a:lstStyle/>
          <a:p>
            <a:r>
              <a:rPr lang="fr-BE" sz="2000" dirty="0" smtClean="0">
                <a:solidFill>
                  <a:schemeClr val="bg1"/>
                </a:solidFill>
                <a:ea typeface="Verdana" panose="020B0604030504040204" pitchFamily="34" charset="0"/>
                <a:cs typeface="Verdana" panose="020B0604030504040204" pitchFamily="34" charset="0"/>
              </a:rPr>
              <a:t>L’ovaire : deux types de structures</a:t>
            </a:r>
            <a:endParaRPr lang="fr-BE" sz="2000" dirty="0">
              <a:solidFill>
                <a:schemeClr val="bg1"/>
              </a:solidFill>
              <a:ea typeface="Verdana" panose="020B0604030504040204" pitchFamily="34" charset="0"/>
              <a:cs typeface="Verdana" panose="020B0604030504040204" pitchFamily="34" charset="0"/>
            </a:endParaRPr>
          </a:p>
        </p:txBody>
      </p:sp>
      <p:sp>
        <p:nvSpPr>
          <p:cNvPr id="3" name="Forme libre 2"/>
          <p:cNvSpPr/>
          <p:nvPr/>
        </p:nvSpPr>
        <p:spPr>
          <a:xfrm>
            <a:off x="2195736" y="1330873"/>
            <a:ext cx="931384" cy="965818"/>
          </a:xfrm>
          <a:custGeom>
            <a:avLst/>
            <a:gdLst>
              <a:gd name="connsiteX0" fmla="*/ 361507 w 1084521"/>
              <a:gd name="connsiteY0" fmla="*/ 1140 h 1287757"/>
              <a:gd name="connsiteX1" fmla="*/ 329610 w 1084521"/>
              <a:gd name="connsiteY1" fmla="*/ 54303 h 1287757"/>
              <a:gd name="connsiteX2" fmla="*/ 265814 w 1084521"/>
              <a:gd name="connsiteY2" fmla="*/ 96833 h 1287757"/>
              <a:gd name="connsiteX3" fmla="*/ 233917 w 1084521"/>
              <a:gd name="connsiteY3" fmla="*/ 118098 h 1287757"/>
              <a:gd name="connsiteX4" fmla="*/ 127591 w 1084521"/>
              <a:gd name="connsiteY4" fmla="*/ 213791 h 1287757"/>
              <a:gd name="connsiteX5" fmla="*/ 95693 w 1084521"/>
              <a:gd name="connsiteY5" fmla="*/ 256322 h 1287757"/>
              <a:gd name="connsiteX6" fmla="*/ 63796 w 1084521"/>
              <a:gd name="connsiteY6" fmla="*/ 330750 h 1287757"/>
              <a:gd name="connsiteX7" fmla="*/ 42531 w 1084521"/>
              <a:gd name="connsiteY7" fmla="*/ 362647 h 1287757"/>
              <a:gd name="connsiteX8" fmla="*/ 10633 w 1084521"/>
              <a:gd name="connsiteY8" fmla="*/ 500870 h 1287757"/>
              <a:gd name="connsiteX9" fmla="*/ 0 w 1084521"/>
              <a:gd name="connsiteY9" fmla="*/ 639094 h 1287757"/>
              <a:gd name="connsiteX10" fmla="*/ 31898 w 1084521"/>
              <a:gd name="connsiteY10" fmla="*/ 851745 h 1287757"/>
              <a:gd name="connsiteX11" fmla="*/ 42531 w 1084521"/>
              <a:gd name="connsiteY11" fmla="*/ 883643 h 1287757"/>
              <a:gd name="connsiteX12" fmla="*/ 85061 w 1084521"/>
              <a:gd name="connsiteY12" fmla="*/ 947438 h 1287757"/>
              <a:gd name="connsiteX13" fmla="*/ 106326 w 1084521"/>
              <a:gd name="connsiteY13" fmla="*/ 979336 h 1287757"/>
              <a:gd name="connsiteX14" fmla="*/ 159489 w 1084521"/>
              <a:gd name="connsiteY14" fmla="*/ 1075029 h 1287757"/>
              <a:gd name="connsiteX15" fmla="*/ 212652 w 1084521"/>
              <a:gd name="connsiteY15" fmla="*/ 1128191 h 1287757"/>
              <a:gd name="connsiteX16" fmla="*/ 265814 w 1084521"/>
              <a:gd name="connsiteY16" fmla="*/ 1181354 h 1287757"/>
              <a:gd name="connsiteX17" fmla="*/ 329610 w 1084521"/>
              <a:gd name="connsiteY17" fmla="*/ 1202619 h 1287757"/>
              <a:gd name="connsiteX18" fmla="*/ 393405 w 1084521"/>
              <a:gd name="connsiteY18" fmla="*/ 1234517 h 1287757"/>
              <a:gd name="connsiteX19" fmla="*/ 457200 w 1084521"/>
              <a:gd name="connsiteY19" fmla="*/ 1266415 h 1287757"/>
              <a:gd name="connsiteX20" fmla="*/ 542261 w 1084521"/>
              <a:gd name="connsiteY20" fmla="*/ 1277047 h 1287757"/>
              <a:gd name="connsiteX21" fmla="*/ 574159 w 1084521"/>
              <a:gd name="connsiteY21" fmla="*/ 1287680 h 1287757"/>
              <a:gd name="connsiteX22" fmla="*/ 754912 w 1084521"/>
              <a:gd name="connsiteY22" fmla="*/ 1266415 h 1287757"/>
              <a:gd name="connsiteX23" fmla="*/ 818707 w 1084521"/>
              <a:gd name="connsiteY23" fmla="*/ 1223884 h 1287757"/>
              <a:gd name="connsiteX24" fmla="*/ 850605 w 1084521"/>
              <a:gd name="connsiteY24" fmla="*/ 1202619 h 1287757"/>
              <a:gd name="connsiteX25" fmla="*/ 871870 w 1084521"/>
              <a:gd name="connsiteY25" fmla="*/ 1170722 h 1287757"/>
              <a:gd name="connsiteX26" fmla="*/ 914400 w 1084521"/>
              <a:gd name="connsiteY26" fmla="*/ 1117559 h 1287757"/>
              <a:gd name="connsiteX27" fmla="*/ 925033 w 1084521"/>
              <a:gd name="connsiteY27" fmla="*/ 1085661 h 1287757"/>
              <a:gd name="connsiteX28" fmla="*/ 967563 w 1084521"/>
              <a:gd name="connsiteY28" fmla="*/ 1021866 h 1287757"/>
              <a:gd name="connsiteX29" fmla="*/ 999461 w 1084521"/>
              <a:gd name="connsiteY29" fmla="*/ 958070 h 1287757"/>
              <a:gd name="connsiteX30" fmla="*/ 1031359 w 1084521"/>
              <a:gd name="connsiteY30" fmla="*/ 862377 h 1287757"/>
              <a:gd name="connsiteX31" fmla="*/ 1041991 w 1084521"/>
              <a:gd name="connsiteY31" fmla="*/ 830480 h 1287757"/>
              <a:gd name="connsiteX32" fmla="*/ 1063256 w 1084521"/>
              <a:gd name="connsiteY32" fmla="*/ 798582 h 1287757"/>
              <a:gd name="connsiteX33" fmla="*/ 1073889 w 1084521"/>
              <a:gd name="connsiteY33" fmla="*/ 713522 h 1287757"/>
              <a:gd name="connsiteX34" fmla="*/ 1084521 w 1084521"/>
              <a:gd name="connsiteY34" fmla="*/ 681624 h 1287757"/>
              <a:gd name="connsiteX35" fmla="*/ 1073889 w 1084521"/>
              <a:gd name="connsiteY35" fmla="*/ 479605 h 1287757"/>
              <a:gd name="connsiteX36" fmla="*/ 1052624 w 1084521"/>
              <a:gd name="connsiteY36" fmla="*/ 447708 h 1287757"/>
              <a:gd name="connsiteX37" fmla="*/ 1031359 w 1084521"/>
              <a:gd name="connsiteY37" fmla="*/ 383912 h 1287757"/>
              <a:gd name="connsiteX38" fmla="*/ 1020726 w 1084521"/>
              <a:gd name="connsiteY38" fmla="*/ 352015 h 1287757"/>
              <a:gd name="connsiteX39" fmla="*/ 978196 w 1084521"/>
              <a:gd name="connsiteY39" fmla="*/ 288219 h 1287757"/>
              <a:gd name="connsiteX40" fmla="*/ 935665 w 1084521"/>
              <a:gd name="connsiteY40" fmla="*/ 203159 h 1287757"/>
              <a:gd name="connsiteX41" fmla="*/ 903768 w 1084521"/>
              <a:gd name="connsiteY41" fmla="*/ 181894 h 1287757"/>
              <a:gd name="connsiteX42" fmla="*/ 861238 w 1084521"/>
              <a:gd name="connsiteY42" fmla="*/ 128731 h 1287757"/>
              <a:gd name="connsiteX43" fmla="*/ 776177 w 1084521"/>
              <a:gd name="connsiteY43" fmla="*/ 64936 h 1287757"/>
              <a:gd name="connsiteX44" fmla="*/ 669852 w 1084521"/>
              <a:gd name="connsiteY44" fmla="*/ 22405 h 1287757"/>
              <a:gd name="connsiteX45" fmla="*/ 606056 w 1084521"/>
              <a:gd name="connsiteY45" fmla="*/ 11773 h 1287757"/>
              <a:gd name="connsiteX46" fmla="*/ 361507 w 1084521"/>
              <a:gd name="connsiteY46" fmla="*/ 1140 h 12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4521" h="1287757">
                <a:moveTo>
                  <a:pt x="361507" y="1140"/>
                </a:moveTo>
                <a:cubicBezTo>
                  <a:pt x="315433" y="8228"/>
                  <a:pt x="344223" y="39690"/>
                  <a:pt x="329610" y="54303"/>
                </a:cubicBezTo>
                <a:cubicBezTo>
                  <a:pt x="311538" y="72375"/>
                  <a:pt x="287079" y="82656"/>
                  <a:pt x="265814" y="96833"/>
                </a:cubicBezTo>
                <a:cubicBezTo>
                  <a:pt x="255182" y="103921"/>
                  <a:pt x="242953" y="109062"/>
                  <a:pt x="233917" y="118098"/>
                </a:cubicBezTo>
                <a:cubicBezTo>
                  <a:pt x="150453" y="201562"/>
                  <a:pt x="188682" y="173064"/>
                  <a:pt x="127591" y="213791"/>
                </a:cubicBezTo>
                <a:cubicBezTo>
                  <a:pt x="116958" y="227968"/>
                  <a:pt x="105085" y="241294"/>
                  <a:pt x="95693" y="256322"/>
                </a:cubicBezTo>
                <a:cubicBezTo>
                  <a:pt x="40377" y="344828"/>
                  <a:pt x="99974" y="258394"/>
                  <a:pt x="63796" y="330750"/>
                </a:cubicBezTo>
                <a:cubicBezTo>
                  <a:pt x="58081" y="342180"/>
                  <a:pt x="49619" y="352015"/>
                  <a:pt x="42531" y="362647"/>
                </a:cubicBezTo>
                <a:cubicBezTo>
                  <a:pt x="33260" y="399727"/>
                  <a:pt x="14300" y="473981"/>
                  <a:pt x="10633" y="500870"/>
                </a:cubicBezTo>
                <a:cubicBezTo>
                  <a:pt x="4389" y="546657"/>
                  <a:pt x="3544" y="593019"/>
                  <a:pt x="0" y="639094"/>
                </a:cubicBezTo>
                <a:cubicBezTo>
                  <a:pt x="12230" y="810305"/>
                  <a:pt x="-5098" y="740759"/>
                  <a:pt x="31898" y="851745"/>
                </a:cubicBezTo>
                <a:cubicBezTo>
                  <a:pt x="35442" y="862378"/>
                  <a:pt x="36314" y="874318"/>
                  <a:pt x="42531" y="883643"/>
                </a:cubicBezTo>
                <a:lnTo>
                  <a:pt x="85061" y="947438"/>
                </a:lnTo>
                <a:cubicBezTo>
                  <a:pt x="92149" y="958071"/>
                  <a:pt x="102285" y="967213"/>
                  <a:pt x="106326" y="979336"/>
                </a:cubicBezTo>
                <a:cubicBezTo>
                  <a:pt x="119696" y="1019445"/>
                  <a:pt x="122931" y="1038472"/>
                  <a:pt x="159489" y="1075029"/>
                </a:cubicBezTo>
                <a:cubicBezTo>
                  <a:pt x="177210" y="1092750"/>
                  <a:pt x="198751" y="1107339"/>
                  <a:pt x="212652" y="1128191"/>
                </a:cubicBezTo>
                <a:cubicBezTo>
                  <a:pt x="232051" y="1157290"/>
                  <a:pt x="232238" y="1166432"/>
                  <a:pt x="265814" y="1181354"/>
                </a:cubicBezTo>
                <a:cubicBezTo>
                  <a:pt x="286298" y="1190458"/>
                  <a:pt x="329610" y="1202619"/>
                  <a:pt x="329610" y="1202619"/>
                </a:cubicBezTo>
                <a:cubicBezTo>
                  <a:pt x="421016" y="1263557"/>
                  <a:pt x="305369" y="1190499"/>
                  <a:pt x="393405" y="1234517"/>
                </a:cubicBezTo>
                <a:cubicBezTo>
                  <a:pt x="432316" y="1253972"/>
                  <a:pt x="415208" y="1258780"/>
                  <a:pt x="457200" y="1266415"/>
                </a:cubicBezTo>
                <a:cubicBezTo>
                  <a:pt x="485313" y="1271527"/>
                  <a:pt x="513907" y="1273503"/>
                  <a:pt x="542261" y="1277047"/>
                </a:cubicBezTo>
                <a:cubicBezTo>
                  <a:pt x="552894" y="1280591"/>
                  <a:pt x="562951" y="1287680"/>
                  <a:pt x="574159" y="1287680"/>
                </a:cubicBezTo>
                <a:cubicBezTo>
                  <a:pt x="699896" y="1287680"/>
                  <a:pt x="683549" y="1290201"/>
                  <a:pt x="754912" y="1266415"/>
                </a:cubicBezTo>
                <a:lnTo>
                  <a:pt x="818707" y="1223884"/>
                </a:lnTo>
                <a:lnTo>
                  <a:pt x="850605" y="1202619"/>
                </a:lnTo>
                <a:cubicBezTo>
                  <a:pt x="857693" y="1191987"/>
                  <a:pt x="863887" y="1180700"/>
                  <a:pt x="871870" y="1170722"/>
                </a:cubicBezTo>
                <a:cubicBezTo>
                  <a:pt x="898240" y="1137760"/>
                  <a:pt x="892585" y="1161188"/>
                  <a:pt x="914400" y="1117559"/>
                </a:cubicBezTo>
                <a:cubicBezTo>
                  <a:pt x="919412" y="1107534"/>
                  <a:pt x="919590" y="1095458"/>
                  <a:pt x="925033" y="1085661"/>
                </a:cubicBezTo>
                <a:cubicBezTo>
                  <a:pt x="937445" y="1063320"/>
                  <a:pt x="959481" y="1046112"/>
                  <a:pt x="967563" y="1021866"/>
                </a:cubicBezTo>
                <a:cubicBezTo>
                  <a:pt x="982237" y="977845"/>
                  <a:pt x="971979" y="999294"/>
                  <a:pt x="999461" y="958070"/>
                </a:cubicBezTo>
                <a:lnTo>
                  <a:pt x="1031359" y="862377"/>
                </a:lnTo>
                <a:cubicBezTo>
                  <a:pt x="1034903" y="851745"/>
                  <a:pt x="1035774" y="839805"/>
                  <a:pt x="1041991" y="830480"/>
                </a:cubicBezTo>
                <a:lnTo>
                  <a:pt x="1063256" y="798582"/>
                </a:lnTo>
                <a:cubicBezTo>
                  <a:pt x="1066800" y="770229"/>
                  <a:pt x="1068778" y="741635"/>
                  <a:pt x="1073889" y="713522"/>
                </a:cubicBezTo>
                <a:cubicBezTo>
                  <a:pt x="1075894" y="702495"/>
                  <a:pt x="1084521" y="692832"/>
                  <a:pt x="1084521" y="681624"/>
                </a:cubicBezTo>
                <a:cubicBezTo>
                  <a:pt x="1084521" y="614191"/>
                  <a:pt x="1083000" y="546420"/>
                  <a:pt x="1073889" y="479605"/>
                </a:cubicBezTo>
                <a:cubicBezTo>
                  <a:pt x="1072162" y="466944"/>
                  <a:pt x="1057814" y="459385"/>
                  <a:pt x="1052624" y="447708"/>
                </a:cubicBezTo>
                <a:cubicBezTo>
                  <a:pt x="1043520" y="427224"/>
                  <a:pt x="1038448" y="405177"/>
                  <a:pt x="1031359" y="383912"/>
                </a:cubicBezTo>
                <a:cubicBezTo>
                  <a:pt x="1027815" y="373280"/>
                  <a:pt x="1026943" y="361340"/>
                  <a:pt x="1020726" y="352015"/>
                </a:cubicBezTo>
                <a:cubicBezTo>
                  <a:pt x="1006549" y="330750"/>
                  <a:pt x="986278" y="312465"/>
                  <a:pt x="978196" y="288219"/>
                </a:cubicBezTo>
                <a:cubicBezTo>
                  <a:pt x="961304" y="237544"/>
                  <a:pt x="969408" y="230153"/>
                  <a:pt x="935665" y="203159"/>
                </a:cubicBezTo>
                <a:cubicBezTo>
                  <a:pt x="925687" y="195176"/>
                  <a:pt x="914400" y="188982"/>
                  <a:pt x="903768" y="181894"/>
                </a:cubicBezTo>
                <a:cubicBezTo>
                  <a:pt x="886903" y="131300"/>
                  <a:pt x="904959" y="163707"/>
                  <a:pt x="861238" y="128731"/>
                </a:cubicBezTo>
                <a:cubicBezTo>
                  <a:pt x="811396" y="88857"/>
                  <a:pt x="875093" y="114396"/>
                  <a:pt x="776177" y="64936"/>
                </a:cubicBezTo>
                <a:cubicBezTo>
                  <a:pt x="741469" y="47581"/>
                  <a:pt x="709269" y="28974"/>
                  <a:pt x="669852" y="22405"/>
                </a:cubicBezTo>
                <a:lnTo>
                  <a:pt x="606056" y="11773"/>
                </a:lnTo>
                <a:cubicBezTo>
                  <a:pt x="364223" y="22765"/>
                  <a:pt x="407581" y="-5948"/>
                  <a:pt x="361507" y="1140"/>
                </a:cubicBezTo>
                <a:close/>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4" name="Forme libre 3"/>
          <p:cNvSpPr/>
          <p:nvPr/>
        </p:nvSpPr>
        <p:spPr>
          <a:xfrm>
            <a:off x="4933508" y="1084073"/>
            <a:ext cx="1181228" cy="1244458"/>
          </a:xfrm>
          <a:custGeom>
            <a:avLst/>
            <a:gdLst>
              <a:gd name="connsiteX0" fmla="*/ 1127051 w 1375445"/>
              <a:gd name="connsiteY0" fmla="*/ 598 h 1659277"/>
              <a:gd name="connsiteX1" fmla="*/ 1020726 w 1375445"/>
              <a:gd name="connsiteY1" fmla="*/ 32496 h 1659277"/>
              <a:gd name="connsiteX2" fmla="*/ 956930 w 1375445"/>
              <a:gd name="connsiteY2" fmla="*/ 53761 h 1659277"/>
              <a:gd name="connsiteX3" fmla="*/ 882502 w 1375445"/>
              <a:gd name="connsiteY3" fmla="*/ 85658 h 1659277"/>
              <a:gd name="connsiteX4" fmla="*/ 850605 w 1375445"/>
              <a:gd name="connsiteY4" fmla="*/ 106923 h 1659277"/>
              <a:gd name="connsiteX5" fmla="*/ 754912 w 1375445"/>
              <a:gd name="connsiteY5" fmla="*/ 138821 h 1659277"/>
              <a:gd name="connsiteX6" fmla="*/ 723014 w 1375445"/>
              <a:gd name="connsiteY6" fmla="*/ 149454 h 1659277"/>
              <a:gd name="connsiteX7" fmla="*/ 691116 w 1375445"/>
              <a:gd name="connsiteY7" fmla="*/ 170719 h 1659277"/>
              <a:gd name="connsiteX8" fmla="*/ 616688 w 1375445"/>
              <a:gd name="connsiteY8" fmla="*/ 181351 h 1659277"/>
              <a:gd name="connsiteX9" fmla="*/ 308344 w 1375445"/>
              <a:gd name="connsiteY9" fmla="*/ 202617 h 1659277"/>
              <a:gd name="connsiteX10" fmla="*/ 212651 w 1375445"/>
              <a:gd name="connsiteY10" fmla="*/ 255779 h 1659277"/>
              <a:gd name="connsiteX11" fmla="*/ 180753 w 1375445"/>
              <a:gd name="connsiteY11" fmla="*/ 277044 h 1659277"/>
              <a:gd name="connsiteX12" fmla="*/ 127591 w 1375445"/>
              <a:gd name="connsiteY12" fmla="*/ 319575 h 1659277"/>
              <a:gd name="connsiteX13" fmla="*/ 116958 w 1375445"/>
              <a:gd name="connsiteY13" fmla="*/ 351472 h 1659277"/>
              <a:gd name="connsiteX14" fmla="*/ 95693 w 1375445"/>
              <a:gd name="connsiteY14" fmla="*/ 447165 h 1659277"/>
              <a:gd name="connsiteX15" fmla="*/ 74428 w 1375445"/>
              <a:gd name="connsiteY15" fmla="*/ 479063 h 1659277"/>
              <a:gd name="connsiteX16" fmla="*/ 63795 w 1375445"/>
              <a:gd name="connsiteY16" fmla="*/ 521593 h 1659277"/>
              <a:gd name="connsiteX17" fmla="*/ 42530 w 1375445"/>
              <a:gd name="connsiteY17" fmla="*/ 585389 h 1659277"/>
              <a:gd name="connsiteX18" fmla="*/ 21265 w 1375445"/>
              <a:gd name="connsiteY18" fmla="*/ 755510 h 1659277"/>
              <a:gd name="connsiteX19" fmla="*/ 10633 w 1375445"/>
              <a:gd name="connsiteY19" fmla="*/ 787407 h 1659277"/>
              <a:gd name="connsiteX20" fmla="*/ 0 w 1375445"/>
              <a:gd name="connsiteY20" fmla="*/ 851203 h 1659277"/>
              <a:gd name="connsiteX21" fmla="*/ 10633 w 1375445"/>
              <a:gd name="connsiteY21" fmla="*/ 1170179 h 1659277"/>
              <a:gd name="connsiteX22" fmla="*/ 31898 w 1375445"/>
              <a:gd name="connsiteY22" fmla="*/ 1212710 h 1659277"/>
              <a:gd name="connsiteX23" fmla="*/ 42530 w 1375445"/>
              <a:gd name="connsiteY23" fmla="*/ 1244607 h 1659277"/>
              <a:gd name="connsiteX24" fmla="*/ 106326 w 1375445"/>
              <a:gd name="connsiteY24" fmla="*/ 1340300 h 1659277"/>
              <a:gd name="connsiteX25" fmla="*/ 127591 w 1375445"/>
              <a:gd name="connsiteY25" fmla="*/ 1372198 h 1659277"/>
              <a:gd name="connsiteX26" fmla="*/ 191386 w 1375445"/>
              <a:gd name="connsiteY26" fmla="*/ 1435993 h 1659277"/>
              <a:gd name="connsiteX27" fmla="*/ 255181 w 1375445"/>
              <a:gd name="connsiteY27" fmla="*/ 1457258 h 1659277"/>
              <a:gd name="connsiteX28" fmla="*/ 287079 w 1375445"/>
              <a:gd name="connsiteY28" fmla="*/ 1467891 h 1659277"/>
              <a:gd name="connsiteX29" fmla="*/ 318977 w 1375445"/>
              <a:gd name="connsiteY29" fmla="*/ 1478523 h 1659277"/>
              <a:gd name="connsiteX30" fmla="*/ 478465 w 1375445"/>
              <a:gd name="connsiteY30" fmla="*/ 1467891 h 1659277"/>
              <a:gd name="connsiteX31" fmla="*/ 542260 w 1375445"/>
              <a:gd name="connsiteY31" fmla="*/ 1446626 h 1659277"/>
              <a:gd name="connsiteX32" fmla="*/ 574158 w 1375445"/>
              <a:gd name="connsiteY32" fmla="*/ 1435993 h 1659277"/>
              <a:gd name="connsiteX33" fmla="*/ 691116 w 1375445"/>
              <a:gd name="connsiteY33" fmla="*/ 1446626 h 1659277"/>
              <a:gd name="connsiteX34" fmla="*/ 754912 w 1375445"/>
              <a:gd name="connsiteY34" fmla="*/ 1499789 h 1659277"/>
              <a:gd name="connsiteX35" fmla="*/ 786809 w 1375445"/>
              <a:gd name="connsiteY35" fmla="*/ 1521054 h 1659277"/>
              <a:gd name="connsiteX36" fmla="*/ 818707 w 1375445"/>
              <a:gd name="connsiteY36" fmla="*/ 1563584 h 1659277"/>
              <a:gd name="connsiteX37" fmla="*/ 882502 w 1375445"/>
              <a:gd name="connsiteY37" fmla="*/ 1606114 h 1659277"/>
              <a:gd name="connsiteX38" fmla="*/ 914400 w 1375445"/>
              <a:gd name="connsiteY38" fmla="*/ 1627379 h 1659277"/>
              <a:gd name="connsiteX39" fmla="*/ 988828 w 1375445"/>
              <a:gd name="connsiteY39" fmla="*/ 1648644 h 1659277"/>
              <a:gd name="connsiteX40" fmla="*/ 1020726 w 1375445"/>
              <a:gd name="connsiteY40" fmla="*/ 1659277 h 1659277"/>
              <a:gd name="connsiteX41" fmla="*/ 1041991 w 1375445"/>
              <a:gd name="connsiteY41" fmla="*/ 1265872 h 1659277"/>
              <a:gd name="connsiteX42" fmla="*/ 1073888 w 1375445"/>
              <a:gd name="connsiteY42" fmla="*/ 1159547 h 1659277"/>
              <a:gd name="connsiteX43" fmla="*/ 1084521 w 1375445"/>
              <a:gd name="connsiteY43" fmla="*/ 1127649 h 1659277"/>
              <a:gd name="connsiteX44" fmla="*/ 1095153 w 1375445"/>
              <a:gd name="connsiteY44" fmla="*/ 1085119 h 1659277"/>
              <a:gd name="connsiteX45" fmla="*/ 1116419 w 1375445"/>
              <a:gd name="connsiteY45" fmla="*/ 1042589 h 1659277"/>
              <a:gd name="connsiteX46" fmla="*/ 1148316 w 1375445"/>
              <a:gd name="connsiteY46" fmla="*/ 968161 h 1659277"/>
              <a:gd name="connsiteX47" fmla="*/ 1158949 w 1375445"/>
              <a:gd name="connsiteY47" fmla="*/ 936263 h 1659277"/>
              <a:gd name="connsiteX48" fmla="*/ 1190846 w 1375445"/>
              <a:gd name="connsiteY48" fmla="*/ 904365 h 1659277"/>
              <a:gd name="connsiteX49" fmla="*/ 1233377 w 1375445"/>
              <a:gd name="connsiteY49" fmla="*/ 808672 h 1659277"/>
              <a:gd name="connsiteX50" fmla="*/ 1265274 w 1375445"/>
              <a:gd name="connsiteY50" fmla="*/ 712979 h 1659277"/>
              <a:gd name="connsiteX51" fmla="*/ 1275907 w 1375445"/>
              <a:gd name="connsiteY51" fmla="*/ 681082 h 1659277"/>
              <a:gd name="connsiteX52" fmla="*/ 1307805 w 1375445"/>
              <a:gd name="connsiteY52" fmla="*/ 638551 h 1659277"/>
              <a:gd name="connsiteX53" fmla="*/ 1329070 w 1375445"/>
              <a:gd name="connsiteY53" fmla="*/ 574756 h 1659277"/>
              <a:gd name="connsiteX54" fmla="*/ 1339702 w 1375445"/>
              <a:gd name="connsiteY54" fmla="*/ 542858 h 1659277"/>
              <a:gd name="connsiteX55" fmla="*/ 1360967 w 1375445"/>
              <a:gd name="connsiteY55" fmla="*/ 510961 h 1659277"/>
              <a:gd name="connsiteX56" fmla="*/ 1360967 w 1375445"/>
              <a:gd name="connsiteY56" fmla="*/ 266412 h 1659277"/>
              <a:gd name="connsiteX57" fmla="*/ 1350335 w 1375445"/>
              <a:gd name="connsiteY57" fmla="*/ 223882 h 1659277"/>
              <a:gd name="connsiteX58" fmla="*/ 1329070 w 1375445"/>
              <a:gd name="connsiteY58" fmla="*/ 191984 h 1659277"/>
              <a:gd name="connsiteX59" fmla="*/ 1318437 w 1375445"/>
              <a:gd name="connsiteY59" fmla="*/ 160086 h 1659277"/>
              <a:gd name="connsiteX60" fmla="*/ 1265274 w 1375445"/>
              <a:gd name="connsiteY60" fmla="*/ 106923 h 1659277"/>
              <a:gd name="connsiteX61" fmla="*/ 1233377 w 1375445"/>
              <a:gd name="connsiteY61" fmla="*/ 75026 h 1659277"/>
              <a:gd name="connsiteX62" fmla="*/ 1169581 w 1375445"/>
              <a:gd name="connsiteY62" fmla="*/ 21863 h 1659277"/>
              <a:gd name="connsiteX63" fmla="*/ 1137684 w 1375445"/>
              <a:gd name="connsiteY63" fmla="*/ 11230 h 1659277"/>
              <a:gd name="connsiteX64" fmla="*/ 1127051 w 1375445"/>
              <a:gd name="connsiteY64" fmla="*/ 598 h 16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375445" h="1659277">
                <a:moveTo>
                  <a:pt x="1127051" y="598"/>
                </a:moveTo>
                <a:cubicBezTo>
                  <a:pt x="1107558" y="4142"/>
                  <a:pt x="1106215" y="1409"/>
                  <a:pt x="1020726" y="32496"/>
                </a:cubicBezTo>
                <a:cubicBezTo>
                  <a:pt x="999660" y="40157"/>
                  <a:pt x="975581" y="41327"/>
                  <a:pt x="956930" y="53761"/>
                </a:cubicBezTo>
                <a:cubicBezTo>
                  <a:pt x="912874" y="83132"/>
                  <a:pt x="937430" y="71927"/>
                  <a:pt x="882502" y="85658"/>
                </a:cubicBezTo>
                <a:cubicBezTo>
                  <a:pt x="871870" y="92746"/>
                  <a:pt x="862282" y="101733"/>
                  <a:pt x="850605" y="106923"/>
                </a:cubicBezTo>
                <a:cubicBezTo>
                  <a:pt x="850588" y="106931"/>
                  <a:pt x="770870" y="133502"/>
                  <a:pt x="754912" y="138821"/>
                </a:cubicBezTo>
                <a:cubicBezTo>
                  <a:pt x="744279" y="142365"/>
                  <a:pt x="732340" y="143237"/>
                  <a:pt x="723014" y="149454"/>
                </a:cubicBezTo>
                <a:cubicBezTo>
                  <a:pt x="712381" y="156542"/>
                  <a:pt x="703356" y="167047"/>
                  <a:pt x="691116" y="170719"/>
                </a:cubicBezTo>
                <a:cubicBezTo>
                  <a:pt x="667112" y="177920"/>
                  <a:pt x="641663" y="179270"/>
                  <a:pt x="616688" y="181351"/>
                </a:cubicBezTo>
                <a:cubicBezTo>
                  <a:pt x="514018" y="189907"/>
                  <a:pt x="411125" y="195528"/>
                  <a:pt x="308344" y="202617"/>
                </a:cubicBezTo>
                <a:cubicBezTo>
                  <a:pt x="252200" y="221331"/>
                  <a:pt x="285772" y="207032"/>
                  <a:pt x="212651" y="255779"/>
                </a:cubicBezTo>
                <a:cubicBezTo>
                  <a:pt x="202018" y="262867"/>
                  <a:pt x="189789" y="268008"/>
                  <a:pt x="180753" y="277044"/>
                </a:cubicBezTo>
                <a:cubicBezTo>
                  <a:pt x="150452" y="307346"/>
                  <a:pt x="167829" y="292749"/>
                  <a:pt x="127591" y="319575"/>
                </a:cubicBezTo>
                <a:cubicBezTo>
                  <a:pt x="124047" y="330207"/>
                  <a:pt x="119389" y="340531"/>
                  <a:pt x="116958" y="351472"/>
                </a:cubicBezTo>
                <a:cubicBezTo>
                  <a:pt x="110422" y="380883"/>
                  <a:pt x="110057" y="418438"/>
                  <a:pt x="95693" y="447165"/>
                </a:cubicBezTo>
                <a:cubicBezTo>
                  <a:pt x="89978" y="458595"/>
                  <a:pt x="81516" y="468430"/>
                  <a:pt x="74428" y="479063"/>
                </a:cubicBezTo>
                <a:cubicBezTo>
                  <a:pt x="70884" y="493240"/>
                  <a:pt x="67994" y="507596"/>
                  <a:pt x="63795" y="521593"/>
                </a:cubicBezTo>
                <a:cubicBezTo>
                  <a:pt x="57354" y="543063"/>
                  <a:pt x="42530" y="585389"/>
                  <a:pt x="42530" y="585389"/>
                </a:cubicBezTo>
                <a:cubicBezTo>
                  <a:pt x="37181" y="638882"/>
                  <a:pt x="33258" y="701542"/>
                  <a:pt x="21265" y="755510"/>
                </a:cubicBezTo>
                <a:cubicBezTo>
                  <a:pt x="18834" y="766451"/>
                  <a:pt x="13064" y="776466"/>
                  <a:pt x="10633" y="787407"/>
                </a:cubicBezTo>
                <a:cubicBezTo>
                  <a:pt x="5956" y="808452"/>
                  <a:pt x="3544" y="829938"/>
                  <a:pt x="0" y="851203"/>
                </a:cubicBezTo>
                <a:cubicBezTo>
                  <a:pt x="3544" y="957528"/>
                  <a:pt x="1282" y="1064206"/>
                  <a:pt x="10633" y="1170179"/>
                </a:cubicBezTo>
                <a:cubicBezTo>
                  <a:pt x="12026" y="1185968"/>
                  <a:pt x="25654" y="1198141"/>
                  <a:pt x="31898" y="1212710"/>
                </a:cubicBezTo>
                <a:cubicBezTo>
                  <a:pt x="36313" y="1223011"/>
                  <a:pt x="37087" y="1234810"/>
                  <a:pt x="42530" y="1244607"/>
                </a:cubicBezTo>
                <a:cubicBezTo>
                  <a:pt x="42554" y="1244649"/>
                  <a:pt x="95680" y="1324331"/>
                  <a:pt x="106326" y="1340300"/>
                </a:cubicBezTo>
                <a:cubicBezTo>
                  <a:pt x="113415" y="1350933"/>
                  <a:pt x="119924" y="1361975"/>
                  <a:pt x="127591" y="1372198"/>
                </a:cubicBezTo>
                <a:cubicBezTo>
                  <a:pt x="150986" y="1403392"/>
                  <a:pt x="156403" y="1420445"/>
                  <a:pt x="191386" y="1435993"/>
                </a:cubicBezTo>
                <a:cubicBezTo>
                  <a:pt x="211869" y="1445097"/>
                  <a:pt x="233916" y="1450170"/>
                  <a:pt x="255181" y="1457258"/>
                </a:cubicBezTo>
                <a:lnTo>
                  <a:pt x="287079" y="1467891"/>
                </a:lnTo>
                <a:lnTo>
                  <a:pt x="318977" y="1478523"/>
                </a:lnTo>
                <a:cubicBezTo>
                  <a:pt x="372140" y="1474979"/>
                  <a:pt x="425720" y="1475426"/>
                  <a:pt x="478465" y="1467891"/>
                </a:cubicBezTo>
                <a:cubicBezTo>
                  <a:pt x="500655" y="1464721"/>
                  <a:pt x="520995" y="1453714"/>
                  <a:pt x="542260" y="1446626"/>
                </a:cubicBezTo>
                <a:lnTo>
                  <a:pt x="574158" y="1435993"/>
                </a:lnTo>
                <a:cubicBezTo>
                  <a:pt x="613144" y="1439537"/>
                  <a:pt x="652838" y="1438424"/>
                  <a:pt x="691116" y="1446626"/>
                </a:cubicBezTo>
                <a:cubicBezTo>
                  <a:pt x="712439" y="1451195"/>
                  <a:pt x="741144" y="1488316"/>
                  <a:pt x="754912" y="1499789"/>
                </a:cubicBezTo>
                <a:cubicBezTo>
                  <a:pt x="764729" y="1507970"/>
                  <a:pt x="777773" y="1512018"/>
                  <a:pt x="786809" y="1521054"/>
                </a:cubicBezTo>
                <a:cubicBezTo>
                  <a:pt x="799340" y="1533585"/>
                  <a:pt x="805462" y="1551811"/>
                  <a:pt x="818707" y="1563584"/>
                </a:cubicBezTo>
                <a:cubicBezTo>
                  <a:pt x="837809" y="1580563"/>
                  <a:pt x="861237" y="1591937"/>
                  <a:pt x="882502" y="1606114"/>
                </a:cubicBezTo>
                <a:cubicBezTo>
                  <a:pt x="893135" y="1613202"/>
                  <a:pt x="902277" y="1623338"/>
                  <a:pt x="914400" y="1627379"/>
                </a:cubicBezTo>
                <a:cubicBezTo>
                  <a:pt x="990881" y="1652873"/>
                  <a:pt x="895372" y="1621942"/>
                  <a:pt x="988828" y="1648644"/>
                </a:cubicBezTo>
                <a:cubicBezTo>
                  <a:pt x="999605" y="1651723"/>
                  <a:pt x="1010093" y="1655733"/>
                  <a:pt x="1020726" y="1659277"/>
                </a:cubicBezTo>
                <a:cubicBezTo>
                  <a:pt x="1061119" y="1497696"/>
                  <a:pt x="1019841" y="1675654"/>
                  <a:pt x="1041991" y="1265872"/>
                </a:cubicBezTo>
                <a:cubicBezTo>
                  <a:pt x="1043028" y="1246690"/>
                  <a:pt x="1071059" y="1168033"/>
                  <a:pt x="1073888" y="1159547"/>
                </a:cubicBezTo>
                <a:cubicBezTo>
                  <a:pt x="1077432" y="1148914"/>
                  <a:pt x="1081803" y="1138522"/>
                  <a:pt x="1084521" y="1127649"/>
                </a:cubicBezTo>
                <a:cubicBezTo>
                  <a:pt x="1088065" y="1113472"/>
                  <a:pt x="1090022" y="1098801"/>
                  <a:pt x="1095153" y="1085119"/>
                </a:cubicBezTo>
                <a:cubicBezTo>
                  <a:pt x="1100718" y="1070278"/>
                  <a:pt x="1109330" y="1056766"/>
                  <a:pt x="1116419" y="1042589"/>
                </a:cubicBezTo>
                <a:cubicBezTo>
                  <a:pt x="1138546" y="954076"/>
                  <a:pt x="1111603" y="1041585"/>
                  <a:pt x="1148316" y="968161"/>
                </a:cubicBezTo>
                <a:cubicBezTo>
                  <a:pt x="1153328" y="958136"/>
                  <a:pt x="1152732" y="945589"/>
                  <a:pt x="1158949" y="936263"/>
                </a:cubicBezTo>
                <a:cubicBezTo>
                  <a:pt x="1167290" y="923752"/>
                  <a:pt x="1180214" y="914998"/>
                  <a:pt x="1190846" y="904365"/>
                </a:cubicBezTo>
                <a:cubicBezTo>
                  <a:pt x="1216153" y="828447"/>
                  <a:pt x="1199678" y="859221"/>
                  <a:pt x="1233377" y="808672"/>
                </a:cubicBezTo>
                <a:lnTo>
                  <a:pt x="1265274" y="712979"/>
                </a:lnTo>
                <a:cubicBezTo>
                  <a:pt x="1268818" y="702347"/>
                  <a:pt x="1269183" y="690048"/>
                  <a:pt x="1275907" y="681082"/>
                </a:cubicBezTo>
                <a:lnTo>
                  <a:pt x="1307805" y="638551"/>
                </a:lnTo>
                <a:lnTo>
                  <a:pt x="1329070" y="574756"/>
                </a:lnTo>
                <a:cubicBezTo>
                  <a:pt x="1332614" y="564123"/>
                  <a:pt x="1333485" y="552183"/>
                  <a:pt x="1339702" y="542858"/>
                </a:cubicBezTo>
                <a:lnTo>
                  <a:pt x="1360967" y="510961"/>
                </a:lnTo>
                <a:cubicBezTo>
                  <a:pt x="1382691" y="402343"/>
                  <a:pt x="1377692" y="450393"/>
                  <a:pt x="1360967" y="266412"/>
                </a:cubicBezTo>
                <a:cubicBezTo>
                  <a:pt x="1359644" y="251859"/>
                  <a:pt x="1356091" y="237313"/>
                  <a:pt x="1350335" y="223882"/>
                </a:cubicBezTo>
                <a:cubicBezTo>
                  <a:pt x="1345301" y="212136"/>
                  <a:pt x="1334785" y="203414"/>
                  <a:pt x="1329070" y="191984"/>
                </a:cubicBezTo>
                <a:cubicBezTo>
                  <a:pt x="1324058" y="181959"/>
                  <a:pt x="1325162" y="169052"/>
                  <a:pt x="1318437" y="160086"/>
                </a:cubicBezTo>
                <a:cubicBezTo>
                  <a:pt x="1303400" y="140037"/>
                  <a:pt x="1282995" y="124644"/>
                  <a:pt x="1265274" y="106923"/>
                </a:cubicBezTo>
                <a:lnTo>
                  <a:pt x="1233377" y="75026"/>
                </a:lnTo>
                <a:cubicBezTo>
                  <a:pt x="1209860" y="51509"/>
                  <a:pt x="1199189" y="36667"/>
                  <a:pt x="1169581" y="21863"/>
                </a:cubicBezTo>
                <a:cubicBezTo>
                  <a:pt x="1159557" y="16851"/>
                  <a:pt x="1148557" y="13948"/>
                  <a:pt x="1137684" y="11230"/>
                </a:cubicBezTo>
                <a:cubicBezTo>
                  <a:pt x="1134246" y="10370"/>
                  <a:pt x="1146544" y="-2946"/>
                  <a:pt x="1127051" y="598"/>
                </a:cubicBez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10" name="Rectangle 3"/>
          <p:cNvSpPr txBox="1">
            <a:spLocks noChangeArrowheads="1"/>
          </p:cNvSpPr>
          <p:nvPr/>
        </p:nvSpPr>
        <p:spPr>
          <a:xfrm>
            <a:off x="4696432" y="3543859"/>
            <a:ext cx="3586736" cy="1497404"/>
          </a:xfrm>
          <a:prstGeom prst="rect">
            <a:avLst/>
          </a:prstGeom>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sz="1600" dirty="0" smtClean="0">
                <a:ea typeface="Verdana" panose="020B0604030504040204" pitchFamily="34" charset="0"/>
                <a:cs typeface="Verdana" panose="020B0604030504040204" pitchFamily="34" charset="0"/>
              </a:rPr>
              <a:t>Hémorragique</a:t>
            </a:r>
          </a:p>
          <a:p>
            <a:r>
              <a:rPr lang="fr-FR" altLang="fr-FR" sz="1600" dirty="0" smtClean="0">
                <a:ea typeface="Verdana" panose="020B0604030504040204" pitchFamily="34" charset="0"/>
                <a:cs typeface="Verdana" panose="020B0604030504040204" pitchFamily="34" charset="0"/>
              </a:rPr>
              <a:t>De </a:t>
            </a:r>
            <a:r>
              <a:rPr lang="fr-FR" altLang="fr-FR" sz="1600" dirty="0" err="1" smtClean="0">
                <a:ea typeface="Verdana" panose="020B0604030504040204" pitchFamily="34" charset="0"/>
                <a:cs typeface="Verdana" panose="020B0604030504040204" pitchFamily="34" charset="0"/>
              </a:rPr>
              <a:t>dioestrus</a:t>
            </a:r>
            <a:endParaRPr lang="fr-FR" altLang="fr-FR" sz="1600" dirty="0" smtClean="0">
              <a:ea typeface="Verdana" panose="020B0604030504040204" pitchFamily="34" charset="0"/>
              <a:cs typeface="Verdana" panose="020B0604030504040204" pitchFamily="34" charset="0"/>
            </a:endParaRPr>
          </a:p>
          <a:p>
            <a:r>
              <a:rPr lang="fr-FR" altLang="fr-FR" sz="1600" dirty="0" err="1" smtClean="0">
                <a:ea typeface="Verdana" panose="020B0604030504040204" pitchFamily="34" charset="0"/>
                <a:cs typeface="Verdana" panose="020B0604030504040204" pitchFamily="34" charset="0"/>
              </a:rPr>
              <a:t>Atrétique</a:t>
            </a:r>
            <a:endParaRPr lang="fr-FR" altLang="fr-FR" sz="1600" dirty="0" smtClean="0">
              <a:ea typeface="Verdana" panose="020B0604030504040204" pitchFamily="34" charset="0"/>
              <a:cs typeface="Verdana" panose="020B0604030504040204" pitchFamily="34" charset="0"/>
            </a:endParaRPr>
          </a:p>
          <a:p>
            <a:r>
              <a:rPr lang="fr-FR" altLang="fr-FR" sz="1600" dirty="0" smtClean="0">
                <a:ea typeface="Verdana" panose="020B0604030504040204" pitchFamily="34" charset="0"/>
                <a:cs typeface="Verdana" panose="020B0604030504040204" pitchFamily="34" charset="0"/>
              </a:rPr>
              <a:t>Cavitaire</a:t>
            </a:r>
          </a:p>
          <a:p>
            <a:r>
              <a:rPr lang="fr-FR" altLang="fr-FR" sz="1600" dirty="0" smtClean="0">
                <a:ea typeface="Verdana" panose="020B0604030504040204" pitchFamily="34" charset="0"/>
                <a:cs typeface="Verdana" panose="020B0604030504040204" pitchFamily="34" charset="0"/>
              </a:rPr>
              <a:t>Hormone: </a:t>
            </a:r>
            <a:r>
              <a:rPr lang="fr-FR" altLang="fr-FR" sz="1600" dirty="0" err="1" smtClean="0">
                <a:ea typeface="Verdana" panose="020B0604030504040204" pitchFamily="34" charset="0"/>
                <a:cs typeface="Verdana" panose="020B0604030504040204" pitchFamily="34" charset="0"/>
              </a:rPr>
              <a:t>progesterone</a:t>
            </a:r>
            <a:endParaRPr lang="fr-FR" altLang="fr-FR" sz="1600" dirty="0" smtClean="0">
              <a:ea typeface="Verdana" panose="020B0604030504040204" pitchFamily="34" charset="0"/>
              <a:cs typeface="Verdana" panose="020B0604030504040204" pitchFamily="34" charset="0"/>
            </a:endParaRPr>
          </a:p>
          <a:p>
            <a:pPr lvl="1"/>
            <a:endParaRPr lang="en-US" altLang="fr-FR" sz="1600" dirty="0" smtClean="0">
              <a:ea typeface="Verdana" panose="020B0604030504040204" pitchFamily="34" charset="0"/>
              <a:cs typeface="Verdana" panose="020B0604030504040204" pitchFamily="34" charset="0"/>
            </a:endParaRPr>
          </a:p>
          <a:p>
            <a:endParaRPr lang="fr-BE" altLang="fr-FR" sz="1600" dirty="0" smtClean="0">
              <a:ea typeface="Verdana" panose="020B0604030504040204" pitchFamily="34" charset="0"/>
              <a:cs typeface="Verdana" panose="020B0604030504040204" pitchFamily="34" charset="0"/>
            </a:endParaRPr>
          </a:p>
        </p:txBody>
      </p:sp>
      <p:sp>
        <p:nvSpPr>
          <p:cNvPr id="11" name="ZoneTexte 10"/>
          <p:cNvSpPr txBox="1"/>
          <p:nvPr/>
        </p:nvSpPr>
        <p:spPr>
          <a:xfrm>
            <a:off x="1443292" y="2733768"/>
            <a:ext cx="1219055" cy="338554"/>
          </a:xfrm>
          <a:prstGeom prst="rect">
            <a:avLst/>
          </a:prstGeom>
          <a:solidFill>
            <a:schemeClr val="accent3">
              <a:lumMod val="60000"/>
              <a:lumOff val="40000"/>
            </a:schemeClr>
          </a:solidFill>
          <a:ln>
            <a:solidFill>
              <a:schemeClr val="tx1"/>
            </a:solidFill>
          </a:ln>
        </p:spPr>
        <p:txBody>
          <a:bodyPr wrap="square" rtlCol="0">
            <a:spAutoFit/>
          </a:bodyPr>
          <a:lstStyle/>
          <a:p>
            <a:r>
              <a:rPr lang="fr-BE" sz="1600" dirty="0" smtClean="0">
                <a:ea typeface="Verdana" panose="020B0604030504040204" pitchFamily="34" charset="0"/>
                <a:cs typeface="Verdana" panose="020B0604030504040204" pitchFamily="34" charset="0"/>
              </a:rPr>
              <a:t>Follicule</a:t>
            </a:r>
            <a:endParaRPr lang="fr-BE" sz="1600" dirty="0">
              <a:ea typeface="Verdana" panose="020B0604030504040204" pitchFamily="34" charset="0"/>
              <a:cs typeface="Verdana" panose="020B0604030504040204" pitchFamily="34" charset="0"/>
            </a:endParaRPr>
          </a:p>
        </p:txBody>
      </p:sp>
      <p:sp>
        <p:nvSpPr>
          <p:cNvPr id="12" name="ZoneTexte 11"/>
          <p:cNvSpPr txBox="1"/>
          <p:nvPr/>
        </p:nvSpPr>
        <p:spPr>
          <a:xfrm>
            <a:off x="5796137" y="2684118"/>
            <a:ext cx="1755509" cy="338554"/>
          </a:xfrm>
          <a:prstGeom prst="rect">
            <a:avLst/>
          </a:prstGeom>
          <a:solidFill>
            <a:srgbClr val="FFFF00"/>
          </a:solidFill>
          <a:ln>
            <a:solidFill>
              <a:schemeClr val="tx1"/>
            </a:solidFill>
          </a:ln>
        </p:spPr>
        <p:txBody>
          <a:bodyPr wrap="square" rtlCol="0">
            <a:spAutoFit/>
          </a:bodyPr>
          <a:lstStyle/>
          <a:p>
            <a:r>
              <a:rPr lang="fr-BE" sz="1600" dirty="0" smtClean="0">
                <a:ea typeface="Verdana" panose="020B0604030504040204" pitchFamily="34" charset="0"/>
                <a:cs typeface="Verdana" panose="020B0604030504040204" pitchFamily="34" charset="0"/>
              </a:rPr>
              <a:t>Corps jaune</a:t>
            </a:r>
            <a:endParaRPr lang="fr-BE" sz="16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016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4742" y="408774"/>
            <a:ext cx="3210509" cy="45392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873" y="1977684"/>
            <a:ext cx="1731695" cy="11401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descr="31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854468" y="3184097"/>
            <a:ext cx="1731695" cy="1276956"/>
          </a:xfrm>
          <a:prstGeom prst="rect">
            <a:avLst/>
          </a:prstGeom>
          <a:noFill/>
          <a:ln>
            <a:solidFill>
              <a:schemeClr val="tx1"/>
            </a:solidFill>
          </a:ln>
        </p:spPr>
      </p:pic>
      <p:sp>
        <p:nvSpPr>
          <p:cNvPr id="7" name="Rectangle 6"/>
          <p:cNvSpPr/>
          <p:nvPr/>
        </p:nvSpPr>
        <p:spPr>
          <a:xfrm>
            <a:off x="5184742" y="408773"/>
            <a:ext cx="3210509" cy="1431291"/>
          </a:xfrm>
          <a:prstGeom prst="rect">
            <a:avLst/>
          </a:prstGeom>
          <a:solidFill>
            <a:schemeClr val="tx2">
              <a:lumMod val="75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5184742" y="1845666"/>
            <a:ext cx="3210509" cy="2856716"/>
          </a:xfrm>
          <a:prstGeom prst="rect">
            <a:avLst/>
          </a:prstGeom>
          <a:solidFill>
            <a:schemeClr val="accent6">
              <a:lumMod val="60000"/>
              <a:lumOff val="4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10"/>
          <p:cNvSpPr/>
          <p:nvPr/>
        </p:nvSpPr>
        <p:spPr>
          <a:xfrm>
            <a:off x="3648638" y="3502578"/>
            <a:ext cx="419306" cy="365316"/>
          </a:xfrm>
          <a:custGeom>
            <a:avLst/>
            <a:gdLst>
              <a:gd name="connsiteX0" fmla="*/ 138223 w 503055"/>
              <a:gd name="connsiteY0" fmla="*/ 0 h 487088"/>
              <a:gd name="connsiteX1" fmla="*/ 85060 w 503055"/>
              <a:gd name="connsiteY1" fmla="*/ 31897 h 487088"/>
              <a:gd name="connsiteX2" fmla="*/ 53163 w 503055"/>
              <a:gd name="connsiteY2" fmla="*/ 95693 h 487088"/>
              <a:gd name="connsiteX3" fmla="*/ 31898 w 503055"/>
              <a:gd name="connsiteY3" fmla="*/ 127590 h 487088"/>
              <a:gd name="connsiteX4" fmla="*/ 10632 w 503055"/>
              <a:gd name="connsiteY4" fmla="*/ 202018 h 487088"/>
              <a:gd name="connsiteX5" fmla="*/ 0 w 503055"/>
              <a:gd name="connsiteY5" fmla="*/ 233916 h 487088"/>
              <a:gd name="connsiteX6" fmla="*/ 10632 w 503055"/>
              <a:gd name="connsiteY6" fmla="*/ 329609 h 487088"/>
              <a:gd name="connsiteX7" fmla="*/ 31898 w 503055"/>
              <a:gd name="connsiteY7" fmla="*/ 361507 h 487088"/>
              <a:gd name="connsiteX8" fmla="*/ 85060 w 503055"/>
              <a:gd name="connsiteY8" fmla="*/ 414670 h 487088"/>
              <a:gd name="connsiteX9" fmla="*/ 116958 w 503055"/>
              <a:gd name="connsiteY9" fmla="*/ 446567 h 487088"/>
              <a:gd name="connsiteX10" fmla="*/ 159488 w 503055"/>
              <a:gd name="connsiteY10" fmla="*/ 457200 h 487088"/>
              <a:gd name="connsiteX11" fmla="*/ 318977 w 503055"/>
              <a:gd name="connsiteY11" fmla="*/ 467832 h 487088"/>
              <a:gd name="connsiteX12" fmla="*/ 350874 w 503055"/>
              <a:gd name="connsiteY12" fmla="*/ 446567 h 487088"/>
              <a:gd name="connsiteX13" fmla="*/ 382772 w 503055"/>
              <a:gd name="connsiteY13" fmla="*/ 435935 h 487088"/>
              <a:gd name="connsiteX14" fmla="*/ 446567 w 503055"/>
              <a:gd name="connsiteY14" fmla="*/ 393404 h 487088"/>
              <a:gd name="connsiteX15" fmla="*/ 489098 w 503055"/>
              <a:gd name="connsiteY15" fmla="*/ 329609 h 487088"/>
              <a:gd name="connsiteX16" fmla="*/ 489098 w 503055"/>
              <a:gd name="connsiteY16" fmla="*/ 212651 h 487088"/>
              <a:gd name="connsiteX17" fmla="*/ 435935 w 503055"/>
              <a:gd name="connsiteY17" fmla="*/ 170121 h 487088"/>
              <a:gd name="connsiteX18" fmla="*/ 414670 w 503055"/>
              <a:gd name="connsiteY18" fmla="*/ 138223 h 487088"/>
              <a:gd name="connsiteX19" fmla="*/ 318977 w 503055"/>
              <a:gd name="connsiteY19" fmla="*/ 53163 h 487088"/>
              <a:gd name="connsiteX20" fmla="*/ 308344 w 503055"/>
              <a:gd name="connsiteY20" fmla="*/ 21265 h 487088"/>
              <a:gd name="connsiteX21" fmla="*/ 233916 w 503055"/>
              <a:gd name="connsiteY21" fmla="*/ 0 h 487088"/>
              <a:gd name="connsiteX22" fmla="*/ 138223 w 503055"/>
              <a:gd name="connsiteY22" fmla="*/ 0 h 48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3055" h="487088">
                <a:moveTo>
                  <a:pt x="138223" y="0"/>
                </a:moveTo>
                <a:cubicBezTo>
                  <a:pt x="120502" y="10632"/>
                  <a:pt x="100751" y="18448"/>
                  <a:pt x="85060" y="31897"/>
                </a:cubicBezTo>
                <a:cubicBezTo>
                  <a:pt x="58397" y="54751"/>
                  <a:pt x="67118" y="67783"/>
                  <a:pt x="53163" y="95693"/>
                </a:cubicBezTo>
                <a:cubicBezTo>
                  <a:pt x="47448" y="107123"/>
                  <a:pt x="37613" y="116161"/>
                  <a:pt x="31898" y="127590"/>
                </a:cubicBezTo>
                <a:cubicBezTo>
                  <a:pt x="23400" y="144585"/>
                  <a:pt x="15174" y="186121"/>
                  <a:pt x="10632" y="202018"/>
                </a:cubicBezTo>
                <a:cubicBezTo>
                  <a:pt x="7553" y="212795"/>
                  <a:pt x="3544" y="223283"/>
                  <a:pt x="0" y="233916"/>
                </a:cubicBezTo>
                <a:cubicBezTo>
                  <a:pt x="3544" y="265814"/>
                  <a:pt x="2848" y="298473"/>
                  <a:pt x="10632" y="329609"/>
                </a:cubicBezTo>
                <a:cubicBezTo>
                  <a:pt x="13731" y="342006"/>
                  <a:pt x="23483" y="351890"/>
                  <a:pt x="31898" y="361507"/>
                </a:cubicBezTo>
                <a:cubicBezTo>
                  <a:pt x="48401" y="380367"/>
                  <a:pt x="67339" y="396949"/>
                  <a:pt x="85060" y="414670"/>
                </a:cubicBezTo>
                <a:cubicBezTo>
                  <a:pt x="95693" y="425303"/>
                  <a:pt x="102370" y="442920"/>
                  <a:pt x="116958" y="446567"/>
                </a:cubicBezTo>
                <a:lnTo>
                  <a:pt x="159488" y="457200"/>
                </a:lnTo>
                <a:cubicBezTo>
                  <a:pt x="221240" y="498367"/>
                  <a:pt x="197541" y="492119"/>
                  <a:pt x="318977" y="467832"/>
                </a:cubicBezTo>
                <a:cubicBezTo>
                  <a:pt x="331507" y="465326"/>
                  <a:pt x="339444" y="452282"/>
                  <a:pt x="350874" y="446567"/>
                </a:cubicBezTo>
                <a:cubicBezTo>
                  <a:pt x="360899" y="441555"/>
                  <a:pt x="372139" y="439479"/>
                  <a:pt x="382772" y="435935"/>
                </a:cubicBezTo>
                <a:cubicBezTo>
                  <a:pt x="404037" y="421758"/>
                  <a:pt x="435137" y="416263"/>
                  <a:pt x="446567" y="393404"/>
                </a:cubicBezTo>
                <a:cubicBezTo>
                  <a:pt x="472315" y="341908"/>
                  <a:pt x="456624" y="362081"/>
                  <a:pt x="489098" y="329609"/>
                </a:cubicBezTo>
                <a:cubicBezTo>
                  <a:pt x="505291" y="281028"/>
                  <a:pt x="509979" y="282254"/>
                  <a:pt x="489098" y="212651"/>
                </a:cubicBezTo>
                <a:cubicBezTo>
                  <a:pt x="485311" y="200027"/>
                  <a:pt x="442374" y="174414"/>
                  <a:pt x="435935" y="170121"/>
                </a:cubicBezTo>
                <a:cubicBezTo>
                  <a:pt x="428847" y="159488"/>
                  <a:pt x="423160" y="147774"/>
                  <a:pt x="414670" y="138223"/>
                </a:cubicBezTo>
                <a:cubicBezTo>
                  <a:pt x="361703" y="78636"/>
                  <a:pt x="367456" y="85483"/>
                  <a:pt x="318977" y="53163"/>
                </a:cubicBezTo>
                <a:cubicBezTo>
                  <a:pt x="315433" y="42530"/>
                  <a:pt x="316269" y="29190"/>
                  <a:pt x="308344" y="21265"/>
                </a:cubicBezTo>
                <a:cubicBezTo>
                  <a:pt x="303258" y="16179"/>
                  <a:pt x="234286" y="93"/>
                  <a:pt x="233916" y="0"/>
                </a:cubicBezTo>
                <a:lnTo>
                  <a:pt x="138223" y="0"/>
                </a:ln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12"/>
          <p:cNvSpPr/>
          <p:nvPr/>
        </p:nvSpPr>
        <p:spPr>
          <a:xfrm>
            <a:off x="3646359" y="2322888"/>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orme libre 14"/>
          <p:cNvSpPr/>
          <p:nvPr/>
        </p:nvSpPr>
        <p:spPr>
          <a:xfrm>
            <a:off x="3851920" y="2599333"/>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orme libre 15"/>
          <p:cNvSpPr/>
          <p:nvPr/>
        </p:nvSpPr>
        <p:spPr>
          <a:xfrm>
            <a:off x="3374357" y="2599334"/>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orme libre 16"/>
          <p:cNvSpPr/>
          <p:nvPr/>
        </p:nvSpPr>
        <p:spPr>
          <a:xfrm>
            <a:off x="3779912" y="2764089"/>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Forme libre 17"/>
          <p:cNvSpPr/>
          <p:nvPr/>
        </p:nvSpPr>
        <p:spPr>
          <a:xfrm flipV="1">
            <a:off x="3923928" y="2313583"/>
            <a:ext cx="127028" cy="114300"/>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orme libre 18"/>
          <p:cNvSpPr/>
          <p:nvPr/>
        </p:nvSpPr>
        <p:spPr>
          <a:xfrm>
            <a:off x="3501451" y="2452059"/>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p:cNvSpPr txBox="1"/>
          <p:nvPr/>
        </p:nvSpPr>
        <p:spPr>
          <a:xfrm>
            <a:off x="2087793" y="85899"/>
            <a:ext cx="2827315" cy="400110"/>
          </a:xfrm>
          <a:prstGeom prst="rect">
            <a:avLst/>
          </a:prstGeom>
          <a:solidFill>
            <a:schemeClr val="accent3">
              <a:lumMod val="60000"/>
              <a:lumOff val="40000"/>
            </a:schemeClr>
          </a:solidFill>
          <a:ln>
            <a:solidFill>
              <a:schemeClr val="tx1"/>
            </a:solidFill>
          </a:ln>
        </p:spPr>
        <p:txBody>
          <a:bodyPr wrap="square" rtlCol="0">
            <a:spAutoFit/>
          </a:bodyPr>
          <a:lstStyle/>
          <a:p>
            <a:r>
              <a:rPr lang="fr-BE" sz="2000" dirty="0" smtClean="0">
                <a:ea typeface="Verdana" panose="020B0604030504040204" pitchFamily="34" charset="0"/>
                <a:cs typeface="Verdana" panose="020B0604030504040204" pitchFamily="34" charset="0"/>
              </a:rPr>
              <a:t>Follicules non cavitaires</a:t>
            </a:r>
            <a:endParaRPr lang="fr-BE" sz="2000" dirty="0">
              <a:ea typeface="Verdana" panose="020B0604030504040204" pitchFamily="34" charset="0"/>
              <a:cs typeface="Verdana" panose="020B0604030504040204" pitchFamily="34" charset="0"/>
            </a:endParaRPr>
          </a:p>
        </p:txBody>
      </p:sp>
      <p:sp>
        <p:nvSpPr>
          <p:cNvPr id="21" name="ZoneTexte 20"/>
          <p:cNvSpPr txBox="1"/>
          <p:nvPr/>
        </p:nvSpPr>
        <p:spPr>
          <a:xfrm>
            <a:off x="2751851" y="4702382"/>
            <a:ext cx="2163257" cy="369332"/>
          </a:xfrm>
          <a:prstGeom prst="rect">
            <a:avLst/>
          </a:prstGeom>
          <a:solidFill>
            <a:schemeClr val="accent6">
              <a:lumMod val="60000"/>
              <a:lumOff val="40000"/>
            </a:schemeClr>
          </a:solidFill>
          <a:ln>
            <a:solidFill>
              <a:schemeClr val="tx1"/>
            </a:solidFill>
          </a:ln>
        </p:spPr>
        <p:txBody>
          <a:bodyPr wrap="square" rtlCol="0">
            <a:spAutoFit/>
          </a:bodyPr>
          <a:lstStyle/>
          <a:p>
            <a:r>
              <a:rPr lang="fr-BE" dirty="0" smtClean="0">
                <a:ea typeface="Verdana" panose="020B0604030504040204" pitchFamily="34" charset="0"/>
                <a:cs typeface="Verdana" panose="020B0604030504040204" pitchFamily="34" charset="0"/>
              </a:rPr>
              <a:t>Follicules cavitaires</a:t>
            </a:r>
            <a:endParaRPr lang="fr-BE" dirty="0">
              <a:ea typeface="Verdana" panose="020B0604030504040204" pitchFamily="34" charset="0"/>
              <a:cs typeface="Verdana" panose="020B0604030504040204" pitchFamily="34" charset="0"/>
            </a:endParaRPr>
          </a:p>
        </p:txBody>
      </p:sp>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2064" y="573528"/>
            <a:ext cx="1789742" cy="11887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4" descr="ovary"/>
          <p:cNvPicPr>
            <a:picLocks noChangeAspect="1" noChangeArrowheads="1"/>
          </p:cNvPicPr>
          <p:nvPr/>
        </p:nvPicPr>
        <p:blipFill>
          <a:blip r:embed="rId6">
            <a:extLst>
              <a:ext uri="{28A0092B-C50C-407E-A947-70E740481C1C}">
                <a14:useLocalDpi xmlns:a14="http://schemas.microsoft.com/office/drawing/2010/main" val="0"/>
              </a:ext>
            </a:extLst>
          </a:blip>
          <a:srcRect l="4063" t="63571" r="85777" b="21361"/>
          <a:stretch>
            <a:fillRect/>
          </a:stretch>
        </p:blipFill>
        <p:spPr bwMode="auto">
          <a:xfrm>
            <a:off x="240038" y="1059583"/>
            <a:ext cx="1097446" cy="971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 descr="ovary"/>
          <p:cNvPicPr>
            <a:picLocks noChangeAspect="1" noChangeArrowheads="1"/>
          </p:cNvPicPr>
          <p:nvPr/>
        </p:nvPicPr>
        <p:blipFill>
          <a:blip r:embed="rId6">
            <a:extLst>
              <a:ext uri="{28A0092B-C50C-407E-A947-70E740481C1C}">
                <a14:useLocalDpi xmlns:a14="http://schemas.microsoft.com/office/drawing/2010/main" val="0"/>
              </a:ext>
            </a:extLst>
          </a:blip>
          <a:srcRect l="28850" t="68767" r="63835" b="23439"/>
          <a:stretch>
            <a:fillRect/>
          </a:stretch>
        </p:blipFill>
        <p:spPr bwMode="auto">
          <a:xfrm>
            <a:off x="251520" y="160353"/>
            <a:ext cx="1097446" cy="8452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6" descr="ovary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746" y="2093690"/>
            <a:ext cx="1129363" cy="937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 descr="3h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040" y="3764265"/>
            <a:ext cx="1764882" cy="118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p:cNvSpPr txBox="1"/>
          <p:nvPr/>
        </p:nvSpPr>
        <p:spPr>
          <a:xfrm>
            <a:off x="1437105" y="695971"/>
            <a:ext cx="251461" cy="369332"/>
          </a:xfrm>
          <a:prstGeom prst="rect">
            <a:avLst/>
          </a:prstGeom>
          <a:solidFill>
            <a:srgbClr val="FFFF00"/>
          </a:solidFill>
          <a:ln>
            <a:solidFill>
              <a:schemeClr val="tx1"/>
            </a:solidFill>
          </a:ln>
        </p:spPr>
        <p:txBody>
          <a:bodyPr wrap="square" rtlCol="0">
            <a:spAutoFit/>
          </a:bodyPr>
          <a:lstStyle/>
          <a:p>
            <a:r>
              <a:rPr lang="fr-BE" dirty="0" smtClean="0"/>
              <a:t>1</a:t>
            </a:r>
            <a:endParaRPr lang="fr-BE" dirty="0"/>
          </a:p>
        </p:txBody>
      </p:sp>
      <p:sp>
        <p:nvSpPr>
          <p:cNvPr id="29" name="ZoneTexte 28"/>
          <p:cNvSpPr txBox="1"/>
          <p:nvPr/>
        </p:nvSpPr>
        <p:spPr>
          <a:xfrm>
            <a:off x="8417036" y="398299"/>
            <a:ext cx="251461" cy="369332"/>
          </a:xfrm>
          <a:prstGeom prst="rect">
            <a:avLst/>
          </a:prstGeom>
          <a:solidFill>
            <a:srgbClr val="FFFF00"/>
          </a:solidFill>
          <a:ln>
            <a:solidFill>
              <a:schemeClr val="tx1"/>
            </a:solidFill>
          </a:ln>
        </p:spPr>
        <p:txBody>
          <a:bodyPr wrap="square" rtlCol="0">
            <a:spAutoFit/>
          </a:bodyPr>
          <a:lstStyle/>
          <a:p>
            <a:r>
              <a:rPr lang="fr-BE" dirty="0" smtClean="0"/>
              <a:t>1</a:t>
            </a:r>
            <a:endParaRPr lang="fr-BE" dirty="0"/>
          </a:p>
        </p:txBody>
      </p:sp>
      <p:sp>
        <p:nvSpPr>
          <p:cNvPr id="30" name="ZoneTexte 29"/>
          <p:cNvSpPr txBox="1"/>
          <p:nvPr/>
        </p:nvSpPr>
        <p:spPr>
          <a:xfrm>
            <a:off x="1438662" y="1329612"/>
            <a:ext cx="251461" cy="369332"/>
          </a:xfrm>
          <a:prstGeom prst="rect">
            <a:avLst/>
          </a:prstGeom>
          <a:solidFill>
            <a:srgbClr val="FFFF00"/>
          </a:solidFill>
          <a:ln>
            <a:solidFill>
              <a:schemeClr val="tx1"/>
            </a:solidFill>
          </a:ln>
        </p:spPr>
        <p:txBody>
          <a:bodyPr wrap="square" rtlCol="0">
            <a:spAutoFit/>
          </a:bodyPr>
          <a:lstStyle/>
          <a:p>
            <a:r>
              <a:rPr lang="fr-BE" dirty="0"/>
              <a:t>2</a:t>
            </a:r>
          </a:p>
        </p:txBody>
      </p:sp>
      <p:sp>
        <p:nvSpPr>
          <p:cNvPr id="31" name="ZoneTexte 30"/>
          <p:cNvSpPr txBox="1"/>
          <p:nvPr/>
        </p:nvSpPr>
        <p:spPr>
          <a:xfrm>
            <a:off x="8438767" y="848304"/>
            <a:ext cx="251461" cy="369332"/>
          </a:xfrm>
          <a:prstGeom prst="rect">
            <a:avLst/>
          </a:prstGeom>
          <a:solidFill>
            <a:srgbClr val="FFFF00"/>
          </a:solidFill>
          <a:ln>
            <a:solidFill>
              <a:schemeClr val="tx1"/>
            </a:solidFill>
          </a:ln>
        </p:spPr>
        <p:txBody>
          <a:bodyPr wrap="square" rtlCol="0">
            <a:spAutoFit/>
          </a:bodyPr>
          <a:lstStyle/>
          <a:p>
            <a:r>
              <a:rPr lang="fr-BE" dirty="0"/>
              <a:t>2</a:t>
            </a:r>
          </a:p>
        </p:txBody>
      </p:sp>
      <p:sp>
        <p:nvSpPr>
          <p:cNvPr id="32" name="ZoneTexte 31"/>
          <p:cNvSpPr txBox="1"/>
          <p:nvPr/>
        </p:nvSpPr>
        <p:spPr>
          <a:xfrm>
            <a:off x="1440219" y="2360642"/>
            <a:ext cx="251461" cy="369332"/>
          </a:xfrm>
          <a:prstGeom prst="rect">
            <a:avLst/>
          </a:prstGeom>
          <a:solidFill>
            <a:srgbClr val="FFFF00"/>
          </a:solidFill>
          <a:ln>
            <a:solidFill>
              <a:schemeClr val="tx1"/>
            </a:solidFill>
          </a:ln>
        </p:spPr>
        <p:txBody>
          <a:bodyPr wrap="square" rtlCol="0">
            <a:spAutoFit/>
          </a:bodyPr>
          <a:lstStyle/>
          <a:p>
            <a:r>
              <a:rPr lang="fr-BE" dirty="0" smtClean="0"/>
              <a:t>3</a:t>
            </a:r>
            <a:endParaRPr lang="fr-BE" dirty="0"/>
          </a:p>
        </p:txBody>
      </p:sp>
      <p:sp>
        <p:nvSpPr>
          <p:cNvPr id="33" name="ZoneTexte 32"/>
          <p:cNvSpPr txBox="1"/>
          <p:nvPr/>
        </p:nvSpPr>
        <p:spPr>
          <a:xfrm>
            <a:off x="8451897" y="1392918"/>
            <a:ext cx="251461" cy="369332"/>
          </a:xfrm>
          <a:prstGeom prst="rect">
            <a:avLst/>
          </a:prstGeom>
          <a:solidFill>
            <a:srgbClr val="FFFF00"/>
          </a:solidFill>
          <a:ln>
            <a:solidFill>
              <a:schemeClr val="tx1"/>
            </a:solidFill>
          </a:ln>
        </p:spPr>
        <p:txBody>
          <a:bodyPr wrap="square" rtlCol="0">
            <a:spAutoFit/>
          </a:bodyPr>
          <a:lstStyle/>
          <a:p>
            <a:r>
              <a:rPr lang="fr-BE" dirty="0" smtClean="0"/>
              <a:t>3</a:t>
            </a:r>
            <a:endParaRPr lang="fr-BE" dirty="0"/>
          </a:p>
        </p:txBody>
      </p:sp>
      <p:sp>
        <p:nvSpPr>
          <p:cNvPr id="34" name="ZoneTexte 33"/>
          <p:cNvSpPr txBox="1"/>
          <p:nvPr/>
        </p:nvSpPr>
        <p:spPr>
          <a:xfrm>
            <a:off x="2185778" y="4171474"/>
            <a:ext cx="251461" cy="369332"/>
          </a:xfrm>
          <a:prstGeom prst="rect">
            <a:avLst/>
          </a:prstGeom>
          <a:solidFill>
            <a:srgbClr val="FFFF00"/>
          </a:solidFill>
          <a:ln>
            <a:solidFill>
              <a:schemeClr val="tx1"/>
            </a:solidFill>
          </a:ln>
        </p:spPr>
        <p:txBody>
          <a:bodyPr wrap="square" rtlCol="0">
            <a:spAutoFit/>
          </a:bodyPr>
          <a:lstStyle/>
          <a:p>
            <a:r>
              <a:rPr lang="fr-BE" dirty="0"/>
              <a:t>4</a:t>
            </a:r>
          </a:p>
        </p:txBody>
      </p:sp>
      <p:sp>
        <p:nvSpPr>
          <p:cNvPr id="35" name="ZoneTexte 34"/>
          <p:cNvSpPr txBox="1"/>
          <p:nvPr/>
        </p:nvSpPr>
        <p:spPr>
          <a:xfrm>
            <a:off x="8617155" y="3684075"/>
            <a:ext cx="251461" cy="369332"/>
          </a:xfrm>
          <a:prstGeom prst="rect">
            <a:avLst/>
          </a:prstGeom>
          <a:solidFill>
            <a:srgbClr val="FFFF00"/>
          </a:solidFill>
          <a:ln>
            <a:solidFill>
              <a:schemeClr val="tx1"/>
            </a:solidFill>
          </a:ln>
        </p:spPr>
        <p:txBody>
          <a:bodyPr wrap="square" rtlCol="0">
            <a:spAutoFit/>
          </a:bodyPr>
          <a:lstStyle/>
          <a:p>
            <a:r>
              <a:rPr lang="fr-BE" dirty="0"/>
              <a:t>4</a:t>
            </a:r>
          </a:p>
        </p:txBody>
      </p:sp>
    </p:spTree>
    <p:extLst>
      <p:ext uri="{BB962C8B-B14F-4D97-AF65-F5344CB8AC3E}">
        <p14:creationId xmlns:p14="http://schemas.microsoft.com/office/powerpoint/2010/main" val="286932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1" grpId="0" animBg="1"/>
      <p:bldP spid="13"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115616" y="2355726"/>
            <a:ext cx="7848872" cy="1754326"/>
          </a:xfrm>
          <a:prstGeom prst="rect">
            <a:avLst/>
          </a:prstGeom>
        </p:spPr>
        <p:txBody>
          <a:bodyPr wrap="square">
            <a:spAutoFit/>
          </a:bodyPr>
          <a:lstStyle/>
          <a:p>
            <a:pPr lvl="0"/>
            <a:endParaRPr lang="fr-BE" sz="3600" dirty="0" smtClean="0">
              <a:solidFill>
                <a:srgbClr val="FFFF00"/>
              </a:solidFill>
            </a:endParaRPr>
          </a:p>
          <a:p>
            <a:pPr marL="342900" indent="-342900">
              <a:buFont typeface="Arial" panose="020B0604020202020204" pitchFamily="34" charset="0"/>
              <a:buChar char="•"/>
            </a:pPr>
            <a:r>
              <a:rPr lang="fr-BE" sz="2400" dirty="0">
                <a:solidFill>
                  <a:schemeClr val="bg1"/>
                </a:solidFill>
              </a:rPr>
              <a:t>Raisonnement </a:t>
            </a:r>
            <a:r>
              <a:rPr lang="fr-BE" sz="2400" dirty="0" err="1">
                <a:solidFill>
                  <a:schemeClr val="bg1"/>
                </a:solidFill>
              </a:rPr>
              <a:t>hypothetico-déductif</a:t>
            </a:r>
            <a:endParaRPr lang="fr-BE" sz="2400" dirty="0">
              <a:solidFill>
                <a:schemeClr val="bg1"/>
              </a:solidFill>
            </a:endParaRPr>
          </a:p>
          <a:p>
            <a:pPr marL="342900" indent="-342900">
              <a:buFont typeface="Arial" panose="020B0604020202020204" pitchFamily="34" charset="0"/>
              <a:buChar char="•"/>
            </a:pPr>
            <a:r>
              <a:rPr lang="fr-BE" sz="2400" dirty="0">
                <a:solidFill>
                  <a:schemeClr val="bg1"/>
                </a:solidFill>
              </a:rPr>
              <a:t>Notions de périodes</a:t>
            </a:r>
          </a:p>
          <a:p>
            <a:pPr marL="342900" lvl="0" indent="-342900">
              <a:buFont typeface="Arial" panose="020B0604020202020204" pitchFamily="34" charset="0"/>
              <a:buChar char="•"/>
            </a:pPr>
            <a:r>
              <a:rPr lang="fr-BE" sz="2400" dirty="0" smtClean="0">
                <a:solidFill>
                  <a:schemeClr val="bg1"/>
                </a:solidFill>
              </a:rPr>
              <a:t>Formulations d’hypothèses</a:t>
            </a:r>
          </a:p>
        </p:txBody>
      </p:sp>
      <p:sp>
        <p:nvSpPr>
          <p:cNvPr id="3" name="Rectangle à coins arrondis 2"/>
          <p:cNvSpPr/>
          <p:nvPr/>
        </p:nvSpPr>
        <p:spPr>
          <a:xfrm>
            <a:off x="1259632" y="555526"/>
            <a:ext cx="6120680" cy="140415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a:solidFill>
                  <a:schemeClr val="tx1"/>
                </a:solidFill>
              </a:rPr>
              <a:t>Quelle est la différence entre l’infertilité et l’infécondité ?</a:t>
            </a:r>
          </a:p>
        </p:txBody>
      </p:sp>
    </p:spTree>
    <p:extLst>
      <p:ext uri="{BB962C8B-B14F-4D97-AF65-F5344CB8AC3E}">
        <p14:creationId xmlns:p14="http://schemas.microsoft.com/office/powerpoint/2010/main" val="4006936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3655402573"/>
              </p:ext>
            </p:extLst>
          </p:nvPr>
        </p:nvGraphicFramePr>
        <p:xfrm>
          <a:off x="839203" y="735546"/>
          <a:ext cx="3075551" cy="2094068"/>
        </p:xfrm>
        <a:graphic>
          <a:graphicData uri="http://schemas.openxmlformats.org/presentationml/2006/ole">
            <mc:AlternateContent xmlns:mc="http://schemas.openxmlformats.org/markup-compatibility/2006">
              <mc:Choice xmlns:v="urn:schemas-microsoft-com:vml" Requires="v">
                <p:oleObj spid="_x0000_s43034" name="Photo Editor Photo" r:id="rId3" imgW="6687483" imgH="5200000" progId="MSPhotoEd.3">
                  <p:embed/>
                </p:oleObj>
              </mc:Choice>
              <mc:Fallback>
                <p:oleObj name="Photo Editor Photo" r:id="rId3" imgW="6687483" imgH="520000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203" y="735546"/>
                        <a:ext cx="3075551" cy="2094068"/>
                      </a:xfrm>
                      <a:prstGeom prst="rect">
                        <a:avLst/>
                      </a:prstGeom>
                      <a:noFill/>
                      <a:ln w="9525" cmpd="sng">
                        <a:solidFill>
                          <a:schemeClr val="tx1"/>
                        </a:solidFill>
                        <a:miter lim="800000"/>
                        <a:headEnd/>
                        <a:tailEnd/>
                      </a:ln>
                      <a:effectLst/>
                    </p:spPr>
                  </p:pic>
                </p:oleObj>
              </mc:Fallback>
            </mc:AlternateContent>
          </a:graphicData>
        </a:graphic>
      </p:graphicFrame>
      <p:graphicFrame>
        <p:nvGraphicFramePr>
          <p:cNvPr id="4" name="Objet 3"/>
          <p:cNvGraphicFramePr>
            <a:graphicFrameLocks noChangeAspect="1"/>
          </p:cNvGraphicFramePr>
          <p:nvPr>
            <p:extLst>
              <p:ext uri="{D42A27DB-BD31-4B8C-83A1-F6EECF244321}">
                <p14:modId xmlns:p14="http://schemas.microsoft.com/office/powerpoint/2010/main" val="416114066"/>
              </p:ext>
            </p:extLst>
          </p:nvPr>
        </p:nvGraphicFramePr>
        <p:xfrm>
          <a:off x="6090932" y="2571750"/>
          <a:ext cx="2729540" cy="2429917"/>
        </p:xfrm>
        <a:graphic>
          <a:graphicData uri="http://schemas.openxmlformats.org/presentationml/2006/ole">
            <mc:AlternateContent xmlns:mc="http://schemas.openxmlformats.org/markup-compatibility/2006">
              <mc:Choice xmlns:v="urn:schemas-microsoft-com:vml" Requires="v">
                <p:oleObj spid="_x0000_s43035" name="Photo Editor Photo" r:id="rId5" imgW="6838095" imgH="5296639" progId="MSPhotoEd.3">
                  <p:embed/>
                </p:oleObj>
              </mc:Choice>
              <mc:Fallback>
                <p:oleObj name="Photo Editor Photo" r:id="rId5" imgW="6838095" imgH="529663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0932" y="2571750"/>
                        <a:ext cx="2729540" cy="2429917"/>
                      </a:xfrm>
                      <a:prstGeom prst="rect">
                        <a:avLst/>
                      </a:prstGeom>
                      <a:noFill/>
                      <a:ln w="12700" cmpd="sng">
                        <a:solidFill>
                          <a:schemeClr val="tx1"/>
                        </a:solidFill>
                        <a:miter lim="800000"/>
                        <a:headEnd/>
                        <a:tailEnd/>
                      </a:ln>
                      <a:effectLst/>
                    </p:spPr>
                  </p:pic>
                </p:oleObj>
              </mc:Fallback>
            </mc:AlternateContent>
          </a:graphicData>
        </a:graphic>
      </p:graphicFrame>
      <p:sp>
        <p:nvSpPr>
          <p:cNvPr id="5" name="ZoneTexte 4"/>
          <p:cNvSpPr txBox="1"/>
          <p:nvPr/>
        </p:nvSpPr>
        <p:spPr>
          <a:xfrm>
            <a:off x="536612" y="141480"/>
            <a:ext cx="1947155" cy="461665"/>
          </a:xfrm>
          <a:prstGeom prst="rect">
            <a:avLst/>
          </a:prstGeom>
          <a:solidFill>
            <a:srgbClr val="000066"/>
          </a:solidFill>
          <a:ln>
            <a:solidFill>
              <a:schemeClr val="tx1"/>
            </a:solidFill>
          </a:ln>
        </p:spPr>
        <p:txBody>
          <a:bodyPr wrap="square" rtlCol="0">
            <a:spAutoFit/>
          </a:bodyPr>
          <a:lstStyle/>
          <a:p>
            <a:r>
              <a:rPr lang="fr-BE" altLang="fr-FR" sz="2400" dirty="0" smtClean="0">
                <a:solidFill>
                  <a:schemeClr val="bg1"/>
                </a:solidFill>
              </a:rPr>
              <a:t>Lutéinisation</a:t>
            </a:r>
            <a:endParaRPr lang="fr-BE" sz="2400" dirty="0">
              <a:solidFill>
                <a:schemeClr val="bg1"/>
              </a:solidFill>
              <a:ea typeface="Verdana" panose="020B0604030504040204" pitchFamily="34" charset="0"/>
              <a:cs typeface="Verdana" panose="020B0604030504040204" pitchFamily="34" charset="0"/>
            </a:endParaRPr>
          </a:p>
        </p:txBody>
      </p:sp>
      <p:sp>
        <p:nvSpPr>
          <p:cNvPr id="6" name="Text Box 10"/>
          <p:cNvSpPr txBox="1">
            <a:spLocks noChangeArrowheads="1"/>
          </p:cNvSpPr>
          <p:nvPr/>
        </p:nvSpPr>
        <p:spPr bwMode="auto">
          <a:xfrm>
            <a:off x="4140880" y="1167594"/>
            <a:ext cx="2447344" cy="307777"/>
          </a:xfrm>
          <a:prstGeom prst="rect">
            <a:avLst/>
          </a:prstGeom>
          <a:no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latin typeface="+mn-lt"/>
              </a:rPr>
              <a:t>Rupture vasculaire et caillot</a:t>
            </a:r>
            <a:endParaRPr lang="fr-BE" altLang="fr-FR" sz="1400" dirty="0">
              <a:latin typeface="+mn-lt"/>
            </a:endParaRPr>
          </a:p>
        </p:txBody>
      </p:sp>
      <p:sp>
        <p:nvSpPr>
          <p:cNvPr id="7" name="Text Box 10"/>
          <p:cNvSpPr txBox="1">
            <a:spLocks noChangeArrowheads="1"/>
          </p:cNvSpPr>
          <p:nvPr/>
        </p:nvSpPr>
        <p:spPr bwMode="auto">
          <a:xfrm>
            <a:off x="4139952" y="1816972"/>
            <a:ext cx="2968319" cy="523220"/>
          </a:xfrm>
          <a:prstGeom prst="rect">
            <a:avLst/>
          </a:prstGeom>
          <a:no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latin typeface="+mn-lt"/>
              </a:rPr>
              <a:t>Mélange des cellules de la granuleuse </a:t>
            </a:r>
          </a:p>
          <a:p>
            <a:pPr eaLnBrk="1" hangingPunct="1"/>
            <a:r>
              <a:rPr lang="fr-BE" altLang="fr-FR" sz="1400" dirty="0" smtClean="0">
                <a:latin typeface="+mn-lt"/>
              </a:rPr>
              <a:t>et de la thèque interne</a:t>
            </a:r>
          </a:p>
        </p:txBody>
      </p:sp>
      <p:cxnSp>
        <p:nvCxnSpPr>
          <p:cNvPr id="9" name="Connecteur droit avec flèche 8"/>
          <p:cNvCxnSpPr/>
          <p:nvPr/>
        </p:nvCxnSpPr>
        <p:spPr>
          <a:xfrm flipV="1">
            <a:off x="3131840" y="1317637"/>
            <a:ext cx="936104" cy="39001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2289907" y="2085696"/>
            <a:ext cx="185004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31360" y="3560117"/>
            <a:ext cx="968532" cy="307777"/>
          </a:xfrm>
          <a:prstGeom prst="rect">
            <a:avLst/>
          </a:prstGeom>
          <a:ln>
            <a:solidFill>
              <a:schemeClr val="tx1"/>
            </a:solidFill>
          </a:ln>
        </p:spPr>
        <p:txBody>
          <a:bodyPr wrap="square">
            <a:spAutoFit/>
          </a:bodyPr>
          <a:lstStyle/>
          <a:p>
            <a:r>
              <a:rPr lang="fr-BE" altLang="fr-FR" sz="1400" dirty="0" smtClean="0"/>
              <a:t>Ocytocine</a:t>
            </a:r>
            <a:endParaRPr lang="fr-BE" altLang="fr-FR" sz="1400" dirty="0"/>
          </a:p>
        </p:txBody>
      </p:sp>
      <p:sp>
        <p:nvSpPr>
          <p:cNvPr id="14" name="Rectangle 13"/>
          <p:cNvSpPr/>
          <p:nvPr/>
        </p:nvSpPr>
        <p:spPr>
          <a:xfrm>
            <a:off x="1408831" y="3003798"/>
            <a:ext cx="3363692" cy="307777"/>
          </a:xfrm>
          <a:prstGeom prst="rect">
            <a:avLst/>
          </a:prstGeom>
          <a:ln>
            <a:solidFill>
              <a:schemeClr val="tx1"/>
            </a:solidFill>
          </a:ln>
        </p:spPr>
        <p:txBody>
          <a:bodyPr wrap="square">
            <a:spAutoFit/>
          </a:bodyPr>
          <a:lstStyle/>
          <a:p>
            <a:r>
              <a:rPr lang="fr-BE" altLang="fr-FR" sz="1400" dirty="0" smtClean="0"/>
              <a:t>Granuleuse : grandes cellules lutéales (LLC)</a:t>
            </a:r>
            <a:endParaRPr lang="fr-BE" altLang="fr-FR" sz="1400" dirty="0"/>
          </a:p>
        </p:txBody>
      </p:sp>
      <p:sp>
        <p:nvSpPr>
          <p:cNvPr id="15" name="Rectangle 14"/>
          <p:cNvSpPr/>
          <p:nvPr/>
        </p:nvSpPr>
        <p:spPr>
          <a:xfrm>
            <a:off x="3847364" y="4568229"/>
            <a:ext cx="1179530" cy="307777"/>
          </a:xfrm>
          <a:prstGeom prst="rect">
            <a:avLst/>
          </a:prstGeom>
          <a:ln>
            <a:solidFill>
              <a:schemeClr val="tx1"/>
            </a:solidFill>
          </a:ln>
        </p:spPr>
        <p:txBody>
          <a:bodyPr wrap="square">
            <a:spAutoFit/>
          </a:bodyPr>
          <a:lstStyle/>
          <a:p>
            <a:r>
              <a:rPr lang="fr-BE" altLang="fr-FR" sz="1400" dirty="0"/>
              <a:t>P</a:t>
            </a:r>
            <a:r>
              <a:rPr lang="fr-BE" altLang="fr-FR" sz="1400" dirty="0" smtClean="0"/>
              <a:t>rogestérone </a:t>
            </a:r>
            <a:endParaRPr lang="fr-BE" altLang="fr-FR" sz="1400" dirty="0"/>
          </a:p>
        </p:txBody>
      </p:sp>
      <p:sp>
        <p:nvSpPr>
          <p:cNvPr id="16" name="Rectangle 15"/>
          <p:cNvSpPr/>
          <p:nvPr/>
        </p:nvSpPr>
        <p:spPr>
          <a:xfrm>
            <a:off x="1806176" y="3998625"/>
            <a:ext cx="3527057" cy="307777"/>
          </a:xfrm>
          <a:prstGeom prst="rect">
            <a:avLst/>
          </a:prstGeom>
          <a:ln>
            <a:solidFill>
              <a:schemeClr val="tx1"/>
            </a:solidFill>
          </a:ln>
        </p:spPr>
        <p:txBody>
          <a:bodyPr wrap="square">
            <a:spAutoFit/>
          </a:bodyPr>
          <a:lstStyle/>
          <a:p>
            <a:r>
              <a:rPr lang="fr-BE" altLang="fr-FR" sz="1400" dirty="0" smtClean="0"/>
              <a:t>Thèque interne : petites cellules lutéales (SLC)</a:t>
            </a:r>
            <a:endParaRPr lang="fr-BE" altLang="fr-FR" sz="1400" dirty="0"/>
          </a:p>
        </p:txBody>
      </p:sp>
      <p:sp>
        <p:nvSpPr>
          <p:cNvPr id="17" name="Rectangle 16"/>
          <p:cNvSpPr/>
          <p:nvPr/>
        </p:nvSpPr>
        <p:spPr>
          <a:xfrm>
            <a:off x="1044569" y="3560117"/>
            <a:ext cx="1224834" cy="307777"/>
          </a:xfrm>
          <a:prstGeom prst="rect">
            <a:avLst/>
          </a:prstGeom>
          <a:ln>
            <a:solidFill>
              <a:schemeClr val="tx1"/>
            </a:solidFill>
          </a:ln>
        </p:spPr>
        <p:txBody>
          <a:bodyPr wrap="square">
            <a:spAutoFit/>
          </a:bodyPr>
          <a:lstStyle/>
          <a:p>
            <a:r>
              <a:rPr lang="fr-BE" altLang="fr-FR" sz="1400" dirty="0" smtClean="0"/>
              <a:t>Progestérone  </a:t>
            </a:r>
            <a:endParaRPr lang="fr-BE" altLang="fr-FR" sz="1400" dirty="0"/>
          </a:p>
        </p:txBody>
      </p:sp>
      <p:sp>
        <p:nvSpPr>
          <p:cNvPr id="18" name="Rectangle 17"/>
          <p:cNvSpPr/>
          <p:nvPr/>
        </p:nvSpPr>
        <p:spPr>
          <a:xfrm>
            <a:off x="4009620" y="3560117"/>
            <a:ext cx="922420" cy="307777"/>
          </a:xfrm>
          <a:prstGeom prst="rect">
            <a:avLst/>
          </a:prstGeom>
          <a:ln>
            <a:solidFill>
              <a:schemeClr val="tx1"/>
            </a:solidFill>
          </a:ln>
        </p:spPr>
        <p:txBody>
          <a:bodyPr wrap="square">
            <a:spAutoFit/>
          </a:bodyPr>
          <a:lstStyle/>
          <a:p>
            <a:r>
              <a:rPr lang="fr-BE" altLang="fr-FR" sz="1400" dirty="0" smtClean="0"/>
              <a:t>Relaxine</a:t>
            </a:r>
            <a:endParaRPr lang="fr-BE" altLang="fr-FR" sz="1400" dirty="0"/>
          </a:p>
        </p:txBody>
      </p:sp>
      <p:cxnSp>
        <p:nvCxnSpPr>
          <p:cNvPr id="21" name="Connecteur droit avec flèche 20"/>
          <p:cNvCxnSpPr>
            <a:endCxn id="17" idx="0"/>
          </p:cNvCxnSpPr>
          <p:nvPr/>
        </p:nvCxnSpPr>
        <p:spPr>
          <a:xfrm>
            <a:off x="1656986" y="3293677"/>
            <a:ext cx="0" cy="26644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5062679" y="2326273"/>
            <a:ext cx="0" cy="167235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4445806" y="2326273"/>
            <a:ext cx="0" cy="6775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2997690" y="3363838"/>
            <a:ext cx="0" cy="18925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4244462" y="3363838"/>
            <a:ext cx="0" cy="18925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4260710" y="4371950"/>
            <a:ext cx="0" cy="18925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04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4" grpId="0" animBg="1"/>
      <p:bldP spid="15" grpId="0" animBg="1"/>
      <p:bldP spid="16"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9" name="Connecteur droit 50"/>
          <p:cNvCxnSpPr>
            <a:cxnSpLocks noChangeShapeType="1"/>
          </p:cNvCxnSpPr>
          <p:nvPr/>
        </p:nvCxnSpPr>
        <p:spPr bwMode="auto">
          <a:xfrm>
            <a:off x="418308" y="4063604"/>
            <a:ext cx="76342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0" name="Connecteur droit 52"/>
          <p:cNvCxnSpPr>
            <a:cxnSpLocks noChangeShapeType="1"/>
          </p:cNvCxnSpPr>
          <p:nvPr/>
        </p:nvCxnSpPr>
        <p:spPr bwMode="auto">
          <a:xfrm>
            <a:off x="17113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1" name="Connecteur droit 53"/>
          <p:cNvCxnSpPr>
            <a:cxnSpLocks noChangeShapeType="1"/>
          </p:cNvCxnSpPr>
          <p:nvPr/>
        </p:nvCxnSpPr>
        <p:spPr bwMode="auto">
          <a:xfrm>
            <a:off x="20050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2" name="Connecteur droit 54"/>
          <p:cNvCxnSpPr>
            <a:cxnSpLocks noChangeShapeType="1"/>
          </p:cNvCxnSpPr>
          <p:nvPr/>
        </p:nvCxnSpPr>
        <p:spPr bwMode="auto">
          <a:xfrm>
            <a:off x="22987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3" name="Connecteur droit 55"/>
          <p:cNvCxnSpPr>
            <a:cxnSpLocks noChangeShapeType="1"/>
          </p:cNvCxnSpPr>
          <p:nvPr/>
        </p:nvCxnSpPr>
        <p:spPr bwMode="auto">
          <a:xfrm>
            <a:off x="25923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4" name="Connecteur droit 56"/>
          <p:cNvCxnSpPr>
            <a:cxnSpLocks noChangeShapeType="1"/>
          </p:cNvCxnSpPr>
          <p:nvPr/>
        </p:nvCxnSpPr>
        <p:spPr bwMode="auto">
          <a:xfrm>
            <a:off x="28844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5" name="Connecteur droit 57"/>
          <p:cNvCxnSpPr>
            <a:cxnSpLocks noChangeShapeType="1"/>
          </p:cNvCxnSpPr>
          <p:nvPr/>
        </p:nvCxnSpPr>
        <p:spPr bwMode="auto">
          <a:xfrm>
            <a:off x="31781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6" name="Connecteur droit 58"/>
          <p:cNvCxnSpPr>
            <a:cxnSpLocks noChangeShapeType="1"/>
          </p:cNvCxnSpPr>
          <p:nvPr/>
        </p:nvCxnSpPr>
        <p:spPr bwMode="auto">
          <a:xfrm>
            <a:off x="34686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7" name="Connecteur droit 60"/>
          <p:cNvCxnSpPr>
            <a:cxnSpLocks noChangeShapeType="1"/>
          </p:cNvCxnSpPr>
          <p:nvPr/>
        </p:nvCxnSpPr>
        <p:spPr bwMode="auto">
          <a:xfrm>
            <a:off x="376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8" name="Connecteur droit 61"/>
          <p:cNvCxnSpPr>
            <a:cxnSpLocks noChangeShapeType="1"/>
          </p:cNvCxnSpPr>
          <p:nvPr/>
        </p:nvCxnSpPr>
        <p:spPr bwMode="auto">
          <a:xfrm>
            <a:off x="40576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9" name="Connecteur droit 62"/>
          <p:cNvCxnSpPr>
            <a:cxnSpLocks noChangeShapeType="1"/>
          </p:cNvCxnSpPr>
          <p:nvPr/>
        </p:nvCxnSpPr>
        <p:spPr bwMode="auto">
          <a:xfrm>
            <a:off x="43529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0" name="Connecteur droit 63"/>
          <p:cNvCxnSpPr>
            <a:cxnSpLocks noChangeShapeType="1"/>
          </p:cNvCxnSpPr>
          <p:nvPr/>
        </p:nvCxnSpPr>
        <p:spPr bwMode="auto">
          <a:xfrm>
            <a:off x="46434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1" name="Connecteur droit 64"/>
          <p:cNvCxnSpPr>
            <a:cxnSpLocks noChangeShapeType="1"/>
          </p:cNvCxnSpPr>
          <p:nvPr/>
        </p:nvCxnSpPr>
        <p:spPr bwMode="auto">
          <a:xfrm>
            <a:off x="49387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2" name="Connecteur droit 65"/>
          <p:cNvCxnSpPr>
            <a:cxnSpLocks noChangeShapeType="1"/>
          </p:cNvCxnSpPr>
          <p:nvPr/>
        </p:nvCxnSpPr>
        <p:spPr bwMode="auto">
          <a:xfrm>
            <a:off x="52308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3" name="Connecteur droit 66"/>
          <p:cNvCxnSpPr>
            <a:cxnSpLocks noChangeShapeType="1"/>
          </p:cNvCxnSpPr>
          <p:nvPr/>
        </p:nvCxnSpPr>
        <p:spPr bwMode="auto">
          <a:xfrm>
            <a:off x="55245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4" name="Connecteur droit 67"/>
          <p:cNvCxnSpPr>
            <a:cxnSpLocks noChangeShapeType="1"/>
          </p:cNvCxnSpPr>
          <p:nvPr/>
        </p:nvCxnSpPr>
        <p:spPr bwMode="auto">
          <a:xfrm>
            <a:off x="58181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5" name="Connecteur droit 68"/>
          <p:cNvCxnSpPr>
            <a:cxnSpLocks noChangeShapeType="1"/>
          </p:cNvCxnSpPr>
          <p:nvPr/>
        </p:nvCxnSpPr>
        <p:spPr bwMode="auto">
          <a:xfrm>
            <a:off x="61118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6" name="Connecteur droit 69"/>
          <p:cNvCxnSpPr>
            <a:cxnSpLocks noChangeShapeType="1"/>
          </p:cNvCxnSpPr>
          <p:nvPr/>
        </p:nvCxnSpPr>
        <p:spPr bwMode="auto">
          <a:xfrm>
            <a:off x="64055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7" name="Connecteur droit 70"/>
          <p:cNvCxnSpPr>
            <a:cxnSpLocks noChangeShapeType="1"/>
          </p:cNvCxnSpPr>
          <p:nvPr/>
        </p:nvCxnSpPr>
        <p:spPr bwMode="auto">
          <a:xfrm>
            <a:off x="66976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8" name="Connecteur droit 71"/>
          <p:cNvCxnSpPr>
            <a:cxnSpLocks noChangeShapeType="1"/>
          </p:cNvCxnSpPr>
          <p:nvPr/>
        </p:nvCxnSpPr>
        <p:spPr bwMode="auto">
          <a:xfrm>
            <a:off x="69897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9" name="Connecteur droit 72"/>
          <p:cNvCxnSpPr>
            <a:cxnSpLocks noChangeShapeType="1"/>
          </p:cNvCxnSpPr>
          <p:nvPr/>
        </p:nvCxnSpPr>
        <p:spPr bwMode="auto">
          <a:xfrm>
            <a:off x="72834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50" name="Connecteur droit 73"/>
          <p:cNvCxnSpPr>
            <a:cxnSpLocks noChangeShapeType="1"/>
          </p:cNvCxnSpPr>
          <p:nvPr/>
        </p:nvCxnSpPr>
        <p:spPr bwMode="auto">
          <a:xfrm>
            <a:off x="757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7435" name="ZoneTexte 78"/>
          <p:cNvSpPr txBox="1">
            <a:spLocks noChangeArrowheads="1"/>
          </p:cNvSpPr>
          <p:nvPr/>
        </p:nvSpPr>
        <p:spPr bwMode="auto">
          <a:xfrm>
            <a:off x="1419225" y="4138614"/>
            <a:ext cx="266420" cy="30777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a:t>
            </a:r>
            <a:endParaRPr lang="en-US" altLang="fr-FR" sz="1400">
              <a:latin typeface="Arial Narrow" pitchFamily="34" charset="0"/>
            </a:endParaRPr>
          </a:p>
        </p:txBody>
      </p:sp>
      <p:sp>
        <p:nvSpPr>
          <p:cNvPr id="26652" name="ZoneTexte 79"/>
          <p:cNvSpPr txBox="1">
            <a:spLocks noChangeArrowheads="1"/>
          </p:cNvSpPr>
          <p:nvPr/>
        </p:nvSpPr>
        <p:spPr bwMode="auto">
          <a:xfrm>
            <a:off x="1711326"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a:t>
            </a:r>
            <a:endParaRPr lang="en-US" altLang="fr-FR" sz="1400">
              <a:latin typeface="Arial Narrow" pitchFamily="34" charset="0"/>
            </a:endParaRPr>
          </a:p>
        </p:txBody>
      </p:sp>
      <p:sp>
        <p:nvSpPr>
          <p:cNvPr id="26653" name="ZoneTexte 80"/>
          <p:cNvSpPr txBox="1">
            <a:spLocks noChangeArrowheads="1"/>
          </p:cNvSpPr>
          <p:nvPr/>
        </p:nvSpPr>
        <p:spPr bwMode="auto">
          <a:xfrm>
            <a:off x="2005014"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3</a:t>
            </a:r>
            <a:endParaRPr lang="en-US" altLang="fr-FR" sz="1400">
              <a:latin typeface="Arial Narrow" pitchFamily="34" charset="0"/>
            </a:endParaRPr>
          </a:p>
        </p:txBody>
      </p:sp>
      <p:sp>
        <p:nvSpPr>
          <p:cNvPr id="26654" name="ZoneTexte 90"/>
          <p:cNvSpPr txBox="1">
            <a:spLocks noChangeArrowheads="1"/>
          </p:cNvSpPr>
          <p:nvPr/>
        </p:nvSpPr>
        <p:spPr bwMode="auto">
          <a:xfrm>
            <a:off x="2298701"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4</a:t>
            </a:r>
            <a:endParaRPr lang="en-US" altLang="fr-FR" sz="1400">
              <a:latin typeface="Arial Narrow" pitchFamily="34" charset="0"/>
            </a:endParaRPr>
          </a:p>
        </p:txBody>
      </p:sp>
      <p:sp>
        <p:nvSpPr>
          <p:cNvPr id="26655" name="ZoneTexte 91"/>
          <p:cNvSpPr txBox="1">
            <a:spLocks noChangeArrowheads="1"/>
          </p:cNvSpPr>
          <p:nvPr/>
        </p:nvSpPr>
        <p:spPr bwMode="auto">
          <a:xfrm>
            <a:off x="2592389"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5</a:t>
            </a:r>
            <a:endParaRPr lang="en-US" altLang="fr-FR" sz="1400">
              <a:latin typeface="Arial Narrow" pitchFamily="34" charset="0"/>
            </a:endParaRPr>
          </a:p>
        </p:txBody>
      </p:sp>
      <p:sp>
        <p:nvSpPr>
          <p:cNvPr id="26656" name="ZoneTexte 92"/>
          <p:cNvSpPr txBox="1">
            <a:spLocks noChangeArrowheads="1"/>
          </p:cNvSpPr>
          <p:nvPr/>
        </p:nvSpPr>
        <p:spPr bwMode="auto">
          <a:xfrm>
            <a:off x="2884489"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6</a:t>
            </a:r>
            <a:endParaRPr lang="en-US" altLang="fr-FR" sz="1400">
              <a:latin typeface="Arial Narrow" pitchFamily="34" charset="0"/>
            </a:endParaRPr>
          </a:p>
        </p:txBody>
      </p:sp>
      <p:sp>
        <p:nvSpPr>
          <p:cNvPr id="26657" name="ZoneTexte 93"/>
          <p:cNvSpPr txBox="1">
            <a:spLocks noChangeArrowheads="1"/>
          </p:cNvSpPr>
          <p:nvPr/>
        </p:nvSpPr>
        <p:spPr bwMode="auto">
          <a:xfrm>
            <a:off x="3178176"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7</a:t>
            </a:r>
            <a:endParaRPr lang="en-US" altLang="fr-FR" sz="1400">
              <a:latin typeface="Arial Narrow" pitchFamily="34" charset="0"/>
            </a:endParaRPr>
          </a:p>
        </p:txBody>
      </p:sp>
      <p:sp>
        <p:nvSpPr>
          <p:cNvPr id="26658" name="ZoneTexte 94"/>
          <p:cNvSpPr txBox="1">
            <a:spLocks noChangeArrowheads="1"/>
          </p:cNvSpPr>
          <p:nvPr/>
        </p:nvSpPr>
        <p:spPr bwMode="auto">
          <a:xfrm>
            <a:off x="3468689"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8</a:t>
            </a:r>
            <a:endParaRPr lang="en-US" altLang="fr-FR" sz="1400">
              <a:latin typeface="Arial Narrow" pitchFamily="34" charset="0"/>
            </a:endParaRPr>
          </a:p>
        </p:txBody>
      </p:sp>
      <p:sp>
        <p:nvSpPr>
          <p:cNvPr id="26659" name="ZoneTexte 95"/>
          <p:cNvSpPr txBox="1">
            <a:spLocks noChangeArrowheads="1"/>
          </p:cNvSpPr>
          <p:nvPr/>
        </p:nvSpPr>
        <p:spPr bwMode="auto">
          <a:xfrm>
            <a:off x="3767138"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9</a:t>
            </a:r>
            <a:endParaRPr lang="en-US" altLang="fr-FR" sz="1400">
              <a:latin typeface="Arial Narrow" pitchFamily="34" charset="0"/>
            </a:endParaRPr>
          </a:p>
        </p:txBody>
      </p:sp>
      <p:sp>
        <p:nvSpPr>
          <p:cNvPr id="26660" name="ZoneTexte 96"/>
          <p:cNvSpPr txBox="1">
            <a:spLocks noChangeArrowheads="1"/>
          </p:cNvSpPr>
          <p:nvPr/>
        </p:nvSpPr>
        <p:spPr bwMode="auto">
          <a:xfrm>
            <a:off x="4057650"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10</a:t>
            </a:r>
            <a:endParaRPr lang="en-US" altLang="fr-FR" sz="1400">
              <a:latin typeface="Arial Narrow" pitchFamily="34" charset="0"/>
            </a:endParaRPr>
          </a:p>
        </p:txBody>
      </p:sp>
      <p:sp>
        <p:nvSpPr>
          <p:cNvPr id="17445" name="ZoneTexte 97"/>
          <p:cNvSpPr txBox="1">
            <a:spLocks noChangeArrowheads="1"/>
          </p:cNvSpPr>
          <p:nvPr/>
        </p:nvSpPr>
        <p:spPr bwMode="auto">
          <a:xfrm>
            <a:off x="4352926" y="4138613"/>
            <a:ext cx="337400" cy="30777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11</a:t>
            </a:r>
            <a:endParaRPr lang="en-US" altLang="fr-FR" sz="1400">
              <a:latin typeface="Arial Narrow" pitchFamily="34" charset="0"/>
            </a:endParaRPr>
          </a:p>
        </p:txBody>
      </p:sp>
      <p:sp>
        <p:nvSpPr>
          <p:cNvPr id="26662" name="ZoneTexte 98"/>
          <p:cNvSpPr txBox="1">
            <a:spLocks noChangeArrowheads="1"/>
          </p:cNvSpPr>
          <p:nvPr/>
        </p:nvSpPr>
        <p:spPr bwMode="auto">
          <a:xfrm>
            <a:off x="4643438"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12</a:t>
            </a:r>
            <a:endParaRPr lang="en-US" altLang="fr-FR" sz="1400">
              <a:latin typeface="Arial Narrow" pitchFamily="34" charset="0"/>
            </a:endParaRPr>
          </a:p>
        </p:txBody>
      </p:sp>
      <p:sp>
        <p:nvSpPr>
          <p:cNvPr id="26663" name="ZoneTexte 99"/>
          <p:cNvSpPr txBox="1">
            <a:spLocks noChangeArrowheads="1"/>
          </p:cNvSpPr>
          <p:nvPr/>
        </p:nvSpPr>
        <p:spPr bwMode="auto">
          <a:xfrm>
            <a:off x="493871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13</a:t>
            </a:r>
            <a:endParaRPr lang="en-US" altLang="fr-FR" sz="1400">
              <a:latin typeface="Arial Narrow" pitchFamily="34" charset="0"/>
            </a:endParaRPr>
          </a:p>
        </p:txBody>
      </p:sp>
      <p:sp>
        <p:nvSpPr>
          <p:cNvPr id="26664" name="ZoneTexte 100"/>
          <p:cNvSpPr txBox="1">
            <a:spLocks noChangeArrowheads="1"/>
          </p:cNvSpPr>
          <p:nvPr/>
        </p:nvSpPr>
        <p:spPr bwMode="auto">
          <a:xfrm>
            <a:off x="523081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14</a:t>
            </a:r>
            <a:endParaRPr lang="en-US" altLang="fr-FR" sz="1400">
              <a:latin typeface="Arial Narrow" pitchFamily="34" charset="0"/>
            </a:endParaRPr>
          </a:p>
        </p:txBody>
      </p:sp>
      <p:sp>
        <p:nvSpPr>
          <p:cNvPr id="26665" name="ZoneTexte 101"/>
          <p:cNvSpPr txBox="1">
            <a:spLocks noChangeArrowheads="1"/>
          </p:cNvSpPr>
          <p:nvPr/>
        </p:nvSpPr>
        <p:spPr bwMode="auto">
          <a:xfrm>
            <a:off x="5524500"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15</a:t>
            </a:r>
            <a:endParaRPr lang="en-US" altLang="fr-FR" sz="1400">
              <a:latin typeface="Arial Narrow" pitchFamily="34" charset="0"/>
            </a:endParaRPr>
          </a:p>
        </p:txBody>
      </p:sp>
      <p:sp>
        <p:nvSpPr>
          <p:cNvPr id="26666" name="ZoneTexte 102"/>
          <p:cNvSpPr txBox="1">
            <a:spLocks noChangeArrowheads="1"/>
          </p:cNvSpPr>
          <p:nvPr/>
        </p:nvSpPr>
        <p:spPr bwMode="auto">
          <a:xfrm>
            <a:off x="5818188"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16</a:t>
            </a:r>
            <a:endParaRPr lang="en-US" altLang="fr-FR" sz="1400">
              <a:latin typeface="Arial Narrow" pitchFamily="34" charset="0"/>
            </a:endParaRPr>
          </a:p>
        </p:txBody>
      </p:sp>
      <p:sp>
        <p:nvSpPr>
          <p:cNvPr id="26667" name="ZoneTexte 103"/>
          <p:cNvSpPr txBox="1">
            <a:spLocks noChangeArrowheads="1"/>
          </p:cNvSpPr>
          <p:nvPr/>
        </p:nvSpPr>
        <p:spPr bwMode="auto">
          <a:xfrm>
            <a:off x="6111875"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17</a:t>
            </a:r>
            <a:endParaRPr lang="en-US" altLang="fr-FR" sz="1400">
              <a:latin typeface="Arial Narrow" pitchFamily="34" charset="0"/>
            </a:endParaRPr>
          </a:p>
        </p:txBody>
      </p:sp>
      <p:sp>
        <p:nvSpPr>
          <p:cNvPr id="26668" name="ZoneTexte 104"/>
          <p:cNvSpPr txBox="1">
            <a:spLocks noChangeArrowheads="1"/>
          </p:cNvSpPr>
          <p:nvPr/>
        </p:nvSpPr>
        <p:spPr bwMode="auto">
          <a:xfrm>
            <a:off x="640556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18</a:t>
            </a:r>
            <a:endParaRPr lang="en-US" altLang="fr-FR" sz="1400">
              <a:latin typeface="Arial Narrow" pitchFamily="34" charset="0"/>
            </a:endParaRPr>
          </a:p>
        </p:txBody>
      </p:sp>
      <p:sp>
        <p:nvSpPr>
          <p:cNvPr id="26669" name="ZoneTexte 105"/>
          <p:cNvSpPr txBox="1">
            <a:spLocks noChangeArrowheads="1"/>
          </p:cNvSpPr>
          <p:nvPr/>
        </p:nvSpPr>
        <p:spPr bwMode="auto">
          <a:xfrm>
            <a:off x="669766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19</a:t>
            </a:r>
            <a:endParaRPr lang="en-US" altLang="fr-FR" sz="1400">
              <a:latin typeface="Arial Narrow" pitchFamily="34" charset="0"/>
            </a:endParaRPr>
          </a:p>
        </p:txBody>
      </p:sp>
      <p:sp>
        <p:nvSpPr>
          <p:cNvPr id="26670" name="ZoneTexte 106"/>
          <p:cNvSpPr txBox="1">
            <a:spLocks noChangeArrowheads="1"/>
          </p:cNvSpPr>
          <p:nvPr/>
        </p:nvSpPr>
        <p:spPr bwMode="auto">
          <a:xfrm>
            <a:off x="698976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20</a:t>
            </a:r>
            <a:endParaRPr lang="en-US" altLang="fr-FR" sz="1400">
              <a:latin typeface="Arial Narrow" pitchFamily="34" charset="0"/>
            </a:endParaRPr>
          </a:p>
        </p:txBody>
      </p:sp>
      <p:sp>
        <p:nvSpPr>
          <p:cNvPr id="26671" name="ZoneTexte 107"/>
          <p:cNvSpPr txBox="1">
            <a:spLocks noChangeArrowheads="1"/>
          </p:cNvSpPr>
          <p:nvPr/>
        </p:nvSpPr>
        <p:spPr bwMode="auto">
          <a:xfrm>
            <a:off x="7283450"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21</a:t>
            </a:r>
            <a:endParaRPr lang="en-US" altLang="fr-FR" sz="1400">
              <a:latin typeface="Arial Narrow" pitchFamily="34" charset="0"/>
            </a:endParaRPr>
          </a:p>
        </p:txBody>
      </p:sp>
      <p:cxnSp>
        <p:nvCxnSpPr>
          <p:cNvPr id="26672" name="Connecteur droit 113"/>
          <p:cNvCxnSpPr>
            <a:cxnSpLocks noChangeShapeType="1"/>
          </p:cNvCxnSpPr>
          <p:nvPr/>
        </p:nvCxnSpPr>
        <p:spPr bwMode="auto">
          <a:xfrm>
            <a:off x="14636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73" name="Connecteur droit 143"/>
          <p:cNvCxnSpPr>
            <a:cxnSpLocks noChangeShapeType="1"/>
          </p:cNvCxnSpPr>
          <p:nvPr/>
        </p:nvCxnSpPr>
        <p:spPr bwMode="auto">
          <a:xfrm>
            <a:off x="11938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74" name="ZoneTexte 78"/>
          <p:cNvSpPr txBox="1">
            <a:spLocks noChangeArrowheads="1"/>
          </p:cNvSpPr>
          <p:nvPr/>
        </p:nvSpPr>
        <p:spPr bwMode="auto">
          <a:xfrm>
            <a:off x="1192214" y="4137422"/>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0</a:t>
            </a:r>
            <a:endParaRPr lang="en-US" altLang="fr-FR" sz="1400">
              <a:latin typeface="Arial Narrow" pitchFamily="34" charset="0"/>
            </a:endParaRPr>
          </a:p>
        </p:txBody>
      </p:sp>
      <p:cxnSp>
        <p:nvCxnSpPr>
          <p:cNvPr id="26675" name="Connecteur droit 73"/>
          <p:cNvCxnSpPr>
            <a:cxnSpLocks noChangeShapeType="1"/>
          </p:cNvCxnSpPr>
          <p:nvPr/>
        </p:nvCxnSpPr>
        <p:spPr bwMode="auto">
          <a:xfrm>
            <a:off x="785653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76" name="ZoneTexte 107"/>
          <p:cNvSpPr txBox="1">
            <a:spLocks noChangeArrowheads="1"/>
          </p:cNvSpPr>
          <p:nvPr/>
        </p:nvSpPr>
        <p:spPr bwMode="auto">
          <a:xfrm>
            <a:off x="7627939" y="4137422"/>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0</a:t>
            </a:r>
            <a:endParaRPr lang="en-US" altLang="fr-FR" sz="1400">
              <a:latin typeface="Arial Narrow" pitchFamily="34" charset="0"/>
            </a:endParaRPr>
          </a:p>
        </p:txBody>
      </p:sp>
      <p:cxnSp>
        <p:nvCxnSpPr>
          <p:cNvPr id="26677" name="Connecteur droit 143"/>
          <p:cNvCxnSpPr>
            <a:cxnSpLocks noChangeShapeType="1"/>
          </p:cNvCxnSpPr>
          <p:nvPr/>
        </p:nvCxnSpPr>
        <p:spPr bwMode="auto">
          <a:xfrm>
            <a:off x="96678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78" name="Connecteur droit 143"/>
          <p:cNvCxnSpPr>
            <a:cxnSpLocks noChangeShapeType="1"/>
          </p:cNvCxnSpPr>
          <p:nvPr/>
        </p:nvCxnSpPr>
        <p:spPr bwMode="auto">
          <a:xfrm>
            <a:off x="717550"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79" name="ZoneTexte 78"/>
          <p:cNvSpPr txBox="1">
            <a:spLocks noChangeArrowheads="1"/>
          </p:cNvSpPr>
          <p:nvPr/>
        </p:nvSpPr>
        <p:spPr bwMode="auto">
          <a:xfrm>
            <a:off x="893764" y="4137422"/>
            <a:ext cx="316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a:t>
            </a:r>
            <a:endParaRPr lang="en-US" altLang="fr-FR" sz="1400">
              <a:latin typeface="Arial Narrow" pitchFamily="34" charset="0"/>
            </a:endParaRPr>
          </a:p>
        </p:txBody>
      </p:sp>
      <p:sp>
        <p:nvSpPr>
          <p:cNvPr id="26680" name="ZoneTexte 78"/>
          <p:cNvSpPr txBox="1">
            <a:spLocks noChangeArrowheads="1"/>
          </p:cNvSpPr>
          <p:nvPr/>
        </p:nvSpPr>
        <p:spPr bwMode="auto">
          <a:xfrm>
            <a:off x="633414" y="4138613"/>
            <a:ext cx="316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a:t>
            </a:r>
            <a:endParaRPr lang="en-US" altLang="fr-FR" sz="1400">
              <a:latin typeface="Arial Narrow" pitchFamily="34" charset="0"/>
            </a:endParaRPr>
          </a:p>
        </p:txBody>
      </p:sp>
      <p:sp>
        <p:nvSpPr>
          <p:cNvPr id="26681" name="ZoneTexte 78"/>
          <p:cNvSpPr txBox="1">
            <a:spLocks noChangeArrowheads="1"/>
          </p:cNvSpPr>
          <p:nvPr/>
        </p:nvSpPr>
        <p:spPr bwMode="auto">
          <a:xfrm>
            <a:off x="300039" y="4138613"/>
            <a:ext cx="316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-3</a:t>
            </a:r>
            <a:endParaRPr lang="en-US" altLang="fr-FR" sz="1400">
              <a:latin typeface="Arial Narrow" pitchFamily="34" charset="0"/>
            </a:endParaRPr>
          </a:p>
        </p:txBody>
      </p:sp>
      <p:cxnSp>
        <p:nvCxnSpPr>
          <p:cNvPr id="26682" name="Connecteur droit 73"/>
          <p:cNvCxnSpPr>
            <a:cxnSpLocks noChangeShapeType="1"/>
          </p:cNvCxnSpPr>
          <p:nvPr/>
        </p:nvCxnSpPr>
        <p:spPr bwMode="auto">
          <a:xfrm>
            <a:off x="468313"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922" name="Text Box 128"/>
          <p:cNvSpPr txBox="1">
            <a:spLocks noChangeArrowheads="1"/>
          </p:cNvSpPr>
          <p:nvPr/>
        </p:nvSpPr>
        <p:spPr bwMode="auto">
          <a:xfrm>
            <a:off x="611188" y="365283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2</a:t>
            </a:r>
            <a:endParaRPr lang="fr-FR" altLang="fr-FR" sz="1200">
              <a:latin typeface="Arial Narrow" pitchFamily="34" charset="0"/>
            </a:endParaRPr>
          </a:p>
        </p:txBody>
      </p:sp>
      <p:sp>
        <p:nvSpPr>
          <p:cNvPr id="26926" name="Line 108"/>
          <p:cNvSpPr>
            <a:spLocks noChangeShapeType="1"/>
          </p:cNvSpPr>
          <p:nvPr/>
        </p:nvSpPr>
        <p:spPr bwMode="auto">
          <a:xfrm flipV="1">
            <a:off x="487363" y="829866"/>
            <a:ext cx="0" cy="29694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27" name="Line 109"/>
          <p:cNvSpPr>
            <a:spLocks noChangeShapeType="1"/>
          </p:cNvSpPr>
          <p:nvPr/>
        </p:nvSpPr>
        <p:spPr bwMode="auto">
          <a:xfrm>
            <a:off x="487363" y="379928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28" name="Line 110"/>
          <p:cNvSpPr>
            <a:spLocks noChangeShapeType="1"/>
          </p:cNvSpPr>
          <p:nvPr/>
        </p:nvSpPr>
        <p:spPr bwMode="auto">
          <a:xfrm>
            <a:off x="487363" y="363736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29" name="Line 111"/>
          <p:cNvSpPr>
            <a:spLocks noChangeShapeType="1"/>
          </p:cNvSpPr>
          <p:nvPr/>
        </p:nvSpPr>
        <p:spPr bwMode="auto">
          <a:xfrm>
            <a:off x="487363" y="347543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0" name="Line 112"/>
          <p:cNvSpPr>
            <a:spLocks noChangeShapeType="1"/>
          </p:cNvSpPr>
          <p:nvPr/>
        </p:nvSpPr>
        <p:spPr bwMode="auto">
          <a:xfrm>
            <a:off x="487363" y="331351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1" name="Line 113"/>
          <p:cNvSpPr>
            <a:spLocks noChangeShapeType="1"/>
          </p:cNvSpPr>
          <p:nvPr/>
        </p:nvSpPr>
        <p:spPr bwMode="auto">
          <a:xfrm>
            <a:off x="487363" y="315158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2" name="Line 114"/>
          <p:cNvSpPr>
            <a:spLocks noChangeShapeType="1"/>
          </p:cNvSpPr>
          <p:nvPr/>
        </p:nvSpPr>
        <p:spPr bwMode="auto">
          <a:xfrm>
            <a:off x="487363" y="298966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3" name="Line 115"/>
          <p:cNvSpPr>
            <a:spLocks noChangeShapeType="1"/>
          </p:cNvSpPr>
          <p:nvPr/>
        </p:nvSpPr>
        <p:spPr bwMode="auto">
          <a:xfrm>
            <a:off x="487363" y="282773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4" name="Line 116"/>
          <p:cNvSpPr>
            <a:spLocks noChangeShapeType="1"/>
          </p:cNvSpPr>
          <p:nvPr/>
        </p:nvSpPr>
        <p:spPr bwMode="auto">
          <a:xfrm>
            <a:off x="487363" y="266581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5" name="Line 117"/>
          <p:cNvSpPr>
            <a:spLocks noChangeShapeType="1"/>
          </p:cNvSpPr>
          <p:nvPr/>
        </p:nvSpPr>
        <p:spPr bwMode="auto">
          <a:xfrm>
            <a:off x="487363" y="250388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6" name="Line 118"/>
          <p:cNvSpPr>
            <a:spLocks noChangeShapeType="1"/>
          </p:cNvSpPr>
          <p:nvPr/>
        </p:nvSpPr>
        <p:spPr bwMode="auto">
          <a:xfrm>
            <a:off x="487363" y="234196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7" name="Line 119"/>
          <p:cNvSpPr>
            <a:spLocks noChangeShapeType="1"/>
          </p:cNvSpPr>
          <p:nvPr/>
        </p:nvSpPr>
        <p:spPr bwMode="auto">
          <a:xfrm>
            <a:off x="487363" y="218003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8" name="Line 120"/>
          <p:cNvSpPr>
            <a:spLocks noChangeShapeType="1"/>
          </p:cNvSpPr>
          <p:nvPr/>
        </p:nvSpPr>
        <p:spPr bwMode="auto">
          <a:xfrm>
            <a:off x="487363" y="201811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9" name="Line 121"/>
          <p:cNvSpPr>
            <a:spLocks noChangeShapeType="1"/>
          </p:cNvSpPr>
          <p:nvPr/>
        </p:nvSpPr>
        <p:spPr bwMode="auto">
          <a:xfrm>
            <a:off x="487363" y="185499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0" name="Line 122"/>
          <p:cNvSpPr>
            <a:spLocks noChangeShapeType="1"/>
          </p:cNvSpPr>
          <p:nvPr/>
        </p:nvSpPr>
        <p:spPr bwMode="auto">
          <a:xfrm>
            <a:off x="487363" y="169307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1" name="Line 123"/>
          <p:cNvSpPr>
            <a:spLocks noChangeShapeType="1"/>
          </p:cNvSpPr>
          <p:nvPr/>
        </p:nvSpPr>
        <p:spPr bwMode="auto">
          <a:xfrm>
            <a:off x="487363" y="153114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2" name="Line 124"/>
          <p:cNvSpPr>
            <a:spLocks noChangeShapeType="1"/>
          </p:cNvSpPr>
          <p:nvPr/>
        </p:nvSpPr>
        <p:spPr bwMode="auto">
          <a:xfrm>
            <a:off x="487363" y="136922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3" name="Line 125"/>
          <p:cNvSpPr>
            <a:spLocks noChangeShapeType="1"/>
          </p:cNvSpPr>
          <p:nvPr/>
        </p:nvSpPr>
        <p:spPr bwMode="auto">
          <a:xfrm>
            <a:off x="487363" y="120729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4" name="Line 126"/>
          <p:cNvSpPr>
            <a:spLocks noChangeShapeType="1"/>
          </p:cNvSpPr>
          <p:nvPr/>
        </p:nvSpPr>
        <p:spPr bwMode="auto">
          <a:xfrm>
            <a:off x="487363" y="104537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5" name="Line 127"/>
          <p:cNvSpPr>
            <a:spLocks noChangeShapeType="1"/>
          </p:cNvSpPr>
          <p:nvPr/>
        </p:nvSpPr>
        <p:spPr bwMode="auto">
          <a:xfrm>
            <a:off x="487363" y="88344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6" name="Text Box 129"/>
          <p:cNvSpPr txBox="1">
            <a:spLocks noChangeArrowheads="1"/>
          </p:cNvSpPr>
          <p:nvPr/>
        </p:nvSpPr>
        <p:spPr bwMode="auto">
          <a:xfrm>
            <a:off x="631825" y="255746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9</a:t>
            </a:r>
            <a:endParaRPr lang="fr-FR" altLang="fr-FR" sz="1200">
              <a:latin typeface="Arial Narrow" pitchFamily="34" charset="0"/>
            </a:endParaRPr>
          </a:p>
        </p:txBody>
      </p:sp>
      <p:sp>
        <p:nvSpPr>
          <p:cNvPr id="26947" name="Text Box 130"/>
          <p:cNvSpPr txBox="1">
            <a:spLocks noChangeArrowheads="1"/>
          </p:cNvSpPr>
          <p:nvPr/>
        </p:nvSpPr>
        <p:spPr bwMode="auto">
          <a:xfrm>
            <a:off x="631825" y="271938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8</a:t>
            </a:r>
            <a:endParaRPr lang="fr-FR" altLang="fr-FR" sz="1200">
              <a:latin typeface="Arial Narrow" pitchFamily="34" charset="0"/>
            </a:endParaRPr>
          </a:p>
        </p:txBody>
      </p:sp>
      <p:sp>
        <p:nvSpPr>
          <p:cNvPr id="26948" name="Text Box 131"/>
          <p:cNvSpPr txBox="1">
            <a:spLocks noChangeArrowheads="1"/>
          </p:cNvSpPr>
          <p:nvPr/>
        </p:nvSpPr>
        <p:spPr bwMode="auto">
          <a:xfrm>
            <a:off x="631825" y="288131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7</a:t>
            </a:r>
            <a:endParaRPr lang="fr-FR" altLang="fr-FR" sz="1200">
              <a:latin typeface="Arial Narrow" pitchFamily="34" charset="0"/>
            </a:endParaRPr>
          </a:p>
        </p:txBody>
      </p:sp>
      <p:sp>
        <p:nvSpPr>
          <p:cNvPr id="26949" name="Text Box 132"/>
          <p:cNvSpPr txBox="1">
            <a:spLocks noChangeArrowheads="1"/>
          </p:cNvSpPr>
          <p:nvPr/>
        </p:nvSpPr>
        <p:spPr bwMode="auto">
          <a:xfrm>
            <a:off x="631825" y="304323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6</a:t>
            </a:r>
            <a:endParaRPr lang="fr-FR" altLang="fr-FR" sz="1200">
              <a:latin typeface="Arial Narrow" pitchFamily="34" charset="0"/>
            </a:endParaRPr>
          </a:p>
        </p:txBody>
      </p:sp>
      <p:sp>
        <p:nvSpPr>
          <p:cNvPr id="26950" name="Text Box 133"/>
          <p:cNvSpPr txBox="1">
            <a:spLocks noChangeArrowheads="1"/>
          </p:cNvSpPr>
          <p:nvPr/>
        </p:nvSpPr>
        <p:spPr bwMode="auto">
          <a:xfrm>
            <a:off x="631825" y="320516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5</a:t>
            </a:r>
            <a:endParaRPr lang="fr-FR" altLang="fr-FR" sz="1200">
              <a:latin typeface="Arial Narrow" pitchFamily="34" charset="0"/>
            </a:endParaRPr>
          </a:p>
        </p:txBody>
      </p:sp>
      <p:sp>
        <p:nvSpPr>
          <p:cNvPr id="26951" name="Text Box 134"/>
          <p:cNvSpPr txBox="1">
            <a:spLocks noChangeArrowheads="1"/>
          </p:cNvSpPr>
          <p:nvPr/>
        </p:nvSpPr>
        <p:spPr bwMode="auto">
          <a:xfrm>
            <a:off x="631825" y="336827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4</a:t>
            </a:r>
            <a:endParaRPr lang="fr-FR" altLang="fr-FR" sz="1200">
              <a:latin typeface="Arial Narrow" pitchFamily="34" charset="0"/>
            </a:endParaRPr>
          </a:p>
        </p:txBody>
      </p:sp>
      <p:sp>
        <p:nvSpPr>
          <p:cNvPr id="26952" name="Text Box 135"/>
          <p:cNvSpPr txBox="1">
            <a:spLocks noChangeArrowheads="1"/>
          </p:cNvSpPr>
          <p:nvPr/>
        </p:nvSpPr>
        <p:spPr bwMode="auto">
          <a:xfrm>
            <a:off x="631825" y="353020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3</a:t>
            </a:r>
            <a:endParaRPr lang="fr-FR" altLang="fr-FR" sz="1200">
              <a:latin typeface="Arial Narrow" pitchFamily="34" charset="0"/>
            </a:endParaRPr>
          </a:p>
        </p:txBody>
      </p:sp>
      <p:sp>
        <p:nvSpPr>
          <p:cNvPr id="26953" name="Text Box 136"/>
          <p:cNvSpPr txBox="1">
            <a:spLocks noChangeArrowheads="1"/>
          </p:cNvSpPr>
          <p:nvPr/>
        </p:nvSpPr>
        <p:spPr bwMode="auto">
          <a:xfrm>
            <a:off x="631825" y="1262063"/>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17</a:t>
            </a:r>
            <a:endParaRPr lang="fr-FR" altLang="fr-FR" sz="1200">
              <a:latin typeface="Arial Narrow" pitchFamily="34" charset="0"/>
            </a:endParaRPr>
          </a:p>
        </p:txBody>
      </p:sp>
      <p:sp>
        <p:nvSpPr>
          <p:cNvPr id="26954" name="Text Box 137"/>
          <p:cNvSpPr txBox="1">
            <a:spLocks noChangeArrowheads="1"/>
          </p:cNvSpPr>
          <p:nvPr/>
        </p:nvSpPr>
        <p:spPr bwMode="auto">
          <a:xfrm>
            <a:off x="631825" y="239553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10</a:t>
            </a:r>
            <a:endParaRPr lang="fr-FR" altLang="fr-FR" sz="1200">
              <a:latin typeface="Arial Narrow" pitchFamily="34" charset="0"/>
            </a:endParaRPr>
          </a:p>
        </p:txBody>
      </p:sp>
      <p:sp>
        <p:nvSpPr>
          <p:cNvPr id="26955" name="Text Box 138"/>
          <p:cNvSpPr txBox="1">
            <a:spLocks noChangeArrowheads="1"/>
          </p:cNvSpPr>
          <p:nvPr/>
        </p:nvSpPr>
        <p:spPr bwMode="auto">
          <a:xfrm>
            <a:off x="631825" y="142398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16</a:t>
            </a:r>
            <a:endParaRPr lang="fr-FR" altLang="fr-FR" sz="1200">
              <a:latin typeface="Arial Narrow" pitchFamily="34" charset="0"/>
            </a:endParaRPr>
          </a:p>
        </p:txBody>
      </p:sp>
      <p:sp>
        <p:nvSpPr>
          <p:cNvPr id="26956" name="Text Box 139"/>
          <p:cNvSpPr txBox="1">
            <a:spLocks noChangeArrowheads="1"/>
          </p:cNvSpPr>
          <p:nvPr/>
        </p:nvSpPr>
        <p:spPr bwMode="auto">
          <a:xfrm>
            <a:off x="631825" y="1585913"/>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15</a:t>
            </a:r>
            <a:endParaRPr lang="fr-FR" altLang="fr-FR" sz="1200">
              <a:latin typeface="Arial Narrow" pitchFamily="34" charset="0"/>
            </a:endParaRPr>
          </a:p>
        </p:txBody>
      </p:sp>
      <p:sp>
        <p:nvSpPr>
          <p:cNvPr id="26957" name="Text Box 140"/>
          <p:cNvSpPr txBox="1">
            <a:spLocks noChangeArrowheads="1"/>
          </p:cNvSpPr>
          <p:nvPr/>
        </p:nvSpPr>
        <p:spPr bwMode="auto">
          <a:xfrm>
            <a:off x="631825" y="174783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14</a:t>
            </a:r>
            <a:endParaRPr lang="fr-FR" altLang="fr-FR" sz="1200">
              <a:latin typeface="Arial Narrow" pitchFamily="34" charset="0"/>
            </a:endParaRPr>
          </a:p>
        </p:txBody>
      </p:sp>
      <p:sp>
        <p:nvSpPr>
          <p:cNvPr id="26958" name="Text Box 141"/>
          <p:cNvSpPr txBox="1">
            <a:spLocks noChangeArrowheads="1"/>
          </p:cNvSpPr>
          <p:nvPr/>
        </p:nvSpPr>
        <p:spPr bwMode="auto">
          <a:xfrm>
            <a:off x="631825" y="1909763"/>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12</a:t>
            </a:r>
            <a:endParaRPr lang="fr-FR" altLang="fr-FR" sz="1200">
              <a:latin typeface="Arial Narrow" pitchFamily="34" charset="0"/>
            </a:endParaRPr>
          </a:p>
        </p:txBody>
      </p:sp>
      <p:sp>
        <p:nvSpPr>
          <p:cNvPr id="26959" name="Text Box 142"/>
          <p:cNvSpPr txBox="1">
            <a:spLocks noChangeArrowheads="1"/>
          </p:cNvSpPr>
          <p:nvPr/>
        </p:nvSpPr>
        <p:spPr bwMode="auto">
          <a:xfrm>
            <a:off x="631825" y="207168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12</a:t>
            </a:r>
            <a:endParaRPr lang="fr-FR" altLang="fr-FR" sz="1200">
              <a:latin typeface="Arial Narrow" pitchFamily="34" charset="0"/>
            </a:endParaRPr>
          </a:p>
        </p:txBody>
      </p:sp>
      <p:sp>
        <p:nvSpPr>
          <p:cNvPr id="26960" name="Text Box 143"/>
          <p:cNvSpPr txBox="1">
            <a:spLocks noChangeArrowheads="1"/>
          </p:cNvSpPr>
          <p:nvPr/>
        </p:nvSpPr>
        <p:spPr bwMode="auto">
          <a:xfrm>
            <a:off x="631825" y="2233613"/>
            <a:ext cx="316497"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11</a:t>
            </a:r>
            <a:endParaRPr lang="fr-FR" altLang="fr-FR" sz="1200">
              <a:latin typeface="Arial Narrow" pitchFamily="34" charset="0"/>
            </a:endParaRPr>
          </a:p>
        </p:txBody>
      </p:sp>
      <p:sp>
        <p:nvSpPr>
          <p:cNvPr id="26961" name="Text Box 144"/>
          <p:cNvSpPr txBox="1">
            <a:spLocks noChangeArrowheads="1"/>
          </p:cNvSpPr>
          <p:nvPr/>
        </p:nvSpPr>
        <p:spPr bwMode="auto">
          <a:xfrm>
            <a:off x="631825" y="1098947"/>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18</a:t>
            </a:r>
            <a:endParaRPr lang="fr-FR" altLang="fr-FR" sz="1200">
              <a:latin typeface="Arial Narrow" pitchFamily="34" charset="0"/>
            </a:endParaRPr>
          </a:p>
        </p:txBody>
      </p:sp>
      <p:sp>
        <p:nvSpPr>
          <p:cNvPr id="26962" name="Text Box 145"/>
          <p:cNvSpPr txBox="1">
            <a:spLocks noChangeArrowheads="1"/>
          </p:cNvSpPr>
          <p:nvPr/>
        </p:nvSpPr>
        <p:spPr bwMode="auto">
          <a:xfrm>
            <a:off x="631825" y="775097"/>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20</a:t>
            </a:r>
            <a:endParaRPr lang="fr-FR" altLang="fr-FR" sz="1200">
              <a:latin typeface="Arial Narrow" pitchFamily="34" charset="0"/>
            </a:endParaRPr>
          </a:p>
        </p:txBody>
      </p:sp>
      <p:sp>
        <p:nvSpPr>
          <p:cNvPr id="26963" name="Text Box 146"/>
          <p:cNvSpPr txBox="1">
            <a:spLocks noChangeArrowheads="1"/>
          </p:cNvSpPr>
          <p:nvPr/>
        </p:nvSpPr>
        <p:spPr bwMode="auto">
          <a:xfrm>
            <a:off x="631825" y="937022"/>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19</a:t>
            </a:r>
            <a:endParaRPr lang="fr-FR" altLang="fr-FR" sz="1200">
              <a:latin typeface="Arial Narrow" pitchFamily="34" charset="0"/>
            </a:endParaRPr>
          </a:p>
        </p:txBody>
      </p:sp>
      <p:sp>
        <p:nvSpPr>
          <p:cNvPr id="26925" name="Text Box 149"/>
          <p:cNvSpPr txBox="1">
            <a:spLocks noChangeArrowheads="1"/>
          </p:cNvSpPr>
          <p:nvPr/>
        </p:nvSpPr>
        <p:spPr bwMode="auto">
          <a:xfrm>
            <a:off x="298450" y="201297"/>
            <a:ext cx="511679"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dirty="0">
                <a:latin typeface="+mn-lt"/>
              </a:rPr>
              <a:t>mm</a:t>
            </a:r>
            <a:endParaRPr lang="fr-FR" altLang="fr-FR" sz="1600" dirty="0">
              <a:latin typeface="+mn-lt"/>
            </a:endParaRPr>
          </a:p>
        </p:txBody>
      </p:sp>
      <p:sp>
        <p:nvSpPr>
          <p:cNvPr id="21677" name="Oval 173"/>
          <p:cNvSpPr>
            <a:spLocks noChangeArrowheads="1"/>
          </p:cNvSpPr>
          <p:nvPr/>
        </p:nvSpPr>
        <p:spPr bwMode="auto">
          <a:xfrm>
            <a:off x="1979613" y="2626520"/>
            <a:ext cx="367885" cy="323850"/>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5" name="Group 312"/>
          <p:cNvGrpSpPr>
            <a:grpSpLocks/>
          </p:cNvGrpSpPr>
          <p:nvPr/>
        </p:nvGrpSpPr>
        <p:grpSpPr bwMode="auto">
          <a:xfrm>
            <a:off x="1476375" y="3868342"/>
            <a:ext cx="6338888" cy="107156"/>
            <a:chOff x="930" y="3430"/>
            <a:chExt cx="3993" cy="90"/>
          </a:xfrm>
        </p:grpSpPr>
        <p:grpSp>
          <p:nvGrpSpPr>
            <p:cNvPr id="26784" name="Group 160"/>
            <p:cNvGrpSpPr>
              <a:grpSpLocks/>
            </p:cNvGrpSpPr>
            <p:nvPr/>
          </p:nvGrpSpPr>
          <p:grpSpPr bwMode="auto">
            <a:xfrm>
              <a:off x="930" y="3430"/>
              <a:ext cx="182" cy="90"/>
              <a:chOff x="2381" y="2024"/>
              <a:chExt cx="271" cy="136"/>
            </a:xfrm>
          </p:grpSpPr>
          <p:sp>
            <p:nvSpPr>
              <p:cNvPr id="26917"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8"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9"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20"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21"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5" name="Group 174"/>
            <p:cNvGrpSpPr>
              <a:grpSpLocks/>
            </p:cNvGrpSpPr>
            <p:nvPr/>
          </p:nvGrpSpPr>
          <p:grpSpPr bwMode="auto">
            <a:xfrm>
              <a:off x="1111" y="3430"/>
              <a:ext cx="182" cy="90"/>
              <a:chOff x="2381" y="2024"/>
              <a:chExt cx="271" cy="136"/>
            </a:xfrm>
          </p:grpSpPr>
          <p:sp>
            <p:nvSpPr>
              <p:cNvPr id="26912"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3"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4"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5"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6"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6" name="Group 180"/>
            <p:cNvGrpSpPr>
              <a:grpSpLocks/>
            </p:cNvGrpSpPr>
            <p:nvPr/>
          </p:nvGrpSpPr>
          <p:grpSpPr bwMode="auto">
            <a:xfrm>
              <a:off x="1837" y="3430"/>
              <a:ext cx="182" cy="90"/>
              <a:chOff x="2381" y="2024"/>
              <a:chExt cx="271" cy="136"/>
            </a:xfrm>
          </p:grpSpPr>
          <p:sp>
            <p:nvSpPr>
              <p:cNvPr id="26907"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8"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9"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0"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1"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7" name="Group 186"/>
            <p:cNvGrpSpPr>
              <a:grpSpLocks/>
            </p:cNvGrpSpPr>
            <p:nvPr/>
          </p:nvGrpSpPr>
          <p:grpSpPr bwMode="auto">
            <a:xfrm>
              <a:off x="1474" y="3430"/>
              <a:ext cx="182" cy="90"/>
              <a:chOff x="2381" y="2024"/>
              <a:chExt cx="271" cy="136"/>
            </a:xfrm>
          </p:grpSpPr>
          <p:sp>
            <p:nvSpPr>
              <p:cNvPr id="26902"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3"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4"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5"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6"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8" name="Group 192"/>
            <p:cNvGrpSpPr>
              <a:grpSpLocks/>
            </p:cNvGrpSpPr>
            <p:nvPr/>
          </p:nvGrpSpPr>
          <p:grpSpPr bwMode="auto">
            <a:xfrm>
              <a:off x="1655" y="3430"/>
              <a:ext cx="182" cy="90"/>
              <a:chOff x="2381" y="2024"/>
              <a:chExt cx="271" cy="136"/>
            </a:xfrm>
          </p:grpSpPr>
          <p:sp>
            <p:nvSpPr>
              <p:cNvPr id="26897"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8"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9"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0"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1"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9" name="Group 198"/>
            <p:cNvGrpSpPr>
              <a:grpSpLocks/>
            </p:cNvGrpSpPr>
            <p:nvPr/>
          </p:nvGrpSpPr>
          <p:grpSpPr bwMode="auto">
            <a:xfrm>
              <a:off x="1292" y="3430"/>
              <a:ext cx="182" cy="90"/>
              <a:chOff x="2381" y="2024"/>
              <a:chExt cx="271" cy="136"/>
            </a:xfrm>
          </p:grpSpPr>
          <p:sp>
            <p:nvSpPr>
              <p:cNvPr id="26892"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3"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4"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5"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6"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0" name="Group 204"/>
            <p:cNvGrpSpPr>
              <a:grpSpLocks/>
            </p:cNvGrpSpPr>
            <p:nvPr/>
          </p:nvGrpSpPr>
          <p:grpSpPr bwMode="auto">
            <a:xfrm>
              <a:off x="2880" y="3430"/>
              <a:ext cx="182" cy="90"/>
              <a:chOff x="2381" y="2024"/>
              <a:chExt cx="271" cy="136"/>
            </a:xfrm>
          </p:grpSpPr>
          <p:sp>
            <p:nvSpPr>
              <p:cNvPr id="26887"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8"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9"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0"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1"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1" name="Group 210"/>
            <p:cNvGrpSpPr>
              <a:grpSpLocks/>
            </p:cNvGrpSpPr>
            <p:nvPr/>
          </p:nvGrpSpPr>
          <p:grpSpPr bwMode="auto">
            <a:xfrm>
              <a:off x="2699" y="3430"/>
              <a:ext cx="182" cy="90"/>
              <a:chOff x="2381" y="2024"/>
              <a:chExt cx="271" cy="136"/>
            </a:xfrm>
          </p:grpSpPr>
          <p:sp>
            <p:nvSpPr>
              <p:cNvPr id="26882"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3"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4"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5"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6"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2" name="Group 216"/>
            <p:cNvGrpSpPr>
              <a:grpSpLocks/>
            </p:cNvGrpSpPr>
            <p:nvPr/>
          </p:nvGrpSpPr>
          <p:grpSpPr bwMode="auto">
            <a:xfrm>
              <a:off x="2562" y="3430"/>
              <a:ext cx="182" cy="90"/>
              <a:chOff x="2381" y="2024"/>
              <a:chExt cx="271" cy="136"/>
            </a:xfrm>
          </p:grpSpPr>
          <p:sp>
            <p:nvSpPr>
              <p:cNvPr id="26877"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8"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9"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0"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1"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3" name="Group 222"/>
            <p:cNvGrpSpPr>
              <a:grpSpLocks/>
            </p:cNvGrpSpPr>
            <p:nvPr/>
          </p:nvGrpSpPr>
          <p:grpSpPr bwMode="auto">
            <a:xfrm>
              <a:off x="2381" y="3430"/>
              <a:ext cx="182" cy="90"/>
              <a:chOff x="2381" y="2024"/>
              <a:chExt cx="271" cy="136"/>
            </a:xfrm>
          </p:grpSpPr>
          <p:sp>
            <p:nvSpPr>
              <p:cNvPr id="26872"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3"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4"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5"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6"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4" name="Group 228"/>
            <p:cNvGrpSpPr>
              <a:grpSpLocks/>
            </p:cNvGrpSpPr>
            <p:nvPr/>
          </p:nvGrpSpPr>
          <p:grpSpPr bwMode="auto">
            <a:xfrm>
              <a:off x="2200" y="3430"/>
              <a:ext cx="182" cy="90"/>
              <a:chOff x="2381" y="2024"/>
              <a:chExt cx="271" cy="136"/>
            </a:xfrm>
          </p:grpSpPr>
          <p:sp>
            <p:nvSpPr>
              <p:cNvPr id="26867"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8"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9"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0"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1"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5" name="Group 234"/>
            <p:cNvGrpSpPr>
              <a:grpSpLocks/>
            </p:cNvGrpSpPr>
            <p:nvPr/>
          </p:nvGrpSpPr>
          <p:grpSpPr bwMode="auto">
            <a:xfrm>
              <a:off x="2018" y="3430"/>
              <a:ext cx="182" cy="90"/>
              <a:chOff x="2381" y="2024"/>
              <a:chExt cx="271" cy="136"/>
            </a:xfrm>
          </p:grpSpPr>
          <p:sp>
            <p:nvSpPr>
              <p:cNvPr id="26862"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3"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4"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5"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6"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6" name="Group 240"/>
            <p:cNvGrpSpPr>
              <a:grpSpLocks/>
            </p:cNvGrpSpPr>
            <p:nvPr/>
          </p:nvGrpSpPr>
          <p:grpSpPr bwMode="auto">
            <a:xfrm>
              <a:off x="3924" y="3430"/>
              <a:ext cx="182" cy="90"/>
              <a:chOff x="2381" y="2024"/>
              <a:chExt cx="271" cy="136"/>
            </a:xfrm>
          </p:grpSpPr>
          <p:sp>
            <p:nvSpPr>
              <p:cNvPr id="26857"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8"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9"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0"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1"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7" name="Group 246"/>
            <p:cNvGrpSpPr>
              <a:grpSpLocks/>
            </p:cNvGrpSpPr>
            <p:nvPr/>
          </p:nvGrpSpPr>
          <p:grpSpPr bwMode="auto">
            <a:xfrm>
              <a:off x="3743" y="3430"/>
              <a:ext cx="182" cy="90"/>
              <a:chOff x="2381" y="2024"/>
              <a:chExt cx="271" cy="136"/>
            </a:xfrm>
          </p:grpSpPr>
          <p:sp>
            <p:nvSpPr>
              <p:cNvPr id="26852"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3"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4"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5"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6"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8" name="Group 252"/>
            <p:cNvGrpSpPr>
              <a:grpSpLocks/>
            </p:cNvGrpSpPr>
            <p:nvPr/>
          </p:nvGrpSpPr>
          <p:grpSpPr bwMode="auto">
            <a:xfrm>
              <a:off x="3606" y="3430"/>
              <a:ext cx="182" cy="90"/>
              <a:chOff x="2381" y="2024"/>
              <a:chExt cx="271" cy="136"/>
            </a:xfrm>
          </p:grpSpPr>
          <p:sp>
            <p:nvSpPr>
              <p:cNvPr id="26847"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8"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9"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0"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1"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9" name="Group 258"/>
            <p:cNvGrpSpPr>
              <a:grpSpLocks/>
            </p:cNvGrpSpPr>
            <p:nvPr/>
          </p:nvGrpSpPr>
          <p:grpSpPr bwMode="auto">
            <a:xfrm>
              <a:off x="3425" y="3430"/>
              <a:ext cx="182" cy="90"/>
              <a:chOff x="2381" y="2024"/>
              <a:chExt cx="271" cy="136"/>
            </a:xfrm>
          </p:grpSpPr>
          <p:sp>
            <p:nvSpPr>
              <p:cNvPr id="26842"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3"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4"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5"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6"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0" name="Group 264"/>
            <p:cNvGrpSpPr>
              <a:grpSpLocks/>
            </p:cNvGrpSpPr>
            <p:nvPr/>
          </p:nvGrpSpPr>
          <p:grpSpPr bwMode="auto">
            <a:xfrm>
              <a:off x="3244" y="3430"/>
              <a:ext cx="182" cy="90"/>
              <a:chOff x="2381" y="2024"/>
              <a:chExt cx="271" cy="136"/>
            </a:xfrm>
          </p:grpSpPr>
          <p:sp>
            <p:nvSpPr>
              <p:cNvPr id="26837"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8"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9"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0"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1"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1" name="Group 270"/>
            <p:cNvGrpSpPr>
              <a:grpSpLocks/>
            </p:cNvGrpSpPr>
            <p:nvPr/>
          </p:nvGrpSpPr>
          <p:grpSpPr bwMode="auto">
            <a:xfrm>
              <a:off x="3062" y="3430"/>
              <a:ext cx="182" cy="90"/>
              <a:chOff x="2381" y="2024"/>
              <a:chExt cx="271" cy="136"/>
            </a:xfrm>
          </p:grpSpPr>
          <p:sp>
            <p:nvSpPr>
              <p:cNvPr id="26832"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3"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4"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5"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6"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2" name="Group 282"/>
            <p:cNvGrpSpPr>
              <a:grpSpLocks/>
            </p:cNvGrpSpPr>
            <p:nvPr/>
          </p:nvGrpSpPr>
          <p:grpSpPr bwMode="auto">
            <a:xfrm>
              <a:off x="4741" y="3430"/>
              <a:ext cx="182" cy="90"/>
              <a:chOff x="2381" y="2024"/>
              <a:chExt cx="271" cy="136"/>
            </a:xfrm>
          </p:grpSpPr>
          <p:sp>
            <p:nvSpPr>
              <p:cNvPr id="26827"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8"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9"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0"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1"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3" name="Group 288"/>
            <p:cNvGrpSpPr>
              <a:grpSpLocks/>
            </p:cNvGrpSpPr>
            <p:nvPr/>
          </p:nvGrpSpPr>
          <p:grpSpPr bwMode="auto">
            <a:xfrm>
              <a:off x="4604" y="3430"/>
              <a:ext cx="182" cy="90"/>
              <a:chOff x="2381" y="2024"/>
              <a:chExt cx="271" cy="136"/>
            </a:xfrm>
          </p:grpSpPr>
          <p:sp>
            <p:nvSpPr>
              <p:cNvPr id="26822"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3"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4"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5"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6"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4" name="Group 294"/>
            <p:cNvGrpSpPr>
              <a:grpSpLocks/>
            </p:cNvGrpSpPr>
            <p:nvPr/>
          </p:nvGrpSpPr>
          <p:grpSpPr bwMode="auto">
            <a:xfrm>
              <a:off x="4423" y="3430"/>
              <a:ext cx="182" cy="90"/>
              <a:chOff x="2381" y="2024"/>
              <a:chExt cx="271" cy="136"/>
            </a:xfrm>
          </p:grpSpPr>
          <p:sp>
            <p:nvSpPr>
              <p:cNvPr id="26817"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8"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9"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0"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1"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5" name="Group 300"/>
            <p:cNvGrpSpPr>
              <a:grpSpLocks/>
            </p:cNvGrpSpPr>
            <p:nvPr/>
          </p:nvGrpSpPr>
          <p:grpSpPr bwMode="auto">
            <a:xfrm>
              <a:off x="4242" y="3430"/>
              <a:ext cx="182" cy="90"/>
              <a:chOff x="2381" y="2024"/>
              <a:chExt cx="271" cy="136"/>
            </a:xfrm>
          </p:grpSpPr>
          <p:sp>
            <p:nvSpPr>
              <p:cNvPr id="26812"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3"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4"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5"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6"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6" name="Group 306"/>
            <p:cNvGrpSpPr>
              <a:grpSpLocks/>
            </p:cNvGrpSpPr>
            <p:nvPr/>
          </p:nvGrpSpPr>
          <p:grpSpPr bwMode="auto">
            <a:xfrm>
              <a:off x="4060" y="3430"/>
              <a:ext cx="182" cy="90"/>
              <a:chOff x="2381" y="2024"/>
              <a:chExt cx="271" cy="136"/>
            </a:xfrm>
          </p:grpSpPr>
          <p:sp>
            <p:nvSpPr>
              <p:cNvPr id="26807"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08"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09"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0"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1"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grpSp>
        <p:nvGrpSpPr>
          <p:cNvPr id="8" name="Groupe 7"/>
          <p:cNvGrpSpPr/>
          <p:nvPr/>
        </p:nvGrpSpPr>
        <p:grpSpPr>
          <a:xfrm>
            <a:off x="1476376" y="2896791"/>
            <a:ext cx="1088746" cy="971550"/>
            <a:chOff x="1476375" y="3862388"/>
            <a:chExt cx="1223963" cy="1295400"/>
          </a:xfrm>
        </p:grpSpPr>
        <p:sp>
          <p:nvSpPr>
            <p:cNvPr id="21834" name="Oval 330"/>
            <p:cNvSpPr>
              <a:spLocks noChangeArrowheads="1"/>
            </p:cNvSpPr>
            <p:nvPr/>
          </p:nvSpPr>
          <p:spPr bwMode="auto">
            <a:xfrm>
              <a:off x="1476375" y="4510088"/>
              <a:ext cx="287338" cy="287338"/>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2" name="Groupe 1"/>
            <p:cNvGrpSpPr/>
            <p:nvPr/>
          </p:nvGrpSpPr>
          <p:grpSpPr>
            <a:xfrm>
              <a:off x="1547813" y="3862388"/>
              <a:ext cx="1152525" cy="1295400"/>
              <a:chOff x="1547813" y="3862388"/>
              <a:chExt cx="1152525" cy="1295400"/>
            </a:xfrm>
          </p:grpSpPr>
          <p:grpSp>
            <p:nvGrpSpPr>
              <p:cNvPr id="29" name="Group 342"/>
              <p:cNvGrpSpPr>
                <a:grpSpLocks/>
              </p:cNvGrpSpPr>
              <p:nvPr/>
            </p:nvGrpSpPr>
            <p:grpSpPr bwMode="auto">
              <a:xfrm>
                <a:off x="1547813" y="4725988"/>
                <a:ext cx="360362" cy="431800"/>
                <a:chOff x="975" y="3158"/>
                <a:chExt cx="227" cy="272"/>
              </a:xfrm>
            </p:grpSpPr>
            <p:sp>
              <p:nvSpPr>
                <p:cNvPr id="26775"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6"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7"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8"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9"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0"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1"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2"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3"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0" name="Group 343"/>
              <p:cNvGrpSpPr>
                <a:grpSpLocks/>
              </p:cNvGrpSpPr>
              <p:nvPr/>
            </p:nvGrpSpPr>
            <p:grpSpPr bwMode="auto">
              <a:xfrm>
                <a:off x="1619250" y="3862388"/>
                <a:ext cx="719138" cy="935038"/>
                <a:chOff x="975" y="2614"/>
                <a:chExt cx="453" cy="589"/>
              </a:xfrm>
            </p:grpSpPr>
            <p:sp>
              <p:nvSpPr>
                <p:cNvPr id="26766"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7"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8"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9"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0"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1"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2"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3"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4"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1" name="Group 348"/>
              <p:cNvGrpSpPr>
                <a:grpSpLocks/>
              </p:cNvGrpSpPr>
              <p:nvPr/>
            </p:nvGrpSpPr>
            <p:grpSpPr bwMode="auto">
              <a:xfrm>
                <a:off x="2268538" y="3862388"/>
                <a:ext cx="431800" cy="215900"/>
                <a:chOff x="1429" y="2614"/>
                <a:chExt cx="272" cy="136"/>
              </a:xfrm>
            </p:grpSpPr>
            <p:sp>
              <p:nvSpPr>
                <p:cNvPr id="26764"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5"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grpSp>
      <p:sp>
        <p:nvSpPr>
          <p:cNvPr id="21850" name="Oval 346"/>
          <p:cNvSpPr>
            <a:spLocks noChangeArrowheads="1"/>
          </p:cNvSpPr>
          <p:nvPr/>
        </p:nvSpPr>
        <p:spPr bwMode="auto">
          <a:xfrm rot="-473338">
            <a:off x="2195868" y="2307798"/>
            <a:ext cx="430101" cy="378619"/>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49342" name="Group 411"/>
          <p:cNvGrpSpPr>
            <a:grpSpLocks/>
          </p:cNvGrpSpPr>
          <p:nvPr/>
        </p:nvGrpSpPr>
        <p:grpSpPr bwMode="auto">
          <a:xfrm rot="1966653">
            <a:off x="5106613" y="2849484"/>
            <a:ext cx="453252" cy="219633"/>
            <a:chOff x="1429" y="2614"/>
            <a:chExt cx="272" cy="136"/>
          </a:xfrm>
          <a:solidFill>
            <a:schemeClr val="bg1">
              <a:lumMod val="85000"/>
            </a:schemeClr>
          </a:solidFill>
        </p:grpSpPr>
        <p:sp>
          <p:nvSpPr>
            <p:cNvPr id="26730" name="Oval 412"/>
            <p:cNvSpPr>
              <a:spLocks noChangeArrowheads="1"/>
            </p:cNvSpPr>
            <p:nvPr/>
          </p:nvSpPr>
          <p:spPr bwMode="auto">
            <a:xfrm>
              <a:off x="1429" y="2614"/>
              <a:ext cx="136" cy="136"/>
            </a:xfrm>
            <a:prstGeom prst="ellipse">
              <a:avLst/>
            </a:prstGeom>
            <a:grp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1" name="Oval 413"/>
            <p:cNvSpPr>
              <a:spLocks noChangeArrowheads="1"/>
            </p:cNvSpPr>
            <p:nvPr/>
          </p:nvSpPr>
          <p:spPr bwMode="auto">
            <a:xfrm>
              <a:off x="1565" y="2614"/>
              <a:ext cx="136" cy="136"/>
            </a:xfrm>
            <a:prstGeom prst="ellipse">
              <a:avLst/>
            </a:prstGeom>
            <a:grp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49348" name="Group 414"/>
          <p:cNvGrpSpPr>
            <a:grpSpLocks/>
          </p:cNvGrpSpPr>
          <p:nvPr/>
        </p:nvGrpSpPr>
        <p:grpSpPr bwMode="auto">
          <a:xfrm>
            <a:off x="5435600" y="3003947"/>
            <a:ext cx="899287" cy="809625"/>
            <a:chOff x="1701" y="2659"/>
            <a:chExt cx="680" cy="680"/>
          </a:xfrm>
        </p:grpSpPr>
        <p:sp>
          <p:nvSpPr>
            <p:cNvPr id="26723" name="Oval 41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4" name="Oval 41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5" name="Oval 41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6" name="Oval 41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7" name="Oval 41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8" name="Oval 42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9" name="Oval 42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sp>
        <p:nvSpPr>
          <p:cNvPr id="21930" name="AutoShape 426"/>
          <p:cNvSpPr>
            <a:spLocks noChangeArrowheads="1"/>
          </p:cNvSpPr>
          <p:nvPr/>
        </p:nvSpPr>
        <p:spPr bwMode="auto">
          <a:xfrm>
            <a:off x="7956376" y="777479"/>
            <a:ext cx="360362" cy="647700"/>
          </a:xfrm>
          <a:prstGeom prst="moon">
            <a:avLst>
              <a:gd name="adj" fmla="val 50000"/>
            </a:avLst>
          </a:prstGeom>
          <a:solidFill>
            <a:srgbClr val="FF0066"/>
          </a:solidFill>
          <a:ln w="9525">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7" name="Groupe 6"/>
          <p:cNvGrpSpPr/>
          <p:nvPr/>
        </p:nvGrpSpPr>
        <p:grpSpPr>
          <a:xfrm>
            <a:off x="4786313" y="2356247"/>
            <a:ext cx="795871" cy="539354"/>
            <a:chOff x="4786313" y="3141663"/>
            <a:chExt cx="936625" cy="719138"/>
          </a:xfrm>
        </p:grpSpPr>
        <p:sp>
          <p:nvSpPr>
            <p:cNvPr id="21912" name="Oval 408"/>
            <p:cNvSpPr>
              <a:spLocks noChangeArrowheads="1"/>
            </p:cNvSpPr>
            <p:nvPr/>
          </p:nvSpPr>
          <p:spPr bwMode="auto">
            <a:xfrm rot="558167">
              <a:off x="5219700" y="3141663"/>
              <a:ext cx="503238" cy="504825"/>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05" name="Oval 403"/>
            <p:cNvSpPr>
              <a:spLocks noChangeArrowheads="1"/>
            </p:cNvSpPr>
            <p:nvPr/>
          </p:nvSpPr>
          <p:spPr bwMode="auto">
            <a:xfrm>
              <a:off x="4786313" y="3429001"/>
              <a:ext cx="433387" cy="431800"/>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12" name="Groupe 11"/>
          <p:cNvGrpSpPr/>
          <p:nvPr/>
        </p:nvGrpSpPr>
        <p:grpSpPr>
          <a:xfrm>
            <a:off x="4211638" y="2842023"/>
            <a:ext cx="800643" cy="1026318"/>
            <a:chOff x="4211638" y="3789364"/>
            <a:chExt cx="862012" cy="1368424"/>
          </a:xfrm>
        </p:grpSpPr>
        <p:grpSp>
          <p:nvGrpSpPr>
            <p:cNvPr id="49336" name="Group 383"/>
            <p:cNvGrpSpPr>
              <a:grpSpLocks/>
            </p:cNvGrpSpPr>
            <p:nvPr/>
          </p:nvGrpSpPr>
          <p:grpSpPr bwMode="auto">
            <a:xfrm>
              <a:off x="4284663" y="4725988"/>
              <a:ext cx="360362" cy="431800"/>
              <a:chOff x="975" y="3158"/>
              <a:chExt cx="227" cy="272"/>
            </a:xfrm>
          </p:grpSpPr>
          <p:sp>
            <p:nvSpPr>
              <p:cNvPr id="26732" name="Oval 384"/>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3" name="Oval 385"/>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4" name="Oval 386"/>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5" name="Oval 387"/>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6" name="Oval 388"/>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7" name="Oval 38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8" name="Oval 390"/>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9" name="Oval 391"/>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40" name="Oval 392"/>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06" name="Group 433"/>
            <p:cNvGrpSpPr>
              <a:grpSpLocks/>
            </p:cNvGrpSpPr>
            <p:nvPr/>
          </p:nvGrpSpPr>
          <p:grpSpPr bwMode="auto">
            <a:xfrm>
              <a:off x="4211638" y="3789364"/>
              <a:ext cx="862012" cy="935038"/>
              <a:chOff x="2699" y="2614"/>
              <a:chExt cx="543" cy="589"/>
            </a:xfrm>
          </p:grpSpPr>
          <p:grpSp>
            <p:nvGrpSpPr>
              <p:cNvPr id="26707" name="Group 393"/>
              <p:cNvGrpSpPr>
                <a:grpSpLocks/>
              </p:cNvGrpSpPr>
              <p:nvPr/>
            </p:nvGrpSpPr>
            <p:grpSpPr bwMode="auto">
              <a:xfrm rot="655987">
                <a:off x="2789" y="2614"/>
                <a:ext cx="453" cy="589"/>
                <a:chOff x="975" y="2614"/>
                <a:chExt cx="453" cy="589"/>
              </a:xfrm>
            </p:grpSpPr>
            <p:sp>
              <p:nvSpPr>
                <p:cNvPr id="26709" name="Oval 394"/>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0" name="Oval 395"/>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1" name="Oval 396"/>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2" name="Oval 397"/>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3" name="Oval 398"/>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4" name="Oval 399"/>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5" name="Oval 400"/>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6" name="Oval 40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7" name="Oval 40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sp>
            <p:nvSpPr>
              <p:cNvPr id="26708" name="Oval 429"/>
              <p:cNvSpPr>
                <a:spLocks noChangeArrowheads="1"/>
              </p:cNvSpPr>
              <p:nvPr/>
            </p:nvSpPr>
            <p:spPr bwMode="auto">
              <a:xfrm>
                <a:off x="2699" y="3022"/>
                <a:ext cx="181"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sp>
        <p:nvSpPr>
          <p:cNvPr id="340" name="ZoneTexte 339"/>
          <p:cNvSpPr txBox="1"/>
          <p:nvPr/>
        </p:nvSpPr>
        <p:spPr>
          <a:xfrm>
            <a:off x="966788" y="87475"/>
            <a:ext cx="6371147" cy="400110"/>
          </a:xfrm>
          <a:prstGeom prst="rect">
            <a:avLst/>
          </a:prstGeom>
          <a:solidFill>
            <a:srgbClr val="000066"/>
          </a:solidFill>
          <a:ln>
            <a:solidFill>
              <a:schemeClr val="tx1"/>
            </a:solidFill>
          </a:ln>
        </p:spPr>
        <p:txBody>
          <a:bodyPr wrap="square" rtlCol="0">
            <a:spAutoFit/>
          </a:bodyPr>
          <a:lstStyle/>
          <a:p>
            <a:r>
              <a:rPr lang="fr-BE" sz="2000" dirty="0" smtClean="0">
                <a:solidFill>
                  <a:schemeClr val="bg1"/>
                </a:solidFill>
                <a:ea typeface="Verdana" panose="020B0604030504040204" pitchFamily="34" charset="0"/>
                <a:cs typeface="Verdana" panose="020B0604030504040204" pitchFamily="34" charset="0"/>
              </a:rPr>
              <a:t>Les deux vagues folliculaires au cours du cycle chez la vache</a:t>
            </a:r>
            <a:endParaRPr lang="fr-BE" sz="2000" dirty="0">
              <a:solidFill>
                <a:schemeClr val="bg1"/>
              </a:solidFill>
              <a:ea typeface="Verdana" panose="020B0604030504040204" pitchFamily="34" charset="0"/>
              <a:cs typeface="Verdana" panose="020B0604030504040204" pitchFamily="34" charset="0"/>
            </a:endParaRPr>
          </a:p>
        </p:txBody>
      </p:sp>
      <p:sp>
        <p:nvSpPr>
          <p:cNvPr id="341" name="Text Box 310"/>
          <p:cNvSpPr txBox="1">
            <a:spLocks noChangeArrowheads="1"/>
          </p:cNvSpPr>
          <p:nvPr/>
        </p:nvSpPr>
        <p:spPr bwMode="auto">
          <a:xfrm>
            <a:off x="840867" y="4449022"/>
            <a:ext cx="2206290" cy="307777"/>
          </a:xfrm>
          <a:prstGeom prst="rect">
            <a:avLst/>
          </a:prstGeom>
          <a:solidFill>
            <a:schemeClr val="accent6">
              <a:lumMod val="75000"/>
            </a:schemeClr>
          </a:solid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latin typeface="+mn-lt"/>
              </a:rPr>
              <a:t>Follicules recrutés  &lt; 8 </a:t>
            </a:r>
            <a:r>
              <a:rPr lang="fr-BE" altLang="fr-FR" sz="1400" dirty="0">
                <a:latin typeface="+mn-lt"/>
              </a:rPr>
              <a:t>mm</a:t>
            </a:r>
            <a:endParaRPr lang="fr-FR" altLang="fr-FR" sz="1400" dirty="0">
              <a:latin typeface="+mn-lt"/>
            </a:endParaRPr>
          </a:p>
        </p:txBody>
      </p:sp>
      <p:sp>
        <p:nvSpPr>
          <p:cNvPr id="349" name="Text Box 313"/>
          <p:cNvSpPr txBox="1">
            <a:spLocks noChangeArrowheads="1"/>
          </p:cNvSpPr>
          <p:nvPr/>
        </p:nvSpPr>
        <p:spPr bwMode="auto">
          <a:xfrm>
            <a:off x="3173041" y="4449022"/>
            <a:ext cx="2649610" cy="307777"/>
          </a:xfrm>
          <a:prstGeom prst="rect">
            <a:avLst/>
          </a:prstGeom>
          <a:solidFill>
            <a:srgbClr val="0070C0"/>
          </a:solid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Follicule dominant</a:t>
            </a:r>
            <a:r>
              <a:rPr lang="fr-BE" altLang="fr-FR" sz="1400" dirty="0">
                <a:solidFill>
                  <a:schemeClr val="bg1"/>
                </a:solidFill>
                <a:latin typeface="+mn-lt"/>
              </a:rPr>
              <a:t> </a:t>
            </a:r>
            <a:r>
              <a:rPr lang="fr-BE" altLang="fr-FR" sz="1400" dirty="0" smtClean="0">
                <a:solidFill>
                  <a:schemeClr val="bg1"/>
                </a:solidFill>
                <a:latin typeface="+mn-lt"/>
              </a:rPr>
              <a:t>(&gt; 8 </a:t>
            </a:r>
            <a:r>
              <a:rPr lang="fr-BE" altLang="fr-FR" sz="1400" dirty="0">
                <a:solidFill>
                  <a:schemeClr val="bg1"/>
                </a:solidFill>
                <a:latin typeface="+mn-lt"/>
              </a:rPr>
              <a:t>à 10 </a:t>
            </a:r>
            <a:r>
              <a:rPr lang="fr-BE" altLang="fr-FR" sz="1400" dirty="0" smtClean="0">
                <a:solidFill>
                  <a:schemeClr val="bg1"/>
                </a:solidFill>
                <a:latin typeface="+mn-lt"/>
              </a:rPr>
              <a:t>mm)</a:t>
            </a:r>
            <a:endParaRPr lang="fr-FR" altLang="fr-FR" sz="1400" dirty="0">
              <a:solidFill>
                <a:schemeClr val="bg1"/>
              </a:solidFill>
              <a:latin typeface="+mn-lt"/>
            </a:endParaRPr>
          </a:p>
        </p:txBody>
      </p:sp>
      <p:sp>
        <p:nvSpPr>
          <p:cNvPr id="350" name="Text Box 315"/>
          <p:cNvSpPr txBox="1">
            <a:spLocks noChangeArrowheads="1"/>
          </p:cNvSpPr>
          <p:nvPr/>
        </p:nvSpPr>
        <p:spPr bwMode="auto">
          <a:xfrm>
            <a:off x="3350694" y="4773457"/>
            <a:ext cx="1639003" cy="307777"/>
          </a:xfrm>
          <a:prstGeom prst="rect">
            <a:avLst/>
          </a:prstGeom>
          <a:solidFill>
            <a:schemeClr val="bg1">
              <a:lumMod val="75000"/>
            </a:schemeClr>
          </a:solid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latin typeface="+mn-lt"/>
              </a:rPr>
              <a:t>Follicule en atrésie</a:t>
            </a:r>
            <a:endParaRPr lang="fr-FR" altLang="fr-FR" sz="1400" dirty="0">
              <a:latin typeface="+mn-lt"/>
            </a:endParaRPr>
          </a:p>
        </p:txBody>
      </p:sp>
      <p:grpSp>
        <p:nvGrpSpPr>
          <p:cNvPr id="3" name="Groupe 2"/>
          <p:cNvGrpSpPr/>
          <p:nvPr/>
        </p:nvGrpSpPr>
        <p:grpSpPr>
          <a:xfrm>
            <a:off x="1518481" y="560635"/>
            <a:ext cx="1735895" cy="3416054"/>
            <a:chOff x="1518480" y="747513"/>
            <a:chExt cx="1735895" cy="4554738"/>
          </a:xfrm>
        </p:grpSpPr>
        <p:sp>
          <p:nvSpPr>
            <p:cNvPr id="26683" name="Rectangle 74"/>
            <p:cNvSpPr>
              <a:spLocks noChangeArrowheads="1"/>
            </p:cNvSpPr>
            <p:nvPr/>
          </p:nvSpPr>
          <p:spPr bwMode="auto">
            <a:xfrm>
              <a:off x="1547813" y="1270001"/>
              <a:ext cx="1706562" cy="4032250"/>
            </a:xfrm>
            <a:prstGeom prst="rect">
              <a:avLst/>
            </a:prstGeom>
            <a:noFill/>
            <a:ln w="38100">
              <a:solidFill>
                <a:srgbClr val="FFFF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400">
                <a:latin typeface="+mn-lt"/>
              </a:endParaRPr>
            </a:p>
          </p:txBody>
        </p:sp>
        <p:sp>
          <p:nvSpPr>
            <p:cNvPr id="354" name="Text Box 315"/>
            <p:cNvSpPr txBox="1">
              <a:spLocks noChangeArrowheads="1"/>
            </p:cNvSpPr>
            <p:nvPr/>
          </p:nvSpPr>
          <p:spPr bwMode="auto">
            <a:xfrm>
              <a:off x="1518480" y="747513"/>
              <a:ext cx="1027974" cy="410369"/>
            </a:xfrm>
            <a:prstGeom prst="rect">
              <a:avLst/>
            </a:prstGeom>
            <a:solidFill>
              <a:srgbClr val="FFFF99"/>
            </a:solidFill>
            <a:ln w="9525">
              <a:solidFill>
                <a:schemeClr val="tx1"/>
              </a:solidFill>
              <a:miter lim="800000"/>
              <a:headEnd/>
              <a:tailEnd/>
            </a:ln>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smtClean="0">
                  <a:latin typeface="+mn-lt"/>
                </a:rPr>
                <a:t>Metoestrus</a:t>
              </a:r>
              <a:endParaRPr lang="fr-FR" altLang="fr-FR" sz="1400" dirty="0">
                <a:latin typeface="+mn-lt"/>
              </a:endParaRPr>
            </a:p>
          </p:txBody>
        </p:sp>
      </p:grpSp>
      <p:grpSp>
        <p:nvGrpSpPr>
          <p:cNvPr id="4" name="Groupe 3"/>
          <p:cNvGrpSpPr/>
          <p:nvPr/>
        </p:nvGrpSpPr>
        <p:grpSpPr>
          <a:xfrm>
            <a:off x="3328988" y="571552"/>
            <a:ext cx="3403600" cy="3405137"/>
            <a:chOff x="3328988" y="762068"/>
            <a:chExt cx="3403600" cy="4540183"/>
          </a:xfrm>
        </p:grpSpPr>
        <p:sp>
          <p:nvSpPr>
            <p:cNvPr id="26684" name="Rectangle 104"/>
            <p:cNvSpPr>
              <a:spLocks noChangeArrowheads="1"/>
            </p:cNvSpPr>
            <p:nvPr/>
          </p:nvSpPr>
          <p:spPr bwMode="auto">
            <a:xfrm>
              <a:off x="3328988" y="1270001"/>
              <a:ext cx="3403600" cy="403225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55" name="Text Box 315"/>
            <p:cNvSpPr txBox="1">
              <a:spLocks noChangeArrowheads="1"/>
            </p:cNvSpPr>
            <p:nvPr/>
          </p:nvSpPr>
          <p:spPr bwMode="auto">
            <a:xfrm>
              <a:off x="4404426" y="762068"/>
              <a:ext cx="878382" cy="410369"/>
            </a:xfrm>
            <a:prstGeom prst="rect">
              <a:avLst/>
            </a:prstGeom>
            <a:solidFill>
              <a:srgbClr val="FFFF00"/>
            </a:solidFill>
            <a:ln w="9525">
              <a:solidFill>
                <a:schemeClr val="tx1"/>
              </a:solidFill>
              <a:miter lim="800000"/>
              <a:headEnd/>
              <a:tailEnd/>
            </a:ln>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smtClean="0">
                  <a:latin typeface="+mn-lt"/>
                </a:rPr>
                <a:t>Dioestrus</a:t>
              </a:r>
              <a:endParaRPr lang="fr-FR" altLang="fr-FR" sz="1400" dirty="0">
                <a:latin typeface="+mn-lt"/>
              </a:endParaRPr>
            </a:p>
          </p:txBody>
        </p:sp>
      </p:grpSp>
      <p:sp>
        <p:nvSpPr>
          <p:cNvPr id="356" name="Text Box 315"/>
          <p:cNvSpPr txBox="1">
            <a:spLocks noChangeArrowheads="1"/>
          </p:cNvSpPr>
          <p:nvPr/>
        </p:nvSpPr>
        <p:spPr bwMode="auto">
          <a:xfrm>
            <a:off x="7767287" y="1582180"/>
            <a:ext cx="897938" cy="307777"/>
          </a:xfrm>
          <a:prstGeom prst="rect">
            <a:avLst/>
          </a:prstGeom>
          <a:solidFill>
            <a:srgbClr val="FF0000"/>
          </a:solidFill>
          <a:ln w="9525">
            <a:solidFill>
              <a:schemeClr val="tx1"/>
            </a:solidFill>
            <a:miter lim="800000"/>
            <a:headEnd/>
            <a:tailEnd/>
          </a:ln>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Ovulation</a:t>
            </a:r>
            <a:endParaRPr lang="fr-FR" altLang="fr-FR" sz="1400" dirty="0">
              <a:solidFill>
                <a:schemeClr val="bg1"/>
              </a:solidFill>
              <a:latin typeface="+mn-lt"/>
            </a:endParaRPr>
          </a:p>
        </p:txBody>
      </p:sp>
      <p:sp>
        <p:nvSpPr>
          <p:cNvPr id="357" name="Text Box 315"/>
          <p:cNvSpPr txBox="1">
            <a:spLocks noChangeArrowheads="1"/>
          </p:cNvSpPr>
          <p:nvPr/>
        </p:nvSpPr>
        <p:spPr bwMode="auto">
          <a:xfrm>
            <a:off x="7974843" y="3544492"/>
            <a:ext cx="944746" cy="523220"/>
          </a:xfrm>
          <a:prstGeom prst="rect">
            <a:avLst/>
          </a:prstGeom>
          <a:solidFill>
            <a:schemeClr val="bg1">
              <a:lumMod val="50000"/>
            </a:schemeClr>
          </a:solidFill>
          <a:ln w="9525">
            <a:solidFill>
              <a:schemeClr val="tx1"/>
            </a:solidFill>
            <a:miter lim="800000"/>
            <a:headEnd/>
            <a:tailEnd/>
          </a:ln>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Réserve</a:t>
            </a:r>
          </a:p>
          <a:p>
            <a:pPr eaLnBrk="1" hangingPunct="1"/>
            <a:r>
              <a:rPr lang="fr-BE" altLang="fr-FR" sz="1400" dirty="0" smtClean="0">
                <a:solidFill>
                  <a:schemeClr val="bg1"/>
                </a:solidFill>
                <a:latin typeface="+mn-lt"/>
              </a:rPr>
              <a:t>folliculaire</a:t>
            </a:r>
            <a:endParaRPr lang="fr-FR" altLang="fr-FR" sz="1400" dirty="0">
              <a:solidFill>
                <a:schemeClr val="bg1"/>
              </a:solidFill>
              <a:latin typeface="+mn-lt"/>
            </a:endParaRPr>
          </a:p>
        </p:txBody>
      </p:sp>
      <p:sp>
        <p:nvSpPr>
          <p:cNvPr id="358" name="Text Box 310"/>
          <p:cNvSpPr txBox="1">
            <a:spLocks noChangeArrowheads="1"/>
          </p:cNvSpPr>
          <p:nvPr/>
        </p:nvSpPr>
        <p:spPr bwMode="auto">
          <a:xfrm>
            <a:off x="823405" y="4795315"/>
            <a:ext cx="2390049" cy="307777"/>
          </a:xfrm>
          <a:prstGeom prst="rect">
            <a:avLst/>
          </a:prstGeom>
          <a:noFill/>
          <a:ln w="19050">
            <a:solidFill>
              <a:srgbClr val="FF0000"/>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latin typeface="+mn-lt"/>
              </a:rPr>
              <a:t>Emergence des deux vagues</a:t>
            </a:r>
            <a:endParaRPr lang="fr-FR" altLang="fr-FR" sz="1400" dirty="0">
              <a:latin typeface="+mn-lt"/>
            </a:endParaRPr>
          </a:p>
        </p:txBody>
      </p:sp>
      <p:sp>
        <p:nvSpPr>
          <p:cNvPr id="359" name="Text Box 315"/>
          <p:cNvSpPr txBox="1">
            <a:spLocks noChangeArrowheads="1"/>
          </p:cNvSpPr>
          <p:nvPr/>
        </p:nvSpPr>
        <p:spPr bwMode="auto">
          <a:xfrm>
            <a:off x="5387633" y="4780857"/>
            <a:ext cx="1848201" cy="307777"/>
          </a:xfrm>
          <a:prstGeom prst="rect">
            <a:avLst/>
          </a:prstGeom>
          <a:solidFill>
            <a:srgbClr val="0000FF"/>
          </a:solid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Stade de la déviation</a:t>
            </a:r>
            <a:endParaRPr lang="fr-FR" altLang="fr-FR" sz="1400" dirty="0">
              <a:solidFill>
                <a:schemeClr val="bg1"/>
              </a:solidFill>
              <a:latin typeface="+mn-lt"/>
            </a:endParaRPr>
          </a:p>
        </p:txBody>
      </p:sp>
      <p:grpSp>
        <p:nvGrpSpPr>
          <p:cNvPr id="360" name="Group 349"/>
          <p:cNvGrpSpPr>
            <a:grpSpLocks/>
          </p:cNvGrpSpPr>
          <p:nvPr/>
        </p:nvGrpSpPr>
        <p:grpSpPr bwMode="auto">
          <a:xfrm>
            <a:off x="2555776" y="2950370"/>
            <a:ext cx="888747" cy="809625"/>
            <a:chOff x="1701" y="2659"/>
            <a:chExt cx="680" cy="680"/>
          </a:xfrm>
        </p:grpSpPr>
        <p:sp>
          <p:nvSpPr>
            <p:cNvPr id="361"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2"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3"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4"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5"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6"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7"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68" name="Groupe 367"/>
          <p:cNvGrpSpPr/>
          <p:nvPr/>
        </p:nvGrpSpPr>
        <p:grpSpPr>
          <a:xfrm>
            <a:off x="2459038" y="1329929"/>
            <a:ext cx="2160938" cy="1009650"/>
            <a:chOff x="2459038" y="1773238"/>
            <a:chExt cx="2400300" cy="1346200"/>
          </a:xfrm>
        </p:grpSpPr>
        <p:grpSp>
          <p:nvGrpSpPr>
            <p:cNvPr id="369" name="Group 430"/>
            <p:cNvGrpSpPr>
              <a:grpSpLocks/>
            </p:cNvGrpSpPr>
            <p:nvPr/>
          </p:nvGrpSpPr>
          <p:grpSpPr bwMode="auto">
            <a:xfrm>
              <a:off x="2459038" y="1846263"/>
              <a:ext cx="1247775" cy="1273175"/>
              <a:chOff x="1549" y="1344"/>
              <a:chExt cx="786" cy="802"/>
            </a:xfrm>
          </p:grpSpPr>
          <p:sp>
            <p:nvSpPr>
              <p:cNvPr id="373"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74"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75"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70" name="Group 432"/>
            <p:cNvGrpSpPr>
              <a:grpSpLocks/>
            </p:cNvGrpSpPr>
            <p:nvPr/>
          </p:nvGrpSpPr>
          <p:grpSpPr bwMode="auto">
            <a:xfrm>
              <a:off x="3708400" y="1773238"/>
              <a:ext cx="1150938" cy="576263"/>
              <a:chOff x="2336" y="1298"/>
              <a:chExt cx="725" cy="363"/>
            </a:xfrm>
          </p:grpSpPr>
          <p:sp>
            <p:nvSpPr>
              <p:cNvPr id="371"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72" name="Oval 357"/>
              <p:cNvSpPr>
                <a:spLocks noChangeArrowheads="1"/>
              </p:cNvSpPr>
              <p:nvPr/>
            </p:nvSpPr>
            <p:spPr bwMode="auto">
              <a:xfrm>
                <a:off x="2699" y="1298"/>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grpSp>
        <p:nvGrpSpPr>
          <p:cNvPr id="9" name="Groupe 8"/>
          <p:cNvGrpSpPr/>
          <p:nvPr/>
        </p:nvGrpSpPr>
        <p:grpSpPr>
          <a:xfrm>
            <a:off x="927605" y="575951"/>
            <a:ext cx="548770" cy="3353113"/>
            <a:chOff x="927605" y="767934"/>
            <a:chExt cx="548770" cy="4470817"/>
          </a:xfrm>
        </p:grpSpPr>
        <p:sp>
          <p:nvSpPr>
            <p:cNvPr id="26627" name="Rectangle 2"/>
            <p:cNvSpPr>
              <a:spLocks noChangeArrowheads="1"/>
            </p:cNvSpPr>
            <p:nvPr/>
          </p:nvSpPr>
          <p:spPr bwMode="auto">
            <a:xfrm>
              <a:off x="1187450" y="1270001"/>
              <a:ext cx="268288" cy="3968750"/>
            </a:xfrm>
            <a:prstGeom prst="rect">
              <a:avLst/>
            </a:prstGeom>
            <a:solidFill>
              <a:srgbClr val="006600"/>
            </a:solidFill>
            <a:ln w="12700">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400">
                <a:latin typeface="+mn-lt"/>
              </a:endParaRPr>
            </a:p>
          </p:txBody>
        </p:sp>
        <p:sp>
          <p:nvSpPr>
            <p:cNvPr id="378" name="Text Box 315"/>
            <p:cNvSpPr txBox="1">
              <a:spLocks noChangeArrowheads="1"/>
            </p:cNvSpPr>
            <p:nvPr/>
          </p:nvSpPr>
          <p:spPr bwMode="auto">
            <a:xfrm>
              <a:off x="927605" y="767934"/>
              <a:ext cx="548770" cy="410369"/>
            </a:xfrm>
            <a:prstGeom prst="rect">
              <a:avLst/>
            </a:prstGeom>
            <a:solidFill>
              <a:srgbClr val="006600"/>
            </a:solid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smtClean="0">
                  <a:solidFill>
                    <a:schemeClr val="bg1"/>
                  </a:solidFill>
                  <a:latin typeface="+mn-lt"/>
                </a:rPr>
                <a:t>Oest</a:t>
              </a:r>
              <a:endParaRPr lang="fr-FR" altLang="fr-FR" sz="1400" dirty="0">
                <a:solidFill>
                  <a:schemeClr val="bg1"/>
                </a:solidFill>
                <a:latin typeface="+mn-lt"/>
              </a:endParaRPr>
            </a:p>
          </p:txBody>
        </p:sp>
      </p:grpSp>
      <p:grpSp>
        <p:nvGrpSpPr>
          <p:cNvPr id="10" name="Groupe 9"/>
          <p:cNvGrpSpPr/>
          <p:nvPr/>
        </p:nvGrpSpPr>
        <p:grpSpPr>
          <a:xfrm>
            <a:off x="6804025" y="583093"/>
            <a:ext cx="906398" cy="3351923"/>
            <a:chOff x="6804025" y="777457"/>
            <a:chExt cx="906398" cy="4469231"/>
          </a:xfrm>
        </p:grpSpPr>
        <p:sp>
          <p:nvSpPr>
            <p:cNvPr id="26628" name="Rectangle 3"/>
            <p:cNvSpPr>
              <a:spLocks noChangeArrowheads="1"/>
            </p:cNvSpPr>
            <p:nvPr/>
          </p:nvSpPr>
          <p:spPr bwMode="auto">
            <a:xfrm>
              <a:off x="6804025" y="1270001"/>
              <a:ext cx="792163" cy="3976687"/>
            </a:xfrm>
            <a:prstGeom prst="rect">
              <a:avLst/>
            </a:prstGeom>
            <a:solidFill>
              <a:srgbClr val="006600"/>
            </a:solidFill>
            <a:ln w="12700">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400">
                <a:latin typeface="+mn-lt"/>
              </a:endParaRPr>
            </a:p>
          </p:txBody>
        </p:sp>
        <p:sp>
          <p:nvSpPr>
            <p:cNvPr id="380" name="Text Box 315"/>
            <p:cNvSpPr txBox="1">
              <a:spLocks noChangeArrowheads="1"/>
            </p:cNvSpPr>
            <p:nvPr/>
          </p:nvSpPr>
          <p:spPr bwMode="auto">
            <a:xfrm>
              <a:off x="6830126" y="777457"/>
              <a:ext cx="880297" cy="410369"/>
            </a:xfrm>
            <a:prstGeom prst="rect">
              <a:avLst/>
            </a:prstGeom>
            <a:solidFill>
              <a:srgbClr val="006600"/>
            </a:solidFill>
            <a:ln w="9525">
              <a:solidFill>
                <a:schemeClr val="tx1"/>
              </a:solidFill>
              <a:miter lim="800000"/>
              <a:headEnd/>
              <a:tailEnd/>
            </a:ln>
            <a:ex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Pro/</a:t>
              </a:r>
              <a:r>
                <a:rPr lang="fr-BE" altLang="fr-FR" sz="1400" dirty="0" err="1" smtClean="0">
                  <a:solidFill>
                    <a:schemeClr val="bg1"/>
                  </a:solidFill>
                  <a:latin typeface="+mn-lt"/>
                </a:rPr>
                <a:t>Oest</a:t>
              </a:r>
              <a:endParaRPr lang="fr-FR" altLang="fr-FR" sz="1400" dirty="0">
                <a:solidFill>
                  <a:schemeClr val="bg1"/>
                </a:solidFill>
                <a:latin typeface="+mn-lt"/>
              </a:endParaRPr>
            </a:p>
          </p:txBody>
        </p:sp>
      </p:grpSp>
      <p:grpSp>
        <p:nvGrpSpPr>
          <p:cNvPr id="390" name="Group 431"/>
          <p:cNvGrpSpPr>
            <a:grpSpLocks/>
          </p:cNvGrpSpPr>
          <p:nvPr/>
        </p:nvGrpSpPr>
        <p:grpSpPr bwMode="auto">
          <a:xfrm>
            <a:off x="4644008" y="1438276"/>
            <a:ext cx="2379092" cy="2375297"/>
            <a:chOff x="3061" y="1389"/>
            <a:chExt cx="1725" cy="1995"/>
          </a:xfrm>
        </p:grpSpPr>
        <p:sp>
          <p:nvSpPr>
            <p:cNvPr id="391"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2"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3"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4"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5"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6"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7"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8"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9"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0"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1"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11" name="Groupe 10"/>
          <p:cNvGrpSpPr/>
          <p:nvPr/>
        </p:nvGrpSpPr>
        <p:grpSpPr>
          <a:xfrm>
            <a:off x="5651502" y="1059657"/>
            <a:ext cx="2163762" cy="1403747"/>
            <a:chOff x="5651500" y="1412876"/>
            <a:chExt cx="2519363" cy="1871662"/>
          </a:xfrm>
        </p:grpSpPr>
        <p:grpSp>
          <p:nvGrpSpPr>
            <p:cNvPr id="387" name="Group 436"/>
            <p:cNvGrpSpPr>
              <a:grpSpLocks/>
            </p:cNvGrpSpPr>
            <p:nvPr/>
          </p:nvGrpSpPr>
          <p:grpSpPr bwMode="auto">
            <a:xfrm>
              <a:off x="7092950" y="1412876"/>
              <a:ext cx="1077913" cy="865187"/>
              <a:chOff x="4468" y="1071"/>
              <a:chExt cx="679" cy="545"/>
            </a:xfrm>
          </p:grpSpPr>
          <p:sp>
            <p:nvSpPr>
              <p:cNvPr id="388" name="Oval 423"/>
              <p:cNvSpPr>
                <a:spLocks noChangeArrowheads="1"/>
              </p:cNvSpPr>
              <p:nvPr/>
            </p:nvSpPr>
            <p:spPr bwMode="auto">
              <a:xfrm rot="558167">
                <a:off x="4468" y="1253"/>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89" name="Oval 424"/>
              <p:cNvSpPr>
                <a:spLocks noChangeArrowheads="1"/>
              </p:cNvSpPr>
              <p:nvPr/>
            </p:nvSpPr>
            <p:spPr bwMode="auto">
              <a:xfrm rot="558167">
                <a:off x="4785" y="1071"/>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402" name="Group 435"/>
            <p:cNvGrpSpPr>
              <a:grpSpLocks/>
            </p:cNvGrpSpPr>
            <p:nvPr/>
          </p:nvGrpSpPr>
          <p:grpSpPr bwMode="auto">
            <a:xfrm>
              <a:off x="5651500" y="2062163"/>
              <a:ext cx="1511300" cy="1222375"/>
              <a:chOff x="3560" y="1480"/>
              <a:chExt cx="952" cy="770"/>
            </a:xfrm>
          </p:grpSpPr>
          <p:sp>
            <p:nvSpPr>
              <p:cNvPr id="403" name="Oval 409"/>
              <p:cNvSpPr>
                <a:spLocks noChangeArrowheads="1"/>
              </p:cNvSpPr>
              <p:nvPr/>
            </p:nvSpPr>
            <p:spPr bwMode="auto">
              <a:xfrm rot="558167">
                <a:off x="3560" y="1933"/>
                <a:ext cx="317" cy="317"/>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4" name="Oval 410"/>
              <p:cNvSpPr>
                <a:spLocks noChangeArrowheads="1"/>
              </p:cNvSpPr>
              <p:nvPr/>
            </p:nvSpPr>
            <p:spPr bwMode="auto">
              <a:xfrm rot="558167">
                <a:off x="3833" y="1706"/>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5" name="Oval 422"/>
              <p:cNvSpPr>
                <a:spLocks noChangeArrowheads="1"/>
              </p:cNvSpPr>
              <p:nvPr/>
            </p:nvSpPr>
            <p:spPr bwMode="auto">
              <a:xfrm rot="558167">
                <a:off x="4150" y="1480"/>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sp>
        <p:nvSpPr>
          <p:cNvPr id="376" name="Text Box 149"/>
          <p:cNvSpPr txBox="1">
            <a:spLocks noChangeArrowheads="1"/>
          </p:cNvSpPr>
          <p:nvPr/>
        </p:nvSpPr>
        <p:spPr bwMode="auto">
          <a:xfrm>
            <a:off x="1619672" y="1069777"/>
            <a:ext cx="1414746" cy="307777"/>
          </a:xfrm>
          <a:prstGeom prst="rect">
            <a:avLst/>
          </a:prstGeom>
          <a:solidFill>
            <a:srgbClr val="FFFF99"/>
          </a:solidFill>
          <a:ln w="9525">
            <a:solidFill>
              <a:schemeClr val="tx1"/>
            </a:solidFill>
            <a:miter lim="800000"/>
            <a:headEnd/>
            <a:tailEnd/>
          </a:ln>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smtClean="0">
                <a:latin typeface="+mn-lt"/>
              </a:rPr>
              <a:t>CJ</a:t>
            </a:r>
            <a:r>
              <a:rPr lang="fr-BE" altLang="fr-FR" sz="1400" dirty="0" smtClean="0">
                <a:latin typeface="+mn-lt"/>
              </a:rPr>
              <a:t> hémorragique</a:t>
            </a:r>
            <a:endParaRPr lang="fr-FR" altLang="fr-FR" sz="1400" dirty="0">
              <a:latin typeface="+mn-lt"/>
            </a:endParaRPr>
          </a:p>
        </p:txBody>
      </p:sp>
      <p:sp>
        <p:nvSpPr>
          <p:cNvPr id="377" name="Text Box 149"/>
          <p:cNvSpPr txBox="1">
            <a:spLocks noChangeArrowheads="1"/>
          </p:cNvSpPr>
          <p:nvPr/>
        </p:nvSpPr>
        <p:spPr bwMode="auto">
          <a:xfrm>
            <a:off x="4932091" y="1040012"/>
            <a:ext cx="1281761" cy="307777"/>
          </a:xfrm>
          <a:prstGeom prst="rect">
            <a:avLst/>
          </a:prstGeom>
          <a:solidFill>
            <a:srgbClr val="FFFF00"/>
          </a:solidFill>
          <a:ln w="9525">
            <a:solidFill>
              <a:schemeClr val="tx1"/>
            </a:solidFill>
            <a:miter lim="800000"/>
            <a:headEnd/>
            <a:tailEnd/>
          </a:ln>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smtClean="0">
                <a:latin typeface="+mn-lt"/>
              </a:rPr>
              <a:t>CJ</a:t>
            </a:r>
            <a:r>
              <a:rPr lang="fr-BE" altLang="fr-FR" sz="1400" dirty="0" smtClean="0">
                <a:latin typeface="+mn-lt"/>
              </a:rPr>
              <a:t> de </a:t>
            </a:r>
            <a:r>
              <a:rPr lang="fr-BE" altLang="fr-FR" sz="1400" dirty="0" err="1" smtClean="0">
                <a:latin typeface="+mn-lt"/>
              </a:rPr>
              <a:t>dioestrus</a:t>
            </a:r>
            <a:endParaRPr lang="fr-FR" altLang="fr-FR" sz="1400" dirty="0">
              <a:latin typeface="+mn-lt"/>
            </a:endParaRPr>
          </a:p>
        </p:txBody>
      </p:sp>
    </p:spTree>
    <p:extLst>
      <p:ext uri="{BB962C8B-B14F-4D97-AF65-F5344CB8AC3E}">
        <p14:creationId xmlns:p14="http://schemas.microsoft.com/office/powerpoint/2010/main" val="15680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6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8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934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934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1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5" grpId="0" animBg="1"/>
      <p:bldP spid="17445" grpId="0" animBg="1"/>
      <p:bldP spid="21677" grpId="0" animBg="1"/>
      <p:bldP spid="21850" grpId="0" animBg="1"/>
      <p:bldP spid="21930" grpId="0" animBg="1"/>
      <p:bldP spid="341" grpId="0" animBg="1"/>
      <p:bldP spid="349" grpId="0" animBg="1"/>
      <p:bldP spid="350" grpId="0" animBg="1"/>
      <p:bldP spid="356" grpId="0" animBg="1"/>
      <p:bldP spid="357" grpId="0" animBg="1"/>
      <p:bldP spid="358" grpId="0" animBg="1"/>
      <p:bldP spid="359" grpId="0" animBg="1"/>
      <p:bldP spid="376" grpId="0" animBg="1"/>
      <p:bldP spid="37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User\AppData\Local\Temp\SNAGHTML14d411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756" y="940258"/>
            <a:ext cx="1065854" cy="1414262"/>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User\AppData\Local\Temp\SNAGHTML14dac6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95548" y="3457948"/>
            <a:ext cx="1980227" cy="1516028"/>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2854605" y="4107674"/>
            <a:ext cx="637027" cy="649726"/>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sz="1600"/>
          </a:p>
        </p:txBody>
      </p:sp>
      <p:sp>
        <p:nvSpPr>
          <p:cNvPr id="6" name="Forme libre 5"/>
          <p:cNvSpPr/>
          <p:nvPr/>
        </p:nvSpPr>
        <p:spPr>
          <a:xfrm>
            <a:off x="3652916" y="3647153"/>
            <a:ext cx="1036761" cy="1244704"/>
          </a:xfrm>
          <a:custGeom>
            <a:avLst/>
            <a:gdLst>
              <a:gd name="connsiteX0" fmla="*/ 505622 w 2775856"/>
              <a:gd name="connsiteY0" fmla="*/ 0 h 3310759"/>
              <a:gd name="connsiteX1" fmla="*/ 663277 w 2775856"/>
              <a:gd name="connsiteY1" fmla="*/ 63062 h 3310759"/>
              <a:gd name="connsiteX2" fmla="*/ 852463 w 2775856"/>
              <a:gd name="connsiteY2" fmla="*/ 126124 h 3310759"/>
              <a:gd name="connsiteX3" fmla="*/ 947056 w 2775856"/>
              <a:gd name="connsiteY3" fmla="*/ 189186 h 3310759"/>
              <a:gd name="connsiteX4" fmla="*/ 1041649 w 2775856"/>
              <a:gd name="connsiteY4" fmla="*/ 220717 h 3310759"/>
              <a:gd name="connsiteX5" fmla="*/ 1136242 w 2775856"/>
              <a:gd name="connsiteY5" fmla="*/ 283779 h 3310759"/>
              <a:gd name="connsiteX6" fmla="*/ 1230835 w 2775856"/>
              <a:gd name="connsiteY6" fmla="*/ 315310 h 3310759"/>
              <a:gd name="connsiteX7" fmla="*/ 1325429 w 2775856"/>
              <a:gd name="connsiteY7" fmla="*/ 378372 h 3310759"/>
              <a:gd name="connsiteX8" fmla="*/ 1514615 w 2775856"/>
              <a:gd name="connsiteY8" fmla="*/ 441434 h 3310759"/>
              <a:gd name="connsiteX9" fmla="*/ 1735332 w 2775856"/>
              <a:gd name="connsiteY9" fmla="*/ 504497 h 3310759"/>
              <a:gd name="connsiteX10" fmla="*/ 1829925 w 2775856"/>
              <a:gd name="connsiteY10" fmla="*/ 536028 h 3310759"/>
              <a:gd name="connsiteX11" fmla="*/ 2239829 w 2775856"/>
              <a:gd name="connsiteY11" fmla="*/ 567559 h 3310759"/>
              <a:gd name="connsiteX12" fmla="*/ 2334422 w 2775856"/>
              <a:gd name="connsiteY12" fmla="*/ 599090 h 3310759"/>
              <a:gd name="connsiteX13" fmla="*/ 2460546 w 2775856"/>
              <a:gd name="connsiteY13" fmla="*/ 882869 h 3310759"/>
              <a:gd name="connsiteX14" fmla="*/ 2523608 w 2775856"/>
              <a:gd name="connsiteY14" fmla="*/ 1103586 h 3310759"/>
              <a:gd name="connsiteX15" fmla="*/ 2586670 w 2775856"/>
              <a:gd name="connsiteY15" fmla="*/ 1292772 h 3310759"/>
              <a:gd name="connsiteX16" fmla="*/ 2712794 w 2775856"/>
              <a:gd name="connsiteY16" fmla="*/ 1576552 h 3310759"/>
              <a:gd name="connsiteX17" fmla="*/ 2744325 w 2775856"/>
              <a:gd name="connsiteY17" fmla="*/ 1671145 h 3310759"/>
              <a:gd name="connsiteX18" fmla="*/ 2775856 w 2775856"/>
              <a:gd name="connsiteY18" fmla="*/ 1765738 h 3310759"/>
              <a:gd name="connsiteX19" fmla="*/ 2744325 w 2775856"/>
              <a:gd name="connsiteY19" fmla="*/ 2238703 h 3310759"/>
              <a:gd name="connsiteX20" fmla="*/ 2712794 w 2775856"/>
              <a:gd name="connsiteY20" fmla="*/ 2333297 h 3310759"/>
              <a:gd name="connsiteX21" fmla="*/ 2618201 w 2775856"/>
              <a:gd name="connsiteY21" fmla="*/ 2427890 h 3310759"/>
              <a:gd name="connsiteX22" fmla="*/ 2523608 w 2775856"/>
              <a:gd name="connsiteY22" fmla="*/ 2490952 h 3310759"/>
              <a:gd name="connsiteX23" fmla="*/ 2460546 w 2775856"/>
              <a:gd name="connsiteY23" fmla="*/ 2680138 h 3310759"/>
              <a:gd name="connsiteX24" fmla="*/ 2334422 w 2775856"/>
              <a:gd name="connsiteY24" fmla="*/ 2806262 h 3310759"/>
              <a:gd name="connsiteX25" fmla="*/ 1924518 w 2775856"/>
              <a:gd name="connsiteY25" fmla="*/ 2837793 h 3310759"/>
              <a:gd name="connsiteX26" fmla="*/ 1672270 w 2775856"/>
              <a:gd name="connsiteY26" fmla="*/ 2869324 h 3310759"/>
              <a:gd name="connsiteX27" fmla="*/ 1483084 w 2775856"/>
              <a:gd name="connsiteY27" fmla="*/ 2932386 h 3310759"/>
              <a:gd name="connsiteX28" fmla="*/ 1388491 w 2775856"/>
              <a:gd name="connsiteY28" fmla="*/ 2963917 h 3310759"/>
              <a:gd name="connsiteX29" fmla="*/ 1293898 w 2775856"/>
              <a:gd name="connsiteY29" fmla="*/ 3026979 h 3310759"/>
              <a:gd name="connsiteX30" fmla="*/ 1230835 w 2775856"/>
              <a:gd name="connsiteY30" fmla="*/ 3121572 h 3310759"/>
              <a:gd name="connsiteX31" fmla="*/ 1041649 w 2775856"/>
              <a:gd name="connsiteY31" fmla="*/ 3216166 h 3310759"/>
              <a:gd name="connsiteX32" fmla="*/ 883994 w 2775856"/>
              <a:gd name="connsiteY32" fmla="*/ 3247697 h 3310759"/>
              <a:gd name="connsiteX33" fmla="*/ 253373 w 2775856"/>
              <a:gd name="connsiteY33" fmla="*/ 3310759 h 3310759"/>
              <a:gd name="connsiteX34" fmla="*/ 158780 w 2775856"/>
              <a:gd name="connsiteY34" fmla="*/ 3279228 h 3310759"/>
              <a:gd name="connsiteX35" fmla="*/ 1125 w 2775856"/>
              <a:gd name="connsiteY35" fmla="*/ 2995448 h 3310759"/>
              <a:gd name="connsiteX36" fmla="*/ 64187 w 2775856"/>
              <a:gd name="connsiteY36" fmla="*/ 2364828 h 3310759"/>
              <a:gd name="connsiteX37" fmla="*/ 127249 w 2775856"/>
              <a:gd name="connsiteY37" fmla="*/ 2270234 h 3310759"/>
              <a:gd name="connsiteX38" fmla="*/ 221842 w 2775856"/>
              <a:gd name="connsiteY38" fmla="*/ 2238703 h 3310759"/>
              <a:gd name="connsiteX39" fmla="*/ 316435 w 2775856"/>
              <a:gd name="connsiteY39" fmla="*/ 2049517 h 3310759"/>
              <a:gd name="connsiteX40" fmla="*/ 379498 w 2775856"/>
              <a:gd name="connsiteY40" fmla="*/ 1954924 h 3310759"/>
              <a:gd name="connsiteX41" fmla="*/ 474091 w 2775856"/>
              <a:gd name="connsiteY41" fmla="*/ 1671145 h 3310759"/>
              <a:gd name="connsiteX42" fmla="*/ 505622 w 2775856"/>
              <a:gd name="connsiteY42" fmla="*/ 1576552 h 3310759"/>
              <a:gd name="connsiteX43" fmla="*/ 631746 w 2775856"/>
              <a:gd name="connsiteY43" fmla="*/ 1387366 h 3310759"/>
              <a:gd name="connsiteX44" fmla="*/ 694808 w 2775856"/>
              <a:gd name="connsiteY44" fmla="*/ 1292772 h 3310759"/>
              <a:gd name="connsiteX45" fmla="*/ 757870 w 2775856"/>
              <a:gd name="connsiteY45" fmla="*/ 1103586 h 3310759"/>
              <a:gd name="connsiteX46" fmla="*/ 789401 w 2775856"/>
              <a:gd name="connsiteY46" fmla="*/ 1008993 h 3310759"/>
              <a:gd name="connsiteX47" fmla="*/ 852463 w 2775856"/>
              <a:gd name="connsiteY47" fmla="*/ 756745 h 3310759"/>
              <a:gd name="connsiteX48" fmla="*/ 789401 w 2775856"/>
              <a:gd name="connsiteY48" fmla="*/ 283779 h 3310759"/>
              <a:gd name="connsiteX49" fmla="*/ 726339 w 2775856"/>
              <a:gd name="connsiteY49" fmla="*/ 189186 h 3310759"/>
              <a:gd name="connsiteX50" fmla="*/ 663277 w 2775856"/>
              <a:gd name="connsiteY50" fmla="*/ 126124 h 331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775856" h="3310759">
                <a:moveTo>
                  <a:pt x="505622" y="0"/>
                </a:moveTo>
                <a:cubicBezTo>
                  <a:pt x="558174" y="21021"/>
                  <a:pt x="610085" y="43719"/>
                  <a:pt x="663277" y="63062"/>
                </a:cubicBezTo>
                <a:cubicBezTo>
                  <a:pt x="725748" y="85779"/>
                  <a:pt x="797154" y="89251"/>
                  <a:pt x="852463" y="126124"/>
                </a:cubicBezTo>
                <a:cubicBezTo>
                  <a:pt x="883994" y="147145"/>
                  <a:pt x="913161" y="172239"/>
                  <a:pt x="947056" y="189186"/>
                </a:cubicBezTo>
                <a:cubicBezTo>
                  <a:pt x="976784" y="204050"/>
                  <a:pt x="1011921" y="205853"/>
                  <a:pt x="1041649" y="220717"/>
                </a:cubicBezTo>
                <a:cubicBezTo>
                  <a:pt x="1075544" y="237664"/>
                  <a:pt x="1102347" y="266832"/>
                  <a:pt x="1136242" y="283779"/>
                </a:cubicBezTo>
                <a:cubicBezTo>
                  <a:pt x="1165970" y="298643"/>
                  <a:pt x="1201107" y="300446"/>
                  <a:pt x="1230835" y="315310"/>
                </a:cubicBezTo>
                <a:cubicBezTo>
                  <a:pt x="1264730" y="332257"/>
                  <a:pt x="1290799" y="362981"/>
                  <a:pt x="1325429" y="378372"/>
                </a:cubicBezTo>
                <a:cubicBezTo>
                  <a:pt x="1386173" y="405369"/>
                  <a:pt x="1451553" y="420413"/>
                  <a:pt x="1514615" y="441434"/>
                </a:cubicBezTo>
                <a:cubicBezTo>
                  <a:pt x="1741430" y="517040"/>
                  <a:pt x="1458170" y="425308"/>
                  <a:pt x="1735332" y="504497"/>
                </a:cubicBezTo>
                <a:cubicBezTo>
                  <a:pt x="1767290" y="513628"/>
                  <a:pt x="1796945" y="531906"/>
                  <a:pt x="1829925" y="536028"/>
                </a:cubicBezTo>
                <a:cubicBezTo>
                  <a:pt x="1965905" y="553025"/>
                  <a:pt x="2103194" y="557049"/>
                  <a:pt x="2239829" y="567559"/>
                </a:cubicBezTo>
                <a:cubicBezTo>
                  <a:pt x="2271360" y="578069"/>
                  <a:pt x="2308469" y="578327"/>
                  <a:pt x="2334422" y="599090"/>
                </a:cubicBezTo>
                <a:cubicBezTo>
                  <a:pt x="2402559" y="653600"/>
                  <a:pt x="2441277" y="825061"/>
                  <a:pt x="2460546" y="882869"/>
                </a:cubicBezTo>
                <a:cubicBezTo>
                  <a:pt x="2566512" y="1200768"/>
                  <a:pt x="2404832" y="707665"/>
                  <a:pt x="2523608" y="1103586"/>
                </a:cubicBezTo>
                <a:cubicBezTo>
                  <a:pt x="2542709" y="1167256"/>
                  <a:pt x="2549798" y="1237463"/>
                  <a:pt x="2586670" y="1292772"/>
                </a:cubicBezTo>
                <a:cubicBezTo>
                  <a:pt x="2686604" y="1442675"/>
                  <a:pt x="2637748" y="1351415"/>
                  <a:pt x="2712794" y="1576552"/>
                </a:cubicBezTo>
                <a:lnTo>
                  <a:pt x="2744325" y="1671145"/>
                </a:lnTo>
                <a:lnTo>
                  <a:pt x="2775856" y="1765738"/>
                </a:lnTo>
                <a:cubicBezTo>
                  <a:pt x="2765346" y="1923393"/>
                  <a:pt x="2761774" y="2081664"/>
                  <a:pt x="2744325" y="2238703"/>
                </a:cubicBezTo>
                <a:cubicBezTo>
                  <a:pt x="2740655" y="2271737"/>
                  <a:pt x="2731230" y="2305642"/>
                  <a:pt x="2712794" y="2333297"/>
                </a:cubicBezTo>
                <a:cubicBezTo>
                  <a:pt x="2688059" y="2370399"/>
                  <a:pt x="2652457" y="2399343"/>
                  <a:pt x="2618201" y="2427890"/>
                </a:cubicBezTo>
                <a:cubicBezTo>
                  <a:pt x="2589089" y="2452150"/>
                  <a:pt x="2555139" y="2469931"/>
                  <a:pt x="2523608" y="2490952"/>
                </a:cubicBezTo>
                <a:lnTo>
                  <a:pt x="2460546" y="2680138"/>
                </a:lnTo>
                <a:cubicBezTo>
                  <a:pt x="2427644" y="2778844"/>
                  <a:pt x="2451407" y="2791639"/>
                  <a:pt x="2334422" y="2806262"/>
                </a:cubicBezTo>
                <a:cubicBezTo>
                  <a:pt x="2198442" y="2823259"/>
                  <a:pt x="2060939" y="2824801"/>
                  <a:pt x="1924518" y="2837793"/>
                </a:cubicBezTo>
                <a:cubicBezTo>
                  <a:pt x="1840163" y="2845827"/>
                  <a:pt x="1756353" y="2858814"/>
                  <a:pt x="1672270" y="2869324"/>
                </a:cubicBezTo>
                <a:lnTo>
                  <a:pt x="1483084" y="2932386"/>
                </a:lnTo>
                <a:cubicBezTo>
                  <a:pt x="1451553" y="2942896"/>
                  <a:pt x="1416146" y="2945481"/>
                  <a:pt x="1388491" y="2963917"/>
                </a:cubicBezTo>
                <a:lnTo>
                  <a:pt x="1293898" y="3026979"/>
                </a:lnTo>
                <a:cubicBezTo>
                  <a:pt x="1272877" y="3058510"/>
                  <a:pt x="1257631" y="3094776"/>
                  <a:pt x="1230835" y="3121572"/>
                </a:cubicBezTo>
                <a:cubicBezTo>
                  <a:pt x="1179459" y="3172948"/>
                  <a:pt x="1110034" y="3199069"/>
                  <a:pt x="1041649" y="3216166"/>
                </a:cubicBezTo>
                <a:cubicBezTo>
                  <a:pt x="989657" y="3229164"/>
                  <a:pt x="937205" y="3241312"/>
                  <a:pt x="883994" y="3247697"/>
                </a:cubicBezTo>
                <a:cubicBezTo>
                  <a:pt x="674243" y="3272867"/>
                  <a:pt x="253373" y="3310759"/>
                  <a:pt x="253373" y="3310759"/>
                </a:cubicBezTo>
                <a:cubicBezTo>
                  <a:pt x="221842" y="3300249"/>
                  <a:pt x="182282" y="3302730"/>
                  <a:pt x="158780" y="3279228"/>
                </a:cubicBezTo>
                <a:cubicBezTo>
                  <a:pt x="50360" y="3170808"/>
                  <a:pt x="40775" y="3114397"/>
                  <a:pt x="1125" y="2995448"/>
                </a:cubicBezTo>
                <a:cubicBezTo>
                  <a:pt x="2968" y="2964116"/>
                  <a:pt x="-18069" y="2529340"/>
                  <a:pt x="64187" y="2364828"/>
                </a:cubicBezTo>
                <a:cubicBezTo>
                  <a:pt x="81134" y="2330933"/>
                  <a:pt x="97657" y="2293907"/>
                  <a:pt x="127249" y="2270234"/>
                </a:cubicBezTo>
                <a:cubicBezTo>
                  <a:pt x="153202" y="2249471"/>
                  <a:pt x="190311" y="2249213"/>
                  <a:pt x="221842" y="2238703"/>
                </a:cubicBezTo>
                <a:cubicBezTo>
                  <a:pt x="402575" y="1967603"/>
                  <a:pt x="185886" y="2310613"/>
                  <a:pt x="316435" y="2049517"/>
                </a:cubicBezTo>
                <a:cubicBezTo>
                  <a:pt x="333383" y="2015622"/>
                  <a:pt x="358477" y="1986455"/>
                  <a:pt x="379498" y="1954924"/>
                </a:cubicBezTo>
                <a:lnTo>
                  <a:pt x="474091" y="1671145"/>
                </a:lnTo>
                <a:cubicBezTo>
                  <a:pt x="484601" y="1639614"/>
                  <a:pt x="487186" y="1604207"/>
                  <a:pt x="505622" y="1576552"/>
                </a:cubicBezTo>
                <a:lnTo>
                  <a:pt x="631746" y="1387366"/>
                </a:lnTo>
                <a:cubicBezTo>
                  <a:pt x="652767" y="1355835"/>
                  <a:pt x="682824" y="1328723"/>
                  <a:pt x="694808" y="1292772"/>
                </a:cubicBezTo>
                <a:lnTo>
                  <a:pt x="757870" y="1103586"/>
                </a:lnTo>
                <a:cubicBezTo>
                  <a:pt x="768380" y="1072055"/>
                  <a:pt x="782883" y="1041584"/>
                  <a:pt x="789401" y="1008993"/>
                </a:cubicBezTo>
                <a:cubicBezTo>
                  <a:pt x="827450" y="818747"/>
                  <a:pt x="803985" y="902180"/>
                  <a:pt x="852463" y="756745"/>
                </a:cubicBezTo>
                <a:cubicBezTo>
                  <a:pt x="845419" y="672211"/>
                  <a:pt x="853799" y="412575"/>
                  <a:pt x="789401" y="283779"/>
                </a:cubicBezTo>
                <a:cubicBezTo>
                  <a:pt x="772454" y="249884"/>
                  <a:pt x="750012" y="218777"/>
                  <a:pt x="726339" y="189186"/>
                </a:cubicBezTo>
                <a:cubicBezTo>
                  <a:pt x="707768" y="165973"/>
                  <a:pt x="684298" y="147145"/>
                  <a:pt x="663277" y="126124"/>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sz="1600"/>
          </a:p>
        </p:txBody>
      </p:sp>
      <p:sp>
        <p:nvSpPr>
          <p:cNvPr id="42" name="ZoneTexte 41"/>
          <p:cNvSpPr txBox="1"/>
          <p:nvPr/>
        </p:nvSpPr>
        <p:spPr>
          <a:xfrm>
            <a:off x="3069760" y="4215962"/>
            <a:ext cx="163698" cy="280781"/>
          </a:xfrm>
          <a:prstGeom prst="rect">
            <a:avLst/>
          </a:prstGeom>
          <a:noFill/>
        </p:spPr>
        <p:txBody>
          <a:bodyPr wrap="none" lIns="34226" tIns="17113" rIns="34226" bIns="17113" rtlCol="0">
            <a:spAutoFit/>
          </a:bodyPr>
          <a:lstStyle/>
          <a:p>
            <a:r>
              <a:rPr lang="fr-BE" sz="1600" dirty="0">
                <a:solidFill>
                  <a:schemeClr val="bg1"/>
                </a:solidFill>
              </a:rPr>
              <a:t>F</a:t>
            </a:r>
          </a:p>
        </p:txBody>
      </p:sp>
      <p:cxnSp>
        <p:nvCxnSpPr>
          <p:cNvPr id="9" name="Connecteur droit avec flèche 8"/>
          <p:cNvCxnSpPr/>
          <p:nvPr/>
        </p:nvCxnSpPr>
        <p:spPr>
          <a:xfrm>
            <a:off x="4593085" y="4324250"/>
            <a:ext cx="601336"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248210" y="4170332"/>
            <a:ext cx="1184747" cy="280781"/>
          </a:xfrm>
          <a:prstGeom prst="rect">
            <a:avLst/>
          </a:prstGeom>
          <a:noFill/>
        </p:spPr>
        <p:txBody>
          <a:bodyPr wrap="none" lIns="34226" tIns="17113" rIns="34226" bIns="17113" rtlCol="0">
            <a:spAutoFit/>
          </a:bodyPr>
          <a:lstStyle/>
          <a:p>
            <a:r>
              <a:rPr lang="fr-BE" sz="1600" dirty="0" smtClean="0"/>
              <a:t>Progestérone</a:t>
            </a:r>
            <a:endParaRPr lang="fr-BE" sz="1600" dirty="0"/>
          </a:p>
        </p:txBody>
      </p:sp>
      <p:cxnSp>
        <p:nvCxnSpPr>
          <p:cNvPr id="46" name="Connecteur droit avec flèche 45"/>
          <p:cNvCxnSpPr/>
          <p:nvPr/>
        </p:nvCxnSpPr>
        <p:spPr>
          <a:xfrm flipH="1">
            <a:off x="2038435" y="4435376"/>
            <a:ext cx="775166"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1067109" y="4278620"/>
            <a:ext cx="929805" cy="280781"/>
          </a:xfrm>
          <a:prstGeom prst="rect">
            <a:avLst/>
          </a:prstGeom>
          <a:noFill/>
        </p:spPr>
        <p:txBody>
          <a:bodyPr wrap="none" lIns="34226" tIns="17113" rIns="34226" bIns="17113" rtlCol="0">
            <a:spAutoFit/>
          </a:bodyPr>
          <a:lstStyle/>
          <a:p>
            <a:r>
              <a:rPr lang="fr-BE" sz="1600" dirty="0" err="1" smtClean="0"/>
              <a:t>Oestradiol</a:t>
            </a:r>
            <a:endParaRPr lang="fr-BE" sz="1600" dirty="0"/>
          </a:p>
        </p:txBody>
      </p:sp>
      <p:sp>
        <p:nvSpPr>
          <p:cNvPr id="12" name="Flèche courbée vers la droite 11"/>
          <p:cNvSpPr/>
          <p:nvPr/>
        </p:nvSpPr>
        <p:spPr>
          <a:xfrm>
            <a:off x="1671249" y="3151591"/>
            <a:ext cx="645467" cy="1127029"/>
          </a:xfrm>
          <a:prstGeom prst="curvedRigh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sz="1600">
              <a:solidFill>
                <a:schemeClr val="tx1"/>
              </a:solidFill>
            </a:endParaRPr>
          </a:p>
        </p:txBody>
      </p:sp>
      <p:sp>
        <p:nvSpPr>
          <p:cNvPr id="13" name="Flèche courbée vers la gauche 12"/>
          <p:cNvSpPr/>
          <p:nvPr/>
        </p:nvSpPr>
        <p:spPr>
          <a:xfrm>
            <a:off x="4675775" y="3151591"/>
            <a:ext cx="482098" cy="1100722"/>
          </a:xfrm>
          <a:prstGeom prst="curvedLeft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sz="1600">
              <a:solidFill>
                <a:schemeClr val="tx1"/>
              </a:solidFill>
            </a:endParaRPr>
          </a:p>
        </p:txBody>
      </p:sp>
      <p:sp>
        <p:nvSpPr>
          <p:cNvPr id="20" name="Flèche à angle droit 19"/>
          <p:cNvSpPr/>
          <p:nvPr/>
        </p:nvSpPr>
        <p:spPr>
          <a:xfrm rot="16200000">
            <a:off x="3324479" y="2054138"/>
            <a:ext cx="3735927" cy="587720"/>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sz="1600"/>
          </a:p>
        </p:txBody>
      </p:sp>
      <p:sp>
        <p:nvSpPr>
          <p:cNvPr id="61" name="Flèche à angle droit 60"/>
          <p:cNvSpPr/>
          <p:nvPr/>
        </p:nvSpPr>
        <p:spPr>
          <a:xfrm rot="16200000" flipV="1">
            <a:off x="-217532" y="2173523"/>
            <a:ext cx="3754634" cy="507027"/>
          </a:xfrm>
          <a:prstGeom prst="bentUpArrow">
            <a:avLst>
              <a:gd name="adj1" fmla="val 25000"/>
              <a:gd name="adj2" fmla="val 27323"/>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sz="1600"/>
          </a:p>
        </p:txBody>
      </p:sp>
      <p:sp>
        <p:nvSpPr>
          <p:cNvPr id="21" name="Rectangle à coins arrondis 20"/>
          <p:cNvSpPr/>
          <p:nvPr/>
        </p:nvSpPr>
        <p:spPr>
          <a:xfrm>
            <a:off x="2742047" y="324779"/>
            <a:ext cx="1376597" cy="56133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1600" dirty="0"/>
              <a:t>Hypothalamus </a:t>
            </a:r>
          </a:p>
          <a:p>
            <a:pPr algn="ctr"/>
            <a:r>
              <a:rPr lang="fr-BE" sz="1600" dirty="0"/>
              <a:t>GnRH</a:t>
            </a:r>
          </a:p>
        </p:txBody>
      </p:sp>
      <p:sp>
        <p:nvSpPr>
          <p:cNvPr id="63" name="Rectangle à coins arrondis 62"/>
          <p:cNvSpPr/>
          <p:nvPr/>
        </p:nvSpPr>
        <p:spPr>
          <a:xfrm>
            <a:off x="2850998" y="2402142"/>
            <a:ext cx="1425405" cy="35514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r>
              <a:rPr lang="fr-BE" sz="1600" dirty="0" err="1"/>
              <a:t>Antehypophyse</a:t>
            </a:r>
            <a:endParaRPr lang="fr-BE" sz="1600" dirty="0"/>
          </a:p>
        </p:txBody>
      </p:sp>
      <p:sp>
        <p:nvSpPr>
          <p:cNvPr id="22" name="Ellipse 21"/>
          <p:cNvSpPr/>
          <p:nvPr/>
        </p:nvSpPr>
        <p:spPr>
          <a:xfrm>
            <a:off x="2531872" y="2862365"/>
            <a:ext cx="564783" cy="472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1600" dirty="0" err="1" smtClean="0"/>
              <a:t>FSH</a:t>
            </a:r>
            <a:endParaRPr lang="fr-BE" sz="1600" dirty="0"/>
          </a:p>
        </p:txBody>
      </p:sp>
      <p:sp>
        <p:nvSpPr>
          <p:cNvPr id="65" name="Ellipse 64"/>
          <p:cNvSpPr/>
          <p:nvPr/>
        </p:nvSpPr>
        <p:spPr>
          <a:xfrm>
            <a:off x="3984171" y="2862693"/>
            <a:ext cx="564783" cy="472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1600" dirty="0"/>
              <a:t>L</a:t>
            </a:r>
            <a:r>
              <a:rPr lang="fr-BE" sz="1600" dirty="0" smtClean="0"/>
              <a:t>H</a:t>
            </a:r>
            <a:endParaRPr lang="fr-BE" sz="1600" dirty="0"/>
          </a:p>
        </p:txBody>
      </p:sp>
      <p:sp>
        <p:nvSpPr>
          <p:cNvPr id="66" name="ZoneTexte 65"/>
          <p:cNvSpPr txBox="1"/>
          <p:nvPr/>
        </p:nvSpPr>
        <p:spPr>
          <a:xfrm>
            <a:off x="5589992" y="1821883"/>
            <a:ext cx="1042144" cy="527003"/>
          </a:xfrm>
          <a:prstGeom prst="rect">
            <a:avLst/>
          </a:prstGeom>
          <a:noFill/>
        </p:spPr>
        <p:txBody>
          <a:bodyPr wrap="none" lIns="34226" tIns="17113" rIns="34226" bIns="17113" rtlCol="0">
            <a:spAutoFit/>
          </a:bodyPr>
          <a:lstStyle/>
          <a:p>
            <a:pPr algn="ctr"/>
            <a:r>
              <a:rPr lang="fr-BE" sz="1600" dirty="0" err="1" smtClean="0"/>
              <a:t>Retroaction</a:t>
            </a:r>
            <a:endParaRPr lang="fr-BE" sz="1600" dirty="0" smtClean="0"/>
          </a:p>
          <a:p>
            <a:pPr algn="ctr"/>
            <a:r>
              <a:rPr lang="fr-BE" sz="1600" dirty="0" smtClean="0"/>
              <a:t>négative</a:t>
            </a:r>
            <a:endParaRPr lang="fr-BE" sz="1600" dirty="0"/>
          </a:p>
        </p:txBody>
      </p:sp>
      <p:sp>
        <p:nvSpPr>
          <p:cNvPr id="67" name="ZoneTexte 66"/>
          <p:cNvSpPr txBox="1"/>
          <p:nvPr/>
        </p:nvSpPr>
        <p:spPr>
          <a:xfrm>
            <a:off x="254505" y="1996304"/>
            <a:ext cx="1042144" cy="527003"/>
          </a:xfrm>
          <a:prstGeom prst="rect">
            <a:avLst/>
          </a:prstGeom>
          <a:noFill/>
        </p:spPr>
        <p:txBody>
          <a:bodyPr wrap="none" lIns="34226" tIns="17113" rIns="34226" bIns="17113" rtlCol="0">
            <a:spAutoFit/>
          </a:bodyPr>
          <a:lstStyle/>
          <a:p>
            <a:pPr algn="ctr"/>
            <a:r>
              <a:rPr lang="fr-BE" sz="1600" dirty="0" err="1" smtClean="0"/>
              <a:t>Retroaction</a:t>
            </a:r>
            <a:endParaRPr lang="fr-BE" sz="1600" dirty="0" smtClean="0"/>
          </a:p>
          <a:p>
            <a:pPr algn="ctr"/>
            <a:r>
              <a:rPr lang="fr-BE" sz="1600" dirty="0" smtClean="0"/>
              <a:t>négative</a:t>
            </a:r>
            <a:endParaRPr lang="fr-BE" sz="1600" dirty="0"/>
          </a:p>
        </p:txBody>
      </p:sp>
      <p:sp>
        <p:nvSpPr>
          <p:cNvPr id="68" name="ZoneTexte 67"/>
          <p:cNvSpPr txBox="1"/>
          <p:nvPr/>
        </p:nvSpPr>
        <p:spPr>
          <a:xfrm>
            <a:off x="4196733" y="3365808"/>
            <a:ext cx="958083" cy="527003"/>
          </a:xfrm>
          <a:prstGeom prst="rect">
            <a:avLst/>
          </a:prstGeom>
          <a:noFill/>
        </p:spPr>
        <p:txBody>
          <a:bodyPr wrap="none" lIns="34226" tIns="17113" rIns="34226" bIns="17113" rtlCol="0">
            <a:spAutoFit/>
          </a:bodyPr>
          <a:lstStyle/>
          <a:p>
            <a:pPr algn="ctr"/>
            <a:r>
              <a:rPr lang="fr-BE" sz="1600" dirty="0"/>
              <a:t>Effet </a:t>
            </a:r>
          </a:p>
          <a:p>
            <a:pPr algn="ctr"/>
            <a:r>
              <a:rPr lang="fr-BE" sz="1600" dirty="0"/>
              <a:t>lutéotrope</a:t>
            </a:r>
          </a:p>
        </p:txBody>
      </p:sp>
      <p:sp>
        <p:nvSpPr>
          <p:cNvPr id="69" name="ZoneTexte 68"/>
          <p:cNvSpPr txBox="1"/>
          <p:nvPr/>
        </p:nvSpPr>
        <p:spPr>
          <a:xfrm>
            <a:off x="1772408" y="3424472"/>
            <a:ext cx="1081129" cy="527003"/>
          </a:xfrm>
          <a:prstGeom prst="rect">
            <a:avLst/>
          </a:prstGeom>
          <a:noFill/>
        </p:spPr>
        <p:txBody>
          <a:bodyPr wrap="none" lIns="34226" tIns="17113" rIns="34226" bIns="17113" rtlCol="0">
            <a:spAutoFit/>
          </a:bodyPr>
          <a:lstStyle/>
          <a:p>
            <a:pPr algn="ctr"/>
            <a:r>
              <a:rPr lang="fr-BE" sz="1600" dirty="0"/>
              <a:t>Emergence </a:t>
            </a:r>
          </a:p>
          <a:p>
            <a:pPr algn="ctr"/>
            <a:r>
              <a:rPr lang="fr-BE" sz="1600" dirty="0"/>
              <a:t>d’une vague</a:t>
            </a:r>
          </a:p>
        </p:txBody>
      </p:sp>
      <p:cxnSp>
        <p:nvCxnSpPr>
          <p:cNvPr id="70" name="Connecteur droit avec flèche 69"/>
          <p:cNvCxnSpPr/>
          <p:nvPr/>
        </p:nvCxnSpPr>
        <p:spPr>
          <a:xfrm>
            <a:off x="4548955" y="3051869"/>
            <a:ext cx="1156461" cy="0"/>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ZoneTexte 71"/>
          <p:cNvSpPr txBox="1"/>
          <p:nvPr/>
        </p:nvSpPr>
        <p:spPr>
          <a:xfrm>
            <a:off x="5786099" y="2699933"/>
            <a:ext cx="2038570" cy="773224"/>
          </a:xfrm>
          <a:prstGeom prst="rect">
            <a:avLst/>
          </a:prstGeom>
          <a:noFill/>
        </p:spPr>
        <p:txBody>
          <a:bodyPr wrap="none" lIns="34226" tIns="17113" rIns="34226" bIns="17113" rtlCol="0">
            <a:spAutoFit/>
          </a:bodyPr>
          <a:lstStyle/>
          <a:p>
            <a:r>
              <a:rPr lang="fr-BE" sz="1600" dirty="0" smtClean="0"/>
              <a:t>- Croissance </a:t>
            </a:r>
            <a:r>
              <a:rPr lang="fr-BE" sz="1600" dirty="0" err="1" smtClean="0"/>
              <a:t>FD</a:t>
            </a:r>
            <a:endParaRPr lang="fr-BE" sz="1600" dirty="0" smtClean="0"/>
          </a:p>
          <a:p>
            <a:r>
              <a:rPr lang="fr-BE" sz="1600" dirty="0" smtClean="0"/>
              <a:t>- Ovulation</a:t>
            </a:r>
          </a:p>
          <a:p>
            <a:r>
              <a:rPr lang="fr-BE" sz="1600" dirty="0" smtClean="0"/>
              <a:t>- Maturation ovocytaire</a:t>
            </a:r>
            <a:endParaRPr lang="fr-BE" sz="1600" dirty="0"/>
          </a:p>
        </p:txBody>
      </p:sp>
      <p:sp>
        <p:nvSpPr>
          <p:cNvPr id="73" name="Rectangle à coins arrondis 72"/>
          <p:cNvSpPr/>
          <p:nvPr/>
        </p:nvSpPr>
        <p:spPr>
          <a:xfrm>
            <a:off x="6557421" y="188111"/>
            <a:ext cx="2452162" cy="145927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1600" dirty="0">
                <a:solidFill>
                  <a:schemeClr val="bg1"/>
                </a:solidFill>
              </a:rPr>
              <a:t>L’orchestre hypothalamo-</a:t>
            </a:r>
            <a:r>
              <a:rPr lang="fr-BE" sz="1600" dirty="0" err="1">
                <a:solidFill>
                  <a:schemeClr val="bg1"/>
                </a:solidFill>
              </a:rPr>
              <a:t>hypophyso</a:t>
            </a:r>
            <a:r>
              <a:rPr lang="fr-BE" sz="1600" dirty="0">
                <a:solidFill>
                  <a:schemeClr val="bg1"/>
                </a:solidFill>
              </a:rPr>
              <a:t>-ovarien.</a:t>
            </a:r>
          </a:p>
          <a:p>
            <a:pPr algn="ctr"/>
            <a:r>
              <a:rPr lang="fr-BE" sz="1600" dirty="0">
                <a:solidFill>
                  <a:schemeClr val="bg1"/>
                </a:solidFill>
              </a:rPr>
              <a:t>Une fusée à trois étages </a:t>
            </a:r>
          </a:p>
        </p:txBody>
      </p:sp>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0026" y="1790361"/>
            <a:ext cx="1263974" cy="296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76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47" grpId="0"/>
      <p:bldP spid="12" grpId="0" animBg="1"/>
      <p:bldP spid="13" grpId="0" animBg="1"/>
      <p:bldP spid="20" grpId="0" animBg="1"/>
      <p:bldP spid="61" grpId="0" animBg="1"/>
      <p:bldP spid="21" grpId="0" animBg="1"/>
      <p:bldP spid="63" grpId="0" animBg="1"/>
      <p:bldP spid="22" grpId="0" animBg="1"/>
      <p:bldP spid="65" grpId="0" animBg="1"/>
      <p:bldP spid="66" grpId="0"/>
      <p:bldP spid="67" grpId="0"/>
      <p:bldP spid="68" grpId="0"/>
      <p:bldP spid="69" grpId="0"/>
      <p:bldP spid="7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1115617" y="1215367"/>
            <a:ext cx="268287" cy="2976563"/>
          </a:xfrm>
          <a:prstGeom prst="rect">
            <a:avLst/>
          </a:prstGeom>
          <a:solidFill>
            <a:srgbClr val="006600"/>
          </a:solidFill>
          <a:ln w="12700">
            <a:solidFill>
              <a:schemeClr val="tx1"/>
            </a:solidFill>
            <a:miter lim="800000"/>
            <a:headEnd/>
            <a:tailEnd/>
          </a:ln>
        </p:spPr>
        <p:txBody>
          <a:bodyPr wrap="none" lIns="81625" tIns="40813" rIns="81625" bIns="40813" anchor="ctr"/>
          <a:lstStyle/>
          <a:p>
            <a:pPr algn="ctr"/>
            <a:endParaRPr lang="fr-FR" sz="1600"/>
          </a:p>
        </p:txBody>
      </p:sp>
      <p:sp>
        <p:nvSpPr>
          <p:cNvPr id="21508" name="Rectangle 4"/>
          <p:cNvSpPr>
            <a:spLocks noChangeArrowheads="1"/>
          </p:cNvSpPr>
          <p:nvPr/>
        </p:nvSpPr>
        <p:spPr bwMode="auto">
          <a:xfrm>
            <a:off x="6732588" y="1168004"/>
            <a:ext cx="831850" cy="2982515"/>
          </a:xfrm>
          <a:prstGeom prst="rect">
            <a:avLst/>
          </a:prstGeom>
          <a:solidFill>
            <a:srgbClr val="006600"/>
          </a:solidFill>
          <a:ln w="12700">
            <a:solidFill>
              <a:schemeClr val="tx1"/>
            </a:solidFill>
            <a:miter lim="800000"/>
            <a:headEnd/>
            <a:tailEnd/>
          </a:ln>
        </p:spPr>
        <p:txBody>
          <a:bodyPr wrap="none" lIns="81625" tIns="40813" rIns="81625" bIns="40813" anchor="ctr"/>
          <a:lstStyle/>
          <a:p>
            <a:pPr algn="ctr"/>
            <a:endParaRPr lang="fr-FR" sz="1600"/>
          </a:p>
        </p:txBody>
      </p:sp>
      <p:sp>
        <p:nvSpPr>
          <p:cNvPr id="23578" name="ZoneTexte 78"/>
          <p:cNvSpPr txBox="1">
            <a:spLocks noChangeArrowheads="1"/>
          </p:cNvSpPr>
          <p:nvPr/>
        </p:nvSpPr>
        <p:spPr bwMode="auto">
          <a:xfrm>
            <a:off x="1444625" y="4354116"/>
            <a:ext cx="269040" cy="328644"/>
          </a:xfrm>
          <a:prstGeom prst="rect">
            <a:avLst/>
          </a:prstGeom>
          <a:noFill/>
          <a:ln w="9525">
            <a:solidFill>
              <a:srgbClr val="FF3399"/>
            </a:solidFill>
            <a:miter lim="800000"/>
            <a:headEnd/>
            <a:tailEnd/>
          </a:ln>
        </p:spPr>
        <p:txBody>
          <a:bodyPr wrap="none" lIns="81625" tIns="40813" rIns="81625" bIns="40813">
            <a:spAutoFit/>
          </a:bodyPr>
          <a:lstStyle/>
          <a:p>
            <a:r>
              <a:rPr lang="fr-BE" sz="1600">
                <a:solidFill>
                  <a:schemeClr val="bg1"/>
                </a:solidFill>
              </a:rPr>
              <a:t>1</a:t>
            </a:r>
            <a:endParaRPr lang="en-US" sz="1600">
              <a:solidFill>
                <a:schemeClr val="bg1"/>
              </a:solidFill>
            </a:endParaRPr>
          </a:p>
        </p:txBody>
      </p:sp>
      <p:sp>
        <p:nvSpPr>
          <p:cNvPr id="23579" name="ZoneTexte 79"/>
          <p:cNvSpPr txBox="1">
            <a:spLocks noChangeArrowheads="1"/>
          </p:cNvSpPr>
          <p:nvPr/>
        </p:nvSpPr>
        <p:spPr bwMode="auto">
          <a:xfrm>
            <a:off x="1736725"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2</a:t>
            </a:r>
            <a:endParaRPr lang="en-US" sz="1600">
              <a:solidFill>
                <a:schemeClr val="bg1"/>
              </a:solidFill>
            </a:endParaRPr>
          </a:p>
        </p:txBody>
      </p:sp>
      <p:sp>
        <p:nvSpPr>
          <p:cNvPr id="23580" name="ZoneTexte 80"/>
          <p:cNvSpPr txBox="1">
            <a:spLocks noChangeArrowheads="1"/>
          </p:cNvSpPr>
          <p:nvPr/>
        </p:nvSpPr>
        <p:spPr bwMode="auto">
          <a:xfrm>
            <a:off x="2030413"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3</a:t>
            </a:r>
            <a:endParaRPr lang="en-US" sz="1600">
              <a:solidFill>
                <a:schemeClr val="bg1"/>
              </a:solidFill>
            </a:endParaRPr>
          </a:p>
        </p:txBody>
      </p:sp>
      <p:sp>
        <p:nvSpPr>
          <p:cNvPr id="23581" name="ZoneTexte 90"/>
          <p:cNvSpPr txBox="1">
            <a:spLocks noChangeArrowheads="1"/>
          </p:cNvSpPr>
          <p:nvPr/>
        </p:nvSpPr>
        <p:spPr bwMode="auto">
          <a:xfrm>
            <a:off x="2324100"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4</a:t>
            </a:r>
            <a:endParaRPr lang="en-US" sz="1600">
              <a:solidFill>
                <a:schemeClr val="bg1"/>
              </a:solidFill>
            </a:endParaRPr>
          </a:p>
        </p:txBody>
      </p:sp>
      <p:sp>
        <p:nvSpPr>
          <p:cNvPr id="23582" name="ZoneTexte 91"/>
          <p:cNvSpPr txBox="1">
            <a:spLocks noChangeArrowheads="1"/>
          </p:cNvSpPr>
          <p:nvPr/>
        </p:nvSpPr>
        <p:spPr bwMode="auto">
          <a:xfrm>
            <a:off x="2617788"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5</a:t>
            </a:r>
            <a:endParaRPr lang="en-US" sz="1600">
              <a:solidFill>
                <a:schemeClr val="bg1"/>
              </a:solidFill>
            </a:endParaRPr>
          </a:p>
        </p:txBody>
      </p:sp>
      <p:sp>
        <p:nvSpPr>
          <p:cNvPr id="23583" name="ZoneTexte 92"/>
          <p:cNvSpPr txBox="1">
            <a:spLocks noChangeArrowheads="1"/>
          </p:cNvSpPr>
          <p:nvPr/>
        </p:nvSpPr>
        <p:spPr bwMode="auto">
          <a:xfrm>
            <a:off x="2909888"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6</a:t>
            </a:r>
            <a:endParaRPr lang="en-US" sz="1600">
              <a:solidFill>
                <a:schemeClr val="bg1"/>
              </a:solidFill>
            </a:endParaRPr>
          </a:p>
        </p:txBody>
      </p:sp>
      <p:sp>
        <p:nvSpPr>
          <p:cNvPr id="23584" name="ZoneTexte 93"/>
          <p:cNvSpPr txBox="1">
            <a:spLocks noChangeArrowheads="1"/>
          </p:cNvSpPr>
          <p:nvPr/>
        </p:nvSpPr>
        <p:spPr bwMode="auto">
          <a:xfrm>
            <a:off x="3203575"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7</a:t>
            </a:r>
            <a:endParaRPr lang="en-US" sz="1600">
              <a:solidFill>
                <a:schemeClr val="bg1"/>
              </a:solidFill>
            </a:endParaRPr>
          </a:p>
        </p:txBody>
      </p:sp>
      <p:sp>
        <p:nvSpPr>
          <p:cNvPr id="23585" name="ZoneTexte 94"/>
          <p:cNvSpPr txBox="1">
            <a:spLocks noChangeArrowheads="1"/>
          </p:cNvSpPr>
          <p:nvPr/>
        </p:nvSpPr>
        <p:spPr bwMode="auto">
          <a:xfrm>
            <a:off x="3494088"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8</a:t>
            </a:r>
            <a:endParaRPr lang="en-US" sz="1600">
              <a:solidFill>
                <a:schemeClr val="bg1"/>
              </a:solidFill>
            </a:endParaRPr>
          </a:p>
        </p:txBody>
      </p:sp>
      <p:sp>
        <p:nvSpPr>
          <p:cNvPr id="23586" name="ZoneTexte 95"/>
          <p:cNvSpPr txBox="1">
            <a:spLocks noChangeArrowheads="1"/>
          </p:cNvSpPr>
          <p:nvPr/>
        </p:nvSpPr>
        <p:spPr bwMode="auto">
          <a:xfrm>
            <a:off x="3792538" y="4354116"/>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9</a:t>
            </a:r>
            <a:endParaRPr lang="en-US" sz="1600">
              <a:solidFill>
                <a:schemeClr val="bg1"/>
              </a:solidFill>
            </a:endParaRPr>
          </a:p>
        </p:txBody>
      </p:sp>
      <p:sp>
        <p:nvSpPr>
          <p:cNvPr id="23587" name="ZoneTexte 96"/>
          <p:cNvSpPr txBox="1">
            <a:spLocks noChangeArrowheads="1"/>
          </p:cNvSpPr>
          <p:nvPr/>
        </p:nvSpPr>
        <p:spPr bwMode="auto">
          <a:xfrm>
            <a:off x="4083050"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10</a:t>
            </a:r>
            <a:endParaRPr lang="en-US" sz="1600">
              <a:solidFill>
                <a:schemeClr val="bg1"/>
              </a:solidFill>
            </a:endParaRPr>
          </a:p>
        </p:txBody>
      </p:sp>
      <p:sp>
        <p:nvSpPr>
          <p:cNvPr id="23588" name="ZoneTexte 97"/>
          <p:cNvSpPr txBox="1">
            <a:spLocks noChangeArrowheads="1"/>
          </p:cNvSpPr>
          <p:nvPr/>
        </p:nvSpPr>
        <p:spPr bwMode="auto">
          <a:xfrm>
            <a:off x="4378325" y="4354116"/>
            <a:ext cx="373235" cy="328644"/>
          </a:xfrm>
          <a:prstGeom prst="rect">
            <a:avLst/>
          </a:prstGeom>
          <a:noFill/>
          <a:ln w="9525">
            <a:solidFill>
              <a:srgbClr val="FF3399"/>
            </a:solidFill>
            <a:miter lim="800000"/>
            <a:headEnd/>
            <a:tailEnd/>
          </a:ln>
        </p:spPr>
        <p:txBody>
          <a:bodyPr wrap="none" lIns="81625" tIns="40813" rIns="81625" bIns="40813">
            <a:spAutoFit/>
          </a:bodyPr>
          <a:lstStyle/>
          <a:p>
            <a:r>
              <a:rPr lang="fr-BE" sz="1600">
                <a:solidFill>
                  <a:schemeClr val="bg1"/>
                </a:solidFill>
              </a:rPr>
              <a:t>11</a:t>
            </a:r>
            <a:endParaRPr lang="en-US" sz="1600">
              <a:solidFill>
                <a:schemeClr val="bg1"/>
              </a:solidFill>
            </a:endParaRPr>
          </a:p>
        </p:txBody>
      </p:sp>
      <p:sp>
        <p:nvSpPr>
          <p:cNvPr id="23589" name="ZoneTexte 98"/>
          <p:cNvSpPr txBox="1">
            <a:spLocks noChangeArrowheads="1"/>
          </p:cNvSpPr>
          <p:nvPr/>
        </p:nvSpPr>
        <p:spPr bwMode="auto">
          <a:xfrm>
            <a:off x="4668838"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12</a:t>
            </a:r>
            <a:endParaRPr lang="en-US" sz="1600">
              <a:solidFill>
                <a:schemeClr val="bg1"/>
              </a:solidFill>
            </a:endParaRPr>
          </a:p>
        </p:txBody>
      </p:sp>
      <p:sp>
        <p:nvSpPr>
          <p:cNvPr id="23590" name="ZoneTexte 99"/>
          <p:cNvSpPr txBox="1">
            <a:spLocks noChangeArrowheads="1"/>
          </p:cNvSpPr>
          <p:nvPr/>
        </p:nvSpPr>
        <p:spPr bwMode="auto">
          <a:xfrm>
            <a:off x="4964113"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13</a:t>
            </a:r>
            <a:endParaRPr lang="en-US" sz="1600">
              <a:solidFill>
                <a:schemeClr val="bg1"/>
              </a:solidFill>
            </a:endParaRPr>
          </a:p>
        </p:txBody>
      </p:sp>
      <p:sp>
        <p:nvSpPr>
          <p:cNvPr id="23591" name="ZoneTexte 100"/>
          <p:cNvSpPr txBox="1">
            <a:spLocks noChangeArrowheads="1"/>
          </p:cNvSpPr>
          <p:nvPr/>
        </p:nvSpPr>
        <p:spPr bwMode="auto">
          <a:xfrm>
            <a:off x="5256213"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14</a:t>
            </a:r>
            <a:endParaRPr lang="en-US" sz="1600">
              <a:solidFill>
                <a:schemeClr val="bg1"/>
              </a:solidFill>
            </a:endParaRPr>
          </a:p>
        </p:txBody>
      </p:sp>
      <p:sp>
        <p:nvSpPr>
          <p:cNvPr id="23592" name="ZoneTexte 101"/>
          <p:cNvSpPr txBox="1">
            <a:spLocks noChangeArrowheads="1"/>
          </p:cNvSpPr>
          <p:nvPr/>
        </p:nvSpPr>
        <p:spPr bwMode="auto">
          <a:xfrm>
            <a:off x="5549900"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15</a:t>
            </a:r>
            <a:endParaRPr lang="en-US" sz="1600">
              <a:solidFill>
                <a:schemeClr val="bg1"/>
              </a:solidFill>
            </a:endParaRPr>
          </a:p>
        </p:txBody>
      </p:sp>
      <p:sp>
        <p:nvSpPr>
          <p:cNvPr id="23593" name="ZoneTexte 102"/>
          <p:cNvSpPr txBox="1">
            <a:spLocks noChangeArrowheads="1"/>
          </p:cNvSpPr>
          <p:nvPr/>
        </p:nvSpPr>
        <p:spPr bwMode="auto">
          <a:xfrm>
            <a:off x="5843588"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16</a:t>
            </a:r>
            <a:endParaRPr lang="en-US" sz="1600">
              <a:solidFill>
                <a:schemeClr val="bg1"/>
              </a:solidFill>
            </a:endParaRPr>
          </a:p>
        </p:txBody>
      </p:sp>
      <p:sp>
        <p:nvSpPr>
          <p:cNvPr id="23594" name="ZoneTexte 103"/>
          <p:cNvSpPr txBox="1">
            <a:spLocks noChangeArrowheads="1"/>
          </p:cNvSpPr>
          <p:nvPr/>
        </p:nvSpPr>
        <p:spPr bwMode="auto">
          <a:xfrm>
            <a:off x="6137275"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17</a:t>
            </a:r>
            <a:endParaRPr lang="en-US" sz="1600">
              <a:solidFill>
                <a:schemeClr val="bg1"/>
              </a:solidFill>
            </a:endParaRPr>
          </a:p>
        </p:txBody>
      </p:sp>
      <p:sp>
        <p:nvSpPr>
          <p:cNvPr id="23595" name="ZoneTexte 104"/>
          <p:cNvSpPr txBox="1">
            <a:spLocks noChangeArrowheads="1"/>
          </p:cNvSpPr>
          <p:nvPr/>
        </p:nvSpPr>
        <p:spPr bwMode="auto">
          <a:xfrm>
            <a:off x="6430963"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18</a:t>
            </a:r>
            <a:endParaRPr lang="en-US" sz="1600">
              <a:solidFill>
                <a:schemeClr val="bg1"/>
              </a:solidFill>
            </a:endParaRPr>
          </a:p>
        </p:txBody>
      </p:sp>
      <p:sp>
        <p:nvSpPr>
          <p:cNvPr id="23596" name="ZoneTexte 105"/>
          <p:cNvSpPr txBox="1">
            <a:spLocks noChangeArrowheads="1"/>
          </p:cNvSpPr>
          <p:nvPr/>
        </p:nvSpPr>
        <p:spPr bwMode="auto">
          <a:xfrm>
            <a:off x="6723063"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19</a:t>
            </a:r>
            <a:endParaRPr lang="en-US" sz="1600">
              <a:solidFill>
                <a:schemeClr val="bg1"/>
              </a:solidFill>
            </a:endParaRPr>
          </a:p>
        </p:txBody>
      </p:sp>
      <p:sp>
        <p:nvSpPr>
          <p:cNvPr id="23597" name="ZoneTexte 106"/>
          <p:cNvSpPr txBox="1">
            <a:spLocks noChangeArrowheads="1"/>
          </p:cNvSpPr>
          <p:nvPr/>
        </p:nvSpPr>
        <p:spPr bwMode="auto">
          <a:xfrm>
            <a:off x="7015163"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20</a:t>
            </a:r>
            <a:endParaRPr lang="en-US" sz="1600">
              <a:solidFill>
                <a:schemeClr val="bg1"/>
              </a:solidFill>
            </a:endParaRPr>
          </a:p>
        </p:txBody>
      </p:sp>
      <p:sp>
        <p:nvSpPr>
          <p:cNvPr id="23598" name="ZoneTexte 107"/>
          <p:cNvSpPr txBox="1">
            <a:spLocks noChangeArrowheads="1"/>
          </p:cNvSpPr>
          <p:nvPr/>
        </p:nvSpPr>
        <p:spPr bwMode="auto">
          <a:xfrm>
            <a:off x="7308850" y="4354116"/>
            <a:ext cx="373235"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21</a:t>
            </a:r>
            <a:endParaRPr lang="en-US" sz="1600">
              <a:solidFill>
                <a:schemeClr val="bg1"/>
              </a:solidFill>
            </a:endParaRPr>
          </a:p>
        </p:txBody>
      </p:sp>
      <p:sp>
        <p:nvSpPr>
          <p:cNvPr id="23601" name="ZoneTexte 78"/>
          <p:cNvSpPr txBox="1">
            <a:spLocks noChangeArrowheads="1"/>
          </p:cNvSpPr>
          <p:nvPr/>
        </p:nvSpPr>
        <p:spPr bwMode="auto">
          <a:xfrm>
            <a:off x="1217613" y="4352925"/>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0</a:t>
            </a:r>
            <a:endParaRPr lang="en-US" sz="1600">
              <a:solidFill>
                <a:schemeClr val="bg1"/>
              </a:solidFill>
            </a:endParaRPr>
          </a:p>
        </p:txBody>
      </p:sp>
      <p:sp>
        <p:nvSpPr>
          <p:cNvPr id="23603" name="ZoneTexte 107"/>
          <p:cNvSpPr txBox="1">
            <a:spLocks noChangeArrowheads="1"/>
          </p:cNvSpPr>
          <p:nvPr/>
        </p:nvSpPr>
        <p:spPr bwMode="auto">
          <a:xfrm>
            <a:off x="7653338" y="4352925"/>
            <a:ext cx="269040"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0</a:t>
            </a:r>
            <a:endParaRPr lang="en-US" sz="1600">
              <a:solidFill>
                <a:schemeClr val="bg1"/>
              </a:solidFill>
            </a:endParaRPr>
          </a:p>
        </p:txBody>
      </p:sp>
      <p:sp>
        <p:nvSpPr>
          <p:cNvPr id="23606" name="ZoneTexte 78"/>
          <p:cNvSpPr txBox="1">
            <a:spLocks noChangeArrowheads="1"/>
          </p:cNvSpPr>
          <p:nvPr/>
        </p:nvSpPr>
        <p:spPr bwMode="auto">
          <a:xfrm>
            <a:off x="919163" y="4352925"/>
            <a:ext cx="331557"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-1</a:t>
            </a:r>
            <a:endParaRPr lang="en-US" sz="1600">
              <a:solidFill>
                <a:schemeClr val="bg1"/>
              </a:solidFill>
            </a:endParaRPr>
          </a:p>
        </p:txBody>
      </p:sp>
      <p:sp>
        <p:nvSpPr>
          <p:cNvPr id="23607" name="ZoneTexte 78"/>
          <p:cNvSpPr txBox="1">
            <a:spLocks noChangeArrowheads="1"/>
          </p:cNvSpPr>
          <p:nvPr/>
        </p:nvSpPr>
        <p:spPr bwMode="auto">
          <a:xfrm>
            <a:off x="658813" y="4354116"/>
            <a:ext cx="331557"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-2</a:t>
            </a:r>
            <a:endParaRPr lang="en-US" sz="1600">
              <a:solidFill>
                <a:schemeClr val="bg1"/>
              </a:solidFill>
            </a:endParaRPr>
          </a:p>
        </p:txBody>
      </p:sp>
      <p:sp>
        <p:nvSpPr>
          <p:cNvPr id="23608" name="ZoneTexte 78"/>
          <p:cNvSpPr txBox="1">
            <a:spLocks noChangeArrowheads="1"/>
          </p:cNvSpPr>
          <p:nvPr/>
        </p:nvSpPr>
        <p:spPr bwMode="auto">
          <a:xfrm>
            <a:off x="325438" y="4354116"/>
            <a:ext cx="331557" cy="328644"/>
          </a:xfrm>
          <a:prstGeom prst="rect">
            <a:avLst/>
          </a:prstGeom>
          <a:noFill/>
          <a:ln w="9525">
            <a:noFill/>
            <a:miter lim="800000"/>
            <a:headEnd/>
            <a:tailEnd/>
          </a:ln>
        </p:spPr>
        <p:txBody>
          <a:bodyPr wrap="none" lIns="81625" tIns="40813" rIns="81625" bIns="40813">
            <a:spAutoFit/>
          </a:bodyPr>
          <a:lstStyle/>
          <a:p>
            <a:r>
              <a:rPr lang="fr-BE" sz="1600">
                <a:solidFill>
                  <a:schemeClr val="bg1"/>
                </a:solidFill>
              </a:rPr>
              <a:t>-3</a:t>
            </a:r>
            <a:endParaRPr lang="en-US" sz="1600">
              <a:solidFill>
                <a:schemeClr val="bg1"/>
              </a:solidFill>
            </a:endParaRPr>
          </a:p>
        </p:txBody>
      </p:sp>
      <p:sp>
        <p:nvSpPr>
          <p:cNvPr id="23610" name="Rectangle 59"/>
          <p:cNvSpPr>
            <a:spLocks noChangeArrowheads="1"/>
          </p:cNvSpPr>
          <p:nvPr/>
        </p:nvSpPr>
        <p:spPr bwMode="auto">
          <a:xfrm>
            <a:off x="1619251" y="1168004"/>
            <a:ext cx="1635125" cy="3024187"/>
          </a:xfrm>
          <a:prstGeom prst="rect">
            <a:avLst/>
          </a:prstGeom>
          <a:noFill/>
          <a:ln w="9525">
            <a:solidFill>
              <a:schemeClr val="bg2"/>
            </a:solidFill>
            <a:miter lim="800000"/>
            <a:headEnd/>
            <a:tailEnd/>
          </a:ln>
        </p:spPr>
        <p:txBody>
          <a:bodyPr wrap="none" lIns="81625" tIns="40813" rIns="81625" bIns="40813" anchor="ctr"/>
          <a:lstStyle/>
          <a:p>
            <a:pPr algn="ctr"/>
            <a:endParaRPr lang="fr-FR" sz="1600"/>
          </a:p>
        </p:txBody>
      </p:sp>
      <p:sp>
        <p:nvSpPr>
          <p:cNvPr id="23611" name="Rectangle 60"/>
          <p:cNvSpPr>
            <a:spLocks noChangeArrowheads="1"/>
          </p:cNvSpPr>
          <p:nvPr/>
        </p:nvSpPr>
        <p:spPr bwMode="auto">
          <a:xfrm>
            <a:off x="3328988" y="1168004"/>
            <a:ext cx="3403600" cy="3024187"/>
          </a:xfrm>
          <a:prstGeom prst="rect">
            <a:avLst/>
          </a:prstGeom>
          <a:noFill/>
          <a:ln w="9525">
            <a:solidFill>
              <a:schemeClr val="bg2"/>
            </a:solidFill>
            <a:miter lim="800000"/>
            <a:headEnd/>
            <a:tailEnd/>
          </a:ln>
        </p:spPr>
        <p:txBody>
          <a:bodyPr wrap="none" lIns="81625" tIns="40813" rIns="81625" bIns="40813" anchor="ctr"/>
          <a:lstStyle/>
          <a:p>
            <a:pPr algn="ctr"/>
            <a:endParaRPr lang="fr-FR" sz="1600"/>
          </a:p>
        </p:txBody>
      </p:sp>
      <p:grpSp>
        <p:nvGrpSpPr>
          <p:cNvPr id="23613" name="Group 105"/>
          <p:cNvGrpSpPr>
            <a:grpSpLocks/>
          </p:cNvGrpSpPr>
          <p:nvPr/>
        </p:nvGrpSpPr>
        <p:grpSpPr bwMode="auto">
          <a:xfrm>
            <a:off x="1476375" y="4083844"/>
            <a:ext cx="6338888" cy="107156"/>
            <a:chOff x="930" y="3430"/>
            <a:chExt cx="3993" cy="90"/>
          </a:xfrm>
        </p:grpSpPr>
        <p:grpSp>
          <p:nvGrpSpPr>
            <p:cNvPr id="23733" name="Group 106"/>
            <p:cNvGrpSpPr>
              <a:grpSpLocks/>
            </p:cNvGrpSpPr>
            <p:nvPr/>
          </p:nvGrpSpPr>
          <p:grpSpPr bwMode="auto">
            <a:xfrm>
              <a:off x="930" y="3430"/>
              <a:ext cx="182" cy="90"/>
              <a:chOff x="2381" y="2024"/>
              <a:chExt cx="271" cy="136"/>
            </a:xfrm>
          </p:grpSpPr>
          <p:sp>
            <p:nvSpPr>
              <p:cNvPr id="23866" name="Oval 1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7" name="Oval 1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8" name="Oval 1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9" name="Oval 1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70" name="Oval 1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34" name="Group 112"/>
            <p:cNvGrpSpPr>
              <a:grpSpLocks/>
            </p:cNvGrpSpPr>
            <p:nvPr/>
          </p:nvGrpSpPr>
          <p:grpSpPr bwMode="auto">
            <a:xfrm>
              <a:off x="1111" y="3430"/>
              <a:ext cx="182" cy="90"/>
              <a:chOff x="2381" y="2024"/>
              <a:chExt cx="271" cy="136"/>
            </a:xfrm>
          </p:grpSpPr>
          <p:sp>
            <p:nvSpPr>
              <p:cNvPr id="23861" name="Oval 11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2" name="Oval 11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3" name="Oval 11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4" name="Oval 11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5" name="Oval 11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35" name="Group 118"/>
            <p:cNvGrpSpPr>
              <a:grpSpLocks/>
            </p:cNvGrpSpPr>
            <p:nvPr/>
          </p:nvGrpSpPr>
          <p:grpSpPr bwMode="auto">
            <a:xfrm>
              <a:off x="1837" y="3430"/>
              <a:ext cx="182" cy="90"/>
              <a:chOff x="2381" y="2024"/>
              <a:chExt cx="271" cy="136"/>
            </a:xfrm>
          </p:grpSpPr>
          <p:sp>
            <p:nvSpPr>
              <p:cNvPr id="23856" name="Oval 11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7" name="Oval 12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8" name="Oval 12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9" name="Oval 12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60" name="Oval 12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36" name="Group 124"/>
            <p:cNvGrpSpPr>
              <a:grpSpLocks/>
            </p:cNvGrpSpPr>
            <p:nvPr/>
          </p:nvGrpSpPr>
          <p:grpSpPr bwMode="auto">
            <a:xfrm>
              <a:off x="1474" y="3430"/>
              <a:ext cx="182" cy="90"/>
              <a:chOff x="2381" y="2024"/>
              <a:chExt cx="271" cy="136"/>
            </a:xfrm>
          </p:grpSpPr>
          <p:sp>
            <p:nvSpPr>
              <p:cNvPr id="23851" name="Oval 12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2" name="Oval 12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3" name="Oval 12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4" name="Oval 12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5" name="Oval 12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37" name="Group 130"/>
            <p:cNvGrpSpPr>
              <a:grpSpLocks/>
            </p:cNvGrpSpPr>
            <p:nvPr/>
          </p:nvGrpSpPr>
          <p:grpSpPr bwMode="auto">
            <a:xfrm>
              <a:off x="1655" y="3430"/>
              <a:ext cx="182" cy="90"/>
              <a:chOff x="2381" y="2024"/>
              <a:chExt cx="271" cy="136"/>
            </a:xfrm>
          </p:grpSpPr>
          <p:sp>
            <p:nvSpPr>
              <p:cNvPr id="23846" name="Oval 13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7" name="Oval 13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8" name="Oval 13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9" name="Oval 13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50" name="Oval 13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38" name="Group 136"/>
            <p:cNvGrpSpPr>
              <a:grpSpLocks/>
            </p:cNvGrpSpPr>
            <p:nvPr/>
          </p:nvGrpSpPr>
          <p:grpSpPr bwMode="auto">
            <a:xfrm>
              <a:off x="1292" y="3430"/>
              <a:ext cx="182" cy="90"/>
              <a:chOff x="2381" y="2024"/>
              <a:chExt cx="271" cy="136"/>
            </a:xfrm>
          </p:grpSpPr>
          <p:sp>
            <p:nvSpPr>
              <p:cNvPr id="23841" name="Oval 13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2" name="Oval 13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3" name="Oval 13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4" name="Oval 14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5" name="Oval 14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39" name="Group 142"/>
            <p:cNvGrpSpPr>
              <a:grpSpLocks/>
            </p:cNvGrpSpPr>
            <p:nvPr/>
          </p:nvGrpSpPr>
          <p:grpSpPr bwMode="auto">
            <a:xfrm>
              <a:off x="2880" y="3430"/>
              <a:ext cx="182" cy="90"/>
              <a:chOff x="2381" y="2024"/>
              <a:chExt cx="271" cy="136"/>
            </a:xfrm>
          </p:grpSpPr>
          <p:sp>
            <p:nvSpPr>
              <p:cNvPr id="23836"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7"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8"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9"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40"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0" name="Group 148"/>
            <p:cNvGrpSpPr>
              <a:grpSpLocks/>
            </p:cNvGrpSpPr>
            <p:nvPr/>
          </p:nvGrpSpPr>
          <p:grpSpPr bwMode="auto">
            <a:xfrm>
              <a:off x="2699" y="3430"/>
              <a:ext cx="182" cy="90"/>
              <a:chOff x="2381" y="2024"/>
              <a:chExt cx="271" cy="136"/>
            </a:xfrm>
          </p:grpSpPr>
          <p:sp>
            <p:nvSpPr>
              <p:cNvPr id="23831"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2"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3"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4"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5"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1" name="Group 154"/>
            <p:cNvGrpSpPr>
              <a:grpSpLocks/>
            </p:cNvGrpSpPr>
            <p:nvPr/>
          </p:nvGrpSpPr>
          <p:grpSpPr bwMode="auto">
            <a:xfrm>
              <a:off x="2562" y="3430"/>
              <a:ext cx="182" cy="90"/>
              <a:chOff x="2381" y="2024"/>
              <a:chExt cx="271" cy="136"/>
            </a:xfrm>
          </p:grpSpPr>
          <p:sp>
            <p:nvSpPr>
              <p:cNvPr id="23826"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7"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8"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9"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30"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2" name="Group 160"/>
            <p:cNvGrpSpPr>
              <a:grpSpLocks/>
            </p:cNvGrpSpPr>
            <p:nvPr/>
          </p:nvGrpSpPr>
          <p:grpSpPr bwMode="auto">
            <a:xfrm>
              <a:off x="2381" y="3430"/>
              <a:ext cx="182" cy="90"/>
              <a:chOff x="2381" y="2024"/>
              <a:chExt cx="271" cy="136"/>
            </a:xfrm>
          </p:grpSpPr>
          <p:sp>
            <p:nvSpPr>
              <p:cNvPr id="23821" name="Oval 16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2" name="Oval 16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3" name="Oval 16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4" name="Oval 16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5" name="Oval 16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3" name="Group 166"/>
            <p:cNvGrpSpPr>
              <a:grpSpLocks/>
            </p:cNvGrpSpPr>
            <p:nvPr/>
          </p:nvGrpSpPr>
          <p:grpSpPr bwMode="auto">
            <a:xfrm>
              <a:off x="2200" y="3430"/>
              <a:ext cx="182" cy="90"/>
              <a:chOff x="2381" y="2024"/>
              <a:chExt cx="271" cy="136"/>
            </a:xfrm>
          </p:grpSpPr>
          <p:sp>
            <p:nvSpPr>
              <p:cNvPr id="23816" name="Oval 16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7" name="Oval 16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8" name="Oval 16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9" name="Oval 17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20" name="Oval 17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4" name="Group 172"/>
            <p:cNvGrpSpPr>
              <a:grpSpLocks/>
            </p:cNvGrpSpPr>
            <p:nvPr/>
          </p:nvGrpSpPr>
          <p:grpSpPr bwMode="auto">
            <a:xfrm>
              <a:off x="2018" y="3430"/>
              <a:ext cx="182" cy="90"/>
              <a:chOff x="2381" y="2024"/>
              <a:chExt cx="271" cy="136"/>
            </a:xfrm>
          </p:grpSpPr>
          <p:sp>
            <p:nvSpPr>
              <p:cNvPr id="23811" name="Oval 17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2" name="Oval 17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3" name="Oval 17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4" name="Oval 17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5" name="Oval 17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5" name="Group 178"/>
            <p:cNvGrpSpPr>
              <a:grpSpLocks/>
            </p:cNvGrpSpPr>
            <p:nvPr/>
          </p:nvGrpSpPr>
          <p:grpSpPr bwMode="auto">
            <a:xfrm>
              <a:off x="3924" y="3430"/>
              <a:ext cx="182" cy="90"/>
              <a:chOff x="2381" y="2024"/>
              <a:chExt cx="271" cy="136"/>
            </a:xfrm>
          </p:grpSpPr>
          <p:sp>
            <p:nvSpPr>
              <p:cNvPr id="23806"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7"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8"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9"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10"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6" name="Group 184"/>
            <p:cNvGrpSpPr>
              <a:grpSpLocks/>
            </p:cNvGrpSpPr>
            <p:nvPr/>
          </p:nvGrpSpPr>
          <p:grpSpPr bwMode="auto">
            <a:xfrm>
              <a:off x="3743" y="3430"/>
              <a:ext cx="182" cy="90"/>
              <a:chOff x="2381" y="2024"/>
              <a:chExt cx="271" cy="136"/>
            </a:xfrm>
          </p:grpSpPr>
          <p:sp>
            <p:nvSpPr>
              <p:cNvPr id="23801"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2"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3"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4"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5"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7" name="Group 190"/>
            <p:cNvGrpSpPr>
              <a:grpSpLocks/>
            </p:cNvGrpSpPr>
            <p:nvPr/>
          </p:nvGrpSpPr>
          <p:grpSpPr bwMode="auto">
            <a:xfrm>
              <a:off x="3606" y="3430"/>
              <a:ext cx="182" cy="90"/>
              <a:chOff x="2381" y="2024"/>
              <a:chExt cx="271" cy="136"/>
            </a:xfrm>
          </p:grpSpPr>
          <p:sp>
            <p:nvSpPr>
              <p:cNvPr id="23796"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7"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8"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9"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800"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8" name="Group 196"/>
            <p:cNvGrpSpPr>
              <a:grpSpLocks/>
            </p:cNvGrpSpPr>
            <p:nvPr/>
          </p:nvGrpSpPr>
          <p:grpSpPr bwMode="auto">
            <a:xfrm>
              <a:off x="3425" y="3430"/>
              <a:ext cx="182" cy="90"/>
              <a:chOff x="2381" y="2024"/>
              <a:chExt cx="271" cy="136"/>
            </a:xfrm>
          </p:grpSpPr>
          <p:sp>
            <p:nvSpPr>
              <p:cNvPr id="23791"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2"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3"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4"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5"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49" name="Group 202"/>
            <p:cNvGrpSpPr>
              <a:grpSpLocks/>
            </p:cNvGrpSpPr>
            <p:nvPr/>
          </p:nvGrpSpPr>
          <p:grpSpPr bwMode="auto">
            <a:xfrm>
              <a:off x="3244" y="3430"/>
              <a:ext cx="182" cy="90"/>
              <a:chOff x="2381" y="2024"/>
              <a:chExt cx="271" cy="136"/>
            </a:xfrm>
          </p:grpSpPr>
          <p:sp>
            <p:nvSpPr>
              <p:cNvPr id="23786"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7"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8"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9"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90"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50" name="Group 208"/>
            <p:cNvGrpSpPr>
              <a:grpSpLocks/>
            </p:cNvGrpSpPr>
            <p:nvPr/>
          </p:nvGrpSpPr>
          <p:grpSpPr bwMode="auto">
            <a:xfrm>
              <a:off x="3062" y="3430"/>
              <a:ext cx="182" cy="90"/>
              <a:chOff x="2381" y="2024"/>
              <a:chExt cx="271" cy="136"/>
            </a:xfrm>
          </p:grpSpPr>
          <p:sp>
            <p:nvSpPr>
              <p:cNvPr id="23781"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2"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3"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4"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5"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51" name="Group 214"/>
            <p:cNvGrpSpPr>
              <a:grpSpLocks/>
            </p:cNvGrpSpPr>
            <p:nvPr/>
          </p:nvGrpSpPr>
          <p:grpSpPr bwMode="auto">
            <a:xfrm>
              <a:off x="4741" y="3430"/>
              <a:ext cx="182" cy="90"/>
              <a:chOff x="2381" y="2024"/>
              <a:chExt cx="271" cy="136"/>
            </a:xfrm>
          </p:grpSpPr>
          <p:sp>
            <p:nvSpPr>
              <p:cNvPr id="23776"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7"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8"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9"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80"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52" name="Group 220"/>
            <p:cNvGrpSpPr>
              <a:grpSpLocks/>
            </p:cNvGrpSpPr>
            <p:nvPr/>
          </p:nvGrpSpPr>
          <p:grpSpPr bwMode="auto">
            <a:xfrm>
              <a:off x="4604" y="3430"/>
              <a:ext cx="182" cy="90"/>
              <a:chOff x="2381" y="2024"/>
              <a:chExt cx="271" cy="136"/>
            </a:xfrm>
          </p:grpSpPr>
          <p:sp>
            <p:nvSpPr>
              <p:cNvPr id="23771"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2"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3"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4"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5"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53" name="Group 226"/>
            <p:cNvGrpSpPr>
              <a:grpSpLocks/>
            </p:cNvGrpSpPr>
            <p:nvPr/>
          </p:nvGrpSpPr>
          <p:grpSpPr bwMode="auto">
            <a:xfrm>
              <a:off x="4423" y="3430"/>
              <a:ext cx="182" cy="90"/>
              <a:chOff x="2381" y="2024"/>
              <a:chExt cx="271" cy="136"/>
            </a:xfrm>
          </p:grpSpPr>
          <p:sp>
            <p:nvSpPr>
              <p:cNvPr id="23766"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7"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8"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9"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70"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54" name="Group 232"/>
            <p:cNvGrpSpPr>
              <a:grpSpLocks/>
            </p:cNvGrpSpPr>
            <p:nvPr/>
          </p:nvGrpSpPr>
          <p:grpSpPr bwMode="auto">
            <a:xfrm>
              <a:off x="4242" y="3430"/>
              <a:ext cx="182" cy="90"/>
              <a:chOff x="2381" y="2024"/>
              <a:chExt cx="271" cy="136"/>
            </a:xfrm>
          </p:grpSpPr>
          <p:sp>
            <p:nvSpPr>
              <p:cNvPr id="23761"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2"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3"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4"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5"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nvGrpSpPr>
            <p:cNvPr id="23755" name="Group 238"/>
            <p:cNvGrpSpPr>
              <a:grpSpLocks/>
            </p:cNvGrpSpPr>
            <p:nvPr/>
          </p:nvGrpSpPr>
          <p:grpSpPr bwMode="auto">
            <a:xfrm>
              <a:off x="4060" y="3430"/>
              <a:ext cx="182" cy="90"/>
              <a:chOff x="2381" y="2024"/>
              <a:chExt cx="271" cy="136"/>
            </a:xfrm>
          </p:grpSpPr>
          <p:sp>
            <p:nvSpPr>
              <p:cNvPr id="23756"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57"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58"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59"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sp>
            <p:nvSpPr>
              <p:cNvPr id="23760"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600"/>
              </a:p>
            </p:txBody>
          </p:sp>
        </p:grpSp>
      </p:grpSp>
      <p:grpSp>
        <p:nvGrpSpPr>
          <p:cNvPr id="21568" name="Group 244"/>
          <p:cNvGrpSpPr>
            <a:grpSpLocks/>
          </p:cNvGrpSpPr>
          <p:nvPr/>
        </p:nvGrpSpPr>
        <p:grpSpPr bwMode="auto">
          <a:xfrm>
            <a:off x="1547813" y="3759994"/>
            <a:ext cx="360362" cy="323850"/>
            <a:chOff x="975" y="3158"/>
            <a:chExt cx="227" cy="272"/>
          </a:xfrm>
        </p:grpSpPr>
        <p:sp>
          <p:nvSpPr>
            <p:cNvPr id="23724" name="Oval 245"/>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5" name="Oval 246"/>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6" name="Oval 247"/>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7" name="Oval 248"/>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8" name="Oval 249"/>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9" name="Oval 250"/>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30" name="Oval 251"/>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31" name="Oval 252"/>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32" name="Oval 253"/>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grpSp>
      <p:grpSp>
        <p:nvGrpSpPr>
          <p:cNvPr id="21862" name="Group 358"/>
          <p:cNvGrpSpPr>
            <a:grpSpLocks/>
          </p:cNvGrpSpPr>
          <p:nvPr/>
        </p:nvGrpSpPr>
        <p:grpSpPr bwMode="auto">
          <a:xfrm>
            <a:off x="1476375" y="3112294"/>
            <a:ext cx="718604" cy="701278"/>
            <a:chOff x="930" y="2614"/>
            <a:chExt cx="543" cy="589"/>
          </a:xfrm>
        </p:grpSpPr>
        <p:sp>
          <p:nvSpPr>
            <p:cNvPr id="23713" name="Oval 254"/>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p>
              <a:pPr algn="ctr"/>
              <a:endParaRPr lang="fr-FR" sz="1600"/>
            </a:p>
          </p:txBody>
        </p:sp>
        <p:grpSp>
          <p:nvGrpSpPr>
            <p:cNvPr id="23714" name="Group 255"/>
            <p:cNvGrpSpPr>
              <a:grpSpLocks/>
            </p:cNvGrpSpPr>
            <p:nvPr/>
          </p:nvGrpSpPr>
          <p:grpSpPr bwMode="auto">
            <a:xfrm>
              <a:off x="1020" y="2614"/>
              <a:ext cx="453" cy="589"/>
              <a:chOff x="975" y="2614"/>
              <a:chExt cx="453" cy="589"/>
            </a:xfrm>
          </p:grpSpPr>
          <p:sp>
            <p:nvSpPr>
              <p:cNvPr id="23715" name="Oval 256"/>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p>
                <a:pPr algn="ctr"/>
                <a:endParaRPr lang="fr-FR" sz="1600"/>
              </a:p>
            </p:txBody>
          </p:sp>
          <p:sp>
            <p:nvSpPr>
              <p:cNvPr id="23716" name="Oval 257"/>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p>
                <a:pPr algn="ctr"/>
                <a:endParaRPr lang="fr-FR" sz="1600"/>
              </a:p>
            </p:txBody>
          </p:sp>
          <p:sp>
            <p:nvSpPr>
              <p:cNvPr id="23717" name="Oval 258"/>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p>
                <a:pPr algn="ctr"/>
                <a:endParaRPr lang="fr-FR" sz="1600"/>
              </a:p>
            </p:txBody>
          </p:sp>
          <p:sp>
            <p:nvSpPr>
              <p:cNvPr id="23718" name="Oval 259"/>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19" name="Oval 260"/>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0" name="Oval 261"/>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1" name="Oval 262"/>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2" name="Oval 263"/>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723" name="Oval 264"/>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grpSp>
      </p:grpSp>
      <p:grpSp>
        <p:nvGrpSpPr>
          <p:cNvPr id="21571" name="Group 265"/>
          <p:cNvGrpSpPr>
            <a:grpSpLocks/>
          </p:cNvGrpSpPr>
          <p:nvPr/>
        </p:nvGrpSpPr>
        <p:grpSpPr bwMode="auto">
          <a:xfrm>
            <a:off x="2178395" y="3112294"/>
            <a:ext cx="360362" cy="161925"/>
            <a:chOff x="1429" y="2614"/>
            <a:chExt cx="272" cy="136"/>
          </a:xfrm>
          <a:solidFill>
            <a:schemeClr val="bg1">
              <a:lumMod val="85000"/>
            </a:schemeClr>
          </a:solidFill>
        </p:grpSpPr>
        <p:sp>
          <p:nvSpPr>
            <p:cNvPr id="23711" name="Oval 266"/>
            <p:cNvSpPr>
              <a:spLocks noChangeArrowheads="1"/>
            </p:cNvSpPr>
            <p:nvPr/>
          </p:nvSpPr>
          <p:spPr bwMode="auto">
            <a:xfrm>
              <a:off x="1429" y="2614"/>
              <a:ext cx="136" cy="136"/>
            </a:xfrm>
            <a:prstGeom prst="ellipse">
              <a:avLst/>
            </a:prstGeom>
            <a:grpFill/>
            <a:ln w="9525">
              <a:solidFill>
                <a:schemeClr val="tx1"/>
              </a:solidFill>
              <a:round/>
              <a:headEnd/>
              <a:tailEnd/>
            </a:ln>
          </p:spPr>
          <p:txBody>
            <a:bodyPr wrap="none" anchor="ctr"/>
            <a:lstStyle/>
            <a:p>
              <a:pPr algn="ctr"/>
              <a:endParaRPr lang="fr-FR" sz="1600"/>
            </a:p>
          </p:txBody>
        </p:sp>
        <p:sp>
          <p:nvSpPr>
            <p:cNvPr id="23712" name="Oval 267"/>
            <p:cNvSpPr>
              <a:spLocks noChangeArrowheads="1"/>
            </p:cNvSpPr>
            <p:nvPr/>
          </p:nvSpPr>
          <p:spPr bwMode="auto">
            <a:xfrm>
              <a:off x="1565" y="2614"/>
              <a:ext cx="136" cy="136"/>
            </a:xfrm>
            <a:prstGeom prst="ellipse">
              <a:avLst/>
            </a:prstGeom>
            <a:grpFill/>
            <a:ln w="9525">
              <a:solidFill>
                <a:schemeClr val="tx1"/>
              </a:solidFill>
              <a:round/>
              <a:headEnd/>
              <a:tailEnd/>
            </a:ln>
          </p:spPr>
          <p:txBody>
            <a:bodyPr wrap="none" anchor="ctr"/>
            <a:lstStyle/>
            <a:p>
              <a:pPr algn="ctr"/>
              <a:endParaRPr lang="fr-FR" sz="1600"/>
            </a:p>
          </p:txBody>
        </p:sp>
      </p:grpSp>
      <p:grpSp>
        <p:nvGrpSpPr>
          <p:cNvPr id="21572" name="Group 268"/>
          <p:cNvGrpSpPr>
            <a:grpSpLocks/>
          </p:cNvGrpSpPr>
          <p:nvPr/>
        </p:nvGrpSpPr>
        <p:grpSpPr bwMode="auto">
          <a:xfrm>
            <a:off x="2554917" y="3165872"/>
            <a:ext cx="971550" cy="809625"/>
            <a:chOff x="1701" y="2659"/>
            <a:chExt cx="680" cy="680"/>
          </a:xfrm>
        </p:grpSpPr>
        <p:sp>
          <p:nvSpPr>
            <p:cNvPr id="23704" name="Oval 269"/>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705" name="Oval 270"/>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706" name="Oval 271"/>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707" name="Oval 272"/>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708" name="Oval 273"/>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709" name="Oval 274"/>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710" name="Oval 275"/>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grpSp>
      <p:grpSp>
        <p:nvGrpSpPr>
          <p:cNvPr id="23694" name="Group 359"/>
          <p:cNvGrpSpPr>
            <a:grpSpLocks/>
          </p:cNvGrpSpPr>
          <p:nvPr/>
        </p:nvGrpSpPr>
        <p:grpSpPr bwMode="auto">
          <a:xfrm>
            <a:off x="1979613" y="1543017"/>
            <a:ext cx="1560864" cy="1565672"/>
            <a:chOff x="1247" y="1344"/>
            <a:chExt cx="1088" cy="1315"/>
          </a:xfrm>
        </p:grpSpPr>
        <p:sp>
          <p:nvSpPr>
            <p:cNvPr id="23698" name="Oval 104"/>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p>
              <a:pPr algn="ctr"/>
              <a:endParaRPr lang="fr-FR" sz="1600"/>
            </a:p>
          </p:txBody>
        </p:sp>
        <p:sp>
          <p:nvSpPr>
            <p:cNvPr id="23699" name="Oval 27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p>
              <a:pPr algn="ctr"/>
              <a:endParaRPr lang="fr-FR" sz="1600"/>
            </a:p>
          </p:txBody>
        </p:sp>
        <p:grpSp>
          <p:nvGrpSpPr>
            <p:cNvPr id="23700" name="Group 277"/>
            <p:cNvGrpSpPr>
              <a:grpSpLocks/>
            </p:cNvGrpSpPr>
            <p:nvPr/>
          </p:nvGrpSpPr>
          <p:grpSpPr bwMode="auto">
            <a:xfrm>
              <a:off x="1549" y="1344"/>
              <a:ext cx="786" cy="802"/>
              <a:chOff x="1549" y="1344"/>
              <a:chExt cx="786" cy="802"/>
            </a:xfrm>
          </p:grpSpPr>
          <p:sp>
            <p:nvSpPr>
              <p:cNvPr id="23701" name="Oval 278"/>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sp>
            <p:nvSpPr>
              <p:cNvPr id="23702" name="Oval 279"/>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sp>
            <p:nvSpPr>
              <p:cNvPr id="23703" name="Oval 280"/>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grpSp>
      </p:grpSp>
      <p:grpSp>
        <p:nvGrpSpPr>
          <p:cNvPr id="23695" name="Group 281"/>
          <p:cNvGrpSpPr>
            <a:grpSpLocks/>
          </p:cNvGrpSpPr>
          <p:nvPr/>
        </p:nvGrpSpPr>
        <p:grpSpPr bwMode="auto">
          <a:xfrm>
            <a:off x="3603800" y="1545432"/>
            <a:ext cx="959552" cy="432197"/>
            <a:chOff x="2336" y="1298"/>
            <a:chExt cx="725" cy="363"/>
          </a:xfrm>
        </p:grpSpPr>
        <p:sp>
          <p:nvSpPr>
            <p:cNvPr id="23696" name="Oval 282"/>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sp>
          <p:nvSpPr>
            <p:cNvPr id="23697" name="Oval 283"/>
            <p:cNvSpPr>
              <a:spLocks noChangeArrowheads="1"/>
            </p:cNvSpPr>
            <p:nvPr/>
          </p:nvSpPr>
          <p:spPr bwMode="auto">
            <a:xfrm>
              <a:off x="2699" y="1298"/>
              <a:ext cx="362" cy="363"/>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grpSp>
      <p:grpSp>
        <p:nvGrpSpPr>
          <p:cNvPr id="21576" name="Group 284"/>
          <p:cNvGrpSpPr>
            <a:grpSpLocks/>
          </p:cNvGrpSpPr>
          <p:nvPr/>
        </p:nvGrpSpPr>
        <p:grpSpPr bwMode="auto">
          <a:xfrm>
            <a:off x="4598894" y="1653779"/>
            <a:ext cx="2307170" cy="2375296"/>
            <a:chOff x="3061" y="1389"/>
            <a:chExt cx="1725" cy="1995"/>
          </a:xfrm>
        </p:grpSpPr>
        <p:sp>
          <p:nvSpPr>
            <p:cNvPr id="23683" name="Oval 285"/>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84" name="Oval 286"/>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85" name="Oval 28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86" name="Oval 288"/>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87" name="Oval 289"/>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88" name="Oval 290"/>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89" name="Oval 291"/>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90" name="Oval 292"/>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91" name="Oval 293"/>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92" name="Oval 294"/>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sp>
          <p:nvSpPr>
            <p:cNvPr id="23693" name="Oval 295"/>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p>
              <a:pPr algn="ctr"/>
              <a:endParaRPr lang="fr-FR" sz="1600"/>
            </a:p>
          </p:txBody>
        </p:sp>
      </p:grpSp>
      <p:sp>
        <p:nvSpPr>
          <p:cNvPr id="21582" name="AutoShape 325"/>
          <p:cNvSpPr>
            <a:spLocks noChangeArrowheads="1"/>
          </p:cNvSpPr>
          <p:nvPr/>
        </p:nvSpPr>
        <p:spPr bwMode="auto">
          <a:xfrm>
            <a:off x="7993857" y="1196328"/>
            <a:ext cx="360362" cy="647700"/>
          </a:xfrm>
          <a:prstGeom prst="moon">
            <a:avLst>
              <a:gd name="adj" fmla="val 50000"/>
            </a:avLst>
          </a:prstGeom>
          <a:solidFill>
            <a:srgbClr val="FF0066"/>
          </a:solidFill>
          <a:ln w="9525">
            <a:solidFill>
              <a:schemeClr val="tx1"/>
            </a:solidFill>
            <a:miter lim="800000"/>
            <a:headEnd/>
            <a:tailEnd/>
          </a:ln>
        </p:spPr>
        <p:txBody>
          <a:bodyPr wrap="none" lIns="81625" tIns="40813" rIns="81625" bIns="40813" anchor="ctr"/>
          <a:lstStyle/>
          <a:p>
            <a:pPr algn="ctr"/>
            <a:endParaRPr lang="fr-FR" sz="1600"/>
          </a:p>
        </p:txBody>
      </p:sp>
      <p:grpSp>
        <p:nvGrpSpPr>
          <p:cNvPr id="23643" name="Group 296"/>
          <p:cNvGrpSpPr>
            <a:grpSpLocks/>
          </p:cNvGrpSpPr>
          <p:nvPr/>
        </p:nvGrpSpPr>
        <p:grpSpPr bwMode="auto">
          <a:xfrm>
            <a:off x="4284663" y="3759994"/>
            <a:ext cx="360362" cy="323850"/>
            <a:chOff x="975" y="3158"/>
            <a:chExt cx="227" cy="272"/>
          </a:xfrm>
        </p:grpSpPr>
        <p:sp>
          <p:nvSpPr>
            <p:cNvPr id="23674"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75"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76"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77"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78"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79"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80"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81"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82"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sz="1600"/>
            </a:p>
          </p:txBody>
        </p:sp>
      </p:grpSp>
      <p:grpSp>
        <p:nvGrpSpPr>
          <p:cNvPr id="23645" name="Group 307"/>
          <p:cNvGrpSpPr>
            <a:grpSpLocks/>
          </p:cNvGrpSpPr>
          <p:nvPr/>
        </p:nvGrpSpPr>
        <p:grpSpPr bwMode="auto">
          <a:xfrm>
            <a:off x="5029205" y="3167332"/>
            <a:ext cx="398983" cy="189310"/>
            <a:chOff x="1429" y="2614"/>
            <a:chExt cx="272" cy="136"/>
          </a:xfrm>
          <a:solidFill>
            <a:schemeClr val="bg1">
              <a:lumMod val="85000"/>
            </a:schemeClr>
          </a:solidFill>
        </p:grpSpPr>
        <p:sp>
          <p:nvSpPr>
            <p:cNvPr id="23672" name="Oval 308"/>
            <p:cNvSpPr>
              <a:spLocks noChangeArrowheads="1"/>
            </p:cNvSpPr>
            <p:nvPr/>
          </p:nvSpPr>
          <p:spPr bwMode="auto">
            <a:xfrm>
              <a:off x="1429" y="2614"/>
              <a:ext cx="136" cy="136"/>
            </a:xfrm>
            <a:prstGeom prst="ellipse">
              <a:avLst/>
            </a:prstGeom>
            <a:grpFill/>
            <a:ln w="9525">
              <a:solidFill>
                <a:schemeClr val="tx1"/>
              </a:solidFill>
              <a:round/>
              <a:headEnd/>
              <a:tailEnd/>
            </a:ln>
          </p:spPr>
          <p:txBody>
            <a:bodyPr wrap="none" anchor="ctr"/>
            <a:lstStyle/>
            <a:p>
              <a:pPr algn="ctr"/>
              <a:endParaRPr lang="fr-FR" sz="1600"/>
            </a:p>
          </p:txBody>
        </p:sp>
        <p:sp>
          <p:nvSpPr>
            <p:cNvPr id="23673" name="Oval 309"/>
            <p:cNvSpPr>
              <a:spLocks noChangeArrowheads="1"/>
            </p:cNvSpPr>
            <p:nvPr/>
          </p:nvSpPr>
          <p:spPr bwMode="auto">
            <a:xfrm>
              <a:off x="1565" y="2614"/>
              <a:ext cx="136" cy="136"/>
            </a:xfrm>
            <a:prstGeom prst="ellipse">
              <a:avLst/>
            </a:prstGeom>
            <a:grpFill/>
            <a:ln w="9525">
              <a:solidFill>
                <a:schemeClr val="tx1"/>
              </a:solidFill>
              <a:round/>
              <a:headEnd/>
              <a:tailEnd/>
            </a:ln>
          </p:spPr>
          <p:txBody>
            <a:bodyPr wrap="none" anchor="ctr"/>
            <a:lstStyle/>
            <a:p>
              <a:pPr algn="ctr"/>
              <a:endParaRPr lang="fr-FR" sz="1600"/>
            </a:p>
          </p:txBody>
        </p:sp>
      </p:grpSp>
      <p:grpSp>
        <p:nvGrpSpPr>
          <p:cNvPr id="23646" name="Group 310"/>
          <p:cNvGrpSpPr>
            <a:grpSpLocks/>
          </p:cNvGrpSpPr>
          <p:nvPr/>
        </p:nvGrpSpPr>
        <p:grpSpPr bwMode="auto">
          <a:xfrm>
            <a:off x="5378833" y="3219450"/>
            <a:ext cx="969751" cy="809625"/>
            <a:chOff x="1701" y="2659"/>
            <a:chExt cx="680" cy="680"/>
          </a:xfrm>
        </p:grpSpPr>
        <p:sp>
          <p:nvSpPr>
            <p:cNvPr id="23665" name="Oval 311"/>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666" name="Oval 312"/>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667" name="Oval 313"/>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668" name="Oval 314"/>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669" name="Oval 315"/>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670" name="Oval 316"/>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p>
              <a:pPr algn="ctr"/>
              <a:endParaRPr lang="fr-FR" sz="1600"/>
            </a:p>
          </p:txBody>
        </p:sp>
        <p:sp>
          <p:nvSpPr>
            <p:cNvPr id="23671" name="Oval 317"/>
            <p:cNvSpPr>
              <a:spLocks noChangeArrowheads="1"/>
            </p:cNvSpPr>
            <p:nvPr/>
          </p:nvSpPr>
          <p:spPr bwMode="auto">
            <a:xfrm>
              <a:off x="2245" y="3203"/>
              <a:ext cx="136" cy="136"/>
            </a:xfrm>
            <a:prstGeom prst="ellipse">
              <a:avLst/>
            </a:prstGeom>
            <a:solidFill>
              <a:schemeClr val="bg1">
                <a:lumMod val="75000"/>
              </a:schemeClr>
            </a:solidFill>
            <a:ln w="9525">
              <a:solidFill>
                <a:schemeClr val="tx1"/>
              </a:solidFill>
              <a:round/>
              <a:headEnd/>
              <a:tailEnd/>
            </a:ln>
          </p:spPr>
          <p:txBody>
            <a:bodyPr wrap="none" anchor="ctr"/>
            <a:lstStyle/>
            <a:p>
              <a:pPr algn="ctr"/>
              <a:endParaRPr lang="fr-FR" sz="1600"/>
            </a:p>
          </p:txBody>
        </p:sp>
      </p:grpSp>
      <p:grpSp>
        <p:nvGrpSpPr>
          <p:cNvPr id="13" name="Groupe 12"/>
          <p:cNvGrpSpPr/>
          <p:nvPr/>
        </p:nvGrpSpPr>
        <p:grpSpPr>
          <a:xfrm>
            <a:off x="5109889" y="1976167"/>
            <a:ext cx="1229578" cy="919163"/>
            <a:chOff x="5177571" y="2708275"/>
            <a:chExt cx="1439863" cy="1225550"/>
          </a:xfrm>
        </p:grpSpPr>
        <p:sp>
          <p:nvSpPr>
            <p:cNvPr id="23644" name="Oval 306"/>
            <p:cNvSpPr>
              <a:spLocks noChangeArrowheads="1"/>
            </p:cNvSpPr>
            <p:nvPr/>
          </p:nvSpPr>
          <p:spPr bwMode="auto">
            <a:xfrm rot="558167">
              <a:off x="5177571" y="3429000"/>
              <a:ext cx="503237" cy="504825"/>
            </a:xfrm>
            <a:prstGeom prst="ellipse">
              <a:avLst/>
            </a:prstGeom>
            <a:solidFill>
              <a:srgbClr val="0033CC"/>
            </a:solidFill>
            <a:ln w="9525">
              <a:solidFill>
                <a:schemeClr val="tx1"/>
              </a:solidFill>
              <a:round/>
              <a:headEnd/>
              <a:tailEnd/>
            </a:ln>
          </p:spPr>
          <p:txBody>
            <a:bodyPr wrap="none" anchor="ctr"/>
            <a:lstStyle/>
            <a:p>
              <a:pPr algn="ctr"/>
              <a:endParaRPr lang="fr-FR" sz="1600"/>
            </a:p>
          </p:txBody>
        </p:sp>
        <p:sp>
          <p:nvSpPr>
            <p:cNvPr id="23662" name="Oval 319"/>
            <p:cNvSpPr>
              <a:spLocks noChangeArrowheads="1"/>
            </p:cNvSpPr>
            <p:nvPr/>
          </p:nvSpPr>
          <p:spPr bwMode="auto">
            <a:xfrm rot="558167">
              <a:off x="5609371" y="3068638"/>
              <a:ext cx="503238" cy="503238"/>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sp>
          <p:nvSpPr>
            <p:cNvPr id="23663" name="Oval 320"/>
            <p:cNvSpPr>
              <a:spLocks noChangeArrowheads="1"/>
            </p:cNvSpPr>
            <p:nvPr/>
          </p:nvSpPr>
          <p:spPr bwMode="auto">
            <a:xfrm rot="558167">
              <a:off x="6042759" y="2708275"/>
              <a:ext cx="574675" cy="576263"/>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grpSp>
      <p:sp>
        <p:nvSpPr>
          <p:cNvPr id="23649" name="Oval 327"/>
          <p:cNvSpPr>
            <a:spLocks noChangeArrowheads="1"/>
          </p:cNvSpPr>
          <p:nvPr/>
        </p:nvSpPr>
        <p:spPr bwMode="auto">
          <a:xfrm>
            <a:off x="4776079" y="2842023"/>
            <a:ext cx="370597" cy="323850"/>
          </a:xfrm>
          <a:prstGeom prst="ellipse">
            <a:avLst/>
          </a:prstGeom>
          <a:solidFill>
            <a:srgbClr val="0033CC"/>
          </a:solidFill>
          <a:ln w="9525">
            <a:solidFill>
              <a:schemeClr val="tx1"/>
            </a:solidFill>
            <a:round/>
            <a:headEnd/>
            <a:tailEnd/>
          </a:ln>
        </p:spPr>
        <p:txBody>
          <a:bodyPr wrap="none" lIns="34226" tIns="17113" rIns="34226" bIns="17113" anchor="ctr"/>
          <a:lstStyle/>
          <a:p>
            <a:pPr algn="ctr"/>
            <a:endParaRPr lang="fr-FR" sz="1600"/>
          </a:p>
        </p:txBody>
      </p:sp>
      <p:grpSp>
        <p:nvGrpSpPr>
          <p:cNvPr id="23650" name="Group 328"/>
          <p:cNvGrpSpPr>
            <a:grpSpLocks/>
          </p:cNvGrpSpPr>
          <p:nvPr/>
        </p:nvGrpSpPr>
        <p:grpSpPr bwMode="auto">
          <a:xfrm>
            <a:off x="4284663" y="3112295"/>
            <a:ext cx="737122" cy="701278"/>
            <a:chOff x="2699" y="2614"/>
            <a:chExt cx="543" cy="589"/>
          </a:xfrm>
        </p:grpSpPr>
        <p:grpSp>
          <p:nvGrpSpPr>
            <p:cNvPr id="23651" name="Group 329"/>
            <p:cNvGrpSpPr>
              <a:grpSpLocks/>
            </p:cNvGrpSpPr>
            <p:nvPr/>
          </p:nvGrpSpPr>
          <p:grpSpPr bwMode="auto">
            <a:xfrm rot="655987">
              <a:off x="2789" y="2614"/>
              <a:ext cx="453" cy="589"/>
              <a:chOff x="975" y="2614"/>
              <a:chExt cx="453" cy="589"/>
            </a:xfrm>
          </p:grpSpPr>
          <p:sp>
            <p:nvSpPr>
              <p:cNvPr id="23653" name="Oval 330"/>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p>
                <a:pPr algn="ctr"/>
                <a:endParaRPr lang="fr-FR" sz="1600"/>
              </a:p>
            </p:txBody>
          </p:sp>
          <p:sp>
            <p:nvSpPr>
              <p:cNvPr id="23654" name="Oval 331"/>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p>
                <a:pPr algn="ctr"/>
                <a:endParaRPr lang="fr-FR" sz="1600"/>
              </a:p>
            </p:txBody>
          </p:sp>
          <p:sp>
            <p:nvSpPr>
              <p:cNvPr id="23655" name="Oval 332"/>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p>
                <a:pPr algn="ctr"/>
                <a:endParaRPr lang="fr-FR" sz="1600"/>
              </a:p>
            </p:txBody>
          </p:sp>
          <p:sp>
            <p:nvSpPr>
              <p:cNvPr id="23656" name="Oval 333"/>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57" name="Oval 33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58" name="Oval 33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59" name="Oval 33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60" name="Oval 337"/>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sp>
            <p:nvSpPr>
              <p:cNvPr id="23661" name="Oval 338"/>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p>
                <a:pPr algn="ctr"/>
                <a:endParaRPr lang="fr-FR" sz="1600"/>
              </a:p>
            </p:txBody>
          </p:sp>
        </p:grpSp>
        <p:sp>
          <p:nvSpPr>
            <p:cNvPr id="23652" name="Oval 339"/>
            <p:cNvSpPr>
              <a:spLocks noChangeArrowheads="1"/>
            </p:cNvSpPr>
            <p:nvPr/>
          </p:nvSpPr>
          <p:spPr bwMode="auto">
            <a:xfrm>
              <a:off x="2699" y="3022"/>
              <a:ext cx="181" cy="181"/>
            </a:xfrm>
            <a:prstGeom prst="ellipse">
              <a:avLst/>
            </a:prstGeom>
            <a:solidFill>
              <a:srgbClr val="FF9933"/>
            </a:solidFill>
            <a:ln w="9525">
              <a:solidFill>
                <a:schemeClr val="tx1"/>
              </a:solidFill>
              <a:round/>
              <a:headEnd/>
              <a:tailEnd/>
            </a:ln>
          </p:spPr>
          <p:txBody>
            <a:bodyPr wrap="none" anchor="ctr"/>
            <a:lstStyle/>
            <a:p>
              <a:pPr algn="ctr"/>
              <a:endParaRPr lang="fr-FR" sz="1600"/>
            </a:p>
          </p:txBody>
        </p:sp>
      </p:grpSp>
      <p:sp>
        <p:nvSpPr>
          <p:cNvPr id="21584" name="AutoShape 340"/>
          <p:cNvSpPr>
            <a:spLocks noChangeArrowheads="1"/>
          </p:cNvSpPr>
          <p:nvPr/>
        </p:nvSpPr>
        <p:spPr bwMode="auto">
          <a:xfrm>
            <a:off x="1403350" y="2949792"/>
            <a:ext cx="144463" cy="1241822"/>
          </a:xfrm>
          <a:prstGeom prst="triangle">
            <a:avLst>
              <a:gd name="adj" fmla="val 50000"/>
            </a:avLst>
          </a:prstGeom>
          <a:solidFill>
            <a:srgbClr val="FF33CC"/>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21585" name="AutoShape 342"/>
          <p:cNvSpPr>
            <a:spLocks noChangeArrowheads="1"/>
          </p:cNvSpPr>
          <p:nvPr/>
        </p:nvSpPr>
        <p:spPr bwMode="auto">
          <a:xfrm>
            <a:off x="4140200" y="2949792"/>
            <a:ext cx="144463" cy="1241822"/>
          </a:xfrm>
          <a:prstGeom prst="triangle">
            <a:avLst>
              <a:gd name="adj" fmla="val 50000"/>
            </a:avLst>
          </a:prstGeom>
          <a:solidFill>
            <a:srgbClr val="FF33CC"/>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21586" name="AutoShape 343"/>
          <p:cNvSpPr>
            <a:spLocks noChangeArrowheads="1"/>
          </p:cNvSpPr>
          <p:nvPr/>
        </p:nvSpPr>
        <p:spPr bwMode="auto">
          <a:xfrm>
            <a:off x="2699346" y="1977684"/>
            <a:ext cx="144463" cy="2214563"/>
          </a:xfrm>
          <a:prstGeom prst="triangle">
            <a:avLst>
              <a:gd name="adj" fmla="val 50000"/>
            </a:avLst>
          </a:prstGeom>
          <a:solidFill>
            <a:srgbClr val="99FF66"/>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21588" name="Rectangle 346"/>
          <p:cNvSpPr>
            <a:spLocks noChangeArrowheads="1"/>
          </p:cNvSpPr>
          <p:nvPr/>
        </p:nvSpPr>
        <p:spPr bwMode="auto">
          <a:xfrm>
            <a:off x="7596189" y="1168004"/>
            <a:ext cx="287337" cy="3030140"/>
          </a:xfrm>
          <a:prstGeom prst="rect">
            <a:avLst/>
          </a:prstGeom>
          <a:solidFill>
            <a:srgbClr val="006600"/>
          </a:solidFill>
          <a:ln w="12700">
            <a:solidFill>
              <a:schemeClr val="tx1"/>
            </a:solidFill>
            <a:miter lim="800000"/>
            <a:headEnd/>
            <a:tailEnd/>
          </a:ln>
        </p:spPr>
        <p:txBody>
          <a:bodyPr wrap="none" lIns="81625" tIns="40813" rIns="81625" bIns="40813" anchor="ctr"/>
          <a:lstStyle/>
          <a:p>
            <a:pPr algn="ctr"/>
            <a:endParaRPr lang="fr-FR" sz="1600"/>
          </a:p>
        </p:txBody>
      </p:sp>
      <p:sp>
        <p:nvSpPr>
          <p:cNvPr id="21590" name="AutoShape 350"/>
          <p:cNvSpPr>
            <a:spLocks noChangeArrowheads="1"/>
          </p:cNvSpPr>
          <p:nvPr/>
        </p:nvSpPr>
        <p:spPr bwMode="auto">
          <a:xfrm>
            <a:off x="7342127" y="1113588"/>
            <a:ext cx="215900" cy="3077765"/>
          </a:xfrm>
          <a:prstGeom prst="triangle">
            <a:avLst>
              <a:gd name="adj" fmla="val 50000"/>
            </a:avLst>
          </a:prstGeom>
          <a:solidFill>
            <a:srgbClr val="99FF66"/>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21591" name="AutoShape 351"/>
          <p:cNvSpPr>
            <a:spLocks noChangeArrowheads="1"/>
          </p:cNvSpPr>
          <p:nvPr/>
        </p:nvSpPr>
        <p:spPr bwMode="auto">
          <a:xfrm>
            <a:off x="7584177" y="1113588"/>
            <a:ext cx="215900" cy="3077765"/>
          </a:xfrm>
          <a:prstGeom prst="triangle">
            <a:avLst>
              <a:gd name="adj" fmla="val 50000"/>
            </a:avLst>
          </a:prstGeom>
          <a:solidFill>
            <a:srgbClr val="800080"/>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21592" name="AutoShape 352"/>
          <p:cNvSpPr>
            <a:spLocks noChangeArrowheads="1"/>
          </p:cNvSpPr>
          <p:nvPr/>
        </p:nvSpPr>
        <p:spPr bwMode="auto">
          <a:xfrm>
            <a:off x="2987378" y="2621087"/>
            <a:ext cx="121832" cy="1571159"/>
          </a:xfrm>
          <a:prstGeom prst="triangle">
            <a:avLst>
              <a:gd name="adj" fmla="val 50000"/>
            </a:avLst>
          </a:prstGeom>
          <a:solidFill>
            <a:srgbClr val="FFFFCC"/>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21593" name="AutoShape 353"/>
          <p:cNvSpPr>
            <a:spLocks noChangeArrowheads="1"/>
          </p:cNvSpPr>
          <p:nvPr/>
        </p:nvSpPr>
        <p:spPr bwMode="auto">
          <a:xfrm>
            <a:off x="2843362" y="3813888"/>
            <a:ext cx="144462" cy="377428"/>
          </a:xfrm>
          <a:prstGeom prst="triangle">
            <a:avLst>
              <a:gd name="adj" fmla="val 50000"/>
            </a:avLst>
          </a:prstGeom>
          <a:solidFill>
            <a:srgbClr val="FF33CC"/>
          </a:solidFill>
          <a:ln w="9525" algn="ctr">
            <a:solidFill>
              <a:schemeClr val="tx1"/>
            </a:solidFill>
            <a:miter lim="800000"/>
            <a:headEnd/>
            <a:tailEnd/>
          </a:ln>
        </p:spPr>
        <p:txBody>
          <a:bodyPr wrap="none" lIns="81625" tIns="40813" rIns="81625" bIns="40813" anchor="ctr"/>
          <a:lstStyle/>
          <a:p>
            <a:pPr algn="ctr"/>
            <a:endParaRPr lang="fr-FR" sz="1600"/>
          </a:p>
        </p:txBody>
      </p:sp>
      <p:grpSp>
        <p:nvGrpSpPr>
          <p:cNvPr id="21869" name="Group 365"/>
          <p:cNvGrpSpPr>
            <a:grpSpLocks/>
          </p:cNvGrpSpPr>
          <p:nvPr/>
        </p:nvGrpSpPr>
        <p:grpSpPr bwMode="auto">
          <a:xfrm>
            <a:off x="6300788" y="1383618"/>
            <a:ext cx="431800" cy="2808684"/>
            <a:chOff x="3969" y="1207"/>
            <a:chExt cx="272" cy="2359"/>
          </a:xfrm>
        </p:grpSpPr>
        <p:sp>
          <p:nvSpPr>
            <p:cNvPr id="23638" name="AutoShape 359"/>
            <p:cNvSpPr>
              <a:spLocks noChangeArrowheads="1"/>
            </p:cNvSpPr>
            <p:nvPr/>
          </p:nvSpPr>
          <p:spPr bwMode="auto">
            <a:xfrm>
              <a:off x="3969" y="2523"/>
              <a:ext cx="91" cy="1043"/>
            </a:xfrm>
            <a:prstGeom prst="triangle">
              <a:avLst>
                <a:gd name="adj" fmla="val 50000"/>
              </a:avLst>
            </a:prstGeom>
            <a:solidFill>
              <a:srgbClr val="FF3300"/>
            </a:solidFill>
            <a:ln w="9525" algn="ctr">
              <a:solidFill>
                <a:schemeClr val="tx1"/>
              </a:solidFill>
              <a:miter lim="800000"/>
              <a:headEnd/>
              <a:tailEnd/>
            </a:ln>
          </p:spPr>
          <p:txBody>
            <a:bodyPr wrap="none" anchor="ctr"/>
            <a:lstStyle/>
            <a:p>
              <a:pPr algn="ctr"/>
              <a:endParaRPr lang="fr-FR" sz="1600"/>
            </a:p>
          </p:txBody>
        </p:sp>
        <p:sp>
          <p:nvSpPr>
            <p:cNvPr id="23639" name="AutoShape 360"/>
            <p:cNvSpPr>
              <a:spLocks noChangeArrowheads="1"/>
            </p:cNvSpPr>
            <p:nvPr/>
          </p:nvSpPr>
          <p:spPr bwMode="auto">
            <a:xfrm>
              <a:off x="4059" y="1706"/>
              <a:ext cx="91" cy="1860"/>
            </a:xfrm>
            <a:prstGeom prst="triangle">
              <a:avLst>
                <a:gd name="adj" fmla="val 50000"/>
              </a:avLst>
            </a:prstGeom>
            <a:solidFill>
              <a:srgbClr val="FF3300"/>
            </a:solidFill>
            <a:ln w="9525" algn="ctr">
              <a:solidFill>
                <a:schemeClr val="tx1"/>
              </a:solidFill>
              <a:miter lim="800000"/>
              <a:headEnd/>
              <a:tailEnd/>
            </a:ln>
          </p:spPr>
          <p:txBody>
            <a:bodyPr wrap="none" anchor="ctr"/>
            <a:lstStyle/>
            <a:p>
              <a:pPr algn="ctr"/>
              <a:endParaRPr lang="fr-FR" sz="1600"/>
            </a:p>
          </p:txBody>
        </p:sp>
        <p:sp>
          <p:nvSpPr>
            <p:cNvPr id="23640" name="AutoShape 361"/>
            <p:cNvSpPr>
              <a:spLocks noChangeArrowheads="1"/>
            </p:cNvSpPr>
            <p:nvPr/>
          </p:nvSpPr>
          <p:spPr bwMode="auto">
            <a:xfrm>
              <a:off x="4150" y="1207"/>
              <a:ext cx="91" cy="2359"/>
            </a:xfrm>
            <a:prstGeom prst="triangle">
              <a:avLst>
                <a:gd name="adj" fmla="val 50000"/>
              </a:avLst>
            </a:prstGeom>
            <a:solidFill>
              <a:srgbClr val="FF3300"/>
            </a:solidFill>
            <a:ln w="9525" algn="ctr">
              <a:solidFill>
                <a:schemeClr val="tx1"/>
              </a:solidFill>
              <a:miter lim="800000"/>
              <a:headEnd/>
              <a:tailEnd/>
            </a:ln>
          </p:spPr>
          <p:txBody>
            <a:bodyPr wrap="none" anchor="ctr"/>
            <a:lstStyle/>
            <a:p>
              <a:pPr algn="ctr"/>
              <a:endParaRPr lang="fr-FR" sz="1600"/>
            </a:p>
          </p:txBody>
        </p:sp>
      </p:grpSp>
      <p:sp>
        <p:nvSpPr>
          <p:cNvPr id="21868" name="AutoShape 343"/>
          <p:cNvSpPr>
            <a:spLocks noChangeArrowheads="1"/>
          </p:cNvSpPr>
          <p:nvPr/>
        </p:nvSpPr>
        <p:spPr bwMode="auto">
          <a:xfrm>
            <a:off x="5244361" y="1977684"/>
            <a:ext cx="144463" cy="2214563"/>
          </a:xfrm>
          <a:prstGeom prst="triangle">
            <a:avLst>
              <a:gd name="adj" fmla="val 50000"/>
            </a:avLst>
          </a:prstGeom>
          <a:solidFill>
            <a:srgbClr val="99FF66"/>
          </a:solidFill>
          <a:ln w="9525" algn="ctr">
            <a:solidFill>
              <a:schemeClr val="tx1"/>
            </a:solidFill>
            <a:miter lim="800000"/>
            <a:headEnd/>
            <a:tailEnd/>
          </a:ln>
        </p:spPr>
        <p:txBody>
          <a:bodyPr wrap="none" lIns="81625" tIns="40813" rIns="81625" bIns="40813" anchor="ctr"/>
          <a:lstStyle/>
          <a:p>
            <a:pPr algn="ctr"/>
            <a:endParaRPr lang="fr-FR" sz="1600"/>
          </a:p>
        </p:txBody>
      </p:sp>
      <p:grpSp>
        <p:nvGrpSpPr>
          <p:cNvPr id="2" name="Groupe 1"/>
          <p:cNvGrpSpPr/>
          <p:nvPr/>
        </p:nvGrpSpPr>
        <p:grpSpPr>
          <a:xfrm>
            <a:off x="611560" y="1115831"/>
            <a:ext cx="537519" cy="3216295"/>
            <a:chOff x="611188" y="1520825"/>
            <a:chExt cx="537519" cy="4288392"/>
          </a:xfrm>
        </p:grpSpPr>
        <p:sp>
          <p:nvSpPr>
            <p:cNvPr id="362" name="Text Box 128"/>
            <p:cNvSpPr txBox="1">
              <a:spLocks noChangeArrowheads="1"/>
            </p:cNvSpPr>
            <p:nvPr/>
          </p:nvSpPr>
          <p:spPr bwMode="auto">
            <a:xfrm>
              <a:off x="735013" y="5357812"/>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2</a:t>
              </a:r>
              <a:endParaRPr lang="fr-FR" altLang="fr-FR" sz="1600">
                <a:solidFill>
                  <a:schemeClr val="bg1"/>
                </a:solidFill>
                <a:latin typeface="+mn-lt"/>
              </a:endParaRPr>
            </a:p>
          </p:txBody>
        </p:sp>
        <p:sp>
          <p:nvSpPr>
            <p:cNvPr id="363" name="Line 108"/>
            <p:cNvSpPr>
              <a:spLocks noChangeShapeType="1"/>
            </p:cNvSpPr>
            <p:nvPr/>
          </p:nvSpPr>
          <p:spPr bwMode="auto">
            <a:xfrm flipV="1">
              <a:off x="611188" y="1593850"/>
              <a:ext cx="0" cy="3959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64" name="Line 109"/>
            <p:cNvSpPr>
              <a:spLocks noChangeShapeType="1"/>
            </p:cNvSpPr>
            <p:nvPr/>
          </p:nvSpPr>
          <p:spPr bwMode="auto">
            <a:xfrm>
              <a:off x="611188" y="55530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65" name="Line 110"/>
            <p:cNvSpPr>
              <a:spLocks noChangeShapeType="1"/>
            </p:cNvSpPr>
            <p:nvPr/>
          </p:nvSpPr>
          <p:spPr bwMode="auto">
            <a:xfrm>
              <a:off x="611188" y="53371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66" name="Line 111"/>
            <p:cNvSpPr>
              <a:spLocks noChangeShapeType="1"/>
            </p:cNvSpPr>
            <p:nvPr/>
          </p:nvSpPr>
          <p:spPr bwMode="auto">
            <a:xfrm>
              <a:off x="611188" y="51212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67" name="Line 112"/>
            <p:cNvSpPr>
              <a:spLocks noChangeShapeType="1"/>
            </p:cNvSpPr>
            <p:nvPr/>
          </p:nvSpPr>
          <p:spPr bwMode="auto">
            <a:xfrm>
              <a:off x="611188" y="49053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68" name="Line 113"/>
            <p:cNvSpPr>
              <a:spLocks noChangeShapeType="1"/>
            </p:cNvSpPr>
            <p:nvPr/>
          </p:nvSpPr>
          <p:spPr bwMode="auto">
            <a:xfrm>
              <a:off x="611188" y="46894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69" name="Line 114"/>
            <p:cNvSpPr>
              <a:spLocks noChangeShapeType="1"/>
            </p:cNvSpPr>
            <p:nvPr/>
          </p:nvSpPr>
          <p:spPr bwMode="auto">
            <a:xfrm>
              <a:off x="611188" y="44735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0" name="Line 115"/>
            <p:cNvSpPr>
              <a:spLocks noChangeShapeType="1"/>
            </p:cNvSpPr>
            <p:nvPr/>
          </p:nvSpPr>
          <p:spPr bwMode="auto">
            <a:xfrm>
              <a:off x="611188" y="42576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1" name="Line 116"/>
            <p:cNvSpPr>
              <a:spLocks noChangeShapeType="1"/>
            </p:cNvSpPr>
            <p:nvPr/>
          </p:nvSpPr>
          <p:spPr bwMode="auto">
            <a:xfrm>
              <a:off x="611188" y="40417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2" name="Line 117"/>
            <p:cNvSpPr>
              <a:spLocks noChangeShapeType="1"/>
            </p:cNvSpPr>
            <p:nvPr/>
          </p:nvSpPr>
          <p:spPr bwMode="auto">
            <a:xfrm>
              <a:off x="611188" y="38258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3" name="Line 118"/>
            <p:cNvSpPr>
              <a:spLocks noChangeShapeType="1"/>
            </p:cNvSpPr>
            <p:nvPr/>
          </p:nvSpPr>
          <p:spPr bwMode="auto">
            <a:xfrm>
              <a:off x="611188" y="36099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4" name="Line 119"/>
            <p:cNvSpPr>
              <a:spLocks noChangeShapeType="1"/>
            </p:cNvSpPr>
            <p:nvPr/>
          </p:nvSpPr>
          <p:spPr bwMode="auto">
            <a:xfrm>
              <a:off x="611188" y="33940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5" name="Line 120"/>
            <p:cNvSpPr>
              <a:spLocks noChangeShapeType="1"/>
            </p:cNvSpPr>
            <p:nvPr/>
          </p:nvSpPr>
          <p:spPr bwMode="auto">
            <a:xfrm>
              <a:off x="611188" y="3178175"/>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6" name="Line 121"/>
            <p:cNvSpPr>
              <a:spLocks noChangeShapeType="1"/>
            </p:cNvSpPr>
            <p:nvPr/>
          </p:nvSpPr>
          <p:spPr bwMode="auto">
            <a:xfrm>
              <a:off x="611188" y="2960688"/>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7" name="Line 122"/>
            <p:cNvSpPr>
              <a:spLocks noChangeShapeType="1"/>
            </p:cNvSpPr>
            <p:nvPr/>
          </p:nvSpPr>
          <p:spPr bwMode="auto">
            <a:xfrm>
              <a:off x="611188" y="2744788"/>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8" name="Line 123"/>
            <p:cNvSpPr>
              <a:spLocks noChangeShapeType="1"/>
            </p:cNvSpPr>
            <p:nvPr/>
          </p:nvSpPr>
          <p:spPr bwMode="auto">
            <a:xfrm>
              <a:off x="611188" y="2528888"/>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79" name="Line 124"/>
            <p:cNvSpPr>
              <a:spLocks noChangeShapeType="1"/>
            </p:cNvSpPr>
            <p:nvPr/>
          </p:nvSpPr>
          <p:spPr bwMode="auto">
            <a:xfrm>
              <a:off x="611188" y="2312988"/>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80" name="Line 125"/>
            <p:cNvSpPr>
              <a:spLocks noChangeShapeType="1"/>
            </p:cNvSpPr>
            <p:nvPr/>
          </p:nvSpPr>
          <p:spPr bwMode="auto">
            <a:xfrm>
              <a:off x="611188" y="2097088"/>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81" name="Line 126"/>
            <p:cNvSpPr>
              <a:spLocks noChangeShapeType="1"/>
            </p:cNvSpPr>
            <p:nvPr/>
          </p:nvSpPr>
          <p:spPr bwMode="auto">
            <a:xfrm>
              <a:off x="611188" y="1881188"/>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82" name="Line 127"/>
            <p:cNvSpPr>
              <a:spLocks noChangeShapeType="1"/>
            </p:cNvSpPr>
            <p:nvPr/>
          </p:nvSpPr>
          <p:spPr bwMode="auto">
            <a:xfrm>
              <a:off x="611188" y="1665288"/>
              <a:ext cx="144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sz="1600">
                <a:solidFill>
                  <a:schemeClr val="bg1"/>
                </a:solidFill>
              </a:endParaRPr>
            </a:p>
          </p:txBody>
        </p:sp>
        <p:sp>
          <p:nvSpPr>
            <p:cNvPr id="383" name="Text Box 129"/>
            <p:cNvSpPr txBox="1">
              <a:spLocks noChangeArrowheads="1"/>
            </p:cNvSpPr>
            <p:nvPr/>
          </p:nvSpPr>
          <p:spPr bwMode="auto">
            <a:xfrm>
              <a:off x="755651" y="3897314"/>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9</a:t>
              </a:r>
              <a:endParaRPr lang="fr-FR" altLang="fr-FR" sz="1600">
                <a:solidFill>
                  <a:schemeClr val="bg1"/>
                </a:solidFill>
                <a:latin typeface="+mn-lt"/>
              </a:endParaRPr>
            </a:p>
          </p:txBody>
        </p:sp>
        <p:sp>
          <p:nvSpPr>
            <p:cNvPr id="384" name="Text Box 130"/>
            <p:cNvSpPr txBox="1">
              <a:spLocks noChangeArrowheads="1"/>
            </p:cNvSpPr>
            <p:nvPr/>
          </p:nvSpPr>
          <p:spPr bwMode="auto">
            <a:xfrm>
              <a:off x="755651" y="4113214"/>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8</a:t>
              </a:r>
              <a:endParaRPr lang="fr-FR" altLang="fr-FR" sz="1600">
                <a:solidFill>
                  <a:schemeClr val="bg1"/>
                </a:solidFill>
                <a:latin typeface="+mn-lt"/>
              </a:endParaRPr>
            </a:p>
          </p:txBody>
        </p:sp>
        <p:sp>
          <p:nvSpPr>
            <p:cNvPr id="385" name="Text Box 131"/>
            <p:cNvSpPr txBox="1">
              <a:spLocks noChangeArrowheads="1"/>
            </p:cNvSpPr>
            <p:nvPr/>
          </p:nvSpPr>
          <p:spPr bwMode="auto">
            <a:xfrm>
              <a:off x="755651" y="4329113"/>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7</a:t>
              </a:r>
              <a:endParaRPr lang="fr-FR" altLang="fr-FR" sz="1600">
                <a:solidFill>
                  <a:schemeClr val="bg1"/>
                </a:solidFill>
                <a:latin typeface="+mn-lt"/>
              </a:endParaRPr>
            </a:p>
          </p:txBody>
        </p:sp>
        <p:sp>
          <p:nvSpPr>
            <p:cNvPr id="386" name="Text Box 132"/>
            <p:cNvSpPr txBox="1">
              <a:spLocks noChangeArrowheads="1"/>
            </p:cNvSpPr>
            <p:nvPr/>
          </p:nvSpPr>
          <p:spPr bwMode="auto">
            <a:xfrm>
              <a:off x="755651" y="4545013"/>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6</a:t>
              </a:r>
              <a:endParaRPr lang="fr-FR" altLang="fr-FR" sz="1600">
                <a:solidFill>
                  <a:schemeClr val="bg1"/>
                </a:solidFill>
                <a:latin typeface="+mn-lt"/>
              </a:endParaRPr>
            </a:p>
          </p:txBody>
        </p:sp>
        <p:sp>
          <p:nvSpPr>
            <p:cNvPr id="387" name="Text Box 133"/>
            <p:cNvSpPr txBox="1">
              <a:spLocks noChangeArrowheads="1"/>
            </p:cNvSpPr>
            <p:nvPr/>
          </p:nvSpPr>
          <p:spPr bwMode="auto">
            <a:xfrm>
              <a:off x="755651" y="4760913"/>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5</a:t>
              </a:r>
              <a:endParaRPr lang="fr-FR" altLang="fr-FR" sz="1600">
                <a:solidFill>
                  <a:schemeClr val="bg1"/>
                </a:solidFill>
                <a:latin typeface="+mn-lt"/>
              </a:endParaRPr>
            </a:p>
          </p:txBody>
        </p:sp>
        <p:sp>
          <p:nvSpPr>
            <p:cNvPr id="388" name="Text Box 134"/>
            <p:cNvSpPr txBox="1">
              <a:spLocks noChangeArrowheads="1"/>
            </p:cNvSpPr>
            <p:nvPr/>
          </p:nvSpPr>
          <p:spPr bwMode="auto">
            <a:xfrm>
              <a:off x="755651" y="4978400"/>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4</a:t>
              </a:r>
              <a:endParaRPr lang="fr-FR" altLang="fr-FR" sz="1600">
                <a:solidFill>
                  <a:schemeClr val="bg1"/>
                </a:solidFill>
                <a:latin typeface="+mn-lt"/>
              </a:endParaRPr>
            </a:p>
          </p:txBody>
        </p:sp>
        <p:sp>
          <p:nvSpPr>
            <p:cNvPr id="389" name="Text Box 135"/>
            <p:cNvSpPr txBox="1">
              <a:spLocks noChangeArrowheads="1"/>
            </p:cNvSpPr>
            <p:nvPr/>
          </p:nvSpPr>
          <p:spPr bwMode="auto">
            <a:xfrm>
              <a:off x="755651" y="5194300"/>
              <a:ext cx="288862"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3</a:t>
              </a:r>
              <a:endParaRPr lang="fr-FR" altLang="fr-FR" sz="1600">
                <a:solidFill>
                  <a:schemeClr val="bg1"/>
                </a:solidFill>
                <a:latin typeface="+mn-lt"/>
              </a:endParaRPr>
            </a:p>
          </p:txBody>
        </p:sp>
        <p:sp>
          <p:nvSpPr>
            <p:cNvPr id="390" name="Text Box 136"/>
            <p:cNvSpPr txBox="1">
              <a:spLocks noChangeArrowheads="1"/>
            </p:cNvSpPr>
            <p:nvPr/>
          </p:nvSpPr>
          <p:spPr bwMode="auto">
            <a:xfrm>
              <a:off x="755651" y="2170113"/>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17</a:t>
              </a:r>
              <a:endParaRPr lang="fr-FR" altLang="fr-FR" sz="1600">
                <a:solidFill>
                  <a:schemeClr val="bg1"/>
                </a:solidFill>
                <a:latin typeface="+mn-lt"/>
              </a:endParaRPr>
            </a:p>
          </p:txBody>
        </p:sp>
        <p:sp>
          <p:nvSpPr>
            <p:cNvPr id="391" name="Text Box 137"/>
            <p:cNvSpPr txBox="1">
              <a:spLocks noChangeArrowheads="1"/>
            </p:cNvSpPr>
            <p:nvPr/>
          </p:nvSpPr>
          <p:spPr bwMode="auto">
            <a:xfrm>
              <a:off x="755651" y="3681414"/>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10</a:t>
              </a:r>
              <a:endParaRPr lang="fr-FR" altLang="fr-FR" sz="1600">
                <a:solidFill>
                  <a:schemeClr val="bg1"/>
                </a:solidFill>
                <a:latin typeface="+mn-lt"/>
              </a:endParaRPr>
            </a:p>
          </p:txBody>
        </p:sp>
        <p:sp>
          <p:nvSpPr>
            <p:cNvPr id="392" name="Text Box 138"/>
            <p:cNvSpPr txBox="1">
              <a:spLocks noChangeArrowheads="1"/>
            </p:cNvSpPr>
            <p:nvPr/>
          </p:nvSpPr>
          <p:spPr bwMode="auto">
            <a:xfrm>
              <a:off x="755651" y="2386013"/>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16</a:t>
              </a:r>
              <a:endParaRPr lang="fr-FR" altLang="fr-FR" sz="1600">
                <a:solidFill>
                  <a:schemeClr val="bg1"/>
                </a:solidFill>
                <a:latin typeface="+mn-lt"/>
              </a:endParaRPr>
            </a:p>
          </p:txBody>
        </p:sp>
        <p:sp>
          <p:nvSpPr>
            <p:cNvPr id="393" name="Text Box 139"/>
            <p:cNvSpPr txBox="1">
              <a:spLocks noChangeArrowheads="1"/>
            </p:cNvSpPr>
            <p:nvPr/>
          </p:nvSpPr>
          <p:spPr bwMode="auto">
            <a:xfrm>
              <a:off x="755651" y="2601913"/>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15</a:t>
              </a:r>
              <a:endParaRPr lang="fr-FR" altLang="fr-FR" sz="1600">
                <a:solidFill>
                  <a:schemeClr val="bg1"/>
                </a:solidFill>
                <a:latin typeface="+mn-lt"/>
              </a:endParaRPr>
            </a:p>
          </p:txBody>
        </p:sp>
        <p:sp>
          <p:nvSpPr>
            <p:cNvPr id="394" name="Text Box 140"/>
            <p:cNvSpPr txBox="1">
              <a:spLocks noChangeArrowheads="1"/>
            </p:cNvSpPr>
            <p:nvPr/>
          </p:nvSpPr>
          <p:spPr bwMode="auto">
            <a:xfrm>
              <a:off x="755651" y="2817813"/>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14</a:t>
              </a:r>
              <a:endParaRPr lang="fr-FR" altLang="fr-FR" sz="1600">
                <a:solidFill>
                  <a:schemeClr val="bg1"/>
                </a:solidFill>
                <a:latin typeface="+mn-lt"/>
              </a:endParaRPr>
            </a:p>
          </p:txBody>
        </p:sp>
        <p:sp>
          <p:nvSpPr>
            <p:cNvPr id="395" name="Text Box 141"/>
            <p:cNvSpPr txBox="1">
              <a:spLocks noChangeArrowheads="1"/>
            </p:cNvSpPr>
            <p:nvPr/>
          </p:nvSpPr>
          <p:spPr bwMode="auto">
            <a:xfrm>
              <a:off x="755651" y="3033713"/>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12</a:t>
              </a:r>
              <a:endParaRPr lang="fr-FR" altLang="fr-FR" sz="1600">
                <a:solidFill>
                  <a:schemeClr val="bg1"/>
                </a:solidFill>
                <a:latin typeface="+mn-lt"/>
              </a:endParaRPr>
            </a:p>
          </p:txBody>
        </p:sp>
        <p:sp>
          <p:nvSpPr>
            <p:cNvPr id="396" name="Text Box 142"/>
            <p:cNvSpPr txBox="1">
              <a:spLocks noChangeArrowheads="1"/>
            </p:cNvSpPr>
            <p:nvPr/>
          </p:nvSpPr>
          <p:spPr bwMode="auto">
            <a:xfrm>
              <a:off x="755651" y="3249612"/>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12</a:t>
              </a:r>
              <a:endParaRPr lang="fr-FR" altLang="fr-FR" sz="1600">
                <a:solidFill>
                  <a:schemeClr val="bg1"/>
                </a:solidFill>
                <a:latin typeface="+mn-lt"/>
              </a:endParaRPr>
            </a:p>
          </p:txBody>
        </p:sp>
        <p:sp>
          <p:nvSpPr>
            <p:cNvPr id="397" name="Text Box 143"/>
            <p:cNvSpPr txBox="1">
              <a:spLocks noChangeArrowheads="1"/>
            </p:cNvSpPr>
            <p:nvPr/>
          </p:nvSpPr>
          <p:spPr bwMode="auto">
            <a:xfrm>
              <a:off x="755651" y="3465512"/>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11</a:t>
              </a:r>
              <a:endParaRPr lang="fr-FR" altLang="fr-FR" sz="1600">
                <a:solidFill>
                  <a:schemeClr val="bg1"/>
                </a:solidFill>
                <a:latin typeface="+mn-lt"/>
              </a:endParaRPr>
            </a:p>
          </p:txBody>
        </p:sp>
        <p:sp>
          <p:nvSpPr>
            <p:cNvPr id="398" name="Text Box 144"/>
            <p:cNvSpPr txBox="1">
              <a:spLocks noChangeArrowheads="1"/>
            </p:cNvSpPr>
            <p:nvPr/>
          </p:nvSpPr>
          <p:spPr bwMode="auto">
            <a:xfrm>
              <a:off x="755651" y="1952625"/>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18</a:t>
              </a:r>
              <a:endParaRPr lang="fr-FR" altLang="fr-FR" sz="1600">
                <a:solidFill>
                  <a:schemeClr val="bg1"/>
                </a:solidFill>
                <a:latin typeface="+mn-lt"/>
              </a:endParaRPr>
            </a:p>
          </p:txBody>
        </p:sp>
        <p:sp>
          <p:nvSpPr>
            <p:cNvPr id="399" name="Text Box 145"/>
            <p:cNvSpPr txBox="1">
              <a:spLocks noChangeArrowheads="1"/>
            </p:cNvSpPr>
            <p:nvPr/>
          </p:nvSpPr>
          <p:spPr bwMode="auto">
            <a:xfrm>
              <a:off x="755651" y="1520825"/>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dirty="0">
                  <a:solidFill>
                    <a:schemeClr val="bg1"/>
                  </a:solidFill>
                  <a:latin typeface="+mn-lt"/>
                </a:rPr>
                <a:t>20</a:t>
              </a:r>
              <a:endParaRPr lang="fr-FR" altLang="fr-FR" sz="1600" dirty="0">
                <a:solidFill>
                  <a:schemeClr val="bg1"/>
                </a:solidFill>
                <a:latin typeface="+mn-lt"/>
              </a:endParaRPr>
            </a:p>
          </p:txBody>
        </p:sp>
        <p:sp>
          <p:nvSpPr>
            <p:cNvPr id="400" name="Text Box 146"/>
            <p:cNvSpPr txBox="1">
              <a:spLocks noChangeArrowheads="1"/>
            </p:cNvSpPr>
            <p:nvPr/>
          </p:nvSpPr>
          <p:spPr bwMode="auto">
            <a:xfrm>
              <a:off x="755651" y="1736725"/>
              <a:ext cx="393056" cy="4514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a:solidFill>
                    <a:schemeClr val="bg1"/>
                  </a:solidFill>
                  <a:latin typeface="+mn-lt"/>
                </a:rPr>
                <a:t>19</a:t>
              </a:r>
              <a:endParaRPr lang="fr-FR" altLang="fr-FR" sz="1600">
                <a:solidFill>
                  <a:schemeClr val="bg1"/>
                </a:solidFill>
                <a:latin typeface="+mn-lt"/>
              </a:endParaRPr>
            </a:p>
          </p:txBody>
        </p:sp>
      </p:grpSp>
      <p:sp>
        <p:nvSpPr>
          <p:cNvPr id="401" name="Text Box 149"/>
          <p:cNvSpPr txBox="1">
            <a:spLocks noChangeArrowheads="1"/>
          </p:cNvSpPr>
          <p:nvPr/>
        </p:nvSpPr>
        <p:spPr bwMode="auto">
          <a:xfrm>
            <a:off x="323528" y="690049"/>
            <a:ext cx="491857" cy="3286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81625" tIns="40813" rIns="81625" bIns="40813">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dirty="0">
                <a:solidFill>
                  <a:schemeClr val="bg1"/>
                </a:solidFill>
                <a:latin typeface="+mn-lt"/>
              </a:rPr>
              <a:t>mm</a:t>
            </a:r>
            <a:endParaRPr lang="fr-FR" altLang="fr-FR" sz="1600" dirty="0">
              <a:solidFill>
                <a:schemeClr val="bg1"/>
              </a:solidFill>
              <a:latin typeface="+mn-lt"/>
            </a:endParaRPr>
          </a:p>
        </p:txBody>
      </p:sp>
      <p:grpSp>
        <p:nvGrpSpPr>
          <p:cNvPr id="3" name="Groupe 2"/>
          <p:cNvGrpSpPr/>
          <p:nvPr/>
        </p:nvGrpSpPr>
        <p:grpSpPr>
          <a:xfrm>
            <a:off x="539751" y="4221789"/>
            <a:ext cx="7634287" cy="132160"/>
            <a:chOff x="418307" y="5373688"/>
            <a:chExt cx="7634287" cy="176213"/>
          </a:xfrm>
        </p:grpSpPr>
        <p:cxnSp>
          <p:nvCxnSpPr>
            <p:cNvPr id="403" name="Connecteur droit 50"/>
            <p:cNvCxnSpPr>
              <a:cxnSpLocks noChangeShapeType="1"/>
            </p:cNvCxnSpPr>
            <p:nvPr/>
          </p:nvCxnSpPr>
          <p:spPr bwMode="auto">
            <a:xfrm>
              <a:off x="418307" y="5418138"/>
              <a:ext cx="7634287"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04" name="Connecteur droit 52"/>
            <p:cNvCxnSpPr>
              <a:cxnSpLocks noChangeShapeType="1"/>
            </p:cNvCxnSpPr>
            <p:nvPr/>
          </p:nvCxnSpPr>
          <p:spPr bwMode="auto">
            <a:xfrm>
              <a:off x="1711325"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05" name="Connecteur droit 53"/>
            <p:cNvCxnSpPr>
              <a:cxnSpLocks noChangeShapeType="1"/>
            </p:cNvCxnSpPr>
            <p:nvPr/>
          </p:nvCxnSpPr>
          <p:spPr bwMode="auto">
            <a:xfrm>
              <a:off x="2005013"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06" name="Connecteur droit 54"/>
            <p:cNvCxnSpPr>
              <a:cxnSpLocks noChangeShapeType="1"/>
            </p:cNvCxnSpPr>
            <p:nvPr/>
          </p:nvCxnSpPr>
          <p:spPr bwMode="auto">
            <a:xfrm>
              <a:off x="2298700"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07" name="Connecteur droit 55"/>
            <p:cNvCxnSpPr>
              <a:cxnSpLocks noChangeShapeType="1"/>
            </p:cNvCxnSpPr>
            <p:nvPr/>
          </p:nvCxnSpPr>
          <p:spPr bwMode="auto">
            <a:xfrm>
              <a:off x="2592388"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08" name="Connecteur droit 56"/>
            <p:cNvCxnSpPr>
              <a:cxnSpLocks noChangeShapeType="1"/>
            </p:cNvCxnSpPr>
            <p:nvPr/>
          </p:nvCxnSpPr>
          <p:spPr bwMode="auto">
            <a:xfrm>
              <a:off x="2884488"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09" name="Connecteur droit 57"/>
            <p:cNvCxnSpPr>
              <a:cxnSpLocks noChangeShapeType="1"/>
            </p:cNvCxnSpPr>
            <p:nvPr/>
          </p:nvCxnSpPr>
          <p:spPr bwMode="auto">
            <a:xfrm>
              <a:off x="3178175"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0" name="Connecteur droit 58"/>
            <p:cNvCxnSpPr>
              <a:cxnSpLocks noChangeShapeType="1"/>
            </p:cNvCxnSpPr>
            <p:nvPr/>
          </p:nvCxnSpPr>
          <p:spPr bwMode="auto">
            <a:xfrm>
              <a:off x="3468688"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1" name="Connecteur droit 60"/>
            <p:cNvCxnSpPr>
              <a:cxnSpLocks noChangeShapeType="1"/>
            </p:cNvCxnSpPr>
            <p:nvPr/>
          </p:nvCxnSpPr>
          <p:spPr bwMode="auto">
            <a:xfrm>
              <a:off x="3767138"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2" name="Connecteur droit 61"/>
            <p:cNvCxnSpPr>
              <a:cxnSpLocks noChangeShapeType="1"/>
            </p:cNvCxnSpPr>
            <p:nvPr/>
          </p:nvCxnSpPr>
          <p:spPr bwMode="auto">
            <a:xfrm>
              <a:off x="4057650"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3" name="Connecteur droit 62"/>
            <p:cNvCxnSpPr>
              <a:cxnSpLocks noChangeShapeType="1"/>
            </p:cNvCxnSpPr>
            <p:nvPr/>
          </p:nvCxnSpPr>
          <p:spPr bwMode="auto">
            <a:xfrm>
              <a:off x="4352925"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4" name="Connecteur droit 63"/>
            <p:cNvCxnSpPr>
              <a:cxnSpLocks noChangeShapeType="1"/>
            </p:cNvCxnSpPr>
            <p:nvPr/>
          </p:nvCxnSpPr>
          <p:spPr bwMode="auto">
            <a:xfrm>
              <a:off x="4643438"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5" name="Connecteur droit 64"/>
            <p:cNvCxnSpPr>
              <a:cxnSpLocks noChangeShapeType="1"/>
            </p:cNvCxnSpPr>
            <p:nvPr/>
          </p:nvCxnSpPr>
          <p:spPr bwMode="auto">
            <a:xfrm>
              <a:off x="4938713"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6" name="Connecteur droit 65"/>
            <p:cNvCxnSpPr>
              <a:cxnSpLocks noChangeShapeType="1"/>
            </p:cNvCxnSpPr>
            <p:nvPr/>
          </p:nvCxnSpPr>
          <p:spPr bwMode="auto">
            <a:xfrm>
              <a:off x="5230813"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7" name="Connecteur droit 66"/>
            <p:cNvCxnSpPr>
              <a:cxnSpLocks noChangeShapeType="1"/>
            </p:cNvCxnSpPr>
            <p:nvPr/>
          </p:nvCxnSpPr>
          <p:spPr bwMode="auto">
            <a:xfrm>
              <a:off x="5524500"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8" name="Connecteur droit 67"/>
            <p:cNvCxnSpPr>
              <a:cxnSpLocks noChangeShapeType="1"/>
            </p:cNvCxnSpPr>
            <p:nvPr/>
          </p:nvCxnSpPr>
          <p:spPr bwMode="auto">
            <a:xfrm>
              <a:off x="5818188"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19" name="Connecteur droit 68"/>
            <p:cNvCxnSpPr>
              <a:cxnSpLocks noChangeShapeType="1"/>
            </p:cNvCxnSpPr>
            <p:nvPr/>
          </p:nvCxnSpPr>
          <p:spPr bwMode="auto">
            <a:xfrm>
              <a:off x="6111875"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0" name="Connecteur droit 69"/>
            <p:cNvCxnSpPr>
              <a:cxnSpLocks noChangeShapeType="1"/>
            </p:cNvCxnSpPr>
            <p:nvPr/>
          </p:nvCxnSpPr>
          <p:spPr bwMode="auto">
            <a:xfrm>
              <a:off x="6405563"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1" name="Connecteur droit 70"/>
            <p:cNvCxnSpPr>
              <a:cxnSpLocks noChangeShapeType="1"/>
            </p:cNvCxnSpPr>
            <p:nvPr/>
          </p:nvCxnSpPr>
          <p:spPr bwMode="auto">
            <a:xfrm>
              <a:off x="6697663"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2" name="Connecteur droit 71"/>
            <p:cNvCxnSpPr>
              <a:cxnSpLocks noChangeShapeType="1"/>
            </p:cNvCxnSpPr>
            <p:nvPr/>
          </p:nvCxnSpPr>
          <p:spPr bwMode="auto">
            <a:xfrm>
              <a:off x="6989763"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3" name="Connecteur droit 72"/>
            <p:cNvCxnSpPr>
              <a:cxnSpLocks noChangeShapeType="1"/>
            </p:cNvCxnSpPr>
            <p:nvPr/>
          </p:nvCxnSpPr>
          <p:spPr bwMode="auto">
            <a:xfrm>
              <a:off x="7283450"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4" name="Connecteur droit 73"/>
            <p:cNvCxnSpPr>
              <a:cxnSpLocks noChangeShapeType="1"/>
            </p:cNvCxnSpPr>
            <p:nvPr/>
          </p:nvCxnSpPr>
          <p:spPr bwMode="auto">
            <a:xfrm>
              <a:off x="7577138"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5" name="Connecteur droit 113"/>
            <p:cNvCxnSpPr>
              <a:cxnSpLocks noChangeShapeType="1"/>
            </p:cNvCxnSpPr>
            <p:nvPr/>
          </p:nvCxnSpPr>
          <p:spPr bwMode="auto">
            <a:xfrm>
              <a:off x="1463675"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6" name="Connecteur droit 143"/>
            <p:cNvCxnSpPr>
              <a:cxnSpLocks noChangeShapeType="1"/>
            </p:cNvCxnSpPr>
            <p:nvPr/>
          </p:nvCxnSpPr>
          <p:spPr bwMode="auto">
            <a:xfrm>
              <a:off x="1193800" y="537368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7" name="Connecteur droit 73"/>
            <p:cNvCxnSpPr>
              <a:cxnSpLocks noChangeShapeType="1"/>
            </p:cNvCxnSpPr>
            <p:nvPr/>
          </p:nvCxnSpPr>
          <p:spPr bwMode="auto">
            <a:xfrm>
              <a:off x="7856538" y="5403851"/>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8" name="Connecteur droit 143"/>
            <p:cNvCxnSpPr>
              <a:cxnSpLocks noChangeShapeType="1"/>
            </p:cNvCxnSpPr>
            <p:nvPr/>
          </p:nvCxnSpPr>
          <p:spPr bwMode="auto">
            <a:xfrm>
              <a:off x="966788" y="5403851"/>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29" name="Connecteur droit 143"/>
            <p:cNvCxnSpPr>
              <a:cxnSpLocks noChangeShapeType="1"/>
            </p:cNvCxnSpPr>
            <p:nvPr/>
          </p:nvCxnSpPr>
          <p:spPr bwMode="auto">
            <a:xfrm>
              <a:off x="717550" y="540543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430" name="Connecteur droit 73"/>
            <p:cNvCxnSpPr>
              <a:cxnSpLocks noChangeShapeType="1"/>
            </p:cNvCxnSpPr>
            <p:nvPr/>
          </p:nvCxnSpPr>
          <p:spPr bwMode="auto">
            <a:xfrm>
              <a:off x="468313" y="5405438"/>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sp>
        <p:nvSpPr>
          <p:cNvPr id="4" name="Rectangle 3"/>
          <p:cNvSpPr/>
          <p:nvPr/>
        </p:nvSpPr>
        <p:spPr>
          <a:xfrm>
            <a:off x="395537" y="4785996"/>
            <a:ext cx="216693" cy="162018"/>
          </a:xfrm>
          <a:prstGeom prst="rect">
            <a:avLst/>
          </a:prstGeom>
          <a:solidFill>
            <a:srgbClr val="FF00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625" tIns="40813" rIns="81625" bIns="40813" rtlCol="0" anchor="ctr"/>
          <a:lstStyle/>
          <a:p>
            <a:pPr algn="ctr"/>
            <a:endParaRPr lang="fr-BE" sz="1600">
              <a:solidFill>
                <a:schemeClr val="bg1"/>
              </a:solidFill>
            </a:endParaRPr>
          </a:p>
        </p:txBody>
      </p:sp>
      <p:sp>
        <p:nvSpPr>
          <p:cNvPr id="5" name="ZoneTexte 4"/>
          <p:cNvSpPr txBox="1"/>
          <p:nvPr/>
        </p:nvSpPr>
        <p:spPr>
          <a:xfrm>
            <a:off x="683569" y="4727064"/>
            <a:ext cx="479354" cy="328644"/>
          </a:xfrm>
          <a:prstGeom prst="rect">
            <a:avLst/>
          </a:prstGeom>
          <a:noFill/>
          <a:ln>
            <a:noFill/>
          </a:ln>
        </p:spPr>
        <p:txBody>
          <a:bodyPr wrap="none" lIns="81625" tIns="40813" rIns="81625" bIns="40813" rtlCol="0">
            <a:spAutoFit/>
          </a:bodyPr>
          <a:lstStyle/>
          <a:p>
            <a:r>
              <a:rPr lang="fr-BE" sz="1600" dirty="0" smtClean="0">
                <a:solidFill>
                  <a:schemeClr val="bg1"/>
                </a:solidFill>
              </a:rPr>
              <a:t>FSH</a:t>
            </a:r>
            <a:endParaRPr lang="fr-BE" sz="1600" dirty="0">
              <a:solidFill>
                <a:schemeClr val="bg1"/>
              </a:solidFill>
            </a:endParaRPr>
          </a:p>
        </p:txBody>
      </p:sp>
      <p:sp>
        <p:nvSpPr>
          <p:cNvPr id="434" name="Rectangle 433"/>
          <p:cNvSpPr/>
          <p:nvPr/>
        </p:nvSpPr>
        <p:spPr>
          <a:xfrm>
            <a:off x="1568972" y="4785996"/>
            <a:ext cx="216693" cy="162018"/>
          </a:xfrm>
          <a:prstGeom prst="rect">
            <a:avLst/>
          </a:prstGeom>
          <a:solidFill>
            <a:srgbClr val="66FF3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625" tIns="40813" rIns="81625" bIns="40813" rtlCol="0" anchor="ctr"/>
          <a:lstStyle/>
          <a:p>
            <a:pPr algn="ctr"/>
            <a:endParaRPr lang="fr-BE" sz="1600">
              <a:solidFill>
                <a:schemeClr val="bg1"/>
              </a:solidFill>
            </a:endParaRPr>
          </a:p>
        </p:txBody>
      </p:sp>
      <p:sp>
        <p:nvSpPr>
          <p:cNvPr id="435" name="ZoneTexte 434"/>
          <p:cNvSpPr txBox="1"/>
          <p:nvPr/>
        </p:nvSpPr>
        <p:spPr>
          <a:xfrm>
            <a:off x="1824125" y="4727064"/>
            <a:ext cx="1215453" cy="328644"/>
          </a:xfrm>
          <a:prstGeom prst="rect">
            <a:avLst/>
          </a:prstGeom>
          <a:noFill/>
          <a:ln>
            <a:noFill/>
          </a:ln>
        </p:spPr>
        <p:txBody>
          <a:bodyPr wrap="none" lIns="81625" tIns="40813" rIns="81625" bIns="40813" rtlCol="0">
            <a:spAutoFit/>
          </a:bodyPr>
          <a:lstStyle/>
          <a:p>
            <a:r>
              <a:rPr lang="fr-BE" sz="1600" dirty="0" err="1" smtClean="0">
                <a:solidFill>
                  <a:schemeClr val="bg1"/>
                </a:solidFill>
              </a:rPr>
              <a:t>Oestrogènes</a:t>
            </a:r>
            <a:endParaRPr lang="fr-BE" sz="1600" dirty="0">
              <a:solidFill>
                <a:schemeClr val="bg1"/>
              </a:solidFill>
            </a:endParaRPr>
          </a:p>
        </p:txBody>
      </p:sp>
      <p:sp>
        <p:nvSpPr>
          <p:cNvPr id="436" name="Rectangle 435"/>
          <p:cNvSpPr/>
          <p:nvPr/>
        </p:nvSpPr>
        <p:spPr>
          <a:xfrm>
            <a:off x="3239157" y="4785996"/>
            <a:ext cx="216693" cy="162018"/>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625" tIns="40813" rIns="81625" bIns="40813" rtlCol="0" anchor="ctr"/>
          <a:lstStyle/>
          <a:p>
            <a:pPr algn="ctr"/>
            <a:endParaRPr lang="fr-BE" sz="1600">
              <a:solidFill>
                <a:schemeClr val="bg1"/>
              </a:solidFill>
            </a:endParaRPr>
          </a:p>
        </p:txBody>
      </p:sp>
      <p:sp>
        <p:nvSpPr>
          <p:cNvPr id="437" name="ZoneTexte 436"/>
          <p:cNvSpPr txBox="1"/>
          <p:nvPr/>
        </p:nvSpPr>
        <p:spPr>
          <a:xfrm>
            <a:off x="3491880" y="4727064"/>
            <a:ext cx="841311" cy="328644"/>
          </a:xfrm>
          <a:prstGeom prst="rect">
            <a:avLst/>
          </a:prstGeom>
          <a:noFill/>
          <a:ln>
            <a:noFill/>
          </a:ln>
        </p:spPr>
        <p:txBody>
          <a:bodyPr wrap="none" lIns="81625" tIns="40813" rIns="81625" bIns="40813" rtlCol="0">
            <a:spAutoFit/>
          </a:bodyPr>
          <a:lstStyle/>
          <a:p>
            <a:r>
              <a:rPr lang="fr-BE" sz="1600" dirty="0" smtClean="0">
                <a:solidFill>
                  <a:schemeClr val="bg1"/>
                </a:solidFill>
              </a:rPr>
              <a:t>Inhibine</a:t>
            </a:r>
            <a:endParaRPr lang="fr-BE" sz="1600" dirty="0">
              <a:solidFill>
                <a:schemeClr val="bg1"/>
              </a:solidFill>
            </a:endParaRPr>
          </a:p>
        </p:txBody>
      </p:sp>
      <p:sp>
        <p:nvSpPr>
          <p:cNvPr id="438" name="Rectangle 437"/>
          <p:cNvSpPr/>
          <p:nvPr/>
        </p:nvSpPr>
        <p:spPr>
          <a:xfrm>
            <a:off x="4476125" y="4785996"/>
            <a:ext cx="216693" cy="162018"/>
          </a:xfrm>
          <a:prstGeom prst="rect">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625" tIns="40813" rIns="81625" bIns="40813" rtlCol="0" anchor="ctr"/>
          <a:lstStyle/>
          <a:p>
            <a:pPr algn="ctr"/>
            <a:endParaRPr lang="fr-BE" sz="1600">
              <a:solidFill>
                <a:schemeClr val="bg1"/>
              </a:solidFill>
            </a:endParaRPr>
          </a:p>
        </p:txBody>
      </p:sp>
      <p:sp>
        <p:nvSpPr>
          <p:cNvPr id="439" name="ZoneTexte 438"/>
          <p:cNvSpPr txBox="1"/>
          <p:nvPr/>
        </p:nvSpPr>
        <p:spPr>
          <a:xfrm>
            <a:off x="4764972" y="4727064"/>
            <a:ext cx="379647" cy="328644"/>
          </a:xfrm>
          <a:prstGeom prst="rect">
            <a:avLst/>
          </a:prstGeom>
          <a:noFill/>
          <a:ln>
            <a:noFill/>
          </a:ln>
        </p:spPr>
        <p:txBody>
          <a:bodyPr wrap="none" lIns="81625" tIns="40813" rIns="81625" bIns="40813" rtlCol="0">
            <a:spAutoFit/>
          </a:bodyPr>
          <a:lstStyle/>
          <a:p>
            <a:r>
              <a:rPr lang="fr-BE" sz="1600" dirty="0">
                <a:solidFill>
                  <a:schemeClr val="bg1"/>
                </a:solidFill>
              </a:rPr>
              <a:t>L</a:t>
            </a:r>
            <a:r>
              <a:rPr lang="fr-BE" sz="1600" dirty="0" smtClean="0">
                <a:solidFill>
                  <a:schemeClr val="bg1"/>
                </a:solidFill>
              </a:rPr>
              <a:t>H</a:t>
            </a:r>
            <a:endParaRPr lang="fr-BE" sz="1600" dirty="0">
              <a:solidFill>
                <a:schemeClr val="bg1"/>
              </a:solidFill>
            </a:endParaRPr>
          </a:p>
        </p:txBody>
      </p:sp>
      <p:grpSp>
        <p:nvGrpSpPr>
          <p:cNvPr id="9" name="Groupe 8"/>
          <p:cNvGrpSpPr/>
          <p:nvPr/>
        </p:nvGrpSpPr>
        <p:grpSpPr>
          <a:xfrm>
            <a:off x="1908176" y="1221581"/>
            <a:ext cx="1368425" cy="2862263"/>
            <a:chOff x="1908175" y="1628775"/>
            <a:chExt cx="1368425" cy="3816350"/>
          </a:xfrm>
        </p:grpSpPr>
        <p:sp>
          <p:nvSpPr>
            <p:cNvPr id="21594" name="Line 354"/>
            <p:cNvSpPr>
              <a:spLocks noChangeShapeType="1"/>
            </p:cNvSpPr>
            <p:nvPr/>
          </p:nvSpPr>
          <p:spPr bwMode="auto">
            <a:xfrm flipV="1">
              <a:off x="1908175" y="1628775"/>
              <a:ext cx="1368425" cy="3816350"/>
            </a:xfrm>
            <a:prstGeom prst="line">
              <a:avLst/>
            </a:prstGeom>
            <a:noFill/>
            <a:ln w="38100">
              <a:solidFill>
                <a:srgbClr val="FFFF00"/>
              </a:solidFill>
              <a:round/>
              <a:headEnd/>
              <a:tailEnd/>
            </a:ln>
          </p:spPr>
          <p:txBody>
            <a:bodyPr wrap="none" anchor="ctr"/>
            <a:lstStyle/>
            <a:p>
              <a:endParaRPr lang="fr-FR" sz="1600"/>
            </a:p>
          </p:txBody>
        </p:sp>
        <p:sp>
          <p:nvSpPr>
            <p:cNvPr id="6" name="Flèche vers le bas 5"/>
            <p:cNvSpPr/>
            <p:nvPr/>
          </p:nvSpPr>
          <p:spPr>
            <a:xfrm rot="12430599">
              <a:off x="2640630" y="1681399"/>
              <a:ext cx="335314" cy="734317"/>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grpSp>
      <p:sp>
        <p:nvSpPr>
          <p:cNvPr id="442" name="AutoShape 343"/>
          <p:cNvSpPr>
            <a:spLocks noChangeArrowheads="1"/>
          </p:cNvSpPr>
          <p:nvPr/>
        </p:nvSpPr>
        <p:spPr bwMode="auto">
          <a:xfrm>
            <a:off x="2460716" y="2790683"/>
            <a:ext cx="157073" cy="1401564"/>
          </a:xfrm>
          <a:prstGeom prst="triangle">
            <a:avLst>
              <a:gd name="adj" fmla="val 50000"/>
            </a:avLst>
          </a:prstGeom>
          <a:solidFill>
            <a:srgbClr val="7030A0"/>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443" name="AutoShape 343"/>
          <p:cNvSpPr>
            <a:spLocks noChangeArrowheads="1"/>
          </p:cNvSpPr>
          <p:nvPr/>
        </p:nvSpPr>
        <p:spPr bwMode="auto">
          <a:xfrm>
            <a:off x="3995936" y="3712473"/>
            <a:ext cx="106246" cy="474677"/>
          </a:xfrm>
          <a:prstGeom prst="triangle">
            <a:avLst>
              <a:gd name="adj" fmla="val 50000"/>
            </a:avLst>
          </a:prstGeom>
          <a:solidFill>
            <a:srgbClr val="99FF66"/>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444" name="AutoShape 343"/>
          <p:cNvSpPr>
            <a:spLocks noChangeArrowheads="1"/>
          </p:cNvSpPr>
          <p:nvPr/>
        </p:nvSpPr>
        <p:spPr bwMode="auto">
          <a:xfrm>
            <a:off x="3889690" y="3705877"/>
            <a:ext cx="106246" cy="474677"/>
          </a:xfrm>
          <a:prstGeom prst="triangle">
            <a:avLst>
              <a:gd name="adj" fmla="val 50000"/>
            </a:avLst>
          </a:prstGeom>
          <a:solidFill>
            <a:srgbClr val="FFFFCC"/>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445" name="Rectangle 444"/>
          <p:cNvSpPr/>
          <p:nvPr/>
        </p:nvSpPr>
        <p:spPr>
          <a:xfrm>
            <a:off x="5405738" y="4785996"/>
            <a:ext cx="216693" cy="162018"/>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625" tIns="40813" rIns="81625" bIns="40813" rtlCol="0" anchor="ctr"/>
          <a:lstStyle/>
          <a:p>
            <a:pPr algn="ctr"/>
            <a:endParaRPr lang="fr-BE" sz="1600">
              <a:solidFill>
                <a:schemeClr val="bg1"/>
              </a:solidFill>
            </a:endParaRPr>
          </a:p>
        </p:txBody>
      </p:sp>
      <p:sp>
        <p:nvSpPr>
          <p:cNvPr id="446" name="ZoneTexte 445"/>
          <p:cNvSpPr txBox="1"/>
          <p:nvPr/>
        </p:nvSpPr>
        <p:spPr>
          <a:xfrm>
            <a:off x="5694584" y="4727064"/>
            <a:ext cx="1280471" cy="328644"/>
          </a:xfrm>
          <a:prstGeom prst="rect">
            <a:avLst/>
          </a:prstGeom>
          <a:noFill/>
          <a:ln>
            <a:noFill/>
          </a:ln>
        </p:spPr>
        <p:txBody>
          <a:bodyPr wrap="none" lIns="81625" tIns="40813" rIns="81625" bIns="40813" rtlCol="0">
            <a:spAutoFit/>
          </a:bodyPr>
          <a:lstStyle/>
          <a:p>
            <a:r>
              <a:rPr lang="fr-BE" sz="1600" dirty="0" smtClean="0">
                <a:solidFill>
                  <a:schemeClr val="bg1"/>
                </a:solidFill>
              </a:rPr>
              <a:t>Progestérone</a:t>
            </a:r>
            <a:endParaRPr lang="fr-BE" sz="1600" dirty="0">
              <a:solidFill>
                <a:schemeClr val="bg1"/>
              </a:solidFill>
            </a:endParaRPr>
          </a:p>
        </p:txBody>
      </p:sp>
      <p:sp>
        <p:nvSpPr>
          <p:cNvPr id="447" name="Rectangle 446"/>
          <p:cNvSpPr/>
          <p:nvPr/>
        </p:nvSpPr>
        <p:spPr>
          <a:xfrm>
            <a:off x="7141461" y="4785996"/>
            <a:ext cx="216693" cy="162018"/>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1625" tIns="40813" rIns="81625" bIns="40813" rtlCol="0" anchor="ctr"/>
          <a:lstStyle/>
          <a:p>
            <a:pPr algn="ctr"/>
            <a:endParaRPr lang="fr-BE" sz="1600">
              <a:solidFill>
                <a:schemeClr val="bg1"/>
              </a:solidFill>
            </a:endParaRPr>
          </a:p>
        </p:txBody>
      </p:sp>
      <p:sp>
        <p:nvSpPr>
          <p:cNvPr id="448" name="ZoneTexte 447"/>
          <p:cNvSpPr txBox="1"/>
          <p:nvPr/>
        </p:nvSpPr>
        <p:spPr>
          <a:xfrm>
            <a:off x="7453847" y="4727064"/>
            <a:ext cx="697041" cy="328644"/>
          </a:xfrm>
          <a:prstGeom prst="rect">
            <a:avLst/>
          </a:prstGeom>
          <a:noFill/>
          <a:ln>
            <a:noFill/>
          </a:ln>
        </p:spPr>
        <p:txBody>
          <a:bodyPr wrap="none" lIns="81625" tIns="40813" rIns="81625" bIns="40813" rtlCol="0">
            <a:spAutoFit/>
          </a:bodyPr>
          <a:lstStyle/>
          <a:p>
            <a:r>
              <a:rPr lang="fr-BE" sz="1600" dirty="0" smtClean="0">
                <a:solidFill>
                  <a:schemeClr val="bg1"/>
                </a:solidFill>
              </a:rPr>
              <a:t>PGF2a</a:t>
            </a:r>
            <a:endParaRPr lang="fr-BE" sz="1600" dirty="0">
              <a:solidFill>
                <a:schemeClr val="bg1"/>
              </a:solidFill>
            </a:endParaRPr>
          </a:p>
        </p:txBody>
      </p:sp>
      <p:sp>
        <p:nvSpPr>
          <p:cNvPr id="7" name="ZoneTexte 6"/>
          <p:cNvSpPr txBox="1"/>
          <p:nvPr/>
        </p:nvSpPr>
        <p:spPr>
          <a:xfrm>
            <a:off x="887926" y="690048"/>
            <a:ext cx="810149" cy="328644"/>
          </a:xfrm>
          <a:prstGeom prst="rect">
            <a:avLst/>
          </a:prstGeom>
          <a:noFill/>
          <a:ln>
            <a:solidFill>
              <a:schemeClr val="tx1"/>
            </a:solidFill>
          </a:ln>
        </p:spPr>
        <p:txBody>
          <a:bodyPr wrap="none" lIns="81625" tIns="40813" rIns="81625" bIns="40813" rtlCol="0">
            <a:spAutoFit/>
          </a:bodyPr>
          <a:lstStyle/>
          <a:p>
            <a:r>
              <a:rPr lang="fr-BE" sz="1600" dirty="0" err="1">
                <a:solidFill>
                  <a:schemeClr val="bg1"/>
                </a:solidFill>
              </a:rPr>
              <a:t>Oestrus</a:t>
            </a:r>
            <a:endParaRPr lang="fr-BE" sz="1600" dirty="0">
              <a:solidFill>
                <a:schemeClr val="bg1"/>
              </a:solidFill>
            </a:endParaRPr>
          </a:p>
        </p:txBody>
      </p:sp>
      <p:sp>
        <p:nvSpPr>
          <p:cNvPr id="450" name="ZoneTexte 449"/>
          <p:cNvSpPr txBox="1"/>
          <p:nvPr/>
        </p:nvSpPr>
        <p:spPr>
          <a:xfrm>
            <a:off x="6660232" y="690048"/>
            <a:ext cx="1790354" cy="328644"/>
          </a:xfrm>
          <a:prstGeom prst="rect">
            <a:avLst/>
          </a:prstGeom>
          <a:noFill/>
          <a:ln>
            <a:solidFill>
              <a:schemeClr val="tx1"/>
            </a:solidFill>
          </a:ln>
        </p:spPr>
        <p:txBody>
          <a:bodyPr wrap="none" lIns="81625" tIns="40813" rIns="81625" bIns="40813" rtlCol="0">
            <a:spAutoFit/>
          </a:bodyPr>
          <a:lstStyle/>
          <a:p>
            <a:r>
              <a:rPr lang="fr-BE" sz="1600" dirty="0" err="1">
                <a:solidFill>
                  <a:schemeClr val="bg1"/>
                </a:solidFill>
              </a:rPr>
              <a:t>Prooestrus</a:t>
            </a:r>
            <a:r>
              <a:rPr lang="fr-BE" sz="1600" dirty="0">
                <a:solidFill>
                  <a:schemeClr val="bg1"/>
                </a:solidFill>
              </a:rPr>
              <a:t>/</a:t>
            </a:r>
            <a:r>
              <a:rPr lang="fr-BE" sz="1600" dirty="0" err="1">
                <a:solidFill>
                  <a:schemeClr val="bg1"/>
                </a:solidFill>
              </a:rPr>
              <a:t>Oestrus</a:t>
            </a:r>
            <a:endParaRPr lang="fr-BE" sz="1600" dirty="0">
              <a:solidFill>
                <a:schemeClr val="bg1"/>
              </a:solidFill>
            </a:endParaRPr>
          </a:p>
        </p:txBody>
      </p:sp>
      <p:sp>
        <p:nvSpPr>
          <p:cNvPr id="451" name="ZoneTexte 450"/>
          <p:cNvSpPr txBox="1"/>
          <p:nvPr/>
        </p:nvSpPr>
        <p:spPr>
          <a:xfrm>
            <a:off x="1907704" y="690048"/>
            <a:ext cx="1126069" cy="328644"/>
          </a:xfrm>
          <a:prstGeom prst="rect">
            <a:avLst/>
          </a:prstGeom>
          <a:noFill/>
          <a:ln>
            <a:solidFill>
              <a:schemeClr val="tx1"/>
            </a:solidFill>
          </a:ln>
        </p:spPr>
        <p:txBody>
          <a:bodyPr wrap="none" lIns="81625" tIns="40813" rIns="81625" bIns="40813" rtlCol="0">
            <a:spAutoFit/>
          </a:bodyPr>
          <a:lstStyle/>
          <a:p>
            <a:r>
              <a:rPr lang="fr-BE" sz="1600" dirty="0" err="1">
                <a:solidFill>
                  <a:schemeClr val="bg1"/>
                </a:solidFill>
              </a:rPr>
              <a:t>Metoestrus</a:t>
            </a:r>
            <a:endParaRPr lang="fr-BE" sz="1600" dirty="0">
              <a:solidFill>
                <a:schemeClr val="bg1"/>
              </a:solidFill>
            </a:endParaRPr>
          </a:p>
        </p:txBody>
      </p:sp>
      <p:sp>
        <p:nvSpPr>
          <p:cNvPr id="452" name="ZoneTexte 451"/>
          <p:cNvSpPr txBox="1"/>
          <p:nvPr/>
        </p:nvSpPr>
        <p:spPr>
          <a:xfrm>
            <a:off x="4283969" y="690048"/>
            <a:ext cx="956023" cy="328644"/>
          </a:xfrm>
          <a:prstGeom prst="rect">
            <a:avLst/>
          </a:prstGeom>
          <a:noFill/>
          <a:ln>
            <a:solidFill>
              <a:schemeClr val="tx1"/>
            </a:solidFill>
          </a:ln>
        </p:spPr>
        <p:txBody>
          <a:bodyPr wrap="none" lIns="81625" tIns="40813" rIns="81625" bIns="40813" rtlCol="0">
            <a:spAutoFit/>
          </a:bodyPr>
          <a:lstStyle/>
          <a:p>
            <a:r>
              <a:rPr lang="fr-BE" sz="1600" dirty="0" err="1">
                <a:solidFill>
                  <a:schemeClr val="bg1"/>
                </a:solidFill>
              </a:rPr>
              <a:t>Dioestrus</a:t>
            </a:r>
            <a:endParaRPr lang="fr-BE" sz="1600" dirty="0">
              <a:solidFill>
                <a:schemeClr val="bg1"/>
              </a:solidFill>
            </a:endParaRPr>
          </a:p>
        </p:txBody>
      </p:sp>
      <p:grpSp>
        <p:nvGrpSpPr>
          <p:cNvPr id="10" name="Groupe 9"/>
          <p:cNvGrpSpPr/>
          <p:nvPr/>
        </p:nvGrpSpPr>
        <p:grpSpPr>
          <a:xfrm>
            <a:off x="3276600" y="1221581"/>
            <a:ext cx="3455988" cy="270049"/>
            <a:chOff x="3276600" y="1628775"/>
            <a:chExt cx="3455988" cy="360065"/>
          </a:xfrm>
        </p:grpSpPr>
        <p:sp>
          <p:nvSpPr>
            <p:cNvPr id="21595" name="Line 355"/>
            <p:cNvSpPr>
              <a:spLocks noChangeShapeType="1"/>
            </p:cNvSpPr>
            <p:nvPr/>
          </p:nvSpPr>
          <p:spPr bwMode="auto">
            <a:xfrm>
              <a:off x="3276600" y="1628775"/>
              <a:ext cx="3455988" cy="0"/>
            </a:xfrm>
            <a:prstGeom prst="line">
              <a:avLst/>
            </a:prstGeom>
            <a:noFill/>
            <a:ln w="28575">
              <a:solidFill>
                <a:srgbClr val="FFFF00"/>
              </a:solidFill>
              <a:round/>
              <a:headEnd/>
              <a:tailEnd/>
            </a:ln>
          </p:spPr>
          <p:txBody>
            <a:bodyPr wrap="none" anchor="ctr"/>
            <a:lstStyle/>
            <a:p>
              <a:endParaRPr lang="fr-FR" sz="1600"/>
            </a:p>
          </p:txBody>
        </p:sp>
        <p:sp>
          <p:nvSpPr>
            <p:cNvPr id="453" name="Flèche vers le bas 452"/>
            <p:cNvSpPr/>
            <p:nvPr/>
          </p:nvSpPr>
          <p:spPr>
            <a:xfrm rot="16200000">
              <a:off x="4649748" y="1454024"/>
              <a:ext cx="335314" cy="734317"/>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grpSp>
      <p:grpSp>
        <p:nvGrpSpPr>
          <p:cNvPr id="14" name="Groupe 13"/>
          <p:cNvGrpSpPr/>
          <p:nvPr/>
        </p:nvGrpSpPr>
        <p:grpSpPr>
          <a:xfrm>
            <a:off x="6732588" y="1221581"/>
            <a:ext cx="863600" cy="2915841"/>
            <a:chOff x="6732588" y="1628775"/>
            <a:chExt cx="863600" cy="3887788"/>
          </a:xfrm>
        </p:grpSpPr>
        <p:sp>
          <p:nvSpPr>
            <p:cNvPr id="21596" name="Line 356"/>
            <p:cNvSpPr>
              <a:spLocks noChangeShapeType="1"/>
            </p:cNvSpPr>
            <p:nvPr/>
          </p:nvSpPr>
          <p:spPr bwMode="auto">
            <a:xfrm>
              <a:off x="6732588" y="1628775"/>
              <a:ext cx="863600" cy="3887788"/>
            </a:xfrm>
            <a:prstGeom prst="line">
              <a:avLst/>
            </a:prstGeom>
            <a:noFill/>
            <a:ln w="28575">
              <a:solidFill>
                <a:srgbClr val="FFFF00"/>
              </a:solidFill>
              <a:round/>
              <a:headEnd/>
              <a:tailEnd/>
            </a:ln>
          </p:spPr>
          <p:txBody>
            <a:bodyPr wrap="none" anchor="ctr"/>
            <a:lstStyle/>
            <a:p>
              <a:endParaRPr lang="fr-FR" sz="1600"/>
            </a:p>
          </p:txBody>
        </p:sp>
        <p:sp>
          <p:nvSpPr>
            <p:cNvPr id="454" name="Flèche vers le bas 453"/>
            <p:cNvSpPr/>
            <p:nvPr/>
          </p:nvSpPr>
          <p:spPr>
            <a:xfrm rot="20604191">
              <a:off x="6943697" y="2954000"/>
              <a:ext cx="335314" cy="734317"/>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grpSp>
      <p:grpSp>
        <p:nvGrpSpPr>
          <p:cNvPr id="15" name="Groupe 14"/>
          <p:cNvGrpSpPr/>
          <p:nvPr/>
        </p:nvGrpSpPr>
        <p:grpSpPr>
          <a:xfrm>
            <a:off x="6373927" y="1275160"/>
            <a:ext cx="1389857" cy="919163"/>
            <a:chOff x="6588125" y="1700213"/>
            <a:chExt cx="1582738" cy="1225550"/>
          </a:xfrm>
        </p:grpSpPr>
        <p:sp>
          <p:nvSpPr>
            <p:cNvPr id="23664" name="Oval 321"/>
            <p:cNvSpPr>
              <a:spLocks noChangeArrowheads="1"/>
            </p:cNvSpPr>
            <p:nvPr/>
          </p:nvSpPr>
          <p:spPr bwMode="auto">
            <a:xfrm rot="558167">
              <a:off x="6588125" y="2349500"/>
              <a:ext cx="574675" cy="576263"/>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grpSp>
          <p:nvGrpSpPr>
            <p:cNvPr id="455" name="Group 347"/>
            <p:cNvGrpSpPr>
              <a:grpSpLocks/>
            </p:cNvGrpSpPr>
            <p:nvPr/>
          </p:nvGrpSpPr>
          <p:grpSpPr bwMode="auto">
            <a:xfrm>
              <a:off x="7092950" y="1700213"/>
              <a:ext cx="1077913" cy="865187"/>
              <a:chOff x="4468" y="1071"/>
              <a:chExt cx="679" cy="545"/>
            </a:xfrm>
          </p:grpSpPr>
          <p:sp>
            <p:nvSpPr>
              <p:cNvPr id="456" name="Oval 348"/>
              <p:cNvSpPr>
                <a:spLocks noChangeArrowheads="1"/>
              </p:cNvSpPr>
              <p:nvPr/>
            </p:nvSpPr>
            <p:spPr bwMode="auto">
              <a:xfrm rot="558167">
                <a:off x="4468" y="1253"/>
                <a:ext cx="362" cy="363"/>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sp>
            <p:nvSpPr>
              <p:cNvPr id="457" name="Oval 349"/>
              <p:cNvSpPr>
                <a:spLocks noChangeArrowheads="1"/>
              </p:cNvSpPr>
              <p:nvPr/>
            </p:nvSpPr>
            <p:spPr bwMode="auto">
              <a:xfrm rot="558167">
                <a:off x="4785" y="1071"/>
                <a:ext cx="362" cy="363"/>
              </a:xfrm>
              <a:prstGeom prst="ellipse">
                <a:avLst/>
              </a:prstGeom>
              <a:solidFill>
                <a:schemeClr val="accent1"/>
              </a:solidFill>
              <a:ln w="9525">
                <a:solidFill>
                  <a:schemeClr val="tx1"/>
                </a:solidFill>
                <a:round/>
                <a:headEnd/>
                <a:tailEnd/>
              </a:ln>
            </p:spPr>
            <p:txBody>
              <a:bodyPr wrap="none" anchor="ctr"/>
              <a:lstStyle/>
              <a:p>
                <a:pPr algn="ctr"/>
                <a:endParaRPr lang="fr-FR" sz="1600"/>
              </a:p>
            </p:txBody>
          </p:sp>
        </p:grpSp>
      </p:grpSp>
      <p:sp>
        <p:nvSpPr>
          <p:cNvPr id="431" name="AutoShape 343"/>
          <p:cNvSpPr>
            <a:spLocks noChangeArrowheads="1"/>
          </p:cNvSpPr>
          <p:nvPr/>
        </p:nvSpPr>
        <p:spPr bwMode="auto">
          <a:xfrm>
            <a:off x="1168006" y="1459858"/>
            <a:ext cx="194839" cy="2732072"/>
          </a:xfrm>
          <a:prstGeom prst="triangle">
            <a:avLst>
              <a:gd name="adj" fmla="val 50000"/>
            </a:avLst>
          </a:prstGeom>
          <a:solidFill>
            <a:srgbClr val="7030A0"/>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8" name="Lune 7"/>
          <p:cNvSpPr/>
          <p:nvPr/>
        </p:nvSpPr>
        <p:spPr>
          <a:xfrm>
            <a:off x="1667227" y="1297971"/>
            <a:ext cx="239361" cy="572427"/>
          </a:xfrm>
          <a:prstGeom prst="moon">
            <a:avLst/>
          </a:prstGeom>
          <a:solidFill>
            <a:schemeClr val="accent2">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81625" tIns="40813" rIns="81625" bIns="40813" rtlCol="0" anchor="ctr"/>
          <a:lstStyle/>
          <a:p>
            <a:pPr algn="ctr"/>
            <a:endParaRPr lang="fr-BE" sz="1600"/>
          </a:p>
        </p:txBody>
      </p:sp>
      <p:sp>
        <p:nvSpPr>
          <p:cNvPr id="432" name="AutoShape 343"/>
          <p:cNvSpPr>
            <a:spLocks noChangeArrowheads="1"/>
          </p:cNvSpPr>
          <p:nvPr/>
        </p:nvSpPr>
        <p:spPr bwMode="auto">
          <a:xfrm>
            <a:off x="3468689" y="3588210"/>
            <a:ext cx="120831" cy="603721"/>
          </a:xfrm>
          <a:prstGeom prst="triangle">
            <a:avLst>
              <a:gd name="adj" fmla="val 50000"/>
            </a:avLst>
          </a:prstGeom>
          <a:solidFill>
            <a:srgbClr val="7030A0"/>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440" name="AutoShape 352"/>
          <p:cNvSpPr>
            <a:spLocks noChangeArrowheads="1"/>
          </p:cNvSpPr>
          <p:nvPr/>
        </p:nvSpPr>
        <p:spPr bwMode="auto">
          <a:xfrm>
            <a:off x="5567094" y="2790683"/>
            <a:ext cx="122291" cy="1401564"/>
          </a:xfrm>
          <a:prstGeom prst="triangle">
            <a:avLst>
              <a:gd name="adj" fmla="val 50000"/>
            </a:avLst>
          </a:prstGeom>
          <a:solidFill>
            <a:srgbClr val="FFFFCC"/>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441" name="AutoShape 353"/>
          <p:cNvSpPr>
            <a:spLocks noChangeArrowheads="1"/>
          </p:cNvSpPr>
          <p:nvPr/>
        </p:nvSpPr>
        <p:spPr bwMode="auto">
          <a:xfrm>
            <a:off x="5405728" y="3813888"/>
            <a:ext cx="144462" cy="377428"/>
          </a:xfrm>
          <a:prstGeom prst="triangle">
            <a:avLst>
              <a:gd name="adj" fmla="val 50000"/>
            </a:avLst>
          </a:prstGeom>
          <a:solidFill>
            <a:srgbClr val="FF33CC"/>
          </a:solidFill>
          <a:ln w="9525" algn="ctr">
            <a:solidFill>
              <a:schemeClr val="tx1"/>
            </a:solidFill>
            <a:miter lim="800000"/>
            <a:headEnd/>
            <a:tailEnd/>
          </a:ln>
        </p:spPr>
        <p:txBody>
          <a:bodyPr wrap="none" lIns="81625" tIns="40813" rIns="81625" bIns="40813" anchor="ctr"/>
          <a:lstStyle/>
          <a:p>
            <a:pPr algn="ctr"/>
            <a:endParaRPr lang="fr-FR" sz="1600"/>
          </a:p>
        </p:txBody>
      </p:sp>
      <p:sp>
        <p:nvSpPr>
          <p:cNvPr id="449" name="AutoShape 343"/>
          <p:cNvSpPr>
            <a:spLocks noChangeArrowheads="1"/>
          </p:cNvSpPr>
          <p:nvPr/>
        </p:nvSpPr>
        <p:spPr bwMode="auto">
          <a:xfrm>
            <a:off x="5728461" y="2787774"/>
            <a:ext cx="157073" cy="1401564"/>
          </a:xfrm>
          <a:prstGeom prst="triangle">
            <a:avLst>
              <a:gd name="adj" fmla="val 50000"/>
            </a:avLst>
          </a:prstGeom>
          <a:solidFill>
            <a:srgbClr val="7030A0"/>
          </a:solidFill>
          <a:ln w="9525" algn="ctr">
            <a:solidFill>
              <a:schemeClr val="tx1"/>
            </a:solidFill>
            <a:miter lim="800000"/>
            <a:headEnd/>
            <a:tailEnd/>
          </a:ln>
        </p:spPr>
        <p:txBody>
          <a:bodyPr wrap="none" lIns="81625" tIns="40813" rIns="81625" bIns="40813" anchor="ctr"/>
          <a:lstStyle/>
          <a:p>
            <a:pPr algn="ctr"/>
            <a:endParaRPr lang="fr-FR" sz="1600"/>
          </a:p>
        </p:txBody>
      </p:sp>
      <p:cxnSp>
        <p:nvCxnSpPr>
          <p:cNvPr id="17" name="Connecteur droit avec flèche 16"/>
          <p:cNvCxnSpPr/>
          <p:nvPr/>
        </p:nvCxnSpPr>
        <p:spPr>
          <a:xfrm>
            <a:off x="395537" y="3060196"/>
            <a:ext cx="360487" cy="0"/>
          </a:xfrm>
          <a:prstGeom prst="straightConnector1">
            <a:avLst/>
          </a:pr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à coins arrondis 10"/>
          <p:cNvSpPr/>
          <p:nvPr/>
        </p:nvSpPr>
        <p:spPr>
          <a:xfrm>
            <a:off x="1337471" y="104260"/>
            <a:ext cx="6381839" cy="433151"/>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r>
              <a:rPr lang="fr-BE" sz="2000" dirty="0">
                <a:solidFill>
                  <a:schemeClr val="bg1"/>
                </a:solidFill>
              </a:rPr>
              <a:t>La régulation hormonale du cycle sexuel chez la vache</a:t>
            </a:r>
            <a:endParaRPr lang="fr-FR" sz="2000" dirty="0">
              <a:solidFill>
                <a:schemeClr val="bg1"/>
              </a:solidFill>
            </a:endParaRPr>
          </a:p>
        </p:txBody>
      </p:sp>
      <p:sp>
        <p:nvSpPr>
          <p:cNvPr id="402" name="AutoShape 343"/>
          <p:cNvSpPr>
            <a:spLocks noChangeArrowheads="1"/>
          </p:cNvSpPr>
          <p:nvPr/>
        </p:nvSpPr>
        <p:spPr bwMode="auto">
          <a:xfrm>
            <a:off x="2259078" y="3326187"/>
            <a:ext cx="143747" cy="864543"/>
          </a:xfrm>
          <a:prstGeom prst="triangle">
            <a:avLst>
              <a:gd name="adj" fmla="val 50000"/>
            </a:avLst>
          </a:prstGeom>
          <a:solidFill>
            <a:srgbClr val="99FF66"/>
          </a:solidFill>
          <a:ln w="9525" algn="ctr">
            <a:solidFill>
              <a:schemeClr val="tx1"/>
            </a:solidFill>
            <a:miter lim="800000"/>
            <a:headEnd/>
            <a:tailEnd/>
          </a:ln>
        </p:spPr>
        <p:txBody>
          <a:bodyPr wrap="none" lIns="81625" tIns="40813" rIns="81625" bIns="40813" anchor="ctr"/>
          <a:lstStyle/>
          <a:p>
            <a:pPr algn="ctr"/>
            <a:endParaRPr lang="fr-FR" sz="1600"/>
          </a:p>
        </p:txBody>
      </p:sp>
    </p:spTree>
    <p:extLst>
      <p:ext uri="{BB962C8B-B14F-4D97-AF65-F5344CB8AC3E}">
        <p14:creationId xmlns:p14="http://schemas.microsoft.com/office/powerpoint/2010/main" val="74248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8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6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5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9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5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5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5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6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57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58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6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65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6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186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364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364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4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186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4"/>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5"/>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159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159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1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82" grpId="0" animBg="1"/>
      <p:bldP spid="23649" grpId="0" animBg="1"/>
      <p:bldP spid="21584" grpId="0" animBg="1"/>
      <p:bldP spid="21585" grpId="0" animBg="1"/>
      <p:bldP spid="21586" grpId="0" animBg="1"/>
      <p:bldP spid="21590" grpId="0" animBg="1"/>
      <p:bldP spid="21591" grpId="0" animBg="1"/>
      <p:bldP spid="21592" grpId="0" animBg="1"/>
      <p:bldP spid="21593" grpId="0" animBg="1"/>
      <p:bldP spid="21868" grpId="0" animBg="1"/>
      <p:bldP spid="442" grpId="0" animBg="1"/>
      <p:bldP spid="443" grpId="0" animBg="1"/>
      <p:bldP spid="444" grpId="0" animBg="1"/>
      <p:bldP spid="431" grpId="0" animBg="1"/>
      <p:bldP spid="8" grpId="0" animBg="1"/>
      <p:bldP spid="432" grpId="0" animBg="1"/>
      <p:bldP spid="440" grpId="0" animBg="1"/>
      <p:bldP spid="441" grpId="0" animBg="1"/>
      <p:bldP spid="449" grpId="0" animBg="1"/>
      <p:bldP spid="4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1619672" y="1563638"/>
            <a:ext cx="6264696" cy="140415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smtClean="0">
                <a:solidFill>
                  <a:schemeClr val="tx1"/>
                </a:solidFill>
              </a:rPr>
              <a:t>Quelles sont les étapes d’obtention d’une gestation ?</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34</a:t>
            </a:fld>
            <a:endParaRPr lang="fr-BE"/>
          </a:p>
        </p:txBody>
      </p:sp>
    </p:spTree>
    <p:extLst>
      <p:ext uri="{BB962C8B-B14F-4D97-AF65-F5344CB8AC3E}">
        <p14:creationId xmlns:p14="http://schemas.microsoft.com/office/powerpoint/2010/main" val="40788008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 name="Rectangle 219"/>
          <p:cNvSpPr/>
          <p:nvPr/>
        </p:nvSpPr>
        <p:spPr>
          <a:xfrm>
            <a:off x="6300192" y="2136726"/>
            <a:ext cx="1366534" cy="651048"/>
          </a:xfrm>
          <a:prstGeom prst="rect">
            <a:avLst/>
          </a:prstGeom>
          <a:solidFill>
            <a:srgbClr val="7030A0"/>
          </a:solidFill>
          <a:ln>
            <a:solidFill>
              <a:schemeClr val="tx1"/>
            </a:solidFill>
          </a:ln>
        </p:spPr>
        <p:txBody>
          <a:bodyPr wrap="none" lIns="218030" tIns="109016" rIns="218030" bIns="109016">
            <a:spAutoFit/>
          </a:bodyPr>
          <a:lstStyle/>
          <a:p>
            <a:pPr algn="ctr"/>
            <a:r>
              <a:rPr lang="fr-BE" sz="2800" dirty="0" smtClean="0">
                <a:solidFill>
                  <a:schemeClr val="bg1"/>
                </a:solidFill>
              </a:rPr>
              <a:t>APRES</a:t>
            </a:r>
            <a:endParaRPr lang="fr-BE" sz="2800" dirty="0">
              <a:solidFill>
                <a:schemeClr val="bg1"/>
              </a:solidFill>
            </a:endParaRPr>
          </a:p>
        </p:txBody>
      </p:sp>
      <p:sp>
        <p:nvSpPr>
          <p:cNvPr id="199" name="Rectangle 198"/>
          <p:cNvSpPr/>
          <p:nvPr/>
        </p:nvSpPr>
        <p:spPr>
          <a:xfrm>
            <a:off x="3387502" y="2136726"/>
            <a:ext cx="1864940" cy="651048"/>
          </a:xfrm>
          <a:prstGeom prst="rect">
            <a:avLst/>
          </a:prstGeom>
          <a:solidFill>
            <a:schemeClr val="accent2">
              <a:lumMod val="75000"/>
            </a:schemeClr>
          </a:solidFill>
          <a:ln>
            <a:solidFill>
              <a:schemeClr val="tx1"/>
            </a:solidFill>
          </a:ln>
        </p:spPr>
        <p:txBody>
          <a:bodyPr wrap="none" lIns="218030" tIns="109016" rIns="218030" bIns="109016">
            <a:spAutoFit/>
          </a:bodyPr>
          <a:lstStyle/>
          <a:p>
            <a:pPr algn="ctr"/>
            <a:r>
              <a:rPr lang="fr-BE" sz="2800" dirty="0" smtClean="0">
                <a:solidFill>
                  <a:schemeClr val="bg1"/>
                </a:solidFill>
              </a:rPr>
              <a:t>PENDANT</a:t>
            </a:r>
            <a:endParaRPr lang="fr-BE" sz="2800" dirty="0">
              <a:solidFill>
                <a:schemeClr val="bg1"/>
              </a:solidFill>
            </a:endParaRPr>
          </a:p>
        </p:txBody>
      </p:sp>
      <p:sp>
        <p:nvSpPr>
          <p:cNvPr id="243" name="Rectangle 242"/>
          <p:cNvSpPr/>
          <p:nvPr/>
        </p:nvSpPr>
        <p:spPr>
          <a:xfrm>
            <a:off x="827584" y="2136726"/>
            <a:ext cx="1435399" cy="651048"/>
          </a:xfrm>
          <a:prstGeom prst="rect">
            <a:avLst/>
          </a:prstGeom>
          <a:solidFill>
            <a:srgbClr val="FFFF00"/>
          </a:solidFill>
          <a:ln>
            <a:solidFill>
              <a:schemeClr val="tx1"/>
            </a:solidFill>
          </a:ln>
        </p:spPr>
        <p:txBody>
          <a:bodyPr wrap="none" lIns="218030" tIns="109016" rIns="218030" bIns="109016">
            <a:spAutoFit/>
          </a:bodyPr>
          <a:lstStyle/>
          <a:p>
            <a:r>
              <a:rPr lang="fr-BE" sz="2800" dirty="0" smtClean="0"/>
              <a:t>AVANT</a:t>
            </a:r>
            <a:endParaRPr lang="fr-BE" sz="2800" dirty="0"/>
          </a:p>
        </p:txBody>
      </p:sp>
      <p:sp>
        <p:nvSpPr>
          <p:cNvPr id="194" name="Rectangle à coins arrondis 193"/>
          <p:cNvSpPr/>
          <p:nvPr/>
        </p:nvSpPr>
        <p:spPr>
          <a:xfrm>
            <a:off x="827584" y="487211"/>
            <a:ext cx="6984776" cy="57237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2800" dirty="0">
                <a:solidFill>
                  <a:schemeClr val="bg1"/>
                </a:solidFill>
              </a:rPr>
              <a:t>Les étapes d’obtention d’une gestation</a:t>
            </a:r>
          </a:p>
        </p:txBody>
      </p:sp>
      <p:sp>
        <p:nvSpPr>
          <p:cNvPr id="203" name="Rectangle 346"/>
          <p:cNvSpPr>
            <a:spLocks noChangeArrowheads="1"/>
          </p:cNvSpPr>
          <p:nvPr/>
        </p:nvSpPr>
        <p:spPr bwMode="auto">
          <a:xfrm>
            <a:off x="4221889" y="2859782"/>
            <a:ext cx="196165" cy="1443524"/>
          </a:xfrm>
          <a:prstGeom prst="rect">
            <a:avLst/>
          </a:prstGeom>
          <a:solidFill>
            <a:srgbClr val="006600"/>
          </a:solidFill>
          <a:ln w="12700">
            <a:noFill/>
            <a:miter lim="800000"/>
            <a:headEnd/>
            <a:tailEnd/>
          </a:ln>
        </p:spPr>
        <p:txBody>
          <a:bodyPr wrap="none" lIns="34226" tIns="17113" rIns="34226" bIns="17113" anchor="ctr"/>
          <a:lstStyle/>
          <a:p>
            <a:pPr algn="ctr"/>
            <a:endParaRPr lang="fr-FR" sz="1200">
              <a:solidFill>
                <a:schemeClr val="bg1"/>
              </a:solidFill>
            </a:endParaRPr>
          </a:p>
        </p:txBody>
      </p:sp>
      <p:cxnSp>
        <p:nvCxnSpPr>
          <p:cNvPr id="204" name="Connecteur droit 50"/>
          <p:cNvCxnSpPr>
            <a:cxnSpLocks noChangeShapeType="1"/>
          </p:cNvCxnSpPr>
          <p:nvPr/>
        </p:nvCxnSpPr>
        <p:spPr bwMode="auto">
          <a:xfrm>
            <a:off x="1517161" y="4309214"/>
            <a:ext cx="6511223"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6" name="Connecteur droit 72"/>
          <p:cNvCxnSpPr>
            <a:cxnSpLocks noChangeShapeType="1"/>
          </p:cNvCxnSpPr>
          <p:nvPr/>
        </p:nvCxnSpPr>
        <p:spPr bwMode="auto">
          <a:xfrm>
            <a:off x="3712908"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4091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7" name="Rectangle 506"/>
          <p:cNvSpPr/>
          <p:nvPr/>
        </p:nvSpPr>
        <p:spPr>
          <a:xfrm>
            <a:off x="2227696" y="3754168"/>
            <a:ext cx="714071" cy="267909"/>
          </a:xfrm>
          <a:prstGeom prst="rect">
            <a:avLst/>
          </a:prstGeom>
          <a:solidFill>
            <a:srgbClr val="0000FF"/>
          </a:solidFill>
          <a:ln>
            <a:solidFill>
              <a:schemeClr val="tx1"/>
            </a:solidFill>
          </a:ln>
        </p:spPr>
        <p:txBody>
          <a:bodyPr wrap="none" lIns="81609" tIns="40805" rIns="81609" bIns="40805">
            <a:spAutoFit/>
          </a:bodyPr>
          <a:lstStyle/>
          <a:p>
            <a:pPr algn="ctr"/>
            <a:r>
              <a:rPr lang="fr-BE" sz="1200" dirty="0">
                <a:solidFill>
                  <a:schemeClr val="bg1"/>
                </a:solidFill>
              </a:rPr>
              <a:t>7. PGF2a</a:t>
            </a:r>
          </a:p>
        </p:txBody>
      </p:sp>
      <p:sp>
        <p:nvSpPr>
          <p:cNvPr id="18" name="Rectangle 4"/>
          <p:cNvSpPr>
            <a:spLocks noChangeArrowheads="1"/>
          </p:cNvSpPr>
          <p:nvPr/>
        </p:nvSpPr>
        <p:spPr bwMode="auto">
          <a:xfrm>
            <a:off x="3336836" y="1730814"/>
            <a:ext cx="567903" cy="2503221"/>
          </a:xfrm>
          <a:prstGeom prst="rect">
            <a:avLst/>
          </a:prstGeom>
          <a:solidFill>
            <a:schemeClr val="accent3">
              <a:lumMod val="60000"/>
              <a:lumOff val="40000"/>
            </a:schemeClr>
          </a:solidFill>
          <a:ln w="12700">
            <a:noFill/>
            <a:miter lim="800000"/>
            <a:headEnd/>
            <a:tailEnd/>
          </a:ln>
        </p:spPr>
        <p:txBody>
          <a:bodyPr wrap="none" lIns="34226" tIns="17113" rIns="34226" bIns="17113" anchor="ctr"/>
          <a:lstStyle/>
          <a:p>
            <a:pPr algn="ctr"/>
            <a:endParaRPr lang="fr-FR" sz="1200">
              <a:solidFill>
                <a:schemeClr val="bg1"/>
              </a:solidFill>
            </a:endParaRPr>
          </a:p>
        </p:txBody>
      </p:sp>
      <p:cxnSp>
        <p:nvCxnSpPr>
          <p:cNvPr id="19" name="Connecteur droit 62"/>
          <p:cNvCxnSpPr>
            <a:cxnSpLocks noChangeShapeType="1"/>
          </p:cNvCxnSpPr>
          <p:nvPr/>
        </p:nvCxnSpPr>
        <p:spPr bwMode="auto">
          <a:xfrm>
            <a:off x="1729583" y="4313978"/>
            <a:ext cx="0" cy="90936"/>
          </a:xfrm>
          <a:prstGeom prst="line">
            <a:avLst/>
          </a:prstGeom>
          <a:noFill/>
          <a:ln w="9525" algn="ctr">
            <a:noFill/>
            <a:round/>
            <a:headEnd/>
            <a:tailEnd/>
          </a:ln>
        </p:spPr>
      </p:cxnSp>
      <p:cxnSp>
        <p:nvCxnSpPr>
          <p:cNvPr id="20" name="Connecteur droit 63"/>
          <p:cNvCxnSpPr>
            <a:cxnSpLocks noChangeShapeType="1"/>
          </p:cNvCxnSpPr>
          <p:nvPr/>
        </p:nvCxnSpPr>
        <p:spPr bwMode="auto">
          <a:xfrm>
            <a:off x="1927916" y="4313978"/>
            <a:ext cx="0" cy="90936"/>
          </a:xfrm>
          <a:prstGeom prst="line">
            <a:avLst/>
          </a:prstGeom>
          <a:noFill/>
          <a:ln w="9525" algn="ctr">
            <a:noFill/>
            <a:round/>
            <a:headEnd/>
            <a:tailEnd/>
          </a:ln>
        </p:spPr>
      </p:cxnSp>
      <p:cxnSp>
        <p:nvCxnSpPr>
          <p:cNvPr id="21" name="Connecteur droit 64"/>
          <p:cNvCxnSpPr>
            <a:cxnSpLocks noChangeShapeType="1"/>
          </p:cNvCxnSpPr>
          <p:nvPr/>
        </p:nvCxnSpPr>
        <p:spPr bwMode="auto">
          <a:xfrm>
            <a:off x="2129500" y="4313978"/>
            <a:ext cx="0" cy="90936"/>
          </a:xfrm>
          <a:prstGeom prst="line">
            <a:avLst/>
          </a:prstGeom>
          <a:noFill/>
          <a:ln w="9525" algn="ctr">
            <a:noFill/>
            <a:round/>
            <a:headEnd/>
            <a:tailEnd/>
          </a:ln>
        </p:spPr>
      </p:cxnSp>
      <p:cxnSp>
        <p:nvCxnSpPr>
          <p:cNvPr id="22" name="Connecteur droit 65"/>
          <p:cNvCxnSpPr>
            <a:cxnSpLocks noChangeShapeType="1"/>
          </p:cNvCxnSpPr>
          <p:nvPr/>
        </p:nvCxnSpPr>
        <p:spPr bwMode="auto">
          <a:xfrm>
            <a:off x="2328916" y="4313978"/>
            <a:ext cx="0" cy="90936"/>
          </a:xfrm>
          <a:prstGeom prst="line">
            <a:avLst/>
          </a:prstGeom>
          <a:noFill/>
          <a:ln w="9525" algn="ctr">
            <a:noFill/>
            <a:round/>
            <a:headEnd/>
            <a:tailEnd/>
          </a:ln>
        </p:spPr>
      </p:cxnSp>
      <p:cxnSp>
        <p:nvCxnSpPr>
          <p:cNvPr id="23" name="Connecteur droit 66"/>
          <p:cNvCxnSpPr>
            <a:cxnSpLocks noChangeShapeType="1"/>
          </p:cNvCxnSpPr>
          <p:nvPr/>
        </p:nvCxnSpPr>
        <p:spPr bwMode="auto">
          <a:xfrm>
            <a:off x="2529416" y="4313978"/>
            <a:ext cx="0" cy="90936"/>
          </a:xfrm>
          <a:prstGeom prst="line">
            <a:avLst/>
          </a:prstGeom>
          <a:noFill/>
          <a:ln w="9525" algn="ctr">
            <a:noFill/>
            <a:round/>
            <a:headEnd/>
            <a:tailEnd/>
          </a:ln>
        </p:spPr>
      </p:cxnSp>
      <p:cxnSp>
        <p:nvCxnSpPr>
          <p:cNvPr id="24" name="Connecteur droit 67"/>
          <p:cNvCxnSpPr>
            <a:cxnSpLocks noChangeShapeType="1"/>
          </p:cNvCxnSpPr>
          <p:nvPr/>
        </p:nvCxnSpPr>
        <p:spPr bwMode="auto">
          <a:xfrm>
            <a:off x="2729916" y="4313978"/>
            <a:ext cx="0" cy="90936"/>
          </a:xfrm>
          <a:prstGeom prst="line">
            <a:avLst/>
          </a:prstGeom>
          <a:noFill/>
          <a:ln w="9525" algn="ctr">
            <a:noFill/>
            <a:round/>
            <a:headEnd/>
            <a:tailEnd/>
          </a:ln>
        </p:spPr>
      </p:cxnSp>
      <p:cxnSp>
        <p:nvCxnSpPr>
          <p:cNvPr id="25" name="Connecteur droit 68"/>
          <p:cNvCxnSpPr>
            <a:cxnSpLocks noChangeShapeType="1"/>
          </p:cNvCxnSpPr>
          <p:nvPr/>
        </p:nvCxnSpPr>
        <p:spPr bwMode="auto">
          <a:xfrm>
            <a:off x="2930416" y="4313978"/>
            <a:ext cx="0" cy="90936"/>
          </a:xfrm>
          <a:prstGeom prst="line">
            <a:avLst/>
          </a:prstGeom>
          <a:noFill/>
          <a:ln w="9525" algn="ctr">
            <a:noFill/>
            <a:round/>
            <a:headEnd/>
            <a:tailEnd/>
          </a:ln>
        </p:spPr>
      </p:cxnSp>
      <p:cxnSp>
        <p:nvCxnSpPr>
          <p:cNvPr id="26" name="Connecteur droit 69"/>
          <p:cNvCxnSpPr>
            <a:cxnSpLocks noChangeShapeType="1"/>
          </p:cNvCxnSpPr>
          <p:nvPr/>
        </p:nvCxnSpPr>
        <p:spPr bwMode="auto">
          <a:xfrm>
            <a:off x="3130916" y="4313978"/>
            <a:ext cx="0" cy="90936"/>
          </a:xfrm>
          <a:prstGeom prst="line">
            <a:avLst/>
          </a:prstGeom>
          <a:noFill/>
          <a:ln w="9525" algn="ctr">
            <a:noFill/>
            <a:round/>
            <a:headEnd/>
            <a:tailEnd/>
          </a:ln>
        </p:spPr>
      </p:cxnSp>
      <p:cxnSp>
        <p:nvCxnSpPr>
          <p:cNvPr id="27" name="Connecteur droit 70"/>
          <p:cNvCxnSpPr>
            <a:cxnSpLocks noChangeShapeType="1"/>
          </p:cNvCxnSpPr>
          <p:nvPr/>
        </p:nvCxnSpPr>
        <p:spPr bwMode="auto">
          <a:xfrm>
            <a:off x="3330333" y="4313978"/>
            <a:ext cx="0" cy="90936"/>
          </a:xfrm>
          <a:prstGeom prst="line">
            <a:avLst/>
          </a:prstGeom>
          <a:noFill/>
          <a:ln w="9525" algn="ctr">
            <a:noFill/>
            <a:round/>
            <a:headEnd/>
            <a:tailEnd/>
          </a:ln>
        </p:spPr>
      </p:cxnSp>
      <p:cxnSp>
        <p:nvCxnSpPr>
          <p:cNvPr id="28" name="Connecteur droit 71"/>
          <p:cNvCxnSpPr>
            <a:cxnSpLocks noChangeShapeType="1"/>
          </p:cNvCxnSpPr>
          <p:nvPr/>
        </p:nvCxnSpPr>
        <p:spPr bwMode="auto">
          <a:xfrm>
            <a:off x="3529749" y="4313978"/>
            <a:ext cx="0" cy="90936"/>
          </a:xfrm>
          <a:prstGeom prst="line">
            <a:avLst/>
          </a:prstGeom>
          <a:noFill/>
          <a:ln w="9525" algn="ctr">
            <a:noFill/>
            <a:round/>
            <a:headEnd/>
            <a:tailEnd/>
          </a:ln>
        </p:spPr>
      </p:cxnSp>
      <p:cxnSp>
        <p:nvCxnSpPr>
          <p:cNvPr id="29" name="Connecteur droit 72"/>
          <p:cNvCxnSpPr>
            <a:cxnSpLocks noChangeShapeType="1"/>
          </p:cNvCxnSpPr>
          <p:nvPr/>
        </p:nvCxnSpPr>
        <p:spPr bwMode="auto">
          <a:xfrm>
            <a:off x="3730249" y="4313978"/>
            <a:ext cx="0" cy="90936"/>
          </a:xfrm>
          <a:prstGeom prst="line">
            <a:avLst/>
          </a:prstGeom>
          <a:noFill/>
          <a:ln w="9525" algn="ctr">
            <a:noFill/>
            <a:round/>
            <a:headEnd/>
            <a:tailEnd/>
          </a:ln>
        </p:spPr>
      </p:cxnSp>
      <p:cxnSp>
        <p:nvCxnSpPr>
          <p:cNvPr id="30" name="Connecteur droit 73"/>
          <p:cNvCxnSpPr>
            <a:cxnSpLocks noChangeShapeType="1"/>
          </p:cNvCxnSpPr>
          <p:nvPr/>
        </p:nvCxnSpPr>
        <p:spPr bwMode="auto">
          <a:xfrm>
            <a:off x="3930749" y="4313978"/>
            <a:ext cx="0" cy="90936"/>
          </a:xfrm>
          <a:prstGeom prst="line">
            <a:avLst/>
          </a:prstGeom>
          <a:noFill/>
          <a:ln w="9525" algn="ctr">
            <a:noFill/>
            <a:round/>
            <a:headEnd/>
            <a:tailEnd/>
          </a:ln>
        </p:spPr>
      </p:cxnSp>
      <p:sp>
        <p:nvSpPr>
          <p:cNvPr id="31" name="ZoneTexte 96"/>
          <p:cNvSpPr txBox="1">
            <a:spLocks noChangeArrowheads="1"/>
          </p:cNvSpPr>
          <p:nvPr/>
        </p:nvSpPr>
        <p:spPr bwMode="auto">
          <a:xfrm>
            <a:off x="1528000"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10</a:t>
            </a:r>
            <a:endParaRPr lang="en-US" sz="1200">
              <a:solidFill>
                <a:schemeClr val="bg1"/>
              </a:solidFill>
            </a:endParaRPr>
          </a:p>
        </p:txBody>
      </p:sp>
      <p:sp>
        <p:nvSpPr>
          <p:cNvPr id="32" name="ZoneTexte 97"/>
          <p:cNvSpPr txBox="1">
            <a:spLocks noChangeArrowheads="1"/>
          </p:cNvSpPr>
          <p:nvPr/>
        </p:nvSpPr>
        <p:spPr bwMode="auto">
          <a:xfrm>
            <a:off x="1729583"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11</a:t>
            </a:r>
            <a:endParaRPr lang="en-US" sz="1200">
              <a:solidFill>
                <a:schemeClr val="bg1"/>
              </a:solidFill>
            </a:endParaRPr>
          </a:p>
        </p:txBody>
      </p:sp>
      <p:sp>
        <p:nvSpPr>
          <p:cNvPr id="33" name="ZoneTexte 98"/>
          <p:cNvSpPr txBox="1">
            <a:spLocks noChangeArrowheads="1"/>
          </p:cNvSpPr>
          <p:nvPr/>
        </p:nvSpPr>
        <p:spPr bwMode="auto">
          <a:xfrm>
            <a:off x="1927916"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12</a:t>
            </a:r>
            <a:endParaRPr lang="en-US" sz="1200">
              <a:solidFill>
                <a:schemeClr val="bg1"/>
              </a:solidFill>
            </a:endParaRPr>
          </a:p>
        </p:txBody>
      </p:sp>
      <p:sp>
        <p:nvSpPr>
          <p:cNvPr id="34" name="ZoneTexte 99"/>
          <p:cNvSpPr txBox="1">
            <a:spLocks noChangeArrowheads="1"/>
          </p:cNvSpPr>
          <p:nvPr/>
        </p:nvSpPr>
        <p:spPr bwMode="auto">
          <a:xfrm>
            <a:off x="2129500"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13</a:t>
            </a:r>
            <a:endParaRPr lang="en-US" sz="1200">
              <a:solidFill>
                <a:schemeClr val="bg1"/>
              </a:solidFill>
            </a:endParaRPr>
          </a:p>
        </p:txBody>
      </p:sp>
      <p:sp>
        <p:nvSpPr>
          <p:cNvPr id="35" name="ZoneTexte 100"/>
          <p:cNvSpPr txBox="1">
            <a:spLocks noChangeArrowheads="1"/>
          </p:cNvSpPr>
          <p:nvPr/>
        </p:nvSpPr>
        <p:spPr bwMode="auto">
          <a:xfrm>
            <a:off x="2328916"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14</a:t>
            </a:r>
            <a:endParaRPr lang="en-US" sz="1200">
              <a:solidFill>
                <a:schemeClr val="bg1"/>
              </a:solidFill>
            </a:endParaRPr>
          </a:p>
        </p:txBody>
      </p:sp>
      <p:sp>
        <p:nvSpPr>
          <p:cNvPr id="36" name="ZoneTexte 101"/>
          <p:cNvSpPr txBox="1">
            <a:spLocks noChangeArrowheads="1"/>
          </p:cNvSpPr>
          <p:nvPr/>
        </p:nvSpPr>
        <p:spPr bwMode="auto">
          <a:xfrm>
            <a:off x="2529416"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15</a:t>
            </a:r>
            <a:endParaRPr lang="en-US" sz="1200">
              <a:solidFill>
                <a:schemeClr val="bg1"/>
              </a:solidFill>
            </a:endParaRPr>
          </a:p>
        </p:txBody>
      </p:sp>
      <p:sp>
        <p:nvSpPr>
          <p:cNvPr id="37" name="ZoneTexte 102"/>
          <p:cNvSpPr txBox="1">
            <a:spLocks noChangeArrowheads="1"/>
          </p:cNvSpPr>
          <p:nvPr/>
        </p:nvSpPr>
        <p:spPr bwMode="auto">
          <a:xfrm>
            <a:off x="2729916"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16</a:t>
            </a:r>
            <a:endParaRPr lang="en-US" sz="1200">
              <a:solidFill>
                <a:schemeClr val="bg1"/>
              </a:solidFill>
            </a:endParaRPr>
          </a:p>
        </p:txBody>
      </p:sp>
      <p:sp>
        <p:nvSpPr>
          <p:cNvPr id="38" name="ZoneTexte 103"/>
          <p:cNvSpPr txBox="1">
            <a:spLocks noChangeArrowheads="1"/>
          </p:cNvSpPr>
          <p:nvPr/>
        </p:nvSpPr>
        <p:spPr bwMode="auto">
          <a:xfrm>
            <a:off x="2930416"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17</a:t>
            </a:r>
            <a:endParaRPr lang="en-US" sz="1200">
              <a:solidFill>
                <a:schemeClr val="bg1"/>
              </a:solidFill>
            </a:endParaRPr>
          </a:p>
        </p:txBody>
      </p:sp>
      <p:sp>
        <p:nvSpPr>
          <p:cNvPr id="39" name="ZoneTexte 104"/>
          <p:cNvSpPr txBox="1">
            <a:spLocks noChangeArrowheads="1"/>
          </p:cNvSpPr>
          <p:nvPr/>
        </p:nvSpPr>
        <p:spPr bwMode="auto">
          <a:xfrm>
            <a:off x="3130916"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18</a:t>
            </a:r>
            <a:endParaRPr lang="en-US" sz="1200">
              <a:solidFill>
                <a:schemeClr val="bg1"/>
              </a:solidFill>
            </a:endParaRPr>
          </a:p>
        </p:txBody>
      </p:sp>
      <p:sp>
        <p:nvSpPr>
          <p:cNvPr id="40" name="ZoneTexte 105"/>
          <p:cNvSpPr txBox="1">
            <a:spLocks noChangeArrowheads="1"/>
          </p:cNvSpPr>
          <p:nvPr/>
        </p:nvSpPr>
        <p:spPr bwMode="auto">
          <a:xfrm>
            <a:off x="3330334"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19</a:t>
            </a:r>
            <a:endParaRPr lang="en-US" sz="1200">
              <a:solidFill>
                <a:schemeClr val="bg1"/>
              </a:solidFill>
            </a:endParaRPr>
          </a:p>
        </p:txBody>
      </p:sp>
      <p:sp>
        <p:nvSpPr>
          <p:cNvPr id="41" name="ZoneTexte 106"/>
          <p:cNvSpPr txBox="1">
            <a:spLocks noChangeArrowheads="1"/>
          </p:cNvSpPr>
          <p:nvPr/>
        </p:nvSpPr>
        <p:spPr bwMode="auto">
          <a:xfrm>
            <a:off x="3529749"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20</a:t>
            </a:r>
            <a:endParaRPr lang="en-US" sz="1200">
              <a:solidFill>
                <a:schemeClr val="bg1"/>
              </a:solidFill>
            </a:endParaRPr>
          </a:p>
        </p:txBody>
      </p:sp>
      <p:sp>
        <p:nvSpPr>
          <p:cNvPr id="42" name="ZoneTexte 107"/>
          <p:cNvSpPr txBox="1">
            <a:spLocks noChangeArrowheads="1"/>
          </p:cNvSpPr>
          <p:nvPr/>
        </p:nvSpPr>
        <p:spPr bwMode="auto">
          <a:xfrm>
            <a:off x="3730250" y="4404913"/>
            <a:ext cx="224636"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21</a:t>
            </a:r>
            <a:endParaRPr lang="en-US" sz="1200">
              <a:solidFill>
                <a:schemeClr val="bg1"/>
              </a:solidFill>
            </a:endParaRPr>
          </a:p>
        </p:txBody>
      </p:sp>
      <p:cxnSp>
        <p:nvCxnSpPr>
          <p:cNvPr id="43" name="Connecteur droit 73"/>
          <p:cNvCxnSpPr>
            <a:cxnSpLocks noChangeShapeType="1"/>
          </p:cNvCxnSpPr>
          <p:nvPr/>
        </p:nvCxnSpPr>
        <p:spPr bwMode="auto">
          <a:xfrm>
            <a:off x="4121496" y="4332966"/>
            <a:ext cx="0" cy="89936"/>
          </a:xfrm>
          <a:prstGeom prst="line">
            <a:avLst/>
          </a:prstGeom>
          <a:noFill/>
          <a:ln w="9525" algn="ctr">
            <a:noFill/>
            <a:round/>
            <a:headEnd/>
            <a:tailEnd/>
          </a:ln>
        </p:spPr>
      </p:cxnSp>
      <p:sp>
        <p:nvSpPr>
          <p:cNvPr id="44" name="ZoneTexte 107"/>
          <p:cNvSpPr txBox="1">
            <a:spLocks noChangeArrowheads="1"/>
          </p:cNvSpPr>
          <p:nvPr/>
        </p:nvSpPr>
        <p:spPr bwMode="auto">
          <a:xfrm>
            <a:off x="3965430" y="4403914"/>
            <a:ext cx="146803" cy="219851"/>
          </a:xfrm>
          <a:prstGeom prst="rect">
            <a:avLst/>
          </a:prstGeom>
          <a:noFill/>
          <a:ln w="9525">
            <a:noFill/>
            <a:miter lim="800000"/>
            <a:headEnd/>
            <a:tailEnd/>
          </a:ln>
        </p:spPr>
        <p:txBody>
          <a:bodyPr wrap="none" lIns="34226" tIns="17113" rIns="34226" bIns="17113">
            <a:spAutoFit/>
          </a:bodyPr>
          <a:lstStyle/>
          <a:p>
            <a:r>
              <a:rPr lang="fr-BE" sz="1200">
                <a:solidFill>
                  <a:schemeClr val="bg1"/>
                </a:solidFill>
              </a:rPr>
              <a:t>0</a:t>
            </a:r>
            <a:endParaRPr lang="en-US" sz="1200">
              <a:solidFill>
                <a:schemeClr val="bg1"/>
              </a:solidFill>
            </a:endParaRPr>
          </a:p>
        </p:txBody>
      </p:sp>
      <p:grpSp>
        <p:nvGrpSpPr>
          <p:cNvPr id="45" name="Group 142"/>
          <p:cNvGrpSpPr>
            <a:grpSpLocks/>
          </p:cNvGrpSpPr>
          <p:nvPr/>
        </p:nvGrpSpPr>
        <p:grpSpPr bwMode="auto">
          <a:xfrm>
            <a:off x="1861805" y="4178075"/>
            <a:ext cx="197249" cy="89936"/>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73" name="Oval 144"/>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74" name="Oval 145"/>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75" name="Oval 146"/>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76" name="Oval 147"/>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46" name="Group 148"/>
          <p:cNvGrpSpPr>
            <a:grpSpLocks/>
          </p:cNvGrpSpPr>
          <p:nvPr/>
        </p:nvGrpSpPr>
        <p:grpSpPr bwMode="auto">
          <a:xfrm>
            <a:off x="1665640" y="4178075"/>
            <a:ext cx="197249" cy="89936"/>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8" name="Oval 150"/>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9" name="Oval 151"/>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70" name="Oval 152"/>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71" name="Oval 153"/>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47" name="Group 154"/>
          <p:cNvGrpSpPr>
            <a:grpSpLocks/>
          </p:cNvGrpSpPr>
          <p:nvPr/>
        </p:nvGrpSpPr>
        <p:grpSpPr bwMode="auto">
          <a:xfrm>
            <a:off x="1517161" y="4178075"/>
            <a:ext cx="197249" cy="89936"/>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3" name="Oval 156"/>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4" name="Oval 157"/>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5" name="Oval 158"/>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6" name="Oval 159"/>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48" name="Group 178"/>
          <p:cNvGrpSpPr>
            <a:grpSpLocks/>
          </p:cNvGrpSpPr>
          <p:nvPr/>
        </p:nvGrpSpPr>
        <p:grpSpPr bwMode="auto">
          <a:xfrm>
            <a:off x="2993275" y="4178075"/>
            <a:ext cx="197249" cy="89936"/>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8" name="Oval 180"/>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9" name="Oval 181"/>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0" name="Oval 182"/>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61" name="Oval 183"/>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49" name="Group 184"/>
          <p:cNvGrpSpPr>
            <a:grpSpLocks/>
          </p:cNvGrpSpPr>
          <p:nvPr/>
        </p:nvGrpSpPr>
        <p:grpSpPr bwMode="auto">
          <a:xfrm>
            <a:off x="2797111" y="4178075"/>
            <a:ext cx="197249" cy="89936"/>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3" name="Oval 186"/>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4" name="Oval 187"/>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5" name="Oval 188"/>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6" name="Oval 189"/>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0" name="Group 190"/>
          <p:cNvGrpSpPr>
            <a:grpSpLocks/>
          </p:cNvGrpSpPr>
          <p:nvPr/>
        </p:nvGrpSpPr>
        <p:grpSpPr bwMode="auto">
          <a:xfrm>
            <a:off x="2648632" y="4178075"/>
            <a:ext cx="197249" cy="89936"/>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8" name="Oval 192"/>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9" name="Oval 193"/>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0" name="Oval 194"/>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51" name="Oval 195"/>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1" name="Group 196"/>
          <p:cNvGrpSpPr>
            <a:grpSpLocks/>
          </p:cNvGrpSpPr>
          <p:nvPr/>
        </p:nvGrpSpPr>
        <p:grpSpPr bwMode="auto">
          <a:xfrm>
            <a:off x="2452467" y="4178075"/>
            <a:ext cx="197249" cy="89936"/>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3" name="Oval 198"/>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4" name="Oval 199"/>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5" name="Oval 200"/>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6" name="Oval 201"/>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2" name="Group 202"/>
          <p:cNvGrpSpPr>
            <a:grpSpLocks/>
          </p:cNvGrpSpPr>
          <p:nvPr/>
        </p:nvGrpSpPr>
        <p:grpSpPr bwMode="auto">
          <a:xfrm>
            <a:off x="2256302" y="4178075"/>
            <a:ext cx="197249" cy="89936"/>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8" name="Oval 204"/>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9" name="Oval 205"/>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0" name="Oval 206"/>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41" name="Oval 207"/>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3" name="Group 208"/>
          <p:cNvGrpSpPr>
            <a:grpSpLocks/>
          </p:cNvGrpSpPr>
          <p:nvPr/>
        </p:nvGrpSpPr>
        <p:grpSpPr bwMode="auto">
          <a:xfrm>
            <a:off x="2059053" y="4178075"/>
            <a:ext cx="197249" cy="89936"/>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3" name="Oval 210"/>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4" name="Oval 211"/>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5" name="Oval 212"/>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6" name="Oval 213"/>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4" name="Group 214"/>
          <p:cNvGrpSpPr>
            <a:grpSpLocks/>
          </p:cNvGrpSpPr>
          <p:nvPr/>
        </p:nvGrpSpPr>
        <p:grpSpPr bwMode="auto">
          <a:xfrm>
            <a:off x="3878728" y="4178075"/>
            <a:ext cx="197249" cy="89936"/>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8" name="Oval 216"/>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9" name="Oval 217"/>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0" name="Oval 218"/>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31" name="Oval 219"/>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5" name="Group 220"/>
          <p:cNvGrpSpPr>
            <a:grpSpLocks/>
          </p:cNvGrpSpPr>
          <p:nvPr/>
        </p:nvGrpSpPr>
        <p:grpSpPr bwMode="auto">
          <a:xfrm>
            <a:off x="3730249" y="4178075"/>
            <a:ext cx="197249" cy="89936"/>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3" name="Oval 222"/>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4" name="Oval 223"/>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5" name="Oval 224"/>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6" name="Oval 225"/>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6" name="Group 226"/>
          <p:cNvGrpSpPr>
            <a:grpSpLocks/>
          </p:cNvGrpSpPr>
          <p:nvPr/>
        </p:nvGrpSpPr>
        <p:grpSpPr bwMode="auto">
          <a:xfrm>
            <a:off x="3534084" y="4178075"/>
            <a:ext cx="197249" cy="89936"/>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8" name="Oval 228"/>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9" name="Oval 229"/>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0" name="Oval 230"/>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21" name="Oval 231"/>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7" name="Group 232"/>
          <p:cNvGrpSpPr>
            <a:grpSpLocks/>
          </p:cNvGrpSpPr>
          <p:nvPr/>
        </p:nvGrpSpPr>
        <p:grpSpPr bwMode="auto">
          <a:xfrm>
            <a:off x="3337919" y="4178075"/>
            <a:ext cx="197249" cy="89936"/>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3" name="Oval 234"/>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4" name="Oval 235"/>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5" name="Oval 236"/>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6" name="Oval 237"/>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grpSp>
        <p:nvGrpSpPr>
          <p:cNvPr id="58" name="Group 238"/>
          <p:cNvGrpSpPr>
            <a:grpSpLocks/>
          </p:cNvGrpSpPr>
          <p:nvPr/>
        </p:nvGrpSpPr>
        <p:grpSpPr bwMode="auto">
          <a:xfrm>
            <a:off x="3140670" y="4178075"/>
            <a:ext cx="197249" cy="89936"/>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08" name="Oval 240"/>
            <p:cNvSpPr>
              <a:spLocks noChangeArrowheads="1"/>
            </p:cNvSpPr>
            <p:nvPr/>
          </p:nvSpPr>
          <p:spPr bwMode="auto">
            <a:xfrm>
              <a:off x="2562"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09" name="Oval 241"/>
            <p:cNvSpPr>
              <a:spLocks noChangeArrowheads="1"/>
            </p:cNvSpPr>
            <p:nvPr/>
          </p:nvSpPr>
          <p:spPr bwMode="auto">
            <a:xfrm>
              <a:off x="2381" y="2069"/>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0" name="Oval 242"/>
            <p:cNvSpPr>
              <a:spLocks noChangeArrowheads="1"/>
            </p:cNvSpPr>
            <p:nvPr/>
          </p:nvSpPr>
          <p:spPr bwMode="auto">
            <a:xfrm>
              <a:off x="2426"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sp>
          <p:nvSpPr>
            <p:cNvPr id="111" name="Oval 243"/>
            <p:cNvSpPr>
              <a:spLocks noChangeArrowheads="1"/>
            </p:cNvSpPr>
            <p:nvPr/>
          </p:nvSpPr>
          <p:spPr bwMode="auto">
            <a:xfrm>
              <a:off x="2517" y="2024"/>
              <a:ext cx="90" cy="91"/>
            </a:xfrm>
            <a:prstGeom prst="ellipse">
              <a:avLst/>
            </a:prstGeom>
            <a:solidFill>
              <a:srgbClr val="808080"/>
            </a:solidFill>
            <a:ln w="9525">
              <a:noFill/>
              <a:round/>
              <a:headEnd/>
              <a:tailEnd/>
            </a:ln>
          </p:spPr>
          <p:txBody>
            <a:bodyPr wrap="none" anchor="ctr"/>
            <a:lstStyle/>
            <a:p>
              <a:pPr algn="ctr"/>
              <a:endParaRPr lang="fr-FR" sz="1200">
                <a:solidFill>
                  <a:schemeClr val="bg1"/>
                </a:solidFill>
              </a:endParaRPr>
            </a:p>
          </p:txBody>
        </p:sp>
      </p:grpSp>
      <p:sp>
        <p:nvSpPr>
          <p:cNvPr id="59" name="AutoShape 325"/>
          <p:cNvSpPr>
            <a:spLocks noChangeArrowheads="1"/>
          </p:cNvSpPr>
          <p:nvPr/>
        </p:nvSpPr>
        <p:spPr bwMode="auto">
          <a:xfrm>
            <a:off x="4418452" y="1775782"/>
            <a:ext cx="246019" cy="543614"/>
          </a:xfrm>
          <a:prstGeom prst="moon">
            <a:avLst>
              <a:gd name="adj" fmla="val 50000"/>
            </a:avLst>
          </a:prstGeom>
          <a:solidFill>
            <a:srgbClr val="FF0000"/>
          </a:solidFill>
          <a:ln w="9525">
            <a:noFill/>
            <a:miter lim="800000"/>
            <a:headEnd/>
            <a:tailEnd/>
          </a:ln>
        </p:spPr>
        <p:txBody>
          <a:bodyPr wrap="none" lIns="34226" tIns="17113" rIns="34226" bIns="17113" anchor="ctr"/>
          <a:lstStyle/>
          <a:p>
            <a:pPr algn="ctr"/>
            <a:endParaRPr lang="fr-FR" sz="1200">
              <a:solidFill>
                <a:schemeClr val="bg1"/>
              </a:solidFill>
            </a:endParaRPr>
          </a:p>
        </p:txBody>
      </p:sp>
      <p:grpSp>
        <p:nvGrpSpPr>
          <p:cNvPr id="13" name="Groupe 12"/>
          <p:cNvGrpSpPr/>
          <p:nvPr/>
        </p:nvGrpSpPr>
        <p:grpSpPr>
          <a:xfrm>
            <a:off x="2057970" y="2229459"/>
            <a:ext cx="1572571" cy="1178164"/>
            <a:chOff x="7282621" y="5305278"/>
            <a:chExt cx="4210449" cy="3133770"/>
          </a:xfrm>
        </p:grpSpPr>
        <p:sp>
          <p:nvSpPr>
            <p:cNvPr id="61" name="Oval 306"/>
            <p:cNvSpPr>
              <a:spLocks noChangeArrowheads="1"/>
            </p:cNvSpPr>
            <p:nvPr/>
          </p:nvSpPr>
          <p:spPr bwMode="auto">
            <a:xfrm rot="558167">
              <a:off x="7941319" y="7112710"/>
              <a:ext cx="919856" cy="845240"/>
            </a:xfrm>
            <a:prstGeom prst="ellipse">
              <a:avLst/>
            </a:prstGeom>
            <a:solidFill>
              <a:schemeClr val="tx2">
                <a:lumMod val="60000"/>
                <a:lumOff val="40000"/>
              </a:schemeClr>
            </a:solidFill>
            <a:ln w="9525">
              <a:noFill/>
              <a:round/>
              <a:headEnd/>
              <a:tailEnd/>
            </a:ln>
          </p:spPr>
          <p:txBody>
            <a:bodyPr wrap="none" anchor="ctr"/>
            <a:lstStyle/>
            <a:p>
              <a:pPr algn="ctr"/>
              <a:endParaRPr lang="fr-FR" sz="1200">
                <a:solidFill>
                  <a:schemeClr val="bg1"/>
                </a:solidFill>
              </a:endParaRPr>
            </a:p>
          </p:txBody>
        </p:sp>
        <p:grpSp>
          <p:nvGrpSpPr>
            <p:cNvPr id="62" name="Group 318"/>
            <p:cNvGrpSpPr>
              <a:grpSpLocks/>
            </p:cNvGrpSpPr>
            <p:nvPr/>
          </p:nvGrpSpPr>
          <p:grpSpPr bwMode="auto">
            <a:xfrm>
              <a:off x="8730597" y="5305278"/>
              <a:ext cx="2762473" cy="2046651"/>
              <a:chOff x="3560" y="1480"/>
              <a:chExt cx="952" cy="770"/>
            </a:xfrm>
          </p:grpSpPr>
          <p:sp>
            <p:nvSpPr>
              <p:cNvPr id="95" name="Oval 319"/>
              <p:cNvSpPr>
                <a:spLocks noChangeArrowheads="1"/>
              </p:cNvSpPr>
              <p:nvPr/>
            </p:nvSpPr>
            <p:spPr bwMode="auto">
              <a:xfrm rot="558167">
                <a:off x="3560" y="1933"/>
                <a:ext cx="317" cy="317"/>
              </a:xfrm>
              <a:prstGeom prst="ellipse">
                <a:avLst/>
              </a:prstGeom>
              <a:solidFill>
                <a:schemeClr val="accent1"/>
              </a:solidFill>
              <a:ln w="9525">
                <a:noFill/>
                <a:round/>
                <a:headEnd/>
                <a:tailEnd/>
              </a:ln>
            </p:spPr>
            <p:txBody>
              <a:bodyPr wrap="none" anchor="ctr"/>
              <a:lstStyle/>
              <a:p>
                <a:pPr algn="ctr"/>
                <a:endParaRPr lang="fr-FR" sz="1200">
                  <a:solidFill>
                    <a:schemeClr val="bg1"/>
                  </a:solidFill>
                </a:endParaRPr>
              </a:p>
            </p:txBody>
          </p:sp>
          <p:sp>
            <p:nvSpPr>
              <p:cNvPr id="96" name="Oval 320"/>
              <p:cNvSpPr>
                <a:spLocks noChangeArrowheads="1"/>
              </p:cNvSpPr>
              <p:nvPr/>
            </p:nvSpPr>
            <p:spPr bwMode="auto">
              <a:xfrm rot="558167">
                <a:off x="3833" y="1706"/>
                <a:ext cx="362" cy="363"/>
              </a:xfrm>
              <a:prstGeom prst="ellipse">
                <a:avLst/>
              </a:prstGeom>
              <a:solidFill>
                <a:schemeClr val="accent1"/>
              </a:solidFill>
              <a:ln w="9525">
                <a:noFill/>
                <a:round/>
                <a:headEnd/>
                <a:tailEnd/>
              </a:ln>
            </p:spPr>
            <p:txBody>
              <a:bodyPr wrap="none" anchor="ctr"/>
              <a:lstStyle/>
              <a:p>
                <a:pPr algn="ctr"/>
                <a:endParaRPr lang="fr-FR" sz="1200">
                  <a:solidFill>
                    <a:schemeClr val="bg1"/>
                  </a:solidFill>
                </a:endParaRPr>
              </a:p>
            </p:txBody>
          </p:sp>
          <p:sp>
            <p:nvSpPr>
              <p:cNvPr id="97" name="Oval 321"/>
              <p:cNvSpPr>
                <a:spLocks noChangeArrowheads="1"/>
              </p:cNvSpPr>
              <p:nvPr/>
            </p:nvSpPr>
            <p:spPr bwMode="auto">
              <a:xfrm rot="558167">
                <a:off x="4150" y="1480"/>
                <a:ext cx="362" cy="363"/>
              </a:xfrm>
              <a:prstGeom prst="ellipse">
                <a:avLst/>
              </a:prstGeom>
              <a:solidFill>
                <a:schemeClr val="accent1"/>
              </a:solidFill>
              <a:ln w="9525">
                <a:noFill/>
                <a:round/>
                <a:headEnd/>
                <a:tailEnd/>
              </a:ln>
            </p:spPr>
            <p:txBody>
              <a:bodyPr wrap="none" anchor="ctr"/>
              <a:lstStyle/>
              <a:p>
                <a:pPr algn="ctr"/>
                <a:endParaRPr lang="fr-FR" sz="1200">
                  <a:solidFill>
                    <a:schemeClr val="bg1"/>
                  </a:solidFill>
                </a:endParaRPr>
              </a:p>
            </p:txBody>
          </p:sp>
        </p:grpSp>
        <p:sp>
          <p:nvSpPr>
            <p:cNvPr id="63" name="Oval 327"/>
            <p:cNvSpPr>
              <a:spLocks noChangeArrowheads="1"/>
            </p:cNvSpPr>
            <p:nvPr/>
          </p:nvSpPr>
          <p:spPr bwMode="auto">
            <a:xfrm>
              <a:off x="7282621" y="7716075"/>
              <a:ext cx="792179" cy="722973"/>
            </a:xfrm>
            <a:prstGeom prst="ellipse">
              <a:avLst/>
            </a:prstGeom>
            <a:solidFill>
              <a:schemeClr val="tx2">
                <a:lumMod val="60000"/>
                <a:lumOff val="40000"/>
              </a:schemeClr>
            </a:solidFill>
            <a:ln w="9525">
              <a:noFill/>
              <a:round/>
              <a:headEnd/>
              <a:tailEnd/>
            </a:ln>
          </p:spPr>
          <p:txBody>
            <a:bodyPr wrap="none" anchor="ctr"/>
            <a:lstStyle/>
            <a:p>
              <a:pPr algn="ctr"/>
              <a:endParaRPr lang="fr-FR" sz="1200">
                <a:solidFill>
                  <a:schemeClr val="bg1"/>
                </a:solidFill>
              </a:endParaRPr>
            </a:p>
          </p:txBody>
        </p:sp>
      </p:grpSp>
      <p:grpSp>
        <p:nvGrpSpPr>
          <p:cNvPr id="11" name="Groupe 10"/>
          <p:cNvGrpSpPr/>
          <p:nvPr/>
        </p:nvGrpSpPr>
        <p:grpSpPr>
          <a:xfrm>
            <a:off x="1665640" y="3366450"/>
            <a:ext cx="484107" cy="811625"/>
            <a:chOff x="6232185" y="8329533"/>
            <a:chExt cx="1296163" cy="2158823"/>
          </a:xfrm>
        </p:grpSpPr>
        <p:grpSp>
          <p:nvGrpSpPr>
            <p:cNvPr id="60" name="Group 296"/>
            <p:cNvGrpSpPr>
              <a:grpSpLocks/>
            </p:cNvGrpSpPr>
            <p:nvPr/>
          </p:nvGrpSpPr>
          <p:grpSpPr bwMode="auto">
            <a:xfrm>
              <a:off x="6232185" y="9765383"/>
              <a:ext cx="658698" cy="722973"/>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99" name="Oval 298"/>
              <p:cNvSpPr>
                <a:spLocks noChangeArrowheads="1"/>
              </p:cNvSpPr>
              <p:nvPr/>
            </p:nvSpPr>
            <p:spPr bwMode="auto">
              <a:xfrm>
                <a:off x="1066" y="3339"/>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100" name="Oval 299"/>
              <p:cNvSpPr>
                <a:spLocks noChangeArrowheads="1"/>
              </p:cNvSpPr>
              <p:nvPr/>
            </p:nvSpPr>
            <p:spPr bwMode="auto">
              <a:xfrm>
                <a:off x="1066" y="3249"/>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101" name="Oval 300"/>
              <p:cNvSpPr>
                <a:spLocks noChangeArrowheads="1"/>
              </p:cNvSpPr>
              <p:nvPr/>
            </p:nvSpPr>
            <p:spPr bwMode="auto">
              <a:xfrm>
                <a:off x="975" y="3249"/>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102" name="Oval 301"/>
              <p:cNvSpPr>
                <a:spLocks noChangeArrowheads="1"/>
              </p:cNvSpPr>
              <p:nvPr/>
            </p:nvSpPr>
            <p:spPr bwMode="auto">
              <a:xfrm>
                <a:off x="975" y="3158"/>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103" name="Oval 302"/>
              <p:cNvSpPr>
                <a:spLocks noChangeArrowheads="1"/>
              </p:cNvSpPr>
              <p:nvPr/>
            </p:nvSpPr>
            <p:spPr bwMode="auto">
              <a:xfrm>
                <a:off x="1066" y="3158"/>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104" name="Oval 303"/>
              <p:cNvSpPr>
                <a:spLocks noChangeArrowheads="1"/>
              </p:cNvSpPr>
              <p:nvPr/>
            </p:nvSpPr>
            <p:spPr bwMode="auto">
              <a:xfrm>
                <a:off x="1020" y="3203"/>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105" name="Oval 304"/>
              <p:cNvSpPr>
                <a:spLocks noChangeArrowheads="1"/>
              </p:cNvSpPr>
              <p:nvPr/>
            </p:nvSpPr>
            <p:spPr bwMode="auto">
              <a:xfrm>
                <a:off x="1020" y="3294"/>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sp>
            <p:nvSpPr>
              <p:cNvPr id="106" name="Oval 305"/>
              <p:cNvSpPr>
                <a:spLocks noChangeArrowheads="1"/>
              </p:cNvSpPr>
              <p:nvPr/>
            </p:nvSpPr>
            <p:spPr bwMode="auto">
              <a:xfrm>
                <a:off x="1111" y="3203"/>
                <a:ext cx="91" cy="91"/>
              </a:xfrm>
              <a:prstGeom prst="ellipse">
                <a:avLst/>
              </a:prstGeom>
              <a:solidFill>
                <a:srgbClr val="FF6600"/>
              </a:solidFill>
              <a:ln w="9525">
                <a:noFill/>
                <a:round/>
                <a:headEnd/>
                <a:tailEnd/>
              </a:ln>
            </p:spPr>
            <p:txBody>
              <a:bodyPr wrap="none" anchor="ctr"/>
              <a:lstStyle/>
              <a:p>
                <a:pPr algn="ctr"/>
                <a:endParaRPr lang="fr-FR" sz="1200">
                  <a:solidFill>
                    <a:schemeClr val="bg1"/>
                  </a:solidFill>
                </a:endParaRPr>
              </a:p>
            </p:txBody>
          </p:sp>
        </p:grpSp>
        <p:sp>
          <p:nvSpPr>
            <p:cNvPr id="64" name="Oval 330"/>
            <p:cNvSpPr>
              <a:spLocks noChangeArrowheads="1"/>
            </p:cNvSpPr>
            <p:nvPr/>
          </p:nvSpPr>
          <p:spPr bwMode="auto">
            <a:xfrm rot="655987">
              <a:off x="6462806" y="8970546"/>
              <a:ext cx="525217" cy="483754"/>
            </a:xfrm>
            <a:prstGeom prst="ellipse">
              <a:avLst/>
            </a:prstGeom>
            <a:solidFill>
              <a:srgbClr val="FF9933"/>
            </a:solidFill>
            <a:ln w="9525">
              <a:solidFill>
                <a:schemeClr val="tx1"/>
              </a:solidFill>
              <a:round/>
              <a:headEnd/>
              <a:tailEnd/>
            </a:ln>
          </p:spPr>
          <p:txBody>
            <a:bodyPr wrap="none" anchor="ctr"/>
            <a:lstStyle/>
            <a:p>
              <a:pPr algn="ctr"/>
              <a:endParaRPr lang="fr-FR" sz="1200">
                <a:solidFill>
                  <a:schemeClr val="bg1"/>
                </a:solidFill>
              </a:endParaRPr>
            </a:p>
          </p:txBody>
        </p:sp>
        <p:sp>
          <p:nvSpPr>
            <p:cNvPr id="65" name="Oval 331"/>
            <p:cNvSpPr>
              <a:spLocks noChangeArrowheads="1"/>
            </p:cNvSpPr>
            <p:nvPr/>
          </p:nvSpPr>
          <p:spPr bwMode="auto">
            <a:xfrm rot="655987">
              <a:off x="6666112" y="8638583"/>
              <a:ext cx="528120" cy="481097"/>
            </a:xfrm>
            <a:prstGeom prst="ellipse">
              <a:avLst/>
            </a:prstGeom>
            <a:solidFill>
              <a:srgbClr val="FF9933"/>
            </a:solidFill>
            <a:ln w="9525">
              <a:noFill/>
              <a:round/>
              <a:headEnd/>
              <a:tailEnd/>
            </a:ln>
          </p:spPr>
          <p:txBody>
            <a:bodyPr wrap="none" anchor="ctr"/>
            <a:lstStyle/>
            <a:p>
              <a:pPr algn="ctr"/>
              <a:endParaRPr lang="fr-FR" sz="1200">
                <a:solidFill>
                  <a:schemeClr val="bg1"/>
                </a:solidFill>
              </a:endParaRPr>
            </a:p>
          </p:txBody>
        </p:sp>
        <p:sp>
          <p:nvSpPr>
            <p:cNvPr id="66" name="Oval 332"/>
            <p:cNvSpPr>
              <a:spLocks noChangeArrowheads="1"/>
            </p:cNvSpPr>
            <p:nvPr/>
          </p:nvSpPr>
          <p:spPr bwMode="auto">
            <a:xfrm rot="655987">
              <a:off x="7000228" y="8329533"/>
              <a:ext cx="528120" cy="481097"/>
            </a:xfrm>
            <a:prstGeom prst="ellipse">
              <a:avLst/>
            </a:prstGeom>
            <a:solidFill>
              <a:srgbClr val="FF9933"/>
            </a:solidFill>
            <a:ln w="9525">
              <a:noFill/>
              <a:round/>
              <a:headEnd/>
              <a:tailEnd/>
            </a:ln>
          </p:spPr>
          <p:txBody>
            <a:bodyPr wrap="none" anchor="ctr"/>
            <a:lstStyle/>
            <a:p>
              <a:pPr algn="ctr"/>
              <a:endParaRPr lang="fr-FR" sz="1200">
                <a:solidFill>
                  <a:schemeClr val="bg1"/>
                </a:solidFill>
              </a:endParaRPr>
            </a:p>
          </p:txBody>
        </p:sp>
        <p:sp>
          <p:nvSpPr>
            <p:cNvPr id="67" name="Oval 339"/>
            <p:cNvSpPr>
              <a:spLocks noChangeArrowheads="1"/>
            </p:cNvSpPr>
            <p:nvPr/>
          </p:nvSpPr>
          <p:spPr bwMode="auto">
            <a:xfrm>
              <a:off x="6232185" y="9403898"/>
              <a:ext cx="525217" cy="481097"/>
            </a:xfrm>
            <a:prstGeom prst="ellipse">
              <a:avLst/>
            </a:prstGeom>
            <a:solidFill>
              <a:srgbClr val="FF9933"/>
            </a:solidFill>
            <a:ln w="9525">
              <a:noFill/>
              <a:round/>
              <a:headEnd/>
              <a:tailEnd/>
            </a:ln>
          </p:spPr>
          <p:txBody>
            <a:bodyPr wrap="none" anchor="ctr"/>
            <a:lstStyle/>
            <a:p>
              <a:pPr algn="ctr"/>
              <a:endParaRPr lang="fr-FR" sz="1200">
                <a:solidFill>
                  <a:schemeClr val="bg1"/>
                </a:solidFill>
              </a:endParaRPr>
            </a:p>
          </p:txBody>
        </p:sp>
      </p:grpSp>
      <p:sp>
        <p:nvSpPr>
          <p:cNvPr id="68" name="Rectangle 346"/>
          <p:cNvSpPr>
            <a:spLocks noChangeArrowheads="1"/>
          </p:cNvSpPr>
          <p:nvPr/>
        </p:nvSpPr>
        <p:spPr bwMode="auto">
          <a:xfrm>
            <a:off x="3926414" y="1730814"/>
            <a:ext cx="196165" cy="2543193"/>
          </a:xfrm>
          <a:prstGeom prst="rect">
            <a:avLst/>
          </a:prstGeom>
          <a:solidFill>
            <a:srgbClr val="006600"/>
          </a:solidFill>
          <a:ln w="12700">
            <a:noFill/>
            <a:miter lim="800000"/>
            <a:headEnd/>
            <a:tailEnd/>
          </a:ln>
        </p:spPr>
        <p:txBody>
          <a:bodyPr wrap="none" lIns="34226" tIns="17113" rIns="34226" bIns="17113" anchor="ctr"/>
          <a:lstStyle/>
          <a:p>
            <a:pPr algn="ctr"/>
            <a:endParaRPr lang="fr-FR" sz="1200">
              <a:solidFill>
                <a:schemeClr val="bg1"/>
              </a:solidFill>
            </a:endParaRPr>
          </a:p>
        </p:txBody>
      </p:sp>
      <p:sp>
        <p:nvSpPr>
          <p:cNvPr id="69" name="AutoShape 350"/>
          <p:cNvSpPr>
            <a:spLocks noChangeArrowheads="1"/>
          </p:cNvSpPr>
          <p:nvPr/>
        </p:nvSpPr>
        <p:spPr bwMode="auto">
          <a:xfrm>
            <a:off x="3827789" y="2371314"/>
            <a:ext cx="137641" cy="1896993"/>
          </a:xfrm>
          <a:prstGeom prst="triangle">
            <a:avLst>
              <a:gd name="adj" fmla="val 50000"/>
            </a:avLst>
          </a:prstGeom>
          <a:solidFill>
            <a:srgbClr val="C00000"/>
          </a:solidFill>
          <a:ln w="9525" algn="ctr">
            <a:noFill/>
            <a:miter lim="800000"/>
            <a:headEnd/>
            <a:tailEnd/>
          </a:ln>
        </p:spPr>
        <p:txBody>
          <a:bodyPr wrap="none" lIns="34226" tIns="17113" rIns="34226" bIns="17113" anchor="ctr"/>
          <a:lstStyle/>
          <a:p>
            <a:pPr algn="ctr"/>
            <a:endParaRPr lang="fr-FR" sz="1200">
              <a:solidFill>
                <a:schemeClr val="bg1"/>
              </a:solidFill>
            </a:endParaRPr>
          </a:p>
        </p:txBody>
      </p:sp>
      <p:sp>
        <p:nvSpPr>
          <p:cNvPr id="70" name="AutoShape 351"/>
          <p:cNvSpPr>
            <a:spLocks noChangeArrowheads="1"/>
          </p:cNvSpPr>
          <p:nvPr/>
        </p:nvSpPr>
        <p:spPr bwMode="auto">
          <a:xfrm>
            <a:off x="3975675" y="1685143"/>
            <a:ext cx="147395" cy="2583165"/>
          </a:xfrm>
          <a:prstGeom prst="triangle">
            <a:avLst>
              <a:gd name="adj" fmla="val 50000"/>
            </a:avLst>
          </a:prstGeom>
          <a:solidFill>
            <a:srgbClr val="800080"/>
          </a:solidFill>
          <a:ln w="9525" algn="ctr">
            <a:noFill/>
            <a:miter lim="800000"/>
            <a:headEnd/>
            <a:tailEnd/>
          </a:ln>
        </p:spPr>
        <p:txBody>
          <a:bodyPr wrap="none" lIns="34226" tIns="17113" rIns="34226" bIns="17113" anchor="ctr"/>
          <a:lstStyle/>
          <a:p>
            <a:pPr algn="ctr"/>
            <a:endParaRPr lang="fr-FR" sz="1200">
              <a:solidFill>
                <a:schemeClr val="bg1"/>
              </a:solidFill>
            </a:endParaRPr>
          </a:p>
        </p:txBody>
      </p:sp>
      <p:sp>
        <p:nvSpPr>
          <p:cNvPr id="71" name="Line 355"/>
          <p:cNvSpPr>
            <a:spLocks noChangeShapeType="1"/>
          </p:cNvSpPr>
          <p:nvPr/>
        </p:nvSpPr>
        <p:spPr bwMode="auto">
          <a:xfrm flipV="1">
            <a:off x="1648903" y="1775782"/>
            <a:ext cx="1687932" cy="0"/>
          </a:xfrm>
          <a:prstGeom prst="line">
            <a:avLst/>
          </a:prstGeom>
          <a:noFill/>
          <a:ln w="28575">
            <a:solidFill>
              <a:srgbClr val="FFFF00"/>
            </a:solidFill>
            <a:round/>
            <a:headEnd/>
            <a:tailEnd/>
          </a:ln>
        </p:spPr>
        <p:txBody>
          <a:bodyPr wrap="none" lIns="34226" tIns="17113" rIns="34226" bIns="17113" anchor="ctr"/>
          <a:lstStyle/>
          <a:p>
            <a:endParaRPr lang="fr-FR" sz="1200">
              <a:solidFill>
                <a:schemeClr val="bg1"/>
              </a:solidFill>
            </a:endParaRPr>
          </a:p>
        </p:txBody>
      </p:sp>
      <p:sp>
        <p:nvSpPr>
          <p:cNvPr id="72" name="Line 356"/>
          <p:cNvSpPr>
            <a:spLocks noChangeShapeType="1"/>
          </p:cNvSpPr>
          <p:nvPr/>
        </p:nvSpPr>
        <p:spPr bwMode="auto">
          <a:xfrm>
            <a:off x="3336835" y="1775782"/>
            <a:ext cx="589579" cy="2447262"/>
          </a:xfrm>
          <a:prstGeom prst="line">
            <a:avLst/>
          </a:prstGeom>
          <a:noFill/>
          <a:ln w="28575">
            <a:solidFill>
              <a:srgbClr val="FFFF00"/>
            </a:solidFill>
            <a:round/>
            <a:headEnd/>
            <a:tailEnd/>
          </a:ln>
        </p:spPr>
        <p:txBody>
          <a:bodyPr wrap="none" lIns="34226" tIns="17113" rIns="34226" bIns="17113" anchor="ctr"/>
          <a:lstStyle/>
          <a:p>
            <a:endParaRPr lang="fr-FR" sz="1200">
              <a:solidFill>
                <a:schemeClr val="bg1"/>
              </a:solidFill>
            </a:endParaRPr>
          </a:p>
        </p:txBody>
      </p:sp>
      <p:grpSp>
        <p:nvGrpSpPr>
          <p:cNvPr id="73" name="Group 365"/>
          <p:cNvGrpSpPr>
            <a:grpSpLocks/>
          </p:cNvGrpSpPr>
          <p:nvPr/>
        </p:nvGrpSpPr>
        <p:grpSpPr bwMode="auto">
          <a:xfrm>
            <a:off x="3042046" y="1911779"/>
            <a:ext cx="294789" cy="2357325"/>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noFill/>
              <a:miter lim="800000"/>
              <a:headEnd/>
              <a:tailEnd/>
            </a:ln>
          </p:spPr>
          <p:txBody>
            <a:bodyPr wrap="none" anchor="ctr"/>
            <a:lstStyle/>
            <a:p>
              <a:pPr algn="ctr"/>
              <a:endParaRPr lang="fr-FR" sz="1200">
                <a:solidFill>
                  <a:schemeClr val="bg1"/>
                </a:solidFill>
              </a:endParaRP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sz="1200">
                <a:solidFill>
                  <a:schemeClr val="bg1"/>
                </a:solidFill>
              </a:endParaRP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noFill/>
              <a:miter lim="800000"/>
              <a:headEnd/>
              <a:tailEnd/>
            </a:ln>
          </p:spPr>
          <p:txBody>
            <a:bodyPr wrap="none" anchor="ctr"/>
            <a:lstStyle/>
            <a:p>
              <a:pPr algn="ctr"/>
              <a:endParaRPr lang="fr-FR" sz="1200">
                <a:solidFill>
                  <a:schemeClr val="bg1"/>
                </a:solidFill>
              </a:endParaRPr>
            </a:p>
          </p:txBody>
        </p:sp>
      </p:grpSp>
      <p:cxnSp>
        <p:nvCxnSpPr>
          <p:cNvPr id="74" name="Connecteur droit 50"/>
          <p:cNvCxnSpPr>
            <a:cxnSpLocks noChangeShapeType="1"/>
          </p:cNvCxnSpPr>
          <p:nvPr/>
        </p:nvCxnSpPr>
        <p:spPr bwMode="auto">
          <a:xfrm flipV="1">
            <a:off x="1517161" y="4305950"/>
            <a:ext cx="2720841" cy="3264"/>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1712242"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1910575"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2112159"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2311576"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2512075"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2712576"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2913075"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3113576"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3312992"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3512409"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3712908"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3913409" y="4248525"/>
            <a:ext cx="0" cy="90936"/>
          </a:xfrm>
          <a:prstGeom prst="line">
            <a:avLst/>
          </a:prstGeom>
          <a:noFill/>
          <a:ln w="9525" algn="ctr">
            <a:no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4104155" y="4267511"/>
            <a:ext cx="0" cy="89936"/>
          </a:xfrm>
          <a:prstGeom prst="line">
            <a:avLst/>
          </a:prstGeom>
          <a:noFill/>
          <a:ln w="9525" algn="ctr">
            <a:noFill/>
            <a:round/>
            <a:headEnd/>
            <a:tailEnd/>
          </a:ln>
          <a:extLst>
            <a:ext uri="{909E8E84-426E-40DD-AFC4-6F175D3DCCD1}">
              <a14:hiddenFill xmlns:a14="http://schemas.microsoft.com/office/drawing/2010/main">
                <a:noFill/>
              </a14:hiddenFill>
            </a:ext>
          </a:extLst>
        </p:spPr>
      </p:cxnSp>
      <p:grpSp>
        <p:nvGrpSpPr>
          <p:cNvPr id="89" name="Group 347"/>
          <p:cNvGrpSpPr>
            <a:grpSpLocks/>
          </p:cNvGrpSpPr>
          <p:nvPr/>
        </p:nvGrpSpPr>
        <p:grpSpPr bwMode="auto">
          <a:xfrm>
            <a:off x="3582854" y="1820750"/>
            <a:ext cx="735890" cy="544613"/>
            <a:chOff x="4468" y="1071"/>
            <a:chExt cx="679" cy="545"/>
          </a:xfrm>
        </p:grpSpPr>
        <p:sp>
          <p:nvSpPr>
            <p:cNvPr id="90" name="Oval 348"/>
            <p:cNvSpPr>
              <a:spLocks noChangeArrowheads="1"/>
            </p:cNvSpPr>
            <p:nvPr/>
          </p:nvSpPr>
          <p:spPr bwMode="auto">
            <a:xfrm rot="558167">
              <a:off x="4468" y="1253"/>
              <a:ext cx="362" cy="363"/>
            </a:xfrm>
            <a:prstGeom prst="ellipse">
              <a:avLst/>
            </a:prstGeom>
            <a:solidFill>
              <a:schemeClr val="accent1"/>
            </a:solidFill>
            <a:ln w="9525">
              <a:noFill/>
              <a:round/>
              <a:headEnd/>
              <a:tailEnd/>
            </a:ln>
          </p:spPr>
          <p:txBody>
            <a:bodyPr wrap="none" anchor="ctr"/>
            <a:lstStyle/>
            <a:p>
              <a:pPr algn="ctr"/>
              <a:endParaRPr lang="fr-FR" sz="1200">
                <a:solidFill>
                  <a:schemeClr val="bg1"/>
                </a:solidFill>
              </a:endParaRPr>
            </a:p>
          </p:txBody>
        </p:sp>
        <p:sp>
          <p:nvSpPr>
            <p:cNvPr id="91" name="Oval 349"/>
            <p:cNvSpPr>
              <a:spLocks noChangeArrowheads="1"/>
            </p:cNvSpPr>
            <p:nvPr/>
          </p:nvSpPr>
          <p:spPr bwMode="auto">
            <a:xfrm rot="558167">
              <a:off x="4785" y="1071"/>
              <a:ext cx="362" cy="363"/>
            </a:xfrm>
            <a:prstGeom prst="ellipse">
              <a:avLst/>
            </a:prstGeom>
            <a:solidFill>
              <a:schemeClr val="accent1"/>
            </a:solidFill>
            <a:ln w="9525">
              <a:noFill/>
              <a:round/>
              <a:headEnd/>
              <a:tailEnd/>
            </a:ln>
          </p:spPr>
          <p:txBody>
            <a:bodyPr wrap="none" anchor="ctr"/>
            <a:lstStyle/>
            <a:p>
              <a:pPr algn="ctr"/>
              <a:endParaRPr lang="fr-FR" sz="1200">
                <a:solidFill>
                  <a:schemeClr val="bg1"/>
                </a:solidFill>
              </a:endParaRPr>
            </a:p>
          </p:txBody>
        </p:sp>
      </p:grpSp>
      <p:sp>
        <p:nvSpPr>
          <p:cNvPr id="504" name="AutoShape 350"/>
          <p:cNvSpPr>
            <a:spLocks noChangeArrowheads="1"/>
          </p:cNvSpPr>
          <p:nvPr/>
        </p:nvSpPr>
        <p:spPr bwMode="auto">
          <a:xfrm>
            <a:off x="3675691" y="1793917"/>
            <a:ext cx="153592" cy="2444336"/>
          </a:xfrm>
          <a:prstGeom prst="triangle">
            <a:avLst>
              <a:gd name="adj" fmla="val 50000"/>
            </a:avLst>
          </a:prstGeom>
          <a:solidFill>
            <a:srgbClr val="99FF66"/>
          </a:solidFill>
          <a:ln w="9525" algn="ctr">
            <a:noFill/>
            <a:miter lim="800000"/>
            <a:headEnd/>
            <a:tailEnd/>
          </a:ln>
        </p:spPr>
        <p:txBody>
          <a:bodyPr wrap="none" lIns="34226" tIns="17113" rIns="34226" bIns="17113" anchor="ctr"/>
          <a:lstStyle/>
          <a:p>
            <a:pPr algn="ctr"/>
            <a:endParaRPr lang="fr-FR" sz="1200">
              <a:solidFill>
                <a:schemeClr val="bg1"/>
              </a:solidFill>
            </a:endParaRPr>
          </a:p>
        </p:txBody>
      </p:sp>
      <p:sp>
        <p:nvSpPr>
          <p:cNvPr id="530" name="Ellipse 529"/>
          <p:cNvSpPr/>
          <p:nvPr/>
        </p:nvSpPr>
        <p:spPr>
          <a:xfrm>
            <a:off x="4581571" y="2002120"/>
            <a:ext cx="128190" cy="145670"/>
          </a:xfrm>
          <a:prstGeom prst="ellipse">
            <a:avLst/>
          </a:prstGeom>
          <a:solidFill>
            <a:srgbClr val="FF00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sz="1200">
              <a:solidFill>
                <a:schemeClr val="bg1"/>
              </a:solidFill>
            </a:endParaRPr>
          </a:p>
        </p:txBody>
      </p:sp>
      <p:sp>
        <p:nvSpPr>
          <p:cNvPr id="195" name="Line 355"/>
          <p:cNvSpPr>
            <a:spLocks noChangeShapeType="1"/>
          </p:cNvSpPr>
          <p:nvPr/>
        </p:nvSpPr>
        <p:spPr bwMode="auto">
          <a:xfrm flipV="1">
            <a:off x="3990649" y="3676459"/>
            <a:ext cx="427803" cy="556630"/>
          </a:xfrm>
          <a:prstGeom prst="line">
            <a:avLst/>
          </a:prstGeom>
          <a:noFill/>
          <a:ln w="28575">
            <a:solidFill>
              <a:srgbClr val="FFFF00"/>
            </a:solidFill>
            <a:round/>
            <a:headEnd/>
            <a:tailEnd/>
          </a:ln>
        </p:spPr>
        <p:txBody>
          <a:bodyPr wrap="none" lIns="81609" tIns="40805" rIns="81609" bIns="40805" anchor="ctr"/>
          <a:lstStyle/>
          <a:p>
            <a:endParaRPr lang="fr-FR" sz="1200">
              <a:solidFill>
                <a:schemeClr val="bg1"/>
              </a:solidFill>
            </a:endParaRPr>
          </a:p>
        </p:txBody>
      </p:sp>
      <p:grpSp>
        <p:nvGrpSpPr>
          <p:cNvPr id="16" name="Groupe 15"/>
          <p:cNvGrpSpPr/>
          <p:nvPr/>
        </p:nvGrpSpPr>
        <p:grpSpPr>
          <a:xfrm>
            <a:off x="4211960" y="3834884"/>
            <a:ext cx="2880320" cy="589493"/>
            <a:chOff x="12283243" y="9575511"/>
            <a:chExt cx="7711856" cy="1567978"/>
          </a:xfrm>
        </p:grpSpPr>
        <p:cxnSp>
          <p:nvCxnSpPr>
            <p:cNvPr id="207" name="Connecteur droit 206"/>
            <p:cNvCxnSpPr/>
            <p:nvPr/>
          </p:nvCxnSpPr>
          <p:spPr>
            <a:xfrm>
              <a:off x="12283243" y="10133830"/>
              <a:ext cx="1629704" cy="0"/>
            </a:xfrm>
            <a:prstGeom prst="line">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Rectangle 207"/>
            <p:cNvSpPr/>
            <p:nvPr/>
          </p:nvSpPr>
          <p:spPr>
            <a:xfrm>
              <a:off x="14138833" y="9575511"/>
              <a:ext cx="5856266" cy="1567978"/>
            </a:xfrm>
            <a:prstGeom prst="rect">
              <a:avLst/>
            </a:prstGeom>
            <a:solidFill>
              <a:srgbClr val="FFFF00"/>
            </a:solidFill>
            <a:ln>
              <a:noFill/>
            </a:ln>
          </p:spPr>
          <p:txBody>
            <a:bodyPr wrap="none" lIns="218030" tIns="109016" rIns="218030" bIns="109016">
              <a:spAutoFit/>
            </a:bodyPr>
            <a:lstStyle/>
            <a:p>
              <a:pPr algn="ctr"/>
              <a:r>
                <a:rPr lang="fr-BE" sz="1200" dirty="0"/>
                <a:t>10. Concentration rapide et </a:t>
              </a:r>
            </a:p>
            <a:p>
              <a:pPr algn="ctr"/>
              <a:r>
                <a:rPr lang="fr-BE" sz="1200" dirty="0"/>
                <a:t>élevée de P4</a:t>
              </a:r>
            </a:p>
          </p:txBody>
        </p:sp>
      </p:grpSp>
      <p:grpSp>
        <p:nvGrpSpPr>
          <p:cNvPr id="458" name="Groupe 457"/>
          <p:cNvGrpSpPr/>
          <p:nvPr/>
        </p:nvGrpSpPr>
        <p:grpSpPr>
          <a:xfrm>
            <a:off x="4453403" y="884544"/>
            <a:ext cx="1565819" cy="906672"/>
            <a:chOff x="13696224" y="1727969"/>
            <a:chExt cx="4192373" cy="2411635"/>
          </a:xfrm>
        </p:grpSpPr>
        <p:sp>
          <p:nvSpPr>
            <p:cNvPr id="209" name="Rectangle 208"/>
            <p:cNvSpPr/>
            <p:nvPr/>
          </p:nvSpPr>
          <p:spPr>
            <a:xfrm>
              <a:off x="13696224" y="1727969"/>
              <a:ext cx="4192373" cy="1567978"/>
            </a:xfrm>
            <a:prstGeom prst="rect">
              <a:avLst/>
            </a:prstGeom>
            <a:solidFill>
              <a:srgbClr val="FF0000"/>
            </a:solidFill>
            <a:ln>
              <a:solidFill>
                <a:schemeClr val="tx1"/>
              </a:solidFill>
            </a:ln>
          </p:spPr>
          <p:txBody>
            <a:bodyPr wrap="none" lIns="218030" tIns="109016" rIns="218030" bIns="109016">
              <a:spAutoFit/>
            </a:bodyPr>
            <a:lstStyle/>
            <a:p>
              <a:r>
                <a:rPr lang="fr-BE" sz="1200" dirty="0">
                  <a:solidFill>
                    <a:schemeClr val="bg1"/>
                  </a:solidFill>
                </a:rPr>
                <a:t>2. Ovulation dans </a:t>
              </a:r>
            </a:p>
            <a:p>
              <a:r>
                <a:rPr lang="fr-BE" sz="1200" dirty="0">
                  <a:solidFill>
                    <a:schemeClr val="bg1"/>
                  </a:solidFill>
                </a:rPr>
                <a:t>un délai normal </a:t>
              </a:r>
            </a:p>
          </p:txBody>
        </p:sp>
        <p:cxnSp>
          <p:nvCxnSpPr>
            <p:cNvPr id="212" name="Connecteur droit 211"/>
            <p:cNvCxnSpPr/>
            <p:nvPr/>
          </p:nvCxnSpPr>
          <p:spPr>
            <a:xfrm>
              <a:off x="13996272" y="2933015"/>
              <a:ext cx="0" cy="1206589"/>
            </a:xfrm>
            <a:prstGeom prst="line">
              <a:avLst/>
            </a:prstGeom>
            <a:ln w="127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9" name="Groupe 458"/>
          <p:cNvGrpSpPr/>
          <p:nvPr/>
        </p:nvGrpSpPr>
        <p:grpSpPr>
          <a:xfrm>
            <a:off x="4724709" y="1693802"/>
            <a:ext cx="1592671" cy="774159"/>
            <a:chOff x="14422629" y="3880494"/>
            <a:chExt cx="4264266" cy="2059169"/>
          </a:xfrm>
        </p:grpSpPr>
        <p:sp>
          <p:nvSpPr>
            <p:cNvPr id="210" name="Rectangle 209"/>
            <p:cNvSpPr/>
            <p:nvPr/>
          </p:nvSpPr>
          <p:spPr>
            <a:xfrm>
              <a:off x="15357716" y="3880494"/>
              <a:ext cx="3329179" cy="2059169"/>
            </a:xfrm>
            <a:prstGeom prst="rect">
              <a:avLst/>
            </a:prstGeom>
            <a:solidFill>
              <a:srgbClr val="FF00FF"/>
            </a:solidFill>
            <a:ln>
              <a:solidFill>
                <a:schemeClr val="tx1"/>
              </a:solidFill>
            </a:ln>
          </p:spPr>
          <p:txBody>
            <a:bodyPr wrap="none" lIns="218030" tIns="109016" rIns="218030" bIns="109016">
              <a:spAutoFit/>
            </a:bodyPr>
            <a:lstStyle/>
            <a:p>
              <a:pPr algn="ctr"/>
              <a:r>
                <a:rPr lang="fr-BE" sz="1200" dirty="0">
                  <a:solidFill>
                    <a:schemeClr val="bg1"/>
                  </a:solidFill>
                </a:rPr>
                <a:t>1. Expulsion </a:t>
              </a:r>
            </a:p>
            <a:p>
              <a:pPr algn="ctr"/>
              <a:r>
                <a:rPr lang="fr-BE" sz="1200" dirty="0">
                  <a:solidFill>
                    <a:schemeClr val="bg1"/>
                  </a:solidFill>
                </a:rPr>
                <a:t>d’un ovocyte</a:t>
              </a:r>
            </a:p>
            <a:p>
              <a:pPr algn="ctr"/>
              <a:r>
                <a:rPr lang="fr-BE" sz="1200" dirty="0">
                  <a:solidFill>
                    <a:schemeClr val="bg1"/>
                  </a:solidFill>
                </a:rPr>
                <a:t>compétent</a:t>
              </a:r>
            </a:p>
          </p:txBody>
        </p:sp>
        <p:cxnSp>
          <p:nvCxnSpPr>
            <p:cNvPr id="214" name="Connecteur droit 213"/>
            <p:cNvCxnSpPr/>
            <p:nvPr/>
          </p:nvCxnSpPr>
          <p:spPr>
            <a:xfrm>
              <a:off x="14422629" y="4821525"/>
              <a:ext cx="1306019" cy="0"/>
            </a:xfrm>
            <a:prstGeom prst="line">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50" name="Groupe 449"/>
          <p:cNvGrpSpPr/>
          <p:nvPr/>
        </p:nvGrpSpPr>
        <p:grpSpPr>
          <a:xfrm>
            <a:off x="4043222" y="2931790"/>
            <a:ext cx="2328978" cy="404827"/>
            <a:chOff x="12597995" y="7173395"/>
            <a:chExt cx="6235678" cy="1076789"/>
          </a:xfrm>
        </p:grpSpPr>
        <p:sp>
          <p:nvSpPr>
            <p:cNvPr id="220" name="Rectangle 219"/>
            <p:cNvSpPr/>
            <p:nvPr/>
          </p:nvSpPr>
          <p:spPr>
            <a:xfrm>
              <a:off x="14343268" y="7173395"/>
              <a:ext cx="4490405" cy="1076789"/>
            </a:xfrm>
            <a:prstGeom prst="rect">
              <a:avLst/>
            </a:prstGeom>
            <a:solidFill>
              <a:srgbClr val="7030A0"/>
            </a:solidFill>
            <a:ln>
              <a:solidFill>
                <a:schemeClr val="tx1"/>
              </a:solidFill>
            </a:ln>
          </p:spPr>
          <p:txBody>
            <a:bodyPr wrap="none" lIns="218030" tIns="109016" rIns="218030" bIns="109016">
              <a:spAutoFit/>
            </a:bodyPr>
            <a:lstStyle/>
            <a:p>
              <a:pPr algn="ctr"/>
              <a:r>
                <a:rPr lang="fr-BE" sz="1200" dirty="0">
                  <a:solidFill>
                    <a:schemeClr val="bg1"/>
                  </a:solidFill>
                </a:rPr>
                <a:t>3. Pic de </a:t>
              </a:r>
              <a:r>
                <a:rPr lang="fr-BE" sz="1200" dirty="0" err="1">
                  <a:solidFill>
                    <a:schemeClr val="bg1"/>
                  </a:solidFill>
                </a:rPr>
                <a:t>LH</a:t>
              </a:r>
              <a:r>
                <a:rPr lang="fr-BE" sz="1200" dirty="0">
                  <a:solidFill>
                    <a:schemeClr val="bg1"/>
                  </a:solidFill>
                </a:rPr>
                <a:t> optimal</a:t>
              </a:r>
            </a:p>
          </p:txBody>
        </p:sp>
        <p:cxnSp>
          <p:nvCxnSpPr>
            <p:cNvPr id="221" name="Connecteur droit 220"/>
            <p:cNvCxnSpPr/>
            <p:nvPr/>
          </p:nvCxnSpPr>
          <p:spPr>
            <a:xfrm>
              <a:off x="12597995" y="8011570"/>
              <a:ext cx="1663348" cy="0"/>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49" name="Groupe 448"/>
          <p:cNvGrpSpPr/>
          <p:nvPr/>
        </p:nvGrpSpPr>
        <p:grpSpPr>
          <a:xfrm>
            <a:off x="3894745" y="3391059"/>
            <a:ext cx="2255674" cy="404827"/>
            <a:chOff x="12200456" y="8394993"/>
            <a:chExt cx="6039411" cy="1076789"/>
          </a:xfrm>
        </p:grpSpPr>
        <p:sp>
          <p:nvSpPr>
            <p:cNvPr id="202" name="Rectangle 201"/>
            <p:cNvSpPr/>
            <p:nvPr/>
          </p:nvSpPr>
          <p:spPr>
            <a:xfrm>
              <a:off x="14601667" y="8394993"/>
              <a:ext cx="3638200" cy="1076789"/>
            </a:xfrm>
            <a:prstGeom prst="rect">
              <a:avLst/>
            </a:prstGeom>
            <a:solidFill>
              <a:srgbClr val="C00000"/>
            </a:solidFill>
            <a:ln>
              <a:solidFill>
                <a:schemeClr val="tx1"/>
              </a:solidFill>
            </a:ln>
          </p:spPr>
          <p:txBody>
            <a:bodyPr wrap="none" lIns="218030" tIns="109016" rIns="218030" bIns="109016">
              <a:spAutoFit/>
            </a:bodyPr>
            <a:lstStyle/>
            <a:p>
              <a:pPr algn="ctr"/>
              <a:r>
                <a:rPr lang="fr-BE" sz="1200" dirty="0">
                  <a:solidFill>
                    <a:schemeClr val="bg1"/>
                  </a:solidFill>
                </a:rPr>
                <a:t>4. Pic de GnRH</a:t>
              </a:r>
            </a:p>
          </p:txBody>
        </p:sp>
        <p:cxnSp>
          <p:nvCxnSpPr>
            <p:cNvPr id="230" name="Connecteur droit 229"/>
            <p:cNvCxnSpPr>
              <a:endCxn id="202" idx="1"/>
            </p:cNvCxnSpPr>
            <p:nvPr/>
          </p:nvCxnSpPr>
          <p:spPr>
            <a:xfrm>
              <a:off x="12200456" y="8754858"/>
              <a:ext cx="2401211" cy="178531"/>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57" name="Groupe 456"/>
          <p:cNvGrpSpPr/>
          <p:nvPr/>
        </p:nvGrpSpPr>
        <p:grpSpPr>
          <a:xfrm>
            <a:off x="3119362" y="876819"/>
            <a:ext cx="1129610" cy="974851"/>
            <a:chOff x="10124418" y="1723596"/>
            <a:chExt cx="3024452" cy="3265038"/>
          </a:xfrm>
        </p:grpSpPr>
        <p:sp>
          <p:nvSpPr>
            <p:cNvPr id="199" name="Rectangle 198"/>
            <p:cNvSpPr/>
            <p:nvPr/>
          </p:nvSpPr>
          <p:spPr>
            <a:xfrm>
              <a:off x="10124418" y="1723596"/>
              <a:ext cx="3024452" cy="2438244"/>
            </a:xfrm>
            <a:prstGeom prst="rect">
              <a:avLst/>
            </a:prstGeom>
            <a:solidFill>
              <a:srgbClr val="92D050"/>
            </a:solidFill>
            <a:ln>
              <a:solidFill>
                <a:schemeClr val="tx1"/>
              </a:solidFill>
            </a:ln>
          </p:spPr>
          <p:txBody>
            <a:bodyPr wrap="none" lIns="218030" tIns="109016" rIns="218030" bIns="109016">
              <a:spAutoFit/>
            </a:bodyPr>
            <a:lstStyle/>
            <a:p>
              <a:pPr algn="ctr"/>
              <a:r>
                <a:rPr lang="fr-BE" sz="1100" dirty="0">
                  <a:solidFill>
                    <a:schemeClr val="bg1"/>
                  </a:solidFill>
                </a:rPr>
                <a:t>6. Synthèse </a:t>
              </a:r>
            </a:p>
            <a:p>
              <a:pPr algn="ctr"/>
              <a:r>
                <a:rPr lang="fr-BE" sz="1100" dirty="0">
                  <a:solidFill>
                    <a:schemeClr val="bg1"/>
                  </a:solidFill>
                </a:rPr>
                <a:t>d’</a:t>
              </a:r>
              <a:r>
                <a:rPr lang="fr-BE" sz="1100" dirty="0" err="1">
                  <a:solidFill>
                    <a:schemeClr val="bg1"/>
                  </a:solidFill>
                </a:rPr>
                <a:t>oestradiol</a:t>
              </a:r>
              <a:endParaRPr lang="fr-BE" sz="1100" dirty="0">
                <a:solidFill>
                  <a:schemeClr val="bg1"/>
                </a:solidFill>
              </a:endParaRPr>
            </a:p>
            <a:p>
              <a:pPr algn="ctr"/>
              <a:r>
                <a:rPr lang="fr-BE" sz="1100" dirty="0">
                  <a:solidFill>
                    <a:schemeClr val="bg1"/>
                  </a:solidFill>
                </a:rPr>
                <a:t> optimale</a:t>
              </a:r>
            </a:p>
          </p:txBody>
        </p:sp>
        <p:cxnSp>
          <p:nvCxnSpPr>
            <p:cNvPr id="232" name="Connecteur droit 231"/>
            <p:cNvCxnSpPr/>
            <p:nvPr/>
          </p:nvCxnSpPr>
          <p:spPr>
            <a:xfrm>
              <a:off x="11833406" y="4136091"/>
              <a:ext cx="25503" cy="852543"/>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e 13"/>
          <p:cNvGrpSpPr/>
          <p:nvPr/>
        </p:nvGrpSpPr>
        <p:grpSpPr>
          <a:xfrm>
            <a:off x="323528" y="2949719"/>
            <a:ext cx="1918983" cy="774159"/>
            <a:chOff x="2638773" y="6912545"/>
            <a:chExt cx="5137943" cy="2059169"/>
          </a:xfrm>
        </p:grpSpPr>
        <p:sp>
          <p:nvSpPr>
            <p:cNvPr id="497" name="Rectangle 496"/>
            <p:cNvSpPr/>
            <p:nvPr/>
          </p:nvSpPr>
          <p:spPr>
            <a:xfrm>
              <a:off x="2638773" y="6912545"/>
              <a:ext cx="3468408" cy="2059169"/>
            </a:xfrm>
            <a:prstGeom prst="rect">
              <a:avLst/>
            </a:prstGeom>
            <a:solidFill>
              <a:schemeClr val="tx2">
                <a:lumMod val="40000"/>
                <a:lumOff val="60000"/>
              </a:schemeClr>
            </a:solidFill>
            <a:ln>
              <a:solidFill>
                <a:schemeClr val="tx1"/>
              </a:solidFill>
            </a:ln>
          </p:spPr>
          <p:txBody>
            <a:bodyPr wrap="none" lIns="218030" tIns="109016" rIns="218030" bIns="109016">
              <a:spAutoFit/>
            </a:bodyPr>
            <a:lstStyle/>
            <a:p>
              <a:pPr algn="ctr"/>
              <a:r>
                <a:rPr lang="fr-BE" sz="1200" dirty="0">
                  <a:solidFill>
                    <a:schemeClr val="bg1"/>
                  </a:solidFill>
                </a:rPr>
                <a:t>8. Croissance </a:t>
              </a:r>
            </a:p>
            <a:p>
              <a:pPr algn="ctr"/>
              <a:r>
                <a:rPr lang="fr-BE" sz="1200" dirty="0">
                  <a:solidFill>
                    <a:schemeClr val="bg1"/>
                  </a:solidFill>
                </a:rPr>
                <a:t>folliculaire</a:t>
              </a:r>
            </a:p>
            <a:p>
              <a:pPr algn="ctr"/>
              <a:r>
                <a:rPr lang="fr-BE" sz="1200" dirty="0">
                  <a:solidFill>
                    <a:schemeClr val="bg1"/>
                  </a:solidFill>
                </a:rPr>
                <a:t>optimale</a:t>
              </a:r>
            </a:p>
          </p:txBody>
        </p:sp>
        <p:cxnSp>
          <p:nvCxnSpPr>
            <p:cNvPr id="235" name="Connecteur droit 234"/>
            <p:cNvCxnSpPr/>
            <p:nvPr/>
          </p:nvCxnSpPr>
          <p:spPr>
            <a:xfrm>
              <a:off x="6107562" y="7584700"/>
              <a:ext cx="1669154" cy="0"/>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Groupe 14"/>
          <p:cNvGrpSpPr/>
          <p:nvPr/>
        </p:nvGrpSpPr>
        <p:grpSpPr>
          <a:xfrm>
            <a:off x="3977716" y="4285613"/>
            <a:ext cx="2826532" cy="752367"/>
            <a:chOff x="12422607" y="10774392"/>
            <a:chExt cx="7567841" cy="2001203"/>
          </a:xfrm>
        </p:grpSpPr>
        <p:sp>
          <p:nvSpPr>
            <p:cNvPr id="505" name="Rectangle 504"/>
            <p:cNvSpPr/>
            <p:nvPr/>
          </p:nvSpPr>
          <p:spPr>
            <a:xfrm>
              <a:off x="14296588" y="11207617"/>
              <a:ext cx="5693860" cy="1567978"/>
            </a:xfrm>
            <a:prstGeom prst="rect">
              <a:avLst/>
            </a:prstGeom>
            <a:solidFill>
              <a:srgbClr val="FFFF00"/>
            </a:solidFill>
            <a:ln>
              <a:noFill/>
            </a:ln>
          </p:spPr>
          <p:txBody>
            <a:bodyPr wrap="none" lIns="218030" tIns="109016" rIns="218030" bIns="109016">
              <a:spAutoFit/>
            </a:bodyPr>
            <a:lstStyle/>
            <a:p>
              <a:pPr algn="ctr"/>
              <a:r>
                <a:rPr lang="fr-BE" sz="1200" dirty="0"/>
                <a:t>5. Dans un environnement </a:t>
              </a:r>
            </a:p>
            <a:p>
              <a:pPr algn="ctr"/>
              <a:r>
                <a:rPr lang="fr-BE" sz="1200" dirty="0"/>
                <a:t>pauvre en P4</a:t>
              </a:r>
            </a:p>
          </p:txBody>
        </p:sp>
        <p:cxnSp>
          <p:nvCxnSpPr>
            <p:cNvPr id="240" name="Connecteur droit 239"/>
            <p:cNvCxnSpPr/>
            <p:nvPr/>
          </p:nvCxnSpPr>
          <p:spPr>
            <a:xfrm>
              <a:off x="12422607" y="10774392"/>
              <a:ext cx="1544442" cy="948919"/>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52" name="Groupe 451"/>
          <p:cNvGrpSpPr/>
          <p:nvPr/>
        </p:nvGrpSpPr>
        <p:grpSpPr>
          <a:xfrm>
            <a:off x="73400" y="760988"/>
            <a:ext cx="2909200" cy="995239"/>
            <a:chOff x="725070" y="4875002"/>
            <a:chExt cx="8293909" cy="2647214"/>
          </a:xfrm>
        </p:grpSpPr>
        <p:sp>
          <p:nvSpPr>
            <p:cNvPr id="243" name="Rectangle 242"/>
            <p:cNvSpPr/>
            <p:nvPr/>
          </p:nvSpPr>
          <p:spPr>
            <a:xfrm>
              <a:off x="725070" y="4875002"/>
              <a:ext cx="8293909" cy="2059168"/>
            </a:xfrm>
            <a:prstGeom prst="rect">
              <a:avLst/>
            </a:prstGeom>
            <a:solidFill>
              <a:srgbClr val="FFFF00"/>
            </a:solidFill>
            <a:ln>
              <a:solidFill>
                <a:schemeClr val="tx1"/>
              </a:solidFill>
            </a:ln>
          </p:spPr>
          <p:txBody>
            <a:bodyPr wrap="none" lIns="218030" tIns="109016" rIns="218030" bIns="109016">
              <a:spAutoFit/>
            </a:bodyPr>
            <a:lstStyle/>
            <a:p>
              <a:r>
                <a:rPr lang="fr-BE" sz="1200" dirty="0"/>
                <a:t>9. Dans un environnement </a:t>
              </a:r>
              <a:r>
                <a:rPr lang="fr-BE" sz="1200" dirty="0" smtClean="0"/>
                <a:t> riche </a:t>
              </a:r>
              <a:r>
                <a:rPr lang="fr-BE" sz="1200" dirty="0"/>
                <a:t>en P4 </a:t>
              </a:r>
              <a:endParaRPr lang="fr-BE" sz="1200" dirty="0" smtClean="0"/>
            </a:p>
            <a:p>
              <a:r>
                <a:rPr lang="fr-BE" sz="1200" dirty="0" smtClean="0"/>
                <a:t>pour </a:t>
              </a:r>
              <a:r>
                <a:rPr lang="fr-BE" sz="1200" dirty="0"/>
                <a:t>inhiber la </a:t>
              </a:r>
              <a:r>
                <a:rPr lang="fr-BE" sz="1200" dirty="0" smtClean="0"/>
                <a:t>LH et </a:t>
              </a:r>
              <a:r>
                <a:rPr lang="fr-BE" sz="1200" dirty="0"/>
                <a:t>donc une maturation </a:t>
              </a:r>
              <a:endParaRPr lang="fr-BE" sz="1200" dirty="0" smtClean="0"/>
            </a:p>
            <a:p>
              <a:r>
                <a:rPr lang="fr-BE" sz="1200" dirty="0" smtClean="0"/>
                <a:t>ovocytaire </a:t>
              </a:r>
              <a:r>
                <a:rPr lang="fr-BE" sz="1200" dirty="0"/>
                <a:t>trop </a:t>
              </a:r>
              <a:r>
                <a:rPr lang="fr-BE" sz="1200" dirty="0" smtClean="0"/>
                <a:t>précoce</a:t>
              </a:r>
              <a:endParaRPr lang="fr-BE" sz="1200" dirty="0"/>
            </a:p>
          </p:txBody>
        </p:sp>
        <p:cxnSp>
          <p:nvCxnSpPr>
            <p:cNvPr id="245" name="Connecteur droit 244"/>
            <p:cNvCxnSpPr/>
            <p:nvPr/>
          </p:nvCxnSpPr>
          <p:spPr>
            <a:xfrm flipV="1">
              <a:off x="5264426" y="6934170"/>
              <a:ext cx="0" cy="588046"/>
            </a:xfrm>
            <a:prstGeom prst="line">
              <a:avLst/>
            </a:prstGeom>
            <a:ln w="127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4" name="Rectangle à coins arrondis 193"/>
          <p:cNvSpPr/>
          <p:nvPr/>
        </p:nvSpPr>
        <p:spPr>
          <a:xfrm>
            <a:off x="87657" y="88684"/>
            <a:ext cx="5399329" cy="39852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2000" dirty="0">
                <a:solidFill>
                  <a:schemeClr val="bg1"/>
                </a:solidFill>
              </a:rPr>
              <a:t>Les étapes d’obtention d’une gestation</a:t>
            </a:r>
          </a:p>
        </p:txBody>
      </p:sp>
      <p:sp>
        <p:nvSpPr>
          <p:cNvPr id="216" name="ZoneTexte 215"/>
          <p:cNvSpPr txBox="1"/>
          <p:nvPr/>
        </p:nvSpPr>
        <p:spPr>
          <a:xfrm>
            <a:off x="6027068" y="839146"/>
            <a:ext cx="1408783" cy="588558"/>
          </a:xfrm>
          <a:prstGeom prst="rect">
            <a:avLst/>
          </a:prstGeom>
          <a:noFill/>
        </p:spPr>
        <p:txBody>
          <a:bodyPr wrap="none" lIns="34226" tIns="17113" rIns="34226" bIns="17113" rtlCol="0">
            <a:spAutoFit/>
          </a:bodyPr>
          <a:lstStyle/>
          <a:p>
            <a:pPr algn="ctr"/>
            <a:r>
              <a:rPr lang="fr-BE" dirty="0" smtClean="0">
                <a:solidFill>
                  <a:schemeClr val="bg1"/>
                </a:solidFill>
              </a:rPr>
              <a:t>En remontant </a:t>
            </a:r>
          </a:p>
          <a:p>
            <a:pPr algn="ctr"/>
            <a:r>
              <a:rPr lang="fr-BE" dirty="0" smtClean="0">
                <a:solidFill>
                  <a:schemeClr val="bg1"/>
                </a:solidFill>
              </a:rPr>
              <a:t>le temps</a:t>
            </a:r>
            <a:endParaRPr lang="fr-BE" dirty="0">
              <a:solidFill>
                <a:schemeClr val="bg1"/>
              </a:solidFill>
            </a:endParaRPr>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655493" y="1756227"/>
            <a:ext cx="2463194" cy="318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10" descr="C:\Users\User\AppData\Local\Temp\SNAGHTMLfffe44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241" y="3798428"/>
            <a:ext cx="1025672" cy="1048961"/>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C:\Users\User\AppData\Local\Temp\SNAGHTMLdf6c43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241" y="2464136"/>
            <a:ext cx="799448" cy="83795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7799333" y="1950692"/>
            <a:ext cx="279118" cy="543841"/>
          </a:xfrm>
          <a:prstGeom prst="rect">
            <a:avLst/>
          </a:prstGeom>
          <a:noFill/>
        </p:spPr>
        <p:txBody>
          <a:bodyPr wrap="none" lIns="34226" tIns="17113" rIns="34226" bIns="17113" rtlCol="0">
            <a:spAutoFit/>
          </a:bodyPr>
          <a:lstStyle/>
          <a:p>
            <a:r>
              <a:rPr lang="fr-BE" sz="3300" dirty="0">
                <a:solidFill>
                  <a:schemeClr val="bg1"/>
                </a:solidFill>
              </a:rPr>
              <a:t>+</a:t>
            </a:r>
          </a:p>
        </p:txBody>
      </p:sp>
      <p:sp>
        <p:nvSpPr>
          <p:cNvPr id="200" name="ZoneTexte 199"/>
          <p:cNvSpPr txBox="1"/>
          <p:nvPr/>
        </p:nvSpPr>
        <p:spPr>
          <a:xfrm>
            <a:off x="7880016" y="3338452"/>
            <a:ext cx="279118" cy="543841"/>
          </a:xfrm>
          <a:prstGeom prst="rect">
            <a:avLst/>
          </a:prstGeom>
          <a:noFill/>
        </p:spPr>
        <p:txBody>
          <a:bodyPr wrap="none" lIns="34226" tIns="17113" rIns="34226" bIns="17113" rtlCol="0">
            <a:spAutoFit/>
          </a:bodyPr>
          <a:lstStyle/>
          <a:p>
            <a:r>
              <a:rPr lang="fr-BE" sz="3300" dirty="0">
                <a:solidFill>
                  <a:schemeClr val="bg1"/>
                </a:solidFill>
              </a:rPr>
              <a:t>=</a:t>
            </a:r>
          </a:p>
        </p:txBody>
      </p:sp>
    </p:spTree>
    <p:extLst>
      <p:ext uri="{BB962C8B-B14F-4D97-AF65-F5344CB8AC3E}">
        <p14:creationId xmlns:p14="http://schemas.microsoft.com/office/powerpoint/2010/main" val="57263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5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5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4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5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0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5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animBg="1"/>
      <p:bldP spid="18" grpId="0" animBg="1"/>
      <p:bldP spid="59" grpId="0" animBg="1"/>
      <p:bldP spid="68" grpId="0" animBg="1"/>
      <p:bldP spid="69" grpId="0" animBg="1"/>
      <p:bldP spid="70" grpId="0" animBg="1"/>
      <p:bldP spid="71" grpId="0" animBg="1"/>
      <p:bldP spid="72" grpId="0" animBg="1"/>
      <p:bldP spid="504" grpId="0" animBg="1"/>
      <p:bldP spid="530" grpId="0" animBg="1"/>
      <p:bldP spid="195" grpId="0" animBg="1"/>
      <p:bldP spid="216" grpId="0"/>
      <p:bldP spid="2" grpId="0"/>
      <p:bldP spid="20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7" name="Rectangle 496"/>
          <p:cNvSpPr/>
          <p:nvPr/>
        </p:nvSpPr>
        <p:spPr>
          <a:xfrm>
            <a:off x="473612" y="3140995"/>
            <a:ext cx="1613332" cy="429904"/>
          </a:xfrm>
          <a:prstGeom prst="rect">
            <a:avLst/>
          </a:prstGeom>
          <a:solidFill>
            <a:srgbClr val="C00000"/>
          </a:solidFill>
          <a:ln>
            <a:solidFill>
              <a:schemeClr val="tx1">
                <a:lumMod val="65000"/>
                <a:lumOff val="35000"/>
              </a:schemeClr>
            </a:solidFill>
          </a:ln>
        </p:spPr>
        <p:txBody>
          <a:bodyPr wrap="none" lIns="81609" tIns="40805" rIns="81609" bIns="40805">
            <a:spAutoFit/>
          </a:bodyPr>
          <a:lstStyle/>
          <a:p>
            <a:pPr algn="ctr"/>
            <a:r>
              <a:rPr lang="fr-BE" sz="1100" dirty="0">
                <a:solidFill>
                  <a:schemeClr val="bg1">
                    <a:lumMod val="95000"/>
                  </a:schemeClr>
                </a:solidFill>
              </a:rPr>
              <a:t>Objectif 2 : Optimiser</a:t>
            </a:r>
          </a:p>
          <a:p>
            <a:pPr algn="ctr"/>
            <a:r>
              <a:rPr lang="fr-BE" sz="1100" dirty="0">
                <a:solidFill>
                  <a:schemeClr val="bg1">
                    <a:lumMod val="95000"/>
                  </a:schemeClr>
                </a:solidFill>
              </a:rPr>
              <a:t>la période de dominance</a:t>
            </a:r>
          </a:p>
        </p:txBody>
      </p:sp>
      <p:sp>
        <p:nvSpPr>
          <p:cNvPr id="505" name="Rectangle 504"/>
          <p:cNvSpPr/>
          <p:nvPr/>
        </p:nvSpPr>
        <p:spPr>
          <a:xfrm>
            <a:off x="1668347" y="4578320"/>
            <a:ext cx="1612720" cy="429904"/>
          </a:xfrm>
          <a:prstGeom prst="rect">
            <a:avLst/>
          </a:prstGeom>
          <a:solidFill>
            <a:schemeClr val="accent6">
              <a:lumMod val="40000"/>
              <a:lumOff val="60000"/>
            </a:schemeClr>
          </a:solidFill>
          <a:ln>
            <a:solidFill>
              <a:schemeClr val="tx1">
                <a:lumMod val="65000"/>
                <a:lumOff val="35000"/>
              </a:schemeClr>
            </a:solidFill>
          </a:ln>
        </p:spPr>
        <p:txBody>
          <a:bodyPr wrap="square" lIns="81609" tIns="40805" rIns="81609" bIns="40805">
            <a:spAutoFit/>
          </a:bodyPr>
          <a:lstStyle/>
          <a:p>
            <a:pPr algn="ctr"/>
            <a:r>
              <a:rPr lang="fr-BE" sz="1100" dirty="0"/>
              <a:t>Dans un environnement </a:t>
            </a:r>
          </a:p>
          <a:p>
            <a:pPr algn="ctr"/>
            <a:r>
              <a:rPr lang="fr-BE" sz="1100" dirty="0"/>
              <a:t>pauvre en P4</a:t>
            </a:r>
          </a:p>
        </p:txBody>
      </p:sp>
      <p:grpSp>
        <p:nvGrpSpPr>
          <p:cNvPr id="535" name="Groupe 534"/>
          <p:cNvGrpSpPr/>
          <p:nvPr/>
        </p:nvGrpSpPr>
        <p:grpSpPr>
          <a:xfrm>
            <a:off x="2317041" y="2109416"/>
            <a:ext cx="2899485" cy="2475431"/>
            <a:chOff x="2763860" y="2530149"/>
            <a:chExt cx="3176292" cy="3300573"/>
          </a:xfrm>
        </p:grpSpPr>
        <p:grpSp>
          <p:nvGrpSpPr>
            <p:cNvPr id="534" name="Groupe 533"/>
            <p:cNvGrpSpPr/>
            <p:nvPr/>
          </p:nvGrpSpPr>
          <p:grpSpPr>
            <a:xfrm>
              <a:off x="2763860" y="2530149"/>
              <a:ext cx="3147310" cy="3300573"/>
              <a:chOff x="2763860" y="2530149"/>
              <a:chExt cx="3147310" cy="3300573"/>
            </a:xfrm>
          </p:grpSpPr>
          <p:grpSp>
            <p:nvGrpSpPr>
              <p:cNvPr id="17" name="Groupe 16"/>
              <p:cNvGrpSpPr/>
              <p:nvPr/>
            </p:nvGrpSpPr>
            <p:grpSpPr>
              <a:xfrm>
                <a:off x="2763860" y="2530149"/>
                <a:ext cx="3147310" cy="3300573"/>
                <a:chOff x="4067175" y="1484784"/>
                <a:chExt cx="4610100" cy="4831287"/>
              </a:xfrm>
            </p:grpSpPr>
            <p:sp>
              <p:nvSpPr>
                <p:cNvPr id="18" name="Rectangle 4"/>
                <p:cNvSpPr>
                  <a:spLocks noChangeArrowheads="1"/>
                </p:cNvSpPr>
                <p:nvPr/>
              </p:nvSpPr>
              <p:spPr bwMode="auto">
                <a:xfrm>
                  <a:off x="6732588" y="1557338"/>
                  <a:ext cx="831850" cy="3976687"/>
                </a:xfrm>
                <a:prstGeom prst="rect">
                  <a:avLst/>
                </a:prstGeom>
                <a:solidFill>
                  <a:schemeClr val="accent3">
                    <a:lumMod val="60000"/>
                    <a:lumOff val="40000"/>
                  </a:schemeClr>
                </a:solidFill>
                <a:ln w="12700">
                  <a:solidFill>
                    <a:schemeClr val="tx1"/>
                  </a:solidFill>
                  <a:miter lim="800000"/>
                  <a:headEnd/>
                  <a:tailEnd/>
                </a:ln>
              </p:spPr>
              <p:txBody>
                <a:bodyPr wrap="none" anchor="ctr"/>
                <a:lstStyle/>
                <a:p>
                  <a:pPr algn="ctr"/>
                  <a:endParaRPr lang="fr-FR" sz="1100"/>
                </a:p>
              </p:txBody>
            </p:sp>
            <p:cxnSp>
              <p:nvCxnSpPr>
                <p:cNvPr id="19" name="Connecteur droit 62"/>
                <p:cNvCxnSpPr>
                  <a:cxnSpLocks noChangeShapeType="1"/>
                </p:cNvCxnSpPr>
                <p:nvPr/>
              </p:nvCxnSpPr>
              <p:spPr bwMode="auto">
                <a:xfrm>
                  <a:off x="4378325" y="5661025"/>
                  <a:ext cx="0" cy="144463"/>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4668838" y="5661025"/>
                  <a:ext cx="0" cy="144463"/>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4964113" y="5661025"/>
                  <a:ext cx="0" cy="144463"/>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5256213" y="5661025"/>
                  <a:ext cx="0" cy="144463"/>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5549900" y="5661025"/>
                  <a:ext cx="0" cy="144463"/>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5843588" y="5661025"/>
                  <a:ext cx="0" cy="144463"/>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6137275" y="5661025"/>
                  <a:ext cx="0" cy="144463"/>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6430963" y="5661025"/>
                  <a:ext cx="0" cy="144463"/>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6723063" y="5661025"/>
                  <a:ext cx="0" cy="144463"/>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7015163" y="5661025"/>
                  <a:ext cx="0" cy="144463"/>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7308850" y="5661025"/>
                  <a:ext cx="0" cy="144463"/>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7602538" y="5661025"/>
                  <a:ext cx="0" cy="144463"/>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4083051" y="5805488"/>
                  <a:ext cx="527815" cy="510583"/>
                </a:xfrm>
                <a:prstGeom prst="rect">
                  <a:avLst/>
                </a:prstGeom>
                <a:noFill/>
                <a:ln w="9525">
                  <a:noFill/>
                  <a:miter lim="800000"/>
                  <a:headEnd/>
                  <a:tailEnd/>
                </a:ln>
              </p:spPr>
              <p:txBody>
                <a:bodyPr wrap="none">
                  <a:spAutoFit/>
                </a:bodyPr>
                <a:lstStyle/>
                <a:p>
                  <a:r>
                    <a:rPr lang="fr-BE" sz="1100"/>
                    <a:t>10</a:t>
                  </a:r>
                  <a:endParaRPr lang="en-US" sz="1100"/>
                </a:p>
              </p:txBody>
            </p:sp>
            <p:sp>
              <p:nvSpPr>
                <p:cNvPr id="32" name="ZoneTexte 97"/>
                <p:cNvSpPr txBox="1">
                  <a:spLocks noChangeArrowheads="1"/>
                </p:cNvSpPr>
                <p:nvPr/>
              </p:nvSpPr>
              <p:spPr bwMode="auto">
                <a:xfrm>
                  <a:off x="4378326" y="5805486"/>
                  <a:ext cx="527815" cy="510583"/>
                </a:xfrm>
                <a:prstGeom prst="rect">
                  <a:avLst/>
                </a:prstGeom>
                <a:noFill/>
                <a:ln w="9525">
                  <a:noFill/>
                  <a:miter lim="800000"/>
                  <a:headEnd/>
                  <a:tailEnd/>
                </a:ln>
              </p:spPr>
              <p:txBody>
                <a:bodyPr wrap="none">
                  <a:spAutoFit/>
                </a:bodyPr>
                <a:lstStyle/>
                <a:p>
                  <a:r>
                    <a:rPr lang="fr-BE" sz="1100"/>
                    <a:t>11</a:t>
                  </a:r>
                  <a:endParaRPr lang="en-US" sz="1100"/>
                </a:p>
              </p:txBody>
            </p:sp>
            <p:sp>
              <p:nvSpPr>
                <p:cNvPr id="33" name="ZoneTexte 98"/>
                <p:cNvSpPr txBox="1">
                  <a:spLocks noChangeArrowheads="1"/>
                </p:cNvSpPr>
                <p:nvPr/>
              </p:nvSpPr>
              <p:spPr bwMode="auto">
                <a:xfrm>
                  <a:off x="4668838" y="5805486"/>
                  <a:ext cx="527815" cy="510583"/>
                </a:xfrm>
                <a:prstGeom prst="rect">
                  <a:avLst/>
                </a:prstGeom>
                <a:noFill/>
                <a:ln w="9525">
                  <a:noFill/>
                  <a:miter lim="800000"/>
                  <a:headEnd/>
                  <a:tailEnd/>
                </a:ln>
              </p:spPr>
              <p:txBody>
                <a:bodyPr wrap="none">
                  <a:spAutoFit/>
                </a:bodyPr>
                <a:lstStyle/>
                <a:p>
                  <a:r>
                    <a:rPr lang="fr-BE" sz="1100"/>
                    <a:t>12</a:t>
                  </a:r>
                  <a:endParaRPr lang="en-US" sz="1100"/>
                </a:p>
              </p:txBody>
            </p:sp>
            <p:sp>
              <p:nvSpPr>
                <p:cNvPr id="34" name="ZoneTexte 99"/>
                <p:cNvSpPr txBox="1">
                  <a:spLocks noChangeArrowheads="1"/>
                </p:cNvSpPr>
                <p:nvPr/>
              </p:nvSpPr>
              <p:spPr bwMode="auto">
                <a:xfrm>
                  <a:off x="4964114" y="5805486"/>
                  <a:ext cx="527815" cy="510583"/>
                </a:xfrm>
                <a:prstGeom prst="rect">
                  <a:avLst/>
                </a:prstGeom>
                <a:noFill/>
                <a:ln w="9525">
                  <a:noFill/>
                  <a:miter lim="800000"/>
                  <a:headEnd/>
                  <a:tailEnd/>
                </a:ln>
              </p:spPr>
              <p:txBody>
                <a:bodyPr wrap="none">
                  <a:spAutoFit/>
                </a:bodyPr>
                <a:lstStyle/>
                <a:p>
                  <a:r>
                    <a:rPr lang="fr-BE" sz="1100"/>
                    <a:t>13</a:t>
                  </a:r>
                  <a:endParaRPr lang="en-US" sz="1100"/>
                </a:p>
              </p:txBody>
            </p:sp>
            <p:sp>
              <p:nvSpPr>
                <p:cNvPr id="35" name="ZoneTexte 100"/>
                <p:cNvSpPr txBox="1">
                  <a:spLocks noChangeArrowheads="1"/>
                </p:cNvSpPr>
                <p:nvPr/>
              </p:nvSpPr>
              <p:spPr bwMode="auto">
                <a:xfrm>
                  <a:off x="5256213" y="5805486"/>
                  <a:ext cx="527815" cy="510583"/>
                </a:xfrm>
                <a:prstGeom prst="rect">
                  <a:avLst/>
                </a:prstGeom>
                <a:noFill/>
                <a:ln w="9525">
                  <a:noFill/>
                  <a:miter lim="800000"/>
                  <a:headEnd/>
                  <a:tailEnd/>
                </a:ln>
              </p:spPr>
              <p:txBody>
                <a:bodyPr wrap="none">
                  <a:spAutoFit/>
                </a:bodyPr>
                <a:lstStyle/>
                <a:p>
                  <a:r>
                    <a:rPr lang="fr-BE" sz="1100"/>
                    <a:t>14</a:t>
                  </a:r>
                  <a:endParaRPr lang="en-US" sz="1100"/>
                </a:p>
              </p:txBody>
            </p:sp>
            <p:sp>
              <p:nvSpPr>
                <p:cNvPr id="36" name="ZoneTexte 101"/>
                <p:cNvSpPr txBox="1">
                  <a:spLocks noChangeArrowheads="1"/>
                </p:cNvSpPr>
                <p:nvPr/>
              </p:nvSpPr>
              <p:spPr bwMode="auto">
                <a:xfrm>
                  <a:off x="5549900" y="5805486"/>
                  <a:ext cx="527815" cy="510583"/>
                </a:xfrm>
                <a:prstGeom prst="rect">
                  <a:avLst/>
                </a:prstGeom>
                <a:noFill/>
                <a:ln w="9525">
                  <a:noFill/>
                  <a:miter lim="800000"/>
                  <a:headEnd/>
                  <a:tailEnd/>
                </a:ln>
              </p:spPr>
              <p:txBody>
                <a:bodyPr wrap="none">
                  <a:spAutoFit/>
                </a:bodyPr>
                <a:lstStyle/>
                <a:p>
                  <a:r>
                    <a:rPr lang="fr-BE" sz="1100"/>
                    <a:t>15</a:t>
                  </a:r>
                  <a:endParaRPr lang="en-US" sz="1100"/>
                </a:p>
              </p:txBody>
            </p:sp>
            <p:sp>
              <p:nvSpPr>
                <p:cNvPr id="37" name="ZoneTexte 102"/>
                <p:cNvSpPr txBox="1">
                  <a:spLocks noChangeArrowheads="1"/>
                </p:cNvSpPr>
                <p:nvPr/>
              </p:nvSpPr>
              <p:spPr bwMode="auto">
                <a:xfrm>
                  <a:off x="5843588" y="5805486"/>
                  <a:ext cx="527815" cy="510583"/>
                </a:xfrm>
                <a:prstGeom prst="rect">
                  <a:avLst/>
                </a:prstGeom>
                <a:noFill/>
                <a:ln w="9525">
                  <a:noFill/>
                  <a:miter lim="800000"/>
                  <a:headEnd/>
                  <a:tailEnd/>
                </a:ln>
              </p:spPr>
              <p:txBody>
                <a:bodyPr wrap="none">
                  <a:spAutoFit/>
                </a:bodyPr>
                <a:lstStyle/>
                <a:p>
                  <a:r>
                    <a:rPr lang="fr-BE" sz="1100"/>
                    <a:t>16</a:t>
                  </a:r>
                  <a:endParaRPr lang="en-US" sz="1100"/>
                </a:p>
              </p:txBody>
            </p:sp>
            <p:sp>
              <p:nvSpPr>
                <p:cNvPr id="38" name="ZoneTexte 103"/>
                <p:cNvSpPr txBox="1">
                  <a:spLocks noChangeArrowheads="1"/>
                </p:cNvSpPr>
                <p:nvPr/>
              </p:nvSpPr>
              <p:spPr bwMode="auto">
                <a:xfrm>
                  <a:off x="6137275" y="5805486"/>
                  <a:ext cx="527815" cy="510583"/>
                </a:xfrm>
                <a:prstGeom prst="rect">
                  <a:avLst/>
                </a:prstGeom>
                <a:noFill/>
                <a:ln w="9525">
                  <a:noFill/>
                  <a:miter lim="800000"/>
                  <a:headEnd/>
                  <a:tailEnd/>
                </a:ln>
              </p:spPr>
              <p:txBody>
                <a:bodyPr wrap="none">
                  <a:spAutoFit/>
                </a:bodyPr>
                <a:lstStyle/>
                <a:p>
                  <a:r>
                    <a:rPr lang="fr-BE" sz="1100"/>
                    <a:t>17</a:t>
                  </a:r>
                  <a:endParaRPr lang="en-US" sz="1100"/>
                </a:p>
              </p:txBody>
            </p:sp>
            <p:sp>
              <p:nvSpPr>
                <p:cNvPr id="39" name="ZoneTexte 104"/>
                <p:cNvSpPr txBox="1">
                  <a:spLocks noChangeArrowheads="1"/>
                </p:cNvSpPr>
                <p:nvPr/>
              </p:nvSpPr>
              <p:spPr bwMode="auto">
                <a:xfrm>
                  <a:off x="6430963" y="5805486"/>
                  <a:ext cx="527815" cy="510583"/>
                </a:xfrm>
                <a:prstGeom prst="rect">
                  <a:avLst/>
                </a:prstGeom>
                <a:noFill/>
                <a:ln w="9525">
                  <a:noFill/>
                  <a:miter lim="800000"/>
                  <a:headEnd/>
                  <a:tailEnd/>
                </a:ln>
              </p:spPr>
              <p:txBody>
                <a:bodyPr wrap="none">
                  <a:spAutoFit/>
                </a:bodyPr>
                <a:lstStyle/>
                <a:p>
                  <a:r>
                    <a:rPr lang="fr-BE" sz="1100"/>
                    <a:t>18</a:t>
                  </a:r>
                  <a:endParaRPr lang="en-US" sz="1100"/>
                </a:p>
              </p:txBody>
            </p:sp>
            <p:sp>
              <p:nvSpPr>
                <p:cNvPr id="40" name="ZoneTexte 105"/>
                <p:cNvSpPr txBox="1">
                  <a:spLocks noChangeArrowheads="1"/>
                </p:cNvSpPr>
                <p:nvPr/>
              </p:nvSpPr>
              <p:spPr bwMode="auto">
                <a:xfrm>
                  <a:off x="6723063" y="5805486"/>
                  <a:ext cx="527815" cy="510583"/>
                </a:xfrm>
                <a:prstGeom prst="rect">
                  <a:avLst/>
                </a:prstGeom>
                <a:noFill/>
                <a:ln w="9525">
                  <a:noFill/>
                  <a:miter lim="800000"/>
                  <a:headEnd/>
                  <a:tailEnd/>
                </a:ln>
              </p:spPr>
              <p:txBody>
                <a:bodyPr wrap="none">
                  <a:spAutoFit/>
                </a:bodyPr>
                <a:lstStyle/>
                <a:p>
                  <a:r>
                    <a:rPr lang="fr-BE" sz="1100"/>
                    <a:t>19</a:t>
                  </a:r>
                  <a:endParaRPr lang="en-US" sz="1100"/>
                </a:p>
              </p:txBody>
            </p:sp>
            <p:sp>
              <p:nvSpPr>
                <p:cNvPr id="41" name="ZoneTexte 106"/>
                <p:cNvSpPr txBox="1">
                  <a:spLocks noChangeArrowheads="1"/>
                </p:cNvSpPr>
                <p:nvPr/>
              </p:nvSpPr>
              <p:spPr bwMode="auto">
                <a:xfrm>
                  <a:off x="7015164" y="5805486"/>
                  <a:ext cx="527815" cy="510583"/>
                </a:xfrm>
                <a:prstGeom prst="rect">
                  <a:avLst/>
                </a:prstGeom>
                <a:noFill/>
                <a:ln w="9525">
                  <a:noFill/>
                  <a:miter lim="800000"/>
                  <a:headEnd/>
                  <a:tailEnd/>
                </a:ln>
              </p:spPr>
              <p:txBody>
                <a:bodyPr wrap="none">
                  <a:spAutoFit/>
                </a:bodyPr>
                <a:lstStyle/>
                <a:p>
                  <a:r>
                    <a:rPr lang="fr-BE" sz="1100"/>
                    <a:t>20</a:t>
                  </a:r>
                  <a:endParaRPr lang="en-US" sz="1100"/>
                </a:p>
              </p:txBody>
            </p:sp>
            <p:sp>
              <p:nvSpPr>
                <p:cNvPr id="42" name="ZoneTexte 107"/>
                <p:cNvSpPr txBox="1">
                  <a:spLocks noChangeArrowheads="1"/>
                </p:cNvSpPr>
                <p:nvPr/>
              </p:nvSpPr>
              <p:spPr bwMode="auto">
                <a:xfrm>
                  <a:off x="7308851" y="5805486"/>
                  <a:ext cx="527815" cy="510583"/>
                </a:xfrm>
                <a:prstGeom prst="rect">
                  <a:avLst/>
                </a:prstGeom>
                <a:noFill/>
                <a:ln w="9525">
                  <a:noFill/>
                  <a:miter lim="800000"/>
                  <a:headEnd/>
                  <a:tailEnd/>
                </a:ln>
              </p:spPr>
              <p:txBody>
                <a:bodyPr wrap="none">
                  <a:spAutoFit/>
                </a:bodyPr>
                <a:lstStyle/>
                <a:p>
                  <a:r>
                    <a:rPr lang="fr-BE" sz="1100"/>
                    <a:t>21</a:t>
                  </a:r>
                  <a:endParaRPr lang="en-US" sz="1100"/>
                </a:p>
              </p:txBody>
            </p:sp>
            <p:cxnSp>
              <p:nvCxnSpPr>
                <p:cNvPr id="43" name="Connecteur droit 73"/>
                <p:cNvCxnSpPr>
                  <a:cxnSpLocks noChangeShapeType="1"/>
                </p:cNvCxnSpPr>
                <p:nvPr/>
              </p:nvCxnSpPr>
              <p:spPr bwMode="auto">
                <a:xfrm>
                  <a:off x="7881938" y="5691188"/>
                  <a:ext cx="0" cy="142875"/>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7653338" y="5803899"/>
                  <a:ext cx="412068" cy="510583"/>
                </a:xfrm>
                <a:prstGeom prst="rect">
                  <a:avLst/>
                </a:prstGeom>
                <a:noFill/>
                <a:ln w="9525">
                  <a:noFill/>
                  <a:miter lim="800000"/>
                  <a:headEnd/>
                  <a:tailEnd/>
                </a:ln>
              </p:spPr>
              <p:txBody>
                <a:bodyPr wrap="none">
                  <a:spAutoFit/>
                </a:bodyPr>
                <a:lstStyle/>
                <a:p>
                  <a:r>
                    <a:rPr lang="fr-BE" sz="1100"/>
                    <a:t>0</a:t>
                  </a:r>
                  <a:endParaRPr lang="en-US" sz="1100"/>
                </a:p>
              </p:txBody>
            </p:sp>
            <p:grpSp>
              <p:nvGrpSpPr>
                <p:cNvPr id="45" name="Group 142"/>
                <p:cNvGrpSpPr>
                  <a:grpSpLocks/>
                </p:cNvGrpSpPr>
                <p:nvPr/>
              </p:nvGrpSpPr>
              <p:grpSpPr bwMode="auto">
                <a:xfrm>
                  <a:off x="4572000" y="5445125"/>
                  <a:ext cx="288925" cy="142875"/>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46" name="Group 148"/>
                <p:cNvGrpSpPr>
                  <a:grpSpLocks/>
                </p:cNvGrpSpPr>
                <p:nvPr/>
              </p:nvGrpSpPr>
              <p:grpSpPr bwMode="auto">
                <a:xfrm>
                  <a:off x="4284663" y="5445125"/>
                  <a:ext cx="288925" cy="142875"/>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47" name="Group 154"/>
                <p:cNvGrpSpPr>
                  <a:grpSpLocks/>
                </p:cNvGrpSpPr>
                <p:nvPr/>
              </p:nvGrpSpPr>
              <p:grpSpPr bwMode="auto">
                <a:xfrm>
                  <a:off x="4067175" y="5445125"/>
                  <a:ext cx="288925" cy="142875"/>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48" name="Group 178"/>
                <p:cNvGrpSpPr>
                  <a:grpSpLocks/>
                </p:cNvGrpSpPr>
                <p:nvPr/>
              </p:nvGrpSpPr>
              <p:grpSpPr bwMode="auto">
                <a:xfrm>
                  <a:off x="6229350" y="5445125"/>
                  <a:ext cx="288925" cy="142875"/>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49" name="Group 184"/>
                <p:cNvGrpSpPr>
                  <a:grpSpLocks/>
                </p:cNvGrpSpPr>
                <p:nvPr/>
              </p:nvGrpSpPr>
              <p:grpSpPr bwMode="auto">
                <a:xfrm>
                  <a:off x="5942013" y="5445125"/>
                  <a:ext cx="288925" cy="142875"/>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0" name="Group 190"/>
                <p:cNvGrpSpPr>
                  <a:grpSpLocks/>
                </p:cNvGrpSpPr>
                <p:nvPr/>
              </p:nvGrpSpPr>
              <p:grpSpPr bwMode="auto">
                <a:xfrm>
                  <a:off x="5724525" y="5445125"/>
                  <a:ext cx="288925" cy="142875"/>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1" name="Group 196"/>
                <p:cNvGrpSpPr>
                  <a:grpSpLocks/>
                </p:cNvGrpSpPr>
                <p:nvPr/>
              </p:nvGrpSpPr>
              <p:grpSpPr bwMode="auto">
                <a:xfrm>
                  <a:off x="5437188" y="5445125"/>
                  <a:ext cx="288925" cy="142875"/>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2" name="Group 202"/>
                <p:cNvGrpSpPr>
                  <a:grpSpLocks/>
                </p:cNvGrpSpPr>
                <p:nvPr/>
              </p:nvGrpSpPr>
              <p:grpSpPr bwMode="auto">
                <a:xfrm>
                  <a:off x="5149850" y="5445125"/>
                  <a:ext cx="288925" cy="142875"/>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3" name="Group 208"/>
                <p:cNvGrpSpPr>
                  <a:grpSpLocks/>
                </p:cNvGrpSpPr>
                <p:nvPr/>
              </p:nvGrpSpPr>
              <p:grpSpPr bwMode="auto">
                <a:xfrm>
                  <a:off x="4860925" y="5445125"/>
                  <a:ext cx="288925" cy="142875"/>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4" name="Group 214"/>
                <p:cNvGrpSpPr>
                  <a:grpSpLocks/>
                </p:cNvGrpSpPr>
                <p:nvPr/>
              </p:nvGrpSpPr>
              <p:grpSpPr bwMode="auto">
                <a:xfrm>
                  <a:off x="7526338" y="5445125"/>
                  <a:ext cx="288925" cy="142875"/>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5" name="Group 220"/>
                <p:cNvGrpSpPr>
                  <a:grpSpLocks/>
                </p:cNvGrpSpPr>
                <p:nvPr/>
              </p:nvGrpSpPr>
              <p:grpSpPr bwMode="auto">
                <a:xfrm>
                  <a:off x="7308850" y="5445125"/>
                  <a:ext cx="288925" cy="142875"/>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6" name="Group 226"/>
                <p:cNvGrpSpPr>
                  <a:grpSpLocks/>
                </p:cNvGrpSpPr>
                <p:nvPr/>
              </p:nvGrpSpPr>
              <p:grpSpPr bwMode="auto">
                <a:xfrm>
                  <a:off x="7021513" y="5445125"/>
                  <a:ext cx="288925" cy="142875"/>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7" name="Group 232"/>
                <p:cNvGrpSpPr>
                  <a:grpSpLocks/>
                </p:cNvGrpSpPr>
                <p:nvPr/>
              </p:nvGrpSpPr>
              <p:grpSpPr bwMode="auto">
                <a:xfrm>
                  <a:off x="6734175" y="5445125"/>
                  <a:ext cx="288925" cy="142875"/>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grpSp>
              <p:nvGrpSpPr>
                <p:cNvPr id="58" name="Group 238"/>
                <p:cNvGrpSpPr>
                  <a:grpSpLocks/>
                </p:cNvGrpSpPr>
                <p:nvPr/>
              </p:nvGrpSpPr>
              <p:grpSpPr bwMode="auto">
                <a:xfrm>
                  <a:off x="6445250" y="5445125"/>
                  <a:ext cx="288925" cy="142875"/>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sz="1100"/>
                  </a:p>
                </p:txBody>
              </p:sp>
            </p:grpSp>
            <p:sp>
              <p:nvSpPr>
                <p:cNvPr id="59" name="AutoShape 325"/>
                <p:cNvSpPr>
                  <a:spLocks noChangeArrowheads="1"/>
                </p:cNvSpPr>
                <p:nvPr/>
              </p:nvSpPr>
              <p:spPr bwMode="auto">
                <a:xfrm>
                  <a:off x="8316913" y="1628775"/>
                  <a:ext cx="360362" cy="863600"/>
                </a:xfrm>
                <a:prstGeom prst="moon">
                  <a:avLst>
                    <a:gd name="adj" fmla="val 50000"/>
                  </a:avLst>
                </a:prstGeom>
                <a:solidFill>
                  <a:srgbClr val="FF0000"/>
                </a:solidFill>
                <a:ln w="9525">
                  <a:solidFill>
                    <a:schemeClr val="tx1"/>
                  </a:solidFill>
                  <a:miter lim="800000"/>
                  <a:headEnd/>
                  <a:tailEnd/>
                </a:ln>
              </p:spPr>
              <p:txBody>
                <a:bodyPr wrap="none" anchor="ctr"/>
                <a:lstStyle/>
                <a:p>
                  <a:pPr algn="ctr"/>
                  <a:endParaRPr lang="fr-FR" sz="1100"/>
                </a:p>
              </p:txBody>
            </p:sp>
            <p:grpSp>
              <p:nvGrpSpPr>
                <p:cNvPr id="60" name="Group 296"/>
                <p:cNvGrpSpPr>
                  <a:grpSpLocks/>
                </p:cNvGrpSpPr>
                <p:nvPr/>
              </p:nvGrpSpPr>
              <p:grpSpPr bwMode="auto">
                <a:xfrm>
                  <a:off x="4284663" y="5013325"/>
                  <a:ext cx="360362" cy="431800"/>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sz="1100"/>
                  </a:p>
                </p:txBody>
              </p:sp>
            </p:grpSp>
            <p:sp>
              <p:nvSpPr>
                <p:cNvPr id="61" name="Oval 306"/>
                <p:cNvSpPr>
                  <a:spLocks noChangeArrowheads="1"/>
                </p:cNvSpPr>
                <p:nvPr/>
              </p:nvSpPr>
              <p:spPr bwMode="auto">
                <a:xfrm rot="558167">
                  <a:off x="5219700" y="3429000"/>
                  <a:ext cx="503237" cy="504825"/>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sz="1100"/>
                </a:p>
              </p:txBody>
            </p:sp>
            <p:grpSp>
              <p:nvGrpSpPr>
                <p:cNvPr id="62" name="Group 318"/>
                <p:cNvGrpSpPr>
                  <a:grpSpLocks/>
                </p:cNvGrpSpPr>
                <p:nvPr/>
              </p:nvGrpSpPr>
              <p:grpSpPr bwMode="auto">
                <a:xfrm>
                  <a:off x="5651500" y="2349500"/>
                  <a:ext cx="1511300" cy="1222375"/>
                  <a:chOff x="3560" y="1480"/>
                  <a:chExt cx="952" cy="770"/>
                </a:xfrm>
              </p:grpSpPr>
              <p:sp>
                <p:nvSpPr>
                  <p:cNvPr id="95" name="Oval 319"/>
                  <p:cNvSpPr>
                    <a:spLocks noChangeArrowheads="1"/>
                  </p:cNvSpPr>
                  <p:nvPr/>
                </p:nvSpPr>
                <p:spPr bwMode="auto">
                  <a:xfrm rot="558167">
                    <a:off x="3560" y="1933"/>
                    <a:ext cx="317" cy="317"/>
                  </a:xfrm>
                  <a:prstGeom prst="ellipse">
                    <a:avLst/>
                  </a:prstGeom>
                  <a:solidFill>
                    <a:schemeClr val="accent1"/>
                  </a:solidFill>
                  <a:ln w="9525">
                    <a:solidFill>
                      <a:schemeClr val="tx1"/>
                    </a:solidFill>
                    <a:round/>
                    <a:headEnd/>
                    <a:tailEnd/>
                  </a:ln>
                </p:spPr>
                <p:txBody>
                  <a:bodyPr wrap="none" anchor="ctr"/>
                  <a:lstStyle/>
                  <a:p>
                    <a:pPr algn="ctr"/>
                    <a:endParaRPr lang="fr-FR" sz="1100"/>
                  </a:p>
                </p:txBody>
              </p:sp>
              <p:sp>
                <p:nvSpPr>
                  <p:cNvPr id="96" name="Oval 320"/>
                  <p:cNvSpPr>
                    <a:spLocks noChangeArrowheads="1"/>
                  </p:cNvSpPr>
                  <p:nvPr/>
                </p:nvSpPr>
                <p:spPr bwMode="auto">
                  <a:xfrm rot="558167">
                    <a:off x="3833" y="1706"/>
                    <a:ext cx="362" cy="363"/>
                  </a:xfrm>
                  <a:prstGeom prst="ellipse">
                    <a:avLst/>
                  </a:prstGeom>
                  <a:solidFill>
                    <a:schemeClr val="accent1"/>
                  </a:solidFill>
                  <a:ln w="9525">
                    <a:solidFill>
                      <a:schemeClr val="tx1"/>
                    </a:solidFill>
                    <a:round/>
                    <a:headEnd/>
                    <a:tailEnd/>
                  </a:ln>
                </p:spPr>
                <p:txBody>
                  <a:bodyPr wrap="none" anchor="ctr"/>
                  <a:lstStyle/>
                  <a:p>
                    <a:pPr algn="ctr"/>
                    <a:endParaRPr lang="fr-FR" sz="1100"/>
                  </a:p>
                </p:txBody>
              </p:sp>
              <p:sp>
                <p:nvSpPr>
                  <p:cNvPr id="97" name="Oval 321"/>
                  <p:cNvSpPr>
                    <a:spLocks noChangeArrowheads="1"/>
                  </p:cNvSpPr>
                  <p:nvPr/>
                </p:nvSpPr>
                <p:spPr bwMode="auto">
                  <a:xfrm rot="558167">
                    <a:off x="4150" y="1480"/>
                    <a:ext cx="362" cy="363"/>
                  </a:xfrm>
                  <a:prstGeom prst="ellipse">
                    <a:avLst/>
                  </a:prstGeom>
                  <a:solidFill>
                    <a:schemeClr val="accent1"/>
                  </a:solidFill>
                  <a:ln w="9525">
                    <a:solidFill>
                      <a:schemeClr val="tx1"/>
                    </a:solidFill>
                    <a:round/>
                    <a:headEnd/>
                    <a:tailEnd/>
                  </a:ln>
                </p:spPr>
                <p:txBody>
                  <a:bodyPr wrap="none" anchor="ctr"/>
                  <a:lstStyle/>
                  <a:p>
                    <a:pPr algn="ctr"/>
                    <a:endParaRPr lang="fr-FR" sz="1100"/>
                  </a:p>
                </p:txBody>
              </p:sp>
            </p:grpSp>
            <p:sp>
              <p:nvSpPr>
                <p:cNvPr id="63" name="Oval 327"/>
                <p:cNvSpPr>
                  <a:spLocks noChangeArrowheads="1"/>
                </p:cNvSpPr>
                <p:nvPr/>
              </p:nvSpPr>
              <p:spPr bwMode="auto">
                <a:xfrm>
                  <a:off x="4859338" y="3789363"/>
                  <a:ext cx="433387" cy="431800"/>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sz="1100"/>
                </a:p>
              </p:txBody>
            </p:sp>
            <p:sp>
              <p:nvSpPr>
                <p:cNvPr id="64" name="Oval 330"/>
                <p:cNvSpPr>
                  <a:spLocks noChangeArrowheads="1"/>
                </p:cNvSpPr>
                <p:nvPr/>
              </p:nvSpPr>
              <p:spPr bwMode="auto">
                <a:xfrm rot="655987">
                  <a:off x="4410832" y="4538604"/>
                  <a:ext cx="287337" cy="288925"/>
                </a:xfrm>
                <a:prstGeom prst="ellipse">
                  <a:avLst/>
                </a:prstGeom>
                <a:solidFill>
                  <a:srgbClr val="FF9933"/>
                </a:solidFill>
                <a:ln w="9525">
                  <a:solidFill>
                    <a:schemeClr val="tx1"/>
                  </a:solidFill>
                  <a:round/>
                  <a:headEnd/>
                  <a:tailEnd/>
                </a:ln>
              </p:spPr>
              <p:txBody>
                <a:bodyPr wrap="none" anchor="ctr"/>
                <a:lstStyle/>
                <a:p>
                  <a:pPr algn="ctr"/>
                  <a:endParaRPr lang="fr-FR" sz="1100"/>
                </a:p>
              </p:txBody>
            </p:sp>
            <p:sp>
              <p:nvSpPr>
                <p:cNvPr id="65" name="Oval 331"/>
                <p:cNvSpPr>
                  <a:spLocks noChangeArrowheads="1"/>
                </p:cNvSpPr>
                <p:nvPr/>
              </p:nvSpPr>
              <p:spPr bwMode="auto">
                <a:xfrm rot="655987">
                  <a:off x="4522057" y="4340337"/>
                  <a:ext cx="288925" cy="287338"/>
                </a:xfrm>
                <a:prstGeom prst="ellipse">
                  <a:avLst/>
                </a:prstGeom>
                <a:solidFill>
                  <a:srgbClr val="FF9933"/>
                </a:solidFill>
                <a:ln w="9525">
                  <a:solidFill>
                    <a:schemeClr val="tx1"/>
                  </a:solidFill>
                  <a:round/>
                  <a:headEnd/>
                  <a:tailEnd/>
                </a:ln>
              </p:spPr>
              <p:txBody>
                <a:bodyPr wrap="none" anchor="ctr"/>
                <a:lstStyle/>
                <a:p>
                  <a:pPr algn="ctr"/>
                  <a:endParaRPr lang="fr-FR" sz="1100"/>
                </a:p>
              </p:txBody>
            </p:sp>
            <p:sp>
              <p:nvSpPr>
                <p:cNvPr id="66" name="Oval 332"/>
                <p:cNvSpPr>
                  <a:spLocks noChangeArrowheads="1"/>
                </p:cNvSpPr>
                <p:nvPr/>
              </p:nvSpPr>
              <p:spPr bwMode="auto">
                <a:xfrm rot="655987">
                  <a:off x="4704846" y="4155755"/>
                  <a:ext cx="288925" cy="287338"/>
                </a:xfrm>
                <a:prstGeom prst="ellipse">
                  <a:avLst/>
                </a:prstGeom>
                <a:solidFill>
                  <a:srgbClr val="FF9933"/>
                </a:solidFill>
                <a:ln w="9525">
                  <a:solidFill>
                    <a:schemeClr val="tx1"/>
                  </a:solidFill>
                  <a:round/>
                  <a:headEnd/>
                  <a:tailEnd/>
                </a:ln>
              </p:spPr>
              <p:txBody>
                <a:bodyPr wrap="none" anchor="ctr"/>
                <a:lstStyle/>
                <a:p>
                  <a:pPr algn="ctr"/>
                  <a:endParaRPr lang="fr-FR" sz="1100"/>
                </a:p>
              </p:txBody>
            </p:sp>
            <p:sp>
              <p:nvSpPr>
                <p:cNvPr id="67" name="Oval 339"/>
                <p:cNvSpPr>
                  <a:spLocks noChangeArrowheads="1"/>
                </p:cNvSpPr>
                <p:nvPr/>
              </p:nvSpPr>
              <p:spPr bwMode="auto">
                <a:xfrm>
                  <a:off x="4284663" y="4797426"/>
                  <a:ext cx="287337" cy="287338"/>
                </a:xfrm>
                <a:prstGeom prst="ellipse">
                  <a:avLst/>
                </a:prstGeom>
                <a:solidFill>
                  <a:srgbClr val="FF9933"/>
                </a:solidFill>
                <a:ln w="9525">
                  <a:solidFill>
                    <a:schemeClr val="tx1"/>
                  </a:solidFill>
                  <a:round/>
                  <a:headEnd/>
                  <a:tailEnd/>
                </a:ln>
              </p:spPr>
              <p:txBody>
                <a:bodyPr wrap="none" anchor="ctr"/>
                <a:lstStyle/>
                <a:p>
                  <a:pPr algn="ctr"/>
                  <a:endParaRPr lang="fr-FR" sz="1100"/>
                </a:p>
              </p:txBody>
            </p:sp>
            <p:sp>
              <p:nvSpPr>
                <p:cNvPr id="68" name="Rectangle 346"/>
                <p:cNvSpPr>
                  <a:spLocks noChangeArrowheads="1"/>
                </p:cNvSpPr>
                <p:nvPr/>
              </p:nvSpPr>
              <p:spPr bwMode="auto">
                <a:xfrm>
                  <a:off x="7596188" y="1557338"/>
                  <a:ext cx="287337" cy="4040187"/>
                </a:xfrm>
                <a:prstGeom prst="rect">
                  <a:avLst/>
                </a:prstGeom>
                <a:solidFill>
                  <a:srgbClr val="006600"/>
                </a:solidFill>
                <a:ln w="12700">
                  <a:solidFill>
                    <a:schemeClr val="tx1"/>
                  </a:solidFill>
                  <a:miter lim="800000"/>
                  <a:headEnd/>
                  <a:tailEnd/>
                </a:ln>
              </p:spPr>
              <p:txBody>
                <a:bodyPr wrap="none" anchor="ctr"/>
                <a:lstStyle/>
                <a:p>
                  <a:pPr algn="ctr"/>
                  <a:endParaRPr lang="fr-FR" sz="1100"/>
                </a:p>
              </p:txBody>
            </p:sp>
            <p:sp>
              <p:nvSpPr>
                <p:cNvPr id="69" name="AutoShape 350"/>
                <p:cNvSpPr>
                  <a:spLocks noChangeArrowheads="1"/>
                </p:cNvSpPr>
                <p:nvPr/>
              </p:nvSpPr>
              <p:spPr bwMode="auto">
                <a:xfrm>
                  <a:off x="7451724" y="2574855"/>
                  <a:ext cx="201613" cy="3013615"/>
                </a:xfrm>
                <a:prstGeom prst="triangle">
                  <a:avLst>
                    <a:gd name="adj" fmla="val 50000"/>
                  </a:avLst>
                </a:prstGeom>
                <a:solidFill>
                  <a:srgbClr val="C00000"/>
                </a:solidFill>
                <a:ln w="9525" algn="ctr">
                  <a:solidFill>
                    <a:schemeClr val="tx1"/>
                  </a:solidFill>
                  <a:miter lim="800000"/>
                  <a:headEnd/>
                  <a:tailEnd/>
                </a:ln>
              </p:spPr>
              <p:txBody>
                <a:bodyPr wrap="none" anchor="ctr"/>
                <a:lstStyle/>
                <a:p>
                  <a:pPr algn="ctr"/>
                  <a:endParaRPr lang="fr-FR" sz="1100"/>
                </a:p>
              </p:txBody>
            </p:sp>
            <p:sp>
              <p:nvSpPr>
                <p:cNvPr id="70" name="AutoShape 351"/>
                <p:cNvSpPr>
                  <a:spLocks noChangeArrowheads="1"/>
                </p:cNvSpPr>
                <p:nvPr/>
              </p:nvSpPr>
              <p:spPr bwMode="auto">
                <a:xfrm>
                  <a:off x="7668344" y="1484784"/>
                  <a:ext cx="215900" cy="4103687"/>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sz="1100"/>
                </a:p>
              </p:txBody>
            </p:sp>
            <p:sp>
              <p:nvSpPr>
                <p:cNvPr id="71" name="Line 355"/>
                <p:cNvSpPr>
                  <a:spLocks noChangeShapeType="1"/>
                </p:cNvSpPr>
                <p:nvPr/>
              </p:nvSpPr>
              <p:spPr bwMode="auto">
                <a:xfrm flipV="1">
                  <a:off x="4260147" y="1628775"/>
                  <a:ext cx="2472440" cy="0"/>
                </a:xfrm>
                <a:prstGeom prst="line">
                  <a:avLst/>
                </a:prstGeom>
                <a:noFill/>
                <a:ln w="76200">
                  <a:solidFill>
                    <a:srgbClr val="FFFF00"/>
                  </a:solidFill>
                  <a:round/>
                  <a:headEnd/>
                  <a:tailEnd/>
                </a:ln>
              </p:spPr>
              <p:txBody>
                <a:bodyPr wrap="none" anchor="ctr"/>
                <a:lstStyle/>
                <a:p>
                  <a:endParaRPr lang="fr-FR" sz="1100"/>
                </a:p>
              </p:txBody>
            </p:sp>
            <p:sp>
              <p:nvSpPr>
                <p:cNvPr id="72" name="Line 356"/>
                <p:cNvSpPr>
                  <a:spLocks noChangeShapeType="1"/>
                </p:cNvSpPr>
                <p:nvPr/>
              </p:nvSpPr>
              <p:spPr bwMode="auto">
                <a:xfrm>
                  <a:off x="6732588" y="1628775"/>
                  <a:ext cx="863600" cy="3887788"/>
                </a:xfrm>
                <a:prstGeom prst="line">
                  <a:avLst/>
                </a:prstGeom>
                <a:noFill/>
                <a:ln w="76200">
                  <a:solidFill>
                    <a:srgbClr val="FFFF00"/>
                  </a:solidFill>
                  <a:round/>
                  <a:headEnd/>
                  <a:tailEnd/>
                </a:ln>
              </p:spPr>
              <p:txBody>
                <a:bodyPr wrap="none" anchor="ctr"/>
                <a:lstStyle/>
                <a:p>
                  <a:endParaRPr lang="fr-FR" sz="1100"/>
                </a:p>
              </p:txBody>
            </p:sp>
            <p:grpSp>
              <p:nvGrpSpPr>
                <p:cNvPr id="73" name="Group 365"/>
                <p:cNvGrpSpPr>
                  <a:grpSpLocks/>
                </p:cNvGrpSpPr>
                <p:nvPr/>
              </p:nvGrpSpPr>
              <p:grpSpPr bwMode="auto">
                <a:xfrm>
                  <a:off x="6300788" y="1844824"/>
                  <a:ext cx="431800" cy="3744912"/>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sz="1100"/>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sz="1100"/>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sz="1100"/>
                  </a:p>
                </p:txBody>
              </p:sp>
            </p:grpSp>
            <p:cxnSp>
              <p:nvCxnSpPr>
                <p:cNvPr id="74" name="Connecteur droit 50"/>
                <p:cNvCxnSpPr>
                  <a:cxnSpLocks noChangeShapeType="1"/>
                </p:cNvCxnSpPr>
                <p:nvPr/>
              </p:nvCxnSpPr>
              <p:spPr bwMode="auto">
                <a:xfrm>
                  <a:off x="4067175" y="5587206"/>
                  <a:ext cx="3985419" cy="14287"/>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4352925"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4643438"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4938713"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5230813"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5524500"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5818188"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6111875"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6405563"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6697663"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6989763"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7283450"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7577138" y="5557043"/>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7856538" y="5587206"/>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89" name="Group 347"/>
                <p:cNvGrpSpPr>
                  <a:grpSpLocks/>
                </p:cNvGrpSpPr>
                <p:nvPr/>
              </p:nvGrpSpPr>
              <p:grpSpPr bwMode="auto">
                <a:xfrm>
                  <a:off x="7092950" y="1700213"/>
                  <a:ext cx="1077913" cy="865187"/>
                  <a:chOff x="4468" y="1071"/>
                  <a:chExt cx="679" cy="545"/>
                </a:xfrm>
              </p:grpSpPr>
              <p:sp>
                <p:nvSpPr>
                  <p:cNvPr id="90" name="Oval 348"/>
                  <p:cNvSpPr>
                    <a:spLocks noChangeArrowheads="1"/>
                  </p:cNvSpPr>
                  <p:nvPr/>
                </p:nvSpPr>
                <p:spPr bwMode="auto">
                  <a:xfrm rot="558167">
                    <a:off x="4468" y="1253"/>
                    <a:ext cx="362" cy="363"/>
                  </a:xfrm>
                  <a:prstGeom prst="ellipse">
                    <a:avLst/>
                  </a:prstGeom>
                  <a:solidFill>
                    <a:schemeClr val="accent1"/>
                  </a:solidFill>
                  <a:ln w="9525">
                    <a:solidFill>
                      <a:schemeClr val="tx1"/>
                    </a:solidFill>
                    <a:round/>
                    <a:headEnd/>
                    <a:tailEnd/>
                  </a:ln>
                </p:spPr>
                <p:txBody>
                  <a:bodyPr wrap="none" anchor="ctr"/>
                  <a:lstStyle/>
                  <a:p>
                    <a:pPr algn="ctr"/>
                    <a:endParaRPr lang="fr-FR" sz="1100"/>
                  </a:p>
                </p:txBody>
              </p:sp>
              <p:sp>
                <p:nvSpPr>
                  <p:cNvPr id="91" name="Oval 349"/>
                  <p:cNvSpPr>
                    <a:spLocks noChangeArrowheads="1"/>
                  </p:cNvSpPr>
                  <p:nvPr/>
                </p:nvSpPr>
                <p:spPr bwMode="auto">
                  <a:xfrm rot="558167">
                    <a:off x="4785" y="1071"/>
                    <a:ext cx="362" cy="363"/>
                  </a:xfrm>
                  <a:prstGeom prst="ellipse">
                    <a:avLst/>
                  </a:prstGeom>
                  <a:solidFill>
                    <a:schemeClr val="accent1"/>
                  </a:solidFill>
                  <a:ln w="9525">
                    <a:solidFill>
                      <a:schemeClr val="tx1"/>
                    </a:solidFill>
                    <a:round/>
                    <a:headEnd/>
                    <a:tailEnd/>
                  </a:ln>
                </p:spPr>
                <p:txBody>
                  <a:bodyPr wrap="none" anchor="ctr"/>
                  <a:lstStyle/>
                  <a:p>
                    <a:pPr algn="ctr"/>
                    <a:endParaRPr lang="fr-FR" sz="1100"/>
                  </a:p>
                </p:txBody>
              </p:sp>
            </p:grpSp>
          </p:grpSp>
          <p:sp>
            <p:nvSpPr>
              <p:cNvPr id="504" name="AutoShape 350"/>
              <p:cNvSpPr>
                <a:spLocks noChangeArrowheads="1"/>
              </p:cNvSpPr>
              <p:nvPr/>
            </p:nvSpPr>
            <p:spPr bwMode="auto">
              <a:xfrm>
                <a:off x="4910013" y="2648201"/>
                <a:ext cx="153592" cy="2652831"/>
              </a:xfrm>
              <a:prstGeom prst="triangle">
                <a:avLst>
                  <a:gd name="adj" fmla="val 50000"/>
                </a:avLst>
              </a:prstGeom>
              <a:solidFill>
                <a:srgbClr val="99FF66"/>
              </a:solidFill>
              <a:ln w="9525" algn="ctr">
                <a:solidFill>
                  <a:schemeClr val="tx1"/>
                </a:solidFill>
                <a:miter lim="800000"/>
                <a:headEnd/>
                <a:tailEnd/>
              </a:ln>
            </p:spPr>
            <p:txBody>
              <a:bodyPr wrap="none" anchor="ctr"/>
              <a:lstStyle/>
              <a:p>
                <a:pPr algn="ctr"/>
                <a:endParaRPr lang="fr-FR" sz="1100"/>
              </a:p>
            </p:txBody>
          </p:sp>
        </p:grpSp>
        <p:sp>
          <p:nvSpPr>
            <p:cNvPr id="530" name="Ellipse 529"/>
            <p:cNvSpPr/>
            <p:nvPr/>
          </p:nvSpPr>
          <p:spPr>
            <a:xfrm>
              <a:off x="5828271" y="2874164"/>
              <a:ext cx="111881" cy="158095"/>
            </a:xfrm>
            <a:prstGeom prst="ellipse">
              <a:avLst/>
            </a:prstGeom>
            <a:solidFill>
              <a:srgbClr val="FF00FF"/>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100"/>
            </a:p>
          </p:txBody>
        </p:sp>
      </p:grpSp>
      <p:sp>
        <p:nvSpPr>
          <p:cNvPr id="195" name="Line 355"/>
          <p:cNvSpPr>
            <a:spLocks noChangeShapeType="1"/>
          </p:cNvSpPr>
          <p:nvPr/>
        </p:nvSpPr>
        <p:spPr bwMode="auto">
          <a:xfrm flipV="1">
            <a:off x="4598894" y="3547828"/>
            <a:ext cx="564839" cy="659955"/>
          </a:xfrm>
          <a:prstGeom prst="line">
            <a:avLst/>
          </a:prstGeom>
          <a:noFill/>
          <a:ln w="76200">
            <a:solidFill>
              <a:srgbClr val="FFFF00"/>
            </a:solidFill>
            <a:round/>
            <a:headEnd/>
            <a:tailEnd/>
          </a:ln>
        </p:spPr>
        <p:txBody>
          <a:bodyPr wrap="none" lIns="81609" tIns="40805" rIns="81609" bIns="40805" anchor="ctr"/>
          <a:lstStyle/>
          <a:p>
            <a:endParaRPr lang="fr-FR" sz="1100"/>
          </a:p>
        </p:txBody>
      </p:sp>
      <p:sp>
        <p:nvSpPr>
          <p:cNvPr id="199" name="Rectangle 198"/>
          <p:cNvSpPr/>
          <p:nvPr/>
        </p:nvSpPr>
        <p:spPr>
          <a:xfrm>
            <a:off x="3934827" y="1196464"/>
            <a:ext cx="848804" cy="603470"/>
          </a:xfrm>
          <a:prstGeom prst="rect">
            <a:avLst/>
          </a:prstGeom>
          <a:solidFill>
            <a:schemeClr val="accent3">
              <a:lumMod val="75000"/>
            </a:schemeClr>
          </a:solidFill>
          <a:ln>
            <a:solidFill>
              <a:schemeClr val="tx1">
                <a:lumMod val="65000"/>
                <a:lumOff val="35000"/>
              </a:schemeClr>
            </a:solidFill>
          </a:ln>
        </p:spPr>
        <p:txBody>
          <a:bodyPr wrap="none" lIns="81609" tIns="40805" rIns="81609" bIns="40805">
            <a:spAutoFit/>
          </a:bodyPr>
          <a:lstStyle/>
          <a:p>
            <a:pPr algn="ctr"/>
            <a:r>
              <a:rPr lang="fr-BE" sz="1100" dirty="0">
                <a:solidFill>
                  <a:schemeClr val="bg1"/>
                </a:solidFill>
              </a:rPr>
              <a:t>Synthèse </a:t>
            </a:r>
          </a:p>
          <a:p>
            <a:pPr algn="ctr"/>
            <a:r>
              <a:rPr lang="fr-BE" sz="1100" dirty="0">
                <a:solidFill>
                  <a:schemeClr val="bg1"/>
                </a:solidFill>
              </a:rPr>
              <a:t>d’</a:t>
            </a:r>
            <a:r>
              <a:rPr lang="fr-BE" sz="1100" dirty="0" err="1">
                <a:solidFill>
                  <a:schemeClr val="bg1"/>
                </a:solidFill>
              </a:rPr>
              <a:t>oestradiol</a:t>
            </a:r>
            <a:endParaRPr lang="fr-BE" sz="1100" dirty="0">
              <a:solidFill>
                <a:schemeClr val="bg1"/>
              </a:solidFill>
            </a:endParaRPr>
          </a:p>
          <a:p>
            <a:pPr algn="ctr"/>
            <a:r>
              <a:rPr lang="fr-BE" sz="1100" dirty="0">
                <a:solidFill>
                  <a:schemeClr val="bg1"/>
                </a:solidFill>
              </a:rPr>
              <a:t> optimale</a:t>
            </a:r>
          </a:p>
        </p:txBody>
      </p:sp>
      <p:sp>
        <p:nvSpPr>
          <p:cNvPr id="202" name="Rectangle 201"/>
          <p:cNvSpPr/>
          <p:nvPr/>
        </p:nvSpPr>
        <p:spPr>
          <a:xfrm>
            <a:off x="6202091" y="3276629"/>
            <a:ext cx="876920" cy="256337"/>
          </a:xfrm>
          <a:prstGeom prst="rect">
            <a:avLst/>
          </a:prstGeom>
          <a:solidFill>
            <a:srgbClr val="FF0000"/>
          </a:solidFill>
          <a:ln>
            <a:solidFill>
              <a:schemeClr val="tx1">
                <a:lumMod val="65000"/>
                <a:lumOff val="35000"/>
              </a:schemeClr>
            </a:solidFill>
          </a:ln>
        </p:spPr>
        <p:txBody>
          <a:bodyPr wrap="none" lIns="81609" tIns="40805" rIns="81609" bIns="40805">
            <a:spAutoFit/>
          </a:bodyPr>
          <a:lstStyle/>
          <a:p>
            <a:pPr algn="ctr"/>
            <a:r>
              <a:rPr lang="fr-BE" sz="1100" dirty="0"/>
              <a:t>Pic de GnRH</a:t>
            </a:r>
          </a:p>
        </p:txBody>
      </p:sp>
      <p:cxnSp>
        <p:nvCxnSpPr>
          <p:cNvPr id="207" name="Connecteur droit 206"/>
          <p:cNvCxnSpPr/>
          <p:nvPr/>
        </p:nvCxnSpPr>
        <p:spPr>
          <a:xfrm>
            <a:off x="4875700" y="3912866"/>
            <a:ext cx="1439721" cy="4487"/>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8" name="Rectangle 207"/>
          <p:cNvSpPr/>
          <p:nvPr/>
        </p:nvSpPr>
        <p:spPr>
          <a:xfrm>
            <a:off x="6320139" y="3702962"/>
            <a:ext cx="1736331" cy="603470"/>
          </a:xfrm>
          <a:prstGeom prst="rect">
            <a:avLst/>
          </a:prstGeom>
          <a:solidFill>
            <a:srgbClr val="C00000"/>
          </a:solidFill>
          <a:ln>
            <a:solidFill>
              <a:schemeClr val="tx1">
                <a:lumMod val="65000"/>
                <a:lumOff val="35000"/>
              </a:schemeClr>
            </a:solidFill>
          </a:ln>
        </p:spPr>
        <p:txBody>
          <a:bodyPr wrap="none" lIns="81609" tIns="40805" rIns="81609" bIns="40805">
            <a:spAutoFit/>
          </a:bodyPr>
          <a:lstStyle/>
          <a:p>
            <a:r>
              <a:rPr lang="fr-BE" sz="1100" dirty="0">
                <a:solidFill>
                  <a:schemeClr val="bg1">
                    <a:lumMod val="95000"/>
                  </a:schemeClr>
                </a:solidFill>
              </a:rPr>
              <a:t>Objectif 5</a:t>
            </a:r>
          </a:p>
          <a:p>
            <a:r>
              <a:rPr lang="fr-BE" sz="1100" dirty="0">
                <a:solidFill>
                  <a:schemeClr val="bg1">
                    <a:lumMod val="95000"/>
                  </a:schemeClr>
                </a:solidFill>
              </a:rPr>
              <a:t>Assurer une concentration </a:t>
            </a:r>
          </a:p>
          <a:p>
            <a:r>
              <a:rPr lang="fr-BE" sz="1100" dirty="0">
                <a:solidFill>
                  <a:schemeClr val="bg1">
                    <a:lumMod val="95000"/>
                  </a:schemeClr>
                </a:solidFill>
              </a:rPr>
              <a:t>rapide et élevée de P4</a:t>
            </a:r>
          </a:p>
        </p:txBody>
      </p:sp>
      <p:sp>
        <p:nvSpPr>
          <p:cNvPr id="209" name="Rectangle 208"/>
          <p:cNvSpPr/>
          <p:nvPr/>
        </p:nvSpPr>
        <p:spPr>
          <a:xfrm>
            <a:off x="4975417" y="1326698"/>
            <a:ext cx="1112213" cy="603470"/>
          </a:xfrm>
          <a:prstGeom prst="rect">
            <a:avLst/>
          </a:prstGeom>
          <a:solidFill>
            <a:srgbClr val="C00000"/>
          </a:solidFill>
          <a:ln>
            <a:solidFill>
              <a:schemeClr val="tx1">
                <a:lumMod val="65000"/>
                <a:lumOff val="35000"/>
              </a:schemeClr>
            </a:solidFill>
          </a:ln>
        </p:spPr>
        <p:txBody>
          <a:bodyPr wrap="none" lIns="81609" tIns="40805" rIns="81609" bIns="40805">
            <a:spAutoFit/>
          </a:bodyPr>
          <a:lstStyle/>
          <a:p>
            <a:r>
              <a:rPr lang="fr-BE" sz="1100" dirty="0">
                <a:solidFill>
                  <a:schemeClr val="bg1"/>
                </a:solidFill>
              </a:rPr>
              <a:t>Objectif 4</a:t>
            </a:r>
          </a:p>
          <a:p>
            <a:r>
              <a:rPr lang="fr-BE" sz="1100" dirty="0">
                <a:solidFill>
                  <a:schemeClr val="bg1"/>
                </a:solidFill>
              </a:rPr>
              <a:t>Ovulation dans </a:t>
            </a:r>
          </a:p>
          <a:p>
            <a:r>
              <a:rPr lang="fr-BE" sz="1100" dirty="0">
                <a:solidFill>
                  <a:schemeClr val="bg1"/>
                </a:solidFill>
              </a:rPr>
              <a:t>un délai normal </a:t>
            </a:r>
          </a:p>
        </p:txBody>
      </p:sp>
      <p:sp>
        <p:nvSpPr>
          <p:cNvPr id="210" name="Rectangle 209"/>
          <p:cNvSpPr/>
          <p:nvPr/>
        </p:nvSpPr>
        <p:spPr>
          <a:xfrm>
            <a:off x="5755356" y="2174885"/>
            <a:ext cx="914662" cy="603470"/>
          </a:xfrm>
          <a:prstGeom prst="rect">
            <a:avLst/>
          </a:prstGeom>
          <a:solidFill>
            <a:srgbClr val="FF00FF"/>
          </a:solidFill>
          <a:ln>
            <a:solidFill>
              <a:schemeClr val="tx1">
                <a:lumMod val="65000"/>
                <a:lumOff val="35000"/>
              </a:schemeClr>
            </a:solidFill>
          </a:ln>
        </p:spPr>
        <p:txBody>
          <a:bodyPr wrap="none" lIns="81609" tIns="40805" rIns="81609" bIns="40805">
            <a:spAutoFit/>
          </a:bodyPr>
          <a:lstStyle/>
          <a:p>
            <a:pPr algn="ctr"/>
            <a:r>
              <a:rPr lang="fr-BE" sz="1100" dirty="0"/>
              <a:t>Expulsion </a:t>
            </a:r>
          </a:p>
          <a:p>
            <a:pPr algn="ctr"/>
            <a:r>
              <a:rPr lang="fr-BE" sz="1100" dirty="0"/>
              <a:t>d’un ovocyte</a:t>
            </a:r>
          </a:p>
          <a:p>
            <a:pPr algn="ctr"/>
            <a:r>
              <a:rPr lang="fr-BE" sz="1100" dirty="0"/>
              <a:t>compétent</a:t>
            </a:r>
          </a:p>
        </p:txBody>
      </p:sp>
      <p:cxnSp>
        <p:nvCxnSpPr>
          <p:cNvPr id="212" name="Connecteur droit 211"/>
          <p:cNvCxnSpPr/>
          <p:nvPr/>
        </p:nvCxnSpPr>
        <p:spPr>
          <a:xfrm>
            <a:off x="5110829" y="1969414"/>
            <a:ext cx="0" cy="230095"/>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Connecteur droit 213"/>
          <p:cNvCxnSpPr/>
          <p:nvPr/>
        </p:nvCxnSpPr>
        <p:spPr>
          <a:xfrm>
            <a:off x="5244361" y="2459518"/>
            <a:ext cx="487788" cy="0"/>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5351939" y="2950744"/>
            <a:ext cx="1174454" cy="256337"/>
          </a:xfrm>
          <a:prstGeom prst="rect">
            <a:avLst/>
          </a:prstGeom>
          <a:solidFill>
            <a:srgbClr val="7030A0"/>
          </a:solidFill>
          <a:ln>
            <a:solidFill>
              <a:schemeClr val="tx1">
                <a:lumMod val="65000"/>
                <a:lumOff val="35000"/>
              </a:schemeClr>
            </a:solidFill>
          </a:ln>
        </p:spPr>
        <p:txBody>
          <a:bodyPr wrap="none" lIns="81609" tIns="40805" rIns="81609" bIns="40805">
            <a:spAutoFit/>
          </a:bodyPr>
          <a:lstStyle/>
          <a:p>
            <a:pPr algn="ctr"/>
            <a:r>
              <a:rPr lang="fr-BE" sz="1100" dirty="0">
                <a:solidFill>
                  <a:schemeClr val="bg1"/>
                </a:solidFill>
              </a:rPr>
              <a:t>Pic de LH optimal</a:t>
            </a:r>
          </a:p>
        </p:txBody>
      </p:sp>
      <p:cxnSp>
        <p:nvCxnSpPr>
          <p:cNvPr id="221" name="Connecteur droit 220"/>
          <p:cNvCxnSpPr/>
          <p:nvPr/>
        </p:nvCxnSpPr>
        <p:spPr>
          <a:xfrm>
            <a:off x="4718287" y="3114988"/>
            <a:ext cx="621248" cy="0"/>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Connecteur droit 229"/>
          <p:cNvCxnSpPr/>
          <p:nvPr/>
        </p:nvCxnSpPr>
        <p:spPr>
          <a:xfrm>
            <a:off x="4518211" y="3390495"/>
            <a:ext cx="1683880" cy="0"/>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2" name="Connecteur droit 231"/>
          <p:cNvCxnSpPr>
            <a:stCxn id="199" idx="2"/>
          </p:cNvCxnSpPr>
          <p:nvPr/>
        </p:nvCxnSpPr>
        <p:spPr>
          <a:xfrm>
            <a:off x="4359229" y="1799934"/>
            <a:ext cx="14414" cy="398021"/>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Connecteur droit 234"/>
          <p:cNvCxnSpPr>
            <a:stCxn id="497" idx="3"/>
          </p:cNvCxnSpPr>
          <p:nvPr/>
        </p:nvCxnSpPr>
        <p:spPr>
          <a:xfrm flipV="1">
            <a:off x="2086944" y="3355947"/>
            <a:ext cx="717525" cy="0"/>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0" name="Connecteur droit 239"/>
          <p:cNvCxnSpPr/>
          <p:nvPr/>
        </p:nvCxnSpPr>
        <p:spPr>
          <a:xfrm>
            <a:off x="1990133" y="3580177"/>
            <a:ext cx="0" cy="998143"/>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64289" y="1606685"/>
            <a:ext cx="497937" cy="256337"/>
          </a:xfrm>
          <a:prstGeom prst="rect">
            <a:avLst/>
          </a:prstGeom>
          <a:solidFill>
            <a:schemeClr val="accent6">
              <a:lumMod val="75000"/>
            </a:schemeClr>
          </a:solidFill>
          <a:ln>
            <a:solidFill>
              <a:schemeClr val="tx1"/>
            </a:solidFill>
          </a:ln>
        </p:spPr>
        <p:txBody>
          <a:bodyPr wrap="none" lIns="81609" tIns="40805" rIns="81609" bIns="40805">
            <a:spAutoFit/>
          </a:bodyPr>
          <a:lstStyle/>
          <a:p>
            <a:r>
              <a:rPr lang="fr-BE" sz="1100" dirty="0"/>
              <a:t>GnRH</a:t>
            </a:r>
          </a:p>
        </p:txBody>
      </p:sp>
      <p:sp>
        <p:nvSpPr>
          <p:cNvPr id="203" name="Rectangle 202"/>
          <p:cNvSpPr/>
          <p:nvPr/>
        </p:nvSpPr>
        <p:spPr>
          <a:xfrm>
            <a:off x="7772438" y="1333207"/>
            <a:ext cx="405664" cy="256337"/>
          </a:xfrm>
          <a:prstGeom prst="rect">
            <a:avLst/>
          </a:prstGeom>
          <a:solidFill>
            <a:schemeClr val="accent6">
              <a:lumMod val="75000"/>
            </a:schemeClr>
          </a:solidFill>
          <a:ln>
            <a:solidFill>
              <a:schemeClr val="tx1">
                <a:lumMod val="65000"/>
                <a:lumOff val="35000"/>
              </a:schemeClr>
            </a:solidFill>
          </a:ln>
        </p:spPr>
        <p:txBody>
          <a:bodyPr wrap="none" lIns="81609" tIns="40805" rIns="81609" bIns="40805">
            <a:spAutoFit/>
          </a:bodyPr>
          <a:lstStyle/>
          <a:p>
            <a:r>
              <a:rPr lang="fr-BE" sz="1100" dirty="0" err="1"/>
              <a:t>hCG</a:t>
            </a:r>
            <a:endParaRPr lang="fr-BE" sz="1100" dirty="0"/>
          </a:p>
        </p:txBody>
      </p:sp>
      <p:sp>
        <p:nvSpPr>
          <p:cNvPr id="205" name="Rectangle 204"/>
          <p:cNvSpPr/>
          <p:nvPr/>
        </p:nvSpPr>
        <p:spPr>
          <a:xfrm>
            <a:off x="3909363" y="4650365"/>
            <a:ext cx="394959" cy="256337"/>
          </a:xfrm>
          <a:prstGeom prst="rect">
            <a:avLst/>
          </a:prstGeom>
          <a:solidFill>
            <a:schemeClr val="accent6">
              <a:lumMod val="75000"/>
            </a:schemeClr>
          </a:solidFill>
          <a:ln>
            <a:solidFill>
              <a:schemeClr val="tx1">
                <a:lumMod val="65000"/>
                <a:lumOff val="35000"/>
              </a:schemeClr>
            </a:solidFill>
          </a:ln>
        </p:spPr>
        <p:txBody>
          <a:bodyPr wrap="none" lIns="81609" tIns="40805" rIns="81609" bIns="40805">
            <a:spAutoFit/>
          </a:bodyPr>
          <a:lstStyle/>
          <a:p>
            <a:pPr algn="ctr"/>
            <a:r>
              <a:rPr lang="fr-BE" sz="1100" dirty="0"/>
              <a:t>PGF</a:t>
            </a:r>
          </a:p>
        </p:txBody>
      </p:sp>
      <p:cxnSp>
        <p:nvCxnSpPr>
          <p:cNvPr id="211" name="Connecteur droit 210"/>
          <p:cNvCxnSpPr/>
          <p:nvPr/>
        </p:nvCxnSpPr>
        <p:spPr>
          <a:xfrm>
            <a:off x="6087629" y="1714697"/>
            <a:ext cx="1076659" cy="0"/>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3" name="Connecteur droit 212"/>
          <p:cNvCxnSpPr>
            <a:endCxn id="203" idx="1"/>
          </p:cNvCxnSpPr>
          <p:nvPr/>
        </p:nvCxnSpPr>
        <p:spPr>
          <a:xfrm>
            <a:off x="6087630" y="1461376"/>
            <a:ext cx="1684809" cy="0"/>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5" name="Connecteur droit 214"/>
          <p:cNvCxnSpPr>
            <a:stCxn id="9" idx="2"/>
          </p:cNvCxnSpPr>
          <p:nvPr/>
        </p:nvCxnSpPr>
        <p:spPr>
          <a:xfrm>
            <a:off x="7413257" y="1863022"/>
            <a:ext cx="0" cy="1874226"/>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6" name="Connecteur droit 215"/>
          <p:cNvCxnSpPr/>
          <p:nvPr/>
        </p:nvCxnSpPr>
        <p:spPr>
          <a:xfrm>
            <a:off x="7960699" y="1586751"/>
            <a:ext cx="0" cy="2116211"/>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3" name="Rectangle 242"/>
          <p:cNvSpPr/>
          <p:nvPr/>
        </p:nvSpPr>
        <p:spPr>
          <a:xfrm>
            <a:off x="541083" y="2408197"/>
            <a:ext cx="2077883" cy="603470"/>
          </a:xfrm>
          <a:prstGeom prst="rect">
            <a:avLst/>
          </a:prstGeom>
          <a:solidFill>
            <a:srgbClr val="C00000"/>
          </a:solidFill>
          <a:ln>
            <a:solidFill>
              <a:schemeClr val="tx1">
                <a:lumMod val="65000"/>
                <a:lumOff val="35000"/>
              </a:schemeClr>
            </a:solidFill>
          </a:ln>
        </p:spPr>
        <p:txBody>
          <a:bodyPr wrap="none" lIns="81609" tIns="40805" rIns="81609" bIns="40805">
            <a:spAutoFit/>
          </a:bodyPr>
          <a:lstStyle/>
          <a:p>
            <a:pPr algn="ctr"/>
            <a:r>
              <a:rPr lang="fr-BE" sz="1100" dirty="0">
                <a:solidFill>
                  <a:schemeClr val="bg1">
                    <a:lumMod val="95000"/>
                  </a:schemeClr>
                </a:solidFill>
              </a:rPr>
              <a:t>Objectif 1 : croissance folliculaire</a:t>
            </a:r>
          </a:p>
          <a:p>
            <a:pPr algn="ctr"/>
            <a:r>
              <a:rPr lang="fr-BE" sz="1100" dirty="0">
                <a:solidFill>
                  <a:schemeClr val="bg1">
                    <a:lumMod val="95000"/>
                  </a:schemeClr>
                </a:solidFill>
              </a:rPr>
              <a:t>dans un environnement </a:t>
            </a:r>
          </a:p>
          <a:p>
            <a:pPr algn="ctr"/>
            <a:r>
              <a:rPr lang="fr-BE" sz="1100" dirty="0">
                <a:solidFill>
                  <a:schemeClr val="bg1">
                    <a:lumMod val="95000"/>
                  </a:schemeClr>
                </a:solidFill>
              </a:rPr>
              <a:t>riche en P4</a:t>
            </a:r>
          </a:p>
        </p:txBody>
      </p:sp>
      <p:sp>
        <p:nvSpPr>
          <p:cNvPr id="204" name="Rectangle 203"/>
          <p:cNvSpPr/>
          <p:nvPr/>
        </p:nvSpPr>
        <p:spPr>
          <a:xfrm>
            <a:off x="1312239" y="1621234"/>
            <a:ext cx="1338573" cy="256337"/>
          </a:xfrm>
          <a:prstGeom prst="rect">
            <a:avLst/>
          </a:prstGeom>
          <a:solidFill>
            <a:srgbClr val="FFFF00"/>
          </a:solidFill>
          <a:ln>
            <a:solidFill>
              <a:schemeClr val="tx1">
                <a:lumMod val="65000"/>
                <a:lumOff val="35000"/>
              </a:schemeClr>
            </a:solidFill>
          </a:ln>
        </p:spPr>
        <p:txBody>
          <a:bodyPr wrap="none" lIns="81609" tIns="40805" rIns="81609" bIns="40805">
            <a:spAutoFit/>
          </a:bodyPr>
          <a:lstStyle/>
          <a:p>
            <a:pPr algn="ctr"/>
            <a:r>
              <a:rPr lang="fr-BE" sz="1100" dirty="0"/>
              <a:t>Spirale/CIDR/GnRH/</a:t>
            </a:r>
          </a:p>
        </p:txBody>
      </p:sp>
      <p:cxnSp>
        <p:nvCxnSpPr>
          <p:cNvPr id="218" name="Connecteur droit 217"/>
          <p:cNvCxnSpPr>
            <a:endCxn id="243" idx="0"/>
          </p:cNvCxnSpPr>
          <p:nvPr/>
        </p:nvCxnSpPr>
        <p:spPr>
          <a:xfrm>
            <a:off x="1580025" y="1863022"/>
            <a:ext cx="0" cy="545175"/>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2" name="Connecteur droit 221"/>
          <p:cNvCxnSpPr/>
          <p:nvPr/>
        </p:nvCxnSpPr>
        <p:spPr>
          <a:xfrm flipH="1">
            <a:off x="3307961" y="4784887"/>
            <a:ext cx="600140" cy="0"/>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0" name="Rectangle 199"/>
          <p:cNvSpPr/>
          <p:nvPr/>
        </p:nvSpPr>
        <p:spPr>
          <a:xfrm>
            <a:off x="2017028" y="782980"/>
            <a:ext cx="1126606" cy="256337"/>
          </a:xfrm>
          <a:prstGeom prst="rect">
            <a:avLst/>
          </a:prstGeom>
          <a:solidFill>
            <a:schemeClr val="accent3">
              <a:lumMod val="75000"/>
            </a:schemeClr>
          </a:solidFill>
          <a:ln>
            <a:solidFill>
              <a:schemeClr val="tx1">
                <a:lumMod val="65000"/>
                <a:lumOff val="35000"/>
              </a:schemeClr>
            </a:solidFill>
          </a:ln>
        </p:spPr>
        <p:txBody>
          <a:bodyPr wrap="none" lIns="81609" tIns="40805" rIns="81609" bIns="40805">
            <a:spAutoFit/>
          </a:bodyPr>
          <a:lstStyle/>
          <a:p>
            <a:r>
              <a:rPr lang="fr-BE" sz="1100" dirty="0">
                <a:solidFill>
                  <a:schemeClr val="bg1"/>
                </a:solidFill>
              </a:rPr>
              <a:t>Esters </a:t>
            </a:r>
            <a:r>
              <a:rPr lang="fr-BE" sz="1100" dirty="0" err="1">
                <a:solidFill>
                  <a:schemeClr val="bg1"/>
                </a:solidFill>
              </a:rPr>
              <a:t>oestradiol</a:t>
            </a:r>
            <a:endParaRPr lang="fr-BE" sz="1100" dirty="0">
              <a:solidFill>
                <a:schemeClr val="bg1"/>
              </a:solidFill>
            </a:endParaRPr>
          </a:p>
        </p:txBody>
      </p:sp>
      <p:cxnSp>
        <p:nvCxnSpPr>
          <p:cNvPr id="228" name="Connecteur droit 227"/>
          <p:cNvCxnSpPr/>
          <p:nvPr/>
        </p:nvCxnSpPr>
        <p:spPr>
          <a:xfrm>
            <a:off x="4144725" y="932868"/>
            <a:ext cx="1" cy="263596"/>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a:off x="3157455" y="932867"/>
            <a:ext cx="98727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8462145" y="3924832"/>
            <a:ext cx="311738" cy="256337"/>
          </a:xfrm>
          <a:prstGeom prst="rect">
            <a:avLst/>
          </a:prstGeom>
          <a:solidFill>
            <a:srgbClr val="FFFF00"/>
          </a:solidFill>
          <a:ln>
            <a:solidFill>
              <a:schemeClr val="tx1"/>
            </a:solidFill>
          </a:ln>
        </p:spPr>
        <p:txBody>
          <a:bodyPr wrap="none" lIns="81609" tIns="40805" rIns="81609" bIns="40805">
            <a:spAutoFit/>
          </a:bodyPr>
          <a:lstStyle/>
          <a:p>
            <a:r>
              <a:rPr lang="fr-BE" sz="1100" dirty="0"/>
              <a:t>P4</a:t>
            </a:r>
          </a:p>
        </p:txBody>
      </p:sp>
      <p:cxnSp>
        <p:nvCxnSpPr>
          <p:cNvPr id="217" name="Connecteur droit 216"/>
          <p:cNvCxnSpPr/>
          <p:nvPr/>
        </p:nvCxnSpPr>
        <p:spPr>
          <a:xfrm flipH="1">
            <a:off x="8068277" y="4067967"/>
            <a:ext cx="393869" cy="0"/>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5004049" y="635883"/>
            <a:ext cx="2096036" cy="429904"/>
          </a:xfrm>
          <a:prstGeom prst="rect">
            <a:avLst/>
          </a:prstGeom>
          <a:solidFill>
            <a:srgbClr val="C00000"/>
          </a:solidFill>
          <a:ln>
            <a:solidFill>
              <a:schemeClr val="tx1">
                <a:lumMod val="65000"/>
                <a:lumOff val="35000"/>
              </a:schemeClr>
            </a:solidFill>
          </a:ln>
        </p:spPr>
        <p:txBody>
          <a:bodyPr wrap="none" lIns="81609" tIns="40805" rIns="81609" bIns="40805">
            <a:spAutoFit/>
          </a:bodyPr>
          <a:lstStyle/>
          <a:p>
            <a:r>
              <a:rPr lang="fr-BE" sz="1100" dirty="0">
                <a:solidFill>
                  <a:schemeClr val="bg1">
                    <a:lumMod val="95000"/>
                  </a:schemeClr>
                </a:solidFill>
              </a:rPr>
              <a:t>Objectif 3 </a:t>
            </a:r>
          </a:p>
          <a:p>
            <a:r>
              <a:rPr lang="fr-BE" sz="1100" dirty="0">
                <a:solidFill>
                  <a:schemeClr val="bg1">
                    <a:lumMod val="95000"/>
                  </a:schemeClr>
                </a:solidFill>
              </a:rPr>
              <a:t>Optimiser la durée du </a:t>
            </a:r>
            <a:r>
              <a:rPr lang="fr-BE" sz="1100" dirty="0" err="1">
                <a:solidFill>
                  <a:schemeClr val="bg1">
                    <a:lumMod val="95000"/>
                  </a:schemeClr>
                </a:solidFill>
              </a:rPr>
              <a:t>prooestrus</a:t>
            </a:r>
            <a:endParaRPr lang="fr-BE" sz="1100" dirty="0">
              <a:solidFill>
                <a:schemeClr val="bg1">
                  <a:lumMod val="95000"/>
                </a:schemeClr>
              </a:solidFill>
            </a:endParaRPr>
          </a:p>
        </p:txBody>
      </p:sp>
      <p:cxnSp>
        <p:nvCxnSpPr>
          <p:cNvPr id="224" name="Connecteur droit 223"/>
          <p:cNvCxnSpPr/>
          <p:nvPr/>
        </p:nvCxnSpPr>
        <p:spPr>
          <a:xfrm>
            <a:off x="4491317" y="878256"/>
            <a:ext cx="5239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Connecteur droit 224"/>
          <p:cNvCxnSpPr/>
          <p:nvPr/>
        </p:nvCxnSpPr>
        <p:spPr>
          <a:xfrm>
            <a:off x="4491317" y="878257"/>
            <a:ext cx="5230" cy="295307"/>
          </a:xfrm>
          <a:prstGeom prst="line">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3" name="Rectangle 222"/>
          <p:cNvSpPr/>
          <p:nvPr/>
        </p:nvSpPr>
        <p:spPr>
          <a:xfrm>
            <a:off x="591622" y="3973567"/>
            <a:ext cx="1273577" cy="256337"/>
          </a:xfrm>
          <a:prstGeom prst="rect">
            <a:avLst/>
          </a:prstGeom>
          <a:solidFill>
            <a:schemeClr val="accent6">
              <a:lumMod val="40000"/>
              <a:lumOff val="60000"/>
            </a:schemeClr>
          </a:solidFill>
          <a:ln>
            <a:solidFill>
              <a:schemeClr val="tx1">
                <a:lumMod val="65000"/>
                <a:lumOff val="35000"/>
              </a:schemeClr>
            </a:solidFill>
          </a:ln>
        </p:spPr>
        <p:txBody>
          <a:bodyPr wrap="none" lIns="81609" tIns="40805" rIns="81609" bIns="40805">
            <a:spAutoFit/>
          </a:bodyPr>
          <a:lstStyle/>
          <a:p>
            <a:pPr algn="ctr"/>
            <a:r>
              <a:rPr lang="fr-BE" sz="1100" dirty="0"/>
              <a:t>En réduire la durée</a:t>
            </a:r>
          </a:p>
        </p:txBody>
      </p:sp>
      <p:sp>
        <p:nvSpPr>
          <p:cNvPr id="226" name="Rectangle 225"/>
          <p:cNvSpPr/>
          <p:nvPr/>
        </p:nvSpPr>
        <p:spPr>
          <a:xfrm>
            <a:off x="341734" y="958612"/>
            <a:ext cx="1115805" cy="429904"/>
          </a:xfrm>
          <a:prstGeom prst="rect">
            <a:avLst/>
          </a:prstGeom>
          <a:solidFill>
            <a:schemeClr val="accent6">
              <a:lumMod val="40000"/>
              <a:lumOff val="60000"/>
            </a:schemeClr>
          </a:solidFill>
          <a:ln>
            <a:solidFill>
              <a:schemeClr val="tx1">
                <a:lumMod val="65000"/>
                <a:lumOff val="35000"/>
              </a:schemeClr>
            </a:solidFill>
          </a:ln>
        </p:spPr>
        <p:txBody>
          <a:bodyPr wrap="none" lIns="81609" tIns="40805" rIns="81609" bIns="40805">
            <a:spAutoFit/>
          </a:bodyPr>
          <a:lstStyle/>
          <a:p>
            <a:pPr algn="ctr"/>
            <a:r>
              <a:rPr lang="fr-BE" sz="1100" dirty="0"/>
              <a:t>Utiliser le FD de </a:t>
            </a:r>
          </a:p>
          <a:p>
            <a:pPr algn="ctr"/>
            <a:r>
              <a:rPr lang="fr-BE" sz="1100" dirty="0"/>
              <a:t>la 2</a:t>
            </a:r>
            <a:r>
              <a:rPr lang="fr-BE" sz="1100" baseline="30000" dirty="0"/>
              <a:t>ème</a:t>
            </a:r>
            <a:r>
              <a:rPr lang="fr-BE" sz="1100" dirty="0"/>
              <a:t> vague</a:t>
            </a:r>
          </a:p>
        </p:txBody>
      </p:sp>
      <p:cxnSp>
        <p:nvCxnSpPr>
          <p:cNvPr id="227" name="Connecteur droit 226"/>
          <p:cNvCxnSpPr/>
          <p:nvPr/>
        </p:nvCxnSpPr>
        <p:spPr>
          <a:xfrm>
            <a:off x="779884" y="1387351"/>
            <a:ext cx="0" cy="1017086"/>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Connecteur droit 228"/>
          <p:cNvCxnSpPr/>
          <p:nvPr/>
        </p:nvCxnSpPr>
        <p:spPr>
          <a:xfrm flipV="1">
            <a:off x="1129511" y="3607250"/>
            <a:ext cx="0" cy="347112"/>
          </a:xfrm>
          <a:prstGeom prst="line">
            <a:avLst/>
          </a:prstGeom>
          <a:ln w="1905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6" name="Rectangle à coins arrondis 245"/>
          <p:cNvSpPr/>
          <p:nvPr/>
        </p:nvSpPr>
        <p:spPr>
          <a:xfrm>
            <a:off x="276432" y="99519"/>
            <a:ext cx="8364171" cy="39852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2000" dirty="0">
                <a:solidFill>
                  <a:schemeClr val="bg1"/>
                </a:solidFill>
              </a:rPr>
              <a:t>Les 5 objectifs d’obtention d’une gestation et leurs traitements hormonaux</a:t>
            </a:r>
          </a:p>
        </p:txBody>
      </p:sp>
    </p:spTree>
    <p:extLst>
      <p:ext uri="{BB962C8B-B14F-4D97-AF65-F5344CB8AC3E}">
        <p14:creationId xmlns:p14="http://schemas.microsoft.com/office/powerpoint/2010/main" val="40343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0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1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1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p:bldP spid="505" grpId="0" animBg="1"/>
      <p:bldP spid="199" grpId="0" animBg="1"/>
      <p:bldP spid="208" grpId="0" animBg="1"/>
      <p:bldP spid="209" grpId="0" animBg="1"/>
      <p:bldP spid="9" grpId="0" animBg="1"/>
      <p:bldP spid="203" grpId="0" animBg="1"/>
      <p:bldP spid="205" grpId="0" animBg="1"/>
      <p:bldP spid="243" grpId="0" animBg="1"/>
      <p:bldP spid="204" grpId="0" animBg="1"/>
      <p:bldP spid="200" grpId="0" animBg="1"/>
      <p:bldP spid="206" grpId="0" animBg="1"/>
      <p:bldP spid="219" grpId="0" animBg="1"/>
      <p:bldP spid="223" grpId="0" animBg="1"/>
      <p:bldP spid="2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à coins arrondis 230"/>
          <p:cNvSpPr/>
          <p:nvPr/>
        </p:nvSpPr>
        <p:spPr>
          <a:xfrm>
            <a:off x="107504" y="182698"/>
            <a:ext cx="8863769" cy="4411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dirty="0" smtClean="0"/>
              <a:t>Phase </a:t>
            </a:r>
            <a:r>
              <a:rPr lang="fr-BE" sz="2800" dirty="0"/>
              <a:t>6</a:t>
            </a:r>
            <a:r>
              <a:rPr lang="fr-BE" sz="2800" dirty="0" smtClean="0"/>
              <a:t> : maintien de la gestation</a:t>
            </a:r>
            <a:endParaRPr lang="fr-BE" sz="2400" dirty="0" smtClean="0"/>
          </a:p>
        </p:txBody>
      </p:sp>
      <p:sp>
        <p:nvSpPr>
          <p:cNvPr id="18" name="Rectangle 4"/>
          <p:cNvSpPr>
            <a:spLocks noChangeArrowheads="1"/>
          </p:cNvSpPr>
          <p:nvPr/>
        </p:nvSpPr>
        <p:spPr bwMode="auto">
          <a:xfrm>
            <a:off x="2297554" y="2022825"/>
            <a:ext cx="549799" cy="2005627"/>
          </a:xfrm>
          <a:prstGeom prst="rect">
            <a:avLst/>
          </a:prstGeom>
          <a:solidFill>
            <a:schemeClr val="accent3">
              <a:lumMod val="75000"/>
              <a:alpha val="33000"/>
            </a:schemeClr>
          </a:solidFill>
          <a:ln w="12700">
            <a:solidFill>
              <a:schemeClr val="tx1"/>
            </a:solidFill>
            <a:miter lim="800000"/>
            <a:headEnd/>
            <a:tailEnd/>
          </a:ln>
        </p:spPr>
        <p:txBody>
          <a:bodyPr wrap="none" anchor="ctr"/>
          <a:lstStyle/>
          <a:p>
            <a:pPr algn="ctr"/>
            <a:endParaRPr lang="fr-FR"/>
          </a:p>
        </p:txBody>
      </p:sp>
      <p:cxnSp>
        <p:nvCxnSpPr>
          <p:cNvPr id="19" name="Connecteur droit 62"/>
          <p:cNvCxnSpPr>
            <a:cxnSpLocks noChangeShapeType="1"/>
          </p:cNvCxnSpPr>
          <p:nvPr/>
        </p:nvCxnSpPr>
        <p:spPr bwMode="auto">
          <a:xfrm>
            <a:off x="741537" y="4092504"/>
            <a:ext cx="0" cy="72860"/>
          </a:xfrm>
          <a:prstGeom prst="line">
            <a:avLst/>
          </a:prstGeom>
          <a:noFill/>
          <a:ln w="9525" algn="ctr">
            <a:solidFill>
              <a:schemeClr val="bg1"/>
            </a:solidFill>
            <a:round/>
            <a:headEnd/>
            <a:tailEnd/>
          </a:ln>
        </p:spPr>
      </p:cxnSp>
      <p:cxnSp>
        <p:nvCxnSpPr>
          <p:cNvPr id="20" name="Connecteur droit 63"/>
          <p:cNvCxnSpPr>
            <a:cxnSpLocks noChangeShapeType="1"/>
          </p:cNvCxnSpPr>
          <p:nvPr/>
        </p:nvCxnSpPr>
        <p:spPr bwMode="auto">
          <a:xfrm>
            <a:off x="933547" y="4092504"/>
            <a:ext cx="0" cy="72860"/>
          </a:xfrm>
          <a:prstGeom prst="line">
            <a:avLst/>
          </a:prstGeom>
          <a:noFill/>
          <a:ln w="9525" algn="ctr">
            <a:solidFill>
              <a:schemeClr val="bg1"/>
            </a:solidFill>
            <a:round/>
            <a:headEnd/>
            <a:tailEnd/>
          </a:ln>
        </p:spPr>
      </p:cxnSp>
      <p:cxnSp>
        <p:nvCxnSpPr>
          <p:cNvPr id="21" name="Connecteur droit 64"/>
          <p:cNvCxnSpPr>
            <a:cxnSpLocks noChangeShapeType="1"/>
          </p:cNvCxnSpPr>
          <p:nvPr/>
        </p:nvCxnSpPr>
        <p:spPr bwMode="auto">
          <a:xfrm>
            <a:off x="1128705" y="4092504"/>
            <a:ext cx="0" cy="72860"/>
          </a:xfrm>
          <a:prstGeom prst="line">
            <a:avLst/>
          </a:prstGeom>
          <a:noFill/>
          <a:ln w="9525" algn="ctr">
            <a:solidFill>
              <a:schemeClr val="bg1"/>
            </a:solidFill>
            <a:round/>
            <a:headEnd/>
            <a:tailEnd/>
          </a:ln>
        </p:spPr>
      </p:cxnSp>
      <p:cxnSp>
        <p:nvCxnSpPr>
          <p:cNvPr id="22" name="Connecteur droit 65"/>
          <p:cNvCxnSpPr>
            <a:cxnSpLocks noChangeShapeType="1"/>
          </p:cNvCxnSpPr>
          <p:nvPr/>
        </p:nvCxnSpPr>
        <p:spPr bwMode="auto">
          <a:xfrm>
            <a:off x="1321764" y="4092504"/>
            <a:ext cx="0" cy="72860"/>
          </a:xfrm>
          <a:prstGeom prst="line">
            <a:avLst/>
          </a:prstGeom>
          <a:noFill/>
          <a:ln w="9525" algn="ctr">
            <a:solidFill>
              <a:schemeClr val="bg1"/>
            </a:solidFill>
            <a:round/>
            <a:headEnd/>
            <a:tailEnd/>
          </a:ln>
        </p:spPr>
      </p:cxnSp>
      <p:cxnSp>
        <p:nvCxnSpPr>
          <p:cNvPr id="23" name="Connecteur droit 66"/>
          <p:cNvCxnSpPr>
            <a:cxnSpLocks noChangeShapeType="1"/>
          </p:cNvCxnSpPr>
          <p:nvPr/>
        </p:nvCxnSpPr>
        <p:spPr bwMode="auto">
          <a:xfrm>
            <a:off x="1515872" y="4092504"/>
            <a:ext cx="0" cy="72860"/>
          </a:xfrm>
          <a:prstGeom prst="line">
            <a:avLst/>
          </a:prstGeom>
          <a:noFill/>
          <a:ln w="9525" algn="ctr">
            <a:solidFill>
              <a:schemeClr val="bg1"/>
            </a:solidFill>
            <a:round/>
            <a:headEnd/>
            <a:tailEnd/>
          </a:ln>
        </p:spPr>
      </p:cxnSp>
      <p:cxnSp>
        <p:nvCxnSpPr>
          <p:cNvPr id="24" name="Connecteur droit 67"/>
          <p:cNvCxnSpPr>
            <a:cxnSpLocks noChangeShapeType="1"/>
          </p:cNvCxnSpPr>
          <p:nvPr/>
        </p:nvCxnSpPr>
        <p:spPr bwMode="auto">
          <a:xfrm>
            <a:off x="1709981" y="4092504"/>
            <a:ext cx="0" cy="72860"/>
          </a:xfrm>
          <a:prstGeom prst="line">
            <a:avLst/>
          </a:prstGeom>
          <a:noFill/>
          <a:ln w="9525" algn="ctr">
            <a:solidFill>
              <a:schemeClr val="bg1"/>
            </a:solidFill>
            <a:round/>
            <a:headEnd/>
            <a:tailEnd/>
          </a:ln>
        </p:spPr>
      </p:cxnSp>
      <p:cxnSp>
        <p:nvCxnSpPr>
          <p:cNvPr id="25" name="Connecteur droit 68"/>
          <p:cNvCxnSpPr>
            <a:cxnSpLocks noChangeShapeType="1"/>
          </p:cNvCxnSpPr>
          <p:nvPr/>
        </p:nvCxnSpPr>
        <p:spPr bwMode="auto">
          <a:xfrm>
            <a:off x="1904090" y="4092504"/>
            <a:ext cx="0" cy="72860"/>
          </a:xfrm>
          <a:prstGeom prst="line">
            <a:avLst/>
          </a:prstGeom>
          <a:noFill/>
          <a:ln w="9525" algn="ctr">
            <a:solidFill>
              <a:schemeClr val="bg1"/>
            </a:solidFill>
            <a:round/>
            <a:headEnd/>
            <a:tailEnd/>
          </a:ln>
        </p:spPr>
      </p:cxnSp>
      <p:cxnSp>
        <p:nvCxnSpPr>
          <p:cNvPr id="26" name="Connecteur droit 69"/>
          <p:cNvCxnSpPr>
            <a:cxnSpLocks noChangeShapeType="1"/>
          </p:cNvCxnSpPr>
          <p:nvPr/>
        </p:nvCxnSpPr>
        <p:spPr bwMode="auto">
          <a:xfrm>
            <a:off x="2098199" y="4092504"/>
            <a:ext cx="0" cy="72860"/>
          </a:xfrm>
          <a:prstGeom prst="line">
            <a:avLst/>
          </a:prstGeom>
          <a:noFill/>
          <a:ln w="9525" algn="ctr">
            <a:solidFill>
              <a:schemeClr val="bg1"/>
            </a:solidFill>
            <a:round/>
            <a:headEnd/>
            <a:tailEnd/>
          </a:ln>
        </p:spPr>
      </p:cxnSp>
      <p:cxnSp>
        <p:nvCxnSpPr>
          <p:cNvPr id="27" name="Connecteur droit 70"/>
          <p:cNvCxnSpPr>
            <a:cxnSpLocks noChangeShapeType="1"/>
          </p:cNvCxnSpPr>
          <p:nvPr/>
        </p:nvCxnSpPr>
        <p:spPr bwMode="auto">
          <a:xfrm>
            <a:off x="2291258" y="4092504"/>
            <a:ext cx="0" cy="72860"/>
          </a:xfrm>
          <a:prstGeom prst="line">
            <a:avLst/>
          </a:prstGeom>
          <a:noFill/>
          <a:ln w="9525" algn="ctr">
            <a:solidFill>
              <a:schemeClr val="bg1"/>
            </a:solidFill>
            <a:round/>
            <a:headEnd/>
            <a:tailEnd/>
          </a:ln>
        </p:spPr>
      </p:cxnSp>
      <p:cxnSp>
        <p:nvCxnSpPr>
          <p:cNvPr id="28" name="Connecteur droit 71"/>
          <p:cNvCxnSpPr>
            <a:cxnSpLocks noChangeShapeType="1"/>
          </p:cNvCxnSpPr>
          <p:nvPr/>
        </p:nvCxnSpPr>
        <p:spPr bwMode="auto">
          <a:xfrm>
            <a:off x="2484317" y="4092504"/>
            <a:ext cx="0" cy="72860"/>
          </a:xfrm>
          <a:prstGeom prst="line">
            <a:avLst/>
          </a:prstGeom>
          <a:noFill/>
          <a:ln w="9525" algn="ctr">
            <a:solidFill>
              <a:schemeClr val="bg1"/>
            </a:solidFill>
            <a:round/>
            <a:headEnd/>
            <a:tailEnd/>
          </a:ln>
        </p:spPr>
      </p:cxnSp>
      <p:cxnSp>
        <p:nvCxnSpPr>
          <p:cNvPr id="29" name="Connecteur droit 72"/>
          <p:cNvCxnSpPr>
            <a:cxnSpLocks noChangeShapeType="1"/>
          </p:cNvCxnSpPr>
          <p:nvPr/>
        </p:nvCxnSpPr>
        <p:spPr bwMode="auto">
          <a:xfrm>
            <a:off x="2678425" y="4092504"/>
            <a:ext cx="0" cy="72860"/>
          </a:xfrm>
          <a:prstGeom prst="line">
            <a:avLst/>
          </a:prstGeom>
          <a:noFill/>
          <a:ln w="9525" algn="ctr">
            <a:solidFill>
              <a:schemeClr val="bg1"/>
            </a:solidFill>
            <a:round/>
            <a:headEnd/>
            <a:tailEnd/>
          </a:ln>
        </p:spPr>
      </p:cxnSp>
      <p:cxnSp>
        <p:nvCxnSpPr>
          <p:cNvPr id="30" name="Connecteur droit 73"/>
          <p:cNvCxnSpPr>
            <a:cxnSpLocks noChangeShapeType="1"/>
          </p:cNvCxnSpPr>
          <p:nvPr/>
        </p:nvCxnSpPr>
        <p:spPr bwMode="auto">
          <a:xfrm>
            <a:off x="2872534" y="4092504"/>
            <a:ext cx="0" cy="72860"/>
          </a:xfrm>
          <a:prstGeom prst="line">
            <a:avLst/>
          </a:prstGeom>
          <a:noFill/>
          <a:ln w="9525" algn="ctr">
            <a:solidFill>
              <a:schemeClr val="bg1"/>
            </a:solidFill>
            <a:round/>
            <a:headEnd/>
            <a:tailEnd/>
          </a:ln>
        </p:spPr>
      </p:cxnSp>
      <p:sp>
        <p:nvSpPr>
          <p:cNvPr id="31" name="ZoneTexte 96"/>
          <p:cNvSpPr txBox="1">
            <a:spLocks noChangeArrowheads="1"/>
          </p:cNvSpPr>
          <p:nvPr/>
        </p:nvSpPr>
        <p:spPr bwMode="auto">
          <a:xfrm>
            <a:off x="546380"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32" name="ZoneTexte 97"/>
          <p:cNvSpPr txBox="1">
            <a:spLocks noChangeArrowheads="1"/>
          </p:cNvSpPr>
          <p:nvPr/>
        </p:nvSpPr>
        <p:spPr bwMode="auto">
          <a:xfrm>
            <a:off x="741538" y="4165364"/>
            <a:ext cx="337400" cy="307777"/>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33" name="ZoneTexte 98"/>
          <p:cNvSpPr txBox="1">
            <a:spLocks noChangeArrowheads="1"/>
          </p:cNvSpPr>
          <p:nvPr/>
        </p:nvSpPr>
        <p:spPr bwMode="auto">
          <a:xfrm>
            <a:off x="933548"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34" name="ZoneTexte 99"/>
          <p:cNvSpPr txBox="1">
            <a:spLocks noChangeArrowheads="1"/>
          </p:cNvSpPr>
          <p:nvPr/>
        </p:nvSpPr>
        <p:spPr bwMode="auto">
          <a:xfrm>
            <a:off x="1128706"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35" name="ZoneTexte 100"/>
          <p:cNvSpPr txBox="1">
            <a:spLocks noChangeArrowheads="1"/>
          </p:cNvSpPr>
          <p:nvPr/>
        </p:nvSpPr>
        <p:spPr bwMode="auto">
          <a:xfrm>
            <a:off x="1321765"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36" name="ZoneTexte 101"/>
          <p:cNvSpPr txBox="1">
            <a:spLocks noChangeArrowheads="1"/>
          </p:cNvSpPr>
          <p:nvPr/>
        </p:nvSpPr>
        <p:spPr bwMode="auto">
          <a:xfrm>
            <a:off x="1515872"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37" name="ZoneTexte 102"/>
          <p:cNvSpPr txBox="1">
            <a:spLocks noChangeArrowheads="1"/>
          </p:cNvSpPr>
          <p:nvPr/>
        </p:nvSpPr>
        <p:spPr bwMode="auto">
          <a:xfrm>
            <a:off x="1709981"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38" name="ZoneTexte 103"/>
          <p:cNvSpPr txBox="1">
            <a:spLocks noChangeArrowheads="1"/>
          </p:cNvSpPr>
          <p:nvPr/>
        </p:nvSpPr>
        <p:spPr bwMode="auto">
          <a:xfrm>
            <a:off x="1904091"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39" name="ZoneTexte 104"/>
          <p:cNvSpPr txBox="1">
            <a:spLocks noChangeArrowheads="1"/>
          </p:cNvSpPr>
          <p:nvPr/>
        </p:nvSpPr>
        <p:spPr bwMode="auto">
          <a:xfrm>
            <a:off x="2098200"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40" name="ZoneTexte 105"/>
          <p:cNvSpPr txBox="1">
            <a:spLocks noChangeArrowheads="1"/>
          </p:cNvSpPr>
          <p:nvPr/>
        </p:nvSpPr>
        <p:spPr bwMode="auto">
          <a:xfrm>
            <a:off x="2291259"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41" name="ZoneTexte 106"/>
          <p:cNvSpPr txBox="1">
            <a:spLocks noChangeArrowheads="1"/>
          </p:cNvSpPr>
          <p:nvPr/>
        </p:nvSpPr>
        <p:spPr bwMode="auto">
          <a:xfrm>
            <a:off x="2484318" y="4165364"/>
            <a:ext cx="348172" cy="307777"/>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42" name="ZoneTexte 107"/>
          <p:cNvSpPr txBox="1">
            <a:spLocks noChangeArrowheads="1"/>
          </p:cNvSpPr>
          <p:nvPr/>
        </p:nvSpPr>
        <p:spPr bwMode="auto">
          <a:xfrm>
            <a:off x="2678426" y="4165364"/>
            <a:ext cx="348172" cy="307777"/>
          </a:xfrm>
          <a:prstGeom prst="rect">
            <a:avLst/>
          </a:prstGeom>
          <a:noFill/>
          <a:ln w="9525">
            <a:noFill/>
            <a:miter lim="800000"/>
            <a:headEnd/>
            <a:tailEnd/>
          </a:ln>
        </p:spPr>
        <p:txBody>
          <a:bodyPr wrap="none">
            <a:spAutoFit/>
          </a:bodyPr>
          <a:lstStyle/>
          <a:p>
            <a:r>
              <a:rPr lang="fr-BE" sz="1400" dirty="0">
                <a:latin typeface="Arial Narrow" pitchFamily="34" charset="0"/>
              </a:rPr>
              <a:t>21</a:t>
            </a:r>
            <a:endParaRPr lang="en-US" sz="1400" dirty="0">
              <a:latin typeface="Arial Narrow" pitchFamily="34" charset="0"/>
            </a:endParaRPr>
          </a:p>
        </p:txBody>
      </p:sp>
      <p:cxnSp>
        <p:nvCxnSpPr>
          <p:cNvPr id="43" name="Connecteur droit 73"/>
          <p:cNvCxnSpPr>
            <a:cxnSpLocks noChangeShapeType="1"/>
          </p:cNvCxnSpPr>
          <p:nvPr/>
        </p:nvCxnSpPr>
        <p:spPr bwMode="auto">
          <a:xfrm>
            <a:off x="3057200" y="4107716"/>
            <a:ext cx="0" cy="72059"/>
          </a:xfrm>
          <a:prstGeom prst="line">
            <a:avLst/>
          </a:prstGeom>
          <a:noFill/>
          <a:ln w="9525" algn="ctr">
            <a:solidFill>
              <a:schemeClr val="bg1"/>
            </a:solidFill>
            <a:round/>
            <a:headEnd/>
            <a:tailEnd/>
          </a:ln>
        </p:spPr>
      </p:cxnSp>
      <p:sp>
        <p:nvSpPr>
          <p:cNvPr id="44" name="ZoneTexte 107"/>
          <p:cNvSpPr txBox="1">
            <a:spLocks noChangeArrowheads="1"/>
          </p:cNvSpPr>
          <p:nvPr/>
        </p:nvSpPr>
        <p:spPr bwMode="auto">
          <a:xfrm>
            <a:off x="2906110" y="4164563"/>
            <a:ext cx="266420" cy="307777"/>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45" name="Group 142"/>
          <p:cNvGrpSpPr>
            <a:grpSpLocks/>
          </p:cNvGrpSpPr>
          <p:nvPr/>
        </p:nvGrpSpPr>
        <p:grpSpPr bwMode="auto">
          <a:xfrm>
            <a:off x="869545" y="3983615"/>
            <a:ext cx="190961" cy="72059"/>
            <a:chOff x="2381" y="2024"/>
            <a:chExt cx="271" cy="136"/>
          </a:xfrm>
        </p:grpSpPr>
        <p:sp>
          <p:nvSpPr>
            <p:cNvPr id="172"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6"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6" name="Group 148"/>
          <p:cNvGrpSpPr>
            <a:grpSpLocks/>
          </p:cNvGrpSpPr>
          <p:nvPr/>
        </p:nvGrpSpPr>
        <p:grpSpPr bwMode="auto">
          <a:xfrm>
            <a:off x="679633" y="3983615"/>
            <a:ext cx="190961" cy="72059"/>
            <a:chOff x="2381" y="2024"/>
            <a:chExt cx="271" cy="136"/>
          </a:xfrm>
        </p:grpSpPr>
        <p:sp>
          <p:nvSpPr>
            <p:cNvPr id="167"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1"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7" name="Group 154"/>
          <p:cNvGrpSpPr>
            <a:grpSpLocks/>
          </p:cNvGrpSpPr>
          <p:nvPr/>
        </p:nvGrpSpPr>
        <p:grpSpPr bwMode="auto">
          <a:xfrm>
            <a:off x="535888" y="3983615"/>
            <a:ext cx="190961" cy="72059"/>
            <a:chOff x="2381" y="2024"/>
            <a:chExt cx="271" cy="136"/>
          </a:xfrm>
        </p:grpSpPr>
        <p:sp>
          <p:nvSpPr>
            <p:cNvPr id="162"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6"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8" name="Group 178"/>
          <p:cNvGrpSpPr>
            <a:grpSpLocks/>
          </p:cNvGrpSpPr>
          <p:nvPr/>
        </p:nvGrpSpPr>
        <p:grpSpPr bwMode="auto">
          <a:xfrm>
            <a:off x="1964946" y="3983615"/>
            <a:ext cx="190961" cy="72059"/>
            <a:chOff x="2381" y="2024"/>
            <a:chExt cx="271" cy="136"/>
          </a:xfrm>
        </p:grpSpPr>
        <p:sp>
          <p:nvSpPr>
            <p:cNvPr id="157"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1"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49" name="Group 184"/>
          <p:cNvGrpSpPr>
            <a:grpSpLocks/>
          </p:cNvGrpSpPr>
          <p:nvPr/>
        </p:nvGrpSpPr>
        <p:grpSpPr bwMode="auto">
          <a:xfrm>
            <a:off x="1775035" y="3983615"/>
            <a:ext cx="190961" cy="72059"/>
            <a:chOff x="2381" y="2024"/>
            <a:chExt cx="271" cy="136"/>
          </a:xfrm>
        </p:grpSpPr>
        <p:sp>
          <p:nvSpPr>
            <p:cNvPr id="152"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6"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0" name="Group 190"/>
          <p:cNvGrpSpPr>
            <a:grpSpLocks/>
          </p:cNvGrpSpPr>
          <p:nvPr/>
        </p:nvGrpSpPr>
        <p:grpSpPr bwMode="auto">
          <a:xfrm>
            <a:off x="1631290" y="3983615"/>
            <a:ext cx="190961" cy="72059"/>
            <a:chOff x="2381" y="2024"/>
            <a:chExt cx="271" cy="136"/>
          </a:xfrm>
        </p:grpSpPr>
        <p:sp>
          <p:nvSpPr>
            <p:cNvPr id="147"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8"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9"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0"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1"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1" name="Group 196"/>
          <p:cNvGrpSpPr>
            <a:grpSpLocks/>
          </p:cNvGrpSpPr>
          <p:nvPr/>
        </p:nvGrpSpPr>
        <p:grpSpPr bwMode="auto">
          <a:xfrm>
            <a:off x="1441378" y="3983615"/>
            <a:ext cx="190961" cy="72059"/>
            <a:chOff x="2381" y="2024"/>
            <a:chExt cx="271" cy="136"/>
          </a:xfrm>
        </p:grpSpPr>
        <p:sp>
          <p:nvSpPr>
            <p:cNvPr id="142"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3"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4"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5"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6"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2" name="Group 202"/>
          <p:cNvGrpSpPr>
            <a:grpSpLocks/>
          </p:cNvGrpSpPr>
          <p:nvPr/>
        </p:nvGrpSpPr>
        <p:grpSpPr bwMode="auto">
          <a:xfrm>
            <a:off x="1251466" y="3983615"/>
            <a:ext cx="190961" cy="72059"/>
            <a:chOff x="2381" y="2024"/>
            <a:chExt cx="271" cy="136"/>
          </a:xfrm>
        </p:grpSpPr>
        <p:sp>
          <p:nvSpPr>
            <p:cNvPr id="137"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8"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9"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0"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41"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3" name="Group 208"/>
          <p:cNvGrpSpPr>
            <a:grpSpLocks/>
          </p:cNvGrpSpPr>
          <p:nvPr/>
        </p:nvGrpSpPr>
        <p:grpSpPr bwMode="auto">
          <a:xfrm>
            <a:off x="1060505" y="3983615"/>
            <a:ext cx="190961" cy="72059"/>
            <a:chOff x="2381" y="2024"/>
            <a:chExt cx="271" cy="136"/>
          </a:xfrm>
        </p:grpSpPr>
        <p:sp>
          <p:nvSpPr>
            <p:cNvPr id="132"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3"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4"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5"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6"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4" name="Group 214"/>
          <p:cNvGrpSpPr>
            <a:grpSpLocks/>
          </p:cNvGrpSpPr>
          <p:nvPr/>
        </p:nvGrpSpPr>
        <p:grpSpPr bwMode="auto">
          <a:xfrm>
            <a:off x="2822172" y="3983615"/>
            <a:ext cx="190961" cy="72059"/>
            <a:chOff x="2381" y="2024"/>
            <a:chExt cx="271" cy="136"/>
          </a:xfrm>
        </p:grpSpPr>
        <p:sp>
          <p:nvSpPr>
            <p:cNvPr id="127"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8"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9"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0"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31"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5" name="Group 220"/>
          <p:cNvGrpSpPr>
            <a:grpSpLocks/>
          </p:cNvGrpSpPr>
          <p:nvPr/>
        </p:nvGrpSpPr>
        <p:grpSpPr bwMode="auto">
          <a:xfrm>
            <a:off x="2678426" y="3983615"/>
            <a:ext cx="190961" cy="72059"/>
            <a:chOff x="2381" y="2024"/>
            <a:chExt cx="271" cy="136"/>
          </a:xfrm>
        </p:grpSpPr>
        <p:sp>
          <p:nvSpPr>
            <p:cNvPr id="122"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3"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4"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5"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6"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6" name="Group 226"/>
          <p:cNvGrpSpPr>
            <a:grpSpLocks/>
          </p:cNvGrpSpPr>
          <p:nvPr/>
        </p:nvGrpSpPr>
        <p:grpSpPr bwMode="auto">
          <a:xfrm>
            <a:off x="2488515" y="3983615"/>
            <a:ext cx="190961" cy="72059"/>
            <a:chOff x="2381" y="2024"/>
            <a:chExt cx="271" cy="136"/>
          </a:xfrm>
        </p:grpSpPr>
        <p:sp>
          <p:nvSpPr>
            <p:cNvPr id="117"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8"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9"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0"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21"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7" name="Group 232"/>
          <p:cNvGrpSpPr>
            <a:grpSpLocks/>
          </p:cNvGrpSpPr>
          <p:nvPr/>
        </p:nvGrpSpPr>
        <p:grpSpPr bwMode="auto">
          <a:xfrm>
            <a:off x="2298604" y="3983615"/>
            <a:ext cx="190961" cy="72059"/>
            <a:chOff x="2381" y="2024"/>
            <a:chExt cx="271" cy="136"/>
          </a:xfrm>
        </p:grpSpPr>
        <p:sp>
          <p:nvSpPr>
            <p:cNvPr id="112"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3"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4"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5"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6"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58" name="Group 238"/>
          <p:cNvGrpSpPr>
            <a:grpSpLocks/>
          </p:cNvGrpSpPr>
          <p:nvPr/>
        </p:nvGrpSpPr>
        <p:grpSpPr bwMode="auto">
          <a:xfrm>
            <a:off x="2107642" y="3983615"/>
            <a:ext cx="190961" cy="72059"/>
            <a:chOff x="2381" y="2024"/>
            <a:chExt cx="271" cy="136"/>
          </a:xfrm>
        </p:grpSpPr>
        <p:sp>
          <p:nvSpPr>
            <p:cNvPr id="107"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8"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09"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0"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11"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60" name="Group 296"/>
          <p:cNvGrpSpPr>
            <a:grpSpLocks/>
          </p:cNvGrpSpPr>
          <p:nvPr/>
        </p:nvGrpSpPr>
        <p:grpSpPr bwMode="auto">
          <a:xfrm>
            <a:off x="679632" y="3765840"/>
            <a:ext cx="238176" cy="217777"/>
            <a:chOff x="975" y="3158"/>
            <a:chExt cx="227" cy="272"/>
          </a:xfrm>
        </p:grpSpPr>
        <p:sp>
          <p:nvSpPr>
            <p:cNvPr id="98"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99"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0"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1"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2"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3"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4"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5"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06"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61" name="Oval 306"/>
          <p:cNvSpPr>
            <a:spLocks noChangeArrowheads="1"/>
          </p:cNvSpPr>
          <p:nvPr/>
        </p:nvSpPr>
        <p:spPr bwMode="auto">
          <a:xfrm rot="558167">
            <a:off x="1356739" y="2973736"/>
            <a:ext cx="332607" cy="254606"/>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62" name="Group 318"/>
          <p:cNvGrpSpPr>
            <a:grpSpLocks/>
          </p:cNvGrpSpPr>
          <p:nvPr/>
        </p:nvGrpSpPr>
        <p:grpSpPr bwMode="auto">
          <a:xfrm>
            <a:off x="1652315" y="2628705"/>
            <a:ext cx="708234" cy="417139"/>
            <a:chOff x="3673" y="1783"/>
            <a:chExt cx="675" cy="521"/>
          </a:xfrm>
        </p:grpSpPr>
        <p:sp>
          <p:nvSpPr>
            <p:cNvPr id="95" name="Oval 319"/>
            <p:cNvSpPr>
              <a:spLocks noChangeArrowheads="1"/>
            </p:cNvSpPr>
            <p:nvPr/>
          </p:nvSpPr>
          <p:spPr bwMode="auto">
            <a:xfrm rot="558167">
              <a:off x="3673" y="1987"/>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96" name="Oval 320"/>
            <p:cNvSpPr>
              <a:spLocks noChangeArrowheads="1"/>
            </p:cNvSpPr>
            <p:nvPr/>
          </p:nvSpPr>
          <p:spPr bwMode="auto">
            <a:xfrm rot="558167">
              <a:off x="3986" y="178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63" name="Oval 327"/>
          <p:cNvSpPr>
            <a:spLocks noChangeArrowheads="1"/>
          </p:cNvSpPr>
          <p:nvPr/>
        </p:nvSpPr>
        <p:spPr bwMode="auto">
          <a:xfrm>
            <a:off x="1059457" y="3148539"/>
            <a:ext cx="286441" cy="217777"/>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64" name="Oval 330"/>
          <p:cNvSpPr>
            <a:spLocks noChangeArrowheads="1"/>
          </p:cNvSpPr>
          <p:nvPr/>
        </p:nvSpPr>
        <p:spPr bwMode="auto">
          <a:xfrm rot="655987">
            <a:off x="763023" y="3526416"/>
            <a:ext cx="189911" cy="145718"/>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5" name="Oval 331"/>
          <p:cNvSpPr>
            <a:spLocks noChangeArrowheads="1"/>
          </p:cNvSpPr>
          <p:nvPr/>
        </p:nvSpPr>
        <p:spPr bwMode="auto">
          <a:xfrm rot="655987">
            <a:off x="836535" y="3426420"/>
            <a:ext cx="190961" cy="144918"/>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6" name="Oval 332"/>
          <p:cNvSpPr>
            <a:spLocks noChangeArrowheads="1"/>
          </p:cNvSpPr>
          <p:nvPr/>
        </p:nvSpPr>
        <p:spPr bwMode="auto">
          <a:xfrm rot="655987">
            <a:off x="957347" y="3333326"/>
            <a:ext cx="190961" cy="144918"/>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67" name="Oval 339"/>
          <p:cNvSpPr>
            <a:spLocks noChangeArrowheads="1"/>
          </p:cNvSpPr>
          <p:nvPr/>
        </p:nvSpPr>
        <p:spPr bwMode="auto">
          <a:xfrm>
            <a:off x="679633" y="3656951"/>
            <a:ext cx="189911" cy="144918"/>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73" name="Group 365"/>
          <p:cNvGrpSpPr>
            <a:grpSpLocks/>
          </p:cNvGrpSpPr>
          <p:nvPr/>
        </p:nvGrpSpPr>
        <p:grpSpPr bwMode="auto">
          <a:xfrm>
            <a:off x="2012162" y="2167817"/>
            <a:ext cx="285392" cy="1888733"/>
            <a:chOff x="3969" y="1207"/>
            <a:chExt cx="272" cy="2359"/>
          </a:xfrm>
        </p:grpSpPr>
        <p:sp>
          <p:nvSpPr>
            <p:cNvPr id="92"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3"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94"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74" name="Connecteur droit 50"/>
          <p:cNvCxnSpPr>
            <a:cxnSpLocks noChangeShapeType="1"/>
          </p:cNvCxnSpPr>
          <p:nvPr/>
        </p:nvCxnSpPr>
        <p:spPr bwMode="auto">
          <a:xfrm>
            <a:off x="535887" y="4055273"/>
            <a:ext cx="2634106" cy="720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5" name="Connecteur droit 62"/>
          <p:cNvCxnSpPr>
            <a:cxnSpLocks noChangeShapeType="1"/>
          </p:cNvCxnSpPr>
          <p:nvPr/>
        </p:nvCxnSpPr>
        <p:spPr bwMode="auto">
          <a:xfrm>
            <a:off x="724749"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6" name="Connecteur droit 63"/>
          <p:cNvCxnSpPr>
            <a:cxnSpLocks noChangeShapeType="1"/>
          </p:cNvCxnSpPr>
          <p:nvPr/>
        </p:nvCxnSpPr>
        <p:spPr bwMode="auto">
          <a:xfrm>
            <a:off x="916759"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7" name="Connecteur droit 64"/>
          <p:cNvCxnSpPr>
            <a:cxnSpLocks noChangeShapeType="1"/>
          </p:cNvCxnSpPr>
          <p:nvPr/>
        </p:nvCxnSpPr>
        <p:spPr bwMode="auto">
          <a:xfrm>
            <a:off x="1111917"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8" name="Connecteur droit 65"/>
          <p:cNvCxnSpPr>
            <a:cxnSpLocks noChangeShapeType="1"/>
          </p:cNvCxnSpPr>
          <p:nvPr/>
        </p:nvCxnSpPr>
        <p:spPr bwMode="auto">
          <a:xfrm>
            <a:off x="1304977"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9" name="Connecteur droit 66"/>
          <p:cNvCxnSpPr>
            <a:cxnSpLocks noChangeShapeType="1"/>
          </p:cNvCxnSpPr>
          <p:nvPr/>
        </p:nvCxnSpPr>
        <p:spPr bwMode="auto">
          <a:xfrm>
            <a:off x="1499085"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0" name="Connecteur droit 67"/>
          <p:cNvCxnSpPr>
            <a:cxnSpLocks noChangeShapeType="1"/>
          </p:cNvCxnSpPr>
          <p:nvPr/>
        </p:nvCxnSpPr>
        <p:spPr bwMode="auto">
          <a:xfrm>
            <a:off x="1693194"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1" name="Connecteur droit 68"/>
          <p:cNvCxnSpPr>
            <a:cxnSpLocks noChangeShapeType="1"/>
          </p:cNvCxnSpPr>
          <p:nvPr/>
        </p:nvCxnSpPr>
        <p:spPr bwMode="auto">
          <a:xfrm>
            <a:off x="1887302"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2" name="Connecteur droit 69"/>
          <p:cNvCxnSpPr>
            <a:cxnSpLocks noChangeShapeType="1"/>
          </p:cNvCxnSpPr>
          <p:nvPr/>
        </p:nvCxnSpPr>
        <p:spPr bwMode="auto">
          <a:xfrm>
            <a:off x="2081411"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3" name="Connecteur droit 70"/>
          <p:cNvCxnSpPr>
            <a:cxnSpLocks noChangeShapeType="1"/>
          </p:cNvCxnSpPr>
          <p:nvPr/>
        </p:nvCxnSpPr>
        <p:spPr bwMode="auto">
          <a:xfrm>
            <a:off x="2274470"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4" name="Connecteur droit 71"/>
          <p:cNvCxnSpPr>
            <a:cxnSpLocks noChangeShapeType="1"/>
          </p:cNvCxnSpPr>
          <p:nvPr/>
        </p:nvCxnSpPr>
        <p:spPr bwMode="auto">
          <a:xfrm>
            <a:off x="2467530"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5" name="Connecteur droit 72"/>
          <p:cNvCxnSpPr>
            <a:cxnSpLocks noChangeShapeType="1"/>
          </p:cNvCxnSpPr>
          <p:nvPr/>
        </p:nvCxnSpPr>
        <p:spPr bwMode="auto">
          <a:xfrm>
            <a:off x="2661638"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6" name="Connecteur droit 73"/>
          <p:cNvCxnSpPr>
            <a:cxnSpLocks noChangeShapeType="1"/>
          </p:cNvCxnSpPr>
          <p:nvPr/>
        </p:nvCxnSpPr>
        <p:spPr bwMode="auto">
          <a:xfrm>
            <a:off x="2855747" y="4040061"/>
            <a:ext cx="0" cy="7286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7" name="Connecteur droit 73"/>
          <p:cNvCxnSpPr>
            <a:cxnSpLocks noChangeShapeType="1"/>
          </p:cNvCxnSpPr>
          <p:nvPr/>
        </p:nvCxnSpPr>
        <p:spPr bwMode="auto">
          <a:xfrm>
            <a:off x="3040412" y="4055273"/>
            <a:ext cx="0" cy="7205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78" name="Group 151"/>
          <p:cNvGrpSpPr>
            <a:grpSpLocks/>
          </p:cNvGrpSpPr>
          <p:nvPr/>
        </p:nvGrpSpPr>
        <p:grpSpPr bwMode="auto">
          <a:xfrm>
            <a:off x="179512" y="1715346"/>
            <a:ext cx="498605" cy="2491258"/>
            <a:chOff x="476" y="572"/>
            <a:chExt cx="437" cy="3012"/>
          </a:xfrm>
        </p:grpSpPr>
        <p:sp>
          <p:nvSpPr>
            <p:cNvPr id="179" name="Text Box 128"/>
            <p:cNvSpPr txBox="1">
              <a:spLocks noChangeArrowheads="1"/>
            </p:cNvSpPr>
            <p:nvPr/>
          </p:nvSpPr>
          <p:spPr bwMode="auto">
            <a:xfrm>
              <a:off x="612" y="3249"/>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180" name="Group 150"/>
            <p:cNvGrpSpPr>
              <a:grpSpLocks/>
            </p:cNvGrpSpPr>
            <p:nvPr/>
          </p:nvGrpSpPr>
          <p:grpSpPr bwMode="auto">
            <a:xfrm>
              <a:off x="476" y="572"/>
              <a:ext cx="437" cy="2909"/>
              <a:chOff x="463" y="675"/>
              <a:chExt cx="437" cy="2909"/>
            </a:xfrm>
          </p:grpSpPr>
          <p:grpSp>
            <p:nvGrpSpPr>
              <p:cNvPr id="181" name="Group 147"/>
              <p:cNvGrpSpPr>
                <a:grpSpLocks/>
              </p:cNvGrpSpPr>
              <p:nvPr/>
            </p:nvGrpSpPr>
            <p:grpSpPr bwMode="auto">
              <a:xfrm>
                <a:off x="521" y="935"/>
                <a:ext cx="376" cy="2649"/>
                <a:chOff x="521" y="935"/>
                <a:chExt cx="376" cy="2649"/>
              </a:xfrm>
            </p:grpSpPr>
            <p:sp>
              <p:nvSpPr>
                <p:cNvPr id="183" name="Line 108"/>
                <p:cNvSpPr>
                  <a:spLocks noChangeShapeType="1"/>
                </p:cNvSpPr>
                <p:nvPr/>
              </p:nvSpPr>
              <p:spPr bwMode="auto">
                <a:xfrm flipV="1">
                  <a:off x="521" y="981"/>
                  <a:ext cx="0" cy="249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4" name="Line 109"/>
                <p:cNvSpPr>
                  <a:spLocks noChangeShapeType="1"/>
                </p:cNvSpPr>
                <p:nvPr/>
              </p:nvSpPr>
              <p:spPr bwMode="auto">
                <a:xfrm>
                  <a:off x="521" y="347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5" name="Line 110"/>
                <p:cNvSpPr>
                  <a:spLocks noChangeShapeType="1"/>
                </p:cNvSpPr>
                <p:nvPr/>
              </p:nvSpPr>
              <p:spPr bwMode="auto">
                <a:xfrm>
                  <a:off x="521" y="333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6" name="Line 111"/>
                <p:cNvSpPr>
                  <a:spLocks noChangeShapeType="1"/>
                </p:cNvSpPr>
                <p:nvPr/>
              </p:nvSpPr>
              <p:spPr bwMode="auto">
                <a:xfrm>
                  <a:off x="521" y="320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7" name="Line 112"/>
                <p:cNvSpPr>
                  <a:spLocks noChangeShapeType="1"/>
                </p:cNvSpPr>
                <p:nvPr/>
              </p:nvSpPr>
              <p:spPr bwMode="auto">
                <a:xfrm>
                  <a:off x="521" y="306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8" name="Line 113"/>
                <p:cNvSpPr>
                  <a:spLocks noChangeShapeType="1"/>
                </p:cNvSpPr>
                <p:nvPr/>
              </p:nvSpPr>
              <p:spPr bwMode="auto">
                <a:xfrm>
                  <a:off x="521" y="293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89" name="Line 114"/>
                <p:cNvSpPr>
                  <a:spLocks noChangeShapeType="1"/>
                </p:cNvSpPr>
                <p:nvPr/>
              </p:nvSpPr>
              <p:spPr bwMode="auto">
                <a:xfrm>
                  <a:off x="521" y="279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0" name="Line 115"/>
                <p:cNvSpPr>
                  <a:spLocks noChangeShapeType="1"/>
                </p:cNvSpPr>
                <p:nvPr/>
              </p:nvSpPr>
              <p:spPr bwMode="auto">
                <a:xfrm>
                  <a:off x="521" y="265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1" name="Line 116"/>
                <p:cNvSpPr>
                  <a:spLocks noChangeShapeType="1"/>
                </p:cNvSpPr>
                <p:nvPr/>
              </p:nvSpPr>
              <p:spPr bwMode="auto">
                <a:xfrm>
                  <a:off x="521" y="2523"/>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2" name="Line 117"/>
                <p:cNvSpPr>
                  <a:spLocks noChangeShapeType="1"/>
                </p:cNvSpPr>
                <p:nvPr/>
              </p:nvSpPr>
              <p:spPr bwMode="auto">
                <a:xfrm>
                  <a:off x="521" y="2387"/>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3" name="Line 118"/>
                <p:cNvSpPr>
                  <a:spLocks noChangeShapeType="1"/>
                </p:cNvSpPr>
                <p:nvPr/>
              </p:nvSpPr>
              <p:spPr bwMode="auto">
                <a:xfrm>
                  <a:off x="521" y="2251"/>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4" name="Line 119"/>
                <p:cNvSpPr>
                  <a:spLocks noChangeShapeType="1"/>
                </p:cNvSpPr>
                <p:nvPr/>
              </p:nvSpPr>
              <p:spPr bwMode="auto">
                <a:xfrm>
                  <a:off x="521" y="2115"/>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6" name="Line 120"/>
                <p:cNvSpPr>
                  <a:spLocks noChangeShapeType="1"/>
                </p:cNvSpPr>
                <p:nvPr/>
              </p:nvSpPr>
              <p:spPr bwMode="auto">
                <a:xfrm>
                  <a:off x="521" y="1979"/>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7" name="Line 121"/>
                <p:cNvSpPr>
                  <a:spLocks noChangeShapeType="1"/>
                </p:cNvSpPr>
                <p:nvPr/>
              </p:nvSpPr>
              <p:spPr bwMode="auto">
                <a:xfrm>
                  <a:off x="521" y="184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98" name="Line 122"/>
                <p:cNvSpPr>
                  <a:spLocks noChangeShapeType="1"/>
                </p:cNvSpPr>
                <p:nvPr/>
              </p:nvSpPr>
              <p:spPr bwMode="auto">
                <a:xfrm>
                  <a:off x="521" y="170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0" name="Line 123"/>
                <p:cNvSpPr>
                  <a:spLocks noChangeShapeType="1"/>
                </p:cNvSpPr>
                <p:nvPr/>
              </p:nvSpPr>
              <p:spPr bwMode="auto">
                <a:xfrm>
                  <a:off x="521" y="1570"/>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1" name="Line 124"/>
                <p:cNvSpPr>
                  <a:spLocks noChangeShapeType="1"/>
                </p:cNvSpPr>
                <p:nvPr/>
              </p:nvSpPr>
              <p:spPr bwMode="auto">
                <a:xfrm>
                  <a:off x="521" y="1434"/>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3" name="Line 125"/>
                <p:cNvSpPr>
                  <a:spLocks noChangeShapeType="1"/>
                </p:cNvSpPr>
                <p:nvPr/>
              </p:nvSpPr>
              <p:spPr bwMode="auto">
                <a:xfrm>
                  <a:off x="521" y="1298"/>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4" name="Line 126"/>
                <p:cNvSpPr>
                  <a:spLocks noChangeShapeType="1"/>
                </p:cNvSpPr>
                <p:nvPr/>
              </p:nvSpPr>
              <p:spPr bwMode="auto">
                <a:xfrm>
                  <a:off x="521" y="1162"/>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5" name="Line 127"/>
                <p:cNvSpPr>
                  <a:spLocks noChangeShapeType="1"/>
                </p:cNvSpPr>
                <p:nvPr/>
              </p:nvSpPr>
              <p:spPr bwMode="auto">
                <a:xfrm>
                  <a:off x="521" y="1026"/>
                  <a:ext cx="9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06" name="Text Box 129"/>
                <p:cNvSpPr txBox="1">
                  <a:spLocks noChangeArrowheads="1"/>
                </p:cNvSpPr>
                <p:nvPr/>
              </p:nvSpPr>
              <p:spPr bwMode="auto">
                <a:xfrm>
                  <a:off x="612" y="2432"/>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08" name="Text Box 130"/>
                <p:cNvSpPr txBox="1">
                  <a:spLocks noChangeArrowheads="1"/>
                </p:cNvSpPr>
                <p:nvPr/>
              </p:nvSpPr>
              <p:spPr bwMode="auto">
                <a:xfrm>
                  <a:off x="612" y="2568"/>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11" name="Text Box 131"/>
                <p:cNvSpPr txBox="1">
                  <a:spLocks noChangeArrowheads="1"/>
                </p:cNvSpPr>
                <p:nvPr/>
              </p:nvSpPr>
              <p:spPr bwMode="auto">
                <a:xfrm>
                  <a:off x="612" y="2704"/>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12" name="Text Box 132"/>
                <p:cNvSpPr txBox="1">
                  <a:spLocks noChangeArrowheads="1"/>
                </p:cNvSpPr>
                <p:nvPr/>
              </p:nvSpPr>
              <p:spPr bwMode="auto">
                <a:xfrm>
                  <a:off x="612" y="2840"/>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13" name="Text Box 133"/>
                <p:cNvSpPr txBox="1">
                  <a:spLocks noChangeArrowheads="1"/>
                </p:cNvSpPr>
                <p:nvPr/>
              </p:nvSpPr>
              <p:spPr bwMode="auto">
                <a:xfrm>
                  <a:off x="612" y="2976"/>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15" name="Text Box 134"/>
                <p:cNvSpPr txBox="1">
                  <a:spLocks noChangeArrowheads="1"/>
                </p:cNvSpPr>
                <p:nvPr/>
              </p:nvSpPr>
              <p:spPr bwMode="auto">
                <a:xfrm>
                  <a:off x="612" y="3113"/>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16" name="Text Box 135"/>
                <p:cNvSpPr txBox="1">
                  <a:spLocks noChangeArrowheads="1"/>
                </p:cNvSpPr>
                <p:nvPr/>
              </p:nvSpPr>
              <p:spPr bwMode="auto">
                <a:xfrm>
                  <a:off x="612" y="3249"/>
                  <a:ext cx="224"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17" name="Text Box 136"/>
                <p:cNvSpPr txBox="1">
                  <a:spLocks noChangeArrowheads="1"/>
                </p:cNvSpPr>
                <p:nvPr/>
              </p:nvSpPr>
              <p:spPr bwMode="auto">
                <a:xfrm>
                  <a:off x="612" y="1344"/>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18" name="Text Box 137"/>
                <p:cNvSpPr txBox="1">
                  <a:spLocks noChangeArrowheads="1"/>
                </p:cNvSpPr>
                <p:nvPr/>
              </p:nvSpPr>
              <p:spPr bwMode="auto">
                <a:xfrm>
                  <a:off x="612" y="2296"/>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19" name="Text Box 138"/>
                <p:cNvSpPr txBox="1">
                  <a:spLocks noChangeArrowheads="1"/>
                </p:cNvSpPr>
                <p:nvPr/>
              </p:nvSpPr>
              <p:spPr bwMode="auto">
                <a:xfrm>
                  <a:off x="612" y="1480"/>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21" name="Text Box 139"/>
                <p:cNvSpPr txBox="1">
                  <a:spLocks noChangeArrowheads="1"/>
                </p:cNvSpPr>
                <p:nvPr/>
              </p:nvSpPr>
              <p:spPr bwMode="auto">
                <a:xfrm>
                  <a:off x="612" y="1616"/>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22" name="Text Box 140"/>
                <p:cNvSpPr txBox="1">
                  <a:spLocks noChangeArrowheads="1"/>
                </p:cNvSpPr>
                <p:nvPr/>
              </p:nvSpPr>
              <p:spPr bwMode="auto">
                <a:xfrm>
                  <a:off x="612" y="1752"/>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23" name="Text Box 141"/>
                <p:cNvSpPr txBox="1">
                  <a:spLocks noChangeArrowheads="1"/>
                </p:cNvSpPr>
                <p:nvPr/>
              </p:nvSpPr>
              <p:spPr bwMode="auto">
                <a:xfrm>
                  <a:off x="612" y="1888"/>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dirty="0" smtClean="0">
                      <a:solidFill>
                        <a:schemeClr val="tx1"/>
                      </a:solidFill>
                    </a:rPr>
                    <a:t>13</a:t>
                  </a:r>
                  <a:endParaRPr lang="fr-FR" altLang="fr-FR" sz="1200" dirty="0">
                    <a:solidFill>
                      <a:schemeClr val="tx1"/>
                    </a:solidFill>
                  </a:endParaRPr>
                </a:p>
              </p:txBody>
            </p:sp>
            <p:sp>
              <p:nvSpPr>
                <p:cNvPr id="224" name="Text Box 142"/>
                <p:cNvSpPr txBox="1">
                  <a:spLocks noChangeArrowheads="1"/>
                </p:cNvSpPr>
                <p:nvPr/>
              </p:nvSpPr>
              <p:spPr bwMode="auto">
                <a:xfrm>
                  <a:off x="612" y="2024"/>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25" name="Text Box 143"/>
                <p:cNvSpPr txBox="1">
                  <a:spLocks noChangeArrowheads="1"/>
                </p:cNvSpPr>
                <p:nvPr/>
              </p:nvSpPr>
              <p:spPr bwMode="auto">
                <a:xfrm>
                  <a:off x="612" y="2160"/>
                  <a:ext cx="277"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26" name="Text Box 144"/>
                <p:cNvSpPr txBox="1">
                  <a:spLocks noChangeArrowheads="1"/>
                </p:cNvSpPr>
                <p:nvPr/>
              </p:nvSpPr>
              <p:spPr bwMode="auto">
                <a:xfrm>
                  <a:off x="612" y="1207"/>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27" name="Text Box 145"/>
                <p:cNvSpPr txBox="1">
                  <a:spLocks noChangeArrowheads="1"/>
                </p:cNvSpPr>
                <p:nvPr/>
              </p:nvSpPr>
              <p:spPr bwMode="auto">
                <a:xfrm>
                  <a:off x="612" y="935"/>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28" name="Text Box 146"/>
                <p:cNvSpPr txBox="1">
                  <a:spLocks noChangeArrowheads="1"/>
                </p:cNvSpPr>
                <p:nvPr/>
              </p:nvSpPr>
              <p:spPr bwMode="auto">
                <a:xfrm>
                  <a:off x="612" y="1071"/>
                  <a:ext cx="285"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182" name="Text Box 149"/>
              <p:cNvSpPr txBox="1">
                <a:spLocks noChangeArrowheads="1"/>
              </p:cNvSpPr>
              <p:nvPr/>
            </p:nvSpPr>
            <p:spPr bwMode="auto">
              <a:xfrm>
                <a:off x="463" y="675"/>
                <a:ext cx="43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eaLnBrk="1" hangingPunct="1">
                  <a:spcBef>
                    <a:spcPct val="0"/>
                  </a:spcBef>
                  <a:buClrTx/>
                  <a:buFontTx/>
                  <a:buNone/>
                </a:pPr>
                <a:r>
                  <a:rPr lang="fr-BE" altLang="fr-FR" sz="1800" dirty="0">
                    <a:solidFill>
                      <a:schemeClr val="tx1"/>
                    </a:solidFill>
                  </a:rPr>
                  <a:t>mm</a:t>
                </a:r>
                <a:endParaRPr lang="fr-FR" altLang="fr-FR" sz="1800" dirty="0">
                  <a:solidFill>
                    <a:schemeClr val="tx1"/>
                  </a:solidFill>
                </a:endParaRPr>
              </a:p>
            </p:txBody>
          </p:sp>
        </p:grpSp>
      </p:grpSp>
      <p:sp>
        <p:nvSpPr>
          <p:cNvPr id="6" name="Rectangle 5"/>
          <p:cNvSpPr/>
          <p:nvPr/>
        </p:nvSpPr>
        <p:spPr>
          <a:xfrm>
            <a:off x="214764" y="3125999"/>
            <a:ext cx="1165029" cy="240316"/>
          </a:xfrm>
          <a:prstGeom prst="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8" name="Rectangle 457"/>
          <p:cNvSpPr/>
          <p:nvPr/>
        </p:nvSpPr>
        <p:spPr>
          <a:xfrm>
            <a:off x="661438" y="2022825"/>
            <a:ext cx="1551820" cy="13254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Rectangle 4"/>
          <p:cNvSpPr>
            <a:spLocks noChangeArrowheads="1"/>
          </p:cNvSpPr>
          <p:nvPr/>
        </p:nvSpPr>
        <p:spPr bwMode="auto">
          <a:xfrm>
            <a:off x="2905550" y="2040785"/>
            <a:ext cx="455764" cy="2005627"/>
          </a:xfrm>
          <a:prstGeom prst="rect">
            <a:avLst/>
          </a:prstGeom>
          <a:solidFill>
            <a:schemeClr val="accent2">
              <a:lumMod val="75000"/>
              <a:alpha val="32000"/>
            </a:schemeClr>
          </a:solidFill>
          <a:ln w="12700">
            <a:solidFill>
              <a:schemeClr val="tx1"/>
            </a:solidFill>
            <a:miter lim="800000"/>
            <a:headEnd/>
            <a:tailEnd/>
          </a:ln>
        </p:spPr>
        <p:txBody>
          <a:bodyPr wrap="none" anchor="ctr"/>
          <a:lstStyle/>
          <a:p>
            <a:pPr algn="ctr"/>
            <a:endParaRPr lang="fr-FR"/>
          </a:p>
        </p:txBody>
      </p:sp>
      <p:sp>
        <p:nvSpPr>
          <p:cNvPr id="220" name="Oval 348"/>
          <p:cNvSpPr>
            <a:spLocks noChangeArrowheads="1"/>
          </p:cNvSpPr>
          <p:nvPr/>
        </p:nvSpPr>
        <p:spPr bwMode="auto">
          <a:xfrm rot="558167">
            <a:off x="2313508" y="2367199"/>
            <a:ext cx="506458" cy="35077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3" name="Flèche vers le bas 2"/>
          <p:cNvSpPr/>
          <p:nvPr/>
        </p:nvSpPr>
        <p:spPr>
          <a:xfrm rot="21022406">
            <a:off x="2463260" y="2070801"/>
            <a:ext cx="315924" cy="1950088"/>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AutoShape 351"/>
          <p:cNvSpPr>
            <a:spLocks noChangeArrowheads="1"/>
          </p:cNvSpPr>
          <p:nvPr/>
        </p:nvSpPr>
        <p:spPr bwMode="auto">
          <a:xfrm>
            <a:off x="3207315" y="2381171"/>
            <a:ext cx="91542" cy="1642607"/>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sp>
        <p:nvSpPr>
          <p:cNvPr id="229" name="AutoShape 350"/>
          <p:cNvSpPr>
            <a:spLocks noChangeArrowheads="1"/>
          </p:cNvSpPr>
          <p:nvPr/>
        </p:nvSpPr>
        <p:spPr bwMode="auto">
          <a:xfrm>
            <a:off x="3061410" y="2455611"/>
            <a:ext cx="98925" cy="1459400"/>
          </a:xfrm>
          <a:prstGeom prst="triangle">
            <a:avLst>
              <a:gd name="adj" fmla="val 50000"/>
            </a:avLst>
          </a:prstGeom>
          <a:solidFill>
            <a:srgbClr val="00B0F0"/>
          </a:solidFill>
          <a:ln w="9525" algn="ctr">
            <a:solidFill>
              <a:schemeClr val="tx1"/>
            </a:solidFill>
            <a:miter lim="800000"/>
            <a:headEnd/>
            <a:tailEnd/>
          </a:ln>
        </p:spPr>
        <p:txBody>
          <a:bodyPr wrap="none" anchor="ctr"/>
          <a:lstStyle/>
          <a:p>
            <a:pPr algn="ctr"/>
            <a:endParaRPr lang="fr-FR"/>
          </a:p>
        </p:txBody>
      </p:sp>
      <p:sp>
        <p:nvSpPr>
          <p:cNvPr id="243" name="AutoShape 350"/>
          <p:cNvSpPr>
            <a:spLocks noChangeArrowheads="1"/>
          </p:cNvSpPr>
          <p:nvPr/>
        </p:nvSpPr>
        <p:spPr bwMode="auto">
          <a:xfrm>
            <a:off x="2952842" y="2114427"/>
            <a:ext cx="104358" cy="1804343"/>
          </a:xfrm>
          <a:prstGeom prst="triangle">
            <a:avLst>
              <a:gd name="adj" fmla="val 50000"/>
            </a:avLst>
          </a:prstGeom>
          <a:solidFill>
            <a:schemeClr val="accent6">
              <a:lumMod val="40000"/>
              <a:lumOff val="60000"/>
            </a:schemeClr>
          </a:solidFill>
          <a:ln w="9525" algn="ctr">
            <a:solidFill>
              <a:schemeClr val="tx1"/>
            </a:solidFill>
            <a:miter lim="800000"/>
            <a:headEnd/>
            <a:tailEnd/>
          </a:ln>
        </p:spPr>
        <p:txBody>
          <a:bodyPr wrap="none" anchor="ctr"/>
          <a:lstStyle/>
          <a:p>
            <a:pPr algn="ctr"/>
            <a:endParaRPr lang="fr-FR"/>
          </a:p>
        </p:txBody>
      </p:sp>
      <p:sp>
        <p:nvSpPr>
          <p:cNvPr id="246" name="Oval 348"/>
          <p:cNvSpPr>
            <a:spLocks noChangeArrowheads="1"/>
          </p:cNvSpPr>
          <p:nvPr/>
        </p:nvSpPr>
        <p:spPr bwMode="auto">
          <a:xfrm rot="558167">
            <a:off x="2840124" y="2088976"/>
            <a:ext cx="589153" cy="438598"/>
          </a:xfrm>
          <a:prstGeom prst="ellipse">
            <a:avLst/>
          </a:prstGeom>
          <a:solidFill>
            <a:schemeClr val="accent1"/>
          </a:solidFill>
          <a:ln w="9525">
            <a:solidFill>
              <a:schemeClr val="tx1"/>
            </a:solidFill>
            <a:round/>
            <a:headEnd/>
            <a:tailEnd/>
          </a:ln>
        </p:spPr>
        <p:txBody>
          <a:bodyPr wrap="none" anchor="ctr"/>
          <a:lstStyle/>
          <a:p>
            <a:pPr algn="ctr"/>
            <a:endParaRPr lang="fr-FR"/>
          </a:p>
        </p:txBody>
      </p:sp>
      <p:cxnSp>
        <p:nvCxnSpPr>
          <p:cNvPr id="4" name="Connecteur droit 3"/>
          <p:cNvCxnSpPr/>
          <p:nvPr/>
        </p:nvCxnSpPr>
        <p:spPr>
          <a:xfrm>
            <a:off x="3180250" y="4066103"/>
            <a:ext cx="4583155" cy="28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AutoShape 325"/>
          <p:cNvSpPr>
            <a:spLocks noChangeArrowheads="1"/>
          </p:cNvSpPr>
          <p:nvPr/>
        </p:nvSpPr>
        <p:spPr bwMode="auto">
          <a:xfrm>
            <a:off x="3560594" y="2005027"/>
            <a:ext cx="415898" cy="527313"/>
          </a:xfrm>
          <a:prstGeom prst="moon">
            <a:avLst>
              <a:gd name="adj" fmla="val 50000"/>
            </a:avLst>
          </a:prstGeom>
          <a:solidFill>
            <a:srgbClr val="FF0066"/>
          </a:solidFill>
          <a:ln w="9525">
            <a:solidFill>
              <a:schemeClr val="tx1"/>
            </a:solidFill>
            <a:miter lim="800000"/>
            <a:headEnd/>
            <a:tailEnd/>
          </a:ln>
        </p:spPr>
        <p:txBody>
          <a:bodyPr wrap="none" anchor="ctr"/>
          <a:lstStyle/>
          <a:p>
            <a:pPr algn="ctr"/>
            <a:endParaRPr lang="fr-FR"/>
          </a:p>
        </p:txBody>
      </p:sp>
      <p:sp>
        <p:nvSpPr>
          <p:cNvPr id="267" name="Flèche vers le bas 266"/>
          <p:cNvSpPr/>
          <p:nvPr/>
        </p:nvSpPr>
        <p:spPr>
          <a:xfrm rot="12259187">
            <a:off x="3887589" y="1968593"/>
            <a:ext cx="315924" cy="216931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9" name="ZoneTexte 448"/>
          <p:cNvSpPr txBox="1"/>
          <p:nvPr/>
        </p:nvSpPr>
        <p:spPr>
          <a:xfrm>
            <a:off x="1071154" y="1599642"/>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P1</a:t>
            </a:r>
            <a:endParaRPr lang="fr-BE" sz="2400" dirty="0"/>
          </a:p>
        </p:txBody>
      </p:sp>
      <p:sp>
        <p:nvSpPr>
          <p:cNvPr id="269" name="ZoneTexte 268"/>
          <p:cNvSpPr txBox="1"/>
          <p:nvPr/>
        </p:nvSpPr>
        <p:spPr>
          <a:xfrm>
            <a:off x="2357806" y="1599642"/>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P2</a:t>
            </a:r>
            <a:endParaRPr lang="fr-BE" sz="2400" dirty="0"/>
          </a:p>
        </p:txBody>
      </p:sp>
      <p:sp>
        <p:nvSpPr>
          <p:cNvPr id="270" name="ZoneTexte 269"/>
          <p:cNvSpPr txBox="1"/>
          <p:nvPr/>
        </p:nvSpPr>
        <p:spPr>
          <a:xfrm>
            <a:off x="2942128" y="1599642"/>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P3</a:t>
            </a:r>
            <a:endParaRPr lang="fr-BE" sz="2400" dirty="0"/>
          </a:p>
        </p:txBody>
      </p:sp>
      <p:sp>
        <p:nvSpPr>
          <p:cNvPr id="271" name="ZoneTexte 270"/>
          <p:cNvSpPr txBox="1"/>
          <p:nvPr/>
        </p:nvSpPr>
        <p:spPr>
          <a:xfrm>
            <a:off x="3596419" y="1599642"/>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P4</a:t>
            </a:r>
            <a:endParaRPr lang="fr-BE" sz="2400" dirty="0"/>
          </a:p>
        </p:txBody>
      </p:sp>
      <p:sp>
        <p:nvSpPr>
          <p:cNvPr id="235" name="ZoneTexte 107"/>
          <p:cNvSpPr txBox="1">
            <a:spLocks noChangeArrowheads="1"/>
          </p:cNvSpPr>
          <p:nvPr/>
        </p:nvSpPr>
        <p:spPr bwMode="auto">
          <a:xfrm>
            <a:off x="4629484" y="4075963"/>
            <a:ext cx="266420" cy="307777"/>
          </a:xfrm>
          <a:prstGeom prst="rect">
            <a:avLst/>
          </a:prstGeom>
          <a:noFill/>
          <a:ln w="9525">
            <a:noFill/>
            <a:miter lim="800000"/>
            <a:headEnd/>
            <a:tailEnd/>
          </a:ln>
        </p:spPr>
        <p:txBody>
          <a:bodyPr wrap="none">
            <a:spAutoFit/>
          </a:bodyPr>
          <a:lstStyle/>
          <a:p>
            <a:r>
              <a:rPr lang="fr-BE" sz="1400" dirty="0" smtClean="0">
                <a:latin typeface="Arial Narrow" pitchFamily="34" charset="0"/>
              </a:rPr>
              <a:t>6</a:t>
            </a:r>
            <a:endParaRPr lang="en-US" sz="1400" dirty="0">
              <a:latin typeface="Arial Narrow" pitchFamily="34" charset="0"/>
            </a:endParaRPr>
          </a:p>
        </p:txBody>
      </p:sp>
      <p:cxnSp>
        <p:nvCxnSpPr>
          <p:cNvPr id="8" name="Connecteur droit 7"/>
          <p:cNvCxnSpPr>
            <a:stCxn id="267" idx="1"/>
          </p:cNvCxnSpPr>
          <p:nvPr/>
        </p:nvCxnSpPr>
        <p:spPr>
          <a:xfrm>
            <a:off x="4740639" y="2216350"/>
            <a:ext cx="3182" cy="182371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1" name="ZoneTexte 240"/>
          <p:cNvSpPr txBox="1"/>
          <p:nvPr/>
        </p:nvSpPr>
        <p:spPr>
          <a:xfrm>
            <a:off x="4460172" y="1599642"/>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P5</a:t>
            </a:r>
            <a:endParaRPr lang="fr-BE" sz="2400" dirty="0"/>
          </a:p>
        </p:txBody>
      </p:sp>
      <p:sp>
        <p:nvSpPr>
          <p:cNvPr id="230" name="Line 6"/>
          <p:cNvSpPr>
            <a:spLocks noChangeShapeType="1"/>
          </p:cNvSpPr>
          <p:nvPr/>
        </p:nvSpPr>
        <p:spPr bwMode="auto">
          <a:xfrm>
            <a:off x="6808788" y="4004072"/>
            <a:ext cx="0" cy="464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3" name="Line 7"/>
          <p:cNvSpPr>
            <a:spLocks noChangeShapeType="1"/>
          </p:cNvSpPr>
          <p:nvPr/>
        </p:nvSpPr>
        <p:spPr bwMode="auto">
          <a:xfrm>
            <a:off x="6553200" y="4004072"/>
            <a:ext cx="0" cy="464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7" name="Line 8"/>
          <p:cNvSpPr>
            <a:spLocks noChangeShapeType="1"/>
          </p:cNvSpPr>
          <p:nvPr/>
        </p:nvSpPr>
        <p:spPr bwMode="auto">
          <a:xfrm>
            <a:off x="6330950" y="3998119"/>
            <a:ext cx="0" cy="46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8" name="Line 9"/>
          <p:cNvSpPr>
            <a:spLocks noChangeShapeType="1"/>
          </p:cNvSpPr>
          <p:nvPr/>
        </p:nvSpPr>
        <p:spPr bwMode="auto">
          <a:xfrm>
            <a:off x="5868988" y="3998119"/>
            <a:ext cx="0" cy="46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39" name="Line 10"/>
          <p:cNvSpPr>
            <a:spLocks noChangeShapeType="1"/>
          </p:cNvSpPr>
          <p:nvPr/>
        </p:nvSpPr>
        <p:spPr bwMode="auto">
          <a:xfrm>
            <a:off x="6091238" y="3998119"/>
            <a:ext cx="0" cy="46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45" name="Line 11"/>
          <p:cNvSpPr>
            <a:spLocks noChangeShapeType="1"/>
          </p:cNvSpPr>
          <p:nvPr/>
        </p:nvSpPr>
        <p:spPr bwMode="auto">
          <a:xfrm>
            <a:off x="5167313" y="4004072"/>
            <a:ext cx="0" cy="464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0" name="Line 12"/>
          <p:cNvSpPr>
            <a:spLocks noChangeShapeType="1"/>
          </p:cNvSpPr>
          <p:nvPr/>
        </p:nvSpPr>
        <p:spPr bwMode="auto">
          <a:xfrm>
            <a:off x="5400675" y="3998119"/>
            <a:ext cx="0" cy="46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1" name="Line 13"/>
          <p:cNvSpPr>
            <a:spLocks noChangeShapeType="1"/>
          </p:cNvSpPr>
          <p:nvPr/>
        </p:nvSpPr>
        <p:spPr bwMode="auto">
          <a:xfrm>
            <a:off x="5640388" y="3998119"/>
            <a:ext cx="0" cy="46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2" name="Line 16"/>
          <p:cNvSpPr>
            <a:spLocks noChangeShapeType="1"/>
          </p:cNvSpPr>
          <p:nvPr/>
        </p:nvSpPr>
        <p:spPr bwMode="auto">
          <a:xfrm>
            <a:off x="4933950" y="3998119"/>
            <a:ext cx="0" cy="4643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3" name="Line 28"/>
          <p:cNvSpPr>
            <a:spLocks noChangeShapeType="1"/>
          </p:cNvSpPr>
          <p:nvPr/>
        </p:nvSpPr>
        <p:spPr bwMode="auto">
          <a:xfrm flipV="1">
            <a:off x="6804025" y="3938588"/>
            <a:ext cx="0" cy="5596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4" name="Line 30"/>
          <p:cNvSpPr>
            <a:spLocks noChangeShapeType="1"/>
          </p:cNvSpPr>
          <p:nvPr/>
        </p:nvSpPr>
        <p:spPr bwMode="auto">
          <a:xfrm>
            <a:off x="7488238" y="4004072"/>
            <a:ext cx="0" cy="464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5" name="Line 31"/>
          <p:cNvSpPr>
            <a:spLocks noChangeShapeType="1"/>
          </p:cNvSpPr>
          <p:nvPr/>
        </p:nvSpPr>
        <p:spPr bwMode="auto">
          <a:xfrm>
            <a:off x="7246938" y="4004072"/>
            <a:ext cx="0" cy="464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6" name="Line 32"/>
          <p:cNvSpPr>
            <a:spLocks noChangeShapeType="1"/>
          </p:cNvSpPr>
          <p:nvPr/>
        </p:nvSpPr>
        <p:spPr bwMode="auto">
          <a:xfrm>
            <a:off x="7019925" y="4004072"/>
            <a:ext cx="0" cy="4643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257" name="Rectangle 34"/>
          <p:cNvSpPr>
            <a:spLocks noChangeArrowheads="1"/>
          </p:cNvSpPr>
          <p:nvPr/>
        </p:nvSpPr>
        <p:spPr bwMode="auto">
          <a:xfrm>
            <a:off x="4755515" y="2129671"/>
            <a:ext cx="3007891" cy="1862429"/>
          </a:xfrm>
          <a:prstGeom prst="rect">
            <a:avLst/>
          </a:prstGeom>
          <a:solidFill>
            <a:srgbClr val="FFFF00"/>
          </a:solidFill>
          <a:ln w="9525">
            <a:solidFill>
              <a:srgbClr val="000000"/>
            </a:solidFill>
            <a:miter lim="800000"/>
            <a:headEnd/>
            <a:tailEnd/>
          </a:ln>
        </p:spPr>
        <p:txBody>
          <a:bodyPr wrap="none"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endParaRPr lang="nl-NL" altLang="fr-FR" sz="2400">
              <a:latin typeface="Times New Roman" pitchFamily="18" charset="0"/>
            </a:endParaRPr>
          </a:p>
        </p:txBody>
      </p:sp>
      <p:sp>
        <p:nvSpPr>
          <p:cNvPr id="259" name="AutoShape 46"/>
          <p:cNvSpPr>
            <a:spLocks noChangeArrowheads="1"/>
          </p:cNvSpPr>
          <p:nvPr/>
        </p:nvSpPr>
        <p:spPr bwMode="auto">
          <a:xfrm>
            <a:off x="6659564" y="1329929"/>
            <a:ext cx="142875" cy="1782365"/>
          </a:xfrm>
          <a:prstGeom prst="triangle">
            <a:avLst>
              <a:gd name="adj" fmla="val 49995"/>
            </a:avLst>
          </a:prstGeom>
          <a:solidFill>
            <a:srgbClr val="FF00FF"/>
          </a:solidFill>
          <a:ln w="12700">
            <a:solidFill>
              <a:srgbClr val="000000"/>
            </a:solidFill>
            <a:miter lim="800000"/>
            <a:headEnd/>
            <a:tailEnd/>
          </a:ln>
        </p:spPr>
        <p:txBody>
          <a:bodyPr wrap="none" lIns="90488" tIns="44450" rIns="90488" bIns="44450"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gn="ctr">
              <a:spcBef>
                <a:spcPct val="0"/>
              </a:spcBef>
              <a:buFontTx/>
              <a:buNone/>
            </a:pPr>
            <a:endParaRPr lang="fr-BE" altLang="fr-FR" sz="1800">
              <a:solidFill>
                <a:srgbClr val="000000"/>
              </a:solidFill>
            </a:endParaRPr>
          </a:p>
        </p:txBody>
      </p:sp>
      <p:sp>
        <p:nvSpPr>
          <p:cNvPr id="260" name="Text Box 47"/>
          <p:cNvSpPr txBox="1">
            <a:spLocks noChangeArrowheads="1"/>
          </p:cNvSpPr>
          <p:nvPr/>
        </p:nvSpPr>
        <p:spPr bwMode="auto">
          <a:xfrm>
            <a:off x="5771902" y="957621"/>
            <a:ext cx="2022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2400" dirty="0" err="1">
                <a:solidFill>
                  <a:srgbClr val="FF00FF"/>
                </a:solidFill>
                <a:latin typeface="+mn-lt"/>
              </a:rPr>
              <a:t>trophoblastine</a:t>
            </a:r>
            <a:endParaRPr lang="fr-BE" altLang="fr-FR" sz="2400" dirty="0">
              <a:solidFill>
                <a:srgbClr val="FF00FF"/>
              </a:solidFill>
              <a:latin typeface="+mn-lt"/>
            </a:endParaRPr>
          </a:p>
        </p:txBody>
      </p:sp>
      <p:sp>
        <p:nvSpPr>
          <p:cNvPr id="262" name="AutoShape 48"/>
          <p:cNvSpPr>
            <a:spLocks noChangeArrowheads="1"/>
          </p:cNvSpPr>
          <p:nvPr/>
        </p:nvSpPr>
        <p:spPr bwMode="auto">
          <a:xfrm>
            <a:off x="7451725" y="2679762"/>
            <a:ext cx="173038" cy="1338750"/>
          </a:xfrm>
          <a:prstGeom prst="triangle">
            <a:avLst>
              <a:gd name="adj" fmla="val 49995"/>
            </a:avLst>
          </a:prstGeom>
          <a:solidFill>
            <a:srgbClr val="FE9B03"/>
          </a:solidFill>
          <a:ln w="12700">
            <a:solidFill>
              <a:srgbClr val="000000"/>
            </a:solidFill>
            <a:miter lim="800000"/>
            <a:headEnd/>
            <a:tailEnd/>
          </a:ln>
        </p:spPr>
        <p:txBody>
          <a:bodyPr wrap="none" lIns="90488" tIns="44450" rIns="90488" bIns="44450"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gn="ctr">
              <a:spcBef>
                <a:spcPct val="0"/>
              </a:spcBef>
              <a:buFontTx/>
              <a:buNone/>
            </a:pPr>
            <a:endParaRPr lang="fr-BE" altLang="fr-FR" sz="1800">
              <a:solidFill>
                <a:srgbClr val="000000"/>
              </a:solidFill>
            </a:endParaRPr>
          </a:p>
        </p:txBody>
      </p:sp>
      <p:sp>
        <p:nvSpPr>
          <p:cNvPr id="264" name="Oval 50"/>
          <p:cNvSpPr>
            <a:spLocks noChangeArrowheads="1"/>
          </p:cNvSpPr>
          <p:nvPr/>
        </p:nvSpPr>
        <p:spPr bwMode="auto">
          <a:xfrm>
            <a:off x="5795964" y="2247900"/>
            <a:ext cx="504825" cy="377429"/>
          </a:xfrm>
          <a:prstGeom prst="ellipse">
            <a:avLst/>
          </a:prstGeom>
          <a:solidFill>
            <a:srgbClr val="FFFF99"/>
          </a:solidFill>
          <a:ln w="9525">
            <a:solidFill>
              <a:srgbClr val="000000"/>
            </a:solidFill>
            <a:round/>
            <a:headEnd/>
            <a:tailEnd/>
          </a:ln>
        </p:spPr>
        <p:txBody>
          <a:bodyPr wrap="none"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endParaRPr lang="nl-NL" altLang="fr-FR" sz="2400">
              <a:latin typeface="Times New Roman" pitchFamily="18" charset="0"/>
            </a:endParaRPr>
          </a:p>
        </p:txBody>
      </p:sp>
      <p:sp>
        <p:nvSpPr>
          <p:cNvPr id="265" name="AutoShape 51"/>
          <p:cNvSpPr>
            <a:spLocks noChangeArrowheads="1"/>
          </p:cNvSpPr>
          <p:nvPr/>
        </p:nvSpPr>
        <p:spPr bwMode="auto">
          <a:xfrm>
            <a:off x="5940426" y="3543300"/>
            <a:ext cx="144463" cy="432197"/>
          </a:xfrm>
          <a:prstGeom prst="triangle">
            <a:avLst>
              <a:gd name="adj" fmla="val 49995"/>
            </a:avLst>
          </a:prstGeom>
          <a:solidFill>
            <a:srgbClr val="000000"/>
          </a:solidFill>
          <a:ln w="12700">
            <a:solidFill>
              <a:srgbClr val="000000"/>
            </a:solidFill>
            <a:miter lim="800000"/>
            <a:headEnd/>
            <a:tailEnd/>
          </a:ln>
        </p:spPr>
        <p:txBody>
          <a:bodyPr wrap="none" lIns="90488" tIns="44450" rIns="90488" bIns="44450" anchor="ct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gn="ctr">
              <a:spcBef>
                <a:spcPct val="0"/>
              </a:spcBef>
              <a:buFontTx/>
              <a:buNone/>
            </a:pPr>
            <a:endParaRPr lang="fr-BE" altLang="fr-FR" sz="1800">
              <a:solidFill>
                <a:srgbClr val="000000"/>
              </a:solidFill>
            </a:endParaRPr>
          </a:p>
        </p:txBody>
      </p:sp>
      <p:sp>
        <p:nvSpPr>
          <p:cNvPr id="266" name="Line 52"/>
          <p:cNvSpPr>
            <a:spLocks noChangeShapeType="1"/>
          </p:cNvSpPr>
          <p:nvPr/>
        </p:nvSpPr>
        <p:spPr bwMode="auto">
          <a:xfrm>
            <a:off x="6011863" y="2680097"/>
            <a:ext cx="0" cy="80962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72" name="Text Box 60"/>
          <p:cNvSpPr txBox="1">
            <a:spLocks noChangeArrowheads="1"/>
          </p:cNvSpPr>
          <p:nvPr/>
        </p:nvSpPr>
        <p:spPr bwMode="auto">
          <a:xfrm>
            <a:off x="6372226" y="4435247"/>
            <a:ext cx="983154" cy="584775"/>
          </a:xfrm>
          <a:prstGeom prst="rect">
            <a:avLst/>
          </a:prstGeom>
          <a:solidFill>
            <a:srgbClr val="FF66FF"/>
          </a:solidFill>
          <a:ln w="9525">
            <a:solidFill>
              <a:schemeClr val="accent2">
                <a:lumMod val="75000"/>
              </a:schemeClr>
            </a:solidFill>
            <a:miter lim="800000"/>
            <a:headEnd/>
            <a:tailEnd/>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fr-BE" sz="1600" dirty="0" smtClean="0">
                <a:latin typeface="+mn-lt"/>
                <a:cs typeface="Arial" panose="020B0604020202020204" pitchFamily="34" charset="0"/>
              </a:rPr>
              <a:t>Embryon </a:t>
            </a:r>
          </a:p>
          <a:p>
            <a:pPr eaLnBrk="1" hangingPunct="1">
              <a:defRPr/>
            </a:pPr>
            <a:r>
              <a:rPr lang="fr-BE" sz="1600" dirty="0" smtClean="0">
                <a:latin typeface="+mn-lt"/>
                <a:cs typeface="Arial" panose="020B0604020202020204" pitchFamily="34" charset="0"/>
              </a:rPr>
              <a:t>classe 1</a:t>
            </a:r>
          </a:p>
        </p:txBody>
      </p:sp>
      <p:sp>
        <p:nvSpPr>
          <p:cNvPr id="273" name="Line 61"/>
          <p:cNvSpPr>
            <a:spLocks noChangeShapeType="1"/>
          </p:cNvSpPr>
          <p:nvPr/>
        </p:nvSpPr>
        <p:spPr bwMode="auto">
          <a:xfrm>
            <a:off x="7560758" y="3690073"/>
            <a:ext cx="407433" cy="3722"/>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74" name="Line 62"/>
          <p:cNvSpPr>
            <a:spLocks noChangeShapeType="1"/>
          </p:cNvSpPr>
          <p:nvPr/>
        </p:nvSpPr>
        <p:spPr bwMode="auto">
          <a:xfrm>
            <a:off x="5940425" y="4030266"/>
            <a:ext cx="0" cy="32504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275" name="Text Box 63"/>
          <p:cNvSpPr txBox="1">
            <a:spLocks noChangeArrowheads="1"/>
          </p:cNvSpPr>
          <p:nvPr/>
        </p:nvSpPr>
        <p:spPr bwMode="auto">
          <a:xfrm>
            <a:off x="7933231" y="3546673"/>
            <a:ext cx="986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2400" dirty="0">
                <a:solidFill>
                  <a:srgbClr val="00B050"/>
                </a:solidFill>
              </a:rPr>
              <a:t>PGF2a</a:t>
            </a:r>
          </a:p>
        </p:txBody>
      </p:sp>
      <p:sp>
        <p:nvSpPr>
          <p:cNvPr id="276" name="Text Box 64"/>
          <p:cNvSpPr txBox="1">
            <a:spLocks noChangeArrowheads="1"/>
          </p:cNvSpPr>
          <p:nvPr/>
        </p:nvSpPr>
        <p:spPr bwMode="auto">
          <a:xfrm>
            <a:off x="5508626" y="4462463"/>
            <a:ext cx="734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fr-BE" altLang="fr-FR" sz="2000" b="1">
                <a:solidFill>
                  <a:srgbClr val="000000"/>
                </a:solidFill>
              </a:rPr>
              <a:t>Oestr</a:t>
            </a:r>
          </a:p>
        </p:txBody>
      </p:sp>
      <p:pic>
        <p:nvPicPr>
          <p:cNvPr id="277" name="Picture 6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56338" y="3144441"/>
            <a:ext cx="1009650" cy="771525"/>
          </a:xfrm>
          <a:prstGeom prst="rect">
            <a:avLst/>
          </a:prstGeom>
          <a:noFill/>
          <a:ln w="12700">
            <a:solidFill>
              <a:schemeClr val="tx1"/>
            </a:solidFill>
            <a:miter lim="800000"/>
            <a:headEnd/>
            <a:tailEnd/>
          </a:ln>
        </p:spPr>
      </p:pic>
      <p:sp>
        <p:nvSpPr>
          <p:cNvPr id="278" name="ZoneTexte 107"/>
          <p:cNvSpPr txBox="1">
            <a:spLocks noChangeArrowheads="1"/>
          </p:cNvSpPr>
          <p:nvPr/>
        </p:nvSpPr>
        <p:spPr bwMode="auto">
          <a:xfrm>
            <a:off x="6276653" y="4096941"/>
            <a:ext cx="403316" cy="400110"/>
          </a:xfrm>
          <a:prstGeom prst="rect">
            <a:avLst/>
          </a:prstGeom>
          <a:noFill/>
          <a:ln w="9525">
            <a:noFill/>
            <a:miter lim="800000"/>
            <a:headEnd/>
            <a:tailEnd/>
          </a:ln>
        </p:spPr>
        <p:txBody>
          <a:bodyPr wrap="none">
            <a:spAutoFit/>
          </a:bodyPr>
          <a:lstStyle/>
          <a:p>
            <a:r>
              <a:rPr lang="fr-BE" sz="2000" dirty="0" smtClean="0">
                <a:latin typeface="Arial Narrow" pitchFamily="34" charset="0"/>
              </a:rPr>
              <a:t>11</a:t>
            </a:r>
            <a:endParaRPr lang="en-US" sz="2000" dirty="0">
              <a:latin typeface="Arial Narrow" pitchFamily="34" charset="0"/>
            </a:endParaRPr>
          </a:p>
        </p:txBody>
      </p:sp>
      <p:sp>
        <p:nvSpPr>
          <p:cNvPr id="280" name="ZoneTexte 107"/>
          <p:cNvSpPr txBox="1">
            <a:spLocks noChangeArrowheads="1"/>
          </p:cNvSpPr>
          <p:nvPr/>
        </p:nvSpPr>
        <p:spPr bwMode="auto">
          <a:xfrm>
            <a:off x="6731000" y="4095154"/>
            <a:ext cx="418704" cy="400110"/>
          </a:xfrm>
          <a:prstGeom prst="rect">
            <a:avLst/>
          </a:prstGeom>
          <a:noFill/>
          <a:ln w="9525">
            <a:noFill/>
            <a:miter lim="800000"/>
            <a:headEnd/>
            <a:tailEnd/>
          </a:ln>
        </p:spPr>
        <p:txBody>
          <a:bodyPr wrap="none">
            <a:spAutoFit/>
          </a:bodyPr>
          <a:lstStyle/>
          <a:p>
            <a:r>
              <a:rPr lang="fr-BE" sz="2000" dirty="0" smtClean="0">
                <a:latin typeface="Arial Narrow" pitchFamily="34" charset="0"/>
              </a:rPr>
              <a:t>13</a:t>
            </a:r>
            <a:endParaRPr lang="en-US" sz="2000" dirty="0">
              <a:latin typeface="Arial Narrow" pitchFamily="34" charset="0"/>
            </a:endParaRPr>
          </a:p>
        </p:txBody>
      </p:sp>
      <p:cxnSp>
        <p:nvCxnSpPr>
          <p:cNvPr id="10" name="Connecteur droit 9"/>
          <p:cNvCxnSpPr/>
          <p:nvPr/>
        </p:nvCxnSpPr>
        <p:spPr>
          <a:xfrm flipH="1">
            <a:off x="8100392" y="3414153"/>
            <a:ext cx="576064" cy="625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1" name="Connecteur droit 280"/>
          <p:cNvCxnSpPr/>
          <p:nvPr/>
        </p:nvCxnSpPr>
        <p:spPr>
          <a:xfrm>
            <a:off x="8099632" y="3393554"/>
            <a:ext cx="576824" cy="6653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2" name="ZoneTexte 281"/>
          <p:cNvSpPr txBox="1"/>
          <p:nvPr/>
        </p:nvSpPr>
        <p:spPr>
          <a:xfrm>
            <a:off x="6005273" y="1603054"/>
            <a:ext cx="498855" cy="461665"/>
          </a:xfrm>
          <a:prstGeom prst="rect">
            <a:avLst/>
          </a:prstGeom>
          <a:solidFill>
            <a:schemeClr val="accent6">
              <a:lumMod val="40000"/>
              <a:lumOff val="60000"/>
            </a:schemeClr>
          </a:solidFill>
          <a:ln>
            <a:solidFill>
              <a:schemeClr val="tx1"/>
            </a:solidFill>
          </a:ln>
        </p:spPr>
        <p:txBody>
          <a:bodyPr wrap="none" rtlCol="0">
            <a:spAutoFit/>
          </a:bodyPr>
          <a:lstStyle/>
          <a:p>
            <a:r>
              <a:rPr lang="fr-BE" sz="2400" dirty="0" smtClean="0"/>
              <a:t>P6</a:t>
            </a:r>
            <a:endParaRPr lang="fr-BE" sz="2400" dirty="0"/>
          </a:p>
        </p:txBody>
      </p:sp>
      <p:sp>
        <p:nvSpPr>
          <p:cNvPr id="247" name="Rectangle 246"/>
          <p:cNvSpPr/>
          <p:nvPr/>
        </p:nvSpPr>
        <p:spPr>
          <a:xfrm>
            <a:off x="2959358" y="3910757"/>
            <a:ext cx="401957" cy="14154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38</a:t>
            </a:fld>
            <a:endParaRPr lang="fr-BE"/>
          </a:p>
        </p:txBody>
      </p:sp>
    </p:spTree>
    <p:extLst>
      <p:ext uri="{BB962C8B-B14F-4D97-AF65-F5344CB8AC3E}">
        <p14:creationId xmlns:p14="http://schemas.microsoft.com/office/powerpoint/2010/main" val="1815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60" grpId="0"/>
      <p:bldP spid="262" grpId="0" animBg="1"/>
      <p:bldP spid="264" grpId="0" animBg="1"/>
      <p:bldP spid="265" grpId="0" animBg="1"/>
      <p:bldP spid="266" grpId="0" animBg="1"/>
      <p:bldP spid="272" grpId="0" animBg="1"/>
      <p:bldP spid="273" grpId="0" animBg="1"/>
      <p:bldP spid="274" grpId="0" animBg="1"/>
      <p:bldP spid="275" grpId="0"/>
      <p:bldP spid="2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71762" y="87474"/>
            <a:ext cx="7731270" cy="648072"/>
          </a:xfrm>
          <a:ln>
            <a:noFill/>
          </a:ln>
          <a:effectLst/>
          <a:scene3d>
            <a:camera prst="orthographicFront">
              <a:rot lat="0" lon="0" rev="0"/>
            </a:camera>
            <a:lightRig rig="chilly" dir="t">
              <a:rot lat="0" lon="0" rev="18480000"/>
            </a:lightRig>
          </a:scene3d>
          <a:sp3d prstMaterial="clear">
            <a:bevelT h="63500"/>
          </a:sp3d>
        </p:spPr>
        <p:txBody>
          <a:bodyPr>
            <a:normAutofit/>
          </a:bodyPr>
          <a:lstStyle/>
          <a:p>
            <a:r>
              <a:rPr lang="fr-BE" sz="1800" dirty="0" smtClean="0">
                <a:latin typeface="+mn-lt"/>
                <a:ea typeface="Verdana" panose="020B0604030504040204" pitchFamily="34" charset="0"/>
                <a:cs typeface="Verdana" panose="020B0604030504040204" pitchFamily="34" charset="0"/>
              </a:rPr>
              <a:t>Le premier trimestre de la gestation, </a:t>
            </a:r>
            <a:br>
              <a:rPr lang="fr-BE" sz="1800" dirty="0" smtClean="0">
                <a:latin typeface="+mn-lt"/>
                <a:ea typeface="Verdana" panose="020B0604030504040204" pitchFamily="34" charset="0"/>
                <a:cs typeface="Verdana" panose="020B0604030504040204" pitchFamily="34" charset="0"/>
              </a:rPr>
            </a:br>
            <a:r>
              <a:rPr lang="fr-BE" sz="1800" dirty="0" smtClean="0">
                <a:latin typeface="+mn-lt"/>
                <a:ea typeface="Verdana" panose="020B0604030504040204" pitchFamily="34" charset="0"/>
                <a:cs typeface="Verdana" panose="020B0604030504040204" pitchFamily="34" charset="0"/>
              </a:rPr>
              <a:t>un parcours semé d’embûches (</a:t>
            </a:r>
            <a:r>
              <a:rPr lang="fr-BE" sz="1800" dirty="0" err="1" smtClean="0">
                <a:latin typeface="+mn-lt"/>
                <a:ea typeface="Verdana" panose="020B0604030504040204" pitchFamily="34" charset="0"/>
                <a:cs typeface="Verdana" panose="020B0604030504040204" pitchFamily="34" charset="0"/>
              </a:rPr>
              <a:t>Wiltbank</a:t>
            </a:r>
            <a:r>
              <a:rPr lang="fr-BE" sz="1800" dirty="0" smtClean="0">
                <a:latin typeface="+mn-lt"/>
                <a:ea typeface="Verdana" panose="020B0604030504040204" pitchFamily="34" charset="0"/>
                <a:cs typeface="Verdana" panose="020B0604030504040204" pitchFamily="34" charset="0"/>
              </a:rPr>
              <a:t> et al. 2016)</a:t>
            </a:r>
            <a:endParaRPr lang="fr-BE" sz="1800" dirty="0">
              <a:latin typeface="+mn-lt"/>
              <a:ea typeface="Verdana" panose="020B0604030504040204" pitchFamily="34" charset="0"/>
              <a:cs typeface="Verdana" panose="020B0604030504040204" pitchFamily="34" charset="0"/>
            </a:endParaRPr>
          </a:p>
        </p:txBody>
      </p:sp>
      <p:sp>
        <p:nvSpPr>
          <p:cNvPr id="4" name="Titre 1"/>
          <p:cNvSpPr txBox="1">
            <a:spLocks/>
          </p:cNvSpPr>
          <p:nvPr/>
        </p:nvSpPr>
        <p:spPr>
          <a:xfrm>
            <a:off x="147130" y="1275606"/>
            <a:ext cx="1080120" cy="432048"/>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Avant</a:t>
            </a:r>
            <a:endParaRPr lang="fr-BE" sz="1400" dirty="0">
              <a:latin typeface="+mn-lt"/>
              <a:ea typeface="Verdana" panose="020B0604030504040204" pitchFamily="34" charset="0"/>
              <a:cs typeface="Verdana" panose="020B0604030504040204" pitchFamily="34" charset="0"/>
            </a:endParaRPr>
          </a:p>
        </p:txBody>
      </p:sp>
      <p:sp>
        <p:nvSpPr>
          <p:cNvPr id="5" name="Titre 1"/>
          <p:cNvSpPr txBox="1">
            <a:spLocks/>
          </p:cNvSpPr>
          <p:nvPr/>
        </p:nvSpPr>
        <p:spPr>
          <a:xfrm>
            <a:off x="1343018" y="1272481"/>
            <a:ext cx="1719808" cy="432048"/>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Fécondation</a:t>
            </a:r>
            <a:endParaRPr lang="fr-BE" sz="1400" dirty="0">
              <a:latin typeface="+mn-lt"/>
              <a:ea typeface="Verdana" panose="020B0604030504040204" pitchFamily="34" charset="0"/>
              <a:cs typeface="Verdana" panose="020B0604030504040204" pitchFamily="34" charset="0"/>
            </a:endParaRPr>
          </a:p>
        </p:txBody>
      </p:sp>
      <p:sp>
        <p:nvSpPr>
          <p:cNvPr id="6" name="Titre 1"/>
          <p:cNvSpPr txBox="1">
            <a:spLocks/>
          </p:cNvSpPr>
          <p:nvPr/>
        </p:nvSpPr>
        <p:spPr>
          <a:xfrm>
            <a:off x="3178594" y="1275606"/>
            <a:ext cx="1152128" cy="432048"/>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J 1 à J7</a:t>
            </a:r>
            <a:endParaRPr lang="fr-BE" sz="1400" dirty="0">
              <a:latin typeface="+mn-lt"/>
              <a:ea typeface="Verdana" panose="020B0604030504040204" pitchFamily="34" charset="0"/>
              <a:cs typeface="Verdana" panose="020B0604030504040204" pitchFamily="34" charset="0"/>
            </a:endParaRPr>
          </a:p>
        </p:txBody>
      </p:sp>
      <p:sp>
        <p:nvSpPr>
          <p:cNvPr id="9" name="Titre 1"/>
          <p:cNvSpPr txBox="1">
            <a:spLocks/>
          </p:cNvSpPr>
          <p:nvPr/>
        </p:nvSpPr>
        <p:spPr>
          <a:xfrm>
            <a:off x="4446490" y="1275606"/>
            <a:ext cx="1296144" cy="432048"/>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J8 à J27</a:t>
            </a:r>
            <a:endParaRPr lang="fr-BE" sz="1400" dirty="0">
              <a:latin typeface="+mn-lt"/>
              <a:ea typeface="Verdana" panose="020B0604030504040204" pitchFamily="34" charset="0"/>
              <a:cs typeface="Verdana" panose="020B0604030504040204" pitchFamily="34" charset="0"/>
            </a:endParaRPr>
          </a:p>
        </p:txBody>
      </p:sp>
      <p:sp>
        <p:nvSpPr>
          <p:cNvPr id="10" name="Titre 1"/>
          <p:cNvSpPr txBox="1">
            <a:spLocks/>
          </p:cNvSpPr>
          <p:nvPr/>
        </p:nvSpPr>
        <p:spPr>
          <a:xfrm>
            <a:off x="5858402" y="1275606"/>
            <a:ext cx="1451248" cy="432048"/>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J28 à J60</a:t>
            </a:r>
            <a:endParaRPr lang="fr-BE" sz="1400" dirty="0">
              <a:latin typeface="+mn-lt"/>
              <a:ea typeface="Verdana" panose="020B0604030504040204" pitchFamily="34" charset="0"/>
              <a:cs typeface="Verdana" panose="020B0604030504040204" pitchFamily="34" charset="0"/>
            </a:endParaRPr>
          </a:p>
        </p:txBody>
      </p:sp>
      <p:sp>
        <p:nvSpPr>
          <p:cNvPr id="11" name="Titre 1"/>
          <p:cNvSpPr txBox="1">
            <a:spLocks/>
          </p:cNvSpPr>
          <p:nvPr/>
        </p:nvSpPr>
        <p:spPr>
          <a:xfrm>
            <a:off x="7425419" y="1257896"/>
            <a:ext cx="1404156" cy="43204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J61 à J90</a:t>
            </a:r>
            <a:endParaRPr lang="fr-BE" sz="1400" dirty="0">
              <a:latin typeface="+mn-lt"/>
              <a:ea typeface="Verdana" panose="020B0604030504040204" pitchFamily="34" charset="0"/>
              <a:cs typeface="Verdana" panose="020B0604030504040204" pitchFamily="34" charset="0"/>
            </a:endParaRPr>
          </a:p>
        </p:txBody>
      </p:sp>
      <p:pic>
        <p:nvPicPr>
          <p:cNvPr id="13" name="Picture 1039" descr="31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8475" y="1850485"/>
            <a:ext cx="1026574" cy="594856"/>
          </a:xfrm>
          <a:prstGeom prst="rect">
            <a:avLst/>
          </a:prstGeom>
          <a:noFill/>
          <a:ln>
            <a:solidFill>
              <a:schemeClr val="tx1"/>
            </a:solidFill>
            <a:miter lim="800000"/>
            <a:headEnd/>
            <a:tailEnd/>
          </a:ln>
        </p:spPr>
      </p:pic>
      <p:pic>
        <p:nvPicPr>
          <p:cNvPr id="14" name="Picture 4" descr="dia228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95" y="3273828"/>
            <a:ext cx="1031370" cy="7020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041" descr="31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550" y="2525786"/>
            <a:ext cx="1049508" cy="6451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embryon définition&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832" y="1852421"/>
            <a:ext cx="1259653" cy="9447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spermatozoïdes&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468" y="1852421"/>
            <a:ext cx="1368152" cy="9959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ésultat de recherche d'images pour &quot;embryon phase elongation&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6832" y="1852421"/>
            <a:ext cx="1341570" cy="1378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D:\Activités d'enseignements\Ressources\Multimedia\Multimedia echographie RU\Photos Titan Benedicte Gabriel\Bov Gestation J42 9.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2620" y="1852422"/>
            <a:ext cx="1347030" cy="82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e 23"/>
          <p:cNvGrpSpPr/>
          <p:nvPr/>
        </p:nvGrpSpPr>
        <p:grpSpPr>
          <a:xfrm>
            <a:off x="7448711" y="1852421"/>
            <a:ext cx="1380864" cy="798560"/>
            <a:chOff x="112713" y="115888"/>
            <a:chExt cx="4478337" cy="3529012"/>
          </a:xfrm>
        </p:grpSpPr>
        <p:pic>
          <p:nvPicPr>
            <p:cNvPr id="25" name="Picture 2" descr="D:\Activités d'enseignements\Ressources\Multimedia\Multimedia echographie RU\Photos Titan Benedicte Gabriel\Bov Gestation Foetus.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400"/>
            </a:p>
          </p:txBody>
        </p:sp>
      </p:grpSp>
      <p:sp>
        <p:nvSpPr>
          <p:cNvPr id="35" name="Titre 1"/>
          <p:cNvSpPr txBox="1">
            <a:spLocks/>
          </p:cNvSpPr>
          <p:nvPr/>
        </p:nvSpPr>
        <p:spPr>
          <a:xfrm>
            <a:off x="1371836" y="3651870"/>
            <a:ext cx="1327956" cy="702078"/>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Non Fécond</a:t>
            </a:r>
          </a:p>
          <a:p>
            <a:r>
              <a:rPr lang="fr-BE" sz="1400" b="1" dirty="0" smtClean="0">
                <a:latin typeface="+mn-lt"/>
                <a:ea typeface="Verdana" panose="020B0604030504040204" pitchFamily="34" charset="0"/>
                <a:cs typeface="Verdana" panose="020B0604030504040204" pitchFamily="34" charset="0"/>
              </a:rPr>
              <a:t>10 (froid) à </a:t>
            </a:r>
            <a:r>
              <a:rPr lang="fr-BE" sz="1400" b="1" dirty="0">
                <a:latin typeface="+mn-lt"/>
                <a:ea typeface="Verdana" panose="020B0604030504040204" pitchFamily="34" charset="0"/>
                <a:cs typeface="Verdana" panose="020B0604030504040204" pitchFamily="34" charset="0"/>
              </a:rPr>
              <a:t>5</a:t>
            </a:r>
            <a:r>
              <a:rPr lang="fr-BE" sz="1400" b="1" dirty="0" smtClean="0">
                <a:latin typeface="+mn-lt"/>
                <a:ea typeface="Verdana" panose="020B0604030504040204" pitchFamily="34" charset="0"/>
                <a:cs typeface="Verdana" panose="020B0604030504040204" pitchFamily="34" charset="0"/>
              </a:rPr>
              <a:t>0 % (chaud)</a:t>
            </a:r>
            <a:endParaRPr lang="fr-BE" sz="1400" b="1" dirty="0">
              <a:latin typeface="+mn-lt"/>
              <a:ea typeface="Verdana" panose="020B0604030504040204" pitchFamily="34" charset="0"/>
              <a:cs typeface="Verdana" panose="020B0604030504040204" pitchFamily="34" charset="0"/>
            </a:endParaRPr>
          </a:p>
        </p:txBody>
      </p:sp>
      <p:sp>
        <p:nvSpPr>
          <p:cNvPr id="36" name="Titre 1"/>
          <p:cNvSpPr txBox="1">
            <a:spLocks/>
          </p:cNvSpPr>
          <p:nvPr/>
        </p:nvSpPr>
        <p:spPr>
          <a:xfrm>
            <a:off x="2881723" y="3651870"/>
            <a:ext cx="1537421" cy="810090"/>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Mortalité embryonnaire très précoce</a:t>
            </a:r>
          </a:p>
          <a:p>
            <a:r>
              <a:rPr lang="fr-BE" sz="1400" b="1" dirty="0">
                <a:latin typeface="+mn-lt"/>
                <a:ea typeface="Verdana" panose="020B0604030504040204" pitchFamily="34" charset="0"/>
                <a:cs typeface="Verdana" panose="020B0604030504040204" pitchFamily="34" charset="0"/>
              </a:rPr>
              <a:t>1</a:t>
            </a:r>
            <a:r>
              <a:rPr lang="fr-BE" sz="1400" b="1" dirty="0" smtClean="0">
                <a:latin typeface="+mn-lt"/>
                <a:ea typeface="Verdana" panose="020B0604030504040204" pitchFamily="34" charset="0"/>
                <a:cs typeface="Verdana" panose="020B0604030504040204" pitchFamily="34" charset="0"/>
              </a:rPr>
              <a:t>0 à 50 %</a:t>
            </a:r>
            <a:endParaRPr lang="fr-BE" sz="1400" b="1" dirty="0">
              <a:latin typeface="+mn-lt"/>
              <a:ea typeface="Verdana" panose="020B0604030504040204" pitchFamily="34" charset="0"/>
              <a:cs typeface="Verdana" panose="020B0604030504040204" pitchFamily="34" charset="0"/>
            </a:endParaRPr>
          </a:p>
        </p:txBody>
      </p:sp>
      <p:sp>
        <p:nvSpPr>
          <p:cNvPr id="37" name="Titre 1"/>
          <p:cNvSpPr txBox="1">
            <a:spLocks/>
          </p:cNvSpPr>
          <p:nvPr/>
        </p:nvSpPr>
        <p:spPr>
          <a:xfrm>
            <a:off x="4534594" y="3663033"/>
            <a:ext cx="1436611" cy="798928"/>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Mortalité embryonnaire précoce</a:t>
            </a:r>
          </a:p>
          <a:p>
            <a:r>
              <a:rPr lang="fr-BE" sz="1400" dirty="0" smtClean="0">
                <a:latin typeface="+mn-lt"/>
                <a:ea typeface="Verdana" panose="020B0604030504040204" pitchFamily="34" charset="0"/>
                <a:cs typeface="Verdana" panose="020B0604030504040204" pitchFamily="34" charset="0"/>
              </a:rPr>
              <a:t> </a:t>
            </a:r>
            <a:r>
              <a:rPr lang="fr-BE" sz="1400" b="1" dirty="0" smtClean="0">
                <a:latin typeface="+mn-lt"/>
                <a:ea typeface="Verdana" panose="020B0604030504040204" pitchFamily="34" charset="0"/>
                <a:cs typeface="Verdana" panose="020B0604030504040204" pitchFamily="34" charset="0"/>
              </a:rPr>
              <a:t>20 %</a:t>
            </a:r>
            <a:endParaRPr lang="fr-BE" sz="1400" b="1" dirty="0">
              <a:latin typeface="+mn-lt"/>
              <a:ea typeface="Verdana" panose="020B0604030504040204" pitchFamily="34" charset="0"/>
              <a:cs typeface="Verdana" panose="020B0604030504040204" pitchFamily="34" charset="0"/>
            </a:endParaRPr>
          </a:p>
        </p:txBody>
      </p:sp>
      <p:sp>
        <p:nvSpPr>
          <p:cNvPr id="38" name="Titre 1"/>
          <p:cNvSpPr txBox="1">
            <a:spLocks/>
          </p:cNvSpPr>
          <p:nvPr/>
        </p:nvSpPr>
        <p:spPr>
          <a:xfrm>
            <a:off x="6110430" y="3663031"/>
            <a:ext cx="1451248" cy="798929"/>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Mortalité embryonnaire tardive</a:t>
            </a:r>
          </a:p>
          <a:p>
            <a:r>
              <a:rPr lang="fr-BE" sz="1400" b="1" dirty="0" smtClean="0">
                <a:latin typeface="+mn-lt"/>
                <a:ea typeface="Verdana" panose="020B0604030504040204" pitchFamily="34" charset="0"/>
                <a:cs typeface="Verdana" panose="020B0604030504040204" pitchFamily="34" charset="0"/>
              </a:rPr>
              <a:t>12 % </a:t>
            </a:r>
            <a:endParaRPr lang="fr-BE" sz="1400" b="1" dirty="0">
              <a:latin typeface="+mn-lt"/>
              <a:ea typeface="Verdana" panose="020B0604030504040204" pitchFamily="34" charset="0"/>
              <a:cs typeface="Verdana" panose="020B0604030504040204" pitchFamily="34" charset="0"/>
            </a:endParaRPr>
          </a:p>
        </p:txBody>
      </p:sp>
      <p:sp>
        <p:nvSpPr>
          <p:cNvPr id="39" name="Titre 1"/>
          <p:cNvSpPr txBox="1">
            <a:spLocks/>
          </p:cNvSpPr>
          <p:nvPr/>
        </p:nvSpPr>
        <p:spPr>
          <a:xfrm>
            <a:off x="7647590" y="3660464"/>
            <a:ext cx="1404156" cy="58547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Avortement précoce</a:t>
            </a:r>
          </a:p>
          <a:p>
            <a:r>
              <a:rPr lang="fr-BE" sz="1400" b="1" dirty="0" smtClean="0">
                <a:latin typeface="+mn-lt"/>
                <a:ea typeface="Verdana" panose="020B0604030504040204" pitchFamily="34" charset="0"/>
                <a:cs typeface="Verdana" panose="020B0604030504040204" pitchFamily="34" charset="0"/>
              </a:rPr>
              <a:t>&lt; 2 %</a:t>
            </a:r>
            <a:endParaRPr lang="fr-BE" sz="1400" b="1" dirty="0">
              <a:latin typeface="+mn-lt"/>
              <a:ea typeface="Verdana" panose="020B0604030504040204" pitchFamily="34" charset="0"/>
              <a:cs typeface="Verdana" panose="020B0604030504040204" pitchFamily="34" charset="0"/>
            </a:endParaRPr>
          </a:p>
        </p:txBody>
      </p:sp>
      <p:cxnSp>
        <p:nvCxnSpPr>
          <p:cNvPr id="19" name="Connecteur droit avec flèche 18"/>
          <p:cNvCxnSpPr>
            <a:endCxn id="35" idx="0"/>
          </p:cNvCxnSpPr>
          <p:nvPr/>
        </p:nvCxnSpPr>
        <p:spPr>
          <a:xfrm>
            <a:off x="2027084" y="2848355"/>
            <a:ext cx="8731" cy="803515"/>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itre 1"/>
          <p:cNvSpPr txBox="1">
            <a:spLocks/>
          </p:cNvSpPr>
          <p:nvPr/>
        </p:nvSpPr>
        <p:spPr>
          <a:xfrm>
            <a:off x="3153753" y="815578"/>
            <a:ext cx="4155897" cy="298010"/>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latin typeface="+mn-lt"/>
                <a:ea typeface="Verdana" panose="020B0604030504040204" pitchFamily="34" charset="0"/>
                <a:cs typeface="Verdana" panose="020B0604030504040204" pitchFamily="34" charset="0"/>
              </a:rPr>
              <a:t>Embryon</a:t>
            </a:r>
            <a:endParaRPr lang="fr-BE" sz="1400" dirty="0">
              <a:latin typeface="+mn-lt"/>
              <a:ea typeface="Verdana" panose="020B0604030504040204" pitchFamily="34" charset="0"/>
              <a:cs typeface="Verdana" panose="020B0604030504040204" pitchFamily="34" charset="0"/>
            </a:endParaRPr>
          </a:p>
        </p:txBody>
      </p:sp>
      <p:sp>
        <p:nvSpPr>
          <p:cNvPr id="48" name="Titre 1"/>
          <p:cNvSpPr txBox="1">
            <a:spLocks/>
          </p:cNvSpPr>
          <p:nvPr/>
        </p:nvSpPr>
        <p:spPr>
          <a:xfrm>
            <a:off x="7425419" y="816769"/>
            <a:ext cx="1210680" cy="298010"/>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err="1" smtClean="0">
                <a:latin typeface="+mn-lt"/>
                <a:ea typeface="Verdana" panose="020B0604030504040204" pitchFamily="34" charset="0"/>
                <a:cs typeface="Verdana" panose="020B0604030504040204" pitchFamily="34" charset="0"/>
              </a:rPr>
              <a:t>Foetus</a:t>
            </a:r>
            <a:endParaRPr lang="fr-BE" sz="1400" dirty="0">
              <a:latin typeface="+mn-lt"/>
              <a:ea typeface="Verdana" panose="020B0604030504040204" pitchFamily="34" charset="0"/>
              <a:cs typeface="Verdana" panose="020B0604030504040204" pitchFamily="34" charset="0"/>
            </a:endParaRPr>
          </a:p>
        </p:txBody>
      </p:sp>
      <p:cxnSp>
        <p:nvCxnSpPr>
          <p:cNvPr id="51" name="Connecteur droit avec flèche 50"/>
          <p:cNvCxnSpPr/>
          <p:nvPr/>
        </p:nvCxnSpPr>
        <p:spPr>
          <a:xfrm>
            <a:off x="5220072" y="3230675"/>
            <a:ext cx="11628" cy="421195"/>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a:stCxn id="23" idx="2"/>
          </p:cNvCxnSpPr>
          <p:nvPr/>
        </p:nvCxnSpPr>
        <p:spPr>
          <a:xfrm>
            <a:off x="6636135" y="2674436"/>
            <a:ext cx="0" cy="988597"/>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8165682" y="2654308"/>
            <a:ext cx="0" cy="1006156"/>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3726454" y="2809480"/>
            <a:ext cx="5814" cy="842390"/>
          </a:xfrm>
          <a:prstGeom prst="straightConnector1">
            <a:avLst/>
          </a:prstGeom>
          <a:ln w="762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Titre 1"/>
          <p:cNvSpPr txBox="1">
            <a:spLocks/>
          </p:cNvSpPr>
          <p:nvPr/>
        </p:nvSpPr>
        <p:spPr>
          <a:xfrm>
            <a:off x="560861" y="4634220"/>
            <a:ext cx="8268714" cy="324036"/>
          </a:xfrm>
          <a:prstGeom prst="rect">
            <a:avLst/>
          </a:prstGeom>
          <a:solidFill>
            <a:schemeClr val="accent2">
              <a:lumMod val="75000"/>
            </a:schemeClr>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400" dirty="0" smtClean="0">
                <a:solidFill>
                  <a:srgbClr val="FF0000"/>
                </a:solidFill>
                <a:latin typeface="+mn-lt"/>
                <a:ea typeface="Verdana" panose="020B0604030504040204" pitchFamily="34" charset="0"/>
                <a:cs typeface="Verdana" panose="020B0604030504040204" pitchFamily="34" charset="0"/>
              </a:rPr>
              <a:t>50 à 70 % des vaches laitières inséminées n’accouchent pas 9 mois plus tard</a:t>
            </a:r>
            <a:endParaRPr lang="fr-BE" sz="1400" dirty="0">
              <a:solidFill>
                <a:srgbClr val="FF0000"/>
              </a:solidFill>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888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6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PQuestion"/>
          <p:cNvSpPr>
            <a:spLocks noGrp="1"/>
          </p:cNvSpPr>
          <p:nvPr>
            <p:ph type="title"/>
          </p:nvPr>
        </p:nvSpPr>
        <p:spPr>
          <a:xfrm>
            <a:off x="402534" y="797422"/>
            <a:ext cx="7913881" cy="766216"/>
          </a:xfrm>
          <a:solidFill>
            <a:schemeClr val="accent2">
              <a:lumMod val="60000"/>
              <a:lumOff val="40000"/>
            </a:schemeClr>
          </a:solidFill>
          <a:ln>
            <a:solidFill>
              <a:schemeClr val="tx1"/>
            </a:solidFill>
          </a:ln>
        </p:spPr>
        <p:txBody>
          <a:bodyPr>
            <a:normAutofit fontScale="90000"/>
          </a:bodyPr>
          <a:lstStyle/>
          <a:p>
            <a:r>
              <a:rPr lang="fr-BE" sz="2400" dirty="0" smtClean="0"/>
              <a:t>Pour se mettre dans le bain : Quel </a:t>
            </a:r>
            <a:r>
              <a:rPr lang="fr-BE" sz="2400" dirty="0"/>
              <a:t>est le principal problème que vous rencontrez </a:t>
            </a:r>
            <a:r>
              <a:rPr lang="fr-BE" sz="2400" dirty="0" smtClean="0"/>
              <a:t>en </a:t>
            </a:r>
            <a:r>
              <a:rPr lang="fr-BE" sz="2400" dirty="0"/>
              <a:t>reproduction bovine ? </a:t>
            </a:r>
          </a:p>
        </p:txBody>
      </p:sp>
      <p:sp>
        <p:nvSpPr>
          <p:cNvPr id="3" name="TPAnswers"/>
          <p:cNvSpPr>
            <a:spLocks noGrp="1"/>
          </p:cNvSpPr>
          <p:nvPr>
            <p:ph type="body" idx="1"/>
            <p:custDataLst>
              <p:tags r:id="rId2"/>
            </p:custDataLst>
          </p:nvPr>
        </p:nvSpPr>
        <p:spPr>
          <a:xfrm>
            <a:off x="342900" y="1710772"/>
            <a:ext cx="7613476" cy="3237242"/>
          </a:xfrm>
        </p:spPr>
        <p:txBody>
          <a:bodyPr>
            <a:normAutofit fontScale="70000" lnSpcReduction="20000"/>
          </a:bodyPr>
          <a:lstStyle/>
          <a:p>
            <a:pPr marL="385763" indent="-385763">
              <a:lnSpc>
                <a:spcPct val="130000"/>
              </a:lnSpc>
              <a:buFont typeface="Arial" panose="020B0604020202020204" pitchFamily="34" charset="0"/>
              <a:buAutoNum type="arabicPeriod"/>
            </a:pPr>
            <a:r>
              <a:rPr lang="fr-BE" sz="2400" dirty="0">
                <a:solidFill>
                  <a:schemeClr val="bg1"/>
                </a:solidFill>
                <a:latin typeface="+mj-lt"/>
              </a:rPr>
              <a:t>La rétention placentaire</a:t>
            </a:r>
          </a:p>
          <a:p>
            <a:pPr marL="385763" indent="-385763">
              <a:lnSpc>
                <a:spcPct val="130000"/>
              </a:lnSpc>
              <a:buFont typeface="Arial" panose="020B0604020202020204" pitchFamily="34" charset="0"/>
              <a:buAutoNum type="arabicPeriod"/>
            </a:pPr>
            <a:r>
              <a:rPr lang="fr-BE" sz="2400" dirty="0">
                <a:solidFill>
                  <a:schemeClr val="bg1"/>
                </a:solidFill>
                <a:latin typeface="+mj-lt"/>
              </a:rPr>
              <a:t>La métrite puerpérale</a:t>
            </a:r>
          </a:p>
          <a:p>
            <a:pPr marL="385763" indent="-385763">
              <a:lnSpc>
                <a:spcPct val="130000"/>
              </a:lnSpc>
              <a:buFont typeface="Arial" panose="020B0604020202020204" pitchFamily="34" charset="0"/>
              <a:buAutoNum type="arabicPeriod"/>
            </a:pPr>
            <a:r>
              <a:rPr lang="fr-BE" sz="2400" dirty="0">
                <a:solidFill>
                  <a:schemeClr val="bg1"/>
                </a:solidFill>
                <a:latin typeface="+mj-lt"/>
              </a:rPr>
              <a:t>L’endométrite clinique</a:t>
            </a:r>
          </a:p>
          <a:p>
            <a:pPr marL="385763" indent="-385763">
              <a:lnSpc>
                <a:spcPct val="130000"/>
              </a:lnSpc>
              <a:buFont typeface="Arial" panose="020B0604020202020204" pitchFamily="34" charset="0"/>
              <a:buAutoNum type="arabicPeriod"/>
            </a:pPr>
            <a:r>
              <a:rPr lang="fr-BE" sz="2400" dirty="0">
                <a:solidFill>
                  <a:schemeClr val="bg1"/>
                </a:solidFill>
                <a:latin typeface="+mj-lt"/>
              </a:rPr>
              <a:t>La détection des chaleurs</a:t>
            </a:r>
          </a:p>
          <a:p>
            <a:pPr marL="385763" indent="-385763">
              <a:lnSpc>
                <a:spcPct val="130000"/>
              </a:lnSpc>
              <a:buFont typeface="Arial" panose="020B0604020202020204" pitchFamily="34" charset="0"/>
              <a:buAutoNum type="arabicPeriod"/>
            </a:pPr>
            <a:r>
              <a:rPr lang="fr-BE" sz="2400" dirty="0">
                <a:solidFill>
                  <a:schemeClr val="bg1"/>
                </a:solidFill>
                <a:latin typeface="+mj-lt"/>
              </a:rPr>
              <a:t>L’infertilité</a:t>
            </a:r>
          </a:p>
          <a:p>
            <a:pPr marL="385763" indent="-385763">
              <a:lnSpc>
                <a:spcPct val="130000"/>
              </a:lnSpc>
              <a:buFont typeface="Arial" panose="020B0604020202020204" pitchFamily="34" charset="0"/>
              <a:buAutoNum type="arabicPeriod"/>
            </a:pPr>
            <a:r>
              <a:rPr lang="fr-BE" sz="2400" dirty="0">
                <a:solidFill>
                  <a:schemeClr val="bg1"/>
                </a:solidFill>
                <a:latin typeface="+mj-lt"/>
              </a:rPr>
              <a:t>L’absence de manifestation des chaleurs</a:t>
            </a:r>
          </a:p>
          <a:p>
            <a:pPr marL="385763" indent="-385763">
              <a:lnSpc>
                <a:spcPct val="130000"/>
              </a:lnSpc>
              <a:buFont typeface="Arial" panose="020B0604020202020204" pitchFamily="34" charset="0"/>
              <a:buAutoNum type="arabicPeriod"/>
            </a:pPr>
            <a:r>
              <a:rPr lang="fr-BE" sz="2400" dirty="0">
                <a:solidFill>
                  <a:schemeClr val="bg1"/>
                </a:solidFill>
                <a:latin typeface="+mj-lt"/>
              </a:rPr>
              <a:t>Le kyste ovarien </a:t>
            </a:r>
          </a:p>
          <a:p>
            <a:pPr marL="385763" indent="-385763">
              <a:lnSpc>
                <a:spcPct val="130000"/>
              </a:lnSpc>
              <a:buFont typeface="Arial" panose="020B0604020202020204" pitchFamily="34" charset="0"/>
              <a:buAutoNum type="arabicPeriod"/>
            </a:pPr>
            <a:r>
              <a:rPr lang="fr-BE" sz="2400" dirty="0">
                <a:solidFill>
                  <a:schemeClr val="bg1"/>
                </a:solidFill>
                <a:latin typeface="+mj-lt"/>
              </a:rPr>
              <a:t>L’</a:t>
            </a:r>
            <a:r>
              <a:rPr lang="fr-BE" sz="2400" dirty="0" err="1">
                <a:solidFill>
                  <a:schemeClr val="bg1"/>
                </a:solidFill>
                <a:latin typeface="+mj-lt"/>
              </a:rPr>
              <a:t>anoestrus</a:t>
            </a:r>
            <a:r>
              <a:rPr lang="fr-BE" sz="2400" dirty="0">
                <a:solidFill>
                  <a:schemeClr val="bg1"/>
                </a:solidFill>
                <a:latin typeface="+mj-lt"/>
              </a:rPr>
              <a:t> pathologique du postpartum</a:t>
            </a:r>
          </a:p>
          <a:p>
            <a:pPr marL="385763" indent="-385763">
              <a:lnSpc>
                <a:spcPct val="130000"/>
              </a:lnSpc>
              <a:buFont typeface="Arial" panose="020B0604020202020204" pitchFamily="34" charset="0"/>
              <a:buAutoNum type="arabicPeriod"/>
            </a:pPr>
            <a:r>
              <a:rPr lang="fr-BE" sz="2400" dirty="0">
                <a:solidFill>
                  <a:schemeClr val="bg1"/>
                </a:solidFill>
                <a:latin typeface="+mj-lt"/>
              </a:rPr>
              <a:t>L’infécondité</a:t>
            </a:r>
          </a:p>
        </p:txBody>
      </p:sp>
    </p:spTree>
    <p:custDataLst>
      <p:tags r:id="rId1"/>
    </p:custDataLst>
    <p:extLst>
      <p:ext uri="{BB962C8B-B14F-4D97-AF65-F5344CB8AC3E}">
        <p14:creationId xmlns:p14="http://schemas.microsoft.com/office/powerpoint/2010/main" val="23361595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63638"/>
            <a:ext cx="604867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2051720" y="141480"/>
            <a:ext cx="4680520" cy="756084"/>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smtClean="0"/>
              <a:t>Définir</a:t>
            </a:r>
          </a:p>
          <a:p>
            <a:pPr algn="ctr"/>
            <a:r>
              <a:rPr lang="fr-BE" sz="2000" dirty="0" smtClean="0"/>
              <a:t>l’embryon</a:t>
            </a:r>
            <a:endParaRPr lang="fr-BE" sz="2000" dirty="0"/>
          </a:p>
        </p:txBody>
      </p:sp>
    </p:spTree>
    <p:extLst>
      <p:ext uri="{BB962C8B-B14F-4D97-AF65-F5344CB8AC3E}">
        <p14:creationId xmlns:p14="http://schemas.microsoft.com/office/powerpoint/2010/main" val="2417335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necteur droit 2"/>
          <p:cNvCxnSpPr/>
          <p:nvPr/>
        </p:nvCxnSpPr>
        <p:spPr>
          <a:xfrm flipV="1">
            <a:off x="499676" y="3543906"/>
            <a:ext cx="8464812" cy="6659"/>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itre 1"/>
          <p:cNvSpPr txBox="1">
            <a:spLocks/>
          </p:cNvSpPr>
          <p:nvPr/>
        </p:nvSpPr>
        <p:spPr>
          <a:xfrm>
            <a:off x="1626342" y="3280535"/>
            <a:ext cx="92943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 1 à J7</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tre 1"/>
          <p:cNvSpPr txBox="1">
            <a:spLocks/>
          </p:cNvSpPr>
          <p:nvPr/>
        </p:nvSpPr>
        <p:spPr>
          <a:xfrm>
            <a:off x="499676" y="3280535"/>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6" descr="Résultat de recherche d'images pour &quot;spermatozoïd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76" y="2489094"/>
            <a:ext cx="1037078"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a:xfrm>
            <a:off x="2602516" y="3280535"/>
            <a:ext cx="1897477"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J8 à J27</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8" name="Titre 1"/>
          <p:cNvSpPr txBox="1">
            <a:spLocks/>
          </p:cNvSpPr>
          <p:nvPr/>
        </p:nvSpPr>
        <p:spPr>
          <a:xfrm>
            <a:off x="4572001" y="3280535"/>
            <a:ext cx="2304256" cy="2160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J28 à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re 1"/>
          <p:cNvSpPr txBox="1">
            <a:spLocks/>
          </p:cNvSpPr>
          <p:nvPr/>
        </p:nvSpPr>
        <p:spPr>
          <a:xfrm>
            <a:off x="6948318" y="3280535"/>
            <a:ext cx="1872154" cy="21602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&gt;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2" descr="D:\Activités d'enseignements\Ressources\Multimedia\Multimedia echographie RU\Photos Titan Benedicte Gabriel\Bov Gestation J42 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467978"/>
            <a:ext cx="1224136" cy="74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 10"/>
          <p:cNvGrpSpPr/>
          <p:nvPr/>
        </p:nvGrpSpPr>
        <p:grpSpPr>
          <a:xfrm>
            <a:off x="7075236" y="2416438"/>
            <a:ext cx="1380864" cy="798560"/>
            <a:chOff x="112713" y="115888"/>
            <a:chExt cx="4478337" cy="3529012"/>
          </a:xfrm>
        </p:grpSpPr>
        <p:pic>
          <p:nvPicPr>
            <p:cNvPr id="12" name="Picture 2" descr="D:\Activités d'enseignements\Ressources\Multimedia\Multimedia echographie RU\Photos Titan Benedicte Gabriel\Bov Gestation Foetu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144" y="2489094"/>
            <a:ext cx="1528218" cy="725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à coins arrondis 14"/>
          <p:cNvSpPr/>
          <p:nvPr/>
        </p:nvSpPr>
        <p:spPr>
          <a:xfrm>
            <a:off x="1658391" y="2092403"/>
            <a:ext cx="2841600"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précoce</a:t>
            </a:r>
            <a:endParaRPr lang="fr-BE" sz="1200" dirty="0">
              <a:latin typeface="Verdana" panose="020B0604030504040204" pitchFamily="34" charset="0"/>
              <a:ea typeface="Verdana" panose="020B0604030504040204" pitchFamily="34" charset="0"/>
            </a:endParaRPr>
          </a:p>
        </p:txBody>
      </p:sp>
      <p:sp>
        <p:nvSpPr>
          <p:cNvPr id="16" name="Rectangle à coins arrondis 15"/>
          <p:cNvSpPr/>
          <p:nvPr/>
        </p:nvSpPr>
        <p:spPr>
          <a:xfrm>
            <a:off x="4572000" y="1930385"/>
            <a:ext cx="2275921"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tardive</a:t>
            </a:r>
            <a:endParaRPr lang="fr-BE" sz="1200" dirty="0">
              <a:latin typeface="Verdana" panose="020B0604030504040204" pitchFamily="34" charset="0"/>
              <a:ea typeface="Verdana" panose="020B0604030504040204" pitchFamily="34" charset="0"/>
            </a:endParaRPr>
          </a:p>
        </p:txBody>
      </p:sp>
      <p:sp>
        <p:nvSpPr>
          <p:cNvPr id="17" name="Rectangle à coins arrondis 16"/>
          <p:cNvSpPr/>
          <p:nvPr/>
        </p:nvSpPr>
        <p:spPr>
          <a:xfrm>
            <a:off x="6948264" y="2092403"/>
            <a:ext cx="1728192"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a:t>
            </a:r>
            <a:r>
              <a:rPr lang="fr-BE" sz="1200" dirty="0" err="1" smtClean="0">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pic>
        <p:nvPicPr>
          <p:cNvPr id="18" name="Picture 13" descr="C:\Users\User\AppData\Local\Temp\SNAGHTMLe6ad4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591883" y="2594756"/>
            <a:ext cx="391870" cy="4045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User\AppData\Local\Temp\SNAGHTMLc28dd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4294" y="2521985"/>
            <a:ext cx="943539" cy="67171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à coins arrondis 19"/>
          <p:cNvSpPr/>
          <p:nvPr/>
        </p:nvSpPr>
        <p:spPr>
          <a:xfrm>
            <a:off x="2544823" y="141480"/>
            <a:ext cx="3672408" cy="990110"/>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smtClean="0"/>
              <a:t>Définir</a:t>
            </a:r>
          </a:p>
          <a:p>
            <a:pPr algn="ctr"/>
            <a:r>
              <a:rPr lang="fr-BE" sz="2000" dirty="0" smtClean="0"/>
              <a:t>la période embryonnaire</a:t>
            </a:r>
            <a:endParaRPr lang="fr-BE" sz="2000" dirty="0"/>
          </a:p>
        </p:txBody>
      </p:sp>
    </p:spTree>
    <p:extLst>
      <p:ext uri="{BB962C8B-B14F-4D97-AF65-F5344CB8AC3E}">
        <p14:creationId xmlns:p14="http://schemas.microsoft.com/office/powerpoint/2010/main" val="96452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 name="Rectangle 4"/>
          <p:cNvSpPr>
            <a:spLocks noChangeArrowheads="1"/>
          </p:cNvSpPr>
          <p:nvPr/>
        </p:nvSpPr>
        <p:spPr bwMode="auto">
          <a:xfrm>
            <a:off x="2460864" y="1271006"/>
            <a:ext cx="732730" cy="2707959"/>
          </a:xfrm>
          <a:prstGeom prst="rect">
            <a:avLst/>
          </a:prstGeom>
          <a:solidFill>
            <a:srgbClr val="006600"/>
          </a:solidFill>
          <a:ln w="12700">
            <a:solidFill>
              <a:schemeClr val="tx1"/>
            </a:solidFill>
            <a:miter lim="800000"/>
            <a:headEnd/>
            <a:tailEnd/>
          </a:ln>
        </p:spPr>
        <p:txBody>
          <a:bodyPr wrap="none" anchor="ctr"/>
          <a:lstStyle/>
          <a:p>
            <a:pPr algn="ctr"/>
            <a:endParaRPr lang="fr-FR"/>
          </a:p>
        </p:txBody>
      </p:sp>
      <p:cxnSp>
        <p:nvCxnSpPr>
          <p:cNvPr id="64" name="Connecteur droit 62"/>
          <p:cNvCxnSpPr>
            <a:cxnSpLocks noChangeShapeType="1"/>
          </p:cNvCxnSpPr>
          <p:nvPr/>
        </p:nvCxnSpPr>
        <p:spPr bwMode="auto">
          <a:xfrm>
            <a:off x="387126" y="4065447"/>
            <a:ext cx="0" cy="98373"/>
          </a:xfrm>
          <a:prstGeom prst="line">
            <a:avLst/>
          </a:prstGeom>
          <a:noFill/>
          <a:ln w="9525" algn="ctr">
            <a:solidFill>
              <a:schemeClr val="bg1"/>
            </a:solidFill>
            <a:round/>
            <a:headEnd/>
            <a:tailEnd/>
          </a:ln>
        </p:spPr>
      </p:cxnSp>
      <p:cxnSp>
        <p:nvCxnSpPr>
          <p:cNvPr id="65" name="Connecteur droit 63"/>
          <p:cNvCxnSpPr>
            <a:cxnSpLocks noChangeShapeType="1"/>
          </p:cNvCxnSpPr>
          <p:nvPr/>
        </p:nvCxnSpPr>
        <p:spPr bwMode="auto">
          <a:xfrm>
            <a:off x="643022" y="4065447"/>
            <a:ext cx="0" cy="98373"/>
          </a:xfrm>
          <a:prstGeom prst="line">
            <a:avLst/>
          </a:prstGeom>
          <a:noFill/>
          <a:ln w="9525" algn="ctr">
            <a:solidFill>
              <a:schemeClr val="bg1"/>
            </a:solidFill>
            <a:round/>
            <a:headEnd/>
            <a:tailEnd/>
          </a:ln>
        </p:spPr>
      </p:cxnSp>
      <p:cxnSp>
        <p:nvCxnSpPr>
          <p:cNvPr id="66" name="Connecteur droit 64"/>
          <p:cNvCxnSpPr>
            <a:cxnSpLocks noChangeShapeType="1"/>
          </p:cNvCxnSpPr>
          <p:nvPr/>
        </p:nvCxnSpPr>
        <p:spPr bwMode="auto">
          <a:xfrm>
            <a:off x="903113" y="4065447"/>
            <a:ext cx="0" cy="98373"/>
          </a:xfrm>
          <a:prstGeom prst="line">
            <a:avLst/>
          </a:prstGeom>
          <a:noFill/>
          <a:ln w="9525" algn="ctr">
            <a:solidFill>
              <a:schemeClr val="bg1"/>
            </a:solidFill>
            <a:round/>
            <a:headEnd/>
            <a:tailEnd/>
          </a:ln>
        </p:spPr>
      </p:cxnSp>
      <p:cxnSp>
        <p:nvCxnSpPr>
          <p:cNvPr id="67" name="Connecteur droit 65"/>
          <p:cNvCxnSpPr>
            <a:cxnSpLocks noChangeShapeType="1"/>
          </p:cNvCxnSpPr>
          <p:nvPr/>
        </p:nvCxnSpPr>
        <p:spPr bwMode="auto">
          <a:xfrm>
            <a:off x="1160408" y="4065447"/>
            <a:ext cx="0" cy="98373"/>
          </a:xfrm>
          <a:prstGeom prst="line">
            <a:avLst/>
          </a:prstGeom>
          <a:noFill/>
          <a:ln w="9525" algn="ctr">
            <a:solidFill>
              <a:schemeClr val="bg1"/>
            </a:solidFill>
            <a:round/>
            <a:headEnd/>
            <a:tailEnd/>
          </a:ln>
        </p:spPr>
      </p:cxnSp>
      <p:cxnSp>
        <p:nvCxnSpPr>
          <p:cNvPr id="68" name="Connecteur droit 66"/>
          <p:cNvCxnSpPr>
            <a:cxnSpLocks noChangeShapeType="1"/>
          </p:cNvCxnSpPr>
          <p:nvPr/>
        </p:nvCxnSpPr>
        <p:spPr bwMode="auto">
          <a:xfrm>
            <a:off x="1419100" y="4065447"/>
            <a:ext cx="0" cy="98373"/>
          </a:xfrm>
          <a:prstGeom prst="line">
            <a:avLst/>
          </a:prstGeom>
          <a:noFill/>
          <a:ln w="9525" algn="ctr">
            <a:solidFill>
              <a:schemeClr val="bg1"/>
            </a:solidFill>
            <a:round/>
            <a:headEnd/>
            <a:tailEnd/>
          </a:ln>
        </p:spPr>
      </p:cxnSp>
      <p:cxnSp>
        <p:nvCxnSpPr>
          <p:cNvPr id="69" name="Connecteur droit 67"/>
          <p:cNvCxnSpPr>
            <a:cxnSpLocks noChangeShapeType="1"/>
          </p:cNvCxnSpPr>
          <p:nvPr/>
        </p:nvCxnSpPr>
        <p:spPr bwMode="auto">
          <a:xfrm>
            <a:off x="1677794" y="4065447"/>
            <a:ext cx="0" cy="98373"/>
          </a:xfrm>
          <a:prstGeom prst="line">
            <a:avLst/>
          </a:prstGeom>
          <a:noFill/>
          <a:ln w="9525" algn="ctr">
            <a:solidFill>
              <a:schemeClr val="bg1"/>
            </a:solidFill>
            <a:round/>
            <a:headEnd/>
            <a:tailEnd/>
          </a:ln>
        </p:spPr>
      </p:cxnSp>
      <p:cxnSp>
        <p:nvCxnSpPr>
          <p:cNvPr id="70" name="Connecteur droit 68"/>
          <p:cNvCxnSpPr>
            <a:cxnSpLocks noChangeShapeType="1"/>
          </p:cNvCxnSpPr>
          <p:nvPr/>
        </p:nvCxnSpPr>
        <p:spPr bwMode="auto">
          <a:xfrm>
            <a:off x="1936486" y="4065447"/>
            <a:ext cx="0" cy="98373"/>
          </a:xfrm>
          <a:prstGeom prst="line">
            <a:avLst/>
          </a:prstGeom>
          <a:noFill/>
          <a:ln w="9525" algn="ctr">
            <a:solidFill>
              <a:schemeClr val="bg1"/>
            </a:solidFill>
            <a:round/>
            <a:headEnd/>
            <a:tailEnd/>
          </a:ln>
        </p:spPr>
      </p:cxnSp>
      <p:cxnSp>
        <p:nvCxnSpPr>
          <p:cNvPr id="71" name="Connecteur droit 69"/>
          <p:cNvCxnSpPr>
            <a:cxnSpLocks noChangeShapeType="1"/>
          </p:cNvCxnSpPr>
          <p:nvPr/>
        </p:nvCxnSpPr>
        <p:spPr bwMode="auto">
          <a:xfrm>
            <a:off x="2195179" y="4065447"/>
            <a:ext cx="0" cy="98373"/>
          </a:xfrm>
          <a:prstGeom prst="line">
            <a:avLst/>
          </a:prstGeom>
          <a:noFill/>
          <a:ln w="9525" algn="ctr">
            <a:solidFill>
              <a:schemeClr val="bg1"/>
            </a:solidFill>
            <a:round/>
            <a:headEnd/>
            <a:tailEnd/>
          </a:ln>
        </p:spPr>
      </p:cxnSp>
      <p:cxnSp>
        <p:nvCxnSpPr>
          <p:cNvPr id="72" name="Connecteur droit 70"/>
          <p:cNvCxnSpPr>
            <a:cxnSpLocks noChangeShapeType="1"/>
          </p:cNvCxnSpPr>
          <p:nvPr/>
        </p:nvCxnSpPr>
        <p:spPr bwMode="auto">
          <a:xfrm>
            <a:off x="2452474" y="4065447"/>
            <a:ext cx="0" cy="98373"/>
          </a:xfrm>
          <a:prstGeom prst="line">
            <a:avLst/>
          </a:prstGeom>
          <a:noFill/>
          <a:ln w="9525" algn="ctr">
            <a:solidFill>
              <a:schemeClr val="bg1"/>
            </a:solidFill>
            <a:round/>
            <a:headEnd/>
            <a:tailEnd/>
          </a:ln>
        </p:spPr>
      </p:cxnSp>
      <p:cxnSp>
        <p:nvCxnSpPr>
          <p:cNvPr id="73" name="Connecteur droit 71"/>
          <p:cNvCxnSpPr>
            <a:cxnSpLocks noChangeShapeType="1"/>
          </p:cNvCxnSpPr>
          <p:nvPr/>
        </p:nvCxnSpPr>
        <p:spPr bwMode="auto">
          <a:xfrm>
            <a:off x="2709768" y="4065447"/>
            <a:ext cx="0" cy="98373"/>
          </a:xfrm>
          <a:prstGeom prst="line">
            <a:avLst/>
          </a:prstGeom>
          <a:noFill/>
          <a:ln w="9525" algn="ctr">
            <a:solidFill>
              <a:schemeClr val="bg1"/>
            </a:solidFill>
            <a:round/>
            <a:headEnd/>
            <a:tailEnd/>
          </a:ln>
        </p:spPr>
      </p:cxnSp>
      <p:cxnSp>
        <p:nvCxnSpPr>
          <p:cNvPr id="74" name="Connecteur droit 72"/>
          <p:cNvCxnSpPr>
            <a:cxnSpLocks noChangeShapeType="1"/>
          </p:cNvCxnSpPr>
          <p:nvPr/>
        </p:nvCxnSpPr>
        <p:spPr bwMode="auto">
          <a:xfrm>
            <a:off x="2968461" y="4065447"/>
            <a:ext cx="0" cy="98373"/>
          </a:xfrm>
          <a:prstGeom prst="line">
            <a:avLst/>
          </a:prstGeom>
          <a:noFill/>
          <a:ln w="9525" algn="ctr">
            <a:solidFill>
              <a:schemeClr val="bg1"/>
            </a:solidFill>
            <a:round/>
            <a:headEnd/>
            <a:tailEnd/>
          </a:ln>
        </p:spPr>
      </p:cxnSp>
      <p:cxnSp>
        <p:nvCxnSpPr>
          <p:cNvPr id="75" name="Connecteur droit 73"/>
          <p:cNvCxnSpPr>
            <a:cxnSpLocks noChangeShapeType="1"/>
          </p:cNvCxnSpPr>
          <p:nvPr/>
        </p:nvCxnSpPr>
        <p:spPr bwMode="auto">
          <a:xfrm>
            <a:off x="3227154" y="4065447"/>
            <a:ext cx="0" cy="98373"/>
          </a:xfrm>
          <a:prstGeom prst="line">
            <a:avLst/>
          </a:prstGeom>
          <a:noFill/>
          <a:ln w="9525" algn="ctr">
            <a:solidFill>
              <a:schemeClr val="bg1"/>
            </a:solidFill>
            <a:round/>
            <a:headEnd/>
            <a:tailEnd/>
          </a:ln>
        </p:spPr>
      </p:cxnSp>
      <p:sp>
        <p:nvSpPr>
          <p:cNvPr id="76" name="ZoneTexte 96"/>
          <p:cNvSpPr txBox="1">
            <a:spLocks noChangeArrowheads="1"/>
          </p:cNvSpPr>
          <p:nvPr/>
        </p:nvSpPr>
        <p:spPr bwMode="auto">
          <a:xfrm>
            <a:off x="127035"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77" name="ZoneTexte 97"/>
          <p:cNvSpPr txBox="1">
            <a:spLocks noChangeArrowheads="1"/>
          </p:cNvSpPr>
          <p:nvPr/>
        </p:nvSpPr>
        <p:spPr bwMode="auto">
          <a:xfrm>
            <a:off x="387127" y="4163820"/>
            <a:ext cx="337400" cy="307777"/>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78" name="ZoneTexte 98"/>
          <p:cNvSpPr txBox="1">
            <a:spLocks noChangeArrowheads="1"/>
          </p:cNvSpPr>
          <p:nvPr/>
        </p:nvSpPr>
        <p:spPr bwMode="auto">
          <a:xfrm>
            <a:off x="643023"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79" name="ZoneTexte 99"/>
          <p:cNvSpPr txBox="1">
            <a:spLocks noChangeArrowheads="1"/>
          </p:cNvSpPr>
          <p:nvPr/>
        </p:nvSpPr>
        <p:spPr bwMode="auto">
          <a:xfrm>
            <a:off x="903114"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80" name="ZoneTexte 100"/>
          <p:cNvSpPr txBox="1">
            <a:spLocks noChangeArrowheads="1"/>
          </p:cNvSpPr>
          <p:nvPr/>
        </p:nvSpPr>
        <p:spPr bwMode="auto">
          <a:xfrm>
            <a:off x="1160409"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81" name="ZoneTexte 101"/>
          <p:cNvSpPr txBox="1">
            <a:spLocks noChangeArrowheads="1"/>
          </p:cNvSpPr>
          <p:nvPr/>
        </p:nvSpPr>
        <p:spPr bwMode="auto">
          <a:xfrm>
            <a:off x="1419101"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82" name="ZoneTexte 102"/>
          <p:cNvSpPr txBox="1">
            <a:spLocks noChangeArrowheads="1"/>
          </p:cNvSpPr>
          <p:nvPr/>
        </p:nvSpPr>
        <p:spPr bwMode="auto">
          <a:xfrm>
            <a:off x="1677795"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83" name="ZoneTexte 103"/>
          <p:cNvSpPr txBox="1">
            <a:spLocks noChangeArrowheads="1"/>
          </p:cNvSpPr>
          <p:nvPr/>
        </p:nvSpPr>
        <p:spPr bwMode="auto">
          <a:xfrm>
            <a:off x="1936487"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84" name="ZoneTexte 104"/>
          <p:cNvSpPr txBox="1">
            <a:spLocks noChangeArrowheads="1"/>
          </p:cNvSpPr>
          <p:nvPr/>
        </p:nvSpPr>
        <p:spPr bwMode="auto">
          <a:xfrm>
            <a:off x="2195180"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85" name="ZoneTexte 105"/>
          <p:cNvSpPr txBox="1">
            <a:spLocks noChangeArrowheads="1"/>
          </p:cNvSpPr>
          <p:nvPr/>
        </p:nvSpPr>
        <p:spPr bwMode="auto">
          <a:xfrm>
            <a:off x="2452475"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86" name="ZoneTexte 106"/>
          <p:cNvSpPr txBox="1">
            <a:spLocks noChangeArrowheads="1"/>
          </p:cNvSpPr>
          <p:nvPr/>
        </p:nvSpPr>
        <p:spPr bwMode="auto">
          <a:xfrm>
            <a:off x="2709769"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87" name="ZoneTexte 107"/>
          <p:cNvSpPr txBox="1">
            <a:spLocks noChangeArrowheads="1"/>
          </p:cNvSpPr>
          <p:nvPr/>
        </p:nvSpPr>
        <p:spPr bwMode="auto">
          <a:xfrm>
            <a:off x="2968462"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88" name="Connecteur droit 73"/>
          <p:cNvCxnSpPr>
            <a:cxnSpLocks noChangeShapeType="1"/>
          </p:cNvCxnSpPr>
          <p:nvPr/>
        </p:nvCxnSpPr>
        <p:spPr bwMode="auto">
          <a:xfrm>
            <a:off x="3473262" y="4085987"/>
            <a:ext cx="0" cy="97292"/>
          </a:xfrm>
          <a:prstGeom prst="line">
            <a:avLst/>
          </a:prstGeom>
          <a:noFill/>
          <a:ln w="9525" algn="ctr">
            <a:solidFill>
              <a:schemeClr val="bg1"/>
            </a:solidFill>
            <a:round/>
            <a:headEnd/>
            <a:tailEnd/>
          </a:ln>
        </p:spPr>
      </p:cxnSp>
      <p:sp>
        <p:nvSpPr>
          <p:cNvPr id="89" name="ZoneTexte 107"/>
          <p:cNvSpPr txBox="1">
            <a:spLocks noChangeArrowheads="1"/>
          </p:cNvSpPr>
          <p:nvPr/>
        </p:nvSpPr>
        <p:spPr bwMode="auto">
          <a:xfrm>
            <a:off x="3271901" y="4162740"/>
            <a:ext cx="266420" cy="307777"/>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90" name="Group 142"/>
          <p:cNvGrpSpPr>
            <a:grpSpLocks/>
          </p:cNvGrpSpPr>
          <p:nvPr/>
        </p:nvGrpSpPr>
        <p:grpSpPr bwMode="auto">
          <a:xfrm>
            <a:off x="557723" y="3918429"/>
            <a:ext cx="254498" cy="97292"/>
            <a:chOff x="2381" y="2024"/>
            <a:chExt cx="271" cy="136"/>
          </a:xfrm>
        </p:grpSpPr>
        <p:sp>
          <p:nvSpPr>
            <p:cNvPr id="216"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7"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8"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9"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20"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1" name="Group 148"/>
          <p:cNvGrpSpPr>
            <a:grpSpLocks/>
          </p:cNvGrpSpPr>
          <p:nvPr/>
        </p:nvGrpSpPr>
        <p:grpSpPr bwMode="auto">
          <a:xfrm>
            <a:off x="304624" y="3918429"/>
            <a:ext cx="254498" cy="97292"/>
            <a:chOff x="2381" y="2024"/>
            <a:chExt cx="271" cy="136"/>
          </a:xfrm>
        </p:grpSpPr>
        <p:sp>
          <p:nvSpPr>
            <p:cNvPr id="211"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2"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3"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4"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5"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2" name="Group 154"/>
          <p:cNvGrpSpPr>
            <a:grpSpLocks/>
          </p:cNvGrpSpPr>
          <p:nvPr/>
        </p:nvGrpSpPr>
        <p:grpSpPr bwMode="auto">
          <a:xfrm>
            <a:off x="113051" y="3918429"/>
            <a:ext cx="254498" cy="97292"/>
            <a:chOff x="2381" y="2024"/>
            <a:chExt cx="271" cy="136"/>
          </a:xfrm>
        </p:grpSpPr>
        <p:sp>
          <p:nvSpPr>
            <p:cNvPr id="206"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7"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8"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9"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0"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3" name="Group 178"/>
          <p:cNvGrpSpPr>
            <a:grpSpLocks/>
          </p:cNvGrpSpPr>
          <p:nvPr/>
        </p:nvGrpSpPr>
        <p:grpSpPr bwMode="auto">
          <a:xfrm>
            <a:off x="2017590" y="3918429"/>
            <a:ext cx="254498" cy="97292"/>
            <a:chOff x="2381" y="2024"/>
            <a:chExt cx="271" cy="136"/>
          </a:xfrm>
        </p:grpSpPr>
        <p:sp>
          <p:nvSpPr>
            <p:cNvPr id="201"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2"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3"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4"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5"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4" name="Group 184"/>
          <p:cNvGrpSpPr>
            <a:grpSpLocks/>
          </p:cNvGrpSpPr>
          <p:nvPr/>
        </p:nvGrpSpPr>
        <p:grpSpPr bwMode="auto">
          <a:xfrm>
            <a:off x="1764491" y="3918429"/>
            <a:ext cx="254498" cy="97292"/>
            <a:chOff x="2381" y="2024"/>
            <a:chExt cx="271" cy="136"/>
          </a:xfrm>
        </p:grpSpPr>
        <p:sp>
          <p:nvSpPr>
            <p:cNvPr id="196"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7"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8"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9"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0"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5" name="Group 190"/>
          <p:cNvGrpSpPr>
            <a:grpSpLocks/>
          </p:cNvGrpSpPr>
          <p:nvPr/>
        </p:nvGrpSpPr>
        <p:grpSpPr bwMode="auto">
          <a:xfrm>
            <a:off x="1572918" y="3918429"/>
            <a:ext cx="254498" cy="97292"/>
            <a:chOff x="2381" y="2024"/>
            <a:chExt cx="271" cy="136"/>
          </a:xfrm>
        </p:grpSpPr>
        <p:sp>
          <p:nvSpPr>
            <p:cNvPr id="191"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2"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3"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4"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5"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6" name="Group 196"/>
          <p:cNvGrpSpPr>
            <a:grpSpLocks/>
          </p:cNvGrpSpPr>
          <p:nvPr/>
        </p:nvGrpSpPr>
        <p:grpSpPr bwMode="auto">
          <a:xfrm>
            <a:off x="1319819" y="3918429"/>
            <a:ext cx="254498" cy="97292"/>
            <a:chOff x="2381" y="2024"/>
            <a:chExt cx="271" cy="136"/>
          </a:xfrm>
        </p:grpSpPr>
        <p:sp>
          <p:nvSpPr>
            <p:cNvPr id="186"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7"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8"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9"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0"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7" name="Group 202"/>
          <p:cNvGrpSpPr>
            <a:grpSpLocks/>
          </p:cNvGrpSpPr>
          <p:nvPr/>
        </p:nvGrpSpPr>
        <p:grpSpPr bwMode="auto">
          <a:xfrm>
            <a:off x="1066719" y="3918429"/>
            <a:ext cx="254498" cy="97292"/>
            <a:chOff x="2381" y="2024"/>
            <a:chExt cx="271" cy="136"/>
          </a:xfrm>
        </p:grpSpPr>
        <p:sp>
          <p:nvSpPr>
            <p:cNvPr id="181"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2"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3"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4"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5"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8" name="Group 208"/>
          <p:cNvGrpSpPr>
            <a:grpSpLocks/>
          </p:cNvGrpSpPr>
          <p:nvPr/>
        </p:nvGrpSpPr>
        <p:grpSpPr bwMode="auto">
          <a:xfrm>
            <a:off x="812221" y="3918429"/>
            <a:ext cx="254498" cy="97292"/>
            <a:chOff x="2381" y="2024"/>
            <a:chExt cx="271" cy="136"/>
          </a:xfrm>
        </p:grpSpPr>
        <p:sp>
          <p:nvSpPr>
            <p:cNvPr id="176"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7"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8"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9"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0"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9" name="Group 214"/>
          <p:cNvGrpSpPr>
            <a:grpSpLocks/>
          </p:cNvGrpSpPr>
          <p:nvPr/>
        </p:nvGrpSpPr>
        <p:grpSpPr bwMode="auto">
          <a:xfrm>
            <a:off x="3160034" y="3918429"/>
            <a:ext cx="254498" cy="97292"/>
            <a:chOff x="2381" y="2024"/>
            <a:chExt cx="271" cy="136"/>
          </a:xfrm>
        </p:grpSpPr>
        <p:sp>
          <p:nvSpPr>
            <p:cNvPr id="171"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2"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0" name="Group 220"/>
          <p:cNvGrpSpPr>
            <a:grpSpLocks/>
          </p:cNvGrpSpPr>
          <p:nvPr/>
        </p:nvGrpSpPr>
        <p:grpSpPr bwMode="auto">
          <a:xfrm>
            <a:off x="2968461" y="3918429"/>
            <a:ext cx="254498" cy="97292"/>
            <a:chOff x="2381" y="2024"/>
            <a:chExt cx="271" cy="136"/>
          </a:xfrm>
        </p:grpSpPr>
        <p:sp>
          <p:nvSpPr>
            <p:cNvPr id="166"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7"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1" name="Group 226"/>
          <p:cNvGrpSpPr>
            <a:grpSpLocks/>
          </p:cNvGrpSpPr>
          <p:nvPr/>
        </p:nvGrpSpPr>
        <p:grpSpPr bwMode="auto">
          <a:xfrm>
            <a:off x="2715362" y="3918429"/>
            <a:ext cx="254498" cy="97292"/>
            <a:chOff x="2381" y="2024"/>
            <a:chExt cx="271" cy="136"/>
          </a:xfrm>
        </p:grpSpPr>
        <p:sp>
          <p:nvSpPr>
            <p:cNvPr id="161"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2"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2" name="Group 232"/>
          <p:cNvGrpSpPr>
            <a:grpSpLocks/>
          </p:cNvGrpSpPr>
          <p:nvPr/>
        </p:nvGrpSpPr>
        <p:grpSpPr bwMode="auto">
          <a:xfrm>
            <a:off x="2462262" y="3918429"/>
            <a:ext cx="254498" cy="97292"/>
            <a:chOff x="2381" y="2024"/>
            <a:chExt cx="271" cy="136"/>
          </a:xfrm>
        </p:grpSpPr>
        <p:sp>
          <p:nvSpPr>
            <p:cNvPr id="156"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7"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3" name="Group 238"/>
          <p:cNvGrpSpPr>
            <a:grpSpLocks/>
          </p:cNvGrpSpPr>
          <p:nvPr/>
        </p:nvGrpSpPr>
        <p:grpSpPr bwMode="auto">
          <a:xfrm>
            <a:off x="2207764" y="3918429"/>
            <a:ext cx="254498" cy="97292"/>
            <a:chOff x="2381" y="2024"/>
            <a:chExt cx="271" cy="136"/>
          </a:xfrm>
        </p:grpSpPr>
        <p:sp>
          <p:nvSpPr>
            <p:cNvPr id="151"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2"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sp>
        <p:nvSpPr>
          <p:cNvPr id="104" name="AutoShape 325"/>
          <p:cNvSpPr>
            <a:spLocks noChangeArrowheads="1"/>
          </p:cNvSpPr>
          <p:nvPr/>
        </p:nvSpPr>
        <p:spPr bwMode="auto">
          <a:xfrm>
            <a:off x="3856406" y="1275606"/>
            <a:ext cx="317423" cy="588076"/>
          </a:xfrm>
          <a:prstGeom prst="moon">
            <a:avLst>
              <a:gd name="adj" fmla="val 50000"/>
            </a:avLst>
          </a:prstGeom>
          <a:solidFill>
            <a:srgbClr val="FF0000"/>
          </a:solidFill>
          <a:ln w="9525">
            <a:solidFill>
              <a:schemeClr val="tx1"/>
            </a:solidFill>
            <a:miter lim="800000"/>
            <a:headEnd/>
            <a:tailEnd/>
          </a:ln>
        </p:spPr>
        <p:txBody>
          <a:bodyPr wrap="none" anchor="ctr"/>
          <a:lstStyle/>
          <a:p>
            <a:pPr algn="ctr"/>
            <a:endParaRPr lang="fr-FR"/>
          </a:p>
        </p:txBody>
      </p:sp>
      <p:sp>
        <p:nvSpPr>
          <p:cNvPr id="113" name="Rectangle 346"/>
          <p:cNvSpPr>
            <a:spLocks noChangeArrowheads="1"/>
          </p:cNvSpPr>
          <p:nvPr/>
        </p:nvSpPr>
        <p:spPr bwMode="auto">
          <a:xfrm>
            <a:off x="3221562" y="1271007"/>
            <a:ext cx="253099" cy="2751200"/>
          </a:xfrm>
          <a:prstGeom prst="rect">
            <a:avLst/>
          </a:prstGeom>
          <a:solidFill>
            <a:srgbClr val="92D050"/>
          </a:solidFill>
          <a:ln w="12700">
            <a:solidFill>
              <a:schemeClr val="tx1"/>
            </a:solidFill>
            <a:miter lim="800000"/>
            <a:headEnd/>
            <a:tailEnd/>
          </a:ln>
        </p:spPr>
        <p:txBody>
          <a:bodyPr wrap="none" anchor="ctr"/>
          <a:lstStyle/>
          <a:p>
            <a:pPr algn="ctr"/>
            <a:endParaRPr lang="fr-FR"/>
          </a:p>
        </p:txBody>
      </p:sp>
      <p:sp>
        <p:nvSpPr>
          <p:cNvPr id="116" name="Line 355"/>
          <p:cNvSpPr>
            <a:spLocks noChangeShapeType="1"/>
          </p:cNvSpPr>
          <p:nvPr/>
        </p:nvSpPr>
        <p:spPr bwMode="auto">
          <a:xfrm flipV="1">
            <a:off x="283029" y="1319652"/>
            <a:ext cx="2177834" cy="0"/>
          </a:xfrm>
          <a:prstGeom prst="line">
            <a:avLst/>
          </a:prstGeom>
          <a:noFill/>
          <a:ln w="76200">
            <a:solidFill>
              <a:srgbClr val="FFFF00"/>
            </a:solidFill>
            <a:round/>
            <a:headEnd/>
            <a:tailEnd/>
          </a:ln>
        </p:spPr>
        <p:txBody>
          <a:bodyPr wrap="none" anchor="ctr"/>
          <a:lstStyle/>
          <a:p>
            <a:endParaRPr lang="fr-FR"/>
          </a:p>
        </p:txBody>
      </p:sp>
      <p:sp>
        <p:nvSpPr>
          <p:cNvPr id="117" name="Line 356"/>
          <p:cNvSpPr>
            <a:spLocks noChangeShapeType="1"/>
          </p:cNvSpPr>
          <p:nvPr/>
        </p:nvSpPr>
        <p:spPr bwMode="auto">
          <a:xfrm>
            <a:off x="2460865" y="1319652"/>
            <a:ext cx="760697" cy="2647423"/>
          </a:xfrm>
          <a:prstGeom prst="line">
            <a:avLst/>
          </a:prstGeom>
          <a:noFill/>
          <a:ln w="76200">
            <a:solidFill>
              <a:srgbClr val="FFFF00"/>
            </a:solidFill>
            <a:round/>
            <a:headEnd/>
            <a:tailEnd/>
          </a:ln>
        </p:spPr>
        <p:txBody>
          <a:bodyPr wrap="none" anchor="ctr"/>
          <a:lstStyle/>
          <a:p>
            <a:endParaRPr lang="fr-FR"/>
          </a:p>
        </p:txBody>
      </p:sp>
      <p:grpSp>
        <p:nvGrpSpPr>
          <p:cNvPr id="118" name="Group 365"/>
          <p:cNvGrpSpPr>
            <a:grpSpLocks/>
          </p:cNvGrpSpPr>
          <p:nvPr/>
        </p:nvGrpSpPr>
        <p:grpSpPr bwMode="auto">
          <a:xfrm>
            <a:off x="2080516" y="1466772"/>
            <a:ext cx="380348" cy="2550130"/>
            <a:chOff x="3969" y="1207"/>
            <a:chExt cx="272" cy="2359"/>
          </a:xfrm>
        </p:grpSpPr>
        <p:sp>
          <p:nvSpPr>
            <p:cNvPr id="136"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137"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138"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119" name="Connecteur droit 50"/>
          <p:cNvCxnSpPr>
            <a:cxnSpLocks noChangeShapeType="1"/>
          </p:cNvCxnSpPr>
          <p:nvPr/>
        </p:nvCxnSpPr>
        <p:spPr bwMode="auto">
          <a:xfrm>
            <a:off x="113051" y="4015179"/>
            <a:ext cx="3510532" cy="972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0" name="Connecteur droit 62"/>
          <p:cNvCxnSpPr>
            <a:cxnSpLocks noChangeShapeType="1"/>
          </p:cNvCxnSpPr>
          <p:nvPr/>
        </p:nvCxnSpPr>
        <p:spPr bwMode="auto">
          <a:xfrm>
            <a:off x="364752"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1" name="Connecteur droit 63"/>
          <p:cNvCxnSpPr>
            <a:cxnSpLocks noChangeShapeType="1"/>
          </p:cNvCxnSpPr>
          <p:nvPr/>
        </p:nvCxnSpPr>
        <p:spPr bwMode="auto">
          <a:xfrm>
            <a:off x="620649"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2" name="Connecteur droit 64"/>
          <p:cNvCxnSpPr>
            <a:cxnSpLocks noChangeShapeType="1"/>
          </p:cNvCxnSpPr>
          <p:nvPr/>
        </p:nvCxnSpPr>
        <p:spPr bwMode="auto">
          <a:xfrm>
            <a:off x="880740"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 name="Connecteur droit 65"/>
          <p:cNvCxnSpPr>
            <a:cxnSpLocks noChangeShapeType="1"/>
          </p:cNvCxnSpPr>
          <p:nvPr/>
        </p:nvCxnSpPr>
        <p:spPr bwMode="auto">
          <a:xfrm>
            <a:off x="1138035"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4" name="Connecteur droit 66"/>
          <p:cNvCxnSpPr>
            <a:cxnSpLocks noChangeShapeType="1"/>
          </p:cNvCxnSpPr>
          <p:nvPr/>
        </p:nvCxnSpPr>
        <p:spPr bwMode="auto">
          <a:xfrm>
            <a:off x="1396727"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5" name="Connecteur droit 67"/>
          <p:cNvCxnSpPr>
            <a:cxnSpLocks noChangeShapeType="1"/>
          </p:cNvCxnSpPr>
          <p:nvPr/>
        </p:nvCxnSpPr>
        <p:spPr bwMode="auto">
          <a:xfrm>
            <a:off x="1655420"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6" name="Connecteur droit 68"/>
          <p:cNvCxnSpPr>
            <a:cxnSpLocks noChangeShapeType="1"/>
          </p:cNvCxnSpPr>
          <p:nvPr/>
        </p:nvCxnSpPr>
        <p:spPr bwMode="auto">
          <a:xfrm>
            <a:off x="1914113"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7" name="Connecteur droit 69"/>
          <p:cNvCxnSpPr>
            <a:cxnSpLocks noChangeShapeType="1"/>
          </p:cNvCxnSpPr>
          <p:nvPr/>
        </p:nvCxnSpPr>
        <p:spPr bwMode="auto">
          <a:xfrm>
            <a:off x="2172806"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8" name="Connecteur droit 70"/>
          <p:cNvCxnSpPr>
            <a:cxnSpLocks noChangeShapeType="1"/>
          </p:cNvCxnSpPr>
          <p:nvPr/>
        </p:nvCxnSpPr>
        <p:spPr bwMode="auto">
          <a:xfrm>
            <a:off x="2430100"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9" name="Connecteur droit 71"/>
          <p:cNvCxnSpPr>
            <a:cxnSpLocks noChangeShapeType="1"/>
          </p:cNvCxnSpPr>
          <p:nvPr/>
        </p:nvCxnSpPr>
        <p:spPr bwMode="auto">
          <a:xfrm>
            <a:off x="2687395"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0" name="Connecteur droit 72"/>
          <p:cNvCxnSpPr>
            <a:cxnSpLocks noChangeShapeType="1"/>
          </p:cNvCxnSpPr>
          <p:nvPr/>
        </p:nvCxnSpPr>
        <p:spPr bwMode="auto">
          <a:xfrm>
            <a:off x="2946087"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1" name="Connecteur droit 73"/>
          <p:cNvCxnSpPr>
            <a:cxnSpLocks noChangeShapeType="1"/>
          </p:cNvCxnSpPr>
          <p:nvPr/>
        </p:nvCxnSpPr>
        <p:spPr bwMode="auto">
          <a:xfrm>
            <a:off x="3204781"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2" name="Connecteur droit 73"/>
          <p:cNvCxnSpPr>
            <a:cxnSpLocks noChangeShapeType="1"/>
          </p:cNvCxnSpPr>
          <p:nvPr/>
        </p:nvCxnSpPr>
        <p:spPr bwMode="auto">
          <a:xfrm>
            <a:off x="3450889" y="4015180"/>
            <a:ext cx="0" cy="9729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AutoShape 350"/>
          <p:cNvSpPr>
            <a:spLocks noChangeArrowheads="1"/>
          </p:cNvSpPr>
          <p:nvPr/>
        </p:nvSpPr>
        <p:spPr bwMode="auto">
          <a:xfrm>
            <a:off x="3005678" y="1339271"/>
            <a:ext cx="198170" cy="2644258"/>
          </a:xfrm>
          <a:prstGeom prst="triangle">
            <a:avLst>
              <a:gd name="adj" fmla="val 50000"/>
            </a:avLst>
          </a:prstGeom>
          <a:solidFill>
            <a:schemeClr val="accent6">
              <a:lumMod val="75000"/>
            </a:schemeClr>
          </a:solidFill>
          <a:ln w="9525" algn="ctr">
            <a:solidFill>
              <a:schemeClr val="tx1"/>
            </a:solidFill>
            <a:miter lim="800000"/>
            <a:headEnd/>
            <a:tailEnd/>
          </a:ln>
        </p:spPr>
        <p:txBody>
          <a:bodyPr wrap="none" anchor="ctr"/>
          <a:lstStyle/>
          <a:p>
            <a:pPr algn="ctr"/>
            <a:endParaRPr lang="fr-FR"/>
          </a:p>
        </p:txBody>
      </p:sp>
      <p:pic>
        <p:nvPicPr>
          <p:cNvPr id="29700" name="Picture 4" descr="C:\Users\User\AppData\Local\Temp\SNAGHTML119ec3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522" y="1221600"/>
            <a:ext cx="784754" cy="659791"/>
          </a:xfrm>
          <a:prstGeom prst="rect">
            <a:avLst/>
          </a:prstGeom>
          <a:noFill/>
          <a:extLst>
            <a:ext uri="{909E8E84-426E-40DD-AFC4-6F175D3DCCD1}">
              <a14:hiddenFill xmlns:a14="http://schemas.microsoft.com/office/drawing/2010/main">
                <a:solidFill>
                  <a:srgbClr val="FFFFFF"/>
                </a:solidFill>
              </a14:hiddenFill>
            </a:ext>
          </a:extLst>
        </p:spPr>
      </p:pic>
      <p:sp>
        <p:nvSpPr>
          <p:cNvPr id="222" name="AutoShape 350"/>
          <p:cNvSpPr>
            <a:spLocks noChangeArrowheads="1"/>
          </p:cNvSpPr>
          <p:nvPr/>
        </p:nvSpPr>
        <p:spPr bwMode="auto">
          <a:xfrm>
            <a:off x="2810234" y="1912573"/>
            <a:ext cx="177590" cy="2052147"/>
          </a:xfrm>
          <a:prstGeom prst="triangle">
            <a:avLst>
              <a:gd name="adj" fmla="val 50000"/>
            </a:avLst>
          </a:prstGeom>
          <a:solidFill>
            <a:srgbClr val="C00000"/>
          </a:solidFill>
          <a:ln w="9525" algn="ctr">
            <a:solidFill>
              <a:schemeClr val="tx1"/>
            </a:solidFill>
            <a:miter lim="800000"/>
            <a:headEnd/>
            <a:tailEnd/>
          </a:ln>
        </p:spPr>
        <p:txBody>
          <a:bodyPr wrap="none" anchor="ctr"/>
          <a:lstStyle/>
          <a:p>
            <a:pPr algn="ctr"/>
            <a:endParaRPr lang="fr-FR"/>
          </a:p>
        </p:txBody>
      </p:sp>
      <p:pic>
        <p:nvPicPr>
          <p:cNvPr id="228" name="Picture 7" descr="C:\Users\User\AppData\Local\Temp\SNAGHTML118d5f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885307">
            <a:off x="4985901" y="1957080"/>
            <a:ext cx="2458131" cy="3097301"/>
          </a:xfrm>
          <a:prstGeom prst="rect">
            <a:avLst/>
          </a:prstGeom>
          <a:noFill/>
          <a:extLst>
            <a:ext uri="{909E8E84-426E-40DD-AFC4-6F175D3DCCD1}">
              <a14:hiddenFill xmlns:a14="http://schemas.microsoft.com/office/drawing/2010/main">
                <a:solidFill>
                  <a:srgbClr val="FFFFFF"/>
                </a:solidFill>
              </a14:hiddenFill>
            </a:ext>
          </a:extLst>
        </p:spPr>
      </p:pic>
      <p:sp>
        <p:nvSpPr>
          <p:cNvPr id="229" name="ZoneTexte 228"/>
          <p:cNvSpPr txBox="1"/>
          <p:nvPr/>
        </p:nvSpPr>
        <p:spPr>
          <a:xfrm>
            <a:off x="4227441" y="3386531"/>
            <a:ext cx="720518" cy="369332"/>
          </a:xfrm>
          <a:prstGeom prst="rect">
            <a:avLst/>
          </a:prstGeom>
          <a:noFill/>
        </p:spPr>
        <p:txBody>
          <a:bodyPr wrap="none" rtlCol="0">
            <a:spAutoFit/>
          </a:bodyPr>
          <a:lstStyle/>
          <a:p>
            <a:r>
              <a:rPr lang="fr-BE" dirty="0" smtClean="0">
                <a:solidFill>
                  <a:schemeClr val="bg1"/>
                </a:solidFill>
              </a:rPr>
              <a:t>Corps</a:t>
            </a:r>
            <a:endParaRPr lang="fr-BE" dirty="0">
              <a:solidFill>
                <a:schemeClr val="bg1"/>
              </a:solidFill>
            </a:endParaRPr>
          </a:p>
        </p:txBody>
      </p:sp>
      <p:sp>
        <p:nvSpPr>
          <p:cNvPr id="230" name="ZoneTexte 229"/>
          <p:cNvSpPr txBox="1"/>
          <p:nvPr/>
        </p:nvSpPr>
        <p:spPr>
          <a:xfrm>
            <a:off x="6283645" y="3782729"/>
            <a:ext cx="747320" cy="369332"/>
          </a:xfrm>
          <a:prstGeom prst="rect">
            <a:avLst/>
          </a:prstGeom>
          <a:noFill/>
        </p:spPr>
        <p:txBody>
          <a:bodyPr wrap="none" rtlCol="0">
            <a:spAutoFit/>
          </a:bodyPr>
          <a:lstStyle/>
          <a:p>
            <a:r>
              <a:rPr lang="fr-BE" dirty="0" smtClean="0">
                <a:solidFill>
                  <a:schemeClr val="bg1"/>
                </a:solidFill>
              </a:rPr>
              <a:t>Corne</a:t>
            </a:r>
            <a:endParaRPr lang="fr-BE" dirty="0">
              <a:solidFill>
                <a:schemeClr val="bg1"/>
              </a:solidFill>
            </a:endParaRPr>
          </a:p>
        </p:txBody>
      </p:sp>
      <p:pic>
        <p:nvPicPr>
          <p:cNvPr id="224" name="Picture 4" descr="C:\Users\User\AppData\Local\Temp\SNAGHTML1184595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960" y="141481"/>
            <a:ext cx="2926829" cy="2951336"/>
          </a:xfrm>
          <a:prstGeom prst="rect">
            <a:avLst/>
          </a:prstGeom>
          <a:noFill/>
          <a:extLst>
            <a:ext uri="{909E8E84-426E-40DD-AFC4-6F175D3DCCD1}">
              <a14:hiddenFill xmlns:a14="http://schemas.microsoft.com/office/drawing/2010/main">
                <a:solidFill>
                  <a:srgbClr val="FFFFFF"/>
                </a:solidFill>
              </a14:hiddenFill>
            </a:ext>
          </a:extLst>
        </p:spPr>
      </p:pic>
      <p:sp>
        <p:nvSpPr>
          <p:cNvPr id="225" name="ZoneTexte 224"/>
          <p:cNvSpPr txBox="1"/>
          <p:nvPr/>
        </p:nvSpPr>
        <p:spPr>
          <a:xfrm>
            <a:off x="5292080" y="1268637"/>
            <a:ext cx="911660" cy="369332"/>
          </a:xfrm>
          <a:prstGeom prst="rect">
            <a:avLst/>
          </a:prstGeom>
          <a:noFill/>
        </p:spPr>
        <p:txBody>
          <a:bodyPr wrap="none" rtlCol="0">
            <a:spAutoFit/>
          </a:bodyPr>
          <a:lstStyle/>
          <a:p>
            <a:r>
              <a:rPr lang="fr-BE" dirty="0" smtClean="0">
                <a:solidFill>
                  <a:schemeClr val="bg1"/>
                </a:solidFill>
              </a:rPr>
              <a:t>Pavillon</a:t>
            </a:r>
            <a:endParaRPr lang="fr-BE" dirty="0">
              <a:solidFill>
                <a:schemeClr val="bg1"/>
              </a:solidFill>
            </a:endParaRPr>
          </a:p>
        </p:txBody>
      </p:sp>
      <p:sp>
        <p:nvSpPr>
          <p:cNvPr id="226" name="ZoneTexte 225"/>
          <p:cNvSpPr txBox="1"/>
          <p:nvPr/>
        </p:nvSpPr>
        <p:spPr>
          <a:xfrm>
            <a:off x="5375514" y="574287"/>
            <a:ext cx="1035861" cy="369332"/>
          </a:xfrm>
          <a:prstGeom prst="rect">
            <a:avLst/>
          </a:prstGeom>
          <a:noFill/>
        </p:spPr>
        <p:txBody>
          <a:bodyPr wrap="none" rtlCol="0">
            <a:spAutoFit/>
          </a:bodyPr>
          <a:lstStyle/>
          <a:p>
            <a:r>
              <a:rPr lang="fr-BE" dirty="0" smtClean="0">
                <a:solidFill>
                  <a:schemeClr val="bg1"/>
                </a:solidFill>
              </a:rPr>
              <a:t>Ampoule</a:t>
            </a:r>
            <a:endParaRPr lang="fr-BE" dirty="0">
              <a:solidFill>
                <a:schemeClr val="bg1"/>
              </a:solidFill>
            </a:endParaRPr>
          </a:p>
        </p:txBody>
      </p:sp>
      <p:sp>
        <p:nvSpPr>
          <p:cNvPr id="227" name="ZoneTexte 226"/>
          <p:cNvSpPr txBox="1"/>
          <p:nvPr/>
        </p:nvSpPr>
        <p:spPr>
          <a:xfrm>
            <a:off x="7327814" y="2272740"/>
            <a:ext cx="828112" cy="369332"/>
          </a:xfrm>
          <a:prstGeom prst="rect">
            <a:avLst/>
          </a:prstGeom>
          <a:noFill/>
        </p:spPr>
        <p:txBody>
          <a:bodyPr wrap="none" rtlCol="0">
            <a:spAutoFit/>
          </a:bodyPr>
          <a:lstStyle/>
          <a:p>
            <a:r>
              <a:rPr lang="fr-BE" dirty="0" smtClean="0">
                <a:solidFill>
                  <a:schemeClr val="bg1"/>
                </a:solidFill>
              </a:rPr>
              <a:t>Isthme</a:t>
            </a:r>
            <a:endParaRPr lang="fr-BE" dirty="0">
              <a:solidFill>
                <a:schemeClr val="bg1"/>
              </a:solidFill>
            </a:endParaRPr>
          </a:p>
        </p:txBody>
      </p:sp>
      <p:sp>
        <p:nvSpPr>
          <p:cNvPr id="29696" name="Forme libre 29695"/>
          <p:cNvSpPr/>
          <p:nvPr/>
        </p:nvSpPr>
        <p:spPr>
          <a:xfrm>
            <a:off x="4447286" y="284263"/>
            <a:ext cx="3619500" cy="3643313"/>
          </a:xfrm>
          <a:custGeom>
            <a:avLst/>
            <a:gdLst>
              <a:gd name="connsiteX0" fmla="*/ 0 w 3619500"/>
              <a:gd name="connsiteY0" fmla="*/ 4552950 h 4857750"/>
              <a:gd name="connsiteX1" fmla="*/ 95250 w 3619500"/>
              <a:gd name="connsiteY1" fmla="*/ 4495800 h 4857750"/>
              <a:gd name="connsiteX2" fmla="*/ 152400 w 3619500"/>
              <a:gd name="connsiteY2" fmla="*/ 4476750 h 4857750"/>
              <a:gd name="connsiteX3" fmla="*/ 266700 w 3619500"/>
              <a:gd name="connsiteY3" fmla="*/ 4400550 h 4857750"/>
              <a:gd name="connsiteX4" fmla="*/ 438150 w 3619500"/>
              <a:gd name="connsiteY4" fmla="*/ 4343400 h 4857750"/>
              <a:gd name="connsiteX5" fmla="*/ 609600 w 3619500"/>
              <a:gd name="connsiteY5" fmla="*/ 4286250 h 4857750"/>
              <a:gd name="connsiteX6" fmla="*/ 666750 w 3619500"/>
              <a:gd name="connsiteY6" fmla="*/ 4267200 h 4857750"/>
              <a:gd name="connsiteX7" fmla="*/ 1123950 w 3619500"/>
              <a:gd name="connsiteY7" fmla="*/ 4286250 h 4857750"/>
              <a:gd name="connsiteX8" fmla="*/ 1238250 w 3619500"/>
              <a:gd name="connsiteY8" fmla="*/ 4362450 h 4857750"/>
              <a:gd name="connsiteX9" fmla="*/ 1352550 w 3619500"/>
              <a:gd name="connsiteY9" fmla="*/ 4419600 h 4857750"/>
              <a:gd name="connsiteX10" fmla="*/ 1409700 w 3619500"/>
              <a:gd name="connsiteY10" fmla="*/ 4438650 h 4857750"/>
              <a:gd name="connsiteX11" fmla="*/ 1524000 w 3619500"/>
              <a:gd name="connsiteY11" fmla="*/ 4514850 h 4857750"/>
              <a:gd name="connsiteX12" fmla="*/ 1752600 w 3619500"/>
              <a:gd name="connsiteY12" fmla="*/ 4629150 h 4857750"/>
              <a:gd name="connsiteX13" fmla="*/ 1866900 w 3619500"/>
              <a:gd name="connsiteY13" fmla="*/ 4686300 h 4857750"/>
              <a:gd name="connsiteX14" fmla="*/ 1924050 w 3619500"/>
              <a:gd name="connsiteY14" fmla="*/ 4724400 h 4857750"/>
              <a:gd name="connsiteX15" fmla="*/ 1981200 w 3619500"/>
              <a:gd name="connsiteY15" fmla="*/ 4743450 h 4857750"/>
              <a:gd name="connsiteX16" fmla="*/ 2095500 w 3619500"/>
              <a:gd name="connsiteY16" fmla="*/ 4819650 h 4857750"/>
              <a:gd name="connsiteX17" fmla="*/ 2209800 w 3619500"/>
              <a:gd name="connsiteY17" fmla="*/ 4857750 h 4857750"/>
              <a:gd name="connsiteX18" fmla="*/ 2628900 w 3619500"/>
              <a:gd name="connsiteY18" fmla="*/ 4838700 h 4857750"/>
              <a:gd name="connsiteX19" fmla="*/ 2743200 w 3619500"/>
              <a:gd name="connsiteY19" fmla="*/ 4800600 h 4857750"/>
              <a:gd name="connsiteX20" fmla="*/ 2800350 w 3619500"/>
              <a:gd name="connsiteY20" fmla="*/ 4743450 h 4857750"/>
              <a:gd name="connsiteX21" fmla="*/ 2857500 w 3619500"/>
              <a:gd name="connsiteY21" fmla="*/ 4724400 h 4857750"/>
              <a:gd name="connsiteX22" fmla="*/ 2914650 w 3619500"/>
              <a:gd name="connsiteY22" fmla="*/ 4686300 h 4857750"/>
              <a:gd name="connsiteX23" fmla="*/ 3009900 w 3619500"/>
              <a:gd name="connsiteY23" fmla="*/ 4591050 h 4857750"/>
              <a:gd name="connsiteX24" fmla="*/ 3048000 w 3619500"/>
              <a:gd name="connsiteY24" fmla="*/ 4533900 h 4857750"/>
              <a:gd name="connsiteX25" fmla="*/ 3162300 w 3619500"/>
              <a:gd name="connsiteY25" fmla="*/ 4457700 h 4857750"/>
              <a:gd name="connsiteX26" fmla="*/ 3200400 w 3619500"/>
              <a:gd name="connsiteY26" fmla="*/ 4400550 h 4857750"/>
              <a:gd name="connsiteX27" fmla="*/ 3257550 w 3619500"/>
              <a:gd name="connsiteY27" fmla="*/ 4362450 h 4857750"/>
              <a:gd name="connsiteX28" fmla="*/ 3390900 w 3619500"/>
              <a:gd name="connsiteY28" fmla="*/ 4210050 h 4857750"/>
              <a:gd name="connsiteX29" fmla="*/ 3448050 w 3619500"/>
              <a:gd name="connsiteY29" fmla="*/ 4191000 h 4857750"/>
              <a:gd name="connsiteX30" fmla="*/ 3524250 w 3619500"/>
              <a:gd name="connsiteY30" fmla="*/ 4114800 h 4857750"/>
              <a:gd name="connsiteX31" fmla="*/ 3619500 w 3619500"/>
              <a:gd name="connsiteY31" fmla="*/ 4000500 h 4857750"/>
              <a:gd name="connsiteX32" fmla="*/ 3562350 w 3619500"/>
              <a:gd name="connsiteY32" fmla="*/ 3752850 h 4857750"/>
              <a:gd name="connsiteX33" fmla="*/ 3505200 w 3619500"/>
              <a:gd name="connsiteY33" fmla="*/ 3714750 h 4857750"/>
              <a:gd name="connsiteX34" fmla="*/ 3448050 w 3619500"/>
              <a:gd name="connsiteY34" fmla="*/ 3695700 h 4857750"/>
              <a:gd name="connsiteX35" fmla="*/ 3238500 w 3619500"/>
              <a:gd name="connsiteY35" fmla="*/ 3714750 h 4857750"/>
              <a:gd name="connsiteX36" fmla="*/ 3124200 w 3619500"/>
              <a:gd name="connsiteY36" fmla="*/ 3752850 h 4857750"/>
              <a:gd name="connsiteX37" fmla="*/ 3028950 w 3619500"/>
              <a:gd name="connsiteY37" fmla="*/ 3733800 h 4857750"/>
              <a:gd name="connsiteX38" fmla="*/ 2667000 w 3619500"/>
              <a:gd name="connsiteY38" fmla="*/ 3714750 h 4857750"/>
              <a:gd name="connsiteX39" fmla="*/ 2686050 w 3619500"/>
              <a:gd name="connsiteY39" fmla="*/ 3505200 h 4857750"/>
              <a:gd name="connsiteX40" fmla="*/ 2705100 w 3619500"/>
              <a:gd name="connsiteY40" fmla="*/ 3448050 h 4857750"/>
              <a:gd name="connsiteX41" fmla="*/ 2762250 w 3619500"/>
              <a:gd name="connsiteY41" fmla="*/ 3429000 h 4857750"/>
              <a:gd name="connsiteX42" fmla="*/ 2857500 w 3619500"/>
              <a:gd name="connsiteY42" fmla="*/ 3352800 h 4857750"/>
              <a:gd name="connsiteX43" fmla="*/ 2952750 w 3619500"/>
              <a:gd name="connsiteY43" fmla="*/ 3238500 h 4857750"/>
              <a:gd name="connsiteX44" fmla="*/ 3009900 w 3619500"/>
              <a:gd name="connsiteY44" fmla="*/ 3181350 h 4857750"/>
              <a:gd name="connsiteX45" fmla="*/ 3124200 w 3619500"/>
              <a:gd name="connsiteY45" fmla="*/ 2952750 h 4857750"/>
              <a:gd name="connsiteX46" fmla="*/ 3162300 w 3619500"/>
              <a:gd name="connsiteY46" fmla="*/ 2895600 h 4857750"/>
              <a:gd name="connsiteX47" fmla="*/ 3143250 w 3619500"/>
              <a:gd name="connsiteY47" fmla="*/ 2838450 h 4857750"/>
              <a:gd name="connsiteX48" fmla="*/ 3105150 w 3619500"/>
              <a:gd name="connsiteY48" fmla="*/ 2686050 h 4857750"/>
              <a:gd name="connsiteX49" fmla="*/ 3219450 w 3619500"/>
              <a:gd name="connsiteY49" fmla="*/ 2609850 h 4857750"/>
              <a:gd name="connsiteX50" fmla="*/ 3257550 w 3619500"/>
              <a:gd name="connsiteY50" fmla="*/ 2552700 h 4857750"/>
              <a:gd name="connsiteX51" fmla="*/ 3295650 w 3619500"/>
              <a:gd name="connsiteY51" fmla="*/ 2438400 h 4857750"/>
              <a:gd name="connsiteX52" fmla="*/ 3257550 w 3619500"/>
              <a:gd name="connsiteY52" fmla="*/ 2266950 h 4857750"/>
              <a:gd name="connsiteX53" fmla="*/ 3181350 w 3619500"/>
              <a:gd name="connsiteY53" fmla="*/ 2152650 h 4857750"/>
              <a:gd name="connsiteX54" fmla="*/ 3143250 w 3619500"/>
              <a:gd name="connsiteY54" fmla="*/ 2095500 h 4857750"/>
              <a:gd name="connsiteX55" fmla="*/ 3086100 w 3619500"/>
              <a:gd name="connsiteY55" fmla="*/ 1924050 h 4857750"/>
              <a:gd name="connsiteX56" fmla="*/ 3067050 w 3619500"/>
              <a:gd name="connsiteY56" fmla="*/ 1866900 h 4857750"/>
              <a:gd name="connsiteX57" fmla="*/ 3028950 w 3619500"/>
              <a:gd name="connsiteY57" fmla="*/ 1809750 h 4857750"/>
              <a:gd name="connsiteX58" fmla="*/ 3009900 w 3619500"/>
              <a:gd name="connsiteY58" fmla="*/ 1752600 h 4857750"/>
              <a:gd name="connsiteX59" fmla="*/ 2933700 w 3619500"/>
              <a:gd name="connsiteY59" fmla="*/ 1638300 h 4857750"/>
              <a:gd name="connsiteX60" fmla="*/ 2914650 w 3619500"/>
              <a:gd name="connsiteY60" fmla="*/ 1581150 h 4857750"/>
              <a:gd name="connsiteX61" fmla="*/ 2838450 w 3619500"/>
              <a:gd name="connsiteY61" fmla="*/ 1466850 h 4857750"/>
              <a:gd name="connsiteX62" fmla="*/ 2819400 w 3619500"/>
              <a:gd name="connsiteY62" fmla="*/ 1409700 h 4857750"/>
              <a:gd name="connsiteX63" fmla="*/ 2705100 w 3619500"/>
              <a:gd name="connsiteY63" fmla="*/ 1333500 h 4857750"/>
              <a:gd name="connsiteX64" fmla="*/ 2590800 w 3619500"/>
              <a:gd name="connsiteY64" fmla="*/ 1238250 h 4857750"/>
              <a:gd name="connsiteX65" fmla="*/ 2514600 w 3619500"/>
              <a:gd name="connsiteY65" fmla="*/ 1123950 h 4857750"/>
              <a:gd name="connsiteX66" fmla="*/ 2495550 w 3619500"/>
              <a:gd name="connsiteY66" fmla="*/ 1066800 h 4857750"/>
              <a:gd name="connsiteX67" fmla="*/ 2438400 w 3619500"/>
              <a:gd name="connsiteY67" fmla="*/ 1047750 h 4857750"/>
              <a:gd name="connsiteX68" fmla="*/ 2266950 w 3619500"/>
              <a:gd name="connsiteY68" fmla="*/ 952500 h 4857750"/>
              <a:gd name="connsiteX69" fmla="*/ 2209800 w 3619500"/>
              <a:gd name="connsiteY69" fmla="*/ 762000 h 4857750"/>
              <a:gd name="connsiteX70" fmla="*/ 2152650 w 3619500"/>
              <a:gd name="connsiteY70" fmla="*/ 723900 h 4857750"/>
              <a:gd name="connsiteX71" fmla="*/ 2095500 w 3619500"/>
              <a:gd name="connsiteY71" fmla="*/ 552450 h 4857750"/>
              <a:gd name="connsiteX72" fmla="*/ 2038350 w 3619500"/>
              <a:gd name="connsiteY72" fmla="*/ 438150 h 4857750"/>
              <a:gd name="connsiteX73" fmla="*/ 1924050 w 3619500"/>
              <a:gd name="connsiteY73" fmla="*/ 361950 h 4857750"/>
              <a:gd name="connsiteX74" fmla="*/ 1847850 w 3619500"/>
              <a:gd name="connsiteY74" fmla="*/ 247650 h 4857750"/>
              <a:gd name="connsiteX75" fmla="*/ 1809750 w 3619500"/>
              <a:gd name="connsiteY75" fmla="*/ 133350 h 4857750"/>
              <a:gd name="connsiteX76" fmla="*/ 1790700 w 3619500"/>
              <a:gd name="connsiteY76" fmla="*/ 76200 h 4857750"/>
              <a:gd name="connsiteX77" fmla="*/ 1752600 w 3619500"/>
              <a:gd name="connsiteY77" fmla="*/ 19050 h 4857750"/>
              <a:gd name="connsiteX78" fmla="*/ 1695450 w 3619500"/>
              <a:gd name="connsiteY78" fmla="*/ 0 h 4857750"/>
              <a:gd name="connsiteX79" fmla="*/ 1600200 w 3619500"/>
              <a:gd name="connsiteY79" fmla="*/ 19050 h 4857750"/>
              <a:gd name="connsiteX80" fmla="*/ 1447800 w 3619500"/>
              <a:gd name="connsiteY80" fmla="*/ 76200 h 48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619500" h="4857750">
                <a:moveTo>
                  <a:pt x="0" y="4552950"/>
                </a:moveTo>
                <a:cubicBezTo>
                  <a:pt x="31750" y="4533900"/>
                  <a:pt x="62132" y="4512359"/>
                  <a:pt x="95250" y="4495800"/>
                </a:cubicBezTo>
                <a:cubicBezTo>
                  <a:pt x="113211" y="4486820"/>
                  <a:pt x="134847" y="4486502"/>
                  <a:pt x="152400" y="4476750"/>
                </a:cubicBezTo>
                <a:cubicBezTo>
                  <a:pt x="192428" y="4454512"/>
                  <a:pt x="223259" y="4415030"/>
                  <a:pt x="266700" y="4400550"/>
                </a:cubicBezTo>
                <a:lnTo>
                  <a:pt x="438150" y="4343400"/>
                </a:lnTo>
                <a:lnTo>
                  <a:pt x="609600" y="4286250"/>
                </a:lnTo>
                <a:lnTo>
                  <a:pt x="666750" y="4267200"/>
                </a:lnTo>
                <a:cubicBezTo>
                  <a:pt x="819150" y="4273550"/>
                  <a:pt x="973493" y="4261174"/>
                  <a:pt x="1123950" y="4286250"/>
                </a:cubicBezTo>
                <a:cubicBezTo>
                  <a:pt x="1169117" y="4293778"/>
                  <a:pt x="1194809" y="4347970"/>
                  <a:pt x="1238250" y="4362450"/>
                </a:cubicBezTo>
                <a:cubicBezTo>
                  <a:pt x="1381898" y="4410333"/>
                  <a:pt x="1204834" y="4345742"/>
                  <a:pt x="1352550" y="4419600"/>
                </a:cubicBezTo>
                <a:cubicBezTo>
                  <a:pt x="1370511" y="4428580"/>
                  <a:pt x="1392147" y="4428898"/>
                  <a:pt x="1409700" y="4438650"/>
                </a:cubicBezTo>
                <a:cubicBezTo>
                  <a:pt x="1449728" y="4460888"/>
                  <a:pt x="1480559" y="4500370"/>
                  <a:pt x="1524000" y="4514850"/>
                </a:cubicBezTo>
                <a:cubicBezTo>
                  <a:pt x="1681741" y="4567430"/>
                  <a:pt x="1604884" y="4530673"/>
                  <a:pt x="1752600" y="4629150"/>
                </a:cubicBezTo>
                <a:cubicBezTo>
                  <a:pt x="1916384" y="4738339"/>
                  <a:pt x="1709159" y="4607430"/>
                  <a:pt x="1866900" y="4686300"/>
                </a:cubicBezTo>
                <a:cubicBezTo>
                  <a:pt x="1887378" y="4696539"/>
                  <a:pt x="1903572" y="4714161"/>
                  <a:pt x="1924050" y="4724400"/>
                </a:cubicBezTo>
                <a:cubicBezTo>
                  <a:pt x="1942011" y="4733380"/>
                  <a:pt x="1963647" y="4733698"/>
                  <a:pt x="1981200" y="4743450"/>
                </a:cubicBezTo>
                <a:cubicBezTo>
                  <a:pt x="2021228" y="4765688"/>
                  <a:pt x="2052059" y="4805170"/>
                  <a:pt x="2095500" y="4819650"/>
                </a:cubicBezTo>
                <a:lnTo>
                  <a:pt x="2209800" y="4857750"/>
                </a:lnTo>
                <a:cubicBezTo>
                  <a:pt x="2349500" y="4851400"/>
                  <a:pt x="2489852" y="4853598"/>
                  <a:pt x="2628900" y="4838700"/>
                </a:cubicBezTo>
                <a:cubicBezTo>
                  <a:pt x="2668832" y="4834422"/>
                  <a:pt x="2743200" y="4800600"/>
                  <a:pt x="2743200" y="4800600"/>
                </a:cubicBezTo>
                <a:cubicBezTo>
                  <a:pt x="2762250" y="4781550"/>
                  <a:pt x="2777934" y="4758394"/>
                  <a:pt x="2800350" y="4743450"/>
                </a:cubicBezTo>
                <a:cubicBezTo>
                  <a:pt x="2817058" y="4732311"/>
                  <a:pt x="2839539" y="4733380"/>
                  <a:pt x="2857500" y="4724400"/>
                </a:cubicBezTo>
                <a:cubicBezTo>
                  <a:pt x="2877978" y="4714161"/>
                  <a:pt x="2895600" y="4699000"/>
                  <a:pt x="2914650" y="4686300"/>
                </a:cubicBezTo>
                <a:cubicBezTo>
                  <a:pt x="3016250" y="4533900"/>
                  <a:pt x="2882900" y="4718050"/>
                  <a:pt x="3009900" y="4591050"/>
                </a:cubicBezTo>
                <a:cubicBezTo>
                  <a:pt x="3026089" y="4574861"/>
                  <a:pt x="3030770" y="4548977"/>
                  <a:pt x="3048000" y="4533900"/>
                </a:cubicBezTo>
                <a:cubicBezTo>
                  <a:pt x="3082461" y="4503747"/>
                  <a:pt x="3162300" y="4457700"/>
                  <a:pt x="3162300" y="4457700"/>
                </a:cubicBezTo>
                <a:cubicBezTo>
                  <a:pt x="3175000" y="4438650"/>
                  <a:pt x="3184211" y="4416739"/>
                  <a:pt x="3200400" y="4400550"/>
                </a:cubicBezTo>
                <a:cubicBezTo>
                  <a:pt x="3216589" y="4384361"/>
                  <a:pt x="3242473" y="4379680"/>
                  <a:pt x="3257550" y="4362450"/>
                </a:cubicBezTo>
                <a:cubicBezTo>
                  <a:pt x="3346450" y="4260850"/>
                  <a:pt x="3295650" y="4257675"/>
                  <a:pt x="3390900" y="4210050"/>
                </a:cubicBezTo>
                <a:cubicBezTo>
                  <a:pt x="3408861" y="4201070"/>
                  <a:pt x="3429000" y="4197350"/>
                  <a:pt x="3448050" y="4191000"/>
                </a:cubicBezTo>
                <a:cubicBezTo>
                  <a:pt x="3484336" y="4082143"/>
                  <a:pt x="3437164" y="4172857"/>
                  <a:pt x="3524250" y="4114800"/>
                </a:cubicBezTo>
                <a:cubicBezTo>
                  <a:pt x="3568254" y="4085464"/>
                  <a:pt x="3591387" y="4042670"/>
                  <a:pt x="3619500" y="4000500"/>
                </a:cubicBezTo>
                <a:cubicBezTo>
                  <a:pt x="3609553" y="3901033"/>
                  <a:pt x="3631766" y="3822266"/>
                  <a:pt x="3562350" y="3752850"/>
                </a:cubicBezTo>
                <a:cubicBezTo>
                  <a:pt x="3546161" y="3736661"/>
                  <a:pt x="3525678" y="3724989"/>
                  <a:pt x="3505200" y="3714750"/>
                </a:cubicBezTo>
                <a:cubicBezTo>
                  <a:pt x="3487239" y="3705770"/>
                  <a:pt x="3467100" y="3702050"/>
                  <a:pt x="3448050" y="3695700"/>
                </a:cubicBezTo>
                <a:cubicBezTo>
                  <a:pt x="3378200" y="3702050"/>
                  <a:pt x="3307571" y="3702561"/>
                  <a:pt x="3238500" y="3714750"/>
                </a:cubicBezTo>
                <a:cubicBezTo>
                  <a:pt x="3198950" y="3721729"/>
                  <a:pt x="3124200" y="3752850"/>
                  <a:pt x="3124200" y="3752850"/>
                </a:cubicBezTo>
                <a:cubicBezTo>
                  <a:pt x="3092450" y="3746500"/>
                  <a:pt x="3061217" y="3736489"/>
                  <a:pt x="3028950" y="3733800"/>
                </a:cubicBezTo>
                <a:cubicBezTo>
                  <a:pt x="2908550" y="3723767"/>
                  <a:pt x="2767526" y="3781767"/>
                  <a:pt x="2667000" y="3714750"/>
                </a:cubicBezTo>
                <a:cubicBezTo>
                  <a:pt x="2608642" y="3675844"/>
                  <a:pt x="2676131" y="3574633"/>
                  <a:pt x="2686050" y="3505200"/>
                </a:cubicBezTo>
                <a:cubicBezTo>
                  <a:pt x="2688890" y="3485321"/>
                  <a:pt x="2690901" y="3462249"/>
                  <a:pt x="2705100" y="3448050"/>
                </a:cubicBezTo>
                <a:cubicBezTo>
                  <a:pt x="2719299" y="3433851"/>
                  <a:pt x="2743200" y="3435350"/>
                  <a:pt x="2762250" y="3429000"/>
                </a:cubicBezTo>
                <a:cubicBezTo>
                  <a:pt x="2847459" y="3301186"/>
                  <a:pt x="2747082" y="3426412"/>
                  <a:pt x="2857500" y="3352800"/>
                </a:cubicBezTo>
                <a:cubicBezTo>
                  <a:pt x="2920112" y="3311059"/>
                  <a:pt x="2908823" y="3291213"/>
                  <a:pt x="2952750" y="3238500"/>
                </a:cubicBezTo>
                <a:cubicBezTo>
                  <a:pt x="2969997" y="3217804"/>
                  <a:pt x="2990850" y="3200400"/>
                  <a:pt x="3009900" y="3181350"/>
                </a:cubicBezTo>
                <a:cubicBezTo>
                  <a:pt x="3062480" y="3023609"/>
                  <a:pt x="3025723" y="3100466"/>
                  <a:pt x="3124200" y="2952750"/>
                </a:cubicBezTo>
                <a:lnTo>
                  <a:pt x="3162300" y="2895600"/>
                </a:lnTo>
                <a:cubicBezTo>
                  <a:pt x="3155950" y="2876550"/>
                  <a:pt x="3155794" y="2854130"/>
                  <a:pt x="3143250" y="2838450"/>
                </a:cubicBezTo>
                <a:cubicBezTo>
                  <a:pt x="3096486" y="2779995"/>
                  <a:pt x="3010595" y="2821128"/>
                  <a:pt x="3105150" y="2686050"/>
                </a:cubicBezTo>
                <a:cubicBezTo>
                  <a:pt x="3131409" y="2648537"/>
                  <a:pt x="3219450" y="2609850"/>
                  <a:pt x="3219450" y="2609850"/>
                </a:cubicBezTo>
                <a:cubicBezTo>
                  <a:pt x="3232150" y="2590800"/>
                  <a:pt x="3248251" y="2573622"/>
                  <a:pt x="3257550" y="2552700"/>
                </a:cubicBezTo>
                <a:cubicBezTo>
                  <a:pt x="3273861" y="2516000"/>
                  <a:pt x="3295650" y="2438400"/>
                  <a:pt x="3295650" y="2438400"/>
                </a:cubicBezTo>
                <a:cubicBezTo>
                  <a:pt x="3290481" y="2407387"/>
                  <a:pt x="3279882" y="2307147"/>
                  <a:pt x="3257550" y="2266950"/>
                </a:cubicBezTo>
                <a:cubicBezTo>
                  <a:pt x="3235312" y="2226922"/>
                  <a:pt x="3206750" y="2190750"/>
                  <a:pt x="3181350" y="2152650"/>
                </a:cubicBezTo>
                <a:cubicBezTo>
                  <a:pt x="3168650" y="2133600"/>
                  <a:pt x="3150490" y="2117220"/>
                  <a:pt x="3143250" y="2095500"/>
                </a:cubicBezTo>
                <a:lnTo>
                  <a:pt x="3086100" y="1924050"/>
                </a:lnTo>
                <a:cubicBezTo>
                  <a:pt x="3079750" y="1905000"/>
                  <a:pt x="3078189" y="1883608"/>
                  <a:pt x="3067050" y="1866900"/>
                </a:cubicBezTo>
                <a:cubicBezTo>
                  <a:pt x="3054350" y="1847850"/>
                  <a:pt x="3039189" y="1830228"/>
                  <a:pt x="3028950" y="1809750"/>
                </a:cubicBezTo>
                <a:cubicBezTo>
                  <a:pt x="3019970" y="1791789"/>
                  <a:pt x="3019652" y="1770153"/>
                  <a:pt x="3009900" y="1752600"/>
                </a:cubicBezTo>
                <a:cubicBezTo>
                  <a:pt x="2987662" y="1712572"/>
                  <a:pt x="2948180" y="1681741"/>
                  <a:pt x="2933700" y="1638300"/>
                </a:cubicBezTo>
                <a:cubicBezTo>
                  <a:pt x="2927350" y="1619250"/>
                  <a:pt x="2924402" y="1598703"/>
                  <a:pt x="2914650" y="1581150"/>
                </a:cubicBezTo>
                <a:cubicBezTo>
                  <a:pt x="2892412" y="1541122"/>
                  <a:pt x="2852930" y="1510291"/>
                  <a:pt x="2838450" y="1466850"/>
                </a:cubicBezTo>
                <a:cubicBezTo>
                  <a:pt x="2832100" y="1447800"/>
                  <a:pt x="2833599" y="1423899"/>
                  <a:pt x="2819400" y="1409700"/>
                </a:cubicBezTo>
                <a:cubicBezTo>
                  <a:pt x="2787021" y="1377321"/>
                  <a:pt x="2743200" y="1358900"/>
                  <a:pt x="2705100" y="1333500"/>
                </a:cubicBezTo>
                <a:cubicBezTo>
                  <a:pt x="2625534" y="1280456"/>
                  <a:pt x="2664139" y="1311589"/>
                  <a:pt x="2590800" y="1238250"/>
                </a:cubicBezTo>
                <a:cubicBezTo>
                  <a:pt x="2545504" y="1102361"/>
                  <a:pt x="2609732" y="1266648"/>
                  <a:pt x="2514600" y="1123950"/>
                </a:cubicBezTo>
                <a:cubicBezTo>
                  <a:pt x="2503461" y="1107242"/>
                  <a:pt x="2509749" y="1080999"/>
                  <a:pt x="2495550" y="1066800"/>
                </a:cubicBezTo>
                <a:cubicBezTo>
                  <a:pt x="2481351" y="1052601"/>
                  <a:pt x="2455953" y="1057502"/>
                  <a:pt x="2438400" y="1047750"/>
                </a:cubicBezTo>
                <a:cubicBezTo>
                  <a:pt x="2241888" y="938577"/>
                  <a:pt x="2396266" y="995605"/>
                  <a:pt x="2266950" y="952500"/>
                </a:cubicBezTo>
                <a:cubicBezTo>
                  <a:pt x="2259325" y="921998"/>
                  <a:pt x="2223714" y="771276"/>
                  <a:pt x="2209800" y="762000"/>
                </a:cubicBezTo>
                <a:lnTo>
                  <a:pt x="2152650" y="723900"/>
                </a:lnTo>
                <a:lnTo>
                  <a:pt x="2095500" y="552450"/>
                </a:lnTo>
                <a:cubicBezTo>
                  <a:pt x="2081911" y="511684"/>
                  <a:pt x="2073107" y="468562"/>
                  <a:pt x="2038350" y="438150"/>
                </a:cubicBezTo>
                <a:cubicBezTo>
                  <a:pt x="2003889" y="407997"/>
                  <a:pt x="1924050" y="361950"/>
                  <a:pt x="1924050" y="361950"/>
                </a:cubicBezTo>
                <a:cubicBezTo>
                  <a:pt x="1861027" y="172881"/>
                  <a:pt x="1966765" y="461697"/>
                  <a:pt x="1847850" y="247650"/>
                </a:cubicBezTo>
                <a:cubicBezTo>
                  <a:pt x="1828346" y="212543"/>
                  <a:pt x="1822450" y="171450"/>
                  <a:pt x="1809750" y="133350"/>
                </a:cubicBezTo>
                <a:cubicBezTo>
                  <a:pt x="1803400" y="114300"/>
                  <a:pt x="1801839" y="92908"/>
                  <a:pt x="1790700" y="76200"/>
                </a:cubicBezTo>
                <a:cubicBezTo>
                  <a:pt x="1778000" y="57150"/>
                  <a:pt x="1770478" y="33353"/>
                  <a:pt x="1752600" y="19050"/>
                </a:cubicBezTo>
                <a:cubicBezTo>
                  <a:pt x="1736920" y="6506"/>
                  <a:pt x="1714500" y="6350"/>
                  <a:pt x="1695450" y="0"/>
                </a:cubicBezTo>
                <a:cubicBezTo>
                  <a:pt x="1663700" y="6350"/>
                  <a:pt x="1631438" y="10531"/>
                  <a:pt x="1600200" y="19050"/>
                </a:cubicBezTo>
                <a:cubicBezTo>
                  <a:pt x="1506502" y="44604"/>
                  <a:pt x="1509775" y="45213"/>
                  <a:pt x="1447800" y="76200"/>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697" name="Forme libre 29696"/>
          <p:cNvSpPr/>
          <p:nvPr/>
        </p:nvSpPr>
        <p:spPr>
          <a:xfrm>
            <a:off x="5082902" y="303498"/>
            <a:ext cx="857250" cy="1685925"/>
          </a:xfrm>
          <a:custGeom>
            <a:avLst/>
            <a:gdLst>
              <a:gd name="connsiteX0" fmla="*/ 190500 w 857250"/>
              <a:gd name="connsiteY0" fmla="*/ 2247900 h 2247900"/>
              <a:gd name="connsiteX1" fmla="*/ 285750 w 857250"/>
              <a:gd name="connsiteY1" fmla="*/ 2152650 h 2247900"/>
              <a:gd name="connsiteX2" fmla="*/ 342900 w 857250"/>
              <a:gd name="connsiteY2" fmla="*/ 2133600 h 2247900"/>
              <a:gd name="connsiteX3" fmla="*/ 400050 w 857250"/>
              <a:gd name="connsiteY3" fmla="*/ 2095500 h 2247900"/>
              <a:gd name="connsiteX4" fmla="*/ 457200 w 857250"/>
              <a:gd name="connsiteY4" fmla="*/ 1981200 h 2247900"/>
              <a:gd name="connsiteX5" fmla="*/ 476250 w 857250"/>
              <a:gd name="connsiteY5" fmla="*/ 1924050 h 2247900"/>
              <a:gd name="connsiteX6" fmla="*/ 342900 w 857250"/>
              <a:gd name="connsiteY6" fmla="*/ 1638300 h 2247900"/>
              <a:gd name="connsiteX7" fmla="*/ 171450 w 857250"/>
              <a:gd name="connsiteY7" fmla="*/ 1562100 h 2247900"/>
              <a:gd name="connsiteX8" fmla="*/ 114300 w 857250"/>
              <a:gd name="connsiteY8" fmla="*/ 1543050 h 2247900"/>
              <a:gd name="connsiteX9" fmla="*/ 19050 w 857250"/>
              <a:gd name="connsiteY9" fmla="*/ 1428750 h 2247900"/>
              <a:gd name="connsiteX10" fmla="*/ 0 w 857250"/>
              <a:gd name="connsiteY10" fmla="*/ 1371600 h 2247900"/>
              <a:gd name="connsiteX11" fmla="*/ 57150 w 857250"/>
              <a:gd name="connsiteY11" fmla="*/ 952500 h 2247900"/>
              <a:gd name="connsiteX12" fmla="*/ 76200 w 857250"/>
              <a:gd name="connsiteY12" fmla="*/ 895350 h 2247900"/>
              <a:gd name="connsiteX13" fmla="*/ 133350 w 857250"/>
              <a:gd name="connsiteY13" fmla="*/ 781050 h 2247900"/>
              <a:gd name="connsiteX14" fmla="*/ 190500 w 857250"/>
              <a:gd name="connsiteY14" fmla="*/ 742950 h 2247900"/>
              <a:gd name="connsiteX15" fmla="*/ 247650 w 857250"/>
              <a:gd name="connsiteY15" fmla="*/ 628650 h 2247900"/>
              <a:gd name="connsiteX16" fmla="*/ 266700 w 857250"/>
              <a:gd name="connsiteY16" fmla="*/ 571500 h 2247900"/>
              <a:gd name="connsiteX17" fmla="*/ 304800 w 857250"/>
              <a:gd name="connsiteY17" fmla="*/ 514350 h 2247900"/>
              <a:gd name="connsiteX18" fmla="*/ 323850 w 857250"/>
              <a:gd name="connsiteY18" fmla="*/ 457200 h 2247900"/>
              <a:gd name="connsiteX19" fmla="*/ 438150 w 857250"/>
              <a:gd name="connsiteY19" fmla="*/ 400050 h 2247900"/>
              <a:gd name="connsiteX20" fmla="*/ 495300 w 857250"/>
              <a:gd name="connsiteY20" fmla="*/ 361950 h 2247900"/>
              <a:gd name="connsiteX21" fmla="*/ 552450 w 857250"/>
              <a:gd name="connsiteY21" fmla="*/ 342900 h 2247900"/>
              <a:gd name="connsiteX22" fmla="*/ 609600 w 857250"/>
              <a:gd name="connsiteY22" fmla="*/ 304800 h 2247900"/>
              <a:gd name="connsiteX23" fmla="*/ 666750 w 857250"/>
              <a:gd name="connsiteY23" fmla="*/ 285750 h 2247900"/>
              <a:gd name="connsiteX24" fmla="*/ 781050 w 857250"/>
              <a:gd name="connsiteY24" fmla="*/ 228600 h 2247900"/>
              <a:gd name="connsiteX25" fmla="*/ 857250 w 857250"/>
              <a:gd name="connsiteY25" fmla="*/ 57150 h 2247900"/>
              <a:gd name="connsiteX26" fmla="*/ 857250 w 857250"/>
              <a:gd name="connsiteY26" fmla="*/ 0 h 22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7250" h="2247900">
                <a:moveTo>
                  <a:pt x="190500" y="2247900"/>
                </a:moveTo>
                <a:cubicBezTo>
                  <a:pt x="222250" y="2216150"/>
                  <a:pt x="249829" y="2179591"/>
                  <a:pt x="285750" y="2152650"/>
                </a:cubicBezTo>
                <a:cubicBezTo>
                  <a:pt x="301814" y="2140602"/>
                  <a:pt x="324939" y="2142580"/>
                  <a:pt x="342900" y="2133600"/>
                </a:cubicBezTo>
                <a:cubicBezTo>
                  <a:pt x="363378" y="2123361"/>
                  <a:pt x="381000" y="2108200"/>
                  <a:pt x="400050" y="2095500"/>
                </a:cubicBezTo>
                <a:cubicBezTo>
                  <a:pt x="447933" y="1951852"/>
                  <a:pt x="383342" y="2128916"/>
                  <a:pt x="457200" y="1981200"/>
                </a:cubicBezTo>
                <a:cubicBezTo>
                  <a:pt x="466180" y="1963239"/>
                  <a:pt x="469900" y="1943100"/>
                  <a:pt x="476250" y="1924050"/>
                </a:cubicBezTo>
                <a:cubicBezTo>
                  <a:pt x="453054" y="1668898"/>
                  <a:pt x="515558" y="1753406"/>
                  <a:pt x="342900" y="1638300"/>
                </a:cubicBezTo>
                <a:cubicBezTo>
                  <a:pt x="252334" y="1577923"/>
                  <a:pt x="307470" y="1607440"/>
                  <a:pt x="171450" y="1562100"/>
                </a:cubicBezTo>
                <a:lnTo>
                  <a:pt x="114300" y="1543050"/>
                </a:lnTo>
                <a:cubicBezTo>
                  <a:pt x="72169" y="1500919"/>
                  <a:pt x="45572" y="1481794"/>
                  <a:pt x="19050" y="1428750"/>
                </a:cubicBezTo>
                <a:cubicBezTo>
                  <a:pt x="10070" y="1410789"/>
                  <a:pt x="6350" y="1390650"/>
                  <a:pt x="0" y="1371600"/>
                </a:cubicBezTo>
                <a:cubicBezTo>
                  <a:pt x="21555" y="1026717"/>
                  <a:pt x="-13141" y="1163374"/>
                  <a:pt x="57150" y="952500"/>
                </a:cubicBezTo>
                <a:lnTo>
                  <a:pt x="76200" y="895350"/>
                </a:lnTo>
                <a:cubicBezTo>
                  <a:pt x="91694" y="848869"/>
                  <a:pt x="96421" y="817979"/>
                  <a:pt x="133350" y="781050"/>
                </a:cubicBezTo>
                <a:cubicBezTo>
                  <a:pt x="149539" y="764861"/>
                  <a:pt x="171450" y="755650"/>
                  <a:pt x="190500" y="742950"/>
                </a:cubicBezTo>
                <a:cubicBezTo>
                  <a:pt x="238383" y="599302"/>
                  <a:pt x="173792" y="776366"/>
                  <a:pt x="247650" y="628650"/>
                </a:cubicBezTo>
                <a:cubicBezTo>
                  <a:pt x="256630" y="610689"/>
                  <a:pt x="257720" y="589461"/>
                  <a:pt x="266700" y="571500"/>
                </a:cubicBezTo>
                <a:cubicBezTo>
                  <a:pt x="276939" y="551022"/>
                  <a:pt x="294561" y="534828"/>
                  <a:pt x="304800" y="514350"/>
                </a:cubicBezTo>
                <a:cubicBezTo>
                  <a:pt x="313780" y="496389"/>
                  <a:pt x="311306" y="472880"/>
                  <a:pt x="323850" y="457200"/>
                </a:cubicBezTo>
                <a:cubicBezTo>
                  <a:pt x="360246" y="411704"/>
                  <a:pt x="392136" y="423057"/>
                  <a:pt x="438150" y="400050"/>
                </a:cubicBezTo>
                <a:cubicBezTo>
                  <a:pt x="458628" y="389811"/>
                  <a:pt x="474822" y="372189"/>
                  <a:pt x="495300" y="361950"/>
                </a:cubicBezTo>
                <a:cubicBezTo>
                  <a:pt x="513261" y="352970"/>
                  <a:pt x="534489" y="351880"/>
                  <a:pt x="552450" y="342900"/>
                </a:cubicBezTo>
                <a:cubicBezTo>
                  <a:pt x="572928" y="332661"/>
                  <a:pt x="589122" y="315039"/>
                  <a:pt x="609600" y="304800"/>
                </a:cubicBezTo>
                <a:cubicBezTo>
                  <a:pt x="627561" y="295820"/>
                  <a:pt x="648789" y="294730"/>
                  <a:pt x="666750" y="285750"/>
                </a:cubicBezTo>
                <a:cubicBezTo>
                  <a:pt x="814466" y="211892"/>
                  <a:pt x="637402" y="276483"/>
                  <a:pt x="781050" y="228600"/>
                </a:cubicBezTo>
                <a:cubicBezTo>
                  <a:pt x="815579" y="176806"/>
                  <a:pt x="857250" y="125160"/>
                  <a:pt x="857250" y="57150"/>
                </a:cubicBezTo>
                <a:lnTo>
                  <a:pt x="857250" y="0"/>
                </a:lnTo>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7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649" y="133891"/>
            <a:ext cx="1221078" cy="88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703" name="Connecteur droit avec flèche 29702"/>
          <p:cNvCxnSpPr/>
          <p:nvPr/>
        </p:nvCxnSpPr>
        <p:spPr>
          <a:xfrm>
            <a:off x="4500211" y="3722763"/>
            <a:ext cx="0" cy="7391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704" name="ZoneTexte 29703"/>
          <p:cNvSpPr txBox="1"/>
          <p:nvPr/>
        </p:nvSpPr>
        <p:spPr>
          <a:xfrm flipH="1">
            <a:off x="3779913" y="4623979"/>
            <a:ext cx="1395231" cy="430887"/>
          </a:xfrm>
          <a:prstGeom prst="rect">
            <a:avLst/>
          </a:prstGeom>
          <a:noFill/>
        </p:spPr>
        <p:txBody>
          <a:bodyPr wrap="square" rtlCol="0">
            <a:spAutoFit/>
          </a:bodyPr>
          <a:lstStyle/>
          <a:p>
            <a:r>
              <a:rPr lang="fr-BE" sz="2200" dirty="0" smtClean="0">
                <a:solidFill>
                  <a:schemeClr val="bg1"/>
                </a:solidFill>
              </a:rPr>
              <a:t>Site d’IA</a:t>
            </a:r>
            <a:endParaRPr lang="fr-BE" sz="2200" dirty="0">
              <a:solidFill>
                <a:schemeClr val="bg1"/>
              </a:solidFill>
            </a:endParaRPr>
          </a:p>
        </p:txBody>
      </p:sp>
      <p:pic>
        <p:nvPicPr>
          <p:cNvPr id="2970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377328"/>
            <a:ext cx="1550532" cy="65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5541" y="320860"/>
            <a:ext cx="1216224" cy="61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710" name="Groupe 29709"/>
          <p:cNvGrpSpPr/>
          <p:nvPr/>
        </p:nvGrpSpPr>
        <p:grpSpPr>
          <a:xfrm>
            <a:off x="3285120" y="1221600"/>
            <a:ext cx="1215091" cy="2794441"/>
            <a:chOff x="3285119" y="1628800"/>
            <a:chExt cx="1215091" cy="3725921"/>
          </a:xfrm>
        </p:grpSpPr>
        <p:sp>
          <p:nvSpPr>
            <p:cNvPr id="115" name="AutoShape 351"/>
            <p:cNvSpPr>
              <a:spLocks noChangeArrowheads="1"/>
            </p:cNvSpPr>
            <p:nvPr/>
          </p:nvSpPr>
          <p:spPr bwMode="auto">
            <a:xfrm>
              <a:off x="3285119" y="1628800"/>
              <a:ext cx="190174" cy="3725921"/>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solidFill>
                  <a:schemeClr val="bg1"/>
                </a:solidFill>
              </a:endParaRPr>
            </a:p>
          </p:txBody>
        </p:sp>
        <p:cxnSp>
          <p:nvCxnSpPr>
            <p:cNvPr id="247" name="Connecteur droit avec flèche 246"/>
            <p:cNvCxnSpPr/>
            <p:nvPr/>
          </p:nvCxnSpPr>
          <p:spPr>
            <a:xfrm>
              <a:off x="3347864" y="3884865"/>
              <a:ext cx="550557" cy="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9" name="ZoneTexte 248"/>
            <p:cNvSpPr txBox="1"/>
            <p:nvPr/>
          </p:nvSpPr>
          <p:spPr>
            <a:xfrm flipH="1">
              <a:off x="3980281" y="3648886"/>
              <a:ext cx="519929" cy="574516"/>
            </a:xfrm>
            <a:prstGeom prst="rect">
              <a:avLst/>
            </a:prstGeom>
            <a:noFill/>
          </p:spPr>
          <p:txBody>
            <a:bodyPr wrap="square" rtlCol="0">
              <a:spAutoFit/>
            </a:bodyPr>
            <a:lstStyle/>
            <a:p>
              <a:r>
                <a:rPr lang="fr-BE" sz="2200" dirty="0" smtClean="0">
                  <a:solidFill>
                    <a:schemeClr val="bg1"/>
                  </a:solidFill>
                </a:rPr>
                <a:t>LH</a:t>
              </a:r>
              <a:endParaRPr lang="fr-BE" sz="2200" dirty="0">
                <a:solidFill>
                  <a:schemeClr val="bg1"/>
                </a:solidFill>
              </a:endParaRPr>
            </a:p>
          </p:txBody>
        </p:sp>
      </p:grpSp>
      <p:sp>
        <p:nvSpPr>
          <p:cNvPr id="250" name="ZoneTexte 249"/>
          <p:cNvSpPr txBox="1"/>
          <p:nvPr/>
        </p:nvSpPr>
        <p:spPr>
          <a:xfrm flipH="1">
            <a:off x="7030965" y="39254"/>
            <a:ext cx="1970800" cy="584775"/>
          </a:xfrm>
          <a:prstGeom prst="rect">
            <a:avLst/>
          </a:prstGeom>
          <a:noFill/>
        </p:spPr>
        <p:txBody>
          <a:bodyPr wrap="square" rtlCol="0">
            <a:spAutoFit/>
          </a:bodyPr>
          <a:lstStyle/>
          <a:p>
            <a:r>
              <a:rPr lang="fr-BE" sz="1600" dirty="0" smtClean="0"/>
              <a:t>3. Développement lutéal</a:t>
            </a:r>
            <a:endParaRPr lang="fr-BE" sz="1600" dirty="0"/>
          </a:p>
        </p:txBody>
      </p:sp>
      <p:sp>
        <p:nvSpPr>
          <p:cNvPr id="251" name="ZoneTexte 250"/>
          <p:cNvSpPr txBox="1"/>
          <p:nvPr/>
        </p:nvSpPr>
        <p:spPr>
          <a:xfrm flipH="1">
            <a:off x="3678747" y="2007668"/>
            <a:ext cx="1269212" cy="338554"/>
          </a:xfrm>
          <a:prstGeom prst="rect">
            <a:avLst/>
          </a:prstGeom>
          <a:noFill/>
        </p:spPr>
        <p:txBody>
          <a:bodyPr wrap="square" rtlCol="0">
            <a:spAutoFit/>
          </a:bodyPr>
          <a:lstStyle/>
          <a:p>
            <a:r>
              <a:rPr lang="fr-BE" sz="1600" dirty="0"/>
              <a:t>2</a:t>
            </a:r>
            <a:r>
              <a:rPr lang="fr-BE" sz="1600" dirty="0" smtClean="0"/>
              <a:t>. Ovulation</a:t>
            </a:r>
            <a:endParaRPr lang="fr-BE" sz="1600" dirty="0"/>
          </a:p>
        </p:txBody>
      </p:sp>
      <p:sp>
        <p:nvSpPr>
          <p:cNvPr id="252" name="ZoneTexte 251"/>
          <p:cNvSpPr txBox="1"/>
          <p:nvPr/>
        </p:nvSpPr>
        <p:spPr>
          <a:xfrm flipH="1">
            <a:off x="3287754" y="965881"/>
            <a:ext cx="1537337" cy="338554"/>
          </a:xfrm>
          <a:prstGeom prst="rect">
            <a:avLst/>
          </a:prstGeom>
          <a:noFill/>
        </p:spPr>
        <p:txBody>
          <a:bodyPr wrap="square" rtlCol="0">
            <a:spAutoFit/>
          </a:bodyPr>
          <a:lstStyle/>
          <a:p>
            <a:r>
              <a:rPr lang="fr-BE" sz="1600" dirty="0" smtClean="0"/>
              <a:t>1. Maturation</a:t>
            </a:r>
            <a:endParaRPr lang="fr-BE" sz="1600" dirty="0"/>
          </a:p>
        </p:txBody>
      </p:sp>
      <p:sp>
        <p:nvSpPr>
          <p:cNvPr id="258" name="ZoneTexte 257"/>
          <p:cNvSpPr txBox="1"/>
          <p:nvPr/>
        </p:nvSpPr>
        <p:spPr>
          <a:xfrm>
            <a:off x="7884369" y="1689952"/>
            <a:ext cx="1151277" cy="369332"/>
          </a:xfrm>
          <a:prstGeom prst="rect">
            <a:avLst/>
          </a:prstGeom>
          <a:noFill/>
        </p:spPr>
        <p:txBody>
          <a:bodyPr wrap="none" rtlCol="0">
            <a:spAutoFit/>
          </a:bodyPr>
          <a:lstStyle/>
          <a:p>
            <a:r>
              <a:rPr lang="fr-BE" dirty="0" smtClean="0">
                <a:solidFill>
                  <a:schemeClr val="bg1"/>
                </a:solidFill>
              </a:rPr>
              <a:t>Réservoirs</a:t>
            </a:r>
            <a:endParaRPr lang="fr-BE" dirty="0">
              <a:solidFill>
                <a:schemeClr val="bg1"/>
              </a:solidFill>
            </a:endParaRPr>
          </a:p>
        </p:txBody>
      </p:sp>
      <p:grpSp>
        <p:nvGrpSpPr>
          <p:cNvPr id="29714" name="Groupe 29713"/>
          <p:cNvGrpSpPr/>
          <p:nvPr/>
        </p:nvGrpSpPr>
        <p:grpSpPr>
          <a:xfrm>
            <a:off x="304624" y="1368299"/>
            <a:ext cx="3423136" cy="2550130"/>
            <a:chOff x="304624" y="1824398"/>
            <a:chExt cx="3423136" cy="3400173"/>
          </a:xfrm>
        </p:grpSpPr>
        <p:grpSp>
          <p:nvGrpSpPr>
            <p:cNvPr id="29713" name="Groupe 29712"/>
            <p:cNvGrpSpPr/>
            <p:nvPr/>
          </p:nvGrpSpPr>
          <p:grpSpPr>
            <a:xfrm>
              <a:off x="304624" y="1824398"/>
              <a:ext cx="3423136" cy="3400173"/>
              <a:chOff x="304624" y="1824398"/>
              <a:chExt cx="3423136" cy="3400173"/>
            </a:xfrm>
          </p:grpSpPr>
          <p:grpSp>
            <p:nvGrpSpPr>
              <p:cNvPr id="29712" name="Groupe 29711"/>
              <p:cNvGrpSpPr/>
              <p:nvPr/>
            </p:nvGrpSpPr>
            <p:grpSpPr>
              <a:xfrm>
                <a:off x="304624" y="1824398"/>
                <a:ext cx="3423136" cy="3400173"/>
                <a:chOff x="304624" y="1824398"/>
                <a:chExt cx="3423136" cy="3400173"/>
              </a:xfrm>
            </p:grpSpPr>
            <p:grpSp>
              <p:nvGrpSpPr>
                <p:cNvPr id="29709" name="Groupe 29708"/>
                <p:cNvGrpSpPr/>
                <p:nvPr/>
              </p:nvGrpSpPr>
              <p:grpSpPr>
                <a:xfrm>
                  <a:off x="304624" y="1824398"/>
                  <a:ext cx="3423136" cy="3400173"/>
                  <a:chOff x="304624" y="1824398"/>
                  <a:chExt cx="3423136" cy="3400173"/>
                </a:xfrm>
              </p:grpSpPr>
              <p:sp>
                <p:nvSpPr>
                  <p:cNvPr id="112" name="Oval 339"/>
                  <p:cNvSpPr>
                    <a:spLocks noChangeArrowheads="1"/>
                  </p:cNvSpPr>
                  <p:nvPr/>
                </p:nvSpPr>
                <p:spPr bwMode="auto">
                  <a:xfrm>
                    <a:off x="304624" y="4636496"/>
                    <a:ext cx="253099" cy="260887"/>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29708" name="Groupe 29707"/>
                  <p:cNvGrpSpPr/>
                  <p:nvPr/>
                </p:nvGrpSpPr>
                <p:grpSpPr>
                  <a:xfrm>
                    <a:off x="304624" y="1824398"/>
                    <a:ext cx="3423136" cy="3400173"/>
                    <a:chOff x="304624" y="1824398"/>
                    <a:chExt cx="3423136" cy="3400173"/>
                  </a:xfrm>
                </p:grpSpPr>
                <p:grpSp>
                  <p:nvGrpSpPr>
                    <p:cNvPr id="105" name="Group 296"/>
                    <p:cNvGrpSpPr>
                      <a:grpSpLocks/>
                    </p:cNvGrpSpPr>
                    <p:nvPr/>
                  </p:nvGrpSpPr>
                  <p:grpSpPr bwMode="auto">
                    <a:xfrm>
                      <a:off x="304624" y="4832520"/>
                      <a:ext cx="317423" cy="392051"/>
                      <a:chOff x="975" y="3158"/>
                      <a:chExt cx="227" cy="272"/>
                    </a:xfrm>
                  </p:grpSpPr>
                  <p:sp>
                    <p:nvSpPr>
                      <p:cNvPr id="142"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3"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4"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5"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6"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7"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8"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9"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50"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106" name="Oval 306"/>
                    <p:cNvSpPr>
                      <a:spLocks noChangeArrowheads="1"/>
                    </p:cNvSpPr>
                    <p:nvPr/>
                  </p:nvSpPr>
                  <p:spPr bwMode="auto">
                    <a:xfrm rot="558167">
                      <a:off x="1128246" y="3394041"/>
                      <a:ext cx="443273" cy="458353"/>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107" name="Group 318"/>
                    <p:cNvGrpSpPr>
                      <a:grpSpLocks/>
                    </p:cNvGrpSpPr>
                    <p:nvPr/>
                  </p:nvGrpSpPr>
                  <p:grpSpPr bwMode="auto">
                    <a:xfrm>
                      <a:off x="1508594" y="2413914"/>
                      <a:ext cx="1331219" cy="1109849"/>
                      <a:chOff x="3560" y="1480"/>
                      <a:chExt cx="952" cy="770"/>
                    </a:xfrm>
                  </p:grpSpPr>
                  <p:sp>
                    <p:nvSpPr>
                      <p:cNvPr id="139" name="Oval 319"/>
                      <p:cNvSpPr>
                        <a:spLocks noChangeArrowheads="1"/>
                      </p:cNvSpPr>
                      <p:nvPr/>
                    </p:nvSpPr>
                    <p:spPr bwMode="auto">
                      <a:xfrm rot="558167">
                        <a:off x="3560" y="1933"/>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140" name="Oval 320"/>
                      <p:cNvSpPr>
                        <a:spLocks noChangeArrowheads="1"/>
                      </p:cNvSpPr>
                      <p:nvPr/>
                    </p:nvSpPr>
                    <p:spPr bwMode="auto">
                      <a:xfrm rot="558167">
                        <a:off x="3833" y="1706"/>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141" name="Oval 321"/>
                      <p:cNvSpPr>
                        <a:spLocks noChangeArrowheads="1"/>
                      </p:cNvSpPr>
                      <p:nvPr/>
                    </p:nvSpPr>
                    <p:spPr bwMode="auto">
                      <a:xfrm rot="558167">
                        <a:off x="4150" y="1480"/>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108" name="Oval 327"/>
                    <p:cNvSpPr>
                      <a:spLocks noChangeArrowheads="1"/>
                    </p:cNvSpPr>
                    <p:nvPr/>
                  </p:nvSpPr>
                  <p:spPr bwMode="auto">
                    <a:xfrm>
                      <a:off x="810823" y="3721230"/>
                      <a:ext cx="381746" cy="392051"/>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109" name="Oval 330"/>
                    <p:cNvSpPr>
                      <a:spLocks noChangeArrowheads="1"/>
                    </p:cNvSpPr>
                    <p:nvPr/>
                  </p:nvSpPr>
                  <p:spPr bwMode="auto">
                    <a:xfrm rot="655987">
                      <a:off x="415759" y="4401500"/>
                      <a:ext cx="253099" cy="262328"/>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110" name="Oval 331"/>
                    <p:cNvSpPr>
                      <a:spLocks noChangeArrowheads="1"/>
                    </p:cNvSpPr>
                    <p:nvPr/>
                  </p:nvSpPr>
                  <p:spPr bwMode="auto">
                    <a:xfrm rot="655987">
                      <a:off x="513731" y="4221484"/>
                      <a:ext cx="254498" cy="260887"/>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111" name="Oval 332"/>
                    <p:cNvSpPr>
                      <a:spLocks noChangeArrowheads="1"/>
                    </p:cNvSpPr>
                    <p:nvPr/>
                  </p:nvSpPr>
                  <p:spPr bwMode="auto">
                    <a:xfrm rot="655987">
                      <a:off x="674740" y="4053894"/>
                      <a:ext cx="254498" cy="260887"/>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133" name="Group 347"/>
                    <p:cNvGrpSpPr>
                      <a:grpSpLocks/>
                    </p:cNvGrpSpPr>
                    <p:nvPr/>
                  </p:nvGrpSpPr>
                  <p:grpSpPr bwMode="auto">
                    <a:xfrm>
                      <a:off x="2778287" y="1824398"/>
                      <a:ext cx="949473" cy="785542"/>
                      <a:chOff x="4468" y="1071"/>
                      <a:chExt cx="679" cy="545"/>
                    </a:xfrm>
                  </p:grpSpPr>
                  <p:sp>
                    <p:nvSpPr>
                      <p:cNvPr id="134" name="Oval 348"/>
                      <p:cNvSpPr>
                        <a:spLocks noChangeArrowheads="1"/>
                      </p:cNvSpPr>
                      <p:nvPr/>
                    </p:nvSpPr>
                    <p:spPr bwMode="auto">
                      <a:xfrm rot="558167">
                        <a:off x="4468" y="125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135" name="Oval 349"/>
                      <p:cNvSpPr>
                        <a:spLocks noChangeArrowheads="1"/>
                      </p:cNvSpPr>
                      <p:nvPr/>
                    </p:nvSpPr>
                    <p:spPr bwMode="auto">
                      <a:xfrm rot="558167">
                        <a:off x="4785" y="1071"/>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grpSp>
            </p:grpSp>
            <p:pic>
              <p:nvPicPr>
                <p:cNvPr id="259"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2140" y="1891902"/>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2209973"/>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9752" y="2616522"/>
                  <a:ext cx="235764" cy="264295"/>
                </a:xfrm>
                <a:prstGeom prst="rect">
                  <a:avLst/>
                </a:prstGeom>
                <a:noFill/>
                <a:extLst>
                  <a:ext uri="{909E8E84-426E-40DD-AFC4-6F175D3DCCD1}">
                    <a14:hiddenFill xmlns:a14="http://schemas.microsoft.com/office/drawing/2010/main">
                      <a:solidFill>
                        <a:srgbClr val="FFFFFF"/>
                      </a:solidFill>
                    </a14:hiddenFill>
                  </a:ext>
                </a:extLst>
              </p:spPr>
            </p:pic>
          </p:grpSp>
          <p:pic>
            <p:nvPicPr>
              <p:cNvPr id="263"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91271" y="2901879"/>
                <a:ext cx="235764" cy="264295"/>
              </a:xfrm>
              <a:prstGeom prst="rect">
                <a:avLst/>
              </a:prstGeom>
              <a:noFill/>
              <a:extLst>
                <a:ext uri="{909E8E84-426E-40DD-AFC4-6F175D3DCCD1}">
                  <a14:hiddenFill xmlns:a14="http://schemas.microsoft.com/office/drawing/2010/main">
                    <a:solidFill>
                      <a:srgbClr val="FFFFFF"/>
                    </a:solidFill>
                  </a14:hiddenFill>
                </a:ext>
              </a:extLst>
            </p:spPr>
          </p:pic>
        </p:grpSp>
        <p:pic>
          <p:nvPicPr>
            <p:cNvPr id="265"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664" y="3236713"/>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3524745"/>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584" y="3884785"/>
              <a:ext cx="235764" cy="264295"/>
            </a:xfrm>
            <a:prstGeom prst="rect">
              <a:avLst/>
            </a:prstGeom>
            <a:noFill/>
            <a:extLst>
              <a:ext uri="{909E8E84-426E-40DD-AFC4-6F175D3DCCD1}">
                <a14:hiddenFill xmlns:a14="http://schemas.microsoft.com/office/drawing/2010/main">
                  <a:solidFill>
                    <a:srgbClr val="FFFFFF"/>
                  </a:solidFill>
                </a14:hiddenFill>
              </a:ext>
            </a:extLst>
          </p:spPr>
        </p:pic>
      </p:grpSp>
      <p:sp>
        <p:nvSpPr>
          <p:cNvPr id="221" name="Rectangle à coins arrondis 220"/>
          <p:cNvSpPr/>
          <p:nvPr/>
        </p:nvSpPr>
        <p:spPr>
          <a:xfrm>
            <a:off x="1547664" y="104981"/>
            <a:ext cx="2655912" cy="756084"/>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smtClean="0"/>
              <a:t>Comprendre</a:t>
            </a:r>
          </a:p>
          <a:p>
            <a:pPr algn="ctr"/>
            <a:r>
              <a:rPr lang="fr-BE" sz="2000" dirty="0"/>
              <a:t>l</a:t>
            </a:r>
            <a:r>
              <a:rPr lang="fr-BE" sz="2000" dirty="0" smtClean="0"/>
              <a:t>a fécondation</a:t>
            </a:r>
            <a:endParaRPr lang="fr-BE" sz="2000" dirty="0"/>
          </a:p>
        </p:txBody>
      </p:sp>
    </p:spTree>
    <p:extLst>
      <p:ext uri="{BB962C8B-B14F-4D97-AF65-F5344CB8AC3E}">
        <p14:creationId xmlns:p14="http://schemas.microsoft.com/office/powerpoint/2010/main" val="329306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70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970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7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970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969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5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9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16" grpId="0" animBg="1"/>
      <p:bldP spid="117" grpId="0" animBg="1"/>
      <p:bldP spid="62" grpId="0" animBg="1"/>
      <p:bldP spid="222" grpId="0" animBg="1"/>
      <p:bldP spid="229" grpId="0"/>
      <p:bldP spid="230" grpId="0"/>
      <p:bldP spid="225" grpId="0"/>
      <p:bldP spid="226" grpId="0"/>
      <p:bldP spid="227" grpId="0"/>
      <p:bldP spid="29696" grpId="0" animBg="1"/>
      <p:bldP spid="29697" grpId="0" animBg="1"/>
      <p:bldP spid="29704" grpId="0"/>
      <p:bldP spid="250" grpId="0"/>
      <p:bldP spid="251" grpId="0"/>
      <p:bldP spid="252" grpId="0"/>
      <p:bldP spid="25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15441"/>
            <a:ext cx="3384376" cy="288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56147"/>
            <a:ext cx="3888432" cy="306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3" y="4183529"/>
            <a:ext cx="2736303" cy="75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973" y="68819"/>
            <a:ext cx="1213146" cy="103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4000487"/>
            <a:ext cx="1301430" cy="110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4035" y="4007322"/>
            <a:ext cx="1211278" cy="104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6" name="Picture 10" descr="C:\Users\User\AppData\Local\Temp\SNAGHTMLfffe44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5348" y="54495"/>
            <a:ext cx="958424" cy="907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Users\User\AppData\Local\Temp\SNAGHTMLffcca1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288" y="54495"/>
            <a:ext cx="1296144" cy="8708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7895" y="4021601"/>
            <a:ext cx="1251695" cy="106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6616" y="4029912"/>
            <a:ext cx="1187003" cy="106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à coins arrondis 15"/>
          <p:cNvSpPr/>
          <p:nvPr/>
        </p:nvSpPr>
        <p:spPr>
          <a:xfrm>
            <a:off x="218255" y="207818"/>
            <a:ext cx="2115349" cy="756084"/>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smtClean="0"/>
              <a:t>Définir</a:t>
            </a:r>
          </a:p>
          <a:p>
            <a:pPr algn="ctr"/>
            <a:r>
              <a:rPr lang="fr-BE" sz="2000" dirty="0" smtClean="0"/>
              <a:t>l’embryon</a:t>
            </a:r>
            <a:endParaRPr lang="fr-BE" sz="2000" dirty="0"/>
          </a:p>
        </p:txBody>
      </p:sp>
    </p:spTree>
    <p:extLst>
      <p:ext uri="{BB962C8B-B14F-4D97-AF65-F5344CB8AC3E}">
        <p14:creationId xmlns:p14="http://schemas.microsoft.com/office/powerpoint/2010/main" val="23234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à coins arrondis 2"/>
          <p:cNvSpPr/>
          <p:nvPr/>
        </p:nvSpPr>
        <p:spPr>
          <a:xfrm>
            <a:off x="6588224" y="1995686"/>
            <a:ext cx="2335484" cy="1224136"/>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smtClean="0"/>
              <a:t>Regarder</a:t>
            </a:r>
          </a:p>
          <a:p>
            <a:pPr algn="ctr"/>
            <a:r>
              <a:rPr lang="fr-BE" sz="2000" dirty="0"/>
              <a:t>l</a:t>
            </a:r>
            <a:r>
              <a:rPr lang="fr-BE" sz="2000" dirty="0" smtClean="0"/>
              <a:t>a formation du blastocyste</a:t>
            </a:r>
            <a:endParaRPr lang="fr-BE" sz="2000" dirty="0"/>
          </a:p>
        </p:txBody>
      </p:sp>
    </p:spTree>
    <p:extLst>
      <p:ext uri="{BB962C8B-B14F-4D97-AF65-F5344CB8AC3E}">
        <p14:creationId xmlns:p14="http://schemas.microsoft.com/office/powerpoint/2010/main" val="28443782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devpt embryon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197" y="0"/>
            <a:ext cx="8351838" cy="5143500"/>
          </a:xfrm>
          <a:prstGeom prst="rect">
            <a:avLst/>
          </a:prstGeom>
        </p:spPr>
      </p:pic>
    </p:spTree>
    <p:extLst>
      <p:ext uri="{BB962C8B-B14F-4D97-AF65-F5344CB8AC3E}">
        <p14:creationId xmlns:p14="http://schemas.microsoft.com/office/powerpoint/2010/main" val="1947035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01" y="327462"/>
            <a:ext cx="7911577" cy="480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933" y="2949069"/>
            <a:ext cx="6759499" cy="142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87881" y="3273828"/>
            <a:ext cx="824265" cy="461665"/>
          </a:xfrm>
          <a:prstGeom prst="rect">
            <a:avLst/>
          </a:prstGeom>
          <a:noFill/>
        </p:spPr>
        <p:txBody>
          <a:bodyPr wrap="none" rtlCol="0">
            <a:spAutoFit/>
          </a:bodyPr>
          <a:lstStyle/>
          <a:p>
            <a:r>
              <a:rPr lang="fr-BE" sz="2400" dirty="0" smtClean="0"/>
              <a:t>Taille</a:t>
            </a:r>
            <a:endParaRPr lang="fr-BE" sz="2400" dirty="0"/>
          </a:p>
        </p:txBody>
      </p:sp>
      <p:sp>
        <p:nvSpPr>
          <p:cNvPr id="15" name="ZoneTexte 14"/>
          <p:cNvSpPr txBox="1"/>
          <p:nvPr/>
        </p:nvSpPr>
        <p:spPr>
          <a:xfrm>
            <a:off x="1907705" y="772500"/>
            <a:ext cx="1119665" cy="400110"/>
          </a:xfrm>
          <a:prstGeom prst="rect">
            <a:avLst/>
          </a:prstGeom>
          <a:solidFill>
            <a:schemeClr val="accent2">
              <a:lumMod val="75000"/>
            </a:schemeClr>
          </a:solidFill>
        </p:spPr>
        <p:txBody>
          <a:bodyPr wrap="none" rtlCol="0">
            <a:spAutoFit/>
          </a:bodyPr>
          <a:lstStyle/>
          <a:p>
            <a:r>
              <a:rPr lang="fr-BE" sz="2000" dirty="0" smtClean="0">
                <a:solidFill>
                  <a:schemeClr val="bg1"/>
                </a:solidFill>
              </a:rPr>
              <a:t>Oviducte</a:t>
            </a:r>
            <a:endParaRPr lang="fr-BE" sz="2000" dirty="0">
              <a:solidFill>
                <a:schemeClr val="bg1"/>
              </a:solidFill>
            </a:endParaRPr>
          </a:p>
        </p:txBody>
      </p:sp>
      <p:sp>
        <p:nvSpPr>
          <p:cNvPr id="16" name="ZoneTexte 15"/>
          <p:cNvSpPr txBox="1"/>
          <p:nvPr/>
        </p:nvSpPr>
        <p:spPr>
          <a:xfrm>
            <a:off x="5505346" y="803488"/>
            <a:ext cx="1624612" cy="400110"/>
          </a:xfrm>
          <a:prstGeom prst="rect">
            <a:avLst/>
          </a:prstGeom>
          <a:solidFill>
            <a:schemeClr val="accent2">
              <a:lumMod val="75000"/>
            </a:schemeClr>
          </a:solidFill>
        </p:spPr>
        <p:txBody>
          <a:bodyPr wrap="none" rtlCol="0">
            <a:spAutoFit/>
          </a:bodyPr>
          <a:lstStyle/>
          <a:p>
            <a:r>
              <a:rPr lang="fr-BE" sz="2000" dirty="0" smtClean="0">
                <a:solidFill>
                  <a:schemeClr val="bg1"/>
                </a:solidFill>
              </a:rPr>
              <a:t>Corne utérine</a:t>
            </a:r>
            <a:endParaRPr lang="fr-BE" sz="2000" dirty="0">
              <a:solidFill>
                <a:schemeClr val="bg1"/>
              </a:solidFill>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1" y="2457496"/>
            <a:ext cx="654665" cy="51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6396" y="2457496"/>
            <a:ext cx="674678" cy="54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6078" y="2450183"/>
            <a:ext cx="697190" cy="553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3402" y="2439185"/>
            <a:ext cx="661157" cy="55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descr="C:\Users\User\AppData\Local\Temp\SNAGHTMLfffe44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5115" y="2390733"/>
            <a:ext cx="594104" cy="4726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C:\Users\User\AppData\Local\Temp\SNAGHTMLffcca1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24128" y="2404604"/>
            <a:ext cx="803448" cy="4536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9412" y="2353279"/>
            <a:ext cx="954964" cy="6505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2309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e 11"/>
          <p:cNvGrpSpPr/>
          <p:nvPr/>
        </p:nvGrpSpPr>
        <p:grpSpPr>
          <a:xfrm>
            <a:off x="914346" y="0"/>
            <a:ext cx="8229655" cy="3510390"/>
            <a:chOff x="581872" y="260648"/>
            <a:chExt cx="8229655" cy="4680520"/>
          </a:xfrm>
        </p:grpSpPr>
        <p:grpSp>
          <p:nvGrpSpPr>
            <p:cNvPr id="13" name="Groupe 12"/>
            <p:cNvGrpSpPr/>
            <p:nvPr/>
          </p:nvGrpSpPr>
          <p:grpSpPr>
            <a:xfrm>
              <a:off x="581872" y="260648"/>
              <a:ext cx="8229655" cy="4680520"/>
              <a:chOff x="581872" y="260648"/>
              <a:chExt cx="8229655" cy="468052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72" y="260648"/>
                <a:ext cx="822965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115616" y="2780928"/>
                <a:ext cx="108012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 name="Rectangle 13"/>
            <p:cNvSpPr/>
            <p:nvPr/>
          </p:nvSpPr>
          <p:spPr>
            <a:xfrm>
              <a:off x="4283968" y="4077072"/>
              <a:ext cx="108012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7" name="Ellipse 16"/>
          <p:cNvSpPr/>
          <p:nvPr/>
        </p:nvSpPr>
        <p:spPr>
          <a:xfrm rot="19527682">
            <a:off x="2692490" y="401679"/>
            <a:ext cx="1623536" cy="25235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p:cNvSpPr/>
          <p:nvPr/>
        </p:nvSpPr>
        <p:spPr>
          <a:xfrm rot="16200000">
            <a:off x="6447452" y="364069"/>
            <a:ext cx="1217652" cy="3816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Picture 4" descr="C:\Users\User\AppData\Local\Temp\SNAGHTML118459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13" y="1952687"/>
            <a:ext cx="2926829" cy="2951336"/>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C:\Users\User\AppData\Local\Temp\SNAGHTML118d5fd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65129">
            <a:off x="5668569" y="3307626"/>
            <a:ext cx="2972248" cy="2106619"/>
          </a:xfrm>
          <a:prstGeom prst="rect">
            <a:avLst/>
          </a:prstGeom>
          <a:noFill/>
          <a:extLst>
            <a:ext uri="{909E8E84-426E-40DD-AFC4-6F175D3DCCD1}">
              <a14:hiddenFill xmlns:a14="http://schemas.microsoft.com/office/drawing/2010/main">
                <a:solidFill>
                  <a:srgbClr val="FFFFFF"/>
                </a:solidFill>
              </a14:hiddenFill>
            </a:ext>
          </a:extLst>
        </p:spPr>
      </p:pic>
      <p:sp>
        <p:nvSpPr>
          <p:cNvPr id="23" name="Flèche vers le haut 22"/>
          <p:cNvSpPr/>
          <p:nvPr/>
        </p:nvSpPr>
        <p:spPr>
          <a:xfrm rot="3449176">
            <a:off x="2747616" y="1228814"/>
            <a:ext cx="134009" cy="1971337"/>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Flèche vers le haut 27"/>
          <p:cNvSpPr/>
          <p:nvPr/>
        </p:nvSpPr>
        <p:spPr>
          <a:xfrm rot="14241188">
            <a:off x="2443251" y="961152"/>
            <a:ext cx="129784" cy="1971337"/>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lèche vers le haut 23"/>
          <p:cNvSpPr/>
          <p:nvPr/>
        </p:nvSpPr>
        <p:spPr>
          <a:xfrm>
            <a:off x="6241804" y="2387784"/>
            <a:ext cx="202404" cy="1156074"/>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Flèche vers le bas 24"/>
          <p:cNvSpPr/>
          <p:nvPr/>
        </p:nvSpPr>
        <p:spPr>
          <a:xfrm>
            <a:off x="6551944" y="2408983"/>
            <a:ext cx="180297" cy="110140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ZoneTexte 40"/>
          <p:cNvSpPr txBox="1"/>
          <p:nvPr/>
        </p:nvSpPr>
        <p:spPr>
          <a:xfrm>
            <a:off x="3311405" y="4563563"/>
            <a:ext cx="1119665" cy="400110"/>
          </a:xfrm>
          <a:prstGeom prst="rect">
            <a:avLst/>
          </a:prstGeom>
          <a:solidFill>
            <a:schemeClr val="accent2">
              <a:lumMod val="75000"/>
            </a:schemeClr>
          </a:solidFill>
        </p:spPr>
        <p:txBody>
          <a:bodyPr wrap="none" rtlCol="0">
            <a:spAutoFit/>
          </a:bodyPr>
          <a:lstStyle/>
          <a:p>
            <a:r>
              <a:rPr lang="fr-BE" sz="2000" dirty="0" smtClean="0">
                <a:solidFill>
                  <a:schemeClr val="bg1"/>
                </a:solidFill>
              </a:rPr>
              <a:t>Oviducte</a:t>
            </a:r>
            <a:endParaRPr lang="fr-BE" sz="2000" dirty="0">
              <a:solidFill>
                <a:schemeClr val="bg1"/>
              </a:solidFill>
            </a:endParaRPr>
          </a:p>
        </p:txBody>
      </p:sp>
      <p:sp>
        <p:nvSpPr>
          <p:cNvPr id="42" name="ZoneTexte 41"/>
          <p:cNvSpPr txBox="1"/>
          <p:nvPr/>
        </p:nvSpPr>
        <p:spPr>
          <a:xfrm>
            <a:off x="5436096" y="4581264"/>
            <a:ext cx="1624612" cy="400110"/>
          </a:xfrm>
          <a:prstGeom prst="rect">
            <a:avLst/>
          </a:prstGeom>
          <a:solidFill>
            <a:schemeClr val="accent2">
              <a:lumMod val="75000"/>
            </a:schemeClr>
          </a:solidFill>
        </p:spPr>
        <p:txBody>
          <a:bodyPr wrap="none" rtlCol="0">
            <a:spAutoFit/>
          </a:bodyPr>
          <a:lstStyle/>
          <a:p>
            <a:r>
              <a:rPr lang="fr-BE" sz="2000" dirty="0" smtClean="0">
                <a:solidFill>
                  <a:schemeClr val="bg1"/>
                </a:solidFill>
              </a:rPr>
              <a:t>Corne utérine</a:t>
            </a:r>
            <a:endParaRPr lang="fr-BE" sz="2000" dirty="0">
              <a:solidFill>
                <a:schemeClr val="bg1"/>
              </a:solidFill>
            </a:endParaRPr>
          </a:p>
        </p:txBody>
      </p:sp>
      <p:sp>
        <p:nvSpPr>
          <p:cNvPr id="44" name="Rectangle à coins arrondis 43"/>
          <p:cNvSpPr/>
          <p:nvPr/>
        </p:nvSpPr>
        <p:spPr>
          <a:xfrm>
            <a:off x="5672730" y="870561"/>
            <a:ext cx="2379420" cy="48605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Le dialogue</a:t>
            </a:r>
            <a:endParaRPr lang="fr-BE" sz="3200" dirty="0"/>
          </a:p>
        </p:txBody>
      </p:sp>
    </p:spTree>
    <p:extLst>
      <p:ext uri="{BB962C8B-B14F-4D97-AF65-F5344CB8AC3E}">
        <p14:creationId xmlns:p14="http://schemas.microsoft.com/office/powerpoint/2010/main" val="18911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8" grpId="0" animBg="1"/>
      <p:bldP spid="24" grpId="0" animBg="1"/>
      <p:bldP spid="25" grpId="0" animBg="1"/>
      <p:bldP spid="41" grpId="0" animBg="1"/>
      <p:bldP spid="4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2549537"/>
            <a:ext cx="5095875" cy="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Connecteur droit 21"/>
          <p:cNvCxnSpPr/>
          <p:nvPr/>
        </p:nvCxnSpPr>
        <p:spPr>
          <a:xfrm flipV="1">
            <a:off x="177230" y="3251615"/>
            <a:ext cx="8715250" cy="6659"/>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e 26"/>
          <p:cNvGrpSpPr/>
          <p:nvPr/>
        </p:nvGrpSpPr>
        <p:grpSpPr>
          <a:xfrm>
            <a:off x="5436096" y="2707853"/>
            <a:ext cx="1296144" cy="307181"/>
            <a:chOff x="5436096" y="2631975"/>
            <a:chExt cx="1296144" cy="409575"/>
          </a:xfrm>
        </p:grpSpPr>
        <p:sp>
          <p:nvSpPr>
            <p:cNvPr id="25" name="Ellipse 24"/>
            <p:cNvSpPr/>
            <p:nvPr/>
          </p:nvSpPr>
          <p:spPr>
            <a:xfrm>
              <a:off x="5436096" y="2631975"/>
              <a:ext cx="1296144" cy="409575"/>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llipse 25"/>
            <p:cNvSpPr/>
            <p:nvPr/>
          </p:nvSpPr>
          <p:spPr>
            <a:xfrm>
              <a:off x="5868144" y="2836762"/>
              <a:ext cx="432048" cy="204788"/>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1" name="ZoneTexte 30"/>
          <p:cNvSpPr txBox="1"/>
          <p:nvPr/>
        </p:nvSpPr>
        <p:spPr>
          <a:xfrm>
            <a:off x="7236296" y="3273828"/>
            <a:ext cx="444352" cy="400110"/>
          </a:xfrm>
          <a:prstGeom prst="rect">
            <a:avLst/>
          </a:prstGeom>
          <a:noFill/>
        </p:spPr>
        <p:txBody>
          <a:bodyPr wrap="none" rtlCol="0">
            <a:spAutoFit/>
          </a:bodyPr>
          <a:lstStyle/>
          <a:p>
            <a:r>
              <a:rPr lang="fr-BE" sz="2000" dirty="0" smtClean="0"/>
              <a:t>17</a:t>
            </a:r>
            <a:endParaRPr lang="fr-BE" sz="2000" dirty="0"/>
          </a:p>
        </p:txBody>
      </p:sp>
      <p:sp>
        <p:nvSpPr>
          <p:cNvPr id="32" name="ZoneTexte 31"/>
          <p:cNvSpPr txBox="1"/>
          <p:nvPr/>
        </p:nvSpPr>
        <p:spPr>
          <a:xfrm>
            <a:off x="5868144" y="3273828"/>
            <a:ext cx="444352" cy="400110"/>
          </a:xfrm>
          <a:prstGeom prst="rect">
            <a:avLst/>
          </a:prstGeom>
          <a:noFill/>
        </p:spPr>
        <p:txBody>
          <a:bodyPr wrap="none" rtlCol="0">
            <a:spAutoFit/>
          </a:bodyPr>
          <a:lstStyle/>
          <a:p>
            <a:r>
              <a:rPr lang="fr-BE" sz="2000" dirty="0" smtClean="0"/>
              <a:t>16</a:t>
            </a:r>
            <a:endParaRPr lang="fr-BE" sz="2000" dirty="0"/>
          </a:p>
        </p:txBody>
      </p:sp>
      <p:sp>
        <p:nvSpPr>
          <p:cNvPr id="34" name="ZoneTexte 33"/>
          <p:cNvSpPr txBox="1"/>
          <p:nvPr/>
        </p:nvSpPr>
        <p:spPr>
          <a:xfrm>
            <a:off x="2303215" y="1415412"/>
            <a:ext cx="1853392" cy="461665"/>
          </a:xfrm>
          <a:prstGeom prst="rect">
            <a:avLst/>
          </a:prstGeom>
          <a:solidFill>
            <a:srgbClr val="FFFF00"/>
          </a:solidFill>
          <a:ln>
            <a:solidFill>
              <a:schemeClr val="tx1"/>
            </a:solidFill>
          </a:ln>
        </p:spPr>
        <p:txBody>
          <a:bodyPr wrap="none" rtlCol="0">
            <a:spAutoFit/>
          </a:bodyPr>
          <a:lstStyle/>
          <a:p>
            <a:r>
              <a:rPr lang="fr-BE" sz="2400" dirty="0" smtClean="0"/>
              <a:t>Progestérone</a:t>
            </a:r>
            <a:endParaRPr lang="fr-BE" sz="2400" dirty="0"/>
          </a:p>
        </p:txBody>
      </p:sp>
      <p:sp>
        <p:nvSpPr>
          <p:cNvPr id="36" name="ZoneTexte 35"/>
          <p:cNvSpPr txBox="1"/>
          <p:nvPr/>
        </p:nvSpPr>
        <p:spPr>
          <a:xfrm>
            <a:off x="5220072" y="3597864"/>
            <a:ext cx="2051908" cy="461665"/>
          </a:xfrm>
          <a:prstGeom prst="rect">
            <a:avLst/>
          </a:prstGeom>
          <a:solidFill>
            <a:schemeClr val="accent3">
              <a:lumMod val="50000"/>
            </a:schemeClr>
          </a:solidFill>
          <a:ln>
            <a:solidFill>
              <a:schemeClr val="tx1"/>
            </a:solidFill>
          </a:ln>
        </p:spPr>
        <p:txBody>
          <a:bodyPr wrap="none" rtlCol="0">
            <a:spAutoFit/>
          </a:bodyPr>
          <a:lstStyle/>
          <a:p>
            <a:r>
              <a:rPr lang="fr-BE" sz="2400" dirty="0" err="1" smtClean="0">
                <a:solidFill>
                  <a:schemeClr val="bg1"/>
                </a:solidFill>
              </a:rPr>
              <a:t>Trophoblastine</a:t>
            </a:r>
            <a:endParaRPr lang="fr-BE" sz="2400" dirty="0">
              <a:solidFill>
                <a:schemeClr val="bg1"/>
              </a:solidFill>
            </a:endParaRPr>
          </a:p>
        </p:txBody>
      </p:sp>
      <p:sp>
        <p:nvSpPr>
          <p:cNvPr id="38" name="ZoneTexte 37"/>
          <p:cNvSpPr txBox="1"/>
          <p:nvPr/>
        </p:nvSpPr>
        <p:spPr>
          <a:xfrm>
            <a:off x="8520136" y="3273828"/>
            <a:ext cx="444352" cy="400110"/>
          </a:xfrm>
          <a:prstGeom prst="rect">
            <a:avLst/>
          </a:prstGeom>
          <a:noFill/>
        </p:spPr>
        <p:txBody>
          <a:bodyPr wrap="none" rtlCol="0">
            <a:spAutoFit/>
          </a:bodyPr>
          <a:lstStyle/>
          <a:p>
            <a:r>
              <a:rPr lang="fr-BE" sz="2000" dirty="0" smtClean="0"/>
              <a:t>18</a:t>
            </a:r>
            <a:endParaRPr lang="fr-BE" sz="2000" dirty="0"/>
          </a:p>
        </p:txBody>
      </p:sp>
      <p:sp>
        <p:nvSpPr>
          <p:cNvPr id="39" name="ZoneTexte 38"/>
          <p:cNvSpPr txBox="1"/>
          <p:nvPr/>
        </p:nvSpPr>
        <p:spPr>
          <a:xfrm>
            <a:off x="8397154" y="3813888"/>
            <a:ext cx="690317" cy="461665"/>
          </a:xfrm>
          <a:prstGeom prst="rect">
            <a:avLst/>
          </a:prstGeom>
          <a:solidFill>
            <a:schemeClr val="tx2">
              <a:lumMod val="75000"/>
            </a:schemeClr>
          </a:solidFill>
          <a:ln>
            <a:solidFill>
              <a:schemeClr val="tx1"/>
            </a:solidFill>
          </a:ln>
        </p:spPr>
        <p:txBody>
          <a:bodyPr wrap="none" rtlCol="0">
            <a:spAutoFit/>
          </a:bodyPr>
          <a:lstStyle/>
          <a:p>
            <a:r>
              <a:rPr lang="fr-BE" sz="2400" dirty="0" smtClean="0">
                <a:solidFill>
                  <a:schemeClr val="bg1"/>
                </a:solidFill>
              </a:rPr>
              <a:t>PAG</a:t>
            </a:r>
            <a:endParaRPr lang="fr-BE" sz="2400" dirty="0">
              <a:solidFill>
                <a:schemeClr val="bg1"/>
              </a:solidFill>
            </a:endParaRPr>
          </a:p>
        </p:txBody>
      </p:sp>
      <p:pic>
        <p:nvPicPr>
          <p:cNvPr id="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182393"/>
            <a:ext cx="1673673" cy="85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166" y="146686"/>
            <a:ext cx="1965333" cy="88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riangle rectangle 46"/>
          <p:cNvSpPr/>
          <p:nvPr/>
        </p:nvSpPr>
        <p:spPr>
          <a:xfrm flipH="1">
            <a:off x="177230" y="2009478"/>
            <a:ext cx="1675955" cy="1163625"/>
          </a:xfrm>
          <a:prstGeom prst="rtTriangle">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1850852" y="2018682"/>
            <a:ext cx="6906754" cy="1154422"/>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0" name="Connecteur droit avec flèche 49"/>
          <p:cNvCxnSpPr/>
          <p:nvPr/>
        </p:nvCxnSpPr>
        <p:spPr>
          <a:xfrm>
            <a:off x="4183542" y="1567049"/>
            <a:ext cx="60448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H="1">
            <a:off x="1812179" y="1567049"/>
            <a:ext cx="50812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599394" y="3824547"/>
            <a:ext cx="2540760" cy="646331"/>
          </a:xfrm>
          <a:prstGeom prst="rect">
            <a:avLst/>
          </a:prstGeom>
          <a:solidFill>
            <a:srgbClr val="E46C0A"/>
          </a:solidFill>
          <a:ln>
            <a:solidFill>
              <a:schemeClr val="tx1"/>
            </a:solidFill>
          </a:ln>
        </p:spPr>
        <p:txBody>
          <a:bodyPr wrap="none" rtlCol="0">
            <a:spAutoFit/>
          </a:bodyPr>
          <a:lstStyle/>
          <a:p>
            <a:r>
              <a:rPr lang="fr-BE" dirty="0" err="1" smtClean="0">
                <a:solidFill>
                  <a:schemeClr val="bg1"/>
                </a:solidFill>
              </a:rPr>
              <a:t>Embryotropines</a:t>
            </a:r>
            <a:endParaRPr lang="fr-BE" dirty="0" smtClean="0">
              <a:solidFill>
                <a:schemeClr val="bg1"/>
              </a:solidFill>
            </a:endParaRPr>
          </a:p>
          <a:p>
            <a:r>
              <a:rPr lang="fr-BE" dirty="0" smtClean="0">
                <a:solidFill>
                  <a:schemeClr val="bg1"/>
                </a:solidFill>
              </a:rPr>
              <a:t>Ex : </a:t>
            </a:r>
            <a:r>
              <a:rPr lang="fr-BE" dirty="0" err="1" smtClean="0">
                <a:solidFill>
                  <a:schemeClr val="bg1"/>
                </a:solidFill>
              </a:rPr>
              <a:t>Heat</a:t>
            </a:r>
            <a:r>
              <a:rPr lang="fr-BE" dirty="0" smtClean="0">
                <a:solidFill>
                  <a:schemeClr val="bg1"/>
                </a:solidFill>
              </a:rPr>
              <a:t> </a:t>
            </a:r>
            <a:r>
              <a:rPr lang="fr-BE" dirty="0" err="1" smtClean="0">
                <a:solidFill>
                  <a:schemeClr val="bg1"/>
                </a:solidFill>
              </a:rPr>
              <a:t>shock</a:t>
            </a:r>
            <a:r>
              <a:rPr lang="fr-BE" dirty="0" smtClean="0">
                <a:solidFill>
                  <a:schemeClr val="bg1"/>
                </a:solidFill>
              </a:rPr>
              <a:t> protéines</a:t>
            </a:r>
            <a:endParaRPr lang="fr-BE" dirty="0">
              <a:solidFill>
                <a:schemeClr val="bg1"/>
              </a:solidFill>
            </a:endParaRPr>
          </a:p>
        </p:txBody>
      </p:sp>
      <p:cxnSp>
        <p:nvCxnSpPr>
          <p:cNvPr id="54" name="Connecteur droit 53"/>
          <p:cNvCxnSpPr/>
          <p:nvPr/>
        </p:nvCxnSpPr>
        <p:spPr>
          <a:xfrm>
            <a:off x="539553" y="3381840"/>
            <a:ext cx="21878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1691680" y="3381840"/>
            <a:ext cx="0" cy="42173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à coins arrondis 27"/>
          <p:cNvSpPr/>
          <p:nvPr/>
        </p:nvSpPr>
        <p:spPr>
          <a:xfrm>
            <a:off x="4355976" y="383808"/>
            <a:ext cx="4449952" cy="448949"/>
          </a:xfrm>
          <a:prstGeom prst="roundRect">
            <a:avLst/>
          </a:prstGeom>
          <a:solidFill>
            <a:schemeClr val="accent3">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Les acteurs du dialogue</a:t>
            </a:r>
            <a:endParaRPr lang="fr-BE" sz="3200" dirty="0"/>
          </a:p>
        </p:txBody>
      </p:sp>
      <p:sp>
        <p:nvSpPr>
          <p:cNvPr id="2" name="ZoneTexte 1"/>
          <p:cNvSpPr txBox="1"/>
          <p:nvPr/>
        </p:nvSpPr>
        <p:spPr>
          <a:xfrm>
            <a:off x="213344" y="1199388"/>
            <a:ext cx="1510606" cy="1200329"/>
          </a:xfrm>
          <a:prstGeom prst="rect">
            <a:avLst/>
          </a:prstGeom>
          <a:noFill/>
          <a:ln>
            <a:solidFill>
              <a:srgbClr val="000000"/>
            </a:solidFill>
          </a:ln>
        </p:spPr>
        <p:txBody>
          <a:bodyPr wrap="none" rtlCol="0">
            <a:spAutoFit/>
          </a:bodyPr>
          <a:lstStyle/>
          <a:p>
            <a:r>
              <a:rPr lang="fr-BE" dirty="0" smtClean="0">
                <a:solidFill>
                  <a:schemeClr val="bg1"/>
                </a:solidFill>
              </a:rPr>
              <a:t>Activation</a:t>
            </a:r>
          </a:p>
          <a:p>
            <a:r>
              <a:rPr lang="fr-BE" dirty="0" smtClean="0">
                <a:solidFill>
                  <a:schemeClr val="bg1"/>
                </a:solidFill>
              </a:rPr>
              <a:t>du génome </a:t>
            </a:r>
          </a:p>
          <a:p>
            <a:r>
              <a:rPr lang="fr-BE" dirty="0">
                <a:solidFill>
                  <a:schemeClr val="bg1"/>
                </a:solidFill>
              </a:rPr>
              <a:t>e</a:t>
            </a:r>
            <a:r>
              <a:rPr lang="fr-BE" dirty="0" smtClean="0">
                <a:solidFill>
                  <a:schemeClr val="bg1"/>
                </a:solidFill>
              </a:rPr>
              <a:t>mbryonnaire</a:t>
            </a:r>
          </a:p>
          <a:p>
            <a:r>
              <a:rPr lang="fr-BE" dirty="0" smtClean="0">
                <a:solidFill>
                  <a:schemeClr val="bg1"/>
                </a:solidFill>
              </a:rPr>
              <a:t>(Stade 4 </a:t>
            </a:r>
            <a:r>
              <a:rPr lang="fr-BE" dirty="0" err="1" smtClean="0">
                <a:solidFill>
                  <a:schemeClr val="bg1"/>
                </a:solidFill>
              </a:rPr>
              <a:t>cell</a:t>
            </a:r>
            <a:r>
              <a:rPr lang="fr-BE" dirty="0" smtClean="0">
                <a:solidFill>
                  <a:schemeClr val="bg1"/>
                </a:solidFill>
              </a:rPr>
              <a:t>)</a:t>
            </a:r>
            <a:endParaRPr lang="fr-BE" dirty="0">
              <a:solidFill>
                <a:schemeClr val="bg1"/>
              </a:solidFill>
            </a:endParaRPr>
          </a:p>
        </p:txBody>
      </p:sp>
      <p:sp>
        <p:nvSpPr>
          <p:cNvPr id="30" name="ZoneTexte 29"/>
          <p:cNvSpPr txBox="1"/>
          <p:nvPr/>
        </p:nvSpPr>
        <p:spPr>
          <a:xfrm>
            <a:off x="4820132" y="987574"/>
            <a:ext cx="3064237" cy="646331"/>
          </a:xfrm>
          <a:prstGeom prst="rect">
            <a:avLst/>
          </a:prstGeom>
          <a:noFill/>
          <a:ln>
            <a:solidFill>
              <a:srgbClr val="000000"/>
            </a:solidFill>
          </a:ln>
        </p:spPr>
        <p:txBody>
          <a:bodyPr wrap="none" rtlCol="0">
            <a:spAutoFit/>
          </a:bodyPr>
          <a:lstStyle/>
          <a:p>
            <a:r>
              <a:rPr lang="fr-BE" dirty="0" smtClean="0">
                <a:solidFill>
                  <a:schemeClr val="bg1"/>
                </a:solidFill>
              </a:rPr>
              <a:t>- Activation du </a:t>
            </a:r>
            <a:r>
              <a:rPr lang="fr-BE" dirty="0" err="1" smtClean="0">
                <a:solidFill>
                  <a:schemeClr val="bg1"/>
                </a:solidFill>
              </a:rPr>
              <a:t>transcriptome</a:t>
            </a:r>
            <a:endParaRPr lang="fr-BE" dirty="0" smtClean="0">
              <a:solidFill>
                <a:schemeClr val="bg1"/>
              </a:solidFill>
            </a:endParaRPr>
          </a:p>
          <a:p>
            <a:r>
              <a:rPr lang="fr-BE" dirty="0" smtClean="0">
                <a:solidFill>
                  <a:schemeClr val="bg1"/>
                </a:solidFill>
              </a:rPr>
              <a:t>- Induction du rôle </a:t>
            </a:r>
            <a:r>
              <a:rPr lang="fr-BE" dirty="0" err="1" smtClean="0">
                <a:solidFill>
                  <a:schemeClr val="bg1"/>
                </a:solidFill>
              </a:rPr>
              <a:t>histotrophe</a:t>
            </a:r>
            <a:endParaRPr lang="fr-BE" dirty="0">
              <a:solidFill>
                <a:schemeClr val="bg1"/>
              </a:solidFill>
            </a:endParaRPr>
          </a:p>
        </p:txBody>
      </p:sp>
      <p:sp>
        <p:nvSpPr>
          <p:cNvPr id="11" name="Flèche vers le bas 10"/>
          <p:cNvSpPr/>
          <p:nvPr/>
        </p:nvSpPr>
        <p:spPr>
          <a:xfrm>
            <a:off x="5724129" y="1761660"/>
            <a:ext cx="639665" cy="9461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courbée vers le haut 11"/>
          <p:cNvSpPr/>
          <p:nvPr/>
        </p:nvSpPr>
        <p:spPr>
          <a:xfrm rot="16945025">
            <a:off x="6951539" y="2157933"/>
            <a:ext cx="2566205" cy="110581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49" name="Connecteur droit avec flèche 48"/>
          <p:cNvCxnSpPr/>
          <p:nvPr/>
        </p:nvCxnSpPr>
        <p:spPr>
          <a:xfrm>
            <a:off x="8742312" y="3510036"/>
            <a:ext cx="15295" cy="26095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5018334" y="4032295"/>
            <a:ext cx="2493183" cy="369332"/>
          </a:xfrm>
          <a:prstGeom prst="rect">
            <a:avLst/>
          </a:prstGeom>
          <a:noFill/>
          <a:ln>
            <a:solidFill>
              <a:srgbClr val="000000"/>
            </a:solidFill>
          </a:ln>
        </p:spPr>
        <p:txBody>
          <a:bodyPr wrap="none" rtlCol="0">
            <a:spAutoFit/>
          </a:bodyPr>
          <a:lstStyle/>
          <a:p>
            <a:r>
              <a:rPr lang="fr-BE" dirty="0" smtClean="0"/>
              <a:t>Inhibition de la lutéolyse</a:t>
            </a:r>
            <a:endParaRPr lang="fr-BE" dirty="0"/>
          </a:p>
        </p:txBody>
      </p:sp>
      <p:pic>
        <p:nvPicPr>
          <p:cNvPr id="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584" y="2529463"/>
            <a:ext cx="924898" cy="60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ZoneTexte 56"/>
          <p:cNvSpPr txBox="1"/>
          <p:nvPr/>
        </p:nvSpPr>
        <p:spPr>
          <a:xfrm>
            <a:off x="6722533" y="2067694"/>
            <a:ext cx="1471878" cy="369332"/>
          </a:xfrm>
          <a:prstGeom prst="rect">
            <a:avLst/>
          </a:prstGeom>
          <a:noFill/>
          <a:ln>
            <a:noFill/>
          </a:ln>
        </p:spPr>
        <p:txBody>
          <a:bodyPr wrap="none" rtlCol="0">
            <a:spAutoFit/>
          </a:bodyPr>
          <a:lstStyle/>
          <a:p>
            <a:r>
              <a:rPr lang="fr-BE" dirty="0" err="1" smtClean="0">
                <a:solidFill>
                  <a:schemeClr val="bg1"/>
                </a:solidFill>
              </a:rPr>
              <a:t>Cell</a:t>
            </a:r>
            <a:r>
              <a:rPr lang="fr-BE" dirty="0" smtClean="0">
                <a:solidFill>
                  <a:schemeClr val="bg1"/>
                </a:solidFill>
              </a:rPr>
              <a:t> </a:t>
            </a:r>
            <a:r>
              <a:rPr lang="fr-BE" dirty="0" err="1" smtClean="0">
                <a:solidFill>
                  <a:schemeClr val="bg1"/>
                </a:solidFill>
              </a:rPr>
              <a:t>binuclées</a:t>
            </a:r>
            <a:endParaRPr lang="fr-BE" dirty="0">
              <a:solidFill>
                <a:schemeClr val="bg1"/>
              </a:solidFill>
            </a:endParaRPr>
          </a:p>
        </p:txBody>
      </p:sp>
      <p:sp>
        <p:nvSpPr>
          <p:cNvPr id="60" name="ZoneTexte 59"/>
          <p:cNvSpPr txBox="1"/>
          <p:nvPr/>
        </p:nvSpPr>
        <p:spPr>
          <a:xfrm>
            <a:off x="580473" y="4407955"/>
            <a:ext cx="2738635" cy="646331"/>
          </a:xfrm>
          <a:prstGeom prst="rect">
            <a:avLst/>
          </a:prstGeom>
          <a:solidFill>
            <a:schemeClr val="accent3">
              <a:lumMod val="75000"/>
            </a:schemeClr>
          </a:solidFill>
          <a:ln>
            <a:solidFill>
              <a:schemeClr val="tx1"/>
            </a:solidFill>
          </a:ln>
        </p:spPr>
        <p:txBody>
          <a:bodyPr wrap="none" rtlCol="0">
            <a:spAutoFit/>
          </a:bodyPr>
          <a:lstStyle/>
          <a:p>
            <a:r>
              <a:rPr lang="fr-BE" dirty="0" smtClean="0">
                <a:solidFill>
                  <a:schemeClr val="bg1"/>
                </a:solidFill>
              </a:rPr>
              <a:t>Contrôle du </a:t>
            </a:r>
            <a:r>
              <a:rPr lang="fr-BE" dirty="0" err="1" smtClean="0">
                <a:solidFill>
                  <a:schemeClr val="bg1"/>
                </a:solidFill>
              </a:rPr>
              <a:t>métabolome</a:t>
            </a:r>
            <a:r>
              <a:rPr lang="fr-BE" dirty="0" smtClean="0">
                <a:solidFill>
                  <a:schemeClr val="bg1"/>
                </a:solidFill>
              </a:rPr>
              <a:t> </a:t>
            </a:r>
          </a:p>
          <a:p>
            <a:r>
              <a:rPr lang="fr-BE" dirty="0">
                <a:solidFill>
                  <a:schemeClr val="bg1"/>
                </a:solidFill>
              </a:rPr>
              <a:t>d</a:t>
            </a:r>
            <a:r>
              <a:rPr lang="fr-BE" dirty="0" smtClean="0">
                <a:solidFill>
                  <a:schemeClr val="bg1"/>
                </a:solidFill>
              </a:rPr>
              <a:t>e l’oviducte par l’embryon</a:t>
            </a:r>
            <a:endParaRPr lang="fr-BE" dirty="0">
              <a:solidFill>
                <a:schemeClr val="bg1"/>
              </a:solidFill>
            </a:endParaRPr>
          </a:p>
        </p:txBody>
      </p:sp>
    </p:spTree>
    <p:extLst>
      <p:ext uri="{BB962C8B-B14F-4D97-AF65-F5344CB8AC3E}">
        <p14:creationId xmlns:p14="http://schemas.microsoft.com/office/powerpoint/2010/main" val="250131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animBg="1"/>
      <p:bldP spid="36" grpId="0" animBg="1"/>
      <p:bldP spid="38" grpId="0"/>
      <p:bldP spid="39" grpId="0" animBg="1"/>
      <p:bldP spid="47" grpId="0" animBg="1"/>
      <p:bldP spid="48" grpId="0" animBg="1"/>
      <p:bldP spid="53" grpId="0" animBg="1"/>
      <p:bldP spid="2" grpId="0" animBg="1"/>
      <p:bldP spid="30" grpId="0" animBg="1"/>
      <p:bldP spid="11" grpId="0" animBg="1"/>
      <p:bldP spid="12" grpId="0" animBg="1"/>
      <p:bldP spid="51" grpId="0" animBg="1"/>
      <p:bldP spid="57" grpId="0"/>
      <p:bldP spid="6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66" name="Connecteur droit 265"/>
          <p:cNvCxnSpPr/>
          <p:nvPr/>
        </p:nvCxnSpPr>
        <p:spPr>
          <a:xfrm flipV="1">
            <a:off x="499676" y="2360712"/>
            <a:ext cx="8464812" cy="6659"/>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7" name="Titre 1"/>
          <p:cNvSpPr txBox="1">
            <a:spLocks/>
          </p:cNvSpPr>
          <p:nvPr/>
        </p:nvSpPr>
        <p:spPr>
          <a:xfrm>
            <a:off x="1626342" y="2097341"/>
            <a:ext cx="92943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 1 à J7</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8" name="Titre 1"/>
          <p:cNvSpPr txBox="1">
            <a:spLocks/>
          </p:cNvSpPr>
          <p:nvPr/>
        </p:nvSpPr>
        <p:spPr>
          <a:xfrm>
            <a:off x="499676" y="2097341"/>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12" name="Picture 6" descr="Résultat de recherche d'images pour &quot;spermatozoïd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76" y="1305900"/>
            <a:ext cx="1037078"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6" name="Titre 1"/>
          <p:cNvSpPr txBox="1">
            <a:spLocks/>
          </p:cNvSpPr>
          <p:nvPr/>
        </p:nvSpPr>
        <p:spPr>
          <a:xfrm>
            <a:off x="2602516" y="2097341"/>
            <a:ext cx="1897477"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J8 à J27</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7" name="Titre 1"/>
          <p:cNvSpPr txBox="1">
            <a:spLocks/>
          </p:cNvSpPr>
          <p:nvPr/>
        </p:nvSpPr>
        <p:spPr>
          <a:xfrm>
            <a:off x="4572001" y="2097341"/>
            <a:ext cx="2304256" cy="2160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J28 à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8" name="Titre 1"/>
          <p:cNvSpPr txBox="1">
            <a:spLocks/>
          </p:cNvSpPr>
          <p:nvPr/>
        </p:nvSpPr>
        <p:spPr>
          <a:xfrm>
            <a:off x="6948318" y="2097341"/>
            <a:ext cx="1872154" cy="21602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&gt;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pic>
        <p:nvPicPr>
          <p:cNvPr id="319" name="Picture 2" descr="D:\Activités d'enseignements\Ressources\Multimedia\Multimedia echographie RU\Photos Titan Benedicte Gabriel\Bov Gestation J42 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284784"/>
            <a:ext cx="1224136" cy="74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 name="Groupe 319"/>
          <p:cNvGrpSpPr/>
          <p:nvPr/>
        </p:nvGrpSpPr>
        <p:grpSpPr>
          <a:xfrm>
            <a:off x="7075236" y="1233244"/>
            <a:ext cx="1380864" cy="798560"/>
            <a:chOff x="112713" y="115888"/>
            <a:chExt cx="4478337" cy="3529012"/>
          </a:xfrm>
        </p:grpSpPr>
        <p:pic>
          <p:nvPicPr>
            <p:cNvPr id="321" name="Picture 2" descr="D:\Activités d'enseignements\Ressources\Multimedia\Multimedia echographie RU\Photos Titan Benedicte Gabriel\Bov Gestation Foetu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 name="Rectangle 321"/>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3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144" y="1305900"/>
            <a:ext cx="1528218" cy="725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5" name="Rectangle à coins arrondis 354"/>
          <p:cNvSpPr/>
          <p:nvPr/>
        </p:nvSpPr>
        <p:spPr>
          <a:xfrm>
            <a:off x="1658391" y="909209"/>
            <a:ext cx="2841600"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précoce</a:t>
            </a:r>
            <a:endParaRPr lang="fr-BE" sz="1200" dirty="0">
              <a:latin typeface="Verdana" panose="020B0604030504040204" pitchFamily="34" charset="0"/>
              <a:ea typeface="Verdana" panose="020B0604030504040204" pitchFamily="34" charset="0"/>
            </a:endParaRPr>
          </a:p>
        </p:txBody>
      </p:sp>
      <p:sp>
        <p:nvSpPr>
          <p:cNvPr id="358" name="Rectangle à coins arrondis 357"/>
          <p:cNvSpPr/>
          <p:nvPr/>
        </p:nvSpPr>
        <p:spPr>
          <a:xfrm>
            <a:off x="4572000" y="747191"/>
            <a:ext cx="2275921"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tardive</a:t>
            </a:r>
            <a:endParaRPr lang="fr-BE" sz="1200" dirty="0">
              <a:latin typeface="Verdana" panose="020B0604030504040204" pitchFamily="34" charset="0"/>
              <a:ea typeface="Verdana" panose="020B0604030504040204" pitchFamily="34" charset="0"/>
            </a:endParaRPr>
          </a:p>
        </p:txBody>
      </p:sp>
      <p:sp>
        <p:nvSpPr>
          <p:cNvPr id="359" name="Rectangle à coins arrondis 358"/>
          <p:cNvSpPr/>
          <p:nvPr/>
        </p:nvSpPr>
        <p:spPr>
          <a:xfrm>
            <a:off x="6948264" y="909209"/>
            <a:ext cx="1728192"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a:t>
            </a:r>
            <a:r>
              <a:rPr lang="fr-BE" sz="1200" dirty="0" err="1" smtClean="0">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pic>
        <p:nvPicPr>
          <p:cNvPr id="50" name="Picture 13" descr="C:\Users\User\AppData\Local\Temp\SNAGHTMLe6ad4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591883" y="1411562"/>
            <a:ext cx="391870" cy="40451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User\AppData\Local\Temp\SNAGHTMLc28dd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4294" y="1338791"/>
            <a:ext cx="943539" cy="67171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à coins arrondis 34"/>
          <p:cNvSpPr/>
          <p:nvPr/>
        </p:nvSpPr>
        <p:spPr>
          <a:xfrm>
            <a:off x="2682717" y="195486"/>
            <a:ext cx="3778568" cy="37804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smtClean="0"/>
              <a:t>Synthèse chronologique </a:t>
            </a:r>
            <a:endParaRPr lang="fr-BE" sz="2000" dirty="0"/>
          </a:p>
        </p:txBody>
      </p:sp>
      <p:sp>
        <p:nvSpPr>
          <p:cNvPr id="3" name="ZoneTexte 2"/>
          <p:cNvSpPr txBox="1"/>
          <p:nvPr/>
        </p:nvSpPr>
        <p:spPr>
          <a:xfrm>
            <a:off x="291016" y="2679762"/>
            <a:ext cx="2253152" cy="307777"/>
          </a:xfrm>
          <a:prstGeom prst="rect">
            <a:avLst/>
          </a:prstGeom>
          <a:noFill/>
        </p:spPr>
        <p:txBody>
          <a:bodyPr wrap="square" rtlCol="0">
            <a:spAutoFit/>
          </a:bodyPr>
          <a:lstStyle/>
          <a:p>
            <a:r>
              <a:rPr lang="fr-BE" sz="1400" dirty="0">
                <a:solidFill>
                  <a:schemeClr val="bg1"/>
                </a:solidFill>
              </a:rPr>
              <a:t>J0 – </a:t>
            </a:r>
            <a:r>
              <a:rPr lang="fr-BE" sz="1400" dirty="0" smtClean="0">
                <a:solidFill>
                  <a:schemeClr val="bg1"/>
                </a:solidFill>
              </a:rPr>
              <a:t>J4: Divisions cellulaires</a:t>
            </a:r>
            <a:endParaRPr lang="fr-BE" sz="1400" dirty="0">
              <a:solidFill>
                <a:schemeClr val="bg1"/>
              </a:solidFill>
            </a:endParaRPr>
          </a:p>
        </p:txBody>
      </p:sp>
      <p:sp>
        <p:nvSpPr>
          <p:cNvPr id="5" name="ZoneTexte 4"/>
          <p:cNvSpPr txBox="1"/>
          <p:nvPr/>
        </p:nvSpPr>
        <p:spPr>
          <a:xfrm>
            <a:off x="291017" y="2931790"/>
            <a:ext cx="2197461" cy="307777"/>
          </a:xfrm>
          <a:prstGeom prst="rect">
            <a:avLst/>
          </a:prstGeom>
          <a:noFill/>
        </p:spPr>
        <p:txBody>
          <a:bodyPr wrap="none" rtlCol="0">
            <a:spAutoFit/>
          </a:bodyPr>
          <a:lstStyle/>
          <a:p>
            <a:r>
              <a:rPr lang="fr-BE" sz="1400" dirty="0" smtClean="0">
                <a:solidFill>
                  <a:schemeClr val="bg1"/>
                </a:solidFill>
              </a:rPr>
              <a:t>J3: Activation de l’embryon </a:t>
            </a:r>
            <a:endParaRPr lang="fr-BE" sz="1400" dirty="0">
              <a:solidFill>
                <a:schemeClr val="bg1"/>
              </a:solidFill>
            </a:endParaRPr>
          </a:p>
        </p:txBody>
      </p:sp>
      <p:sp>
        <p:nvSpPr>
          <p:cNvPr id="6" name="ZoneTexte 5"/>
          <p:cNvSpPr txBox="1"/>
          <p:nvPr/>
        </p:nvSpPr>
        <p:spPr>
          <a:xfrm>
            <a:off x="291017" y="3183818"/>
            <a:ext cx="1972399" cy="307777"/>
          </a:xfrm>
          <a:prstGeom prst="rect">
            <a:avLst/>
          </a:prstGeom>
          <a:noFill/>
        </p:spPr>
        <p:txBody>
          <a:bodyPr wrap="none" rtlCol="0">
            <a:spAutoFit/>
          </a:bodyPr>
          <a:lstStyle/>
          <a:p>
            <a:r>
              <a:rPr lang="fr-BE" sz="1400" dirty="0" smtClean="0">
                <a:solidFill>
                  <a:schemeClr val="bg1"/>
                </a:solidFill>
              </a:rPr>
              <a:t>J5: Arrivée dans l’utérus </a:t>
            </a:r>
            <a:endParaRPr lang="fr-BE" sz="1400" dirty="0">
              <a:solidFill>
                <a:schemeClr val="bg1"/>
              </a:solidFill>
            </a:endParaRPr>
          </a:p>
        </p:txBody>
      </p:sp>
      <p:sp>
        <p:nvSpPr>
          <p:cNvPr id="39" name="ZoneTexte 38"/>
          <p:cNvSpPr txBox="1"/>
          <p:nvPr/>
        </p:nvSpPr>
        <p:spPr>
          <a:xfrm>
            <a:off x="2649520" y="2941616"/>
            <a:ext cx="1808316" cy="307777"/>
          </a:xfrm>
          <a:prstGeom prst="rect">
            <a:avLst/>
          </a:prstGeom>
          <a:noFill/>
        </p:spPr>
        <p:txBody>
          <a:bodyPr wrap="none" rtlCol="0">
            <a:spAutoFit/>
          </a:bodyPr>
          <a:lstStyle/>
          <a:p>
            <a:r>
              <a:rPr lang="fr-BE" sz="1400" dirty="0" smtClean="0">
                <a:solidFill>
                  <a:schemeClr val="bg1"/>
                </a:solidFill>
              </a:rPr>
              <a:t>J12 : phase élongation</a:t>
            </a:r>
            <a:endParaRPr lang="fr-BE" sz="1400" dirty="0">
              <a:solidFill>
                <a:schemeClr val="bg1"/>
              </a:solidFill>
            </a:endParaRPr>
          </a:p>
        </p:txBody>
      </p:sp>
      <p:sp>
        <p:nvSpPr>
          <p:cNvPr id="40" name="ZoneTexte 39"/>
          <p:cNvSpPr txBox="1"/>
          <p:nvPr/>
        </p:nvSpPr>
        <p:spPr>
          <a:xfrm>
            <a:off x="291016" y="3435846"/>
            <a:ext cx="1963614" cy="307777"/>
          </a:xfrm>
          <a:prstGeom prst="rect">
            <a:avLst/>
          </a:prstGeom>
          <a:noFill/>
        </p:spPr>
        <p:txBody>
          <a:bodyPr wrap="none" rtlCol="0">
            <a:spAutoFit/>
          </a:bodyPr>
          <a:lstStyle/>
          <a:p>
            <a:r>
              <a:rPr lang="fr-BE" sz="1400" dirty="0" smtClean="0">
                <a:solidFill>
                  <a:schemeClr val="bg1"/>
                </a:solidFill>
              </a:rPr>
              <a:t>J0 à J6 : montée de la P4</a:t>
            </a:r>
            <a:endParaRPr lang="fr-BE" sz="1400" dirty="0">
              <a:solidFill>
                <a:schemeClr val="bg1"/>
              </a:solidFill>
            </a:endParaRPr>
          </a:p>
        </p:txBody>
      </p:sp>
      <p:sp>
        <p:nvSpPr>
          <p:cNvPr id="41" name="ZoneTexte 40"/>
          <p:cNvSpPr txBox="1"/>
          <p:nvPr/>
        </p:nvSpPr>
        <p:spPr>
          <a:xfrm>
            <a:off x="2649520" y="3186687"/>
            <a:ext cx="2318070" cy="307777"/>
          </a:xfrm>
          <a:prstGeom prst="rect">
            <a:avLst/>
          </a:prstGeom>
          <a:noFill/>
        </p:spPr>
        <p:txBody>
          <a:bodyPr wrap="none" rtlCol="0">
            <a:spAutoFit/>
          </a:bodyPr>
          <a:lstStyle/>
          <a:p>
            <a:r>
              <a:rPr lang="fr-BE" sz="1400" dirty="0" smtClean="0">
                <a:solidFill>
                  <a:schemeClr val="bg1"/>
                </a:solidFill>
              </a:rPr>
              <a:t>J16 : synthèse </a:t>
            </a:r>
            <a:r>
              <a:rPr lang="fr-BE" sz="1400" dirty="0" err="1" smtClean="0">
                <a:solidFill>
                  <a:schemeClr val="bg1"/>
                </a:solidFill>
              </a:rPr>
              <a:t>trophoblastine</a:t>
            </a:r>
            <a:endParaRPr lang="fr-BE" sz="1400" dirty="0">
              <a:solidFill>
                <a:schemeClr val="bg1"/>
              </a:solidFill>
            </a:endParaRPr>
          </a:p>
        </p:txBody>
      </p:sp>
      <p:sp>
        <p:nvSpPr>
          <p:cNvPr id="42" name="ZoneTexte 41"/>
          <p:cNvSpPr txBox="1"/>
          <p:nvPr/>
        </p:nvSpPr>
        <p:spPr>
          <a:xfrm>
            <a:off x="2649521" y="2696544"/>
            <a:ext cx="1810111" cy="307777"/>
          </a:xfrm>
          <a:prstGeom prst="rect">
            <a:avLst/>
          </a:prstGeom>
          <a:noFill/>
        </p:spPr>
        <p:txBody>
          <a:bodyPr wrap="none" rtlCol="0">
            <a:spAutoFit/>
          </a:bodyPr>
          <a:lstStyle/>
          <a:p>
            <a:r>
              <a:rPr lang="fr-BE" sz="1400" dirty="0" smtClean="0">
                <a:solidFill>
                  <a:schemeClr val="bg1"/>
                </a:solidFill>
              </a:rPr>
              <a:t>J9 : sortie de pellucide</a:t>
            </a:r>
            <a:endParaRPr lang="fr-BE" sz="1400" dirty="0">
              <a:solidFill>
                <a:schemeClr val="bg1"/>
              </a:solidFill>
            </a:endParaRPr>
          </a:p>
        </p:txBody>
      </p:sp>
      <p:sp>
        <p:nvSpPr>
          <p:cNvPr id="45" name="ZoneTexte 44"/>
          <p:cNvSpPr txBox="1"/>
          <p:nvPr/>
        </p:nvSpPr>
        <p:spPr>
          <a:xfrm>
            <a:off x="2649520" y="3431759"/>
            <a:ext cx="2670090" cy="307777"/>
          </a:xfrm>
          <a:prstGeom prst="rect">
            <a:avLst/>
          </a:prstGeom>
          <a:noFill/>
        </p:spPr>
        <p:txBody>
          <a:bodyPr wrap="none" rtlCol="0">
            <a:spAutoFit/>
          </a:bodyPr>
          <a:lstStyle/>
          <a:p>
            <a:r>
              <a:rPr lang="fr-BE" sz="1400" dirty="0" smtClean="0">
                <a:solidFill>
                  <a:schemeClr val="bg1"/>
                </a:solidFill>
              </a:rPr>
              <a:t>J16 : rôle </a:t>
            </a:r>
            <a:r>
              <a:rPr lang="fr-BE" sz="1400" dirty="0" err="1" smtClean="0">
                <a:solidFill>
                  <a:schemeClr val="bg1"/>
                </a:solidFill>
              </a:rPr>
              <a:t>histotrophe</a:t>
            </a:r>
            <a:r>
              <a:rPr lang="fr-BE" sz="1400" dirty="0" smtClean="0">
                <a:solidFill>
                  <a:schemeClr val="bg1"/>
                </a:solidFill>
              </a:rPr>
              <a:t> endométrial</a:t>
            </a:r>
            <a:endParaRPr lang="fr-BE" sz="1400" dirty="0">
              <a:solidFill>
                <a:schemeClr val="bg1"/>
              </a:solidFill>
            </a:endParaRPr>
          </a:p>
        </p:txBody>
      </p:sp>
      <p:sp>
        <p:nvSpPr>
          <p:cNvPr id="46" name="ZoneTexte 45"/>
          <p:cNvSpPr txBox="1"/>
          <p:nvPr/>
        </p:nvSpPr>
        <p:spPr>
          <a:xfrm>
            <a:off x="2649521" y="3676830"/>
            <a:ext cx="3217869" cy="307777"/>
          </a:xfrm>
          <a:prstGeom prst="rect">
            <a:avLst/>
          </a:prstGeom>
          <a:noFill/>
        </p:spPr>
        <p:txBody>
          <a:bodyPr wrap="none" rtlCol="0">
            <a:spAutoFit/>
          </a:bodyPr>
          <a:lstStyle/>
          <a:p>
            <a:r>
              <a:rPr lang="fr-BE" sz="1400" dirty="0" smtClean="0">
                <a:solidFill>
                  <a:schemeClr val="bg1"/>
                </a:solidFill>
              </a:rPr>
              <a:t>J18 : inhibition de la lutéolyse si gestation</a:t>
            </a:r>
            <a:endParaRPr lang="fr-BE" sz="1400" dirty="0">
              <a:solidFill>
                <a:schemeClr val="bg1"/>
              </a:solidFill>
            </a:endParaRPr>
          </a:p>
        </p:txBody>
      </p:sp>
      <p:sp>
        <p:nvSpPr>
          <p:cNvPr id="47" name="ZoneTexte 46"/>
          <p:cNvSpPr txBox="1"/>
          <p:nvPr/>
        </p:nvSpPr>
        <p:spPr>
          <a:xfrm>
            <a:off x="5724129" y="2705070"/>
            <a:ext cx="1815562" cy="307777"/>
          </a:xfrm>
          <a:prstGeom prst="rect">
            <a:avLst/>
          </a:prstGeom>
          <a:noFill/>
        </p:spPr>
        <p:txBody>
          <a:bodyPr wrap="none" rtlCol="0">
            <a:spAutoFit/>
          </a:bodyPr>
          <a:lstStyle/>
          <a:p>
            <a:r>
              <a:rPr lang="fr-BE" sz="1400" dirty="0" smtClean="0">
                <a:solidFill>
                  <a:schemeClr val="bg1"/>
                </a:solidFill>
              </a:rPr>
              <a:t>Phase d’organogenèse</a:t>
            </a:r>
            <a:endParaRPr lang="fr-BE" sz="1400" dirty="0">
              <a:solidFill>
                <a:schemeClr val="bg1"/>
              </a:solidFill>
            </a:endParaRPr>
          </a:p>
        </p:txBody>
      </p:sp>
      <p:sp>
        <p:nvSpPr>
          <p:cNvPr id="48" name="ZoneTexte 47"/>
          <p:cNvSpPr txBox="1"/>
          <p:nvPr/>
        </p:nvSpPr>
        <p:spPr>
          <a:xfrm>
            <a:off x="2649521" y="4177122"/>
            <a:ext cx="2229585" cy="307777"/>
          </a:xfrm>
          <a:prstGeom prst="rect">
            <a:avLst/>
          </a:prstGeom>
          <a:noFill/>
        </p:spPr>
        <p:txBody>
          <a:bodyPr wrap="none" rtlCol="0">
            <a:spAutoFit/>
          </a:bodyPr>
          <a:lstStyle/>
          <a:p>
            <a:r>
              <a:rPr lang="fr-BE" sz="1400" dirty="0" smtClean="0">
                <a:solidFill>
                  <a:schemeClr val="bg1"/>
                </a:solidFill>
              </a:rPr>
              <a:t>J21 : battements cardiaques</a:t>
            </a:r>
            <a:endParaRPr lang="fr-BE" sz="1400" dirty="0">
              <a:solidFill>
                <a:schemeClr val="bg1"/>
              </a:solidFill>
            </a:endParaRPr>
          </a:p>
        </p:txBody>
      </p:sp>
      <p:sp>
        <p:nvSpPr>
          <p:cNvPr id="49" name="ZoneTexte 48"/>
          <p:cNvSpPr txBox="1"/>
          <p:nvPr/>
        </p:nvSpPr>
        <p:spPr>
          <a:xfrm>
            <a:off x="5724130" y="2934633"/>
            <a:ext cx="2952327" cy="307777"/>
          </a:xfrm>
          <a:prstGeom prst="rect">
            <a:avLst/>
          </a:prstGeom>
          <a:noFill/>
        </p:spPr>
        <p:txBody>
          <a:bodyPr wrap="square" rtlCol="0">
            <a:spAutoFit/>
          </a:bodyPr>
          <a:lstStyle/>
          <a:p>
            <a:r>
              <a:rPr lang="fr-BE" sz="1400" dirty="0" smtClean="0">
                <a:solidFill>
                  <a:schemeClr val="bg1"/>
                </a:solidFill>
              </a:rPr>
              <a:t>J37 : </a:t>
            </a:r>
            <a:r>
              <a:rPr lang="fr-BE" sz="1400" dirty="0" err="1" smtClean="0">
                <a:solidFill>
                  <a:schemeClr val="bg1"/>
                </a:solidFill>
              </a:rPr>
              <a:t>placentomes</a:t>
            </a:r>
            <a:r>
              <a:rPr lang="fr-BE" sz="1400" dirty="0" smtClean="0">
                <a:solidFill>
                  <a:schemeClr val="bg1"/>
                </a:solidFill>
              </a:rPr>
              <a:t> (J40 : 20, J70 : 90) </a:t>
            </a:r>
            <a:endParaRPr lang="fr-BE" sz="1400" dirty="0">
              <a:solidFill>
                <a:schemeClr val="bg1"/>
              </a:solidFill>
            </a:endParaRPr>
          </a:p>
        </p:txBody>
      </p:sp>
      <p:sp>
        <p:nvSpPr>
          <p:cNvPr id="52" name="ZoneTexte 51"/>
          <p:cNvSpPr txBox="1"/>
          <p:nvPr/>
        </p:nvSpPr>
        <p:spPr>
          <a:xfrm>
            <a:off x="2694352" y="3946289"/>
            <a:ext cx="2167325" cy="307777"/>
          </a:xfrm>
          <a:prstGeom prst="rect">
            <a:avLst/>
          </a:prstGeom>
          <a:noFill/>
        </p:spPr>
        <p:txBody>
          <a:bodyPr wrap="none" rtlCol="0">
            <a:spAutoFit/>
          </a:bodyPr>
          <a:lstStyle/>
          <a:p>
            <a:r>
              <a:rPr lang="fr-BE" sz="1400" dirty="0" smtClean="0">
                <a:solidFill>
                  <a:schemeClr val="bg1"/>
                </a:solidFill>
              </a:rPr>
              <a:t>J18-20 : synthèse de la PAG</a:t>
            </a:r>
            <a:endParaRPr lang="fr-BE" sz="1400" dirty="0">
              <a:solidFill>
                <a:schemeClr val="bg1"/>
              </a:solidFill>
            </a:endParaRPr>
          </a:p>
        </p:txBody>
      </p:sp>
    </p:spTree>
    <p:extLst>
      <p:ext uri="{BB962C8B-B14F-4D97-AF65-F5344CB8AC3E}">
        <p14:creationId xmlns:p14="http://schemas.microsoft.com/office/powerpoint/2010/main" val="36700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p:bldP spid="317" grpId="0" animBg="1"/>
      <p:bldP spid="318" grpId="0" animBg="1"/>
      <p:bldP spid="358" grpId="0" animBg="1"/>
      <p:bldP spid="359" grpId="0" animBg="1"/>
      <p:bldP spid="3" grpId="0"/>
      <p:bldP spid="5" grpId="0"/>
      <p:bldP spid="6" grpId="0"/>
      <p:bldP spid="39" grpId="0"/>
      <p:bldP spid="40" grpId="0"/>
      <p:bldP spid="41" grpId="0"/>
      <p:bldP spid="42" grpId="0"/>
      <p:bldP spid="45" grpId="0"/>
      <p:bldP spid="46" grpId="0"/>
      <p:bldP spid="47" grpId="0"/>
      <p:bldP spid="48" grpId="0"/>
      <p:bldP spid="49"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1"/>
          <p:cNvSpPr>
            <a:spLocks noGrp="1"/>
          </p:cNvSpPr>
          <p:nvPr>
            <p:ph type="sldNum" sz="quarter" idx="10"/>
          </p:nvPr>
        </p:nvSpPr>
        <p:spPr>
          <a:xfrm>
            <a:off x="8889871" y="4785191"/>
            <a:ext cx="195239" cy="273844"/>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FFFFF"/>
              </a:buClr>
              <a:buFont typeface="Mistral" panose="03090702030407020403" pitchFamily="66" charset="0"/>
              <a:buChar char="●"/>
              <a:defRPr sz="2000">
                <a:solidFill>
                  <a:srgbClr val="FFFFFF"/>
                </a:solidFill>
                <a:latin typeface="Arial Narrow" panose="020B0606020202030204" pitchFamily="34" charset="0"/>
              </a:defRPr>
            </a:lvl1pPr>
            <a:lvl2pPr marL="557213" indent="-214313">
              <a:spcBef>
                <a:spcPct val="20000"/>
              </a:spcBef>
              <a:buClr>
                <a:srgbClr val="FFFFFF"/>
              </a:buClr>
              <a:buFont typeface="Wingdings" panose="05000000000000000000" pitchFamily="2" charset="2"/>
              <a:buChar char="§"/>
              <a:defRPr sz="1800">
                <a:solidFill>
                  <a:srgbClr val="FFFFFF"/>
                </a:solidFill>
                <a:latin typeface="Arial Narrow" panose="020B0606020202030204" pitchFamily="34" charset="0"/>
              </a:defRPr>
            </a:lvl2pPr>
            <a:lvl3pPr marL="857250" indent="-171450">
              <a:spcBef>
                <a:spcPct val="20000"/>
              </a:spcBef>
              <a:buClr>
                <a:srgbClr val="FFFFFF"/>
              </a:buClr>
              <a:buChar char="•"/>
              <a:defRPr sz="1500">
                <a:solidFill>
                  <a:srgbClr val="FFFFFF"/>
                </a:solidFill>
                <a:latin typeface="Arial Narrow" panose="020B0606020202030204" pitchFamily="34" charset="0"/>
              </a:defRPr>
            </a:lvl3pPr>
            <a:lvl4pPr marL="1200150" indent="-171450">
              <a:spcBef>
                <a:spcPct val="20000"/>
              </a:spcBef>
              <a:buClr>
                <a:srgbClr val="FFFFFF"/>
              </a:buClr>
              <a:buChar char="–"/>
              <a:defRPr sz="1500">
                <a:solidFill>
                  <a:srgbClr val="FFFFFF"/>
                </a:solidFill>
                <a:latin typeface="Times New Roman" panose="02020603050405020304" pitchFamily="18" charset="0"/>
              </a:defRPr>
            </a:lvl4pPr>
            <a:lvl5pPr marL="1543050" indent="-171450">
              <a:spcBef>
                <a:spcPct val="20000"/>
              </a:spcBef>
              <a:buClr>
                <a:srgbClr val="FFFFFF"/>
              </a:buClr>
              <a:buChar char="•"/>
              <a:defRPr sz="1500">
                <a:solidFill>
                  <a:srgbClr val="FFFFFF"/>
                </a:solidFill>
                <a:latin typeface="Times New Roman" panose="02020603050405020304" pitchFamily="18" charset="0"/>
              </a:defRPr>
            </a:lvl5pPr>
            <a:lvl6pPr marL="18859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6pPr>
            <a:lvl7pPr marL="22288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7pPr>
            <a:lvl8pPr marL="25717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8pPr>
            <a:lvl9pPr marL="2914650" indent="-171450" eaLnBrk="0" fontAlgn="base" hangingPunct="0">
              <a:spcBef>
                <a:spcPct val="20000"/>
              </a:spcBef>
              <a:spcAft>
                <a:spcPct val="0"/>
              </a:spcAft>
              <a:buClr>
                <a:srgbClr val="FFFFFF"/>
              </a:buClr>
              <a:buChar char="•"/>
              <a:defRPr sz="1500">
                <a:solidFill>
                  <a:srgbClr val="FFFFFF"/>
                </a:solidFill>
                <a:latin typeface="Times New Roman" panose="02020603050405020304" pitchFamily="18" charset="0"/>
              </a:defRPr>
            </a:lvl9pPr>
          </a:lstStyle>
          <a:p>
            <a:pPr>
              <a:spcBef>
                <a:spcPct val="0"/>
              </a:spcBef>
              <a:buClr>
                <a:srgbClr val="000066"/>
              </a:buClr>
              <a:buFontTx/>
              <a:buNone/>
            </a:pPr>
            <a:fld id="{C66D66F5-B302-462D-B7BB-AB5510FFAF8F}" type="slidenum">
              <a:rPr lang="fr-FR" altLang="fr-FR" sz="1100">
                <a:solidFill>
                  <a:schemeClr val="tx1"/>
                </a:solidFill>
                <a:latin typeface="+mn-lt"/>
              </a:rPr>
              <a:pPr>
                <a:spcBef>
                  <a:spcPct val="0"/>
                </a:spcBef>
                <a:buClr>
                  <a:srgbClr val="000066"/>
                </a:buClr>
                <a:buFontTx/>
                <a:buNone/>
              </a:pPr>
              <a:t>5</a:t>
            </a:fld>
            <a:endParaRPr lang="fr-FR" altLang="fr-FR" sz="1100">
              <a:solidFill>
                <a:schemeClr val="tx1"/>
              </a:solidFill>
              <a:latin typeface="+mn-lt"/>
            </a:endParaRPr>
          </a:p>
        </p:txBody>
      </p:sp>
      <p:sp>
        <p:nvSpPr>
          <p:cNvPr id="3" name="Rectangle 2"/>
          <p:cNvSpPr/>
          <p:nvPr/>
        </p:nvSpPr>
        <p:spPr>
          <a:xfrm>
            <a:off x="1522833" y="1019198"/>
            <a:ext cx="1922578" cy="300082"/>
          </a:xfrm>
          <a:prstGeom prst="rect">
            <a:avLst/>
          </a:prstGeom>
          <a:solidFill>
            <a:schemeClr val="accent5">
              <a:lumMod val="90000"/>
            </a:schemeClr>
          </a:solidFill>
          <a:ln>
            <a:solidFill>
              <a:schemeClr val="tx1">
                <a:lumMod val="95000"/>
                <a:lumOff val="5000"/>
              </a:schemeClr>
            </a:solidFill>
          </a:ln>
        </p:spPr>
        <p:txBody>
          <a:bodyPr wrap="none" lIns="68580" tIns="34290" rIns="68580" bIns="34290">
            <a:spAutoFit/>
          </a:bodyPr>
          <a:lstStyle/>
          <a:p>
            <a:pPr>
              <a:defRPr/>
            </a:pPr>
            <a:r>
              <a:rPr lang="fr-FR" altLang="fr-FR" sz="1500" dirty="0">
                <a:solidFill>
                  <a:schemeClr val="bg1"/>
                </a:solidFill>
              </a:rPr>
              <a:t>Quantifier le problème</a:t>
            </a:r>
          </a:p>
        </p:txBody>
      </p:sp>
      <p:sp>
        <p:nvSpPr>
          <p:cNvPr id="6" name="Rectangle 5"/>
          <p:cNvSpPr/>
          <p:nvPr/>
        </p:nvSpPr>
        <p:spPr>
          <a:xfrm>
            <a:off x="1469257" y="1670470"/>
            <a:ext cx="2987278" cy="530915"/>
          </a:xfrm>
          <a:prstGeom prst="rect">
            <a:avLst/>
          </a:prstGeom>
          <a:solidFill>
            <a:schemeClr val="accent4">
              <a:lumMod val="75000"/>
            </a:schemeClr>
          </a:solidFill>
          <a:ln>
            <a:solidFill>
              <a:schemeClr val="tx1">
                <a:lumMod val="95000"/>
                <a:lumOff val="5000"/>
              </a:schemeClr>
            </a:solidFill>
          </a:ln>
        </p:spPr>
        <p:txBody>
          <a:bodyPr wrap="square" lIns="68580" tIns="34290" rIns="68580" bIns="34290">
            <a:spAutoFit/>
          </a:bodyPr>
          <a:lstStyle/>
          <a:p>
            <a:pPr>
              <a:defRPr/>
            </a:pPr>
            <a:r>
              <a:rPr lang="fr-FR" altLang="fr-FR" sz="1500" dirty="0">
                <a:solidFill>
                  <a:schemeClr val="bg1"/>
                </a:solidFill>
              </a:rPr>
              <a:t>Générer des hypothèses  diagnostiques </a:t>
            </a:r>
          </a:p>
        </p:txBody>
      </p:sp>
      <p:sp>
        <p:nvSpPr>
          <p:cNvPr id="7" name="Rectangle 6"/>
          <p:cNvSpPr/>
          <p:nvPr/>
        </p:nvSpPr>
        <p:spPr>
          <a:xfrm>
            <a:off x="4456533" y="2534864"/>
            <a:ext cx="2954399" cy="300082"/>
          </a:xfrm>
          <a:prstGeom prst="rect">
            <a:avLst/>
          </a:prstGeom>
          <a:solidFill>
            <a:schemeClr val="accent6">
              <a:lumMod val="60000"/>
              <a:lumOff val="40000"/>
            </a:schemeClr>
          </a:solidFill>
          <a:ln>
            <a:solidFill>
              <a:schemeClr val="tx1">
                <a:lumMod val="95000"/>
                <a:lumOff val="5000"/>
              </a:schemeClr>
            </a:solidFill>
          </a:ln>
        </p:spPr>
        <p:txBody>
          <a:bodyPr wrap="none" lIns="68580" tIns="34290" rIns="68580" bIns="34290">
            <a:spAutoFit/>
          </a:bodyPr>
          <a:lstStyle/>
          <a:p>
            <a:pPr>
              <a:defRPr/>
            </a:pPr>
            <a:r>
              <a:rPr lang="fr-FR" altLang="fr-FR" sz="1500" dirty="0"/>
              <a:t>Acquérir des données/informations </a:t>
            </a:r>
          </a:p>
        </p:txBody>
      </p:sp>
      <p:sp>
        <p:nvSpPr>
          <p:cNvPr id="8" name="Rectangle 7"/>
          <p:cNvSpPr/>
          <p:nvPr/>
        </p:nvSpPr>
        <p:spPr>
          <a:xfrm>
            <a:off x="4456534" y="3681436"/>
            <a:ext cx="2222873" cy="300083"/>
          </a:xfrm>
          <a:prstGeom prst="rect">
            <a:avLst/>
          </a:prstGeom>
          <a:solidFill>
            <a:schemeClr val="accent6">
              <a:lumMod val="20000"/>
              <a:lumOff val="80000"/>
            </a:schemeClr>
          </a:solidFill>
          <a:ln>
            <a:solidFill>
              <a:schemeClr val="tx1">
                <a:lumMod val="95000"/>
                <a:lumOff val="5000"/>
              </a:schemeClr>
            </a:solidFill>
          </a:ln>
        </p:spPr>
        <p:txBody>
          <a:bodyPr wrap="square" lIns="68580" tIns="34290" rIns="68580" bIns="34290">
            <a:spAutoFit/>
          </a:bodyPr>
          <a:lstStyle/>
          <a:p>
            <a:pPr>
              <a:defRPr/>
            </a:pPr>
            <a:r>
              <a:rPr lang="fr-FR" altLang="fr-FR" sz="1500" dirty="0"/>
              <a:t>Examens cliniques : signes </a:t>
            </a:r>
          </a:p>
        </p:txBody>
      </p:sp>
      <p:sp>
        <p:nvSpPr>
          <p:cNvPr id="9" name="Rectangle 8"/>
          <p:cNvSpPr/>
          <p:nvPr/>
        </p:nvSpPr>
        <p:spPr>
          <a:xfrm>
            <a:off x="1414486" y="2320552"/>
            <a:ext cx="2376488" cy="530915"/>
          </a:xfrm>
          <a:prstGeom prst="rect">
            <a:avLst/>
          </a:prstGeom>
          <a:solidFill>
            <a:schemeClr val="accent3">
              <a:lumMod val="50000"/>
            </a:schemeClr>
          </a:solidFill>
          <a:ln>
            <a:solidFill>
              <a:schemeClr val="tx1">
                <a:lumMod val="95000"/>
                <a:lumOff val="5000"/>
              </a:schemeClr>
            </a:solidFill>
          </a:ln>
        </p:spPr>
        <p:txBody>
          <a:bodyPr lIns="68580" tIns="34290" rIns="68580" bIns="34290">
            <a:spAutoFit/>
          </a:bodyPr>
          <a:lstStyle/>
          <a:p>
            <a:pPr>
              <a:defRPr/>
            </a:pPr>
            <a:r>
              <a:rPr lang="fr-FR" altLang="fr-FR" sz="1500" dirty="0">
                <a:solidFill>
                  <a:schemeClr val="bg1"/>
                </a:solidFill>
              </a:rPr>
              <a:t>Sélectionner  des hypothèses  diagnostiques</a:t>
            </a:r>
          </a:p>
        </p:txBody>
      </p:sp>
      <p:sp>
        <p:nvSpPr>
          <p:cNvPr id="10" name="Rectangle 9"/>
          <p:cNvSpPr/>
          <p:nvPr/>
        </p:nvSpPr>
        <p:spPr>
          <a:xfrm>
            <a:off x="4438673" y="4155304"/>
            <a:ext cx="2538413" cy="300083"/>
          </a:xfrm>
          <a:prstGeom prst="rect">
            <a:avLst/>
          </a:prstGeom>
          <a:solidFill>
            <a:schemeClr val="accent6">
              <a:lumMod val="20000"/>
              <a:lumOff val="80000"/>
            </a:schemeClr>
          </a:solidFill>
          <a:ln>
            <a:solidFill>
              <a:schemeClr val="tx1">
                <a:lumMod val="95000"/>
                <a:lumOff val="5000"/>
              </a:schemeClr>
            </a:solidFill>
          </a:ln>
        </p:spPr>
        <p:txBody>
          <a:bodyPr lIns="68580" tIns="34290" rIns="68580" bIns="34290">
            <a:spAutoFit/>
          </a:bodyPr>
          <a:lstStyle/>
          <a:p>
            <a:pPr>
              <a:defRPr/>
            </a:pPr>
            <a:r>
              <a:rPr lang="fr-FR" altLang="fr-FR" sz="1500" dirty="0"/>
              <a:t>Examens complémentaires</a:t>
            </a:r>
          </a:p>
        </p:txBody>
      </p:sp>
      <p:sp>
        <p:nvSpPr>
          <p:cNvPr id="11" name="Rectangle 10"/>
          <p:cNvSpPr/>
          <p:nvPr/>
        </p:nvSpPr>
        <p:spPr>
          <a:xfrm>
            <a:off x="1369243" y="4557736"/>
            <a:ext cx="1333763" cy="300082"/>
          </a:xfrm>
          <a:prstGeom prst="rect">
            <a:avLst/>
          </a:prstGeom>
          <a:solidFill>
            <a:srgbClr val="FFFF00"/>
          </a:solidFill>
          <a:ln>
            <a:solidFill>
              <a:schemeClr val="tx1">
                <a:lumMod val="95000"/>
                <a:lumOff val="5000"/>
              </a:schemeClr>
            </a:solidFill>
          </a:ln>
        </p:spPr>
        <p:txBody>
          <a:bodyPr wrap="none" lIns="68580" tIns="34290" rIns="68580" bIns="34290">
            <a:spAutoFit/>
          </a:bodyPr>
          <a:lstStyle/>
          <a:p>
            <a:pPr>
              <a:defRPr/>
            </a:pPr>
            <a:r>
              <a:rPr lang="fr-FR" altLang="fr-FR" sz="1500" dirty="0"/>
              <a:t>Diagnostic final</a:t>
            </a:r>
          </a:p>
        </p:txBody>
      </p:sp>
      <p:sp>
        <p:nvSpPr>
          <p:cNvPr id="12" name="Rectangle 4"/>
          <p:cNvSpPr txBox="1">
            <a:spLocks noChangeArrowheads="1"/>
          </p:cNvSpPr>
          <p:nvPr/>
        </p:nvSpPr>
        <p:spPr>
          <a:xfrm>
            <a:off x="3954718" y="181888"/>
            <a:ext cx="5032772" cy="648891"/>
          </a:xfrm>
          <a:prstGeom prst="rect">
            <a:avLst/>
          </a:prstGeom>
          <a:solidFill>
            <a:schemeClr val="accent2">
              <a:lumMod val="75000"/>
            </a:schemeClr>
          </a:solidFill>
          <a:ln>
            <a:solidFill>
              <a:schemeClr val="bg1"/>
            </a:solidFill>
          </a:ln>
        </p:spPr>
        <p:txBody>
          <a:bodyPr lIns="68580" tIns="34290" rIns="68580" bIns="34290"/>
          <a:lstStyle>
            <a:lvl1pPr algn="l" rtl="0" eaLnBrk="0" fontAlgn="base" hangingPunct="0">
              <a:spcBef>
                <a:spcPct val="0"/>
              </a:spcBef>
              <a:spcAft>
                <a:spcPct val="0"/>
              </a:spcAft>
              <a:buClr>
                <a:srgbClr val="000066"/>
              </a:buClr>
              <a:defRPr sz="3000">
                <a:solidFill>
                  <a:srgbClr val="FFFFFF"/>
                </a:solidFill>
                <a:latin typeface="+mj-lt"/>
                <a:ea typeface="+mj-ea"/>
                <a:cs typeface="+mj-cs"/>
              </a:defRPr>
            </a:lvl1pPr>
            <a:lvl2pPr algn="l" rtl="0" eaLnBrk="0" fontAlgn="base" hangingPunct="0">
              <a:spcBef>
                <a:spcPct val="0"/>
              </a:spcBef>
              <a:spcAft>
                <a:spcPct val="0"/>
              </a:spcAft>
              <a:buClr>
                <a:srgbClr val="000066"/>
              </a:buClr>
              <a:defRPr sz="3000">
                <a:solidFill>
                  <a:srgbClr val="FFFFFF"/>
                </a:solidFill>
                <a:latin typeface="Arial Narrow" pitchFamily="34" charset="0"/>
              </a:defRPr>
            </a:lvl2pPr>
            <a:lvl3pPr algn="l" rtl="0" eaLnBrk="0" fontAlgn="base" hangingPunct="0">
              <a:spcBef>
                <a:spcPct val="0"/>
              </a:spcBef>
              <a:spcAft>
                <a:spcPct val="0"/>
              </a:spcAft>
              <a:buClr>
                <a:srgbClr val="000066"/>
              </a:buClr>
              <a:defRPr sz="3000">
                <a:solidFill>
                  <a:srgbClr val="FFFFFF"/>
                </a:solidFill>
                <a:latin typeface="Arial Narrow" pitchFamily="34" charset="0"/>
              </a:defRPr>
            </a:lvl3pPr>
            <a:lvl4pPr algn="l" rtl="0" eaLnBrk="0" fontAlgn="base" hangingPunct="0">
              <a:spcBef>
                <a:spcPct val="0"/>
              </a:spcBef>
              <a:spcAft>
                <a:spcPct val="0"/>
              </a:spcAft>
              <a:buClr>
                <a:srgbClr val="000066"/>
              </a:buClr>
              <a:defRPr sz="3000">
                <a:solidFill>
                  <a:srgbClr val="FFFFFF"/>
                </a:solidFill>
                <a:latin typeface="Arial Narrow" pitchFamily="34" charset="0"/>
              </a:defRPr>
            </a:lvl4pPr>
            <a:lvl5pPr algn="l" rtl="0" eaLnBrk="0" fontAlgn="base" hangingPunct="0">
              <a:spcBef>
                <a:spcPct val="0"/>
              </a:spcBef>
              <a:spcAft>
                <a:spcPct val="0"/>
              </a:spcAft>
              <a:buClr>
                <a:srgbClr val="000066"/>
              </a:buClr>
              <a:defRPr sz="3000">
                <a:solidFill>
                  <a:srgbClr val="FFFFFF"/>
                </a:solidFill>
                <a:latin typeface="Arial Narrow" pitchFamily="34" charset="0"/>
              </a:defRPr>
            </a:lvl5pPr>
            <a:lvl6pPr marL="457200" algn="l" rtl="0" eaLnBrk="0" fontAlgn="base" hangingPunct="0">
              <a:spcBef>
                <a:spcPct val="0"/>
              </a:spcBef>
              <a:spcAft>
                <a:spcPct val="0"/>
              </a:spcAft>
              <a:buClr>
                <a:srgbClr val="000066"/>
              </a:buClr>
              <a:defRPr sz="3000">
                <a:solidFill>
                  <a:srgbClr val="FFFFFF"/>
                </a:solidFill>
                <a:latin typeface="Arial Narrow" pitchFamily="34" charset="0"/>
              </a:defRPr>
            </a:lvl6pPr>
            <a:lvl7pPr marL="914400" algn="l" rtl="0" eaLnBrk="0" fontAlgn="base" hangingPunct="0">
              <a:spcBef>
                <a:spcPct val="0"/>
              </a:spcBef>
              <a:spcAft>
                <a:spcPct val="0"/>
              </a:spcAft>
              <a:buClr>
                <a:srgbClr val="000066"/>
              </a:buClr>
              <a:defRPr sz="3000">
                <a:solidFill>
                  <a:srgbClr val="FFFFFF"/>
                </a:solidFill>
                <a:latin typeface="Arial Narrow" pitchFamily="34" charset="0"/>
              </a:defRPr>
            </a:lvl7pPr>
            <a:lvl8pPr marL="1371600" algn="l" rtl="0" eaLnBrk="0" fontAlgn="base" hangingPunct="0">
              <a:spcBef>
                <a:spcPct val="0"/>
              </a:spcBef>
              <a:spcAft>
                <a:spcPct val="0"/>
              </a:spcAft>
              <a:buClr>
                <a:srgbClr val="000066"/>
              </a:buClr>
              <a:defRPr sz="3000">
                <a:solidFill>
                  <a:srgbClr val="FFFFFF"/>
                </a:solidFill>
                <a:latin typeface="Arial Narrow" pitchFamily="34" charset="0"/>
              </a:defRPr>
            </a:lvl8pPr>
            <a:lvl9pPr marL="1828800" algn="l" rtl="0" eaLnBrk="0" fontAlgn="base" hangingPunct="0">
              <a:spcBef>
                <a:spcPct val="0"/>
              </a:spcBef>
              <a:spcAft>
                <a:spcPct val="0"/>
              </a:spcAft>
              <a:buClr>
                <a:srgbClr val="000066"/>
              </a:buClr>
              <a:defRPr sz="3000">
                <a:solidFill>
                  <a:srgbClr val="FFFFFF"/>
                </a:solidFill>
                <a:latin typeface="Arial Narrow" pitchFamily="34" charset="0"/>
              </a:defRPr>
            </a:lvl9pPr>
          </a:lstStyle>
          <a:p>
            <a:pPr>
              <a:defRPr/>
            </a:pPr>
            <a:r>
              <a:rPr lang="fr-BE" altLang="fr-FR" sz="1500" kern="0" dirty="0">
                <a:solidFill>
                  <a:schemeClr val="bg1"/>
                </a:solidFill>
                <a:latin typeface="+mn-lt"/>
              </a:rPr>
              <a:t>Le modèle « hypothético-déductif »</a:t>
            </a:r>
            <a:br>
              <a:rPr lang="fr-BE" altLang="fr-FR" sz="1500" kern="0" dirty="0">
                <a:solidFill>
                  <a:schemeClr val="bg1"/>
                </a:solidFill>
                <a:latin typeface="+mn-lt"/>
              </a:rPr>
            </a:br>
            <a:r>
              <a:rPr lang="fr-BE" altLang="fr-FR" sz="1200" kern="0" dirty="0" err="1">
                <a:solidFill>
                  <a:schemeClr val="bg1"/>
                </a:solidFill>
                <a:latin typeface="+mn-lt"/>
              </a:rPr>
              <a:t>Elstein</a:t>
            </a:r>
            <a:r>
              <a:rPr lang="fr-BE" altLang="fr-FR" sz="1200" kern="0" dirty="0">
                <a:solidFill>
                  <a:schemeClr val="bg1"/>
                </a:solidFill>
                <a:latin typeface="+mn-lt"/>
              </a:rPr>
              <a:t> AS, </a:t>
            </a:r>
            <a:r>
              <a:rPr lang="fr-BE" altLang="fr-FR" sz="1200" kern="0" dirty="0" err="1">
                <a:solidFill>
                  <a:schemeClr val="bg1"/>
                </a:solidFill>
                <a:latin typeface="+mn-lt"/>
              </a:rPr>
              <a:t>Shukman</a:t>
            </a:r>
            <a:r>
              <a:rPr lang="fr-BE" altLang="fr-FR" sz="1200" kern="0" dirty="0">
                <a:solidFill>
                  <a:schemeClr val="bg1"/>
                </a:solidFill>
                <a:latin typeface="+mn-lt"/>
              </a:rPr>
              <a:t> </a:t>
            </a:r>
            <a:r>
              <a:rPr lang="fr-BE" altLang="fr-FR" sz="1200" kern="0" dirty="0" err="1">
                <a:solidFill>
                  <a:schemeClr val="bg1"/>
                </a:solidFill>
                <a:latin typeface="+mn-lt"/>
              </a:rPr>
              <a:t>LS</a:t>
            </a:r>
            <a:r>
              <a:rPr lang="fr-BE" altLang="fr-FR" sz="1200" kern="0" dirty="0">
                <a:solidFill>
                  <a:schemeClr val="bg1"/>
                </a:solidFill>
                <a:latin typeface="+mn-lt"/>
              </a:rPr>
              <a:t>, </a:t>
            </a:r>
            <a:r>
              <a:rPr lang="fr-BE" altLang="fr-FR" sz="1200" kern="0" dirty="0" err="1">
                <a:solidFill>
                  <a:schemeClr val="bg1"/>
                </a:solidFill>
                <a:latin typeface="+mn-lt"/>
              </a:rPr>
              <a:t>Sprafka</a:t>
            </a:r>
            <a:r>
              <a:rPr lang="fr-BE" altLang="fr-FR" sz="1200" kern="0" dirty="0">
                <a:solidFill>
                  <a:schemeClr val="bg1"/>
                </a:solidFill>
                <a:latin typeface="+mn-lt"/>
              </a:rPr>
              <a:t> SA. </a:t>
            </a:r>
            <a:r>
              <a:rPr lang="fr-BE" altLang="fr-FR" sz="1200" kern="0" dirty="0" err="1">
                <a:solidFill>
                  <a:schemeClr val="bg1"/>
                </a:solidFill>
                <a:latin typeface="+mn-lt"/>
              </a:rPr>
              <a:t>Medical</a:t>
            </a:r>
            <a:r>
              <a:rPr lang="fr-BE" altLang="fr-FR" sz="1200" kern="0" dirty="0">
                <a:solidFill>
                  <a:schemeClr val="bg1"/>
                </a:solidFill>
                <a:latin typeface="+mn-lt"/>
              </a:rPr>
              <a:t> </a:t>
            </a:r>
            <a:r>
              <a:rPr lang="fr-BE" altLang="fr-FR" sz="1200" kern="0" dirty="0" err="1">
                <a:solidFill>
                  <a:schemeClr val="bg1"/>
                </a:solidFill>
                <a:latin typeface="+mn-lt"/>
              </a:rPr>
              <a:t>problem</a:t>
            </a:r>
            <a:r>
              <a:rPr lang="fr-BE" altLang="fr-FR" sz="1200" kern="0" dirty="0">
                <a:solidFill>
                  <a:schemeClr val="bg1"/>
                </a:solidFill>
                <a:latin typeface="+mn-lt"/>
              </a:rPr>
              <a:t> </a:t>
            </a:r>
            <a:r>
              <a:rPr lang="fr-BE" altLang="fr-FR" sz="1200" kern="0" dirty="0" err="1">
                <a:solidFill>
                  <a:schemeClr val="bg1"/>
                </a:solidFill>
                <a:latin typeface="+mn-lt"/>
              </a:rPr>
              <a:t>solving</a:t>
            </a:r>
            <a:r>
              <a:rPr lang="fr-BE" altLang="fr-FR" sz="1200" kern="0" dirty="0">
                <a:solidFill>
                  <a:schemeClr val="bg1"/>
                </a:solidFill>
                <a:latin typeface="+mn-lt"/>
              </a:rPr>
              <a:t> : </a:t>
            </a:r>
          </a:p>
          <a:p>
            <a:pPr>
              <a:defRPr/>
            </a:pPr>
            <a:r>
              <a:rPr lang="fr-BE" altLang="fr-FR" sz="1200" kern="0" dirty="0">
                <a:solidFill>
                  <a:schemeClr val="bg1"/>
                </a:solidFill>
                <a:latin typeface="+mn-lt"/>
              </a:rPr>
              <a:t>an </a:t>
            </a:r>
            <a:r>
              <a:rPr lang="fr-BE" altLang="fr-FR" sz="1200" kern="0" dirty="0" err="1">
                <a:solidFill>
                  <a:schemeClr val="bg1"/>
                </a:solidFill>
                <a:latin typeface="+mn-lt"/>
              </a:rPr>
              <a:t>analysis</a:t>
            </a:r>
            <a:r>
              <a:rPr lang="fr-BE" altLang="fr-FR" sz="1200" kern="0" dirty="0">
                <a:solidFill>
                  <a:schemeClr val="bg1"/>
                </a:solidFill>
                <a:latin typeface="+mn-lt"/>
              </a:rPr>
              <a:t> of </a:t>
            </a:r>
            <a:r>
              <a:rPr lang="fr-BE" altLang="fr-FR" sz="1200" kern="0" dirty="0" err="1">
                <a:solidFill>
                  <a:schemeClr val="bg1"/>
                </a:solidFill>
                <a:latin typeface="+mn-lt"/>
              </a:rPr>
              <a:t>clinical</a:t>
            </a:r>
            <a:r>
              <a:rPr lang="fr-BE" altLang="fr-FR" sz="1200" kern="0" dirty="0">
                <a:solidFill>
                  <a:schemeClr val="bg1"/>
                </a:solidFill>
                <a:latin typeface="+mn-lt"/>
              </a:rPr>
              <a:t> </a:t>
            </a:r>
            <a:r>
              <a:rPr lang="fr-BE" altLang="fr-FR" sz="1200" kern="0" dirty="0" err="1">
                <a:solidFill>
                  <a:schemeClr val="bg1"/>
                </a:solidFill>
                <a:latin typeface="+mn-lt"/>
              </a:rPr>
              <a:t>reasoning</a:t>
            </a:r>
            <a:r>
              <a:rPr lang="fr-BE" altLang="fr-FR" sz="1200" kern="0" dirty="0">
                <a:solidFill>
                  <a:schemeClr val="bg1"/>
                </a:solidFill>
                <a:latin typeface="+mn-lt"/>
              </a:rPr>
              <a:t>. Cambridge MA: Harvard </a:t>
            </a:r>
            <a:r>
              <a:rPr lang="fr-BE" altLang="fr-FR" sz="1200" kern="0" dirty="0" err="1">
                <a:solidFill>
                  <a:schemeClr val="bg1"/>
                </a:solidFill>
                <a:latin typeface="+mn-lt"/>
              </a:rPr>
              <a:t>University</a:t>
            </a:r>
            <a:r>
              <a:rPr lang="fr-BE" altLang="fr-FR" sz="1200" kern="0" dirty="0">
                <a:solidFill>
                  <a:schemeClr val="bg1"/>
                </a:solidFill>
                <a:latin typeface="+mn-lt"/>
              </a:rPr>
              <a:t> </a:t>
            </a:r>
            <a:r>
              <a:rPr lang="fr-BE" altLang="fr-FR" sz="1200" kern="0" dirty="0" err="1">
                <a:solidFill>
                  <a:schemeClr val="bg1"/>
                </a:solidFill>
                <a:latin typeface="+mn-lt"/>
              </a:rPr>
              <a:t>Press</a:t>
            </a:r>
            <a:r>
              <a:rPr lang="fr-BE" altLang="fr-FR" sz="1200" kern="0" dirty="0">
                <a:solidFill>
                  <a:schemeClr val="bg1"/>
                </a:solidFill>
                <a:latin typeface="+mn-lt"/>
              </a:rPr>
              <a:t> 1978.</a:t>
            </a:r>
            <a:endParaRPr lang="fr-FR" altLang="fr-FR" sz="1200" kern="0" dirty="0">
              <a:solidFill>
                <a:schemeClr val="bg1"/>
              </a:solidFill>
              <a:latin typeface="+mn-lt"/>
            </a:endParaRPr>
          </a:p>
        </p:txBody>
      </p:sp>
      <p:sp>
        <p:nvSpPr>
          <p:cNvPr id="13" name="Text Box 46"/>
          <p:cNvSpPr txBox="1">
            <a:spLocks noChangeArrowheads="1"/>
          </p:cNvSpPr>
          <p:nvPr/>
        </p:nvSpPr>
        <p:spPr bwMode="auto">
          <a:xfrm>
            <a:off x="1244226" y="1029914"/>
            <a:ext cx="236283" cy="300082"/>
          </a:xfrm>
          <a:prstGeom prst="rect">
            <a:avLst/>
          </a:prstGeom>
          <a:solidFill>
            <a:schemeClr val="accent5">
              <a:lumMod val="90000"/>
            </a:schemeClr>
          </a:solidFill>
          <a:ln w="9525">
            <a:solidFill>
              <a:schemeClr val="tx1">
                <a:lumMod val="95000"/>
                <a:lumOff val="5000"/>
              </a:schemeClr>
            </a:solidFill>
            <a:miter lim="800000"/>
            <a:headEnd/>
            <a:tailEnd/>
          </a:ln>
          <a:effectLst/>
        </p:spPr>
        <p:txBody>
          <a:bodyPr wrap="none" lIns="68580" tIns="34290" rIns="68580" bIns="34290">
            <a:spAutoFit/>
          </a:bodyPr>
          <a:lstStyle/>
          <a:p>
            <a:pPr>
              <a:defRPr/>
            </a:pPr>
            <a:r>
              <a:rPr lang="fr-FR" altLang="fr-FR" sz="1500" dirty="0"/>
              <a:t>1</a:t>
            </a:r>
          </a:p>
        </p:txBody>
      </p:sp>
      <p:sp>
        <p:nvSpPr>
          <p:cNvPr id="14" name="Text Box 46"/>
          <p:cNvSpPr txBox="1">
            <a:spLocks noChangeArrowheads="1"/>
          </p:cNvSpPr>
          <p:nvPr/>
        </p:nvSpPr>
        <p:spPr bwMode="auto">
          <a:xfrm>
            <a:off x="1170407" y="1670470"/>
            <a:ext cx="236283" cy="300082"/>
          </a:xfrm>
          <a:prstGeom prst="rect">
            <a:avLst/>
          </a:prstGeom>
          <a:solidFill>
            <a:schemeClr val="accent4">
              <a:lumMod val="75000"/>
            </a:schemeClr>
          </a:solidFill>
          <a:ln w="9525">
            <a:solidFill>
              <a:schemeClr val="tx1">
                <a:lumMod val="95000"/>
                <a:lumOff val="5000"/>
              </a:schemeClr>
            </a:solidFill>
            <a:miter lim="800000"/>
            <a:headEnd/>
            <a:tailEnd/>
          </a:ln>
          <a:effectLst/>
        </p:spPr>
        <p:txBody>
          <a:bodyPr wrap="none" lIns="68580" tIns="34290" rIns="68580" bIns="34290">
            <a:spAutoFit/>
          </a:bodyPr>
          <a:lstStyle/>
          <a:p>
            <a:pPr>
              <a:defRPr/>
            </a:pPr>
            <a:r>
              <a:rPr lang="fr-FR" altLang="fr-FR" sz="1500" dirty="0">
                <a:solidFill>
                  <a:schemeClr val="bg1"/>
                </a:solidFill>
              </a:rPr>
              <a:t>2</a:t>
            </a:r>
          </a:p>
        </p:txBody>
      </p:sp>
      <p:sp>
        <p:nvSpPr>
          <p:cNvPr id="15" name="Text Box 46"/>
          <p:cNvSpPr txBox="1">
            <a:spLocks noChangeArrowheads="1"/>
          </p:cNvSpPr>
          <p:nvPr/>
        </p:nvSpPr>
        <p:spPr bwMode="auto">
          <a:xfrm>
            <a:off x="1116829" y="2322933"/>
            <a:ext cx="236283" cy="300082"/>
          </a:xfrm>
          <a:prstGeom prst="rect">
            <a:avLst/>
          </a:prstGeom>
          <a:solidFill>
            <a:schemeClr val="accent3">
              <a:lumMod val="50000"/>
            </a:schemeClr>
          </a:solidFill>
          <a:ln w="9525">
            <a:solidFill>
              <a:schemeClr val="tx1">
                <a:lumMod val="95000"/>
                <a:lumOff val="5000"/>
              </a:schemeClr>
            </a:solidFill>
            <a:miter lim="800000"/>
            <a:headEnd/>
            <a:tailEnd/>
          </a:ln>
          <a:effectLst/>
        </p:spPr>
        <p:txBody>
          <a:bodyPr wrap="none" lIns="68580" tIns="34290" rIns="68580" bIns="34290">
            <a:spAutoFit/>
          </a:bodyPr>
          <a:lstStyle/>
          <a:p>
            <a:pPr>
              <a:defRPr/>
            </a:pPr>
            <a:r>
              <a:rPr lang="fr-FR" altLang="fr-FR" sz="1500" dirty="0">
                <a:solidFill>
                  <a:schemeClr val="bg1"/>
                </a:solidFill>
              </a:rPr>
              <a:t>3</a:t>
            </a:r>
          </a:p>
        </p:txBody>
      </p:sp>
      <p:sp>
        <p:nvSpPr>
          <p:cNvPr id="16" name="Text Box 46"/>
          <p:cNvSpPr txBox="1">
            <a:spLocks noChangeArrowheads="1"/>
          </p:cNvSpPr>
          <p:nvPr/>
        </p:nvSpPr>
        <p:spPr bwMode="auto">
          <a:xfrm>
            <a:off x="4482726" y="2146720"/>
            <a:ext cx="236283" cy="300082"/>
          </a:xfrm>
          <a:prstGeom prst="rect">
            <a:avLst/>
          </a:prstGeom>
          <a:solidFill>
            <a:schemeClr val="accent6">
              <a:lumMod val="60000"/>
              <a:lumOff val="40000"/>
            </a:schemeClr>
          </a:solidFill>
          <a:ln w="9525">
            <a:solidFill>
              <a:schemeClr val="tx1">
                <a:lumMod val="95000"/>
                <a:lumOff val="5000"/>
              </a:schemeClr>
            </a:solidFill>
            <a:miter lim="800000"/>
            <a:headEnd/>
            <a:tailEnd/>
          </a:ln>
        </p:spPr>
        <p:txBody>
          <a:bodyPr wrap="none" lIns="68580" tIns="34290" rIns="68580" bIns="34290">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FR" altLang="fr-FR" sz="1500">
                <a:solidFill>
                  <a:schemeClr val="tx1"/>
                </a:solidFill>
                <a:latin typeface="+mn-lt"/>
              </a:rPr>
              <a:t>4</a:t>
            </a:r>
          </a:p>
        </p:txBody>
      </p:sp>
      <p:sp>
        <p:nvSpPr>
          <p:cNvPr id="17" name="Rectangle 16"/>
          <p:cNvSpPr/>
          <p:nvPr/>
        </p:nvSpPr>
        <p:spPr>
          <a:xfrm>
            <a:off x="4456532" y="3120955"/>
            <a:ext cx="2837237" cy="530915"/>
          </a:xfrm>
          <a:prstGeom prst="rect">
            <a:avLst/>
          </a:prstGeom>
          <a:solidFill>
            <a:schemeClr val="accent6">
              <a:lumMod val="20000"/>
              <a:lumOff val="80000"/>
            </a:schemeClr>
          </a:solidFill>
          <a:ln>
            <a:solidFill>
              <a:schemeClr val="tx1">
                <a:lumMod val="95000"/>
                <a:lumOff val="5000"/>
              </a:schemeClr>
            </a:solidFill>
          </a:ln>
        </p:spPr>
        <p:txBody>
          <a:bodyPr wrap="square" lIns="68580" tIns="34290" rIns="68580" bIns="34290">
            <a:spAutoFit/>
          </a:bodyPr>
          <a:lstStyle/>
          <a:p>
            <a:pPr>
              <a:defRPr/>
            </a:pPr>
            <a:r>
              <a:rPr lang="fr-FR" altLang="fr-FR" sz="1500" dirty="0"/>
              <a:t>Anamnèse  : données zootechniques </a:t>
            </a:r>
          </a:p>
        </p:txBody>
      </p:sp>
      <p:cxnSp>
        <p:nvCxnSpPr>
          <p:cNvPr id="19" name="Connecteur droit avec flèche 18"/>
          <p:cNvCxnSpPr>
            <a:cxnSpLocks noChangeShapeType="1"/>
            <a:stCxn id="3" idx="2"/>
          </p:cNvCxnSpPr>
          <p:nvPr/>
        </p:nvCxnSpPr>
        <p:spPr bwMode="auto">
          <a:xfrm>
            <a:off x="2484122" y="1319280"/>
            <a:ext cx="0" cy="35119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20" name="Connecteur droit avec flèche 19"/>
          <p:cNvCxnSpPr>
            <a:cxnSpLocks noChangeShapeType="1"/>
          </p:cNvCxnSpPr>
          <p:nvPr/>
        </p:nvCxnSpPr>
        <p:spPr bwMode="auto">
          <a:xfrm>
            <a:off x="2387226" y="2146743"/>
            <a:ext cx="0" cy="17619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21" name="Connecteur droit avec flèche 20"/>
          <p:cNvCxnSpPr>
            <a:cxnSpLocks noChangeShapeType="1"/>
          </p:cNvCxnSpPr>
          <p:nvPr/>
        </p:nvCxnSpPr>
        <p:spPr bwMode="auto">
          <a:xfrm>
            <a:off x="3792165" y="2374130"/>
            <a:ext cx="664369"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23" name="Connecteur droit avec flèche 22"/>
          <p:cNvCxnSpPr/>
          <p:nvPr/>
        </p:nvCxnSpPr>
        <p:spPr bwMode="auto">
          <a:xfrm>
            <a:off x="4726805" y="2859782"/>
            <a:ext cx="0" cy="261173"/>
          </a:xfrm>
          <a:prstGeom prst="straightConnector1">
            <a:avLst/>
          </a:prstGeom>
          <a:solidFill>
            <a:schemeClr val="accent1"/>
          </a:solidFill>
          <a:ln w="28575" cap="flat" cmpd="sng" algn="ctr">
            <a:solidFill>
              <a:schemeClr val="tx1">
                <a:lumMod val="95000"/>
                <a:lumOff val="5000"/>
              </a:schemeClr>
            </a:solidFill>
            <a:prstDash val="solid"/>
            <a:round/>
            <a:headEnd type="none" w="med" len="med"/>
            <a:tailEnd type="triangle" w="med" len="med"/>
          </a:ln>
          <a:effectLst/>
        </p:spPr>
      </p:cxnSp>
      <p:cxnSp>
        <p:nvCxnSpPr>
          <p:cNvPr id="25" name="Connecteur droit 24"/>
          <p:cNvCxnSpPr>
            <a:stCxn id="17" idx="1"/>
          </p:cNvCxnSpPr>
          <p:nvPr/>
        </p:nvCxnSpPr>
        <p:spPr bwMode="auto">
          <a:xfrm flipH="1">
            <a:off x="3514748" y="3386413"/>
            <a:ext cx="941784" cy="0"/>
          </a:xfrm>
          <a:prstGeom prst="line">
            <a:avLst/>
          </a:prstGeom>
          <a:solidFill>
            <a:schemeClr val="accent1"/>
          </a:solidFill>
          <a:ln w="28575" cap="flat" cmpd="sng" algn="ctr">
            <a:solidFill>
              <a:schemeClr val="tx1">
                <a:lumMod val="95000"/>
                <a:lumOff val="5000"/>
              </a:schemeClr>
            </a:solidFill>
            <a:prstDash val="solid"/>
            <a:round/>
            <a:headEnd type="none" w="sm" len="sm"/>
            <a:tailEnd type="none" w="sm" len="sm"/>
          </a:ln>
          <a:effectLst/>
        </p:spPr>
      </p:cxnSp>
      <p:cxnSp>
        <p:nvCxnSpPr>
          <p:cNvPr id="26" name="Connecteur droit avec flèche 25"/>
          <p:cNvCxnSpPr/>
          <p:nvPr/>
        </p:nvCxnSpPr>
        <p:spPr bwMode="auto">
          <a:xfrm flipV="1">
            <a:off x="3491880" y="2851468"/>
            <a:ext cx="0" cy="534945"/>
          </a:xfrm>
          <a:prstGeom prst="straightConnector1">
            <a:avLst/>
          </a:prstGeom>
          <a:solidFill>
            <a:schemeClr val="accent1"/>
          </a:solidFill>
          <a:ln w="28575" cap="flat" cmpd="sng" algn="ctr">
            <a:solidFill>
              <a:schemeClr val="tx1">
                <a:lumMod val="95000"/>
                <a:lumOff val="5000"/>
              </a:schemeClr>
            </a:solidFill>
            <a:prstDash val="solid"/>
            <a:round/>
            <a:headEnd type="none" w="med" len="med"/>
            <a:tailEnd type="triangle" w="med" len="med"/>
          </a:ln>
          <a:effectLst/>
        </p:spPr>
      </p:cxnSp>
      <p:cxnSp>
        <p:nvCxnSpPr>
          <p:cNvPr id="28" name="Connecteur droit 27"/>
          <p:cNvCxnSpPr>
            <a:cxnSpLocks noChangeShapeType="1"/>
          </p:cNvCxnSpPr>
          <p:nvPr/>
        </p:nvCxnSpPr>
        <p:spPr bwMode="auto">
          <a:xfrm flipH="1" flipV="1">
            <a:off x="3034927" y="3839789"/>
            <a:ext cx="1421606" cy="0"/>
          </a:xfrm>
          <a:prstGeom prst="line">
            <a:avLst/>
          </a:prstGeom>
          <a:noFill/>
          <a:ln w="28575" algn="ctr">
            <a:solidFill>
              <a:schemeClr val="tx1">
                <a:lumMod val="95000"/>
                <a:lumOff val="5000"/>
              </a:schemeClr>
            </a:solidFill>
            <a:round/>
            <a:headEnd type="none" w="sm" len="sm"/>
            <a:tailEnd type="none" w="sm" len="sm"/>
          </a:ln>
          <a:extLst>
            <a:ext uri="{909E8E84-426E-40DD-AFC4-6F175D3DCCD1}">
              <a14:hiddenFill xmlns:a14="http://schemas.microsoft.com/office/drawing/2010/main">
                <a:noFill/>
              </a14:hiddenFill>
            </a:ext>
          </a:extLst>
        </p:spPr>
      </p:cxnSp>
      <p:cxnSp>
        <p:nvCxnSpPr>
          <p:cNvPr id="29" name="Connecteur droit avec flèche 28"/>
          <p:cNvCxnSpPr>
            <a:cxnSpLocks noChangeShapeType="1"/>
          </p:cNvCxnSpPr>
          <p:nvPr/>
        </p:nvCxnSpPr>
        <p:spPr bwMode="auto">
          <a:xfrm>
            <a:off x="3792165" y="2631305"/>
            <a:ext cx="664369"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33" name="Connecteur droit avec flèche 32"/>
          <p:cNvCxnSpPr>
            <a:cxnSpLocks noChangeShapeType="1"/>
          </p:cNvCxnSpPr>
          <p:nvPr/>
        </p:nvCxnSpPr>
        <p:spPr bwMode="auto">
          <a:xfrm flipV="1">
            <a:off x="3034926" y="2851467"/>
            <a:ext cx="0" cy="100261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35" name="Connecteur droit avec flèche 34"/>
          <p:cNvCxnSpPr>
            <a:cxnSpLocks noChangeShapeType="1"/>
          </p:cNvCxnSpPr>
          <p:nvPr/>
        </p:nvCxnSpPr>
        <p:spPr bwMode="auto">
          <a:xfrm>
            <a:off x="3790974" y="2745605"/>
            <a:ext cx="664369"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grpSp>
        <p:nvGrpSpPr>
          <p:cNvPr id="60" name="Groupe 59"/>
          <p:cNvGrpSpPr/>
          <p:nvPr/>
        </p:nvGrpSpPr>
        <p:grpSpPr>
          <a:xfrm>
            <a:off x="2602729" y="2851467"/>
            <a:ext cx="1824038" cy="1480050"/>
            <a:chOff x="3470306" y="3801956"/>
            <a:chExt cx="2432050" cy="1973400"/>
          </a:xfrm>
        </p:grpSpPr>
        <p:cxnSp>
          <p:nvCxnSpPr>
            <p:cNvPr id="38" name="Connecteur droit 37"/>
            <p:cNvCxnSpPr>
              <a:cxnSpLocks noChangeShapeType="1"/>
            </p:cNvCxnSpPr>
            <p:nvPr/>
          </p:nvCxnSpPr>
          <p:spPr bwMode="auto">
            <a:xfrm flipH="1" flipV="1">
              <a:off x="3470306" y="5770594"/>
              <a:ext cx="2432050" cy="4762"/>
            </a:xfrm>
            <a:prstGeom prst="line">
              <a:avLst/>
            </a:prstGeom>
            <a:noFill/>
            <a:ln w="28575" algn="ctr">
              <a:solidFill>
                <a:schemeClr val="tx1">
                  <a:lumMod val="95000"/>
                  <a:lumOff val="5000"/>
                </a:schemeClr>
              </a:solidFill>
              <a:round/>
              <a:headEnd type="none" w="sm" len="sm"/>
              <a:tailEnd type="none" w="sm" len="sm"/>
            </a:ln>
            <a:extLst>
              <a:ext uri="{909E8E84-426E-40DD-AFC4-6F175D3DCCD1}">
                <a14:hiddenFill xmlns:a14="http://schemas.microsoft.com/office/drawing/2010/main">
                  <a:noFill/>
                </a14:hiddenFill>
              </a:ext>
            </a:extLst>
          </p:spPr>
        </p:cxnSp>
        <p:cxnSp>
          <p:nvCxnSpPr>
            <p:cNvPr id="40" name="Connecteur droit avec flèche 39"/>
            <p:cNvCxnSpPr>
              <a:cxnSpLocks noChangeShapeType="1"/>
              <a:endCxn id="9" idx="2"/>
            </p:cNvCxnSpPr>
            <p:nvPr/>
          </p:nvCxnSpPr>
          <p:spPr bwMode="auto">
            <a:xfrm flipV="1">
              <a:off x="3470306" y="3801956"/>
              <a:ext cx="0" cy="1968641"/>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grpSp>
      <p:cxnSp>
        <p:nvCxnSpPr>
          <p:cNvPr id="43" name="Connecteur droit avec flèche 42"/>
          <p:cNvCxnSpPr>
            <a:cxnSpLocks noChangeShapeType="1"/>
          </p:cNvCxnSpPr>
          <p:nvPr/>
        </p:nvCxnSpPr>
        <p:spPr bwMode="auto">
          <a:xfrm>
            <a:off x="1793105" y="2851467"/>
            <a:ext cx="0" cy="1706269"/>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sp>
        <p:nvSpPr>
          <p:cNvPr id="47" name="Text Box 46"/>
          <p:cNvSpPr txBox="1">
            <a:spLocks noChangeArrowheads="1"/>
          </p:cNvSpPr>
          <p:nvPr/>
        </p:nvSpPr>
        <p:spPr bwMode="auto">
          <a:xfrm>
            <a:off x="1047774" y="4557736"/>
            <a:ext cx="236283" cy="300082"/>
          </a:xfrm>
          <a:prstGeom prst="rect">
            <a:avLst/>
          </a:prstGeom>
          <a:solidFill>
            <a:srgbClr val="FFFF00"/>
          </a:solidFill>
          <a:ln w="9525">
            <a:solidFill>
              <a:schemeClr val="tx1">
                <a:lumMod val="95000"/>
                <a:lumOff val="5000"/>
              </a:schemeClr>
            </a:solidFill>
            <a:miter lim="800000"/>
            <a:headEnd/>
            <a:tailEnd/>
          </a:ln>
        </p:spPr>
        <p:txBody>
          <a:bodyPr wrap="none" lIns="68580" tIns="34290" rIns="68580" bIns="34290">
            <a:spAutoFit/>
          </a:bodyPr>
          <a:lstStyle>
            <a:lvl1pPr>
              <a:spcBef>
                <a:spcPct val="20000"/>
              </a:spcBef>
              <a:buClr>
                <a:srgbClr val="FFFFFF"/>
              </a:buClr>
              <a:buFont typeface="Mistral" panose="03090702030407020403" pitchFamily="66" charset="0"/>
              <a:buChar char="●"/>
              <a:defRPr sz="2600">
                <a:solidFill>
                  <a:srgbClr val="FFFFFF"/>
                </a:solidFill>
                <a:latin typeface="Arial Narrow" panose="020B0606020202030204" pitchFamily="34" charset="0"/>
              </a:defRPr>
            </a:lvl1pPr>
            <a:lvl2pPr marL="742950" indent="-285750">
              <a:spcBef>
                <a:spcPct val="20000"/>
              </a:spcBef>
              <a:buClr>
                <a:srgbClr val="FFFFFF"/>
              </a:buClr>
              <a:buFont typeface="Wingdings" panose="05000000000000000000" pitchFamily="2" charset="2"/>
              <a:buChar char="§"/>
              <a:defRPr sz="2400">
                <a:solidFill>
                  <a:srgbClr val="FFFFFF"/>
                </a:solidFill>
                <a:latin typeface="Arial Narrow" panose="020B0606020202030204" pitchFamily="34" charset="0"/>
              </a:defRPr>
            </a:lvl2pPr>
            <a:lvl3pPr marL="1143000" indent="-228600">
              <a:spcBef>
                <a:spcPct val="20000"/>
              </a:spcBef>
              <a:buClr>
                <a:srgbClr val="FFFFFF"/>
              </a:buClr>
              <a:buChar char="•"/>
              <a:defRPr sz="2000">
                <a:solidFill>
                  <a:srgbClr val="FFFFFF"/>
                </a:solidFill>
                <a:latin typeface="Arial Narrow" panose="020B0606020202030204" pitchFamily="34" charset="0"/>
              </a:defRPr>
            </a:lvl3pPr>
            <a:lvl4pPr marL="1600200" indent="-228600">
              <a:spcBef>
                <a:spcPct val="20000"/>
              </a:spcBef>
              <a:buClr>
                <a:srgbClr val="FFFFFF"/>
              </a:buClr>
              <a:buChar char="–"/>
              <a:defRPr sz="2000">
                <a:solidFill>
                  <a:srgbClr val="FFFFFF"/>
                </a:solidFill>
                <a:latin typeface="Times New Roman" panose="02020603050405020304" pitchFamily="18" charset="0"/>
              </a:defRPr>
            </a:lvl4pPr>
            <a:lvl5pPr marL="2057400" indent="-228600">
              <a:spcBef>
                <a:spcPct val="20000"/>
              </a:spcBef>
              <a:buClr>
                <a:srgbClr val="FFFFFF"/>
              </a:buClr>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anose="02020603050405020304" pitchFamily="18" charset="0"/>
              </a:defRPr>
            </a:lvl9pPr>
          </a:lstStyle>
          <a:p>
            <a:pPr>
              <a:spcBef>
                <a:spcPct val="0"/>
              </a:spcBef>
              <a:buClrTx/>
              <a:buFontTx/>
              <a:buNone/>
            </a:pPr>
            <a:r>
              <a:rPr lang="fr-FR" altLang="fr-FR" sz="1500">
                <a:solidFill>
                  <a:schemeClr val="tx1"/>
                </a:solidFill>
                <a:latin typeface="+mn-lt"/>
              </a:rPr>
              <a:t>5</a:t>
            </a:r>
          </a:p>
        </p:txBody>
      </p:sp>
      <p:grpSp>
        <p:nvGrpSpPr>
          <p:cNvPr id="58" name="Groupe 57"/>
          <p:cNvGrpSpPr/>
          <p:nvPr/>
        </p:nvGrpSpPr>
        <p:grpSpPr>
          <a:xfrm>
            <a:off x="6679407" y="2684905"/>
            <a:ext cx="911424" cy="1146572"/>
            <a:chOff x="8905876" y="3579874"/>
            <a:chExt cx="1215232" cy="1528762"/>
          </a:xfrm>
        </p:grpSpPr>
        <p:cxnSp>
          <p:nvCxnSpPr>
            <p:cNvPr id="30" name="Connecteur droit avec flèche 29"/>
            <p:cNvCxnSpPr>
              <a:cxnSpLocks noChangeShapeType="1"/>
            </p:cNvCxnSpPr>
            <p:nvPr/>
          </p:nvCxnSpPr>
          <p:spPr bwMode="auto">
            <a:xfrm flipH="1">
              <a:off x="8905876" y="5108636"/>
              <a:ext cx="1215232" cy="0"/>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49" name="Connecteur droit 48"/>
            <p:cNvCxnSpPr>
              <a:stCxn id="7" idx="3"/>
            </p:cNvCxnSpPr>
            <p:nvPr/>
          </p:nvCxnSpPr>
          <p:spPr>
            <a:xfrm>
              <a:off x="9881243" y="3579874"/>
              <a:ext cx="234308" cy="8093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10121108" y="3660806"/>
              <a:ext cx="0" cy="144783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e 58"/>
          <p:cNvGrpSpPr/>
          <p:nvPr/>
        </p:nvGrpSpPr>
        <p:grpSpPr>
          <a:xfrm>
            <a:off x="6983062" y="2586008"/>
            <a:ext cx="896495" cy="1743722"/>
            <a:chOff x="9310749" y="3448012"/>
            <a:chExt cx="1195326" cy="2324963"/>
          </a:xfrm>
        </p:grpSpPr>
        <p:cxnSp>
          <p:nvCxnSpPr>
            <p:cNvPr id="36" name="Connecteur droit avec flèche 35"/>
            <p:cNvCxnSpPr>
              <a:cxnSpLocks noChangeShapeType="1"/>
            </p:cNvCxnSpPr>
            <p:nvPr/>
          </p:nvCxnSpPr>
          <p:spPr bwMode="auto">
            <a:xfrm flipH="1" flipV="1">
              <a:off x="9310749" y="5770594"/>
              <a:ext cx="1195326" cy="2381"/>
            </a:xfrm>
            <a:prstGeom prst="straightConnector1">
              <a:avLst/>
            </a:prstGeom>
            <a:noFill/>
            <a:ln w="28575" algn="ctr">
              <a:solidFill>
                <a:schemeClr val="tx1">
                  <a:lumMod val="95000"/>
                  <a:lumOff val="5000"/>
                </a:schemeClr>
              </a:solidFill>
              <a:round/>
              <a:headEnd/>
              <a:tailEnd type="triangle" w="med" len="med"/>
            </a:ln>
            <a:extLst>
              <a:ext uri="{909E8E84-426E-40DD-AFC4-6F175D3DCCD1}">
                <a14:hiddenFill xmlns:a14="http://schemas.microsoft.com/office/drawing/2010/main">
                  <a:noFill/>
                </a14:hiddenFill>
              </a:ext>
            </a:extLst>
          </p:spPr>
        </p:cxnSp>
        <p:cxnSp>
          <p:nvCxnSpPr>
            <p:cNvPr id="51" name="Connecteur droit 50"/>
            <p:cNvCxnSpPr/>
            <p:nvPr/>
          </p:nvCxnSpPr>
          <p:spPr>
            <a:xfrm>
              <a:off x="9877854" y="3448012"/>
              <a:ext cx="628221"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10506075" y="3448013"/>
              <a:ext cx="0" cy="2324962"/>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2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4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66" name="Connecteur droit 265"/>
          <p:cNvCxnSpPr/>
          <p:nvPr/>
        </p:nvCxnSpPr>
        <p:spPr>
          <a:xfrm>
            <a:off x="499676" y="3273828"/>
            <a:ext cx="8464812"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7" name="Titre 1"/>
          <p:cNvSpPr txBox="1">
            <a:spLocks/>
          </p:cNvSpPr>
          <p:nvPr/>
        </p:nvSpPr>
        <p:spPr>
          <a:xfrm>
            <a:off x="1626342" y="2928612"/>
            <a:ext cx="92943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 1 à J7</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8" name="Titre 1"/>
          <p:cNvSpPr txBox="1">
            <a:spLocks/>
          </p:cNvSpPr>
          <p:nvPr/>
        </p:nvSpPr>
        <p:spPr>
          <a:xfrm>
            <a:off x="499676" y="2928611"/>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11" name="Picture 4" descr="Résultat de recherche d'images pour &quot;embryon défini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137171"/>
            <a:ext cx="967871"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2" name="Picture 6" descr="Résultat de recherche d'images pour &quot;spermatozoïd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76" y="2137171"/>
            <a:ext cx="1037078"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6" name="Titre 1"/>
          <p:cNvSpPr txBox="1">
            <a:spLocks/>
          </p:cNvSpPr>
          <p:nvPr/>
        </p:nvSpPr>
        <p:spPr>
          <a:xfrm>
            <a:off x="2602516" y="2928611"/>
            <a:ext cx="1897477"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J8 à J27</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7" name="Titre 1"/>
          <p:cNvSpPr txBox="1">
            <a:spLocks/>
          </p:cNvSpPr>
          <p:nvPr/>
        </p:nvSpPr>
        <p:spPr>
          <a:xfrm>
            <a:off x="4572002" y="2928612"/>
            <a:ext cx="1775047" cy="215723"/>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J28 à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8" name="Titre 1"/>
          <p:cNvSpPr txBox="1">
            <a:spLocks/>
          </p:cNvSpPr>
          <p:nvPr/>
        </p:nvSpPr>
        <p:spPr>
          <a:xfrm>
            <a:off x="6444208" y="2928612"/>
            <a:ext cx="2428913" cy="21572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&gt;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pic>
        <p:nvPicPr>
          <p:cNvPr id="319" name="Picture 2" descr="D:\Activités d'enseignements\Ressources\Multimedia\Multimedia echographie RU\Photos Titan Benedicte Gabriel\Bov Gestation J42 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997" y="2094746"/>
            <a:ext cx="1259057" cy="76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 name="Groupe 319"/>
          <p:cNvGrpSpPr/>
          <p:nvPr/>
        </p:nvGrpSpPr>
        <p:grpSpPr>
          <a:xfrm>
            <a:off x="7075236" y="2064515"/>
            <a:ext cx="1380864" cy="798560"/>
            <a:chOff x="112713" y="115888"/>
            <a:chExt cx="4478337" cy="3529012"/>
          </a:xfrm>
        </p:grpSpPr>
        <p:pic>
          <p:nvPicPr>
            <p:cNvPr id="321" name="Picture 2" descr="D:\Activités d'enseignements\Ressources\Multimedia\Multimedia echographie RU\Photos Titan Benedicte Gabriel\Bov Gestation Foetus.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 name="Rectangle 321"/>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3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7758" y="2137171"/>
            <a:ext cx="1528218" cy="725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5" name="Rectangle à coins arrondis 354"/>
          <p:cNvSpPr/>
          <p:nvPr/>
        </p:nvSpPr>
        <p:spPr>
          <a:xfrm>
            <a:off x="1658391" y="1740479"/>
            <a:ext cx="2841600"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précoce</a:t>
            </a:r>
            <a:endParaRPr lang="fr-BE" sz="1200" dirty="0">
              <a:latin typeface="Verdana" panose="020B0604030504040204" pitchFamily="34" charset="0"/>
              <a:ea typeface="Verdana" panose="020B0604030504040204" pitchFamily="34" charset="0"/>
            </a:endParaRPr>
          </a:p>
        </p:txBody>
      </p:sp>
      <p:sp>
        <p:nvSpPr>
          <p:cNvPr id="358" name="Rectangle à coins arrondis 357"/>
          <p:cNvSpPr/>
          <p:nvPr/>
        </p:nvSpPr>
        <p:spPr>
          <a:xfrm>
            <a:off x="4572000" y="1545636"/>
            <a:ext cx="1728192"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tardive</a:t>
            </a:r>
            <a:endParaRPr lang="fr-BE" sz="1200" dirty="0">
              <a:latin typeface="Verdana" panose="020B0604030504040204" pitchFamily="34" charset="0"/>
              <a:ea typeface="Verdana" panose="020B0604030504040204" pitchFamily="34" charset="0"/>
            </a:endParaRPr>
          </a:p>
        </p:txBody>
      </p:sp>
      <p:sp>
        <p:nvSpPr>
          <p:cNvPr id="359" name="Rectangle à coins arrondis 358"/>
          <p:cNvSpPr/>
          <p:nvPr/>
        </p:nvSpPr>
        <p:spPr>
          <a:xfrm>
            <a:off x="6460729" y="1728835"/>
            <a:ext cx="1728192"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a:t>
            </a:r>
            <a:r>
              <a:rPr lang="fr-BE" sz="1200" dirty="0" err="1" smtClean="0">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sp>
        <p:nvSpPr>
          <p:cNvPr id="88" name="Rectangle à coins arrondis 87"/>
          <p:cNvSpPr/>
          <p:nvPr/>
        </p:nvSpPr>
        <p:spPr>
          <a:xfrm>
            <a:off x="2311018" y="411510"/>
            <a:ext cx="4842129" cy="634571"/>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smtClean="0"/>
              <a:t>Définir (une fois encore)</a:t>
            </a:r>
            <a:endParaRPr lang="fr-BE" sz="3200" dirty="0"/>
          </a:p>
        </p:txBody>
      </p:sp>
      <p:sp>
        <p:nvSpPr>
          <p:cNvPr id="94" name="Titre 1"/>
          <p:cNvSpPr txBox="1">
            <a:spLocks/>
          </p:cNvSpPr>
          <p:nvPr/>
        </p:nvSpPr>
        <p:spPr>
          <a:xfrm>
            <a:off x="499676" y="3410878"/>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Non Fécond</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95" name="Titre 1"/>
          <p:cNvSpPr txBox="1">
            <a:spLocks/>
          </p:cNvSpPr>
          <p:nvPr/>
        </p:nvSpPr>
        <p:spPr>
          <a:xfrm>
            <a:off x="1658392" y="3410878"/>
            <a:ext cx="897385" cy="34900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 très précoce</a:t>
            </a:r>
          </a:p>
        </p:txBody>
      </p:sp>
      <p:sp>
        <p:nvSpPr>
          <p:cNvPr id="96" name="Titre 1"/>
          <p:cNvSpPr txBox="1">
            <a:spLocks/>
          </p:cNvSpPr>
          <p:nvPr/>
        </p:nvSpPr>
        <p:spPr>
          <a:xfrm>
            <a:off x="2659168" y="3410878"/>
            <a:ext cx="1840824" cy="244349"/>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ME précoce</a:t>
            </a:r>
          </a:p>
        </p:txBody>
      </p:sp>
      <p:sp>
        <p:nvSpPr>
          <p:cNvPr id="97" name="Titre 1"/>
          <p:cNvSpPr txBox="1">
            <a:spLocks/>
          </p:cNvSpPr>
          <p:nvPr/>
        </p:nvSpPr>
        <p:spPr>
          <a:xfrm>
            <a:off x="6460730" y="3410878"/>
            <a:ext cx="2287735" cy="25121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Avortement J45 – J260 </a:t>
            </a:r>
          </a:p>
        </p:txBody>
      </p:sp>
      <p:sp>
        <p:nvSpPr>
          <p:cNvPr id="98" name="Titre 1"/>
          <p:cNvSpPr txBox="1">
            <a:spLocks/>
          </p:cNvSpPr>
          <p:nvPr/>
        </p:nvSpPr>
        <p:spPr>
          <a:xfrm>
            <a:off x="4572002" y="3410878"/>
            <a:ext cx="1775046" cy="25121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 tardive</a:t>
            </a:r>
          </a:p>
        </p:txBody>
      </p:sp>
      <p:sp>
        <p:nvSpPr>
          <p:cNvPr id="100" name="Titre 1"/>
          <p:cNvSpPr txBox="1">
            <a:spLocks/>
          </p:cNvSpPr>
          <p:nvPr/>
        </p:nvSpPr>
        <p:spPr>
          <a:xfrm>
            <a:off x="6512711" y="3776392"/>
            <a:ext cx="2287735" cy="3615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Accouchement prématuré</a:t>
            </a:r>
          </a:p>
          <a:p>
            <a:r>
              <a:rPr lang="fr-BE" sz="1200" dirty="0" smtClean="0">
                <a:latin typeface="Verdana" panose="020B0604030504040204" pitchFamily="34" charset="0"/>
                <a:ea typeface="Verdana" panose="020B0604030504040204" pitchFamily="34" charset="0"/>
                <a:cs typeface="Verdana" panose="020B0604030504040204" pitchFamily="34" charset="0"/>
              </a:rPr>
              <a:t>&gt; J260</a:t>
            </a:r>
          </a:p>
        </p:txBody>
      </p:sp>
    </p:spTree>
    <p:extLst>
      <p:ext uri="{BB962C8B-B14F-4D97-AF65-F5344CB8AC3E}">
        <p14:creationId xmlns:p14="http://schemas.microsoft.com/office/powerpoint/2010/main" val="138190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10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1619672" y="1563638"/>
            <a:ext cx="5616624" cy="165618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a:solidFill>
                  <a:srgbClr val="000000"/>
                </a:solidFill>
              </a:rPr>
              <a:t>Comment faire le constat d’œstrus chez la génisse ou la vache ? </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51</a:t>
            </a:fld>
            <a:endParaRPr lang="fr-BE"/>
          </a:p>
        </p:txBody>
      </p:sp>
    </p:spTree>
    <p:extLst>
      <p:ext uri="{BB962C8B-B14F-4D97-AF65-F5344CB8AC3E}">
        <p14:creationId xmlns:p14="http://schemas.microsoft.com/office/powerpoint/2010/main" val="23595872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3" descr="Chap 04 detection chaleurs 20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5255"/>
            <a:ext cx="7057481" cy="488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86F1A05-098B-4BC5-8AFC-FFFE968C38FD}" type="slidenum">
              <a:rPr lang="fr-BE" smtClean="0"/>
              <a:t>52</a:t>
            </a:fld>
            <a:endParaRPr lang="fr-BE"/>
          </a:p>
        </p:txBody>
      </p:sp>
    </p:spTree>
    <p:extLst>
      <p:ext uri="{BB962C8B-B14F-4D97-AF65-F5344CB8AC3E}">
        <p14:creationId xmlns:p14="http://schemas.microsoft.com/office/powerpoint/2010/main" val="12940968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03" name="Rectangle 3"/>
          <p:cNvSpPr>
            <a:spLocks noChangeArrowheads="1"/>
          </p:cNvSpPr>
          <p:nvPr/>
        </p:nvSpPr>
        <p:spPr bwMode="auto">
          <a:xfrm>
            <a:off x="4932365" y="2409826"/>
            <a:ext cx="935037" cy="216694"/>
          </a:xfrm>
          <a:prstGeom prst="rect">
            <a:avLst/>
          </a:prstGeom>
          <a:solidFill>
            <a:srgbClr val="0066FF"/>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153604" name="Rectangle 4"/>
          <p:cNvSpPr>
            <a:spLocks noChangeArrowheads="1"/>
          </p:cNvSpPr>
          <p:nvPr/>
        </p:nvSpPr>
        <p:spPr bwMode="auto">
          <a:xfrm>
            <a:off x="5867400" y="2409826"/>
            <a:ext cx="2736850" cy="216694"/>
          </a:xfrm>
          <a:prstGeom prst="rect">
            <a:avLst/>
          </a:prstGeom>
          <a:solidFill>
            <a:srgbClr val="FFFF00"/>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29701" name="Text Box 5"/>
          <p:cNvSpPr txBox="1">
            <a:spLocks noChangeArrowheads="1"/>
          </p:cNvSpPr>
          <p:nvPr/>
        </p:nvSpPr>
        <p:spPr bwMode="auto">
          <a:xfrm>
            <a:off x="8872539" y="1934766"/>
            <a:ext cx="164895" cy="297859"/>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endParaRPr lang="fr-BE" altLang="fr-FR" sz="1400">
              <a:solidFill>
                <a:schemeClr val="bg1"/>
              </a:solidFill>
              <a:latin typeface="+mn-lt"/>
            </a:endParaRPr>
          </a:p>
        </p:txBody>
      </p:sp>
      <p:grpSp>
        <p:nvGrpSpPr>
          <p:cNvPr id="2" name="Group 6"/>
          <p:cNvGrpSpPr>
            <a:grpSpLocks/>
          </p:cNvGrpSpPr>
          <p:nvPr/>
        </p:nvGrpSpPr>
        <p:grpSpPr bwMode="auto">
          <a:xfrm>
            <a:off x="7788280" y="1072754"/>
            <a:ext cx="1079501" cy="1337072"/>
            <a:chOff x="4906" y="901"/>
            <a:chExt cx="680" cy="1123"/>
          </a:xfrm>
        </p:grpSpPr>
        <p:sp>
          <p:nvSpPr>
            <p:cNvPr id="29734" name="Text Box 7"/>
            <p:cNvSpPr txBox="1">
              <a:spLocks noChangeArrowheads="1"/>
            </p:cNvSpPr>
            <p:nvPr/>
          </p:nvSpPr>
          <p:spPr bwMode="auto">
            <a:xfrm>
              <a:off x="4906" y="901"/>
              <a:ext cx="68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fr-BE" altLang="fr-FR" sz="1400" dirty="0">
                  <a:solidFill>
                    <a:schemeClr val="bg1"/>
                  </a:solidFill>
                  <a:latin typeface="+mn-lt"/>
                </a:rPr>
                <a:t>V</a:t>
              </a:r>
              <a:r>
                <a:rPr lang="fr-BE" altLang="fr-FR" sz="1400" dirty="0" smtClean="0">
                  <a:solidFill>
                    <a:schemeClr val="bg1"/>
                  </a:solidFill>
                  <a:latin typeface="+mn-lt"/>
                </a:rPr>
                <a:t>1 </a:t>
              </a:r>
              <a:r>
                <a:rPr lang="fr-BE" altLang="fr-FR" sz="1400" dirty="0">
                  <a:solidFill>
                    <a:schemeClr val="bg1"/>
                  </a:solidFill>
                  <a:latin typeface="+mn-lt"/>
                </a:rPr>
                <a:t>: 24 </a:t>
              </a:r>
              <a:r>
                <a:rPr lang="fr-BE" altLang="fr-FR" sz="1400" dirty="0" smtClean="0">
                  <a:solidFill>
                    <a:schemeClr val="bg1"/>
                  </a:solidFill>
                  <a:latin typeface="+mn-lt"/>
                </a:rPr>
                <a:t>mois</a:t>
              </a:r>
              <a:endParaRPr lang="fr-BE" altLang="fr-FR" sz="1400" dirty="0">
                <a:solidFill>
                  <a:schemeClr val="bg1"/>
                </a:solidFill>
                <a:latin typeface="+mn-lt"/>
              </a:endParaRPr>
            </a:p>
          </p:txBody>
        </p:sp>
        <p:sp>
          <p:nvSpPr>
            <p:cNvPr id="29735" name="Line 8"/>
            <p:cNvSpPr>
              <a:spLocks noChangeShapeType="1"/>
            </p:cNvSpPr>
            <p:nvPr/>
          </p:nvSpPr>
          <p:spPr bwMode="auto">
            <a:xfrm flipV="1">
              <a:off x="5420" y="1162"/>
              <a:ext cx="0" cy="8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400">
                <a:solidFill>
                  <a:schemeClr val="bg1"/>
                </a:solidFill>
              </a:endParaRPr>
            </a:p>
          </p:txBody>
        </p:sp>
      </p:grpSp>
      <p:sp>
        <p:nvSpPr>
          <p:cNvPr id="153609" name="Text Box 9"/>
          <p:cNvSpPr txBox="1">
            <a:spLocks noChangeArrowheads="1"/>
          </p:cNvSpPr>
          <p:nvPr/>
        </p:nvSpPr>
        <p:spPr bwMode="auto">
          <a:xfrm>
            <a:off x="468313" y="803673"/>
            <a:ext cx="895799" cy="297859"/>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fr-BE" altLang="fr-FR" sz="1400" dirty="0" smtClean="0">
                <a:solidFill>
                  <a:schemeClr val="bg1"/>
                </a:solidFill>
                <a:latin typeface="+mn-lt"/>
              </a:rPr>
              <a:t>Naissance</a:t>
            </a:r>
            <a:endParaRPr lang="fr-BE" altLang="fr-FR" sz="1400" dirty="0">
              <a:solidFill>
                <a:schemeClr val="bg1"/>
              </a:solidFill>
              <a:latin typeface="+mn-lt"/>
            </a:endParaRPr>
          </a:p>
        </p:txBody>
      </p:sp>
      <p:sp>
        <p:nvSpPr>
          <p:cNvPr id="153610" name="Line 10"/>
          <p:cNvSpPr>
            <a:spLocks noChangeShapeType="1"/>
          </p:cNvSpPr>
          <p:nvPr/>
        </p:nvSpPr>
        <p:spPr bwMode="auto">
          <a:xfrm flipV="1">
            <a:off x="468313" y="1168003"/>
            <a:ext cx="0" cy="124182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11" name="Rectangle 11"/>
          <p:cNvSpPr>
            <a:spLocks noChangeArrowheads="1"/>
          </p:cNvSpPr>
          <p:nvPr/>
        </p:nvSpPr>
        <p:spPr bwMode="auto">
          <a:xfrm>
            <a:off x="4067176" y="2409826"/>
            <a:ext cx="865188" cy="216694"/>
          </a:xfrm>
          <a:prstGeom prst="rect">
            <a:avLst/>
          </a:prstGeom>
          <a:solidFill>
            <a:srgbClr val="008000"/>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153612" name="Rectangle 12"/>
          <p:cNvSpPr>
            <a:spLocks noChangeArrowheads="1"/>
          </p:cNvSpPr>
          <p:nvPr/>
        </p:nvSpPr>
        <p:spPr bwMode="auto">
          <a:xfrm>
            <a:off x="468314" y="2409826"/>
            <a:ext cx="3598862" cy="216694"/>
          </a:xfrm>
          <a:prstGeom prst="rect">
            <a:avLst/>
          </a:prstGeom>
          <a:solidFill>
            <a:srgbClr val="00FF00"/>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153613" name="Line 13"/>
          <p:cNvSpPr>
            <a:spLocks noChangeShapeType="1"/>
          </p:cNvSpPr>
          <p:nvPr/>
        </p:nvSpPr>
        <p:spPr bwMode="auto">
          <a:xfrm flipV="1">
            <a:off x="4067175" y="1437086"/>
            <a:ext cx="0" cy="97274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14" name="Text Box 14"/>
          <p:cNvSpPr txBox="1">
            <a:spLocks noChangeArrowheads="1"/>
          </p:cNvSpPr>
          <p:nvPr/>
        </p:nvSpPr>
        <p:spPr bwMode="auto">
          <a:xfrm>
            <a:off x="3419476" y="897732"/>
            <a:ext cx="1360350"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Puberté </a:t>
            </a:r>
            <a:r>
              <a:rPr lang="fr-BE" altLang="fr-FR" sz="1400" dirty="0">
                <a:solidFill>
                  <a:schemeClr val="bg1"/>
                </a:solidFill>
                <a:latin typeface="+mn-lt"/>
              </a:rPr>
              <a:t>12 </a:t>
            </a:r>
            <a:r>
              <a:rPr lang="fr-BE" altLang="fr-FR" sz="1400" dirty="0" smtClean="0">
                <a:solidFill>
                  <a:schemeClr val="bg1"/>
                </a:solidFill>
                <a:latin typeface="+mn-lt"/>
              </a:rPr>
              <a:t>mois</a:t>
            </a:r>
            <a:endParaRPr lang="fr-BE" altLang="fr-FR" sz="1400" dirty="0">
              <a:solidFill>
                <a:schemeClr val="bg1"/>
              </a:solidFill>
              <a:latin typeface="+mn-lt"/>
            </a:endParaRPr>
          </a:p>
        </p:txBody>
      </p:sp>
      <p:sp>
        <p:nvSpPr>
          <p:cNvPr id="153615" name="Text Box 15"/>
          <p:cNvSpPr txBox="1">
            <a:spLocks noChangeArrowheads="1"/>
          </p:cNvSpPr>
          <p:nvPr/>
        </p:nvSpPr>
        <p:spPr bwMode="auto">
          <a:xfrm>
            <a:off x="4695826" y="1325167"/>
            <a:ext cx="1304566"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1</a:t>
            </a:r>
            <a:r>
              <a:rPr lang="fr-BE" altLang="fr-FR" sz="1400" baseline="30000" dirty="0" smtClean="0">
                <a:solidFill>
                  <a:schemeClr val="bg1"/>
                </a:solidFill>
                <a:latin typeface="+mn-lt"/>
              </a:rPr>
              <a:t>ère</a:t>
            </a:r>
            <a:r>
              <a:rPr lang="fr-BE" altLang="fr-FR" sz="1400" dirty="0" smtClean="0">
                <a:solidFill>
                  <a:schemeClr val="bg1"/>
                </a:solidFill>
                <a:latin typeface="+mn-lt"/>
              </a:rPr>
              <a:t> IA : </a:t>
            </a:r>
            <a:r>
              <a:rPr lang="fr-BE" altLang="fr-FR" sz="1400" dirty="0">
                <a:solidFill>
                  <a:schemeClr val="bg1"/>
                </a:solidFill>
                <a:latin typeface="+mn-lt"/>
              </a:rPr>
              <a:t>14 </a:t>
            </a:r>
            <a:r>
              <a:rPr lang="fr-BE" altLang="fr-FR" sz="1400" dirty="0" smtClean="0">
                <a:solidFill>
                  <a:schemeClr val="bg1"/>
                </a:solidFill>
                <a:latin typeface="+mn-lt"/>
              </a:rPr>
              <a:t>mois</a:t>
            </a:r>
            <a:endParaRPr lang="fr-BE" altLang="fr-FR" sz="1400" dirty="0">
              <a:solidFill>
                <a:schemeClr val="bg1"/>
              </a:solidFill>
              <a:latin typeface="+mn-lt"/>
            </a:endParaRPr>
          </a:p>
        </p:txBody>
      </p:sp>
      <p:sp>
        <p:nvSpPr>
          <p:cNvPr id="153616" name="Text Box 16"/>
          <p:cNvSpPr txBox="1">
            <a:spLocks noChangeArrowheads="1"/>
          </p:cNvSpPr>
          <p:nvPr/>
        </p:nvSpPr>
        <p:spPr bwMode="auto">
          <a:xfrm>
            <a:off x="5775326" y="1810942"/>
            <a:ext cx="1725257"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Début de la gestation</a:t>
            </a:r>
            <a:endParaRPr lang="fr-BE" altLang="fr-FR" sz="1400" dirty="0">
              <a:solidFill>
                <a:schemeClr val="bg1"/>
              </a:solidFill>
              <a:latin typeface="+mn-lt"/>
            </a:endParaRPr>
          </a:p>
        </p:txBody>
      </p:sp>
      <p:sp>
        <p:nvSpPr>
          <p:cNvPr id="153617" name="Line 17"/>
          <p:cNvSpPr>
            <a:spLocks noChangeShapeType="1"/>
          </p:cNvSpPr>
          <p:nvPr/>
        </p:nvSpPr>
        <p:spPr bwMode="auto">
          <a:xfrm flipV="1">
            <a:off x="5867400" y="2085976"/>
            <a:ext cx="0" cy="32385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18" name="Line 18"/>
          <p:cNvSpPr>
            <a:spLocks noChangeShapeType="1"/>
          </p:cNvSpPr>
          <p:nvPr/>
        </p:nvSpPr>
        <p:spPr bwMode="auto">
          <a:xfrm flipV="1">
            <a:off x="4932363" y="1653778"/>
            <a:ext cx="0" cy="756047"/>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19" name="Text Box 19"/>
          <p:cNvSpPr txBox="1">
            <a:spLocks noChangeArrowheads="1"/>
          </p:cNvSpPr>
          <p:nvPr/>
        </p:nvSpPr>
        <p:spPr bwMode="auto">
          <a:xfrm>
            <a:off x="1042989" y="3003948"/>
            <a:ext cx="1179339" cy="7287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a:t>
            </a:r>
            <a:endParaRPr lang="fr-BE" altLang="fr-FR" sz="1400" dirty="0">
              <a:solidFill>
                <a:schemeClr val="bg1"/>
              </a:solidFill>
              <a:latin typeface="+mn-lt"/>
            </a:endParaRPr>
          </a:p>
          <a:p>
            <a:pPr eaLnBrk="1" hangingPunct="1"/>
            <a:r>
              <a:rPr lang="fr-BE" altLang="fr-FR" sz="1400" dirty="0">
                <a:solidFill>
                  <a:schemeClr val="bg1"/>
                </a:solidFill>
                <a:latin typeface="+mn-lt"/>
              </a:rPr>
              <a:t>d</a:t>
            </a:r>
            <a:r>
              <a:rPr lang="fr-BE" altLang="fr-FR" sz="1400" dirty="0" smtClean="0">
                <a:solidFill>
                  <a:schemeClr val="bg1"/>
                </a:solidFill>
                <a:latin typeface="+mn-lt"/>
              </a:rPr>
              <a:t>’</a:t>
            </a:r>
            <a:r>
              <a:rPr lang="fr-BE" altLang="fr-FR" sz="1400" dirty="0" err="1" smtClean="0">
                <a:solidFill>
                  <a:schemeClr val="bg1"/>
                </a:solidFill>
                <a:latin typeface="+mn-lt"/>
              </a:rPr>
              <a:t>anoestrus</a:t>
            </a:r>
            <a:endParaRPr lang="fr-BE" altLang="fr-FR" sz="1400" dirty="0" smtClean="0">
              <a:solidFill>
                <a:schemeClr val="bg1"/>
              </a:solidFill>
              <a:latin typeface="+mn-lt"/>
            </a:endParaRPr>
          </a:p>
          <a:p>
            <a:pPr eaLnBrk="1" hangingPunct="1"/>
            <a:r>
              <a:rPr lang="fr-BE" altLang="fr-FR" sz="1400" dirty="0" smtClean="0">
                <a:solidFill>
                  <a:schemeClr val="bg1"/>
                </a:solidFill>
                <a:latin typeface="+mn-lt"/>
              </a:rPr>
              <a:t>physiologique</a:t>
            </a:r>
            <a:endParaRPr lang="fr-BE" altLang="fr-FR" sz="1400" dirty="0">
              <a:solidFill>
                <a:schemeClr val="bg1"/>
              </a:solidFill>
              <a:latin typeface="+mn-lt"/>
            </a:endParaRPr>
          </a:p>
        </p:txBody>
      </p:sp>
      <p:sp>
        <p:nvSpPr>
          <p:cNvPr id="153620" name="AutoShape 20"/>
          <p:cNvSpPr>
            <a:spLocks noChangeArrowheads="1"/>
          </p:cNvSpPr>
          <p:nvPr/>
        </p:nvSpPr>
        <p:spPr bwMode="auto">
          <a:xfrm flipV="1">
            <a:off x="4067176" y="381357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21" name="Text Box 21"/>
          <p:cNvSpPr txBox="1">
            <a:spLocks noChangeArrowheads="1"/>
          </p:cNvSpPr>
          <p:nvPr/>
        </p:nvSpPr>
        <p:spPr bwMode="auto">
          <a:xfrm>
            <a:off x="3995739" y="3003947"/>
            <a:ext cx="824883"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a:t>
            </a:r>
          </a:p>
          <a:p>
            <a:pPr eaLnBrk="1" hangingPunct="1"/>
            <a:r>
              <a:rPr lang="fr-BE" altLang="fr-FR" sz="1400" dirty="0">
                <a:solidFill>
                  <a:schemeClr val="bg1"/>
                </a:solidFill>
                <a:latin typeface="+mn-lt"/>
              </a:rPr>
              <a:t>d</a:t>
            </a:r>
            <a:r>
              <a:rPr lang="fr-BE" altLang="fr-FR" sz="1400" dirty="0" smtClean="0">
                <a:solidFill>
                  <a:schemeClr val="bg1"/>
                </a:solidFill>
                <a:latin typeface="+mn-lt"/>
              </a:rPr>
              <a:t>’attente</a:t>
            </a:r>
            <a:endParaRPr lang="fr-BE" altLang="fr-FR" sz="1400" dirty="0">
              <a:solidFill>
                <a:schemeClr val="bg1"/>
              </a:solidFill>
              <a:latin typeface="+mn-lt"/>
            </a:endParaRPr>
          </a:p>
        </p:txBody>
      </p:sp>
      <p:sp>
        <p:nvSpPr>
          <p:cNvPr id="153622" name="Text Box 22"/>
          <p:cNvSpPr txBox="1">
            <a:spLocks noChangeArrowheads="1"/>
          </p:cNvSpPr>
          <p:nvPr/>
        </p:nvSpPr>
        <p:spPr bwMode="auto">
          <a:xfrm>
            <a:off x="5076826" y="3003947"/>
            <a:ext cx="1159846"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de </a:t>
            </a:r>
          </a:p>
          <a:p>
            <a:pPr eaLnBrk="1" hangingPunct="1"/>
            <a:r>
              <a:rPr lang="fr-BE" altLang="fr-FR" sz="1400" dirty="0">
                <a:solidFill>
                  <a:schemeClr val="bg1"/>
                </a:solidFill>
                <a:latin typeface="+mn-lt"/>
              </a:rPr>
              <a:t>r</a:t>
            </a:r>
            <a:r>
              <a:rPr lang="fr-BE" altLang="fr-FR" sz="1400" dirty="0" smtClean="0">
                <a:solidFill>
                  <a:schemeClr val="bg1"/>
                </a:solidFill>
                <a:latin typeface="+mn-lt"/>
              </a:rPr>
              <a:t>eproduction </a:t>
            </a:r>
            <a:endParaRPr lang="fr-BE" altLang="fr-FR" sz="1400" dirty="0">
              <a:solidFill>
                <a:schemeClr val="bg1"/>
              </a:solidFill>
              <a:latin typeface="+mn-lt"/>
            </a:endParaRPr>
          </a:p>
        </p:txBody>
      </p:sp>
      <p:sp>
        <p:nvSpPr>
          <p:cNvPr id="153623" name="Line 23"/>
          <p:cNvSpPr>
            <a:spLocks noChangeShapeType="1"/>
          </p:cNvSpPr>
          <p:nvPr/>
        </p:nvSpPr>
        <p:spPr bwMode="auto">
          <a:xfrm>
            <a:off x="1619250" y="2625329"/>
            <a:ext cx="0" cy="432197"/>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24" name="Line 24"/>
          <p:cNvSpPr>
            <a:spLocks noChangeShapeType="1"/>
          </p:cNvSpPr>
          <p:nvPr/>
        </p:nvSpPr>
        <p:spPr bwMode="auto">
          <a:xfrm>
            <a:off x="4427538" y="2625330"/>
            <a:ext cx="0" cy="378619"/>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25" name="Line 25"/>
          <p:cNvSpPr>
            <a:spLocks noChangeShapeType="1"/>
          </p:cNvSpPr>
          <p:nvPr/>
        </p:nvSpPr>
        <p:spPr bwMode="auto">
          <a:xfrm>
            <a:off x="5364163" y="2625330"/>
            <a:ext cx="0" cy="378619"/>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26" name="AutoShape 26"/>
          <p:cNvSpPr>
            <a:spLocks noChangeArrowheads="1"/>
          </p:cNvSpPr>
          <p:nvPr/>
        </p:nvSpPr>
        <p:spPr bwMode="auto">
          <a:xfrm flipV="1">
            <a:off x="4283077" y="3975497"/>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27" name="AutoShape 27"/>
          <p:cNvSpPr>
            <a:spLocks noChangeArrowheads="1"/>
          </p:cNvSpPr>
          <p:nvPr/>
        </p:nvSpPr>
        <p:spPr bwMode="auto">
          <a:xfrm flipV="1">
            <a:off x="4500564" y="4137422"/>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28" name="AutoShape 28"/>
          <p:cNvSpPr>
            <a:spLocks noChangeArrowheads="1"/>
          </p:cNvSpPr>
          <p:nvPr/>
        </p:nvSpPr>
        <p:spPr bwMode="auto">
          <a:xfrm flipV="1">
            <a:off x="5508626" y="381357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29" name="AutoShape 29"/>
          <p:cNvSpPr>
            <a:spLocks noChangeArrowheads="1"/>
          </p:cNvSpPr>
          <p:nvPr/>
        </p:nvSpPr>
        <p:spPr bwMode="auto">
          <a:xfrm flipV="1">
            <a:off x="5724527" y="3975497"/>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30" name="AutoShape 30"/>
          <p:cNvSpPr>
            <a:spLocks noChangeArrowheads="1"/>
          </p:cNvSpPr>
          <p:nvPr/>
        </p:nvSpPr>
        <p:spPr bwMode="auto">
          <a:xfrm flipV="1">
            <a:off x="5940427" y="413742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31" name="AutoShape 31"/>
          <p:cNvSpPr>
            <a:spLocks noChangeArrowheads="1"/>
          </p:cNvSpPr>
          <p:nvPr/>
        </p:nvSpPr>
        <p:spPr bwMode="auto">
          <a:xfrm flipV="1">
            <a:off x="1403351" y="381357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32" name="AutoShape 32"/>
          <p:cNvSpPr>
            <a:spLocks noChangeArrowheads="1"/>
          </p:cNvSpPr>
          <p:nvPr/>
        </p:nvSpPr>
        <p:spPr bwMode="auto">
          <a:xfrm flipV="1">
            <a:off x="1619252" y="3975497"/>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33" name="AutoShape 33"/>
          <p:cNvSpPr>
            <a:spLocks noChangeArrowheads="1"/>
          </p:cNvSpPr>
          <p:nvPr/>
        </p:nvSpPr>
        <p:spPr bwMode="auto">
          <a:xfrm flipV="1">
            <a:off x="7308852" y="381357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3634" name="Text Box 34"/>
          <p:cNvSpPr txBox="1">
            <a:spLocks noChangeArrowheads="1"/>
          </p:cNvSpPr>
          <p:nvPr/>
        </p:nvSpPr>
        <p:spPr bwMode="auto">
          <a:xfrm>
            <a:off x="7143751" y="2999186"/>
            <a:ext cx="1219414" cy="7287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a:t>
            </a:r>
          </a:p>
          <a:p>
            <a:pPr eaLnBrk="1" hangingPunct="1"/>
            <a:r>
              <a:rPr lang="fr-BE" altLang="fr-FR" sz="1400" dirty="0">
                <a:solidFill>
                  <a:schemeClr val="bg1"/>
                </a:solidFill>
                <a:latin typeface="+mn-lt"/>
              </a:rPr>
              <a:t>d</a:t>
            </a:r>
            <a:r>
              <a:rPr lang="fr-BE" altLang="fr-FR" sz="1400" dirty="0" smtClean="0">
                <a:solidFill>
                  <a:schemeClr val="bg1"/>
                </a:solidFill>
                <a:latin typeface="+mn-lt"/>
              </a:rPr>
              <a:t>’</a:t>
            </a:r>
            <a:r>
              <a:rPr lang="fr-BE" altLang="fr-FR" sz="1400" dirty="0" err="1" smtClean="0">
                <a:solidFill>
                  <a:schemeClr val="bg1"/>
                </a:solidFill>
                <a:latin typeface="+mn-lt"/>
              </a:rPr>
              <a:t>anoestus</a:t>
            </a:r>
            <a:r>
              <a:rPr lang="fr-BE" altLang="fr-FR" sz="1400" dirty="0" smtClean="0">
                <a:solidFill>
                  <a:schemeClr val="bg1"/>
                </a:solidFill>
                <a:latin typeface="+mn-lt"/>
              </a:rPr>
              <a:t> </a:t>
            </a:r>
          </a:p>
          <a:p>
            <a:pPr eaLnBrk="1" hangingPunct="1"/>
            <a:r>
              <a:rPr lang="fr-BE" altLang="fr-FR" sz="1400" dirty="0" smtClean="0">
                <a:solidFill>
                  <a:schemeClr val="bg1"/>
                </a:solidFill>
                <a:latin typeface="+mn-lt"/>
              </a:rPr>
              <a:t>physiologique </a:t>
            </a:r>
            <a:endParaRPr lang="fr-BE" altLang="fr-FR" sz="1400" dirty="0">
              <a:solidFill>
                <a:schemeClr val="bg1"/>
              </a:solidFill>
              <a:latin typeface="+mn-lt"/>
            </a:endParaRPr>
          </a:p>
        </p:txBody>
      </p:sp>
      <p:sp>
        <p:nvSpPr>
          <p:cNvPr id="153635" name="Line 35"/>
          <p:cNvSpPr>
            <a:spLocks noChangeShapeType="1"/>
          </p:cNvSpPr>
          <p:nvPr/>
        </p:nvSpPr>
        <p:spPr bwMode="auto">
          <a:xfrm>
            <a:off x="7667625" y="2625330"/>
            <a:ext cx="0" cy="378619"/>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3636" name="AutoShape 36"/>
          <p:cNvSpPr>
            <a:spLocks noChangeArrowheads="1"/>
          </p:cNvSpPr>
          <p:nvPr/>
        </p:nvSpPr>
        <p:spPr bwMode="auto">
          <a:xfrm flipV="1">
            <a:off x="1835151" y="413742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3637" name="AutoShape 37"/>
          <p:cNvSpPr>
            <a:spLocks noChangeArrowheads="1"/>
          </p:cNvSpPr>
          <p:nvPr/>
        </p:nvSpPr>
        <p:spPr bwMode="auto">
          <a:xfrm flipV="1">
            <a:off x="7524751" y="3975497"/>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3638" name="AutoShape 38"/>
          <p:cNvSpPr>
            <a:spLocks noChangeArrowheads="1"/>
          </p:cNvSpPr>
          <p:nvPr/>
        </p:nvSpPr>
        <p:spPr bwMode="auto">
          <a:xfrm flipV="1">
            <a:off x="7740651" y="413742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3639" name="Line 39"/>
          <p:cNvSpPr>
            <a:spLocks noChangeShapeType="1"/>
          </p:cNvSpPr>
          <p:nvPr/>
        </p:nvSpPr>
        <p:spPr bwMode="auto">
          <a:xfrm flipV="1">
            <a:off x="468314" y="2409826"/>
            <a:ext cx="8135937" cy="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40" name="Rectangle 2"/>
          <p:cNvSpPr txBox="1">
            <a:spLocks noChangeArrowheads="1"/>
          </p:cNvSpPr>
          <p:nvPr/>
        </p:nvSpPr>
        <p:spPr>
          <a:xfrm>
            <a:off x="952500" y="215328"/>
            <a:ext cx="5780089" cy="378265"/>
          </a:xfrm>
          <a:prstGeom prst="rect">
            <a:avLst/>
          </a:prstGeom>
          <a:solidFill>
            <a:srgbClr val="000066"/>
          </a:solidFill>
          <a:ln>
            <a:solidFill>
              <a:schemeClr val="bg1"/>
            </a:solidFill>
            <a:miter lim="800000"/>
            <a:headEnd/>
            <a:tailEnd/>
          </a:ln>
        </p:spPr>
        <p:txBody>
          <a:bodyPr vert="horz" lIns="81618" tIns="40809" rIns="81618" bIns="40809"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sz="2300" dirty="0">
                <a:solidFill>
                  <a:schemeClr val="bg1"/>
                </a:solidFill>
                <a:latin typeface="Arial Narrow" panose="020B0606020202030204" pitchFamily="34" charset="0"/>
              </a:rPr>
              <a:t>Les périodes d’</a:t>
            </a:r>
            <a:r>
              <a:rPr lang="fr-FR" altLang="fr-FR" sz="2300" dirty="0" err="1">
                <a:solidFill>
                  <a:schemeClr val="bg1"/>
                </a:solidFill>
                <a:latin typeface="Arial Narrow" panose="020B0606020202030204" pitchFamily="34" charset="0"/>
              </a:rPr>
              <a:t>oestrus</a:t>
            </a:r>
            <a:r>
              <a:rPr lang="fr-FR" altLang="fr-FR" sz="2300" dirty="0">
                <a:solidFill>
                  <a:schemeClr val="bg1"/>
                </a:solidFill>
                <a:latin typeface="Arial Narrow" panose="020B0606020202030204" pitchFamily="34" charset="0"/>
              </a:rPr>
              <a:t> de la génisse</a:t>
            </a:r>
          </a:p>
        </p:txBody>
      </p:sp>
      <p:sp>
        <p:nvSpPr>
          <p:cNvPr id="3" name="Espace réservé du numéro de diapositive 2"/>
          <p:cNvSpPr>
            <a:spLocks noGrp="1"/>
          </p:cNvSpPr>
          <p:nvPr>
            <p:ph type="sldNum" sz="quarter" idx="12"/>
          </p:nvPr>
        </p:nvSpPr>
        <p:spPr/>
        <p:txBody>
          <a:bodyPr/>
          <a:lstStyle/>
          <a:p>
            <a:fld id="{A86F1A05-098B-4BC5-8AFC-FFFE968C38FD}" type="slidenum">
              <a:rPr lang="fr-BE" sz="1400" smtClean="0"/>
              <a:t>53</a:t>
            </a:fld>
            <a:endParaRPr lang="fr-BE" sz="1400"/>
          </a:p>
        </p:txBody>
      </p:sp>
    </p:spTree>
    <p:extLst>
      <p:ext uri="{BB962C8B-B14F-4D97-AF65-F5344CB8AC3E}">
        <p14:creationId xmlns:p14="http://schemas.microsoft.com/office/powerpoint/2010/main" val="4031171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0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36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36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5361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53613"/>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536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6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6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36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36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63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36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6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36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36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36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36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36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362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360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36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5361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36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36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362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36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36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360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536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5363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536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363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53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nimBg="1"/>
      <p:bldP spid="153604" grpId="0" animBg="1"/>
      <p:bldP spid="153609" grpId="0" animBg="1"/>
      <p:bldP spid="153610" grpId="0" animBg="1"/>
      <p:bldP spid="153611" grpId="0" animBg="1"/>
      <p:bldP spid="153612" grpId="0" animBg="1"/>
      <p:bldP spid="153612" grpId="1" animBg="1"/>
      <p:bldP spid="153613" grpId="0" animBg="1"/>
      <p:bldP spid="153613" grpId="1" animBg="1"/>
      <p:bldP spid="153614" grpId="0" animBg="1"/>
      <p:bldP spid="153614" grpId="1" animBg="1"/>
      <p:bldP spid="153615" grpId="0" animBg="1"/>
      <p:bldP spid="153616" grpId="0" animBg="1"/>
      <p:bldP spid="153617" grpId="0" animBg="1"/>
      <p:bldP spid="153618" grpId="0" animBg="1"/>
      <p:bldP spid="153619" grpId="0" animBg="1"/>
      <p:bldP spid="153620" grpId="0" animBg="1"/>
      <p:bldP spid="153621" grpId="0" animBg="1"/>
      <p:bldP spid="153622" grpId="0" animBg="1"/>
      <p:bldP spid="153623" grpId="0" animBg="1"/>
      <p:bldP spid="153624" grpId="0" animBg="1"/>
      <p:bldP spid="153625" grpId="0" animBg="1"/>
      <p:bldP spid="153626" grpId="0" animBg="1"/>
      <p:bldP spid="153627" grpId="0" animBg="1"/>
      <p:bldP spid="153628" grpId="0" animBg="1"/>
      <p:bldP spid="153629" grpId="0" animBg="1"/>
      <p:bldP spid="153630" grpId="0" animBg="1"/>
      <p:bldP spid="153631" grpId="0" animBg="1"/>
      <p:bldP spid="153632" grpId="0" animBg="1"/>
      <p:bldP spid="153633" grpId="0" animBg="1"/>
      <p:bldP spid="153634" grpId="0" animBg="1"/>
      <p:bldP spid="153635" grpId="0" animBg="1"/>
      <p:bldP spid="153636" grpId="0" animBg="1"/>
      <p:bldP spid="153637" grpId="0" animBg="1"/>
      <p:bldP spid="153638" grpId="0" animBg="1"/>
      <p:bldP spid="1536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7" name="Rectangle 3"/>
          <p:cNvSpPr>
            <a:spLocks noChangeArrowheads="1"/>
          </p:cNvSpPr>
          <p:nvPr/>
        </p:nvSpPr>
        <p:spPr bwMode="auto">
          <a:xfrm>
            <a:off x="3995739" y="2571751"/>
            <a:ext cx="1368425" cy="216694"/>
          </a:xfrm>
          <a:prstGeom prst="rect">
            <a:avLst/>
          </a:prstGeom>
          <a:solidFill>
            <a:srgbClr val="0066FF"/>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154628" name="Rectangle 4"/>
          <p:cNvSpPr>
            <a:spLocks noChangeArrowheads="1"/>
          </p:cNvSpPr>
          <p:nvPr/>
        </p:nvSpPr>
        <p:spPr bwMode="auto">
          <a:xfrm>
            <a:off x="5364163" y="2571751"/>
            <a:ext cx="2736850" cy="216694"/>
          </a:xfrm>
          <a:prstGeom prst="rect">
            <a:avLst/>
          </a:prstGeom>
          <a:solidFill>
            <a:srgbClr val="FFFF00"/>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grpSp>
        <p:nvGrpSpPr>
          <p:cNvPr id="2" name="Group 6"/>
          <p:cNvGrpSpPr>
            <a:grpSpLocks/>
          </p:cNvGrpSpPr>
          <p:nvPr/>
        </p:nvGrpSpPr>
        <p:grpSpPr bwMode="auto">
          <a:xfrm>
            <a:off x="7235839" y="1221583"/>
            <a:ext cx="1109664" cy="1337072"/>
            <a:chOff x="4906" y="901"/>
            <a:chExt cx="699" cy="1123"/>
          </a:xfrm>
        </p:grpSpPr>
        <p:sp>
          <p:nvSpPr>
            <p:cNvPr id="30762" name="Text Box 7"/>
            <p:cNvSpPr txBox="1">
              <a:spLocks noChangeArrowheads="1"/>
            </p:cNvSpPr>
            <p:nvPr/>
          </p:nvSpPr>
          <p:spPr bwMode="auto">
            <a:xfrm>
              <a:off x="4906" y="901"/>
              <a:ext cx="699" cy="259"/>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fr-BE" altLang="fr-FR" sz="1400" dirty="0" err="1" smtClean="0">
                  <a:solidFill>
                    <a:schemeClr val="bg1"/>
                  </a:solidFill>
                  <a:latin typeface="+mn-lt"/>
                </a:rPr>
                <a:t>Vêl</a:t>
              </a:r>
              <a:r>
                <a:rPr lang="fr-BE" altLang="fr-FR" sz="1400" dirty="0" smtClean="0">
                  <a:solidFill>
                    <a:schemeClr val="bg1"/>
                  </a:solidFill>
                  <a:latin typeface="+mn-lt"/>
                </a:rPr>
                <a:t> </a:t>
              </a:r>
              <a:r>
                <a:rPr lang="fr-BE" altLang="fr-FR" sz="1400" dirty="0">
                  <a:solidFill>
                    <a:schemeClr val="bg1"/>
                  </a:solidFill>
                  <a:latin typeface="+mn-lt"/>
                </a:rPr>
                <a:t>: 12 </a:t>
              </a:r>
              <a:r>
                <a:rPr lang="fr-BE" altLang="fr-FR" sz="1400" dirty="0" smtClean="0">
                  <a:solidFill>
                    <a:schemeClr val="bg1"/>
                  </a:solidFill>
                  <a:latin typeface="+mn-lt"/>
                </a:rPr>
                <a:t>mois</a:t>
              </a:r>
              <a:endParaRPr lang="fr-BE" altLang="fr-FR" sz="1400" dirty="0">
                <a:solidFill>
                  <a:schemeClr val="bg1"/>
                </a:solidFill>
                <a:latin typeface="+mn-lt"/>
              </a:endParaRPr>
            </a:p>
          </p:txBody>
        </p:sp>
        <p:sp>
          <p:nvSpPr>
            <p:cNvPr id="30763" name="Line 8"/>
            <p:cNvSpPr>
              <a:spLocks noChangeShapeType="1"/>
            </p:cNvSpPr>
            <p:nvPr/>
          </p:nvSpPr>
          <p:spPr bwMode="auto">
            <a:xfrm flipV="1">
              <a:off x="5420" y="1162"/>
              <a:ext cx="0" cy="86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400">
                <a:solidFill>
                  <a:schemeClr val="bg1"/>
                </a:solidFill>
              </a:endParaRPr>
            </a:p>
          </p:txBody>
        </p:sp>
      </p:grpSp>
      <p:sp>
        <p:nvSpPr>
          <p:cNvPr id="154633" name="Text Box 9"/>
          <p:cNvSpPr txBox="1">
            <a:spLocks noChangeArrowheads="1"/>
          </p:cNvSpPr>
          <p:nvPr/>
        </p:nvSpPr>
        <p:spPr bwMode="auto">
          <a:xfrm>
            <a:off x="395289" y="1006080"/>
            <a:ext cx="649771" cy="297859"/>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r>
              <a:rPr lang="fr-BE" altLang="fr-FR" sz="1400" dirty="0" smtClean="0">
                <a:solidFill>
                  <a:schemeClr val="bg1"/>
                </a:solidFill>
                <a:latin typeface="+mn-lt"/>
              </a:rPr>
              <a:t>Vêlage</a:t>
            </a:r>
            <a:endParaRPr lang="fr-BE" altLang="fr-FR" sz="1400" dirty="0">
              <a:solidFill>
                <a:schemeClr val="bg1"/>
              </a:solidFill>
              <a:latin typeface="+mn-lt"/>
            </a:endParaRPr>
          </a:p>
        </p:txBody>
      </p:sp>
      <p:sp>
        <p:nvSpPr>
          <p:cNvPr id="154634" name="Line 10"/>
          <p:cNvSpPr>
            <a:spLocks noChangeShapeType="1"/>
          </p:cNvSpPr>
          <p:nvPr/>
        </p:nvSpPr>
        <p:spPr bwMode="auto">
          <a:xfrm flipV="1">
            <a:off x="900113" y="1329928"/>
            <a:ext cx="0" cy="124182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35" name="Rectangle 11"/>
          <p:cNvSpPr>
            <a:spLocks noChangeArrowheads="1"/>
          </p:cNvSpPr>
          <p:nvPr/>
        </p:nvSpPr>
        <p:spPr bwMode="auto">
          <a:xfrm>
            <a:off x="2195514" y="2571751"/>
            <a:ext cx="1800225" cy="216694"/>
          </a:xfrm>
          <a:prstGeom prst="rect">
            <a:avLst/>
          </a:prstGeom>
          <a:solidFill>
            <a:srgbClr val="33CC33"/>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154636" name="Rectangle 12"/>
          <p:cNvSpPr>
            <a:spLocks noChangeArrowheads="1"/>
          </p:cNvSpPr>
          <p:nvPr/>
        </p:nvSpPr>
        <p:spPr bwMode="auto">
          <a:xfrm>
            <a:off x="900114" y="2571751"/>
            <a:ext cx="1295400" cy="216694"/>
          </a:xfrm>
          <a:prstGeom prst="rect">
            <a:avLst/>
          </a:prstGeom>
          <a:solidFill>
            <a:srgbClr val="00FF00"/>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154637" name="Line 13"/>
          <p:cNvSpPr>
            <a:spLocks noChangeShapeType="1"/>
          </p:cNvSpPr>
          <p:nvPr/>
        </p:nvSpPr>
        <p:spPr bwMode="auto">
          <a:xfrm flipH="1" flipV="1">
            <a:off x="2195513" y="2301479"/>
            <a:ext cx="0" cy="27027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38" name="Text Box 14"/>
          <p:cNvSpPr txBox="1">
            <a:spLocks noChangeArrowheads="1"/>
          </p:cNvSpPr>
          <p:nvPr/>
        </p:nvSpPr>
        <p:spPr bwMode="auto">
          <a:xfrm>
            <a:off x="1474788" y="1762126"/>
            <a:ext cx="1343358"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solidFill>
                  <a:schemeClr val="bg1"/>
                </a:solidFill>
                <a:latin typeface="+mn-lt"/>
              </a:rPr>
              <a:t>15d : dairy cows</a:t>
            </a:r>
          </a:p>
          <a:p>
            <a:pPr eaLnBrk="1" hangingPunct="1"/>
            <a:r>
              <a:rPr lang="fr-BE" altLang="fr-FR" sz="1400">
                <a:solidFill>
                  <a:schemeClr val="bg1"/>
                </a:solidFill>
                <a:latin typeface="+mn-lt"/>
              </a:rPr>
              <a:t>30d : beef cows</a:t>
            </a:r>
          </a:p>
        </p:txBody>
      </p:sp>
      <p:sp>
        <p:nvSpPr>
          <p:cNvPr id="154639" name="Text Box 15"/>
          <p:cNvSpPr txBox="1">
            <a:spLocks noChangeArrowheads="1"/>
          </p:cNvSpPr>
          <p:nvPr/>
        </p:nvSpPr>
        <p:spPr bwMode="auto">
          <a:xfrm>
            <a:off x="3490914" y="951311"/>
            <a:ext cx="1316620"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1ére IA: 50- 60 j</a:t>
            </a:r>
            <a:endParaRPr lang="fr-BE" altLang="fr-FR" sz="1400" dirty="0">
              <a:solidFill>
                <a:schemeClr val="bg1"/>
              </a:solidFill>
              <a:latin typeface="+mn-lt"/>
            </a:endParaRPr>
          </a:p>
        </p:txBody>
      </p:sp>
      <p:sp>
        <p:nvSpPr>
          <p:cNvPr id="154640" name="Text Box 16"/>
          <p:cNvSpPr txBox="1">
            <a:spLocks noChangeArrowheads="1"/>
          </p:cNvSpPr>
          <p:nvPr/>
        </p:nvSpPr>
        <p:spPr bwMode="auto">
          <a:xfrm>
            <a:off x="4859339" y="1275161"/>
            <a:ext cx="1226596"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Début de la </a:t>
            </a:r>
          </a:p>
          <a:p>
            <a:pPr eaLnBrk="1" hangingPunct="1"/>
            <a:r>
              <a:rPr lang="fr-BE" altLang="fr-FR" sz="1400" dirty="0" smtClean="0">
                <a:solidFill>
                  <a:schemeClr val="bg1"/>
                </a:solidFill>
                <a:latin typeface="+mn-lt"/>
              </a:rPr>
              <a:t>Gestation : 90j</a:t>
            </a:r>
            <a:endParaRPr lang="fr-BE" altLang="fr-FR" sz="1400" dirty="0">
              <a:solidFill>
                <a:schemeClr val="bg1"/>
              </a:solidFill>
              <a:latin typeface="+mn-lt"/>
            </a:endParaRPr>
          </a:p>
        </p:txBody>
      </p:sp>
      <p:sp>
        <p:nvSpPr>
          <p:cNvPr id="154641" name="Line 17"/>
          <p:cNvSpPr>
            <a:spLocks noChangeShapeType="1"/>
          </p:cNvSpPr>
          <p:nvPr/>
        </p:nvSpPr>
        <p:spPr bwMode="auto">
          <a:xfrm flipV="1">
            <a:off x="5364163" y="2031207"/>
            <a:ext cx="0" cy="540544"/>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42" name="Line 18"/>
          <p:cNvSpPr>
            <a:spLocks noChangeShapeType="1"/>
          </p:cNvSpPr>
          <p:nvPr/>
        </p:nvSpPr>
        <p:spPr bwMode="auto">
          <a:xfrm flipV="1">
            <a:off x="3995738" y="1221582"/>
            <a:ext cx="0" cy="323850"/>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43" name="Text Box 19"/>
          <p:cNvSpPr txBox="1">
            <a:spLocks noChangeArrowheads="1"/>
          </p:cNvSpPr>
          <p:nvPr/>
        </p:nvSpPr>
        <p:spPr bwMode="auto">
          <a:xfrm>
            <a:off x="755650" y="3165873"/>
            <a:ext cx="1179339" cy="7287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a:t>
            </a:r>
            <a:endParaRPr lang="fr-BE" altLang="fr-FR" sz="1400" dirty="0">
              <a:solidFill>
                <a:schemeClr val="bg1"/>
              </a:solidFill>
              <a:latin typeface="+mn-lt"/>
            </a:endParaRPr>
          </a:p>
          <a:p>
            <a:pPr eaLnBrk="1" hangingPunct="1"/>
            <a:r>
              <a:rPr lang="fr-BE" altLang="fr-FR" sz="1400" dirty="0">
                <a:solidFill>
                  <a:schemeClr val="bg1"/>
                </a:solidFill>
                <a:latin typeface="+mn-lt"/>
              </a:rPr>
              <a:t>d’</a:t>
            </a:r>
            <a:r>
              <a:rPr lang="fr-BE" altLang="fr-FR" sz="1400" dirty="0" err="1">
                <a:solidFill>
                  <a:schemeClr val="bg1"/>
                </a:solidFill>
                <a:latin typeface="+mn-lt"/>
              </a:rPr>
              <a:t>anoestrus</a:t>
            </a:r>
            <a:endParaRPr lang="fr-BE" altLang="fr-FR" sz="1400" dirty="0">
              <a:solidFill>
                <a:schemeClr val="bg1"/>
              </a:solidFill>
              <a:latin typeface="+mn-lt"/>
            </a:endParaRPr>
          </a:p>
          <a:p>
            <a:pPr eaLnBrk="1" hangingPunct="1"/>
            <a:r>
              <a:rPr lang="fr-BE" altLang="fr-FR" sz="1400" dirty="0">
                <a:solidFill>
                  <a:schemeClr val="bg1"/>
                </a:solidFill>
                <a:latin typeface="+mn-lt"/>
              </a:rPr>
              <a:t>physiologique</a:t>
            </a:r>
          </a:p>
        </p:txBody>
      </p:sp>
      <p:sp>
        <p:nvSpPr>
          <p:cNvPr id="154644" name="AutoShape 20"/>
          <p:cNvSpPr>
            <a:spLocks noChangeArrowheads="1"/>
          </p:cNvSpPr>
          <p:nvPr/>
        </p:nvSpPr>
        <p:spPr bwMode="auto">
          <a:xfrm flipV="1">
            <a:off x="4498976" y="3975497"/>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4645" name="Text Box 21"/>
          <p:cNvSpPr txBox="1">
            <a:spLocks noChangeArrowheads="1"/>
          </p:cNvSpPr>
          <p:nvPr/>
        </p:nvSpPr>
        <p:spPr bwMode="auto">
          <a:xfrm>
            <a:off x="4140201" y="3165872"/>
            <a:ext cx="1344192"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a:t>
            </a:r>
            <a:endParaRPr lang="fr-BE" altLang="fr-FR" sz="1400" dirty="0">
              <a:solidFill>
                <a:schemeClr val="bg1"/>
              </a:solidFill>
              <a:latin typeface="+mn-lt"/>
            </a:endParaRPr>
          </a:p>
          <a:p>
            <a:pPr eaLnBrk="1" hangingPunct="1"/>
            <a:r>
              <a:rPr lang="fr-BE" altLang="fr-FR" sz="1400" dirty="0">
                <a:solidFill>
                  <a:schemeClr val="bg1"/>
                </a:solidFill>
                <a:latin typeface="+mn-lt"/>
              </a:rPr>
              <a:t>d</a:t>
            </a:r>
            <a:r>
              <a:rPr lang="fr-BE" altLang="fr-FR" sz="1400" dirty="0" smtClean="0">
                <a:solidFill>
                  <a:schemeClr val="bg1"/>
                </a:solidFill>
                <a:latin typeface="+mn-lt"/>
              </a:rPr>
              <a:t>e reproduction</a:t>
            </a:r>
            <a:endParaRPr lang="fr-BE" altLang="fr-FR" sz="1400" dirty="0">
              <a:solidFill>
                <a:schemeClr val="bg1"/>
              </a:solidFill>
              <a:latin typeface="+mn-lt"/>
            </a:endParaRPr>
          </a:p>
        </p:txBody>
      </p:sp>
      <p:sp>
        <p:nvSpPr>
          <p:cNvPr id="154646" name="Line 22"/>
          <p:cNvSpPr>
            <a:spLocks noChangeShapeType="1"/>
          </p:cNvSpPr>
          <p:nvPr/>
        </p:nvSpPr>
        <p:spPr bwMode="auto">
          <a:xfrm>
            <a:off x="1547813" y="2787254"/>
            <a:ext cx="0" cy="432197"/>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47" name="Line 23"/>
          <p:cNvSpPr>
            <a:spLocks noChangeShapeType="1"/>
          </p:cNvSpPr>
          <p:nvPr/>
        </p:nvSpPr>
        <p:spPr bwMode="auto">
          <a:xfrm>
            <a:off x="4859338" y="2787255"/>
            <a:ext cx="0" cy="378619"/>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48" name="AutoShape 24"/>
          <p:cNvSpPr>
            <a:spLocks noChangeArrowheads="1"/>
          </p:cNvSpPr>
          <p:nvPr/>
        </p:nvSpPr>
        <p:spPr bwMode="auto">
          <a:xfrm flipV="1">
            <a:off x="4714877" y="4137422"/>
            <a:ext cx="792163" cy="485775"/>
          </a:xfrm>
          <a:custGeom>
            <a:avLst/>
            <a:gdLst>
              <a:gd name="T0" fmla="*/ 932275467 w 21600"/>
              <a:gd name="T1" fmla="*/ 291195140 h 21600"/>
              <a:gd name="T2" fmla="*/ 532729278 w 21600"/>
              <a:gd name="T3" fmla="*/ 582390279 h 21600"/>
              <a:gd name="T4" fmla="*/ 133181659 w 21600"/>
              <a:gd name="T5" fmla="*/ 291195140 h 21600"/>
              <a:gd name="T6" fmla="*/ 53272927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4649" name="AutoShape 25"/>
          <p:cNvSpPr>
            <a:spLocks noChangeArrowheads="1"/>
          </p:cNvSpPr>
          <p:nvPr/>
        </p:nvSpPr>
        <p:spPr bwMode="auto">
          <a:xfrm flipV="1">
            <a:off x="4932363" y="4299347"/>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4650" name="AutoShape 26"/>
          <p:cNvSpPr>
            <a:spLocks noChangeArrowheads="1"/>
          </p:cNvSpPr>
          <p:nvPr/>
        </p:nvSpPr>
        <p:spPr bwMode="auto">
          <a:xfrm flipV="1">
            <a:off x="1042988" y="3975497"/>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4651" name="AutoShape 27"/>
          <p:cNvSpPr>
            <a:spLocks noChangeArrowheads="1"/>
          </p:cNvSpPr>
          <p:nvPr/>
        </p:nvSpPr>
        <p:spPr bwMode="auto">
          <a:xfrm flipV="1">
            <a:off x="6516689" y="3975497"/>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4652" name="Text Box 28"/>
          <p:cNvSpPr txBox="1">
            <a:spLocks noChangeArrowheads="1"/>
          </p:cNvSpPr>
          <p:nvPr/>
        </p:nvSpPr>
        <p:spPr bwMode="auto">
          <a:xfrm>
            <a:off x="6083301" y="3165873"/>
            <a:ext cx="1179339" cy="7287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a:t>
            </a:r>
            <a:endParaRPr lang="fr-BE" altLang="fr-FR" sz="1400" dirty="0">
              <a:solidFill>
                <a:schemeClr val="bg1"/>
              </a:solidFill>
              <a:latin typeface="+mn-lt"/>
            </a:endParaRPr>
          </a:p>
          <a:p>
            <a:pPr eaLnBrk="1" hangingPunct="1"/>
            <a:r>
              <a:rPr lang="fr-BE" altLang="fr-FR" sz="1400" dirty="0">
                <a:solidFill>
                  <a:schemeClr val="bg1"/>
                </a:solidFill>
                <a:latin typeface="+mn-lt"/>
              </a:rPr>
              <a:t>d’</a:t>
            </a:r>
            <a:r>
              <a:rPr lang="fr-BE" altLang="fr-FR" sz="1400" dirty="0" err="1">
                <a:solidFill>
                  <a:schemeClr val="bg1"/>
                </a:solidFill>
                <a:latin typeface="+mn-lt"/>
              </a:rPr>
              <a:t>anoestrus</a:t>
            </a:r>
            <a:endParaRPr lang="fr-BE" altLang="fr-FR" sz="1400" dirty="0">
              <a:solidFill>
                <a:schemeClr val="bg1"/>
              </a:solidFill>
              <a:latin typeface="+mn-lt"/>
            </a:endParaRPr>
          </a:p>
          <a:p>
            <a:pPr eaLnBrk="1" hangingPunct="1"/>
            <a:r>
              <a:rPr lang="fr-BE" altLang="fr-FR" sz="1400" dirty="0">
                <a:solidFill>
                  <a:schemeClr val="bg1"/>
                </a:solidFill>
                <a:latin typeface="+mn-lt"/>
              </a:rPr>
              <a:t>physiologique</a:t>
            </a:r>
          </a:p>
        </p:txBody>
      </p:sp>
      <p:sp>
        <p:nvSpPr>
          <p:cNvPr id="154653" name="Line 29"/>
          <p:cNvSpPr>
            <a:spLocks noChangeShapeType="1"/>
          </p:cNvSpPr>
          <p:nvPr/>
        </p:nvSpPr>
        <p:spPr bwMode="auto">
          <a:xfrm>
            <a:off x="6659563" y="2787255"/>
            <a:ext cx="0" cy="378619"/>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54" name="AutoShape 30"/>
          <p:cNvSpPr>
            <a:spLocks noChangeArrowheads="1"/>
          </p:cNvSpPr>
          <p:nvPr/>
        </p:nvSpPr>
        <p:spPr bwMode="auto">
          <a:xfrm flipV="1">
            <a:off x="6732588" y="4137422"/>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4655" name="AutoShape 31"/>
          <p:cNvSpPr>
            <a:spLocks noChangeArrowheads="1"/>
          </p:cNvSpPr>
          <p:nvPr/>
        </p:nvSpPr>
        <p:spPr bwMode="auto">
          <a:xfrm flipV="1">
            <a:off x="6948489" y="4299347"/>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4656" name="Line 32"/>
          <p:cNvSpPr>
            <a:spLocks noChangeShapeType="1"/>
          </p:cNvSpPr>
          <p:nvPr/>
        </p:nvSpPr>
        <p:spPr bwMode="auto">
          <a:xfrm flipV="1">
            <a:off x="900114" y="2571750"/>
            <a:ext cx="719931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57" name="AutoShape 33"/>
          <p:cNvSpPr>
            <a:spLocks noChangeArrowheads="1"/>
          </p:cNvSpPr>
          <p:nvPr/>
        </p:nvSpPr>
        <p:spPr bwMode="auto">
          <a:xfrm flipV="1">
            <a:off x="1258889" y="4137422"/>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4658" name="AutoShape 34"/>
          <p:cNvSpPr>
            <a:spLocks noChangeArrowheads="1"/>
          </p:cNvSpPr>
          <p:nvPr/>
        </p:nvSpPr>
        <p:spPr bwMode="auto">
          <a:xfrm flipV="1">
            <a:off x="1474788" y="4299347"/>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4659" name="Rectangle 35"/>
          <p:cNvSpPr>
            <a:spLocks noChangeArrowheads="1"/>
          </p:cNvSpPr>
          <p:nvPr/>
        </p:nvSpPr>
        <p:spPr bwMode="auto">
          <a:xfrm>
            <a:off x="2411414" y="3165873"/>
            <a:ext cx="1638300" cy="7287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a:t>
            </a:r>
            <a:endParaRPr lang="fr-BE" altLang="fr-FR" sz="1400" dirty="0">
              <a:solidFill>
                <a:schemeClr val="bg1"/>
              </a:solidFill>
              <a:latin typeface="+mn-lt"/>
            </a:endParaRPr>
          </a:p>
          <a:p>
            <a:pPr eaLnBrk="1" hangingPunct="1"/>
            <a:r>
              <a:rPr lang="fr-BE" altLang="fr-FR" sz="1400" dirty="0">
                <a:solidFill>
                  <a:schemeClr val="bg1"/>
                </a:solidFill>
                <a:latin typeface="+mn-lt"/>
              </a:rPr>
              <a:t>d’</a:t>
            </a:r>
            <a:r>
              <a:rPr lang="fr-BE" altLang="fr-FR" sz="1400" dirty="0" err="1">
                <a:solidFill>
                  <a:schemeClr val="bg1"/>
                </a:solidFill>
                <a:latin typeface="+mn-lt"/>
              </a:rPr>
              <a:t>anoestrus</a:t>
            </a:r>
            <a:endParaRPr lang="fr-BE" altLang="fr-FR" sz="1400" dirty="0">
              <a:solidFill>
                <a:schemeClr val="bg1"/>
              </a:solidFill>
              <a:latin typeface="+mn-lt"/>
            </a:endParaRPr>
          </a:p>
          <a:p>
            <a:pPr eaLnBrk="1" hangingPunct="1"/>
            <a:r>
              <a:rPr lang="fr-BE" altLang="fr-FR" sz="1400" dirty="0" smtClean="0">
                <a:solidFill>
                  <a:schemeClr val="bg1"/>
                </a:solidFill>
                <a:latin typeface="+mn-lt"/>
              </a:rPr>
              <a:t>fonctionnel</a:t>
            </a:r>
            <a:endParaRPr lang="fr-BE" altLang="fr-FR" sz="1400" dirty="0">
              <a:solidFill>
                <a:schemeClr val="bg1"/>
              </a:solidFill>
              <a:latin typeface="+mn-lt"/>
            </a:endParaRPr>
          </a:p>
        </p:txBody>
      </p:sp>
      <p:sp>
        <p:nvSpPr>
          <p:cNvPr id="154660" name="Rectangle 36"/>
          <p:cNvSpPr>
            <a:spLocks noChangeArrowheads="1"/>
          </p:cNvSpPr>
          <p:nvPr/>
        </p:nvSpPr>
        <p:spPr bwMode="auto">
          <a:xfrm>
            <a:off x="900114" y="1545433"/>
            <a:ext cx="3095625" cy="216694"/>
          </a:xfrm>
          <a:prstGeom prst="rect">
            <a:avLst/>
          </a:prstGeom>
          <a:solidFill>
            <a:srgbClr val="339933"/>
          </a:solidFill>
          <a:ln w="12700">
            <a:solidFill>
              <a:schemeClr val="bg1"/>
            </a:solidFill>
            <a:miter lim="800000"/>
            <a:headEnd type="none" w="sm" len="sm"/>
            <a:tailEnd type="none" w="sm" len="sm"/>
          </a:ln>
        </p:spPr>
        <p:txBody>
          <a:bodyPr wrap="none" lIns="81618" tIns="40809" rIns="81618" bIns="40809"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400">
              <a:solidFill>
                <a:schemeClr val="bg1"/>
              </a:solidFill>
              <a:latin typeface="+mn-lt"/>
            </a:endParaRPr>
          </a:p>
        </p:txBody>
      </p:sp>
      <p:sp>
        <p:nvSpPr>
          <p:cNvPr id="154661" name="Line 37"/>
          <p:cNvSpPr>
            <a:spLocks noChangeShapeType="1"/>
          </p:cNvSpPr>
          <p:nvPr/>
        </p:nvSpPr>
        <p:spPr bwMode="auto">
          <a:xfrm>
            <a:off x="2916238" y="2787254"/>
            <a:ext cx="0" cy="432197"/>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62" name="AutoShape 38"/>
          <p:cNvSpPr>
            <a:spLocks noChangeArrowheads="1"/>
          </p:cNvSpPr>
          <p:nvPr/>
        </p:nvSpPr>
        <p:spPr bwMode="auto">
          <a:xfrm flipV="1">
            <a:off x="2627314" y="4030267"/>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4663" name="AutoShape 39"/>
          <p:cNvSpPr>
            <a:spLocks noChangeArrowheads="1"/>
          </p:cNvSpPr>
          <p:nvPr/>
        </p:nvSpPr>
        <p:spPr bwMode="auto">
          <a:xfrm flipV="1">
            <a:off x="2843213" y="4192191"/>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9525">
            <a:solidFill>
              <a:schemeClr val="bg1"/>
            </a:solidFill>
            <a:miter lim="800000"/>
            <a:headEnd/>
            <a:tailEnd/>
          </a:ln>
        </p:spPr>
        <p:txBody>
          <a:bodyPr rot="10800000" wrap="none" lIns="81618" tIns="40809" rIns="81618" bIns="40809" anchor="ctr"/>
          <a:lstStyle/>
          <a:p>
            <a:endParaRPr lang="fr-BE" sz="1400">
              <a:solidFill>
                <a:schemeClr val="bg1"/>
              </a:solidFill>
            </a:endParaRPr>
          </a:p>
        </p:txBody>
      </p:sp>
      <p:sp>
        <p:nvSpPr>
          <p:cNvPr id="154664" name="AutoShape 40"/>
          <p:cNvSpPr>
            <a:spLocks noChangeArrowheads="1"/>
          </p:cNvSpPr>
          <p:nvPr/>
        </p:nvSpPr>
        <p:spPr bwMode="auto">
          <a:xfrm flipV="1">
            <a:off x="3059114" y="4354117"/>
            <a:ext cx="792162" cy="485775"/>
          </a:xfrm>
          <a:custGeom>
            <a:avLst/>
            <a:gdLst>
              <a:gd name="T0" fmla="*/ 932271943 w 21600"/>
              <a:gd name="T1" fmla="*/ 291195140 h 21600"/>
              <a:gd name="T2" fmla="*/ 532726552 w 21600"/>
              <a:gd name="T3" fmla="*/ 582390279 h 21600"/>
              <a:gd name="T4" fmla="*/ 133181345 w 21600"/>
              <a:gd name="T5" fmla="*/ 291195140 h 21600"/>
              <a:gd name="T6" fmla="*/ 53272655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bg1"/>
            </a:solidFill>
            <a:miter lim="800000"/>
            <a:headEnd/>
            <a:tailEnd/>
          </a:ln>
        </p:spPr>
        <p:txBody>
          <a:bodyPr wrap="none" lIns="81618" tIns="40809" rIns="81618" bIns="40809" anchor="ctr"/>
          <a:lstStyle/>
          <a:p>
            <a:endParaRPr lang="fr-BE" sz="1400">
              <a:solidFill>
                <a:schemeClr val="bg1"/>
              </a:solidFill>
            </a:endParaRPr>
          </a:p>
        </p:txBody>
      </p:sp>
      <p:sp>
        <p:nvSpPr>
          <p:cNvPr id="154665" name="Line 41"/>
          <p:cNvSpPr>
            <a:spLocks noChangeShapeType="1"/>
          </p:cNvSpPr>
          <p:nvPr/>
        </p:nvSpPr>
        <p:spPr bwMode="auto">
          <a:xfrm flipV="1">
            <a:off x="3995738" y="1545433"/>
            <a:ext cx="0" cy="1026319"/>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154666" name="Rectangle 42"/>
          <p:cNvSpPr>
            <a:spLocks noChangeArrowheads="1"/>
          </p:cNvSpPr>
          <p:nvPr/>
        </p:nvSpPr>
        <p:spPr bwMode="auto">
          <a:xfrm>
            <a:off x="1979613" y="789386"/>
            <a:ext cx="1184275"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1618" tIns="40809" rIns="81618" bIns="40809">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smtClean="0">
                <a:solidFill>
                  <a:schemeClr val="bg1"/>
                </a:solidFill>
                <a:latin typeface="+mn-lt"/>
              </a:rPr>
              <a:t>Période d’</a:t>
            </a:r>
          </a:p>
          <a:p>
            <a:pPr eaLnBrk="1" hangingPunct="1"/>
            <a:r>
              <a:rPr lang="fr-BE" altLang="fr-FR" sz="1400" dirty="0" smtClean="0">
                <a:solidFill>
                  <a:schemeClr val="bg1"/>
                </a:solidFill>
                <a:latin typeface="+mn-lt"/>
              </a:rPr>
              <a:t>attente</a:t>
            </a:r>
            <a:endParaRPr lang="fr-BE" altLang="fr-FR" sz="1400" dirty="0">
              <a:solidFill>
                <a:schemeClr val="bg1"/>
              </a:solidFill>
              <a:latin typeface="+mn-lt"/>
            </a:endParaRPr>
          </a:p>
        </p:txBody>
      </p:sp>
      <p:sp>
        <p:nvSpPr>
          <p:cNvPr id="154667" name="Line 43"/>
          <p:cNvSpPr>
            <a:spLocks noChangeShapeType="1"/>
          </p:cNvSpPr>
          <p:nvPr/>
        </p:nvSpPr>
        <p:spPr bwMode="auto">
          <a:xfrm flipH="1" flipV="1">
            <a:off x="2338388" y="1275160"/>
            <a:ext cx="0" cy="27027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solidFill>
                <a:schemeClr val="bg1"/>
              </a:solidFill>
            </a:endParaRPr>
          </a:p>
        </p:txBody>
      </p:sp>
      <p:sp>
        <p:nvSpPr>
          <p:cNvPr id="44" name="Rectangle 2"/>
          <p:cNvSpPr txBox="1">
            <a:spLocks noChangeArrowheads="1"/>
          </p:cNvSpPr>
          <p:nvPr/>
        </p:nvSpPr>
        <p:spPr>
          <a:xfrm>
            <a:off x="340519" y="205007"/>
            <a:ext cx="7021513" cy="378265"/>
          </a:xfrm>
          <a:prstGeom prst="rect">
            <a:avLst/>
          </a:prstGeom>
          <a:solidFill>
            <a:srgbClr val="000066"/>
          </a:solidFill>
          <a:ln>
            <a:solidFill>
              <a:schemeClr val="bg1"/>
            </a:solidFill>
            <a:miter lim="800000"/>
            <a:headEnd/>
            <a:tailEnd/>
          </a:ln>
        </p:spPr>
        <p:txBody>
          <a:bodyPr vert="horz" lIns="81618" tIns="40809" rIns="81618" bIns="40809"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sz="2300" dirty="0">
                <a:solidFill>
                  <a:schemeClr val="bg1"/>
                </a:solidFill>
                <a:latin typeface="+mn-lt"/>
              </a:rPr>
              <a:t>Les périodes d’</a:t>
            </a:r>
            <a:r>
              <a:rPr lang="fr-FR" altLang="fr-FR" sz="2300" dirty="0" err="1">
                <a:solidFill>
                  <a:schemeClr val="bg1"/>
                </a:solidFill>
                <a:latin typeface="+mn-lt"/>
              </a:rPr>
              <a:t>oestrus</a:t>
            </a:r>
            <a:r>
              <a:rPr lang="fr-FR" altLang="fr-FR" sz="2300" dirty="0">
                <a:solidFill>
                  <a:schemeClr val="bg1"/>
                </a:solidFill>
                <a:latin typeface="+mn-lt"/>
              </a:rPr>
              <a:t> de la vache</a:t>
            </a:r>
          </a:p>
        </p:txBody>
      </p:sp>
      <p:sp>
        <p:nvSpPr>
          <p:cNvPr id="3" name="Espace réservé du numéro de diapositive 2"/>
          <p:cNvSpPr>
            <a:spLocks noGrp="1"/>
          </p:cNvSpPr>
          <p:nvPr>
            <p:ph type="sldNum" sz="quarter" idx="12"/>
          </p:nvPr>
        </p:nvSpPr>
        <p:spPr/>
        <p:txBody>
          <a:bodyPr/>
          <a:lstStyle/>
          <a:p>
            <a:fld id="{A86F1A05-098B-4BC5-8AFC-FFFE968C38FD}" type="slidenum">
              <a:rPr lang="fr-BE" sz="1400" smtClean="0"/>
              <a:t>54</a:t>
            </a:fld>
            <a:endParaRPr lang="fr-BE" sz="1400"/>
          </a:p>
        </p:txBody>
      </p:sp>
    </p:spTree>
    <p:extLst>
      <p:ext uri="{BB962C8B-B14F-4D97-AF65-F5344CB8AC3E}">
        <p14:creationId xmlns:p14="http://schemas.microsoft.com/office/powerpoint/2010/main" val="4119296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46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46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46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46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46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46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46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466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46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46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463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1546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46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46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46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46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465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46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466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46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46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466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466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46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546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4640"/>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46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46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464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546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5464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46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5465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546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5465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546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4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nimBg="1"/>
      <p:bldP spid="154628" grpId="0" animBg="1"/>
      <p:bldP spid="154633" grpId="0" animBg="1"/>
      <p:bldP spid="154634" grpId="0" animBg="1"/>
      <p:bldP spid="154635" grpId="0" animBg="1"/>
      <p:bldP spid="154636" grpId="0" animBg="1"/>
      <p:bldP spid="154636" grpId="1" animBg="1"/>
      <p:bldP spid="154637" grpId="0" animBg="1"/>
      <p:bldP spid="154638" grpId="0" animBg="1"/>
      <p:bldP spid="154639" grpId="0" animBg="1"/>
      <p:bldP spid="154640" grpId="0" animBg="1"/>
      <p:bldP spid="154641" grpId="0" animBg="1"/>
      <p:bldP spid="154642" grpId="0" animBg="1"/>
      <p:bldP spid="154643" grpId="0" animBg="1"/>
      <p:bldP spid="154644" grpId="0" animBg="1"/>
      <p:bldP spid="154645" grpId="0" animBg="1"/>
      <p:bldP spid="154646" grpId="0" animBg="1"/>
      <p:bldP spid="154647" grpId="0" animBg="1"/>
      <p:bldP spid="154648" grpId="0" animBg="1"/>
      <p:bldP spid="154649" grpId="0" animBg="1"/>
      <p:bldP spid="154650" grpId="0" animBg="1"/>
      <p:bldP spid="154651" grpId="0" animBg="1"/>
      <p:bldP spid="154652" grpId="0" animBg="1"/>
      <p:bldP spid="154653" grpId="0" animBg="1"/>
      <p:bldP spid="154654" grpId="0" animBg="1"/>
      <p:bldP spid="154655" grpId="0" animBg="1"/>
      <p:bldP spid="154656" grpId="0" animBg="1"/>
      <p:bldP spid="154657" grpId="0" animBg="1"/>
      <p:bldP spid="154658" grpId="0" animBg="1"/>
      <p:bldP spid="154659" grpId="0" animBg="1"/>
      <p:bldP spid="154660" grpId="0" animBg="1"/>
      <p:bldP spid="154661" grpId="0" animBg="1"/>
      <p:bldP spid="154662" grpId="0" animBg="1"/>
      <p:bldP spid="154663" grpId="0" animBg="1"/>
      <p:bldP spid="154664" grpId="0" animBg="1"/>
      <p:bldP spid="154665" grpId="0" animBg="1"/>
      <p:bldP spid="154666" grpId="0" animBg="1"/>
      <p:bldP spid="15466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10"/>
          <p:cNvSpPr>
            <a:spLocks noGrp="1" noChangeArrowheads="1"/>
          </p:cNvSpPr>
          <p:nvPr>
            <p:ph type="title"/>
          </p:nvPr>
        </p:nvSpPr>
        <p:spPr>
          <a:xfrm>
            <a:off x="323851" y="250031"/>
            <a:ext cx="4608513" cy="485775"/>
          </a:xfrm>
        </p:spPr>
        <p:txBody>
          <a:bodyPr>
            <a:noAutofit/>
          </a:bodyPr>
          <a:lstStyle/>
          <a:p>
            <a:r>
              <a:rPr lang="fr-FR" altLang="fr-FR" sz="3600" dirty="0" smtClean="0">
                <a:solidFill>
                  <a:srgbClr val="FFFF00"/>
                </a:solidFill>
                <a:latin typeface="+mn-lt"/>
              </a:rPr>
              <a:t>L ’</a:t>
            </a:r>
            <a:r>
              <a:rPr lang="fr-FR" altLang="fr-FR" sz="3600" dirty="0" err="1" smtClean="0">
                <a:solidFill>
                  <a:srgbClr val="FFFF00"/>
                </a:solidFill>
                <a:latin typeface="+mn-lt"/>
              </a:rPr>
              <a:t>oestrus</a:t>
            </a:r>
            <a:r>
              <a:rPr lang="fr-FR" altLang="fr-FR" sz="3600" dirty="0" smtClean="0">
                <a:solidFill>
                  <a:srgbClr val="FFFF00"/>
                </a:solidFill>
                <a:latin typeface="+mn-lt"/>
              </a:rPr>
              <a:t> : définition</a:t>
            </a:r>
          </a:p>
        </p:txBody>
      </p:sp>
      <p:sp>
        <p:nvSpPr>
          <p:cNvPr id="11267" name="Rectangle 11"/>
          <p:cNvSpPr>
            <a:spLocks noGrp="1" noChangeArrowheads="1"/>
          </p:cNvSpPr>
          <p:nvPr>
            <p:ph type="body" idx="1"/>
          </p:nvPr>
        </p:nvSpPr>
        <p:spPr>
          <a:xfrm>
            <a:off x="323528" y="1491630"/>
            <a:ext cx="8568952" cy="918102"/>
          </a:xfrm>
        </p:spPr>
        <p:txBody>
          <a:bodyPr>
            <a:normAutofit/>
          </a:bodyPr>
          <a:lstStyle/>
          <a:p>
            <a:r>
              <a:rPr lang="fr-FR" altLang="fr-FR" sz="2000" dirty="0">
                <a:solidFill>
                  <a:schemeClr val="bg1"/>
                </a:solidFill>
              </a:rPr>
              <a:t>Œstrus ( ou chaleur ou chaleurs) : = phase du cycle </a:t>
            </a:r>
            <a:r>
              <a:rPr lang="fr-FR" altLang="fr-FR" sz="2000" dirty="0" err="1">
                <a:solidFill>
                  <a:schemeClr val="bg1"/>
                </a:solidFill>
              </a:rPr>
              <a:t>oestral</a:t>
            </a:r>
            <a:r>
              <a:rPr lang="fr-FR" altLang="fr-FR" sz="2000" dirty="0">
                <a:solidFill>
                  <a:schemeClr val="bg1"/>
                </a:solidFill>
              </a:rPr>
              <a:t> au cours de laquelle la femelle accepte le chevauchement : 10 à 15 heures chez la vache.</a:t>
            </a:r>
          </a:p>
        </p:txBody>
      </p:sp>
      <p:sp>
        <p:nvSpPr>
          <p:cNvPr id="4" name="Rectangle 11"/>
          <p:cNvSpPr txBox="1">
            <a:spLocks noChangeArrowheads="1"/>
          </p:cNvSpPr>
          <p:nvPr/>
        </p:nvSpPr>
        <p:spPr>
          <a:xfrm>
            <a:off x="323528" y="2787774"/>
            <a:ext cx="8568952" cy="1512168"/>
          </a:xfrm>
          <a:prstGeom prst="rect">
            <a:avLst/>
          </a:prstGeom>
        </p:spPr>
        <p:txBody>
          <a:bodyPr vert="horz" lIns="81618" tIns="40809" rIns="81618" bIns="40809"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sz="2000" dirty="0">
                <a:solidFill>
                  <a:srgbClr val="FFFF00"/>
                </a:solidFill>
                <a:latin typeface="+mn-lt"/>
              </a:rPr>
              <a:t>Signes caractéristiques</a:t>
            </a:r>
          </a:p>
          <a:p>
            <a:pPr lvl="1"/>
            <a:r>
              <a:rPr lang="fr-FR" altLang="fr-FR" sz="2000" dirty="0">
                <a:solidFill>
                  <a:schemeClr val="bg1"/>
                </a:solidFill>
                <a:latin typeface="+mn-lt"/>
              </a:rPr>
              <a:t>Monte passive</a:t>
            </a:r>
          </a:p>
          <a:p>
            <a:pPr lvl="1"/>
            <a:r>
              <a:rPr lang="fr-FR" altLang="fr-FR" sz="2000" dirty="0">
                <a:solidFill>
                  <a:schemeClr val="bg1"/>
                </a:solidFill>
                <a:latin typeface="+mn-lt"/>
              </a:rPr>
              <a:t>Tonicité augmentée des cornes</a:t>
            </a:r>
          </a:p>
          <a:p>
            <a:pPr lvl="1"/>
            <a:r>
              <a:rPr lang="fr-FR" altLang="fr-FR" sz="2000" dirty="0">
                <a:solidFill>
                  <a:schemeClr val="bg1"/>
                </a:solidFill>
                <a:latin typeface="+mn-lt"/>
              </a:rPr>
              <a:t>Follicule dominant sur les cornes (&gt; 13 mm)</a:t>
            </a:r>
          </a:p>
          <a:p>
            <a:pPr lvl="1"/>
            <a:r>
              <a:rPr lang="fr-FR" altLang="fr-FR" sz="2000" dirty="0">
                <a:solidFill>
                  <a:schemeClr val="bg1"/>
                </a:solidFill>
                <a:latin typeface="+mn-lt"/>
              </a:rPr>
              <a:t>Ecoulement muqueux </a:t>
            </a:r>
          </a:p>
          <a:p>
            <a:endParaRPr lang="fr-FR" altLang="fr-FR" sz="2000" dirty="0">
              <a:solidFill>
                <a:schemeClr val="bg1"/>
              </a:solidFill>
              <a:latin typeface="+mn-lt"/>
            </a:endParaRPr>
          </a:p>
        </p:txBody>
      </p:sp>
    </p:spTree>
    <p:extLst>
      <p:ext uri="{BB962C8B-B14F-4D97-AF65-F5344CB8AC3E}">
        <p14:creationId xmlns:p14="http://schemas.microsoft.com/office/powerpoint/2010/main" val="136353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contacts_oestrus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5795964" y="2853929"/>
            <a:ext cx="3095625" cy="17323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2931" name="Picture 3" descr="oestrus_pherormo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1" y="195263"/>
            <a:ext cx="2032000" cy="22871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2932" name="Picture 4" descr="oestrus_monte_active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0" y="2491980"/>
            <a:ext cx="3065463" cy="20776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2933" name="chap4 mucus.WMV">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106364" y="195263"/>
            <a:ext cx="3225800" cy="17823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2934" name="Text Box 6"/>
          <p:cNvSpPr txBox="1">
            <a:spLocks noChangeArrowheads="1"/>
          </p:cNvSpPr>
          <p:nvPr/>
        </p:nvSpPr>
        <p:spPr bwMode="auto">
          <a:xfrm>
            <a:off x="1841501" y="4688682"/>
            <a:ext cx="1242497"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Monte refusée</a:t>
            </a:r>
          </a:p>
        </p:txBody>
      </p:sp>
      <p:sp>
        <p:nvSpPr>
          <p:cNvPr id="252935" name="Text Box 7"/>
          <p:cNvSpPr txBox="1">
            <a:spLocks noChangeArrowheads="1"/>
          </p:cNvSpPr>
          <p:nvPr/>
        </p:nvSpPr>
        <p:spPr bwMode="auto">
          <a:xfrm>
            <a:off x="7112000" y="4701779"/>
            <a:ext cx="1689100"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Chin resting </a:t>
            </a:r>
          </a:p>
        </p:txBody>
      </p:sp>
      <p:sp>
        <p:nvSpPr>
          <p:cNvPr id="252936" name="Text Box 8"/>
          <p:cNvSpPr txBox="1">
            <a:spLocks noChangeArrowheads="1"/>
          </p:cNvSpPr>
          <p:nvPr/>
        </p:nvSpPr>
        <p:spPr bwMode="auto">
          <a:xfrm>
            <a:off x="3403600" y="2545558"/>
            <a:ext cx="1057703"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Reniflement</a:t>
            </a:r>
          </a:p>
        </p:txBody>
      </p:sp>
      <p:sp>
        <p:nvSpPr>
          <p:cNvPr id="17417" name="Text Box 9"/>
          <p:cNvSpPr txBox="1">
            <a:spLocks noChangeArrowheads="1"/>
          </p:cNvSpPr>
          <p:nvPr/>
        </p:nvSpPr>
        <p:spPr bwMode="auto">
          <a:xfrm>
            <a:off x="904875" y="2075261"/>
            <a:ext cx="653747"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Mucus</a:t>
            </a:r>
          </a:p>
        </p:txBody>
      </p:sp>
      <p:sp>
        <p:nvSpPr>
          <p:cNvPr id="252939" name="Text Box 11"/>
          <p:cNvSpPr txBox="1">
            <a:spLocks noChangeArrowheads="1"/>
          </p:cNvSpPr>
          <p:nvPr/>
        </p:nvSpPr>
        <p:spPr bwMode="auto">
          <a:xfrm>
            <a:off x="134939" y="4688682"/>
            <a:ext cx="1129325"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Monte active</a:t>
            </a:r>
          </a:p>
        </p:txBody>
      </p:sp>
      <p:sp>
        <p:nvSpPr>
          <p:cNvPr id="252940" name="Line 12"/>
          <p:cNvSpPr>
            <a:spLocks noChangeShapeType="1"/>
          </p:cNvSpPr>
          <p:nvPr/>
        </p:nvSpPr>
        <p:spPr bwMode="auto">
          <a:xfrm flipV="1">
            <a:off x="611188" y="3531393"/>
            <a:ext cx="0" cy="115728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pic>
        <p:nvPicPr>
          <p:cNvPr id="17425" name="Picture 14"/>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5580063" y="195263"/>
            <a:ext cx="3240087" cy="17168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26" name="Text Box 15"/>
          <p:cNvSpPr txBox="1">
            <a:spLocks noChangeArrowheads="1"/>
          </p:cNvSpPr>
          <p:nvPr/>
        </p:nvSpPr>
        <p:spPr bwMode="auto">
          <a:xfrm>
            <a:off x="6011865" y="2041922"/>
            <a:ext cx="698502"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Monte </a:t>
            </a:r>
          </a:p>
          <a:p>
            <a:pPr>
              <a:spcBef>
                <a:spcPct val="0"/>
              </a:spcBef>
              <a:buFontTx/>
              <a:buNone/>
            </a:pPr>
            <a:r>
              <a:rPr lang="fr-FR" altLang="fr-FR" sz="1400">
                <a:latin typeface="+mn-lt"/>
              </a:rPr>
              <a:t>passive</a:t>
            </a:r>
          </a:p>
        </p:txBody>
      </p:sp>
      <p:sp>
        <p:nvSpPr>
          <p:cNvPr id="17423" name="Text Box 18"/>
          <p:cNvSpPr txBox="1">
            <a:spLocks noChangeArrowheads="1"/>
          </p:cNvSpPr>
          <p:nvPr/>
        </p:nvSpPr>
        <p:spPr bwMode="auto">
          <a:xfrm>
            <a:off x="4419600" y="4713686"/>
            <a:ext cx="799619"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Flehmen</a:t>
            </a:r>
          </a:p>
        </p:txBody>
      </p:sp>
      <p:pic>
        <p:nvPicPr>
          <p:cNvPr id="17424"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2151" y="3057526"/>
            <a:ext cx="2447925" cy="15132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Line 12"/>
          <p:cNvSpPr>
            <a:spLocks noChangeShapeType="1"/>
          </p:cNvSpPr>
          <p:nvPr/>
        </p:nvSpPr>
        <p:spPr bwMode="auto">
          <a:xfrm flipV="1">
            <a:off x="1403350" y="1318023"/>
            <a:ext cx="0" cy="75723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sp>
        <p:nvSpPr>
          <p:cNvPr id="21" name="Text Box 15"/>
          <p:cNvSpPr txBox="1">
            <a:spLocks noChangeArrowheads="1"/>
          </p:cNvSpPr>
          <p:nvPr/>
        </p:nvSpPr>
        <p:spPr bwMode="auto">
          <a:xfrm>
            <a:off x="7777163" y="2058591"/>
            <a:ext cx="695040" cy="5133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Monte </a:t>
            </a:r>
          </a:p>
          <a:p>
            <a:pPr>
              <a:spcBef>
                <a:spcPct val="0"/>
              </a:spcBef>
              <a:buFontTx/>
              <a:buNone/>
            </a:pPr>
            <a:r>
              <a:rPr lang="fr-FR" altLang="fr-FR" sz="1400">
                <a:latin typeface="+mn-lt"/>
              </a:rPr>
              <a:t>active</a:t>
            </a:r>
          </a:p>
        </p:txBody>
      </p:sp>
      <p:sp>
        <p:nvSpPr>
          <p:cNvPr id="23" name="Line 12"/>
          <p:cNvSpPr>
            <a:spLocks noChangeShapeType="1"/>
          </p:cNvSpPr>
          <p:nvPr/>
        </p:nvSpPr>
        <p:spPr bwMode="auto">
          <a:xfrm flipV="1">
            <a:off x="8172450" y="3932635"/>
            <a:ext cx="0" cy="75604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sp>
        <p:nvSpPr>
          <p:cNvPr id="24" name="Line 12"/>
          <p:cNvSpPr>
            <a:spLocks noChangeShapeType="1"/>
          </p:cNvSpPr>
          <p:nvPr/>
        </p:nvSpPr>
        <p:spPr bwMode="auto">
          <a:xfrm flipV="1">
            <a:off x="4716463" y="4110038"/>
            <a:ext cx="0" cy="59174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sp>
        <p:nvSpPr>
          <p:cNvPr id="25" name="Line 12"/>
          <p:cNvSpPr>
            <a:spLocks noChangeShapeType="1"/>
          </p:cNvSpPr>
          <p:nvPr/>
        </p:nvSpPr>
        <p:spPr bwMode="auto">
          <a:xfrm flipV="1">
            <a:off x="2411413" y="3932635"/>
            <a:ext cx="0" cy="75604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sp>
        <p:nvSpPr>
          <p:cNvPr id="26" name="Line 12"/>
          <p:cNvSpPr>
            <a:spLocks noChangeShapeType="1"/>
          </p:cNvSpPr>
          <p:nvPr/>
        </p:nvSpPr>
        <p:spPr bwMode="auto">
          <a:xfrm flipV="1">
            <a:off x="8459788" y="1301354"/>
            <a:ext cx="0" cy="75723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sp>
        <p:nvSpPr>
          <p:cNvPr id="27" name="Line 12"/>
          <p:cNvSpPr>
            <a:spLocks noChangeShapeType="1"/>
          </p:cNvSpPr>
          <p:nvPr/>
        </p:nvSpPr>
        <p:spPr bwMode="auto">
          <a:xfrm flipV="1">
            <a:off x="6534149" y="1432323"/>
            <a:ext cx="0" cy="60721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sp>
        <p:nvSpPr>
          <p:cNvPr id="28" name="Line 12"/>
          <p:cNvSpPr>
            <a:spLocks noChangeShapeType="1"/>
          </p:cNvSpPr>
          <p:nvPr/>
        </p:nvSpPr>
        <p:spPr bwMode="auto">
          <a:xfrm flipV="1">
            <a:off x="4462463" y="1338263"/>
            <a:ext cx="0" cy="12287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400"/>
          </a:p>
        </p:txBody>
      </p:sp>
      <p:sp>
        <p:nvSpPr>
          <p:cNvPr id="3" name="Espace réservé du numéro de diapositive 2"/>
          <p:cNvSpPr>
            <a:spLocks noGrp="1"/>
          </p:cNvSpPr>
          <p:nvPr>
            <p:ph type="sldNum" sz="quarter" idx="12"/>
          </p:nvPr>
        </p:nvSpPr>
        <p:spPr/>
        <p:txBody>
          <a:bodyPr/>
          <a:lstStyle/>
          <a:p>
            <a:fld id="{A86F1A05-098B-4BC5-8AFC-FFFE968C38FD}" type="slidenum">
              <a:rPr lang="fr-BE" sz="1400" smtClean="0"/>
              <a:t>56</a:t>
            </a:fld>
            <a:endParaRPr lang="fr-BE" sz="1400"/>
          </a:p>
        </p:txBody>
      </p:sp>
    </p:spTree>
    <p:extLst>
      <p:ext uri="{BB962C8B-B14F-4D97-AF65-F5344CB8AC3E}">
        <p14:creationId xmlns:p14="http://schemas.microsoft.com/office/powerpoint/2010/main" val="1182925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29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29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4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2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529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293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529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29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293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2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55" fill="hold" display="0">
                  <p:stCondLst>
                    <p:cond delay="indefinite"/>
                  </p:stCondLst>
                  <p:endCondLst>
                    <p:cond evt="onNext" delay="0">
                      <p:tgtEl>
                        <p:sldTgt/>
                      </p:tgtEl>
                    </p:cond>
                    <p:cond evt="onPrev" delay="0">
                      <p:tgtEl>
                        <p:sldTgt/>
                      </p:tgtEl>
                    </p:cond>
                  </p:endCondLst>
                </p:cTn>
                <p:tgtEl>
                  <p:spTgt spid="252933"/>
                </p:tgtEl>
              </p:cMediaNode>
            </p:video>
          </p:childTnLst>
        </p:cTn>
      </p:par>
    </p:tnLst>
    <p:bldLst>
      <p:bldP spid="252934" grpId="0" animBg="1"/>
      <p:bldP spid="252935" grpId="0" animBg="1"/>
      <p:bldP spid="252936" grpId="0" animBg="1"/>
      <p:bldP spid="252939" grpId="0" animBg="1"/>
      <p:bldP spid="252940" grpId="0" animBg="1"/>
      <p:bldP spid="17426" grpId="0" animBg="1"/>
      <p:bldP spid="17423" grpId="0" animBg="1"/>
      <p:bldP spid="21" grpId="0" animBg="1"/>
      <p:bldP spid="23" grpId="0" animBg="1"/>
      <p:bldP spid="24" grpId="0" animBg="1"/>
      <p:bldP spid="25" grpId="0" animBg="1"/>
      <p:bldP spid="26" grpId="0"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ia07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9" y="566738"/>
            <a:ext cx="4337050" cy="22729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3" name="Rectangle 3"/>
          <p:cNvSpPr>
            <a:spLocks noChangeArrowheads="1"/>
          </p:cNvSpPr>
          <p:nvPr/>
        </p:nvSpPr>
        <p:spPr bwMode="auto">
          <a:xfrm>
            <a:off x="179390" y="85726"/>
            <a:ext cx="2052398" cy="2978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Traces de chevauchement</a:t>
            </a:r>
          </a:p>
        </p:txBody>
      </p:sp>
      <p:pic>
        <p:nvPicPr>
          <p:cNvPr id="20484" name="Picture 4" descr="dia0771"/>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773614" y="566739"/>
            <a:ext cx="3686175" cy="22121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5" name="Rectangle 5"/>
          <p:cNvSpPr>
            <a:spLocks noChangeArrowheads="1"/>
          </p:cNvSpPr>
          <p:nvPr/>
        </p:nvSpPr>
        <p:spPr bwMode="auto">
          <a:xfrm>
            <a:off x="5292725" y="109538"/>
            <a:ext cx="2808288" cy="323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18" tIns="40809" rIns="81618" bIns="40809" anchor="ct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Ecoulement muqueux</a:t>
            </a:r>
          </a:p>
        </p:txBody>
      </p:sp>
      <p:pic>
        <p:nvPicPr>
          <p:cNvPr id="20486" name="Picture 6" descr="dia07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114" y="2902745"/>
            <a:ext cx="2376487" cy="2126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7" name="Rectangle 7"/>
          <p:cNvSpPr>
            <a:spLocks noChangeArrowheads="1"/>
          </p:cNvSpPr>
          <p:nvPr/>
        </p:nvSpPr>
        <p:spPr bwMode="auto">
          <a:xfrm>
            <a:off x="4876801" y="4061224"/>
            <a:ext cx="1112141" cy="7287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Ecoulement </a:t>
            </a:r>
          </a:p>
          <a:p>
            <a:pPr>
              <a:spcBef>
                <a:spcPct val="0"/>
              </a:spcBef>
              <a:buFontTx/>
              <a:buNone/>
            </a:pPr>
            <a:r>
              <a:rPr lang="fr-FR" altLang="fr-FR" sz="1400">
                <a:latin typeface="+mn-lt"/>
              </a:rPr>
              <a:t>sanguinolent</a:t>
            </a:r>
          </a:p>
          <a:p>
            <a:pPr>
              <a:spcBef>
                <a:spcPct val="0"/>
              </a:spcBef>
              <a:buFontTx/>
              <a:buNone/>
            </a:pPr>
            <a:r>
              <a:rPr lang="fr-BE" altLang="fr-FR" sz="1400">
                <a:latin typeface="+mn-lt"/>
              </a:rPr>
              <a:t>(metoestrus)</a:t>
            </a:r>
            <a:endParaRPr lang="fr-FR" altLang="fr-FR" sz="1400">
              <a:latin typeface="+mn-lt"/>
            </a:endParaRPr>
          </a:p>
        </p:txBody>
      </p:sp>
      <p:pic>
        <p:nvPicPr>
          <p:cNvPr id="20488" name="Picture 8" descr="dia0773"/>
          <p:cNvPicPr>
            <a:picLocks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1606551" y="3003947"/>
            <a:ext cx="3209925" cy="18895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9" name="Rectangle 9"/>
          <p:cNvSpPr>
            <a:spLocks noChangeArrowheads="1"/>
          </p:cNvSpPr>
          <p:nvPr/>
        </p:nvSpPr>
        <p:spPr bwMode="auto">
          <a:xfrm>
            <a:off x="61914" y="3939779"/>
            <a:ext cx="1476375" cy="8822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1618" tIns="40809" rIns="81618" bIns="40809" anchor="ctr"/>
          <a:lstStyle>
            <a:lvl1pPr>
              <a:spcBef>
                <a:spcPct val="20000"/>
              </a:spcBef>
              <a:buFont typeface="Arial" pitchFamily="34" charset="0"/>
              <a:buChar char="•"/>
              <a:defRPr sz="2600">
                <a:solidFill>
                  <a:schemeClr val="tx1"/>
                </a:solidFill>
                <a:latin typeface="Arial Narrow" pitchFamily="34" charset="0"/>
              </a:defRPr>
            </a:lvl1pPr>
            <a:lvl2pPr marL="742950" indent="-285750">
              <a:spcBef>
                <a:spcPct val="20000"/>
              </a:spcBef>
              <a:buFont typeface="Arial" pitchFamily="34" charset="0"/>
              <a:buChar char="•"/>
              <a:defRPr sz="2400">
                <a:solidFill>
                  <a:schemeClr val="tx1"/>
                </a:solidFill>
                <a:latin typeface="Arial Narrow" pitchFamily="34" charset="0"/>
              </a:defRPr>
            </a:lvl2pPr>
            <a:lvl3pPr marL="1143000" indent="-228600">
              <a:spcBef>
                <a:spcPct val="20000"/>
              </a:spcBef>
              <a:buFont typeface="Arial" pitchFamily="34" charset="0"/>
              <a:buChar char="•"/>
              <a:defRPr sz="2000">
                <a:solidFill>
                  <a:schemeClr val="tx1"/>
                </a:solidFill>
                <a:latin typeface="Arial Narrow"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defRPr>
            </a:lvl9pPr>
          </a:lstStyle>
          <a:p>
            <a:pPr>
              <a:spcBef>
                <a:spcPct val="0"/>
              </a:spcBef>
              <a:buFontTx/>
              <a:buNone/>
            </a:pPr>
            <a:r>
              <a:rPr lang="fr-FR" altLang="fr-FR" sz="1400">
                <a:latin typeface="+mn-lt"/>
              </a:rPr>
              <a:t>Congestion </a:t>
            </a:r>
            <a:br>
              <a:rPr lang="fr-FR" altLang="fr-FR" sz="1400">
                <a:latin typeface="+mn-lt"/>
              </a:rPr>
            </a:br>
            <a:r>
              <a:rPr lang="fr-FR" altLang="fr-FR" sz="1400">
                <a:latin typeface="+mn-lt"/>
              </a:rPr>
              <a:t>cervico-</a:t>
            </a:r>
          </a:p>
          <a:p>
            <a:pPr>
              <a:spcBef>
                <a:spcPct val="0"/>
              </a:spcBef>
              <a:buFontTx/>
              <a:buNone/>
            </a:pPr>
            <a:r>
              <a:rPr lang="fr-FR" altLang="fr-FR" sz="1400">
                <a:latin typeface="+mn-lt"/>
              </a:rPr>
              <a:t>vaginale</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z="1400" smtClean="0"/>
              <a:t>57</a:t>
            </a:fld>
            <a:endParaRPr lang="fr-BE" sz="1400"/>
          </a:p>
        </p:txBody>
      </p:sp>
    </p:spTree>
    <p:extLst>
      <p:ext uri="{BB962C8B-B14F-4D97-AF65-F5344CB8AC3E}">
        <p14:creationId xmlns:p14="http://schemas.microsoft.com/office/powerpoint/2010/main" val="14222864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971601" y="141480"/>
            <a:ext cx="7424737" cy="485775"/>
          </a:xfrm>
          <a:solidFill>
            <a:srgbClr val="800000"/>
          </a:solidFill>
        </p:spPr>
        <p:txBody>
          <a:bodyPr>
            <a:normAutofit/>
          </a:bodyPr>
          <a:lstStyle/>
          <a:p>
            <a:r>
              <a:rPr lang="fr-FR" altLang="fr-FR" sz="2200" dirty="0">
                <a:solidFill>
                  <a:schemeClr val="bg1"/>
                </a:solidFill>
              </a:rPr>
              <a:t>Modifications comportementales au cours de l ’</a:t>
            </a:r>
            <a:r>
              <a:rPr lang="fr-FR" altLang="fr-FR" sz="2200" dirty="0" err="1">
                <a:solidFill>
                  <a:schemeClr val="bg1"/>
                </a:solidFill>
              </a:rPr>
              <a:t>oestrus</a:t>
            </a:r>
            <a:endParaRPr lang="fr-FR" altLang="fr-FR" sz="2200" dirty="0">
              <a:solidFill>
                <a:schemeClr val="bg1"/>
              </a:solidFill>
            </a:endParaRPr>
          </a:p>
        </p:txBody>
      </p:sp>
      <p:pic>
        <p:nvPicPr>
          <p:cNvPr id="24579" name="Picture 3" descr="dia0681"/>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59632" y="915566"/>
            <a:ext cx="6071643" cy="3942159"/>
          </a:xfrm>
        </p:spPr>
      </p:pic>
      <p:sp>
        <p:nvSpPr>
          <p:cNvPr id="2" name="Espace réservé du numéro de diapositive 1"/>
          <p:cNvSpPr>
            <a:spLocks noGrp="1"/>
          </p:cNvSpPr>
          <p:nvPr>
            <p:ph type="sldNum" sz="quarter" idx="12"/>
          </p:nvPr>
        </p:nvSpPr>
        <p:spPr/>
        <p:txBody>
          <a:bodyPr/>
          <a:lstStyle/>
          <a:p>
            <a:fld id="{A86F1A05-098B-4BC5-8AFC-FFFE968C38FD}" type="slidenum">
              <a:rPr lang="fr-BE" smtClean="0"/>
              <a:t>58</a:t>
            </a:fld>
            <a:endParaRPr lang="fr-BE"/>
          </a:p>
        </p:txBody>
      </p:sp>
    </p:spTree>
    <p:extLst>
      <p:ext uri="{BB962C8B-B14F-4D97-AF65-F5344CB8AC3E}">
        <p14:creationId xmlns:p14="http://schemas.microsoft.com/office/powerpoint/2010/main" val="10056549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1763688" y="339502"/>
            <a:ext cx="4824536" cy="485775"/>
          </a:xfrm>
          <a:solidFill>
            <a:srgbClr val="800000"/>
          </a:solidFill>
        </p:spPr>
        <p:txBody>
          <a:bodyPr>
            <a:normAutofit/>
          </a:bodyPr>
          <a:lstStyle/>
          <a:p>
            <a:r>
              <a:rPr lang="fr-FR" altLang="fr-FR" sz="2200" dirty="0" smtClean="0">
                <a:solidFill>
                  <a:schemeClr val="bg1"/>
                </a:solidFill>
              </a:rPr>
              <a:t>Facteurs d’influence de l’</a:t>
            </a:r>
            <a:r>
              <a:rPr lang="fr-FR" altLang="fr-FR" sz="2200" dirty="0" err="1" smtClean="0">
                <a:solidFill>
                  <a:schemeClr val="bg1"/>
                </a:solidFill>
              </a:rPr>
              <a:t>oestrus</a:t>
            </a:r>
            <a:endParaRPr lang="fr-FR" altLang="fr-FR" sz="2200" dirty="0">
              <a:solidFill>
                <a:schemeClr val="bg1"/>
              </a:solidFill>
            </a:endParaRP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59</a:t>
            </a:fld>
            <a:endParaRPr lang="fr-BE"/>
          </a:p>
        </p:txBody>
      </p:sp>
      <p:sp>
        <p:nvSpPr>
          <p:cNvPr id="3" name="ZoneTexte 2"/>
          <p:cNvSpPr txBox="1"/>
          <p:nvPr/>
        </p:nvSpPr>
        <p:spPr>
          <a:xfrm>
            <a:off x="312736" y="1406409"/>
            <a:ext cx="8831264" cy="1754326"/>
          </a:xfrm>
          <a:prstGeom prst="rect">
            <a:avLst/>
          </a:prstGeom>
          <a:noFill/>
        </p:spPr>
        <p:txBody>
          <a:bodyPr wrap="none" rtlCol="0">
            <a:spAutoFit/>
          </a:bodyPr>
          <a:lstStyle/>
          <a:p>
            <a:pPr marL="285750" indent="-285750">
              <a:buFont typeface="Arial" panose="020B0604020202020204" pitchFamily="34" charset="0"/>
              <a:buChar char="•"/>
            </a:pPr>
            <a:r>
              <a:rPr lang="fr-BE" dirty="0" smtClean="0">
                <a:solidFill>
                  <a:schemeClr val="bg1"/>
                </a:solidFill>
              </a:rPr>
              <a:t>Taille du troupeau </a:t>
            </a:r>
            <a:r>
              <a:rPr lang="fr-BE" dirty="0" err="1" smtClean="0">
                <a:solidFill>
                  <a:schemeClr val="bg1"/>
                </a:solidFill>
              </a:rPr>
              <a:t>cad</a:t>
            </a:r>
            <a:r>
              <a:rPr lang="fr-BE" dirty="0" smtClean="0">
                <a:solidFill>
                  <a:schemeClr val="bg1"/>
                </a:solidFill>
              </a:rPr>
              <a:t> nombre de vaches susceptibles d’être en chaleurs en même temps</a:t>
            </a:r>
          </a:p>
          <a:p>
            <a:pPr marL="285750" indent="-285750">
              <a:buFont typeface="Arial" panose="020B0604020202020204" pitchFamily="34" charset="0"/>
              <a:buChar char="•"/>
            </a:pPr>
            <a:r>
              <a:rPr lang="fr-BE" dirty="0" smtClean="0">
                <a:solidFill>
                  <a:schemeClr val="bg1"/>
                </a:solidFill>
              </a:rPr>
              <a:t>Niveau de production laitière</a:t>
            </a:r>
          </a:p>
          <a:p>
            <a:pPr marL="285750" indent="-285750">
              <a:buFont typeface="Arial" panose="020B0604020202020204" pitchFamily="34" charset="0"/>
              <a:buChar char="•"/>
            </a:pPr>
            <a:r>
              <a:rPr lang="fr-BE" dirty="0" smtClean="0">
                <a:solidFill>
                  <a:schemeClr val="bg1"/>
                </a:solidFill>
              </a:rPr>
              <a:t>Nature des sols</a:t>
            </a:r>
          </a:p>
          <a:p>
            <a:pPr marL="285750" indent="-285750">
              <a:buFont typeface="Arial" panose="020B0604020202020204" pitchFamily="34" charset="0"/>
              <a:buChar char="•"/>
            </a:pPr>
            <a:r>
              <a:rPr lang="fr-BE" dirty="0" smtClean="0">
                <a:solidFill>
                  <a:schemeClr val="bg1"/>
                </a:solidFill>
              </a:rPr>
              <a:t>Type de stabulation (libre vs entravée)</a:t>
            </a:r>
          </a:p>
          <a:p>
            <a:pPr marL="285750" indent="-285750">
              <a:buFont typeface="Arial" panose="020B0604020202020204" pitchFamily="34" charset="0"/>
              <a:buChar char="•"/>
            </a:pPr>
            <a:r>
              <a:rPr lang="fr-BE" dirty="0" smtClean="0">
                <a:solidFill>
                  <a:schemeClr val="bg1"/>
                </a:solidFill>
              </a:rPr>
              <a:t>T° environnementale (</a:t>
            </a:r>
            <a:r>
              <a:rPr lang="fr-BE" dirty="0" err="1" smtClean="0">
                <a:solidFill>
                  <a:schemeClr val="bg1"/>
                </a:solidFill>
              </a:rPr>
              <a:t>THI</a:t>
            </a:r>
            <a:r>
              <a:rPr lang="fr-BE" dirty="0" smtClean="0">
                <a:solidFill>
                  <a:schemeClr val="bg1"/>
                </a:solidFill>
              </a:rPr>
              <a:t> &gt; 72)</a:t>
            </a:r>
          </a:p>
          <a:p>
            <a:pPr marL="285750" indent="-285750">
              <a:buFont typeface="Arial" panose="020B0604020202020204" pitchFamily="34" charset="0"/>
              <a:buChar char="•"/>
            </a:pPr>
            <a:r>
              <a:rPr lang="fr-BE" dirty="0" smtClean="0">
                <a:solidFill>
                  <a:schemeClr val="bg1"/>
                </a:solidFill>
              </a:rPr>
              <a:t>Nombre et durée des observations </a:t>
            </a:r>
            <a:endParaRPr lang="fr-BE" dirty="0">
              <a:solidFill>
                <a:schemeClr val="bg1"/>
              </a:solidFill>
            </a:endParaRPr>
          </a:p>
        </p:txBody>
      </p:sp>
    </p:spTree>
    <p:extLst>
      <p:ext uri="{BB962C8B-B14F-4D97-AF65-F5344CB8AC3E}">
        <p14:creationId xmlns:p14="http://schemas.microsoft.com/office/powerpoint/2010/main" val="1759021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3" name="Rectangle 3"/>
          <p:cNvSpPr>
            <a:spLocks noChangeArrowheads="1"/>
          </p:cNvSpPr>
          <p:nvPr/>
        </p:nvSpPr>
        <p:spPr bwMode="auto">
          <a:xfrm>
            <a:off x="338138" y="2301480"/>
            <a:ext cx="1441450" cy="216694"/>
          </a:xfrm>
          <a:prstGeom prst="rect">
            <a:avLst/>
          </a:prstGeom>
          <a:solidFill>
            <a:srgbClr val="0080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56324" name="Rectangle 4"/>
          <p:cNvSpPr>
            <a:spLocks noChangeArrowheads="1"/>
          </p:cNvSpPr>
          <p:nvPr/>
        </p:nvSpPr>
        <p:spPr bwMode="auto">
          <a:xfrm>
            <a:off x="1779588" y="2301480"/>
            <a:ext cx="215900" cy="216694"/>
          </a:xfrm>
          <a:prstGeom prst="rect">
            <a:avLst/>
          </a:prstGeom>
          <a:solidFill>
            <a:srgbClr val="0066FF"/>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56325" name="Rectangle 5"/>
          <p:cNvSpPr>
            <a:spLocks noChangeArrowheads="1"/>
          </p:cNvSpPr>
          <p:nvPr/>
        </p:nvSpPr>
        <p:spPr bwMode="auto">
          <a:xfrm>
            <a:off x="1995488" y="2301480"/>
            <a:ext cx="1079500" cy="216694"/>
          </a:xfrm>
          <a:prstGeom prst="rect">
            <a:avLst/>
          </a:prstGeom>
          <a:solidFill>
            <a:srgbClr val="FFFF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56327" name="Rectangle 7"/>
          <p:cNvSpPr>
            <a:spLocks noChangeArrowheads="1"/>
          </p:cNvSpPr>
          <p:nvPr/>
        </p:nvSpPr>
        <p:spPr bwMode="auto">
          <a:xfrm>
            <a:off x="3074989" y="2301480"/>
            <a:ext cx="287337" cy="216694"/>
          </a:xfrm>
          <a:prstGeom prst="rect">
            <a:avLst/>
          </a:prstGeom>
          <a:solidFill>
            <a:srgbClr val="0080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8198" name="Text Box 38"/>
          <p:cNvSpPr txBox="1">
            <a:spLocks noChangeArrowheads="1"/>
          </p:cNvSpPr>
          <p:nvPr/>
        </p:nvSpPr>
        <p:spPr bwMode="auto">
          <a:xfrm>
            <a:off x="8959850" y="1776413"/>
            <a:ext cx="164895" cy="48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endParaRPr lang="fr-FR" altLang="fr-FR">
              <a:solidFill>
                <a:schemeClr val="tx1"/>
              </a:solidFill>
              <a:latin typeface="Times New Roman" pitchFamily="18" charset="0"/>
            </a:endParaRPr>
          </a:p>
        </p:txBody>
      </p:sp>
      <p:sp>
        <p:nvSpPr>
          <p:cNvPr id="56360" name="Rectangle 40"/>
          <p:cNvSpPr>
            <a:spLocks noChangeArrowheads="1"/>
          </p:cNvSpPr>
          <p:nvPr/>
        </p:nvSpPr>
        <p:spPr bwMode="auto">
          <a:xfrm>
            <a:off x="3363913" y="2301480"/>
            <a:ext cx="215900" cy="216694"/>
          </a:xfrm>
          <a:prstGeom prst="rect">
            <a:avLst/>
          </a:prstGeom>
          <a:solidFill>
            <a:srgbClr val="0066FF"/>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56361" name="Rectangle 41"/>
          <p:cNvSpPr>
            <a:spLocks noChangeArrowheads="1"/>
          </p:cNvSpPr>
          <p:nvPr/>
        </p:nvSpPr>
        <p:spPr bwMode="auto">
          <a:xfrm>
            <a:off x="3579814" y="2301480"/>
            <a:ext cx="1079500" cy="216694"/>
          </a:xfrm>
          <a:prstGeom prst="rect">
            <a:avLst/>
          </a:prstGeom>
          <a:solidFill>
            <a:srgbClr val="FFFF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nvGrpSpPr>
          <p:cNvPr id="2" name="Group 99"/>
          <p:cNvGrpSpPr>
            <a:grpSpLocks/>
          </p:cNvGrpSpPr>
          <p:nvPr/>
        </p:nvGrpSpPr>
        <p:grpSpPr bwMode="auto">
          <a:xfrm>
            <a:off x="4659314" y="2301480"/>
            <a:ext cx="1584324" cy="216694"/>
            <a:chOff x="2880" y="2069"/>
            <a:chExt cx="998" cy="182"/>
          </a:xfrm>
        </p:grpSpPr>
        <p:sp>
          <p:nvSpPr>
            <p:cNvPr id="8270" name="Rectangle 42"/>
            <p:cNvSpPr>
              <a:spLocks noChangeArrowheads="1"/>
            </p:cNvSpPr>
            <p:nvPr/>
          </p:nvSpPr>
          <p:spPr bwMode="auto">
            <a:xfrm>
              <a:off x="2880" y="2069"/>
              <a:ext cx="181" cy="182"/>
            </a:xfrm>
            <a:prstGeom prst="rect">
              <a:avLst/>
            </a:prstGeom>
            <a:solidFill>
              <a:srgbClr val="0080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8271" name="Rectangle 43"/>
            <p:cNvSpPr>
              <a:spLocks noChangeArrowheads="1"/>
            </p:cNvSpPr>
            <p:nvPr/>
          </p:nvSpPr>
          <p:spPr bwMode="auto">
            <a:xfrm>
              <a:off x="3061" y="2069"/>
              <a:ext cx="136" cy="182"/>
            </a:xfrm>
            <a:prstGeom prst="rect">
              <a:avLst/>
            </a:prstGeom>
            <a:solidFill>
              <a:srgbClr val="0066FF"/>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8272" name="Rectangle 44"/>
            <p:cNvSpPr>
              <a:spLocks noChangeArrowheads="1"/>
            </p:cNvSpPr>
            <p:nvPr/>
          </p:nvSpPr>
          <p:spPr bwMode="auto">
            <a:xfrm>
              <a:off x="3198" y="2069"/>
              <a:ext cx="680" cy="182"/>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grpSp>
        <p:nvGrpSpPr>
          <p:cNvPr id="3" name="Group 100"/>
          <p:cNvGrpSpPr>
            <a:grpSpLocks/>
          </p:cNvGrpSpPr>
          <p:nvPr/>
        </p:nvGrpSpPr>
        <p:grpSpPr bwMode="auto">
          <a:xfrm>
            <a:off x="6243640" y="2301480"/>
            <a:ext cx="1582737" cy="216694"/>
            <a:chOff x="3878" y="2069"/>
            <a:chExt cx="997" cy="182"/>
          </a:xfrm>
        </p:grpSpPr>
        <p:sp>
          <p:nvSpPr>
            <p:cNvPr id="8267" name="Rectangle 45"/>
            <p:cNvSpPr>
              <a:spLocks noChangeArrowheads="1"/>
            </p:cNvSpPr>
            <p:nvPr/>
          </p:nvSpPr>
          <p:spPr bwMode="auto">
            <a:xfrm>
              <a:off x="3878" y="2069"/>
              <a:ext cx="181" cy="182"/>
            </a:xfrm>
            <a:prstGeom prst="rect">
              <a:avLst/>
            </a:prstGeom>
            <a:solidFill>
              <a:srgbClr val="0080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8268" name="Rectangle 46"/>
            <p:cNvSpPr>
              <a:spLocks noChangeArrowheads="1"/>
            </p:cNvSpPr>
            <p:nvPr/>
          </p:nvSpPr>
          <p:spPr bwMode="auto">
            <a:xfrm>
              <a:off x="4059" y="2069"/>
              <a:ext cx="136" cy="182"/>
            </a:xfrm>
            <a:prstGeom prst="rect">
              <a:avLst/>
            </a:prstGeom>
            <a:solidFill>
              <a:srgbClr val="0066FF"/>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8269" name="Rectangle 47"/>
            <p:cNvSpPr>
              <a:spLocks noChangeArrowheads="1"/>
            </p:cNvSpPr>
            <p:nvPr/>
          </p:nvSpPr>
          <p:spPr bwMode="auto">
            <a:xfrm>
              <a:off x="4195" y="2069"/>
              <a:ext cx="680" cy="182"/>
            </a:xfrm>
            <a:prstGeom prst="rect">
              <a:avLst/>
            </a:prstGeom>
            <a:solidFill>
              <a:srgbClr val="FFFF00"/>
            </a:solidFill>
            <a:ln w="12700">
              <a:solidFill>
                <a:schemeClr val="tx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grpSp>
        <p:nvGrpSpPr>
          <p:cNvPr id="4" name="Group 89"/>
          <p:cNvGrpSpPr>
            <a:grpSpLocks/>
          </p:cNvGrpSpPr>
          <p:nvPr/>
        </p:nvGrpSpPr>
        <p:grpSpPr bwMode="auto">
          <a:xfrm>
            <a:off x="2859097" y="1545433"/>
            <a:ext cx="349250" cy="756047"/>
            <a:chOff x="1746" y="1434"/>
            <a:chExt cx="220" cy="635"/>
          </a:xfrm>
        </p:grpSpPr>
        <p:sp>
          <p:nvSpPr>
            <p:cNvPr id="8265" name="Text Box 33"/>
            <p:cNvSpPr txBox="1">
              <a:spLocks noChangeArrowheads="1"/>
            </p:cNvSpPr>
            <p:nvPr/>
          </p:nvSpPr>
          <p:spPr bwMode="auto">
            <a:xfrm>
              <a:off x="1746" y="1434"/>
              <a:ext cx="2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V1</a:t>
              </a:r>
            </a:p>
          </p:txBody>
        </p:sp>
        <p:sp>
          <p:nvSpPr>
            <p:cNvPr id="8266" name="Line 51"/>
            <p:cNvSpPr>
              <a:spLocks noChangeShapeType="1"/>
            </p:cNvSpPr>
            <p:nvPr/>
          </p:nvSpPr>
          <p:spPr bwMode="auto">
            <a:xfrm flipV="1">
              <a:off x="1882"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grpSp>
      <p:grpSp>
        <p:nvGrpSpPr>
          <p:cNvPr id="5" name="Group 90"/>
          <p:cNvGrpSpPr>
            <a:grpSpLocks/>
          </p:cNvGrpSpPr>
          <p:nvPr/>
        </p:nvGrpSpPr>
        <p:grpSpPr bwMode="auto">
          <a:xfrm>
            <a:off x="4443411" y="1545433"/>
            <a:ext cx="349250" cy="756047"/>
            <a:chOff x="2744" y="1434"/>
            <a:chExt cx="220" cy="635"/>
          </a:xfrm>
        </p:grpSpPr>
        <p:sp>
          <p:nvSpPr>
            <p:cNvPr id="8263" name="Line 57"/>
            <p:cNvSpPr>
              <a:spLocks noChangeShapeType="1"/>
            </p:cNvSpPr>
            <p:nvPr/>
          </p:nvSpPr>
          <p:spPr bwMode="auto">
            <a:xfrm flipV="1">
              <a:off x="2880"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64" name="Text Box 60"/>
            <p:cNvSpPr txBox="1">
              <a:spLocks noChangeArrowheads="1"/>
            </p:cNvSpPr>
            <p:nvPr/>
          </p:nvSpPr>
          <p:spPr bwMode="auto">
            <a:xfrm>
              <a:off x="2744" y="1434"/>
              <a:ext cx="2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V2</a:t>
              </a:r>
            </a:p>
          </p:txBody>
        </p:sp>
      </p:grpSp>
      <p:grpSp>
        <p:nvGrpSpPr>
          <p:cNvPr id="6" name="Group 98"/>
          <p:cNvGrpSpPr>
            <a:grpSpLocks/>
          </p:cNvGrpSpPr>
          <p:nvPr/>
        </p:nvGrpSpPr>
        <p:grpSpPr bwMode="auto">
          <a:xfrm>
            <a:off x="7612080" y="1545433"/>
            <a:ext cx="347663" cy="756047"/>
            <a:chOff x="4740" y="1434"/>
            <a:chExt cx="219" cy="635"/>
          </a:xfrm>
        </p:grpSpPr>
        <p:sp>
          <p:nvSpPr>
            <p:cNvPr id="8261" name="Line 59"/>
            <p:cNvSpPr>
              <a:spLocks noChangeShapeType="1"/>
            </p:cNvSpPr>
            <p:nvPr/>
          </p:nvSpPr>
          <p:spPr bwMode="auto">
            <a:xfrm flipV="1">
              <a:off x="4876"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62" name="Text Box 61"/>
            <p:cNvSpPr txBox="1">
              <a:spLocks noChangeArrowheads="1"/>
            </p:cNvSpPr>
            <p:nvPr/>
          </p:nvSpPr>
          <p:spPr bwMode="auto">
            <a:xfrm>
              <a:off x="4740" y="1434"/>
              <a:ext cx="2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Vn</a:t>
              </a:r>
            </a:p>
          </p:txBody>
        </p:sp>
      </p:grpSp>
      <p:grpSp>
        <p:nvGrpSpPr>
          <p:cNvPr id="7" name="Group 97"/>
          <p:cNvGrpSpPr>
            <a:grpSpLocks/>
          </p:cNvGrpSpPr>
          <p:nvPr/>
        </p:nvGrpSpPr>
        <p:grpSpPr bwMode="auto">
          <a:xfrm>
            <a:off x="6027737" y="1545433"/>
            <a:ext cx="349250" cy="756047"/>
            <a:chOff x="3742" y="1434"/>
            <a:chExt cx="220" cy="635"/>
          </a:xfrm>
        </p:grpSpPr>
        <p:sp>
          <p:nvSpPr>
            <p:cNvPr id="8259" name="Line 58"/>
            <p:cNvSpPr>
              <a:spLocks noChangeShapeType="1"/>
            </p:cNvSpPr>
            <p:nvPr/>
          </p:nvSpPr>
          <p:spPr bwMode="auto">
            <a:xfrm flipV="1">
              <a:off x="3878"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60" name="Text Box 62"/>
            <p:cNvSpPr txBox="1">
              <a:spLocks noChangeArrowheads="1"/>
            </p:cNvSpPr>
            <p:nvPr/>
          </p:nvSpPr>
          <p:spPr bwMode="auto">
            <a:xfrm>
              <a:off x="3742" y="1434"/>
              <a:ext cx="2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V3</a:t>
              </a:r>
            </a:p>
          </p:txBody>
        </p:sp>
      </p:grpSp>
      <p:sp>
        <p:nvSpPr>
          <p:cNvPr id="56384" name="Rectangle 64"/>
          <p:cNvSpPr>
            <a:spLocks noChangeArrowheads="1"/>
          </p:cNvSpPr>
          <p:nvPr/>
        </p:nvSpPr>
        <p:spPr bwMode="auto">
          <a:xfrm>
            <a:off x="8331201" y="2301480"/>
            <a:ext cx="576263" cy="216694"/>
          </a:xfrm>
          <a:prstGeom prst="rect">
            <a:avLst/>
          </a:prstGeom>
          <a:solidFill>
            <a:schemeClr val="tx1"/>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nvGrpSpPr>
          <p:cNvPr id="8" name="Group 96"/>
          <p:cNvGrpSpPr>
            <a:grpSpLocks/>
          </p:cNvGrpSpPr>
          <p:nvPr/>
        </p:nvGrpSpPr>
        <p:grpSpPr bwMode="auto">
          <a:xfrm>
            <a:off x="8620100" y="1522810"/>
            <a:ext cx="387349" cy="778670"/>
            <a:chOff x="5375" y="1416"/>
            <a:chExt cx="244" cy="608"/>
          </a:xfrm>
        </p:grpSpPr>
        <p:sp>
          <p:nvSpPr>
            <p:cNvPr id="8257" name="Line 56"/>
            <p:cNvSpPr>
              <a:spLocks noChangeShapeType="1"/>
            </p:cNvSpPr>
            <p:nvPr/>
          </p:nvSpPr>
          <p:spPr bwMode="auto">
            <a:xfrm flipV="1">
              <a:off x="5556" y="1661"/>
              <a:ext cx="0" cy="36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58" name="Text Box 65"/>
            <p:cNvSpPr txBox="1">
              <a:spLocks noChangeArrowheads="1"/>
            </p:cNvSpPr>
            <p:nvPr/>
          </p:nvSpPr>
          <p:spPr bwMode="auto">
            <a:xfrm>
              <a:off x="5375" y="1416"/>
              <a:ext cx="244" cy="216"/>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Réf</a:t>
              </a:r>
            </a:p>
          </p:txBody>
        </p:sp>
      </p:grpSp>
      <p:grpSp>
        <p:nvGrpSpPr>
          <p:cNvPr id="9" name="Group 87"/>
          <p:cNvGrpSpPr>
            <a:grpSpLocks/>
          </p:cNvGrpSpPr>
          <p:nvPr/>
        </p:nvGrpSpPr>
        <p:grpSpPr bwMode="auto">
          <a:xfrm>
            <a:off x="1346203" y="1145383"/>
            <a:ext cx="433388" cy="1156097"/>
            <a:chOff x="793" y="1098"/>
            <a:chExt cx="273" cy="971"/>
          </a:xfrm>
        </p:grpSpPr>
        <p:sp>
          <p:nvSpPr>
            <p:cNvPr id="8255" name="Line 49"/>
            <p:cNvSpPr>
              <a:spLocks noChangeShapeType="1"/>
            </p:cNvSpPr>
            <p:nvPr/>
          </p:nvSpPr>
          <p:spPr bwMode="auto">
            <a:xfrm flipV="1">
              <a:off x="1066" y="1344"/>
              <a:ext cx="0" cy="7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56" name="Text Box 66"/>
            <p:cNvSpPr txBox="1">
              <a:spLocks noChangeArrowheads="1"/>
            </p:cNvSpPr>
            <p:nvPr/>
          </p:nvSpPr>
          <p:spPr bwMode="auto">
            <a:xfrm>
              <a:off x="793" y="1098"/>
              <a:ext cx="247" cy="233"/>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IA1</a:t>
              </a:r>
            </a:p>
          </p:txBody>
        </p:sp>
      </p:grpSp>
      <p:grpSp>
        <p:nvGrpSpPr>
          <p:cNvPr id="10" name="Group 91"/>
          <p:cNvGrpSpPr>
            <a:grpSpLocks/>
          </p:cNvGrpSpPr>
          <p:nvPr/>
        </p:nvGrpSpPr>
        <p:grpSpPr bwMode="auto">
          <a:xfrm>
            <a:off x="3003556" y="1090613"/>
            <a:ext cx="392113" cy="1210866"/>
            <a:chOff x="1837" y="1052"/>
            <a:chExt cx="247" cy="1017"/>
          </a:xfrm>
        </p:grpSpPr>
        <p:sp>
          <p:nvSpPr>
            <p:cNvPr id="8253" name="Line 52"/>
            <p:cNvSpPr>
              <a:spLocks noChangeShapeType="1"/>
            </p:cNvSpPr>
            <p:nvPr/>
          </p:nvSpPr>
          <p:spPr bwMode="auto">
            <a:xfrm flipV="1">
              <a:off x="2064" y="1298"/>
              <a:ext cx="0" cy="77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54" name="Text Box 67"/>
            <p:cNvSpPr txBox="1">
              <a:spLocks noChangeArrowheads="1"/>
            </p:cNvSpPr>
            <p:nvPr/>
          </p:nvSpPr>
          <p:spPr bwMode="auto">
            <a:xfrm>
              <a:off x="1837" y="1052"/>
              <a:ext cx="247" cy="233"/>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IA1</a:t>
              </a:r>
            </a:p>
          </p:txBody>
        </p:sp>
      </p:grpSp>
      <p:grpSp>
        <p:nvGrpSpPr>
          <p:cNvPr id="11" name="Group 88"/>
          <p:cNvGrpSpPr>
            <a:grpSpLocks/>
          </p:cNvGrpSpPr>
          <p:nvPr/>
        </p:nvGrpSpPr>
        <p:grpSpPr bwMode="auto">
          <a:xfrm>
            <a:off x="1851031" y="822724"/>
            <a:ext cx="293688" cy="1478756"/>
            <a:chOff x="1111" y="827"/>
            <a:chExt cx="185" cy="1242"/>
          </a:xfrm>
        </p:grpSpPr>
        <p:sp>
          <p:nvSpPr>
            <p:cNvPr id="8251" name="Line 50"/>
            <p:cNvSpPr>
              <a:spLocks noChangeShapeType="1"/>
            </p:cNvSpPr>
            <p:nvPr/>
          </p:nvSpPr>
          <p:spPr bwMode="auto">
            <a:xfrm flipV="1">
              <a:off x="1202" y="1071"/>
              <a:ext cx="0" cy="99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52" name="Text Box 68"/>
            <p:cNvSpPr txBox="1">
              <a:spLocks noChangeArrowheads="1"/>
            </p:cNvSpPr>
            <p:nvPr/>
          </p:nvSpPr>
          <p:spPr bwMode="auto">
            <a:xfrm>
              <a:off x="1111" y="827"/>
              <a:ext cx="185" cy="233"/>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IF</a:t>
              </a:r>
            </a:p>
          </p:txBody>
        </p:sp>
      </p:grpSp>
      <p:grpSp>
        <p:nvGrpSpPr>
          <p:cNvPr id="12" name="Group 92"/>
          <p:cNvGrpSpPr>
            <a:grpSpLocks/>
          </p:cNvGrpSpPr>
          <p:nvPr/>
        </p:nvGrpSpPr>
        <p:grpSpPr bwMode="auto">
          <a:xfrm>
            <a:off x="3435360" y="767954"/>
            <a:ext cx="293688" cy="1533525"/>
            <a:chOff x="2109" y="781"/>
            <a:chExt cx="185" cy="1288"/>
          </a:xfrm>
        </p:grpSpPr>
        <p:sp>
          <p:nvSpPr>
            <p:cNvPr id="8249" name="Line 53"/>
            <p:cNvSpPr>
              <a:spLocks noChangeShapeType="1"/>
            </p:cNvSpPr>
            <p:nvPr/>
          </p:nvSpPr>
          <p:spPr bwMode="auto">
            <a:xfrm flipV="1">
              <a:off x="2200" y="1026"/>
              <a:ext cx="0" cy="104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50" name="Text Box 69"/>
            <p:cNvSpPr txBox="1">
              <a:spLocks noChangeArrowheads="1"/>
            </p:cNvSpPr>
            <p:nvPr/>
          </p:nvSpPr>
          <p:spPr bwMode="auto">
            <a:xfrm>
              <a:off x="2109" y="781"/>
              <a:ext cx="185" cy="233"/>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IF</a:t>
              </a:r>
            </a:p>
          </p:txBody>
        </p:sp>
      </p:grpSp>
      <p:grpSp>
        <p:nvGrpSpPr>
          <p:cNvPr id="13" name="Group 83"/>
          <p:cNvGrpSpPr>
            <a:grpSpLocks/>
          </p:cNvGrpSpPr>
          <p:nvPr/>
        </p:nvGrpSpPr>
        <p:grpSpPr bwMode="auto">
          <a:xfrm>
            <a:off x="555625" y="2518168"/>
            <a:ext cx="746125" cy="654843"/>
            <a:chOff x="295" y="2251"/>
            <a:chExt cx="470" cy="550"/>
          </a:xfrm>
        </p:grpSpPr>
        <p:sp>
          <p:nvSpPr>
            <p:cNvPr id="8247" name="Line 70"/>
            <p:cNvSpPr>
              <a:spLocks noChangeShapeType="1"/>
            </p:cNvSpPr>
            <p:nvPr/>
          </p:nvSpPr>
          <p:spPr bwMode="auto">
            <a:xfrm>
              <a:off x="612" y="2251"/>
              <a:ext cx="0" cy="18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48" name="Text Box 71"/>
            <p:cNvSpPr txBox="1">
              <a:spLocks noChangeArrowheads="1"/>
            </p:cNvSpPr>
            <p:nvPr/>
          </p:nvSpPr>
          <p:spPr bwMode="auto">
            <a:xfrm>
              <a:off x="295" y="2413"/>
              <a:ext cx="470" cy="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latin typeface="+mn-lt"/>
                </a:rPr>
                <a:t>Période  </a:t>
              </a:r>
            </a:p>
            <a:p>
              <a:pPr eaLnBrk="1" hangingPunct="1">
                <a:spcBef>
                  <a:spcPct val="0"/>
                </a:spcBef>
                <a:buSzTx/>
                <a:buFontTx/>
                <a:buNone/>
              </a:pPr>
              <a:r>
                <a:rPr lang="fr-BE" altLang="fr-FR" sz="1200">
                  <a:latin typeface="+mn-lt"/>
                </a:rPr>
                <a:t>d’attente</a:t>
              </a:r>
            </a:p>
          </p:txBody>
        </p:sp>
      </p:grpSp>
      <p:grpSp>
        <p:nvGrpSpPr>
          <p:cNvPr id="14" name="Group 84"/>
          <p:cNvGrpSpPr>
            <a:grpSpLocks/>
          </p:cNvGrpSpPr>
          <p:nvPr/>
        </p:nvGrpSpPr>
        <p:grpSpPr bwMode="auto">
          <a:xfrm>
            <a:off x="1263986" y="2518172"/>
            <a:ext cx="998538" cy="1140618"/>
            <a:chOff x="703" y="2251"/>
            <a:chExt cx="629" cy="958"/>
          </a:xfrm>
        </p:grpSpPr>
        <p:sp>
          <p:nvSpPr>
            <p:cNvPr id="8245" name="Line 72"/>
            <p:cNvSpPr>
              <a:spLocks noChangeShapeType="1"/>
            </p:cNvSpPr>
            <p:nvPr/>
          </p:nvSpPr>
          <p:spPr bwMode="auto">
            <a:xfrm>
              <a:off x="1111" y="2251"/>
              <a:ext cx="0" cy="499"/>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46" name="Text Box 73"/>
            <p:cNvSpPr txBox="1">
              <a:spLocks noChangeArrowheads="1"/>
            </p:cNvSpPr>
            <p:nvPr/>
          </p:nvSpPr>
          <p:spPr bwMode="auto">
            <a:xfrm>
              <a:off x="703" y="2821"/>
              <a:ext cx="629" cy="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dirty="0">
                  <a:latin typeface="+mn-lt"/>
                </a:rPr>
                <a:t>Période de</a:t>
              </a:r>
            </a:p>
            <a:p>
              <a:pPr eaLnBrk="1" hangingPunct="1">
                <a:spcBef>
                  <a:spcPct val="0"/>
                </a:spcBef>
                <a:buSzTx/>
                <a:buFontTx/>
                <a:buNone/>
              </a:pPr>
              <a:r>
                <a:rPr lang="fr-BE" altLang="fr-FR" sz="1200" dirty="0">
                  <a:latin typeface="+mn-lt"/>
                </a:rPr>
                <a:t>reproduction</a:t>
              </a:r>
            </a:p>
          </p:txBody>
        </p:sp>
      </p:grpSp>
      <p:sp>
        <p:nvSpPr>
          <p:cNvPr id="8215" name="Text Box 26"/>
          <p:cNvSpPr txBox="1">
            <a:spLocks noChangeArrowheads="1"/>
          </p:cNvSpPr>
          <p:nvPr/>
        </p:nvSpPr>
        <p:spPr bwMode="auto">
          <a:xfrm>
            <a:off x="266701" y="1522811"/>
            <a:ext cx="791605" cy="267081"/>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Naissance</a:t>
            </a:r>
          </a:p>
        </p:txBody>
      </p:sp>
      <p:sp>
        <p:nvSpPr>
          <p:cNvPr id="8216" name="Line 48"/>
          <p:cNvSpPr>
            <a:spLocks noChangeShapeType="1"/>
          </p:cNvSpPr>
          <p:nvPr/>
        </p:nvSpPr>
        <p:spPr bwMode="auto">
          <a:xfrm flipV="1">
            <a:off x="338138" y="1869283"/>
            <a:ext cx="0" cy="43219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200"/>
          </a:p>
        </p:txBody>
      </p:sp>
      <p:grpSp>
        <p:nvGrpSpPr>
          <p:cNvPr id="15" name="Group 101"/>
          <p:cNvGrpSpPr>
            <a:grpSpLocks/>
          </p:cNvGrpSpPr>
          <p:nvPr/>
        </p:nvGrpSpPr>
        <p:grpSpPr bwMode="auto">
          <a:xfrm>
            <a:off x="1944201" y="2518171"/>
            <a:ext cx="893762" cy="1681162"/>
            <a:chOff x="1066" y="2251"/>
            <a:chExt cx="563" cy="1412"/>
          </a:xfrm>
        </p:grpSpPr>
        <p:sp>
          <p:nvSpPr>
            <p:cNvPr id="8243" name="Line 74"/>
            <p:cNvSpPr>
              <a:spLocks noChangeShapeType="1"/>
            </p:cNvSpPr>
            <p:nvPr/>
          </p:nvSpPr>
          <p:spPr bwMode="auto">
            <a:xfrm>
              <a:off x="1565" y="2251"/>
              <a:ext cx="0" cy="99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44" name="Text Box 75"/>
            <p:cNvSpPr txBox="1">
              <a:spLocks noChangeArrowheads="1"/>
            </p:cNvSpPr>
            <p:nvPr/>
          </p:nvSpPr>
          <p:spPr bwMode="auto">
            <a:xfrm>
              <a:off x="1066" y="3275"/>
              <a:ext cx="563" cy="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latin typeface="+mn-lt"/>
                </a:rPr>
                <a:t>Période de </a:t>
              </a:r>
            </a:p>
            <a:p>
              <a:pPr eaLnBrk="1" hangingPunct="1">
                <a:spcBef>
                  <a:spcPct val="0"/>
                </a:spcBef>
                <a:buSzTx/>
                <a:buFontTx/>
                <a:buNone/>
              </a:pPr>
              <a:r>
                <a:rPr lang="fr-BE" altLang="fr-FR" sz="1200">
                  <a:latin typeface="+mn-lt"/>
                </a:rPr>
                <a:t>gestation</a:t>
              </a:r>
            </a:p>
          </p:txBody>
        </p:sp>
      </p:grpSp>
      <p:grpSp>
        <p:nvGrpSpPr>
          <p:cNvPr id="16" name="Group 117"/>
          <p:cNvGrpSpPr>
            <a:grpSpLocks/>
          </p:cNvGrpSpPr>
          <p:nvPr/>
        </p:nvGrpSpPr>
        <p:grpSpPr bwMode="auto">
          <a:xfrm>
            <a:off x="338139" y="2518173"/>
            <a:ext cx="2736850" cy="1997868"/>
            <a:chOff x="213" y="2115"/>
            <a:chExt cx="1724" cy="1678"/>
          </a:xfrm>
        </p:grpSpPr>
        <p:grpSp>
          <p:nvGrpSpPr>
            <p:cNvPr id="8237" name="Group 93"/>
            <p:cNvGrpSpPr>
              <a:grpSpLocks/>
            </p:cNvGrpSpPr>
            <p:nvPr/>
          </p:nvGrpSpPr>
          <p:grpSpPr bwMode="auto">
            <a:xfrm>
              <a:off x="213" y="2115"/>
              <a:ext cx="1724" cy="1678"/>
              <a:chOff x="158" y="2251"/>
              <a:chExt cx="1724" cy="1678"/>
            </a:xfrm>
          </p:grpSpPr>
          <p:sp>
            <p:nvSpPr>
              <p:cNvPr id="8241" name="Line 76"/>
              <p:cNvSpPr>
                <a:spLocks noChangeShapeType="1"/>
              </p:cNvSpPr>
              <p:nvPr/>
            </p:nvSpPr>
            <p:spPr bwMode="auto">
              <a:xfrm>
                <a:off x="1882" y="2251"/>
                <a:ext cx="0" cy="1678"/>
              </a:xfrm>
              <a:prstGeom prst="line">
                <a:avLst/>
              </a:prstGeom>
              <a:noFill/>
              <a:ln w="9525">
                <a:solidFill>
                  <a:srgbClr val="FF0066"/>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8242" name="Line 78"/>
              <p:cNvSpPr>
                <a:spLocks noChangeShapeType="1"/>
              </p:cNvSpPr>
              <p:nvPr/>
            </p:nvSpPr>
            <p:spPr bwMode="auto">
              <a:xfrm>
                <a:off x="158" y="2251"/>
                <a:ext cx="0" cy="1678"/>
              </a:xfrm>
              <a:prstGeom prst="line">
                <a:avLst/>
              </a:prstGeom>
              <a:noFill/>
              <a:ln w="9525">
                <a:solidFill>
                  <a:srgbClr val="FF0066"/>
                </a:solidFill>
                <a:round/>
                <a:headEnd/>
                <a:tailEnd/>
              </a:ln>
              <a:extLst>
                <a:ext uri="{909E8E84-426E-40DD-AFC4-6F175D3DCCD1}">
                  <a14:hiddenFill xmlns:a14="http://schemas.microsoft.com/office/drawing/2010/main">
                    <a:noFill/>
                  </a14:hiddenFill>
                </a:ext>
              </a:extLst>
            </p:spPr>
            <p:txBody>
              <a:bodyPr/>
              <a:lstStyle/>
              <a:p>
                <a:endParaRPr lang="fr-BE" sz="1200"/>
              </a:p>
            </p:txBody>
          </p:sp>
        </p:grpSp>
        <p:grpSp>
          <p:nvGrpSpPr>
            <p:cNvPr id="8238" name="Group 94"/>
            <p:cNvGrpSpPr>
              <a:grpSpLocks/>
            </p:cNvGrpSpPr>
            <p:nvPr/>
          </p:nvGrpSpPr>
          <p:grpSpPr bwMode="auto">
            <a:xfrm>
              <a:off x="213" y="3532"/>
              <a:ext cx="1724" cy="261"/>
              <a:chOff x="158" y="3668"/>
              <a:chExt cx="1724" cy="261"/>
            </a:xfrm>
          </p:grpSpPr>
          <p:sp>
            <p:nvSpPr>
              <p:cNvPr id="8239" name="Line 79"/>
              <p:cNvSpPr>
                <a:spLocks noChangeShapeType="1"/>
              </p:cNvSpPr>
              <p:nvPr/>
            </p:nvSpPr>
            <p:spPr bwMode="auto">
              <a:xfrm>
                <a:off x="158" y="3929"/>
                <a:ext cx="1724" cy="0"/>
              </a:xfrm>
              <a:prstGeom prst="line">
                <a:avLst/>
              </a:prstGeom>
              <a:noFill/>
              <a:ln w="9525">
                <a:solidFill>
                  <a:srgbClr val="FF006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40" name="Text Box 81"/>
              <p:cNvSpPr txBox="1">
                <a:spLocks noChangeArrowheads="1"/>
              </p:cNvSpPr>
              <p:nvPr/>
            </p:nvSpPr>
            <p:spPr bwMode="auto">
              <a:xfrm>
                <a:off x="418" y="3668"/>
                <a:ext cx="427" cy="233"/>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solidFill>
                      <a:srgbClr val="FF0066"/>
                    </a:solidFill>
                    <a:latin typeface="+mn-lt"/>
                  </a:rPr>
                  <a:t>24 mois</a:t>
                </a:r>
              </a:p>
            </p:txBody>
          </p:sp>
        </p:grpSp>
      </p:grpSp>
      <p:grpSp>
        <p:nvGrpSpPr>
          <p:cNvPr id="19" name="Group 119"/>
          <p:cNvGrpSpPr>
            <a:grpSpLocks/>
          </p:cNvGrpSpPr>
          <p:nvPr/>
        </p:nvGrpSpPr>
        <p:grpSpPr bwMode="auto">
          <a:xfrm>
            <a:off x="3074990" y="2518173"/>
            <a:ext cx="1584324" cy="1997868"/>
            <a:chOff x="1937" y="2115"/>
            <a:chExt cx="998" cy="1678"/>
          </a:xfrm>
        </p:grpSpPr>
        <p:sp>
          <p:nvSpPr>
            <p:cNvPr id="8233" name="Line 77"/>
            <p:cNvSpPr>
              <a:spLocks noChangeShapeType="1"/>
            </p:cNvSpPr>
            <p:nvPr/>
          </p:nvSpPr>
          <p:spPr bwMode="auto">
            <a:xfrm>
              <a:off x="2935" y="2115"/>
              <a:ext cx="0" cy="1678"/>
            </a:xfrm>
            <a:prstGeom prst="line">
              <a:avLst/>
            </a:prstGeom>
            <a:noFill/>
            <a:ln w="9525">
              <a:solidFill>
                <a:srgbClr val="FF0066"/>
              </a:solidFill>
              <a:round/>
              <a:headEnd/>
              <a:tailEnd/>
            </a:ln>
            <a:extLst>
              <a:ext uri="{909E8E84-426E-40DD-AFC4-6F175D3DCCD1}">
                <a14:hiddenFill xmlns:a14="http://schemas.microsoft.com/office/drawing/2010/main">
                  <a:noFill/>
                </a14:hiddenFill>
              </a:ext>
            </a:extLst>
          </p:spPr>
          <p:txBody>
            <a:bodyPr/>
            <a:lstStyle/>
            <a:p>
              <a:endParaRPr lang="fr-BE" sz="1200"/>
            </a:p>
          </p:txBody>
        </p:sp>
        <p:grpSp>
          <p:nvGrpSpPr>
            <p:cNvPr id="8234" name="Group 95"/>
            <p:cNvGrpSpPr>
              <a:grpSpLocks/>
            </p:cNvGrpSpPr>
            <p:nvPr/>
          </p:nvGrpSpPr>
          <p:grpSpPr bwMode="auto">
            <a:xfrm>
              <a:off x="1937" y="3532"/>
              <a:ext cx="998" cy="261"/>
              <a:chOff x="1882" y="3668"/>
              <a:chExt cx="998" cy="261"/>
            </a:xfrm>
          </p:grpSpPr>
          <p:sp>
            <p:nvSpPr>
              <p:cNvPr id="8235" name="Line 80"/>
              <p:cNvSpPr>
                <a:spLocks noChangeShapeType="1"/>
              </p:cNvSpPr>
              <p:nvPr/>
            </p:nvSpPr>
            <p:spPr bwMode="auto">
              <a:xfrm>
                <a:off x="1882" y="3929"/>
                <a:ext cx="998" cy="0"/>
              </a:xfrm>
              <a:prstGeom prst="line">
                <a:avLst/>
              </a:prstGeom>
              <a:noFill/>
              <a:ln w="9525">
                <a:solidFill>
                  <a:srgbClr val="FF0066"/>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36" name="Text Box 82"/>
              <p:cNvSpPr txBox="1">
                <a:spLocks noChangeArrowheads="1"/>
              </p:cNvSpPr>
              <p:nvPr/>
            </p:nvSpPr>
            <p:spPr bwMode="auto">
              <a:xfrm>
                <a:off x="2006" y="3668"/>
                <a:ext cx="482" cy="233"/>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solidFill>
                      <a:srgbClr val="FF0066"/>
                    </a:solidFill>
                    <a:latin typeface="+mn-lt"/>
                  </a:rPr>
                  <a:t>365 jours</a:t>
                </a:r>
              </a:p>
            </p:txBody>
          </p:sp>
        </p:grpSp>
      </p:grpSp>
      <p:sp>
        <p:nvSpPr>
          <p:cNvPr id="56422" name="Text Box 102"/>
          <p:cNvSpPr txBox="1">
            <a:spLocks noChangeArrowheads="1"/>
          </p:cNvSpPr>
          <p:nvPr/>
        </p:nvSpPr>
        <p:spPr bwMode="auto">
          <a:xfrm>
            <a:off x="5164139" y="3544492"/>
            <a:ext cx="2727564" cy="636413"/>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solidFill>
                  <a:srgbClr val="FF0066"/>
                </a:solidFill>
                <a:latin typeface="+mn-lt"/>
              </a:rPr>
              <a:t>La fécondité est une notion </a:t>
            </a:r>
          </a:p>
          <a:p>
            <a:pPr eaLnBrk="1" hangingPunct="1">
              <a:spcBef>
                <a:spcPct val="0"/>
              </a:spcBef>
              <a:buSzTx/>
              <a:buFontTx/>
              <a:buNone/>
            </a:pPr>
            <a:r>
              <a:rPr lang="fr-BE" altLang="fr-FR" sz="1200">
                <a:solidFill>
                  <a:srgbClr val="FF0066"/>
                </a:solidFill>
                <a:latin typeface="+mn-lt"/>
              </a:rPr>
              <a:t>de temps nécessaire à l’obtention </a:t>
            </a:r>
          </a:p>
          <a:p>
            <a:pPr eaLnBrk="1" hangingPunct="1">
              <a:spcBef>
                <a:spcPct val="0"/>
              </a:spcBef>
              <a:buSzTx/>
              <a:buFontTx/>
              <a:buNone/>
            </a:pPr>
            <a:r>
              <a:rPr lang="fr-BE" altLang="fr-FR" sz="1200">
                <a:solidFill>
                  <a:srgbClr val="FF0066"/>
                </a:solidFill>
                <a:latin typeface="+mn-lt"/>
              </a:rPr>
              <a:t>d’une gestation ou … d’un vêlage</a:t>
            </a:r>
          </a:p>
        </p:txBody>
      </p:sp>
      <p:grpSp>
        <p:nvGrpSpPr>
          <p:cNvPr id="21" name="Group 118"/>
          <p:cNvGrpSpPr>
            <a:grpSpLocks/>
          </p:cNvGrpSpPr>
          <p:nvPr/>
        </p:nvGrpSpPr>
        <p:grpSpPr bwMode="auto">
          <a:xfrm>
            <a:off x="4443414" y="250032"/>
            <a:ext cx="2749550" cy="2051447"/>
            <a:chOff x="2799" y="210"/>
            <a:chExt cx="1732" cy="1723"/>
          </a:xfrm>
        </p:grpSpPr>
        <p:sp>
          <p:nvSpPr>
            <p:cNvPr id="8231" name="Line 103"/>
            <p:cNvSpPr>
              <a:spLocks noChangeShapeType="1"/>
            </p:cNvSpPr>
            <p:nvPr/>
          </p:nvSpPr>
          <p:spPr bwMode="auto">
            <a:xfrm flipH="1" flipV="1">
              <a:off x="3198" y="799"/>
              <a:ext cx="9" cy="1134"/>
            </a:xfrm>
            <a:prstGeom prst="line">
              <a:avLst/>
            </a:prstGeom>
            <a:noFill/>
            <a:ln w="9525">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32" name="Text Box 104"/>
            <p:cNvSpPr txBox="1">
              <a:spLocks noChangeArrowheads="1"/>
            </p:cNvSpPr>
            <p:nvPr/>
          </p:nvSpPr>
          <p:spPr bwMode="auto">
            <a:xfrm>
              <a:off x="2799" y="210"/>
              <a:ext cx="1732" cy="543"/>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solidFill>
                    <a:srgbClr val="0099FF"/>
                  </a:solidFill>
                  <a:latin typeface="+mn-lt"/>
                </a:rPr>
                <a:t>La fertilité est une notion de nombre</a:t>
              </a:r>
            </a:p>
            <a:p>
              <a:pPr eaLnBrk="1" hangingPunct="1">
                <a:spcBef>
                  <a:spcPct val="0"/>
                </a:spcBef>
                <a:buSzTx/>
                <a:buFontTx/>
                <a:buNone/>
              </a:pPr>
              <a:r>
                <a:rPr lang="fr-BE" altLang="fr-FR" sz="1200">
                  <a:solidFill>
                    <a:srgbClr val="0099FF"/>
                  </a:solidFill>
                  <a:latin typeface="+mn-lt"/>
                </a:rPr>
                <a:t>d’inséminations nécessaires  </a:t>
              </a:r>
            </a:p>
            <a:p>
              <a:pPr eaLnBrk="1" hangingPunct="1">
                <a:spcBef>
                  <a:spcPct val="0"/>
                </a:spcBef>
                <a:buSzTx/>
                <a:buFontTx/>
                <a:buNone/>
              </a:pPr>
              <a:r>
                <a:rPr lang="fr-BE" altLang="fr-FR" sz="1200">
                  <a:solidFill>
                    <a:srgbClr val="0099FF"/>
                  </a:solidFill>
                  <a:latin typeface="+mn-lt"/>
                </a:rPr>
                <a:t>à l’obtention d’une gestation (&lt; 3 ou &gt; 2)</a:t>
              </a:r>
              <a:r>
                <a:rPr lang="fr-BE" altLang="fr-FR" sz="1200">
                  <a:latin typeface="+mn-lt"/>
                </a:rPr>
                <a:t> </a:t>
              </a:r>
            </a:p>
          </p:txBody>
        </p:sp>
      </p:grpSp>
      <p:sp>
        <p:nvSpPr>
          <p:cNvPr id="56426" name="Line 106"/>
          <p:cNvSpPr>
            <a:spLocks noChangeShapeType="1"/>
          </p:cNvSpPr>
          <p:nvPr/>
        </p:nvSpPr>
        <p:spPr bwMode="auto">
          <a:xfrm>
            <a:off x="338140" y="2301479"/>
            <a:ext cx="8569324"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200"/>
          </a:p>
        </p:txBody>
      </p:sp>
      <p:sp>
        <p:nvSpPr>
          <p:cNvPr id="56428" name="Rectangle 108"/>
          <p:cNvSpPr>
            <a:spLocks noChangeArrowheads="1"/>
          </p:cNvSpPr>
          <p:nvPr/>
        </p:nvSpPr>
        <p:spPr bwMode="auto">
          <a:xfrm>
            <a:off x="7827964" y="2301480"/>
            <a:ext cx="287337" cy="216694"/>
          </a:xfrm>
          <a:prstGeom prst="rect">
            <a:avLst/>
          </a:prstGeom>
          <a:solidFill>
            <a:srgbClr val="006600"/>
          </a:solidFill>
          <a:ln w="9525">
            <a:solidFill>
              <a:schemeClr val="tx1"/>
            </a:solidFill>
            <a:miter lim="800000"/>
            <a:headEnd/>
            <a:tailEnd/>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56429" name="Rectangle 109"/>
          <p:cNvSpPr>
            <a:spLocks noChangeArrowheads="1"/>
          </p:cNvSpPr>
          <p:nvPr/>
        </p:nvSpPr>
        <p:spPr bwMode="auto">
          <a:xfrm>
            <a:off x="8115300" y="2301480"/>
            <a:ext cx="215900" cy="216694"/>
          </a:xfrm>
          <a:prstGeom prst="rect">
            <a:avLst/>
          </a:prstGeom>
          <a:solidFill>
            <a:srgbClr val="FF0000"/>
          </a:solidFill>
          <a:ln w="9525">
            <a:solidFill>
              <a:schemeClr val="tx1"/>
            </a:solidFill>
            <a:miter lim="800000"/>
            <a:headEnd/>
            <a:tailEnd/>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nvGrpSpPr>
          <p:cNvPr id="22" name="Group 110"/>
          <p:cNvGrpSpPr>
            <a:grpSpLocks/>
          </p:cNvGrpSpPr>
          <p:nvPr/>
        </p:nvGrpSpPr>
        <p:grpSpPr bwMode="auto">
          <a:xfrm>
            <a:off x="7754943" y="1090613"/>
            <a:ext cx="392113" cy="1210866"/>
            <a:chOff x="1837" y="1052"/>
            <a:chExt cx="247" cy="1017"/>
          </a:xfrm>
        </p:grpSpPr>
        <p:sp>
          <p:nvSpPr>
            <p:cNvPr id="8229" name="Line 111"/>
            <p:cNvSpPr>
              <a:spLocks noChangeShapeType="1"/>
            </p:cNvSpPr>
            <p:nvPr/>
          </p:nvSpPr>
          <p:spPr bwMode="auto">
            <a:xfrm flipV="1">
              <a:off x="2064" y="1298"/>
              <a:ext cx="0" cy="771"/>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30" name="Text Box 112"/>
            <p:cNvSpPr txBox="1">
              <a:spLocks noChangeArrowheads="1"/>
            </p:cNvSpPr>
            <p:nvPr/>
          </p:nvSpPr>
          <p:spPr bwMode="auto">
            <a:xfrm>
              <a:off x="1837" y="1052"/>
              <a:ext cx="247" cy="233"/>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IA1</a:t>
              </a:r>
            </a:p>
          </p:txBody>
        </p:sp>
      </p:grpSp>
      <p:grpSp>
        <p:nvGrpSpPr>
          <p:cNvPr id="23" name="Group 116"/>
          <p:cNvGrpSpPr>
            <a:grpSpLocks/>
          </p:cNvGrpSpPr>
          <p:nvPr/>
        </p:nvGrpSpPr>
        <p:grpSpPr bwMode="auto">
          <a:xfrm>
            <a:off x="7900990" y="2518172"/>
            <a:ext cx="1081087" cy="816768"/>
            <a:chOff x="4923" y="2251"/>
            <a:chExt cx="681" cy="686"/>
          </a:xfrm>
        </p:grpSpPr>
        <p:sp>
          <p:nvSpPr>
            <p:cNvPr id="8227" name="Line 114"/>
            <p:cNvSpPr>
              <a:spLocks noChangeShapeType="1"/>
            </p:cNvSpPr>
            <p:nvPr/>
          </p:nvSpPr>
          <p:spPr bwMode="auto">
            <a:xfrm flipH="1">
              <a:off x="5193" y="2251"/>
              <a:ext cx="0" cy="40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8228" name="Text Box 115"/>
            <p:cNvSpPr txBox="1">
              <a:spLocks noChangeArrowheads="1"/>
            </p:cNvSpPr>
            <p:nvPr/>
          </p:nvSpPr>
          <p:spPr bwMode="auto">
            <a:xfrm flipH="1">
              <a:off x="4923" y="2704"/>
              <a:ext cx="68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Dernière IA</a:t>
              </a:r>
            </a:p>
          </p:txBody>
        </p:sp>
      </p:grpSp>
      <p:sp>
        <p:nvSpPr>
          <p:cNvPr id="17" name="Espace réservé du numéro de diapositive 16"/>
          <p:cNvSpPr>
            <a:spLocks noGrp="1"/>
          </p:cNvSpPr>
          <p:nvPr>
            <p:ph type="sldNum" sz="quarter" idx="12"/>
          </p:nvPr>
        </p:nvSpPr>
        <p:spPr/>
        <p:txBody>
          <a:bodyPr/>
          <a:lstStyle/>
          <a:p>
            <a:fld id="{A86F1A05-098B-4BC5-8AFC-FFFE968C38FD}" type="slidenum">
              <a:rPr lang="fr-BE" smtClean="0"/>
              <a:t>6</a:t>
            </a:fld>
            <a:endParaRPr lang="fr-BE"/>
          </a:p>
        </p:txBody>
      </p:sp>
      <p:sp>
        <p:nvSpPr>
          <p:cNvPr id="82" name="ZoneTexte 81"/>
          <p:cNvSpPr txBox="1"/>
          <p:nvPr/>
        </p:nvSpPr>
        <p:spPr>
          <a:xfrm>
            <a:off x="393134" y="227537"/>
            <a:ext cx="2378666" cy="255982"/>
          </a:xfrm>
          <a:prstGeom prst="rect">
            <a:avLst/>
          </a:prstGeom>
          <a:noFill/>
        </p:spPr>
        <p:txBody>
          <a:bodyPr wrap="none" lIns="0" tIns="0" rIns="0" bIns="0" rtlCol="0">
            <a:noAutofit/>
          </a:bodyPr>
          <a:lstStyle/>
          <a:p>
            <a:pPr algn="l"/>
            <a:r>
              <a:rPr lang="fr-BE" sz="2000" dirty="0" smtClean="0">
                <a:solidFill>
                  <a:schemeClr val="bg1"/>
                </a:solidFill>
              </a:rPr>
              <a:t>La vache, un outil de production</a:t>
            </a:r>
            <a:endParaRPr lang="fr-BE" sz="2000" dirty="0">
              <a:solidFill>
                <a:schemeClr val="bg1"/>
              </a:solidFill>
            </a:endParaRPr>
          </a:p>
        </p:txBody>
      </p:sp>
    </p:spTree>
    <p:extLst>
      <p:ext uri="{BB962C8B-B14F-4D97-AF65-F5344CB8AC3E}">
        <p14:creationId xmlns:p14="http://schemas.microsoft.com/office/powerpoint/2010/main" val="2487665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3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32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32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32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636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361"/>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428"/>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429"/>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2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38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6422"/>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nodeType="click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P spid="56324" grpId="0" animBg="1"/>
      <p:bldP spid="56325" grpId="0" animBg="1"/>
      <p:bldP spid="56327" grpId="0" animBg="1"/>
      <p:bldP spid="56360" grpId="0" animBg="1"/>
      <p:bldP spid="56361" grpId="0" animBg="1"/>
      <p:bldP spid="56384" grpId="0" animBg="1"/>
      <p:bldP spid="56422" grpId="0" animBg="1"/>
      <p:bldP spid="56426" grpId="0" animBg="1"/>
      <p:bldP spid="56428" grpId="0" animBg="1"/>
      <p:bldP spid="564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3042644224"/>
              </p:ext>
            </p:extLst>
          </p:nvPr>
        </p:nvGraphicFramePr>
        <p:xfrm>
          <a:off x="755576" y="987574"/>
          <a:ext cx="7416824"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contenu 2"/>
          <p:cNvSpPr txBox="1">
            <a:spLocks/>
          </p:cNvSpPr>
          <p:nvPr/>
        </p:nvSpPr>
        <p:spPr>
          <a:xfrm>
            <a:off x="1979712" y="195485"/>
            <a:ext cx="5616624" cy="621069"/>
          </a:xfrm>
          <a:prstGeom prst="rect">
            <a:avLst/>
          </a:prstGeom>
          <a:solidFill>
            <a:srgbClr val="00206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1600" dirty="0" smtClean="0">
                <a:solidFill>
                  <a:schemeClr val="bg1"/>
                </a:solidFill>
                <a:latin typeface="+mn-lt"/>
              </a:rPr>
              <a:t>Effet de la production laitière (Kg/J) sur la durée de l’</a:t>
            </a:r>
            <a:r>
              <a:rPr lang="fr-BE" sz="1600" dirty="0" err="1" smtClean="0">
                <a:solidFill>
                  <a:schemeClr val="bg1"/>
                </a:solidFill>
                <a:latin typeface="+mn-lt"/>
              </a:rPr>
              <a:t>oestrus</a:t>
            </a:r>
            <a:r>
              <a:rPr lang="fr-BE" sz="1600" dirty="0" smtClean="0">
                <a:solidFill>
                  <a:schemeClr val="bg1"/>
                </a:solidFill>
                <a:latin typeface="+mn-lt"/>
              </a:rPr>
              <a:t> (h) </a:t>
            </a:r>
          </a:p>
          <a:p>
            <a:pPr marL="0" indent="0">
              <a:buNone/>
            </a:pPr>
            <a:r>
              <a:rPr lang="fr-BE" sz="1600" dirty="0" smtClean="0">
                <a:solidFill>
                  <a:schemeClr val="bg1"/>
                </a:solidFill>
                <a:latin typeface="+mn-lt"/>
              </a:rPr>
              <a:t>Détection 24h/24 au moyen du </a:t>
            </a:r>
            <a:r>
              <a:rPr lang="fr-BE" sz="1600" dirty="0" err="1" smtClean="0">
                <a:solidFill>
                  <a:schemeClr val="bg1"/>
                </a:solidFill>
                <a:latin typeface="+mn-lt"/>
              </a:rPr>
              <a:t>Heatwatch</a:t>
            </a:r>
            <a:r>
              <a:rPr lang="fr-BE" sz="1600" dirty="0" smtClean="0">
                <a:solidFill>
                  <a:schemeClr val="bg1"/>
                </a:solidFill>
                <a:latin typeface="+mn-lt"/>
              </a:rPr>
              <a:t> * (n=360 vaches)</a:t>
            </a:r>
          </a:p>
        </p:txBody>
      </p:sp>
      <p:sp>
        <p:nvSpPr>
          <p:cNvPr id="4" name="Rectangle 3"/>
          <p:cNvSpPr/>
          <p:nvPr/>
        </p:nvSpPr>
        <p:spPr>
          <a:xfrm>
            <a:off x="4535996" y="4785996"/>
            <a:ext cx="3511795" cy="307777"/>
          </a:xfrm>
          <a:prstGeom prst="rect">
            <a:avLst/>
          </a:prstGeom>
        </p:spPr>
        <p:txBody>
          <a:bodyPr wrap="none">
            <a:spAutoFit/>
          </a:bodyPr>
          <a:lstStyle/>
          <a:p>
            <a:r>
              <a:rPr lang="fr-FR" altLang="fr-FR" sz="1400" dirty="0">
                <a:solidFill>
                  <a:schemeClr val="bg1">
                    <a:lumMod val="75000"/>
                  </a:schemeClr>
                </a:solidFill>
              </a:rPr>
              <a:t>Lopez et al. </a:t>
            </a:r>
            <a:r>
              <a:rPr lang="fr-FR" altLang="fr-FR" sz="1400" dirty="0" err="1">
                <a:solidFill>
                  <a:schemeClr val="bg1">
                    <a:lumMod val="75000"/>
                  </a:schemeClr>
                </a:solidFill>
              </a:rPr>
              <a:t>Anim</a:t>
            </a:r>
            <a:r>
              <a:rPr lang="fr-FR" altLang="fr-FR" sz="1400" dirty="0">
                <a:solidFill>
                  <a:schemeClr val="bg1">
                    <a:lumMod val="75000"/>
                  </a:schemeClr>
                </a:solidFill>
              </a:rPr>
              <a:t> </a:t>
            </a:r>
            <a:r>
              <a:rPr lang="fr-FR" altLang="fr-FR" sz="1400" dirty="0" err="1">
                <a:solidFill>
                  <a:schemeClr val="bg1">
                    <a:lumMod val="75000"/>
                  </a:schemeClr>
                </a:solidFill>
              </a:rPr>
              <a:t>Reprod</a:t>
            </a:r>
            <a:r>
              <a:rPr lang="fr-FR" altLang="fr-FR" sz="1400" dirty="0">
                <a:solidFill>
                  <a:schemeClr val="bg1">
                    <a:lumMod val="75000"/>
                  </a:schemeClr>
                </a:solidFill>
              </a:rPr>
              <a:t> </a:t>
            </a:r>
            <a:r>
              <a:rPr lang="fr-FR" altLang="fr-FR" sz="1400" dirty="0" err="1">
                <a:solidFill>
                  <a:schemeClr val="bg1">
                    <a:lumMod val="75000"/>
                  </a:schemeClr>
                </a:solidFill>
              </a:rPr>
              <a:t>Sci</a:t>
            </a:r>
            <a:r>
              <a:rPr lang="fr-FR" altLang="fr-FR" sz="1400" dirty="0">
                <a:solidFill>
                  <a:schemeClr val="bg1">
                    <a:lumMod val="75000"/>
                  </a:schemeClr>
                </a:solidFill>
              </a:rPr>
              <a:t> 2004 81 209-223</a:t>
            </a:r>
            <a:endParaRPr lang="fr-BE" sz="1400" dirty="0">
              <a:solidFill>
                <a:schemeClr val="bg1">
                  <a:lumMod val="75000"/>
                </a:schemeClr>
              </a:solidFill>
            </a:endParaRPr>
          </a:p>
        </p:txBody>
      </p:sp>
      <p:sp>
        <p:nvSpPr>
          <p:cNvPr id="5" name="Espace réservé du numéro de diapositive 4"/>
          <p:cNvSpPr>
            <a:spLocks noGrp="1"/>
          </p:cNvSpPr>
          <p:nvPr>
            <p:ph type="sldNum" sz="quarter" idx="12"/>
          </p:nvPr>
        </p:nvSpPr>
        <p:spPr/>
        <p:txBody>
          <a:bodyPr/>
          <a:lstStyle/>
          <a:p>
            <a:fld id="{B72B7A4D-DE3F-4347-BAA7-8C6A48B1DC3D}" type="slidenum">
              <a:rPr lang="fr-BE" smtClean="0"/>
              <a:t>60</a:t>
            </a:fld>
            <a:endParaRPr lang="fr-BE"/>
          </a:p>
        </p:txBody>
      </p:sp>
    </p:spTree>
    <p:extLst>
      <p:ext uri="{BB962C8B-B14F-4D97-AF65-F5344CB8AC3E}">
        <p14:creationId xmlns:p14="http://schemas.microsoft.com/office/powerpoint/2010/main" val="11450515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06097" y="123478"/>
            <a:ext cx="8229600" cy="857250"/>
          </a:xfrm>
        </p:spPr>
        <p:txBody>
          <a:bodyPr>
            <a:normAutofit/>
          </a:bodyPr>
          <a:lstStyle/>
          <a:p>
            <a:r>
              <a:rPr lang="fr-FR" altLang="fr-FR" sz="2000" dirty="0" smtClean="0"/>
              <a:t>Moment d’apparition de l’</a:t>
            </a:r>
            <a:r>
              <a:rPr lang="fr-FR" altLang="fr-FR" sz="2000" dirty="0" err="1" smtClean="0"/>
              <a:t>oestrus</a:t>
            </a:r>
            <a:r>
              <a:rPr lang="fr-FR" altLang="fr-FR" sz="2000" dirty="0" smtClean="0"/>
              <a:t> chez les vaches </a:t>
            </a:r>
            <a:r>
              <a:rPr lang="fr-FR" altLang="fr-FR" sz="2000" u="sng" dirty="0" smtClean="0"/>
              <a:t>durant la journée</a:t>
            </a:r>
            <a:endParaRPr lang="fr-FR" altLang="fr-FR" sz="2000" dirty="0" smtClean="0"/>
          </a:p>
        </p:txBody>
      </p:sp>
      <p:pic>
        <p:nvPicPr>
          <p:cNvPr id="32771" name="Picture 3" descr="oestrus et h vaches0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1640" y="1044209"/>
            <a:ext cx="5688559" cy="3403997"/>
          </a:xfrm>
        </p:spPr>
      </p:pic>
      <p:sp>
        <p:nvSpPr>
          <p:cNvPr id="32772" name="Text Box 4"/>
          <p:cNvSpPr txBox="1">
            <a:spLocks noChangeArrowheads="1"/>
          </p:cNvSpPr>
          <p:nvPr/>
        </p:nvSpPr>
        <p:spPr bwMode="auto">
          <a:xfrm>
            <a:off x="2555776" y="4659982"/>
            <a:ext cx="47629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r>
              <a:rPr lang="fr-FR" altLang="fr-FR" sz="1600" dirty="0">
                <a:solidFill>
                  <a:srgbClr val="FF0000"/>
                </a:solidFill>
                <a:latin typeface="+mn-lt"/>
              </a:rPr>
              <a:t>Changements dus au management (traite, nettoyage…)</a:t>
            </a:r>
          </a:p>
        </p:txBody>
      </p:sp>
      <p:sp>
        <p:nvSpPr>
          <p:cNvPr id="32773" name="Text Box 5"/>
          <p:cNvSpPr txBox="1">
            <a:spLocks noChangeArrowheads="1"/>
          </p:cNvSpPr>
          <p:nvPr/>
        </p:nvSpPr>
        <p:spPr bwMode="auto">
          <a:xfrm>
            <a:off x="395289" y="844154"/>
            <a:ext cx="49965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600">
                <a:solidFill>
                  <a:schemeClr val="tx1"/>
                </a:solidFill>
                <a:latin typeface="Arial Narrow" pitchFamily="34" charset="0"/>
              </a:defRPr>
            </a:lvl1pPr>
            <a:lvl2pPr marL="742950" indent="-285750">
              <a:spcBef>
                <a:spcPct val="20000"/>
              </a:spcBef>
              <a:buFont typeface="Arial" charset="0"/>
              <a:buChar char="•"/>
              <a:defRPr sz="2400">
                <a:solidFill>
                  <a:schemeClr val="tx1"/>
                </a:solidFill>
                <a:latin typeface="Arial Narrow" pitchFamily="34" charset="0"/>
              </a:defRPr>
            </a:lvl2pPr>
            <a:lvl3pPr marL="1143000" indent="-228600">
              <a:spcBef>
                <a:spcPct val="20000"/>
              </a:spcBef>
              <a:buFont typeface="Arial" charset="0"/>
              <a:buChar char="•"/>
              <a:defRPr sz="2000">
                <a:solidFill>
                  <a:schemeClr val="tx1"/>
                </a:solidFill>
                <a:latin typeface="Arial Narrow" pitchFamily="34"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r>
              <a:rPr lang="fr-FR" altLang="fr-FR" sz="2000">
                <a:solidFill>
                  <a:schemeClr val="bg1"/>
                </a:solidFill>
              </a:rPr>
              <a:t>Nebel et al. Anim.Reprod.Sci., 2000, 60-61,713-723</a:t>
            </a:r>
          </a:p>
        </p:txBody>
      </p:sp>
    </p:spTree>
    <p:extLst>
      <p:ext uri="{BB962C8B-B14F-4D97-AF65-F5344CB8AC3E}">
        <p14:creationId xmlns:p14="http://schemas.microsoft.com/office/powerpoint/2010/main" val="32205578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7403923" y="2352027"/>
            <a:ext cx="1335659" cy="1173827"/>
            <a:chOff x="4572000" y="4583906"/>
            <a:chExt cx="1905000" cy="2314335"/>
          </a:xfrm>
          <a:solidFill>
            <a:srgbClr val="92D050"/>
          </a:solidFill>
        </p:grpSpPr>
        <p:pic>
          <p:nvPicPr>
            <p:cNvPr id="2" name="Image 1"/>
            <p:cNvPicPr>
              <a:picLocks noChangeAspect="1"/>
            </p:cNvPicPr>
            <p:nvPr/>
          </p:nvPicPr>
          <p:blipFill>
            <a:blip r:embed="rId2"/>
            <a:stretch>
              <a:fillRect/>
            </a:stretch>
          </p:blipFill>
          <p:spPr>
            <a:xfrm>
              <a:off x="4572000" y="4583906"/>
              <a:ext cx="1905000" cy="1181100"/>
            </a:xfrm>
            <a:prstGeom prst="rect">
              <a:avLst/>
            </a:prstGeom>
            <a:grpFill/>
            <a:ln>
              <a:solidFill>
                <a:schemeClr val="tx1"/>
              </a:solidFill>
            </a:ln>
          </p:spPr>
        </p:pic>
        <p:sp>
          <p:nvSpPr>
            <p:cNvPr id="3" name="ZoneTexte 2"/>
            <p:cNvSpPr txBox="1"/>
            <p:nvPr/>
          </p:nvSpPr>
          <p:spPr>
            <a:xfrm>
              <a:off x="4738583" y="5805970"/>
              <a:ext cx="1588733" cy="1092271"/>
            </a:xfrm>
            <a:prstGeom prst="rect">
              <a:avLst/>
            </a:prstGeom>
            <a:grpFill/>
            <a:ln>
              <a:solidFill>
                <a:schemeClr val="tx1"/>
              </a:solidFill>
            </a:ln>
          </p:spPr>
          <p:txBody>
            <a:bodyPr>
              <a:spAutoFit/>
            </a:bodyPr>
            <a:lstStyle/>
            <a:p>
              <a:pPr algn="ctr" eaLnBrk="1" hangingPunct="1">
                <a:defRPr/>
              </a:pPr>
              <a:r>
                <a:rPr lang="fr-BE" sz="1000" dirty="0">
                  <a:latin typeface="+mj-lt"/>
                  <a:cs typeface="Arial" charset="0"/>
                </a:rPr>
                <a:t>Bolus : T° et pH </a:t>
              </a:r>
            </a:p>
            <a:p>
              <a:pPr algn="ctr" eaLnBrk="1" hangingPunct="1">
                <a:defRPr/>
              </a:pPr>
              <a:r>
                <a:rPr lang="fr-BE" sz="1000" dirty="0">
                  <a:latin typeface="+mj-lt"/>
                  <a:cs typeface="Arial" charset="0"/>
                </a:rPr>
                <a:t>du rumen</a:t>
              </a:r>
            </a:p>
            <a:p>
              <a:pPr algn="ctr" eaLnBrk="1" hangingPunct="1">
                <a:defRPr/>
              </a:pPr>
              <a:r>
                <a:rPr lang="fr-BE" sz="1000" dirty="0">
                  <a:latin typeface="+mj-lt"/>
                  <a:cs typeface="Arial" charset="0"/>
                </a:rPr>
                <a:t>(SMAXTEC)</a:t>
              </a:r>
            </a:p>
          </p:txBody>
        </p:sp>
      </p:grpSp>
      <p:grpSp>
        <p:nvGrpSpPr>
          <p:cNvPr id="7" name="Groupe 6"/>
          <p:cNvGrpSpPr/>
          <p:nvPr/>
        </p:nvGrpSpPr>
        <p:grpSpPr>
          <a:xfrm>
            <a:off x="7380312" y="3524513"/>
            <a:ext cx="1477996" cy="1359302"/>
            <a:chOff x="6816799" y="3576194"/>
            <a:chExt cx="2028825" cy="3225612"/>
          </a:xfrm>
          <a:solidFill>
            <a:srgbClr val="92D050"/>
          </a:solidFill>
        </p:grpSpPr>
        <p:pic>
          <p:nvPicPr>
            <p:cNvPr id="6" name="Image 5"/>
            <p:cNvPicPr>
              <a:picLocks noChangeAspect="1"/>
            </p:cNvPicPr>
            <p:nvPr/>
          </p:nvPicPr>
          <p:blipFill>
            <a:blip r:embed="rId3"/>
            <a:stretch>
              <a:fillRect/>
            </a:stretch>
          </p:blipFill>
          <p:spPr>
            <a:xfrm>
              <a:off x="6816799" y="3576194"/>
              <a:ext cx="2028825" cy="2247900"/>
            </a:xfrm>
            <a:prstGeom prst="rect">
              <a:avLst/>
            </a:prstGeom>
            <a:grpFill/>
            <a:ln>
              <a:solidFill>
                <a:schemeClr val="tx1"/>
              </a:solidFill>
            </a:ln>
          </p:spPr>
        </p:pic>
        <p:sp>
          <p:nvSpPr>
            <p:cNvPr id="9" name="ZoneTexte 8"/>
            <p:cNvSpPr txBox="1"/>
            <p:nvPr/>
          </p:nvSpPr>
          <p:spPr>
            <a:xfrm>
              <a:off x="6816799" y="5852348"/>
              <a:ext cx="2028825" cy="949458"/>
            </a:xfrm>
            <a:prstGeom prst="rect">
              <a:avLst/>
            </a:prstGeom>
            <a:grpFill/>
            <a:ln>
              <a:solidFill>
                <a:schemeClr val="tx1"/>
              </a:solidFill>
            </a:ln>
          </p:spPr>
          <p:txBody>
            <a:bodyPr>
              <a:spAutoFit/>
            </a:bodyPr>
            <a:lstStyle/>
            <a:p>
              <a:pPr eaLnBrk="1" hangingPunct="1">
                <a:defRPr/>
              </a:pPr>
              <a:r>
                <a:rPr lang="fr-BE" sz="1000" dirty="0">
                  <a:latin typeface="+mj-lt"/>
                  <a:cs typeface="Arial" charset="0"/>
                </a:rPr>
                <a:t>Bolus : T° du rumen</a:t>
              </a:r>
            </a:p>
            <a:p>
              <a:pPr eaLnBrk="1" hangingPunct="1">
                <a:defRPr/>
              </a:pPr>
              <a:r>
                <a:rPr lang="fr-BE" sz="1000" dirty="0">
                  <a:latin typeface="+mj-lt"/>
                  <a:cs typeface="Arial" charset="0"/>
                </a:rPr>
                <a:t>(MEDRIA : </a:t>
              </a:r>
              <a:r>
                <a:rPr lang="fr-BE" sz="1000" dirty="0" err="1">
                  <a:latin typeface="+mj-lt"/>
                  <a:cs typeface="Arial" charset="0"/>
                </a:rPr>
                <a:t>Sanphone</a:t>
              </a:r>
              <a:r>
                <a:rPr lang="fr-BE" sz="1000" dirty="0">
                  <a:latin typeface="+mj-lt"/>
                  <a:cs typeface="Arial" charset="0"/>
                </a:rPr>
                <a:t>)</a:t>
              </a:r>
            </a:p>
          </p:txBody>
        </p:sp>
      </p:grpSp>
      <p:grpSp>
        <p:nvGrpSpPr>
          <p:cNvPr id="10" name="Groupe 9"/>
          <p:cNvGrpSpPr/>
          <p:nvPr/>
        </p:nvGrpSpPr>
        <p:grpSpPr>
          <a:xfrm>
            <a:off x="1763689" y="78881"/>
            <a:ext cx="1602393" cy="888695"/>
            <a:chOff x="214105" y="277452"/>
            <a:chExt cx="2646072" cy="2502823"/>
          </a:xfrm>
          <a:solidFill>
            <a:schemeClr val="tx2">
              <a:lumMod val="20000"/>
              <a:lumOff val="80000"/>
            </a:schemeClr>
          </a:solidFill>
        </p:grpSpPr>
        <p:pic>
          <p:nvPicPr>
            <p:cNvPr id="8" name="Image 7"/>
            <p:cNvPicPr>
              <a:picLocks noChangeAspect="1"/>
            </p:cNvPicPr>
            <p:nvPr/>
          </p:nvPicPr>
          <p:blipFill>
            <a:blip r:embed="rId4"/>
            <a:stretch>
              <a:fillRect/>
            </a:stretch>
          </p:blipFill>
          <p:spPr>
            <a:xfrm>
              <a:off x="329644" y="277452"/>
              <a:ext cx="1651591" cy="1238693"/>
            </a:xfrm>
            <a:prstGeom prst="rect">
              <a:avLst/>
            </a:prstGeom>
            <a:grpFill/>
            <a:ln>
              <a:solidFill>
                <a:schemeClr val="tx1"/>
              </a:solidFill>
            </a:ln>
          </p:spPr>
        </p:pic>
        <p:sp>
          <p:nvSpPr>
            <p:cNvPr id="12" name="ZoneTexte 11"/>
            <p:cNvSpPr txBox="1"/>
            <p:nvPr/>
          </p:nvSpPr>
          <p:spPr>
            <a:xfrm>
              <a:off x="214105" y="1653449"/>
              <a:ext cx="2646072" cy="1126826"/>
            </a:xfrm>
            <a:prstGeom prst="rect">
              <a:avLst/>
            </a:prstGeom>
            <a:grpFill/>
            <a:ln>
              <a:solidFill>
                <a:schemeClr val="tx1"/>
              </a:solidFill>
            </a:ln>
          </p:spPr>
          <p:txBody>
            <a:bodyPr>
              <a:spAutoFit/>
            </a:bodyPr>
            <a:lstStyle/>
            <a:p>
              <a:pPr eaLnBrk="1" hangingPunct="1">
                <a:defRPr/>
              </a:pPr>
              <a:r>
                <a:rPr lang="fr-BE" sz="1000" dirty="0">
                  <a:latin typeface="+mj-lt"/>
                  <a:cs typeface="Arial" charset="0"/>
                </a:rPr>
                <a:t>Boucle : T° du  conduit </a:t>
              </a:r>
            </a:p>
            <a:p>
              <a:pPr eaLnBrk="1" hangingPunct="1">
                <a:defRPr/>
              </a:pPr>
              <a:r>
                <a:rPr lang="fr-BE" sz="1000" dirty="0">
                  <a:latin typeface="+mj-lt"/>
                  <a:cs typeface="Arial" charset="0"/>
                </a:rPr>
                <a:t>auriculaire (FEVERTAG)</a:t>
              </a:r>
            </a:p>
          </p:txBody>
        </p:sp>
      </p:grpSp>
      <p:grpSp>
        <p:nvGrpSpPr>
          <p:cNvPr id="26" name="Groupe 25"/>
          <p:cNvGrpSpPr/>
          <p:nvPr/>
        </p:nvGrpSpPr>
        <p:grpSpPr>
          <a:xfrm>
            <a:off x="45848" y="3652106"/>
            <a:ext cx="1779654" cy="1216282"/>
            <a:chOff x="272583" y="3959302"/>
            <a:chExt cx="1957065" cy="1858442"/>
          </a:xfrm>
          <a:solidFill>
            <a:srgbClr val="FFC000"/>
          </a:solidFill>
        </p:grpSpPr>
        <p:pic>
          <p:nvPicPr>
            <p:cNvPr id="20" name="Picture 2" descr="Collier motricioté Heatphone Med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307" y="3959302"/>
              <a:ext cx="1670066" cy="1213128"/>
            </a:xfrm>
            <a:prstGeom prst="rect">
              <a:avLst/>
            </a:prstGeom>
            <a:grpFill/>
            <a:ln w="9525">
              <a:solidFill>
                <a:srgbClr val="000000"/>
              </a:solidFill>
              <a:miter lim="800000"/>
              <a:headEnd/>
              <a:tailEnd/>
            </a:ln>
            <a:extLst/>
          </p:spPr>
        </p:pic>
        <p:sp>
          <p:nvSpPr>
            <p:cNvPr id="21" name="ZoneTexte 20"/>
            <p:cNvSpPr txBox="1"/>
            <p:nvPr/>
          </p:nvSpPr>
          <p:spPr>
            <a:xfrm>
              <a:off x="272583" y="5206388"/>
              <a:ext cx="1957065" cy="611356"/>
            </a:xfrm>
            <a:prstGeom prst="rect">
              <a:avLst/>
            </a:prstGeom>
            <a:grpFill/>
            <a:ln>
              <a:solidFill>
                <a:schemeClr val="tx1"/>
              </a:solidFill>
            </a:ln>
          </p:spPr>
          <p:txBody>
            <a:bodyPr wrap="none">
              <a:spAutoFit/>
            </a:bodyPr>
            <a:lstStyle/>
            <a:p>
              <a:pPr eaLnBrk="1" hangingPunct="1">
                <a:defRPr/>
              </a:pPr>
              <a:r>
                <a:rPr lang="fr-BE" sz="1000" dirty="0">
                  <a:latin typeface="+mj-lt"/>
                  <a:cs typeface="Arial" charset="0"/>
                </a:rPr>
                <a:t>Collier : chaleurs et ingestion</a:t>
              </a:r>
            </a:p>
            <a:p>
              <a:pPr eaLnBrk="1" hangingPunct="1">
                <a:defRPr/>
              </a:pPr>
              <a:r>
                <a:rPr lang="fr-BE" sz="1000" dirty="0">
                  <a:latin typeface="+mj-lt"/>
                  <a:cs typeface="Arial" charset="0"/>
                </a:rPr>
                <a:t>(MEDRIA : </a:t>
              </a:r>
              <a:r>
                <a:rPr lang="fr-BE" sz="1000" dirty="0" err="1">
                  <a:latin typeface="+mj-lt"/>
                  <a:cs typeface="Arial" charset="0"/>
                </a:rPr>
                <a:t>Heat</a:t>
              </a:r>
              <a:r>
                <a:rPr lang="fr-BE" sz="1000" dirty="0">
                  <a:latin typeface="+mj-lt"/>
                  <a:cs typeface="Arial" charset="0"/>
                </a:rPr>
                <a:t> et </a:t>
              </a:r>
              <a:r>
                <a:rPr lang="fr-BE" sz="1000" dirty="0" err="1">
                  <a:latin typeface="+mj-lt"/>
                  <a:cs typeface="Arial" charset="0"/>
                </a:rPr>
                <a:t>Feedphone</a:t>
              </a:r>
              <a:r>
                <a:rPr lang="fr-BE" sz="1000" dirty="0">
                  <a:latin typeface="+mj-lt"/>
                  <a:cs typeface="Arial" charset="0"/>
                </a:rPr>
                <a:t>)</a:t>
              </a:r>
            </a:p>
          </p:txBody>
        </p:sp>
      </p:grpSp>
      <p:grpSp>
        <p:nvGrpSpPr>
          <p:cNvPr id="24" name="Groupe 23"/>
          <p:cNvGrpSpPr/>
          <p:nvPr/>
        </p:nvGrpSpPr>
        <p:grpSpPr>
          <a:xfrm>
            <a:off x="2145678" y="3954045"/>
            <a:ext cx="1521448" cy="1155825"/>
            <a:chOff x="6948263" y="1581733"/>
            <a:chExt cx="1848623" cy="2018677"/>
          </a:xfrm>
          <a:solidFill>
            <a:srgbClr val="FFC000"/>
          </a:solidFill>
        </p:grpSpPr>
        <p:pic>
          <p:nvPicPr>
            <p:cNvPr id="18" name="Image 17"/>
            <p:cNvPicPr>
              <a:picLocks noChangeAspect="1"/>
            </p:cNvPicPr>
            <p:nvPr/>
          </p:nvPicPr>
          <p:blipFill>
            <a:blip r:embed="rId6"/>
            <a:stretch>
              <a:fillRect/>
            </a:stretch>
          </p:blipFill>
          <p:spPr>
            <a:xfrm>
              <a:off x="6948264" y="1581733"/>
              <a:ext cx="1694656" cy="1325313"/>
            </a:xfrm>
            <a:prstGeom prst="rect">
              <a:avLst/>
            </a:prstGeom>
            <a:grpFill/>
            <a:ln>
              <a:solidFill>
                <a:schemeClr val="tx1"/>
              </a:solidFill>
            </a:ln>
          </p:spPr>
        </p:pic>
        <p:sp>
          <p:nvSpPr>
            <p:cNvPr id="23" name="ZoneTexte 22"/>
            <p:cNvSpPr txBox="1"/>
            <p:nvPr/>
          </p:nvSpPr>
          <p:spPr>
            <a:xfrm>
              <a:off x="6948263" y="2901608"/>
              <a:ext cx="1848623" cy="698802"/>
            </a:xfrm>
            <a:prstGeom prst="rect">
              <a:avLst/>
            </a:prstGeom>
            <a:grpFill/>
            <a:ln>
              <a:solidFill>
                <a:schemeClr val="tx1"/>
              </a:solidFill>
            </a:ln>
          </p:spPr>
          <p:txBody>
            <a:bodyPr>
              <a:spAutoFit/>
            </a:bodyPr>
            <a:lstStyle/>
            <a:p>
              <a:pPr eaLnBrk="1" hangingPunct="1">
                <a:defRPr/>
              </a:pPr>
              <a:r>
                <a:rPr lang="fr-BE" sz="1000" dirty="0">
                  <a:latin typeface="+mj-lt"/>
                  <a:cs typeface="Arial" charset="0"/>
                </a:rPr>
                <a:t>Collier : chaleurs</a:t>
              </a:r>
            </a:p>
            <a:p>
              <a:pPr eaLnBrk="1" hangingPunct="1">
                <a:defRPr/>
              </a:pPr>
              <a:r>
                <a:rPr lang="fr-BE" sz="1000" dirty="0">
                  <a:latin typeface="+mj-lt"/>
                  <a:cs typeface="Arial" charset="0"/>
                </a:rPr>
                <a:t>(SCR </a:t>
              </a:r>
              <a:r>
                <a:rPr lang="fr-BE" sz="1000" dirty="0" err="1">
                  <a:latin typeface="+mj-lt"/>
                  <a:cs typeface="Arial" charset="0"/>
                </a:rPr>
                <a:t>dairy</a:t>
              </a:r>
              <a:r>
                <a:rPr lang="fr-BE" sz="1000" dirty="0">
                  <a:latin typeface="+mj-lt"/>
                  <a:cs typeface="Arial" charset="0"/>
                </a:rPr>
                <a:t> : </a:t>
              </a:r>
              <a:r>
                <a:rPr lang="fr-BE" sz="1000" dirty="0" err="1">
                  <a:latin typeface="+mj-lt"/>
                  <a:cs typeface="Arial" charset="0"/>
                </a:rPr>
                <a:t>Heatime</a:t>
              </a:r>
              <a:r>
                <a:rPr lang="fr-BE" sz="1000" dirty="0">
                  <a:latin typeface="+mj-lt"/>
                  <a:cs typeface="Arial" charset="0"/>
                </a:rPr>
                <a:t>)</a:t>
              </a:r>
            </a:p>
          </p:txBody>
        </p:sp>
      </p:grpSp>
      <p:grpSp>
        <p:nvGrpSpPr>
          <p:cNvPr id="22" name="Groupe 21"/>
          <p:cNvGrpSpPr/>
          <p:nvPr/>
        </p:nvGrpSpPr>
        <p:grpSpPr>
          <a:xfrm>
            <a:off x="138522" y="310281"/>
            <a:ext cx="1424398" cy="896350"/>
            <a:chOff x="3976687" y="3162300"/>
            <a:chExt cx="1999604" cy="1667541"/>
          </a:xfrm>
          <a:solidFill>
            <a:srgbClr val="FFC000"/>
          </a:solidFill>
        </p:grpSpPr>
        <p:pic>
          <p:nvPicPr>
            <p:cNvPr id="19" name="Image 18"/>
            <p:cNvPicPr>
              <a:picLocks noChangeAspect="1"/>
            </p:cNvPicPr>
            <p:nvPr/>
          </p:nvPicPr>
          <p:blipFill>
            <a:blip r:embed="rId7"/>
            <a:stretch>
              <a:fillRect/>
            </a:stretch>
          </p:blipFill>
          <p:spPr>
            <a:xfrm>
              <a:off x="3976687" y="3162300"/>
              <a:ext cx="1999604" cy="895822"/>
            </a:xfrm>
            <a:prstGeom prst="rect">
              <a:avLst/>
            </a:prstGeom>
            <a:grpFill/>
            <a:ln>
              <a:solidFill>
                <a:schemeClr val="tx1"/>
              </a:solidFill>
            </a:ln>
          </p:spPr>
        </p:pic>
        <p:sp>
          <p:nvSpPr>
            <p:cNvPr id="25" name="ZoneTexte 24"/>
            <p:cNvSpPr txBox="1"/>
            <p:nvPr/>
          </p:nvSpPr>
          <p:spPr>
            <a:xfrm>
              <a:off x="4024562" y="4085489"/>
              <a:ext cx="1951729" cy="744352"/>
            </a:xfrm>
            <a:prstGeom prst="rect">
              <a:avLst/>
            </a:prstGeom>
            <a:grpFill/>
            <a:ln>
              <a:solidFill>
                <a:schemeClr val="tx1"/>
              </a:solidFill>
            </a:ln>
          </p:spPr>
          <p:txBody>
            <a:bodyPr>
              <a:spAutoFit/>
            </a:bodyPr>
            <a:lstStyle/>
            <a:p>
              <a:pPr eaLnBrk="1" hangingPunct="1">
                <a:defRPr/>
              </a:pPr>
              <a:r>
                <a:rPr lang="fr-BE" sz="1000" dirty="0">
                  <a:latin typeface="+mj-lt"/>
                  <a:cs typeface="Arial" charset="0"/>
                </a:rPr>
                <a:t>Collier : chaleurs</a:t>
              </a:r>
            </a:p>
            <a:p>
              <a:pPr eaLnBrk="1" hangingPunct="1">
                <a:defRPr/>
              </a:pPr>
              <a:r>
                <a:rPr lang="fr-BE" sz="1000" dirty="0">
                  <a:latin typeface="+mj-lt"/>
                  <a:cs typeface="Arial" charset="0"/>
                </a:rPr>
                <a:t>(LELY : </a:t>
              </a:r>
              <a:r>
                <a:rPr lang="fr-BE" sz="1000" dirty="0" err="1">
                  <a:latin typeface="+mj-lt"/>
                  <a:cs typeface="Arial" charset="0"/>
                </a:rPr>
                <a:t>Qwes</a:t>
              </a:r>
              <a:r>
                <a:rPr lang="fr-BE" sz="1000" dirty="0">
                  <a:latin typeface="+mj-lt"/>
                  <a:cs typeface="Arial" charset="0"/>
                </a:rPr>
                <a:t>)</a:t>
              </a:r>
            </a:p>
          </p:txBody>
        </p:sp>
      </p:grpSp>
      <p:grpSp>
        <p:nvGrpSpPr>
          <p:cNvPr id="50184" name="Groupe 1045"/>
          <p:cNvGrpSpPr>
            <a:grpSpLocks/>
          </p:cNvGrpSpPr>
          <p:nvPr/>
        </p:nvGrpSpPr>
        <p:grpSpPr bwMode="auto">
          <a:xfrm>
            <a:off x="2244725" y="1527573"/>
            <a:ext cx="4271963" cy="2168128"/>
            <a:chOff x="2397447" y="2344020"/>
            <a:chExt cx="3355815" cy="2498914"/>
          </a:xfrm>
        </p:grpSpPr>
        <p:pic>
          <p:nvPicPr>
            <p:cNvPr id="5020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7447" y="2344020"/>
              <a:ext cx="3355815" cy="24989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8" name="Forme libre 37"/>
            <p:cNvSpPr/>
            <p:nvPr/>
          </p:nvSpPr>
          <p:spPr>
            <a:xfrm>
              <a:off x="3158148" y="2910770"/>
              <a:ext cx="273105" cy="391099"/>
            </a:xfrm>
            <a:custGeom>
              <a:avLst/>
              <a:gdLst>
                <a:gd name="connsiteX0" fmla="*/ 327991 w 327991"/>
                <a:gd name="connsiteY0" fmla="*/ 0 h 477079"/>
                <a:gd name="connsiteX1" fmla="*/ 298174 w 327991"/>
                <a:gd name="connsiteY1" fmla="*/ 49696 h 477079"/>
                <a:gd name="connsiteX2" fmla="*/ 288235 w 327991"/>
                <a:gd name="connsiteY2" fmla="*/ 89453 h 477079"/>
                <a:gd name="connsiteX3" fmla="*/ 278296 w 327991"/>
                <a:gd name="connsiteY3" fmla="*/ 119270 h 477079"/>
                <a:gd name="connsiteX4" fmla="*/ 258417 w 327991"/>
                <a:gd name="connsiteY4" fmla="*/ 188844 h 477079"/>
                <a:gd name="connsiteX5" fmla="*/ 238539 w 327991"/>
                <a:gd name="connsiteY5" fmla="*/ 218661 h 477079"/>
                <a:gd name="connsiteX6" fmla="*/ 198783 w 327991"/>
                <a:gd name="connsiteY6" fmla="*/ 268357 h 477079"/>
                <a:gd name="connsiteX7" fmla="*/ 188843 w 327991"/>
                <a:gd name="connsiteY7" fmla="*/ 298174 h 477079"/>
                <a:gd name="connsiteX8" fmla="*/ 168965 w 327991"/>
                <a:gd name="connsiteY8" fmla="*/ 318053 h 477079"/>
                <a:gd name="connsiteX9" fmla="*/ 159026 w 327991"/>
                <a:gd name="connsiteY9" fmla="*/ 347870 h 477079"/>
                <a:gd name="connsiteX10" fmla="*/ 139148 w 327991"/>
                <a:gd name="connsiteY10" fmla="*/ 377687 h 477079"/>
                <a:gd name="connsiteX11" fmla="*/ 39756 w 327991"/>
                <a:gd name="connsiteY11" fmla="*/ 457200 h 477079"/>
                <a:gd name="connsiteX12" fmla="*/ 0 w 327991"/>
                <a:gd name="connsiteY12" fmla="*/ 477079 h 4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991" h="477079">
                  <a:moveTo>
                    <a:pt x="327991" y="0"/>
                  </a:moveTo>
                  <a:cubicBezTo>
                    <a:pt x="318052" y="16565"/>
                    <a:pt x="306020" y="32043"/>
                    <a:pt x="298174" y="49696"/>
                  </a:cubicBezTo>
                  <a:cubicBezTo>
                    <a:pt x="292626" y="62179"/>
                    <a:pt x="291988" y="76318"/>
                    <a:pt x="288235" y="89453"/>
                  </a:cubicBezTo>
                  <a:cubicBezTo>
                    <a:pt x="285357" y="99527"/>
                    <a:pt x="281174" y="109197"/>
                    <a:pt x="278296" y="119270"/>
                  </a:cubicBezTo>
                  <a:cubicBezTo>
                    <a:pt x="274051" y="134127"/>
                    <a:pt x="266359" y="172960"/>
                    <a:pt x="258417" y="188844"/>
                  </a:cubicBezTo>
                  <a:cubicBezTo>
                    <a:pt x="253075" y="199528"/>
                    <a:pt x="245165" y="208722"/>
                    <a:pt x="238539" y="218661"/>
                  </a:cubicBezTo>
                  <a:cubicBezTo>
                    <a:pt x="213558" y="293606"/>
                    <a:pt x="250160" y="204137"/>
                    <a:pt x="198783" y="268357"/>
                  </a:cubicBezTo>
                  <a:cubicBezTo>
                    <a:pt x="192238" y="276538"/>
                    <a:pt x="194233" y="289190"/>
                    <a:pt x="188843" y="298174"/>
                  </a:cubicBezTo>
                  <a:cubicBezTo>
                    <a:pt x="184022" y="306209"/>
                    <a:pt x="175591" y="311427"/>
                    <a:pt x="168965" y="318053"/>
                  </a:cubicBezTo>
                  <a:cubicBezTo>
                    <a:pt x="165652" y="327992"/>
                    <a:pt x="163711" y="338499"/>
                    <a:pt x="159026" y="347870"/>
                  </a:cubicBezTo>
                  <a:cubicBezTo>
                    <a:pt x="153684" y="358554"/>
                    <a:pt x="146922" y="368618"/>
                    <a:pt x="139148" y="377687"/>
                  </a:cubicBezTo>
                  <a:cubicBezTo>
                    <a:pt x="117432" y="403022"/>
                    <a:pt x="70453" y="446967"/>
                    <a:pt x="39756" y="457200"/>
                  </a:cubicBezTo>
                  <a:cubicBezTo>
                    <a:pt x="5494" y="468622"/>
                    <a:pt x="17347" y="459732"/>
                    <a:pt x="0" y="477079"/>
                  </a:cubicBezTo>
                </a:path>
              </a:pathLst>
            </a:custGeom>
            <a:solidFill>
              <a:srgbClr val="FFC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000">
                <a:latin typeface="+mj-lt"/>
              </a:endParaRPr>
            </a:p>
          </p:txBody>
        </p:sp>
        <p:sp>
          <p:nvSpPr>
            <p:cNvPr id="40" name="Forme libre 39"/>
            <p:cNvSpPr/>
            <p:nvPr/>
          </p:nvSpPr>
          <p:spPr>
            <a:xfrm>
              <a:off x="3613322" y="4512216"/>
              <a:ext cx="139670" cy="32935"/>
            </a:xfrm>
            <a:custGeom>
              <a:avLst/>
              <a:gdLst>
                <a:gd name="connsiteX0" fmla="*/ 0 w 168965"/>
                <a:gd name="connsiteY0" fmla="*/ 0 h 39757"/>
                <a:gd name="connsiteX1" fmla="*/ 49696 w 168965"/>
                <a:gd name="connsiteY1" fmla="*/ 19878 h 39757"/>
                <a:gd name="connsiteX2" fmla="*/ 109331 w 168965"/>
                <a:gd name="connsiteY2" fmla="*/ 39757 h 39757"/>
                <a:gd name="connsiteX3" fmla="*/ 168965 w 168965"/>
                <a:gd name="connsiteY3" fmla="*/ 19878 h 39757"/>
              </a:gdLst>
              <a:ahLst/>
              <a:cxnLst>
                <a:cxn ang="0">
                  <a:pos x="connsiteX0" y="connsiteY0"/>
                </a:cxn>
                <a:cxn ang="0">
                  <a:pos x="connsiteX1" y="connsiteY1"/>
                </a:cxn>
                <a:cxn ang="0">
                  <a:pos x="connsiteX2" y="connsiteY2"/>
                </a:cxn>
                <a:cxn ang="0">
                  <a:pos x="connsiteX3" y="connsiteY3"/>
                </a:cxn>
              </a:cxnLst>
              <a:rect l="l" t="t" r="r" b="b"/>
              <a:pathLst>
                <a:path w="168965" h="39757">
                  <a:moveTo>
                    <a:pt x="0" y="0"/>
                  </a:moveTo>
                  <a:cubicBezTo>
                    <a:pt x="16565" y="6626"/>
                    <a:pt x="32929" y="13781"/>
                    <a:pt x="49696" y="19878"/>
                  </a:cubicBezTo>
                  <a:cubicBezTo>
                    <a:pt x="69388" y="27039"/>
                    <a:pt x="109331" y="39757"/>
                    <a:pt x="109331" y="39757"/>
                  </a:cubicBezTo>
                  <a:cubicBezTo>
                    <a:pt x="156274" y="28020"/>
                    <a:pt x="136869" y="35926"/>
                    <a:pt x="168965" y="19878"/>
                  </a:cubicBez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000">
                <a:latin typeface="+mj-lt"/>
              </a:endParaRPr>
            </a:p>
          </p:txBody>
        </p:sp>
        <p:sp>
          <p:nvSpPr>
            <p:cNvPr id="41" name="Ellipse 40"/>
            <p:cNvSpPr/>
            <p:nvPr/>
          </p:nvSpPr>
          <p:spPr>
            <a:xfrm>
              <a:off x="4259295" y="3152290"/>
              <a:ext cx="299292" cy="300529"/>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000">
                <a:latin typeface="+mj-lt"/>
              </a:endParaRPr>
            </a:p>
          </p:txBody>
        </p:sp>
        <p:sp>
          <p:nvSpPr>
            <p:cNvPr id="52" name="Forme libre 51"/>
            <p:cNvSpPr/>
            <p:nvPr/>
          </p:nvSpPr>
          <p:spPr>
            <a:xfrm>
              <a:off x="3289089" y="2689834"/>
              <a:ext cx="225716" cy="171534"/>
            </a:xfrm>
            <a:custGeom>
              <a:avLst/>
              <a:gdLst>
                <a:gd name="connsiteX0" fmla="*/ 1548 w 271240"/>
                <a:gd name="connsiteY0" fmla="*/ 69574 h 208960"/>
                <a:gd name="connsiteX1" fmla="*/ 71122 w 271240"/>
                <a:gd name="connsiteY1" fmla="*/ 59635 h 208960"/>
                <a:gd name="connsiteX2" fmla="*/ 91000 w 271240"/>
                <a:gd name="connsiteY2" fmla="*/ 39756 h 208960"/>
                <a:gd name="connsiteX3" fmla="*/ 150635 w 271240"/>
                <a:gd name="connsiteY3" fmla="*/ 19878 h 208960"/>
                <a:gd name="connsiteX4" fmla="*/ 180452 w 271240"/>
                <a:gd name="connsiteY4" fmla="*/ 9939 h 208960"/>
                <a:gd name="connsiteX5" fmla="*/ 210270 w 271240"/>
                <a:gd name="connsiteY5" fmla="*/ 0 h 208960"/>
                <a:gd name="connsiteX6" fmla="*/ 250026 w 271240"/>
                <a:gd name="connsiteY6" fmla="*/ 9939 h 208960"/>
                <a:gd name="connsiteX7" fmla="*/ 259965 w 271240"/>
                <a:gd name="connsiteY7" fmla="*/ 109330 h 208960"/>
                <a:gd name="connsiteX8" fmla="*/ 240087 w 271240"/>
                <a:gd name="connsiteY8" fmla="*/ 139148 h 208960"/>
                <a:gd name="connsiteX9" fmla="*/ 230148 w 271240"/>
                <a:gd name="connsiteY9" fmla="*/ 168965 h 208960"/>
                <a:gd name="connsiteX10" fmla="*/ 200331 w 271240"/>
                <a:gd name="connsiteY10" fmla="*/ 178904 h 208960"/>
                <a:gd name="connsiteX11" fmla="*/ 150635 w 271240"/>
                <a:gd name="connsiteY11" fmla="*/ 208722 h 208960"/>
                <a:gd name="connsiteX12" fmla="*/ 91000 w 271240"/>
                <a:gd name="connsiteY12" fmla="*/ 188843 h 208960"/>
                <a:gd name="connsiteX13" fmla="*/ 31365 w 271240"/>
                <a:gd name="connsiteY13" fmla="*/ 159026 h 208960"/>
                <a:gd name="connsiteX14" fmla="*/ 1548 w 271240"/>
                <a:gd name="connsiteY14" fmla="*/ 69574 h 2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240" h="208960">
                  <a:moveTo>
                    <a:pt x="1548" y="69574"/>
                  </a:moveTo>
                  <a:cubicBezTo>
                    <a:pt x="8174" y="53009"/>
                    <a:pt x="48897" y="67043"/>
                    <a:pt x="71122" y="59635"/>
                  </a:cubicBezTo>
                  <a:cubicBezTo>
                    <a:pt x="80012" y="56672"/>
                    <a:pt x="82619" y="43947"/>
                    <a:pt x="91000" y="39756"/>
                  </a:cubicBezTo>
                  <a:cubicBezTo>
                    <a:pt x="109741" y="30385"/>
                    <a:pt x="130757" y="26504"/>
                    <a:pt x="150635" y="19878"/>
                  </a:cubicBezTo>
                  <a:lnTo>
                    <a:pt x="180452" y="9939"/>
                  </a:lnTo>
                  <a:lnTo>
                    <a:pt x="210270" y="0"/>
                  </a:lnTo>
                  <a:cubicBezTo>
                    <a:pt x="223522" y="3313"/>
                    <a:pt x="238660" y="2362"/>
                    <a:pt x="250026" y="9939"/>
                  </a:cubicBezTo>
                  <a:cubicBezTo>
                    <a:pt x="284314" y="32797"/>
                    <a:pt x="268823" y="79805"/>
                    <a:pt x="259965" y="109330"/>
                  </a:cubicBezTo>
                  <a:cubicBezTo>
                    <a:pt x="256532" y="120772"/>
                    <a:pt x="245429" y="128464"/>
                    <a:pt x="240087" y="139148"/>
                  </a:cubicBezTo>
                  <a:cubicBezTo>
                    <a:pt x="235402" y="148519"/>
                    <a:pt x="237556" y="161557"/>
                    <a:pt x="230148" y="168965"/>
                  </a:cubicBezTo>
                  <a:cubicBezTo>
                    <a:pt x="222740" y="176373"/>
                    <a:pt x="210270" y="175591"/>
                    <a:pt x="200331" y="178904"/>
                  </a:cubicBezTo>
                  <a:cubicBezTo>
                    <a:pt x="186893" y="192342"/>
                    <a:pt x="173859" y="211303"/>
                    <a:pt x="150635" y="208722"/>
                  </a:cubicBezTo>
                  <a:cubicBezTo>
                    <a:pt x="129810" y="206408"/>
                    <a:pt x="110878" y="195469"/>
                    <a:pt x="91000" y="188843"/>
                  </a:cubicBezTo>
                  <a:cubicBezTo>
                    <a:pt x="49850" y="175126"/>
                    <a:pt x="69901" y="184716"/>
                    <a:pt x="31365" y="159026"/>
                  </a:cubicBezTo>
                  <a:cubicBezTo>
                    <a:pt x="10439" y="96248"/>
                    <a:pt x="-5078" y="86139"/>
                    <a:pt x="1548" y="69574"/>
                  </a:cubicBezTo>
                  <a:close/>
                </a:path>
              </a:pathLst>
            </a:cu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sz="1000">
                <a:latin typeface="+mj-lt"/>
              </a:endParaRPr>
            </a:p>
          </p:txBody>
        </p:sp>
      </p:grpSp>
      <p:grpSp>
        <p:nvGrpSpPr>
          <p:cNvPr id="163" name="Groupe 162"/>
          <p:cNvGrpSpPr/>
          <p:nvPr/>
        </p:nvGrpSpPr>
        <p:grpSpPr>
          <a:xfrm>
            <a:off x="7205701" y="1298306"/>
            <a:ext cx="1594272" cy="1046566"/>
            <a:chOff x="5865764" y="4608979"/>
            <a:chExt cx="1703512" cy="1719545"/>
          </a:xfrm>
          <a:solidFill>
            <a:srgbClr val="92D050"/>
          </a:solidFill>
        </p:grpSpPr>
        <p:pic>
          <p:nvPicPr>
            <p:cNvPr id="164" name="Image 163"/>
            <p:cNvPicPr>
              <a:picLocks noChangeAspect="1"/>
            </p:cNvPicPr>
            <p:nvPr/>
          </p:nvPicPr>
          <p:blipFill>
            <a:blip r:embed="rId9"/>
            <a:stretch>
              <a:fillRect/>
            </a:stretch>
          </p:blipFill>
          <p:spPr>
            <a:xfrm>
              <a:off x="5865764" y="4608979"/>
              <a:ext cx="1703512" cy="974403"/>
            </a:xfrm>
            <a:prstGeom prst="rect">
              <a:avLst/>
            </a:prstGeom>
            <a:grpFill/>
            <a:ln>
              <a:solidFill>
                <a:schemeClr val="tx1"/>
              </a:solidFill>
            </a:ln>
          </p:spPr>
        </p:pic>
        <p:sp>
          <p:nvSpPr>
            <p:cNvPr id="165" name="ZoneTexte 164"/>
            <p:cNvSpPr txBox="1"/>
            <p:nvPr/>
          </p:nvSpPr>
          <p:spPr>
            <a:xfrm>
              <a:off x="5865764" y="5671129"/>
              <a:ext cx="1703511" cy="657395"/>
            </a:xfrm>
            <a:prstGeom prst="rect">
              <a:avLst/>
            </a:prstGeom>
            <a:grpFill/>
            <a:ln>
              <a:solidFill>
                <a:schemeClr val="tx1"/>
              </a:solidFill>
            </a:ln>
          </p:spPr>
          <p:txBody>
            <a:bodyPr>
              <a:spAutoFit/>
            </a:bodyPr>
            <a:lstStyle/>
            <a:p>
              <a:pPr algn="ctr" eaLnBrk="1" hangingPunct="1">
                <a:defRPr/>
              </a:pPr>
              <a:r>
                <a:rPr lang="fr-BE" sz="1000" dirty="0">
                  <a:latin typeface="+mj-lt"/>
                  <a:cs typeface="Arial" charset="0"/>
                </a:rPr>
                <a:t>Bolus : T°  du rumen</a:t>
              </a:r>
            </a:p>
            <a:p>
              <a:pPr algn="ctr" eaLnBrk="1" hangingPunct="1">
                <a:defRPr/>
              </a:pPr>
              <a:r>
                <a:rPr lang="fr-BE" sz="1000" dirty="0">
                  <a:latin typeface="+mj-lt"/>
                  <a:cs typeface="Arial" charset="0"/>
                </a:rPr>
                <a:t>(SMARTSTOCK)</a:t>
              </a:r>
            </a:p>
          </p:txBody>
        </p:sp>
      </p:grpSp>
      <p:grpSp>
        <p:nvGrpSpPr>
          <p:cNvPr id="173" name="Groupe 172"/>
          <p:cNvGrpSpPr/>
          <p:nvPr/>
        </p:nvGrpSpPr>
        <p:grpSpPr>
          <a:xfrm>
            <a:off x="116522" y="2374215"/>
            <a:ext cx="1152264" cy="1273520"/>
            <a:chOff x="6260792" y="2402821"/>
            <a:chExt cx="1425704" cy="2083098"/>
          </a:xfrm>
          <a:solidFill>
            <a:srgbClr val="FFC000"/>
          </a:solidFill>
        </p:grpSpPr>
        <p:pic>
          <p:nvPicPr>
            <p:cNvPr id="174" name="Image 173"/>
            <p:cNvPicPr>
              <a:picLocks noChangeAspect="1"/>
            </p:cNvPicPr>
            <p:nvPr/>
          </p:nvPicPr>
          <p:blipFill>
            <a:blip r:embed="rId10"/>
            <a:stretch>
              <a:fillRect/>
            </a:stretch>
          </p:blipFill>
          <p:spPr>
            <a:xfrm>
              <a:off x="6260792" y="2402821"/>
              <a:ext cx="1425704" cy="1106808"/>
            </a:xfrm>
            <a:prstGeom prst="rect">
              <a:avLst/>
            </a:prstGeom>
            <a:grpFill/>
            <a:ln>
              <a:solidFill>
                <a:schemeClr val="tx1"/>
              </a:solidFill>
            </a:ln>
          </p:spPr>
        </p:pic>
        <p:sp>
          <p:nvSpPr>
            <p:cNvPr id="175" name="ZoneTexte 174"/>
            <p:cNvSpPr txBox="1"/>
            <p:nvPr/>
          </p:nvSpPr>
          <p:spPr>
            <a:xfrm>
              <a:off x="6288013" y="3579744"/>
              <a:ext cx="1293578" cy="906175"/>
            </a:xfrm>
            <a:prstGeom prst="rect">
              <a:avLst/>
            </a:prstGeom>
            <a:grpFill/>
            <a:ln>
              <a:solidFill>
                <a:schemeClr val="tx1"/>
              </a:solidFill>
            </a:ln>
          </p:spPr>
          <p:txBody>
            <a:bodyPr wrap="none">
              <a:spAutoFit/>
            </a:bodyPr>
            <a:lstStyle/>
            <a:p>
              <a:pPr eaLnBrk="1" hangingPunct="1">
                <a:defRPr/>
              </a:pPr>
              <a:r>
                <a:rPr lang="fr-BE" sz="1000" dirty="0">
                  <a:latin typeface="+mj-lt"/>
                  <a:cs typeface="Arial" charset="0"/>
                </a:rPr>
                <a:t>Collier : chaleurs</a:t>
              </a:r>
            </a:p>
            <a:p>
              <a:pPr eaLnBrk="1" hangingPunct="1">
                <a:defRPr/>
              </a:pPr>
              <a:r>
                <a:rPr lang="fr-BE" sz="1000" dirty="0">
                  <a:latin typeface="+mj-lt"/>
                  <a:cs typeface="Arial" charset="0"/>
                </a:rPr>
                <a:t>(DAIRYMASTER </a:t>
              </a:r>
            </a:p>
            <a:p>
              <a:pPr eaLnBrk="1" hangingPunct="1">
                <a:defRPr/>
              </a:pPr>
              <a:r>
                <a:rPr lang="fr-BE" sz="1000" dirty="0" err="1">
                  <a:latin typeface="+mj-lt"/>
                  <a:cs typeface="Arial" charset="0"/>
                </a:rPr>
                <a:t>Moomonitor</a:t>
              </a:r>
              <a:r>
                <a:rPr lang="fr-BE" sz="1000" dirty="0">
                  <a:latin typeface="+mj-lt"/>
                  <a:cs typeface="Arial" charset="0"/>
                </a:rPr>
                <a:t>)</a:t>
              </a:r>
            </a:p>
          </p:txBody>
        </p:sp>
      </p:grpSp>
      <p:grpSp>
        <p:nvGrpSpPr>
          <p:cNvPr id="176" name="Groupe 175"/>
          <p:cNvGrpSpPr/>
          <p:nvPr/>
        </p:nvGrpSpPr>
        <p:grpSpPr>
          <a:xfrm>
            <a:off x="77277" y="1218110"/>
            <a:ext cx="1759525" cy="1130962"/>
            <a:chOff x="310765" y="2819440"/>
            <a:chExt cx="1815755" cy="1726468"/>
          </a:xfrm>
          <a:solidFill>
            <a:srgbClr val="FFC000"/>
          </a:solidFill>
        </p:grpSpPr>
        <p:pic>
          <p:nvPicPr>
            <p:cNvPr id="177" name="Image 176"/>
            <p:cNvPicPr>
              <a:picLocks noChangeAspect="1"/>
            </p:cNvPicPr>
            <p:nvPr/>
          </p:nvPicPr>
          <p:blipFill>
            <a:blip r:embed="rId11"/>
            <a:stretch>
              <a:fillRect/>
            </a:stretch>
          </p:blipFill>
          <p:spPr>
            <a:xfrm>
              <a:off x="340501" y="2819440"/>
              <a:ext cx="1629875" cy="1084608"/>
            </a:xfrm>
            <a:prstGeom prst="rect">
              <a:avLst/>
            </a:prstGeom>
            <a:grpFill/>
            <a:ln>
              <a:solidFill>
                <a:schemeClr val="tx1"/>
              </a:solidFill>
            </a:ln>
          </p:spPr>
        </p:pic>
        <p:sp>
          <p:nvSpPr>
            <p:cNvPr id="178" name="ZoneTexte 177"/>
            <p:cNvSpPr txBox="1"/>
            <p:nvPr/>
          </p:nvSpPr>
          <p:spPr>
            <a:xfrm>
              <a:off x="310765" y="3982105"/>
              <a:ext cx="1815755" cy="563803"/>
            </a:xfrm>
            <a:prstGeom prst="rect">
              <a:avLst/>
            </a:prstGeom>
            <a:grpFill/>
            <a:ln>
              <a:solidFill>
                <a:schemeClr val="tx1"/>
              </a:solidFill>
            </a:ln>
          </p:spPr>
          <p:txBody>
            <a:bodyPr>
              <a:spAutoFit/>
            </a:bodyPr>
            <a:lstStyle/>
            <a:p>
              <a:pPr eaLnBrk="1" hangingPunct="1">
                <a:defRPr/>
              </a:pPr>
              <a:r>
                <a:rPr lang="fr-BE" sz="900" dirty="0">
                  <a:latin typeface="+mj-lt"/>
                  <a:cs typeface="Arial" charset="0"/>
                </a:rPr>
                <a:t>Collier : chaleurs et ingestion</a:t>
              </a:r>
            </a:p>
            <a:p>
              <a:pPr eaLnBrk="1" hangingPunct="1">
                <a:defRPr/>
              </a:pPr>
              <a:r>
                <a:rPr lang="fr-BE" sz="900" dirty="0">
                  <a:latin typeface="+mj-lt"/>
                  <a:cs typeface="Arial" charset="0"/>
                </a:rPr>
                <a:t>(NEDAP : </a:t>
              </a:r>
              <a:r>
                <a:rPr lang="fr-BE" sz="900" dirty="0" err="1">
                  <a:latin typeface="+mj-lt"/>
                  <a:cs typeface="Arial" charset="0"/>
                </a:rPr>
                <a:t>Smarttag</a:t>
              </a:r>
              <a:r>
                <a:rPr lang="fr-BE" sz="900" dirty="0">
                  <a:latin typeface="+mj-lt"/>
                  <a:cs typeface="Arial" charset="0"/>
                </a:rPr>
                <a:t>)</a:t>
              </a:r>
            </a:p>
          </p:txBody>
        </p:sp>
      </p:grpSp>
      <p:grpSp>
        <p:nvGrpSpPr>
          <p:cNvPr id="179" name="Groupe 178"/>
          <p:cNvGrpSpPr/>
          <p:nvPr/>
        </p:nvGrpSpPr>
        <p:grpSpPr>
          <a:xfrm>
            <a:off x="3563888" y="104907"/>
            <a:ext cx="2216325" cy="821642"/>
            <a:chOff x="2771800" y="182651"/>
            <a:chExt cx="2663476" cy="1329378"/>
          </a:xfrm>
          <a:solidFill>
            <a:schemeClr val="tx2">
              <a:lumMod val="20000"/>
              <a:lumOff val="80000"/>
            </a:schemeClr>
          </a:solidFill>
        </p:grpSpPr>
        <p:pic>
          <p:nvPicPr>
            <p:cNvPr id="180" name="Image 179"/>
            <p:cNvPicPr>
              <a:picLocks noChangeAspect="1"/>
            </p:cNvPicPr>
            <p:nvPr/>
          </p:nvPicPr>
          <p:blipFill>
            <a:blip r:embed="rId12"/>
            <a:stretch>
              <a:fillRect/>
            </a:stretch>
          </p:blipFill>
          <p:spPr>
            <a:xfrm>
              <a:off x="2771800" y="182651"/>
              <a:ext cx="940292" cy="1329378"/>
            </a:xfrm>
            <a:prstGeom prst="rect">
              <a:avLst/>
            </a:prstGeom>
            <a:grpFill/>
            <a:ln>
              <a:solidFill>
                <a:schemeClr val="tx1"/>
              </a:solidFill>
            </a:ln>
          </p:spPr>
        </p:pic>
        <p:sp>
          <p:nvSpPr>
            <p:cNvPr id="181" name="ZoneTexte 180"/>
            <p:cNvSpPr txBox="1"/>
            <p:nvPr/>
          </p:nvSpPr>
          <p:spPr>
            <a:xfrm>
              <a:off x="3838325" y="182651"/>
              <a:ext cx="1596951" cy="1145327"/>
            </a:xfrm>
            <a:prstGeom prst="rect">
              <a:avLst/>
            </a:prstGeom>
            <a:grpFill/>
            <a:ln>
              <a:solidFill>
                <a:schemeClr val="tx1"/>
              </a:solidFill>
            </a:ln>
          </p:spPr>
          <p:txBody>
            <a:bodyPr>
              <a:spAutoFit/>
            </a:bodyPr>
            <a:lstStyle/>
            <a:p>
              <a:pPr eaLnBrk="1" hangingPunct="1">
                <a:defRPr/>
              </a:pPr>
              <a:r>
                <a:rPr lang="fr-BE" sz="1000" dirty="0">
                  <a:latin typeface="+mj-lt"/>
                  <a:cs typeface="Arial" charset="0"/>
                </a:rPr>
                <a:t>Boucle : T° du conduit </a:t>
              </a:r>
            </a:p>
            <a:p>
              <a:pPr eaLnBrk="1" hangingPunct="1">
                <a:defRPr/>
              </a:pPr>
              <a:r>
                <a:rPr lang="fr-BE" sz="1000" dirty="0">
                  <a:latin typeface="+mj-lt"/>
                  <a:cs typeface="Arial" charset="0"/>
                </a:rPr>
                <a:t>auriculaire, Ingestion, </a:t>
              </a:r>
            </a:p>
            <a:p>
              <a:pPr eaLnBrk="1" hangingPunct="1">
                <a:defRPr/>
              </a:pPr>
              <a:r>
                <a:rPr lang="fr-BE" sz="1000" dirty="0">
                  <a:latin typeface="+mj-lt"/>
                  <a:cs typeface="Arial" charset="0"/>
                </a:rPr>
                <a:t>chaleurs</a:t>
              </a:r>
            </a:p>
            <a:p>
              <a:pPr eaLnBrk="1" hangingPunct="1">
                <a:defRPr/>
              </a:pPr>
              <a:r>
                <a:rPr lang="fr-BE" sz="1000" dirty="0">
                  <a:latin typeface="+mj-lt"/>
                  <a:cs typeface="Arial" charset="0"/>
                </a:rPr>
                <a:t>(COWMANAGER)</a:t>
              </a:r>
            </a:p>
          </p:txBody>
        </p:sp>
      </p:grpSp>
      <p:grpSp>
        <p:nvGrpSpPr>
          <p:cNvPr id="182" name="Groupe 181"/>
          <p:cNvGrpSpPr/>
          <p:nvPr/>
        </p:nvGrpSpPr>
        <p:grpSpPr>
          <a:xfrm>
            <a:off x="7205701" y="55869"/>
            <a:ext cx="1683824" cy="1289873"/>
            <a:chOff x="5165013" y="276251"/>
            <a:chExt cx="2013414" cy="1905094"/>
          </a:xfrm>
          <a:solidFill>
            <a:srgbClr val="7030A0"/>
          </a:solidFill>
        </p:grpSpPr>
        <p:pic>
          <p:nvPicPr>
            <p:cNvPr id="18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5013" y="276251"/>
              <a:ext cx="1868945" cy="1020542"/>
            </a:xfrm>
            <a:prstGeom prst="rect">
              <a:avLst/>
            </a:prstGeom>
            <a:grpFill/>
            <a:ln w="9525">
              <a:solidFill>
                <a:schemeClr val="tx1"/>
              </a:solidFill>
              <a:miter lim="800000"/>
              <a:headEnd/>
              <a:tailEnd/>
            </a:ln>
            <a:extLst/>
          </p:spPr>
        </p:pic>
        <p:sp>
          <p:nvSpPr>
            <p:cNvPr id="184" name="ZoneTexte 183"/>
            <p:cNvSpPr txBox="1"/>
            <p:nvPr/>
          </p:nvSpPr>
          <p:spPr>
            <a:xfrm>
              <a:off x="5176940" y="1363110"/>
              <a:ext cx="2001487" cy="818235"/>
            </a:xfrm>
            <a:prstGeom prst="rect">
              <a:avLst/>
            </a:prstGeom>
            <a:grpFill/>
            <a:ln>
              <a:solidFill>
                <a:schemeClr val="tx1"/>
              </a:solidFill>
            </a:ln>
          </p:spPr>
          <p:txBody>
            <a:bodyPr>
              <a:spAutoFit/>
            </a:bodyPr>
            <a:lstStyle/>
            <a:p>
              <a:pPr eaLnBrk="1" hangingPunct="1">
                <a:defRPr/>
              </a:pPr>
              <a:r>
                <a:rPr lang="fr-BE" sz="1000" dirty="0">
                  <a:solidFill>
                    <a:schemeClr val="bg1"/>
                  </a:solidFill>
                  <a:latin typeface="+mj-lt"/>
                  <a:cs typeface="Arial" charset="0"/>
                </a:rPr>
                <a:t>Chaleurs, mammites acétonémie. DELAVAL (</a:t>
              </a:r>
              <a:r>
                <a:rPr lang="fr-BE" sz="1000" dirty="0" err="1">
                  <a:solidFill>
                    <a:schemeClr val="bg1"/>
                  </a:solidFill>
                  <a:latin typeface="+mj-lt"/>
                  <a:cs typeface="Arial" charset="0"/>
                </a:rPr>
                <a:t>Herd</a:t>
              </a:r>
              <a:r>
                <a:rPr lang="fr-BE" sz="1000" dirty="0">
                  <a:solidFill>
                    <a:schemeClr val="bg1"/>
                  </a:solidFill>
                  <a:latin typeface="+mj-lt"/>
                  <a:cs typeface="Arial" charset="0"/>
                </a:rPr>
                <a:t> </a:t>
              </a:r>
              <a:r>
                <a:rPr lang="fr-BE" sz="1000" dirty="0" err="1">
                  <a:solidFill>
                    <a:schemeClr val="bg1"/>
                  </a:solidFill>
                  <a:latin typeface="+mj-lt"/>
                  <a:cs typeface="Arial" charset="0"/>
                </a:rPr>
                <a:t>navigator</a:t>
              </a:r>
              <a:r>
                <a:rPr lang="fr-BE" sz="1000" dirty="0">
                  <a:solidFill>
                    <a:schemeClr val="bg1"/>
                  </a:solidFill>
                  <a:latin typeface="+mj-lt"/>
                  <a:cs typeface="Arial" charset="0"/>
                </a:rPr>
                <a:t>)</a:t>
              </a:r>
            </a:p>
          </p:txBody>
        </p:sp>
      </p:grpSp>
      <p:sp>
        <p:nvSpPr>
          <p:cNvPr id="54288" name="ZoneTexte 188"/>
          <p:cNvSpPr txBox="1">
            <a:spLocks noChangeArrowheads="1"/>
          </p:cNvSpPr>
          <p:nvPr/>
        </p:nvSpPr>
        <p:spPr bwMode="auto">
          <a:xfrm>
            <a:off x="4284664" y="1885951"/>
            <a:ext cx="923925" cy="313247"/>
          </a:xfrm>
          <a:prstGeom prst="rect">
            <a:avLst/>
          </a:prstGeom>
          <a:solidFill>
            <a:srgbClr val="92D050"/>
          </a:solidFill>
          <a:ln w="9525">
            <a:solidFill>
              <a:schemeClr val="tx1"/>
            </a:solidFill>
            <a:miter lim="800000"/>
            <a:headEnd/>
            <a:tailEnd/>
          </a:ln>
        </p:spPr>
        <p:txBody>
          <a:bodyPr lIns="81618" tIns="40809" rIns="81618" bIns="40809">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fr-BE" altLang="fr-FR" sz="1500">
                <a:latin typeface="+mj-lt"/>
              </a:rPr>
              <a:t>Rumen</a:t>
            </a:r>
          </a:p>
        </p:txBody>
      </p:sp>
      <p:sp>
        <p:nvSpPr>
          <p:cNvPr id="191" name="ZoneTexte 190"/>
          <p:cNvSpPr txBox="1"/>
          <p:nvPr/>
        </p:nvSpPr>
        <p:spPr>
          <a:xfrm>
            <a:off x="3294063" y="1462089"/>
            <a:ext cx="1085850" cy="313247"/>
          </a:xfrm>
          <a:prstGeom prst="rect">
            <a:avLst/>
          </a:prstGeom>
          <a:solidFill>
            <a:schemeClr val="tx2">
              <a:lumMod val="20000"/>
              <a:lumOff val="80000"/>
            </a:schemeClr>
          </a:solidFill>
          <a:ln>
            <a:solidFill>
              <a:schemeClr val="tx1"/>
            </a:solidFill>
          </a:ln>
        </p:spPr>
        <p:txBody>
          <a:bodyPr lIns="81618" tIns="40809" rIns="81618" bIns="40809">
            <a:spAutoFit/>
          </a:bodyPr>
          <a:lstStyle/>
          <a:p>
            <a:pPr eaLnBrk="1" hangingPunct="1">
              <a:defRPr/>
            </a:pPr>
            <a:r>
              <a:rPr lang="fr-BE" sz="1500" dirty="0">
                <a:latin typeface="+mj-lt"/>
                <a:cs typeface="Arial" charset="0"/>
              </a:rPr>
              <a:t>Oreille</a:t>
            </a:r>
          </a:p>
        </p:txBody>
      </p:sp>
      <p:sp>
        <p:nvSpPr>
          <p:cNvPr id="54291" name="ZoneTexte 191"/>
          <p:cNvSpPr txBox="1">
            <a:spLocks noChangeArrowheads="1"/>
          </p:cNvSpPr>
          <p:nvPr/>
        </p:nvSpPr>
        <p:spPr bwMode="auto">
          <a:xfrm>
            <a:off x="2571751" y="2371726"/>
            <a:ext cx="569913" cy="313247"/>
          </a:xfrm>
          <a:prstGeom prst="rect">
            <a:avLst/>
          </a:prstGeom>
          <a:solidFill>
            <a:srgbClr val="FFC000"/>
          </a:solidFill>
          <a:ln w="9525">
            <a:solidFill>
              <a:schemeClr val="tx1"/>
            </a:solidFill>
            <a:miter lim="800000"/>
            <a:headEnd/>
            <a:tailEnd/>
          </a:ln>
        </p:spPr>
        <p:txBody>
          <a:bodyPr lIns="81618" tIns="40809" rIns="81618" bIns="40809">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defRPr/>
            </a:pPr>
            <a:r>
              <a:rPr lang="fr-BE" altLang="fr-FR" sz="1500">
                <a:latin typeface="+mj-lt"/>
              </a:rPr>
              <a:t>Cou</a:t>
            </a:r>
          </a:p>
        </p:txBody>
      </p:sp>
      <p:sp>
        <p:nvSpPr>
          <p:cNvPr id="5" name="ZoneTexte 4"/>
          <p:cNvSpPr txBox="1"/>
          <p:nvPr/>
        </p:nvSpPr>
        <p:spPr>
          <a:xfrm>
            <a:off x="1889127" y="1103711"/>
            <a:ext cx="3978275" cy="297859"/>
          </a:xfrm>
          <a:prstGeom prst="rect">
            <a:avLst/>
          </a:prstGeom>
          <a:solidFill>
            <a:schemeClr val="bg1">
              <a:lumMod val="50000"/>
            </a:schemeClr>
          </a:solidFill>
          <a:ln>
            <a:solidFill>
              <a:schemeClr val="tx1"/>
            </a:solidFill>
          </a:ln>
        </p:spPr>
        <p:txBody>
          <a:bodyPr lIns="81618" tIns="40809" rIns="81618" bIns="40809">
            <a:spAutoFit/>
          </a:bodyPr>
          <a:lstStyle/>
          <a:p>
            <a:pPr eaLnBrk="1" hangingPunct="1">
              <a:defRPr/>
            </a:pPr>
            <a:r>
              <a:rPr lang="fr-BE" sz="1400" dirty="0">
                <a:solidFill>
                  <a:schemeClr val="bg1"/>
                </a:solidFill>
                <a:latin typeface="+mj-lt"/>
                <a:cs typeface="Arial" charset="0"/>
              </a:rPr>
              <a:t>LA VACHE BIONIQUE D’</a:t>
            </a:r>
            <a:r>
              <a:rPr lang="fr-BE" sz="1400" dirty="0" err="1">
                <a:solidFill>
                  <a:schemeClr val="bg1"/>
                </a:solidFill>
                <a:latin typeface="+mj-lt"/>
                <a:cs typeface="Arial" charset="0"/>
              </a:rPr>
              <a:t>AUJOURDHUI</a:t>
            </a:r>
            <a:r>
              <a:rPr lang="fr-BE" sz="1400" dirty="0">
                <a:solidFill>
                  <a:schemeClr val="bg1"/>
                </a:solidFill>
                <a:latin typeface="+mj-lt"/>
                <a:cs typeface="Arial" charset="0"/>
              </a:rPr>
              <a:t> (Partie 1)</a:t>
            </a:r>
          </a:p>
        </p:txBody>
      </p:sp>
      <p:grpSp>
        <p:nvGrpSpPr>
          <p:cNvPr id="14" name="Groupe 13"/>
          <p:cNvGrpSpPr>
            <a:grpSpLocks/>
          </p:cNvGrpSpPr>
          <p:nvPr/>
        </p:nvGrpSpPr>
        <p:grpSpPr bwMode="auto">
          <a:xfrm>
            <a:off x="2128838" y="1414463"/>
            <a:ext cx="5033963" cy="3557103"/>
            <a:chOff x="2128838" y="1885950"/>
            <a:chExt cx="5033962" cy="4742239"/>
          </a:xfrm>
        </p:grpSpPr>
        <p:grpSp>
          <p:nvGrpSpPr>
            <p:cNvPr id="32" name="Groupe 31"/>
            <p:cNvGrpSpPr/>
            <p:nvPr/>
          </p:nvGrpSpPr>
          <p:grpSpPr>
            <a:xfrm>
              <a:off x="3812573" y="5272059"/>
              <a:ext cx="1478290" cy="1356130"/>
              <a:chOff x="2876531" y="3534983"/>
              <a:chExt cx="1893106" cy="1906017"/>
            </a:xfrm>
            <a:solidFill>
              <a:schemeClr val="accent2">
                <a:lumMod val="75000"/>
              </a:schemeClr>
            </a:solidFill>
          </p:grpSpPr>
          <p:pic>
            <p:nvPicPr>
              <p:cNvPr id="30" name="Image 29"/>
              <p:cNvPicPr>
                <a:picLocks noChangeAspect="1"/>
              </p:cNvPicPr>
              <p:nvPr/>
            </p:nvPicPr>
            <p:blipFill>
              <a:blip r:embed="rId14"/>
              <a:stretch>
                <a:fillRect/>
              </a:stretch>
            </p:blipFill>
            <p:spPr>
              <a:xfrm>
                <a:off x="3024187" y="3534983"/>
                <a:ext cx="1424355" cy="1222754"/>
              </a:xfrm>
              <a:prstGeom prst="rect">
                <a:avLst/>
              </a:prstGeom>
              <a:grpFill/>
              <a:ln>
                <a:solidFill>
                  <a:schemeClr val="tx1"/>
                </a:solidFill>
              </a:ln>
            </p:spPr>
          </p:pic>
          <p:sp>
            <p:nvSpPr>
              <p:cNvPr id="34" name="ZoneTexte 33"/>
              <p:cNvSpPr txBox="1"/>
              <p:nvPr/>
            </p:nvSpPr>
            <p:spPr>
              <a:xfrm>
                <a:off x="2876531" y="4691292"/>
                <a:ext cx="1893106" cy="749708"/>
              </a:xfrm>
              <a:prstGeom prst="rect">
                <a:avLst/>
              </a:prstGeom>
              <a:grpFill/>
              <a:ln>
                <a:solidFill>
                  <a:schemeClr val="tx1"/>
                </a:solidFill>
              </a:ln>
            </p:spPr>
            <p:txBody>
              <a:bodyPr wrap="none">
                <a:spAutoFit/>
              </a:bodyPr>
              <a:lstStyle/>
              <a:p>
                <a:pPr eaLnBrk="1" hangingPunct="1">
                  <a:defRPr/>
                </a:pPr>
                <a:r>
                  <a:rPr lang="fr-BE" sz="1000" dirty="0">
                    <a:solidFill>
                      <a:schemeClr val="bg1"/>
                    </a:solidFill>
                    <a:latin typeface="+mj-lt"/>
                    <a:cs typeface="Arial" charset="0"/>
                  </a:rPr>
                  <a:t>Bracelet : chaleurs</a:t>
                </a:r>
              </a:p>
              <a:p>
                <a:pPr eaLnBrk="1" hangingPunct="1">
                  <a:defRPr/>
                </a:pPr>
                <a:r>
                  <a:rPr lang="fr-BE" sz="1000" dirty="0">
                    <a:solidFill>
                      <a:schemeClr val="bg1"/>
                    </a:solidFill>
                    <a:latin typeface="+mj-lt"/>
                    <a:cs typeface="Arial" charset="0"/>
                  </a:rPr>
                  <a:t>(FULLWOOD : </a:t>
                </a:r>
                <a:r>
                  <a:rPr lang="fr-BE" sz="1000" dirty="0" err="1">
                    <a:solidFill>
                      <a:schemeClr val="bg1"/>
                    </a:solidFill>
                    <a:latin typeface="+mj-lt"/>
                    <a:cs typeface="Arial" charset="0"/>
                  </a:rPr>
                  <a:t>Crysta</a:t>
                </a:r>
                <a:r>
                  <a:rPr lang="fr-BE" sz="1000" dirty="0">
                    <a:solidFill>
                      <a:schemeClr val="bg1"/>
                    </a:solidFill>
                    <a:latin typeface="+mj-lt"/>
                    <a:cs typeface="Arial" charset="0"/>
                  </a:rPr>
                  <a:t> </a:t>
                </a:r>
                <a:r>
                  <a:rPr lang="fr-BE" sz="1000" dirty="0" err="1">
                    <a:solidFill>
                      <a:schemeClr val="bg1"/>
                    </a:solidFill>
                    <a:latin typeface="+mj-lt"/>
                    <a:cs typeface="Arial" charset="0"/>
                  </a:rPr>
                  <a:t>act</a:t>
                </a:r>
                <a:r>
                  <a:rPr lang="fr-BE" sz="1000" dirty="0">
                    <a:solidFill>
                      <a:schemeClr val="bg1"/>
                    </a:solidFill>
                    <a:latin typeface="+mj-lt"/>
                    <a:cs typeface="Arial" charset="0"/>
                  </a:rPr>
                  <a:t>)</a:t>
                </a:r>
              </a:p>
            </p:txBody>
          </p:sp>
        </p:grpSp>
        <p:grpSp>
          <p:nvGrpSpPr>
            <p:cNvPr id="170" name="Groupe 169"/>
            <p:cNvGrpSpPr/>
            <p:nvPr/>
          </p:nvGrpSpPr>
          <p:grpSpPr>
            <a:xfrm>
              <a:off x="5591723" y="5327164"/>
              <a:ext cx="1418257" cy="1301023"/>
              <a:chOff x="6419248" y="49416"/>
              <a:chExt cx="2481312" cy="2212089"/>
            </a:xfrm>
            <a:solidFill>
              <a:schemeClr val="accent2">
                <a:lumMod val="75000"/>
              </a:schemeClr>
            </a:solidFill>
          </p:grpSpPr>
          <p:pic>
            <p:nvPicPr>
              <p:cNvPr id="171" name="Image 170"/>
              <p:cNvPicPr>
                <a:picLocks noChangeAspect="1"/>
              </p:cNvPicPr>
              <p:nvPr/>
            </p:nvPicPr>
            <p:blipFill>
              <a:blip r:embed="rId15"/>
              <a:stretch>
                <a:fillRect/>
              </a:stretch>
            </p:blipFill>
            <p:spPr>
              <a:xfrm>
                <a:off x="6419248" y="49416"/>
                <a:ext cx="2192659" cy="1458118"/>
              </a:xfrm>
              <a:prstGeom prst="rect">
                <a:avLst/>
              </a:prstGeom>
              <a:grpFill/>
              <a:ln>
                <a:solidFill>
                  <a:schemeClr val="tx1"/>
                </a:solidFill>
              </a:ln>
            </p:spPr>
          </p:pic>
          <p:sp>
            <p:nvSpPr>
              <p:cNvPr id="172" name="ZoneTexte 171"/>
              <p:cNvSpPr txBox="1"/>
              <p:nvPr/>
            </p:nvSpPr>
            <p:spPr>
              <a:xfrm>
                <a:off x="6419248" y="1354554"/>
                <a:ext cx="2481312" cy="906951"/>
              </a:xfrm>
              <a:prstGeom prst="rect">
                <a:avLst/>
              </a:prstGeom>
              <a:grpFill/>
              <a:ln>
                <a:solidFill>
                  <a:schemeClr val="tx1"/>
                </a:solidFill>
              </a:ln>
            </p:spPr>
            <p:txBody>
              <a:bodyPr>
                <a:spAutoFit/>
              </a:bodyPr>
              <a:lstStyle/>
              <a:p>
                <a:pPr eaLnBrk="1" hangingPunct="1">
                  <a:defRPr/>
                </a:pPr>
                <a:r>
                  <a:rPr lang="fr-BE" sz="1000" dirty="0">
                    <a:solidFill>
                      <a:schemeClr val="bg1"/>
                    </a:solidFill>
                    <a:latin typeface="+mj-lt"/>
                    <a:cs typeface="Arial" charset="0"/>
                  </a:rPr>
                  <a:t>Bracelet : chaleurs</a:t>
                </a:r>
              </a:p>
              <a:p>
                <a:pPr eaLnBrk="1" hangingPunct="1">
                  <a:defRPr/>
                </a:pPr>
                <a:r>
                  <a:rPr lang="fr-BE" sz="1000" dirty="0">
                    <a:solidFill>
                      <a:schemeClr val="bg1"/>
                    </a:solidFill>
                    <a:latin typeface="+mj-lt"/>
                    <a:cs typeface="Arial" charset="0"/>
                  </a:rPr>
                  <a:t>(AFIMILK : </a:t>
                </a:r>
                <a:r>
                  <a:rPr lang="fr-BE" sz="1000" dirty="0" err="1">
                    <a:solidFill>
                      <a:schemeClr val="bg1"/>
                    </a:solidFill>
                    <a:latin typeface="+mj-lt"/>
                    <a:cs typeface="Arial" charset="0"/>
                  </a:rPr>
                  <a:t>Afitag</a:t>
                </a:r>
                <a:r>
                  <a:rPr lang="fr-BE" sz="1000" dirty="0">
                    <a:solidFill>
                      <a:schemeClr val="bg1"/>
                    </a:solidFill>
                    <a:latin typeface="+mj-lt"/>
                    <a:cs typeface="Arial" charset="0"/>
                  </a:rPr>
                  <a:t>)</a:t>
                </a:r>
              </a:p>
            </p:txBody>
          </p:sp>
        </p:grpSp>
        <p:sp>
          <p:nvSpPr>
            <p:cNvPr id="190" name="ZoneTexte 189"/>
            <p:cNvSpPr txBox="1"/>
            <p:nvPr/>
          </p:nvSpPr>
          <p:spPr>
            <a:xfrm>
              <a:off x="4075113" y="4698664"/>
              <a:ext cx="1341437" cy="430835"/>
            </a:xfrm>
            <a:prstGeom prst="rect">
              <a:avLst/>
            </a:prstGeom>
            <a:solidFill>
              <a:schemeClr val="accent2">
                <a:lumMod val="75000"/>
              </a:schemeClr>
            </a:solidFill>
            <a:ln>
              <a:solidFill>
                <a:schemeClr val="tx1"/>
              </a:solidFill>
            </a:ln>
          </p:spPr>
          <p:txBody>
            <a:bodyPr>
              <a:spAutoFit/>
            </a:bodyPr>
            <a:lstStyle/>
            <a:p>
              <a:pPr eaLnBrk="1" hangingPunct="1">
                <a:defRPr/>
              </a:pPr>
              <a:r>
                <a:rPr lang="fr-BE" sz="1500" dirty="0">
                  <a:solidFill>
                    <a:schemeClr val="bg1"/>
                  </a:solidFill>
                  <a:latin typeface="+mj-lt"/>
                  <a:cs typeface="Arial" charset="0"/>
                </a:rPr>
                <a:t>Membre</a:t>
              </a:r>
            </a:p>
          </p:txBody>
        </p:sp>
        <p:grpSp>
          <p:nvGrpSpPr>
            <p:cNvPr id="50200" name="Groupe 12"/>
            <p:cNvGrpSpPr>
              <a:grpSpLocks/>
            </p:cNvGrpSpPr>
            <p:nvPr/>
          </p:nvGrpSpPr>
          <p:grpSpPr bwMode="auto">
            <a:xfrm>
              <a:off x="5600700" y="3497263"/>
              <a:ext cx="1562100" cy="1557039"/>
              <a:chOff x="5600700" y="3497263"/>
              <a:chExt cx="1562100" cy="1557039"/>
            </a:xfrm>
          </p:grpSpPr>
          <p:pic>
            <p:nvPicPr>
              <p:cNvPr id="50207"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00700" y="3497263"/>
                <a:ext cx="1562100" cy="104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ZoneTexte 52"/>
              <p:cNvSpPr txBox="1"/>
              <p:nvPr/>
            </p:nvSpPr>
            <p:spPr>
              <a:xfrm>
                <a:off x="5635625" y="4520885"/>
                <a:ext cx="1527175" cy="533417"/>
              </a:xfrm>
              <a:prstGeom prst="rect">
                <a:avLst/>
              </a:prstGeom>
              <a:solidFill>
                <a:schemeClr val="accent2">
                  <a:lumMod val="75000"/>
                </a:schemeClr>
              </a:solidFill>
              <a:ln>
                <a:solidFill>
                  <a:schemeClr val="tx1"/>
                </a:solidFill>
              </a:ln>
            </p:spPr>
            <p:txBody>
              <a:bodyPr>
                <a:spAutoFit/>
              </a:bodyPr>
              <a:lstStyle/>
              <a:p>
                <a:pPr eaLnBrk="1" hangingPunct="1">
                  <a:defRPr/>
                </a:pPr>
                <a:r>
                  <a:rPr lang="fr-BE" sz="1000" dirty="0">
                    <a:solidFill>
                      <a:schemeClr val="bg1"/>
                    </a:solidFill>
                    <a:latin typeface="+mj-lt"/>
                    <a:cs typeface="Arial" charset="0"/>
                  </a:rPr>
                  <a:t>Bracelet : chaleurs</a:t>
                </a:r>
              </a:p>
              <a:p>
                <a:pPr eaLnBrk="1" hangingPunct="1">
                  <a:defRPr/>
                </a:pPr>
                <a:r>
                  <a:rPr lang="fr-BE" sz="1000" dirty="0">
                    <a:solidFill>
                      <a:schemeClr val="bg1"/>
                    </a:solidFill>
                    <a:latin typeface="+mj-lt"/>
                    <a:cs typeface="Arial" charset="0"/>
                  </a:rPr>
                  <a:t>(</a:t>
                </a:r>
                <a:r>
                  <a:rPr lang="fr-BE" sz="1000" dirty="0" err="1">
                    <a:solidFill>
                      <a:schemeClr val="bg1"/>
                    </a:solidFill>
                    <a:latin typeface="+mj-lt"/>
                    <a:cs typeface="Arial" charset="0"/>
                  </a:rPr>
                  <a:t>ICETRONICS</a:t>
                </a:r>
                <a:r>
                  <a:rPr lang="fr-BE" sz="1000" dirty="0">
                    <a:solidFill>
                      <a:schemeClr val="bg1"/>
                    </a:solidFill>
                    <a:latin typeface="+mj-lt"/>
                    <a:cs typeface="Arial" charset="0"/>
                  </a:rPr>
                  <a:t> / </a:t>
                </a:r>
                <a:r>
                  <a:rPr lang="fr-BE" sz="1000" dirty="0" err="1">
                    <a:solidFill>
                      <a:schemeClr val="bg1"/>
                    </a:solidFill>
                    <a:latin typeface="+mj-lt"/>
                    <a:cs typeface="Arial" charset="0"/>
                  </a:rPr>
                  <a:t>Icetag</a:t>
                </a:r>
                <a:r>
                  <a:rPr lang="fr-BE" sz="1000" dirty="0">
                    <a:solidFill>
                      <a:schemeClr val="bg1"/>
                    </a:solidFill>
                    <a:latin typeface="+mj-lt"/>
                    <a:cs typeface="Arial" charset="0"/>
                  </a:rPr>
                  <a:t> °</a:t>
                </a:r>
              </a:p>
            </p:txBody>
          </p:sp>
        </p:grpSp>
        <p:grpSp>
          <p:nvGrpSpPr>
            <p:cNvPr id="50201" name="Groupe 12"/>
            <p:cNvGrpSpPr>
              <a:grpSpLocks/>
            </p:cNvGrpSpPr>
            <p:nvPr/>
          </p:nvGrpSpPr>
          <p:grpSpPr bwMode="auto">
            <a:xfrm>
              <a:off x="5651500" y="1885950"/>
              <a:ext cx="1403350" cy="1646122"/>
              <a:chOff x="5580112" y="1885408"/>
              <a:chExt cx="1402072" cy="1646700"/>
            </a:xfrm>
          </p:grpSpPr>
          <p:pic>
            <p:nvPicPr>
              <p:cNvPr id="50205"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0112" y="1885408"/>
                <a:ext cx="1376866" cy="10849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ZoneTexte 54"/>
              <p:cNvSpPr txBox="1"/>
              <p:nvPr/>
            </p:nvSpPr>
            <p:spPr>
              <a:xfrm>
                <a:off x="5580112" y="2998504"/>
                <a:ext cx="1402072" cy="533604"/>
              </a:xfrm>
              <a:prstGeom prst="rect">
                <a:avLst/>
              </a:prstGeom>
              <a:solidFill>
                <a:schemeClr val="accent2">
                  <a:lumMod val="75000"/>
                </a:schemeClr>
              </a:solidFill>
              <a:ln>
                <a:solidFill>
                  <a:schemeClr val="tx1"/>
                </a:solidFill>
              </a:ln>
            </p:spPr>
            <p:txBody>
              <a:bodyPr>
                <a:spAutoFit/>
              </a:bodyPr>
              <a:lstStyle/>
              <a:p>
                <a:pPr eaLnBrk="1" hangingPunct="1">
                  <a:defRPr/>
                </a:pPr>
                <a:r>
                  <a:rPr lang="fr-BE" sz="1000" dirty="0">
                    <a:solidFill>
                      <a:schemeClr val="bg1"/>
                    </a:solidFill>
                    <a:latin typeface="+mj-lt"/>
                    <a:cs typeface="Arial" charset="0"/>
                  </a:rPr>
                  <a:t>Bracelet : chaleurs</a:t>
                </a:r>
              </a:p>
              <a:p>
                <a:pPr eaLnBrk="1" hangingPunct="1">
                  <a:defRPr/>
                </a:pPr>
                <a:r>
                  <a:rPr lang="fr-BE" sz="1000" dirty="0">
                    <a:solidFill>
                      <a:schemeClr val="bg1"/>
                    </a:solidFill>
                    <a:latin typeface="+mj-lt"/>
                    <a:cs typeface="Arial" charset="0"/>
                  </a:rPr>
                  <a:t>(</a:t>
                </a:r>
                <a:r>
                  <a:rPr lang="fr-BE" sz="1000" dirty="0" err="1">
                    <a:solidFill>
                      <a:schemeClr val="bg1"/>
                    </a:solidFill>
                    <a:latin typeface="+mj-lt"/>
                    <a:cs typeface="Arial" charset="0"/>
                  </a:rPr>
                  <a:t>NEDAP</a:t>
                </a:r>
                <a:r>
                  <a:rPr lang="fr-BE" sz="1000" dirty="0">
                    <a:solidFill>
                      <a:schemeClr val="bg1"/>
                    </a:solidFill>
                    <a:latin typeface="+mj-lt"/>
                    <a:cs typeface="Arial" charset="0"/>
                  </a:rPr>
                  <a:t> : </a:t>
                </a:r>
                <a:r>
                  <a:rPr lang="fr-BE" sz="1000" dirty="0" err="1">
                    <a:solidFill>
                      <a:schemeClr val="bg1"/>
                    </a:solidFill>
                    <a:latin typeface="+mj-lt"/>
                    <a:cs typeface="Arial" charset="0"/>
                  </a:rPr>
                  <a:t>Smarttag</a:t>
                </a:r>
                <a:r>
                  <a:rPr lang="fr-BE" sz="1000" dirty="0">
                    <a:solidFill>
                      <a:schemeClr val="bg1"/>
                    </a:solidFill>
                    <a:latin typeface="+mj-lt"/>
                    <a:cs typeface="Arial" charset="0"/>
                  </a:rPr>
                  <a:t>)</a:t>
                </a:r>
              </a:p>
            </p:txBody>
          </p:sp>
        </p:grpSp>
        <p:grpSp>
          <p:nvGrpSpPr>
            <p:cNvPr id="50202" name="Groupe 13"/>
            <p:cNvGrpSpPr>
              <a:grpSpLocks/>
            </p:cNvGrpSpPr>
            <p:nvPr/>
          </p:nvGrpSpPr>
          <p:grpSpPr bwMode="auto">
            <a:xfrm>
              <a:off x="2128838" y="3616323"/>
              <a:ext cx="1393825" cy="1644326"/>
              <a:chOff x="2128740" y="3616722"/>
              <a:chExt cx="1394690" cy="1644390"/>
            </a:xfrm>
          </p:grpSpPr>
          <p:pic>
            <p:nvPicPr>
              <p:cNvPr id="50203"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45678" y="3616722"/>
                <a:ext cx="1067530" cy="111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8" name="ZoneTexte 57"/>
              <p:cNvSpPr txBox="1"/>
              <p:nvPr/>
            </p:nvSpPr>
            <p:spPr>
              <a:xfrm>
                <a:off x="2128740" y="4727675"/>
                <a:ext cx="1394690" cy="533437"/>
              </a:xfrm>
              <a:prstGeom prst="rect">
                <a:avLst/>
              </a:prstGeom>
              <a:solidFill>
                <a:schemeClr val="accent2">
                  <a:lumMod val="75000"/>
                </a:schemeClr>
              </a:solidFill>
              <a:ln>
                <a:solidFill>
                  <a:schemeClr val="tx1"/>
                </a:solidFill>
              </a:ln>
            </p:spPr>
            <p:txBody>
              <a:bodyPr>
                <a:spAutoFit/>
              </a:bodyPr>
              <a:lstStyle/>
              <a:p>
                <a:pPr eaLnBrk="1" hangingPunct="1">
                  <a:defRPr/>
                </a:pPr>
                <a:r>
                  <a:rPr lang="fr-BE" sz="1000" dirty="0">
                    <a:solidFill>
                      <a:schemeClr val="bg1"/>
                    </a:solidFill>
                    <a:latin typeface="+mj-lt"/>
                    <a:cs typeface="Arial" charset="0"/>
                  </a:rPr>
                  <a:t>Bracelet : chaleurs</a:t>
                </a:r>
              </a:p>
              <a:p>
                <a:pPr eaLnBrk="1" hangingPunct="1">
                  <a:defRPr/>
                </a:pPr>
                <a:r>
                  <a:rPr lang="fr-BE" sz="1000" dirty="0">
                    <a:solidFill>
                      <a:schemeClr val="bg1"/>
                    </a:solidFill>
                    <a:latin typeface="+mj-lt"/>
                    <a:cs typeface="Arial" charset="0"/>
                  </a:rPr>
                  <a:t>(</a:t>
                </a:r>
                <a:r>
                  <a:rPr lang="fr-BE" sz="1000" dirty="0" err="1">
                    <a:solidFill>
                      <a:schemeClr val="bg1"/>
                    </a:solidFill>
                    <a:latin typeface="+mj-lt"/>
                    <a:cs typeface="Arial" charset="0"/>
                  </a:rPr>
                  <a:t>GEA</a:t>
                </a:r>
                <a:r>
                  <a:rPr lang="fr-BE" sz="1000" dirty="0">
                    <a:solidFill>
                      <a:schemeClr val="bg1"/>
                    </a:solidFill>
                    <a:latin typeface="+mj-lt"/>
                    <a:cs typeface="Arial" charset="0"/>
                  </a:rPr>
                  <a:t> </a:t>
                </a:r>
                <a:r>
                  <a:rPr lang="fr-BE" sz="1000" dirty="0" err="1">
                    <a:solidFill>
                      <a:schemeClr val="bg1"/>
                    </a:solidFill>
                    <a:latin typeface="+mj-lt"/>
                    <a:cs typeface="Arial" charset="0"/>
                  </a:rPr>
                  <a:t>Rescounter</a:t>
                </a:r>
                <a:r>
                  <a:rPr lang="fr-BE" sz="1000" dirty="0">
                    <a:solidFill>
                      <a:schemeClr val="bg1"/>
                    </a:solidFill>
                    <a:latin typeface="+mj-lt"/>
                    <a:cs typeface="Arial" charset="0"/>
                  </a:rPr>
                  <a:t> III)</a:t>
                </a:r>
              </a:p>
            </p:txBody>
          </p:sp>
        </p:grpSp>
      </p:grpSp>
      <p:sp>
        <p:nvSpPr>
          <p:cNvPr id="60" name="ZoneTexte 59"/>
          <p:cNvSpPr txBox="1"/>
          <p:nvPr/>
        </p:nvSpPr>
        <p:spPr>
          <a:xfrm>
            <a:off x="5834064" y="136923"/>
            <a:ext cx="1328737" cy="1005745"/>
          </a:xfrm>
          <a:prstGeom prst="rect">
            <a:avLst/>
          </a:prstGeom>
          <a:solidFill>
            <a:schemeClr val="accent5">
              <a:lumMod val="75000"/>
            </a:schemeClr>
          </a:solidFill>
          <a:ln>
            <a:solidFill>
              <a:schemeClr val="tx1"/>
            </a:solidFill>
          </a:ln>
        </p:spPr>
        <p:txBody>
          <a:bodyPr lIns="81618" tIns="40809" rIns="81618" bIns="40809">
            <a:spAutoFit/>
          </a:bodyPr>
          <a:lstStyle/>
          <a:p>
            <a:pPr eaLnBrk="1" hangingPunct="1">
              <a:defRPr/>
            </a:pPr>
            <a:r>
              <a:rPr lang="fr-BE" sz="1000" dirty="0">
                <a:latin typeface="+mj-lt"/>
                <a:cs typeface="Arial" charset="0"/>
              </a:rPr>
              <a:t>Systèmes patch</a:t>
            </a:r>
          </a:p>
          <a:p>
            <a:pPr eaLnBrk="1" hangingPunct="1">
              <a:defRPr/>
            </a:pPr>
            <a:r>
              <a:rPr lang="fr-BE" sz="1000" dirty="0">
                <a:latin typeface="+mj-lt"/>
                <a:cs typeface="Arial" charset="0"/>
              </a:rPr>
              <a:t>DEC</a:t>
            </a:r>
          </a:p>
          <a:p>
            <a:pPr eaLnBrk="1" hangingPunct="1">
              <a:defRPr/>
            </a:pPr>
            <a:r>
              <a:rPr lang="fr-BE" sz="1000" dirty="0" err="1">
                <a:latin typeface="+mj-lt"/>
                <a:cs typeface="Arial" charset="0"/>
              </a:rPr>
              <a:t>Kamar</a:t>
            </a:r>
            <a:endParaRPr lang="fr-BE" sz="1000" dirty="0">
              <a:latin typeface="+mj-lt"/>
              <a:cs typeface="Arial" charset="0"/>
            </a:endParaRPr>
          </a:p>
          <a:p>
            <a:pPr eaLnBrk="1" hangingPunct="1">
              <a:defRPr/>
            </a:pPr>
            <a:r>
              <a:rPr lang="fr-BE" sz="1000" dirty="0" err="1">
                <a:latin typeface="+mj-lt"/>
                <a:cs typeface="Arial" charset="0"/>
              </a:rPr>
              <a:t>Estrotec</a:t>
            </a:r>
            <a:endParaRPr lang="fr-BE" sz="1000" dirty="0">
              <a:latin typeface="+mj-lt"/>
              <a:cs typeface="Arial" charset="0"/>
            </a:endParaRPr>
          </a:p>
          <a:p>
            <a:pPr eaLnBrk="1" hangingPunct="1">
              <a:defRPr/>
            </a:pPr>
            <a:r>
              <a:rPr lang="fr-BE" sz="1000" dirty="0" err="1">
                <a:latin typeface="+mj-lt"/>
                <a:cs typeface="Arial" charset="0"/>
              </a:rPr>
              <a:t>Beacon</a:t>
            </a:r>
            <a:endParaRPr lang="fr-BE" sz="1000" dirty="0">
              <a:latin typeface="+mj-lt"/>
              <a:cs typeface="Arial" charset="0"/>
            </a:endParaRPr>
          </a:p>
          <a:p>
            <a:pPr eaLnBrk="1" hangingPunct="1">
              <a:defRPr/>
            </a:pPr>
            <a:r>
              <a:rPr lang="fr-BE" sz="1000" dirty="0" err="1">
                <a:latin typeface="+mj-lt"/>
                <a:cs typeface="Arial" charset="0"/>
              </a:rPr>
              <a:t>Heatwatch</a:t>
            </a:r>
            <a:endParaRPr lang="fr-BE" sz="1000" dirty="0">
              <a:latin typeface="+mj-lt"/>
              <a:cs typeface="Arial" charset="0"/>
            </a:endParaRPr>
          </a:p>
        </p:txBody>
      </p:sp>
      <p:sp>
        <p:nvSpPr>
          <p:cNvPr id="11" name="Ellipse 10"/>
          <p:cNvSpPr/>
          <p:nvPr/>
        </p:nvSpPr>
        <p:spPr bwMode="auto">
          <a:xfrm>
            <a:off x="5292727" y="1980010"/>
            <a:ext cx="219075" cy="17145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lIns="81618" tIns="40809" rIns="81618" bIns="40809"/>
          <a:lstStyle/>
          <a:p>
            <a:pPr>
              <a:defRPr/>
            </a:pPr>
            <a:endParaRPr lang="fr-BE">
              <a:latin typeface="+mj-lt"/>
            </a:endParaRPr>
          </a:p>
        </p:txBody>
      </p:sp>
      <p:sp>
        <p:nvSpPr>
          <p:cNvPr id="13" name="Espace réservé du numéro de diapositive 12"/>
          <p:cNvSpPr>
            <a:spLocks noGrp="1"/>
          </p:cNvSpPr>
          <p:nvPr>
            <p:ph type="sldNum" sz="quarter" idx="12"/>
          </p:nvPr>
        </p:nvSpPr>
        <p:spPr/>
        <p:txBody>
          <a:bodyPr/>
          <a:lstStyle/>
          <a:p>
            <a:fld id="{A86F1A05-098B-4BC5-8AFC-FFFE968C38FD}" type="slidenum">
              <a:rPr lang="fr-BE" smtClean="0"/>
              <a:t>62</a:t>
            </a:fld>
            <a:endParaRPr lang="fr-BE"/>
          </a:p>
        </p:txBody>
      </p:sp>
    </p:spTree>
    <p:extLst>
      <p:ext uri="{BB962C8B-B14F-4D97-AF65-F5344CB8AC3E}">
        <p14:creationId xmlns:p14="http://schemas.microsoft.com/office/powerpoint/2010/main" val="2278698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2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8" grpId="0" animBg="1"/>
      <p:bldP spid="191" grpId="0" animBg="1"/>
      <p:bldP spid="54291" grpId="0" animBg="1"/>
      <p:bldP spid="6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a:xfrm>
            <a:off x="323850" y="250031"/>
            <a:ext cx="3888110" cy="485775"/>
          </a:xfrm>
          <a:solidFill>
            <a:srgbClr val="800000"/>
          </a:solidFill>
        </p:spPr>
        <p:txBody>
          <a:bodyPr>
            <a:normAutofit/>
          </a:bodyPr>
          <a:lstStyle/>
          <a:p>
            <a:pPr>
              <a:defRPr/>
            </a:pPr>
            <a:r>
              <a:rPr lang="fr-FR" sz="2500" dirty="0">
                <a:solidFill>
                  <a:schemeClr val="bg1"/>
                </a:solidFill>
              </a:rPr>
              <a:t>Système </a:t>
            </a:r>
            <a:r>
              <a:rPr lang="fr-FR" sz="2500" dirty="0" err="1">
                <a:solidFill>
                  <a:schemeClr val="bg1"/>
                </a:solidFill>
              </a:rPr>
              <a:t>Estrotect</a:t>
            </a:r>
            <a:endParaRPr lang="fr-FR" sz="2500" dirty="0">
              <a:solidFill>
                <a:schemeClr val="bg1"/>
              </a:solidFill>
            </a:endParaRPr>
          </a:p>
        </p:txBody>
      </p:sp>
      <p:sp>
        <p:nvSpPr>
          <p:cNvPr id="2" name="Rectangle 1"/>
          <p:cNvSpPr/>
          <p:nvPr/>
        </p:nvSpPr>
        <p:spPr>
          <a:xfrm>
            <a:off x="179513" y="844155"/>
            <a:ext cx="8820150" cy="359414"/>
          </a:xfrm>
          <a:prstGeom prst="rect">
            <a:avLst/>
          </a:prstGeom>
          <a:solidFill>
            <a:srgbClr val="FFFFCC"/>
          </a:solidFill>
          <a:ln>
            <a:solidFill>
              <a:schemeClr val="tx1"/>
            </a:solidFill>
          </a:ln>
        </p:spPr>
        <p:txBody>
          <a:bodyPr wrap="square" lIns="81618" tIns="40809" rIns="81618" bIns="40809">
            <a:spAutoFit/>
          </a:bodyPr>
          <a:lstStyle/>
          <a:p>
            <a:pPr>
              <a:defRPr/>
            </a:pPr>
            <a:r>
              <a:rPr lang="fr-BE" dirty="0">
                <a:latin typeface="+mn-lt"/>
                <a:cs typeface="+mn-cs"/>
                <a:hlinkClick r:id="rId2"/>
              </a:rPr>
              <a:t>http://www.dairymac.com/downloads/Estrotect_Best_Practice_and_Application_Guide.pdf</a:t>
            </a:r>
            <a:r>
              <a:rPr lang="fr-BE" dirty="0">
                <a:latin typeface="+mn-lt"/>
                <a:cs typeface="+mn-cs"/>
              </a:rPr>
              <a:t> </a:t>
            </a: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89269"/>
            <a:ext cx="5616624" cy="364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A86F1A05-098B-4BC5-8AFC-FFFE968C38FD}" type="slidenum">
              <a:rPr lang="fr-BE" smtClean="0"/>
              <a:t>63</a:t>
            </a:fld>
            <a:endParaRPr lang="fr-BE"/>
          </a:p>
        </p:txBody>
      </p:sp>
    </p:spTree>
    <p:extLst>
      <p:ext uri="{BB962C8B-B14F-4D97-AF65-F5344CB8AC3E}">
        <p14:creationId xmlns:p14="http://schemas.microsoft.com/office/powerpoint/2010/main" val="14018827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1403648" y="1563638"/>
            <a:ext cx="6120680" cy="140415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a:solidFill>
                  <a:schemeClr val="tx1"/>
                </a:solidFill>
              </a:rPr>
              <a:t>Quels sont les 7 points clés de l’insémination artificielle ? </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64</a:t>
            </a:fld>
            <a:endParaRPr lang="fr-BE"/>
          </a:p>
        </p:txBody>
      </p:sp>
    </p:spTree>
    <p:extLst>
      <p:ext uri="{BB962C8B-B14F-4D97-AF65-F5344CB8AC3E}">
        <p14:creationId xmlns:p14="http://schemas.microsoft.com/office/powerpoint/2010/main" val="6778081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5" descr="D:\Activités d'enseignements\Ressources\My Cmaps\Chap 29 insemination artificielle 2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7" y="339502"/>
            <a:ext cx="8044459"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86F1A05-098B-4BC5-8AFC-FFFE968C38FD}" type="slidenum">
              <a:rPr lang="fr-BE" smtClean="0"/>
              <a:t>65</a:t>
            </a:fld>
            <a:endParaRPr lang="fr-BE"/>
          </a:p>
        </p:txBody>
      </p:sp>
    </p:spTree>
    <p:custDataLst>
      <p:tags r:id="rId1"/>
    </p:custDataLst>
    <p:extLst>
      <p:ext uri="{BB962C8B-B14F-4D97-AF65-F5344CB8AC3E}">
        <p14:creationId xmlns:p14="http://schemas.microsoft.com/office/powerpoint/2010/main" val="37635867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457200" y="205979"/>
            <a:ext cx="8362950" cy="638175"/>
          </a:xfrm>
          <a:solidFill>
            <a:srgbClr val="FFFFCC"/>
          </a:solidFill>
          <a:ln>
            <a:solidFill>
              <a:schemeClr val="tx2"/>
            </a:solidFill>
            <a:miter lim="800000"/>
            <a:headEnd/>
            <a:tailEnd/>
          </a:ln>
        </p:spPr>
        <p:txBody>
          <a:bodyPr>
            <a:noAutofit/>
          </a:bodyPr>
          <a:lstStyle/>
          <a:p>
            <a:r>
              <a:rPr lang="fr-FR" altLang="fr-FR" sz="1800" dirty="0" smtClean="0">
                <a:solidFill>
                  <a:schemeClr val="tx2"/>
                </a:solidFill>
              </a:rPr>
              <a:t>Un sperme de qualité : son conditionnement</a:t>
            </a:r>
            <a:r>
              <a:rPr lang="fr-BE" altLang="fr-FR" sz="1800" dirty="0" smtClean="0">
                <a:solidFill>
                  <a:schemeClr val="tx2"/>
                </a:solidFill>
              </a:rPr>
              <a:t> (10 à 40 millions de </a:t>
            </a:r>
            <a:r>
              <a:rPr lang="fr-BE" altLang="fr-FR" sz="1800" dirty="0" err="1" smtClean="0">
                <a:solidFill>
                  <a:schemeClr val="tx2"/>
                </a:solidFill>
              </a:rPr>
              <a:t>spz</a:t>
            </a:r>
            <a:r>
              <a:rPr lang="fr-BE" altLang="fr-FR" sz="1800" dirty="0" smtClean="0">
                <a:solidFill>
                  <a:schemeClr val="tx2"/>
                </a:solidFill>
              </a:rPr>
              <a:t>) </a:t>
            </a:r>
            <a:br>
              <a:rPr lang="fr-BE" altLang="fr-FR" sz="1800" dirty="0" smtClean="0">
                <a:solidFill>
                  <a:schemeClr val="tx2"/>
                </a:solidFill>
              </a:rPr>
            </a:br>
            <a:r>
              <a:rPr lang="fr-BE" altLang="fr-FR" sz="1800" dirty="0" smtClean="0">
                <a:solidFill>
                  <a:schemeClr val="tx2"/>
                </a:solidFill>
              </a:rPr>
              <a:t>(</a:t>
            </a:r>
            <a:r>
              <a:rPr lang="fr-BE" altLang="fr-FR" sz="1800" dirty="0" err="1" smtClean="0">
                <a:solidFill>
                  <a:schemeClr val="tx2"/>
                </a:solidFill>
              </a:rPr>
              <a:t>Vishwanath</a:t>
            </a:r>
            <a:r>
              <a:rPr lang="fr-BE" altLang="fr-FR" sz="1800" dirty="0" smtClean="0">
                <a:solidFill>
                  <a:schemeClr val="tx2"/>
                </a:solidFill>
              </a:rPr>
              <a:t> R. Theriogenology 2003, 59,571)</a:t>
            </a:r>
            <a:endParaRPr lang="fr-FR" altLang="fr-FR" sz="1800" dirty="0" smtClean="0">
              <a:solidFill>
                <a:schemeClr val="tx2"/>
              </a:solidFill>
            </a:endParaRPr>
          </a:p>
        </p:txBody>
      </p:sp>
      <p:pic>
        <p:nvPicPr>
          <p:cNvPr id="38915" name="Picture 5" descr="IA concentration spz Vishwanath 2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990600"/>
            <a:ext cx="5975376" cy="3910013"/>
          </a:xfrm>
          <a:prstGeom prst="rect">
            <a:avLst/>
          </a:prstGeom>
          <a:solidFill>
            <a:srgbClr val="FFFFCC"/>
          </a:solidFill>
          <a:ln w="9525">
            <a:solidFill>
              <a:srgbClr val="000000"/>
            </a:solidFill>
            <a:miter lim="800000"/>
            <a:headEnd/>
            <a:tailEnd/>
          </a:ln>
        </p:spPr>
      </p:pic>
      <p:sp>
        <p:nvSpPr>
          <p:cNvPr id="2" name="Rectangle 1"/>
          <p:cNvSpPr>
            <a:spLocks noChangeArrowheads="1"/>
          </p:cNvSpPr>
          <p:nvPr/>
        </p:nvSpPr>
        <p:spPr bwMode="auto">
          <a:xfrm>
            <a:off x="4644008" y="1221582"/>
            <a:ext cx="1440160" cy="3679031"/>
          </a:xfrm>
          <a:prstGeom prst="rect">
            <a:avLst/>
          </a:prstGeom>
          <a:solidFill>
            <a:srgbClr val="92D050">
              <a:alpha val="36078"/>
            </a:srgbClr>
          </a:solidFill>
          <a:ln w="9525" algn="ctr">
            <a:solidFill>
              <a:schemeClr val="tx1"/>
            </a:solidFill>
            <a:round/>
            <a:headEnd/>
            <a:tailEnd/>
          </a:ln>
        </p:spPr>
        <p:txBody>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endParaRPr lang="fr-BE" altLang="fr-FR" sz="2400">
              <a:solidFill>
                <a:schemeClr val="tx1"/>
              </a:solidFill>
              <a:latin typeface="Times New Roman" pitchFamily="18" charset="0"/>
            </a:endParaRPr>
          </a:p>
        </p:txBody>
      </p:sp>
      <p:sp>
        <p:nvSpPr>
          <p:cNvPr id="5" name="Rectangle 4"/>
          <p:cNvSpPr>
            <a:spLocks noChangeArrowheads="1"/>
          </p:cNvSpPr>
          <p:nvPr/>
        </p:nvSpPr>
        <p:spPr bwMode="auto">
          <a:xfrm>
            <a:off x="6197875" y="1221582"/>
            <a:ext cx="1470469" cy="3679031"/>
          </a:xfrm>
          <a:prstGeom prst="rect">
            <a:avLst/>
          </a:prstGeom>
          <a:solidFill>
            <a:srgbClr val="92D050">
              <a:alpha val="36078"/>
            </a:srgbClr>
          </a:solidFill>
          <a:ln w="9525" algn="ctr">
            <a:solidFill>
              <a:schemeClr val="tx1"/>
            </a:solidFill>
            <a:round/>
            <a:headEnd/>
            <a:tailEnd/>
          </a:ln>
        </p:spPr>
        <p:txBody>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endParaRPr lang="fr-BE" altLang="fr-FR" sz="2400">
              <a:solidFill>
                <a:schemeClr val="tx1"/>
              </a:solidFill>
              <a:latin typeface="Times New Roman" pitchFamily="18" charset="0"/>
            </a:endParaRPr>
          </a:p>
        </p:txBody>
      </p:sp>
      <p:sp>
        <p:nvSpPr>
          <p:cNvPr id="6" name="Rectangle 5"/>
          <p:cNvSpPr>
            <a:spLocks noChangeArrowheads="1"/>
          </p:cNvSpPr>
          <p:nvPr/>
        </p:nvSpPr>
        <p:spPr bwMode="auto">
          <a:xfrm>
            <a:off x="5629795" y="250032"/>
            <a:ext cx="2326581" cy="269081"/>
          </a:xfrm>
          <a:prstGeom prst="rect">
            <a:avLst/>
          </a:prstGeom>
          <a:solidFill>
            <a:srgbClr val="FF0000">
              <a:alpha val="32941"/>
            </a:srgbClr>
          </a:solidFill>
          <a:ln w="9525" algn="ctr">
            <a:solidFill>
              <a:schemeClr val="tx1"/>
            </a:solidFill>
            <a:round/>
            <a:headEnd/>
            <a:tailEnd/>
          </a:ln>
        </p:spPr>
        <p:txBody>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endParaRPr lang="fr-BE" altLang="fr-FR" sz="2400">
              <a:solidFill>
                <a:schemeClr val="tx1"/>
              </a:solidFill>
              <a:latin typeface="Times New Roman" pitchFamily="18" charset="0"/>
            </a:endParaRPr>
          </a:p>
        </p:txBody>
      </p:sp>
    </p:spTree>
    <p:custDataLst>
      <p:tags r:id="rId1"/>
    </p:custDataLst>
    <p:extLst>
      <p:ext uri="{BB962C8B-B14F-4D97-AF65-F5344CB8AC3E}">
        <p14:creationId xmlns:p14="http://schemas.microsoft.com/office/powerpoint/2010/main" val="3161966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138" y="1113588"/>
            <a:ext cx="7672852" cy="3618402"/>
          </a:xfrm>
        </p:spPr>
        <p:txBody>
          <a:bodyPr>
            <a:normAutofit fontScale="85000" lnSpcReduction="10000"/>
          </a:bodyPr>
          <a:lstStyle/>
          <a:p>
            <a:pPr>
              <a:lnSpc>
                <a:spcPct val="170000"/>
              </a:lnSpc>
            </a:pPr>
            <a:r>
              <a:rPr lang="fr-BE" sz="1700" dirty="0">
                <a:solidFill>
                  <a:schemeClr val="bg1"/>
                </a:solidFill>
              </a:rPr>
              <a:t>Confirmer une période d'attente de plus de 50-60 jours</a:t>
            </a:r>
          </a:p>
          <a:p>
            <a:pPr lvl="0" fontAlgn="t">
              <a:lnSpc>
                <a:spcPct val="170000"/>
              </a:lnSpc>
            </a:pPr>
            <a:r>
              <a:rPr lang="fr-BE" sz="1700" dirty="0">
                <a:solidFill>
                  <a:schemeClr val="bg1"/>
                </a:solidFill>
              </a:rPr>
              <a:t>Inséminer à la 1ère chaleur vue après 50 à 60 jours</a:t>
            </a:r>
          </a:p>
          <a:p>
            <a:pPr lvl="0" fontAlgn="t">
              <a:lnSpc>
                <a:spcPct val="170000"/>
              </a:lnSpc>
            </a:pPr>
            <a:r>
              <a:rPr lang="fr-BE" sz="1700" dirty="0">
                <a:solidFill>
                  <a:schemeClr val="bg1"/>
                </a:solidFill>
              </a:rPr>
              <a:t>Confirmer un intervalle de 18 à 24 jours / chaleur précédente</a:t>
            </a:r>
          </a:p>
          <a:p>
            <a:pPr lvl="0" fontAlgn="t">
              <a:lnSpc>
                <a:spcPct val="170000"/>
              </a:lnSpc>
            </a:pPr>
            <a:r>
              <a:rPr lang="fr-BE" sz="1700" dirty="0">
                <a:solidFill>
                  <a:schemeClr val="bg1"/>
                </a:solidFill>
              </a:rPr>
              <a:t>Confirmer l'état </a:t>
            </a:r>
            <a:r>
              <a:rPr lang="fr-BE" sz="1700" dirty="0" err="1">
                <a:solidFill>
                  <a:schemeClr val="bg1"/>
                </a:solidFill>
              </a:rPr>
              <a:t>oestral</a:t>
            </a:r>
            <a:r>
              <a:rPr lang="fr-BE" sz="1700" dirty="0">
                <a:solidFill>
                  <a:schemeClr val="bg1"/>
                </a:solidFill>
              </a:rPr>
              <a:t> de l'animal </a:t>
            </a:r>
          </a:p>
          <a:p>
            <a:pPr lvl="1" fontAlgn="t">
              <a:lnSpc>
                <a:spcPct val="170000"/>
              </a:lnSpc>
            </a:pPr>
            <a:r>
              <a:rPr lang="fr-BE" sz="1700" dirty="0">
                <a:solidFill>
                  <a:schemeClr val="bg1"/>
                </a:solidFill>
              </a:rPr>
              <a:t>Mucus abondant et filant</a:t>
            </a:r>
          </a:p>
          <a:p>
            <a:pPr lvl="1" fontAlgn="t">
              <a:lnSpc>
                <a:spcPct val="170000"/>
              </a:lnSpc>
            </a:pPr>
            <a:r>
              <a:rPr lang="fr-BE" sz="1700" dirty="0">
                <a:solidFill>
                  <a:schemeClr val="bg1"/>
                </a:solidFill>
              </a:rPr>
              <a:t>Follicule palpable sur l'ovaire (13 à 20 mm)</a:t>
            </a:r>
          </a:p>
          <a:p>
            <a:pPr lvl="1" fontAlgn="t">
              <a:lnSpc>
                <a:spcPct val="170000"/>
              </a:lnSpc>
            </a:pPr>
            <a:r>
              <a:rPr lang="fr-BE" sz="1700" dirty="0">
                <a:solidFill>
                  <a:schemeClr val="bg1"/>
                </a:solidFill>
              </a:rPr>
              <a:t>Consistance tonique des cornes </a:t>
            </a:r>
          </a:p>
          <a:p>
            <a:pPr lvl="0" fontAlgn="t">
              <a:lnSpc>
                <a:spcPct val="170000"/>
              </a:lnSpc>
            </a:pPr>
            <a:r>
              <a:rPr lang="fr-BE" sz="1700" dirty="0">
                <a:solidFill>
                  <a:schemeClr val="bg1"/>
                </a:solidFill>
              </a:rPr>
              <a:t>Confirmer l'absence de gestation, d'endométrites ou de pneumovagin</a:t>
            </a:r>
          </a:p>
          <a:p>
            <a:pPr lvl="0" fontAlgn="t">
              <a:lnSpc>
                <a:spcPct val="170000"/>
              </a:lnSpc>
            </a:pPr>
            <a:r>
              <a:rPr lang="fr-BE" sz="1700" dirty="0">
                <a:solidFill>
                  <a:schemeClr val="bg1"/>
                </a:solidFill>
              </a:rPr>
              <a:t>Confirmer un score corporel compris entre 2,5 et 3,5</a:t>
            </a:r>
          </a:p>
          <a:p>
            <a:pPr>
              <a:lnSpc>
                <a:spcPct val="170000"/>
              </a:lnSpc>
            </a:pPr>
            <a:endParaRPr lang="fr-BE" sz="1700" dirty="0">
              <a:solidFill>
                <a:schemeClr val="bg1"/>
              </a:solidFill>
            </a:endParaRPr>
          </a:p>
        </p:txBody>
      </p:sp>
      <p:sp>
        <p:nvSpPr>
          <p:cNvPr id="4" name="Rectangle à coins arrondis 3"/>
          <p:cNvSpPr/>
          <p:nvPr/>
        </p:nvSpPr>
        <p:spPr>
          <a:xfrm>
            <a:off x="411538" y="195486"/>
            <a:ext cx="8256917" cy="48605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fr-BE" sz="2300" dirty="0"/>
              <a:t>AVANT L’INSEMINATION : quelques vérifications à faire :</a:t>
            </a:r>
          </a:p>
        </p:txBody>
      </p:sp>
    </p:spTree>
    <p:extLst>
      <p:ext uri="{BB962C8B-B14F-4D97-AF65-F5344CB8AC3E}">
        <p14:creationId xmlns:p14="http://schemas.microsoft.com/office/powerpoint/2010/main" val="38959223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116549" y="87474"/>
            <a:ext cx="8871942" cy="48605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fontAlgn="t"/>
            <a:r>
              <a:rPr lang="fr-BE" sz="2000" dirty="0">
                <a:solidFill>
                  <a:schemeClr val="bg1"/>
                </a:solidFill>
              </a:rPr>
              <a:t>LE MOMENT DE L’INSEMINATION : 6 à 18 heures après le début de l’</a:t>
            </a:r>
            <a:r>
              <a:rPr lang="fr-BE" sz="2000" dirty="0" err="1">
                <a:solidFill>
                  <a:schemeClr val="bg1"/>
                </a:solidFill>
              </a:rPr>
              <a:t>oestrus</a:t>
            </a:r>
            <a:endParaRPr lang="fr-BE" sz="2000" dirty="0">
              <a:solidFill>
                <a:schemeClr val="bg1"/>
              </a:solidFill>
            </a:endParaRPr>
          </a:p>
        </p:txBody>
      </p:sp>
      <p:pic>
        <p:nvPicPr>
          <p:cNvPr id="5" name="Image 4" descr="D:\2 ACTIVITES ENSEIGNEMENTS\Ressources\Facebook Theriogenology\Timing oestrus IA ovulation.jpg"/>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35546"/>
            <a:ext cx="6792755" cy="4212468"/>
          </a:xfrm>
          <a:prstGeom prst="rect">
            <a:avLst/>
          </a:prstGeom>
          <a:noFill/>
          <a:ln>
            <a:noFill/>
          </a:ln>
        </p:spPr>
      </p:pic>
    </p:spTree>
    <p:extLst>
      <p:ext uri="{BB962C8B-B14F-4D97-AF65-F5344CB8AC3E}">
        <p14:creationId xmlns:p14="http://schemas.microsoft.com/office/powerpoint/2010/main" val="38970676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3933417542"/>
              </p:ext>
            </p:extLst>
          </p:nvPr>
        </p:nvGraphicFramePr>
        <p:xfrm>
          <a:off x="1043608" y="1764608"/>
          <a:ext cx="6840760"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contenu 2"/>
          <p:cNvSpPr txBox="1">
            <a:spLocks noGrp="1"/>
          </p:cNvSpPr>
          <p:nvPr>
            <p:ph type="title"/>
          </p:nvPr>
        </p:nvSpPr>
        <p:spPr>
          <a:xfrm>
            <a:off x="323528" y="205979"/>
            <a:ext cx="6696744" cy="349278"/>
          </a:xfrm>
          <a:prstGeom prst="rect">
            <a:avLst/>
          </a:prstGeom>
          <a:solidFill>
            <a:schemeClr val="accent2">
              <a:lumMod val="40000"/>
              <a:lumOff val="60000"/>
            </a:schemeClr>
          </a:solidFill>
          <a:ln>
            <a:solidFill>
              <a:schemeClr val="tx1"/>
            </a:solid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sz="2000" dirty="0" smtClean="0"/>
              <a:t>La fertilité dépend du diamètre du follicule ovulatoire</a:t>
            </a:r>
          </a:p>
        </p:txBody>
      </p:sp>
      <p:sp>
        <p:nvSpPr>
          <p:cNvPr id="6" name="ZoneTexte 5"/>
          <p:cNvSpPr txBox="1"/>
          <p:nvPr/>
        </p:nvSpPr>
        <p:spPr>
          <a:xfrm>
            <a:off x="467544" y="1357323"/>
            <a:ext cx="1065933" cy="307777"/>
          </a:xfrm>
          <a:prstGeom prst="rect">
            <a:avLst/>
          </a:prstGeom>
          <a:noFill/>
        </p:spPr>
        <p:txBody>
          <a:bodyPr wrap="none" rtlCol="0">
            <a:spAutoFit/>
          </a:bodyPr>
          <a:lstStyle/>
          <a:p>
            <a:r>
              <a:rPr lang="fr-BE" sz="1400" dirty="0" smtClean="0"/>
              <a:t>TG (%) à J60</a:t>
            </a:r>
            <a:endParaRPr lang="fr-BE" sz="1400" dirty="0"/>
          </a:p>
        </p:txBody>
      </p:sp>
      <p:sp>
        <p:nvSpPr>
          <p:cNvPr id="7" name="ZoneTexte 6"/>
          <p:cNvSpPr txBox="1"/>
          <p:nvPr/>
        </p:nvSpPr>
        <p:spPr>
          <a:xfrm>
            <a:off x="3923928" y="843215"/>
            <a:ext cx="2517164" cy="523220"/>
          </a:xfrm>
          <a:prstGeom prst="rect">
            <a:avLst/>
          </a:prstGeom>
          <a:solidFill>
            <a:schemeClr val="accent5">
              <a:lumMod val="40000"/>
              <a:lumOff val="60000"/>
            </a:schemeClr>
          </a:solidFill>
          <a:ln>
            <a:solidFill>
              <a:schemeClr val="tx1"/>
            </a:solidFill>
          </a:ln>
        </p:spPr>
        <p:txBody>
          <a:bodyPr wrap="none" rtlCol="0">
            <a:spAutoFit/>
          </a:bodyPr>
          <a:lstStyle/>
          <a:p>
            <a:r>
              <a:rPr lang="fr-BE" sz="1400" dirty="0" smtClean="0"/>
              <a:t>49 % des vaches ovulent avec </a:t>
            </a:r>
          </a:p>
          <a:p>
            <a:r>
              <a:rPr lang="fr-BE" sz="1400" dirty="0" smtClean="0"/>
              <a:t>un follicule de diamètre optimal</a:t>
            </a:r>
            <a:endParaRPr lang="fr-BE" sz="1400" dirty="0"/>
          </a:p>
        </p:txBody>
      </p:sp>
      <p:sp>
        <p:nvSpPr>
          <p:cNvPr id="8" name="Flèche droite 7"/>
          <p:cNvSpPr/>
          <p:nvPr/>
        </p:nvSpPr>
        <p:spPr>
          <a:xfrm rot="16200000">
            <a:off x="4677808" y="1579436"/>
            <a:ext cx="652481" cy="576064"/>
          </a:xfrm>
          <a:prstGeom prst="rightArrow">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400"/>
          </a:p>
        </p:txBody>
      </p:sp>
      <p:sp>
        <p:nvSpPr>
          <p:cNvPr id="3" name="Rectangle 2"/>
          <p:cNvSpPr/>
          <p:nvPr/>
        </p:nvSpPr>
        <p:spPr>
          <a:xfrm>
            <a:off x="7236296" y="278257"/>
            <a:ext cx="1418273" cy="307777"/>
          </a:xfrm>
          <a:prstGeom prst="rect">
            <a:avLst/>
          </a:prstGeom>
        </p:spPr>
        <p:txBody>
          <a:bodyPr wrap="none">
            <a:spAutoFit/>
          </a:bodyPr>
          <a:lstStyle/>
          <a:p>
            <a:r>
              <a:rPr lang="fr-BE" sz="1400" dirty="0" err="1">
                <a:solidFill>
                  <a:schemeClr val="bg1">
                    <a:lumMod val="65000"/>
                  </a:schemeClr>
                </a:solidFill>
              </a:rPr>
              <a:t>Souza</a:t>
            </a:r>
            <a:r>
              <a:rPr lang="fr-BE" sz="1400" dirty="0">
                <a:solidFill>
                  <a:schemeClr val="bg1">
                    <a:lumMod val="65000"/>
                  </a:schemeClr>
                </a:solidFill>
              </a:rPr>
              <a:t> et al. 2007</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z="1400" smtClean="0"/>
              <a:t>69</a:t>
            </a:fld>
            <a:endParaRPr lang="fr-BE" sz="1400"/>
          </a:p>
        </p:txBody>
      </p:sp>
    </p:spTree>
    <p:extLst>
      <p:ext uri="{BB962C8B-B14F-4D97-AF65-F5344CB8AC3E}">
        <p14:creationId xmlns:p14="http://schemas.microsoft.com/office/powerpoint/2010/main" val="2609868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250826" y="2463405"/>
            <a:ext cx="1441450" cy="216694"/>
          </a:xfrm>
          <a:prstGeom prst="rect">
            <a:avLst/>
          </a:prstGeom>
          <a:solidFill>
            <a:srgbClr val="008000"/>
          </a:solidFill>
          <a:ln w="12700">
            <a:solidFill>
              <a:schemeClr val="bg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339" name="Rectangle 3"/>
          <p:cNvSpPr>
            <a:spLocks noChangeArrowheads="1"/>
          </p:cNvSpPr>
          <p:nvPr/>
        </p:nvSpPr>
        <p:spPr bwMode="auto">
          <a:xfrm>
            <a:off x="1692275" y="2463405"/>
            <a:ext cx="215900" cy="216694"/>
          </a:xfrm>
          <a:prstGeom prst="rect">
            <a:avLst/>
          </a:prstGeom>
          <a:solidFill>
            <a:srgbClr val="0066FF"/>
          </a:solidFill>
          <a:ln w="12700">
            <a:solidFill>
              <a:schemeClr val="bg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340" name="Rectangle 4"/>
          <p:cNvSpPr>
            <a:spLocks noChangeArrowheads="1"/>
          </p:cNvSpPr>
          <p:nvPr/>
        </p:nvSpPr>
        <p:spPr bwMode="auto">
          <a:xfrm>
            <a:off x="1908175" y="2463405"/>
            <a:ext cx="1079500" cy="216694"/>
          </a:xfrm>
          <a:prstGeom prst="rect">
            <a:avLst/>
          </a:prstGeom>
          <a:solidFill>
            <a:srgbClr val="FFFF00"/>
          </a:solidFill>
          <a:ln w="12700">
            <a:solidFill>
              <a:schemeClr val="bg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341" name="Rectangle 5"/>
          <p:cNvSpPr>
            <a:spLocks noChangeArrowheads="1"/>
          </p:cNvSpPr>
          <p:nvPr/>
        </p:nvSpPr>
        <p:spPr bwMode="auto">
          <a:xfrm>
            <a:off x="2987675" y="2463405"/>
            <a:ext cx="287338" cy="216694"/>
          </a:xfrm>
          <a:prstGeom prst="rect">
            <a:avLst/>
          </a:prstGeom>
          <a:solidFill>
            <a:srgbClr val="0080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342" name="Text Box 6"/>
          <p:cNvSpPr txBox="1">
            <a:spLocks noChangeArrowheads="1"/>
          </p:cNvSpPr>
          <p:nvPr/>
        </p:nvSpPr>
        <p:spPr bwMode="auto">
          <a:xfrm>
            <a:off x="8872539" y="1938338"/>
            <a:ext cx="164895" cy="26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endParaRPr lang="fr-FR" altLang="fr-FR" sz="1200">
              <a:solidFill>
                <a:schemeClr val="tx1"/>
              </a:solidFill>
              <a:latin typeface="+mn-lt"/>
            </a:endParaRPr>
          </a:p>
        </p:txBody>
      </p:sp>
      <p:sp>
        <p:nvSpPr>
          <p:cNvPr id="14343" name="Rectangle 7"/>
          <p:cNvSpPr>
            <a:spLocks noChangeArrowheads="1"/>
          </p:cNvSpPr>
          <p:nvPr/>
        </p:nvSpPr>
        <p:spPr bwMode="auto">
          <a:xfrm>
            <a:off x="3276600" y="2463405"/>
            <a:ext cx="215900" cy="216694"/>
          </a:xfrm>
          <a:prstGeom prst="rect">
            <a:avLst/>
          </a:prstGeom>
          <a:solidFill>
            <a:srgbClr val="0066FF"/>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344" name="Rectangle 8"/>
          <p:cNvSpPr>
            <a:spLocks noChangeArrowheads="1"/>
          </p:cNvSpPr>
          <p:nvPr/>
        </p:nvSpPr>
        <p:spPr bwMode="auto">
          <a:xfrm>
            <a:off x="3492501" y="2463405"/>
            <a:ext cx="1079500" cy="216694"/>
          </a:xfrm>
          <a:prstGeom prst="rect">
            <a:avLst/>
          </a:prstGeom>
          <a:solidFill>
            <a:srgbClr val="FFFF00"/>
          </a:solidFill>
          <a:ln w="12700">
            <a:solidFill>
              <a:schemeClr val="tx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nvGrpSpPr>
          <p:cNvPr id="14345" name="Group 9"/>
          <p:cNvGrpSpPr>
            <a:grpSpLocks/>
          </p:cNvGrpSpPr>
          <p:nvPr/>
        </p:nvGrpSpPr>
        <p:grpSpPr bwMode="auto">
          <a:xfrm>
            <a:off x="4572000" y="2463405"/>
            <a:ext cx="1584325" cy="216694"/>
            <a:chOff x="2880" y="2069"/>
            <a:chExt cx="998" cy="182"/>
          </a:xfrm>
        </p:grpSpPr>
        <p:sp>
          <p:nvSpPr>
            <p:cNvPr id="14403" name="Rectangle 10"/>
            <p:cNvSpPr>
              <a:spLocks noChangeArrowheads="1"/>
            </p:cNvSpPr>
            <p:nvPr/>
          </p:nvSpPr>
          <p:spPr bwMode="auto">
            <a:xfrm>
              <a:off x="2880" y="2069"/>
              <a:ext cx="181" cy="182"/>
            </a:xfrm>
            <a:prstGeom prst="rect">
              <a:avLst/>
            </a:prstGeom>
            <a:solidFill>
              <a:srgbClr val="008000"/>
            </a:solidFill>
            <a:ln w="12700">
              <a:solidFill>
                <a:schemeClr val="bg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404" name="Rectangle 11"/>
            <p:cNvSpPr>
              <a:spLocks noChangeArrowheads="1"/>
            </p:cNvSpPr>
            <p:nvPr/>
          </p:nvSpPr>
          <p:spPr bwMode="auto">
            <a:xfrm>
              <a:off x="3061" y="2069"/>
              <a:ext cx="136" cy="182"/>
            </a:xfrm>
            <a:prstGeom prst="rect">
              <a:avLst/>
            </a:prstGeom>
            <a:solidFill>
              <a:srgbClr val="0066FF"/>
            </a:solidFill>
            <a:ln w="12700">
              <a:solidFill>
                <a:schemeClr val="bg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405" name="Rectangle 12"/>
            <p:cNvSpPr>
              <a:spLocks noChangeArrowheads="1"/>
            </p:cNvSpPr>
            <p:nvPr/>
          </p:nvSpPr>
          <p:spPr bwMode="auto">
            <a:xfrm>
              <a:off x="3198" y="2069"/>
              <a:ext cx="680" cy="182"/>
            </a:xfrm>
            <a:prstGeom prst="rect">
              <a:avLst/>
            </a:prstGeom>
            <a:solidFill>
              <a:srgbClr val="FFFF00"/>
            </a:solidFill>
            <a:ln w="12700">
              <a:solidFill>
                <a:schemeClr val="bg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grpSp>
        <p:nvGrpSpPr>
          <p:cNvPr id="14346" name="Group 13"/>
          <p:cNvGrpSpPr>
            <a:grpSpLocks/>
          </p:cNvGrpSpPr>
          <p:nvPr/>
        </p:nvGrpSpPr>
        <p:grpSpPr bwMode="auto">
          <a:xfrm>
            <a:off x="6156325" y="2463405"/>
            <a:ext cx="1582738" cy="216694"/>
            <a:chOff x="3878" y="2069"/>
            <a:chExt cx="997" cy="182"/>
          </a:xfrm>
        </p:grpSpPr>
        <p:sp>
          <p:nvSpPr>
            <p:cNvPr id="14400" name="Rectangle 14"/>
            <p:cNvSpPr>
              <a:spLocks noChangeArrowheads="1"/>
            </p:cNvSpPr>
            <p:nvPr/>
          </p:nvSpPr>
          <p:spPr bwMode="auto">
            <a:xfrm>
              <a:off x="3878" y="2069"/>
              <a:ext cx="181" cy="182"/>
            </a:xfrm>
            <a:prstGeom prst="rect">
              <a:avLst/>
            </a:prstGeom>
            <a:solidFill>
              <a:srgbClr val="008000"/>
            </a:solidFill>
            <a:ln w="12700">
              <a:solidFill>
                <a:schemeClr val="bg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401" name="Rectangle 15"/>
            <p:cNvSpPr>
              <a:spLocks noChangeArrowheads="1"/>
            </p:cNvSpPr>
            <p:nvPr/>
          </p:nvSpPr>
          <p:spPr bwMode="auto">
            <a:xfrm>
              <a:off x="4059" y="2069"/>
              <a:ext cx="136" cy="182"/>
            </a:xfrm>
            <a:prstGeom prst="rect">
              <a:avLst/>
            </a:prstGeom>
            <a:solidFill>
              <a:srgbClr val="0066FF"/>
            </a:solidFill>
            <a:ln w="12700">
              <a:solidFill>
                <a:schemeClr val="bg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sp>
          <p:nvSpPr>
            <p:cNvPr id="14402" name="Rectangle 16"/>
            <p:cNvSpPr>
              <a:spLocks noChangeArrowheads="1"/>
            </p:cNvSpPr>
            <p:nvPr/>
          </p:nvSpPr>
          <p:spPr bwMode="auto">
            <a:xfrm>
              <a:off x="4195" y="2069"/>
              <a:ext cx="680" cy="182"/>
            </a:xfrm>
            <a:prstGeom prst="rect">
              <a:avLst/>
            </a:prstGeom>
            <a:solidFill>
              <a:srgbClr val="FFFF00"/>
            </a:solidFill>
            <a:ln w="12700">
              <a:solidFill>
                <a:schemeClr val="bg1"/>
              </a:solidFill>
              <a:miter lim="800000"/>
              <a:headEnd type="none" w="sm" len="sm"/>
              <a:tailEnd type="none" w="sm" len="sm"/>
            </a:ln>
          </p:spPr>
          <p:txBody>
            <a:bodyPr wrap="none"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grpSp>
        <p:nvGrpSpPr>
          <p:cNvPr id="14347" name="Group 17"/>
          <p:cNvGrpSpPr>
            <a:grpSpLocks/>
          </p:cNvGrpSpPr>
          <p:nvPr/>
        </p:nvGrpSpPr>
        <p:grpSpPr bwMode="auto">
          <a:xfrm>
            <a:off x="2771773" y="1707358"/>
            <a:ext cx="349250" cy="756047"/>
            <a:chOff x="1746" y="1434"/>
            <a:chExt cx="220" cy="635"/>
          </a:xfrm>
        </p:grpSpPr>
        <p:sp>
          <p:nvSpPr>
            <p:cNvPr id="14398" name="Text Box 18"/>
            <p:cNvSpPr txBox="1">
              <a:spLocks noChangeArrowheads="1"/>
            </p:cNvSpPr>
            <p:nvPr/>
          </p:nvSpPr>
          <p:spPr bwMode="auto">
            <a:xfrm>
              <a:off x="1746" y="1434"/>
              <a:ext cx="2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V1</a:t>
              </a:r>
            </a:p>
          </p:txBody>
        </p:sp>
        <p:sp>
          <p:nvSpPr>
            <p:cNvPr id="14399" name="Line 19"/>
            <p:cNvSpPr>
              <a:spLocks noChangeShapeType="1"/>
            </p:cNvSpPr>
            <p:nvPr/>
          </p:nvSpPr>
          <p:spPr bwMode="auto">
            <a:xfrm flipV="1">
              <a:off x="1882"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grpSp>
      <p:grpSp>
        <p:nvGrpSpPr>
          <p:cNvPr id="14348" name="Group 20"/>
          <p:cNvGrpSpPr>
            <a:grpSpLocks/>
          </p:cNvGrpSpPr>
          <p:nvPr/>
        </p:nvGrpSpPr>
        <p:grpSpPr bwMode="auto">
          <a:xfrm>
            <a:off x="4356095" y="1707358"/>
            <a:ext cx="349250" cy="756047"/>
            <a:chOff x="2744" y="1434"/>
            <a:chExt cx="220" cy="635"/>
          </a:xfrm>
        </p:grpSpPr>
        <p:sp>
          <p:nvSpPr>
            <p:cNvPr id="14396" name="Line 21"/>
            <p:cNvSpPr>
              <a:spLocks noChangeShapeType="1"/>
            </p:cNvSpPr>
            <p:nvPr/>
          </p:nvSpPr>
          <p:spPr bwMode="auto">
            <a:xfrm flipV="1">
              <a:off x="2880"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14397" name="Text Box 22"/>
            <p:cNvSpPr txBox="1">
              <a:spLocks noChangeArrowheads="1"/>
            </p:cNvSpPr>
            <p:nvPr/>
          </p:nvSpPr>
          <p:spPr bwMode="auto">
            <a:xfrm>
              <a:off x="2744" y="1434"/>
              <a:ext cx="2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V2</a:t>
              </a:r>
            </a:p>
          </p:txBody>
        </p:sp>
      </p:grpSp>
      <p:grpSp>
        <p:nvGrpSpPr>
          <p:cNvPr id="14349" name="Group 23"/>
          <p:cNvGrpSpPr>
            <a:grpSpLocks/>
          </p:cNvGrpSpPr>
          <p:nvPr/>
        </p:nvGrpSpPr>
        <p:grpSpPr bwMode="auto">
          <a:xfrm>
            <a:off x="7524768" y="1707358"/>
            <a:ext cx="347663" cy="756047"/>
            <a:chOff x="4740" y="1434"/>
            <a:chExt cx="219" cy="635"/>
          </a:xfrm>
        </p:grpSpPr>
        <p:sp>
          <p:nvSpPr>
            <p:cNvPr id="14394" name="Line 24"/>
            <p:cNvSpPr>
              <a:spLocks noChangeShapeType="1"/>
            </p:cNvSpPr>
            <p:nvPr/>
          </p:nvSpPr>
          <p:spPr bwMode="auto">
            <a:xfrm flipV="1">
              <a:off x="4876"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14395" name="Text Box 25"/>
            <p:cNvSpPr txBox="1">
              <a:spLocks noChangeArrowheads="1"/>
            </p:cNvSpPr>
            <p:nvPr/>
          </p:nvSpPr>
          <p:spPr bwMode="auto">
            <a:xfrm>
              <a:off x="4740" y="1434"/>
              <a:ext cx="2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Vn</a:t>
              </a:r>
            </a:p>
          </p:txBody>
        </p:sp>
      </p:grpSp>
      <p:grpSp>
        <p:nvGrpSpPr>
          <p:cNvPr id="14350" name="Group 26"/>
          <p:cNvGrpSpPr>
            <a:grpSpLocks/>
          </p:cNvGrpSpPr>
          <p:nvPr/>
        </p:nvGrpSpPr>
        <p:grpSpPr bwMode="auto">
          <a:xfrm>
            <a:off x="5940419" y="1707358"/>
            <a:ext cx="349250" cy="756047"/>
            <a:chOff x="3742" y="1434"/>
            <a:chExt cx="220" cy="635"/>
          </a:xfrm>
        </p:grpSpPr>
        <p:sp>
          <p:nvSpPr>
            <p:cNvPr id="14392" name="Line 27"/>
            <p:cNvSpPr>
              <a:spLocks noChangeShapeType="1"/>
            </p:cNvSpPr>
            <p:nvPr/>
          </p:nvSpPr>
          <p:spPr bwMode="auto">
            <a:xfrm flipV="1">
              <a:off x="3878" y="1706"/>
              <a:ext cx="0" cy="363"/>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14393" name="Text Box 28"/>
            <p:cNvSpPr txBox="1">
              <a:spLocks noChangeArrowheads="1"/>
            </p:cNvSpPr>
            <p:nvPr/>
          </p:nvSpPr>
          <p:spPr bwMode="auto">
            <a:xfrm>
              <a:off x="3742" y="1434"/>
              <a:ext cx="2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solidFill>
                    <a:srgbClr val="FF3300"/>
                  </a:solidFill>
                  <a:latin typeface="+mn-lt"/>
                </a:rPr>
                <a:t>V3</a:t>
              </a:r>
            </a:p>
          </p:txBody>
        </p:sp>
      </p:grpSp>
      <p:sp>
        <p:nvSpPr>
          <p:cNvPr id="14351" name="Rectangle 29"/>
          <p:cNvSpPr>
            <a:spLocks noChangeArrowheads="1"/>
          </p:cNvSpPr>
          <p:nvPr/>
        </p:nvSpPr>
        <p:spPr bwMode="auto">
          <a:xfrm>
            <a:off x="7740651" y="2463405"/>
            <a:ext cx="1079500" cy="216694"/>
          </a:xfrm>
          <a:prstGeom prst="rect">
            <a:avLst/>
          </a:prstGeom>
          <a:solidFill>
            <a:schemeClr val="tx1"/>
          </a:solidFill>
          <a:ln w="12700">
            <a:solidFill>
              <a:schemeClr val="bg1"/>
            </a:solidFill>
            <a:miter lim="800000"/>
            <a:headEnd type="none" w="sm" len="sm"/>
            <a:tailEnd type="none" w="sm" len="sm"/>
          </a:ln>
        </p:spPr>
        <p:txBody>
          <a:bodyPr wrap="none" lIns="81618" tIns="40809" rIns="81618" bIns="40809" anchor="ct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SzTx/>
              <a:buFontTx/>
              <a:buNone/>
            </a:pPr>
            <a:endParaRPr lang="en-US" altLang="fr-FR" sz="1200">
              <a:solidFill>
                <a:srgbClr val="FF9900"/>
              </a:solidFill>
              <a:latin typeface="+mn-lt"/>
            </a:endParaRPr>
          </a:p>
        </p:txBody>
      </p:sp>
      <p:grpSp>
        <p:nvGrpSpPr>
          <p:cNvPr id="14352" name="Group 30"/>
          <p:cNvGrpSpPr>
            <a:grpSpLocks/>
          </p:cNvGrpSpPr>
          <p:nvPr/>
        </p:nvGrpSpPr>
        <p:grpSpPr bwMode="auto">
          <a:xfrm>
            <a:off x="8532834" y="1703786"/>
            <a:ext cx="387351" cy="759619"/>
            <a:chOff x="5375" y="1431"/>
            <a:chExt cx="244" cy="593"/>
          </a:xfrm>
        </p:grpSpPr>
        <p:sp>
          <p:nvSpPr>
            <p:cNvPr id="14390" name="Line 31"/>
            <p:cNvSpPr>
              <a:spLocks noChangeShapeType="1"/>
            </p:cNvSpPr>
            <p:nvPr/>
          </p:nvSpPr>
          <p:spPr bwMode="auto">
            <a:xfrm flipV="1">
              <a:off x="5556" y="1661"/>
              <a:ext cx="0" cy="36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14391" name="Text Box 32"/>
            <p:cNvSpPr txBox="1">
              <a:spLocks noChangeArrowheads="1"/>
            </p:cNvSpPr>
            <p:nvPr/>
          </p:nvSpPr>
          <p:spPr bwMode="auto">
            <a:xfrm>
              <a:off x="5375" y="1431"/>
              <a:ext cx="244" cy="216"/>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Réf</a:t>
              </a:r>
            </a:p>
          </p:txBody>
        </p:sp>
      </p:grpSp>
      <p:sp>
        <p:nvSpPr>
          <p:cNvPr id="14353" name="Text Box 33"/>
          <p:cNvSpPr txBox="1">
            <a:spLocks noChangeArrowheads="1"/>
          </p:cNvSpPr>
          <p:nvPr/>
        </p:nvSpPr>
        <p:spPr bwMode="auto">
          <a:xfrm>
            <a:off x="179388" y="1703786"/>
            <a:ext cx="791605" cy="267081"/>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Tx/>
              <a:buFontTx/>
              <a:buNone/>
            </a:pPr>
            <a:r>
              <a:rPr lang="fr-BE" altLang="fr-FR" sz="1200">
                <a:latin typeface="+mn-lt"/>
              </a:rPr>
              <a:t>Naissance</a:t>
            </a:r>
          </a:p>
        </p:txBody>
      </p:sp>
      <p:sp>
        <p:nvSpPr>
          <p:cNvPr id="14354" name="Line 34"/>
          <p:cNvSpPr>
            <a:spLocks noChangeShapeType="1"/>
          </p:cNvSpPr>
          <p:nvPr/>
        </p:nvSpPr>
        <p:spPr bwMode="auto">
          <a:xfrm flipV="1">
            <a:off x="250825" y="2031208"/>
            <a:ext cx="0" cy="43219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200"/>
          </a:p>
        </p:txBody>
      </p:sp>
      <p:sp>
        <p:nvSpPr>
          <p:cNvPr id="14355" name="Line 35"/>
          <p:cNvSpPr>
            <a:spLocks noChangeShapeType="1"/>
          </p:cNvSpPr>
          <p:nvPr/>
        </p:nvSpPr>
        <p:spPr bwMode="auto">
          <a:xfrm>
            <a:off x="250826" y="2463404"/>
            <a:ext cx="856932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81618" tIns="40809" rIns="81618" bIns="40809"/>
          <a:lstStyle/>
          <a:p>
            <a:endParaRPr lang="fr-BE" sz="1200"/>
          </a:p>
        </p:txBody>
      </p:sp>
      <p:grpSp>
        <p:nvGrpSpPr>
          <p:cNvPr id="9" name="Group 36"/>
          <p:cNvGrpSpPr>
            <a:grpSpLocks/>
          </p:cNvGrpSpPr>
          <p:nvPr/>
        </p:nvGrpSpPr>
        <p:grpSpPr bwMode="auto">
          <a:xfrm>
            <a:off x="4572001" y="1977629"/>
            <a:ext cx="1296988" cy="485775"/>
            <a:chOff x="2018" y="1797"/>
            <a:chExt cx="817" cy="408"/>
          </a:xfrm>
        </p:grpSpPr>
        <p:sp>
          <p:nvSpPr>
            <p:cNvPr id="14386" name="Line 37"/>
            <p:cNvSpPr>
              <a:spLocks noChangeShapeType="1"/>
            </p:cNvSpPr>
            <p:nvPr/>
          </p:nvSpPr>
          <p:spPr bwMode="auto">
            <a:xfrm flipV="1">
              <a:off x="2018" y="1797"/>
              <a:ext cx="182" cy="18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7" name="Line 38"/>
            <p:cNvSpPr>
              <a:spLocks noChangeShapeType="1"/>
            </p:cNvSpPr>
            <p:nvPr/>
          </p:nvSpPr>
          <p:spPr bwMode="auto">
            <a:xfrm>
              <a:off x="2200" y="1797"/>
              <a:ext cx="13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8" name="Line 39"/>
            <p:cNvSpPr>
              <a:spLocks noChangeShapeType="1"/>
            </p:cNvSpPr>
            <p:nvPr/>
          </p:nvSpPr>
          <p:spPr bwMode="auto">
            <a:xfrm>
              <a:off x="2336" y="1797"/>
              <a:ext cx="499" cy="2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9" name="Line 40"/>
            <p:cNvSpPr>
              <a:spLocks noChangeShapeType="1"/>
            </p:cNvSpPr>
            <p:nvPr/>
          </p:nvSpPr>
          <p:spPr bwMode="auto">
            <a:xfrm flipH="1">
              <a:off x="2835" y="2069"/>
              <a:ext cx="0" cy="13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grpSp>
      <p:grpSp>
        <p:nvGrpSpPr>
          <p:cNvPr id="10" name="Group 41"/>
          <p:cNvGrpSpPr>
            <a:grpSpLocks/>
          </p:cNvGrpSpPr>
          <p:nvPr/>
        </p:nvGrpSpPr>
        <p:grpSpPr bwMode="auto">
          <a:xfrm>
            <a:off x="6156326" y="1977629"/>
            <a:ext cx="1296988" cy="485775"/>
            <a:chOff x="2018" y="1797"/>
            <a:chExt cx="817" cy="408"/>
          </a:xfrm>
        </p:grpSpPr>
        <p:sp>
          <p:nvSpPr>
            <p:cNvPr id="14382" name="Line 42"/>
            <p:cNvSpPr>
              <a:spLocks noChangeShapeType="1"/>
            </p:cNvSpPr>
            <p:nvPr/>
          </p:nvSpPr>
          <p:spPr bwMode="auto">
            <a:xfrm flipV="1">
              <a:off x="2018" y="1797"/>
              <a:ext cx="182" cy="18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3" name="Line 43"/>
            <p:cNvSpPr>
              <a:spLocks noChangeShapeType="1"/>
            </p:cNvSpPr>
            <p:nvPr/>
          </p:nvSpPr>
          <p:spPr bwMode="auto">
            <a:xfrm>
              <a:off x="2200" y="1797"/>
              <a:ext cx="13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4" name="Line 44"/>
            <p:cNvSpPr>
              <a:spLocks noChangeShapeType="1"/>
            </p:cNvSpPr>
            <p:nvPr/>
          </p:nvSpPr>
          <p:spPr bwMode="auto">
            <a:xfrm>
              <a:off x="2336" y="1797"/>
              <a:ext cx="499" cy="2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5" name="Line 45"/>
            <p:cNvSpPr>
              <a:spLocks noChangeShapeType="1"/>
            </p:cNvSpPr>
            <p:nvPr/>
          </p:nvSpPr>
          <p:spPr bwMode="auto">
            <a:xfrm flipH="1">
              <a:off x="2835" y="2069"/>
              <a:ext cx="0" cy="13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grpSp>
      <p:grpSp>
        <p:nvGrpSpPr>
          <p:cNvPr id="11" name="Group 46"/>
          <p:cNvGrpSpPr>
            <a:grpSpLocks/>
          </p:cNvGrpSpPr>
          <p:nvPr/>
        </p:nvGrpSpPr>
        <p:grpSpPr bwMode="auto">
          <a:xfrm>
            <a:off x="2987676" y="1924051"/>
            <a:ext cx="1296988" cy="540544"/>
            <a:chOff x="2018" y="1797"/>
            <a:chExt cx="817" cy="408"/>
          </a:xfrm>
        </p:grpSpPr>
        <p:sp>
          <p:nvSpPr>
            <p:cNvPr id="14378" name="Line 47"/>
            <p:cNvSpPr>
              <a:spLocks noChangeShapeType="1"/>
            </p:cNvSpPr>
            <p:nvPr/>
          </p:nvSpPr>
          <p:spPr bwMode="auto">
            <a:xfrm flipV="1">
              <a:off x="2018" y="1797"/>
              <a:ext cx="182" cy="18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79" name="Line 48"/>
            <p:cNvSpPr>
              <a:spLocks noChangeShapeType="1"/>
            </p:cNvSpPr>
            <p:nvPr/>
          </p:nvSpPr>
          <p:spPr bwMode="auto">
            <a:xfrm>
              <a:off x="2200" y="1797"/>
              <a:ext cx="13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0" name="Line 49"/>
            <p:cNvSpPr>
              <a:spLocks noChangeShapeType="1"/>
            </p:cNvSpPr>
            <p:nvPr/>
          </p:nvSpPr>
          <p:spPr bwMode="auto">
            <a:xfrm>
              <a:off x="2336" y="1797"/>
              <a:ext cx="499" cy="2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81" name="Line 50"/>
            <p:cNvSpPr>
              <a:spLocks noChangeShapeType="1"/>
            </p:cNvSpPr>
            <p:nvPr/>
          </p:nvSpPr>
          <p:spPr bwMode="auto">
            <a:xfrm flipH="1">
              <a:off x="2835" y="2069"/>
              <a:ext cx="0" cy="136"/>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grpSp>
      <p:grpSp>
        <p:nvGrpSpPr>
          <p:cNvPr id="12" name="Group 51"/>
          <p:cNvGrpSpPr>
            <a:grpSpLocks/>
          </p:cNvGrpSpPr>
          <p:nvPr/>
        </p:nvGrpSpPr>
        <p:grpSpPr bwMode="auto">
          <a:xfrm>
            <a:off x="7740651" y="1977629"/>
            <a:ext cx="1079500" cy="270272"/>
            <a:chOff x="4876" y="1661"/>
            <a:chExt cx="680" cy="227"/>
          </a:xfrm>
        </p:grpSpPr>
        <p:sp>
          <p:nvSpPr>
            <p:cNvPr id="14375" name="Line 52"/>
            <p:cNvSpPr>
              <a:spLocks noChangeShapeType="1"/>
            </p:cNvSpPr>
            <p:nvPr/>
          </p:nvSpPr>
          <p:spPr bwMode="auto">
            <a:xfrm flipV="1">
              <a:off x="4876" y="1661"/>
              <a:ext cx="182" cy="18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76" name="Line 53"/>
            <p:cNvSpPr>
              <a:spLocks noChangeShapeType="1"/>
            </p:cNvSpPr>
            <p:nvPr/>
          </p:nvSpPr>
          <p:spPr bwMode="auto">
            <a:xfrm>
              <a:off x="5058" y="1661"/>
              <a:ext cx="13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sp>
          <p:nvSpPr>
            <p:cNvPr id="14377" name="Line 54"/>
            <p:cNvSpPr>
              <a:spLocks noChangeShapeType="1"/>
            </p:cNvSpPr>
            <p:nvPr/>
          </p:nvSpPr>
          <p:spPr bwMode="auto">
            <a:xfrm>
              <a:off x="5194" y="1661"/>
              <a:ext cx="362" cy="22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fr-BE" sz="1200"/>
            </a:p>
          </p:txBody>
        </p:sp>
      </p:grpSp>
      <p:grpSp>
        <p:nvGrpSpPr>
          <p:cNvPr id="13" name="Group 55"/>
          <p:cNvGrpSpPr>
            <a:grpSpLocks/>
          </p:cNvGrpSpPr>
          <p:nvPr/>
        </p:nvGrpSpPr>
        <p:grpSpPr bwMode="auto">
          <a:xfrm>
            <a:off x="2463799" y="2680097"/>
            <a:ext cx="939800" cy="1051322"/>
            <a:chOff x="1552" y="2251"/>
            <a:chExt cx="592" cy="883"/>
          </a:xfrm>
        </p:grpSpPr>
        <p:sp>
          <p:nvSpPr>
            <p:cNvPr id="14373" name="Text Box 56"/>
            <p:cNvSpPr txBox="1">
              <a:spLocks noChangeArrowheads="1"/>
            </p:cNvSpPr>
            <p:nvPr/>
          </p:nvSpPr>
          <p:spPr bwMode="auto">
            <a:xfrm>
              <a:off x="1552" y="2746"/>
              <a:ext cx="592" cy="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latin typeface="+mn-lt"/>
                </a:rPr>
                <a:t>Veau vivant </a:t>
              </a:r>
            </a:p>
            <a:p>
              <a:pPr eaLnBrk="1" hangingPunct="1">
                <a:spcBef>
                  <a:spcPct val="0"/>
                </a:spcBef>
                <a:buSzTx/>
                <a:buFontTx/>
                <a:buNone/>
              </a:pPr>
              <a:r>
                <a:rPr lang="fr-BE" altLang="fr-FR" sz="1200">
                  <a:latin typeface="+mn-lt"/>
                </a:rPr>
                <a:t>et viable</a:t>
              </a:r>
            </a:p>
          </p:txBody>
        </p:sp>
        <p:sp>
          <p:nvSpPr>
            <p:cNvPr id="14374" name="Line 57"/>
            <p:cNvSpPr>
              <a:spLocks noChangeShapeType="1"/>
            </p:cNvSpPr>
            <p:nvPr/>
          </p:nvSpPr>
          <p:spPr bwMode="auto">
            <a:xfrm>
              <a:off x="1882" y="2251"/>
              <a:ext cx="0" cy="45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grpSp>
      <p:grpSp>
        <p:nvGrpSpPr>
          <p:cNvPr id="14" name="Group 58"/>
          <p:cNvGrpSpPr>
            <a:grpSpLocks/>
          </p:cNvGrpSpPr>
          <p:nvPr/>
        </p:nvGrpSpPr>
        <p:grpSpPr bwMode="auto">
          <a:xfrm>
            <a:off x="4006847" y="2680097"/>
            <a:ext cx="939800" cy="1051322"/>
            <a:chOff x="2524" y="2251"/>
            <a:chExt cx="592" cy="883"/>
          </a:xfrm>
        </p:grpSpPr>
        <p:sp>
          <p:nvSpPr>
            <p:cNvPr id="14371" name="Text Box 59"/>
            <p:cNvSpPr txBox="1">
              <a:spLocks noChangeArrowheads="1"/>
            </p:cNvSpPr>
            <p:nvPr/>
          </p:nvSpPr>
          <p:spPr bwMode="auto">
            <a:xfrm>
              <a:off x="2524" y="2746"/>
              <a:ext cx="592" cy="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latin typeface="+mn-lt"/>
                </a:rPr>
                <a:t>Veau vivant </a:t>
              </a:r>
            </a:p>
            <a:p>
              <a:pPr eaLnBrk="1" hangingPunct="1">
                <a:spcBef>
                  <a:spcPct val="0"/>
                </a:spcBef>
                <a:buSzTx/>
                <a:buFontTx/>
                <a:buNone/>
              </a:pPr>
              <a:r>
                <a:rPr lang="fr-BE" altLang="fr-FR" sz="1200">
                  <a:latin typeface="+mn-lt"/>
                </a:rPr>
                <a:t>et viable</a:t>
              </a:r>
            </a:p>
          </p:txBody>
        </p:sp>
        <p:sp>
          <p:nvSpPr>
            <p:cNvPr id="14372" name="Line 60"/>
            <p:cNvSpPr>
              <a:spLocks noChangeShapeType="1"/>
            </p:cNvSpPr>
            <p:nvPr/>
          </p:nvSpPr>
          <p:spPr bwMode="auto">
            <a:xfrm>
              <a:off x="2880" y="2251"/>
              <a:ext cx="0" cy="45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grpSp>
      <p:grpSp>
        <p:nvGrpSpPr>
          <p:cNvPr id="15" name="Group 61"/>
          <p:cNvGrpSpPr>
            <a:grpSpLocks/>
          </p:cNvGrpSpPr>
          <p:nvPr/>
        </p:nvGrpSpPr>
        <p:grpSpPr bwMode="auto">
          <a:xfrm>
            <a:off x="5549897" y="2680097"/>
            <a:ext cx="939800" cy="1051322"/>
            <a:chOff x="3496" y="2251"/>
            <a:chExt cx="592" cy="883"/>
          </a:xfrm>
        </p:grpSpPr>
        <p:sp>
          <p:nvSpPr>
            <p:cNvPr id="14369" name="Text Box 62"/>
            <p:cNvSpPr txBox="1">
              <a:spLocks noChangeArrowheads="1"/>
            </p:cNvSpPr>
            <p:nvPr/>
          </p:nvSpPr>
          <p:spPr bwMode="auto">
            <a:xfrm>
              <a:off x="3496" y="2746"/>
              <a:ext cx="592" cy="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latin typeface="+mn-lt"/>
                </a:rPr>
                <a:t>Veau vivant </a:t>
              </a:r>
            </a:p>
            <a:p>
              <a:pPr eaLnBrk="1" hangingPunct="1">
                <a:spcBef>
                  <a:spcPct val="0"/>
                </a:spcBef>
                <a:buSzTx/>
                <a:buFontTx/>
                <a:buNone/>
              </a:pPr>
              <a:r>
                <a:rPr lang="fr-BE" altLang="fr-FR" sz="1200">
                  <a:latin typeface="+mn-lt"/>
                </a:rPr>
                <a:t>et viable</a:t>
              </a:r>
            </a:p>
          </p:txBody>
        </p:sp>
        <p:sp>
          <p:nvSpPr>
            <p:cNvPr id="14370" name="Line 63"/>
            <p:cNvSpPr>
              <a:spLocks noChangeShapeType="1"/>
            </p:cNvSpPr>
            <p:nvPr/>
          </p:nvSpPr>
          <p:spPr bwMode="auto">
            <a:xfrm>
              <a:off x="3878" y="2251"/>
              <a:ext cx="0" cy="45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grpSp>
      <p:grpSp>
        <p:nvGrpSpPr>
          <p:cNvPr id="16" name="Group 64"/>
          <p:cNvGrpSpPr>
            <a:grpSpLocks/>
          </p:cNvGrpSpPr>
          <p:nvPr/>
        </p:nvGrpSpPr>
        <p:grpSpPr bwMode="auto">
          <a:xfrm>
            <a:off x="7092945" y="2680097"/>
            <a:ext cx="939800" cy="1051322"/>
            <a:chOff x="4468" y="2251"/>
            <a:chExt cx="592" cy="883"/>
          </a:xfrm>
        </p:grpSpPr>
        <p:sp>
          <p:nvSpPr>
            <p:cNvPr id="14367" name="Text Box 65"/>
            <p:cNvSpPr txBox="1">
              <a:spLocks noChangeArrowheads="1"/>
            </p:cNvSpPr>
            <p:nvPr/>
          </p:nvSpPr>
          <p:spPr bwMode="auto">
            <a:xfrm>
              <a:off x="4468" y="2746"/>
              <a:ext cx="592" cy="3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latin typeface="+mn-lt"/>
                </a:rPr>
                <a:t>Veau vivant </a:t>
              </a:r>
            </a:p>
            <a:p>
              <a:pPr eaLnBrk="1" hangingPunct="1">
                <a:spcBef>
                  <a:spcPct val="0"/>
                </a:spcBef>
                <a:buSzTx/>
                <a:buFontTx/>
                <a:buNone/>
              </a:pPr>
              <a:r>
                <a:rPr lang="fr-BE" altLang="fr-FR" sz="1200">
                  <a:latin typeface="+mn-lt"/>
                </a:rPr>
                <a:t>et viable</a:t>
              </a:r>
            </a:p>
          </p:txBody>
        </p:sp>
        <p:sp>
          <p:nvSpPr>
            <p:cNvPr id="14368" name="Line 66"/>
            <p:cNvSpPr>
              <a:spLocks noChangeShapeType="1"/>
            </p:cNvSpPr>
            <p:nvPr/>
          </p:nvSpPr>
          <p:spPr bwMode="auto">
            <a:xfrm>
              <a:off x="4876" y="2251"/>
              <a:ext cx="0" cy="45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grpSp>
      <p:grpSp>
        <p:nvGrpSpPr>
          <p:cNvPr id="17" name="Group 67"/>
          <p:cNvGrpSpPr>
            <a:grpSpLocks/>
          </p:cNvGrpSpPr>
          <p:nvPr/>
        </p:nvGrpSpPr>
        <p:grpSpPr bwMode="auto">
          <a:xfrm>
            <a:off x="7359651" y="478632"/>
            <a:ext cx="1244600" cy="1228725"/>
            <a:chOff x="4636" y="402"/>
            <a:chExt cx="784" cy="1032"/>
          </a:xfrm>
        </p:grpSpPr>
        <p:sp>
          <p:nvSpPr>
            <p:cNvPr id="14365" name="Line 68"/>
            <p:cNvSpPr>
              <a:spLocks noChangeShapeType="1"/>
            </p:cNvSpPr>
            <p:nvPr/>
          </p:nvSpPr>
          <p:spPr bwMode="auto">
            <a:xfrm flipH="1" flipV="1">
              <a:off x="5012" y="754"/>
              <a:ext cx="408" cy="68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sz="1200"/>
            </a:p>
          </p:txBody>
        </p:sp>
        <p:sp>
          <p:nvSpPr>
            <p:cNvPr id="14366" name="Text Box 69"/>
            <p:cNvSpPr txBox="1">
              <a:spLocks noChangeArrowheads="1"/>
            </p:cNvSpPr>
            <p:nvPr/>
          </p:nvSpPr>
          <p:spPr bwMode="auto">
            <a:xfrm>
              <a:off x="4636" y="402"/>
              <a:ext cx="344" cy="2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itchFamily="34" charset="0"/>
                </a:defRPr>
              </a:lvl1pPr>
              <a:lvl2pPr marL="742950" indent="-285750" algn="l">
                <a:spcBef>
                  <a:spcPct val="20000"/>
                </a:spcBef>
                <a:buFont typeface="Wingdings" pitchFamily="2" charset="2"/>
                <a:buChar char="§"/>
                <a:defRPr sz="2400">
                  <a:solidFill>
                    <a:schemeClr val="bg1"/>
                  </a:solidFill>
                  <a:latin typeface="Arial Narrow" pitchFamily="34" charset="0"/>
                </a:defRPr>
              </a:lvl2pPr>
              <a:lvl3pPr marL="1143000" indent="-228600" algn="l">
                <a:spcBef>
                  <a:spcPct val="20000"/>
                </a:spcBef>
                <a:buChar char="•"/>
                <a:defRPr sz="2200">
                  <a:solidFill>
                    <a:schemeClr val="bg1"/>
                  </a:solidFill>
                  <a:latin typeface="Arial Narrow" pitchFamily="34" charset="0"/>
                </a:defRPr>
              </a:lvl3pPr>
              <a:lvl4pPr marL="1600200" indent="-228600" algn="l">
                <a:spcBef>
                  <a:spcPct val="20000"/>
                </a:spcBef>
                <a:buChar char="–"/>
                <a:defRPr sz="2000">
                  <a:solidFill>
                    <a:schemeClr val="tx1"/>
                  </a:solidFill>
                  <a:latin typeface="Arial" pitchFamily="34" charset="0"/>
                </a:defRPr>
              </a:lvl4pPr>
              <a:lvl5pPr marL="2057400" indent="-228600" algn="l">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SzTx/>
                <a:buFontTx/>
                <a:buNone/>
              </a:pPr>
              <a:r>
                <a:rPr lang="fr-BE" altLang="fr-FR" sz="1200">
                  <a:latin typeface="+mn-lt"/>
                </a:rPr>
                <a:t>Vente</a:t>
              </a:r>
            </a:p>
          </p:txBody>
        </p:sp>
      </p:grpSp>
      <p:sp>
        <p:nvSpPr>
          <p:cNvPr id="2" name="Espace réservé du numéro de diapositive 1"/>
          <p:cNvSpPr>
            <a:spLocks noGrp="1"/>
          </p:cNvSpPr>
          <p:nvPr>
            <p:ph type="sldNum" sz="quarter" idx="12"/>
          </p:nvPr>
        </p:nvSpPr>
        <p:spPr/>
        <p:txBody>
          <a:bodyPr/>
          <a:lstStyle/>
          <a:p>
            <a:fld id="{A86F1A05-098B-4BC5-8AFC-FFFE968C38FD}" type="slidenum">
              <a:rPr lang="fr-BE" smtClean="0"/>
              <a:t>7</a:t>
            </a:fld>
            <a:endParaRPr lang="fr-BE"/>
          </a:p>
        </p:txBody>
      </p:sp>
      <p:sp>
        <p:nvSpPr>
          <p:cNvPr id="71" name="ZoneTexte 70"/>
          <p:cNvSpPr txBox="1"/>
          <p:nvPr/>
        </p:nvSpPr>
        <p:spPr>
          <a:xfrm>
            <a:off x="393134" y="227537"/>
            <a:ext cx="2378666" cy="255982"/>
          </a:xfrm>
          <a:prstGeom prst="rect">
            <a:avLst/>
          </a:prstGeom>
          <a:noFill/>
        </p:spPr>
        <p:txBody>
          <a:bodyPr wrap="none" lIns="0" tIns="0" rIns="0" bIns="0" rtlCol="0">
            <a:noAutofit/>
          </a:bodyPr>
          <a:lstStyle/>
          <a:p>
            <a:pPr algn="l"/>
            <a:r>
              <a:rPr lang="fr-BE" sz="2000" dirty="0" smtClean="0">
                <a:solidFill>
                  <a:schemeClr val="bg1"/>
                </a:solidFill>
              </a:rPr>
              <a:t>La vache, un outil de production</a:t>
            </a:r>
            <a:endParaRPr lang="fr-BE" sz="2000" dirty="0">
              <a:solidFill>
                <a:schemeClr val="bg1"/>
              </a:solidFill>
            </a:endParaRPr>
          </a:p>
        </p:txBody>
      </p:sp>
    </p:spTree>
    <p:extLst>
      <p:ext uri="{BB962C8B-B14F-4D97-AF65-F5344CB8AC3E}">
        <p14:creationId xmlns:p14="http://schemas.microsoft.com/office/powerpoint/2010/main" val="232986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95" y="958333"/>
            <a:ext cx="6768752" cy="407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076056" y="985767"/>
            <a:ext cx="3960440" cy="738664"/>
          </a:xfrm>
          <a:prstGeom prst="rect">
            <a:avLst/>
          </a:prstGeom>
          <a:solidFill>
            <a:schemeClr val="accent2"/>
          </a:solidFill>
          <a:ln>
            <a:solidFill>
              <a:schemeClr val="tx1"/>
            </a:solidFill>
          </a:ln>
        </p:spPr>
        <p:txBody>
          <a:bodyPr wrap="square" rtlCol="0">
            <a:spAutoFit/>
          </a:bodyPr>
          <a:lstStyle/>
          <a:p>
            <a:r>
              <a:rPr lang="fr-BE" sz="1400" dirty="0" smtClean="0">
                <a:solidFill>
                  <a:schemeClr val="bg1"/>
                </a:solidFill>
              </a:rPr>
              <a:t>Diamètre moyen </a:t>
            </a:r>
            <a:r>
              <a:rPr lang="fr-BE" sz="1400" dirty="0" err="1" smtClean="0">
                <a:solidFill>
                  <a:schemeClr val="bg1"/>
                </a:solidFill>
              </a:rPr>
              <a:t>foll</a:t>
            </a:r>
            <a:r>
              <a:rPr lang="fr-BE" sz="1400" dirty="0" smtClean="0">
                <a:solidFill>
                  <a:schemeClr val="bg1"/>
                </a:solidFill>
              </a:rPr>
              <a:t> </a:t>
            </a:r>
            <a:r>
              <a:rPr lang="fr-BE" sz="1400" dirty="0" err="1" smtClean="0">
                <a:solidFill>
                  <a:schemeClr val="bg1"/>
                </a:solidFill>
              </a:rPr>
              <a:t>ovulat</a:t>
            </a:r>
            <a:r>
              <a:rPr lang="fr-BE" sz="1400" dirty="0" smtClean="0">
                <a:solidFill>
                  <a:schemeClr val="bg1"/>
                </a:solidFill>
              </a:rPr>
              <a:t> : 16,4 mm</a:t>
            </a:r>
          </a:p>
          <a:p>
            <a:r>
              <a:rPr lang="fr-BE" sz="1400" dirty="0" smtClean="0">
                <a:solidFill>
                  <a:schemeClr val="bg1"/>
                </a:solidFill>
              </a:rPr>
              <a:t>16,7 +/- 0,2 mm pluripares</a:t>
            </a:r>
          </a:p>
          <a:p>
            <a:r>
              <a:rPr lang="fr-BE" sz="1400" dirty="0" smtClean="0">
                <a:solidFill>
                  <a:schemeClr val="bg1"/>
                </a:solidFill>
              </a:rPr>
              <a:t>16,1 </a:t>
            </a:r>
            <a:r>
              <a:rPr lang="fr-BE" sz="1400" dirty="0">
                <a:solidFill>
                  <a:schemeClr val="bg1"/>
                </a:solidFill>
              </a:rPr>
              <a:t>+/- 0,2 mm </a:t>
            </a:r>
            <a:r>
              <a:rPr lang="fr-BE" sz="1400" dirty="0" smtClean="0">
                <a:solidFill>
                  <a:schemeClr val="bg1"/>
                </a:solidFill>
              </a:rPr>
              <a:t>primipares (P&lt;0.05)</a:t>
            </a:r>
            <a:endParaRPr lang="fr-BE" sz="1400" dirty="0">
              <a:solidFill>
                <a:schemeClr val="bg1"/>
              </a:solidFill>
            </a:endParaRPr>
          </a:p>
        </p:txBody>
      </p:sp>
      <p:sp>
        <p:nvSpPr>
          <p:cNvPr id="3" name="Rectangle à coins arrondis 2"/>
          <p:cNvSpPr/>
          <p:nvPr/>
        </p:nvSpPr>
        <p:spPr>
          <a:xfrm>
            <a:off x="602091" y="86655"/>
            <a:ext cx="8265348"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tx1"/>
                </a:solidFill>
              </a:rPr>
              <a:t>Diamètre folliculaire moyen </a:t>
            </a:r>
            <a:r>
              <a:rPr lang="fr-BE" dirty="0" smtClean="0">
                <a:solidFill>
                  <a:schemeClr val="tx1"/>
                </a:solidFill>
              </a:rPr>
              <a:t>lors d’une TAI (</a:t>
            </a:r>
            <a:r>
              <a:rPr lang="fr-BE" dirty="0" err="1" smtClean="0">
                <a:solidFill>
                  <a:schemeClr val="tx1"/>
                </a:solidFill>
              </a:rPr>
              <a:t>Ovsynch</a:t>
            </a:r>
            <a:r>
              <a:rPr lang="fr-BE" dirty="0" smtClean="0">
                <a:solidFill>
                  <a:schemeClr val="tx1"/>
                </a:solidFill>
              </a:rPr>
              <a:t>)</a:t>
            </a:r>
            <a:r>
              <a:rPr lang="fr-BE" dirty="0">
                <a:solidFill>
                  <a:schemeClr val="tx1"/>
                </a:solidFill>
              </a:rPr>
              <a:t/>
            </a:r>
            <a:br>
              <a:rPr lang="fr-BE" dirty="0">
                <a:solidFill>
                  <a:schemeClr val="tx1"/>
                </a:solidFill>
              </a:rPr>
            </a:br>
            <a:r>
              <a:rPr lang="fr-BE" dirty="0">
                <a:solidFill>
                  <a:schemeClr val="tx1"/>
                </a:solidFill>
              </a:rPr>
              <a:t>(</a:t>
            </a:r>
            <a:r>
              <a:rPr lang="fr-BE" dirty="0" err="1">
                <a:solidFill>
                  <a:schemeClr val="tx1"/>
                </a:solidFill>
              </a:rPr>
              <a:t>Colazo</a:t>
            </a:r>
            <a:r>
              <a:rPr lang="fr-BE" dirty="0">
                <a:solidFill>
                  <a:schemeClr val="tx1"/>
                </a:solidFill>
              </a:rPr>
              <a:t> et al. </a:t>
            </a:r>
            <a:r>
              <a:rPr lang="fr-BE" dirty="0" err="1">
                <a:solidFill>
                  <a:schemeClr val="tx1"/>
                </a:solidFill>
              </a:rPr>
              <a:t>Theriogenology</a:t>
            </a:r>
            <a:r>
              <a:rPr lang="fr-BE" dirty="0">
                <a:solidFill>
                  <a:schemeClr val="tx1"/>
                </a:solidFill>
              </a:rPr>
              <a:t> 2015, 84, 377-383)</a:t>
            </a:r>
          </a:p>
        </p:txBody>
      </p:sp>
      <p:sp>
        <p:nvSpPr>
          <p:cNvPr id="2" name="Espace réservé du numéro de diapositive 1"/>
          <p:cNvSpPr>
            <a:spLocks noGrp="1"/>
          </p:cNvSpPr>
          <p:nvPr>
            <p:ph type="sldNum" sz="quarter" idx="12"/>
          </p:nvPr>
        </p:nvSpPr>
        <p:spPr/>
        <p:txBody>
          <a:bodyPr/>
          <a:lstStyle/>
          <a:p>
            <a:fld id="{B72B7A4D-DE3F-4347-BAA7-8C6A48B1DC3D}" type="slidenum">
              <a:rPr lang="fr-BE" smtClean="0"/>
              <a:t>70</a:t>
            </a:fld>
            <a:endParaRPr lang="fr-BE"/>
          </a:p>
        </p:txBody>
      </p:sp>
    </p:spTree>
    <p:extLst>
      <p:ext uri="{BB962C8B-B14F-4D97-AF65-F5344CB8AC3E}">
        <p14:creationId xmlns:p14="http://schemas.microsoft.com/office/powerpoint/2010/main" val="1986943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771550"/>
            <a:ext cx="8401332" cy="4212468"/>
          </a:xfrm>
        </p:spPr>
        <p:txBody>
          <a:bodyPr>
            <a:noAutofit/>
          </a:bodyPr>
          <a:lstStyle/>
          <a:p>
            <a:pPr lvl="0" fontAlgn="t"/>
            <a:r>
              <a:rPr lang="fr-BE" sz="1400" dirty="0">
                <a:solidFill>
                  <a:schemeClr val="bg1"/>
                </a:solidFill>
              </a:rPr>
              <a:t>Sortir la paillette du </a:t>
            </a:r>
            <a:r>
              <a:rPr lang="fr-BE" sz="1400" dirty="0" err="1">
                <a:solidFill>
                  <a:schemeClr val="bg1"/>
                </a:solidFill>
              </a:rPr>
              <a:t>canister</a:t>
            </a:r>
            <a:r>
              <a:rPr lang="fr-BE" sz="1400" dirty="0">
                <a:solidFill>
                  <a:schemeClr val="bg1"/>
                </a:solidFill>
              </a:rPr>
              <a:t> : son identification doit se faire en moins de 10 secondes. Il est donc important de bien organiser les différents </a:t>
            </a:r>
            <a:r>
              <a:rPr lang="fr-BE" sz="1400" dirty="0" err="1">
                <a:solidFill>
                  <a:schemeClr val="bg1"/>
                </a:solidFill>
              </a:rPr>
              <a:t>canisters</a:t>
            </a:r>
            <a:r>
              <a:rPr lang="fr-BE" sz="1400" dirty="0">
                <a:solidFill>
                  <a:schemeClr val="bg1"/>
                </a:solidFill>
              </a:rPr>
              <a:t> du tank. </a:t>
            </a:r>
          </a:p>
          <a:p>
            <a:pPr lvl="0" fontAlgn="t"/>
            <a:r>
              <a:rPr lang="fr-BE" sz="1400" dirty="0">
                <a:solidFill>
                  <a:schemeClr val="bg1"/>
                </a:solidFill>
              </a:rPr>
              <a:t>Secouer la paillette pour éliminer l'N liquide en excès</a:t>
            </a:r>
          </a:p>
          <a:p>
            <a:pPr lvl="0" fontAlgn="t"/>
            <a:r>
              <a:rPr lang="fr-BE" sz="1400" dirty="0">
                <a:solidFill>
                  <a:schemeClr val="bg1"/>
                </a:solidFill>
              </a:rPr>
              <a:t>Endéans les 3 secondes la plonger dans une eau à 35°C (34 à 37°C) pendant 45 sec (30 à 60 sec) en vue de sa décongélation. Classiquement les paillettes de 0,25 ml sont utilisées. Ce volume rend le sperme beaucoup plus vulnérable (faible rapport entre la surface et le volume) aux changements de température que les paillettes de 0,5 ml. Si plusieurs paillettes (pas plus de 5) sont décongelées en même temps, éviter qu’elles ne soient en contact les unes avec les autres en les agitant. Cependant, il est démontré que le temps entre la décongélation et l’insémination est plus important que le nombre de paillettes décongelées en même temps. </a:t>
            </a:r>
          </a:p>
          <a:p>
            <a:pPr lvl="0" fontAlgn="t"/>
            <a:r>
              <a:rPr lang="fr-BE" sz="1400" dirty="0">
                <a:solidFill>
                  <a:schemeClr val="bg1"/>
                </a:solidFill>
              </a:rPr>
              <a:t>Frotter le pistolet d’insémination pour le réchauffer.</a:t>
            </a:r>
          </a:p>
          <a:p>
            <a:pPr lvl="0" fontAlgn="t"/>
            <a:r>
              <a:rPr lang="fr-BE" sz="1400" dirty="0">
                <a:solidFill>
                  <a:schemeClr val="bg1"/>
                </a:solidFill>
              </a:rPr>
              <a:t>Sortir la paillette de l'eau et l'essuyer.</a:t>
            </a:r>
          </a:p>
          <a:p>
            <a:pPr lvl="0" fontAlgn="t"/>
            <a:r>
              <a:rPr lang="fr-BE" sz="1400" dirty="0">
                <a:solidFill>
                  <a:schemeClr val="bg1"/>
                </a:solidFill>
              </a:rPr>
              <a:t>Insérer la paillette dans le pistolet par le côté avec les deux bouchons.</a:t>
            </a:r>
          </a:p>
          <a:p>
            <a:pPr lvl="0" fontAlgn="t"/>
            <a:r>
              <a:rPr lang="fr-BE" sz="1400" dirty="0">
                <a:solidFill>
                  <a:schemeClr val="bg1"/>
                </a:solidFill>
              </a:rPr>
              <a:t>Couper transversalement l'extrémité de la paillette. Une incision oblique risque d’induire une perte d’étanchéité entre la paillette et le bouchon de la gaine. </a:t>
            </a:r>
          </a:p>
          <a:p>
            <a:pPr lvl="0" fontAlgn="t"/>
            <a:r>
              <a:rPr lang="fr-BE" sz="1400" dirty="0">
                <a:solidFill>
                  <a:schemeClr val="bg1"/>
                </a:solidFill>
              </a:rPr>
              <a:t>Placer la gaine plastique sur le pistolet en insérant l'extrémité de la paillette dans son bouchon.</a:t>
            </a:r>
          </a:p>
          <a:p>
            <a:pPr lvl="0" fontAlgn="t"/>
            <a:r>
              <a:rPr lang="fr-BE" sz="1400" dirty="0">
                <a:solidFill>
                  <a:schemeClr val="bg1"/>
                </a:solidFill>
              </a:rPr>
              <a:t>Tester la présence de sperme en expulsant une goutte.</a:t>
            </a:r>
          </a:p>
          <a:p>
            <a:pPr lvl="0" fontAlgn="t"/>
            <a:r>
              <a:rPr lang="fr-BE" sz="1400" dirty="0">
                <a:solidFill>
                  <a:schemeClr val="bg1"/>
                </a:solidFill>
              </a:rPr>
              <a:t>Placer la chemise en plastique par-dessus la gaine en plastique. Elle contribue à réduire le risque de contamination (endométrite subclinique) et à augmenter le % de gestation (Bas et al. </a:t>
            </a:r>
            <a:r>
              <a:rPr lang="fr-BE" sz="1400" dirty="0" err="1">
                <a:solidFill>
                  <a:schemeClr val="bg1"/>
                </a:solidFill>
              </a:rPr>
              <a:t>JDS</a:t>
            </a:r>
            <a:r>
              <a:rPr lang="fr-BE" sz="1400" dirty="0">
                <a:solidFill>
                  <a:schemeClr val="bg1"/>
                </a:solidFill>
              </a:rPr>
              <a:t> 2011)</a:t>
            </a:r>
          </a:p>
          <a:p>
            <a:endParaRPr lang="fr-BE" sz="1400" dirty="0">
              <a:solidFill>
                <a:schemeClr val="bg1"/>
              </a:solidFill>
            </a:endParaRPr>
          </a:p>
        </p:txBody>
      </p:sp>
      <p:sp>
        <p:nvSpPr>
          <p:cNvPr id="4" name="Rectangle à coins arrondis 3"/>
          <p:cNvSpPr/>
          <p:nvPr/>
        </p:nvSpPr>
        <p:spPr>
          <a:xfrm>
            <a:off x="116548" y="123478"/>
            <a:ext cx="7936882" cy="48605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fontAlgn="t"/>
            <a:r>
              <a:rPr lang="fr-BE" sz="2000" dirty="0">
                <a:solidFill>
                  <a:schemeClr val="bg1"/>
                </a:solidFill>
              </a:rPr>
              <a:t>LE MATERIEL ET SA PREPARATION : paillette, pistolet, gaine, chemise</a:t>
            </a:r>
          </a:p>
        </p:txBody>
      </p:sp>
    </p:spTree>
    <p:extLst>
      <p:ext uri="{BB962C8B-B14F-4D97-AF65-F5344CB8AC3E}">
        <p14:creationId xmlns:p14="http://schemas.microsoft.com/office/powerpoint/2010/main" val="5505474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60" name="Picture 3" descr="dia11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11510"/>
            <a:ext cx="7272883" cy="459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48116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3" name="Picture 2" descr="PistoletIAbov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9" y="789385"/>
            <a:ext cx="7633095" cy="157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descr="dia10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9" y="2571751"/>
            <a:ext cx="3970338" cy="224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dia11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4" y="2571751"/>
            <a:ext cx="3887787" cy="21931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6" name="Rectangle 5"/>
          <p:cNvSpPr>
            <a:spLocks noGrp="1" noChangeArrowheads="1"/>
          </p:cNvSpPr>
          <p:nvPr>
            <p:ph type="title"/>
          </p:nvPr>
        </p:nvSpPr>
        <p:spPr>
          <a:xfrm>
            <a:off x="457200" y="205980"/>
            <a:ext cx="5051425" cy="421481"/>
          </a:xfrm>
          <a:solidFill>
            <a:srgbClr val="A50021"/>
          </a:solidFill>
          <a:ln>
            <a:solidFill>
              <a:schemeClr val="tx1"/>
            </a:solidFill>
            <a:miter lim="800000"/>
            <a:headEnd/>
            <a:tailEnd/>
          </a:ln>
        </p:spPr>
        <p:txBody>
          <a:bodyPr>
            <a:normAutofit fontScale="90000"/>
          </a:bodyPr>
          <a:lstStyle/>
          <a:p>
            <a:pPr eaLnBrk="1" hangingPunct="1"/>
            <a:r>
              <a:rPr lang="fr-BE" altLang="fr-FR" sz="2300" dirty="0">
                <a:solidFill>
                  <a:schemeClr val="bg1"/>
                </a:solidFill>
              </a:rPr>
              <a:t>pistolet d’insémination et paillette</a:t>
            </a:r>
            <a:endParaRPr lang="fr-FR" altLang="fr-FR" sz="2300" dirty="0">
              <a:solidFill>
                <a:schemeClr val="bg1"/>
              </a:solidFill>
            </a:endParaRPr>
          </a:p>
        </p:txBody>
      </p:sp>
    </p:spTree>
    <p:custDataLst>
      <p:tags r:id="rId1"/>
    </p:custDataLst>
    <p:extLst>
      <p:ext uri="{BB962C8B-B14F-4D97-AF65-F5344CB8AC3E}">
        <p14:creationId xmlns:p14="http://schemas.microsoft.com/office/powerpoint/2010/main" val="39263839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5"/>
          <p:cNvSpPr>
            <a:spLocks noGrp="1" noChangeArrowheads="1"/>
          </p:cNvSpPr>
          <p:nvPr>
            <p:ph type="title" idx="4294967295"/>
          </p:nvPr>
        </p:nvSpPr>
        <p:spPr>
          <a:xfrm>
            <a:off x="3026713" y="195486"/>
            <a:ext cx="3467100" cy="475059"/>
          </a:xfrm>
          <a:solidFill>
            <a:srgbClr val="A50021"/>
          </a:solidFill>
          <a:ln>
            <a:solidFill>
              <a:schemeClr val="tx2"/>
            </a:solidFill>
            <a:miter lim="800000"/>
            <a:headEnd/>
            <a:tailEnd/>
          </a:ln>
        </p:spPr>
        <p:txBody>
          <a:bodyPr>
            <a:normAutofit/>
          </a:bodyPr>
          <a:lstStyle/>
          <a:p>
            <a:pPr eaLnBrk="1" hangingPunct="1"/>
            <a:r>
              <a:rPr lang="fr-BE" altLang="fr-FR" sz="2000" dirty="0" smtClean="0">
                <a:solidFill>
                  <a:schemeClr val="bg1"/>
                </a:solidFill>
              </a:rPr>
              <a:t>pistolet d’insémination</a:t>
            </a:r>
            <a:endParaRPr lang="fr-FR" altLang="fr-FR" sz="2000" dirty="0" smtClean="0">
              <a:solidFill>
                <a:schemeClr val="bg1"/>
              </a:solidFill>
            </a:endParaRPr>
          </a:p>
        </p:txBody>
      </p:sp>
      <p:pic>
        <p:nvPicPr>
          <p:cNvPr id="47107" name="Picture 10" descr="DSC_0039_modifié-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978900"/>
            <a:ext cx="694563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1" descr="DSC_0040_modifié-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556" y="843558"/>
            <a:ext cx="7849566" cy="195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2"/>
          <p:cNvSpPr txBox="1">
            <a:spLocks noChangeArrowheads="1"/>
          </p:cNvSpPr>
          <p:nvPr/>
        </p:nvSpPr>
        <p:spPr bwMode="auto">
          <a:xfrm>
            <a:off x="5364164" y="2085975"/>
            <a:ext cx="2303772"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a:solidFill>
                  <a:schemeClr val="tx1"/>
                </a:solidFill>
              </a:rPr>
              <a:t>Avant fixation de la gaine</a:t>
            </a:r>
            <a:endParaRPr lang="fr-FR" altLang="fr-FR" sz="1800">
              <a:solidFill>
                <a:schemeClr val="tx1"/>
              </a:solidFill>
            </a:endParaRPr>
          </a:p>
        </p:txBody>
      </p:sp>
      <p:sp>
        <p:nvSpPr>
          <p:cNvPr id="47110" name="Text Box 13"/>
          <p:cNvSpPr txBox="1">
            <a:spLocks noChangeArrowheads="1"/>
          </p:cNvSpPr>
          <p:nvPr/>
        </p:nvSpPr>
        <p:spPr bwMode="auto">
          <a:xfrm>
            <a:off x="5724128" y="4443958"/>
            <a:ext cx="231666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a:solidFill>
                  <a:schemeClr val="tx1"/>
                </a:solidFill>
              </a:rPr>
              <a:t>Après fixation de la gaine</a:t>
            </a:r>
            <a:endParaRPr lang="fr-FR" altLang="fr-FR" sz="1800">
              <a:solidFill>
                <a:schemeClr val="tx1"/>
              </a:solidFill>
            </a:endParaRPr>
          </a:p>
        </p:txBody>
      </p:sp>
    </p:spTree>
    <p:custDataLst>
      <p:tags r:id="rId1"/>
    </p:custDataLst>
    <p:extLst>
      <p:ext uri="{BB962C8B-B14F-4D97-AF65-F5344CB8AC3E}">
        <p14:creationId xmlns:p14="http://schemas.microsoft.com/office/powerpoint/2010/main" val="17573804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Rectangle 5"/>
          <p:cNvSpPr>
            <a:spLocks noGrp="1" noChangeArrowheads="1"/>
          </p:cNvSpPr>
          <p:nvPr>
            <p:ph type="title" idx="4294967295"/>
          </p:nvPr>
        </p:nvSpPr>
        <p:spPr>
          <a:xfrm>
            <a:off x="250825" y="141686"/>
            <a:ext cx="8248650" cy="745331"/>
          </a:xfrm>
          <a:solidFill>
            <a:srgbClr val="A50021"/>
          </a:solidFill>
          <a:ln>
            <a:solidFill>
              <a:schemeClr val="tx2"/>
            </a:solidFill>
            <a:miter lim="800000"/>
            <a:headEnd/>
            <a:tailEnd/>
          </a:ln>
        </p:spPr>
        <p:txBody>
          <a:bodyPr>
            <a:normAutofit fontScale="90000"/>
          </a:bodyPr>
          <a:lstStyle/>
          <a:p>
            <a:pPr eaLnBrk="1" hangingPunct="1"/>
            <a:r>
              <a:rPr lang="fr-BE" altLang="fr-FR" sz="1700" dirty="0">
                <a:solidFill>
                  <a:schemeClr val="bg1"/>
                </a:solidFill>
              </a:rPr>
              <a:t>Système vidéo d’aide à </a:t>
            </a:r>
            <a:r>
              <a:rPr lang="fr-BE" altLang="fr-FR" sz="1700" dirty="0" smtClean="0">
                <a:solidFill>
                  <a:schemeClr val="bg1"/>
                </a:solidFill>
              </a:rPr>
              <a:t>l’IA : </a:t>
            </a:r>
            <a:r>
              <a:rPr lang="fr-BE" altLang="fr-FR" sz="1700" dirty="0" err="1" smtClean="0">
                <a:solidFill>
                  <a:schemeClr val="bg1"/>
                </a:solidFill>
              </a:rPr>
              <a:t>Alphavision</a:t>
            </a:r>
            <a:r>
              <a:rPr lang="fr-BE" altLang="fr-FR" sz="1700" dirty="0" smtClean="0">
                <a:solidFill>
                  <a:schemeClr val="bg1"/>
                </a:solidFill>
              </a:rPr>
              <a:t> d’</a:t>
            </a:r>
            <a:r>
              <a:rPr lang="fr-BE" altLang="fr-FR" sz="1700" dirty="0" err="1" smtClean="0">
                <a:solidFill>
                  <a:schemeClr val="bg1"/>
                </a:solidFill>
              </a:rPr>
              <a:t>IMV</a:t>
            </a:r>
            <a:r>
              <a:rPr lang="fr-BE" altLang="fr-FR" sz="1700" dirty="0" smtClean="0">
                <a:solidFill>
                  <a:schemeClr val="bg1"/>
                </a:solidFill>
              </a:rPr>
              <a:t> technologies</a:t>
            </a:r>
            <a:r>
              <a:rPr lang="fr-BE" altLang="fr-FR" sz="1700" dirty="0">
                <a:solidFill>
                  <a:schemeClr val="bg1"/>
                </a:solidFill>
              </a:rPr>
              <a:t/>
            </a:r>
            <a:br>
              <a:rPr lang="fr-BE" altLang="fr-FR" sz="1700" dirty="0">
                <a:solidFill>
                  <a:schemeClr val="bg1"/>
                </a:solidFill>
              </a:rPr>
            </a:br>
            <a:r>
              <a:rPr lang="fr-BE" altLang="fr-FR" sz="1700" dirty="0">
                <a:solidFill>
                  <a:schemeClr val="bg1"/>
                </a:solidFill>
              </a:rPr>
              <a:t>http://www.imv-technologies.com/nos-solutions/bovin/sheet/product/alphavision.htmlpistolet d’insémination</a:t>
            </a:r>
            <a:endParaRPr lang="fr-FR" altLang="fr-FR" sz="1700" dirty="0">
              <a:solidFill>
                <a:schemeClr val="bg1"/>
              </a:solidFill>
            </a:endParaRP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75</a:t>
            </a:fld>
            <a:endParaRPr lang="fr-BE"/>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1131590"/>
            <a:ext cx="7151687"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390653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Rectangle 5"/>
          <p:cNvSpPr>
            <a:spLocks noGrp="1" noChangeArrowheads="1"/>
          </p:cNvSpPr>
          <p:nvPr>
            <p:ph type="title" idx="4294967295"/>
          </p:nvPr>
        </p:nvSpPr>
        <p:spPr>
          <a:xfrm>
            <a:off x="250825" y="141686"/>
            <a:ext cx="8248650" cy="745331"/>
          </a:xfrm>
          <a:solidFill>
            <a:srgbClr val="A50021"/>
          </a:solidFill>
          <a:ln>
            <a:solidFill>
              <a:schemeClr val="tx2"/>
            </a:solidFill>
            <a:miter lim="800000"/>
            <a:headEnd/>
            <a:tailEnd/>
          </a:ln>
        </p:spPr>
        <p:txBody>
          <a:bodyPr>
            <a:normAutofit/>
          </a:bodyPr>
          <a:lstStyle/>
          <a:p>
            <a:r>
              <a:rPr lang="fr-BE" altLang="fr-FR" sz="1700" dirty="0">
                <a:solidFill>
                  <a:schemeClr val="bg1"/>
                </a:solidFill>
              </a:rPr>
              <a:t>Système vidéo d’aide à </a:t>
            </a:r>
            <a:r>
              <a:rPr lang="fr-BE" altLang="fr-FR" sz="1700" dirty="0" smtClean="0">
                <a:solidFill>
                  <a:schemeClr val="bg1"/>
                </a:solidFill>
              </a:rPr>
              <a:t>l’IA : l’</a:t>
            </a:r>
            <a:r>
              <a:rPr lang="fr-BE" altLang="fr-FR" sz="1700" dirty="0" err="1" smtClean="0">
                <a:solidFill>
                  <a:schemeClr val="bg1"/>
                </a:solidFill>
              </a:rPr>
              <a:t>Eyebreed</a:t>
            </a:r>
            <a:r>
              <a:rPr lang="fr-BE" altLang="fr-FR" sz="1700" dirty="0" smtClean="0">
                <a:solidFill>
                  <a:schemeClr val="bg1"/>
                </a:solidFill>
              </a:rPr>
              <a:t> de </a:t>
            </a:r>
            <a:r>
              <a:rPr lang="fr-BE" altLang="fr-FR" sz="1700" dirty="0" err="1" smtClean="0">
                <a:solidFill>
                  <a:schemeClr val="bg1"/>
                </a:solidFill>
              </a:rPr>
              <a:t>Axce</a:t>
            </a:r>
            <a:r>
              <a:rPr lang="fr-BE" altLang="fr-FR" sz="1700" dirty="0">
                <a:solidFill>
                  <a:schemeClr val="bg1"/>
                </a:solidFill>
              </a:rPr>
              <a:t/>
            </a:r>
            <a:br>
              <a:rPr lang="fr-BE" altLang="fr-FR" sz="1700" dirty="0">
                <a:solidFill>
                  <a:schemeClr val="bg1"/>
                </a:solidFill>
              </a:rPr>
            </a:br>
            <a:r>
              <a:rPr lang="fr-BE" altLang="fr-FR" sz="1700" dirty="0">
                <a:solidFill>
                  <a:schemeClr val="bg1"/>
                </a:solidFill>
              </a:rPr>
              <a:t>https://www.axce-repro.com/eye-breed/</a:t>
            </a:r>
            <a:endParaRPr lang="fr-FR" altLang="fr-FR" sz="1700" dirty="0">
              <a:solidFill>
                <a:schemeClr val="bg1"/>
              </a:solidFill>
            </a:endParaRP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76</a:t>
            </a:fld>
            <a:endParaRPr lang="fr-BE"/>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63638"/>
            <a:ext cx="8132763"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800787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Rectangle 5"/>
          <p:cNvSpPr>
            <a:spLocks noGrp="1" noChangeArrowheads="1"/>
          </p:cNvSpPr>
          <p:nvPr>
            <p:ph type="title" idx="4294967295"/>
          </p:nvPr>
        </p:nvSpPr>
        <p:spPr>
          <a:xfrm>
            <a:off x="535310" y="627534"/>
            <a:ext cx="8248650" cy="745331"/>
          </a:xfrm>
          <a:solidFill>
            <a:srgbClr val="A50021"/>
          </a:solidFill>
          <a:ln>
            <a:solidFill>
              <a:schemeClr val="tx2"/>
            </a:solidFill>
            <a:miter lim="800000"/>
            <a:headEnd/>
            <a:tailEnd/>
          </a:ln>
        </p:spPr>
        <p:txBody>
          <a:bodyPr>
            <a:normAutofit fontScale="90000"/>
          </a:bodyPr>
          <a:lstStyle/>
          <a:p>
            <a:r>
              <a:rPr lang="fr-BE" altLang="fr-FR" sz="1700" dirty="0">
                <a:solidFill>
                  <a:schemeClr val="bg1"/>
                </a:solidFill>
              </a:rPr>
              <a:t>Système </a:t>
            </a:r>
            <a:r>
              <a:rPr lang="fr-BE" altLang="fr-FR" sz="1700" dirty="0" smtClean="0">
                <a:solidFill>
                  <a:schemeClr val="bg1"/>
                </a:solidFill>
              </a:rPr>
              <a:t>d’IA profonde </a:t>
            </a:r>
            <a:r>
              <a:rPr lang="fr-BE" altLang="fr-FR" sz="1700" dirty="0" err="1" smtClean="0">
                <a:solidFill>
                  <a:schemeClr val="bg1"/>
                </a:solidFill>
              </a:rPr>
              <a:t>Xtremia</a:t>
            </a:r>
            <a:r>
              <a:rPr lang="fr-BE" altLang="fr-FR" sz="1700" dirty="0" smtClean="0">
                <a:solidFill>
                  <a:schemeClr val="bg1"/>
                </a:solidFill>
              </a:rPr>
              <a:t> (insémination) et </a:t>
            </a:r>
            <a:r>
              <a:rPr lang="fr-BE" altLang="fr-FR" sz="1700" dirty="0" err="1" smtClean="0">
                <a:solidFill>
                  <a:schemeClr val="bg1"/>
                </a:solidFill>
              </a:rPr>
              <a:t>Xtremet</a:t>
            </a:r>
            <a:r>
              <a:rPr lang="fr-BE" altLang="fr-FR" sz="1700" dirty="0" smtClean="0">
                <a:solidFill>
                  <a:schemeClr val="bg1"/>
                </a:solidFill>
              </a:rPr>
              <a:t> (Transfert d’embryon) d’</a:t>
            </a:r>
            <a:r>
              <a:rPr lang="fr-BE" altLang="fr-FR" sz="1700" dirty="0" err="1" smtClean="0">
                <a:solidFill>
                  <a:schemeClr val="bg1"/>
                </a:solidFill>
              </a:rPr>
              <a:t>Axce</a:t>
            </a:r>
            <a:r>
              <a:rPr lang="fr-BE" altLang="fr-FR" sz="1700" dirty="0" smtClean="0">
                <a:solidFill>
                  <a:schemeClr val="bg1"/>
                </a:solidFill>
              </a:rPr>
              <a:t/>
            </a:r>
            <a:br>
              <a:rPr lang="fr-BE" altLang="fr-FR" sz="1700" dirty="0" smtClean="0">
                <a:solidFill>
                  <a:schemeClr val="bg1"/>
                </a:solidFill>
              </a:rPr>
            </a:br>
            <a:r>
              <a:rPr lang="fr-BE" altLang="fr-FR" sz="1700" dirty="0" smtClean="0">
                <a:solidFill>
                  <a:schemeClr val="bg1"/>
                </a:solidFill>
              </a:rPr>
              <a:t>(</a:t>
            </a:r>
            <a:r>
              <a:rPr lang="fr-BE" altLang="fr-FR" sz="1700" dirty="0" err="1" smtClean="0">
                <a:solidFill>
                  <a:schemeClr val="bg1"/>
                </a:solidFill>
              </a:rPr>
              <a:t>Elexinn</a:t>
            </a:r>
            <a:r>
              <a:rPr lang="fr-BE" altLang="fr-FR" sz="1700" dirty="0" smtClean="0">
                <a:solidFill>
                  <a:schemeClr val="bg1"/>
                </a:solidFill>
              </a:rPr>
              <a:t> = unité de RD d’</a:t>
            </a:r>
            <a:r>
              <a:rPr lang="fr-BE" altLang="fr-FR" sz="1700" dirty="0" err="1" smtClean="0">
                <a:solidFill>
                  <a:schemeClr val="bg1"/>
                </a:solidFill>
              </a:rPr>
              <a:t>Axce</a:t>
            </a:r>
            <a:r>
              <a:rPr lang="fr-BE" altLang="fr-FR" sz="1700" dirty="0" smtClean="0">
                <a:solidFill>
                  <a:schemeClr val="bg1"/>
                </a:solidFill>
              </a:rPr>
              <a:t>) </a:t>
            </a:r>
            <a:r>
              <a:rPr lang="fr-BE" altLang="fr-FR" sz="1700" dirty="0">
                <a:solidFill>
                  <a:schemeClr val="bg1"/>
                </a:solidFill>
              </a:rPr>
              <a:t/>
            </a:r>
            <a:br>
              <a:rPr lang="fr-BE" altLang="fr-FR" sz="1700" dirty="0">
                <a:solidFill>
                  <a:schemeClr val="bg1"/>
                </a:solidFill>
              </a:rPr>
            </a:br>
            <a:r>
              <a:rPr lang="fr-BE" altLang="fr-FR" sz="1700" dirty="0">
                <a:solidFill>
                  <a:schemeClr val="bg1"/>
                </a:solidFill>
              </a:rPr>
              <a:t>https://www.axce-repro.com/xtremia/</a:t>
            </a:r>
            <a:endParaRPr lang="fr-FR" altLang="fr-FR" sz="1700" dirty="0">
              <a:solidFill>
                <a:schemeClr val="bg1"/>
              </a:solidFill>
            </a:endParaRP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77</a:t>
            </a:fld>
            <a:endParaRPr lang="fr-BE"/>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79662"/>
            <a:ext cx="8388424" cy="161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347535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9" name="Text Box 2"/>
          <p:cNvSpPr txBox="1">
            <a:spLocks noChangeArrowheads="1"/>
          </p:cNvSpPr>
          <p:nvPr/>
        </p:nvSpPr>
        <p:spPr bwMode="auto">
          <a:xfrm>
            <a:off x="8243889" y="4731545"/>
            <a:ext cx="164895" cy="29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18" tIns="40809" rIns="81618" bIns="40809">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endParaRPr lang="fr-BE" altLang="fr-FR" sz="1400">
              <a:solidFill>
                <a:srgbClr val="FFFF00"/>
              </a:solidFill>
              <a:latin typeface="Comic Sans MS" pitchFamily="66" charset="0"/>
            </a:endParaRPr>
          </a:p>
        </p:txBody>
      </p:sp>
      <p:pic>
        <p:nvPicPr>
          <p:cNvPr id="50180" name="Picture 3" descr="dia1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21582"/>
            <a:ext cx="288101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4" descr="dia11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434" y="177915"/>
            <a:ext cx="3363942" cy="215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descr="dia10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938667"/>
            <a:ext cx="3096344" cy="21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6"/>
          <p:cNvSpPr>
            <a:spLocks noGrp="1" noChangeArrowheads="1"/>
          </p:cNvSpPr>
          <p:nvPr>
            <p:ph type="title"/>
          </p:nvPr>
        </p:nvSpPr>
        <p:spPr>
          <a:xfrm>
            <a:off x="457201" y="205981"/>
            <a:ext cx="3394075" cy="383381"/>
          </a:xfrm>
          <a:solidFill>
            <a:srgbClr val="A50021"/>
          </a:solidFill>
          <a:ln>
            <a:solidFill>
              <a:schemeClr val="tx2"/>
            </a:solidFill>
            <a:miter lim="800000"/>
            <a:headEnd/>
            <a:tailEnd/>
          </a:ln>
        </p:spPr>
        <p:txBody>
          <a:bodyPr>
            <a:normAutofit fontScale="90000"/>
          </a:bodyPr>
          <a:lstStyle/>
          <a:p>
            <a:pPr eaLnBrk="1" hangingPunct="1"/>
            <a:r>
              <a:rPr lang="fr-BE" altLang="fr-FR" sz="2000">
                <a:solidFill>
                  <a:schemeClr val="bg1"/>
                </a:solidFill>
              </a:rPr>
              <a:t>préparation de la paillette</a:t>
            </a:r>
            <a:endParaRPr lang="fr-FR" altLang="fr-FR" sz="2000">
              <a:solidFill>
                <a:schemeClr val="bg1"/>
              </a:solidFill>
            </a:endParaRP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78</a:t>
            </a:fld>
            <a:endParaRPr lang="fr-BE"/>
          </a:p>
        </p:txBody>
      </p:sp>
    </p:spTree>
    <p:custDataLst>
      <p:tags r:id="rId1"/>
    </p:custDataLst>
    <p:extLst>
      <p:ext uri="{BB962C8B-B14F-4D97-AF65-F5344CB8AC3E}">
        <p14:creationId xmlns:p14="http://schemas.microsoft.com/office/powerpoint/2010/main" val="41165197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3523" y="555526"/>
            <a:ext cx="8401332" cy="4212468"/>
          </a:xfrm>
        </p:spPr>
        <p:txBody>
          <a:bodyPr>
            <a:noAutofit/>
          </a:bodyPr>
          <a:lstStyle/>
          <a:p>
            <a:pPr lvl="0" fontAlgn="t"/>
            <a:r>
              <a:rPr lang="fr-BE" sz="1400" dirty="0">
                <a:solidFill>
                  <a:schemeClr val="bg1"/>
                </a:solidFill>
              </a:rPr>
              <a:t>Normalement, l’introduction vaginale du pistolet doit se faire dans les 10 à 15 </a:t>
            </a:r>
            <a:r>
              <a:rPr lang="fr-BE" sz="1400" dirty="0" smtClean="0">
                <a:solidFill>
                  <a:schemeClr val="bg1"/>
                </a:solidFill>
              </a:rPr>
              <a:t>min </a:t>
            </a:r>
            <a:r>
              <a:rPr lang="fr-BE" sz="1400" dirty="0" smtClean="0">
                <a:solidFill>
                  <a:schemeClr val="bg1"/>
                </a:solidFill>
              </a:rPr>
              <a:t>suivant </a:t>
            </a:r>
            <a:r>
              <a:rPr lang="fr-BE" sz="1400" dirty="0">
                <a:solidFill>
                  <a:schemeClr val="bg1"/>
                </a:solidFill>
              </a:rPr>
              <a:t>le montage de la paillette. Le cas non échéant, on veillera à protéger le ou les pistolets dans un étui protecteur pour éviter les effets d’une température environnementale trop basse ou trop élevée (&gt; 35 °C) </a:t>
            </a:r>
          </a:p>
          <a:p>
            <a:pPr lvl="0" fontAlgn="t"/>
            <a:r>
              <a:rPr lang="fr-BE" sz="1400" dirty="0">
                <a:solidFill>
                  <a:schemeClr val="bg1"/>
                </a:solidFill>
              </a:rPr>
              <a:t>Utilisez un nouveau gant pour chaque insémination </a:t>
            </a:r>
          </a:p>
          <a:p>
            <a:pPr lvl="0" fontAlgn="t"/>
            <a:r>
              <a:rPr lang="fr-BE" sz="1400" dirty="0">
                <a:solidFill>
                  <a:schemeClr val="bg1"/>
                </a:solidFill>
              </a:rPr>
              <a:t>Lubrifiez le gant avec un gel</a:t>
            </a:r>
          </a:p>
          <a:p>
            <a:pPr lvl="0" fontAlgn="t"/>
            <a:r>
              <a:rPr lang="fr-BE" sz="1400" dirty="0">
                <a:solidFill>
                  <a:schemeClr val="bg1"/>
                </a:solidFill>
              </a:rPr>
              <a:t>Etablir le contact avec l'animal (en lui parlant, en le touchant)</a:t>
            </a:r>
          </a:p>
          <a:p>
            <a:pPr lvl="0" fontAlgn="t"/>
            <a:r>
              <a:rPr lang="fr-BE" sz="1400" dirty="0">
                <a:solidFill>
                  <a:schemeClr val="bg1"/>
                </a:solidFill>
              </a:rPr>
              <a:t>Masser l'anus avec l'extrémité des doigts</a:t>
            </a:r>
          </a:p>
          <a:p>
            <a:pPr lvl="0" fontAlgn="t"/>
            <a:r>
              <a:rPr lang="fr-BE" sz="1400" dirty="0">
                <a:solidFill>
                  <a:schemeClr val="bg1"/>
                </a:solidFill>
              </a:rPr>
              <a:t>Introduction la main dans l'anus en formant un cône avec les doigts</a:t>
            </a:r>
          </a:p>
          <a:p>
            <a:pPr lvl="0" fontAlgn="t"/>
            <a:r>
              <a:rPr lang="fr-BE" sz="1400" dirty="0">
                <a:solidFill>
                  <a:schemeClr val="bg1"/>
                </a:solidFill>
              </a:rPr>
              <a:t>Vider le rectum de ses matières fécales</a:t>
            </a:r>
          </a:p>
          <a:p>
            <a:pPr lvl="0" fontAlgn="t"/>
            <a:r>
              <a:rPr lang="fr-BE" sz="1400" dirty="0">
                <a:solidFill>
                  <a:schemeClr val="bg1"/>
                </a:solidFill>
              </a:rPr>
              <a:t>Nettoyer la vulve et la partie inférieure du bras </a:t>
            </a:r>
          </a:p>
          <a:p>
            <a:pPr lvl="0" fontAlgn="t"/>
            <a:r>
              <a:rPr lang="fr-BE" sz="1400" dirty="0">
                <a:solidFill>
                  <a:schemeClr val="bg1"/>
                </a:solidFill>
              </a:rPr>
              <a:t>Entrouvrir la vulve </a:t>
            </a:r>
          </a:p>
          <a:p>
            <a:pPr lvl="0" fontAlgn="t"/>
            <a:r>
              <a:rPr lang="fr-BE" sz="1400" dirty="0">
                <a:solidFill>
                  <a:schemeClr val="bg1"/>
                </a:solidFill>
              </a:rPr>
              <a:t>Tendre le col vers l'avant pour faciliter le passage du pistolet jusqu'au col</a:t>
            </a:r>
          </a:p>
          <a:p>
            <a:pPr lvl="0" fontAlgn="t"/>
            <a:r>
              <a:rPr lang="fr-BE" sz="1400" dirty="0">
                <a:solidFill>
                  <a:schemeClr val="bg1"/>
                </a:solidFill>
              </a:rPr>
              <a:t>Placer l'extrémité du pistolet sur l'ouverture du col</a:t>
            </a:r>
          </a:p>
          <a:p>
            <a:pPr lvl="0" fontAlgn="t"/>
            <a:r>
              <a:rPr lang="fr-BE" sz="1400" dirty="0">
                <a:solidFill>
                  <a:schemeClr val="bg1"/>
                </a:solidFill>
              </a:rPr>
              <a:t>Mobiliser le col (haut/bas et G/D) tout en maintenant une pression vers l’avant sur le pistolet</a:t>
            </a:r>
          </a:p>
          <a:p>
            <a:pPr lvl="0" fontAlgn="t"/>
            <a:r>
              <a:rPr lang="fr-BE" sz="1400" dirty="0">
                <a:solidFill>
                  <a:schemeClr val="bg1"/>
                </a:solidFill>
              </a:rPr>
              <a:t>Une fois le pistolet dans le col, perforer le chemise </a:t>
            </a:r>
          </a:p>
          <a:p>
            <a:pPr lvl="0" fontAlgn="t"/>
            <a:r>
              <a:rPr lang="fr-BE" sz="1400" dirty="0">
                <a:solidFill>
                  <a:schemeClr val="bg1"/>
                </a:solidFill>
              </a:rPr>
              <a:t>Identifier l'extrémité du pistolet au niveau du corps (ou de la corne) utérin</a:t>
            </a:r>
          </a:p>
          <a:p>
            <a:pPr lvl="0" fontAlgn="t"/>
            <a:r>
              <a:rPr lang="fr-BE" sz="1400" dirty="0">
                <a:solidFill>
                  <a:schemeClr val="bg1"/>
                </a:solidFill>
              </a:rPr>
              <a:t>Expulser le sperme lentement</a:t>
            </a:r>
          </a:p>
          <a:p>
            <a:pPr lvl="0" fontAlgn="t"/>
            <a:r>
              <a:rPr lang="fr-BE" sz="1400" dirty="0">
                <a:solidFill>
                  <a:schemeClr val="bg1"/>
                </a:solidFill>
              </a:rPr>
              <a:t>Retirer le pistolet </a:t>
            </a:r>
            <a:r>
              <a:rPr lang="fr-BE" sz="1400" dirty="0" smtClean="0">
                <a:solidFill>
                  <a:schemeClr val="bg1"/>
                </a:solidFill>
              </a:rPr>
              <a:t>d'insémination et vérifier </a:t>
            </a:r>
            <a:r>
              <a:rPr lang="fr-BE" sz="1400" dirty="0">
                <a:solidFill>
                  <a:schemeClr val="bg1"/>
                </a:solidFill>
              </a:rPr>
              <a:t>l'absence de traces de pus sur le pistolet </a:t>
            </a:r>
          </a:p>
          <a:p>
            <a:endParaRPr lang="fr-BE" sz="1400" dirty="0">
              <a:solidFill>
                <a:schemeClr val="bg1"/>
              </a:solidFill>
            </a:endParaRPr>
          </a:p>
        </p:txBody>
      </p:sp>
      <p:sp>
        <p:nvSpPr>
          <p:cNvPr id="4" name="Rectangle à coins arrondis 3"/>
          <p:cNvSpPr/>
          <p:nvPr/>
        </p:nvSpPr>
        <p:spPr>
          <a:xfrm>
            <a:off x="116549" y="87474"/>
            <a:ext cx="4455452" cy="48605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fontAlgn="t"/>
            <a:r>
              <a:rPr lang="fr-BE" sz="2000" dirty="0">
                <a:solidFill>
                  <a:schemeClr val="bg1"/>
                </a:solidFill>
              </a:rPr>
              <a:t>L’INSEMINATION PROPREMENT DITE</a:t>
            </a:r>
          </a:p>
        </p:txBody>
      </p:sp>
      <p:sp>
        <p:nvSpPr>
          <p:cNvPr id="2" name="ZoneTexte 1"/>
          <p:cNvSpPr txBox="1"/>
          <p:nvPr/>
        </p:nvSpPr>
        <p:spPr>
          <a:xfrm>
            <a:off x="6444208" y="4230248"/>
            <a:ext cx="2593846" cy="630938"/>
          </a:xfrm>
          <a:prstGeom prst="rect">
            <a:avLst/>
          </a:prstGeom>
          <a:noFill/>
        </p:spPr>
        <p:txBody>
          <a:bodyPr wrap="none" lIns="76197" tIns="38098" rIns="76197" bIns="38098" rtlCol="0">
            <a:spAutoFit/>
          </a:bodyPr>
          <a:lstStyle/>
          <a:p>
            <a:r>
              <a:rPr lang="fr-BE" dirty="0" smtClean="0">
                <a:solidFill>
                  <a:srgbClr val="FFFF00"/>
                </a:solidFill>
              </a:rPr>
              <a:t>Ne pas oublier de remplir </a:t>
            </a:r>
          </a:p>
          <a:p>
            <a:r>
              <a:rPr lang="fr-BE" dirty="0" smtClean="0">
                <a:solidFill>
                  <a:srgbClr val="FFFF00"/>
                </a:solidFill>
              </a:rPr>
              <a:t>les documents officiels</a:t>
            </a:r>
            <a:endParaRPr lang="fr-BE" dirty="0">
              <a:solidFill>
                <a:srgbClr val="FFFF00"/>
              </a:solidFill>
            </a:endParaRPr>
          </a:p>
        </p:txBody>
      </p:sp>
    </p:spTree>
    <p:extLst>
      <p:ext uri="{BB962C8B-B14F-4D97-AF65-F5344CB8AC3E}">
        <p14:creationId xmlns:p14="http://schemas.microsoft.com/office/powerpoint/2010/main" val="2904424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e 22"/>
          <p:cNvGrpSpPr>
            <a:grpSpLocks/>
          </p:cNvGrpSpPr>
          <p:nvPr/>
        </p:nvGrpSpPr>
        <p:grpSpPr bwMode="auto">
          <a:xfrm>
            <a:off x="179390" y="2463405"/>
            <a:ext cx="2736850" cy="378619"/>
            <a:chOff x="178941" y="3284538"/>
            <a:chExt cx="2736850" cy="504502"/>
          </a:xfrm>
        </p:grpSpPr>
        <p:sp>
          <p:nvSpPr>
            <p:cNvPr id="5" name="Rectangle 2"/>
            <p:cNvSpPr>
              <a:spLocks noChangeArrowheads="1"/>
            </p:cNvSpPr>
            <p:nvPr/>
          </p:nvSpPr>
          <p:spPr bwMode="auto">
            <a:xfrm>
              <a:off x="178941" y="3284538"/>
              <a:ext cx="1441450" cy="504502"/>
            </a:xfrm>
            <a:prstGeom prst="rect">
              <a:avLst/>
            </a:prstGeom>
            <a:solidFill>
              <a:srgbClr val="008000"/>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6" name="Rectangle 3"/>
            <p:cNvSpPr>
              <a:spLocks noChangeArrowheads="1"/>
            </p:cNvSpPr>
            <p:nvPr/>
          </p:nvSpPr>
          <p:spPr bwMode="auto">
            <a:xfrm>
              <a:off x="1620391" y="3284538"/>
              <a:ext cx="215900" cy="504502"/>
            </a:xfrm>
            <a:prstGeom prst="rect">
              <a:avLst/>
            </a:prstGeom>
            <a:solidFill>
              <a:srgbClr val="0066FF"/>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7" name="Rectangle 4"/>
            <p:cNvSpPr>
              <a:spLocks noChangeArrowheads="1"/>
            </p:cNvSpPr>
            <p:nvPr/>
          </p:nvSpPr>
          <p:spPr bwMode="auto">
            <a:xfrm>
              <a:off x="1836291" y="3284538"/>
              <a:ext cx="1079500" cy="504502"/>
            </a:xfrm>
            <a:prstGeom prst="rect">
              <a:avLst/>
            </a:prstGeom>
            <a:solidFill>
              <a:srgbClr val="FFFF00"/>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grpSp>
      <p:grpSp>
        <p:nvGrpSpPr>
          <p:cNvPr id="8" name="Groupe 23"/>
          <p:cNvGrpSpPr>
            <a:grpSpLocks/>
          </p:cNvGrpSpPr>
          <p:nvPr/>
        </p:nvGrpSpPr>
        <p:grpSpPr bwMode="auto">
          <a:xfrm>
            <a:off x="2916239" y="2463405"/>
            <a:ext cx="1566862" cy="378619"/>
            <a:chOff x="2915790" y="3284538"/>
            <a:chExt cx="1566866" cy="504502"/>
          </a:xfrm>
        </p:grpSpPr>
        <p:sp>
          <p:nvSpPr>
            <p:cNvPr id="9" name="Rectangle 8"/>
            <p:cNvSpPr>
              <a:spLocks noChangeArrowheads="1"/>
            </p:cNvSpPr>
            <p:nvPr/>
          </p:nvSpPr>
          <p:spPr bwMode="auto">
            <a:xfrm>
              <a:off x="2915790" y="3284538"/>
              <a:ext cx="288926" cy="504502"/>
            </a:xfrm>
            <a:prstGeom prst="rect">
              <a:avLst/>
            </a:prstGeom>
            <a:solidFill>
              <a:srgbClr val="008000"/>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10" name="Rectangle 7"/>
            <p:cNvSpPr>
              <a:spLocks noChangeArrowheads="1"/>
            </p:cNvSpPr>
            <p:nvPr/>
          </p:nvSpPr>
          <p:spPr bwMode="auto">
            <a:xfrm>
              <a:off x="3204716" y="3284538"/>
              <a:ext cx="215901" cy="504502"/>
            </a:xfrm>
            <a:prstGeom prst="rect">
              <a:avLst/>
            </a:prstGeom>
            <a:solidFill>
              <a:srgbClr val="0066FF"/>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11" name="Rectangle 8"/>
            <p:cNvSpPr>
              <a:spLocks noChangeArrowheads="1"/>
            </p:cNvSpPr>
            <p:nvPr/>
          </p:nvSpPr>
          <p:spPr bwMode="auto">
            <a:xfrm>
              <a:off x="3420616" y="3284538"/>
              <a:ext cx="1062040" cy="504502"/>
            </a:xfrm>
            <a:prstGeom prst="rect">
              <a:avLst/>
            </a:prstGeom>
            <a:solidFill>
              <a:srgbClr val="FFFF00"/>
            </a:solidFill>
            <a:ln>
              <a:solidFill>
                <a:schemeClr val="bg1"/>
              </a:solidFill>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nchor="ctr"/>
            <a:lstStyle/>
            <a:p>
              <a:pPr eaLnBrk="1" hangingPunct="1">
                <a:defRPr/>
              </a:pPr>
              <a:endParaRPr lang="en-US" sz="1400">
                <a:solidFill>
                  <a:schemeClr val="bg1"/>
                </a:solidFill>
              </a:endParaRPr>
            </a:p>
          </p:txBody>
        </p:sp>
      </p:grpSp>
      <p:grpSp>
        <p:nvGrpSpPr>
          <p:cNvPr id="12" name="Group 9"/>
          <p:cNvGrpSpPr>
            <a:grpSpLocks/>
          </p:cNvGrpSpPr>
          <p:nvPr/>
        </p:nvGrpSpPr>
        <p:grpSpPr bwMode="auto">
          <a:xfrm>
            <a:off x="4500565" y="2463405"/>
            <a:ext cx="1584325" cy="378619"/>
            <a:chOff x="2880" y="2069"/>
            <a:chExt cx="998" cy="182"/>
          </a:xfrm>
        </p:grpSpPr>
        <p:sp>
          <p:nvSpPr>
            <p:cNvPr id="13" name="Rectangle 10"/>
            <p:cNvSpPr>
              <a:spLocks noChangeArrowheads="1"/>
            </p:cNvSpPr>
            <p:nvPr/>
          </p:nvSpPr>
          <p:spPr bwMode="auto">
            <a:xfrm>
              <a:off x="2880" y="2069"/>
              <a:ext cx="181" cy="182"/>
            </a:xfrm>
            <a:prstGeom prst="rect">
              <a:avLst/>
            </a:prstGeom>
            <a:solidFill>
              <a:srgbClr val="008000"/>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14" name="Rectangle 11"/>
            <p:cNvSpPr>
              <a:spLocks noChangeArrowheads="1"/>
            </p:cNvSpPr>
            <p:nvPr/>
          </p:nvSpPr>
          <p:spPr bwMode="auto">
            <a:xfrm>
              <a:off x="3061" y="2069"/>
              <a:ext cx="136" cy="182"/>
            </a:xfrm>
            <a:prstGeom prst="rect">
              <a:avLst/>
            </a:prstGeom>
            <a:solidFill>
              <a:srgbClr val="0066FF"/>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15" name="Rectangle 12"/>
            <p:cNvSpPr>
              <a:spLocks noChangeArrowheads="1"/>
            </p:cNvSpPr>
            <p:nvPr/>
          </p:nvSpPr>
          <p:spPr bwMode="auto">
            <a:xfrm>
              <a:off x="3198" y="2069"/>
              <a:ext cx="680" cy="182"/>
            </a:xfrm>
            <a:prstGeom prst="rect">
              <a:avLst/>
            </a:prstGeom>
            <a:solidFill>
              <a:srgbClr val="FFFF00"/>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grpSp>
      <p:grpSp>
        <p:nvGrpSpPr>
          <p:cNvPr id="16" name="Group 13"/>
          <p:cNvGrpSpPr>
            <a:grpSpLocks/>
          </p:cNvGrpSpPr>
          <p:nvPr/>
        </p:nvGrpSpPr>
        <p:grpSpPr bwMode="auto">
          <a:xfrm>
            <a:off x="6084888" y="2463405"/>
            <a:ext cx="1582737" cy="378619"/>
            <a:chOff x="3878" y="2069"/>
            <a:chExt cx="997" cy="182"/>
          </a:xfrm>
        </p:grpSpPr>
        <p:sp>
          <p:nvSpPr>
            <p:cNvPr id="17" name="Rectangle 14"/>
            <p:cNvSpPr>
              <a:spLocks noChangeArrowheads="1"/>
            </p:cNvSpPr>
            <p:nvPr/>
          </p:nvSpPr>
          <p:spPr bwMode="auto">
            <a:xfrm>
              <a:off x="3878" y="2069"/>
              <a:ext cx="181" cy="182"/>
            </a:xfrm>
            <a:prstGeom prst="rect">
              <a:avLst/>
            </a:prstGeom>
            <a:solidFill>
              <a:srgbClr val="008000"/>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18" name="Rectangle 15"/>
            <p:cNvSpPr>
              <a:spLocks noChangeArrowheads="1"/>
            </p:cNvSpPr>
            <p:nvPr/>
          </p:nvSpPr>
          <p:spPr bwMode="auto">
            <a:xfrm>
              <a:off x="4059" y="2069"/>
              <a:ext cx="136" cy="182"/>
            </a:xfrm>
            <a:prstGeom prst="rect">
              <a:avLst/>
            </a:prstGeom>
            <a:solidFill>
              <a:srgbClr val="0066FF"/>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sp>
          <p:nvSpPr>
            <p:cNvPr id="19" name="Rectangle 16"/>
            <p:cNvSpPr>
              <a:spLocks noChangeArrowheads="1"/>
            </p:cNvSpPr>
            <p:nvPr/>
          </p:nvSpPr>
          <p:spPr bwMode="auto">
            <a:xfrm>
              <a:off x="4195" y="2069"/>
              <a:ext cx="680" cy="182"/>
            </a:xfrm>
            <a:prstGeom prst="rect">
              <a:avLst/>
            </a:prstGeom>
            <a:solidFill>
              <a:srgbClr val="FFFF00"/>
            </a:solidFill>
            <a:ln w="12700">
              <a:solidFill>
                <a:schemeClr val="bg1"/>
              </a:solidFill>
              <a:miter lim="800000"/>
              <a:headEnd type="none" w="sm" len="sm"/>
              <a:tailEnd type="none" w="sm" len="sm"/>
            </a:ln>
          </p:spPr>
          <p:txBody>
            <a:bodyPr wrap="none" anchor="ctr"/>
            <a:lstStyle/>
            <a:p>
              <a:pPr eaLnBrk="1" hangingPunct="1">
                <a:defRPr/>
              </a:pPr>
              <a:endParaRPr lang="en-US" sz="1400">
                <a:solidFill>
                  <a:schemeClr val="bg1"/>
                </a:solidFill>
              </a:endParaRPr>
            </a:p>
          </p:txBody>
        </p:sp>
      </p:grpSp>
      <p:grpSp>
        <p:nvGrpSpPr>
          <p:cNvPr id="20" name="Groupe 1"/>
          <p:cNvGrpSpPr>
            <a:grpSpLocks/>
          </p:cNvGrpSpPr>
          <p:nvPr/>
        </p:nvGrpSpPr>
        <p:grpSpPr bwMode="auto">
          <a:xfrm>
            <a:off x="2682876" y="1528763"/>
            <a:ext cx="378630" cy="933450"/>
            <a:chOff x="2754315" y="2037820"/>
            <a:chExt cx="378630" cy="1245804"/>
          </a:xfrm>
        </p:grpSpPr>
        <p:sp>
          <p:nvSpPr>
            <p:cNvPr id="21" name="Text Box 18"/>
            <p:cNvSpPr txBox="1">
              <a:spLocks noChangeArrowheads="1"/>
            </p:cNvSpPr>
            <p:nvPr/>
          </p:nvSpPr>
          <p:spPr bwMode="auto">
            <a:xfrm>
              <a:off x="2754315" y="2037820"/>
              <a:ext cx="378630" cy="410766"/>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fr-BE" sz="1400" dirty="0">
                  <a:solidFill>
                    <a:schemeClr val="bg1"/>
                  </a:solidFill>
                  <a:latin typeface="+mn-lt"/>
                </a:rPr>
                <a:t>V1</a:t>
              </a:r>
            </a:p>
          </p:txBody>
        </p:sp>
        <p:sp>
          <p:nvSpPr>
            <p:cNvPr id="22" name="Line 19"/>
            <p:cNvSpPr>
              <a:spLocks noChangeShapeType="1"/>
            </p:cNvSpPr>
            <p:nvPr/>
          </p:nvSpPr>
          <p:spPr bwMode="auto">
            <a:xfrm flipV="1">
              <a:off x="2970215" y="2470038"/>
              <a:ext cx="0" cy="81358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fr-BE" sz="1400">
                <a:solidFill>
                  <a:schemeClr val="bg1"/>
                </a:solidFill>
              </a:endParaRPr>
            </a:p>
          </p:txBody>
        </p:sp>
      </p:grpSp>
      <p:sp>
        <p:nvSpPr>
          <p:cNvPr id="23" name="Rectangle 29"/>
          <p:cNvSpPr>
            <a:spLocks noChangeArrowheads="1"/>
          </p:cNvSpPr>
          <p:nvPr/>
        </p:nvSpPr>
        <p:spPr bwMode="auto">
          <a:xfrm>
            <a:off x="7669215" y="2463405"/>
            <a:ext cx="1079500" cy="378619"/>
          </a:xfrm>
          <a:prstGeom prst="rect">
            <a:avLst/>
          </a:prstGeom>
          <a:solidFill>
            <a:schemeClr val="tx1"/>
          </a:solidFill>
          <a:ln w="12700">
            <a:solidFill>
              <a:schemeClr val="bg1"/>
            </a:solidFill>
            <a:miter lim="800000"/>
            <a:headEnd type="none" w="sm" len="sm"/>
            <a:tailEnd type="none" w="sm" len="sm"/>
          </a:ln>
        </p:spPr>
        <p:txBody>
          <a:bodyPr wrap="none" lIns="68580" tIns="34290" rIns="68580" bIns="34290" anchor="ctr"/>
          <a:lstStyle/>
          <a:p>
            <a:pPr eaLnBrk="1" hangingPunct="1">
              <a:defRPr/>
            </a:pPr>
            <a:endParaRPr lang="en-US" sz="1400">
              <a:solidFill>
                <a:schemeClr val="bg1"/>
              </a:solidFill>
            </a:endParaRPr>
          </a:p>
        </p:txBody>
      </p:sp>
      <p:grpSp>
        <p:nvGrpSpPr>
          <p:cNvPr id="24" name="Groupe 17"/>
          <p:cNvGrpSpPr>
            <a:grpSpLocks/>
          </p:cNvGrpSpPr>
          <p:nvPr/>
        </p:nvGrpSpPr>
        <p:grpSpPr bwMode="auto">
          <a:xfrm>
            <a:off x="156937" y="1707356"/>
            <a:ext cx="915635" cy="1082279"/>
            <a:chOff x="156484" y="2276475"/>
            <a:chExt cx="915505" cy="1442317"/>
          </a:xfrm>
        </p:grpSpPr>
        <p:sp>
          <p:nvSpPr>
            <p:cNvPr id="25" name="Text Box 33"/>
            <p:cNvSpPr txBox="1">
              <a:spLocks noChangeArrowheads="1"/>
            </p:cNvSpPr>
            <p:nvPr/>
          </p:nvSpPr>
          <p:spPr bwMode="auto">
            <a:xfrm>
              <a:off x="156484" y="2276475"/>
              <a:ext cx="915505" cy="410164"/>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fr-BE" sz="1400" dirty="0">
                  <a:solidFill>
                    <a:schemeClr val="bg1"/>
                  </a:solidFill>
                  <a:latin typeface="+mn-lt"/>
                </a:rPr>
                <a:t>Naissance</a:t>
              </a:r>
            </a:p>
          </p:txBody>
        </p:sp>
        <p:sp>
          <p:nvSpPr>
            <p:cNvPr id="26" name="Line 34"/>
            <p:cNvSpPr>
              <a:spLocks noChangeShapeType="1"/>
            </p:cNvSpPr>
            <p:nvPr/>
          </p:nvSpPr>
          <p:spPr bwMode="auto">
            <a:xfrm flipV="1">
              <a:off x="178932" y="2708059"/>
              <a:ext cx="0" cy="101073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fr-BE" sz="1400">
                <a:solidFill>
                  <a:schemeClr val="bg1"/>
                </a:solidFill>
              </a:endParaRPr>
            </a:p>
          </p:txBody>
        </p:sp>
      </p:grpSp>
      <p:sp>
        <p:nvSpPr>
          <p:cNvPr id="27" name="Line 35"/>
          <p:cNvSpPr>
            <a:spLocks noChangeShapeType="1"/>
          </p:cNvSpPr>
          <p:nvPr/>
        </p:nvSpPr>
        <p:spPr bwMode="auto">
          <a:xfrm>
            <a:off x="179390" y="2463404"/>
            <a:ext cx="8569325"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lIns="68580" tIns="34290" rIns="68580" bIns="34290"/>
          <a:lstStyle/>
          <a:p>
            <a:pPr eaLnBrk="1" hangingPunct="1">
              <a:defRPr/>
            </a:pPr>
            <a:endParaRPr lang="fr-BE" sz="1400">
              <a:solidFill>
                <a:schemeClr val="bg1"/>
              </a:solidFill>
            </a:endParaRPr>
          </a:p>
        </p:txBody>
      </p:sp>
      <p:grpSp>
        <p:nvGrpSpPr>
          <p:cNvPr id="28" name="Groupe 73"/>
          <p:cNvGrpSpPr>
            <a:grpSpLocks/>
          </p:cNvGrpSpPr>
          <p:nvPr/>
        </p:nvGrpSpPr>
        <p:grpSpPr bwMode="auto">
          <a:xfrm>
            <a:off x="7435852" y="1529954"/>
            <a:ext cx="377476" cy="933450"/>
            <a:chOff x="2754315" y="2037820"/>
            <a:chExt cx="377531" cy="1245804"/>
          </a:xfrm>
        </p:grpSpPr>
        <p:sp>
          <p:nvSpPr>
            <p:cNvPr id="29" name="Text Box 18"/>
            <p:cNvSpPr txBox="1">
              <a:spLocks noChangeArrowheads="1"/>
            </p:cNvSpPr>
            <p:nvPr/>
          </p:nvSpPr>
          <p:spPr bwMode="auto">
            <a:xfrm>
              <a:off x="2754315" y="2037820"/>
              <a:ext cx="377531" cy="410766"/>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fr-BE" sz="1400" dirty="0" err="1">
                  <a:solidFill>
                    <a:schemeClr val="bg1"/>
                  </a:solidFill>
                  <a:latin typeface="+mn-lt"/>
                </a:rPr>
                <a:t>Vn</a:t>
              </a:r>
              <a:endParaRPr lang="fr-BE" sz="1400" dirty="0">
                <a:solidFill>
                  <a:schemeClr val="bg1"/>
                </a:solidFill>
                <a:latin typeface="+mn-lt"/>
              </a:endParaRPr>
            </a:p>
          </p:txBody>
        </p:sp>
        <p:sp>
          <p:nvSpPr>
            <p:cNvPr id="30" name="Line 19"/>
            <p:cNvSpPr>
              <a:spLocks noChangeShapeType="1"/>
            </p:cNvSpPr>
            <p:nvPr/>
          </p:nvSpPr>
          <p:spPr bwMode="auto">
            <a:xfrm flipV="1">
              <a:off x="2970247" y="2470038"/>
              <a:ext cx="0" cy="81358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fr-BE" sz="1400">
                <a:solidFill>
                  <a:schemeClr val="bg1"/>
                </a:solidFill>
              </a:endParaRPr>
            </a:p>
          </p:txBody>
        </p:sp>
      </p:grpSp>
      <p:grpSp>
        <p:nvGrpSpPr>
          <p:cNvPr id="31" name="Groupe 76"/>
          <p:cNvGrpSpPr>
            <a:grpSpLocks/>
          </p:cNvGrpSpPr>
          <p:nvPr/>
        </p:nvGrpSpPr>
        <p:grpSpPr bwMode="auto">
          <a:xfrm>
            <a:off x="5851525" y="1532335"/>
            <a:ext cx="378630" cy="933450"/>
            <a:chOff x="2754315" y="2037820"/>
            <a:chExt cx="378685" cy="1245804"/>
          </a:xfrm>
        </p:grpSpPr>
        <p:sp>
          <p:nvSpPr>
            <p:cNvPr id="32" name="Text Box 18"/>
            <p:cNvSpPr txBox="1">
              <a:spLocks noChangeArrowheads="1"/>
            </p:cNvSpPr>
            <p:nvPr/>
          </p:nvSpPr>
          <p:spPr bwMode="auto">
            <a:xfrm>
              <a:off x="2754315" y="2037820"/>
              <a:ext cx="378685" cy="410766"/>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fr-BE" sz="1400" dirty="0">
                  <a:solidFill>
                    <a:schemeClr val="bg1"/>
                  </a:solidFill>
                  <a:latin typeface="+mn-lt"/>
                </a:rPr>
                <a:t>V3</a:t>
              </a:r>
            </a:p>
          </p:txBody>
        </p:sp>
        <p:sp>
          <p:nvSpPr>
            <p:cNvPr id="33" name="Line 19"/>
            <p:cNvSpPr>
              <a:spLocks noChangeShapeType="1"/>
            </p:cNvSpPr>
            <p:nvPr/>
          </p:nvSpPr>
          <p:spPr bwMode="auto">
            <a:xfrm flipV="1">
              <a:off x="2970247" y="2470038"/>
              <a:ext cx="0" cy="813586"/>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fr-BE" sz="1400">
                <a:solidFill>
                  <a:schemeClr val="bg1"/>
                </a:solidFill>
              </a:endParaRPr>
            </a:p>
          </p:txBody>
        </p:sp>
      </p:grpSp>
      <p:grpSp>
        <p:nvGrpSpPr>
          <p:cNvPr id="34" name="Groupe 79"/>
          <p:cNvGrpSpPr>
            <a:grpSpLocks/>
          </p:cNvGrpSpPr>
          <p:nvPr/>
        </p:nvGrpSpPr>
        <p:grpSpPr bwMode="auto">
          <a:xfrm>
            <a:off x="4267200" y="1497806"/>
            <a:ext cx="378630" cy="934641"/>
            <a:chOff x="2754315" y="2037820"/>
            <a:chExt cx="378685" cy="1245804"/>
          </a:xfrm>
        </p:grpSpPr>
        <p:sp>
          <p:nvSpPr>
            <p:cNvPr id="35" name="Text Box 18"/>
            <p:cNvSpPr txBox="1">
              <a:spLocks noChangeArrowheads="1"/>
            </p:cNvSpPr>
            <p:nvPr/>
          </p:nvSpPr>
          <p:spPr bwMode="auto">
            <a:xfrm>
              <a:off x="2754315" y="2037820"/>
              <a:ext cx="378685" cy="410243"/>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fr-BE" sz="1400" dirty="0">
                  <a:solidFill>
                    <a:schemeClr val="bg1"/>
                  </a:solidFill>
                  <a:latin typeface="+mn-lt"/>
                </a:rPr>
                <a:t>V2</a:t>
              </a:r>
            </a:p>
          </p:txBody>
        </p:sp>
        <p:sp>
          <p:nvSpPr>
            <p:cNvPr id="36" name="Line 19"/>
            <p:cNvSpPr>
              <a:spLocks noChangeShapeType="1"/>
            </p:cNvSpPr>
            <p:nvPr/>
          </p:nvSpPr>
          <p:spPr bwMode="auto">
            <a:xfrm flipV="1">
              <a:off x="2970247" y="2469487"/>
              <a:ext cx="0" cy="81413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fr-BE" sz="1400">
                <a:solidFill>
                  <a:schemeClr val="bg1"/>
                </a:solidFill>
              </a:endParaRPr>
            </a:p>
          </p:txBody>
        </p:sp>
      </p:grpSp>
      <p:grpSp>
        <p:nvGrpSpPr>
          <p:cNvPr id="37" name="Groupe 16"/>
          <p:cNvGrpSpPr>
            <a:grpSpLocks/>
          </p:cNvGrpSpPr>
          <p:nvPr/>
        </p:nvGrpSpPr>
        <p:grpSpPr bwMode="auto">
          <a:xfrm>
            <a:off x="8528047" y="1510904"/>
            <a:ext cx="421975" cy="1332309"/>
            <a:chOff x="8528653" y="2013936"/>
            <a:chExt cx="421376" cy="1776864"/>
          </a:xfrm>
        </p:grpSpPr>
        <p:sp>
          <p:nvSpPr>
            <p:cNvPr id="38" name="Text Box 18"/>
            <p:cNvSpPr txBox="1">
              <a:spLocks noChangeArrowheads="1"/>
            </p:cNvSpPr>
            <p:nvPr/>
          </p:nvSpPr>
          <p:spPr bwMode="auto">
            <a:xfrm>
              <a:off x="8528653" y="2013936"/>
              <a:ext cx="421376" cy="410474"/>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defRPr/>
              </a:pPr>
              <a:r>
                <a:rPr lang="fr-BE" sz="1400" dirty="0">
                  <a:solidFill>
                    <a:schemeClr val="bg1"/>
                  </a:solidFill>
                  <a:latin typeface="+mn-lt"/>
                </a:rPr>
                <a:t>Réf</a:t>
              </a:r>
            </a:p>
          </p:txBody>
        </p:sp>
        <p:sp>
          <p:nvSpPr>
            <p:cNvPr id="39" name="Line 19"/>
            <p:cNvSpPr>
              <a:spLocks noChangeShapeType="1"/>
            </p:cNvSpPr>
            <p:nvPr/>
          </p:nvSpPr>
          <p:spPr bwMode="auto">
            <a:xfrm flipV="1">
              <a:off x="8744246" y="2445846"/>
              <a:ext cx="0" cy="134495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fr-BE" sz="1400">
                <a:solidFill>
                  <a:schemeClr val="bg1"/>
                </a:solidFill>
              </a:endParaRPr>
            </a:p>
          </p:txBody>
        </p:sp>
      </p:grpSp>
      <p:sp>
        <p:nvSpPr>
          <p:cNvPr id="40" name="Text Box 40"/>
          <p:cNvSpPr txBox="1">
            <a:spLocks noChangeArrowheads="1"/>
          </p:cNvSpPr>
          <p:nvPr/>
        </p:nvSpPr>
        <p:spPr bwMode="auto">
          <a:xfrm>
            <a:off x="215900" y="4635105"/>
            <a:ext cx="5216428" cy="284693"/>
          </a:xfrm>
          <a:prstGeom prst="rect">
            <a:avLst/>
          </a:prstGeom>
          <a:solidFill>
            <a:srgbClr val="FF0000"/>
          </a:solidFill>
          <a:ln w="3175">
            <a:solidFill>
              <a:schemeClr val="bg1"/>
            </a:solidFill>
            <a:miter lim="800000"/>
            <a:headEnd/>
            <a:tailEnd/>
          </a:ln>
        </p:spPr>
        <p:txBody>
          <a:bodyPr wrap="none" lIns="68580" tIns="34290" rIns="68580" bIns="34290">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BE" sz="1400" dirty="0">
                <a:solidFill>
                  <a:schemeClr val="bg1"/>
                </a:solidFill>
                <a:latin typeface="+mn-lt"/>
              </a:rPr>
              <a:t>Fécondité : temps nécessaire pour obtenir une gestation ou un vêlage</a:t>
            </a:r>
          </a:p>
        </p:txBody>
      </p:sp>
      <p:sp>
        <p:nvSpPr>
          <p:cNvPr id="41" name="Flèche droite 40"/>
          <p:cNvSpPr/>
          <p:nvPr/>
        </p:nvSpPr>
        <p:spPr>
          <a:xfrm flipH="1">
            <a:off x="179388" y="3073007"/>
            <a:ext cx="1641026" cy="557215"/>
          </a:xfrm>
          <a:prstGeom prst="rightArrow">
            <a:avLst/>
          </a:prstGeom>
          <a:solidFill>
            <a:schemeClr val="accent5">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fr-BE" sz="1400" dirty="0">
                <a:solidFill>
                  <a:schemeClr val="bg1"/>
                </a:solidFill>
              </a:rPr>
              <a:t>NIF  </a:t>
            </a:r>
          </a:p>
        </p:txBody>
      </p:sp>
      <p:sp>
        <p:nvSpPr>
          <p:cNvPr id="42" name="Flèche droite 41"/>
          <p:cNvSpPr/>
          <p:nvPr/>
        </p:nvSpPr>
        <p:spPr>
          <a:xfrm flipH="1">
            <a:off x="179388" y="3771900"/>
            <a:ext cx="2736850" cy="702469"/>
          </a:xfrm>
          <a:prstGeom prst="rightArrow">
            <a:avLst/>
          </a:prstGeom>
          <a:solidFill>
            <a:schemeClr val="accent5">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fr-BE" sz="1400" dirty="0">
                <a:solidFill>
                  <a:schemeClr val="bg1"/>
                </a:solidFill>
              </a:rPr>
              <a:t>NV1 </a:t>
            </a:r>
          </a:p>
        </p:txBody>
      </p:sp>
      <p:cxnSp>
        <p:nvCxnSpPr>
          <p:cNvPr id="43" name="Connecteur droit 42"/>
          <p:cNvCxnSpPr/>
          <p:nvPr/>
        </p:nvCxnSpPr>
        <p:spPr>
          <a:xfrm>
            <a:off x="1836738" y="2842025"/>
            <a:ext cx="0" cy="620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flipH="1">
            <a:off x="2916238" y="2842025"/>
            <a:ext cx="0" cy="16740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Flèche droite 44"/>
          <p:cNvSpPr/>
          <p:nvPr/>
        </p:nvSpPr>
        <p:spPr>
          <a:xfrm flipH="1">
            <a:off x="2915816" y="2955726"/>
            <a:ext cx="504824" cy="702469"/>
          </a:xfrm>
          <a:prstGeom prst="rightArrow">
            <a:avLst/>
          </a:prstGeom>
          <a:solidFill>
            <a:schemeClr val="accent4">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fr-BE" sz="1400" dirty="0">
                <a:solidFill>
                  <a:schemeClr val="bg1"/>
                </a:solidFill>
              </a:rPr>
              <a:t>VIF</a:t>
            </a:r>
          </a:p>
        </p:txBody>
      </p:sp>
      <p:sp>
        <p:nvSpPr>
          <p:cNvPr id="46" name="Flèche droite 45"/>
          <p:cNvSpPr/>
          <p:nvPr/>
        </p:nvSpPr>
        <p:spPr>
          <a:xfrm flipH="1">
            <a:off x="2916237" y="3771900"/>
            <a:ext cx="1587501" cy="701279"/>
          </a:xfrm>
          <a:prstGeom prst="rightArrow">
            <a:avLst/>
          </a:prstGeom>
          <a:solidFill>
            <a:schemeClr val="accent4">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fr-BE" sz="1400" dirty="0">
                <a:solidFill>
                  <a:schemeClr val="bg1"/>
                </a:solidFill>
              </a:rPr>
              <a:t>VV</a:t>
            </a:r>
          </a:p>
        </p:txBody>
      </p:sp>
      <p:cxnSp>
        <p:nvCxnSpPr>
          <p:cNvPr id="47" name="Connecteur droit 46"/>
          <p:cNvCxnSpPr/>
          <p:nvPr/>
        </p:nvCxnSpPr>
        <p:spPr>
          <a:xfrm>
            <a:off x="3421063" y="2843215"/>
            <a:ext cx="0" cy="6215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4503738" y="2853931"/>
            <a:ext cx="0" cy="16311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187325" y="2842022"/>
            <a:ext cx="0" cy="1632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 Box 40"/>
          <p:cNvSpPr txBox="1">
            <a:spLocks noChangeArrowheads="1"/>
          </p:cNvSpPr>
          <p:nvPr/>
        </p:nvSpPr>
        <p:spPr bwMode="auto">
          <a:xfrm>
            <a:off x="7447560" y="4034964"/>
            <a:ext cx="1149289" cy="715581"/>
          </a:xfrm>
          <a:prstGeom prst="rect">
            <a:avLst/>
          </a:prstGeom>
          <a:solidFill>
            <a:schemeClr val="tx2">
              <a:lumMod val="75000"/>
            </a:schemeClr>
          </a:solidFill>
          <a:ln w="9525">
            <a:solidFill>
              <a:schemeClr val="tx1"/>
            </a:solidFill>
            <a:miter lim="800000"/>
            <a:headEnd/>
            <a:tailEnd/>
          </a:ln>
        </p:spPr>
        <p:txBody>
          <a:bodyPr wrap="none" lIns="68580" tIns="34290" rIns="68580" bIns="34290">
            <a:spAutoFit/>
          </a:bodyPr>
          <a:lstStyle>
            <a:lvl1pPr>
              <a:spcBef>
                <a:spcPct val="20000"/>
              </a:spcBef>
              <a:buFont typeface="Arial Narrow" pitchFamily="34" charset="0"/>
              <a:buChar char="●"/>
              <a:defRPr sz="2600">
                <a:solidFill>
                  <a:schemeClr val="tx1"/>
                </a:solidFill>
                <a:latin typeface="Arial Narrow" pitchFamily="34" charset="0"/>
              </a:defRPr>
            </a:lvl1pPr>
            <a:lvl2pPr marL="742950" indent="-285750">
              <a:spcBef>
                <a:spcPct val="20000"/>
              </a:spcBef>
              <a:buFont typeface="Wingdings" pitchFamily="2" charset="2"/>
              <a:buChar char="§"/>
              <a:defRPr sz="2400">
                <a:solidFill>
                  <a:schemeClr val="tx1"/>
                </a:solidFill>
                <a:latin typeface="Arial Narrow" pitchFamily="34" charset="0"/>
              </a:defRPr>
            </a:lvl2pPr>
            <a:lvl3pPr marL="1143000" indent="-228600">
              <a:spcBef>
                <a:spcPct val="20000"/>
              </a:spcBef>
              <a:buChar char="•"/>
              <a:defRPr sz="20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eaLnBrk="1" hangingPunct="1">
              <a:spcBef>
                <a:spcPct val="0"/>
              </a:spcBef>
              <a:buFontTx/>
              <a:buNone/>
            </a:pPr>
            <a:r>
              <a:rPr lang="fr-BE" altLang="fr-FR" sz="1400" u="sng" dirty="0">
                <a:solidFill>
                  <a:schemeClr val="bg1"/>
                </a:solidFill>
                <a:latin typeface="+mn-lt"/>
              </a:rPr>
              <a:t>Objectifs</a:t>
            </a:r>
            <a:r>
              <a:rPr lang="fr-BE" altLang="fr-FR" sz="1400" dirty="0">
                <a:solidFill>
                  <a:schemeClr val="bg1"/>
                </a:solidFill>
                <a:latin typeface="+mn-lt"/>
              </a:rPr>
              <a:t> </a:t>
            </a:r>
          </a:p>
          <a:p>
            <a:pPr eaLnBrk="1" hangingPunct="1">
              <a:spcBef>
                <a:spcPct val="0"/>
              </a:spcBef>
              <a:buFontTx/>
              <a:buNone/>
            </a:pPr>
            <a:r>
              <a:rPr lang="fr-BE" altLang="fr-FR" sz="1400" dirty="0">
                <a:solidFill>
                  <a:schemeClr val="bg1"/>
                </a:solidFill>
                <a:latin typeface="+mn-lt"/>
              </a:rPr>
              <a:t>VIF : 85 J</a:t>
            </a:r>
          </a:p>
          <a:p>
            <a:pPr eaLnBrk="1" hangingPunct="1">
              <a:spcBef>
                <a:spcPct val="0"/>
              </a:spcBef>
              <a:buFontTx/>
              <a:buNone/>
            </a:pPr>
            <a:r>
              <a:rPr lang="fr-BE" altLang="fr-FR" sz="1400" dirty="0" err="1">
                <a:solidFill>
                  <a:schemeClr val="bg1"/>
                </a:solidFill>
                <a:latin typeface="+mn-lt"/>
              </a:rPr>
              <a:t>VV</a:t>
            </a:r>
            <a:r>
              <a:rPr lang="fr-BE" altLang="fr-FR" sz="1400" dirty="0">
                <a:solidFill>
                  <a:schemeClr val="bg1"/>
                </a:solidFill>
                <a:latin typeface="+mn-lt"/>
              </a:rPr>
              <a:t> : 365 jours</a:t>
            </a:r>
          </a:p>
        </p:txBody>
      </p:sp>
      <p:sp>
        <p:nvSpPr>
          <p:cNvPr id="51" name="Text Box 40"/>
          <p:cNvSpPr txBox="1">
            <a:spLocks noChangeArrowheads="1"/>
          </p:cNvSpPr>
          <p:nvPr/>
        </p:nvSpPr>
        <p:spPr bwMode="auto">
          <a:xfrm>
            <a:off x="900114" y="844156"/>
            <a:ext cx="4282839" cy="284693"/>
          </a:xfrm>
          <a:prstGeom prst="rect">
            <a:avLst/>
          </a:prstGeom>
          <a:solidFill>
            <a:srgbClr val="002060"/>
          </a:solidFill>
          <a:ln w="9525">
            <a:solidFill>
              <a:schemeClr val="tx1"/>
            </a:solidFill>
            <a:miter lim="800000"/>
            <a:headEnd/>
            <a:tailEnd/>
          </a:ln>
        </p:spPr>
        <p:txBody>
          <a:bodyPr wrap="none" lIns="68580" tIns="34290" rIns="68580" bIns="34290">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r>
              <a:rPr lang="fr-BE" sz="1400" dirty="0">
                <a:solidFill>
                  <a:schemeClr val="bg1"/>
                </a:solidFill>
                <a:latin typeface="+mn-lt"/>
              </a:rPr>
              <a:t>Fertilité : n d’</a:t>
            </a:r>
            <a:r>
              <a:rPr lang="fr-BE" sz="1400" dirty="0" err="1">
                <a:solidFill>
                  <a:schemeClr val="bg1"/>
                </a:solidFill>
                <a:latin typeface="+mn-lt"/>
              </a:rPr>
              <a:t>ins</a:t>
            </a:r>
            <a:r>
              <a:rPr lang="fr-BE" sz="1400" dirty="0">
                <a:solidFill>
                  <a:schemeClr val="bg1"/>
                </a:solidFill>
                <a:latin typeface="+mn-lt"/>
              </a:rPr>
              <a:t> pour obtenir une gestation ou un vêlage</a:t>
            </a:r>
          </a:p>
        </p:txBody>
      </p:sp>
      <p:sp>
        <p:nvSpPr>
          <p:cNvPr id="52" name="Text Box 40"/>
          <p:cNvSpPr txBox="1">
            <a:spLocks noChangeArrowheads="1"/>
          </p:cNvSpPr>
          <p:nvPr/>
        </p:nvSpPr>
        <p:spPr bwMode="auto">
          <a:xfrm>
            <a:off x="6588127" y="574731"/>
            <a:ext cx="1422441" cy="500137"/>
          </a:xfrm>
          <a:prstGeom prst="rect">
            <a:avLst/>
          </a:prstGeom>
          <a:solidFill>
            <a:schemeClr val="tx2">
              <a:lumMod val="75000"/>
            </a:schemeClr>
          </a:solidFill>
          <a:ln w="9525">
            <a:solidFill>
              <a:schemeClr val="tx1"/>
            </a:solidFill>
            <a:miter lim="800000"/>
            <a:headEnd/>
            <a:tailEnd/>
          </a:ln>
        </p:spPr>
        <p:txBody>
          <a:bodyPr wrap="none" lIns="68580" tIns="34290" rIns="68580" bIns="34290">
            <a:spAutoFit/>
          </a:bodyPr>
          <a:lstStyle>
            <a:lvl1pPr>
              <a:spcBef>
                <a:spcPct val="20000"/>
              </a:spcBef>
              <a:buFont typeface="Arial Narrow" pitchFamily="34" charset="0"/>
              <a:buChar char="●"/>
              <a:defRPr sz="2600">
                <a:solidFill>
                  <a:schemeClr val="tx1"/>
                </a:solidFill>
                <a:latin typeface="Arial Narrow" pitchFamily="34" charset="0"/>
              </a:defRPr>
            </a:lvl1pPr>
            <a:lvl2pPr marL="742950" indent="-285750">
              <a:spcBef>
                <a:spcPct val="20000"/>
              </a:spcBef>
              <a:buFont typeface="Wingdings" pitchFamily="2" charset="2"/>
              <a:buChar char="§"/>
              <a:defRPr sz="2400">
                <a:solidFill>
                  <a:schemeClr val="tx1"/>
                </a:solidFill>
                <a:latin typeface="Arial Narrow" pitchFamily="34" charset="0"/>
              </a:defRPr>
            </a:lvl2pPr>
            <a:lvl3pPr marL="1143000" indent="-228600">
              <a:spcBef>
                <a:spcPct val="20000"/>
              </a:spcBef>
              <a:buChar char="•"/>
              <a:defRPr sz="20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eaLnBrk="1" hangingPunct="1">
              <a:spcBef>
                <a:spcPct val="0"/>
              </a:spcBef>
              <a:buFontTx/>
              <a:buNone/>
            </a:pPr>
            <a:r>
              <a:rPr lang="fr-BE" altLang="fr-FR" sz="1400" u="sng">
                <a:solidFill>
                  <a:schemeClr val="bg1"/>
                </a:solidFill>
                <a:latin typeface="+mn-lt"/>
              </a:rPr>
              <a:t>Objectif</a:t>
            </a:r>
            <a:r>
              <a:rPr lang="fr-BE" altLang="fr-FR" sz="1400">
                <a:solidFill>
                  <a:schemeClr val="bg1"/>
                </a:solidFill>
                <a:latin typeface="+mn-lt"/>
              </a:rPr>
              <a:t> </a:t>
            </a:r>
          </a:p>
          <a:p>
            <a:pPr eaLnBrk="1" hangingPunct="1">
              <a:spcBef>
                <a:spcPct val="0"/>
              </a:spcBef>
              <a:buFontTx/>
              <a:buNone/>
            </a:pPr>
            <a:r>
              <a:rPr lang="fr-BE" altLang="fr-FR" sz="1400">
                <a:solidFill>
                  <a:schemeClr val="bg1"/>
                </a:solidFill>
                <a:latin typeface="+mn-lt"/>
              </a:rPr>
              <a:t>&lt; 3 inséminations</a:t>
            </a:r>
          </a:p>
        </p:txBody>
      </p:sp>
      <p:cxnSp>
        <p:nvCxnSpPr>
          <p:cNvPr id="53" name="Connecteur droit avec flèche 52"/>
          <p:cNvCxnSpPr/>
          <p:nvPr/>
        </p:nvCxnSpPr>
        <p:spPr>
          <a:xfrm flipV="1">
            <a:off x="1728788" y="1189435"/>
            <a:ext cx="0" cy="12763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à coins arrondis 53"/>
          <p:cNvSpPr/>
          <p:nvPr/>
        </p:nvSpPr>
        <p:spPr>
          <a:xfrm>
            <a:off x="107951" y="166745"/>
            <a:ext cx="4536282" cy="402840"/>
          </a:xfrm>
          <a:prstGeom prst="roundRect">
            <a:avLst/>
          </a:prstGeom>
          <a:solidFill>
            <a:srgbClr val="9900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fr-BE" altLang="fr-FR" sz="2000" dirty="0"/>
              <a:t>La vache : un outil de production</a:t>
            </a:r>
            <a:endParaRPr lang="fr-BE" sz="2000" dirty="0"/>
          </a:p>
        </p:txBody>
      </p:sp>
      <p:sp>
        <p:nvSpPr>
          <p:cNvPr id="55" name="Text Box 40"/>
          <p:cNvSpPr txBox="1">
            <a:spLocks noChangeArrowheads="1"/>
          </p:cNvSpPr>
          <p:nvPr/>
        </p:nvSpPr>
        <p:spPr bwMode="auto">
          <a:xfrm>
            <a:off x="7418890" y="3073007"/>
            <a:ext cx="1148391" cy="715581"/>
          </a:xfrm>
          <a:prstGeom prst="rect">
            <a:avLst/>
          </a:prstGeom>
          <a:solidFill>
            <a:schemeClr val="tx2">
              <a:lumMod val="75000"/>
            </a:schemeClr>
          </a:solidFill>
          <a:ln w="9525">
            <a:solidFill>
              <a:schemeClr val="tx1"/>
            </a:solidFill>
            <a:miter lim="800000"/>
            <a:headEnd/>
            <a:tailEnd/>
          </a:ln>
        </p:spPr>
        <p:txBody>
          <a:bodyPr wrap="none" lIns="68580" tIns="34290" rIns="68580" bIns="34290">
            <a:spAutoFit/>
          </a:bodyPr>
          <a:lstStyle>
            <a:lvl1pPr>
              <a:spcBef>
                <a:spcPct val="20000"/>
              </a:spcBef>
              <a:buFont typeface="Arial Narrow" pitchFamily="34" charset="0"/>
              <a:buChar char="●"/>
              <a:defRPr sz="2600">
                <a:solidFill>
                  <a:schemeClr val="tx1"/>
                </a:solidFill>
                <a:latin typeface="Arial Narrow" pitchFamily="34" charset="0"/>
              </a:defRPr>
            </a:lvl1pPr>
            <a:lvl2pPr marL="742950" indent="-285750">
              <a:spcBef>
                <a:spcPct val="20000"/>
              </a:spcBef>
              <a:buFont typeface="Wingdings" pitchFamily="2" charset="2"/>
              <a:buChar char="§"/>
              <a:defRPr sz="2400">
                <a:solidFill>
                  <a:schemeClr val="tx1"/>
                </a:solidFill>
                <a:latin typeface="Arial Narrow" pitchFamily="34" charset="0"/>
              </a:defRPr>
            </a:lvl2pPr>
            <a:lvl3pPr marL="1143000" indent="-228600">
              <a:spcBef>
                <a:spcPct val="20000"/>
              </a:spcBef>
              <a:buChar char="•"/>
              <a:defRPr sz="20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eaLnBrk="1" hangingPunct="1">
              <a:spcBef>
                <a:spcPct val="0"/>
              </a:spcBef>
              <a:buFontTx/>
              <a:buNone/>
            </a:pPr>
            <a:r>
              <a:rPr lang="fr-BE" altLang="fr-FR" sz="1400" u="sng" dirty="0">
                <a:solidFill>
                  <a:schemeClr val="bg1"/>
                </a:solidFill>
                <a:latin typeface="+mn-lt"/>
              </a:rPr>
              <a:t>Objectifs</a:t>
            </a:r>
            <a:r>
              <a:rPr lang="fr-BE" altLang="fr-FR" sz="1400" dirty="0">
                <a:solidFill>
                  <a:schemeClr val="bg1"/>
                </a:solidFill>
                <a:latin typeface="+mn-lt"/>
              </a:rPr>
              <a:t> </a:t>
            </a:r>
          </a:p>
          <a:p>
            <a:pPr eaLnBrk="1" hangingPunct="1">
              <a:spcBef>
                <a:spcPct val="0"/>
              </a:spcBef>
              <a:buFontTx/>
              <a:buNone/>
            </a:pPr>
            <a:r>
              <a:rPr lang="fr-BE" altLang="fr-FR" sz="1400" dirty="0">
                <a:solidFill>
                  <a:schemeClr val="bg1"/>
                </a:solidFill>
                <a:latin typeface="+mn-lt"/>
              </a:rPr>
              <a:t>NIF : 15 mois</a:t>
            </a:r>
          </a:p>
          <a:p>
            <a:pPr eaLnBrk="1" hangingPunct="1">
              <a:spcBef>
                <a:spcPct val="0"/>
              </a:spcBef>
              <a:buFontTx/>
              <a:buNone/>
            </a:pPr>
            <a:r>
              <a:rPr lang="fr-BE" altLang="fr-FR" sz="1400" dirty="0">
                <a:solidFill>
                  <a:schemeClr val="bg1"/>
                </a:solidFill>
                <a:latin typeface="+mn-lt"/>
              </a:rPr>
              <a:t>NV1 : 24 mois</a:t>
            </a:r>
          </a:p>
        </p:txBody>
      </p:sp>
      <p:cxnSp>
        <p:nvCxnSpPr>
          <p:cNvPr id="56" name="Connecteur droit avec flèche 55"/>
          <p:cNvCxnSpPr/>
          <p:nvPr/>
        </p:nvCxnSpPr>
        <p:spPr>
          <a:xfrm flipV="1">
            <a:off x="3314201" y="1204186"/>
            <a:ext cx="0" cy="12763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35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0" grpId="0" animBg="1"/>
      <p:bldP spid="41" grpId="0" animBg="1"/>
      <p:bldP spid="42" grpId="0" animBg="1"/>
      <p:bldP spid="45" grpId="0" animBg="1"/>
      <p:bldP spid="46" grpId="0" animBg="1"/>
      <p:bldP spid="50" grpId="0" animBg="1"/>
      <p:bldP spid="51" grpId="0" animBg="1"/>
      <p:bldP spid="52" grpId="0" animBg="1"/>
      <p:bldP spid="5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80"/>
            <a:ext cx="8229600" cy="696515"/>
          </a:xfrm>
        </p:spPr>
        <p:txBody>
          <a:bodyPr>
            <a:normAutofit fontScale="90000"/>
          </a:bodyPr>
          <a:lstStyle/>
          <a:p>
            <a:pPr>
              <a:defRPr/>
            </a:pPr>
            <a:r>
              <a:rPr lang="fr-BE" dirty="0" smtClean="0">
                <a:latin typeface="+mn-lt"/>
              </a:rPr>
              <a:t>Il y a des pertes </a:t>
            </a:r>
            <a:r>
              <a:rPr lang="fr-BE" sz="1800" dirty="0">
                <a:latin typeface="+mn-lt"/>
              </a:rPr>
              <a:t>(par comparaison à la saillie naturelle, une paillette de sperme renferme 20 millions de spermatozoïdes) </a:t>
            </a:r>
          </a:p>
        </p:txBody>
      </p:sp>
      <p:pic>
        <p:nvPicPr>
          <p:cNvPr id="53251" name="Picture 9" descr="utero-b-i-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4" y="1491854"/>
            <a:ext cx="8510588" cy="2524126"/>
          </a:xfrm>
          <a:prstGeom prst="rect">
            <a:avLst/>
          </a:prstGeom>
          <a:noFill/>
          <a:ln w="15875">
            <a:solidFill>
              <a:srgbClr val="000000"/>
            </a:solidFill>
            <a:miter lim="800000"/>
            <a:headEnd/>
            <a:tailEnd/>
          </a:ln>
          <a:effectLst>
            <a:outerShdw dist="107763" dir="27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Oval 10"/>
          <p:cNvSpPr>
            <a:spLocks noChangeArrowheads="1"/>
          </p:cNvSpPr>
          <p:nvPr/>
        </p:nvSpPr>
        <p:spPr bwMode="auto">
          <a:xfrm>
            <a:off x="2339976" y="2561035"/>
            <a:ext cx="381000" cy="285750"/>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lgn="ctr">
              <a:defRPr/>
            </a:pPr>
            <a:endParaRPr lang="es-ES_tradnl" altLang="fr-FR" u="sng" kern="0">
              <a:solidFill>
                <a:srgbClr val="FFFF66"/>
              </a:solidFill>
            </a:endParaRPr>
          </a:p>
        </p:txBody>
      </p:sp>
      <p:sp>
        <p:nvSpPr>
          <p:cNvPr id="6" name="Oval 11"/>
          <p:cNvSpPr>
            <a:spLocks noChangeArrowheads="1"/>
          </p:cNvSpPr>
          <p:nvPr/>
        </p:nvSpPr>
        <p:spPr bwMode="auto">
          <a:xfrm>
            <a:off x="3467100" y="2596754"/>
            <a:ext cx="152400" cy="228600"/>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7" name="Text Box 12"/>
          <p:cNvSpPr txBox="1">
            <a:spLocks noChangeArrowheads="1"/>
          </p:cNvSpPr>
          <p:nvPr/>
        </p:nvSpPr>
        <p:spPr bwMode="auto">
          <a:xfrm>
            <a:off x="931864" y="1583533"/>
            <a:ext cx="3337173" cy="57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spAutoFit/>
          </a:bodyPr>
          <a:lstStyle/>
          <a:p>
            <a:pPr>
              <a:defRPr/>
            </a:pPr>
            <a:r>
              <a:rPr lang="es-ES_tradnl" altLang="fr-FR" b="1" kern="0" dirty="0">
                <a:solidFill>
                  <a:srgbClr val="000000"/>
                </a:solidFill>
                <a:effectLst>
                  <a:outerShdw blurRad="38100" dist="38100" dir="2700000" algn="tl">
                    <a:srgbClr val="FFFFFF"/>
                  </a:outerShdw>
                </a:effectLst>
                <a:latin typeface="Arial" panose="020B0604020202020204" pitchFamily="34" charset="0"/>
              </a:rPr>
              <a:t>10</a:t>
            </a:r>
            <a:r>
              <a:rPr lang="es-ES_tradnl" altLang="fr-FR" b="1" kern="0" baseline="30000" dirty="0">
                <a:solidFill>
                  <a:srgbClr val="000000"/>
                </a:solidFill>
                <a:effectLst>
                  <a:outerShdw blurRad="38100" dist="38100" dir="2700000" algn="tl">
                    <a:srgbClr val="FFFFFF"/>
                  </a:outerShdw>
                </a:effectLst>
                <a:latin typeface="Arial" panose="020B0604020202020204" pitchFamily="34" charset="0"/>
              </a:rPr>
              <a:t>10</a:t>
            </a:r>
            <a:r>
              <a:rPr lang="es-ES_tradnl" altLang="fr-FR" b="1" kern="0" baseline="4000" dirty="0">
                <a:solidFill>
                  <a:srgbClr val="000000"/>
                </a:solidFill>
                <a:effectLst>
                  <a:outerShdw blurRad="38100" dist="38100" dir="2700000" algn="tl">
                    <a:srgbClr val="FFFFFF"/>
                  </a:outerShdw>
                </a:effectLst>
                <a:latin typeface="Arial" panose="020B0604020202020204" pitchFamily="34" charset="0"/>
              </a:rPr>
              <a:t> </a:t>
            </a:r>
            <a:r>
              <a:rPr lang="es-ES_tradnl" altLang="fr-FR" sz="3200" b="1" kern="0" baseline="4000" dirty="0" err="1">
                <a:solidFill>
                  <a:srgbClr val="000000"/>
                </a:solidFill>
                <a:effectLst>
                  <a:outerShdw blurRad="38100" dist="38100" dir="2700000" algn="tl">
                    <a:srgbClr val="FFFFFF"/>
                  </a:outerShdw>
                </a:effectLst>
                <a:latin typeface="Arial" panose="020B0604020202020204" pitchFamily="34" charset="0"/>
              </a:rPr>
              <a:t>spermatozoa</a:t>
            </a:r>
            <a:r>
              <a:rPr lang="es-ES_tradnl" altLang="fr-FR" sz="3200" b="1" kern="0" baseline="4000" dirty="0">
                <a:solidFill>
                  <a:srgbClr val="000000"/>
                </a:solidFill>
                <a:effectLst>
                  <a:outerShdw blurRad="38100" dist="38100" dir="2700000" algn="tl">
                    <a:srgbClr val="FFFFFF"/>
                  </a:outerShdw>
                </a:effectLst>
                <a:latin typeface="Arial" panose="020B0604020202020204" pitchFamily="34" charset="0"/>
              </a:rPr>
              <a:t> (</a:t>
            </a:r>
            <a:r>
              <a:rPr lang="es-ES_tradnl" altLang="fr-FR" sz="3200" b="1" kern="0" baseline="4000" dirty="0" err="1">
                <a:solidFill>
                  <a:srgbClr val="000000"/>
                </a:solidFill>
                <a:effectLst>
                  <a:outerShdw blurRad="38100" dist="38100" dir="2700000" algn="tl">
                    <a:srgbClr val="FFFFFF"/>
                  </a:outerShdw>
                </a:effectLst>
                <a:latin typeface="Arial" panose="020B0604020202020204" pitchFamily="34" charset="0"/>
              </a:rPr>
              <a:t>saillie</a:t>
            </a:r>
            <a:r>
              <a:rPr lang="es-ES_tradnl" altLang="fr-FR" sz="3200" b="1" kern="0" baseline="4000" dirty="0">
                <a:solidFill>
                  <a:srgbClr val="000000"/>
                </a:solidFill>
                <a:effectLst>
                  <a:outerShdw blurRad="38100" dist="38100" dir="2700000" algn="tl">
                    <a:srgbClr val="FFFFFF"/>
                  </a:outerShdw>
                </a:effectLst>
                <a:latin typeface="Arial" panose="020B0604020202020204" pitchFamily="34" charset="0"/>
              </a:rPr>
              <a:t>)</a:t>
            </a:r>
            <a:endParaRPr lang="es-ES_tradnl" altLang="fr-FR" kern="0" dirty="0">
              <a:solidFill>
                <a:srgbClr val="FFFF00"/>
              </a:solidFill>
            </a:endParaRPr>
          </a:p>
        </p:txBody>
      </p:sp>
      <p:sp>
        <p:nvSpPr>
          <p:cNvPr id="8" name="Text Box 13"/>
          <p:cNvSpPr txBox="1">
            <a:spLocks noChangeArrowheads="1"/>
          </p:cNvSpPr>
          <p:nvPr/>
        </p:nvSpPr>
        <p:spPr bwMode="auto">
          <a:xfrm>
            <a:off x="3086100" y="3396855"/>
            <a:ext cx="640922" cy="35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spAutoFit/>
          </a:bodyPr>
          <a:lstStyle/>
          <a:p>
            <a:pPr>
              <a:defRPr/>
            </a:pPr>
            <a:r>
              <a:rPr lang="es-ES_tradnl" altLang="fr-FR" b="1">
                <a:solidFill>
                  <a:srgbClr val="000000"/>
                </a:solidFill>
                <a:effectLst>
                  <a:outerShdw blurRad="38100" dist="38100" dir="2700000" algn="tl">
                    <a:srgbClr val="FFFFFF"/>
                  </a:outerShdw>
                </a:effectLst>
                <a:latin typeface="Arial" panose="020B0604020202020204" pitchFamily="34" charset="0"/>
              </a:rPr>
              <a:t>&lt;10</a:t>
            </a:r>
            <a:r>
              <a:rPr lang="es-ES_tradnl" altLang="fr-FR" b="1" baseline="30000">
                <a:solidFill>
                  <a:srgbClr val="000000"/>
                </a:solidFill>
                <a:effectLst>
                  <a:outerShdw blurRad="38100" dist="38100" dir="2700000" algn="tl">
                    <a:srgbClr val="FFFFFF"/>
                  </a:outerShdw>
                </a:effectLst>
                <a:latin typeface="Arial" panose="020B0604020202020204" pitchFamily="34" charset="0"/>
              </a:rPr>
              <a:t>8</a:t>
            </a:r>
            <a:endParaRPr lang="es-ES_tradnl" altLang="fr-FR" b="1">
              <a:solidFill>
                <a:srgbClr val="000000"/>
              </a:solidFill>
              <a:effectLst>
                <a:outerShdw blurRad="38100" dist="38100" dir="2700000" algn="tl">
                  <a:srgbClr val="FFFFFF"/>
                </a:outerShdw>
              </a:effectLst>
              <a:latin typeface="Arial" panose="020B0604020202020204" pitchFamily="34" charset="0"/>
            </a:endParaRPr>
          </a:p>
        </p:txBody>
      </p:sp>
      <p:sp>
        <p:nvSpPr>
          <p:cNvPr id="9" name="AutoShape 14"/>
          <p:cNvSpPr>
            <a:spLocks noChangeArrowheads="1"/>
          </p:cNvSpPr>
          <p:nvPr/>
        </p:nvSpPr>
        <p:spPr bwMode="auto">
          <a:xfrm>
            <a:off x="2416176" y="2082404"/>
            <a:ext cx="219075" cy="396478"/>
          </a:xfrm>
          <a:prstGeom prst="downArrow">
            <a:avLst>
              <a:gd name="adj1" fmla="val 50000"/>
              <a:gd name="adj2" fmla="val 60326"/>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0" name="AutoShape 15"/>
          <p:cNvSpPr>
            <a:spLocks noChangeArrowheads="1"/>
          </p:cNvSpPr>
          <p:nvPr/>
        </p:nvSpPr>
        <p:spPr bwMode="auto">
          <a:xfrm>
            <a:off x="3467102" y="2996803"/>
            <a:ext cx="219075" cy="366713"/>
          </a:xfrm>
          <a:prstGeom prst="upArrow">
            <a:avLst>
              <a:gd name="adj1" fmla="val 50000"/>
              <a:gd name="adj2" fmla="val 55797"/>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1" name="Oval 16"/>
          <p:cNvSpPr>
            <a:spLocks noChangeArrowheads="1"/>
          </p:cNvSpPr>
          <p:nvPr/>
        </p:nvSpPr>
        <p:spPr bwMode="auto">
          <a:xfrm>
            <a:off x="6305550" y="1982391"/>
            <a:ext cx="152400" cy="128588"/>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2" name="Oval 17"/>
          <p:cNvSpPr>
            <a:spLocks noChangeArrowheads="1"/>
          </p:cNvSpPr>
          <p:nvPr/>
        </p:nvSpPr>
        <p:spPr bwMode="auto">
          <a:xfrm>
            <a:off x="6324601" y="3325417"/>
            <a:ext cx="152400" cy="128588"/>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3" name="AutoShape 18"/>
          <p:cNvSpPr>
            <a:spLocks noChangeArrowheads="1"/>
          </p:cNvSpPr>
          <p:nvPr/>
        </p:nvSpPr>
        <p:spPr bwMode="auto">
          <a:xfrm>
            <a:off x="6286502" y="2172891"/>
            <a:ext cx="219075" cy="366713"/>
          </a:xfrm>
          <a:prstGeom prst="upArrow">
            <a:avLst>
              <a:gd name="adj1" fmla="val 50000"/>
              <a:gd name="adj2" fmla="val 55797"/>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4" name="AutoShape 19"/>
          <p:cNvSpPr>
            <a:spLocks noChangeArrowheads="1"/>
          </p:cNvSpPr>
          <p:nvPr/>
        </p:nvSpPr>
        <p:spPr bwMode="auto">
          <a:xfrm>
            <a:off x="6296026" y="2882505"/>
            <a:ext cx="219075" cy="396478"/>
          </a:xfrm>
          <a:prstGeom prst="downArrow">
            <a:avLst>
              <a:gd name="adj1" fmla="val 50000"/>
              <a:gd name="adj2" fmla="val 60326"/>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5" name="Text Box 20"/>
          <p:cNvSpPr txBox="1">
            <a:spLocks noChangeArrowheads="1"/>
          </p:cNvSpPr>
          <p:nvPr/>
        </p:nvSpPr>
        <p:spPr bwMode="auto">
          <a:xfrm>
            <a:off x="5981700" y="2539605"/>
            <a:ext cx="640922" cy="35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spAutoFit/>
          </a:bodyPr>
          <a:lstStyle/>
          <a:p>
            <a:pPr>
              <a:defRPr/>
            </a:pPr>
            <a:r>
              <a:rPr lang="es-ES_tradnl" altLang="fr-FR" b="1">
                <a:solidFill>
                  <a:srgbClr val="000000"/>
                </a:solidFill>
                <a:effectLst>
                  <a:outerShdw blurRad="38100" dist="38100" dir="2700000" algn="tl">
                    <a:srgbClr val="FFFFFF"/>
                  </a:outerShdw>
                </a:effectLst>
                <a:latin typeface="Arial" panose="020B0604020202020204" pitchFamily="34" charset="0"/>
              </a:rPr>
              <a:t>&lt;10</a:t>
            </a:r>
            <a:r>
              <a:rPr lang="es-ES_tradnl" altLang="fr-FR" b="1" baseline="30000">
                <a:solidFill>
                  <a:srgbClr val="000000"/>
                </a:solidFill>
                <a:effectLst>
                  <a:outerShdw blurRad="38100" dist="38100" dir="2700000" algn="tl">
                    <a:srgbClr val="FFFFFF"/>
                  </a:outerShdw>
                </a:effectLst>
                <a:latin typeface="Arial" panose="020B0604020202020204" pitchFamily="34" charset="0"/>
              </a:rPr>
              <a:t>4</a:t>
            </a:r>
            <a:endParaRPr lang="es-ES_tradnl" altLang="fr-FR" b="1">
              <a:solidFill>
                <a:srgbClr val="000000"/>
              </a:solidFill>
              <a:effectLst>
                <a:outerShdw blurRad="38100" dist="38100" dir="2700000" algn="tl">
                  <a:srgbClr val="FFFFFF"/>
                </a:outerShdw>
              </a:effectLst>
              <a:latin typeface="Arial" panose="020B0604020202020204" pitchFamily="34" charset="0"/>
            </a:endParaRPr>
          </a:p>
        </p:txBody>
      </p:sp>
      <p:sp>
        <p:nvSpPr>
          <p:cNvPr id="16" name="Text Box 21"/>
          <p:cNvSpPr txBox="1">
            <a:spLocks noChangeArrowheads="1"/>
          </p:cNvSpPr>
          <p:nvPr/>
        </p:nvSpPr>
        <p:spPr bwMode="auto">
          <a:xfrm>
            <a:off x="7048500" y="2539605"/>
            <a:ext cx="640922" cy="35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spAutoFit/>
          </a:bodyPr>
          <a:lstStyle/>
          <a:p>
            <a:pPr>
              <a:defRPr/>
            </a:pPr>
            <a:r>
              <a:rPr lang="es-ES_tradnl" altLang="fr-FR" b="1">
                <a:solidFill>
                  <a:srgbClr val="000000"/>
                </a:solidFill>
                <a:effectLst>
                  <a:outerShdw blurRad="38100" dist="38100" dir="2700000" algn="tl">
                    <a:srgbClr val="FFFFFF"/>
                  </a:outerShdw>
                </a:effectLst>
                <a:latin typeface="Arial" panose="020B0604020202020204" pitchFamily="34" charset="0"/>
              </a:rPr>
              <a:t>&lt;10</a:t>
            </a:r>
            <a:r>
              <a:rPr lang="es-ES_tradnl" altLang="fr-FR" b="1" baseline="30000">
                <a:solidFill>
                  <a:srgbClr val="000000"/>
                </a:solidFill>
                <a:effectLst>
                  <a:outerShdw blurRad="38100" dist="38100" dir="2700000" algn="tl">
                    <a:srgbClr val="FFFFFF"/>
                  </a:outerShdw>
                </a:effectLst>
                <a:latin typeface="Arial" panose="020B0604020202020204" pitchFamily="34" charset="0"/>
              </a:rPr>
              <a:t>2</a:t>
            </a:r>
            <a:endParaRPr lang="es-ES_tradnl" altLang="fr-FR" b="1">
              <a:solidFill>
                <a:srgbClr val="000000"/>
              </a:solidFill>
              <a:effectLst>
                <a:outerShdw blurRad="38100" dist="38100" dir="2700000" algn="tl">
                  <a:srgbClr val="FFFFFF"/>
                </a:outerShdw>
              </a:effectLst>
              <a:latin typeface="Arial" panose="020B0604020202020204" pitchFamily="34" charset="0"/>
            </a:endParaRPr>
          </a:p>
        </p:txBody>
      </p:sp>
      <p:sp>
        <p:nvSpPr>
          <p:cNvPr id="17" name="AutoShape 22"/>
          <p:cNvSpPr>
            <a:spLocks noChangeArrowheads="1"/>
          </p:cNvSpPr>
          <p:nvPr/>
        </p:nvSpPr>
        <p:spPr bwMode="auto">
          <a:xfrm>
            <a:off x="7353301" y="2058592"/>
            <a:ext cx="219075" cy="421481"/>
          </a:xfrm>
          <a:prstGeom prst="upArrow">
            <a:avLst>
              <a:gd name="adj1" fmla="val 50000"/>
              <a:gd name="adj2" fmla="val 64130"/>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8" name="AutoShape 23"/>
          <p:cNvSpPr>
            <a:spLocks noChangeArrowheads="1"/>
          </p:cNvSpPr>
          <p:nvPr/>
        </p:nvSpPr>
        <p:spPr bwMode="auto">
          <a:xfrm>
            <a:off x="7362826" y="2939654"/>
            <a:ext cx="219075" cy="477440"/>
          </a:xfrm>
          <a:prstGeom prst="downArrow">
            <a:avLst>
              <a:gd name="adj1" fmla="val 50000"/>
              <a:gd name="adj2" fmla="val 72645"/>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19" name="Oval 24"/>
          <p:cNvSpPr>
            <a:spLocks noChangeArrowheads="1"/>
          </p:cNvSpPr>
          <p:nvPr/>
        </p:nvSpPr>
        <p:spPr bwMode="auto">
          <a:xfrm>
            <a:off x="7429500" y="1953817"/>
            <a:ext cx="76200" cy="71438"/>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
        <p:nvSpPr>
          <p:cNvPr id="20" name="Oval 25"/>
          <p:cNvSpPr>
            <a:spLocks noChangeArrowheads="1"/>
          </p:cNvSpPr>
          <p:nvPr/>
        </p:nvSpPr>
        <p:spPr bwMode="auto">
          <a:xfrm>
            <a:off x="7429500" y="3511154"/>
            <a:ext cx="76200" cy="71438"/>
          </a:xfrm>
          <a:prstGeom prst="ellipse">
            <a:avLst/>
          </a:prstGeom>
          <a:solidFill>
            <a:srgbClr val="FFFF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618" tIns="40809" rIns="81618" bIns="40809" anchor="ctr"/>
          <a:lstStyle/>
          <a:p>
            <a:pPr>
              <a:defRPr/>
            </a:pPr>
            <a:endParaRPr lang="fr-BE" u="sng" kern="0">
              <a:solidFill>
                <a:srgbClr val="000000"/>
              </a:solidFill>
            </a:endParaRPr>
          </a:p>
        </p:txBody>
      </p:sp>
    </p:spTree>
    <p:extLst>
      <p:ext uri="{BB962C8B-B14F-4D97-AF65-F5344CB8AC3E}">
        <p14:creationId xmlns:p14="http://schemas.microsoft.com/office/powerpoint/2010/main" val="25008985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ext Box 11"/>
          <p:cNvSpPr txBox="1">
            <a:spLocks noChangeArrowheads="1"/>
          </p:cNvSpPr>
          <p:nvPr/>
        </p:nvSpPr>
        <p:spPr bwMode="auto">
          <a:xfrm>
            <a:off x="7793038" y="4444605"/>
            <a:ext cx="164895" cy="29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18" tIns="40809" rIns="81618" bIns="40809">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endParaRPr lang="fr-BE" altLang="fr-FR" sz="1400">
              <a:solidFill>
                <a:srgbClr val="FFFF00"/>
              </a:solidFill>
              <a:latin typeface="Comic Sans MS" pitchFamily="66" charset="0"/>
            </a:endParaRPr>
          </a:p>
        </p:txBody>
      </p:sp>
      <p:pic>
        <p:nvPicPr>
          <p:cNvPr id="54275" name="Picture 13" descr="dia22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596" y="2350396"/>
            <a:ext cx="3528392" cy="2243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14" descr="sans titr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1" y="303610"/>
            <a:ext cx="3600077" cy="21395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77" name="Text Box 15"/>
          <p:cNvSpPr txBox="1">
            <a:spLocks noChangeArrowheads="1"/>
          </p:cNvSpPr>
          <p:nvPr/>
        </p:nvSpPr>
        <p:spPr bwMode="auto">
          <a:xfrm>
            <a:off x="2843213" y="4462464"/>
            <a:ext cx="1561046" cy="344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1700">
                <a:solidFill>
                  <a:schemeClr val="tx1"/>
                </a:solidFill>
              </a:rPr>
              <a:t>(N. Hagen ENVT)</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81</a:t>
            </a:fld>
            <a:endParaRPr lang="fr-BE"/>
          </a:p>
        </p:txBody>
      </p:sp>
    </p:spTree>
    <p:custDataLst>
      <p:tags r:id="rId1"/>
    </p:custDataLst>
    <p:extLst>
      <p:ext uri="{BB962C8B-B14F-4D97-AF65-F5344CB8AC3E}">
        <p14:creationId xmlns:p14="http://schemas.microsoft.com/office/powerpoint/2010/main" val="27229665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ext Box 11"/>
          <p:cNvSpPr txBox="1">
            <a:spLocks noChangeArrowheads="1"/>
          </p:cNvSpPr>
          <p:nvPr/>
        </p:nvSpPr>
        <p:spPr bwMode="auto">
          <a:xfrm>
            <a:off x="7793038" y="4444605"/>
            <a:ext cx="164895" cy="29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18" tIns="40809" rIns="81618" bIns="40809">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endParaRPr lang="fr-BE" altLang="fr-FR" sz="1400">
              <a:solidFill>
                <a:srgbClr val="FFFF00"/>
              </a:solidFill>
              <a:latin typeface="Comic Sans MS" pitchFamily="66" charset="0"/>
            </a:endParaRPr>
          </a:p>
        </p:txBody>
      </p:sp>
      <p:sp>
        <p:nvSpPr>
          <p:cNvPr id="54277" name="Text Box 15"/>
          <p:cNvSpPr txBox="1">
            <a:spLocks noChangeArrowheads="1"/>
          </p:cNvSpPr>
          <p:nvPr/>
        </p:nvSpPr>
        <p:spPr bwMode="auto">
          <a:xfrm>
            <a:off x="2843213" y="4462464"/>
            <a:ext cx="1561046" cy="344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81618" tIns="40809" rIns="81618" bIns="40809">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1700">
                <a:solidFill>
                  <a:schemeClr val="tx1"/>
                </a:solidFill>
              </a:rPr>
              <a:t>(N. Hagen ENVT)</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82</a:t>
            </a:fld>
            <a:endParaRPr lang="fr-BE"/>
          </a:p>
        </p:txBody>
      </p:sp>
      <p:sp>
        <p:nvSpPr>
          <p:cNvPr id="7" name="Rectangle 4"/>
          <p:cNvSpPr txBox="1">
            <a:spLocks noChangeArrowheads="1"/>
          </p:cNvSpPr>
          <p:nvPr/>
        </p:nvSpPr>
        <p:spPr>
          <a:xfrm>
            <a:off x="5003800" y="195263"/>
            <a:ext cx="3887788" cy="485775"/>
          </a:xfrm>
          <a:prstGeom prst="rect">
            <a:avLst/>
          </a:prstGeom>
          <a:solidFill>
            <a:srgbClr val="800000"/>
          </a:solidFill>
          <a:ln>
            <a:solidFill>
              <a:schemeClr val="tx2"/>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sz="2800" smtClean="0">
                <a:solidFill>
                  <a:schemeClr val="accent3"/>
                </a:solidFill>
              </a:rPr>
              <a:t>IA profonde (FMV Gent) </a:t>
            </a: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21332" y="681038"/>
            <a:ext cx="3946525" cy="2220516"/>
          </a:xfrm>
          <a:prstGeom prst="rect">
            <a:avLst/>
          </a:prstGeom>
          <a:noFill/>
          <a:ln>
            <a:solidFill>
              <a:schemeClr val="tx2"/>
            </a:solidFill>
            <a:miter lim="800000"/>
            <a:headEnd/>
            <a:tailEnd/>
          </a:ln>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1" y="2089546"/>
            <a:ext cx="4103687" cy="26669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41842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D:\2 ACTIVITES ENSEIGNEMENTS\Ressources\Facebook Theriogenology\Gestion insemin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3478"/>
            <a:ext cx="8568952"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A86F1A05-098B-4BC5-8AFC-FFFE968C38FD}" type="slidenum">
              <a:rPr lang="fr-BE" smtClean="0"/>
              <a:t>83</a:t>
            </a:fld>
            <a:endParaRPr lang="fr-BE"/>
          </a:p>
        </p:txBody>
      </p:sp>
    </p:spTree>
    <p:extLst>
      <p:ext uri="{BB962C8B-B14F-4D97-AF65-F5344CB8AC3E}">
        <p14:creationId xmlns:p14="http://schemas.microsoft.com/office/powerpoint/2010/main" val="31031934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à coins arrondis 3"/>
          <p:cNvSpPr/>
          <p:nvPr/>
        </p:nvSpPr>
        <p:spPr>
          <a:xfrm>
            <a:off x="1619672" y="1563638"/>
            <a:ext cx="5400600" cy="140415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81618" tIns="40809" rIns="81618" bIns="40809" spcCol="0" rtlCol="0" anchor="ctr"/>
          <a:lstStyle/>
          <a:p>
            <a:pPr lvl="0"/>
            <a:r>
              <a:rPr lang="fr-BE" sz="3600" dirty="0" smtClean="0">
                <a:solidFill>
                  <a:schemeClr val="tx1"/>
                </a:solidFill>
              </a:rPr>
              <a:t>Quelles sont les méthodes de constat de la gestation ?</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84</a:t>
            </a:fld>
            <a:endParaRPr lang="fr-BE"/>
          </a:p>
        </p:txBody>
      </p:sp>
    </p:spTree>
    <p:extLst>
      <p:ext uri="{BB962C8B-B14F-4D97-AF65-F5344CB8AC3E}">
        <p14:creationId xmlns:p14="http://schemas.microsoft.com/office/powerpoint/2010/main" val="19129406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66" name="Connecteur droit 265"/>
          <p:cNvCxnSpPr/>
          <p:nvPr/>
        </p:nvCxnSpPr>
        <p:spPr>
          <a:xfrm flipV="1">
            <a:off x="499676" y="2111863"/>
            <a:ext cx="8464812" cy="6659"/>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9" name="Connecteur droit 298"/>
          <p:cNvCxnSpPr/>
          <p:nvPr/>
        </p:nvCxnSpPr>
        <p:spPr>
          <a:xfrm>
            <a:off x="2627784" y="2118522"/>
            <a:ext cx="0" cy="19104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Titre 1"/>
          <p:cNvSpPr txBox="1">
            <a:spLocks/>
          </p:cNvSpPr>
          <p:nvPr/>
        </p:nvSpPr>
        <p:spPr>
          <a:xfrm>
            <a:off x="1626342" y="1848492"/>
            <a:ext cx="92943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J 1 à J7</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8" name="Titre 1"/>
          <p:cNvSpPr txBox="1">
            <a:spLocks/>
          </p:cNvSpPr>
          <p:nvPr/>
        </p:nvSpPr>
        <p:spPr>
          <a:xfrm>
            <a:off x="499676" y="1848491"/>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endPar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11" name="Picture 4" descr="Résultat de recherche d'images pour &quot;embryon défini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057051"/>
            <a:ext cx="967871"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2" name="Picture 6" descr="Résultat de recherche d'images pour &quot;spermatozoïd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76" y="1057051"/>
            <a:ext cx="1037078"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6" name="Titre 1"/>
          <p:cNvSpPr txBox="1">
            <a:spLocks/>
          </p:cNvSpPr>
          <p:nvPr/>
        </p:nvSpPr>
        <p:spPr>
          <a:xfrm>
            <a:off x="2602516" y="1848491"/>
            <a:ext cx="1897477"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J8 à J27</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7" name="Titre 1"/>
          <p:cNvSpPr txBox="1">
            <a:spLocks/>
          </p:cNvSpPr>
          <p:nvPr/>
        </p:nvSpPr>
        <p:spPr>
          <a:xfrm>
            <a:off x="4572002" y="1848492"/>
            <a:ext cx="1775047" cy="215723"/>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J28 à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sp>
        <p:nvSpPr>
          <p:cNvPr id="318" name="Titre 1"/>
          <p:cNvSpPr txBox="1">
            <a:spLocks/>
          </p:cNvSpPr>
          <p:nvPr/>
        </p:nvSpPr>
        <p:spPr>
          <a:xfrm>
            <a:off x="6444208" y="1848492"/>
            <a:ext cx="2428913" cy="21572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smtClean="0">
                <a:latin typeface="Verdana" panose="020B0604030504040204" pitchFamily="34" charset="0"/>
                <a:ea typeface="Verdana" panose="020B0604030504040204" pitchFamily="34" charset="0"/>
                <a:cs typeface="Verdana" panose="020B0604030504040204" pitchFamily="34" charset="0"/>
              </a:rPr>
              <a:t>&gt; J45</a:t>
            </a:r>
            <a:endParaRPr lang="fr-BE" sz="1200" dirty="0">
              <a:latin typeface="Verdana" panose="020B0604030504040204" pitchFamily="34" charset="0"/>
              <a:ea typeface="Verdana" panose="020B0604030504040204" pitchFamily="34" charset="0"/>
              <a:cs typeface="Verdana" panose="020B0604030504040204" pitchFamily="34" charset="0"/>
            </a:endParaRPr>
          </a:p>
        </p:txBody>
      </p:sp>
      <p:pic>
        <p:nvPicPr>
          <p:cNvPr id="319" name="Picture 2" descr="D:\Activités d'enseignements\Ressources\Multimedia\Multimedia echographie RU\Photos Titan Benedicte Gabriel\Bov Gestation J42 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035935"/>
            <a:ext cx="1224136" cy="74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 name="Groupe 319"/>
          <p:cNvGrpSpPr/>
          <p:nvPr/>
        </p:nvGrpSpPr>
        <p:grpSpPr>
          <a:xfrm>
            <a:off x="7075236" y="984395"/>
            <a:ext cx="1380864" cy="798560"/>
            <a:chOff x="112713" y="115888"/>
            <a:chExt cx="4478337" cy="3529012"/>
          </a:xfrm>
        </p:grpSpPr>
        <p:pic>
          <p:nvPicPr>
            <p:cNvPr id="321" name="Picture 2" descr="D:\Activités d'enseignements\Ressources\Multimedia\Multimedia echographie RU\Photos Titan Benedicte Gabriel\Bov Gestation Foetus.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 name="Rectangle 321"/>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3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7758" y="1057051"/>
            <a:ext cx="1528218" cy="725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32" name="Connecteur droit 331"/>
          <p:cNvCxnSpPr/>
          <p:nvPr/>
        </p:nvCxnSpPr>
        <p:spPr>
          <a:xfrm>
            <a:off x="4535994" y="2064516"/>
            <a:ext cx="36006" cy="2127415"/>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55" name="Rectangle à coins arrondis 354"/>
          <p:cNvSpPr/>
          <p:nvPr/>
        </p:nvSpPr>
        <p:spPr>
          <a:xfrm>
            <a:off x="1658391" y="660359"/>
            <a:ext cx="2841600"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précoce</a:t>
            </a:r>
            <a:endParaRPr lang="fr-BE" sz="1200" dirty="0">
              <a:latin typeface="Verdana" panose="020B0604030504040204" pitchFamily="34" charset="0"/>
              <a:ea typeface="Verdana" panose="020B0604030504040204" pitchFamily="34" charset="0"/>
            </a:endParaRPr>
          </a:p>
        </p:txBody>
      </p:sp>
      <p:sp>
        <p:nvSpPr>
          <p:cNvPr id="358" name="Rectangle à coins arrondis 357"/>
          <p:cNvSpPr/>
          <p:nvPr/>
        </p:nvSpPr>
        <p:spPr>
          <a:xfrm>
            <a:off x="4572000" y="267494"/>
            <a:ext cx="1728192" cy="630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embryonnaire tardive</a:t>
            </a:r>
            <a:endParaRPr lang="fr-BE" sz="1200" dirty="0">
              <a:latin typeface="Verdana" panose="020B0604030504040204" pitchFamily="34" charset="0"/>
              <a:ea typeface="Verdana" panose="020B0604030504040204" pitchFamily="34" charset="0"/>
            </a:endParaRPr>
          </a:p>
        </p:txBody>
      </p:sp>
      <p:sp>
        <p:nvSpPr>
          <p:cNvPr id="359" name="Rectangle à coins arrondis 358"/>
          <p:cNvSpPr/>
          <p:nvPr/>
        </p:nvSpPr>
        <p:spPr>
          <a:xfrm>
            <a:off x="6460729" y="648715"/>
            <a:ext cx="1728192"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latin typeface="Verdana" panose="020B0604030504040204" pitchFamily="34" charset="0"/>
                <a:ea typeface="Verdana" panose="020B0604030504040204" pitchFamily="34" charset="0"/>
              </a:rPr>
              <a:t>Période </a:t>
            </a:r>
            <a:r>
              <a:rPr lang="fr-BE" sz="1200" dirty="0" err="1" smtClean="0">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cxnSp>
        <p:nvCxnSpPr>
          <p:cNvPr id="360" name="Connecteur droit 359"/>
          <p:cNvCxnSpPr/>
          <p:nvPr/>
        </p:nvCxnSpPr>
        <p:spPr>
          <a:xfrm>
            <a:off x="6410337" y="2111863"/>
            <a:ext cx="34708" cy="2134073"/>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47664" y="2276367"/>
            <a:ext cx="1038960" cy="359353"/>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Récolte  </a:t>
            </a:r>
          </a:p>
          <a:p>
            <a:pPr algn="ctr"/>
            <a:r>
              <a:rPr lang="fr-BE" sz="1200" dirty="0"/>
              <a:t>d</a:t>
            </a:r>
            <a:r>
              <a:rPr lang="fr-BE" sz="1200" dirty="0" smtClean="0"/>
              <a:t>’embryons</a:t>
            </a:r>
          </a:p>
        </p:txBody>
      </p:sp>
      <p:sp>
        <p:nvSpPr>
          <p:cNvPr id="67" name="Rectangle 66"/>
          <p:cNvSpPr/>
          <p:nvPr/>
        </p:nvSpPr>
        <p:spPr>
          <a:xfrm>
            <a:off x="2915817" y="4136985"/>
            <a:ext cx="799877" cy="378981"/>
          </a:xfrm>
          <a:prstGeom prst="rect">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solidFill>
                  <a:schemeClr val="bg1"/>
                </a:solidFill>
              </a:rPr>
              <a:t>PAG  </a:t>
            </a:r>
          </a:p>
          <a:p>
            <a:pPr algn="ctr"/>
            <a:r>
              <a:rPr lang="fr-BE" sz="1200" dirty="0" smtClean="0">
                <a:solidFill>
                  <a:schemeClr val="bg1"/>
                </a:solidFill>
              </a:rPr>
              <a:t>J22-24</a:t>
            </a:r>
            <a:endParaRPr lang="fr-BE" sz="1200" dirty="0">
              <a:solidFill>
                <a:schemeClr val="bg1"/>
              </a:solidFill>
            </a:endParaRPr>
          </a:p>
        </p:txBody>
      </p:sp>
      <p:sp>
        <p:nvSpPr>
          <p:cNvPr id="68" name="Rectangle 67"/>
          <p:cNvSpPr/>
          <p:nvPr/>
        </p:nvSpPr>
        <p:spPr>
          <a:xfrm>
            <a:off x="2915817" y="2740016"/>
            <a:ext cx="686975" cy="378042"/>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solidFill>
                  <a:schemeClr val="tx1"/>
                </a:solidFill>
              </a:rPr>
              <a:t>P4  </a:t>
            </a:r>
          </a:p>
          <a:p>
            <a:pPr algn="ctr"/>
            <a:r>
              <a:rPr lang="fr-BE" sz="1200" dirty="0" smtClean="0">
                <a:solidFill>
                  <a:schemeClr val="tx1"/>
                </a:solidFill>
              </a:rPr>
              <a:t>J18-24</a:t>
            </a:r>
            <a:endParaRPr lang="fr-BE" sz="1200" dirty="0">
              <a:solidFill>
                <a:schemeClr val="tx1"/>
              </a:solidFill>
            </a:endParaRPr>
          </a:p>
        </p:txBody>
      </p:sp>
      <p:sp>
        <p:nvSpPr>
          <p:cNvPr id="69" name="Rectangle 68"/>
          <p:cNvSpPr/>
          <p:nvPr/>
        </p:nvSpPr>
        <p:spPr>
          <a:xfrm>
            <a:off x="2915816" y="3705876"/>
            <a:ext cx="792088" cy="378042"/>
          </a:xfrm>
          <a:prstGeom prst="rect">
            <a:avLst/>
          </a:prstGeom>
          <a:solidFill>
            <a:schemeClr val="bg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Doppler</a:t>
            </a:r>
          </a:p>
          <a:p>
            <a:pPr algn="ctr"/>
            <a:r>
              <a:rPr lang="fr-BE" sz="1200" dirty="0" smtClean="0"/>
              <a:t>J20-22</a:t>
            </a:r>
            <a:endParaRPr lang="fr-BE" sz="1200" dirty="0"/>
          </a:p>
        </p:txBody>
      </p:sp>
      <p:sp>
        <p:nvSpPr>
          <p:cNvPr id="70" name="Rectangle 69"/>
          <p:cNvSpPr/>
          <p:nvPr/>
        </p:nvSpPr>
        <p:spPr>
          <a:xfrm>
            <a:off x="2915816" y="2211710"/>
            <a:ext cx="874663" cy="461665"/>
          </a:xfrm>
          <a:prstGeom prst="rect">
            <a:avLst/>
          </a:prstGeom>
          <a:solidFill>
            <a:schemeClr val="accent6">
              <a:lumMod val="75000"/>
            </a:schemeClr>
          </a:solidFill>
          <a:ln w="3175">
            <a:solidFill>
              <a:schemeClr val="tx1"/>
            </a:solidFill>
          </a:ln>
        </p:spPr>
        <p:txBody>
          <a:bodyPr wrap="none">
            <a:spAutoFit/>
          </a:bodyPr>
          <a:lstStyle/>
          <a:p>
            <a:pPr algn="ctr"/>
            <a:r>
              <a:rPr lang="fr-BE" sz="1200" dirty="0" err="1" smtClean="0"/>
              <a:t>microRNAs</a:t>
            </a:r>
            <a:endParaRPr lang="fr-BE" sz="1200" dirty="0" smtClean="0"/>
          </a:p>
          <a:p>
            <a:pPr algn="ctr"/>
            <a:r>
              <a:rPr lang="fr-BE" sz="1200" dirty="0" smtClean="0"/>
              <a:t>J17-24</a:t>
            </a:r>
            <a:endParaRPr lang="fr-BE" sz="1200" dirty="0"/>
          </a:p>
        </p:txBody>
      </p:sp>
      <p:sp>
        <p:nvSpPr>
          <p:cNvPr id="71" name="Rectangle 70"/>
          <p:cNvSpPr/>
          <p:nvPr/>
        </p:nvSpPr>
        <p:spPr>
          <a:xfrm>
            <a:off x="2915816" y="3147814"/>
            <a:ext cx="1172922" cy="461665"/>
          </a:xfrm>
          <a:prstGeom prst="rect">
            <a:avLst/>
          </a:prstGeom>
          <a:solidFill>
            <a:schemeClr val="accent4">
              <a:lumMod val="75000"/>
            </a:schemeClr>
          </a:solidFill>
          <a:ln>
            <a:solidFill>
              <a:schemeClr val="tx1"/>
            </a:solidFill>
          </a:ln>
        </p:spPr>
        <p:txBody>
          <a:bodyPr wrap="square">
            <a:spAutoFit/>
          </a:bodyPr>
          <a:lstStyle/>
          <a:p>
            <a:pPr algn="ctr"/>
            <a:r>
              <a:rPr lang="fr-BE" sz="1200" dirty="0" smtClean="0">
                <a:solidFill>
                  <a:schemeClr val="bg1"/>
                </a:solidFill>
              </a:rPr>
              <a:t>interféron tau J18-20</a:t>
            </a:r>
            <a:endParaRPr lang="fr-BE" sz="1200" dirty="0">
              <a:solidFill>
                <a:schemeClr val="bg1"/>
              </a:solidFill>
            </a:endParaRPr>
          </a:p>
        </p:txBody>
      </p:sp>
      <p:grpSp>
        <p:nvGrpSpPr>
          <p:cNvPr id="3" name="Groupe 2"/>
          <p:cNvGrpSpPr/>
          <p:nvPr/>
        </p:nvGrpSpPr>
        <p:grpSpPr>
          <a:xfrm>
            <a:off x="262210" y="2328662"/>
            <a:ext cx="2075195" cy="1932519"/>
            <a:chOff x="262208" y="3104882"/>
            <a:chExt cx="2223978" cy="2576691"/>
          </a:xfrm>
        </p:grpSpPr>
        <p:grpSp>
          <p:nvGrpSpPr>
            <p:cNvPr id="9" name="Groupe 8"/>
            <p:cNvGrpSpPr/>
            <p:nvPr/>
          </p:nvGrpSpPr>
          <p:grpSpPr>
            <a:xfrm>
              <a:off x="1535826" y="3619084"/>
              <a:ext cx="950360" cy="1090883"/>
              <a:chOff x="42579" y="5188272"/>
              <a:chExt cx="950360" cy="1090883"/>
            </a:xfrm>
          </p:grpSpPr>
          <p:pic>
            <p:nvPicPr>
              <p:cNvPr id="56" name="Picture 2" descr="C:\Users\User\AppData\Local\Temp\SNAGHTMLc28dd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097" y="5188272"/>
                <a:ext cx="801720" cy="761008"/>
              </a:xfrm>
              <a:prstGeom prst="rect">
                <a:avLst/>
              </a:prstGeom>
              <a:noFill/>
              <a:extLst>
                <a:ext uri="{909E8E84-426E-40DD-AFC4-6F175D3DCCD1}">
                  <a14:hiddenFill xmlns:a14="http://schemas.microsoft.com/office/drawing/2010/main">
                    <a:solidFill>
                      <a:srgbClr val="FFFFFF"/>
                    </a:solidFill>
                  </a14:hiddenFill>
                </a:ext>
              </a:extLst>
            </p:spPr>
          </p:pic>
          <p:sp>
            <p:nvSpPr>
              <p:cNvPr id="64" name="ZoneTexte 63"/>
              <p:cNvSpPr txBox="1"/>
              <p:nvPr/>
            </p:nvSpPr>
            <p:spPr>
              <a:xfrm>
                <a:off x="42579" y="5909823"/>
                <a:ext cx="950360" cy="369332"/>
              </a:xfrm>
              <a:prstGeom prst="rect">
                <a:avLst/>
              </a:prstGeom>
              <a:noFill/>
            </p:spPr>
            <p:txBody>
              <a:bodyPr wrap="none" rtlCol="0">
                <a:spAutoFit/>
              </a:bodyPr>
              <a:lstStyle/>
              <a:p>
                <a:r>
                  <a:rPr lang="fr-BE" sz="1200" dirty="0" smtClean="0">
                    <a:solidFill>
                      <a:schemeClr val="bg1"/>
                    </a:solidFill>
                  </a:rPr>
                  <a:t>Blastocyste</a:t>
                </a:r>
                <a:endParaRPr lang="fr-BE" sz="1200" dirty="0">
                  <a:solidFill>
                    <a:schemeClr val="bg1"/>
                  </a:solidFill>
                </a:endParaRPr>
              </a:p>
            </p:txBody>
          </p:sp>
        </p:grpSp>
        <p:grpSp>
          <p:nvGrpSpPr>
            <p:cNvPr id="10" name="Groupe 9"/>
            <p:cNvGrpSpPr/>
            <p:nvPr/>
          </p:nvGrpSpPr>
          <p:grpSpPr>
            <a:xfrm>
              <a:off x="328885" y="4426278"/>
              <a:ext cx="837595" cy="1255295"/>
              <a:chOff x="35496" y="4157410"/>
              <a:chExt cx="837595" cy="1255295"/>
            </a:xfrm>
          </p:grpSpPr>
          <p:sp>
            <p:nvSpPr>
              <p:cNvPr id="63" name="ZoneTexte 62"/>
              <p:cNvSpPr txBox="1"/>
              <p:nvPr/>
            </p:nvSpPr>
            <p:spPr>
              <a:xfrm>
                <a:off x="35496" y="4797152"/>
                <a:ext cx="837595" cy="615553"/>
              </a:xfrm>
              <a:prstGeom prst="rect">
                <a:avLst/>
              </a:prstGeom>
              <a:noFill/>
            </p:spPr>
            <p:txBody>
              <a:bodyPr wrap="none" rtlCol="0">
                <a:spAutoFit/>
              </a:bodyPr>
              <a:lstStyle/>
              <a:p>
                <a:r>
                  <a:rPr lang="fr-BE" sz="1200" dirty="0" smtClean="0">
                    <a:solidFill>
                      <a:schemeClr val="bg1"/>
                    </a:solidFill>
                  </a:rPr>
                  <a:t>Embryon </a:t>
                </a:r>
              </a:p>
              <a:p>
                <a:r>
                  <a:rPr lang="fr-BE" sz="1200" dirty="0" smtClean="0">
                    <a:solidFill>
                      <a:schemeClr val="bg1"/>
                    </a:solidFill>
                  </a:rPr>
                  <a:t>dégénéré</a:t>
                </a:r>
                <a:endParaRPr lang="fr-BE" sz="1200" dirty="0">
                  <a:solidFill>
                    <a:schemeClr val="bg1"/>
                  </a:solidFill>
                </a:endParaRPr>
              </a:p>
            </p:txBody>
          </p:sp>
          <p:pic>
            <p:nvPicPr>
              <p:cNvPr id="5125" name="Picture 5" descr="C:\Users\User\AppData\Local\Temp\SNAGHTMLe953f4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162" y="4157410"/>
                <a:ext cx="685754" cy="7178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e 10"/>
            <p:cNvGrpSpPr/>
            <p:nvPr/>
          </p:nvGrpSpPr>
          <p:grpSpPr>
            <a:xfrm>
              <a:off x="262208" y="3104882"/>
              <a:ext cx="1054811" cy="1382807"/>
              <a:chOff x="69823" y="2949776"/>
              <a:chExt cx="1054811" cy="1382807"/>
            </a:xfrm>
          </p:grpSpPr>
          <p:sp>
            <p:nvSpPr>
              <p:cNvPr id="7" name="ZoneTexte 6"/>
              <p:cNvSpPr txBox="1"/>
              <p:nvPr/>
            </p:nvSpPr>
            <p:spPr>
              <a:xfrm>
                <a:off x="69823" y="3717030"/>
                <a:ext cx="1054811" cy="615553"/>
              </a:xfrm>
              <a:prstGeom prst="rect">
                <a:avLst/>
              </a:prstGeom>
              <a:noFill/>
            </p:spPr>
            <p:txBody>
              <a:bodyPr wrap="none" rtlCol="0">
                <a:spAutoFit/>
              </a:bodyPr>
              <a:lstStyle/>
              <a:p>
                <a:r>
                  <a:rPr lang="fr-BE" sz="1200" dirty="0" smtClean="0">
                    <a:solidFill>
                      <a:schemeClr val="bg1"/>
                    </a:solidFill>
                  </a:rPr>
                  <a:t>Ovocyte </a:t>
                </a:r>
              </a:p>
              <a:p>
                <a:r>
                  <a:rPr lang="fr-BE" sz="1200" dirty="0" smtClean="0">
                    <a:solidFill>
                      <a:schemeClr val="bg1"/>
                    </a:solidFill>
                  </a:rPr>
                  <a:t>Non fécondé</a:t>
                </a:r>
                <a:endParaRPr lang="fr-BE" sz="1200" dirty="0">
                  <a:solidFill>
                    <a:schemeClr val="bg1"/>
                  </a:solidFill>
                </a:endParaRPr>
              </a:p>
            </p:txBody>
          </p:sp>
          <p:pic>
            <p:nvPicPr>
              <p:cNvPr id="5127" name="Picture 7" descr="C:\Users\User\AppData\Local\Temp\SNAGHTMLe9ebe2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6500" y="2949776"/>
                <a:ext cx="763091" cy="81882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8"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7856" y="4354145"/>
            <a:ext cx="1091501" cy="686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Flèche droite 78"/>
          <p:cNvSpPr/>
          <p:nvPr/>
        </p:nvSpPr>
        <p:spPr>
          <a:xfrm>
            <a:off x="6036423" y="2589629"/>
            <a:ext cx="2948764" cy="486054"/>
          </a:xfrm>
          <a:prstGeom prst="rightArrow">
            <a:avLst/>
          </a:prstGeom>
          <a:solidFill>
            <a:schemeClr val="bg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smtClean="0">
                <a:solidFill>
                  <a:schemeClr val="bg1"/>
                </a:solidFill>
              </a:rPr>
              <a:t>Palpation (J35 voire J45)</a:t>
            </a:r>
            <a:endParaRPr lang="fr-BE" sz="1400" dirty="0">
              <a:solidFill>
                <a:schemeClr val="bg1"/>
              </a:solidFill>
            </a:endParaRPr>
          </a:p>
        </p:txBody>
      </p:sp>
      <p:sp>
        <p:nvSpPr>
          <p:cNvPr id="80" name="Flèche droite 79"/>
          <p:cNvSpPr/>
          <p:nvPr/>
        </p:nvSpPr>
        <p:spPr>
          <a:xfrm>
            <a:off x="4315362" y="2913665"/>
            <a:ext cx="4669825" cy="486054"/>
          </a:xfrm>
          <a:prstGeom prst="rightArrow">
            <a:avLst/>
          </a:prstGeom>
          <a:solidFill>
            <a:schemeClr val="bg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smtClean="0">
                <a:solidFill>
                  <a:schemeClr val="bg1"/>
                </a:solidFill>
              </a:rPr>
              <a:t>Echographie transrectale (&gt; J25)</a:t>
            </a:r>
            <a:endParaRPr lang="fr-BE" sz="1400" dirty="0">
              <a:solidFill>
                <a:schemeClr val="bg1"/>
              </a:solidFill>
            </a:endParaRPr>
          </a:p>
        </p:txBody>
      </p:sp>
      <p:sp>
        <p:nvSpPr>
          <p:cNvPr id="81" name="Flèche droite 80"/>
          <p:cNvSpPr/>
          <p:nvPr/>
        </p:nvSpPr>
        <p:spPr>
          <a:xfrm>
            <a:off x="7668344" y="2265593"/>
            <a:ext cx="1368152" cy="486054"/>
          </a:xfrm>
          <a:prstGeom prst="rightArrow">
            <a:avLst/>
          </a:prstGeom>
          <a:solidFill>
            <a:schemeClr val="bg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smtClean="0">
                <a:solidFill>
                  <a:schemeClr val="bg1"/>
                </a:solidFill>
              </a:rPr>
              <a:t>3D/4D (J45) </a:t>
            </a:r>
            <a:endParaRPr lang="fr-BE" sz="1400" dirty="0">
              <a:solidFill>
                <a:schemeClr val="bg1"/>
              </a:solidFill>
            </a:endParaRPr>
          </a:p>
        </p:txBody>
      </p:sp>
      <p:pic>
        <p:nvPicPr>
          <p:cNvPr id="82" name="Picture 2" descr="C:\Users\User\AppData\Local\Temp\SNAGHTMLbee8df6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9540" y="3425025"/>
            <a:ext cx="919622" cy="874918"/>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p:cNvSpPr/>
          <p:nvPr/>
        </p:nvSpPr>
        <p:spPr>
          <a:xfrm>
            <a:off x="4726891" y="2157581"/>
            <a:ext cx="716516" cy="369441"/>
          </a:xfrm>
          <a:prstGeom prst="rect">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smtClean="0">
                <a:solidFill>
                  <a:schemeClr val="bg1"/>
                </a:solidFill>
              </a:rPr>
              <a:t>PAG  </a:t>
            </a:r>
          </a:p>
          <a:p>
            <a:pPr algn="ctr"/>
            <a:r>
              <a:rPr lang="fr-BE" sz="1400" dirty="0" smtClean="0">
                <a:solidFill>
                  <a:schemeClr val="bg1"/>
                </a:solidFill>
              </a:rPr>
              <a:t>J30-31</a:t>
            </a:r>
            <a:endParaRPr lang="fr-BE" sz="1400" dirty="0">
              <a:solidFill>
                <a:schemeClr val="bg1"/>
              </a:solidFill>
            </a:endParaRPr>
          </a:p>
        </p:txBody>
      </p:sp>
      <p:pic>
        <p:nvPicPr>
          <p:cNvPr id="84" name="Picture 19" descr="https://scontent.flgg1-1.fna.fbcdn.net/v/t1.0-9/59418353_2097373620385518_4117792176983769088_o.jpg?_nc_cat=101&amp;_nc_sid=e3f864&amp;_nc_ohc=3BW7EWStHOwAX-pdHYo&amp;_nc_ht=scontent.flgg1-1.fna&amp;oh=63658a09f6bad7a6171062fb21d04412&amp;oe=5FAEAB2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47795" y="3474380"/>
            <a:ext cx="1651526" cy="82556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25365" y="3372903"/>
            <a:ext cx="1111059" cy="92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Rectangle à coins arrondis 88"/>
          <p:cNvSpPr/>
          <p:nvPr/>
        </p:nvSpPr>
        <p:spPr>
          <a:xfrm>
            <a:off x="4651774" y="4661362"/>
            <a:ext cx="4248600" cy="374669"/>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solidFill>
                  <a:schemeClr val="bg1"/>
                </a:solidFill>
              </a:rPr>
              <a:t>ME = Constat précoce + et constat tardif -</a:t>
            </a:r>
            <a:endParaRPr lang="fr-BE" dirty="0">
              <a:solidFill>
                <a:schemeClr val="bg1"/>
              </a:solidFill>
            </a:endParaRPr>
          </a:p>
        </p:txBody>
      </p:sp>
      <p:sp>
        <p:nvSpPr>
          <p:cNvPr id="15" name="Flèche droite 14"/>
          <p:cNvSpPr/>
          <p:nvPr/>
        </p:nvSpPr>
        <p:spPr>
          <a:xfrm>
            <a:off x="4088738" y="4697590"/>
            <a:ext cx="447256" cy="338441"/>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 name="Rectangle à coins arrondis 90"/>
          <p:cNvSpPr/>
          <p:nvPr/>
        </p:nvSpPr>
        <p:spPr>
          <a:xfrm>
            <a:off x="2787144" y="1010374"/>
            <a:ext cx="1568832" cy="35595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Rectangle à coins arrondis 91"/>
          <p:cNvSpPr/>
          <p:nvPr/>
        </p:nvSpPr>
        <p:spPr>
          <a:xfrm>
            <a:off x="4617616" y="931099"/>
            <a:ext cx="4418881" cy="36388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 name="Rectangle à coins arrondis 92"/>
          <p:cNvSpPr/>
          <p:nvPr/>
        </p:nvSpPr>
        <p:spPr>
          <a:xfrm>
            <a:off x="1517602" y="966488"/>
            <a:ext cx="1131755" cy="17267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6719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7" grpId="0" animBg="1"/>
      <p:bldP spid="68" grpId="0" animBg="1"/>
      <p:bldP spid="69" grpId="0" animBg="1"/>
      <p:bldP spid="70" grpId="0" animBg="1"/>
      <p:bldP spid="71" grpId="0" animBg="1"/>
      <p:bldP spid="79" grpId="0" animBg="1"/>
      <p:bldP spid="80" grpId="0" animBg="1"/>
      <p:bldP spid="81" grpId="0" animBg="1"/>
      <p:bldP spid="83" grpId="0" animBg="1"/>
      <p:bldP spid="89" grpId="0" animBg="1"/>
      <p:bldP spid="15" grpId="0" animBg="1"/>
      <p:bldP spid="91" grpId="0" animBg="1"/>
      <p:bldP spid="92" grpId="0" animBg="1"/>
      <p:bldP spid="9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descr="D:\2 ACTIVITES ENSEIGNEMENTS\Ressources\My Cmaps\Chap 05 Constat de gestation méthodes 2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1" y="123478"/>
            <a:ext cx="8621713"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86F1A05-098B-4BC5-8AFC-FFFE968C38FD}" type="slidenum">
              <a:rPr lang="fr-BE" smtClean="0"/>
              <a:t>86</a:t>
            </a:fld>
            <a:endParaRPr lang="fr-BE"/>
          </a:p>
        </p:txBody>
      </p:sp>
    </p:spTree>
    <p:extLst>
      <p:ext uri="{BB962C8B-B14F-4D97-AF65-F5344CB8AC3E}">
        <p14:creationId xmlns:p14="http://schemas.microsoft.com/office/powerpoint/2010/main" val="21421214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4" descr="D:\Activités d'enseignements\Ressources\My Cmaps\Chap 05 Constat de gestation manuel 2015.c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23479"/>
            <a:ext cx="8980488"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A86F1A05-098B-4BC5-8AFC-FFFE968C38FD}" type="slidenum">
              <a:rPr lang="fr-BE" smtClean="0"/>
              <a:t>87</a:t>
            </a:fld>
            <a:endParaRPr lang="fr-BE"/>
          </a:p>
        </p:txBody>
      </p:sp>
    </p:spTree>
    <p:extLst>
      <p:ext uri="{BB962C8B-B14F-4D97-AF65-F5344CB8AC3E}">
        <p14:creationId xmlns:p14="http://schemas.microsoft.com/office/powerpoint/2010/main" val="16309868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descr="D:\2 ACTIVITES ENSEIGNEMENTS\Ressources\Facebook Theriogenology\Stade de gestation palp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71296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A86F1A05-098B-4BC5-8AFC-FFFE968C38FD}" type="slidenum">
              <a:rPr lang="fr-BE" smtClean="0"/>
              <a:t>88</a:t>
            </a:fld>
            <a:endParaRPr lang="fr-BE"/>
          </a:p>
        </p:txBody>
      </p:sp>
    </p:spTree>
    <p:extLst>
      <p:ext uri="{BB962C8B-B14F-4D97-AF65-F5344CB8AC3E}">
        <p14:creationId xmlns:p14="http://schemas.microsoft.com/office/powerpoint/2010/main" val="25810722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530" name="Groupe 3"/>
          <p:cNvGrpSpPr>
            <a:grpSpLocks/>
          </p:cNvGrpSpPr>
          <p:nvPr/>
        </p:nvGrpSpPr>
        <p:grpSpPr bwMode="auto">
          <a:xfrm>
            <a:off x="251520" y="357504"/>
            <a:ext cx="8496944" cy="4536504"/>
            <a:chOff x="323528" y="620688"/>
            <a:chExt cx="8143875" cy="5772150"/>
          </a:xfrm>
        </p:grpSpPr>
        <p:pic>
          <p:nvPicPr>
            <p:cNvPr id="22531" name="Picture 2" descr="Résultat de recherche d'images pour &quot;lori.bovin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20688"/>
              <a:ext cx="814387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ZoneTexte 2"/>
            <p:cNvSpPr txBox="1">
              <a:spLocks noChangeArrowheads="1"/>
            </p:cNvSpPr>
            <p:nvPr/>
          </p:nvSpPr>
          <p:spPr bwMode="auto">
            <a:xfrm>
              <a:off x="7132218" y="652046"/>
              <a:ext cx="1011992" cy="4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BE" altLang="fr-FR" sz="1500">
                  <a:latin typeface="Calibri" panose="020F0502020204030204" pitchFamily="34" charset="0"/>
                </a:rPr>
                <a:t>Lori.bovine</a:t>
              </a:r>
            </a:p>
          </p:txBody>
        </p:sp>
      </p:grpSp>
      <p:sp>
        <p:nvSpPr>
          <p:cNvPr id="2" name="Espace réservé du numéro de diapositive 1"/>
          <p:cNvSpPr>
            <a:spLocks noGrp="1"/>
          </p:cNvSpPr>
          <p:nvPr>
            <p:ph type="sldNum" sz="quarter" idx="12"/>
          </p:nvPr>
        </p:nvSpPr>
        <p:spPr/>
        <p:txBody>
          <a:bodyPr/>
          <a:lstStyle/>
          <a:p>
            <a:fld id="{A86F1A05-098B-4BC5-8AFC-FFFE968C38FD}" type="slidenum">
              <a:rPr lang="fr-BE" smtClean="0"/>
              <a:t>89</a:t>
            </a:fld>
            <a:endParaRPr lang="fr-BE"/>
          </a:p>
        </p:txBody>
      </p:sp>
    </p:spTree>
    <p:extLst>
      <p:ext uri="{BB962C8B-B14F-4D97-AF65-F5344CB8AC3E}">
        <p14:creationId xmlns:p14="http://schemas.microsoft.com/office/powerpoint/2010/main" val="3200963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90798" y="191077"/>
            <a:ext cx="8429674" cy="868505"/>
          </a:xfrm>
          <a:solidFill>
            <a:schemeClr val="accent6">
              <a:lumMod val="50000"/>
            </a:schemeClr>
          </a:solidFill>
          <a:ln>
            <a:solidFill>
              <a:schemeClr val="tx1"/>
            </a:solidFill>
          </a:ln>
        </p:spPr>
        <p:txBody>
          <a:bodyPr>
            <a:normAutofit/>
          </a:bodyPr>
          <a:lstStyle/>
          <a:p>
            <a:r>
              <a:rPr lang="fr-BE" sz="1800" dirty="0">
                <a:solidFill>
                  <a:schemeClr val="bg1"/>
                </a:solidFill>
                <a:latin typeface="+mn-lt"/>
              </a:rPr>
              <a:t>Le problème de reproduction existe-t-il ?</a:t>
            </a:r>
            <a:br>
              <a:rPr lang="fr-BE" sz="1800" dirty="0">
                <a:solidFill>
                  <a:schemeClr val="bg1"/>
                </a:solidFill>
                <a:latin typeface="+mn-lt"/>
              </a:rPr>
            </a:br>
            <a:r>
              <a:rPr lang="fr-BE" sz="1800" dirty="0" smtClean="0">
                <a:solidFill>
                  <a:schemeClr val="bg1"/>
                </a:solidFill>
                <a:latin typeface="+mn-lt"/>
              </a:rPr>
              <a:t>Cas d’une </a:t>
            </a:r>
            <a:r>
              <a:rPr lang="fr-BE" sz="1800" dirty="0">
                <a:solidFill>
                  <a:schemeClr val="bg1"/>
                </a:solidFill>
                <a:latin typeface="+mn-lt"/>
              </a:rPr>
              <a:t>exploitation laitière de 75 vaches qui </a:t>
            </a:r>
            <a:r>
              <a:rPr lang="fr-BE" sz="1800" dirty="0" smtClean="0">
                <a:solidFill>
                  <a:schemeClr val="bg1"/>
                </a:solidFill>
                <a:latin typeface="+mn-lt"/>
              </a:rPr>
              <a:t>avait </a:t>
            </a:r>
            <a:r>
              <a:rPr lang="fr-BE" sz="1800" dirty="0">
                <a:solidFill>
                  <a:schemeClr val="bg1"/>
                </a:solidFill>
                <a:latin typeface="+mn-lt"/>
              </a:rPr>
              <a:t>un IV de 400 </a:t>
            </a:r>
            <a:r>
              <a:rPr lang="fr-BE" sz="1800" dirty="0" smtClean="0">
                <a:solidFill>
                  <a:schemeClr val="bg1"/>
                </a:solidFill>
                <a:latin typeface="+mn-lt"/>
              </a:rPr>
              <a:t>j </a:t>
            </a:r>
            <a:r>
              <a:rPr lang="fr-BE" sz="1800" dirty="0">
                <a:solidFill>
                  <a:schemeClr val="bg1"/>
                </a:solidFill>
                <a:latin typeface="+mn-lt"/>
              </a:rPr>
              <a:t>et un VIF de 135 </a:t>
            </a:r>
            <a:r>
              <a:rPr lang="fr-BE" sz="1800" dirty="0" smtClean="0">
                <a:solidFill>
                  <a:schemeClr val="bg1"/>
                </a:solidFill>
                <a:latin typeface="+mn-lt"/>
              </a:rPr>
              <a:t>j </a:t>
            </a:r>
            <a:endParaRPr lang="fr-BE" sz="1800" dirty="0">
              <a:solidFill>
                <a:schemeClr val="bg1"/>
              </a:solidFill>
              <a:latin typeface="+mn-lt"/>
            </a:endParaRPr>
          </a:p>
        </p:txBody>
      </p:sp>
      <p:sp>
        <p:nvSpPr>
          <p:cNvPr id="5" name="Titre 1"/>
          <p:cNvSpPr txBox="1">
            <a:spLocks/>
          </p:cNvSpPr>
          <p:nvPr/>
        </p:nvSpPr>
        <p:spPr>
          <a:xfrm>
            <a:off x="573727" y="1566383"/>
            <a:ext cx="6906244" cy="429303"/>
          </a:xfrm>
          <a:prstGeom prst="rect">
            <a:avLst/>
          </a:prstGeom>
          <a:solidFill>
            <a:schemeClr val="accent5">
              <a:lumMod val="50000"/>
            </a:schemeClr>
          </a:solidFill>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1800" dirty="0">
                <a:solidFill>
                  <a:schemeClr val="bg1"/>
                </a:solidFill>
                <a:latin typeface="+mn-lt"/>
              </a:rPr>
              <a:t>Comparaison avec des valeurs de référence</a:t>
            </a:r>
          </a:p>
        </p:txBody>
      </p:sp>
      <p:graphicFrame>
        <p:nvGraphicFramePr>
          <p:cNvPr id="6" name="Tableau 5"/>
          <p:cNvGraphicFramePr>
            <a:graphicFrameLocks noGrp="1"/>
          </p:cNvGraphicFramePr>
          <p:nvPr>
            <p:extLst>
              <p:ext uri="{D42A27DB-BD31-4B8C-83A1-F6EECF244321}">
                <p14:modId xmlns:p14="http://schemas.microsoft.com/office/powerpoint/2010/main" val="1534138221"/>
              </p:ext>
            </p:extLst>
          </p:nvPr>
        </p:nvGraphicFramePr>
        <p:xfrm>
          <a:off x="793667" y="2401207"/>
          <a:ext cx="6096000" cy="116586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88620">
                <a:tc>
                  <a:txBody>
                    <a:bodyPr/>
                    <a:lstStyle/>
                    <a:p>
                      <a:endParaRPr lang="fr-BE" sz="2100" dirty="0"/>
                    </a:p>
                  </a:txBody>
                  <a:tcPr marL="68580" marR="68580" marT="34290" marB="34290"/>
                </a:tc>
                <a:tc>
                  <a:txBody>
                    <a:bodyPr/>
                    <a:lstStyle/>
                    <a:p>
                      <a:pPr algn="ctr"/>
                      <a:r>
                        <a:rPr lang="fr-BE" sz="2100" dirty="0" smtClean="0">
                          <a:solidFill>
                            <a:schemeClr val="tx1"/>
                          </a:solidFill>
                        </a:rPr>
                        <a:t>Observé</a:t>
                      </a:r>
                      <a:endParaRPr lang="fr-BE" sz="2100" dirty="0">
                        <a:solidFill>
                          <a:schemeClr val="tx1"/>
                        </a:solidFill>
                      </a:endParaRPr>
                    </a:p>
                  </a:txBody>
                  <a:tcPr marL="68580" marR="68580" marT="34290" marB="34290"/>
                </a:tc>
                <a:tc>
                  <a:txBody>
                    <a:bodyPr/>
                    <a:lstStyle/>
                    <a:p>
                      <a:pPr algn="ctr"/>
                      <a:r>
                        <a:rPr lang="fr-BE" sz="2100" dirty="0" smtClean="0">
                          <a:solidFill>
                            <a:schemeClr val="tx1"/>
                          </a:solidFill>
                        </a:rPr>
                        <a:t>Objectif</a:t>
                      </a:r>
                      <a:endParaRPr lang="fr-BE" sz="2100" dirty="0">
                        <a:solidFill>
                          <a:schemeClr val="tx1"/>
                        </a:solidFill>
                      </a:endParaRPr>
                    </a:p>
                  </a:txBody>
                  <a:tcPr marL="68580" marR="68580" marT="34290" marB="34290"/>
                </a:tc>
                <a:tc>
                  <a:txBody>
                    <a:bodyPr/>
                    <a:lstStyle/>
                    <a:p>
                      <a:pPr algn="ctr"/>
                      <a:r>
                        <a:rPr lang="fr-BE" sz="2100" dirty="0" smtClean="0">
                          <a:solidFill>
                            <a:schemeClr val="tx1"/>
                          </a:solidFill>
                        </a:rPr>
                        <a:t>Moyenne</a:t>
                      </a:r>
                      <a:endParaRPr lang="fr-BE" sz="2100" dirty="0">
                        <a:solidFill>
                          <a:schemeClr val="tx1"/>
                        </a:solidFill>
                      </a:endParaRPr>
                    </a:p>
                  </a:txBody>
                  <a:tcPr marL="68580" marR="68580" marT="34290" marB="34290"/>
                </a:tc>
                <a:tc>
                  <a:txBody>
                    <a:bodyPr/>
                    <a:lstStyle/>
                    <a:p>
                      <a:pPr algn="ctr"/>
                      <a:r>
                        <a:rPr lang="fr-BE" sz="2100" dirty="0" smtClean="0">
                          <a:solidFill>
                            <a:schemeClr val="tx1"/>
                          </a:solidFill>
                        </a:rPr>
                        <a:t>Top 25 %</a:t>
                      </a:r>
                      <a:endParaRPr lang="fr-BE" sz="2100" dirty="0">
                        <a:solidFill>
                          <a:schemeClr val="tx1"/>
                        </a:solidFill>
                      </a:endParaRPr>
                    </a:p>
                  </a:txBody>
                  <a:tcPr marL="68580" marR="68580" marT="34290" marB="34290"/>
                </a:tc>
              </a:tr>
              <a:tr h="388620">
                <a:tc>
                  <a:txBody>
                    <a:bodyPr/>
                    <a:lstStyle/>
                    <a:p>
                      <a:r>
                        <a:rPr lang="fr-BE" sz="2100" dirty="0" smtClean="0"/>
                        <a:t>IV</a:t>
                      </a:r>
                      <a:endParaRPr lang="fr-BE" sz="2100" dirty="0"/>
                    </a:p>
                  </a:txBody>
                  <a:tcPr marL="68580" marR="68580" marT="34290" marB="34290"/>
                </a:tc>
                <a:tc>
                  <a:txBody>
                    <a:bodyPr/>
                    <a:lstStyle/>
                    <a:p>
                      <a:pPr algn="ctr"/>
                      <a:r>
                        <a:rPr lang="fr-BE" sz="2100" dirty="0" smtClean="0"/>
                        <a:t>400</a:t>
                      </a:r>
                      <a:endParaRPr lang="fr-BE" sz="2100" dirty="0"/>
                    </a:p>
                  </a:txBody>
                  <a:tcPr marL="68580" marR="68580" marT="34290" marB="34290"/>
                </a:tc>
                <a:tc>
                  <a:txBody>
                    <a:bodyPr/>
                    <a:lstStyle/>
                    <a:p>
                      <a:pPr algn="ctr"/>
                      <a:r>
                        <a:rPr lang="fr-BE" sz="2100" dirty="0" smtClean="0"/>
                        <a:t>365</a:t>
                      </a:r>
                      <a:endParaRPr lang="fr-BE" sz="2100" dirty="0"/>
                    </a:p>
                  </a:txBody>
                  <a:tcPr marL="68580" marR="68580" marT="34290" marB="34290"/>
                </a:tc>
                <a:tc>
                  <a:txBody>
                    <a:bodyPr/>
                    <a:lstStyle/>
                    <a:p>
                      <a:pPr algn="ctr"/>
                      <a:r>
                        <a:rPr lang="fr-BE" sz="2100" dirty="0" smtClean="0"/>
                        <a:t>409</a:t>
                      </a:r>
                      <a:endParaRPr lang="fr-BE" sz="2100" dirty="0"/>
                    </a:p>
                  </a:txBody>
                  <a:tcPr marL="68580" marR="68580" marT="34290" marB="34290"/>
                </a:tc>
                <a:tc>
                  <a:txBody>
                    <a:bodyPr/>
                    <a:lstStyle/>
                    <a:p>
                      <a:pPr algn="ctr"/>
                      <a:r>
                        <a:rPr lang="fr-BE" sz="2100" dirty="0" smtClean="0"/>
                        <a:t>388</a:t>
                      </a:r>
                      <a:endParaRPr lang="fr-BE" sz="2100" dirty="0"/>
                    </a:p>
                  </a:txBody>
                  <a:tcPr marL="68580" marR="68580" marT="34290" marB="34290"/>
                </a:tc>
              </a:tr>
              <a:tr h="388620">
                <a:tc>
                  <a:txBody>
                    <a:bodyPr/>
                    <a:lstStyle/>
                    <a:p>
                      <a:r>
                        <a:rPr lang="fr-BE" sz="2100" dirty="0" smtClean="0"/>
                        <a:t>VIF</a:t>
                      </a:r>
                      <a:endParaRPr lang="fr-BE" sz="2100" dirty="0"/>
                    </a:p>
                  </a:txBody>
                  <a:tcPr marL="68580" marR="68580" marT="34290" marB="34290"/>
                </a:tc>
                <a:tc>
                  <a:txBody>
                    <a:bodyPr/>
                    <a:lstStyle/>
                    <a:p>
                      <a:pPr algn="ctr"/>
                      <a:r>
                        <a:rPr lang="fr-BE" sz="2100" dirty="0" smtClean="0"/>
                        <a:t>135</a:t>
                      </a:r>
                      <a:endParaRPr lang="fr-BE" sz="2100" dirty="0"/>
                    </a:p>
                  </a:txBody>
                  <a:tcPr marL="68580" marR="68580" marT="34290" marB="34290"/>
                </a:tc>
                <a:tc>
                  <a:txBody>
                    <a:bodyPr/>
                    <a:lstStyle/>
                    <a:p>
                      <a:pPr algn="ctr"/>
                      <a:r>
                        <a:rPr lang="fr-BE" sz="2100" dirty="0" smtClean="0"/>
                        <a:t>85</a:t>
                      </a:r>
                      <a:endParaRPr lang="fr-BE" sz="2100" dirty="0"/>
                    </a:p>
                  </a:txBody>
                  <a:tcPr marL="68580" marR="68580" marT="34290" marB="34290"/>
                </a:tc>
                <a:tc>
                  <a:txBody>
                    <a:bodyPr/>
                    <a:lstStyle/>
                    <a:p>
                      <a:pPr algn="ctr"/>
                      <a:r>
                        <a:rPr lang="fr-BE" sz="2100" dirty="0" smtClean="0"/>
                        <a:t>127</a:t>
                      </a:r>
                      <a:endParaRPr lang="fr-BE" sz="2100" dirty="0"/>
                    </a:p>
                  </a:txBody>
                  <a:tcPr marL="68580" marR="68580" marT="34290" marB="34290"/>
                </a:tc>
                <a:tc>
                  <a:txBody>
                    <a:bodyPr/>
                    <a:lstStyle/>
                    <a:p>
                      <a:pPr algn="ctr"/>
                      <a:r>
                        <a:rPr lang="fr-BE" sz="2100" dirty="0" smtClean="0"/>
                        <a:t>106</a:t>
                      </a:r>
                      <a:endParaRPr lang="fr-BE" sz="2100" dirty="0"/>
                    </a:p>
                  </a:txBody>
                  <a:tcPr marL="68580" marR="68580" marT="34290" marB="34290"/>
                </a:tc>
              </a:tr>
            </a:tbl>
          </a:graphicData>
        </a:graphic>
      </p:graphicFrame>
      <p:sp>
        <p:nvSpPr>
          <p:cNvPr id="7" name="Rectangle 6"/>
          <p:cNvSpPr/>
          <p:nvPr/>
        </p:nvSpPr>
        <p:spPr>
          <a:xfrm>
            <a:off x="4462153" y="2333503"/>
            <a:ext cx="1188020" cy="12825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BE"/>
          </a:p>
        </p:txBody>
      </p:sp>
      <p:sp>
        <p:nvSpPr>
          <p:cNvPr id="8" name="ZoneTexte 7"/>
          <p:cNvSpPr txBox="1"/>
          <p:nvPr/>
        </p:nvSpPr>
        <p:spPr>
          <a:xfrm>
            <a:off x="5201393" y="3918859"/>
            <a:ext cx="3686250" cy="900247"/>
          </a:xfrm>
          <a:prstGeom prst="rect">
            <a:avLst/>
          </a:prstGeom>
          <a:noFill/>
          <a:ln>
            <a:solidFill>
              <a:schemeClr val="tx1"/>
            </a:solidFill>
          </a:ln>
        </p:spPr>
        <p:txBody>
          <a:bodyPr wrap="none" lIns="68580" tIns="34290" rIns="68580" bIns="34290" rtlCol="0">
            <a:spAutoFit/>
          </a:bodyPr>
          <a:lstStyle/>
          <a:p>
            <a:r>
              <a:rPr lang="fr-BE" dirty="0"/>
              <a:t>3125 années troupeaux (2000 à 2012)</a:t>
            </a:r>
          </a:p>
          <a:p>
            <a:r>
              <a:rPr lang="fr-BE" dirty="0"/>
              <a:t>7328 </a:t>
            </a:r>
            <a:r>
              <a:rPr lang="fr-BE" dirty="0" err="1"/>
              <a:t>kgs</a:t>
            </a:r>
            <a:r>
              <a:rPr lang="fr-BE" dirty="0"/>
              <a:t> en 305 jours</a:t>
            </a:r>
          </a:p>
          <a:p>
            <a:r>
              <a:rPr lang="fr-BE" dirty="0"/>
              <a:t>(</a:t>
            </a:r>
            <a:r>
              <a:rPr lang="fr-BE" dirty="0" err="1"/>
              <a:t>Chapaux</a:t>
            </a:r>
            <a:r>
              <a:rPr lang="fr-BE" dirty="0"/>
              <a:t> et Hanzen 2014)</a:t>
            </a:r>
          </a:p>
        </p:txBody>
      </p:sp>
      <p:sp>
        <p:nvSpPr>
          <p:cNvPr id="9" name="Rectangle 8"/>
          <p:cNvSpPr/>
          <p:nvPr/>
        </p:nvSpPr>
        <p:spPr>
          <a:xfrm>
            <a:off x="5302156" y="3616038"/>
            <a:ext cx="747215" cy="30282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BE"/>
          </a:p>
        </p:txBody>
      </p:sp>
      <p:sp>
        <p:nvSpPr>
          <p:cNvPr id="10" name="ZoneTexte 9"/>
          <p:cNvSpPr txBox="1"/>
          <p:nvPr/>
        </p:nvSpPr>
        <p:spPr>
          <a:xfrm>
            <a:off x="390798" y="3772406"/>
            <a:ext cx="3657107" cy="346249"/>
          </a:xfrm>
          <a:prstGeom prst="rect">
            <a:avLst/>
          </a:prstGeom>
          <a:solidFill>
            <a:srgbClr val="FF6699"/>
          </a:solidFill>
          <a:ln>
            <a:solidFill>
              <a:schemeClr val="tx1">
                <a:lumMod val="95000"/>
                <a:lumOff val="5000"/>
              </a:schemeClr>
            </a:solidFill>
          </a:ln>
        </p:spPr>
        <p:txBody>
          <a:bodyPr wrap="none" lIns="68580" tIns="34290" rIns="68580" bIns="34290" rtlCol="0">
            <a:spAutoFit/>
          </a:bodyPr>
          <a:lstStyle/>
          <a:p>
            <a:r>
              <a:rPr lang="fr-BE" dirty="0"/>
              <a:t>Le troupeau présente de l’infécondité</a:t>
            </a:r>
          </a:p>
        </p:txBody>
      </p:sp>
      <p:sp>
        <p:nvSpPr>
          <p:cNvPr id="11" name="ZoneTexte 10"/>
          <p:cNvSpPr txBox="1"/>
          <p:nvPr/>
        </p:nvSpPr>
        <p:spPr>
          <a:xfrm>
            <a:off x="390798" y="4195857"/>
            <a:ext cx="4143875" cy="623248"/>
          </a:xfrm>
          <a:prstGeom prst="rect">
            <a:avLst/>
          </a:prstGeom>
          <a:solidFill>
            <a:srgbClr val="FF6699"/>
          </a:solidFill>
          <a:ln>
            <a:solidFill>
              <a:schemeClr val="tx1">
                <a:lumMod val="95000"/>
                <a:lumOff val="5000"/>
              </a:schemeClr>
            </a:solidFill>
          </a:ln>
        </p:spPr>
        <p:txBody>
          <a:bodyPr wrap="none" lIns="68580" tIns="34290" rIns="68580" bIns="34290" rtlCol="0">
            <a:spAutoFit/>
          </a:bodyPr>
          <a:lstStyle/>
          <a:p>
            <a:r>
              <a:rPr lang="fr-BE" dirty="0"/>
              <a:t>La situation ne s’améliore pas </a:t>
            </a:r>
          </a:p>
          <a:p>
            <a:r>
              <a:rPr lang="fr-BE" dirty="0"/>
              <a:t>(VIF de 135 J vs 400 – 282 </a:t>
            </a:r>
            <a:r>
              <a:rPr lang="fr-BE" dirty="0" err="1"/>
              <a:t>cad</a:t>
            </a:r>
            <a:r>
              <a:rPr lang="fr-BE" dirty="0"/>
              <a:t> VIF de 118 J)</a:t>
            </a:r>
          </a:p>
        </p:txBody>
      </p:sp>
      <p:sp>
        <p:nvSpPr>
          <p:cNvPr id="12" name="Ellipse 11"/>
          <p:cNvSpPr/>
          <p:nvPr/>
        </p:nvSpPr>
        <p:spPr>
          <a:xfrm>
            <a:off x="2334488" y="2734295"/>
            <a:ext cx="560124" cy="4186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BE"/>
          </a:p>
        </p:txBody>
      </p:sp>
      <p:sp>
        <p:nvSpPr>
          <p:cNvPr id="13" name="Ellipse 12"/>
          <p:cNvSpPr/>
          <p:nvPr/>
        </p:nvSpPr>
        <p:spPr>
          <a:xfrm>
            <a:off x="2334487" y="3178134"/>
            <a:ext cx="560124" cy="4379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BE"/>
          </a:p>
        </p:txBody>
      </p:sp>
      <p:sp>
        <p:nvSpPr>
          <p:cNvPr id="14" name="Rectangle 13"/>
          <p:cNvSpPr/>
          <p:nvPr/>
        </p:nvSpPr>
        <p:spPr>
          <a:xfrm>
            <a:off x="3256009" y="2355679"/>
            <a:ext cx="1206144" cy="12825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BE"/>
          </a:p>
        </p:txBody>
      </p:sp>
      <p:sp>
        <p:nvSpPr>
          <p:cNvPr id="15" name="Rectangle 14"/>
          <p:cNvSpPr/>
          <p:nvPr/>
        </p:nvSpPr>
        <p:spPr>
          <a:xfrm>
            <a:off x="5692177" y="2355679"/>
            <a:ext cx="1188020" cy="12825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BE"/>
          </a:p>
        </p:txBody>
      </p:sp>
    </p:spTree>
    <p:extLst>
      <p:ext uri="{BB962C8B-B14F-4D97-AF65-F5344CB8AC3E}">
        <p14:creationId xmlns:p14="http://schemas.microsoft.com/office/powerpoint/2010/main" val="350920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3554" name="Groupe 2"/>
          <p:cNvGrpSpPr>
            <a:grpSpLocks/>
          </p:cNvGrpSpPr>
          <p:nvPr/>
        </p:nvGrpSpPr>
        <p:grpSpPr bwMode="auto">
          <a:xfrm>
            <a:off x="720157" y="141480"/>
            <a:ext cx="7819287" cy="4698522"/>
            <a:chOff x="971600" y="548680"/>
            <a:chExt cx="7229475" cy="5772150"/>
          </a:xfrm>
        </p:grpSpPr>
        <p:pic>
          <p:nvPicPr>
            <p:cNvPr id="23555" name="Picture 2" descr="Résultat de recherche d'images pour &quot;placentation bovin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22947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ZoneTexte 3"/>
            <p:cNvSpPr txBox="1">
              <a:spLocks noChangeArrowheads="1"/>
            </p:cNvSpPr>
            <p:nvPr/>
          </p:nvSpPr>
          <p:spPr bwMode="auto">
            <a:xfrm>
              <a:off x="6876256" y="5805264"/>
              <a:ext cx="921801" cy="39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BE" altLang="fr-FR" sz="1500">
                  <a:solidFill>
                    <a:srgbClr val="FFFF00"/>
                  </a:solidFill>
                  <a:latin typeface="Calibri" panose="020F0502020204030204" pitchFamily="34" charset="0"/>
                </a:rPr>
                <a:t>Lori.bovine</a:t>
              </a:r>
            </a:p>
          </p:txBody>
        </p:sp>
      </p:grpSp>
      <p:sp>
        <p:nvSpPr>
          <p:cNvPr id="2" name="Espace réservé du numéro de diapositive 1"/>
          <p:cNvSpPr>
            <a:spLocks noGrp="1"/>
          </p:cNvSpPr>
          <p:nvPr>
            <p:ph type="sldNum" sz="quarter" idx="12"/>
          </p:nvPr>
        </p:nvSpPr>
        <p:spPr>
          <a:xfrm>
            <a:off x="6877821" y="4767263"/>
            <a:ext cx="2014659" cy="273844"/>
          </a:xfrm>
        </p:spPr>
        <p:txBody>
          <a:bodyPr/>
          <a:lstStyle/>
          <a:p>
            <a:fld id="{A86F1A05-098B-4BC5-8AFC-FFFE968C38FD}" type="slidenum">
              <a:rPr lang="fr-BE" smtClean="0"/>
              <a:t>90</a:t>
            </a:fld>
            <a:endParaRPr lang="fr-BE"/>
          </a:p>
        </p:txBody>
      </p:sp>
    </p:spTree>
    <p:extLst>
      <p:ext uri="{BB962C8B-B14F-4D97-AF65-F5344CB8AC3E}">
        <p14:creationId xmlns:p14="http://schemas.microsoft.com/office/powerpoint/2010/main" val="250068552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e 21"/>
          <p:cNvGrpSpPr/>
          <p:nvPr/>
        </p:nvGrpSpPr>
        <p:grpSpPr>
          <a:xfrm>
            <a:off x="2987825" y="1976719"/>
            <a:ext cx="2161311" cy="1024666"/>
            <a:chOff x="2987824" y="2635624"/>
            <a:chExt cx="2161311" cy="1366221"/>
          </a:xfrm>
        </p:grpSpPr>
        <p:sp>
          <p:nvSpPr>
            <p:cNvPr id="6" name="Rectangle à coins arrondis 5"/>
            <p:cNvSpPr/>
            <p:nvPr/>
          </p:nvSpPr>
          <p:spPr>
            <a:xfrm>
              <a:off x="3905587" y="3061173"/>
              <a:ext cx="122413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9"/>
            <p:cNvSpPr/>
            <p:nvPr/>
          </p:nvSpPr>
          <p:spPr>
            <a:xfrm>
              <a:off x="2987824" y="2635624"/>
              <a:ext cx="2161311" cy="1366221"/>
            </a:xfrm>
            <a:custGeom>
              <a:avLst/>
              <a:gdLst>
                <a:gd name="connsiteX0" fmla="*/ 2140772 w 2161311"/>
                <a:gd name="connsiteY0" fmla="*/ 311971 h 1366221"/>
                <a:gd name="connsiteX1" fmla="*/ 1742739 w 2161311"/>
                <a:gd name="connsiteY1" fmla="*/ 279698 h 1366221"/>
                <a:gd name="connsiteX2" fmla="*/ 1667435 w 2161311"/>
                <a:gd name="connsiteY2" fmla="*/ 268941 h 1366221"/>
                <a:gd name="connsiteX3" fmla="*/ 1570616 w 2161311"/>
                <a:gd name="connsiteY3" fmla="*/ 236668 h 1366221"/>
                <a:gd name="connsiteX4" fmla="*/ 1538343 w 2161311"/>
                <a:gd name="connsiteY4" fmla="*/ 225910 h 1366221"/>
                <a:gd name="connsiteX5" fmla="*/ 1495313 w 2161311"/>
                <a:gd name="connsiteY5" fmla="*/ 215152 h 1366221"/>
                <a:gd name="connsiteX6" fmla="*/ 1204856 w 2161311"/>
                <a:gd name="connsiteY6" fmla="*/ 225910 h 1366221"/>
                <a:gd name="connsiteX7" fmla="*/ 1108037 w 2161311"/>
                <a:gd name="connsiteY7" fmla="*/ 258183 h 1366221"/>
                <a:gd name="connsiteX8" fmla="*/ 1075764 w 2161311"/>
                <a:gd name="connsiteY8" fmla="*/ 268941 h 1366221"/>
                <a:gd name="connsiteX9" fmla="*/ 968188 w 2161311"/>
                <a:gd name="connsiteY9" fmla="*/ 279698 h 1366221"/>
                <a:gd name="connsiteX10" fmla="*/ 903642 w 2161311"/>
                <a:gd name="connsiteY10" fmla="*/ 301214 h 1366221"/>
                <a:gd name="connsiteX11" fmla="*/ 871369 w 2161311"/>
                <a:gd name="connsiteY11" fmla="*/ 311971 h 1366221"/>
                <a:gd name="connsiteX12" fmla="*/ 839096 w 2161311"/>
                <a:gd name="connsiteY12" fmla="*/ 333487 h 1366221"/>
                <a:gd name="connsiteX13" fmla="*/ 806823 w 2161311"/>
                <a:gd name="connsiteY13" fmla="*/ 344244 h 1366221"/>
                <a:gd name="connsiteX14" fmla="*/ 785308 w 2161311"/>
                <a:gd name="connsiteY14" fmla="*/ 365760 h 1366221"/>
                <a:gd name="connsiteX15" fmla="*/ 753035 w 2161311"/>
                <a:gd name="connsiteY15" fmla="*/ 387275 h 1366221"/>
                <a:gd name="connsiteX16" fmla="*/ 731520 w 2161311"/>
                <a:gd name="connsiteY16" fmla="*/ 419548 h 1366221"/>
                <a:gd name="connsiteX17" fmla="*/ 710004 w 2161311"/>
                <a:gd name="connsiteY17" fmla="*/ 441063 h 1366221"/>
                <a:gd name="connsiteX18" fmla="*/ 699247 w 2161311"/>
                <a:gd name="connsiteY18" fmla="*/ 537882 h 1366221"/>
                <a:gd name="connsiteX19" fmla="*/ 710004 w 2161311"/>
                <a:gd name="connsiteY19" fmla="*/ 753035 h 1366221"/>
                <a:gd name="connsiteX20" fmla="*/ 731520 w 2161311"/>
                <a:gd name="connsiteY20" fmla="*/ 785308 h 1366221"/>
                <a:gd name="connsiteX21" fmla="*/ 763793 w 2161311"/>
                <a:gd name="connsiteY21" fmla="*/ 849854 h 1366221"/>
                <a:gd name="connsiteX22" fmla="*/ 796066 w 2161311"/>
                <a:gd name="connsiteY22" fmla="*/ 903642 h 1366221"/>
                <a:gd name="connsiteX23" fmla="*/ 806823 w 2161311"/>
                <a:gd name="connsiteY23" fmla="*/ 935915 h 1366221"/>
                <a:gd name="connsiteX24" fmla="*/ 871369 w 2161311"/>
                <a:gd name="connsiteY24" fmla="*/ 1021976 h 1366221"/>
                <a:gd name="connsiteX25" fmla="*/ 892884 w 2161311"/>
                <a:gd name="connsiteY25" fmla="*/ 1086522 h 1366221"/>
                <a:gd name="connsiteX26" fmla="*/ 849854 w 2161311"/>
                <a:gd name="connsiteY26" fmla="*/ 1280160 h 1366221"/>
                <a:gd name="connsiteX27" fmla="*/ 720762 w 2161311"/>
                <a:gd name="connsiteY27" fmla="*/ 1344705 h 1366221"/>
                <a:gd name="connsiteX28" fmla="*/ 688489 w 2161311"/>
                <a:gd name="connsiteY28" fmla="*/ 1355463 h 1366221"/>
                <a:gd name="connsiteX29" fmla="*/ 656216 w 2161311"/>
                <a:gd name="connsiteY29" fmla="*/ 1366221 h 1366221"/>
                <a:gd name="connsiteX30" fmla="*/ 419548 w 2161311"/>
                <a:gd name="connsiteY30" fmla="*/ 1355463 h 1366221"/>
                <a:gd name="connsiteX31" fmla="*/ 355002 w 2161311"/>
                <a:gd name="connsiteY31" fmla="*/ 1333948 h 1366221"/>
                <a:gd name="connsiteX32" fmla="*/ 311972 w 2161311"/>
                <a:gd name="connsiteY32" fmla="*/ 1323190 h 1366221"/>
                <a:gd name="connsiteX33" fmla="*/ 258183 w 2161311"/>
                <a:gd name="connsiteY33" fmla="*/ 1269402 h 1366221"/>
                <a:gd name="connsiteX34" fmla="*/ 225910 w 2161311"/>
                <a:gd name="connsiteY34" fmla="*/ 1237129 h 1366221"/>
                <a:gd name="connsiteX35" fmla="*/ 204395 w 2161311"/>
                <a:gd name="connsiteY35" fmla="*/ 1194098 h 1366221"/>
                <a:gd name="connsiteX36" fmla="*/ 139849 w 2161311"/>
                <a:gd name="connsiteY36" fmla="*/ 1161825 h 1366221"/>
                <a:gd name="connsiteX37" fmla="*/ 96819 w 2161311"/>
                <a:gd name="connsiteY37" fmla="*/ 1097280 h 1366221"/>
                <a:gd name="connsiteX38" fmla="*/ 53788 w 2161311"/>
                <a:gd name="connsiteY38" fmla="*/ 1011218 h 1366221"/>
                <a:gd name="connsiteX39" fmla="*/ 43030 w 2161311"/>
                <a:gd name="connsiteY39" fmla="*/ 860611 h 1366221"/>
                <a:gd name="connsiteX40" fmla="*/ 21515 w 2161311"/>
                <a:gd name="connsiteY40" fmla="*/ 796065 h 1366221"/>
                <a:gd name="connsiteX41" fmla="*/ 0 w 2161311"/>
                <a:gd name="connsiteY41" fmla="*/ 710004 h 1366221"/>
                <a:gd name="connsiteX42" fmla="*/ 10757 w 2161311"/>
                <a:gd name="connsiteY42" fmla="*/ 527124 h 1366221"/>
                <a:gd name="connsiteX43" fmla="*/ 75303 w 2161311"/>
                <a:gd name="connsiteY43" fmla="*/ 398032 h 1366221"/>
                <a:gd name="connsiteX44" fmla="*/ 129092 w 2161311"/>
                <a:gd name="connsiteY44" fmla="*/ 322729 h 1366221"/>
                <a:gd name="connsiteX45" fmla="*/ 150607 w 2161311"/>
                <a:gd name="connsiteY45" fmla="*/ 290456 h 1366221"/>
                <a:gd name="connsiteX46" fmla="*/ 182880 w 2161311"/>
                <a:gd name="connsiteY46" fmla="*/ 279698 h 1366221"/>
                <a:gd name="connsiteX47" fmla="*/ 247426 w 2161311"/>
                <a:gd name="connsiteY47" fmla="*/ 236668 h 1366221"/>
                <a:gd name="connsiteX48" fmla="*/ 344244 w 2161311"/>
                <a:gd name="connsiteY48" fmla="*/ 204395 h 1366221"/>
                <a:gd name="connsiteX49" fmla="*/ 376517 w 2161311"/>
                <a:gd name="connsiteY49" fmla="*/ 193637 h 1366221"/>
                <a:gd name="connsiteX50" fmla="*/ 494852 w 2161311"/>
                <a:gd name="connsiteY50" fmla="*/ 182880 h 1366221"/>
                <a:gd name="connsiteX51" fmla="*/ 677732 w 2161311"/>
                <a:gd name="connsiteY51" fmla="*/ 150607 h 1366221"/>
                <a:gd name="connsiteX52" fmla="*/ 731520 w 2161311"/>
                <a:gd name="connsiteY52" fmla="*/ 118334 h 1366221"/>
                <a:gd name="connsiteX53" fmla="*/ 763793 w 2161311"/>
                <a:gd name="connsiteY53" fmla="*/ 107576 h 1366221"/>
                <a:gd name="connsiteX54" fmla="*/ 849854 w 2161311"/>
                <a:gd name="connsiteY54" fmla="*/ 86061 h 1366221"/>
                <a:gd name="connsiteX55" fmla="*/ 914400 w 2161311"/>
                <a:gd name="connsiteY55" fmla="*/ 64545 h 1366221"/>
                <a:gd name="connsiteX56" fmla="*/ 946673 w 2161311"/>
                <a:gd name="connsiteY56" fmla="*/ 53788 h 1366221"/>
                <a:gd name="connsiteX57" fmla="*/ 1000461 w 2161311"/>
                <a:gd name="connsiteY57" fmla="*/ 32272 h 1366221"/>
                <a:gd name="connsiteX58" fmla="*/ 1086522 w 2161311"/>
                <a:gd name="connsiteY58" fmla="*/ 10757 h 1366221"/>
                <a:gd name="connsiteX59" fmla="*/ 1118795 w 2161311"/>
                <a:gd name="connsiteY59" fmla="*/ 0 h 1366221"/>
                <a:gd name="connsiteX60" fmla="*/ 1516828 w 2161311"/>
                <a:gd name="connsiteY60" fmla="*/ 21515 h 1366221"/>
                <a:gd name="connsiteX61" fmla="*/ 1549101 w 2161311"/>
                <a:gd name="connsiteY61" fmla="*/ 32272 h 1366221"/>
                <a:gd name="connsiteX62" fmla="*/ 1592132 w 2161311"/>
                <a:gd name="connsiteY62" fmla="*/ 43030 h 1366221"/>
                <a:gd name="connsiteX63" fmla="*/ 1624404 w 2161311"/>
                <a:gd name="connsiteY63" fmla="*/ 53788 h 1366221"/>
                <a:gd name="connsiteX64" fmla="*/ 1710466 w 2161311"/>
                <a:gd name="connsiteY64" fmla="*/ 64545 h 1366221"/>
                <a:gd name="connsiteX65" fmla="*/ 1753496 w 2161311"/>
                <a:gd name="connsiteY65" fmla="*/ 75303 h 1366221"/>
                <a:gd name="connsiteX66" fmla="*/ 2108499 w 2161311"/>
                <a:gd name="connsiteY66" fmla="*/ 107576 h 1366221"/>
                <a:gd name="connsiteX67" fmla="*/ 2119256 w 2161311"/>
                <a:gd name="connsiteY67" fmla="*/ 139849 h 1366221"/>
                <a:gd name="connsiteX68" fmla="*/ 2108499 w 2161311"/>
                <a:gd name="connsiteY68" fmla="*/ 247425 h 1366221"/>
                <a:gd name="connsiteX69" fmla="*/ 2140772 w 2161311"/>
                <a:gd name="connsiteY69" fmla="*/ 311971 h 1366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61311" h="1366221">
                  <a:moveTo>
                    <a:pt x="2140772" y="311971"/>
                  </a:moveTo>
                  <a:cubicBezTo>
                    <a:pt x="2079812" y="317350"/>
                    <a:pt x="2127167" y="299412"/>
                    <a:pt x="1742739" y="279698"/>
                  </a:cubicBezTo>
                  <a:cubicBezTo>
                    <a:pt x="1717416" y="278399"/>
                    <a:pt x="1692536" y="272527"/>
                    <a:pt x="1667435" y="268941"/>
                  </a:cubicBezTo>
                  <a:lnTo>
                    <a:pt x="1570616" y="236668"/>
                  </a:lnTo>
                  <a:cubicBezTo>
                    <a:pt x="1559858" y="233082"/>
                    <a:pt x="1549344" y="228660"/>
                    <a:pt x="1538343" y="225910"/>
                  </a:cubicBezTo>
                  <a:lnTo>
                    <a:pt x="1495313" y="215152"/>
                  </a:lnTo>
                  <a:cubicBezTo>
                    <a:pt x="1398494" y="218738"/>
                    <a:pt x="1301343" y="217138"/>
                    <a:pt x="1204856" y="225910"/>
                  </a:cubicBezTo>
                  <a:cubicBezTo>
                    <a:pt x="1204851" y="225910"/>
                    <a:pt x="1124176" y="252803"/>
                    <a:pt x="1108037" y="258183"/>
                  </a:cubicBezTo>
                  <a:cubicBezTo>
                    <a:pt x="1097279" y="261769"/>
                    <a:pt x="1087047" y="267813"/>
                    <a:pt x="1075764" y="268941"/>
                  </a:cubicBezTo>
                  <a:lnTo>
                    <a:pt x="968188" y="279698"/>
                  </a:lnTo>
                  <a:lnTo>
                    <a:pt x="903642" y="301214"/>
                  </a:lnTo>
                  <a:lnTo>
                    <a:pt x="871369" y="311971"/>
                  </a:lnTo>
                  <a:cubicBezTo>
                    <a:pt x="860611" y="319143"/>
                    <a:pt x="850660" y="327705"/>
                    <a:pt x="839096" y="333487"/>
                  </a:cubicBezTo>
                  <a:cubicBezTo>
                    <a:pt x="828954" y="338558"/>
                    <a:pt x="816547" y="338410"/>
                    <a:pt x="806823" y="344244"/>
                  </a:cubicBezTo>
                  <a:cubicBezTo>
                    <a:pt x="798126" y="349462"/>
                    <a:pt x="793228" y="359424"/>
                    <a:pt x="785308" y="365760"/>
                  </a:cubicBezTo>
                  <a:cubicBezTo>
                    <a:pt x="775212" y="373837"/>
                    <a:pt x="763793" y="380103"/>
                    <a:pt x="753035" y="387275"/>
                  </a:cubicBezTo>
                  <a:cubicBezTo>
                    <a:pt x="745863" y="398033"/>
                    <a:pt x="739597" y="409452"/>
                    <a:pt x="731520" y="419548"/>
                  </a:cubicBezTo>
                  <a:cubicBezTo>
                    <a:pt x="725184" y="427468"/>
                    <a:pt x="712673" y="431278"/>
                    <a:pt x="710004" y="441063"/>
                  </a:cubicBezTo>
                  <a:cubicBezTo>
                    <a:pt x="701460" y="472390"/>
                    <a:pt x="702833" y="505609"/>
                    <a:pt x="699247" y="537882"/>
                  </a:cubicBezTo>
                  <a:cubicBezTo>
                    <a:pt x="702833" y="609600"/>
                    <a:pt x="700716" y="681831"/>
                    <a:pt x="710004" y="753035"/>
                  </a:cubicBezTo>
                  <a:cubicBezTo>
                    <a:pt x="711676" y="765856"/>
                    <a:pt x="725738" y="773744"/>
                    <a:pt x="731520" y="785308"/>
                  </a:cubicBezTo>
                  <a:cubicBezTo>
                    <a:pt x="776059" y="874386"/>
                    <a:pt x="702131" y="757363"/>
                    <a:pt x="763793" y="849854"/>
                  </a:cubicBezTo>
                  <a:cubicBezTo>
                    <a:pt x="794266" y="941278"/>
                    <a:pt x="751766" y="829809"/>
                    <a:pt x="796066" y="903642"/>
                  </a:cubicBezTo>
                  <a:cubicBezTo>
                    <a:pt x="801900" y="913366"/>
                    <a:pt x="800989" y="926191"/>
                    <a:pt x="806823" y="935915"/>
                  </a:cubicBezTo>
                  <a:cubicBezTo>
                    <a:pt x="845055" y="999634"/>
                    <a:pt x="826713" y="888007"/>
                    <a:pt x="871369" y="1021976"/>
                  </a:cubicBezTo>
                  <a:lnTo>
                    <a:pt x="892884" y="1086522"/>
                  </a:lnTo>
                  <a:cubicBezTo>
                    <a:pt x="885012" y="1204607"/>
                    <a:pt x="919146" y="1226267"/>
                    <a:pt x="849854" y="1280160"/>
                  </a:cubicBezTo>
                  <a:cubicBezTo>
                    <a:pt x="787292" y="1328819"/>
                    <a:pt x="791549" y="1321109"/>
                    <a:pt x="720762" y="1344705"/>
                  </a:cubicBezTo>
                  <a:lnTo>
                    <a:pt x="688489" y="1355463"/>
                  </a:lnTo>
                  <a:lnTo>
                    <a:pt x="656216" y="1366221"/>
                  </a:lnTo>
                  <a:cubicBezTo>
                    <a:pt x="577327" y="1362635"/>
                    <a:pt x="498069" y="1363876"/>
                    <a:pt x="419548" y="1355463"/>
                  </a:cubicBezTo>
                  <a:cubicBezTo>
                    <a:pt x="396998" y="1353047"/>
                    <a:pt x="377004" y="1339449"/>
                    <a:pt x="355002" y="1333948"/>
                  </a:cubicBezTo>
                  <a:lnTo>
                    <a:pt x="311972" y="1323190"/>
                  </a:lnTo>
                  <a:lnTo>
                    <a:pt x="258183" y="1269402"/>
                  </a:lnTo>
                  <a:lnTo>
                    <a:pt x="225910" y="1237129"/>
                  </a:lnTo>
                  <a:cubicBezTo>
                    <a:pt x="218738" y="1222785"/>
                    <a:pt x="216715" y="1204364"/>
                    <a:pt x="204395" y="1194098"/>
                  </a:cubicBezTo>
                  <a:cubicBezTo>
                    <a:pt x="120907" y="1124525"/>
                    <a:pt x="192821" y="1232456"/>
                    <a:pt x="139849" y="1161825"/>
                  </a:cubicBezTo>
                  <a:cubicBezTo>
                    <a:pt x="124334" y="1141139"/>
                    <a:pt x="104996" y="1121811"/>
                    <a:pt x="96819" y="1097280"/>
                  </a:cubicBezTo>
                  <a:cubicBezTo>
                    <a:pt x="72096" y="1023112"/>
                    <a:pt x="91339" y="1048771"/>
                    <a:pt x="53788" y="1011218"/>
                  </a:cubicBezTo>
                  <a:cubicBezTo>
                    <a:pt x="50202" y="961016"/>
                    <a:pt x="50496" y="910384"/>
                    <a:pt x="43030" y="860611"/>
                  </a:cubicBezTo>
                  <a:cubicBezTo>
                    <a:pt x="39666" y="838183"/>
                    <a:pt x="28687" y="817580"/>
                    <a:pt x="21515" y="796065"/>
                  </a:cubicBezTo>
                  <a:cubicBezTo>
                    <a:pt x="4974" y="746442"/>
                    <a:pt x="12982" y="774918"/>
                    <a:pt x="0" y="710004"/>
                  </a:cubicBezTo>
                  <a:cubicBezTo>
                    <a:pt x="3586" y="649044"/>
                    <a:pt x="2859" y="587676"/>
                    <a:pt x="10757" y="527124"/>
                  </a:cubicBezTo>
                  <a:cubicBezTo>
                    <a:pt x="26432" y="406949"/>
                    <a:pt x="35676" y="516905"/>
                    <a:pt x="75303" y="398032"/>
                  </a:cubicBezTo>
                  <a:cubicBezTo>
                    <a:pt x="101990" y="317976"/>
                    <a:pt x="61023" y="424834"/>
                    <a:pt x="129092" y="322729"/>
                  </a:cubicBezTo>
                  <a:cubicBezTo>
                    <a:pt x="136264" y="311971"/>
                    <a:pt x="140511" y="298533"/>
                    <a:pt x="150607" y="290456"/>
                  </a:cubicBezTo>
                  <a:cubicBezTo>
                    <a:pt x="159462" y="283372"/>
                    <a:pt x="172967" y="285205"/>
                    <a:pt x="182880" y="279698"/>
                  </a:cubicBezTo>
                  <a:cubicBezTo>
                    <a:pt x="205484" y="267140"/>
                    <a:pt x="222895" y="244845"/>
                    <a:pt x="247426" y="236668"/>
                  </a:cubicBezTo>
                  <a:lnTo>
                    <a:pt x="344244" y="204395"/>
                  </a:lnTo>
                  <a:cubicBezTo>
                    <a:pt x="355002" y="200809"/>
                    <a:pt x="365224" y="194664"/>
                    <a:pt x="376517" y="193637"/>
                  </a:cubicBezTo>
                  <a:lnTo>
                    <a:pt x="494852" y="182880"/>
                  </a:lnTo>
                  <a:cubicBezTo>
                    <a:pt x="627292" y="156391"/>
                    <a:pt x="566227" y="166535"/>
                    <a:pt x="677732" y="150607"/>
                  </a:cubicBezTo>
                  <a:cubicBezTo>
                    <a:pt x="769155" y="120131"/>
                    <a:pt x="657684" y="162635"/>
                    <a:pt x="731520" y="118334"/>
                  </a:cubicBezTo>
                  <a:cubicBezTo>
                    <a:pt x="741244" y="112500"/>
                    <a:pt x="752853" y="110560"/>
                    <a:pt x="763793" y="107576"/>
                  </a:cubicBezTo>
                  <a:cubicBezTo>
                    <a:pt x="792321" y="99796"/>
                    <a:pt x="821802" y="95412"/>
                    <a:pt x="849854" y="86061"/>
                  </a:cubicBezTo>
                  <a:lnTo>
                    <a:pt x="914400" y="64545"/>
                  </a:lnTo>
                  <a:cubicBezTo>
                    <a:pt x="925158" y="60959"/>
                    <a:pt x="936145" y="58000"/>
                    <a:pt x="946673" y="53788"/>
                  </a:cubicBezTo>
                  <a:cubicBezTo>
                    <a:pt x="964602" y="46616"/>
                    <a:pt x="982004" y="37951"/>
                    <a:pt x="1000461" y="32272"/>
                  </a:cubicBezTo>
                  <a:cubicBezTo>
                    <a:pt x="1028723" y="23576"/>
                    <a:pt x="1058469" y="20107"/>
                    <a:pt x="1086522" y="10757"/>
                  </a:cubicBezTo>
                  <a:lnTo>
                    <a:pt x="1118795" y="0"/>
                  </a:lnTo>
                  <a:cubicBezTo>
                    <a:pt x="1196934" y="2694"/>
                    <a:pt x="1400515" y="367"/>
                    <a:pt x="1516828" y="21515"/>
                  </a:cubicBezTo>
                  <a:cubicBezTo>
                    <a:pt x="1527985" y="23543"/>
                    <a:pt x="1538198" y="29157"/>
                    <a:pt x="1549101" y="32272"/>
                  </a:cubicBezTo>
                  <a:cubicBezTo>
                    <a:pt x="1563317" y="36334"/>
                    <a:pt x="1577916" y="38968"/>
                    <a:pt x="1592132" y="43030"/>
                  </a:cubicBezTo>
                  <a:cubicBezTo>
                    <a:pt x="1603035" y="46145"/>
                    <a:pt x="1613248" y="51760"/>
                    <a:pt x="1624404" y="53788"/>
                  </a:cubicBezTo>
                  <a:cubicBezTo>
                    <a:pt x="1652848" y="58960"/>
                    <a:pt x="1681779" y="60959"/>
                    <a:pt x="1710466" y="64545"/>
                  </a:cubicBezTo>
                  <a:cubicBezTo>
                    <a:pt x="1724809" y="68131"/>
                    <a:pt x="1738998" y="72403"/>
                    <a:pt x="1753496" y="75303"/>
                  </a:cubicBezTo>
                  <a:cubicBezTo>
                    <a:pt x="1870416" y="98688"/>
                    <a:pt x="1989894" y="100987"/>
                    <a:pt x="2108499" y="107576"/>
                  </a:cubicBezTo>
                  <a:cubicBezTo>
                    <a:pt x="2112085" y="118334"/>
                    <a:pt x="2119256" y="128509"/>
                    <a:pt x="2119256" y="139849"/>
                  </a:cubicBezTo>
                  <a:cubicBezTo>
                    <a:pt x="2119256" y="175886"/>
                    <a:pt x="2111066" y="211479"/>
                    <a:pt x="2108499" y="247425"/>
                  </a:cubicBezTo>
                  <a:cubicBezTo>
                    <a:pt x="2107477" y="261732"/>
                    <a:pt x="2201732" y="306592"/>
                    <a:pt x="2140772" y="31197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10"/>
            <p:cNvSpPr/>
            <p:nvPr/>
          </p:nvSpPr>
          <p:spPr>
            <a:xfrm>
              <a:off x="3568737" y="2689412"/>
              <a:ext cx="463284" cy="355002"/>
            </a:xfrm>
            <a:custGeom>
              <a:avLst/>
              <a:gdLst>
                <a:gd name="connsiteX0" fmla="*/ 322729 w 463284"/>
                <a:gd name="connsiteY0" fmla="*/ 43030 h 355002"/>
                <a:gd name="connsiteX1" fmla="*/ 172122 w 463284"/>
                <a:gd name="connsiteY1" fmla="*/ 64546 h 355002"/>
                <a:gd name="connsiteX2" fmla="*/ 139849 w 463284"/>
                <a:gd name="connsiteY2" fmla="*/ 86061 h 355002"/>
                <a:gd name="connsiteX3" fmla="*/ 107576 w 463284"/>
                <a:gd name="connsiteY3" fmla="*/ 96819 h 355002"/>
                <a:gd name="connsiteX4" fmla="*/ 10757 w 463284"/>
                <a:gd name="connsiteY4" fmla="*/ 150607 h 355002"/>
                <a:gd name="connsiteX5" fmla="*/ 0 w 463284"/>
                <a:gd name="connsiteY5" fmla="*/ 182880 h 355002"/>
                <a:gd name="connsiteX6" fmla="*/ 32273 w 463284"/>
                <a:gd name="connsiteY6" fmla="*/ 290456 h 355002"/>
                <a:gd name="connsiteX7" fmla="*/ 43030 w 463284"/>
                <a:gd name="connsiteY7" fmla="*/ 344244 h 355002"/>
                <a:gd name="connsiteX8" fmla="*/ 75303 w 463284"/>
                <a:gd name="connsiteY8" fmla="*/ 355002 h 355002"/>
                <a:gd name="connsiteX9" fmla="*/ 204395 w 463284"/>
                <a:gd name="connsiteY9" fmla="*/ 344244 h 355002"/>
                <a:gd name="connsiteX10" fmla="*/ 225910 w 463284"/>
                <a:gd name="connsiteY10" fmla="*/ 311972 h 355002"/>
                <a:gd name="connsiteX11" fmla="*/ 279699 w 463284"/>
                <a:gd name="connsiteY11" fmla="*/ 268941 h 355002"/>
                <a:gd name="connsiteX12" fmla="*/ 408790 w 463284"/>
                <a:gd name="connsiteY12" fmla="*/ 247426 h 355002"/>
                <a:gd name="connsiteX13" fmla="*/ 462579 w 463284"/>
                <a:gd name="connsiteY13" fmla="*/ 215153 h 355002"/>
                <a:gd name="connsiteX14" fmla="*/ 451821 w 463284"/>
                <a:gd name="connsiteY14" fmla="*/ 64546 h 355002"/>
                <a:gd name="connsiteX15" fmla="*/ 441063 w 463284"/>
                <a:gd name="connsiteY15" fmla="*/ 32273 h 355002"/>
                <a:gd name="connsiteX16" fmla="*/ 419548 w 463284"/>
                <a:gd name="connsiteY16" fmla="*/ 10757 h 355002"/>
                <a:gd name="connsiteX17" fmla="*/ 387275 w 463284"/>
                <a:gd name="connsiteY17" fmla="*/ 0 h 355002"/>
                <a:gd name="connsiteX18" fmla="*/ 301214 w 463284"/>
                <a:gd name="connsiteY18" fmla="*/ 21515 h 355002"/>
                <a:gd name="connsiteX19" fmla="*/ 258183 w 463284"/>
                <a:gd name="connsiteY19" fmla="*/ 53788 h 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284" h="355002">
                  <a:moveTo>
                    <a:pt x="322729" y="43030"/>
                  </a:moveTo>
                  <a:cubicBezTo>
                    <a:pt x="292490" y="45779"/>
                    <a:pt x="213515" y="43850"/>
                    <a:pt x="172122" y="64546"/>
                  </a:cubicBezTo>
                  <a:cubicBezTo>
                    <a:pt x="160558" y="70328"/>
                    <a:pt x="151413" y="80279"/>
                    <a:pt x="139849" y="86061"/>
                  </a:cubicBezTo>
                  <a:cubicBezTo>
                    <a:pt x="129707" y="91132"/>
                    <a:pt x="117489" y="91312"/>
                    <a:pt x="107576" y="96819"/>
                  </a:cubicBezTo>
                  <a:cubicBezTo>
                    <a:pt x="-3396" y="158470"/>
                    <a:pt x="83783" y="126264"/>
                    <a:pt x="10757" y="150607"/>
                  </a:cubicBezTo>
                  <a:cubicBezTo>
                    <a:pt x="7171" y="161365"/>
                    <a:pt x="0" y="171540"/>
                    <a:pt x="0" y="182880"/>
                  </a:cubicBezTo>
                  <a:cubicBezTo>
                    <a:pt x="0" y="200776"/>
                    <a:pt x="31020" y="284189"/>
                    <a:pt x="32273" y="290456"/>
                  </a:cubicBezTo>
                  <a:cubicBezTo>
                    <a:pt x="35859" y="308385"/>
                    <a:pt x="32888" y="329030"/>
                    <a:pt x="43030" y="344244"/>
                  </a:cubicBezTo>
                  <a:cubicBezTo>
                    <a:pt x="49320" y="353679"/>
                    <a:pt x="64545" y="351416"/>
                    <a:pt x="75303" y="355002"/>
                  </a:cubicBezTo>
                  <a:cubicBezTo>
                    <a:pt x="118334" y="351416"/>
                    <a:pt x="162877" y="356106"/>
                    <a:pt x="204395" y="344244"/>
                  </a:cubicBezTo>
                  <a:cubicBezTo>
                    <a:pt x="216826" y="340692"/>
                    <a:pt x="217833" y="322068"/>
                    <a:pt x="225910" y="311972"/>
                  </a:cubicBezTo>
                  <a:cubicBezTo>
                    <a:pt x="237981" y="296884"/>
                    <a:pt x="262680" y="276235"/>
                    <a:pt x="279699" y="268941"/>
                  </a:cubicBezTo>
                  <a:cubicBezTo>
                    <a:pt x="308969" y="256396"/>
                    <a:pt x="389807" y="249799"/>
                    <a:pt x="408790" y="247426"/>
                  </a:cubicBezTo>
                  <a:cubicBezTo>
                    <a:pt x="419070" y="243999"/>
                    <a:pt x="461322" y="235260"/>
                    <a:pt x="462579" y="215153"/>
                  </a:cubicBezTo>
                  <a:cubicBezTo>
                    <a:pt x="465719" y="164921"/>
                    <a:pt x="457702" y="114531"/>
                    <a:pt x="451821" y="64546"/>
                  </a:cubicBezTo>
                  <a:cubicBezTo>
                    <a:pt x="450496" y="53284"/>
                    <a:pt x="446897" y="41997"/>
                    <a:pt x="441063" y="32273"/>
                  </a:cubicBezTo>
                  <a:cubicBezTo>
                    <a:pt x="435845" y="23576"/>
                    <a:pt x="428245" y="15975"/>
                    <a:pt x="419548" y="10757"/>
                  </a:cubicBezTo>
                  <a:cubicBezTo>
                    <a:pt x="409824" y="4923"/>
                    <a:pt x="398033" y="3586"/>
                    <a:pt x="387275" y="0"/>
                  </a:cubicBezTo>
                  <a:cubicBezTo>
                    <a:pt x="366812" y="4092"/>
                    <a:pt x="323270" y="10487"/>
                    <a:pt x="301214" y="21515"/>
                  </a:cubicBezTo>
                  <a:cubicBezTo>
                    <a:pt x="276885" y="33680"/>
                    <a:pt x="273312" y="38659"/>
                    <a:pt x="258183" y="53788"/>
                  </a:cubicBezTo>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23" name="Groupe 22"/>
          <p:cNvGrpSpPr/>
          <p:nvPr/>
        </p:nvGrpSpPr>
        <p:grpSpPr>
          <a:xfrm>
            <a:off x="5598691" y="1960581"/>
            <a:ext cx="3115232" cy="1931676"/>
            <a:chOff x="5598691" y="2614108"/>
            <a:chExt cx="3115232" cy="2575568"/>
          </a:xfrm>
        </p:grpSpPr>
        <p:sp>
          <p:nvSpPr>
            <p:cNvPr id="7" name="Rectangle à coins arrondis 6"/>
            <p:cNvSpPr/>
            <p:nvPr/>
          </p:nvSpPr>
          <p:spPr>
            <a:xfrm>
              <a:off x="7380312" y="3061173"/>
              <a:ext cx="122413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orme libre 13"/>
            <p:cNvSpPr/>
            <p:nvPr/>
          </p:nvSpPr>
          <p:spPr>
            <a:xfrm>
              <a:off x="5598691" y="2614108"/>
              <a:ext cx="3115232" cy="2575568"/>
            </a:xfrm>
            <a:custGeom>
              <a:avLst/>
              <a:gdLst>
                <a:gd name="connsiteX0" fmla="*/ 3087445 w 3115232"/>
                <a:gd name="connsiteY0" fmla="*/ 337978 h 2575568"/>
                <a:gd name="connsiteX1" fmla="*/ 2904565 w 3115232"/>
                <a:gd name="connsiteY1" fmla="*/ 327220 h 2575568"/>
                <a:gd name="connsiteX2" fmla="*/ 2840019 w 3115232"/>
                <a:gd name="connsiteY2" fmla="*/ 316462 h 2575568"/>
                <a:gd name="connsiteX3" fmla="*/ 2603351 w 3115232"/>
                <a:gd name="connsiteY3" fmla="*/ 305705 h 2575568"/>
                <a:gd name="connsiteX4" fmla="*/ 2388198 w 3115232"/>
                <a:gd name="connsiteY4" fmla="*/ 284189 h 2575568"/>
                <a:gd name="connsiteX5" fmla="*/ 2097742 w 3115232"/>
                <a:gd name="connsiteY5" fmla="*/ 294947 h 2575568"/>
                <a:gd name="connsiteX6" fmla="*/ 2011680 w 3115232"/>
                <a:gd name="connsiteY6" fmla="*/ 316462 h 2575568"/>
                <a:gd name="connsiteX7" fmla="*/ 1839558 w 3115232"/>
                <a:gd name="connsiteY7" fmla="*/ 327220 h 2575568"/>
                <a:gd name="connsiteX8" fmla="*/ 1753497 w 3115232"/>
                <a:gd name="connsiteY8" fmla="*/ 337978 h 2575568"/>
                <a:gd name="connsiteX9" fmla="*/ 1688951 w 3115232"/>
                <a:gd name="connsiteY9" fmla="*/ 359493 h 2575568"/>
                <a:gd name="connsiteX10" fmla="*/ 1656678 w 3115232"/>
                <a:gd name="connsiteY10" fmla="*/ 381008 h 2575568"/>
                <a:gd name="connsiteX11" fmla="*/ 1592132 w 3115232"/>
                <a:gd name="connsiteY11" fmla="*/ 402523 h 2575568"/>
                <a:gd name="connsiteX12" fmla="*/ 1506071 w 3115232"/>
                <a:gd name="connsiteY12" fmla="*/ 477827 h 2575568"/>
                <a:gd name="connsiteX13" fmla="*/ 1495313 w 3115232"/>
                <a:gd name="connsiteY13" fmla="*/ 510100 h 2575568"/>
                <a:gd name="connsiteX14" fmla="*/ 1430768 w 3115232"/>
                <a:gd name="connsiteY14" fmla="*/ 553130 h 2575568"/>
                <a:gd name="connsiteX15" fmla="*/ 1409252 w 3115232"/>
                <a:gd name="connsiteY15" fmla="*/ 585403 h 2575568"/>
                <a:gd name="connsiteX16" fmla="*/ 1398495 w 3115232"/>
                <a:gd name="connsiteY16" fmla="*/ 617676 h 2575568"/>
                <a:gd name="connsiteX17" fmla="*/ 1376979 w 3115232"/>
                <a:gd name="connsiteY17" fmla="*/ 639192 h 2575568"/>
                <a:gd name="connsiteX18" fmla="*/ 1355464 w 3115232"/>
                <a:gd name="connsiteY18" fmla="*/ 703738 h 2575568"/>
                <a:gd name="connsiteX19" fmla="*/ 1344706 w 3115232"/>
                <a:gd name="connsiteY19" fmla="*/ 736010 h 2575568"/>
                <a:gd name="connsiteX20" fmla="*/ 1344706 w 3115232"/>
                <a:gd name="connsiteY20" fmla="*/ 1037225 h 2575568"/>
                <a:gd name="connsiteX21" fmla="*/ 1355464 w 3115232"/>
                <a:gd name="connsiteY21" fmla="*/ 1069498 h 2575568"/>
                <a:gd name="connsiteX22" fmla="*/ 1376979 w 3115232"/>
                <a:gd name="connsiteY22" fmla="*/ 1155559 h 2575568"/>
                <a:gd name="connsiteX23" fmla="*/ 1387737 w 3115232"/>
                <a:gd name="connsiteY23" fmla="*/ 1198589 h 2575568"/>
                <a:gd name="connsiteX24" fmla="*/ 1409252 w 3115232"/>
                <a:gd name="connsiteY24" fmla="*/ 1284650 h 2575568"/>
                <a:gd name="connsiteX25" fmla="*/ 1430768 w 3115232"/>
                <a:gd name="connsiteY25" fmla="*/ 1316923 h 2575568"/>
                <a:gd name="connsiteX26" fmla="*/ 1441525 w 3115232"/>
                <a:gd name="connsiteY26" fmla="*/ 1349196 h 2575568"/>
                <a:gd name="connsiteX27" fmla="*/ 1463040 w 3115232"/>
                <a:gd name="connsiteY27" fmla="*/ 1402985 h 2575568"/>
                <a:gd name="connsiteX28" fmla="*/ 1473798 w 3115232"/>
                <a:gd name="connsiteY28" fmla="*/ 1456773 h 2575568"/>
                <a:gd name="connsiteX29" fmla="*/ 1495313 w 3115232"/>
                <a:gd name="connsiteY29" fmla="*/ 1532076 h 2575568"/>
                <a:gd name="connsiteX30" fmla="*/ 1516829 w 3115232"/>
                <a:gd name="connsiteY30" fmla="*/ 1639653 h 2575568"/>
                <a:gd name="connsiteX31" fmla="*/ 1506071 w 3115232"/>
                <a:gd name="connsiteY31" fmla="*/ 1930109 h 2575568"/>
                <a:gd name="connsiteX32" fmla="*/ 1473798 w 3115232"/>
                <a:gd name="connsiteY32" fmla="*/ 2005413 h 2575568"/>
                <a:gd name="connsiteX33" fmla="*/ 1452283 w 3115232"/>
                <a:gd name="connsiteY33" fmla="*/ 2069959 h 2575568"/>
                <a:gd name="connsiteX34" fmla="*/ 1409252 w 3115232"/>
                <a:gd name="connsiteY34" fmla="*/ 2123747 h 2575568"/>
                <a:gd name="connsiteX35" fmla="*/ 1344706 w 3115232"/>
                <a:gd name="connsiteY35" fmla="*/ 2209808 h 2575568"/>
                <a:gd name="connsiteX36" fmla="*/ 1312433 w 3115232"/>
                <a:gd name="connsiteY36" fmla="*/ 2285112 h 2575568"/>
                <a:gd name="connsiteX37" fmla="*/ 1269403 w 3115232"/>
                <a:gd name="connsiteY37" fmla="*/ 2349658 h 2575568"/>
                <a:gd name="connsiteX38" fmla="*/ 1247888 w 3115232"/>
                <a:gd name="connsiteY38" fmla="*/ 2381930 h 2575568"/>
                <a:gd name="connsiteX39" fmla="*/ 1194099 w 3115232"/>
                <a:gd name="connsiteY39" fmla="*/ 2435719 h 2575568"/>
                <a:gd name="connsiteX40" fmla="*/ 1172584 w 3115232"/>
                <a:gd name="connsiteY40" fmla="*/ 2467992 h 2575568"/>
                <a:gd name="connsiteX41" fmla="*/ 1075765 w 3115232"/>
                <a:gd name="connsiteY41" fmla="*/ 2521780 h 2575568"/>
                <a:gd name="connsiteX42" fmla="*/ 1043492 w 3115232"/>
                <a:gd name="connsiteY42" fmla="*/ 2543295 h 2575568"/>
                <a:gd name="connsiteX43" fmla="*/ 1011219 w 3115232"/>
                <a:gd name="connsiteY43" fmla="*/ 2554053 h 2575568"/>
                <a:gd name="connsiteX44" fmla="*/ 914400 w 3115232"/>
                <a:gd name="connsiteY44" fmla="*/ 2575568 h 2575568"/>
                <a:gd name="connsiteX45" fmla="*/ 753036 w 3115232"/>
                <a:gd name="connsiteY45" fmla="*/ 2564810 h 2575568"/>
                <a:gd name="connsiteX46" fmla="*/ 645459 w 3115232"/>
                <a:gd name="connsiteY46" fmla="*/ 2521780 h 2575568"/>
                <a:gd name="connsiteX47" fmla="*/ 559398 w 3115232"/>
                <a:gd name="connsiteY47" fmla="*/ 2457234 h 2575568"/>
                <a:gd name="connsiteX48" fmla="*/ 527125 w 3115232"/>
                <a:gd name="connsiteY48" fmla="*/ 2467992 h 2575568"/>
                <a:gd name="connsiteX49" fmla="*/ 430306 w 3115232"/>
                <a:gd name="connsiteY49" fmla="*/ 2424961 h 2575568"/>
                <a:gd name="connsiteX50" fmla="*/ 398033 w 3115232"/>
                <a:gd name="connsiteY50" fmla="*/ 2392688 h 2575568"/>
                <a:gd name="connsiteX51" fmla="*/ 365760 w 3115232"/>
                <a:gd name="connsiteY51" fmla="*/ 2371173 h 2575568"/>
                <a:gd name="connsiteX52" fmla="*/ 333488 w 3115232"/>
                <a:gd name="connsiteY52" fmla="*/ 2338900 h 2575568"/>
                <a:gd name="connsiteX53" fmla="*/ 268942 w 3115232"/>
                <a:gd name="connsiteY53" fmla="*/ 2295869 h 2575568"/>
                <a:gd name="connsiteX54" fmla="*/ 225911 w 3115232"/>
                <a:gd name="connsiteY54" fmla="*/ 2242081 h 2575568"/>
                <a:gd name="connsiteX55" fmla="*/ 193638 w 3115232"/>
                <a:gd name="connsiteY55" fmla="*/ 2209808 h 2575568"/>
                <a:gd name="connsiteX56" fmla="*/ 161365 w 3115232"/>
                <a:gd name="connsiteY56" fmla="*/ 2145262 h 2575568"/>
                <a:gd name="connsiteX57" fmla="*/ 139850 w 3115232"/>
                <a:gd name="connsiteY57" fmla="*/ 2112989 h 2575568"/>
                <a:gd name="connsiteX58" fmla="*/ 118335 w 3115232"/>
                <a:gd name="connsiteY58" fmla="*/ 2048443 h 2575568"/>
                <a:gd name="connsiteX59" fmla="*/ 86062 w 3115232"/>
                <a:gd name="connsiteY59" fmla="*/ 2016170 h 2575568"/>
                <a:gd name="connsiteX60" fmla="*/ 53789 w 3115232"/>
                <a:gd name="connsiteY60" fmla="*/ 1940867 h 2575568"/>
                <a:gd name="connsiteX61" fmla="*/ 43031 w 3115232"/>
                <a:gd name="connsiteY61" fmla="*/ 1908594 h 2575568"/>
                <a:gd name="connsiteX62" fmla="*/ 21516 w 3115232"/>
                <a:gd name="connsiteY62" fmla="*/ 1876321 h 2575568"/>
                <a:gd name="connsiteX63" fmla="*/ 0 w 3115232"/>
                <a:gd name="connsiteY63" fmla="*/ 1790260 h 2575568"/>
                <a:gd name="connsiteX64" fmla="*/ 10758 w 3115232"/>
                <a:gd name="connsiteY64" fmla="*/ 1402985 h 2575568"/>
                <a:gd name="connsiteX65" fmla="*/ 21516 w 3115232"/>
                <a:gd name="connsiteY65" fmla="*/ 1370712 h 2575568"/>
                <a:gd name="connsiteX66" fmla="*/ 32273 w 3115232"/>
                <a:gd name="connsiteY66" fmla="*/ 1306166 h 2575568"/>
                <a:gd name="connsiteX67" fmla="*/ 43031 w 3115232"/>
                <a:gd name="connsiteY67" fmla="*/ 1273893 h 2575568"/>
                <a:gd name="connsiteX68" fmla="*/ 64546 w 3115232"/>
                <a:gd name="connsiteY68" fmla="*/ 1177074 h 2575568"/>
                <a:gd name="connsiteX69" fmla="*/ 86062 w 3115232"/>
                <a:gd name="connsiteY69" fmla="*/ 1112528 h 2575568"/>
                <a:gd name="connsiteX70" fmla="*/ 96819 w 3115232"/>
                <a:gd name="connsiteY70" fmla="*/ 1080255 h 2575568"/>
                <a:gd name="connsiteX71" fmla="*/ 150608 w 3115232"/>
                <a:gd name="connsiteY71" fmla="*/ 1026467 h 2575568"/>
                <a:gd name="connsiteX72" fmla="*/ 193638 w 3115232"/>
                <a:gd name="connsiteY72" fmla="*/ 972679 h 2575568"/>
                <a:gd name="connsiteX73" fmla="*/ 236669 w 3115232"/>
                <a:gd name="connsiteY73" fmla="*/ 929648 h 2575568"/>
                <a:gd name="connsiteX74" fmla="*/ 301215 w 3115232"/>
                <a:gd name="connsiteY74" fmla="*/ 897375 h 2575568"/>
                <a:gd name="connsiteX75" fmla="*/ 408791 w 3115232"/>
                <a:gd name="connsiteY75" fmla="*/ 865102 h 2575568"/>
                <a:gd name="connsiteX76" fmla="*/ 484095 w 3115232"/>
                <a:gd name="connsiteY76" fmla="*/ 832829 h 2575568"/>
                <a:gd name="connsiteX77" fmla="*/ 548640 w 3115232"/>
                <a:gd name="connsiteY77" fmla="*/ 811314 h 2575568"/>
                <a:gd name="connsiteX78" fmla="*/ 602429 w 3115232"/>
                <a:gd name="connsiteY78" fmla="*/ 779041 h 2575568"/>
                <a:gd name="connsiteX79" fmla="*/ 710005 w 3115232"/>
                <a:gd name="connsiteY79" fmla="*/ 725253 h 2575568"/>
                <a:gd name="connsiteX80" fmla="*/ 817582 w 3115232"/>
                <a:gd name="connsiteY80" fmla="*/ 671465 h 2575568"/>
                <a:gd name="connsiteX81" fmla="*/ 849855 w 3115232"/>
                <a:gd name="connsiteY81" fmla="*/ 649949 h 2575568"/>
                <a:gd name="connsiteX82" fmla="*/ 882128 w 3115232"/>
                <a:gd name="connsiteY82" fmla="*/ 639192 h 2575568"/>
                <a:gd name="connsiteX83" fmla="*/ 903643 w 3115232"/>
                <a:gd name="connsiteY83" fmla="*/ 617676 h 2575568"/>
                <a:gd name="connsiteX84" fmla="*/ 968189 w 3115232"/>
                <a:gd name="connsiteY84" fmla="*/ 574646 h 2575568"/>
                <a:gd name="connsiteX85" fmla="*/ 1054250 w 3115232"/>
                <a:gd name="connsiteY85" fmla="*/ 499342 h 2575568"/>
                <a:gd name="connsiteX86" fmla="*/ 1118796 w 3115232"/>
                <a:gd name="connsiteY86" fmla="*/ 477827 h 2575568"/>
                <a:gd name="connsiteX87" fmla="*/ 1151069 w 3115232"/>
                <a:gd name="connsiteY87" fmla="*/ 467069 h 2575568"/>
                <a:gd name="connsiteX88" fmla="*/ 1183342 w 3115232"/>
                <a:gd name="connsiteY88" fmla="*/ 445554 h 2575568"/>
                <a:gd name="connsiteX89" fmla="*/ 1204857 w 3115232"/>
                <a:gd name="connsiteY89" fmla="*/ 413281 h 2575568"/>
                <a:gd name="connsiteX90" fmla="*/ 1237130 w 3115232"/>
                <a:gd name="connsiteY90" fmla="*/ 402523 h 2575568"/>
                <a:gd name="connsiteX91" fmla="*/ 1269403 w 3115232"/>
                <a:gd name="connsiteY91" fmla="*/ 381008 h 2575568"/>
                <a:gd name="connsiteX92" fmla="*/ 1301676 w 3115232"/>
                <a:gd name="connsiteY92" fmla="*/ 348735 h 2575568"/>
                <a:gd name="connsiteX93" fmla="*/ 1333949 w 3115232"/>
                <a:gd name="connsiteY93" fmla="*/ 327220 h 2575568"/>
                <a:gd name="connsiteX94" fmla="*/ 1398495 w 3115232"/>
                <a:gd name="connsiteY94" fmla="*/ 273432 h 2575568"/>
                <a:gd name="connsiteX95" fmla="*/ 1430768 w 3115232"/>
                <a:gd name="connsiteY95" fmla="*/ 262674 h 2575568"/>
                <a:gd name="connsiteX96" fmla="*/ 1463040 w 3115232"/>
                <a:gd name="connsiteY96" fmla="*/ 241159 h 2575568"/>
                <a:gd name="connsiteX97" fmla="*/ 1484556 w 3115232"/>
                <a:gd name="connsiteY97" fmla="*/ 219643 h 2575568"/>
                <a:gd name="connsiteX98" fmla="*/ 1516829 w 3115232"/>
                <a:gd name="connsiteY98" fmla="*/ 208886 h 2575568"/>
                <a:gd name="connsiteX99" fmla="*/ 1570617 w 3115232"/>
                <a:gd name="connsiteY99" fmla="*/ 176613 h 2575568"/>
                <a:gd name="connsiteX100" fmla="*/ 1602890 w 3115232"/>
                <a:gd name="connsiteY100" fmla="*/ 144340 h 2575568"/>
                <a:gd name="connsiteX101" fmla="*/ 1635163 w 3115232"/>
                <a:gd name="connsiteY101" fmla="*/ 133582 h 2575568"/>
                <a:gd name="connsiteX102" fmla="*/ 1678193 w 3115232"/>
                <a:gd name="connsiteY102" fmla="*/ 112067 h 2575568"/>
                <a:gd name="connsiteX103" fmla="*/ 1710466 w 3115232"/>
                <a:gd name="connsiteY103" fmla="*/ 101309 h 2575568"/>
                <a:gd name="connsiteX104" fmla="*/ 1742739 w 3115232"/>
                <a:gd name="connsiteY104" fmla="*/ 79794 h 2575568"/>
                <a:gd name="connsiteX105" fmla="*/ 1807285 w 3115232"/>
                <a:gd name="connsiteY105" fmla="*/ 58279 h 2575568"/>
                <a:gd name="connsiteX106" fmla="*/ 1839558 w 3115232"/>
                <a:gd name="connsiteY106" fmla="*/ 47521 h 2575568"/>
                <a:gd name="connsiteX107" fmla="*/ 2076226 w 3115232"/>
                <a:gd name="connsiteY107" fmla="*/ 26006 h 2575568"/>
                <a:gd name="connsiteX108" fmla="*/ 2506532 w 3115232"/>
                <a:gd name="connsiteY108" fmla="*/ 15248 h 2575568"/>
                <a:gd name="connsiteX109" fmla="*/ 2915323 w 3115232"/>
                <a:gd name="connsiteY109" fmla="*/ 15248 h 2575568"/>
                <a:gd name="connsiteX110" fmla="*/ 2947596 w 3115232"/>
                <a:gd name="connsiteY110" fmla="*/ 26006 h 2575568"/>
                <a:gd name="connsiteX111" fmla="*/ 3012142 w 3115232"/>
                <a:gd name="connsiteY111" fmla="*/ 69036 h 2575568"/>
                <a:gd name="connsiteX112" fmla="*/ 3076688 w 3115232"/>
                <a:gd name="connsiteY112" fmla="*/ 122825 h 2575568"/>
                <a:gd name="connsiteX113" fmla="*/ 3098203 w 3115232"/>
                <a:gd name="connsiteY113" fmla="*/ 155098 h 2575568"/>
                <a:gd name="connsiteX114" fmla="*/ 3087445 w 3115232"/>
                <a:gd name="connsiteY114" fmla="*/ 337978 h 257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115232" h="2575568">
                  <a:moveTo>
                    <a:pt x="3087445" y="337978"/>
                  </a:moveTo>
                  <a:cubicBezTo>
                    <a:pt x="3055172" y="366665"/>
                    <a:pt x="2965401" y="332510"/>
                    <a:pt x="2904565" y="327220"/>
                  </a:cubicBezTo>
                  <a:cubicBezTo>
                    <a:pt x="2882835" y="325330"/>
                    <a:pt x="2861776" y="318016"/>
                    <a:pt x="2840019" y="316462"/>
                  </a:cubicBezTo>
                  <a:cubicBezTo>
                    <a:pt x="2761249" y="310836"/>
                    <a:pt x="2682240" y="309291"/>
                    <a:pt x="2603351" y="305705"/>
                  </a:cubicBezTo>
                  <a:cubicBezTo>
                    <a:pt x="2519510" y="277757"/>
                    <a:pt x="2548127" y="284189"/>
                    <a:pt x="2388198" y="284189"/>
                  </a:cubicBezTo>
                  <a:cubicBezTo>
                    <a:pt x="2291313" y="284189"/>
                    <a:pt x="2194561" y="291361"/>
                    <a:pt x="2097742" y="294947"/>
                  </a:cubicBezTo>
                  <a:cubicBezTo>
                    <a:pt x="2065831" y="305584"/>
                    <a:pt x="2048034" y="313000"/>
                    <a:pt x="2011680" y="316462"/>
                  </a:cubicBezTo>
                  <a:cubicBezTo>
                    <a:pt x="1954453" y="321912"/>
                    <a:pt x="1896845" y="322446"/>
                    <a:pt x="1839558" y="327220"/>
                  </a:cubicBezTo>
                  <a:cubicBezTo>
                    <a:pt x="1810748" y="329621"/>
                    <a:pt x="1782184" y="334392"/>
                    <a:pt x="1753497" y="337978"/>
                  </a:cubicBezTo>
                  <a:cubicBezTo>
                    <a:pt x="1731982" y="345150"/>
                    <a:pt x="1707821" y="346913"/>
                    <a:pt x="1688951" y="359493"/>
                  </a:cubicBezTo>
                  <a:cubicBezTo>
                    <a:pt x="1678193" y="366665"/>
                    <a:pt x="1668493" y="375757"/>
                    <a:pt x="1656678" y="381008"/>
                  </a:cubicBezTo>
                  <a:cubicBezTo>
                    <a:pt x="1635954" y="390219"/>
                    <a:pt x="1592132" y="402523"/>
                    <a:pt x="1592132" y="402523"/>
                  </a:cubicBezTo>
                  <a:cubicBezTo>
                    <a:pt x="1529202" y="465454"/>
                    <a:pt x="1559442" y="442247"/>
                    <a:pt x="1506071" y="477827"/>
                  </a:cubicBezTo>
                  <a:cubicBezTo>
                    <a:pt x="1502485" y="488585"/>
                    <a:pt x="1503331" y="502082"/>
                    <a:pt x="1495313" y="510100"/>
                  </a:cubicBezTo>
                  <a:cubicBezTo>
                    <a:pt x="1477029" y="528384"/>
                    <a:pt x="1430768" y="553130"/>
                    <a:pt x="1430768" y="553130"/>
                  </a:cubicBezTo>
                  <a:cubicBezTo>
                    <a:pt x="1423596" y="563888"/>
                    <a:pt x="1415034" y="573839"/>
                    <a:pt x="1409252" y="585403"/>
                  </a:cubicBezTo>
                  <a:cubicBezTo>
                    <a:pt x="1404181" y="595545"/>
                    <a:pt x="1404329" y="607952"/>
                    <a:pt x="1398495" y="617676"/>
                  </a:cubicBezTo>
                  <a:cubicBezTo>
                    <a:pt x="1393277" y="626373"/>
                    <a:pt x="1384151" y="632020"/>
                    <a:pt x="1376979" y="639192"/>
                  </a:cubicBezTo>
                  <a:lnTo>
                    <a:pt x="1355464" y="703738"/>
                  </a:lnTo>
                  <a:lnTo>
                    <a:pt x="1344706" y="736010"/>
                  </a:lnTo>
                  <a:cubicBezTo>
                    <a:pt x="1334572" y="888029"/>
                    <a:pt x="1326577" y="892192"/>
                    <a:pt x="1344706" y="1037225"/>
                  </a:cubicBezTo>
                  <a:cubicBezTo>
                    <a:pt x="1346112" y="1048477"/>
                    <a:pt x="1352480" y="1058558"/>
                    <a:pt x="1355464" y="1069498"/>
                  </a:cubicBezTo>
                  <a:cubicBezTo>
                    <a:pt x="1363244" y="1098026"/>
                    <a:pt x="1369807" y="1126872"/>
                    <a:pt x="1376979" y="1155559"/>
                  </a:cubicBezTo>
                  <a:cubicBezTo>
                    <a:pt x="1380565" y="1169902"/>
                    <a:pt x="1384837" y="1184091"/>
                    <a:pt x="1387737" y="1198589"/>
                  </a:cubicBezTo>
                  <a:cubicBezTo>
                    <a:pt x="1391828" y="1219042"/>
                    <a:pt x="1398227" y="1262600"/>
                    <a:pt x="1409252" y="1284650"/>
                  </a:cubicBezTo>
                  <a:cubicBezTo>
                    <a:pt x="1415034" y="1296214"/>
                    <a:pt x="1423596" y="1306165"/>
                    <a:pt x="1430768" y="1316923"/>
                  </a:cubicBezTo>
                  <a:cubicBezTo>
                    <a:pt x="1434354" y="1327681"/>
                    <a:pt x="1437544" y="1338578"/>
                    <a:pt x="1441525" y="1349196"/>
                  </a:cubicBezTo>
                  <a:cubicBezTo>
                    <a:pt x="1448305" y="1367277"/>
                    <a:pt x="1457491" y="1384489"/>
                    <a:pt x="1463040" y="1402985"/>
                  </a:cubicBezTo>
                  <a:cubicBezTo>
                    <a:pt x="1468294" y="1420498"/>
                    <a:pt x="1469363" y="1439035"/>
                    <a:pt x="1473798" y="1456773"/>
                  </a:cubicBezTo>
                  <a:cubicBezTo>
                    <a:pt x="1494305" y="1538798"/>
                    <a:pt x="1475191" y="1431465"/>
                    <a:pt x="1495313" y="1532076"/>
                  </a:cubicBezTo>
                  <a:cubicBezTo>
                    <a:pt x="1521686" y="1663940"/>
                    <a:pt x="1491844" y="1539716"/>
                    <a:pt x="1516829" y="1639653"/>
                  </a:cubicBezTo>
                  <a:cubicBezTo>
                    <a:pt x="1513243" y="1736472"/>
                    <a:pt x="1512309" y="1833425"/>
                    <a:pt x="1506071" y="1930109"/>
                  </a:cubicBezTo>
                  <a:cubicBezTo>
                    <a:pt x="1502312" y="1988366"/>
                    <a:pt x="1494651" y="1958492"/>
                    <a:pt x="1473798" y="2005413"/>
                  </a:cubicBezTo>
                  <a:cubicBezTo>
                    <a:pt x="1464587" y="2026137"/>
                    <a:pt x="1464863" y="2051089"/>
                    <a:pt x="1452283" y="2069959"/>
                  </a:cubicBezTo>
                  <a:cubicBezTo>
                    <a:pt x="1346983" y="2227912"/>
                    <a:pt x="1501224" y="2001118"/>
                    <a:pt x="1409252" y="2123747"/>
                  </a:cubicBezTo>
                  <a:cubicBezTo>
                    <a:pt x="1336267" y="2221060"/>
                    <a:pt x="1394050" y="2160467"/>
                    <a:pt x="1344706" y="2209808"/>
                  </a:cubicBezTo>
                  <a:cubicBezTo>
                    <a:pt x="1333577" y="2243198"/>
                    <a:pt x="1332375" y="2251875"/>
                    <a:pt x="1312433" y="2285112"/>
                  </a:cubicBezTo>
                  <a:cubicBezTo>
                    <a:pt x="1299129" y="2307285"/>
                    <a:pt x="1283746" y="2328143"/>
                    <a:pt x="1269403" y="2349658"/>
                  </a:cubicBezTo>
                  <a:cubicBezTo>
                    <a:pt x="1262231" y="2360415"/>
                    <a:pt x="1257030" y="2372788"/>
                    <a:pt x="1247888" y="2381930"/>
                  </a:cubicBezTo>
                  <a:cubicBezTo>
                    <a:pt x="1229958" y="2399860"/>
                    <a:pt x="1208164" y="2414621"/>
                    <a:pt x="1194099" y="2435719"/>
                  </a:cubicBezTo>
                  <a:cubicBezTo>
                    <a:pt x="1186927" y="2446477"/>
                    <a:pt x="1182314" y="2459478"/>
                    <a:pt x="1172584" y="2467992"/>
                  </a:cubicBezTo>
                  <a:cubicBezTo>
                    <a:pt x="1082138" y="2547132"/>
                    <a:pt x="1139789" y="2489768"/>
                    <a:pt x="1075765" y="2521780"/>
                  </a:cubicBezTo>
                  <a:cubicBezTo>
                    <a:pt x="1064201" y="2527562"/>
                    <a:pt x="1055056" y="2537513"/>
                    <a:pt x="1043492" y="2543295"/>
                  </a:cubicBezTo>
                  <a:cubicBezTo>
                    <a:pt x="1033350" y="2548366"/>
                    <a:pt x="1022122" y="2550938"/>
                    <a:pt x="1011219" y="2554053"/>
                  </a:cubicBezTo>
                  <a:cubicBezTo>
                    <a:pt x="975779" y="2564179"/>
                    <a:pt x="951362" y="2568176"/>
                    <a:pt x="914400" y="2575568"/>
                  </a:cubicBezTo>
                  <a:cubicBezTo>
                    <a:pt x="860612" y="2571982"/>
                    <a:pt x="806647" y="2570453"/>
                    <a:pt x="753036" y="2564810"/>
                  </a:cubicBezTo>
                  <a:cubicBezTo>
                    <a:pt x="713424" y="2560640"/>
                    <a:pt x="679699" y="2540456"/>
                    <a:pt x="645459" y="2521780"/>
                  </a:cubicBezTo>
                  <a:cubicBezTo>
                    <a:pt x="586646" y="2489700"/>
                    <a:pt x="600620" y="2498456"/>
                    <a:pt x="559398" y="2457234"/>
                  </a:cubicBezTo>
                  <a:cubicBezTo>
                    <a:pt x="548640" y="2460820"/>
                    <a:pt x="538395" y="2469244"/>
                    <a:pt x="527125" y="2467992"/>
                  </a:cubicBezTo>
                  <a:cubicBezTo>
                    <a:pt x="494652" y="2464384"/>
                    <a:pt x="456172" y="2446516"/>
                    <a:pt x="430306" y="2424961"/>
                  </a:cubicBezTo>
                  <a:cubicBezTo>
                    <a:pt x="418619" y="2415222"/>
                    <a:pt x="409720" y="2402427"/>
                    <a:pt x="398033" y="2392688"/>
                  </a:cubicBezTo>
                  <a:cubicBezTo>
                    <a:pt x="388101" y="2384411"/>
                    <a:pt x="375692" y="2379450"/>
                    <a:pt x="365760" y="2371173"/>
                  </a:cubicBezTo>
                  <a:cubicBezTo>
                    <a:pt x="354073" y="2361434"/>
                    <a:pt x="345497" y="2348240"/>
                    <a:pt x="333488" y="2338900"/>
                  </a:cubicBezTo>
                  <a:cubicBezTo>
                    <a:pt x="313077" y="2323024"/>
                    <a:pt x="287227" y="2314153"/>
                    <a:pt x="268942" y="2295869"/>
                  </a:cubicBezTo>
                  <a:cubicBezTo>
                    <a:pt x="206353" y="2233283"/>
                    <a:pt x="293755" y="2323494"/>
                    <a:pt x="225911" y="2242081"/>
                  </a:cubicBezTo>
                  <a:cubicBezTo>
                    <a:pt x="216172" y="2230394"/>
                    <a:pt x="203377" y="2221495"/>
                    <a:pt x="193638" y="2209808"/>
                  </a:cubicBezTo>
                  <a:cubicBezTo>
                    <a:pt x="155103" y="2163565"/>
                    <a:pt x="185623" y="2193778"/>
                    <a:pt x="161365" y="2145262"/>
                  </a:cubicBezTo>
                  <a:cubicBezTo>
                    <a:pt x="155583" y="2133698"/>
                    <a:pt x="145101" y="2124804"/>
                    <a:pt x="139850" y="2112989"/>
                  </a:cubicBezTo>
                  <a:cubicBezTo>
                    <a:pt x="130639" y="2092265"/>
                    <a:pt x="134372" y="2064480"/>
                    <a:pt x="118335" y="2048443"/>
                  </a:cubicBezTo>
                  <a:lnTo>
                    <a:pt x="86062" y="2016170"/>
                  </a:lnTo>
                  <a:cubicBezTo>
                    <a:pt x="63672" y="1926616"/>
                    <a:pt x="90934" y="2015158"/>
                    <a:pt x="53789" y="1940867"/>
                  </a:cubicBezTo>
                  <a:cubicBezTo>
                    <a:pt x="48718" y="1930725"/>
                    <a:pt x="48102" y="1918736"/>
                    <a:pt x="43031" y="1908594"/>
                  </a:cubicBezTo>
                  <a:cubicBezTo>
                    <a:pt x="37249" y="1897030"/>
                    <a:pt x="27298" y="1887885"/>
                    <a:pt x="21516" y="1876321"/>
                  </a:cubicBezTo>
                  <a:cubicBezTo>
                    <a:pt x="10489" y="1854267"/>
                    <a:pt x="4092" y="1810720"/>
                    <a:pt x="0" y="1790260"/>
                  </a:cubicBezTo>
                  <a:cubicBezTo>
                    <a:pt x="3586" y="1661168"/>
                    <a:pt x="4144" y="1531957"/>
                    <a:pt x="10758" y="1402985"/>
                  </a:cubicBezTo>
                  <a:cubicBezTo>
                    <a:pt x="11339" y="1391660"/>
                    <a:pt x="19056" y="1381782"/>
                    <a:pt x="21516" y="1370712"/>
                  </a:cubicBezTo>
                  <a:cubicBezTo>
                    <a:pt x="26248" y="1349419"/>
                    <a:pt x="27541" y="1327459"/>
                    <a:pt x="32273" y="1306166"/>
                  </a:cubicBezTo>
                  <a:cubicBezTo>
                    <a:pt x="34733" y="1295096"/>
                    <a:pt x="40281" y="1284894"/>
                    <a:pt x="43031" y="1273893"/>
                  </a:cubicBezTo>
                  <a:cubicBezTo>
                    <a:pt x="58380" y="1212498"/>
                    <a:pt x="47987" y="1232271"/>
                    <a:pt x="64546" y="1177074"/>
                  </a:cubicBezTo>
                  <a:cubicBezTo>
                    <a:pt x="71063" y="1155351"/>
                    <a:pt x="78890" y="1134043"/>
                    <a:pt x="86062" y="1112528"/>
                  </a:cubicBezTo>
                  <a:cubicBezTo>
                    <a:pt x="89648" y="1101770"/>
                    <a:pt x="88801" y="1088273"/>
                    <a:pt x="96819" y="1080255"/>
                  </a:cubicBezTo>
                  <a:lnTo>
                    <a:pt x="150608" y="1026467"/>
                  </a:lnTo>
                  <a:cubicBezTo>
                    <a:pt x="168705" y="972174"/>
                    <a:pt x="148223" y="1011606"/>
                    <a:pt x="193638" y="972679"/>
                  </a:cubicBezTo>
                  <a:cubicBezTo>
                    <a:pt x="209040" y="959478"/>
                    <a:pt x="217425" y="936063"/>
                    <a:pt x="236669" y="929648"/>
                  </a:cubicBezTo>
                  <a:cubicBezTo>
                    <a:pt x="354375" y="890412"/>
                    <a:pt x="176084" y="952988"/>
                    <a:pt x="301215" y="897375"/>
                  </a:cubicBezTo>
                  <a:cubicBezTo>
                    <a:pt x="334888" y="882410"/>
                    <a:pt x="373030" y="874043"/>
                    <a:pt x="408791" y="865102"/>
                  </a:cubicBezTo>
                  <a:cubicBezTo>
                    <a:pt x="459993" y="830968"/>
                    <a:pt x="420943" y="851775"/>
                    <a:pt x="484095" y="832829"/>
                  </a:cubicBezTo>
                  <a:cubicBezTo>
                    <a:pt x="505817" y="826312"/>
                    <a:pt x="548640" y="811314"/>
                    <a:pt x="548640" y="811314"/>
                  </a:cubicBezTo>
                  <a:cubicBezTo>
                    <a:pt x="596913" y="763044"/>
                    <a:pt x="539584" y="813955"/>
                    <a:pt x="602429" y="779041"/>
                  </a:cubicBezTo>
                  <a:cubicBezTo>
                    <a:pt x="707219" y="720824"/>
                    <a:pt x="625912" y="746275"/>
                    <a:pt x="710005" y="725253"/>
                  </a:cubicBezTo>
                  <a:cubicBezTo>
                    <a:pt x="786853" y="674021"/>
                    <a:pt x="749465" y="688493"/>
                    <a:pt x="817582" y="671465"/>
                  </a:cubicBezTo>
                  <a:cubicBezTo>
                    <a:pt x="828340" y="664293"/>
                    <a:pt x="838291" y="655731"/>
                    <a:pt x="849855" y="649949"/>
                  </a:cubicBezTo>
                  <a:cubicBezTo>
                    <a:pt x="859997" y="644878"/>
                    <a:pt x="872404" y="645026"/>
                    <a:pt x="882128" y="639192"/>
                  </a:cubicBezTo>
                  <a:cubicBezTo>
                    <a:pt x="890825" y="633974"/>
                    <a:pt x="895529" y="623762"/>
                    <a:pt x="903643" y="617676"/>
                  </a:cubicBezTo>
                  <a:cubicBezTo>
                    <a:pt x="924329" y="602161"/>
                    <a:pt x="949905" y="592930"/>
                    <a:pt x="968189" y="574646"/>
                  </a:cubicBezTo>
                  <a:cubicBezTo>
                    <a:pt x="989249" y="553586"/>
                    <a:pt x="1022230" y="513573"/>
                    <a:pt x="1054250" y="499342"/>
                  </a:cubicBezTo>
                  <a:cubicBezTo>
                    <a:pt x="1074974" y="490131"/>
                    <a:pt x="1097281" y="484999"/>
                    <a:pt x="1118796" y="477827"/>
                  </a:cubicBezTo>
                  <a:cubicBezTo>
                    <a:pt x="1129554" y="474241"/>
                    <a:pt x="1141634" y="473359"/>
                    <a:pt x="1151069" y="467069"/>
                  </a:cubicBezTo>
                  <a:lnTo>
                    <a:pt x="1183342" y="445554"/>
                  </a:lnTo>
                  <a:cubicBezTo>
                    <a:pt x="1190514" y="434796"/>
                    <a:pt x="1194761" y="421358"/>
                    <a:pt x="1204857" y="413281"/>
                  </a:cubicBezTo>
                  <a:cubicBezTo>
                    <a:pt x="1213712" y="406197"/>
                    <a:pt x="1226988" y="407594"/>
                    <a:pt x="1237130" y="402523"/>
                  </a:cubicBezTo>
                  <a:cubicBezTo>
                    <a:pt x="1248694" y="396741"/>
                    <a:pt x="1259471" y="389285"/>
                    <a:pt x="1269403" y="381008"/>
                  </a:cubicBezTo>
                  <a:cubicBezTo>
                    <a:pt x="1281090" y="371269"/>
                    <a:pt x="1289989" y="358474"/>
                    <a:pt x="1301676" y="348735"/>
                  </a:cubicBezTo>
                  <a:cubicBezTo>
                    <a:pt x="1311608" y="340458"/>
                    <a:pt x="1324017" y="335497"/>
                    <a:pt x="1333949" y="327220"/>
                  </a:cubicBezTo>
                  <a:cubicBezTo>
                    <a:pt x="1369638" y="297479"/>
                    <a:pt x="1358429" y="293465"/>
                    <a:pt x="1398495" y="273432"/>
                  </a:cubicBezTo>
                  <a:cubicBezTo>
                    <a:pt x="1408637" y="268361"/>
                    <a:pt x="1420626" y="267745"/>
                    <a:pt x="1430768" y="262674"/>
                  </a:cubicBezTo>
                  <a:cubicBezTo>
                    <a:pt x="1442332" y="256892"/>
                    <a:pt x="1452944" y="249236"/>
                    <a:pt x="1463040" y="241159"/>
                  </a:cubicBezTo>
                  <a:cubicBezTo>
                    <a:pt x="1470960" y="234823"/>
                    <a:pt x="1475859" y="224861"/>
                    <a:pt x="1484556" y="219643"/>
                  </a:cubicBezTo>
                  <a:cubicBezTo>
                    <a:pt x="1494280" y="213809"/>
                    <a:pt x="1506071" y="212472"/>
                    <a:pt x="1516829" y="208886"/>
                  </a:cubicBezTo>
                  <a:cubicBezTo>
                    <a:pt x="1583829" y="141882"/>
                    <a:pt x="1486833" y="232468"/>
                    <a:pt x="1570617" y="176613"/>
                  </a:cubicBezTo>
                  <a:cubicBezTo>
                    <a:pt x="1583276" y="168174"/>
                    <a:pt x="1590232" y="152779"/>
                    <a:pt x="1602890" y="144340"/>
                  </a:cubicBezTo>
                  <a:cubicBezTo>
                    <a:pt x="1612325" y="138050"/>
                    <a:pt x="1624740" y="138049"/>
                    <a:pt x="1635163" y="133582"/>
                  </a:cubicBezTo>
                  <a:cubicBezTo>
                    <a:pt x="1649903" y="127265"/>
                    <a:pt x="1663453" y="118384"/>
                    <a:pt x="1678193" y="112067"/>
                  </a:cubicBezTo>
                  <a:cubicBezTo>
                    <a:pt x="1688616" y="107600"/>
                    <a:pt x="1700324" y="106380"/>
                    <a:pt x="1710466" y="101309"/>
                  </a:cubicBezTo>
                  <a:cubicBezTo>
                    <a:pt x="1722030" y="95527"/>
                    <a:pt x="1730924" y="85045"/>
                    <a:pt x="1742739" y="79794"/>
                  </a:cubicBezTo>
                  <a:cubicBezTo>
                    <a:pt x="1763463" y="70583"/>
                    <a:pt x="1785770" y="65451"/>
                    <a:pt x="1807285" y="58279"/>
                  </a:cubicBezTo>
                  <a:lnTo>
                    <a:pt x="1839558" y="47521"/>
                  </a:lnTo>
                  <a:cubicBezTo>
                    <a:pt x="1934313" y="15935"/>
                    <a:pt x="1874000" y="32861"/>
                    <a:pt x="2076226" y="26006"/>
                  </a:cubicBezTo>
                  <a:lnTo>
                    <a:pt x="2506532" y="15248"/>
                  </a:lnTo>
                  <a:cubicBezTo>
                    <a:pt x="2685521" y="-7126"/>
                    <a:pt x="2615366" y="-2932"/>
                    <a:pt x="2915323" y="15248"/>
                  </a:cubicBezTo>
                  <a:cubicBezTo>
                    <a:pt x="2926642" y="15934"/>
                    <a:pt x="2937683" y="20499"/>
                    <a:pt x="2947596" y="26006"/>
                  </a:cubicBezTo>
                  <a:cubicBezTo>
                    <a:pt x="2970200" y="38564"/>
                    <a:pt x="2990627" y="54693"/>
                    <a:pt x="3012142" y="69036"/>
                  </a:cubicBezTo>
                  <a:cubicBezTo>
                    <a:pt x="3043873" y="90190"/>
                    <a:pt x="3050806" y="91766"/>
                    <a:pt x="3076688" y="122825"/>
                  </a:cubicBezTo>
                  <a:cubicBezTo>
                    <a:pt x="3084965" y="132757"/>
                    <a:pt x="3091031" y="144340"/>
                    <a:pt x="3098203" y="155098"/>
                  </a:cubicBezTo>
                  <a:cubicBezTo>
                    <a:pt x="3124641" y="287288"/>
                    <a:pt x="3119718" y="309291"/>
                    <a:pt x="3087445" y="33797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orme libre 14"/>
            <p:cNvSpPr/>
            <p:nvPr/>
          </p:nvSpPr>
          <p:spPr>
            <a:xfrm>
              <a:off x="6586108" y="2901727"/>
              <a:ext cx="520152" cy="606512"/>
            </a:xfrm>
            <a:custGeom>
              <a:avLst/>
              <a:gdLst>
                <a:gd name="connsiteX0" fmla="*/ 345558 w 520152"/>
                <a:gd name="connsiteY0" fmla="*/ 14841 h 606512"/>
                <a:gd name="connsiteX1" fmla="*/ 313285 w 520152"/>
                <a:gd name="connsiteY1" fmla="*/ 68629 h 606512"/>
                <a:gd name="connsiteX2" fmla="*/ 281012 w 520152"/>
                <a:gd name="connsiteY2" fmla="*/ 90144 h 606512"/>
                <a:gd name="connsiteX3" fmla="*/ 270254 w 520152"/>
                <a:gd name="connsiteY3" fmla="*/ 133175 h 606512"/>
                <a:gd name="connsiteX4" fmla="*/ 173436 w 520152"/>
                <a:gd name="connsiteY4" fmla="*/ 176206 h 606512"/>
                <a:gd name="connsiteX5" fmla="*/ 108890 w 520152"/>
                <a:gd name="connsiteY5" fmla="*/ 219236 h 606512"/>
                <a:gd name="connsiteX6" fmla="*/ 87374 w 520152"/>
                <a:gd name="connsiteY6" fmla="*/ 240752 h 606512"/>
                <a:gd name="connsiteX7" fmla="*/ 55101 w 520152"/>
                <a:gd name="connsiteY7" fmla="*/ 251509 h 606512"/>
                <a:gd name="connsiteX8" fmla="*/ 1313 w 520152"/>
                <a:gd name="connsiteY8" fmla="*/ 294540 h 606512"/>
                <a:gd name="connsiteX9" fmla="*/ 33586 w 520152"/>
                <a:gd name="connsiteY9" fmla="*/ 380601 h 606512"/>
                <a:gd name="connsiteX10" fmla="*/ 44344 w 520152"/>
                <a:gd name="connsiteY10" fmla="*/ 412874 h 606512"/>
                <a:gd name="connsiteX11" fmla="*/ 65859 w 520152"/>
                <a:gd name="connsiteY11" fmla="*/ 445147 h 606512"/>
                <a:gd name="connsiteX12" fmla="*/ 76617 w 520152"/>
                <a:gd name="connsiteY12" fmla="*/ 477420 h 606512"/>
                <a:gd name="connsiteX13" fmla="*/ 87374 w 520152"/>
                <a:gd name="connsiteY13" fmla="*/ 520450 h 606512"/>
                <a:gd name="connsiteX14" fmla="*/ 108890 w 520152"/>
                <a:gd name="connsiteY14" fmla="*/ 541966 h 606512"/>
                <a:gd name="connsiteX15" fmla="*/ 130405 w 520152"/>
                <a:gd name="connsiteY15" fmla="*/ 574239 h 606512"/>
                <a:gd name="connsiteX16" fmla="*/ 194951 w 520152"/>
                <a:gd name="connsiteY16" fmla="*/ 606512 h 606512"/>
                <a:gd name="connsiteX17" fmla="*/ 259497 w 520152"/>
                <a:gd name="connsiteY17" fmla="*/ 595754 h 606512"/>
                <a:gd name="connsiteX18" fmla="*/ 281012 w 520152"/>
                <a:gd name="connsiteY18" fmla="*/ 563481 h 606512"/>
                <a:gd name="connsiteX19" fmla="*/ 313285 w 520152"/>
                <a:gd name="connsiteY19" fmla="*/ 434389 h 606512"/>
                <a:gd name="connsiteX20" fmla="*/ 334800 w 520152"/>
                <a:gd name="connsiteY20" fmla="*/ 359086 h 606512"/>
                <a:gd name="connsiteX21" fmla="*/ 356316 w 520152"/>
                <a:gd name="connsiteY21" fmla="*/ 337570 h 606512"/>
                <a:gd name="connsiteX22" fmla="*/ 410104 w 520152"/>
                <a:gd name="connsiteY22" fmla="*/ 283782 h 606512"/>
                <a:gd name="connsiteX23" fmla="*/ 442377 w 520152"/>
                <a:gd name="connsiteY23" fmla="*/ 273024 h 606512"/>
                <a:gd name="connsiteX24" fmla="*/ 506923 w 520152"/>
                <a:gd name="connsiteY24" fmla="*/ 240752 h 606512"/>
                <a:gd name="connsiteX25" fmla="*/ 506923 w 520152"/>
                <a:gd name="connsiteY25" fmla="*/ 122417 h 606512"/>
                <a:gd name="connsiteX26" fmla="*/ 463892 w 520152"/>
                <a:gd name="connsiteY26" fmla="*/ 36356 h 606512"/>
                <a:gd name="connsiteX27" fmla="*/ 453134 w 520152"/>
                <a:gd name="connsiteY27" fmla="*/ 4083 h 606512"/>
                <a:gd name="connsiteX28" fmla="*/ 345558 w 520152"/>
                <a:gd name="connsiteY28" fmla="*/ 14841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0152" h="606512">
                  <a:moveTo>
                    <a:pt x="345558" y="14841"/>
                  </a:moveTo>
                  <a:cubicBezTo>
                    <a:pt x="322250" y="25599"/>
                    <a:pt x="326892" y="52754"/>
                    <a:pt x="313285" y="68629"/>
                  </a:cubicBezTo>
                  <a:cubicBezTo>
                    <a:pt x="304871" y="78445"/>
                    <a:pt x="288184" y="79386"/>
                    <a:pt x="281012" y="90144"/>
                  </a:cubicBezTo>
                  <a:cubicBezTo>
                    <a:pt x="272811" y="102446"/>
                    <a:pt x="278455" y="120873"/>
                    <a:pt x="270254" y="133175"/>
                  </a:cubicBezTo>
                  <a:cubicBezTo>
                    <a:pt x="252740" y="159446"/>
                    <a:pt x="191258" y="164325"/>
                    <a:pt x="173436" y="176206"/>
                  </a:cubicBezTo>
                  <a:cubicBezTo>
                    <a:pt x="151921" y="190549"/>
                    <a:pt x="127174" y="200952"/>
                    <a:pt x="108890" y="219236"/>
                  </a:cubicBezTo>
                  <a:cubicBezTo>
                    <a:pt x="101718" y="226408"/>
                    <a:pt x="96071" y="235534"/>
                    <a:pt x="87374" y="240752"/>
                  </a:cubicBezTo>
                  <a:cubicBezTo>
                    <a:pt x="77650" y="246586"/>
                    <a:pt x="65859" y="247923"/>
                    <a:pt x="55101" y="251509"/>
                  </a:cubicBezTo>
                  <a:cubicBezTo>
                    <a:pt x="51412" y="253968"/>
                    <a:pt x="2927" y="283245"/>
                    <a:pt x="1313" y="294540"/>
                  </a:cubicBezTo>
                  <a:cubicBezTo>
                    <a:pt x="-5605" y="342966"/>
                    <a:pt x="16221" y="345870"/>
                    <a:pt x="33586" y="380601"/>
                  </a:cubicBezTo>
                  <a:cubicBezTo>
                    <a:pt x="38657" y="390743"/>
                    <a:pt x="39273" y="402732"/>
                    <a:pt x="44344" y="412874"/>
                  </a:cubicBezTo>
                  <a:cubicBezTo>
                    <a:pt x="50126" y="424438"/>
                    <a:pt x="60077" y="433583"/>
                    <a:pt x="65859" y="445147"/>
                  </a:cubicBezTo>
                  <a:cubicBezTo>
                    <a:pt x="70930" y="455289"/>
                    <a:pt x="73502" y="466517"/>
                    <a:pt x="76617" y="477420"/>
                  </a:cubicBezTo>
                  <a:cubicBezTo>
                    <a:pt x="80679" y="491636"/>
                    <a:pt x="80762" y="507226"/>
                    <a:pt x="87374" y="520450"/>
                  </a:cubicBezTo>
                  <a:cubicBezTo>
                    <a:pt x="91910" y="529522"/>
                    <a:pt x="102554" y="534046"/>
                    <a:pt x="108890" y="541966"/>
                  </a:cubicBezTo>
                  <a:cubicBezTo>
                    <a:pt x="116967" y="552062"/>
                    <a:pt x="121263" y="565097"/>
                    <a:pt x="130405" y="574239"/>
                  </a:cubicBezTo>
                  <a:cubicBezTo>
                    <a:pt x="151258" y="595092"/>
                    <a:pt x="168704" y="597763"/>
                    <a:pt x="194951" y="606512"/>
                  </a:cubicBezTo>
                  <a:cubicBezTo>
                    <a:pt x="216466" y="602926"/>
                    <a:pt x="239988" y="605509"/>
                    <a:pt x="259497" y="595754"/>
                  </a:cubicBezTo>
                  <a:cubicBezTo>
                    <a:pt x="271061" y="589972"/>
                    <a:pt x="275761" y="575296"/>
                    <a:pt x="281012" y="563481"/>
                  </a:cubicBezTo>
                  <a:cubicBezTo>
                    <a:pt x="307153" y="504664"/>
                    <a:pt x="300984" y="495894"/>
                    <a:pt x="313285" y="434389"/>
                  </a:cubicBezTo>
                  <a:cubicBezTo>
                    <a:pt x="314691" y="427361"/>
                    <a:pt x="328650" y="369336"/>
                    <a:pt x="334800" y="359086"/>
                  </a:cubicBezTo>
                  <a:cubicBezTo>
                    <a:pt x="340018" y="350389"/>
                    <a:pt x="349980" y="345490"/>
                    <a:pt x="356316" y="337570"/>
                  </a:cubicBezTo>
                  <a:cubicBezTo>
                    <a:pt x="385004" y="301710"/>
                    <a:pt x="367072" y="305298"/>
                    <a:pt x="410104" y="283782"/>
                  </a:cubicBezTo>
                  <a:cubicBezTo>
                    <a:pt x="420246" y="278711"/>
                    <a:pt x="432235" y="278095"/>
                    <a:pt x="442377" y="273024"/>
                  </a:cubicBezTo>
                  <a:cubicBezTo>
                    <a:pt x="525785" y="231320"/>
                    <a:pt x="425811" y="267788"/>
                    <a:pt x="506923" y="240752"/>
                  </a:cubicBezTo>
                  <a:cubicBezTo>
                    <a:pt x="524747" y="187276"/>
                    <a:pt x="524376" y="203862"/>
                    <a:pt x="506923" y="122417"/>
                  </a:cubicBezTo>
                  <a:cubicBezTo>
                    <a:pt x="493439" y="59490"/>
                    <a:pt x="496417" y="68882"/>
                    <a:pt x="463892" y="36356"/>
                  </a:cubicBezTo>
                  <a:cubicBezTo>
                    <a:pt x="460306" y="25598"/>
                    <a:pt x="464135" y="6833"/>
                    <a:pt x="453134" y="4083"/>
                  </a:cubicBezTo>
                  <a:cubicBezTo>
                    <a:pt x="413495" y="-5827"/>
                    <a:pt x="368866" y="4083"/>
                    <a:pt x="345558" y="14841"/>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6" name="ZoneTexte 15"/>
          <p:cNvSpPr txBox="1"/>
          <p:nvPr/>
        </p:nvSpPr>
        <p:spPr>
          <a:xfrm>
            <a:off x="552671" y="897565"/>
            <a:ext cx="1301632" cy="692493"/>
          </a:xfrm>
          <a:prstGeom prst="rect">
            <a:avLst/>
          </a:prstGeom>
          <a:noFill/>
          <a:ln>
            <a:solidFill>
              <a:schemeClr val="tx1"/>
            </a:solidFill>
          </a:ln>
        </p:spPr>
        <p:txBody>
          <a:bodyPr wrap="none" lIns="76197" tIns="38098" rIns="76197" bIns="38098" rtlCol="0">
            <a:spAutoFit/>
          </a:bodyPr>
          <a:lstStyle/>
          <a:p>
            <a:pPr algn="ctr"/>
            <a:r>
              <a:rPr lang="fr-BE" sz="2000" dirty="0"/>
              <a:t>Col pelvien</a:t>
            </a:r>
          </a:p>
          <a:p>
            <a:pPr algn="ctr"/>
            <a:r>
              <a:rPr lang="fr-BE" sz="2000" dirty="0"/>
              <a:t>&lt;J70</a:t>
            </a:r>
          </a:p>
        </p:txBody>
      </p:sp>
      <p:sp>
        <p:nvSpPr>
          <p:cNvPr id="17" name="ZoneTexte 16"/>
          <p:cNvSpPr txBox="1"/>
          <p:nvPr/>
        </p:nvSpPr>
        <p:spPr>
          <a:xfrm>
            <a:off x="3251564" y="897565"/>
            <a:ext cx="1267970" cy="692493"/>
          </a:xfrm>
          <a:prstGeom prst="rect">
            <a:avLst/>
          </a:prstGeom>
          <a:noFill/>
          <a:ln>
            <a:solidFill>
              <a:schemeClr val="tx1"/>
            </a:solidFill>
          </a:ln>
        </p:spPr>
        <p:txBody>
          <a:bodyPr wrap="none" lIns="76197" tIns="38098" rIns="76197" bIns="38098" rtlCol="0">
            <a:spAutoFit/>
          </a:bodyPr>
          <a:lstStyle/>
          <a:p>
            <a:pPr algn="ctr"/>
            <a:r>
              <a:rPr lang="fr-BE" sz="2000" dirty="0"/>
              <a:t>Col pubien</a:t>
            </a:r>
          </a:p>
          <a:p>
            <a:pPr algn="ctr"/>
            <a:r>
              <a:rPr lang="fr-BE" sz="2000" dirty="0"/>
              <a:t>J70 à J120</a:t>
            </a:r>
          </a:p>
        </p:txBody>
      </p:sp>
      <p:sp>
        <p:nvSpPr>
          <p:cNvPr id="18" name="ZoneTexte 17"/>
          <p:cNvSpPr txBox="1"/>
          <p:nvPr/>
        </p:nvSpPr>
        <p:spPr>
          <a:xfrm>
            <a:off x="6687299" y="897565"/>
            <a:ext cx="1651087" cy="692493"/>
          </a:xfrm>
          <a:prstGeom prst="rect">
            <a:avLst/>
          </a:prstGeom>
          <a:noFill/>
          <a:ln>
            <a:solidFill>
              <a:schemeClr val="tx1"/>
            </a:solidFill>
          </a:ln>
        </p:spPr>
        <p:txBody>
          <a:bodyPr wrap="none" lIns="76197" tIns="38098" rIns="76197" bIns="38098" rtlCol="0">
            <a:spAutoFit/>
          </a:bodyPr>
          <a:lstStyle/>
          <a:p>
            <a:pPr algn="ctr"/>
            <a:r>
              <a:rPr lang="fr-BE" sz="2000" dirty="0"/>
              <a:t>Col abdominal</a:t>
            </a:r>
          </a:p>
          <a:p>
            <a:pPr algn="ctr"/>
            <a:r>
              <a:rPr lang="fr-BE" sz="2000" dirty="0"/>
              <a:t>&gt; J120</a:t>
            </a:r>
          </a:p>
        </p:txBody>
      </p:sp>
      <p:sp>
        <p:nvSpPr>
          <p:cNvPr id="19" name="Rectangle à coins arrondis 18"/>
          <p:cNvSpPr/>
          <p:nvPr/>
        </p:nvSpPr>
        <p:spPr>
          <a:xfrm>
            <a:off x="2483769" y="4407954"/>
            <a:ext cx="3114923" cy="594066"/>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fr-BE" sz="2700" dirty="0"/>
              <a:t>Position du col</a:t>
            </a:r>
          </a:p>
        </p:txBody>
      </p:sp>
      <p:grpSp>
        <p:nvGrpSpPr>
          <p:cNvPr id="21" name="Groupe 20"/>
          <p:cNvGrpSpPr/>
          <p:nvPr/>
        </p:nvGrpSpPr>
        <p:grpSpPr>
          <a:xfrm>
            <a:off x="251521" y="1960580"/>
            <a:ext cx="1903935" cy="948242"/>
            <a:chOff x="251520" y="2614108"/>
            <a:chExt cx="1903935" cy="1264323"/>
          </a:xfrm>
        </p:grpSpPr>
        <p:sp>
          <p:nvSpPr>
            <p:cNvPr id="2" name="Rectangle à coins arrondis 1"/>
            <p:cNvSpPr/>
            <p:nvPr/>
          </p:nvSpPr>
          <p:spPr>
            <a:xfrm>
              <a:off x="827584" y="3061173"/>
              <a:ext cx="1224136"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orme libre 3"/>
            <p:cNvSpPr/>
            <p:nvPr/>
          </p:nvSpPr>
          <p:spPr>
            <a:xfrm>
              <a:off x="251520" y="2614108"/>
              <a:ext cx="1903935" cy="894131"/>
            </a:xfrm>
            <a:custGeom>
              <a:avLst/>
              <a:gdLst>
                <a:gd name="connsiteX0" fmla="*/ 1882588 w 1903935"/>
                <a:gd name="connsiteY0" fmla="*/ 182880 h 894131"/>
                <a:gd name="connsiteX1" fmla="*/ 1828800 w 1903935"/>
                <a:gd name="connsiteY1" fmla="*/ 96819 h 894131"/>
                <a:gd name="connsiteX2" fmla="*/ 1807284 w 1903935"/>
                <a:gd name="connsiteY2" fmla="*/ 75304 h 894131"/>
                <a:gd name="connsiteX3" fmla="*/ 1602889 w 1903935"/>
                <a:gd name="connsiteY3" fmla="*/ 64546 h 894131"/>
                <a:gd name="connsiteX4" fmla="*/ 1570616 w 1903935"/>
                <a:gd name="connsiteY4" fmla="*/ 53788 h 894131"/>
                <a:gd name="connsiteX5" fmla="*/ 1452282 w 1903935"/>
                <a:gd name="connsiteY5" fmla="*/ 75304 h 894131"/>
                <a:gd name="connsiteX6" fmla="*/ 1183341 w 1903935"/>
                <a:gd name="connsiteY6" fmla="*/ 53788 h 894131"/>
                <a:gd name="connsiteX7" fmla="*/ 1118795 w 1903935"/>
                <a:gd name="connsiteY7" fmla="*/ 32273 h 894131"/>
                <a:gd name="connsiteX8" fmla="*/ 1086522 w 1903935"/>
                <a:gd name="connsiteY8" fmla="*/ 21516 h 894131"/>
                <a:gd name="connsiteX9" fmla="*/ 1054249 w 1903935"/>
                <a:gd name="connsiteY9" fmla="*/ 10758 h 894131"/>
                <a:gd name="connsiteX10" fmla="*/ 1021976 w 1903935"/>
                <a:gd name="connsiteY10" fmla="*/ 0 h 894131"/>
                <a:gd name="connsiteX11" fmla="*/ 645459 w 1903935"/>
                <a:gd name="connsiteY11" fmla="*/ 10758 h 894131"/>
                <a:gd name="connsiteX12" fmla="*/ 613186 w 1903935"/>
                <a:gd name="connsiteY12" fmla="*/ 21516 h 894131"/>
                <a:gd name="connsiteX13" fmla="*/ 570155 w 1903935"/>
                <a:gd name="connsiteY13" fmla="*/ 32273 h 894131"/>
                <a:gd name="connsiteX14" fmla="*/ 473336 w 1903935"/>
                <a:gd name="connsiteY14" fmla="*/ 53788 h 894131"/>
                <a:gd name="connsiteX15" fmla="*/ 387275 w 1903935"/>
                <a:gd name="connsiteY15" fmla="*/ 129092 h 894131"/>
                <a:gd name="connsiteX16" fmla="*/ 344244 w 1903935"/>
                <a:gd name="connsiteY16" fmla="*/ 139850 h 894131"/>
                <a:gd name="connsiteX17" fmla="*/ 279699 w 1903935"/>
                <a:gd name="connsiteY17" fmla="*/ 161365 h 894131"/>
                <a:gd name="connsiteX18" fmla="*/ 247426 w 1903935"/>
                <a:gd name="connsiteY18" fmla="*/ 172123 h 894131"/>
                <a:gd name="connsiteX19" fmla="*/ 215153 w 1903935"/>
                <a:gd name="connsiteY19" fmla="*/ 182880 h 894131"/>
                <a:gd name="connsiteX20" fmla="*/ 182880 w 1903935"/>
                <a:gd name="connsiteY20" fmla="*/ 204396 h 894131"/>
                <a:gd name="connsiteX21" fmla="*/ 150607 w 1903935"/>
                <a:gd name="connsiteY21" fmla="*/ 215153 h 894131"/>
                <a:gd name="connsiteX22" fmla="*/ 107576 w 1903935"/>
                <a:gd name="connsiteY22" fmla="*/ 268941 h 894131"/>
                <a:gd name="connsiteX23" fmla="*/ 86061 w 1903935"/>
                <a:gd name="connsiteY23" fmla="*/ 290457 h 894131"/>
                <a:gd name="connsiteX24" fmla="*/ 43030 w 1903935"/>
                <a:gd name="connsiteY24" fmla="*/ 344245 h 894131"/>
                <a:gd name="connsiteX25" fmla="*/ 21515 w 1903935"/>
                <a:gd name="connsiteY25" fmla="*/ 408791 h 894131"/>
                <a:gd name="connsiteX26" fmla="*/ 0 w 1903935"/>
                <a:gd name="connsiteY26" fmla="*/ 494852 h 894131"/>
                <a:gd name="connsiteX27" fmla="*/ 21515 w 1903935"/>
                <a:gd name="connsiteY27" fmla="*/ 613186 h 894131"/>
                <a:gd name="connsiteX28" fmla="*/ 53788 w 1903935"/>
                <a:gd name="connsiteY28" fmla="*/ 645459 h 894131"/>
                <a:gd name="connsiteX29" fmla="*/ 96819 w 1903935"/>
                <a:gd name="connsiteY29" fmla="*/ 699247 h 894131"/>
                <a:gd name="connsiteX30" fmla="*/ 118334 w 1903935"/>
                <a:gd name="connsiteY30" fmla="*/ 763793 h 894131"/>
                <a:gd name="connsiteX31" fmla="*/ 215153 w 1903935"/>
                <a:gd name="connsiteY31" fmla="*/ 849854 h 894131"/>
                <a:gd name="connsiteX32" fmla="*/ 311971 w 1903935"/>
                <a:gd name="connsiteY32" fmla="*/ 882127 h 894131"/>
                <a:gd name="connsiteX33" fmla="*/ 344244 w 1903935"/>
                <a:gd name="connsiteY33" fmla="*/ 892885 h 894131"/>
                <a:gd name="connsiteX34" fmla="*/ 537882 w 1903935"/>
                <a:gd name="connsiteY34" fmla="*/ 860612 h 894131"/>
                <a:gd name="connsiteX35" fmla="*/ 559397 w 1903935"/>
                <a:gd name="connsiteY35" fmla="*/ 828339 h 894131"/>
                <a:gd name="connsiteX36" fmla="*/ 570155 w 1903935"/>
                <a:gd name="connsiteY36" fmla="*/ 796066 h 894131"/>
                <a:gd name="connsiteX37" fmla="*/ 505609 w 1903935"/>
                <a:gd name="connsiteY37" fmla="*/ 699247 h 894131"/>
                <a:gd name="connsiteX38" fmla="*/ 484094 w 1903935"/>
                <a:gd name="connsiteY38" fmla="*/ 666974 h 894131"/>
                <a:gd name="connsiteX39" fmla="*/ 473336 w 1903935"/>
                <a:gd name="connsiteY39" fmla="*/ 634701 h 894131"/>
                <a:gd name="connsiteX40" fmla="*/ 408790 w 1903935"/>
                <a:gd name="connsiteY40" fmla="*/ 548640 h 894131"/>
                <a:gd name="connsiteX41" fmla="*/ 398033 w 1903935"/>
                <a:gd name="connsiteY41" fmla="*/ 398033 h 894131"/>
                <a:gd name="connsiteX42" fmla="*/ 419548 w 1903935"/>
                <a:gd name="connsiteY42" fmla="*/ 365760 h 894131"/>
                <a:gd name="connsiteX43" fmla="*/ 451821 w 1903935"/>
                <a:gd name="connsiteY43" fmla="*/ 355003 h 894131"/>
                <a:gd name="connsiteX44" fmla="*/ 505609 w 1903935"/>
                <a:gd name="connsiteY44" fmla="*/ 322730 h 894131"/>
                <a:gd name="connsiteX45" fmla="*/ 559397 w 1903935"/>
                <a:gd name="connsiteY45" fmla="*/ 290457 h 894131"/>
                <a:gd name="connsiteX46" fmla="*/ 580913 w 1903935"/>
                <a:gd name="connsiteY46" fmla="*/ 268941 h 894131"/>
                <a:gd name="connsiteX47" fmla="*/ 613186 w 1903935"/>
                <a:gd name="connsiteY47" fmla="*/ 247426 h 894131"/>
                <a:gd name="connsiteX48" fmla="*/ 634701 w 1903935"/>
                <a:gd name="connsiteY48" fmla="*/ 215153 h 894131"/>
                <a:gd name="connsiteX49" fmla="*/ 699247 w 1903935"/>
                <a:gd name="connsiteY49" fmla="*/ 193638 h 894131"/>
                <a:gd name="connsiteX50" fmla="*/ 817581 w 1903935"/>
                <a:gd name="connsiteY50" fmla="*/ 204396 h 894131"/>
                <a:gd name="connsiteX51" fmla="*/ 882127 w 1903935"/>
                <a:gd name="connsiteY51" fmla="*/ 225911 h 894131"/>
                <a:gd name="connsiteX52" fmla="*/ 914400 w 1903935"/>
                <a:gd name="connsiteY52" fmla="*/ 236668 h 894131"/>
                <a:gd name="connsiteX53" fmla="*/ 1021976 w 1903935"/>
                <a:gd name="connsiteY53" fmla="*/ 247426 h 894131"/>
                <a:gd name="connsiteX54" fmla="*/ 1194099 w 1903935"/>
                <a:gd name="connsiteY54" fmla="*/ 268941 h 894131"/>
                <a:gd name="connsiteX55" fmla="*/ 1258644 w 1903935"/>
                <a:gd name="connsiteY55" fmla="*/ 290457 h 894131"/>
                <a:gd name="connsiteX56" fmla="*/ 1376979 w 1903935"/>
                <a:gd name="connsiteY56" fmla="*/ 311972 h 894131"/>
                <a:gd name="connsiteX57" fmla="*/ 1473797 w 1903935"/>
                <a:gd name="connsiteY57" fmla="*/ 344245 h 894131"/>
                <a:gd name="connsiteX58" fmla="*/ 1506070 w 1903935"/>
                <a:gd name="connsiteY58" fmla="*/ 355003 h 894131"/>
                <a:gd name="connsiteX59" fmla="*/ 1549101 w 1903935"/>
                <a:gd name="connsiteY59" fmla="*/ 365760 h 894131"/>
                <a:gd name="connsiteX60" fmla="*/ 1581374 w 1903935"/>
                <a:gd name="connsiteY60" fmla="*/ 387276 h 894131"/>
                <a:gd name="connsiteX61" fmla="*/ 1742739 w 1903935"/>
                <a:gd name="connsiteY61" fmla="*/ 408791 h 894131"/>
                <a:gd name="connsiteX62" fmla="*/ 1807284 w 1903935"/>
                <a:gd name="connsiteY62" fmla="*/ 419548 h 894131"/>
                <a:gd name="connsiteX63" fmla="*/ 1828800 w 1903935"/>
                <a:gd name="connsiteY63" fmla="*/ 441064 h 894131"/>
                <a:gd name="connsiteX64" fmla="*/ 1850315 w 1903935"/>
                <a:gd name="connsiteY64" fmla="*/ 473337 h 894131"/>
                <a:gd name="connsiteX65" fmla="*/ 1882588 w 1903935"/>
                <a:gd name="connsiteY65" fmla="*/ 484094 h 894131"/>
                <a:gd name="connsiteX66" fmla="*/ 1882588 w 1903935"/>
                <a:gd name="connsiteY66" fmla="*/ 193638 h 894131"/>
                <a:gd name="connsiteX67" fmla="*/ 1882588 w 1903935"/>
                <a:gd name="connsiteY67" fmla="*/ 182880 h 89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03935" h="894131">
                  <a:moveTo>
                    <a:pt x="1882588" y="182880"/>
                  </a:moveTo>
                  <a:cubicBezTo>
                    <a:pt x="1873623" y="166744"/>
                    <a:pt x="1852721" y="120739"/>
                    <a:pt x="1828800" y="96819"/>
                  </a:cubicBezTo>
                  <a:cubicBezTo>
                    <a:pt x="1821628" y="89647"/>
                    <a:pt x="1817325" y="76738"/>
                    <a:pt x="1807284" y="75304"/>
                  </a:cubicBezTo>
                  <a:cubicBezTo>
                    <a:pt x="1739744" y="65655"/>
                    <a:pt x="1671021" y="68132"/>
                    <a:pt x="1602889" y="64546"/>
                  </a:cubicBezTo>
                  <a:cubicBezTo>
                    <a:pt x="1592131" y="60960"/>
                    <a:pt x="1581956" y="53788"/>
                    <a:pt x="1570616" y="53788"/>
                  </a:cubicBezTo>
                  <a:cubicBezTo>
                    <a:pt x="1532071" y="53788"/>
                    <a:pt x="1489943" y="65888"/>
                    <a:pt x="1452282" y="75304"/>
                  </a:cubicBezTo>
                  <a:cubicBezTo>
                    <a:pt x="1378124" y="71596"/>
                    <a:pt x="1266990" y="76601"/>
                    <a:pt x="1183341" y="53788"/>
                  </a:cubicBezTo>
                  <a:cubicBezTo>
                    <a:pt x="1161461" y="47821"/>
                    <a:pt x="1140310" y="39445"/>
                    <a:pt x="1118795" y="32273"/>
                  </a:cubicBezTo>
                  <a:lnTo>
                    <a:pt x="1086522" y="21516"/>
                  </a:lnTo>
                  <a:lnTo>
                    <a:pt x="1054249" y="10758"/>
                  </a:lnTo>
                  <a:lnTo>
                    <a:pt x="1021976" y="0"/>
                  </a:lnTo>
                  <a:cubicBezTo>
                    <a:pt x="896470" y="3586"/>
                    <a:pt x="770842" y="4159"/>
                    <a:pt x="645459" y="10758"/>
                  </a:cubicBezTo>
                  <a:cubicBezTo>
                    <a:pt x="634135" y="11354"/>
                    <a:pt x="624089" y="18401"/>
                    <a:pt x="613186" y="21516"/>
                  </a:cubicBezTo>
                  <a:cubicBezTo>
                    <a:pt x="598970" y="25578"/>
                    <a:pt x="584653" y="29373"/>
                    <a:pt x="570155" y="32273"/>
                  </a:cubicBezTo>
                  <a:cubicBezTo>
                    <a:pt x="475494" y="51205"/>
                    <a:pt x="536143" y="32854"/>
                    <a:pt x="473336" y="53788"/>
                  </a:cubicBezTo>
                  <a:cubicBezTo>
                    <a:pt x="454015" y="73109"/>
                    <a:pt x="418409" y="115749"/>
                    <a:pt x="387275" y="129092"/>
                  </a:cubicBezTo>
                  <a:cubicBezTo>
                    <a:pt x="373685" y="134916"/>
                    <a:pt x="358406" y="135601"/>
                    <a:pt x="344244" y="139850"/>
                  </a:cubicBezTo>
                  <a:cubicBezTo>
                    <a:pt x="322522" y="146367"/>
                    <a:pt x="301214" y="154193"/>
                    <a:pt x="279699" y="161365"/>
                  </a:cubicBezTo>
                  <a:lnTo>
                    <a:pt x="247426" y="172123"/>
                  </a:lnTo>
                  <a:lnTo>
                    <a:pt x="215153" y="182880"/>
                  </a:lnTo>
                  <a:cubicBezTo>
                    <a:pt x="204395" y="190052"/>
                    <a:pt x="194444" y="198614"/>
                    <a:pt x="182880" y="204396"/>
                  </a:cubicBezTo>
                  <a:cubicBezTo>
                    <a:pt x="172738" y="209467"/>
                    <a:pt x="160331" y="209319"/>
                    <a:pt x="150607" y="215153"/>
                  </a:cubicBezTo>
                  <a:cubicBezTo>
                    <a:pt x="130625" y="227142"/>
                    <a:pt x="121108" y="252026"/>
                    <a:pt x="107576" y="268941"/>
                  </a:cubicBezTo>
                  <a:cubicBezTo>
                    <a:pt x="101240" y="276861"/>
                    <a:pt x="93233" y="283285"/>
                    <a:pt x="86061" y="290457"/>
                  </a:cubicBezTo>
                  <a:cubicBezTo>
                    <a:pt x="46825" y="408161"/>
                    <a:pt x="112546" y="233019"/>
                    <a:pt x="43030" y="344245"/>
                  </a:cubicBezTo>
                  <a:cubicBezTo>
                    <a:pt x="31010" y="363477"/>
                    <a:pt x="28687" y="387276"/>
                    <a:pt x="21515" y="408791"/>
                  </a:cubicBezTo>
                  <a:cubicBezTo>
                    <a:pt x="4974" y="458414"/>
                    <a:pt x="12982" y="429938"/>
                    <a:pt x="0" y="494852"/>
                  </a:cubicBezTo>
                  <a:cubicBezTo>
                    <a:pt x="457" y="498505"/>
                    <a:pt x="6206" y="590223"/>
                    <a:pt x="21515" y="613186"/>
                  </a:cubicBezTo>
                  <a:cubicBezTo>
                    <a:pt x="29954" y="625844"/>
                    <a:pt x="44049" y="633772"/>
                    <a:pt x="53788" y="645459"/>
                  </a:cubicBezTo>
                  <a:cubicBezTo>
                    <a:pt x="121632" y="726872"/>
                    <a:pt x="34230" y="636661"/>
                    <a:pt x="96819" y="699247"/>
                  </a:cubicBezTo>
                  <a:cubicBezTo>
                    <a:pt x="103991" y="720762"/>
                    <a:pt x="102297" y="747756"/>
                    <a:pt x="118334" y="763793"/>
                  </a:cubicBezTo>
                  <a:cubicBezTo>
                    <a:pt x="137812" y="783271"/>
                    <a:pt x="180598" y="834496"/>
                    <a:pt x="215153" y="849854"/>
                  </a:cubicBezTo>
                  <a:cubicBezTo>
                    <a:pt x="215170" y="849862"/>
                    <a:pt x="295825" y="876745"/>
                    <a:pt x="311971" y="882127"/>
                  </a:cubicBezTo>
                  <a:lnTo>
                    <a:pt x="344244" y="892885"/>
                  </a:lnTo>
                  <a:cubicBezTo>
                    <a:pt x="403655" y="888924"/>
                    <a:pt x="488301" y="910193"/>
                    <a:pt x="537882" y="860612"/>
                  </a:cubicBezTo>
                  <a:cubicBezTo>
                    <a:pt x="547024" y="851470"/>
                    <a:pt x="553615" y="839903"/>
                    <a:pt x="559397" y="828339"/>
                  </a:cubicBezTo>
                  <a:cubicBezTo>
                    <a:pt x="564468" y="818197"/>
                    <a:pt x="566569" y="806824"/>
                    <a:pt x="570155" y="796066"/>
                  </a:cubicBezTo>
                  <a:lnTo>
                    <a:pt x="505609" y="699247"/>
                  </a:lnTo>
                  <a:cubicBezTo>
                    <a:pt x="498437" y="688489"/>
                    <a:pt x="488183" y="679240"/>
                    <a:pt x="484094" y="666974"/>
                  </a:cubicBezTo>
                  <a:cubicBezTo>
                    <a:pt x="480508" y="656216"/>
                    <a:pt x="478843" y="644614"/>
                    <a:pt x="473336" y="634701"/>
                  </a:cubicBezTo>
                  <a:cubicBezTo>
                    <a:pt x="442926" y="579963"/>
                    <a:pt x="441433" y="581283"/>
                    <a:pt x="408790" y="548640"/>
                  </a:cubicBezTo>
                  <a:cubicBezTo>
                    <a:pt x="385052" y="477426"/>
                    <a:pt x="375641" y="480136"/>
                    <a:pt x="398033" y="398033"/>
                  </a:cubicBezTo>
                  <a:cubicBezTo>
                    <a:pt x="401435" y="385560"/>
                    <a:pt x="409452" y="373837"/>
                    <a:pt x="419548" y="365760"/>
                  </a:cubicBezTo>
                  <a:cubicBezTo>
                    <a:pt x="428403" y="358676"/>
                    <a:pt x="441063" y="358589"/>
                    <a:pt x="451821" y="355003"/>
                  </a:cubicBezTo>
                  <a:cubicBezTo>
                    <a:pt x="506335" y="300486"/>
                    <a:pt x="435784" y="364625"/>
                    <a:pt x="505609" y="322730"/>
                  </a:cubicBezTo>
                  <a:cubicBezTo>
                    <a:pt x="579442" y="278430"/>
                    <a:pt x="467973" y="320930"/>
                    <a:pt x="559397" y="290457"/>
                  </a:cubicBezTo>
                  <a:cubicBezTo>
                    <a:pt x="566569" y="283285"/>
                    <a:pt x="572993" y="275277"/>
                    <a:pt x="580913" y="268941"/>
                  </a:cubicBezTo>
                  <a:cubicBezTo>
                    <a:pt x="591009" y="260864"/>
                    <a:pt x="604044" y="256568"/>
                    <a:pt x="613186" y="247426"/>
                  </a:cubicBezTo>
                  <a:cubicBezTo>
                    <a:pt x="622328" y="238284"/>
                    <a:pt x="623737" y="222005"/>
                    <a:pt x="634701" y="215153"/>
                  </a:cubicBezTo>
                  <a:cubicBezTo>
                    <a:pt x="653933" y="203133"/>
                    <a:pt x="699247" y="193638"/>
                    <a:pt x="699247" y="193638"/>
                  </a:cubicBezTo>
                  <a:cubicBezTo>
                    <a:pt x="738692" y="197224"/>
                    <a:pt x="778576" y="197513"/>
                    <a:pt x="817581" y="204396"/>
                  </a:cubicBezTo>
                  <a:cubicBezTo>
                    <a:pt x="839915" y="208337"/>
                    <a:pt x="860612" y="218739"/>
                    <a:pt x="882127" y="225911"/>
                  </a:cubicBezTo>
                  <a:cubicBezTo>
                    <a:pt x="892885" y="229497"/>
                    <a:pt x="903117" y="235540"/>
                    <a:pt x="914400" y="236668"/>
                  </a:cubicBezTo>
                  <a:lnTo>
                    <a:pt x="1021976" y="247426"/>
                  </a:lnTo>
                  <a:cubicBezTo>
                    <a:pt x="1115525" y="278610"/>
                    <a:pt x="973178" y="234059"/>
                    <a:pt x="1194099" y="268941"/>
                  </a:cubicBezTo>
                  <a:cubicBezTo>
                    <a:pt x="1216500" y="272478"/>
                    <a:pt x="1236193" y="287250"/>
                    <a:pt x="1258644" y="290457"/>
                  </a:cubicBezTo>
                  <a:cubicBezTo>
                    <a:pt x="1311686" y="298034"/>
                    <a:pt x="1330864" y="298138"/>
                    <a:pt x="1376979" y="311972"/>
                  </a:cubicBezTo>
                  <a:cubicBezTo>
                    <a:pt x="1377002" y="311979"/>
                    <a:pt x="1457649" y="338862"/>
                    <a:pt x="1473797" y="344245"/>
                  </a:cubicBezTo>
                  <a:cubicBezTo>
                    <a:pt x="1484555" y="347831"/>
                    <a:pt x="1495069" y="352253"/>
                    <a:pt x="1506070" y="355003"/>
                  </a:cubicBezTo>
                  <a:lnTo>
                    <a:pt x="1549101" y="365760"/>
                  </a:lnTo>
                  <a:cubicBezTo>
                    <a:pt x="1559859" y="372932"/>
                    <a:pt x="1569810" y="381494"/>
                    <a:pt x="1581374" y="387276"/>
                  </a:cubicBezTo>
                  <a:cubicBezTo>
                    <a:pt x="1625853" y="409516"/>
                    <a:pt x="1711855" y="405359"/>
                    <a:pt x="1742739" y="408791"/>
                  </a:cubicBezTo>
                  <a:cubicBezTo>
                    <a:pt x="1764417" y="411200"/>
                    <a:pt x="1785769" y="415962"/>
                    <a:pt x="1807284" y="419548"/>
                  </a:cubicBezTo>
                  <a:cubicBezTo>
                    <a:pt x="1814456" y="426720"/>
                    <a:pt x="1822464" y="433144"/>
                    <a:pt x="1828800" y="441064"/>
                  </a:cubicBezTo>
                  <a:cubicBezTo>
                    <a:pt x="1836877" y="451160"/>
                    <a:pt x="1840219" y="465260"/>
                    <a:pt x="1850315" y="473337"/>
                  </a:cubicBezTo>
                  <a:cubicBezTo>
                    <a:pt x="1859170" y="480421"/>
                    <a:pt x="1871830" y="480508"/>
                    <a:pt x="1882588" y="484094"/>
                  </a:cubicBezTo>
                  <a:cubicBezTo>
                    <a:pt x="1919644" y="372928"/>
                    <a:pt x="1900965" y="441712"/>
                    <a:pt x="1882588" y="193638"/>
                  </a:cubicBezTo>
                  <a:cubicBezTo>
                    <a:pt x="1870696" y="33101"/>
                    <a:pt x="1891553" y="199016"/>
                    <a:pt x="1882588" y="18288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Forme libre 4"/>
            <p:cNvSpPr/>
            <p:nvPr/>
          </p:nvSpPr>
          <p:spPr>
            <a:xfrm>
              <a:off x="983040" y="2614108"/>
              <a:ext cx="570155" cy="250422"/>
            </a:xfrm>
            <a:custGeom>
              <a:avLst/>
              <a:gdLst>
                <a:gd name="connsiteX0" fmla="*/ 365760 w 570155"/>
                <a:gd name="connsiteY0" fmla="*/ 32273 h 250422"/>
                <a:gd name="connsiteX1" fmla="*/ 225910 w 570155"/>
                <a:gd name="connsiteY1" fmla="*/ 21516 h 250422"/>
                <a:gd name="connsiteX2" fmla="*/ 161364 w 570155"/>
                <a:gd name="connsiteY2" fmla="*/ 0 h 250422"/>
                <a:gd name="connsiteX3" fmla="*/ 21515 w 570155"/>
                <a:gd name="connsiteY3" fmla="*/ 32273 h 250422"/>
                <a:gd name="connsiteX4" fmla="*/ 0 w 570155"/>
                <a:gd name="connsiteY4" fmla="*/ 96819 h 250422"/>
                <a:gd name="connsiteX5" fmla="*/ 10757 w 570155"/>
                <a:gd name="connsiteY5" fmla="*/ 182880 h 250422"/>
                <a:gd name="connsiteX6" fmla="*/ 43030 w 570155"/>
                <a:gd name="connsiteY6" fmla="*/ 204396 h 250422"/>
                <a:gd name="connsiteX7" fmla="*/ 118334 w 570155"/>
                <a:gd name="connsiteY7" fmla="*/ 225911 h 250422"/>
                <a:gd name="connsiteX8" fmla="*/ 462579 w 570155"/>
                <a:gd name="connsiteY8" fmla="*/ 236668 h 250422"/>
                <a:gd name="connsiteX9" fmla="*/ 559397 w 570155"/>
                <a:gd name="connsiteY9" fmla="*/ 236668 h 250422"/>
                <a:gd name="connsiteX10" fmla="*/ 570155 w 570155"/>
                <a:gd name="connsiteY10" fmla="*/ 204396 h 250422"/>
                <a:gd name="connsiteX11" fmla="*/ 559397 w 570155"/>
                <a:gd name="connsiteY11" fmla="*/ 96819 h 250422"/>
                <a:gd name="connsiteX12" fmla="*/ 473336 w 570155"/>
                <a:gd name="connsiteY12" fmla="*/ 64546 h 250422"/>
                <a:gd name="connsiteX13" fmla="*/ 301214 w 570155"/>
                <a:gd name="connsiteY13" fmla="*/ 43031 h 25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155" h="250422">
                  <a:moveTo>
                    <a:pt x="365760" y="32273"/>
                  </a:moveTo>
                  <a:cubicBezTo>
                    <a:pt x="319143" y="28687"/>
                    <a:pt x="272092" y="28808"/>
                    <a:pt x="225910" y="21516"/>
                  </a:cubicBezTo>
                  <a:cubicBezTo>
                    <a:pt x="203508" y="17979"/>
                    <a:pt x="161364" y="0"/>
                    <a:pt x="161364" y="0"/>
                  </a:cubicBezTo>
                  <a:cubicBezTo>
                    <a:pt x="148902" y="1246"/>
                    <a:pt x="45034" y="-5358"/>
                    <a:pt x="21515" y="32273"/>
                  </a:cubicBezTo>
                  <a:cubicBezTo>
                    <a:pt x="9495" y="51505"/>
                    <a:pt x="0" y="96819"/>
                    <a:pt x="0" y="96819"/>
                  </a:cubicBezTo>
                  <a:cubicBezTo>
                    <a:pt x="3586" y="125506"/>
                    <a:pt x="20" y="156037"/>
                    <a:pt x="10757" y="182880"/>
                  </a:cubicBezTo>
                  <a:cubicBezTo>
                    <a:pt x="15559" y="194885"/>
                    <a:pt x="31466" y="198614"/>
                    <a:pt x="43030" y="204396"/>
                  </a:cubicBezTo>
                  <a:cubicBezTo>
                    <a:pt x="53834" y="209798"/>
                    <a:pt x="110583" y="225480"/>
                    <a:pt x="118334" y="225911"/>
                  </a:cubicBezTo>
                  <a:cubicBezTo>
                    <a:pt x="232962" y="232279"/>
                    <a:pt x="347831" y="233082"/>
                    <a:pt x="462579" y="236668"/>
                  </a:cubicBezTo>
                  <a:cubicBezTo>
                    <a:pt x="497932" y="248453"/>
                    <a:pt x="517544" y="260584"/>
                    <a:pt x="559397" y="236668"/>
                  </a:cubicBezTo>
                  <a:cubicBezTo>
                    <a:pt x="569242" y="231042"/>
                    <a:pt x="566569" y="215153"/>
                    <a:pt x="570155" y="204396"/>
                  </a:cubicBezTo>
                  <a:cubicBezTo>
                    <a:pt x="566569" y="168537"/>
                    <a:pt x="570793" y="131007"/>
                    <a:pt x="559397" y="96819"/>
                  </a:cubicBezTo>
                  <a:cubicBezTo>
                    <a:pt x="551285" y="72482"/>
                    <a:pt x="484118" y="67487"/>
                    <a:pt x="473336" y="64546"/>
                  </a:cubicBezTo>
                  <a:cubicBezTo>
                    <a:pt x="352870" y="31692"/>
                    <a:pt x="466098" y="43031"/>
                    <a:pt x="301214" y="43031"/>
                  </a:cubicBezTo>
                </a:path>
              </a:pathLst>
            </a:cu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p:cNvSpPr txBox="1"/>
            <p:nvPr/>
          </p:nvSpPr>
          <p:spPr>
            <a:xfrm>
              <a:off x="1023874" y="3406507"/>
              <a:ext cx="957313" cy="471924"/>
            </a:xfrm>
            <a:prstGeom prst="rect">
              <a:avLst/>
            </a:prstGeom>
            <a:noFill/>
            <a:ln>
              <a:solidFill>
                <a:schemeClr val="tx1"/>
              </a:solidFill>
            </a:ln>
          </p:spPr>
          <p:txBody>
            <a:bodyPr wrap="none" rtlCol="0">
              <a:spAutoFit/>
            </a:bodyPr>
            <a:lstStyle/>
            <a:p>
              <a:pPr algn="ctr"/>
              <a:r>
                <a:rPr lang="fr-BE" sz="1700" dirty="0"/>
                <a:t>plancher</a:t>
              </a:r>
            </a:p>
          </p:txBody>
        </p:sp>
      </p:grpSp>
      <p:sp>
        <p:nvSpPr>
          <p:cNvPr id="3" name="Espace réservé du numéro de diapositive 2"/>
          <p:cNvSpPr>
            <a:spLocks noGrp="1"/>
          </p:cNvSpPr>
          <p:nvPr>
            <p:ph type="sldNum" sz="quarter" idx="12"/>
          </p:nvPr>
        </p:nvSpPr>
        <p:spPr/>
        <p:txBody>
          <a:bodyPr/>
          <a:lstStyle/>
          <a:p>
            <a:fld id="{A86F1A05-098B-4BC5-8AFC-FFFE968C38FD}" type="slidenum">
              <a:rPr lang="fr-BE" smtClean="0"/>
              <a:t>91</a:t>
            </a:fld>
            <a:endParaRPr lang="fr-BE"/>
          </a:p>
        </p:txBody>
      </p:sp>
    </p:spTree>
    <p:extLst>
      <p:ext uri="{BB962C8B-B14F-4D97-AF65-F5344CB8AC3E}">
        <p14:creationId xmlns:p14="http://schemas.microsoft.com/office/powerpoint/2010/main" val="375032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2750587" y="2607572"/>
            <a:ext cx="1224136"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fr-BE"/>
          </a:p>
        </p:txBody>
      </p:sp>
      <p:sp>
        <p:nvSpPr>
          <p:cNvPr id="4" name="Forme libre 3"/>
          <p:cNvSpPr/>
          <p:nvPr/>
        </p:nvSpPr>
        <p:spPr>
          <a:xfrm>
            <a:off x="717506" y="1767768"/>
            <a:ext cx="3246037" cy="346939"/>
          </a:xfrm>
          <a:custGeom>
            <a:avLst/>
            <a:gdLst>
              <a:gd name="connsiteX0" fmla="*/ 3224522 w 3246037"/>
              <a:gd name="connsiteY0" fmla="*/ 311978 h 462585"/>
              <a:gd name="connsiteX1" fmla="*/ 3235280 w 3246037"/>
              <a:gd name="connsiteY1" fmla="*/ 258190 h 462585"/>
              <a:gd name="connsiteX2" fmla="*/ 3246037 w 3246037"/>
              <a:gd name="connsiteY2" fmla="*/ 215159 h 462585"/>
              <a:gd name="connsiteX3" fmla="*/ 3235280 w 3246037"/>
              <a:gd name="connsiteY3" fmla="*/ 118340 h 462585"/>
              <a:gd name="connsiteX4" fmla="*/ 3203007 w 3246037"/>
              <a:gd name="connsiteY4" fmla="*/ 53795 h 462585"/>
              <a:gd name="connsiteX5" fmla="*/ 3181492 w 3246037"/>
              <a:gd name="connsiteY5" fmla="*/ 32279 h 462585"/>
              <a:gd name="connsiteX6" fmla="*/ 3149219 w 3246037"/>
              <a:gd name="connsiteY6" fmla="*/ 21522 h 462585"/>
              <a:gd name="connsiteX7" fmla="*/ 2751186 w 3246037"/>
              <a:gd name="connsiteY7" fmla="*/ 10764 h 462585"/>
              <a:gd name="connsiteX8" fmla="*/ 2718913 w 3246037"/>
              <a:gd name="connsiteY8" fmla="*/ 6 h 462585"/>
              <a:gd name="connsiteX9" fmla="*/ 2267092 w 3246037"/>
              <a:gd name="connsiteY9" fmla="*/ 21522 h 462585"/>
              <a:gd name="connsiteX10" fmla="*/ 2202546 w 3246037"/>
              <a:gd name="connsiteY10" fmla="*/ 43037 h 462585"/>
              <a:gd name="connsiteX11" fmla="*/ 2170273 w 3246037"/>
              <a:gd name="connsiteY11" fmla="*/ 53795 h 462585"/>
              <a:gd name="connsiteX12" fmla="*/ 2148757 w 3246037"/>
              <a:gd name="connsiteY12" fmla="*/ 75310 h 462585"/>
              <a:gd name="connsiteX13" fmla="*/ 1793755 w 3246037"/>
              <a:gd name="connsiteY13" fmla="*/ 64552 h 462585"/>
              <a:gd name="connsiteX14" fmla="*/ 1750725 w 3246037"/>
              <a:gd name="connsiteY14" fmla="*/ 53795 h 462585"/>
              <a:gd name="connsiteX15" fmla="*/ 1492541 w 3246037"/>
              <a:gd name="connsiteY15" fmla="*/ 43037 h 462585"/>
              <a:gd name="connsiteX16" fmla="*/ 1417237 w 3246037"/>
              <a:gd name="connsiteY16" fmla="*/ 32279 h 462585"/>
              <a:gd name="connsiteX17" fmla="*/ 1374207 w 3246037"/>
              <a:gd name="connsiteY17" fmla="*/ 21522 h 462585"/>
              <a:gd name="connsiteX18" fmla="*/ 1266630 w 3246037"/>
              <a:gd name="connsiteY18" fmla="*/ 10764 h 462585"/>
              <a:gd name="connsiteX19" fmla="*/ 1191327 w 3246037"/>
              <a:gd name="connsiteY19" fmla="*/ 6 h 462585"/>
              <a:gd name="connsiteX20" fmla="*/ 922386 w 3246037"/>
              <a:gd name="connsiteY20" fmla="*/ 10764 h 462585"/>
              <a:gd name="connsiteX21" fmla="*/ 847082 w 3246037"/>
              <a:gd name="connsiteY21" fmla="*/ 32279 h 462585"/>
              <a:gd name="connsiteX22" fmla="*/ 599656 w 3246037"/>
              <a:gd name="connsiteY22" fmla="*/ 64552 h 462585"/>
              <a:gd name="connsiteX23" fmla="*/ 556626 w 3246037"/>
              <a:gd name="connsiteY23" fmla="*/ 75310 h 462585"/>
              <a:gd name="connsiteX24" fmla="*/ 470565 w 3246037"/>
              <a:gd name="connsiteY24" fmla="*/ 86067 h 462585"/>
              <a:gd name="connsiteX25" fmla="*/ 406019 w 3246037"/>
              <a:gd name="connsiteY25" fmla="*/ 96825 h 462585"/>
              <a:gd name="connsiteX26" fmla="*/ 94047 w 3246037"/>
              <a:gd name="connsiteY26" fmla="*/ 86067 h 462585"/>
              <a:gd name="connsiteX27" fmla="*/ 7986 w 3246037"/>
              <a:gd name="connsiteY27" fmla="*/ 96825 h 462585"/>
              <a:gd name="connsiteX28" fmla="*/ 18743 w 3246037"/>
              <a:gd name="connsiteY28" fmla="*/ 247432 h 462585"/>
              <a:gd name="connsiteX29" fmla="*/ 29501 w 3246037"/>
              <a:gd name="connsiteY29" fmla="*/ 333493 h 462585"/>
              <a:gd name="connsiteX30" fmla="*/ 51016 w 3246037"/>
              <a:gd name="connsiteY30" fmla="*/ 398039 h 462585"/>
              <a:gd name="connsiteX31" fmla="*/ 61774 w 3246037"/>
              <a:gd name="connsiteY31" fmla="*/ 430312 h 462585"/>
              <a:gd name="connsiteX32" fmla="*/ 137077 w 3246037"/>
              <a:gd name="connsiteY32" fmla="*/ 451827 h 462585"/>
              <a:gd name="connsiteX33" fmla="*/ 190866 w 3246037"/>
              <a:gd name="connsiteY33" fmla="*/ 462585 h 462585"/>
              <a:gd name="connsiteX34" fmla="*/ 621172 w 3246037"/>
              <a:gd name="connsiteY34" fmla="*/ 451827 h 462585"/>
              <a:gd name="connsiteX35" fmla="*/ 685717 w 3246037"/>
              <a:gd name="connsiteY35" fmla="*/ 408797 h 462585"/>
              <a:gd name="connsiteX36" fmla="*/ 771779 w 3246037"/>
              <a:gd name="connsiteY36" fmla="*/ 387282 h 462585"/>
              <a:gd name="connsiteX37" fmla="*/ 814809 w 3246037"/>
              <a:gd name="connsiteY37" fmla="*/ 376524 h 462585"/>
              <a:gd name="connsiteX38" fmla="*/ 1083750 w 3246037"/>
              <a:gd name="connsiteY38" fmla="*/ 365766 h 462585"/>
              <a:gd name="connsiteX39" fmla="*/ 2234819 w 3246037"/>
              <a:gd name="connsiteY39" fmla="*/ 344251 h 462585"/>
              <a:gd name="connsiteX40" fmla="*/ 2331637 w 3246037"/>
              <a:gd name="connsiteY40" fmla="*/ 322736 h 462585"/>
              <a:gd name="connsiteX41" fmla="*/ 2385426 w 3246037"/>
              <a:gd name="connsiteY41" fmla="*/ 311978 h 462585"/>
              <a:gd name="connsiteX42" fmla="*/ 2654367 w 3246037"/>
              <a:gd name="connsiteY42" fmla="*/ 322736 h 462585"/>
              <a:gd name="connsiteX43" fmla="*/ 2686640 w 3246037"/>
              <a:gd name="connsiteY43" fmla="*/ 333493 h 462585"/>
              <a:gd name="connsiteX44" fmla="*/ 2783459 w 3246037"/>
              <a:gd name="connsiteY44" fmla="*/ 355009 h 462585"/>
              <a:gd name="connsiteX45" fmla="*/ 2977096 w 3246037"/>
              <a:gd name="connsiteY45" fmla="*/ 365766 h 462585"/>
              <a:gd name="connsiteX46" fmla="*/ 3020127 w 3246037"/>
              <a:gd name="connsiteY46" fmla="*/ 376524 h 462585"/>
              <a:gd name="connsiteX47" fmla="*/ 3084673 w 3246037"/>
              <a:gd name="connsiteY47" fmla="*/ 419555 h 462585"/>
              <a:gd name="connsiteX48" fmla="*/ 3192249 w 3246037"/>
              <a:gd name="connsiteY48" fmla="*/ 451827 h 462585"/>
              <a:gd name="connsiteX49" fmla="*/ 3224522 w 3246037"/>
              <a:gd name="connsiteY49" fmla="*/ 441070 h 462585"/>
              <a:gd name="connsiteX50" fmla="*/ 3213765 w 3246037"/>
              <a:gd name="connsiteY50" fmla="*/ 365766 h 462585"/>
              <a:gd name="connsiteX51" fmla="*/ 3213765 w 3246037"/>
              <a:gd name="connsiteY51" fmla="*/ 258190 h 46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6037" h="462585">
                <a:moveTo>
                  <a:pt x="3224522" y="311978"/>
                </a:moveTo>
                <a:cubicBezTo>
                  <a:pt x="3228108" y="294049"/>
                  <a:pt x="3231314" y="276039"/>
                  <a:pt x="3235280" y="258190"/>
                </a:cubicBezTo>
                <a:cubicBezTo>
                  <a:pt x="3238487" y="243757"/>
                  <a:pt x="3246037" y="229944"/>
                  <a:pt x="3246037" y="215159"/>
                </a:cubicBezTo>
                <a:cubicBezTo>
                  <a:pt x="3246037" y="182687"/>
                  <a:pt x="3240618" y="150370"/>
                  <a:pt x="3235280" y="118340"/>
                </a:cubicBezTo>
                <a:cubicBezTo>
                  <a:pt x="3231094" y="93224"/>
                  <a:pt x="3218658" y="73358"/>
                  <a:pt x="3203007" y="53795"/>
                </a:cubicBezTo>
                <a:cubicBezTo>
                  <a:pt x="3196671" y="45875"/>
                  <a:pt x="3190189" y="37497"/>
                  <a:pt x="3181492" y="32279"/>
                </a:cubicBezTo>
                <a:cubicBezTo>
                  <a:pt x="3171768" y="26445"/>
                  <a:pt x="3160544" y="22088"/>
                  <a:pt x="3149219" y="21522"/>
                </a:cubicBezTo>
                <a:cubicBezTo>
                  <a:pt x="3016658" y="14894"/>
                  <a:pt x="2883864" y="14350"/>
                  <a:pt x="2751186" y="10764"/>
                </a:cubicBezTo>
                <a:cubicBezTo>
                  <a:pt x="2740428" y="7178"/>
                  <a:pt x="2730250" y="-246"/>
                  <a:pt x="2718913" y="6"/>
                </a:cubicBezTo>
                <a:cubicBezTo>
                  <a:pt x="2568173" y="3356"/>
                  <a:pt x="2267092" y="21522"/>
                  <a:pt x="2267092" y="21522"/>
                </a:cubicBezTo>
                <a:lnTo>
                  <a:pt x="2202546" y="43037"/>
                </a:lnTo>
                <a:lnTo>
                  <a:pt x="2170273" y="53795"/>
                </a:lnTo>
                <a:cubicBezTo>
                  <a:pt x="2163101" y="60967"/>
                  <a:pt x="2158895" y="75020"/>
                  <a:pt x="2148757" y="75310"/>
                </a:cubicBezTo>
                <a:cubicBezTo>
                  <a:pt x="2030417" y="78691"/>
                  <a:pt x="1911971" y="70942"/>
                  <a:pt x="1793755" y="64552"/>
                </a:cubicBezTo>
                <a:cubicBezTo>
                  <a:pt x="1778992" y="63754"/>
                  <a:pt x="1765472" y="54848"/>
                  <a:pt x="1750725" y="53795"/>
                </a:cubicBezTo>
                <a:cubicBezTo>
                  <a:pt x="1664808" y="47658"/>
                  <a:pt x="1578602" y="46623"/>
                  <a:pt x="1492541" y="43037"/>
                </a:cubicBezTo>
                <a:cubicBezTo>
                  <a:pt x="1467440" y="39451"/>
                  <a:pt x="1442184" y="36815"/>
                  <a:pt x="1417237" y="32279"/>
                </a:cubicBezTo>
                <a:cubicBezTo>
                  <a:pt x="1402691" y="29634"/>
                  <a:pt x="1388843" y="23613"/>
                  <a:pt x="1374207" y="21522"/>
                </a:cubicBezTo>
                <a:cubicBezTo>
                  <a:pt x="1338531" y="16426"/>
                  <a:pt x="1302421" y="14975"/>
                  <a:pt x="1266630" y="10764"/>
                </a:cubicBezTo>
                <a:cubicBezTo>
                  <a:pt x="1241448" y="7801"/>
                  <a:pt x="1216428" y="3592"/>
                  <a:pt x="1191327" y="6"/>
                </a:cubicBezTo>
                <a:cubicBezTo>
                  <a:pt x="1101680" y="3592"/>
                  <a:pt x="1011892" y="4591"/>
                  <a:pt x="922386" y="10764"/>
                </a:cubicBezTo>
                <a:cubicBezTo>
                  <a:pt x="905358" y="11938"/>
                  <a:pt x="865001" y="26306"/>
                  <a:pt x="847082" y="32279"/>
                </a:cubicBezTo>
                <a:cubicBezTo>
                  <a:pt x="771142" y="108222"/>
                  <a:pt x="844006" y="45004"/>
                  <a:pt x="599656" y="64552"/>
                </a:cubicBezTo>
                <a:cubicBezTo>
                  <a:pt x="584918" y="65731"/>
                  <a:pt x="571210" y="72879"/>
                  <a:pt x="556626" y="75310"/>
                </a:cubicBezTo>
                <a:cubicBezTo>
                  <a:pt x="528109" y="80063"/>
                  <a:pt x="499185" y="81979"/>
                  <a:pt x="470565" y="86067"/>
                </a:cubicBezTo>
                <a:cubicBezTo>
                  <a:pt x="448972" y="89152"/>
                  <a:pt x="427534" y="93239"/>
                  <a:pt x="406019" y="96825"/>
                </a:cubicBezTo>
                <a:cubicBezTo>
                  <a:pt x="302028" y="93239"/>
                  <a:pt x="198099" y="86067"/>
                  <a:pt x="94047" y="86067"/>
                </a:cubicBezTo>
                <a:cubicBezTo>
                  <a:pt x="65137" y="86067"/>
                  <a:pt x="20212" y="70627"/>
                  <a:pt x="7986" y="96825"/>
                </a:cubicBezTo>
                <a:cubicBezTo>
                  <a:pt x="-13298" y="142433"/>
                  <a:pt x="14186" y="197308"/>
                  <a:pt x="18743" y="247432"/>
                </a:cubicBezTo>
                <a:cubicBezTo>
                  <a:pt x="21360" y="276224"/>
                  <a:pt x="23443" y="305224"/>
                  <a:pt x="29501" y="333493"/>
                </a:cubicBezTo>
                <a:cubicBezTo>
                  <a:pt x="34253" y="355669"/>
                  <a:pt x="43844" y="376524"/>
                  <a:pt x="51016" y="398039"/>
                </a:cubicBezTo>
                <a:cubicBezTo>
                  <a:pt x="54602" y="408797"/>
                  <a:pt x="51016" y="426726"/>
                  <a:pt x="61774" y="430312"/>
                </a:cubicBezTo>
                <a:cubicBezTo>
                  <a:pt x="97717" y="442293"/>
                  <a:pt x="96548" y="442821"/>
                  <a:pt x="137077" y="451827"/>
                </a:cubicBezTo>
                <a:cubicBezTo>
                  <a:pt x="154926" y="455793"/>
                  <a:pt x="172936" y="458999"/>
                  <a:pt x="190866" y="462585"/>
                </a:cubicBezTo>
                <a:lnTo>
                  <a:pt x="621172" y="451827"/>
                </a:lnTo>
                <a:cubicBezTo>
                  <a:pt x="646878" y="449033"/>
                  <a:pt x="660631" y="415068"/>
                  <a:pt x="685717" y="408797"/>
                </a:cubicBezTo>
                <a:lnTo>
                  <a:pt x="771779" y="387282"/>
                </a:lnTo>
                <a:cubicBezTo>
                  <a:pt x="786122" y="383696"/>
                  <a:pt x="800036" y="377115"/>
                  <a:pt x="814809" y="376524"/>
                </a:cubicBezTo>
                <a:lnTo>
                  <a:pt x="1083750" y="365766"/>
                </a:lnTo>
                <a:cubicBezTo>
                  <a:pt x="1498893" y="282744"/>
                  <a:pt x="1065680" y="365902"/>
                  <a:pt x="2234819" y="344251"/>
                </a:cubicBezTo>
                <a:cubicBezTo>
                  <a:pt x="2298755" y="343067"/>
                  <a:pt x="2284804" y="334444"/>
                  <a:pt x="2331637" y="322736"/>
                </a:cubicBezTo>
                <a:cubicBezTo>
                  <a:pt x="2349376" y="318301"/>
                  <a:pt x="2367496" y="315564"/>
                  <a:pt x="2385426" y="311978"/>
                </a:cubicBezTo>
                <a:cubicBezTo>
                  <a:pt x="2475073" y="315564"/>
                  <a:pt x="2564876" y="316344"/>
                  <a:pt x="2654367" y="322736"/>
                </a:cubicBezTo>
                <a:cubicBezTo>
                  <a:pt x="2665678" y="323544"/>
                  <a:pt x="2675737" y="330378"/>
                  <a:pt x="2686640" y="333493"/>
                </a:cubicBezTo>
                <a:cubicBezTo>
                  <a:pt x="2705088" y="338764"/>
                  <a:pt x="2767511" y="353622"/>
                  <a:pt x="2783459" y="355009"/>
                </a:cubicBezTo>
                <a:cubicBezTo>
                  <a:pt x="2847861" y="360609"/>
                  <a:pt x="2912550" y="362180"/>
                  <a:pt x="2977096" y="365766"/>
                </a:cubicBezTo>
                <a:cubicBezTo>
                  <a:pt x="2991440" y="369352"/>
                  <a:pt x="3006903" y="369912"/>
                  <a:pt x="3020127" y="376524"/>
                </a:cubicBezTo>
                <a:cubicBezTo>
                  <a:pt x="3043255" y="388088"/>
                  <a:pt x="3060142" y="411378"/>
                  <a:pt x="3084673" y="419555"/>
                </a:cubicBezTo>
                <a:cubicBezTo>
                  <a:pt x="3163245" y="445745"/>
                  <a:pt x="3127217" y="435570"/>
                  <a:pt x="3192249" y="451827"/>
                </a:cubicBezTo>
                <a:cubicBezTo>
                  <a:pt x="3203007" y="448241"/>
                  <a:pt x="3221772" y="452071"/>
                  <a:pt x="3224522" y="441070"/>
                </a:cubicBezTo>
                <a:cubicBezTo>
                  <a:pt x="3230672" y="416471"/>
                  <a:pt x="3215254" y="391078"/>
                  <a:pt x="3213765" y="365766"/>
                </a:cubicBezTo>
                <a:cubicBezTo>
                  <a:pt x="3211659" y="329969"/>
                  <a:pt x="3213765" y="294049"/>
                  <a:pt x="3213765" y="2581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fr-BE"/>
          </a:p>
        </p:txBody>
      </p:sp>
      <p:sp>
        <p:nvSpPr>
          <p:cNvPr id="8" name="Rectangle à coins arrondis 7"/>
          <p:cNvSpPr/>
          <p:nvPr/>
        </p:nvSpPr>
        <p:spPr>
          <a:xfrm>
            <a:off x="7524328" y="2607572"/>
            <a:ext cx="1224136"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fr-BE"/>
          </a:p>
        </p:txBody>
      </p:sp>
      <p:sp>
        <p:nvSpPr>
          <p:cNvPr id="9" name="Forme libre 8"/>
          <p:cNvSpPr/>
          <p:nvPr/>
        </p:nvSpPr>
        <p:spPr>
          <a:xfrm>
            <a:off x="5580112" y="1767767"/>
            <a:ext cx="3246037" cy="346939"/>
          </a:xfrm>
          <a:custGeom>
            <a:avLst/>
            <a:gdLst>
              <a:gd name="connsiteX0" fmla="*/ 3224522 w 3246037"/>
              <a:gd name="connsiteY0" fmla="*/ 311978 h 462585"/>
              <a:gd name="connsiteX1" fmla="*/ 3235280 w 3246037"/>
              <a:gd name="connsiteY1" fmla="*/ 258190 h 462585"/>
              <a:gd name="connsiteX2" fmla="*/ 3246037 w 3246037"/>
              <a:gd name="connsiteY2" fmla="*/ 215159 h 462585"/>
              <a:gd name="connsiteX3" fmla="*/ 3235280 w 3246037"/>
              <a:gd name="connsiteY3" fmla="*/ 118340 h 462585"/>
              <a:gd name="connsiteX4" fmla="*/ 3203007 w 3246037"/>
              <a:gd name="connsiteY4" fmla="*/ 53795 h 462585"/>
              <a:gd name="connsiteX5" fmla="*/ 3181492 w 3246037"/>
              <a:gd name="connsiteY5" fmla="*/ 32279 h 462585"/>
              <a:gd name="connsiteX6" fmla="*/ 3149219 w 3246037"/>
              <a:gd name="connsiteY6" fmla="*/ 21522 h 462585"/>
              <a:gd name="connsiteX7" fmla="*/ 2751186 w 3246037"/>
              <a:gd name="connsiteY7" fmla="*/ 10764 h 462585"/>
              <a:gd name="connsiteX8" fmla="*/ 2718913 w 3246037"/>
              <a:gd name="connsiteY8" fmla="*/ 6 h 462585"/>
              <a:gd name="connsiteX9" fmla="*/ 2267092 w 3246037"/>
              <a:gd name="connsiteY9" fmla="*/ 21522 h 462585"/>
              <a:gd name="connsiteX10" fmla="*/ 2202546 w 3246037"/>
              <a:gd name="connsiteY10" fmla="*/ 43037 h 462585"/>
              <a:gd name="connsiteX11" fmla="*/ 2170273 w 3246037"/>
              <a:gd name="connsiteY11" fmla="*/ 53795 h 462585"/>
              <a:gd name="connsiteX12" fmla="*/ 2148757 w 3246037"/>
              <a:gd name="connsiteY12" fmla="*/ 75310 h 462585"/>
              <a:gd name="connsiteX13" fmla="*/ 1793755 w 3246037"/>
              <a:gd name="connsiteY13" fmla="*/ 64552 h 462585"/>
              <a:gd name="connsiteX14" fmla="*/ 1750725 w 3246037"/>
              <a:gd name="connsiteY14" fmla="*/ 53795 h 462585"/>
              <a:gd name="connsiteX15" fmla="*/ 1492541 w 3246037"/>
              <a:gd name="connsiteY15" fmla="*/ 43037 h 462585"/>
              <a:gd name="connsiteX16" fmla="*/ 1417237 w 3246037"/>
              <a:gd name="connsiteY16" fmla="*/ 32279 h 462585"/>
              <a:gd name="connsiteX17" fmla="*/ 1374207 w 3246037"/>
              <a:gd name="connsiteY17" fmla="*/ 21522 h 462585"/>
              <a:gd name="connsiteX18" fmla="*/ 1266630 w 3246037"/>
              <a:gd name="connsiteY18" fmla="*/ 10764 h 462585"/>
              <a:gd name="connsiteX19" fmla="*/ 1191327 w 3246037"/>
              <a:gd name="connsiteY19" fmla="*/ 6 h 462585"/>
              <a:gd name="connsiteX20" fmla="*/ 922386 w 3246037"/>
              <a:gd name="connsiteY20" fmla="*/ 10764 h 462585"/>
              <a:gd name="connsiteX21" fmla="*/ 847082 w 3246037"/>
              <a:gd name="connsiteY21" fmla="*/ 32279 h 462585"/>
              <a:gd name="connsiteX22" fmla="*/ 599656 w 3246037"/>
              <a:gd name="connsiteY22" fmla="*/ 64552 h 462585"/>
              <a:gd name="connsiteX23" fmla="*/ 556626 w 3246037"/>
              <a:gd name="connsiteY23" fmla="*/ 75310 h 462585"/>
              <a:gd name="connsiteX24" fmla="*/ 470565 w 3246037"/>
              <a:gd name="connsiteY24" fmla="*/ 86067 h 462585"/>
              <a:gd name="connsiteX25" fmla="*/ 406019 w 3246037"/>
              <a:gd name="connsiteY25" fmla="*/ 96825 h 462585"/>
              <a:gd name="connsiteX26" fmla="*/ 94047 w 3246037"/>
              <a:gd name="connsiteY26" fmla="*/ 86067 h 462585"/>
              <a:gd name="connsiteX27" fmla="*/ 7986 w 3246037"/>
              <a:gd name="connsiteY27" fmla="*/ 96825 h 462585"/>
              <a:gd name="connsiteX28" fmla="*/ 18743 w 3246037"/>
              <a:gd name="connsiteY28" fmla="*/ 247432 h 462585"/>
              <a:gd name="connsiteX29" fmla="*/ 29501 w 3246037"/>
              <a:gd name="connsiteY29" fmla="*/ 333493 h 462585"/>
              <a:gd name="connsiteX30" fmla="*/ 51016 w 3246037"/>
              <a:gd name="connsiteY30" fmla="*/ 398039 h 462585"/>
              <a:gd name="connsiteX31" fmla="*/ 61774 w 3246037"/>
              <a:gd name="connsiteY31" fmla="*/ 430312 h 462585"/>
              <a:gd name="connsiteX32" fmla="*/ 137077 w 3246037"/>
              <a:gd name="connsiteY32" fmla="*/ 451827 h 462585"/>
              <a:gd name="connsiteX33" fmla="*/ 190866 w 3246037"/>
              <a:gd name="connsiteY33" fmla="*/ 462585 h 462585"/>
              <a:gd name="connsiteX34" fmla="*/ 621172 w 3246037"/>
              <a:gd name="connsiteY34" fmla="*/ 451827 h 462585"/>
              <a:gd name="connsiteX35" fmla="*/ 685717 w 3246037"/>
              <a:gd name="connsiteY35" fmla="*/ 408797 h 462585"/>
              <a:gd name="connsiteX36" fmla="*/ 771779 w 3246037"/>
              <a:gd name="connsiteY36" fmla="*/ 387282 h 462585"/>
              <a:gd name="connsiteX37" fmla="*/ 814809 w 3246037"/>
              <a:gd name="connsiteY37" fmla="*/ 376524 h 462585"/>
              <a:gd name="connsiteX38" fmla="*/ 1083750 w 3246037"/>
              <a:gd name="connsiteY38" fmla="*/ 365766 h 462585"/>
              <a:gd name="connsiteX39" fmla="*/ 2234819 w 3246037"/>
              <a:gd name="connsiteY39" fmla="*/ 344251 h 462585"/>
              <a:gd name="connsiteX40" fmla="*/ 2331637 w 3246037"/>
              <a:gd name="connsiteY40" fmla="*/ 322736 h 462585"/>
              <a:gd name="connsiteX41" fmla="*/ 2385426 w 3246037"/>
              <a:gd name="connsiteY41" fmla="*/ 311978 h 462585"/>
              <a:gd name="connsiteX42" fmla="*/ 2654367 w 3246037"/>
              <a:gd name="connsiteY42" fmla="*/ 322736 h 462585"/>
              <a:gd name="connsiteX43" fmla="*/ 2686640 w 3246037"/>
              <a:gd name="connsiteY43" fmla="*/ 333493 h 462585"/>
              <a:gd name="connsiteX44" fmla="*/ 2783459 w 3246037"/>
              <a:gd name="connsiteY44" fmla="*/ 355009 h 462585"/>
              <a:gd name="connsiteX45" fmla="*/ 2977096 w 3246037"/>
              <a:gd name="connsiteY45" fmla="*/ 365766 h 462585"/>
              <a:gd name="connsiteX46" fmla="*/ 3020127 w 3246037"/>
              <a:gd name="connsiteY46" fmla="*/ 376524 h 462585"/>
              <a:gd name="connsiteX47" fmla="*/ 3084673 w 3246037"/>
              <a:gd name="connsiteY47" fmla="*/ 419555 h 462585"/>
              <a:gd name="connsiteX48" fmla="*/ 3192249 w 3246037"/>
              <a:gd name="connsiteY48" fmla="*/ 451827 h 462585"/>
              <a:gd name="connsiteX49" fmla="*/ 3224522 w 3246037"/>
              <a:gd name="connsiteY49" fmla="*/ 441070 h 462585"/>
              <a:gd name="connsiteX50" fmla="*/ 3213765 w 3246037"/>
              <a:gd name="connsiteY50" fmla="*/ 365766 h 462585"/>
              <a:gd name="connsiteX51" fmla="*/ 3213765 w 3246037"/>
              <a:gd name="connsiteY51" fmla="*/ 258190 h 46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6037" h="462585">
                <a:moveTo>
                  <a:pt x="3224522" y="311978"/>
                </a:moveTo>
                <a:cubicBezTo>
                  <a:pt x="3228108" y="294049"/>
                  <a:pt x="3231314" y="276039"/>
                  <a:pt x="3235280" y="258190"/>
                </a:cubicBezTo>
                <a:cubicBezTo>
                  <a:pt x="3238487" y="243757"/>
                  <a:pt x="3246037" y="229944"/>
                  <a:pt x="3246037" y="215159"/>
                </a:cubicBezTo>
                <a:cubicBezTo>
                  <a:pt x="3246037" y="182687"/>
                  <a:pt x="3240618" y="150370"/>
                  <a:pt x="3235280" y="118340"/>
                </a:cubicBezTo>
                <a:cubicBezTo>
                  <a:pt x="3231094" y="93224"/>
                  <a:pt x="3218658" y="73358"/>
                  <a:pt x="3203007" y="53795"/>
                </a:cubicBezTo>
                <a:cubicBezTo>
                  <a:pt x="3196671" y="45875"/>
                  <a:pt x="3190189" y="37497"/>
                  <a:pt x="3181492" y="32279"/>
                </a:cubicBezTo>
                <a:cubicBezTo>
                  <a:pt x="3171768" y="26445"/>
                  <a:pt x="3160544" y="22088"/>
                  <a:pt x="3149219" y="21522"/>
                </a:cubicBezTo>
                <a:cubicBezTo>
                  <a:pt x="3016658" y="14894"/>
                  <a:pt x="2883864" y="14350"/>
                  <a:pt x="2751186" y="10764"/>
                </a:cubicBezTo>
                <a:cubicBezTo>
                  <a:pt x="2740428" y="7178"/>
                  <a:pt x="2730250" y="-246"/>
                  <a:pt x="2718913" y="6"/>
                </a:cubicBezTo>
                <a:cubicBezTo>
                  <a:pt x="2568173" y="3356"/>
                  <a:pt x="2267092" y="21522"/>
                  <a:pt x="2267092" y="21522"/>
                </a:cubicBezTo>
                <a:lnTo>
                  <a:pt x="2202546" y="43037"/>
                </a:lnTo>
                <a:lnTo>
                  <a:pt x="2170273" y="53795"/>
                </a:lnTo>
                <a:cubicBezTo>
                  <a:pt x="2163101" y="60967"/>
                  <a:pt x="2158895" y="75020"/>
                  <a:pt x="2148757" y="75310"/>
                </a:cubicBezTo>
                <a:cubicBezTo>
                  <a:pt x="2030417" y="78691"/>
                  <a:pt x="1911971" y="70942"/>
                  <a:pt x="1793755" y="64552"/>
                </a:cubicBezTo>
                <a:cubicBezTo>
                  <a:pt x="1778992" y="63754"/>
                  <a:pt x="1765472" y="54848"/>
                  <a:pt x="1750725" y="53795"/>
                </a:cubicBezTo>
                <a:cubicBezTo>
                  <a:pt x="1664808" y="47658"/>
                  <a:pt x="1578602" y="46623"/>
                  <a:pt x="1492541" y="43037"/>
                </a:cubicBezTo>
                <a:cubicBezTo>
                  <a:pt x="1467440" y="39451"/>
                  <a:pt x="1442184" y="36815"/>
                  <a:pt x="1417237" y="32279"/>
                </a:cubicBezTo>
                <a:cubicBezTo>
                  <a:pt x="1402691" y="29634"/>
                  <a:pt x="1388843" y="23613"/>
                  <a:pt x="1374207" y="21522"/>
                </a:cubicBezTo>
                <a:cubicBezTo>
                  <a:pt x="1338531" y="16426"/>
                  <a:pt x="1302421" y="14975"/>
                  <a:pt x="1266630" y="10764"/>
                </a:cubicBezTo>
                <a:cubicBezTo>
                  <a:pt x="1241448" y="7801"/>
                  <a:pt x="1216428" y="3592"/>
                  <a:pt x="1191327" y="6"/>
                </a:cubicBezTo>
                <a:cubicBezTo>
                  <a:pt x="1101680" y="3592"/>
                  <a:pt x="1011892" y="4591"/>
                  <a:pt x="922386" y="10764"/>
                </a:cubicBezTo>
                <a:cubicBezTo>
                  <a:pt x="905358" y="11938"/>
                  <a:pt x="865001" y="26306"/>
                  <a:pt x="847082" y="32279"/>
                </a:cubicBezTo>
                <a:cubicBezTo>
                  <a:pt x="771142" y="108222"/>
                  <a:pt x="844006" y="45004"/>
                  <a:pt x="599656" y="64552"/>
                </a:cubicBezTo>
                <a:cubicBezTo>
                  <a:pt x="584918" y="65731"/>
                  <a:pt x="571210" y="72879"/>
                  <a:pt x="556626" y="75310"/>
                </a:cubicBezTo>
                <a:cubicBezTo>
                  <a:pt x="528109" y="80063"/>
                  <a:pt x="499185" y="81979"/>
                  <a:pt x="470565" y="86067"/>
                </a:cubicBezTo>
                <a:cubicBezTo>
                  <a:pt x="448972" y="89152"/>
                  <a:pt x="427534" y="93239"/>
                  <a:pt x="406019" y="96825"/>
                </a:cubicBezTo>
                <a:cubicBezTo>
                  <a:pt x="302028" y="93239"/>
                  <a:pt x="198099" y="86067"/>
                  <a:pt x="94047" y="86067"/>
                </a:cubicBezTo>
                <a:cubicBezTo>
                  <a:pt x="65137" y="86067"/>
                  <a:pt x="20212" y="70627"/>
                  <a:pt x="7986" y="96825"/>
                </a:cubicBezTo>
                <a:cubicBezTo>
                  <a:pt x="-13298" y="142433"/>
                  <a:pt x="14186" y="197308"/>
                  <a:pt x="18743" y="247432"/>
                </a:cubicBezTo>
                <a:cubicBezTo>
                  <a:pt x="21360" y="276224"/>
                  <a:pt x="23443" y="305224"/>
                  <a:pt x="29501" y="333493"/>
                </a:cubicBezTo>
                <a:cubicBezTo>
                  <a:pt x="34253" y="355669"/>
                  <a:pt x="43844" y="376524"/>
                  <a:pt x="51016" y="398039"/>
                </a:cubicBezTo>
                <a:cubicBezTo>
                  <a:pt x="54602" y="408797"/>
                  <a:pt x="51016" y="426726"/>
                  <a:pt x="61774" y="430312"/>
                </a:cubicBezTo>
                <a:cubicBezTo>
                  <a:pt x="97717" y="442293"/>
                  <a:pt x="96548" y="442821"/>
                  <a:pt x="137077" y="451827"/>
                </a:cubicBezTo>
                <a:cubicBezTo>
                  <a:pt x="154926" y="455793"/>
                  <a:pt x="172936" y="458999"/>
                  <a:pt x="190866" y="462585"/>
                </a:cubicBezTo>
                <a:lnTo>
                  <a:pt x="621172" y="451827"/>
                </a:lnTo>
                <a:cubicBezTo>
                  <a:pt x="646878" y="449033"/>
                  <a:pt x="660631" y="415068"/>
                  <a:pt x="685717" y="408797"/>
                </a:cubicBezTo>
                <a:lnTo>
                  <a:pt x="771779" y="387282"/>
                </a:lnTo>
                <a:cubicBezTo>
                  <a:pt x="786122" y="383696"/>
                  <a:pt x="800036" y="377115"/>
                  <a:pt x="814809" y="376524"/>
                </a:cubicBezTo>
                <a:lnTo>
                  <a:pt x="1083750" y="365766"/>
                </a:lnTo>
                <a:cubicBezTo>
                  <a:pt x="1498893" y="282744"/>
                  <a:pt x="1065680" y="365902"/>
                  <a:pt x="2234819" y="344251"/>
                </a:cubicBezTo>
                <a:cubicBezTo>
                  <a:pt x="2298755" y="343067"/>
                  <a:pt x="2284804" y="334444"/>
                  <a:pt x="2331637" y="322736"/>
                </a:cubicBezTo>
                <a:cubicBezTo>
                  <a:pt x="2349376" y="318301"/>
                  <a:pt x="2367496" y="315564"/>
                  <a:pt x="2385426" y="311978"/>
                </a:cubicBezTo>
                <a:cubicBezTo>
                  <a:pt x="2475073" y="315564"/>
                  <a:pt x="2564876" y="316344"/>
                  <a:pt x="2654367" y="322736"/>
                </a:cubicBezTo>
                <a:cubicBezTo>
                  <a:pt x="2665678" y="323544"/>
                  <a:pt x="2675737" y="330378"/>
                  <a:pt x="2686640" y="333493"/>
                </a:cubicBezTo>
                <a:cubicBezTo>
                  <a:pt x="2705088" y="338764"/>
                  <a:pt x="2767511" y="353622"/>
                  <a:pt x="2783459" y="355009"/>
                </a:cubicBezTo>
                <a:cubicBezTo>
                  <a:pt x="2847861" y="360609"/>
                  <a:pt x="2912550" y="362180"/>
                  <a:pt x="2977096" y="365766"/>
                </a:cubicBezTo>
                <a:cubicBezTo>
                  <a:pt x="2991440" y="369352"/>
                  <a:pt x="3006903" y="369912"/>
                  <a:pt x="3020127" y="376524"/>
                </a:cubicBezTo>
                <a:cubicBezTo>
                  <a:pt x="3043255" y="388088"/>
                  <a:pt x="3060142" y="411378"/>
                  <a:pt x="3084673" y="419555"/>
                </a:cubicBezTo>
                <a:cubicBezTo>
                  <a:pt x="3163245" y="445745"/>
                  <a:pt x="3127217" y="435570"/>
                  <a:pt x="3192249" y="451827"/>
                </a:cubicBezTo>
                <a:cubicBezTo>
                  <a:pt x="3203007" y="448241"/>
                  <a:pt x="3221772" y="452071"/>
                  <a:pt x="3224522" y="441070"/>
                </a:cubicBezTo>
                <a:cubicBezTo>
                  <a:pt x="3230672" y="416471"/>
                  <a:pt x="3215254" y="391078"/>
                  <a:pt x="3213765" y="365766"/>
                </a:cubicBezTo>
                <a:cubicBezTo>
                  <a:pt x="3211659" y="329969"/>
                  <a:pt x="3213765" y="294049"/>
                  <a:pt x="3213765" y="2581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fr-BE"/>
          </a:p>
        </p:txBody>
      </p:sp>
      <p:sp>
        <p:nvSpPr>
          <p:cNvPr id="12" name="ZoneTexte 11"/>
          <p:cNvSpPr txBox="1"/>
          <p:nvPr/>
        </p:nvSpPr>
        <p:spPr>
          <a:xfrm>
            <a:off x="469070" y="114828"/>
            <a:ext cx="2414116" cy="1138769"/>
          </a:xfrm>
          <a:prstGeom prst="rect">
            <a:avLst/>
          </a:prstGeom>
          <a:noFill/>
          <a:ln>
            <a:solidFill>
              <a:schemeClr val="tx1"/>
            </a:solidFill>
          </a:ln>
        </p:spPr>
        <p:txBody>
          <a:bodyPr wrap="none" lIns="76197" tIns="38098" rIns="76197" bIns="38098" rtlCol="0">
            <a:spAutoFit/>
          </a:bodyPr>
          <a:lstStyle/>
          <a:p>
            <a:pPr algn="ctr"/>
            <a:r>
              <a:rPr lang="fr-BE" sz="2300" dirty="0"/>
              <a:t>4,5 et 6</a:t>
            </a:r>
            <a:r>
              <a:rPr lang="fr-BE" sz="2300" baseline="30000" dirty="0"/>
              <a:t>ème</a:t>
            </a:r>
            <a:r>
              <a:rPr lang="fr-BE" sz="2300" dirty="0"/>
              <a:t> mois</a:t>
            </a:r>
          </a:p>
          <a:p>
            <a:pPr algn="ctr"/>
            <a:r>
              <a:rPr lang="fr-BE" sz="2300" dirty="0"/>
              <a:t>Abdominale basse </a:t>
            </a:r>
          </a:p>
          <a:p>
            <a:pPr algn="ctr"/>
            <a:r>
              <a:rPr lang="fr-BE" sz="2300" dirty="0"/>
              <a:t>Liquides = solides</a:t>
            </a:r>
          </a:p>
        </p:txBody>
      </p:sp>
      <p:sp>
        <p:nvSpPr>
          <p:cNvPr id="13" name="ZoneTexte 12"/>
          <p:cNvSpPr txBox="1"/>
          <p:nvPr/>
        </p:nvSpPr>
        <p:spPr>
          <a:xfrm>
            <a:off x="5686514" y="125406"/>
            <a:ext cx="2367693" cy="1138769"/>
          </a:xfrm>
          <a:prstGeom prst="rect">
            <a:avLst/>
          </a:prstGeom>
          <a:noFill/>
          <a:ln>
            <a:solidFill>
              <a:schemeClr val="tx1"/>
            </a:solidFill>
          </a:ln>
        </p:spPr>
        <p:txBody>
          <a:bodyPr wrap="none" lIns="76197" tIns="38098" rIns="76197" bIns="38098" rtlCol="0">
            <a:spAutoFit/>
          </a:bodyPr>
          <a:lstStyle/>
          <a:p>
            <a:pPr algn="ctr"/>
            <a:r>
              <a:rPr lang="fr-BE" sz="2300" dirty="0"/>
              <a:t>7,8 et 9</a:t>
            </a:r>
            <a:r>
              <a:rPr lang="fr-BE" sz="2300" baseline="30000" dirty="0"/>
              <a:t>ème</a:t>
            </a:r>
            <a:r>
              <a:rPr lang="fr-BE" sz="2300" dirty="0"/>
              <a:t> mois</a:t>
            </a:r>
          </a:p>
          <a:p>
            <a:pPr algn="ctr"/>
            <a:r>
              <a:rPr lang="fr-BE" sz="2300" dirty="0"/>
              <a:t>Abdominale haute</a:t>
            </a:r>
          </a:p>
          <a:p>
            <a:pPr algn="ctr"/>
            <a:r>
              <a:rPr lang="fr-BE" sz="2300" dirty="0"/>
              <a:t>Solides &gt; liquides</a:t>
            </a:r>
          </a:p>
        </p:txBody>
      </p:sp>
      <p:grpSp>
        <p:nvGrpSpPr>
          <p:cNvPr id="23" name="Groupe 22"/>
          <p:cNvGrpSpPr/>
          <p:nvPr/>
        </p:nvGrpSpPr>
        <p:grpSpPr>
          <a:xfrm>
            <a:off x="4193421" y="2166945"/>
            <a:ext cx="4778457" cy="2727064"/>
            <a:chOff x="4193421" y="2889259"/>
            <a:chExt cx="4778457" cy="3636085"/>
          </a:xfrm>
        </p:grpSpPr>
        <p:sp>
          <p:nvSpPr>
            <p:cNvPr id="10" name="Forme libre 9"/>
            <p:cNvSpPr/>
            <p:nvPr/>
          </p:nvSpPr>
          <p:spPr>
            <a:xfrm>
              <a:off x="4193421" y="2889259"/>
              <a:ext cx="4778457" cy="3636085"/>
            </a:xfrm>
            <a:custGeom>
              <a:avLst/>
              <a:gdLst>
                <a:gd name="connsiteX0" fmla="*/ 4552546 w 4778457"/>
                <a:gd name="connsiteY0" fmla="*/ 75304 h 3636085"/>
                <a:gd name="connsiteX1" fmla="*/ 4498758 w 4778457"/>
                <a:gd name="connsiteY1" fmla="*/ 53789 h 3636085"/>
                <a:gd name="connsiteX2" fmla="*/ 4466485 w 4778457"/>
                <a:gd name="connsiteY2" fmla="*/ 43031 h 3636085"/>
                <a:gd name="connsiteX3" fmla="*/ 4294363 w 4778457"/>
                <a:gd name="connsiteY3" fmla="*/ 32273 h 3636085"/>
                <a:gd name="connsiteX4" fmla="*/ 4143755 w 4778457"/>
                <a:gd name="connsiteY4" fmla="*/ 0 h 3636085"/>
                <a:gd name="connsiteX5" fmla="*/ 3767238 w 4778457"/>
                <a:gd name="connsiteY5" fmla="*/ 10758 h 3636085"/>
                <a:gd name="connsiteX6" fmla="*/ 3638146 w 4778457"/>
                <a:gd name="connsiteY6" fmla="*/ 43031 h 3636085"/>
                <a:gd name="connsiteX7" fmla="*/ 3595115 w 4778457"/>
                <a:gd name="connsiteY7" fmla="*/ 53789 h 3636085"/>
                <a:gd name="connsiteX8" fmla="*/ 3154052 w 4778457"/>
                <a:gd name="connsiteY8" fmla="*/ 64546 h 3636085"/>
                <a:gd name="connsiteX9" fmla="*/ 3014203 w 4778457"/>
                <a:gd name="connsiteY9" fmla="*/ 86062 h 3636085"/>
                <a:gd name="connsiteX10" fmla="*/ 2981930 w 4778457"/>
                <a:gd name="connsiteY10" fmla="*/ 96819 h 3636085"/>
                <a:gd name="connsiteX11" fmla="*/ 2261167 w 4778457"/>
                <a:gd name="connsiteY11" fmla="*/ 107577 h 3636085"/>
                <a:gd name="connsiteX12" fmla="*/ 1594193 w 4778457"/>
                <a:gd name="connsiteY12" fmla="*/ 107577 h 3636085"/>
                <a:gd name="connsiteX13" fmla="*/ 1551163 w 4778457"/>
                <a:gd name="connsiteY13" fmla="*/ 96819 h 3636085"/>
                <a:gd name="connsiteX14" fmla="*/ 1379040 w 4778457"/>
                <a:gd name="connsiteY14" fmla="*/ 86062 h 3636085"/>
                <a:gd name="connsiteX15" fmla="*/ 1239191 w 4778457"/>
                <a:gd name="connsiteY15" fmla="*/ 107577 h 3636085"/>
                <a:gd name="connsiteX16" fmla="*/ 1174645 w 4778457"/>
                <a:gd name="connsiteY16" fmla="*/ 129092 h 3636085"/>
                <a:gd name="connsiteX17" fmla="*/ 1142372 w 4778457"/>
                <a:gd name="connsiteY17" fmla="*/ 139850 h 3636085"/>
                <a:gd name="connsiteX18" fmla="*/ 1110099 w 4778457"/>
                <a:gd name="connsiteY18" fmla="*/ 150607 h 3636085"/>
                <a:gd name="connsiteX19" fmla="*/ 1088584 w 4778457"/>
                <a:gd name="connsiteY19" fmla="*/ 172123 h 3636085"/>
                <a:gd name="connsiteX20" fmla="*/ 1056311 w 4778457"/>
                <a:gd name="connsiteY20" fmla="*/ 182880 h 3636085"/>
                <a:gd name="connsiteX21" fmla="*/ 970250 w 4778457"/>
                <a:gd name="connsiteY21" fmla="*/ 247426 h 3636085"/>
                <a:gd name="connsiteX22" fmla="*/ 916461 w 4778457"/>
                <a:gd name="connsiteY22" fmla="*/ 290457 h 3636085"/>
                <a:gd name="connsiteX23" fmla="*/ 851915 w 4778457"/>
                <a:gd name="connsiteY23" fmla="*/ 344245 h 3636085"/>
                <a:gd name="connsiteX24" fmla="*/ 830400 w 4778457"/>
                <a:gd name="connsiteY24" fmla="*/ 430306 h 3636085"/>
                <a:gd name="connsiteX25" fmla="*/ 819643 w 4778457"/>
                <a:gd name="connsiteY25" fmla="*/ 462579 h 3636085"/>
                <a:gd name="connsiteX26" fmla="*/ 776612 w 4778457"/>
                <a:gd name="connsiteY26" fmla="*/ 527125 h 3636085"/>
                <a:gd name="connsiteX27" fmla="*/ 755097 w 4778457"/>
                <a:gd name="connsiteY27" fmla="*/ 559398 h 3636085"/>
                <a:gd name="connsiteX28" fmla="*/ 615247 w 4778457"/>
                <a:gd name="connsiteY28" fmla="*/ 699247 h 3636085"/>
                <a:gd name="connsiteX29" fmla="*/ 572217 w 4778457"/>
                <a:gd name="connsiteY29" fmla="*/ 753036 h 3636085"/>
                <a:gd name="connsiteX30" fmla="*/ 550701 w 4778457"/>
                <a:gd name="connsiteY30" fmla="*/ 774551 h 3636085"/>
                <a:gd name="connsiteX31" fmla="*/ 518428 w 4778457"/>
                <a:gd name="connsiteY31" fmla="*/ 871370 h 3636085"/>
                <a:gd name="connsiteX32" fmla="*/ 507671 w 4778457"/>
                <a:gd name="connsiteY32" fmla="*/ 903643 h 3636085"/>
                <a:gd name="connsiteX33" fmla="*/ 496913 w 4778457"/>
                <a:gd name="connsiteY33" fmla="*/ 935916 h 3636085"/>
                <a:gd name="connsiteX34" fmla="*/ 464640 w 4778457"/>
                <a:gd name="connsiteY34" fmla="*/ 1000462 h 3636085"/>
                <a:gd name="connsiteX35" fmla="*/ 432367 w 4778457"/>
                <a:gd name="connsiteY35" fmla="*/ 1065007 h 3636085"/>
                <a:gd name="connsiteX36" fmla="*/ 421610 w 4778457"/>
                <a:gd name="connsiteY36" fmla="*/ 1097280 h 3636085"/>
                <a:gd name="connsiteX37" fmla="*/ 378579 w 4778457"/>
                <a:gd name="connsiteY37" fmla="*/ 1151069 h 3636085"/>
                <a:gd name="connsiteX38" fmla="*/ 335548 w 4778457"/>
                <a:gd name="connsiteY38" fmla="*/ 1237130 h 3636085"/>
                <a:gd name="connsiteX39" fmla="*/ 292518 w 4778457"/>
                <a:gd name="connsiteY39" fmla="*/ 1355464 h 3636085"/>
                <a:gd name="connsiteX40" fmla="*/ 260245 w 4778457"/>
                <a:gd name="connsiteY40" fmla="*/ 1441525 h 3636085"/>
                <a:gd name="connsiteX41" fmla="*/ 238730 w 4778457"/>
                <a:gd name="connsiteY41" fmla="*/ 1473798 h 3636085"/>
                <a:gd name="connsiteX42" fmla="*/ 217214 w 4778457"/>
                <a:gd name="connsiteY42" fmla="*/ 1538344 h 3636085"/>
                <a:gd name="connsiteX43" fmla="*/ 206457 w 4778457"/>
                <a:gd name="connsiteY43" fmla="*/ 1570617 h 3636085"/>
                <a:gd name="connsiteX44" fmla="*/ 184941 w 4778457"/>
                <a:gd name="connsiteY44" fmla="*/ 1602890 h 3636085"/>
                <a:gd name="connsiteX45" fmla="*/ 174184 w 4778457"/>
                <a:gd name="connsiteY45" fmla="*/ 1635163 h 3636085"/>
                <a:gd name="connsiteX46" fmla="*/ 152668 w 4778457"/>
                <a:gd name="connsiteY46" fmla="*/ 1656678 h 3636085"/>
                <a:gd name="connsiteX47" fmla="*/ 131153 w 4778457"/>
                <a:gd name="connsiteY47" fmla="*/ 1688951 h 3636085"/>
                <a:gd name="connsiteX48" fmla="*/ 120395 w 4778457"/>
                <a:gd name="connsiteY48" fmla="*/ 1721224 h 3636085"/>
                <a:gd name="connsiteX49" fmla="*/ 88123 w 4778457"/>
                <a:gd name="connsiteY49" fmla="*/ 1753497 h 3636085"/>
                <a:gd name="connsiteX50" fmla="*/ 66607 w 4778457"/>
                <a:gd name="connsiteY50" fmla="*/ 1785770 h 3636085"/>
                <a:gd name="connsiteX51" fmla="*/ 55850 w 4778457"/>
                <a:gd name="connsiteY51" fmla="*/ 1828800 h 3636085"/>
                <a:gd name="connsiteX52" fmla="*/ 34334 w 4778457"/>
                <a:gd name="connsiteY52" fmla="*/ 1861073 h 3636085"/>
                <a:gd name="connsiteX53" fmla="*/ 12819 w 4778457"/>
                <a:gd name="connsiteY53" fmla="*/ 2108499 h 3636085"/>
                <a:gd name="connsiteX54" fmla="*/ 12819 w 4778457"/>
                <a:gd name="connsiteY54" fmla="*/ 2571078 h 3636085"/>
                <a:gd name="connsiteX55" fmla="*/ 34334 w 4778457"/>
                <a:gd name="connsiteY55" fmla="*/ 2667897 h 3636085"/>
                <a:gd name="connsiteX56" fmla="*/ 66607 w 4778457"/>
                <a:gd name="connsiteY56" fmla="*/ 2764716 h 3636085"/>
                <a:gd name="connsiteX57" fmla="*/ 77365 w 4778457"/>
                <a:gd name="connsiteY57" fmla="*/ 2796989 h 3636085"/>
                <a:gd name="connsiteX58" fmla="*/ 120395 w 4778457"/>
                <a:gd name="connsiteY58" fmla="*/ 2861535 h 3636085"/>
                <a:gd name="connsiteX59" fmla="*/ 163426 w 4778457"/>
                <a:gd name="connsiteY59" fmla="*/ 2947596 h 3636085"/>
                <a:gd name="connsiteX60" fmla="*/ 184941 w 4778457"/>
                <a:gd name="connsiteY60" fmla="*/ 3012142 h 3636085"/>
                <a:gd name="connsiteX61" fmla="*/ 195699 w 4778457"/>
                <a:gd name="connsiteY61" fmla="*/ 3044415 h 3636085"/>
                <a:gd name="connsiteX62" fmla="*/ 227972 w 4778457"/>
                <a:gd name="connsiteY62" fmla="*/ 3076687 h 3636085"/>
                <a:gd name="connsiteX63" fmla="*/ 271003 w 4778457"/>
                <a:gd name="connsiteY63" fmla="*/ 3130476 h 3636085"/>
                <a:gd name="connsiteX64" fmla="*/ 346306 w 4778457"/>
                <a:gd name="connsiteY64" fmla="*/ 3173506 h 3636085"/>
                <a:gd name="connsiteX65" fmla="*/ 378579 w 4778457"/>
                <a:gd name="connsiteY65" fmla="*/ 3184264 h 3636085"/>
                <a:gd name="connsiteX66" fmla="*/ 421610 w 4778457"/>
                <a:gd name="connsiteY66" fmla="*/ 3205779 h 3636085"/>
                <a:gd name="connsiteX67" fmla="*/ 486155 w 4778457"/>
                <a:gd name="connsiteY67" fmla="*/ 3248810 h 3636085"/>
                <a:gd name="connsiteX68" fmla="*/ 507671 w 4778457"/>
                <a:gd name="connsiteY68" fmla="*/ 3270325 h 3636085"/>
                <a:gd name="connsiteX69" fmla="*/ 572217 w 4778457"/>
                <a:gd name="connsiteY69" fmla="*/ 3313356 h 3636085"/>
                <a:gd name="connsiteX70" fmla="*/ 593732 w 4778457"/>
                <a:gd name="connsiteY70" fmla="*/ 3345629 h 3636085"/>
                <a:gd name="connsiteX71" fmla="*/ 626005 w 4778457"/>
                <a:gd name="connsiteY71" fmla="*/ 3356386 h 3636085"/>
                <a:gd name="connsiteX72" fmla="*/ 690551 w 4778457"/>
                <a:gd name="connsiteY72" fmla="*/ 3388659 h 3636085"/>
                <a:gd name="connsiteX73" fmla="*/ 776612 w 4778457"/>
                <a:gd name="connsiteY73" fmla="*/ 3431690 h 3636085"/>
                <a:gd name="connsiteX74" fmla="*/ 808885 w 4778457"/>
                <a:gd name="connsiteY74" fmla="*/ 3442447 h 3636085"/>
                <a:gd name="connsiteX75" fmla="*/ 841158 w 4778457"/>
                <a:gd name="connsiteY75" fmla="*/ 3453205 h 3636085"/>
                <a:gd name="connsiteX76" fmla="*/ 916461 w 4778457"/>
                <a:gd name="connsiteY76" fmla="*/ 3463963 h 3636085"/>
                <a:gd name="connsiteX77" fmla="*/ 959492 w 4778457"/>
                <a:gd name="connsiteY77" fmla="*/ 3474720 h 3636085"/>
                <a:gd name="connsiteX78" fmla="*/ 1024038 w 4778457"/>
                <a:gd name="connsiteY78" fmla="*/ 3496236 h 3636085"/>
                <a:gd name="connsiteX79" fmla="*/ 1153130 w 4778457"/>
                <a:gd name="connsiteY79" fmla="*/ 3506993 h 3636085"/>
                <a:gd name="connsiteX80" fmla="*/ 1249948 w 4778457"/>
                <a:gd name="connsiteY80" fmla="*/ 3528509 h 3636085"/>
                <a:gd name="connsiteX81" fmla="*/ 1325252 w 4778457"/>
                <a:gd name="connsiteY81" fmla="*/ 3539266 h 3636085"/>
                <a:gd name="connsiteX82" fmla="*/ 1357525 w 4778457"/>
                <a:gd name="connsiteY82" fmla="*/ 3550024 h 3636085"/>
                <a:gd name="connsiteX83" fmla="*/ 1443586 w 4778457"/>
                <a:gd name="connsiteY83" fmla="*/ 3571539 h 3636085"/>
                <a:gd name="connsiteX84" fmla="*/ 1475859 w 4778457"/>
                <a:gd name="connsiteY84" fmla="*/ 3582297 h 3636085"/>
                <a:gd name="connsiteX85" fmla="*/ 1518890 w 4778457"/>
                <a:gd name="connsiteY85" fmla="*/ 3593055 h 3636085"/>
                <a:gd name="connsiteX86" fmla="*/ 1583435 w 4778457"/>
                <a:gd name="connsiteY86" fmla="*/ 3614570 h 3636085"/>
                <a:gd name="connsiteX87" fmla="*/ 1712527 w 4778457"/>
                <a:gd name="connsiteY87" fmla="*/ 3636085 h 3636085"/>
                <a:gd name="connsiteX88" fmla="*/ 1949195 w 4778457"/>
                <a:gd name="connsiteY88" fmla="*/ 3625327 h 3636085"/>
                <a:gd name="connsiteX89" fmla="*/ 2013741 w 4778457"/>
                <a:gd name="connsiteY89" fmla="*/ 3593055 h 3636085"/>
                <a:gd name="connsiteX90" fmla="*/ 2035257 w 4778457"/>
                <a:gd name="connsiteY90" fmla="*/ 3571539 h 3636085"/>
                <a:gd name="connsiteX91" fmla="*/ 2067530 w 4778457"/>
                <a:gd name="connsiteY91" fmla="*/ 3560782 h 3636085"/>
                <a:gd name="connsiteX92" fmla="*/ 2121318 w 4778457"/>
                <a:gd name="connsiteY92" fmla="*/ 3528509 h 3636085"/>
                <a:gd name="connsiteX93" fmla="*/ 2142833 w 4778457"/>
                <a:gd name="connsiteY93" fmla="*/ 3506993 h 3636085"/>
                <a:gd name="connsiteX94" fmla="*/ 2175106 w 4778457"/>
                <a:gd name="connsiteY94" fmla="*/ 3485478 h 3636085"/>
                <a:gd name="connsiteX95" fmla="*/ 2218137 w 4778457"/>
                <a:gd name="connsiteY95" fmla="*/ 3431690 h 3636085"/>
                <a:gd name="connsiteX96" fmla="*/ 2271925 w 4778457"/>
                <a:gd name="connsiteY96" fmla="*/ 3367144 h 3636085"/>
                <a:gd name="connsiteX97" fmla="*/ 2293440 w 4778457"/>
                <a:gd name="connsiteY97" fmla="*/ 3302598 h 3636085"/>
                <a:gd name="connsiteX98" fmla="*/ 2304198 w 4778457"/>
                <a:gd name="connsiteY98" fmla="*/ 3270325 h 3636085"/>
                <a:gd name="connsiteX99" fmla="*/ 2347228 w 4778457"/>
                <a:gd name="connsiteY99" fmla="*/ 3205779 h 3636085"/>
                <a:gd name="connsiteX100" fmla="*/ 2368744 w 4778457"/>
                <a:gd name="connsiteY100" fmla="*/ 3184264 h 3636085"/>
                <a:gd name="connsiteX101" fmla="*/ 2390259 w 4778457"/>
                <a:gd name="connsiteY101" fmla="*/ 3151991 h 3636085"/>
                <a:gd name="connsiteX102" fmla="*/ 2422532 w 4778457"/>
                <a:gd name="connsiteY102" fmla="*/ 3108960 h 3636085"/>
                <a:gd name="connsiteX103" fmla="*/ 2444047 w 4778457"/>
                <a:gd name="connsiteY103" fmla="*/ 3044415 h 3636085"/>
                <a:gd name="connsiteX104" fmla="*/ 2454805 w 4778457"/>
                <a:gd name="connsiteY104" fmla="*/ 3012142 h 3636085"/>
                <a:gd name="connsiteX105" fmla="*/ 2476320 w 4778457"/>
                <a:gd name="connsiteY105" fmla="*/ 2936838 h 3636085"/>
                <a:gd name="connsiteX106" fmla="*/ 2487078 w 4778457"/>
                <a:gd name="connsiteY106" fmla="*/ 2474259 h 3636085"/>
                <a:gd name="connsiteX107" fmla="*/ 2519351 w 4778457"/>
                <a:gd name="connsiteY107" fmla="*/ 2355925 h 3636085"/>
                <a:gd name="connsiteX108" fmla="*/ 2540866 w 4778457"/>
                <a:gd name="connsiteY108" fmla="*/ 2312895 h 3636085"/>
                <a:gd name="connsiteX109" fmla="*/ 2551624 w 4778457"/>
                <a:gd name="connsiteY109" fmla="*/ 2280622 h 3636085"/>
                <a:gd name="connsiteX110" fmla="*/ 2573139 w 4778457"/>
                <a:gd name="connsiteY110" fmla="*/ 2162287 h 3636085"/>
                <a:gd name="connsiteX111" fmla="*/ 2583897 w 4778457"/>
                <a:gd name="connsiteY111" fmla="*/ 1764255 h 3636085"/>
                <a:gd name="connsiteX112" fmla="*/ 2605412 w 4778457"/>
                <a:gd name="connsiteY112" fmla="*/ 1602890 h 3636085"/>
                <a:gd name="connsiteX113" fmla="*/ 2616170 w 4778457"/>
                <a:gd name="connsiteY113" fmla="*/ 1506071 h 3636085"/>
                <a:gd name="connsiteX114" fmla="*/ 2659200 w 4778457"/>
                <a:gd name="connsiteY114" fmla="*/ 1398495 h 3636085"/>
                <a:gd name="connsiteX115" fmla="*/ 2691473 w 4778457"/>
                <a:gd name="connsiteY115" fmla="*/ 1290918 h 3636085"/>
                <a:gd name="connsiteX116" fmla="*/ 2712988 w 4778457"/>
                <a:gd name="connsiteY116" fmla="*/ 1258645 h 3636085"/>
                <a:gd name="connsiteX117" fmla="*/ 2734504 w 4778457"/>
                <a:gd name="connsiteY117" fmla="*/ 1172584 h 3636085"/>
                <a:gd name="connsiteX118" fmla="*/ 2756019 w 4778457"/>
                <a:gd name="connsiteY118" fmla="*/ 1108038 h 3636085"/>
                <a:gd name="connsiteX119" fmla="*/ 2766777 w 4778457"/>
                <a:gd name="connsiteY119" fmla="*/ 1065007 h 3636085"/>
                <a:gd name="connsiteX120" fmla="*/ 2777534 w 4778457"/>
                <a:gd name="connsiteY120" fmla="*/ 1011219 h 3636085"/>
                <a:gd name="connsiteX121" fmla="*/ 2788292 w 4778457"/>
                <a:gd name="connsiteY121" fmla="*/ 978946 h 3636085"/>
                <a:gd name="connsiteX122" fmla="*/ 2809807 w 4778457"/>
                <a:gd name="connsiteY122" fmla="*/ 892885 h 3636085"/>
                <a:gd name="connsiteX123" fmla="*/ 2820565 w 4778457"/>
                <a:gd name="connsiteY123" fmla="*/ 860612 h 3636085"/>
                <a:gd name="connsiteX124" fmla="*/ 2852838 w 4778457"/>
                <a:gd name="connsiteY124" fmla="*/ 806824 h 3636085"/>
                <a:gd name="connsiteX125" fmla="*/ 2874353 w 4778457"/>
                <a:gd name="connsiteY125" fmla="*/ 742278 h 3636085"/>
                <a:gd name="connsiteX126" fmla="*/ 2885111 w 4778457"/>
                <a:gd name="connsiteY126" fmla="*/ 710005 h 3636085"/>
                <a:gd name="connsiteX127" fmla="*/ 2928141 w 4778457"/>
                <a:gd name="connsiteY127" fmla="*/ 645459 h 3636085"/>
                <a:gd name="connsiteX128" fmla="*/ 2938899 w 4778457"/>
                <a:gd name="connsiteY128" fmla="*/ 613186 h 3636085"/>
                <a:gd name="connsiteX129" fmla="*/ 2971172 w 4778457"/>
                <a:gd name="connsiteY129" fmla="*/ 580913 h 3636085"/>
                <a:gd name="connsiteX130" fmla="*/ 3046475 w 4778457"/>
                <a:gd name="connsiteY130" fmla="*/ 494852 h 3636085"/>
                <a:gd name="connsiteX131" fmla="*/ 3111021 w 4778457"/>
                <a:gd name="connsiteY131" fmla="*/ 473337 h 3636085"/>
                <a:gd name="connsiteX132" fmla="*/ 3143294 w 4778457"/>
                <a:gd name="connsiteY132" fmla="*/ 462579 h 3636085"/>
                <a:gd name="connsiteX133" fmla="*/ 3164810 w 4778457"/>
                <a:gd name="connsiteY133" fmla="*/ 441064 h 3636085"/>
                <a:gd name="connsiteX134" fmla="*/ 3229355 w 4778457"/>
                <a:gd name="connsiteY134" fmla="*/ 408791 h 3636085"/>
                <a:gd name="connsiteX135" fmla="*/ 3250871 w 4778457"/>
                <a:gd name="connsiteY135" fmla="*/ 387276 h 3636085"/>
                <a:gd name="connsiteX136" fmla="*/ 3336932 w 4778457"/>
                <a:gd name="connsiteY136" fmla="*/ 365760 h 3636085"/>
                <a:gd name="connsiteX137" fmla="*/ 3498297 w 4778457"/>
                <a:gd name="connsiteY137" fmla="*/ 333487 h 3636085"/>
                <a:gd name="connsiteX138" fmla="*/ 4423454 w 4778457"/>
                <a:gd name="connsiteY138" fmla="*/ 344245 h 3636085"/>
                <a:gd name="connsiteX139" fmla="*/ 4488000 w 4778457"/>
                <a:gd name="connsiteY139" fmla="*/ 376518 h 3636085"/>
                <a:gd name="connsiteX140" fmla="*/ 4606334 w 4778457"/>
                <a:gd name="connsiteY140" fmla="*/ 430306 h 3636085"/>
                <a:gd name="connsiteX141" fmla="*/ 4703153 w 4778457"/>
                <a:gd name="connsiteY141" fmla="*/ 494852 h 3636085"/>
                <a:gd name="connsiteX142" fmla="*/ 4735426 w 4778457"/>
                <a:gd name="connsiteY142" fmla="*/ 516367 h 3636085"/>
                <a:gd name="connsiteX143" fmla="*/ 4778457 w 4778457"/>
                <a:gd name="connsiteY143" fmla="*/ 462579 h 3636085"/>
                <a:gd name="connsiteX144" fmla="*/ 4746184 w 4778457"/>
                <a:gd name="connsiteY144" fmla="*/ 215153 h 3636085"/>
                <a:gd name="connsiteX145" fmla="*/ 4735426 w 4778457"/>
                <a:gd name="connsiteY145" fmla="*/ 172123 h 3636085"/>
                <a:gd name="connsiteX146" fmla="*/ 4703153 w 4778457"/>
                <a:gd name="connsiteY146" fmla="*/ 150607 h 3636085"/>
                <a:gd name="connsiteX147" fmla="*/ 4595577 w 4778457"/>
                <a:gd name="connsiteY147" fmla="*/ 86062 h 3636085"/>
                <a:gd name="connsiteX148" fmla="*/ 4552546 w 4778457"/>
                <a:gd name="connsiteY148" fmla="*/ 75304 h 363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778457" h="3636085">
                  <a:moveTo>
                    <a:pt x="4552546" y="75304"/>
                  </a:moveTo>
                  <a:cubicBezTo>
                    <a:pt x="4536409" y="69925"/>
                    <a:pt x="4516839" y="60569"/>
                    <a:pt x="4498758" y="53789"/>
                  </a:cubicBezTo>
                  <a:cubicBezTo>
                    <a:pt x="4488140" y="49807"/>
                    <a:pt x="4477762" y="44218"/>
                    <a:pt x="4466485" y="43031"/>
                  </a:cubicBezTo>
                  <a:cubicBezTo>
                    <a:pt x="4409315" y="37013"/>
                    <a:pt x="4351737" y="35859"/>
                    <a:pt x="4294363" y="32273"/>
                  </a:cubicBezTo>
                  <a:cubicBezTo>
                    <a:pt x="4202390" y="1616"/>
                    <a:pt x="4252321" y="13571"/>
                    <a:pt x="4143755" y="0"/>
                  </a:cubicBezTo>
                  <a:cubicBezTo>
                    <a:pt x="4018249" y="3586"/>
                    <a:pt x="3892490" y="2019"/>
                    <a:pt x="3767238" y="10758"/>
                  </a:cubicBezTo>
                  <a:cubicBezTo>
                    <a:pt x="3767233" y="10758"/>
                    <a:pt x="3659663" y="37652"/>
                    <a:pt x="3638146" y="43031"/>
                  </a:cubicBezTo>
                  <a:cubicBezTo>
                    <a:pt x="3623802" y="46617"/>
                    <a:pt x="3609896" y="53429"/>
                    <a:pt x="3595115" y="53789"/>
                  </a:cubicBezTo>
                  <a:lnTo>
                    <a:pt x="3154052" y="64546"/>
                  </a:lnTo>
                  <a:cubicBezTo>
                    <a:pt x="3076373" y="90440"/>
                    <a:pt x="3168714" y="62291"/>
                    <a:pt x="3014203" y="86062"/>
                  </a:cubicBezTo>
                  <a:cubicBezTo>
                    <a:pt x="3002995" y="87786"/>
                    <a:pt x="2993265" y="96495"/>
                    <a:pt x="2981930" y="96819"/>
                  </a:cubicBezTo>
                  <a:cubicBezTo>
                    <a:pt x="2741747" y="103681"/>
                    <a:pt x="2501421" y="103991"/>
                    <a:pt x="2261167" y="107577"/>
                  </a:cubicBezTo>
                  <a:cubicBezTo>
                    <a:pt x="1965414" y="128703"/>
                    <a:pt x="2069973" y="125877"/>
                    <a:pt x="1594193" y="107577"/>
                  </a:cubicBezTo>
                  <a:cubicBezTo>
                    <a:pt x="1579419" y="107009"/>
                    <a:pt x="1565874" y="98290"/>
                    <a:pt x="1551163" y="96819"/>
                  </a:cubicBezTo>
                  <a:cubicBezTo>
                    <a:pt x="1493962" y="91099"/>
                    <a:pt x="1436414" y="89648"/>
                    <a:pt x="1379040" y="86062"/>
                  </a:cubicBezTo>
                  <a:cubicBezTo>
                    <a:pt x="1363105" y="88338"/>
                    <a:pt x="1259102" y="102599"/>
                    <a:pt x="1239191" y="107577"/>
                  </a:cubicBezTo>
                  <a:cubicBezTo>
                    <a:pt x="1217189" y="113077"/>
                    <a:pt x="1196160" y="121920"/>
                    <a:pt x="1174645" y="129092"/>
                  </a:cubicBezTo>
                  <a:lnTo>
                    <a:pt x="1142372" y="139850"/>
                  </a:lnTo>
                  <a:lnTo>
                    <a:pt x="1110099" y="150607"/>
                  </a:lnTo>
                  <a:cubicBezTo>
                    <a:pt x="1102927" y="157779"/>
                    <a:pt x="1097281" y="166905"/>
                    <a:pt x="1088584" y="172123"/>
                  </a:cubicBezTo>
                  <a:cubicBezTo>
                    <a:pt x="1078860" y="177957"/>
                    <a:pt x="1065383" y="176076"/>
                    <a:pt x="1056311" y="182880"/>
                  </a:cubicBezTo>
                  <a:cubicBezTo>
                    <a:pt x="957421" y="257048"/>
                    <a:pt x="1043162" y="223123"/>
                    <a:pt x="970250" y="247426"/>
                  </a:cubicBezTo>
                  <a:cubicBezTo>
                    <a:pt x="907653" y="310023"/>
                    <a:pt x="997886" y="222604"/>
                    <a:pt x="916461" y="290457"/>
                  </a:cubicBezTo>
                  <a:cubicBezTo>
                    <a:pt x="833631" y="359482"/>
                    <a:pt x="932043" y="290827"/>
                    <a:pt x="851915" y="344245"/>
                  </a:cubicBezTo>
                  <a:cubicBezTo>
                    <a:pt x="844743" y="372932"/>
                    <a:pt x="839750" y="402253"/>
                    <a:pt x="830400" y="430306"/>
                  </a:cubicBezTo>
                  <a:cubicBezTo>
                    <a:pt x="826814" y="441064"/>
                    <a:pt x="825150" y="452666"/>
                    <a:pt x="819643" y="462579"/>
                  </a:cubicBezTo>
                  <a:cubicBezTo>
                    <a:pt x="807085" y="485183"/>
                    <a:pt x="790956" y="505610"/>
                    <a:pt x="776612" y="527125"/>
                  </a:cubicBezTo>
                  <a:cubicBezTo>
                    <a:pt x="769440" y="537883"/>
                    <a:pt x="764239" y="550256"/>
                    <a:pt x="755097" y="559398"/>
                  </a:cubicBezTo>
                  <a:lnTo>
                    <a:pt x="615247" y="699247"/>
                  </a:lnTo>
                  <a:cubicBezTo>
                    <a:pt x="563299" y="751195"/>
                    <a:pt x="626498" y="685186"/>
                    <a:pt x="572217" y="753036"/>
                  </a:cubicBezTo>
                  <a:cubicBezTo>
                    <a:pt x="565881" y="760956"/>
                    <a:pt x="557873" y="767379"/>
                    <a:pt x="550701" y="774551"/>
                  </a:cubicBezTo>
                  <a:lnTo>
                    <a:pt x="518428" y="871370"/>
                  </a:lnTo>
                  <a:lnTo>
                    <a:pt x="507671" y="903643"/>
                  </a:lnTo>
                  <a:cubicBezTo>
                    <a:pt x="504085" y="914401"/>
                    <a:pt x="499663" y="924915"/>
                    <a:pt x="496913" y="935916"/>
                  </a:cubicBezTo>
                  <a:cubicBezTo>
                    <a:pt x="483695" y="988786"/>
                    <a:pt x="496609" y="968491"/>
                    <a:pt x="464640" y="1000462"/>
                  </a:cubicBezTo>
                  <a:cubicBezTo>
                    <a:pt x="437602" y="1081581"/>
                    <a:pt x="474075" y="981592"/>
                    <a:pt x="432367" y="1065007"/>
                  </a:cubicBezTo>
                  <a:cubicBezTo>
                    <a:pt x="427296" y="1075149"/>
                    <a:pt x="427444" y="1087556"/>
                    <a:pt x="421610" y="1097280"/>
                  </a:cubicBezTo>
                  <a:cubicBezTo>
                    <a:pt x="383289" y="1161149"/>
                    <a:pt x="415488" y="1068022"/>
                    <a:pt x="378579" y="1151069"/>
                  </a:cubicBezTo>
                  <a:cubicBezTo>
                    <a:pt x="339024" y="1240069"/>
                    <a:pt x="379734" y="1192946"/>
                    <a:pt x="335548" y="1237130"/>
                  </a:cubicBezTo>
                  <a:cubicBezTo>
                    <a:pt x="310897" y="1335734"/>
                    <a:pt x="330435" y="1298587"/>
                    <a:pt x="292518" y="1355464"/>
                  </a:cubicBezTo>
                  <a:cubicBezTo>
                    <a:pt x="280752" y="1402527"/>
                    <a:pt x="285247" y="1397771"/>
                    <a:pt x="260245" y="1441525"/>
                  </a:cubicBezTo>
                  <a:cubicBezTo>
                    <a:pt x="253830" y="1452751"/>
                    <a:pt x="243981" y="1461983"/>
                    <a:pt x="238730" y="1473798"/>
                  </a:cubicBezTo>
                  <a:cubicBezTo>
                    <a:pt x="229519" y="1494523"/>
                    <a:pt x="224386" y="1516829"/>
                    <a:pt x="217214" y="1538344"/>
                  </a:cubicBezTo>
                  <a:cubicBezTo>
                    <a:pt x="213628" y="1549102"/>
                    <a:pt x="212747" y="1561182"/>
                    <a:pt x="206457" y="1570617"/>
                  </a:cubicBezTo>
                  <a:lnTo>
                    <a:pt x="184941" y="1602890"/>
                  </a:lnTo>
                  <a:cubicBezTo>
                    <a:pt x="181355" y="1613648"/>
                    <a:pt x="180018" y="1625439"/>
                    <a:pt x="174184" y="1635163"/>
                  </a:cubicBezTo>
                  <a:cubicBezTo>
                    <a:pt x="168966" y="1643860"/>
                    <a:pt x="159004" y="1648758"/>
                    <a:pt x="152668" y="1656678"/>
                  </a:cubicBezTo>
                  <a:cubicBezTo>
                    <a:pt x="144591" y="1666774"/>
                    <a:pt x="136935" y="1677387"/>
                    <a:pt x="131153" y="1688951"/>
                  </a:cubicBezTo>
                  <a:cubicBezTo>
                    <a:pt x="126082" y="1699093"/>
                    <a:pt x="126685" y="1711789"/>
                    <a:pt x="120395" y="1721224"/>
                  </a:cubicBezTo>
                  <a:cubicBezTo>
                    <a:pt x="111956" y="1733882"/>
                    <a:pt x="97862" y="1741810"/>
                    <a:pt x="88123" y="1753497"/>
                  </a:cubicBezTo>
                  <a:cubicBezTo>
                    <a:pt x="79846" y="1763430"/>
                    <a:pt x="73779" y="1775012"/>
                    <a:pt x="66607" y="1785770"/>
                  </a:cubicBezTo>
                  <a:cubicBezTo>
                    <a:pt x="63021" y="1800113"/>
                    <a:pt x="61674" y="1815211"/>
                    <a:pt x="55850" y="1828800"/>
                  </a:cubicBezTo>
                  <a:cubicBezTo>
                    <a:pt x="50757" y="1840684"/>
                    <a:pt x="36006" y="1848252"/>
                    <a:pt x="34334" y="1861073"/>
                  </a:cubicBezTo>
                  <a:cubicBezTo>
                    <a:pt x="-6917" y="2177333"/>
                    <a:pt x="51011" y="1993926"/>
                    <a:pt x="12819" y="2108499"/>
                  </a:cubicBezTo>
                  <a:cubicBezTo>
                    <a:pt x="-4002" y="2327167"/>
                    <a:pt x="-4544" y="2267235"/>
                    <a:pt x="12819" y="2571078"/>
                  </a:cubicBezTo>
                  <a:cubicBezTo>
                    <a:pt x="13541" y="2583716"/>
                    <a:pt x="29603" y="2652125"/>
                    <a:pt x="34334" y="2667897"/>
                  </a:cubicBezTo>
                  <a:cubicBezTo>
                    <a:pt x="44109" y="2700481"/>
                    <a:pt x="55849" y="2732443"/>
                    <a:pt x="66607" y="2764716"/>
                  </a:cubicBezTo>
                  <a:cubicBezTo>
                    <a:pt x="70193" y="2775474"/>
                    <a:pt x="71075" y="2787554"/>
                    <a:pt x="77365" y="2796989"/>
                  </a:cubicBezTo>
                  <a:cubicBezTo>
                    <a:pt x="91708" y="2818504"/>
                    <a:pt x="112218" y="2837004"/>
                    <a:pt x="120395" y="2861535"/>
                  </a:cubicBezTo>
                  <a:cubicBezTo>
                    <a:pt x="145118" y="2935702"/>
                    <a:pt x="125875" y="2910043"/>
                    <a:pt x="163426" y="2947596"/>
                  </a:cubicBezTo>
                  <a:lnTo>
                    <a:pt x="184941" y="3012142"/>
                  </a:lnTo>
                  <a:cubicBezTo>
                    <a:pt x="188527" y="3022900"/>
                    <a:pt x="187681" y="3036397"/>
                    <a:pt x="195699" y="3044415"/>
                  </a:cubicBezTo>
                  <a:cubicBezTo>
                    <a:pt x="206457" y="3055172"/>
                    <a:pt x="218233" y="3065000"/>
                    <a:pt x="227972" y="3076687"/>
                  </a:cubicBezTo>
                  <a:cubicBezTo>
                    <a:pt x="255932" y="3110239"/>
                    <a:pt x="239702" y="3105435"/>
                    <a:pt x="271003" y="3130476"/>
                  </a:cubicBezTo>
                  <a:cubicBezTo>
                    <a:pt x="291781" y="3147099"/>
                    <a:pt x="322519" y="3163311"/>
                    <a:pt x="346306" y="3173506"/>
                  </a:cubicBezTo>
                  <a:cubicBezTo>
                    <a:pt x="356729" y="3177973"/>
                    <a:pt x="368156" y="3179797"/>
                    <a:pt x="378579" y="3184264"/>
                  </a:cubicBezTo>
                  <a:cubicBezTo>
                    <a:pt x="393319" y="3190581"/>
                    <a:pt x="407266" y="3198607"/>
                    <a:pt x="421610" y="3205779"/>
                  </a:cubicBezTo>
                  <a:cubicBezTo>
                    <a:pt x="503674" y="3287843"/>
                    <a:pt x="408315" y="3202106"/>
                    <a:pt x="486155" y="3248810"/>
                  </a:cubicBezTo>
                  <a:cubicBezTo>
                    <a:pt x="494852" y="3254028"/>
                    <a:pt x="499557" y="3264240"/>
                    <a:pt x="507671" y="3270325"/>
                  </a:cubicBezTo>
                  <a:cubicBezTo>
                    <a:pt x="528358" y="3285840"/>
                    <a:pt x="572217" y="3313356"/>
                    <a:pt x="572217" y="3313356"/>
                  </a:cubicBezTo>
                  <a:cubicBezTo>
                    <a:pt x="579389" y="3324114"/>
                    <a:pt x="583636" y="3337552"/>
                    <a:pt x="593732" y="3345629"/>
                  </a:cubicBezTo>
                  <a:cubicBezTo>
                    <a:pt x="602587" y="3352713"/>
                    <a:pt x="615863" y="3351315"/>
                    <a:pt x="626005" y="3356386"/>
                  </a:cubicBezTo>
                  <a:cubicBezTo>
                    <a:pt x="709421" y="3398094"/>
                    <a:pt x="609432" y="3361621"/>
                    <a:pt x="690551" y="3388659"/>
                  </a:cubicBezTo>
                  <a:cubicBezTo>
                    <a:pt x="728102" y="3426212"/>
                    <a:pt x="702445" y="3406968"/>
                    <a:pt x="776612" y="3431690"/>
                  </a:cubicBezTo>
                  <a:lnTo>
                    <a:pt x="808885" y="3442447"/>
                  </a:lnTo>
                  <a:cubicBezTo>
                    <a:pt x="819643" y="3446033"/>
                    <a:pt x="829932" y="3451601"/>
                    <a:pt x="841158" y="3453205"/>
                  </a:cubicBezTo>
                  <a:cubicBezTo>
                    <a:pt x="866259" y="3456791"/>
                    <a:pt x="891514" y="3459427"/>
                    <a:pt x="916461" y="3463963"/>
                  </a:cubicBezTo>
                  <a:cubicBezTo>
                    <a:pt x="931008" y="3466608"/>
                    <a:pt x="945330" y="3470472"/>
                    <a:pt x="959492" y="3474720"/>
                  </a:cubicBezTo>
                  <a:cubicBezTo>
                    <a:pt x="981215" y="3481237"/>
                    <a:pt x="1001437" y="3494353"/>
                    <a:pt x="1024038" y="3496236"/>
                  </a:cubicBezTo>
                  <a:lnTo>
                    <a:pt x="1153130" y="3506993"/>
                  </a:lnTo>
                  <a:cubicBezTo>
                    <a:pt x="1191809" y="3516663"/>
                    <a:pt x="1208980" y="3521681"/>
                    <a:pt x="1249948" y="3528509"/>
                  </a:cubicBezTo>
                  <a:cubicBezTo>
                    <a:pt x="1274959" y="3532677"/>
                    <a:pt x="1300151" y="3535680"/>
                    <a:pt x="1325252" y="3539266"/>
                  </a:cubicBezTo>
                  <a:cubicBezTo>
                    <a:pt x="1336010" y="3542852"/>
                    <a:pt x="1346585" y="3547040"/>
                    <a:pt x="1357525" y="3550024"/>
                  </a:cubicBezTo>
                  <a:cubicBezTo>
                    <a:pt x="1386053" y="3557804"/>
                    <a:pt x="1415534" y="3562188"/>
                    <a:pt x="1443586" y="3571539"/>
                  </a:cubicBezTo>
                  <a:cubicBezTo>
                    <a:pt x="1454344" y="3575125"/>
                    <a:pt x="1464956" y="3579182"/>
                    <a:pt x="1475859" y="3582297"/>
                  </a:cubicBezTo>
                  <a:cubicBezTo>
                    <a:pt x="1490075" y="3586359"/>
                    <a:pt x="1504728" y="3588806"/>
                    <a:pt x="1518890" y="3593055"/>
                  </a:cubicBezTo>
                  <a:cubicBezTo>
                    <a:pt x="1540612" y="3599572"/>
                    <a:pt x="1560984" y="3611363"/>
                    <a:pt x="1583435" y="3614570"/>
                  </a:cubicBezTo>
                  <a:cubicBezTo>
                    <a:pt x="1676840" y="3627913"/>
                    <a:pt x="1633875" y="3620354"/>
                    <a:pt x="1712527" y="3636085"/>
                  </a:cubicBezTo>
                  <a:cubicBezTo>
                    <a:pt x="1791416" y="3632499"/>
                    <a:pt x="1870476" y="3631624"/>
                    <a:pt x="1949195" y="3625327"/>
                  </a:cubicBezTo>
                  <a:cubicBezTo>
                    <a:pt x="1971289" y="3623559"/>
                    <a:pt x="1997623" y="3605949"/>
                    <a:pt x="2013741" y="3593055"/>
                  </a:cubicBezTo>
                  <a:cubicBezTo>
                    <a:pt x="2021661" y="3586719"/>
                    <a:pt x="2026560" y="3576757"/>
                    <a:pt x="2035257" y="3571539"/>
                  </a:cubicBezTo>
                  <a:cubicBezTo>
                    <a:pt x="2044981" y="3565705"/>
                    <a:pt x="2056772" y="3564368"/>
                    <a:pt x="2067530" y="3560782"/>
                  </a:cubicBezTo>
                  <a:cubicBezTo>
                    <a:pt x="2122044" y="3506265"/>
                    <a:pt x="2051493" y="3570404"/>
                    <a:pt x="2121318" y="3528509"/>
                  </a:cubicBezTo>
                  <a:cubicBezTo>
                    <a:pt x="2130015" y="3523291"/>
                    <a:pt x="2134913" y="3513329"/>
                    <a:pt x="2142833" y="3506993"/>
                  </a:cubicBezTo>
                  <a:cubicBezTo>
                    <a:pt x="2152929" y="3498916"/>
                    <a:pt x="2164348" y="3492650"/>
                    <a:pt x="2175106" y="3485478"/>
                  </a:cubicBezTo>
                  <a:cubicBezTo>
                    <a:pt x="2241327" y="3386145"/>
                    <a:pt x="2156822" y="3508333"/>
                    <a:pt x="2218137" y="3431690"/>
                  </a:cubicBezTo>
                  <a:cubicBezTo>
                    <a:pt x="2278052" y="3356798"/>
                    <a:pt x="2195255" y="3443814"/>
                    <a:pt x="2271925" y="3367144"/>
                  </a:cubicBezTo>
                  <a:lnTo>
                    <a:pt x="2293440" y="3302598"/>
                  </a:lnTo>
                  <a:cubicBezTo>
                    <a:pt x="2297026" y="3291840"/>
                    <a:pt x="2297908" y="3279760"/>
                    <a:pt x="2304198" y="3270325"/>
                  </a:cubicBezTo>
                  <a:cubicBezTo>
                    <a:pt x="2318541" y="3248810"/>
                    <a:pt x="2328943" y="3224063"/>
                    <a:pt x="2347228" y="3205779"/>
                  </a:cubicBezTo>
                  <a:cubicBezTo>
                    <a:pt x="2354400" y="3198607"/>
                    <a:pt x="2362408" y="3192184"/>
                    <a:pt x="2368744" y="3184264"/>
                  </a:cubicBezTo>
                  <a:cubicBezTo>
                    <a:pt x="2376821" y="3174168"/>
                    <a:pt x="2382744" y="3162512"/>
                    <a:pt x="2390259" y="3151991"/>
                  </a:cubicBezTo>
                  <a:cubicBezTo>
                    <a:pt x="2400680" y="3137401"/>
                    <a:pt x="2411774" y="3123304"/>
                    <a:pt x="2422532" y="3108960"/>
                  </a:cubicBezTo>
                  <a:lnTo>
                    <a:pt x="2444047" y="3044415"/>
                  </a:lnTo>
                  <a:cubicBezTo>
                    <a:pt x="2447633" y="3033657"/>
                    <a:pt x="2452055" y="3023143"/>
                    <a:pt x="2454805" y="3012142"/>
                  </a:cubicBezTo>
                  <a:cubicBezTo>
                    <a:pt x="2468313" y="2958110"/>
                    <a:pt x="2460888" y="2983137"/>
                    <a:pt x="2476320" y="2936838"/>
                  </a:cubicBezTo>
                  <a:cubicBezTo>
                    <a:pt x="2479906" y="2782645"/>
                    <a:pt x="2478021" y="2628228"/>
                    <a:pt x="2487078" y="2474259"/>
                  </a:cubicBezTo>
                  <a:cubicBezTo>
                    <a:pt x="2487452" y="2467897"/>
                    <a:pt x="2508404" y="2381468"/>
                    <a:pt x="2519351" y="2355925"/>
                  </a:cubicBezTo>
                  <a:cubicBezTo>
                    <a:pt x="2525668" y="2341185"/>
                    <a:pt x="2534549" y="2327635"/>
                    <a:pt x="2540866" y="2312895"/>
                  </a:cubicBezTo>
                  <a:cubicBezTo>
                    <a:pt x="2545333" y="2302472"/>
                    <a:pt x="2548509" y="2291525"/>
                    <a:pt x="2551624" y="2280622"/>
                  </a:cubicBezTo>
                  <a:cubicBezTo>
                    <a:pt x="2566114" y="2229906"/>
                    <a:pt x="2564434" y="2223220"/>
                    <a:pt x="2573139" y="2162287"/>
                  </a:cubicBezTo>
                  <a:cubicBezTo>
                    <a:pt x="2576725" y="2029610"/>
                    <a:pt x="2578372" y="1896866"/>
                    <a:pt x="2583897" y="1764255"/>
                  </a:cubicBezTo>
                  <a:cubicBezTo>
                    <a:pt x="2588131" y="1662641"/>
                    <a:pt x="2587982" y="1672607"/>
                    <a:pt x="2605412" y="1602890"/>
                  </a:cubicBezTo>
                  <a:cubicBezTo>
                    <a:pt x="2608998" y="1570617"/>
                    <a:pt x="2609802" y="1537912"/>
                    <a:pt x="2616170" y="1506071"/>
                  </a:cubicBezTo>
                  <a:cubicBezTo>
                    <a:pt x="2632760" y="1423121"/>
                    <a:pt x="2634611" y="1464066"/>
                    <a:pt x="2659200" y="1398495"/>
                  </a:cubicBezTo>
                  <a:cubicBezTo>
                    <a:pt x="2672086" y="1364133"/>
                    <a:pt x="2670456" y="1322443"/>
                    <a:pt x="2691473" y="1290918"/>
                  </a:cubicBezTo>
                  <a:lnTo>
                    <a:pt x="2712988" y="1258645"/>
                  </a:lnTo>
                  <a:cubicBezTo>
                    <a:pt x="2720160" y="1229958"/>
                    <a:pt x="2725153" y="1200637"/>
                    <a:pt x="2734504" y="1172584"/>
                  </a:cubicBezTo>
                  <a:cubicBezTo>
                    <a:pt x="2741676" y="1151069"/>
                    <a:pt x="2750518" y="1130040"/>
                    <a:pt x="2756019" y="1108038"/>
                  </a:cubicBezTo>
                  <a:cubicBezTo>
                    <a:pt x="2759605" y="1093694"/>
                    <a:pt x="2763570" y="1079440"/>
                    <a:pt x="2766777" y="1065007"/>
                  </a:cubicBezTo>
                  <a:cubicBezTo>
                    <a:pt x="2770743" y="1047158"/>
                    <a:pt x="2773099" y="1028957"/>
                    <a:pt x="2777534" y="1011219"/>
                  </a:cubicBezTo>
                  <a:cubicBezTo>
                    <a:pt x="2780284" y="1000218"/>
                    <a:pt x="2785308" y="989886"/>
                    <a:pt x="2788292" y="978946"/>
                  </a:cubicBezTo>
                  <a:cubicBezTo>
                    <a:pt x="2796072" y="950418"/>
                    <a:pt x="2800456" y="920937"/>
                    <a:pt x="2809807" y="892885"/>
                  </a:cubicBezTo>
                  <a:cubicBezTo>
                    <a:pt x="2813393" y="882127"/>
                    <a:pt x="2815494" y="870754"/>
                    <a:pt x="2820565" y="860612"/>
                  </a:cubicBezTo>
                  <a:cubicBezTo>
                    <a:pt x="2829916" y="841910"/>
                    <a:pt x="2844186" y="825859"/>
                    <a:pt x="2852838" y="806824"/>
                  </a:cubicBezTo>
                  <a:cubicBezTo>
                    <a:pt x="2862223" y="786178"/>
                    <a:pt x="2867181" y="763793"/>
                    <a:pt x="2874353" y="742278"/>
                  </a:cubicBezTo>
                  <a:cubicBezTo>
                    <a:pt x="2877939" y="731520"/>
                    <a:pt x="2878821" y="719440"/>
                    <a:pt x="2885111" y="710005"/>
                  </a:cubicBezTo>
                  <a:cubicBezTo>
                    <a:pt x="2899454" y="688490"/>
                    <a:pt x="2919964" y="669990"/>
                    <a:pt x="2928141" y="645459"/>
                  </a:cubicBezTo>
                  <a:cubicBezTo>
                    <a:pt x="2931727" y="634701"/>
                    <a:pt x="2932609" y="622621"/>
                    <a:pt x="2938899" y="613186"/>
                  </a:cubicBezTo>
                  <a:cubicBezTo>
                    <a:pt x="2947338" y="600528"/>
                    <a:pt x="2961433" y="592600"/>
                    <a:pt x="2971172" y="580913"/>
                  </a:cubicBezTo>
                  <a:cubicBezTo>
                    <a:pt x="2994385" y="553057"/>
                    <a:pt x="3007798" y="507744"/>
                    <a:pt x="3046475" y="494852"/>
                  </a:cubicBezTo>
                  <a:lnTo>
                    <a:pt x="3111021" y="473337"/>
                  </a:lnTo>
                  <a:lnTo>
                    <a:pt x="3143294" y="462579"/>
                  </a:lnTo>
                  <a:cubicBezTo>
                    <a:pt x="3150466" y="455407"/>
                    <a:pt x="3156113" y="446282"/>
                    <a:pt x="3164810" y="441064"/>
                  </a:cubicBezTo>
                  <a:cubicBezTo>
                    <a:pt x="3244345" y="393344"/>
                    <a:pt x="3147747" y="474077"/>
                    <a:pt x="3229355" y="408791"/>
                  </a:cubicBezTo>
                  <a:cubicBezTo>
                    <a:pt x="3237275" y="402455"/>
                    <a:pt x="3241454" y="391043"/>
                    <a:pt x="3250871" y="387276"/>
                  </a:cubicBezTo>
                  <a:cubicBezTo>
                    <a:pt x="3278326" y="376294"/>
                    <a:pt x="3336932" y="365760"/>
                    <a:pt x="3336932" y="365760"/>
                  </a:cubicBezTo>
                  <a:cubicBezTo>
                    <a:pt x="3399819" y="323836"/>
                    <a:pt x="3374068" y="333487"/>
                    <a:pt x="3498297" y="333487"/>
                  </a:cubicBezTo>
                  <a:cubicBezTo>
                    <a:pt x="3806704" y="333487"/>
                    <a:pt x="4115068" y="340659"/>
                    <a:pt x="4423454" y="344245"/>
                  </a:cubicBezTo>
                  <a:cubicBezTo>
                    <a:pt x="4504573" y="371286"/>
                    <a:pt x="4404584" y="334810"/>
                    <a:pt x="4488000" y="376518"/>
                  </a:cubicBezTo>
                  <a:cubicBezTo>
                    <a:pt x="4579380" y="422208"/>
                    <a:pt x="4429013" y="312091"/>
                    <a:pt x="4606334" y="430306"/>
                  </a:cubicBezTo>
                  <a:lnTo>
                    <a:pt x="4703153" y="494852"/>
                  </a:lnTo>
                  <a:lnTo>
                    <a:pt x="4735426" y="516367"/>
                  </a:lnTo>
                  <a:cubicBezTo>
                    <a:pt x="4771365" y="504388"/>
                    <a:pt x="4778457" y="512108"/>
                    <a:pt x="4778457" y="462579"/>
                  </a:cubicBezTo>
                  <a:cubicBezTo>
                    <a:pt x="4778457" y="296134"/>
                    <a:pt x="4777866" y="331321"/>
                    <a:pt x="4746184" y="215153"/>
                  </a:cubicBezTo>
                  <a:cubicBezTo>
                    <a:pt x="4742294" y="200889"/>
                    <a:pt x="4743627" y="184425"/>
                    <a:pt x="4735426" y="172123"/>
                  </a:cubicBezTo>
                  <a:cubicBezTo>
                    <a:pt x="4728254" y="161365"/>
                    <a:pt x="4712883" y="159121"/>
                    <a:pt x="4703153" y="150607"/>
                  </a:cubicBezTo>
                  <a:cubicBezTo>
                    <a:pt x="4609417" y="68588"/>
                    <a:pt x="4693712" y="112826"/>
                    <a:pt x="4595577" y="86062"/>
                  </a:cubicBezTo>
                  <a:cubicBezTo>
                    <a:pt x="4573697" y="80095"/>
                    <a:pt x="4568683" y="80683"/>
                    <a:pt x="4552546" y="75304"/>
                  </a:cubicBezTo>
                  <a:close/>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10"/>
            <p:cNvSpPr/>
            <p:nvPr/>
          </p:nvSpPr>
          <p:spPr>
            <a:xfrm>
              <a:off x="4572000" y="3185094"/>
              <a:ext cx="2256707" cy="3044414"/>
            </a:xfrm>
            <a:custGeom>
              <a:avLst/>
              <a:gdLst>
                <a:gd name="connsiteX0" fmla="*/ 1492914 w 2256707"/>
                <a:gd name="connsiteY0" fmla="*/ 10757 h 3044414"/>
                <a:gd name="connsiteX1" fmla="*/ 1277761 w 2256707"/>
                <a:gd name="connsiteY1" fmla="*/ 21515 h 3044414"/>
                <a:gd name="connsiteX2" fmla="*/ 1245488 w 2256707"/>
                <a:gd name="connsiteY2" fmla="*/ 32272 h 3044414"/>
                <a:gd name="connsiteX3" fmla="*/ 1159427 w 2256707"/>
                <a:gd name="connsiteY3" fmla="*/ 43030 h 3044414"/>
                <a:gd name="connsiteX4" fmla="*/ 1094881 w 2256707"/>
                <a:gd name="connsiteY4" fmla="*/ 75303 h 3044414"/>
                <a:gd name="connsiteX5" fmla="*/ 1062608 w 2256707"/>
                <a:gd name="connsiteY5" fmla="*/ 86061 h 3044414"/>
                <a:gd name="connsiteX6" fmla="*/ 1030335 w 2256707"/>
                <a:gd name="connsiteY6" fmla="*/ 107576 h 3044414"/>
                <a:gd name="connsiteX7" fmla="*/ 965789 w 2256707"/>
                <a:gd name="connsiteY7" fmla="*/ 129091 h 3044414"/>
                <a:gd name="connsiteX8" fmla="*/ 912001 w 2256707"/>
                <a:gd name="connsiteY8" fmla="*/ 161364 h 3044414"/>
                <a:gd name="connsiteX9" fmla="*/ 815182 w 2256707"/>
                <a:gd name="connsiteY9" fmla="*/ 215152 h 3044414"/>
                <a:gd name="connsiteX10" fmla="*/ 793667 w 2256707"/>
                <a:gd name="connsiteY10" fmla="*/ 236668 h 3044414"/>
                <a:gd name="connsiteX11" fmla="*/ 729121 w 2256707"/>
                <a:gd name="connsiteY11" fmla="*/ 279698 h 3044414"/>
                <a:gd name="connsiteX12" fmla="*/ 675333 w 2256707"/>
                <a:gd name="connsiteY12" fmla="*/ 311971 h 3044414"/>
                <a:gd name="connsiteX13" fmla="*/ 653817 w 2256707"/>
                <a:gd name="connsiteY13" fmla="*/ 333487 h 3044414"/>
                <a:gd name="connsiteX14" fmla="*/ 524726 w 2256707"/>
                <a:gd name="connsiteY14" fmla="*/ 430305 h 3044414"/>
                <a:gd name="connsiteX15" fmla="*/ 481695 w 2256707"/>
                <a:gd name="connsiteY15" fmla="*/ 473336 h 3044414"/>
                <a:gd name="connsiteX16" fmla="*/ 438664 w 2256707"/>
                <a:gd name="connsiteY16" fmla="*/ 505609 h 3044414"/>
                <a:gd name="connsiteX17" fmla="*/ 406391 w 2256707"/>
                <a:gd name="connsiteY17" fmla="*/ 527124 h 3044414"/>
                <a:gd name="connsiteX18" fmla="*/ 352603 w 2256707"/>
                <a:gd name="connsiteY18" fmla="*/ 580912 h 3044414"/>
                <a:gd name="connsiteX19" fmla="*/ 331088 w 2256707"/>
                <a:gd name="connsiteY19" fmla="*/ 602428 h 3044414"/>
                <a:gd name="connsiteX20" fmla="*/ 288057 w 2256707"/>
                <a:gd name="connsiteY20" fmla="*/ 666974 h 3044414"/>
                <a:gd name="connsiteX21" fmla="*/ 255784 w 2256707"/>
                <a:gd name="connsiteY21" fmla="*/ 731520 h 3044414"/>
                <a:gd name="connsiteX22" fmla="*/ 245027 w 2256707"/>
                <a:gd name="connsiteY22" fmla="*/ 763792 h 3044414"/>
                <a:gd name="connsiteX23" fmla="*/ 201996 w 2256707"/>
                <a:gd name="connsiteY23" fmla="*/ 839096 h 3044414"/>
                <a:gd name="connsiteX24" fmla="*/ 191239 w 2256707"/>
                <a:gd name="connsiteY24" fmla="*/ 882127 h 3044414"/>
                <a:gd name="connsiteX25" fmla="*/ 169723 w 2256707"/>
                <a:gd name="connsiteY25" fmla="*/ 914400 h 3044414"/>
                <a:gd name="connsiteX26" fmla="*/ 158966 w 2256707"/>
                <a:gd name="connsiteY26" fmla="*/ 1043491 h 3044414"/>
                <a:gd name="connsiteX27" fmla="*/ 137450 w 2256707"/>
                <a:gd name="connsiteY27" fmla="*/ 1172583 h 3044414"/>
                <a:gd name="connsiteX28" fmla="*/ 126693 w 2256707"/>
                <a:gd name="connsiteY28" fmla="*/ 1269402 h 3044414"/>
                <a:gd name="connsiteX29" fmla="*/ 94420 w 2256707"/>
                <a:gd name="connsiteY29" fmla="*/ 1376978 h 3044414"/>
                <a:gd name="connsiteX30" fmla="*/ 62147 w 2256707"/>
                <a:gd name="connsiteY30" fmla="*/ 1463040 h 3044414"/>
                <a:gd name="connsiteX31" fmla="*/ 51389 w 2256707"/>
                <a:gd name="connsiteY31" fmla="*/ 1527585 h 3044414"/>
                <a:gd name="connsiteX32" fmla="*/ 40631 w 2256707"/>
                <a:gd name="connsiteY32" fmla="*/ 1559858 h 3044414"/>
                <a:gd name="connsiteX33" fmla="*/ 19116 w 2256707"/>
                <a:gd name="connsiteY33" fmla="*/ 1635162 h 3044414"/>
                <a:gd name="connsiteX34" fmla="*/ 19116 w 2256707"/>
                <a:gd name="connsiteY34" fmla="*/ 2226832 h 3044414"/>
                <a:gd name="connsiteX35" fmla="*/ 40631 w 2256707"/>
                <a:gd name="connsiteY35" fmla="*/ 2269863 h 3044414"/>
                <a:gd name="connsiteX36" fmla="*/ 83662 w 2256707"/>
                <a:gd name="connsiteY36" fmla="*/ 2334409 h 3044414"/>
                <a:gd name="connsiteX37" fmla="*/ 137450 w 2256707"/>
                <a:gd name="connsiteY37" fmla="*/ 2431228 h 3044414"/>
                <a:gd name="connsiteX38" fmla="*/ 158966 w 2256707"/>
                <a:gd name="connsiteY38" fmla="*/ 2463501 h 3044414"/>
                <a:gd name="connsiteX39" fmla="*/ 191239 w 2256707"/>
                <a:gd name="connsiteY39" fmla="*/ 2517289 h 3044414"/>
                <a:gd name="connsiteX40" fmla="*/ 212754 w 2256707"/>
                <a:gd name="connsiteY40" fmla="*/ 2549562 h 3044414"/>
                <a:gd name="connsiteX41" fmla="*/ 277300 w 2256707"/>
                <a:gd name="connsiteY41" fmla="*/ 2614108 h 3044414"/>
                <a:gd name="connsiteX42" fmla="*/ 298815 w 2256707"/>
                <a:gd name="connsiteY42" fmla="*/ 2657138 h 3044414"/>
                <a:gd name="connsiteX43" fmla="*/ 352603 w 2256707"/>
                <a:gd name="connsiteY43" fmla="*/ 2710927 h 3044414"/>
                <a:gd name="connsiteX44" fmla="*/ 384876 w 2256707"/>
                <a:gd name="connsiteY44" fmla="*/ 2743200 h 3044414"/>
                <a:gd name="connsiteX45" fmla="*/ 438664 w 2256707"/>
                <a:gd name="connsiteY45" fmla="*/ 2775472 h 3044414"/>
                <a:gd name="connsiteX46" fmla="*/ 470937 w 2256707"/>
                <a:gd name="connsiteY46" fmla="*/ 2796988 h 3044414"/>
                <a:gd name="connsiteX47" fmla="*/ 492453 w 2256707"/>
                <a:gd name="connsiteY47" fmla="*/ 2818503 h 3044414"/>
                <a:gd name="connsiteX48" fmla="*/ 535483 w 2256707"/>
                <a:gd name="connsiteY48" fmla="*/ 2829261 h 3044414"/>
                <a:gd name="connsiteX49" fmla="*/ 589271 w 2256707"/>
                <a:gd name="connsiteY49" fmla="*/ 2872291 h 3044414"/>
                <a:gd name="connsiteX50" fmla="*/ 643060 w 2256707"/>
                <a:gd name="connsiteY50" fmla="*/ 2893807 h 3044414"/>
                <a:gd name="connsiteX51" fmla="*/ 761394 w 2256707"/>
                <a:gd name="connsiteY51" fmla="*/ 2958352 h 3044414"/>
                <a:gd name="connsiteX52" fmla="*/ 847455 w 2256707"/>
                <a:gd name="connsiteY52" fmla="*/ 2990625 h 3044414"/>
                <a:gd name="connsiteX53" fmla="*/ 965789 w 2256707"/>
                <a:gd name="connsiteY53" fmla="*/ 3033656 h 3044414"/>
                <a:gd name="connsiteX54" fmla="*/ 998062 w 2256707"/>
                <a:gd name="connsiteY54" fmla="*/ 3044414 h 3044414"/>
                <a:gd name="connsiteX55" fmla="*/ 1191700 w 2256707"/>
                <a:gd name="connsiteY55" fmla="*/ 3033656 h 3044414"/>
                <a:gd name="connsiteX56" fmla="*/ 1234730 w 2256707"/>
                <a:gd name="connsiteY56" fmla="*/ 3012141 h 3044414"/>
                <a:gd name="connsiteX57" fmla="*/ 1267003 w 2256707"/>
                <a:gd name="connsiteY57" fmla="*/ 3001383 h 3044414"/>
                <a:gd name="connsiteX58" fmla="*/ 1288519 w 2256707"/>
                <a:gd name="connsiteY58" fmla="*/ 2969110 h 3044414"/>
                <a:gd name="connsiteX59" fmla="*/ 1320791 w 2256707"/>
                <a:gd name="connsiteY59" fmla="*/ 2947595 h 3044414"/>
                <a:gd name="connsiteX60" fmla="*/ 1342307 w 2256707"/>
                <a:gd name="connsiteY60" fmla="*/ 2904564 h 3044414"/>
                <a:gd name="connsiteX61" fmla="*/ 1385337 w 2256707"/>
                <a:gd name="connsiteY61" fmla="*/ 2829261 h 3044414"/>
                <a:gd name="connsiteX62" fmla="*/ 1396095 w 2256707"/>
                <a:gd name="connsiteY62" fmla="*/ 2786230 h 3044414"/>
                <a:gd name="connsiteX63" fmla="*/ 1417610 w 2256707"/>
                <a:gd name="connsiteY63" fmla="*/ 2721684 h 3044414"/>
                <a:gd name="connsiteX64" fmla="*/ 1428368 w 2256707"/>
                <a:gd name="connsiteY64" fmla="*/ 2635623 h 3044414"/>
                <a:gd name="connsiteX65" fmla="*/ 1449883 w 2256707"/>
                <a:gd name="connsiteY65" fmla="*/ 2549562 h 3044414"/>
                <a:gd name="connsiteX66" fmla="*/ 1460641 w 2256707"/>
                <a:gd name="connsiteY66" fmla="*/ 2506531 h 3044414"/>
                <a:gd name="connsiteX67" fmla="*/ 1471399 w 2256707"/>
                <a:gd name="connsiteY67" fmla="*/ 2431228 h 3044414"/>
                <a:gd name="connsiteX68" fmla="*/ 1482156 w 2256707"/>
                <a:gd name="connsiteY68" fmla="*/ 2366682 h 3044414"/>
                <a:gd name="connsiteX69" fmla="*/ 1492914 w 2256707"/>
                <a:gd name="connsiteY69" fmla="*/ 2259105 h 3044414"/>
                <a:gd name="connsiteX70" fmla="*/ 1503671 w 2256707"/>
                <a:gd name="connsiteY70" fmla="*/ 2194560 h 3044414"/>
                <a:gd name="connsiteX71" fmla="*/ 1514429 w 2256707"/>
                <a:gd name="connsiteY71" fmla="*/ 2097741 h 3044414"/>
                <a:gd name="connsiteX72" fmla="*/ 1535944 w 2256707"/>
                <a:gd name="connsiteY72" fmla="*/ 1635162 h 3044414"/>
                <a:gd name="connsiteX73" fmla="*/ 1557460 w 2256707"/>
                <a:gd name="connsiteY73" fmla="*/ 1484555 h 3044414"/>
                <a:gd name="connsiteX74" fmla="*/ 1578975 w 2256707"/>
                <a:gd name="connsiteY74" fmla="*/ 1441524 h 3044414"/>
                <a:gd name="connsiteX75" fmla="*/ 1611248 w 2256707"/>
                <a:gd name="connsiteY75" fmla="*/ 1344705 h 3044414"/>
                <a:gd name="connsiteX76" fmla="*/ 1632763 w 2256707"/>
                <a:gd name="connsiteY76" fmla="*/ 1312432 h 3044414"/>
                <a:gd name="connsiteX77" fmla="*/ 1643521 w 2256707"/>
                <a:gd name="connsiteY77" fmla="*/ 1280160 h 3044414"/>
                <a:gd name="connsiteX78" fmla="*/ 1697309 w 2256707"/>
                <a:gd name="connsiteY78" fmla="*/ 1204856 h 3044414"/>
                <a:gd name="connsiteX79" fmla="*/ 1729582 w 2256707"/>
                <a:gd name="connsiteY79" fmla="*/ 1151068 h 3044414"/>
                <a:gd name="connsiteX80" fmla="*/ 1751097 w 2256707"/>
                <a:gd name="connsiteY80" fmla="*/ 1129552 h 3044414"/>
                <a:gd name="connsiteX81" fmla="*/ 1794128 w 2256707"/>
                <a:gd name="connsiteY81" fmla="*/ 1043491 h 3044414"/>
                <a:gd name="connsiteX82" fmla="*/ 1923220 w 2256707"/>
                <a:gd name="connsiteY82" fmla="*/ 860611 h 3044414"/>
                <a:gd name="connsiteX83" fmla="*/ 1955493 w 2256707"/>
                <a:gd name="connsiteY83" fmla="*/ 796065 h 3044414"/>
                <a:gd name="connsiteX84" fmla="*/ 2020039 w 2256707"/>
                <a:gd name="connsiteY84" fmla="*/ 720762 h 3044414"/>
                <a:gd name="connsiteX85" fmla="*/ 2041554 w 2256707"/>
                <a:gd name="connsiteY85" fmla="*/ 688489 h 3044414"/>
                <a:gd name="connsiteX86" fmla="*/ 2106100 w 2256707"/>
                <a:gd name="connsiteY86" fmla="*/ 623943 h 3044414"/>
                <a:gd name="connsiteX87" fmla="*/ 2149130 w 2256707"/>
                <a:gd name="connsiteY87" fmla="*/ 537882 h 3044414"/>
                <a:gd name="connsiteX88" fmla="*/ 2170646 w 2256707"/>
                <a:gd name="connsiteY88" fmla="*/ 516367 h 3044414"/>
                <a:gd name="connsiteX89" fmla="*/ 2192161 w 2256707"/>
                <a:gd name="connsiteY89" fmla="*/ 473336 h 3044414"/>
                <a:gd name="connsiteX90" fmla="*/ 2202919 w 2256707"/>
                <a:gd name="connsiteY90" fmla="*/ 430305 h 3044414"/>
                <a:gd name="connsiteX91" fmla="*/ 2213676 w 2256707"/>
                <a:gd name="connsiteY91" fmla="*/ 398032 h 3044414"/>
                <a:gd name="connsiteX92" fmla="*/ 2224434 w 2256707"/>
                <a:gd name="connsiteY92" fmla="*/ 344244 h 3044414"/>
                <a:gd name="connsiteX93" fmla="*/ 2256707 w 2256707"/>
                <a:gd name="connsiteY93" fmla="*/ 247425 h 3044414"/>
                <a:gd name="connsiteX94" fmla="*/ 2245949 w 2256707"/>
                <a:gd name="connsiteY94" fmla="*/ 161364 h 3044414"/>
                <a:gd name="connsiteX95" fmla="*/ 2181403 w 2256707"/>
                <a:gd name="connsiteY95" fmla="*/ 75303 h 3044414"/>
                <a:gd name="connsiteX96" fmla="*/ 2138373 w 2256707"/>
                <a:gd name="connsiteY96" fmla="*/ 43030 h 3044414"/>
                <a:gd name="connsiteX97" fmla="*/ 2052311 w 2256707"/>
                <a:gd name="connsiteY97" fmla="*/ 21515 h 3044414"/>
                <a:gd name="connsiteX98" fmla="*/ 1955493 w 2256707"/>
                <a:gd name="connsiteY98" fmla="*/ 0 h 3044414"/>
                <a:gd name="connsiteX99" fmla="*/ 1460641 w 2256707"/>
                <a:gd name="connsiteY99" fmla="*/ 10757 h 3044414"/>
                <a:gd name="connsiteX100" fmla="*/ 1406853 w 2256707"/>
                <a:gd name="connsiteY100" fmla="*/ 21515 h 304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56707" h="3044414">
                  <a:moveTo>
                    <a:pt x="1492914" y="10757"/>
                  </a:moveTo>
                  <a:cubicBezTo>
                    <a:pt x="1421196" y="14343"/>
                    <a:pt x="1349298" y="15294"/>
                    <a:pt x="1277761" y="21515"/>
                  </a:cubicBezTo>
                  <a:cubicBezTo>
                    <a:pt x="1266464" y="22497"/>
                    <a:pt x="1256645" y="30244"/>
                    <a:pt x="1245488" y="32272"/>
                  </a:cubicBezTo>
                  <a:cubicBezTo>
                    <a:pt x="1217044" y="37444"/>
                    <a:pt x="1188114" y="39444"/>
                    <a:pt x="1159427" y="43030"/>
                  </a:cubicBezTo>
                  <a:cubicBezTo>
                    <a:pt x="1078308" y="70071"/>
                    <a:pt x="1178297" y="33595"/>
                    <a:pt x="1094881" y="75303"/>
                  </a:cubicBezTo>
                  <a:cubicBezTo>
                    <a:pt x="1084739" y="80374"/>
                    <a:pt x="1072750" y="80990"/>
                    <a:pt x="1062608" y="86061"/>
                  </a:cubicBezTo>
                  <a:cubicBezTo>
                    <a:pt x="1051044" y="91843"/>
                    <a:pt x="1042150" y="102325"/>
                    <a:pt x="1030335" y="107576"/>
                  </a:cubicBezTo>
                  <a:cubicBezTo>
                    <a:pt x="1009611" y="116787"/>
                    <a:pt x="965789" y="129091"/>
                    <a:pt x="965789" y="129091"/>
                  </a:cubicBezTo>
                  <a:cubicBezTo>
                    <a:pt x="917520" y="177362"/>
                    <a:pt x="974843" y="126452"/>
                    <a:pt x="912001" y="161364"/>
                  </a:cubicBezTo>
                  <a:cubicBezTo>
                    <a:pt x="801029" y="223014"/>
                    <a:pt x="888208" y="190812"/>
                    <a:pt x="815182" y="215152"/>
                  </a:cubicBezTo>
                  <a:cubicBezTo>
                    <a:pt x="808010" y="222324"/>
                    <a:pt x="801781" y="230582"/>
                    <a:pt x="793667" y="236668"/>
                  </a:cubicBezTo>
                  <a:cubicBezTo>
                    <a:pt x="772981" y="252183"/>
                    <a:pt x="747405" y="261413"/>
                    <a:pt x="729121" y="279698"/>
                  </a:cubicBezTo>
                  <a:cubicBezTo>
                    <a:pt x="699588" y="309232"/>
                    <a:pt x="717228" y="298007"/>
                    <a:pt x="675333" y="311971"/>
                  </a:cubicBezTo>
                  <a:cubicBezTo>
                    <a:pt x="668161" y="319143"/>
                    <a:pt x="661737" y="327151"/>
                    <a:pt x="653817" y="333487"/>
                  </a:cubicBezTo>
                  <a:cubicBezTo>
                    <a:pt x="580933" y="391794"/>
                    <a:pt x="652596" y="302435"/>
                    <a:pt x="524726" y="430305"/>
                  </a:cubicBezTo>
                  <a:cubicBezTo>
                    <a:pt x="510382" y="444649"/>
                    <a:pt x="496961" y="459978"/>
                    <a:pt x="481695" y="473336"/>
                  </a:cubicBezTo>
                  <a:cubicBezTo>
                    <a:pt x="468202" y="485143"/>
                    <a:pt x="453254" y="495188"/>
                    <a:pt x="438664" y="505609"/>
                  </a:cubicBezTo>
                  <a:cubicBezTo>
                    <a:pt x="428143" y="513124"/>
                    <a:pt x="416121" y="518610"/>
                    <a:pt x="406391" y="527124"/>
                  </a:cubicBezTo>
                  <a:cubicBezTo>
                    <a:pt x="387309" y="543821"/>
                    <a:pt x="370532" y="562983"/>
                    <a:pt x="352603" y="580912"/>
                  </a:cubicBezTo>
                  <a:cubicBezTo>
                    <a:pt x="345431" y="588084"/>
                    <a:pt x="336714" y="593989"/>
                    <a:pt x="331088" y="602428"/>
                  </a:cubicBezTo>
                  <a:lnTo>
                    <a:pt x="288057" y="666974"/>
                  </a:lnTo>
                  <a:cubicBezTo>
                    <a:pt x="261527" y="773101"/>
                    <a:pt x="296888" y="663014"/>
                    <a:pt x="255784" y="731520"/>
                  </a:cubicBezTo>
                  <a:cubicBezTo>
                    <a:pt x="249950" y="741243"/>
                    <a:pt x="249494" y="753370"/>
                    <a:pt x="245027" y="763792"/>
                  </a:cubicBezTo>
                  <a:cubicBezTo>
                    <a:pt x="228650" y="802006"/>
                    <a:pt x="223602" y="806686"/>
                    <a:pt x="201996" y="839096"/>
                  </a:cubicBezTo>
                  <a:cubicBezTo>
                    <a:pt x="198410" y="853440"/>
                    <a:pt x="197063" y="868537"/>
                    <a:pt x="191239" y="882127"/>
                  </a:cubicBezTo>
                  <a:cubicBezTo>
                    <a:pt x="186146" y="894011"/>
                    <a:pt x="172259" y="901722"/>
                    <a:pt x="169723" y="914400"/>
                  </a:cubicBezTo>
                  <a:cubicBezTo>
                    <a:pt x="161255" y="956741"/>
                    <a:pt x="163486" y="1000549"/>
                    <a:pt x="158966" y="1043491"/>
                  </a:cubicBezTo>
                  <a:cubicBezTo>
                    <a:pt x="141513" y="1209295"/>
                    <a:pt x="156144" y="1041724"/>
                    <a:pt x="137450" y="1172583"/>
                  </a:cubicBezTo>
                  <a:cubicBezTo>
                    <a:pt x="132858" y="1204728"/>
                    <a:pt x="131630" y="1237308"/>
                    <a:pt x="126693" y="1269402"/>
                  </a:cubicBezTo>
                  <a:cubicBezTo>
                    <a:pt x="122049" y="1299589"/>
                    <a:pt x="102794" y="1351855"/>
                    <a:pt x="94420" y="1376978"/>
                  </a:cubicBezTo>
                  <a:cubicBezTo>
                    <a:pt x="77558" y="1427563"/>
                    <a:pt x="87868" y="1398736"/>
                    <a:pt x="62147" y="1463040"/>
                  </a:cubicBezTo>
                  <a:cubicBezTo>
                    <a:pt x="58561" y="1484555"/>
                    <a:pt x="56121" y="1506293"/>
                    <a:pt x="51389" y="1527585"/>
                  </a:cubicBezTo>
                  <a:cubicBezTo>
                    <a:pt x="48929" y="1538655"/>
                    <a:pt x="43889" y="1548997"/>
                    <a:pt x="40631" y="1559858"/>
                  </a:cubicBezTo>
                  <a:cubicBezTo>
                    <a:pt x="33130" y="1584863"/>
                    <a:pt x="26288" y="1610061"/>
                    <a:pt x="19116" y="1635162"/>
                  </a:cubicBezTo>
                  <a:cubicBezTo>
                    <a:pt x="-7282" y="1872755"/>
                    <a:pt x="-5447" y="1817431"/>
                    <a:pt x="19116" y="2226832"/>
                  </a:cubicBezTo>
                  <a:cubicBezTo>
                    <a:pt x="20076" y="2242840"/>
                    <a:pt x="34314" y="2255123"/>
                    <a:pt x="40631" y="2269863"/>
                  </a:cubicBezTo>
                  <a:cubicBezTo>
                    <a:pt x="63983" y="2324352"/>
                    <a:pt x="32928" y="2283675"/>
                    <a:pt x="83662" y="2334409"/>
                  </a:cubicBezTo>
                  <a:cubicBezTo>
                    <a:pt x="102597" y="2391212"/>
                    <a:pt x="88131" y="2357249"/>
                    <a:pt x="137450" y="2431228"/>
                  </a:cubicBezTo>
                  <a:lnTo>
                    <a:pt x="158966" y="2463501"/>
                  </a:lnTo>
                  <a:cubicBezTo>
                    <a:pt x="177647" y="2519548"/>
                    <a:pt x="157485" y="2475098"/>
                    <a:pt x="191239" y="2517289"/>
                  </a:cubicBezTo>
                  <a:cubicBezTo>
                    <a:pt x="199316" y="2527385"/>
                    <a:pt x="204164" y="2539899"/>
                    <a:pt x="212754" y="2549562"/>
                  </a:cubicBezTo>
                  <a:cubicBezTo>
                    <a:pt x="232969" y="2572304"/>
                    <a:pt x="263693" y="2586893"/>
                    <a:pt x="277300" y="2614108"/>
                  </a:cubicBezTo>
                  <a:cubicBezTo>
                    <a:pt x="284472" y="2628451"/>
                    <a:pt x="288970" y="2644480"/>
                    <a:pt x="298815" y="2657138"/>
                  </a:cubicBezTo>
                  <a:cubicBezTo>
                    <a:pt x="314382" y="2677153"/>
                    <a:pt x="334674" y="2692997"/>
                    <a:pt x="352603" y="2710927"/>
                  </a:cubicBezTo>
                  <a:cubicBezTo>
                    <a:pt x="363361" y="2721685"/>
                    <a:pt x="371830" y="2735373"/>
                    <a:pt x="384876" y="2743200"/>
                  </a:cubicBezTo>
                  <a:cubicBezTo>
                    <a:pt x="402805" y="2753957"/>
                    <a:pt x="420933" y="2764390"/>
                    <a:pt x="438664" y="2775472"/>
                  </a:cubicBezTo>
                  <a:cubicBezTo>
                    <a:pt x="449628" y="2782324"/>
                    <a:pt x="460841" y="2788911"/>
                    <a:pt x="470937" y="2796988"/>
                  </a:cubicBezTo>
                  <a:cubicBezTo>
                    <a:pt x="478857" y="2803324"/>
                    <a:pt x="483381" y="2813967"/>
                    <a:pt x="492453" y="2818503"/>
                  </a:cubicBezTo>
                  <a:cubicBezTo>
                    <a:pt x="505677" y="2825115"/>
                    <a:pt x="521140" y="2825675"/>
                    <a:pt x="535483" y="2829261"/>
                  </a:cubicBezTo>
                  <a:cubicBezTo>
                    <a:pt x="555494" y="2849271"/>
                    <a:pt x="562132" y="2858721"/>
                    <a:pt x="589271" y="2872291"/>
                  </a:cubicBezTo>
                  <a:cubicBezTo>
                    <a:pt x="606543" y="2880927"/>
                    <a:pt x="625788" y="2885171"/>
                    <a:pt x="643060" y="2893807"/>
                  </a:cubicBezTo>
                  <a:cubicBezTo>
                    <a:pt x="701972" y="2923263"/>
                    <a:pt x="663886" y="2933974"/>
                    <a:pt x="761394" y="2958352"/>
                  </a:cubicBezTo>
                  <a:cubicBezTo>
                    <a:pt x="834797" y="2976703"/>
                    <a:pt x="775131" y="2958481"/>
                    <a:pt x="847455" y="2990625"/>
                  </a:cubicBezTo>
                  <a:cubicBezTo>
                    <a:pt x="892374" y="3010589"/>
                    <a:pt x="918070" y="3017750"/>
                    <a:pt x="965789" y="3033656"/>
                  </a:cubicBezTo>
                  <a:lnTo>
                    <a:pt x="998062" y="3044414"/>
                  </a:lnTo>
                  <a:cubicBezTo>
                    <a:pt x="1062608" y="3040828"/>
                    <a:pt x="1127647" y="3042390"/>
                    <a:pt x="1191700" y="3033656"/>
                  </a:cubicBezTo>
                  <a:cubicBezTo>
                    <a:pt x="1207589" y="3031489"/>
                    <a:pt x="1219990" y="3018458"/>
                    <a:pt x="1234730" y="3012141"/>
                  </a:cubicBezTo>
                  <a:cubicBezTo>
                    <a:pt x="1245153" y="3007674"/>
                    <a:pt x="1256245" y="3004969"/>
                    <a:pt x="1267003" y="3001383"/>
                  </a:cubicBezTo>
                  <a:cubicBezTo>
                    <a:pt x="1274175" y="2990625"/>
                    <a:pt x="1279377" y="2978252"/>
                    <a:pt x="1288519" y="2969110"/>
                  </a:cubicBezTo>
                  <a:cubicBezTo>
                    <a:pt x="1297661" y="2959968"/>
                    <a:pt x="1312514" y="2957527"/>
                    <a:pt x="1320791" y="2947595"/>
                  </a:cubicBezTo>
                  <a:cubicBezTo>
                    <a:pt x="1331057" y="2935275"/>
                    <a:pt x="1334351" y="2918488"/>
                    <a:pt x="1342307" y="2904564"/>
                  </a:cubicBezTo>
                  <a:cubicBezTo>
                    <a:pt x="1365005" y="2864843"/>
                    <a:pt x="1367606" y="2876543"/>
                    <a:pt x="1385337" y="2829261"/>
                  </a:cubicBezTo>
                  <a:cubicBezTo>
                    <a:pt x="1390528" y="2815417"/>
                    <a:pt x="1391847" y="2800392"/>
                    <a:pt x="1396095" y="2786230"/>
                  </a:cubicBezTo>
                  <a:cubicBezTo>
                    <a:pt x="1402612" y="2764507"/>
                    <a:pt x="1417610" y="2721684"/>
                    <a:pt x="1417610" y="2721684"/>
                  </a:cubicBezTo>
                  <a:cubicBezTo>
                    <a:pt x="1421196" y="2692997"/>
                    <a:pt x="1423040" y="2664038"/>
                    <a:pt x="1428368" y="2635623"/>
                  </a:cubicBezTo>
                  <a:cubicBezTo>
                    <a:pt x="1433817" y="2606560"/>
                    <a:pt x="1442711" y="2578249"/>
                    <a:pt x="1449883" y="2549562"/>
                  </a:cubicBezTo>
                  <a:cubicBezTo>
                    <a:pt x="1453469" y="2535218"/>
                    <a:pt x="1458550" y="2521168"/>
                    <a:pt x="1460641" y="2506531"/>
                  </a:cubicBezTo>
                  <a:cubicBezTo>
                    <a:pt x="1464227" y="2481430"/>
                    <a:pt x="1467543" y="2456289"/>
                    <a:pt x="1471399" y="2431228"/>
                  </a:cubicBezTo>
                  <a:cubicBezTo>
                    <a:pt x="1474716" y="2409670"/>
                    <a:pt x="1479451" y="2388326"/>
                    <a:pt x="1482156" y="2366682"/>
                  </a:cubicBezTo>
                  <a:cubicBezTo>
                    <a:pt x="1486626" y="2330922"/>
                    <a:pt x="1488444" y="2294865"/>
                    <a:pt x="1492914" y="2259105"/>
                  </a:cubicBezTo>
                  <a:cubicBezTo>
                    <a:pt x="1495619" y="2237462"/>
                    <a:pt x="1500788" y="2216180"/>
                    <a:pt x="1503671" y="2194560"/>
                  </a:cubicBezTo>
                  <a:cubicBezTo>
                    <a:pt x="1507963" y="2162373"/>
                    <a:pt x="1510843" y="2130014"/>
                    <a:pt x="1514429" y="2097741"/>
                  </a:cubicBezTo>
                  <a:cubicBezTo>
                    <a:pt x="1521132" y="1896671"/>
                    <a:pt x="1519370" y="1809188"/>
                    <a:pt x="1535944" y="1635162"/>
                  </a:cubicBezTo>
                  <a:cubicBezTo>
                    <a:pt x="1537061" y="1623431"/>
                    <a:pt x="1551264" y="1505208"/>
                    <a:pt x="1557460" y="1484555"/>
                  </a:cubicBezTo>
                  <a:cubicBezTo>
                    <a:pt x="1562068" y="1469195"/>
                    <a:pt x="1573218" y="1456492"/>
                    <a:pt x="1578975" y="1441524"/>
                  </a:cubicBezTo>
                  <a:cubicBezTo>
                    <a:pt x="1591187" y="1409773"/>
                    <a:pt x="1592378" y="1373010"/>
                    <a:pt x="1611248" y="1344705"/>
                  </a:cubicBezTo>
                  <a:cubicBezTo>
                    <a:pt x="1618420" y="1333947"/>
                    <a:pt x="1626981" y="1323996"/>
                    <a:pt x="1632763" y="1312432"/>
                  </a:cubicBezTo>
                  <a:cubicBezTo>
                    <a:pt x="1637834" y="1302290"/>
                    <a:pt x="1638450" y="1290302"/>
                    <a:pt x="1643521" y="1280160"/>
                  </a:cubicBezTo>
                  <a:cubicBezTo>
                    <a:pt x="1653144" y="1260913"/>
                    <a:pt x="1687561" y="1219478"/>
                    <a:pt x="1697309" y="1204856"/>
                  </a:cubicBezTo>
                  <a:cubicBezTo>
                    <a:pt x="1708907" y="1187459"/>
                    <a:pt x="1717429" y="1168082"/>
                    <a:pt x="1729582" y="1151068"/>
                  </a:cubicBezTo>
                  <a:cubicBezTo>
                    <a:pt x="1735477" y="1142815"/>
                    <a:pt x="1745879" y="1138249"/>
                    <a:pt x="1751097" y="1129552"/>
                  </a:cubicBezTo>
                  <a:cubicBezTo>
                    <a:pt x="1767598" y="1102050"/>
                    <a:pt x="1774884" y="1069149"/>
                    <a:pt x="1794128" y="1043491"/>
                  </a:cubicBezTo>
                  <a:cubicBezTo>
                    <a:pt x="1823401" y="1004461"/>
                    <a:pt x="1902110" y="902830"/>
                    <a:pt x="1923220" y="860611"/>
                  </a:cubicBezTo>
                  <a:cubicBezTo>
                    <a:pt x="1933978" y="839096"/>
                    <a:pt x="1942579" y="816359"/>
                    <a:pt x="1955493" y="796065"/>
                  </a:cubicBezTo>
                  <a:cubicBezTo>
                    <a:pt x="2021971" y="691599"/>
                    <a:pt x="1974728" y="777400"/>
                    <a:pt x="2020039" y="720762"/>
                  </a:cubicBezTo>
                  <a:cubicBezTo>
                    <a:pt x="2028116" y="710666"/>
                    <a:pt x="2032964" y="698152"/>
                    <a:pt x="2041554" y="688489"/>
                  </a:cubicBezTo>
                  <a:cubicBezTo>
                    <a:pt x="2061769" y="665747"/>
                    <a:pt x="2089222" y="649260"/>
                    <a:pt x="2106100" y="623943"/>
                  </a:cubicBezTo>
                  <a:cubicBezTo>
                    <a:pt x="2191201" y="496289"/>
                    <a:pt x="2043841" y="722134"/>
                    <a:pt x="2149130" y="537882"/>
                  </a:cubicBezTo>
                  <a:cubicBezTo>
                    <a:pt x="2154162" y="529076"/>
                    <a:pt x="2163474" y="523539"/>
                    <a:pt x="2170646" y="516367"/>
                  </a:cubicBezTo>
                  <a:cubicBezTo>
                    <a:pt x="2177818" y="502023"/>
                    <a:pt x="2186530" y="488352"/>
                    <a:pt x="2192161" y="473336"/>
                  </a:cubicBezTo>
                  <a:cubicBezTo>
                    <a:pt x="2197352" y="459492"/>
                    <a:pt x="2198857" y="444521"/>
                    <a:pt x="2202919" y="430305"/>
                  </a:cubicBezTo>
                  <a:cubicBezTo>
                    <a:pt x="2206034" y="419402"/>
                    <a:pt x="2210926" y="409033"/>
                    <a:pt x="2213676" y="398032"/>
                  </a:cubicBezTo>
                  <a:cubicBezTo>
                    <a:pt x="2218111" y="380293"/>
                    <a:pt x="2219411" y="361825"/>
                    <a:pt x="2224434" y="344244"/>
                  </a:cubicBezTo>
                  <a:cubicBezTo>
                    <a:pt x="2233780" y="311534"/>
                    <a:pt x="2256707" y="247425"/>
                    <a:pt x="2256707" y="247425"/>
                  </a:cubicBezTo>
                  <a:cubicBezTo>
                    <a:pt x="2253121" y="218738"/>
                    <a:pt x="2255673" y="188590"/>
                    <a:pt x="2245949" y="161364"/>
                  </a:cubicBezTo>
                  <a:cubicBezTo>
                    <a:pt x="2238052" y="139252"/>
                    <a:pt x="2205217" y="95148"/>
                    <a:pt x="2181403" y="75303"/>
                  </a:cubicBezTo>
                  <a:cubicBezTo>
                    <a:pt x="2167629" y="63825"/>
                    <a:pt x="2153940" y="51926"/>
                    <a:pt x="2138373" y="43030"/>
                  </a:cubicBezTo>
                  <a:cubicBezTo>
                    <a:pt x="2119244" y="32099"/>
                    <a:pt x="2068055" y="25451"/>
                    <a:pt x="2052311" y="21515"/>
                  </a:cubicBezTo>
                  <a:cubicBezTo>
                    <a:pt x="1946371" y="-4970"/>
                    <a:pt x="2133126" y="29604"/>
                    <a:pt x="1955493" y="0"/>
                  </a:cubicBezTo>
                  <a:lnTo>
                    <a:pt x="1460641" y="10757"/>
                  </a:lnTo>
                  <a:cubicBezTo>
                    <a:pt x="1169945" y="22385"/>
                    <a:pt x="1491615" y="21515"/>
                    <a:pt x="1406853" y="21515"/>
                  </a:cubicBezTo>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700" dirty="0"/>
            </a:p>
          </p:txBody>
        </p:sp>
        <p:sp>
          <p:nvSpPr>
            <p:cNvPr id="14" name="Rectangle 13"/>
            <p:cNvSpPr/>
            <p:nvPr/>
          </p:nvSpPr>
          <p:spPr>
            <a:xfrm>
              <a:off x="4873977" y="4343890"/>
              <a:ext cx="988540" cy="595035"/>
            </a:xfrm>
            <a:prstGeom prst="rect">
              <a:avLst/>
            </a:prstGeom>
          </p:spPr>
          <p:txBody>
            <a:bodyPr wrap="none">
              <a:spAutoFit/>
            </a:bodyPr>
            <a:lstStyle/>
            <a:p>
              <a:pPr algn="ctr"/>
              <a:r>
                <a:rPr lang="fr-BE" sz="2300" dirty="0" err="1">
                  <a:solidFill>
                    <a:schemeClr val="bg1"/>
                  </a:solidFill>
                </a:rPr>
                <a:t>Foetus</a:t>
              </a:r>
              <a:endParaRPr lang="fr-BE" sz="2300" dirty="0">
                <a:solidFill>
                  <a:schemeClr val="bg1"/>
                </a:solidFill>
              </a:endParaRPr>
            </a:p>
          </p:txBody>
        </p:sp>
      </p:grpSp>
      <p:sp>
        <p:nvSpPr>
          <p:cNvPr id="15" name="ZoneTexte 14"/>
          <p:cNvSpPr txBox="1"/>
          <p:nvPr/>
        </p:nvSpPr>
        <p:spPr>
          <a:xfrm>
            <a:off x="2899389" y="2877079"/>
            <a:ext cx="926530" cy="338550"/>
          </a:xfrm>
          <a:prstGeom prst="rect">
            <a:avLst/>
          </a:prstGeom>
          <a:noFill/>
          <a:ln>
            <a:solidFill>
              <a:schemeClr val="tx1"/>
            </a:solidFill>
          </a:ln>
        </p:spPr>
        <p:txBody>
          <a:bodyPr wrap="none" lIns="76197" tIns="38098" rIns="76197" bIns="38098" rtlCol="0">
            <a:spAutoFit/>
          </a:bodyPr>
          <a:lstStyle/>
          <a:p>
            <a:pPr algn="ctr"/>
            <a:r>
              <a:rPr lang="fr-BE" sz="1700" dirty="0"/>
              <a:t>plancher</a:t>
            </a:r>
          </a:p>
        </p:txBody>
      </p:sp>
      <p:sp>
        <p:nvSpPr>
          <p:cNvPr id="16" name="ZoneTexte 15"/>
          <p:cNvSpPr txBox="1"/>
          <p:nvPr/>
        </p:nvSpPr>
        <p:spPr>
          <a:xfrm>
            <a:off x="2202718" y="1377316"/>
            <a:ext cx="790595" cy="338550"/>
          </a:xfrm>
          <a:prstGeom prst="rect">
            <a:avLst/>
          </a:prstGeom>
          <a:noFill/>
          <a:ln>
            <a:solidFill>
              <a:schemeClr val="tx1"/>
            </a:solidFill>
          </a:ln>
        </p:spPr>
        <p:txBody>
          <a:bodyPr wrap="none" lIns="76197" tIns="38098" rIns="76197" bIns="38098" rtlCol="0">
            <a:spAutoFit/>
          </a:bodyPr>
          <a:lstStyle/>
          <a:p>
            <a:pPr algn="ctr"/>
            <a:r>
              <a:rPr lang="fr-BE" sz="1700" dirty="0"/>
              <a:t>rectum</a:t>
            </a:r>
          </a:p>
        </p:txBody>
      </p:sp>
      <p:grpSp>
        <p:nvGrpSpPr>
          <p:cNvPr id="22" name="Groupe 21"/>
          <p:cNvGrpSpPr/>
          <p:nvPr/>
        </p:nvGrpSpPr>
        <p:grpSpPr>
          <a:xfrm>
            <a:off x="150045" y="2296037"/>
            <a:ext cx="3859390" cy="2138082"/>
            <a:chOff x="150045" y="3061382"/>
            <a:chExt cx="3859390" cy="2850776"/>
          </a:xfrm>
        </p:grpSpPr>
        <p:sp>
          <p:nvSpPr>
            <p:cNvPr id="5" name="Forme libre 4"/>
            <p:cNvSpPr/>
            <p:nvPr/>
          </p:nvSpPr>
          <p:spPr>
            <a:xfrm>
              <a:off x="150045" y="3061382"/>
              <a:ext cx="3859390" cy="2850776"/>
            </a:xfrm>
            <a:custGeom>
              <a:avLst/>
              <a:gdLst>
                <a:gd name="connsiteX0" fmla="*/ 3754981 w 3859390"/>
                <a:gd name="connsiteY0" fmla="*/ 301214 h 2850776"/>
                <a:gd name="connsiteX1" fmla="*/ 3550586 w 3859390"/>
                <a:gd name="connsiteY1" fmla="*/ 311972 h 2850776"/>
                <a:gd name="connsiteX2" fmla="*/ 3507555 w 3859390"/>
                <a:gd name="connsiteY2" fmla="*/ 322729 h 2850776"/>
                <a:gd name="connsiteX3" fmla="*/ 3475282 w 3859390"/>
                <a:gd name="connsiteY3" fmla="*/ 333487 h 2850776"/>
                <a:gd name="connsiteX4" fmla="*/ 2894369 w 3859390"/>
                <a:gd name="connsiteY4" fmla="*/ 344244 h 2850776"/>
                <a:gd name="connsiteX5" fmla="*/ 2571640 w 3859390"/>
                <a:gd name="connsiteY5" fmla="*/ 344244 h 2850776"/>
                <a:gd name="connsiteX6" fmla="*/ 2528609 w 3859390"/>
                <a:gd name="connsiteY6" fmla="*/ 398033 h 2850776"/>
                <a:gd name="connsiteX7" fmla="*/ 2464063 w 3859390"/>
                <a:gd name="connsiteY7" fmla="*/ 451821 h 2850776"/>
                <a:gd name="connsiteX8" fmla="*/ 2378002 w 3859390"/>
                <a:gd name="connsiteY8" fmla="*/ 548640 h 2850776"/>
                <a:gd name="connsiteX9" fmla="*/ 2345729 w 3859390"/>
                <a:gd name="connsiteY9" fmla="*/ 559397 h 2850776"/>
                <a:gd name="connsiteX10" fmla="*/ 2291941 w 3859390"/>
                <a:gd name="connsiteY10" fmla="*/ 1441524 h 2850776"/>
                <a:gd name="connsiteX11" fmla="*/ 2270426 w 3859390"/>
                <a:gd name="connsiteY11" fmla="*/ 1527586 h 2850776"/>
                <a:gd name="connsiteX12" fmla="*/ 2248910 w 3859390"/>
                <a:gd name="connsiteY12" fmla="*/ 1613647 h 2850776"/>
                <a:gd name="connsiteX13" fmla="*/ 2238153 w 3859390"/>
                <a:gd name="connsiteY13" fmla="*/ 1645920 h 2850776"/>
                <a:gd name="connsiteX14" fmla="*/ 2216637 w 3859390"/>
                <a:gd name="connsiteY14" fmla="*/ 1667435 h 2850776"/>
                <a:gd name="connsiteX15" fmla="*/ 2195122 w 3859390"/>
                <a:gd name="connsiteY15" fmla="*/ 1710466 h 2850776"/>
                <a:gd name="connsiteX16" fmla="*/ 2130576 w 3859390"/>
                <a:gd name="connsiteY16" fmla="*/ 1785769 h 2850776"/>
                <a:gd name="connsiteX17" fmla="*/ 2098303 w 3859390"/>
                <a:gd name="connsiteY17" fmla="*/ 1828800 h 2850776"/>
                <a:gd name="connsiteX18" fmla="*/ 2076788 w 3859390"/>
                <a:gd name="connsiteY18" fmla="*/ 1893346 h 2850776"/>
                <a:gd name="connsiteX19" fmla="*/ 2012242 w 3859390"/>
                <a:gd name="connsiteY19" fmla="*/ 1968649 h 2850776"/>
                <a:gd name="connsiteX20" fmla="*/ 2012242 w 3859390"/>
                <a:gd name="connsiteY20" fmla="*/ 2011680 h 2850776"/>
                <a:gd name="connsiteX21" fmla="*/ 1990727 w 3859390"/>
                <a:gd name="connsiteY21" fmla="*/ 2043953 h 2850776"/>
                <a:gd name="connsiteX22" fmla="*/ 1958454 w 3859390"/>
                <a:gd name="connsiteY22" fmla="*/ 2130014 h 2850776"/>
                <a:gd name="connsiteX23" fmla="*/ 1936939 w 3859390"/>
                <a:gd name="connsiteY23" fmla="*/ 2194560 h 2850776"/>
                <a:gd name="connsiteX24" fmla="*/ 1904666 w 3859390"/>
                <a:gd name="connsiteY24" fmla="*/ 2216075 h 2850776"/>
                <a:gd name="connsiteX25" fmla="*/ 1840120 w 3859390"/>
                <a:gd name="connsiteY25" fmla="*/ 2237590 h 2850776"/>
                <a:gd name="connsiteX26" fmla="*/ 1786331 w 3859390"/>
                <a:gd name="connsiteY26" fmla="*/ 2280621 h 2850776"/>
                <a:gd name="connsiteX27" fmla="*/ 1754059 w 3859390"/>
                <a:gd name="connsiteY27" fmla="*/ 2291379 h 2850776"/>
                <a:gd name="connsiteX28" fmla="*/ 1689513 w 3859390"/>
                <a:gd name="connsiteY28" fmla="*/ 2323652 h 2850776"/>
                <a:gd name="connsiteX29" fmla="*/ 1635724 w 3859390"/>
                <a:gd name="connsiteY29" fmla="*/ 2366682 h 2850776"/>
                <a:gd name="connsiteX30" fmla="*/ 1571179 w 3859390"/>
                <a:gd name="connsiteY30" fmla="*/ 2398955 h 2850776"/>
                <a:gd name="connsiteX31" fmla="*/ 1528148 w 3859390"/>
                <a:gd name="connsiteY31" fmla="*/ 2441986 h 2850776"/>
                <a:gd name="connsiteX32" fmla="*/ 1495875 w 3859390"/>
                <a:gd name="connsiteY32" fmla="*/ 2474259 h 2850776"/>
                <a:gd name="connsiteX33" fmla="*/ 1474360 w 3859390"/>
                <a:gd name="connsiteY33" fmla="*/ 2538804 h 2850776"/>
                <a:gd name="connsiteX34" fmla="*/ 1452844 w 3859390"/>
                <a:gd name="connsiteY34" fmla="*/ 2624866 h 2850776"/>
                <a:gd name="connsiteX35" fmla="*/ 1442087 w 3859390"/>
                <a:gd name="connsiteY35" fmla="*/ 2657139 h 2850776"/>
                <a:gd name="connsiteX36" fmla="*/ 1420571 w 3859390"/>
                <a:gd name="connsiteY36" fmla="*/ 2678654 h 2850776"/>
                <a:gd name="connsiteX37" fmla="*/ 1388299 w 3859390"/>
                <a:gd name="connsiteY37" fmla="*/ 2743200 h 2850776"/>
                <a:gd name="connsiteX38" fmla="*/ 1366783 w 3859390"/>
                <a:gd name="connsiteY38" fmla="*/ 2764715 h 2850776"/>
                <a:gd name="connsiteX39" fmla="*/ 1302237 w 3859390"/>
                <a:gd name="connsiteY39" fmla="*/ 2850776 h 2850776"/>
                <a:gd name="connsiteX40" fmla="*/ 893447 w 3859390"/>
                <a:gd name="connsiteY40" fmla="*/ 2840019 h 2850776"/>
                <a:gd name="connsiteX41" fmla="*/ 839659 w 3859390"/>
                <a:gd name="connsiteY41" fmla="*/ 2829261 h 2850776"/>
                <a:gd name="connsiteX42" fmla="*/ 689051 w 3859390"/>
                <a:gd name="connsiteY42" fmla="*/ 2807746 h 2850776"/>
                <a:gd name="connsiteX43" fmla="*/ 646021 w 3859390"/>
                <a:gd name="connsiteY43" fmla="*/ 2796988 h 2850776"/>
                <a:gd name="connsiteX44" fmla="*/ 581475 w 3859390"/>
                <a:gd name="connsiteY44" fmla="*/ 2775473 h 2850776"/>
                <a:gd name="connsiteX45" fmla="*/ 538444 w 3859390"/>
                <a:gd name="connsiteY45" fmla="*/ 2764715 h 2850776"/>
                <a:gd name="connsiteX46" fmla="*/ 506171 w 3859390"/>
                <a:gd name="connsiteY46" fmla="*/ 2700169 h 2850776"/>
                <a:gd name="connsiteX47" fmla="*/ 495414 w 3859390"/>
                <a:gd name="connsiteY47" fmla="*/ 2571077 h 2850776"/>
                <a:gd name="connsiteX48" fmla="*/ 398595 w 3859390"/>
                <a:gd name="connsiteY48" fmla="*/ 2495774 h 2850776"/>
                <a:gd name="connsiteX49" fmla="*/ 344807 w 3859390"/>
                <a:gd name="connsiteY49" fmla="*/ 2452743 h 2850776"/>
                <a:gd name="connsiteX50" fmla="*/ 312534 w 3859390"/>
                <a:gd name="connsiteY50" fmla="*/ 2441986 h 2850776"/>
                <a:gd name="connsiteX51" fmla="*/ 280261 w 3859390"/>
                <a:gd name="connsiteY51" fmla="*/ 2420470 h 2850776"/>
                <a:gd name="connsiteX52" fmla="*/ 247988 w 3859390"/>
                <a:gd name="connsiteY52" fmla="*/ 2409713 h 2850776"/>
                <a:gd name="connsiteX53" fmla="*/ 194200 w 3859390"/>
                <a:gd name="connsiteY53" fmla="*/ 2366682 h 2850776"/>
                <a:gd name="connsiteX54" fmla="*/ 129654 w 3859390"/>
                <a:gd name="connsiteY54" fmla="*/ 2345167 h 2850776"/>
                <a:gd name="connsiteX55" fmla="*/ 75866 w 3859390"/>
                <a:gd name="connsiteY55" fmla="*/ 2302136 h 2850776"/>
                <a:gd name="connsiteX56" fmla="*/ 43593 w 3859390"/>
                <a:gd name="connsiteY56" fmla="*/ 2280621 h 2850776"/>
                <a:gd name="connsiteX57" fmla="*/ 32835 w 3859390"/>
                <a:gd name="connsiteY57" fmla="*/ 2248348 h 2850776"/>
                <a:gd name="connsiteX58" fmla="*/ 11320 w 3859390"/>
                <a:gd name="connsiteY58" fmla="*/ 2173044 h 2850776"/>
                <a:gd name="connsiteX59" fmla="*/ 11320 w 3859390"/>
                <a:gd name="connsiteY59" fmla="*/ 1904103 h 2850776"/>
                <a:gd name="connsiteX60" fmla="*/ 22077 w 3859390"/>
                <a:gd name="connsiteY60" fmla="*/ 1581374 h 2850776"/>
                <a:gd name="connsiteX61" fmla="*/ 43593 w 3859390"/>
                <a:gd name="connsiteY61" fmla="*/ 1484555 h 2850776"/>
                <a:gd name="connsiteX62" fmla="*/ 65108 w 3859390"/>
                <a:gd name="connsiteY62" fmla="*/ 1452282 h 2850776"/>
                <a:gd name="connsiteX63" fmla="*/ 75866 w 3859390"/>
                <a:gd name="connsiteY63" fmla="*/ 1420009 h 2850776"/>
                <a:gd name="connsiteX64" fmla="*/ 140411 w 3859390"/>
                <a:gd name="connsiteY64" fmla="*/ 1376979 h 2850776"/>
                <a:gd name="connsiteX65" fmla="*/ 183442 w 3859390"/>
                <a:gd name="connsiteY65" fmla="*/ 1323190 h 2850776"/>
                <a:gd name="connsiteX66" fmla="*/ 215715 w 3859390"/>
                <a:gd name="connsiteY66" fmla="*/ 1312433 h 2850776"/>
                <a:gd name="connsiteX67" fmla="*/ 269503 w 3859390"/>
                <a:gd name="connsiteY67" fmla="*/ 1280160 h 2850776"/>
                <a:gd name="connsiteX68" fmla="*/ 301776 w 3859390"/>
                <a:gd name="connsiteY68" fmla="*/ 1258644 h 2850776"/>
                <a:gd name="connsiteX69" fmla="*/ 355564 w 3859390"/>
                <a:gd name="connsiteY69" fmla="*/ 1247887 h 2850776"/>
                <a:gd name="connsiteX70" fmla="*/ 398595 w 3859390"/>
                <a:gd name="connsiteY70" fmla="*/ 1237129 h 2850776"/>
                <a:gd name="connsiteX71" fmla="*/ 484656 w 3859390"/>
                <a:gd name="connsiteY71" fmla="*/ 1204856 h 2850776"/>
                <a:gd name="connsiteX72" fmla="*/ 538444 w 3859390"/>
                <a:gd name="connsiteY72" fmla="*/ 1194099 h 2850776"/>
                <a:gd name="connsiteX73" fmla="*/ 592233 w 3859390"/>
                <a:gd name="connsiteY73" fmla="*/ 1172583 h 2850776"/>
                <a:gd name="connsiteX74" fmla="*/ 635263 w 3859390"/>
                <a:gd name="connsiteY74" fmla="*/ 1161826 h 2850776"/>
                <a:gd name="connsiteX75" fmla="*/ 732082 w 3859390"/>
                <a:gd name="connsiteY75" fmla="*/ 1086522 h 2850776"/>
                <a:gd name="connsiteX76" fmla="*/ 764355 w 3859390"/>
                <a:gd name="connsiteY76" fmla="*/ 1075764 h 2850776"/>
                <a:gd name="connsiteX77" fmla="*/ 861174 w 3859390"/>
                <a:gd name="connsiteY77" fmla="*/ 1000461 h 2850776"/>
                <a:gd name="connsiteX78" fmla="*/ 882689 w 3859390"/>
                <a:gd name="connsiteY78" fmla="*/ 968188 h 2850776"/>
                <a:gd name="connsiteX79" fmla="*/ 947235 w 3859390"/>
                <a:gd name="connsiteY79" fmla="*/ 903642 h 2850776"/>
                <a:gd name="connsiteX80" fmla="*/ 979508 w 3859390"/>
                <a:gd name="connsiteY80" fmla="*/ 871369 h 2850776"/>
                <a:gd name="connsiteX81" fmla="*/ 1033296 w 3859390"/>
                <a:gd name="connsiteY81" fmla="*/ 806823 h 2850776"/>
                <a:gd name="connsiteX82" fmla="*/ 1065569 w 3859390"/>
                <a:gd name="connsiteY82" fmla="*/ 763793 h 2850776"/>
                <a:gd name="connsiteX83" fmla="*/ 1162388 w 3859390"/>
                <a:gd name="connsiteY83" fmla="*/ 731520 h 2850776"/>
                <a:gd name="connsiteX84" fmla="*/ 1194661 w 3859390"/>
                <a:gd name="connsiteY84" fmla="*/ 720762 h 2850776"/>
                <a:gd name="connsiteX85" fmla="*/ 1237691 w 3859390"/>
                <a:gd name="connsiteY85" fmla="*/ 699247 h 2850776"/>
                <a:gd name="connsiteX86" fmla="*/ 1323753 w 3859390"/>
                <a:gd name="connsiteY86" fmla="*/ 688489 h 2850776"/>
                <a:gd name="connsiteX87" fmla="*/ 1366783 w 3859390"/>
                <a:gd name="connsiteY87" fmla="*/ 677732 h 2850776"/>
                <a:gd name="connsiteX88" fmla="*/ 1452844 w 3859390"/>
                <a:gd name="connsiteY88" fmla="*/ 666974 h 2850776"/>
                <a:gd name="connsiteX89" fmla="*/ 1528148 w 3859390"/>
                <a:gd name="connsiteY89" fmla="*/ 645459 h 2850776"/>
                <a:gd name="connsiteX90" fmla="*/ 1560421 w 3859390"/>
                <a:gd name="connsiteY90" fmla="*/ 634701 h 2850776"/>
                <a:gd name="connsiteX91" fmla="*/ 1657240 w 3859390"/>
                <a:gd name="connsiteY91" fmla="*/ 580913 h 2850776"/>
                <a:gd name="connsiteX92" fmla="*/ 1711028 w 3859390"/>
                <a:gd name="connsiteY92" fmla="*/ 548640 h 2850776"/>
                <a:gd name="connsiteX93" fmla="*/ 1764816 w 3859390"/>
                <a:gd name="connsiteY93" fmla="*/ 516367 h 2850776"/>
                <a:gd name="connsiteX94" fmla="*/ 1797089 w 3859390"/>
                <a:gd name="connsiteY94" fmla="*/ 494852 h 2850776"/>
                <a:gd name="connsiteX95" fmla="*/ 1861635 w 3859390"/>
                <a:gd name="connsiteY95" fmla="*/ 473336 h 2850776"/>
                <a:gd name="connsiteX96" fmla="*/ 1936939 w 3859390"/>
                <a:gd name="connsiteY96" fmla="*/ 430306 h 2850776"/>
                <a:gd name="connsiteX97" fmla="*/ 1969211 w 3859390"/>
                <a:gd name="connsiteY97" fmla="*/ 408790 h 2850776"/>
                <a:gd name="connsiteX98" fmla="*/ 2012242 w 3859390"/>
                <a:gd name="connsiteY98" fmla="*/ 398033 h 2850776"/>
                <a:gd name="connsiteX99" fmla="*/ 2066030 w 3859390"/>
                <a:gd name="connsiteY99" fmla="*/ 365760 h 2850776"/>
                <a:gd name="connsiteX100" fmla="*/ 2098303 w 3859390"/>
                <a:gd name="connsiteY100" fmla="*/ 344244 h 2850776"/>
                <a:gd name="connsiteX101" fmla="*/ 2162849 w 3859390"/>
                <a:gd name="connsiteY101" fmla="*/ 322729 h 2850776"/>
                <a:gd name="connsiteX102" fmla="*/ 2195122 w 3859390"/>
                <a:gd name="connsiteY102" fmla="*/ 311972 h 2850776"/>
                <a:gd name="connsiteX103" fmla="*/ 2270426 w 3859390"/>
                <a:gd name="connsiteY103" fmla="*/ 258183 h 2850776"/>
                <a:gd name="connsiteX104" fmla="*/ 2302699 w 3859390"/>
                <a:gd name="connsiteY104" fmla="*/ 236668 h 2850776"/>
                <a:gd name="connsiteX105" fmla="*/ 2334971 w 3859390"/>
                <a:gd name="connsiteY105" fmla="*/ 225910 h 2850776"/>
                <a:gd name="connsiteX106" fmla="*/ 2421033 w 3859390"/>
                <a:gd name="connsiteY106" fmla="*/ 161364 h 2850776"/>
                <a:gd name="connsiteX107" fmla="*/ 2485579 w 3859390"/>
                <a:gd name="connsiteY107" fmla="*/ 129092 h 2850776"/>
                <a:gd name="connsiteX108" fmla="*/ 2517851 w 3859390"/>
                <a:gd name="connsiteY108" fmla="*/ 107576 h 2850776"/>
                <a:gd name="connsiteX109" fmla="*/ 2550124 w 3859390"/>
                <a:gd name="connsiteY109" fmla="*/ 96819 h 2850776"/>
                <a:gd name="connsiteX110" fmla="*/ 2571640 w 3859390"/>
                <a:gd name="connsiteY110" fmla="*/ 75303 h 2850776"/>
                <a:gd name="connsiteX111" fmla="*/ 2603913 w 3859390"/>
                <a:gd name="connsiteY111" fmla="*/ 64546 h 2850776"/>
                <a:gd name="connsiteX112" fmla="*/ 2646943 w 3859390"/>
                <a:gd name="connsiteY112" fmla="*/ 43030 h 2850776"/>
                <a:gd name="connsiteX113" fmla="*/ 2711489 w 3859390"/>
                <a:gd name="connsiteY113" fmla="*/ 21515 h 2850776"/>
                <a:gd name="connsiteX114" fmla="*/ 2743762 w 3859390"/>
                <a:gd name="connsiteY114" fmla="*/ 10757 h 2850776"/>
                <a:gd name="connsiteX115" fmla="*/ 2776035 w 3859390"/>
                <a:gd name="connsiteY115" fmla="*/ 0 h 2850776"/>
                <a:gd name="connsiteX116" fmla="*/ 3174068 w 3859390"/>
                <a:gd name="connsiteY116" fmla="*/ 10757 h 2850776"/>
                <a:gd name="connsiteX117" fmla="*/ 3206341 w 3859390"/>
                <a:gd name="connsiteY117" fmla="*/ 21515 h 2850776"/>
                <a:gd name="connsiteX118" fmla="*/ 3249371 w 3859390"/>
                <a:gd name="connsiteY118" fmla="*/ 32273 h 2850776"/>
                <a:gd name="connsiteX119" fmla="*/ 3711950 w 3859390"/>
                <a:gd name="connsiteY119" fmla="*/ 21515 h 2850776"/>
                <a:gd name="connsiteX120" fmla="*/ 3776496 w 3859390"/>
                <a:gd name="connsiteY120" fmla="*/ 0 h 2850776"/>
                <a:gd name="connsiteX121" fmla="*/ 3830284 w 3859390"/>
                <a:gd name="connsiteY121" fmla="*/ 86061 h 2850776"/>
                <a:gd name="connsiteX122" fmla="*/ 3841042 w 3859390"/>
                <a:gd name="connsiteY122" fmla="*/ 118334 h 2850776"/>
                <a:gd name="connsiteX123" fmla="*/ 3851800 w 3859390"/>
                <a:gd name="connsiteY123" fmla="*/ 150607 h 2850776"/>
                <a:gd name="connsiteX124" fmla="*/ 3841042 w 3859390"/>
                <a:gd name="connsiteY124" fmla="*/ 290456 h 2850776"/>
                <a:gd name="connsiteX125" fmla="*/ 3668920 w 3859390"/>
                <a:gd name="connsiteY125" fmla="*/ 301214 h 2850776"/>
                <a:gd name="connsiteX126" fmla="*/ 3615131 w 3859390"/>
                <a:gd name="connsiteY126" fmla="*/ 311972 h 285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859390" h="2850776">
                  <a:moveTo>
                    <a:pt x="3754981" y="301214"/>
                  </a:moveTo>
                  <a:cubicBezTo>
                    <a:pt x="3686849" y="304800"/>
                    <a:pt x="3618555" y="306062"/>
                    <a:pt x="3550586" y="311972"/>
                  </a:cubicBezTo>
                  <a:cubicBezTo>
                    <a:pt x="3535857" y="313253"/>
                    <a:pt x="3521771" y="318667"/>
                    <a:pt x="3507555" y="322729"/>
                  </a:cubicBezTo>
                  <a:cubicBezTo>
                    <a:pt x="3496652" y="325844"/>
                    <a:pt x="3486615" y="333089"/>
                    <a:pt x="3475282" y="333487"/>
                  </a:cubicBezTo>
                  <a:cubicBezTo>
                    <a:pt x="3281730" y="340278"/>
                    <a:pt x="3088007" y="340658"/>
                    <a:pt x="2894369" y="344244"/>
                  </a:cubicBezTo>
                  <a:cubicBezTo>
                    <a:pt x="2761732" y="325297"/>
                    <a:pt x="2764989" y="321042"/>
                    <a:pt x="2571640" y="344244"/>
                  </a:cubicBezTo>
                  <a:cubicBezTo>
                    <a:pt x="2560048" y="345635"/>
                    <a:pt x="2531447" y="394628"/>
                    <a:pt x="2528609" y="398033"/>
                  </a:cubicBezTo>
                  <a:cubicBezTo>
                    <a:pt x="2502725" y="429095"/>
                    <a:pt x="2495796" y="430666"/>
                    <a:pt x="2464063" y="451821"/>
                  </a:cubicBezTo>
                  <a:cubicBezTo>
                    <a:pt x="2443562" y="482573"/>
                    <a:pt x="2409583" y="538114"/>
                    <a:pt x="2378002" y="548640"/>
                  </a:cubicBezTo>
                  <a:lnTo>
                    <a:pt x="2345729" y="559397"/>
                  </a:lnTo>
                  <a:cubicBezTo>
                    <a:pt x="2150558" y="852158"/>
                    <a:pt x="2313141" y="582934"/>
                    <a:pt x="2291941" y="1441524"/>
                  </a:cubicBezTo>
                  <a:cubicBezTo>
                    <a:pt x="2290989" y="1480098"/>
                    <a:pt x="2279505" y="1494298"/>
                    <a:pt x="2270426" y="1527586"/>
                  </a:cubicBezTo>
                  <a:cubicBezTo>
                    <a:pt x="2262646" y="1556114"/>
                    <a:pt x="2258260" y="1585594"/>
                    <a:pt x="2248910" y="1613647"/>
                  </a:cubicBezTo>
                  <a:cubicBezTo>
                    <a:pt x="2245324" y="1624405"/>
                    <a:pt x="2243987" y="1636196"/>
                    <a:pt x="2238153" y="1645920"/>
                  </a:cubicBezTo>
                  <a:cubicBezTo>
                    <a:pt x="2232935" y="1654617"/>
                    <a:pt x="2223809" y="1660263"/>
                    <a:pt x="2216637" y="1667435"/>
                  </a:cubicBezTo>
                  <a:cubicBezTo>
                    <a:pt x="2209465" y="1681779"/>
                    <a:pt x="2203621" y="1696867"/>
                    <a:pt x="2195122" y="1710466"/>
                  </a:cubicBezTo>
                  <a:cubicBezTo>
                    <a:pt x="2158825" y="1768541"/>
                    <a:pt x="2171195" y="1738379"/>
                    <a:pt x="2130576" y="1785769"/>
                  </a:cubicBezTo>
                  <a:cubicBezTo>
                    <a:pt x="2118908" y="1799382"/>
                    <a:pt x="2109061" y="1814456"/>
                    <a:pt x="2098303" y="1828800"/>
                  </a:cubicBezTo>
                  <a:lnTo>
                    <a:pt x="2076788" y="1893346"/>
                  </a:lnTo>
                  <a:cubicBezTo>
                    <a:pt x="2058770" y="1947401"/>
                    <a:pt x="2074883" y="1918536"/>
                    <a:pt x="2012242" y="1968649"/>
                  </a:cubicBezTo>
                  <a:cubicBezTo>
                    <a:pt x="2083960" y="2004507"/>
                    <a:pt x="2055273" y="1975820"/>
                    <a:pt x="2012242" y="2011680"/>
                  </a:cubicBezTo>
                  <a:cubicBezTo>
                    <a:pt x="2002310" y="2019957"/>
                    <a:pt x="1997899" y="2033195"/>
                    <a:pt x="1990727" y="2043953"/>
                  </a:cubicBezTo>
                  <a:cubicBezTo>
                    <a:pt x="1965222" y="2171473"/>
                    <a:pt x="1998746" y="2039356"/>
                    <a:pt x="1958454" y="2130014"/>
                  </a:cubicBezTo>
                  <a:cubicBezTo>
                    <a:pt x="1949243" y="2150738"/>
                    <a:pt x="1955809" y="2181980"/>
                    <a:pt x="1936939" y="2194560"/>
                  </a:cubicBezTo>
                  <a:cubicBezTo>
                    <a:pt x="1926181" y="2201732"/>
                    <a:pt x="1916481" y="2210824"/>
                    <a:pt x="1904666" y="2216075"/>
                  </a:cubicBezTo>
                  <a:cubicBezTo>
                    <a:pt x="1883942" y="2225286"/>
                    <a:pt x="1840120" y="2237590"/>
                    <a:pt x="1840120" y="2237590"/>
                  </a:cubicBezTo>
                  <a:cubicBezTo>
                    <a:pt x="1820107" y="2257603"/>
                    <a:pt x="1813474" y="2267049"/>
                    <a:pt x="1786331" y="2280621"/>
                  </a:cubicBezTo>
                  <a:cubicBezTo>
                    <a:pt x="1776189" y="2285692"/>
                    <a:pt x="1764201" y="2286308"/>
                    <a:pt x="1754059" y="2291379"/>
                  </a:cubicBezTo>
                  <a:cubicBezTo>
                    <a:pt x="1670647" y="2333086"/>
                    <a:pt x="1770629" y="2296613"/>
                    <a:pt x="1689513" y="2323652"/>
                  </a:cubicBezTo>
                  <a:cubicBezTo>
                    <a:pt x="1669501" y="2343663"/>
                    <a:pt x="1662865" y="2353112"/>
                    <a:pt x="1635724" y="2366682"/>
                  </a:cubicBezTo>
                  <a:cubicBezTo>
                    <a:pt x="1589912" y="2389588"/>
                    <a:pt x="1614338" y="2361961"/>
                    <a:pt x="1571179" y="2398955"/>
                  </a:cubicBezTo>
                  <a:cubicBezTo>
                    <a:pt x="1555778" y="2412156"/>
                    <a:pt x="1542492" y="2427642"/>
                    <a:pt x="1528148" y="2441986"/>
                  </a:cubicBezTo>
                  <a:lnTo>
                    <a:pt x="1495875" y="2474259"/>
                  </a:lnTo>
                  <a:cubicBezTo>
                    <a:pt x="1488703" y="2495774"/>
                    <a:pt x="1479861" y="2516802"/>
                    <a:pt x="1474360" y="2538804"/>
                  </a:cubicBezTo>
                  <a:cubicBezTo>
                    <a:pt x="1467188" y="2567491"/>
                    <a:pt x="1462194" y="2596813"/>
                    <a:pt x="1452844" y="2624866"/>
                  </a:cubicBezTo>
                  <a:cubicBezTo>
                    <a:pt x="1449258" y="2635624"/>
                    <a:pt x="1447921" y="2647415"/>
                    <a:pt x="1442087" y="2657139"/>
                  </a:cubicBezTo>
                  <a:cubicBezTo>
                    <a:pt x="1436869" y="2665836"/>
                    <a:pt x="1427743" y="2671482"/>
                    <a:pt x="1420571" y="2678654"/>
                  </a:cubicBezTo>
                  <a:cubicBezTo>
                    <a:pt x="1409210" y="2712740"/>
                    <a:pt x="1412132" y="2713410"/>
                    <a:pt x="1388299" y="2743200"/>
                  </a:cubicBezTo>
                  <a:cubicBezTo>
                    <a:pt x="1381963" y="2751120"/>
                    <a:pt x="1372869" y="2756601"/>
                    <a:pt x="1366783" y="2764715"/>
                  </a:cubicBezTo>
                  <a:cubicBezTo>
                    <a:pt x="1293798" y="2862028"/>
                    <a:pt x="1351581" y="2801435"/>
                    <a:pt x="1302237" y="2850776"/>
                  </a:cubicBezTo>
                  <a:cubicBezTo>
                    <a:pt x="1165974" y="2847190"/>
                    <a:pt x="1029610" y="2846352"/>
                    <a:pt x="893447" y="2840019"/>
                  </a:cubicBezTo>
                  <a:cubicBezTo>
                    <a:pt x="875182" y="2839169"/>
                    <a:pt x="857720" y="2832113"/>
                    <a:pt x="839659" y="2829261"/>
                  </a:cubicBezTo>
                  <a:cubicBezTo>
                    <a:pt x="789567" y="2821352"/>
                    <a:pt x="738249" y="2820046"/>
                    <a:pt x="689051" y="2807746"/>
                  </a:cubicBezTo>
                  <a:cubicBezTo>
                    <a:pt x="674708" y="2804160"/>
                    <a:pt x="660182" y="2801236"/>
                    <a:pt x="646021" y="2796988"/>
                  </a:cubicBezTo>
                  <a:cubicBezTo>
                    <a:pt x="624298" y="2790471"/>
                    <a:pt x="603477" y="2780974"/>
                    <a:pt x="581475" y="2775473"/>
                  </a:cubicBezTo>
                  <a:lnTo>
                    <a:pt x="538444" y="2764715"/>
                  </a:lnTo>
                  <a:cubicBezTo>
                    <a:pt x="523335" y="2742051"/>
                    <a:pt x="509882" y="2728004"/>
                    <a:pt x="506171" y="2700169"/>
                  </a:cubicBezTo>
                  <a:cubicBezTo>
                    <a:pt x="500464" y="2657368"/>
                    <a:pt x="511064" y="2611321"/>
                    <a:pt x="495414" y="2571077"/>
                  </a:cubicBezTo>
                  <a:cubicBezTo>
                    <a:pt x="464701" y="2492099"/>
                    <a:pt x="444136" y="2518545"/>
                    <a:pt x="398595" y="2495774"/>
                  </a:cubicBezTo>
                  <a:cubicBezTo>
                    <a:pt x="269400" y="2431177"/>
                    <a:pt x="444876" y="2512785"/>
                    <a:pt x="344807" y="2452743"/>
                  </a:cubicBezTo>
                  <a:cubicBezTo>
                    <a:pt x="335083" y="2446909"/>
                    <a:pt x="323292" y="2445572"/>
                    <a:pt x="312534" y="2441986"/>
                  </a:cubicBezTo>
                  <a:cubicBezTo>
                    <a:pt x="301776" y="2434814"/>
                    <a:pt x="291825" y="2426252"/>
                    <a:pt x="280261" y="2420470"/>
                  </a:cubicBezTo>
                  <a:cubicBezTo>
                    <a:pt x="270119" y="2415399"/>
                    <a:pt x="257712" y="2415547"/>
                    <a:pt x="247988" y="2409713"/>
                  </a:cubicBezTo>
                  <a:cubicBezTo>
                    <a:pt x="184117" y="2371390"/>
                    <a:pt x="277251" y="2403593"/>
                    <a:pt x="194200" y="2366682"/>
                  </a:cubicBezTo>
                  <a:cubicBezTo>
                    <a:pt x="173476" y="2357471"/>
                    <a:pt x="129654" y="2345167"/>
                    <a:pt x="129654" y="2345167"/>
                  </a:cubicBezTo>
                  <a:cubicBezTo>
                    <a:pt x="30321" y="2278946"/>
                    <a:pt x="152509" y="2363451"/>
                    <a:pt x="75866" y="2302136"/>
                  </a:cubicBezTo>
                  <a:cubicBezTo>
                    <a:pt x="65770" y="2294059"/>
                    <a:pt x="54351" y="2287793"/>
                    <a:pt x="43593" y="2280621"/>
                  </a:cubicBezTo>
                  <a:cubicBezTo>
                    <a:pt x="40007" y="2269863"/>
                    <a:pt x="35950" y="2259251"/>
                    <a:pt x="32835" y="2248348"/>
                  </a:cubicBezTo>
                  <a:cubicBezTo>
                    <a:pt x="5811" y="2153766"/>
                    <a:pt x="37118" y="2250443"/>
                    <a:pt x="11320" y="2173044"/>
                  </a:cubicBezTo>
                  <a:cubicBezTo>
                    <a:pt x="-8229" y="2016654"/>
                    <a:pt x="1435" y="2136407"/>
                    <a:pt x="11320" y="1904103"/>
                  </a:cubicBezTo>
                  <a:cubicBezTo>
                    <a:pt x="15896" y="1796564"/>
                    <a:pt x="16107" y="1688844"/>
                    <a:pt x="22077" y="1581374"/>
                  </a:cubicBezTo>
                  <a:cubicBezTo>
                    <a:pt x="23110" y="1562780"/>
                    <a:pt x="31962" y="1507817"/>
                    <a:pt x="43593" y="1484555"/>
                  </a:cubicBezTo>
                  <a:cubicBezTo>
                    <a:pt x="49375" y="1472991"/>
                    <a:pt x="59326" y="1463846"/>
                    <a:pt x="65108" y="1452282"/>
                  </a:cubicBezTo>
                  <a:cubicBezTo>
                    <a:pt x="70179" y="1442140"/>
                    <a:pt x="67848" y="1428027"/>
                    <a:pt x="75866" y="1420009"/>
                  </a:cubicBezTo>
                  <a:cubicBezTo>
                    <a:pt x="94150" y="1401725"/>
                    <a:pt x="140411" y="1376979"/>
                    <a:pt x="140411" y="1376979"/>
                  </a:cubicBezTo>
                  <a:cubicBezTo>
                    <a:pt x="150181" y="1362324"/>
                    <a:pt x="166412" y="1333408"/>
                    <a:pt x="183442" y="1323190"/>
                  </a:cubicBezTo>
                  <a:cubicBezTo>
                    <a:pt x="193166" y="1317356"/>
                    <a:pt x="204957" y="1316019"/>
                    <a:pt x="215715" y="1312433"/>
                  </a:cubicBezTo>
                  <a:cubicBezTo>
                    <a:pt x="257739" y="1270407"/>
                    <a:pt x="213642" y="1308090"/>
                    <a:pt x="269503" y="1280160"/>
                  </a:cubicBezTo>
                  <a:cubicBezTo>
                    <a:pt x="281067" y="1274378"/>
                    <a:pt x="289670" y="1263184"/>
                    <a:pt x="301776" y="1258644"/>
                  </a:cubicBezTo>
                  <a:cubicBezTo>
                    <a:pt x="318896" y="1252224"/>
                    <a:pt x="337715" y="1251853"/>
                    <a:pt x="355564" y="1247887"/>
                  </a:cubicBezTo>
                  <a:cubicBezTo>
                    <a:pt x="369997" y="1244680"/>
                    <a:pt x="384569" y="1241804"/>
                    <a:pt x="398595" y="1237129"/>
                  </a:cubicBezTo>
                  <a:cubicBezTo>
                    <a:pt x="428195" y="1227262"/>
                    <a:pt x="454450" y="1212407"/>
                    <a:pt x="484656" y="1204856"/>
                  </a:cubicBezTo>
                  <a:cubicBezTo>
                    <a:pt x="502394" y="1200421"/>
                    <a:pt x="520515" y="1197685"/>
                    <a:pt x="538444" y="1194099"/>
                  </a:cubicBezTo>
                  <a:cubicBezTo>
                    <a:pt x="556374" y="1186927"/>
                    <a:pt x="573913" y="1178690"/>
                    <a:pt x="592233" y="1172583"/>
                  </a:cubicBezTo>
                  <a:cubicBezTo>
                    <a:pt x="606259" y="1167908"/>
                    <a:pt x="622426" y="1169161"/>
                    <a:pt x="635263" y="1161826"/>
                  </a:cubicBezTo>
                  <a:cubicBezTo>
                    <a:pt x="713235" y="1117271"/>
                    <a:pt x="608281" y="1127790"/>
                    <a:pt x="732082" y="1086522"/>
                  </a:cubicBezTo>
                  <a:cubicBezTo>
                    <a:pt x="742840" y="1082936"/>
                    <a:pt x="754442" y="1081271"/>
                    <a:pt x="764355" y="1075764"/>
                  </a:cubicBezTo>
                  <a:cubicBezTo>
                    <a:pt x="801581" y="1055083"/>
                    <a:pt x="834138" y="1032904"/>
                    <a:pt x="861174" y="1000461"/>
                  </a:cubicBezTo>
                  <a:cubicBezTo>
                    <a:pt x="869451" y="990529"/>
                    <a:pt x="874099" y="977851"/>
                    <a:pt x="882689" y="968188"/>
                  </a:cubicBezTo>
                  <a:cubicBezTo>
                    <a:pt x="902904" y="945446"/>
                    <a:pt x="925720" y="925157"/>
                    <a:pt x="947235" y="903642"/>
                  </a:cubicBezTo>
                  <a:cubicBezTo>
                    <a:pt x="957993" y="892884"/>
                    <a:pt x="971069" y="884028"/>
                    <a:pt x="979508" y="871369"/>
                  </a:cubicBezTo>
                  <a:cubicBezTo>
                    <a:pt x="1027057" y="800044"/>
                    <a:pt x="971177" y="879295"/>
                    <a:pt x="1033296" y="806823"/>
                  </a:cubicBezTo>
                  <a:cubicBezTo>
                    <a:pt x="1044964" y="793210"/>
                    <a:pt x="1050651" y="773738"/>
                    <a:pt x="1065569" y="763793"/>
                  </a:cubicBezTo>
                  <a:cubicBezTo>
                    <a:pt x="1065577" y="763787"/>
                    <a:pt x="1146247" y="736900"/>
                    <a:pt x="1162388" y="731520"/>
                  </a:cubicBezTo>
                  <a:cubicBezTo>
                    <a:pt x="1173146" y="727934"/>
                    <a:pt x="1184519" y="725833"/>
                    <a:pt x="1194661" y="720762"/>
                  </a:cubicBezTo>
                  <a:cubicBezTo>
                    <a:pt x="1209004" y="713590"/>
                    <a:pt x="1222133" y="703136"/>
                    <a:pt x="1237691" y="699247"/>
                  </a:cubicBezTo>
                  <a:cubicBezTo>
                    <a:pt x="1265738" y="692235"/>
                    <a:pt x="1295236" y="693242"/>
                    <a:pt x="1323753" y="688489"/>
                  </a:cubicBezTo>
                  <a:cubicBezTo>
                    <a:pt x="1338337" y="686058"/>
                    <a:pt x="1352199" y="680163"/>
                    <a:pt x="1366783" y="677732"/>
                  </a:cubicBezTo>
                  <a:cubicBezTo>
                    <a:pt x="1395300" y="672979"/>
                    <a:pt x="1424157" y="670560"/>
                    <a:pt x="1452844" y="666974"/>
                  </a:cubicBezTo>
                  <a:cubicBezTo>
                    <a:pt x="1530224" y="641180"/>
                    <a:pt x="1433592" y="672474"/>
                    <a:pt x="1528148" y="645459"/>
                  </a:cubicBezTo>
                  <a:cubicBezTo>
                    <a:pt x="1539051" y="642344"/>
                    <a:pt x="1550508" y="640208"/>
                    <a:pt x="1560421" y="634701"/>
                  </a:cubicBezTo>
                  <a:cubicBezTo>
                    <a:pt x="1671387" y="573052"/>
                    <a:pt x="1584217" y="605253"/>
                    <a:pt x="1657240" y="580913"/>
                  </a:cubicBezTo>
                  <a:cubicBezTo>
                    <a:pt x="1711754" y="526396"/>
                    <a:pt x="1641203" y="590535"/>
                    <a:pt x="1711028" y="548640"/>
                  </a:cubicBezTo>
                  <a:cubicBezTo>
                    <a:pt x="1784861" y="504340"/>
                    <a:pt x="1673392" y="546840"/>
                    <a:pt x="1764816" y="516367"/>
                  </a:cubicBezTo>
                  <a:cubicBezTo>
                    <a:pt x="1775574" y="509195"/>
                    <a:pt x="1785274" y="500103"/>
                    <a:pt x="1797089" y="494852"/>
                  </a:cubicBezTo>
                  <a:cubicBezTo>
                    <a:pt x="1817814" y="485641"/>
                    <a:pt x="1842765" y="485916"/>
                    <a:pt x="1861635" y="473336"/>
                  </a:cubicBezTo>
                  <a:cubicBezTo>
                    <a:pt x="1940280" y="420907"/>
                    <a:pt x="1841377" y="484914"/>
                    <a:pt x="1936939" y="430306"/>
                  </a:cubicBezTo>
                  <a:cubicBezTo>
                    <a:pt x="1948164" y="423891"/>
                    <a:pt x="1957327" y="413883"/>
                    <a:pt x="1969211" y="408790"/>
                  </a:cubicBezTo>
                  <a:cubicBezTo>
                    <a:pt x="1982801" y="402966"/>
                    <a:pt x="1997898" y="401619"/>
                    <a:pt x="2012242" y="398033"/>
                  </a:cubicBezTo>
                  <a:cubicBezTo>
                    <a:pt x="2054266" y="356007"/>
                    <a:pt x="2010169" y="393690"/>
                    <a:pt x="2066030" y="365760"/>
                  </a:cubicBezTo>
                  <a:cubicBezTo>
                    <a:pt x="2077594" y="359978"/>
                    <a:pt x="2086488" y="349495"/>
                    <a:pt x="2098303" y="344244"/>
                  </a:cubicBezTo>
                  <a:cubicBezTo>
                    <a:pt x="2119027" y="335033"/>
                    <a:pt x="2141334" y="329901"/>
                    <a:pt x="2162849" y="322729"/>
                  </a:cubicBezTo>
                  <a:lnTo>
                    <a:pt x="2195122" y="311972"/>
                  </a:lnTo>
                  <a:cubicBezTo>
                    <a:pt x="2271198" y="261253"/>
                    <a:pt x="2176995" y="324919"/>
                    <a:pt x="2270426" y="258183"/>
                  </a:cubicBezTo>
                  <a:cubicBezTo>
                    <a:pt x="2280947" y="250668"/>
                    <a:pt x="2291135" y="242450"/>
                    <a:pt x="2302699" y="236668"/>
                  </a:cubicBezTo>
                  <a:cubicBezTo>
                    <a:pt x="2312841" y="231597"/>
                    <a:pt x="2324214" y="229496"/>
                    <a:pt x="2334971" y="225910"/>
                  </a:cubicBezTo>
                  <a:cubicBezTo>
                    <a:pt x="2374772" y="186111"/>
                    <a:pt x="2348049" y="210020"/>
                    <a:pt x="2421033" y="161364"/>
                  </a:cubicBezTo>
                  <a:cubicBezTo>
                    <a:pt x="2462740" y="133559"/>
                    <a:pt x="2441041" y="143937"/>
                    <a:pt x="2485579" y="129092"/>
                  </a:cubicBezTo>
                  <a:cubicBezTo>
                    <a:pt x="2496336" y="121920"/>
                    <a:pt x="2506287" y="113358"/>
                    <a:pt x="2517851" y="107576"/>
                  </a:cubicBezTo>
                  <a:cubicBezTo>
                    <a:pt x="2527993" y="102505"/>
                    <a:pt x="2540400" y="102653"/>
                    <a:pt x="2550124" y="96819"/>
                  </a:cubicBezTo>
                  <a:cubicBezTo>
                    <a:pt x="2558821" y="91601"/>
                    <a:pt x="2562943" y="80521"/>
                    <a:pt x="2571640" y="75303"/>
                  </a:cubicBezTo>
                  <a:cubicBezTo>
                    <a:pt x="2581364" y="69469"/>
                    <a:pt x="2593490" y="69013"/>
                    <a:pt x="2603913" y="64546"/>
                  </a:cubicBezTo>
                  <a:cubicBezTo>
                    <a:pt x="2618653" y="58229"/>
                    <a:pt x="2632054" y="48986"/>
                    <a:pt x="2646943" y="43030"/>
                  </a:cubicBezTo>
                  <a:cubicBezTo>
                    <a:pt x="2668000" y="34607"/>
                    <a:pt x="2689974" y="28687"/>
                    <a:pt x="2711489" y="21515"/>
                  </a:cubicBezTo>
                  <a:lnTo>
                    <a:pt x="2743762" y="10757"/>
                  </a:lnTo>
                  <a:lnTo>
                    <a:pt x="2776035" y="0"/>
                  </a:lnTo>
                  <a:cubicBezTo>
                    <a:pt x="2908713" y="3586"/>
                    <a:pt x="3041507" y="4129"/>
                    <a:pt x="3174068" y="10757"/>
                  </a:cubicBezTo>
                  <a:cubicBezTo>
                    <a:pt x="3185393" y="11323"/>
                    <a:pt x="3195438" y="18400"/>
                    <a:pt x="3206341" y="21515"/>
                  </a:cubicBezTo>
                  <a:cubicBezTo>
                    <a:pt x="3220557" y="25577"/>
                    <a:pt x="3235028" y="28687"/>
                    <a:pt x="3249371" y="32273"/>
                  </a:cubicBezTo>
                  <a:cubicBezTo>
                    <a:pt x="3403564" y="28687"/>
                    <a:pt x="3558004" y="30940"/>
                    <a:pt x="3711950" y="21515"/>
                  </a:cubicBezTo>
                  <a:cubicBezTo>
                    <a:pt x="3734587" y="20129"/>
                    <a:pt x="3776496" y="0"/>
                    <a:pt x="3776496" y="0"/>
                  </a:cubicBezTo>
                  <a:cubicBezTo>
                    <a:pt x="3827640" y="34095"/>
                    <a:pt x="3804680" y="9249"/>
                    <a:pt x="3830284" y="86061"/>
                  </a:cubicBezTo>
                  <a:lnTo>
                    <a:pt x="3841042" y="118334"/>
                  </a:lnTo>
                  <a:lnTo>
                    <a:pt x="3851800" y="150607"/>
                  </a:lnTo>
                  <a:cubicBezTo>
                    <a:pt x="3848214" y="197223"/>
                    <a:pt x="3877133" y="260734"/>
                    <a:pt x="3841042" y="290456"/>
                  </a:cubicBezTo>
                  <a:cubicBezTo>
                    <a:pt x="3796667" y="327000"/>
                    <a:pt x="3726121" y="295494"/>
                    <a:pt x="3668920" y="301214"/>
                  </a:cubicBezTo>
                  <a:cubicBezTo>
                    <a:pt x="3552646" y="312842"/>
                    <a:pt x="3657595" y="311972"/>
                    <a:pt x="3615131" y="311972"/>
                  </a:cubicBezTo>
                </a:path>
              </a:pathLst>
            </a:cu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orme libre 5"/>
            <p:cNvSpPr/>
            <p:nvPr/>
          </p:nvSpPr>
          <p:spPr>
            <a:xfrm>
              <a:off x="2345167" y="3158201"/>
              <a:ext cx="505694" cy="462578"/>
            </a:xfrm>
            <a:custGeom>
              <a:avLst/>
              <a:gdLst>
                <a:gd name="connsiteX0" fmla="*/ 376518 w 505694"/>
                <a:gd name="connsiteY0" fmla="*/ 0 h 462578"/>
                <a:gd name="connsiteX1" fmla="*/ 258184 w 505694"/>
                <a:gd name="connsiteY1" fmla="*/ 53788 h 462578"/>
                <a:gd name="connsiteX2" fmla="*/ 225911 w 505694"/>
                <a:gd name="connsiteY2" fmla="*/ 64545 h 462578"/>
                <a:gd name="connsiteX3" fmla="*/ 193638 w 505694"/>
                <a:gd name="connsiteY3" fmla="*/ 86061 h 462578"/>
                <a:gd name="connsiteX4" fmla="*/ 150607 w 505694"/>
                <a:gd name="connsiteY4" fmla="*/ 139849 h 462578"/>
                <a:gd name="connsiteX5" fmla="*/ 118334 w 505694"/>
                <a:gd name="connsiteY5" fmla="*/ 161364 h 462578"/>
                <a:gd name="connsiteX6" fmla="*/ 32273 w 505694"/>
                <a:gd name="connsiteY6" fmla="*/ 236668 h 462578"/>
                <a:gd name="connsiteX7" fmla="*/ 0 w 505694"/>
                <a:gd name="connsiteY7" fmla="*/ 258183 h 462578"/>
                <a:gd name="connsiteX8" fmla="*/ 10758 w 505694"/>
                <a:gd name="connsiteY8" fmla="*/ 333487 h 462578"/>
                <a:gd name="connsiteX9" fmla="*/ 64546 w 505694"/>
                <a:gd name="connsiteY9" fmla="*/ 398033 h 462578"/>
                <a:gd name="connsiteX10" fmla="*/ 75304 w 505694"/>
                <a:gd name="connsiteY10" fmla="*/ 430305 h 462578"/>
                <a:gd name="connsiteX11" fmla="*/ 107577 w 505694"/>
                <a:gd name="connsiteY11" fmla="*/ 441063 h 462578"/>
                <a:gd name="connsiteX12" fmla="*/ 182880 w 505694"/>
                <a:gd name="connsiteY12" fmla="*/ 462578 h 462578"/>
                <a:gd name="connsiteX13" fmla="*/ 215153 w 505694"/>
                <a:gd name="connsiteY13" fmla="*/ 441063 h 462578"/>
                <a:gd name="connsiteX14" fmla="*/ 258184 w 505694"/>
                <a:gd name="connsiteY14" fmla="*/ 387275 h 462578"/>
                <a:gd name="connsiteX15" fmla="*/ 322729 w 505694"/>
                <a:gd name="connsiteY15" fmla="*/ 355002 h 462578"/>
                <a:gd name="connsiteX16" fmla="*/ 365760 w 505694"/>
                <a:gd name="connsiteY16" fmla="*/ 311971 h 462578"/>
                <a:gd name="connsiteX17" fmla="*/ 387275 w 505694"/>
                <a:gd name="connsiteY17" fmla="*/ 279698 h 462578"/>
                <a:gd name="connsiteX18" fmla="*/ 430306 w 505694"/>
                <a:gd name="connsiteY18" fmla="*/ 258183 h 462578"/>
                <a:gd name="connsiteX19" fmla="*/ 494852 w 505694"/>
                <a:gd name="connsiteY19" fmla="*/ 236668 h 462578"/>
                <a:gd name="connsiteX20" fmla="*/ 505609 w 505694"/>
                <a:gd name="connsiteY20" fmla="*/ 204395 h 462578"/>
                <a:gd name="connsiteX21" fmla="*/ 494852 w 505694"/>
                <a:gd name="connsiteY21" fmla="*/ 86061 h 462578"/>
                <a:gd name="connsiteX22" fmla="*/ 419548 w 505694"/>
                <a:gd name="connsiteY22" fmla="*/ 21515 h 462578"/>
                <a:gd name="connsiteX23" fmla="*/ 376518 w 505694"/>
                <a:gd name="connsiteY23" fmla="*/ 0 h 46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5694" h="462578">
                  <a:moveTo>
                    <a:pt x="376518" y="0"/>
                  </a:moveTo>
                  <a:cubicBezTo>
                    <a:pt x="303284" y="43940"/>
                    <a:pt x="342563" y="25662"/>
                    <a:pt x="258184" y="53788"/>
                  </a:cubicBezTo>
                  <a:lnTo>
                    <a:pt x="225911" y="64545"/>
                  </a:lnTo>
                  <a:cubicBezTo>
                    <a:pt x="215153" y="71717"/>
                    <a:pt x="203734" y="77984"/>
                    <a:pt x="193638" y="86061"/>
                  </a:cubicBezTo>
                  <a:cubicBezTo>
                    <a:pt x="140401" y="128651"/>
                    <a:pt x="206530" y="83926"/>
                    <a:pt x="150607" y="139849"/>
                  </a:cubicBezTo>
                  <a:cubicBezTo>
                    <a:pt x="141465" y="148991"/>
                    <a:pt x="129092" y="154192"/>
                    <a:pt x="118334" y="161364"/>
                  </a:cubicBezTo>
                  <a:cubicBezTo>
                    <a:pt x="82476" y="215152"/>
                    <a:pt x="107576" y="186466"/>
                    <a:pt x="32273" y="236668"/>
                  </a:cubicBezTo>
                  <a:lnTo>
                    <a:pt x="0" y="258183"/>
                  </a:lnTo>
                  <a:cubicBezTo>
                    <a:pt x="3586" y="283284"/>
                    <a:pt x="3472" y="309200"/>
                    <a:pt x="10758" y="333487"/>
                  </a:cubicBezTo>
                  <a:cubicBezTo>
                    <a:pt x="17177" y="354884"/>
                    <a:pt x="50824" y="384311"/>
                    <a:pt x="64546" y="398033"/>
                  </a:cubicBezTo>
                  <a:cubicBezTo>
                    <a:pt x="68132" y="408790"/>
                    <a:pt x="67286" y="422287"/>
                    <a:pt x="75304" y="430305"/>
                  </a:cubicBezTo>
                  <a:cubicBezTo>
                    <a:pt x="83322" y="438323"/>
                    <a:pt x="96674" y="437948"/>
                    <a:pt x="107577" y="441063"/>
                  </a:cubicBezTo>
                  <a:cubicBezTo>
                    <a:pt x="202158" y="468087"/>
                    <a:pt x="105480" y="436780"/>
                    <a:pt x="182880" y="462578"/>
                  </a:cubicBezTo>
                  <a:cubicBezTo>
                    <a:pt x="193638" y="455406"/>
                    <a:pt x="206011" y="450205"/>
                    <a:pt x="215153" y="441063"/>
                  </a:cubicBezTo>
                  <a:cubicBezTo>
                    <a:pt x="237144" y="419072"/>
                    <a:pt x="231565" y="403246"/>
                    <a:pt x="258184" y="387275"/>
                  </a:cubicBezTo>
                  <a:cubicBezTo>
                    <a:pt x="321810" y="349100"/>
                    <a:pt x="259260" y="409405"/>
                    <a:pt x="322729" y="355002"/>
                  </a:cubicBezTo>
                  <a:cubicBezTo>
                    <a:pt x="338130" y="341801"/>
                    <a:pt x="354508" y="328849"/>
                    <a:pt x="365760" y="311971"/>
                  </a:cubicBezTo>
                  <a:cubicBezTo>
                    <a:pt x="372932" y="301213"/>
                    <a:pt x="377343" y="287975"/>
                    <a:pt x="387275" y="279698"/>
                  </a:cubicBezTo>
                  <a:cubicBezTo>
                    <a:pt x="399595" y="269432"/>
                    <a:pt x="415416" y="264139"/>
                    <a:pt x="430306" y="258183"/>
                  </a:cubicBezTo>
                  <a:cubicBezTo>
                    <a:pt x="451363" y="249760"/>
                    <a:pt x="494852" y="236668"/>
                    <a:pt x="494852" y="236668"/>
                  </a:cubicBezTo>
                  <a:cubicBezTo>
                    <a:pt x="498438" y="225910"/>
                    <a:pt x="505609" y="215735"/>
                    <a:pt x="505609" y="204395"/>
                  </a:cubicBezTo>
                  <a:cubicBezTo>
                    <a:pt x="505609" y="164788"/>
                    <a:pt x="507377" y="123636"/>
                    <a:pt x="494852" y="86061"/>
                  </a:cubicBezTo>
                  <a:cubicBezTo>
                    <a:pt x="491448" y="75849"/>
                    <a:pt x="437615" y="27537"/>
                    <a:pt x="419548" y="21515"/>
                  </a:cubicBezTo>
                  <a:cubicBezTo>
                    <a:pt x="332614" y="-7463"/>
                    <a:pt x="374468" y="30223"/>
                    <a:pt x="376518" y="0"/>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orme libre 16"/>
            <p:cNvSpPr/>
            <p:nvPr/>
          </p:nvSpPr>
          <p:spPr>
            <a:xfrm>
              <a:off x="989704" y="4039201"/>
              <a:ext cx="1021976" cy="1156743"/>
            </a:xfrm>
            <a:custGeom>
              <a:avLst/>
              <a:gdLst>
                <a:gd name="connsiteX0" fmla="*/ 839096 w 1021976"/>
                <a:gd name="connsiteY0" fmla="*/ 27190 h 1156743"/>
                <a:gd name="connsiteX1" fmla="*/ 774550 w 1021976"/>
                <a:gd name="connsiteY1" fmla="*/ 5674 h 1156743"/>
                <a:gd name="connsiteX2" fmla="*/ 559397 w 1021976"/>
                <a:gd name="connsiteY2" fmla="*/ 37947 h 1156743"/>
                <a:gd name="connsiteX3" fmla="*/ 537882 w 1021976"/>
                <a:gd name="connsiteY3" fmla="*/ 59463 h 1156743"/>
                <a:gd name="connsiteX4" fmla="*/ 494851 w 1021976"/>
                <a:gd name="connsiteY4" fmla="*/ 124008 h 1156743"/>
                <a:gd name="connsiteX5" fmla="*/ 430305 w 1021976"/>
                <a:gd name="connsiteY5" fmla="*/ 156281 h 1156743"/>
                <a:gd name="connsiteX6" fmla="*/ 408790 w 1021976"/>
                <a:gd name="connsiteY6" fmla="*/ 177797 h 1156743"/>
                <a:gd name="connsiteX7" fmla="*/ 311971 w 1021976"/>
                <a:gd name="connsiteY7" fmla="*/ 220827 h 1156743"/>
                <a:gd name="connsiteX8" fmla="*/ 247425 w 1021976"/>
                <a:gd name="connsiteY8" fmla="*/ 328404 h 1156743"/>
                <a:gd name="connsiteX9" fmla="*/ 236668 w 1021976"/>
                <a:gd name="connsiteY9" fmla="*/ 360677 h 1156743"/>
                <a:gd name="connsiteX10" fmla="*/ 204395 w 1021976"/>
                <a:gd name="connsiteY10" fmla="*/ 435980 h 1156743"/>
                <a:gd name="connsiteX11" fmla="*/ 161364 w 1021976"/>
                <a:gd name="connsiteY11" fmla="*/ 457495 h 1156743"/>
                <a:gd name="connsiteX12" fmla="*/ 139849 w 1021976"/>
                <a:gd name="connsiteY12" fmla="*/ 479011 h 1156743"/>
                <a:gd name="connsiteX13" fmla="*/ 75303 w 1021976"/>
                <a:gd name="connsiteY13" fmla="*/ 522041 h 1156743"/>
                <a:gd name="connsiteX14" fmla="*/ 53788 w 1021976"/>
                <a:gd name="connsiteY14" fmla="*/ 543557 h 1156743"/>
                <a:gd name="connsiteX15" fmla="*/ 21515 w 1021976"/>
                <a:gd name="connsiteY15" fmla="*/ 608103 h 1156743"/>
                <a:gd name="connsiteX16" fmla="*/ 0 w 1021976"/>
                <a:gd name="connsiteY16" fmla="*/ 694164 h 1156743"/>
                <a:gd name="connsiteX17" fmla="*/ 10757 w 1021976"/>
                <a:gd name="connsiteY17" fmla="*/ 1081439 h 1156743"/>
                <a:gd name="connsiteX18" fmla="*/ 43030 w 1021976"/>
                <a:gd name="connsiteY18" fmla="*/ 1102954 h 1156743"/>
                <a:gd name="connsiteX19" fmla="*/ 150607 w 1021976"/>
                <a:gd name="connsiteY19" fmla="*/ 1145985 h 1156743"/>
                <a:gd name="connsiteX20" fmla="*/ 204395 w 1021976"/>
                <a:gd name="connsiteY20" fmla="*/ 1156743 h 1156743"/>
                <a:gd name="connsiteX21" fmla="*/ 365760 w 1021976"/>
                <a:gd name="connsiteY21" fmla="*/ 1145985 h 1156743"/>
                <a:gd name="connsiteX22" fmla="*/ 430305 w 1021976"/>
                <a:gd name="connsiteY22" fmla="*/ 1124470 h 1156743"/>
                <a:gd name="connsiteX23" fmla="*/ 505609 w 1021976"/>
                <a:gd name="connsiteY23" fmla="*/ 1113712 h 1156743"/>
                <a:gd name="connsiteX24" fmla="*/ 591670 w 1021976"/>
                <a:gd name="connsiteY24" fmla="*/ 1070681 h 1156743"/>
                <a:gd name="connsiteX25" fmla="*/ 656216 w 1021976"/>
                <a:gd name="connsiteY25" fmla="*/ 1027651 h 1156743"/>
                <a:gd name="connsiteX26" fmla="*/ 677731 w 1021976"/>
                <a:gd name="connsiteY26" fmla="*/ 995378 h 1156743"/>
                <a:gd name="connsiteX27" fmla="*/ 688489 w 1021976"/>
                <a:gd name="connsiteY27" fmla="*/ 963105 h 1156743"/>
                <a:gd name="connsiteX28" fmla="*/ 731520 w 1021976"/>
                <a:gd name="connsiteY28" fmla="*/ 909317 h 1156743"/>
                <a:gd name="connsiteX29" fmla="*/ 774550 w 1021976"/>
                <a:gd name="connsiteY29" fmla="*/ 898559 h 1156743"/>
                <a:gd name="connsiteX30" fmla="*/ 806823 w 1021976"/>
                <a:gd name="connsiteY30" fmla="*/ 877044 h 1156743"/>
                <a:gd name="connsiteX31" fmla="*/ 871369 w 1021976"/>
                <a:gd name="connsiteY31" fmla="*/ 844771 h 1156743"/>
                <a:gd name="connsiteX32" fmla="*/ 903642 w 1021976"/>
                <a:gd name="connsiteY32" fmla="*/ 747952 h 1156743"/>
                <a:gd name="connsiteX33" fmla="*/ 914400 w 1021976"/>
                <a:gd name="connsiteY33" fmla="*/ 715679 h 1156743"/>
                <a:gd name="connsiteX34" fmla="*/ 946672 w 1021976"/>
                <a:gd name="connsiteY34" fmla="*/ 640375 h 1156743"/>
                <a:gd name="connsiteX35" fmla="*/ 957430 w 1021976"/>
                <a:gd name="connsiteY35" fmla="*/ 511284 h 1156743"/>
                <a:gd name="connsiteX36" fmla="*/ 978945 w 1021976"/>
                <a:gd name="connsiteY36" fmla="*/ 446738 h 1156743"/>
                <a:gd name="connsiteX37" fmla="*/ 989703 w 1021976"/>
                <a:gd name="connsiteY37" fmla="*/ 414465 h 1156743"/>
                <a:gd name="connsiteX38" fmla="*/ 1000461 w 1021976"/>
                <a:gd name="connsiteY38" fmla="*/ 263858 h 1156743"/>
                <a:gd name="connsiteX39" fmla="*/ 1021976 w 1021976"/>
                <a:gd name="connsiteY39" fmla="*/ 199312 h 1156743"/>
                <a:gd name="connsiteX40" fmla="*/ 1011218 w 1021976"/>
                <a:gd name="connsiteY40" fmla="*/ 113251 h 1156743"/>
                <a:gd name="connsiteX41" fmla="*/ 946672 w 1021976"/>
                <a:gd name="connsiteY41" fmla="*/ 91735 h 1156743"/>
                <a:gd name="connsiteX42" fmla="*/ 914400 w 1021976"/>
                <a:gd name="connsiteY42" fmla="*/ 80978 h 1156743"/>
                <a:gd name="connsiteX43" fmla="*/ 860611 w 1021976"/>
                <a:gd name="connsiteY43" fmla="*/ 37947 h 1156743"/>
                <a:gd name="connsiteX44" fmla="*/ 839096 w 1021976"/>
                <a:gd name="connsiteY44" fmla="*/ 27190 h 1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1976" h="1156743">
                  <a:moveTo>
                    <a:pt x="839096" y="27190"/>
                  </a:moveTo>
                  <a:cubicBezTo>
                    <a:pt x="824752" y="21811"/>
                    <a:pt x="797208" y="6659"/>
                    <a:pt x="774550" y="5674"/>
                  </a:cubicBezTo>
                  <a:cubicBezTo>
                    <a:pt x="664549" y="891"/>
                    <a:pt x="624317" y="-13989"/>
                    <a:pt x="559397" y="37947"/>
                  </a:cubicBezTo>
                  <a:cubicBezTo>
                    <a:pt x="551477" y="44283"/>
                    <a:pt x="543968" y="51349"/>
                    <a:pt x="537882" y="59463"/>
                  </a:cubicBezTo>
                  <a:cubicBezTo>
                    <a:pt x="522367" y="80149"/>
                    <a:pt x="519382" y="115831"/>
                    <a:pt x="494851" y="124008"/>
                  </a:cubicBezTo>
                  <a:cubicBezTo>
                    <a:pt x="460766" y="135370"/>
                    <a:pt x="460095" y="132449"/>
                    <a:pt x="430305" y="156281"/>
                  </a:cubicBezTo>
                  <a:cubicBezTo>
                    <a:pt x="422385" y="162617"/>
                    <a:pt x="417862" y="173261"/>
                    <a:pt x="408790" y="177797"/>
                  </a:cubicBezTo>
                  <a:cubicBezTo>
                    <a:pt x="255154" y="254616"/>
                    <a:pt x="406911" y="157535"/>
                    <a:pt x="311971" y="220827"/>
                  </a:cubicBezTo>
                  <a:cubicBezTo>
                    <a:pt x="281385" y="266706"/>
                    <a:pt x="267271" y="282097"/>
                    <a:pt x="247425" y="328404"/>
                  </a:cubicBezTo>
                  <a:cubicBezTo>
                    <a:pt x="242958" y="338827"/>
                    <a:pt x="239783" y="349774"/>
                    <a:pt x="236668" y="360677"/>
                  </a:cubicBezTo>
                  <a:cubicBezTo>
                    <a:pt x="228666" y="388685"/>
                    <a:pt x="228959" y="415510"/>
                    <a:pt x="204395" y="435980"/>
                  </a:cubicBezTo>
                  <a:cubicBezTo>
                    <a:pt x="192075" y="446246"/>
                    <a:pt x="175708" y="450323"/>
                    <a:pt x="161364" y="457495"/>
                  </a:cubicBezTo>
                  <a:cubicBezTo>
                    <a:pt x="154192" y="464667"/>
                    <a:pt x="147963" y="472925"/>
                    <a:pt x="139849" y="479011"/>
                  </a:cubicBezTo>
                  <a:cubicBezTo>
                    <a:pt x="119163" y="494526"/>
                    <a:pt x="93587" y="503756"/>
                    <a:pt x="75303" y="522041"/>
                  </a:cubicBezTo>
                  <a:lnTo>
                    <a:pt x="53788" y="543557"/>
                  </a:lnTo>
                  <a:cubicBezTo>
                    <a:pt x="26749" y="624673"/>
                    <a:pt x="63222" y="524691"/>
                    <a:pt x="21515" y="608103"/>
                  </a:cubicBezTo>
                  <a:cubicBezTo>
                    <a:pt x="10486" y="630160"/>
                    <a:pt x="4093" y="673699"/>
                    <a:pt x="0" y="694164"/>
                  </a:cubicBezTo>
                  <a:cubicBezTo>
                    <a:pt x="3586" y="823256"/>
                    <a:pt x="-2762" y="953007"/>
                    <a:pt x="10757" y="1081439"/>
                  </a:cubicBezTo>
                  <a:cubicBezTo>
                    <a:pt x="12110" y="1094297"/>
                    <a:pt x="31804" y="1096539"/>
                    <a:pt x="43030" y="1102954"/>
                  </a:cubicBezTo>
                  <a:cubicBezTo>
                    <a:pt x="73927" y="1120609"/>
                    <a:pt x="116694" y="1139202"/>
                    <a:pt x="150607" y="1145985"/>
                  </a:cubicBezTo>
                  <a:lnTo>
                    <a:pt x="204395" y="1156743"/>
                  </a:lnTo>
                  <a:cubicBezTo>
                    <a:pt x="258183" y="1153157"/>
                    <a:pt x="312394" y="1153609"/>
                    <a:pt x="365760" y="1145985"/>
                  </a:cubicBezTo>
                  <a:cubicBezTo>
                    <a:pt x="388211" y="1142778"/>
                    <a:pt x="407854" y="1127677"/>
                    <a:pt x="430305" y="1124470"/>
                  </a:cubicBezTo>
                  <a:lnTo>
                    <a:pt x="505609" y="1113712"/>
                  </a:lnTo>
                  <a:cubicBezTo>
                    <a:pt x="630165" y="1072194"/>
                    <a:pt x="531585" y="1115745"/>
                    <a:pt x="591670" y="1070681"/>
                  </a:cubicBezTo>
                  <a:cubicBezTo>
                    <a:pt x="612356" y="1055166"/>
                    <a:pt x="656216" y="1027651"/>
                    <a:pt x="656216" y="1027651"/>
                  </a:cubicBezTo>
                  <a:cubicBezTo>
                    <a:pt x="663388" y="1016893"/>
                    <a:pt x="671949" y="1006942"/>
                    <a:pt x="677731" y="995378"/>
                  </a:cubicBezTo>
                  <a:cubicBezTo>
                    <a:pt x="682802" y="985236"/>
                    <a:pt x="683418" y="973247"/>
                    <a:pt x="688489" y="963105"/>
                  </a:cubicBezTo>
                  <a:cubicBezTo>
                    <a:pt x="693557" y="952968"/>
                    <a:pt x="718177" y="915989"/>
                    <a:pt x="731520" y="909317"/>
                  </a:cubicBezTo>
                  <a:cubicBezTo>
                    <a:pt x="744744" y="902705"/>
                    <a:pt x="760207" y="902145"/>
                    <a:pt x="774550" y="898559"/>
                  </a:cubicBezTo>
                  <a:cubicBezTo>
                    <a:pt x="785308" y="891387"/>
                    <a:pt x="795259" y="882826"/>
                    <a:pt x="806823" y="877044"/>
                  </a:cubicBezTo>
                  <a:cubicBezTo>
                    <a:pt x="895900" y="832505"/>
                    <a:pt x="778879" y="906430"/>
                    <a:pt x="871369" y="844771"/>
                  </a:cubicBezTo>
                  <a:lnTo>
                    <a:pt x="903642" y="747952"/>
                  </a:lnTo>
                  <a:cubicBezTo>
                    <a:pt x="907228" y="737194"/>
                    <a:pt x="909329" y="725822"/>
                    <a:pt x="914400" y="715679"/>
                  </a:cubicBezTo>
                  <a:cubicBezTo>
                    <a:pt x="940986" y="662506"/>
                    <a:pt x="930844" y="687862"/>
                    <a:pt x="946672" y="640375"/>
                  </a:cubicBezTo>
                  <a:cubicBezTo>
                    <a:pt x="950258" y="597345"/>
                    <a:pt x="950331" y="553876"/>
                    <a:pt x="957430" y="511284"/>
                  </a:cubicBezTo>
                  <a:cubicBezTo>
                    <a:pt x="961158" y="488913"/>
                    <a:pt x="971773" y="468253"/>
                    <a:pt x="978945" y="446738"/>
                  </a:cubicBezTo>
                  <a:lnTo>
                    <a:pt x="989703" y="414465"/>
                  </a:lnTo>
                  <a:cubicBezTo>
                    <a:pt x="993289" y="364263"/>
                    <a:pt x="992995" y="313631"/>
                    <a:pt x="1000461" y="263858"/>
                  </a:cubicBezTo>
                  <a:cubicBezTo>
                    <a:pt x="1003825" y="241430"/>
                    <a:pt x="1021976" y="199312"/>
                    <a:pt x="1021976" y="199312"/>
                  </a:cubicBezTo>
                  <a:cubicBezTo>
                    <a:pt x="1018390" y="170625"/>
                    <a:pt x="1027797" y="136935"/>
                    <a:pt x="1011218" y="113251"/>
                  </a:cubicBezTo>
                  <a:cubicBezTo>
                    <a:pt x="998212" y="94671"/>
                    <a:pt x="968187" y="98907"/>
                    <a:pt x="946672" y="91735"/>
                  </a:cubicBezTo>
                  <a:lnTo>
                    <a:pt x="914400" y="80978"/>
                  </a:lnTo>
                  <a:cubicBezTo>
                    <a:pt x="862445" y="29026"/>
                    <a:pt x="928470" y="92235"/>
                    <a:pt x="860611" y="37947"/>
                  </a:cubicBezTo>
                  <a:cubicBezTo>
                    <a:pt x="852691" y="31611"/>
                    <a:pt x="853440" y="32569"/>
                    <a:pt x="839096" y="27190"/>
                  </a:cubicBez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rot="17856758">
              <a:off x="813316" y="4394435"/>
              <a:ext cx="1318053" cy="446276"/>
            </a:xfrm>
            <a:prstGeom prst="rect">
              <a:avLst/>
            </a:prstGeom>
          </p:spPr>
          <p:txBody>
            <a:bodyPr wrap="none">
              <a:spAutoFit/>
            </a:bodyPr>
            <a:lstStyle/>
            <a:p>
              <a:pPr algn="ctr"/>
              <a:r>
                <a:rPr lang="fr-BE" sz="2300" dirty="0" err="1">
                  <a:solidFill>
                    <a:schemeClr val="bg1"/>
                  </a:solidFill>
                </a:rPr>
                <a:t>Foetus</a:t>
              </a:r>
              <a:endParaRPr lang="fr-BE" sz="2300" dirty="0">
                <a:solidFill>
                  <a:schemeClr val="bg1"/>
                </a:solidFill>
              </a:endParaRPr>
            </a:p>
          </p:txBody>
        </p:sp>
      </p:grpSp>
      <p:sp>
        <p:nvSpPr>
          <p:cNvPr id="20" name="Flèche gauche 19"/>
          <p:cNvSpPr/>
          <p:nvPr/>
        </p:nvSpPr>
        <p:spPr>
          <a:xfrm rot="20000093">
            <a:off x="232515" y="2329966"/>
            <a:ext cx="3148556" cy="297272"/>
          </a:xfrm>
          <a:prstGeom prst="left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fr-BE"/>
          </a:p>
        </p:txBody>
      </p:sp>
      <p:sp>
        <p:nvSpPr>
          <p:cNvPr id="21" name="Flèche gauche 20"/>
          <p:cNvSpPr/>
          <p:nvPr/>
        </p:nvSpPr>
        <p:spPr>
          <a:xfrm>
            <a:off x="5527685" y="1855386"/>
            <a:ext cx="3148556" cy="297272"/>
          </a:xfrm>
          <a:prstGeom prst="left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fr-BE"/>
          </a:p>
        </p:txBody>
      </p:sp>
      <p:sp>
        <p:nvSpPr>
          <p:cNvPr id="25" name="Rectangle à coins arrondis 24"/>
          <p:cNvSpPr/>
          <p:nvPr/>
        </p:nvSpPr>
        <p:spPr>
          <a:xfrm>
            <a:off x="1114509" y="4615451"/>
            <a:ext cx="3078912" cy="41273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r>
              <a:rPr lang="fr-BE" sz="2000" dirty="0"/>
              <a:t>Position de l’utérus</a:t>
            </a:r>
          </a:p>
        </p:txBody>
      </p:sp>
      <p:sp>
        <p:nvSpPr>
          <p:cNvPr id="3" name="Espace réservé du numéro de diapositive 2"/>
          <p:cNvSpPr>
            <a:spLocks noGrp="1"/>
          </p:cNvSpPr>
          <p:nvPr>
            <p:ph type="sldNum" sz="quarter" idx="12"/>
          </p:nvPr>
        </p:nvSpPr>
        <p:spPr/>
        <p:txBody>
          <a:bodyPr/>
          <a:lstStyle/>
          <a:p>
            <a:fld id="{A86F1A05-098B-4BC5-8AFC-FFFE968C38FD}" type="slidenum">
              <a:rPr lang="fr-BE" smtClean="0"/>
              <a:t>92</a:t>
            </a:fld>
            <a:endParaRPr lang="fr-BE"/>
          </a:p>
        </p:txBody>
      </p:sp>
    </p:spTree>
    <p:extLst>
      <p:ext uri="{BB962C8B-B14F-4D97-AF65-F5344CB8AC3E}">
        <p14:creationId xmlns:p14="http://schemas.microsoft.com/office/powerpoint/2010/main" val="36640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animBg="1"/>
      <p:bldP spid="2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Titre 1"/>
          <p:cNvSpPr>
            <a:spLocks noGrp="1"/>
          </p:cNvSpPr>
          <p:nvPr>
            <p:ph type="title"/>
          </p:nvPr>
        </p:nvSpPr>
        <p:spPr>
          <a:xfrm>
            <a:off x="250826" y="250031"/>
            <a:ext cx="6049963" cy="457200"/>
          </a:xfrm>
          <a:solidFill>
            <a:srgbClr val="800000"/>
          </a:solidFill>
        </p:spPr>
        <p:txBody>
          <a:bodyPr/>
          <a:lstStyle/>
          <a:p>
            <a:r>
              <a:rPr lang="fr-BE" altLang="fr-FR" sz="2000">
                <a:solidFill>
                  <a:schemeClr val="bg1"/>
                </a:solidFill>
              </a:rPr>
              <a:t>Evolution of the diameter of the placentomes (cm) </a:t>
            </a:r>
          </a:p>
        </p:txBody>
      </p:sp>
      <p:graphicFrame>
        <p:nvGraphicFramePr>
          <p:cNvPr id="24579" name="Espace réservé du contenu 4"/>
          <p:cNvGraphicFramePr>
            <a:graphicFrameLocks noGrp="1"/>
          </p:cNvGraphicFramePr>
          <p:nvPr>
            <p:ph idx="1"/>
          </p:nvPr>
        </p:nvGraphicFramePr>
        <p:xfrm>
          <a:off x="273050" y="1075136"/>
          <a:ext cx="8616950" cy="3802856"/>
        </p:xfrm>
        <a:graphic>
          <a:graphicData uri="http://schemas.openxmlformats.org/presentationml/2006/ole">
            <mc:AlternateContent xmlns:mc="http://schemas.openxmlformats.org/markup-compatibility/2006">
              <mc:Choice xmlns:v="urn:schemas-microsoft-com:vml" Requires="v">
                <p:oleObj spid="_x0000_s45065" r:id="rId3" imgW="8614395" imgH="5072312" progId="Excel.Chart.8">
                  <p:embed/>
                </p:oleObj>
              </mc:Choice>
              <mc:Fallback>
                <p:oleObj r:id="rId3" imgW="8614395" imgH="5072312"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1075136"/>
                        <a:ext cx="8616950" cy="380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4580" name="Groupe 7"/>
          <p:cNvGrpSpPr>
            <a:grpSpLocks/>
          </p:cNvGrpSpPr>
          <p:nvPr/>
        </p:nvGrpSpPr>
        <p:grpSpPr bwMode="auto">
          <a:xfrm>
            <a:off x="827089" y="1275161"/>
            <a:ext cx="3648075" cy="1782365"/>
            <a:chOff x="827584" y="1700808"/>
            <a:chExt cx="3647232" cy="2376264"/>
          </a:xfrm>
        </p:grpSpPr>
        <p:pic>
          <p:nvPicPr>
            <p:cNvPr id="24583" name="Picture 2" descr="Placenta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700808"/>
              <a:ext cx="364723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727382" y="1721443"/>
              <a:ext cx="1428331" cy="389814"/>
            </a:xfrm>
            <a:prstGeom prst="rect">
              <a:avLst/>
            </a:prstGeom>
            <a:noFill/>
          </p:spPr>
          <p:txBody>
            <a:bodyPr wrap="none">
              <a:spAutoFit/>
            </a:bodyPr>
            <a:lstStyle/>
            <a:p>
              <a:pPr>
                <a:defRPr/>
              </a:pPr>
              <a:r>
                <a:rPr lang="fr-BE" sz="1300" dirty="0">
                  <a:solidFill>
                    <a:schemeClr val="bg1"/>
                  </a:solidFill>
                </a:rPr>
                <a:t>Lopez </a:t>
              </a:r>
              <a:r>
                <a:rPr lang="fr-BE" sz="1300" dirty="0" err="1">
                  <a:solidFill>
                    <a:schemeClr val="bg1"/>
                  </a:solidFill>
                </a:rPr>
                <a:t>Gatius</a:t>
              </a:r>
              <a:r>
                <a:rPr lang="fr-BE" sz="1300" dirty="0">
                  <a:solidFill>
                    <a:schemeClr val="bg1"/>
                  </a:solidFill>
                </a:rPr>
                <a:t> 2008</a:t>
              </a:r>
            </a:p>
          </p:txBody>
        </p:sp>
      </p:grpSp>
      <p:sp>
        <p:nvSpPr>
          <p:cNvPr id="2" name="ZoneTexte 1"/>
          <p:cNvSpPr txBox="1"/>
          <p:nvPr/>
        </p:nvSpPr>
        <p:spPr>
          <a:xfrm>
            <a:off x="2093118" y="3112295"/>
            <a:ext cx="1524001" cy="538605"/>
          </a:xfrm>
          <a:prstGeom prst="rect">
            <a:avLst/>
          </a:prstGeom>
          <a:solidFill>
            <a:srgbClr val="FFC000"/>
          </a:solidFill>
          <a:ln>
            <a:solidFill>
              <a:schemeClr val="tx1"/>
            </a:solidFill>
          </a:ln>
        </p:spPr>
        <p:txBody>
          <a:bodyPr wrap="none" lIns="76197" tIns="38098" rIns="76197" bIns="38098">
            <a:spAutoFit/>
          </a:bodyPr>
          <a:lstStyle/>
          <a:p>
            <a:pPr algn="ctr">
              <a:defRPr/>
            </a:pPr>
            <a:r>
              <a:rPr lang="fr-BE" sz="1500" dirty="0" err="1"/>
              <a:t>Easy</a:t>
            </a:r>
            <a:r>
              <a:rPr lang="fr-BE" sz="1500" dirty="0"/>
              <a:t> palpation of </a:t>
            </a:r>
          </a:p>
          <a:p>
            <a:pPr algn="ctr">
              <a:defRPr/>
            </a:pPr>
            <a:r>
              <a:rPr lang="fr-BE" sz="1500" dirty="0"/>
              <a:t>the  </a:t>
            </a:r>
            <a:r>
              <a:rPr lang="fr-BE" sz="1500" dirty="0" err="1"/>
              <a:t>placentomes</a:t>
            </a:r>
            <a:endParaRPr lang="fr-BE" sz="1500" dirty="0"/>
          </a:p>
        </p:txBody>
      </p:sp>
      <p:sp>
        <p:nvSpPr>
          <p:cNvPr id="24582" name="Flèche vers le bas 2"/>
          <p:cNvSpPr>
            <a:spLocks noChangeArrowheads="1"/>
          </p:cNvSpPr>
          <p:nvPr/>
        </p:nvSpPr>
        <p:spPr bwMode="auto">
          <a:xfrm>
            <a:off x="2555875" y="3650456"/>
            <a:ext cx="503238" cy="433388"/>
          </a:xfrm>
          <a:prstGeom prst="downArrow">
            <a:avLst>
              <a:gd name="adj1" fmla="val 50000"/>
              <a:gd name="adj2" fmla="val 50088"/>
            </a:avLst>
          </a:prstGeom>
          <a:solidFill>
            <a:srgbClr val="FFC000"/>
          </a:solidFill>
          <a:ln w="9525" algn="ctr">
            <a:solidFill>
              <a:schemeClr val="tx1"/>
            </a:solidFill>
            <a:round/>
            <a:headEnd/>
            <a:tailEnd/>
          </a:ln>
        </p:spPr>
        <p:txBody>
          <a:bodyPr lIns="76197" tIns="38098" rIns="76197" bIns="38098"/>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fr-BE" altLang="fr-FR"/>
          </a:p>
        </p:txBody>
      </p:sp>
    </p:spTree>
    <p:extLst>
      <p:ext uri="{BB962C8B-B14F-4D97-AF65-F5344CB8AC3E}">
        <p14:creationId xmlns:p14="http://schemas.microsoft.com/office/powerpoint/2010/main" val="37370978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4034" name="Espace réservé du contenu 4"/>
          <p:cNvGraphicFramePr>
            <a:graphicFrameLocks noGrp="1"/>
          </p:cNvGraphicFramePr>
          <p:nvPr>
            <p:ph idx="1"/>
          </p:nvPr>
        </p:nvGraphicFramePr>
        <p:xfrm>
          <a:off x="200025" y="859631"/>
          <a:ext cx="8616950" cy="3858816"/>
        </p:xfrm>
        <a:graphic>
          <a:graphicData uri="http://schemas.openxmlformats.org/presentationml/2006/ole">
            <mc:AlternateContent xmlns:mc="http://schemas.openxmlformats.org/markup-compatibility/2006">
              <mc:Choice xmlns:v="urn:schemas-microsoft-com:vml" Requires="v">
                <p:oleObj spid="_x0000_s46090" r:id="rId3" imgW="8614395" imgH="5145470" progId="Excel.Chart.8">
                  <p:embed/>
                </p:oleObj>
              </mc:Choice>
              <mc:Fallback>
                <p:oleObj r:id="rId3" imgW="8614395" imgH="5145470"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859631"/>
                        <a:ext cx="8616950" cy="385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5" name="Titre 1"/>
          <p:cNvSpPr>
            <a:spLocks noGrp="1"/>
          </p:cNvSpPr>
          <p:nvPr>
            <p:ph type="title"/>
          </p:nvPr>
        </p:nvSpPr>
        <p:spPr>
          <a:xfrm>
            <a:off x="250826" y="250033"/>
            <a:ext cx="5400675" cy="431006"/>
          </a:xfrm>
          <a:solidFill>
            <a:srgbClr val="800000"/>
          </a:solidFill>
        </p:spPr>
        <p:txBody>
          <a:bodyPr/>
          <a:lstStyle/>
          <a:p>
            <a:r>
              <a:rPr lang="fr-BE" altLang="fr-FR" sz="2000">
                <a:solidFill>
                  <a:schemeClr val="bg1"/>
                </a:solidFill>
              </a:rPr>
              <a:t>Evolution du diamètre de l’artère utérine (mm) </a:t>
            </a:r>
          </a:p>
        </p:txBody>
      </p:sp>
      <p:sp>
        <p:nvSpPr>
          <p:cNvPr id="4" name="Titre 1"/>
          <p:cNvSpPr txBox="1">
            <a:spLocks/>
          </p:cNvSpPr>
          <p:nvPr/>
        </p:nvSpPr>
        <p:spPr bwMode="auto">
          <a:xfrm>
            <a:off x="4139952" y="1275160"/>
            <a:ext cx="1721098" cy="588169"/>
          </a:xfrm>
          <a:prstGeom prst="rect">
            <a:avLst/>
          </a:prstGeom>
          <a:solidFill>
            <a:srgbClr val="FFC000"/>
          </a:solidFill>
          <a:ln w="9525">
            <a:solidFill>
              <a:schemeClr val="tx1"/>
            </a:solidFill>
            <a:miter lim="800000"/>
            <a:headEnd/>
            <a:tailEnd/>
          </a:ln>
        </p:spPr>
        <p:txBody>
          <a:bodyPr lIns="76197" tIns="38098" rIns="76197" bIns="38098" anchor="ctr"/>
          <a:lst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marL="457200" algn="l" rtl="0" eaLnBrk="0" fontAlgn="base" hangingPunct="0">
              <a:spcBef>
                <a:spcPct val="0"/>
              </a:spcBef>
              <a:spcAft>
                <a:spcPct val="0"/>
              </a:spcAft>
              <a:defRPr sz="3000">
                <a:solidFill>
                  <a:schemeClr val="bg1"/>
                </a:solidFill>
                <a:latin typeface="Arial Narrow" pitchFamily="34" charset="0"/>
              </a:defRPr>
            </a:lvl6pPr>
            <a:lvl7pPr marL="914400" algn="l" rtl="0" eaLnBrk="0" fontAlgn="base" hangingPunct="0">
              <a:spcBef>
                <a:spcPct val="0"/>
              </a:spcBef>
              <a:spcAft>
                <a:spcPct val="0"/>
              </a:spcAft>
              <a:defRPr sz="3000">
                <a:solidFill>
                  <a:schemeClr val="bg1"/>
                </a:solidFill>
                <a:latin typeface="Arial Narrow" pitchFamily="34" charset="0"/>
              </a:defRPr>
            </a:lvl7pPr>
            <a:lvl8pPr marL="1371600" algn="l" rtl="0" eaLnBrk="0" fontAlgn="base" hangingPunct="0">
              <a:spcBef>
                <a:spcPct val="0"/>
              </a:spcBef>
              <a:spcAft>
                <a:spcPct val="0"/>
              </a:spcAft>
              <a:defRPr sz="3000">
                <a:solidFill>
                  <a:schemeClr val="bg1"/>
                </a:solidFill>
                <a:latin typeface="Arial Narrow" pitchFamily="34" charset="0"/>
              </a:defRPr>
            </a:lvl8pPr>
            <a:lvl9pPr marL="1828800" algn="l" rtl="0" eaLnBrk="0" fontAlgn="base" hangingPunct="0">
              <a:spcBef>
                <a:spcPct val="0"/>
              </a:spcBef>
              <a:spcAft>
                <a:spcPct val="0"/>
              </a:spcAft>
              <a:defRPr sz="3000">
                <a:solidFill>
                  <a:schemeClr val="bg1"/>
                </a:solidFill>
                <a:latin typeface="Arial Narrow" pitchFamily="34" charset="0"/>
              </a:defRPr>
            </a:lvl9pPr>
          </a:lstStyle>
          <a:p>
            <a:pPr>
              <a:defRPr/>
            </a:pPr>
            <a:r>
              <a:rPr lang="fr-BE" altLang="fr-FR" sz="2000" kern="0" dirty="0"/>
              <a:t>Thrill très </a:t>
            </a:r>
          </a:p>
          <a:p>
            <a:pPr>
              <a:defRPr/>
            </a:pPr>
            <a:r>
              <a:rPr lang="fr-BE" altLang="fr-FR" sz="2000" kern="0" dirty="0"/>
              <a:t>perceptible</a:t>
            </a:r>
          </a:p>
        </p:txBody>
      </p:sp>
      <p:cxnSp>
        <p:nvCxnSpPr>
          <p:cNvPr id="5" name="Connecteur droit avec flèche 4"/>
          <p:cNvCxnSpPr>
            <a:cxnSpLocks noChangeShapeType="1"/>
          </p:cNvCxnSpPr>
          <p:nvPr/>
        </p:nvCxnSpPr>
        <p:spPr bwMode="auto">
          <a:xfrm>
            <a:off x="5143500" y="1863330"/>
            <a:ext cx="0" cy="654844"/>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18682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453" y="86917"/>
            <a:ext cx="7056907" cy="4973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re 1"/>
          <p:cNvSpPr txBox="1">
            <a:spLocks/>
          </p:cNvSpPr>
          <p:nvPr/>
        </p:nvSpPr>
        <p:spPr>
          <a:xfrm rot="16200000">
            <a:off x="6353859" y="2302557"/>
            <a:ext cx="4284886" cy="358775"/>
          </a:xfrm>
          <a:prstGeom prst="rect">
            <a:avLst/>
          </a:prstGeom>
          <a:solidFill>
            <a:srgbClr val="00B0F0"/>
          </a:solidFill>
          <a:ln>
            <a:solidFill>
              <a:schemeClr val="tx1"/>
            </a:solidFill>
          </a:ln>
        </p:spPr>
        <p:txBody>
          <a:bodyPr lIns="76197" tIns="38098" rIns="76197" bIns="38098"/>
          <a:lstStyle>
            <a:lvl1pPr algn="l" rtl="0" eaLnBrk="0" fontAlgn="base" hangingPunct="0">
              <a:spcBef>
                <a:spcPct val="0"/>
              </a:spcBef>
              <a:spcAft>
                <a:spcPct val="0"/>
              </a:spcAft>
              <a:defRPr sz="30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marL="457200" algn="l" rtl="0" eaLnBrk="0" fontAlgn="base" hangingPunct="0">
              <a:spcBef>
                <a:spcPct val="0"/>
              </a:spcBef>
              <a:spcAft>
                <a:spcPct val="0"/>
              </a:spcAft>
              <a:defRPr sz="3000">
                <a:solidFill>
                  <a:schemeClr val="bg1"/>
                </a:solidFill>
                <a:latin typeface="Arial Narrow" pitchFamily="34" charset="0"/>
              </a:defRPr>
            </a:lvl6pPr>
            <a:lvl7pPr marL="914400" algn="l" rtl="0" eaLnBrk="0" fontAlgn="base" hangingPunct="0">
              <a:spcBef>
                <a:spcPct val="0"/>
              </a:spcBef>
              <a:spcAft>
                <a:spcPct val="0"/>
              </a:spcAft>
              <a:defRPr sz="3000">
                <a:solidFill>
                  <a:schemeClr val="bg1"/>
                </a:solidFill>
                <a:latin typeface="Arial Narrow" pitchFamily="34" charset="0"/>
              </a:defRPr>
            </a:lvl7pPr>
            <a:lvl8pPr marL="1371600" algn="l" rtl="0" eaLnBrk="0" fontAlgn="base" hangingPunct="0">
              <a:spcBef>
                <a:spcPct val="0"/>
              </a:spcBef>
              <a:spcAft>
                <a:spcPct val="0"/>
              </a:spcAft>
              <a:defRPr sz="3000">
                <a:solidFill>
                  <a:schemeClr val="bg1"/>
                </a:solidFill>
                <a:latin typeface="Arial Narrow" pitchFamily="34" charset="0"/>
              </a:defRPr>
            </a:lvl8pPr>
            <a:lvl9pPr marL="1828800" algn="l" rtl="0" eaLnBrk="0" fontAlgn="base" hangingPunct="0">
              <a:spcBef>
                <a:spcPct val="0"/>
              </a:spcBef>
              <a:spcAft>
                <a:spcPct val="0"/>
              </a:spcAft>
              <a:defRPr sz="3000">
                <a:solidFill>
                  <a:schemeClr val="bg1"/>
                </a:solidFill>
                <a:latin typeface="Arial Narrow" pitchFamily="34" charset="0"/>
              </a:defRPr>
            </a:lvl9pPr>
          </a:lstStyle>
          <a:p>
            <a:pPr>
              <a:defRPr/>
            </a:pPr>
            <a:r>
              <a:rPr lang="fr-BE" sz="1200" b="1" kern="0" dirty="0"/>
              <a:t>Adapté de Manuel Fernandez Sanchez, </a:t>
            </a:r>
            <a:r>
              <a:rPr lang="fr-BE" sz="1200" b="1" kern="0" dirty="0" err="1"/>
              <a:t>Ceva</a:t>
            </a:r>
            <a:r>
              <a:rPr lang="fr-BE" sz="1200" b="1" kern="0" dirty="0"/>
              <a:t> Santé Animale</a:t>
            </a:r>
          </a:p>
        </p:txBody>
      </p:sp>
      <p:sp>
        <p:nvSpPr>
          <p:cNvPr id="2" name="Espace réservé du numéro de diapositive 1"/>
          <p:cNvSpPr>
            <a:spLocks noGrp="1"/>
          </p:cNvSpPr>
          <p:nvPr>
            <p:ph type="sldNum" sz="quarter" idx="12"/>
          </p:nvPr>
        </p:nvSpPr>
        <p:spPr/>
        <p:txBody>
          <a:bodyPr/>
          <a:lstStyle/>
          <a:p>
            <a:fld id="{A86F1A05-098B-4BC5-8AFC-FFFE968C38FD}" type="slidenum">
              <a:rPr lang="fr-BE" smtClean="0"/>
              <a:t>95</a:t>
            </a:fld>
            <a:endParaRPr lang="fr-BE"/>
          </a:p>
        </p:txBody>
      </p:sp>
    </p:spTree>
    <p:extLst>
      <p:ext uri="{BB962C8B-B14F-4D97-AF65-F5344CB8AC3E}">
        <p14:creationId xmlns:p14="http://schemas.microsoft.com/office/powerpoint/2010/main" val="37077610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95262"/>
            <a:ext cx="403163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6218" y="2913461"/>
            <a:ext cx="3910907" cy="194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ChangeArrowheads="1"/>
          </p:cNvSpPr>
          <p:nvPr/>
        </p:nvSpPr>
        <p:spPr bwMode="auto">
          <a:xfrm>
            <a:off x="6005843" y="1059656"/>
            <a:ext cx="2528558" cy="457200"/>
          </a:xfrm>
          <a:prstGeom prst="rect">
            <a:avLst/>
          </a:prstGeom>
          <a:gradFill rotWithShape="1">
            <a:gsLst>
              <a:gs pos="0">
                <a:srgbClr val="8CADEA"/>
              </a:gs>
              <a:gs pos="50000">
                <a:srgbClr val="BACCF0"/>
              </a:gs>
              <a:gs pos="100000">
                <a:srgbClr val="DEE6F7"/>
              </a:gs>
            </a:gsLst>
            <a:lin ang="0" scaled="1"/>
          </a:gradFill>
          <a:ln w="9525">
            <a:solidFill>
              <a:schemeClr val="tx1"/>
            </a:solidFill>
            <a:miter lim="800000"/>
            <a:headEnd/>
            <a:tailEnd/>
          </a:ln>
        </p:spPr>
        <p:txBody>
          <a:bodyPr lIns="76197" tIns="38098" rIns="76197" bIns="3809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BE" altLang="fr-FR" sz="2500">
                <a:latin typeface="Arial Narrow" panose="020B0606020202030204" pitchFamily="34" charset="0"/>
              </a:rPr>
              <a:t>gestation 80 jours</a:t>
            </a:r>
            <a:endParaRPr lang="fr-FR" altLang="fr-FR" sz="2500">
              <a:latin typeface="Arial Narrow" panose="020B0606020202030204" pitchFamily="34" charset="0"/>
            </a:endParaRPr>
          </a:p>
        </p:txBody>
      </p:sp>
      <p:sp>
        <p:nvSpPr>
          <p:cNvPr id="2" name="Espace réservé du numéro de diapositive 1"/>
          <p:cNvSpPr>
            <a:spLocks noGrp="1"/>
          </p:cNvSpPr>
          <p:nvPr>
            <p:ph type="sldNum" sz="quarter" idx="12"/>
          </p:nvPr>
        </p:nvSpPr>
        <p:spPr>
          <a:xfrm>
            <a:off x="6903808" y="4767263"/>
            <a:ext cx="1782992" cy="273844"/>
          </a:xfrm>
        </p:spPr>
        <p:txBody>
          <a:bodyPr/>
          <a:lstStyle/>
          <a:p>
            <a:fld id="{A86F1A05-098B-4BC5-8AFC-FFFE968C38FD}" type="slidenum">
              <a:rPr lang="fr-BE" smtClean="0"/>
              <a:t>96</a:t>
            </a:fld>
            <a:endParaRPr lang="fr-BE"/>
          </a:p>
        </p:txBody>
      </p:sp>
    </p:spTree>
    <p:extLst>
      <p:ext uri="{BB962C8B-B14F-4D97-AF65-F5344CB8AC3E}">
        <p14:creationId xmlns:p14="http://schemas.microsoft.com/office/powerpoint/2010/main" val="17053362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71550" y="1924050"/>
            <a:ext cx="7416800" cy="1512094"/>
          </a:xfrm>
          <a:prstGeom prst="roundRect">
            <a:avLst>
              <a:gd name="adj" fmla="val 16667"/>
            </a:avLst>
          </a:prstGeom>
          <a:solidFill>
            <a:schemeClr val="accent2">
              <a:lumMod val="75000"/>
            </a:schemeClr>
          </a:solidFill>
          <a:ln>
            <a:solidFill>
              <a:schemeClr val="bg1"/>
            </a:solidFill>
            <a:miter lim="800000"/>
            <a:headEnd/>
            <a:tailEnd/>
          </a:ln>
        </p:spPr>
        <p:txBody>
          <a:bodyPr>
            <a:normAutofit fontScale="90000"/>
          </a:bodyPr>
          <a:lstStyle/>
          <a:p>
            <a:pPr algn="ctr">
              <a:defRPr/>
            </a:pPr>
            <a:r>
              <a:rPr lang="fr-BE" altLang="fr-FR" sz="4500" dirty="0" smtClean="0">
                <a:solidFill>
                  <a:schemeClr val="bg1"/>
                </a:solidFill>
              </a:rPr>
              <a:t>Applications de l’échographie </a:t>
            </a:r>
            <a:br>
              <a:rPr lang="fr-BE" altLang="fr-FR" sz="4500" dirty="0" smtClean="0">
                <a:solidFill>
                  <a:schemeClr val="bg1"/>
                </a:solidFill>
              </a:rPr>
            </a:br>
            <a:r>
              <a:rPr lang="fr-BE" altLang="fr-FR" sz="4500" dirty="0" smtClean="0">
                <a:solidFill>
                  <a:schemeClr val="bg1"/>
                </a:solidFill>
              </a:rPr>
              <a:t>à l’animal gestant</a:t>
            </a:r>
          </a:p>
        </p:txBody>
      </p:sp>
    </p:spTree>
    <p:extLst>
      <p:ext uri="{BB962C8B-B14F-4D97-AF65-F5344CB8AC3E}">
        <p14:creationId xmlns:p14="http://schemas.microsoft.com/office/powerpoint/2010/main" val="35088338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269691937"/>
              </p:ext>
            </p:extLst>
          </p:nvPr>
        </p:nvGraphicFramePr>
        <p:xfrm>
          <a:off x="395288" y="1413273"/>
          <a:ext cx="7848600" cy="3462732"/>
        </p:xfrm>
        <a:graphic>
          <a:graphicData uri="http://schemas.openxmlformats.org/drawingml/2006/table">
            <a:tbl>
              <a:tblPr firstRow="1" bandRow="1">
                <a:tableStyleId>{5C22544A-7EE6-4342-B048-85BDC9FD1C3A}</a:tableStyleId>
              </a:tblPr>
              <a:tblGrid>
                <a:gridCol w="1008078"/>
                <a:gridCol w="5686316"/>
                <a:gridCol w="1154206"/>
              </a:tblGrid>
              <a:tr h="335942">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500" b="1" i="0" u="none" strike="noStrike" cap="none" normalizeH="0" baseline="0" dirty="0" smtClean="0">
                          <a:ln>
                            <a:noFill/>
                          </a:ln>
                          <a:solidFill>
                            <a:schemeClr val="bg1"/>
                          </a:solidFill>
                          <a:effectLst/>
                          <a:latin typeface="Calibri" panose="020F0502020204030204" pitchFamily="34" charset="0"/>
                        </a:rPr>
                        <a:t>PM</a:t>
                      </a:r>
                    </a:p>
                  </a:txBody>
                  <a:tcPr marL="91437" marR="91437" marT="34286" marB="34286" horzOverflow="overflow">
                    <a:solidFill>
                      <a:schemeClr val="accent6">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500" b="1" i="0" u="none" strike="noStrike" cap="none" normalizeH="0" baseline="0" dirty="0" smtClean="0">
                          <a:ln>
                            <a:noFill/>
                          </a:ln>
                          <a:solidFill>
                            <a:schemeClr val="bg1"/>
                          </a:solidFill>
                          <a:effectLst/>
                          <a:latin typeface="Calibri" panose="020F0502020204030204" pitchFamily="34" charset="0"/>
                        </a:rPr>
                        <a:t>Champs d’application</a:t>
                      </a:r>
                    </a:p>
                  </a:txBody>
                  <a:tcPr marL="91437" marR="91437" marT="34286" marB="34286" horzOverflow="overflow">
                    <a:solidFill>
                      <a:schemeClr val="accent6">
                        <a:lumMod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500" b="1" i="0" u="none" strike="noStrike" cap="none" normalizeH="0" baseline="0" dirty="0" smtClean="0">
                          <a:ln>
                            <a:noFill/>
                          </a:ln>
                          <a:solidFill>
                            <a:schemeClr val="bg1"/>
                          </a:solidFill>
                          <a:effectLst/>
                          <a:latin typeface="Calibri" panose="020F0502020204030204" pitchFamily="34" charset="0"/>
                        </a:rPr>
                        <a:t>US</a:t>
                      </a:r>
                    </a:p>
                  </a:txBody>
                  <a:tcPr marL="91437" marR="91437" marT="34286" marB="34286" horzOverflow="overflow">
                    <a:solidFill>
                      <a:schemeClr val="accent6">
                        <a:lumMod val="50000"/>
                      </a:schemeClr>
                    </a:solidFill>
                  </a:tcPr>
                </a:tc>
              </a:tr>
              <a:tr h="284250">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 (&gt; 40 J</a:t>
                      </a:r>
                    </a:p>
                  </a:txBody>
                  <a:tcPr marL="91437" marR="91437" marT="34284" marB="34284" horzOverflow="overflow">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Constat de gestation</a:t>
                      </a:r>
                    </a:p>
                  </a:txBody>
                  <a:tcPr marL="91437" marR="91437" marT="34284" marB="34284"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 (&gt; 25 J)</a:t>
                      </a:r>
                    </a:p>
                  </a:txBody>
                  <a:tcPr marL="91437" marR="91437" marT="34284" marB="34284" horzOverflow="overflow">
                    <a:solidFill>
                      <a:schemeClr val="accent6">
                        <a:lumMod val="20000"/>
                        <a:lumOff val="80000"/>
                      </a:schemeClr>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Détermination du stade de gestation</a:t>
                      </a:r>
                    </a:p>
                  </a:txBody>
                  <a:tcPr marL="91437" marR="91437" marT="34286" marB="34286"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 (&lt;90 J)</a:t>
                      </a:r>
                    </a:p>
                  </a:txBody>
                  <a:tcPr marL="91437" marR="91437" marT="34286" marB="34286" horzOverflow="overflow">
                    <a:solidFill>
                      <a:schemeClr val="accent6">
                        <a:lumMod val="20000"/>
                        <a:lumOff val="80000"/>
                      </a:schemeClr>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Mesure des paramètres fœtaux de taille </a:t>
                      </a:r>
                    </a:p>
                  </a:txBody>
                  <a:tcPr marL="91437" marR="91437" marT="34286" marB="34286" horzOverflow="overflow">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Détermination du sexe fœtal </a:t>
                      </a:r>
                    </a:p>
                  </a:txBody>
                  <a:tcPr marL="91437" marR="91437" marT="34286" marB="34286" horzOverflow="overflow">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 &gt; 50 J</a:t>
                      </a:r>
                    </a:p>
                  </a:txBody>
                  <a:tcPr marL="91437" marR="91437" marT="34286" marB="34286" horzOverflow="overflow">
                    <a:solidFill>
                      <a:schemeClr val="accent6">
                        <a:lumMod val="20000"/>
                        <a:lumOff val="80000"/>
                      </a:schemeClr>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Suivi de la fréquence cardiaque </a:t>
                      </a:r>
                    </a:p>
                  </a:txBody>
                  <a:tcPr marL="91437" marR="91437" marT="34286" marB="34286" horzOverflow="overflow">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r>
              <a:tr h="284250">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4" marB="34284" horzOverflow="overflow">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Détermination du nombre de fœtus (petits ruminants)</a:t>
                      </a:r>
                    </a:p>
                  </a:txBody>
                  <a:tcPr marL="91437" marR="91437" marT="34284" marB="34284"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4" marB="34284" horzOverflow="overflow">
                    <a:solidFill>
                      <a:schemeClr val="accent2">
                        <a:lumMod val="20000"/>
                        <a:lumOff val="80000"/>
                      </a:schemeClr>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Suivi de la croissance de la vésicule embryonnaire</a:t>
                      </a:r>
                    </a:p>
                  </a:txBody>
                  <a:tcPr marL="91437" marR="91437" marT="34286" marB="34286" horzOverflow="overflow">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Mesure du diamètre de l’artère utérine</a:t>
                      </a:r>
                    </a:p>
                  </a:txBody>
                  <a:tcPr marL="91437" marR="91437" marT="34286" marB="34286" horzOverflow="overflow">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bg1"/>
                    </a:solidFill>
                  </a:tcPr>
                </a:tc>
              </a:tr>
              <a:tr h="284250">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4" marB="34284" horzOverflow="overflow">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ME : arrêt des battements cardiaques </a:t>
                      </a:r>
                    </a:p>
                  </a:txBody>
                  <a:tcPr marL="91437" marR="91437" marT="34284" marB="34284"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4" marB="34284" horzOverflow="overflow">
                    <a:solidFill>
                      <a:schemeClr val="accent2">
                        <a:lumMod val="20000"/>
                        <a:lumOff val="80000"/>
                      </a:schemeClr>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ME : dégénérescence de la vésicule embryonnaire/embryon</a:t>
                      </a:r>
                    </a:p>
                  </a:txBody>
                  <a:tcPr marL="91437" marR="91437" marT="34286" marB="34286"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accent2">
                        <a:lumMod val="20000"/>
                        <a:lumOff val="80000"/>
                      </a:schemeClr>
                    </a:solidFill>
                  </a:tcPr>
                </a:tc>
              </a:tr>
              <a:tr h="284255">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accent2">
                        <a:lumMod val="20000"/>
                        <a:lumOff val="80000"/>
                      </a:schemeClr>
                    </a:solidFill>
                  </a:tcPr>
                </a:tc>
                <a:tc>
                  <a:txBody>
                    <a:bodyPr/>
                    <a:lstStyle/>
                    <a:p>
                      <a:pPr marL="0" marR="0" lvl="0" indent="0" algn="l"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Diagnostic des </a:t>
                      </a:r>
                      <a:r>
                        <a:rPr kumimoji="0" lang="fr-FR" sz="1200" b="1" i="0" u="none" strike="noStrike" cap="none" normalizeH="0" baseline="0" dirty="0" err="1" smtClean="0">
                          <a:ln>
                            <a:noFill/>
                          </a:ln>
                          <a:solidFill>
                            <a:schemeClr val="tx1"/>
                          </a:solidFill>
                          <a:effectLst/>
                          <a:latin typeface="Calibri" panose="020F0502020204030204" pitchFamily="34" charset="0"/>
                        </a:rPr>
                        <a:t>pseudogestations</a:t>
                      </a:r>
                      <a:r>
                        <a:rPr kumimoji="0" lang="fr-FR" sz="1200" b="1" i="0" u="none" strike="noStrike" cap="none" normalizeH="0" baseline="0" dirty="0" smtClean="0">
                          <a:ln>
                            <a:noFill/>
                          </a:ln>
                          <a:solidFill>
                            <a:schemeClr val="tx1"/>
                          </a:solidFill>
                          <a:effectLst/>
                          <a:latin typeface="Calibri" panose="020F0502020204030204" pitchFamily="34" charset="0"/>
                        </a:rPr>
                        <a:t> (chèvre)</a:t>
                      </a:r>
                    </a:p>
                  </a:txBody>
                  <a:tcPr marL="91437" marR="91437" marT="34286" marB="34286" horzOverflow="overflow">
                    <a:solidFill>
                      <a:schemeClr val="accent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Pct val="80000"/>
                        <a:buFont typeface="Monotype Sorts" pitchFamily="2" charset="2"/>
                        <a:buNone/>
                        <a:tabLst/>
                      </a:pPr>
                      <a:r>
                        <a:rPr kumimoji="0" lang="fr-FR" sz="1200" b="1" i="0" u="none" strike="noStrike" cap="none" normalizeH="0" baseline="0" dirty="0" smtClean="0">
                          <a:ln>
                            <a:noFill/>
                          </a:ln>
                          <a:solidFill>
                            <a:schemeClr val="tx1"/>
                          </a:solidFill>
                          <a:effectLst/>
                          <a:latin typeface="Calibri" panose="020F0502020204030204" pitchFamily="34" charset="0"/>
                        </a:rPr>
                        <a:t>++</a:t>
                      </a:r>
                    </a:p>
                  </a:txBody>
                  <a:tcPr marL="91437" marR="91437" marT="34286" marB="34286" horzOverflow="overflow">
                    <a:solidFill>
                      <a:schemeClr val="accent2">
                        <a:lumMod val="20000"/>
                        <a:lumOff val="80000"/>
                      </a:schemeClr>
                    </a:solidFill>
                  </a:tcPr>
                </a:tc>
              </a:tr>
            </a:tbl>
          </a:graphicData>
        </a:graphic>
      </p:graphicFrame>
      <p:sp>
        <p:nvSpPr>
          <p:cNvPr id="3" name="Rectangle 2"/>
          <p:cNvSpPr txBox="1">
            <a:spLocks noChangeArrowheads="1"/>
          </p:cNvSpPr>
          <p:nvPr/>
        </p:nvSpPr>
        <p:spPr bwMode="auto">
          <a:xfrm>
            <a:off x="471488" y="123478"/>
            <a:ext cx="7772400" cy="720676"/>
          </a:xfrm>
          <a:prstGeom prst="roundRect">
            <a:avLst/>
          </a:prstGeom>
          <a:solidFill>
            <a:srgbClr val="003300"/>
          </a:solidFill>
          <a:ln>
            <a:solidFill>
              <a:schemeClr val="tx1"/>
            </a:solidFill>
            <a:miter lim="800000"/>
            <a:headEnd/>
            <a:tailEnd/>
          </a:ln>
        </p:spPr>
        <p:txBody>
          <a:bodyPr anchor="ctr"/>
          <a:lstStyle>
            <a:lvl1pPr algn="l" rtl="0" eaLnBrk="0" fontAlgn="base" hangingPunct="0">
              <a:spcBef>
                <a:spcPct val="0"/>
              </a:spcBef>
              <a:spcAft>
                <a:spcPct val="0"/>
              </a:spcAft>
              <a:buClr>
                <a:schemeClr val="bg1"/>
              </a:buClr>
              <a:defRPr sz="2600">
                <a:solidFill>
                  <a:schemeClr val="bg1"/>
                </a:solidFill>
                <a:latin typeface="+mj-lt"/>
                <a:ea typeface="+mj-ea"/>
                <a:cs typeface="+mj-cs"/>
              </a:defRPr>
            </a:lvl1pPr>
            <a:lvl2pPr algn="l" rtl="0" eaLnBrk="0" fontAlgn="base" hangingPunct="0">
              <a:spcBef>
                <a:spcPct val="0"/>
              </a:spcBef>
              <a:spcAft>
                <a:spcPct val="0"/>
              </a:spcAft>
              <a:buClr>
                <a:schemeClr val="bg1"/>
              </a:buClr>
              <a:defRPr sz="2600">
                <a:solidFill>
                  <a:schemeClr val="bg1"/>
                </a:solidFill>
                <a:latin typeface="Arial Narrow" pitchFamily="34" charset="0"/>
              </a:defRPr>
            </a:lvl2pPr>
            <a:lvl3pPr algn="l" rtl="0" eaLnBrk="0" fontAlgn="base" hangingPunct="0">
              <a:spcBef>
                <a:spcPct val="0"/>
              </a:spcBef>
              <a:spcAft>
                <a:spcPct val="0"/>
              </a:spcAft>
              <a:buClr>
                <a:schemeClr val="bg1"/>
              </a:buClr>
              <a:defRPr sz="2600">
                <a:solidFill>
                  <a:schemeClr val="bg1"/>
                </a:solidFill>
                <a:latin typeface="Arial Narrow" pitchFamily="34" charset="0"/>
              </a:defRPr>
            </a:lvl3pPr>
            <a:lvl4pPr algn="l" rtl="0" eaLnBrk="0" fontAlgn="base" hangingPunct="0">
              <a:spcBef>
                <a:spcPct val="0"/>
              </a:spcBef>
              <a:spcAft>
                <a:spcPct val="0"/>
              </a:spcAft>
              <a:buClr>
                <a:schemeClr val="bg1"/>
              </a:buClr>
              <a:defRPr sz="2600">
                <a:solidFill>
                  <a:schemeClr val="bg1"/>
                </a:solidFill>
                <a:latin typeface="Arial Narrow" pitchFamily="34" charset="0"/>
              </a:defRPr>
            </a:lvl4pPr>
            <a:lvl5pPr algn="l" rtl="0" eaLnBrk="0" fontAlgn="base" hangingPunct="0">
              <a:spcBef>
                <a:spcPct val="0"/>
              </a:spcBef>
              <a:spcAft>
                <a:spcPct val="0"/>
              </a:spcAft>
              <a:buClr>
                <a:schemeClr val="bg1"/>
              </a:buClr>
              <a:defRPr sz="2600">
                <a:solidFill>
                  <a:schemeClr val="bg1"/>
                </a:solidFill>
                <a:latin typeface="Arial Narrow" pitchFamily="34" charset="0"/>
              </a:defRPr>
            </a:lvl5pPr>
            <a:lvl6pPr marL="457200" algn="l" rtl="0" eaLnBrk="0" fontAlgn="base" hangingPunct="0">
              <a:spcBef>
                <a:spcPct val="0"/>
              </a:spcBef>
              <a:spcAft>
                <a:spcPct val="0"/>
              </a:spcAft>
              <a:buClr>
                <a:schemeClr val="bg1"/>
              </a:buClr>
              <a:defRPr sz="2600">
                <a:solidFill>
                  <a:schemeClr val="bg1"/>
                </a:solidFill>
                <a:latin typeface="Arial Narrow" pitchFamily="34" charset="0"/>
              </a:defRPr>
            </a:lvl6pPr>
            <a:lvl7pPr marL="914400" algn="l" rtl="0" eaLnBrk="0" fontAlgn="base" hangingPunct="0">
              <a:spcBef>
                <a:spcPct val="0"/>
              </a:spcBef>
              <a:spcAft>
                <a:spcPct val="0"/>
              </a:spcAft>
              <a:buClr>
                <a:schemeClr val="bg1"/>
              </a:buClr>
              <a:defRPr sz="2600">
                <a:solidFill>
                  <a:schemeClr val="bg1"/>
                </a:solidFill>
                <a:latin typeface="Arial Narrow" pitchFamily="34" charset="0"/>
              </a:defRPr>
            </a:lvl7pPr>
            <a:lvl8pPr marL="1371600" algn="l" rtl="0" eaLnBrk="0" fontAlgn="base" hangingPunct="0">
              <a:spcBef>
                <a:spcPct val="0"/>
              </a:spcBef>
              <a:spcAft>
                <a:spcPct val="0"/>
              </a:spcAft>
              <a:buClr>
                <a:schemeClr val="bg1"/>
              </a:buClr>
              <a:defRPr sz="2600">
                <a:solidFill>
                  <a:schemeClr val="bg1"/>
                </a:solidFill>
                <a:latin typeface="Arial Narrow" pitchFamily="34" charset="0"/>
              </a:defRPr>
            </a:lvl8pPr>
            <a:lvl9pPr marL="1828800" algn="l" rtl="0" eaLnBrk="0" fontAlgn="base" hangingPunct="0">
              <a:spcBef>
                <a:spcPct val="0"/>
              </a:spcBef>
              <a:spcAft>
                <a:spcPct val="0"/>
              </a:spcAft>
              <a:buClr>
                <a:schemeClr val="bg1"/>
              </a:buClr>
              <a:defRPr sz="2600">
                <a:solidFill>
                  <a:schemeClr val="bg1"/>
                </a:solidFill>
                <a:latin typeface="Arial Narrow" pitchFamily="34" charset="0"/>
              </a:defRPr>
            </a:lvl9pPr>
          </a:lstStyle>
          <a:p>
            <a:pPr algn="ctr">
              <a:defRPr/>
            </a:pPr>
            <a:r>
              <a:rPr lang="fr-FR" sz="2200" kern="0" dirty="0" smtClean="0">
                <a:latin typeface="Calibri" panose="020F0502020204030204" pitchFamily="34" charset="0"/>
              </a:rPr>
              <a:t>Palpation transrectale vs échographie</a:t>
            </a:r>
          </a:p>
          <a:p>
            <a:pPr algn="ctr">
              <a:defRPr/>
            </a:pPr>
            <a:r>
              <a:rPr lang="fr-FR" sz="2200" kern="0" dirty="0" smtClean="0">
                <a:solidFill>
                  <a:srgbClr val="FFFF00"/>
                </a:solidFill>
                <a:latin typeface="Calibri" panose="020F0502020204030204" pitchFamily="34" charset="0"/>
              </a:rPr>
              <a:t>L’animal gestant</a:t>
            </a:r>
            <a:endParaRPr lang="fr-FR" sz="2200" kern="0" dirty="0">
              <a:solidFill>
                <a:srgbClr val="FFFF00"/>
              </a:solidFill>
              <a:latin typeface="Calibri" panose="020F0502020204030204" pitchFamily="34" charset="0"/>
            </a:endParaRPr>
          </a:p>
        </p:txBody>
      </p:sp>
      <p:sp>
        <p:nvSpPr>
          <p:cNvPr id="4" name="Flèche droite 3"/>
          <p:cNvSpPr>
            <a:spLocks noChangeArrowheads="1"/>
          </p:cNvSpPr>
          <p:nvPr/>
        </p:nvSpPr>
        <p:spPr bwMode="auto">
          <a:xfrm rot="10800000">
            <a:off x="8358188" y="1632346"/>
            <a:ext cx="576262" cy="312225"/>
          </a:xfrm>
          <a:prstGeom prst="rightArrow">
            <a:avLst>
              <a:gd name="adj1" fmla="val 50000"/>
              <a:gd name="adj2" fmla="val 50033"/>
            </a:avLst>
          </a:prstGeom>
          <a:solidFill>
            <a:srgbClr val="FF0066"/>
          </a:solidFill>
          <a:ln w="9525" algn="ctr">
            <a:solidFill>
              <a:schemeClr val="tx1"/>
            </a:solidFill>
            <a:round/>
            <a:headEnd/>
            <a:tailEnd/>
          </a:ln>
        </p:spPr>
        <p:txBody>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endParaRPr lang="fr-BE" altLang="fr-FR" sz="2400">
              <a:solidFill>
                <a:schemeClr val="tx1"/>
              </a:solidFill>
              <a:latin typeface="Times New Roman" pitchFamily="18" charset="0"/>
            </a:endParaRPr>
          </a:p>
        </p:txBody>
      </p:sp>
      <p:sp>
        <p:nvSpPr>
          <p:cNvPr id="6" name="Flèche droite 5"/>
          <p:cNvSpPr>
            <a:spLocks noChangeArrowheads="1"/>
          </p:cNvSpPr>
          <p:nvPr/>
        </p:nvSpPr>
        <p:spPr bwMode="auto">
          <a:xfrm rot="10800000">
            <a:off x="8358188" y="1924049"/>
            <a:ext cx="576262" cy="312225"/>
          </a:xfrm>
          <a:prstGeom prst="rightArrow">
            <a:avLst>
              <a:gd name="adj1" fmla="val 50000"/>
              <a:gd name="adj2" fmla="val 50033"/>
            </a:avLst>
          </a:prstGeom>
          <a:solidFill>
            <a:srgbClr val="FF0066"/>
          </a:solidFill>
          <a:ln w="9525" algn="ctr">
            <a:solidFill>
              <a:schemeClr val="tx1"/>
            </a:solidFill>
            <a:round/>
            <a:headEnd/>
            <a:tailEnd/>
          </a:ln>
        </p:spPr>
        <p:txBody>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endParaRPr lang="fr-BE" altLang="fr-FR" sz="2400">
              <a:solidFill>
                <a:schemeClr val="tx1"/>
              </a:solidFill>
              <a:latin typeface="Times New Roman" pitchFamily="18" charset="0"/>
            </a:endParaRPr>
          </a:p>
        </p:txBody>
      </p:sp>
      <p:sp>
        <p:nvSpPr>
          <p:cNvPr id="7" name="Flèche droite 6"/>
          <p:cNvSpPr>
            <a:spLocks noChangeArrowheads="1"/>
          </p:cNvSpPr>
          <p:nvPr/>
        </p:nvSpPr>
        <p:spPr bwMode="auto">
          <a:xfrm rot="10800000">
            <a:off x="8358188" y="4199334"/>
            <a:ext cx="576262" cy="312225"/>
          </a:xfrm>
          <a:prstGeom prst="rightArrow">
            <a:avLst>
              <a:gd name="adj1" fmla="val 50000"/>
              <a:gd name="adj2" fmla="val 50033"/>
            </a:avLst>
          </a:prstGeom>
          <a:solidFill>
            <a:srgbClr val="FF0066"/>
          </a:solidFill>
          <a:ln w="9525" algn="ctr">
            <a:solidFill>
              <a:schemeClr val="tx1"/>
            </a:solidFill>
            <a:round/>
            <a:headEnd/>
            <a:tailEnd/>
          </a:ln>
        </p:spPr>
        <p:txBody>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endParaRPr lang="fr-BE" altLang="fr-FR" sz="2400">
              <a:solidFill>
                <a:schemeClr val="tx1"/>
              </a:solidFill>
              <a:latin typeface="Times New Roman" pitchFamily="18" charset="0"/>
            </a:endParaRPr>
          </a:p>
        </p:txBody>
      </p:sp>
    </p:spTree>
    <p:extLst>
      <p:ext uri="{BB962C8B-B14F-4D97-AF65-F5344CB8AC3E}">
        <p14:creationId xmlns:p14="http://schemas.microsoft.com/office/powerpoint/2010/main" val="4274368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70" name="Graphique 1"/>
          <p:cNvGraphicFramePr>
            <a:graphicFrameLocks/>
          </p:cNvGraphicFramePr>
          <p:nvPr>
            <p:extLst>
              <p:ext uri="{D42A27DB-BD31-4B8C-83A1-F6EECF244321}">
                <p14:modId xmlns:p14="http://schemas.microsoft.com/office/powerpoint/2010/main" val="3005715849"/>
              </p:ext>
            </p:extLst>
          </p:nvPr>
        </p:nvGraphicFramePr>
        <p:xfrm>
          <a:off x="31750" y="843558"/>
          <a:ext cx="9007475" cy="4175521"/>
        </p:xfrm>
        <a:graphic>
          <a:graphicData uri="http://schemas.openxmlformats.org/presentationml/2006/ole">
            <mc:AlternateContent xmlns:mc="http://schemas.openxmlformats.org/markup-compatibility/2006">
              <mc:Choice xmlns:v="urn:schemas-microsoft-com:vml" Requires="v">
                <p:oleObj spid="_x0000_s47114" r:id="rId3" imgW="9010669" imgH="4913802" progId="Excel.Chart.8">
                  <p:embed/>
                </p:oleObj>
              </mc:Choice>
              <mc:Fallback>
                <p:oleObj r:id="rId3" imgW="9010669" imgH="4913802"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843558"/>
                        <a:ext cx="9007475" cy="4175521"/>
                      </a:xfrm>
                      <a:prstGeom prst="rect">
                        <a:avLst/>
                      </a:prstGeom>
                      <a:noFill/>
                      <a:ln>
                        <a:noFill/>
                      </a:ln>
                    </p:spPr>
                  </p:pic>
                </p:oleObj>
              </mc:Fallback>
            </mc:AlternateContent>
          </a:graphicData>
        </a:graphic>
      </p:graphicFrame>
      <p:sp>
        <p:nvSpPr>
          <p:cNvPr id="109571" name="Ellipse 2"/>
          <p:cNvSpPr>
            <a:spLocks noChangeArrowheads="1"/>
          </p:cNvSpPr>
          <p:nvPr/>
        </p:nvSpPr>
        <p:spPr bwMode="auto">
          <a:xfrm>
            <a:off x="8101014" y="3776786"/>
            <a:ext cx="719137" cy="163116"/>
          </a:xfrm>
          <a:prstGeom prst="ellipse">
            <a:avLst/>
          </a:prstGeom>
          <a:solidFill>
            <a:srgbClr val="FF0066">
              <a:alpha val="38039"/>
            </a:srgbClr>
          </a:solidFill>
          <a:ln w="9525" algn="ctr">
            <a:solidFill>
              <a:schemeClr val="tx1"/>
            </a:solidFill>
            <a:round/>
            <a:headEnd/>
            <a:tailEnd/>
          </a:ln>
        </p:spPr>
        <p:txBody>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endParaRPr lang="fr-FR" altLang="fr-FR" sz="1100">
              <a:solidFill>
                <a:schemeClr val="tx1"/>
              </a:solidFill>
            </a:endParaRPr>
          </a:p>
        </p:txBody>
      </p:sp>
      <p:sp>
        <p:nvSpPr>
          <p:cNvPr id="4" name="Rectangle 2"/>
          <p:cNvSpPr txBox="1">
            <a:spLocks noChangeArrowheads="1"/>
          </p:cNvSpPr>
          <p:nvPr/>
        </p:nvSpPr>
        <p:spPr>
          <a:xfrm>
            <a:off x="250826" y="86916"/>
            <a:ext cx="8569325" cy="594122"/>
          </a:xfrm>
          <a:prstGeom prst="roundRect">
            <a:avLst>
              <a:gd name="adj" fmla="val 16667"/>
            </a:avLst>
          </a:prstGeom>
          <a:solidFill>
            <a:schemeClr val="accent6">
              <a:lumMod val="50000"/>
            </a:schemeClr>
          </a:solidFill>
          <a:ln>
            <a:solidFill>
              <a:schemeClr val="bg1"/>
            </a:solidFill>
            <a:miter lim="800000"/>
            <a:headEnd/>
            <a:tailEnd/>
          </a:ln>
        </p:spPr>
        <p:txBody>
          <a:bodyPr/>
          <a:lstStyle>
            <a:lvl1pPr algn="l" rtl="0" eaLnBrk="0" fontAlgn="base" hangingPunct="0">
              <a:spcBef>
                <a:spcPct val="0"/>
              </a:spcBef>
              <a:spcAft>
                <a:spcPct val="0"/>
              </a:spcAft>
              <a:buClr>
                <a:schemeClr val="bg1"/>
              </a:buClr>
              <a:defRPr sz="2600">
                <a:solidFill>
                  <a:schemeClr val="bg1"/>
                </a:solidFill>
                <a:latin typeface="+mj-lt"/>
                <a:ea typeface="+mj-ea"/>
                <a:cs typeface="+mj-cs"/>
              </a:defRPr>
            </a:lvl1pPr>
            <a:lvl2pPr algn="l" rtl="0" eaLnBrk="0" fontAlgn="base" hangingPunct="0">
              <a:spcBef>
                <a:spcPct val="0"/>
              </a:spcBef>
              <a:spcAft>
                <a:spcPct val="0"/>
              </a:spcAft>
              <a:buClr>
                <a:schemeClr val="bg1"/>
              </a:buClr>
              <a:defRPr sz="2600">
                <a:solidFill>
                  <a:schemeClr val="bg1"/>
                </a:solidFill>
                <a:latin typeface="Arial Narrow" pitchFamily="34" charset="0"/>
              </a:defRPr>
            </a:lvl2pPr>
            <a:lvl3pPr algn="l" rtl="0" eaLnBrk="0" fontAlgn="base" hangingPunct="0">
              <a:spcBef>
                <a:spcPct val="0"/>
              </a:spcBef>
              <a:spcAft>
                <a:spcPct val="0"/>
              </a:spcAft>
              <a:buClr>
                <a:schemeClr val="bg1"/>
              </a:buClr>
              <a:defRPr sz="2600">
                <a:solidFill>
                  <a:schemeClr val="bg1"/>
                </a:solidFill>
                <a:latin typeface="Arial Narrow" pitchFamily="34" charset="0"/>
              </a:defRPr>
            </a:lvl3pPr>
            <a:lvl4pPr algn="l" rtl="0" eaLnBrk="0" fontAlgn="base" hangingPunct="0">
              <a:spcBef>
                <a:spcPct val="0"/>
              </a:spcBef>
              <a:spcAft>
                <a:spcPct val="0"/>
              </a:spcAft>
              <a:buClr>
                <a:schemeClr val="bg1"/>
              </a:buClr>
              <a:defRPr sz="2600">
                <a:solidFill>
                  <a:schemeClr val="bg1"/>
                </a:solidFill>
                <a:latin typeface="Arial Narrow" pitchFamily="34" charset="0"/>
              </a:defRPr>
            </a:lvl4pPr>
            <a:lvl5pPr algn="l" rtl="0" eaLnBrk="0" fontAlgn="base" hangingPunct="0">
              <a:spcBef>
                <a:spcPct val="0"/>
              </a:spcBef>
              <a:spcAft>
                <a:spcPct val="0"/>
              </a:spcAft>
              <a:buClr>
                <a:schemeClr val="bg1"/>
              </a:buClr>
              <a:defRPr sz="2600">
                <a:solidFill>
                  <a:schemeClr val="bg1"/>
                </a:solidFill>
                <a:latin typeface="Arial Narrow" pitchFamily="34" charset="0"/>
              </a:defRPr>
            </a:lvl5pPr>
            <a:lvl6pPr marL="457200" algn="l" rtl="0" eaLnBrk="0" fontAlgn="base" hangingPunct="0">
              <a:spcBef>
                <a:spcPct val="0"/>
              </a:spcBef>
              <a:spcAft>
                <a:spcPct val="0"/>
              </a:spcAft>
              <a:buClr>
                <a:schemeClr val="bg1"/>
              </a:buClr>
              <a:defRPr sz="2600">
                <a:solidFill>
                  <a:schemeClr val="bg1"/>
                </a:solidFill>
                <a:latin typeface="Arial Narrow" pitchFamily="34" charset="0"/>
              </a:defRPr>
            </a:lvl6pPr>
            <a:lvl7pPr marL="914400" algn="l" rtl="0" eaLnBrk="0" fontAlgn="base" hangingPunct="0">
              <a:spcBef>
                <a:spcPct val="0"/>
              </a:spcBef>
              <a:spcAft>
                <a:spcPct val="0"/>
              </a:spcAft>
              <a:buClr>
                <a:schemeClr val="bg1"/>
              </a:buClr>
              <a:defRPr sz="2600">
                <a:solidFill>
                  <a:schemeClr val="bg1"/>
                </a:solidFill>
                <a:latin typeface="Arial Narrow" pitchFamily="34" charset="0"/>
              </a:defRPr>
            </a:lvl7pPr>
            <a:lvl8pPr marL="1371600" algn="l" rtl="0" eaLnBrk="0" fontAlgn="base" hangingPunct="0">
              <a:spcBef>
                <a:spcPct val="0"/>
              </a:spcBef>
              <a:spcAft>
                <a:spcPct val="0"/>
              </a:spcAft>
              <a:buClr>
                <a:schemeClr val="bg1"/>
              </a:buClr>
              <a:defRPr sz="2600">
                <a:solidFill>
                  <a:schemeClr val="bg1"/>
                </a:solidFill>
                <a:latin typeface="Arial Narrow" pitchFamily="34" charset="0"/>
              </a:defRPr>
            </a:lvl8pPr>
            <a:lvl9pPr marL="1828800" algn="l" rtl="0" eaLnBrk="0" fontAlgn="base" hangingPunct="0">
              <a:spcBef>
                <a:spcPct val="0"/>
              </a:spcBef>
              <a:spcAft>
                <a:spcPct val="0"/>
              </a:spcAft>
              <a:buClr>
                <a:schemeClr val="bg1"/>
              </a:buClr>
              <a:defRPr sz="2600">
                <a:solidFill>
                  <a:schemeClr val="bg1"/>
                </a:solidFill>
                <a:latin typeface="Arial Narrow" pitchFamily="34" charset="0"/>
              </a:defRPr>
            </a:lvl9pPr>
          </a:lstStyle>
          <a:p>
            <a:pPr algn="ctr">
              <a:defRPr/>
            </a:pPr>
            <a:r>
              <a:rPr lang="fr-BE" altLang="fr-FR" sz="1600" kern="0" dirty="0" smtClean="0">
                <a:latin typeface="Calibri" panose="020F0502020204030204" pitchFamily="34" charset="0"/>
              </a:rPr>
              <a:t>Le constat échographique de gestation est une méthode plus sensible que spécifique. Son degré d’exactitude total est compris entre 85 et 97 %</a:t>
            </a:r>
          </a:p>
        </p:txBody>
      </p:sp>
    </p:spTree>
    <p:extLst>
      <p:ext uri="{BB962C8B-B14F-4D97-AF65-F5344CB8AC3E}">
        <p14:creationId xmlns:p14="http://schemas.microsoft.com/office/powerpoint/2010/main" val="1422306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33A701C827904506ABD68504841ADBDA&lt;/guid&gt;&#10;        &lt;description /&gt;&#10;        &lt;date&gt;9/16/2016 3:03:18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784AFC332994E2E9129CF288A81E216&lt;/guid&gt;&#10;            &lt;repollguid&gt;2F2F1490CE524756B89EBFE3B0089A60&lt;/repollguid&gt;&#10;            &lt;sourceid&gt;D7730B4AD430447FA93A42DB59117DCE&lt;/sourceid&gt;&#10;            &lt;questiontext&gt;Quel est le principal problème que vous rencontrez en reproduction bovine ? &lt;/questiontext&gt;&#10;            &lt;anonymous&gt;True&lt;/anonymous&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ED17C01374A04ABB8B57C08349C85C3E&lt;/guid&gt;&#10;                    &lt;answertext&gt;La rétention placentaire&lt;/answertext&gt;&#10;                    &lt;valuetype&gt;0&lt;/valuetype&gt;&#10;                &lt;/answer&gt;&#10;                &lt;answer&gt;&#10;                    &lt;guid&gt;C76F2460B7424F928DA4488C8454805A&lt;/guid&gt;&#10;                    &lt;answertext&gt;La métrite puerpérale&lt;/answertext&gt;&#10;                    &lt;valuetype&gt;0&lt;/valuetype&gt;&#10;                &lt;/answer&gt;&#10;                &lt;answer&gt;&#10;                    &lt;guid&gt;F47A41EB12774100A9BBAE976FFD082F&lt;/guid&gt;&#10;                    &lt;answertext&gt;L’endométrite clinique&lt;/answertext&gt;&#10;                    &lt;valuetype&gt;0&lt;/valuetype&gt;&#10;                &lt;/answer&gt;&#10;                &lt;answer&gt;&#10;                    &lt;guid&gt;006C928A3D214487877167C50EC432EA&lt;/guid&gt;&#10;                    &lt;answertext&gt;La détection des chaleurs&lt;/answertext&gt;&#10;                    &lt;valuetype&gt;0&lt;/valuetype&gt;&#10;                &lt;/answer&gt;&#10;                &lt;answer&gt;&#10;                    &lt;guid&gt;ACA0DFABEF6346498D2FFEDFA4D50B38&lt;/guid&gt;&#10;                    &lt;answertext&gt;L’infertilité&lt;/answertext&gt;&#10;                    &lt;valuetype&gt;0&lt;/valuetype&gt;&#10;                &lt;/answer&gt;&#10;                &lt;answer&gt;&#10;                    &lt;guid&gt;D02AB5E8C58B4359829C16B81272D903&lt;/guid&gt;&#10;                    &lt;answertext&gt;L’absence de manifestation des chaleurs&lt;/answertext&gt;&#10;                    &lt;valuetype&gt;0&lt;/valuetype&gt;&#10;                &lt;/answer&gt;&#10;                &lt;answer&gt;&#10;                    &lt;guid&gt;09F6B2D1E48B48328B21A223314972FA&lt;/guid&gt;&#10;                    &lt;answertext&gt;Le kyste ovarien &lt;/answertext&gt;&#10;                    &lt;valuetype&gt;0&lt;/valuetype&gt;&#10;                &lt;/answer&gt;&#10;                &lt;answer&gt;&#10;                    &lt;guid&gt;C2A761A440D744FEB6D384F91DB9CA3C&lt;/guid&gt;&#10;                    &lt;answertext&gt;L’anoestrus pathologique du postpartum&lt;/answertext&gt;&#10;                    &lt;valuetype&gt;0&lt;/valuetype&gt;&#10;                &lt;/answer&gt;&#10;                &lt;answer&gt;&#10;                    &lt;guid&gt;7A6629B3F0BF4F1D9DA0D1B1AA3F6779&lt;/guid&gt;&#10;                    &lt;answertext&gt;L’infécondité&lt;/answertext&gt;&#10;                    &lt;valuetype&gt;0&lt;/valuetype&gt;&#10;                &lt;/answer&gt;&#10;            &lt;/answers&gt;&#10;        &lt;/multichoice&gt;&#10;    &lt;/questions&gt;&#10;&lt;/questionlist&gt;"/>
  <p:tag name="LIVECHARTING" val="False"/>
  <p:tag name="AUTOOPENPOLL" val="True"/>
  <p:tag name="AUTOFORMATCHART" val="True"/>
  <p:tag name="HASRESULTS"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TIMING" val="|12.6|3.2|11.9|5.5|15.2|4.8|20.9|26|33.5|62.7|10.5|69.9|0.4|34.6|2.5|21.4|23.4|43.7|30.5|32.1"/>
</p:tagLst>
</file>

<file path=ppt/tags/tag18.xml><?xml version="1.0" encoding="utf-8"?>
<p:tagLst xmlns:a="http://schemas.openxmlformats.org/drawingml/2006/main" xmlns:r="http://schemas.openxmlformats.org/officeDocument/2006/relationships" xmlns:p="http://schemas.openxmlformats.org/presentationml/2006/main">
  <p:tag name="TIMING" val="|12.6|3.2|11.9|5.5|15.2|4.8|20.9|26|33.5|62.7|10.5|69.9|0.4|34.6|2.5|21.4|23.4|43.7|30.5|32.1"/>
</p:tagLst>
</file>

<file path=ppt/tags/tag2.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51296</TotalTime>
  <Words>7600</Words>
  <Application>Microsoft Office PowerPoint</Application>
  <PresentationFormat>Affichage à l'écran (16:9)</PresentationFormat>
  <Paragraphs>1454</Paragraphs>
  <Slides>121</Slides>
  <Notes>15</Notes>
  <HiddenSlides>0</HiddenSlides>
  <MMClips>2</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2</vt:i4>
      </vt:variant>
      <vt:variant>
        <vt:lpstr>Titres des diapositives</vt:lpstr>
      </vt:variant>
      <vt:variant>
        <vt:i4>121</vt:i4>
      </vt:variant>
    </vt:vector>
  </HeadingPairs>
  <TitlesOfParts>
    <vt:vector size="131" baseType="lpstr">
      <vt:lpstr>Arial</vt:lpstr>
      <vt:lpstr>Arial Narrow</vt:lpstr>
      <vt:lpstr>Calibri</vt:lpstr>
      <vt:lpstr>Comic Sans MS</vt:lpstr>
      <vt:lpstr>Monotype Sorts</vt:lpstr>
      <vt:lpstr>Times New Roman</vt:lpstr>
      <vt:lpstr>Verdana</vt:lpstr>
      <vt:lpstr>Thème Office</vt:lpstr>
      <vt:lpstr>Photo Editor Photo</vt:lpstr>
      <vt:lpstr>Graphique Microsoft Excel</vt:lpstr>
      <vt:lpstr>Présentation PowerPoint</vt:lpstr>
      <vt:lpstr>Présentation PowerPoint</vt:lpstr>
      <vt:lpstr>Présentation PowerPoint</vt:lpstr>
      <vt:lpstr>Pour se mettre dans le bain : Quel est le principal problème que vous rencontrez en reproduction bovine ? </vt:lpstr>
      <vt:lpstr>Présentation PowerPoint</vt:lpstr>
      <vt:lpstr>Présentation PowerPoint</vt:lpstr>
      <vt:lpstr>Présentation PowerPoint</vt:lpstr>
      <vt:lpstr>Présentation PowerPoint</vt:lpstr>
      <vt:lpstr>Le problème de reproduction existe-t-il ? Cas d’une exploitation laitière de 75 vaches qui avait un IV de 400 j et un VIF de 135 j </vt:lpstr>
      <vt:lpstr>Et en Tunisie ? Thèse 2018-2019 de Marwa Grayaa de l’Institut National Agronomique de Tunisie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Evolution de la fécondité et de la fertilité dans les troupeaux laitiers américains de 2003 à 2011</vt:lpstr>
      <vt:lpstr>Présentation PowerPoint</vt:lpstr>
      <vt:lpstr>Diagnostiquer aussi rapidement que possible un problème d’infertilité de troupeau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premier trimestre de la gestation,  un parcours semé d’embûches (Wiltbank et al. 2016)</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 ’oestrus : définition</vt:lpstr>
      <vt:lpstr>Présentation PowerPoint</vt:lpstr>
      <vt:lpstr>Présentation PowerPoint</vt:lpstr>
      <vt:lpstr>Modifications comportementales au cours de l ’oestrus</vt:lpstr>
      <vt:lpstr>Facteurs d’influence de l’oestrus</vt:lpstr>
      <vt:lpstr>Présentation PowerPoint</vt:lpstr>
      <vt:lpstr>Moment d’apparition de l’oestrus chez les vaches durant la journée</vt:lpstr>
      <vt:lpstr>Présentation PowerPoint</vt:lpstr>
      <vt:lpstr>Système Estrotect</vt:lpstr>
      <vt:lpstr>Présentation PowerPoint</vt:lpstr>
      <vt:lpstr>Présentation PowerPoint</vt:lpstr>
      <vt:lpstr>Un sperme de qualité : son conditionnement (10 à 40 millions de spz)  (Vishwanath R. Theriogenology 2003, 59,571)</vt:lpstr>
      <vt:lpstr>Présentation PowerPoint</vt:lpstr>
      <vt:lpstr>Présentation PowerPoint</vt:lpstr>
      <vt:lpstr>La fertilité dépend du diamètre du follicule ovulatoire</vt:lpstr>
      <vt:lpstr>Présentation PowerPoint</vt:lpstr>
      <vt:lpstr>Présentation PowerPoint</vt:lpstr>
      <vt:lpstr>Présentation PowerPoint</vt:lpstr>
      <vt:lpstr>pistolet d’insémination et paillette</vt:lpstr>
      <vt:lpstr>pistolet d’insémination</vt:lpstr>
      <vt:lpstr>Système vidéo d’aide à l’IA : Alphavision d’IMV technologies http://www.imv-technologies.com/nos-solutions/bovin/sheet/product/alphavision.htmlpistolet d’insémination</vt:lpstr>
      <vt:lpstr>Système vidéo d’aide à l’IA : l’Eyebreed de Axce https://www.axce-repro.com/eye-breed/</vt:lpstr>
      <vt:lpstr>Système d’IA profonde Xtremia (insémination) et Xtremet (Transfert d’embryon) d’Axce (Elexinn = unité de RD d’Axce)  https://www.axce-repro.com/xtremia/</vt:lpstr>
      <vt:lpstr>préparation de la paillette</vt:lpstr>
      <vt:lpstr>Présentation PowerPoint</vt:lpstr>
      <vt:lpstr>Il y a des pertes (par comparaison à la saillie naturelle, une paillette de sperme renferme 20 millions de spermatozoïdes)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Evolution of the diameter of the placentomes (cm) </vt:lpstr>
      <vt:lpstr>Evolution du diamètre de l’artère utérine (mm) </vt:lpstr>
      <vt:lpstr>Présentation PowerPoint</vt:lpstr>
      <vt:lpstr>Présentation PowerPoint</vt:lpstr>
      <vt:lpstr>Applications de l’échographie  à l’animal gestant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Hanzen Christian</cp:lastModifiedBy>
  <cp:revision>464</cp:revision>
  <dcterms:created xsi:type="dcterms:W3CDTF">2020-09-27T07:38:57Z</dcterms:created>
  <dcterms:modified xsi:type="dcterms:W3CDTF">2022-11-07T17:03:03Z</dcterms:modified>
</cp:coreProperties>
</file>